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660" r:id="rId2"/>
    <p:sldMasterId id="2147483672" r:id="rId3"/>
    <p:sldMasterId id="2147483696" r:id="rId4"/>
    <p:sldMasterId id="2147483720" r:id="rId5"/>
  </p:sldMasterIdLst>
  <p:notesMasterIdLst>
    <p:notesMasterId r:id="rId45"/>
  </p:notesMasterIdLst>
  <p:handoutMasterIdLst>
    <p:handoutMasterId r:id="rId46"/>
  </p:handoutMasterIdLst>
  <p:sldIdLst>
    <p:sldId id="376" r:id="rId6"/>
    <p:sldId id="306" r:id="rId7"/>
    <p:sldId id="377" r:id="rId8"/>
    <p:sldId id="461" r:id="rId9"/>
    <p:sldId id="454" r:id="rId10"/>
    <p:sldId id="458" r:id="rId11"/>
    <p:sldId id="435" r:id="rId12"/>
    <p:sldId id="436" r:id="rId13"/>
    <p:sldId id="439" r:id="rId14"/>
    <p:sldId id="433" r:id="rId15"/>
    <p:sldId id="438" r:id="rId16"/>
    <p:sldId id="398" r:id="rId17"/>
    <p:sldId id="399" r:id="rId18"/>
    <p:sldId id="462" r:id="rId19"/>
    <p:sldId id="463" r:id="rId20"/>
    <p:sldId id="464" r:id="rId21"/>
    <p:sldId id="465" r:id="rId22"/>
    <p:sldId id="466" r:id="rId23"/>
    <p:sldId id="467" r:id="rId24"/>
    <p:sldId id="468" r:id="rId25"/>
    <p:sldId id="469" r:id="rId26"/>
    <p:sldId id="470" r:id="rId27"/>
    <p:sldId id="471" r:id="rId28"/>
    <p:sldId id="472" r:id="rId29"/>
    <p:sldId id="473" r:id="rId30"/>
    <p:sldId id="474" r:id="rId31"/>
    <p:sldId id="475" r:id="rId32"/>
    <p:sldId id="476" r:id="rId33"/>
    <p:sldId id="477" r:id="rId34"/>
    <p:sldId id="478" r:id="rId35"/>
    <p:sldId id="479" r:id="rId36"/>
    <p:sldId id="480" r:id="rId37"/>
    <p:sldId id="481" r:id="rId38"/>
    <p:sldId id="482" r:id="rId39"/>
    <p:sldId id="483" r:id="rId40"/>
    <p:sldId id="484" r:id="rId41"/>
    <p:sldId id="485" r:id="rId42"/>
    <p:sldId id="486" r:id="rId43"/>
    <p:sldId id="487" r:id="rId44"/>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DCF"/>
    <a:srgbClr val="FFCCFF"/>
    <a:srgbClr val="0066FF"/>
    <a:srgbClr val="0000FF"/>
    <a:srgbClr val="FFFF99"/>
    <a:srgbClr val="800080"/>
    <a:srgbClr val="00FF00"/>
    <a:srgbClr val="FFFFCC"/>
    <a:srgbClr val="FF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17" autoAdjust="0"/>
    <p:restoredTop sz="94604" autoAdjust="0"/>
  </p:normalViewPr>
  <p:slideViewPr>
    <p:cSldViewPr>
      <p:cViewPr varScale="1">
        <p:scale>
          <a:sx n="65" d="100"/>
          <a:sy n="65" d="100"/>
        </p:scale>
        <p:origin x="1758" y="48"/>
      </p:cViewPr>
      <p:guideLst>
        <p:guide orient="horz" pos="2160"/>
        <p:guide pos="2880"/>
      </p:guideLst>
    </p:cSldViewPr>
  </p:slideViewPr>
  <p:outlineViewPr>
    <p:cViewPr>
      <p:scale>
        <a:sx n="33" d="100"/>
        <a:sy n="33" d="100"/>
      </p:scale>
      <p:origin x="0" y="-3192"/>
    </p:cViewPr>
  </p:outlineViewPr>
  <p:notesTextViewPr>
    <p:cViewPr>
      <p:scale>
        <a:sx n="1" d="1"/>
        <a:sy n="1" d="1"/>
      </p:scale>
      <p:origin x="0" y="0"/>
    </p:cViewPr>
  </p:notesTextViewPr>
  <p:sorterViewPr>
    <p:cViewPr>
      <p:scale>
        <a:sx n="100" d="100"/>
        <a:sy n="100" d="100"/>
      </p:scale>
      <p:origin x="0" y="-2208"/>
    </p:cViewPr>
  </p:sorterViewPr>
  <p:notesViewPr>
    <p:cSldViewPr>
      <p:cViewPr varScale="1">
        <p:scale>
          <a:sx n="77" d="100"/>
          <a:sy n="77" d="100"/>
        </p:scale>
        <p:origin x="279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3" y="1"/>
            <a:ext cx="2945447" cy="496253"/>
          </a:xfrm>
          <a:prstGeom prst="rect">
            <a:avLst/>
          </a:prstGeom>
        </p:spPr>
        <p:txBody>
          <a:bodyPr vert="horz" lIns="91304" tIns="45651" rIns="91304" bIns="4565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655" y="1"/>
            <a:ext cx="2945447" cy="496253"/>
          </a:xfrm>
          <a:prstGeom prst="rect">
            <a:avLst/>
          </a:prstGeom>
        </p:spPr>
        <p:txBody>
          <a:bodyPr vert="horz" lIns="91304" tIns="45651" rIns="91304" bIns="45651" rtlCol="0"/>
          <a:lstStyle>
            <a:lvl1pPr algn="r">
              <a:defRPr sz="1200"/>
            </a:lvl1pPr>
          </a:lstStyle>
          <a:p>
            <a:fld id="{DFBF5E50-F581-4A85-B844-B592CD625604}" type="datetimeFigureOut">
              <a:rPr kumimoji="1" lang="ja-JP" altLang="en-US" smtClean="0"/>
              <a:pPr/>
              <a:t>2019/8/28</a:t>
            </a:fld>
            <a:endParaRPr kumimoji="1" lang="ja-JP" altLang="en-US"/>
          </a:p>
        </p:txBody>
      </p:sp>
      <p:sp>
        <p:nvSpPr>
          <p:cNvPr id="4" name="フッター プレースホルダー 3"/>
          <p:cNvSpPr>
            <a:spLocks noGrp="1"/>
          </p:cNvSpPr>
          <p:nvPr>
            <p:ph type="ftr" sz="quarter" idx="2"/>
          </p:nvPr>
        </p:nvSpPr>
        <p:spPr>
          <a:xfrm>
            <a:off x="13" y="9428819"/>
            <a:ext cx="2945447" cy="496252"/>
          </a:xfrm>
          <a:prstGeom prst="rect">
            <a:avLst/>
          </a:prstGeom>
        </p:spPr>
        <p:txBody>
          <a:bodyPr vert="horz" lIns="91304" tIns="45651" rIns="91304" bIns="4565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655" y="9428819"/>
            <a:ext cx="2945447" cy="496252"/>
          </a:xfrm>
          <a:prstGeom prst="rect">
            <a:avLst/>
          </a:prstGeom>
        </p:spPr>
        <p:txBody>
          <a:bodyPr vert="horz" lIns="91304" tIns="45651" rIns="91304" bIns="45651" rtlCol="0" anchor="b"/>
          <a:lstStyle>
            <a:lvl1pPr algn="r">
              <a:defRPr sz="1200"/>
            </a:lvl1pPr>
          </a:lstStyle>
          <a:p>
            <a:fld id="{9EE93B66-E65D-4D02-A57A-B72DC4515078}" type="slidenum">
              <a:rPr kumimoji="1" lang="ja-JP" altLang="en-US" smtClean="0"/>
              <a:pPr/>
              <a:t>‹#›</a:t>
            </a:fld>
            <a:endParaRPr kumimoji="1" lang="ja-JP" altLang="en-US"/>
          </a:p>
        </p:txBody>
      </p:sp>
    </p:spTree>
    <p:extLst>
      <p:ext uri="{BB962C8B-B14F-4D97-AF65-F5344CB8AC3E}">
        <p14:creationId xmlns:p14="http://schemas.microsoft.com/office/powerpoint/2010/main" val="2681931189"/>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4" y="1"/>
            <a:ext cx="2945447" cy="496253"/>
          </a:xfrm>
          <a:prstGeom prst="rect">
            <a:avLst/>
          </a:prstGeom>
        </p:spPr>
        <p:txBody>
          <a:bodyPr vert="horz" lIns="91294" tIns="45646" rIns="91294" bIns="45646" rtlCol="0"/>
          <a:lstStyle>
            <a:lvl1pPr algn="l">
              <a:defRPr sz="1200"/>
            </a:lvl1pPr>
          </a:lstStyle>
          <a:p>
            <a:endParaRPr kumimoji="1" lang="ja-JP" altLang="en-US"/>
          </a:p>
        </p:txBody>
      </p:sp>
      <p:sp>
        <p:nvSpPr>
          <p:cNvPr id="3" name="日付プレースホルダ 2"/>
          <p:cNvSpPr>
            <a:spLocks noGrp="1"/>
          </p:cNvSpPr>
          <p:nvPr>
            <p:ph type="dt" idx="1"/>
          </p:nvPr>
        </p:nvSpPr>
        <p:spPr>
          <a:xfrm>
            <a:off x="3850656" y="1"/>
            <a:ext cx="2945447" cy="496253"/>
          </a:xfrm>
          <a:prstGeom prst="rect">
            <a:avLst/>
          </a:prstGeom>
        </p:spPr>
        <p:txBody>
          <a:bodyPr vert="horz" lIns="91294" tIns="45646" rIns="91294" bIns="45646" rtlCol="0"/>
          <a:lstStyle>
            <a:lvl1pPr algn="r">
              <a:defRPr sz="1200"/>
            </a:lvl1pPr>
          </a:lstStyle>
          <a:p>
            <a:fld id="{114DE307-984E-41BD-80CF-F8A416BA5A3E}" type="datetimeFigureOut">
              <a:rPr kumimoji="1" lang="ja-JP" altLang="en-US" smtClean="0"/>
              <a:pPr/>
              <a:t>2019/8/28</a:t>
            </a:fld>
            <a:endParaRPr kumimoji="1" lang="ja-JP" altLang="en-US"/>
          </a:p>
        </p:txBody>
      </p:sp>
      <p:sp>
        <p:nvSpPr>
          <p:cNvPr id="4" name="スライド イメージ プレースホルダ 3"/>
          <p:cNvSpPr>
            <a:spLocks noGrp="1" noRot="1" noChangeAspect="1"/>
          </p:cNvSpPr>
          <p:nvPr>
            <p:ph type="sldImg" idx="2"/>
          </p:nvPr>
        </p:nvSpPr>
        <p:spPr>
          <a:xfrm>
            <a:off x="919163" y="744538"/>
            <a:ext cx="4959350" cy="3721100"/>
          </a:xfrm>
          <a:prstGeom prst="rect">
            <a:avLst/>
          </a:prstGeom>
          <a:noFill/>
          <a:ln w="12700">
            <a:solidFill>
              <a:prstClr val="black"/>
            </a:solidFill>
          </a:ln>
        </p:spPr>
        <p:txBody>
          <a:bodyPr vert="horz" lIns="91294" tIns="45646" rIns="91294" bIns="45646" rtlCol="0" anchor="ctr"/>
          <a:lstStyle/>
          <a:p>
            <a:endParaRPr lang="ja-JP" altLang="en-US"/>
          </a:p>
        </p:txBody>
      </p:sp>
      <p:sp>
        <p:nvSpPr>
          <p:cNvPr id="5" name="ノート プレースホルダ 4"/>
          <p:cNvSpPr>
            <a:spLocks noGrp="1"/>
          </p:cNvSpPr>
          <p:nvPr>
            <p:ph type="body" sz="quarter" idx="3"/>
          </p:nvPr>
        </p:nvSpPr>
        <p:spPr>
          <a:xfrm>
            <a:off x="680085" y="4715192"/>
            <a:ext cx="5437506" cy="4466274"/>
          </a:xfrm>
          <a:prstGeom prst="rect">
            <a:avLst/>
          </a:prstGeom>
        </p:spPr>
        <p:txBody>
          <a:bodyPr vert="horz" lIns="91294" tIns="45646" rIns="91294" bIns="45646"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14" y="9428819"/>
            <a:ext cx="2945447" cy="496252"/>
          </a:xfrm>
          <a:prstGeom prst="rect">
            <a:avLst/>
          </a:prstGeom>
        </p:spPr>
        <p:txBody>
          <a:bodyPr vert="horz" lIns="91294" tIns="45646" rIns="91294" bIns="45646"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0656" y="9428819"/>
            <a:ext cx="2945447" cy="496252"/>
          </a:xfrm>
          <a:prstGeom prst="rect">
            <a:avLst/>
          </a:prstGeom>
        </p:spPr>
        <p:txBody>
          <a:bodyPr vert="horz" lIns="91294" tIns="45646" rIns="91294" bIns="45646" rtlCol="0" anchor="b"/>
          <a:lstStyle>
            <a:lvl1pPr algn="r">
              <a:defRPr sz="1200"/>
            </a:lvl1pPr>
          </a:lstStyle>
          <a:p>
            <a:fld id="{724F877B-8A78-4054-95ED-665FED461778}" type="slidenum">
              <a:rPr kumimoji="1" lang="ja-JP" altLang="en-US" smtClean="0"/>
              <a:pPr/>
              <a:t>‹#›</a:t>
            </a:fld>
            <a:endParaRPr kumimoji="1" lang="ja-JP" altLang="en-US"/>
          </a:p>
        </p:txBody>
      </p:sp>
    </p:spTree>
    <p:extLst>
      <p:ext uri="{BB962C8B-B14F-4D97-AF65-F5344CB8AC3E}">
        <p14:creationId xmlns:p14="http://schemas.microsoft.com/office/powerpoint/2010/main" val="3449563001"/>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1955">
              <a:defRPr/>
            </a:pPr>
            <a:fld id="{6EF4FEB5-878A-49A2-851D-642BE8420582}" type="slidenum">
              <a:rPr lang="ja-JP" altLang="en-US">
                <a:solidFill>
                  <a:prstClr val="black"/>
                </a:solidFill>
                <a:latin typeface="Calibri" panose="020F0502020204030204"/>
                <a:ea typeface="ＭＳ Ｐゴシック" panose="020B0600070205080204" pitchFamily="50" charset="-128"/>
              </a:rPr>
              <a:pPr defTabSz="911955">
                <a:defRPr/>
              </a:pPr>
              <a:t>0</a:t>
            </a:fld>
            <a:endParaRPr lang="ja-JP" altLang="en-US" dirty="0">
              <a:solidFill>
                <a:prstClr val="black"/>
              </a:solidFill>
              <a:latin typeface="Calibri" panose="020F0502020204030204"/>
              <a:ea typeface="ＭＳ Ｐゴシック" panose="020B0600070205080204" pitchFamily="50" charset="-128"/>
            </a:endParaRPr>
          </a:p>
        </p:txBody>
      </p:sp>
      <p:sp>
        <p:nvSpPr>
          <p:cNvPr id="5" name="ヘッダー プレースホルダー 4"/>
          <p:cNvSpPr>
            <a:spLocks noGrp="1"/>
          </p:cNvSpPr>
          <p:nvPr>
            <p:ph type="hdr" sz="quarter" idx="11"/>
          </p:nvPr>
        </p:nvSpPr>
        <p:spPr/>
        <p:txBody>
          <a:bodyPr/>
          <a:lstStyle/>
          <a:p>
            <a:pPr defTabSz="911955">
              <a:defRPr/>
            </a:pPr>
            <a:endParaRPr lang="ja-JP" altLang="en-US"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172515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3141"/>
            <a:fld id="{32601FEB-39F6-4621-95F8-E3F256F7D37C}" type="slidenum">
              <a:rPr lang="ja-JP" altLang="en-US">
                <a:solidFill>
                  <a:prstClr val="black"/>
                </a:solidFill>
                <a:latin typeface="游ゴシック" panose="020F0502020204030204"/>
                <a:ea typeface="游ゴシック" panose="020B0400000000000000" pitchFamily="50" charset="-128"/>
              </a:rPr>
              <a:pPr defTabSz="913141"/>
              <a:t>29</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99327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2601FEB-39F6-4621-95F8-E3F256F7D37C}" type="slidenum">
              <a:rPr kumimoji="1" lang="ja-JP" altLang="en-US" smtClean="0"/>
              <a:t>36</a:t>
            </a:fld>
            <a:endParaRPr kumimoji="1" lang="ja-JP" altLang="en-US" dirty="0"/>
          </a:p>
        </p:txBody>
      </p:sp>
    </p:spTree>
    <p:extLst>
      <p:ext uri="{BB962C8B-B14F-4D97-AF65-F5344CB8AC3E}">
        <p14:creationId xmlns:p14="http://schemas.microsoft.com/office/powerpoint/2010/main" val="164867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idx="10"/>
          </p:nvPr>
        </p:nvSpPr>
        <p:spPr/>
        <p:txBody>
          <a:bodyPr/>
          <a:lstStyle/>
          <a:p>
            <a:endParaRPr kumimoji="1" lang="ja-JP" altLang="en-US"/>
          </a:p>
        </p:txBody>
      </p:sp>
    </p:spTree>
    <p:extLst>
      <p:ext uri="{BB962C8B-B14F-4D97-AF65-F5344CB8AC3E}">
        <p14:creationId xmlns:p14="http://schemas.microsoft.com/office/powerpoint/2010/main" val="1937088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2601FEB-39F6-4621-95F8-E3F256F7D37C}" type="slidenum">
              <a:rPr kumimoji="1" lang="ja-JP" altLang="en-US" smtClean="0"/>
              <a:t>5</a:t>
            </a:fld>
            <a:endParaRPr kumimoji="1" lang="ja-JP" altLang="en-US" dirty="0"/>
          </a:p>
        </p:txBody>
      </p:sp>
    </p:spTree>
    <p:extLst>
      <p:ext uri="{BB962C8B-B14F-4D97-AF65-F5344CB8AC3E}">
        <p14:creationId xmlns:p14="http://schemas.microsoft.com/office/powerpoint/2010/main" val="1139824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3141"/>
            <a:fld id="{32601FEB-39F6-4621-95F8-E3F256F7D37C}" type="slidenum">
              <a:rPr lang="ja-JP" altLang="en-US">
                <a:solidFill>
                  <a:prstClr val="black"/>
                </a:solidFill>
                <a:latin typeface="游ゴシック" panose="020F0502020204030204"/>
                <a:ea typeface="游ゴシック" panose="020B0400000000000000" pitchFamily="50" charset="-128"/>
              </a:rPr>
              <a:pPr defTabSz="913141"/>
              <a:t>6</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26294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913141"/>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85994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4538"/>
            <a:ext cx="4959350" cy="3721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endParaRPr kumimoji="1" lang="ja-JP" altLang="en-US"/>
          </a:p>
        </p:txBody>
      </p:sp>
    </p:spTree>
    <p:extLst>
      <p:ext uri="{BB962C8B-B14F-4D97-AF65-F5344CB8AC3E}">
        <p14:creationId xmlns:p14="http://schemas.microsoft.com/office/powerpoint/2010/main" val="3383533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3141"/>
            <a:fld id="{32601FEB-39F6-4621-95F8-E3F256F7D37C}" type="slidenum">
              <a:rPr lang="ja-JP" altLang="en-US">
                <a:solidFill>
                  <a:prstClr val="black"/>
                </a:solidFill>
                <a:latin typeface="游ゴシック" panose="020F0502020204030204"/>
                <a:ea typeface="游ゴシック" panose="020B0400000000000000" pitchFamily="50" charset="-128"/>
              </a:rPr>
              <a:pPr defTabSz="913141"/>
              <a:t>22</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83871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4538"/>
            <a:ext cx="4959350" cy="3721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endParaRPr kumimoji="1" lang="ja-JP" altLang="en-US"/>
          </a:p>
        </p:txBody>
      </p:sp>
    </p:spTree>
    <p:extLst>
      <p:ext uri="{BB962C8B-B14F-4D97-AF65-F5344CB8AC3E}">
        <p14:creationId xmlns:p14="http://schemas.microsoft.com/office/powerpoint/2010/main" val="4279509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4538"/>
            <a:ext cx="4959350" cy="3721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endParaRPr kumimoji="1" lang="ja-JP" altLang="en-US"/>
          </a:p>
        </p:txBody>
      </p:sp>
    </p:spTree>
    <p:extLst>
      <p:ext uri="{BB962C8B-B14F-4D97-AF65-F5344CB8AC3E}">
        <p14:creationId xmlns:p14="http://schemas.microsoft.com/office/powerpoint/2010/main" val="3256875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1" y="2130431"/>
            <a:ext cx="7772399"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22" indent="0" algn="ctr">
              <a:buNone/>
              <a:defRPr>
                <a:solidFill>
                  <a:schemeClr val="tx1">
                    <a:tint val="75000"/>
                  </a:schemeClr>
                </a:solidFill>
              </a:defRPr>
            </a:lvl2pPr>
            <a:lvl3pPr marL="914444" indent="0" algn="ctr">
              <a:buNone/>
              <a:defRPr>
                <a:solidFill>
                  <a:schemeClr val="tx1">
                    <a:tint val="75000"/>
                  </a:schemeClr>
                </a:solidFill>
              </a:defRPr>
            </a:lvl3pPr>
            <a:lvl4pPr marL="1371666" indent="0" algn="ctr">
              <a:buNone/>
              <a:defRPr>
                <a:solidFill>
                  <a:schemeClr val="tx1">
                    <a:tint val="75000"/>
                  </a:schemeClr>
                </a:solidFill>
              </a:defRPr>
            </a:lvl4pPr>
            <a:lvl5pPr marL="1828888" indent="0" algn="ctr">
              <a:buNone/>
              <a:defRPr>
                <a:solidFill>
                  <a:schemeClr val="tx1">
                    <a:tint val="75000"/>
                  </a:schemeClr>
                </a:solidFill>
              </a:defRPr>
            </a:lvl5pPr>
            <a:lvl6pPr marL="2286110" indent="0" algn="ctr">
              <a:buNone/>
              <a:defRPr>
                <a:solidFill>
                  <a:schemeClr val="tx1">
                    <a:tint val="75000"/>
                  </a:schemeClr>
                </a:solidFill>
              </a:defRPr>
            </a:lvl6pPr>
            <a:lvl7pPr marL="2743331" indent="0" algn="ctr">
              <a:buNone/>
              <a:defRPr>
                <a:solidFill>
                  <a:schemeClr val="tx1">
                    <a:tint val="75000"/>
                  </a:schemeClr>
                </a:solidFill>
              </a:defRPr>
            </a:lvl7pPr>
            <a:lvl8pPr marL="3200553" indent="0" algn="ctr">
              <a:buNone/>
              <a:defRPr>
                <a:solidFill>
                  <a:schemeClr val="tx1">
                    <a:tint val="75000"/>
                  </a:schemeClr>
                </a:solidFill>
              </a:defRPr>
            </a:lvl8pPr>
            <a:lvl9pPr marL="3657775"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29D1544-2129-49D7-A565-2EBB6882BE52}" type="datetime1">
              <a:rPr kumimoji="1" lang="ja-JP" altLang="en-US" smtClean="0"/>
              <a:pPr/>
              <a:t>2019/8/28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C1E43E-315B-429A-98AB-4C904CF17825}" type="slidenum">
              <a:rPr kumimoji="1" lang="ja-JP" altLang="en-US" smtClean="0"/>
              <a:pPr/>
              <a:t>‹#›</a:t>
            </a:fld>
            <a:endParaRPr kumimoji="1" lang="ja-JP" altLang="en-US"/>
          </a:p>
        </p:txBody>
      </p:sp>
    </p:spTree>
    <p:extLst>
      <p:ext uri="{BB962C8B-B14F-4D97-AF65-F5344CB8AC3E}">
        <p14:creationId xmlns:p14="http://schemas.microsoft.com/office/powerpoint/2010/main" val="2490070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4FAA152-60AB-4FEF-A5D4-B5B70291EF37}" type="datetime1">
              <a:rPr kumimoji="1" lang="ja-JP" altLang="en-US" smtClean="0"/>
              <a:pPr/>
              <a:t>2019/8/28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C1E43E-315B-429A-98AB-4C904CF17825}" type="slidenum">
              <a:rPr kumimoji="1" lang="ja-JP" altLang="en-US" smtClean="0"/>
              <a:pPr/>
              <a:t>‹#›</a:t>
            </a:fld>
            <a:endParaRPr kumimoji="1" lang="ja-JP" altLang="en-US"/>
          </a:p>
        </p:txBody>
      </p:sp>
    </p:spTree>
    <p:extLst>
      <p:ext uri="{BB962C8B-B14F-4D97-AF65-F5344CB8AC3E}">
        <p14:creationId xmlns:p14="http://schemas.microsoft.com/office/powerpoint/2010/main" val="1484753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4"/>
            <a:ext cx="2057401"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44"/>
            <a:ext cx="6019799"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63D77A3-E5ED-4492-AA3E-85C2A0DE8ECA}" type="datetime1">
              <a:rPr kumimoji="1" lang="ja-JP" altLang="en-US" smtClean="0"/>
              <a:pPr/>
              <a:t>2019/8/28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C1E43E-315B-429A-98AB-4C904CF17825}" type="slidenum">
              <a:rPr kumimoji="1" lang="ja-JP" altLang="en-US" smtClean="0"/>
              <a:pPr/>
              <a:t>‹#›</a:t>
            </a:fld>
            <a:endParaRPr kumimoji="1" lang="ja-JP" altLang="en-US"/>
          </a:p>
        </p:txBody>
      </p:sp>
    </p:spTree>
    <p:extLst>
      <p:ext uri="{BB962C8B-B14F-4D97-AF65-F5344CB8AC3E}">
        <p14:creationId xmlns:p14="http://schemas.microsoft.com/office/powerpoint/2010/main" val="1074372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5AA378-D9D9-427B-8195-C99FD90C94F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58585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17CB50-F81E-48C5-B6DC-3C5A2E11B7A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32505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459A8D-5445-46EB-B50A-97E9E2E09E5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77374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BEE82A-F2D7-44C3-A5A0-DEA576FA82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47147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E82CE7-D43C-4002-B234-90FC49E7801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82280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F43C2E-F28A-413E-A738-B0C5F747C927}"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87549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68B09-C6CC-4A18-950C-976CC7F4530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57364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8BB159-BA54-4011-AA03-64DAC3CA537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05205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F2D2174-2029-4D58-8654-1CE7EDD7AAF0}" type="datetime1">
              <a:rPr kumimoji="1" lang="ja-JP" altLang="en-US" smtClean="0"/>
              <a:pPr/>
              <a:t>2019/8/28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C1E43E-315B-429A-98AB-4C904CF17825}" type="slidenum">
              <a:rPr kumimoji="1" lang="ja-JP" altLang="en-US" smtClean="0"/>
              <a:pPr/>
              <a:t>‹#›</a:t>
            </a:fld>
            <a:endParaRPr kumimoji="1" lang="ja-JP" altLang="en-US"/>
          </a:p>
        </p:txBody>
      </p:sp>
    </p:spTree>
    <p:extLst>
      <p:ext uri="{BB962C8B-B14F-4D97-AF65-F5344CB8AC3E}">
        <p14:creationId xmlns:p14="http://schemas.microsoft.com/office/powerpoint/2010/main" val="15376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B16EC-C5C7-4E8F-8909-77F62B3E546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08319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8F0B25-5330-4E43-A668-3E37F0C40953}"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40955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2817E1-A95F-4584-8152-E6336B872F01}"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81864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5AA378-D9D9-427B-8195-C99FD90C94F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4067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17CB50-F81E-48C5-B6DC-3C5A2E11B7A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25560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459A8D-5445-46EB-B50A-97E9E2E09E5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07010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BEE82A-F2D7-44C3-A5A0-DEA576FA82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06132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E82CE7-D43C-4002-B234-90FC49E7801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7892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F43C2E-F28A-413E-A738-B0C5F747C927}"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61040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68B09-C6CC-4A18-950C-976CC7F4530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59388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906"/>
            <a:ext cx="7772399"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4" y="2906713"/>
            <a:ext cx="7772399" cy="1500187"/>
          </a:xfrm>
        </p:spPr>
        <p:txBody>
          <a:bodyPr anchor="b"/>
          <a:lstStyle>
            <a:lvl1pPr marL="0" indent="0">
              <a:buNone/>
              <a:defRPr sz="2001">
                <a:solidFill>
                  <a:schemeClr val="tx1">
                    <a:tint val="75000"/>
                  </a:schemeClr>
                </a:solidFill>
              </a:defRPr>
            </a:lvl1pPr>
            <a:lvl2pPr marL="457222" indent="0">
              <a:buNone/>
              <a:defRPr sz="1800">
                <a:solidFill>
                  <a:schemeClr val="tx1">
                    <a:tint val="75000"/>
                  </a:schemeClr>
                </a:solidFill>
              </a:defRPr>
            </a:lvl2pPr>
            <a:lvl3pPr marL="914444" indent="0">
              <a:buNone/>
              <a:defRPr sz="1600">
                <a:solidFill>
                  <a:schemeClr val="tx1">
                    <a:tint val="75000"/>
                  </a:schemeClr>
                </a:solidFill>
              </a:defRPr>
            </a:lvl3pPr>
            <a:lvl4pPr marL="1371666" indent="0">
              <a:buNone/>
              <a:defRPr sz="1401">
                <a:solidFill>
                  <a:schemeClr val="tx1">
                    <a:tint val="75000"/>
                  </a:schemeClr>
                </a:solidFill>
              </a:defRPr>
            </a:lvl4pPr>
            <a:lvl5pPr marL="1828888" indent="0">
              <a:buNone/>
              <a:defRPr sz="1401">
                <a:solidFill>
                  <a:schemeClr val="tx1">
                    <a:tint val="75000"/>
                  </a:schemeClr>
                </a:solidFill>
              </a:defRPr>
            </a:lvl5pPr>
            <a:lvl6pPr marL="2286110" indent="0">
              <a:buNone/>
              <a:defRPr sz="1401">
                <a:solidFill>
                  <a:schemeClr val="tx1">
                    <a:tint val="75000"/>
                  </a:schemeClr>
                </a:solidFill>
              </a:defRPr>
            </a:lvl6pPr>
            <a:lvl7pPr marL="2743331" indent="0">
              <a:buNone/>
              <a:defRPr sz="1401">
                <a:solidFill>
                  <a:schemeClr val="tx1">
                    <a:tint val="75000"/>
                  </a:schemeClr>
                </a:solidFill>
              </a:defRPr>
            </a:lvl7pPr>
            <a:lvl8pPr marL="3200553" indent="0">
              <a:buNone/>
              <a:defRPr sz="1401">
                <a:solidFill>
                  <a:schemeClr val="tx1">
                    <a:tint val="75000"/>
                  </a:schemeClr>
                </a:solidFill>
              </a:defRPr>
            </a:lvl8pPr>
            <a:lvl9pPr marL="3657775" indent="0">
              <a:buNone/>
              <a:defRPr sz="1401">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AD10B87-475F-497D-B5FE-75EFE8042E06}" type="datetime1">
              <a:rPr kumimoji="1" lang="ja-JP" altLang="en-US" smtClean="0"/>
              <a:pPr/>
              <a:t>2019/8/28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C1E43E-315B-429A-98AB-4C904CF17825}" type="slidenum">
              <a:rPr kumimoji="1" lang="ja-JP" altLang="en-US" smtClean="0"/>
              <a:pPr/>
              <a:t>‹#›</a:t>
            </a:fld>
            <a:endParaRPr kumimoji="1" lang="ja-JP" altLang="en-US"/>
          </a:p>
        </p:txBody>
      </p:sp>
    </p:spTree>
    <p:extLst>
      <p:ext uri="{BB962C8B-B14F-4D97-AF65-F5344CB8AC3E}">
        <p14:creationId xmlns:p14="http://schemas.microsoft.com/office/powerpoint/2010/main" val="2383038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8BB159-BA54-4011-AA03-64DAC3CA537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6816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B16EC-C5C7-4E8F-8909-77F62B3E546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5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8F0B25-5330-4E43-A668-3E37F0C40953}"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86657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2817E1-A95F-4584-8152-E6336B872F01}"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8555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5AA378-D9D9-427B-8195-C99FD90C94F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2357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17CB50-F81E-48C5-B6DC-3C5A2E11B7A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107734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459A8D-5445-46EB-B50A-97E9E2E09E5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99546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BEE82A-F2D7-44C3-A5A0-DEA576FA82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97104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E82CE7-D43C-4002-B234-90FC49E7801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34000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F43C2E-F28A-413E-A738-B0C5F747C927}"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65562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1" y="1600206"/>
            <a:ext cx="4038600" cy="4525963"/>
          </a:xfrm>
        </p:spPr>
        <p:txBody>
          <a:bodyPr/>
          <a:lstStyle>
            <a:lvl1pPr>
              <a:defRPr sz="2800"/>
            </a:lvl1pPr>
            <a:lvl2pPr>
              <a:defRPr sz="2400"/>
            </a:lvl2pPr>
            <a:lvl3pPr>
              <a:defRPr sz="2001"/>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3" y="1600206"/>
            <a:ext cx="4038600" cy="4525963"/>
          </a:xfrm>
        </p:spPr>
        <p:txBody>
          <a:bodyPr/>
          <a:lstStyle>
            <a:lvl1pPr>
              <a:defRPr sz="2800"/>
            </a:lvl1pPr>
            <a:lvl2pPr>
              <a:defRPr sz="2400"/>
            </a:lvl2pPr>
            <a:lvl3pPr>
              <a:defRPr sz="2001"/>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64897E0-12E5-453D-AA76-30EA1EC8A5DF}" type="datetime1">
              <a:rPr kumimoji="1" lang="ja-JP" altLang="en-US" smtClean="0"/>
              <a:pPr/>
              <a:t>2019/8/28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BC1E43E-315B-429A-98AB-4C904CF17825}" type="slidenum">
              <a:rPr kumimoji="1" lang="ja-JP" altLang="en-US" smtClean="0"/>
              <a:pPr/>
              <a:t>‹#›</a:t>
            </a:fld>
            <a:endParaRPr kumimoji="1" lang="ja-JP" altLang="en-US"/>
          </a:p>
        </p:txBody>
      </p:sp>
    </p:spTree>
    <p:extLst>
      <p:ext uri="{BB962C8B-B14F-4D97-AF65-F5344CB8AC3E}">
        <p14:creationId xmlns:p14="http://schemas.microsoft.com/office/powerpoint/2010/main" val="33311168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68B09-C6CC-4A18-950C-976CC7F4530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50669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8BB159-BA54-4011-AA03-64DAC3CA537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53200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B16EC-C5C7-4E8F-8909-77F62B3E546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32605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8F0B25-5330-4E43-A668-3E37F0C40953}"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35220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2817E1-A95F-4584-8152-E6336B872F01}"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355920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5AA378-D9D9-427B-8195-C99FD90C94F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739632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17CB50-F81E-48C5-B6DC-3C5A2E11B7A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018389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459A8D-5445-46EB-B50A-97E9E2E09E5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43912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BEE82A-F2D7-44C3-A5A0-DEA576FA82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271526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E82CE7-D43C-4002-B234-90FC49E7801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4630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2" y="1535113"/>
            <a:ext cx="4040189" cy="639762"/>
          </a:xfrm>
        </p:spPr>
        <p:txBody>
          <a:bodyPr anchor="b"/>
          <a:lstStyle>
            <a:lvl1pPr marL="0" indent="0">
              <a:buNone/>
              <a:defRPr sz="2400" b="1"/>
            </a:lvl1pPr>
            <a:lvl2pPr marL="457222" indent="0">
              <a:buNone/>
              <a:defRPr sz="2001" b="1"/>
            </a:lvl2pPr>
            <a:lvl3pPr marL="914444" indent="0">
              <a:buNone/>
              <a:defRPr sz="1800" b="1"/>
            </a:lvl3pPr>
            <a:lvl4pPr marL="1371666" indent="0">
              <a:buNone/>
              <a:defRPr sz="1600" b="1"/>
            </a:lvl4pPr>
            <a:lvl5pPr marL="1828888" indent="0">
              <a:buNone/>
              <a:defRPr sz="1600" b="1"/>
            </a:lvl5pPr>
            <a:lvl6pPr marL="2286110" indent="0">
              <a:buNone/>
              <a:defRPr sz="1600" b="1"/>
            </a:lvl6pPr>
            <a:lvl7pPr marL="2743331" indent="0">
              <a:buNone/>
              <a:defRPr sz="1600" b="1"/>
            </a:lvl7pPr>
            <a:lvl8pPr marL="3200553" indent="0">
              <a:buNone/>
              <a:defRPr sz="1600" b="1"/>
            </a:lvl8pPr>
            <a:lvl9pPr marL="3657775"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2" y="2174875"/>
            <a:ext cx="4040189" cy="3951288"/>
          </a:xfrm>
        </p:spPr>
        <p:txBody>
          <a:bodyPr/>
          <a:lstStyle>
            <a:lvl1pPr>
              <a:defRPr sz="2400"/>
            </a:lvl1pPr>
            <a:lvl2pPr>
              <a:defRPr sz="2001"/>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8" y="1535113"/>
            <a:ext cx="4041774" cy="639762"/>
          </a:xfrm>
        </p:spPr>
        <p:txBody>
          <a:bodyPr anchor="b"/>
          <a:lstStyle>
            <a:lvl1pPr marL="0" indent="0">
              <a:buNone/>
              <a:defRPr sz="2400" b="1"/>
            </a:lvl1pPr>
            <a:lvl2pPr marL="457222" indent="0">
              <a:buNone/>
              <a:defRPr sz="2001" b="1"/>
            </a:lvl2pPr>
            <a:lvl3pPr marL="914444" indent="0">
              <a:buNone/>
              <a:defRPr sz="1800" b="1"/>
            </a:lvl3pPr>
            <a:lvl4pPr marL="1371666" indent="0">
              <a:buNone/>
              <a:defRPr sz="1600" b="1"/>
            </a:lvl4pPr>
            <a:lvl5pPr marL="1828888" indent="0">
              <a:buNone/>
              <a:defRPr sz="1600" b="1"/>
            </a:lvl5pPr>
            <a:lvl6pPr marL="2286110" indent="0">
              <a:buNone/>
              <a:defRPr sz="1600" b="1"/>
            </a:lvl6pPr>
            <a:lvl7pPr marL="2743331" indent="0">
              <a:buNone/>
              <a:defRPr sz="1600" b="1"/>
            </a:lvl7pPr>
            <a:lvl8pPr marL="3200553" indent="0">
              <a:buNone/>
              <a:defRPr sz="1600" b="1"/>
            </a:lvl8pPr>
            <a:lvl9pPr marL="3657775"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8" y="2174875"/>
            <a:ext cx="4041774" cy="3951288"/>
          </a:xfrm>
        </p:spPr>
        <p:txBody>
          <a:bodyPr/>
          <a:lstStyle>
            <a:lvl1pPr>
              <a:defRPr sz="2400"/>
            </a:lvl1pPr>
            <a:lvl2pPr>
              <a:defRPr sz="2001"/>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A74BD52-478D-45AE-B135-F4EDBEBA0B1A}" type="datetime1">
              <a:rPr kumimoji="1" lang="ja-JP" altLang="en-US" smtClean="0"/>
              <a:pPr/>
              <a:t>2019/8/28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BC1E43E-315B-429A-98AB-4C904CF17825}" type="slidenum">
              <a:rPr kumimoji="1" lang="ja-JP" altLang="en-US" smtClean="0"/>
              <a:pPr/>
              <a:t>‹#›</a:t>
            </a:fld>
            <a:endParaRPr kumimoji="1" lang="ja-JP" altLang="en-US"/>
          </a:p>
        </p:txBody>
      </p:sp>
    </p:spTree>
    <p:extLst>
      <p:ext uri="{BB962C8B-B14F-4D97-AF65-F5344CB8AC3E}">
        <p14:creationId xmlns:p14="http://schemas.microsoft.com/office/powerpoint/2010/main" val="24458834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F43C2E-F28A-413E-A738-B0C5F747C927}"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32916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68B09-C6CC-4A18-950C-976CC7F4530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61678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8BB159-BA54-4011-AA03-64DAC3CA537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94778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B16EC-C5C7-4E8F-8909-77F62B3E546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587387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8F0B25-5330-4E43-A668-3E37F0C40953}"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423502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2817E1-A95F-4584-8152-E6336B872F01}"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41916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24D09B5-53B3-4B3E-9D6A-B37FEC58AB99}" type="datetime1">
              <a:rPr kumimoji="1" lang="ja-JP" altLang="en-US" smtClean="0"/>
              <a:pPr/>
              <a:t>2019/8/28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BC1E43E-315B-429A-98AB-4C904CF17825}" type="slidenum">
              <a:rPr kumimoji="1" lang="ja-JP" altLang="en-US" smtClean="0"/>
              <a:pPr/>
              <a:t>‹#›</a:t>
            </a:fld>
            <a:endParaRPr kumimoji="1" lang="ja-JP" altLang="en-US"/>
          </a:p>
        </p:txBody>
      </p:sp>
    </p:spTree>
    <p:extLst>
      <p:ext uri="{BB962C8B-B14F-4D97-AF65-F5344CB8AC3E}">
        <p14:creationId xmlns:p14="http://schemas.microsoft.com/office/powerpoint/2010/main" val="3046201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B2A3280-5EEC-4A4E-A595-C9A5500EAAE2}" type="datetime1">
              <a:rPr kumimoji="1" lang="ja-JP" altLang="en-US" smtClean="0"/>
              <a:pPr/>
              <a:t>2019/8/28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BC1E43E-315B-429A-98AB-4C904CF17825}" type="slidenum">
              <a:rPr kumimoji="1" lang="ja-JP" altLang="en-US" smtClean="0"/>
              <a:pPr/>
              <a:t>‹#›</a:t>
            </a:fld>
            <a:endParaRPr kumimoji="1" lang="ja-JP" altLang="en-US"/>
          </a:p>
        </p:txBody>
      </p:sp>
    </p:spTree>
    <p:extLst>
      <p:ext uri="{BB962C8B-B14F-4D97-AF65-F5344CB8AC3E}">
        <p14:creationId xmlns:p14="http://schemas.microsoft.com/office/powerpoint/2010/main" val="2168238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1"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1"/>
            </a:lvl4pPr>
            <a:lvl5pPr>
              <a:defRPr sz="2001"/>
            </a:lvl5pPr>
            <a:lvl6pPr>
              <a:defRPr sz="2001"/>
            </a:lvl6pPr>
            <a:lvl7pPr>
              <a:defRPr sz="2001"/>
            </a:lvl7pPr>
            <a:lvl8pPr>
              <a:defRPr sz="2001"/>
            </a:lvl8pPr>
            <a:lvl9pPr>
              <a:defRPr sz="2001"/>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401"/>
            </a:lvl1pPr>
            <a:lvl2pPr marL="457222" indent="0">
              <a:buNone/>
              <a:defRPr sz="1200"/>
            </a:lvl2pPr>
            <a:lvl3pPr marL="914444" indent="0">
              <a:buNone/>
              <a:defRPr sz="1000"/>
            </a:lvl3pPr>
            <a:lvl4pPr marL="1371666" indent="0">
              <a:buNone/>
              <a:defRPr sz="900"/>
            </a:lvl4pPr>
            <a:lvl5pPr marL="1828888" indent="0">
              <a:buNone/>
              <a:defRPr sz="900"/>
            </a:lvl5pPr>
            <a:lvl6pPr marL="2286110" indent="0">
              <a:buNone/>
              <a:defRPr sz="900"/>
            </a:lvl6pPr>
            <a:lvl7pPr marL="2743331" indent="0">
              <a:buNone/>
              <a:defRPr sz="900"/>
            </a:lvl7pPr>
            <a:lvl8pPr marL="3200553" indent="0">
              <a:buNone/>
              <a:defRPr sz="900"/>
            </a:lvl8pPr>
            <a:lvl9pPr marL="365777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3A2804F-9A26-41F7-80A1-A4CCD5291F82}" type="datetime1">
              <a:rPr kumimoji="1" lang="ja-JP" altLang="en-US" smtClean="0"/>
              <a:pPr/>
              <a:t>2019/8/28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BC1E43E-315B-429A-98AB-4C904CF17825}" type="slidenum">
              <a:rPr kumimoji="1" lang="ja-JP" altLang="en-US" smtClean="0"/>
              <a:pPr/>
              <a:t>‹#›</a:t>
            </a:fld>
            <a:endParaRPr kumimoji="1" lang="ja-JP" altLang="en-US"/>
          </a:p>
        </p:txBody>
      </p:sp>
    </p:spTree>
    <p:extLst>
      <p:ext uri="{BB962C8B-B14F-4D97-AF65-F5344CB8AC3E}">
        <p14:creationId xmlns:p14="http://schemas.microsoft.com/office/powerpoint/2010/main" val="991467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1"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22" indent="0">
              <a:buNone/>
              <a:defRPr sz="2800"/>
            </a:lvl2pPr>
            <a:lvl3pPr marL="914444" indent="0">
              <a:buNone/>
              <a:defRPr sz="2400"/>
            </a:lvl3pPr>
            <a:lvl4pPr marL="1371666" indent="0">
              <a:buNone/>
              <a:defRPr sz="2001"/>
            </a:lvl4pPr>
            <a:lvl5pPr marL="1828888" indent="0">
              <a:buNone/>
              <a:defRPr sz="2001"/>
            </a:lvl5pPr>
            <a:lvl6pPr marL="2286110" indent="0">
              <a:buNone/>
              <a:defRPr sz="2001"/>
            </a:lvl6pPr>
            <a:lvl7pPr marL="2743331" indent="0">
              <a:buNone/>
              <a:defRPr sz="2001"/>
            </a:lvl7pPr>
            <a:lvl8pPr marL="3200553" indent="0">
              <a:buNone/>
              <a:defRPr sz="2001"/>
            </a:lvl8pPr>
            <a:lvl9pPr marL="3657775" indent="0">
              <a:buNone/>
              <a:defRPr sz="2001"/>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1"/>
            </a:lvl1pPr>
            <a:lvl2pPr marL="457222" indent="0">
              <a:buNone/>
              <a:defRPr sz="1200"/>
            </a:lvl2pPr>
            <a:lvl3pPr marL="914444" indent="0">
              <a:buNone/>
              <a:defRPr sz="1000"/>
            </a:lvl3pPr>
            <a:lvl4pPr marL="1371666" indent="0">
              <a:buNone/>
              <a:defRPr sz="900"/>
            </a:lvl4pPr>
            <a:lvl5pPr marL="1828888" indent="0">
              <a:buNone/>
              <a:defRPr sz="900"/>
            </a:lvl5pPr>
            <a:lvl6pPr marL="2286110" indent="0">
              <a:buNone/>
              <a:defRPr sz="900"/>
            </a:lvl6pPr>
            <a:lvl7pPr marL="2743331" indent="0">
              <a:buNone/>
              <a:defRPr sz="900"/>
            </a:lvl7pPr>
            <a:lvl8pPr marL="3200553" indent="0">
              <a:buNone/>
              <a:defRPr sz="900"/>
            </a:lvl8pPr>
            <a:lvl9pPr marL="3657775"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91BE0D4-686D-4BC4-A0BF-C27CAA6D9129}" type="datetime1">
              <a:rPr kumimoji="1" lang="ja-JP" altLang="en-US" smtClean="0"/>
              <a:pPr/>
              <a:t>2019/8/28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BC1E43E-315B-429A-98AB-4C904CF17825}" type="slidenum">
              <a:rPr kumimoji="1" lang="ja-JP" altLang="en-US" smtClean="0"/>
              <a:pPr/>
              <a:t>‹#›</a:t>
            </a:fld>
            <a:endParaRPr kumimoji="1" lang="ja-JP" altLang="en-US"/>
          </a:p>
        </p:txBody>
      </p:sp>
    </p:spTree>
    <p:extLst>
      <p:ext uri="{BB962C8B-B14F-4D97-AF65-F5344CB8AC3E}">
        <p14:creationId xmlns:p14="http://schemas.microsoft.com/office/powerpoint/2010/main" val="1716834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2"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2" y="1600206"/>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6"/>
            <a:ext cx="213360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43D91F-B9F2-46CA-B966-82623D176133}" type="datetime1">
              <a:rPr kumimoji="1" lang="ja-JP" altLang="en-US" smtClean="0"/>
              <a:pPr/>
              <a:t>2019/8/28</a:t>
            </a:fld>
            <a:endParaRPr kumimoji="1" lang="ja-JP" altLang="en-US"/>
          </a:p>
        </p:txBody>
      </p:sp>
      <p:sp>
        <p:nvSpPr>
          <p:cNvPr id="5" name="フッター プレースホルダー 4"/>
          <p:cNvSpPr>
            <a:spLocks noGrp="1"/>
          </p:cNvSpPr>
          <p:nvPr>
            <p:ph type="ftr" sz="quarter" idx="3"/>
          </p:nvPr>
        </p:nvSpPr>
        <p:spPr>
          <a:xfrm>
            <a:off x="3124202"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6"/>
            <a:ext cx="21336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1E43E-315B-429A-98AB-4C904CF17825}" type="slidenum">
              <a:rPr kumimoji="1" lang="ja-JP" altLang="en-US" smtClean="0"/>
              <a:pPr/>
              <a:t>‹#›</a:t>
            </a:fld>
            <a:endParaRPr kumimoji="1" lang="ja-JP" altLang="en-US"/>
          </a:p>
        </p:txBody>
      </p:sp>
    </p:spTree>
    <p:extLst>
      <p:ext uri="{BB962C8B-B14F-4D97-AF65-F5344CB8AC3E}">
        <p14:creationId xmlns:p14="http://schemas.microsoft.com/office/powerpoint/2010/main" val="1478518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44" rtl="0" eaLnBrk="1" latinLnBrk="0" hangingPunct="1">
        <a:spcBef>
          <a:spcPct val="0"/>
        </a:spcBef>
        <a:buNone/>
        <a:defRPr kumimoji="1" sz="4400" kern="1200">
          <a:solidFill>
            <a:schemeClr val="tx1"/>
          </a:solidFill>
          <a:latin typeface="+mj-lt"/>
          <a:ea typeface="+mj-ea"/>
          <a:cs typeface="+mj-cs"/>
        </a:defRPr>
      </a:lvl1pPr>
    </p:titleStyle>
    <p:bodyStyle>
      <a:lvl1pPr marL="342917" indent="-342917" algn="l" defTabSz="914444"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86" indent="-285764" algn="l" defTabSz="914444"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54" indent="-228610" algn="l" defTabSz="914444"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76" indent="-228610" algn="l" defTabSz="914444" rtl="0" eaLnBrk="1" latinLnBrk="0" hangingPunct="1">
        <a:spcBef>
          <a:spcPct val="20000"/>
        </a:spcBef>
        <a:buFont typeface="Arial" panose="020B0604020202020204" pitchFamily="34" charset="0"/>
        <a:buChar char="–"/>
        <a:defRPr kumimoji="1" sz="2001" kern="1200">
          <a:solidFill>
            <a:schemeClr val="tx1"/>
          </a:solidFill>
          <a:latin typeface="+mn-lt"/>
          <a:ea typeface="+mn-ea"/>
          <a:cs typeface="+mn-cs"/>
        </a:defRPr>
      </a:lvl4pPr>
      <a:lvl5pPr marL="2057498" indent="-228610" algn="l" defTabSz="914444" rtl="0" eaLnBrk="1" latinLnBrk="0" hangingPunct="1">
        <a:spcBef>
          <a:spcPct val="20000"/>
        </a:spcBef>
        <a:buFont typeface="Arial" panose="020B0604020202020204" pitchFamily="34" charset="0"/>
        <a:buChar char="»"/>
        <a:defRPr kumimoji="1" sz="2001" kern="1200">
          <a:solidFill>
            <a:schemeClr val="tx1"/>
          </a:solidFill>
          <a:latin typeface="+mn-lt"/>
          <a:ea typeface="+mn-ea"/>
          <a:cs typeface="+mn-cs"/>
        </a:defRPr>
      </a:lvl5pPr>
      <a:lvl6pPr marL="2514720" indent="-228610" algn="l" defTabSz="914444" rtl="0" eaLnBrk="1" latinLnBrk="0" hangingPunct="1">
        <a:spcBef>
          <a:spcPct val="20000"/>
        </a:spcBef>
        <a:buFont typeface="Arial" panose="020B0604020202020204" pitchFamily="34" charset="0"/>
        <a:buChar char="•"/>
        <a:defRPr kumimoji="1" sz="2001" kern="1200">
          <a:solidFill>
            <a:schemeClr val="tx1"/>
          </a:solidFill>
          <a:latin typeface="+mn-lt"/>
          <a:ea typeface="+mn-ea"/>
          <a:cs typeface="+mn-cs"/>
        </a:defRPr>
      </a:lvl6pPr>
      <a:lvl7pPr marL="2971942" indent="-228610" algn="l" defTabSz="914444" rtl="0" eaLnBrk="1" latinLnBrk="0" hangingPunct="1">
        <a:spcBef>
          <a:spcPct val="20000"/>
        </a:spcBef>
        <a:buFont typeface="Arial" panose="020B0604020202020204" pitchFamily="34" charset="0"/>
        <a:buChar char="•"/>
        <a:defRPr kumimoji="1" sz="2001" kern="1200">
          <a:solidFill>
            <a:schemeClr val="tx1"/>
          </a:solidFill>
          <a:latin typeface="+mn-lt"/>
          <a:ea typeface="+mn-ea"/>
          <a:cs typeface="+mn-cs"/>
        </a:defRPr>
      </a:lvl7pPr>
      <a:lvl8pPr marL="3429164" indent="-228610" algn="l" defTabSz="914444" rtl="0" eaLnBrk="1" latinLnBrk="0" hangingPunct="1">
        <a:spcBef>
          <a:spcPct val="20000"/>
        </a:spcBef>
        <a:buFont typeface="Arial" panose="020B0604020202020204" pitchFamily="34" charset="0"/>
        <a:buChar char="•"/>
        <a:defRPr kumimoji="1" sz="2001" kern="1200">
          <a:solidFill>
            <a:schemeClr val="tx1"/>
          </a:solidFill>
          <a:latin typeface="+mn-lt"/>
          <a:ea typeface="+mn-ea"/>
          <a:cs typeface="+mn-cs"/>
        </a:defRPr>
      </a:lvl8pPr>
      <a:lvl9pPr marL="3886386" indent="-228610" algn="l" defTabSz="914444" rtl="0" eaLnBrk="1" latinLnBrk="0" hangingPunct="1">
        <a:spcBef>
          <a:spcPct val="20000"/>
        </a:spcBef>
        <a:buFont typeface="Arial" panose="020B0604020202020204" pitchFamily="34" charset="0"/>
        <a:buChar char="•"/>
        <a:defRPr kumimoji="1" sz="2001" kern="1200">
          <a:solidFill>
            <a:schemeClr val="tx1"/>
          </a:solidFill>
          <a:latin typeface="+mn-lt"/>
          <a:ea typeface="+mn-ea"/>
          <a:cs typeface="+mn-cs"/>
        </a:defRPr>
      </a:lvl9pPr>
    </p:bodyStyle>
    <p:otherStyle>
      <a:defPPr>
        <a:defRPr lang="ja-JP"/>
      </a:defPPr>
      <a:lvl1pPr marL="0" algn="l" defTabSz="914444" rtl="0" eaLnBrk="1" latinLnBrk="0" hangingPunct="1">
        <a:defRPr kumimoji="1" sz="1800" kern="1200">
          <a:solidFill>
            <a:schemeClr val="tx1"/>
          </a:solidFill>
          <a:latin typeface="+mn-lt"/>
          <a:ea typeface="+mn-ea"/>
          <a:cs typeface="+mn-cs"/>
        </a:defRPr>
      </a:lvl1pPr>
      <a:lvl2pPr marL="457222" algn="l" defTabSz="914444" rtl="0" eaLnBrk="1" latinLnBrk="0" hangingPunct="1">
        <a:defRPr kumimoji="1" sz="1800" kern="1200">
          <a:solidFill>
            <a:schemeClr val="tx1"/>
          </a:solidFill>
          <a:latin typeface="+mn-lt"/>
          <a:ea typeface="+mn-ea"/>
          <a:cs typeface="+mn-cs"/>
        </a:defRPr>
      </a:lvl2pPr>
      <a:lvl3pPr marL="914444" algn="l" defTabSz="914444" rtl="0" eaLnBrk="1" latinLnBrk="0" hangingPunct="1">
        <a:defRPr kumimoji="1" sz="1800" kern="1200">
          <a:solidFill>
            <a:schemeClr val="tx1"/>
          </a:solidFill>
          <a:latin typeface="+mn-lt"/>
          <a:ea typeface="+mn-ea"/>
          <a:cs typeface="+mn-cs"/>
        </a:defRPr>
      </a:lvl3pPr>
      <a:lvl4pPr marL="1371666" algn="l" defTabSz="914444" rtl="0" eaLnBrk="1" latinLnBrk="0" hangingPunct="1">
        <a:defRPr kumimoji="1" sz="1800" kern="1200">
          <a:solidFill>
            <a:schemeClr val="tx1"/>
          </a:solidFill>
          <a:latin typeface="+mn-lt"/>
          <a:ea typeface="+mn-ea"/>
          <a:cs typeface="+mn-cs"/>
        </a:defRPr>
      </a:lvl4pPr>
      <a:lvl5pPr marL="1828888" algn="l" defTabSz="914444" rtl="0" eaLnBrk="1" latinLnBrk="0" hangingPunct="1">
        <a:defRPr kumimoji="1" sz="1800" kern="1200">
          <a:solidFill>
            <a:schemeClr val="tx1"/>
          </a:solidFill>
          <a:latin typeface="+mn-lt"/>
          <a:ea typeface="+mn-ea"/>
          <a:cs typeface="+mn-cs"/>
        </a:defRPr>
      </a:lvl5pPr>
      <a:lvl6pPr marL="2286110" algn="l" defTabSz="914444" rtl="0" eaLnBrk="1" latinLnBrk="0" hangingPunct="1">
        <a:defRPr kumimoji="1" sz="1800" kern="1200">
          <a:solidFill>
            <a:schemeClr val="tx1"/>
          </a:solidFill>
          <a:latin typeface="+mn-lt"/>
          <a:ea typeface="+mn-ea"/>
          <a:cs typeface="+mn-cs"/>
        </a:defRPr>
      </a:lvl6pPr>
      <a:lvl7pPr marL="2743331" algn="l" defTabSz="914444" rtl="0" eaLnBrk="1" latinLnBrk="0" hangingPunct="1">
        <a:defRPr kumimoji="1" sz="1800" kern="1200">
          <a:solidFill>
            <a:schemeClr val="tx1"/>
          </a:solidFill>
          <a:latin typeface="+mn-lt"/>
          <a:ea typeface="+mn-ea"/>
          <a:cs typeface="+mn-cs"/>
        </a:defRPr>
      </a:lvl7pPr>
      <a:lvl8pPr marL="3200553" algn="l" defTabSz="914444" rtl="0" eaLnBrk="1" latinLnBrk="0" hangingPunct="1">
        <a:defRPr kumimoji="1" sz="1800" kern="1200">
          <a:solidFill>
            <a:schemeClr val="tx1"/>
          </a:solidFill>
          <a:latin typeface="+mn-lt"/>
          <a:ea typeface="+mn-ea"/>
          <a:cs typeface="+mn-cs"/>
        </a:defRPr>
      </a:lvl8pPr>
      <a:lvl9pPr marL="3657775" algn="l" defTabSz="914444"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AF0E9FC-3CD4-4833-8EDE-D211BEE732E1}"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94101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AF0E9FC-3CD4-4833-8EDE-D211BEE732E1}"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046694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AF0E9FC-3CD4-4833-8EDE-D211BEE732E1}"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439580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AF0E9FC-3CD4-4833-8EDE-D211BEE732E1}"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2019/8/28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429488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5.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5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1.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51.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51.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6.xml"/><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51.xml"/><Relationship Id="rId5" Type="http://schemas.openxmlformats.org/officeDocument/2006/relationships/image" Target="../media/image49.png"/><Relationship Id="rId4" Type="http://schemas.openxmlformats.org/officeDocument/2006/relationships/image" Target="../media/image48.emf"/></Relationships>
</file>

<file path=ppt/slides/_rels/slide3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51.xml"/><Relationship Id="rId6" Type="http://schemas.openxmlformats.org/officeDocument/2006/relationships/image" Target="../media/image58.png"/><Relationship Id="rId11" Type="http://schemas.openxmlformats.org/officeDocument/2006/relationships/image" Target="../media/image63.emf"/><Relationship Id="rId5" Type="http://schemas.openxmlformats.org/officeDocument/2006/relationships/image" Target="../media/image57.png"/><Relationship Id="rId10" Type="http://schemas.openxmlformats.org/officeDocument/2006/relationships/image" Target="../media/image62.emf"/><Relationship Id="rId4" Type="http://schemas.openxmlformats.org/officeDocument/2006/relationships/image" Target="../media/image56.png"/><Relationship Id="rId9"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2"/>
          <p:cNvSpPr txBox="1">
            <a:spLocks/>
          </p:cNvSpPr>
          <p:nvPr/>
        </p:nvSpPr>
        <p:spPr>
          <a:xfrm>
            <a:off x="501366" y="2093565"/>
            <a:ext cx="8141268" cy="3803267"/>
          </a:xfrm>
          <a:prstGeom prst="rect">
            <a:avLst/>
          </a:prstGeom>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7" b="1" i="0" u="none" strike="noStrike" kern="1200" cap="none" spc="0" normalizeH="0" baseline="0" noProof="0" dirty="0" smtClean="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rPr>
              <a:t>新</a:t>
            </a:r>
            <a:r>
              <a:rPr kumimoji="1" lang="ja-JP" altLang="en-US" sz="3907" b="1" i="0" u="none" strike="noStrike" kern="1200" cap="none" spc="0" normalizeH="0" baseline="0" noProof="0" dirty="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rPr>
              <a:t>大学基本</a:t>
            </a:r>
            <a:r>
              <a:rPr kumimoji="1" lang="ja-JP" altLang="en-US" sz="3907" b="1" i="0" u="none" strike="noStrike" kern="1200" cap="none" spc="0" normalizeH="0" baseline="0" noProof="0" dirty="0" smtClean="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rPr>
              <a:t>構想</a:t>
            </a:r>
            <a:endParaRPr kumimoji="1" lang="en-US" altLang="ja-JP" sz="3907" b="1" i="0" u="none" strike="noStrike" kern="1200" cap="none" spc="0" normalizeH="0" baseline="0" noProof="0" dirty="0" smtClean="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2400" b="1" i="0" u="none" strike="noStrike" kern="1200" cap="none" spc="0" normalizeH="0" baseline="0" noProof="0" dirty="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2400" b="1" i="0" u="none" strike="noStrike" kern="1200" cap="none" spc="0" normalizeH="0" baseline="0" noProof="0" dirty="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954" b="1" i="0" u="none" strike="noStrike" kern="1200" cap="none" spc="0" normalizeH="0" baseline="0" noProof="0" dirty="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rPr>
              <a:t>令和元年</a:t>
            </a:r>
            <a:r>
              <a:rPr kumimoji="1" lang="ja-JP" altLang="en-US" sz="1954" b="1" i="0" u="none" strike="noStrike" kern="1200" cap="none" spc="0" normalizeH="0" baseline="0" noProof="0" dirty="0" smtClean="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rPr>
              <a:t>８月</a:t>
            </a:r>
            <a:r>
              <a:rPr lang="en-US" altLang="ja-JP" sz="1954" b="1" noProof="0" dirty="0" smtClean="0">
                <a:solidFill>
                  <a:srgbClr val="70AD47">
                    <a:lumMod val="75000"/>
                  </a:srgbClr>
                </a:solidFill>
                <a:latin typeface="Meiryo UI" panose="020B0604030504040204" pitchFamily="50" charset="-128"/>
                <a:ea typeface="Meiryo UI" panose="020B0604030504040204" pitchFamily="50" charset="-128"/>
              </a:rPr>
              <a:t>2</a:t>
            </a:r>
            <a:r>
              <a:rPr lang="en-US" altLang="ja-JP" sz="1954" b="1" noProof="0" dirty="0">
                <a:solidFill>
                  <a:srgbClr val="70AD47">
                    <a:lumMod val="75000"/>
                  </a:srgbClr>
                </a:solidFill>
                <a:latin typeface="Meiryo UI" panose="020B0604030504040204" pitchFamily="50" charset="-128"/>
                <a:ea typeface="Meiryo UI" panose="020B0604030504040204" pitchFamily="50" charset="-128"/>
              </a:rPr>
              <a:t>7</a:t>
            </a:r>
            <a:r>
              <a:rPr kumimoji="1" lang="ja-JP" altLang="en-US" sz="1954" b="1" i="0" u="none" strike="noStrike" kern="1200" cap="none" spc="0" normalizeH="0" baseline="0" noProof="0" dirty="0" smtClean="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rPr>
              <a:t>日</a:t>
            </a:r>
            <a:endParaRPr kumimoji="1" lang="en-US" altLang="ja-JP" sz="2400" b="1" i="0" u="none" strike="noStrike" kern="1200" cap="none" spc="0" normalizeH="0" baseline="0" noProof="0" dirty="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954" b="1" i="0" u="none" strike="noStrike" kern="1200" cap="none" spc="0" normalizeH="0" baseline="0" noProof="0" dirty="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rPr>
              <a:t>公立大学法人大阪</a:t>
            </a:r>
            <a:endParaRPr kumimoji="1" lang="en-US" altLang="ja-JP" sz="1954" b="1" i="0" u="none" strike="noStrike" kern="1200" cap="none" spc="0" normalizeH="0" baseline="0" noProof="0" dirty="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endParaRPr>
          </a:p>
        </p:txBody>
      </p:sp>
      <p:sp>
        <p:nvSpPr>
          <p:cNvPr id="3" name="正方形/長方形 2"/>
          <p:cNvSpPr/>
          <p:nvPr/>
        </p:nvSpPr>
        <p:spPr>
          <a:xfrm>
            <a:off x="7256766" y="733945"/>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資料８－２</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6584775" y="188640"/>
            <a:ext cx="2383986" cy="523220"/>
          </a:xfrm>
          <a:prstGeom prst="rect">
            <a:avLst/>
          </a:prstGeom>
          <a:noFill/>
        </p:spPr>
        <p:txBody>
          <a:bodyPr wrap="none" rtlCol="0">
            <a:spAutoFit/>
          </a:bodyPr>
          <a:lstStyle/>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8</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.27</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副首都推進本部会議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89240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27" y="108000"/>
            <a:ext cx="9142547" cy="432000"/>
          </a:xfrm>
          <a:prstGeom prst="rect">
            <a:avLst/>
          </a:prstGeom>
          <a:solidFill>
            <a:schemeClr val="accent6"/>
          </a:solidFill>
          <a:ln>
            <a:noFill/>
          </a:ln>
        </p:spPr>
        <p:txBody>
          <a:bodyPr wrap="square" tIns="36000" bIns="36000" rtlCol="0" anchor="ctr">
            <a:noAutofit/>
          </a:bodyPr>
          <a:lstStyle/>
          <a:p>
            <a:pPr>
              <a:defRPr/>
            </a:pPr>
            <a:r>
              <a:rPr lang="ja-JP" altLang="en-US" sz="1400" b="1" dirty="0" smtClean="0">
                <a:solidFill>
                  <a:prstClr val="white"/>
                </a:solidFill>
                <a:latin typeface="ＭＳ ゴシック" panose="020B0609070205080204" pitchFamily="49" charset="-128"/>
                <a:ea typeface="ＭＳ ゴシック" panose="020B0609070205080204" pitchFamily="49" charset="-128"/>
              </a:rPr>
              <a:t>３　新</a:t>
            </a:r>
            <a:r>
              <a:rPr lang="ja-JP" altLang="en-US" sz="1400" b="1" dirty="0">
                <a:solidFill>
                  <a:prstClr val="white"/>
                </a:solidFill>
                <a:latin typeface="ＭＳ ゴシック" panose="020B0609070205080204" pitchFamily="49" charset="-128"/>
                <a:ea typeface="ＭＳ ゴシック" panose="020B0609070205080204" pitchFamily="49" charset="-128"/>
              </a:rPr>
              <a:t>大学がめざすもの　</a:t>
            </a:r>
            <a:r>
              <a:rPr lang="en-US" altLang="ja-JP" sz="1400" b="1" dirty="0">
                <a:solidFill>
                  <a:prstClr val="white"/>
                </a:solidFill>
                <a:latin typeface="ＭＳ ゴシック" panose="020B0609070205080204" pitchFamily="49" charset="-128"/>
                <a:ea typeface="ＭＳ ゴシック" panose="020B0609070205080204" pitchFamily="49" charset="-128"/>
              </a:rPr>
              <a:t>(1)</a:t>
            </a:r>
            <a:r>
              <a:rPr lang="ja-JP" altLang="en-US" sz="1400" b="1" dirty="0">
                <a:solidFill>
                  <a:prstClr val="white"/>
                </a:solidFill>
                <a:latin typeface="ＭＳ ゴシック" panose="020B0609070205080204" pitchFamily="49" charset="-128"/>
                <a:ea typeface="ＭＳ ゴシック" panose="020B0609070205080204" pitchFamily="49" charset="-128"/>
              </a:rPr>
              <a:t>２つの新機能と４つの戦略領域：革新的な新たな</a:t>
            </a:r>
            <a:r>
              <a:rPr lang="ja-JP" altLang="en-US" sz="1400" b="1" dirty="0" smtClean="0">
                <a:solidFill>
                  <a:prstClr val="white"/>
                </a:solidFill>
                <a:latin typeface="ＭＳ ゴシック" panose="020B0609070205080204" pitchFamily="49" charset="-128"/>
                <a:ea typeface="ＭＳ ゴシック" panose="020B0609070205080204" pitchFamily="49" charset="-128"/>
              </a:rPr>
              <a:t>取組み</a:t>
            </a:r>
            <a:endParaRPr lang="en-US" altLang="ja-JP" sz="1400" b="1" dirty="0" smtClean="0">
              <a:solidFill>
                <a:prstClr val="white"/>
              </a:solidFill>
              <a:latin typeface="ＭＳ ゴシック" panose="020B0609070205080204" pitchFamily="49" charset="-128"/>
              <a:ea typeface="ＭＳ ゴシック" panose="020B0609070205080204" pitchFamily="49" charset="-128"/>
            </a:endParaRPr>
          </a:p>
          <a:p>
            <a:pPr>
              <a:defRPr/>
            </a:pPr>
            <a:r>
              <a:rPr lang="ja-JP" altLang="en-US" sz="1600" b="1" dirty="0">
                <a:solidFill>
                  <a:prstClr val="white"/>
                </a:solidFill>
                <a:latin typeface="ＭＳ ゴシック" panose="020B0609070205080204" pitchFamily="49" charset="-128"/>
                <a:ea typeface="ＭＳ ゴシック" panose="020B0609070205080204" pitchFamily="49" charset="-128"/>
              </a:rPr>
              <a:t>　</a:t>
            </a:r>
            <a:r>
              <a:rPr lang="ja-JP" altLang="en-US" sz="1600" b="1" dirty="0" smtClean="0">
                <a:solidFill>
                  <a:prstClr val="white"/>
                </a:solidFill>
                <a:latin typeface="ＭＳ ゴシック" panose="020B0609070205080204" pitchFamily="49" charset="-128"/>
                <a:ea typeface="ＭＳ ゴシック" panose="020B0609070205080204" pitchFamily="49" charset="-128"/>
              </a:rPr>
              <a:t>③</a:t>
            </a:r>
            <a:r>
              <a:rPr kumimoji="1" lang="ja-JP" altLang="en-US" sz="16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rPr>
              <a:t>大阪スマートシティ戦略の実現に向けて</a:t>
            </a:r>
            <a:r>
              <a:rPr lang="en-US" altLang="ja-JP" sz="1600" b="1" noProof="0" dirty="0" smtClean="0">
                <a:solidFill>
                  <a:prstClr val="white"/>
                </a:solidFill>
                <a:latin typeface="ＭＳ ゴシック" panose="020B0609070205080204" pitchFamily="49" charset="-128"/>
                <a:ea typeface="ＭＳ ゴシック" panose="020B0609070205080204" pitchFamily="49" charset="-128"/>
              </a:rPr>
              <a:t>Ⅰ</a:t>
            </a:r>
            <a:endParaRPr kumimoji="1" lang="ja-JP"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endParaRPr>
          </a:p>
        </p:txBody>
      </p:sp>
      <p:sp>
        <p:nvSpPr>
          <p:cNvPr id="4" name="テキスト ボックス 3"/>
          <p:cNvSpPr txBox="1"/>
          <p:nvPr/>
        </p:nvSpPr>
        <p:spPr>
          <a:xfrm>
            <a:off x="46905" y="764705"/>
            <a:ext cx="9032692" cy="1570026"/>
          </a:xfrm>
          <a:prstGeom prst="rect">
            <a:avLst/>
          </a:prstGeom>
          <a:noFill/>
          <a:ln w="19050">
            <a:solidFill>
              <a:schemeClr val="accent6"/>
            </a:solidFill>
          </a:ln>
        </p:spPr>
        <p:txBody>
          <a:bodyPr wrap="square" rtlCol="0" anchor="ctr">
            <a:noAutofit/>
          </a:bodyPr>
          <a:lstStyle/>
          <a:p>
            <a:pPr lvl="0">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大阪府域</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全体が、テクノロジーを</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活かしたスマートシティ</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の実装で、住民</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QOL</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さらなる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向上を目指す」としている大阪府・大阪市のスマートシティ戦略において、新大学に求められる役割は大きい。</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両大学</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は、公立大学であることから、個人情報の取扱いについても信頼性が</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高く、アカデミア</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として、ビッグデータの収集・活用におけるヘッドクォーター的役割を期待されている。</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defRPr/>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様々</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な最先端の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研究及びスマートシティ</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の実現に不可欠なデータサイエンスに関する研究者を多数擁し、優秀な人材の輩出を行ってきている。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今後、大阪スマートシティ戦略会議や大阪府市と連携しながら新大学での具体的な取組みについて検討する。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2"/>
          <a:stretch>
            <a:fillRect/>
          </a:stretch>
        </p:blipFill>
        <p:spPr>
          <a:xfrm>
            <a:off x="-36512" y="2492896"/>
            <a:ext cx="4660186" cy="3598171"/>
          </a:xfrm>
          <a:prstGeom prst="rect">
            <a:avLst/>
          </a:prstGeom>
        </p:spPr>
      </p:pic>
      <p:pic>
        <p:nvPicPr>
          <p:cNvPr id="6" name="図 5"/>
          <p:cNvPicPr>
            <a:picLocks noChangeAspect="1"/>
          </p:cNvPicPr>
          <p:nvPr/>
        </p:nvPicPr>
        <p:blipFill>
          <a:blip r:embed="rId3"/>
          <a:stretch>
            <a:fillRect/>
          </a:stretch>
        </p:blipFill>
        <p:spPr>
          <a:xfrm>
            <a:off x="4441875" y="2501857"/>
            <a:ext cx="4701399" cy="3572809"/>
          </a:xfrm>
          <a:prstGeom prst="rect">
            <a:avLst/>
          </a:prstGeom>
        </p:spPr>
      </p:pic>
      <p:sp>
        <p:nvSpPr>
          <p:cNvPr id="7" name="テキスト ボックス 6"/>
          <p:cNvSpPr txBox="1"/>
          <p:nvPr/>
        </p:nvSpPr>
        <p:spPr>
          <a:xfrm>
            <a:off x="899592" y="6165304"/>
            <a:ext cx="6768752" cy="215444"/>
          </a:xfrm>
          <a:prstGeom prst="rect">
            <a:avLst/>
          </a:prstGeom>
          <a:noFill/>
        </p:spPr>
        <p:txBody>
          <a:bodyPr wrap="square" rtlCol="0">
            <a:spAutoFit/>
          </a:bodyPr>
          <a:lstStyle/>
          <a:p>
            <a:pPr lvl="0">
              <a:defRPr/>
            </a:pP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（いずれも、出典：「大阪のスマートシティ戦略について」</a:t>
            </a:r>
            <a:r>
              <a:rPr lang="en-US" altLang="ja-JP" sz="800" dirty="0" smtClean="0">
                <a:solidFill>
                  <a:prstClr val="black"/>
                </a:solidFill>
                <a:latin typeface="ＭＳ ゴシック" panose="020B0609070205080204" pitchFamily="49" charset="-128"/>
                <a:ea typeface="ＭＳ ゴシック" panose="020B0609070205080204" pitchFamily="49" charset="-128"/>
              </a:rPr>
              <a:t>2019</a:t>
            </a:r>
            <a:r>
              <a:rPr lang="ja-JP" altLang="en-US" sz="800" dirty="0" smtClean="0">
                <a:solidFill>
                  <a:prstClr val="black"/>
                </a:solidFill>
                <a:latin typeface="ＭＳ ゴシック" panose="020B0609070205080204" pitchFamily="49" charset="-128"/>
                <a:ea typeface="ＭＳ ゴシック" panose="020B0609070205080204" pitchFamily="49" charset="-128"/>
              </a:rPr>
              <a:t>年８</a:t>
            </a:r>
            <a:r>
              <a:rPr lang="ja-JP" altLang="en-US" sz="800" dirty="0">
                <a:solidFill>
                  <a:prstClr val="black"/>
                </a:solidFill>
                <a:latin typeface="ＭＳ ゴシック" panose="020B0609070205080204" pitchFamily="49" charset="-128"/>
                <a:ea typeface="ＭＳ ゴシック" panose="020B0609070205080204" pitchFamily="49" charset="-128"/>
              </a:rPr>
              <a:t>月</a:t>
            </a:r>
            <a:r>
              <a:rPr lang="ja-JP" altLang="en-US" sz="800" dirty="0" smtClean="0">
                <a:solidFill>
                  <a:prstClr val="black"/>
                </a:solidFill>
                <a:latin typeface="ＭＳ ゴシック" panose="020B0609070205080204" pitchFamily="49" charset="-128"/>
                <a:ea typeface="ＭＳ ゴシック" panose="020B0609070205080204" pitchFamily="49" charset="-128"/>
              </a:rPr>
              <a:t>５日　第１回</a:t>
            </a:r>
            <a:r>
              <a:rPr lang="ja-JP" altLang="en-US" sz="800" dirty="0">
                <a:solidFill>
                  <a:prstClr val="black"/>
                </a:solidFill>
                <a:latin typeface="ＭＳ ゴシック" panose="020B0609070205080204" pitchFamily="49" charset="-128"/>
                <a:ea typeface="ＭＳ ゴシック" panose="020B0609070205080204" pitchFamily="49" charset="-128"/>
              </a:rPr>
              <a:t>大阪スマートシティ戦略</a:t>
            </a:r>
            <a:r>
              <a:rPr lang="ja-JP" altLang="en-US" sz="800" dirty="0" smtClean="0">
                <a:solidFill>
                  <a:prstClr val="black"/>
                </a:solidFill>
                <a:latin typeface="ＭＳ ゴシック" panose="020B0609070205080204" pitchFamily="49" charset="-128"/>
                <a:ea typeface="ＭＳ ゴシック" panose="020B0609070205080204" pitchFamily="49" charset="-128"/>
              </a:rPr>
              <a:t>会議</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資料）</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8" name="スライド番号プレースホルダー 11"/>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8</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86406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6905" y="764705"/>
            <a:ext cx="9032692" cy="1626346"/>
          </a:xfrm>
          <a:prstGeom prst="rect">
            <a:avLst/>
          </a:prstGeom>
          <a:noFill/>
          <a:ln w="19050">
            <a:solidFill>
              <a:schemeClr val="accent6"/>
            </a:solidFill>
          </a:ln>
        </p:spPr>
        <p:txBody>
          <a:bodyPr wrap="square" rtlCol="0" anchor="ctr">
            <a:noAutofit/>
          </a:bodyPr>
          <a:lstStyle/>
          <a:p>
            <a:pPr lvl="0">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市においては、様々な都市課題に対して各ステークホルダーが協力し、大阪全体で持続可能なスマートシティを実装することとされており、新大学のキャンパス展開を中核とした大阪城東部の森之宮のまちづくりが検討されることとなってい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新大学においては、森之宮に新キャンパスを整備する予定であり、大阪スマートシティ戦略の実現に向けてキャンパスでの実装を期待されていることを受けて大阪城東部地区のまちづくりに参画していく。</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defRP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新</a:t>
            </a:r>
            <a:r>
              <a:rPr lang="ja-JP" altLang="en-US" sz="1200" dirty="0">
                <a:latin typeface="Meiryo UI" panose="020B0604030504040204" pitchFamily="50" charset="-128"/>
                <a:ea typeface="Meiryo UI" panose="020B0604030504040204" pitchFamily="50" charset="-128"/>
              </a:rPr>
              <a:t>大学が持つ最先端の技術や知見</a:t>
            </a:r>
            <a:r>
              <a:rPr lang="ja-JP" altLang="en-US" sz="1200" dirty="0" smtClean="0">
                <a:latin typeface="Meiryo UI" panose="020B0604030504040204" pitchFamily="50" charset="-128"/>
                <a:ea typeface="Meiryo UI" panose="020B0604030504040204" pitchFamily="50" charset="-128"/>
              </a:rPr>
              <a:t>を活用</a:t>
            </a:r>
            <a:r>
              <a:rPr lang="ja-JP" altLang="en-US" sz="1200" dirty="0">
                <a:latin typeface="Meiryo UI" panose="020B0604030504040204" pitchFamily="50" charset="-128"/>
                <a:ea typeface="Meiryo UI" panose="020B0604030504040204" pitchFamily="50" charset="-128"/>
              </a:rPr>
              <a:t>して</a:t>
            </a:r>
            <a:r>
              <a:rPr lang="ja-JP" altLang="en-US" sz="1200" dirty="0" smtClean="0">
                <a:latin typeface="Meiryo UI" panose="020B0604030504040204" pitchFamily="50" charset="-128"/>
                <a:ea typeface="Meiryo UI" panose="020B0604030504040204" pitchFamily="50" charset="-128"/>
              </a:rPr>
              <a:t>、交通</a:t>
            </a:r>
            <a:r>
              <a:rPr lang="ja-JP" altLang="en-US" sz="1200" dirty="0">
                <a:latin typeface="Meiryo UI" panose="020B0604030504040204" pitchFamily="50" charset="-128"/>
                <a:ea typeface="Meiryo UI" panose="020B0604030504040204" pitchFamily="50" charset="-128"/>
              </a:rPr>
              <a:t>、自然との共生、省エネルギー、安全安心、資源循環</a:t>
            </a:r>
            <a:r>
              <a:rPr lang="ja-JP" altLang="en-US" sz="1200" dirty="0" smtClean="0">
                <a:latin typeface="Meiryo UI" panose="020B0604030504040204" pitchFamily="50" charset="-128"/>
                <a:ea typeface="Meiryo UI" panose="020B0604030504040204" pitchFamily="50" charset="-128"/>
              </a:rPr>
              <a:t>など大阪が抱える都市課題を新しいテクノロジーを用いて解決する方策について、大阪府・大阪市等に提言していく。</a:t>
            </a:r>
            <a:endParaRPr lang="en-US" altLang="ja-JP" sz="1200" dirty="0" smtClean="0">
              <a:latin typeface="Meiryo UI" panose="020B0604030504040204" pitchFamily="50" charset="-128"/>
              <a:ea typeface="Meiryo UI" panose="020B0604030504040204" pitchFamily="50" charset="-128"/>
            </a:endParaRPr>
          </a:p>
          <a:p>
            <a:pPr lvl="0">
              <a:defRPr/>
            </a:pPr>
            <a:r>
              <a:rPr lang="ja-JP" altLang="en-US" sz="1200" dirty="0">
                <a:latin typeface="Meiryo UI" panose="020B0604030504040204" pitchFamily="50" charset="-128"/>
                <a:ea typeface="Meiryo UI" panose="020B0604030504040204" pitchFamily="50" charset="-128"/>
              </a:rPr>
              <a:t>　そのため</a:t>
            </a:r>
            <a:r>
              <a:rPr lang="ja-JP" altLang="en-US" sz="1200" dirty="0" smtClean="0">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大阪府・大阪市と連携し、</a:t>
            </a:r>
            <a:r>
              <a:rPr lang="ja-JP" altLang="en-US" sz="1200" dirty="0">
                <a:latin typeface="Meiryo UI" panose="020B0604030504040204" pitchFamily="50" charset="-128"/>
                <a:ea typeface="Meiryo UI" panose="020B0604030504040204" pitchFamily="50" charset="-128"/>
              </a:rPr>
              <a:t>行政</a:t>
            </a:r>
            <a:r>
              <a:rPr lang="ja-JP" altLang="en-US" sz="1200" dirty="0" smtClean="0">
                <a:latin typeface="Meiryo UI" panose="020B0604030504040204" pitchFamily="50" charset="-128"/>
                <a:ea typeface="Meiryo UI" panose="020B0604030504040204" pitchFamily="50" charset="-128"/>
              </a:rPr>
              <a:t>などの各種ビッグデータ</a:t>
            </a:r>
            <a:r>
              <a:rPr lang="ja-JP" altLang="en-US" sz="1200" dirty="0">
                <a:latin typeface="Meiryo UI" panose="020B0604030504040204" pitchFamily="50" charset="-128"/>
                <a:ea typeface="Meiryo UI" panose="020B0604030504040204" pitchFamily="50" charset="-128"/>
              </a:rPr>
              <a:t>を一元的に保管・解析・活用するためのデータマネジメントセンターを設置し</a:t>
            </a:r>
            <a:r>
              <a:rPr lang="ja-JP" altLang="en-US" sz="1200" dirty="0" smtClean="0">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行政</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や企業、地域の関係者とプラットフォームを</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構築する。</a:t>
            </a:r>
            <a:endParaRPr lang="en-US" altLang="ja-JP" sz="12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6512" y="6165304"/>
            <a:ext cx="4885135" cy="338554"/>
          </a:xfrm>
          <a:prstGeom prst="rect">
            <a:avLst/>
          </a:prstGeom>
          <a:noFill/>
        </p:spPr>
        <p:txBody>
          <a:bodyPr wrap="square" rtlCol="0">
            <a:spAutoFit/>
          </a:bodyPr>
          <a:lstStyle/>
          <a:p>
            <a:pPr lvl="0">
              <a:defRPr/>
            </a:pP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（出典：「大阪のスマートシティ戦略について」</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lvl="0">
              <a:defRPr/>
            </a:pPr>
            <a:r>
              <a:rPr lang="ja-JP" altLang="en-US" sz="800" dirty="0">
                <a:solidFill>
                  <a:prstClr val="black"/>
                </a:solidFill>
                <a:latin typeface="ＭＳ ゴシック" panose="020B0609070205080204" pitchFamily="49" charset="-128"/>
                <a:ea typeface="ＭＳ ゴシック" panose="020B0609070205080204" pitchFamily="49" charset="-128"/>
              </a:rPr>
              <a:t>　</a:t>
            </a:r>
            <a:r>
              <a:rPr lang="ja-JP" altLang="en-US" sz="800" dirty="0" smtClean="0">
                <a:solidFill>
                  <a:prstClr val="black"/>
                </a:solidFill>
                <a:latin typeface="ＭＳ ゴシック" panose="020B0609070205080204" pitchFamily="49" charset="-128"/>
                <a:ea typeface="ＭＳ ゴシック" panose="020B0609070205080204" pitchFamily="49" charset="-128"/>
              </a:rPr>
              <a:t>　　　　</a:t>
            </a:r>
            <a:r>
              <a:rPr lang="en-US" altLang="ja-JP" sz="800" dirty="0" smtClean="0">
                <a:solidFill>
                  <a:prstClr val="black"/>
                </a:solidFill>
                <a:latin typeface="ＭＳ ゴシック" panose="020B0609070205080204" pitchFamily="49" charset="-128"/>
                <a:ea typeface="ＭＳ ゴシック" panose="020B0609070205080204" pitchFamily="49" charset="-128"/>
              </a:rPr>
              <a:t>2019</a:t>
            </a:r>
            <a:r>
              <a:rPr lang="ja-JP" altLang="en-US" sz="800" dirty="0" smtClean="0">
                <a:solidFill>
                  <a:prstClr val="black"/>
                </a:solidFill>
                <a:latin typeface="ＭＳ ゴシック" panose="020B0609070205080204" pitchFamily="49" charset="-128"/>
                <a:ea typeface="ＭＳ ゴシック" panose="020B0609070205080204" pitchFamily="49" charset="-128"/>
              </a:rPr>
              <a:t>年８月５日　第１回</a:t>
            </a:r>
            <a:r>
              <a:rPr lang="ja-JP" altLang="en-US" sz="800" dirty="0">
                <a:solidFill>
                  <a:prstClr val="black"/>
                </a:solidFill>
                <a:latin typeface="ＭＳ ゴシック" panose="020B0609070205080204" pitchFamily="49" charset="-128"/>
                <a:ea typeface="ＭＳ ゴシック" panose="020B0609070205080204" pitchFamily="49" charset="-128"/>
              </a:rPr>
              <a:t>大阪スマートシティ戦略</a:t>
            </a:r>
            <a:r>
              <a:rPr lang="ja-JP" altLang="en-US" sz="800" dirty="0" smtClean="0">
                <a:solidFill>
                  <a:prstClr val="black"/>
                </a:solidFill>
                <a:latin typeface="ＭＳ ゴシック" panose="020B0609070205080204" pitchFamily="49" charset="-128"/>
                <a:ea typeface="ＭＳ ゴシック" panose="020B0609070205080204" pitchFamily="49" charset="-128"/>
              </a:rPr>
              <a:t>会議</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資料）</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29" name="図 28"/>
          <p:cNvPicPr>
            <a:picLocks noChangeAspect="1"/>
          </p:cNvPicPr>
          <p:nvPr/>
        </p:nvPicPr>
        <p:blipFill>
          <a:blip r:embed="rId2"/>
          <a:stretch>
            <a:fillRect/>
          </a:stretch>
        </p:blipFill>
        <p:spPr>
          <a:xfrm>
            <a:off x="4612558" y="2801613"/>
            <a:ext cx="4495946" cy="3196288"/>
          </a:xfrm>
          <a:prstGeom prst="rect">
            <a:avLst/>
          </a:prstGeom>
        </p:spPr>
      </p:pic>
      <p:sp>
        <p:nvSpPr>
          <p:cNvPr id="30" name="テキスト ボックス 29"/>
          <p:cNvSpPr txBox="1"/>
          <p:nvPr/>
        </p:nvSpPr>
        <p:spPr>
          <a:xfrm>
            <a:off x="4427984" y="6165304"/>
            <a:ext cx="49039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（出典：新大学設計４者タスクフォース「新たな公立大学としての２つの機能・戦略領域</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報告書</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lang="en-US" altLang="ja-JP" sz="800" dirty="0">
                <a:solidFill>
                  <a:prstClr val="black"/>
                </a:solidFill>
                <a:latin typeface="ＭＳ ゴシック" panose="020B0609070205080204" pitchFamily="49" charset="-128"/>
                <a:ea typeface="ＭＳ ゴシック" panose="020B0609070205080204" pitchFamily="49" charset="-128"/>
              </a:rPr>
              <a:t>2017</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年８月</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29</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日　第</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10</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回副首都推進本部会議資料）</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31" name="図 30"/>
          <p:cNvPicPr>
            <a:picLocks noChangeAspect="1"/>
          </p:cNvPicPr>
          <p:nvPr/>
        </p:nvPicPr>
        <p:blipFill>
          <a:blip r:embed="rId3"/>
          <a:stretch>
            <a:fillRect/>
          </a:stretch>
        </p:blipFill>
        <p:spPr>
          <a:xfrm>
            <a:off x="-34391" y="2729605"/>
            <a:ext cx="4822415" cy="3435699"/>
          </a:xfrm>
          <a:prstGeom prst="rect">
            <a:avLst/>
          </a:prstGeom>
        </p:spPr>
      </p:pic>
      <p:sp>
        <p:nvSpPr>
          <p:cNvPr id="9" name="スライド番号プレースホルダー 11"/>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9</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727" y="99521"/>
            <a:ext cx="9142547" cy="432000"/>
          </a:xfrm>
          <a:prstGeom prst="rect">
            <a:avLst/>
          </a:prstGeom>
          <a:solidFill>
            <a:schemeClr val="accent6"/>
          </a:solidFill>
          <a:ln>
            <a:noFill/>
          </a:ln>
        </p:spPr>
        <p:txBody>
          <a:bodyPr wrap="square" rtlCol="0" anchor="ctr">
            <a:noAutofit/>
          </a:bodyPr>
          <a:lstStyle/>
          <a:p>
            <a:pPr>
              <a:defRPr/>
            </a:pPr>
            <a:r>
              <a:rPr lang="ja-JP" altLang="en-US" sz="1400" b="1" dirty="0" smtClean="0">
                <a:solidFill>
                  <a:prstClr val="white"/>
                </a:solidFill>
                <a:latin typeface="ＭＳ ゴシック" panose="020B0609070205080204" pitchFamily="49" charset="-128"/>
                <a:ea typeface="ＭＳ ゴシック" panose="020B0609070205080204" pitchFamily="49" charset="-128"/>
              </a:rPr>
              <a:t>３　新</a:t>
            </a:r>
            <a:r>
              <a:rPr lang="ja-JP" altLang="en-US" sz="1400" b="1" dirty="0">
                <a:solidFill>
                  <a:prstClr val="white"/>
                </a:solidFill>
                <a:latin typeface="ＭＳ ゴシック" panose="020B0609070205080204" pitchFamily="49" charset="-128"/>
                <a:ea typeface="ＭＳ ゴシック" panose="020B0609070205080204" pitchFamily="49" charset="-128"/>
              </a:rPr>
              <a:t>大学がめざすもの　</a:t>
            </a:r>
            <a:r>
              <a:rPr lang="en-US" altLang="ja-JP" sz="1400" b="1" dirty="0">
                <a:solidFill>
                  <a:prstClr val="white"/>
                </a:solidFill>
                <a:latin typeface="ＭＳ ゴシック" panose="020B0609070205080204" pitchFamily="49" charset="-128"/>
                <a:ea typeface="ＭＳ ゴシック" panose="020B0609070205080204" pitchFamily="49" charset="-128"/>
              </a:rPr>
              <a:t>(1)</a:t>
            </a:r>
            <a:r>
              <a:rPr lang="ja-JP" altLang="en-US" sz="1400" b="1" dirty="0">
                <a:solidFill>
                  <a:prstClr val="white"/>
                </a:solidFill>
                <a:latin typeface="ＭＳ ゴシック" panose="020B0609070205080204" pitchFamily="49" charset="-128"/>
                <a:ea typeface="ＭＳ ゴシック" panose="020B0609070205080204" pitchFamily="49" charset="-128"/>
              </a:rPr>
              <a:t>２つの新機能と４つの戦略領域：革新的な新たな</a:t>
            </a:r>
            <a:r>
              <a:rPr lang="ja-JP" altLang="en-US" sz="1400" b="1" dirty="0" smtClean="0">
                <a:solidFill>
                  <a:prstClr val="white"/>
                </a:solidFill>
                <a:latin typeface="ＭＳ ゴシック" panose="020B0609070205080204" pitchFamily="49" charset="-128"/>
                <a:ea typeface="ＭＳ ゴシック" panose="020B0609070205080204" pitchFamily="49" charset="-128"/>
              </a:rPr>
              <a:t>取組み</a:t>
            </a:r>
            <a:endParaRPr lang="en-US" altLang="ja-JP" sz="1400" b="1" dirty="0">
              <a:solidFill>
                <a:prstClr val="white"/>
              </a:solidFill>
              <a:latin typeface="ＭＳ ゴシック" panose="020B0609070205080204" pitchFamily="49" charset="-128"/>
              <a:ea typeface="ＭＳ ゴシック" panose="020B0609070205080204" pitchFamily="49" charset="-128"/>
            </a:endParaRPr>
          </a:p>
          <a:p>
            <a:pPr>
              <a:defRPr/>
            </a:pPr>
            <a:r>
              <a:rPr lang="ja-JP" altLang="en-US" sz="1600" b="1" dirty="0" smtClean="0">
                <a:solidFill>
                  <a:prstClr val="white"/>
                </a:solidFill>
                <a:latin typeface="ＭＳ ゴシック" panose="020B0609070205080204" pitchFamily="49" charset="-128"/>
                <a:ea typeface="ＭＳ ゴシック" panose="020B0609070205080204" pitchFamily="49" charset="-128"/>
              </a:rPr>
              <a:t>　③</a:t>
            </a:r>
            <a:r>
              <a:rPr kumimoji="1" lang="ja-JP" altLang="en-US" sz="16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rPr>
              <a:t>大阪スマートシティ戦略の実現に向けて</a:t>
            </a:r>
            <a:r>
              <a:rPr kumimoji="1" lang="en-US" altLang="ja-JP" sz="16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rPr>
              <a:t>Ⅱ</a:t>
            </a:r>
            <a:endParaRPr kumimoji="1" lang="ja-JP"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5096467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8330" y="1121123"/>
            <a:ext cx="9125670" cy="386646"/>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都市大阪の公立大学という特性を最大限に活用し、新大学の総合的な知見や解析力による「都市シンクタンク機能」を強化することで、防災・減災や都市基盤などをはじめとする分野で大阪の抱える都市課題の解決を図ることにより大阪の</a:t>
            </a:r>
            <a:r>
              <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の取組を牽引し、「大阪モデル」を国内外に発信する。</a:t>
            </a:r>
          </a:p>
        </p:txBody>
      </p:sp>
      <p:sp>
        <p:nvSpPr>
          <p:cNvPr id="11" name="テキスト ボックス 10"/>
          <p:cNvSpPr txBox="1"/>
          <p:nvPr/>
        </p:nvSpPr>
        <p:spPr>
          <a:xfrm>
            <a:off x="27693" y="1531434"/>
            <a:ext cx="3416187" cy="4921901"/>
          </a:xfrm>
          <a:prstGeom prst="rect">
            <a:avLst/>
          </a:prstGeom>
          <a:noFill/>
          <a:ln>
            <a:solidFill>
              <a:schemeClr val="tx1"/>
            </a:solidFill>
          </a:ln>
        </p:spPr>
        <p:txBody>
          <a:bodyPr wrap="square" rtlCol="0">
            <a:noAutofit/>
          </a:bodyPr>
          <a:lstStyle/>
          <a:p>
            <a:pPr lvl="0">
              <a:defRPr/>
            </a:pPr>
            <a:r>
              <a:rPr lang="ja-JP" altLang="en-US" sz="879" dirty="0">
                <a:solidFill>
                  <a:prstClr val="black"/>
                </a:solidFill>
              </a:rPr>
              <a:t>防災・減災や都市基盤などをはじめとする分野で大阪の抱える都市課題</a:t>
            </a:r>
            <a:endParaRPr kumimoji="1" lang="en-US" altLang="ja-JP" sz="879"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2" name="二等辺三角形 21"/>
          <p:cNvSpPr/>
          <p:nvPr/>
        </p:nvSpPr>
        <p:spPr>
          <a:xfrm rot="5400000">
            <a:off x="2184726" y="3668402"/>
            <a:ext cx="1532616" cy="256743"/>
          </a:xfrm>
          <a:prstGeom prst="triangle">
            <a:avLst>
              <a:gd name="adj" fmla="val 50928"/>
            </a:avLst>
          </a:prstGeom>
          <a:solidFill>
            <a:srgbClr val="92D050"/>
          </a:solidFill>
          <a:ln w="6350" cap="flat" cmpd="sng" algn="ctr">
            <a:noFill/>
            <a:prstDash val="solid"/>
            <a:miter lim="800000"/>
          </a:ln>
          <a:effectLst/>
        </p:spPr>
        <p:txBody>
          <a:bodyPr rtlCol="0" anchor="ctr"/>
          <a:lstStyle/>
          <a:p>
            <a:pPr marL="0" marR="0" lvl="0" indent="0" algn="ctr" defTabSz="893186" rtl="0" eaLnBrk="1" fontAlgn="auto" latinLnBrk="0" hangingPunct="1">
              <a:lnSpc>
                <a:spcPct val="100000"/>
              </a:lnSpc>
              <a:spcBef>
                <a:spcPts val="0"/>
              </a:spcBef>
              <a:spcAft>
                <a:spcPts val="0"/>
              </a:spcAft>
              <a:buClrTx/>
              <a:buSzTx/>
              <a:buFontTx/>
              <a:buNone/>
              <a:tabLst/>
              <a:defRPr/>
            </a:pPr>
            <a:endParaRPr kumimoji="0" lang="ja-JP" altLang="en-US" sz="1758" b="0" i="0" u="none" strike="noStrike" kern="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endParaRPr>
          </a:p>
        </p:txBody>
      </p:sp>
      <p:sp>
        <p:nvSpPr>
          <p:cNvPr id="23" name="テキスト ボックス 22"/>
          <p:cNvSpPr txBox="1"/>
          <p:nvPr/>
        </p:nvSpPr>
        <p:spPr>
          <a:xfrm>
            <a:off x="3072443" y="2660832"/>
            <a:ext cx="349968" cy="2226822"/>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7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総合的なアプローチによって実現</a:t>
            </a:r>
          </a:p>
        </p:txBody>
      </p:sp>
      <p:sp>
        <p:nvSpPr>
          <p:cNvPr id="27" name="テキスト ボックス 26"/>
          <p:cNvSpPr txBox="1"/>
          <p:nvPr/>
        </p:nvSpPr>
        <p:spPr>
          <a:xfrm>
            <a:off x="3423626" y="1553111"/>
            <a:ext cx="2886752" cy="2276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■「災害死ゼロ」を実現する防災・減災の社会構築</a:t>
            </a:r>
            <a:endParaRPr kumimoji="1" lang="ja-JP" altLang="en-US" sz="9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2"/>
          <a:stretch>
            <a:fillRect/>
          </a:stretch>
        </p:blipFill>
        <p:spPr>
          <a:xfrm>
            <a:off x="-370219" y="1916832"/>
            <a:ext cx="3596761" cy="4433266"/>
          </a:xfrm>
          <a:prstGeom prst="rect">
            <a:avLst/>
          </a:prstGeom>
        </p:spPr>
      </p:pic>
      <p:pic>
        <p:nvPicPr>
          <p:cNvPr id="8" name="図 7"/>
          <p:cNvPicPr>
            <a:picLocks noChangeAspect="1"/>
          </p:cNvPicPr>
          <p:nvPr/>
        </p:nvPicPr>
        <p:blipFill>
          <a:blip r:embed="rId3"/>
          <a:stretch>
            <a:fillRect/>
          </a:stretch>
        </p:blipFill>
        <p:spPr>
          <a:xfrm>
            <a:off x="4063061" y="4146791"/>
            <a:ext cx="4663844" cy="1432684"/>
          </a:xfrm>
          <a:prstGeom prst="rect">
            <a:avLst/>
          </a:prstGeom>
        </p:spPr>
      </p:pic>
      <p:sp>
        <p:nvSpPr>
          <p:cNvPr id="24" name="テキスト ボックス 23"/>
          <p:cNvSpPr txBox="1"/>
          <p:nvPr/>
        </p:nvSpPr>
        <p:spPr>
          <a:xfrm>
            <a:off x="3536962" y="3563535"/>
            <a:ext cx="5581171" cy="78386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◎集積している社会資本の堅牢性を可能な限り維持するとともに、災害による死者数をゼロとすることを</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　最終目的として、ハード・ソフト両面から、大阪をはじめとする関西圏の防災・減災の社会の仕組みを</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　構築し、実践する。</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◎更に、この取り組みを公立大学連携に基づいて、日本各地に普及させる。</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9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3509940" y="3575135"/>
            <a:ext cx="5580000" cy="2033196"/>
          </a:xfrm>
          <a:prstGeom prst="roundRect">
            <a:avLst>
              <a:gd name="adj" fmla="val 579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テキスト ボックス 27"/>
          <p:cNvSpPr txBox="1"/>
          <p:nvPr/>
        </p:nvSpPr>
        <p:spPr>
          <a:xfrm>
            <a:off x="3485007" y="1791590"/>
            <a:ext cx="2383778" cy="144526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都市課題</a:t>
            </a:r>
            <a:endParaRPr kumimoji="1" lang="en-US" altLang="ja-JP"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◎自然災害（大規模低頻度：海溝型地震、内陸型地震。高頻度：風水害、河川氾濫、高潮）</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◎都市型災害（密集市街地、地下街・地下鉄、有害化学物質）</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◎インフラの老朽化・持続的利用</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◎知識の活用、避難・減災の実践</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◎地域社会の連携・協働</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◎セーフティネットの強靭化</a:t>
            </a:r>
            <a:endParaRPr kumimoji="1" lang="en-US" altLang="ja-JP" sz="9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テキスト ボックス 28"/>
          <p:cNvSpPr txBox="1"/>
          <p:nvPr/>
        </p:nvSpPr>
        <p:spPr>
          <a:xfrm>
            <a:off x="6121987" y="1788030"/>
            <a:ext cx="2885987" cy="1425638"/>
          </a:xfrm>
          <a:prstGeom prst="rect">
            <a:avLst/>
          </a:prstGeom>
        </p:spPr>
        <p:style>
          <a:lnRef idx="2">
            <a:schemeClr val="dk1"/>
          </a:lnRef>
          <a:fillRef idx="1">
            <a:schemeClr val="lt1"/>
          </a:fillRef>
          <a:effectRef idx="0">
            <a:schemeClr val="dk1"/>
          </a:effectRef>
          <a:fontRef idx="minor">
            <a:schemeClr val="dk1"/>
          </a:fontRef>
        </p:style>
        <p:txBody>
          <a:bodyPr wrap="square" lIns="36000" tIns="36000" rIns="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両大学の主なシーズ</a:t>
            </a:r>
            <a:endParaRPr kumimoji="1" lang="en-US" altLang="ja-JP"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◎市立大学都市防災教育研究センター</a:t>
            </a:r>
            <a:r>
              <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(CERD)</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・地盤特性と災害リスク見える化</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・浸水危険性と防災・減災・避難対策</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・木造密集市街地の災害リスク　　　　　　など</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◎府立大学</a:t>
            </a:r>
            <a:r>
              <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21</a:t>
            </a: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世紀科学研究</a:t>
            </a:r>
            <a:r>
              <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C</a:t>
            </a: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地域防災センター（</a:t>
            </a:r>
            <a:r>
              <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RD2P</a:t>
            </a: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・コミュニティに応じた減災・復興の提言</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・地域を取巻く環境と災害への靭性評価</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・地域の地盤特性と自然災害リスクの評価　など</a:t>
            </a:r>
          </a:p>
        </p:txBody>
      </p:sp>
      <p:sp>
        <p:nvSpPr>
          <p:cNvPr id="30" name="二等辺三角形 29">
            <a:extLst>
              <a:ext uri="{FF2B5EF4-FFF2-40B4-BE49-F238E27FC236}">
                <a16:creationId xmlns:a16="http://schemas.microsoft.com/office/drawing/2014/main" id="{3930FD53-3673-455E-BFF2-35C3495773B2}"/>
              </a:ext>
            </a:extLst>
          </p:cNvPr>
          <p:cNvSpPr>
            <a:spLocks noChangeAspect="1"/>
          </p:cNvSpPr>
          <p:nvPr/>
        </p:nvSpPr>
        <p:spPr>
          <a:xfrm rot="5400000">
            <a:off x="5412117" y="2446588"/>
            <a:ext cx="1166538" cy="158162"/>
          </a:xfrm>
          <a:prstGeom prst="triangle">
            <a:avLst>
              <a:gd name="adj" fmla="val 48217"/>
            </a:avLst>
          </a:prstGeom>
          <a:gradFill flip="none" rotWithShape="1">
            <a:lin ang="5400000" scaled="1"/>
            <a:tileRect/>
          </a:gra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26"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1" name="二等辺三角形 30"/>
          <p:cNvSpPr/>
          <p:nvPr/>
        </p:nvSpPr>
        <p:spPr>
          <a:xfrm flipV="1">
            <a:off x="3463976" y="3291161"/>
            <a:ext cx="5654040" cy="226799"/>
          </a:xfrm>
          <a:prstGeom prst="triangl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2" name="テキスト ボックス 31"/>
          <p:cNvSpPr txBox="1"/>
          <p:nvPr/>
        </p:nvSpPr>
        <p:spPr>
          <a:xfrm>
            <a:off x="5769162" y="3299721"/>
            <a:ext cx="1088479" cy="227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新大学設置</a:t>
            </a:r>
          </a:p>
        </p:txBody>
      </p:sp>
      <p:sp>
        <p:nvSpPr>
          <p:cNvPr id="2" name="角丸四角形吹き出し 1"/>
          <p:cNvSpPr/>
          <p:nvPr/>
        </p:nvSpPr>
        <p:spPr>
          <a:xfrm>
            <a:off x="3509940" y="5678811"/>
            <a:ext cx="4950491" cy="493258"/>
          </a:xfrm>
          <a:prstGeom prst="wedgeRoundRectCallout">
            <a:avLst>
              <a:gd name="adj1" fmla="val -91188"/>
              <a:gd name="adj2" fmla="val 1606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p:cNvSpPr/>
          <p:nvPr/>
        </p:nvSpPr>
        <p:spPr>
          <a:xfrm>
            <a:off x="3548397" y="5733230"/>
            <a:ext cx="4912034" cy="4080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年６月大阪で開催された</a:t>
            </a:r>
            <a:r>
              <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G20</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提唱の「大阪ブルー・オーシャン・ビジョン」</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（海洋プラスチックごみによる新たな汚染を</a:t>
            </a:r>
            <a:r>
              <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2050</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年までにゼロにする）による</a:t>
            </a: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取組</a:t>
            </a:r>
            <a:r>
              <a:rPr lang="ja-JP" altLang="en-US" sz="1026" dirty="0">
                <a:solidFill>
                  <a:prstClr val="black"/>
                </a:solidFill>
                <a:latin typeface="Meiryo UI" panose="020B0604030504040204" pitchFamily="50" charset="-128"/>
                <a:ea typeface="Meiryo UI" panose="020B0604030504040204" pitchFamily="50" charset="-128"/>
              </a:rPr>
              <a:t>み</a:t>
            </a: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も</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26"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600" dirty="0" smtClean="0">
                <a:solidFill>
                  <a:prstClr val="black">
                    <a:tint val="75000"/>
                  </a:prstClr>
                </a:solidFill>
                <a:latin typeface="Calibri" panose="020F0502020204030204"/>
                <a:ea typeface="游ゴシック" panose="020B0400000000000000" pitchFamily="50" charset="-128"/>
              </a:rPr>
              <a:t>10</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5" name="テキスト ボックス 34"/>
          <p:cNvSpPr txBox="1"/>
          <p:nvPr/>
        </p:nvSpPr>
        <p:spPr>
          <a:xfrm>
            <a:off x="1452" y="433321"/>
            <a:ext cx="91425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9600" rtlCol="0" anchor="b" anchorCtr="0">
            <a:noAutofit/>
          </a:bodyPr>
          <a:lstStyle/>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多種多様</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な領域の統合資源のシナジー効果を発揮することによる地域課題の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解決</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0" y="420555"/>
            <a:ext cx="3624349"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r>
              <a:rPr lang="ja-JP" altLang="en-US" sz="1000" dirty="0">
                <a:latin typeface="ＭＳ ゴシック" panose="020B0609070205080204" pitchFamily="49" charset="-128"/>
                <a:ea typeface="ＭＳ ゴシック" panose="020B0609070205080204" pitchFamily="49" charset="-128"/>
              </a:rPr>
              <a:t>都市シンクタンク機能を活用した</a:t>
            </a:r>
            <a:r>
              <a:rPr lang="en-US" altLang="ja-JP" sz="1000" dirty="0">
                <a:latin typeface="ＭＳ ゴシック" panose="020B0609070205080204" pitchFamily="49" charset="-128"/>
                <a:ea typeface="ＭＳ ゴシック" panose="020B0609070205080204" pitchFamily="49" charset="-128"/>
              </a:rPr>
              <a:t>SDGs</a:t>
            </a:r>
            <a:r>
              <a:rPr lang="ja-JP" altLang="en-US" sz="1000" dirty="0">
                <a:latin typeface="ＭＳ ゴシック" panose="020B0609070205080204" pitchFamily="49" charset="-128"/>
                <a:ea typeface="ＭＳ ゴシック" panose="020B0609070205080204" pitchFamily="49" charset="-128"/>
              </a:rPr>
              <a:t>取組大阪モデルの発信</a:t>
            </a:r>
            <a:endParaRPr lang="en-US" altLang="ja-JP" sz="1000" dirty="0">
              <a:latin typeface="ＭＳ ゴシック" panose="020B0609070205080204" pitchFamily="49" charset="-128"/>
              <a:ea typeface="ＭＳ ゴシック" panose="020B0609070205080204" pitchFamily="49" charset="-128"/>
            </a:endParaRPr>
          </a:p>
        </p:txBody>
      </p:sp>
      <p:sp>
        <p:nvSpPr>
          <p:cNvPr id="37" name="テキスト ボックス 36"/>
          <p:cNvSpPr txBox="1"/>
          <p:nvPr/>
        </p:nvSpPr>
        <p:spPr>
          <a:xfrm>
            <a:off x="1453" y="72000"/>
            <a:ext cx="9142547" cy="360000"/>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wrap="square" tIns="46800" rtlCol="0" anchor="ctr" anchorCtr="0">
            <a:noAutofit/>
          </a:bodyPr>
          <a:lstStyle/>
          <a:p>
            <a:r>
              <a:rPr lang="ja-JP" altLang="en-US" sz="1100" b="1" dirty="0" smtClean="0">
                <a:solidFill>
                  <a:prstClr val="white"/>
                </a:solidFill>
                <a:latin typeface="ＭＳ ゴシック" panose="020B0609070205080204" pitchFamily="49" charset="-128"/>
                <a:ea typeface="ＭＳ ゴシック" panose="020B0609070205080204" pitchFamily="49" charset="-128"/>
              </a:rPr>
              <a:t>３　新</a:t>
            </a:r>
            <a:r>
              <a:rPr lang="ja-JP" altLang="en-US" sz="1100" b="1" dirty="0">
                <a:solidFill>
                  <a:prstClr val="white"/>
                </a:solidFill>
                <a:latin typeface="ＭＳ ゴシック" panose="020B0609070205080204" pitchFamily="49" charset="-128"/>
                <a:ea typeface="ＭＳ ゴシック" panose="020B0609070205080204" pitchFamily="49" charset="-128"/>
              </a:rPr>
              <a:t>大学がめざすもの　</a:t>
            </a:r>
            <a:r>
              <a:rPr lang="en-US" altLang="ja-JP" sz="1100" b="1" dirty="0">
                <a:solidFill>
                  <a:prstClr val="white"/>
                </a:solidFill>
                <a:latin typeface="ＭＳ ゴシック" panose="020B0609070205080204" pitchFamily="49" charset="-128"/>
                <a:ea typeface="ＭＳ ゴシック" panose="020B0609070205080204" pitchFamily="49" charset="-128"/>
              </a:rPr>
              <a:t>(1)</a:t>
            </a:r>
            <a:r>
              <a:rPr lang="ja-JP" altLang="en-US" sz="1100" b="1" dirty="0">
                <a:solidFill>
                  <a:prstClr val="white"/>
                </a:solidFill>
                <a:latin typeface="ＭＳ ゴシック" panose="020B0609070205080204" pitchFamily="49" charset="-128"/>
                <a:ea typeface="ＭＳ ゴシック" panose="020B0609070205080204" pitchFamily="49" charset="-128"/>
              </a:rPr>
              <a:t>２つの新機能と４つの戦略領域：革新的な新たな</a:t>
            </a:r>
            <a:r>
              <a:rPr lang="ja-JP" altLang="en-US" sz="1100" b="1" dirty="0" smtClean="0">
                <a:solidFill>
                  <a:prstClr val="white"/>
                </a:solidFill>
                <a:latin typeface="ＭＳ ゴシック" panose="020B0609070205080204" pitchFamily="49" charset="-128"/>
                <a:ea typeface="ＭＳ ゴシック" panose="020B0609070205080204" pitchFamily="49" charset="-128"/>
              </a:rPr>
              <a:t>取組み</a:t>
            </a:r>
            <a:endParaRPr lang="en-US" altLang="ja-JP" sz="1100" b="1" dirty="0" smtClean="0">
              <a:solidFill>
                <a:prstClr val="white"/>
              </a:solidFill>
              <a:latin typeface="ＭＳ ゴシック" panose="020B0609070205080204" pitchFamily="49" charset="-128"/>
              <a:ea typeface="ＭＳ ゴシック" panose="020B0609070205080204" pitchFamily="49" charset="-128"/>
            </a:endParaRPr>
          </a:p>
          <a:p>
            <a:r>
              <a:rPr lang="ja-JP" altLang="en-US" sz="1100" b="1" dirty="0">
                <a:solidFill>
                  <a:prstClr val="white"/>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(2)</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４つの戦略領域に関連する</a:t>
            </a:r>
            <a:r>
              <a:rPr lang="ja-JP" altLang="en-US" sz="1100" b="1" dirty="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革新的</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な新たな取組事例</a:t>
            </a:r>
            <a:r>
              <a:rPr lang="ja-JP" altLang="en-US" sz="1100" b="1" dirty="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➀</a:t>
            </a:r>
            <a:endParaRPr lang="ja-JP" altLang="en-US" sz="1100" b="1" dirty="0">
              <a:solidFill>
                <a:schemeClr val="bg1"/>
              </a:solidFill>
              <a:latin typeface="ＭＳ ゴシック" panose="020B0609070205080204" pitchFamily="49" charset="-128"/>
              <a:ea typeface="ＭＳ ゴシック" panose="020B0609070205080204" pitchFamily="49" charset="-128"/>
            </a:endParaRPr>
          </a:p>
        </p:txBody>
      </p:sp>
      <p:sp>
        <p:nvSpPr>
          <p:cNvPr id="25" name="テキスト ボックス 24"/>
          <p:cNvSpPr txBox="1"/>
          <p:nvPr/>
        </p:nvSpPr>
        <p:spPr>
          <a:xfrm>
            <a:off x="7488000" y="294542"/>
            <a:ext cx="1656000" cy="216000"/>
          </a:xfrm>
          <a:prstGeom prst="rect">
            <a:avLst/>
          </a:prstGeom>
          <a:solidFill>
            <a:schemeClr val="accent1"/>
          </a:solidFill>
          <a:ln>
            <a:solidFill>
              <a:schemeClr val="tx1"/>
            </a:solidFill>
          </a:ln>
        </p:spPr>
        <p:txBody>
          <a:bodyPr wrap="square" lIns="36000" tIns="36000" rIns="36000" bIns="36000" rtlCol="0">
            <a:spAutoFit/>
          </a:bodyPr>
          <a:lstStyle/>
          <a:p>
            <a:r>
              <a:rPr lang="ja-JP" altLang="en-US" sz="1100" b="1" dirty="0">
                <a:latin typeface="Meiryo UI" panose="020B0604030504040204" pitchFamily="50" charset="-128"/>
                <a:ea typeface="Meiryo UI" panose="020B0604030504040204" pitchFamily="50" charset="-128"/>
              </a:rPr>
              <a:t>スマートシティ</a:t>
            </a:r>
          </a:p>
        </p:txBody>
      </p:sp>
      <p:sp>
        <p:nvSpPr>
          <p:cNvPr id="33" name="テキスト ボックス 32"/>
          <p:cNvSpPr txBox="1"/>
          <p:nvPr/>
        </p:nvSpPr>
        <p:spPr>
          <a:xfrm>
            <a:off x="7488000" y="74184"/>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都市シンクタンク機能</a:t>
            </a:r>
            <a:endParaRPr kumimoji="1" lang="ja-JP" altLang="en-US" sz="11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484114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1453" y="72000"/>
            <a:ext cx="9142547" cy="360000"/>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wrap="square" tIns="36000" bIns="36000" rtlCol="0" anchor="ctr" anchorCtr="0">
            <a:noAutofit/>
          </a:bodyPr>
          <a:lstStyle/>
          <a:p>
            <a:r>
              <a:rPr lang="ja-JP" altLang="en-US" sz="1100" b="1" dirty="0" smtClean="0">
                <a:solidFill>
                  <a:prstClr val="white"/>
                </a:solidFill>
                <a:latin typeface="ＭＳ ゴシック" panose="020B0609070205080204" pitchFamily="49" charset="-128"/>
                <a:ea typeface="ＭＳ ゴシック" panose="020B0609070205080204" pitchFamily="49" charset="-128"/>
              </a:rPr>
              <a:t>３　新</a:t>
            </a:r>
            <a:r>
              <a:rPr lang="ja-JP" altLang="en-US" sz="1100" b="1" dirty="0">
                <a:solidFill>
                  <a:prstClr val="white"/>
                </a:solidFill>
                <a:latin typeface="ＭＳ ゴシック" panose="020B0609070205080204" pitchFamily="49" charset="-128"/>
                <a:ea typeface="ＭＳ ゴシック" panose="020B0609070205080204" pitchFamily="49" charset="-128"/>
              </a:rPr>
              <a:t>大学がめざすもの　</a:t>
            </a:r>
            <a:r>
              <a:rPr lang="en-US" altLang="ja-JP" sz="1100" b="1" dirty="0">
                <a:solidFill>
                  <a:prstClr val="white"/>
                </a:solidFill>
                <a:latin typeface="ＭＳ ゴシック" panose="020B0609070205080204" pitchFamily="49" charset="-128"/>
                <a:ea typeface="ＭＳ ゴシック" panose="020B0609070205080204" pitchFamily="49" charset="-128"/>
              </a:rPr>
              <a:t>(1)</a:t>
            </a:r>
            <a:r>
              <a:rPr lang="ja-JP" altLang="en-US" sz="1100" b="1" dirty="0">
                <a:solidFill>
                  <a:prstClr val="white"/>
                </a:solidFill>
                <a:latin typeface="ＭＳ ゴシック" panose="020B0609070205080204" pitchFamily="49" charset="-128"/>
                <a:ea typeface="ＭＳ ゴシック" panose="020B0609070205080204" pitchFamily="49" charset="-128"/>
              </a:rPr>
              <a:t>２つの新機能と４つの戦略領域：革新的な新たな</a:t>
            </a:r>
            <a:r>
              <a:rPr lang="ja-JP" altLang="en-US" sz="1100" b="1" dirty="0" smtClean="0">
                <a:solidFill>
                  <a:prstClr val="white"/>
                </a:solidFill>
                <a:latin typeface="ＭＳ ゴシック" panose="020B0609070205080204" pitchFamily="49" charset="-128"/>
                <a:ea typeface="ＭＳ ゴシック" panose="020B0609070205080204" pitchFamily="49" charset="-128"/>
              </a:rPr>
              <a:t>取組み</a:t>
            </a:r>
            <a:endParaRPr lang="en-US" altLang="ja-JP" sz="1100" b="1" dirty="0" smtClean="0">
              <a:solidFill>
                <a:prstClr val="white"/>
              </a:solidFill>
              <a:latin typeface="ＭＳ ゴシック" panose="020B0609070205080204" pitchFamily="49" charset="-128"/>
              <a:ea typeface="ＭＳ ゴシック" panose="020B0609070205080204" pitchFamily="49" charset="-128"/>
            </a:endParaRPr>
          </a:p>
          <a:p>
            <a:r>
              <a:rPr lang="ja-JP" altLang="en-US" sz="1100" b="1" dirty="0">
                <a:solidFill>
                  <a:prstClr val="white"/>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(2)</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４つの戦略領域に関連する</a:t>
            </a:r>
            <a:r>
              <a:rPr lang="ja-JP" altLang="en-US" sz="1100" b="1" dirty="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革新的</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な新たな取組事例②</a:t>
            </a:r>
            <a:endParaRPr lang="ja-JP" altLang="en-US" sz="1100" b="1" dirty="0">
              <a:solidFill>
                <a:schemeClr val="bg1"/>
              </a:solidFill>
              <a:latin typeface="ＭＳ ゴシック" panose="020B0609070205080204" pitchFamily="49" charset="-128"/>
              <a:ea typeface="ＭＳ ゴシック" panose="020B0609070205080204" pitchFamily="49"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30" y="2424112"/>
            <a:ext cx="3994245" cy="1871017"/>
          </a:xfrm>
          <a:prstGeom prst="rect">
            <a:avLst/>
          </a:prstGeom>
        </p:spPr>
      </p:pic>
      <p:sp>
        <p:nvSpPr>
          <p:cNvPr id="6" name="テキスト ボックス 5"/>
          <p:cNvSpPr txBox="1"/>
          <p:nvPr/>
        </p:nvSpPr>
        <p:spPr>
          <a:xfrm>
            <a:off x="18330" y="1111380"/>
            <a:ext cx="9124944" cy="411747"/>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新大学の領域融合による先端技術研究を推進することで、エネルギー、自然共生、防災・減災、都市基盤など都市の抱える様々な課題を解決し、持続可能で強靭な地域社会の形成に寄与する</a:t>
            </a:r>
          </a:p>
        </p:txBody>
      </p:sp>
      <p:sp>
        <p:nvSpPr>
          <p:cNvPr id="7" name="テキスト ボックス 6"/>
          <p:cNvSpPr txBox="1"/>
          <p:nvPr/>
        </p:nvSpPr>
        <p:spPr>
          <a:xfrm>
            <a:off x="33264" y="6314993"/>
            <a:ext cx="9071908" cy="506102"/>
          </a:xfrm>
          <a:prstGeom prst="rect">
            <a:avLst/>
          </a:prstGeom>
          <a:noFill/>
          <a:ln w="19050">
            <a:solidFill>
              <a:schemeClr val="accent5"/>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課題</a:t>
            </a:r>
            <a:r>
              <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r>
            <a:br>
              <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・最先端の技術はもとより、法制度や人間の感情なども踏まえた社会システムとして実現し、</a:t>
            </a:r>
            <a:r>
              <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を実現していくための人材育成など行政のサポートが今以上に求められる。</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105005" y="4201792"/>
            <a:ext cx="3885104" cy="3930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年開催の大阪・関西万博は、</a:t>
            </a:r>
            <a:r>
              <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が達成された社会をめざす為に開催される。</a:t>
            </a:r>
          </a:p>
        </p:txBody>
      </p:sp>
      <p:sp>
        <p:nvSpPr>
          <p:cNvPr id="27" name="テキスト ボックス 26"/>
          <p:cNvSpPr txBox="1"/>
          <p:nvPr/>
        </p:nvSpPr>
        <p:spPr>
          <a:xfrm>
            <a:off x="149645" y="4486097"/>
            <a:ext cx="3699477" cy="6367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79"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879"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大阪・関西万博に</a:t>
            </a:r>
            <a:r>
              <a:rPr kumimoji="1" lang="ja-JP" altLang="en-US"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学生が参画！</a:t>
            </a:r>
            <a:endParaRPr kumimoji="1" lang="en-US" altLang="ja-JP"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多様性あるバリアフリーの学生グローバル・ネットワークを形成し、</a:t>
            </a:r>
            <a:r>
              <a:rPr kumimoji="1" lang="ja-JP" altLang="en-US" sz="879"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大阪・関西万博</a:t>
            </a:r>
            <a:r>
              <a:rPr kumimoji="1" lang="ja-JP" altLang="en-US" sz="87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テーマ「いのち輝く未来</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社会のデザイン</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」の世界的な</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に貢献</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727" y="1534821"/>
            <a:ext cx="3929376" cy="994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月に国連本部で開催された「国連持続可能な開発サミット」において、持続可能な開発目標（</a:t>
            </a:r>
            <a:r>
              <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の目標）を達成していくことが求められている。</a:t>
            </a:r>
            <a:endPar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・府立大学には</a:t>
            </a:r>
            <a:r>
              <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を教育の根幹においた現代システム科学域、農学系などがあり、市立大学には社会保障系、都市工学系、基礎研究に定評のある理学部があり、両大学には</a:t>
            </a:r>
            <a:r>
              <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達成のためのシーズが豊富にある。</a:t>
            </a:r>
            <a:endPar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0" name="グループ化 29"/>
          <p:cNvGrpSpPr/>
          <p:nvPr/>
        </p:nvGrpSpPr>
        <p:grpSpPr>
          <a:xfrm>
            <a:off x="247235" y="4920140"/>
            <a:ext cx="3601887" cy="1394909"/>
            <a:chOff x="195260" y="1781579"/>
            <a:chExt cx="9936423" cy="4050203"/>
          </a:xfrm>
        </p:grpSpPr>
        <p:sp>
          <p:nvSpPr>
            <p:cNvPr id="31" name="テキスト ボックス 30"/>
            <p:cNvSpPr txBox="1"/>
            <p:nvPr/>
          </p:nvSpPr>
          <p:spPr>
            <a:xfrm>
              <a:off x="195260" y="3955121"/>
              <a:ext cx="4115673" cy="187666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900" b="1"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b="1"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b="1"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b="1"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宇宙をテーマに府大・市大の学生有志プロジェクト</a:t>
              </a:r>
              <a:r>
                <a:rPr kumimoji="1" lang="en-US" altLang="ja-JP" sz="900" b="0" i="1" u="none" strike="noStrike" kern="1200" cap="none" spc="0" normalizeH="0" baseline="0" noProof="0" dirty="0" err="1">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rPr>
                <a:t>Honaikude</a:t>
              </a:r>
              <a:r>
                <a:rPr kumimoji="1" lang="ja-JP" altLang="en-US" sz="9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が始動</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2" name="図 31">
              <a:extLst>
                <a:ext uri="{FF2B5EF4-FFF2-40B4-BE49-F238E27FC236}">
                  <a16:creationId xmlns:a16="http://schemas.microsoft.com/office/drawing/2014/main" id="{361369B8-EC92-4B54-AEED-C67F4000E2A0}"/>
                </a:ext>
              </a:extLst>
            </p:cNvPr>
            <p:cNvPicPr>
              <a:picLocks noChangeAspect="1"/>
            </p:cNvPicPr>
            <p:nvPr/>
          </p:nvPicPr>
          <p:blipFill>
            <a:blip r:embed="rId4"/>
            <a:stretch>
              <a:fillRect/>
            </a:stretch>
          </p:blipFill>
          <p:spPr>
            <a:xfrm>
              <a:off x="408518" y="1886743"/>
              <a:ext cx="3289515" cy="2193009"/>
            </a:xfrm>
            <a:prstGeom prst="rect">
              <a:avLst/>
            </a:prstGeom>
            <a:ln>
              <a:noFill/>
            </a:ln>
          </p:spPr>
        </p:pic>
        <p:sp>
          <p:nvSpPr>
            <p:cNvPr id="34" name="右矢印 33"/>
            <p:cNvSpPr/>
            <p:nvPr/>
          </p:nvSpPr>
          <p:spPr>
            <a:xfrm>
              <a:off x="3968414" y="2760961"/>
              <a:ext cx="1414131" cy="54835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5" name="図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3479" y="1781579"/>
              <a:ext cx="2477386" cy="2436847"/>
            </a:xfrm>
            <a:prstGeom prst="rect">
              <a:avLst/>
            </a:prstGeom>
            <a:ln>
              <a:noFill/>
            </a:ln>
          </p:spPr>
        </p:pic>
        <p:sp>
          <p:nvSpPr>
            <p:cNvPr id="36" name="テキスト ボックス 35"/>
            <p:cNvSpPr txBox="1"/>
            <p:nvPr/>
          </p:nvSpPr>
          <p:spPr>
            <a:xfrm>
              <a:off x="4768489" y="4218426"/>
              <a:ext cx="5363194" cy="14745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900" b="1"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大阪・関西万博</a:t>
              </a:r>
              <a:r>
                <a:rPr kumimoji="1" lang="ja-JP" altLang="en-US" sz="900" b="0" i="1"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900" b="0" i="1"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世界の平和と平等に向けて、大阪から学生グローバルネットワークを形成</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0"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11</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テキスト ボックス 21"/>
          <p:cNvSpPr txBox="1"/>
          <p:nvPr/>
        </p:nvSpPr>
        <p:spPr>
          <a:xfrm>
            <a:off x="3888718" y="1507769"/>
            <a:ext cx="2886752" cy="2276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■閉鎖生態系生命維持システム研究</a:t>
            </a:r>
            <a:endParaRPr kumimoji="1" lang="ja-JP" altLang="en-US" sz="9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012575" y="1693349"/>
            <a:ext cx="1973888" cy="904094"/>
          </a:xfrm>
          <a:prstGeom prst="rect">
            <a:avLst/>
          </a:prstGeom>
        </p:spPr>
        <p:style>
          <a:lnRef idx="2">
            <a:schemeClr val="dk1"/>
          </a:lnRef>
          <a:fillRef idx="1">
            <a:schemeClr val="lt1"/>
          </a:fillRef>
          <a:effectRef idx="0">
            <a:schemeClr val="dk1"/>
          </a:effectRef>
          <a:fontRef idx="minor">
            <a:schemeClr val="dk1"/>
          </a:fontRef>
        </p:style>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の目標</a:t>
            </a:r>
            <a:endParaRPr kumimoji="1" lang="en-US" altLang="ja-JP"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２　飢饉をゼロに</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３　すべての人に健康と福祉を</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７　ｴﾈﾙｷﾞｰをみんなにそしてｸﾘｰﾝに</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９　産業と技術革新の基盤をつくろう</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11</a:t>
            </a: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　住み続けられるまちづくりを</a:t>
            </a:r>
            <a:endParaRPr kumimoji="1" lang="en-US" altLang="ja-JP" sz="9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6138864" y="1563815"/>
            <a:ext cx="2966308" cy="1290344"/>
          </a:xfrm>
          <a:prstGeom prst="rect">
            <a:avLst/>
          </a:prstGeom>
        </p:spPr>
        <p:style>
          <a:lnRef idx="2">
            <a:schemeClr val="dk1"/>
          </a:lnRef>
          <a:fillRef idx="1">
            <a:schemeClr val="lt1"/>
          </a:fillRef>
          <a:effectRef idx="0">
            <a:schemeClr val="dk1"/>
          </a:effectRef>
          <a:fontRef idx="minor">
            <a:schemeClr val="dk1"/>
          </a:fontRef>
        </p:style>
        <p:txBody>
          <a:bodyPr wrap="square" lIns="36000" tIns="36000" rIns="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両大学の主なシーズ</a:t>
            </a:r>
            <a:endParaRPr kumimoji="1" lang="en-US" altLang="ja-JP"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◎大阪府立大学</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環境制御、食糧生産、栽培科学、植物反応モニタリング、</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微細藻類（ユーグレナ）、化学物質動態の解析、廃棄物</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処理、植物工場研究、心理学　　　　など</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◎大阪市立大学</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宇宙実験（植物の抗重力反応解明）、宇宙実験</a:t>
            </a:r>
            <a:r>
              <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(ES</a:t>
            </a: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細胞を用いた宇宙環境が哺乳動物細胞に及ぼす影響研究</a:t>
            </a:r>
            <a:r>
              <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a:t>
            </a:r>
            <a:r>
              <a:rPr kumimoji="1" lang="ja-JP" altLang="en-US" sz="879" b="0" i="0" u="none" strike="noStrike" kern="1200" cap="none" spc="0" normalizeH="0" baseline="0" noProof="0" dirty="0" err="1">
                <a:ln>
                  <a:noFill/>
                </a:ln>
                <a:solidFill>
                  <a:prstClr val="black"/>
                </a:solidFill>
                <a:effectLst/>
                <a:uLnTx/>
                <a:uFillTx/>
                <a:latin typeface="ＭＳ Ｐゴシック" panose="020B0600070205080204" pitchFamily="50" charset="-128"/>
                <a:ea typeface="游ゴシック" panose="020B0400000000000000" pitchFamily="50" charset="-128"/>
                <a:cs typeface="+mn-cs"/>
              </a:rPr>
              <a:t>、</a:t>
            </a: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宇宙植物学、宇宙生命科学、食品栄養科学、人工光合成研究など</a:t>
            </a:r>
          </a:p>
        </p:txBody>
      </p:sp>
      <p:sp>
        <p:nvSpPr>
          <p:cNvPr id="26" name="二等辺三角形 25">
            <a:extLst>
              <a:ext uri="{FF2B5EF4-FFF2-40B4-BE49-F238E27FC236}">
                <a16:creationId xmlns:a16="http://schemas.microsoft.com/office/drawing/2014/main" id="{3930FD53-3673-455E-BFF2-35C3495773B2}"/>
              </a:ext>
            </a:extLst>
          </p:cNvPr>
          <p:cNvSpPr>
            <a:spLocks noChangeAspect="1"/>
          </p:cNvSpPr>
          <p:nvPr/>
        </p:nvSpPr>
        <p:spPr>
          <a:xfrm rot="5400000">
            <a:off x="5618499" y="2088503"/>
            <a:ext cx="895951" cy="121934"/>
          </a:xfrm>
          <a:prstGeom prst="triangle">
            <a:avLst>
              <a:gd name="adj" fmla="val 48217"/>
            </a:avLst>
          </a:prstGeom>
          <a:gradFill flip="none" rotWithShape="1">
            <a:lin ang="5400000" scaled="1"/>
            <a:tileRect/>
          </a:gra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26"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7" name="二等辺三角形 36"/>
          <p:cNvSpPr/>
          <p:nvPr/>
        </p:nvSpPr>
        <p:spPr>
          <a:xfrm flipV="1">
            <a:off x="4012575" y="2908013"/>
            <a:ext cx="5092598" cy="221440"/>
          </a:xfrm>
          <a:prstGeom prst="triangle">
            <a:avLst>
              <a:gd name="adj" fmla="val 50433"/>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テキスト ボックス 28"/>
          <p:cNvSpPr txBox="1"/>
          <p:nvPr/>
        </p:nvSpPr>
        <p:spPr>
          <a:xfrm>
            <a:off x="5986463" y="2893354"/>
            <a:ext cx="1088479" cy="227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新大学設置</a:t>
            </a:r>
          </a:p>
        </p:txBody>
      </p:sp>
      <p:sp>
        <p:nvSpPr>
          <p:cNvPr id="38" name="テキスト ボックス 37"/>
          <p:cNvSpPr txBox="1"/>
          <p:nvPr/>
        </p:nvSpPr>
        <p:spPr>
          <a:xfrm>
            <a:off x="4741838" y="3008198"/>
            <a:ext cx="4067264" cy="439754"/>
          </a:xfrm>
          <a:prstGeom prst="rect">
            <a:avLst/>
          </a:prstGeom>
          <a:noFill/>
          <a:ln w="19050">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宇宙の閉鎖生態系における生命維持システムの構築</a:t>
            </a:r>
          </a:p>
        </p:txBody>
      </p:sp>
      <p:pic>
        <p:nvPicPr>
          <p:cNvPr id="8" name="図 7">
            <a:extLst>
              <a:ext uri="{FF2B5EF4-FFF2-40B4-BE49-F238E27FC236}">
                <a16:creationId xmlns:a16="http://schemas.microsoft.com/office/drawing/2014/main" id="{9D01A02D-67C4-4CFB-8D25-920EA4FED5B7}"/>
              </a:ext>
            </a:extLst>
          </p:cNvPr>
          <p:cNvPicPr>
            <a:picLocks noChangeAspect="1"/>
          </p:cNvPicPr>
          <p:nvPr/>
        </p:nvPicPr>
        <p:blipFill>
          <a:blip r:embed="rId6"/>
          <a:stretch>
            <a:fillRect/>
          </a:stretch>
        </p:blipFill>
        <p:spPr>
          <a:xfrm>
            <a:off x="4445766" y="3307138"/>
            <a:ext cx="4322427" cy="2960095"/>
          </a:xfrm>
          <a:prstGeom prst="rect">
            <a:avLst/>
          </a:prstGeom>
          <a:solidFill>
            <a:schemeClr val="bg1"/>
          </a:solidFill>
        </p:spPr>
      </p:pic>
      <p:sp>
        <p:nvSpPr>
          <p:cNvPr id="43" name="テキスト ボックス 42"/>
          <p:cNvSpPr txBox="1"/>
          <p:nvPr/>
        </p:nvSpPr>
        <p:spPr>
          <a:xfrm>
            <a:off x="727" y="425989"/>
            <a:ext cx="91425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6000" rtlCol="0" anchor="b" anchorCtr="0">
            <a:noAutofit/>
          </a:bodyP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領域融合的な先端技術研究の推進による持続可能で強靭な社会の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0" y="423549"/>
            <a:ext cx="3624349"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r>
              <a:rPr lang="ja-JP" altLang="en-US" sz="1000" dirty="0">
                <a:latin typeface="ＭＳ ゴシック" panose="020B0609070205080204" pitchFamily="49" charset="-128"/>
                <a:ea typeface="ＭＳ ゴシック" panose="020B0609070205080204" pitchFamily="49" charset="-128"/>
              </a:rPr>
              <a:t>都市シンクタンク機能を活用した</a:t>
            </a:r>
            <a:r>
              <a:rPr lang="en-US" altLang="ja-JP" sz="1000" dirty="0">
                <a:latin typeface="ＭＳ ゴシック" panose="020B0609070205080204" pitchFamily="49" charset="-128"/>
                <a:ea typeface="ＭＳ ゴシック" panose="020B0609070205080204" pitchFamily="49" charset="-128"/>
              </a:rPr>
              <a:t>SDGs</a:t>
            </a:r>
            <a:r>
              <a:rPr lang="ja-JP" altLang="en-US" sz="1000" dirty="0">
                <a:latin typeface="ＭＳ ゴシック" panose="020B0609070205080204" pitchFamily="49" charset="-128"/>
                <a:ea typeface="ＭＳ ゴシック" panose="020B0609070205080204" pitchFamily="49" charset="-128"/>
              </a:rPr>
              <a:t>取組大阪モデルの発信</a:t>
            </a:r>
            <a:endParaRPr lang="en-US" altLang="ja-JP" sz="1000" dirty="0">
              <a:latin typeface="ＭＳ ゴシック" panose="020B0609070205080204" pitchFamily="49" charset="-128"/>
              <a:ea typeface="ＭＳ ゴシック" panose="020B0609070205080204" pitchFamily="49" charset="-128"/>
            </a:endParaRPr>
          </a:p>
        </p:txBody>
      </p:sp>
      <p:sp>
        <p:nvSpPr>
          <p:cNvPr id="39" name="テキスト ボックス 38"/>
          <p:cNvSpPr txBox="1"/>
          <p:nvPr/>
        </p:nvSpPr>
        <p:spPr>
          <a:xfrm>
            <a:off x="7488000" y="267663"/>
            <a:ext cx="1656000" cy="216000"/>
          </a:xfrm>
          <a:prstGeom prst="rect">
            <a:avLst/>
          </a:prstGeom>
          <a:solidFill>
            <a:schemeClr val="accent1"/>
          </a:solidFill>
          <a:ln>
            <a:solidFill>
              <a:schemeClr val="tx1"/>
            </a:solidFill>
          </a:ln>
        </p:spPr>
        <p:txBody>
          <a:bodyPr wrap="square" lIns="36000" tIns="36000" rIns="36000" bIns="36000" rtlCol="0">
            <a:spAutoFit/>
          </a:bodyPr>
          <a:lstStyle/>
          <a:p>
            <a:r>
              <a:rPr lang="ja-JP" altLang="en-US" sz="1100" b="1" dirty="0">
                <a:latin typeface="Meiryo UI" panose="020B0604030504040204" pitchFamily="50" charset="-128"/>
                <a:ea typeface="Meiryo UI" panose="020B0604030504040204" pitchFamily="50" charset="-128"/>
              </a:rPr>
              <a:t>スマートシティ</a:t>
            </a:r>
          </a:p>
        </p:txBody>
      </p:sp>
      <p:sp>
        <p:nvSpPr>
          <p:cNvPr id="40" name="テキスト ボックス 39"/>
          <p:cNvSpPr txBox="1"/>
          <p:nvPr/>
        </p:nvSpPr>
        <p:spPr>
          <a:xfrm>
            <a:off x="7488000" y="65931"/>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都市シンクタンク機能</a:t>
            </a:r>
            <a:endParaRPr kumimoji="1" lang="ja-JP" altLang="en-US" sz="11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4208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39"/>
          <p:cNvSpPr txBox="1"/>
          <p:nvPr/>
        </p:nvSpPr>
        <p:spPr>
          <a:xfrm>
            <a:off x="1453" y="72000"/>
            <a:ext cx="9142547" cy="360000"/>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wrap="square" tIns="36000" bIns="36000" rtlCol="0" anchor="ctr" anchorCtr="0">
            <a:noAutofit/>
          </a:bodyPr>
          <a:lstStyle/>
          <a:p>
            <a:r>
              <a:rPr lang="ja-JP" altLang="en-US" sz="1100" b="1" dirty="0" smtClean="0">
                <a:solidFill>
                  <a:prstClr val="white"/>
                </a:solidFill>
                <a:latin typeface="ＭＳ ゴシック" panose="020B0609070205080204" pitchFamily="49" charset="-128"/>
                <a:ea typeface="ＭＳ ゴシック" panose="020B0609070205080204" pitchFamily="49" charset="-128"/>
              </a:rPr>
              <a:t>３　新</a:t>
            </a:r>
            <a:r>
              <a:rPr lang="ja-JP" altLang="en-US" sz="1100" b="1" dirty="0">
                <a:solidFill>
                  <a:prstClr val="white"/>
                </a:solidFill>
                <a:latin typeface="ＭＳ ゴシック" panose="020B0609070205080204" pitchFamily="49" charset="-128"/>
                <a:ea typeface="ＭＳ ゴシック" panose="020B0609070205080204" pitchFamily="49" charset="-128"/>
              </a:rPr>
              <a:t>大学がめざすもの　</a:t>
            </a:r>
            <a:r>
              <a:rPr lang="en-US" altLang="ja-JP" sz="1100" b="1" dirty="0">
                <a:solidFill>
                  <a:prstClr val="white"/>
                </a:solidFill>
                <a:latin typeface="ＭＳ ゴシック" panose="020B0609070205080204" pitchFamily="49" charset="-128"/>
                <a:ea typeface="ＭＳ ゴシック" panose="020B0609070205080204" pitchFamily="49" charset="-128"/>
              </a:rPr>
              <a:t>(1)</a:t>
            </a:r>
            <a:r>
              <a:rPr lang="ja-JP" altLang="en-US" sz="1100" b="1" dirty="0">
                <a:solidFill>
                  <a:prstClr val="white"/>
                </a:solidFill>
                <a:latin typeface="ＭＳ ゴシック" panose="020B0609070205080204" pitchFamily="49" charset="-128"/>
                <a:ea typeface="ＭＳ ゴシック" panose="020B0609070205080204" pitchFamily="49" charset="-128"/>
              </a:rPr>
              <a:t>２つの新機能と４つの戦略領域：革新的な新たな</a:t>
            </a:r>
            <a:r>
              <a:rPr lang="ja-JP" altLang="en-US" sz="1100" b="1" dirty="0" smtClean="0">
                <a:solidFill>
                  <a:prstClr val="white"/>
                </a:solidFill>
                <a:latin typeface="ＭＳ ゴシック" panose="020B0609070205080204" pitchFamily="49" charset="-128"/>
                <a:ea typeface="ＭＳ ゴシック" panose="020B0609070205080204" pitchFamily="49" charset="-128"/>
              </a:rPr>
              <a:t>取組み</a:t>
            </a:r>
            <a:endParaRPr lang="en-US" altLang="ja-JP" sz="1100" b="1" dirty="0" smtClean="0">
              <a:solidFill>
                <a:prstClr val="white"/>
              </a:solidFill>
              <a:latin typeface="ＭＳ ゴシック" panose="020B0609070205080204" pitchFamily="49" charset="-128"/>
              <a:ea typeface="ＭＳ ゴシック" panose="020B0609070205080204" pitchFamily="49" charset="-128"/>
            </a:endParaRPr>
          </a:p>
          <a:p>
            <a:r>
              <a:rPr lang="ja-JP" altLang="en-US" sz="1100" b="1" dirty="0">
                <a:solidFill>
                  <a:prstClr val="white"/>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(2)</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４つの戦略領域に関連する</a:t>
            </a:r>
            <a:r>
              <a:rPr lang="ja-JP" altLang="en-US" sz="1100" b="1" dirty="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革新的</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な新たな取組事例③</a:t>
            </a:r>
            <a:endParaRPr lang="ja-JP" altLang="en-US" sz="1100" b="1" dirty="0">
              <a:solidFill>
                <a:schemeClr val="bg1"/>
              </a:solidFill>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B23BC9D4-E7CA-4D2F-B4B7-738C3E59D511}"/>
              </a:ext>
            </a:extLst>
          </p:cNvPr>
          <p:cNvSpPr/>
          <p:nvPr/>
        </p:nvSpPr>
        <p:spPr>
          <a:xfrm>
            <a:off x="5751880" y="981040"/>
            <a:ext cx="3250606" cy="2808000"/>
          </a:xfrm>
          <a:prstGeom prst="rect">
            <a:avLst/>
          </a:prstGeom>
          <a:no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11C223F6-C909-4FAA-8C1E-710342B62BA4}"/>
              </a:ext>
            </a:extLst>
          </p:cNvPr>
          <p:cNvSpPr/>
          <p:nvPr/>
        </p:nvSpPr>
        <p:spPr>
          <a:xfrm>
            <a:off x="3059410" y="1342380"/>
            <a:ext cx="2410858" cy="4919855"/>
          </a:xfrm>
          <a:prstGeom prst="rect">
            <a:avLst/>
          </a:prstGeom>
          <a:solidFill>
            <a:srgbClr val="EDD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6FC3D3C9-6295-4A02-93B8-A3833A0441C0}"/>
              </a:ext>
            </a:extLst>
          </p:cNvPr>
          <p:cNvSpPr/>
          <p:nvPr/>
        </p:nvSpPr>
        <p:spPr>
          <a:xfrm>
            <a:off x="31812" y="1340768"/>
            <a:ext cx="2597329" cy="491985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8" name="正方形/長方形 47"/>
          <p:cNvSpPr/>
          <p:nvPr/>
        </p:nvSpPr>
        <p:spPr>
          <a:xfrm>
            <a:off x="5751880" y="4011399"/>
            <a:ext cx="3175296" cy="2751483"/>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3" name="テキスト ボックス 12"/>
          <p:cNvSpPr txBox="1"/>
          <p:nvPr/>
        </p:nvSpPr>
        <p:spPr>
          <a:xfrm>
            <a:off x="27474" y="904617"/>
            <a:ext cx="5298367" cy="414000"/>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新大学の学術研究分野を融合し、大阪府下自治体との連携により、認知症予防医療に関する先端予防医療研究を加速させるなど、未来型予防医療の開発により住民の健康寿命の延伸に貢献する。</a:t>
            </a:r>
          </a:p>
        </p:txBody>
      </p:sp>
      <p:sp>
        <p:nvSpPr>
          <p:cNvPr id="8" name="正方形/長方形 7"/>
          <p:cNvSpPr/>
          <p:nvPr/>
        </p:nvSpPr>
        <p:spPr>
          <a:xfrm>
            <a:off x="107123" y="1380722"/>
            <a:ext cx="2476420" cy="3000821"/>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大阪の喫緊の認知症課題</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急激な認知症高齢者の増加</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①認知症罹患率は、高齢化率の約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②認知症患者数の増加；最近の</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年間　　　</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で認知症患者数は、約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倍に増加</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大阪の抱える潜在的課題</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①大阪は、</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年の介護人材不足予測</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全国</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千人不足）</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②大阪市は、全国平均（</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％）より一</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人暮らし高齢者率が高い（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41.1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％）た　</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め、要介護認定率高値（独居との相関</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係数</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0.5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）、孤独死、認知症行方不明</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（大阪は、</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年全国１位）などが課題</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認知症にかかる膨大な費用</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①</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厚労省研究班資料にて社会的費</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用は</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兆円</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②大阪市の認知症関連社会的費用（介　　</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護費、医療費、家族負担費）は年間約</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2100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年には年間約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億円、大阪府全体では、年間約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兆円、</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年には、約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1.54</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兆円に増加</a:t>
            </a:r>
          </a:p>
        </p:txBody>
      </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955" y="4890827"/>
            <a:ext cx="2400662" cy="1316137"/>
          </a:xfrm>
          <a:prstGeom prst="rect">
            <a:avLst/>
          </a:prstGeom>
          <a:noFill/>
          <a:ln w="1905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165969" y="4483153"/>
            <a:ext cx="267353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認知症の発症を５年遅らせることができれば</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年後には、約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％の患者を減らせる</a:t>
            </a:r>
          </a:p>
        </p:txBody>
      </p:sp>
      <p:pic>
        <p:nvPicPr>
          <p:cNvPr id="19" name="図 18"/>
          <p:cNvPicPr>
            <a:picLocks noChangeAspect="1"/>
          </p:cNvPicPr>
          <p:nvPr/>
        </p:nvPicPr>
        <p:blipFill>
          <a:blip r:embed="rId3"/>
          <a:stretch>
            <a:fillRect/>
          </a:stretch>
        </p:blipFill>
        <p:spPr>
          <a:xfrm>
            <a:off x="5891996" y="4383739"/>
            <a:ext cx="2893660" cy="2342738"/>
          </a:xfrm>
          <a:prstGeom prst="rect">
            <a:avLst/>
          </a:prstGeom>
          <a:ln>
            <a:solidFill>
              <a:schemeClr val="tx1"/>
            </a:solidFill>
          </a:ln>
        </p:spPr>
      </p:pic>
      <p:sp>
        <p:nvSpPr>
          <p:cNvPr id="36" name="正方形/長方形 35"/>
          <p:cNvSpPr/>
          <p:nvPr/>
        </p:nvSpPr>
        <p:spPr>
          <a:xfrm>
            <a:off x="5832751" y="1073392"/>
            <a:ext cx="30944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・産官学連携による認知症発症遅延ケアプラットフォームの構築</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・分野横断による食、栄養、運動、脳機能賦活ケア研究推進</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正方形/長方形 36"/>
          <p:cNvSpPr/>
          <p:nvPr/>
        </p:nvSpPr>
        <p:spPr>
          <a:xfrm>
            <a:off x="5849625" y="4167585"/>
            <a:ext cx="270260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腸内細菌の先端メタゲノム研究による認知症早期診断</a:t>
            </a:r>
          </a:p>
        </p:txBody>
      </p:sp>
      <p:sp>
        <p:nvSpPr>
          <p:cNvPr id="38" name="右矢印 37"/>
          <p:cNvSpPr/>
          <p:nvPr/>
        </p:nvSpPr>
        <p:spPr>
          <a:xfrm rot="5400000">
            <a:off x="1275991" y="4170748"/>
            <a:ext cx="170591" cy="59218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47" name="正方形/長方形 46"/>
          <p:cNvSpPr/>
          <p:nvPr/>
        </p:nvSpPr>
        <p:spPr>
          <a:xfrm>
            <a:off x="5809722" y="3969950"/>
            <a:ext cx="2975934" cy="24622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先端技術を活用した認知症超早期診断技術の創出</a:t>
            </a:r>
          </a:p>
        </p:txBody>
      </p:sp>
      <p:sp>
        <p:nvSpPr>
          <p:cNvPr id="49" name="正方形/長方形 48"/>
          <p:cNvSpPr/>
          <p:nvPr/>
        </p:nvSpPr>
        <p:spPr>
          <a:xfrm>
            <a:off x="5891995" y="836712"/>
            <a:ext cx="3191361" cy="24622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認知機能低下の予防と支援のためのケアアルゴリズムの開発</a:t>
            </a:r>
          </a:p>
        </p:txBody>
      </p:sp>
      <p:grpSp>
        <p:nvGrpSpPr>
          <p:cNvPr id="26" name="グループ化 25"/>
          <p:cNvGrpSpPr/>
          <p:nvPr/>
        </p:nvGrpSpPr>
        <p:grpSpPr>
          <a:xfrm>
            <a:off x="2575589" y="2755790"/>
            <a:ext cx="527821" cy="1337270"/>
            <a:chOff x="2369856" y="2844859"/>
            <a:chExt cx="604936" cy="1296000"/>
          </a:xfrm>
        </p:grpSpPr>
        <p:sp>
          <p:nvSpPr>
            <p:cNvPr id="27" name="右矢印 26"/>
            <p:cNvSpPr/>
            <p:nvPr/>
          </p:nvSpPr>
          <p:spPr>
            <a:xfrm>
              <a:off x="2476500" y="2844859"/>
              <a:ext cx="432000" cy="1296000"/>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8" name="テキスト ボックス 27"/>
            <p:cNvSpPr txBox="1"/>
            <p:nvPr/>
          </p:nvSpPr>
          <p:spPr>
            <a:xfrm>
              <a:off x="2369856" y="3308193"/>
              <a:ext cx="604936" cy="35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a:t>
              </a:r>
              <a:endParaRPr kumimoji="1" lang="en-US" altLang="ja-JP"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設置</a:t>
              </a:r>
            </a:p>
          </p:txBody>
        </p:sp>
      </p:grpSp>
      <p:sp>
        <p:nvSpPr>
          <p:cNvPr id="24" name="テキスト ボックス 23"/>
          <p:cNvSpPr txBox="1"/>
          <p:nvPr/>
        </p:nvSpPr>
        <p:spPr>
          <a:xfrm>
            <a:off x="160955" y="6306171"/>
            <a:ext cx="5415654" cy="497418"/>
          </a:xfrm>
          <a:prstGeom prst="rect">
            <a:avLst/>
          </a:prstGeom>
          <a:noFill/>
          <a:ln w="19050">
            <a:solidFill>
              <a:schemeClr val="accent5"/>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課題</a:t>
            </a:r>
            <a:endParaRPr kumimoji="1" lang="en-US" altLang="ja-JP" sz="102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・現在、展開している先進的な取り組みも含めた、幅広い未来型予防医学の開発が期待できるが、</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そのためには、戦略的なデータの収集や人的・財政的支援が必要。</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12</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C768D83D-18A0-49AA-9881-2D59165EB91B}"/>
              </a:ext>
            </a:extLst>
          </p:cNvPr>
          <p:cNvSpPr/>
          <p:nvPr/>
        </p:nvSpPr>
        <p:spPr>
          <a:xfrm>
            <a:off x="3204593" y="1420861"/>
            <a:ext cx="2097809" cy="104089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長年、具体的には進まなかった、両大学の強みである、医学、リハビリ、看護学、生活科学、理工学などの横断的連携が実現し、個別関係であった研究と産業・行政の協働が動き出し、大規模プラットフォーム構築の実現</a:t>
            </a:r>
            <a:endParaRPr kumimoji="1" lang="ja-JP" altLang="en-US" sz="9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矢印: 下 2">
            <a:extLst>
              <a:ext uri="{FF2B5EF4-FFF2-40B4-BE49-F238E27FC236}">
                <a16:creationId xmlns:a16="http://schemas.microsoft.com/office/drawing/2014/main" id="{9F3C75B8-8417-4CE5-99FD-5FC7FF1B38C7}"/>
              </a:ext>
            </a:extLst>
          </p:cNvPr>
          <p:cNvSpPr/>
          <p:nvPr/>
        </p:nvSpPr>
        <p:spPr>
          <a:xfrm>
            <a:off x="3392121" y="2564397"/>
            <a:ext cx="1859387" cy="375180"/>
          </a:xfrm>
          <a:prstGeom prst="downArrow">
            <a:avLst>
              <a:gd name="adj1" fmla="val 68047"/>
              <a:gd name="adj2" fmla="val 50000"/>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有機的融合の拡大</a:t>
            </a:r>
          </a:p>
        </p:txBody>
      </p:sp>
      <p:sp>
        <p:nvSpPr>
          <p:cNvPr id="6" name="正方形/長方形 5">
            <a:extLst>
              <a:ext uri="{FF2B5EF4-FFF2-40B4-BE49-F238E27FC236}">
                <a16:creationId xmlns:a16="http://schemas.microsoft.com/office/drawing/2014/main" id="{C4B9A1FC-B008-404D-B38B-1F978A39956A}"/>
              </a:ext>
            </a:extLst>
          </p:cNvPr>
          <p:cNvSpPr/>
          <p:nvPr/>
        </p:nvSpPr>
        <p:spPr>
          <a:xfrm>
            <a:off x="3117740" y="3016740"/>
            <a:ext cx="2291864" cy="315188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新大学設置後の未来型予防医療の展望</a:t>
            </a:r>
            <a:r>
              <a:rPr kumimoji="1" lang="en-US" altLang="ja-JP"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ゲノム解析やロボティクス先端技術のみならず、</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の先端技術も活用し認知症の</a:t>
            </a: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超早期診断法の確立</a:t>
            </a:r>
            <a:endPar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大規模プラットフォームの構築により認知機能低下の予防と支援のための</a:t>
            </a: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ケアアルゴリズムの開発</a:t>
            </a:r>
            <a:endPar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連携の常態化による</a:t>
            </a: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認知症関連費用の削減</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の実現</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ケアプラットフォーム</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：近畿経済産業局、大阪産業局を中心に、複数の企業、医療関連施設と連携し構築を進めているプロジェクトに全学体制で貢献</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早期発見技術開発</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：ゲノム解析やロボティクス技術のみならず、</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を活用した研究や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技術などによる五感機能評価による早期診断技術の開発も同時進行で進めている。</a:t>
            </a:r>
          </a:p>
        </p:txBody>
      </p:sp>
      <p:cxnSp>
        <p:nvCxnSpPr>
          <p:cNvPr id="11" name="直線矢印コネクタ 10">
            <a:extLst>
              <a:ext uri="{FF2B5EF4-FFF2-40B4-BE49-F238E27FC236}">
                <a16:creationId xmlns:a16="http://schemas.microsoft.com/office/drawing/2014/main" id="{DD5F7F79-A6DC-4B9B-84DC-E1F8F9B60B6B}"/>
              </a:ext>
            </a:extLst>
          </p:cNvPr>
          <p:cNvCxnSpPr>
            <a:cxnSpLocks/>
          </p:cNvCxnSpPr>
          <p:nvPr/>
        </p:nvCxnSpPr>
        <p:spPr>
          <a:xfrm flipV="1">
            <a:off x="5423934" y="981040"/>
            <a:ext cx="452505" cy="2988911"/>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884A3460-2F00-40C9-9C59-6EEB68BDB057}"/>
              </a:ext>
            </a:extLst>
          </p:cNvPr>
          <p:cNvCxnSpPr>
            <a:cxnSpLocks/>
            <a:endCxn id="47" idx="1"/>
          </p:cNvCxnSpPr>
          <p:nvPr/>
        </p:nvCxnSpPr>
        <p:spPr>
          <a:xfrm flipV="1">
            <a:off x="5432809" y="4093061"/>
            <a:ext cx="376913" cy="1498786"/>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81C47C9B-4E9F-4EA4-80A7-1FDBEC616998}"/>
              </a:ext>
            </a:extLst>
          </p:cNvPr>
          <p:cNvSpPr/>
          <p:nvPr/>
        </p:nvSpPr>
        <p:spPr>
          <a:xfrm>
            <a:off x="5352736" y="1697797"/>
            <a:ext cx="494790" cy="191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1"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具体例</a:t>
            </a:r>
          </a:p>
        </p:txBody>
      </p:sp>
      <p:sp>
        <p:nvSpPr>
          <p:cNvPr id="39" name="正方形/長方形 38">
            <a:extLst>
              <a:ext uri="{FF2B5EF4-FFF2-40B4-BE49-F238E27FC236}">
                <a16:creationId xmlns:a16="http://schemas.microsoft.com/office/drawing/2014/main" id="{CF78E2D7-3639-4159-B3CA-29B08543FC83}"/>
              </a:ext>
            </a:extLst>
          </p:cNvPr>
          <p:cNvSpPr/>
          <p:nvPr/>
        </p:nvSpPr>
        <p:spPr>
          <a:xfrm>
            <a:off x="5359465" y="5348249"/>
            <a:ext cx="494790" cy="191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1"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具体例</a:t>
            </a:r>
          </a:p>
        </p:txBody>
      </p:sp>
      <p:pic>
        <p:nvPicPr>
          <p:cNvPr id="33" name="図 32">
            <a:extLst>
              <a:ext uri="{FF2B5EF4-FFF2-40B4-BE49-F238E27FC236}">
                <a16:creationId xmlns:a16="http://schemas.microsoft.com/office/drawing/2014/main" id="{E8098B68-0A2B-460F-949B-8708903168E5}"/>
              </a:ext>
            </a:extLst>
          </p:cNvPr>
          <p:cNvPicPr>
            <a:picLocks noChangeAspect="1"/>
          </p:cNvPicPr>
          <p:nvPr/>
        </p:nvPicPr>
        <p:blipFill>
          <a:blip r:embed="rId4"/>
          <a:stretch>
            <a:fillRect/>
          </a:stretch>
        </p:blipFill>
        <p:spPr>
          <a:xfrm>
            <a:off x="5796649" y="1484196"/>
            <a:ext cx="3166787" cy="2193437"/>
          </a:xfrm>
          <a:prstGeom prst="rect">
            <a:avLst/>
          </a:prstGeom>
        </p:spPr>
      </p:pic>
      <p:sp>
        <p:nvSpPr>
          <p:cNvPr id="45" name="テキスト ボックス 44"/>
          <p:cNvSpPr txBox="1"/>
          <p:nvPr/>
        </p:nvSpPr>
        <p:spPr>
          <a:xfrm>
            <a:off x="1453" y="432261"/>
            <a:ext cx="91425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6000" rtlCol="0" anchor="b" anchorCtr="0">
            <a:noAutofit/>
          </a:bodyP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医学・ﾘﾊﾋﾞﾘ学・看護学・生活科学・理工学の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英知の結集に</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よる未来型予防医療の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開発</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0" y="432000"/>
            <a:ext cx="4716000"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lvl="0">
              <a:defRPr/>
            </a:pPr>
            <a:r>
              <a:rPr lang="ja-JP" altLang="en-US" sz="1000" dirty="0">
                <a:solidFill>
                  <a:prstClr val="black"/>
                </a:solidFill>
                <a:latin typeface="ＭＳ ゴシック" panose="020B0609070205080204" pitchFamily="49" charset="-128"/>
                <a:ea typeface="ＭＳ ゴシック" panose="020B0609070205080204" pitchFamily="49" charset="-128"/>
              </a:rPr>
              <a:t>健康寿命の延伸と経済成長を同時に実現する新たなヘルスケアシステムの構築</a:t>
            </a:r>
          </a:p>
        </p:txBody>
      </p:sp>
      <p:sp>
        <p:nvSpPr>
          <p:cNvPr id="34" name="テキスト ボックス 33"/>
          <p:cNvSpPr txBox="1"/>
          <p:nvPr/>
        </p:nvSpPr>
        <p:spPr>
          <a:xfrm>
            <a:off x="7487675" y="286939"/>
            <a:ext cx="1656000" cy="216000"/>
          </a:xfrm>
          <a:prstGeom prst="rect">
            <a:avLst/>
          </a:prstGeom>
          <a:solidFill>
            <a:schemeClr val="accent1"/>
          </a:solidFill>
          <a:ln>
            <a:solidFill>
              <a:schemeClr val="tx1"/>
            </a:solidFill>
          </a:ln>
        </p:spPr>
        <p:txBody>
          <a:bodyPr wrap="square" lIns="36000" tIns="36000" rIns="36000" bIns="36000" rtlCol="0">
            <a:spAutoFit/>
          </a:bodyPr>
          <a:lstStyle/>
          <a:p>
            <a:r>
              <a:rPr lang="ja-JP" altLang="en-US" sz="1100" b="1" dirty="0" smtClean="0">
                <a:latin typeface="Meiryo UI" panose="020B0604030504040204" pitchFamily="50" charset="-128"/>
                <a:ea typeface="Meiryo UI" panose="020B0604030504040204" pitchFamily="50" charset="-128"/>
              </a:rPr>
              <a:t>パブリックヘルス</a:t>
            </a:r>
            <a:endParaRPr kumimoji="1" lang="ja-JP" altLang="en-US" sz="1100" b="1"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7488000" y="64580"/>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都市シンクタンク機能</a:t>
            </a:r>
            <a:endParaRPr kumimoji="1" lang="ja-JP" altLang="en-US" sz="11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18071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35512" y="1067622"/>
            <a:ext cx="9072976" cy="315572"/>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7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新大学の高い人材育成機能を生かし、大学と行政が密接に連携することで真に必要なヘルスケアサポート人材を供給することにより大阪の医療戦略を展開する</a:t>
            </a:r>
          </a:p>
        </p:txBody>
      </p:sp>
      <p:sp>
        <p:nvSpPr>
          <p:cNvPr id="7" name="テキスト ボックス 6"/>
          <p:cNvSpPr txBox="1"/>
          <p:nvPr/>
        </p:nvSpPr>
        <p:spPr>
          <a:xfrm>
            <a:off x="63134" y="6095544"/>
            <a:ext cx="8715106" cy="681483"/>
          </a:xfrm>
          <a:prstGeom prst="rect">
            <a:avLst/>
          </a:prstGeom>
          <a:noFill/>
          <a:ln w="19050">
            <a:solidFill>
              <a:schemeClr val="accent5"/>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課題</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看護で取組実績のあるプログラムを、医学研究科、生活科学研究科等と連携し、多様な大学人材や地域医療専門職の協力を得ることにより、新たなケアシステムの創造と人材育成に発展させる仕組みが必要である。看護学部の設置による専門職育成のさらなる充実が必要。</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・医学、リハビリ、看護、福祉、食品栄養等分野が分散しており、さらに組織的な連携・展開に発展が求められる。</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テキスト ボックス 27"/>
          <p:cNvSpPr txBox="1"/>
          <p:nvPr/>
        </p:nvSpPr>
        <p:spPr>
          <a:xfrm>
            <a:off x="39094" y="1543876"/>
            <a:ext cx="2637837" cy="4310903"/>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7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大阪の健康課題</a:t>
            </a:r>
            <a:endParaRPr kumimoji="1" lang="en-US" altLang="ja-JP" sz="107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7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・超少子高齢化の進展と、地域包括ケアの推進により、看護専門職、リハビリ専門職、介護福祉士など、あらゆる方面でのヘルスケア人材が不足すると予想される</a:t>
            </a:r>
            <a:endParaRPr kumimoji="1" lang="en-US" altLang="ja-JP" sz="107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7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・大阪は全国でも平均寿命や健康寿命が短いため、改善に貢献できるヘルスケアサポート人材の養成が求められる</a:t>
            </a:r>
          </a:p>
          <a:p>
            <a:pPr marL="279121" marR="0" lvl="0" indent="-27912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7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79121" marR="0" lvl="0" indent="-27912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7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565651" y="1467676"/>
            <a:ext cx="4527470" cy="24269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テキスト ボックス 18"/>
          <p:cNvSpPr txBox="1"/>
          <p:nvPr/>
        </p:nvSpPr>
        <p:spPr>
          <a:xfrm>
            <a:off x="4592145" y="1532218"/>
            <a:ext cx="4526416" cy="3930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地域包括ケアシステムを支える人材育成とネットワーク形成によるシナジーモデルの構築「</a:t>
            </a:r>
            <a:r>
              <a:rPr kumimoji="1" lang="en-US" altLang="ja-JP" sz="9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NS-Co</a:t>
            </a:r>
            <a:r>
              <a:rPr kumimoji="1" lang="ja-JP" altLang="en-US" sz="9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プロジェクト」</a:t>
            </a:r>
          </a:p>
        </p:txBody>
      </p:sp>
      <p:pic>
        <p:nvPicPr>
          <p:cNvPr id="12" name="図 11"/>
          <p:cNvPicPr>
            <a:picLocks noChangeAspect="1"/>
          </p:cNvPicPr>
          <p:nvPr/>
        </p:nvPicPr>
        <p:blipFill>
          <a:blip r:embed="rId2"/>
          <a:stretch>
            <a:fillRect/>
          </a:stretch>
        </p:blipFill>
        <p:spPr>
          <a:xfrm>
            <a:off x="4565651" y="1925274"/>
            <a:ext cx="4490093" cy="3017782"/>
          </a:xfrm>
          <a:prstGeom prst="rect">
            <a:avLst/>
          </a:prstGeom>
          <a:ln>
            <a:solidFill>
              <a:schemeClr val="dk1"/>
            </a:solidFill>
          </a:ln>
        </p:spPr>
      </p:pic>
      <p:sp>
        <p:nvSpPr>
          <p:cNvPr id="27" name="object 8"/>
          <p:cNvSpPr txBox="1"/>
          <p:nvPr/>
        </p:nvSpPr>
        <p:spPr>
          <a:xfrm>
            <a:off x="2730330" y="1728701"/>
            <a:ext cx="1826884" cy="3258920"/>
          </a:xfrm>
          <a:prstGeom prst="rect">
            <a:avLst/>
          </a:prstGeom>
          <a:ln>
            <a:noFill/>
          </a:ln>
        </p:spPr>
        <p:txBody>
          <a:bodyPr vert="horz" wrap="square" lIns="35164" tIns="35164" rIns="35164" bIns="35164" rtlCol="0">
            <a:noAutofit/>
          </a:bodyPr>
          <a:lstStyle/>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◆市大生活科学研究科の</a:t>
            </a:r>
            <a:r>
              <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QOL</a:t>
            </a: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プロモーターの育成による地域</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の活性化、府大総合リハビリ　</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テーション学研究科の在宅ケア</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を支えるリハビリ専門職の育成</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プロジェクト＊など</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が実績</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◆指導的役割を担う専門看護師</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(CNS )</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を養成（全国で最多の</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CNS</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コースを開設）</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◆高度な</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リハビリ専門職の育成</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026"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年度理学療</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法士、作業療法士国家資格</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試験合格率</a:t>
            </a:r>
            <a:r>
              <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26"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現職者</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にスキルアッププログラムを実施</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◆福祉系学部で社会福祉士を</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養成</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a:rPr>
              <a:t>◆看護学研究科と経済学研究</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a:rPr>
              <a:t>　科の連携による訪問看護ステー</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a:rPr>
              <a:t>　ションの経営安定化など在宅医</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a:endParaRPr>
          </a:p>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a:rPr>
              <a:t>　療の推進の取組実績多数</a:t>
            </a:r>
          </a:p>
        </p:txBody>
      </p:sp>
      <p:sp>
        <p:nvSpPr>
          <p:cNvPr id="26" name="二等辺三角形 25"/>
          <p:cNvSpPr/>
          <p:nvPr/>
        </p:nvSpPr>
        <p:spPr>
          <a:xfrm flipV="1">
            <a:off x="7260679" y="5043437"/>
            <a:ext cx="1590089" cy="498527"/>
          </a:xfrm>
          <a:prstGeom prst="triangl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テキスト ボックス 28"/>
          <p:cNvSpPr txBox="1"/>
          <p:nvPr/>
        </p:nvSpPr>
        <p:spPr>
          <a:xfrm>
            <a:off x="7454449" y="5108867"/>
            <a:ext cx="1202551" cy="227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新大学設置</a:t>
            </a:r>
          </a:p>
        </p:txBody>
      </p:sp>
      <p:sp>
        <p:nvSpPr>
          <p:cNvPr id="30" name="正方形/長方形 29"/>
          <p:cNvSpPr/>
          <p:nvPr/>
        </p:nvSpPr>
        <p:spPr>
          <a:xfrm>
            <a:off x="7218243" y="5546474"/>
            <a:ext cx="165989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新たなケアシステムの創造と人材育成</a:t>
            </a:r>
            <a:endParaRPr kumimoji="1" lang="en-US" altLang="ja-JP"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31" name="テキスト ボックス 30"/>
          <p:cNvSpPr txBox="1"/>
          <p:nvPr/>
        </p:nvSpPr>
        <p:spPr>
          <a:xfrm>
            <a:off x="63133" y="5108867"/>
            <a:ext cx="2429840" cy="928160"/>
          </a:xfrm>
          <a:prstGeom prst="rect">
            <a:avLst/>
          </a:prstGeom>
          <a:ln/>
        </p:spPr>
        <p:style>
          <a:lnRef idx="2">
            <a:schemeClr val="dk1"/>
          </a:lnRef>
          <a:fillRef idx="1">
            <a:schemeClr val="lt1"/>
          </a:fillRef>
          <a:effectRef idx="0">
            <a:schemeClr val="dk1"/>
          </a:effectRef>
          <a:fontRef idx="minor">
            <a:schemeClr val="dk1"/>
          </a:fontRef>
        </p:style>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大阪独自のギャンブル等依存症対策</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誘致に伴い、ギャンブル等依存症者を増加させないという政策的課題</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・世界の先進事例に加え、大阪独自の対策をミックスした総合的かつシームレスな取組み（大阪モデル）の構築が必要</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2" name="グループ化 31"/>
          <p:cNvGrpSpPr/>
          <p:nvPr/>
        </p:nvGrpSpPr>
        <p:grpSpPr>
          <a:xfrm>
            <a:off x="1880331" y="5455493"/>
            <a:ext cx="3336758" cy="424314"/>
            <a:chOff x="2354554" y="2243058"/>
            <a:chExt cx="727664" cy="1296000"/>
          </a:xfrm>
        </p:grpSpPr>
        <p:sp>
          <p:nvSpPr>
            <p:cNvPr id="33" name="右矢印 32"/>
            <p:cNvSpPr/>
            <p:nvPr/>
          </p:nvSpPr>
          <p:spPr>
            <a:xfrm>
              <a:off x="2492558" y="2243058"/>
              <a:ext cx="432000" cy="1296000"/>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テキスト ボックス 33"/>
            <p:cNvSpPr txBox="1"/>
            <p:nvPr/>
          </p:nvSpPr>
          <p:spPr>
            <a:xfrm>
              <a:off x="2354554" y="2473811"/>
              <a:ext cx="727664" cy="695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新大学設置</a:t>
              </a:r>
            </a:p>
          </p:txBody>
        </p:sp>
      </p:grpSp>
      <p:sp>
        <p:nvSpPr>
          <p:cNvPr id="36" name="テキスト ボックス 35"/>
          <p:cNvSpPr txBox="1"/>
          <p:nvPr/>
        </p:nvSpPr>
        <p:spPr>
          <a:xfrm>
            <a:off x="4458588" y="5001573"/>
            <a:ext cx="2363197" cy="928071"/>
          </a:xfrm>
          <a:prstGeom prst="rect">
            <a:avLst/>
          </a:prstGeom>
          <a:noFill/>
          <a:ln w="19050">
            <a:noFill/>
          </a:ln>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4494127" y="5092015"/>
            <a:ext cx="2572784" cy="945011"/>
          </a:xfrm>
          <a:prstGeom prst="rect">
            <a:avLst/>
          </a:prstGeom>
          <a:ln/>
        </p:spPr>
        <p:style>
          <a:lnRef idx="2">
            <a:schemeClr val="dk1"/>
          </a:lnRef>
          <a:fillRef idx="1">
            <a:schemeClr val="lt1"/>
          </a:fillRef>
          <a:effectRef idx="0">
            <a:schemeClr val="dk1"/>
          </a:effectRef>
          <a:fontRef idx="minor">
            <a:schemeClr val="dk1"/>
          </a:fontRef>
        </p:style>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■ギャンブル等依存症問題学術研究ネットワークの構築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・大阪、関西一円の研究機関によるギャンブル等依存研究を推進するネットワークを形成する。</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■ネット・ゲーム依存などプロセス依存問題の研究推進の拠点形成</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13</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5320145" y="4194473"/>
            <a:ext cx="294723" cy="18445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8110109" y="4593066"/>
            <a:ext cx="766671" cy="1077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8" name="テキスト ボックス 37"/>
          <p:cNvSpPr txBox="1"/>
          <p:nvPr/>
        </p:nvSpPr>
        <p:spPr>
          <a:xfrm>
            <a:off x="16607" y="3275597"/>
            <a:ext cx="2785536" cy="2426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7"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在宅ケアを</a:t>
            </a:r>
            <a:r>
              <a:rPr kumimoji="1" lang="ja-JP" altLang="en-US" sz="9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支えるリハビリ専門職の</a:t>
            </a:r>
            <a:r>
              <a:rPr kumimoji="1" lang="ja-JP" altLang="en-US" sz="977"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育成プロジェクト</a:t>
            </a:r>
            <a:endParaRPr kumimoji="1" lang="en-US" altLang="ja-JP" sz="977"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nvPr>
        </p:nvGraphicFramePr>
        <p:xfrm>
          <a:off x="36462" y="3532532"/>
          <a:ext cx="2721852" cy="1417320"/>
        </p:xfrm>
        <a:graphic>
          <a:graphicData uri="http://schemas.openxmlformats.org/drawingml/2006/table">
            <a:tbl>
              <a:tblPr firstRow="1" bandRow="1">
                <a:tableStyleId>{21E4AEA4-8DFA-4A89-87EB-49C32662AFE0}</a:tableStyleId>
              </a:tblPr>
              <a:tblGrid>
                <a:gridCol w="1360926">
                  <a:extLst>
                    <a:ext uri="{9D8B030D-6E8A-4147-A177-3AD203B41FA5}">
                      <a16:colId xmlns:a16="http://schemas.microsoft.com/office/drawing/2014/main" val="239316999"/>
                    </a:ext>
                  </a:extLst>
                </a:gridCol>
                <a:gridCol w="1360926">
                  <a:extLst>
                    <a:ext uri="{9D8B030D-6E8A-4147-A177-3AD203B41FA5}">
                      <a16:colId xmlns:a16="http://schemas.microsoft.com/office/drawing/2014/main" val="2875767424"/>
                    </a:ext>
                  </a:extLst>
                </a:gridCol>
              </a:tblGrid>
              <a:tr h="2249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smtClean="0"/>
                        <a:t>現職者教育プログラム</a:t>
                      </a:r>
                      <a:endParaRPr kumimoji="1" lang="ja-JP" altLang="en-US" sz="900" dirty="0"/>
                    </a:p>
                  </a:txBody>
                  <a:tcPr marL="45720" marR="457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smtClean="0"/>
                        <a:t>学士課程教育プログラム</a:t>
                      </a:r>
                      <a:endParaRPr lang="en-US" altLang="ja-JP" sz="900" dirty="0" smtClean="0">
                        <a:solidFill>
                          <a:prstClr val="black"/>
                        </a:solidFill>
                        <a:latin typeface="Meiryo UI" panose="020B0604030504040204" pitchFamily="50" charset="-128"/>
                        <a:ea typeface="Meiryo UI" panose="020B0604030504040204" pitchFamily="50" charset="-128"/>
                      </a:endParaRPr>
                    </a:p>
                  </a:txBody>
                  <a:tcPr marL="45720" marR="45720"/>
                </a:tc>
                <a:extLst>
                  <a:ext uri="{0D108BD9-81ED-4DB2-BD59-A6C34878D82A}">
                    <a16:rowId xmlns:a16="http://schemas.microsoft.com/office/drawing/2014/main" val="3878275948"/>
                  </a:ext>
                </a:extLst>
              </a:tr>
              <a:tr h="11697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t>「地域リハビリテーション学履修証明プログラムコース」を設置し、受講者の専門職としてのスキルアップを図るとともに、医療機関と在宅ケアとの連携推進に必要な知識の修得を目指している。</a:t>
                      </a:r>
                    </a:p>
                  </a:txBody>
                  <a:tcPr marL="45720" marR="457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t>在宅ケア</a:t>
                      </a:r>
                      <a:r>
                        <a:rPr lang="ja-JP" altLang="en-US" sz="900" dirty="0" smtClean="0"/>
                        <a:t>対象者の障害像や生活を知るための科目群</a:t>
                      </a:r>
                      <a:r>
                        <a:rPr kumimoji="1" lang="ja-JP" altLang="en-US" sz="900" dirty="0" smtClean="0"/>
                        <a:t>を配置し、講義と実習を通じて在宅リハビリテーションにおける役割を遂行できる理学療法士・作業療法士の育成を目指している。</a:t>
                      </a:r>
                    </a:p>
                  </a:txBody>
                  <a:tcPr marL="45720" marR="45720"/>
                </a:tc>
                <a:extLst>
                  <a:ext uri="{0D108BD9-81ED-4DB2-BD59-A6C34878D82A}">
                    <a16:rowId xmlns:a16="http://schemas.microsoft.com/office/drawing/2014/main" val="2379390044"/>
                  </a:ext>
                </a:extLst>
              </a:tr>
            </a:tbl>
          </a:graphicData>
        </a:graphic>
      </p:graphicFrame>
      <p:sp>
        <p:nvSpPr>
          <p:cNvPr id="25" name="テキスト ボックス 24"/>
          <p:cNvSpPr txBox="1"/>
          <p:nvPr/>
        </p:nvSpPr>
        <p:spPr>
          <a:xfrm>
            <a:off x="-64984" y="3155856"/>
            <a:ext cx="321923" cy="2426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77"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1452" y="423369"/>
            <a:ext cx="91425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6000" rtlCol="0" anchor="b" anchorCtr="0">
            <a:noAutofit/>
          </a:bodyP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ヘルスケアサポート人材を養成することによる全世代の</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QOL</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向上のサポート</a:t>
            </a:r>
          </a:p>
        </p:txBody>
      </p:sp>
      <p:sp>
        <p:nvSpPr>
          <p:cNvPr id="41" name="テキスト ボックス 40"/>
          <p:cNvSpPr txBox="1"/>
          <p:nvPr/>
        </p:nvSpPr>
        <p:spPr>
          <a:xfrm>
            <a:off x="0" y="435591"/>
            <a:ext cx="4716000"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lvl="0">
              <a:defRPr/>
            </a:pPr>
            <a:r>
              <a:rPr lang="ja-JP" altLang="en-US" sz="1000" dirty="0">
                <a:solidFill>
                  <a:prstClr val="black"/>
                </a:solidFill>
                <a:latin typeface="ＭＳ ゴシック" panose="020B0609070205080204" pitchFamily="49" charset="-128"/>
                <a:ea typeface="ＭＳ ゴシック" panose="020B0609070205080204" pitchFamily="49" charset="-128"/>
              </a:rPr>
              <a:t>健康寿命の延伸と経済成長を同時に実現する新たなヘルスケアシステムの構築</a:t>
            </a:r>
          </a:p>
        </p:txBody>
      </p:sp>
      <p:sp>
        <p:nvSpPr>
          <p:cNvPr id="39" name="テキスト ボックス 38"/>
          <p:cNvSpPr txBox="1"/>
          <p:nvPr/>
        </p:nvSpPr>
        <p:spPr>
          <a:xfrm>
            <a:off x="1453" y="72000"/>
            <a:ext cx="9142547" cy="360000"/>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wrap="square" tIns="36000" bIns="36000" rtlCol="0" anchor="ctr" anchorCtr="0">
            <a:noAutofit/>
          </a:bodyPr>
          <a:lstStyle/>
          <a:p>
            <a:r>
              <a:rPr lang="ja-JP" altLang="en-US" sz="1100" b="1" dirty="0" smtClean="0">
                <a:solidFill>
                  <a:prstClr val="white"/>
                </a:solidFill>
                <a:latin typeface="ＭＳ ゴシック" panose="020B0609070205080204" pitchFamily="49" charset="-128"/>
                <a:ea typeface="ＭＳ ゴシック" panose="020B0609070205080204" pitchFamily="49" charset="-128"/>
              </a:rPr>
              <a:t>３　新</a:t>
            </a:r>
            <a:r>
              <a:rPr lang="ja-JP" altLang="en-US" sz="1100" b="1" dirty="0">
                <a:solidFill>
                  <a:prstClr val="white"/>
                </a:solidFill>
                <a:latin typeface="ＭＳ ゴシック" panose="020B0609070205080204" pitchFamily="49" charset="-128"/>
                <a:ea typeface="ＭＳ ゴシック" panose="020B0609070205080204" pitchFamily="49" charset="-128"/>
              </a:rPr>
              <a:t>大学がめざすもの　</a:t>
            </a:r>
            <a:r>
              <a:rPr lang="en-US" altLang="ja-JP" sz="1100" b="1" dirty="0">
                <a:solidFill>
                  <a:prstClr val="white"/>
                </a:solidFill>
                <a:latin typeface="ＭＳ ゴシック" panose="020B0609070205080204" pitchFamily="49" charset="-128"/>
                <a:ea typeface="ＭＳ ゴシック" panose="020B0609070205080204" pitchFamily="49" charset="-128"/>
              </a:rPr>
              <a:t>(1)</a:t>
            </a:r>
            <a:r>
              <a:rPr lang="ja-JP" altLang="en-US" sz="1100" b="1" dirty="0">
                <a:solidFill>
                  <a:prstClr val="white"/>
                </a:solidFill>
                <a:latin typeface="ＭＳ ゴシック" panose="020B0609070205080204" pitchFamily="49" charset="-128"/>
                <a:ea typeface="ＭＳ ゴシック" panose="020B0609070205080204" pitchFamily="49" charset="-128"/>
              </a:rPr>
              <a:t>２つの新機能と４つの戦略領域：革新的な新たな</a:t>
            </a:r>
            <a:r>
              <a:rPr lang="ja-JP" altLang="en-US" sz="1100" b="1" dirty="0" smtClean="0">
                <a:solidFill>
                  <a:prstClr val="white"/>
                </a:solidFill>
                <a:latin typeface="ＭＳ ゴシック" panose="020B0609070205080204" pitchFamily="49" charset="-128"/>
                <a:ea typeface="ＭＳ ゴシック" panose="020B0609070205080204" pitchFamily="49" charset="-128"/>
              </a:rPr>
              <a:t>取組み</a:t>
            </a:r>
            <a:endParaRPr lang="en-US" altLang="ja-JP" sz="1100" b="1" dirty="0" smtClean="0">
              <a:solidFill>
                <a:prstClr val="white"/>
              </a:solidFill>
              <a:latin typeface="ＭＳ ゴシック" panose="020B0609070205080204" pitchFamily="49" charset="-128"/>
              <a:ea typeface="ＭＳ ゴシック" panose="020B0609070205080204" pitchFamily="49" charset="-128"/>
            </a:endParaRPr>
          </a:p>
          <a:p>
            <a:r>
              <a:rPr lang="ja-JP" altLang="en-US" sz="1100" b="1" dirty="0">
                <a:solidFill>
                  <a:prstClr val="white"/>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(2)</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４つの戦略領域に関連する</a:t>
            </a:r>
            <a:r>
              <a:rPr lang="ja-JP" altLang="en-US" sz="1100" b="1" dirty="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革新的</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な新たな取組事例④</a:t>
            </a:r>
            <a:endParaRPr lang="ja-JP" altLang="en-US" sz="1100" b="1" dirty="0">
              <a:solidFill>
                <a:schemeClr val="bg1"/>
              </a:solidFill>
              <a:latin typeface="ＭＳ ゴシック" panose="020B0609070205080204" pitchFamily="49" charset="-128"/>
              <a:ea typeface="ＭＳ ゴシック" panose="020B0609070205080204" pitchFamily="49" charset="-128"/>
            </a:endParaRPr>
          </a:p>
        </p:txBody>
      </p:sp>
      <p:sp>
        <p:nvSpPr>
          <p:cNvPr id="44" name="テキスト ボックス 43"/>
          <p:cNvSpPr txBox="1"/>
          <p:nvPr/>
        </p:nvSpPr>
        <p:spPr>
          <a:xfrm>
            <a:off x="7487999" y="292997"/>
            <a:ext cx="1656000" cy="216000"/>
          </a:xfrm>
          <a:prstGeom prst="rect">
            <a:avLst/>
          </a:prstGeom>
          <a:solidFill>
            <a:schemeClr val="accent1"/>
          </a:solidFill>
          <a:ln>
            <a:solidFill>
              <a:schemeClr val="tx1"/>
            </a:solidFill>
          </a:ln>
        </p:spPr>
        <p:txBody>
          <a:bodyPr wrap="square" lIns="36000" tIns="36000" rIns="36000" bIns="36000" rtlCol="0">
            <a:spAutoFit/>
          </a:bodyPr>
          <a:lstStyle/>
          <a:p>
            <a:r>
              <a:rPr lang="ja-JP" altLang="en-US" sz="1100" b="1" dirty="0" smtClean="0">
                <a:latin typeface="Meiryo UI" panose="020B0604030504040204" pitchFamily="50" charset="-128"/>
                <a:ea typeface="Meiryo UI" panose="020B0604030504040204" pitchFamily="50" charset="-128"/>
              </a:rPr>
              <a:t>パブリックヘルス</a:t>
            </a:r>
            <a:endParaRPr kumimoji="1" lang="ja-JP" altLang="en-US" sz="1100" b="1"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7487999" y="82109"/>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都市シンクタンク機能</a:t>
            </a:r>
            <a:endParaRPr kumimoji="1" lang="ja-JP" altLang="en-US" sz="11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335290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p:cNvSpPr txBox="1"/>
          <p:nvPr/>
        </p:nvSpPr>
        <p:spPr>
          <a:xfrm>
            <a:off x="1453" y="72000"/>
            <a:ext cx="9142547" cy="360000"/>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wrap="square" tIns="36000" bIns="36000" rtlCol="0" anchor="ctr" anchorCtr="0">
            <a:noAutofit/>
          </a:bodyPr>
          <a:lstStyle/>
          <a:p>
            <a:r>
              <a:rPr lang="ja-JP" altLang="en-US" sz="1100" b="1" dirty="0" smtClean="0">
                <a:solidFill>
                  <a:prstClr val="white"/>
                </a:solidFill>
                <a:latin typeface="ＭＳ ゴシック" panose="020B0609070205080204" pitchFamily="49" charset="-128"/>
                <a:ea typeface="ＭＳ ゴシック" panose="020B0609070205080204" pitchFamily="49" charset="-128"/>
              </a:rPr>
              <a:t>３　新</a:t>
            </a:r>
            <a:r>
              <a:rPr lang="ja-JP" altLang="en-US" sz="1100" b="1" dirty="0">
                <a:solidFill>
                  <a:prstClr val="white"/>
                </a:solidFill>
                <a:latin typeface="ＭＳ ゴシック" panose="020B0609070205080204" pitchFamily="49" charset="-128"/>
                <a:ea typeface="ＭＳ ゴシック" panose="020B0609070205080204" pitchFamily="49" charset="-128"/>
              </a:rPr>
              <a:t>大学がめざすもの　</a:t>
            </a:r>
            <a:r>
              <a:rPr lang="en-US" altLang="ja-JP" sz="1100" b="1" dirty="0">
                <a:solidFill>
                  <a:prstClr val="white"/>
                </a:solidFill>
                <a:latin typeface="ＭＳ ゴシック" panose="020B0609070205080204" pitchFamily="49" charset="-128"/>
                <a:ea typeface="ＭＳ ゴシック" panose="020B0609070205080204" pitchFamily="49" charset="-128"/>
              </a:rPr>
              <a:t>(1)</a:t>
            </a:r>
            <a:r>
              <a:rPr lang="ja-JP" altLang="en-US" sz="1100" b="1" dirty="0">
                <a:solidFill>
                  <a:prstClr val="white"/>
                </a:solidFill>
                <a:latin typeface="ＭＳ ゴシック" panose="020B0609070205080204" pitchFamily="49" charset="-128"/>
                <a:ea typeface="ＭＳ ゴシック" panose="020B0609070205080204" pitchFamily="49" charset="-128"/>
              </a:rPr>
              <a:t>２つの新機能と４つの戦略領域：革新的な新たな</a:t>
            </a:r>
            <a:r>
              <a:rPr lang="ja-JP" altLang="en-US" sz="1100" b="1" dirty="0" smtClean="0">
                <a:solidFill>
                  <a:prstClr val="white"/>
                </a:solidFill>
                <a:latin typeface="ＭＳ ゴシック" panose="020B0609070205080204" pitchFamily="49" charset="-128"/>
                <a:ea typeface="ＭＳ ゴシック" panose="020B0609070205080204" pitchFamily="49" charset="-128"/>
              </a:rPr>
              <a:t>取組み</a:t>
            </a:r>
            <a:endParaRPr lang="en-US" altLang="ja-JP" sz="1100" b="1" dirty="0" smtClean="0">
              <a:solidFill>
                <a:prstClr val="white"/>
              </a:solidFill>
              <a:latin typeface="ＭＳ ゴシック" panose="020B0609070205080204" pitchFamily="49" charset="-128"/>
              <a:ea typeface="ＭＳ ゴシック" panose="020B0609070205080204" pitchFamily="49" charset="-128"/>
            </a:endParaRPr>
          </a:p>
          <a:p>
            <a:r>
              <a:rPr lang="ja-JP" altLang="en-US" sz="1100" b="1" dirty="0">
                <a:solidFill>
                  <a:prstClr val="white"/>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(2)</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４つの戦略領域に関連する</a:t>
            </a:r>
            <a:r>
              <a:rPr lang="ja-JP" altLang="en-US" sz="1100" b="1" dirty="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革新的</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な新たな取組事例⑤</a:t>
            </a:r>
            <a:endParaRPr lang="ja-JP" altLang="en-US" sz="1100" b="1" dirty="0">
              <a:solidFill>
                <a:schemeClr val="bg1"/>
              </a:solidFill>
              <a:latin typeface="ＭＳ ゴシック" panose="020B0609070205080204" pitchFamily="49" charset="-128"/>
              <a:ea typeface="ＭＳ ゴシック" panose="020B0609070205080204" pitchFamily="49" charset="-128"/>
            </a:endParaRPr>
          </a:p>
        </p:txBody>
      </p:sp>
      <p:sp>
        <p:nvSpPr>
          <p:cNvPr id="6" name="テキスト ボックス 5"/>
          <p:cNvSpPr txBox="1"/>
          <p:nvPr/>
        </p:nvSpPr>
        <p:spPr>
          <a:xfrm>
            <a:off x="176545" y="1155891"/>
            <a:ext cx="8790911" cy="701940"/>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7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〇基礎研究から応用研究までを備えた創薬科学の拠点として、バイオ時代における「くすりの町 大阪」の活性化に貢献する。</a:t>
            </a:r>
            <a:endParaRPr kumimoji="1" lang="en-US" altLang="ja-JP" sz="117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7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〇製薬企業や大規模病院、世界的な大学や研究機関と連携し共同研究・事業を実施する。</a:t>
            </a:r>
            <a:endParaRPr kumimoji="1" lang="en-US" altLang="ja-JP" sz="117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7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〇疾患から創薬までの横断型グローバル教育を行い、医療・創薬開発のシステムを横断的に支える人材の育成を行う。</a:t>
            </a:r>
          </a:p>
        </p:txBody>
      </p:sp>
      <p:sp>
        <p:nvSpPr>
          <p:cNvPr id="7" name="テキスト ボックス 6"/>
          <p:cNvSpPr txBox="1"/>
          <p:nvPr/>
        </p:nvSpPr>
        <p:spPr>
          <a:xfrm>
            <a:off x="176545" y="6075956"/>
            <a:ext cx="8790911" cy="533419"/>
          </a:xfrm>
          <a:prstGeom prst="rect">
            <a:avLst/>
          </a:prstGeom>
          <a:noFill/>
          <a:ln w="19050">
            <a:solidFill>
              <a:schemeClr val="accent5"/>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課題</a:t>
            </a:r>
            <a:endParaRPr kumimoji="1" lang="en-US" altLang="ja-JP"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・両大学の研究シーズや優秀な研究者をいかして、優秀な人材育成や大阪の医薬品産業の発展に寄与するため、創薬科学の拠点が必要。</a:t>
            </a:r>
            <a:endParaRPr kumimoji="1" lang="en-US" altLang="ja-JP"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新大学では、実績を積み重ね、将来的には「創薬科学研究科」として、新しい大学院研究科の設置による拠点化を目指す。</a:t>
            </a:r>
          </a:p>
        </p:txBody>
      </p:sp>
      <p:sp>
        <p:nvSpPr>
          <p:cNvPr id="14" name="テキスト ボックス 13"/>
          <p:cNvSpPr txBox="1"/>
          <p:nvPr/>
        </p:nvSpPr>
        <p:spPr>
          <a:xfrm>
            <a:off x="1540065" y="5009391"/>
            <a:ext cx="8365926" cy="656590"/>
          </a:xfrm>
          <a:prstGeom prst="rect">
            <a:avLst/>
          </a:prstGeom>
          <a:noFill/>
        </p:spPr>
        <p:txBody>
          <a:bodyPr wrap="square" rtlCol="0">
            <a:spAutoFit/>
          </a:bodyPr>
          <a:lstStyle/>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■両大学の研究領域の融合により新大学では創薬企業が求めうる基礎から応用にわたる幅広い創薬研究ラインナップが充実。</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国内の薬学部は薬剤師養成が中心となり、創薬研究人材の育成機会が少ない中、最先端の技術を備えた「真の創薬研究人材」</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を育成・輩出。</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3" name="図 2"/>
          <p:cNvPicPr>
            <a:picLocks noChangeAspect="1"/>
          </p:cNvPicPr>
          <p:nvPr/>
        </p:nvPicPr>
        <p:blipFill>
          <a:blip r:embed="rId2"/>
          <a:stretch>
            <a:fillRect/>
          </a:stretch>
        </p:blipFill>
        <p:spPr>
          <a:xfrm>
            <a:off x="4488149" y="1873055"/>
            <a:ext cx="4663844" cy="2459949"/>
          </a:xfrm>
          <a:prstGeom prst="rect">
            <a:avLst/>
          </a:prstGeom>
        </p:spPr>
      </p:pic>
      <p:sp>
        <p:nvSpPr>
          <p:cNvPr id="11" name="二等辺三角形 10"/>
          <p:cNvSpPr/>
          <p:nvPr/>
        </p:nvSpPr>
        <p:spPr>
          <a:xfrm flipV="1">
            <a:off x="1934802" y="4638594"/>
            <a:ext cx="5654040" cy="319891"/>
          </a:xfrm>
          <a:prstGeom prst="triangl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4217582" y="4655359"/>
            <a:ext cx="1088479" cy="227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新大学設置</a:t>
            </a:r>
          </a:p>
        </p:txBody>
      </p:sp>
      <p:sp>
        <p:nvSpPr>
          <p:cNvPr id="10" name="テキスト ボックス 9"/>
          <p:cNvSpPr txBox="1"/>
          <p:nvPr/>
        </p:nvSpPr>
        <p:spPr>
          <a:xfrm>
            <a:off x="40137" y="1890757"/>
            <a:ext cx="1459479" cy="413715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◆医薬品研究開発の分</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野的多様化・高度化、</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アウトソーシング化</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が進んでいる。</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◆日本の製薬企業のグ</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ローバル化により大</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阪の製薬企業が減少</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している。</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◆両大学には創薬に関</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する研究組織やシー</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ズが豊富にある。</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◆府立大学では、</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年</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4</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月「創薬科学副</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専攻」設置を予定。　</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創薬科学に係る</a:t>
            </a:r>
            <a:endParaRPr kumimoji="1" lang="en-US" altLang="ja-JP"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取組みを発展・</a:t>
            </a:r>
            <a:endParaRPr kumimoji="1" lang="en-US" altLang="ja-JP"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強化し、さらなる</a:t>
            </a:r>
            <a:endParaRPr kumimoji="1" lang="en-US" altLang="ja-JP"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知名度の向上が</a:t>
            </a:r>
            <a:endParaRPr kumimoji="1" lang="en-US" altLang="ja-JP"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求められる。</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アカデミア創薬シ　</a:t>
            </a:r>
            <a:endParaRPr kumimoji="1" lang="en-US" altLang="ja-JP"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ンポジウムやバイ</a:t>
            </a:r>
            <a:endParaRPr kumimoji="1" lang="en-US" altLang="ja-JP"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オメディカル</a:t>
            </a:r>
            <a:endParaRPr kumimoji="1" lang="en-US" altLang="ja-JP"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フォーラム等で両</a:t>
            </a:r>
            <a:endParaRPr kumimoji="1" lang="en-US" altLang="ja-JP"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大学の研究シーズ</a:t>
            </a:r>
            <a:endParaRPr kumimoji="1" lang="en-US" altLang="ja-JP"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を紹介している。</a:t>
            </a:r>
            <a:endPar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12" name="図 11"/>
          <p:cNvPicPr>
            <a:picLocks noChangeAspect="1"/>
          </p:cNvPicPr>
          <p:nvPr/>
        </p:nvPicPr>
        <p:blipFill>
          <a:blip r:embed="rId3"/>
          <a:stretch>
            <a:fillRect/>
          </a:stretch>
        </p:blipFill>
        <p:spPr>
          <a:xfrm>
            <a:off x="1555231" y="2037215"/>
            <a:ext cx="2932918" cy="2581941"/>
          </a:xfrm>
          <a:prstGeom prst="rect">
            <a:avLst/>
          </a:prstGeom>
        </p:spPr>
      </p:pic>
      <p:sp>
        <p:nvSpPr>
          <p:cNvPr id="27" name="テキスト ボックス 26"/>
          <p:cNvSpPr txBox="1"/>
          <p:nvPr/>
        </p:nvSpPr>
        <p:spPr>
          <a:xfrm>
            <a:off x="1499616" y="1870916"/>
            <a:ext cx="179247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sng" strike="noStrike" kern="1200" cap="none" spc="0" normalizeH="0" baseline="0" noProof="0" dirty="0">
                <a:ln>
                  <a:noFill/>
                </a:ln>
                <a:solidFill>
                  <a:prstClr val="black"/>
                </a:solidFill>
                <a:effectLst/>
                <a:uLnTx/>
                <a:uFillTx/>
                <a:latin typeface="Calibri"/>
                <a:ea typeface="ＭＳ Ｐゴシック"/>
                <a:cs typeface="+mn-cs"/>
              </a:rPr>
              <a:t>創薬に関する両大学の主な研究組織</a:t>
            </a:r>
          </a:p>
        </p:txBody>
      </p:sp>
      <p:sp>
        <p:nvSpPr>
          <p:cNvPr id="15"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14</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2365349" y="4111022"/>
            <a:ext cx="264496" cy="215444"/>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p:cNvSpPr txBox="1"/>
          <p:nvPr/>
        </p:nvSpPr>
        <p:spPr>
          <a:xfrm>
            <a:off x="7263889" y="3313303"/>
            <a:ext cx="1270061" cy="18466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刺激応答性ナノ粒子による</a:t>
            </a: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DDS</a:t>
            </a:r>
            <a:endPar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0" y="432000"/>
            <a:ext cx="91425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6000" rtlCol="0" anchor="b" anchorCtr="0">
            <a:noAutofit/>
          </a:bodyP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基礎研究から応用研究までを備えた創薬科学の拠点整備による“先端医薬”都市実現</a:t>
            </a:r>
          </a:p>
        </p:txBody>
      </p:sp>
      <p:sp>
        <p:nvSpPr>
          <p:cNvPr id="17" name="テキスト ボックス 16"/>
          <p:cNvSpPr txBox="1"/>
          <p:nvPr/>
        </p:nvSpPr>
        <p:spPr>
          <a:xfrm>
            <a:off x="0" y="424066"/>
            <a:ext cx="4716000"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lvl="0">
              <a:defRPr/>
            </a:pPr>
            <a:r>
              <a:rPr lang="ja-JP" altLang="en-US" sz="1000" dirty="0">
                <a:solidFill>
                  <a:prstClr val="black"/>
                </a:solidFill>
                <a:latin typeface="ＭＳ ゴシック" panose="020B0609070205080204" pitchFamily="49" charset="-128"/>
                <a:ea typeface="ＭＳ ゴシック" panose="020B0609070205080204" pitchFamily="49" charset="-128"/>
              </a:rPr>
              <a:t>技術インキュベーション機能を活用した領域横断的融合による革新的研究開発</a:t>
            </a:r>
          </a:p>
        </p:txBody>
      </p:sp>
      <p:sp>
        <p:nvSpPr>
          <p:cNvPr id="21" name="テキスト ボックス 20"/>
          <p:cNvSpPr txBox="1"/>
          <p:nvPr/>
        </p:nvSpPr>
        <p:spPr>
          <a:xfrm>
            <a:off x="7488000" y="65247"/>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技術インキュベーション機能</a:t>
            </a:r>
            <a:endParaRPr kumimoji="1" lang="ja-JP" altLang="en-US" sz="1100" b="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7488000" y="270234"/>
            <a:ext cx="1656000" cy="216000"/>
          </a:xfrm>
          <a:prstGeom prst="rect">
            <a:avLst/>
          </a:prstGeom>
          <a:solidFill>
            <a:schemeClr val="accent1"/>
          </a:solidFill>
          <a:ln>
            <a:solidFill>
              <a:schemeClr val="tx1"/>
            </a:solidFill>
          </a:ln>
        </p:spPr>
        <p:txBody>
          <a:bodyPr wrap="square" lIns="36000" tIns="36000" rIns="36000" bIns="36000" rtlCol="0">
            <a:spAutoFit/>
          </a:bodyPr>
          <a:lstStyle/>
          <a:p>
            <a:r>
              <a:rPr lang="ja-JP" altLang="en-US" sz="1100" b="1" dirty="0" smtClean="0">
                <a:latin typeface="Meiryo UI" panose="020B0604030504040204" pitchFamily="50" charset="-128"/>
                <a:ea typeface="Meiryo UI" panose="020B0604030504040204" pitchFamily="50" charset="-128"/>
              </a:rPr>
              <a:t>バイオ</a:t>
            </a:r>
            <a:r>
              <a:rPr lang="ja-JP" altLang="en-US" sz="1100" b="1" dirty="0">
                <a:latin typeface="Meiryo UI" panose="020B0604030504040204" pitchFamily="50" charset="-128"/>
                <a:ea typeface="Meiryo UI" panose="020B0604030504040204" pitchFamily="50" charset="-128"/>
              </a:rPr>
              <a:t>エンジニアリング</a:t>
            </a:r>
            <a:endParaRPr kumimoji="1" lang="ja-JP" altLang="en-US" sz="11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449645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1B96325-7473-40EE-9C2D-1883D1722B42}"/>
              </a:ext>
            </a:extLst>
          </p:cNvPr>
          <p:cNvSpPr/>
          <p:nvPr/>
        </p:nvSpPr>
        <p:spPr>
          <a:xfrm>
            <a:off x="2320094" y="1337187"/>
            <a:ext cx="6765597" cy="4725742"/>
          </a:xfrm>
          <a:prstGeom prst="rect">
            <a:avLst/>
          </a:prstGeom>
          <a:solidFill>
            <a:srgbClr val="EDD5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7157109B-52D2-4F11-A36A-06AC793D7501}"/>
              </a:ext>
            </a:extLst>
          </p:cNvPr>
          <p:cNvSpPr/>
          <p:nvPr/>
        </p:nvSpPr>
        <p:spPr>
          <a:xfrm>
            <a:off x="37875" y="1337187"/>
            <a:ext cx="2232978" cy="4725742"/>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66369" y="908323"/>
            <a:ext cx="9011263" cy="378000"/>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〇獣医学と医学との連携による画期的診断治療法の研究や人獣共通感染症を含む新興・再興感染症対策を強化する。</a:t>
            </a:r>
            <a:endParaRPr kumimoji="1" lang="en-US" altLang="ja-JP" sz="11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〇両大学の有するシーズを活用し、診断治療法・治療薬の研究促進</a:t>
            </a:r>
          </a:p>
        </p:txBody>
      </p:sp>
      <p:sp>
        <p:nvSpPr>
          <p:cNvPr id="7" name="テキスト ボックス 6"/>
          <p:cNvSpPr txBox="1"/>
          <p:nvPr/>
        </p:nvSpPr>
        <p:spPr>
          <a:xfrm>
            <a:off x="37875" y="6110952"/>
            <a:ext cx="9068250" cy="719668"/>
          </a:xfrm>
          <a:prstGeom prst="rect">
            <a:avLst/>
          </a:prstGeom>
          <a:noFill/>
          <a:ln w="19050">
            <a:solidFill>
              <a:schemeClr val="accent5"/>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現在の取組状況、課題</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・市大医学部研究科・感染症科学研究センターと府大獣医学類において、それぞれの得意分野で診断治療法・治療薬の研究を実施</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・薬剤耐性菌への対応や人獣感染症対策など、画期的な診断治療法・治療薬への期待が高まっており、研究のさらなるスピードアップが求められる</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⇒医学獣医学が有する研究シーズや得意分野を生かし、画期的診断治療法や人獣感染症対策等に寄与する医学・獣医学の連携研究拠点を整備</a:t>
            </a:r>
          </a:p>
        </p:txBody>
      </p:sp>
      <p:sp>
        <p:nvSpPr>
          <p:cNvPr id="14" name="テキスト ボックス 13"/>
          <p:cNvSpPr txBox="1"/>
          <p:nvPr/>
        </p:nvSpPr>
        <p:spPr>
          <a:xfrm>
            <a:off x="2378817" y="1728805"/>
            <a:ext cx="3263003" cy="656590"/>
          </a:xfrm>
          <a:prstGeom prst="rect">
            <a:avLst/>
          </a:prstGeom>
          <a:solidFill>
            <a:schemeClr val="accent1">
              <a:lumMod val="40000"/>
              <a:lumOff val="60000"/>
            </a:schemeClr>
          </a:solidFill>
          <a:ln w="6350">
            <a:solidFill>
              <a:schemeClr val="tx1"/>
            </a:solidFill>
          </a:ln>
        </p:spPr>
        <p:txBody>
          <a:bodyPr wrap="square" rtlCol="0">
            <a:spAutoFit/>
          </a:bodyPr>
          <a:lstStyle/>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■薬剤耐性菌対策に関する研究の例</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・医学部感染症科学研究センターで治療法を開発</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・獣医学部で動物実験等により有効性や活性・毒性を評価</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→連携により研究が促進できる</a:t>
            </a:r>
          </a:p>
        </p:txBody>
      </p:sp>
      <p:pic>
        <p:nvPicPr>
          <p:cNvPr id="10" name="図 9"/>
          <p:cNvPicPr>
            <a:picLocks noChangeAspect="1"/>
          </p:cNvPicPr>
          <p:nvPr/>
        </p:nvPicPr>
        <p:blipFill>
          <a:blip r:embed="rId2"/>
          <a:stretch>
            <a:fillRect/>
          </a:stretch>
        </p:blipFill>
        <p:spPr>
          <a:xfrm>
            <a:off x="166496" y="2487632"/>
            <a:ext cx="1861158" cy="1150004"/>
          </a:xfrm>
          <a:prstGeom prst="rect">
            <a:avLst/>
          </a:prstGeom>
          <a:solidFill>
            <a:schemeClr val="accent6">
              <a:lumMod val="20000"/>
              <a:lumOff val="80000"/>
            </a:schemeClr>
          </a:solidFill>
          <a:ln w="6350">
            <a:solidFill>
              <a:schemeClr val="tx1"/>
            </a:solidFill>
          </a:ln>
        </p:spPr>
      </p:pic>
      <p:sp>
        <p:nvSpPr>
          <p:cNvPr id="47" name="テキスト ボックス 46"/>
          <p:cNvSpPr txBox="1"/>
          <p:nvPr/>
        </p:nvSpPr>
        <p:spPr>
          <a:xfrm>
            <a:off x="3784629" y="1312397"/>
            <a:ext cx="3474294" cy="392928"/>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74"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医学・獣医学の連携研究拠点</a:t>
            </a:r>
            <a:endParaRPr kumimoji="1" lang="en-US" altLang="ja-JP" sz="1074"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医学部感染症科学研究センターと獣医学部の連携により整備</a:t>
            </a:r>
          </a:p>
        </p:txBody>
      </p:sp>
      <p:pic>
        <p:nvPicPr>
          <p:cNvPr id="49" name="図 48"/>
          <p:cNvPicPr>
            <a:picLocks noChangeAspect="1"/>
          </p:cNvPicPr>
          <p:nvPr/>
        </p:nvPicPr>
        <p:blipFill>
          <a:blip r:embed="rId3"/>
          <a:stretch>
            <a:fillRect/>
          </a:stretch>
        </p:blipFill>
        <p:spPr>
          <a:xfrm>
            <a:off x="2484946" y="2394499"/>
            <a:ext cx="3252498" cy="1710076"/>
          </a:xfrm>
          <a:prstGeom prst="rect">
            <a:avLst/>
          </a:prstGeom>
        </p:spPr>
      </p:pic>
      <p:sp>
        <p:nvSpPr>
          <p:cNvPr id="28" name="テキスト ボックス 27"/>
          <p:cNvSpPr txBox="1"/>
          <p:nvPr/>
        </p:nvSpPr>
        <p:spPr>
          <a:xfrm>
            <a:off x="104987" y="1435950"/>
            <a:ext cx="2115145" cy="904094"/>
          </a:xfrm>
          <a:prstGeom prst="rect">
            <a:avLst/>
          </a:prstGeom>
          <a:solidFill>
            <a:schemeClr val="bg1"/>
          </a:solidFill>
          <a:ln w="63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◆診断治療法や治療薬の開発されていない疾病がまだまだあり、新たな画期的治療法・治療薬には、多くの患者のニーズがある。</a:t>
            </a:r>
            <a:endParaRPr kumimoji="1" lang="en-US" altLang="ja-JP" sz="879"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◆有効な診断治療法・治療薬の開発により、大きな市場効果が期待される。</a:t>
            </a:r>
          </a:p>
        </p:txBody>
      </p:sp>
      <p:sp>
        <p:nvSpPr>
          <p:cNvPr id="29" name="右矢印 28"/>
          <p:cNvSpPr/>
          <p:nvPr/>
        </p:nvSpPr>
        <p:spPr>
          <a:xfrm>
            <a:off x="2078468" y="2619253"/>
            <a:ext cx="439046" cy="1337270"/>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テキスト ボックス 29"/>
          <p:cNvSpPr txBox="1"/>
          <p:nvPr/>
        </p:nvSpPr>
        <p:spPr>
          <a:xfrm>
            <a:off x="2015558" y="3101717"/>
            <a:ext cx="521297" cy="3629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設置</a:t>
            </a:r>
          </a:p>
        </p:txBody>
      </p:sp>
      <p:pic>
        <p:nvPicPr>
          <p:cNvPr id="11" name="図 10"/>
          <p:cNvPicPr>
            <a:picLocks noChangeAspect="1"/>
          </p:cNvPicPr>
          <p:nvPr/>
        </p:nvPicPr>
        <p:blipFill>
          <a:blip r:embed="rId4"/>
          <a:stretch>
            <a:fillRect/>
          </a:stretch>
        </p:blipFill>
        <p:spPr>
          <a:xfrm>
            <a:off x="5686700" y="2467528"/>
            <a:ext cx="3359187" cy="2051482"/>
          </a:xfrm>
          <a:prstGeom prst="rect">
            <a:avLst/>
          </a:prstGeom>
        </p:spPr>
      </p:pic>
      <p:sp>
        <p:nvSpPr>
          <p:cNvPr id="12" name="テキスト ボックス 11"/>
          <p:cNvSpPr txBox="1"/>
          <p:nvPr/>
        </p:nvSpPr>
        <p:spPr>
          <a:xfrm>
            <a:off x="693555" y="3524431"/>
            <a:ext cx="569387" cy="184666"/>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開発が必要</a:t>
            </a:r>
          </a:p>
        </p:txBody>
      </p:sp>
      <p:sp>
        <p:nvSpPr>
          <p:cNvPr id="43" name="テキスト ボックス 42"/>
          <p:cNvSpPr txBox="1"/>
          <p:nvPr/>
        </p:nvSpPr>
        <p:spPr>
          <a:xfrm>
            <a:off x="104987" y="3764747"/>
            <a:ext cx="2115145" cy="954107"/>
          </a:xfrm>
          <a:prstGeom prst="rect">
            <a:avLst/>
          </a:prstGeom>
          <a:solidFill>
            <a:schemeClr val="bg1"/>
          </a:solidFill>
          <a:ln w="63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◆大阪市立大学医学部では、感染症をはじめ様々な疾患の診断治療法や治療薬の開発研究を行っている。</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◆大阪府立大学獣医学類では、動物の疾病の原因特定や治療法等の研究とともに、比較動物医学によるヒト疾病の診断治療法等開発を行っている。</a:t>
            </a:r>
          </a:p>
        </p:txBody>
      </p:sp>
      <p:sp>
        <p:nvSpPr>
          <p:cNvPr id="44" name="テキスト ボックス 43"/>
          <p:cNvSpPr txBox="1"/>
          <p:nvPr/>
        </p:nvSpPr>
        <p:spPr>
          <a:xfrm>
            <a:off x="5691891" y="1731832"/>
            <a:ext cx="3348806" cy="656590"/>
          </a:xfrm>
          <a:prstGeom prst="rect">
            <a:avLst/>
          </a:prstGeom>
          <a:solidFill>
            <a:schemeClr val="accent1">
              <a:lumMod val="40000"/>
              <a:lumOff val="60000"/>
            </a:schemeClr>
          </a:solidFill>
          <a:ln w="6350">
            <a:solidFill>
              <a:schemeClr val="tx1"/>
            </a:solidFill>
          </a:ln>
        </p:spPr>
        <p:txBody>
          <a:bodyPr wrap="square" rtlCol="0">
            <a:spAutoFit/>
          </a:bodyPr>
          <a:lstStyle/>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■疾病モデル動物用いた病態解析の例</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・獣医学部で疾病モデル動物を開発し、疾病の発症機構の解析</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や診断治療法を開発</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・医学部は開発された疾病モデル動物を用いて治療法等を開発</a:t>
            </a:r>
          </a:p>
        </p:txBody>
      </p:sp>
      <p:sp>
        <p:nvSpPr>
          <p:cNvPr id="27" name="テキスト ボックス 26"/>
          <p:cNvSpPr txBox="1">
            <a:spLocks noChangeAspect="1"/>
          </p:cNvSpPr>
          <p:nvPr/>
        </p:nvSpPr>
        <p:spPr>
          <a:xfrm>
            <a:off x="2431345" y="4208302"/>
            <a:ext cx="3161098" cy="227626"/>
          </a:xfrm>
          <a:prstGeom prst="rect">
            <a:avLst/>
          </a:prstGeom>
          <a:solidFill>
            <a:schemeClr val="accent1">
              <a:lumMod val="40000"/>
              <a:lumOff val="60000"/>
            </a:schemeClr>
          </a:solidFill>
          <a:ln w="63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■人獣共通感染症対策への応用</a:t>
            </a:r>
          </a:p>
        </p:txBody>
      </p:sp>
      <p:sp>
        <p:nvSpPr>
          <p:cNvPr id="20" name="角丸四角形 19">
            <a:extLst>
              <a:ext uri="{FF2B5EF4-FFF2-40B4-BE49-F238E27FC236}">
                <a16:creationId xmlns:a16="http://schemas.microsoft.com/office/drawing/2014/main" id="{915486AC-8577-DA4C-B06B-F571B70717CF}"/>
              </a:ext>
            </a:extLst>
          </p:cNvPr>
          <p:cNvSpPr>
            <a:spLocks/>
          </p:cNvSpPr>
          <p:nvPr/>
        </p:nvSpPr>
        <p:spPr>
          <a:xfrm>
            <a:off x="4330270" y="4946647"/>
            <a:ext cx="1465897" cy="343983"/>
          </a:xfrm>
          <a:prstGeom prst="roundRect">
            <a:avLst/>
          </a:prstGeom>
          <a:solidFill>
            <a:srgbClr val="EBF2DF"/>
          </a:solidFill>
          <a:ln w="15875">
            <a:solidFill>
              <a:srgbClr val="62C78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62C785"/>
                </a:solidFill>
                <a:effectLst/>
                <a:uLnTx/>
                <a:uFillTx/>
                <a:latin typeface="Calibri" panose="020F0502020204030204"/>
                <a:ea typeface="游ゴシック" panose="020B0400000000000000" pitchFamily="50" charset="-128"/>
                <a:cs typeface="+mn-cs"/>
              </a:rPr>
              <a:t>感染源（野生動物）の調査</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62C785"/>
                </a:solidFill>
                <a:effectLst/>
                <a:uLnTx/>
                <a:uFillTx/>
                <a:latin typeface="Calibri" panose="020F0502020204030204"/>
                <a:ea typeface="游ゴシック" panose="020B0400000000000000" pitchFamily="50" charset="-128"/>
                <a:cs typeface="+mn-cs"/>
              </a:rPr>
              <a:t>感染ルートの解明</a:t>
            </a:r>
          </a:p>
        </p:txBody>
      </p:sp>
      <p:sp>
        <p:nvSpPr>
          <p:cNvPr id="22" name="角丸四角形 21">
            <a:extLst>
              <a:ext uri="{FF2B5EF4-FFF2-40B4-BE49-F238E27FC236}">
                <a16:creationId xmlns:a16="http://schemas.microsoft.com/office/drawing/2014/main" id="{88767E57-7F18-8942-ADFA-571A33C1333A}"/>
              </a:ext>
            </a:extLst>
          </p:cNvPr>
          <p:cNvSpPr>
            <a:spLocks noChangeAspect="1"/>
          </p:cNvSpPr>
          <p:nvPr/>
        </p:nvSpPr>
        <p:spPr>
          <a:xfrm>
            <a:off x="2543669" y="4514608"/>
            <a:ext cx="1302445" cy="364976"/>
          </a:xfrm>
          <a:prstGeom prst="roundRect">
            <a:avLst/>
          </a:prstGeom>
          <a:solidFill>
            <a:srgbClr val="EBF2DF"/>
          </a:solidFill>
          <a:ln w="15875">
            <a:solidFill>
              <a:srgbClr val="62C78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62C785"/>
                </a:solidFill>
                <a:effectLst/>
                <a:uLnTx/>
                <a:uFillTx/>
                <a:latin typeface="Calibri" panose="020F0502020204030204"/>
                <a:ea typeface="游ゴシック" panose="020B0400000000000000" pitchFamily="50" charset="-128"/>
                <a:cs typeface="+mn-cs"/>
              </a:rPr>
              <a:t>ヒト・臨床検体からの</a:t>
            </a:r>
            <a:endParaRPr kumimoji="1" lang="en-US" altLang="ja-JP" sz="800" b="1" i="0" u="none" strike="noStrike" kern="1200" cap="none" spc="0" normalizeH="0" baseline="0" noProof="0" dirty="0">
              <a:ln>
                <a:noFill/>
              </a:ln>
              <a:solidFill>
                <a:srgbClr val="62C785"/>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62C785"/>
                </a:solidFill>
                <a:effectLst/>
                <a:uLnTx/>
                <a:uFillTx/>
                <a:latin typeface="Calibri" panose="020F0502020204030204"/>
                <a:ea typeface="游ゴシック" panose="020B0400000000000000" pitchFamily="50" charset="-128"/>
                <a:cs typeface="+mn-cs"/>
              </a:rPr>
              <a:t>疫学情報・材料提供</a:t>
            </a:r>
          </a:p>
        </p:txBody>
      </p:sp>
      <p:sp>
        <p:nvSpPr>
          <p:cNvPr id="31" name="下矢印 30">
            <a:extLst>
              <a:ext uri="{FF2B5EF4-FFF2-40B4-BE49-F238E27FC236}">
                <a16:creationId xmlns:a16="http://schemas.microsoft.com/office/drawing/2014/main" id="{9B7E0FF3-B62E-AE43-AD02-B8047E5D6D08}"/>
              </a:ext>
            </a:extLst>
          </p:cNvPr>
          <p:cNvSpPr/>
          <p:nvPr/>
        </p:nvSpPr>
        <p:spPr>
          <a:xfrm rot="16200000">
            <a:off x="3998192" y="4496058"/>
            <a:ext cx="180000" cy="381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下矢印 33">
            <a:extLst>
              <a:ext uri="{FF2B5EF4-FFF2-40B4-BE49-F238E27FC236}">
                <a16:creationId xmlns:a16="http://schemas.microsoft.com/office/drawing/2014/main" id="{9196ABEF-0087-AF49-8B71-2AFE2A89E98C}"/>
              </a:ext>
            </a:extLst>
          </p:cNvPr>
          <p:cNvSpPr/>
          <p:nvPr/>
        </p:nvSpPr>
        <p:spPr>
          <a:xfrm rot="18115531">
            <a:off x="4000563" y="4792117"/>
            <a:ext cx="161690" cy="3822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下矢印 34">
            <a:extLst>
              <a:ext uri="{FF2B5EF4-FFF2-40B4-BE49-F238E27FC236}">
                <a16:creationId xmlns:a16="http://schemas.microsoft.com/office/drawing/2014/main" id="{3CF6AC95-7340-4245-98C2-814E1D863A37}"/>
              </a:ext>
            </a:extLst>
          </p:cNvPr>
          <p:cNvSpPr/>
          <p:nvPr/>
        </p:nvSpPr>
        <p:spPr>
          <a:xfrm rot="16200000">
            <a:off x="5910104" y="4602792"/>
            <a:ext cx="364508" cy="37592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テキスト ボックス 35">
            <a:extLst>
              <a:ext uri="{FF2B5EF4-FFF2-40B4-BE49-F238E27FC236}">
                <a16:creationId xmlns:a16="http://schemas.microsoft.com/office/drawing/2014/main" id="{141EDC60-37F1-C644-BDBA-D7A392C9B67F}"/>
              </a:ext>
            </a:extLst>
          </p:cNvPr>
          <p:cNvSpPr txBox="1">
            <a:spLocks/>
          </p:cNvSpPr>
          <p:nvPr/>
        </p:nvSpPr>
        <p:spPr>
          <a:xfrm>
            <a:off x="6280321" y="4600812"/>
            <a:ext cx="1535103" cy="498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人獣共通感染症の</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画期的診断治療法・予防法開発</a:t>
            </a:r>
          </a:p>
        </p:txBody>
      </p:sp>
      <p:sp>
        <p:nvSpPr>
          <p:cNvPr id="38" name="角丸四角形 37">
            <a:extLst>
              <a:ext uri="{FF2B5EF4-FFF2-40B4-BE49-F238E27FC236}">
                <a16:creationId xmlns:a16="http://schemas.microsoft.com/office/drawing/2014/main" id="{14495DA1-4472-0240-932A-EF8DB7AF5710}"/>
              </a:ext>
            </a:extLst>
          </p:cNvPr>
          <p:cNvSpPr>
            <a:spLocks noChangeAspect="1"/>
          </p:cNvSpPr>
          <p:nvPr/>
        </p:nvSpPr>
        <p:spPr>
          <a:xfrm>
            <a:off x="4330269" y="4514804"/>
            <a:ext cx="1465897" cy="356575"/>
          </a:xfrm>
          <a:prstGeom prst="roundRect">
            <a:avLst/>
          </a:prstGeom>
          <a:solidFill>
            <a:srgbClr val="EBF2DF"/>
          </a:solidFill>
          <a:ln w="15875">
            <a:solidFill>
              <a:srgbClr val="62C78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srgbClr val="62C785"/>
                </a:solidFill>
                <a:effectLst/>
                <a:uLnTx/>
                <a:uFillTx/>
                <a:latin typeface="Calibri" panose="020F0502020204030204"/>
                <a:ea typeface="游ゴシック" panose="020B0400000000000000" pitchFamily="50" charset="-128"/>
                <a:cs typeface="+mn-cs"/>
              </a:rPr>
              <a:t>In vitro</a:t>
            </a:r>
            <a:r>
              <a:rPr kumimoji="1" lang="ja-JP" altLang="en-US" sz="800" b="1" i="0" u="none" strike="noStrike" kern="1200" cap="none" spc="0" normalizeH="0" baseline="0" noProof="0">
                <a:ln>
                  <a:noFill/>
                </a:ln>
                <a:solidFill>
                  <a:srgbClr val="62C785"/>
                </a:solidFill>
                <a:effectLst/>
                <a:uLnTx/>
                <a:uFillTx/>
                <a:latin typeface="Calibri" panose="020F0502020204030204"/>
                <a:ea typeface="游ゴシック" panose="020B0400000000000000" pitchFamily="50" charset="-128"/>
                <a:cs typeface="+mn-cs"/>
              </a:rPr>
              <a:t>系による薬剤開発</a:t>
            </a:r>
            <a:endParaRPr kumimoji="1" lang="en-US" altLang="ja-JP" sz="800" b="1" i="0" u="none" strike="noStrike" kern="1200" cap="none" spc="0" normalizeH="0" baseline="0" noProof="0" dirty="0">
              <a:ln>
                <a:noFill/>
              </a:ln>
              <a:solidFill>
                <a:srgbClr val="62C785"/>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a:ln>
                  <a:noFill/>
                </a:ln>
                <a:solidFill>
                  <a:srgbClr val="62C785"/>
                </a:solidFill>
                <a:effectLst/>
                <a:uLnTx/>
                <a:uFillTx/>
                <a:latin typeface="Calibri" panose="020F0502020204030204"/>
                <a:ea typeface="游ゴシック" panose="020B0400000000000000" pitchFamily="50" charset="-128"/>
                <a:cs typeface="+mn-cs"/>
              </a:rPr>
              <a:t>病原性メカニズムの解明</a:t>
            </a:r>
          </a:p>
        </p:txBody>
      </p:sp>
      <p:sp>
        <p:nvSpPr>
          <p:cNvPr id="8" name="正方形/長方形 7"/>
          <p:cNvSpPr/>
          <p:nvPr/>
        </p:nvSpPr>
        <p:spPr>
          <a:xfrm>
            <a:off x="104987" y="4812422"/>
            <a:ext cx="2115145" cy="1061829"/>
          </a:xfrm>
          <a:prstGeom prst="rect">
            <a:avLst/>
          </a:prstGeom>
          <a:solidFill>
            <a:schemeClr val="bg1"/>
          </a:solidFill>
          <a:ln w="19050" cmpd="sng">
            <a:solidFill>
              <a:srgbClr val="FF66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Calibri" panose="020F0502020204030204"/>
                <a:ea typeface="游ゴシック" panose="020B0400000000000000" pitchFamily="50" charset="-128"/>
                <a:cs typeface="+mn-cs"/>
              </a:rPr>
              <a:t>これまで、当該連携研究に関する構想は二大学の研究者間での個別の検討はなされていたが、組織間の意思決定プロセスの曖昧さにより、個別研究者の情報のみに頼りすぎて把握されず、協力体制は実現されなかった。</a:t>
            </a:r>
            <a:endParaRPr kumimoji="1" lang="en-US" altLang="ja-JP" sz="900" b="0" i="0" u="none" strike="noStrike" kern="1200" cap="none" spc="0" normalizeH="0" baseline="0" noProof="0" dirty="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9" name="正方形/長方形 8"/>
          <p:cNvSpPr/>
          <p:nvPr/>
        </p:nvSpPr>
        <p:spPr>
          <a:xfrm>
            <a:off x="2454318" y="5425051"/>
            <a:ext cx="6496640" cy="577081"/>
          </a:xfrm>
          <a:prstGeom prst="rect">
            <a:avLst/>
          </a:prstGeom>
          <a:solidFill>
            <a:schemeClr val="bg1"/>
          </a:solidFill>
          <a:ln w="19050" cmpd="sng">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Calibri" panose="020F0502020204030204"/>
                <a:ea typeface="游ゴシック" panose="020B0400000000000000" pitchFamily="50" charset="-128"/>
                <a:cs typeface="+mn-cs"/>
              </a:rPr>
              <a:t>新大学設置（大学統合）により、①獣医学研究の意思決定を迅速にさせる学部・研究科の独立創設に加え、②大学全体の融合重点事項が明確化する仕組みの搭載が可能となり、医学部・獣医学部の連携が急速に強化され進展すると共に大学全体の意思決定として継続的な連携研究の取り組みを保証するものとなる</a:t>
            </a:r>
          </a:p>
        </p:txBody>
      </p:sp>
      <p:sp>
        <p:nvSpPr>
          <p:cNvPr id="32" name="スライド番号プレースホルダー 11"/>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15</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3" name="テキスト ボックス 12"/>
          <p:cNvSpPr txBox="1"/>
          <p:nvPr/>
        </p:nvSpPr>
        <p:spPr>
          <a:xfrm>
            <a:off x="6729024" y="4280490"/>
            <a:ext cx="1815456" cy="230832"/>
          </a:xfrm>
          <a:prstGeom prst="rect">
            <a:avLst/>
          </a:prstGeom>
          <a:solidFill>
            <a:srgbClr val="EDD5F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ヒト・動物への臨床応用</a:t>
            </a:r>
          </a:p>
        </p:txBody>
      </p:sp>
      <p:sp>
        <p:nvSpPr>
          <p:cNvPr id="40" name="テキスト ボックス 39"/>
          <p:cNvSpPr txBox="1"/>
          <p:nvPr/>
        </p:nvSpPr>
        <p:spPr>
          <a:xfrm>
            <a:off x="1453" y="72000"/>
            <a:ext cx="9142547" cy="360000"/>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wrap="square" tIns="36000" bIns="36000" rtlCol="0" anchor="t" anchorCtr="0">
            <a:noAutofit/>
          </a:bodyPr>
          <a:lstStyle/>
          <a:p>
            <a:r>
              <a:rPr lang="ja-JP" altLang="en-US" sz="1100" b="1" dirty="0" smtClean="0">
                <a:solidFill>
                  <a:prstClr val="white"/>
                </a:solidFill>
                <a:latin typeface="ＭＳ ゴシック" panose="020B0609070205080204" pitchFamily="49" charset="-128"/>
                <a:ea typeface="ＭＳ ゴシック" panose="020B0609070205080204" pitchFamily="49" charset="-128"/>
              </a:rPr>
              <a:t>３　新</a:t>
            </a:r>
            <a:r>
              <a:rPr lang="ja-JP" altLang="en-US" sz="1100" b="1" dirty="0">
                <a:solidFill>
                  <a:prstClr val="white"/>
                </a:solidFill>
                <a:latin typeface="ＭＳ ゴシック" panose="020B0609070205080204" pitchFamily="49" charset="-128"/>
                <a:ea typeface="ＭＳ ゴシック" panose="020B0609070205080204" pitchFamily="49" charset="-128"/>
              </a:rPr>
              <a:t>大学がめざすもの　</a:t>
            </a:r>
            <a:r>
              <a:rPr lang="en-US" altLang="ja-JP" sz="1100" b="1" dirty="0">
                <a:solidFill>
                  <a:prstClr val="white"/>
                </a:solidFill>
                <a:latin typeface="ＭＳ ゴシック" panose="020B0609070205080204" pitchFamily="49" charset="-128"/>
                <a:ea typeface="ＭＳ ゴシック" panose="020B0609070205080204" pitchFamily="49" charset="-128"/>
              </a:rPr>
              <a:t>(1)</a:t>
            </a:r>
            <a:r>
              <a:rPr lang="ja-JP" altLang="en-US" sz="1100" b="1" dirty="0">
                <a:solidFill>
                  <a:prstClr val="white"/>
                </a:solidFill>
                <a:latin typeface="ＭＳ ゴシック" panose="020B0609070205080204" pitchFamily="49" charset="-128"/>
                <a:ea typeface="ＭＳ ゴシック" panose="020B0609070205080204" pitchFamily="49" charset="-128"/>
              </a:rPr>
              <a:t>２つの新機能と４つの戦略領域：革新的な新たな</a:t>
            </a:r>
            <a:r>
              <a:rPr lang="ja-JP" altLang="en-US" sz="1100" b="1" dirty="0" smtClean="0">
                <a:solidFill>
                  <a:prstClr val="white"/>
                </a:solidFill>
                <a:latin typeface="ＭＳ ゴシック" panose="020B0609070205080204" pitchFamily="49" charset="-128"/>
                <a:ea typeface="ＭＳ ゴシック" panose="020B0609070205080204" pitchFamily="49" charset="-128"/>
              </a:rPr>
              <a:t>取組み</a:t>
            </a:r>
            <a:endParaRPr lang="en-US" altLang="ja-JP" sz="1100" b="1" dirty="0" smtClean="0">
              <a:solidFill>
                <a:prstClr val="white"/>
              </a:solidFill>
              <a:latin typeface="ＭＳ ゴシック" panose="020B0609070205080204" pitchFamily="49" charset="-128"/>
              <a:ea typeface="ＭＳ ゴシック" panose="020B0609070205080204" pitchFamily="49" charset="-128"/>
            </a:endParaRPr>
          </a:p>
          <a:p>
            <a:r>
              <a:rPr lang="ja-JP" altLang="en-US" sz="1100" b="1" dirty="0">
                <a:solidFill>
                  <a:prstClr val="white"/>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(2)</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４つの戦略領域に関連する</a:t>
            </a:r>
            <a:r>
              <a:rPr lang="ja-JP" altLang="en-US" sz="1100" b="1" dirty="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革新的</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な新たな取組事例⑥</a:t>
            </a:r>
            <a:endParaRPr lang="ja-JP" altLang="en-US" sz="1100" b="1" dirty="0">
              <a:solidFill>
                <a:schemeClr val="bg1"/>
              </a:solidFill>
              <a:latin typeface="ＭＳ ゴシック" panose="020B0609070205080204" pitchFamily="49" charset="-128"/>
              <a:ea typeface="ＭＳ ゴシック" panose="020B0609070205080204" pitchFamily="49" charset="-128"/>
            </a:endParaRPr>
          </a:p>
        </p:txBody>
      </p:sp>
      <p:sp>
        <p:nvSpPr>
          <p:cNvPr id="33" name="テキスト ボックス 32"/>
          <p:cNvSpPr txBox="1"/>
          <p:nvPr/>
        </p:nvSpPr>
        <p:spPr>
          <a:xfrm>
            <a:off x="0" y="431627"/>
            <a:ext cx="91425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6000" rtlCol="0" anchor="b" anchorCtr="0">
            <a:noAutofit/>
          </a:bodyP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医学・獣医学の連携研究のための拠点整備による画期的診断治療法や感染症対策の確立</a:t>
            </a:r>
          </a:p>
        </p:txBody>
      </p:sp>
      <p:sp>
        <p:nvSpPr>
          <p:cNvPr id="37" name="テキスト ボックス 36"/>
          <p:cNvSpPr txBox="1"/>
          <p:nvPr/>
        </p:nvSpPr>
        <p:spPr>
          <a:xfrm>
            <a:off x="4260" y="435568"/>
            <a:ext cx="4716000"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lvl="0">
              <a:defRPr/>
            </a:pPr>
            <a:r>
              <a:rPr lang="ja-JP" altLang="en-US" sz="1000" dirty="0">
                <a:solidFill>
                  <a:prstClr val="black"/>
                </a:solidFill>
                <a:latin typeface="ＭＳ ゴシック" panose="020B0609070205080204" pitchFamily="49" charset="-128"/>
                <a:ea typeface="ＭＳ ゴシック" panose="020B0609070205080204" pitchFamily="49" charset="-128"/>
              </a:rPr>
              <a:t>技術インキュベーション機能を活用した領域横断的融合による革新的研究開発</a:t>
            </a:r>
          </a:p>
        </p:txBody>
      </p:sp>
      <p:sp>
        <p:nvSpPr>
          <p:cNvPr id="42" name="テキスト ボックス 41"/>
          <p:cNvSpPr txBox="1"/>
          <p:nvPr/>
        </p:nvSpPr>
        <p:spPr>
          <a:xfrm>
            <a:off x="7487273" y="78757"/>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技術インキュベーション機能</a:t>
            </a:r>
            <a:endParaRPr kumimoji="1" lang="ja-JP" altLang="en-US" sz="1100" b="1" dirty="0">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7488000" y="294757"/>
            <a:ext cx="1656000" cy="216000"/>
          </a:xfrm>
          <a:prstGeom prst="rect">
            <a:avLst/>
          </a:prstGeom>
          <a:solidFill>
            <a:schemeClr val="accent1"/>
          </a:solidFill>
          <a:ln>
            <a:solidFill>
              <a:schemeClr val="tx1"/>
            </a:solidFill>
          </a:ln>
        </p:spPr>
        <p:txBody>
          <a:bodyPr wrap="square" lIns="36000" tIns="36000" rIns="36000" bIns="36000" rtlCol="0">
            <a:spAutoFit/>
          </a:bodyPr>
          <a:lstStyle/>
          <a:p>
            <a:r>
              <a:rPr lang="ja-JP" altLang="en-US" sz="1100" b="1" dirty="0" smtClean="0">
                <a:latin typeface="Meiryo UI" panose="020B0604030504040204" pitchFamily="50" charset="-128"/>
                <a:ea typeface="Meiryo UI" panose="020B0604030504040204" pitchFamily="50" charset="-128"/>
              </a:rPr>
              <a:t>バイオ</a:t>
            </a:r>
            <a:r>
              <a:rPr lang="ja-JP" altLang="en-US" sz="1100" b="1" dirty="0">
                <a:latin typeface="Meiryo UI" panose="020B0604030504040204" pitchFamily="50" charset="-128"/>
                <a:ea typeface="Meiryo UI" panose="020B0604030504040204" pitchFamily="50" charset="-128"/>
              </a:rPr>
              <a:t>エンジニアリング</a:t>
            </a:r>
            <a:endParaRPr kumimoji="1" lang="ja-JP" altLang="en-US" sz="11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222195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テキスト ボックス 69"/>
          <p:cNvSpPr txBox="1"/>
          <p:nvPr/>
        </p:nvSpPr>
        <p:spPr>
          <a:xfrm>
            <a:off x="1453" y="72000"/>
            <a:ext cx="9142547" cy="360000"/>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wrap="square" tIns="36000" bIns="36000" rtlCol="0" anchor="ctr" anchorCtr="0">
            <a:noAutofit/>
          </a:bodyPr>
          <a:lstStyle/>
          <a:p>
            <a:r>
              <a:rPr lang="ja-JP" altLang="en-US" sz="1100" b="1" dirty="0" smtClean="0">
                <a:solidFill>
                  <a:prstClr val="white"/>
                </a:solidFill>
                <a:latin typeface="ＭＳ ゴシック" panose="020B0609070205080204" pitchFamily="49" charset="-128"/>
                <a:ea typeface="ＭＳ ゴシック" panose="020B0609070205080204" pitchFamily="49" charset="-128"/>
              </a:rPr>
              <a:t>３　新</a:t>
            </a:r>
            <a:r>
              <a:rPr lang="ja-JP" altLang="en-US" sz="1100" b="1" dirty="0">
                <a:solidFill>
                  <a:prstClr val="white"/>
                </a:solidFill>
                <a:latin typeface="ＭＳ ゴシック" panose="020B0609070205080204" pitchFamily="49" charset="-128"/>
                <a:ea typeface="ＭＳ ゴシック" panose="020B0609070205080204" pitchFamily="49" charset="-128"/>
              </a:rPr>
              <a:t>大学がめざすもの　</a:t>
            </a:r>
            <a:r>
              <a:rPr lang="en-US" altLang="ja-JP" sz="1100" b="1" dirty="0">
                <a:solidFill>
                  <a:prstClr val="white"/>
                </a:solidFill>
                <a:latin typeface="ＭＳ ゴシック" panose="020B0609070205080204" pitchFamily="49" charset="-128"/>
                <a:ea typeface="ＭＳ ゴシック" panose="020B0609070205080204" pitchFamily="49" charset="-128"/>
              </a:rPr>
              <a:t>(1)</a:t>
            </a:r>
            <a:r>
              <a:rPr lang="ja-JP" altLang="en-US" sz="1100" b="1" dirty="0">
                <a:solidFill>
                  <a:prstClr val="white"/>
                </a:solidFill>
                <a:latin typeface="ＭＳ ゴシック" panose="020B0609070205080204" pitchFamily="49" charset="-128"/>
                <a:ea typeface="ＭＳ ゴシック" panose="020B0609070205080204" pitchFamily="49" charset="-128"/>
              </a:rPr>
              <a:t>２つの新機能と４つの戦略領域：革新的な新たな</a:t>
            </a:r>
            <a:r>
              <a:rPr lang="ja-JP" altLang="en-US" sz="1100" b="1" dirty="0" smtClean="0">
                <a:solidFill>
                  <a:prstClr val="white"/>
                </a:solidFill>
                <a:latin typeface="ＭＳ ゴシック" panose="020B0609070205080204" pitchFamily="49" charset="-128"/>
                <a:ea typeface="ＭＳ ゴシック" panose="020B0609070205080204" pitchFamily="49" charset="-128"/>
              </a:rPr>
              <a:t>取組み</a:t>
            </a:r>
            <a:endParaRPr lang="en-US" altLang="ja-JP" sz="1100" b="1" dirty="0" smtClean="0">
              <a:solidFill>
                <a:prstClr val="white"/>
              </a:solidFill>
              <a:latin typeface="ＭＳ ゴシック" panose="020B0609070205080204" pitchFamily="49" charset="-128"/>
              <a:ea typeface="ＭＳ ゴシック" panose="020B0609070205080204" pitchFamily="49" charset="-128"/>
            </a:endParaRPr>
          </a:p>
          <a:p>
            <a:r>
              <a:rPr lang="ja-JP" altLang="en-US" sz="1100" b="1" dirty="0">
                <a:solidFill>
                  <a:prstClr val="white"/>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(2)</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４つの戦略領域に関連する</a:t>
            </a:r>
            <a:r>
              <a:rPr lang="ja-JP" altLang="en-US" sz="1100" b="1" dirty="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革新的</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な新たな取組事例⑦</a:t>
            </a:r>
            <a:endParaRPr lang="ja-JP" altLang="en-US" sz="1100" b="1" dirty="0">
              <a:solidFill>
                <a:schemeClr val="bg1"/>
              </a:solidFill>
              <a:latin typeface="ＭＳ ゴシック" panose="020B0609070205080204" pitchFamily="49" charset="-128"/>
              <a:ea typeface="ＭＳ ゴシック" panose="020B0609070205080204" pitchFamily="49"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16</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pSp>
        <p:nvGrpSpPr>
          <p:cNvPr id="12" name="グループ化 11"/>
          <p:cNvGrpSpPr/>
          <p:nvPr/>
        </p:nvGrpSpPr>
        <p:grpSpPr>
          <a:xfrm>
            <a:off x="135808" y="1491798"/>
            <a:ext cx="2240681" cy="2162130"/>
            <a:chOff x="135808" y="1491798"/>
            <a:chExt cx="2240681" cy="2162130"/>
          </a:xfrm>
        </p:grpSpPr>
        <p:sp>
          <p:nvSpPr>
            <p:cNvPr id="11" name="テキスト ボックス 10"/>
            <p:cNvSpPr txBox="1"/>
            <p:nvPr/>
          </p:nvSpPr>
          <p:spPr>
            <a:xfrm>
              <a:off x="135808" y="1491798"/>
              <a:ext cx="2240681" cy="2162130"/>
            </a:xfrm>
            <a:prstGeom prst="rect">
              <a:avLst/>
            </a:prstGeom>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＜人工光合成研究＞</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人工光合成研究センター</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（市大</a:t>
              </a:r>
              <a:r>
                <a:rPr kumimoji="1" lang="ja-JP" altLang="en-US" sz="1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・大阪市による拠点整備（</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2013</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・産学連携の共同研究拠点</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・文科省の「共同利用・共同研究</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拠点」に認定（</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2016</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2021</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・市大・府大の強みを活かす連携</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・基礎研究・開発研究から実用化</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までのロードマップ</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下矢印 4"/>
            <p:cNvSpPr/>
            <p:nvPr/>
          </p:nvSpPr>
          <p:spPr>
            <a:xfrm>
              <a:off x="1089306" y="2705698"/>
              <a:ext cx="333684" cy="357842"/>
            </a:xfrm>
            <a:prstGeom prst="downArrow">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99" name="グループ化 98"/>
          <p:cNvGrpSpPr/>
          <p:nvPr/>
        </p:nvGrpSpPr>
        <p:grpSpPr>
          <a:xfrm>
            <a:off x="135808" y="4142982"/>
            <a:ext cx="2248091" cy="2492990"/>
            <a:chOff x="135808" y="4087566"/>
            <a:chExt cx="2248091" cy="2492990"/>
          </a:xfrm>
        </p:grpSpPr>
        <p:sp>
          <p:nvSpPr>
            <p:cNvPr id="14" name="テキスト ボックス 13"/>
            <p:cNvSpPr txBox="1"/>
            <p:nvPr/>
          </p:nvSpPr>
          <p:spPr>
            <a:xfrm>
              <a:off x="135808" y="4087566"/>
              <a:ext cx="2248091" cy="2492990"/>
            </a:xfrm>
            <a:prstGeom prst="rect">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両大学の強みを活かした連携</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新大学での次世代エネルギー研究・開発の飛躍的な展開</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次世代エネルギーの</a:t>
              </a:r>
              <a:endParaRPr kumimoji="1" lang="en-US" altLang="ja-JP" sz="16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研究・開発による</a:t>
              </a:r>
              <a:endParaRPr kumimoji="1" lang="en-US" altLang="ja-JP" sz="16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未来社会の</a:t>
              </a:r>
              <a:r>
                <a:rPr kumimoji="1" lang="en-US" altLang="ja-JP" sz="16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SDGs</a:t>
              </a:r>
              <a:r>
                <a:rPr kumimoji="1" lang="ja-JP" altLang="en-US" sz="16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実現へ</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下矢印 14"/>
            <p:cNvSpPr/>
            <p:nvPr/>
          </p:nvSpPr>
          <p:spPr>
            <a:xfrm>
              <a:off x="1098260" y="4566594"/>
              <a:ext cx="360218" cy="291032"/>
            </a:xfrm>
            <a:prstGeom prst="downArrow">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下矢印 15"/>
            <p:cNvSpPr/>
            <p:nvPr/>
          </p:nvSpPr>
          <p:spPr>
            <a:xfrm>
              <a:off x="1107896" y="5270167"/>
              <a:ext cx="360218" cy="291032"/>
            </a:xfrm>
            <a:prstGeom prst="downArrow">
              <a:avLst>
                <a:gd name="adj1" fmla="val 53846"/>
                <a:gd name="adj2" fmla="val 50000"/>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17" name="グループ化 16"/>
          <p:cNvGrpSpPr/>
          <p:nvPr/>
        </p:nvGrpSpPr>
        <p:grpSpPr>
          <a:xfrm>
            <a:off x="2592933" y="1136735"/>
            <a:ext cx="6427178" cy="2673195"/>
            <a:chOff x="667160" y="2458267"/>
            <a:chExt cx="6427178" cy="2673195"/>
          </a:xfrm>
        </p:grpSpPr>
        <p:grpSp>
          <p:nvGrpSpPr>
            <p:cNvPr id="19" name="グループ化 18"/>
            <p:cNvGrpSpPr>
              <a:grpSpLocks noChangeAspect="1"/>
            </p:cNvGrpSpPr>
            <p:nvPr/>
          </p:nvGrpSpPr>
          <p:grpSpPr>
            <a:xfrm>
              <a:off x="667160" y="2458267"/>
              <a:ext cx="6427178" cy="2673195"/>
              <a:chOff x="140686" y="1257192"/>
              <a:chExt cx="8751810" cy="3640076"/>
            </a:xfrm>
          </p:grpSpPr>
          <p:grpSp>
            <p:nvGrpSpPr>
              <p:cNvPr id="21" name="グループ化 20"/>
              <p:cNvGrpSpPr/>
              <p:nvPr/>
            </p:nvGrpSpPr>
            <p:grpSpPr>
              <a:xfrm>
                <a:off x="4768047" y="2908763"/>
                <a:ext cx="622574" cy="473148"/>
                <a:chOff x="4306125" y="3084111"/>
                <a:chExt cx="859818" cy="554541"/>
              </a:xfrm>
            </p:grpSpPr>
            <p:cxnSp>
              <p:nvCxnSpPr>
                <p:cNvPr id="52" name="直線矢印コネクタ 51"/>
                <p:cNvCxnSpPr/>
                <p:nvPr/>
              </p:nvCxnSpPr>
              <p:spPr>
                <a:xfrm>
                  <a:off x="4306125" y="3348572"/>
                  <a:ext cx="859818" cy="12352"/>
                </a:xfrm>
                <a:prstGeom prst="straightConnector1">
                  <a:avLst/>
                </a:prstGeom>
                <a:noFill/>
                <a:ln w="28575" cap="flat" cmpd="sng" algn="ctr">
                  <a:solidFill>
                    <a:sysClr val="windowText" lastClr="000000"/>
                  </a:solidFill>
                  <a:prstDash val="solid"/>
                  <a:tailEnd type="triangle" w="lg" len="lg"/>
                </a:ln>
                <a:effectLst/>
              </p:spPr>
            </p:cxnSp>
            <p:cxnSp>
              <p:nvCxnSpPr>
                <p:cNvPr id="53" name="直線コネクタ 52"/>
                <p:cNvCxnSpPr/>
                <p:nvPr/>
              </p:nvCxnSpPr>
              <p:spPr>
                <a:xfrm>
                  <a:off x="4306125" y="3084111"/>
                  <a:ext cx="0" cy="554541"/>
                </a:xfrm>
                <a:prstGeom prst="line">
                  <a:avLst/>
                </a:prstGeom>
                <a:noFill/>
                <a:ln w="28575" cap="flat" cmpd="sng" algn="ctr">
                  <a:solidFill>
                    <a:sysClr val="windowText" lastClr="000000"/>
                  </a:solidFill>
                  <a:prstDash val="solid"/>
                  <a:tailEnd type="triangle" w="lg" len="lg"/>
                </a:ln>
                <a:effectLst/>
              </p:spPr>
            </p:cxnSp>
          </p:grpSp>
          <p:grpSp>
            <p:nvGrpSpPr>
              <p:cNvPr id="22" name="グループ化 21"/>
              <p:cNvGrpSpPr/>
              <p:nvPr/>
            </p:nvGrpSpPr>
            <p:grpSpPr>
              <a:xfrm>
                <a:off x="1054018" y="1747441"/>
                <a:ext cx="7806346" cy="289771"/>
                <a:chOff x="1097415" y="1543976"/>
                <a:chExt cx="7806346" cy="289771"/>
              </a:xfrm>
            </p:grpSpPr>
            <p:sp>
              <p:nvSpPr>
                <p:cNvPr id="49" name="ホームベース 48"/>
                <p:cNvSpPr/>
                <p:nvPr/>
              </p:nvSpPr>
              <p:spPr>
                <a:xfrm>
                  <a:off x="5487831" y="1543976"/>
                  <a:ext cx="3415930" cy="289771"/>
                </a:xfrm>
                <a:prstGeom prst="homePlate">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　　　　　実　用　化</a:t>
                  </a:r>
                </a:p>
              </p:txBody>
            </p:sp>
            <p:sp>
              <p:nvSpPr>
                <p:cNvPr id="50" name="ホームベース 49"/>
                <p:cNvSpPr/>
                <p:nvPr/>
              </p:nvSpPr>
              <p:spPr>
                <a:xfrm>
                  <a:off x="3392326" y="1543976"/>
                  <a:ext cx="2940229" cy="289771"/>
                </a:xfrm>
                <a:prstGeom prst="homePlate">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開　発</a:t>
                  </a:r>
                </a:p>
              </p:txBody>
            </p:sp>
            <p:sp>
              <p:nvSpPr>
                <p:cNvPr id="51" name="ホームベース 50"/>
                <p:cNvSpPr/>
                <p:nvPr/>
              </p:nvSpPr>
              <p:spPr>
                <a:xfrm>
                  <a:off x="1097415" y="1543976"/>
                  <a:ext cx="2581298" cy="289771"/>
                </a:xfrm>
                <a:prstGeom prst="homePlate">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基　礎</a:t>
                  </a:r>
                </a:p>
              </p:txBody>
            </p:sp>
          </p:grpSp>
          <p:sp>
            <p:nvSpPr>
              <p:cNvPr id="23" name="正方形/長方形 22"/>
              <p:cNvSpPr/>
              <p:nvPr/>
            </p:nvSpPr>
            <p:spPr>
              <a:xfrm>
                <a:off x="820515" y="2313556"/>
                <a:ext cx="5995922" cy="1696585"/>
              </a:xfrm>
              <a:prstGeom prst="rect">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015"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4" name="テキスト ボックス 23"/>
              <p:cNvSpPr txBox="1"/>
              <p:nvPr/>
            </p:nvSpPr>
            <p:spPr>
              <a:xfrm>
                <a:off x="904874" y="2496649"/>
                <a:ext cx="2989319" cy="796286"/>
              </a:xfrm>
              <a:prstGeom prst="rect">
                <a:avLst/>
              </a:prstGeom>
              <a:noFill/>
            </p:spPr>
            <p:txBody>
              <a:bodyPr wrap="square" rtlCol="0">
                <a:spAutoFit/>
              </a:bodyPr>
              <a:lstStyle/>
              <a:p>
                <a:pPr marL="162662" marR="0" lvl="0" indent="-162662"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植物光合成の仕組みを解明</a:t>
                </a:r>
                <a:endParaRPr kumimoji="0" lang="en-US" altLang="ja-JP"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62662" marR="0" lvl="0" indent="-162662"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（金属・タンパク質複合体</a:t>
                </a:r>
                <a:r>
                  <a:rPr kumimoji="0" lang="en-US" altLang="ja-JP" sz="800" b="1" i="0" u="none" strike="noStrike" kern="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PSⅡ</a:t>
                </a:r>
                <a:r>
                  <a:rPr kumimoji="0" lang="ja-JP" altLang="en-US"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の構造解明）</a:t>
                </a:r>
                <a:endParaRPr kumimoji="0" lang="en-US" altLang="ja-JP"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62662" marR="0" lvl="0" indent="-162662"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サイエンス誌世界</a:t>
                </a:r>
                <a:r>
                  <a:rPr kumimoji="0" lang="en-US" altLang="ja-JP"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a:t>
                </a:r>
                <a:r>
                  <a:rPr kumimoji="0" lang="ja-JP" altLang="en-US"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大ﾌﾞﾚｲｸｽﾙｰに選出</a:t>
                </a:r>
                <a:endParaRPr kumimoji="0" lang="en-US" altLang="ja-JP"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62662" marR="0" lvl="0" indent="-162662"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植物光合成を模した複合体を人工合成</a:t>
                </a:r>
                <a:endParaRPr kumimoji="0" lang="en-US" altLang="ja-JP"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5" name="直線矢印コネクタ 24"/>
              <p:cNvCxnSpPr/>
              <p:nvPr/>
            </p:nvCxnSpPr>
            <p:spPr>
              <a:xfrm flipV="1">
                <a:off x="3712795" y="2727184"/>
                <a:ext cx="551375" cy="2774"/>
              </a:xfrm>
              <a:prstGeom prst="straightConnector1">
                <a:avLst/>
              </a:prstGeom>
              <a:noFill/>
              <a:ln w="28575" cap="flat" cmpd="sng" algn="ctr">
                <a:solidFill>
                  <a:sysClr val="windowText" lastClr="000000"/>
                </a:solidFill>
                <a:prstDash val="solid"/>
                <a:tailEnd type="triangle" w="lg" len="lg"/>
              </a:ln>
              <a:effectLst/>
            </p:spPr>
          </p:cxnSp>
          <p:sp>
            <p:nvSpPr>
              <p:cNvPr id="26" name="テキスト ボックス 25"/>
              <p:cNvSpPr txBox="1"/>
              <p:nvPr/>
            </p:nvSpPr>
            <p:spPr>
              <a:xfrm>
                <a:off x="140686" y="1257192"/>
                <a:ext cx="8465294" cy="4190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0" lang="ja-JP" altLang="en-US" sz="1400" b="1" i="0" u="sng"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人工光合成研究のロードマップ：　</a:t>
                </a:r>
                <a:r>
                  <a:rPr kumimoji="0" lang="ja-JP" altLang="en-US" sz="1200" b="1" i="0" u="sng"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大阪市立大学・大阪府立大学の連携で実現へ</a:t>
                </a:r>
              </a:p>
            </p:txBody>
          </p:sp>
          <p:sp>
            <p:nvSpPr>
              <p:cNvPr id="28" name="テキスト ボックス 27"/>
              <p:cNvSpPr txBox="1"/>
              <p:nvPr/>
            </p:nvSpPr>
            <p:spPr>
              <a:xfrm>
                <a:off x="945151" y="4047906"/>
                <a:ext cx="2221799" cy="628647"/>
              </a:xfrm>
              <a:prstGeom prst="rect">
                <a:avLst/>
              </a:prstGeom>
              <a:solidFill>
                <a:srgbClr val="C0504D">
                  <a:lumMod val="20000"/>
                  <a:lumOff val="80000"/>
                </a:srgbClr>
              </a:solidFill>
              <a:ln w="6350">
                <a:solidFill>
                  <a:sysClr val="windowText" lastClr="000000"/>
                </a:solidFill>
                <a:prstDash val="soli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＜市大＞光触媒研究だけでなくバイオ・物理化学の研究者による「世界水準」の基礎研究に強み</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9" name="角丸四角形 28"/>
              <p:cNvSpPr/>
              <p:nvPr/>
            </p:nvSpPr>
            <p:spPr>
              <a:xfrm>
                <a:off x="1236466" y="3431757"/>
                <a:ext cx="1861130" cy="465282"/>
              </a:xfrm>
              <a:prstGeom prst="roundRect">
                <a:avLst/>
              </a:prstGeom>
              <a:no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バイオ系＋固体触媒系のハイブリッド</a:t>
                </a:r>
              </a:p>
            </p:txBody>
          </p:sp>
          <p:sp>
            <p:nvSpPr>
              <p:cNvPr id="30" name="正方形/長方形 29"/>
              <p:cNvSpPr/>
              <p:nvPr/>
            </p:nvSpPr>
            <p:spPr>
              <a:xfrm>
                <a:off x="3392326" y="3331075"/>
                <a:ext cx="5500170" cy="1400928"/>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015"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2" name="テキスト ボックス 31"/>
              <p:cNvSpPr txBox="1"/>
              <p:nvPr/>
            </p:nvSpPr>
            <p:spPr>
              <a:xfrm>
                <a:off x="3800317" y="4520080"/>
                <a:ext cx="1508745" cy="377188"/>
              </a:xfrm>
              <a:prstGeom prst="rect">
                <a:avLst/>
              </a:prstGeom>
              <a:solidFill>
                <a:sysClr val="window" lastClr="FFFFFF"/>
              </a:solidFill>
              <a:ln w="19050">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大阪府立大学</a:t>
                </a:r>
              </a:p>
            </p:txBody>
          </p:sp>
          <p:sp>
            <p:nvSpPr>
              <p:cNvPr id="33" name="テキスト ボックス 32"/>
              <p:cNvSpPr txBox="1"/>
              <p:nvPr/>
            </p:nvSpPr>
            <p:spPr>
              <a:xfrm>
                <a:off x="1054018" y="2125106"/>
                <a:ext cx="3970931" cy="377188"/>
              </a:xfrm>
              <a:prstGeom prst="rect">
                <a:avLst/>
              </a:prstGeom>
              <a:solidFill>
                <a:sysClr val="window" lastClr="FFFFFF"/>
              </a:solidFill>
              <a:ln w="25400" cap="flat" cmpd="sng" algn="ctr">
                <a:solidFill>
                  <a:srgbClr val="C0504D"/>
                </a:solidFill>
                <a:prstDash val="solid"/>
              </a:ln>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大阪市立大学 （人工光合成研究センター）</a:t>
                </a:r>
              </a:p>
            </p:txBody>
          </p:sp>
          <p:sp>
            <p:nvSpPr>
              <p:cNvPr id="35" name="テキスト ボックス 34"/>
              <p:cNvSpPr txBox="1"/>
              <p:nvPr/>
            </p:nvSpPr>
            <p:spPr>
              <a:xfrm>
                <a:off x="3448331" y="3502956"/>
                <a:ext cx="2733903" cy="79628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・新規触媒の技術の確立</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164127" marR="0" lvl="0" indent="-164127"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・酸化チタンで水から酸素と水素を分離</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・微生物機能を利用した水素生成等</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・水素製造用触媒の開発</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6" name="テキスト ボックス 35"/>
              <p:cNvSpPr txBox="1"/>
              <p:nvPr/>
            </p:nvSpPr>
            <p:spPr>
              <a:xfrm>
                <a:off x="6582101" y="3516728"/>
                <a:ext cx="2171942" cy="827040"/>
              </a:xfrm>
              <a:prstGeom prst="rect">
                <a:avLst/>
              </a:prstGeom>
              <a:solidFill>
                <a:sysClr val="window" lastClr="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・水素センサーなどの関連技術</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・水素、酸素の分離回収</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82064" marR="0" lvl="0" indent="-82064"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・ステンレス鋼の水素脆化問題</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82064" marR="0" lvl="0" indent="-82064"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（水素貯蔵）を解決する研究開発　　　</a:t>
                </a:r>
              </a:p>
            </p:txBody>
          </p:sp>
          <p:sp>
            <p:nvSpPr>
              <p:cNvPr id="37" name="テキスト ボックス 36"/>
              <p:cNvSpPr txBox="1"/>
              <p:nvPr/>
            </p:nvSpPr>
            <p:spPr>
              <a:xfrm>
                <a:off x="7184450" y="2618364"/>
                <a:ext cx="1597735" cy="628647"/>
              </a:xfrm>
              <a:prstGeom prst="rect">
                <a:avLst/>
              </a:prstGeom>
              <a:solidFill>
                <a:srgbClr val="4BACC6">
                  <a:lumMod val="40000"/>
                  <a:lumOff val="60000"/>
                </a:srgbClr>
              </a:solidFill>
              <a:ln w="6350">
                <a:solidFill>
                  <a:sysClr val="windowText" lastClr="000000"/>
                </a:solidFill>
                <a:prstDash val="soli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＜府大＞  触媒や生産技術などの応用・実用研究領域に強み</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38" name="直線コネクタ 37"/>
              <p:cNvCxnSpPr/>
              <p:nvPr/>
            </p:nvCxnSpPr>
            <p:spPr>
              <a:xfrm>
                <a:off x="6275318" y="3305171"/>
                <a:ext cx="13840" cy="1081886"/>
              </a:xfrm>
              <a:prstGeom prst="line">
                <a:avLst/>
              </a:prstGeom>
              <a:noFill/>
              <a:ln w="28575" cap="flat" cmpd="sng" algn="ctr">
                <a:solidFill>
                  <a:sysClr val="windowText" lastClr="000000"/>
                </a:solidFill>
                <a:prstDash val="solid"/>
                <a:tailEnd type="triangle" w="lg" len="lg"/>
              </a:ln>
              <a:effectLst/>
            </p:spPr>
          </p:cxnSp>
          <p:grpSp>
            <p:nvGrpSpPr>
              <p:cNvPr id="39" name="グループ化 38"/>
              <p:cNvGrpSpPr/>
              <p:nvPr/>
            </p:nvGrpSpPr>
            <p:grpSpPr>
              <a:xfrm>
                <a:off x="5770288" y="4408093"/>
                <a:ext cx="2916512" cy="465282"/>
                <a:chOff x="5691368" y="4769880"/>
                <a:chExt cx="2916512" cy="465282"/>
              </a:xfrm>
            </p:grpSpPr>
            <p:cxnSp>
              <p:nvCxnSpPr>
                <p:cNvPr id="42" name="直線矢印コネクタ 41"/>
                <p:cNvCxnSpPr>
                  <a:stCxn id="43" idx="3"/>
                </p:cNvCxnSpPr>
                <p:nvPr/>
              </p:nvCxnSpPr>
              <p:spPr>
                <a:xfrm flipV="1">
                  <a:off x="7286622" y="4996325"/>
                  <a:ext cx="390693" cy="6196"/>
                </a:xfrm>
                <a:prstGeom prst="straightConnector1">
                  <a:avLst/>
                </a:prstGeom>
                <a:noFill/>
                <a:ln w="28575" cap="flat" cmpd="sng" algn="ctr">
                  <a:solidFill>
                    <a:sysClr val="windowText" lastClr="000000"/>
                  </a:solidFill>
                  <a:prstDash val="solid"/>
                  <a:tailEnd type="triangle" w="lg" len="lg"/>
                </a:ln>
                <a:effectLst/>
              </p:spPr>
            </p:cxnSp>
            <p:sp>
              <p:nvSpPr>
                <p:cNvPr id="43" name="角丸四角形 42"/>
                <p:cNvSpPr/>
                <p:nvPr/>
              </p:nvSpPr>
              <p:spPr>
                <a:xfrm>
                  <a:off x="5691368" y="4769880"/>
                  <a:ext cx="1595254" cy="465282"/>
                </a:xfrm>
                <a:prstGeom prst="roundRect">
                  <a:avLst/>
                </a:prstGeom>
                <a:solidFill>
                  <a:srgbClr val="EEECE1">
                    <a:lumMod val="90000"/>
                  </a:srgbClr>
                </a:solidFill>
                <a:ln w="25400" cap="flat" cmpd="sng" algn="ctr">
                  <a:solidFill>
                    <a:sysClr val="windowText" lastClr="0000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試験生産、</a:t>
                  </a:r>
                  <a:endParaRPr kumimoji="0" lang="en-US" altLang="ja-JP"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実証プラントの作成</a:t>
                  </a:r>
                  <a:endParaRPr kumimoji="0" lang="en-US" altLang="ja-JP"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4" name="角丸四角形 43"/>
                <p:cNvSpPr/>
                <p:nvPr/>
              </p:nvSpPr>
              <p:spPr>
                <a:xfrm>
                  <a:off x="7677315" y="4769880"/>
                  <a:ext cx="930565" cy="465282"/>
                </a:xfrm>
                <a:prstGeom prst="round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商業生産</a:t>
                  </a:r>
                  <a:endParaRPr kumimoji="0" lang="en-US" altLang="ja-JP"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（産業化）</a:t>
                  </a:r>
                  <a:endParaRPr kumimoji="0" lang="en-US" altLang="ja-JP"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sp>
            <p:nvSpPr>
              <p:cNvPr id="40" name="角丸四角形 39"/>
              <p:cNvSpPr/>
              <p:nvPr/>
            </p:nvSpPr>
            <p:spPr>
              <a:xfrm>
                <a:off x="5414078" y="3041123"/>
                <a:ext cx="1573197" cy="465282"/>
              </a:xfrm>
              <a:prstGeom prst="roundRect">
                <a:avLst/>
              </a:prstGeom>
              <a:solidFill>
                <a:srgbClr val="EEECE1">
                  <a:lumMod val="90000"/>
                </a:srgbClr>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ハイブリッド光合成</a:t>
                </a:r>
                <a:endParaRPr kumimoji="0" lang="en-US" altLang="ja-JP"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モジュールの完成</a:t>
                </a:r>
                <a:endParaRPr kumimoji="0" lang="en-US" altLang="ja-JP"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1" name="角丸四角形 40"/>
              <p:cNvSpPr/>
              <p:nvPr/>
            </p:nvSpPr>
            <p:spPr>
              <a:xfrm>
                <a:off x="4243339" y="2515247"/>
                <a:ext cx="1617557" cy="465282"/>
              </a:xfrm>
              <a:prstGeom prst="roundRect">
                <a:avLst/>
              </a:prstGeom>
              <a:solidFill>
                <a:srgbClr val="EEECE1">
                  <a:lumMod val="90000"/>
                </a:srgbClr>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ハイブリッド光合成</a:t>
                </a:r>
                <a:endParaRPr kumimoji="0" lang="en-US" altLang="ja-JP"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膜デバイスの完成</a:t>
                </a:r>
              </a:p>
            </p:txBody>
          </p:sp>
        </p:grpSp>
        <p:cxnSp>
          <p:nvCxnSpPr>
            <p:cNvPr id="20" name="カギ線コネクタ 19"/>
            <p:cNvCxnSpPr/>
            <p:nvPr/>
          </p:nvCxnSpPr>
          <p:spPr>
            <a:xfrm>
              <a:off x="4090586" y="3736521"/>
              <a:ext cx="457534" cy="153851"/>
            </a:xfrm>
            <a:prstGeom prst="bentConnector3">
              <a:avLst>
                <a:gd name="adj1" fmla="val -4505"/>
              </a:avLst>
            </a:prstGeom>
            <a:noFill/>
            <a:ln w="28575" cap="flat" cmpd="sng" algn="ctr">
              <a:solidFill>
                <a:sysClr val="windowText" lastClr="000000"/>
              </a:solidFill>
              <a:prstDash val="solid"/>
              <a:tailEnd type="triangle" w="lg" len="lg"/>
            </a:ln>
            <a:effectLst/>
          </p:spPr>
        </p:cxnSp>
      </p:grpSp>
      <p:grpSp>
        <p:nvGrpSpPr>
          <p:cNvPr id="76" name="グループ化 75"/>
          <p:cNvGrpSpPr>
            <a:grpSpLocks noChangeAspect="1"/>
          </p:cNvGrpSpPr>
          <p:nvPr/>
        </p:nvGrpSpPr>
        <p:grpSpPr>
          <a:xfrm>
            <a:off x="2523836" y="4027221"/>
            <a:ext cx="6553509" cy="2778944"/>
            <a:chOff x="500570" y="762580"/>
            <a:chExt cx="6977780" cy="2958859"/>
          </a:xfrm>
        </p:grpSpPr>
        <p:grpSp>
          <p:nvGrpSpPr>
            <p:cNvPr id="77" name="グループ化 76"/>
            <p:cNvGrpSpPr/>
            <p:nvPr/>
          </p:nvGrpSpPr>
          <p:grpSpPr>
            <a:xfrm rot="10100235">
              <a:off x="661628" y="1131746"/>
              <a:ext cx="6314964" cy="1927347"/>
              <a:chOff x="938770" y="2132856"/>
              <a:chExt cx="7110574" cy="3384376"/>
            </a:xfrm>
          </p:grpSpPr>
          <p:sp>
            <p:nvSpPr>
              <p:cNvPr id="96" name="円/楕円 95"/>
              <p:cNvSpPr/>
              <p:nvPr/>
            </p:nvSpPr>
            <p:spPr>
              <a:xfrm>
                <a:off x="938770" y="2132856"/>
                <a:ext cx="7110574" cy="3384376"/>
              </a:xfrm>
              <a:prstGeom prst="ellipse">
                <a:avLst/>
              </a:prstGeom>
              <a:gradFill>
                <a:gsLst>
                  <a:gs pos="0">
                    <a:srgbClr val="00B050"/>
                  </a:gs>
                  <a:gs pos="74000">
                    <a:schemeClr val="accent3">
                      <a:lumMod val="60000"/>
                      <a:lumOff val="40000"/>
                    </a:schemeClr>
                  </a:gs>
                  <a:gs pos="83000">
                    <a:schemeClr val="accent3">
                      <a:lumMod val="40000"/>
                      <a:lumOff val="60000"/>
                    </a:schemeClr>
                  </a:gs>
                  <a:gs pos="100000">
                    <a:schemeClr val="accent3">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7" name="円/楕円 96"/>
              <p:cNvSpPr/>
              <p:nvPr/>
            </p:nvSpPr>
            <p:spPr>
              <a:xfrm>
                <a:off x="1451677" y="2679264"/>
                <a:ext cx="5976664" cy="2762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78" name="円/楕円 77"/>
            <p:cNvSpPr/>
            <p:nvPr/>
          </p:nvSpPr>
          <p:spPr>
            <a:xfrm>
              <a:off x="708641" y="2727554"/>
              <a:ext cx="1310629" cy="46063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ED7D31">
                      <a:lumMod val="75000"/>
                    </a:srgbClr>
                  </a:solidFill>
                  <a:effectLst/>
                  <a:uLnTx/>
                  <a:uFillTx/>
                  <a:latin typeface="Calibri" panose="020F0502020204030204"/>
                  <a:ea typeface="游ゴシック" panose="020B0400000000000000" pitchFamily="50" charset="-128"/>
                  <a:cs typeface="+mn-cs"/>
                </a:rPr>
                <a:t>触媒</a:t>
              </a:r>
            </a:p>
          </p:txBody>
        </p:sp>
        <p:sp>
          <p:nvSpPr>
            <p:cNvPr id="79" name="円/楕円 78"/>
            <p:cNvSpPr/>
            <p:nvPr/>
          </p:nvSpPr>
          <p:spPr>
            <a:xfrm>
              <a:off x="4547240" y="2322751"/>
              <a:ext cx="1472571" cy="460630"/>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50000"/>
                    </a:srgbClr>
                  </a:solidFill>
                  <a:effectLst/>
                  <a:uLnTx/>
                  <a:uFillTx/>
                  <a:latin typeface="Calibri" panose="020F0502020204030204"/>
                  <a:ea typeface="游ゴシック" panose="020B0400000000000000" pitchFamily="50" charset="-128"/>
                  <a:cs typeface="+mn-cs"/>
                </a:rPr>
                <a:t>バイオマス</a:t>
              </a:r>
            </a:p>
          </p:txBody>
        </p:sp>
        <p:sp>
          <p:nvSpPr>
            <p:cNvPr id="80" name="円/楕円 79"/>
            <p:cNvSpPr/>
            <p:nvPr/>
          </p:nvSpPr>
          <p:spPr>
            <a:xfrm>
              <a:off x="2727595" y="2702365"/>
              <a:ext cx="1310629" cy="460630"/>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50000"/>
                    </a:srgbClr>
                  </a:solidFill>
                  <a:effectLst/>
                  <a:uLnTx/>
                  <a:uFillTx/>
                  <a:latin typeface="Calibri" panose="020F0502020204030204"/>
                  <a:ea typeface="游ゴシック" panose="020B0400000000000000" pitchFamily="50" charset="-128"/>
                  <a:cs typeface="+mn-cs"/>
                </a:rPr>
                <a:t>太陽電池</a:t>
              </a:r>
            </a:p>
          </p:txBody>
        </p:sp>
        <p:sp>
          <p:nvSpPr>
            <p:cNvPr id="81" name="円/楕円 80"/>
            <p:cNvSpPr/>
            <p:nvPr/>
          </p:nvSpPr>
          <p:spPr>
            <a:xfrm>
              <a:off x="697758" y="1879680"/>
              <a:ext cx="1310629" cy="460630"/>
            </a:xfrm>
            <a:prstGeom prst="ellipse">
              <a:avLst/>
            </a:prstGeom>
            <a:solidFill>
              <a:schemeClr val="tx2">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44546A"/>
                  </a:solidFill>
                  <a:effectLst/>
                  <a:uLnTx/>
                  <a:uFillTx/>
                  <a:latin typeface="Calibri" panose="020F0502020204030204"/>
                  <a:ea typeface="游ゴシック" panose="020B0400000000000000" pitchFamily="50" charset="-128"/>
                  <a:cs typeface="+mn-cs"/>
                </a:rPr>
                <a:t>電池関連素材</a:t>
              </a:r>
            </a:p>
          </p:txBody>
        </p:sp>
        <p:sp>
          <p:nvSpPr>
            <p:cNvPr id="82" name="環状矢印 19"/>
            <p:cNvSpPr/>
            <p:nvPr/>
          </p:nvSpPr>
          <p:spPr>
            <a:xfrm rot="19991382">
              <a:off x="2980471" y="1255236"/>
              <a:ext cx="998109" cy="574398"/>
            </a:xfrm>
            <a:custGeom>
              <a:avLst/>
              <a:gdLst>
                <a:gd name="connsiteX0" fmla="*/ 99011 w 1584176"/>
                <a:gd name="connsiteY0" fmla="*/ 792088 h 1584176"/>
                <a:gd name="connsiteX1" fmla="*/ 694213 w 1584176"/>
                <a:gd name="connsiteY1" fmla="*/ 105957 h 1584176"/>
                <a:gd name="connsiteX2" fmla="*/ 1457521 w 1584176"/>
                <a:gd name="connsiteY2" fmla="*/ 598301 h 1584176"/>
                <a:gd name="connsiteX3" fmla="*/ 1551680 w 1584176"/>
                <a:gd name="connsiteY3" fmla="*/ 598300 h 1584176"/>
                <a:gd name="connsiteX4" fmla="*/ 1386154 w 1584176"/>
                <a:gd name="connsiteY4" fmla="*/ 792088 h 1584176"/>
                <a:gd name="connsiteX5" fmla="*/ 1155636 w 1584176"/>
                <a:gd name="connsiteY5" fmla="*/ 598300 h 1584176"/>
                <a:gd name="connsiteX6" fmla="*/ 1247638 w 1584176"/>
                <a:gd name="connsiteY6" fmla="*/ 598300 h 1584176"/>
                <a:gd name="connsiteX7" fmla="*/ 693201 w 1584176"/>
                <a:gd name="connsiteY7" fmla="*/ 307010 h 1584176"/>
                <a:gd name="connsiteX8" fmla="*/ 297033 w 1584176"/>
                <a:gd name="connsiteY8" fmla="*/ 792088 h 1584176"/>
                <a:gd name="connsiteX9" fmla="*/ 99011 w 1584176"/>
                <a:gd name="connsiteY9" fmla="*/ 792088 h 1584176"/>
                <a:gd name="connsiteX0" fmla="*/ 1 w 1452670"/>
                <a:gd name="connsiteY0" fmla="*/ 693134 h 694788"/>
                <a:gd name="connsiteX1" fmla="*/ 595203 w 1452670"/>
                <a:gd name="connsiteY1" fmla="*/ 7003 h 694788"/>
                <a:gd name="connsiteX2" fmla="*/ 1358511 w 1452670"/>
                <a:gd name="connsiteY2" fmla="*/ 499347 h 694788"/>
                <a:gd name="connsiteX3" fmla="*/ 1452670 w 1452670"/>
                <a:gd name="connsiteY3" fmla="*/ 499346 h 694788"/>
                <a:gd name="connsiteX4" fmla="*/ 1287144 w 1452670"/>
                <a:gd name="connsiteY4" fmla="*/ 693134 h 694788"/>
                <a:gd name="connsiteX5" fmla="*/ 1056626 w 1452670"/>
                <a:gd name="connsiteY5" fmla="*/ 499346 h 694788"/>
                <a:gd name="connsiteX6" fmla="*/ 1148628 w 1452670"/>
                <a:gd name="connsiteY6" fmla="*/ 499346 h 694788"/>
                <a:gd name="connsiteX7" fmla="*/ 594191 w 1452670"/>
                <a:gd name="connsiteY7" fmla="*/ 208056 h 694788"/>
                <a:gd name="connsiteX8" fmla="*/ 1 w 1452670"/>
                <a:gd name="connsiteY8" fmla="*/ 693134 h 694788"/>
                <a:gd name="connsiteX0" fmla="*/ 155 w 1452824"/>
                <a:gd name="connsiteY0" fmla="*/ 693134 h 694788"/>
                <a:gd name="connsiteX1" fmla="*/ 595357 w 1452824"/>
                <a:gd name="connsiteY1" fmla="*/ 7003 h 694788"/>
                <a:gd name="connsiteX2" fmla="*/ 1358665 w 1452824"/>
                <a:gd name="connsiteY2" fmla="*/ 499347 h 694788"/>
                <a:gd name="connsiteX3" fmla="*/ 1452824 w 1452824"/>
                <a:gd name="connsiteY3" fmla="*/ 499346 h 694788"/>
                <a:gd name="connsiteX4" fmla="*/ 1287298 w 1452824"/>
                <a:gd name="connsiteY4" fmla="*/ 693134 h 694788"/>
                <a:gd name="connsiteX5" fmla="*/ 1056780 w 1452824"/>
                <a:gd name="connsiteY5" fmla="*/ 499346 h 694788"/>
                <a:gd name="connsiteX6" fmla="*/ 1148782 w 1452824"/>
                <a:gd name="connsiteY6" fmla="*/ 499346 h 694788"/>
                <a:gd name="connsiteX7" fmla="*/ 594345 w 1452824"/>
                <a:gd name="connsiteY7" fmla="*/ 208056 h 694788"/>
                <a:gd name="connsiteX8" fmla="*/ 155 w 1452824"/>
                <a:gd name="connsiteY8" fmla="*/ 693134 h 694788"/>
                <a:gd name="connsiteX0" fmla="*/ 1 w 1452670"/>
                <a:gd name="connsiteY0" fmla="*/ 693134 h 694788"/>
                <a:gd name="connsiteX1" fmla="*/ 595203 w 1452670"/>
                <a:gd name="connsiteY1" fmla="*/ 7003 h 694788"/>
                <a:gd name="connsiteX2" fmla="*/ 1358511 w 1452670"/>
                <a:gd name="connsiteY2" fmla="*/ 499347 h 694788"/>
                <a:gd name="connsiteX3" fmla="*/ 1452670 w 1452670"/>
                <a:gd name="connsiteY3" fmla="*/ 499346 h 694788"/>
                <a:gd name="connsiteX4" fmla="*/ 1287144 w 1452670"/>
                <a:gd name="connsiteY4" fmla="*/ 693134 h 694788"/>
                <a:gd name="connsiteX5" fmla="*/ 1056626 w 1452670"/>
                <a:gd name="connsiteY5" fmla="*/ 499346 h 694788"/>
                <a:gd name="connsiteX6" fmla="*/ 1148628 w 1452670"/>
                <a:gd name="connsiteY6" fmla="*/ 499346 h 694788"/>
                <a:gd name="connsiteX7" fmla="*/ 594191 w 1452670"/>
                <a:gd name="connsiteY7" fmla="*/ 208056 h 694788"/>
                <a:gd name="connsiteX8" fmla="*/ 1 w 1452670"/>
                <a:gd name="connsiteY8" fmla="*/ 693134 h 694788"/>
                <a:gd name="connsiteX0" fmla="*/ 0 w 1452669"/>
                <a:gd name="connsiteY0" fmla="*/ 693134 h 693134"/>
                <a:gd name="connsiteX1" fmla="*/ 595202 w 1452669"/>
                <a:gd name="connsiteY1" fmla="*/ 7003 h 693134"/>
                <a:gd name="connsiteX2" fmla="*/ 1358510 w 1452669"/>
                <a:gd name="connsiteY2" fmla="*/ 499347 h 693134"/>
                <a:gd name="connsiteX3" fmla="*/ 1452669 w 1452669"/>
                <a:gd name="connsiteY3" fmla="*/ 499346 h 693134"/>
                <a:gd name="connsiteX4" fmla="*/ 1287143 w 1452669"/>
                <a:gd name="connsiteY4" fmla="*/ 693134 h 693134"/>
                <a:gd name="connsiteX5" fmla="*/ 1056625 w 1452669"/>
                <a:gd name="connsiteY5" fmla="*/ 499346 h 693134"/>
                <a:gd name="connsiteX6" fmla="*/ 1148627 w 1452669"/>
                <a:gd name="connsiteY6" fmla="*/ 499346 h 693134"/>
                <a:gd name="connsiteX7" fmla="*/ 594190 w 1452669"/>
                <a:gd name="connsiteY7" fmla="*/ 208056 h 693134"/>
                <a:gd name="connsiteX8" fmla="*/ 0 w 1452669"/>
                <a:gd name="connsiteY8" fmla="*/ 693134 h 693134"/>
                <a:gd name="connsiteX0" fmla="*/ 0 w 1452669"/>
                <a:gd name="connsiteY0" fmla="*/ 693134 h 693134"/>
                <a:gd name="connsiteX1" fmla="*/ 595202 w 1452669"/>
                <a:gd name="connsiteY1" fmla="*/ 7003 h 693134"/>
                <a:gd name="connsiteX2" fmla="*/ 1358510 w 1452669"/>
                <a:gd name="connsiteY2" fmla="*/ 499347 h 693134"/>
                <a:gd name="connsiteX3" fmla="*/ 1452669 w 1452669"/>
                <a:gd name="connsiteY3" fmla="*/ 499346 h 693134"/>
                <a:gd name="connsiteX4" fmla="*/ 1287143 w 1452669"/>
                <a:gd name="connsiteY4" fmla="*/ 693134 h 693134"/>
                <a:gd name="connsiteX5" fmla="*/ 1056625 w 1452669"/>
                <a:gd name="connsiteY5" fmla="*/ 499346 h 693134"/>
                <a:gd name="connsiteX6" fmla="*/ 1148627 w 1452669"/>
                <a:gd name="connsiteY6" fmla="*/ 499346 h 693134"/>
                <a:gd name="connsiteX7" fmla="*/ 594190 w 1452669"/>
                <a:gd name="connsiteY7" fmla="*/ 208056 h 693134"/>
                <a:gd name="connsiteX8" fmla="*/ 0 w 1452669"/>
                <a:gd name="connsiteY8" fmla="*/ 693134 h 693134"/>
                <a:gd name="connsiteX0" fmla="*/ 0 w 1452669"/>
                <a:gd name="connsiteY0" fmla="*/ 693134 h 693134"/>
                <a:gd name="connsiteX1" fmla="*/ 595202 w 1452669"/>
                <a:gd name="connsiteY1" fmla="*/ 7003 h 693134"/>
                <a:gd name="connsiteX2" fmla="*/ 1358510 w 1452669"/>
                <a:gd name="connsiteY2" fmla="*/ 499347 h 693134"/>
                <a:gd name="connsiteX3" fmla="*/ 1452669 w 1452669"/>
                <a:gd name="connsiteY3" fmla="*/ 499346 h 693134"/>
                <a:gd name="connsiteX4" fmla="*/ 1287143 w 1452669"/>
                <a:gd name="connsiteY4" fmla="*/ 693134 h 693134"/>
                <a:gd name="connsiteX5" fmla="*/ 1056625 w 1452669"/>
                <a:gd name="connsiteY5" fmla="*/ 499346 h 693134"/>
                <a:gd name="connsiteX6" fmla="*/ 1148627 w 1452669"/>
                <a:gd name="connsiteY6" fmla="*/ 499346 h 693134"/>
                <a:gd name="connsiteX7" fmla="*/ 594190 w 1452669"/>
                <a:gd name="connsiteY7" fmla="*/ 208056 h 693134"/>
                <a:gd name="connsiteX8" fmla="*/ 0 w 1452669"/>
                <a:gd name="connsiteY8" fmla="*/ 693134 h 693134"/>
                <a:gd name="connsiteX0" fmla="*/ 0 w 1452669"/>
                <a:gd name="connsiteY0" fmla="*/ 693134 h 693134"/>
                <a:gd name="connsiteX1" fmla="*/ 595202 w 1452669"/>
                <a:gd name="connsiteY1" fmla="*/ 7003 h 693134"/>
                <a:gd name="connsiteX2" fmla="*/ 1358510 w 1452669"/>
                <a:gd name="connsiteY2" fmla="*/ 499347 h 693134"/>
                <a:gd name="connsiteX3" fmla="*/ 1452669 w 1452669"/>
                <a:gd name="connsiteY3" fmla="*/ 499346 h 693134"/>
                <a:gd name="connsiteX4" fmla="*/ 1287143 w 1452669"/>
                <a:gd name="connsiteY4" fmla="*/ 693134 h 693134"/>
                <a:gd name="connsiteX5" fmla="*/ 1056625 w 1452669"/>
                <a:gd name="connsiteY5" fmla="*/ 499346 h 693134"/>
                <a:gd name="connsiteX6" fmla="*/ 1148627 w 1452669"/>
                <a:gd name="connsiteY6" fmla="*/ 499346 h 693134"/>
                <a:gd name="connsiteX7" fmla="*/ 594190 w 1452669"/>
                <a:gd name="connsiteY7" fmla="*/ 208056 h 693134"/>
                <a:gd name="connsiteX8" fmla="*/ 0 w 1452669"/>
                <a:gd name="connsiteY8" fmla="*/ 693134 h 693134"/>
                <a:gd name="connsiteX0" fmla="*/ 0 w 1452669"/>
                <a:gd name="connsiteY0" fmla="*/ 760270 h 760270"/>
                <a:gd name="connsiteX1" fmla="*/ 625682 w 1452669"/>
                <a:gd name="connsiteY1" fmla="*/ 5559 h 760270"/>
                <a:gd name="connsiteX2" fmla="*/ 1358510 w 1452669"/>
                <a:gd name="connsiteY2" fmla="*/ 566483 h 760270"/>
                <a:gd name="connsiteX3" fmla="*/ 1452669 w 1452669"/>
                <a:gd name="connsiteY3" fmla="*/ 566482 h 760270"/>
                <a:gd name="connsiteX4" fmla="*/ 1287143 w 1452669"/>
                <a:gd name="connsiteY4" fmla="*/ 760270 h 760270"/>
                <a:gd name="connsiteX5" fmla="*/ 1056625 w 1452669"/>
                <a:gd name="connsiteY5" fmla="*/ 566482 h 760270"/>
                <a:gd name="connsiteX6" fmla="*/ 1148627 w 1452669"/>
                <a:gd name="connsiteY6" fmla="*/ 566482 h 760270"/>
                <a:gd name="connsiteX7" fmla="*/ 594190 w 1452669"/>
                <a:gd name="connsiteY7" fmla="*/ 275192 h 760270"/>
                <a:gd name="connsiteX8" fmla="*/ 0 w 1452669"/>
                <a:gd name="connsiteY8" fmla="*/ 760270 h 760270"/>
                <a:gd name="connsiteX0" fmla="*/ 0 w 1452669"/>
                <a:gd name="connsiteY0" fmla="*/ 754740 h 754740"/>
                <a:gd name="connsiteX1" fmla="*/ 625682 w 1452669"/>
                <a:gd name="connsiteY1" fmla="*/ 29 h 754740"/>
                <a:gd name="connsiteX2" fmla="*/ 1358510 w 1452669"/>
                <a:gd name="connsiteY2" fmla="*/ 560953 h 754740"/>
                <a:gd name="connsiteX3" fmla="*/ 1452669 w 1452669"/>
                <a:gd name="connsiteY3" fmla="*/ 560952 h 754740"/>
                <a:gd name="connsiteX4" fmla="*/ 1287143 w 1452669"/>
                <a:gd name="connsiteY4" fmla="*/ 754740 h 754740"/>
                <a:gd name="connsiteX5" fmla="*/ 1056625 w 1452669"/>
                <a:gd name="connsiteY5" fmla="*/ 560952 h 754740"/>
                <a:gd name="connsiteX6" fmla="*/ 1148627 w 1452669"/>
                <a:gd name="connsiteY6" fmla="*/ 560952 h 754740"/>
                <a:gd name="connsiteX7" fmla="*/ 594190 w 1452669"/>
                <a:gd name="connsiteY7" fmla="*/ 269662 h 754740"/>
                <a:gd name="connsiteX8" fmla="*/ 0 w 1452669"/>
                <a:gd name="connsiteY8" fmla="*/ 754740 h 754740"/>
                <a:gd name="connsiteX0" fmla="*/ 0 w 1452669"/>
                <a:gd name="connsiteY0" fmla="*/ 754754 h 754754"/>
                <a:gd name="connsiteX1" fmla="*/ 625682 w 1452669"/>
                <a:gd name="connsiteY1" fmla="*/ 43 h 754754"/>
                <a:gd name="connsiteX2" fmla="*/ 1358510 w 1452669"/>
                <a:gd name="connsiteY2" fmla="*/ 560967 h 754754"/>
                <a:gd name="connsiteX3" fmla="*/ 1452669 w 1452669"/>
                <a:gd name="connsiteY3" fmla="*/ 560966 h 754754"/>
                <a:gd name="connsiteX4" fmla="*/ 1287143 w 1452669"/>
                <a:gd name="connsiteY4" fmla="*/ 754754 h 754754"/>
                <a:gd name="connsiteX5" fmla="*/ 1056625 w 1452669"/>
                <a:gd name="connsiteY5" fmla="*/ 560966 h 754754"/>
                <a:gd name="connsiteX6" fmla="*/ 1148627 w 1452669"/>
                <a:gd name="connsiteY6" fmla="*/ 560966 h 754754"/>
                <a:gd name="connsiteX7" fmla="*/ 594190 w 1452669"/>
                <a:gd name="connsiteY7" fmla="*/ 269676 h 754754"/>
                <a:gd name="connsiteX8" fmla="*/ 0 w 1452669"/>
                <a:gd name="connsiteY8" fmla="*/ 754754 h 754754"/>
                <a:gd name="connsiteX0" fmla="*/ 0 w 1452669"/>
                <a:gd name="connsiteY0" fmla="*/ 701422 h 701422"/>
                <a:gd name="connsiteX1" fmla="*/ 747602 w 1452669"/>
                <a:gd name="connsiteY1" fmla="*/ 51 h 701422"/>
                <a:gd name="connsiteX2" fmla="*/ 1358510 w 1452669"/>
                <a:gd name="connsiteY2" fmla="*/ 507635 h 701422"/>
                <a:gd name="connsiteX3" fmla="*/ 1452669 w 1452669"/>
                <a:gd name="connsiteY3" fmla="*/ 507634 h 701422"/>
                <a:gd name="connsiteX4" fmla="*/ 1287143 w 1452669"/>
                <a:gd name="connsiteY4" fmla="*/ 701422 h 701422"/>
                <a:gd name="connsiteX5" fmla="*/ 1056625 w 1452669"/>
                <a:gd name="connsiteY5" fmla="*/ 507634 h 701422"/>
                <a:gd name="connsiteX6" fmla="*/ 1148627 w 1452669"/>
                <a:gd name="connsiteY6" fmla="*/ 507634 h 701422"/>
                <a:gd name="connsiteX7" fmla="*/ 594190 w 1452669"/>
                <a:gd name="connsiteY7" fmla="*/ 216344 h 701422"/>
                <a:gd name="connsiteX8" fmla="*/ 0 w 1452669"/>
                <a:gd name="connsiteY8" fmla="*/ 701422 h 701422"/>
                <a:gd name="connsiteX0" fmla="*/ 0 w 1452669"/>
                <a:gd name="connsiteY0" fmla="*/ 686184 h 686184"/>
                <a:gd name="connsiteX1" fmla="*/ 770462 w 1452669"/>
                <a:gd name="connsiteY1" fmla="*/ 53 h 686184"/>
                <a:gd name="connsiteX2" fmla="*/ 1358510 w 1452669"/>
                <a:gd name="connsiteY2" fmla="*/ 492397 h 686184"/>
                <a:gd name="connsiteX3" fmla="*/ 1452669 w 1452669"/>
                <a:gd name="connsiteY3" fmla="*/ 492396 h 686184"/>
                <a:gd name="connsiteX4" fmla="*/ 1287143 w 1452669"/>
                <a:gd name="connsiteY4" fmla="*/ 686184 h 686184"/>
                <a:gd name="connsiteX5" fmla="*/ 1056625 w 1452669"/>
                <a:gd name="connsiteY5" fmla="*/ 492396 h 686184"/>
                <a:gd name="connsiteX6" fmla="*/ 1148627 w 1452669"/>
                <a:gd name="connsiteY6" fmla="*/ 492396 h 686184"/>
                <a:gd name="connsiteX7" fmla="*/ 594190 w 1452669"/>
                <a:gd name="connsiteY7" fmla="*/ 201106 h 686184"/>
                <a:gd name="connsiteX8" fmla="*/ 0 w 1452669"/>
                <a:gd name="connsiteY8" fmla="*/ 686184 h 686184"/>
                <a:gd name="connsiteX0" fmla="*/ 0 w 1452669"/>
                <a:gd name="connsiteY0" fmla="*/ 686184 h 686184"/>
                <a:gd name="connsiteX1" fmla="*/ 747602 w 1452669"/>
                <a:gd name="connsiteY1" fmla="*/ 53 h 686184"/>
                <a:gd name="connsiteX2" fmla="*/ 1358510 w 1452669"/>
                <a:gd name="connsiteY2" fmla="*/ 492397 h 686184"/>
                <a:gd name="connsiteX3" fmla="*/ 1452669 w 1452669"/>
                <a:gd name="connsiteY3" fmla="*/ 492396 h 686184"/>
                <a:gd name="connsiteX4" fmla="*/ 1287143 w 1452669"/>
                <a:gd name="connsiteY4" fmla="*/ 686184 h 686184"/>
                <a:gd name="connsiteX5" fmla="*/ 1056625 w 1452669"/>
                <a:gd name="connsiteY5" fmla="*/ 492396 h 686184"/>
                <a:gd name="connsiteX6" fmla="*/ 1148627 w 1452669"/>
                <a:gd name="connsiteY6" fmla="*/ 492396 h 686184"/>
                <a:gd name="connsiteX7" fmla="*/ 594190 w 1452669"/>
                <a:gd name="connsiteY7" fmla="*/ 201106 h 686184"/>
                <a:gd name="connsiteX8" fmla="*/ 0 w 1452669"/>
                <a:gd name="connsiteY8" fmla="*/ 686184 h 686184"/>
                <a:gd name="connsiteX0" fmla="*/ 0 w 1452669"/>
                <a:gd name="connsiteY0" fmla="*/ 686172 h 686172"/>
                <a:gd name="connsiteX1" fmla="*/ 747602 w 1452669"/>
                <a:gd name="connsiteY1" fmla="*/ 41 h 686172"/>
                <a:gd name="connsiteX2" fmla="*/ 1358510 w 1452669"/>
                <a:gd name="connsiteY2" fmla="*/ 492385 h 686172"/>
                <a:gd name="connsiteX3" fmla="*/ 1452669 w 1452669"/>
                <a:gd name="connsiteY3" fmla="*/ 492384 h 686172"/>
                <a:gd name="connsiteX4" fmla="*/ 1287143 w 1452669"/>
                <a:gd name="connsiteY4" fmla="*/ 686172 h 686172"/>
                <a:gd name="connsiteX5" fmla="*/ 1056625 w 1452669"/>
                <a:gd name="connsiteY5" fmla="*/ 492384 h 686172"/>
                <a:gd name="connsiteX6" fmla="*/ 1148627 w 1452669"/>
                <a:gd name="connsiteY6" fmla="*/ 492384 h 686172"/>
                <a:gd name="connsiteX7" fmla="*/ 594190 w 1452669"/>
                <a:gd name="connsiteY7" fmla="*/ 201094 h 686172"/>
                <a:gd name="connsiteX8" fmla="*/ 0 w 1452669"/>
                <a:gd name="connsiteY8" fmla="*/ 686172 h 686172"/>
                <a:gd name="connsiteX0" fmla="*/ 0 w 1452669"/>
                <a:gd name="connsiteY0" fmla="*/ 686172 h 686172"/>
                <a:gd name="connsiteX1" fmla="*/ 747602 w 1452669"/>
                <a:gd name="connsiteY1" fmla="*/ 41 h 686172"/>
                <a:gd name="connsiteX2" fmla="*/ 1358510 w 1452669"/>
                <a:gd name="connsiteY2" fmla="*/ 492385 h 686172"/>
                <a:gd name="connsiteX3" fmla="*/ 1452669 w 1452669"/>
                <a:gd name="connsiteY3" fmla="*/ 492384 h 686172"/>
                <a:gd name="connsiteX4" fmla="*/ 1287143 w 1452669"/>
                <a:gd name="connsiteY4" fmla="*/ 686172 h 686172"/>
                <a:gd name="connsiteX5" fmla="*/ 1056625 w 1452669"/>
                <a:gd name="connsiteY5" fmla="*/ 492384 h 686172"/>
                <a:gd name="connsiteX6" fmla="*/ 1148627 w 1452669"/>
                <a:gd name="connsiteY6" fmla="*/ 492384 h 686172"/>
                <a:gd name="connsiteX7" fmla="*/ 754210 w 1452669"/>
                <a:gd name="connsiteY7" fmla="*/ 147754 h 686172"/>
                <a:gd name="connsiteX8" fmla="*/ 0 w 1452669"/>
                <a:gd name="connsiteY8" fmla="*/ 686172 h 686172"/>
                <a:gd name="connsiteX0" fmla="*/ 0 w 1452669"/>
                <a:gd name="connsiteY0" fmla="*/ 686172 h 686172"/>
                <a:gd name="connsiteX1" fmla="*/ 747602 w 1452669"/>
                <a:gd name="connsiteY1" fmla="*/ 41 h 686172"/>
                <a:gd name="connsiteX2" fmla="*/ 1358510 w 1452669"/>
                <a:gd name="connsiteY2" fmla="*/ 492385 h 686172"/>
                <a:gd name="connsiteX3" fmla="*/ 1452669 w 1452669"/>
                <a:gd name="connsiteY3" fmla="*/ 492384 h 686172"/>
                <a:gd name="connsiteX4" fmla="*/ 1287143 w 1452669"/>
                <a:gd name="connsiteY4" fmla="*/ 686172 h 686172"/>
                <a:gd name="connsiteX5" fmla="*/ 1056625 w 1452669"/>
                <a:gd name="connsiteY5" fmla="*/ 492384 h 686172"/>
                <a:gd name="connsiteX6" fmla="*/ 1148627 w 1452669"/>
                <a:gd name="connsiteY6" fmla="*/ 492384 h 686172"/>
                <a:gd name="connsiteX7" fmla="*/ 754210 w 1452669"/>
                <a:gd name="connsiteY7" fmla="*/ 147754 h 686172"/>
                <a:gd name="connsiteX8" fmla="*/ 0 w 1452669"/>
                <a:gd name="connsiteY8" fmla="*/ 686172 h 686172"/>
                <a:gd name="connsiteX0" fmla="*/ 0 w 1452669"/>
                <a:gd name="connsiteY0" fmla="*/ 686172 h 686172"/>
                <a:gd name="connsiteX1" fmla="*/ 747602 w 1452669"/>
                <a:gd name="connsiteY1" fmla="*/ 41 h 686172"/>
                <a:gd name="connsiteX2" fmla="*/ 1358510 w 1452669"/>
                <a:gd name="connsiteY2" fmla="*/ 492385 h 686172"/>
                <a:gd name="connsiteX3" fmla="*/ 1452669 w 1452669"/>
                <a:gd name="connsiteY3" fmla="*/ 492384 h 686172"/>
                <a:gd name="connsiteX4" fmla="*/ 1287143 w 1452669"/>
                <a:gd name="connsiteY4" fmla="*/ 686172 h 686172"/>
                <a:gd name="connsiteX5" fmla="*/ 1056625 w 1452669"/>
                <a:gd name="connsiteY5" fmla="*/ 492384 h 686172"/>
                <a:gd name="connsiteX6" fmla="*/ 1148627 w 1452669"/>
                <a:gd name="connsiteY6" fmla="*/ 492384 h 686172"/>
                <a:gd name="connsiteX7" fmla="*/ 571330 w 1452669"/>
                <a:gd name="connsiteY7" fmla="*/ 223954 h 686172"/>
                <a:gd name="connsiteX8" fmla="*/ 0 w 1452669"/>
                <a:gd name="connsiteY8" fmla="*/ 686172 h 686172"/>
                <a:gd name="connsiteX0" fmla="*/ 0 w 1452669"/>
                <a:gd name="connsiteY0" fmla="*/ 686172 h 686172"/>
                <a:gd name="connsiteX1" fmla="*/ 747602 w 1452669"/>
                <a:gd name="connsiteY1" fmla="*/ 41 h 686172"/>
                <a:gd name="connsiteX2" fmla="*/ 1358510 w 1452669"/>
                <a:gd name="connsiteY2" fmla="*/ 492385 h 686172"/>
                <a:gd name="connsiteX3" fmla="*/ 1452669 w 1452669"/>
                <a:gd name="connsiteY3" fmla="*/ 492384 h 686172"/>
                <a:gd name="connsiteX4" fmla="*/ 1287143 w 1452669"/>
                <a:gd name="connsiteY4" fmla="*/ 686172 h 686172"/>
                <a:gd name="connsiteX5" fmla="*/ 1056625 w 1452669"/>
                <a:gd name="connsiteY5" fmla="*/ 492384 h 686172"/>
                <a:gd name="connsiteX6" fmla="*/ 1148627 w 1452669"/>
                <a:gd name="connsiteY6" fmla="*/ 492384 h 686172"/>
                <a:gd name="connsiteX7" fmla="*/ 662770 w 1452669"/>
                <a:gd name="connsiteY7" fmla="*/ 140134 h 686172"/>
                <a:gd name="connsiteX8" fmla="*/ 0 w 1452669"/>
                <a:gd name="connsiteY8" fmla="*/ 686172 h 686172"/>
                <a:gd name="connsiteX0" fmla="*/ 0 w 1452669"/>
                <a:gd name="connsiteY0" fmla="*/ 686172 h 686172"/>
                <a:gd name="connsiteX1" fmla="*/ 747602 w 1452669"/>
                <a:gd name="connsiteY1" fmla="*/ 41 h 686172"/>
                <a:gd name="connsiteX2" fmla="*/ 1358510 w 1452669"/>
                <a:gd name="connsiteY2" fmla="*/ 492385 h 686172"/>
                <a:gd name="connsiteX3" fmla="*/ 1452669 w 1452669"/>
                <a:gd name="connsiteY3" fmla="*/ 492384 h 686172"/>
                <a:gd name="connsiteX4" fmla="*/ 1287143 w 1452669"/>
                <a:gd name="connsiteY4" fmla="*/ 686172 h 686172"/>
                <a:gd name="connsiteX5" fmla="*/ 1056625 w 1452669"/>
                <a:gd name="connsiteY5" fmla="*/ 492384 h 686172"/>
                <a:gd name="connsiteX6" fmla="*/ 1148627 w 1452669"/>
                <a:gd name="connsiteY6" fmla="*/ 492384 h 686172"/>
                <a:gd name="connsiteX7" fmla="*/ 662770 w 1452669"/>
                <a:gd name="connsiteY7" fmla="*/ 140134 h 686172"/>
                <a:gd name="connsiteX8" fmla="*/ 0 w 1452669"/>
                <a:gd name="connsiteY8" fmla="*/ 686172 h 686172"/>
                <a:gd name="connsiteX0" fmla="*/ 0 w 1452669"/>
                <a:gd name="connsiteY0" fmla="*/ 686172 h 686172"/>
                <a:gd name="connsiteX1" fmla="*/ 747602 w 1452669"/>
                <a:gd name="connsiteY1" fmla="*/ 41 h 686172"/>
                <a:gd name="connsiteX2" fmla="*/ 1358510 w 1452669"/>
                <a:gd name="connsiteY2" fmla="*/ 492385 h 686172"/>
                <a:gd name="connsiteX3" fmla="*/ 1452669 w 1452669"/>
                <a:gd name="connsiteY3" fmla="*/ 492384 h 686172"/>
                <a:gd name="connsiteX4" fmla="*/ 1287143 w 1452669"/>
                <a:gd name="connsiteY4" fmla="*/ 686172 h 686172"/>
                <a:gd name="connsiteX5" fmla="*/ 1056625 w 1452669"/>
                <a:gd name="connsiteY5" fmla="*/ 492384 h 686172"/>
                <a:gd name="connsiteX6" fmla="*/ 1148627 w 1452669"/>
                <a:gd name="connsiteY6" fmla="*/ 492384 h 686172"/>
                <a:gd name="connsiteX7" fmla="*/ 662770 w 1452669"/>
                <a:gd name="connsiteY7" fmla="*/ 140134 h 686172"/>
                <a:gd name="connsiteX8" fmla="*/ 0 w 1452669"/>
                <a:gd name="connsiteY8" fmla="*/ 686172 h 686172"/>
                <a:gd name="connsiteX0" fmla="*/ 0 w 1452669"/>
                <a:gd name="connsiteY0" fmla="*/ 686154 h 686154"/>
                <a:gd name="connsiteX1" fmla="*/ 747602 w 1452669"/>
                <a:gd name="connsiteY1" fmla="*/ 23 h 686154"/>
                <a:gd name="connsiteX2" fmla="*/ 1358510 w 1452669"/>
                <a:gd name="connsiteY2" fmla="*/ 492367 h 686154"/>
                <a:gd name="connsiteX3" fmla="*/ 1452669 w 1452669"/>
                <a:gd name="connsiteY3" fmla="*/ 492366 h 686154"/>
                <a:gd name="connsiteX4" fmla="*/ 1287143 w 1452669"/>
                <a:gd name="connsiteY4" fmla="*/ 686154 h 686154"/>
                <a:gd name="connsiteX5" fmla="*/ 1056625 w 1452669"/>
                <a:gd name="connsiteY5" fmla="*/ 492366 h 686154"/>
                <a:gd name="connsiteX6" fmla="*/ 1148627 w 1452669"/>
                <a:gd name="connsiteY6" fmla="*/ 492366 h 686154"/>
                <a:gd name="connsiteX7" fmla="*/ 662770 w 1452669"/>
                <a:gd name="connsiteY7" fmla="*/ 140116 h 686154"/>
                <a:gd name="connsiteX8" fmla="*/ 0 w 1452669"/>
                <a:gd name="connsiteY8" fmla="*/ 686154 h 686154"/>
                <a:gd name="connsiteX0" fmla="*/ 0 w 1452669"/>
                <a:gd name="connsiteY0" fmla="*/ 686154 h 686154"/>
                <a:gd name="connsiteX1" fmla="*/ 747602 w 1452669"/>
                <a:gd name="connsiteY1" fmla="*/ 23 h 686154"/>
                <a:gd name="connsiteX2" fmla="*/ 1358510 w 1452669"/>
                <a:gd name="connsiteY2" fmla="*/ 492367 h 686154"/>
                <a:gd name="connsiteX3" fmla="*/ 1452669 w 1452669"/>
                <a:gd name="connsiteY3" fmla="*/ 492366 h 686154"/>
                <a:gd name="connsiteX4" fmla="*/ 1287143 w 1452669"/>
                <a:gd name="connsiteY4" fmla="*/ 686154 h 686154"/>
                <a:gd name="connsiteX5" fmla="*/ 1056625 w 1452669"/>
                <a:gd name="connsiteY5" fmla="*/ 492366 h 686154"/>
                <a:gd name="connsiteX6" fmla="*/ 1148627 w 1452669"/>
                <a:gd name="connsiteY6" fmla="*/ 492366 h 686154"/>
                <a:gd name="connsiteX7" fmla="*/ 662770 w 1452669"/>
                <a:gd name="connsiteY7" fmla="*/ 140116 h 686154"/>
                <a:gd name="connsiteX8" fmla="*/ 0 w 1452669"/>
                <a:gd name="connsiteY8" fmla="*/ 686154 h 68615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94763 w 1452669"/>
                <a:gd name="connsiteY4" fmla="*/ 853794 h 853794"/>
                <a:gd name="connsiteX5" fmla="*/ 1056625 w 1452669"/>
                <a:gd name="connsiteY5" fmla="*/ 492366 h 853794"/>
                <a:gd name="connsiteX6" fmla="*/ 1148627 w 1452669"/>
                <a:gd name="connsiteY6" fmla="*/ 492366 h 853794"/>
                <a:gd name="connsiteX7" fmla="*/ 662770 w 1452669"/>
                <a:gd name="connsiteY7" fmla="*/ 14011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662770 w 1452669"/>
                <a:gd name="connsiteY7" fmla="*/ 14011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662770 w 1452669"/>
                <a:gd name="connsiteY7" fmla="*/ 14011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662770 w 1452669"/>
                <a:gd name="connsiteY7" fmla="*/ 14011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807550 w 1452669"/>
                <a:gd name="connsiteY7" fmla="*/ 14011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586570 w 1452669"/>
                <a:gd name="connsiteY7" fmla="*/ 13249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678010 w 1452669"/>
                <a:gd name="connsiteY7" fmla="*/ 8677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632290 w 1452669"/>
                <a:gd name="connsiteY7" fmla="*/ 8677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632290 w 1452669"/>
                <a:gd name="connsiteY7" fmla="*/ 8677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632290 w 1452669"/>
                <a:gd name="connsiteY7" fmla="*/ 8677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632290 w 1452669"/>
                <a:gd name="connsiteY7" fmla="*/ 86776 h 853794"/>
                <a:gd name="connsiteX8" fmla="*/ 0 w 1452669"/>
                <a:gd name="connsiteY8" fmla="*/ 686154 h 853794"/>
                <a:gd name="connsiteX0" fmla="*/ 0 w 1452669"/>
                <a:gd name="connsiteY0" fmla="*/ 902044 h 1069684"/>
                <a:gd name="connsiteX1" fmla="*/ 747602 w 1452669"/>
                <a:gd name="connsiteY1" fmla="*/ 13 h 1069684"/>
                <a:gd name="connsiteX2" fmla="*/ 1358510 w 1452669"/>
                <a:gd name="connsiteY2" fmla="*/ 708257 h 1069684"/>
                <a:gd name="connsiteX3" fmla="*/ 1452669 w 1452669"/>
                <a:gd name="connsiteY3" fmla="*/ 708256 h 1069684"/>
                <a:gd name="connsiteX4" fmla="*/ 1287143 w 1452669"/>
                <a:gd name="connsiteY4" fmla="*/ 1069684 h 1069684"/>
                <a:gd name="connsiteX5" fmla="*/ 1056625 w 1452669"/>
                <a:gd name="connsiteY5" fmla="*/ 708256 h 1069684"/>
                <a:gd name="connsiteX6" fmla="*/ 1148627 w 1452669"/>
                <a:gd name="connsiteY6" fmla="*/ 708256 h 1069684"/>
                <a:gd name="connsiteX7" fmla="*/ 632290 w 1452669"/>
                <a:gd name="connsiteY7" fmla="*/ 302666 h 1069684"/>
                <a:gd name="connsiteX8" fmla="*/ 0 w 1452669"/>
                <a:gd name="connsiteY8" fmla="*/ 902044 h 1069684"/>
                <a:gd name="connsiteX0" fmla="*/ 0 w 1452669"/>
                <a:gd name="connsiteY0" fmla="*/ 825848 h 993488"/>
                <a:gd name="connsiteX1" fmla="*/ 703152 w 1452669"/>
                <a:gd name="connsiteY1" fmla="*/ 17 h 993488"/>
                <a:gd name="connsiteX2" fmla="*/ 1358510 w 1452669"/>
                <a:gd name="connsiteY2" fmla="*/ 632061 h 993488"/>
                <a:gd name="connsiteX3" fmla="*/ 1452669 w 1452669"/>
                <a:gd name="connsiteY3" fmla="*/ 632060 h 993488"/>
                <a:gd name="connsiteX4" fmla="*/ 1287143 w 1452669"/>
                <a:gd name="connsiteY4" fmla="*/ 993488 h 993488"/>
                <a:gd name="connsiteX5" fmla="*/ 1056625 w 1452669"/>
                <a:gd name="connsiteY5" fmla="*/ 632060 h 993488"/>
                <a:gd name="connsiteX6" fmla="*/ 1148627 w 1452669"/>
                <a:gd name="connsiteY6" fmla="*/ 632060 h 993488"/>
                <a:gd name="connsiteX7" fmla="*/ 632290 w 1452669"/>
                <a:gd name="connsiteY7" fmla="*/ 226470 h 993488"/>
                <a:gd name="connsiteX8" fmla="*/ 0 w 1452669"/>
                <a:gd name="connsiteY8" fmla="*/ 825848 h 993488"/>
                <a:gd name="connsiteX0" fmla="*/ 0 w 1452669"/>
                <a:gd name="connsiteY0" fmla="*/ 825848 h 993488"/>
                <a:gd name="connsiteX1" fmla="*/ 703152 w 1452669"/>
                <a:gd name="connsiteY1" fmla="*/ 17 h 993488"/>
                <a:gd name="connsiteX2" fmla="*/ 1358510 w 1452669"/>
                <a:gd name="connsiteY2" fmla="*/ 632061 h 993488"/>
                <a:gd name="connsiteX3" fmla="*/ 1452669 w 1452669"/>
                <a:gd name="connsiteY3" fmla="*/ 632060 h 993488"/>
                <a:gd name="connsiteX4" fmla="*/ 1287143 w 1452669"/>
                <a:gd name="connsiteY4" fmla="*/ 993488 h 993488"/>
                <a:gd name="connsiteX5" fmla="*/ 1056625 w 1452669"/>
                <a:gd name="connsiteY5" fmla="*/ 632060 h 993488"/>
                <a:gd name="connsiteX6" fmla="*/ 1148627 w 1452669"/>
                <a:gd name="connsiteY6" fmla="*/ 632060 h 993488"/>
                <a:gd name="connsiteX7" fmla="*/ 632290 w 1452669"/>
                <a:gd name="connsiteY7" fmla="*/ 226470 h 993488"/>
                <a:gd name="connsiteX8" fmla="*/ 0 w 1452669"/>
                <a:gd name="connsiteY8" fmla="*/ 825848 h 993488"/>
                <a:gd name="connsiteX0" fmla="*/ 0 w 1452669"/>
                <a:gd name="connsiteY0" fmla="*/ 825848 h 993488"/>
                <a:gd name="connsiteX1" fmla="*/ 703152 w 1452669"/>
                <a:gd name="connsiteY1" fmla="*/ 17 h 993488"/>
                <a:gd name="connsiteX2" fmla="*/ 1358510 w 1452669"/>
                <a:gd name="connsiteY2" fmla="*/ 632061 h 993488"/>
                <a:gd name="connsiteX3" fmla="*/ 1452669 w 1452669"/>
                <a:gd name="connsiteY3" fmla="*/ 632060 h 993488"/>
                <a:gd name="connsiteX4" fmla="*/ 1287143 w 1452669"/>
                <a:gd name="connsiteY4" fmla="*/ 993488 h 993488"/>
                <a:gd name="connsiteX5" fmla="*/ 1056625 w 1452669"/>
                <a:gd name="connsiteY5" fmla="*/ 632060 h 993488"/>
                <a:gd name="connsiteX6" fmla="*/ 1148627 w 1452669"/>
                <a:gd name="connsiteY6" fmla="*/ 632060 h 993488"/>
                <a:gd name="connsiteX7" fmla="*/ 632290 w 1452669"/>
                <a:gd name="connsiteY7" fmla="*/ 226470 h 993488"/>
                <a:gd name="connsiteX8" fmla="*/ 0 w 1452669"/>
                <a:gd name="connsiteY8" fmla="*/ 825848 h 993488"/>
                <a:gd name="connsiteX0" fmla="*/ 0 w 1452669"/>
                <a:gd name="connsiteY0" fmla="*/ 825848 h 993488"/>
                <a:gd name="connsiteX1" fmla="*/ 703152 w 1452669"/>
                <a:gd name="connsiteY1" fmla="*/ 17 h 993488"/>
                <a:gd name="connsiteX2" fmla="*/ 1358510 w 1452669"/>
                <a:gd name="connsiteY2" fmla="*/ 632061 h 993488"/>
                <a:gd name="connsiteX3" fmla="*/ 1452669 w 1452669"/>
                <a:gd name="connsiteY3" fmla="*/ 632060 h 993488"/>
                <a:gd name="connsiteX4" fmla="*/ 1287143 w 1452669"/>
                <a:gd name="connsiteY4" fmla="*/ 993488 h 993488"/>
                <a:gd name="connsiteX5" fmla="*/ 1056625 w 1452669"/>
                <a:gd name="connsiteY5" fmla="*/ 632060 h 993488"/>
                <a:gd name="connsiteX6" fmla="*/ 1148627 w 1452669"/>
                <a:gd name="connsiteY6" fmla="*/ 632060 h 993488"/>
                <a:gd name="connsiteX7" fmla="*/ 632290 w 1452669"/>
                <a:gd name="connsiteY7" fmla="*/ 226470 h 993488"/>
                <a:gd name="connsiteX8" fmla="*/ 0 w 1452669"/>
                <a:gd name="connsiteY8" fmla="*/ 825848 h 993488"/>
                <a:gd name="connsiteX0" fmla="*/ 0 w 1452669"/>
                <a:gd name="connsiteY0" fmla="*/ 825848 h 993488"/>
                <a:gd name="connsiteX1" fmla="*/ 703152 w 1452669"/>
                <a:gd name="connsiteY1" fmla="*/ 17 h 993488"/>
                <a:gd name="connsiteX2" fmla="*/ 1358510 w 1452669"/>
                <a:gd name="connsiteY2" fmla="*/ 632061 h 993488"/>
                <a:gd name="connsiteX3" fmla="*/ 1452669 w 1452669"/>
                <a:gd name="connsiteY3" fmla="*/ 632060 h 993488"/>
                <a:gd name="connsiteX4" fmla="*/ 1287143 w 1452669"/>
                <a:gd name="connsiteY4" fmla="*/ 993488 h 993488"/>
                <a:gd name="connsiteX5" fmla="*/ 1056625 w 1452669"/>
                <a:gd name="connsiteY5" fmla="*/ 632060 h 993488"/>
                <a:gd name="connsiteX6" fmla="*/ 1148627 w 1452669"/>
                <a:gd name="connsiteY6" fmla="*/ 632060 h 993488"/>
                <a:gd name="connsiteX7" fmla="*/ 632290 w 1452669"/>
                <a:gd name="connsiteY7" fmla="*/ 226470 h 993488"/>
                <a:gd name="connsiteX8" fmla="*/ 0 w 1452669"/>
                <a:gd name="connsiteY8" fmla="*/ 825848 h 993488"/>
                <a:gd name="connsiteX0" fmla="*/ 0 w 1522519"/>
                <a:gd name="connsiteY0" fmla="*/ 825848 h 993488"/>
                <a:gd name="connsiteX1" fmla="*/ 703152 w 1522519"/>
                <a:gd name="connsiteY1" fmla="*/ 17 h 993488"/>
                <a:gd name="connsiteX2" fmla="*/ 1358510 w 1522519"/>
                <a:gd name="connsiteY2" fmla="*/ 632061 h 993488"/>
                <a:gd name="connsiteX3" fmla="*/ 1522519 w 1522519"/>
                <a:gd name="connsiteY3" fmla="*/ 505060 h 993488"/>
                <a:gd name="connsiteX4" fmla="*/ 1287143 w 1522519"/>
                <a:gd name="connsiteY4" fmla="*/ 993488 h 993488"/>
                <a:gd name="connsiteX5" fmla="*/ 1056625 w 1522519"/>
                <a:gd name="connsiteY5" fmla="*/ 632060 h 993488"/>
                <a:gd name="connsiteX6" fmla="*/ 1148627 w 1522519"/>
                <a:gd name="connsiteY6" fmla="*/ 632060 h 993488"/>
                <a:gd name="connsiteX7" fmla="*/ 632290 w 1522519"/>
                <a:gd name="connsiteY7" fmla="*/ 226470 h 993488"/>
                <a:gd name="connsiteX8" fmla="*/ 0 w 1522519"/>
                <a:gd name="connsiteY8" fmla="*/ 825848 h 993488"/>
                <a:gd name="connsiteX0" fmla="*/ 0 w 1522519"/>
                <a:gd name="connsiteY0" fmla="*/ 825848 h 993488"/>
                <a:gd name="connsiteX1" fmla="*/ 703152 w 1522519"/>
                <a:gd name="connsiteY1" fmla="*/ 17 h 993488"/>
                <a:gd name="connsiteX2" fmla="*/ 1358510 w 1522519"/>
                <a:gd name="connsiteY2" fmla="*/ 632061 h 993488"/>
                <a:gd name="connsiteX3" fmla="*/ 1522519 w 1522519"/>
                <a:gd name="connsiteY3" fmla="*/ 505060 h 993488"/>
                <a:gd name="connsiteX4" fmla="*/ 1287143 w 1522519"/>
                <a:gd name="connsiteY4" fmla="*/ 993488 h 993488"/>
                <a:gd name="connsiteX5" fmla="*/ 923275 w 1522519"/>
                <a:gd name="connsiteY5" fmla="*/ 740010 h 993488"/>
                <a:gd name="connsiteX6" fmla="*/ 1148627 w 1522519"/>
                <a:gd name="connsiteY6" fmla="*/ 632060 h 993488"/>
                <a:gd name="connsiteX7" fmla="*/ 632290 w 1522519"/>
                <a:gd name="connsiteY7" fmla="*/ 226470 h 993488"/>
                <a:gd name="connsiteX8" fmla="*/ 0 w 1522519"/>
                <a:gd name="connsiteY8" fmla="*/ 825848 h 993488"/>
                <a:gd name="connsiteX0" fmla="*/ 0 w 1522519"/>
                <a:gd name="connsiteY0" fmla="*/ 825848 h 993488"/>
                <a:gd name="connsiteX1" fmla="*/ 703152 w 1522519"/>
                <a:gd name="connsiteY1" fmla="*/ 17 h 993488"/>
                <a:gd name="connsiteX2" fmla="*/ 1358510 w 1522519"/>
                <a:gd name="connsiteY2" fmla="*/ 632061 h 993488"/>
                <a:gd name="connsiteX3" fmla="*/ 1522519 w 1522519"/>
                <a:gd name="connsiteY3" fmla="*/ 505060 h 993488"/>
                <a:gd name="connsiteX4" fmla="*/ 1287143 w 1522519"/>
                <a:gd name="connsiteY4" fmla="*/ 993488 h 993488"/>
                <a:gd name="connsiteX5" fmla="*/ 929625 w 1522519"/>
                <a:gd name="connsiteY5" fmla="*/ 727310 h 993488"/>
                <a:gd name="connsiteX6" fmla="*/ 1148627 w 1522519"/>
                <a:gd name="connsiteY6" fmla="*/ 632060 h 993488"/>
                <a:gd name="connsiteX7" fmla="*/ 632290 w 1522519"/>
                <a:gd name="connsiteY7" fmla="*/ 226470 h 993488"/>
                <a:gd name="connsiteX8" fmla="*/ 0 w 1522519"/>
                <a:gd name="connsiteY8" fmla="*/ 825848 h 993488"/>
                <a:gd name="connsiteX0" fmla="*/ 0 w 1522519"/>
                <a:gd name="connsiteY0" fmla="*/ 825848 h 923638"/>
                <a:gd name="connsiteX1" fmla="*/ 703152 w 1522519"/>
                <a:gd name="connsiteY1" fmla="*/ 17 h 923638"/>
                <a:gd name="connsiteX2" fmla="*/ 1358510 w 1522519"/>
                <a:gd name="connsiteY2" fmla="*/ 632061 h 923638"/>
                <a:gd name="connsiteX3" fmla="*/ 1522519 w 1522519"/>
                <a:gd name="connsiteY3" fmla="*/ 505060 h 923638"/>
                <a:gd name="connsiteX4" fmla="*/ 1458593 w 1522519"/>
                <a:gd name="connsiteY4" fmla="*/ 923638 h 923638"/>
                <a:gd name="connsiteX5" fmla="*/ 929625 w 1522519"/>
                <a:gd name="connsiteY5" fmla="*/ 727310 h 923638"/>
                <a:gd name="connsiteX6" fmla="*/ 1148627 w 1522519"/>
                <a:gd name="connsiteY6" fmla="*/ 632060 h 923638"/>
                <a:gd name="connsiteX7" fmla="*/ 632290 w 1522519"/>
                <a:gd name="connsiteY7" fmla="*/ 226470 h 923638"/>
                <a:gd name="connsiteX8" fmla="*/ 0 w 1522519"/>
                <a:gd name="connsiteY8" fmla="*/ 825848 h 923638"/>
                <a:gd name="connsiteX0" fmla="*/ 0 w 1522519"/>
                <a:gd name="connsiteY0" fmla="*/ 825848 h 936338"/>
                <a:gd name="connsiteX1" fmla="*/ 703152 w 1522519"/>
                <a:gd name="connsiteY1" fmla="*/ 17 h 936338"/>
                <a:gd name="connsiteX2" fmla="*/ 1358510 w 1522519"/>
                <a:gd name="connsiteY2" fmla="*/ 632061 h 936338"/>
                <a:gd name="connsiteX3" fmla="*/ 1522519 w 1522519"/>
                <a:gd name="connsiteY3" fmla="*/ 505060 h 936338"/>
                <a:gd name="connsiteX4" fmla="*/ 1426843 w 1522519"/>
                <a:gd name="connsiteY4" fmla="*/ 936338 h 936338"/>
                <a:gd name="connsiteX5" fmla="*/ 929625 w 1522519"/>
                <a:gd name="connsiteY5" fmla="*/ 727310 h 936338"/>
                <a:gd name="connsiteX6" fmla="*/ 1148627 w 1522519"/>
                <a:gd name="connsiteY6" fmla="*/ 632060 h 936338"/>
                <a:gd name="connsiteX7" fmla="*/ 632290 w 1522519"/>
                <a:gd name="connsiteY7" fmla="*/ 226470 h 936338"/>
                <a:gd name="connsiteX8" fmla="*/ 0 w 1522519"/>
                <a:gd name="connsiteY8" fmla="*/ 825848 h 936338"/>
                <a:gd name="connsiteX0" fmla="*/ 0 w 1522519"/>
                <a:gd name="connsiteY0" fmla="*/ 825848 h 936338"/>
                <a:gd name="connsiteX1" fmla="*/ 703152 w 1522519"/>
                <a:gd name="connsiteY1" fmla="*/ 17 h 936338"/>
                <a:gd name="connsiteX2" fmla="*/ 1358510 w 1522519"/>
                <a:gd name="connsiteY2" fmla="*/ 632061 h 936338"/>
                <a:gd name="connsiteX3" fmla="*/ 1522519 w 1522519"/>
                <a:gd name="connsiteY3" fmla="*/ 505060 h 936338"/>
                <a:gd name="connsiteX4" fmla="*/ 1426843 w 1522519"/>
                <a:gd name="connsiteY4" fmla="*/ 936338 h 936338"/>
                <a:gd name="connsiteX5" fmla="*/ 929625 w 1522519"/>
                <a:gd name="connsiteY5" fmla="*/ 727310 h 936338"/>
                <a:gd name="connsiteX6" fmla="*/ 1148627 w 1522519"/>
                <a:gd name="connsiteY6" fmla="*/ 676510 h 936338"/>
                <a:gd name="connsiteX7" fmla="*/ 632290 w 1522519"/>
                <a:gd name="connsiteY7" fmla="*/ 226470 h 936338"/>
                <a:gd name="connsiteX8" fmla="*/ 0 w 1522519"/>
                <a:gd name="connsiteY8" fmla="*/ 825848 h 936338"/>
                <a:gd name="connsiteX0" fmla="*/ 0 w 1522519"/>
                <a:gd name="connsiteY0" fmla="*/ 825848 h 936338"/>
                <a:gd name="connsiteX1" fmla="*/ 703152 w 1522519"/>
                <a:gd name="connsiteY1" fmla="*/ 17 h 936338"/>
                <a:gd name="connsiteX2" fmla="*/ 1358510 w 1522519"/>
                <a:gd name="connsiteY2" fmla="*/ 632061 h 936338"/>
                <a:gd name="connsiteX3" fmla="*/ 1522519 w 1522519"/>
                <a:gd name="connsiteY3" fmla="*/ 505060 h 936338"/>
                <a:gd name="connsiteX4" fmla="*/ 1426843 w 1522519"/>
                <a:gd name="connsiteY4" fmla="*/ 936338 h 936338"/>
                <a:gd name="connsiteX5" fmla="*/ 929625 w 1522519"/>
                <a:gd name="connsiteY5" fmla="*/ 727310 h 936338"/>
                <a:gd name="connsiteX6" fmla="*/ 1154977 w 1522519"/>
                <a:gd name="connsiteY6" fmla="*/ 670160 h 936338"/>
                <a:gd name="connsiteX7" fmla="*/ 632290 w 1522519"/>
                <a:gd name="connsiteY7" fmla="*/ 226470 h 936338"/>
                <a:gd name="connsiteX8" fmla="*/ 0 w 1522519"/>
                <a:gd name="connsiteY8" fmla="*/ 825848 h 936338"/>
                <a:gd name="connsiteX0" fmla="*/ 0 w 1522519"/>
                <a:gd name="connsiteY0" fmla="*/ 825848 h 936338"/>
                <a:gd name="connsiteX1" fmla="*/ 703152 w 1522519"/>
                <a:gd name="connsiteY1" fmla="*/ 17 h 936338"/>
                <a:gd name="connsiteX2" fmla="*/ 1358510 w 1522519"/>
                <a:gd name="connsiteY2" fmla="*/ 632061 h 936338"/>
                <a:gd name="connsiteX3" fmla="*/ 1522519 w 1522519"/>
                <a:gd name="connsiteY3" fmla="*/ 505060 h 936338"/>
                <a:gd name="connsiteX4" fmla="*/ 1426843 w 1522519"/>
                <a:gd name="connsiteY4" fmla="*/ 936338 h 936338"/>
                <a:gd name="connsiteX5" fmla="*/ 916925 w 1522519"/>
                <a:gd name="connsiteY5" fmla="*/ 816210 h 936338"/>
                <a:gd name="connsiteX6" fmla="*/ 1154977 w 1522519"/>
                <a:gd name="connsiteY6" fmla="*/ 670160 h 936338"/>
                <a:gd name="connsiteX7" fmla="*/ 632290 w 1522519"/>
                <a:gd name="connsiteY7" fmla="*/ 226470 h 936338"/>
                <a:gd name="connsiteX8" fmla="*/ 0 w 1522519"/>
                <a:gd name="connsiteY8" fmla="*/ 825848 h 936338"/>
                <a:gd name="connsiteX0" fmla="*/ 0 w 1522519"/>
                <a:gd name="connsiteY0" fmla="*/ 825848 h 936338"/>
                <a:gd name="connsiteX1" fmla="*/ 703152 w 1522519"/>
                <a:gd name="connsiteY1" fmla="*/ 17 h 936338"/>
                <a:gd name="connsiteX2" fmla="*/ 1358510 w 1522519"/>
                <a:gd name="connsiteY2" fmla="*/ 632061 h 936338"/>
                <a:gd name="connsiteX3" fmla="*/ 1522519 w 1522519"/>
                <a:gd name="connsiteY3" fmla="*/ 505060 h 936338"/>
                <a:gd name="connsiteX4" fmla="*/ 1426843 w 1522519"/>
                <a:gd name="connsiteY4" fmla="*/ 936338 h 936338"/>
                <a:gd name="connsiteX5" fmla="*/ 916925 w 1522519"/>
                <a:gd name="connsiteY5" fmla="*/ 778110 h 936338"/>
                <a:gd name="connsiteX6" fmla="*/ 1154977 w 1522519"/>
                <a:gd name="connsiteY6" fmla="*/ 670160 h 936338"/>
                <a:gd name="connsiteX7" fmla="*/ 632290 w 1522519"/>
                <a:gd name="connsiteY7" fmla="*/ 226470 h 936338"/>
                <a:gd name="connsiteX8" fmla="*/ 0 w 1522519"/>
                <a:gd name="connsiteY8" fmla="*/ 825848 h 936338"/>
                <a:gd name="connsiteX0" fmla="*/ 0 w 1566969"/>
                <a:gd name="connsiteY0" fmla="*/ 825848 h 936338"/>
                <a:gd name="connsiteX1" fmla="*/ 703152 w 1566969"/>
                <a:gd name="connsiteY1" fmla="*/ 17 h 936338"/>
                <a:gd name="connsiteX2" fmla="*/ 1358510 w 1566969"/>
                <a:gd name="connsiteY2" fmla="*/ 632061 h 936338"/>
                <a:gd name="connsiteX3" fmla="*/ 1566969 w 1566969"/>
                <a:gd name="connsiteY3" fmla="*/ 524110 h 936338"/>
                <a:gd name="connsiteX4" fmla="*/ 1426843 w 1566969"/>
                <a:gd name="connsiteY4" fmla="*/ 936338 h 936338"/>
                <a:gd name="connsiteX5" fmla="*/ 916925 w 1566969"/>
                <a:gd name="connsiteY5" fmla="*/ 778110 h 936338"/>
                <a:gd name="connsiteX6" fmla="*/ 1154977 w 1566969"/>
                <a:gd name="connsiteY6" fmla="*/ 670160 h 936338"/>
                <a:gd name="connsiteX7" fmla="*/ 632290 w 1566969"/>
                <a:gd name="connsiteY7" fmla="*/ 226470 h 936338"/>
                <a:gd name="connsiteX8" fmla="*/ 0 w 1566969"/>
                <a:gd name="connsiteY8" fmla="*/ 825848 h 936338"/>
                <a:gd name="connsiteX0" fmla="*/ 0 w 1566969"/>
                <a:gd name="connsiteY0" fmla="*/ 828689 h 939179"/>
                <a:gd name="connsiteX1" fmla="*/ 703152 w 1566969"/>
                <a:gd name="connsiteY1" fmla="*/ 2858 h 939179"/>
                <a:gd name="connsiteX2" fmla="*/ 1345810 w 1566969"/>
                <a:gd name="connsiteY2" fmla="*/ 584102 h 939179"/>
                <a:gd name="connsiteX3" fmla="*/ 1566969 w 1566969"/>
                <a:gd name="connsiteY3" fmla="*/ 526951 h 939179"/>
                <a:gd name="connsiteX4" fmla="*/ 1426843 w 1566969"/>
                <a:gd name="connsiteY4" fmla="*/ 939179 h 939179"/>
                <a:gd name="connsiteX5" fmla="*/ 916925 w 1566969"/>
                <a:gd name="connsiteY5" fmla="*/ 780951 h 939179"/>
                <a:gd name="connsiteX6" fmla="*/ 1154977 w 1566969"/>
                <a:gd name="connsiteY6" fmla="*/ 673001 h 939179"/>
                <a:gd name="connsiteX7" fmla="*/ 632290 w 1566969"/>
                <a:gd name="connsiteY7" fmla="*/ 229311 h 939179"/>
                <a:gd name="connsiteX8" fmla="*/ 0 w 1566969"/>
                <a:gd name="connsiteY8" fmla="*/ 828689 h 939179"/>
                <a:gd name="connsiteX0" fmla="*/ 0 w 1566969"/>
                <a:gd name="connsiteY0" fmla="*/ 829732 h 940222"/>
                <a:gd name="connsiteX1" fmla="*/ 703152 w 1566969"/>
                <a:gd name="connsiteY1" fmla="*/ 3901 h 940222"/>
                <a:gd name="connsiteX2" fmla="*/ 1345810 w 1566969"/>
                <a:gd name="connsiteY2" fmla="*/ 585145 h 940222"/>
                <a:gd name="connsiteX3" fmla="*/ 1566969 w 1566969"/>
                <a:gd name="connsiteY3" fmla="*/ 527994 h 940222"/>
                <a:gd name="connsiteX4" fmla="*/ 1426843 w 1566969"/>
                <a:gd name="connsiteY4" fmla="*/ 940222 h 940222"/>
                <a:gd name="connsiteX5" fmla="*/ 916925 w 1566969"/>
                <a:gd name="connsiteY5" fmla="*/ 781994 h 940222"/>
                <a:gd name="connsiteX6" fmla="*/ 1154977 w 1566969"/>
                <a:gd name="connsiteY6" fmla="*/ 674044 h 940222"/>
                <a:gd name="connsiteX7" fmla="*/ 632290 w 1566969"/>
                <a:gd name="connsiteY7" fmla="*/ 230354 h 940222"/>
                <a:gd name="connsiteX8" fmla="*/ 0 w 1566969"/>
                <a:gd name="connsiteY8" fmla="*/ 829732 h 940222"/>
                <a:gd name="connsiteX0" fmla="*/ 0 w 1566969"/>
                <a:gd name="connsiteY0" fmla="*/ 829523 h 940013"/>
                <a:gd name="connsiteX1" fmla="*/ 703152 w 1566969"/>
                <a:gd name="connsiteY1" fmla="*/ 3692 h 940013"/>
                <a:gd name="connsiteX2" fmla="*/ 1345810 w 1566969"/>
                <a:gd name="connsiteY2" fmla="*/ 584936 h 940013"/>
                <a:gd name="connsiteX3" fmla="*/ 1566969 w 1566969"/>
                <a:gd name="connsiteY3" fmla="*/ 527785 h 940013"/>
                <a:gd name="connsiteX4" fmla="*/ 1426843 w 1566969"/>
                <a:gd name="connsiteY4" fmla="*/ 940013 h 940013"/>
                <a:gd name="connsiteX5" fmla="*/ 916925 w 1566969"/>
                <a:gd name="connsiteY5" fmla="*/ 781785 h 940013"/>
                <a:gd name="connsiteX6" fmla="*/ 1154977 w 1566969"/>
                <a:gd name="connsiteY6" fmla="*/ 673835 h 940013"/>
                <a:gd name="connsiteX7" fmla="*/ 632290 w 1566969"/>
                <a:gd name="connsiteY7" fmla="*/ 230145 h 940013"/>
                <a:gd name="connsiteX8" fmla="*/ 0 w 1566969"/>
                <a:gd name="connsiteY8" fmla="*/ 829523 h 940013"/>
                <a:gd name="connsiteX0" fmla="*/ 0 w 1566969"/>
                <a:gd name="connsiteY0" fmla="*/ 829523 h 940013"/>
                <a:gd name="connsiteX1" fmla="*/ 703152 w 1566969"/>
                <a:gd name="connsiteY1" fmla="*/ 3692 h 940013"/>
                <a:gd name="connsiteX2" fmla="*/ 1345810 w 1566969"/>
                <a:gd name="connsiteY2" fmla="*/ 584936 h 940013"/>
                <a:gd name="connsiteX3" fmla="*/ 1566969 w 1566969"/>
                <a:gd name="connsiteY3" fmla="*/ 527785 h 940013"/>
                <a:gd name="connsiteX4" fmla="*/ 1426843 w 1566969"/>
                <a:gd name="connsiteY4" fmla="*/ 940013 h 940013"/>
                <a:gd name="connsiteX5" fmla="*/ 916925 w 1566969"/>
                <a:gd name="connsiteY5" fmla="*/ 781785 h 940013"/>
                <a:gd name="connsiteX6" fmla="*/ 1154977 w 1566969"/>
                <a:gd name="connsiteY6" fmla="*/ 673835 h 940013"/>
                <a:gd name="connsiteX7" fmla="*/ 632290 w 1566969"/>
                <a:gd name="connsiteY7" fmla="*/ 230145 h 940013"/>
                <a:gd name="connsiteX8" fmla="*/ 0 w 1566969"/>
                <a:gd name="connsiteY8" fmla="*/ 829523 h 940013"/>
                <a:gd name="connsiteX0" fmla="*/ 0 w 1566969"/>
                <a:gd name="connsiteY0" fmla="*/ 829523 h 940013"/>
                <a:gd name="connsiteX1" fmla="*/ 703152 w 1566969"/>
                <a:gd name="connsiteY1" fmla="*/ 3692 h 940013"/>
                <a:gd name="connsiteX2" fmla="*/ 1345810 w 1566969"/>
                <a:gd name="connsiteY2" fmla="*/ 584936 h 940013"/>
                <a:gd name="connsiteX3" fmla="*/ 1566969 w 1566969"/>
                <a:gd name="connsiteY3" fmla="*/ 527785 h 940013"/>
                <a:gd name="connsiteX4" fmla="*/ 1426843 w 1566969"/>
                <a:gd name="connsiteY4" fmla="*/ 940013 h 940013"/>
                <a:gd name="connsiteX5" fmla="*/ 916925 w 1566969"/>
                <a:gd name="connsiteY5" fmla="*/ 781785 h 940013"/>
                <a:gd name="connsiteX6" fmla="*/ 1154977 w 1566969"/>
                <a:gd name="connsiteY6" fmla="*/ 673835 h 940013"/>
                <a:gd name="connsiteX7" fmla="*/ 632290 w 1566969"/>
                <a:gd name="connsiteY7" fmla="*/ 230145 h 940013"/>
                <a:gd name="connsiteX8" fmla="*/ 0 w 1566969"/>
                <a:gd name="connsiteY8" fmla="*/ 829523 h 940013"/>
                <a:gd name="connsiteX0" fmla="*/ 0 w 1566969"/>
                <a:gd name="connsiteY0" fmla="*/ 826738 h 937228"/>
                <a:gd name="connsiteX1" fmla="*/ 703152 w 1566969"/>
                <a:gd name="connsiteY1" fmla="*/ 907 h 937228"/>
                <a:gd name="connsiteX2" fmla="*/ 1345810 w 1566969"/>
                <a:gd name="connsiteY2" fmla="*/ 582151 h 937228"/>
                <a:gd name="connsiteX3" fmla="*/ 1566969 w 1566969"/>
                <a:gd name="connsiteY3" fmla="*/ 525000 h 937228"/>
                <a:gd name="connsiteX4" fmla="*/ 1426843 w 1566969"/>
                <a:gd name="connsiteY4" fmla="*/ 937228 h 937228"/>
                <a:gd name="connsiteX5" fmla="*/ 916925 w 1566969"/>
                <a:gd name="connsiteY5" fmla="*/ 779000 h 937228"/>
                <a:gd name="connsiteX6" fmla="*/ 1154977 w 1566969"/>
                <a:gd name="connsiteY6" fmla="*/ 671050 h 937228"/>
                <a:gd name="connsiteX7" fmla="*/ 632290 w 1566969"/>
                <a:gd name="connsiteY7" fmla="*/ 227360 h 937228"/>
                <a:gd name="connsiteX8" fmla="*/ 0 w 1566969"/>
                <a:gd name="connsiteY8" fmla="*/ 826738 h 937228"/>
                <a:gd name="connsiteX0" fmla="*/ 0 w 1566969"/>
                <a:gd name="connsiteY0" fmla="*/ 825857 h 936347"/>
                <a:gd name="connsiteX1" fmla="*/ 703152 w 1566969"/>
                <a:gd name="connsiteY1" fmla="*/ 26 h 936347"/>
                <a:gd name="connsiteX2" fmla="*/ 1345810 w 1566969"/>
                <a:gd name="connsiteY2" fmla="*/ 581270 h 936347"/>
                <a:gd name="connsiteX3" fmla="*/ 1566969 w 1566969"/>
                <a:gd name="connsiteY3" fmla="*/ 524119 h 936347"/>
                <a:gd name="connsiteX4" fmla="*/ 1426843 w 1566969"/>
                <a:gd name="connsiteY4" fmla="*/ 936347 h 936347"/>
                <a:gd name="connsiteX5" fmla="*/ 916925 w 1566969"/>
                <a:gd name="connsiteY5" fmla="*/ 778119 h 936347"/>
                <a:gd name="connsiteX6" fmla="*/ 1154977 w 1566969"/>
                <a:gd name="connsiteY6" fmla="*/ 670169 h 936347"/>
                <a:gd name="connsiteX7" fmla="*/ 632290 w 1566969"/>
                <a:gd name="connsiteY7" fmla="*/ 226479 h 936347"/>
                <a:gd name="connsiteX8" fmla="*/ 0 w 1566969"/>
                <a:gd name="connsiteY8" fmla="*/ 825857 h 936347"/>
                <a:gd name="connsiteX0" fmla="*/ 0 w 1566969"/>
                <a:gd name="connsiteY0" fmla="*/ 825851 h 936341"/>
                <a:gd name="connsiteX1" fmla="*/ 703152 w 1566969"/>
                <a:gd name="connsiteY1" fmla="*/ 20 h 936341"/>
                <a:gd name="connsiteX2" fmla="*/ 1345810 w 1566969"/>
                <a:gd name="connsiteY2" fmla="*/ 581264 h 936341"/>
                <a:gd name="connsiteX3" fmla="*/ 1566969 w 1566969"/>
                <a:gd name="connsiteY3" fmla="*/ 524113 h 936341"/>
                <a:gd name="connsiteX4" fmla="*/ 1426843 w 1566969"/>
                <a:gd name="connsiteY4" fmla="*/ 936341 h 936341"/>
                <a:gd name="connsiteX5" fmla="*/ 916925 w 1566969"/>
                <a:gd name="connsiteY5" fmla="*/ 778113 h 936341"/>
                <a:gd name="connsiteX6" fmla="*/ 1154977 w 1566969"/>
                <a:gd name="connsiteY6" fmla="*/ 670163 h 936341"/>
                <a:gd name="connsiteX7" fmla="*/ 632290 w 1566969"/>
                <a:gd name="connsiteY7" fmla="*/ 226473 h 936341"/>
                <a:gd name="connsiteX8" fmla="*/ 0 w 1566969"/>
                <a:gd name="connsiteY8" fmla="*/ 825851 h 936341"/>
                <a:gd name="connsiteX0" fmla="*/ 0 w 1566969"/>
                <a:gd name="connsiteY0" fmla="*/ 829766 h 940256"/>
                <a:gd name="connsiteX1" fmla="*/ 703152 w 1566969"/>
                <a:gd name="connsiteY1" fmla="*/ 3935 h 940256"/>
                <a:gd name="connsiteX2" fmla="*/ 1415660 w 1566969"/>
                <a:gd name="connsiteY2" fmla="*/ 578829 h 940256"/>
                <a:gd name="connsiteX3" fmla="*/ 1566969 w 1566969"/>
                <a:gd name="connsiteY3" fmla="*/ 528028 h 940256"/>
                <a:gd name="connsiteX4" fmla="*/ 1426843 w 1566969"/>
                <a:gd name="connsiteY4" fmla="*/ 940256 h 940256"/>
                <a:gd name="connsiteX5" fmla="*/ 916925 w 1566969"/>
                <a:gd name="connsiteY5" fmla="*/ 782028 h 940256"/>
                <a:gd name="connsiteX6" fmla="*/ 1154977 w 1566969"/>
                <a:gd name="connsiteY6" fmla="*/ 674078 h 940256"/>
                <a:gd name="connsiteX7" fmla="*/ 632290 w 1566969"/>
                <a:gd name="connsiteY7" fmla="*/ 230388 h 940256"/>
                <a:gd name="connsiteX8" fmla="*/ 0 w 1566969"/>
                <a:gd name="connsiteY8" fmla="*/ 829766 h 940256"/>
                <a:gd name="connsiteX0" fmla="*/ 0 w 1566969"/>
                <a:gd name="connsiteY0" fmla="*/ 829766 h 940256"/>
                <a:gd name="connsiteX1" fmla="*/ 703152 w 1566969"/>
                <a:gd name="connsiteY1" fmla="*/ 3935 h 940256"/>
                <a:gd name="connsiteX2" fmla="*/ 1415660 w 1566969"/>
                <a:gd name="connsiteY2" fmla="*/ 578829 h 940256"/>
                <a:gd name="connsiteX3" fmla="*/ 1566969 w 1566969"/>
                <a:gd name="connsiteY3" fmla="*/ 528028 h 940256"/>
                <a:gd name="connsiteX4" fmla="*/ 1426843 w 1566969"/>
                <a:gd name="connsiteY4" fmla="*/ 940256 h 940256"/>
                <a:gd name="connsiteX5" fmla="*/ 916925 w 1566969"/>
                <a:gd name="connsiteY5" fmla="*/ 782028 h 940256"/>
                <a:gd name="connsiteX6" fmla="*/ 1154977 w 1566969"/>
                <a:gd name="connsiteY6" fmla="*/ 674078 h 940256"/>
                <a:gd name="connsiteX7" fmla="*/ 632290 w 1566969"/>
                <a:gd name="connsiteY7" fmla="*/ 230388 h 940256"/>
                <a:gd name="connsiteX8" fmla="*/ 0 w 1566969"/>
                <a:gd name="connsiteY8" fmla="*/ 829766 h 940256"/>
                <a:gd name="connsiteX0" fmla="*/ 0 w 1566969"/>
                <a:gd name="connsiteY0" fmla="*/ 830965 h 941455"/>
                <a:gd name="connsiteX1" fmla="*/ 703152 w 1566969"/>
                <a:gd name="connsiteY1" fmla="*/ 5134 h 941455"/>
                <a:gd name="connsiteX2" fmla="*/ 1415660 w 1566969"/>
                <a:gd name="connsiteY2" fmla="*/ 580028 h 941455"/>
                <a:gd name="connsiteX3" fmla="*/ 1566969 w 1566969"/>
                <a:gd name="connsiteY3" fmla="*/ 529227 h 941455"/>
                <a:gd name="connsiteX4" fmla="*/ 1426843 w 1566969"/>
                <a:gd name="connsiteY4" fmla="*/ 941455 h 941455"/>
                <a:gd name="connsiteX5" fmla="*/ 916925 w 1566969"/>
                <a:gd name="connsiteY5" fmla="*/ 783227 h 941455"/>
                <a:gd name="connsiteX6" fmla="*/ 1154977 w 1566969"/>
                <a:gd name="connsiteY6" fmla="*/ 675277 h 941455"/>
                <a:gd name="connsiteX7" fmla="*/ 632290 w 1566969"/>
                <a:gd name="connsiteY7" fmla="*/ 231587 h 941455"/>
                <a:gd name="connsiteX8" fmla="*/ 0 w 1566969"/>
                <a:gd name="connsiteY8" fmla="*/ 830965 h 941455"/>
                <a:gd name="connsiteX0" fmla="*/ 0 w 1566969"/>
                <a:gd name="connsiteY0" fmla="*/ 832452 h 942942"/>
                <a:gd name="connsiteX1" fmla="*/ 703152 w 1566969"/>
                <a:gd name="connsiteY1" fmla="*/ 6621 h 942942"/>
                <a:gd name="connsiteX2" fmla="*/ 1415660 w 1566969"/>
                <a:gd name="connsiteY2" fmla="*/ 581515 h 942942"/>
                <a:gd name="connsiteX3" fmla="*/ 1566969 w 1566969"/>
                <a:gd name="connsiteY3" fmla="*/ 530714 h 942942"/>
                <a:gd name="connsiteX4" fmla="*/ 1426843 w 1566969"/>
                <a:gd name="connsiteY4" fmla="*/ 942942 h 942942"/>
                <a:gd name="connsiteX5" fmla="*/ 916925 w 1566969"/>
                <a:gd name="connsiteY5" fmla="*/ 784714 h 942942"/>
                <a:gd name="connsiteX6" fmla="*/ 1154977 w 1566969"/>
                <a:gd name="connsiteY6" fmla="*/ 676764 h 942942"/>
                <a:gd name="connsiteX7" fmla="*/ 632290 w 1566969"/>
                <a:gd name="connsiteY7" fmla="*/ 233074 h 942942"/>
                <a:gd name="connsiteX8" fmla="*/ 0 w 1566969"/>
                <a:gd name="connsiteY8" fmla="*/ 832452 h 942942"/>
                <a:gd name="connsiteX0" fmla="*/ 0 w 1566969"/>
                <a:gd name="connsiteY0" fmla="*/ 830633 h 941123"/>
                <a:gd name="connsiteX1" fmla="*/ 703152 w 1566969"/>
                <a:gd name="connsiteY1" fmla="*/ 4802 h 941123"/>
                <a:gd name="connsiteX2" fmla="*/ 1415660 w 1566969"/>
                <a:gd name="connsiteY2" fmla="*/ 579696 h 941123"/>
                <a:gd name="connsiteX3" fmla="*/ 1566969 w 1566969"/>
                <a:gd name="connsiteY3" fmla="*/ 528895 h 941123"/>
                <a:gd name="connsiteX4" fmla="*/ 1426843 w 1566969"/>
                <a:gd name="connsiteY4" fmla="*/ 941123 h 941123"/>
                <a:gd name="connsiteX5" fmla="*/ 916925 w 1566969"/>
                <a:gd name="connsiteY5" fmla="*/ 782895 h 941123"/>
                <a:gd name="connsiteX6" fmla="*/ 1154977 w 1566969"/>
                <a:gd name="connsiteY6" fmla="*/ 674945 h 941123"/>
                <a:gd name="connsiteX7" fmla="*/ 632290 w 1566969"/>
                <a:gd name="connsiteY7" fmla="*/ 231255 h 941123"/>
                <a:gd name="connsiteX8" fmla="*/ 0 w 1566969"/>
                <a:gd name="connsiteY8" fmla="*/ 830633 h 941123"/>
                <a:gd name="connsiteX0" fmla="*/ 0 w 1566969"/>
                <a:gd name="connsiteY0" fmla="*/ 830338 h 940828"/>
                <a:gd name="connsiteX1" fmla="*/ 703152 w 1566969"/>
                <a:gd name="connsiteY1" fmla="*/ 4507 h 940828"/>
                <a:gd name="connsiteX2" fmla="*/ 1415660 w 1566969"/>
                <a:gd name="connsiteY2" fmla="*/ 579401 h 940828"/>
                <a:gd name="connsiteX3" fmla="*/ 1566969 w 1566969"/>
                <a:gd name="connsiteY3" fmla="*/ 528600 h 940828"/>
                <a:gd name="connsiteX4" fmla="*/ 1426843 w 1566969"/>
                <a:gd name="connsiteY4" fmla="*/ 940828 h 940828"/>
                <a:gd name="connsiteX5" fmla="*/ 916925 w 1566969"/>
                <a:gd name="connsiteY5" fmla="*/ 782600 h 940828"/>
                <a:gd name="connsiteX6" fmla="*/ 1154977 w 1566969"/>
                <a:gd name="connsiteY6" fmla="*/ 674650 h 940828"/>
                <a:gd name="connsiteX7" fmla="*/ 632290 w 1566969"/>
                <a:gd name="connsiteY7" fmla="*/ 230960 h 940828"/>
                <a:gd name="connsiteX8" fmla="*/ 0 w 1566969"/>
                <a:gd name="connsiteY8" fmla="*/ 830338 h 940828"/>
                <a:gd name="connsiteX0" fmla="*/ 0 w 1630469"/>
                <a:gd name="connsiteY0" fmla="*/ 830338 h 940828"/>
                <a:gd name="connsiteX1" fmla="*/ 703152 w 1630469"/>
                <a:gd name="connsiteY1" fmla="*/ 4507 h 940828"/>
                <a:gd name="connsiteX2" fmla="*/ 1415660 w 1630469"/>
                <a:gd name="connsiteY2" fmla="*/ 579401 h 940828"/>
                <a:gd name="connsiteX3" fmla="*/ 1630469 w 1630469"/>
                <a:gd name="connsiteY3" fmla="*/ 509550 h 940828"/>
                <a:gd name="connsiteX4" fmla="*/ 1426843 w 1630469"/>
                <a:gd name="connsiteY4" fmla="*/ 940828 h 940828"/>
                <a:gd name="connsiteX5" fmla="*/ 916925 w 1630469"/>
                <a:gd name="connsiteY5" fmla="*/ 782600 h 940828"/>
                <a:gd name="connsiteX6" fmla="*/ 1154977 w 1630469"/>
                <a:gd name="connsiteY6" fmla="*/ 674650 h 940828"/>
                <a:gd name="connsiteX7" fmla="*/ 632290 w 1630469"/>
                <a:gd name="connsiteY7" fmla="*/ 230960 h 940828"/>
                <a:gd name="connsiteX8" fmla="*/ 0 w 1630469"/>
                <a:gd name="connsiteY8" fmla="*/ 830338 h 940828"/>
                <a:gd name="connsiteX0" fmla="*/ 0 w 1630469"/>
                <a:gd name="connsiteY0" fmla="*/ 830338 h 1105928"/>
                <a:gd name="connsiteX1" fmla="*/ 703152 w 1630469"/>
                <a:gd name="connsiteY1" fmla="*/ 4507 h 1105928"/>
                <a:gd name="connsiteX2" fmla="*/ 1415660 w 1630469"/>
                <a:gd name="connsiteY2" fmla="*/ 579401 h 1105928"/>
                <a:gd name="connsiteX3" fmla="*/ 1630469 w 1630469"/>
                <a:gd name="connsiteY3" fmla="*/ 509550 h 1105928"/>
                <a:gd name="connsiteX4" fmla="*/ 1426843 w 1630469"/>
                <a:gd name="connsiteY4" fmla="*/ 1105928 h 1105928"/>
                <a:gd name="connsiteX5" fmla="*/ 916925 w 1630469"/>
                <a:gd name="connsiteY5" fmla="*/ 782600 h 1105928"/>
                <a:gd name="connsiteX6" fmla="*/ 1154977 w 1630469"/>
                <a:gd name="connsiteY6" fmla="*/ 674650 h 1105928"/>
                <a:gd name="connsiteX7" fmla="*/ 632290 w 1630469"/>
                <a:gd name="connsiteY7" fmla="*/ 230960 h 1105928"/>
                <a:gd name="connsiteX8" fmla="*/ 0 w 1630469"/>
                <a:gd name="connsiteY8" fmla="*/ 830338 h 1105928"/>
                <a:gd name="connsiteX0" fmla="*/ 0 w 1630469"/>
                <a:gd name="connsiteY0" fmla="*/ 830338 h 1042428"/>
                <a:gd name="connsiteX1" fmla="*/ 703152 w 1630469"/>
                <a:gd name="connsiteY1" fmla="*/ 4507 h 1042428"/>
                <a:gd name="connsiteX2" fmla="*/ 1415660 w 1630469"/>
                <a:gd name="connsiteY2" fmla="*/ 579401 h 1042428"/>
                <a:gd name="connsiteX3" fmla="*/ 1630469 w 1630469"/>
                <a:gd name="connsiteY3" fmla="*/ 509550 h 1042428"/>
                <a:gd name="connsiteX4" fmla="*/ 1464943 w 1630469"/>
                <a:gd name="connsiteY4" fmla="*/ 1042428 h 1042428"/>
                <a:gd name="connsiteX5" fmla="*/ 916925 w 1630469"/>
                <a:gd name="connsiteY5" fmla="*/ 782600 h 1042428"/>
                <a:gd name="connsiteX6" fmla="*/ 1154977 w 1630469"/>
                <a:gd name="connsiteY6" fmla="*/ 674650 h 1042428"/>
                <a:gd name="connsiteX7" fmla="*/ 632290 w 1630469"/>
                <a:gd name="connsiteY7" fmla="*/ 230960 h 1042428"/>
                <a:gd name="connsiteX8" fmla="*/ 0 w 1630469"/>
                <a:gd name="connsiteY8" fmla="*/ 830338 h 1042428"/>
                <a:gd name="connsiteX0" fmla="*/ 0 w 1630469"/>
                <a:gd name="connsiteY0" fmla="*/ 830338 h 1080528"/>
                <a:gd name="connsiteX1" fmla="*/ 703152 w 1630469"/>
                <a:gd name="connsiteY1" fmla="*/ 4507 h 1080528"/>
                <a:gd name="connsiteX2" fmla="*/ 1415660 w 1630469"/>
                <a:gd name="connsiteY2" fmla="*/ 579401 h 1080528"/>
                <a:gd name="connsiteX3" fmla="*/ 1630469 w 1630469"/>
                <a:gd name="connsiteY3" fmla="*/ 509550 h 1080528"/>
                <a:gd name="connsiteX4" fmla="*/ 1464943 w 1630469"/>
                <a:gd name="connsiteY4" fmla="*/ 1080528 h 1080528"/>
                <a:gd name="connsiteX5" fmla="*/ 916925 w 1630469"/>
                <a:gd name="connsiteY5" fmla="*/ 782600 h 1080528"/>
                <a:gd name="connsiteX6" fmla="*/ 1154977 w 1630469"/>
                <a:gd name="connsiteY6" fmla="*/ 674650 h 1080528"/>
                <a:gd name="connsiteX7" fmla="*/ 632290 w 1630469"/>
                <a:gd name="connsiteY7" fmla="*/ 230960 h 1080528"/>
                <a:gd name="connsiteX8" fmla="*/ 0 w 1630469"/>
                <a:gd name="connsiteY8" fmla="*/ 830338 h 1080528"/>
                <a:gd name="connsiteX0" fmla="*/ 0 w 1630469"/>
                <a:gd name="connsiteY0" fmla="*/ 835869 h 1086059"/>
                <a:gd name="connsiteX1" fmla="*/ 703152 w 1630469"/>
                <a:gd name="connsiteY1" fmla="*/ 10038 h 1086059"/>
                <a:gd name="connsiteX2" fmla="*/ 1415660 w 1630469"/>
                <a:gd name="connsiteY2" fmla="*/ 584932 h 1086059"/>
                <a:gd name="connsiteX3" fmla="*/ 1630469 w 1630469"/>
                <a:gd name="connsiteY3" fmla="*/ 515081 h 1086059"/>
                <a:gd name="connsiteX4" fmla="*/ 1464943 w 1630469"/>
                <a:gd name="connsiteY4" fmla="*/ 1086059 h 1086059"/>
                <a:gd name="connsiteX5" fmla="*/ 916925 w 1630469"/>
                <a:gd name="connsiteY5" fmla="*/ 788131 h 1086059"/>
                <a:gd name="connsiteX6" fmla="*/ 1154977 w 1630469"/>
                <a:gd name="connsiteY6" fmla="*/ 680181 h 1086059"/>
                <a:gd name="connsiteX7" fmla="*/ 632290 w 1630469"/>
                <a:gd name="connsiteY7" fmla="*/ 236491 h 1086059"/>
                <a:gd name="connsiteX8" fmla="*/ 0 w 1630469"/>
                <a:gd name="connsiteY8" fmla="*/ 835869 h 1086059"/>
                <a:gd name="connsiteX0" fmla="*/ 0 w 1630469"/>
                <a:gd name="connsiteY0" fmla="*/ 834355 h 1084545"/>
                <a:gd name="connsiteX1" fmla="*/ 703152 w 1630469"/>
                <a:gd name="connsiteY1" fmla="*/ 8524 h 1084545"/>
                <a:gd name="connsiteX2" fmla="*/ 1415660 w 1630469"/>
                <a:gd name="connsiteY2" fmla="*/ 583418 h 1084545"/>
                <a:gd name="connsiteX3" fmla="*/ 1630469 w 1630469"/>
                <a:gd name="connsiteY3" fmla="*/ 513567 h 1084545"/>
                <a:gd name="connsiteX4" fmla="*/ 1464943 w 1630469"/>
                <a:gd name="connsiteY4" fmla="*/ 1084545 h 1084545"/>
                <a:gd name="connsiteX5" fmla="*/ 916925 w 1630469"/>
                <a:gd name="connsiteY5" fmla="*/ 786617 h 1084545"/>
                <a:gd name="connsiteX6" fmla="*/ 1154977 w 1630469"/>
                <a:gd name="connsiteY6" fmla="*/ 678667 h 1084545"/>
                <a:gd name="connsiteX7" fmla="*/ 632290 w 1630469"/>
                <a:gd name="connsiteY7" fmla="*/ 234977 h 1084545"/>
                <a:gd name="connsiteX8" fmla="*/ 0 w 1630469"/>
                <a:gd name="connsiteY8" fmla="*/ 834355 h 1084545"/>
                <a:gd name="connsiteX0" fmla="*/ 0 w 1630469"/>
                <a:gd name="connsiteY0" fmla="*/ 828167 h 1078357"/>
                <a:gd name="connsiteX1" fmla="*/ 601552 w 1630469"/>
                <a:gd name="connsiteY1" fmla="*/ 8686 h 1078357"/>
                <a:gd name="connsiteX2" fmla="*/ 1415660 w 1630469"/>
                <a:gd name="connsiteY2" fmla="*/ 577230 h 1078357"/>
                <a:gd name="connsiteX3" fmla="*/ 1630469 w 1630469"/>
                <a:gd name="connsiteY3" fmla="*/ 507379 h 1078357"/>
                <a:gd name="connsiteX4" fmla="*/ 1464943 w 1630469"/>
                <a:gd name="connsiteY4" fmla="*/ 1078357 h 1078357"/>
                <a:gd name="connsiteX5" fmla="*/ 916925 w 1630469"/>
                <a:gd name="connsiteY5" fmla="*/ 780429 h 1078357"/>
                <a:gd name="connsiteX6" fmla="*/ 1154977 w 1630469"/>
                <a:gd name="connsiteY6" fmla="*/ 672479 h 1078357"/>
                <a:gd name="connsiteX7" fmla="*/ 632290 w 1630469"/>
                <a:gd name="connsiteY7" fmla="*/ 228789 h 1078357"/>
                <a:gd name="connsiteX8" fmla="*/ 0 w 1630469"/>
                <a:gd name="connsiteY8" fmla="*/ 828167 h 1078357"/>
                <a:gd name="connsiteX0" fmla="*/ 0 w 1630469"/>
                <a:gd name="connsiteY0" fmla="*/ 828167 h 1078357"/>
                <a:gd name="connsiteX1" fmla="*/ 620602 w 1630469"/>
                <a:gd name="connsiteY1" fmla="*/ 8686 h 1078357"/>
                <a:gd name="connsiteX2" fmla="*/ 1415660 w 1630469"/>
                <a:gd name="connsiteY2" fmla="*/ 577230 h 1078357"/>
                <a:gd name="connsiteX3" fmla="*/ 1630469 w 1630469"/>
                <a:gd name="connsiteY3" fmla="*/ 507379 h 1078357"/>
                <a:gd name="connsiteX4" fmla="*/ 1464943 w 1630469"/>
                <a:gd name="connsiteY4" fmla="*/ 1078357 h 1078357"/>
                <a:gd name="connsiteX5" fmla="*/ 916925 w 1630469"/>
                <a:gd name="connsiteY5" fmla="*/ 780429 h 1078357"/>
                <a:gd name="connsiteX6" fmla="*/ 1154977 w 1630469"/>
                <a:gd name="connsiteY6" fmla="*/ 672479 h 1078357"/>
                <a:gd name="connsiteX7" fmla="*/ 632290 w 1630469"/>
                <a:gd name="connsiteY7" fmla="*/ 228789 h 1078357"/>
                <a:gd name="connsiteX8" fmla="*/ 0 w 1630469"/>
                <a:gd name="connsiteY8" fmla="*/ 828167 h 1078357"/>
                <a:gd name="connsiteX0" fmla="*/ 0 w 1630469"/>
                <a:gd name="connsiteY0" fmla="*/ 826712 h 1076902"/>
                <a:gd name="connsiteX1" fmla="*/ 620602 w 1630469"/>
                <a:gd name="connsiteY1" fmla="*/ 7231 h 1076902"/>
                <a:gd name="connsiteX2" fmla="*/ 1415660 w 1630469"/>
                <a:gd name="connsiteY2" fmla="*/ 575775 h 1076902"/>
                <a:gd name="connsiteX3" fmla="*/ 1630469 w 1630469"/>
                <a:gd name="connsiteY3" fmla="*/ 505924 h 1076902"/>
                <a:gd name="connsiteX4" fmla="*/ 1464943 w 1630469"/>
                <a:gd name="connsiteY4" fmla="*/ 1076902 h 1076902"/>
                <a:gd name="connsiteX5" fmla="*/ 916925 w 1630469"/>
                <a:gd name="connsiteY5" fmla="*/ 778974 h 1076902"/>
                <a:gd name="connsiteX6" fmla="*/ 1154977 w 1630469"/>
                <a:gd name="connsiteY6" fmla="*/ 671024 h 1076902"/>
                <a:gd name="connsiteX7" fmla="*/ 632290 w 1630469"/>
                <a:gd name="connsiteY7" fmla="*/ 227334 h 1076902"/>
                <a:gd name="connsiteX8" fmla="*/ 0 w 1630469"/>
                <a:gd name="connsiteY8" fmla="*/ 826712 h 1076902"/>
                <a:gd name="connsiteX0" fmla="*/ 0 w 1630469"/>
                <a:gd name="connsiteY0" fmla="*/ 826712 h 1076902"/>
                <a:gd name="connsiteX1" fmla="*/ 620602 w 1630469"/>
                <a:gd name="connsiteY1" fmla="*/ 7231 h 1076902"/>
                <a:gd name="connsiteX2" fmla="*/ 1415660 w 1630469"/>
                <a:gd name="connsiteY2" fmla="*/ 575775 h 1076902"/>
                <a:gd name="connsiteX3" fmla="*/ 1630469 w 1630469"/>
                <a:gd name="connsiteY3" fmla="*/ 505924 h 1076902"/>
                <a:gd name="connsiteX4" fmla="*/ 1464943 w 1630469"/>
                <a:gd name="connsiteY4" fmla="*/ 1076902 h 1076902"/>
                <a:gd name="connsiteX5" fmla="*/ 916925 w 1630469"/>
                <a:gd name="connsiteY5" fmla="*/ 778974 h 1076902"/>
                <a:gd name="connsiteX6" fmla="*/ 1154977 w 1630469"/>
                <a:gd name="connsiteY6" fmla="*/ 671024 h 1076902"/>
                <a:gd name="connsiteX7" fmla="*/ 632290 w 1630469"/>
                <a:gd name="connsiteY7" fmla="*/ 227334 h 1076902"/>
                <a:gd name="connsiteX8" fmla="*/ 0 w 1630469"/>
                <a:gd name="connsiteY8" fmla="*/ 826712 h 1076902"/>
                <a:gd name="connsiteX0" fmla="*/ 0 w 1630469"/>
                <a:gd name="connsiteY0" fmla="*/ 826712 h 1076902"/>
                <a:gd name="connsiteX1" fmla="*/ 620602 w 1630469"/>
                <a:gd name="connsiteY1" fmla="*/ 7231 h 1076902"/>
                <a:gd name="connsiteX2" fmla="*/ 1415660 w 1630469"/>
                <a:gd name="connsiteY2" fmla="*/ 575775 h 1076902"/>
                <a:gd name="connsiteX3" fmla="*/ 1630469 w 1630469"/>
                <a:gd name="connsiteY3" fmla="*/ 505924 h 1076902"/>
                <a:gd name="connsiteX4" fmla="*/ 1464943 w 1630469"/>
                <a:gd name="connsiteY4" fmla="*/ 1076902 h 1076902"/>
                <a:gd name="connsiteX5" fmla="*/ 916925 w 1630469"/>
                <a:gd name="connsiteY5" fmla="*/ 778974 h 1076902"/>
                <a:gd name="connsiteX6" fmla="*/ 1154977 w 1630469"/>
                <a:gd name="connsiteY6" fmla="*/ 671024 h 1076902"/>
                <a:gd name="connsiteX7" fmla="*/ 632290 w 1630469"/>
                <a:gd name="connsiteY7" fmla="*/ 227334 h 1076902"/>
                <a:gd name="connsiteX8" fmla="*/ 0 w 1630469"/>
                <a:gd name="connsiteY8" fmla="*/ 826712 h 107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0469" h="1076902">
                  <a:moveTo>
                    <a:pt x="0" y="826712"/>
                  </a:moveTo>
                  <a:cubicBezTo>
                    <a:pt x="95419" y="405853"/>
                    <a:pt x="264009" y="61754"/>
                    <a:pt x="620602" y="7231"/>
                  </a:cubicBezTo>
                  <a:cubicBezTo>
                    <a:pt x="977195" y="-47292"/>
                    <a:pt x="1342067" y="212819"/>
                    <a:pt x="1415660" y="575775"/>
                  </a:cubicBezTo>
                  <a:lnTo>
                    <a:pt x="1630469" y="505924"/>
                  </a:lnTo>
                  <a:lnTo>
                    <a:pt x="1464943" y="1076902"/>
                  </a:lnTo>
                  <a:lnTo>
                    <a:pt x="916925" y="778974"/>
                  </a:lnTo>
                  <a:lnTo>
                    <a:pt x="1154977" y="671024"/>
                  </a:lnTo>
                  <a:cubicBezTo>
                    <a:pt x="1062872" y="454507"/>
                    <a:pt x="817122" y="233674"/>
                    <a:pt x="632290" y="227334"/>
                  </a:cubicBezTo>
                  <a:cubicBezTo>
                    <a:pt x="410372" y="236772"/>
                    <a:pt x="304631" y="319201"/>
                    <a:pt x="0" y="826712"/>
                  </a:cubicBezTo>
                  <a:close/>
                </a:path>
              </a:pathLst>
            </a:custGeom>
            <a:gradFill>
              <a:gsLst>
                <a:gs pos="417">
                  <a:srgbClr val="489C58"/>
                </a:gs>
                <a:gs pos="12000">
                  <a:srgbClr val="58D267"/>
                </a:gs>
                <a:gs pos="18000">
                  <a:srgbClr val="428C4B"/>
                </a:gs>
                <a:gs pos="100000">
                  <a:srgbClr val="175F23"/>
                </a:gs>
                <a:gs pos="35000">
                  <a:srgbClr val="54D66A"/>
                </a:gs>
              </a:gsLst>
              <a:lin ang="3000000" scaled="0"/>
            </a:gra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3" name="環状矢印 24"/>
            <p:cNvSpPr/>
            <p:nvPr/>
          </p:nvSpPr>
          <p:spPr>
            <a:xfrm rot="10092358">
              <a:off x="3453919" y="2188317"/>
              <a:ext cx="891730" cy="509307"/>
            </a:xfrm>
            <a:custGeom>
              <a:avLst/>
              <a:gdLst>
                <a:gd name="connsiteX0" fmla="*/ 101647 w 1626349"/>
                <a:gd name="connsiteY0" fmla="*/ 813175 h 1626349"/>
                <a:gd name="connsiteX1" fmla="*/ 712695 w 1626349"/>
                <a:gd name="connsiteY1" fmla="*/ 108778 h 1626349"/>
                <a:gd name="connsiteX2" fmla="*/ 1496324 w 1626349"/>
                <a:gd name="connsiteY2" fmla="*/ 614229 h 1626349"/>
                <a:gd name="connsiteX3" fmla="*/ 1592988 w 1626349"/>
                <a:gd name="connsiteY3" fmla="*/ 614228 h 1626349"/>
                <a:gd name="connsiteX4" fmla="*/ 1423055 w 1626349"/>
                <a:gd name="connsiteY4" fmla="*/ 813174 h 1626349"/>
                <a:gd name="connsiteX5" fmla="*/ 1186400 w 1626349"/>
                <a:gd name="connsiteY5" fmla="*/ 614228 h 1626349"/>
                <a:gd name="connsiteX6" fmla="*/ 1280852 w 1626349"/>
                <a:gd name="connsiteY6" fmla="*/ 614228 h 1626349"/>
                <a:gd name="connsiteX7" fmla="*/ 711655 w 1626349"/>
                <a:gd name="connsiteY7" fmla="*/ 315183 h 1626349"/>
                <a:gd name="connsiteX8" fmla="*/ 304940 w 1626349"/>
                <a:gd name="connsiteY8" fmla="*/ 813175 h 1626349"/>
                <a:gd name="connsiteX9" fmla="*/ 101647 w 1626349"/>
                <a:gd name="connsiteY9" fmla="*/ 813175 h 1626349"/>
                <a:gd name="connsiteX0" fmla="*/ 1 w 1491342"/>
                <a:gd name="connsiteY0" fmla="*/ 711587 h 713285"/>
                <a:gd name="connsiteX1" fmla="*/ 611049 w 1491342"/>
                <a:gd name="connsiteY1" fmla="*/ 7190 h 713285"/>
                <a:gd name="connsiteX2" fmla="*/ 1394678 w 1491342"/>
                <a:gd name="connsiteY2" fmla="*/ 512641 h 713285"/>
                <a:gd name="connsiteX3" fmla="*/ 1491342 w 1491342"/>
                <a:gd name="connsiteY3" fmla="*/ 512640 h 713285"/>
                <a:gd name="connsiteX4" fmla="*/ 1321409 w 1491342"/>
                <a:gd name="connsiteY4" fmla="*/ 711586 h 713285"/>
                <a:gd name="connsiteX5" fmla="*/ 1084754 w 1491342"/>
                <a:gd name="connsiteY5" fmla="*/ 512640 h 713285"/>
                <a:gd name="connsiteX6" fmla="*/ 1179206 w 1491342"/>
                <a:gd name="connsiteY6" fmla="*/ 512640 h 713285"/>
                <a:gd name="connsiteX7" fmla="*/ 610009 w 1491342"/>
                <a:gd name="connsiteY7" fmla="*/ 213595 h 713285"/>
                <a:gd name="connsiteX8" fmla="*/ 1 w 1491342"/>
                <a:gd name="connsiteY8" fmla="*/ 711587 h 713285"/>
                <a:gd name="connsiteX0" fmla="*/ 1 w 1270695"/>
                <a:gd name="connsiteY0" fmla="*/ 1042259 h 1043311"/>
                <a:gd name="connsiteX1" fmla="*/ 390402 w 1270695"/>
                <a:gd name="connsiteY1" fmla="*/ 17176 h 1043311"/>
                <a:gd name="connsiteX2" fmla="*/ 1174031 w 1270695"/>
                <a:gd name="connsiteY2" fmla="*/ 522627 h 1043311"/>
                <a:gd name="connsiteX3" fmla="*/ 1270695 w 1270695"/>
                <a:gd name="connsiteY3" fmla="*/ 522626 h 1043311"/>
                <a:gd name="connsiteX4" fmla="*/ 1100762 w 1270695"/>
                <a:gd name="connsiteY4" fmla="*/ 721572 h 1043311"/>
                <a:gd name="connsiteX5" fmla="*/ 864107 w 1270695"/>
                <a:gd name="connsiteY5" fmla="*/ 522626 h 1043311"/>
                <a:gd name="connsiteX6" fmla="*/ 958559 w 1270695"/>
                <a:gd name="connsiteY6" fmla="*/ 522626 h 1043311"/>
                <a:gd name="connsiteX7" fmla="*/ 389362 w 1270695"/>
                <a:gd name="connsiteY7" fmla="*/ 223581 h 1043311"/>
                <a:gd name="connsiteX8" fmla="*/ 1 w 1270695"/>
                <a:gd name="connsiteY8" fmla="*/ 1042259 h 1043311"/>
                <a:gd name="connsiteX0" fmla="*/ 11205 w 1281899"/>
                <a:gd name="connsiteY0" fmla="*/ 1042259 h 1043311"/>
                <a:gd name="connsiteX1" fmla="*/ 401606 w 1281899"/>
                <a:gd name="connsiteY1" fmla="*/ 17176 h 1043311"/>
                <a:gd name="connsiteX2" fmla="*/ 1185235 w 1281899"/>
                <a:gd name="connsiteY2" fmla="*/ 522627 h 1043311"/>
                <a:gd name="connsiteX3" fmla="*/ 1281899 w 1281899"/>
                <a:gd name="connsiteY3" fmla="*/ 522626 h 1043311"/>
                <a:gd name="connsiteX4" fmla="*/ 1111966 w 1281899"/>
                <a:gd name="connsiteY4" fmla="*/ 721572 h 1043311"/>
                <a:gd name="connsiteX5" fmla="*/ 875311 w 1281899"/>
                <a:gd name="connsiteY5" fmla="*/ 522626 h 1043311"/>
                <a:gd name="connsiteX6" fmla="*/ 969763 w 1281899"/>
                <a:gd name="connsiteY6" fmla="*/ 522626 h 1043311"/>
                <a:gd name="connsiteX7" fmla="*/ 400566 w 1281899"/>
                <a:gd name="connsiteY7" fmla="*/ 223581 h 1043311"/>
                <a:gd name="connsiteX8" fmla="*/ 11205 w 1281899"/>
                <a:gd name="connsiteY8" fmla="*/ 1042259 h 1043311"/>
                <a:gd name="connsiteX0" fmla="*/ 11205 w 1281899"/>
                <a:gd name="connsiteY0" fmla="*/ 1042259 h 1042259"/>
                <a:gd name="connsiteX1" fmla="*/ 401606 w 1281899"/>
                <a:gd name="connsiteY1" fmla="*/ 17176 h 1042259"/>
                <a:gd name="connsiteX2" fmla="*/ 1185235 w 1281899"/>
                <a:gd name="connsiteY2" fmla="*/ 522627 h 1042259"/>
                <a:gd name="connsiteX3" fmla="*/ 1281899 w 1281899"/>
                <a:gd name="connsiteY3" fmla="*/ 522626 h 1042259"/>
                <a:gd name="connsiteX4" fmla="*/ 1111966 w 1281899"/>
                <a:gd name="connsiteY4" fmla="*/ 721572 h 1042259"/>
                <a:gd name="connsiteX5" fmla="*/ 875311 w 1281899"/>
                <a:gd name="connsiteY5" fmla="*/ 522626 h 1042259"/>
                <a:gd name="connsiteX6" fmla="*/ 969763 w 1281899"/>
                <a:gd name="connsiteY6" fmla="*/ 522626 h 1042259"/>
                <a:gd name="connsiteX7" fmla="*/ 400566 w 1281899"/>
                <a:gd name="connsiteY7" fmla="*/ 223581 h 1042259"/>
                <a:gd name="connsiteX8" fmla="*/ 11205 w 1281899"/>
                <a:gd name="connsiteY8" fmla="*/ 1042259 h 1042259"/>
                <a:gd name="connsiteX0" fmla="*/ 17796 w 1142291"/>
                <a:gd name="connsiteY0" fmla="*/ 1028853 h 1028853"/>
                <a:gd name="connsiteX1" fmla="*/ 261998 w 1142291"/>
                <a:gd name="connsiteY1" fmla="*/ 16537 h 1028853"/>
                <a:gd name="connsiteX2" fmla="*/ 1045627 w 1142291"/>
                <a:gd name="connsiteY2" fmla="*/ 521988 h 1028853"/>
                <a:gd name="connsiteX3" fmla="*/ 1142291 w 1142291"/>
                <a:gd name="connsiteY3" fmla="*/ 521987 h 1028853"/>
                <a:gd name="connsiteX4" fmla="*/ 972358 w 1142291"/>
                <a:gd name="connsiteY4" fmla="*/ 720933 h 1028853"/>
                <a:gd name="connsiteX5" fmla="*/ 735703 w 1142291"/>
                <a:gd name="connsiteY5" fmla="*/ 521987 h 1028853"/>
                <a:gd name="connsiteX6" fmla="*/ 830155 w 1142291"/>
                <a:gd name="connsiteY6" fmla="*/ 521987 h 1028853"/>
                <a:gd name="connsiteX7" fmla="*/ 260958 w 1142291"/>
                <a:gd name="connsiteY7" fmla="*/ 222942 h 1028853"/>
                <a:gd name="connsiteX8" fmla="*/ 17796 w 1142291"/>
                <a:gd name="connsiteY8" fmla="*/ 1028853 h 1028853"/>
                <a:gd name="connsiteX0" fmla="*/ 59480 w 1183975"/>
                <a:gd name="connsiteY0" fmla="*/ 1028853 h 1028853"/>
                <a:gd name="connsiteX1" fmla="*/ 303682 w 1183975"/>
                <a:gd name="connsiteY1" fmla="*/ 16537 h 1028853"/>
                <a:gd name="connsiteX2" fmla="*/ 1087311 w 1183975"/>
                <a:gd name="connsiteY2" fmla="*/ 521988 h 1028853"/>
                <a:gd name="connsiteX3" fmla="*/ 1183975 w 1183975"/>
                <a:gd name="connsiteY3" fmla="*/ 521987 h 1028853"/>
                <a:gd name="connsiteX4" fmla="*/ 1014042 w 1183975"/>
                <a:gd name="connsiteY4" fmla="*/ 720933 h 1028853"/>
                <a:gd name="connsiteX5" fmla="*/ 777387 w 1183975"/>
                <a:gd name="connsiteY5" fmla="*/ 521987 h 1028853"/>
                <a:gd name="connsiteX6" fmla="*/ 871839 w 1183975"/>
                <a:gd name="connsiteY6" fmla="*/ 521987 h 1028853"/>
                <a:gd name="connsiteX7" fmla="*/ 302642 w 1183975"/>
                <a:gd name="connsiteY7" fmla="*/ 222942 h 1028853"/>
                <a:gd name="connsiteX8" fmla="*/ 59480 w 1183975"/>
                <a:gd name="connsiteY8" fmla="*/ 1028853 h 1028853"/>
                <a:gd name="connsiteX0" fmla="*/ 59480 w 1183975"/>
                <a:gd name="connsiteY0" fmla="*/ 1028853 h 1028853"/>
                <a:gd name="connsiteX1" fmla="*/ 303682 w 1183975"/>
                <a:gd name="connsiteY1" fmla="*/ 16537 h 1028853"/>
                <a:gd name="connsiteX2" fmla="*/ 1087311 w 1183975"/>
                <a:gd name="connsiteY2" fmla="*/ 521988 h 1028853"/>
                <a:gd name="connsiteX3" fmla="*/ 1183975 w 1183975"/>
                <a:gd name="connsiteY3" fmla="*/ 521987 h 1028853"/>
                <a:gd name="connsiteX4" fmla="*/ 1014042 w 1183975"/>
                <a:gd name="connsiteY4" fmla="*/ 720933 h 1028853"/>
                <a:gd name="connsiteX5" fmla="*/ 777387 w 1183975"/>
                <a:gd name="connsiteY5" fmla="*/ 521987 h 1028853"/>
                <a:gd name="connsiteX6" fmla="*/ 871839 w 1183975"/>
                <a:gd name="connsiteY6" fmla="*/ 521987 h 1028853"/>
                <a:gd name="connsiteX7" fmla="*/ 302642 w 1183975"/>
                <a:gd name="connsiteY7" fmla="*/ 222942 h 1028853"/>
                <a:gd name="connsiteX8" fmla="*/ 59480 w 1183975"/>
                <a:gd name="connsiteY8" fmla="*/ 1028853 h 1028853"/>
                <a:gd name="connsiteX0" fmla="*/ 59480 w 1226832"/>
                <a:gd name="connsiteY0" fmla="*/ 1028853 h 1028853"/>
                <a:gd name="connsiteX1" fmla="*/ 303682 w 1226832"/>
                <a:gd name="connsiteY1" fmla="*/ 16537 h 1028853"/>
                <a:gd name="connsiteX2" fmla="*/ 1087311 w 1226832"/>
                <a:gd name="connsiteY2" fmla="*/ 521988 h 1028853"/>
                <a:gd name="connsiteX3" fmla="*/ 1183975 w 1226832"/>
                <a:gd name="connsiteY3" fmla="*/ 521987 h 1028853"/>
                <a:gd name="connsiteX4" fmla="*/ 1226832 w 1226832"/>
                <a:gd name="connsiteY4" fmla="*/ 951651 h 1028853"/>
                <a:gd name="connsiteX5" fmla="*/ 777387 w 1226832"/>
                <a:gd name="connsiteY5" fmla="*/ 521987 h 1028853"/>
                <a:gd name="connsiteX6" fmla="*/ 871839 w 1226832"/>
                <a:gd name="connsiteY6" fmla="*/ 521987 h 1028853"/>
                <a:gd name="connsiteX7" fmla="*/ 302642 w 1226832"/>
                <a:gd name="connsiteY7" fmla="*/ 222942 h 1028853"/>
                <a:gd name="connsiteX8" fmla="*/ 59480 w 1226832"/>
                <a:gd name="connsiteY8" fmla="*/ 1028853 h 1028853"/>
                <a:gd name="connsiteX0" fmla="*/ 59480 w 1268936"/>
                <a:gd name="connsiteY0" fmla="*/ 1028853 h 1028853"/>
                <a:gd name="connsiteX1" fmla="*/ 303682 w 1268936"/>
                <a:gd name="connsiteY1" fmla="*/ 16537 h 1028853"/>
                <a:gd name="connsiteX2" fmla="*/ 1087311 w 1268936"/>
                <a:gd name="connsiteY2" fmla="*/ 521988 h 1028853"/>
                <a:gd name="connsiteX3" fmla="*/ 1268936 w 1268936"/>
                <a:gd name="connsiteY3" fmla="*/ 197276 h 1028853"/>
                <a:gd name="connsiteX4" fmla="*/ 1226832 w 1268936"/>
                <a:gd name="connsiteY4" fmla="*/ 951651 h 1028853"/>
                <a:gd name="connsiteX5" fmla="*/ 777387 w 1268936"/>
                <a:gd name="connsiteY5" fmla="*/ 521987 h 1028853"/>
                <a:gd name="connsiteX6" fmla="*/ 871839 w 1268936"/>
                <a:gd name="connsiteY6" fmla="*/ 521987 h 1028853"/>
                <a:gd name="connsiteX7" fmla="*/ 302642 w 1268936"/>
                <a:gd name="connsiteY7" fmla="*/ 222942 h 1028853"/>
                <a:gd name="connsiteX8" fmla="*/ 59480 w 1268936"/>
                <a:gd name="connsiteY8" fmla="*/ 1028853 h 1028853"/>
                <a:gd name="connsiteX0" fmla="*/ 59480 w 1268936"/>
                <a:gd name="connsiteY0" fmla="*/ 1028853 h 1028853"/>
                <a:gd name="connsiteX1" fmla="*/ 303682 w 1268936"/>
                <a:gd name="connsiteY1" fmla="*/ 16537 h 1028853"/>
                <a:gd name="connsiteX2" fmla="*/ 1087311 w 1268936"/>
                <a:gd name="connsiteY2" fmla="*/ 521988 h 1028853"/>
                <a:gd name="connsiteX3" fmla="*/ 1268936 w 1268936"/>
                <a:gd name="connsiteY3" fmla="*/ 197276 h 1028853"/>
                <a:gd name="connsiteX4" fmla="*/ 1226832 w 1268936"/>
                <a:gd name="connsiteY4" fmla="*/ 951651 h 1028853"/>
                <a:gd name="connsiteX5" fmla="*/ 714918 w 1268936"/>
                <a:gd name="connsiteY5" fmla="*/ 844734 h 1028853"/>
                <a:gd name="connsiteX6" fmla="*/ 871839 w 1268936"/>
                <a:gd name="connsiteY6" fmla="*/ 521987 h 1028853"/>
                <a:gd name="connsiteX7" fmla="*/ 302642 w 1268936"/>
                <a:gd name="connsiteY7" fmla="*/ 222942 h 1028853"/>
                <a:gd name="connsiteX8" fmla="*/ 59480 w 1268936"/>
                <a:gd name="connsiteY8" fmla="*/ 1028853 h 1028853"/>
                <a:gd name="connsiteX0" fmla="*/ 59480 w 1268936"/>
                <a:gd name="connsiteY0" fmla="*/ 1028853 h 1028853"/>
                <a:gd name="connsiteX1" fmla="*/ 303682 w 1268936"/>
                <a:gd name="connsiteY1" fmla="*/ 16537 h 1028853"/>
                <a:gd name="connsiteX2" fmla="*/ 1087311 w 1268936"/>
                <a:gd name="connsiteY2" fmla="*/ 521988 h 1028853"/>
                <a:gd name="connsiteX3" fmla="*/ 1268936 w 1268936"/>
                <a:gd name="connsiteY3" fmla="*/ 197276 h 1028853"/>
                <a:gd name="connsiteX4" fmla="*/ 1226832 w 1268936"/>
                <a:gd name="connsiteY4" fmla="*/ 951651 h 1028853"/>
                <a:gd name="connsiteX5" fmla="*/ 714918 w 1268936"/>
                <a:gd name="connsiteY5" fmla="*/ 844734 h 1028853"/>
                <a:gd name="connsiteX6" fmla="*/ 871839 w 1268936"/>
                <a:gd name="connsiteY6" fmla="*/ 521987 h 1028853"/>
                <a:gd name="connsiteX7" fmla="*/ 872981 w 1268936"/>
                <a:gd name="connsiteY7" fmla="*/ 629187 h 1028853"/>
                <a:gd name="connsiteX8" fmla="*/ 302642 w 1268936"/>
                <a:gd name="connsiteY8" fmla="*/ 222942 h 1028853"/>
                <a:gd name="connsiteX9" fmla="*/ 59480 w 1268936"/>
                <a:gd name="connsiteY9" fmla="*/ 1028853 h 1028853"/>
                <a:gd name="connsiteX0" fmla="*/ 59480 w 1268936"/>
                <a:gd name="connsiteY0" fmla="*/ 1021699 h 1021699"/>
                <a:gd name="connsiteX1" fmla="*/ 303682 w 1268936"/>
                <a:gd name="connsiteY1" fmla="*/ 9383 h 1021699"/>
                <a:gd name="connsiteX2" fmla="*/ 1087311 w 1268936"/>
                <a:gd name="connsiteY2" fmla="*/ 514834 h 1021699"/>
                <a:gd name="connsiteX3" fmla="*/ 1012748 w 1268936"/>
                <a:gd name="connsiteY3" fmla="*/ 405854 h 1021699"/>
                <a:gd name="connsiteX4" fmla="*/ 1268936 w 1268936"/>
                <a:gd name="connsiteY4" fmla="*/ 190122 h 1021699"/>
                <a:gd name="connsiteX5" fmla="*/ 1226832 w 1268936"/>
                <a:gd name="connsiteY5" fmla="*/ 944497 h 1021699"/>
                <a:gd name="connsiteX6" fmla="*/ 714918 w 1268936"/>
                <a:gd name="connsiteY6" fmla="*/ 837580 h 1021699"/>
                <a:gd name="connsiteX7" fmla="*/ 871839 w 1268936"/>
                <a:gd name="connsiteY7" fmla="*/ 514833 h 1021699"/>
                <a:gd name="connsiteX8" fmla="*/ 872981 w 1268936"/>
                <a:gd name="connsiteY8" fmla="*/ 622033 h 1021699"/>
                <a:gd name="connsiteX9" fmla="*/ 302642 w 1268936"/>
                <a:gd name="connsiteY9" fmla="*/ 215788 h 1021699"/>
                <a:gd name="connsiteX10" fmla="*/ 59480 w 1268936"/>
                <a:gd name="connsiteY10" fmla="*/ 1021699 h 1021699"/>
                <a:gd name="connsiteX0" fmla="*/ 59480 w 1226832"/>
                <a:gd name="connsiteY0" fmla="*/ 1021699 h 1021699"/>
                <a:gd name="connsiteX1" fmla="*/ 303682 w 1226832"/>
                <a:gd name="connsiteY1" fmla="*/ 9383 h 1021699"/>
                <a:gd name="connsiteX2" fmla="*/ 1087311 w 1226832"/>
                <a:gd name="connsiteY2" fmla="*/ 514834 h 1021699"/>
                <a:gd name="connsiteX3" fmla="*/ 1012748 w 1226832"/>
                <a:gd name="connsiteY3" fmla="*/ 405854 h 1021699"/>
                <a:gd name="connsiteX4" fmla="*/ 1199938 w 1226832"/>
                <a:gd name="connsiteY4" fmla="*/ 48833 h 1021699"/>
                <a:gd name="connsiteX5" fmla="*/ 1226832 w 1226832"/>
                <a:gd name="connsiteY5" fmla="*/ 944497 h 1021699"/>
                <a:gd name="connsiteX6" fmla="*/ 714918 w 1226832"/>
                <a:gd name="connsiteY6" fmla="*/ 837580 h 1021699"/>
                <a:gd name="connsiteX7" fmla="*/ 871839 w 1226832"/>
                <a:gd name="connsiteY7" fmla="*/ 514833 h 1021699"/>
                <a:gd name="connsiteX8" fmla="*/ 872981 w 1226832"/>
                <a:gd name="connsiteY8" fmla="*/ 622033 h 1021699"/>
                <a:gd name="connsiteX9" fmla="*/ 302642 w 1226832"/>
                <a:gd name="connsiteY9" fmla="*/ 215788 h 1021699"/>
                <a:gd name="connsiteX10" fmla="*/ 59480 w 1226832"/>
                <a:gd name="connsiteY10" fmla="*/ 1021699 h 1021699"/>
                <a:gd name="connsiteX0" fmla="*/ 59480 w 1422484"/>
                <a:gd name="connsiteY0" fmla="*/ 1021699 h 1108720"/>
                <a:gd name="connsiteX1" fmla="*/ 303682 w 1422484"/>
                <a:gd name="connsiteY1" fmla="*/ 9383 h 1108720"/>
                <a:gd name="connsiteX2" fmla="*/ 1087311 w 1422484"/>
                <a:gd name="connsiteY2" fmla="*/ 514834 h 1108720"/>
                <a:gd name="connsiteX3" fmla="*/ 1012748 w 1422484"/>
                <a:gd name="connsiteY3" fmla="*/ 405854 h 1108720"/>
                <a:gd name="connsiteX4" fmla="*/ 1199938 w 1422484"/>
                <a:gd name="connsiteY4" fmla="*/ 48833 h 1108720"/>
                <a:gd name="connsiteX5" fmla="*/ 1422484 w 1422484"/>
                <a:gd name="connsiteY5" fmla="*/ 1108720 h 1108720"/>
                <a:gd name="connsiteX6" fmla="*/ 714918 w 1422484"/>
                <a:gd name="connsiteY6" fmla="*/ 837580 h 1108720"/>
                <a:gd name="connsiteX7" fmla="*/ 871839 w 1422484"/>
                <a:gd name="connsiteY7" fmla="*/ 514833 h 1108720"/>
                <a:gd name="connsiteX8" fmla="*/ 872981 w 1422484"/>
                <a:gd name="connsiteY8" fmla="*/ 622033 h 1108720"/>
                <a:gd name="connsiteX9" fmla="*/ 302642 w 1422484"/>
                <a:gd name="connsiteY9" fmla="*/ 215788 h 1108720"/>
                <a:gd name="connsiteX10" fmla="*/ 59480 w 1422484"/>
                <a:gd name="connsiteY10" fmla="*/ 1021699 h 1108720"/>
                <a:gd name="connsiteX0" fmla="*/ 59480 w 1235132"/>
                <a:gd name="connsiteY0" fmla="*/ 1021699 h 1021699"/>
                <a:gd name="connsiteX1" fmla="*/ 303682 w 1235132"/>
                <a:gd name="connsiteY1" fmla="*/ 9383 h 1021699"/>
                <a:gd name="connsiteX2" fmla="*/ 1087311 w 1235132"/>
                <a:gd name="connsiteY2" fmla="*/ 514834 h 1021699"/>
                <a:gd name="connsiteX3" fmla="*/ 1012748 w 1235132"/>
                <a:gd name="connsiteY3" fmla="*/ 405854 h 1021699"/>
                <a:gd name="connsiteX4" fmla="*/ 1199938 w 1235132"/>
                <a:gd name="connsiteY4" fmla="*/ 48833 h 1021699"/>
                <a:gd name="connsiteX5" fmla="*/ 1235132 w 1235132"/>
                <a:gd name="connsiteY5" fmla="*/ 909777 h 1021699"/>
                <a:gd name="connsiteX6" fmla="*/ 714918 w 1235132"/>
                <a:gd name="connsiteY6" fmla="*/ 837580 h 1021699"/>
                <a:gd name="connsiteX7" fmla="*/ 871839 w 1235132"/>
                <a:gd name="connsiteY7" fmla="*/ 514833 h 1021699"/>
                <a:gd name="connsiteX8" fmla="*/ 872981 w 1235132"/>
                <a:gd name="connsiteY8" fmla="*/ 622033 h 1021699"/>
                <a:gd name="connsiteX9" fmla="*/ 302642 w 1235132"/>
                <a:gd name="connsiteY9" fmla="*/ 215788 h 1021699"/>
                <a:gd name="connsiteX10" fmla="*/ 59480 w 1235132"/>
                <a:gd name="connsiteY10"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71839 w 1225849"/>
                <a:gd name="connsiteY7" fmla="*/ 514833 h 1021699"/>
                <a:gd name="connsiteX8" fmla="*/ 872981 w 1225849"/>
                <a:gd name="connsiteY8" fmla="*/ 622033 h 1021699"/>
                <a:gd name="connsiteX9" fmla="*/ 302642 w 1225849"/>
                <a:gd name="connsiteY9" fmla="*/ 215788 h 1021699"/>
                <a:gd name="connsiteX10" fmla="*/ 59480 w 1225849"/>
                <a:gd name="connsiteY10"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71839 w 1225849"/>
                <a:gd name="connsiteY7" fmla="*/ 514833 h 1021699"/>
                <a:gd name="connsiteX8" fmla="*/ 482756 w 1225849"/>
                <a:gd name="connsiteY8" fmla="*/ 565458 h 1021699"/>
                <a:gd name="connsiteX9" fmla="*/ 872981 w 1225849"/>
                <a:gd name="connsiteY9" fmla="*/ 622033 h 1021699"/>
                <a:gd name="connsiteX10" fmla="*/ 302642 w 1225849"/>
                <a:gd name="connsiteY10" fmla="*/ 215788 h 1021699"/>
                <a:gd name="connsiteX11" fmla="*/ 59480 w 1225849"/>
                <a:gd name="connsiteY11"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71839 w 1225849"/>
                <a:gd name="connsiteY7" fmla="*/ 514833 h 1021699"/>
                <a:gd name="connsiteX8" fmla="*/ 857709 w 1225849"/>
                <a:gd name="connsiteY8" fmla="*/ 317407 h 1021699"/>
                <a:gd name="connsiteX9" fmla="*/ 872981 w 1225849"/>
                <a:gd name="connsiteY9" fmla="*/ 622033 h 1021699"/>
                <a:gd name="connsiteX10" fmla="*/ 302642 w 1225849"/>
                <a:gd name="connsiteY10" fmla="*/ 215788 h 1021699"/>
                <a:gd name="connsiteX11" fmla="*/ 59480 w 1225849"/>
                <a:gd name="connsiteY11"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71839 w 1225849"/>
                <a:gd name="connsiteY7" fmla="*/ 514833 h 1021699"/>
                <a:gd name="connsiteX8" fmla="*/ 857709 w 1225849"/>
                <a:gd name="connsiteY8" fmla="*/ 317407 h 1021699"/>
                <a:gd name="connsiteX9" fmla="*/ 556915 w 1225849"/>
                <a:gd name="connsiteY9" fmla="*/ 117038 h 1021699"/>
                <a:gd name="connsiteX10" fmla="*/ 302642 w 1225849"/>
                <a:gd name="connsiteY10" fmla="*/ 215788 h 1021699"/>
                <a:gd name="connsiteX11" fmla="*/ 59480 w 1225849"/>
                <a:gd name="connsiteY11"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71839 w 1225849"/>
                <a:gd name="connsiteY7" fmla="*/ 514833 h 1021699"/>
                <a:gd name="connsiteX8" fmla="*/ 739453 w 1225849"/>
                <a:gd name="connsiteY8" fmla="*/ 520376 h 1021699"/>
                <a:gd name="connsiteX9" fmla="*/ 556915 w 1225849"/>
                <a:gd name="connsiteY9" fmla="*/ 117038 h 1021699"/>
                <a:gd name="connsiteX10" fmla="*/ 302642 w 1225849"/>
                <a:gd name="connsiteY10" fmla="*/ 215788 h 1021699"/>
                <a:gd name="connsiteX11" fmla="*/ 59480 w 1225849"/>
                <a:gd name="connsiteY11"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71839 w 1225849"/>
                <a:gd name="connsiteY7" fmla="*/ 514833 h 1021699"/>
                <a:gd name="connsiteX8" fmla="*/ 739453 w 1225849"/>
                <a:gd name="connsiteY8" fmla="*/ 520376 h 1021699"/>
                <a:gd name="connsiteX9" fmla="*/ 491942 w 1225849"/>
                <a:gd name="connsiteY9" fmla="*/ 281357 h 1021699"/>
                <a:gd name="connsiteX10" fmla="*/ 302642 w 1225849"/>
                <a:gd name="connsiteY10" fmla="*/ 215788 h 1021699"/>
                <a:gd name="connsiteX11" fmla="*/ 59480 w 1225849"/>
                <a:gd name="connsiteY11"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03920 w 1225849"/>
                <a:gd name="connsiteY7" fmla="*/ 645415 h 1021699"/>
                <a:gd name="connsiteX8" fmla="*/ 739453 w 1225849"/>
                <a:gd name="connsiteY8" fmla="*/ 520376 h 1021699"/>
                <a:gd name="connsiteX9" fmla="*/ 491942 w 1225849"/>
                <a:gd name="connsiteY9" fmla="*/ 281357 h 1021699"/>
                <a:gd name="connsiteX10" fmla="*/ 302642 w 1225849"/>
                <a:gd name="connsiteY10" fmla="*/ 215788 h 1021699"/>
                <a:gd name="connsiteX11" fmla="*/ 59480 w 1225849"/>
                <a:gd name="connsiteY11"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703409 w 1225849"/>
                <a:gd name="connsiteY7" fmla="*/ 698811 h 1021699"/>
                <a:gd name="connsiteX8" fmla="*/ 739453 w 1225849"/>
                <a:gd name="connsiteY8" fmla="*/ 520376 h 1021699"/>
                <a:gd name="connsiteX9" fmla="*/ 491942 w 1225849"/>
                <a:gd name="connsiteY9" fmla="*/ 281357 h 1021699"/>
                <a:gd name="connsiteX10" fmla="*/ 302642 w 1225849"/>
                <a:gd name="connsiteY10" fmla="*/ 215788 h 1021699"/>
                <a:gd name="connsiteX11" fmla="*/ 59480 w 1225849"/>
                <a:gd name="connsiteY11"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10246 w 1225849"/>
                <a:gd name="connsiteY7" fmla="*/ 644862 h 1021699"/>
                <a:gd name="connsiteX8" fmla="*/ 739453 w 1225849"/>
                <a:gd name="connsiteY8" fmla="*/ 520376 h 1021699"/>
                <a:gd name="connsiteX9" fmla="*/ 491942 w 1225849"/>
                <a:gd name="connsiteY9" fmla="*/ 281357 h 1021699"/>
                <a:gd name="connsiteX10" fmla="*/ 302642 w 1225849"/>
                <a:gd name="connsiteY10" fmla="*/ 215788 h 1021699"/>
                <a:gd name="connsiteX11" fmla="*/ 59480 w 1225849"/>
                <a:gd name="connsiteY11"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10246 w 1225849"/>
                <a:gd name="connsiteY7" fmla="*/ 644862 h 1021699"/>
                <a:gd name="connsiteX8" fmla="*/ 739453 w 1225849"/>
                <a:gd name="connsiteY8" fmla="*/ 520376 h 1021699"/>
                <a:gd name="connsiteX9" fmla="*/ 491942 w 1225849"/>
                <a:gd name="connsiteY9" fmla="*/ 281357 h 1021699"/>
                <a:gd name="connsiteX10" fmla="*/ 302642 w 1225849"/>
                <a:gd name="connsiteY10" fmla="*/ 215788 h 1021699"/>
                <a:gd name="connsiteX11" fmla="*/ 59480 w 1225849"/>
                <a:gd name="connsiteY11" fmla="*/ 1021699 h 1021699"/>
                <a:gd name="connsiteX0" fmla="*/ 56777 w 1223146"/>
                <a:gd name="connsiteY0" fmla="*/ 1025743 h 1025743"/>
                <a:gd name="connsiteX1" fmla="*/ 300979 w 1223146"/>
                <a:gd name="connsiteY1" fmla="*/ 13427 h 1025743"/>
                <a:gd name="connsiteX2" fmla="*/ 957234 w 1223146"/>
                <a:gd name="connsiteY2" fmla="*/ 447137 h 1025743"/>
                <a:gd name="connsiteX3" fmla="*/ 1010045 w 1223146"/>
                <a:gd name="connsiteY3" fmla="*/ 409898 h 1025743"/>
                <a:gd name="connsiteX4" fmla="*/ 1197235 w 1223146"/>
                <a:gd name="connsiteY4" fmla="*/ 52877 h 1025743"/>
                <a:gd name="connsiteX5" fmla="*/ 1223146 w 1223146"/>
                <a:gd name="connsiteY5" fmla="*/ 937295 h 1025743"/>
                <a:gd name="connsiteX6" fmla="*/ 712215 w 1223146"/>
                <a:gd name="connsiteY6" fmla="*/ 841624 h 1025743"/>
                <a:gd name="connsiteX7" fmla="*/ 807543 w 1223146"/>
                <a:gd name="connsiteY7" fmla="*/ 648906 h 1025743"/>
                <a:gd name="connsiteX8" fmla="*/ 736750 w 1223146"/>
                <a:gd name="connsiteY8" fmla="*/ 524420 h 1025743"/>
                <a:gd name="connsiteX9" fmla="*/ 489239 w 1223146"/>
                <a:gd name="connsiteY9" fmla="*/ 285401 h 1025743"/>
                <a:gd name="connsiteX10" fmla="*/ 299939 w 1223146"/>
                <a:gd name="connsiteY10" fmla="*/ 219832 h 1025743"/>
                <a:gd name="connsiteX11" fmla="*/ 56777 w 1223146"/>
                <a:gd name="connsiteY11" fmla="*/ 1025743 h 1025743"/>
                <a:gd name="connsiteX0" fmla="*/ 57272 w 1223641"/>
                <a:gd name="connsiteY0" fmla="*/ 1024486 h 1024486"/>
                <a:gd name="connsiteX1" fmla="*/ 301474 w 1223641"/>
                <a:gd name="connsiteY1" fmla="*/ 12170 h 1024486"/>
                <a:gd name="connsiteX2" fmla="*/ 981803 w 1223641"/>
                <a:gd name="connsiteY2" fmla="*/ 466087 h 1024486"/>
                <a:gd name="connsiteX3" fmla="*/ 1010540 w 1223641"/>
                <a:gd name="connsiteY3" fmla="*/ 408641 h 1024486"/>
                <a:gd name="connsiteX4" fmla="*/ 1197730 w 1223641"/>
                <a:gd name="connsiteY4" fmla="*/ 51620 h 1024486"/>
                <a:gd name="connsiteX5" fmla="*/ 1223641 w 1223641"/>
                <a:gd name="connsiteY5" fmla="*/ 936038 h 1024486"/>
                <a:gd name="connsiteX6" fmla="*/ 712710 w 1223641"/>
                <a:gd name="connsiteY6" fmla="*/ 840367 h 1024486"/>
                <a:gd name="connsiteX7" fmla="*/ 808038 w 1223641"/>
                <a:gd name="connsiteY7" fmla="*/ 647649 h 1024486"/>
                <a:gd name="connsiteX8" fmla="*/ 737245 w 1223641"/>
                <a:gd name="connsiteY8" fmla="*/ 523163 h 1024486"/>
                <a:gd name="connsiteX9" fmla="*/ 489734 w 1223641"/>
                <a:gd name="connsiteY9" fmla="*/ 284144 h 1024486"/>
                <a:gd name="connsiteX10" fmla="*/ 300434 w 1223641"/>
                <a:gd name="connsiteY10" fmla="*/ 218575 h 1024486"/>
                <a:gd name="connsiteX11" fmla="*/ 57272 w 1223641"/>
                <a:gd name="connsiteY11" fmla="*/ 1024486 h 1024486"/>
                <a:gd name="connsiteX0" fmla="*/ 57272 w 1223641"/>
                <a:gd name="connsiteY0" fmla="*/ 1024486 h 1024486"/>
                <a:gd name="connsiteX1" fmla="*/ 301474 w 1223641"/>
                <a:gd name="connsiteY1" fmla="*/ 12170 h 1024486"/>
                <a:gd name="connsiteX2" fmla="*/ 981803 w 1223641"/>
                <a:gd name="connsiteY2" fmla="*/ 466087 h 1024486"/>
                <a:gd name="connsiteX3" fmla="*/ 1010540 w 1223641"/>
                <a:gd name="connsiteY3" fmla="*/ 408641 h 1024486"/>
                <a:gd name="connsiteX4" fmla="*/ 1111319 w 1223641"/>
                <a:gd name="connsiteY4" fmla="*/ 216406 h 1024486"/>
                <a:gd name="connsiteX5" fmla="*/ 1197730 w 1223641"/>
                <a:gd name="connsiteY5" fmla="*/ 51620 h 1024486"/>
                <a:gd name="connsiteX6" fmla="*/ 1223641 w 1223641"/>
                <a:gd name="connsiteY6" fmla="*/ 936038 h 1024486"/>
                <a:gd name="connsiteX7" fmla="*/ 712710 w 1223641"/>
                <a:gd name="connsiteY7" fmla="*/ 840367 h 1024486"/>
                <a:gd name="connsiteX8" fmla="*/ 808038 w 1223641"/>
                <a:gd name="connsiteY8" fmla="*/ 647649 h 1024486"/>
                <a:gd name="connsiteX9" fmla="*/ 737245 w 1223641"/>
                <a:gd name="connsiteY9" fmla="*/ 523163 h 1024486"/>
                <a:gd name="connsiteX10" fmla="*/ 489734 w 1223641"/>
                <a:gd name="connsiteY10" fmla="*/ 284144 h 1024486"/>
                <a:gd name="connsiteX11" fmla="*/ 300434 w 1223641"/>
                <a:gd name="connsiteY11" fmla="*/ 218575 h 1024486"/>
                <a:gd name="connsiteX12" fmla="*/ 57272 w 1223641"/>
                <a:gd name="connsiteY12" fmla="*/ 1024486 h 1024486"/>
                <a:gd name="connsiteX0" fmla="*/ 57272 w 1223641"/>
                <a:gd name="connsiteY0" fmla="*/ 1024486 h 1024486"/>
                <a:gd name="connsiteX1" fmla="*/ 301474 w 1223641"/>
                <a:gd name="connsiteY1" fmla="*/ 12170 h 1024486"/>
                <a:gd name="connsiteX2" fmla="*/ 981803 w 1223641"/>
                <a:gd name="connsiteY2" fmla="*/ 466087 h 1024486"/>
                <a:gd name="connsiteX3" fmla="*/ 956163 w 1223641"/>
                <a:gd name="connsiteY3" fmla="*/ 260410 h 1024486"/>
                <a:gd name="connsiteX4" fmla="*/ 1111319 w 1223641"/>
                <a:gd name="connsiteY4" fmla="*/ 216406 h 1024486"/>
                <a:gd name="connsiteX5" fmla="*/ 1197730 w 1223641"/>
                <a:gd name="connsiteY5" fmla="*/ 51620 h 1024486"/>
                <a:gd name="connsiteX6" fmla="*/ 1223641 w 1223641"/>
                <a:gd name="connsiteY6" fmla="*/ 936038 h 1024486"/>
                <a:gd name="connsiteX7" fmla="*/ 712710 w 1223641"/>
                <a:gd name="connsiteY7" fmla="*/ 840367 h 1024486"/>
                <a:gd name="connsiteX8" fmla="*/ 808038 w 1223641"/>
                <a:gd name="connsiteY8" fmla="*/ 647649 h 1024486"/>
                <a:gd name="connsiteX9" fmla="*/ 737245 w 1223641"/>
                <a:gd name="connsiteY9" fmla="*/ 523163 h 1024486"/>
                <a:gd name="connsiteX10" fmla="*/ 489734 w 1223641"/>
                <a:gd name="connsiteY10" fmla="*/ 284144 h 1024486"/>
                <a:gd name="connsiteX11" fmla="*/ 300434 w 1223641"/>
                <a:gd name="connsiteY11" fmla="*/ 218575 h 1024486"/>
                <a:gd name="connsiteX12" fmla="*/ 57272 w 1223641"/>
                <a:gd name="connsiteY12" fmla="*/ 1024486 h 1024486"/>
                <a:gd name="connsiteX0" fmla="*/ 57272 w 1223641"/>
                <a:gd name="connsiteY0" fmla="*/ 1024486 h 1024486"/>
                <a:gd name="connsiteX1" fmla="*/ 301474 w 1223641"/>
                <a:gd name="connsiteY1" fmla="*/ 12170 h 1024486"/>
                <a:gd name="connsiteX2" fmla="*/ 981803 w 1223641"/>
                <a:gd name="connsiteY2" fmla="*/ 466087 h 1024486"/>
                <a:gd name="connsiteX3" fmla="*/ 1111319 w 1223641"/>
                <a:gd name="connsiteY3" fmla="*/ 216406 h 1024486"/>
                <a:gd name="connsiteX4" fmla="*/ 1197730 w 1223641"/>
                <a:gd name="connsiteY4" fmla="*/ 51620 h 1024486"/>
                <a:gd name="connsiteX5" fmla="*/ 1223641 w 1223641"/>
                <a:gd name="connsiteY5" fmla="*/ 936038 h 1024486"/>
                <a:gd name="connsiteX6" fmla="*/ 712710 w 1223641"/>
                <a:gd name="connsiteY6" fmla="*/ 840367 h 1024486"/>
                <a:gd name="connsiteX7" fmla="*/ 808038 w 1223641"/>
                <a:gd name="connsiteY7" fmla="*/ 647649 h 1024486"/>
                <a:gd name="connsiteX8" fmla="*/ 737245 w 1223641"/>
                <a:gd name="connsiteY8" fmla="*/ 523163 h 1024486"/>
                <a:gd name="connsiteX9" fmla="*/ 489734 w 1223641"/>
                <a:gd name="connsiteY9" fmla="*/ 284144 h 1024486"/>
                <a:gd name="connsiteX10" fmla="*/ 300434 w 1223641"/>
                <a:gd name="connsiteY10" fmla="*/ 218575 h 1024486"/>
                <a:gd name="connsiteX11" fmla="*/ 57272 w 1223641"/>
                <a:gd name="connsiteY11" fmla="*/ 1024486 h 1024486"/>
                <a:gd name="connsiteX0" fmla="*/ 57272 w 1223641"/>
                <a:gd name="connsiteY0" fmla="*/ 1024486 h 1024486"/>
                <a:gd name="connsiteX1" fmla="*/ 301474 w 1223641"/>
                <a:gd name="connsiteY1" fmla="*/ 12170 h 1024486"/>
                <a:gd name="connsiteX2" fmla="*/ 981803 w 1223641"/>
                <a:gd name="connsiteY2" fmla="*/ 466087 h 1024486"/>
                <a:gd name="connsiteX3" fmla="*/ 1197730 w 1223641"/>
                <a:gd name="connsiteY3" fmla="*/ 51620 h 1024486"/>
                <a:gd name="connsiteX4" fmla="*/ 1223641 w 1223641"/>
                <a:gd name="connsiteY4" fmla="*/ 936038 h 1024486"/>
                <a:gd name="connsiteX5" fmla="*/ 712710 w 1223641"/>
                <a:gd name="connsiteY5" fmla="*/ 840367 h 1024486"/>
                <a:gd name="connsiteX6" fmla="*/ 808038 w 1223641"/>
                <a:gd name="connsiteY6" fmla="*/ 647649 h 1024486"/>
                <a:gd name="connsiteX7" fmla="*/ 737245 w 1223641"/>
                <a:gd name="connsiteY7" fmla="*/ 523163 h 1024486"/>
                <a:gd name="connsiteX8" fmla="*/ 489734 w 1223641"/>
                <a:gd name="connsiteY8" fmla="*/ 284144 h 1024486"/>
                <a:gd name="connsiteX9" fmla="*/ 300434 w 1223641"/>
                <a:gd name="connsiteY9" fmla="*/ 218575 h 1024486"/>
                <a:gd name="connsiteX10" fmla="*/ 57272 w 1223641"/>
                <a:gd name="connsiteY10" fmla="*/ 1024486 h 1024486"/>
                <a:gd name="connsiteX0" fmla="*/ 57272 w 1223641"/>
                <a:gd name="connsiteY0" fmla="*/ 1024486 h 1024486"/>
                <a:gd name="connsiteX1" fmla="*/ 301474 w 1223641"/>
                <a:gd name="connsiteY1" fmla="*/ 12170 h 1024486"/>
                <a:gd name="connsiteX2" fmla="*/ 981803 w 1223641"/>
                <a:gd name="connsiteY2" fmla="*/ 466087 h 1024486"/>
                <a:gd name="connsiteX3" fmla="*/ 1197730 w 1223641"/>
                <a:gd name="connsiteY3" fmla="*/ 51620 h 1024486"/>
                <a:gd name="connsiteX4" fmla="*/ 1223641 w 1223641"/>
                <a:gd name="connsiteY4" fmla="*/ 936038 h 1024486"/>
                <a:gd name="connsiteX5" fmla="*/ 712710 w 1223641"/>
                <a:gd name="connsiteY5" fmla="*/ 840367 h 1024486"/>
                <a:gd name="connsiteX6" fmla="*/ 808038 w 1223641"/>
                <a:gd name="connsiteY6" fmla="*/ 647649 h 1024486"/>
                <a:gd name="connsiteX7" fmla="*/ 737245 w 1223641"/>
                <a:gd name="connsiteY7" fmla="*/ 523163 h 1024486"/>
                <a:gd name="connsiteX8" fmla="*/ 489734 w 1223641"/>
                <a:gd name="connsiteY8" fmla="*/ 284144 h 1024486"/>
                <a:gd name="connsiteX9" fmla="*/ 300434 w 1223641"/>
                <a:gd name="connsiteY9" fmla="*/ 218575 h 1024486"/>
                <a:gd name="connsiteX10" fmla="*/ 57272 w 1223641"/>
                <a:gd name="connsiteY10" fmla="*/ 1024486 h 1024486"/>
                <a:gd name="connsiteX0" fmla="*/ 57272 w 1223641"/>
                <a:gd name="connsiteY0" fmla="*/ 1024486 h 1024486"/>
                <a:gd name="connsiteX1" fmla="*/ 301474 w 1223641"/>
                <a:gd name="connsiteY1" fmla="*/ 12170 h 1024486"/>
                <a:gd name="connsiteX2" fmla="*/ 981803 w 1223641"/>
                <a:gd name="connsiteY2" fmla="*/ 466087 h 1024486"/>
                <a:gd name="connsiteX3" fmla="*/ 1197730 w 1223641"/>
                <a:gd name="connsiteY3" fmla="*/ 51620 h 1024486"/>
                <a:gd name="connsiteX4" fmla="*/ 1223641 w 1223641"/>
                <a:gd name="connsiteY4" fmla="*/ 936038 h 1024486"/>
                <a:gd name="connsiteX5" fmla="*/ 712710 w 1223641"/>
                <a:gd name="connsiteY5" fmla="*/ 840367 h 1024486"/>
                <a:gd name="connsiteX6" fmla="*/ 808038 w 1223641"/>
                <a:gd name="connsiteY6" fmla="*/ 647649 h 1024486"/>
                <a:gd name="connsiteX7" fmla="*/ 737245 w 1223641"/>
                <a:gd name="connsiteY7" fmla="*/ 523163 h 1024486"/>
                <a:gd name="connsiteX8" fmla="*/ 489734 w 1223641"/>
                <a:gd name="connsiteY8" fmla="*/ 284144 h 1024486"/>
                <a:gd name="connsiteX9" fmla="*/ 300434 w 1223641"/>
                <a:gd name="connsiteY9" fmla="*/ 218575 h 1024486"/>
                <a:gd name="connsiteX10" fmla="*/ 57272 w 1223641"/>
                <a:gd name="connsiteY10" fmla="*/ 1024486 h 1024486"/>
                <a:gd name="connsiteX0" fmla="*/ 58362 w 1224731"/>
                <a:gd name="connsiteY0" fmla="*/ 1031838 h 1031838"/>
                <a:gd name="connsiteX1" fmla="*/ 302564 w 1224731"/>
                <a:gd name="connsiteY1" fmla="*/ 19522 h 1031838"/>
                <a:gd name="connsiteX2" fmla="*/ 1034703 w 1224731"/>
                <a:gd name="connsiteY2" fmla="*/ 373302 h 1031838"/>
                <a:gd name="connsiteX3" fmla="*/ 1198820 w 1224731"/>
                <a:gd name="connsiteY3" fmla="*/ 58972 h 1031838"/>
                <a:gd name="connsiteX4" fmla="*/ 1224731 w 1224731"/>
                <a:gd name="connsiteY4" fmla="*/ 943390 h 1031838"/>
                <a:gd name="connsiteX5" fmla="*/ 713800 w 1224731"/>
                <a:gd name="connsiteY5" fmla="*/ 847719 h 1031838"/>
                <a:gd name="connsiteX6" fmla="*/ 809128 w 1224731"/>
                <a:gd name="connsiteY6" fmla="*/ 655001 h 1031838"/>
                <a:gd name="connsiteX7" fmla="*/ 738335 w 1224731"/>
                <a:gd name="connsiteY7" fmla="*/ 530515 h 1031838"/>
                <a:gd name="connsiteX8" fmla="*/ 490824 w 1224731"/>
                <a:gd name="connsiteY8" fmla="*/ 291496 h 1031838"/>
                <a:gd name="connsiteX9" fmla="*/ 301524 w 1224731"/>
                <a:gd name="connsiteY9" fmla="*/ 225927 h 1031838"/>
                <a:gd name="connsiteX10" fmla="*/ 58362 w 1224731"/>
                <a:gd name="connsiteY10" fmla="*/ 1031838 h 1031838"/>
                <a:gd name="connsiteX0" fmla="*/ 57978 w 1224347"/>
                <a:gd name="connsiteY0" fmla="*/ 1030868 h 1030868"/>
                <a:gd name="connsiteX1" fmla="*/ 302180 w 1224347"/>
                <a:gd name="connsiteY1" fmla="*/ 18552 h 1030868"/>
                <a:gd name="connsiteX2" fmla="*/ 1016169 w 1224347"/>
                <a:gd name="connsiteY2" fmla="*/ 383478 h 1030868"/>
                <a:gd name="connsiteX3" fmla="*/ 1198436 w 1224347"/>
                <a:gd name="connsiteY3" fmla="*/ 58002 h 1030868"/>
                <a:gd name="connsiteX4" fmla="*/ 1224347 w 1224347"/>
                <a:gd name="connsiteY4" fmla="*/ 942420 h 1030868"/>
                <a:gd name="connsiteX5" fmla="*/ 713416 w 1224347"/>
                <a:gd name="connsiteY5" fmla="*/ 846749 h 1030868"/>
                <a:gd name="connsiteX6" fmla="*/ 808744 w 1224347"/>
                <a:gd name="connsiteY6" fmla="*/ 654031 h 1030868"/>
                <a:gd name="connsiteX7" fmla="*/ 737951 w 1224347"/>
                <a:gd name="connsiteY7" fmla="*/ 529545 h 1030868"/>
                <a:gd name="connsiteX8" fmla="*/ 490440 w 1224347"/>
                <a:gd name="connsiteY8" fmla="*/ 290526 h 1030868"/>
                <a:gd name="connsiteX9" fmla="*/ 301140 w 1224347"/>
                <a:gd name="connsiteY9" fmla="*/ 224957 h 1030868"/>
                <a:gd name="connsiteX10" fmla="*/ 57978 w 1224347"/>
                <a:gd name="connsiteY10" fmla="*/ 1030868 h 1030868"/>
                <a:gd name="connsiteX0" fmla="*/ 57978 w 1224347"/>
                <a:gd name="connsiteY0" fmla="*/ 1030868 h 1030868"/>
                <a:gd name="connsiteX1" fmla="*/ 302180 w 1224347"/>
                <a:gd name="connsiteY1" fmla="*/ 18552 h 1030868"/>
                <a:gd name="connsiteX2" fmla="*/ 1016169 w 1224347"/>
                <a:gd name="connsiteY2" fmla="*/ 383478 h 1030868"/>
                <a:gd name="connsiteX3" fmla="*/ 1198436 w 1224347"/>
                <a:gd name="connsiteY3" fmla="*/ 58002 h 1030868"/>
                <a:gd name="connsiteX4" fmla="*/ 1224347 w 1224347"/>
                <a:gd name="connsiteY4" fmla="*/ 942420 h 1030868"/>
                <a:gd name="connsiteX5" fmla="*/ 713416 w 1224347"/>
                <a:gd name="connsiteY5" fmla="*/ 846749 h 1030868"/>
                <a:gd name="connsiteX6" fmla="*/ 859600 w 1224347"/>
                <a:gd name="connsiteY6" fmla="*/ 579474 h 1030868"/>
                <a:gd name="connsiteX7" fmla="*/ 737951 w 1224347"/>
                <a:gd name="connsiteY7" fmla="*/ 529545 h 1030868"/>
                <a:gd name="connsiteX8" fmla="*/ 490440 w 1224347"/>
                <a:gd name="connsiteY8" fmla="*/ 290526 h 1030868"/>
                <a:gd name="connsiteX9" fmla="*/ 301140 w 1224347"/>
                <a:gd name="connsiteY9" fmla="*/ 224957 h 1030868"/>
                <a:gd name="connsiteX10" fmla="*/ 57978 w 1224347"/>
                <a:gd name="connsiteY10" fmla="*/ 1030868 h 1030868"/>
                <a:gd name="connsiteX0" fmla="*/ 57978 w 1224347"/>
                <a:gd name="connsiteY0" fmla="*/ 1030868 h 1030868"/>
                <a:gd name="connsiteX1" fmla="*/ 302180 w 1224347"/>
                <a:gd name="connsiteY1" fmla="*/ 18552 h 1030868"/>
                <a:gd name="connsiteX2" fmla="*/ 1016169 w 1224347"/>
                <a:gd name="connsiteY2" fmla="*/ 383478 h 1030868"/>
                <a:gd name="connsiteX3" fmla="*/ 1198436 w 1224347"/>
                <a:gd name="connsiteY3" fmla="*/ 58002 h 1030868"/>
                <a:gd name="connsiteX4" fmla="*/ 1224347 w 1224347"/>
                <a:gd name="connsiteY4" fmla="*/ 942420 h 1030868"/>
                <a:gd name="connsiteX5" fmla="*/ 713416 w 1224347"/>
                <a:gd name="connsiteY5" fmla="*/ 846749 h 1030868"/>
                <a:gd name="connsiteX6" fmla="*/ 822625 w 1224347"/>
                <a:gd name="connsiteY6" fmla="*/ 630509 h 1030868"/>
                <a:gd name="connsiteX7" fmla="*/ 737951 w 1224347"/>
                <a:gd name="connsiteY7" fmla="*/ 529545 h 1030868"/>
                <a:gd name="connsiteX8" fmla="*/ 490440 w 1224347"/>
                <a:gd name="connsiteY8" fmla="*/ 290526 h 1030868"/>
                <a:gd name="connsiteX9" fmla="*/ 301140 w 1224347"/>
                <a:gd name="connsiteY9" fmla="*/ 224957 h 1030868"/>
                <a:gd name="connsiteX10" fmla="*/ 57978 w 1224347"/>
                <a:gd name="connsiteY10" fmla="*/ 1030868 h 1030868"/>
                <a:gd name="connsiteX0" fmla="*/ 57978 w 1224347"/>
                <a:gd name="connsiteY0" fmla="*/ 1030868 h 1030868"/>
                <a:gd name="connsiteX1" fmla="*/ 302180 w 1224347"/>
                <a:gd name="connsiteY1" fmla="*/ 18552 h 1030868"/>
                <a:gd name="connsiteX2" fmla="*/ 1016169 w 1224347"/>
                <a:gd name="connsiteY2" fmla="*/ 383478 h 1030868"/>
                <a:gd name="connsiteX3" fmla="*/ 1198436 w 1224347"/>
                <a:gd name="connsiteY3" fmla="*/ 58002 h 1030868"/>
                <a:gd name="connsiteX4" fmla="*/ 1224347 w 1224347"/>
                <a:gd name="connsiteY4" fmla="*/ 942420 h 1030868"/>
                <a:gd name="connsiteX5" fmla="*/ 713416 w 1224347"/>
                <a:gd name="connsiteY5" fmla="*/ 846749 h 1030868"/>
                <a:gd name="connsiteX6" fmla="*/ 822625 w 1224347"/>
                <a:gd name="connsiteY6" fmla="*/ 630509 h 1030868"/>
                <a:gd name="connsiteX7" fmla="*/ 490440 w 1224347"/>
                <a:gd name="connsiteY7" fmla="*/ 290526 h 1030868"/>
                <a:gd name="connsiteX8" fmla="*/ 301140 w 1224347"/>
                <a:gd name="connsiteY8" fmla="*/ 224957 h 1030868"/>
                <a:gd name="connsiteX9" fmla="*/ 57978 w 1224347"/>
                <a:gd name="connsiteY9" fmla="*/ 1030868 h 1030868"/>
                <a:gd name="connsiteX0" fmla="*/ 57978 w 1224347"/>
                <a:gd name="connsiteY0" fmla="*/ 1030868 h 1030868"/>
                <a:gd name="connsiteX1" fmla="*/ 302180 w 1224347"/>
                <a:gd name="connsiteY1" fmla="*/ 18552 h 1030868"/>
                <a:gd name="connsiteX2" fmla="*/ 1016169 w 1224347"/>
                <a:gd name="connsiteY2" fmla="*/ 383478 h 1030868"/>
                <a:gd name="connsiteX3" fmla="*/ 1198436 w 1224347"/>
                <a:gd name="connsiteY3" fmla="*/ 58002 h 1030868"/>
                <a:gd name="connsiteX4" fmla="*/ 1224347 w 1224347"/>
                <a:gd name="connsiteY4" fmla="*/ 942420 h 1030868"/>
                <a:gd name="connsiteX5" fmla="*/ 713416 w 1224347"/>
                <a:gd name="connsiteY5" fmla="*/ 846749 h 1030868"/>
                <a:gd name="connsiteX6" fmla="*/ 822625 w 1224347"/>
                <a:gd name="connsiteY6" fmla="*/ 630509 h 1030868"/>
                <a:gd name="connsiteX7" fmla="*/ 301140 w 1224347"/>
                <a:gd name="connsiteY7" fmla="*/ 224957 h 1030868"/>
                <a:gd name="connsiteX8" fmla="*/ 57978 w 1224347"/>
                <a:gd name="connsiteY8" fmla="*/ 1030868 h 1030868"/>
                <a:gd name="connsiteX0" fmla="*/ 57978 w 1224347"/>
                <a:gd name="connsiteY0" fmla="*/ 1030868 h 1030868"/>
                <a:gd name="connsiteX1" fmla="*/ 302180 w 1224347"/>
                <a:gd name="connsiteY1" fmla="*/ 18552 h 1030868"/>
                <a:gd name="connsiteX2" fmla="*/ 1016169 w 1224347"/>
                <a:gd name="connsiteY2" fmla="*/ 383478 h 1030868"/>
                <a:gd name="connsiteX3" fmla="*/ 1198436 w 1224347"/>
                <a:gd name="connsiteY3" fmla="*/ 58002 h 1030868"/>
                <a:gd name="connsiteX4" fmla="*/ 1224347 w 1224347"/>
                <a:gd name="connsiteY4" fmla="*/ 942420 h 1030868"/>
                <a:gd name="connsiteX5" fmla="*/ 695418 w 1224347"/>
                <a:gd name="connsiteY5" fmla="*/ 896127 h 1030868"/>
                <a:gd name="connsiteX6" fmla="*/ 822625 w 1224347"/>
                <a:gd name="connsiteY6" fmla="*/ 630509 h 1030868"/>
                <a:gd name="connsiteX7" fmla="*/ 301140 w 1224347"/>
                <a:gd name="connsiteY7" fmla="*/ 224957 h 1030868"/>
                <a:gd name="connsiteX8" fmla="*/ 57978 w 1224347"/>
                <a:gd name="connsiteY8" fmla="*/ 1030868 h 1030868"/>
                <a:gd name="connsiteX0" fmla="*/ 57978 w 1347979"/>
                <a:gd name="connsiteY0" fmla="*/ 1030868 h 1030868"/>
                <a:gd name="connsiteX1" fmla="*/ 302180 w 1347979"/>
                <a:gd name="connsiteY1" fmla="*/ 18552 h 1030868"/>
                <a:gd name="connsiteX2" fmla="*/ 1016169 w 1347979"/>
                <a:gd name="connsiteY2" fmla="*/ 383478 h 1030868"/>
                <a:gd name="connsiteX3" fmla="*/ 1198436 w 1347979"/>
                <a:gd name="connsiteY3" fmla="*/ 58002 h 1030868"/>
                <a:gd name="connsiteX4" fmla="*/ 1347979 w 1347979"/>
                <a:gd name="connsiteY4" fmla="*/ 934811 h 1030868"/>
                <a:gd name="connsiteX5" fmla="*/ 695418 w 1347979"/>
                <a:gd name="connsiteY5" fmla="*/ 896127 h 1030868"/>
                <a:gd name="connsiteX6" fmla="*/ 822625 w 1347979"/>
                <a:gd name="connsiteY6" fmla="*/ 630509 h 1030868"/>
                <a:gd name="connsiteX7" fmla="*/ 301140 w 1347979"/>
                <a:gd name="connsiteY7" fmla="*/ 224957 h 1030868"/>
                <a:gd name="connsiteX8" fmla="*/ 57978 w 1347979"/>
                <a:gd name="connsiteY8" fmla="*/ 1030868 h 1030868"/>
                <a:gd name="connsiteX0" fmla="*/ 57978 w 1198436"/>
                <a:gd name="connsiteY0" fmla="*/ 1030868 h 1030868"/>
                <a:gd name="connsiteX1" fmla="*/ 302180 w 1198436"/>
                <a:gd name="connsiteY1" fmla="*/ 18552 h 1030868"/>
                <a:gd name="connsiteX2" fmla="*/ 1016169 w 1198436"/>
                <a:gd name="connsiteY2" fmla="*/ 383478 h 1030868"/>
                <a:gd name="connsiteX3" fmla="*/ 1198436 w 1198436"/>
                <a:gd name="connsiteY3" fmla="*/ 58002 h 1030868"/>
                <a:gd name="connsiteX4" fmla="*/ 1111407 w 1198436"/>
                <a:gd name="connsiteY4" fmla="*/ 853484 h 1030868"/>
                <a:gd name="connsiteX5" fmla="*/ 695418 w 1198436"/>
                <a:gd name="connsiteY5" fmla="*/ 896127 h 1030868"/>
                <a:gd name="connsiteX6" fmla="*/ 822625 w 1198436"/>
                <a:gd name="connsiteY6" fmla="*/ 630509 h 1030868"/>
                <a:gd name="connsiteX7" fmla="*/ 301140 w 1198436"/>
                <a:gd name="connsiteY7" fmla="*/ 224957 h 1030868"/>
                <a:gd name="connsiteX8" fmla="*/ 57978 w 1198436"/>
                <a:gd name="connsiteY8" fmla="*/ 1030868 h 1030868"/>
                <a:gd name="connsiteX0" fmla="*/ 57978 w 1198436"/>
                <a:gd name="connsiteY0" fmla="*/ 1030868 h 1030868"/>
                <a:gd name="connsiteX1" fmla="*/ 302180 w 1198436"/>
                <a:gd name="connsiteY1" fmla="*/ 18552 h 1030868"/>
                <a:gd name="connsiteX2" fmla="*/ 1016169 w 1198436"/>
                <a:gd name="connsiteY2" fmla="*/ 383478 h 1030868"/>
                <a:gd name="connsiteX3" fmla="*/ 1198436 w 1198436"/>
                <a:gd name="connsiteY3" fmla="*/ 58002 h 1030868"/>
                <a:gd name="connsiteX4" fmla="*/ 1162291 w 1198436"/>
                <a:gd name="connsiteY4" fmla="*/ 852228 h 1030868"/>
                <a:gd name="connsiteX5" fmla="*/ 695418 w 1198436"/>
                <a:gd name="connsiteY5" fmla="*/ 896127 h 1030868"/>
                <a:gd name="connsiteX6" fmla="*/ 822625 w 1198436"/>
                <a:gd name="connsiteY6" fmla="*/ 630509 h 1030868"/>
                <a:gd name="connsiteX7" fmla="*/ 301140 w 1198436"/>
                <a:gd name="connsiteY7" fmla="*/ 224957 h 1030868"/>
                <a:gd name="connsiteX8" fmla="*/ 57978 w 1198436"/>
                <a:gd name="connsiteY8" fmla="*/ 1030868 h 1030868"/>
                <a:gd name="connsiteX0" fmla="*/ 57978 w 1162291"/>
                <a:gd name="connsiteY0" fmla="*/ 1030868 h 1030868"/>
                <a:gd name="connsiteX1" fmla="*/ 302180 w 1162291"/>
                <a:gd name="connsiteY1" fmla="*/ 18552 h 1030868"/>
                <a:gd name="connsiteX2" fmla="*/ 1016169 w 1162291"/>
                <a:gd name="connsiteY2" fmla="*/ 383478 h 1030868"/>
                <a:gd name="connsiteX3" fmla="*/ 1133975 w 1162291"/>
                <a:gd name="connsiteY3" fmla="*/ 159244 h 1030868"/>
                <a:gd name="connsiteX4" fmla="*/ 1162291 w 1162291"/>
                <a:gd name="connsiteY4" fmla="*/ 852228 h 1030868"/>
                <a:gd name="connsiteX5" fmla="*/ 695418 w 1162291"/>
                <a:gd name="connsiteY5" fmla="*/ 896127 h 1030868"/>
                <a:gd name="connsiteX6" fmla="*/ 822625 w 1162291"/>
                <a:gd name="connsiteY6" fmla="*/ 630509 h 1030868"/>
                <a:gd name="connsiteX7" fmla="*/ 301140 w 1162291"/>
                <a:gd name="connsiteY7" fmla="*/ 224957 h 1030868"/>
                <a:gd name="connsiteX8" fmla="*/ 57978 w 1162291"/>
                <a:gd name="connsiteY8" fmla="*/ 1030868 h 1030868"/>
                <a:gd name="connsiteX0" fmla="*/ 57978 w 1162291"/>
                <a:gd name="connsiteY0" fmla="*/ 1030868 h 1030868"/>
                <a:gd name="connsiteX1" fmla="*/ 302180 w 1162291"/>
                <a:gd name="connsiteY1" fmla="*/ 18552 h 1030868"/>
                <a:gd name="connsiteX2" fmla="*/ 1016169 w 1162291"/>
                <a:gd name="connsiteY2" fmla="*/ 383478 h 1030868"/>
                <a:gd name="connsiteX3" fmla="*/ 1141531 w 1162291"/>
                <a:gd name="connsiteY3" fmla="*/ 136274 h 1030868"/>
                <a:gd name="connsiteX4" fmla="*/ 1162291 w 1162291"/>
                <a:gd name="connsiteY4" fmla="*/ 852228 h 1030868"/>
                <a:gd name="connsiteX5" fmla="*/ 695418 w 1162291"/>
                <a:gd name="connsiteY5" fmla="*/ 896127 h 1030868"/>
                <a:gd name="connsiteX6" fmla="*/ 822625 w 1162291"/>
                <a:gd name="connsiteY6" fmla="*/ 630509 h 1030868"/>
                <a:gd name="connsiteX7" fmla="*/ 301140 w 1162291"/>
                <a:gd name="connsiteY7" fmla="*/ 224957 h 1030868"/>
                <a:gd name="connsiteX8" fmla="*/ 57978 w 1162291"/>
                <a:gd name="connsiteY8" fmla="*/ 1030868 h 1030868"/>
                <a:gd name="connsiteX0" fmla="*/ 57978 w 1162291"/>
                <a:gd name="connsiteY0" fmla="*/ 1030868 h 1030868"/>
                <a:gd name="connsiteX1" fmla="*/ 302180 w 1162291"/>
                <a:gd name="connsiteY1" fmla="*/ 18552 h 1030868"/>
                <a:gd name="connsiteX2" fmla="*/ 1016169 w 1162291"/>
                <a:gd name="connsiteY2" fmla="*/ 383478 h 1030868"/>
                <a:gd name="connsiteX3" fmla="*/ 1141531 w 1162291"/>
                <a:gd name="connsiteY3" fmla="*/ 136274 h 1030868"/>
                <a:gd name="connsiteX4" fmla="*/ 1162291 w 1162291"/>
                <a:gd name="connsiteY4" fmla="*/ 852228 h 1030868"/>
                <a:gd name="connsiteX5" fmla="*/ 695418 w 1162291"/>
                <a:gd name="connsiteY5" fmla="*/ 896127 h 1030868"/>
                <a:gd name="connsiteX6" fmla="*/ 822625 w 1162291"/>
                <a:gd name="connsiteY6" fmla="*/ 630509 h 1030868"/>
                <a:gd name="connsiteX7" fmla="*/ 301140 w 1162291"/>
                <a:gd name="connsiteY7" fmla="*/ 224957 h 1030868"/>
                <a:gd name="connsiteX8" fmla="*/ 57978 w 1162291"/>
                <a:gd name="connsiteY8" fmla="*/ 1030868 h 1030868"/>
                <a:gd name="connsiteX0" fmla="*/ 60796 w 1165109"/>
                <a:gd name="connsiteY0" fmla="*/ 1103147 h 1103147"/>
                <a:gd name="connsiteX1" fmla="*/ 285717 w 1165109"/>
                <a:gd name="connsiteY1" fmla="*/ 16025 h 1103147"/>
                <a:gd name="connsiteX2" fmla="*/ 1018987 w 1165109"/>
                <a:gd name="connsiteY2" fmla="*/ 455757 h 1103147"/>
                <a:gd name="connsiteX3" fmla="*/ 1144349 w 1165109"/>
                <a:gd name="connsiteY3" fmla="*/ 208553 h 1103147"/>
                <a:gd name="connsiteX4" fmla="*/ 1165109 w 1165109"/>
                <a:gd name="connsiteY4" fmla="*/ 924507 h 1103147"/>
                <a:gd name="connsiteX5" fmla="*/ 698236 w 1165109"/>
                <a:gd name="connsiteY5" fmla="*/ 968406 h 1103147"/>
                <a:gd name="connsiteX6" fmla="*/ 825443 w 1165109"/>
                <a:gd name="connsiteY6" fmla="*/ 702788 h 1103147"/>
                <a:gd name="connsiteX7" fmla="*/ 303958 w 1165109"/>
                <a:gd name="connsiteY7" fmla="*/ 297236 h 1103147"/>
                <a:gd name="connsiteX8" fmla="*/ 60796 w 1165109"/>
                <a:gd name="connsiteY8" fmla="*/ 1103147 h 1103147"/>
                <a:gd name="connsiteX0" fmla="*/ 60378 w 1164691"/>
                <a:gd name="connsiteY0" fmla="*/ 1072498 h 1072498"/>
                <a:gd name="connsiteX1" fmla="*/ 288061 w 1164691"/>
                <a:gd name="connsiteY1" fmla="*/ 17006 h 1072498"/>
                <a:gd name="connsiteX2" fmla="*/ 1018569 w 1164691"/>
                <a:gd name="connsiteY2" fmla="*/ 425108 h 1072498"/>
                <a:gd name="connsiteX3" fmla="*/ 1143931 w 1164691"/>
                <a:gd name="connsiteY3" fmla="*/ 177904 h 1072498"/>
                <a:gd name="connsiteX4" fmla="*/ 1164691 w 1164691"/>
                <a:gd name="connsiteY4" fmla="*/ 893858 h 1072498"/>
                <a:gd name="connsiteX5" fmla="*/ 697818 w 1164691"/>
                <a:gd name="connsiteY5" fmla="*/ 937757 h 1072498"/>
                <a:gd name="connsiteX6" fmla="*/ 825025 w 1164691"/>
                <a:gd name="connsiteY6" fmla="*/ 672139 h 1072498"/>
                <a:gd name="connsiteX7" fmla="*/ 303540 w 1164691"/>
                <a:gd name="connsiteY7" fmla="*/ 266587 h 1072498"/>
                <a:gd name="connsiteX8" fmla="*/ 60378 w 1164691"/>
                <a:gd name="connsiteY8" fmla="*/ 1072498 h 1072498"/>
                <a:gd name="connsiteX0" fmla="*/ 69417 w 1173730"/>
                <a:gd name="connsiteY0" fmla="*/ 1059406 h 1059406"/>
                <a:gd name="connsiteX1" fmla="*/ 297100 w 1173730"/>
                <a:gd name="connsiteY1" fmla="*/ 3914 h 1059406"/>
                <a:gd name="connsiteX2" fmla="*/ 1027608 w 1173730"/>
                <a:gd name="connsiteY2" fmla="*/ 412016 h 1059406"/>
                <a:gd name="connsiteX3" fmla="*/ 1152970 w 1173730"/>
                <a:gd name="connsiteY3" fmla="*/ 164812 h 1059406"/>
                <a:gd name="connsiteX4" fmla="*/ 1173730 w 1173730"/>
                <a:gd name="connsiteY4" fmla="*/ 880766 h 1059406"/>
                <a:gd name="connsiteX5" fmla="*/ 706857 w 1173730"/>
                <a:gd name="connsiteY5" fmla="*/ 924665 h 1059406"/>
                <a:gd name="connsiteX6" fmla="*/ 834064 w 1173730"/>
                <a:gd name="connsiteY6" fmla="*/ 659047 h 1059406"/>
                <a:gd name="connsiteX7" fmla="*/ 312579 w 1173730"/>
                <a:gd name="connsiteY7" fmla="*/ 253495 h 1059406"/>
                <a:gd name="connsiteX8" fmla="*/ 69417 w 1173730"/>
                <a:gd name="connsiteY8" fmla="*/ 1059406 h 1059406"/>
                <a:gd name="connsiteX0" fmla="*/ 64007 w 1168320"/>
                <a:gd name="connsiteY0" fmla="*/ 1064058 h 1064058"/>
                <a:gd name="connsiteX1" fmla="*/ 291690 w 1168320"/>
                <a:gd name="connsiteY1" fmla="*/ 8566 h 1064058"/>
                <a:gd name="connsiteX2" fmla="*/ 1022198 w 1168320"/>
                <a:gd name="connsiteY2" fmla="*/ 416668 h 1064058"/>
                <a:gd name="connsiteX3" fmla="*/ 1147560 w 1168320"/>
                <a:gd name="connsiteY3" fmla="*/ 169464 h 1064058"/>
                <a:gd name="connsiteX4" fmla="*/ 1168320 w 1168320"/>
                <a:gd name="connsiteY4" fmla="*/ 885418 h 1064058"/>
                <a:gd name="connsiteX5" fmla="*/ 701447 w 1168320"/>
                <a:gd name="connsiteY5" fmla="*/ 929317 h 1064058"/>
                <a:gd name="connsiteX6" fmla="*/ 828654 w 1168320"/>
                <a:gd name="connsiteY6" fmla="*/ 663699 h 1064058"/>
                <a:gd name="connsiteX7" fmla="*/ 307169 w 1168320"/>
                <a:gd name="connsiteY7" fmla="*/ 258147 h 1064058"/>
                <a:gd name="connsiteX8" fmla="*/ 64007 w 1168320"/>
                <a:gd name="connsiteY8" fmla="*/ 1064058 h 1064058"/>
                <a:gd name="connsiteX0" fmla="*/ 48502 w 1152815"/>
                <a:gd name="connsiteY0" fmla="*/ 1074359 h 1074359"/>
                <a:gd name="connsiteX1" fmla="*/ 396377 w 1152815"/>
                <a:gd name="connsiteY1" fmla="*/ 8373 h 1074359"/>
                <a:gd name="connsiteX2" fmla="*/ 1006693 w 1152815"/>
                <a:gd name="connsiteY2" fmla="*/ 426969 h 1074359"/>
                <a:gd name="connsiteX3" fmla="*/ 1132055 w 1152815"/>
                <a:gd name="connsiteY3" fmla="*/ 179765 h 1074359"/>
                <a:gd name="connsiteX4" fmla="*/ 1152815 w 1152815"/>
                <a:gd name="connsiteY4" fmla="*/ 895719 h 1074359"/>
                <a:gd name="connsiteX5" fmla="*/ 685942 w 1152815"/>
                <a:gd name="connsiteY5" fmla="*/ 939618 h 1074359"/>
                <a:gd name="connsiteX6" fmla="*/ 813149 w 1152815"/>
                <a:gd name="connsiteY6" fmla="*/ 674000 h 1074359"/>
                <a:gd name="connsiteX7" fmla="*/ 291664 w 1152815"/>
                <a:gd name="connsiteY7" fmla="*/ 268448 h 1074359"/>
                <a:gd name="connsiteX8" fmla="*/ 48502 w 1152815"/>
                <a:gd name="connsiteY8" fmla="*/ 1074359 h 1074359"/>
                <a:gd name="connsiteX0" fmla="*/ 53691 w 1158004"/>
                <a:gd name="connsiteY0" fmla="*/ 1070293 h 1070293"/>
                <a:gd name="connsiteX1" fmla="*/ 354121 w 1158004"/>
                <a:gd name="connsiteY1" fmla="*/ 8450 h 1070293"/>
                <a:gd name="connsiteX2" fmla="*/ 1011882 w 1158004"/>
                <a:gd name="connsiteY2" fmla="*/ 422903 h 1070293"/>
                <a:gd name="connsiteX3" fmla="*/ 1137244 w 1158004"/>
                <a:gd name="connsiteY3" fmla="*/ 175699 h 1070293"/>
                <a:gd name="connsiteX4" fmla="*/ 1158004 w 1158004"/>
                <a:gd name="connsiteY4" fmla="*/ 891653 h 1070293"/>
                <a:gd name="connsiteX5" fmla="*/ 691131 w 1158004"/>
                <a:gd name="connsiteY5" fmla="*/ 935552 h 1070293"/>
                <a:gd name="connsiteX6" fmla="*/ 818338 w 1158004"/>
                <a:gd name="connsiteY6" fmla="*/ 669934 h 1070293"/>
                <a:gd name="connsiteX7" fmla="*/ 296853 w 1158004"/>
                <a:gd name="connsiteY7" fmla="*/ 264382 h 1070293"/>
                <a:gd name="connsiteX8" fmla="*/ 53691 w 1158004"/>
                <a:gd name="connsiteY8" fmla="*/ 1070293 h 1070293"/>
                <a:gd name="connsiteX0" fmla="*/ 46701 w 1151014"/>
                <a:gd name="connsiteY0" fmla="*/ 1066246 h 1066246"/>
                <a:gd name="connsiteX1" fmla="*/ 347131 w 1151014"/>
                <a:gd name="connsiteY1" fmla="*/ 4403 h 1066246"/>
                <a:gd name="connsiteX2" fmla="*/ 1004892 w 1151014"/>
                <a:gd name="connsiteY2" fmla="*/ 418856 h 1066246"/>
                <a:gd name="connsiteX3" fmla="*/ 1130254 w 1151014"/>
                <a:gd name="connsiteY3" fmla="*/ 171652 h 1066246"/>
                <a:gd name="connsiteX4" fmla="*/ 1151014 w 1151014"/>
                <a:gd name="connsiteY4" fmla="*/ 887606 h 1066246"/>
                <a:gd name="connsiteX5" fmla="*/ 684141 w 1151014"/>
                <a:gd name="connsiteY5" fmla="*/ 931505 h 1066246"/>
                <a:gd name="connsiteX6" fmla="*/ 811348 w 1151014"/>
                <a:gd name="connsiteY6" fmla="*/ 665887 h 1066246"/>
                <a:gd name="connsiteX7" fmla="*/ 289863 w 1151014"/>
                <a:gd name="connsiteY7" fmla="*/ 260335 h 1066246"/>
                <a:gd name="connsiteX8" fmla="*/ 46701 w 1151014"/>
                <a:gd name="connsiteY8" fmla="*/ 1066246 h 1066246"/>
                <a:gd name="connsiteX0" fmla="*/ 55006 w 1159319"/>
                <a:gd name="connsiteY0" fmla="*/ 1065885 h 1065885"/>
                <a:gd name="connsiteX1" fmla="*/ 355436 w 1159319"/>
                <a:gd name="connsiteY1" fmla="*/ 4042 h 1065885"/>
                <a:gd name="connsiteX2" fmla="*/ 1013197 w 1159319"/>
                <a:gd name="connsiteY2" fmla="*/ 418495 h 1065885"/>
                <a:gd name="connsiteX3" fmla="*/ 1138559 w 1159319"/>
                <a:gd name="connsiteY3" fmla="*/ 171291 h 1065885"/>
                <a:gd name="connsiteX4" fmla="*/ 1159319 w 1159319"/>
                <a:gd name="connsiteY4" fmla="*/ 887245 h 1065885"/>
                <a:gd name="connsiteX5" fmla="*/ 692446 w 1159319"/>
                <a:gd name="connsiteY5" fmla="*/ 931144 h 1065885"/>
                <a:gd name="connsiteX6" fmla="*/ 819653 w 1159319"/>
                <a:gd name="connsiteY6" fmla="*/ 665526 h 1065885"/>
                <a:gd name="connsiteX7" fmla="*/ 298168 w 1159319"/>
                <a:gd name="connsiteY7" fmla="*/ 259974 h 1065885"/>
                <a:gd name="connsiteX8" fmla="*/ 55006 w 1159319"/>
                <a:gd name="connsiteY8" fmla="*/ 1065885 h 1065885"/>
                <a:gd name="connsiteX0" fmla="*/ 52738 w 1157051"/>
                <a:gd name="connsiteY0" fmla="*/ 1063223 h 1063223"/>
                <a:gd name="connsiteX1" fmla="*/ 353168 w 1157051"/>
                <a:gd name="connsiteY1" fmla="*/ 1380 h 1063223"/>
                <a:gd name="connsiteX2" fmla="*/ 1010929 w 1157051"/>
                <a:gd name="connsiteY2" fmla="*/ 415833 h 1063223"/>
                <a:gd name="connsiteX3" fmla="*/ 1136291 w 1157051"/>
                <a:gd name="connsiteY3" fmla="*/ 168629 h 1063223"/>
                <a:gd name="connsiteX4" fmla="*/ 1157051 w 1157051"/>
                <a:gd name="connsiteY4" fmla="*/ 884583 h 1063223"/>
                <a:gd name="connsiteX5" fmla="*/ 690178 w 1157051"/>
                <a:gd name="connsiteY5" fmla="*/ 928482 h 1063223"/>
                <a:gd name="connsiteX6" fmla="*/ 817385 w 1157051"/>
                <a:gd name="connsiteY6" fmla="*/ 662864 h 1063223"/>
                <a:gd name="connsiteX7" fmla="*/ 295900 w 1157051"/>
                <a:gd name="connsiteY7" fmla="*/ 257312 h 1063223"/>
                <a:gd name="connsiteX8" fmla="*/ 52738 w 1157051"/>
                <a:gd name="connsiteY8" fmla="*/ 1063223 h 1063223"/>
                <a:gd name="connsiteX0" fmla="*/ 62493 w 1166806"/>
                <a:gd name="connsiteY0" fmla="*/ 1063610 h 1063610"/>
                <a:gd name="connsiteX1" fmla="*/ 362923 w 1166806"/>
                <a:gd name="connsiteY1" fmla="*/ 1767 h 1063610"/>
                <a:gd name="connsiteX2" fmla="*/ 1020684 w 1166806"/>
                <a:gd name="connsiteY2" fmla="*/ 416220 h 1063610"/>
                <a:gd name="connsiteX3" fmla="*/ 1146046 w 1166806"/>
                <a:gd name="connsiteY3" fmla="*/ 169016 h 1063610"/>
                <a:gd name="connsiteX4" fmla="*/ 1166806 w 1166806"/>
                <a:gd name="connsiteY4" fmla="*/ 884970 h 1063610"/>
                <a:gd name="connsiteX5" fmla="*/ 699933 w 1166806"/>
                <a:gd name="connsiteY5" fmla="*/ 928869 h 1063610"/>
                <a:gd name="connsiteX6" fmla="*/ 827140 w 1166806"/>
                <a:gd name="connsiteY6" fmla="*/ 663251 h 1063610"/>
                <a:gd name="connsiteX7" fmla="*/ 305655 w 1166806"/>
                <a:gd name="connsiteY7" fmla="*/ 257699 h 1063610"/>
                <a:gd name="connsiteX8" fmla="*/ 62493 w 1166806"/>
                <a:gd name="connsiteY8" fmla="*/ 1063610 h 1063610"/>
                <a:gd name="connsiteX0" fmla="*/ 63550 w 1167863"/>
                <a:gd name="connsiteY0" fmla="*/ 1062515 h 1062515"/>
                <a:gd name="connsiteX1" fmla="*/ 363980 w 1167863"/>
                <a:gd name="connsiteY1" fmla="*/ 672 h 1062515"/>
                <a:gd name="connsiteX2" fmla="*/ 1021741 w 1167863"/>
                <a:gd name="connsiteY2" fmla="*/ 415125 h 1062515"/>
                <a:gd name="connsiteX3" fmla="*/ 1147103 w 1167863"/>
                <a:gd name="connsiteY3" fmla="*/ 167921 h 1062515"/>
                <a:gd name="connsiteX4" fmla="*/ 1167863 w 1167863"/>
                <a:gd name="connsiteY4" fmla="*/ 883875 h 1062515"/>
                <a:gd name="connsiteX5" fmla="*/ 700990 w 1167863"/>
                <a:gd name="connsiteY5" fmla="*/ 927774 h 1062515"/>
                <a:gd name="connsiteX6" fmla="*/ 828197 w 1167863"/>
                <a:gd name="connsiteY6" fmla="*/ 662156 h 1062515"/>
                <a:gd name="connsiteX7" fmla="*/ 306712 w 1167863"/>
                <a:gd name="connsiteY7" fmla="*/ 256604 h 1062515"/>
                <a:gd name="connsiteX8" fmla="*/ 63550 w 1167863"/>
                <a:gd name="connsiteY8" fmla="*/ 1062515 h 1062515"/>
                <a:gd name="connsiteX0" fmla="*/ 63550 w 1167863"/>
                <a:gd name="connsiteY0" fmla="*/ 1062515 h 1062515"/>
                <a:gd name="connsiteX1" fmla="*/ 363980 w 1167863"/>
                <a:gd name="connsiteY1" fmla="*/ 672 h 1062515"/>
                <a:gd name="connsiteX2" fmla="*/ 1021741 w 1167863"/>
                <a:gd name="connsiteY2" fmla="*/ 415125 h 1062515"/>
                <a:gd name="connsiteX3" fmla="*/ 1147103 w 1167863"/>
                <a:gd name="connsiteY3" fmla="*/ 167921 h 1062515"/>
                <a:gd name="connsiteX4" fmla="*/ 1167863 w 1167863"/>
                <a:gd name="connsiteY4" fmla="*/ 883875 h 1062515"/>
                <a:gd name="connsiteX5" fmla="*/ 700990 w 1167863"/>
                <a:gd name="connsiteY5" fmla="*/ 927774 h 1062515"/>
                <a:gd name="connsiteX6" fmla="*/ 828197 w 1167863"/>
                <a:gd name="connsiteY6" fmla="*/ 662156 h 1062515"/>
                <a:gd name="connsiteX7" fmla="*/ 306712 w 1167863"/>
                <a:gd name="connsiteY7" fmla="*/ 256604 h 1062515"/>
                <a:gd name="connsiteX8" fmla="*/ 63550 w 1167863"/>
                <a:gd name="connsiteY8" fmla="*/ 1062515 h 1062515"/>
                <a:gd name="connsiteX0" fmla="*/ 63550 w 1167863"/>
                <a:gd name="connsiteY0" fmla="*/ 1062515 h 1062515"/>
                <a:gd name="connsiteX1" fmla="*/ 363980 w 1167863"/>
                <a:gd name="connsiteY1" fmla="*/ 672 h 1062515"/>
                <a:gd name="connsiteX2" fmla="*/ 1021741 w 1167863"/>
                <a:gd name="connsiteY2" fmla="*/ 415125 h 1062515"/>
                <a:gd name="connsiteX3" fmla="*/ 1147103 w 1167863"/>
                <a:gd name="connsiteY3" fmla="*/ 167921 h 1062515"/>
                <a:gd name="connsiteX4" fmla="*/ 1167863 w 1167863"/>
                <a:gd name="connsiteY4" fmla="*/ 883875 h 1062515"/>
                <a:gd name="connsiteX5" fmla="*/ 700990 w 1167863"/>
                <a:gd name="connsiteY5" fmla="*/ 927774 h 1062515"/>
                <a:gd name="connsiteX6" fmla="*/ 828197 w 1167863"/>
                <a:gd name="connsiteY6" fmla="*/ 662156 h 1062515"/>
                <a:gd name="connsiteX7" fmla="*/ 306712 w 1167863"/>
                <a:gd name="connsiteY7" fmla="*/ 256604 h 1062515"/>
                <a:gd name="connsiteX8" fmla="*/ 63550 w 1167863"/>
                <a:gd name="connsiteY8" fmla="*/ 1062515 h 106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863" h="1062515">
                  <a:moveTo>
                    <a:pt x="63550" y="1062515"/>
                  </a:moveTo>
                  <a:cubicBezTo>
                    <a:pt x="-110612" y="329432"/>
                    <a:pt x="100829" y="18804"/>
                    <a:pt x="363980" y="672"/>
                  </a:cubicBezTo>
                  <a:cubicBezTo>
                    <a:pt x="627131" y="-17460"/>
                    <a:pt x="891172" y="336908"/>
                    <a:pt x="1021741" y="415125"/>
                  </a:cubicBezTo>
                  <a:cubicBezTo>
                    <a:pt x="1071656" y="341147"/>
                    <a:pt x="1062750" y="351597"/>
                    <a:pt x="1147103" y="167921"/>
                  </a:cubicBezTo>
                  <a:lnTo>
                    <a:pt x="1167863" y="883875"/>
                  </a:lnTo>
                  <a:lnTo>
                    <a:pt x="700990" y="927774"/>
                  </a:lnTo>
                  <a:lnTo>
                    <a:pt x="828197" y="662156"/>
                  </a:lnTo>
                  <a:cubicBezTo>
                    <a:pt x="759484" y="558524"/>
                    <a:pt x="530850" y="238800"/>
                    <a:pt x="306712" y="256604"/>
                  </a:cubicBezTo>
                  <a:cubicBezTo>
                    <a:pt x="123106" y="291820"/>
                    <a:pt x="7937" y="591825"/>
                    <a:pt x="63550" y="1062515"/>
                  </a:cubicBezTo>
                  <a:close/>
                </a:path>
              </a:pathLst>
            </a:custGeom>
            <a:gradFill>
              <a:gsLst>
                <a:gs pos="0">
                  <a:srgbClr val="489C58"/>
                </a:gs>
                <a:gs pos="18000">
                  <a:srgbClr val="54D66A"/>
                </a:gs>
                <a:gs pos="100000">
                  <a:srgbClr val="175F23"/>
                </a:gs>
                <a:gs pos="50000">
                  <a:srgbClr val="58D267"/>
                </a:gs>
              </a:gsLst>
              <a:lin ang="2400000" scaled="0"/>
            </a:gra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4" name="円/楕円 83"/>
            <p:cNvSpPr/>
            <p:nvPr/>
          </p:nvSpPr>
          <p:spPr>
            <a:xfrm>
              <a:off x="5809776" y="1647229"/>
              <a:ext cx="1310629" cy="460630"/>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50000"/>
                    </a:srgbClr>
                  </a:solidFill>
                  <a:effectLst/>
                  <a:uLnTx/>
                  <a:uFillTx/>
                  <a:latin typeface="Calibri" panose="020F0502020204030204"/>
                  <a:ea typeface="游ゴシック" panose="020B0400000000000000" pitchFamily="50" charset="-128"/>
                  <a:cs typeface="+mn-cs"/>
                </a:rPr>
                <a:t>燃料電池</a:t>
              </a:r>
            </a:p>
          </p:txBody>
        </p:sp>
        <p:sp>
          <p:nvSpPr>
            <p:cNvPr id="85" name="円/楕円 84"/>
            <p:cNvSpPr/>
            <p:nvPr/>
          </p:nvSpPr>
          <p:spPr>
            <a:xfrm>
              <a:off x="1886071" y="1045074"/>
              <a:ext cx="1310629" cy="460630"/>
            </a:xfrm>
            <a:prstGeom prst="ellipse">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44546A"/>
                  </a:solidFill>
                  <a:effectLst/>
                  <a:uLnTx/>
                  <a:uFillTx/>
                  <a:latin typeface="Calibri" panose="020F0502020204030204"/>
                  <a:ea typeface="游ゴシック" panose="020B0400000000000000" pitchFamily="50" charset="-128"/>
                  <a:cs typeface="+mn-cs"/>
                </a:rPr>
                <a:t>システム</a:t>
              </a:r>
            </a:p>
          </p:txBody>
        </p:sp>
        <p:sp>
          <p:nvSpPr>
            <p:cNvPr id="86" name="角丸四角形 85"/>
            <p:cNvSpPr/>
            <p:nvPr/>
          </p:nvSpPr>
          <p:spPr>
            <a:xfrm>
              <a:off x="4129781" y="762580"/>
              <a:ext cx="3262505" cy="587580"/>
            </a:xfrm>
            <a:prstGeom prst="roundRect">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srgbClr val="002060"/>
                  </a:solidFill>
                  <a:effectLst/>
                  <a:uLnTx/>
                  <a:uFillTx/>
                  <a:latin typeface="游ゴシック" panose="020B0400000000000000" pitchFamily="50" charset="-128"/>
                  <a:ea typeface="游ゴシック" panose="020B0400000000000000" pitchFamily="50" charset="-128"/>
                  <a:cs typeface="+mn-cs"/>
                </a:rPr>
                <a:t>－</a:t>
              </a:r>
              <a:r>
                <a:rPr kumimoji="1" lang="ja-JP" altLang="en-US" sz="11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　いのち輝く未来</a:t>
              </a:r>
              <a:r>
                <a:rPr kumimoji="1" lang="ja-JP" altLang="en-US" sz="1100" b="1" i="0" u="none" strike="noStrike" kern="1200" cap="none" spc="0" normalizeH="0" baseline="0" noProof="0" dirty="0" smtClean="0">
                  <a:ln>
                    <a:noFill/>
                  </a:ln>
                  <a:solidFill>
                    <a:srgbClr val="002060"/>
                  </a:solidFill>
                  <a:effectLst/>
                  <a:uLnTx/>
                  <a:uFillTx/>
                  <a:latin typeface="游ゴシック" panose="020B0400000000000000" pitchFamily="50" charset="-128"/>
                  <a:ea typeface="游ゴシック" panose="020B0400000000000000" pitchFamily="50" charset="-128"/>
                  <a:cs typeface="+mn-cs"/>
                </a:rPr>
                <a:t>社会のデザイン</a:t>
              </a:r>
              <a:r>
                <a:rPr kumimoji="1" lang="ja-JP" altLang="en-US" sz="11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　－</a:t>
              </a:r>
              <a:endParaRPr kumimoji="1" lang="en-US" altLang="ja-JP" sz="11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002060"/>
                  </a:solidFill>
                  <a:effectLst/>
                  <a:uLnTx/>
                  <a:uFillTx/>
                  <a:latin typeface="MS PGothic" panose="020B0600070205080204" pitchFamily="34" charset="-128"/>
                  <a:ea typeface="MS PGothic" panose="020B0600070205080204" pitchFamily="34" charset="-128"/>
                  <a:cs typeface="+mn-cs"/>
                </a:rPr>
                <a:t>大阪・関西万博 </a:t>
              </a:r>
              <a:r>
                <a:rPr kumimoji="1" lang="ja-JP" altLang="en-US" sz="1600" b="0" i="0" u="none" strike="noStrike" kern="1200" cap="none" spc="0" normalizeH="0" baseline="0" noProof="0" dirty="0">
                  <a:ln>
                    <a:noFill/>
                  </a:ln>
                  <a:solidFill>
                    <a:srgbClr val="002060"/>
                  </a:solidFill>
                  <a:effectLst/>
                  <a:uLnTx/>
                  <a:uFillTx/>
                  <a:latin typeface="MS PGothic" panose="020B0600070205080204" pitchFamily="34" charset="-128"/>
                  <a:ea typeface="MS PGothic" panose="020B0600070205080204" pitchFamily="34" charset="-128"/>
                  <a:cs typeface="+mn-cs"/>
                </a:rPr>
                <a:t>➡ </a:t>
              </a:r>
              <a:r>
                <a:rPr kumimoji="1" lang="en-US" altLang="ja-JP" sz="1600" b="0" i="0" u="none" strike="noStrike" kern="1200" cap="none" spc="0" normalizeH="0" baseline="0" noProof="0" dirty="0">
                  <a:ln>
                    <a:noFill/>
                  </a:ln>
                  <a:solidFill>
                    <a:srgbClr val="002060"/>
                  </a:solidFill>
                  <a:effectLst/>
                  <a:uLnTx/>
                  <a:uFillTx/>
                  <a:latin typeface="MS PGothic" panose="020B0600070205080204" pitchFamily="34" charset="-128"/>
                  <a:ea typeface="MS PGothic" panose="020B0600070205080204" pitchFamily="34" charset="-128"/>
                  <a:cs typeface="+mn-cs"/>
                </a:rPr>
                <a:t>SDGs</a:t>
              </a:r>
              <a:r>
                <a:rPr kumimoji="1" lang="ja-JP" altLang="en-US" sz="1200" b="1" i="0" u="none" strike="noStrike" kern="1200" cap="none" spc="0" normalizeH="0" baseline="0" noProof="0" dirty="0">
                  <a:ln>
                    <a:noFill/>
                  </a:ln>
                  <a:solidFill>
                    <a:srgbClr val="002060"/>
                  </a:solidFill>
                  <a:effectLst/>
                  <a:uLnTx/>
                  <a:uFillTx/>
                  <a:latin typeface="MS PGothic" panose="020B0600070205080204" pitchFamily="34" charset="-128"/>
                  <a:ea typeface="MS PGothic" panose="020B0600070205080204" pitchFamily="34" charset="-128"/>
                  <a:cs typeface="+mn-cs"/>
                </a:rPr>
                <a:t>　</a:t>
              </a:r>
              <a:endParaRPr kumimoji="1" lang="en-US" altLang="ja-JP" sz="1200" b="1" i="0" u="none" strike="noStrike" kern="1200" cap="none" spc="0" normalizeH="0" baseline="0" noProof="0" dirty="0">
                <a:ln>
                  <a:noFill/>
                </a:ln>
                <a:solidFill>
                  <a:srgbClr val="002060"/>
                </a:solidFill>
                <a:effectLst/>
                <a:uLnTx/>
                <a:uFillTx/>
                <a:latin typeface="MS PGothic" panose="020B0600070205080204" pitchFamily="34" charset="-128"/>
                <a:ea typeface="MS PGothic" panose="020B0600070205080204" pitchFamily="34" charset="-128"/>
                <a:cs typeface="+mn-cs"/>
              </a:endParaRPr>
            </a:p>
          </p:txBody>
        </p:sp>
        <p:sp>
          <p:nvSpPr>
            <p:cNvPr id="87" name="テキスト ボックス 86"/>
            <p:cNvSpPr txBox="1"/>
            <p:nvPr/>
          </p:nvSpPr>
          <p:spPr>
            <a:xfrm>
              <a:off x="2773840" y="1687964"/>
              <a:ext cx="1917054" cy="557094"/>
            </a:xfrm>
            <a:prstGeom prst="rect">
              <a:avLst/>
            </a:prstGeom>
            <a:solidFill>
              <a:schemeClr val="bg1"/>
            </a:solidFill>
            <a:ln w="28575">
              <a:solidFill>
                <a:schemeClr val="accent6">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70AD47">
                      <a:lumMod val="50000"/>
                    </a:srgbClr>
                  </a:solidFill>
                  <a:effectLst/>
                  <a:uLnTx/>
                  <a:uFillTx/>
                  <a:latin typeface="Calibri" panose="020F0502020204030204"/>
                  <a:ea typeface="游ゴシック" panose="020B0400000000000000" pitchFamily="50" charset="-128"/>
                  <a:cs typeface="+mn-cs"/>
                </a:rPr>
                <a:t>人工光合成</a:t>
              </a:r>
              <a:endParaRPr kumimoji="1" lang="en-US" altLang="ja-JP" sz="1400" b="1" i="0" u="none" strike="noStrike" kern="1200" cap="none" spc="0" normalizeH="0" baseline="0" noProof="0" dirty="0">
                <a:ln>
                  <a:noFill/>
                </a:ln>
                <a:solidFill>
                  <a:srgbClr val="70AD47">
                    <a:lumMod val="50000"/>
                  </a:srgbClr>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70AD47">
                      <a:lumMod val="50000"/>
                    </a:srgbClr>
                  </a:solidFill>
                  <a:effectLst/>
                  <a:uLnTx/>
                  <a:uFillTx/>
                  <a:latin typeface="Calibri" panose="020F0502020204030204"/>
                  <a:ea typeface="游ゴシック" panose="020B0400000000000000" pitchFamily="50" charset="-128"/>
                  <a:cs typeface="+mn-cs"/>
                </a:rPr>
                <a:t>・次世代エネルギー</a:t>
              </a:r>
            </a:p>
          </p:txBody>
        </p:sp>
        <p:sp>
          <p:nvSpPr>
            <p:cNvPr id="88" name="テキスト ボックス 87"/>
            <p:cNvSpPr txBox="1"/>
            <p:nvPr/>
          </p:nvSpPr>
          <p:spPr>
            <a:xfrm>
              <a:off x="4339797" y="2919771"/>
              <a:ext cx="3138553" cy="688174"/>
            </a:xfrm>
            <a:prstGeom prst="rect">
              <a:avLst/>
            </a:prstGeom>
            <a:noFill/>
          </p:spPr>
          <p:txBody>
            <a:bodyPr wrap="square" rtlCol="0">
              <a:spAutoFit/>
            </a:bodyPr>
            <a:lstStyle/>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微生物・酵素を用いた有用物質やエネルギー生産</a:t>
              </a:r>
              <a:endParaRPr kumimoji="1" lang="ja-JP" altLang="en-US" sz="900" b="1"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panose="020B0400000000000000" pitchFamily="50" charset="-128"/>
                <a:cs typeface="+mn-cs"/>
              </a:endParaRPr>
            </a:p>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分離技術・総合バイオプロセス構築</a:t>
              </a:r>
              <a:endParaRPr kumimoji="1" lang="ja-JP" altLang="en-US" sz="900" b="1"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panose="020B0400000000000000" pitchFamily="50" charset="-128"/>
                <a:cs typeface="+mn-cs"/>
              </a:endParaRPr>
            </a:p>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低温適応酵素を用いたバイオエタノールの生産</a:t>
              </a:r>
              <a:endParaRPr kumimoji="1" lang="ja-JP" altLang="en-US" sz="900" b="1"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panose="020B0400000000000000" pitchFamily="50" charset="-128"/>
                <a:cs typeface="+mn-cs"/>
              </a:endParaRPr>
            </a:p>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バイオマスからのエネルギー回収</a:t>
              </a:r>
              <a:endPar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9" name="テキスト ボックス 88"/>
            <p:cNvSpPr txBox="1"/>
            <p:nvPr/>
          </p:nvSpPr>
          <p:spPr>
            <a:xfrm>
              <a:off x="2556954" y="3180730"/>
              <a:ext cx="1931429" cy="540709"/>
            </a:xfrm>
            <a:prstGeom prst="rect">
              <a:avLst/>
            </a:prstGeom>
            <a:noFill/>
          </p:spPr>
          <p:txBody>
            <a:bodyPr wrap="square" rtlCol="0">
              <a:spAutoFit/>
            </a:bodyPr>
            <a:lstStyle/>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新規近赤外吸収色素の合成</a:t>
              </a:r>
              <a:endParaRPr kumimoji="1" lang="en-US" altLang="ja-JP"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endParaRPr>
            </a:p>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有機系太陽電池の開発</a:t>
              </a:r>
              <a:endParaRPr kumimoji="1" lang="ja-JP" altLang="en-US" sz="9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高効率太陽光発電</a:t>
              </a:r>
              <a:endPar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0" name="テキスト ボックス 89"/>
            <p:cNvSpPr txBox="1"/>
            <p:nvPr/>
          </p:nvSpPr>
          <p:spPr>
            <a:xfrm>
              <a:off x="520263" y="1458559"/>
              <a:ext cx="1451235" cy="39324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充放電特性の向上</a:t>
              </a:r>
              <a:endParaRPr kumimoji="1" lang="en-US" altLang="ja-JP"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全固体電池の開発</a:t>
              </a:r>
              <a:endParaRPr kumimoji="1" lang="ja-JP" altLang="en-US" sz="900" b="1"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panose="020B0400000000000000" pitchFamily="50" charset="-128"/>
                <a:cs typeface="+mn-cs"/>
              </a:endParaRPr>
            </a:p>
          </p:txBody>
        </p:sp>
        <p:sp>
          <p:nvSpPr>
            <p:cNvPr id="91" name="テキスト ボックス 90"/>
            <p:cNvSpPr txBox="1"/>
            <p:nvPr/>
          </p:nvSpPr>
          <p:spPr>
            <a:xfrm>
              <a:off x="500570" y="3183307"/>
              <a:ext cx="1863120" cy="507832"/>
            </a:xfrm>
            <a:prstGeom prst="rect">
              <a:avLst/>
            </a:prstGeom>
            <a:noFill/>
          </p:spPr>
          <p:txBody>
            <a:bodyPr wrap="square" rtlCol="0">
              <a:spAutoFit/>
            </a:bodyPr>
            <a:lstStyle/>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可視光応答型光触媒を用いた水からの水素、酸素分離生成システムの開発</a:t>
              </a:r>
              <a:endParaRPr kumimoji="1" lang="ja-JP" altLang="en-US" sz="900" b="1"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panose="020B0400000000000000" pitchFamily="50" charset="-128"/>
                <a:cs typeface="+mn-cs"/>
              </a:endParaRPr>
            </a:p>
          </p:txBody>
        </p:sp>
        <p:sp>
          <p:nvSpPr>
            <p:cNvPr id="92" name="テキスト ボックス 91"/>
            <p:cNvSpPr txBox="1"/>
            <p:nvPr/>
          </p:nvSpPr>
          <p:spPr>
            <a:xfrm>
              <a:off x="517258" y="855228"/>
              <a:ext cx="1744049" cy="393243"/>
            </a:xfrm>
            <a:prstGeom prst="rect">
              <a:avLst/>
            </a:prstGeom>
            <a:noFill/>
          </p:spPr>
          <p:txBody>
            <a:bodyPr wrap="square" rtlCol="0">
              <a:spAutoFit/>
            </a:bodyPr>
            <a:lstStyle/>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振動発電</a:t>
              </a:r>
              <a:r>
                <a:rPr kumimoji="1" lang="en-US" altLang="ja-JP"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MEMS</a:t>
              </a: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デバイス</a:t>
              </a:r>
              <a:endParaRPr kumimoji="1" lang="en-US" altLang="ja-JP"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endParaRPr>
            </a:p>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センサネットワーク</a:t>
              </a:r>
              <a:endParaRPr kumimoji="1" lang="ja-JP" altLang="en-US" sz="900" b="1"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panose="020B0400000000000000" pitchFamily="50" charset="-128"/>
                <a:cs typeface="+mn-cs"/>
              </a:endParaRPr>
            </a:p>
          </p:txBody>
        </p:sp>
        <p:sp>
          <p:nvSpPr>
            <p:cNvPr id="93" name="テキスト ボックス 92"/>
            <p:cNvSpPr txBox="1"/>
            <p:nvPr/>
          </p:nvSpPr>
          <p:spPr>
            <a:xfrm>
              <a:off x="4968560" y="1450523"/>
              <a:ext cx="1218063" cy="369332"/>
            </a:xfrm>
            <a:prstGeom prst="rect">
              <a:avLst/>
            </a:prstGeom>
            <a:noFill/>
          </p:spPr>
          <p:txBody>
            <a:bodyPr wrap="square" rtlCol="0">
              <a:spAutoFit/>
            </a:bodyPr>
            <a:lstStyle/>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燃料電池用電極</a:t>
              </a:r>
              <a:endParaRPr kumimoji="1" lang="en-US" altLang="ja-JP"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endParaRPr>
            </a:p>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触媒の開発</a:t>
              </a:r>
              <a:endParaRPr kumimoji="1" lang="ja-JP" altLang="en-US" sz="900" b="1"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panose="020B0400000000000000" pitchFamily="50" charset="-128"/>
                <a:cs typeface="+mn-cs"/>
              </a:endParaRPr>
            </a:p>
          </p:txBody>
        </p:sp>
        <p:sp>
          <p:nvSpPr>
            <p:cNvPr id="94" name="テキスト ボックス 93"/>
            <p:cNvSpPr txBox="1"/>
            <p:nvPr/>
          </p:nvSpPr>
          <p:spPr>
            <a:xfrm>
              <a:off x="3957897" y="1392318"/>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蓄電系</a:t>
              </a:r>
            </a:p>
          </p:txBody>
        </p:sp>
        <p:sp>
          <p:nvSpPr>
            <p:cNvPr id="95" name="テキスト ボックス 94"/>
            <p:cNvSpPr txBox="1"/>
            <p:nvPr/>
          </p:nvSpPr>
          <p:spPr>
            <a:xfrm>
              <a:off x="2739667" y="2293038"/>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発電系</a:t>
              </a:r>
            </a:p>
          </p:txBody>
        </p:sp>
      </p:grpSp>
      <p:cxnSp>
        <p:nvCxnSpPr>
          <p:cNvPr id="6" name="直線コネクタ 5"/>
          <p:cNvCxnSpPr/>
          <p:nvPr/>
        </p:nvCxnSpPr>
        <p:spPr>
          <a:xfrm>
            <a:off x="135808" y="3928255"/>
            <a:ext cx="9008192" cy="2658"/>
          </a:xfrm>
          <a:prstGeom prst="line">
            <a:avLst/>
          </a:prstGeom>
          <a:ln w="9525">
            <a:solidFill>
              <a:schemeClr val="accent6">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1453" y="424752"/>
            <a:ext cx="91425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86800" rtlCol="0" anchor="b" anchorCtr="0">
            <a:noAutofit/>
          </a:bodyP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人工光合成など連携・共同研究による次世代エネルギーの研究開発</a:t>
            </a:r>
          </a:p>
        </p:txBody>
      </p:sp>
      <p:sp>
        <p:nvSpPr>
          <p:cNvPr id="65" name="テキスト ボックス 64"/>
          <p:cNvSpPr txBox="1"/>
          <p:nvPr/>
        </p:nvSpPr>
        <p:spPr>
          <a:xfrm>
            <a:off x="0" y="430035"/>
            <a:ext cx="4716000"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lvl="0">
              <a:defRPr/>
            </a:pPr>
            <a:r>
              <a:rPr lang="ja-JP" altLang="en-US" sz="1000" dirty="0">
                <a:solidFill>
                  <a:prstClr val="black"/>
                </a:solidFill>
                <a:latin typeface="ＭＳ ゴシック" panose="020B0609070205080204" pitchFamily="49" charset="-128"/>
                <a:ea typeface="ＭＳ ゴシック" panose="020B0609070205080204" pitchFamily="49" charset="-128"/>
              </a:rPr>
              <a:t>技術インキュベーション機能を活用した領域横断的融合による革新的研究開発</a:t>
            </a:r>
          </a:p>
        </p:txBody>
      </p:sp>
      <p:sp>
        <p:nvSpPr>
          <p:cNvPr id="67" name="テキスト ボックス 66"/>
          <p:cNvSpPr txBox="1"/>
          <p:nvPr/>
        </p:nvSpPr>
        <p:spPr>
          <a:xfrm>
            <a:off x="7487999" y="70356"/>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技術インキュベーション機能</a:t>
            </a:r>
            <a:endParaRPr kumimoji="1" lang="ja-JP" altLang="en-US" sz="1100" b="1" dirty="0">
              <a:latin typeface="Meiryo UI" panose="020B0604030504040204" pitchFamily="50" charset="-128"/>
              <a:ea typeface="Meiryo UI" panose="020B0604030504040204" pitchFamily="50" charset="-128"/>
            </a:endParaRPr>
          </a:p>
        </p:txBody>
      </p:sp>
      <p:sp>
        <p:nvSpPr>
          <p:cNvPr id="68" name="テキスト ボックス 67"/>
          <p:cNvSpPr txBox="1"/>
          <p:nvPr/>
        </p:nvSpPr>
        <p:spPr>
          <a:xfrm>
            <a:off x="7487999" y="285123"/>
            <a:ext cx="1656000" cy="216000"/>
          </a:xfrm>
          <a:prstGeom prst="rect">
            <a:avLst/>
          </a:prstGeom>
          <a:solidFill>
            <a:schemeClr val="accent1"/>
          </a:solidFill>
          <a:ln>
            <a:solidFill>
              <a:schemeClr val="tx1"/>
            </a:solidFill>
          </a:ln>
        </p:spPr>
        <p:txBody>
          <a:bodyPr wrap="square" lIns="36000" tIns="36000" rIns="36000" bIns="36000" rtlCol="0">
            <a:spAutoFit/>
          </a:bodyPr>
          <a:lstStyle/>
          <a:p>
            <a:r>
              <a:rPr lang="ja-JP" altLang="en-US" sz="1100" b="1" dirty="0" smtClean="0">
                <a:latin typeface="Meiryo UI" panose="020B0604030504040204" pitchFamily="50" charset="-128"/>
                <a:ea typeface="Meiryo UI" panose="020B0604030504040204" pitchFamily="50" charset="-128"/>
              </a:rPr>
              <a:t>バイオ</a:t>
            </a:r>
            <a:r>
              <a:rPr lang="ja-JP" altLang="en-US" sz="1100" b="1" dirty="0">
                <a:latin typeface="Meiryo UI" panose="020B0604030504040204" pitchFamily="50" charset="-128"/>
                <a:ea typeface="Meiryo UI" panose="020B0604030504040204" pitchFamily="50" charset="-128"/>
              </a:rPr>
              <a:t>エンジニアリング</a:t>
            </a:r>
            <a:endParaRPr kumimoji="1" lang="ja-JP" altLang="en-US" sz="11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825995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p:cNvSpPr txBox="1"/>
          <p:nvPr/>
        </p:nvSpPr>
        <p:spPr>
          <a:xfrm>
            <a:off x="1453" y="72000"/>
            <a:ext cx="9142547" cy="360000"/>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wrap="square" tIns="36000" bIns="36000" rtlCol="0" anchor="ctr" anchorCtr="0">
            <a:noAutofit/>
          </a:bodyPr>
          <a:lstStyle/>
          <a:p>
            <a:r>
              <a:rPr lang="ja-JP" altLang="en-US" sz="1100" b="1" dirty="0" smtClean="0">
                <a:solidFill>
                  <a:prstClr val="white"/>
                </a:solidFill>
                <a:latin typeface="ＭＳ ゴシック" panose="020B0609070205080204" pitchFamily="49" charset="-128"/>
                <a:ea typeface="ＭＳ ゴシック" panose="020B0609070205080204" pitchFamily="49" charset="-128"/>
              </a:rPr>
              <a:t>３　新</a:t>
            </a:r>
            <a:r>
              <a:rPr lang="ja-JP" altLang="en-US" sz="1100" b="1" dirty="0">
                <a:solidFill>
                  <a:prstClr val="white"/>
                </a:solidFill>
                <a:latin typeface="ＭＳ ゴシック" panose="020B0609070205080204" pitchFamily="49" charset="-128"/>
                <a:ea typeface="ＭＳ ゴシック" panose="020B0609070205080204" pitchFamily="49" charset="-128"/>
              </a:rPr>
              <a:t>大学がめざすもの　</a:t>
            </a:r>
            <a:r>
              <a:rPr lang="en-US" altLang="ja-JP" sz="1100" b="1" dirty="0">
                <a:solidFill>
                  <a:prstClr val="white"/>
                </a:solidFill>
                <a:latin typeface="ＭＳ ゴシック" panose="020B0609070205080204" pitchFamily="49" charset="-128"/>
                <a:ea typeface="ＭＳ ゴシック" panose="020B0609070205080204" pitchFamily="49" charset="-128"/>
              </a:rPr>
              <a:t>(1)</a:t>
            </a:r>
            <a:r>
              <a:rPr lang="ja-JP" altLang="en-US" sz="1100" b="1" dirty="0">
                <a:solidFill>
                  <a:prstClr val="white"/>
                </a:solidFill>
                <a:latin typeface="ＭＳ ゴシック" panose="020B0609070205080204" pitchFamily="49" charset="-128"/>
                <a:ea typeface="ＭＳ ゴシック" panose="020B0609070205080204" pitchFamily="49" charset="-128"/>
              </a:rPr>
              <a:t>２つの新機能と４つの戦略領域：革新的な新たな</a:t>
            </a:r>
            <a:r>
              <a:rPr lang="ja-JP" altLang="en-US" sz="1100" b="1" dirty="0" smtClean="0">
                <a:solidFill>
                  <a:prstClr val="white"/>
                </a:solidFill>
                <a:latin typeface="ＭＳ ゴシック" panose="020B0609070205080204" pitchFamily="49" charset="-128"/>
                <a:ea typeface="ＭＳ ゴシック" panose="020B0609070205080204" pitchFamily="49" charset="-128"/>
              </a:rPr>
              <a:t>取組み</a:t>
            </a:r>
            <a:endParaRPr lang="en-US" altLang="ja-JP" sz="1100" b="1" dirty="0" smtClean="0">
              <a:solidFill>
                <a:prstClr val="white"/>
              </a:solidFill>
              <a:latin typeface="ＭＳ ゴシック" panose="020B0609070205080204" pitchFamily="49" charset="-128"/>
              <a:ea typeface="ＭＳ ゴシック" panose="020B0609070205080204" pitchFamily="49" charset="-128"/>
            </a:endParaRPr>
          </a:p>
          <a:p>
            <a:r>
              <a:rPr lang="ja-JP" altLang="en-US" sz="1100" b="1" dirty="0">
                <a:solidFill>
                  <a:prstClr val="white"/>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(2)</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４つの戦略領域に関連する</a:t>
            </a:r>
            <a:r>
              <a:rPr lang="ja-JP" altLang="en-US" sz="1100" b="1" dirty="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革新的</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な新たな取組事例⑧</a:t>
            </a:r>
            <a:endParaRPr lang="ja-JP" altLang="en-US" sz="1100" b="1" dirty="0">
              <a:solidFill>
                <a:schemeClr val="bg1"/>
              </a:solidFill>
              <a:latin typeface="ＭＳ ゴシック" panose="020B0609070205080204" pitchFamily="49" charset="-128"/>
              <a:ea typeface="ＭＳ ゴシック" panose="020B0609070205080204" pitchFamily="49" charset="-128"/>
            </a:endParaRPr>
          </a:p>
        </p:txBody>
      </p:sp>
      <p:sp>
        <p:nvSpPr>
          <p:cNvPr id="6" name="テキスト ボックス 5"/>
          <p:cNvSpPr txBox="1"/>
          <p:nvPr/>
        </p:nvSpPr>
        <p:spPr>
          <a:xfrm>
            <a:off x="176544" y="1100637"/>
            <a:ext cx="8825942" cy="715451"/>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7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〇学部・学域を横断した教育研究と学内実証を推進することにより、新技術の開発、錬成を行う</a:t>
            </a:r>
            <a:endParaRPr kumimoji="1" lang="en-US" altLang="ja-JP" sz="117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7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a:t>
            </a:r>
            <a:r>
              <a:rPr kumimoji="1" lang="en-US" altLang="ja-JP" sz="117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AI</a:t>
            </a:r>
            <a:r>
              <a:rPr kumimoji="1" lang="ja-JP" altLang="en-US" sz="117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など最先端技術の活用・実用化を進め、生活の質の向上を図る</a:t>
            </a:r>
            <a:endParaRPr kumimoji="1" lang="en-US" altLang="ja-JP" sz="117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7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〇学内での研究や取組みの推進により、</a:t>
            </a:r>
            <a:r>
              <a:rPr kumimoji="1" lang="en-US" altLang="ja-JP" sz="117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Society5.0</a:t>
            </a:r>
            <a:r>
              <a:rPr kumimoji="1" lang="ja-JP" altLang="en-US" sz="1172"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の社会実装の実現を目指す</a:t>
            </a:r>
          </a:p>
        </p:txBody>
      </p:sp>
      <p:sp>
        <p:nvSpPr>
          <p:cNvPr id="7" name="テキスト ボックス 6"/>
          <p:cNvSpPr txBox="1"/>
          <p:nvPr/>
        </p:nvSpPr>
        <p:spPr>
          <a:xfrm>
            <a:off x="176545" y="6184667"/>
            <a:ext cx="8585070" cy="573565"/>
          </a:xfrm>
          <a:prstGeom prst="rect">
            <a:avLst/>
          </a:prstGeom>
          <a:noFill/>
          <a:ln w="19050">
            <a:solidFill>
              <a:schemeClr val="accent5"/>
            </a:solidFill>
          </a:ln>
        </p:spPr>
        <p:txBody>
          <a:bodyPr wrap="square" lIns="36000" tIns="36000" rIns="36000" bIns="3600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課題</a:t>
            </a:r>
            <a:endParaRPr kumimoji="1" lang="en-US" altLang="ja-JP"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・新大学においては、より研究領域が広がることから、学部・学域を横断した教育研究プログラムの構築が必要</a:t>
            </a:r>
            <a:endParaRPr kumimoji="1" lang="en-US" altLang="ja-JP"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・様々な研究分野における最先端の研究を集約・融合させ、社会実装につなげる仕組みが必要</a:t>
            </a:r>
            <a:endParaRPr kumimoji="1" lang="en-US" altLang="ja-JP" sz="1026"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27" name="テキスト ボックス 26"/>
          <p:cNvSpPr txBox="1"/>
          <p:nvPr/>
        </p:nvSpPr>
        <p:spPr>
          <a:xfrm>
            <a:off x="120166" y="1925339"/>
            <a:ext cx="2432561" cy="282129"/>
          </a:xfrm>
          <a:prstGeom prst="rect">
            <a:avLst/>
          </a:prstGeom>
          <a:noFill/>
        </p:spPr>
        <p:txBody>
          <a:bodyPr wrap="square" lIns="0" tIns="0" rIns="0" bIns="0" rtlCol="0">
            <a:spAutoFit/>
          </a:bodyPr>
          <a:lstStyle/>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■各学部・学域を中心に、様々な分野の</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最先端の研究を実施</a:t>
            </a:r>
          </a:p>
        </p:txBody>
      </p:sp>
      <p:grpSp>
        <p:nvGrpSpPr>
          <p:cNvPr id="13" name="グループ化 12"/>
          <p:cNvGrpSpPr/>
          <p:nvPr/>
        </p:nvGrpSpPr>
        <p:grpSpPr>
          <a:xfrm>
            <a:off x="2450560" y="1843093"/>
            <a:ext cx="872856" cy="527973"/>
            <a:chOff x="3612410" y="1812849"/>
            <a:chExt cx="402624" cy="726249"/>
          </a:xfrm>
        </p:grpSpPr>
        <p:sp>
          <p:nvSpPr>
            <p:cNvPr id="14" name="右矢印 13"/>
            <p:cNvSpPr/>
            <p:nvPr/>
          </p:nvSpPr>
          <p:spPr>
            <a:xfrm>
              <a:off x="3625389" y="1812849"/>
              <a:ext cx="389645" cy="726249"/>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テキスト ボックス 14"/>
            <p:cNvSpPr txBox="1"/>
            <p:nvPr/>
          </p:nvSpPr>
          <p:spPr>
            <a:xfrm>
              <a:off x="3612410" y="2019418"/>
              <a:ext cx="361857" cy="3131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新大学設置</a:t>
              </a:r>
            </a:p>
          </p:txBody>
        </p:sp>
      </p:grpSp>
      <p:sp>
        <p:nvSpPr>
          <p:cNvPr id="21" name="object 8"/>
          <p:cNvSpPr txBox="1"/>
          <p:nvPr/>
        </p:nvSpPr>
        <p:spPr>
          <a:xfrm>
            <a:off x="3376302" y="1846185"/>
            <a:ext cx="5626183" cy="473066"/>
          </a:xfrm>
          <a:prstGeom prst="rect">
            <a:avLst/>
          </a:prstGeom>
          <a:ln>
            <a:solidFill>
              <a:schemeClr val="tx1"/>
            </a:solidFill>
          </a:ln>
        </p:spPr>
        <p:txBody>
          <a:bodyPr vert="horz" wrap="square" lIns="35164" tIns="35164" rIns="35164" bIns="35164" rtlCol="0">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■新キャンパスにおいて、最先端の技術を実証（スマートキャンパス）</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■新組織のもと、研究を集約・融合、学部・学域を横断する</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教育研究プログラムを構築、社会実証</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9" name="図 18"/>
          <p:cNvPicPr>
            <a:picLocks noChangeAspect="1"/>
          </p:cNvPicPr>
          <p:nvPr/>
        </p:nvPicPr>
        <p:blipFill>
          <a:blip r:embed="rId2"/>
          <a:stretch>
            <a:fillRect/>
          </a:stretch>
        </p:blipFill>
        <p:spPr>
          <a:xfrm>
            <a:off x="45342" y="2332266"/>
            <a:ext cx="4754498" cy="3034865"/>
          </a:xfrm>
          <a:prstGeom prst="rect">
            <a:avLst/>
          </a:prstGeom>
        </p:spPr>
      </p:pic>
      <p:sp>
        <p:nvSpPr>
          <p:cNvPr id="24"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17</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5" name="テキスト ボックス 24"/>
          <p:cNvSpPr txBox="1"/>
          <p:nvPr/>
        </p:nvSpPr>
        <p:spPr>
          <a:xfrm>
            <a:off x="4807530" y="5518973"/>
            <a:ext cx="3954085" cy="646331"/>
          </a:xfrm>
          <a:prstGeom prst="rect">
            <a:avLst/>
          </a:prstGeom>
          <a:solidFill>
            <a:schemeClr val="accent5">
              <a:lumMod val="40000"/>
              <a:lumOff val="60000"/>
            </a:schemeClr>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大阪府立大学：日本の全固体電池の論文の約</a:t>
            </a:r>
            <a:r>
              <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a:t>
            </a: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位</a:t>
            </a:r>
            <a:r>
              <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全固体電池の材料開発及び評価解析技術の集中研究拠点</a:t>
            </a:r>
            <a:endPar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全固体電池研究開発の人材育成の拠点化</a:t>
            </a:r>
            <a:endPar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大阪市立大学：化学・バイオ工学、物理学の分野との連携で研究活性化</a:t>
            </a:r>
          </a:p>
        </p:txBody>
      </p:sp>
      <p:pic>
        <p:nvPicPr>
          <p:cNvPr id="2" name="図 1"/>
          <p:cNvPicPr>
            <a:picLocks noChangeAspect="1"/>
          </p:cNvPicPr>
          <p:nvPr/>
        </p:nvPicPr>
        <p:blipFill>
          <a:blip r:embed="rId3"/>
          <a:stretch>
            <a:fillRect/>
          </a:stretch>
        </p:blipFill>
        <p:spPr>
          <a:xfrm>
            <a:off x="4644008" y="2708920"/>
            <a:ext cx="4480560" cy="2798307"/>
          </a:xfrm>
          <a:prstGeom prst="rect">
            <a:avLst/>
          </a:prstGeom>
        </p:spPr>
      </p:pic>
      <p:sp>
        <p:nvSpPr>
          <p:cNvPr id="26" name="テキスト ボックス 25"/>
          <p:cNvSpPr txBox="1"/>
          <p:nvPr/>
        </p:nvSpPr>
        <p:spPr>
          <a:xfrm>
            <a:off x="4754500" y="2342332"/>
            <a:ext cx="4247985" cy="360000"/>
          </a:xfrm>
          <a:prstGeom prst="round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新大学全固体電池研究所（仮称）</a:t>
            </a:r>
          </a:p>
        </p:txBody>
      </p:sp>
      <p:sp>
        <p:nvSpPr>
          <p:cNvPr id="3" name="テキスト ボックス 2"/>
          <p:cNvSpPr txBox="1"/>
          <p:nvPr/>
        </p:nvSpPr>
        <p:spPr>
          <a:xfrm>
            <a:off x="4799840" y="4987890"/>
            <a:ext cx="720080" cy="402322"/>
          </a:xfrm>
          <a:prstGeom prst="rect">
            <a:avLst/>
          </a:prstGeom>
          <a:solidFill>
            <a:srgbClr val="00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865320" y="2801863"/>
            <a:ext cx="1163780" cy="30983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テキスト ボックス 19"/>
          <p:cNvSpPr txBox="1"/>
          <p:nvPr/>
        </p:nvSpPr>
        <p:spPr>
          <a:xfrm>
            <a:off x="45342" y="5525534"/>
            <a:ext cx="4618099" cy="639770"/>
          </a:xfrm>
          <a:prstGeom prst="rect">
            <a:avLst/>
          </a:prstGeom>
          <a:solidFill>
            <a:schemeClr val="accent1">
              <a:lumMod val="20000"/>
              <a:lumOff val="80000"/>
            </a:schemeClr>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大阪府立大学：航空宇宙工学、システム制御工学、マテリアル、農学</a:t>
            </a:r>
            <a:endPar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大阪市立大学：都市科学、化学バイオ工学、経済学（物流）など</a:t>
            </a:r>
          </a:p>
        </p:txBody>
      </p:sp>
      <p:sp>
        <p:nvSpPr>
          <p:cNvPr id="22" name="テキスト ボックス 21"/>
          <p:cNvSpPr txBox="1"/>
          <p:nvPr/>
        </p:nvSpPr>
        <p:spPr>
          <a:xfrm>
            <a:off x="1452" y="430943"/>
            <a:ext cx="91425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6000" rtlCol="0" anchor="b" anchorCtr="0">
            <a:noAutofit/>
          </a:bodyP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学部・学域を横断した教育研究と学内実証の推進による新技術の開発、錬成</a:t>
            </a:r>
          </a:p>
        </p:txBody>
      </p:sp>
      <p:sp>
        <p:nvSpPr>
          <p:cNvPr id="23" name="テキスト ボックス 22"/>
          <p:cNvSpPr txBox="1"/>
          <p:nvPr/>
        </p:nvSpPr>
        <p:spPr>
          <a:xfrm>
            <a:off x="-3609" y="442008"/>
            <a:ext cx="4716000"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lvl="0">
              <a:defRPr/>
            </a:pPr>
            <a:r>
              <a:rPr lang="ja-JP" altLang="en-US" sz="1000" dirty="0">
                <a:solidFill>
                  <a:prstClr val="black"/>
                </a:solidFill>
                <a:latin typeface="ＭＳ ゴシック" panose="020B0609070205080204" pitchFamily="49" charset="-128"/>
                <a:ea typeface="ＭＳ ゴシック" panose="020B0609070205080204" pitchFamily="49" charset="-128"/>
              </a:rPr>
              <a:t>技術インキュベーション機能を活用した領域横断的融合による革新的研究開発</a:t>
            </a:r>
          </a:p>
        </p:txBody>
      </p:sp>
      <p:sp>
        <p:nvSpPr>
          <p:cNvPr id="29" name="テキスト ボックス 28"/>
          <p:cNvSpPr txBox="1"/>
          <p:nvPr/>
        </p:nvSpPr>
        <p:spPr>
          <a:xfrm>
            <a:off x="7488000" y="74564"/>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技術インキュベーション機能</a:t>
            </a:r>
            <a:endParaRPr kumimoji="1" lang="ja-JP" altLang="en-US" sz="1100" b="1"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7487999" y="296437"/>
            <a:ext cx="1656000" cy="216000"/>
          </a:xfrm>
          <a:prstGeom prst="rect">
            <a:avLst/>
          </a:prstGeom>
          <a:solidFill>
            <a:schemeClr val="accent1"/>
          </a:solidFill>
          <a:ln>
            <a:solidFill>
              <a:schemeClr val="tx1"/>
            </a:solidFill>
          </a:ln>
        </p:spPr>
        <p:txBody>
          <a:bodyPr wrap="square" lIns="36000" tIns="36000" rIns="36000" bIns="36000" rtlCol="0">
            <a:spAutoFit/>
          </a:bodyPr>
          <a:lstStyle/>
          <a:p>
            <a:r>
              <a:rPr lang="ja-JP" altLang="en-US" sz="1100" b="1" dirty="0" smtClean="0">
                <a:latin typeface="Meiryo UI" panose="020B0604030504040204" pitchFamily="50" charset="-128"/>
                <a:ea typeface="Meiryo UI" panose="020B0604030504040204" pitchFamily="50" charset="-128"/>
              </a:rPr>
              <a:t>スマートシティ</a:t>
            </a:r>
            <a:endParaRPr kumimoji="1" lang="ja-JP" altLang="en-US" sz="1100" b="1"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4825147" y="5050551"/>
            <a:ext cx="671704" cy="276999"/>
          </a:xfrm>
          <a:prstGeom prst="rect">
            <a:avLst/>
          </a:prstGeom>
          <a:noFill/>
        </p:spPr>
        <p:txBody>
          <a:bodyPr wrap="square" rtlCol="0">
            <a:spAutoFit/>
          </a:bodyPr>
          <a:lstStyle/>
          <a:p>
            <a:r>
              <a:rPr kumimoji="1" lang="ja-JP" altLang="en-US" sz="1200" b="1" dirty="0" smtClean="0">
                <a:latin typeface="ＭＳ ゴシック" panose="020B0609070205080204" pitchFamily="49" charset="-128"/>
                <a:ea typeface="ＭＳ ゴシック" panose="020B0609070205080204" pitchFamily="49" charset="-128"/>
              </a:rPr>
              <a:t>物理学</a:t>
            </a:r>
            <a:endParaRPr kumimoji="1" lang="ja-JP" altLang="en-US" sz="1200" b="1" dirty="0">
              <a:latin typeface="ＭＳ ゴシック" panose="020B0609070205080204" pitchFamily="49" charset="-128"/>
              <a:ea typeface="ＭＳ ゴシック" panose="020B0609070205080204" pitchFamily="49" charset="-128"/>
            </a:endParaRPr>
          </a:p>
        </p:txBody>
      </p:sp>
      <p:sp>
        <p:nvSpPr>
          <p:cNvPr id="8" name="角丸四角形 7"/>
          <p:cNvSpPr/>
          <p:nvPr/>
        </p:nvSpPr>
        <p:spPr>
          <a:xfrm>
            <a:off x="3203848" y="2908952"/>
            <a:ext cx="1428405" cy="30402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rPr>
              <a:t>大阪・関西万博</a:t>
            </a:r>
            <a:endParaRPr kumimoji="1" lang="en-US" altLang="ja-JP" sz="1000" dirty="0" smtClean="0">
              <a:solidFill>
                <a:schemeClr val="tx1"/>
              </a:solidFill>
            </a:endParaRPr>
          </a:p>
          <a:p>
            <a:pPr algn="ctr"/>
            <a:r>
              <a:rPr kumimoji="1" lang="ja-JP" altLang="en-US" sz="1000" dirty="0" err="1" smtClean="0">
                <a:solidFill>
                  <a:schemeClr val="tx1"/>
                </a:solidFill>
              </a:rPr>
              <a:t>での</a:t>
            </a:r>
            <a:r>
              <a:rPr kumimoji="1" lang="ja-JP" altLang="en-US" sz="1000" dirty="0" smtClean="0">
                <a:solidFill>
                  <a:schemeClr val="tx1"/>
                </a:solidFill>
              </a:rPr>
              <a:t>実証実験</a:t>
            </a:r>
            <a:endParaRPr kumimoji="1" lang="ja-JP" altLang="en-US" sz="1000" dirty="0">
              <a:solidFill>
                <a:schemeClr val="tx1"/>
              </a:solidFill>
            </a:endParaRPr>
          </a:p>
        </p:txBody>
      </p:sp>
    </p:spTree>
    <p:extLst>
      <p:ext uri="{BB962C8B-B14F-4D97-AF65-F5344CB8AC3E}">
        <p14:creationId xmlns:p14="http://schemas.microsoft.com/office/powerpoint/2010/main" val="19919400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9333" y="274639"/>
            <a:ext cx="8425339" cy="706089"/>
          </a:xfrm>
        </p:spPr>
        <p:txBody>
          <a:bodyPr>
            <a:normAutofit/>
          </a:bodyPr>
          <a:lstStyle/>
          <a:p>
            <a:pPr algn="l"/>
            <a:r>
              <a:rPr lang="ja-JP" altLang="en-US" sz="3200" dirty="0"/>
              <a:t>（目次）</a:t>
            </a:r>
          </a:p>
        </p:txBody>
      </p:sp>
      <p:sp>
        <p:nvSpPr>
          <p:cNvPr id="3" name="コンテンツ プレースホルダー 2"/>
          <p:cNvSpPr>
            <a:spLocks noGrp="1"/>
          </p:cNvSpPr>
          <p:nvPr>
            <p:ph idx="1"/>
          </p:nvPr>
        </p:nvSpPr>
        <p:spPr>
          <a:xfrm>
            <a:off x="742075" y="980728"/>
            <a:ext cx="7659850" cy="5472608"/>
          </a:xfrm>
        </p:spPr>
        <p:txBody>
          <a:bodyPr>
            <a:noAutofit/>
          </a:bodyPr>
          <a:lstStyle/>
          <a:p>
            <a:pPr marL="0" indent="0" algn="just">
              <a:buNone/>
            </a:pPr>
            <a:r>
              <a:rPr lang="ja-JP" altLang="en-US" sz="1400" dirty="0">
                <a:latin typeface="ＭＳ 明朝" panose="02020609040205080304" pitchFamily="17" charset="-128"/>
                <a:ea typeface="ＭＳ 明朝" panose="02020609040205080304" pitchFamily="17" charset="-128"/>
              </a:rPr>
              <a:t>１　</a:t>
            </a:r>
            <a:r>
              <a:rPr lang="ja-JP" altLang="en-US" sz="1400" dirty="0" smtClean="0">
                <a:latin typeface="ＭＳ 明朝" panose="02020609040205080304" pitchFamily="17" charset="-128"/>
                <a:ea typeface="ＭＳ 明朝" panose="02020609040205080304" pitchFamily="17" charset="-128"/>
              </a:rPr>
              <a:t>はじめに・・</a:t>
            </a:r>
            <a:r>
              <a:rPr lang="ja-JP" altLang="en-US" sz="1400" dirty="0">
                <a:latin typeface="ＭＳ 明朝" panose="02020609040205080304" pitchFamily="17" charset="-128"/>
                <a:ea typeface="ＭＳ 明朝" panose="02020609040205080304" pitchFamily="17" charset="-128"/>
              </a:rPr>
              <a:t>・・・・・・・・・・・・・・・・・・・・・・・・・</a:t>
            </a:r>
            <a:r>
              <a:rPr lang="ja-JP" altLang="en-US" sz="1400" dirty="0" smtClean="0">
                <a:latin typeface="ＭＳ 明朝" panose="02020609040205080304" pitchFamily="17" charset="-128"/>
                <a:ea typeface="ＭＳ 明朝" panose="02020609040205080304" pitchFamily="17" charset="-128"/>
              </a:rPr>
              <a:t>・・・・・・・</a:t>
            </a:r>
            <a:r>
              <a:rPr lang="en-US" altLang="ja-JP" sz="1400" dirty="0" smtClean="0">
                <a:latin typeface="ＭＳ 明朝" panose="02020609040205080304" pitchFamily="17" charset="-128"/>
                <a:ea typeface="ＭＳ 明朝" panose="02020609040205080304" pitchFamily="17" charset="-128"/>
              </a:rPr>
              <a:t>P 1</a:t>
            </a:r>
          </a:p>
          <a:p>
            <a:pPr marL="0" indent="0" algn="just">
              <a:buNone/>
            </a:pPr>
            <a:r>
              <a:rPr lang="en-US" altLang="ja-JP" sz="1400" dirty="0" smtClean="0">
                <a:latin typeface="ＭＳ 明朝" panose="02020609040205080304" pitchFamily="17" charset="-128"/>
                <a:ea typeface="ＭＳ 明朝" panose="02020609040205080304" pitchFamily="17" charset="-128"/>
              </a:rPr>
              <a:t> </a:t>
            </a:r>
            <a:endParaRPr lang="en-US" altLang="ja-JP" sz="1400" dirty="0">
              <a:latin typeface="ＭＳ 明朝" panose="02020609040205080304" pitchFamily="17" charset="-128"/>
              <a:ea typeface="ＭＳ 明朝" panose="02020609040205080304" pitchFamily="17" charset="-128"/>
            </a:endParaRPr>
          </a:p>
          <a:p>
            <a:pPr marL="0" indent="0">
              <a:buNone/>
            </a:pPr>
            <a:r>
              <a:rPr lang="ja-JP" altLang="en-US" sz="1400" dirty="0" smtClean="0">
                <a:latin typeface="ＭＳ 明朝" panose="02020609040205080304" pitchFamily="17" charset="-128"/>
                <a:ea typeface="ＭＳ 明朝" panose="02020609040205080304" pitchFamily="17" charset="-128"/>
              </a:rPr>
              <a:t>２　策定の背景</a:t>
            </a:r>
            <a:endParaRPr lang="en-US" altLang="ja-JP" sz="1400" dirty="0" smtClean="0">
              <a:latin typeface="ＭＳ 明朝" panose="02020609040205080304" pitchFamily="17" charset="-128"/>
              <a:ea typeface="ＭＳ 明朝" panose="02020609040205080304" pitchFamily="17" charset="-128"/>
            </a:endParaRPr>
          </a:p>
          <a:p>
            <a:pPr marL="0" indent="0">
              <a:buNone/>
            </a:pPr>
            <a:r>
              <a:rPr lang="ja-JP" altLang="en-US" sz="1400" dirty="0" smtClean="0">
                <a:latin typeface="ＭＳ 明朝" panose="02020609040205080304" pitchFamily="17" charset="-128"/>
                <a:ea typeface="ＭＳ 明朝" panose="02020609040205080304" pitchFamily="17" charset="-128"/>
              </a:rPr>
              <a:t>　　（</a:t>
            </a:r>
            <a:r>
              <a:rPr lang="ja-JP" altLang="en-US" sz="1400" dirty="0">
                <a:latin typeface="ＭＳ 明朝" panose="02020609040205080304" pitchFamily="17" charset="-128"/>
                <a:ea typeface="ＭＳ 明朝" panose="02020609040205080304" pitchFamily="17" charset="-128"/>
              </a:rPr>
              <a:t>１</a:t>
            </a:r>
            <a:r>
              <a:rPr lang="ja-JP" altLang="en-US" sz="1400" dirty="0" smtClean="0">
                <a:latin typeface="ＭＳ 明朝" panose="02020609040205080304" pitchFamily="17" charset="-128"/>
                <a:ea typeface="ＭＳ 明朝" panose="02020609040205080304" pitchFamily="17" charset="-128"/>
              </a:rPr>
              <a:t>）大学統合の必要性・・・・・・・・・・・・・</a:t>
            </a:r>
            <a:r>
              <a:rPr lang="ja-JP" altLang="en-US" sz="1400" dirty="0">
                <a:latin typeface="ＭＳ 明朝" panose="02020609040205080304" pitchFamily="17" charset="-128"/>
                <a:ea typeface="ＭＳ 明朝" panose="02020609040205080304" pitchFamily="17" charset="-128"/>
              </a:rPr>
              <a:t>・・・・・・・・・・・</a:t>
            </a:r>
            <a:r>
              <a:rPr lang="ja-JP" altLang="en-US" sz="1400" dirty="0" smtClean="0">
                <a:latin typeface="ＭＳ 明朝" panose="02020609040205080304" pitchFamily="17" charset="-128"/>
                <a:ea typeface="ＭＳ 明朝" panose="02020609040205080304" pitchFamily="17" charset="-128"/>
              </a:rPr>
              <a:t>・・・</a:t>
            </a:r>
            <a:r>
              <a:rPr lang="en-US" altLang="ja-JP" sz="1400" dirty="0" smtClean="0">
                <a:latin typeface="ＭＳ 明朝" panose="02020609040205080304" pitchFamily="17" charset="-128"/>
                <a:ea typeface="ＭＳ 明朝" panose="02020609040205080304" pitchFamily="17" charset="-128"/>
              </a:rPr>
              <a:t>P</a:t>
            </a:r>
            <a:r>
              <a:rPr lang="ja-JP" altLang="en-US" sz="1400" dirty="0">
                <a:latin typeface="ＭＳ 明朝" panose="02020609040205080304" pitchFamily="17" charset="-128"/>
                <a:ea typeface="ＭＳ 明朝" panose="02020609040205080304" pitchFamily="17" charset="-128"/>
              </a:rPr>
              <a:t> </a:t>
            </a:r>
            <a:r>
              <a:rPr lang="en-US" altLang="ja-JP" sz="1400" dirty="0">
                <a:latin typeface="ＭＳ 明朝" panose="02020609040205080304" pitchFamily="17" charset="-128"/>
                <a:ea typeface="ＭＳ 明朝" panose="02020609040205080304" pitchFamily="17" charset="-128"/>
              </a:rPr>
              <a:t>2</a:t>
            </a:r>
          </a:p>
          <a:p>
            <a:pPr marL="0" indent="0">
              <a:buNone/>
            </a:pPr>
            <a:r>
              <a:rPr lang="ja-JP" altLang="en-US" sz="1400" dirty="0">
                <a:latin typeface="ＭＳ 明朝" panose="02020609040205080304" pitchFamily="17" charset="-128"/>
                <a:ea typeface="ＭＳ 明朝" panose="02020609040205080304" pitchFamily="17" charset="-128"/>
              </a:rPr>
              <a:t>　　（２</a:t>
            </a:r>
            <a:r>
              <a:rPr lang="ja-JP" altLang="en-US" sz="1400" dirty="0" smtClean="0">
                <a:latin typeface="ＭＳ 明朝" panose="02020609040205080304" pitchFamily="17" charset="-128"/>
                <a:ea typeface="ＭＳ 明朝" panose="02020609040205080304" pitchFamily="17" charset="-128"/>
              </a:rPr>
              <a:t>）</a:t>
            </a:r>
            <a:r>
              <a:rPr lang="ja-JP" altLang="en-US" sz="1400" dirty="0">
                <a:latin typeface="ＭＳ 明朝" panose="02020609040205080304" pitchFamily="17" charset="-128"/>
                <a:ea typeface="ＭＳ 明朝" panose="02020609040205080304" pitchFamily="17" charset="-128"/>
              </a:rPr>
              <a:t>改革</a:t>
            </a:r>
            <a:r>
              <a:rPr lang="ja-JP" altLang="en-US" sz="1400" dirty="0" smtClean="0">
                <a:latin typeface="ＭＳ 明朝" panose="02020609040205080304" pitchFamily="17" charset="-128"/>
                <a:ea typeface="ＭＳ 明朝" panose="02020609040205080304" pitchFamily="17" charset="-128"/>
              </a:rPr>
              <a:t>の経過・・・・・・・・・・・・・・・</a:t>
            </a:r>
            <a:r>
              <a:rPr lang="ja-JP" altLang="en-US" sz="1400" dirty="0">
                <a:latin typeface="ＭＳ 明朝" panose="02020609040205080304" pitchFamily="17" charset="-128"/>
                <a:ea typeface="ＭＳ 明朝" panose="02020609040205080304" pitchFamily="17" charset="-128"/>
              </a:rPr>
              <a:t>・・・・・・・・・・・・</a:t>
            </a:r>
            <a:r>
              <a:rPr lang="ja-JP" altLang="en-US" sz="1400" dirty="0" smtClean="0">
                <a:latin typeface="ＭＳ 明朝" panose="02020609040205080304" pitchFamily="17" charset="-128"/>
                <a:ea typeface="ＭＳ 明朝" panose="02020609040205080304" pitchFamily="17" charset="-128"/>
              </a:rPr>
              <a:t>・・・</a:t>
            </a:r>
            <a:r>
              <a:rPr lang="en-US" altLang="ja-JP" sz="1400" dirty="0" smtClean="0">
                <a:latin typeface="ＭＳ 明朝" panose="02020609040205080304" pitchFamily="17" charset="-128"/>
                <a:ea typeface="ＭＳ 明朝" panose="02020609040205080304" pitchFamily="17" charset="-128"/>
              </a:rPr>
              <a:t>P 3</a:t>
            </a:r>
            <a:endParaRPr lang="en-US" altLang="ja-JP" sz="1400" dirty="0">
              <a:latin typeface="ＭＳ 明朝" panose="02020609040205080304" pitchFamily="17" charset="-128"/>
              <a:ea typeface="ＭＳ 明朝" panose="02020609040205080304" pitchFamily="17" charset="-128"/>
            </a:endParaRPr>
          </a:p>
          <a:p>
            <a:pPr marL="0" indent="0">
              <a:buNone/>
            </a:pPr>
            <a:endParaRPr lang="en-US" altLang="ja-JP" sz="1400" dirty="0" smtClean="0">
              <a:latin typeface="ＭＳ 明朝" panose="02020609040205080304" pitchFamily="17" charset="-128"/>
              <a:ea typeface="ＭＳ 明朝" panose="02020609040205080304" pitchFamily="17" charset="-128"/>
            </a:endParaRPr>
          </a:p>
          <a:p>
            <a:pPr marL="0" indent="0">
              <a:buNone/>
            </a:pPr>
            <a:r>
              <a:rPr lang="ja-JP" altLang="en-US" sz="1400" dirty="0">
                <a:latin typeface="ＭＳ 明朝" panose="02020609040205080304" pitchFamily="17" charset="-128"/>
                <a:ea typeface="ＭＳ 明朝" panose="02020609040205080304" pitchFamily="17" charset="-128"/>
              </a:rPr>
              <a:t>３　</a:t>
            </a:r>
            <a:r>
              <a:rPr lang="ja-JP" altLang="en-US" sz="1400" dirty="0" smtClean="0">
                <a:latin typeface="ＭＳ 明朝" panose="02020609040205080304" pitchFamily="17" charset="-128"/>
                <a:ea typeface="ＭＳ 明朝" panose="02020609040205080304" pitchFamily="17" charset="-128"/>
              </a:rPr>
              <a:t>新大学がめざすもの・・・・・・・・・・・・・・・・・・・・・・・・・・・・・</a:t>
            </a:r>
            <a:r>
              <a:rPr lang="en-US" altLang="ja-JP" sz="1400" dirty="0" smtClean="0">
                <a:latin typeface="ＭＳ 明朝" panose="02020609040205080304" pitchFamily="17" charset="-128"/>
                <a:ea typeface="ＭＳ 明朝" panose="02020609040205080304" pitchFamily="17" charset="-128"/>
              </a:rPr>
              <a:t>P </a:t>
            </a:r>
            <a:r>
              <a:rPr lang="en-US" altLang="ja-JP" sz="1400" dirty="0">
                <a:latin typeface="ＭＳ 明朝" panose="02020609040205080304" pitchFamily="17" charset="-128"/>
                <a:ea typeface="ＭＳ 明朝" panose="02020609040205080304" pitchFamily="17" charset="-128"/>
              </a:rPr>
              <a:t>4</a:t>
            </a:r>
            <a:endParaRPr lang="en-US" altLang="ja-JP" sz="1400" dirty="0" smtClean="0">
              <a:latin typeface="ＭＳ 明朝" panose="02020609040205080304" pitchFamily="17" charset="-128"/>
              <a:ea typeface="ＭＳ 明朝" panose="02020609040205080304" pitchFamily="17" charset="-128"/>
            </a:endParaRPr>
          </a:p>
          <a:p>
            <a:pPr marL="0" indent="0">
              <a:buNone/>
            </a:pPr>
            <a:r>
              <a:rPr lang="ja-JP" altLang="en-US" sz="1400" dirty="0" smtClean="0">
                <a:latin typeface="ＭＳ 明朝" panose="02020609040205080304" pitchFamily="17" charset="-128"/>
                <a:ea typeface="ＭＳ 明朝" panose="02020609040205080304" pitchFamily="17" charset="-128"/>
              </a:rPr>
              <a:t>　　（</a:t>
            </a:r>
            <a:r>
              <a:rPr lang="ja-JP" altLang="en-US" sz="1400" dirty="0">
                <a:latin typeface="ＭＳ 明朝" panose="02020609040205080304" pitchFamily="17" charset="-128"/>
                <a:ea typeface="ＭＳ 明朝" panose="02020609040205080304" pitchFamily="17" charset="-128"/>
              </a:rPr>
              <a:t>１</a:t>
            </a:r>
            <a:r>
              <a:rPr lang="ja-JP" altLang="en-US" sz="1400" dirty="0" smtClean="0">
                <a:latin typeface="ＭＳ 明朝" panose="02020609040205080304" pitchFamily="17" charset="-128"/>
                <a:ea typeface="ＭＳ 明朝" panose="02020609040205080304" pitchFamily="17" charset="-128"/>
              </a:rPr>
              <a:t>）２つ</a:t>
            </a:r>
            <a:r>
              <a:rPr lang="ja-JP" altLang="en-US" sz="1400" dirty="0">
                <a:latin typeface="ＭＳ 明朝" panose="02020609040205080304" pitchFamily="17" charset="-128"/>
                <a:ea typeface="ＭＳ 明朝" panose="02020609040205080304" pitchFamily="17" charset="-128"/>
              </a:rPr>
              <a:t>の新機能と４つの戦略</a:t>
            </a:r>
            <a:r>
              <a:rPr lang="ja-JP" altLang="en-US" sz="1400" dirty="0" smtClean="0">
                <a:latin typeface="ＭＳ 明朝" panose="02020609040205080304" pitchFamily="17" charset="-128"/>
                <a:ea typeface="ＭＳ 明朝" panose="02020609040205080304" pitchFamily="17" charset="-128"/>
              </a:rPr>
              <a:t>領域：革新的</a:t>
            </a:r>
            <a:r>
              <a:rPr lang="ja-JP" altLang="en-US" sz="1400" dirty="0">
                <a:latin typeface="ＭＳ 明朝" panose="02020609040205080304" pitchFamily="17" charset="-128"/>
                <a:ea typeface="ＭＳ 明朝" panose="02020609040205080304" pitchFamily="17" charset="-128"/>
              </a:rPr>
              <a:t>な新たな</a:t>
            </a:r>
            <a:r>
              <a:rPr lang="ja-JP" altLang="en-US" sz="1400" dirty="0" smtClean="0">
                <a:latin typeface="ＭＳ 明朝" panose="02020609040205080304" pitchFamily="17" charset="-128"/>
                <a:ea typeface="ＭＳ 明朝" panose="02020609040205080304" pitchFamily="17" charset="-128"/>
              </a:rPr>
              <a:t>取組み・・・・・・・・・・</a:t>
            </a:r>
            <a:r>
              <a:rPr lang="en-US" altLang="ja-JP" sz="1400" dirty="0" smtClean="0">
                <a:latin typeface="ＭＳ 明朝" panose="02020609040205080304" pitchFamily="17" charset="-128"/>
                <a:ea typeface="ＭＳ 明朝" panose="02020609040205080304" pitchFamily="17" charset="-128"/>
              </a:rPr>
              <a:t>P 5</a:t>
            </a:r>
          </a:p>
          <a:p>
            <a:pPr marL="0" indent="0">
              <a:buNone/>
            </a:pPr>
            <a:r>
              <a:rPr lang="ja-JP" altLang="en-US" sz="1400" dirty="0" smtClean="0">
                <a:latin typeface="ＭＳ 明朝" panose="02020609040205080304" pitchFamily="17" charset="-128"/>
                <a:ea typeface="ＭＳ 明朝" panose="02020609040205080304" pitchFamily="17" charset="-128"/>
              </a:rPr>
              <a:t>　　（２</a:t>
            </a:r>
            <a:r>
              <a:rPr lang="ja-JP" altLang="en-US" sz="1400" dirty="0">
                <a:latin typeface="ＭＳ 明朝" panose="02020609040205080304" pitchFamily="17" charset="-128"/>
                <a:ea typeface="ＭＳ 明朝" panose="02020609040205080304" pitchFamily="17" charset="-128"/>
              </a:rPr>
              <a:t>）教育、研究、社会貢献のさらなる</a:t>
            </a:r>
            <a:r>
              <a:rPr lang="ja-JP" altLang="en-US" sz="1400" dirty="0" smtClean="0">
                <a:latin typeface="ＭＳ 明朝" panose="02020609040205080304" pitchFamily="17" charset="-128"/>
                <a:ea typeface="ＭＳ 明朝" panose="02020609040205080304" pitchFamily="17" charset="-128"/>
              </a:rPr>
              <a:t>強化</a:t>
            </a:r>
            <a:r>
              <a:rPr lang="ja-JP" altLang="en-US" sz="1400" dirty="0">
                <a:latin typeface="ＭＳ 明朝" panose="02020609040205080304" pitchFamily="17" charset="-128"/>
                <a:ea typeface="ＭＳ 明朝" panose="02020609040205080304" pitchFamily="17" charset="-128"/>
              </a:rPr>
              <a:t>・・・・・・・・・</a:t>
            </a:r>
            <a:r>
              <a:rPr lang="ja-JP" altLang="en-US" sz="1400" dirty="0" smtClean="0">
                <a:latin typeface="ＭＳ 明朝" panose="02020609040205080304" pitchFamily="17" charset="-128"/>
                <a:ea typeface="ＭＳ 明朝" panose="02020609040205080304" pitchFamily="17" charset="-128"/>
              </a:rPr>
              <a:t>・・・・・・・・・</a:t>
            </a:r>
            <a:r>
              <a:rPr lang="en-US" altLang="ja-JP" sz="1400" dirty="0" smtClean="0">
                <a:latin typeface="ＭＳ 明朝" panose="02020609040205080304" pitchFamily="17" charset="-128"/>
                <a:ea typeface="ＭＳ 明朝" panose="02020609040205080304" pitchFamily="17" charset="-128"/>
              </a:rPr>
              <a:t>P20</a:t>
            </a:r>
          </a:p>
          <a:p>
            <a:pPr marL="0" indent="0">
              <a:buNone/>
            </a:pPr>
            <a:endParaRPr lang="en-US" altLang="ja-JP" sz="1400" dirty="0" smtClean="0">
              <a:latin typeface="ＭＳ 明朝" panose="02020609040205080304" pitchFamily="17" charset="-128"/>
              <a:ea typeface="ＭＳ 明朝" panose="02020609040205080304" pitchFamily="17" charset="-128"/>
            </a:endParaRPr>
          </a:p>
          <a:p>
            <a:pPr marL="0" indent="0">
              <a:buNone/>
            </a:pPr>
            <a:r>
              <a:rPr lang="ja-JP" altLang="en-US" sz="1400" dirty="0" smtClean="0">
                <a:latin typeface="ＭＳ 明朝" panose="02020609040205080304" pitchFamily="17" charset="-128"/>
                <a:ea typeface="ＭＳ 明朝" panose="02020609040205080304" pitchFamily="17" charset="-128"/>
              </a:rPr>
              <a:t>４　統合</a:t>
            </a:r>
            <a:r>
              <a:rPr lang="ja-JP" altLang="en-US" sz="1400" dirty="0">
                <a:latin typeface="ＭＳ 明朝" panose="02020609040205080304" pitchFamily="17" charset="-128"/>
                <a:ea typeface="ＭＳ 明朝" panose="02020609040205080304" pitchFamily="17" charset="-128"/>
              </a:rPr>
              <a:t>効果</a:t>
            </a:r>
            <a:r>
              <a:rPr lang="ja-JP" altLang="en-US" sz="1400" dirty="0" smtClean="0">
                <a:latin typeface="ＭＳ 明朝" panose="02020609040205080304" pitchFamily="17" charset="-128"/>
                <a:ea typeface="ＭＳ 明朝" panose="02020609040205080304" pitchFamily="17" charset="-128"/>
              </a:rPr>
              <a:t>を</a:t>
            </a:r>
            <a:r>
              <a:rPr lang="ja-JP" altLang="en-US" sz="1400" dirty="0">
                <a:latin typeface="ＭＳ 明朝" panose="02020609040205080304" pitchFamily="17" charset="-128"/>
                <a:ea typeface="ＭＳ 明朝" panose="02020609040205080304" pitchFamily="17" charset="-128"/>
              </a:rPr>
              <a:t>発揮</a:t>
            </a:r>
            <a:r>
              <a:rPr lang="ja-JP" altLang="en-US" sz="1400" dirty="0" smtClean="0">
                <a:latin typeface="ＭＳ 明朝" panose="02020609040205080304" pitchFamily="17" charset="-128"/>
                <a:ea typeface="ＭＳ 明朝" panose="02020609040205080304" pitchFamily="17" charset="-128"/>
              </a:rPr>
              <a:t>するための取組み・・・・・・・・・・・・・</a:t>
            </a:r>
            <a:r>
              <a:rPr lang="ja-JP" altLang="en-US" sz="1400" dirty="0">
                <a:latin typeface="ＭＳ 明朝" panose="02020609040205080304" pitchFamily="17" charset="-128"/>
                <a:ea typeface="ＭＳ 明朝" panose="02020609040205080304" pitchFamily="17" charset="-128"/>
              </a:rPr>
              <a:t>・</a:t>
            </a:r>
            <a:r>
              <a:rPr lang="ja-JP" altLang="en-US" sz="1400" dirty="0" smtClean="0">
                <a:latin typeface="ＭＳ 明朝" panose="02020609040205080304" pitchFamily="17" charset="-128"/>
                <a:ea typeface="ＭＳ 明朝" panose="02020609040205080304" pitchFamily="17" charset="-128"/>
              </a:rPr>
              <a:t>・・・・・・・・・</a:t>
            </a:r>
            <a:r>
              <a:rPr lang="en-US" altLang="ja-JP" sz="1400" dirty="0" smtClean="0">
                <a:latin typeface="ＭＳ 明朝" panose="02020609040205080304" pitchFamily="17" charset="-128"/>
                <a:ea typeface="ＭＳ 明朝" panose="02020609040205080304" pitchFamily="17" charset="-128"/>
              </a:rPr>
              <a:t>P27</a:t>
            </a:r>
            <a:endParaRPr lang="en-US" altLang="ja-JP" sz="1400" dirty="0">
              <a:latin typeface="ＭＳ 明朝" panose="02020609040205080304" pitchFamily="17" charset="-128"/>
              <a:ea typeface="ＭＳ 明朝" panose="02020609040205080304" pitchFamily="17" charset="-128"/>
            </a:endParaRPr>
          </a:p>
          <a:p>
            <a:pPr marL="0" indent="0">
              <a:buNone/>
            </a:pPr>
            <a:r>
              <a:rPr lang="ja-JP" altLang="en-US" sz="1400" dirty="0">
                <a:latin typeface="ＭＳ 明朝" panose="02020609040205080304" pitchFamily="17" charset="-128"/>
                <a:ea typeface="ＭＳ 明朝" panose="02020609040205080304" pitchFamily="17" charset="-128"/>
              </a:rPr>
              <a:t>　　（１</a:t>
            </a:r>
            <a:r>
              <a:rPr lang="ja-JP" altLang="en-US" sz="1400" dirty="0" smtClean="0">
                <a:latin typeface="ＭＳ 明朝" panose="02020609040205080304" pitchFamily="17" charset="-128"/>
                <a:ea typeface="ＭＳ 明朝" panose="02020609040205080304" pitchFamily="17" charset="-128"/>
              </a:rPr>
              <a:t>）新</a:t>
            </a:r>
            <a:r>
              <a:rPr lang="ja-JP" altLang="en-US" sz="1400" dirty="0">
                <a:latin typeface="ＭＳ 明朝" panose="02020609040205080304" pitchFamily="17" charset="-128"/>
                <a:ea typeface="ＭＳ 明朝" panose="02020609040205080304" pitchFamily="17" charset="-128"/>
              </a:rPr>
              <a:t>大学の教育研究</a:t>
            </a:r>
            <a:r>
              <a:rPr lang="ja-JP" altLang="en-US" sz="1400" dirty="0" smtClean="0">
                <a:latin typeface="ＭＳ 明朝" panose="02020609040205080304" pitchFamily="17" charset="-128"/>
                <a:ea typeface="ＭＳ 明朝" panose="02020609040205080304" pitchFamily="17" charset="-128"/>
              </a:rPr>
              <a:t>組織・・・・・・・・・・・</a:t>
            </a:r>
            <a:r>
              <a:rPr lang="ja-JP" altLang="en-US" sz="1400" dirty="0">
                <a:latin typeface="ＭＳ 明朝" panose="02020609040205080304" pitchFamily="17" charset="-128"/>
                <a:ea typeface="ＭＳ 明朝" panose="02020609040205080304" pitchFamily="17" charset="-128"/>
              </a:rPr>
              <a:t>・・・・・・</a:t>
            </a:r>
            <a:r>
              <a:rPr lang="ja-JP" altLang="en-US" sz="1400" dirty="0" smtClean="0">
                <a:latin typeface="ＭＳ 明朝" panose="02020609040205080304" pitchFamily="17" charset="-128"/>
                <a:ea typeface="ＭＳ 明朝" panose="02020609040205080304" pitchFamily="17" charset="-128"/>
              </a:rPr>
              <a:t>・・・・・・・・</a:t>
            </a:r>
            <a:r>
              <a:rPr lang="en-US" altLang="ja-JP" sz="1400" dirty="0" smtClean="0">
                <a:latin typeface="ＭＳ 明朝" panose="02020609040205080304" pitchFamily="17" charset="-128"/>
                <a:ea typeface="ＭＳ 明朝" panose="02020609040205080304" pitchFamily="17" charset="-128"/>
              </a:rPr>
              <a:t>P27</a:t>
            </a:r>
            <a:endParaRPr lang="en-US" altLang="ja-JP" sz="1400" dirty="0">
              <a:latin typeface="ＭＳ 明朝" panose="02020609040205080304" pitchFamily="17" charset="-128"/>
              <a:ea typeface="ＭＳ 明朝" panose="02020609040205080304" pitchFamily="17" charset="-128"/>
            </a:endParaRPr>
          </a:p>
          <a:p>
            <a:pPr marL="0" indent="0">
              <a:buNone/>
            </a:pPr>
            <a:r>
              <a:rPr lang="ja-JP" altLang="en-US" sz="1400" dirty="0">
                <a:latin typeface="ＭＳ 明朝" panose="02020609040205080304" pitchFamily="17" charset="-128"/>
                <a:ea typeface="ＭＳ 明朝" panose="02020609040205080304" pitchFamily="17" charset="-128"/>
              </a:rPr>
              <a:t>　　（２</a:t>
            </a:r>
            <a:r>
              <a:rPr lang="ja-JP" altLang="en-US" sz="1400" dirty="0" smtClean="0">
                <a:latin typeface="ＭＳ 明朝" panose="02020609040205080304" pitchFamily="17" charset="-128"/>
                <a:ea typeface="ＭＳ 明朝" panose="02020609040205080304" pitchFamily="17" charset="-128"/>
              </a:rPr>
              <a:t>）新大学のガバナンス・・・・・・・・・・・・・・・・・・・・・・・・・・</a:t>
            </a:r>
            <a:r>
              <a:rPr lang="en-US" altLang="ja-JP" sz="1400" dirty="0" smtClean="0">
                <a:latin typeface="ＭＳ 明朝" panose="02020609040205080304" pitchFamily="17" charset="-128"/>
                <a:ea typeface="ＭＳ 明朝" panose="02020609040205080304" pitchFamily="17" charset="-128"/>
              </a:rPr>
              <a:t>P31</a:t>
            </a:r>
          </a:p>
          <a:p>
            <a:pPr marL="0" indent="0">
              <a:buNone/>
            </a:pPr>
            <a:r>
              <a:rPr lang="en-US" altLang="ja-JP" sz="1400" dirty="0">
                <a:latin typeface="ＭＳ 明朝" panose="02020609040205080304" pitchFamily="17" charset="-128"/>
                <a:ea typeface="ＭＳ 明朝" panose="02020609040205080304" pitchFamily="17" charset="-128"/>
              </a:rPr>
              <a:t> </a:t>
            </a:r>
            <a:r>
              <a:rPr lang="en-US" altLang="ja-JP" sz="1400" dirty="0" smtClean="0">
                <a:latin typeface="ＭＳ 明朝" panose="02020609040205080304" pitchFamily="17" charset="-128"/>
                <a:ea typeface="ＭＳ 明朝" panose="02020609040205080304" pitchFamily="17" charset="-128"/>
              </a:rPr>
              <a:t>   </a:t>
            </a:r>
            <a:r>
              <a:rPr lang="ja-JP" altLang="en-US" sz="1400" dirty="0" smtClean="0">
                <a:latin typeface="ＭＳ 明朝" panose="02020609040205080304" pitchFamily="17" charset="-128"/>
                <a:ea typeface="ＭＳ 明朝" panose="02020609040205080304" pitchFamily="17" charset="-128"/>
              </a:rPr>
              <a:t>（３）新</a:t>
            </a:r>
            <a:r>
              <a:rPr lang="ja-JP" altLang="en-US" sz="1400" dirty="0">
                <a:latin typeface="ＭＳ 明朝" panose="02020609040205080304" pitchFamily="17" charset="-128"/>
                <a:ea typeface="ＭＳ 明朝" panose="02020609040205080304" pitchFamily="17" charset="-128"/>
              </a:rPr>
              <a:t>大学</a:t>
            </a:r>
            <a:r>
              <a:rPr lang="ja-JP" altLang="en-US" sz="1400" dirty="0" smtClean="0">
                <a:latin typeface="ＭＳ 明朝" panose="02020609040205080304" pitchFamily="17" charset="-128"/>
                <a:ea typeface="ＭＳ 明朝" panose="02020609040205080304" pitchFamily="17" charset="-128"/>
              </a:rPr>
              <a:t>のキャンパスの整備・</a:t>
            </a:r>
            <a:r>
              <a:rPr lang="ja-JP" altLang="en-US" sz="1400" dirty="0">
                <a:latin typeface="ＭＳ 明朝" panose="02020609040205080304" pitchFamily="17" charset="-128"/>
                <a:ea typeface="ＭＳ 明朝" panose="02020609040205080304" pitchFamily="17" charset="-128"/>
              </a:rPr>
              <a:t>・・・</a:t>
            </a:r>
            <a:r>
              <a:rPr lang="ja-JP" altLang="en-US" sz="1400" dirty="0" smtClean="0">
                <a:latin typeface="ＭＳ 明朝" panose="02020609040205080304" pitchFamily="17" charset="-128"/>
                <a:ea typeface="ＭＳ 明朝" panose="02020609040205080304" pitchFamily="17" charset="-128"/>
              </a:rPr>
              <a:t>・・・・・・・・・・</a:t>
            </a:r>
            <a:r>
              <a:rPr lang="ja-JP" altLang="en-US" sz="1400" dirty="0">
                <a:latin typeface="ＭＳ 明朝" panose="02020609040205080304" pitchFamily="17" charset="-128"/>
                <a:ea typeface="ＭＳ 明朝" panose="02020609040205080304" pitchFamily="17" charset="-128"/>
              </a:rPr>
              <a:t>・</a:t>
            </a:r>
            <a:r>
              <a:rPr lang="ja-JP" altLang="en-US" sz="1400" dirty="0" smtClean="0">
                <a:latin typeface="ＭＳ 明朝" panose="02020609040205080304" pitchFamily="17" charset="-128"/>
                <a:ea typeface="ＭＳ 明朝" panose="02020609040205080304" pitchFamily="17" charset="-128"/>
              </a:rPr>
              <a:t>・・・・・・・・</a:t>
            </a:r>
            <a:r>
              <a:rPr lang="en-US" altLang="ja-JP" sz="1400" dirty="0" smtClean="0">
                <a:latin typeface="ＭＳ 明朝" panose="02020609040205080304" pitchFamily="17" charset="-128"/>
                <a:ea typeface="ＭＳ 明朝" panose="02020609040205080304" pitchFamily="17" charset="-128"/>
              </a:rPr>
              <a:t>P33</a:t>
            </a:r>
          </a:p>
          <a:p>
            <a:pPr marL="0" indent="0">
              <a:buNone/>
            </a:pPr>
            <a:endParaRPr lang="en-US" altLang="ja-JP" sz="1400" dirty="0">
              <a:latin typeface="ＭＳ 明朝" panose="02020609040205080304" pitchFamily="17" charset="-128"/>
              <a:ea typeface="ＭＳ 明朝" panose="02020609040205080304" pitchFamily="17" charset="-128"/>
            </a:endParaRPr>
          </a:p>
          <a:p>
            <a:pPr marL="0" indent="0">
              <a:buNone/>
            </a:pPr>
            <a:r>
              <a:rPr lang="ja-JP" altLang="en-US" sz="1400" dirty="0">
                <a:latin typeface="ＭＳ 明朝" panose="02020609040205080304" pitchFamily="17" charset="-128"/>
                <a:ea typeface="ＭＳ 明朝" panose="02020609040205080304" pitchFamily="17" charset="-128"/>
              </a:rPr>
              <a:t>５</a:t>
            </a:r>
            <a:r>
              <a:rPr lang="ja-JP" altLang="en-US" sz="1400" dirty="0" smtClean="0">
                <a:latin typeface="ＭＳ 明朝" panose="02020609040205080304" pitchFamily="17" charset="-128"/>
                <a:ea typeface="ＭＳ 明朝" panose="02020609040205080304" pitchFamily="17" charset="-128"/>
              </a:rPr>
              <a:t>　大学統合による効果・・・・・・・・・・・・・・・・・・・・・・・・・・・・・</a:t>
            </a:r>
            <a:r>
              <a:rPr lang="en-US" altLang="ja-JP" sz="1400" dirty="0" smtClean="0">
                <a:latin typeface="ＭＳ 明朝" panose="02020609040205080304" pitchFamily="17" charset="-128"/>
                <a:ea typeface="ＭＳ 明朝" panose="02020609040205080304" pitchFamily="17" charset="-128"/>
              </a:rPr>
              <a:t>P34</a:t>
            </a:r>
          </a:p>
          <a:p>
            <a:pPr marL="0" indent="0">
              <a:buNone/>
            </a:pPr>
            <a:endParaRPr lang="en-US" altLang="ja-JP" sz="1400" dirty="0">
              <a:latin typeface="ＭＳ 明朝" panose="02020609040205080304" pitchFamily="17" charset="-128"/>
              <a:ea typeface="ＭＳ 明朝" panose="02020609040205080304" pitchFamily="17" charset="-128"/>
            </a:endParaRPr>
          </a:p>
          <a:p>
            <a:pPr marL="0" indent="0">
              <a:buNone/>
            </a:pPr>
            <a:r>
              <a:rPr lang="en-US" altLang="ja-JP" sz="1400" dirty="0" smtClean="0">
                <a:latin typeface="ＭＳ 明朝" panose="02020609040205080304" pitchFamily="17" charset="-128"/>
                <a:ea typeface="ＭＳ 明朝" panose="02020609040205080304" pitchFamily="17" charset="-128"/>
              </a:rPr>
              <a:t>【</a:t>
            </a:r>
            <a:r>
              <a:rPr lang="ja-JP" altLang="en-US" sz="1400" dirty="0" smtClean="0">
                <a:latin typeface="ＭＳ 明朝" panose="02020609040205080304" pitchFamily="17" charset="-128"/>
                <a:ea typeface="ＭＳ 明朝" panose="02020609040205080304" pitchFamily="17" charset="-128"/>
              </a:rPr>
              <a:t>参考資料</a:t>
            </a:r>
            <a:r>
              <a:rPr lang="en-US" altLang="ja-JP" sz="1400" dirty="0" smtClean="0">
                <a:latin typeface="ＭＳ 明朝" panose="02020609040205080304" pitchFamily="17" charset="-128"/>
                <a:ea typeface="ＭＳ 明朝" panose="02020609040205080304" pitchFamily="17" charset="-128"/>
              </a:rPr>
              <a:t>】</a:t>
            </a:r>
            <a:r>
              <a:rPr lang="ja-JP" altLang="en-US" sz="1400" dirty="0" smtClean="0">
                <a:latin typeface="ＭＳ 明朝" panose="02020609040205080304" pitchFamily="17" charset="-128"/>
                <a:ea typeface="ＭＳ 明朝" panose="02020609040205080304" pitchFamily="17" charset="-128"/>
              </a:rPr>
              <a:t>統合の取組経過・・・・・・・・・・・・・・・・・・・・・・・・・・・</a:t>
            </a:r>
            <a:r>
              <a:rPr lang="en-US" altLang="ja-JP" sz="1400" dirty="0" smtClean="0">
                <a:latin typeface="ＭＳ 明朝" panose="02020609040205080304" pitchFamily="17" charset="-128"/>
                <a:ea typeface="ＭＳ 明朝" panose="02020609040205080304" pitchFamily="17" charset="-128"/>
              </a:rPr>
              <a:t>P37</a:t>
            </a:r>
            <a:endParaRPr lang="en-US" altLang="ja-JP" sz="14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136329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727" y="72000"/>
            <a:ext cx="9142547" cy="396000"/>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wrap="square" tIns="36000" bIns="36000" rtlCol="0" anchor="ctr" anchorCtr="0">
            <a:noAutofit/>
          </a:bodyPr>
          <a:lstStyle/>
          <a:p>
            <a:r>
              <a:rPr lang="ja-JP" altLang="en-US" sz="1100" b="1" dirty="0" smtClean="0">
                <a:solidFill>
                  <a:prstClr val="white"/>
                </a:solidFill>
                <a:latin typeface="ＭＳ ゴシック" panose="020B0609070205080204" pitchFamily="49" charset="-128"/>
                <a:ea typeface="ＭＳ ゴシック" panose="020B0609070205080204" pitchFamily="49" charset="-128"/>
              </a:rPr>
              <a:t>３　新</a:t>
            </a:r>
            <a:r>
              <a:rPr lang="ja-JP" altLang="en-US" sz="1100" b="1" dirty="0">
                <a:solidFill>
                  <a:prstClr val="white"/>
                </a:solidFill>
                <a:latin typeface="ＭＳ ゴシック" panose="020B0609070205080204" pitchFamily="49" charset="-128"/>
                <a:ea typeface="ＭＳ ゴシック" panose="020B0609070205080204" pitchFamily="49" charset="-128"/>
              </a:rPr>
              <a:t>大学がめざすもの　</a:t>
            </a:r>
            <a:r>
              <a:rPr lang="en-US" altLang="ja-JP" sz="1100" b="1" dirty="0">
                <a:solidFill>
                  <a:prstClr val="white"/>
                </a:solidFill>
                <a:latin typeface="ＭＳ ゴシック" panose="020B0609070205080204" pitchFamily="49" charset="-128"/>
                <a:ea typeface="ＭＳ ゴシック" panose="020B0609070205080204" pitchFamily="49" charset="-128"/>
              </a:rPr>
              <a:t>(1)</a:t>
            </a:r>
            <a:r>
              <a:rPr lang="ja-JP" altLang="en-US" sz="1100" b="1" dirty="0">
                <a:solidFill>
                  <a:prstClr val="white"/>
                </a:solidFill>
                <a:latin typeface="ＭＳ ゴシック" panose="020B0609070205080204" pitchFamily="49" charset="-128"/>
                <a:ea typeface="ＭＳ ゴシック" panose="020B0609070205080204" pitchFamily="49" charset="-128"/>
              </a:rPr>
              <a:t>２つの新機能と４つの戦略領域：革新的な新たな</a:t>
            </a:r>
            <a:r>
              <a:rPr lang="ja-JP" altLang="en-US" sz="1100" b="1" dirty="0" smtClean="0">
                <a:solidFill>
                  <a:prstClr val="white"/>
                </a:solidFill>
                <a:latin typeface="ＭＳ ゴシック" panose="020B0609070205080204" pitchFamily="49" charset="-128"/>
                <a:ea typeface="ＭＳ ゴシック" panose="020B0609070205080204" pitchFamily="49" charset="-128"/>
              </a:rPr>
              <a:t>取組み</a:t>
            </a:r>
            <a:endParaRPr lang="en-US" altLang="ja-JP" sz="1100" b="1" dirty="0" smtClean="0">
              <a:solidFill>
                <a:prstClr val="white"/>
              </a:solidFill>
              <a:latin typeface="ＭＳ ゴシック" panose="020B0609070205080204" pitchFamily="49" charset="-128"/>
              <a:ea typeface="ＭＳ ゴシック" panose="020B0609070205080204" pitchFamily="49" charset="-128"/>
            </a:endParaRPr>
          </a:p>
          <a:p>
            <a:r>
              <a:rPr lang="ja-JP" altLang="en-US" sz="1100" b="1" dirty="0">
                <a:solidFill>
                  <a:prstClr val="white"/>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(2)</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４つの戦略領域に関連する</a:t>
            </a:r>
            <a:r>
              <a:rPr lang="ja-JP" altLang="en-US" sz="1100" b="1" dirty="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革新的</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な新たな取組事例⑨</a:t>
            </a:r>
            <a:endParaRPr lang="ja-JP" altLang="en-US" sz="1100" b="1" dirty="0">
              <a:solidFill>
                <a:schemeClr val="bg1"/>
              </a:solidFill>
              <a:latin typeface="ＭＳ ゴシック" panose="020B0609070205080204" pitchFamily="49" charset="-128"/>
              <a:ea typeface="ＭＳ ゴシック" panose="020B0609070205080204" pitchFamily="49" charset="-128"/>
            </a:endParaRPr>
          </a:p>
        </p:txBody>
      </p:sp>
      <p:sp>
        <p:nvSpPr>
          <p:cNvPr id="6" name="テキスト ボックス 5"/>
          <p:cNvSpPr txBox="1"/>
          <p:nvPr/>
        </p:nvSpPr>
        <p:spPr>
          <a:xfrm>
            <a:off x="176545" y="950080"/>
            <a:ext cx="8790911" cy="483877"/>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7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●医療および従事者をアシストする次世代</a:t>
            </a:r>
            <a:r>
              <a:rPr kumimoji="1" lang="en-US" altLang="ja-JP" sz="117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17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医療システムの構築</a:t>
            </a:r>
            <a:r>
              <a:rPr kumimoji="1" lang="ja-JP" altLang="en-US" sz="1172"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を目指す</a:t>
            </a:r>
            <a:endParaRPr kumimoji="1" lang="en-US" altLang="ja-JP" sz="117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7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●健康課題解決に向けて、スマートホスピタルを中心とし、健康・医療情報の広域ネットワークと</a:t>
            </a:r>
            <a:r>
              <a:rPr kumimoji="1" lang="en-US" altLang="ja-JP" sz="117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17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のアシストによるテーラーメイド医療を目指す</a:t>
            </a:r>
            <a:endParaRPr kumimoji="1" lang="en-US" altLang="ja-JP" sz="117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正方形/長方形 34"/>
          <p:cNvSpPr/>
          <p:nvPr/>
        </p:nvSpPr>
        <p:spPr>
          <a:xfrm>
            <a:off x="655600" y="4815338"/>
            <a:ext cx="21369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AI</a:t>
            </a:r>
            <a:r>
              <a:rPr kumimoji="1" lang="ja-JP" altLang="en-US"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による早期診断アルゴリズムを開発</a:t>
            </a:r>
          </a:p>
        </p:txBody>
      </p:sp>
      <p:pic>
        <p:nvPicPr>
          <p:cNvPr id="3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185" y="5110801"/>
            <a:ext cx="1417498" cy="1117020"/>
          </a:xfrm>
          <a:prstGeom prst="rect">
            <a:avLst/>
          </a:prstGeom>
          <a:noFill/>
          <a:ln w="12700">
            <a:solidFill>
              <a:srgbClr val="FF0000"/>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7840" y="5110801"/>
            <a:ext cx="1515921" cy="1134014"/>
          </a:xfrm>
          <a:prstGeom prst="rect">
            <a:avLst/>
          </a:prstGeom>
          <a:noFill/>
          <a:ln w="12700">
            <a:solidFill>
              <a:srgbClr val="FF0000"/>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0" name="下矢印 39"/>
          <p:cNvSpPr/>
          <p:nvPr/>
        </p:nvSpPr>
        <p:spPr>
          <a:xfrm>
            <a:off x="1463669" y="4660288"/>
            <a:ext cx="478971" cy="213288"/>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テキスト ボックス 22"/>
          <p:cNvSpPr txBox="1"/>
          <p:nvPr/>
        </p:nvSpPr>
        <p:spPr>
          <a:xfrm>
            <a:off x="195186" y="1477767"/>
            <a:ext cx="3088575" cy="1223412"/>
          </a:xfrm>
          <a:prstGeom prst="rect">
            <a:avLst/>
          </a:prstGeom>
          <a:solidFill>
            <a:srgbClr val="FFC000">
              <a:lumMod val="20000"/>
              <a:lumOff val="80000"/>
            </a:srgbClr>
          </a:solidFill>
          <a:ln w="28575">
            <a:solidFill>
              <a:srgbClr val="5B9BD5">
                <a:lumMod val="75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en-US" altLang="ja-JP"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AI</a:t>
            </a:r>
            <a:r>
              <a:rPr kumimoji="0" lang="ja-JP" altLang="en-US"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利用による次世代の健康・医療・介護</a:t>
            </a:r>
            <a:endParaRPr kumimoji="0" lang="en-US" altLang="ja-JP" sz="10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（１）診断支援など</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の医療応用は、急速に進む</a:t>
            </a:r>
            <a:r>
              <a:rPr kumimoji="0" lang="ja-JP" altLang="en-US" sz="1050" b="0" i="0" u="none" strike="noStrike" kern="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（２）病院医療情報の</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利用にとどまらず、医療の質　</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050" b="0" i="0" u="none" strike="noStrike" kern="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を担</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保するための業務改善にまで</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適応は拡大</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研究のみならず、その成果を地域ケアに還元</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することで、各個人に最適なテーラーメイド医療</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（個別化医療）</a:t>
            </a:r>
            <a:r>
              <a:rPr kumimoji="0" lang="ja-JP" altLang="en-US" sz="1050" b="0" i="0" u="none" strike="noStrike" kern="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を提</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供することができる。</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 name="図 2"/>
          <p:cNvPicPr>
            <a:picLocks noChangeAspect="1"/>
          </p:cNvPicPr>
          <p:nvPr/>
        </p:nvPicPr>
        <p:blipFill rotWithShape="1">
          <a:blip r:embed="rId4"/>
          <a:srcRect l="12637"/>
          <a:stretch/>
        </p:blipFill>
        <p:spPr>
          <a:xfrm rot="5340000">
            <a:off x="895208" y="2348687"/>
            <a:ext cx="1616580" cy="2988865"/>
          </a:xfrm>
          <a:prstGeom prst="rect">
            <a:avLst/>
          </a:prstGeom>
        </p:spPr>
      </p:pic>
      <p:sp>
        <p:nvSpPr>
          <p:cNvPr id="9" name="テキスト ボックス 8"/>
          <p:cNvSpPr txBox="1"/>
          <p:nvPr/>
        </p:nvSpPr>
        <p:spPr>
          <a:xfrm>
            <a:off x="323325" y="2808072"/>
            <a:ext cx="289374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AI</a:t>
            </a:r>
            <a:r>
              <a:rPr kumimoji="1" lang="ja-JP" altLang="en-US"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が医療をアシストする</a:t>
            </a:r>
            <a:r>
              <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AI</a:t>
            </a:r>
            <a:r>
              <a:rPr kumimoji="1" lang="ja-JP" altLang="en-US"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ホスピタル（内閣府）</a:t>
            </a:r>
          </a:p>
        </p:txBody>
      </p:sp>
      <p:sp>
        <p:nvSpPr>
          <p:cNvPr id="10" name="正方形/長方形 9"/>
          <p:cNvSpPr/>
          <p:nvPr/>
        </p:nvSpPr>
        <p:spPr>
          <a:xfrm>
            <a:off x="195185" y="2808073"/>
            <a:ext cx="3088575" cy="1788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正方形/長方形 27"/>
          <p:cNvSpPr/>
          <p:nvPr/>
        </p:nvSpPr>
        <p:spPr>
          <a:xfrm>
            <a:off x="3642359" y="3388366"/>
            <a:ext cx="124153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スマートホスピタルを中心とした健康都市の実現</a:t>
            </a:r>
          </a:p>
        </p:txBody>
      </p:sp>
      <p:pic>
        <p:nvPicPr>
          <p:cNvPr id="14" name="図 13"/>
          <p:cNvPicPr>
            <a:picLocks noChangeAspect="1"/>
          </p:cNvPicPr>
          <p:nvPr/>
        </p:nvPicPr>
        <p:blipFill>
          <a:blip r:embed="rId5"/>
          <a:stretch>
            <a:fillRect/>
          </a:stretch>
        </p:blipFill>
        <p:spPr>
          <a:xfrm>
            <a:off x="4840049" y="1489529"/>
            <a:ext cx="3901596" cy="1531104"/>
          </a:xfrm>
          <a:prstGeom prst="rect">
            <a:avLst/>
          </a:prstGeom>
          <a:ln>
            <a:solidFill>
              <a:schemeClr val="tx1"/>
            </a:solidFill>
          </a:ln>
        </p:spPr>
      </p:pic>
      <p:sp>
        <p:nvSpPr>
          <p:cNvPr id="15" name="二等辺三角形 14"/>
          <p:cNvSpPr/>
          <p:nvPr/>
        </p:nvSpPr>
        <p:spPr>
          <a:xfrm flipV="1">
            <a:off x="6104530" y="3060980"/>
            <a:ext cx="1402080" cy="190500"/>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二等辺三角形 30"/>
          <p:cNvSpPr/>
          <p:nvPr/>
        </p:nvSpPr>
        <p:spPr>
          <a:xfrm rot="16200000" flipV="1">
            <a:off x="2562119" y="3568451"/>
            <a:ext cx="1729929" cy="286647"/>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正方形/長方形 31"/>
          <p:cNvSpPr/>
          <p:nvPr/>
        </p:nvSpPr>
        <p:spPr>
          <a:xfrm>
            <a:off x="3383846" y="1593091"/>
            <a:ext cx="135461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スマート（</a:t>
            </a:r>
            <a:r>
              <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ホスピタルを中心に、</a:t>
            </a:r>
            <a:r>
              <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医療アシストによる地域健康プラットフォームを構築し、健康都市の実現をめざす</a:t>
            </a:r>
          </a:p>
        </p:txBody>
      </p:sp>
      <p:sp>
        <p:nvSpPr>
          <p:cNvPr id="42" name="テキスト ボックス 41"/>
          <p:cNvSpPr txBox="1"/>
          <p:nvPr/>
        </p:nvSpPr>
        <p:spPr>
          <a:xfrm>
            <a:off x="122108" y="6360092"/>
            <a:ext cx="8524587" cy="437907"/>
          </a:xfrm>
          <a:prstGeom prst="rect">
            <a:avLst/>
          </a:prstGeom>
          <a:noFill/>
          <a:ln w="19050">
            <a:solidFill>
              <a:schemeClr val="accent5"/>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課題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・スマートホスピタル構築に向けた取り組みを開始し、複数の都市と連携し、地域健康プラットフォーム（</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を加味した住民の健康情報連携基盤）</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の構築を進めていく。</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600" dirty="0" smtClean="0">
                <a:solidFill>
                  <a:prstClr val="black">
                    <a:tint val="75000"/>
                  </a:prstClr>
                </a:solidFill>
                <a:latin typeface="Calibri" panose="020F0502020204030204"/>
                <a:ea typeface="游ゴシック" panose="020B0400000000000000" pitchFamily="50" charset="-128"/>
              </a:rPr>
              <a:t>18</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24" name="図 23">
            <a:extLst>
              <a:ext uri="{FF2B5EF4-FFF2-40B4-BE49-F238E27FC236}">
                <a16:creationId xmlns:a16="http://schemas.microsoft.com/office/drawing/2014/main" id="{7D949B16-D5D8-4B6B-92F7-47DBF71E7411}"/>
              </a:ext>
            </a:extLst>
          </p:cNvPr>
          <p:cNvPicPr>
            <a:picLocks noChangeAspect="1"/>
          </p:cNvPicPr>
          <p:nvPr/>
        </p:nvPicPr>
        <p:blipFill>
          <a:blip r:embed="rId6"/>
          <a:stretch>
            <a:fillRect/>
          </a:stretch>
        </p:blipFill>
        <p:spPr>
          <a:xfrm>
            <a:off x="3600569" y="3294026"/>
            <a:ext cx="5220324" cy="3042624"/>
          </a:xfrm>
          <a:prstGeom prst="rect">
            <a:avLst/>
          </a:prstGeom>
        </p:spPr>
      </p:pic>
      <p:sp>
        <p:nvSpPr>
          <p:cNvPr id="21" name="テキスト ボックス 20"/>
          <p:cNvSpPr txBox="1"/>
          <p:nvPr/>
        </p:nvSpPr>
        <p:spPr>
          <a:xfrm>
            <a:off x="727" y="462509"/>
            <a:ext cx="91425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6000" rtlCol="0" anchor="b" anchorCtr="0">
            <a:noAutofit/>
          </a:bodyPr>
          <a:lstStyle/>
          <a:p>
            <a:pPr algn="ct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スマート（</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ホスピタルから課題解決型の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スマートシティマネジメント</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へ</a:t>
            </a:r>
          </a:p>
        </p:txBody>
      </p:sp>
      <p:sp>
        <p:nvSpPr>
          <p:cNvPr id="25" name="テキスト ボックス 24"/>
          <p:cNvSpPr txBox="1"/>
          <p:nvPr/>
        </p:nvSpPr>
        <p:spPr>
          <a:xfrm>
            <a:off x="0" y="441660"/>
            <a:ext cx="4716000"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lvl="0">
              <a:defRPr/>
            </a:pPr>
            <a:r>
              <a:rPr lang="ja-JP" altLang="en-US" sz="1000" dirty="0" smtClean="0">
                <a:solidFill>
                  <a:prstClr val="black"/>
                </a:solidFill>
                <a:latin typeface="ＭＳ ゴシック" panose="020B0609070205080204" pitchFamily="49" charset="-128"/>
                <a:ea typeface="ＭＳ ゴシック" panose="020B0609070205080204" pitchFamily="49" charset="-128"/>
              </a:rPr>
              <a:t>“スマートユニバーシティ構想”による</a:t>
            </a:r>
            <a:r>
              <a:rPr lang="en-US" altLang="ja-JP" sz="1000" dirty="0" smtClean="0">
                <a:solidFill>
                  <a:prstClr val="black"/>
                </a:solidFill>
                <a:latin typeface="ＭＳ ゴシック" panose="020B0609070205080204" pitchFamily="49" charset="-128"/>
                <a:ea typeface="ＭＳ ゴシック" panose="020B0609070205080204" pitchFamily="49" charset="-128"/>
              </a:rPr>
              <a:t>Society5.0</a:t>
            </a:r>
            <a:r>
              <a:rPr lang="ja-JP" altLang="en-US" sz="1000" dirty="0" smtClean="0">
                <a:solidFill>
                  <a:prstClr val="black"/>
                </a:solidFill>
                <a:latin typeface="ＭＳ ゴシック" panose="020B0609070205080204" pitchFamily="49" charset="-128"/>
                <a:ea typeface="ＭＳ ゴシック" panose="020B0609070205080204" pitchFamily="49" charset="-128"/>
              </a:rPr>
              <a:t>の社会実装</a:t>
            </a:r>
            <a:endParaRPr lang="ja-JP" altLang="en-US" sz="1000" dirty="0">
              <a:solidFill>
                <a:prstClr val="black"/>
              </a:solidFill>
              <a:latin typeface="ＭＳ ゴシック" panose="020B0609070205080204" pitchFamily="49" charset="-128"/>
              <a:ea typeface="ＭＳ ゴシック" panose="020B0609070205080204" pitchFamily="49" charset="-128"/>
            </a:endParaRPr>
          </a:p>
        </p:txBody>
      </p:sp>
      <p:sp>
        <p:nvSpPr>
          <p:cNvPr id="27" name="テキスト ボックス 26"/>
          <p:cNvSpPr txBox="1"/>
          <p:nvPr/>
        </p:nvSpPr>
        <p:spPr>
          <a:xfrm>
            <a:off x="7480051" y="73169"/>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都市シンクタンク機能</a:t>
            </a:r>
            <a:endParaRPr kumimoji="1" lang="ja-JP" altLang="en-US" sz="1100" b="1"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7480051" y="289169"/>
            <a:ext cx="1656000" cy="216000"/>
          </a:xfrm>
          <a:prstGeom prst="rect">
            <a:avLst/>
          </a:prstGeom>
          <a:solidFill>
            <a:schemeClr val="accent1"/>
          </a:solidFill>
          <a:ln>
            <a:solidFill>
              <a:schemeClr val="tx1"/>
            </a:solidFill>
          </a:ln>
        </p:spPr>
        <p:txBody>
          <a:bodyPr wrap="square" lIns="36000" tIns="36000" rIns="36000" bIns="36000" rtlCol="0">
            <a:spAutoFit/>
          </a:bodyPr>
          <a:lstStyle/>
          <a:p>
            <a:r>
              <a:rPr lang="ja-JP" altLang="en-US" sz="1100" b="1" dirty="0" smtClean="0">
                <a:latin typeface="Meiryo UI" panose="020B0604030504040204" pitchFamily="50" charset="-128"/>
                <a:ea typeface="Meiryo UI" panose="020B0604030504040204" pitchFamily="50" charset="-128"/>
              </a:rPr>
              <a:t>スマートシティ</a:t>
            </a:r>
            <a:endParaRPr kumimoji="1" lang="ja-JP" altLang="en-US" sz="1100" b="1"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7480051" y="500314"/>
            <a:ext cx="1656000" cy="216000"/>
          </a:xfrm>
          <a:prstGeom prst="rect">
            <a:avLst/>
          </a:prstGeom>
          <a:solidFill>
            <a:schemeClr val="accent1"/>
          </a:solidFill>
          <a:ln>
            <a:solidFill>
              <a:schemeClr val="tx1"/>
            </a:solidFill>
          </a:ln>
        </p:spPr>
        <p:txBody>
          <a:bodyPr wrap="squar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データマネジメント</a:t>
            </a:r>
            <a:endParaRPr kumimoji="1" lang="ja-JP" altLang="en-US" sz="11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37675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テキスト ボックス 40"/>
          <p:cNvSpPr txBox="1"/>
          <p:nvPr/>
        </p:nvSpPr>
        <p:spPr>
          <a:xfrm>
            <a:off x="1453" y="72000"/>
            <a:ext cx="9142547" cy="360000"/>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wrap="square" tIns="36000" bIns="36000" rtlCol="0" anchor="ctr" anchorCtr="0">
            <a:noAutofit/>
          </a:bodyPr>
          <a:lstStyle/>
          <a:p>
            <a:r>
              <a:rPr lang="ja-JP" altLang="en-US" sz="1100" b="1" dirty="0" smtClean="0">
                <a:solidFill>
                  <a:prstClr val="white"/>
                </a:solidFill>
                <a:latin typeface="ＭＳ ゴシック" panose="020B0609070205080204" pitchFamily="49" charset="-128"/>
                <a:ea typeface="ＭＳ ゴシック" panose="020B0609070205080204" pitchFamily="49" charset="-128"/>
              </a:rPr>
              <a:t>３　新</a:t>
            </a:r>
            <a:r>
              <a:rPr lang="ja-JP" altLang="en-US" sz="1100" b="1" dirty="0">
                <a:solidFill>
                  <a:prstClr val="white"/>
                </a:solidFill>
                <a:latin typeface="ＭＳ ゴシック" panose="020B0609070205080204" pitchFamily="49" charset="-128"/>
                <a:ea typeface="ＭＳ ゴシック" panose="020B0609070205080204" pitchFamily="49" charset="-128"/>
              </a:rPr>
              <a:t>大学がめざすもの　</a:t>
            </a:r>
            <a:r>
              <a:rPr lang="en-US" altLang="ja-JP" sz="1100" b="1" dirty="0">
                <a:solidFill>
                  <a:prstClr val="white"/>
                </a:solidFill>
                <a:latin typeface="ＭＳ ゴシック" panose="020B0609070205080204" pitchFamily="49" charset="-128"/>
                <a:ea typeface="ＭＳ ゴシック" panose="020B0609070205080204" pitchFamily="49" charset="-128"/>
              </a:rPr>
              <a:t>(1)</a:t>
            </a:r>
            <a:r>
              <a:rPr lang="ja-JP" altLang="en-US" sz="1100" b="1" dirty="0">
                <a:solidFill>
                  <a:prstClr val="white"/>
                </a:solidFill>
                <a:latin typeface="ＭＳ ゴシック" panose="020B0609070205080204" pitchFamily="49" charset="-128"/>
                <a:ea typeface="ＭＳ ゴシック" panose="020B0609070205080204" pitchFamily="49" charset="-128"/>
              </a:rPr>
              <a:t>２つの新機能と４つの戦略領域：革新的な新たな</a:t>
            </a:r>
            <a:r>
              <a:rPr lang="ja-JP" altLang="en-US" sz="1100" b="1" dirty="0" smtClean="0">
                <a:solidFill>
                  <a:prstClr val="white"/>
                </a:solidFill>
                <a:latin typeface="ＭＳ ゴシック" panose="020B0609070205080204" pitchFamily="49" charset="-128"/>
                <a:ea typeface="ＭＳ ゴシック" panose="020B0609070205080204" pitchFamily="49" charset="-128"/>
              </a:rPr>
              <a:t>取組み</a:t>
            </a:r>
            <a:endParaRPr lang="en-US" altLang="ja-JP" sz="1100" b="1" dirty="0" smtClean="0">
              <a:solidFill>
                <a:prstClr val="white"/>
              </a:solidFill>
              <a:latin typeface="ＭＳ ゴシック" panose="020B0609070205080204" pitchFamily="49" charset="-128"/>
              <a:ea typeface="ＭＳ ゴシック" panose="020B0609070205080204" pitchFamily="49" charset="-128"/>
            </a:endParaRPr>
          </a:p>
          <a:p>
            <a:r>
              <a:rPr lang="ja-JP" altLang="en-US" sz="1100" b="1" dirty="0">
                <a:solidFill>
                  <a:prstClr val="white"/>
                </a:solidFill>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(2)</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４つの戦略領域に関連する</a:t>
            </a:r>
            <a:r>
              <a:rPr lang="ja-JP" altLang="en-US" sz="1100" b="1" dirty="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革新的</a:t>
            </a:r>
            <a:r>
              <a:rPr lang="ja-JP" altLang="en-US" sz="1100" b="1" dirty="0" smtClean="0">
                <a:solidFill>
                  <a:schemeClr val="bg1"/>
                </a:solidFill>
                <a:latin typeface="ＭＳ ゴシック" panose="020B0609070205080204" pitchFamily="49" charset="-128"/>
                <a:ea typeface="ＭＳ ゴシック" panose="020B0609070205080204" pitchFamily="49" charset="-128"/>
                <a:cs typeface="Meiryo UI" panose="020B0604030504040204" pitchFamily="50" charset="-128"/>
              </a:rPr>
              <a:t>な新たな取組事例⑩</a:t>
            </a:r>
            <a:endParaRPr lang="ja-JP" altLang="en-US" sz="1100" b="1" dirty="0">
              <a:solidFill>
                <a:schemeClr val="bg1"/>
              </a:solidFill>
              <a:latin typeface="ＭＳ ゴシック" panose="020B0609070205080204" pitchFamily="49" charset="-128"/>
              <a:ea typeface="ＭＳ ゴシック" panose="020B0609070205080204" pitchFamily="49" charset="-128"/>
            </a:endParaRPr>
          </a:p>
        </p:txBody>
      </p:sp>
      <p:pic>
        <p:nvPicPr>
          <p:cNvPr id="26" name="図 25"/>
          <p:cNvPicPr>
            <a:picLocks noChangeAspect="1"/>
          </p:cNvPicPr>
          <p:nvPr/>
        </p:nvPicPr>
        <p:blipFill>
          <a:blip r:embed="rId2"/>
          <a:stretch>
            <a:fillRect/>
          </a:stretch>
        </p:blipFill>
        <p:spPr>
          <a:xfrm>
            <a:off x="3719475" y="4544768"/>
            <a:ext cx="1814596" cy="1389888"/>
          </a:xfrm>
          <a:prstGeom prst="rect">
            <a:avLst/>
          </a:prstGeom>
        </p:spPr>
      </p:pic>
      <p:sp>
        <p:nvSpPr>
          <p:cNvPr id="6" name="テキスト ボックス 5"/>
          <p:cNvSpPr txBox="1"/>
          <p:nvPr/>
        </p:nvSpPr>
        <p:spPr>
          <a:xfrm>
            <a:off x="176545" y="955938"/>
            <a:ext cx="8790911" cy="311160"/>
          </a:xfrm>
          <a:prstGeom prst="rect">
            <a:avLst/>
          </a:prstGeom>
          <a:noFill/>
          <a:ln w="19050">
            <a:solidFill>
              <a:schemeClr val="accent6"/>
            </a:solidFill>
          </a:ln>
        </p:spPr>
        <p:txBody>
          <a:bodyPr wrap="square" rtlCol="0" anchor="ctr">
            <a:noAutofit/>
          </a:bodyPr>
          <a:lstStyle/>
          <a:p>
            <a:pPr lvl="0">
              <a:defRPr/>
            </a:pPr>
            <a:r>
              <a:rPr kumimoji="1" lang="ja-JP" altLang="en-US" sz="117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en-US" altLang="ja-JP" sz="1172" dirty="0">
                <a:solidFill>
                  <a:prstClr val="black"/>
                </a:solidFill>
                <a:latin typeface="Meiryo UI" panose="020B0604030504040204" pitchFamily="50" charset="-128"/>
                <a:ea typeface="Meiryo UI" panose="020B0604030504040204" pitchFamily="50" charset="-128"/>
              </a:rPr>
              <a:t>Society5.0 </a:t>
            </a:r>
            <a:r>
              <a:rPr lang="ja-JP" altLang="en-US" sz="1172" dirty="0">
                <a:solidFill>
                  <a:prstClr val="black"/>
                </a:solidFill>
                <a:latin typeface="Meiryo UI" panose="020B0604030504040204" pitchFamily="50" charset="-128"/>
                <a:ea typeface="Meiryo UI" panose="020B0604030504040204" pitchFamily="50" charset="-128"/>
              </a:rPr>
              <a:t>（</a:t>
            </a:r>
            <a:r>
              <a:rPr lang="en-US" altLang="ja-JP" sz="1172" dirty="0">
                <a:solidFill>
                  <a:prstClr val="black"/>
                </a:solidFill>
                <a:latin typeface="Meiryo UI" panose="020B0604030504040204" pitchFamily="50" charset="-128"/>
                <a:ea typeface="Meiryo UI" panose="020B0604030504040204" pitchFamily="50" charset="-128"/>
              </a:rPr>
              <a:t>AI</a:t>
            </a:r>
            <a:r>
              <a:rPr lang="ja-JP" altLang="en-US" sz="1172" dirty="0">
                <a:solidFill>
                  <a:prstClr val="black"/>
                </a:solidFill>
                <a:latin typeface="Meiryo UI" panose="020B0604030504040204" pitchFamily="50" charset="-128"/>
                <a:ea typeface="Meiryo UI" panose="020B0604030504040204" pitchFamily="50" charset="-128"/>
              </a:rPr>
              <a:t>をフル活用し経済発展と社会的課題の解決の両立を目指す：内閣府）の社会実装</a:t>
            </a:r>
            <a:r>
              <a:rPr lang="ja-JP" altLang="en-US" sz="1172" dirty="0" smtClean="0">
                <a:solidFill>
                  <a:prstClr val="black"/>
                </a:solidFill>
                <a:latin typeface="Meiryo UI" panose="020B0604030504040204" pitchFamily="50" charset="-128"/>
                <a:ea typeface="Meiryo UI" panose="020B0604030504040204" pitchFamily="50" charset="-128"/>
              </a:rPr>
              <a:t>を目指す</a:t>
            </a:r>
            <a:endParaRPr kumimoji="1" lang="en-US" altLang="ja-JP" sz="117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5799426" y="1373637"/>
            <a:ext cx="3203060" cy="1785104"/>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err="1">
                <a:ln>
                  <a:noFill/>
                </a:ln>
                <a:effectLst/>
                <a:uLnTx/>
                <a:uFillTx/>
                <a:latin typeface="Meiryo UI" panose="020B0604030504040204" pitchFamily="50" charset="-128"/>
                <a:ea typeface="Meiryo UI" panose="020B0604030504040204" pitchFamily="50" charset="-128"/>
                <a:cs typeface="+mn-cs"/>
              </a:rPr>
              <a:t>REDCap</a:t>
            </a:r>
            <a:r>
              <a:rPr kumimoji="1" lang="ja-JP" altLang="ja-JP" sz="1000" b="1" i="0" u="none" strike="noStrike" kern="1200" cap="none" spc="0" normalizeH="0" baseline="0" noProof="0" dirty="0">
                <a:ln>
                  <a:noFill/>
                </a:ln>
                <a:effectLst/>
                <a:uLnTx/>
                <a:uFillTx/>
                <a:latin typeface="Calibri"/>
                <a:ea typeface="游ゴシック" panose="020B0400000000000000" pitchFamily="50" charset="-128"/>
                <a:cs typeface="+mn-cs"/>
              </a:rPr>
              <a:t>（</a:t>
            </a:r>
            <a:r>
              <a:rPr kumimoji="1" lang="en-US" altLang="ja-JP" sz="1000" b="1" i="0" u="none" strike="noStrike" kern="1200" cap="none" spc="0" normalizeH="0" baseline="0" noProof="0" dirty="0">
                <a:ln>
                  <a:noFill/>
                </a:ln>
                <a:effectLst/>
                <a:uLnTx/>
                <a:uFillTx/>
                <a:latin typeface="Calibri"/>
                <a:ea typeface="游ゴシック" panose="020B0400000000000000" pitchFamily="50" charset="-128"/>
                <a:cs typeface="+mn-cs"/>
              </a:rPr>
              <a:t>Research Electronic Data Capture</a:t>
            </a:r>
            <a:r>
              <a:rPr kumimoji="1" lang="ja-JP" altLang="ja-JP" sz="1000" b="1" i="0" u="none" strike="noStrike" kern="1200" cap="none" spc="0" normalizeH="0" baseline="0" noProof="0" dirty="0">
                <a:ln>
                  <a:noFill/>
                </a:ln>
                <a:effectLst/>
                <a:uLnTx/>
                <a:uFillTx/>
                <a:latin typeface="Calibri"/>
                <a:ea typeface="游ゴシック" panose="020B0400000000000000" pitchFamily="50" charset="-128"/>
                <a:cs typeface="+mn-cs"/>
              </a:rPr>
              <a:t>）</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とは？</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臨床研究における簡便な</a:t>
            </a:r>
            <a:r>
              <a:rPr lang="ja-JP" altLang="en-US" sz="1000" b="1" dirty="0">
                <a:solidFill>
                  <a:srgbClr val="FF0000"/>
                </a:solidFill>
                <a:latin typeface="Meiryo UI" panose="020B0604030504040204" pitchFamily="50" charset="-128"/>
                <a:ea typeface="Meiryo UI" panose="020B0604030504040204" pitchFamily="50" charset="-128"/>
              </a:rPr>
              <a:t>データ集積・活用</a:t>
            </a: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システム</a:t>
            </a:r>
            <a:r>
              <a:rPr lang="en-US" altLang="ja-JP" sz="1000" noProof="0" dirty="0">
                <a:solidFill>
                  <a:srgbClr val="0070C0"/>
                </a:solidFill>
                <a:latin typeface="Meiryo UI" panose="020B0604030504040204" pitchFamily="50" charset="-128"/>
                <a:ea typeface="Meiryo UI" panose="020B0604030504040204" pitchFamily="50" charset="-128"/>
              </a:rPr>
              <a:t/>
            </a:r>
            <a:br>
              <a:rPr lang="en-US" altLang="ja-JP" sz="1000" noProof="0" dirty="0">
                <a:solidFill>
                  <a:srgbClr val="0070C0"/>
                </a:solidFill>
                <a:latin typeface="Meiryo UI" panose="020B0604030504040204" pitchFamily="50" charset="-128"/>
                <a:ea typeface="Meiryo UI" panose="020B0604030504040204" pitchFamily="50" charset="-128"/>
              </a:rPr>
            </a:br>
            <a:r>
              <a:rPr lang="ja-JP" altLang="en-US" sz="1000" noProof="0" dirty="0">
                <a:latin typeface="Meiryo UI" panose="020B0604030504040204" pitchFamily="50" charset="-128"/>
                <a:ea typeface="Meiryo UI" panose="020B0604030504040204" pitchFamily="50" charset="-128"/>
              </a:rPr>
              <a:t>高度なプログラミングを必要とせず臨床データの収集・可能が可能</a:t>
            </a:r>
            <a:r>
              <a:rPr lang="en-US" altLang="ja-JP" sz="1000" dirty="0">
                <a:latin typeface="Meiryo UI" panose="020B0604030504040204" pitchFamily="50" charset="-128"/>
                <a:ea typeface="Meiryo UI" panose="020B0604030504040204" pitchFamily="50" charset="-128"/>
              </a:rPr>
              <a:t/>
            </a:r>
            <a:br>
              <a:rPr lang="en-US" altLang="ja-JP" sz="1000" dirty="0">
                <a:latin typeface="Meiryo UI" panose="020B0604030504040204" pitchFamily="50" charset="-128"/>
                <a:ea typeface="Meiryo UI" panose="020B0604030504040204" pitchFamily="50" charset="-128"/>
              </a:rPr>
            </a:b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世界</a:t>
            </a:r>
            <a:r>
              <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114</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か国</a:t>
            </a:r>
            <a:r>
              <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2,485</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施設、</a:t>
            </a:r>
            <a:r>
              <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58</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万人が活用</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日本の唯一の拠点が大阪市立大学</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（学外にライセンス提供ができる日本で唯一の大学）</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Meiryo UI" panose="020B0604030504040204" pitchFamily="50" charset="-128"/>
                <a:ea typeface="Meiryo UI" panose="020B0604030504040204"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実績①</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全国で</a:t>
            </a:r>
            <a:r>
              <a:rPr lang="en-US" altLang="ja-JP" sz="1000" b="1" dirty="0">
                <a:solidFill>
                  <a:prstClr val="black"/>
                </a:solidFill>
                <a:latin typeface="Meiryo UI" panose="020B0604030504040204" pitchFamily="50" charset="-128"/>
                <a:ea typeface="Meiryo UI" panose="020B0604030504040204" pitchFamily="50" charset="-128"/>
              </a:rPr>
              <a:t>51</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の大学や医療機関を支援及び提供</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実績②</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さまざまなシーンで活用</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①医療関連施設間のデータ集約</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②パーソナルヘルスレコードの集積とビッグデータ解析　　　</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 name="図 2"/>
          <p:cNvPicPr>
            <a:picLocks noChangeAspect="1"/>
          </p:cNvPicPr>
          <p:nvPr/>
        </p:nvPicPr>
        <p:blipFill>
          <a:blip r:embed="rId3"/>
          <a:stretch>
            <a:fillRect/>
          </a:stretch>
        </p:blipFill>
        <p:spPr>
          <a:xfrm>
            <a:off x="3104129" y="3623267"/>
            <a:ext cx="2671521" cy="971001"/>
          </a:xfrm>
          <a:prstGeom prst="rect">
            <a:avLst/>
          </a:prstGeom>
        </p:spPr>
      </p:pic>
      <p:sp>
        <p:nvSpPr>
          <p:cNvPr id="14" name="テキスト ボックス 13"/>
          <p:cNvSpPr txBox="1"/>
          <p:nvPr/>
        </p:nvSpPr>
        <p:spPr>
          <a:xfrm>
            <a:off x="3347254" y="3344479"/>
            <a:ext cx="218681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err="1">
                <a:ln>
                  <a:noFill/>
                </a:ln>
                <a:solidFill>
                  <a:srgbClr val="FF0000"/>
                </a:solidFill>
                <a:effectLst/>
                <a:uLnTx/>
                <a:uFillTx/>
                <a:latin typeface="Meiryo UI" panose="020B0604030504040204" pitchFamily="50" charset="-128"/>
                <a:ea typeface="Meiryo UI" panose="020B0604030504040204" pitchFamily="50" charset="-128"/>
                <a:cs typeface="+mn-cs"/>
              </a:rPr>
              <a:t>REDCap</a:t>
            </a:r>
            <a:r>
              <a:rPr kumimoji="1" lang="ja-JP" altLang="en-US" sz="10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による全国の研究支援状況</a:t>
            </a:r>
          </a:p>
        </p:txBody>
      </p:sp>
      <p:pic>
        <p:nvPicPr>
          <p:cNvPr id="15" name="図 14"/>
          <p:cNvPicPr>
            <a:picLocks noChangeAspect="1"/>
          </p:cNvPicPr>
          <p:nvPr/>
        </p:nvPicPr>
        <p:blipFill>
          <a:blip r:embed="rId4"/>
          <a:stretch>
            <a:fillRect/>
          </a:stretch>
        </p:blipFill>
        <p:spPr>
          <a:xfrm>
            <a:off x="3321653" y="1693710"/>
            <a:ext cx="2306006" cy="1625842"/>
          </a:xfrm>
          <a:prstGeom prst="rect">
            <a:avLst/>
          </a:prstGeom>
          <a:ln>
            <a:solidFill>
              <a:schemeClr val="tx1"/>
            </a:solidFill>
          </a:ln>
        </p:spPr>
      </p:pic>
      <p:sp>
        <p:nvSpPr>
          <p:cNvPr id="16" name="テキスト ボックス 15"/>
          <p:cNvSpPr txBox="1"/>
          <p:nvPr/>
        </p:nvSpPr>
        <p:spPr>
          <a:xfrm>
            <a:off x="3321653" y="1293599"/>
            <a:ext cx="2306006" cy="4133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自治体からのデータ収集・整理・活用により、約</a:t>
            </a:r>
            <a:r>
              <a:rPr kumimoji="1" lang="en-US" altLang="ja-JP"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a:t>
            </a:r>
            <a:r>
              <a:rPr kumimoji="1" lang="ja-JP" altLang="en-US"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万件のビッグデータ解析を実施</a:t>
            </a:r>
          </a:p>
        </p:txBody>
      </p:sp>
      <p:sp>
        <p:nvSpPr>
          <p:cNvPr id="25" name="テキスト ボックス 24"/>
          <p:cNvSpPr txBox="1"/>
          <p:nvPr/>
        </p:nvSpPr>
        <p:spPr>
          <a:xfrm>
            <a:off x="1088621" y="5895672"/>
            <a:ext cx="7686994" cy="461665"/>
          </a:xfrm>
          <a:prstGeom prst="rect">
            <a:avLst/>
          </a:prstGeom>
          <a:noFill/>
        </p:spPr>
        <p:txBody>
          <a:bodyPr wrap="square" rtlCol="0">
            <a:spAutoFit/>
          </a:bodyPr>
          <a:lstStyle/>
          <a:p>
            <a:pPr lvl="0">
              <a:defRPr/>
            </a:pPr>
            <a:r>
              <a:rPr lang="en-US" altLang="ja-JP" sz="1200" dirty="0" err="1">
                <a:solidFill>
                  <a:srgbClr val="0070C0"/>
                </a:solidFill>
                <a:latin typeface="Meiryo UI" panose="020B0604030504040204" pitchFamily="50" charset="-128"/>
                <a:ea typeface="Meiryo UI" panose="020B0604030504040204" pitchFamily="50" charset="-128"/>
              </a:rPr>
              <a:t>REDCap</a:t>
            </a:r>
            <a:r>
              <a:rPr lang="ja-JP" altLang="en-US" sz="1200" dirty="0">
                <a:solidFill>
                  <a:srgbClr val="0070C0"/>
                </a:solidFill>
                <a:latin typeface="Meiryo UI" panose="020B0604030504040204" pitchFamily="50" charset="-128"/>
                <a:ea typeface="Meiryo UI" panose="020B0604030504040204" pitchFamily="50" charset="-128"/>
              </a:rPr>
              <a:t> を活用したデータマネジメントセンターの早期立ち上げ</a:t>
            </a:r>
            <a:r>
              <a:rPr kumimoji="1" lang="en-US" altLang="ja-JP" sz="12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
            </a:r>
            <a:br>
              <a:rPr kumimoji="1" lang="en-US" altLang="ja-JP" sz="12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他分野におけるデータ活用による課題解決および </a:t>
            </a:r>
            <a:r>
              <a:rPr kumimoji="1" lang="en-US" altLang="ja-JP" sz="12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 </a:t>
            </a:r>
            <a:r>
              <a:rPr lang="ja-JP" altLang="en-US" sz="1200" dirty="0">
                <a:solidFill>
                  <a:srgbClr val="0070C0"/>
                </a:solidFill>
                <a:latin typeface="Meiryo UI" panose="020B0604030504040204" pitchFamily="50" charset="-128"/>
                <a:ea typeface="Meiryo UI" panose="020B0604030504040204" pitchFamily="50" charset="-128"/>
              </a:rPr>
              <a:t>人材育成の促進</a:t>
            </a:r>
            <a:endParaRPr kumimoji="1" lang="en-US" altLang="ja-JP" sz="12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p:cNvSpPr txBox="1"/>
          <p:nvPr/>
        </p:nvSpPr>
        <p:spPr>
          <a:xfrm>
            <a:off x="3444931" y="4804450"/>
            <a:ext cx="1319592" cy="461665"/>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大学を含む多数の</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研究機関を支援</a:t>
            </a:r>
          </a:p>
        </p:txBody>
      </p:sp>
      <p:sp>
        <p:nvSpPr>
          <p:cNvPr id="32" name="テキスト ボックス 31"/>
          <p:cNvSpPr txBox="1"/>
          <p:nvPr/>
        </p:nvSpPr>
        <p:spPr>
          <a:xfrm>
            <a:off x="122108" y="6385832"/>
            <a:ext cx="8653507" cy="412167"/>
          </a:xfrm>
          <a:prstGeom prst="rect">
            <a:avLst/>
          </a:prstGeom>
          <a:noFill/>
          <a:ln w="19050">
            <a:solidFill>
              <a:schemeClr val="accent5"/>
            </a:solidFill>
          </a:ln>
        </p:spPr>
        <p:txBody>
          <a:bodyPr wrap="square" rtlCol="0" anchor="ctr">
            <a:noAutofit/>
          </a:bodyPr>
          <a:lstStyle/>
          <a:p>
            <a:r>
              <a:rPr lang="ja-JP" altLang="en-US" sz="1026" b="1" dirty="0">
                <a:solidFill>
                  <a:prstClr val="black"/>
                </a:solidFill>
                <a:latin typeface="Meiryo UI" panose="020B0604030504040204" pitchFamily="50" charset="-128"/>
                <a:ea typeface="Meiryo UI" panose="020B0604030504040204" pitchFamily="50" charset="-128"/>
              </a:rPr>
              <a:t>課題</a:t>
            </a:r>
            <a:endParaRPr lang="en-US" altLang="ja-JP" sz="1026" b="1" dirty="0">
              <a:solidFill>
                <a:prstClr val="black"/>
              </a:solidFill>
              <a:latin typeface="Meiryo UI" panose="020B0604030504040204" pitchFamily="50" charset="-128"/>
              <a:ea typeface="Meiryo UI" panose="020B0604030504040204" pitchFamily="50" charset="-128"/>
            </a:endParaRPr>
          </a:p>
          <a:p>
            <a:r>
              <a:rPr lang="ja-JP" altLang="en-US" sz="1050" dirty="0">
                <a:solidFill>
                  <a:prstClr val="black"/>
                </a:solidFill>
                <a:latin typeface="Meiryo UI" panose="020B0604030504040204" pitchFamily="50" charset="-128"/>
                <a:ea typeface="Meiryo UI" panose="020B0604030504040204" pitchFamily="50" charset="-128"/>
              </a:rPr>
              <a:t>・</a:t>
            </a:r>
            <a:r>
              <a:rPr lang="en-US" altLang="ja-JP" sz="1050" dirty="0" err="1">
                <a:solidFill>
                  <a:prstClr val="black"/>
                </a:solidFill>
                <a:latin typeface="Meiryo UI" panose="020B0604030504040204" pitchFamily="50" charset="-128"/>
                <a:ea typeface="Meiryo UI" panose="020B0604030504040204" pitchFamily="50" charset="-128"/>
              </a:rPr>
              <a:t>REDCap</a:t>
            </a:r>
            <a:r>
              <a:rPr lang="en-US" altLang="ja-JP" sz="1050" dirty="0">
                <a:solidFill>
                  <a:prstClr val="black"/>
                </a:solidFill>
                <a:latin typeface="Meiryo UI" panose="020B0604030504040204" pitchFamily="50" charset="-128"/>
                <a:ea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rPr>
              <a:t>を他分野へ適用する場合のデータ連携プラットフォーム（マスタデータベースからの取り込み処理、匿名化等データ前処理などの機能を含む）の整備</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27" name="右矢印 26"/>
          <p:cNvSpPr/>
          <p:nvPr/>
        </p:nvSpPr>
        <p:spPr>
          <a:xfrm>
            <a:off x="295641" y="5909689"/>
            <a:ext cx="771431" cy="433633"/>
          </a:xfrm>
          <a:prstGeom prst="rightArrow">
            <a:avLst>
              <a:gd name="adj1" fmla="val 50000"/>
              <a:gd name="adj2" fmla="val 53654"/>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8"/>
          </a:p>
        </p:txBody>
      </p:sp>
      <p:sp>
        <p:nvSpPr>
          <p:cNvPr id="29" name="テキスト ボックス 28"/>
          <p:cNvSpPr txBox="1"/>
          <p:nvPr/>
        </p:nvSpPr>
        <p:spPr>
          <a:xfrm>
            <a:off x="271740" y="6003311"/>
            <a:ext cx="792980" cy="227626"/>
          </a:xfrm>
          <a:prstGeom prst="rect">
            <a:avLst/>
          </a:prstGeom>
          <a:noFill/>
        </p:spPr>
        <p:txBody>
          <a:bodyPr wrap="square" rtlCol="0">
            <a:spAutoFit/>
          </a:bodyPr>
          <a:lstStyle/>
          <a:p>
            <a:pPr algn="ctr"/>
            <a:r>
              <a:rPr lang="ja-JP" altLang="en-US" sz="879" dirty="0">
                <a:latin typeface="ＭＳ ゴシック" panose="020B0609070205080204" pitchFamily="49" charset="-128"/>
                <a:ea typeface="ＭＳ ゴシック" panose="020B0609070205080204" pitchFamily="49" charset="-128"/>
              </a:rPr>
              <a:t>新大学設置</a:t>
            </a:r>
          </a:p>
        </p:txBody>
      </p:sp>
      <p:sp>
        <p:nvSpPr>
          <p:cNvPr id="30" name="正方形/長方形 29"/>
          <p:cNvSpPr/>
          <p:nvPr/>
        </p:nvSpPr>
        <p:spPr>
          <a:xfrm>
            <a:off x="176545" y="1358059"/>
            <a:ext cx="2796499" cy="1477328"/>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Society5.0</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の重点分野→産業化</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①健康・医療・介護分野</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②生産性分野</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③空間の移動分野</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Society5.0</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を推進する上での課題</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人材の不足</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年には、</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万人不足</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日本の主だった大学すべて合わせても</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人／年程度の育成が限界　　　　　　</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1" name="図 30"/>
          <p:cNvPicPr>
            <a:picLocks noChangeAspect="1"/>
          </p:cNvPicPr>
          <p:nvPr/>
        </p:nvPicPr>
        <p:blipFill>
          <a:blip r:embed="rId5"/>
          <a:stretch>
            <a:fillRect/>
          </a:stretch>
        </p:blipFill>
        <p:spPr>
          <a:xfrm>
            <a:off x="66975" y="3343504"/>
            <a:ext cx="2981713" cy="2486565"/>
          </a:xfrm>
          <a:prstGeom prst="rect">
            <a:avLst/>
          </a:prstGeom>
          <a:ln>
            <a:solidFill>
              <a:schemeClr val="tx1"/>
            </a:solidFill>
          </a:ln>
        </p:spPr>
      </p:pic>
      <p:sp>
        <p:nvSpPr>
          <p:cNvPr id="33" name="正方形/長方形 32"/>
          <p:cNvSpPr/>
          <p:nvPr/>
        </p:nvSpPr>
        <p:spPr>
          <a:xfrm>
            <a:off x="66975" y="2858175"/>
            <a:ext cx="4214354"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AI</a:t>
            </a:r>
            <a:r>
              <a:rPr kumimoji="1" lang="ja-JP" altLang="en-US"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とその関連技術が融合した産業化イメージ（内閣府）</a:t>
            </a:r>
            <a:endParaRPr kumimoji="1" lang="en-US" altLang="ja-JP"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・健康・医療・介護系の比重が大きい</a:t>
            </a:r>
            <a:endParaRPr kumimoji="1" lang="en-US" altLang="ja-JP" sz="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・大学の多数の学部にて</a:t>
            </a:r>
            <a:r>
              <a:rPr kumimoji="1" lang="en-US" altLang="ja-JP" sz="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AI</a:t>
            </a:r>
            <a:r>
              <a:rPr kumimoji="1" lang="ja-JP" altLang="en-US" sz="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技術の活用ができる</a:t>
            </a:r>
            <a:endParaRPr kumimoji="1" lang="en-US" altLang="ja-JP" sz="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3" name="正方形/長方形 22">
            <a:extLst>
              <a:ext uri="{FF2B5EF4-FFF2-40B4-BE49-F238E27FC236}">
                <a16:creationId xmlns:a16="http://schemas.microsoft.com/office/drawing/2014/main" id="{F408F30F-26A4-EF44-9154-DFE201E7FC41}"/>
              </a:ext>
            </a:extLst>
          </p:cNvPr>
          <p:cNvSpPr/>
          <p:nvPr/>
        </p:nvSpPr>
        <p:spPr>
          <a:xfrm>
            <a:off x="5782873" y="3787364"/>
            <a:ext cx="3227097" cy="2246769"/>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lvl="0">
              <a:defRPr/>
            </a:pPr>
            <a:r>
              <a:rPr lang="en-US" altLang="ja-JP" sz="1000" b="1" dirty="0" err="1">
                <a:solidFill>
                  <a:prstClr val="black"/>
                </a:solidFill>
                <a:latin typeface="Meiryo UI" panose="020B0604030504040204" pitchFamily="50" charset="-128"/>
                <a:ea typeface="Meiryo UI" panose="020B0604030504040204" pitchFamily="50" charset="-128"/>
              </a:rPr>
              <a:t>REDCap</a:t>
            </a:r>
            <a:r>
              <a:rPr lang="ja-JP" altLang="en-US" sz="1000" b="1" dirty="0">
                <a:solidFill>
                  <a:prstClr val="black"/>
                </a:solidFill>
                <a:latin typeface="Meiryo UI" panose="020B0604030504040204" pitchFamily="50" charset="-128"/>
                <a:ea typeface="Meiryo UI" panose="020B0604030504040204" pitchFamily="50" charset="-128"/>
              </a:rPr>
              <a:t> を活用したデータマネジメントセンターの早期立ち上げ</a:t>
            </a:r>
            <a:endParaRPr lang="en-US" altLang="ja-JP" sz="1000" b="1"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データマネジメントセンターに必要となるデータ活用機能</a:t>
            </a:r>
            <a:r>
              <a:rPr lang="en-US" altLang="ja-JP" sz="1000" dirty="0">
                <a:solidFill>
                  <a:prstClr val="black"/>
                </a:solidFill>
                <a:latin typeface="Meiryo UI" panose="020B0604030504040204" pitchFamily="50" charset="-128"/>
                <a:ea typeface="Meiryo UI" panose="020B0604030504040204" pitchFamily="50" charset="-128"/>
              </a:rPr>
              <a:t/>
            </a:r>
            <a:br>
              <a:rPr lang="en-US" altLang="ja-JP" sz="1000" dirty="0">
                <a:solidFill>
                  <a:prstClr val="black"/>
                </a:solidFill>
                <a:latin typeface="Meiryo UI" panose="020B0604030504040204" pitchFamily="50" charset="-128"/>
                <a:ea typeface="Meiryo UI" panose="020B0604030504040204" pitchFamily="50" charset="-128"/>
              </a:rPr>
            </a:br>
            <a:r>
              <a:rPr lang="ja-JP" altLang="en-US" sz="1000" dirty="0">
                <a:solidFill>
                  <a:prstClr val="black"/>
                </a:solidFill>
                <a:latin typeface="Meiryo UI" panose="020B0604030504040204" pitchFamily="50" charset="-128"/>
                <a:ea typeface="Meiryo UI" panose="020B0604030504040204" pitchFamily="50" charset="-128"/>
              </a:rPr>
              <a:t>について </a:t>
            </a:r>
            <a:r>
              <a:rPr lang="en-US" altLang="ja-JP" sz="1000" dirty="0" err="1">
                <a:solidFill>
                  <a:prstClr val="black"/>
                </a:solidFill>
                <a:latin typeface="Meiryo UI" panose="020B0604030504040204" pitchFamily="50" charset="-128"/>
                <a:ea typeface="Meiryo UI" panose="020B0604030504040204" pitchFamily="50" charset="-128"/>
              </a:rPr>
              <a:t>REDCap</a:t>
            </a:r>
            <a:r>
              <a:rPr lang="ja-JP" altLang="en-US" sz="1000" dirty="0">
                <a:solidFill>
                  <a:prstClr val="black"/>
                </a:solidFill>
                <a:latin typeface="Meiryo UI" panose="020B0604030504040204" pitchFamily="50" charset="-128"/>
                <a:ea typeface="Meiryo UI" panose="020B0604030504040204" pitchFamily="50" charset="-128"/>
              </a:rPr>
              <a:t> のユースケースを積み上げることで充実化</a:t>
            </a:r>
            <a:endParaRPr lang="en-US" altLang="ja-JP" sz="1000" dirty="0">
              <a:solidFill>
                <a:prstClr val="black"/>
              </a:solidFill>
              <a:latin typeface="Meiryo UI" panose="020B0604030504040204" pitchFamily="50" charset="-128"/>
              <a:ea typeface="Meiryo UI" panose="020B0604030504040204" pitchFamily="50" charset="-128"/>
            </a:endParaRPr>
          </a:p>
          <a:p>
            <a:pPr marL="171450" lvl="0" indent="-171450">
              <a:buFontTx/>
              <a:buChar char="-"/>
              <a:defRPr/>
            </a:pPr>
            <a:r>
              <a:rPr lang="ja-JP" altLang="en-US" sz="1000" dirty="0">
                <a:solidFill>
                  <a:prstClr val="black"/>
                </a:solidFill>
                <a:latin typeface="Meiryo UI" panose="020B0604030504040204" pitchFamily="50" charset="-128"/>
                <a:ea typeface="Meiryo UI" panose="020B0604030504040204" pitchFamily="50" charset="-128"/>
              </a:rPr>
              <a:t>データマッチング機能</a:t>
            </a:r>
            <a:endParaRPr lang="en-US" altLang="ja-JP" sz="1000" dirty="0">
              <a:solidFill>
                <a:prstClr val="black"/>
              </a:solidFill>
              <a:latin typeface="Meiryo UI" panose="020B0604030504040204" pitchFamily="50" charset="-128"/>
              <a:ea typeface="Meiryo UI" panose="020B0604030504040204" pitchFamily="50" charset="-128"/>
            </a:endParaRPr>
          </a:p>
          <a:p>
            <a:pPr marL="171450" lvl="0" indent="-171450">
              <a:buFontTx/>
              <a:buChar char="-"/>
              <a:defRPr/>
            </a:pPr>
            <a:r>
              <a:rPr lang="ja-JP" altLang="en-US" sz="1000" dirty="0">
                <a:solidFill>
                  <a:prstClr val="black"/>
                </a:solidFill>
                <a:latin typeface="Meiryo UI" panose="020B0604030504040204" pitchFamily="50" charset="-128"/>
                <a:ea typeface="Meiryo UI" panose="020B0604030504040204" pitchFamily="50" charset="-128"/>
              </a:rPr>
              <a:t>データカタログ機能</a:t>
            </a:r>
            <a:endParaRPr lang="en-US" altLang="ja-JP" sz="1000" dirty="0">
              <a:solidFill>
                <a:prstClr val="black"/>
              </a:solidFill>
              <a:latin typeface="Meiryo UI" panose="020B0604030504040204" pitchFamily="50" charset="-128"/>
              <a:ea typeface="Meiryo UI" panose="020B0604030504040204" pitchFamily="50" charset="-128"/>
            </a:endParaRPr>
          </a:p>
          <a:p>
            <a:pPr marL="171450" lvl="0" indent="-171450">
              <a:buFontTx/>
              <a:buChar char="-"/>
              <a:defRPr/>
            </a:pPr>
            <a:r>
              <a:rPr lang="ja-JP" altLang="en-US" sz="1000" dirty="0">
                <a:solidFill>
                  <a:prstClr val="black"/>
                </a:solidFill>
                <a:latin typeface="Meiryo UI" panose="020B0604030504040204" pitchFamily="50" charset="-128"/>
                <a:ea typeface="Meiryo UI" panose="020B0604030504040204" pitchFamily="50" charset="-128"/>
              </a:rPr>
              <a:t>データ分析機能</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endParaRPr lang="en-US" altLang="ja-JP" sz="1000" b="1" dirty="0">
              <a:solidFill>
                <a:prstClr val="black"/>
              </a:solidFill>
              <a:latin typeface="Meiryo UI" panose="020B0604030504040204" pitchFamily="50" charset="-128"/>
              <a:ea typeface="Meiryo UI" panose="020B0604030504040204" pitchFamily="50" charset="-128"/>
            </a:endParaRPr>
          </a:p>
          <a:p>
            <a:pPr lvl="0">
              <a:defRPr/>
            </a:pPr>
            <a:r>
              <a:rPr lang="en-US" altLang="ja-JP" sz="1000" b="1" dirty="0" err="1">
                <a:solidFill>
                  <a:prstClr val="black"/>
                </a:solidFill>
                <a:latin typeface="Meiryo UI" panose="020B0604030504040204" pitchFamily="50" charset="-128"/>
                <a:ea typeface="Meiryo UI" panose="020B0604030504040204" pitchFamily="50" charset="-128"/>
              </a:rPr>
              <a:t>REDCap</a:t>
            </a:r>
            <a:r>
              <a:rPr lang="ja-JP" altLang="en-US" sz="1000" b="1" dirty="0">
                <a:solidFill>
                  <a:prstClr val="black"/>
                </a:solidFill>
                <a:latin typeface="Meiryo UI" panose="020B0604030504040204" pitchFamily="50" charset="-128"/>
                <a:ea typeface="Meiryo UI" panose="020B0604030504040204" pitchFamily="50" charset="-128"/>
              </a:rPr>
              <a:t> によるデータ活用の展開</a:t>
            </a:r>
            <a:br>
              <a:rPr lang="ja-JP" altLang="en-US" sz="1000" b="1" dirty="0">
                <a:solidFill>
                  <a:prstClr val="black"/>
                </a:solidFill>
                <a:latin typeface="Meiryo UI" panose="020B0604030504040204" pitchFamily="50" charset="-128"/>
                <a:ea typeface="Meiryo UI" panose="020B0604030504040204" pitchFamily="50" charset="-128"/>
              </a:rPr>
            </a:br>
            <a:r>
              <a:rPr lang="en-US" altLang="ja-JP" sz="1000" dirty="0">
                <a:solidFill>
                  <a:prstClr val="black"/>
                </a:solidFill>
                <a:latin typeface="Meiryo UI" panose="020B0604030504040204" pitchFamily="50" charset="-128"/>
                <a:ea typeface="Meiryo UI" panose="020B0604030504040204" pitchFamily="50" charset="-128"/>
              </a:rPr>
              <a:t>1.</a:t>
            </a:r>
            <a:r>
              <a:rPr lang="ja-JP" altLang="en-US" sz="1000" dirty="0">
                <a:solidFill>
                  <a:prstClr val="black"/>
                </a:solidFill>
                <a:latin typeface="Meiryo UI" panose="020B0604030504040204" pitchFamily="50" charset="-128"/>
                <a:ea typeface="Meiryo UI" panose="020B0604030504040204" pitchFamily="50" charset="-128"/>
              </a:rPr>
              <a:t>　他分野におけるデータの収集・活用事例への適用</a:t>
            </a:r>
            <a:r>
              <a:rPr lang="en-US" altLang="ja-JP" sz="1000" dirty="0">
                <a:solidFill>
                  <a:prstClr val="black"/>
                </a:solidFill>
                <a:latin typeface="Meiryo UI" panose="020B0604030504040204" pitchFamily="50" charset="-128"/>
                <a:ea typeface="Meiryo UI" panose="020B0604030504040204" pitchFamily="50" charset="-128"/>
              </a:rPr>
              <a:t/>
            </a:r>
            <a:br>
              <a:rPr lang="en-US" altLang="ja-JP" sz="1000" dirty="0">
                <a:solidFill>
                  <a:prstClr val="black"/>
                </a:solidFill>
                <a:latin typeface="Meiryo UI" panose="020B0604030504040204" pitchFamily="50" charset="-128"/>
                <a:ea typeface="Meiryo UI" panose="020B0604030504040204" pitchFamily="50" charset="-128"/>
              </a:rPr>
            </a:br>
            <a:r>
              <a:rPr lang="ja-JP" altLang="en-US" sz="1000" dirty="0">
                <a:solidFill>
                  <a:prstClr val="black"/>
                </a:solidFill>
                <a:latin typeface="Meiryo UI" panose="020B0604030504040204" pitchFamily="50" charset="-128"/>
                <a:ea typeface="Meiryo UI" panose="020B0604030504040204" pitchFamily="50" charset="-128"/>
              </a:rPr>
              <a:t>　健康医療・介護分野のみならず経済、環境、交通</a:t>
            </a:r>
            <a:r>
              <a:rPr lang="en-US" altLang="ja-JP" sz="1000" dirty="0">
                <a:solidFill>
                  <a:prstClr val="black"/>
                </a:solidFill>
                <a:latin typeface="Meiryo UI" panose="020B0604030504040204" pitchFamily="50" charset="-128"/>
                <a:ea typeface="Meiryo UI" panose="020B0604030504040204" pitchFamily="50" charset="-128"/>
              </a:rPr>
              <a:t/>
            </a:r>
            <a:br>
              <a:rPr lang="en-US" altLang="ja-JP" sz="1000" dirty="0">
                <a:solidFill>
                  <a:prstClr val="black"/>
                </a:solidFill>
                <a:latin typeface="Meiryo UI" panose="020B0604030504040204" pitchFamily="50" charset="-128"/>
                <a:ea typeface="Meiryo UI" panose="020B0604030504040204" pitchFamily="50" charset="-128"/>
              </a:rPr>
            </a:br>
            <a:r>
              <a:rPr lang="ja-JP" altLang="en-US" sz="1000" dirty="0">
                <a:solidFill>
                  <a:prstClr val="black"/>
                </a:solidFill>
                <a:latin typeface="Meiryo UI" panose="020B0604030504040204" pitchFamily="50" charset="-128"/>
                <a:ea typeface="Meiryo UI" panose="020B0604030504040204" pitchFamily="50" charset="-128"/>
              </a:rPr>
              <a:t>　などへ拡大</a:t>
            </a:r>
            <a:endParaRPr lang="en-US" altLang="ja-JP" sz="1000" dirty="0">
              <a:solidFill>
                <a:prstClr val="black"/>
              </a:solidFill>
              <a:latin typeface="Meiryo UI" panose="020B0604030504040204" pitchFamily="50" charset="-128"/>
              <a:ea typeface="Meiryo UI" panose="020B0604030504040204" pitchFamily="50" charset="-128"/>
            </a:endParaRPr>
          </a:p>
          <a:p>
            <a:pPr marL="228600" lvl="0" indent="-228600">
              <a:buFont typeface="+mj-lt"/>
              <a:buAutoNum type="arabicPeriod" startAt="2"/>
              <a:defRPr/>
            </a:pPr>
            <a:r>
              <a:rPr lang="ja-JP" altLang="en-US" sz="1000" dirty="0">
                <a:solidFill>
                  <a:prstClr val="black"/>
                </a:solidFill>
                <a:latin typeface="Meiryo UI" panose="020B0604030504040204" pitchFamily="50" charset="-128"/>
                <a:ea typeface="Meiryo UI" panose="020B0604030504040204" pitchFamily="50" charset="-128"/>
              </a:rPr>
              <a:t>パーソナルヘルスレコード（ライフログ）の収集と利活用</a:t>
            </a:r>
            <a:endParaRPr lang="en-US" altLang="ja-JP" sz="1000" dirty="0">
              <a:solidFill>
                <a:prstClr val="black"/>
              </a:solidFill>
              <a:latin typeface="Meiryo UI" panose="020B0604030504040204" pitchFamily="50" charset="-128"/>
              <a:ea typeface="Meiryo UI" panose="020B0604030504040204" pitchFamily="50" charset="-128"/>
            </a:endParaRPr>
          </a:p>
          <a:p>
            <a:pPr marL="228600" lvl="0" indent="-228600">
              <a:buFont typeface="+mj-lt"/>
              <a:buAutoNum type="arabicPeriod" startAt="2"/>
              <a:defRPr/>
            </a:pPr>
            <a:r>
              <a:rPr lang="ja-JP" altLang="en-US" sz="1000" dirty="0">
                <a:solidFill>
                  <a:prstClr val="black"/>
                </a:solidFill>
                <a:latin typeface="Meiryo UI" panose="020B0604030504040204" pitchFamily="50" charset="-128"/>
                <a:ea typeface="Meiryo UI" panose="020B0604030504040204" pitchFamily="50" charset="-128"/>
              </a:rPr>
              <a:t>収集したデータの他分野への適用</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36" name="下矢印 35">
            <a:extLst>
              <a:ext uri="{FF2B5EF4-FFF2-40B4-BE49-F238E27FC236}">
                <a16:creationId xmlns:a16="http://schemas.microsoft.com/office/drawing/2014/main" id="{96E498C9-5FCC-9D4E-B76F-BEB466E807BC}"/>
              </a:ext>
            </a:extLst>
          </p:cNvPr>
          <p:cNvSpPr/>
          <p:nvPr/>
        </p:nvSpPr>
        <p:spPr>
          <a:xfrm>
            <a:off x="6863628" y="3249641"/>
            <a:ext cx="1074656" cy="4746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1000" dirty="0">
              <a:solidFill>
                <a:schemeClr val="tx1"/>
              </a:solidFill>
            </a:endParaRPr>
          </a:p>
        </p:txBody>
      </p:sp>
      <p:sp>
        <p:nvSpPr>
          <p:cNvPr id="34" name="スライド番号プレースホルダー 11"/>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19</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7" name="テキスト ボックス 36"/>
          <p:cNvSpPr txBox="1"/>
          <p:nvPr/>
        </p:nvSpPr>
        <p:spPr>
          <a:xfrm>
            <a:off x="1453" y="430267"/>
            <a:ext cx="91425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6000" rtlCol="0" anchor="b" anchorCtr="0">
            <a:noAutofit/>
          </a:bodyPr>
          <a:lstStyle/>
          <a:p>
            <a:pPr algn="ct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Society5.0</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実装に向けた健康・医療・介護系の実績と将来</a:t>
            </a:r>
          </a:p>
        </p:txBody>
      </p:sp>
      <p:sp>
        <p:nvSpPr>
          <p:cNvPr id="38" name="テキスト ボックス 37"/>
          <p:cNvSpPr txBox="1"/>
          <p:nvPr/>
        </p:nvSpPr>
        <p:spPr>
          <a:xfrm>
            <a:off x="-1178" y="430267"/>
            <a:ext cx="4716000"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lvl="0">
              <a:defRPr/>
            </a:pPr>
            <a:r>
              <a:rPr lang="ja-JP" altLang="en-US" sz="1000" dirty="0" smtClean="0">
                <a:solidFill>
                  <a:prstClr val="black"/>
                </a:solidFill>
                <a:latin typeface="ＭＳ ゴシック" panose="020B0609070205080204" pitchFamily="49" charset="-128"/>
                <a:ea typeface="ＭＳ ゴシック" panose="020B0609070205080204" pitchFamily="49" charset="-128"/>
              </a:rPr>
              <a:t>“スマートユニバーシティ構想”による</a:t>
            </a:r>
            <a:r>
              <a:rPr lang="en-US" altLang="ja-JP" sz="1000" dirty="0" smtClean="0">
                <a:solidFill>
                  <a:prstClr val="black"/>
                </a:solidFill>
                <a:latin typeface="ＭＳ ゴシック" panose="020B0609070205080204" pitchFamily="49" charset="-128"/>
                <a:ea typeface="ＭＳ ゴシック" panose="020B0609070205080204" pitchFamily="49" charset="-128"/>
              </a:rPr>
              <a:t>Society5.0</a:t>
            </a:r>
            <a:r>
              <a:rPr lang="ja-JP" altLang="en-US" sz="1000" dirty="0" smtClean="0">
                <a:solidFill>
                  <a:prstClr val="black"/>
                </a:solidFill>
                <a:latin typeface="ＭＳ ゴシック" panose="020B0609070205080204" pitchFamily="49" charset="-128"/>
                <a:ea typeface="ＭＳ ゴシック" panose="020B0609070205080204" pitchFamily="49" charset="-128"/>
              </a:rPr>
              <a:t>の社会実装</a:t>
            </a:r>
            <a:endParaRPr lang="ja-JP" altLang="en-US" sz="1000" dirty="0">
              <a:solidFill>
                <a:prstClr val="black"/>
              </a:solidFill>
              <a:latin typeface="ＭＳ ゴシック" panose="020B0609070205080204" pitchFamily="49" charset="-128"/>
              <a:ea typeface="ＭＳ ゴシック" panose="020B0609070205080204" pitchFamily="49" charset="-128"/>
            </a:endParaRPr>
          </a:p>
        </p:txBody>
      </p:sp>
      <p:sp>
        <p:nvSpPr>
          <p:cNvPr id="39" name="テキスト ボックス 38"/>
          <p:cNvSpPr txBox="1"/>
          <p:nvPr/>
        </p:nvSpPr>
        <p:spPr>
          <a:xfrm>
            <a:off x="7488000" y="67805"/>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都市シンクタンク機能</a:t>
            </a:r>
            <a:endParaRPr kumimoji="1" lang="ja-JP" altLang="en-US" sz="1100" b="1" dirty="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7488000" y="279926"/>
            <a:ext cx="1656000" cy="216000"/>
          </a:xfrm>
          <a:prstGeom prst="rect">
            <a:avLst/>
          </a:prstGeom>
          <a:solidFill>
            <a:schemeClr val="accent1"/>
          </a:solidFill>
          <a:ln>
            <a:solidFill>
              <a:schemeClr val="tx1"/>
            </a:solidFill>
          </a:ln>
        </p:spPr>
        <p:txBody>
          <a:bodyPr wrap="square" lIns="36000" tIns="36000" rIns="36000" bIns="36000" rtlCol="0">
            <a:spAutoFit/>
          </a:bodyPr>
          <a:lstStyle/>
          <a:p>
            <a:r>
              <a:rPr lang="ja-JP" altLang="en-US" sz="1100" b="1" dirty="0" smtClean="0">
                <a:latin typeface="Meiryo UI" panose="020B0604030504040204" pitchFamily="50" charset="-128"/>
                <a:ea typeface="Meiryo UI" panose="020B0604030504040204" pitchFamily="50" charset="-128"/>
              </a:rPr>
              <a:t>スマートシティ</a:t>
            </a:r>
            <a:endParaRPr kumimoji="1" lang="ja-JP" altLang="en-US" sz="1100" b="1"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7488000" y="485602"/>
            <a:ext cx="1656000" cy="216000"/>
          </a:xfrm>
          <a:prstGeom prst="rect">
            <a:avLst/>
          </a:prstGeom>
          <a:solidFill>
            <a:schemeClr val="accent1"/>
          </a:solidFill>
          <a:ln>
            <a:solidFill>
              <a:schemeClr val="tx1"/>
            </a:solidFill>
          </a:ln>
        </p:spPr>
        <p:txBody>
          <a:bodyPr wrap="squar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データマネジメント</a:t>
            </a:r>
            <a:endParaRPr kumimoji="1" lang="ja-JP" altLang="en-US" sz="11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899019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417307" y="889752"/>
            <a:ext cx="3578629" cy="432048"/>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1">
                <a:solidFill>
                  <a:schemeClr val="tx1"/>
                </a:solidFill>
                <a:latin typeface="HGP創英角ｺﾞｼｯｸUB" panose="020B0900000000000000" pitchFamily="50" charset="-128"/>
                <a:ea typeface="HGP創英角ｺﾞｼｯｸUB" panose="020B0900000000000000" pitchFamily="50" charset="-128"/>
              </a:rPr>
              <a:t> 社会変化に応じた人材育成</a:t>
            </a:r>
            <a:endParaRPr lang="ja-JP" altLang="en-US" sz="2001"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668222" y="1321800"/>
            <a:ext cx="8017362" cy="739048"/>
          </a:xfrm>
          <a:prstGeom prst="rect">
            <a:avLst/>
          </a:prstGeom>
          <a:noFill/>
        </p:spPr>
        <p:txBody>
          <a:bodyPr wrap="square" rtlCol="0">
            <a:spAutoFit/>
          </a:bodyPr>
          <a:lstStyle/>
          <a:p>
            <a:pPr marL="363555" indent="-363555"/>
            <a:r>
              <a:rPr lang="ja-JP" altLang="en-US" sz="1401" dirty="0">
                <a:latin typeface="HG丸ｺﾞｼｯｸM-PRO" panose="020F0600000000000000" pitchFamily="50" charset="-128"/>
                <a:ea typeface="HG丸ｺﾞｼｯｸM-PRO" panose="020F0600000000000000" pitchFamily="50" charset="-128"/>
              </a:rPr>
              <a:t>○　</a:t>
            </a:r>
            <a:r>
              <a:rPr lang="en-US" altLang="ja-JP" sz="1401" dirty="0">
                <a:latin typeface="HG丸ｺﾞｼｯｸM-PRO" panose="020F0600000000000000" pitchFamily="50" charset="-128"/>
                <a:ea typeface="HG丸ｺﾞｼｯｸM-PRO" panose="020F0600000000000000" pitchFamily="50" charset="-128"/>
              </a:rPr>
              <a:t>2040</a:t>
            </a:r>
            <a:r>
              <a:rPr lang="ja-JP" altLang="en-US" sz="1401" dirty="0">
                <a:latin typeface="HG丸ｺﾞｼｯｸM-PRO" panose="020F0600000000000000" pitchFamily="50" charset="-128"/>
                <a:ea typeface="HG丸ｺﾞｼｯｸM-PRO" panose="020F0600000000000000" pitchFamily="50" charset="-128"/>
              </a:rPr>
              <a:t>年頃の社会変化に備え、経団連や中教審で大学に求められていることが示されている。それらを踏まえ</a:t>
            </a:r>
            <a:r>
              <a:rPr lang="ja-JP" altLang="en-US" sz="1401" dirty="0" smtClean="0">
                <a:latin typeface="HG丸ｺﾞｼｯｸM-PRO" panose="020F0600000000000000" pitchFamily="50" charset="-128"/>
                <a:ea typeface="HG丸ｺﾞｼｯｸM-PRO" panose="020F0600000000000000" pitchFamily="50" charset="-128"/>
              </a:rPr>
              <a:t>、全学で共通して行う基幹教育や高度</a:t>
            </a:r>
            <a:r>
              <a:rPr lang="ja-JP" altLang="en-US" sz="1401" dirty="0">
                <a:latin typeface="HG丸ｺﾞｼｯｸM-PRO" panose="020F0600000000000000" pitchFamily="50" charset="-128"/>
                <a:ea typeface="HG丸ｺﾞｼｯｸM-PRO" panose="020F0600000000000000" pitchFamily="50" charset="-128"/>
              </a:rPr>
              <a:t>専門教育を充実するととも</a:t>
            </a:r>
            <a:r>
              <a:rPr lang="ja-JP" altLang="en-US" sz="1401" dirty="0" smtClean="0">
                <a:latin typeface="HG丸ｺﾞｼｯｸM-PRO" panose="020F0600000000000000" pitchFamily="50" charset="-128"/>
                <a:ea typeface="HG丸ｺﾞｼｯｸM-PRO" panose="020F0600000000000000" pitchFamily="50" charset="-128"/>
              </a:rPr>
              <a:t>に、全人格的</a:t>
            </a:r>
            <a:r>
              <a:rPr lang="ja-JP" altLang="en-US" sz="1401" dirty="0">
                <a:latin typeface="HG丸ｺﾞｼｯｸM-PRO" panose="020F0600000000000000" pitchFamily="50" charset="-128"/>
                <a:ea typeface="HG丸ｺﾞｼｯｸM-PRO" panose="020F0600000000000000" pitchFamily="50" charset="-128"/>
              </a:rPr>
              <a:t>理解を加えた広義の</a:t>
            </a:r>
            <a:r>
              <a:rPr lang="ja-JP" altLang="en-US" sz="1401" dirty="0" smtClean="0">
                <a:latin typeface="HG丸ｺﾞｼｯｸM-PRO" panose="020F0600000000000000" pitchFamily="50" charset="-128"/>
                <a:ea typeface="HG丸ｺﾞｼｯｸM-PRO" panose="020F0600000000000000" pitchFamily="50" charset="-128"/>
              </a:rPr>
              <a:t>教養を備え、卒業後も学び続ける</a:t>
            </a:r>
            <a:r>
              <a:rPr lang="ja-JP" altLang="en-US" sz="1401" dirty="0">
                <a:latin typeface="HG丸ｺﾞｼｯｸM-PRO" panose="020F0600000000000000" pitchFamily="50" charset="-128"/>
                <a:ea typeface="HG丸ｺﾞｼｯｸM-PRO" panose="020F0600000000000000" pitchFamily="50" charset="-128"/>
              </a:rPr>
              <a:t>姿勢</a:t>
            </a:r>
            <a:r>
              <a:rPr lang="ja-JP" altLang="en-US" sz="1401" dirty="0" smtClean="0">
                <a:latin typeface="HG丸ｺﾞｼｯｸM-PRO" panose="020F0600000000000000" pitchFamily="50" charset="-128"/>
                <a:ea typeface="HG丸ｺﾞｼｯｸM-PRO" panose="020F0600000000000000" pitchFamily="50" charset="-128"/>
              </a:rPr>
              <a:t>を身に付けた人材を養成する。</a:t>
            </a:r>
            <a:endParaRPr lang="ja-JP" altLang="en-US" sz="1401" dirty="0">
              <a:latin typeface="HG丸ｺﾞｼｯｸM-PRO" panose="020F0600000000000000" pitchFamily="50" charset="-128"/>
              <a:ea typeface="HG丸ｺﾞｼｯｸM-PRO" panose="020F0600000000000000" pitchFamily="50" charset="-128"/>
            </a:endParaRPr>
          </a:p>
        </p:txBody>
      </p:sp>
      <p:sp>
        <p:nvSpPr>
          <p:cNvPr id="6" name="角丸四角形 5"/>
          <p:cNvSpPr/>
          <p:nvPr/>
        </p:nvSpPr>
        <p:spPr>
          <a:xfrm>
            <a:off x="392416" y="2348880"/>
            <a:ext cx="5043680" cy="432048"/>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1" dirty="0">
                <a:solidFill>
                  <a:schemeClr val="tx1"/>
                </a:solidFill>
                <a:latin typeface="HGP創英角ｺﾞｼｯｸUB" panose="020B0900000000000000" pitchFamily="50" charset="-128"/>
                <a:ea typeface="HGP創英角ｺﾞｼｯｸUB" panose="020B0900000000000000" pitchFamily="50" charset="-128"/>
              </a:rPr>
              <a:t>５つの基礎力を育成するため</a:t>
            </a:r>
            <a:r>
              <a:rPr lang="ja-JP" altLang="en-US" sz="2001" dirty="0" smtClean="0">
                <a:solidFill>
                  <a:schemeClr val="tx1"/>
                </a:solidFill>
                <a:latin typeface="HGP創英角ｺﾞｼｯｸUB" panose="020B0900000000000000" pitchFamily="50" charset="-128"/>
                <a:ea typeface="HGP創英角ｺﾞｼｯｸUB" panose="020B0900000000000000" pitchFamily="50" charset="-128"/>
              </a:rPr>
              <a:t>の基幹教育</a:t>
            </a:r>
            <a:endParaRPr lang="ja-JP" altLang="en-US" sz="2001"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7" name="角丸四角形 6"/>
          <p:cNvSpPr/>
          <p:nvPr/>
        </p:nvSpPr>
        <p:spPr>
          <a:xfrm>
            <a:off x="392415" y="4581128"/>
            <a:ext cx="4611635" cy="432048"/>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1" dirty="0" smtClean="0">
                <a:solidFill>
                  <a:schemeClr val="tx1"/>
                </a:solidFill>
                <a:latin typeface="HGP創英角ｺﾞｼｯｸUB" panose="020B0900000000000000" pitchFamily="50" charset="-128"/>
                <a:ea typeface="HGP創英角ｺﾞｼｯｸUB" panose="020B0900000000000000" pitchFamily="50" charset="-128"/>
              </a:rPr>
              <a:t>高度</a:t>
            </a:r>
            <a:r>
              <a:rPr lang="ja-JP" altLang="en-US" sz="2001" dirty="0">
                <a:solidFill>
                  <a:schemeClr val="tx1"/>
                </a:solidFill>
                <a:latin typeface="HGP創英角ｺﾞｼｯｸUB" panose="020B0900000000000000" pitchFamily="50" charset="-128"/>
                <a:ea typeface="HGP創英角ｺﾞｼｯｸUB" panose="020B0900000000000000" pitchFamily="50" charset="-128"/>
              </a:rPr>
              <a:t>な専門性を有する人材の養成</a:t>
            </a:r>
          </a:p>
        </p:txBody>
      </p:sp>
      <p:sp>
        <p:nvSpPr>
          <p:cNvPr id="8" name="テキスト ボックス 7"/>
          <p:cNvSpPr txBox="1"/>
          <p:nvPr/>
        </p:nvSpPr>
        <p:spPr>
          <a:xfrm>
            <a:off x="680663" y="2834872"/>
            <a:ext cx="8017362" cy="1385764"/>
          </a:xfrm>
          <a:prstGeom prst="rect">
            <a:avLst/>
          </a:prstGeom>
          <a:noFill/>
        </p:spPr>
        <p:txBody>
          <a:bodyPr wrap="square" rtlCol="0">
            <a:spAutoFit/>
          </a:bodyPr>
          <a:lstStyle/>
          <a:p>
            <a:pPr marL="363555" indent="-363555"/>
            <a:r>
              <a:rPr lang="ja-JP" altLang="en-US" sz="1401" dirty="0" smtClean="0">
                <a:latin typeface="HG丸ｺﾞｼｯｸM-PRO" panose="020F0600000000000000" pitchFamily="50" charset="-128"/>
                <a:ea typeface="HG丸ｺﾞｼｯｸM-PRO" panose="020F0600000000000000" pitchFamily="50" charset="-128"/>
              </a:rPr>
              <a:t>○</a:t>
            </a:r>
            <a:r>
              <a:rPr lang="ja-JP" altLang="en-US" sz="1401" dirty="0">
                <a:latin typeface="HG丸ｺﾞｼｯｸM-PRO" panose="020F0600000000000000" pitchFamily="50" charset="-128"/>
                <a:ea typeface="HG丸ｺﾞｼｯｸM-PRO" panose="020F0600000000000000" pitchFamily="50" charset="-128"/>
              </a:rPr>
              <a:t>　教養</a:t>
            </a:r>
            <a:r>
              <a:rPr lang="ja-JP" altLang="en-US" sz="1401" dirty="0" smtClean="0">
                <a:latin typeface="HG丸ｺﾞｼｯｸM-PRO" panose="020F0600000000000000" pitchFamily="50" charset="-128"/>
                <a:ea typeface="HG丸ｺﾞｼｯｸM-PRO" panose="020F0600000000000000" pitchFamily="50" charset="-128"/>
              </a:rPr>
              <a:t>、</a:t>
            </a:r>
            <a:r>
              <a:rPr lang="ja-JP" altLang="en-US" sz="1401" dirty="0">
                <a:latin typeface="HG丸ｺﾞｼｯｸM-PRO" panose="020F0600000000000000" pitchFamily="50" charset="-128"/>
                <a:ea typeface="HG丸ｺﾞｼｯｸM-PRO" panose="020F0600000000000000" pitchFamily="50" charset="-128"/>
              </a:rPr>
              <a:t>専門的能力、情報収集・分析力、行動力、自己表現力といった５つの力を身</a:t>
            </a:r>
            <a:r>
              <a:rPr lang="ja-JP" altLang="en-US" sz="1401" dirty="0" smtClean="0">
                <a:latin typeface="HG丸ｺﾞｼｯｸM-PRO" panose="020F0600000000000000" pitchFamily="50" charset="-128"/>
                <a:ea typeface="HG丸ｺﾞｼｯｸM-PRO" panose="020F0600000000000000" pitchFamily="50" charset="-128"/>
              </a:rPr>
              <a:t>に付けさせられる</a:t>
            </a:r>
            <a:r>
              <a:rPr lang="ja-JP" altLang="en-US" sz="1401" dirty="0">
                <a:latin typeface="HG丸ｺﾞｼｯｸM-PRO" panose="020F0600000000000000" pitchFamily="50" charset="-128"/>
                <a:ea typeface="HG丸ｺﾞｼｯｸM-PRO" panose="020F0600000000000000" pitchFamily="50" charset="-128"/>
              </a:rPr>
              <a:t>科目体系を学生に示し、教務システム強化によって、質を保証する。そのための教育マネジメント体制を確立</a:t>
            </a:r>
            <a:r>
              <a:rPr lang="ja-JP" altLang="en-US" sz="1401" dirty="0" smtClean="0">
                <a:latin typeface="HG丸ｺﾞｼｯｸM-PRO" panose="020F0600000000000000" pitchFamily="50" charset="-128"/>
                <a:ea typeface="HG丸ｺﾞｼｯｸM-PRO" panose="020F0600000000000000" pitchFamily="50" charset="-128"/>
              </a:rPr>
              <a:t>する</a:t>
            </a:r>
            <a:endParaRPr lang="en-US" altLang="ja-JP" sz="1401" dirty="0" smtClean="0">
              <a:latin typeface="HG丸ｺﾞｼｯｸM-PRO" panose="020F0600000000000000" pitchFamily="50" charset="-128"/>
              <a:ea typeface="HG丸ｺﾞｼｯｸM-PRO" panose="020F0600000000000000" pitchFamily="50" charset="-128"/>
            </a:endParaRPr>
          </a:p>
          <a:p>
            <a:pPr marL="363555" indent="-363555"/>
            <a:r>
              <a:rPr lang="ja-JP" altLang="en-US" sz="1401" dirty="0" smtClean="0">
                <a:latin typeface="HG丸ｺﾞｼｯｸM-PRO" panose="020F0600000000000000" pitchFamily="50" charset="-128"/>
                <a:ea typeface="HG丸ｺﾞｼｯｸM-PRO" panose="020F0600000000000000" pitchFamily="50" charset="-128"/>
              </a:rPr>
              <a:t>〇　様々な学問分野への志向性を持つ学生の多様な考えを一堂に会して融合させ、全人格的な理念の理解、卒業後も続く友誼的関係の醸成、専門教育への確実な連結を深める教育をするには、基幹教育を行うキャンパスの集約・確保が必要である。　</a:t>
            </a:r>
            <a:endParaRPr lang="ja-JP" altLang="en-US" sz="1401" dirty="0">
              <a:latin typeface="HG丸ｺﾞｼｯｸM-PRO" panose="020F0600000000000000" pitchFamily="50" charset="-128"/>
              <a:ea typeface="HG丸ｺﾞｼｯｸM-PRO" panose="020F0600000000000000" pitchFamily="50" charset="-128"/>
            </a:endParaRPr>
          </a:p>
        </p:txBody>
      </p:sp>
      <p:sp>
        <p:nvSpPr>
          <p:cNvPr id="9" name="テキスト ボックス 8"/>
          <p:cNvSpPr txBox="1"/>
          <p:nvPr/>
        </p:nvSpPr>
        <p:spPr>
          <a:xfrm>
            <a:off x="668222" y="5073311"/>
            <a:ext cx="8017362" cy="954620"/>
          </a:xfrm>
          <a:prstGeom prst="rect">
            <a:avLst/>
          </a:prstGeom>
          <a:noFill/>
        </p:spPr>
        <p:txBody>
          <a:bodyPr wrap="square" rtlCol="0">
            <a:spAutoFit/>
          </a:bodyPr>
          <a:lstStyle/>
          <a:p>
            <a:pPr marL="363555" indent="-363555"/>
            <a:r>
              <a:rPr lang="ja-JP" altLang="en-US" sz="1401" dirty="0">
                <a:latin typeface="HG丸ｺﾞｼｯｸM-PRO" panose="020F0600000000000000" pitchFamily="50" charset="-128"/>
                <a:ea typeface="HG丸ｺﾞｼｯｸM-PRO" panose="020F0600000000000000" pitchFamily="50" charset="-128"/>
              </a:rPr>
              <a:t>○　基礎的・応用的研究をリードする指導的研究者、世界で活躍する若手研究者を</a:t>
            </a:r>
            <a:r>
              <a:rPr lang="ja-JP" altLang="en-US" sz="1401" dirty="0" smtClean="0">
                <a:latin typeface="HG丸ｺﾞｼｯｸM-PRO" panose="020F0600000000000000" pitchFamily="50" charset="-128"/>
                <a:ea typeface="HG丸ｺﾞｼｯｸM-PRO" panose="020F0600000000000000" pitchFamily="50" charset="-128"/>
              </a:rPr>
              <a:t>育成する。</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r>
              <a:rPr lang="ja-JP" altLang="en-US" sz="1401" dirty="0">
                <a:latin typeface="HG丸ｺﾞｼｯｸM-PRO" panose="020F0600000000000000" pitchFamily="50" charset="-128"/>
                <a:ea typeface="HG丸ｺﾞｼｯｸM-PRO" panose="020F0600000000000000" pitchFamily="50" charset="-128"/>
              </a:rPr>
              <a:t>○　複雑多様化する社会を支え牽引する高度専門職業人を</a:t>
            </a:r>
            <a:r>
              <a:rPr lang="ja-JP" altLang="en-US" sz="1401" dirty="0" smtClean="0">
                <a:latin typeface="HG丸ｺﾞｼｯｸM-PRO" panose="020F0600000000000000" pitchFamily="50" charset="-128"/>
                <a:ea typeface="HG丸ｺﾞｼｯｸM-PRO" panose="020F0600000000000000" pitchFamily="50" charset="-128"/>
              </a:rPr>
              <a:t>育成す</a:t>
            </a:r>
            <a:r>
              <a:rPr lang="ja-JP" altLang="en-US" sz="1401" dirty="0">
                <a:latin typeface="HG丸ｺﾞｼｯｸM-PRO" panose="020F0600000000000000" pitchFamily="50" charset="-128"/>
                <a:ea typeface="HG丸ｺﾞｼｯｸM-PRO" panose="020F0600000000000000" pitchFamily="50" charset="-128"/>
              </a:rPr>
              <a:t>る</a:t>
            </a:r>
            <a:r>
              <a:rPr lang="ja-JP" altLang="en-US" sz="1401" dirty="0" smtClean="0">
                <a:latin typeface="HG丸ｺﾞｼｯｸM-PRO" panose="020F0600000000000000" pitchFamily="50" charset="-128"/>
                <a:ea typeface="HG丸ｺﾞｼｯｸM-PRO" panose="020F0600000000000000" pitchFamily="50" charset="-128"/>
              </a:rPr>
              <a:t>。</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r>
              <a:rPr lang="ja-JP" altLang="en-US" sz="1401" dirty="0">
                <a:latin typeface="HG丸ｺﾞｼｯｸM-PRO" panose="020F0600000000000000" pitchFamily="50" charset="-128"/>
                <a:ea typeface="HG丸ｺﾞｼｯｸM-PRO" panose="020F0600000000000000" pitchFamily="50" charset="-128"/>
              </a:rPr>
              <a:t>○　大阪の発展に貢献する専門職業人、専門的な知識・技能等を有する企業経営者、行政職員、学校教員などを養成するため、社会人のリカレント教育の</a:t>
            </a:r>
            <a:r>
              <a:rPr lang="ja-JP" altLang="en-US" sz="1401" dirty="0" smtClean="0">
                <a:latin typeface="HG丸ｺﾞｼｯｸM-PRO" panose="020F0600000000000000" pitchFamily="50" charset="-128"/>
                <a:ea typeface="HG丸ｺﾞｼｯｸM-PRO" panose="020F0600000000000000" pitchFamily="50" charset="-128"/>
              </a:rPr>
              <a:t>場として社会人</a:t>
            </a:r>
            <a:r>
              <a:rPr lang="ja-JP" altLang="en-US" sz="1401" dirty="0">
                <a:latin typeface="HG丸ｺﾞｼｯｸM-PRO" panose="020F0600000000000000" pitchFamily="50" charset="-128"/>
                <a:ea typeface="HG丸ｺﾞｼｯｸM-PRO" panose="020F0600000000000000" pitchFamily="50" charset="-128"/>
              </a:rPr>
              <a:t>大学院を</a:t>
            </a:r>
            <a:r>
              <a:rPr lang="ja-JP" altLang="en-US" sz="1401" dirty="0" smtClean="0">
                <a:latin typeface="HG丸ｺﾞｼｯｸM-PRO" panose="020F0600000000000000" pitchFamily="50" charset="-128"/>
                <a:ea typeface="HG丸ｺﾞｼｯｸM-PRO" panose="020F0600000000000000" pitchFamily="50" charset="-128"/>
              </a:rPr>
              <a:t>充実させる。</a:t>
            </a:r>
            <a:endParaRPr lang="ja-JP" altLang="en-US" sz="1401" dirty="0">
              <a:latin typeface="HG丸ｺﾞｼｯｸM-PRO" panose="020F0600000000000000" pitchFamily="50" charset="-128"/>
              <a:ea typeface="HG丸ｺﾞｼｯｸM-PRO" panose="020F0600000000000000" pitchFamily="50" charset="-128"/>
            </a:endParaRPr>
          </a:p>
        </p:txBody>
      </p:sp>
      <p:sp>
        <p:nvSpPr>
          <p:cNvPr id="12" name="テキスト ボックス 11"/>
          <p:cNvSpPr txBox="1"/>
          <p:nvPr/>
        </p:nvSpPr>
        <p:spPr>
          <a:xfrm>
            <a:off x="-1" y="108000"/>
            <a:ext cx="9144000" cy="432000"/>
          </a:xfrm>
          <a:prstGeom prst="rect">
            <a:avLst/>
          </a:prstGeom>
          <a:solidFill>
            <a:srgbClr val="70AD47"/>
          </a:solidFill>
          <a:ln>
            <a:noFill/>
          </a:ln>
        </p:spPr>
        <p:txBody>
          <a:bodyPr wrap="square" tIns="36000" bIns="36000" rtlCol="0" anchor="ctr">
            <a:noAutofit/>
          </a:bodyPr>
          <a:lstStyle/>
          <a:p>
            <a:pPr lvl="0"/>
            <a:r>
              <a:rPr lang="ja-JP" altLang="en-US" sz="1400" b="1" dirty="0">
                <a:solidFill>
                  <a:schemeClr val="bg1"/>
                </a:solidFill>
                <a:latin typeface="ＭＳ ゴシック" panose="020B0609070205080204" pitchFamily="49" charset="-128"/>
                <a:ea typeface="ＭＳ ゴシック" panose="020B0609070205080204" pitchFamily="49" charset="-128"/>
              </a:rPr>
              <a:t>３　新大学がめざす</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もの　</a:t>
            </a:r>
            <a:r>
              <a:rPr lang="en-US" altLang="ja-JP" sz="1400" b="1" dirty="0" smtClean="0">
                <a:solidFill>
                  <a:schemeClr val="bg1"/>
                </a:solidFill>
                <a:latin typeface="ＭＳ ゴシック" panose="020B0609070205080204" pitchFamily="49" charset="-128"/>
                <a:ea typeface="ＭＳ ゴシック" panose="020B0609070205080204" pitchFamily="49" charset="-128"/>
              </a:rPr>
              <a:t>(2)</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教育、研究、社会</a:t>
            </a:r>
            <a:r>
              <a:rPr lang="ja-JP" altLang="en-US" sz="1400" b="1" dirty="0">
                <a:solidFill>
                  <a:schemeClr val="bg1"/>
                </a:solidFill>
                <a:latin typeface="ＭＳ ゴシック" panose="020B0609070205080204" pitchFamily="49" charset="-128"/>
                <a:ea typeface="ＭＳ ゴシック" panose="020B0609070205080204" pitchFamily="49" charset="-128"/>
              </a:rPr>
              <a:t>貢献</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のさらなる強化</a:t>
            </a:r>
            <a:endParaRPr lang="en-US" altLang="ja-JP" sz="1400" b="1" dirty="0" smtClean="0">
              <a:solidFill>
                <a:schemeClr val="bg1"/>
              </a:solidFill>
              <a:latin typeface="ＭＳ ゴシック" panose="020B0609070205080204" pitchFamily="49" charset="-128"/>
              <a:ea typeface="ＭＳ ゴシック" panose="020B0609070205080204" pitchFamily="49" charset="-128"/>
            </a:endParaRPr>
          </a:p>
          <a:p>
            <a:pPr lvl="0"/>
            <a:r>
              <a:rPr lang="ja-JP" altLang="en-US" sz="1600" b="1" dirty="0">
                <a:solidFill>
                  <a:schemeClr val="bg1"/>
                </a:solidFill>
                <a:latin typeface="ＭＳ ゴシック" panose="020B0609070205080204" pitchFamily="49" charset="-128"/>
                <a:ea typeface="ＭＳ ゴシック" panose="020B0609070205080204" pitchFamily="49" charset="-128"/>
              </a:rPr>
              <a:t>　➀</a:t>
            </a:r>
            <a:r>
              <a:rPr lang="ja-JP" altLang="en-US" sz="1600" b="1" dirty="0" smtClean="0">
                <a:solidFill>
                  <a:schemeClr val="bg1"/>
                </a:solidFill>
                <a:latin typeface="ＭＳ ゴシック" panose="020B0609070205080204" pitchFamily="49" charset="-128"/>
                <a:ea typeface="ＭＳ ゴシック" panose="020B0609070205080204" pitchFamily="49" charset="-128"/>
              </a:rPr>
              <a:t>教育</a:t>
            </a:r>
            <a:endParaRPr kumimoji="0" lang="ja-JP" altLang="en-US" sz="2000" b="1" i="0" u="none" strike="noStrike" kern="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endParaRPr>
          </a:p>
        </p:txBody>
      </p:sp>
      <p:sp>
        <p:nvSpPr>
          <p:cNvPr id="10" name="スライド番号プレースホルダー 11"/>
          <p:cNvSpPr>
            <a:spLocks noGrp="1"/>
          </p:cNvSpPr>
          <p:nvPr>
            <p:ph type="sldNum" sz="quarter" idx="12"/>
          </p:nvPr>
        </p:nvSpPr>
        <p:spPr>
          <a:xfrm>
            <a:off x="7086600" y="6538913"/>
            <a:ext cx="2057400" cy="365125"/>
          </a:xfrm>
        </p:spPr>
        <p:txBody>
          <a:bodyPr/>
          <a:lstStyle/>
          <a:p>
            <a:r>
              <a:rPr lang="en-US" altLang="ja-JP" sz="1600" dirty="0" smtClean="0"/>
              <a:t>20</a:t>
            </a:r>
            <a:endParaRPr kumimoji="1" lang="ja-JP" altLang="en-US" sz="1600" dirty="0"/>
          </a:p>
        </p:txBody>
      </p:sp>
    </p:spTree>
    <p:extLst>
      <p:ext uri="{BB962C8B-B14F-4D97-AF65-F5344CB8AC3E}">
        <p14:creationId xmlns:p14="http://schemas.microsoft.com/office/powerpoint/2010/main" val="39943533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楕円 2"/>
          <p:cNvSpPr/>
          <p:nvPr/>
        </p:nvSpPr>
        <p:spPr>
          <a:xfrm>
            <a:off x="6588224" y="6411198"/>
            <a:ext cx="2337816" cy="394504"/>
          </a:xfrm>
          <a:prstGeom prst="ellipse">
            <a:avLst/>
          </a:prstGeom>
          <a:solidFill>
            <a:srgbClr val="AFF7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2" name="object 11"/>
          <p:cNvSpPr txBox="1"/>
          <p:nvPr/>
        </p:nvSpPr>
        <p:spPr>
          <a:xfrm>
            <a:off x="6916988" y="6530005"/>
            <a:ext cx="2748421" cy="169277"/>
          </a:xfrm>
          <a:prstGeom prst="rect">
            <a:avLst/>
          </a:prstGeom>
        </p:spPr>
        <p:txBody>
          <a:bodyPr vert="horz" wrap="square" lIns="0" tIns="0" rIns="0" bIns="0" rtlCol="0">
            <a:sp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1" u="sng"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各専門教育への確実な連結</a:t>
            </a:r>
            <a:endParaRPr kumimoji="1" sz="1100" b="1" i="1" u="sng"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endParaRPr>
          </a:p>
        </p:txBody>
      </p:sp>
      <p:sp>
        <p:nvSpPr>
          <p:cNvPr id="54" name="矢印: 下 53">
            <a:extLst>
              <a:ext uri="{FF2B5EF4-FFF2-40B4-BE49-F238E27FC236}">
                <a16:creationId xmlns:a16="http://schemas.microsoft.com/office/drawing/2014/main" id="{F67DC973-17ED-4D83-BF33-0987DBE392DF}"/>
              </a:ext>
            </a:extLst>
          </p:cNvPr>
          <p:cNvSpPr/>
          <p:nvPr/>
        </p:nvSpPr>
        <p:spPr>
          <a:xfrm>
            <a:off x="7473358" y="6105051"/>
            <a:ext cx="622041" cy="421364"/>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正方形/長方形 28">
            <a:extLst>
              <a:ext uri="{FF2B5EF4-FFF2-40B4-BE49-F238E27FC236}">
                <a16:creationId xmlns:a16="http://schemas.microsoft.com/office/drawing/2014/main" id="{E0A098C3-6CB2-42AC-8070-F3E3F856EA06}"/>
              </a:ext>
            </a:extLst>
          </p:cNvPr>
          <p:cNvSpPr/>
          <p:nvPr/>
        </p:nvSpPr>
        <p:spPr>
          <a:xfrm>
            <a:off x="3138862" y="1725620"/>
            <a:ext cx="3198018" cy="49857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CF858D83-9561-4DEE-8C1C-E533570A0679}"/>
              </a:ext>
            </a:extLst>
          </p:cNvPr>
          <p:cNvSpPr/>
          <p:nvPr/>
        </p:nvSpPr>
        <p:spPr>
          <a:xfrm>
            <a:off x="3255503" y="3329145"/>
            <a:ext cx="3005099" cy="21788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正方形/長方形 26">
            <a:extLst>
              <a:ext uri="{FF2B5EF4-FFF2-40B4-BE49-F238E27FC236}">
                <a16:creationId xmlns:a16="http://schemas.microsoft.com/office/drawing/2014/main" id="{00891223-C4BC-4DCD-9DD2-F94315F6C803}"/>
              </a:ext>
            </a:extLst>
          </p:cNvPr>
          <p:cNvSpPr/>
          <p:nvPr/>
        </p:nvSpPr>
        <p:spPr>
          <a:xfrm>
            <a:off x="0" y="1544552"/>
            <a:ext cx="3076855" cy="516608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902A36C2-4C9D-4420-868D-F112C977D38B}"/>
              </a:ext>
            </a:extLst>
          </p:cNvPr>
          <p:cNvSpPr/>
          <p:nvPr/>
        </p:nvSpPr>
        <p:spPr>
          <a:xfrm>
            <a:off x="3250680" y="1900104"/>
            <a:ext cx="2982108" cy="116826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テキスト ボックス 4"/>
          <p:cNvSpPr txBox="1"/>
          <p:nvPr/>
        </p:nvSpPr>
        <p:spPr>
          <a:xfrm>
            <a:off x="0" y="108000"/>
            <a:ext cx="9144000" cy="432000"/>
          </a:xfrm>
          <a:prstGeom prst="rect">
            <a:avLst/>
          </a:prstGeom>
          <a:solidFill>
            <a:schemeClr val="accent6"/>
          </a:solidFill>
          <a:ln>
            <a:noFill/>
          </a:ln>
        </p:spPr>
        <p:txBody>
          <a:bodyPr wrap="square" tIns="36000" bIns="36000" rtlCol="0" anchor="ctr">
            <a:noAutofit/>
          </a:bodyPr>
          <a:lstStyle/>
          <a:p>
            <a:pPr lvl="0"/>
            <a:r>
              <a:rPr lang="ja-JP" altLang="en-US" sz="1400" b="1" dirty="0">
                <a:solidFill>
                  <a:schemeClr val="bg1"/>
                </a:solidFill>
                <a:latin typeface="ＭＳ ゴシック" panose="020B0609070205080204" pitchFamily="49" charset="-128"/>
                <a:ea typeface="ＭＳ ゴシック" panose="020B0609070205080204" pitchFamily="49" charset="-128"/>
              </a:rPr>
              <a:t>３　新大学がめざすもの　</a:t>
            </a:r>
            <a:r>
              <a:rPr lang="en-US" altLang="ja-JP" sz="1400" b="1" dirty="0" smtClean="0">
                <a:solidFill>
                  <a:schemeClr val="bg1"/>
                </a:solidFill>
                <a:latin typeface="ＭＳ ゴシック" panose="020B0609070205080204" pitchFamily="49" charset="-128"/>
                <a:ea typeface="ＭＳ ゴシック" panose="020B0609070205080204" pitchFamily="49" charset="-128"/>
              </a:rPr>
              <a:t>(2)</a:t>
            </a:r>
            <a:r>
              <a:rPr lang="ja-JP" altLang="en-US" sz="1400" b="1" dirty="0">
                <a:solidFill>
                  <a:schemeClr val="bg1"/>
                </a:solidFill>
                <a:latin typeface="ＭＳ ゴシック" panose="020B0609070205080204" pitchFamily="49" charset="-128"/>
                <a:ea typeface="ＭＳ ゴシック" panose="020B0609070205080204" pitchFamily="49" charset="-128"/>
              </a:rPr>
              <a:t>教育、研究、社会貢献のさらなる</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強化</a:t>
            </a:r>
            <a:endParaRPr lang="en-US" altLang="ja-JP" sz="1400" b="1" dirty="0" smtClean="0">
              <a:solidFill>
                <a:schemeClr val="bg1"/>
              </a:solidFill>
              <a:latin typeface="ＭＳ ゴシック" panose="020B0609070205080204" pitchFamily="49" charset="-128"/>
              <a:ea typeface="ＭＳ ゴシック" panose="020B0609070205080204" pitchFamily="49" charset="-128"/>
            </a:endParaRPr>
          </a:p>
          <a:p>
            <a:pPr lvl="0"/>
            <a:r>
              <a:rPr lang="ja-JP" altLang="en-US" sz="1600" b="1" dirty="0">
                <a:solidFill>
                  <a:schemeClr val="bg1"/>
                </a:solidFill>
              </a:rPr>
              <a:t>　</a:t>
            </a:r>
            <a:r>
              <a:rPr lang="ja-JP" altLang="en-US" sz="1600" b="1" dirty="0">
                <a:solidFill>
                  <a:schemeClr val="bg1"/>
                </a:solidFill>
                <a:latin typeface="ＭＳ ゴシック" panose="020B0609070205080204" pitchFamily="49" charset="-128"/>
                <a:ea typeface="ＭＳ ゴシック" panose="020B0609070205080204" pitchFamily="49" charset="-128"/>
              </a:rPr>
              <a:t>➀</a:t>
            </a:r>
            <a:r>
              <a:rPr lang="ja-JP" altLang="en-US" sz="1600" b="1" dirty="0" smtClean="0">
                <a:solidFill>
                  <a:schemeClr val="bg1"/>
                </a:solidFill>
                <a:latin typeface="ＭＳ ゴシック" panose="020B0609070205080204" pitchFamily="49" charset="-128"/>
                <a:ea typeface="ＭＳ ゴシック" panose="020B0609070205080204" pitchFamily="49" charset="-128"/>
              </a:rPr>
              <a:t>教育</a:t>
            </a:r>
            <a:r>
              <a:rPr lang="ja-JP" altLang="en-US" sz="1600" b="1" dirty="0">
                <a:solidFill>
                  <a:prstClr val="white"/>
                </a:solidFill>
                <a:latin typeface="ＭＳ ゴシック" panose="020B0609070205080204" pitchFamily="49" charset="-128"/>
                <a:ea typeface="ＭＳ ゴシック" panose="020B0609070205080204" pitchFamily="49" charset="-128"/>
              </a:rPr>
              <a:t>　</a:t>
            </a:r>
            <a:r>
              <a:rPr lang="en-US" altLang="ja-JP" sz="1600" b="1" dirty="0" smtClean="0">
                <a:solidFill>
                  <a:prstClr val="white"/>
                </a:solidFill>
                <a:latin typeface="ＭＳ ゴシック" panose="020B0609070205080204" pitchFamily="49" charset="-128"/>
                <a:ea typeface="ＭＳ ゴシック" panose="020B0609070205080204" pitchFamily="49" charset="-128"/>
              </a:rPr>
              <a:t>Ⅰ </a:t>
            </a:r>
            <a:r>
              <a:rPr kumimoji="1" lang="ja-JP" altLang="en-US" sz="16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rPr>
              <a:t>教育</a:t>
            </a:r>
            <a:r>
              <a:rPr kumimoji="1" lang="ja-JP"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rPr>
              <a:t>がめざす</a:t>
            </a:r>
            <a:r>
              <a:rPr kumimoji="1" lang="ja-JP" altLang="en-US" sz="16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rPr>
              <a:t>もの</a:t>
            </a:r>
            <a:r>
              <a:rPr kumimoji="1" lang="ja-JP" altLang="en-US" sz="1600" b="1" i="0" u="none" strike="noStrike" kern="1200" cap="none" spc="0" normalizeH="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rPr>
              <a:t> </a:t>
            </a:r>
            <a:r>
              <a:rPr kumimoji="1" lang="ja-JP" altLang="en-US" sz="16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rPr>
              <a:t>～</a:t>
            </a:r>
            <a:r>
              <a:rPr lang="ja-JP" altLang="en-US" sz="1600" b="1" dirty="0" smtClean="0">
                <a:solidFill>
                  <a:prstClr val="white"/>
                </a:solidFill>
                <a:latin typeface="ＭＳ ゴシック" panose="020B0609070205080204" pitchFamily="49" charset="-128"/>
                <a:ea typeface="ＭＳ ゴシック" panose="020B0609070205080204" pitchFamily="49" charset="-128"/>
              </a:rPr>
              <a:t> </a:t>
            </a:r>
            <a:r>
              <a:rPr kumimoji="1" lang="ja-JP" altLang="en-US" sz="16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rPr>
              <a:t>大阪</a:t>
            </a:r>
            <a:r>
              <a:rPr kumimoji="1" lang="ja-JP"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rPr>
              <a:t>から世界へ、世界から大阪</a:t>
            </a:r>
            <a:r>
              <a:rPr kumimoji="1" lang="ja-JP" altLang="en-US" sz="16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rPr>
              <a:t>へ</a:t>
            </a:r>
            <a:r>
              <a:rPr kumimoji="1" lang="ja-JP" altLang="en-US" sz="1600" b="1" i="0" u="none" strike="noStrike" kern="1200" cap="none" spc="0" normalizeH="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rPr>
              <a:t> </a:t>
            </a:r>
            <a:r>
              <a:rPr kumimoji="1" lang="ja-JP" altLang="en-US" sz="16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rPr>
              <a:t>～</a:t>
            </a:r>
            <a:endParaRPr kumimoji="1" lang="ja-JP"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endParaRPr>
          </a:p>
        </p:txBody>
      </p:sp>
      <p:sp>
        <p:nvSpPr>
          <p:cNvPr id="53" name="正方形/長方形 52">
            <a:extLst>
              <a:ext uri="{FF2B5EF4-FFF2-40B4-BE49-F238E27FC236}">
                <a16:creationId xmlns:a16="http://schemas.microsoft.com/office/drawing/2014/main" id="{85FA795C-01F2-4CEF-883B-5B9D31323C5F}"/>
              </a:ext>
            </a:extLst>
          </p:cNvPr>
          <p:cNvSpPr/>
          <p:nvPr/>
        </p:nvSpPr>
        <p:spPr>
          <a:xfrm>
            <a:off x="6390072" y="2298821"/>
            <a:ext cx="2667665" cy="3907620"/>
          </a:xfrm>
          <a:prstGeom prst="rect">
            <a:avLst/>
          </a:prstGeom>
          <a:solidFill>
            <a:srgbClr val="FFFF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object 11"/>
          <p:cNvSpPr txBox="1"/>
          <p:nvPr/>
        </p:nvSpPr>
        <p:spPr>
          <a:xfrm>
            <a:off x="3291643" y="4513892"/>
            <a:ext cx="2862810" cy="246221"/>
          </a:xfrm>
          <a:prstGeom prst="rect">
            <a:avLst/>
          </a:prstGeom>
        </p:spPr>
        <p:txBody>
          <a:bodyPr vert="horz" wrap="square" lIns="0" tIns="0" rIns="0" bIns="0" rtlCol="0">
            <a:sp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〇</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過去、現在、未来に至る世界・宇宙に広がるあらゆる現象、身近な地域の現象を再教材化</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a:t>
            </a:r>
            <a:r>
              <a:rPr kumimoji="1" lang="ja-JP" altLang="en-US"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科目内容の再点検</a:t>
            </a:r>
            <a:endParaRPr kumimoji="1" lang="en-US" altLang="ja-JP"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endParaRPr>
          </a:p>
        </p:txBody>
      </p:sp>
      <p:sp>
        <p:nvSpPr>
          <p:cNvPr id="21" name="object 11"/>
          <p:cNvSpPr txBox="1"/>
          <p:nvPr/>
        </p:nvSpPr>
        <p:spPr>
          <a:xfrm>
            <a:off x="162915" y="6477632"/>
            <a:ext cx="2897579" cy="120251"/>
          </a:xfrm>
          <a:prstGeom prst="rect">
            <a:avLst/>
          </a:prstGeom>
        </p:spPr>
        <p:txBody>
          <a:bodyPr vert="horz" wrap="square" lIns="0" tIns="0" rIns="0" bIns="0" rtlCol="0">
            <a:sp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78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学生の可能性を伸ばす教育改革、教育の質保証</a:t>
            </a:r>
            <a:endParaRPr kumimoji="1" lang="en-US" altLang="ja-JP" sz="78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p:txBody>
      </p:sp>
      <p:grpSp>
        <p:nvGrpSpPr>
          <p:cNvPr id="34" name="グループ化 33">
            <a:extLst>
              <a:ext uri="{FF2B5EF4-FFF2-40B4-BE49-F238E27FC236}">
                <a16:creationId xmlns:a16="http://schemas.microsoft.com/office/drawing/2014/main" id="{C2A6D30A-2569-47AF-89C9-EA7D33404671}"/>
              </a:ext>
            </a:extLst>
          </p:cNvPr>
          <p:cNvGrpSpPr/>
          <p:nvPr/>
        </p:nvGrpSpPr>
        <p:grpSpPr>
          <a:xfrm>
            <a:off x="-10607" y="4098930"/>
            <a:ext cx="3305382" cy="2274792"/>
            <a:chOff x="32844" y="1842199"/>
            <a:chExt cx="3384000" cy="2328900"/>
          </a:xfrm>
        </p:grpSpPr>
        <p:grpSp>
          <p:nvGrpSpPr>
            <p:cNvPr id="2" name="グループ化 1"/>
            <p:cNvGrpSpPr/>
            <p:nvPr/>
          </p:nvGrpSpPr>
          <p:grpSpPr>
            <a:xfrm>
              <a:off x="120524" y="2231009"/>
              <a:ext cx="3232117" cy="1940090"/>
              <a:chOff x="130483" y="2091589"/>
              <a:chExt cx="3232117" cy="1940090"/>
            </a:xfrm>
          </p:grpSpPr>
          <p:sp>
            <p:nvSpPr>
              <p:cNvPr id="26" name="object 11"/>
              <p:cNvSpPr txBox="1"/>
              <p:nvPr/>
            </p:nvSpPr>
            <p:spPr>
              <a:xfrm>
                <a:off x="262826" y="3200933"/>
                <a:ext cx="2966497" cy="138499"/>
              </a:xfrm>
              <a:prstGeom prst="rect">
                <a:avLst/>
              </a:prstGeom>
            </p:spPr>
            <p:txBody>
              <a:bodyPr vert="horz" wrap="square" lIns="0" tIns="0" rIns="0" bIns="0" rtlCol="0">
                <a:no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p:txBody>
          </p:sp>
          <p:sp>
            <p:nvSpPr>
              <p:cNvPr id="30" name="object 199"/>
              <p:cNvSpPr/>
              <p:nvPr/>
            </p:nvSpPr>
            <p:spPr>
              <a:xfrm>
                <a:off x="141445" y="2093544"/>
                <a:ext cx="944519" cy="1925693"/>
              </a:xfrm>
              <a:custGeom>
                <a:avLst/>
                <a:gdLst/>
                <a:ahLst/>
                <a:cxnLst/>
                <a:rect l="l" t="t" r="r" b="b"/>
                <a:pathLst>
                  <a:path w="1069975" h="1039494">
                    <a:moveTo>
                      <a:pt x="0" y="1039367"/>
                    </a:moveTo>
                    <a:lnTo>
                      <a:pt x="1069848" y="1039367"/>
                    </a:lnTo>
                    <a:lnTo>
                      <a:pt x="1069848" y="0"/>
                    </a:lnTo>
                    <a:lnTo>
                      <a:pt x="0" y="0"/>
                    </a:lnTo>
                    <a:lnTo>
                      <a:pt x="0" y="1039367"/>
                    </a:lnTo>
                    <a:close/>
                  </a:path>
                </a:pathLst>
              </a:custGeom>
              <a:solidFill>
                <a:srgbClr val="DDDFE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879"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56" name="object 225"/>
              <p:cNvSpPr txBox="1"/>
              <p:nvPr/>
            </p:nvSpPr>
            <p:spPr>
              <a:xfrm>
                <a:off x="1133505" y="2179132"/>
                <a:ext cx="2151375" cy="773562"/>
              </a:xfrm>
              <a:prstGeom prst="rect">
                <a:avLst/>
              </a:prstGeom>
            </p:spPr>
            <p:txBody>
              <a:bodyPr vert="horz" wrap="square" lIns="0" tIns="0" rIns="0" bIns="0" rtlCol="0">
                <a:spAutoFit/>
              </a:bodyPr>
              <a:lstStyle/>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1" i="0" u="none" strike="noStrike" kern="1200" cap="none" spc="24"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1" i="0" u="sng"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普遍的</a:t>
                </a:r>
                <a:r>
                  <a:rPr kumimoji="1" sz="830" b="1" i="0" u="sng" strike="noStrike" kern="1200" cap="none" spc="1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な</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知識</a:t>
                </a:r>
                <a:r>
                  <a:rPr kumimoji="1" sz="830" b="1" i="0" u="sng" strike="noStrike" kern="1200" cap="none" spc="1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理解</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と</a:t>
                </a:r>
                <a:r>
                  <a:rPr kumimoji="1" sz="830" b="1" i="0" u="none"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汎用的技</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能</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を</a:t>
                </a:r>
                <a:endParaRPr kumimoji="1" lang="en-US" sz="830" b="0" i="0" u="none" strike="noStrike" kern="1200" cap="none" spc="1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1" i="0" u="none" strike="noStrike" kern="1200" cap="none" spc="15"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 </a:t>
                </a:r>
                <a:r>
                  <a:rPr kumimoji="1" sz="830" b="1" i="0" u="none"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文理横断</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的</a:t>
                </a:r>
                <a:r>
                  <a:rPr kumimoji="1" sz="830" b="0" i="0" u="none" strike="noStrike" kern="1200" cap="none" spc="1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に</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身</a:t>
                </a:r>
                <a:r>
                  <a:rPr kumimoji="1" sz="830" b="0" i="0" u="none" strike="noStrike" kern="1200" cap="none" spc="1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に</a:t>
                </a:r>
                <a:r>
                  <a:rPr kumimoji="1" lang="ja-JP" altLang="en-US"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つ</a:t>
                </a:r>
                <a:r>
                  <a:rPr kumimoji="1" sz="830" b="0" i="0" u="none" strike="noStrike" kern="1200" cap="none" spc="24"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け</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て</a:t>
                </a:r>
                <a:r>
                  <a:rPr kumimoji="1" sz="830" b="0" i="0" u="none" strike="noStrike" kern="1200" cap="none" spc="24"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い</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く</a:t>
                </a:r>
                <a:endParaRPr kumimoji="1"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a:p>
                <a:pPr marL="12405" marR="4962" lvl="0" indent="0" algn="l" defTabSz="914400" rtl="0" eaLnBrk="1" fontAlgn="auto" latinLnBrk="0" hangingPunct="1">
                  <a:lnSpc>
                    <a:spcPts val="1055"/>
                  </a:lnSpc>
                  <a:spcBef>
                    <a:spcPts val="269"/>
                  </a:spcBef>
                  <a:spcAft>
                    <a:spcPts val="0"/>
                  </a:spcAft>
                  <a:buClrTx/>
                  <a:buSzTx/>
                  <a:buFontTx/>
                  <a:buNone/>
                  <a:tabLst/>
                  <a:defRPr/>
                </a:pPr>
                <a:r>
                  <a:rPr kumimoji="1" lang="ja-JP" altLang="en-US" sz="830" b="0" i="0" u="none" strike="noStrike" kern="1200" cap="none" spc="2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時代の変化</a:t>
                </a:r>
                <a:r>
                  <a:rPr kumimoji="1" sz="830" b="0" i="0" u="none" strike="noStrike" kern="1200" cap="none" spc="1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に</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合わせ</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て</a:t>
                </a:r>
                <a:r>
                  <a:rPr kumimoji="1" sz="830" b="1" i="0" u="sng"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積極的</a:t>
                </a:r>
                <a:r>
                  <a:rPr kumimoji="1" sz="830" b="1" i="0" u="sng" strike="noStrike" kern="1200" cap="none" spc="2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に</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社会</a:t>
                </a:r>
                <a:endParaRPr kumimoji="1" lang="en-US" sz="830" b="1" i="0" u="sng" strike="noStrike" kern="1200" cap="none" spc="15"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endParaRPr>
              </a:p>
              <a:p>
                <a:pPr marL="12405" marR="4962" lvl="0" indent="0" algn="l" defTabSz="914400" rtl="0" eaLnBrk="1" fontAlgn="auto" latinLnBrk="0" hangingPunct="1">
                  <a:lnSpc>
                    <a:spcPts val="1055"/>
                  </a:lnSpc>
                  <a:spcBef>
                    <a:spcPts val="269"/>
                  </a:spcBef>
                  <a:spcAft>
                    <a:spcPts val="0"/>
                  </a:spcAft>
                  <a:buClrTx/>
                  <a:buSzTx/>
                  <a:buFontTx/>
                  <a:buNone/>
                  <a:tabLst/>
                  <a:defRPr/>
                </a:pPr>
                <a:r>
                  <a:rPr kumimoji="1" lang="ja-JP" altLang="en-US" sz="830" b="1" i="0" u="none" strike="noStrike" kern="1200" cap="none" spc="15"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 </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を支</a:t>
                </a:r>
                <a:r>
                  <a:rPr kumimoji="1" sz="830" b="1" i="0" u="sng" strike="noStrike" kern="1200" cap="none" spc="1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え</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論理的思考力</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を</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持</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っ</a:t>
                </a:r>
                <a:r>
                  <a:rPr kumimoji="1" sz="830" b="0" i="0" u="none" strike="noStrike" kern="1200" cap="none" spc="1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て</a:t>
                </a:r>
                <a:r>
                  <a:rPr kumimoji="1" sz="830" b="1" i="0" u="none"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社会</a:t>
                </a:r>
                <a:r>
                  <a:rPr kumimoji="1" lang="en-US" sz="830" b="1" i="0" u="none" strike="noStrike" kern="1200" cap="none" spc="24"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
                </a:r>
                <a:br>
                  <a:rPr kumimoji="1" lang="en-US" sz="830" b="1" i="0" u="none" strike="noStrike" kern="1200" cap="none" spc="24"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br>
                <a:r>
                  <a:rPr kumimoji="1" lang="en-US" sz="830" b="1" i="0" u="none" strike="noStrike" kern="1200" cap="none" spc="24"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 </a:t>
                </a:r>
                <a:r>
                  <a:rPr kumimoji="1" sz="830" b="1" i="0" u="none"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を</a:t>
                </a:r>
                <a:r>
                  <a:rPr kumimoji="1" sz="830" b="1" i="0" u="none"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改</a:t>
                </a:r>
                <a:r>
                  <a:rPr kumimoji="1" sz="830" b="1" i="0" u="none"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善</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していく</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資質</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を</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有す</a:t>
                </a:r>
                <a:r>
                  <a:rPr kumimoji="1" sz="830" b="0" i="0" u="none" strike="noStrike" kern="1200" cap="none" spc="1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る</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人材</a:t>
                </a:r>
                <a:endParaRPr kumimoji="1"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64" name="object 233"/>
              <p:cNvSpPr txBox="1"/>
              <p:nvPr/>
            </p:nvSpPr>
            <p:spPr>
              <a:xfrm>
                <a:off x="177513" y="2428885"/>
                <a:ext cx="1000760" cy="288839"/>
              </a:xfrm>
              <a:prstGeom prst="rect">
                <a:avLst/>
              </a:prstGeom>
            </p:spPr>
            <p:txBody>
              <a:bodyPr vert="horz" wrap="square" lIns="0" tIns="0" rIns="0" bIns="0" rtlCol="0">
                <a:spAutoFit/>
              </a:bodyPr>
              <a:lstStyle/>
              <a:p>
                <a:pPr marL="92420" marR="4962" lvl="0" indent="-80635" algn="l" defTabSz="914400" rtl="0" eaLnBrk="1" fontAlgn="auto" latinLnBrk="0" hangingPunct="1">
                  <a:lnSpc>
                    <a:spcPts val="1065"/>
                  </a:lnSpc>
                  <a:spcBef>
                    <a:spcPts val="0"/>
                  </a:spcBef>
                  <a:spcAft>
                    <a:spcPts val="0"/>
                  </a:spcAft>
                  <a:buClrTx/>
                  <a:buSzTx/>
                  <a:buFontTx/>
                  <a:buNone/>
                  <a:tabLst/>
                  <a:defRPr/>
                </a:pPr>
                <a:r>
                  <a:rPr kumimoji="1" sz="830" b="0" i="0" u="none" strike="noStrike" kern="1200" cap="none" spc="2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予測不可能</a:t>
                </a:r>
                <a:r>
                  <a:rPr kumimoji="1" sz="830" b="0" i="0" u="none" strike="noStrike" kern="1200" cap="none" spc="1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な</a:t>
                </a:r>
                <a:r>
                  <a:rPr kumimoji="1" sz="830" b="0" i="0" u="none" strike="noStrike" kern="1200" cap="none" spc="15"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時代 </a:t>
                </a:r>
                <a:r>
                  <a:rPr kumimoji="1" sz="830" b="0" i="0" u="none" strike="noStrike" kern="1200" cap="none" spc="1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を</a:t>
                </a:r>
                <a:r>
                  <a:rPr kumimoji="1" sz="830" b="0" i="0" u="none" strike="noStrike" kern="1200" cap="none" spc="2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生</a:t>
                </a:r>
                <a:r>
                  <a:rPr kumimoji="1" sz="830" b="0" i="0" u="none" strike="noStrike" kern="1200" cap="none" spc="1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き</a:t>
                </a:r>
                <a:r>
                  <a:rPr kumimoji="1" sz="830" b="0" i="0" u="none" strike="noStrike" kern="1200" cap="none" spc="15"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る</a:t>
                </a:r>
                <a:r>
                  <a:rPr kumimoji="1" sz="830" b="0" i="0" u="none" strike="noStrike" kern="1200" cap="none" spc="2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人材像</a:t>
                </a:r>
                <a:endParaRPr kumimoji="1"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65" name="object 234"/>
              <p:cNvSpPr txBox="1"/>
              <p:nvPr/>
            </p:nvSpPr>
            <p:spPr>
              <a:xfrm>
                <a:off x="241946" y="3377634"/>
                <a:ext cx="766445" cy="288839"/>
              </a:xfrm>
              <a:prstGeom prst="rect">
                <a:avLst/>
              </a:prstGeom>
            </p:spPr>
            <p:txBody>
              <a:bodyPr vert="horz" wrap="square" lIns="0" tIns="0" rIns="0" bIns="0" rtlCol="0">
                <a:spAutoFit/>
              </a:bodyPr>
              <a:lstStyle/>
              <a:p>
                <a:pPr marL="12405" marR="4962" lvl="0" indent="0" algn="ctr" defTabSz="914400" rtl="0" eaLnBrk="1" fontAlgn="auto" latinLnBrk="0" hangingPunct="1">
                  <a:lnSpc>
                    <a:spcPts val="1065"/>
                  </a:lnSpc>
                  <a:spcBef>
                    <a:spcPts val="0"/>
                  </a:spcBef>
                  <a:spcAft>
                    <a:spcPts val="0"/>
                  </a:spcAft>
                  <a:buClrTx/>
                  <a:buSzTx/>
                  <a:buFontTx/>
                  <a:buNone/>
                  <a:tabLst/>
                  <a:defRPr/>
                </a:pPr>
                <a:r>
                  <a:rPr kumimoji="1" sz="830" b="0" i="0" u="none" strike="noStrike" kern="1200" cap="none" spc="2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学修者本位の 教育への転換</a:t>
                </a:r>
                <a:endParaRPr kumimoji="1"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68" name="object 237"/>
              <p:cNvSpPr txBox="1"/>
              <p:nvPr/>
            </p:nvSpPr>
            <p:spPr>
              <a:xfrm>
                <a:off x="1142050" y="3075750"/>
                <a:ext cx="2220550" cy="839208"/>
              </a:xfrm>
              <a:prstGeom prst="rect">
                <a:avLst/>
              </a:prstGeom>
            </p:spPr>
            <p:txBody>
              <a:bodyPr vert="horz" wrap="square" lIns="0" tIns="0" rIns="0" bIns="0" rtlCol="0">
                <a:spAutoFit/>
              </a:bodyPr>
              <a:lstStyle/>
              <a:p>
                <a:pPr marL="12405" marR="0" lvl="0" indent="0" algn="l" defTabSz="914400" rtl="0" eaLnBrk="1" fontAlgn="auto" latinLnBrk="0" hangingPunct="1">
                  <a:lnSpc>
                    <a:spcPts val="1084"/>
                  </a:lnSpc>
                  <a:spcBef>
                    <a:spcPts val="0"/>
                  </a:spcBef>
                  <a:spcAft>
                    <a:spcPts val="0"/>
                  </a:spcAft>
                  <a:buClrTx/>
                  <a:buSzTx/>
                  <a:buFontTx/>
                  <a:buNone/>
                  <a:tabLst/>
                  <a:defRPr/>
                </a:pPr>
                <a:r>
                  <a:rPr kumimoji="1" lang="ja-JP" altLang="en-US" sz="830" b="0" i="0" u="none" strike="noStrike" kern="1200" cap="none" spc="15"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0" i="0" u="none" strike="noStrike" kern="1200" cap="none" spc="15"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1" i="0" u="sng"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何</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を</a:t>
                </a:r>
                <a:r>
                  <a:rPr kumimoji="1" sz="830" b="1" i="0" u="sng"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学</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び</a:t>
                </a:r>
                <a:r>
                  <a:rPr kumimoji="1" sz="830" b="1" i="0" u="sng" strike="noStrike" kern="1200" cap="none" spc="1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身</a:t>
                </a:r>
                <a:r>
                  <a:rPr kumimoji="1" sz="830" b="1" i="0" u="sng" strike="noStrike" kern="1200" cap="none" spc="1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に</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付</a:t>
                </a:r>
                <a:r>
                  <a:rPr kumimoji="1" sz="830" b="1" i="0" u="sng" strike="noStrike" kern="1200" cap="none" spc="2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け</a:t>
                </a:r>
                <a:r>
                  <a:rPr kumimoji="1" sz="830" b="1" i="0" u="sng" strike="noStrike" kern="1200" cap="none" spc="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る</a:t>
                </a:r>
                <a:r>
                  <a:rPr kumimoji="1" sz="830" b="1" i="0" u="sng"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こ</a:t>
                </a:r>
                <a:r>
                  <a:rPr kumimoji="1" sz="830" b="1" i="0" u="sng" strike="noStrike" kern="1200" cap="none" spc="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と</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が</a:t>
                </a:r>
                <a:r>
                  <a:rPr kumimoji="1" sz="830" b="1" i="0" u="sng" strike="noStrike" kern="1200" cap="none" spc="1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でき</a:t>
                </a:r>
                <a:r>
                  <a:rPr kumimoji="1" sz="830" b="1" i="0" u="sng"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た</a:t>
                </a:r>
                <a:endParaRPr kumimoji="1" lang="ja-JP" altLang="en-US" sz="830" b="1" i="0" u="sng" strike="noStrike" kern="1200" cap="none" spc="24"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endParaRPr>
              </a:p>
              <a:p>
                <a:pPr marL="12405" marR="0" lvl="0" indent="0" algn="l" defTabSz="914400" rtl="0" eaLnBrk="1" fontAlgn="auto" latinLnBrk="0" hangingPunct="1">
                  <a:lnSpc>
                    <a:spcPts val="1084"/>
                  </a:lnSpc>
                  <a:spcBef>
                    <a:spcPts val="0"/>
                  </a:spcBef>
                  <a:spcAft>
                    <a:spcPts val="0"/>
                  </a:spcAft>
                  <a:buClrTx/>
                  <a:buSzTx/>
                  <a:buFontTx/>
                  <a:buNone/>
                  <a:tabLst/>
                  <a:defRPr/>
                </a:pPr>
                <a:r>
                  <a:rPr kumimoji="1" lang="ja-JP" altLang="en-US" sz="830" b="1" i="0" u="none" strike="noStrike" kern="1200" cap="none" spc="24"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 </a:t>
                </a:r>
                <a:r>
                  <a:rPr kumimoji="1" lang="ja-JP" altLang="en-US" sz="830" b="1" i="0" u="sng" strike="noStrike" kern="1200" cap="none" spc="15"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のか</a:t>
                </a:r>
                <a:r>
                  <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a:t>
                </a:r>
                <a:r>
                  <a:rPr kumimoji="1" lang="ja-JP" altLang="en-US" sz="830" b="0" i="0" u="none" strike="noStrike" kern="1200" cap="none" spc="20"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HGP創英角ｺﾞｼｯｸUB"/>
                  </a:rPr>
                  <a:t>＋</a:t>
                </a:r>
                <a:r>
                  <a:rPr kumimoji="1" lang="ja-JP" altLang="en-US" sz="830" b="1" i="0" u="sng" strike="noStrike" kern="1200" cap="none" spc="15"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個々人の学修成果の可視化</a:t>
                </a:r>
                <a:endPar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a:p>
                <a:pPr marL="22330" marR="0" lvl="0" indent="0" algn="l" defTabSz="914400" rtl="0" eaLnBrk="1" fontAlgn="auto" latinLnBrk="0" hangingPunct="1">
                  <a:lnSpc>
                    <a:spcPts val="967"/>
                  </a:lnSpc>
                  <a:spcBef>
                    <a:spcPts val="0"/>
                  </a:spcBef>
                  <a:spcAft>
                    <a:spcPts val="0"/>
                  </a:spcAft>
                  <a:buClrTx/>
                  <a:buSzTx/>
                  <a:buFontTx/>
                  <a:buNone/>
                  <a:tabLst/>
                  <a:defRPr/>
                </a:pPr>
                <a:r>
                  <a:rPr kumimoji="1" sz="830" b="0" i="0" u="none" strike="noStrike" kern="1200" cap="none" spc="5"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個々の教員の教育手法や研究</a:t>
                </a:r>
                <a:r>
                  <a:rPr kumimoji="1" sz="830" b="0" i="0" u="none" strike="noStrike" kern="1200" cap="none" spc="1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を</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中心に</a:t>
                </a:r>
                <a:r>
                  <a:rPr kumimoji="1" lang="en-US" sz="830" b="0" i="0" u="none" strike="noStrike" kern="1200" cap="none" spc="1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
                </a:r>
                <a:br>
                  <a:rPr kumimoji="1" lang="en-US" sz="830" b="0" i="0" u="none" strike="noStrike" kern="1200" cap="none" spc="1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br>
                <a:r>
                  <a:rPr kumimoji="1" lang="ja-JP" altLang="en-US" sz="830" b="0" i="0" u="none" strike="noStrike" kern="1200" cap="none" spc="1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 </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システ</a:t>
                </a:r>
                <a:r>
                  <a:rPr kumimoji="1" sz="830" b="0" i="0" u="none" strike="noStrike" kern="1200" cap="none" spc="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ム</a:t>
                </a:r>
                <a:r>
                  <a:rPr kumimoji="1" sz="830" b="0" i="0" u="none" strike="noStrike" kern="1200" cap="none" spc="1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を</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構築</a:t>
                </a:r>
                <a:r>
                  <a:rPr kumimoji="1" sz="830" b="0" i="0" u="none" strike="noStrike" kern="1200" cap="none" spc="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する</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教育からの脱却</a:t>
                </a:r>
                <a:r>
                  <a:rPr kumimoji="1" sz="830" b="0" i="0" u="none" strike="noStrike" kern="1200" cap="none" spc="5"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a:t>
                </a:r>
                <a:endParaRPr kumimoji="1"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a:p>
                <a:pPr marL="12405" marR="0" lvl="0" indent="0" algn="l" defTabSz="914400" rtl="0" eaLnBrk="1" fontAlgn="auto" latinLnBrk="0" hangingPunct="1">
                  <a:lnSpc>
                    <a:spcPct val="100000"/>
                  </a:lnSpc>
                  <a:spcBef>
                    <a:spcPts val="147"/>
                  </a:spcBef>
                  <a:spcAft>
                    <a:spcPts val="0"/>
                  </a:spcAft>
                  <a:buClrTx/>
                  <a:buSzTx/>
                  <a:buFontTx/>
                  <a:buNone/>
                  <a:tabLst/>
                  <a:defRPr/>
                </a:pPr>
                <a:r>
                  <a:rPr kumimoji="1" lang="ja-JP" altLang="en-US" sz="830" b="0" i="0" u="none" strike="noStrike" kern="1200" cap="none" spc="2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学修者が</a:t>
                </a:r>
                <a:r>
                  <a:rPr kumimoji="1" sz="830" b="1" i="0" u="sng"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生涯</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学び続</a:t>
                </a:r>
                <a:r>
                  <a:rPr kumimoji="1" sz="830" b="1" i="0" u="sng" strike="noStrike" kern="1200" cap="none" spc="2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け</a:t>
                </a:r>
                <a:r>
                  <a:rPr kumimoji="1" sz="830" b="1" i="0" u="sng" strike="noStrike" kern="1200" cap="none" spc="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ら</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れるた</a:t>
                </a:r>
                <a:r>
                  <a:rPr kumimoji="1" sz="830" b="1" i="0" u="sng" strike="noStrike" kern="1200" cap="none" spc="2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め</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の</a:t>
                </a:r>
                <a:endParaRPr kumimoji="1" lang="en-US" sz="830" b="1" i="0" u="sng" strike="noStrike" kern="1200" cap="none" spc="15"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endParaRPr>
              </a:p>
              <a:p>
                <a:pPr marL="12405" marR="0" lvl="0" indent="0" algn="l" defTabSz="914400" rtl="0" eaLnBrk="1" fontAlgn="auto" latinLnBrk="0" hangingPunct="1">
                  <a:lnSpc>
                    <a:spcPct val="100000"/>
                  </a:lnSpc>
                  <a:spcBef>
                    <a:spcPts val="147"/>
                  </a:spcBef>
                  <a:spcAft>
                    <a:spcPts val="0"/>
                  </a:spcAft>
                  <a:buClrTx/>
                  <a:buSzTx/>
                  <a:buFontTx/>
                  <a:buNone/>
                  <a:tabLst/>
                  <a:defRPr/>
                </a:pPr>
                <a:r>
                  <a:rPr kumimoji="1" lang="en-US" sz="830" b="1" i="0" u="none" strike="noStrike" kern="1200" cap="none" spc="15"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 </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多様</a:t>
                </a:r>
                <a:r>
                  <a:rPr kumimoji="1" sz="830" b="1" i="0" u="sng" strike="noStrike" kern="1200" cap="none" spc="1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で</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柔軟</a:t>
                </a:r>
                <a:r>
                  <a:rPr kumimoji="1" sz="830" b="1" i="0" u="sng" strike="noStrike" kern="1200" cap="none" spc="1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な</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仕組み</a:t>
                </a:r>
                <a:r>
                  <a:rPr kumimoji="1" sz="830" b="1" i="0" u="sng" strike="noStrike" kern="1200" cap="none" spc="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と</a:t>
                </a:r>
                <a:r>
                  <a:rPr kumimoji="1" sz="830" b="1" i="0" u="none"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流動性</a:t>
                </a:r>
                <a:endParaRPr kumimoji="1"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77" name="object 306"/>
              <p:cNvSpPr/>
              <p:nvPr/>
            </p:nvSpPr>
            <p:spPr>
              <a:xfrm flipV="1">
                <a:off x="147322" y="2996324"/>
                <a:ext cx="3002980" cy="46806"/>
              </a:xfrm>
              <a:custGeom>
                <a:avLst/>
                <a:gdLst/>
                <a:ahLst/>
                <a:cxnLst/>
                <a:rect l="l" t="t" r="r" b="b"/>
                <a:pathLst>
                  <a:path w="4965700" h="27939">
                    <a:moveTo>
                      <a:pt x="21335" y="0"/>
                    </a:moveTo>
                    <a:lnTo>
                      <a:pt x="7619" y="0"/>
                    </a:lnTo>
                    <a:lnTo>
                      <a:pt x="0" y="6096"/>
                    </a:lnTo>
                    <a:lnTo>
                      <a:pt x="0" y="21336"/>
                    </a:lnTo>
                    <a:lnTo>
                      <a:pt x="7619" y="27432"/>
                    </a:lnTo>
                    <a:lnTo>
                      <a:pt x="21335" y="27432"/>
                    </a:lnTo>
                    <a:lnTo>
                      <a:pt x="27432" y="21336"/>
                    </a:lnTo>
                    <a:lnTo>
                      <a:pt x="27432" y="6096"/>
                    </a:lnTo>
                    <a:lnTo>
                      <a:pt x="21335" y="0"/>
                    </a:lnTo>
                    <a:close/>
                  </a:path>
                  <a:path w="4965700" h="27939">
                    <a:moveTo>
                      <a:pt x="76200" y="0"/>
                    </a:moveTo>
                    <a:lnTo>
                      <a:pt x="62484" y="0"/>
                    </a:lnTo>
                    <a:lnTo>
                      <a:pt x="54864" y="6096"/>
                    </a:lnTo>
                    <a:lnTo>
                      <a:pt x="54864" y="21336"/>
                    </a:lnTo>
                    <a:lnTo>
                      <a:pt x="62484" y="27432"/>
                    </a:lnTo>
                    <a:lnTo>
                      <a:pt x="76200" y="27432"/>
                    </a:lnTo>
                    <a:lnTo>
                      <a:pt x="82296" y="21336"/>
                    </a:lnTo>
                    <a:lnTo>
                      <a:pt x="82296" y="6096"/>
                    </a:lnTo>
                    <a:lnTo>
                      <a:pt x="76200" y="0"/>
                    </a:lnTo>
                    <a:close/>
                  </a:path>
                  <a:path w="4965700" h="27939">
                    <a:moveTo>
                      <a:pt x="131064" y="0"/>
                    </a:moveTo>
                    <a:lnTo>
                      <a:pt x="115824" y="0"/>
                    </a:lnTo>
                    <a:lnTo>
                      <a:pt x="109728" y="6096"/>
                    </a:lnTo>
                    <a:lnTo>
                      <a:pt x="109728" y="21336"/>
                    </a:lnTo>
                    <a:lnTo>
                      <a:pt x="115824" y="27432"/>
                    </a:lnTo>
                    <a:lnTo>
                      <a:pt x="131064" y="27432"/>
                    </a:lnTo>
                    <a:lnTo>
                      <a:pt x="137160" y="21336"/>
                    </a:lnTo>
                    <a:lnTo>
                      <a:pt x="137160" y="6096"/>
                    </a:lnTo>
                    <a:lnTo>
                      <a:pt x="131064" y="0"/>
                    </a:lnTo>
                    <a:close/>
                  </a:path>
                  <a:path w="4965700" h="27939">
                    <a:moveTo>
                      <a:pt x="185928" y="0"/>
                    </a:moveTo>
                    <a:lnTo>
                      <a:pt x="170688" y="0"/>
                    </a:lnTo>
                    <a:lnTo>
                      <a:pt x="164592" y="6096"/>
                    </a:lnTo>
                    <a:lnTo>
                      <a:pt x="164592" y="21336"/>
                    </a:lnTo>
                    <a:lnTo>
                      <a:pt x="170688" y="27432"/>
                    </a:lnTo>
                    <a:lnTo>
                      <a:pt x="185928" y="27432"/>
                    </a:lnTo>
                    <a:lnTo>
                      <a:pt x="192024" y="21336"/>
                    </a:lnTo>
                    <a:lnTo>
                      <a:pt x="192024" y="6096"/>
                    </a:lnTo>
                    <a:lnTo>
                      <a:pt x="185928" y="0"/>
                    </a:lnTo>
                    <a:close/>
                  </a:path>
                  <a:path w="4965700" h="27939">
                    <a:moveTo>
                      <a:pt x="240792" y="0"/>
                    </a:moveTo>
                    <a:lnTo>
                      <a:pt x="225552" y="0"/>
                    </a:lnTo>
                    <a:lnTo>
                      <a:pt x="219456" y="6096"/>
                    </a:lnTo>
                    <a:lnTo>
                      <a:pt x="219456" y="21336"/>
                    </a:lnTo>
                    <a:lnTo>
                      <a:pt x="225552" y="27432"/>
                    </a:lnTo>
                    <a:lnTo>
                      <a:pt x="240792" y="27432"/>
                    </a:lnTo>
                    <a:lnTo>
                      <a:pt x="246888" y="21336"/>
                    </a:lnTo>
                    <a:lnTo>
                      <a:pt x="246888" y="6096"/>
                    </a:lnTo>
                    <a:lnTo>
                      <a:pt x="240792" y="0"/>
                    </a:lnTo>
                    <a:close/>
                  </a:path>
                  <a:path w="4965700" h="27939">
                    <a:moveTo>
                      <a:pt x="295655" y="0"/>
                    </a:moveTo>
                    <a:lnTo>
                      <a:pt x="280416" y="0"/>
                    </a:lnTo>
                    <a:lnTo>
                      <a:pt x="274320" y="6096"/>
                    </a:lnTo>
                    <a:lnTo>
                      <a:pt x="274320" y="21336"/>
                    </a:lnTo>
                    <a:lnTo>
                      <a:pt x="280416" y="27432"/>
                    </a:lnTo>
                    <a:lnTo>
                      <a:pt x="295655" y="27432"/>
                    </a:lnTo>
                    <a:lnTo>
                      <a:pt x="301752" y="21336"/>
                    </a:lnTo>
                    <a:lnTo>
                      <a:pt x="301752" y="6096"/>
                    </a:lnTo>
                    <a:lnTo>
                      <a:pt x="295655" y="0"/>
                    </a:lnTo>
                    <a:close/>
                  </a:path>
                  <a:path w="4965700" h="27939">
                    <a:moveTo>
                      <a:pt x="350520" y="0"/>
                    </a:moveTo>
                    <a:lnTo>
                      <a:pt x="335280" y="0"/>
                    </a:lnTo>
                    <a:lnTo>
                      <a:pt x="329184" y="6096"/>
                    </a:lnTo>
                    <a:lnTo>
                      <a:pt x="329184" y="21336"/>
                    </a:lnTo>
                    <a:lnTo>
                      <a:pt x="335280" y="27432"/>
                    </a:lnTo>
                    <a:lnTo>
                      <a:pt x="350520" y="27432"/>
                    </a:lnTo>
                    <a:lnTo>
                      <a:pt x="356616" y="21336"/>
                    </a:lnTo>
                    <a:lnTo>
                      <a:pt x="356616" y="6096"/>
                    </a:lnTo>
                    <a:lnTo>
                      <a:pt x="350520" y="0"/>
                    </a:lnTo>
                    <a:close/>
                  </a:path>
                  <a:path w="4965700" h="27939">
                    <a:moveTo>
                      <a:pt x="405384" y="0"/>
                    </a:moveTo>
                    <a:lnTo>
                      <a:pt x="390144" y="0"/>
                    </a:lnTo>
                    <a:lnTo>
                      <a:pt x="384048" y="6096"/>
                    </a:lnTo>
                    <a:lnTo>
                      <a:pt x="384048" y="21336"/>
                    </a:lnTo>
                    <a:lnTo>
                      <a:pt x="390144" y="27432"/>
                    </a:lnTo>
                    <a:lnTo>
                      <a:pt x="405384" y="27432"/>
                    </a:lnTo>
                    <a:lnTo>
                      <a:pt x="411480" y="21336"/>
                    </a:lnTo>
                    <a:lnTo>
                      <a:pt x="411480" y="6096"/>
                    </a:lnTo>
                    <a:lnTo>
                      <a:pt x="405384" y="0"/>
                    </a:lnTo>
                    <a:close/>
                  </a:path>
                  <a:path w="4965700" h="27939">
                    <a:moveTo>
                      <a:pt x="460247" y="0"/>
                    </a:moveTo>
                    <a:lnTo>
                      <a:pt x="445008" y="0"/>
                    </a:lnTo>
                    <a:lnTo>
                      <a:pt x="438912" y="6096"/>
                    </a:lnTo>
                    <a:lnTo>
                      <a:pt x="438912" y="21336"/>
                    </a:lnTo>
                    <a:lnTo>
                      <a:pt x="445008" y="27432"/>
                    </a:lnTo>
                    <a:lnTo>
                      <a:pt x="460247" y="27432"/>
                    </a:lnTo>
                    <a:lnTo>
                      <a:pt x="466344" y="21336"/>
                    </a:lnTo>
                    <a:lnTo>
                      <a:pt x="466344" y="6096"/>
                    </a:lnTo>
                    <a:lnTo>
                      <a:pt x="460247" y="0"/>
                    </a:lnTo>
                    <a:close/>
                  </a:path>
                  <a:path w="4965700" h="27939">
                    <a:moveTo>
                      <a:pt x="515112" y="0"/>
                    </a:moveTo>
                    <a:lnTo>
                      <a:pt x="499872" y="0"/>
                    </a:lnTo>
                    <a:lnTo>
                      <a:pt x="493775" y="6096"/>
                    </a:lnTo>
                    <a:lnTo>
                      <a:pt x="493775" y="21336"/>
                    </a:lnTo>
                    <a:lnTo>
                      <a:pt x="499872" y="27432"/>
                    </a:lnTo>
                    <a:lnTo>
                      <a:pt x="515112" y="27432"/>
                    </a:lnTo>
                    <a:lnTo>
                      <a:pt x="521208" y="21336"/>
                    </a:lnTo>
                    <a:lnTo>
                      <a:pt x="521208" y="6096"/>
                    </a:lnTo>
                    <a:lnTo>
                      <a:pt x="515112" y="0"/>
                    </a:lnTo>
                    <a:close/>
                  </a:path>
                  <a:path w="4965700" h="27939">
                    <a:moveTo>
                      <a:pt x="569976" y="0"/>
                    </a:moveTo>
                    <a:lnTo>
                      <a:pt x="554736" y="0"/>
                    </a:lnTo>
                    <a:lnTo>
                      <a:pt x="548640" y="6096"/>
                    </a:lnTo>
                    <a:lnTo>
                      <a:pt x="548640" y="21336"/>
                    </a:lnTo>
                    <a:lnTo>
                      <a:pt x="554736" y="27432"/>
                    </a:lnTo>
                    <a:lnTo>
                      <a:pt x="569976" y="27432"/>
                    </a:lnTo>
                    <a:lnTo>
                      <a:pt x="576072" y="21336"/>
                    </a:lnTo>
                    <a:lnTo>
                      <a:pt x="576072" y="6096"/>
                    </a:lnTo>
                    <a:lnTo>
                      <a:pt x="569976" y="0"/>
                    </a:lnTo>
                    <a:close/>
                  </a:path>
                  <a:path w="4965700" h="27939">
                    <a:moveTo>
                      <a:pt x="624840" y="0"/>
                    </a:moveTo>
                    <a:lnTo>
                      <a:pt x="609600" y="0"/>
                    </a:lnTo>
                    <a:lnTo>
                      <a:pt x="603504" y="6096"/>
                    </a:lnTo>
                    <a:lnTo>
                      <a:pt x="603504" y="21336"/>
                    </a:lnTo>
                    <a:lnTo>
                      <a:pt x="609600" y="27432"/>
                    </a:lnTo>
                    <a:lnTo>
                      <a:pt x="624840" y="27432"/>
                    </a:lnTo>
                    <a:lnTo>
                      <a:pt x="630936" y="21336"/>
                    </a:lnTo>
                    <a:lnTo>
                      <a:pt x="630936" y="6096"/>
                    </a:lnTo>
                    <a:lnTo>
                      <a:pt x="624840" y="0"/>
                    </a:lnTo>
                    <a:close/>
                  </a:path>
                  <a:path w="4965700" h="27939">
                    <a:moveTo>
                      <a:pt x="679704" y="0"/>
                    </a:moveTo>
                    <a:lnTo>
                      <a:pt x="664463" y="0"/>
                    </a:lnTo>
                    <a:lnTo>
                      <a:pt x="658368" y="6096"/>
                    </a:lnTo>
                    <a:lnTo>
                      <a:pt x="658368" y="21336"/>
                    </a:lnTo>
                    <a:lnTo>
                      <a:pt x="664463" y="27432"/>
                    </a:lnTo>
                    <a:lnTo>
                      <a:pt x="679704" y="27432"/>
                    </a:lnTo>
                    <a:lnTo>
                      <a:pt x="685800" y="21336"/>
                    </a:lnTo>
                    <a:lnTo>
                      <a:pt x="685800" y="6096"/>
                    </a:lnTo>
                    <a:lnTo>
                      <a:pt x="679704" y="0"/>
                    </a:lnTo>
                    <a:close/>
                  </a:path>
                  <a:path w="4965700" h="27939">
                    <a:moveTo>
                      <a:pt x="734568" y="0"/>
                    </a:moveTo>
                    <a:lnTo>
                      <a:pt x="719328" y="0"/>
                    </a:lnTo>
                    <a:lnTo>
                      <a:pt x="713232" y="6096"/>
                    </a:lnTo>
                    <a:lnTo>
                      <a:pt x="713232" y="21336"/>
                    </a:lnTo>
                    <a:lnTo>
                      <a:pt x="719328" y="27432"/>
                    </a:lnTo>
                    <a:lnTo>
                      <a:pt x="734568" y="27432"/>
                    </a:lnTo>
                    <a:lnTo>
                      <a:pt x="740663" y="21336"/>
                    </a:lnTo>
                    <a:lnTo>
                      <a:pt x="740663" y="6096"/>
                    </a:lnTo>
                    <a:lnTo>
                      <a:pt x="734568" y="0"/>
                    </a:lnTo>
                    <a:close/>
                  </a:path>
                  <a:path w="4965700" h="27939">
                    <a:moveTo>
                      <a:pt x="789432" y="0"/>
                    </a:moveTo>
                    <a:lnTo>
                      <a:pt x="774191" y="0"/>
                    </a:lnTo>
                    <a:lnTo>
                      <a:pt x="768095" y="6096"/>
                    </a:lnTo>
                    <a:lnTo>
                      <a:pt x="768095" y="21336"/>
                    </a:lnTo>
                    <a:lnTo>
                      <a:pt x="774191" y="27432"/>
                    </a:lnTo>
                    <a:lnTo>
                      <a:pt x="789432" y="27432"/>
                    </a:lnTo>
                    <a:lnTo>
                      <a:pt x="795528" y="21336"/>
                    </a:lnTo>
                    <a:lnTo>
                      <a:pt x="795528" y="6096"/>
                    </a:lnTo>
                    <a:lnTo>
                      <a:pt x="789432" y="0"/>
                    </a:lnTo>
                    <a:close/>
                  </a:path>
                  <a:path w="4965700" h="27939">
                    <a:moveTo>
                      <a:pt x="844295" y="0"/>
                    </a:moveTo>
                    <a:lnTo>
                      <a:pt x="829056" y="0"/>
                    </a:lnTo>
                    <a:lnTo>
                      <a:pt x="822960" y="6096"/>
                    </a:lnTo>
                    <a:lnTo>
                      <a:pt x="822960" y="21336"/>
                    </a:lnTo>
                    <a:lnTo>
                      <a:pt x="829056" y="27432"/>
                    </a:lnTo>
                    <a:lnTo>
                      <a:pt x="844295" y="27432"/>
                    </a:lnTo>
                    <a:lnTo>
                      <a:pt x="850391" y="21336"/>
                    </a:lnTo>
                    <a:lnTo>
                      <a:pt x="850391" y="6096"/>
                    </a:lnTo>
                    <a:lnTo>
                      <a:pt x="844295" y="0"/>
                    </a:lnTo>
                    <a:close/>
                  </a:path>
                  <a:path w="4965700" h="27939">
                    <a:moveTo>
                      <a:pt x="899160" y="0"/>
                    </a:moveTo>
                    <a:lnTo>
                      <a:pt x="883919" y="0"/>
                    </a:lnTo>
                    <a:lnTo>
                      <a:pt x="877823" y="6096"/>
                    </a:lnTo>
                    <a:lnTo>
                      <a:pt x="877823" y="21336"/>
                    </a:lnTo>
                    <a:lnTo>
                      <a:pt x="883919" y="27432"/>
                    </a:lnTo>
                    <a:lnTo>
                      <a:pt x="899160" y="27432"/>
                    </a:lnTo>
                    <a:lnTo>
                      <a:pt x="905256" y="21336"/>
                    </a:lnTo>
                    <a:lnTo>
                      <a:pt x="905256" y="6096"/>
                    </a:lnTo>
                    <a:lnTo>
                      <a:pt x="899160" y="0"/>
                    </a:lnTo>
                    <a:close/>
                  </a:path>
                  <a:path w="4965700" h="27939">
                    <a:moveTo>
                      <a:pt x="954023" y="0"/>
                    </a:moveTo>
                    <a:lnTo>
                      <a:pt x="938784" y="0"/>
                    </a:lnTo>
                    <a:lnTo>
                      <a:pt x="932688" y="6096"/>
                    </a:lnTo>
                    <a:lnTo>
                      <a:pt x="932688" y="21336"/>
                    </a:lnTo>
                    <a:lnTo>
                      <a:pt x="938784" y="27432"/>
                    </a:lnTo>
                    <a:lnTo>
                      <a:pt x="954023" y="27432"/>
                    </a:lnTo>
                    <a:lnTo>
                      <a:pt x="960119" y="21336"/>
                    </a:lnTo>
                    <a:lnTo>
                      <a:pt x="960119" y="6096"/>
                    </a:lnTo>
                    <a:lnTo>
                      <a:pt x="954023" y="0"/>
                    </a:lnTo>
                    <a:close/>
                  </a:path>
                  <a:path w="4965700" h="27939">
                    <a:moveTo>
                      <a:pt x="1008888" y="0"/>
                    </a:moveTo>
                    <a:lnTo>
                      <a:pt x="993647" y="0"/>
                    </a:lnTo>
                    <a:lnTo>
                      <a:pt x="987551" y="6096"/>
                    </a:lnTo>
                    <a:lnTo>
                      <a:pt x="987551" y="21336"/>
                    </a:lnTo>
                    <a:lnTo>
                      <a:pt x="993647" y="27432"/>
                    </a:lnTo>
                    <a:lnTo>
                      <a:pt x="1008888" y="27432"/>
                    </a:lnTo>
                    <a:lnTo>
                      <a:pt x="1014984" y="21336"/>
                    </a:lnTo>
                    <a:lnTo>
                      <a:pt x="1014984" y="6096"/>
                    </a:lnTo>
                    <a:lnTo>
                      <a:pt x="1008888" y="0"/>
                    </a:lnTo>
                    <a:close/>
                  </a:path>
                  <a:path w="4965700" h="27939">
                    <a:moveTo>
                      <a:pt x="1063752" y="0"/>
                    </a:moveTo>
                    <a:lnTo>
                      <a:pt x="1048512" y="0"/>
                    </a:lnTo>
                    <a:lnTo>
                      <a:pt x="1042416" y="6096"/>
                    </a:lnTo>
                    <a:lnTo>
                      <a:pt x="1042416" y="21336"/>
                    </a:lnTo>
                    <a:lnTo>
                      <a:pt x="1048512" y="27432"/>
                    </a:lnTo>
                    <a:lnTo>
                      <a:pt x="1063752" y="27432"/>
                    </a:lnTo>
                    <a:lnTo>
                      <a:pt x="1069848" y="21336"/>
                    </a:lnTo>
                    <a:lnTo>
                      <a:pt x="1069848" y="6096"/>
                    </a:lnTo>
                    <a:lnTo>
                      <a:pt x="1063752" y="0"/>
                    </a:lnTo>
                    <a:close/>
                  </a:path>
                  <a:path w="4965700" h="27939">
                    <a:moveTo>
                      <a:pt x="1118616" y="0"/>
                    </a:moveTo>
                    <a:lnTo>
                      <a:pt x="1103376" y="0"/>
                    </a:lnTo>
                    <a:lnTo>
                      <a:pt x="1097280" y="6096"/>
                    </a:lnTo>
                    <a:lnTo>
                      <a:pt x="1097280" y="21336"/>
                    </a:lnTo>
                    <a:lnTo>
                      <a:pt x="1103376" y="27432"/>
                    </a:lnTo>
                    <a:lnTo>
                      <a:pt x="1118616" y="27432"/>
                    </a:lnTo>
                    <a:lnTo>
                      <a:pt x="1124712" y="21336"/>
                    </a:lnTo>
                    <a:lnTo>
                      <a:pt x="1124712" y="6096"/>
                    </a:lnTo>
                    <a:lnTo>
                      <a:pt x="1118616" y="0"/>
                    </a:lnTo>
                    <a:close/>
                  </a:path>
                  <a:path w="4965700" h="27939">
                    <a:moveTo>
                      <a:pt x="1173480" y="0"/>
                    </a:moveTo>
                    <a:lnTo>
                      <a:pt x="1158240" y="0"/>
                    </a:lnTo>
                    <a:lnTo>
                      <a:pt x="1152144" y="6096"/>
                    </a:lnTo>
                    <a:lnTo>
                      <a:pt x="1152144" y="21336"/>
                    </a:lnTo>
                    <a:lnTo>
                      <a:pt x="1158240" y="27432"/>
                    </a:lnTo>
                    <a:lnTo>
                      <a:pt x="1173480" y="27432"/>
                    </a:lnTo>
                    <a:lnTo>
                      <a:pt x="1179576" y="21336"/>
                    </a:lnTo>
                    <a:lnTo>
                      <a:pt x="1179576" y="6096"/>
                    </a:lnTo>
                    <a:lnTo>
                      <a:pt x="1173480" y="0"/>
                    </a:lnTo>
                    <a:close/>
                  </a:path>
                  <a:path w="4965700" h="27939">
                    <a:moveTo>
                      <a:pt x="1228344" y="0"/>
                    </a:moveTo>
                    <a:lnTo>
                      <a:pt x="1213104" y="0"/>
                    </a:lnTo>
                    <a:lnTo>
                      <a:pt x="1207008" y="6096"/>
                    </a:lnTo>
                    <a:lnTo>
                      <a:pt x="1207008" y="21336"/>
                    </a:lnTo>
                    <a:lnTo>
                      <a:pt x="1213104" y="27432"/>
                    </a:lnTo>
                    <a:lnTo>
                      <a:pt x="1228344" y="27432"/>
                    </a:lnTo>
                    <a:lnTo>
                      <a:pt x="1234440" y="21336"/>
                    </a:lnTo>
                    <a:lnTo>
                      <a:pt x="1234440" y="6096"/>
                    </a:lnTo>
                    <a:lnTo>
                      <a:pt x="1228344" y="0"/>
                    </a:lnTo>
                    <a:close/>
                  </a:path>
                  <a:path w="4965700" h="27939">
                    <a:moveTo>
                      <a:pt x="1283208" y="0"/>
                    </a:moveTo>
                    <a:lnTo>
                      <a:pt x="1267968" y="0"/>
                    </a:lnTo>
                    <a:lnTo>
                      <a:pt x="1261872" y="6096"/>
                    </a:lnTo>
                    <a:lnTo>
                      <a:pt x="1261872" y="21336"/>
                    </a:lnTo>
                    <a:lnTo>
                      <a:pt x="1267968" y="27432"/>
                    </a:lnTo>
                    <a:lnTo>
                      <a:pt x="1283208" y="27432"/>
                    </a:lnTo>
                    <a:lnTo>
                      <a:pt x="1289304" y="21336"/>
                    </a:lnTo>
                    <a:lnTo>
                      <a:pt x="1289304" y="6096"/>
                    </a:lnTo>
                    <a:lnTo>
                      <a:pt x="1283208" y="0"/>
                    </a:lnTo>
                    <a:close/>
                  </a:path>
                  <a:path w="4965700" h="27939">
                    <a:moveTo>
                      <a:pt x="1338072" y="0"/>
                    </a:moveTo>
                    <a:lnTo>
                      <a:pt x="1322832" y="0"/>
                    </a:lnTo>
                    <a:lnTo>
                      <a:pt x="1316736" y="6096"/>
                    </a:lnTo>
                    <a:lnTo>
                      <a:pt x="1316736" y="21336"/>
                    </a:lnTo>
                    <a:lnTo>
                      <a:pt x="1322832" y="27432"/>
                    </a:lnTo>
                    <a:lnTo>
                      <a:pt x="1338072" y="27432"/>
                    </a:lnTo>
                    <a:lnTo>
                      <a:pt x="1344168" y="21336"/>
                    </a:lnTo>
                    <a:lnTo>
                      <a:pt x="1344168" y="6096"/>
                    </a:lnTo>
                    <a:lnTo>
                      <a:pt x="1338072" y="0"/>
                    </a:lnTo>
                    <a:close/>
                  </a:path>
                  <a:path w="4965700" h="27939">
                    <a:moveTo>
                      <a:pt x="1392936" y="0"/>
                    </a:moveTo>
                    <a:lnTo>
                      <a:pt x="1377695" y="0"/>
                    </a:lnTo>
                    <a:lnTo>
                      <a:pt x="1371600" y="6096"/>
                    </a:lnTo>
                    <a:lnTo>
                      <a:pt x="1371600" y="21336"/>
                    </a:lnTo>
                    <a:lnTo>
                      <a:pt x="1377695" y="27432"/>
                    </a:lnTo>
                    <a:lnTo>
                      <a:pt x="1392936" y="27432"/>
                    </a:lnTo>
                    <a:lnTo>
                      <a:pt x="1399032" y="21336"/>
                    </a:lnTo>
                    <a:lnTo>
                      <a:pt x="1399032" y="6096"/>
                    </a:lnTo>
                    <a:lnTo>
                      <a:pt x="1392936" y="0"/>
                    </a:lnTo>
                    <a:close/>
                  </a:path>
                  <a:path w="4965700" h="27939">
                    <a:moveTo>
                      <a:pt x="1447800" y="0"/>
                    </a:moveTo>
                    <a:lnTo>
                      <a:pt x="1432560" y="0"/>
                    </a:lnTo>
                    <a:lnTo>
                      <a:pt x="1426464" y="6096"/>
                    </a:lnTo>
                    <a:lnTo>
                      <a:pt x="1426464" y="21336"/>
                    </a:lnTo>
                    <a:lnTo>
                      <a:pt x="1432560" y="27432"/>
                    </a:lnTo>
                    <a:lnTo>
                      <a:pt x="1447800" y="27432"/>
                    </a:lnTo>
                    <a:lnTo>
                      <a:pt x="1453895" y="21336"/>
                    </a:lnTo>
                    <a:lnTo>
                      <a:pt x="1453895" y="6096"/>
                    </a:lnTo>
                    <a:lnTo>
                      <a:pt x="1447800" y="0"/>
                    </a:lnTo>
                    <a:close/>
                  </a:path>
                  <a:path w="4965700" h="27939">
                    <a:moveTo>
                      <a:pt x="1502664" y="0"/>
                    </a:moveTo>
                    <a:lnTo>
                      <a:pt x="1487424" y="0"/>
                    </a:lnTo>
                    <a:lnTo>
                      <a:pt x="1481327" y="6096"/>
                    </a:lnTo>
                    <a:lnTo>
                      <a:pt x="1481327" y="21336"/>
                    </a:lnTo>
                    <a:lnTo>
                      <a:pt x="1487424" y="27432"/>
                    </a:lnTo>
                    <a:lnTo>
                      <a:pt x="1502664" y="27432"/>
                    </a:lnTo>
                    <a:lnTo>
                      <a:pt x="1508759" y="21336"/>
                    </a:lnTo>
                    <a:lnTo>
                      <a:pt x="1508759" y="6096"/>
                    </a:lnTo>
                    <a:lnTo>
                      <a:pt x="1502664" y="0"/>
                    </a:lnTo>
                    <a:close/>
                  </a:path>
                  <a:path w="4965700" h="27939">
                    <a:moveTo>
                      <a:pt x="1557527" y="0"/>
                    </a:moveTo>
                    <a:lnTo>
                      <a:pt x="1542288" y="0"/>
                    </a:lnTo>
                    <a:lnTo>
                      <a:pt x="1536192" y="6096"/>
                    </a:lnTo>
                    <a:lnTo>
                      <a:pt x="1536192" y="21336"/>
                    </a:lnTo>
                    <a:lnTo>
                      <a:pt x="1542288" y="27432"/>
                    </a:lnTo>
                    <a:lnTo>
                      <a:pt x="1557527" y="27432"/>
                    </a:lnTo>
                    <a:lnTo>
                      <a:pt x="1563624" y="21336"/>
                    </a:lnTo>
                    <a:lnTo>
                      <a:pt x="1563624" y="6096"/>
                    </a:lnTo>
                    <a:lnTo>
                      <a:pt x="1557527" y="0"/>
                    </a:lnTo>
                    <a:close/>
                  </a:path>
                  <a:path w="4965700" h="27939">
                    <a:moveTo>
                      <a:pt x="1612392" y="0"/>
                    </a:moveTo>
                    <a:lnTo>
                      <a:pt x="1597152" y="0"/>
                    </a:lnTo>
                    <a:lnTo>
                      <a:pt x="1591056" y="6096"/>
                    </a:lnTo>
                    <a:lnTo>
                      <a:pt x="1591056" y="21336"/>
                    </a:lnTo>
                    <a:lnTo>
                      <a:pt x="1597152" y="27432"/>
                    </a:lnTo>
                    <a:lnTo>
                      <a:pt x="1612392" y="27432"/>
                    </a:lnTo>
                    <a:lnTo>
                      <a:pt x="1618488" y="21336"/>
                    </a:lnTo>
                    <a:lnTo>
                      <a:pt x="1618488" y="6096"/>
                    </a:lnTo>
                    <a:lnTo>
                      <a:pt x="1612392" y="0"/>
                    </a:lnTo>
                    <a:close/>
                  </a:path>
                  <a:path w="4965700" h="27939">
                    <a:moveTo>
                      <a:pt x="1667256" y="0"/>
                    </a:moveTo>
                    <a:lnTo>
                      <a:pt x="1652015" y="0"/>
                    </a:lnTo>
                    <a:lnTo>
                      <a:pt x="1645920" y="6096"/>
                    </a:lnTo>
                    <a:lnTo>
                      <a:pt x="1645920" y="21336"/>
                    </a:lnTo>
                    <a:lnTo>
                      <a:pt x="1652015" y="27432"/>
                    </a:lnTo>
                    <a:lnTo>
                      <a:pt x="1667256" y="27432"/>
                    </a:lnTo>
                    <a:lnTo>
                      <a:pt x="1673352" y="21336"/>
                    </a:lnTo>
                    <a:lnTo>
                      <a:pt x="1673352" y="6096"/>
                    </a:lnTo>
                    <a:lnTo>
                      <a:pt x="1667256" y="0"/>
                    </a:lnTo>
                    <a:close/>
                  </a:path>
                  <a:path w="4965700" h="27939">
                    <a:moveTo>
                      <a:pt x="1722120" y="0"/>
                    </a:moveTo>
                    <a:lnTo>
                      <a:pt x="1706880" y="0"/>
                    </a:lnTo>
                    <a:lnTo>
                      <a:pt x="1700783" y="6096"/>
                    </a:lnTo>
                    <a:lnTo>
                      <a:pt x="1700783" y="21336"/>
                    </a:lnTo>
                    <a:lnTo>
                      <a:pt x="1706880" y="27432"/>
                    </a:lnTo>
                    <a:lnTo>
                      <a:pt x="1722120" y="27432"/>
                    </a:lnTo>
                    <a:lnTo>
                      <a:pt x="1728215" y="21336"/>
                    </a:lnTo>
                    <a:lnTo>
                      <a:pt x="1728215" y="6096"/>
                    </a:lnTo>
                    <a:lnTo>
                      <a:pt x="1722120" y="0"/>
                    </a:lnTo>
                    <a:close/>
                  </a:path>
                  <a:path w="4965700" h="27939">
                    <a:moveTo>
                      <a:pt x="1776983" y="0"/>
                    </a:moveTo>
                    <a:lnTo>
                      <a:pt x="1761744" y="0"/>
                    </a:lnTo>
                    <a:lnTo>
                      <a:pt x="1755648" y="6096"/>
                    </a:lnTo>
                    <a:lnTo>
                      <a:pt x="1755648" y="21336"/>
                    </a:lnTo>
                    <a:lnTo>
                      <a:pt x="1761744" y="27432"/>
                    </a:lnTo>
                    <a:lnTo>
                      <a:pt x="1776983" y="27432"/>
                    </a:lnTo>
                    <a:lnTo>
                      <a:pt x="1783080" y="21336"/>
                    </a:lnTo>
                    <a:lnTo>
                      <a:pt x="1783080" y="6096"/>
                    </a:lnTo>
                    <a:lnTo>
                      <a:pt x="1776983" y="0"/>
                    </a:lnTo>
                    <a:close/>
                  </a:path>
                  <a:path w="4965700" h="27939">
                    <a:moveTo>
                      <a:pt x="1831848" y="0"/>
                    </a:moveTo>
                    <a:lnTo>
                      <a:pt x="1816608" y="0"/>
                    </a:lnTo>
                    <a:lnTo>
                      <a:pt x="1810512" y="6096"/>
                    </a:lnTo>
                    <a:lnTo>
                      <a:pt x="1810512" y="21336"/>
                    </a:lnTo>
                    <a:lnTo>
                      <a:pt x="1816608" y="27432"/>
                    </a:lnTo>
                    <a:lnTo>
                      <a:pt x="1831848" y="27432"/>
                    </a:lnTo>
                    <a:lnTo>
                      <a:pt x="1837944" y="21336"/>
                    </a:lnTo>
                    <a:lnTo>
                      <a:pt x="1837944" y="6096"/>
                    </a:lnTo>
                    <a:lnTo>
                      <a:pt x="1831848" y="0"/>
                    </a:lnTo>
                    <a:close/>
                  </a:path>
                  <a:path w="4965700" h="27939">
                    <a:moveTo>
                      <a:pt x="1886712" y="0"/>
                    </a:moveTo>
                    <a:lnTo>
                      <a:pt x="1871471" y="0"/>
                    </a:lnTo>
                    <a:lnTo>
                      <a:pt x="1865376" y="6096"/>
                    </a:lnTo>
                    <a:lnTo>
                      <a:pt x="1865376" y="21336"/>
                    </a:lnTo>
                    <a:lnTo>
                      <a:pt x="1871471" y="27432"/>
                    </a:lnTo>
                    <a:lnTo>
                      <a:pt x="1886712" y="27432"/>
                    </a:lnTo>
                    <a:lnTo>
                      <a:pt x="1892808" y="21336"/>
                    </a:lnTo>
                    <a:lnTo>
                      <a:pt x="1892808" y="6096"/>
                    </a:lnTo>
                    <a:lnTo>
                      <a:pt x="1886712" y="0"/>
                    </a:lnTo>
                    <a:close/>
                  </a:path>
                  <a:path w="4965700" h="27939">
                    <a:moveTo>
                      <a:pt x="1941576" y="0"/>
                    </a:moveTo>
                    <a:lnTo>
                      <a:pt x="1926336" y="0"/>
                    </a:lnTo>
                    <a:lnTo>
                      <a:pt x="1920239" y="6096"/>
                    </a:lnTo>
                    <a:lnTo>
                      <a:pt x="1920239" y="21336"/>
                    </a:lnTo>
                    <a:lnTo>
                      <a:pt x="1926336" y="27432"/>
                    </a:lnTo>
                    <a:lnTo>
                      <a:pt x="1941576" y="27432"/>
                    </a:lnTo>
                    <a:lnTo>
                      <a:pt x="1947671" y="21336"/>
                    </a:lnTo>
                    <a:lnTo>
                      <a:pt x="1947671" y="6096"/>
                    </a:lnTo>
                    <a:lnTo>
                      <a:pt x="1941576" y="0"/>
                    </a:lnTo>
                    <a:close/>
                  </a:path>
                  <a:path w="4965700" h="27939">
                    <a:moveTo>
                      <a:pt x="1996439" y="0"/>
                    </a:moveTo>
                    <a:lnTo>
                      <a:pt x="1981200" y="0"/>
                    </a:lnTo>
                    <a:lnTo>
                      <a:pt x="1975104" y="6096"/>
                    </a:lnTo>
                    <a:lnTo>
                      <a:pt x="1975104" y="21336"/>
                    </a:lnTo>
                    <a:lnTo>
                      <a:pt x="1981200" y="27432"/>
                    </a:lnTo>
                    <a:lnTo>
                      <a:pt x="1996439" y="27432"/>
                    </a:lnTo>
                    <a:lnTo>
                      <a:pt x="2002536" y="21336"/>
                    </a:lnTo>
                    <a:lnTo>
                      <a:pt x="2002536" y="6096"/>
                    </a:lnTo>
                    <a:lnTo>
                      <a:pt x="1996439" y="0"/>
                    </a:lnTo>
                    <a:close/>
                  </a:path>
                  <a:path w="4965700" h="27939">
                    <a:moveTo>
                      <a:pt x="2051304" y="0"/>
                    </a:moveTo>
                    <a:lnTo>
                      <a:pt x="2036064" y="0"/>
                    </a:lnTo>
                    <a:lnTo>
                      <a:pt x="2029968" y="6096"/>
                    </a:lnTo>
                    <a:lnTo>
                      <a:pt x="2029968" y="21336"/>
                    </a:lnTo>
                    <a:lnTo>
                      <a:pt x="2036064" y="27432"/>
                    </a:lnTo>
                    <a:lnTo>
                      <a:pt x="2051304" y="27432"/>
                    </a:lnTo>
                    <a:lnTo>
                      <a:pt x="2057400" y="21336"/>
                    </a:lnTo>
                    <a:lnTo>
                      <a:pt x="2057400" y="6096"/>
                    </a:lnTo>
                    <a:lnTo>
                      <a:pt x="2051304" y="0"/>
                    </a:lnTo>
                    <a:close/>
                  </a:path>
                  <a:path w="4965700" h="27939">
                    <a:moveTo>
                      <a:pt x="2106168" y="0"/>
                    </a:moveTo>
                    <a:lnTo>
                      <a:pt x="2090927" y="0"/>
                    </a:lnTo>
                    <a:lnTo>
                      <a:pt x="2084832" y="6096"/>
                    </a:lnTo>
                    <a:lnTo>
                      <a:pt x="2084832" y="21336"/>
                    </a:lnTo>
                    <a:lnTo>
                      <a:pt x="2090927" y="27432"/>
                    </a:lnTo>
                    <a:lnTo>
                      <a:pt x="2106168" y="27432"/>
                    </a:lnTo>
                    <a:lnTo>
                      <a:pt x="2112264" y="21336"/>
                    </a:lnTo>
                    <a:lnTo>
                      <a:pt x="2112264" y="6096"/>
                    </a:lnTo>
                    <a:lnTo>
                      <a:pt x="2106168" y="0"/>
                    </a:lnTo>
                    <a:close/>
                  </a:path>
                  <a:path w="4965700" h="27939">
                    <a:moveTo>
                      <a:pt x="2161032" y="0"/>
                    </a:moveTo>
                    <a:lnTo>
                      <a:pt x="2145792" y="0"/>
                    </a:lnTo>
                    <a:lnTo>
                      <a:pt x="2139696" y="6096"/>
                    </a:lnTo>
                    <a:lnTo>
                      <a:pt x="2139696" y="21336"/>
                    </a:lnTo>
                    <a:lnTo>
                      <a:pt x="2145792" y="27432"/>
                    </a:lnTo>
                    <a:lnTo>
                      <a:pt x="2161032" y="27432"/>
                    </a:lnTo>
                    <a:lnTo>
                      <a:pt x="2167128" y="21336"/>
                    </a:lnTo>
                    <a:lnTo>
                      <a:pt x="2167128" y="6096"/>
                    </a:lnTo>
                    <a:lnTo>
                      <a:pt x="2161032" y="0"/>
                    </a:lnTo>
                    <a:close/>
                  </a:path>
                  <a:path w="4965700" h="27939">
                    <a:moveTo>
                      <a:pt x="2215896" y="0"/>
                    </a:moveTo>
                    <a:lnTo>
                      <a:pt x="2200656" y="0"/>
                    </a:lnTo>
                    <a:lnTo>
                      <a:pt x="2194560" y="6096"/>
                    </a:lnTo>
                    <a:lnTo>
                      <a:pt x="2194560" y="21336"/>
                    </a:lnTo>
                    <a:lnTo>
                      <a:pt x="2200656" y="27432"/>
                    </a:lnTo>
                    <a:lnTo>
                      <a:pt x="2215896" y="27432"/>
                    </a:lnTo>
                    <a:lnTo>
                      <a:pt x="2221992" y="21336"/>
                    </a:lnTo>
                    <a:lnTo>
                      <a:pt x="2221992" y="6096"/>
                    </a:lnTo>
                    <a:lnTo>
                      <a:pt x="2215896" y="0"/>
                    </a:lnTo>
                    <a:close/>
                  </a:path>
                  <a:path w="4965700" h="27939">
                    <a:moveTo>
                      <a:pt x="2270760" y="0"/>
                    </a:moveTo>
                    <a:lnTo>
                      <a:pt x="2255520" y="0"/>
                    </a:lnTo>
                    <a:lnTo>
                      <a:pt x="2249424" y="6096"/>
                    </a:lnTo>
                    <a:lnTo>
                      <a:pt x="2249424" y="21336"/>
                    </a:lnTo>
                    <a:lnTo>
                      <a:pt x="2255520" y="27432"/>
                    </a:lnTo>
                    <a:lnTo>
                      <a:pt x="2270760" y="27432"/>
                    </a:lnTo>
                    <a:lnTo>
                      <a:pt x="2276856" y="21336"/>
                    </a:lnTo>
                    <a:lnTo>
                      <a:pt x="2276856" y="6096"/>
                    </a:lnTo>
                    <a:lnTo>
                      <a:pt x="2270760" y="0"/>
                    </a:lnTo>
                    <a:close/>
                  </a:path>
                  <a:path w="4965700" h="27939">
                    <a:moveTo>
                      <a:pt x="2325624" y="0"/>
                    </a:moveTo>
                    <a:lnTo>
                      <a:pt x="2310384" y="0"/>
                    </a:lnTo>
                    <a:lnTo>
                      <a:pt x="2304288" y="6096"/>
                    </a:lnTo>
                    <a:lnTo>
                      <a:pt x="2304288" y="21336"/>
                    </a:lnTo>
                    <a:lnTo>
                      <a:pt x="2310384" y="27432"/>
                    </a:lnTo>
                    <a:lnTo>
                      <a:pt x="2325624" y="27432"/>
                    </a:lnTo>
                    <a:lnTo>
                      <a:pt x="2331720" y="21336"/>
                    </a:lnTo>
                    <a:lnTo>
                      <a:pt x="2331720" y="6096"/>
                    </a:lnTo>
                    <a:lnTo>
                      <a:pt x="2325624" y="0"/>
                    </a:lnTo>
                    <a:close/>
                  </a:path>
                  <a:path w="4965700" h="27939">
                    <a:moveTo>
                      <a:pt x="2380488" y="0"/>
                    </a:moveTo>
                    <a:lnTo>
                      <a:pt x="2365248" y="0"/>
                    </a:lnTo>
                    <a:lnTo>
                      <a:pt x="2359152" y="6096"/>
                    </a:lnTo>
                    <a:lnTo>
                      <a:pt x="2359152" y="21336"/>
                    </a:lnTo>
                    <a:lnTo>
                      <a:pt x="2365248" y="27432"/>
                    </a:lnTo>
                    <a:lnTo>
                      <a:pt x="2380488" y="27432"/>
                    </a:lnTo>
                    <a:lnTo>
                      <a:pt x="2386584" y="21336"/>
                    </a:lnTo>
                    <a:lnTo>
                      <a:pt x="2386584" y="6096"/>
                    </a:lnTo>
                    <a:lnTo>
                      <a:pt x="2380488" y="0"/>
                    </a:lnTo>
                    <a:close/>
                  </a:path>
                  <a:path w="4965700" h="27939">
                    <a:moveTo>
                      <a:pt x="2435352" y="0"/>
                    </a:moveTo>
                    <a:lnTo>
                      <a:pt x="2420112" y="0"/>
                    </a:lnTo>
                    <a:lnTo>
                      <a:pt x="2414016" y="6096"/>
                    </a:lnTo>
                    <a:lnTo>
                      <a:pt x="2414016" y="21336"/>
                    </a:lnTo>
                    <a:lnTo>
                      <a:pt x="2420112" y="27432"/>
                    </a:lnTo>
                    <a:lnTo>
                      <a:pt x="2435352" y="27432"/>
                    </a:lnTo>
                    <a:lnTo>
                      <a:pt x="2441448" y="21336"/>
                    </a:lnTo>
                    <a:lnTo>
                      <a:pt x="2441448" y="6096"/>
                    </a:lnTo>
                    <a:lnTo>
                      <a:pt x="2435352" y="0"/>
                    </a:lnTo>
                    <a:close/>
                  </a:path>
                  <a:path w="4965700" h="27939">
                    <a:moveTo>
                      <a:pt x="2490216" y="0"/>
                    </a:moveTo>
                    <a:lnTo>
                      <a:pt x="2474976" y="0"/>
                    </a:lnTo>
                    <a:lnTo>
                      <a:pt x="2468880" y="6096"/>
                    </a:lnTo>
                    <a:lnTo>
                      <a:pt x="2468880" y="21336"/>
                    </a:lnTo>
                    <a:lnTo>
                      <a:pt x="2474976" y="27432"/>
                    </a:lnTo>
                    <a:lnTo>
                      <a:pt x="2490216" y="27432"/>
                    </a:lnTo>
                    <a:lnTo>
                      <a:pt x="2496312" y="21336"/>
                    </a:lnTo>
                    <a:lnTo>
                      <a:pt x="2496312" y="6096"/>
                    </a:lnTo>
                    <a:lnTo>
                      <a:pt x="2490216" y="0"/>
                    </a:lnTo>
                    <a:close/>
                  </a:path>
                  <a:path w="4965700" h="27939">
                    <a:moveTo>
                      <a:pt x="2545080" y="0"/>
                    </a:moveTo>
                    <a:lnTo>
                      <a:pt x="2529840" y="0"/>
                    </a:lnTo>
                    <a:lnTo>
                      <a:pt x="2523744" y="6096"/>
                    </a:lnTo>
                    <a:lnTo>
                      <a:pt x="2523744" y="21336"/>
                    </a:lnTo>
                    <a:lnTo>
                      <a:pt x="2529840" y="27432"/>
                    </a:lnTo>
                    <a:lnTo>
                      <a:pt x="2545080" y="27432"/>
                    </a:lnTo>
                    <a:lnTo>
                      <a:pt x="2551176" y="21336"/>
                    </a:lnTo>
                    <a:lnTo>
                      <a:pt x="2551176" y="6096"/>
                    </a:lnTo>
                    <a:lnTo>
                      <a:pt x="2545080" y="0"/>
                    </a:lnTo>
                    <a:close/>
                  </a:path>
                  <a:path w="4965700" h="27939">
                    <a:moveTo>
                      <a:pt x="2599944" y="0"/>
                    </a:moveTo>
                    <a:lnTo>
                      <a:pt x="2584704" y="0"/>
                    </a:lnTo>
                    <a:lnTo>
                      <a:pt x="2578608" y="6096"/>
                    </a:lnTo>
                    <a:lnTo>
                      <a:pt x="2578608" y="21336"/>
                    </a:lnTo>
                    <a:lnTo>
                      <a:pt x="2584704" y="27432"/>
                    </a:lnTo>
                    <a:lnTo>
                      <a:pt x="2599944" y="27432"/>
                    </a:lnTo>
                    <a:lnTo>
                      <a:pt x="2606040" y="21336"/>
                    </a:lnTo>
                    <a:lnTo>
                      <a:pt x="2606040" y="6096"/>
                    </a:lnTo>
                    <a:lnTo>
                      <a:pt x="2599944" y="0"/>
                    </a:lnTo>
                    <a:close/>
                  </a:path>
                  <a:path w="4965700" h="27939">
                    <a:moveTo>
                      <a:pt x="2654808" y="0"/>
                    </a:moveTo>
                    <a:lnTo>
                      <a:pt x="2639568" y="0"/>
                    </a:lnTo>
                    <a:lnTo>
                      <a:pt x="2633472" y="6096"/>
                    </a:lnTo>
                    <a:lnTo>
                      <a:pt x="2633472" y="21336"/>
                    </a:lnTo>
                    <a:lnTo>
                      <a:pt x="2639568" y="27432"/>
                    </a:lnTo>
                    <a:lnTo>
                      <a:pt x="2654808" y="27432"/>
                    </a:lnTo>
                    <a:lnTo>
                      <a:pt x="2660904" y="21336"/>
                    </a:lnTo>
                    <a:lnTo>
                      <a:pt x="2660904" y="6096"/>
                    </a:lnTo>
                    <a:lnTo>
                      <a:pt x="2654808" y="0"/>
                    </a:lnTo>
                    <a:close/>
                  </a:path>
                  <a:path w="4965700" h="27939">
                    <a:moveTo>
                      <a:pt x="2709672" y="0"/>
                    </a:moveTo>
                    <a:lnTo>
                      <a:pt x="2694432" y="0"/>
                    </a:lnTo>
                    <a:lnTo>
                      <a:pt x="2688336" y="6096"/>
                    </a:lnTo>
                    <a:lnTo>
                      <a:pt x="2688336" y="21336"/>
                    </a:lnTo>
                    <a:lnTo>
                      <a:pt x="2694432" y="27432"/>
                    </a:lnTo>
                    <a:lnTo>
                      <a:pt x="2709672" y="27432"/>
                    </a:lnTo>
                    <a:lnTo>
                      <a:pt x="2715768" y="21336"/>
                    </a:lnTo>
                    <a:lnTo>
                      <a:pt x="2715768" y="6096"/>
                    </a:lnTo>
                    <a:lnTo>
                      <a:pt x="2709672" y="0"/>
                    </a:lnTo>
                    <a:close/>
                  </a:path>
                  <a:path w="4965700" h="27939">
                    <a:moveTo>
                      <a:pt x="2764536" y="0"/>
                    </a:moveTo>
                    <a:lnTo>
                      <a:pt x="2749296" y="0"/>
                    </a:lnTo>
                    <a:lnTo>
                      <a:pt x="2743200" y="6096"/>
                    </a:lnTo>
                    <a:lnTo>
                      <a:pt x="2743200" y="21336"/>
                    </a:lnTo>
                    <a:lnTo>
                      <a:pt x="2749296" y="27432"/>
                    </a:lnTo>
                    <a:lnTo>
                      <a:pt x="2764536" y="27432"/>
                    </a:lnTo>
                    <a:lnTo>
                      <a:pt x="2770632" y="21336"/>
                    </a:lnTo>
                    <a:lnTo>
                      <a:pt x="2770632" y="6096"/>
                    </a:lnTo>
                    <a:lnTo>
                      <a:pt x="2764536" y="0"/>
                    </a:lnTo>
                    <a:close/>
                  </a:path>
                  <a:path w="4965700" h="27939">
                    <a:moveTo>
                      <a:pt x="2819400" y="0"/>
                    </a:moveTo>
                    <a:lnTo>
                      <a:pt x="2804160" y="0"/>
                    </a:lnTo>
                    <a:lnTo>
                      <a:pt x="2798064" y="6096"/>
                    </a:lnTo>
                    <a:lnTo>
                      <a:pt x="2798064" y="21336"/>
                    </a:lnTo>
                    <a:lnTo>
                      <a:pt x="2804160" y="27432"/>
                    </a:lnTo>
                    <a:lnTo>
                      <a:pt x="2819400" y="27432"/>
                    </a:lnTo>
                    <a:lnTo>
                      <a:pt x="2825496" y="21336"/>
                    </a:lnTo>
                    <a:lnTo>
                      <a:pt x="2825496" y="6096"/>
                    </a:lnTo>
                    <a:lnTo>
                      <a:pt x="2819400" y="0"/>
                    </a:lnTo>
                    <a:close/>
                  </a:path>
                  <a:path w="4965700" h="27939">
                    <a:moveTo>
                      <a:pt x="2874264" y="0"/>
                    </a:moveTo>
                    <a:lnTo>
                      <a:pt x="2859024" y="0"/>
                    </a:lnTo>
                    <a:lnTo>
                      <a:pt x="2852928" y="6096"/>
                    </a:lnTo>
                    <a:lnTo>
                      <a:pt x="2852928" y="21336"/>
                    </a:lnTo>
                    <a:lnTo>
                      <a:pt x="2859024" y="27432"/>
                    </a:lnTo>
                    <a:lnTo>
                      <a:pt x="2874264" y="27432"/>
                    </a:lnTo>
                    <a:lnTo>
                      <a:pt x="2880360" y="21336"/>
                    </a:lnTo>
                    <a:lnTo>
                      <a:pt x="2880360" y="6096"/>
                    </a:lnTo>
                    <a:lnTo>
                      <a:pt x="2874264" y="0"/>
                    </a:lnTo>
                    <a:close/>
                  </a:path>
                  <a:path w="4965700" h="27939">
                    <a:moveTo>
                      <a:pt x="2929128" y="0"/>
                    </a:moveTo>
                    <a:lnTo>
                      <a:pt x="2913888" y="0"/>
                    </a:lnTo>
                    <a:lnTo>
                      <a:pt x="2907792" y="6096"/>
                    </a:lnTo>
                    <a:lnTo>
                      <a:pt x="2907792" y="21336"/>
                    </a:lnTo>
                    <a:lnTo>
                      <a:pt x="2913888" y="27432"/>
                    </a:lnTo>
                    <a:lnTo>
                      <a:pt x="2929128" y="27432"/>
                    </a:lnTo>
                    <a:lnTo>
                      <a:pt x="2935224" y="21336"/>
                    </a:lnTo>
                    <a:lnTo>
                      <a:pt x="2935224" y="6096"/>
                    </a:lnTo>
                    <a:lnTo>
                      <a:pt x="2929128" y="0"/>
                    </a:lnTo>
                    <a:close/>
                  </a:path>
                  <a:path w="4965700" h="27939">
                    <a:moveTo>
                      <a:pt x="2983992" y="0"/>
                    </a:moveTo>
                    <a:lnTo>
                      <a:pt x="2968752" y="0"/>
                    </a:lnTo>
                    <a:lnTo>
                      <a:pt x="2962656" y="6096"/>
                    </a:lnTo>
                    <a:lnTo>
                      <a:pt x="2962656" y="21336"/>
                    </a:lnTo>
                    <a:lnTo>
                      <a:pt x="2968752" y="27432"/>
                    </a:lnTo>
                    <a:lnTo>
                      <a:pt x="2983992" y="27432"/>
                    </a:lnTo>
                    <a:lnTo>
                      <a:pt x="2990088" y="21336"/>
                    </a:lnTo>
                    <a:lnTo>
                      <a:pt x="2990088" y="6096"/>
                    </a:lnTo>
                    <a:lnTo>
                      <a:pt x="2983992" y="0"/>
                    </a:lnTo>
                    <a:close/>
                  </a:path>
                  <a:path w="4965700" h="27939">
                    <a:moveTo>
                      <a:pt x="3038856" y="0"/>
                    </a:moveTo>
                    <a:lnTo>
                      <a:pt x="3023616" y="0"/>
                    </a:lnTo>
                    <a:lnTo>
                      <a:pt x="3017520" y="6096"/>
                    </a:lnTo>
                    <a:lnTo>
                      <a:pt x="3017520" y="21336"/>
                    </a:lnTo>
                    <a:lnTo>
                      <a:pt x="3023616" y="27432"/>
                    </a:lnTo>
                    <a:lnTo>
                      <a:pt x="3038856" y="27432"/>
                    </a:lnTo>
                    <a:lnTo>
                      <a:pt x="3044952" y="21336"/>
                    </a:lnTo>
                    <a:lnTo>
                      <a:pt x="3044952" y="6096"/>
                    </a:lnTo>
                    <a:lnTo>
                      <a:pt x="3038856" y="0"/>
                    </a:lnTo>
                    <a:close/>
                  </a:path>
                  <a:path w="4965700" h="27939">
                    <a:moveTo>
                      <a:pt x="3093720" y="0"/>
                    </a:moveTo>
                    <a:lnTo>
                      <a:pt x="3078480" y="0"/>
                    </a:lnTo>
                    <a:lnTo>
                      <a:pt x="3072384" y="6096"/>
                    </a:lnTo>
                    <a:lnTo>
                      <a:pt x="3072384" y="21336"/>
                    </a:lnTo>
                    <a:lnTo>
                      <a:pt x="3078480" y="27432"/>
                    </a:lnTo>
                    <a:lnTo>
                      <a:pt x="3093720" y="27432"/>
                    </a:lnTo>
                    <a:lnTo>
                      <a:pt x="3099816" y="21336"/>
                    </a:lnTo>
                    <a:lnTo>
                      <a:pt x="3099816" y="6096"/>
                    </a:lnTo>
                    <a:lnTo>
                      <a:pt x="3093720" y="0"/>
                    </a:lnTo>
                    <a:close/>
                  </a:path>
                  <a:path w="4965700" h="27939">
                    <a:moveTo>
                      <a:pt x="3148584" y="0"/>
                    </a:moveTo>
                    <a:lnTo>
                      <a:pt x="3133344" y="0"/>
                    </a:lnTo>
                    <a:lnTo>
                      <a:pt x="3127247" y="6096"/>
                    </a:lnTo>
                    <a:lnTo>
                      <a:pt x="3127247" y="21336"/>
                    </a:lnTo>
                    <a:lnTo>
                      <a:pt x="3133344" y="27432"/>
                    </a:lnTo>
                    <a:lnTo>
                      <a:pt x="3148584" y="27432"/>
                    </a:lnTo>
                    <a:lnTo>
                      <a:pt x="3154680" y="21336"/>
                    </a:lnTo>
                    <a:lnTo>
                      <a:pt x="3154680" y="6096"/>
                    </a:lnTo>
                    <a:lnTo>
                      <a:pt x="3148584" y="0"/>
                    </a:lnTo>
                    <a:close/>
                  </a:path>
                  <a:path w="4965700" h="27939">
                    <a:moveTo>
                      <a:pt x="3203447" y="0"/>
                    </a:moveTo>
                    <a:lnTo>
                      <a:pt x="3188208" y="0"/>
                    </a:lnTo>
                    <a:lnTo>
                      <a:pt x="3182111" y="6096"/>
                    </a:lnTo>
                    <a:lnTo>
                      <a:pt x="3182111" y="21336"/>
                    </a:lnTo>
                    <a:lnTo>
                      <a:pt x="3188208" y="27432"/>
                    </a:lnTo>
                    <a:lnTo>
                      <a:pt x="3203447" y="27432"/>
                    </a:lnTo>
                    <a:lnTo>
                      <a:pt x="3209544" y="21336"/>
                    </a:lnTo>
                    <a:lnTo>
                      <a:pt x="3209544" y="6096"/>
                    </a:lnTo>
                    <a:lnTo>
                      <a:pt x="3203447" y="0"/>
                    </a:lnTo>
                    <a:close/>
                  </a:path>
                  <a:path w="4965700" h="27939">
                    <a:moveTo>
                      <a:pt x="3258312" y="0"/>
                    </a:moveTo>
                    <a:lnTo>
                      <a:pt x="3243072" y="0"/>
                    </a:lnTo>
                    <a:lnTo>
                      <a:pt x="3236976" y="6096"/>
                    </a:lnTo>
                    <a:lnTo>
                      <a:pt x="3236976" y="21336"/>
                    </a:lnTo>
                    <a:lnTo>
                      <a:pt x="3243072" y="27432"/>
                    </a:lnTo>
                    <a:lnTo>
                      <a:pt x="3258312" y="27432"/>
                    </a:lnTo>
                    <a:lnTo>
                      <a:pt x="3264408" y="21336"/>
                    </a:lnTo>
                    <a:lnTo>
                      <a:pt x="3264408" y="6096"/>
                    </a:lnTo>
                    <a:lnTo>
                      <a:pt x="3258312" y="0"/>
                    </a:lnTo>
                    <a:close/>
                  </a:path>
                  <a:path w="4965700" h="27939">
                    <a:moveTo>
                      <a:pt x="3313176" y="0"/>
                    </a:moveTo>
                    <a:lnTo>
                      <a:pt x="3297936" y="0"/>
                    </a:lnTo>
                    <a:lnTo>
                      <a:pt x="3291840" y="6096"/>
                    </a:lnTo>
                    <a:lnTo>
                      <a:pt x="3291840" y="21336"/>
                    </a:lnTo>
                    <a:lnTo>
                      <a:pt x="3297936" y="27432"/>
                    </a:lnTo>
                    <a:lnTo>
                      <a:pt x="3313176" y="27432"/>
                    </a:lnTo>
                    <a:lnTo>
                      <a:pt x="3319272" y="21336"/>
                    </a:lnTo>
                    <a:lnTo>
                      <a:pt x="3319272" y="6096"/>
                    </a:lnTo>
                    <a:lnTo>
                      <a:pt x="3313176" y="0"/>
                    </a:lnTo>
                    <a:close/>
                  </a:path>
                  <a:path w="4965700" h="27939">
                    <a:moveTo>
                      <a:pt x="3368040" y="0"/>
                    </a:moveTo>
                    <a:lnTo>
                      <a:pt x="3352800" y="0"/>
                    </a:lnTo>
                    <a:lnTo>
                      <a:pt x="3346704" y="6096"/>
                    </a:lnTo>
                    <a:lnTo>
                      <a:pt x="3346704" y="21336"/>
                    </a:lnTo>
                    <a:lnTo>
                      <a:pt x="3352800" y="27432"/>
                    </a:lnTo>
                    <a:lnTo>
                      <a:pt x="3368040" y="27432"/>
                    </a:lnTo>
                    <a:lnTo>
                      <a:pt x="3374136" y="21336"/>
                    </a:lnTo>
                    <a:lnTo>
                      <a:pt x="3374136" y="6096"/>
                    </a:lnTo>
                    <a:lnTo>
                      <a:pt x="3368040" y="0"/>
                    </a:lnTo>
                    <a:close/>
                  </a:path>
                  <a:path w="4965700" h="27939">
                    <a:moveTo>
                      <a:pt x="3422904" y="0"/>
                    </a:moveTo>
                    <a:lnTo>
                      <a:pt x="3407664" y="0"/>
                    </a:lnTo>
                    <a:lnTo>
                      <a:pt x="3401568" y="6096"/>
                    </a:lnTo>
                    <a:lnTo>
                      <a:pt x="3401568" y="21336"/>
                    </a:lnTo>
                    <a:lnTo>
                      <a:pt x="3407664" y="27432"/>
                    </a:lnTo>
                    <a:lnTo>
                      <a:pt x="3422904" y="27432"/>
                    </a:lnTo>
                    <a:lnTo>
                      <a:pt x="3429000" y="21336"/>
                    </a:lnTo>
                    <a:lnTo>
                      <a:pt x="3429000" y="6096"/>
                    </a:lnTo>
                    <a:lnTo>
                      <a:pt x="3422904" y="0"/>
                    </a:lnTo>
                    <a:close/>
                  </a:path>
                  <a:path w="4965700" h="27939">
                    <a:moveTo>
                      <a:pt x="3477768" y="0"/>
                    </a:moveTo>
                    <a:lnTo>
                      <a:pt x="3462528" y="0"/>
                    </a:lnTo>
                    <a:lnTo>
                      <a:pt x="3456432" y="6096"/>
                    </a:lnTo>
                    <a:lnTo>
                      <a:pt x="3456432" y="21336"/>
                    </a:lnTo>
                    <a:lnTo>
                      <a:pt x="3462528" y="27432"/>
                    </a:lnTo>
                    <a:lnTo>
                      <a:pt x="3477768" y="27432"/>
                    </a:lnTo>
                    <a:lnTo>
                      <a:pt x="3483864" y="21336"/>
                    </a:lnTo>
                    <a:lnTo>
                      <a:pt x="3483864" y="6096"/>
                    </a:lnTo>
                    <a:lnTo>
                      <a:pt x="3477768" y="0"/>
                    </a:lnTo>
                    <a:close/>
                  </a:path>
                  <a:path w="4965700" h="27939">
                    <a:moveTo>
                      <a:pt x="3532632" y="0"/>
                    </a:moveTo>
                    <a:lnTo>
                      <a:pt x="3517392" y="0"/>
                    </a:lnTo>
                    <a:lnTo>
                      <a:pt x="3511296" y="6096"/>
                    </a:lnTo>
                    <a:lnTo>
                      <a:pt x="3511296" y="21336"/>
                    </a:lnTo>
                    <a:lnTo>
                      <a:pt x="3517392" y="27432"/>
                    </a:lnTo>
                    <a:lnTo>
                      <a:pt x="3532632" y="27432"/>
                    </a:lnTo>
                    <a:lnTo>
                      <a:pt x="3538728" y="21336"/>
                    </a:lnTo>
                    <a:lnTo>
                      <a:pt x="3538728" y="6096"/>
                    </a:lnTo>
                    <a:lnTo>
                      <a:pt x="3532632" y="0"/>
                    </a:lnTo>
                    <a:close/>
                  </a:path>
                  <a:path w="4965700" h="27939">
                    <a:moveTo>
                      <a:pt x="3587496" y="0"/>
                    </a:moveTo>
                    <a:lnTo>
                      <a:pt x="3572256" y="0"/>
                    </a:lnTo>
                    <a:lnTo>
                      <a:pt x="3566160" y="6096"/>
                    </a:lnTo>
                    <a:lnTo>
                      <a:pt x="3566160" y="21336"/>
                    </a:lnTo>
                    <a:lnTo>
                      <a:pt x="3572256" y="27432"/>
                    </a:lnTo>
                    <a:lnTo>
                      <a:pt x="3587496" y="27432"/>
                    </a:lnTo>
                    <a:lnTo>
                      <a:pt x="3593592" y="21336"/>
                    </a:lnTo>
                    <a:lnTo>
                      <a:pt x="3593592" y="6096"/>
                    </a:lnTo>
                    <a:lnTo>
                      <a:pt x="3587496" y="0"/>
                    </a:lnTo>
                    <a:close/>
                  </a:path>
                  <a:path w="4965700" h="27939">
                    <a:moveTo>
                      <a:pt x="3642360" y="0"/>
                    </a:moveTo>
                    <a:lnTo>
                      <a:pt x="3627120" y="0"/>
                    </a:lnTo>
                    <a:lnTo>
                      <a:pt x="3621024" y="6096"/>
                    </a:lnTo>
                    <a:lnTo>
                      <a:pt x="3621024" y="21336"/>
                    </a:lnTo>
                    <a:lnTo>
                      <a:pt x="3627120" y="27432"/>
                    </a:lnTo>
                    <a:lnTo>
                      <a:pt x="3642360" y="27432"/>
                    </a:lnTo>
                    <a:lnTo>
                      <a:pt x="3648456" y="21336"/>
                    </a:lnTo>
                    <a:lnTo>
                      <a:pt x="3648456" y="6096"/>
                    </a:lnTo>
                    <a:lnTo>
                      <a:pt x="3642360" y="0"/>
                    </a:lnTo>
                    <a:close/>
                  </a:path>
                  <a:path w="4965700" h="27939">
                    <a:moveTo>
                      <a:pt x="3697224" y="0"/>
                    </a:moveTo>
                    <a:lnTo>
                      <a:pt x="3681984" y="0"/>
                    </a:lnTo>
                    <a:lnTo>
                      <a:pt x="3675888" y="6096"/>
                    </a:lnTo>
                    <a:lnTo>
                      <a:pt x="3675888" y="21336"/>
                    </a:lnTo>
                    <a:lnTo>
                      <a:pt x="3681984" y="27432"/>
                    </a:lnTo>
                    <a:lnTo>
                      <a:pt x="3697224" y="27432"/>
                    </a:lnTo>
                    <a:lnTo>
                      <a:pt x="3703320" y="21336"/>
                    </a:lnTo>
                    <a:lnTo>
                      <a:pt x="3703320" y="6096"/>
                    </a:lnTo>
                    <a:lnTo>
                      <a:pt x="3697224" y="0"/>
                    </a:lnTo>
                    <a:close/>
                  </a:path>
                  <a:path w="4965700" h="27939">
                    <a:moveTo>
                      <a:pt x="3752088" y="0"/>
                    </a:moveTo>
                    <a:lnTo>
                      <a:pt x="3736848" y="0"/>
                    </a:lnTo>
                    <a:lnTo>
                      <a:pt x="3730752" y="6096"/>
                    </a:lnTo>
                    <a:lnTo>
                      <a:pt x="3730752" y="21336"/>
                    </a:lnTo>
                    <a:lnTo>
                      <a:pt x="3736848" y="27432"/>
                    </a:lnTo>
                    <a:lnTo>
                      <a:pt x="3752088" y="27432"/>
                    </a:lnTo>
                    <a:lnTo>
                      <a:pt x="3758184" y="21336"/>
                    </a:lnTo>
                    <a:lnTo>
                      <a:pt x="3758184" y="6096"/>
                    </a:lnTo>
                    <a:lnTo>
                      <a:pt x="3752088" y="0"/>
                    </a:lnTo>
                    <a:close/>
                  </a:path>
                  <a:path w="4965700" h="27939">
                    <a:moveTo>
                      <a:pt x="3806952" y="0"/>
                    </a:moveTo>
                    <a:lnTo>
                      <a:pt x="3791712" y="0"/>
                    </a:lnTo>
                    <a:lnTo>
                      <a:pt x="3785616" y="6096"/>
                    </a:lnTo>
                    <a:lnTo>
                      <a:pt x="3785616" y="21336"/>
                    </a:lnTo>
                    <a:lnTo>
                      <a:pt x="3791712" y="27432"/>
                    </a:lnTo>
                    <a:lnTo>
                      <a:pt x="3806952" y="27432"/>
                    </a:lnTo>
                    <a:lnTo>
                      <a:pt x="3813048" y="21336"/>
                    </a:lnTo>
                    <a:lnTo>
                      <a:pt x="3813048" y="6096"/>
                    </a:lnTo>
                    <a:lnTo>
                      <a:pt x="3806952" y="0"/>
                    </a:lnTo>
                    <a:close/>
                  </a:path>
                  <a:path w="4965700" h="27939">
                    <a:moveTo>
                      <a:pt x="3861816" y="0"/>
                    </a:moveTo>
                    <a:lnTo>
                      <a:pt x="3846576" y="0"/>
                    </a:lnTo>
                    <a:lnTo>
                      <a:pt x="3840480" y="6096"/>
                    </a:lnTo>
                    <a:lnTo>
                      <a:pt x="3840480" y="21336"/>
                    </a:lnTo>
                    <a:lnTo>
                      <a:pt x="3846576" y="27432"/>
                    </a:lnTo>
                    <a:lnTo>
                      <a:pt x="3861816" y="27432"/>
                    </a:lnTo>
                    <a:lnTo>
                      <a:pt x="3867912" y="21336"/>
                    </a:lnTo>
                    <a:lnTo>
                      <a:pt x="3867912" y="6096"/>
                    </a:lnTo>
                    <a:lnTo>
                      <a:pt x="3861816" y="0"/>
                    </a:lnTo>
                    <a:close/>
                  </a:path>
                  <a:path w="4965700" h="27939">
                    <a:moveTo>
                      <a:pt x="3916680" y="0"/>
                    </a:moveTo>
                    <a:lnTo>
                      <a:pt x="3901440" y="0"/>
                    </a:lnTo>
                    <a:lnTo>
                      <a:pt x="3895344" y="6096"/>
                    </a:lnTo>
                    <a:lnTo>
                      <a:pt x="3895344" y="21336"/>
                    </a:lnTo>
                    <a:lnTo>
                      <a:pt x="3901440" y="27432"/>
                    </a:lnTo>
                    <a:lnTo>
                      <a:pt x="3916680" y="27432"/>
                    </a:lnTo>
                    <a:lnTo>
                      <a:pt x="3922776" y="21336"/>
                    </a:lnTo>
                    <a:lnTo>
                      <a:pt x="3922776" y="6096"/>
                    </a:lnTo>
                    <a:lnTo>
                      <a:pt x="3916680" y="0"/>
                    </a:lnTo>
                    <a:close/>
                  </a:path>
                  <a:path w="4965700" h="27939">
                    <a:moveTo>
                      <a:pt x="3971544" y="0"/>
                    </a:moveTo>
                    <a:lnTo>
                      <a:pt x="3956304" y="0"/>
                    </a:lnTo>
                    <a:lnTo>
                      <a:pt x="3950208" y="6096"/>
                    </a:lnTo>
                    <a:lnTo>
                      <a:pt x="3950208" y="21336"/>
                    </a:lnTo>
                    <a:lnTo>
                      <a:pt x="3956304" y="27432"/>
                    </a:lnTo>
                    <a:lnTo>
                      <a:pt x="3971544" y="27432"/>
                    </a:lnTo>
                    <a:lnTo>
                      <a:pt x="3977640" y="21336"/>
                    </a:lnTo>
                    <a:lnTo>
                      <a:pt x="3977640" y="6096"/>
                    </a:lnTo>
                    <a:lnTo>
                      <a:pt x="3971544" y="0"/>
                    </a:lnTo>
                    <a:close/>
                  </a:path>
                  <a:path w="4965700" h="27939">
                    <a:moveTo>
                      <a:pt x="4026408" y="0"/>
                    </a:moveTo>
                    <a:lnTo>
                      <a:pt x="4011168" y="0"/>
                    </a:lnTo>
                    <a:lnTo>
                      <a:pt x="4005072" y="6096"/>
                    </a:lnTo>
                    <a:lnTo>
                      <a:pt x="4005072" y="21336"/>
                    </a:lnTo>
                    <a:lnTo>
                      <a:pt x="4011168" y="27432"/>
                    </a:lnTo>
                    <a:lnTo>
                      <a:pt x="4026408" y="27432"/>
                    </a:lnTo>
                    <a:lnTo>
                      <a:pt x="4032504" y="21336"/>
                    </a:lnTo>
                    <a:lnTo>
                      <a:pt x="4032504" y="6096"/>
                    </a:lnTo>
                    <a:lnTo>
                      <a:pt x="4026408" y="0"/>
                    </a:lnTo>
                    <a:close/>
                  </a:path>
                  <a:path w="4965700" h="27939">
                    <a:moveTo>
                      <a:pt x="4081272" y="0"/>
                    </a:moveTo>
                    <a:lnTo>
                      <a:pt x="4066032" y="0"/>
                    </a:lnTo>
                    <a:lnTo>
                      <a:pt x="4059936" y="6096"/>
                    </a:lnTo>
                    <a:lnTo>
                      <a:pt x="4059936" y="21336"/>
                    </a:lnTo>
                    <a:lnTo>
                      <a:pt x="4066032" y="27432"/>
                    </a:lnTo>
                    <a:lnTo>
                      <a:pt x="4081272" y="27432"/>
                    </a:lnTo>
                    <a:lnTo>
                      <a:pt x="4087368" y="21336"/>
                    </a:lnTo>
                    <a:lnTo>
                      <a:pt x="4087368" y="6096"/>
                    </a:lnTo>
                    <a:lnTo>
                      <a:pt x="4081272" y="0"/>
                    </a:lnTo>
                    <a:close/>
                  </a:path>
                  <a:path w="4965700" h="27939">
                    <a:moveTo>
                      <a:pt x="4136136" y="0"/>
                    </a:moveTo>
                    <a:lnTo>
                      <a:pt x="4120896" y="0"/>
                    </a:lnTo>
                    <a:lnTo>
                      <a:pt x="4114800" y="6096"/>
                    </a:lnTo>
                    <a:lnTo>
                      <a:pt x="4114800" y="21336"/>
                    </a:lnTo>
                    <a:lnTo>
                      <a:pt x="4120896" y="27432"/>
                    </a:lnTo>
                    <a:lnTo>
                      <a:pt x="4136136" y="27432"/>
                    </a:lnTo>
                    <a:lnTo>
                      <a:pt x="4142232" y="21336"/>
                    </a:lnTo>
                    <a:lnTo>
                      <a:pt x="4142232" y="6096"/>
                    </a:lnTo>
                    <a:lnTo>
                      <a:pt x="4136136" y="0"/>
                    </a:lnTo>
                    <a:close/>
                  </a:path>
                  <a:path w="4965700" h="27939">
                    <a:moveTo>
                      <a:pt x="4191000" y="0"/>
                    </a:moveTo>
                    <a:lnTo>
                      <a:pt x="4175760" y="0"/>
                    </a:lnTo>
                    <a:lnTo>
                      <a:pt x="4169664" y="6096"/>
                    </a:lnTo>
                    <a:lnTo>
                      <a:pt x="4169664" y="21336"/>
                    </a:lnTo>
                    <a:lnTo>
                      <a:pt x="4175760" y="27432"/>
                    </a:lnTo>
                    <a:lnTo>
                      <a:pt x="4191000" y="27432"/>
                    </a:lnTo>
                    <a:lnTo>
                      <a:pt x="4197096" y="21336"/>
                    </a:lnTo>
                    <a:lnTo>
                      <a:pt x="4197096" y="6096"/>
                    </a:lnTo>
                    <a:lnTo>
                      <a:pt x="4191000" y="0"/>
                    </a:lnTo>
                    <a:close/>
                  </a:path>
                  <a:path w="4965700" h="27939">
                    <a:moveTo>
                      <a:pt x="4245864" y="0"/>
                    </a:moveTo>
                    <a:lnTo>
                      <a:pt x="4230624" y="0"/>
                    </a:lnTo>
                    <a:lnTo>
                      <a:pt x="4224528" y="6096"/>
                    </a:lnTo>
                    <a:lnTo>
                      <a:pt x="4224528" y="21336"/>
                    </a:lnTo>
                    <a:lnTo>
                      <a:pt x="4230624" y="27432"/>
                    </a:lnTo>
                    <a:lnTo>
                      <a:pt x="4245864" y="27432"/>
                    </a:lnTo>
                    <a:lnTo>
                      <a:pt x="4251960" y="21336"/>
                    </a:lnTo>
                    <a:lnTo>
                      <a:pt x="4251960" y="6096"/>
                    </a:lnTo>
                    <a:lnTo>
                      <a:pt x="4245864" y="0"/>
                    </a:lnTo>
                    <a:close/>
                  </a:path>
                  <a:path w="4965700" h="27939">
                    <a:moveTo>
                      <a:pt x="4300728" y="0"/>
                    </a:moveTo>
                    <a:lnTo>
                      <a:pt x="4285488" y="0"/>
                    </a:lnTo>
                    <a:lnTo>
                      <a:pt x="4279392" y="6096"/>
                    </a:lnTo>
                    <a:lnTo>
                      <a:pt x="4279392" y="21336"/>
                    </a:lnTo>
                    <a:lnTo>
                      <a:pt x="4285488" y="27432"/>
                    </a:lnTo>
                    <a:lnTo>
                      <a:pt x="4300728" y="27432"/>
                    </a:lnTo>
                    <a:lnTo>
                      <a:pt x="4306824" y="21336"/>
                    </a:lnTo>
                    <a:lnTo>
                      <a:pt x="4306824" y="6096"/>
                    </a:lnTo>
                    <a:lnTo>
                      <a:pt x="4300728" y="0"/>
                    </a:lnTo>
                    <a:close/>
                  </a:path>
                  <a:path w="4965700" h="27939">
                    <a:moveTo>
                      <a:pt x="4355592" y="0"/>
                    </a:moveTo>
                    <a:lnTo>
                      <a:pt x="4340352" y="0"/>
                    </a:lnTo>
                    <a:lnTo>
                      <a:pt x="4334256" y="6096"/>
                    </a:lnTo>
                    <a:lnTo>
                      <a:pt x="4334256" y="21336"/>
                    </a:lnTo>
                    <a:lnTo>
                      <a:pt x="4340352" y="27432"/>
                    </a:lnTo>
                    <a:lnTo>
                      <a:pt x="4355592" y="27432"/>
                    </a:lnTo>
                    <a:lnTo>
                      <a:pt x="4361688" y="21336"/>
                    </a:lnTo>
                    <a:lnTo>
                      <a:pt x="4361688" y="6096"/>
                    </a:lnTo>
                    <a:lnTo>
                      <a:pt x="4355592" y="0"/>
                    </a:lnTo>
                    <a:close/>
                  </a:path>
                  <a:path w="4965700" h="27939">
                    <a:moveTo>
                      <a:pt x="4410456" y="0"/>
                    </a:moveTo>
                    <a:lnTo>
                      <a:pt x="4395216" y="0"/>
                    </a:lnTo>
                    <a:lnTo>
                      <a:pt x="4389120" y="6096"/>
                    </a:lnTo>
                    <a:lnTo>
                      <a:pt x="4389120" y="21336"/>
                    </a:lnTo>
                    <a:lnTo>
                      <a:pt x="4395216" y="27432"/>
                    </a:lnTo>
                    <a:lnTo>
                      <a:pt x="4410456" y="27432"/>
                    </a:lnTo>
                    <a:lnTo>
                      <a:pt x="4416552" y="21336"/>
                    </a:lnTo>
                    <a:lnTo>
                      <a:pt x="4416552" y="6096"/>
                    </a:lnTo>
                    <a:lnTo>
                      <a:pt x="4410456" y="0"/>
                    </a:lnTo>
                    <a:close/>
                  </a:path>
                  <a:path w="4965700" h="27939">
                    <a:moveTo>
                      <a:pt x="4465320" y="0"/>
                    </a:moveTo>
                    <a:lnTo>
                      <a:pt x="4450080" y="0"/>
                    </a:lnTo>
                    <a:lnTo>
                      <a:pt x="4443984" y="6096"/>
                    </a:lnTo>
                    <a:lnTo>
                      <a:pt x="4443984" y="21336"/>
                    </a:lnTo>
                    <a:lnTo>
                      <a:pt x="4450080" y="27432"/>
                    </a:lnTo>
                    <a:lnTo>
                      <a:pt x="4465320" y="27432"/>
                    </a:lnTo>
                    <a:lnTo>
                      <a:pt x="4471416" y="21336"/>
                    </a:lnTo>
                    <a:lnTo>
                      <a:pt x="4471416" y="6096"/>
                    </a:lnTo>
                    <a:lnTo>
                      <a:pt x="4465320" y="0"/>
                    </a:lnTo>
                    <a:close/>
                  </a:path>
                  <a:path w="4965700" h="27939">
                    <a:moveTo>
                      <a:pt x="4520184" y="0"/>
                    </a:moveTo>
                    <a:lnTo>
                      <a:pt x="4504944" y="0"/>
                    </a:lnTo>
                    <a:lnTo>
                      <a:pt x="4498848" y="6096"/>
                    </a:lnTo>
                    <a:lnTo>
                      <a:pt x="4498848" y="21336"/>
                    </a:lnTo>
                    <a:lnTo>
                      <a:pt x="4504944" y="27432"/>
                    </a:lnTo>
                    <a:lnTo>
                      <a:pt x="4520184" y="27432"/>
                    </a:lnTo>
                    <a:lnTo>
                      <a:pt x="4526280" y="21336"/>
                    </a:lnTo>
                    <a:lnTo>
                      <a:pt x="4526280" y="6096"/>
                    </a:lnTo>
                    <a:lnTo>
                      <a:pt x="4520184" y="0"/>
                    </a:lnTo>
                    <a:close/>
                  </a:path>
                  <a:path w="4965700" h="27939">
                    <a:moveTo>
                      <a:pt x="4575048" y="0"/>
                    </a:moveTo>
                    <a:lnTo>
                      <a:pt x="4559808" y="0"/>
                    </a:lnTo>
                    <a:lnTo>
                      <a:pt x="4553712" y="6096"/>
                    </a:lnTo>
                    <a:lnTo>
                      <a:pt x="4553712" y="21336"/>
                    </a:lnTo>
                    <a:lnTo>
                      <a:pt x="4559808" y="27432"/>
                    </a:lnTo>
                    <a:lnTo>
                      <a:pt x="4575048" y="27432"/>
                    </a:lnTo>
                    <a:lnTo>
                      <a:pt x="4581144" y="21336"/>
                    </a:lnTo>
                    <a:lnTo>
                      <a:pt x="4581144" y="6096"/>
                    </a:lnTo>
                    <a:lnTo>
                      <a:pt x="4575048" y="0"/>
                    </a:lnTo>
                    <a:close/>
                  </a:path>
                  <a:path w="4965700" h="27939">
                    <a:moveTo>
                      <a:pt x="4629912" y="0"/>
                    </a:moveTo>
                    <a:lnTo>
                      <a:pt x="4614672" y="0"/>
                    </a:lnTo>
                    <a:lnTo>
                      <a:pt x="4608576" y="6096"/>
                    </a:lnTo>
                    <a:lnTo>
                      <a:pt x="4608576" y="21336"/>
                    </a:lnTo>
                    <a:lnTo>
                      <a:pt x="4614672" y="27432"/>
                    </a:lnTo>
                    <a:lnTo>
                      <a:pt x="4629912" y="27432"/>
                    </a:lnTo>
                    <a:lnTo>
                      <a:pt x="4636008" y="21336"/>
                    </a:lnTo>
                    <a:lnTo>
                      <a:pt x="4636008" y="6096"/>
                    </a:lnTo>
                    <a:lnTo>
                      <a:pt x="4629912" y="0"/>
                    </a:lnTo>
                    <a:close/>
                  </a:path>
                  <a:path w="4965700" h="27939">
                    <a:moveTo>
                      <a:pt x="4684776" y="0"/>
                    </a:moveTo>
                    <a:lnTo>
                      <a:pt x="4669536" y="0"/>
                    </a:lnTo>
                    <a:lnTo>
                      <a:pt x="4663440" y="6096"/>
                    </a:lnTo>
                    <a:lnTo>
                      <a:pt x="4663440" y="21336"/>
                    </a:lnTo>
                    <a:lnTo>
                      <a:pt x="4669536" y="27432"/>
                    </a:lnTo>
                    <a:lnTo>
                      <a:pt x="4684776" y="27432"/>
                    </a:lnTo>
                    <a:lnTo>
                      <a:pt x="4690872" y="21336"/>
                    </a:lnTo>
                    <a:lnTo>
                      <a:pt x="4690872" y="6096"/>
                    </a:lnTo>
                    <a:lnTo>
                      <a:pt x="4684776" y="0"/>
                    </a:lnTo>
                    <a:close/>
                  </a:path>
                  <a:path w="4965700" h="27939">
                    <a:moveTo>
                      <a:pt x="4739640" y="0"/>
                    </a:moveTo>
                    <a:lnTo>
                      <a:pt x="4724400" y="0"/>
                    </a:lnTo>
                    <a:lnTo>
                      <a:pt x="4718304" y="6096"/>
                    </a:lnTo>
                    <a:lnTo>
                      <a:pt x="4718304" y="21336"/>
                    </a:lnTo>
                    <a:lnTo>
                      <a:pt x="4724400" y="27432"/>
                    </a:lnTo>
                    <a:lnTo>
                      <a:pt x="4739640" y="27432"/>
                    </a:lnTo>
                    <a:lnTo>
                      <a:pt x="4745736" y="21336"/>
                    </a:lnTo>
                    <a:lnTo>
                      <a:pt x="4745736" y="6096"/>
                    </a:lnTo>
                    <a:lnTo>
                      <a:pt x="4739640" y="0"/>
                    </a:lnTo>
                    <a:close/>
                  </a:path>
                  <a:path w="4965700" h="27939">
                    <a:moveTo>
                      <a:pt x="4794504" y="0"/>
                    </a:moveTo>
                    <a:lnTo>
                      <a:pt x="4779264" y="0"/>
                    </a:lnTo>
                    <a:lnTo>
                      <a:pt x="4773168" y="6096"/>
                    </a:lnTo>
                    <a:lnTo>
                      <a:pt x="4773168" y="21336"/>
                    </a:lnTo>
                    <a:lnTo>
                      <a:pt x="4779264" y="27432"/>
                    </a:lnTo>
                    <a:lnTo>
                      <a:pt x="4794504" y="27432"/>
                    </a:lnTo>
                    <a:lnTo>
                      <a:pt x="4800600" y="21336"/>
                    </a:lnTo>
                    <a:lnTo>
                      <a:pt x="4800600" y="6096"/>
                    </a:lnTo>
                    <a:lnTo>
                      <a:pt x="4794504" y="0"/>
                    </a:lnTo>
                    <a:close/>
                  </a:path>
                  <a:path w="4965700" h="27939">
                    <a:moveTo>
                      <a:pt x="4849368" y="0"/>
                    </a:moveTo>
                    <a:lnTo>
                      <a:pt x="4834128" y="0"/>
                    </a:lnTo>
                    <a:lnTo>
                      <a:pt x="4828032" y="6096"/>
                    </a:lnTo>
                    <a:lnTo>
                      <a:pt x="4828032" y="21336"/>
                    </a:lnTo>
                    <a:lnTo>
                      <a:pt x="4834128" y="27432"/>
                    </a:lnTo>
                    <a:lnTo>
                      <a:pt x="4849368" y="27432"/>
                    </a:lnTo>
                    <a:lnTo>
                      <a:pt x="4855464" y="21336"/>
                    </a:lnTo>
                    <a:lnTo>
                      <a:pt x="4855464" y="6096"/>
                    </a:lnTo>
                    <a:lnTo>
                      <a:pt x="4849368" y="0"/>
                    </a:lnTo>
                    <a:close/>
                  </a:path>
                  <a:path w="4965700" h="27939">
                    <a:moveTo>
                      <a:pt x="4904232" y="0"/>
                    </a:moveTo>
                    <a:lnTo>
                      <a:pt x="4888992" y="0"/>
                    </a:lnTo>
                    <a:lnTo>
                      <a:pt x="4882896" y="6096"/>
                    </a:lnTo>
                    <a:lnTo>
                      <a:pt x="4882896" y="21336"/>
                    </a:lnTo>
                    <a:lnTo>
                      <a:pt x="4888992" y="27432"/>
                    </a:lnTo>
                    <a:lnTo>
                      <a:pt x="4904232" y="27432"/>
                    </a:lnTo>
                    <a:lnTo>
                      <a:pt x="4910328" y="21336"/>
                    </a:lnTo>
                    <a:lnTo>
                      <a:pt x="4910328" y="6096"/>
                    </a:lnTo>
                    <a:lnTo>
                      <a:pt x="4904232" y="0"/>
                    </a:lnTo>
                    <a:close/>
                  </a:path>
                  <a:path w="4965700" h="27939">
                    <a:moveTo>
                      <a:pt x="4959096" y="0"/>
                    </a:moveTo>
                    <a:lnTo>
                      <a:pt x="4943856" y="0"/>
                    </a:lnTo>
                    <a:lnTo>
                      <a:pt x="4937760" y="6096"/>
                    </a:lnTo>
                    <a:lnTo>
                      <a:pt x="4937760" y="21336"/>
                    </a:lnTo>
                    <a:lnTo>
                      <a:pt x="4943856" y="27432"/>
                    </a:lnTo>
                    <a:lnTo>
                      <a:pt x="4959096" y="27432"/>
                    </a:lnTo>
                    <a:lnTo>
                      <a:pt x="4965192" y="21336"/>
                    </a:lnTo>
                    <a:lnTo>
                      <a:pt x="4965192" y="6096"/>
                    </a:lnTo>
                    <a:lnTo>
                      <a:pt x="4959096" y="0"/>
                    </a:lnTo>
                    <a:close/>
                  </a:path>
                </a:pathLst>
              </a:custGeom>
              <a:solidFill>
                <a:srgbClr val="5962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879"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78" name="object 306"/>
              <p:cNvSpPr/>
              <p:nvPr/>
            </p:nvSpPr>
            <p:spPr>
              <a:xfrm>
                <a:off x="144609" y="2093544"/>
                <a:ext cx="3005695" cy="46806"/>
              </a:xfrm>
              <a:custGeom>
                <a:avLst/>
                <a:gdLst/>
                <a:ahLst/>
                <a:cxnLst/>
                <a:rect l="l" t="t" r="r" b="b"/>
                <a:pathLst>
                  <a:path w="4965700" h="27939">
                    <a:moveTo>
                      <a:pt x="21335" y="0"/>
                    </a:moveTo>
                    <a:lnTo>
                      <a:pt x="7619" y="0"/>
                    </a:lnTo>
                    <a:lnTo>
                      <a:pt x="0" y="6096"/>
                    </a:lnTo>
                    <a:lnTo>
                      <a:pt x="0" y="21336"/>
                    </a:lnTo>
                    <a:lnTo>
                      <a:pt x="7619" y="27432"/>
                    </a:lnTo>
                    <a:lnTo>
                      <a:pt x="21335" y="27432"/>
                    </a:lnTo>
                    <a:lnTo>
                      <a:pt x="27432" y="21336"/>
                    </a:lnTo>
                    <a:lnTo>
                      <a:pt x="27432" y="6096"/>
                    </a:lnTo>
                    <a:lnTo>
                      <a:pt x="21335" y="0"/>
                    </a:lnTo>
                    <a:close/>
                  </a:path>
                  <a:path w="4965700" h="27939">
                    <a:moveTo>
                      <a:pt x="76200" y="0"/>
                    </a:moveTo>
                    <a:lnTo>
                      <a:pt x="62484" y="0"/>
                    </a:lnTo>
                    <a:lnTo>
                      <a:pt x="54864" y="6096"/>
                    </a:lnTo>
                    <a:lnTo>
                      <a:pt x="54864" y="21336"/>
                    </a:lnTo>
                    <a:lnTo>
                      <a:pt x="62484" y="27432"/>
                    </a:lnTo>
                    <a:lnTo>
                      <a:pt x="76200" y="27432"/>
                    </a:lnTo>
                    <a:lnTo>
                      <a:pt x="82296" y="21336"/>
                    </a:lnTo>
                    <a:lnTo>
                      <a:pt x="82296" y="6096"/>
                    </a:lnTo>
                    <a:lnTo>
                      <a:pt x="76200" y="0"/>
                    </a:lnTo>
                    <a:close/>
                  </a:path>
                  <a:path w="4965700" h="27939">
                    <a:moveTo>
                      <a:pt x="131064" y="0"/>
                    </a:moveTo>
                    <a:lnTo>
                      <a:pt x="115824" y="0"/>
                    </a:lnTo>
                    <a:lnTo>
                      <a:pt x="109728" y="6096"/>
                    </a:lnTo>
                    <a:lnTo>
                      <a:pt x="109728" y="21336"/>
                    </a:lnTo>
                    <a:lnTo>
                      <a:pt x="115824" y="27432"/>
                    </a:lnTo>
                    <a:lnTo>
                      <a:pt x="131064" y="27432"/>
                    </a:lnTo>
                    <a:lnTo>
                      <a:pt x="137160" y="21336"/>
                    </a:lnTo>
                    <a:lnTo>
                      <a:pt x="137160" y="6096"/>
                    </a:lnTo>
                    <a:lnTo>
                      <a:pt x="131064" y="0"/>
                    </a:lnTo>
                    <a:close/>
                  </a:path>
                  <a:path w="4965700" h="27939">
                    <a:moveTo>
                      <a:pt x="185928" y="0"/>
                    </a:moveTo>
                    <a:lnTo>
                      <a:pt x="170688" y="0"/>
                    </a:lnTo>
                    <a:lnTo>
                      <a:pt x="164592" y="6096"/>
                    </a:lnTo>
                    <a:lnTo>
                      <a:pt x="164592" y="21336"/>
                    </a:lnTo>
                    <a:lnTo>
                      <a:pt x="170688" y="27432"/>
                    </a:lnTo>
                    <a:lnTo>
                      <a:pt x="185928" y="27432"/>
                    </a:lnTo>
                    <a:lnTo>
                      <a:pt x="192024" y="21336"/>
                    </a:lnTo>
                    <a:lnTo>
                      <a:pt x="192024" y="6096"/>
                    </a:lnTo>
                    <a:lnTo>
                      <a:pt x="185928" y="0"/>
                    </a:lnTo>
                    <a:close/>
                  </a:path>
                  <a:path w="4965700" h="27939">
                    <a:moveTo>
                      <a:pt x="240792" y="0"/>
                    </a:moveTo>
                    <a:lnTo>
                      <a:pt x="225552" y="0"/>
                    </a:lnTo>
                    <a:lnTo>
                      <a:pt x="219456" y="6096"/>
                    </a:lnTo>
                    <a:lnTo>
                      <a:pt x="219456" y="21336"/>
                    </a:lnTo>
                    <a:lnTo>
                      <a:pt x="225552" y="27432"/>
                    </a:lnTo>
                    <a:lnTo>
                      <a:pt x="240792" y="27432"/>
                    </a:lnTo>
                    <a:lnTo>
                      <a:pt x="246888" y="21336"/>
                    </a:lnTo>
                    <a:lnTo>
                      <a:pt x="246888" y="6096"/>
                    </a:lnTo>
                    <a:lnTo>
                      <a:pt x="240792" y="0"/>
                    </a:lnTo>
                    <a:close/>
                  </a:path>
                  <a:path w="4965700" h="27939">
                    <a:moveTo>
                      <a:pt x="295655" y="0"/>
                    </a:moveTo>
                    <a:lnTo>
                      <a:pt x="280416" y="0"/>
                    </a:lnTo>
                    <a:lnTo>
                      <a:pt x="274320" y="6096"/>
                    </a:lnTo>
                    <a:lnTo>
                      <a:pt x="274320" y="21336"/>
                    </a:lnTo>
                    <a:lnTo>
                      <a:pt x="280416" y="27432"/>
                    </a:lnTo>
                    <a:lnTo>
                      <a:pt x="295655" y="27432"/>
                    </a:lnTo>
                    <a:lnTo>
                      <a:pt x="301752" y="21336"/>
                    </a:lnTo>
                    <a:lnTo>
                      <a:pt x="301752" y="6096"/>
                    </a:lnTo>
                    <a:lnTo>
                      <a:pt x="295655" y="0"/>
                    </a:lnTo>
                    <a:close/>
                  </a:path>
                  <a:path w="4965700" h="27939">
                    <a:moveTo>
                      <a:pt x="350520" y="0"/>
                    </a:moveTo>
                    <a:lnTo>
                      <a:pt x="335280" y="0"/>
                    </a:lnTo>
                    <a:lnTo>
                      <a:pt x="329184" y="6096"/>
                    </a:lnTo>
                    <a:lnTo>
                      <a:pt x="329184" y="21336"/>
                    </a:lnTo>
                    <a:lnTo>
                      <a:pt x="335280" y="27432"/>
                    </a:lnTo>
                    <a:lnTo>
                      <a:pt x="350520" y="27432"/>
                    </a:lnTo>
                    <a:lnTo>
                      <a:pt x="356616" y="21336"/>
                    </a:lnTo>
                    <a:lnTo>
                      <a:pt x="356616" y="6096"/>
                    </a:lnTo>
                    <a:lnTo>
                      <a:pt x="350520" y="0"/>
                    </a:lnTo>
                    <a:close/>
                  </a:path>
                  <a:path w="4965700" h="27939">
                    <a:moveTo>
                      <a:pt x="405384" y="0"/>
                    </a:moveTo>
                    <a:lnTo>
                      <a:pt x="390144" y="0"/>
                    </a:lnTo>
                    <a:lnTo>
                      <a:pt x="384048" y="6096"/>
                    </a:lnTo>
                    <a:lnTo>
                      <a:pt x="384048" y="21336"/>
                    </a:lnTo>
                    <a:lnTo>
                      <a:pt x="390144" y="27432"/>
                    </a:lnTo>
                    <a:lnTo>
                      <a:pt x="405384" y="27432"/>
                    </a:lnTo>
                    <a:lnTo>
                      <a:pt x="411480" y="21336"/>
                    </a:lnTo>
                    <a:lnTo>
                      <a:pt x="411480" y="6096"/>
                    </a:lnTo>
                    <a:lnTo>
                      <a:pt x="405384" y="0"/>
                    </a:lnTo>
                    <a:close/>
                  </a:path>
                  <a:path w="4965700" h="27939">
                    <a:moveTo>
                      <a:pt x="460247" y="0"/>
                    </a:moveTo>
                    <a:lnTo>
                      <a:pt x="445008" y="0"/>
                    </a:lnTo>
                    <a:lnTo>
                      <a:pt x="438912" y="6096"/>
                    </a:lnTo>
                    <a:lnTo>
                      <a:pt x="438912" y="21336"/>
                    </a:lnTo>
                    <a:lnTo>
                      <a:pt x="445008" y="27432"/>
                    </a:lnTo>
                    <a:lnTo>
                      <a:pt x="460247" y="27432"/>
                    </a:lnTo>
                    <a:lnTo>
                      <a:pt x="466344" y="21336"/>
                    </a:lnTo>
                    <a:lnTo>
                      <a:pt x="466344" y="6096"/>
                    </a:lnTo>
                    <a:lnTo>
                      <a:pt x="460247" y="0"/>
                    </a:lnTo>
                    <a:close/>
                  </a:path>
                  <a:path w="4965700" h="27939">
                    <a:moveTo>
                      <a:pt x="515112" y="0"/>
                    </a:moveTo>
                    <a:lnTo>
                      <a:pt x="499872" y="0"/>
                    </a:lnTo>
                    <a:lnTo>
                      <a:pt x="493775" y="6096"/>
                    </a:lnTo>
                    <a:lnTo>
                      <a:pt x="493775" y="21336"/>
                    </a:lnTo>
                    <a:lnTo>
                      <a:pt x="499872" y="27432"/>
                    </a:lnTo>
                    <a:lnTo>
                      <a:pt x="515112" y="27432"/>
                    </a:lnTo>
                    <a:lnTo>
                      <a:pt x="521208" y="21336"/>
                    </a:lnTo>
                    <a:lnTo>
                      <a:pt x="521208" y="6096"/>
                    </a:lnTo>
                    <a:lnTo>
                      <a:pt x="515112" y="0"/>
                    </a:lnTo>
                    <a:close/>
                  </a:path>
                  <a:path w="4965700" h="27939">
                    <a:moveTo>
                      <a:pt x="569976" y="0"/>
                    </a:moveTo>
                    <a:lnTo>
                      <a:pt x="554736" y="0"/>
                    </a:lnTo>
                    <a:lnTo>
                      <a:pt x="548640" y="6096"/>
                    </a:lnTo>
                    <a:lnTo>
                      <a:pt x="548640" y="21336"/>
                    </a:lnTo>
                    <a:lnTo>
                      <a:pt x="554736" y="27432"/>
                    </a:lnTo>
                    <a:lnTo>
                      <a:pt x="569976" y="27432"/>
                    </a:lnTo>
                    <a:lnTo>
                      <a:pt x="576072" y="21336"/>
                    </a:lnTo>
                    <a:lnTo>
                      <a:pt x="576072" y="6096"/>
                    </a:lnTo>
                    <a:lnTo>
                      <a:pt x="569976" y="0"/>
                    </a:lnTo>
                    <a:close/>
                  </a:path>
                  <a:path w="4965700" h="27939">
                    <a:moveTo>
                      <a:pt x="624840" y="0"/>
                    </a:moveTo>
                    <a:lnTo>
                      <a:pt x="609600" y="0"/>
                    </a:lnTo>
                    <a:lnTo>
                      <a:pt x="603504" y="6096"/>
                    </a:lnTo>
                    <a:lnTo>
                      <a:pt x="603504" y="21336"/>
                    </a:lnTo>
                    <a:lnTo>
                      <a:pt x="609600" y="27432"/>
                    </a:lnTo>
                    <a:lnTo>
                      <a:pt x="624840" y="27432"/>
                    </a:lnTo>
                    <a:lnTo>
                      <a:pt x="630936" y="21336"/>
                    </a:lnTo>
                    <a:lnTo>
                      <a:pt x="630936" y="6096"/>
                    </a:lnTo>
                    <a:lnTo>
                      <a:pt x="624840" y="0"/>
                    </a:lnTo>
                    <a:close/>
                  </a:path>
                  <a:path w="4965700" h="27939">
                    <a:moveTo>
                      <a:pt x="679704" y="0"/>
                    </a:moveTo>
                    <a:lnTo>
                      <a:pt x="664463" y="0"/>
                    </a:lnTo>
                    <a:lnTo>
                      <a:pt x="658368" y="6096"/>
                    </a:lnTo>
                    <a:lnTo>
                      <a:pt x="658368" y="21336"/>
                    </a:lnTo>
                    <a:lnTo>
                      <a:pt x="664463" y="27432"/>
                    </a:lnTo>
                    <a:lnTo>
                      <a:pt x="679704" y="27432"/>
                    </a:lnTo>
                    <a:lnTo>
                      <a:pt x="685800" y="21336"/>
                    </a:lnTo>
                    <a:lnTo>
                      <a:pt x="685800" y="6096"/>
                    </a:lnTo>
                    <a:lnTo>
                      <a:pt x="679704" y="0"/>
                    </a:lnTo>
                    <a:close/>
                  </a:path>
                  <a:path w="4965700" h="27939">
                    <a:moveTo>
                      <a:pt x="734568" y="0"/>
                    </a:moveTo>
                    <a:lnTo>
                      <a:pt x="719328" y="0"/>
                    </a:lnTo>
                    <a:lnTo>
                      <a:pt x="713232" y="6096"/>
                    </a:lnTo>
                    <a:lnTo>
                      <a:pt x="713232" y="21336"/>
                    </a:lnTo>
                    <a:lnTo>
                      <a:pt x="719328" y="27432"/>
                    </a:lnTo>
                    <a:lnTo>
                      <a:pt x="734568" y="27432"/>
                    </a:lnTo>
                    <a:lnTo>
                      <a:pt x="740663" y="21336"/>
                    </a:lnTo>
                    <a:lnTo>
                      <a:pt x="740663" y="6096"/>
                    </a:lnTo>
                    <a:lnTo>
                      <a:pt x="734568" y="0"/>
                    </a:lnTo>
                    <a:close/>
                  </a:path>
                  <a:path w="4965700" h="27939">
                    <a:moveTo>
                      <a:pt x="789432" y="0"/>
                    </a:moveTo>
                    <a:lnTo>
                      <a:pt x="774191" y="0"/>
                    </a:lnTo>
                    <a:lnTo>
                      <a:pt x="768095" y="6096"/>
                    </a:lnTo>
                    <a:lnTo>
                      <a:pt x="768095" y="21336"/>
                    </a:lnTo>
                    <a:lnTo>
                      <a:pt x="774191" y="27432"/>
                    </a:lnTo>
                    <a:lnTo>
                      <a:pt x="789432" y="27432"/>
                    </a:lnTo>
                    <a:lnTo>
                      <a:pt x="795528" y="21336"/>
                    </a:lnTo>
                    <a:lnTo>
                      <a:pt x="795528" y="6096"/>
                    </a:lnTo>
                    <a:lnTo>
                      <a:pt x="789432" y="0"/>
                    </a:lnTo>
                    <a:close/>
                  </a:path>
                  <a:path w="4965700" h="27939">
                    <a:moveTo>
                      <a:pt x="844295" y="0"/>
                    </a:moveTo>
                    <a:lnTo>
                      <a:pt x="829056" y="0"/>
                    </a:lnTo>
                    <a:lnTo>
                      <a:pt x="822960" y="6096"/>
                    </a:lnTo>
                    <a:lnTo>
                      <a:pt x="822960" y="21336"/>
                    </a:lnTo>
                    <a:lnTo>
                      <a:pt x="829056" y="27432"/>
                    </a:lnTo>
                    <a:lnTo>
                      <a:pt x="844295" y="27432"/>
                    </a:lnTo>
                    <a:lnTo>
                      <a:pt x="850391" y="21336"/>
                    </a:lnTo>
                    <a:lnTo>
                      <a:pt x="850391" y="6096"/>
                    </a:lnTo>
                    <a:lnTo>
                      <a:pt x="844295" y="0"/>
                    </a:lnTo>
                    <a:close/>
                  </a:path>
                  <a:path w="4965700" h="27939">
                    <a:moveTo>
                      <a:pt x="899160" y="0"/>
                    </a:moveTo>
                    <a:lnTo>
                      <a:pt x="883919" y="0"/>
                    </a:lnTo>
                    <a:lnTo>
                      <a:pt x="877823" y="6096"/>
                    </a:lnTo>
                    <a:lnTo>
                      <a:pt x="877823" y="21336"/>
                    </a:lnTo>
                    <a:lnTo>
                      <a:pt x="883919" y="27432"/>
                    </a:lnTo>
                    <a:lnTo>
                      <a:pt x="899160" y="27432"/>
                    </a:lnTo>
                    <a:lnTo>
                      <a:pt x="905256" y="21336"/>
                    </a:lnTo>
                    <a:lnTo>
                      <a:pt x="905256" y="6096"/>
                    </a:lnTo>
                    <a:lnTo>
                      <a:pt x="899160" y="0"/>
                    </a:lnTo>
                    <a:close/>
                  </a:path>
                  <a:path w="4965700" h="27939">
                    <a:moveTo>
                      <a:pt x="954023" y="0"/>
                    </a:moveTo>
                    <a:lnTo>
                      <a:pt x="938784" y="0"/>
                    </a:lnTo>
                    <a:lnTo>
                      <a:pt x="932688" y="6096"/>
                    </a:lnTo>
                    <a:lnTo>
                      <a:pt x="932688" y="21336"/>
                    </a:lnTo>
                    <a:lnTo>
                      <a:pt x="938784" y="27432"/>
                    </a:lnTo>
                    <a:lnTo>
                      <a:pt x="954023" y="27432"/>
                    </a:lnTo>
                    <a:lnTo>
                      <a:pt x="960119" y="21336"/>
                    </a:lnTo>
                    <a:lnTo>
                      <a:pt x="960119" y="6096"/>
                    </a:lnTo>
                    <a:lnTo>
                      <a:pt x="954023" y="0"/>
                    </a:lnTo>
                    <a:close/>
                  </a:path>
                  <a:path w="4965700" h="27939">
                    <a:moveTo>
                      <a:pt x="1008888" y="0"/>
                    </a:moveTo>
                    <a:lnTo>
                      <a:pt x="993647" y="0"/>
                    </a:lnTo>
                    <a:lnTo>
                      <a:pt x="987551" y="6096"/>
                    </a:lnTo>
                    <a:lnTo>
                      <a:pt x="987551" y="21336"/>
                    </a:lnTo>
                    <a:lnTo>
                      <a:pt x="993647" y="27432"/>
                    </a:lnTo>
                    <a:lnTo>
                      <a:pt x="1008888" y="27432"/>
                    </a:lnTo>
                    <a:lnTo>
                      <a:pt x="1014984" y="21336"/>
                    </a:lnTo>
                    <a:lnTo>
                      <a:pt x="1014984" y="6096"/>
                    </a:lnTo>
                    <a:lnTo>
                      <a:pt x="1008888" y="0"/>
                    </a:lnTo>
                    <a:close/>
                  </a:path>
                  <a:path w="4965700" h="27939">
                    <a:moveTo>
                      <a:pt x="1063752" y="0"/>
                    </a:moveTo>
                    <a:lnTo>
                      <a:pt x="1048512" y="0"/>
                    </a:lnTo>
                    <a:lnTo>
                      <a:pt x="1042416" y="6096"/>
                    </a:lnTo>
                    <a:lnTo>
                      <a:pt x="1042416" y="21336"/>
                    </a:lnTo>
                    <a:lnTo>
                      <a:pt x="1048512" y="27432"/>
                    </a:lnTo>
                    <a:lnTo>
                      <a:pt x="1063752" y="27432"/>
                    </a:lnTo>
                    <a:lnTo>
                      <a:pt x="1069848" y="21336"/>
                    </a:lnTo>
                    <a:lnTo>
                      <a:pt x="1069848" y="6096"/>
                    </a:lnTo>
                    <a:lnTo>
                      <a:pt x="1063752" y="0"/>
                    </a:lnTo>
                    <a:close/>
                  </a:path>
                  <a:path w="4965700" h="27939">
                    <a:moveTo>
                      <a:pt x="1118616" y="0"/>
                    </a:moveTo>
                    <a:lnTo>
                      <a:pt x="1103376" y="0"/>
                    </a:lnTo>
                    <a:lnTo>
                      <a:pt x="1097280" y="6096"/>
                    </a:lnTo>
                    <a:lnTo>
                      <a:pt x="1097280" y="21336"/>
                    </a:lnTo>
                    <a:lnTo>
                      <a:pt x="1103376" y="27432"/>
                    </a:lnTo>
                    <a:lnTo>
                      <a:pt x="1118616" y="27432"/>
                    </a:lnTo>
                    <a:lnTo>
                      <a:pt x="1124712" y="21336"/>
                    </a:lnTo>
                    <a:lnTo>
                      <a:pt x="1124712" y="6096"/>
                    </a:lnTo>
                    <a:lnTo>
                      <a:pt x="1118616" y="0"/>
                    </a:lnTo>
                    <a:close/>
                  </a:path>
                  <a:path w="4965700" h="27939">
                    <a:moveTo>
                      <a:pt x="1173480" y="0"/>
                    </a:moveTo>
                    <a:lnTo>
                      <a:pt x="1158240" y="0"/>
                    </a:lnTo>
                    <a:lnTo>
                      <a:pt x="1152144" y="6096"/>
                    </a:lnTo>
                    <a:lnTo>
                      <a:pt x="1152144" y="21336"/>
                    </a:lnTo>
                    <a:lnTo>
                      <a:pt x="1158240" y="27432"/>
                    </a:lnTo>
                    <a:lnTo>
                      <a:pt x="1173480" y="27432"/>
                    </a:lnTo>
                    <a:lnTo>
                      <a:pt x="1179576" y="21336"/>
                    </a:lnTo>
                    <a:lnTo>
                      <a:pt x="1179576" y="6096"/>
                    </a:lnTo>
                    <a:lnTo>
                      <a:pt x="1173480" y="0"/>
                    </a:lnTo>
                    <a:close/>
                  </a:path>
                  <a:path w="4965700" h="27939">
                    <a:moveTo>
                      <a:pt x="1228344" y="0"/>
                    </a:moveTo>
                    <a:lnTo>
                      <a:pt x="1213104" y="0"/>
                    </a:lnTo>
                    <a:lnTo>
                      <a:pt x="1207008" y="6096"/>
                    </a:lnTo>
                    <a:lnTo>
                      <a:pt x="1207008" y="21336"/>
                    </a:lnTo>
                    <a:lnTo>
                      <a:pt x="1213104" y="27432"/>
                    </a:lnTo>
                    <a:lnTo>
                      <a:pt x="1228344" y="27432"/>
                    </a:lnTo>
                    <a:lnTo>
                      <a:pt x="1234440" y="21336"/>
                    </a:lnTo>
                    <a:lnTo>
                      <a:pt x="1234440" y="6096"/>
                    </a:lnTo>
                    <a:lnTo>
                      <a:pt x="1228344" y="0"/>
                    </a:lnTo>
                    <a:close/>
                  </a:path>
                  <a:path w="4965700" h="27939">
                    <a:moveTo>
                      <a:pt x="1283208" y="0"/>
                    </a:moveTo>
                    <a:lnTo>
                      <a:pt x="1267968" y="0"/>
                    </a:lnTo>
                    <a:lnTo>
                      <a:pt x="1261872" y="6096"/>
                    </a:lnTo>
                    <a:lnTo>
                      <a:pt x="1261872" y="21336"/>
                    </a:lnTo>
                    <a:lnTo>
                      <a:pt x="1267968" y="27432"/>
                    </a:lnTo>
                    <a:lnTo>
                      <a:pt x="1283208" y="27432"/>
                    </a:lnTo>
                    <a:lnTo>
                      <a:pt x="1289304" y="21336"/>
                    </a:lnTo>
                    <a:lnTo>
                      <a:pt x="1289304" y="6096"/>
                    </a:lnTo>
                    <a:lnTo>
                      <a:pt x="1283208" y="0"/>
                    </a:lnTo>
                    <a:close/>
                  </a:path>
                  <a:path w="4965700" h="27939">
                    <a:moveTo>
                      <a:pt x="1338072" y="0"/>
                    </a:moveTo>
                    <a:lnTo>
                      <a:pt x="1322832" y="0"/>
                    </a:lnTo>
                    <a:lnTo>
                      <a:pt x="1316736" y="6096"/>
                    </a:lnTo>
                    <a:lnTo>
                      <a:pt x="1316736" y="21336"/>
                    </a:lnTo>
                    <a:lnTo>
                      <a:pt x="1322832" y="27432"/>
                    </a:lnTo>
                    <a:lnTo>
                      <a:pt x="1338072" y="27432"/>
                    </a:lnTo>
                    <a:lnTo>
                      <a:pt x="1344168" y="21336"/>
                    </a:lnTo>
                    <a:lnTo>
                      <a:pt x="1344168" y="6096"/>
                    </a:lnTo>
                    <a:lnTo>
                      <a:pt x="1338072" y="0"/>
                    </a:lnTo>
                    <a:close/>
                  </a:path>
                  <a:path w="4965700" h="27939">
                    <a:moveTo>
                      <a:pt x="1392936" y="0"/>
                    </a:moveTo>
                    <a:lnTo>
                      <a:pt x="1377695" y="0"/>
                    </a:lnTo>
                    <a:lnTo>
                      <a:pt x="1371600" y="6096"/>
                    </a:lnTo>
                    <a:lnTo>
                      <a:pt x="1371600" y="21336"/>
                    </a:lnTo>
                    <a:lnTo>
                      <a:pt x="1377695" y="27432"/>
                    </a:lnTo>
                    <a:lnTo>
                      <a:pt x="1392936" y="27432"/>
                    </a:lnTo>
                    <a:lnTo>
                      <a:pt x="1399032" y="21336"/>
                    </a:lnTo>
                    <a:lnTo>
                      <a:pt x="1399032" y="6096"/>
                    </a:lnTo>
                    <a:lnTo>
                      <a:pt x="1392936" y="0"/>
                    </a:lnTo>
                    <a:close/>
                  </a:path>
                  <a:path w="4965700" h="27939">
                    <a:moveTo>
                      <a:pt x="1447800" y="0"/>
                    </a:moveTo>
                    <a:lnTo>
                      <a:pt x="1432560" y="0"/>
                    </a:lnTo>
                    <a:lnTo>
                      <a:pt x="1426464" y="6096"/>
                    </a:lnTo>
                    <a:lnTo>
                      <a:pt x="1426464" y="21336"/>
                    </a:lnTo>
                    <a:lnTo>
                      <a:pt x="1432560" y="27432"/>
                    </a:lnTo>
                    <a:lnTo>
                      <a:pt x="1447800" y="27432"/>
                    </a:lnTo>
                    <a:lnTo>
                      <a:pt x="1453895" y="21336"/>
                    </a:lnTo>
                    <a:lnTo>
                      <a:pt x="1453895" y="6096"/>
                    </a:lnTo>
                    <a:lnTo>
                      <a:pt x="1447800" y="0"/>
                    </a:lnTo>
                    <a:close/>
                  </a:path>
                  <a:path w="4965700" h="27939">
                    <a:moveTo>
                      <a:pt x="1502664" y="0"/>
                    </a:moveTo>
                    <a:lnTo>
                      <a:pt x="1487424" y="0"/>
                    </a:lnTo>
                    <a:lnTo>
                      <a:pt x="1481327" y="6096"/>
                    </a:lnTo>
                    <a:lnTo>
                      <a:pt x="1481327" y="21336"/>
                    </a:lnTo>
                    <a:lnTo>
                      <a:pt x="1487424" y="27432"/>
                    </a:lnTo>
                    <a:lnTo>
                      <a:pt x="1502664" y="27432"/>
                    </a:lnTo>
                    <a:lnTo>
                      <a:pt x="1508759" y="21336"/>
                    </a:lnTo>
                    <a:lnTo>
                      <a:pt x="1508759" y="6096"/>
                    </a:lnTo>
                    <a:lnTo>
                      <a:pt x="1502664" y="0"/>
                    </a:lnTo>
                    <a:close/>
                  </a:path>
                  <a:path w="4965700" h="27939">
                    <a:moveTo>
                      <a:pt x="1557527" y="0"/>
                    </a:moveTo>
                    <a:lnTo>
                      <a:pt x="1542288" y="0"/>
                    </a:lnTo>
                    <a:lnTo>
                      <a:pt x="1536192" y="6096"/>
                    </a:lnTo>
                    <a:lnTo>
                      <a:pt x="1536192" y="21336"/>
                    </a:lnTo>
                    <a:lnTo>
                      <a:pt x="1542288" y="27432"/>
                    </a:lnTo>
                    <a:lnTo>
                      <a:pt x="1557527" y="27432"/>
                    </a:lnTo>
                    <a:lnTo>
                      <a:pt x="1563624" y="21336"/>
                    </a:lnTo>
                    <a:lnTo>
                      <a:pt x="1563624" y="6096"/>
                    </a:lnTo>
                    <a:lnTo>
                      <a:pt x="1557527" y="0"/>
                    </a:lnTo>
                    <a:close/>
                  </a:path>
                  <a:path w="4965700" h="27939">
                    <a:moveTo>
                      <a:pt x="1612392" y="0"/>
                    </a:moveTo>
                    <a:lnTo>
                      <a:pt x="1597152" y="0"/>
                    </a:lnTo>
                    <a:lnTo>
                      <a:pt x="1591056" y="6096"/>
                    </a:lnTo>
                    <a:lnTo>
                      <a:pt x="1591056" y="21336"/>
                    </a:lnTo>
                    <a:lnTo>
                      <a:pt x="1597152" y="27432"/>
                    </a:lnTo>
                    <a:lnTo>
                      <a:pt x="1612392" y="27432"/>
                    </a:lnTo>
                    <a:lnTo>
                      <a:pt x="1618488" y="21336"/>
                    </a:lnTo>
                    <a:lnTo>
                      <a:pt x="1618488" y="6096"/>
                    </a:lnTo>
                    <a:lnTo>
                      <a:pt x="1612392" y="0"/>
                    </a:lnTo>
                    <a:close/>
                  </a:path>
                  <a:path w="4965700" h="27939">
                    <a:moveTo>
                      <a:pt x="1667256" y="0"/>
                    </a:moveTo>
                    <a:lnTo>
                      <a:pt x="1652015" y="0"/>
                    </a:lnTo>
                    <a:lnTo>
                      <a:pt x="1645920" y="6096"/>
                    </a:lnTo>
                    <a:lnTo>
                      <a:pt x="1645920" y="21336"/>
                    </a:lnTo>
                    <a:lnTo>
                      <a:pt x="1652015" y="27432"/>
                    </a:lnTo>
                    <a:lnTo>
                      <a:pt x="1667256" y="27432"/>
                    </a:lnTo>
                    <a:lnTo>
                      <a:pt x="1673352" y="21336"/>
                    </a:lnTo>
                    <a:lnTo>
                      <a:pt x="1673352" y="6096"/>
                    </a:lnTo>
                    <a:lnTo>
                      <a:pt x="1667256" y="0"/>
                    </a:lnTo>
                    <a:close/>
                  </a:path>
                  <a:path w="4965700" h="27939">
                    <a:moveTo>
                      <a:pt x="1722120" y="0"/>
                    </a:moveTo>
                    <a:lnTo>
                      <a:pt x="1706880" y="0"/>
                    </a:lnTo>
                    <a:lnTo>
                      <a:pt x="1700783" y="6096"/>
                    </a:lnTo>
                    <a:lnTo>
                      <a:pt x="1700783" y="21336"/>
                    </a:lnTo>
                    <a:lnTo>
                      <a:pt x="1706880" y="27432"/>
                    </a:lnTo>
                    <a:lnTo>
                      <a:pt x="1722120" y="27432"/>
                    </a:lnTo>
                    <a:lnTo>
                      <a:pt x="1728215" y="21336"/>
                    </a:lnTo>
                    <a:lnTo>
                      <a:pt x="1728215" y="6096"/>
                    </a:lnTo>
                    <a:lnTo>
                      <a:pt x="1722120" y="0"/>
                    </a:lnTo>
                    <a:close/>
                  </a:path>
                  <a:path w="4965700" h="27939">
                    <a:moveTo>
                      <a:pt x="1776983" y="0"/>
                    </a:moveTo>
                    <a:lnTo>
                      <a:pt x="1761744" y="0"/>
                    </a:lnTo>
                    <a:lnTo>
                      <a:pt x="1755648" y="6096"/>
                    </a:lnTo>
                    <a:lnTo>
                      <a:pt x="1755648" y="21336"/>
                    </a:lnTo>
                    <a:lnTo>
                      <a:pt x="1761744" y="27432"/>
                    </a:lnTo>
                    <a:lnTo>
                      <a:pt x="1776983" y="27432"/>
                    </a:lnTo>
                    <a:lnTo>
                      <a:pt x="1783080" y="21336"/>
                    </a:lnTo>
                    <a:lnTo>
                      <a:pt x="1783080" y="6096"/>
                    </a:lnTo>
                    <a:lnTo>
                      <a:pt x="1776983" y="0"/>
                    </a:lnTo>
                    <a:close/>
                  </a:path>
                  <a:path w="4965700" h="27939">
                    <a:moveTo>
                      <a:pt x="1831848" y="0"/>
                    </a:moveTo>
                    <a:lnTo>
                      <a:pt x="1816608" y="0"/>
                    </a:lnTo>
                    <a:lnTo>
                      <a:pt x="1810512" y="6096"/>
                    </a:lnTo>
                    <a:lnTo>
                      <a:pt x="1810512" y="21336"/>
                    </a:lnTo>
                    <a:lnTo>
                      <a:pt x="1816608" y="27432"/>
                    </a:lnTo>
                    <a:lnTo>
                      <a:pt x="1831848" y="27432"/>
                    </a:lnTo>
                    <a:lnTo>
                      <a:pt x="1837944" y="21336"/>
                    </a:lnTo>
                    <a:lnTo>
                      <a:pt x="1837944" y="6096"/>
                    </a:lnTo>
                    <a:lnTo>
                      <a:pt x="1831848" y="0"/>
                    </a:lnTo>
                    <a:close/>
                  </a:path>
                  <a:path w="4965700" h="27939">
                    <a:moveTo>
                      <a:pt x="1886712" y="0"/>
                    </a:moveTo>
                    <a:lnTo>
                      <a:pt x="1871471" y="0"/>
                    </a:lnTo>
                    <a:lnTo>
                      <a:pt x="1865376" y="6096"/>
                    </a:lnTo>
                    <a:lnTo>
                      <a:pt x="1865376" y="21336"/>
                    </a:lnTo>
                    <a:lnTo>
                      <a:pt x="1871471" y="27432"/>
                    </a:lnTo>
                    <a:lnTo>
                      <a:pt x="1886712" y="27432"/>
                    </a:lnTo>
                    <a:lnTo>
                      <a:pt x="1892808" y="21336"/>
                    </a:lnTo>
                    <a:lnTo>
                      <a:pt x="1892808" y="6096"/>
                    </a:lnTo>
                    <a:lnTo>
                      <a:pt x="1886712" y="0"/>
                    </a:lnTo>
                    <a:close/>
                  </a:path>
                  <a:path w="4965700" h="27939">
                    <a:moveTo>
                      <a:pt x="1941576" y="0"/>
                    </a:moveTo>
                    <a:lnTo>
                      <a:pt x="1926336" y="0"/>
                    </a:lnTo>
                    <a:lnTo>
                      <a:pt x="1920239" y="6096"/>
                    </a:lnTo>
                    <a:lnTo>
                      <a:pt x="1920239" y="21336"/>
                    </a:lnTo>
                    <a:lnTo>
                      <a:pt x="1926336" y="27432"/>
                    </a:lnTo>
                    <a:lnTo>
                      <a:pt x="1941576" y="27432"/>
                    </a:lnTo>
                    <a:lnTo>
                      <a:pt x="1947671" y="21336"/>
                    </a:lnTo>
                    <a:lnTo>
                      <a:pt x="1947671" y="6096"/>
                    </a:lnTo>
                    <a:lnTo>
                      <a:pt x="1941576" y="0"/>
                    </a:lnTo>
                    <a:close/>
                  </a:path>
                  <a:path w="4965700" h="27939">
                    <a:moveTo>
                      <a:pt x="1996439" y="0"/>
                    </a:moveTo>
                    <a:lnTo>
                      <a:pt x="1981200" y="0"/>
                    </a:lnTo>
                    <a:lnTo>
                      <a:pt x="1975104" y="6096"/>
                    </a:lnTo>
                    <a:lnTo>
                      <a:pt x="1975104" y="21336"/>
                    </a:lnTo>
                    <a:lnTo>
                      <a:pt x="1981200" y="27432"/>
                    </a:lnTo>
                    <a:lnTo>
                      <a:pt x="1996439" y="27432"/>
                    </a:lnTo>
                    <a:lnTo>
                      <a:pt x="2002536" y="21336"/>
                    </a:lnTo>
                    <a:lnTo>
                      <a:pt x="2002536" y="6096"/>
                    </a:lnTo>
                    <a:lnTo>
                      <a:pt x="1996439" y="0"/>
                    </a:lnTo>
                    <a:close/>
                  </a:path>
                  <a:path w="4965700" h="27939">
                    <a:moveTo>
                      <a:pt x="2051304" y="0"/>
                    </a:moveTo>
                    <a:lnTo>
                      <a:pt x="2036064" y="0"/>
                    </a:lnTo>
                    <a:lnTo>
                      <a:pt x="2029968" y="6096"/>
                    </a:lnTo>
                    <a:lnTo>
                      <a:pt x="2029968" y="21336"/>
                    </a:lnTo>
                    <a:lnTo>
                      <a:pt x="2036064" y="27432"/>
                    </a:lnTo>
                    <a:lnTo>
                      <a:pt x="2051304" y="27432"/>
                    </a:lnTo>
                    <a:lnTo>
                      <a:pt x="2057400" y="21336"/>
                    </a:lnTo>
                    <a:lnTo>
                      <a:pt x="2057400" y="6096"/>
                    </a:lnTo>
                    <a:lnTo>
                      <a:pt x="2051304" y="0"/>
                    </a:lnTo>
                    <a:close/>
                  </a:path>
                  <a:path w="4965700" h="27939">
                    <a:moveTo>
                      <a:pt x="2106168" y="0"/>
                    </a:moveTo>
                    <a:lnTo>
                      <a:pt x="2090927" y="0"/>
                    </a:lnTo>
                    <a:lnTo>
                      <a:pt x="2084832" y="6096"/>
                    </a:lnTo>
                    <a:lnTo>
                      <a:pt x="2084832" y="21336"/>
                    </a:lnTo>
                    <a:lnTo>
                      <a:pt x="2090927" y="27432"/>
                    </a:lnTo>
                    <a:lnTo>
                      <a:pt x="2106168" y="27432"/>
                    </a:lnTo>
                    <a:lnTo>
                      <a:pt x="2112264" y="21336"/>
                    </a:lnTo>
                    <a:lnTo>
                      <a:pt x="2112264" y="6096"/>
                    </a:lnTo>
                    <a:lnTo>
                      <a:pt x="2106168" y="0"/>
                    </a:lnTo>
                    <a:close/>
                  </a:path>
                  <a:path w="4965700" h="27939">
                    <a:moveTo>
                      <a:pt x="2161032" y="0"/>
                    </a:moveTo>
                    <a:lnTo>
                      <a:pt x="2145792" y="0"/>
                    </a:lnTo>
                    <a:lnTo>
                      <a:pt x="2139696" y="6096"/>
                    </a:lnTo>
                    <a:lnTo>
                      <a:pt x="2139696" y="21336"/>
                    </a:lnTo>
                    <a:lnTo>
                      <a:pt x="2145792" y="27432"/>
                    </a:lnTo>
                    <a:lnTo>
                      <a:pt x="2161032" y="27432"/>
                    </a:lnTo>
                    <a:lnTo>
                      <a:pt x="2167128" y="21336"/>
                    </a:lnTo>
                    <a:lnTo>
                      <a:pt x="2167128" y="6096"/>
                    </a:lnTo>
                    <a:lnTo>
                      <a:pt x="2161032" y="0"/>
                    </a:lnTo>
                    <a:close/>
                  </a:path>
                  <a:path w="4965700" h="27939">
                    <a:moveTo>
                      <a:pt x="2215896" y="0"/>
                    </a:moveTo>
                    <a:lnTo>
                      <a:pt x="2200656" y="0"/>
                    </a:lnTo>
                    <a:lnTo>
                      <a:pt x="2194560" y="6096"/>
                    </a:lnTo>
                    <a:lnTo>
                      <a:pt x="2194560" y="21336"/>
                    </a:lnTo>
                    <a:lnTo>
                      <a:pt x="2200656" y="27432"/>
                    </a:lnTo>
                    <a:lnTo>
                      <a:pt x="2215896" y="27432"/>
                    </a:lnTo>
                    <a:lnTo>
                      <a:pt x="2221992" y="21336"/>
                    </a:lnTo>
                    <a:lnTo>
                      <a:pt x="2221992" y="6096"/>
                    </a:lnTo>
                    <a:lnTo>
                      <a:pt x="2215896" y="0"/>
                    </a:lnTo>
                    <a:close/>
                  </a:path>
                  <a:path w="4965700" h="27939">
                    <a:moveTo>
                      <a:pt x="2270760" y="0"/>
                    </a:moveTo>
                    <a:lnTo>
                      <a:pt x="2255520" y="0"/>
                    </a:lnTo>
                    <a:lnTo>
                      <a:pt x="2249424" y="6096"/>
                    </a:lnTo>
                    <a:lnTo>
                      <a:pt x="2249424" y="21336"/>
                    </a:lnTo>
                    <a:lnTo>
                      <a:pt x="2255520" y="27432"/>
                    </a:lnTo>
                    <a:lnTo>
                      <a:pt x="2270760" y="27432"/>
                    </a:lnTo>
                    <a:lnTo>
                      <a:pt x="2276856" y="21336"/>
                    </a:lnTo>
                    <a:lnTo>
                      <a:pt x="2276856" y="6096"/>
                    </a:lnTo>
                    <a:lnTo>
                      <a:pt x="2270760" y="0"/>
                    </a:lnTo>
                    <a:close/>
                  </a:path>
                  <a:path w="4965700" h="27939">
                    <a:moveTo>
                      <a:pt x="2325624" y="0"/>
                    </a:moveTo>
                    <a:lnTo>
                      <a:pt x="2310384" y="0"/>
                    </a:lnTo>
                    <a:lnTo>
                      <a:pt x="2304288" y="6096"/>
                    </a:lnTo>
                    <a:lnTo>
                      <a:pt x="2304288" y="21336"/>
                    </a:lnTo>
                    <a:lnTo>
                      <a:pt x="2310384" y="27432"/>
                    </a:lnTo>
                    <a:lnTo>
                      <a:pt x="2325624" y="27432"/>
                    </a:lnTo>
                    <a:lnTo>
                      <a:pt x="2331720" y="21336"/>
                    </a:lnTo>
                    <a:lnTo>
                      <a:pt x="2331720" y="6096"/>
                    </a:lnTo>
                    <a:lnTo>
                      <a:pt x="2325624" y="0"/>
                    </a:lnTo>
                    <a:close/>
                  </a:path>
                  <a:path w="4965700" h="27939">
                    <a:moveTo>
                      <a:pt x="2380488" y="0"/>
                    </a:moveTo>
                    <a:lnTo>
                      <a:pt x="2365248" y="0"/>
                    </a:lnTo>
                    <a:lnTo>
                      <a:pt x="2359152" y="6096"/>
                    </a:lnTo>
                    <a:lnTo>
                      <a:pt x="2359152" y="21336"/>
                    </a:lnTo>
                    <a:lnTo>
                      <a:pt x="2365248" y="27432"/>
                    </a:lnTo>
                    <a:lnTo>
                      <a:pt x="2380488" y="27432"/>
                    </a:lnTo>
                    <a:lnTo>
                      <a:pt x="2386584" y="21336"/>
                    </a:lnTo>
                    <a:lnTo>
                      <a:pt x="2386584" y="6096"/>
                    </a:lnTo>
                    <a:lnTo>
                      <a:pt x="2380488" y="0"/>
                    </a:lnTo>
                    <a:close/>
                  </a:path>
                  <a:path w="4965700" h="27939">
                    <a:moveTo>
                      <a:pt x="2435352" y="0"/>
                    </a:moveTo>
                    <a:lnTo>
                      <a:pt x="2420112" y="0"/>
                    </a:lnTo>
                    <a:lnTo>
                      <a:pt x="2414016" y="6096"/>
                    </a:lnTo>
                    <a:lnTo>
                      <a:pt x="2414016" y="21336"/>
                    </a:lnTo>
                    <a:lnTo>
                      <a:pt x="2420112" y="27432"/>
                    </a:lnTo>
                    <a:lnTo>
                      <a:pt x="2435352" y="27432"/>
                    </a:lnTo>
                    <a:lnTo>
                      <a:pt x="2441448" y="21336"/>
                    </a:lnTo>
                    <a:lnTo>
                      <a:pt x="2441448" y="6096"/>
                    </a:lnTo>
                    <a:lnTo>
                      <a:pt x="2435352" y="0"/>
                    </a:lnTo>
                    <a:close/>
                  </a:path>
                  <a:path w="4965700" h="27939">
                    <a:moveTo>
                      <a:pt x="2490216" y="0"/>
                    </a:moveTo>
                    <a:lnTo>
                      <a:pt x="2474976" y="0"/>
                    </a:lnTo>
                    <a:lnTo>
                      <a:pt x="2468880" y="6096"/>
                    </a:lnTo>
                    <a:lnTo>
                      <a:pt x="2468880" y="21336"/>
                    </a:lnTo>
                    <a:lnTo>
                      <a:pt x="2474976" y="27432"/>
                    </a:lnTo>
                    <a:lnTo>
                      <a:pt x="2490216" y="27432"/>
                    </a:lnTo>
                    <a:lnTo>
                      <a:pt x="2496312" y="21336"/>
                    </a:lnTo>
                    <a:lnTo>
                      <a:pt x="2496312" y="6096"/>
                    </a:lnTo>
                    <a:lnTo>
                      <a:pt x="2490216" y="0"/>
                    </a:lnTo>
                    <a:close/>
                  </a:path>
                  <a:path w="4965700" h="27939">
                    <a:moveTo>
                      <a:pt x="2545080" y="0"/>
                    </a:moveTo>
                    <a:lnTo>
                      <a:pt x="2529840" y="0"/>
                    </a:lnTo>
                    <a:lnTo>
                      <a:pt x="2523744" y="6096"/>
                    </a:lnTo>
                    <a:lnTo>
                      <a:pt x="2523744" y="21336"/>
                    </a:lnTo>
                    <a:lnTo>
                      <a:pt x="2529840" y="27432"/>
                    </a:lnTo>
                    <a:lnTo>
                      <a:pt x="2545080" y="27432"/>
                    </a:lnTo>
                    <a:lnTo>
                      <a:pt x="2551176" y="21336"/>
                    </a:lnTo>
                    <a:lnTo>
                      <a:pt x="2551176" y="6096"/>
                    </a:lnTo>
                    <a:lnTo>
                      <a:pt x="2545080" y="0"/>
                    </a:lnTo>
                    <a:close/>
                  </a:path>
                  <a:path w="4965700" h="27939">
                    <a:moveTo>
                      <a:pt x="2599944" y="0"/>
                    </a:moveTo>
                    <a:lnTo>
                      <a:pt x="2584704" y="0"/>
                    </a:lnTo>
                    <a:lnTo>
                      <a:pt x="2578608" y="6096"/>
                    </a:lnTo>
                    <a:lnTo>
                      <a:pt x="2578608" y="21336"/>
                    </a:lnTo>
                    <a:lnTo>
                      <a:pt x="2584704" y="27432"/>
                    </a:lnTo>
                    <a:lnTo>
                      <a:pt x="2599944" y="27432"/>
                    </a:lnTo>
                    <a:lnTo>
                      <a:pt x="2606040" y="21336"/>
                    </a:lnTo>
                    <a:lnTo>
                      <a:pt x="2606040" y="6096"/>
                    </a:lnTo>
                    <a:lnTo>
                      <a:pt x="2599944" y="0"/>
                    </a:lnTo>
                    <a:close/>
                  </a:path>
                  <a:path w="4965700" h="27939">
                    <a:moveTo>
                      <a:pt x="2654808" y="0"/>
                    </a:moveTo>
                    <a:lnTo>
                      <a:pt x="2639568" y="0"/>
                    </a:lnTo>
                    <a:lnTo>
                      <a:pt x="2633472" y="6096"/>
                    </a:lnTo>
                    <a:lnTo>
                      <a:pt x="2633472" y="21336"/>
                    </a:lnTo>
                    <a:lnTo>
                      <a:pt x="2639568" y="27432"/>
                    </a:lnTo>
                    <a:lnTo>
                      <a:pt x="2654808" y="27432"/>
                    </a:lnTo>
                    <a:lnTo>
                      <a:pt x="2660904" y="21336"/>
                    </a:lnTo>
                    <a:lnTo>
                      <a:pt x="2660904" y="6096"/>
                    </a:lnTo>
                    <a:lnTo>
                      <a:pt x="2654808" y="0"/>
                    </a:lnTo>
                    <a:close/>
                  </a:path>
                  <a:path w="4965700" h="27939">
                    <a:moveTo>
                      <a:pt x="2709672" y="0"/>
                    </a:moveTo>
                    <a:lnTo>
                      <a:pt x="2694432" y="0"/>
                    </a:lnTo>
                    <a:lnTo>
                      <a:pt x="2688336" y="6096"/>
                    </a:lnTo>
                    <a:lnTo>
                      <a:pt x="2688336" y="21336"/>
                    </a:lnTo>
                    <a:lnTo>
                      <a:pt x="2694432" y="27432"/>
                    </a:lnTo>
                    <a:lnTo>
                      <a:pt x="2709672" y="27432"/>
                    </a:lnTo>
                    <a:lnTo>
                      <a:pt x="2715768" y="21336"/>
                    </a:lnTo>
                    <a:lnTo>
                      <a:pt x="2715768" y="6096"/>
                    </a:lnTo>
                    <a:lnTo>
                      <a:pt x="2709672" y="0"/>
                    </a:lnTo>
                    <a:close/>
                  </a:path>
                  <a:path w="4965700" h="27939">
                    <a:moveTo>
                      <a:pt x="2764536" y="0"/>
                    </a:moveTo>
                    <a:lnTo>
                      <a:pt x="2749296" y="0"/>
                    </a:lnTo>
                    <a:lnTo>
                      <a:pt x="2743200" y="6096"/>
                    </a:lnTo>
                    <a:lnTo>
                      <a:pt x="2743200" y="21336"/>
                    </a:lnTo>
                    <a:lnTo>
                      <a:pt x="2749296" y="27432"/>
                    </a:lnTo>
                    <a:lnTo>
                      <a:pt x="2764536" y="27432"/>
                    </a:lnTo>
                    <a:lnTo>
                      <a:pt x="2770632" y="21336"/>
                    </a:lnTo>
                    <a:lnTo>
                      <a:pt x="2770632" y="6096"/>
                    </a:lnTo>
                    <a:lnTo>
                      <a:pt x="2764536" y="0"/>
                    </a:lnTo>
                    <a:close/>
                  </a:path>
                  <a:path w="4965700" h="27939">
                    <a:moveTo>
                      <a:pt x="2819400" y="0"/>
                    </a:moveTo>
                    <a:lnTo>
                      <a:pt x="2804160" y="0"/>
                    </a:lnTo>
                    <a:lnTo>
                      <a:pt x="2798064" y="6096"/>
                    </a:lnTo>
                    <a:lnTo>
                      <a:pt x="2798064" y="21336"/>
                    </a:lnTo>
                    <a:lnTo>
                      <a:pt x="2804160" y="27432"/>
                    </a:lnTo>
                    <a:lnTo>
                      <a:pt x="2819400" y="27432"/>
                    </a:lnTo>
                    <a:lnTo>
                      <a:pt x="2825496" y="21336"/>
                    </a:lnTo>
                    <a:lnTo>
                      <a:pt x="2825496" y="6096"/>
                    </a:lnTo>
                    <a:lnTo>
                      <a:pt x="2819400" y="0"/>
                    </a:lnTo>
                    <a:close/>
                  </a:path>
                  <a:path w="4965700" h="27939">
                    <a:moveTo>
                      <a:pt x="2874264" y="0"/>
                    </a:moveTo>
                    <a:lnTo>
                      <a:pt x="2859024" y="0"/>
                    </a:lnTo>
                    <a:lnTo>
                      <a:pt x="2852928" y="6096"/>
                    </a:lnTo>
                    <a:lnTo>
                      <a:pt x="2852928" y="21336"/>
                    </a:lnTo>
                    <a:lnTo>
                      <a:pt x="2859024" y="27432"/>
                    </a:lnTo>
                    <a:lnTo>
                      <a:pt x="2874264" y="27432"/>
                    </a:lnTo>
                    <a:lnTo>
                      <a:pt x="2880360" y="21336"/>
                    </a:lnTo>
                    <a:lnTo>
                      <a:pt x="2880360" y="6096"/>
                    </a:lnTo>
                    <a:lnTo>
                      <a:pt x="2874264" y="0"/>
                    </a:lnTo>
                    <a:close/>
                  </a:path>
                  <a:path w="4965700" h="27939">
                    <a:moveTo>
                      <a:pt x="2929128" y="0"/>
                    </a:moveTo>
                    <a:lnTo>
                      <a:pt x="2913888" y="0"/>
                    </a:lnTo>
                    <a:lnTo>
                      <a:pt x="2907792" y="6096"/>
                    </a:lnTo>
                    <a:lnTo>
                      <a:pt x="2907792" y="21336"/>
                    </a:lnTo>
                    <a:lnTo>
                      <a:pt x="2913888" y="27432"/>
                    </a:lnTo>
                    <a:lnTo>
                      <a:pt x="2929128" y="27432"/>
                    </a:lnTo>
                    <a:lnTo>
                      <a:pt x="2935224" y="21336"/>
                    </a:lnTo>
                    <a:lnTo>
                      <a:pt x="2935224" y="6096"/>
                    </a:lnTo>
                    <a:lnTo>
                      <a:pt x="2929128" y="0"/>
                    </a:lnTo>
                    <a:close/>
                  </a:path>
                  <a:path w="4965700" h="27939">
                    <a:moveTo>
                      <a:pt x="2983992" y="0"/>
                    </a:moveTo>
                    <a:lnTo>
                      <a:pt x="2968752" y="0"/>
                    </a:lnTo>
                    <a:lnTo>
                      <a:pt x="2962656" y="6096"/>
                    </a:lnTo>
                    <a:lnTo>
                      <a:pt x="2962656" y="21336"/>
                    </a:lnTo>
                    <a:lnTo>
                      <a:pt x="2968752" y="27432"/>
                    </a:lnTo>
                    <a:lnTo>
                      <a:pt x="2983992" y="27432"/>
                    </a:lnTo>
                    <a:lnTo>
                      <a:pt x="2990088" y="21336"/>
                    </a:lnTo>
                    <a:lnTo>
                      <a:pt x="2990088" y="6096"/>
                    </a:lnTo>
                    <a:lnTo>
                      <a:pt x="2983992" y="0"/>
                    </a:lnTo>
                    <a:close/>
                  </a:path>
                  <a:path w="4965700" h="27939">
                    <a:moveTo>
                      <a:pt x="3038856" y="0"/>
                    </a:moveTo>
                    <a:lnTo>
                      <a:pt x="3023616" y="0"/>
                    </a:lnTo>
                    <a:lnTo>
                      <a:pt x="3017520" y="6096"/>
                    </a:lnTo>
                    <a:lnTo>
                      <a:pt x="3017520" y="21336"/>
                    </a:lnTo>
                    <a:lnTo>
                      <a:pt x="3023616" y="27432"/>
                    </a:lnTo>
                    <a:lnTo>
                      <a:pt x="3038856" y="27432"/>
                    </a:lnTo>
                    <a:lnTo>
                      <a:pt x="3044952" y="21336"/>
                    </a:lnTo>
                    <a:lnTo>
                      <a:pt x="3044952" y="6096"/>
                    </a:lnTo>
                    <a:lnTo>
                      <a:pt x="3038856" y="0"/>
                    </a:lnTo>
                    <a:close/>
                  </a:path>
                  <a:path w="4965700" h="27939">
                    <a:moveTo>
                      <a:pt x="3093720" y="0"/>
                    </a:moveTo>
                    <a:lnTo>
                      <a:pt x="3078480" y="0"/>
                    </a:lnTo>
                    <a:lnTo>
                      <a:pt x="3072384" y="6096"/>
                    </a:lnTo>
                    <a:lnTo>
                      <a:pt x="3072384" y="21336"/>
                    </a:lnTo>
                    <a:lnTo>
                      <a:pt x="3078480" y="27432"/>
                    </a:lnTo>
                    <a:lnTo>
                      <a:pt x="3093720" y="27432"/>
                    </a:lnTo>
                    <a:lnTo>
                      <a:pt x="3099816" y="21336"/>
                    </a:lnTo>
                    <a:lnTo>
                      <a:pt x="3099816" y="6096"/>
                    </a:lnTo>
                    <a:lnTo>
                      <a:pt x="3093720" y="0"/>
                    </a:lnTo>
                    <a:close/>
                  </a:path>
                  <a:path w="4965700" h="27939">
                    <a:moveTo>
                      <a:pt x="3148584" y="0"/>
                    </a:moveTo>
                    <a:lnTo>
                      <a:pt x="3133344" y="0"/>
                    </a:lnTo>
                    <a:lnTo>
                      <a:pt x="3127247" y="6096"/>
                    </a:lnTo>
                    <a:lnTo>
                      <a:pt x="3127247" y="21336"/>
                    </a:lnTo>
                    <a:lnTo>
                      <a:pt x="3133344" y="27432"/>
                    </a:lnTo>
                    <a:lnTo>
                      <a:pt x="3148584" y="27432"/>
                    </a:lnTo>
                    <a:lnTo>
                      <a:pt x="3154680" y="21336"/>
                    </a:lnTo>
                    <a:lnTo>
                      <a:pt x="3154680" y="6096"/>
                    </a:lnTo>
                    <a:lnTo>
                      <a:pt x="3148584" y="0"/>
                    </a:lnTo>
                    <a:close/>
                  </a:path>
                  <a:path w="4965700" h="27939">
                    <a:moveTo>
                      <a:pt x="3203447" y="0"/>
                    </a:moveTo>
                    <a:lnTo>
                      <a:pt x="3188208" y="0"/>
                    </a:lnTo>
                    <a:lnTo>
                      <a:pt x="3182111" y="6096"/>
                    </a:lnTo>
                    <a:lnTo>
                      <a:pt x="3182111" y="21336"/>
                    </a:lnTo>
                    <a:lnTo>
                      <a:pt x="3188208" y="27432"/>
                    </a:lnTo>
                    <a:lnTo>
                      <a:pt x="3203447" y="27432"/>
                    </a:lnTo>
                    <a:lnTo>
                      <a:pt x="3209544" y="21336"/>
                    </a:lnTo>
                    <a:lnTo>
                      <a:pt x="3209544" y="6096"/>
                    </a:lnTo>
                    <a:lnTo>
                      <a:pt x="3203447" y="0"/>
                    </a:lnTo>
                    <a:close/>
                  </a:path>
                  <a:path w="4965700" h="27939">
                    <a:moveTo>
                      <a:pt x="3258312" y="0"/>
                    </a:moveTo>
                    <a:lnTo>
                      <a:pt x="3243072" y="0"/>
                    </a:lnTo>
                    <a:lnTo>
                      <a:pt x="3236976" y="6096"/>
                    </a:lnTo>
                    <a:lnTo>
                      <a:pt x="3236976" y="21336"/>
                    </a:lnTo>
                    <a:lnTo>
                      <a:pt x="3243072" y="27432"/>
                    </a:lnTo>
                    <a:lnTo>
                      <a:pt x="3258312" y="27432"/>
                    </a:lnTo>
                    <a:lnTo>
                      <a:pt x="3264408" y="21336"/>
                    </a:lnTo>
                    <a:lnTo>
                      <a:pt x="3264408" y="6096"/>
                    </a:lnTo>
                    <a:lnTo>
                      <a:pt x="3258312" y="0"/>
                    </a:lnTo>
                    <a:close/>
                  </a:path>
                  <a:path w="4965700" h="27939">
                    <a:moveTo>
                      <a:pt x="3313176" y="0"/>
                    </a:moveTo>
                    <a:lnTo>
                      <a:pt x="3297936" y="0"/>
                    </a:lnTo>
                    <a:lnTo>
                      <a:pt x="3291840" y="6096"/>
                    </a:lnTo>
                    <a:lnTo>
                      <a:pt x="3291840" y="21336"/>
                    </a:lnTo>
                    <a:lnTo>
                      <a:pt x="3297936" y="27432"/>
                    </a:lnTo>
                    <a:lnTo>
                      <a:pt x="3313176" y="27432"/>
                    </a:lnTo>
                    <a:lnTo>
                      <a:pt x="3319272" y="21336"/>
                    </a:lnTo>
                    <a:lnTo>
                      <a:pt x="3319272" y="6096"/>
                    </a:lnTo>
                    <a:lnTo>
                      <a:pt x="3313176" y="0"/>
                    </a:lnTo>
                    <a:close/>
                  </a:path>
                  <a:path w="4965700" h="27939">
                    <a:moveTo>
                      <a:pt x="3368040" y="0"/>
                    </a:moveTo>
                    <a:lnTo>
                      <a:pt x="3352800" y="0"/>
                    </a:lnTo>
                    <a:lnTo>
                      <a:pt x="3346704" y="6096"/>
                    </a:lnTo>
                    <a:lnTo>
                      <a:pt x="3346704" y="21336"/>
                    </a:lnTo>
                    <a:lnTo>
                      <a:pt x="3352800" y="27432"/>
                    </a:lnTo>
                    <a:lnTo>
                      <a:pt x="3368040" y="27432"/>
                    </a:lnTo>
                    <a:lnTo>
                      <a:pt x="3374136" y="21336"/>
                    </a:lnTo>
                    <a:lnTo>
                      <a:pt x="3374136" y="6096"/>
                    </a:lnTo>
                    <a:lnTo>
                      <a:pt x="3368040" y="0"/>
                    </a:lnTo>
                    <a:close/>
                  </a:path>
                  <a:path w="4965700" h="27939">
                    <a:moveTo>
                      <a:pt x="3422904" y="0"/>
                    </a:moveTo>
                    <a:lnTo>
                      <a:pt x="3407664" y="0"/>
                    </a:lnTo>
                    <a:lnTo>
                      <a:pt x="3401568" y="6096"/>
                    </a:lnTo>
                    <a:lnTo>
                      <a:pt x="3401568" y="21336"/>
                    </a:lnTo>
                    <a:lnTo>
                      <a:pt x="3407664" y="27432"/>
                    </a:lnTo>
                    <a:lnTo>
                      <a:pt x="3422904" y="27432"/>
                    </a:lnTo>
                    <a:lnTo>
                      <a:pt x="3429000" y="21336"/>
                    </a:lnTo>
                    <a:lnTo>
                      <a:pt x="3429000" y="6096"/>
                    </a:lnTo>
                    <a:lnTo>
                      <a:pt x="3422904" y="0"/>
                    </a:lnTo>
                    <a:close/>
                  </a:path>
                  <a:path w="4965700" h="27939">
                    <a:moveTo>
                      <a:pt x="3477768" y="0"/>
                    </a:moveTo>
                    <a:lnTo>
                      <a:pt x="3462528" y="0"/>
                    </a:lnTo>
                    <a:lnTo>
                      <a:pt x="3456432" y="6096"/>
                    </a:lnTo>
                    <a:lnTo>
                      <a:pt x="3456432" y="21336"/>
                    </a:lnTo>
                    <a:lnTo>
                      <a:pt x="3462528" y="27432"/>
                    </a:lnTo>
                    <a:lnTo>
                      <a:pt x="3477768" y="27432"/>
                    </a:lnTo>
                    <a:lnTo>
                      <a:pt x="3483864" y="21336"/>
                    </a:lnTo>
                    <a:lnTo>
                      <a:pt x="3483864" y="6096"/>
                    </a:lnTo>
                    <a:lnTo>
                      <a:pt x="3477768" y="0"/>
                    </a:lnTo>
                    <a:close/>
                  </a:path>
                  <a:path w="4965700" h="27939">
                    <a:moveTo>
                      <a:pt x="3532632" y="0"/>
                    </a:moveTo>
                    <a:lnTo>
                      <a:pt x="3517392" y="0"/>
                    </a:lnTo>
                    <a:lnTo>
                      <a:pt x="3511296" y="6096"/>
                    </a:lnTo>
                    <a:lnTo>
                      <a:pt x="3511296" y="21336"/>
                    </a:lnTo>
                    <a:lnTo>
                      <a:pt x="3517392" y="27432"/>
                    </a:lnTo>
                    <a:lnTo>
                      <a:pt x="3532632" y="27432"/>
                    </a:lnTo>
                    <a:lnTo>
                      <a:pt x="3538728" y="21336"/>
                    </a:lnTo>
                    <a:lnTo>
                      <a:pt x="3538728" y="6096"/>
                    </a:lnTo>
                    <a:lnTo>
                      <a:pt x="3532632" y="0"/>
                    </a:lnTo>
                    <a:close/>
                  </a:path>
                  <a:path w="4965700" h="27939">
                    <a:moveTo>
                      <a:pt x="3587496" y="0"/>
                    </a:moveTo>
                    <a:lnTo>
                      <a:pt x="3572256" y="0"/>
                    </a:lnTo>
                    <a:lnTo>
                      <a:pt x="3566160" y="6096"/>
                    </a:lnTo>
                    <a:lnTo>
                      <a:pt x="3566160" y="21336"/>
                    </a:lnTo>
                    <a:lnTo>
                      <a:pt x="3572256" y="27432"/>
                    </a:lnTo>
                    <a:lnTo>
                      <a:pt x="3587496" y="27432"/>
                    </a:lnTo>
                    <a:lnTo>
                      <a:pt x="3593592" y="21336"/>
                    </a:lnTo>
                    <a:lnTo>
                      <a:pt x="3593592" y="6096"/>
                    </a:lnTo>
                    <a:lnTo>
                      <a:pt x="3587496" y="0"/>
                    </a:lnTo>
                    <a:close/>
                  </a:path>
                  <a:path w="4965700" h="27939">
                    <a:moveTo>
                      <a:pt x="3642360" y="0"/>
                    </a:moveTo>
                    <a:lnTo>
                      <a:pt x="3627120" y="0"/>
                    </a:lnTo>
                    <a:lnTo>
                      <a:pt x="3621024" y="6096"/>
                    </a:lnTo>
                    <a:lnTo>
                      <a:pt x="3621024" y="21336"/>
                    </a:lnTo>
                    <a:lnTo>
                      <a:pt x="3627120" y="27432"/>
                    </a:lnTo>
                    <a:lnTo>
                      <a:pt x="3642360" y="27432"/>
                    </a:lnTo>
                    <a:lnTo>
                      <a:pt x="3648456" y="21336"/>
                    </a:lnTo>
                    <a:lnTo>
                      <a:pt x="3648456" y="6096"/>
                    </a:lnTo>
                    <a:lnTo>
                      <a:pt x="3642360" y="0"/>
                    </a:lnTo>
                    <a:close/>
                  </a:path>
                  <a:path w="4965700" h="27939">
                    <a:moveTo>
                      <a:pt x="3697224" y="0"/>
                    </a:moveTo>
                    <a:lnTo>
                      <a:pt x="3681984" y="0"/>
                    </a:lnTo>
                    <a:lnTo>
                      <a:pt x="3675888" y="6096"/>
                    </a:lnTo>
                    <a:lnTo>
                      <a:pt x="3675888" y="21336"/>
                    </a:lnTo>
                    <a:lnTo>
                      <a:pt x="3681984" y="27432"/>
                    </a:lnTo>
                    <a:lnTo>
                      <a:pt x="3697224" y="27432"/>
                    </a:lnTo>
                    <a:lnTo>
                      <a:pt x="3703320" y="21336"/>
                    </a:lnTo>
                    <a:lnTo>
                      <a:pt x="3703320" y="6096"/>
                    </a:lnTo>
                    <a:lnTo>
                      <a:pt x="3697224" y="0"/>
                    </a:lnTo>
                    <a:close/>
                  </a:path>
                  <a:path w="4965700" h="27939">
                    <a:moveTo>
                      <a:pt x="3752088" y="0"/>
                    </a:moveTo>
                    <a:lnTo>
                      <a:pt x="3736848" y="0"/>
                    </a:lnTo>
                    <a:lnTo>
                      <a:pt x="3730752" y="6096"/>
                    </a:lnTo>
                    <a:lnTo>
                      <a:pt x="3730752" y="21336"/>
                    </a:lnTo>
                    <a:lnTo>
                      <a:pt x="3736848" y="27432"/>
                    </a:lnTo>
                    <a:lnTo>
                      <a:pt x="3752088" y="27432"/>
                    </a:lnTo>
                    <a:lnTo>
                      <a:pt x="3758184" y="21336"/>
                    </a:lnTo>
                    <a:lnTo>
                      <a:pt x="3758184" y="6096"/>
                    </a:lnTo>
                    <a:lnTo>
                      <a:pt x="3752088" y="0"/>
                    </a:lnTo>
                    <a:close/>
                  </a:path>
                  <a:path w="4965700" h="27939">
                    <a:moveTo>
                      <a:pt x="3806952" y="0"/>
                    </a:moveTo>
                    <a:lnTo>
                      <a:pt x="3791712" y="0"/>
                    </a:lnTo>
                    <a:lnTo>
                      <a:pt x="3785616" y="6096"/>
                    </a:lnTo>
                    <a:lnTo>
                      <a:pt x="3785616" y="21336"/>
                    </a:lnTo>
                    <a:lnTo>
                      <a:pt x="3791712" y="27432"/>
                    </a:lnTo>
                    <a:lnTo>
                      <a:pt x="3806952" y="27432"/>
                    </a:lnTo>
                    <a:lnTo>
                      <a:pt x="3813048" y="21336"/>
                    </a:lnTo>
                    <a:lnTo>
                      <a:pt x="3813048" y="6096"/>
                    </a:lnTo>
                    <a:lnTo>
                      <a:pt x="3806952" y="0"/>
                    </a:lnTo>
                    <a:close/>
                  </a:path>
                  <a:path w="4965700" h="27939">
                    <a:moveTo>
                      <a:pt x="3861816" y="0"/>
                    </a:moveTo>
                    <a:lnTo>
                      <a:pt x="3846576" y="0"/>
                    </a:lnTo>
                    <a:lnTo>
                      <a:pt x="3840480" y="6096"/>
                    </a:lnTo>
                    <a:lnTo>
                      <a:pt x="3840480" y="21336"/>
                    </a:lnTo>
                    <a:lnTo>
                      <a:pt x="3846576" y="27432"/>
                    </a:lnTo>
                    <a:lnTo>
                      <a:pt x="3861816" y="27432"/>
                    </a:lnTo>
                    <a:lnTo>
                      <a:pt x="3867912" y="21336"/>
                    </a:lnTo>
                    <a:lnTo>
                      <a:pt x="3867912" y="6096"/>
                    </a:lnTo>
                    <a:lnTo>
                      <a:pt x="3861816" y="0"/>
                    </a:lnTo>
                    <a:close/>
                  </a:path>
                  <a:path w="4965700" h="27939">
                    <a:moveTo>
                      <a:pt x="3916680" y="0"/>
                    </a:moveTo>
                    <a:lnTo>
                      <a:pt x="3901440" y="0"/>
                    </a:lnTo>
                    <a:lnTo>
                      <a:pt x="3895344" y="6096"/>
                    </a:lnTo>
                    <a:lnTo>
                      <a:pt x="3895344" y="21336"/>
                    </a:lnTo>
                    <a:lnTo>
                      <a:pt x="3901440" y="27432"/>
                    </a:lnTo>
                    <a:lnTo>
                      <a:pt x="3916680" y="27432"/>
                    </a:lnTo>
                    <a:lnTo>
                      <a:pt x="3922776" y="21336"/>
                    </a:lnTo>
                    <a:lnTo>
                      <a:pt x="3922776" y="6096"/>
                    </a:lnTo>
                    <a:lnTo>
                      <a:pt x="3916680" y="0"/>
                    </a:lnTo>
                    <a:close/>
                  </a:path>
                  <a:path w="4965700" h="27939">
                    <a:moveTo>
                      <a:pt x="3971544" y="0"/>
                    </a:moveTo>
                    <a:lnTo>
                      <a:pt x="3956304" y="0"/>
                    </a:lnTo>
                    <a:lnTo>
                      <a:pt x="3950208" y="6096"/>
                    </a:lnTo>
                    <a:lnTo>
                      <a:pt x="3950208" y="21336"/>
                    </a:lnTo>
                    <a:lnTo>
                      <a:pt x="3956304" y="27432"/>
                    </a:lnTo>
                    <a:lnTo>
                      <a:pt x="3971544" y="27432"/>
                    </a:lnTo>
                    <a:lnTo>
                      <a:pt x="3977640" y="21336"/>
                    </a:lnTo>
                    <a:lnTo>
                      <a:pt x="3977640" y="6096"/>
                    </a:lnTo>
                    <a:lnTo>
                      <a:pt x="3971544" y="0"/>
                    </a:lnTo>
                    <a:close/>
                  </a:path>
                  <a:path w="4965700" h="27939">
                    <a:moveTo>
                      <a:pt x="4026408" y="0"/>
                    </a:moveTo>
                    <a:lnTo>
                      <a:pt x="4011168" y="0"/>
                    </a:lnTo>
                    <a:lnTo>
                      <a:pt x="4005072" y="6096"/>
                    </a:lnTo>
                    <a:lnTo>
                      <a:pt x="4005072" y="21336"/>
                    </a:lnTo>
                    <a:lnTo>
                      <a:pt x="4011168" y="27432"/>
                    </a:lnTo>
                    <a:lnTo>
                      <a:pt x="4026408" y="27432"/>
                    </a:lnTo>
                    <a:lnTo>
                      <a:pt x="4032504" y="21336"/>
                    </a:lnTo>
                    <a:lnTo>
                      <a:pt x="4032504" y="6096"/>
                    </a:lnTo>
                    <a:lnTo>
                      <a:pt x="4026408" y="0"/>
                    </a:lnTo>
                    <a:close/>
                  </a:path>
                  <a:path w="4965700" h="27939">
                    <a:moveTo>
                      <a:pt x="4081272" y="0"/>
                    </a:moveTo>
                    <a:lnTo>
                      <a:pt x="4066032" y="0"/>
                    </a:lnTo>
                    <a:lnTo>
                      <a:pt x="4059936" y="6096"/>
                    </a:lnTo>
                    <a:lnTo>
                      <a:pt x="4059936" y="21336"/>
                    </a:lnTo>
                    <a:lnTo>
                      <a:pt x="4066032" y="27432"/>
                    </a:lnTo>
                    <a:lnTo>
                      <a:pt x="4081272" y="27432"/>
                    </a:lnTo>
                    <a:lnTo>
                      <a:pt x="4087368" y="21336"/>
                    </a:lnTo>
                    <a:lnTo>
                      <a:pt x="4087368" y="6096"/>
                    </a:lnTo>
                    <a:lnTo>
                      <a:pt x="4081272" y="0"/>
                    </a:lnTo>
                    <a:close/>
                  </a:path>
                  <a:path w="4965700" h="27939">
                    <a:moveTo>
                      <a:pt x="4136136" y="0"/>
                    </a:moveTo>
                    <a:lnTo>
                      <a:pt x="4120896" y="0"/>
                    </a:lnTo>
                    <a:lnTo>
                      <a:pt x="4114800" y="6096"/>
                    </a:lnTo>
                    <a:lnTo>
                      <a:pt x="4114800" y="21336"/>
                    </a:lnTo>
                    <a:lnTo>
                      <a:pt x="4120896" y="27432"/>
                    </a:lnTo>
                    <a:lnTo>
                      <a:pt x="4136136" y="27432"/>
                    </a:lnTo>
                    <a:lnTo>
                      <a:pt x="4142232" y="21336"/>
                    </a:lnTo>
                    <a:lnTo>
                      <a:pt x="4142232" y="6096"/>
                    </a:lnTo>
                    <a:lnTo>
                      <a:pt x="4136136" y="0"/>
                    </a:lnTo>
                    <a:close/>
                  </a:path>
                  <a:path w="4965700" h="27939">
                    <a:moveTo>
                      <a:pt x="4191000" y="0"/>
                    </a:moveTo>
                    <a:lnTo>
                      <a:pt x="4175760" y="0"/>
                    </a:lnTo>
                    <a:lnTo>
                      <a:pt x="4169664" y="6096"/>
                    </a:lnTo>
                    <a:lnTo>
                      <a:pt x="4169664" y="21336"/>
                    </a:lnTo>
                    <a:lnTo>
                      <a:pt x="4175760" y="27432"/>
                    </a:lnTo>
                    <a:lnTo>
                      <a:pt x="4191000" y="27432"/>
                    </a:lnTo>
                    <a:lnTo>
                      <a:pt x="4197096" y="21336"/>
                    </a:lnTo>
                    <a:lnTo>
                      <a:pt x="4197096" y="6096"/>
                    </a:lnTo>
                    <a:lnTo>
                      <a:pt x="4191000" y="0"/>
                    </a:lnTo>
                    <a:close/>
                  </a:path>
                  <a:path w="4965700" h="27939">
                    <a:moveTo>
                      <a:pt x="4245864" y="0"/>
                    </a:moveTo>
                    <a:lnTo>
                      <a:pt x="4230624" y="0"/>
                    </a:lnTo>
                    <a:lnTo>
                      <a:pt x="4224528" y="6096"/>
                    </a:lnTo>
                    <a:lnTo>
                      <a:pt x="4224528" y="21336"/>
                    </a:lnTo>
                    <a:lnTo>
                      <a:pt x="4230624" y="27432"/>
                    </a:lnTo>
                    <a:lnTo>
                      <a:pt x="4245864" y="27432"/>
                    </a:lnTo>
                    <a:lnTo>
                      <a:pt x="4251960" y="21336"/>
                    </a:lnTo>
                    <a:lnTo>
                      <a:pt x="4251960" y="6096"/>
                    </a:lnTo>
                    <a:lnTo>
                      <a:pt x="4245864" y="0"/>
                    </a:lnTo>
                    <a:close/>
                  </a:path>
                  <a:path w="4965700" h="27939">
                    <a:moveTo>
                      <a:pt x="4300728" y="0"/>
                    </a:moveTo>
                    <a:lnTo>
                      <a:pt x="4285488" y="0"/>
                    </a:lnTo>
                    <a:lnTo>
                      <a:pt x="4279392" y="6096"/>
                    </a:lnTo>
                    <a:lnTo>
                      <a:pt x="4279392" y="21336"/>
                    </a:lnTo>
                    <a:lnTo>
                      <a:pt x="4285488" y="27432"/>
                    </a:lnTo>
                    <a:lnTo>
                      <a:pt x="4300728" y="27432"/>
                    </a:lnTo>
                    <a:lnTo>
                      <a:pt x="4306824" y="21336"/>
                    </a:lnTo>
                    <a:lnTo>
                      <a:pt x="4306824" y="6096"/>
                    </a:lnTo>
                    <a:lnTo>
                      <a:pt x="4300728" y="0"/>
                    </a:lnTo>
                    <a:close/>
                  </a:path>
                  <a:path w="4965700" h="27939">
                    <a:moveTo>
                      <a:pt x="4355592" y="0"/>
                    </a:moveTo>
                    <a:lnTo>
                      <a:pt x="4340352" y="0"/>
                    </a:lnTo>
                    <a:lnTo>
                      <a:pt x="4334256" y="6096"/>
                    </a:lnTo>
                    <a:lnTo>
                      <a:pt x="4334256" y="21336"/>
                    </a:lnTo>
                    <a:lnTo>
                      <a:pt x="4340352" y="27432"/>
                    </a:lnTo>
                    <a:lnTo>
                      <a:pt x="4355592" y="27432"/>
                    </a:lnTo>
                    <a:lnTo>
                      <a:pt x="4361688" y="21336"/>
                    </a:lnTo>
                    <a:lnTo>
                      <a:pt x="4361688" y="6096"/>
                    </a:lnTo>
                    <a:lnTo>
                      <a:pt x="4355592" y="0"/>
                    </a:lnTo>
                    <a:close/>
                  </a:path>
                  <a:path w="4965700" h="27939">
                    <a:moveTo>
                      <a:pt x="4410456" y="0"/>
                    </a:moveTo>
                    <a:lnTo>
                      <a:pt x="4395216" y="0"/>
                    </a:lnTo>
                    <a:lnTo>
                      <a:pt x="4389120" y="6096"/>
                    </a:lnTo>
                    <a:lnTo>
                      <a:pt x="4389120" y="21336"/>
                    </a:lnTo>
                    <a:lnTo>
                      <a:pt x="4395216" y="27432"/>
                    </a:lnTo>
                    <a:lnTo>
                      <a:pt x="4410456" y="27432"/>
                    </a:lnTo>
                    <a:lnTo>
                      <a:pt x="4416552" y="21336"/>
                    </a:lnTo>
                    <a:lnTo>
                      <a:pt x="4416552" y="6096"/>
                    </a:lnTo>
                    <a:lnTo>
                      <a:pt x="4410456" y="0"/>
                    </a:lnTo>
                    <a:close/>
                  </a:path>
                  <a:path w="4965700" h="27939">
                    <a:moveTo>
                      <a:pt x="4465320" y="0"/>
                    </a:moveTo>
                    <a:lnTo>
                      <a:pt x="4450080" y="0"/>
                    </a:lnTo>
                    <a:lnTo>
                      <a:pt x="4443984" y="6096"/>
                    </a:lnTo>
                    <a:lnTo>
                      <a:pt x="4443984" y="21336"/>
                    </a:lnTo>
                    <a:lnTo>
                      <a:pt x="4450080" y="27432"/>
                    </a:lnTo>
                    <a:lnTo>
                      <a:pt x="4465320" y="27432"/>
                    </a:lnTo>
                    <a:lnTo>
                      <a:pt x="4471416" y="21336"/>
                    </a:lnTo>
                    <a:lnTo>
                      <a:pt x="4471416" y="6096"/>
                    </a:lnTo>
                    <a:lnTo>
                      <a:pt x="4465320" y="0"/>
                    </a:lnTo>
                    <a:close/>
                  </a:path>
                  <a:path w="4965700" h="27939">
                    <a:moveTo>
                      <a:pt x="4520184" y="0"/>
                    </a:moveTo>
                    <a:lnTo>
                      <a:pt x="4504944" y="0"/>
                    </a:lnTo>
                    <a:lnTo>
                      <a:pt x="4498848" y="6096"/>
                    </a:lnTo>
                    <a:lnTo>
                      <a:pt x="4498848" y="21336"/>
                    </a:lnTo>
                    <a:lnTo>
                      <a:pt x="4504944" y="27432"/>
                    </a:lnTo>
                    <a:lnTo>
                      <a:pt x="4520184" y="27432"/>
                    </a:lnTo>
                    <a:lnTo>
                      <a:pt x="4526280" y="21336"/>
                    </a:lnTo>
                    <a:lnTo>
                      <a:pt x="4526280" y="6096"/>
                    </a:lnTo>
                    <a:lnTo>
                      <a:pt x="4520184" y="0"/>
                    </a:lnTo>
                    <a:close/>
                  </a:path>
                  <a:path w="4965700" h="27939">
                    <a:moveTo>
                      <a:pt x="4575048" y="0"/>
                    </a:moveTo>
                    <a:lnTo>
                      <a:pt x="4559808" y="0"/>
                    </a:lnTo>
                    <a:lnTo>
                      <a:pt x="4553712" y="6096"/>
                    </a:lnTo>
                    <a:lnTo>
                      <a:pt x="4553712" y="21336"/>
                    </a:lnTo>
                    <a:lnTo>
                      <a:pt x="4559808" y="27432"/>
                    </a:lnTo>
                    <a:lnTo>
                      <a:pt x="4575048" y="27432"/>
                    </a:lnTo>
                    <a:lnTo>
                      <a:pt x="4581144" y="21336"/>
                    </a:lnTo>
                    <a:lnTo>
                      <a:pt x="4581144" y="6096"/>
                    </a:lnTo>
                    <a:lnTo>
                      <a:pt x="4575048" y="0"/>
                    </a:lnTo>
                    <a:close/>
                  </a:path>
                  <a:path w="4965700" h="27939">
                    <a:moveTo>
                      <a:pt x="4629912" y="0"/>
                    </a:moveTo>
                    <a:lnTo>
                      <a:pt x="4614672" y="0"/>
                    </a:lnTo>
                    <a:lnTo>
                      <a:pt x="4608576" y="6096"/>
                    </a:lnTo>
                    <a:lnTo>
                      <a:pt x="4608576" y="21336"/>
                    </a:lnTo>
                    <a:lnTo>
                      <a:pt x="4614672" y="27432"/>
                    </a:lnTo>
                    <a:lnTo>
                      <a:pt x="4629912" y="27432"/>
                    </a:lnTo>
                    <a:lnTo>
                      <a:pt x="4636008" y="21336"/>
                    </a:lnTo>
                    <a:lnTo>
                      <a:pt x="4636008" y="6096"/>
                    </a:lnTo>
                    <a:lnTo>
                      <a:pt x="4629912" y="0"/>
                    </a:lnTo>
                    <a:close/>
                  </a:path>
                  <a:path w="4965700" h="27939">
                    <a:moveTo>
                      <a:pt x="4684776" y="0"/>
                    </a:moveTo>
                    <a:lnTo>
                      <a:pt x="4669536" y="0"/>
                    </a:lnTo>
                    <a:lnTo>
                      <a:pt x="4663440" y="6096"/>
                    </a:lnTo>
                    <a:lnTo>
                      <a:pt x="4663440" y="21336"/>
                    </a:lnTo>
                    <a:lnTo>
                      <a:pt x="4669536" y="27432"/>
                    </a:lnTo>
                    <a:lnTo>
                      <a:pt x="4684776" y="27432"/>
                    </a:lnTo>
                    <a:lnTo>
                      <a:pt x="4690872" y="21336"/>
                    </a:lnTo>
                    <a:lnTo>
                      <a:pt x="4690872" y="6096"/>
                    </a:lnTo>
                    <a:lnTo>
                      <a:pt x="4684776" y="0"/>
                    </a:lnTo>
                    <a:close/>
                  </a:path>
                  <a:path w="4965700" h="27939">
                    <a:moveTo>
                      <a:pt x="4739640" y="0"/>
                    </a:moveTo>
                    <a:lnTo>
                      <a:pt x="4724400" y="0"/>
                    </a:lnTo>
                    <a:lnTo>
                      <a:pt x="4718304" y="6096"/>
                    </a:lnTo>
                    <a:lnTo>
                      <a:pt x="4718304" y="21336"/>
                    </a:lnTo>
                    <a:lnTo>
                      <a:pt x="4724400" y="27432"/>
                    </a:lnTo>
                    <a:lnTo>
                      <a:pt x="4739640" y="27432"/>
                    </a:lnTo>
                    <a:lnTo>
                      <a:pt x="4745736" y="21336"/>
                    </a:lnTo>
                    <a:lnTo>
                      <a:pt x="4745736" y="6096"/>
                    </a:lnTo>
                    <a:lnTo>
                      <a:pt x="4739640" y="0"/>
                    </a:lnTo>
                    <a:close/>
                  </a:path>
                  <a:path w="4965700" h="27939">
                    <a:moveTo>
                      <a:pt x="4794504" y="0"/>
                    </a:moveTo>
                    <a:lnTo>
                      <a:pt x="4779264" y="0"/>
                    </a:lnTo>
                    <a:lnTo>
                      <a:pt x="4773168" y="6096"/>
                    </a:lnTo>
                    <a:lnTo>
                      <a:pt x="4773168" y="21336"/>
                    </a:lnTo>
                    <a:lnTo>
                      <a:pt x="4779264" y="27432"/>
                    </a:lnTo>
                    <a:lnTo>
                      <a:pt x="4794504" y="27432"/>
                    </a:lnTo>
                    <a:lnTo>
                      <a:pt x="4800600" y="21336"/>
                    </a:lnTo>
                    <a:lnTo>
                      <a:pt x="4800600" y="6096"/>
                    </a:lnTo>
                    <a:lnTo>
                      <a:pt x="4794504" y="0"/>
                    </a:lnTo>
                    <a:close/>
                  </a:path>
                  <a:path w="4965700" h="27939">
                    <a:moveTo>
                      <a:pt x="4849368" y="0"/>
                    </a:moveTo>
                    <a:lnTo>
                      <a:pt x="4834128" y="0"/>
                    </a:lnTo>
                    <a:lnTo>
                      <a:pt x="4828032" y="6096"/>
                    </a:lnTo>
                    <a:lnTo>
                      <a:pt x="4828032" y="21336"/>
                    </a:lnTo>
                    <a:lnTo>
                      <a:pt x="4834128" y="27432"/>
                    </a:lnTo>
                    <a:lnTo>
                      <a:pt x="4849368" y="27432"/>
                    </a:lnTo>
                    <a:lnTo>
                      <a:pt x="4855464" y="21336"/>
                    </a:lnTo>
                    <a:lnTo>
                      <a:pt x="4855464" y="6096"/>
                    </a:lnTo>
                    <a:lnTo>
                      <a:pt x="4849368" y="0"/>
                    </a:lnTo>
                    <a:close/>
                  </a:path>
                  <a:path w="4965700" h="27939">
                    <a:moveTo>
                      <a:pt x="4904232" y="0"/>
                    </a:moveTo>
                    <a:lnTo>
                      <a:pt x="4888992" y="0"/>
                    </a:lnTo>
                    <a:lnTo>
                      <a:pt x="4882896" y="6096"/>
                    </a:lnTo>
                    <a:lnTo>
                      <a:pt x="4882896" y="21336"/>
                    </a:lnTo>
                    <a:lnTo>
                      <a:pt x="4888992" y="27432"/>
                    </a:lnTo>
                    <a:lnTo>
                      <a:pt x="4904232" y="27432"/>
                    </a:lnTo>
                    <a:lnTo>
                      <a:pt x="4910328" y="21336"/>
                    </a:lnTo>
                    <a:lnTo>
                      <a:pt x="4910328" y="6096"/>
                    </a:lnTo>
                    <a:lnTo>
                      <a:pt x="4904232" y="0"/>
                    </a:lnTo>
                    <a:close/>
                  </a:path>
                  <a:path w="4965700" h="27939">
                    <a:moveTo>
                      <a:pt x="4959096" y="0"/>
                    </a:moveTo>
                    <a:lnTo>
                      <a:pt x="4943856" y="0"/>
                    </a:lnTo>
                    <a:lnTo>
                      <a:pt x="4937760" y="6096"/>
                    </a:lnTo>
                    <a:lnTo>
                      <a:pt x="4937760" y="21336"/>
                    </a:lnTo>
                    <a:lnTo>
                      <a:pt x="4943856" y="27432"/>
                    </a:lnTo>
                    <a:lnTo>
                      <a:pt x="4959096" y="27432"/>
                    </a:lnTo>
                    <a:lnTo>
                      <a:pt x="4965192" y="21336"/>
                    </a:lnTo>
                    <a:lnTo>
                      <a:pt x="4965192" y="6096"/>
                    </a:lnTo>
                    <a:lnTo>
                      <a:pt x="4959096" y="0"/>
                    </a:lnTo>
                    <a:close/>
                  </a:path>
                </a:pathLst>
              </a:custGeom>
              <a:solidFill>
                <a:srgbClr val="5962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879"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79" name="object 306"/>
              <p:cNvSpPr/>
              <p:nvPr/>
            </p:nvSpPr>
            <p:spPr>
              <a:xfrm>
                <a:off x="130483" y="3999676"/>
                <a:ext cx="3096000" cy="27940"/>
              </a:xfrm>
              <a:custGeom>
                <a:avLst/>
                <a:gdLst/>
                <a:ahLst/>
                <a:cxnLst/>
                <a:rect l="l" t="t" r="r" b="b"/>
                <a:pathLst>
                  <a:path w="4965700" h="27939">
                    <a:moveTo>
                      <a:pt x="21335" y="0"/>
                    </a:moveTo>
                    <a:lnTo>
                      <a:pt x="7619" y="0"/>
                    </a:lnTo>
                    <a:lnTo>
                      <a:pt x="0" y="6096"/>
                    </a:lnTo>
                    <a:lnTo>
                      <a:pt x="0" y="21336"/>
                    </a:lnTo>
                    <a:lnTo>
                      <a:pt x="7619" y="27432"/>
                    </a:lnTo>
                    <a:lnTo>
                      <a:pt x="21335" y="27432"/>
                    </a:lnTo>
                    <a:lnTo>
                      <a:pt x="27432" y="21336"/>
                    </a:lnTo>
                    <a:lnTo>
                      <a:pt x="27432" y="6096"/>
                    </a:lnTo>
                    <a:lnTo>
                      <a:pt x="21335" y="0"/>
                    </a:lnTo>
                    <a:close/>
                  </a:path>
                  <a:path w="4965700" h="27939">
                    <a:moveTo>
                      <a:pt x="76200" y="0"/>
                    </a:moveTo>
                    <a:lnTo>
                      <a:pt x="62484" y="0"/>
                    </a:lnTo>
                    <a:lnTo>
                      <a:pt x="54864" y="6096"/>
                    </a:lnTo>
                    <a:lnTo>
                      <a:pt x="54864" y="21336"/>
                    </a:lnTo>
                    <a:lnTo>
                      <a:pt x="62484" y="27432"/>
                    </a:lnTo>
                    <a:lnTo>
                      <a:pt x="76200" y="27432"/>
                    </a:lnTo>
                    <a:lnTo>
                      <a:pt x="82296" y="21336"/>
                    </a:lnTo>
                    <a:lnTo>
                      <a:pt x="82296" y="6096"/>
                    </a:lnTo>
                    <a:lnTo>
                      <a:pt x="76200" y="0"/>
                    </a:lnTo>
                    <a:close/>
                  </a:path>
                  <a:path w="4965700" h="27939">
                    <a:moveTo>
                      <a:pt x="131064" y="0"/>
                    </a:moveTo>
                    <a:lnTo>
                      <a:pt x="115824" y="0"/>
                    </a:lnTo>
                    <a:lnTo>
                      <a:pt x="109728" y="6096"/>
                    </a:lnTo>
                    <a:lnTo>
                      <a:pt x="109728" y="21336"/>
                    </a:lnTo>
                    <a:lnTo>
                      <a:pt x="115824" y="27432"/>
                    </a:lnTo>
                    <a:lnTo>
                      <a:pt x="131064" y="27432"/>
                    </a:lnTo>
                    <a:lnTo>
                      <a:pt x="137160" y="21336"/>
                    </a:lnTo>
                    <a:lnTo>
                      <a:pt x="137160" y="6096"/>
                    </a:lnTo>
                    <a:lnTo>
                      <a:pt x="131064" y="0"/>
                    </a:lnTo>
                    <a:close/>
                  </a:path>
                  <a:path w="4965700" h="27939">
                    <a:moveTo>
                      <a:pt x="185928" y="0"/>
                    </a:moveTo>
                    <a:lnTo>
                      <a:pt x="170688" y="0"/>
                    </a:lnTo>
                    <a:lnTo>
                      <a:pt x="164592" y="6096"/>
                    </a:lnTo>
                    <a:lnTo>
                      <a:pt x="164592" y="21336"/>
                    </a:lnTo>
                    <a:lnTo>
                      <a:pt x="170688" y="27432"/>
                    </a:lnTo>
                    <a:lnTo>
                      <a:pt x="185928" y="27432"/>
                    </a:lnTo>
                    <a:lnTo>
                      <a:pt x="192024" y="21336"/>
                    </a:lnTo>
                    <a:lnTo>
                      <a:pt x="192024" y="6096"/>
                    </a:lnTo>
                    <a:lnTo>
                      <a:pt x="185928" y="0"/>
                    </a:lnTo>
                    <a:close/>
                  </a:path>
                  <a:path w="4965700" h="27939">
                    <a:moveTo>
                      <a:pt x="240792" y="0"/>
                    </a:moveTo>
                    <a:lnTo>
                      <a:pt x="225552" y="0"/>
                    </a:lnTo>
                    <a:lnTo>
                      <a:pt x="219456" y="6096"/>
                    </a:lnTo>
                    <a:lnTo>
                      <a:pt x="219456" y="21336"/>
                    </a:lnTo>
                    <a:lnTo>
                      <a:pt x="225552" y="27432"/>
                    </a:lnTo>
                    <a:lnTo>
                      <a:pt x="240792" y="27432"/>
                    </a:lnTo>
                    <a:lnTo>
                      <a:pt x="246888" y="21336"/>
                    </a:lnTo>
                    <a:lnTo>
                      <a:pt x="246888" y="6096"/>
                    </a:lnTo>
                    <a:lnTo>
                      <a:pt x="240792" y="0"/>
                    </a:lnTo>
                    <a:close/>
                  </a:path>
                  <a:path w="4965700" h="27939">
                    <a:moveTo>
                      <a:pt x="295655" y="0"/>
                    </a:moveTo>
                    <a:lnTo>
                      <a:pt x="280416" y="0"/>
                    </a:lnTo>
                    <a:lnTo>
                      <a:pt x="274320" y="6096"/>
                    </a:lnTo>
                    <a:lnTo>
                      <a:pt x="274320" y="21336"/>
                    </a:lnTo>
                    <a:lnTo>
                      <a:pt x="280416" y="27432"/>
                    </a:lnTo>
                    <a:lnTo>
                      <a:pt x="295655" y="27432"/>
                    </a:lnTo>
                    <a:lnTo>
                      <a:pt x="301752" y="21336"/>
                    </a:lnTo>
                    <a:lnTo>
                      <a:pt x="301752" y="6096"/>
                    </a:lnTo>
                    <a:lnTo>
                      <a:pt x="295655" y="0"/>
                    </a:lnTo>
                    <a:close/>
                  </a:path>
                  <a:path w="4965700" h="27939">
                    <a:moveTo>
                      <a:pt x="350520" y="0"/>
                    </a:moveTo>
                    <a:lnTo>
                      <a:pt x="335280" y="0"/>
                    </a:lnTo>
                    <a:lnTo>
                      <a:pt x="329184" y="6096"/>
                    </a:lnTo>
                    <a:lnTo>
                      <a:pt x="329184" y="21336"/>
                    </a:lnTo>
                    <a:lnTo>
                      <a:pt x="335280" y="27432"/>
                    </a:lnTo>
                    <a:lnTo>
                      <a:pt x="350520" y="27432"/>
                    </a:lnTo>
                    <a:lnTo>
                      <a:pt x="356616" y="21336"/>
                    </a:lnTo>
                    <a:lnTo>
                      <a:pt x="356616" y="6096"/>
                    </a:lnTo>
                    <a:lnTo>
                      <a:pt x="350520" y="0"/>
                    </a:lnTo>
                    <a:close/>
                  </a:path>
                  <a:path w="4965700" h="27939">
                    <a:moveTo>
                      <a:pt x="405384" y="0"/>
                    </a:moveTo>
                    <a:lnTo>
                      <a:pt x="390144" y="0"/>
                    </a:lnTo>
                    <a:lnTo>
                      <a:pt x="384048" y="6096"/>
                    </a:lnTo>
                    <a:lnTo>
                      <a:pt x="384048" y="21336"/>
                    </a:lnTo>
                    <a:lnTo>
                      <a:pt x="390144" y="27432"/>
                    </a:lnTo>
                    <a:lnTo>
                      <a:pt x="405384" y="27432"/>
                    </a:lnTo>
                    <a:lnTo>
                      <a:pt x="411480" y="21336"/>
                    </a:lnTo>
                    <a:lnTo>
                      <a:pt x="411480" y="6096"/>
                    </a:lnTo>
                    <a:lnTo>
                      <a:pt x="405384" y="0"/>
                    </a:lnTo>
                    <a:close/>
                  </a:path>
                  <a:path w="4965700" h="27939">
                    <a:moveTo>
                      <a:pt x="460247" y="0"/>
                    </a:moveTo>
                    <a:lnTo>
                      <a:pt x="445008" y="0"/>
                    </a:lnTo>
                    <a:lnTo>
                      <a:pt x="438912" y="6096"/>
                    </a:lnTo>
                    <a:lnTo>
                      <a:pt x="438912" y="21336"/>
                    </a:lnTo>
                    <a:lnTo>
                      <a:pt x="445008" y="27432"/>
                    </a:lnTo>
                    <a:lnTo>
                      <a:pt x="460247" y="27432"/>
                    </a:lnTo>
                    <a:lnTo>
                      <a:pt x="466344" y="21336"/>
                    </a:lnTo>
                    <a:lnTo>
                      <a:pt x="466344" y="6096"/>
                    </a:lnTo>
                    <a:lnTo>
                      <a:pt x="460247" y="0"/>
                    </a:lnTo>
                    <a:close/>
                  </a:path>
                  <a:path w="4965700" h="27939">
                    <a:moveTo>
                      <a:pt x="515112" y="0"/>
                    </a:moveTo>
                    <a:lnTo>
                      <a:pt x="499872" y="0"/>
                    </a:lnTo>
                    <a:lnTo>
                      <a:pt x="493775" y="6096"/>
                    </a:lnTo>
                    <a:lnTo>
                      <a:pt x="493775" y="21336"/>
                    </a:lnTo>
                    <a:lnTo>
                      <a:pt x="499872" y="27432"/>
                    </a:lnTo>
                    <a:lnTo>
                      <a:pt x="515112" y="27432"/>
                    </a:lnTo>
                    <a:lnTo>
                      <a:pt x="521208" y="21336"/>
                    </a:lnTo>
                    <a:lnTo>
                      <a:pt x="521208" y="6096"/>
                    </a:lnTo>
                    <a:lnTo>
                      <a:pt x="515112" y="0"/>
                    </a:lnTo>
                    <a:close/>
                  </a:path>
                  <a:path w="4965700" h="27939">
                    <a:moveTo>
                      <a:pt x="569976" y="0"/>
                    </a:moveTo>
                    <a:lnTo>
                      <a:pt x="554736" y="0"/>
                    </a:lnTo>
                    <a:lnTo>
                      <a:pt x="548640" y="6096"/>
                    </a:lnTo>
                    <a:lnTo>
                      <a:pt x="548640" y="21336"/>
                    </a:lnTo>
                    <a:lnTo>
                      <a:pt x="554736" y="27432"/>
                    </a:lnTo>
                    <a:lnTo>
                      <a:pt x="569976" y="27432"/>
                    </a:lnTo>
                    <a:lnTo>
                      <a:pt x="576072" y="21336"/>
                    </a:lnTo>
                    <a:lnTo>
                      <a:pt x="576072" y="6096"/>
                    </a:lnTo>
                    <a:lnTo>
                      <a:pt x="569976" y="0"/>
                    </a:lnTo>
                    <a:close/>
                  </a:path>
                  <a:path w="4965700" h="27939">
                    <a:moveTo>
                      <a:pt x="624840" y="0"/>
                    </a:moveTo>
                    <a:lnTo>
                      <a:pt x="609600" y="0"/>
                    </a:lnTo>
                    <a:lnTo>
                      <a:pt x="603504" y="6096"/>
                    </a:lnTo>
                    <a:lnTo>
                      <a:pt x="603504" y="21336"/>
                    </a:lnTo>
                    <a:lnTo>
                      <a:pt x="609600" y="27432"/>
                    </a:lnTo>
                    <a:lnTo>
                      <a:pt x="624840" y="27432"/>
                    </a:lnTo>
                    <a:lnTo>
                      <a:pt x="630936" y="21336"/>
                    </a:lnTo>
                    <a:lnTo>
                      <a:pt x="630936" y="6096"/>
                    </a:lnTo>
                    <a:lnTo>
                      <a:pt x="624840" y="0"/>
                    </a:lnTo>
                    <a:close/>
                  </a:path>
                  <a:path w="4965700" h="27939">
                    <a:moveTo>
                      <a:pt x="679704" y="0"/>
                    </a:moveTo>
                    <a:lnTo>
                      <a:pt x="664463" y="0"/>
                    </a:lnTo>
                    <a:lnTo>
                      <a:pt x="658368" y="6096"/>
                    </a:lnTo>
                    <a:lnTo>
                      <a:pt x="658368" y="21336"/>
                    </a:lnTo>
                    <a:lnTo>
                      <a:pt x="664463" y="27432"/>
                    </a:lnTo>
                    <a:lnTo>
                      <a:pt x="679704" y="27432"/>
                    </a:lnTo>
                    <a:lnTo>
                      <a:pt x="685800" y="21336"/>
                    </a:lnTo>
                    <a:lnTo>
                      <a:pt x="685800" y="6096"/>
                    </a:lnTo>
                    <a:lnTo>
                      <a:pt x="679704" y="0"/>
                    </a:lnTo>
                    <a:close/>
                  </a:path>
                  <a:path w="4965700" h="27939">
                    <a:moveTo>
                      <a:pt x="734568" y="0"/>
                    </a:moveTo>
                    <a:lnTo>
                      <a:pt x="719328" y="0"/>
                    </a:lnTo>
                    <a:lnTo>
                      <a:pt x="713232" y="6096"/>
                    </a:lnTo>
                    <a:lnTo>
                      <a:pt x="713232" y="21336"/>
                    </a:lnTo>
                    <a:lnTo>
                      <a:pt x="719328" y="27432"/>
                    </a:lnTo>
                    <a:lnTo>
                      <a:pt x="734568" y="27432"/>
                    </a:lnTo>
                    <a:lnTo>
                      <a:pt x="740663" y="21336"/>
                    </a:lnTo>
                    <a:lnTo>
                      <a:pt x="740663" y="6096"/>
                    </a:lnTo>
                    <a:lnTo>
                      <a:pt x="734568" y="0"/>
                    </a:lnTo>
                    <a:close/>
                  </a:path>
                  <a:path w="4965700" h="27939">
                    <a:moveTo>
                      <a:pt x="789432" y="0"/>
                    </a:moveTo>
                    <a:lnTo>
                      <a:pt x="774191" y="0"/>
                    </a:lnTo>
                    <a:lnTo>
                      <a:pt x="768095" y="6096"/>
                    </a:lnTo>
                    <a:lnTo>
                      <a:pt x="768095" y="21336"/>
                    </a:lnTo>
                    <a:lnTo>
                      <a:pt x="774191" y="27432"/>
                    </a:lnTo>
                    <a:lnTo>
                      <a:pt x="789432" y="27432"/>
                    </a:lnTo>
                    <a:lnTo>
                      <a:pt x="795528" y="21336"/>
                    </a:lnTo>
                    <a:lnTo>
                      <a:pt x="795528" y="6096"/>
                    </a:lnTo>
                    <a:lnTo>
                      <a:pt x="789432" y="0"/>
                    </a:lnTo>
                    <a:close/>
                  </a:path>
                  <a:path w="4965700" h="27939">
                    <a:moveTo>
                      <a:pt x="844295" y="0"/>
                    </a:moveTo>
                    <a:lnTo>
                      <a:pt x="829056" y="0"/>
                    </a:lnTo>
                    <a:lnTo>
                      <a:pt x="822960" y="6096"/>
                    </a:lnTo>
                    <a:lnTo>
                      <a:pt x="822960" y="21336"/>
                    </a:lnTo>
                    <a:lnTo>
                      <a:pt x="829056" y="27432"/>
                    </a:lnTo>
                    <a:lnTo>
                      <a:pt x="844295" y="27432"/>
                    </a:lnTo>
                    <a:lnTo>
                      <a:pt x="850391" y="21336"/>
                    </a:lnTo>
                    <a:lnTo>
                      <a:pt x="850391" y="6096"/>
                    </a:lnTo>
                    <a:lnTo>
                      <a:pt x="844295" y="0"/>
                    </a:lnTo>
                    <a:close/>
                  </a:path>
                  <a:path w="4965700" h="27939">
                    <a:moveTo>
                      <a:pt x="899160" y="0"/>
                    </a:moveTo>
                    <a:lnTo>
                      <a:pt x="883919" y="0"/>
                    </a:lnTo>
                    <a:lnTo>
                      <a:pt x="877823" y="6096"/>
                    </a:lnTo>
                    <a:lnTo>
                      <a:pt x="877823" y="21336"/>
                    </a:lnTo>
                    <a:lnTo>
                      <a:pt x="883919" y="27432"/>
                    </a:lnTo>
                    <a:lnTo>
                      <a:pt x="899160" y="27432"/>
                    </a:lnTo>
                    <a:lnTo>
                      <a:pt x="905256" y="21336"/>
                    </a:lnTo>
                    <a:lnTo>
                      <a:pt x="905256" y="6096"/>
                    </a:lnTo>
                    <a:lnTo>
                      <a:pt x="899160" y="0"/>
                    </a:lnTo>
                    <a:close/>
                  </a:path>
                  <a:path w="4965700" h="27939">
                    <a:moveTo>
                      <a:pt x="954023" y="0"/>
                    </a:moveTo>
                    <a:lnTo>
                      <a:pt x="938784" y="0"/>
                    </a:lnTo>
                    <a:lnTo>
                      <a:pt x="932688" y="6096"/>
                    </a:lnTo>
                    <a:lnTo>
                      <a:pt x="932688" y="21336"/>
                    </a:lnTo>
                    <a:lnTo>
                      <a:pt x="938784" y="27432"/>
                    </a:lnTo>
                    <a:lnTo>
                      <a:pt x="954023" y="27432"/>
                    </a:lnTo>
                    <a:lnTo>
                      <a:pt x="960119" y="21336"/>
                    </a:lnTo>
                    <a:lnTo>
                      <a:pt x="960119" y="6096"/>
                    </a:lnTo>
                    <a:lnTo>
                      <a:pt x="954023" y="0"/>
                    </a:lnTo>
                    <a:close/>
                  </a:path>
                  <a:path w="4965700" h="27939">
                    <a:moveTo>
                      <a:pt x="1008888" y="0"/>
                    </a:moveTo>
                    <a:lnTo>
                      <a:pt x="993647" y="0"/>
                    </a:lnTo>
                    <a:lnTo>
                      <a:pt x="987551" y="6096"/>
                    </a:lnTo>
                    <a:lnTo>
                      <a:pt x="987551" y="21336"/>
                    </a:lnTo>
                    <a:lnTo>
                      <a:pt x="993647" y="27432"/>
                    </a:lnTo>
                    <a:lnTo>
                      <a:pt x="1008888" y="27432"/>
                    </a:lnTo>
                    <a:lnTo>
                      <a:pt x="1014984" y="21336"/>
                    </a:lnTo>
                    <a:lnTo>
                      <a:pt x="1014984" y="6096"/>
                    </a:lnTo>
                    <a:lnTo>
                      <a:pt x="1008888" y="0"/>
                    </a:lnTo>
                    <a:close/>
                  </a:path>
                  <a:path w="4965700" h="27939">
                    <a:moveTo>
                      <a:pt x="1063752" y="0"/>
                    </a:moveTo>
                    <a:lnTo>
                      <a:pt x="1048512" y="0"/>
                    </a:lnTo>
                    <a:lnTo>
                      <a:pt x="1042416" y="6096"/>
                    </a:lnTo>
                    <a:lnTo>
                      <a:pt x="1042416" y="21336"/>
                    </a:lnTo>
                    <a:lnTo>
                      <a:pt x="1048512" y="27432"/>
                    </a:lnTo>
                    <a:lnTo>
                      <a:pt x="1063752" y="27432"/>
                    </a:lnTo>
                    <a:lnTo>
                      <a:pt x="1069848" y="21336"/>
                    </a:lnTo>
                    <a:lnTo>
                      <a:pt x="1069848" y="6096"/>
                    </a:lnTo>
                    <a:lnTo>
                      <a:pt x="1063752" y="0"/>
                    </a:lnTo>
                    <a:close/>
                  </a:path>
                  <a:path w="4965700" h="27939">
                    <a:moveTo>
                      <a:pt x="1118616" y="0"/>
                    </a:moveTo>
                    <a:lnTo>
                      <a:pt x="1103376" y="0"/>
                    </a:lnTo>
                    <a:lnTo>
                      <a:pt x="1097280" y="6096"/>
                    </a:lnTo>
                    <a:lnTo>
                      <a:pt x="1097280" y="21336"/>
                    </a:lnTo>
                    <a:lnTo>
                      <a:pt x="1103376" y="27432"/>
                    </a:lnTo>
                    <a:lnTo>
                      <a:pt x="1118616" y="27432"/>
                    </a:lnTo>
                    <a:lnTo>
                      <a:pt x="1124712" y="21336"/>
                    </a:lnTo>
                    <a:lnTo>
                      <a:pt x="1124712" y="6096"/>
                    </a:lnTo>
                    <a:lnTo>
                      <a:pt x="1118616" y="0"/>
                    </a:lnTo>
                    <a:close/>
                  </a:path>
                  <a:path w="4965700" h="27939">
                    <a:moveTo>
                      <a:pt x="1173480" y="0"/>
                    </a:moveTo>
                    <a:lnTo>
                      <a:pt x="1158240" y="0"/>
                    </a:lnTo>
                    <a:lnTo>
                      <a:pt x="1152144" y="6096"/>
                    </a:lnTo>
                    <a:lnTo>
                      <a:pt x="1152144" y="21336"/>
                    </a:lnTo>
                    <a:lnTo>
                      <a:pt x="1158240" y="27432"/>
                    </a:lnTo>
                    <a:lnTo>
                      <a:pt x="1173480" y="27432"/>
                    </a:lnTo>
                    <a:lnTo>
                      <a:pt x="1179576" y="21336"/>
                    </a:lnTo>
                    <a:lnTo>
                      <a:pt x="1179576" y="6096"/>
                    </a:lnTo>
                    <a:lnTo>
                      <a:pt x="1173480" y="0"/>
                    </a:lnTo>
                    <a:close/>
                  </a:path>
                  <a:path w="4965700" h="27939">
                    <a:moveTo>
                      <a:pt x="1228344" y="0"/>
                    </a:moveTo>
                    <a:lnTo>
                      <a:pt x="1213104" y="0"/>
                    </a:lnTo>
                    <a:lnTo>
                      <a:pt x="1207008" y="6096"/>
                    </a:lnTo>
                    <a:lnTo>
                      <a:pt x="1207008" y="21336"/>
                    </a:lnTo>
                    <a:lnTo>
                      <a:pt x="1213104" y="27432"/>
                    </a:lnTo>
                    <a:lnTo>
                      <a:pt x="1228344" y="27432"/>
                    </a:lnTo>
                    <a:lnTo>
                      <a:pt x="1234440" y="21336"/>
                    </a:lnTo>
                    <a:lnTo>
                      <a:pt x="1234440" y="6096"/>
                    </a:lnTo>
                    <a:lnTo>
                      <a:pt x="1228344" y="0"/>
                    </a:lnTo>
                    <a:close/>
                  </a:path>
                  <a:path w="4965700" h="27939">
                    <a:moveTo>
                      <a:pt x="1283208" y="0"/>
                    </a:moveTo>
                    <a:lnTo>
                      <a:pt x="1267968" y="0"/>
                    </a:lnTo>
                    <a:lnTo>
                      <a:pt x="1261872" y="6096"/>
                    </a:lnTo>
                    <a:lnTo>
                      <a:pt x="1261872" y="21336"/>
                    </a:lnTo>
                    <a:lnTo>
                      <a:pt x="1267968" y="27432"/>
                    </a:lnTo>
                    <a:lnTo>
                      <a:pt x="1283208" y="27432"/>
                    </a:lnTo>
                    <a:lnTo>
                      <a:pt x="1289304" y="21336"/>
                    </a:lnTo>
                    <a:lnTo>
                      <a:pt x="1289304" y="6096"/>
                    </a:lnTo>
                    <a:lnTo>
                      <a:pt x="1283208" y="0"/>
                    </a:lnTo>
                    <a:close/>
                  </a:path>
                  <a:path w="4965700" h="27939">
                    <a:moveTo>
                      <a:pt x="1338072" y="0"/>
                    </a:moveTo>
                    <a:lnTo>
                      <a:pt x="1322832" y="0"/>
                    </a:lnTo>
                    <a:lnTo>
                      <a:pt x="1316736" y="6096"/>
                    </a:lnTo>
                    <a:lnTo>
                      <a:pt x="1316736" y="21336"/>
                    </a:lnTo>
                    <a:lnTo>
                      <a:pt x="1322832" y="27432"/>
                    </a:lnTo>
                    <a:lnTo>
                      <a:pt x="1338072" y="27432"/>
                    </a:lnTo>
                    <a:lnTo>
                      <a:pt x="1344168" y="21336"/>
                    </a:lnTo>
                    <a:lnTo>
                      <a:pt x="1344168" y="6096"/>
                    </a:lnTo>
                    <a:lnTo>
                      <a:pt x="1338072" y="0"/>
                    </a:lnTo>
                    <a:close/>
                  </a:path>
                  <a:path w="4965700" h="27939">
                    <a:moveTo>
                      <a:pt x="1392936" y="0"/>
                    </a:moveTo>
                    <a:lnTo>
                      <a:pt x="1377695" y="0"/>
                    </a:lnTo>
                    <a:lnTo>
                      <a:pt x="1371600" y="6096"/>
                    </a:lnTo>
                    <a:lnTo>
                      <a:pt x="1371600" y="21336"/>
                    </a:lnTo>
                    <a:lnTo>
                      <a:pt x="1377695" y="27432"/>
                    </a:lnTo>
                    <a:lnTo>
                      <a:pt x="1392936" y="27432"/>
                    </a:lnTo>
                    <a:lnTo>
                      <a:pt x="1399032" y="21336"/>
                    </a:lnTo>
                    <a:lnTo>
                      <a:pt x="1399032" y="6096"/>
                    </a:lnTo>
                    <a:lnTo>
                      <a:pt x="1392936" y="0"/>
                    </a:lnTo>
                    <a:close/>
                  </a:path>
                  <a:path w="4965700" h="27939">
                    <a:moveTo>
                      <a:pt x="1447800" y="0"/>
                    </a:moveTo>
                    <a:lnTo>
                      <a:pt x="1432560" y="0"/>
                    </a:lnTo>
                    <a:lnTo>
                      <a:pt x="1426464" y="6096"/>
                    </a:lnTo>
                    <a:lnTo>
                      <a:pt x="1426464" y="21336"/>
                    </a:lnTo>
                    <a:lnTo>
                      <a:pt x="1432560" y="27432"/>
                    </a:lnTo>
                    <a:lnTo>
                      <a:pt x="1447800" y="27432"/>
                    </a:lnTo>
                    <a:lnTo>
                      <a:pt x="1453895" y="21336"/>
                    </a:lnTo>
                    <a:lnTo>
                      <a:pt x="1453895" y="6096"/>
                    </a:lnTo>
                    <a:lnTo>
                      <a:pt x="1447800" y="0"/>
                    </a:lnTo>
                    <a:close/>
                  </a:path>
                  <a:path w="4965700" h="27939">
                    <a:moveTo>
                      <a:pt x="1502664" y="0"/>
                    </a:moveTo>
                    <a:lnTo>
                      <a:pt x="1487424" y="0"/>
                    </a:lnTo>
                    <a:lnTo>
                      <a:pt x="1481327" y="6096"/>
                    </a:lnTo>
                    <a:lnTo>
                      <a:pt x="1481327" y="21336"/>
                    </a:lnTo>
                    <a:lnTo>
                      <a:pt x="1487424" y="27432"/>
                    </a:lnTo>
                    <a:lnTo>
                      <a:pt x="1502664" y="27432"/>
                    </a:lnTo>
                    <a:lnTo>
                      <a:pt x="1508759" y="21336"/>
                    </a:lnTo>
                    <a:lnTo>
                      <a:pt x="1508759" y="6096"/>
                    </a:lnTo>
                    <a:lnTo>
                      <a:pt x="1502664" y="0"/>
                    </a:lnTo>
                    <a:close/>
                  </a:path>
                  <a:path w="4965700" h="27939">
                    <a:moveTo>
                      <a:pt x="1557527" y="0"/>
                    </a:moveTo>
                    <a:lnTo>
                      <a:pt x="1542288" y="0"/>
                    </a:lnTo>
                    <a:lnTo>
                      <a:pt x="1536192" y="6096"/>
                    </a:lnTo>
                    <a:lnTo>
                      <a:pt x="1536192" y="21336"/>
                    </a:lnTo>
                    <a:lnTo>
                      <a:pt x="1542288" y="27432"/>
                    </a:lnTo>
                    <a:lnTo>
                      <a:pt x="1557527" y="27432"/>
                    </a:lnTo>
                    <a:lnTo>
                      <a:pt x="1563624" y="21336"/>
                    </a:lnTo>
                    <a:lnTo>
                      <a:pt x="1563624" y="6096"/>
                    </a:lnTo>
                    <a:lnTo>
                      <a:pt x="1557527" y="0"/>
                    </a:lnTo>
                    <a:close/>
                  </a:path>
                  <a:path w="4965700" h="27939">
                    <a:moveTo>
                      <a:pt x="1612392" y="0"/>
                    </a:moveTo>
                    <a:lnTo>
                      <a:pt x="1597152" y="0"/>
                    </a:lnTo>
                    <a:lnTo>
                      <a:pt x="1591056" y="6096"/>
                    </a:lnTo>
                    <a:lnTo>
                      <a:pt x="1591056" y="21336"/>
                    </a:lnTo>
                    <a:lnTo>
                      <a:pt x="1597152" y="27432"/>
                    </a:lnTo>
                    <a:lnTo>
                      <a:pt x="1612392" y="27432"/>
                    </a:lnTo>
                    <a:lnTo>
                      <a:pt x="1618488" y="21336"/>
                    </a:lnTo>
                    <a:lnTo>
                      <a:pt x="1618488" y="6096"/>
                    </a:lnTo>
                    <a:lnTo>
                      <a:pt x="1612392" y="0"/>
                    </a:lnTo>
                    <a:close/>
                  </a:path>
                  <a:path w="4965700" h="27939">
                    <a:moveTo>
                      <a:pt x="1667256" y="0"/>
                    </a:moveTo>
                    <a:lnTo>
                      <a:pt x="1652015" y="0"/>
                    </a:lnTo>
                    <a:lnTo>
                      <a:pt x="1645920" y="6096"/>
                    </a:lnTo>
                    <a:lnTo>
                      <a:pt x="1645920" y="21336"/>
                    </a:lnTo>
                    <a:lnTo>
                      <a:pt x="1652015" y="27432"/>
                    </a:lnTo>
                    <a:lnTo>
                      <a:pt x="1667256" y="27432"/>
                    </a:lnTo>
                    <a:lnTo>
                      <a:pt x="1673352" y="21336"/>
                    </a:lnTo>
                    <a:lnTo>
                      <a:pt x="1673352" y="6096"/>
                    </a:lnTo>
                    <a:lnTo>
                      <a:pt x="1667256" y="0"/>
                    </a:lnTo>
                    <a:close/>
                  </a:path>
                  <a:path w="4965700" h="27939">
                    <a:moveTo>
                      <a:pt x="1722120" y="0"/>
                    </a:moveTo>
                    <a:lnTo>
                      <a:pt x="1706880" y="0"/>
                    </a:lnTo>
                    <a:lnTo>
                      <a:pt x="1700783" y="6096"/>
                    </a:lnTo>
                    <a:lnTo>
                      <a:pt x="1700783" y="21336"/>
                    </a:lnTo>
                    <a:lnTo>
                      <a:pt x="1706880" y="27432"/>
                    </a:lnTo>
                    <a:lnTo>
                      <a:pt x="1722120" y="27432"/>
                    </a:lnTo>
                    <a:lnTo>
                      <a:pt x="1728215" y="21336"/>
                    </a:lnTo>
                    <a:lnTo>
                      <a:pt x="1728215" y="6096"/>
                    </a:lnTo>
                    <a:lnTo>
                      <a:pt x="1722120" y="0"/>
                    </a:lnTo>
                    <a:close/>
                  </a:path>
                  <a:path w="4965700" h="27939">
                    <a:moveTo>
                      <a:pt x="1776983" y="0"/>
                    </a:moveTo>
                    <a:lnTo>
                      <a:pt x="1761744" y="0"/>
                    </a:lnTo>
                    <a:lnTo>
                      <a:pt x="1755648" y="6096"/>
                    </a:lnTo>
                    <a:lnTo>
                      <a:pt x="1755648" y="21336"/>
                    </a:lnTo>
                    <a:lnTo>
                      <a:pt x="1761744" y="27432"/>
                    </a:lnTo>
                    <a:lnTo>
                      <a:pt x="1776983" y="27432"/>
                    </a:lnTo>
                    <a:lnTo>
                      <a:pt x="1783080" y="21336"/>
                    </a:lnTo>
                    <a:lnTo>
                      <a:pt x="1783080" y="6096"/>
                    </a:lnTo>
                    <a:lnTo>
                      <a:pt x="1776983" y="0"/>
                    </a:lnTo>
                    <a:close/>
                  </a:path>
                  <a:path w="4965700" h="27939">
                    <a:moveTo>
                      <a:pt x="1831848" y="0"/>
                    </a:moveTo>
                    <a:lnTo>
                      <a:pt x="1816608" y="0"/>
                    </a:lnTo>
                    <a:lnTo>
                      <a:pt x="1810512" y="6096"/>
                    </a:lnTo>
                    <a:lnTo>
                      <a:pt x="1810512" y="21336"/>
                    </a:lnTo>
                    <a:lnTo>
                      <a:pt x="1816608" y="27432"/>
                    </a:lnTo>
                    <a:lnTo>
                      <a:pt x="1831848" y="27432"/>
                    </a:lnTo>
                    <a:lnTo>
                      <a:pt x="1837944" y="21336"/>
                    </a:lnTo>
                    <a:lnTo>
                      <a:pt x="1837944" y="6096"/>
                    </a:lnTo>
                    <a:lnTo>
                      <a:pt x="1831848" y="0"/>
                    </a:lnTo>
                    <a:close/>
                  </a:path>
                  <a:path w="4965700" h="27939">
                    <a:moveTo>
                      <a:pt x="1886712" y="0"/>
                    </a:moveTo>
                    <a:lnTo>
                      <a:pt x="1871471" y="0"/>
                    </a:lnTo>
                    <a:lnTo>
                      <a:pt x="1865376" y="6096"/>
                    </a:lnTo>
                    <a:lnTo>
                      <a:pt x="1865376" y="21336"/>
                    </a:lnTo>
                    <a:lnTo>
                      <a:pt x="1871471" y="27432"/>
                    </a:lnTo>
                    <a:lnTo>
                      <a:pt x="1886712" y="27432"/>
                    </a:lnTo>
                    <a:lnTo>
                      <a:pt x="1892808" y="21336"/>
                    </a:lnTo>
                    <a:lnTo>
                      <a:pt x="1892808" y="6096"/>
                    </a:lnTo>
                    <a:lnTo>
                      <a:pt x="1886712" y="0"/>
                    </a:lnTo>
                    <a:close/>
                  </a:path>
                  <a:path w="4965700" h="27939">
                    <a:moveTo>
                      <a:pt x="1941576" y="0"/>
                    </a:moveTo>
                    <a:lnTo>
                      <a:pt x="1926336" y="0"/>
                    </a:lnTo>
                    <a:lnTo>
                      <a:pt x="1920239" y="6096"/>
                    </a:lnTo>
                    <a:lnTo>
                      <a:pt x="1920239" y="21336"/>
                    </a:lnTo>
                    <a:lnTo>
                      <a:pt x="1926336" y="27432"/>
                    </a:lnTo>
                    <a:lnTo>
                      <a:pt x="1941576" y="27432"/>
                    </a:lnTo>
                    <a:lnTo>
                      <a:pt x="1947671" y="21336"/>
                    </a:lnTo>
                    <a:lnTo>
                      <a:pt x="1947671" y="6096"/>
                    </a:lnTo>
                    <a:lnTo>
                      <a:pt x="1941576" y="0"/>
                    </a:lnTo>
                    <a:close/>
                  </a:path>
                  <a:path w="4965700" h="27939">
                    <a:moveTo>
                      <a:pt x="1996439" y="0"/>
                    </a:moveTo>
                    <a:lnTo>
                      <a:pt x="1981200" y="0"/>
                    </a:lnTo>
                    <a:lnTo>
                      <a:pt x="1975104" y="6096"/>
                    </a:lnTo>
                    <a:lnTo>
                      <a:pt x="1975104" y="21336"/>
                    </a:lnTo>
                    <a:lnTo>
                      <a:pt x="1981200" y="27432"/>
                    </a:lnTo>
                    <a:lnTo>
                      <a:pt x="1996439" y="27432"/>
                    </a:lnTo>
                    <a:lnTo>
                      <a:pt x="2002536" y="21336"/>
                    </a:lnTo>
                    <a:lnTo>
                      <a:pt x="2002536" y="6096"/>
                    </a:lnTo>
                    <a:lnTo>
                      <a:pt x="1996439" y="0"/>
                    </a:lnTo>
                    <a:close/>
                  </a:path>
                  <a:path w="4965700" h="27939">
                    <a:moveTo>
                      <a:pt x="2051304" y="0"/>
                    </a:moveTo>
                    <a:lnTo>
                      <a:pt x="2036064" y="0"/>
                    </a:lnTo>
                    <a:lnTo>
                      <a:pt x="2029968" y="6096"/>
                    </a:lnTo>
                    <a:lnTo>
                      <a:pt x="2029968" y="21336"/>
                    </a:lnTo>
                    <a:lnTo>
                      <a:pt x="2036064" y="27432"/>
                    </a:lnTo>
                    <a:lnTo>
                      <a:pt x="2051304" y="27432"/>
                    </a:lnTo>
                    <a:lnTo>
                      <a:pt x="2057400" y="21336"/>
                    </a:lnTo>
                    <a:lnTo>
                      <a:pt x="2057400" y="6096"/>
                    </a:lnTo>
                    <a:lnTo>
                      <a:pt x="2051304" y="0"/>
                    </a:lnTo>
                    <a:close/>
                  </a:path>
                  <a:path w="4965700" h="27939">
                    <a:moveTo>
                      <a:pt x="2106168" y="0"/>
                    </a:moveTo>
                    <a:lnTo>
                      <a:pt x="2090927" y="0"/>
                    </a:lnTo>
                    <a:lnTo>
                      <a:pt x="2084832" y="6096"/>
                    </a:lnTo>
                    <a:lnTo>
                      <a:pt x="2084832" y="21336"/>
                    </a:lnTo>
                    <a:lnTo>
                      <a:pt x="2090927" y="27432"/>
                    </a:lnTo>
                    <a:lnTo>
                      <a:pt x="2106168" y="27432"/>
                    </a:lnTo>
                    <a:lnTo>
                      <a:pt x="2112264" y="21336"/>
                    </a:lnTo>
                    <a:lnTo>
                      <a:pt x="2112264" y="6096"/>
                    </a:lnTo>
                    <a:lnTo>
                      <a:pt x="2106168" y="0"/>
                    </a:lnTo>
                    <a:close/>
                  </a:path>
                  <a:path w="4965700" h="27939">
                    <a:moveTo>
                      <a:pt x="2161032" y="0"/>
                    </a:moveTo>
                    <a:lnTo>
                      <a:pt x="2145792" y="0"/>
                    </a:lnTo>
                    <a:lnTo>
                      <a:pt x="2139696" y="6096"/>
                    </a:lnTo>
                    <a:lnTo>
                      <a:pt x="2139696" y="21336"/>
                    </a:lnTo>
                    <a:lnTo>
                      <a:pt x="2145792" y="27432"/>
                    </a:lnTo>
                    <a:lnTo>
                      <a:pt x="2161032" y="27432"/>
                    </a:lnTo>
                    <a:lnTo>
                      <a:pt x="2167128" y="21336"/>
                    </a:lnTo>
                    <a:lnTo>
                      <a:pt x="2167128" y="6096"/>
                    </a:lnTo>
                    <a:lnTo>
                      <a:pt x="2161032" y="0"/>
                    </a:lnTo>
                    <a:close/>
                  </a:path>
                  <a:path w="4965700" h="27939">
                    <a:moveTo>
                      <a:pt x="2215896" y="0"/>
                    </a:moveTo>
                    <a:lnTo>
                      <a:pt x="2200656" y="0"/>
                    </a:lnTo>
                    <a:lnTo>
                      <a:pt x="2194560" y="6096"/>
                    </a:lnTo>
                    <a:lnTo>
                      <a:pt x="2194560" y="21336"/>
                    </a:lnTo>
                    <a:lnTo>
                      <a:pt x="2200656" y="27432"/>
                    </a:lnTo>
                    <a:lnTo>
                      <a:pt x="2215896" y="27432"/>
                    </a:lnTo>
                    <a:lnTo>
                      <a:pt x="2221992" y="21336"/>
                    </a:lnTo>
                    <a:lnTo>
                      <a:pt x="2221992" y="6096"/>
                    </a:lnTo>
                    <a:lnTo>
                      <a:pt x="2215896" y="0"/>
                    </a:lnTo>
                    <a:close/>
                  </a:path>
                  <a:path w="4965700" h="27939">
                    <a:moveTo>
                      <a:pt x="2270760" y="0"/>
                    </a:moveTo>
                    <a:lnTo>
                      <a:pt x="2255520" y="0"/>
                    </a:lnTo>
                    <a:lnTo>
                      <a:pt x="2249424" y="6096"/>
                    </a:lnTo>
                    <a:lnTo>
                      <a:pt x="2249424" y="21336"/>
                    </a:lnTo>
                    <a:lnTo>
                      <a:pt x="2255520" y="27432"/>
                    </a:lnTo>
                    <a:lnTo>
                      <a:pt x="2270760" y="27432"/>
                    </a:lnTo>
                    <a:lnTo>
                      <a:pt x="2276856" y="21336"/>
                    </a:lnTo>
                    <a:lnTo>
                      <a:pt x="2276856" y="6096"/>
                    </a:lnTo>
                    <a:lnTo>
                      <a:pt x="2270760" y="0"/>
                    </a:lnTo>
                    <a:close/>
                  </a:path>
                  <a:path w="4965700" h="27939">
                    <a:moveTo>
                      <a:pt x="2325624" y="0"/>
                    </a:moveTo>
                    <a:lnTo>
                      <a:pt x="2310384" y="0"/>
                    </a:lnTo>
                    <a:lnTo>
                      <a:pt x="2304288" y="6096"/>
                    </a:lnTo>
                    <a:lnTo>
                      <a:pt x="2304288" y="21336"/>
                    </a:lnTo>
                    <a:lnTo>
                      <a:pt x="2310384" y="27432"/>
                    </a:lnTo>
                    <a:lnTo>
                      <a:pt x="2325624" y="27432"/>
                    </a:lnTo>
                    <a:lnTo>
                      <a:pt x="2331720" y="21336"/>
                    </a:lnTo>
                    <a:lnTo>
                      <a:pt x="2331720" y="6096"/>
                    </a:lnTo>
                    <a:lnTo>
                      <a:pt x="2325624" y="0"/>
                    </a:lnTo>
                    <a:close/>
                  </a:path>
                  <a:path w="4965700" h="27939">
                    <a:moveTo>
                      <a:pt x="2380488" y="0"/>
                    </a:moveTo>
                    <a:lnTo>
                      <a:pt x="2365248" y="0"/>
                    </a:lnTo>
                    <a:lnTo>
                      <a:pt x="2359152" y="6096"/>
                    </a:lnTo>
                    <a:lnTo>
                      <a:pt x="2359152" y="21336"/>
                    </a:lnTo>
                    <a:lnTo>
                      <a:pt x="2365248" y="27432"/>
                    </a:lnTo>
                    <a:lnTo>
                      <a:pt x="2380488" y="27432"/>
                    </a:lnTo>
                    <a:lnTo>
                      <a:pt x="2386584" y="21336"/>
                    </a:lnTo>
                    <a:lnTo>
                      <a:pt x="2386584" y="6096"/>
                    </a:lnTo>
                    <a:lnTo>
                      <a:pt x="2380488" y="0"/>
                    </a:lnTo>
                    <a:close/>
                  </a:path>
                  <a:path w="4965700" h="27939">
                    <a:moveTo>
                      <a:pt x="2435352" y="0"/>
                    </a:moveTo>
                    <a:lnTo>
                      <a:pt x="2420112" y="0"/>
                    </a:lnTo>
                    <a:lnTo>
                      <a:pt x="2414016" y="6096"/>
                    </a:lnTo>
                    <a:lnTo>
                      <a:pt x="2414016" y="21336"/>
                    </a:lnTo>
                    <a:lnTo>
                      <a:pt x="2420112" y="27432"/>
                    </a:lnTo>
                    <a:lnTo>
                      <a:pt x="2435352" y="27432"/>
                    </a:lnTo>
                    <a:lnTo>
                      <a:pt x="2441448" y="21336"/>
                    </a:lnTo>
                    <a:lnTo>
                      <a:pt x="2441448" y="6096"/>
                    </a:lnTo>
                    <a:lnTo>
                      <a:pt x="2435352" y="0"/>
                    </a:lnTo>
                    <a:close/>
                  </a:path>
                  <a:path w="4965700" h="27939">
                    <a:moveTo>
                      <a:pt x="2490216" y="0"/>
                    </a:moveTo>
                    <a:lnTo>
                      <a:pt x="2474976" y="0"/>
                    </a:lnTo>
                    <a:lnTo>
                      <a:pt x="2468880" y="6096"/>
                    </a:lnTo>
                    <a:lnTo>
                      <a:pt x="2468880" y="21336"/>
                    </a:lnTo>
                    <a:lnTo>
                      <a:pt x="2474976" y="27432"/>
                    </a:lnTo>
                    <a:lnTo>
                      <a:pt x="2490216" y="27432"/>
                    </a:lnTo>
                    <a:lnTo>
                      <a:pt x="2496312" y="21336"/>
                    </a:lnTo>
                    <a:lnTo>
                      <a:pt x="2496312" y="6096"/>
                    </a:lnTo>
                    <a:lnTo>
                      <a:pt x="2490216" y="0"/>
                    </a:lnTo>
                    <a:close/>
                  </a:path>
                  <a:path w="4965700" h="27939">
                    <a:moveTo>
                      <a:pt x="2545080" y="0"/>
                    </a:moveTo>
                    <a:lnTo>
                      <a:pt x="2529840" y="0"/>
                    </a:lnTo>
                    <a:lnTo>
                      <a:pt x="2523744" y="6096"/>
                    </a:lnTo>
                    <a:lnTo>
                      <a:pt x="2523744" y="21336"/>
                    </a:lnTo>
                    <a:lnTo>
                      <a:pt x="2529840" y="27432"/>
                    </a:lnTo>
                    <a:lnTo>
                      <a:pt x="2545080" y="27432"/>
                    </a:lnTo>
                    <a:lnTo>
                      <a:pt x="2551176" y="21336"/>
                    </a:lnTo>
                    <a:lnTo>
                      <a:pt x="2551176" y="6096"/>
                    </a:lnTo>
                    <a:lnTo>
                      <a:pt x="2545080" y="0"/>
                    </a:lnTo>
                    <a:close/>
                  </a:path>
                  <a:path w="4965700" h="27939">
                    <a:moveTo>
                      <a:pt x="2599944" y="0"/>
                    </a:moveTo>
                    <a:lnTo>
                      <a:pt x="2584704" y="0"/>
                    </a:lnTo>
                    <a:lnTo>
                      <a:pt x="2578608" y="6096"/>
                    </a:lnTo>
                    <a:lnTo>
                      <a:pt x="2578608" y="21336"/>
                    </a:lnTo>
                    <a:lnTo>
                      <a:pt x="2584704" y="27432"/>
                    </a:lnTo>
                    <a:lnTo>
                      <a:pt x="2599944" y="27432"/>
                    </a:lnTo>
                    <a:lnTo>
                      <a:pt x="2606040" y="21336"/>
                    </a:lnTo>
                    <a:lnTo>
                      <a:pt x="2606040" y="6096"/>
                    </a:lnTo>
                    <a:lnTo>
                      <a:pt x="2599944" y="0"/>
                    </a:lnTo>
                    <a:close/>
                  </a:path>
                  <a:path w="4965700" h="27939">
                    <a:moveTo>
                      <a:pt x="2654808" y="0"/>
                    </a:moveTo>
                    <a:lnTo>
                      <a:pt x="2639568" y="0"/>
                    </a:lnTo>
                    <a:lnTo>
                      <a:pt x="2633472" y="6096"/>
                    </a:lnTo>
                    <a:lnTo>
                      <a:pt x="2633472" y="21336"/>
                    </a:lnTo>
                    <a:lnTo>
                      <a:pt x="2639568" y="27432"/>
                    </a:lnTo>
                    <a:lnTo>
                      <a:pt x="2654808" y="27432"/>
                    </a:lnTo>
                    <a:lnTo>
                      <a:pt x="2660904" y="21336"/>
                    </a:lnTo>
                    <a:lnTo>
                      <a:pt x="2660904" y="6096"/>
                    </a:lnTo>
                    <a:lnTo>
                      <a:pt x="2654808" y="0"/>
                    </a:lnTo>
                    <a:close/>
                  </a:path>
                  <a:path w="4965700" h="27939">
                    <a:moveTo>
                      <a:pt x="2709672" y="0"/>
                    </a:moveTo>
                    <a:lnTo>
                      <a:pt x="2694432" y="0"/>
                    </a:lnTo>
                    <a:lnTo>
                      <a:pt x="2688336" y="6096"/>
                    </a:lnTo>
                    <a:lnTo>
                      <a:pt x="2688336" y="21336"/>
                    </a:lnTo>
                    <a:lnTo>
                      <a:pt x="2694432" y="27432"/>
                    </a:lnTo>
                    <a:lnTo>
                      <a:pt x="2709672" y="27432"/>
                    </a:lnTo>
                    <a:lnTo>
                      <a:pt x="2715768" y="21336"/>
                    </a:lnTo>
                    <a:lnTo>
                      <a:pt x="2715768" y="6096"/>
                    </a:lnTo>
                    <a:lnTo>
                      <a:pt x="2709672" y="0"/>
                    </a:lnTo>
                    <a:close/>
                  </a:path>
                  <a:path w="4965700" h="27939">
                    <a:moveTo>
                      <a:pt x="2764536" y="0"/>
                    </a:moveTo>
                    <a:lnTo>
                      <a:pt x="2749296" y="0"/>
                    </a:lnTo>
                    <a:lnTo>
                      <a:pt x="2743200" y="6096"/>
                    </a:lnTo>
                    <a:lnTo>
                      <a:pt x="2743200" y="21336"/>
                    </a:lnTo>
                    <a:lnTo>
                      <a:pt x="2749296" y="27432"/>
                    </a:lnTo>
                    <a:lnTo>
                      <a:pt x="2764536" y="27432"/>
                    </a:lnTo>
                    <a:lnTo>
                      <a:pt x="2770632" y="21336"/>
                    </a:lnTo>
                    <a:lnTo>
                      <a:pt x="2770632" y="6096"/>
                    </a:lnTo>
                    <a:lnTo>
                      <a:pt x="2764536" y="0"/>
                    </a:lnTo>
                    <a:close/>
                  </a:path>
                  <a:path w="4965700" h="27939">
                    <a:moveTo>
                      <a:pt x="2819400" y="0"/>
                    </a:moveTo>
                    <a:lnTo>
                      <a:pt x="2804160" y="0"/>
                    </a:lnTo>
                    <a:lnTo>
                      <a:pt x="2798064" y="6096"/>
                    </a:lnTo>
                    <a:lnTo>
                      <a:pt x="2798064" y="21336"/>
                    </a:lnTo>
                    <a:lnTo>
                      <a:pt x="2804160" y="27432"/>
                    </a:lnTo>
                    <a:lnTo>
                      <a:pt x="2819400" y="27432"/>
                    </a:lnTo>
                    <a:lnTo>
                      <a:pt x="2825496" y="21336"/>
                    </a:lnTo>
                    <a:lnTo>
                      <a:pt x="2825496" y="6096"/>
                    </a:lnTo>
                    <a:lnTo>
                      <a:pt x="2819400" y="0"/>
                    </a:lnTo>
                    <a:close/>
                  </a:path>
                  <a:path w="4965700" h="27939">
                    <a:moveTo>
                      <a:pt x="2874264" y="0"/>
                    </a:moveTo>
                    <a:lnTo>
                      <a:pt x="2859024" y="0"/>
                    </a:lnTo>
                    <a:lnTo>
                      <a:pt x="2852928" y="6096"/>
                    </a:lnTo>
                    <a:lnTo>
                      <a:pt x="2852928" y="21336"/>
                    </a:lnTo>
                    <a:lnTo>
                      <a:pt x="2859024" y="27432"/>
                    </a:lnTo>
                    <a:lnTo>
                      <a:pt x="2874264" y="27432"/>
                    </a:lnTo>
                    <a:lnTo>
                      <a:pt x="2880360" y="21336"/>
                    </a:lnTo>
                    <a:lnTo>
                      <a:pt x="2880360" y="6096"/>
                    </a:lnTo>
                    <a:lnTo>
                      <a:pt x="2874264" y="0"/>
                    </a:lnTo>
                    <a:close/>
                  </a:path>
                  <a:path w="4965700" h="27939">
                    <a:moveTo>
                      <a:pt x="2929128" y="0"/>
                    </a:moveTo>
                    <a:lnTo>
                      <a:pt x="2913888" y="0"/>
                    </a:lnTo>
                    <a:lnTo>
                      <a:pt x="2907792" y="6096"/>
                    </a:lnTo>
                    <a:lnTo>
                      <a:pt x="2907792" y="21336"/>
                    </a:lnTo>
                    <a:lnTo>
                      <a:pt x="2913888" y="27432"/>
                    </a:lnTo>
                    <a:lnTo>
                      <a:pt x="2929128" y="27432"/>
                    </a:lnTo>
                    <a:lnTo>
                      <a:pt x="2935224" y="21336"/>
                    </a:lnTo>
                    <a:lnTo>
                      <a:pt x="2935224" y="6096"/>
                    </a:lnTo>
                    <a:lnTo>
                      <a:pt x="2929128" y="0"/>
                    </a:lnTo>
                    <a:close/>
                  </a:path>
                  <a:path w="4965700" h="27939">
                    <a:moveTo>
                      <a:pt x="2983992" y="0"/>
                    </a:moveTo>
                    <a:lnTo>
                      <a:pt x="2968752" y="0"/>
                    </a:lnTo>
                    <a:lnTo>
                      <a:pt x="2962656" y="6096"/>
                    </a:lnTo>
                    <a:lnTo>
                      <a:pt x="2962656" y="21336"/>
                    </a:lnTo>
                    <a:lnTo>
                      <a:pt x="2968752" y="27432"/>
                    </a:lnTo>
                    <a:lnTo>
                      <a:pt x="2983992" y="27432"/>
                    </a:lnTo>
                    <a:lnTo>
                      <a:pt x="2990088" y="21336"/>
                    </a:lnTo>
                    <a:lnTo>
                      <a:pt x="2990088" y="6096"/>
                    </a:lnTo>
                    <a:lnTo>
                      <a:pt x="2983992" y="0"/>
                    </a:lnTo>
                    <a:close/>
                  </a:path>
                  <a:path w="4965700" h="27939">
                    <a:moveTo>
                      <a:pt x="3038856" y="0"/>
                    </a:moveTo>
                    <a:lnTo>
                      <a:pt x="3023616" y="0"/>
                    </a:lnTo>
                    <a:lnTo>
                      <a:pt x="3017520" y="6096"/>
                    </a:lnTo>
                    <a:lnTo>
                      <a:pt x="3017520" y="21336"/>
                    </a:lnTo>
                    <a:lnTo>
                      <a:pt x="3023616" y="27432"/>
                    </a:lnTo>
                    <a:lnTo>
                      <a:pt x="3038856" y="27432"/>
                    </a:lnTo>
                    <a:lnTo>
                      <a:pt x="3044952" y="21336"/>
                    </a:lnTo>
                    <a:lnTo>
                      <a:pt x="3044952" y="6096"/>
                    </a:lnTo>
                    <a:lnTo>
                      <a:pt x="3038856" y="0"/>
                    </a:lnTo>
                    <a:close/>
                  </a:path>
                  <a:path w="4965700" h="27939">
                    <a:moveTo>
                      <a:pt x="3093720" y="0"/>
                    </a:moveTo>
                    <a:lnTo>
                      <a:pt x="3078480" y="0"/>
                    </a:lnTo>
                    <a:lnTo>
                      <a:pt x="3072384" y="6096"/>
                    </a:lnTo>
                    <a:lnTo>
                      <a:pt x="3072384" y="21336"/>
                    </a:lnTo>
                    <a:lnTo>
                      <a:pt x="3078480" y="27432"/>
                    </a:lnTo>
                    <a:lnTo>
                      <a:pt x="3093720" y="27432"/>
                    </a:lnTo>
                    <a:lnTo>
                      <a:pt x="3099816" y="21336"/>
                    </a:lnTo>
                    <a:lnTo>
                      <a:pt x="3099816" y="6096"/>
                    </a:lnTo>
                    <a:lnTo>
                      <a:pt x="3093720" y="0"/>
                    </a:lnTo>
                    <a:close/>
                  </a:path>
                  <a:path w="4965700" h="27939">
                    <a:moveTo>
                      <a:pt x="3148584" y="0"/>
                    </a:moveTo>
                    <a:lnTo>
                      <a:pt x="3133344" y="0"/>
                    </a:lnTo>
                    <a:lnTo>
                      <a:pt x="3127247" y="6096"/>
                    </a:lnTo>
                    <a:lnTo>
                      <a:pt x="3127247" y="21336"/>
                    </a:lnTo>
                    <a:lnTo>
                      <a:pt x="3133344" y="27432"/>
                    </a:lnTo>
                    <a:lnTo>
                      <a:pt x="3148584" y="27432"/>
                    </a:lnTo>
                    <a:lnTo>
                      <a:pt x="3154680" y="21336"/>
                    </a:lnTo>
                    <a:lnTo>
                      <a:pt x="3154680" y="6096"/>
                    </a:lnTo>
                    <a:lnTo>
                      <a:pt x="3148584" y="0"/>
                    </a:lnTo>
                    <a:close/>
                  </a:path>
                  <a:path w="4965700" h="27939">
                    <a:moveTo>
                      <a:pt x="3203447" y="0"/>
                    </a:moveTo>
                    <a:lnTo>
                      <a:pt x="3188208" y="0"/>
                    </a:lnTo>
                    <a:lnTo>
                      <a:pt x="3182111" y="6096"/>
                    </a:lnTo>
                    <a:lnTo>
                      <a:pt x="3182111" y="21336"/>
                    </a:lnTo>
                    <a:lnTo>
                      <a:pt x="3188208" y="27432"/>
                    </a:lnTo>
                    <a:lnTo>
                      <a:pt x="3203447" y="27432"/>
                    </a:lnTo>
                    <a:lnTo>
                      <a:pt x="3209544" y="21336"/>
                    </a:lnTo>
                    <a:lnTo>
                      <a:pt x="3209544" y="6096"/>
                    </a:lnTo>
                    <a:lnTo>
                      <a:pt x="3203447" y="0"/>
                    </a:lnTo>
                    <a:close/>
                  </a:path>
                  <a:path w="4965700" h="27939">
                    <a:moveTo>
                      <a:pt x="3258312" y="0"/>
                    </a:moveTo>
                    <a:lnTo>
                      <a:pt x="3243072" y="0"/>
                    </a:lnTo>
                    <a:lnTo>
                      <a:pt x="3236976" y="6096"/>
                    </a:lnTo>
                    <a:lnTo>
                      <a:pt x="3236976" y="21336"/>
                    </a:lnTo>
                    <a:lnTo>
                      <a:pt x="3243072" y="27432"/>
                    </a:lnTo>
                    <a:lnTo>
                      <a:pt x="3258312" y="27432"/>
                    </a:lnTo>
                    <a:lnTo>
                      <a:pt x="3264408" y="21336"/>
                    </a:lnTo>
                    <a:lnTo>
                      <a:pt x="3264408" y="6096"/>
                    </a:lnTo>
                    <a:lnTo>
                      <a:pt x="3258312" y="0"/>
                    </a:lnTo>
                    <a:close/>
                  </a:path>
                  <a:path w="4965700" h="27939">
                    <a:moveTo>
                      <a:pt x="3313176" y="0"/>
                    </a:moveTo>
                    <a:lnTo>
                      <a:pt x="3297936" y="0"/>
                    </a:lnTo>
                    <a:lnTo>
                      <a:pt x="3291840" y="6096"/>
                    </a:lnTo>
                    <a:lnTo>
                      <a:pt x="3291840" y="21336"/>
                    </a:lnTo>
                    <a:lnTo>
                      <a:pt x="3297936" y="27432"/>
                    </a:lnTo>
                    <a:lnTo>
                      <a:pt x="3313176" y="27432"/>
                    </a:lnTo>
                    <a:lnTo>
                      <a:pt x="3319272" y="21336"/>
                    </a:lnTo>
                    <a:lnTo>
                      <a:pt x="3319272" y="6096"/>
                    </a:lnTo>
                    <a:lnTo>
                      <a:pt x="3313176" y="0"/>
                    </a:lnTo>
                    <a:close/>
                  </a:path>
                  <a:path w="4965700" h="27939">
                    <a:moveTo>
                      <a:pt x="3368040" y="0"/>
                    </a:moveTo>
                    <a:lnTo>
                      <a:pt x="3352800" y="0"/>
                    </a:lnTo>
                    <a:lnTo>
                      <a:pt x="3346704" y="6096"/>
                    </a:lnTo>
                    <a:lnTo>
                      <a:pt x="3346704" y="21336"/>
                    </a:lnTo>
                    <a:lnTo>
                      <a:pt x="3352800" y="27432"/>
                    </a:lnTo>
                    <a:lnTo>
                      <a:pt x="3368040" y="27432"/>
                    </a:lnTo>
                    <a:lnTo>
                      <a:pt x="3374136" y="21336"/>
                    </a:lnTo>
                    <a:lnTo>
                      <a:pt x="3374136" y="6096"/>
                    </a:lnTo>
                    <a:lnTo>
                      <a:pt x="3368040" y="0"/>
                    </a:lnTo>
                    <a:close/>
                  </a:path>
                  <a:path w="4965700" h="27939">
                    <a:moveTo>
                      <a:pt x="3422904" y="0"/>
                    </a:moveTo>
                    <a:lnTo>
                      <a:pt x="3407664" y="0"/>
                    </a:lnTo>
                    <a:lnTo>
                      <a:pt x="3401568" y="6096"/>
                    </a:lnTo>
                    <a:lnTo>
                      <a:pt x="3401568" y="21336"/>
                    </a:lnTo>
                    <a:lnTo>
                      <a:pt x="3407664" y="27432"/>
                    </a:lnTo>
                    <a:lnTo>
                      <a:pt x="3422904" y="27432"/>
                    </a:lnTo>
                    <a:lnTo>
                      <a:pt x="3429000" y="21336"/>
                    </a:lnTo>
                    <a:lnTo>
                      <a:pt x="3429000" y="6096"/>
                    </a:lnTo>
                    <a:lnTo>
                      <a:pt x="3422904" y="0"/>
                    </a:lnTo>
                    <a:close/>
                  </a:path>
                  <a:path w="4965700" h="27939">
                    <a:moveTo>
                      <a:pt x="3477768" y="0"/>
                    </a:moveTo>
                    <a:lnTo>
                      <a:pt x="3462528" y="0"/>
                    </a:lnTo>
                    <a:lnTo>
                      <a:pt x="3456432" y="6096"/>
                    </a:lnTo>
                    <a:lnTo>
                      <a:pt x="3456432" y="21336"/>
                    </a:lnTo>
                    <a:lnTo>
                      <a:pt x="3462528" y="27432"/>
                    </a:lnTo>
                    <a:lnTo>
                      <a:pt x="3477768" y="27432"/>
                    </a:lnTo>
                    <a:lnTo>
                      <a:pt x="3483864" y="21336"/>
                    </a:lnTo>
                    <a:lnTo>
                      <a:pt x="3483864" y="6096"/>
                    </a:lnTo>
                    <a:lnTo>
                      <a:pt x="3477768" y="0"/>
                    </a:lnTo>
                    <a:close/>
                  </a:path>
                  <a:path w="4965700" h="27939">
                    <a:moveTo>
                      <a:pt x="3532632" y="0"/>
                    </a:moveTo>
                    <a:lnTo>
                      <a:pt x="3517392" y="0"/>
                    </a:lnTo>
                    <a:lnTo>
                      <a:pt x="3511296" y="6096"/>
                    </a:lnTo>
                    <a:lnTo>
                      <a:pt x="3511296" y="21336"/>
                    </a:lnTo>
                    <a:lnTo>
                      <a:pt x="3517392" y="27432"/>
                    </a:lnTo>
                    <a:lnTo>
                      <a:pt x="3532632" y="27432"/>
                    </a:lnTo>
                    <a:lnTo>
                      <a:pt x="3538728" y="21336"/>
                    </a:lnTo>
                    <a:lnTo>
                      <a:pt x="3538728" y="6096"/>
                    </a:lnTo>
                    <a:lnTo>
                      <a:pt x="3532632" y="0"/>
                    </a:lnTo>
                    <a:close/>
                  </a:path>
                  <a:path w="4965700" h="27939">
                    <a:moveTo>
                      <a:pt x="3587496" y="0"/>
                    </a:moveTo>
                    <a:lnTo>
                      <a:pt x="3572256" y="0"/>
                    </a:lnTo>
                    <a:lnTo>
                      <a:pt x="3566160" y="6096"/>
                    </a:lnTo>
                    <a:lnTo>
                      <a:pt x="3566160" y="21336"/>
                    </a:lnTo>
                    <a:lnTo>
                      <a:pt x="3572256" y="27432"/>
                    </a:lnTo>
                    <a:lnTo>
                      <a:pt x="3587496" y="27432"/>
                    </a:lnTo>
                    <a:lnTo>
                      <a:pt x="3593592" y="21336"/>
                    </a:lnTo>
                    <a:lnTo>
                      <a:pt x="3593592" y="6096"/>
                    </a:lnTo>
                    <a:lnTo>
                      <a:pt x="3587496" y="0"/>
                    </a:lnTo>
                    <a:close/>
                  </a:path>
                  <a:path w="4965700" h="27939">
                    <a:moveTo>
                      <a:pt x="3642360" y="0"/>
                    </a:moveTo>
                    <a:lnTo>
                      <a:pt x="3627120" y="0"/>
                    </a:lnTo>
                    <a:lnTo>
                      <a:pt x="3621024" y="6096"/>
                    </a:lnTo>
                    <a:lnTo>
                      <a:pt x="3621024" y="21336"/>
                    </a:lnTo>
                    <a:lnTo>
                      <a:pt x="3627120" y="27432"/>
                    </a:lnTo>
                    <a:lnTo>
                      <a:pt x="3642360" y="27432"/>
                    </a:lnTo>
                    <a:lnTo>
                      <a:pt x="3648456" y="21336"/>
                    </a:lnTo>
                    <a:lnTo>
                      <a:pt x="3648456" y="6096"/>
                    </a:lnTo>
                    <a:lnTo>
                      <a:pt x="3642360" y="0"/>
                    </a:lnTo>
                    <a:close/>
                  </a:path>
                  <a:path w="4965700" h="27939">
                    <a:moveTo>
                      <a:pt x="3697224" y="0"/>
                    </a:moveTo>
                    <a:lnTo>
                      <a:pt x="3681984" y="0"/>
                    </a:lnTo>
                    <a:lnTo>
                      <a:pt x="3675888" y="6096"/>
                    </a:lnTo>
                    <a:lnTo>
                      <a:pt x="3675888" y="21336"/>
                    </a:lnTo>
                    <a:lnTo>
                      <a:pt x="3681984" y="27432"/>
                    </a:lnTo>
                    <a:lnTo>
                      <a:pt x="3697224" y="27432"/>
                    </a:lnTo>
                    <a:lnTo>
                      <a:pt x="3703320" y="21336"/>
                    </a:lnTo>
                    <a:lnTo>
                      <a:pt x="3703320" y="6096"/>
                    </a:lnTo>
                    <a:lnTo>
                      <a:pt x="3697224" y="0"/>
                    </a:lnTo>
                    <a:close/>
                  </a:path>
                  <a:path w="4965700" h="27939">
                    <a:moveTo>
                      <a:pt x="3752088" y="0"/>
                    </a:moveTo>
                    <a:lnTo>
                      <a:pt x="3736848" y="0"/>
                    </a:lnTo>
                    <a:lnTo>
                      <a:pt x="3730752" y="6096"/>
                    </a:lnTo>
                    <a:lnTo>
                      <a:pt x="3730752" y="21336"/>
                    </a:lnTo>
                    <a:lnTo>
                      <a:pt x="3736848" y="27432"/>
                    </a:lnTo>
                    <a:lnTo>
                      <a:pt x="3752088" y="27432"/>
                    </a:lnTo>
                    <a:lnTo>
                      <a:pt x="3758184" y="21336"/>
                    </a:lnTo>
                    <a:lnTo>
                      <a:pt x="3758184" y="6096"/>
                    </a:lnTo>
                    <a:lnTo>
                      <a:pt x="3752088" y="0"/>
                    </a:lnTo>
                    <a:close/>
                  </a:path>
                  <a:path w="4965700" h="27939">
                    <a:moveTo>
                      <a:pt x="3806952" y="0"/>
                    </a:moveTo>
                    <a:lnTo>
                      <a:pt x="3791712" y="0"/>
                    </a:lnTo>
                    <a:lnTo>
                      <a:pt x="3785616" y="6096"/>
                    </a:lnTo>
                    <a:lnTo>
                      <a:pt x="3785616" y="21336"/>
                    </a:lnTo>
                    <a:lnTo>
                      <a:pt x="3791712" y="27432"/>
                    </a:lnTo>
                    <a:lnTo>
                      <a:pt x="3806952" y="27432"/>
                    </a:lnTo>
                    <a:lnTo>
                      <a:pt x="3813048" y="21336"/>
                    </a:lnTo>
                    <a:lnTo>
                      <a:pt x="3813048" y="6096"/>
                    </a:lnTo>
                    <a:lnTo>
                      <a:pt x="3806952" y="0"/>
                    </a:lnTo>
                    <a:close/>
                  </a:path>
                  <a:path w="4965700" h="27939">
                    <a:moveTo>
                      <a:pt x="3861816" y="0"/>
                    </a:moveTo>
                    <a:lnTo>
                      <a:pt x="3846576" y="0"/>
                    </a:lnTo>
                    <a:lnTo>
                      <a:pt x="3840480" y="6096"/>
                    </a:lnTo>
                    <a:lnTo>
                      <a:pt x="3840480" y="21336"/>
                    </a:lnTo>
                    <a:lnTo>
                      <a:pt x="3846576" y="27432"/>
                    </a:lnTo>
                    <a:lnTo>
                      <a:pt x="3861816" y="27432"/>
                    </a:lnTo>
                    <a:lnTo>
                      <a:pt x="3867912" y="21336"/>
                    </a:lnTo>
                    <a:lnTo>
                      <a:pt x="3867912" y="6096"/>
                    </a:lnTo>
                    <a:lnTo>
                      <a:pt x="3861816" y="0"/>
                    </a:lnTo>
                    <a:close/>
                  </a:path>
                  <a:path w="4965700" h="27939">
                    <a:moveTo>
                      <a:pt x="3916680" y="0"/>
                    </a:moveTo>
                    <a:lnTo>
                      <a:pt x="3901440" y="0"/>
                    </a:lnTo>
                    <a:lnTo>
                      <a:pt x="3895344" y="6096"/>
                    </a:lnTo>
                    <a:lnTo>
                      <a:pt x="3895344" y="21336"/>
                    </a:lnTo>
                    <a:lnTo>
                      <a:pt x="3901440" y="27432"/>
                    </a:lnTo>
                    <a:lnTo>
                      <a:pt x="3916680" y="27432"/>
                    </a:lnTo>
                    <a:lnTo>
                      <a:pt x="3922776" y="21336"/>
                    </a:lnTo>
                    <a:lnTo>
                      <a:pt x="3922776" y="6096"/>
                    </a:lnTo>
                    <a:lnTo>
                      <a:pt x="3916680" y="0"/>
                    </a:lnTo>
                    <a:close/>
                  </a:path>
                  <a:path w="4965700" h="27939">
                    <a:moveTo>
                      <a:pt x="3971544" y="0"/>
                    </a:moveTo>
                    <a:lnTo>
                      <a:pt x="3956304" y="0"/>
                    </a:lnTo>
                    <a:lnTo>
                      <a:pt x="3950208" y="6096"/>
                    </a:lnTo>
                    <a:lnTo>
                      <a:pt x="3950208" y="21336"/>
                    </a:lnTo>
                    <a:lnTo>
                      <a:pt x="3956304" y="27432"/>
                    </a:lnTo>
                    <a:lnTo>
                      <a:pt x="3971544" y="27432"/>
                    </a:lnTo>
                    <a:lnTo>
                      <a:pt x="3977640" y="21336"/>
                    </a:lnTo>
                    <a:lnTo>
                      <a:pt x="3977640" y="6096"/>
                    </a:lnTo>
                    <a:lnTo>
                      <a:pt x="3971544" y="0"/>
                    </a:lnTo>
                    <a:close/>
                  </a:path>
                  <a:path w="4965700" h="27939">
                    <a:moveTo>
                      <a:pt x="4026408" y="0"/>
                    </a:moveTo>
                    <a:lnTo>
                      <a:pt x="4011168" y="0"/>
                    </a:lnTo>
                    <a:lnTo>
                      <a:pt x="4005072" y="6096"/>
                    </a:lnTo>
                    <a:lnTo>
                      <a:pt x="4005072" y="21336"/>
                    </a:lnTo>
                    <a:lnTo>
                      <a:pt x="4011168" y="27432"/>
                    </a:lnTo>
                    <a:lnTo>
                      <a:pt x="4026408" y="27432"/>
                    </a:lnTo>
                    <a:lnTo>
                      <a:pt x="4032504" y="21336"/>
                    </a:lnTo>
                    <a:lnTo>
                      <a:pt x="4032504" y="6096"/>
                    </a:lnTo>
                    <a:lnTo>
                      <a:pt x="4026408" y="0"/>
                    </a:lnTo>
                    <a:close/>
                  </a:path>
                  <a:path w="4965700" h="27939">
                    <a:moveTo>
                      <a:pt x="4081272" y="0"/>
                    </a:moveTo>
                    <a:lnTo>
                      <a:pt x="4066032" y="0"/>
                    </a:lnTo>
                    <a:lnTo>
                      <a:pt x="4059936" y="6096"/>
                    </a:lnTo>
                    <a:lnTo>
                      <a:pt x="4059936" y="21336"/>
                    </a:lnTo>
                    <a:lnTo>
                      <a:pt x="4066032" y="27432"/>
                    </a:lnTo>
                    <a:lnTo>
                      <a:pt x="4081272" y="27432"/>
                    </a:lnTo>
                    <a:lnTo>
                      <a:pt x="4087368" y="21336"/>
                    </a:lnTo>
                    <a:lnTo>
                      <a:pt x="4087368" y="6096"/>
                    </a:lnTo>
                    <a:lnTo>
                      <a:pt x="4081272" y="0"/>
                    </a:lnTo>
                    <a:close/>
                  </a:path>
                  <a:path w="4965700" h="27939">
                    <a:moveTo>
                      <a:pt x="4136136" y="0"/>
                    </a:moveTo>
                    <a:lnTo>
                      <a:pt x="4120896" y="0"/>
                    </a:lnTo>
                    <a:lnTo>
                      <a:pt x="4114800" y="6096"/>
                    </a:lnTo>
                    <a:lnTo>
                      <a:pt x="4114800" y="21336"/>
                    </a:lnTo>
                    <a:lnTo>
                      <a:pt x="4120896" y="27432"/>
                    </a:lnTo>
                    <a:lnTo>
                      <a:pt x="4136136" y="27432"/>
                    </a:lnTo>
                    <a:lnTo>
                      <a:pt x="4142232" y="21336"/>
                    </a:lnTo>
                    <a:lnTo>
                      <a:pt x="4142232" y="6096"/>
                    </a:lnTo>
                    <a:lnTo>
                      <a:pt x="4136136" y="0"/>
                    </a:lnTo>
                    <a:close/>
                  </a:path>
                  <a:path w="4965700" h="27939">
                    <a:moveTo>
                      <a:pt x="4191000" y="0"/>
                    </a:moveTo>
                    <a:lnTo>
                      <a:pt x="4175760" y="0"/>
                    </a:lnTo>
                    <a:lnTo>
                      <a:pt x="4169664" y="6096"/>
                    </a:lnTo>
                    <a:lnTo>
                      <a:pt x="4169664" y="21336"/>
                    </a:lnTo>
                    <a:lnTo>
                      <a:pt x="4175760" y="27432"/>
                    </a:lnTo>
                    <a:lnTo>
                      <a:pt x="4191000" y="27432"/>
                    </a:lnTo>
                    <a:lnTo>
                      <a:pt x="4197096" y="21336"/>
                    </a:lnTo>
                    <a:lnTo>
                      <a:pt x="4197096" y="6096"/>
                    </a:lnTo>
                    <a:lnTo>
                      <a:pt x="4191000" y="0"/>
                    </a:lnTo>
                    <a:close/>
                  </a:path>
                  <a:path w="4965700" h="27939">
                    <a:moveTo>
                      <a:pt x="4245864" y="0"/>
                    </a:moveTo>
                    <a:lnTo>
                      <a:pt x="4230624" y="0"/>
                    </a:lnTo>
                    <a:lnTo>
                      <a:pt x="4224528" y="6096"/>
                    </a:lnTo>
                    <a:lnTo>
                      <a:pt x="4224528" y="21336"/>
                    </a:lnTo>
                    <a:lnTo>
                      <a:pt x="4230624" y="27432"/>
                    </a:lnTo>
                    <a:lnTo>
                      <a:pt x="4245864" y="27432"/>
                    </a:lnTo>
                    <a:lnTo>
                      <a:pt x="4251960" y="21336"/>
                    </a:lnTo>
                    <a:lnTo>
                      <a:pt x="4251960" y="6096"/>
                    </a:lnTo>
                    <a:lnTo>
                      <a:pt x="4245864" y="0"/>
                    </a:lnTo>
                    <a:close/>
                  </a:path>
                  <a:path w="4965700" h="27939">
                    <a:moveTo>
                      <a:pt x="4300728" y="0"/>
                    </a:moveTo>
                    <a:lnTo>
                      <a:pt x="4285488" y="0"/>
                    </a:lnTo>
                    <a:lnTo>
                      <a:pt x="4279392" y="6096"/>
                    </a:lnTo>
                    <a:lnTo>
                      <a:pt x="4279392" y="21336"/>
                    </a:lnTo>
                    <a:lnTo>
                      <a:pt x="4285488" y="27432"/>
                    </a:lnTo>
                    <a:lnTo>
                      <a:pt x="4300728" y="27432"/>
                    </a:lnTo>
                    <a:lnTo>
                      <a:pt x="4306824" y="21336"/>
                    </a:lnTo>
                    <a:lnTo>
                      <a:pt x="4306824" y="6096"/>
                    </a:lnTo>
                    <a:lnTo>
                      <a:pt x="4300728" y="0"/>
                    </a:lnTo>
                    <a:close/>
                  </a:path>
                  <a:path w="4965700" h="27939">
                    <a:moveTo>
                      <a:pt x="4355592" y="0"/>
                    </a:moveTo>
                    <a:lnTo>
                      <a:pt x="4340352" y="0"/>
                    </a:lnTo>
                    <a:lnTo>
                      <a:pt x="4334256" y="6096"/>
                    </a:lnTo>
                    <a:lnTo>
                      <a:pt x="4334256" y="21336"/>
                    </a:lnTo>
                    <a:lnTo>
                      <a:pt x="4340352" y="27432"/>
                    </a:lnTo>
                    <a:lnTo>
                      <a:pt x="4355592" y="27432"/>
                    </a:lnTo>
                    <a:lnTo>
                      <a:pt x="4361688" y="21336"/>
                    </a:lnTo>
                    <a:lnTo>
                      <a:pt x="4361688" y="6096"/>
                    </a:lnTo>
                    <a:lnTo>
                      <a:pt x="4355592" y="0"/>
                    </a:lnTo>
                    <a:close/>
                  </a:path>
                  <a:path w="4965700" h="27939">
                    <a:moveTo>
                      <a:pt x="4410456" y="0"/>
                    </a:moveTo>
                    <a:lnTo>
                      <a:pt x="4395216" y="0"/>
                    </a:lnTo>
                    <a:lnTo>
                      <a:pt x="4389120" y="6096"/>
                    </a:lnTo>
                    <a:lnTo>
                      <a:pt x="4389120" y="21336"/>
                    </a:lnTo>
                    <a:lnTo>
                      <a:pt x="4395216" y="27432"/>
                    </a:lnTo>
                    <a:lnTo>
                      <a:pt x="4410456" y="27432"/>
                    </a:lnTo>
                    <a:lnTo>
                      <a:pt x="4416552" y="21336"/>
                    </a:lnTo>
                    <a:lnTo>
                      <a:pt x="4416552" y="6096"/>
                    </a:lnTo>
                    <a:lnTo>
                      <a:pt x="4410456" y="0"/>
                    </a:lnTo>
                    <a:close/>
                  </a:path>
                  <a:path w="4965700" h="27939">
                    <a:moveTo>
                      <a:pt x="4465320" y="0"/>
                    </a:moveTo>
                    <a:lnTo>
                      <a:pt x="4450080" y="0"/>
                    </a:lnTo>
                    <a:lnTo>
                      <a:pt x="4443984" y="6096"/>
                    </a:lnTo>
                    <a:lnTo>
                      <a:pt x="4443984" y="21336"/>
                    </a:lnTo>
                    <a:lnTo>
                      <a:pt x="4450080" y="27432"/>
                    </a:lnTo>
                    <a:lnTo>
                      <a:pt x="4465320" y="27432"/>
                    </a:lnTo>
                    <a:lnTo>
                      <a:pt x="4471416" y="21336"/>
                    </a:lnTo>
                    <a:lnTo>
                      <a:pt x="4471416" y="6096"/>
                    </a:lnTo>
                    <a:lnTo>
                      <a:pt x="4465320" y="0"/>
                    </a:lnTo>
                    <a:close/>
                  </a:path>
                  <a:path w="4965700" h="27939">
                    <a:moveTo>
                      <a:pt x="4520184" y="0"/>
                    </a:moveTo>
                    <a:lnTo>
                      <a:pt x="4504944" y="0"/>
                    </a:lnTo>
                    <a:lnTo>
                      <a:pt x="4498848" y="6096"/>
                    </a:lnTo>
                    <a:lnTo>
                      <a:pt x="4498848" y="21336"/>
                    </a:lnTo>
                    <a:lnTo>
                      <a:pt x="4504944" y="27432"/>
                    </a:lnTo>
                    <a:lnTo>
                      <a:pt x="4520184" y="27432"/>
                    </a:lnTo>
                    <a:lnTo>
                      <a:pt x="4526280" y="21336"/>
                    </a:lnTo>
                    <a:lnTo>
                      <a:pt x="4526280" y="6096"/>
                    </a:lnTo>
                    <a:lnTo>
                      <a:pt x="4520184" y="0"/>
                    </a:lnTo>
                    <a:close/>
                  </a:path>
                  <a:path w="4965700" h="27939">
                    <a:moveTo>
                      <a:pt x="4575048" y="0"/>
                    </a:moveTo>
                    <a:lnTo>
                      <a:pt x="4559808" y="0"/>
                    </a:lnTo>
                    <a:lnTo>
                      <a:pt x="4553712" y="6096"/>
                    </a:lnTo>
                    <a:lnTo>
                      <a:pt x="4553712" y="21336"/>
                    </a:lnTo>
                    <a:lnTo>
                      <a:pt x="4559808" y="27432"/>
                    </a:lnTo>
                    <a:lnTo>
                      <a:pt x="4575048" y="27432"/>
                    </a:lnTo>
                    <a:lnTo>
                      <a:pt x="4581144" y="21336"/>
                    </a:lnTo>
                    <a:lnTo>
                      <a:pt x="4581144" y="6096"/>
                    </a:lnTo>
                    <a:lnTo>
                      <a:pt x="4575048" y="0"/>
                    </a:lnTo>
                    <a:close/>
                  </a:path>
                  <a:path w="4965700" h="27939">
                    <a:moveTo>
                      <a:pt x="4629912" y="0"/>
                    </a:moveTo>
                    <a:lnTo>
                      <a:pt x="4614672" y="0"/>
                    </a:lnTo>
                    <a:lnTo>
                      <a:pt x="4608576" y="6096"/>
                    </a:lnTo>
                    <a:lnTo>
                      <a:pt x="4608576" y="21336"/>
                    </a:lnTo>
                    <a:lnTo>
                      <a:pt x="4614672" y="27432"/>
                    </a:lnTo>
                    <a:lnTo>
                      <a:pt x="4629912" y="27432"/>
                    </a:lnTo>
                    <a:lnTo>
                      <a:pt x="4636008" y="21336"/>
                    </a:lnTo>
                    <a:lnTo>
                      <a:pt x="4636008" y="6096"/>
                    </a:lnTo>
                    <a:lnTo>
                      <a:pt x="4629912" y="0"/>
                    </a:lnTo>
                    <a:close/>
                  </a:path>
                  <a:path w="4965700" h="27939">
                    <a:moveTo>
                      <a:pt x="4684776" y="0"/>
                    </a:moveTo>
                    <a:lnTo>
                      <a:pt x="4669536" y="0"/>
                    </a:lnTo>
                    <a:lnTo>
                      <a:pt x="4663440" y="6096"/>
                    </a:lnTo>
                    <a:lnTo>
                      <a:pt x="4663440" y="21336"/>
                    </a:lnTo>
                    <a:lnTo>
                      <a:pt x="4669536" y="27432"/>
                    </a:lnTo>
                    <a:lnTo>
                      <a:pt x="4684776" y="27432"/>
                    </a:lnTo>
                    <a:lnTo>
                      <a:pt x="4690872" y="21336"/>
                    </a:lnTo>
                    <a:lnTo>
                      <a:pt x="4690872" y="6096"/>
                    </a:lnTo>
                    <a:lnTo>
                      <a:pt x="4684776" y="0"/>
                    </a:lnTo>
                    <a:close/>
                  </a:path>
                  <a:path w="4965700" h="27939">
                    <a:moveTo>
                      <a:pt x="4739640" y="0"/>
                    </a:moveTo>
                    <a:lnTo>
                      <a:pt x="4724400" y="0"/>
                    </a:lnTo>
                    <a:lnTo>
                      <a:pt x="4718304" y="6096"/>
                    </a:lnTo>
                    <a:lnTo>
                      <a:pt x="4718304" y="21336"/>
                    </a:lnTo>
                    <a:lnTo>
                      <a:pt x="4724400" y="27432"/>
                    </a:lnTo>
                    <a:lnTo>
                      <a:pt x="4739640" y="27432"/>
                    </a:lnTo>
                    <a:lnTo>
                      <a:pt x="4745736" y="21336"/>
                    </a:lnTo>
                    <a:lnTo>
                      <a:pt x="4745736" y="6096"/>
                    </a:lnTo>
                    <a:lnTo>
                      <a:pt x="4739640" y="0"/>
                    </a:lnTo>
                    <a:close/>
                  </a:path>
                  <a:path w="4965700" h="27939">
                    <a:moveTo>
                      <a:pt x="4794504" y="0"/>
                    </a:moveTo>
                    <a:lnTo>
                      <a:pt x="4779264" y="0"/>
                    </a:lnTo>
                    <a:lnTo>
                      <a:pt x="4773168" y="6096"/>
                    </a:lnTo>
                    <a:lnTo>
                      <a:pt x="4773168" y="21336"/>
                    </a:lnTo>
                    <a:lnTo>
                      <a:pt x="4779264" y="27432"/>
                    </a:lnTo>
                    <a:lnTo>
                      <a:pt x="4794504" y="27432"/>
                    </a:lnTo>
                    <a:lnTo>
                      <a:pt x="4800600" y="21336"/>
                    </a:lnTo>
                    <a:lnTo>
                      <a:pt x="4800600" y="6096"/>
                    </a:lnTo>
                    <a:lnTo>
                      <a:pt x="4794504" y="0"/>
                    </a:lnTo>
                    <a:close/>
                  </a:path>
                  <a:path w="4965700" h="27939">
                    <a:moveTo>
                      <a:pt x="4849368" y="0"/>
                    </a:moveTo>
                    <a:lnTo>
                      <a:pt x="4834128" y="0"/>
                    </a:lnTo>
                    <a:lnTo>
                      <a:pt x="4828032" y="6096"/>
                    </a:lnTo>
                    <a:lnTo>
                      <a:pt x="4828032" y="21336"/>
                    </a:lnTo>
                    <a:lnTo>
                      <a:pt x="4834128" y="27432"/>
                    </a:lnTo>
                    <a:lnTo>
                      <a:pt x="4849368" y="27432"/>
                    </a:lnTo>
                    <a:lnTo>
                      <a:pt x="4855464" y="21336"/>
                    </a:lnTo>
                    <a:lnTo>
                      <a:pt x="4855464" y="6096"/>
                    </a:lnTo>
                    <a:lnTo>
                      <a:pt x="4849368" y="0"/>
                    </a:lnTo>
                    <a:close/>
                  </a:path>
                  <a:path w="4965700" h="27939">
                    <a:moveTo>
                      <a:pt x="4904232" y="0"/>
                    </a:moveTo>
                    <a:lnTo>
                      <a:pt x="4888992" y="0"/>
                    </a:lnTo>
                    <a:lnTo>
                      <a:pt x="4882896" y="6096"/>
                    </a:lnTo>
                    <a:lnTo>
                      <a:pt x="4882896" y="21336"/>
                    </a:lnTo>
                    <a:lnTo>
                      <a:pt x="4888992" y="27432"/>
                    </a:lnTo>
                    <a:lnTo>
                      <a:pt x="4904232" y="27432"/>
                    </a:lnTo>
                    <a:lnTo>
                      <a:pt x="4910328" y="21336"/>
                    </a:lnTo>
                    <a:lnTo>
                      <a:pt x="4910328" y="6096"/>
                    </a:lnTo>
                    <a:lnTo>
                      <a:pt x="4904232" y="0"/>
                    </a:lnTo>
                    <a:close/>
                  </a:path>
                  <a:path w="4965700" h="27939">
                    <a:moveTo>
                      <a:pt x="4959096" y="0"/>
                    </a:moveTo>
                    <a:lnTo>
                      <a:pt x="4943856" y="0"/>
                    </a:lnTo>
                    <a:lnTo>
                      <a:pt x="4937760" y="6096"/>
                    </a:lnTo>
                    <a:lnTo>
                      <a:pt x="4937760" y="21336"/>
                    </a:lnTo>
                    <a:lnTo>
                      <a:pt x="4943856" y="27432"/>
                    </a:lnTo>
                    <a:lnTo>
                      <a:pt x="4959096" y="27432"/>
                    </a:lnTo>
                    <a:lnTo>
                      <a:pt x="4965192" y="21336"/>
                    </a:lnTo>
                    <a:lnTo>
                      <a:pt x="4965192" y="6096"/>
                    </a:lnTo>
                    <a:lnTo>
                      <a:pt x="4959096" y="0"/>
                    </a:lnTo>
                    <a:close/>
                  </a:path>
                </a:pathLst>
              </a:custGeom>
              <a:solidFill>
                <a:srgbClr val="5962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879"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80" name="object 306"/>
              <p:cNvSpPr/>
              <p:nvPr/>
            </p:nvSpPr>
            <p:spPr>
              <a:xfrm rot="5400000">
                <a:off x="-816036" y="3052909"/>
                <a:ext cx="1929600" cy="27940"/>
              </a:xfrm>
              <a:custGeom>
                <a:avLst/>
                <a:gdLst/>
                <a:ahLst/>
                <a:cxnLst/>
                <a:rect l="l" t="t" r="r" b="b"/>
                <a:pathLst>
                  <a:path w="4965700" h="27939">
                    <a:moveTo>
                      <a:pt x="21335" y="0"/>
                    </a:moveTo>
                    <a:lnTo>
                      <a:pt x="7619" y="0"/>
                    </a:lnTo>
                    <a:lnTo>
                      <a:pt x="0" y="6096"/>
                    </a:lnTo>
                    <a:lnTo>
                      <a:pt x="0" y="21336"/>
                    </a:lnTo>
                    <a:lnTo>
                      <a:pt x="7619" y="27432"/>
                    </a:lnTo>
                    <a:lnTo>
                      <a:pt x="21335" y="27432"/>
                    </a:lnTo>
                    <a:lnTo>
                      <a:pt x="27432" y="21336"/>
                    </a:lnTo>
                    <a:lnTo>
                      <a:pt x="27432" y="6096"/>
                    </a:lnTo>
                    <a:lnTo>
                      <a:pt x="21335" y="0"/>
                    </a:lnTo>
                    <a:close/>
                  </a:path>
                  <a:path w="4965700" h="27939">
                    <a:moveTo>
                      <a:pt x="76200" y="0"/>
                    </a:moveTo>
                    <a:lnTo>
                      <a:pt x="62484" y="0"/>
                    </a:lnTo>
                    <a:lnTo>
                      <a:pt x="54864" y="6096"/>
                    </a:lnTo>
                    <a:lnTo>
                      <a:pt x="54864" y="21336"/>
                    </a:lnTo>
                    <a:lnTo>
                      <a:pt x="62484" y="27432"/>
                    </a:lnTo>
                    <a:lnTo>
                      <a:pt x="76200" y="27432"/>
                    </a:lnTo>
                    <a:lnTo>
                      <a:pt x="82296" y="21336"/>
                    </a:lnTo>
                    <a:lnTo>
                      <a:pt x="82296" y="6096"/>
                    </a:lnTo>
                    <a:lnTo>
                      <a:pt x="76200" y="0"/>
                    </a:lnTo>
                    <a:close/>
                  </a:path>
                  <a:path w="4965700" h="27939">
                    <a:moveTo>
                      <a:pt x="131064" y="0"/>
                    </a:moveTo>
                    <a:lnTo>
                      <a:pt x="115824" y="0"/>
                    </a:lnTo>
                    <a:lnTo>
                      <a:pt x="109728" y="6096"/>
                    </a:lnTo>
                    <a:lnTo>
                      <a:pt x="109728" y="21336"/>
                    </a:lnTo>
                    <a:lnTo>
                      <a:pt x="115824" y="27432"/>
                    </a:lnTo>
                    <a:lnTo>
                      <a:pt x="131064" y="27432"/>
                    </a:lnTo>
                    <a:lnTo>
                      <a:pt x="137160" y="21336"/>
                    </a:lnTo>
                    <a:lnTo>
                      <a:pt x="137160" y="6096"/>
                    </a:lnTo>
                    <a:lnTo>
                      <a:pt x="131064" y="0"/>
                    </a:lnTo>
                    <a:close/>
                  </a:path>
                  <a:path w="4965700" h="27939">
                    <a:moveTo>
                      <a:pt x="185928" y="0"/>
                    </a:moveTo>
                    <a:lnTo>
                      <a:pt x="170688" y="0"/>
                    </a:lnTo>
                    <a:lnTo>
                      <a:pt x="164592" y="6096"/>
                    </a:lnTo>
                    <a:lnTo>
                      <a:pt x="164592" y="21336"/>
                    </a:lnTo>
                    <a:lnTo>
                      <a:pt x="170688" y="27432"/>
                    </a:lnTo>
                    <a:lnTo>
                      <a:pt x="185928" y="27432"/>
                    </a:lnTo>
                    <a:lnTo>
                      <a:pt x="192024" y="21336"/>
                    </a:lnTo>
                    <a:lnTo>
                      <a:pt x="192024" y="6096"/>
                    </a:lnTo>
                    <a:lnTo>
                      <a:pt x="185928" y="0"/>
                    </a:lnTo>
                    <a:close/>
                  </a:path>
                  <a:path w="4965700" h="27939">
                    <a:moveTo>
                      <a:pt x="240792" y="0"/>
                    </a:moveTo>
                    <a:lnTo>
                      <a:pt x="225552" y="0"/>
                    </a:lnTo>
                    <a:lnTo>
                      <a:pt x="219456" y="6096"/>
                    </a:lnTo>
                    <a:lnTo>
                      <a:pt x="219456" y="21336"/>
                    </a:lnTo>
                    <a:lnTo>
                      <a:pt x="225552" y="27432"/>
                    </a:lnTo>
                    <a:lnTo>
                      <a:pt x="240792" y="27432"/>
                    </a:lnTo>
                    <a:lnTo>
                      <a:pt x="246888" y="21336"/>
                    </a:lnTo>
                    <a:lnTo>
                      <a:pt x="246888" y="6096"/>
                    </a:lnTo>
                    <a:lnTo>
                      <a:pt x="240792" y="0"/>
                    </a:lnTo>
                    <a:close/>
                  </a:path>
                  <a:path w="4965700" h="27939">
                    <a:moveTo>
                      <a:pt x="295655" y="0"/>
                    </a:moveTo>
                    <a:lnTo>
                      <a:pt x="280416" y="0"/>
                    </a:lnTo>
                    <a:lnTo>
                      <a:pt x="274320" y="6096"/>
                    </a:lnTo>
                    <a:lnTo>
                      <a:pt x="274320" y="21336"/>
                    </a:lnTo>
                    <a:lnTo>
                      <a:pt x="280416" y="27432"/>
                    </a:lnTo>
                    <a:lnTo>
                      <a:pt x="295655" y="27432"/>
                    </a:lnTo>
                    <a:lnTo>
                      <a:pt x="301752" y="21336"/>
                    </a:lnTo>
                    <a:lnTo>
                      <a:pt x="301752" y="6096"/>
                    </a:lnTo>
                    <a:lnTo>
                      <a:pt x="295655" y="0"/>
                    </a:lnTo>
                    <a:close/>
                  </a:path>
                  <a:path w="4965700" h="27939">
                    <a:moveTo>
                      <a:pt x="350520" y="0"/>
                    </a:moveTo>
                    <a:lnTo>
                      <a:pt x="335280" y="0"/>
                    </a:lnTo>
                    <a:lnTo>
                      <a:pt x="329184" y="6096"/>
                    </a:lnTo>
                    <a:lnTo>
                      <a:pt x="329184" y="21336"/>
                    </a:lnTo>
                    <a:lnTo>
                      <a:pt x="335280" y="27432"/>
                    </a:lnTo>
                    <a:lnTo>
                      <a:pt x="350520" y="27432"/>
                    </a:lnTo>
                    <a:lnTo>
                      <a:pt x="356616" y="21336"/>
                    </a:lnTo>
                    <a:lnTo>
                      <a:pt x="356616" y="6096"/>
                    </a:lnTo>
                    <a:lnTo>
                      <a:pt x="350520" y="0"/>
                    </a:lnTo>
                    <a:close/>
                  </a:path>
                  <a:path w="4965700" h="27939">
                    <a:moveTo>
                      <a:pt x="405384" y="0"/>
                    </a:moveTo>
                    <a:lnTo>
                      <a:pt x="390144" y="0"/>
                    </a:lnTo>
                    <a:lnTo>
                      <a:pt x="384048" y="6096"/>
                    </a:lnTo>
                    <a:lnTo>
                      <a:pt x="384048" y="21336"/>
                    </a:lnTo>
                    <a:lnTo>
                      <a:pt x="390144" y="27432"/>
                    </a:lnTo>
                    <a:lnTo>
                      <a:pt x="405384" y="27432"/>
                    </a:lnTo>
                    <a:lnTo>
                      <a:pt x="411480" y="21336"/>
                    </a:lnTo>
                    <a:lnTo>
                      <a:pt x="411480" y="6096"/>
                    </a:lnTo>
                    <a:lnTo>
                      <a:pt x="405384" y="0"/>
                    </a:lnTo>
                    <a:close/>
                  </a:path>
                  <a:path w="4965700" h="27939">
                    <a:moveTo>
                      <a:pt x="460247" y="0"/>
                    </a:moveTo>
                    <a:lnTo>
                      <a:pt x="445008" y="0"/>
                    </a:lnTo>
                    <a:lnTo>
                      <a:pt x="438912" y="6096"/>
                    </a:lnTo>
                    <a:lnTo>
                      <a:pt x="438912" y="21336"/>
                    </a:lnTo>
                    <a:lnTo>
                      <a:pt x="445008" y="27432"/>
                    </a:lnTo>
                    <a:lnTo>
                      <a:pt x="460247" y="27432"/>
                    </a:lnTo>
                    <a:lnTo>
                      <a:pt x="466344" y="21336"/>
                    </a:lnTo>
                    <a:lnTo>
                      <a:pt x="466344" y="6096"/>
                    </a:lnTo>
                    <a:lnTo>
                      <a:pt x="460247" y="0"/>
                    </a:lnTo>
                    <a:close/>
                  </a:path>
                  <a:path w="4965700" h="27939">
                    <a:moveTo>
                      <a:pt x="515112" y="0"/>
                    </a:moveTo>
                    <a:lnTo>
                      <a:pt x="499872" y="0"/>
                    </a:lnTo>
                    <a:lnTo>
                      <a:pt x="493775" y="6096"/>
                    </a:lnTo>
                    <a:lnTo>
                      <a:pt x="493775" y="21336"/>
                    </a:lnTo>
                    <a:lnTo>
                      <a:pt x="499872" y="27432"/>
                    </a:lnTo>
                    <a:lnTo>
                      <a:pt x="515112" y="27432"/>
                    </a:lnTo>
                    <a:lnTo>
                      <a:pt x="521208" y="21336"/>
                    </a:lnTo>
                    <a:lnTo>
                      <a:pt x="521208" y="6096"/>
                    </a:lnTo>
                    <a:lnTo>
                      <a:pt x="515112" y="0"/>
                    </a:lnTo>
                    <a:close/>
                  </a:path>
                  <a:path w="4965700" h="27939">
                    <a:moveTo>
                      <a:pt x="569976" y="0"/>
                    </a:moveTo>
                    <a:lnTo>
                      <a:pt x="554736" y="0"/>
                    </a:lnTo>
                    <a:lnTo>
                      <a:pt x="548640" y="6096"/>
                    </a:lnTo>
                    <a:lnTo>
                      <a:pt x="548640" y="21336"/>
                    </a:lnTo>
                    <a:lnTo>
                      <a:pt x="554736" y="27432"/>
                    </a:lnTo>
                    <a:lnTo>
                      <a:pt x="569976" y="27432"/>
                    </a:lnTo>
                    <a:lnTo>
                      <a:pt x="576072" y="21336"/>
                    </a:lnTo>
                    <a:lnTo>
                      <a:pt x="576072" y="6096"/>
                    </a:lnTo>
                    <a:lnTo>
                      <a:pt x="569976" y="0"/>
                    </a:lnTo>
                    <a:close/>
                  </a:path>
                  <a:path w="4965700" h="27939">
                    <a:moveTo>
                      <a:pt x="624840" y="0"/>
                    </a:moveTo>
                    <a:lnTo>
                      <a:pt x="609600" y="0"/>
                    </a:lnTo>
                    <a:lnTo>
                      <a:pt x="603504" y="6096"/>
                    </a:lnTo>
                    <a:lnTo>
                      <a:pt x="603504" y="21336"/>
                    </a:lnTo>
                    <a:lnTo>
                      <a:pt x="609600" y="27432"/>
                    </a:lnTo>
                    <a:lnTo>
                      <a:pt x="624840" y="27432"/>
                    </a:lnTo>
                    <a:lnTo>
                      <a:pt x="630936" y="21336"/>
                    </a:lnTo>
                    <a:lnTo>
                      <a:pt x="630936" y="6096"/>
                    </a:lnTo>
                    <a:lnTo>
                      <a:pt x="624840" y="0"/>
                    </a:lnTo>
                    <a:close/>
                  </a:path>
                  <a:path w="4965700" h="27939">
                    <a:moveTo>
                      <a:pt x="679704" y="0"/>
                    </a:moveTo>
                    <a:lnTo>
                      <a:pt x="664463" y="0"/>
                    </a:lnTo>
                    <a:lnTo>
                      <a:pt x="658368" y="6096"/>
                    </a:lnTo>
                    <a:lnTo>
                      <a:pt x="658368" y="21336"/>
                    </a:lnTo>
                    <a:lnTo>
                      <a:pt x="664463" y="27432"/>
                    </a:lnTo>
                    <a:lnTo>
                      <a:pt x="679704" y="27432"/>
                    </a:lnTo>
                    <a:lnTo>
                      <a:pt x="685800" y="21336"/>
                    </a:lnTo>
                    <a:lnTo>
                      <a:pt x="685800" y="6096"/>
                    </a:lnTo>
                    <a:lnTo>
                      <a:pt x="679704" y="0"/>
                    </a:lnTo>
                    <a:close/>
                  </a:path>
                  <a:path w="4965700" h="27939">
                    <a:moveTo>
                      <a:pt x="734568" y="0"/>
                    </a:moveTo>
                    <a:lnTo>
                      <a:pt x="719328" y="0"/>
                    </a:lnTo>
                    <a:lnTo>
                      <a:pt x="713232" y="6096"/>
                    </a:lnTo>
                    <a:lnTo>
                      <a:pt x="713232" y="21336"/>
                    </a:lnTo>
                    <a:lnTo>
                      <a:pt x="719328" y="27432"/>
                    </a:lnTo>
                    <a:lnTo>
                      <a:pt x="734568" y="27432"/>
                    </a:lnTo>
                    <a:lnTo>
                      <a:pt x="740663" y="21336"/>
                    </a:lnTo>
                    <a:lnTo>
                      <a:pt x="740663" y="6096"/>
                    </a:lnTo>
                    <a:lnTo>
                      <a:pt x="734568" y="0"/>
                    </a:lnTo>
                    <a:close/>
                  </a:path>
                  <a:path w="4965700" h="27939">
                    <a:moveTo>
                      <a:pt x="789432" y="0"/>
                    </a:moveTo>
                    <a:lnTo>
                      <a:pt x="774191" y="0"/>
                    </a:lnTo>
                    <a:lnTo>
                      <a:pt x="768095" y="6096"/>
                    </a:lnTo>
                    <a:lnTo>
                      <a:pt x="768095" y="21336"/>
                    </a:lnTo>
                    <a:lnTo>
                      <a:pt x="774191" y="27432"/>
                    </a:lnTo>
                    <a:lnTo>
                      <a:pt x="789432" y="27432"/>
                    </a:lnTo>
                    <a:lnTo>
                      <a:pt x="795528" y="21336"/>
                    </a:lnTo>
                    <a:lnTo>
                      <a:pt x="795528" y="6096"/>
                    </a:lnTo>
                    <a:lnTo>
                      <a:pt x="789432" y="0"/>
                    </a:lnTo>
                    <a:close/>
                  </a:path>
                  <a:path w="4965700" h="27939">
                    <a:moveTo>
                      <a:pt x="844295" y="0"/>
                    </a:moveTo>
                    <a:lnTo>
                      <a:pt x="829056" y="0"/>
                    </a:lnTo>
                    <a:lnTo>
                      <a:pt x="822960" y="6096"/>
                    </a:lnTo>
                    <a:lnTo>
                      <a:pt x="822960" y="21336"/>
                    </a:lnTo>
                    <a:lnTo>
                      <a:pt x="829056" y="27432"/>
                    </a:lnTo>
                    <a:lnTo>
                      <a:pt x="844295" y="27432"/>
                    </a:lnTo>
                    <a:lnTo>
                      <a:pt x="850391" y="21336"/>
                    </a:lnTo>
                    <a:lnTo>
                      <a:pt x="850391" y="6096"/>
                    </a:lnTo>
                    <a:lnTo>
                      <a:pt x="844295" y="0"/>
                    </a:lnTo>
                    <a:close/>
                  </a:path>
                  <a:path w="4965700" h="27939">
                    <a:moveTo>
                      <a:pt x="899160" y="0"/>
                    </a:moveTo>
                    <a:lnTo>
                      <a:pt x="883919" y="0"/>
                    </a:lnTo>
                    <a:lnTo>
                      <a:pt x="877823" y="6096"/>
                    </a:lnTo>
                    <a:lnTo>
                      <a:pt x="877823" y="21336"/>
                    </a:lnTo>
                    <a:lnTo>
                      <a:pt x="883919" y="27432"/>
                    </a:lnTo>
                    <a:lnTo>
                      <a:pt x="899160" y="27432"/>
                    </a:lnTo>
                    <a:lnTo>
                      <a:pt x="905256" y="21336"/>
                    </a:lnTo>
                    <a:lnTo>
                      <a:pt x="905256" y="6096"/>
                    </a:lnTo>
                    <a:lnTo>
                      <a:pt x="899160" y="0"/>
                    </a:lnTo>
                    <a:close/>
                  </a:path>
                  <a:path w="4965700" h="27939">
                    <a:moveTo>
                      <a:pt x="954023" y="0"/>
                    </a:moveTo>
                    <a:lnTo>
                      <a:pt x="938784" y="0"/>
                    </a:lnTo>
                    <a:lnTo>
                      <a:pt x="932688" y="6096"/>
                    </a:lnTo>
                    <a:lnTo>
                      <a:pt x="932688" y="21336"/>
                    </a:lnTo>
                    <a:lnTo>
                      <a:pt x="938784" y="27432"/>
                    </a:lnTo>
                    <a:lnTo>
                      <a:pt x="954023" y="27432"/>
                    </a:lnTo>
                    <a:lnTo>
                      <a:pt x="960119" y="21336"/>
                    </a:lnTo>
                    <a:lnTo>
                      <a:pt x="960119" y="6096"/>
                    </a:lnTo>
                    <a:lnTo>
                      <a:pt x="954023" y="0"/>
                    </a:lnTo>
                    <a:close/>
                  </a:path>
                  <a:path w="4965700" h="27939">
                    <a:moveTo>
                      <a:pt x="1008888" y="0"/>
                    </a:moveTo>
                    <a:lnTo>
                      <a:pt x="993647" y="0"/>
                    </a:lnTo>
                    <a:lnTo>
                      <a:pt x="987551" y="6096"/>
                    </a:lnTo>
                    <a:lnTo>
                      <a:pt x="987551" y="21336"/>
                    </a:lnTo>
                    <a:lnTo>
                      <a:pt x="993647" y="27432"/>
                    </a:lnTo>
                    <a:lnTo>
                      <a:pt x="1008888" y="27432"/>
                    </a:lnTo>
                    <a:lnTo>
                      <a:pt x="1014984" y="21336"/>
                    </a:lnTo>
                    <a:lnTo>
                      <a:pt x="1014984" y="6096"/>
                    </a:lnTo>
                    <a:lnTo>
                      <a:pt x="1008888" y="0"/>
                    </a:lnTo>
                    <a:close/>
                  </a:path>
                  <a:path w="4965700" h="27939">
                    <a:moveTo>
                      <a:pt x="1063752" y="0"/>
                    </a:moveTo>
                    <a:lnTo>
                      <a:pt x="1048512" y="0"/>
                    </a:lnTo>
                    <a:lnTo>
                      <a:pt x="1042416" y="6096"/>
                    </a:lnTo>
                    <a:lnTo>
                      <a:pt x="1042416" y="21336"/>
                    </a:lnTo>
                    <a:lnTo>
                      <a:pt x="1048512" y="27432"/>
                    </a:lnTo>
                    <a:lnTo>
                      <a:pt x="1063752" y="27432"/>
                    </a:lnTo>
                    <a:lnTo>
                      <a:pt x="1069848" y="21336"/>
                    </a:lnTo>
                    <a:lnTo>
                      <a:pt x="1069848" y="6096"/>
                    </a:lnTo>
                    <a:lnTo>
                      <a:pt x="1063752" y="0"/>
                    </a:lnTo>
                    <a:close/>
                  </a:path>
                  <a:path w="4965700" h="27939">
                    <a:moveTo>
                      <a:pt x="1118616" y="0"/>
                    </a:moveTo>
                    <a:lnTo>
                      <a:pt x="1103376" y="0"/>
                    </a:lnTo>
                    <a:lnTo>
                      <a:pt x="1097280" y="6096"/>
                    </a:lnTo>
                    <a:lnTo>
                      <a:pt x="1097280" y="21336"/>
                    </a:lnTo>
                    <a:lnTo>
                      <a:pt x="1103376" y="27432"/>
                    </a:lnTo>
                    <a:lnTo>
                      <a:pt x="1118616" y="27432"/>
                    </a:lnTo>
                    <a:lnTo>
                      <a:pt x="1124712" y="21336"/>
                    </a:lnTo>
                    <a:lnTo>
                      <a:pt x="1124712" y="6096"/>
                    </a:lnTo>
                    <a:lnTo>
                      <a:pt x="1118616" y="0"/>
                    </a:lnTo>
                    <a:close/>
                  </a:path>
                  <a:path w="4965700" h="27939">
                    <a:moveTo>
                      <a:pt x="1173480" y="0"/>
                    </a:moveTo>
                    <a:lnTo>
                      <a:pt x="1158240" y="0"/>
                    </a:lnTo>
                    <a:lnTo>
                      <a:pt x="1152144" y="6096"/>
                    </a:lnTo>
                    <a:lnTo>
                      <a:pt x="1152144" y="21336"/>
                    </a:lnTo>
                    <a:lnTo>
                      <a:pt x="1158240" y="27432"/>
                    </a:lnTo>
                    <a:lnTo>
                      <a:pt x="1173480" y="27432"/>
                    </a:lnTo>
                    <a:lnTo>
                      <a:pt x="1179576" y="21336"/>
                    </a:lnTo>
                    <a:lnTo>
                      <a:pt x="1179576" y="6096"/>
                    </a:lnTo>
                    <a:lnTo>
                      <a:pt x="1173480" y="0"/>
                    </a:lnTo>
                    <a:close/>
                  </a:path>
                  <a:path w="4965700" h="27939">
                    <a:moveTo>
                      <a:pt x="1228344" y="0"/>
                    </a:moveTo>
                    <a:lnTo>
                      <a:pt x="1213104" y="0"/>
                    </a:lnTo>
                    <a:lnTo>
                      <a:pt x="1207008" y="6096"/>
                    </a:lnTo>
                    <a:lnTo>
                      <a:pt x="1207008" y="21336"/>
                    </a:lnTo>
                    <a:lnTo>
                      <a:pt x="1213104" y="27432"/>
                    </a:lnTo>
                    <a:lnTo>
                      <a:pt x="1228344" y="27432"/>
                    </a:lnTo>
                    <a:lnTo>
                      <a:pt x="1234440" y="21336"/>
                    </a:lnTo>
                    <a:lnTo>
                      <a:pt x="1234440" y="6096"/>
                    </a:lnTo>
                    <a:lnTo>
                      <a:pt x="1228344" y="0"/>
                    </a:lnTo>
                    <a:close/>
                  </a:path>
                  <a:path w="4965700" h="27939">
                    <a:moveTo>
                      <a:pt x="1283208" y="0"/>
                    </a:moveTo>
                    <a:lnTo>
                      <a:pt x="1267968" y="0"/>
                    </a:lnTo>
                    <a:lnTo>
                      <a:pt x="1261872" y="6096"/>
                    </a:lnTo>
                    <a:lnTo>
                      <a:pt x="1261872" y="21336"/>
                    </a:lnTo>
                    <a:lnTo>
                      <a:pt x="1267968" y="27432"/>
                    </a:lnTo>
                    <a:lnTo>
                      <a:pt x="1283208" y="27432"/>
                    </a:lnTo>
                    <a:lnTo>
                      <a:pt x="1289304" y="21336"/>
                    </a:lnTo>
                    <a:lnTo>
                      <a:pt x="1289304" y="6096"/>
                    </a:lnTo>
                    <a:lnTo>
                      <a:pt x="1283208" y="0"/>
                    </a:lnTo>
                    <a:close/>
                  </a:path>
                  <a:path w="4965700" h="27939">
                    <a:moveTo>
                      <a:pt x="1338072" y="0"/>
                    </a:moveTo>
                    <a:lnTo>
                      <a:pt x="1322832" y="0"/>
                    </a:lnTo>
                    <a:lnTo>
                      <a:pt x="1316736" y="6096"/>
                    </a:lnTo>
                    <a:lnTo>
                      <a:pt x="1316736" y="21336"/>
                    </a:lnTo>
                    <a:lnTo>
                      <a:pt x="1322832" y="27432"/>
                    </a:lnTo>
                    <a:lnTo>
                      <a:pt x="1338072" y="27432"/>
                    </a:lnTo>
                    <a:lnTo>
                      <a:pt x="1344168" y="21336"/>
                    </a:lnTo>
                    <a:lnTo>
                      <a:pt x="1344168" y="6096"/>
                    </a:lnTo>
                    <a:lnTo>
                      <a:pt x="1338072" y="0"/>
                    </a:lnTo>
                    <a:close/>
                  </a:path>
                  <a:path w="4965700" h="27939">
                    <a:moveTo>
                      <a:pt x="1392936" y="0"/>
                    </a:moveTo>
                    <a:lnTo>
                      <a:pt x="1377695" y="0"/>
                    </a:lnTo>
                    <a:lnTo>
                      <a:pt x="1371600" y="6096"/>
                    </a:lnTo>
                    <a:lnTo>
                      <a:pt x="1371600" y="21336"/>
                    </a:lnTo>
                    <a:lnTo>
                      <a:pt x="1377695" y="27432"/>
                    </a:lnTo>
                    <a:lnTo>
                      <a:pt x="1392936" y="27432"/>
                    </a:lnTo>
                    <a:lnTo>
                      <a:pt x="1399032" y="21336"/>
                    </a:lnTo>
                    <a:lnTo>
                      <a:pt x="1399032" y="6096"/>
                    </a:lnTo>
                    <a:lnTo>
                      <a:pt x="1392936" y="0"/>
                    </a:lnTo>
                    <a:close/>
                  </a:path>
                  <a:path w="4965700" h="27939">
                    <a:moveTo>
                      <a:pt x="1447800" y="0"/>
                    </a:moveTo>
                    <a:lnTo>
                      <a:pt x="1432560" y="0"/>
                    </a:lnTo>
                    <a:lnTo>
                      <a:pt x="1426464" y="6096"/>
                    </a:lnTo>
                    <a:lnTo>
                      <a:pt x="1426464" y="21336"/>
                    </a:lnTo>
                    <a:lnTo>
                      <a:pt x="1432560" y="27432"/>
                    </a:lnTo>
                    <a:lnTo>
                      <a:pt x="1447800" y="27432"/>
                    </a:lnTo>
                    <a:lnTo>
                      <a:pt x="1453895" y="21336"/>
                    </a:lnTo>
                    <a:lnTo>
                      <a:pt x="1453895" y="6096"/>
                    </a:lnTo>
                    <a:lnTo>
                      <a:pt x="1447800" y="0"/>
                    </a:lnTo>
                    <a:close/>
                  </a:path>
                  <a:path w="4965700" h="27939">
                    <a:moveTo>
                      <a:pt x="1502664" y="0"/>
                    </a:moveTo>
                    <a:lnTo>
                      <a:pt x="1487424" y="0"/>
                    </a:lnTo>
                    <a:lnTo>
                      <a:pt x="1481327" y="6096"/>
                    </a:lnTo>
                    <a:lnTo>
                      <a:pt x="1481327" y="21336"/>
                    </a:lnTo>
                    <a:lnTo>
                      <a:pt x="1487424" y="27432"/>
                    </a:lnTo>
                    <a:lnTo>
                      <a:pt x="1502664" y="27432"/>
                    </a:lnTo>
                    <a:lnTo>
                      <a:pt x="1508759" y="21336"/>
                    </a:lnTo>
                    <a:lnTo>
                      <a:pt x="1508759" y="6096"/>
                    </a:lnTo>
                    <a:lnTo>
                      <a:pt x="1502664" y="0"/>
                    </a:lnTo>
                    <a:close/>
                  </a:path>
                  <a:path w="4965700" h="27939">
                    <a:moveTo>
                      <a:pt x="1557527" y="0"/>
                    </a:moveTo>
                    <a:lnTo>
                      <a:pt x="1542288" y="0"/>
                    </a:lnTo>
                    <a:lnTo>
                      <a:pt x="1536192" y="6096"/>
                    </a:lnTo>
                    <a:lnTo>
                      <a:pt x="1536192" y="21336"/>
                    </a:lnTo>
                    <a:lnTo>
                      <a:pt x="1542288" y="27432"/>
                    </a:lnTo>
                    <a:lnTo>
                      <a:pt x="1557527" y="27432"/>
                    </a:lnTo>
                    <a:lnTo>
                      <a:pt x="1563624" y="21336"/>
                    </a:lnTo>
                    <a:lnTo>
                      <a:pt x="1563624" y="6096"/>
                    </a:lnTo>
                    <a:lnTo>
                      <a:pt x="1557527" y="0"/>
                    </a:lnTo>
                    <a:close/>
                  </a:path>
                  <a:path w="4965700" h="27939">
                    <a:moveTo>
                      <a:pt x="1612392" y="0"/>
                    </a:moveTo>
                    <a:lnTo>
                      <a:pt x="1597152" y="0"/>
                    </a:lnTo>
                    <a:lnTo>
                      <a:pt x="1591056" y="6096"/>
                    </a:lnTo>
                    <a:lnTo>
                      <a:pt x="1591056" y="21336"/>
                    </a:lnTo>
                    <a:lnTo>
                      <a:pt x="1597152" y="27432"/>
                    </a:lnTo>
                    <a:lnTo>
                      <a:pt x="1612392" y="27432"/>
                    </a:lnTo>
                    <a:lnTo>
                      <a:pt x="1618488" y="21336"/>
                    </a:lnTo>
                    <a:lnTo>
                      <a:pt x="1618488" y="6096"/>
                    </a:lnTo>
                    <a:lnTo>
                      <a:pt x="1612392" y="0"/>
                    </a:lnTo>
                    <a:close/>
                  </a:path>
                  <a:path w="4965700" h="27939">
                    <a:moveTo>
                      <a:pt x="1667256" y="0"/>
                    </a:moveTo>
                    <a:lnTo>
                      <a:pt x="1652015" y="0"/>
                    </a:lnTo>
                    <a:lnTo>
                      <a:pt x="1645920" y="6096"/>
                    </a:lnTo>
                    <a:lnTo>
                      <a:pt x="1645920" y="21336"/>
                    </a:lnTo>
                    <a:lnTo>
                      <a:pt x="1652015" y="27432"/>
                    </a:lnTo>
                    <a:lnTo>
                      <a:pt x="1667256" y="27432"/>
                    </a:lnTo>
                    <a:lnTo>
                      <a:pt x="1673352" y="21336"/>
                    </a:lnTo>
                    <a:lnTo>
                      <a:pt x="1673352" y="6096"/>
                    </a:lnTo>
                    <a:lnTo>
                      <a:pt x="1667256" y="0"/>
                    </a:lnTo>
                    <a:close/>
                  </a:path>
                  <a:path w="4965700" h="27939">
                    <a:moveTo>
                      <a:pt x="1722120" y="0"/>
                    </a:moveTo>
                    <a:lnTo>
                      <a:pt x="1706880" y="0"/>
                    </a:lnTo>
                    <a:lnTo>
                      <a:pt x="1700783" y="6096"/>
                    </a:lnTo>
                    <a:lnTo>
                      <a:pt x="1700783" y="21336"/>
                    </a:lnTo>
                    <a:lnTo>
                      <a:pt x="1706880" y="27432"/>
                    </a:lnTo>
                    <a:lnTo>
                      <a:pt x="1722120" y="27432"/>
                    </a:lnTo>
                    <a:lnTo>
                      <a:pt x="1728215" y="21336"/>
                    </a:lnTo>
                    <a:lnTo>
                      <a:pt x="1728215" y="6096"/>
                    </a:lnTo>
                    <a:lnTo>
                      <a:pt x="1722120" y="0"/>
                    </a:lnTo>
                    <a:close/>
                  </a:path>
                  <a:path w="4965700" h="27939">
                    <a:moveTo>
                      <a:pt x="1776983" y="0"/>
                    </a:moveTo>
                    <a:lnTo>
                      <a:pt x="1761744" y="0"/>
                    </a:lnTo>
                    <a:lnTo>
                      <a:pt x="1755648" y="6096"/>
                    </a:lnTo>
                    <a:lnTo>
                      <a:pt x="1755648" y="21336"/>
                    </a:lnTo>
                    <a:lnTo>
                      <a:pt x="1761744" y="27432"/>
                    </a:lnTo>
                    <a:lnTo>
                      <a:pt x="1776983" y="27432"/>
                    </a:lnTo>
                    <a:lnTo>
                      <a:pt x="1783080" y="21336"/>
                    </a:lnTo>
                    <a:lnTo>
                      <a:pt x="1783080" y="6096"/>
                    </a:lnTo>
                    <a:lnTo>
                      <a:pt x="1776983" y="0"/>
                    </a:lnTo>
                    <a:close/>
                  </a:path>
                  <a:path w="4965700" h="27939">
                    <a:moveTo>
                      <a:pt x="1831848" y="0"/>
                    </a:moveTo>
                    <a:lnTo>
                      <a:pt x="1816608" y="0"/>
                    </a:lnTo>
                    <a:lnTo>
                      <a:pt x="1810512" y="6096"/>
                    </a:lnTo>
                    <a:lnTo>
                      <a:pt x="1810512" y="21336"/>
                    </a:lnTo>
                    <a:lnTo>
                      <a:pt x="1816608" y="27432"/>
                    </a:lnTo>
                    <a:lnTo>
                      <a:pt x="1831848" y="27432"/>
                    </a:lnTo>
                    <a:lnTo>
                      <a:pt x="1837944" y="21336"/>
                    </a:lnTo>
                    <a:lnTo>
                      <a:pt x="1837944" y="6096"/>
                    </a:lnTo>
                    <a:lnTo>
                      <a:pt x="1831848" y="0"/>
                    </a:lnTo>
                    <a:close/>
                  </a:path>
                  <a:path w="4965700" h="27939">
                    <a:moveTo>
                      <a:pt x="1886712" y="0"/>
                    </a:moveTo>
                    <a:lnTo>
                      <a:pt x="1871471" y="0"/>
                    </a:lnTo>
                    <a:lnTo>
                      <a:pt x="1865376" y="6096"/>
                    </a:lnTo>
                    <a:lnTo>
                      <a:pt x="1865376" y="21336"/>
                    </a:lnTo>
                    <a:lnTo>
                      <a:pt x="1871471" y="27432"/>
                    </a:lnTo>
                    <a:lnTo>
                      <a:pt x="1886712" y="27432"/>
                    </a:lnTo>
                    <a:lnTo>
                      <a:pt x="1892808" y="21336"/>
                    </a:lnTo>
                    <a:lnTo>
                      <a:pt x="1892808" y="6096"/>
                    </a:lnTo>
                    <a:lnTo>
                      <a:pt x="1886712" y="0"/>
                    </a:lnTo>
                    <a:close/>
                  </a:path>
                  <a:path w="4965700" h="27939">
                    <a:moveTo>
                      <a:pt x="1941576" y="0"/>
                    </a:moveTo>
                    <a:lnTo>
                      <a:pt x="1926336" y="0"/>
                    </a:lnTo>
                    <a:lnTo>
                      <a:pt x="1920239" y="6096"/>
                    </a:lnTo>
                    <a:lnTo>
                      <a:pt x="1920239" y="21336"/>
                    </a:lnTo>
                    <a:lnTo>
                      <a:pt x="1926336" y="27432"/>
                    </a:lnTo>
                    <a:lnTo>
                      <a:pt x="1941576" y="27432"/>
                    </a:lnTo>
                    <a:lnTo>
                      <a:pt x="1947671" y="21336"/>
                    </a:lnTo>
                    <a:lnTo>
                      <a:pt x="1947671" y="6096"/>
                    </a:lnTo>
                    <a:lnTo>
                      <a:pt x="1941576" y="0"/>
                    </a:lnTo>
                    <a:close/>
                  </a:path>
                  <a:path w="4965700" h="27939">
                    <a:moveTo>
                      <a:pt x="1996439" y="0"/>
                    </a:moveTo>
                    <a:lnTo>
                      <a:pt x="1981200" y="0"/>
                    </a:lnTo>
                    <a:lnTo>
                      <a:pt x="1975104" y="6096"/>
                    </a:lnTo>
                    <a:lnTo>
                      <a:pt x="1975104" y="21336"/>
                    </a:lnTo>
                    <a:lnTo>
                      <a:pt x="1981200" y="27432"/>
                    </a:lnTo>
                    <a:lnTo>
                      <a:pt x="1996439" y="27432"/>
                    </a:lnTo>
                    <a:lnTo>
                      <a:pt x="2002536" y="21336"/>
                    </a:lnTo>
                    <a:lnTo>
                      <a:pt x="2002536" y="6096"/>
                    </a:lnTo>
                    <a:lnTo>
                      <a:pt x="1996439" y="0"/>
                    </a:lnTo>
                    <a:close/>
                  </a:path>
                  <a:path w="4965700" h="27939">
                    <a:moveTo>
                      <a:pt x="2051304" y="0"/>
                    </a:moveTo>
                    <a:lnTo>
                      <a:pt x="2036064" y="0"/>
                    </a:lnTo>
                    <a:lnTo>
                      <a:pt x="2029968" y="6096"/>
                    </a:lnTo>
                    <a:lnTo>
                      <a:pt x="2029968" y="21336"/>
                    </a:lnTo>
                    <a:lnTo>
                      <a:pt x="2036064" y="27432"/>
                    </a:lnTo>
                    <a:lnTo>
                      <a:pt x="2051304" y="27432"/>
                    </a:lnTo>
                    <a:lnTo>
                      <a:pt x="2057400" y="21336"/>
                    </a:lnTo>
                    <a:lnTo>
                      <a:pt x="2057400" y="6096"/>
                    </a:lnTo>
                    <a:lnTo>
                      <a:pt x="2051304" y="0"/>
                    </a:lnTo>
                    <a:close/>
                  </a:path>
                  <a:path w="4965700" h="27939">
                    <a:moveTo>
                      <a:pt x="2106168" y="0"/>
                    </a:moveTo>
                    <a:lnTo>
                      <a:pt x="2090927" y="0"/>
                    </a:lnTo>
                    <a:lnTo>
                      <a:pt x="2084832" y="6096"/>
                    </a:lnTo>
                    <a:lnTo>
                      <a:pt x="2084832" y="21336"/>
                    </a:lnTo>
                    <a:lnTo>
                      <a:pt x="2090927" y="27432"/>
                    </a:lnTo>
                    <a:lnTo>
                      <a:pt x="2106168" y="27432"/>
                    </a:lnTo>
                    <a:lnTo>
                      <a:pt x="2112264" y="21336"/>
                    </a:lnTo>
                    <a:lnTo>
                      <a:pt x="2112264" y="6096"/>
                    </a:lnTo>
                    <a:lnTo>
                      <a:pt x="2106168" y="0"/>
                    </a:lnTo>
                    <a:close/>
                  </a:path>
                  <a:path w="4965700" h="27939">
                    <a:moveTo>
                      <a:pt x="2161032" y="0"/>
                    </a:moveTo>
                    <a:lnTo>
                      <a:pt x="2145792" y="0"/>
                    </a:lnTo>
                    <a:lnTo>
                      <a:pt x="2139696" y="6096"/>
                    </a:lnTo>
                    <a:lnTo>
                      <a:pt x="2139696" y="21336"/>
                    </a:lnTo>
                    <a:lnTo>
                      <a:pt x="2145792" y="27432"/>
                    </a:lnTo>
                    <a:lnTo>
                      <a:pt x="2161032" y="27432"/>
                    </a:lnTo>
                    <a:lnTo>
                      <a:pt x="2167128" y="21336"/>
                    </a:lnTo>
                    <a:lnTo>
                      <a:pt x="2167128" y="6096"/>
                    </a:lnTo>
                    <a:lnTo>
                      <a:pt x="2161032" y="0"/>
                    </a:lnTo>
                    <a:close/>
                  </a:path>
                  <a:path w="4965700" h="27939">
                    <a:moveTo>
                      <a:pt x="2215896" y="0"/>
                    </a:moveTo>
                    <a:lnTo>
                      <a:pt x="2200656" y="0"/>
                    </a:lnTo>
                    <a:lnTo>
                      <a:pt x="2194560" y="6096"/>
                    </a:lnTo>
                    <a:lnTo>
                      <a:pt x="2194560" y="21336"/>
                    </a:lnTo>
                    <a:lnTo>
                      <a:pt x="2200656" y="27432"/>
                    </a:lnTo>
                    <a:lnTo>
                      <a:pt x="2215896" y="27432"/>
                    </a:lnTo>
                    <a:lnTo>
                      <a:pt x="2221992" y="21336"/>
                    </a:lnTo>
                    <a:lnTo>
                      <a:pt x="2221992" y="6096"/>
                    </a:lnTo>
                    <a:lnTo>
                      <a:pt x="2215896" y="0"/>
                    </a:lnTo>
                    <a:close/>
                  </a:path>
                  <a:path w="4965700" h="27939">
                    <a:moveTo>
                      <a:pt x="2270760" y="0"/>
                    </a:moveTo>
                    <a:lnTo>
                      <a:pt x="2255520" y="0"/>
                    </a:lnTo>
                    <a:lnTo>
                      <a:pt x="2249424" y="6096"/>
                    </a:lnTo>
                    <a:lnTo>
                      <a:pt x="2249424" y="21336"/>
                    </a:lnTo>
                    <a:lnTo>
                      <a:pt x="2255520" y="27432"/>
                    </a:lnTo>
                    <a:lnTo>
                      <a:pt x="2270760" y="27432"/>
                    </a:lnTo>
                    <a:lnTo>
                      <a:pt x="2276856" y="21336"/>
                    </a:lnTo>
                    <a:lnTo>
                      <a:pt x="2276856" y="6096"/>
                    </a:lnTo>
                    <a:lnTo>
                      <a:pt x="2270760" y="0"/>
                    </a:lnTo>
                    <a:close/>
                  </a:path>
                  <a:path w="4965700" h="27939">
                    <a:moveTo>
                      <a:pt x="2325624" y="0"/>
                    </a:moveTo>
                    <a:lnTo>
                      <a:pt x="2310384" y="0"/>
                    </a:lnTo>
                    <a:lnTo>
                      <a:pt x="2304288" y="6096"/>
                    </a:lnTo>
                    <a:lnTo>
                      <a:pt x="2304288" y="21336"/>
                    </a:lnTo>
                    <a:lnTo>
                      <a:pt x="2310384" y="27432"/>
                    </a:lnTo>
                    <a:lnTo>
                      <a:pt x="2325624" y="27432"/>
                    </a:lnTo>
                    <a:lnTo>
                      <a:pt x="2331720" y="21336"/>
                    </a:lnTo>
                    <a:lnTo>
                      <a:pt x="2331720" y="6096"/>
                    </a:lnTo>
                    <a:lnTo>
                      <a:pt x="2325624" y="0"/>
                    </a:lnTo>
                    <a:close/>
                  </a:path>
                  <a:path w="4965700" h="27939">
                    <a:moveTo>
                      <a:pt x="2380488" y="0"/>
                    </a:moveTo>
                    <a:lnTo>
                      <a:pt x="2365248" y="0"/>
                    </a:lnTo>
                    <a:lnTo>
                      <a:pt x="2359152" y="6096"/>
                    </a:lnTo>
                    <a:lnTo>
                      <a:pt x="2359152" y="21336"/>
                    </a:lnTo>
                    <a:lnTo>
                      <a:pt x="2365248" y="27432"/>
                    </a:lnTo>
                    <a:lnTo>
                      <a:pt x="2380488" y="27432"/>
                    </a:lnTo>
                    <a:lnTo>
                      <a:pt x="2386584" y="21336"/>
                    </a:lnTo>
                    <a:lnTo>
                      <a:pt x="2386584" y="6096"/>
                    </a:lnTo>
                    <a:lnTo>
                      <a:pt x="2380488" y="0"/>
                    </a:lnTo>
                    <a:close/>
                  </a:path>
                  <a:path w="4965700" h="27939">
                    <a:moveTo>
                      <a:pt x="2435352" y="0"/>
                    </a:moveTo>
                    <a:lnTo>
                      <a:pt x="2420112" y="0"/>
                    </a:lnTo>
                    <a:lnTo>
                      <a:pt x="2414016" y="6096"/>
                    </a:lnTo>
                    <a:lnTo>
                      <a:pt x="2414016" y="21336"/>
                    </a:lnTo>
                    <a:lnTo>
                      <a:pt x="2420112" y="27432"/>
                    </a:lnTo>
                    <a:lnTo>
                      <a:pt x="2435352" y="27432"/>
                    </a:lnTo>
                    <a:lnTo>
                      <a:pt x="2441448" y="21336"/>
                    </a:lnTo>
                    <a:lnTo>
                      <a:pt x="2441448" y="6096"/>
                    </a:lnTo>
                    <a:lnTo>
                      <a:pt x="2435352" y="0"/>
                    </a:lnTo>
                    <a:close/>
                  </a:path>
                  <a:path w="4965700" h="27939">
                    <a:moveTo>
                      <a:pt x="2490216" y="0"/>
                    </a:moveTo>
                    <a:lnTo>
                      <a:pt x="2474976" y="0"/>
                    </a:lnTo>
                    <a:lnTo>
                      <a:pt x="2468880" y="6096"/>
                    </a:lnTo>
                    <a:lnTo>
                      <a:pt x="2468880" y="21336"/>
                    </a:lnTo>
                    <a:lnTo>
                      <a:pt x="2474976" y="27432"/>
                    </a:lnTo>
                    <a:lnTo>
                      <a:pt x="2490216" y="27432"/>
                    </a:lnTo>
                    <a:lnTo>
                      <a:pt x="2496312" y="21336"/>
                    </a:lnTo>
                    <a:lnTo>
                      <a:pt x="2496312" y="6096"/>
                    </a:lnTo>
                    <a:lnTo>
                      <a:pt x="2490216" y="0"/>
                    </a:lnTo>
                    <a:close/>
                  </a:path>
                  <a:path w="4965700" h="27939">
                    <a:moveTo>
                      <a:pt x="2545080" y="0"/>
                    </a:moveTo>
                    <a:lnTo>
                      <a:pt x="2529840" y="0"/>
                    </a:lnTo>
                    <a:lnTo>
                      <a:pt x="2523744" y="6096"/>
                    </a:lnTo>
                    <a:lnTo>
                      <a:pt x="2523744" y="21336"/>
                    </a:lnTo>
                    <a:lnTo>
                      <a:pt x="2529840" y="27432"/>
                    </a:lnTo>
                    <a:lnTo>
                      <a:pt x="2545080" y="27432"/>
                    </a:lnTo>
                    <a:lnTo>
                      <a:pt x="2551176" y="21336"/>
                    </a:lnTo>
                    <a:lnTo>
                      <a:pt x="2551176" y="6096"/>
                    </a:lnTo>
                    <a:lnTo>
                      <a:pt x="2545080" y="0"/>
                    </a:lnTo>
                    <a:close/>
                  </a:path>
                  <a:path w="4965700" h="27939">
                    <a:moveTo>
                      <a:pt x="2599944" y="0"/>
                    </a:moveTo>
                    <a:lnTo>
                      <a:pt x="2584704" y="0"/>
                    </a:lnTo>
                    <a:lnTo>
                      <a:pt x="2578608" y="6096"/>
                    </a:lnTo>
                    <a:lnTo>
                      <a:pt x="2578608" y="21336"/>
                    </a:lnTo>
                    <a:lnTo>
                      <a:pt x="2584704" y="27432"/>
                    </a:lnTo>
                    <a:lnTo>
                      <a:pt x="2599944" y="27432"/>
                    </a:lnTo>
                    <a:lnTo>
                      <a:pt x="2606040" y="21336"/>
                    </a:lnTo>
                    <a:lnTo>
                      <a:pt x="2606040" y="6096"/>
                    </a:lnTo>
                    <a:lnTo>
                      <a:pt x="2599944" y="0"/>
                    </a:lnTo>
                    <a:close/>
                  </a:path>
                  <a:path w="4965700" h="27939">
                    <a:moveTo>
                      <a:pt x="2654808" y="0"/>
                    </a:moveTo>
                    <a:lnTo>
                      <a:pt x="2639568" y="0"/>
                    </a:lnTo>
                    <a:lnTo>
                      <a:pt x="2633472" y="6096"/>
                    </a:lnTo>
                    <a:lnTo>
                      <a:pt x="2633472" y="21336"/>
                    </a:lnTo>
                    <a:lnTo>
                      <a:pt x="2639568" y="27432"/>
                    </a:lnTo>
                    <a:lnTo>
                      <a:pt x="2654808" y="27432"/>
                    </a:lnTo>
                    <a:lnTo>
                      <a:pt x="2660904" y="21336"/>
                    </a:lnTo>
                    <a:lnTo>
                      <a:pt x="2660904" y="6096"/>
                    </a:lnTo>
                    <a:lnTo>
                      <a:pt x="2654808" y="0"/>
                    </a:lnTo>
                    <a:close/>
                  </a:path>
                  <a:path w="4965700" h="27939">
                    <a:moveTo>
                      <a:pt x="2709672" y="0"/>
                    </a:moveTo>
                    <a:lnTo>
                      <a:pt x="2694432" y="0"/>
                    </a:lnTo>
                    <a:lnTo>
                      <a:pt x="2688336" y="6096"/>
                    </a:lnTo>
                    <a:lnTo>
                      <a:pt x="2688336" y="21336"/>
                    </a:lnTo>
                    <a:lnTo>
                      <a:pt x="2694432" y="27432"/>
                    </a:lnTo>
                    <a:lnTo>
                      <a:pt x="2709672" y="27432"/>
                    </a:lnTo>
                    <a:lnTo>
                      <a:pt x="2715768" y="21336"/>
                    </a:lnTo>
                    <a:lnTo>
                      <a:pt x="2715768" y="6096"/>
                    </a:lnTo>
                    <a:lnTo>
                      <a:pt x="2709672" y="0"/>
                    </a:lnTo>
                    <a:close/>
                  </a:path>
                  <a:path w="4965700" h="27939">
                    <a:moveTo>
                      <a:pt x="2764536" y="0"/>
                    </a:moveTo>
                    <a:lnTo>
                      <a:pt x="2749296" y="0"/>
                    </a:lnTo>
                    <a:lnTo>
                      <a:pt x="2743200" y="6096"/>
                    </a:lnTo>
                    <a:lnTo>
                      <a:pt x="2743200" y="21336"/>
                    </a:lnTo>
                    <a:lnTo>
                      <a:pt x="2749296" y="27432"/>
                    </a:lnTo>
                    <a:lnTo>
                      <a:pt x="2764536" y="27432"/>
                    </a:lnTo>
                    <a:lnTo>
                      <a:pt x="2770632" y="21336"/>
                    </a:lnTo>
                    <a:lnTo>
                      <a:pt x="2770632" y="6096"/>
                    </a:lnTo>
                    <a:lnTo>
                      <a:pt x="2764536" y="0"/>
                    </a:lnTo>
                    <a:close/>
                  </a:path>
                  <a:path w="4965700" h="27939">
                    <a:moveTo>
                      <a:pt x="2819400" y="0"/>
                    </a:moveTo>
                    <a:lnTo>
                      <a:pt x="2804160" y="0"/>
                    </a:lnTo>
                    <a:lnTo>
                      <a:pt x="2798064" y="6096"/>
                    </a:lnTo>
                    <a:lnTo>
                      <a:pt x="2798064" y="21336"/>
                    </a:lnTo>
                    <a:lnTo>
                      <a:pt x="2804160" y="27432"/>
                    </a:lnTo>
                    <a:lnTo>
                      <a:pt x="2819400" y="27432"/>
                    </a:lnTo>
                    <a:lnTo>
                      <a:pt x="2825496" y="21336"/>
                    </a:lnTo>
                    <a:lnTo>
                      <a:pt x="2825496" y="6096"/>
                    </a:lnTo>
                    <a:lnTo>
                      <a:pt x="2819400" y="0"/>
                    </a:lnTo>
                    <a:close/>
                  </a:path>
                  <a:path w="4965700" h="27939">
                    <a:moveTo>
                      <a:pt x="2874264" y="0"/>
                    </a:moveTo>
                    <a:lnTo>
                      <a:pt x="2859024" y="0"/>
                    </a:lnTo>
                    <a:lnTo>
                      <a:pt x="2852928" y="6096"/>
                    </a:lnTo>
                    <a:lnTo>
                      <a:pt x="2852928" y="21336"/>
                    </a:lnTo>
                    <a:lnTo>
                      <a:pt x="2859024" y="27432"/>
                    </a:lnTo>
                    <a:lnTo>
                      <a:pt x="2874264" y="27432"/>
                    </a:lnTo>
                    <a:lnTo>
                      <a:pt x="2880360" y="21336"/>
                    </a:lnTo>
                    <a:lnTo>
                      <a:pt x="2880360" y="6096"/>
                    </a:lnTo>
                    <a:lnTo>
                      <a:pt x="2874264" y="0"/>
                    </a:lnTo>
                    <a:close/>
                  </a:path>
                  <a:path w="4965700" h="27939">
                    <a:moveTo>
                      <a:pt x="2929128" y="0"/>
                    </a:moveTo>
                    <a:lnTo>
                      <a:pt x="2913888" y="0"/>
                    </a:lnTo>
                    <a:lnTo>
                      <a:pt x="2907792" y="6096"/>
                    </a:lnTo>
                    <a:lnTo>
                      <a:pt x="2907792" y="21336"/>
                    </a:lnTo>
                    <a:lnTo>
                      <a:pt x="2913888" y="27432"/>
                    </a:lnTo>
                    <a:lnTo>
                      <a:pt x="2929128" y="27432"/>
                    </a:lnTo>
                    <a:lnTo>
                      <a:pt x="2935224" y="21336"/>
                    </a:lnTo>
                    <a:lnTo>
                      <a:pt x="2935224" y="6096"/>
                    </a:lnTo>
                    <a:lnTo>
                      <a:pt x="2929128" y="0"/>
                    </a:lnTo>
                    <a:close/>
                  </a:path>
                  <a:path w="4965700" h="27939">
                    <a:moveTo>
                      <a:pt x="2983992" y="0"/>
                    </a:moveTo>
                    <a:lnTo>
                      <a:pt x="2968752" y="0"/>
                    </a:lnTo>
                    <a:lnTo>
                      <a:pt x="2962656" y="6096"/>
                    </a:lnTo>
                    <a:lnTo>
                      <a:pt x="2962656" y="21336"/>
                    </a:lnTo>
                    <a:lnTo>
                      <a:pt x="2968752" y="27432"/>
                    </a:lnTo>
                    <a:lnTo>
                      <a:pt x="2983992" y="27432"/>
                    </a:lnTo>
                    <a:lnTo>
                      <a:pt x="2990088" y="21336"/>
                    </a:lnTo>
                    <a:lnTo>
                      <a:pt x="2990088" y="6096"/>
                    </a:lnTo>
                    <a:lnTo>
                      <a:pt x="2983992" y="0"/>
                    </a:lnTo>
                    <a:close/>
                  </a:path>
                  <a:path w="4965700" h="27939">
                    <a:moveTo>
                      <a:pt x="3038856" y="0"/>
                    </a:moveTo>
                    <a:lnTo>
                      <a:pt x="3023616" y="0"/>
                    </a:lnTo>
                    <a:lnTo>
                      <a:pt x="3017520" y="6096"/>
                    </a:lnTo>
                    <a:lnTo>
                      <a:pt x="3017520" y="21336"/>
                    </a:lnTo>
                    <a:lnTo>
                      <a:pt x="3023616" y="27432"/>
                    </a:lnTo>
                    <a:lnTo>
                      <a:pt x="3038856" y="27432"/>
                    </a:lnTo>
                    <a:lnTo>
                      <a:pt x="3044952" y="21336"/>
                    </a:lnTo>
                    <a:lnTo>
                      <a:pt x="3044952" y="6096"/>
                    </a:lnTo>
                    <a:lnTo>
                      <a:pt x="3038856" y="0"/>
                    </a:lnTo>
                    <a:close/>
                  </a:path>
                  <a:path w="4965700" h="27939">
                    <a:moveTo>
                      <a:pt x="3093720" y="0"/>
                    </a:moveTo>
                    <a:lnTo>
                      <a:pt x="3078480" y="0"/>
                    </a:lnTo>
                    <a:lnTo>
                      <a:pt x="3072384" y="6096"/>
                    </a:lnTo>
                    <a:lnTo>
                      <a:pt x="3072384" y="21336"/>
                    </a:lnTo>
                    <a:lnTo>
                      <a:pt x="3078480" y="27432"/>
                    </a:lnTo>
                    <a:lnTo>
                      <a:pt x="3093720" y="27432"/>
                    </a:lnTo>
                    <a:lnTo>
                      <a:pt x="3099816" y="21336"/>
                    </a:lnTo>
                    <a:lnTo>
                      <a:pt x="3099816" y="6096"/>
                    </a:lnTo>
                    <a:lnTo>
                      <a:pt x="3093720" y="0"/>
                    </a:lnTo>
                    <a:close/>
                  </a:path>
                  <a:path w="4965700" h="27939">
                    <a:moveTo>
                      <a:pt x="3148584" y="0"/>
                    </a:moveTo>
                    <a:lnTo>
                      <a:pt x="3133344" y="0"/>
                    </a:lnTo>
                    <a:lnTo>
                      <a:pt x="3127247" y="6096"/>
                    </a:lnTo>
                    <a:lnTo>
                      <a:pt x="3127247" y="21336"/>
                    </a:lnTo>
                    <a:lnTo>
                      <a:pt x="3133344" y="27432"/>
                    </a:lnTo>
                    <a:lnTo>
                      <a:pt x="3148584" y="27432"/>
                    </a:lnTo>
                    <a:lnTo>
                      <a:pt x="3154680" y="21336"/>
                    </a:lnTo>
                    <a:lnTo>
                      <a:pt x="3154680" y="6096"/>
                    </a:lnTo>
                    <a:lnTo>
                      <a:pt x="3148584" y="0"/>
                    </a:lnTo>
                    <a:close/>
                  </a:path>
                  <a:path w="4965700" h="27939">
                    <a:moveTo>
                      <a:pt x="3203447" y="0"/>
                    </a:moveTo>
                    <a:lnTo>
                      <a:pt x="3188208" y="0"/>
                    </a:lnTo>
                    <a:lnTo>
                      <a:pt x="3182111" y="6096"/>
                    </a:lnTo>
                    <a:lnTo>
                      <a:pt x="3182111" y="21336"/>
                    </a:lnTo>
                    <a:lnTo>
                      <a:pt x="3188208" y="27432"/>
                    </a:lnTo>
                    <a:lnTo>
                      <a:pt x="3203447" y="27432"/>
                    </a:lnTo>
                    <a:lnTo>
                      <a:pt x="3209544" y="21336"/>
                    </a:lnTo>
                    <a:lnTo>
                      <a:pt x="3209544" y="6096"/>
                    </a:lnTo>
                    <a:lnTo>
                      <a:pt x="3203447" y="0"/>
                    </a:lnTo>
                    <a:close/>
                  </a:path>
                  <a:path w="4965700" h="27939">
                    <a:moveTo>
                      <a:pt x="3258312" y="0"/>
                    </a:moveTo>
                    <a:lnTo>
                      <a:pt x="3243072" y="0"/>
                    </a:lnTo>
                    <a:lnTo>
                      <a:pt x="3236976" y="6096"/>
                    </a:lnTo>
                    <a:lnTo>
                      <a:pt x="3236976" y="21336"/>
                    </a:lnTo>
                    <a:lnTo>
                      <a:pt x="3243072" y="27432"/>
                    </a:lnTo>
                    <a:lnTo>
                      <a:pt x="3258312" y="27432"/>
                    </a:lnTo>
                    <a:lnTo>
                      <a:pt x="3264408" y="21336"/>
                    </a:lnTo>
                    <a:lnTo>
                      <a:pt x="3264408" y="6096"/>
                    </a:lnTo>
                    <a:lnTo>
                      <a:pt x="3258312" y="0"/>
                    </a:lnTo>
                    <a:close/>
                  </a:path>
                  <a:path w="4965700" h="27939">
                    <a:moveTo>
                      <a:pt x="3313176" y="0"/>
                    </a:moveTo>
                    <a:lnTo>
                      <a:pt x="3297936" y="0"/>
                    </a:lnTo>
                    <a:lnTo>
                      <a:pt x="3291840" y="6096"/>
                    </a:lnTo>
                    <a:lnTo>
                      <a:pt x="3291840" y="21336"/>
                    </a:lnTo>
                    <a:lnTo>
                      <a:pt x="3297936" y="27432"/>
                    </a:lnTo>
                    <a:lnTo>
                      <a:pt x="3313176" y="27432"/>
                    </a:lnTo>
                    <a:lnTo>
                      <a:pt x="3319272" y="21336"/>
                    </a:lnTo>
                    <a:lnTo>
                      <a:pt x="3319272" y="6096"/>
                    </a:lnTo>
                    <a:lnTo>
                      <a:pt x="3313176" y="0"/>
                    </a:lnTo>
                    <a:close/>
                  </a:path>
                  <a:path w="4965700" h="27939">
                    <a:moveTo>
                      <a:pt x="3368040" y="0"/>
                    </a:moveTo>
                    <a:lnTo>
                      <a:pt x="3352800" y="0"/>
                    </a:lnTo>
                    <a:lnTo>
                      <a:pt x="3346704" y="6096"/>
                    </a:lnTo>
                    <a:lnTo>
                      <a:pt x="3346704" y="21336"/>
                    </a:lnTo>
                    <a:lnTo>
                      <a:pt x="3352800" y="27432"/>
                    </a:lnTo>
                    <a:lnTo>
                      <a:pt x="3368040" y="27432"/>
                    </a:lnTo>
                    <a:lnTo>
                      <a:pt x="3374136" y="21336"/>
                    </a:lnTo>
                    <a:lnTo>
                      <a:pt x="3374136" y="6096"/>
                    </a:lnTo>
                    <a:lnTo>
                      <a:pt x="3368040" y="0"/>
                    </a:lnTo>
                    <a:close/>
                  </a:path>
                  <a:path w="4965700" h="27939">
                    <a:moveTo>
                      <a:pt x="3422904" y="0"/>
                    </a:moveTo>
                    <a:lnTo>
                      <a:pt x="3407664" y="0"/>
                    </a:lnTo>
                    <a:lnTo>
                      <a:pt x="3401568" y="6096"/>
                    </a:lnTo>
                    <a:lnTo>
                      <a:pt x="3401568" y="21336"/>
                    </a:lnTo>
                    <a:lnTo>
                      <a:pt x="3407664" y="27432"/>
                    </a:lnTo>
                    <a:lnTo>
                      <a:pt x="3422904" y="27432"/>
                    </a:lnTo>
                    <a:lnTo>
                      <a:pt x="3429000" y="21336"/>
                    </a:lnTo>
                    <a:lnTo>
                      <a:pt x="3429000" y="6096"/>
                    </a:lnTo>
                    <a:lnTo>
                      <a:pt x="3422904" y="0"/>
                    </a:lnTo>
                    <a:close/>
                  </a:path>
                  <a:path w="4965700" h="27939">
                    <a:moveTo>
                      <a:pt x="3477768" y="0"/>
                    </a:moveTo>
                    <a:lnTo>
                      <a:pt x="3462528" y="0"/>
                    </a:lnTo>
                    <a:lnTo>
                      <a:pt x="3456432" y="6096"/>
                    </a:lnTo>
                    <a:lnTo>
                      <a:pt x="3456432" y="21336"/>
                    </a:lnTo>
                    <a:lnTo>
                      <a:pt x="3462528" y="27432"/>
                    </a:lnTo>
                    <a:lnTo>
                      <a:pt x="3477768" y="27432"/>
                    </a:lnTo>
                    <a:lnTo>
                      <a:pt x="3483864" y="21336"/>
                    </a:lnTo>
                    <a:lnTo>
                      <a:pt x="3483864" y="6096"/>
                    </a:lnTo>
                    <a:lnTo>
                      <a:pt x="3477768" y="0"/>
                    </a:lnTo>
                    <a:close/>
                  </a:path>
                  <a:path w="4965700" h="27939">
                    <a:moveTo>
                      <a:pt x="3532632" y="0"/>
                    </a:moveTo>
                    <a:lnTo>
                      <a:pt x="3517392" y="0"/>
                    </a:lnTo>
                    <a:lnTo>
                      <a:pt x="3511296" y="6096"/>
                    </a:lnTo>
                    <a:lnTo>
                      <a:pt x="3511296" y="21336"/>
                    </a:lnTo>
                    <a:lnTo>
                      <a:pt x="3517392" y="27432"/>
                    </a:lnTo>
                    <a:lnTo>
                      <a:pt x="3532632" y="27432"/>
                    </a:lnTo>
                    <a:lnTo>
                      <a:pt x="3538728" y="21336"/>
                    </a:lnTo>
                    <a:lnTo>
                      <a:pt x="3538728" y="6096"/>
                    </a:lnTo>
                    <a:lnTo>
                      <a:pt x="3532632" y="0"/>
                    </a:lnTo>
                    <a:close/>
                  </a:path>
                  <a:path w="4965700" h="27939">
                    <a:moveTo>
                      <a:pt x="3587496" y="0"/>
                    </a:moveTo>
                    <a:lnTo>
                      <a:pt x="3572256" y="0"/>
                    </a:lnTo>
                    <a:lnTo>
                      <a:pt x="3566160" y="6096"/>
                    </a:lnTo>
                    <a:lnTo>
                      <a:pt x="3566160" y="21336"/>
                    </a:lnTo>
                    <a:lnTo>
                      <a:pt x="3572256" y="27432"/>
                    </a:lnTo>
                    <a:lnTo>
                      <a:pt x="3587496" y="27432"/>
                    </a:lnTo>
                    <a:lnTo>
                      <a:pt x="3593592" y="21336"/>
                    </a:lnTo>
                    <a:lnTo>
                      <a:pt x="3593592" y="6096"/>
                    </a:lnTo>
                    <a:lnTo>
                      <a:pt x="3587496" y="0"/>
                    </a:lnTo>
                    <a:close/>
                  </a:path>
                  <a:path w="4965700" h="27939">
                    <a:moveTo>
                      <a:pt x="3642360" y="0"/>
                    </a:moveTo>
                    <a:lnTo>
                      <a:pt x="3627120" y="0"/>
                    </a:lnTo>
                    <a:lnTo>
                      <a:pt x="3621024" y="6096"/>
                    </a:lnTo>
                    <a:lnTo>
                      <a:pt x="3621024" y="21336"/>
                    </a:lnTo>
                    <a:lnTo>
                      <a:pt x="3627120" y="27432"/>
                    </a:lnTo>
                    <a:lnTo>
                      <a:pt x="3642360" y="27432"/>
                    </a:lnTo>
                    <a:lnTo>
                      <a:pt x="3648456" y="21336"/>
                    </a:lnTo>
                    <a:lnTo>
                      <a:pt x="3648456" y="6096"/>
                    </a:lnTo>
                    <a:lnTo>
                      <a:pt x="3642360" y="0"/>
                    </a:lnTo>
                    <a:close/>
                  </a:path>
                  <a:path w="4965700" h="27939">
                    <a:moveTo>
                      <a:pt x="3697224" y="0"/>
                    </a:moveTo>
                    <a:lnTo>
                      <a:pt x="3681984" y="0"/>
                    </a:lnTo>
                    <a:lnTo>
                      <a:pt x="3675888" y="6096"/>
                    </a:lnTo>
                    <a:lnTo>
                      <a:pt x="3675888" y="21336"/>
                    </a:lnTo>
                    <a:lnTo>
                      <a:pt x="3681984" y="27432"/>
                    </a:lnTo>
                    <a:lnTo>
                      <a:pt x="3697224" y="27432"/>
                    </a:lnTo>
                    <a:lnTo>
                      <a:pt x="3703320" y="21336"/>
                    </a:lnTo>
                    <a:lnTo>
                      <a:pt x="3703320" y="6096"/>
                    </a:lnTo>
                    <a:lnTo>
                      <a:pt x="3697224" y="0"/>
                    </a:lnTo>
                    <a:close/>
                  </a:path>
                  <a:path w="4965700" h="27939">
                    <a:moveTo>
                      <a:pt x="3752088" y="0"/>
                    </a:moveTo>
                    <a:lnTo>
                      <a:pt x="3736848" y="0"/>
                    </a:lnTo>
                    <a:lnTo>
                      <a:pt x="3730752" y="6096"/>
                    </a:lnTo>
                    <a:lnTo>
                      <a:pt x="3730752" y="21336"/>
                    </a:lnTo>
                    <a:lnTo>
                      <a:pt x="3736848" y="27432"/>
                    </a:lnTo>
                    <a:lnTo>
                      <a:pt x="3752088" y="27432"/>
                    </a:lnTo>
                    <a:lnTo>
                      <a:pt x="3758184" y="21336"/>
                    </a:lnTo>
                    <a:lnTo>
                      <a:pt x="3758184" y="6096"/>
                    </a:lnTo>
                    <a:lnTo>
                      <a:pt x="3752088" y="0"/>
                    </a:lnTo>
                    <a:close/>
                  </a:path>
                  <a:path w="4965700" h="27939">
                    <a:moveTo>
                      <a:pt x="3806952" y="0"/>
                    </a:moveTo>
                    <a:lnTo>
                      <a:pt x="3791712" y="0"/>
                    </a:lnTo>
                    <a:lnTo>
                      <a:pt x="3785616" y="6096"/>
                    </a:lnTo>
                    <a:lnTo>
                      <a:pt x="3785616" y="21336"/>
                    </a:lnTo>
                    <a:lnTo>
                      <a:pt x="3791712" y="27432"/>
                    </a:lnTo>
                    <a:lnTo>
                      <a:pt x="3806952" y="27432"/>
                    </a:lnTo>
                    <a:lnTo>
                      <a:pt x="3813048" y="21336"/>
                    </a:lnTo>
                    <a:lnTo>
                      <a:pt x="3813048" y="6096"/>
                    </a:lnTo>
                    <a:lnTo>
                      <a:pt x="3806952" y="0"/>
                    </a:lnTo>
                    <a:close/>
                  </a:path>
                  <a:path w="4965700" h="27939">
                    <a:moveTo>
                      <a:pt x="3861816" y="0"/>
                    </a:moveTo>
                    <a:lnTo>
                      <a:pt x="3846576" y="0"/>
                    </a:lnTo>
                    <a:lnTo>
                      <a:pt x="3840480" y="6096"/>
                    </a:lnTo>
                    <a:lnTo>
                      <a:pt x="3840480" y="21336"/>
                    </a:lnTo>
                    <a:lnTo>
                      <a:pt x="3846576" y="27432"/>
                    </a:lnTo>
                    <a:lnTo>
                      <a:pt x="3861816" y="27432"/>
                    </a:lnTo>
                    <a:lnTo>
                      <a:pt x="3867912" y="21336"/>
                    </a:lnTo>
                    <a:lnTo>
                      <a:pt x="3867912" y="6096"/>
                    </a:lnTo>
                    <a:lnTo>
                      <a:pt x="3861816" y="0"/>
                    </a:lnTo>
                    <a:close/>
                  </a:path>
                  <a:path w="4965700" h="27939">
                    <a:moveTo>
                      <a:pt x="3916680" y="0"/>
                    </a:moveTo>
                    <a:lnTo>
                      <a:pt x="3901440" y="0"/>
                    </a:lnTo>
                    <a:lnTo>
                      <a:pt x="3895344" y="6096"/>
                    </a:lnTo>
                    <a:lnTo>
                      <a:pt x="3895344" y="21336"/>
                    </a:lnTo>
                    <a:lnTo>
                      <a:pt x="3901440" y="27432"/>
                    </a:lnTo>
                    <a:lnTo>
                      <a:pt x="3916680" y="27432"/>
                    </a:lnTo>
                    <a:lnTo>
                      <a:pt x="3922776" y="21336"/>
                    </a:lnTo>
                    <a:lnTo>
                      <a:pt x="3922776" y="6096"/>
                    </a:lnTo>
                    <a:lnTo>
                      <a:pt x="3916680" y="0"/>
                    </a:lnTo>
                    <a:close/>
                  </a:path>
                  <a:path w="4965700" h="27939">
                    <a:moveTo>
                      <a:pt x="3971544" y="0"/>
                    </a:moveTo>
                    <a:lnTo>
                      <a:pt x="3956304" y="0"/>
                    </a:lnTo>
                    <a:lnTo>
                      <a:pt x="3950208" y="6096"/>
                    </a:lnTo>
                    <a:lnTo>
                      <a:pt x="3950208" y="21336"/>
                    </a:lnTo>
                    <a:lnTo>
                      <a:pt x="3956304" y="27432"/>
                    </a:lnTo>
                    <a:lnTo>
                      <a:pt x="3971544" y="27432"/>
                    </a:lnTo>
                    <a:lnTo>
                      <a:pt x="3977640" y="21336"/>
                    </a:lnTo>
                    <a:lnTo>
                      <a:pt x="3977640" y="6096"/>
                    </a:lnTo>
                    <a:lnTo>
                      <a:pt x="3971544" y="0"/>
                    </a:lnTo>
                    <a:close/>
                  </a:path>
                  <a:path w="4965700" h="27939">
                    <a:moveTo>
                      <a:pt x="4026408" y="0"/>
                    </a:moveTo>
                    <a:lnTo>
                      <a:pt x="4011168" y="0"/>
                    </a:lnTo>
                    <a:lnTo>
                      <a:pt x="4005072" y="6096"/>
                    </a:lnTo>
                    <a:lnTo>
                      <a:pt x="4005072" y="21336"/>
                    </a:lnTo>
                    <a:lnTo>
                      <a:pt x="4011168" y="27432"/>
                    </a:lnTo>
                    <a:lnTo>
                      <a:pt x="4026408" y="27432"/>
                    </a:lnTo>
                    <a:lnTo>
                      <a:pt x="4032504" y="21336"/>
                    </a:lnTo>
                    <a:lnTo>
                      <a:pt x="4032504" y="6096"/>
                    </a:lnTo>
                    <a:lnTo>
                      <a:pt x="4026408" y="0"/>
                    </a:lnTo>
                    <a:close/>
                  </a:path>
                  <a:path w="4965700" h="27939">
                    <a:moveTo>
                      <a:pt x="4081272" y="0"/>
                    </a:moveTo>
                    <a:lnTo>
                      <a:pt x="4066032" y="0"/>
                    </a:lnTo>
                    <a:lnTo>
                      <a:pt x="4059936" y="6096"/>
                    </a:lnTo>
                    <a:lnTo>
                      <a:pt x="4059936" y="21336"/>
                    </a:lnTo>
                    <a:lnTo>
                      <a:pt x="4066032" y="27432"/>
                    </a:lnTo>
                    <a:lnTo>
                      <a:pt x="4081272" y="27432"/>
                    </a:lnTo>
                    <a:lnTo>
                      <a:pt x="4087368" y="21336"/>
                    </a:lnTo>
                    <a:lnTo>
                      <a:pt x="4087368" y="6096"/>
                    </a:lnTo>
                    <a:lnTo>
                      <a:pt x="4081272" y="0"/>
                    </a:lnTo>
                    <a:close/>
                  </a:path>
                  <a:path w="4965700" h="27939">
                    <a:moveTo>
                      <a:pt x="4136136" y="0"/>
                    </a:moveTo>
                    <a:lnTo>
                      <a:pt x="4120896" y="0"/>
                    </a:lnTo>
                    <a:lnTo>
                      <a:pt x="4114800" y="6096"/>
                    </a:lnTo>
                    <a:lnTo>
                      <a:pt x="4114800" y="21336"/>
                    </a:lnTo>
                    <a:lnTo>
                      <a:pt x="4120896" y="27432"/>
                    </a:lnTo>
                    <a:lnTo>
                      <a:pt x="4136136" y="27432"/>
                    </a:lnTo>
                    <a:lnTo>
                      <a:pt x="4142232" y="21336"/>
                    </a:lnTo>
                    <a:lnTo>
                      <a:pt x="4142232" y="6096"/>
                    </a:lnTo>
                    <a:lnTo>
                      <a:pt x="4136136" y="0"/>
                    </a:lnTo>
                    <a:close/>
                  </a:path>
                  <a:path w="4965700" h="27939">
                    <a:moveTo>
                      <a:pt x="4191000" y="0"/>
                    </a:moveTo>
                    <a:lnTo>
                      <a:pt x="4175760" y="0"/>
                    </a:lnTo>
                    <a:lnTo>
                      <a:pt x="4169664" y="6096"/>
                    </a:lnTo>
                    <a:lnTo>
                      <a:pt x="4169664" y="21336"/>
                    </a:lnTo>
                    <a:lnTo>
                      <a:pt x="4175760" y="27432"/>
                    </a:lnTo>
                    <a:lnTo>
                      <a:pt x="4191000" y="27432"/>
                    </a:lnTo>
                    <a:lnTo>
                      <a:pt x="4197096" y="21336"/>
                    </a:lnTo>
                    <a:lnTo>
                      <a:pt x="4197096" y="6096"/>
                    </a:lnTo>
                    <a:lnTo>
                      <a:pt x="4191000" y="0"/>
                    </a:lnTo>
                    <a:close/>
                  </a:path>
                  <a:path w="4965700" h="27939">
                    <a:moveTo>
                      <a:pt x="4245864" y="0"/>
                    </a:moveTo>
                    <a:lnTo>
                      <a:pt x="4230624" y="0"/>
                    </a:lnTo>
                    <a:lnTo>
                      <a:pt x="4224528" y="6096"/>
                    </a:lnTo>
                    <a:lnTo>
                      <a:pt x="4224528" y="21336"/>
                    </a:lnTo>
                    <a:lnTo>
                      <a:pt x="4230624" y="27432"/>
                    </a:lnTo>
                    <a:lnTo>
                      <a:pt x="4245864" y="27432"/>
                    </a:lnTo>
                    <a:lnTo>
                      <a:pt x="4251960" y="21336"/>
                    </a:lnTo>
                    <a:lnTo>
                      <a:pt x="4251960" y="6096"/>
                    </a:lnTo>
                    <a:lnTo>
                      <a:pt x="4245864" y="0"/>
                    </a:lnTo>
                    <a:close/>
                  </a:path>
                  <a:path w="4965700" h="27939">
                    <a:moveTo>
                      <a:pt x="4300728" y="0"/>
                    </a:moveTo>
                    <a:lnTo>
                      <a:pt x="4285488" y="0"/>
                    </a:lnTo>
                    <a:lnTo>
                      <a:pt x="4279392" y="6096"/>
                    </a:lnTo>
                    <a:lnTo>
                      <a:pt x="4279392" y="21336"/>
                    </a:lnTo>
                    <a:lnTo>
                      <a:pt x="4285488" y="27432"/>
                    </a:lnTo>
                    <a:lnTo>
                      <a:pt x="4300728" y="27432"/>
                    </a:lnTo>
                    <a:lnTo>
                      <a:pt x="4306824" y="21336"/>
                    </a:lnTo>
                    <a:lnTo>
                      <a:pt x="4306824" y="6096"/>
                    </a:lnTo>
                    <a:lnTo>
                      <a:pt x="4300728" y="0"/>
                    </a:lnTo>
                    <a:close/>
                  </a:path>
                  <a:path w="4965700" h="27939">
                    <a:moveTo>
                      <a:pt x="4355592" y="0"/>
                    </a:moveTo>
                    <a:lnTo>
                      <a:pt x="4340352" y="0"/>
                    </a:lnTo>
                    <a:lnTo>
                      <a:pt x="4334256" y="6096"/>
                    </a:lnTo>
                    <a:lnTo>
                      <a:pt x="4334256" y="21336"/>
                    </a:lnTo>
                    <a:lnTo>
                      <a:pt x="4340352" y="27432"/>
                    </a:lnTo>
                    <a:lnTo>
                      <a:pt x="4355592" y="27432"/>
                    </a:lnTo>
                    <a:lnTo>
                      <a:pt x="4361688" y="21336"/>
                    </a:lnTo>
                    <a:lnTo>
                      <a:pt x="4361688" y="6096"/>
                    </a:lnTo>
                    <a:lnTo>
                      <a:pt x="4355592" y="0"/>
                    </a:lnTo>
                    <a:close/>
                  </a:path>
                  <a:path w="4965700" h="27939">
                    <a:moveTo>
                      <a:pt x="4410456" y="0"/>
                    </a:moveTo>
                    <a:lnTo>
                      <a:pt x="4395216" y="0"/>
                    </a:lnTo>
                    <a:lnTo>
                      <a:pt x="4389120" y="6096"/>
                    </a:lnTo>
                    <a:lnTo>
                      <a:pt x="4389120" y="21336"/>
                    </a:lnTo>
                    <a:lnTo>
                      <a:pt x="4395216" y="27432"/>
                    </a:lnTo>
                    <a:lnTo>
                      <a:pt x="4410456" y="27432"/>
                    </a:lnTo>
                    <a:lnTo>
                      <a:pt x="4416552" y="21336"/>
                    </a:lnTo>
                    <a:lnTo>
                      <a:pt x="4416552" y="6096"/>
                    </a:lnTo>
                    <a:lnTo>
                      <a:pt x="4410456" y="0"/>
                    </a:lnTo>
                    <a:close/>
                  </a:path>
                  <a:path w="4965700" h="27939">
                    <a:moveTo>
                      <a:pt x="4465320" y="0"/>
                    </a:moveTo>
                    <a:lnTo>
                      <a:pt x="4450080" y="0"/>
                    </a:lnTo>
                    <a:lnTo>
                      <a:pt x="4443984" y="6096"/>
                    </a:lnTo>
                    <a:lnTo>
                      <a:pt x="4443984" y="21336"/>
                    </a:lnTo>
                    <a:lnTo>
                      <a:pt x="4450080" y="27432"/>
                    </a:lnTo>
                    <a:lnTo>
                      <a:pt x="4465320" y="27432"/>
                    </a:lnTo>
                    <a:lnTo>
                      <a:pt x="4471416" y="21336"/>
                    </a:lnTo>
                    <a:lnTo>
                      <a:pt x="4471416" y="6096"/>
                    </a:lnTo>
                    <a:lnTo>
                      <a:pt x="4465320" y="0"/>
                    </a:lnTo>
                    <a:close/>
                  </a:path>
                  <a:path w="4965700" h="27939">
                    <a:moveTo>
                      <a:pt x="4520184" y="0"/>
                    </a:moveTo>
                    <a:lnTo>
                      <a:pt x="4504944" y="0"/>
                    </a:lnTo>
                    <a:lnTo>
                      <a:pt x="4498848" y="6096"/>
                    </a:lnTo>
                    <a:lnTo>
                      <a:pt x="4498848" y="21336"/>
                    </a:lnTo>
                    <a:lnTo>
                      <a:pt x="4504944" y="27432"/>
                    </a:lnTo>
                    <a:lnTo>
                      <a:pt x="4520184" y="27432"/>
                    </a:lnTo>
                    <a:lnTo>
                      <a:pt x="4526280" y="21336"/>
                    </a:lnTo>
                    <a:lnTo>
                      <a:pt x="4526280" y="6096"/>
                    </a:lnTo>
                    <a:lnTo>
                      <a:pt x="4520184" y="0"/>
                    </a:lnTo>
                    <a:close/>
                  </a:path>
                  <a:path w="4965700" h="27939">
                    <a:moveTo>
                      <a:pt x="4575048" y="0"/>
                    </a:moveTo>
                    <a:lnTo>
                      <a:pt x="4559808" y="0"/>
                    </a:lnTo>
                    <a:lnTo>
                      <a:pt x="4553712" y="6096"/>
                    </a:lnTo>
                    <a:lnTo>
                      <a:pt x="4553712" y="21336"/>
                    </a:lnTo>
                    <a:lnTo>
                      <a:pt x="4559808" y="27432"/>
                    </a:lnTo>
                    <a:lnTo>
                      <a:pt x="4575048" y="27432"/>
                    </a:lnTo>
                    <a:lnTo>
                      <a:pt x="4581144" y="21336"/>
                    </a:lnTo>
                    <a:lnTo>
                      <a:pt x="4581144" y="6096"/>
                    </a:lnTo>
                    <a:lnTo>
                      <a:pt x="4575048" y="0"/>
                    </a:lnTo>
                    <a:close/>
                  </a:path>
                  <a:path w="4965700" h="27939">
                    <a:moveTo>
                      <a:pt x="4629912" y="0"/>
                    </a:moveTo>
                    <a:lnTo>
                      <a:pt x="4614672" y="0"/>
                    </a:lnTo>
                    <a:lnTo>
                      <a:pt x="4608576" y="6096"/>
                    </a:lnTo>
                    <a:lnTo>
                      <a:pt x="4608576" y="21336"/>
                    </a:lnTo>
                    <a:lnTo>
                      <a:pt x="4614672" y="27432"/>
                    </a:lnTo>
                    <a:lnTo>
                      <a:pt x="4629912" y="27432"/>
                    </a:lnTo>
                    <a:lnTo>
                      <a:pt x="4636008" y="21336"/>
                    </a:lnTo>
                    <a:lnTo>
                      <a:pt x="4636008" y="6096"/>
                    </a:lnTo>
                    <a:lnTo>
                      <a:pt x="4629912" y="0"/>
                    </a:lnTo>
                    <a:close/>
                  </a:path>
                  <a:path w="4965700" h="27939">
                    <a:moveTo>
                      <a:pt x="4684776" y="0"/>
                    </a:moveTo>
                    <a:lnTo>
                      <a:pt x="4669536" y="0"/>
                    </a:lnTo>
                    <a:lnTo>
                      <a:pt x="4663440" y="6096"/>
                    </a:lnTo>
                    <a:lnTo>
                      <a:pt x="4663440" y="21336"/>
                    </a:lnTo>
                    <a:lnTo>
                      <a:pt x="4669536" y="27432"/>
                    </a:lnTo>
                    <a:lnTo>
                      <a:pt x="4684776" y="27432"/>
                    </a:lnTo>
                    <a:lnTo>
                      <a:pt x="4690872" y="21336"/>
                    </a:lnTo>
                    <a:lnTo>
                      <a:pt x="4690872" y="6096"/>
                    </a:lnTo>
                    <a:lnTo>
                      <a:pt x="4684776" y="0"/>
                    </a:lnTo>
                    <a:close/>
                  </a:path>
                  <a:path w="4965700" h="27939">
                    <a:moveTo>
                      <a:pt x="4739640" y="0"/>
                    </a:moveTo>
                    <a:lnTo>
                      <a:pt x="4724400" y="0"/>
                    </a:lnTo>
                    <a:lnTo>
                      <a:pt x="4718304" y="6096"/>
                    </a:lnTo>
                    <a:lnTo>
                      <a:pt x="4718304" y="21336"/>
                    </a:lnTo>
                    <a:lnTo>
                      <a:pt x="4724400" y="27432"/>
                    </a:lnTo>
                    <a:lnTo>
                      <a:pt x="4739640" y="27432"/>
                    </a:lnTo>
                    <a:lnTo>
                      <a:pt x="4745736" y="21336"/>
                    </a:lnTo>
                    <a:lnTo>
                      <a:pt x="4745736" y="6096"/>
                    </a:lnTo>
                    <a:lnTo>
                      <a:pt x="4739640" y="0"/>
                    </a:lnTo>
                    <a:close/>
                  </a:path>
                  <a:path w="4965700" h="27939">
                    <a:moveTo>
                      <a:pt x="4794504" y="0"/>
                    </a:moveTo>
                    <a:lnTo>
                      <a:pt x="4779264" y="0"/>
                    </a:lnTo>
                    <a:lnTo>
                      <a:pt x="4773168" y="6096"/>
                    </a:lnTo>
                    <a:lnTo>
                      <a:pt x="4773168" y="21336"/>
                    </a:lnTo>
                    <a:lnTo>
                      <a:pt x="4779264" y="27432"/>
                    </a:lnTo>
                    <a:lnTo>
                      <a:pt x="4794504" y="27432"/>
                    </a:lnTo>
                    <a:lnTo>
                      <a:pt x="4800600" y="21336"/>
                    </a:lnTo>
                    <a:lnTo>
                      <a:pt x="4800600" y="6096"/>
                    </a:lnTo>
                    <a:lnTo>
                      <a:pt x="4794504" y="0"/>
                    </a:lnTo>
                    <a:close/>
                  </a:path>
                  <a:path w="4965700" h="27939">
                    <a:moveTo>
                      <a:pt x="4849368" y="0"/>
                    </a:moveTo>
                    <a:lnTo>
                      <a:pt x="4834128" y="0"/>
                    </a:lnTo>
                    <a:lnTo>
                      <a:pt x="4828032" y="6096"/>
                    </a:lnTo>
                    <a:lnTo>
                      <a:pt x="4828032" y="21336"/>
                    </a:lnTo>
                    <a:lnTo>
                      <a:pt x="4834128" y="27432"/>
                    </a:lnTo>
                    <a:lnTo>
                      <a:pt x="4849368" y="27432"/>
                    </a:lnTo>
                    <a:lnTo>
                      <a:pt x="4855464" y="21336"/>
                    </a:lnTo>
                    <a:lnTo>
                      <a:pt x="4855464" y="6096"/>
                    </a:lnTo>
                    <a:lnTo>
                      <a:pt x="4849368" y="0"/>
                    </a:lnTo>
                    <a:close/>
                  </a:path>
                  <a:path w="4965700" h="27939">
                    <a:moveTo>
                      <a:pt x="4904232" y="0"/>
                    </a:moveTo>
                    <a:lnTo>
                      <a:pt x="4888992" y="0"/>
                    </a:lnTo>
                    <a:lnTo>
                      <a:pt x="4882896" y="6096"/>
                    </a:lnTo>
                    <a:lnTo>
                      <a:pt x="4882896" y="21336"/>
                    </a:lnTo>
                    <a:lnTo>
                      <a:pt x="4888992" y="27432"/>
                    </a:lnTo>
                    <a:lnTo>
                      <a:pt x="4904232" y="27432"/>
                    </a:lnTo>
                    <a:lnTo>
                      <a:pt x="4910328" y="21336"/>
                    </a:lnTo>
                    <a:lnTo>
                      <a:pt x="4910328" y="6096"/>
                    </a:lnTo>
                    <a:lnTo>
                      <a:pt x="4904232" y="0"/>
                    </a:lnTo>
                    <a:close/>
                  </a:path>
                  <a:path w="4965700" h="27939">
                    <a:moveTo>
                      <a:pt x="4959096" y="0"/>
                    </a:moveTo>
                    <a:lnTo>
                      <a:pt x="4943856" y="0"/>
                    </a:lnTo>
                    <a:lnTo>
                      <a:pt x="4937760" y="6096"/>
                    </a:lnTo>
                    <a:lnTo>
                      <a:pt x="4937760" y="21336"/>
                    </a:lnTo>
                    <a:lnTo>
                      <a:pt x="4943856" y="27432"/>
                    </a:lnTo>
                    <a:lnTo>
                      <a:pt x="4959096" y="27432"/>
                    </a:lnTo>
                    <a:lnTo>
                      <a:pt x="4965192" y="21336"/>
                    </a:lnTo>
                    <a:lnTo>
                      <a:pt x="4965192" y="6096"/>
                    </a:lnTo>
                    <a:lnTo>
                      <a:pt x="4959096" y="0"/>
                    </a:lnTo>
                    <a:close/>
                  </a:path>
                </a:pathLst>
              </a:custGeom>
              <a:solidFill>
                <a:srgbClr val="5962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879"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81" name="object 306"/>
              <p:cNvSpPr/>
              <p:nvPr/>
            </p:nvSpPr>
            <p:spPr>
              <a:xfrm rot="5400000">
                <a:off x="2208906" y="3032986"/>
                <a:ext cx="1929600" cy="46806"/>
              </a:xfrm>
              <a:custGeom>
                <a:avLst/>
                <a:gdLst/>
                <a:ahLst/>
                <a:cxnLst/>
                <a:rect l="l" t="t" r="r" b="b"/>
                <a:pathLst>
                  <a:path w="4965700" h="27939">
                    <a:moveTo>
                      <a:pt x="21335" y="0"/>
                    </a:moveTo>
                    <a:lnTo>
                      <a:pt x="7619" y="0"/>
                    </a:lnTo>
                    <a:lnTo>
                      <a:pt x="0" y="6096"/>
                    </a:lnTo>
                    <a:lnTo>
                      <a:pt x="0" y="21336"/>
                    </a:lnTo>
                    <a:lnTo>
                      <a:pt x="7619" y="27432"/>
                    </a:lnTo>
                    <a:lnTo>
                      <a:pt x="21335" y="27432"/>
                    </a:lnTo>
                    <a:lnTo>
                      <a:pt x="27432" y="21336"/>
                    </a:lnTo>
                    <a:lnTo>
                      <a:pt x="27432" y="6096"/>
                    </a:lnTo>
                    <a:lnTo>
                      <a:pt x="21335" y="0"/>
                    </a:lnTo>
                    <a:close/>
                  </a:path>
                  <a:path w="4965700" h="27939">
                    <a:moveTo>
                      <a:pt x="76200" y="0"/>
                    </a:moveTo>
                    <a:lnTo>
                      <a:pt x="62484" y="0"/>
                    </a:lnTo>
                    <a:lnTo>
                      <a:pt x="54864" y="6096"/>
                    </a:lnTo>
                    <a:lnTo>
                      <a:pt x="54864" y="21336"/>
                    </a:lnTo>
                    <a:lnTo>
                      <a:pt x="62484" y="27432"/>
                    </a:lnTo>
                    <a:lnTo>
                      <a:pt x="76200" y="27432"/>
                    </a:lnTo>
                    <a:lnTo>
                      <a:pt x="82296" y="21336"/>
                    </a:lnTo>
                    <a:lnTo>
                      <a:pt x="82296" y="6096"/>
                    </a:lnTo>
                    <a:lnTo>
                      <a:pt x="76200" y="0"/>
                    </a:lnTo>
                    <a:close/>
                  </a:path>
                  <a:path w="4965700" h="27939">
                    <a:moveTo>
                      <a:pt x="131064" y="0"/>
                    </a:moveTo>
                    <a:lnTo>
                      <a:pt x="115824" y="0"/>
                    </a:lnTo>
                    <a:lnTo>
                      <a:pt x="109728" y="6096"/>
                    </a:lnTo>
                    <a:lnTo>
                      <a:pt x="109728" y="21336"/>
                    </a:lnTo>
                    <a:lnTo>
                      <a:pt x="115824" y="27432"/>
                    </a:lnTo>
                    <a:lnTo>
                      <a:pt x="131064" y="27432"/>
                    </a:lnTo>
                    <a:lnTo>
                      <a:pt x="137160" y="21336"/>
                    </a:lnTo>
                    <a:lnTo>
                      <a:pt x="137160" y="6096"/>
                    </a:lnTo>
                    <a:lnTo>
                      <a:pt x="131064" y="0"/>
                    </a:lnTo>
                    <a:close/>
                  </a:path>
                  <a:path w="4965700" h="27939">
                    <a:moveTo>
                      <a:pt x="185928" y="0"/>
                    </a:moveTo>
                    <a:lnTo>
                      <a:pt x="170688" y="0"/>
                    </a:lnTo>
                    <a:lnTo>
                      <a:pt x="164592" y="6096"/>
                    </a:lnTo>
                    <a:lnTo>
                      <a:pt x="164592" y="21336"/>
                    </a:lnTo>
                    <a:lnTo>
                      <a:pt x="170688" y="27432"/>
                    </a:lnTo>
                    <a:lnTo>
                      <a:pt x="185928" y="27432"/>
                    </a:lnTo>
                    <a:lnTo>
                      <a:pt x="192024" y="21336"/>
                    </a:lnTo>
                    <a:lnTo>
                      <a:pt x="192024" y="6096"/>
                    </a:lnTo>
                    <a:lnTo>
                      <a:pt x="185928" y="0"/>
                    </a:lnTo>
                    <a:close/>
                  </a:path>
                  <a:path w="4965700" h="27939">
                    <a:moveTo>
                      <a:pt x="240792" y="0"/>
                    </a:moveTo>
                    <a:lnTo>
                      <a:pt x="225552" y="0"/>
                    </a:lnTo>
                    <a:lnTo>
                      <a:pt x="219456" y="6096"/>
                    </a:lnTo>
                    <a:lnTo>
                      <a:pt x="219456" y="21336"/>
                    </a:lnTo>
                    <a:lnTo>
                      <a:pt x="225552" y="27432"/>
                    </a:lnTo>
                    <a:lnTo>
                      <a:pt x="240792" y="27432"/>
                    </a:lnTo>
                    <a:lnTo>
                      <a:pt x="246888" y="21336"/>
                    </a:lnTo>
                    <a:lnTo>
                      <a:pt x="246888" y="6096"/>
                    </a:lnTo>
                    <a:lnTo>
                      <a:pt x="240792" y="0"/>
                    </a:lnTo>
                    <a:close/>
                  </a:path>
                  <a:path w="4965700" h="27939">
                    <a:moveTo>
                      <a:pt x="295655" y="0"/>
                    </a:moveTo>
                    <a:lnTo>
                      <a:pt x="280416" y="0"/>
                    </a:lnTo>
                    <a:lnTo>
                      <a:pt x="274320" y="6096"/>
                    </a:lnTo>
                    <a:lnTo>
                      <a:pt x="274320" y="21336"/>
                    </a:lnTo>
                    <a:lnTo>
                      <a:pt x="280416" y="27432"/>
                    </a:lnTo>
                    <a:lnTo>
                      <a:pt x="295655" y="27432"/>
                    </a:lnTo>
                    <a:lnTo>
                      <a:pt x="301752" y="21336"/>
                    </a:lnTo>
                    <a:lnTo>
                      <a:pt x="301752" y="6096"/>
                    </a:lnTo>
                    <a:lnTo>
                      <a:pt x="295655" y="0"/>
                    </a:lnTo>
                    <a:close/>
                  </a:path>
                  <a:path w="4965700" h="27939">
                    <a:moveTo>
                      <a:pt x="350520" y="0"/>
                    </a:moveTo>
                    <a:lnTo>
                      <a:pt x="335280" y="0"/>
                    </a:lnTo>
                    <a:lnTo>
                      <a:pt x="329184" y="6096"/>
                    </a:lnTo>
                    <a:lnTo>
                      <a:pt x="329184" y="21336"/>
                    </a:lnTo>
                    <a:lnTo>
                      <a:pt x="335280" y="27432"/>
                    </a:lnTo>
                    <a:lnTo>
                      <a:pt x="350520" y="27432"/>
                    </a:lnTo>
                    <a:lnTo>
                      <a:pt x="356616" y="21336"/>
                    </a:lnTo>
                    <a:lnTo>
                      <a:pt x="356616" y="6096"/>
                    </a:lnTo>
                    <a:lnTo>
                      <a:pt x="350520" y="0"/>
                    </a:lnTo>
                    <a:close/>
                  </a:path>
                  <a:path w="4965700" h="27939">
                    <a:moveTo>
                      <a:pt x="405384" y="0"/>
                    </a:moveTo>
                    <a:lnTo>
                      <a:pt x="390144" y="0"/>
                    </a:lnTo>
                    <a:lnTo>
                      <a:pt x="384048" y="6096"/>
                    </a:lnTo>
                    <a:lnTo>
                      <a:pt x="384048" y="21336"/>
                    </a:lnTo>
                    <a:lnTo>
                      <a:pt x="390144" y="27432"/>
                    </a:lnTo>
                    <a:lnTo>
                      <a:pt x="405384" y="27432"/>
                    </a:lnTo>
                    <a:lnTo>
                      <a:pt x="411480" y="21336"/>
                    </a:lnTo>
                    <a:lnTo>
                      <a:pt x="411480" y="6096"/>
                    </a:lnTo>
                    <a:lnTo>
                      <a:pt x="405384" y="0"/>
                    </a:lnTo>
                    <a:close/>
                  </a:path>
                  <a:path w="4965700" h="27939">
                    <a:moveTo>
                      <a:pt x="460247" y="0"/>
                    </a:moveTo>
                    <a:lnTo>
                      <a:pt x="445008" y="0"/>
                    </a:lnTo>
                    <a:lnTo>
                      <a:pt x="438912" y="6096"/>
                    </a:lnTo>
                    <a:lnTo>
                      <a:pt x="438912" y="21336"/>
                    </a:lnTo>
                    <a:lnTo>
                      <a:pt x="445008" y="27432"/>
                    </a:lnTo>
                    <a:lnTo>
                      <a:pt x="460247" y="27432"/>
                    </a:lnTo>
                    <a:lnTo>
                      <a:pt x="466344" y="21336"/>
                    </a:lnTo>
                    <a:lnTo>
                      <a:pt x="466344" y="6096"/>
                    </a:lnTo>
                    <a:lnTo>
                      <a:pt x="460247" y="0"/>
                    </a:lnTo>
                    <a:close/>
                  </a:path>
                  <a:path w="4965700" h="27939">
                    <a:moveTo>
                      <a:pt x="515112" y="0"/>
                    </a:moveTo>
                    <a:lnTo>
                      <a:pt x="499872" y="0"/>
                    </a:lnTo>
                    <a:lnTo>
                      <a:pt x="493775" y="6096"/>
                    </a:lnTo>
                    <a:lnTo>
                      <a:pt x="493775" y="21336"/>
                    </a:lnTo>
                    <a:lnTo>
                      <a:pt x="499872" y="27432"/>
                    </a:lnTo>
                    <a:lnTo>
                      <a:pt x="515112" y="27432"/>
                    </a:lnTo>
                    <a:lnTo>
                      <a:pt x="521208" y="21336"/>
                    </a:lnTo>
                    <a:lnTo>
                      <a:pt x="521208" y="6096"/>
                    </a:lnTo>
                    <a:lnTo>
                      <a:pt x="515112" y="0"/>
                    </a:lnTo>
                    <a:close/>
                  </a:path>
                  <a:path w="4965700" h="27939">
                    <a:moveTo>
                      <a:pt x="569976" y="0"/>
                    </a:moveTo>
                    <a:lnTo>
                      <a:pt x="554736" y="0"/>
                    </a:lnTo>
                    <a:lnTo>
                      <a:pt x="548640" y="6096"/>
                    </a:lnTo>
                    <a:lnTo>
                      <a:pt x="548640" y="21336"/>
                    </a:lnTo>
                    <a:lnTo>
                      <a:pt x="554736" y="27432"/>
                    </a:lnTo>
                    <a:lnTo>
                      <a:pt x="569976" y="27432"/>
                    </a:lnTo>
                    <a:lnTo>
                      <a:pt x="576072" y="21336"/>
                    </a:lnTo>
                    <a:lnTo>
                      <a:pt x="576072" y="6096"/>
                    </a:lnTo>
                    <a:lnTo>
                      <a:pt x="569976" y="0"/>
                    </a:lnTo>
                    <a:close/>
                  </a:path>
                  <a:path w="4965700" h="27939">
                    <a:moveTo>
                      <a:pt x="624840" y="0"/>
                    </a:moveTo>
                    <a:lnTo>
                      <a:pt x="609600" y="0"/>
                    </a:lnTo>
                    <a:lnTo>
                      <a:pt x="603504" y="6096"/>
                    </a:lnTo>
                    <a:lnTo>
                      <a:pt x="603504" y="21336"/>
                    </a:lnTo>
                    <a:lnTo>
                      <a:pt x="609600" y="27432"/>
                    </a:lnTo>
                    <a:lnTo>
                      <a:pt x="624840" y="27432"/>
                    </a:lnTo>
                    <a:lnTo>
                      <a:pt x="630936" y="21336"/>
                    </a:lnTo>
                    <a:lnTo>
                      <a:pt x="630936" y="6096"/>
                    </a:lnTo>
                    <a:lnTo>
                      <a:pt x="624840" y="0"/>
                    </a:lnTo>
                    <a:close/>
                  </a:path>
                  <a:path w="4965700" h="27939">
                    <a:moveTo>
                      <a:pt x="679704" y="0"/>
                    </a:moveTo>
                    <a:lnTo>
                      <a:pt x="664463" y="0"/>
                    </a:lnTo>
                    <a:lnTo>
                      <a:pt x="658368" y="6096"/>
                    </a:lnTo>
                    <a:lnTo>
                      <a:pt x="658368" y="21336"/>
                    </a:lnTo>
                    <a:lnTo>
                      <a:pt x="664463" y="27432"/>
                    </a:lnTo>
                    <a:lnTo>
                      <a:pt x="679704" y="27432"/>
                    </a:lnTo>
                    <a:lnTo>
                      <a:pt x="685800" y="21336"/>
                    </a:lnTo>
                    <a:lnTo>
                      <a:pt x="685800" y="6096"/>
                    </a:lnTo>
                    <a:lnTo>
                      <a:pt x="679704" y="0"/>
                    </a:lnTo>
                    <a:close/>
                  </a:path>
                  <a:path w="4965700" h="27939">
                    <a:moveTo>
                      <a:pt x="734568" y="0"/>
                    </a:moveTo>
                    <a:lnTo>
                      <a:pt x="719328" y="0"/>
                    </a:lnTo>
                    <a:lnTo>
                      <a:pt x="713232" y="6096"/>
                    </a:lnTo>
                    <a:lnTo>
                      <a:pt x="713232" y="21336"/>
                    </a:lnTo>
                    <a:lnTo>
                      <a:pt x="719328" y="27432"/>
                    </a:lnTo>
                    <a:lnTo>
                      <a:pt x="734568" y="27432"/>
                    </a:lnTo>
                    <a:lnTo>
                      <a:pt x="740663" y="21336"/>
                    </a:lnTo>
                    <a:lnTo>
                      <a:pt x="740663" y="6096"/>
                    </a:lnTo>
                    <a:lnTo>
                      <a:pt x="734568" y="0"/>
                    </a:lnTo>
                    <a:close/>
                  </a:path>
                  <a:path w="4965700" h="27939">
                    <a:moveTo>
                      <a:pt x="789432" y="0"/>
                    </a:moveTo>
                    <a:lnTo>
                      <a:pt x="774191" y="0"/>
                    </a:lnTo>
                    <a:lnTo>
                      <a:pt x="768095" y="6096"/>
                    </a:lnTo>
                    <a:lnTo>
                      <a:pt x="768095" y="21336"/>
                    </a:lnTo>
                    <a:lnTo>
                      <a:pt x="774191" y="27432"/>
                    </a:lnTo>
                    <a:lnTo>
                      <a:pt x="789432" y="27432"/>
                    </a:lnTo>
                    <a:lnTo>
                      <a:pt x="795528" y="21336"/>
                    </a:lnTo>
                    <a:lnTo>
                      <a:pt x="795528" y="6096"/>
                    </a:lnTo>
                    <a:lnTo>
                      <a:pt x="789432" y="0"/>
                    </a:lnTo>
                    <a:close/>
                  </a:path>
                  <a:path w="4965700" h="27939">
                    <a:moveTo>
                      <a:pt x="844295" y="0"/>
                    </a:moveTo>
                    <a:lnTo>
                      <a:pt x="829056" y="0"/>
                    </a:lnTo>
                    <a:lnTo>
                      <a:pt x="822960" y="6096"/>
                    </a:lnTo>
                    <a:lnTo>
                      <a:pt x="822960" y="21336"/>
                    </a:lnTo>
                    <a:lnTo>
                      <a:pt x="829056" y="27432"/>
                    </a:lnTo>
                    <a:lnTo>
                      <a:pt x="844295" y="27432"/>
                    </a:lnTo>
                    <a:lnTo>
                      <a:pt x="850391" y="21336"/>
                    </a:lnTo>
                    <a:lnTo>
                      <a:pt x="850391" y="6096"/>
                    </a:lnTo>
                    <a:lnTo>
                      <a:pt x="844295" y="0"/>
                    </a:lnTo>
                    <a:close/>
                  </a:path>
                  <a:path w="4965700" h="27939">
                    <a:moveTo>
                      <a:pt x="899160" y="0"/>
                    </a:moveTo>
                    <a:lnTo>
                      <a:pt x="883919" y="0"/>
                    </a:lnTo>
                    <a:lnTo>
                      <a:pt x="877823" y="6096"/>
                    </a:lnTo>
                    <a:lnTo>
                      <a:pt x="877823" y="21336"/>
                    </a:lnTo>
                    <a:lnTo>
                      <a:pt x="883919" y="27432"/>
                    </a:lnTo>
                    <a:lnTo>
                      <a:pt x="899160" y="27432"/>
                    </a:lnTo>
                    <a:lnTo>
                      <a:pt x="905256" y="21336"/>
                    </a:lnTo>
                    <a:lnTo>
                      <a:pt x="905256" y="6096"/>
                    </a:lnTo>
                    <a:lnTo>
                      <a:pt x="899160" y="0"/>
                    </a:lnTo>
                    <a:close/>
                  </a:path>
                  <a:path w="4965700" h="27939">
                    <a:moveTo>
                      <a:pt x="954023" y="0"/>
                    </a:moveTo>
                    <a:lnTo>
                      <a:pt x="938784" y="0"/>
                    </a:lnTo>
                    <a:lnTo>
                      <a:pt x="932688" y="6096"/>
                    </a:lnTo>
                    <a:lnTo>
                      <a:pt x="932688" y="21336"/>
                    </a:lnTo>
                    <a:lnTo>
                      <a:pt x="938784" y="27432"/>
                    </a:lnTo>
                    <a:lnTo>
                      <a:pt x="954023" y="27432"/>
                    </a:lnTo>
                    <a:lnTo>
                      <a:pt x="960119" y="21336"/>
                    </a:lnTo>
                    <a:lnTo>
                      <a:pt x="960119" y="6096"/>
                    </a:lnTo>
                    <a:lnTo>
                      <a:pt x="954023" y="0"/>
                    </a:lnTo>
                    <a:close/>
                  </a:path>
                  <a:path w="4965700" h="27939">
                    <a:moveTo>
                      <a:pt x="1008888" y="0"/>
                    </a:moveTo>
                    <a:lnTo>
                      <a:pt x="993647" y="0"/>
                    </a:lnTo>
                    <a:lnTo>
                      <a:pt x="987551" y="6096"/>
                    </a:lnTo>
                    <a:lnTo>
                      <a:pt x="987551" y="21336"/>
                    </a:lnTo>
                    <a:lnTo>
                      <a:pt x="993647" y="27432"/>
                    </a:lnTo>
                    <a:lnTo>
                      <a:pt x="1008888" y="27432"/>
                    </a:lnTo>
                    <a:lnTo>
                      <a:pt x="1014984" y="21336"/>
                    </a:lnTo>
                    <a:lnTo>
                      <a:pt x="1014984" y="6096"/>
                    </a:lnTo>
                    <a:lnTo>
                      <a:pt x="1008888" y="0"/>
                    </a:lnTo>
                    <a:close/>
                  </a:path>
                  <a:path w="4965700" h="27939">
                    <a:moveTo>
                      <a:pt x="1063752" y="0"/>
                    </a:moveTo>
                    <a:lnTo>
                      <a:pt x="1048512" y="0"/>
                    </a:lnTo>
                    <a:lnTo>
                      <a:pt x="1042416" y="6096"/>
                    </a:lnTo>
                    <a:lnTo>
                      <a:pt x="1042416" y="21336"/>
                    </a:lnTo>
                    <a:lnTo>
                      <a:pt x="1048512" y="27432"/>
                    </a:lnTo>
                    <a:lnTo>
                      <a:pt x="1063752" y="27432"/>
                    </a:lnTo>
                    <a:lnTo>
                      <a:pt x="1069848" y="21336"/>
                    </a:lnTo>
                    <a:lnTo>
                      <a:pt x="1069848" y="6096"/>
                    </a:lnTo>
                    <a:lnTo>
                      <a:pt x="1063752" y="0"/>
                    </a:lnTo>
                    <a:close/>
                  </a:path>
                  <a:path w="4965700" h="27939">
                    <a:moveTo>
                      <a:pt x="1118616" y="0"/>
                    </a:moveTo>
                    <a:lnTo>
                      <a:pt x="1103376" y="0"/>
                    </a:lnTo>
                    <a:lnTo>
                      <a:pt x="1097280" y="6096"/>
                    </a:lnTo>
                    <a:lnTo>
                      <a:pt x="1097280" y="21336"/>
                    </a:lnTo>
                    <a:lnTo>
                      <a:pt x="1103376" y="27432"/>
                    </a:lnTo>
                    <a:lnTo>
                      <a:pt x="1118616" y="27432"/>
                    </a:lnTo>
                    <a:lnTo>
                      <a:pt x="1124712" y="21336"/>
                    </a:lnTo>
                    <a:lnTo>
                      <a:pt x="1124712" y="6096"/>
                    </a:lnTo>
                    <a:lnTo>
                      <a:pt x="1118616" y="0"/>
                    </a:lnTo>
                    <a:close/>
                  </a:path>
                  <a:path w="4965700" h="27939">
                    <a:moveTo>
                      <a:pt x="1173480" y="0"/>
                    </a:moveTo>
                    <a:lnTo>
                      <a:pt x="1158240" y="0"/>
                    </a:lnTo>
                    <a:lnTo>
                      <a:pt x="1152144" y="6096"/>
                    </a:lnTo>
                    <a:lnTo>
                      <a:pt x="1152144" y="21336"/>
                    </a:lnTo>
                    <a:lnTo>
                      <a:pt x="1158240" y="27432"/>
                    </a:lnTo>
                    <a:lnTo>
                      <a:pt x="1173480" y="27432"/>
                    </a:lnTo>
                    <a:lnTo>
                      <a:pt x="1179576" y="21336"/>
                    </a:lnTo>
                    <a:lnTo>
                      <a:pt x="1179576" y="6096"/>
                    </a:lnTo>
                    <a:lnTo>
                      <a:pt x="1173480" y="0"/>
                    </a:lnTo>
                    <a:close/>
                  </a:path>
                  <a:path w="4965700" h="27939">
                    <a:moveTo>
                      <a:pt x="1228344" y="0"/>
                    </a:moveTo>
                    <a:lnTo>
                      <a:pt x="1213104" y="0"/>
                    </a:lnTo>
                    <a:lnTo>
                      <a:pt x="1207008" y="6096"/>
                    </a:lnTo>
                    <a:lnTo>
                      <a:pt x="1207008" y="21336"/>
                    </a:lnTo>
                    <a:lnTo>
                      <a:pt x="1213104" y="27432"/>
                    </a:lnTo>
                    <a:lnTo>
                      <a:pt x="1228344" y="27432"/>
                    </a:lnTo>
                    <a:lnTo>
                      <a:pt x="1234440" y="21336"/>
                    </a:lnTo>
                    <a:lnTo>
                      <a:pt x="1234440" y="6096"/>
                    </a:lnTo>
                    <a:lnTo>
                      <a:pt x="1228344" y="0"/>
                    </a:lnTo>
                    <a:close/>
                  </a:path>
                  <a:path w="4965700" h="27939">
                    <a:moveTo>
                      <a:pt x="1283208" y="0"/>
                    </a:moveTo>
                    <a:lnTo>
                      <a:pt x="1267968" y="0"/>
                    </a:lnTo>
                    <a:lnTo>
                      <a:pt x="1261872" y="6096"/>
                    </a:lnTo>
                    <a:lnTo>
                      <a:pt x="1261872" y="21336"/>
                    </a:lnTo>
                    <a:lnTo>
                      <a:pt x="1267968" y="27432"/>
                    </a:lnTo>
                    <a:lnTo>
                      <a:pt x="1283208" y="27432"/>
                    </a:lnTo>
                    <a:lnTo>
                      <a:pt x="1289304" y="21336"/>
                    </a:lnTo>
                    <a:lnTo>
                      <a:pt x="1289304" y="6096"/>
                    </a:lnTo>
                    <a:lnTo>
                      <a:pt x="1283208" y="0"/>
                    </a:lnTo>
                    <a:close/>
                  </a:path>
                  <a:path w="4965700" h="27939">
                    <a:moveTo>
                      <a:pt x="1338072" y="0"/>
                    </a:moveTo>
                    <a:lnTo>
                      <a:pt x="1322832" y="0"/>
                    </a:lnTo>
                    <a:lnTo>
                      <a:pt x="1316736" y="6096"/>
                    </a:lnTo>
                    <a:lnTo>
                      <a:pt x="1316736" y="21336"/>
                    </a:lnTo>
                    <a:lnTo>
                      <a:pt x="1322832" y="27432"/>
                    </a:lnTo>
                    <a:lnTo>
                      <a:pt x="1338072" y="27432"/>
                    </a:lnTo>
                    <a:lnTo>
                      <a:pt x="1344168" y="21336"/>
                    </a:lnTo>
                    <a:lnTo>
                      <a:pt x="1344168" y="6096"/>
                    </a:lnTo>
                    <a:lnTo>
                      <a:pt x="1338072" y="0"/>
                    </a:lnTo>
                    <a:close/>
                  </a:path>
                  <a:path w="4965700" h="27939">
                    <a:moveTo>
                      <a:pt x="1392936" y="0"/>
                    </a:moveTo>
                    <a:lnTo>
                      <a:pt x="1377695" y="0"/>
                    </a:lnTo>
                    <a:lnTo>
                      <a:pt x="1371600" y="6096"/>
                    </a:lnTo>
                    <a:lnTo>
                      <a:pt x="1371600" y="21336"/>
                    </a:lnTo>
                    <a:lnTo>
                      <a:pt x="1377695" y="27432"/>
                    </a:lnTo>
                    <a:lnTo>
                      <a:pt x="1392936" y="27432"/>
                    </a:lnTo>
                    <a:lnTo>
                      <a:pt x="1399032" y="21336"/>
                    </a:lnTo>
                    <a:lnTo>
                      <a:pt x="1399032" y="6096"/>
                    </a:lnTo>
                    <a:lnTo>
                      <a:pt x="1392936" y="0"/>
                    </a:lnTo>
                    <a:close/>
                  </a:path>
                  <a:path w="4965700" h="27939">
                    <a:moveTo>
                      <a:pt x="1447800" y="0"/>
                    </a:moveTo>
                    <a:lnTo>
                      <a:pt x="1432560" y="0"/>
                    </a:lnTo>
                    <a:lnTo>
                      <a:pt x="1426464" y="6096"/>
                    </a:lnTo>
                    <a:lnTo>
                      <a:pt x="1426464" y="21336"/>
                    </a:lnTo>
                    <a:lnTo>
                      <a:pt x="1432560" y="27432"/>
                    </a:lnTo>
                    <a:lnTo>
                      <a:pt x="1447800" y="27432"/>
                    </a:lnTo>
                    <a:lnTo>
                      <a:pt x="1453895" y="21336"/>
                    </a:lnTo>
                    <a:lnTo>
                      <a:pt x="1453895" y="6096"/>
                    </a:lnTo>
                    <a:lnTo>
                      <a:pt x="1447800" y="0"/>
                    </a:lnTo>
                    <a:close/>
                  </a:path>
                  <a:path w="4965700" h="27939">
                    <a:moveTo>
                      <a:pt x="1502664" y="0"/>
                    </a:moveTo>
                    <a:lnTo>
                      <a:pt x="1487424" y="0"/>
                    </a:lnTo>
                    <a:lnTo>
                      <a:pt x="1481327" y="6096"/>
                    </a:lnTo>
                    <a:lnTo>
                      <a:pt x="1481327" y="21336"/>
                    </a:lnTo>
                    <a:lnTo>
                      <a:pt x="1487424" y="27432"/>
                    </a:lnTo>
                    <a:lnTo>
                      <a:pt x="1502664" y="27432"/>
                    </a:lnTo>
                    <a:lnTo>
                      <a:pt x="1508759" y="21336"/>
                    </a:lnTo>
                    <a:lnTo>
                      <a:pt x="1508759" y="6096"/>
                    </a:lnTo>
                    <a:lnTo>
                      <a:pt x="1502664" y="0"/>
                    </a:lnTo>
                    <a:close/>
                  </a:path>
                  <a:path w="4965700" h="27939">
                    <a:moveTo>
                      <a:pt x="1557527" y="0"/>
                    </a:moveTo>
                    <a:lnTo>
                      <a:pt x="1542288" y="0"/>
                    </a:lnTo>
                    <a:lnTo>
                      <a:pt x="1536192" y="6096"/>
                    </a:lnTo>
                    <a:lnTo>
                      <a:pt x="1536192" y="21336"/>
                    </a:lnTo>
                    <a:lnTo>
                      <a:pt x="1542288" y="27432"/>
                    </a:lnTo>
                    <a:lnTo>
                      <a:pt x="1557527" y="27432"/>
                    </a:lnTo>
                    <a:lnTo>
                      <a:pt x="1563624" y="21336"/>
                    </a:lnTo>
                    <a:lnTo>
                      <a:pt x="1563624" y="6096"/>
                    </a:lnTo>
                    <a:lnTo>
                      <a:pt x="1557527" y="0"/>
                    </a:lnTo>
                    <a:close/>
                  </a:path>
                  <a:path w="4965700" h="27939">
                    <a:moveTo>
                      <a:pt x="1612392" y="0"/>
                    </a:moveTo>
                    <a:lnTo>
                      <a:pt x="1597152" y="0"/>
                    </a:lnTo>
                    <a:lnTo>
                      <a:pt x="1591056" y="6096"/>
                    </a:lnTo>
                    <a:lnTo>
                      <a:pt x="1591056" y="21336"/>
                    </a:lnTo>
                    <a:lnTo>
                      <a:pt x="1597152" y="27432"/>
                    </a:lnTo>
                    <a:lnTo>
                      <a:pt x="1612392" y="27432"/>
                    </a:lnTo>
                    <a:lnTo>
                      <a:pt x="1618488" y="21336"/>
                    </a:lnTo>
                    <a:lnTo>
                      <a:pt x="1618488" y="6096"/>
                    </a:lnTo>
                    <a:lnTo>
                      <a:pt x="1612392" y="0"/>
                    </a:lnTo>
                    <a:close/>
                  </a:path>
                  <a:path w="4965700" h="27939">
                    <a:moveTo>
                      <a:pt x="1667256" y="0"/>
                    </a:moveTo>
                    <a:lnTo>
                      <a:pt x="1652015" y="0"/>
                    </a:lnTo>
                    <a:lnTo>
                      <a:pt x="1645920" y="6096"/>
                    </a:lnTo>
                    <a:lnTo>
                      <a:pt x="1645920" y="21336"/>
                    </a:lnTo>
                    <a:lnTo>
                      <a:pt x="1652015" y="27432"/>
                    </a:lnTo>
                    <a:lnTo>
                      <a:pt x="1667256" y="27432"/>
                    </a:lnTo>
                    <a:lnTo>
                      <a:pt x="1673352" y="21336"/>
                    </a:lnTo>
                    <a:lnTo>
                      <a:pt x="1673352" y="6096"/>
                    </a:lnTo>
                    <a:lnTo>
                      <a:pt x="1667256" y="0"/>
                    </a:lnTo>
                    <a:close/>
                  </a:path>
                  <a:path w="4965700" h="27939">
                    <a:moveTo>
                      <a:pt x="1722120" y="0"/>
                    </a:moveTo>
                    <a:lnTo>
                      <a:pt x="1706880" y="0"/>
                    </a:lnTo>
                    <a:lnTo>
                      <a:pt x="1700783" y="6096"/>
                    </a:lnTo>
                    <a:lnTo>
                      <a:pt x="1700783" y="21336"/>
                    </a:lnTo>
                    <a:lnTo>
                      <a:pt x="1706880" y="27432"/>
                    </a:lnTo>
                    <a:lnTo>
                      <a:pt x="1722120" y="27432"/>
                    </a:lnTo>
                    <a:lnTo>
                      <a:pt x="1728215" y="21336"/>
                    </a:lnTo>
                    <a:lnTo>
                      <a:pt x="1728215" y="6096"/>
                    </a:lnTo>
                    <a:lnTo>
                      <a:pt x="1722120" y="0"/>
                    </a:lnTo>
                    <a:close/>
                  </a:path>
                  <a:path w="4965700" h="27939">
                    <a:moveTo>
                      <a:pt x="1776983" y="0"/>
                    </a:moveTo>
                    <a:lnTo>
                      <a:pt x="1761744" y="0"/>
                    </a:lnTo>
                    <a:lnTo>
                      <a:pt x="1755648" y="6096"/>
                    </a:lnTo>
                    <a:lnTo>
                      <a:pt x="1755648" y="21336"/>
                    </a:lnTo>
                    <a:lnTo>
                      <a:pt x="1761744" y="27432"/>
                    </a:lnTo>
                    <a:lnTo>
                      <a:pt x="1776983" y="27432"/>
                    </a:lnTo>
                    <a:lnTo>
                      <a:pt x="1783080" y="21336"/>
                    </a:lnTo>
                    <a:lnTo>
                      <a:pt x="1783080" y="6096"/>
                    </a:lnTo>
                    <a:lnTo>
                      <a:pt x="1776983" y="0"/>
                    </a:lnTo>
                    <a:close/>
                  </a:path>
                  <a:path w="4965700" h="27939">
                    <a:moveTo>
                      <a:pt x="1831848" y="0"/>
                    </a:moveTo>
                    <a:lnTo>
                      <a:pt x="1816608" y="0"/>
                    </a:lnTo>
                    <a:lnTo>
                      <a:pt x="1810512" y="6096"/>
                    </a:lnTo>
                    <a:lnTo>
                      <a:pt x="1810512" y="21336"/>
                    </a:lnTo>
                    <a:lnTo>
                      <a:pt x="1816608" y="27432"/>
                    </a:lnTo>
                    <a:lnTo>
                      <a:pt x="1831848" y="27432"/>
                    </a:lnTo>
                    <a:lnTo>
                      <a:pt x="1837944" y="21336"/>
                    </a:lnTo>
                    <a:lnTo>
                      <a:pt x="1837944" y="6096"/>
                    </a:lnTo>
                    <a:lnTo>
                      <a:pt x="1831848" y="0"/>
                    </a:lnTo>
                    <a:close/>
                  </a:path>
                  <a:path w="4965700" h="27939">
                    <a:moveTo>
                      <a:pt x="1886712" y="0"/>
                    </a:moveTo>
                    <a:lnTo>
                      <a:pt x="1871471" y="0"/>
                    </a:lnTo>
                    <a:lnTo>
                      <a:pt x="1865376" y="6096"/>
                    </a:lnTo>
                    <a:lnTo>
                      <a:pt x="1865376" y="21336"/>
                    </a:lnTo>
                    <a:lnTo>
                      <a:pt x="1871471" y="27432"/>
                    </a:lnTo>
                    <a:lnTo>
                      <a:pt x="1886712" y="27432"/>
                    </a:lnTo>
                    <a:lnTo>
                      <a:pt x="1892808" y="21336"/>
                    </a:lnTo>
                    <a:lnTo>
                      <a:pt x="1892808" y="6096"/>
                    </a:lnTo>
                    <a:lnTo>
                      <a:pt x="1886712" y="0"/>
                    </a:lnTo>
                    <a:close/>
                  </a:path>
                  <a:path w="4965700" h="27939">
                    <a:moveTo>
                      <a:pt x="1941576" y="0"/>
                    </a:moveTo>
                    <a:lnTo>
                      <a:pt x="1926336" y="0"/>
                    </a:lnTo>
                    <a:lnTo>
                      <a:pt x="1920239" y="6096"/>
                    </a:lnTo>
                    <a:lnTo>
                      <a:pt x="1920239" y="21336"/>
                    </a:lnTo>
                    <a:lnTo>
                      <a:pt x="1926336" y="27432"/>
                    </a:lnTo>
                    <a:lnTo>
                      <a:pt x="1941576" y="27432"/>
                    </a:lnTo>
                    <a:lnTo>
                      <a:pt x="1947671" y="21336"/>
                    </a:lnTo>
                    <a:lnTo>
                      <a:pt x="1947671" y="6096"/>
                    </a:lnTo>
                    <a:lnTo>
                      <a:pt x="1941576" y="0"/>
                    </a:lnTo>
                    <a:close/>
                  </a:path>
                  <a:path w="4965700" h="27939">
                    <a:moveTo>
                      <a:pt x="1996439" y="0"/>
                    </a:moveTo>
                    <a:lnTo>
                      <a:pt x="1981200" y="0"/>
                    </a:lnTo>
                    <a:lnTo>
                      <a:pt x="1975104" y="6096"/>
                    </a:lnTo>
                    <a:lnTo>
                      <a:pt x="1975104" y="21336"/>
                    </a:lnTo>
                    <a:lnTo>
                      <a:pt x="1981200" y="27432"/>
                    </a:lnTo>
                    <a:lnTo>
                      <a:pt x="1996439" y="27432"/>
                    </a:lnTo>
                    <a:lnTo>
                      <a:pt x="2002536" y="21336"/>
                    </a:lnTo>
                    <a:lnTo>
                      <a:pt x="2002536" y="6096"/>
                    </a:lnTo>
                    <a:lnTo>
                      <a:pt x="1996439" y="0"/>
                    </a:lnTo>
                    <a:close/>
                  </a:path>
                  <a:path w="4965700" h="27939">
                    <a:moveTo>
                      <a:pt x="2051304" y="0"/>
                    </a:moveTo>
                    <a:lnTo>
                      <a:pt x="2036064" y="0"/>
                    </a:lnTo>
                    <a:lnTo>
                      <a:pt x="2029968" y="6096"/>
                    </a:lnTo>
                    <a:lnTo>
                      <a:pt x="2029968" y="21336"/>
                    </a:lnTo>
                    <a:lnTo>
                      <a:pt x="2036064" y="27432"/>
                    </a:lnTo>
                    <a:lnTo>
                      <a:pt x="2051304" y="27432"/>
                    </a:lnTo>
                    <a:lnTo>
                      <a:pt x="2057400" y="21336"/>
                    </a:lnTo>
                    <a:lnTo>
                      <a:pt x="2057400" y="6096"/>
                    </a:lnTo>
                    <a:lnTo>
                      <a:pt x="2051304" y="0"/>
                    </a:lnTo>
                    <a:close/>
                  </a:path>
                  <a:path w="4965700" h="27939">
                    <a:moveTo>
                      <a:pt x="2106168" y="0"/>
                    </a:moveTo>
                    <a:lnTo>
                      <a:pt x="2090927" y="0"/>
                    </a:lnTo>
                    <a:lnTo>
                      <a:pt x="2084832" y="6096"/>
                    </a:lnTo>
                    <a:lnTo>
                      <a:pt x="2084832" y="21336"/>
                    </a:lnTo>
                    <a:lnTo>
                      <a:pt x="2090927" y="27432"/>
                    </a:lnTo>
                    <a:lnTo>
                      <a:pt x="2106168" y="27432"/>
                    </a:lnTo>
                    <a:lnTo>
                      <a:pt x="2112264" y="21336"/>
                    </a:lnTo>
                    <a:lnTo>
                      <a:pt x="2112264" y="6096"/>
                    </a:lnTo>
                    <a:lnTo>
                      <a:pt x="2106168" y="0"/>
                    </a:lnTo>
                    <a:close/>
                  </a:path>
                  <a:path w="4965700" h="27939">
                    <a:moveTo>
                      <a:pt x="2161032" y="0"/>
                    </a:moveTo>
                    <a:lnTo>
                      <a:pt x="2145792" y="0"/>
                    </a:lnTo>
                    <a:lnTo>
                      <a:pt x="2139696" y="6096"/>
                    </a:lnTo>
                    <a:lnTo>
                      <a:pt x="2139696" y="21336"/>
                    </a:lnTo>
                    <a:lnTo>
                      <a:pt x="2145792" y="27432"/>
                    </a:lnTo>
                    <a:lnTo>
                      <a:pt x="2161032" y="27432"/>
                    </a:lnTo>
                    <a:lnTo>
                      <a:pt x="2167128" y="21336"/>
                    </a:lnTo>
                    <a:lnTo>
                      <a:pt x="2167128" y="6096"/>
                    </a:lnTo>
                    <a:lnTo>
                      <a:pt x="2161032" y="0"/>
                    </a:lnTo>
                    <a:close/>
                  </a:path>
                  <a:path w="4965700" h="27939">
                    <a:moveTo>
                      <a:pt x="2215896" y="0"/>
                    </a:moveTo>
                    <a:lnTo>
                      <a:pt x="2200656" y="0"/>
                    </a:lnTo>
                    <a:lnTo>
                      <a:pt x="2194560" y="6096"/>
                    </a:lnTo>
                    <a:lnTo>
                      <a:pt x="2194560" y="21336"/>
                    </a:lnTo>
                    <a:lnTo>
                      <a:pt x="2200656" y="27432"/>
                    </a:lnTo>
                    <a:lnTo>
                      <a:pt x="2215896" y="27432"/>
                    </a:lnTo>
                    <a:lnTo>
                      <a:pt x="2221992" y="21336"/>
                    </a:lnTo>
                    <a:lnTo>
                      <a:pt x="2221992" y="6096"/>
                    </a:lnTo>
                    <a:lnTo>
                      <a:pt x="2215896" y="0"/>
                    </a:lnTo>
                    <a:close/>
                  </a:path>
                  <a:path w="4965700" h="27939">
                    <a:moveTo>
                      <a:pt x="2270760" y="0"/>
                    </a:moveTo>
                    <a:lnTo>
                      <a:pt x="2255520" y="0"/>
                    </a:lnTo>
                    <a:lnTo>
                      <a:pt x="2249424" y="6096"/>
                    </a:lnTo>
                    <a:lnTo>
                      <a:pt x="2249424" y="21336"/>
                    </a:lnTo>
                    <a:lnTo>
                      <a:pt x="2255520" y="27432"/>
                    </a:lnTo>
                    <a:lnTo>
                      <a:pt x="2270760" y="27432"/>
                    </a:lnTo>
                    <a:lnTo>
                      <a:pt x="2276856" y="21336"/>
                    </a:lnTo>
                    <a:lnTo>
                      <a:pt x="2276856" y="6096"/>
                    </a:lnTo>
                    <a:lnTo>
                      <a:pt x="2270760" y="0"/>
                    </a:lnTo>
                    <a:close/>
                  </a:path>
                  <a:path w="4965700" h="27939">
                    <a:moveTo>
                      <a:pt x="2325624" y="0"/>
                    </a:moveTo>
                    <a:lnTo>
                      <a:pt x="2310384" y="0"/>
                    </a:lnTo>
                    <a:lnTo>
                      <a:pt x="2304288" y="6096"/>
                    </a:lnTo>
                    <a:lnTo>
                      <a:pt x="2304288" y="21336"/>
                    </a:lnTo>
                    <a:lnTo>
                      <a:pt x="2310384" y="27432"/>
                    </a:lnTo>
                    <a:lnTo>
                      <a:pt x="2325624" y="27432"/>
                    </a:lnTo>
                    <a:lnTo>
                      <a:pt x="2331720" y="21336"/>
                    </a:lnTo>
                    <a:lnTo>
                      <a:pt x="2331720" y="6096"/>
                    </a:lnTo>
                    <a:lnTo>
                      <a:pt x="2325624" y="0"/>
                    </a:lnTo>
                    <a:close/>
                  </a:path>
                  <a:path w="4965700" h="27939">
                    <a:moveTo>
                      <a:pt x="2380488" y="0"/>
                    </a:moveTo>
                    <a:lnTo>
                      <a:pt x="2365248" y="0"/>
                    </a:lnTo>
                    <a:lnTo>
                      <a:pt x="2359152" y="6096"/>
                    </a:lnTo>
                    <a:lnTo>
                      <a:pt x="2359152" y="21336"/>
                    </a:lnTo>
                    <a:lnTo>
                      <a:pt x="2365248" y="27432"/>
                    </a:lnTo>
                    <a:lnTo>
                      <a:pt x="2380488" y="27432"/>
                    </a:lnTo>
                    <a:lnTo>
                      <a:pt x="2386584" y="21336"/>
                    </a:lnTo>
                    <a:lnTo>
                      <a:pt x="2386584" y="6096"/>
                    </a:lnTo>
                    <a:lnTo>
                      <a:pt x="2380488" y="0"/>
                    </a:lnTo>
                    <a:close/>
                  </a:path>
                  <a:path w="4965700" h="27939">
                    <a:moveTo>
                      <a:pt x="2435352" y="0"/>
                    </a:moveTo>
                    <a:lnTo>
                      <a:pt x="2420112" y="0"/>
                    </a:lnTo>
                    <a:lnTo>
                      <a:pt x="2414016" y="6096"/>
                    </a:lnTo>
                    <a:lnTo>
                      <a:pt x="2414016" y="21336"/>
                    </a:lnTo>
                    <a:lnTo>
                      <a:pt x="2420112" y="27432"/>
                    </a:lnTo>
                    <a:lnTo>
                      <a:pt x="2435352" y="27432"/>
                    </a:lnTo>
                    <a:lnTo>
                      <a:pt x="2441448" y="21336"/>
                    </a:lnTo>
                    <a:lnTo>
                      <a:pt x="2441448" y="6096"/>
                    </a:lnTo>
                    <a:lnTo>
                      <a:pt x="2435352" y="0"/>
                    </a:lnTo>
                    <a:close/>
                  </a:path>
                  <a:path w="4965700" h="27939">
                    <a:moveTo>
                      <a:pt x="2490216" y="0"/>
                    </a:moveTo>
                    <a:lnTo>
                      <a:pt x="2474976" y="0"/>
                    </a:lnTo>
                    <a:lnTo>
                      <a:pt x="2468880" y="6096"/>
                    </a:lnTo>
                    <a:lnTo>
                      <a:pt x="2468880" y="21336"/>
                    </a:lnTo>
                    <a:lnTo>
                      <a:pt x="2474976" y="27432"/>
                    </a:lnTo>
                    <a:lnTo>
                      <a:pt x="2490216" y="27432"/>
                    </a:lnTo>
                    <a:lnTo>
                      <a:pt x="2496312" y="21336"/>
                    </a:lnTo>
                    <a:lnTo>
                      <a:pt x="2496312" y="6096"/>
                    </a:lnTo>
                    <a:lnTo>
                      <a:pt x="2490216" y="0"/>
                    </a:lnTo>
                    <a:close/>
                  </a:path>
                  <a:path w="4965700" h="27939">
                    <a:moveTo>
                      <a:pt x="2545080" y="0"/>
                    </a:moveTo>
                    <a:lnTo>
                      <a:pt x="2529840" y="0"/>
                    </a:lnTo>
                    <a:lnTo>
                      <a:pt x="2523744" y="6096"/>
                    </a:lnTo>
                    <a:lnTo>
                      <a:pt x="2523744" y="21336"/>
                    </a:lnTo>
                    <a:lnTo>
                      <a:pt x="2529840" y="27432"/>
                    </a:lnTo>
                    <a:lnTo>
                      <a:pt x="2545080" y="27432"/>
                    </a:lnTo>
                    <a:lnTo>
                      <a:pt x="2551176" y="21336"/>
                    </a:lnTo>
                    <a:lnTo>
                      <a:pt x="2551176" y="6096"/>
                    </a:lnTo>
                    <a:lnTo>
                      <a:pt x="2545080" y="0"/>
                    </a:lnTo>
                    <a:close/>
                  </a:path>
                  <a:path w="4965700" h="27939">
                    <a:moveTo>
                      <a:pt x="2599944" y="0"/>
                    </a:moveTo>
                    <a:lnTo>
                      <a:pt x="2584704" y="0"/>
                    </a:lnTo>
                    <a:lnTo>
                      <a:pt x="2578608" y="6096"/>
                    </a:lnTo>
                    <a:lnTo>
                      <a:pt x="2578608" y="21336"/>
                    </a:lnTo>
                    <a:lnTo>
                      <a:pt x="2584704" y="27432"/>
                    </a:lnTo>
                    <a:lnTo>
                      <a:pt x="2599944" y="27432"/>
                    </a:lnTo>
                    <a:lnTo>
                      <a:pt x="2606040" y="21336"/>
                    </a:lnTo>
                    <a:lnTo>
                      <a:pt x="2606040" y="6096"/>
                    </a:lnTo>
                    <a:lnTo>
                      <a:pt x="2599944" y="0"/>
                    </a:lnTo>
                    <a:close/>
                  </a:path>
                  <a:path w="4965700" h="27939">
                    <a:moveTo>
                      <a:pt x="2654808" y="0"/>
                    </a:moveTo>
                    <a:lnTo>
                      <a:pt x="2639568" y="0"/>
                    </a:lnTo>
                    <a:lnTo>
                      <a:pt x="2633472" y="6096"/>
                    </a:lnTo>
                    <a:lnTo>
                      <a:pt x="2633472" y="21336"/>
                    </a:lnTo>
                    <a:lnTo>
                      <a:pt x="2639568" y="27432"/>
                    </a:lnTo>
                    <a:lnTo>
                      <a:pt x="2654808" y="27432"/>
                    </a:lnTo>
                    <a:lnTo>
                      <a:pt x="2660904" y="21336"/>
                    </a:lnTo>
                    <a:lnTo>
                      <a:pt x="2660904" y="6096"/>
                    </a:lnTo>
                    <a:lnTo>
                      <a:pt x="2654808" y="0"/>
                    </a:lnTo>
                    <a:close/>
                  </a:path>
                  <a:path w="4965700" h="27939">
                    <a:moveTo>
                      <a:pt x="2709672" y="0"/>
                    </a:moveTo>
                    <a:lnTo>
                      <a:pt x="2694432" y="0"/>
                    </a:lnTo>
                    <a:lnTo>
                      <a:pt x="2688336" y="6096"/>
                    </a:lnTo>
                    <a:lnTo>
                      <a:pt x="2688336" y="21336"/>
                    </a:lnTo>
                    <a:lnTo>
                      <a:pt x="2694432" y="27432"/>
                    </a:lnTo>
                    <a:lnTo>
                      <a:pt x="2709672" y="27432"/>
                    </a:lnTo>
                    <a:lnTo>
                      <a:pt x="2715768" y="21336"/>
                    </a:lnTo>
                    <a:lnTo>
                      <a:pt x="2715768" y="6096"/>
                    </a:lnTo>
                    <a:lnTo>
                      <a:pt x="2709672" y="0"/>
                    </a:lnTo>
                    <a:close/>
                  </a:path>
                  <a:path w="4965700" h="27939">
                    <a:moveTo>
                      <a:pt x="2764536" y="0"/>
                    </a:moveTo>
                    <a:lnTo>
                      <a:pt x="2749296" y="0"/>
                    </a:lnTo>
                    <a:lnTo>
                      <a:pt x="2743200" y="6096"/>
                    </a:lnTo>
                    <a:lnTo>
                      <a:pt x="2743200" y="21336"/>
                    </a:lnTo>
                    <a:lnTo>
                      <a:pt x="2749296" y="27432"/>
                    </a:lnTo>
                    <a:lnTo>
                      <a:pt x="2764536" y="27432"/>
                    </a:lnTo>
                    <a:lnTo>
                      <a:pt x="2770632" y="21336"/>
                    </a:lnTo>
                    <a:lnTo>
                      <a:pt x="2770632" y="6096"/>
                    </a:lnTo>
                    <a:lnTo>
                      <a:pt x="2764536" y="0"/>
                    </a:lnTo>
                    <a:close/>
                  </a:path>
                  <a:path w="4965700" h="27939">
                    <a:moveTo>
                      <a:pt x="2819400" y="0"/>
                    </a:moveTo>
                    <a:lnTo>
                      <a:pt x="2804160" y="0"/>
                    </a:lnTo>
                    <a:lnTo>
                      <a:pt x="2798064" y="6096"/>
                    </a:lnTo>
                    <a:lnTo>
                      <a:pt x="2798064" y="21336"/>
                    </a:lnTo>
                    <a:lnTo>
                      <a:pt x="2804160" y="27432"/>
                    </a:lnTo>
                    <a:lnTo>
                      <a:pt x="2819400" y="27432"/>
                    </a:lnTo>
                    <a:lnTo>
                      <a:pt x="2825496" y="21336"/>
                    </a:lnTo>
                    <a:lnTo>
                      <a:pt x="2825496" y="6096"/>
                    </a:lnTo>
                    <a:lnTo>
                      <a:pt x="2819400" y="0"/>
                    </a:lnTo>
                    <a:close/>
                  </a:path>
                  <a:path w="4965700" h="27939">
                    <a:moveTo>
                      <a:pt x="2874264" y="0"/>
                    </a:moveTo>
                    <a:lnTo>
                      <a:pt x="2859024" y="0"/>
                    </a:lnTo>
                    <a:lnTo>
                      <a:pt x="2852928" y="6096"/>
                    </a:lnTo>
                    <a:lnTo>
                      <a:pt x="2852928" y="21336"/>
                    </a:lnTo>
                    <a:lnTo>
                      <a:pt x="2859024" y="27432"/>
                    </a:lnTo>
                    <a:lnTo>
                      <a:pt x="2874264" y="27432"/>
                    </a:lnTo>
                    <a:lnTo>
                      <a:pt x="2880360" y="21336"/>
                    </a:lnTo>
                    <a:lnTo>
                      <a:pt x="2880360" y="6096"/>
                    </a:lnTo>
                    <a:lnTo>
                      <a:pt x="2874264" y="0"/>
                    </a:lnTo>
                    <a:close/>
                  </a:path>
                  <a:path w="4965700" h="27939">
                    <a:moveTo>
                      <a:pt x="2929128" y="0"/>
                    </a:moveTo>
                    <a:lnTo>
                      <a:pt x="2913888" y="0"/>
                    </a:lnTo>
                    <a:lnTo>
                      <a:pt x="2907792" y="6096"/>
                    </a:lnTo>
                    <a:lnTo>
                      <a:pt x="2907792" y="21336"/>
                    </a:lnTo>
                    <a:lnTo>
                      <a:pt x="2913888" y="27432"/>
                    </a:lnTo>
                    <a:lnTo>
                      <a:pt x="2929128" y="27432"/>
                    </a:lnTo>
                    <a:lnTo>
                      <a:pt x="2935224" y="21336"/>
                    </a:lnTo>
                    <a:lnTo>
                      <a:pt x="2935224" y="6096"/>
                    </a:lnTo>
                    <a:lnTo>
                      <a:pt x="2929128" y="0"/>
                    </a:lnTo>
                    <a:close/>
                  </a:path>
                  <a:path w="4965700" h="27939">
                    <a:moveTo>
                      <a:pt x="2983992" y="0"/>
                    </a:moveTo>
                    <a:lnTo>
                      <a:pt x="2968752" y="0"/>
                    </a:lnTo>
                    <a:lnTo>
                      <a:pt x="2962656" y="6096"/>
                    </a:lnTo>
                    <a:lnTo>
                      <a:pt x="2962656" y="21336"/>
                    </a:lnTo>
                    <a:lnTo>
                      <a:pt x="2968752" y="27432"/>
                    </a:lnTo>
                    <a:lnTo>
                      <a:pt x="2983992" y="27432"/>
                    </a:lnTo>
                    <a:lnTo>
                      <a:pt x="2990088" y="21336"/>
                    </a:lnTo>
                    <a:lnTo>
                      <a:pt x="2990088" y="6096"/>
                    </a:lnTo>
                    <a:lnTo>
                      <a:pt x="2983992" y="0"/>
                    </a:lnTo>
                    <a:close/>
                  </a:path>
                  <a:path w="4965700" h="27939">
                    <a:moveTo>
                      <a:pt x="3038856" y="0"/>
                    </a:moveTo>
                    <a:lnTo>
                      <a:pt x="3023616" y="0"/>
                    </a:lnTo>
                    <a:lnTo>
                      <a:pt x="3017520" y="6096"/>
                    </a:lnTo>
                    <a:lnTo>
                      <a:pt x="3017520" y="21336"/>
                    </a:lnTo>
                    <a:lnTo>
                      <a:pt x="3023616" y="27432"/>
                    </a:lnTo>
                    <a:lnTo>
                      <a:pt x="3038856" y="27432"/>
                    </a:lnTo>
                    <a:lnTo>
                      <a:pt x="3044952" y="21336"/>
                    </a:lnTo>
                    <a:lnTo>
                      <a:pt x="3044952" y="6096"/>
                    </a:lnTo>
                    <a:lnTo>
                      <a:pt x="3038856" y="0"/>
                    </a:lnTo>
                    <a:close/>
                  </a:path>
                  <a:path w="4965700" h="27939">
                    <a:moveTo>
                      <a:pt x="3093720" y="0"/>
                    </a:moveTo>
                    <a:lnTo>
                      <a:pt x="3078480" y="0"/>
                    </a:lnTo>
                    <a:lnTo>
                      <a:pt x="3072384" y="6096"/>
                    </a:lnTo>
                    <a:lnTo>
                      <a:pt x="3072384" y="21336"/>
                    </a:lnTo>
                    <a:lnTo>
                      <a:pt x="3078480" y="27432"/>
                    </a:lnTo>
                    <a:lnTo>
                      <a:pt x="3093720" y="27432"/>
                    </a:lnTo>
                    <a:lnTo>
                      <a:pt x="3099816" y="21336"/>
                    </a:lnTo>
                    <a:lnTo>
                      <a:pt x="3099816" y="6096"/>
                    </a:lnTo>
                    <a:lnTo>
                      <a:pt x="3093720" y="0"/>
                    </a:lnTo>
                    <a:close/>
                  </a:path>
                  <a:path w="4965700" h="27939">
                    <a:moveTo>
                      <a:pt x="3148584" y="0"/>
                    </a:moveTo>
                    <a:lnTo>
                      <a:pt x="3133344" y="0"/>
                    </a:lnTo>
                    <a:lnTo>
                      <a:pt x="3127247" y="6096"/>
                    </a:lnTo>
                    <a:lnTo>
                      <a:pt x="3127247" y="21336"/>
                    </a:lnTo>
                    <a:lnTo>
                      <a:pt x="3133344" y="27432"/>
                    </a:lnTo>
                    <a:lnTo>
                      <a:pt x="3148584" y="27432"/>
                    </a:lnTo>
                    <a:lnTo>
                      <a:pt x="3154680" y="21336"/>
                    </a:lnTo>
                    <a:lnTo>
                      <a:pt x="3154680" y="6096"/>
                    </a:lnTo>
                    <a:lnTo>
                      <a:pt x="3148584" y="0"/>
                    </a:lnTo>
                    <a:close/>
                  </a:path>
                  <a:path w="4965700" h="27939">
                    <a:moveTo>
                      <a:pt x="3203447" y="0"/>
                    </a:moveTo>
                    <a:lnTo>
                      <a:pt x="3188208" y="0"/>
                    </a:lnTo>
                    <a:lnTo>
                      <a:pt x="3182111" y="6096"/>
                    </a:lnTo>
                    <a:lnTo>
                      <a:pt x="3182111" y="21336"/>
                    </a:lnTo>
                    <a:lnTo>
                      <a:pt x="3188208" y="27432"/>
                    </a:lnTo>
                    <a:lnTo>
                      <a:pt x="3203447" y="27432"/>
                    </a:lnTo>
                    <a:lnTo>
                      <a:pt x="3209544" y="21336"/>
                    </a:lnTo>
                    <a:lnTo>
                      <a:pt x="3209544" y="6096"/>
                    </a:lnTo>
                    <a:lnTo>
                      <a:pt x="3203447" y="0"/>
                    </a:lnTo>
                    <a:close/>
                  </a:path>
                  <a:path w="4965700" h="27939">
                    <a:moveTo>
                      <a:pt x="3258312" y="0"/>
                    </a:moveTo>
                    <a:lnTo>
                      <a:pt x="3243072" y="0"/>
                    </a:lnTo>
                    <a:lnTo>
                      <a:pt x="3236976" y="6096"/>
                    </a:lnTo>
                    <a:lnTo>
                      <a:pt x="3236976" y="21336"/>
                    </a:lnTo>
                    <a:lnTo>
                      <a:pt x="3243072" y="27432"/>
                    </a:lnTo>
                    <a:lnTo>
                      <a:pt x="3258312" y="27432"/>
                    </a:lnTo>
                    <a:lnTo>
                      <a:pt x="3264408" y="21336"/>
                    </a:lnTo>
                    <a:lnTo>
                      <a:pt x="3264408" y="6096"/>
                    </a:lnTo>
                    <a:lnTo>
                      <a:pt x="3258312" y="0"/>
                    </a:lnTo>
                    <a:close/>
                  </a:path>
                  <a:path w="4965700" h="27939">
                    <a:moveTo>
                      <a:pt x="3313176" y="0"/>
                    </a:moveTo>
                    <a:lnTo>
                      <a:pt x="3297936" y="0"/>
                    </a:lnTo>
                    <a:lnTo>
                      <a:pt x="3291840" y="6096"/>
                    </a:lnTo>
                    <a:lnTo>
                      <a:pt x="3291840" y="21336"/>
                    </a:lnTo>
                    <a:lnTo>
                      <a:pt x="3297936" y="27432"/>
                    </a:lnTo>
                    <a:lnTo>
                      <a:pt x="3313176" y="27432"/>
                    </a:lnTo>
                    <a:lnTo>
                      <a:pt x="3319272" y="21336"/>
                    </a:lnTo>
                    <a:lnTo>
                      <a:pt x="3319272" y="6096"/>
                    </a:lnTo>
                    <a:lnTo>
                      <a:pt x="3313176" y="0"/>
                    </a:lnTo>
                    <a:close/>
                  </a:path>
                  <a:path w="4965700" h="27939">
                    <a:moveTo>
                      <a:pt x="3368040" y="0"/>
                    </a:moveTo>
                    <a:lnTo>
                      <a:pt x="3352800" y="0"/>
                    </a:lnTo>
                    <a:lnTo>
                      <a:pt x="3346704" y="6096"/>
                    </a:lnTo>
                    <a:lnTo>
                      <a:pt x="3346704" y="21336"/>
                    </a:lnTo>
                    <a:lnTo>
                      <a:pt x="3352800" y="27432"/>
                    </a:lnTo>
                    <a:lnTo>
                      <a:pt x="3368040" y="27432"/>
                    </a:lnTo>
                    <a:lnTo>
                      <a:pt x="3374136" y="21336"/>
                    </a:lnTo>
                    <a:lnTo>
                      <a:pt x="3374136" y="6096"/>
                    </a:lnTo>
                    <a:lnTo>
                      <a:pt x="3368040" y="0"/>
                    </a:lnTo>
                    <a:close/>
                  </a:path>
                  <a:path w="4965700" h="27939">
                    <a:moveTo>
                      <a:pt x="3422904" y="0"/>
                    </a:moveTo>
                    <a:lnTo>
                      <a:pt x="3407664" y="0"/>
                    </a:lnTo>
                    <a:lnTo>
                      <a:pt x="3401568" y="6096"/>
                    </a:lnTo>
                    <a:lnTo>
                      <a:pt x="3401568" y="21336"/>
                    </a:lnTo>
                    <a:lnTo>
                      <a:pt x="3407664" y="27432"/>
                    </a:lnTo>
                    <a:lnTo>
                      <a:pt x="3422904" y="27432"/>
                    </a:lnTo>
                    <a:lnTo>
                      <a:pt x="3429000" y="21336"/>
                    </a:lnTo>
                    <a:lnTo>
                      <a:pt x="3429000" y="6096"/>
                    </a:lnTo>
                    <a:lnTo>
                      <a:pt x="3422904" y="0"/>
                    </a:lnTo>
                    <a:close/>
                  </a:path>
                  <a:path w="4965700" h="27939">
                    <a:moveTo>
                      <a:pt x="3477768" y="0"/>
                    </a:moveTo>
                    <a:lnTo>
                      <a:pt x="3462528" y="0"/>
                    </a:lnTo>
                    <a:lnTo>
                      <a:pt x="3456432" y="6096"/>
                    </a:lnTo>
                    <a:lnTo>
                      <a:pt x="3456432" y="21336"/>
                    </a:lnTo>
                    <a:lnTo>
                      <a:pt x="3462528" y="27432"/>
                    </a:lnTo>
                    <a:lnTo>
                      <a:pt x="3477768" y="27432"/>
                    </a:lnTo>
                    <a:lnTo>
                      <a:pt x="3483864" y="21336"/>
                    </a:lnTo>
                    <a:lnTo>
                      <a:pt x="3483864" y="6096"/>
                    </a:lnTo>
                    <a:lnTo>
                      <a:pt x="3477768" y="0"/>
                    </a:lnTo>
                    <a:close/>
                  </a:path>
                  <a:path w="4965700" h="27939">
                    <a:moveTo>
                      <a:pt x="3532632" y="0"/>
                    </a:moveTo>
                    <a:lnTo>
                      <a:pt x="3517392" y="0"/>
                    </a:lnTo>
                    <a:lnTo>
                      <a:pt x="3511296" y="6096"/>
                    </a:lnTo>
                    <a:lnTo>
                      <a:pt x="3511296" y="21336"/>
                    </a:lnTo>
                    <a:lnTo>
                      <a:pt x="3517392" y="27432"/>
                    </a:lnTo>
                    <a:lnTo>
                      <a:pt x="3532632" y="27432"/>
                    </a:lnTo>
                    <a:lnTo>
                      <a:pt x="3538728" y="21336"/>
                    </a:lnTo>
                    <a:lnTo>
                      <a:pt x="3538728" y="6096"/>
                    </a:lnTo>
                    <a:lnTo>
                      <a:pt x="3532632" y="0"/>
                    </a:lnTo>
                    <a:close/>
                  </a:path>
                  <a:path w="4965700" h="27939">
                    <a:moveTo>
                      <a:pt x="3587496" y="0"/>
                    </a:moveTo>
                    <a:lnTo>
                      <a:pt x="3572256" y="0"/>
                    </a:lnTo>
                    <a:lnTo>
                      <a:pt x="3566160" y="6096"/>
                    </a:lnTo>
                    <a:lnTo>
                      <a:pt x="3566160" y="21336"/>
                    </a:lnTo>
                    <a:lnTo>
                      <a:pt x="3572256" y="27432"/>
                    </a:lnTo>
                    <a:lnTo>
                      <a:pt x="3587496" y="27432"/>
                    </a:lnTo>
                    <a:lnTo>
                      <a:pt x="3593592" y="21336"/>
                    </a:lnTo>
                    <a:lnTo>
                      <a:pt x="3593592" y="6096"/>
                    </a:lnTo>
                    <a:lnTo>
                      <a:pt x="3587496" y="0"/>
                    </a:lnTo>
                    <a:close/>
                  </a:path>
                  <a:path w="4965700" h="27939">
                    <a:moveTo>
                      <a:pt x="3642360" y="0"/>
                    </a:moveTo>
                    <a:lnTo>
                      <a:pt x="3627120" y="0"/>
                    </a:lnTo>
                    <a:lnTo>
                      <a:pt x="3621024" y="6096"/>
                    </a:lnTo>
                    <a:lnTo>
                      <a:pt x="3621024" y="21336"/>
                    </a:lnTo>
                    <a:lnTo>
                      <a:pt x="3627120" y="27432"/>
                    </a:lnTo>
                    <a:lnTo>
                      <a:pt x="3642360" y="27432"/>
                    </a:lnTo>
                    <a:lnTo>
                      <a:pt x="3648456" y="21336"/>
                    </a:lnTo>
                    <a:lnTo>
                      <a:pt x="3648456" y="6096"/>
                    </a:lnTo>
                    <a:lnTo>
                      <a:pt x="3642360" y="0"/>
                    </a:lnTo>
                    <a:close/>
                  </a:path>
                  <a:path w="4965700" h="27939">
                    <a:moveTo>
                      <a:pt x="3697224" y="0"/>
                    </a:moveTo>
                    <a:lnTo>
                      <a:pt x="3681984" y="0"/>
                    </a:lnTo>
                    <a:lnTo>
                      <a:pt x="3675888" y="6096"/>
                    </a:lnTo>
                    <a:lnTo>
                      <a:pt x="3675888" y="21336"/>
                    </a:lnTo>
                    <a:lnTo>
                      <a:pt x="3681984" y="27432"/>
                    </a:lnTo>
                    <a:lnTo>
                      <a:pt x="3697224" y="27432"/>
                    </a:lnTo>
                    <a:lnTo>
                      <a:pt x="3703320" y="21336"/>
                    </a:lnTo>
                    <a:lnTo>
                      <a:pt x="3703320" y="6096"/>
                    </a:lnTo>
                    <a:lnTo>
                      <a:pt x="3697224" y="0"/>
                    </a:lnTo>
                    <a:close/>
                  </a:path>
                  <a:path w="4965700" h="27939">
                    <a:moveTo>
                      <a:pt x="3752088" y="0"/>
                    </a:moveTo>
                    <a:lnTo>
                      <a:pt x="3736848" y="0"/>
                    </a:lnTo>
                    <a:lnTo>
                      <a:pt x="3730752" y="6096"/>
                    </a:lnTo>
                    <a:lnTo>
                      <a:pt x="3730752" y="21336"/>
                    </a:lnTo>
                    <a:lnTo>
                      <a:pt x="3736848" y="27432"/>
                    </a:lnTo>
                    <a:lnTo>
                      <a:pt x="3752088" y="27432"/>
                    </a:lnTo>
                    <a:lnTo>
                      <a:pt x="3758184" y="21336"/>
                    </a:lnTo>
                    <a:lnTo>
                      <a:pt x="3758184" y="6096"/>
                    </a:lnTo>
                    <a:lnTo>
                      <a:pt x="3752088" y="0"/>
                    </a:lnTo>
                    <a:close/>
                  </a:path>
                  <a:path w="4965700" h="27939">
                    <a:moveTo>
                      <a:pt x="3806952" y="0"/>
                    </a:moveTo>
                    <a:lnTo>
                      <a:pt x="3791712" y="0"/>
                    </a:lnTo>
                    <a:lnTo>
                      <a:pt x="3785616" y="6096"/>
                    </a:lnTo>
                    <a:lnTo>
                      <a:pt x="3785616" y="21336"/>
                    </a:lnTo>
                    <a:lnTo>
                      <a:pt x="3791712" y="27432"/>
                    </a:lnTo>
                    <a:lnTo>
                      <a:pt x="3806952" y="27432"/>
                    </a:lnTo>
                    <a:lnTo>
                      <a:pt x="3813048" y="21336"/>
                    </a:lnTo>
                    <a:lnTo>
                      <a:pt x="3813048" y="6096"/>
                    </a:lnTo>
                    <a:lnTo>
                      <a:pt x="3806952" y="0"/>
                    </a:lnTo>
                    <a:close/>
                  </a:path>
                  <a:path w="4965700" h="27939">
                    <a:moveTo>
                      <a:pt x="3861816" y="0"/>
                    </a:moveTo>
                    <a:lnTo>
                      <a:pt x="3846576" y="0"/>
                    </a:lnTo>
                    <a:lnTo>
                      <a:pt x="3840480" y="6096"/>
                    </a:lnTo>
                    <a:lnTo>
                      <a:pt x="3840480" y="21336"/>
                    </a:lnTo>
                    <a:lnTo>
                      <a:pt x="3846576" y="27432"/>
                    </a:lnTo>
                    <a:lnTo>
                      <a:pt x="3861816" y="27432"/>
                    </a:lnTo>
                    <a:lnTo>
                      <a:pt x="3867912" y="21336"/>
                    </a:lnTo>
                    <a:lnTo>
                      <a:pt x="3867912" y="6096"/>
                    </a:lnTo>
                    <a:lnTo>
                      <a:pt x="3861816" y="0"/>
                    </a:lnTo>
                    <a:close/>
                  </a:path>
                  <a:path w="4965700" h="27939">
                    <a:moveTo>
                      <a:pt x="3916680" y="0"/>
                    </a:moveTo>
                    <a:lnTo>
                      <a:pt x="3901440" y="0"/>
                    </a:lnTo>
                    <a:lnTo>
                      <a:pt x="3895344" y="6096"/>
                    </a:lnTo>
                    <a:lnTo>
                      <a:pt x="3895344" y="21336"/>
                    </a:lnTo>
                    <a:lnTo>
                      <a:pt x="3901440" y="27432"/>
                    </a:lnTo>
                    <a:lnTo>
                      <a:pt x="3916680" y="27432"/>
                    </a:lnTo>
                    <a:lnTo>
                      <a:pt x="3922776" y="21336"/>
                    </a:lnTo>
                    <a:lnTo>
                      <a:pt x="3922776" y="6096"/>
                    </a:lnTo>
                    <a:lnTo>
                      <a:pt x="3916680" y="0"/>
                    </a:lnTo>
                    <a:close/>
                  </a:path>
                  <a:path w="4965700" h="27939">
                    <a:moveTo>
                      <a:pt x="3971544" y="0"/>
                    </a:moveTo>
                    <a:lnTo>
                      <a:pt x="3956304" y="0"/>
                    </a:lnTo>
                    <a:lnTo>
                      <a:pt x="3950208" y="6096"/>
                    </a:lnTo>
                    <a:lnTo>
                      <a:pt x="3950208" y="21336"/>
                    </a:lnTo>
                    <a:lnTo>
                      <a:pt x="3956304" y="27432"/>
                    </a:lnTo>
                    <a:lnTo>
                      <a:pt x="3971544" y="27432"/>
                    </a:lnTo>
                    <a:lnTo>
                      <a:pt x="3977640" y="21336"/>
                    </a:lnTo>
                    <a:lnTo>
                      <a:pt x="3977640" y="6096"/>
                    </a:lnTo>
                    <a:lnTo>
                      <a:pt x="3971544" y="0"/>
                    </a:lnTo>
                    <a:close/>
                  </a:path>
                  <a:path w="4965700" h="27939">
                    <a:moveTo>
                      <a:pt x="4026408" y="0"/>
                    </a:moveTo>
                    <a:lnTo>
                      <a:pt x="4011168" y="0"/>
                    </a:lnTo>
                    <a:lnTo>
                      <a:pt x="4005072" y="6096"/>
                    </a:lnTo>
                    <a:lnTo>
                      <a:pt x="4005072" y="21336"/>
                    </a:lnTo>
                    <a:lnTo>
                      <a:pt x="4011168" y="27432"/>
                    </a:lnTo>
                    <a:lnTo>
                      <a:pt x="4026408" y="27432"/>
                    </a:lnTo>
                    <a:lnTo>
                      <a:pt x="4032504" y="21336"/>
                    </a:lnTo>
                    <a:lnTo>
                      <a:pt x="4032504" y="6096"/>
                    </a:lnTo>
                    <a:lnTo>
                      <a:pt x="4026408" y="0"/>
                    </a:lnTo>
                    <a:close/>
                  </a:path>
                  <a:path w="4965700" h="27939">
                    <a:moveTo>
                      <a:pt x="4081272" y="0"/>
                    </a:moveTo>
                    <a:lnTo>
                      <a:pt x="4066032" y="0"/>
                    </a:lnTo>
                    <a:lnTo>
                      <a:pt x="4059936" y="6096"/>
                    </a:lnTo>
                    <a:lnTo>
                      <a:pt x="4059936" y="21336"/>
                    </a:lnTo>
                    <a:lnTo>
                      <a:pt x="4066032" y="27432"/>
                    </a:lnTo>
                    <a:lnTo>
                      <a:pt x="4081272" y="27432"/>
                    </a:lnTo>
                    <a:lnTo>
                      <a:pt x="4087368" y="21336"/>
                    </a:lnTo>
                    <a:lnTo>
                      <a:pt x="4087368" y="6096"/>
                    </a:lnTo>
                    <a:lnTo>
                      <a:pt x="4081272" y="0"/>
                    </a:lnTo>
                    <a:close/>
                  </a:path>
                  <a:path w="4965700" h="27939">
                    <a:moveTo>
                      <a:pt x="4136136" y="0"/>
                    </a:moveTo>
                    <a:lnTo>
                      <a:pt x="4120896" y="0"/>
                    </a:lnTo>
                    <a:lnTo>
                      <a:pt x="4114800" y="6096"/>
                    </a:lnTo>
                    <a:lnTo>
                      <a:pt x="4114800" y="21336"/>
                    </a:lnTo>
                    <a:lnTo>
                      <a:pt x="4120896" y="27432"/>
                    </a:lnTo>
                    <a:lnTo>
                      <a:pt x="4136136" y="27432"/>
                    </a:lnTo>
                    <a:lnTo>
                      <a:pt x="4142232" y="21336"/>
                    </a:lnTo>
                    <a:lnTo>
                      <a:pt x="4142232" y="6096"/>
                    </a:lnTo>
                    <a:lnTo>
                      <a:pt x="4136136" y="0"/>
                    </a:lnTo>
                    <a:close/>
                  </a:path>
                  <a:path w="4965700" h="27939">
                    <a:moveTo>
                      <a:pt x="4191000" y="0"/>
                    </a:moveTo>
                    <a:lnTo>
                      <a:pt x="4175760" y="0"/>
                    </a:lnTo>
                    <a:lnTo>
                      <a:pt x="4169664" y="6096"/>
                    </a:lnTo>
                    <a:lnTo>
                      <a:pt x="4169664" y="21336"/>
                    </a:lnTo>
                    <a:lnTo>
                      <a:pt x="4175760" y="27432"/>
                    </a:lnTo>
                    <a:lnTo>
                      <a:pt x="4191000" y="27432"/>
                    </a:lnTo>
                    <a:lnTo>
                      <a:pt x="4197096" y="21336"/>
                    </a:lnTo>
                    <a:lnTo>
                      <a:pt x="4197096" y="6096"/>
                    </a:lnTo>
                    <a:lnTo>
                      <a:pt x="4191000" y="0"/>
                    </a:lnTo>
                    <a:close/>
                  </a:path>
                  <a:path w="4965700" h="27939">
                    <a:moveTo>
                      <a:pt x="4245864" y="0"/>
                    </a:moveTo>
                    <a:lnTo>
                      <a:pt x="4230624" y="0"/>
                    </a:lnTo>
                    <a:lnTo>
                      <a:pt x="4224528" y="6096"/>
                    </a:lnTo>
                    <a:lnTo>
                      <a:pt x="4224528" y="21336"/>
                    </a:lnTo>
                    <a:lnTo>
                      <a:pt x="4230624" y="27432"/>
                    </a:lnTo>
                    <a:lnTo>
                      <a:pt x="4245864" y="27432"/>
                    </a:lnTo>
                    <a:lnTo>
                      <a:pt x="4251960" y="21336"/>
                    </a:lnTo>
                    <a:lnTo>
                      <a:pt x="4251960" y="6096"/>
                    </a:lnTo>
                    <a:lnTo>
                      <a:pt x="4245864" y="0"/>
                    </a:lnTo>
                    <a:close/>
                  </a:path>
                  <a:path w="4965700" h="27939">
                    <a:moveTo>
                      <a:pt x="4300728" y="0"/>
                    </a:moveTo>
                    <a:lnTo>
                      <a:pt x="4285488" y="0"/>
                    </a:lnTo>
                    <a:lnTo>
                      <a:pt x="4279392" y="6096"/>
                    </a:lnTo>
                    <a:lnTo>
                      <a:pt x="4279392" y="21336"/>
                    </a:lnTo>
                    <a:lnTo>
                      <a:pt x="4285488" y="27432"/>
                    </a:lnTo>
                    <a:lnTo>
                      <a:pt x="4300728" y="27432"/>
                    </a:lnTo>
                    <a:lnTo>
                      <a:pt x="4306824" y="21336"/>
                    </a:lnTo>
                    <a:lnTo>
                      <a:pt x="4306824" y="6096"/>
                    </a:lnTo>
                    <a:lnTo>
                      <a:pt x="4300728" y="0"/>
                    </a:lnTo>
                    <a:close/>
                  </a:path>
                  <a:path w="4965700" h="27939">
                    <a:moveTo>
                      <a:pt x="4355592" y="0"/>
                    </a:moveTo>
                    <a:lnTo>
                      <a:pt x="4340352" y="0"/>
                    </a:lnTo>
                    <a:lnTo>
                      <a:pt x="4334256" y="6096"/>
                    </a:lnTo>
                    <a:lnTo>
                      <a:pt x="4334256" y="21336"/>
                    </a:lnTo>
                    <a:lnTo>
                      <a:pt x="4340352" y="27432"/>
                    </a:lnTo>
                    <a:lnTo>
                      <a:pt x="4355592" y="27432"/>
                    </a:lnTo>
                    <a:lnTo>
                      <a:pt x="4361688" y="21336"/>
                    </a:lnTo>
                    <a:lnTo>
                      <a:pt x="4361688" y="6096"/>
                    </a:lnTo>
                    <a:lnTo>
                      <a:pt x="4355592" y="0"/>
                    </a:lnTo>
                    <a:close/>
                  </a:path>
                  <a:path w="4965700" h="27939">
                    <a:moveTo>
                      <a:pt x="4410456" y="0"/>
                    </a:moveTo>
                    <a:lnTo>
                      <a:pt x="4395216" y="0"/>
                    </a:lnTo>
                    <a:lnTo>
                      <a:pt x="4389120" y="6096"/>
                    </a:lnTo>
                    <a:lnTo>
                      <a:pt x="4389120" y="21336"/>
                    </a:lnTo>
                    <a:lnTo>
                      <a:pt x="4395216" y="27432"/>
                    </a:lnTo>
                    <a:lnTo>
                      <a:pt x="4410456" y="27432"/>
                    </a:lnTo>
                    <a:lnTo>
                      <a:pt x="4416552" y="21336"/>
                    </a:lnTo>
                    <a:lnTo>
                      <a:pt x="4416552" y="6096"/>
                    </a:lnTo>
                    <a:lnTo>
                      <a:pt x="4410456" y="0"/>
                    </a:lnTo>
                    <a:close/>
                  </a:path>
                  <a:path w="4965700" h="27939">
                    <a:moveTo>
                      <a:pt x="4465320" y="0"/>
                    </a:moveTo>
                    <a:lnTo>
                      <a:pt x="4450080" y="0"/>
                    </a:lnTo>
                    <a:lnTo>
                      <a:pt x="4443984" y="6096"/>
                    </a:lnTo>
                    <a:lnTo>
                      <a:pt x="4443984" y="21336"/>
                    </a:lnTo>
                    <a:lnTo>
                      <a:pt x="4450080" y="27432"/>
                    </a:lnTo>
                    <a:lnTo>
                      <a:pt x="4465320" y="27432"/>
                    </a:lnTo>
                    <a:lnTo>
                      <a:pt x="4471416" y="21336"/>
                    </a:lnTo>
                    <a:lnTo>
                      <a:pt x="4471416" y="6096"/>
                    </a:lnTo>
                    <a:lnTo>
                      <a:pt x="4465320" y="0"/>
                    </a:lnTo>
                    <a:close/>
                  </a:path>
                  <a:path w="4965700" h="27939">
                    <a:moveTo>
                      <a:pt x="4520184" y="0"/>
                    </a:moveTo>
                    <a:lnTo>
                      <a:pt x="4504944" y="0"/>
                    </a:lnTo>
                    <a:lnTo>
                      <a:pt x="4498848" y="6096"/>
                    </a:lnTo>
                    <a:lnTo>
                      <a:pt x="4498848" y="21336"/>
                    </a:lnTo>
                    <a:lnTo>
                      <a:pt x="4504944" y="27432"/>
                    </a:lnTo>
                    <a:lnTo>
                      <a:pt x="4520184" y="27432"/>
                    </a:lnTo>
                    <a:lnTo>
                      <a:pt x="4526280" y="21336"/>
                    </a:lnTo>
                    <a:lnTo>
                      <a:pt x="4526280" y="6096"/>
                    </a:lnTo>
                    <a:lnTo>
                      <a:pt x="4520184" y="0"/>
                    </a:lnTo>
                    <a:close/>
                  </a:path>
                  <a:path w="4965700" h="27939">
                    <a:moveTo>
                      <a:pt x="4575048" y="0"/>
                    </a:moveTo>
                    <a:lnTo>
                      <a:pt x="4559808" y="0"/>
                    </a:lnTo>
                    <a:lnTo>
                      <a:pt x="4553712" y="6096"/>
                    </a:lnTo>
                    <a:lnTo>
                      <a:pt x="4553712" y="21336"/>
                    </a:lnTo>
                    <a:lnTo>
                      <a:pt x="4559808" y="27432"/>
                    </a:lnTo>
                    <a:lnTo>
                      <a:pt x="4575048" y="27432"/>
                    </a:lnTo>
                    <a:lnTo>
                      <a:pt x="4581144" y="21336"/>
                    </a:lnTo>
                    <a:lnTo>
                      <a:pt x="4581144" y="6096"/>
                    </a:lnTo>
                    <a:lnTo>
                      <a:pt x="4575048" y="0"/>
                    </a:lnTo>
                    <a:close/>
                  </a:path>
                  <a:path w="4965700" h="27939">
                    <a:moveTo>
                      <a:pt x="4629912" y="0"/>
                    </a:moveTo>
                    <a:lnTo>
                      <a:pt x="4614672" y="0"/>
                    </a:lnTo>
                    <a:lnTo>
                      <a:pt x="4608576" y="6096"/>
                    </a:lnTo>
                    <a:lnTo>
                      <a:pt x="4608576" y="21336"/>
                    </a:lnTo>
                    <a:lnTo>
                      <a:pt x="4614672" y="27432"/>
                    </a:lnTo>
                    <a:lnTo>
                      <a:pt x="4629912" y="27432"/>
                    </a:lnTo>
                    <a:lnTo>
                      <a:pt x="4636008" y="21336"/>
                    </a:lnTo>
                    <a:lnTo>
                      <a:pt x="4636008" y="6096"/>
                    </a:lnTo>
                    <a:lnTo>
                      <a:pt x="4629912" y="0"/>
                    </a:lnTo>
                    <a:close/>
                  </a:path>
                  <a:path w="4965700" h="27939">
                    <a:moveTo>
                      <a:pt x="4684776" y="0"/>
                    </a:moveTo>
                    <a:lnTo>
                      <a:pt x="4669536" y="0"/>
                    </a:lnTo>
                    <a:lnTo>
                      <a:pt x="4663440" y="6096"/>
                    </a:lnTo>
                    <a:lnTo>
                      <a:pt x="4663440" y="21336"/>
                    </a:lnTo>
                    <a:lnTo>
                      <a:pt x="4669536" y="27432"/>
                    </a:lnTo>
                    <a:lnTo>
                      <a:pt x="4684776" y="27432"/>
                    </a:lnTo>
                    <a:lnTo>
                      <a:pt x="4690872" y="21336"/>
                    </a:lnTo>
                    <a:lnTo>
                      <a:pt x="4690872" y="6096"/>
                    </a:lnTo>
                    <a:lnTo>
                      <a:pt x="4684776" y="0"/>
                    </a:lnTo>
                    <a:close/>
                  </a:path>
                  <a:path w="4965700" h="27939">
                    <a:moveTo>
                      <a:pt x="4739640" y="0"/>
                    </a:moveTo>
                    <a:lnTo>
                      <a:pt x="4724400" y="0"/>
                    </a:lnTo>
                    <a:lnTo>
                      <a:pt x="4718304" y="6096"/>
                    </a:lnTo>
                    <a:lnTo>
                      <a:pt x="4718304" y="21336"/>
                    </a:lnTo>
                    <a:lnTo>
                      <a:pt x="4724400" y="27432"/>
                    </a:lnTo>
                    <a:lnTo>
                      <a:pt x="4739640" y="27432"/>
                    </a:lnTo>
                    <a:lnTo>
                      <a:pt x="4745736" y="21336"/>
                    </a:lnTo>
                    <a:lnTo>
                      <a:pt x="4745736" y="6096"/>
                    </a:lnTo>
                    <a:lnTo>
                      <a:pt x="4739640" y="0"/>
                    </a:lnTo>
                    <a:close/>
                  </a:path>
                  <a:path w="4965700" h="27939">
                    <a:moveTo>
                      <a:pt x="4794504" y="0"/>
                    </a:moveTo>
                    <a:lnTo>
                      <a:pt x="4779264" y="0"/>
                    </a:lnTo>
                    <a:lnTo>
                      <a:pt x="4773168" y="6096"/>
                    </a:lnTo>
                    <a:lnTo>
                      <a:pt x="4773168" y="21336"/>
                    </a:lnTo>
                    <a:lnTo>
                      <a:pt x="4779264" y="27432"/>
                    </a:lnTo>
                    <a:lnTo>
                      <a:pt x="4794504" y="27432"/>
                    </a:lnTo>
                    <a:lnTo>
                      <a:pt x="4800600" y="21336"/>
                    </a:lnTo>
                    <a:lnTo>
                      <a:pt x="4800600" y="6096"/>
                    </a:lnTo>
                    <a:lnTo>
                      <a:pt x="4794504" y="0"/>
                    </a:lnTo>
                    <a:close/>
                  </a:path>
                  <a:path w="4965700" h="27939">
                    <a:moveTo>
                      <a:pt x="4849368" y="0"/>
                    </a:moveTo>
                    <a:lnTo>
                      <a:pt x="4834128" y="0"/>
                    </a:lnTo>
                    <a:lnTo>
                      <a:pt x="4828032" y="6096"/>
                    </a:lnTo>
                    <a:lnTo>
                      <a:pt x="4828032" y="21336"/>
                    </a:lnTo>
                    <a:lnTo>
                      <a:pt x="4834128" y="27432"/>
                    </a:lnTo>
                    <a:lnTo>
                      <a:pt x="4849368" y="27432"/>
                    </a:lnTo>
                    <a:lnTo>
                      <a:pt x="4855464" y="21336"/>
                    </a:lnTo>
                    <a:lnTo>
                      <a:pt x="4855464" y="6096"/>
                    </a:lnTo>
                    <a:lnTo>
                      <a:pt x="4849368" y="0"/>
                    </a:lnTo>
                    <a:close/>
                  </a:path>
                  <a:path w="4965700" h="27939">
                    <a:moveTo>
                      <a:pt x="4904232" y="0"/>
                    </a:moveTo>
                    <a:lnTo>
                      <a:pt x="4888992" y="0"/>
                    </a:lnTo>
                    <a:lnTo>
                      <a:pt x="4882896" y="6096"/>
                    </a:lnTo>
                    <a:lnTo>
                      <a:pt x="4882896" y="21336"/>
                    </a:lnTo>
                    <a:lnTo>
                      <a:pt x="4888992" y="27432"/>
                    </a:lnTo>
                    <a:lnTo>
                      <a:pt x="4904232" y="27432"/>
                    </a:lnTo>
                    <a:lnTo>
                      <a:pt x="4910328" y="21336"/>
                    </a:lnTo>
                    <a:lnTo>
                      <a:pt x="4910328" y="6096"/>
                    </a:lnTo>
                    <a:lnTo>
                      <a:pt x="4904232" y="0"/>
                    </a:lnTo>
                    <a:close/>
                  </a:path>
                  <a:path w="4965700" h="27939">
                    <a:moveTo>
                      <a:pt x="4959096" y="0"/>
                    </a:moveTo>
                    <a:lnTo>
                      <a:pt x="4943856" y="0"/>
                    </a:lnTo>
                    <a:lnTo>
                      <a:pt x="4937760" y="6096"/>
                    </a:lnTo>
                    <a:lnTo>
                      <a:pt x="4937760" y="21336"/>
                    </a:lnTo>
                    <a:lnTo>
                      <a:pt x="4943856" y="27432"/>
                    </a:lnTo>
                    <a:lnTo>
                      <a:pt x="4959096" y="27432"/>
                    </a:lnTo>
                    <a:lnTo>
                      <a:pt x="4965192" y="21336"/>
                    </a:lnTo>
                    <a:lnTo>
                      <a:pt x="4965192" y="6096"/>
                    </a:lnTo>
                    <a:lnTo>
                      <a:pt x="4959096" y="0"/>
                    </a:lnTo>
                    <a:close/>
                  </a:path>
                </a:pathLst>
              </a:custGeom>
              <a:solidFill>
                <a:srgbClr val="5962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879"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grpSp>
        <p:grpSp>
          <p:nvGrpSpPr>
            <p:cNvPr id="33" name="グループ化 32">
              <a:extLst>
                <a:ext uri="{FF2B5EF4-FFF2-40B4-BE49-F238E27FC236}">
                  <a16:creationId xmlns:a16="http://schemas.microsoft.com/office/drawing/2014/main" id="{173254FD-D49C-4DB6-A129-E9B5DF35D31C}"/>
                </a:ext>
              </a:extLst>
            </p:cNvPr>
            <p:cNvGrpSpPr/>
            <p:nvPr/>
          </p:nvGrpSpPr>
          <p:grpSpPr>
            <a:xfrm>
              <a:off x="32844" y="1842199"/>
              <a:ext cx="3384000" cy="319194"/>
              <a:chOff x="32844" y="1842199"/>
              <a:chExt cx="3384000" cy="319194"/>
            </a:xfrm>
          </p:grpSpPr>
          <p:sp>
            <p:nvSpPr>
              <p:cNvPr id="82" name="object 25"/>
              <p:cNvSpPr txBox="1"/>
              <p:nvPr/>
            </p:nvSpPr>
            <p:spPr>
              <a:xfrm>
                <a:off x="32844" y="1842199"/>
                <a:ext cx="3384000" cy="138511"/>
              </a:xfrm>
              <a:prstGeom prst="rect">
                <a:avLst/>
              </a:prstGeom>
            </p:spPr>
            <p:txBody>
              <a:bodyPr vert="horz" wrap="square" lIns="0" tIns="0" rIns="0" bIns="0" rtlCol="0">
                <a:spAutoFit/>
              </a:bodyPr>
              <a:lstStyle/>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a:t>
                </a: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中教審</a:t>
                </a:r>
                <a:r>
                  <a:rPr kumimoji="1" lang="en-US" altLang="ja-JP"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〕2040</a:t>
                </a: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年に向けた高等教育のｸﾞﾗﾝﾄﾞﾃﾞｻﾞｲﾝ（答申）</a:t>
                </a:r>
                <a:endParaRPr kumimoji="1" sz="977"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83" name="object 25"/>
              <p:cNvSpPr txBox="1"/>
              <p:nvPr/>
            </p:nvSpPr>
            <p:spPr>
              <a:xfrm>
                <a:off x="148943" y="2022894"/>
                <a:ext cx="3132000" cy="138499"/>
              </a:xfrm>
              <a:prstGeom prst="rect">
                <a:avLst/>
              </a:prstGeom>
            </p:spPr>
            <p:txBody>
              <a:bodyPr vert="horz" wrap="square" lIns="0" tIns="0" rIns="0" bIns="0" rtlCol="0">
                <a:spAutoFit/>
              </a:bodyPr>
              <a:lstStyle/>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1" i="1" u="none" strike="noStrike" kern="1200" cap="none" spc="-15"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必要</a:t>
                </a:r>
                <a:r>
                  <a:rPr kumimoji="1" lang="ja-JP" altLang="en-US" sz="879" b="1" i="1" u="none" strike="noStrike" kern="1200" cap="none" spc="-10"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とさ</a:t>
                </a:r>
                <a:r>
                  <a:rPr kumimoji="1" lang="ja-JP" altLang="en-US" sz="879" b="1" i="1" u="none" strike="noStrike" kern="1200" cap="none" spc="-24"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れる人材像</a:t>
                </a:r>
                <a:r>
                  <a:rPr kumimoji="1" lang="ja-JP" altLang="en-US" sz="879" b="1" i="1" u="none" strike="noStrike" kern="1200" cap="none" spc="-10"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と</a:t>
                </a:r>
                <a:r>
                  <a:rPr kumimoji="1" lang="ja-JP" altLang="en-US" sz="879" b="1" i="1" u="none" strike="noStrike" kern="1200" cap="none" spc="-24"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高等教育の目指</a:t>
                </a:r>
                <a:r>
                  <a:rPr kumimoji="1" lang="ja-JP" altLang="en-US" sz="879" b="1" i="1" u="none" strike="noStrike" kern="1200" cap="none" spc="-20"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す</a:t>
                </a:r>
                <a:r>
                  <a:rPr kumimoji="1" lang="ja-JP" altLang="en-US" sz="879" b="1" i="1" u="none" strike="noStrike" kern="1200" cap="none" spc="-24"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べき姿</a:t>
                </a:r>
                <a:endParaRPr kumimoji="1" sz="977"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grpSp>
      </p:grpSp>
      <p:grpSp>
        <p:nvGrpSpPr>
          <p:cNvPr id="87" name="グループ化 86">
            <a:extLst>
              <a:ext uri="{FF2B5EF4-FFF2-40B4-BE49-F238E27FC236}">
                <a16:creationId xmlns:a16="http://schemas.microsoft.com/office/drawing/2014/main" id="{B26AFD06-7961-4D56-AA73-BC7A896C3B4C}"/>
              </a:ext>
            </a:extLst>
          </p:cNvPr>
          <p:cNvGrpSpPr/>
          <p:nvPr/>
        </p:nvGrpSpPr>
        <p:grpSpPr>
          <a:xfrm>
            <a:off x="79246" y="727642"/>
            <a:ext cx="8790911" cy="755156"/>
            <a:chOff x="165178" y="1071707"/>
            <a:chExt cx="9000000" cy="773117"/>
          </a:xfrm>
        </p:grpSpPr>
        <p:pic>
          <p:nvPicPr>
            <p:cNvPr id="86" name="図 85">
              <a:extLst>
                <a:ext uri="{FF2B5EF4-FFF2-40B4-BE49-F238E27FC236}">
                  <a16:creationId xmlns:a16="http://schemas.microsoft.com/office/drawing/2014/main" id="{400B7B14-FDCF-4A10-A859-6A6E0E2BA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5452" y="1114112"/>
              <a:ext cx="684000" cy="678870"/>
            </a:xfrm>
            <a:prstGeom prst="rect">
              <a:avLst/>
            </a:prstGeom>
          </p:spPr>
        </p:pic>
        <p:pic>
          <p:nvPicPr>
            <p:cNvPr id="11" name="図 10"/>
            <p:cNvPicPr>
              <a:picLocks noChangeAspect="1"/>
            </p:cNvPicPr>
            <p:nvPr/>
          </p:nvPicPr>
          <p:blipFill>
            <a:blip r:embed="rId4"/>
            <a:stretch>
              <a:fillRect/>
            </a:stretch>
          </p:blipFill>
          <p:spPr>
            <a:xfrm>
              <a:off x="6367344" y="1446324"/>
              <a:ext cx="1368000" cy="326726"/>
            </a:xfrm>
            <a:prstGeom prst="rect">
              <a:avLst/>
            </a:prstGeom>
          </p:spPr>
        </p:pic>
        <p:sp>
          <p:nvSpPr>
            <p:cNvPr id="6" name="テキスト ボックス 5"/>
            <p:cNvSpPr txBox="1"/>
            <p:nvPr/>
          </p:nvSpPr>
          <p:spPr>
            <a:xfrm>
              <a:off x="165178" y="1071707"/>
              <a:ext cx="9000000" cy="756000"/>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○基幹教育、高度専門教育の充実</a:t>
              </a:r>
              <a:endParaRPr kumimoji="1" lang="en-US" altLang="ja-JP" sz="97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○グローバル・コミュニケーション教育、地域志向教育の充実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○副専攻プログラム</a:t>
              </a:r>
            </a:p>
          </p:txBody>
        </p:sp>
        <p:pic>
          <p:nvPicPr>
            <p:cNvPr id="19" name="図 18"/>
            <p:cNvPicPr>
              <a:picLocks noChangeAspect="1"/>
            </p:cNvPicPr>
            <p:nvPr/>
          </p:nvPicPr>
          <p:blipFill>
            <a:blip r:embed="rId5"/>
            <a:stretch>
              <a:fillRect/>
            </a:stretch>
          </p:blipFill>
          <p:spPr>
            <a:xfrm>
              <a:off x="7707044" y="1092937"/>
              <a:ext cx="712906" cy="720000"/>
            </a:xfrm>
            <a:prstGeom prst="rect">
              <a:avLst/>
            </a:prstGeom>
          </p:spPr>
        </p:pic>
        <p:sp>
          <p:nvSpPr>
            <p:cNvPr id="18" name="角丸四角形吹き出し 17"/>
            <p:cNvSpPr/>
            <p:nvPr/>
          </p:nvSpPr>
          <p:spPr>
            <a:xfrm>
              <a:off x="4190403" y="1096646"/>
              <a:ext cx="4914960" cy="713803"/>
            </a:xfrm>
            <a:prstGeom prst="wedgeRoundRectCallout">
              <a:avLst>
                <a:gd name="adj1" fmla="val -56004"/>
                <a:gd name="adj2" fmla="val -27609"/>
                <a:gd name="adj3" fmla="val 16667"/>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1" name="object 248"/>
            <p:cNvSpPr txBox="1"/>
            <p:nvPr/>
          </p:nvSpPr>
          <p:spPr>
            <a:xfrm>
              <a:off x="4179734" y="1080751"/>
              <a:ext cx="1304218" cy="235028"/>
            </a:xfrm>
            <a:prstGeom prst="rect">
              <a:avLst/>
            </a:prstGeom>
          </p:spPr>
          <p:txBody>
            <a:bodyPr vert="horz" wrap="square" lIns="0" tIns="0" rIns="0" bIns="0" rtlCol="0" anchor="ctr">
              <a:noAutofit/>
            </a:bodyPr>
            <a:lstStyle/>
            <a:p>
              <a:pPr marL="12405" marR="0" lvl="0" indent="0" algn="ctr" defTabSz="914400" rtl="0" eaLnBrk="1" fontAlgn="auto" latinLnBrk="0" hangingPunct="1">
                <a:lnSpc>
                  <a:spcPts val="869"/>
                </a:lnSpc>
                <a:spcBef>
                  <a:spcPts val="0"/>
                </a:spcBef>
                <a:spcAft>
                  <a:spcPts val="0"/>
                </a:spcAft>
                <a:buClrTx/>
                <a:buSzTx/>
                <a:buFontTx/>
                <a:buNone/>
                <a:tabLst/>
                <a:defRPr/>
              </a:pPr>
              <a:r>
                <a:rPr kumimoji="1" sz="879" b="1" i="1" u="none" strike="noStrike" kern="1200" cap="none" spc="0"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HGP創英角ｺﾞｼｯｸUB"/>
                </a:rPr>
                <a:t>2040</a:t>
              </a:r>
              <a:r>
                <a:rPr kumimoji="1" sz="879" b="1" i="1" u="none" strike="noStrike" kern="1200" cap="none" spc="5"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HGP創英角ｺﾞｼｯｸUB"/>
                </a:rPr>
                <a:t>年頃</a:t>
              </a:r>
              <a:r>
                <a:rPr kumimoji="1" sz="879" b="1" i="1" u="none" strike="noStrike" kern="1200" cap="none" spc="0"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HGP創英角ｺﾞｼｯｸUB"/>
                </a:rPr>
                <a:t>の</a:t>
              </a:r>
              <a:r>
                <a:rPr kumimoji="1" sz="879" b="1" i="1" u="none" strike="noStrike" kern="1200" cap="none" spc="5"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HGP創英角ｺﾞｼｯｸUB"/>
                </a:rPr>
                <a:t>社会変化</a:t>
              </a:r>
              <a:endParaRPr kumimoji="1"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72" name="object 11"/>
            <p:cNvSpPr txBox="1"/>
            <p:nvPr/>
          </p:nvSpPr>
          <p:spPr>
            <a:xfrm>
              <a:off x="4398699" y="1252647"/>
              <a:ext cx="3297081" cy="592177"/>
            </a:xfrm>
            <a:prstGeom prst="rect">
              <a:avLst/>
            </a:prstGeom>
          </p:spPr>
          <p:txBody>
            <a:bodyPr vert="horz" wrap="square" lIns="0" tIns="0" rIns="0" bIns="0" rtlCol="0">
              <a:no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国連</a:t>
              </a:r>
              <a:r>
                <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:SDGs</a:t>
              </a: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「全ての人が平和と豊かさを享受できる社会」</a:t>
              </a: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Society5.0</a:t>
              </a: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第</a:t>
              </a:r>
              <a:r>
                <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4</a:t>
              </a: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次産業革命</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人生</a:t>
              </a:r>
              <a:r>
                <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100</a:t>
              </a: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年時代  　グローバル化</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地方創生</a:t>
              </a:r>
            </a:p>
          </p:txBody>
        </p:sp>
      </p:grpSp>
      <p:grpSp>
        <p:nvGrpSpPr>
          <p:cNvPr id="32" name="グループ化 31">
            <a:extLst>
              <a:ext uri="{FF2B5EF4-FFF2-40B4-BE49-F238E27FC236}">
                <a16:creationId xmlns:a16="http://schemas.microsoft.com/office/drawing/2014/main" id="{B53366D9-B557-4DE9-AB1E-A37807EDC22B}"/>
              </a:ext>
            </a:extLst>
          </p:cNvPr>
          <p:cNvGrpSpPr/>
          <p:nvPr/>
        </p:nvGrpSpPr>
        <p:grpSpPr>
          <a:xfrm>
            <a:off x="30357" y="2133254"/>
            <a:ext cx="3116232" cy="1860339"/>
            <a:chOff x="30980" y="4579204"/>
            <a:chExt cx="3322665" cy="1904589"/>
          </a:xfrm>
        </p:grpSpPr>
        <p:sp>
          <p:nvSpPr>
            <p:cNvPr id="57" name="object 25">
              <a:extLst>
                <a:ext uri="{FF2B5EF4-FFF2-40B4-BE49-F238E27FC236}">
                  <a16:creationId xmlns:a16="http://schemas.microsoft.com/office/drawing/2014/main" id="{5B82E461-96F9-45E0-9854-B38B2D1F6E32}"/>
                </a:ext>
              </a:extLst>
            </p:cNvPr>
            <p:cNvSpPr txBox="1"/>
            <p:nvPr/>
          </p:nvSpPr>
          <p:spPr>
            <a:xfrm>
              <a:off x="30980" y="4579204"/>
              <a:ext cx="3240000" cy="276999"/>
            </a:xfrm>
            <a:prstGeom prst="rect">
              <a:avLst/>
            </a:prstGeom>
          </p:spPr>
          <p:txBody>
            <a:bodyPr vert="horz" wrap="square" lIns="0" tIns="0" rIns="0" bIns="0" rtlCol="0">
              <a:spAutoFit/>
            </a:bodyPr>
            <a:lstStyle/>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a:t>
              </a: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経団連</a:t>
              </a:r>
              <a:r>
                <a:rPr kumimoji="1" lang="en-US" altLang="ja-JP"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a:t>
              </a: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採用と大学教育の未来に関する産学協議会</a:t>
              </a:r>
            </a:p>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　　　　　中間とりまとめと共同提言</a:t>
              </a:r>
              <a:endParaRPr kumimoji="1" sz="977"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58" name="object 25">
              <a:extLst>
                <a:ext uri="{FF2B5EF4-FFF2-40B4-BE49-F238E27FC236}">
                  <a16:creationId xmlns:a16="http://schemas.microsoft.com/office/drawing/2014/main" id="{3DB77CA6-5E26-4070-8337-51DB29C3EA4A}"/>
                </a:ext>
              </a:extLst>
            </p:cNvPr>
            <p:cNvSpPr txBox="1"/>
            <p:nvPr/>
          </p:nvSpPr>
          <p:spPr>
            <a:xfrm>
              <a:off x="135498" y="4917226"/>
              <a:ext cx="2916000" cy="138499"/>
            </a:xfrm>
            <a:prstGeom prst="rect">
              <a:avLst/>
            </a:prstGeom>
          </p:spPr>
          <p:txBody>
            <a:bodyPr vert="horz" wrap="square" lIns="0" tIns="0" rIns="0" bIns="0" rtlCol="0">
              <a:spAutoFit/>
            </a:bodyPr>
            <a:lstStyle/>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79" b="1" i="1" u="none" strike="noStrike" kern="1200" cap="none" spc="-15"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Society 5.0</a:t>
              </a:r>
              <a:r>
                <a:rPr kumimoji="1" lang="ja-JP" altLang="en-US" sz="879" b="1" i="1" u="none" strike="noStrike" kern="1200" cap="none" spc="-15"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時代に求められる人材と大学教育</a:t>
              </a:r>
              <a:endParaRPr kumimoji="1"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grpSp>
          <p:nvGrpSpPr>
            <p:cNvPr id="31" name="グループ化 30">
              <a:extLst>
                <a:ext uri="{FF2B5EF4-FFF2-40B4-BE49-F238E27FC236}">
                  <a16:creationId xmlns:a16="http://schemas.microsoft.com/office/drawing/2014/main" id="{A0CC1131-36BF-4C48-8D6C-B3F750B34951}"/>
                </a:ext>
              </a:extLst>
            </p:cNvPr>
            <p:cNvGrpSpPr/>
            <p:nvPr/>
          </p:nvGrpSpPr>
          <p:grpSpPr>
            <a:xfrm>
              <a:off x="120525" y="5164116"/>
              <a:ext cx="3233120" cy="1319677"/>
              <a:chOff x="120525" y="5164116"/>
              <a:chExt cx="3233120" cy="1319677"/>
            </a:xfrm>
          </p:grpSpPr>
          <p:sp>
            <p:nvSpPr>
              <p:cNvPr id="55" name="object 11">
                <a:extLst>
                  <a:ext uri="{FF2B5EF4-FFF2-40B4-BE49-F238E27FC236}">
                    <a16:creationId xmlns:a16="http://schemas.microsoft.com/office/drawing/2014/main" id="{159565F1-14C2-4D28-9A31-32162732C7C2}"/>
                  </a:ext>
                </a:extLst>
              </p:cNvPr>
              <p:cNvSpPr txBox="1"/>
              <p:nvPr/>
            </p:nvSpPr>
            <p:spPr>
              <a:xfrm>
                <a:off x="129095" y="5250639"/>
                <a:ext cx="3224550" cy="261531"/>
              </a:xfrm>
              <a:prstGeom prst="rect">
                <a:avLst/>
              </a:prstGeom>
            </p:spPr>
            <p:txBody>
              <a:bodyPr vert="horz" wrap="square" lIns="0" tIns="0" rIns="0" bIns="0" rtlCol="0">
                <a:sp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〇</a:t>
                </a:r>
                <a:r>
                  <a:rPr kumimoji="1" lang="ja-JP" altLang="en-US" sz="830" b="1" i="0" u="sng"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論理的思考力</a:t>
                </a:r>
                <a:r>
                  <a:rPr kumimoji="1" lang="ja-JP" altLang="en-US" sz="830" b="0"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と</a:t>
                </a:r>
                <a:r>
                  <a:rPr kumimoji="1" lang="ja-JP" altLang="en-US" sz="830" b="0" i="0" u="sng"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 </a:t>
                </a:r>
                <a:r>
                  <a:rPr kumimoji="1" lang="ja-JP" altLang="en-US" sz="830" b="1" i="0" u="sng"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規範的判断力</a:t>
                </a:r>
                <a:r>
                  <a:rPr kumimoji="1" lang="ja-JP" altLang="en-US" sz="830" b="0"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をベースに</a:t>
                </a:r>
                <a:endParaRPr kumimoji="1" lang="en-US" altLang="ja-JP" sz="830" b="0"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1" i="0"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　</a:t>
                </a:r>
                <a:r>
                  <a:rPr kumimoji="1" lang="ja-JP" altLang="en-US" sz="830" b="1" i="0" u="sng"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社会システムを構想する力</a:t>
                </a:r>
                <a:r>
                  <a:rPr kumimoji="1" lang="ja-JP" altLang="en-US" sz="830" b="0"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を備えた人材</a:t>
                </a:r>
              </a:p>
            </p:txBody>
          </p:sp>
          <p:sp>
            <p:nvSpPr>
              <p:cNvPr id="60" name="object 11">
                <a:extLst>
                  <a:ext uri="{FF2B5EF4-FFF2-40B4-BE49-F238E27FC236}">
                    <a16:creationId xmlns:a16="http://schemas.microsoft.com/office/drawing/2014/main" id="{A780B10D-856E-4184-B1C5-CE29E651A878}"/>
                  </a:ext>
                </a:extLst>
              </p:cNvPr>
              <p:cNvSpPr txBox="1"/>
              <p:nvPr/>
            </p:nvSpPr>
            <p:spPr>
              <a:xfrm>
                <a:off x="141196" y="5622695"/>
                <a:ext cx="3212449" cy="784592"/>
              </a:xfrm>
              <a:prstGeom prst="rect">
                <a:avLst/>
              </a:prstGeom>
            </p:spPr>
            <p:txBody>
              <a:bodyPr vert="horz" wrap="square" lIns="0" tIns="0" rIns="0" bIns="0" rtlCol="0">
                <a:sp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・高度専門職に必要な知識と能力</a:t>
                </a:r>
                <a:endParaRPr kumimoji="1" lang="en-US" altLang="ja-JP"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a:t>
                </a:r>
                <a:r>
                  <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課題発見・解決力　・未来社会の構想・設計力</a:t>
                </a:r>
                <a:endParaRPr kumimoji="1" lang="en-US" altLang="ja-JP"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a:t>
                </a:r>
                <a:r>
                  <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論理的思考力と規範的判断力</a:t>
                </a:r>
                <a:endParaRPr kumimoji="1" lang="en-US" altLang="ja-JP"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a:t>
                </a:r>
                <a:r>
                  <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リテラシー（数理的推論・データ分析力、論理的文章</a:t>
                </a:r>
                <a:endParaRPr kumimoji="1" lang="en-US" altLang="ja-JP"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表現力、</a:t>
                </a:r>
                <a:r>
                  <a:rPr kumimoji="1" lang="ja-JP" altLang="en-US" sz="83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外国語コミュニケーション力</a:t>
                </a:r>
                <a:r>
                  <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など）</a:t>
                </a:r>
                <a:endParaRPr kumimoji="1" lang="en-US" altLang="ja-JP"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a:t>
                </a:r>
                <a:r>
                  <a:rPr kumimoji="1" lang="ja-JP" altLang="en-US" sz="830" b="0" i="0" u="none" strike="noStrike" kern="1200" cap="none" spc="-49"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忍耐力やリーダーシップ、チームワーク、学び続ける力など</a:t>
                </a:r>
              </a:p>
            </p:txBody>
          </p:sp>
          <p:sp>
            <p:nvSpPr>
              <p:cNvPr id="28" name="正方形/長方形 27">
                <a:extLst>
                  <a:ext uri="{FF2B5EF4-FFF2-40B4-BE49-F238E27FC236}">
                    <a16:creationId xmlns:a16="http://schemas.microsoft.com/office/drawing/2014/main" id="{7560D13C-547E-47A6-84F4-5667E0F7AAC6}"/>
                  </a:ext>
                </a:extLst>
              </p:cNvPr>
              <p:cNvSpPr/>
              <p:nvPr/>
            </p:nvSpPr>
            <p:spPr>
              <a:xfrm>
                <a:off x="120525" y="5164116"/>
                <a:ext cx="3096975" cy="1319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sp>
        <p:nvSpPr>
          <p:cNvPr id="66" name="object 25">
            <a:extLst>
              <a:ext uri="{FF2B5EF4-FFF2-40B4-BE49-F238E27FC236}">
                <a16:creationId xmlns:a16="http://schemas.microsoft.com/office/drawing/2014/main" id="{BDDEE223-DD1B-4717-A8D1-7C47B2A87DB5}"/>
              </a:ext>
            </a:extLst>
          </p:cNvPr>
          <p:cNvSpPr txBox="1"/>
          <p:nvPr/>
        </p:nvSpPr>
        <p:spPr>
          <a:xfrm>
            <a:off x="3339280" y="2169613"/>
            <a:ext cx="2634648" cy="246221"/>
          </a:xfrm>
          <a:prstGeom prst="rect">
            <a:avLst/>
          </a:prstGeom>
        </p:spPr>
        <p:txBody>
          <a:bodyPr vert="horz" wrap="square" lIns="0" tIns="0" rIns="0" bIns="0" rtlCol="0">
            <a:spAutoFit/>
          </a:bodyPr>
          <a:lstStyle/>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①　２大学の幅広い学問分野</a:t>
            </a:r>
            <a:endPar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教育科目の多彩なバリエーション（約</a:t>
            </a:r>
            <a:r>
              <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9,000</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科目）</a:t>
            </a:r>
            <a:endParaRPr kumimoji="1"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grpSp>
        <p:nvGrpSpPr>
          <p:cNvPr id="111" name="グループ化 110"/>
          <p:cNvGrpSpPr/>
          <p:nvPr/>
        </p:nvGrpSpPr>
        <p:grpSpPr>
          <a:xfrm>
            <a:off x="1458528" y="1517653"/>
            <a:ext cx="1761764" cy="438607"/>
            <a:chOff x="2420131" y="2992048"/>
            <a:chExt cx="473756" cy="1226824"/>
          </a:xfrm>
        </p:grpSpPr>
        <p:sp>
          <p:nvSpPr>
            <p:cNvPr id="112" name="右矢印 111"/>
            <p:cNvSpPr/>
            <p:nvPr/>
          </p:nvSpPr>
          <p:spPr>
            <a:xfrm>
              <a:off x="2451531" y="2992048"/>
              <a:ext cx="415191" cy="1226824"/>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3" name="テキスト ボックス 112"/>
            <p:cNvSpPr txBox="1"/>
            <p:nvPr/>
          </p:nvSpPr>
          <p:spPr>
            <a:xfrm>
              <a:off x="2420131" y="3239624"/>
              <a:ext cx="473756" cy="63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大学に求められる課題対応</a:t>
              </a:r>
            </a:p>
          </p:txBody>
        </p:sp>
      </p:grpSp>
      <p:sp>
        <p:nvSpPr>
          <p:cNvPr id="70" name="object 25">
            <a:extLst>
              <a:ext uri="{FF2B5EF4-FFF2-40B4-BE49-F238E27FC236}">
                <a16:creationId xmlns:a16="http://schemas.microsoft.com/office/drawing/2014/main" id="{3196C623-DF30-41FE-AE12-767AB6C14981}"/>
              </a:ext>
            </a:extLst>
          </p:cNvPr>
          <p:cNvSpPr txBox="1"/>
          <p:nvPr/>
        </p:nvSpPr>
        <p:spPr>
          <a:xfrm>
            <a:off x="52739" y="1654814"/>
            <a:ext cx="1441649" cy="150362"/>
          </a:xfrm>
          <a:prstGeom prst="rect">
            <a:avLst/>
          </a:prstGeom>
          <a:solidFill>
            <a:schemeClr val="accent6">
              <a:lumMod val="20000"/>
              <a:lumOff val="80000"/>
            </a:schemeClr>
          </a:solidFill>
        </p:spPr>
        <p:txBody>
          <a:bodyPr vert="horz" wrap="square" lIns="0" tIns="0" rIns="0" bIns="0" rtlCol="0">
            <a:spAutoFit/>
          </a:bodyPr>
          <a:lstStyle/>
          <a:p>
            <a:pPr marL="12405"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社会から求められる人材</a:t>
            </a:r>
            <a:endParaRPr kumimoji="1"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84" name="object 25">
            <a:extLst>
              <a:ext uri="{FF2B5EF4-FFF2-40B4-BE49-F238E27FC236}">
                <a16:creationId xmlns:a16="http://schemas.microsoft.com/office/drawing/2014/main" id="{7ADB227E-DFF4-492A-A49D-1F205B07C814}"/>
              </a:ext>
            </a:extLst>
          </p:cNvPr>
          <p:cNvSpPr txBox="1"/>
          <p:nvPr/>
        </p:nvSpPr>
        <p:spPr>
          <a:xfrm>
            <a:off x="6449768" y="2335212"/>
            <a:ext cx="2553344" cy="150362"/>
          </a:xfrm>
          <a:prstGeom prst="rect">
            <a:avLst/>
          </a:prstGeom>
          <a:solidFill>
            <a:srgbClr val="FF8181"/>
          </a:solidFill>
        </p:spPr>
        <p:txBody>
          <a:bodyPr vert="horz" wrap="square" lIns="0" tIns="0" rIns="0" bIns="0" rtlCol="0">
            <a:spAutoFit/>
          </a:bodyPr>
          <a:lstStyle/>
          <a:p>
            <a:pPr marL="12405"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新大学による新たな基幹教育の実現</a:t>
            </a:r>
            <a:endParaRPr kumimoji="1" lang="en-US" altLang="ja-JP"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90" name="object 11"/>
          <p:cNvSpPr txBox="1"/>
          <p:nvPr/>
        </p:nvSpPr>
        <p:spPr>
          <a:xfrm>
            <a:off x="3292520" y="4778399"/>
            <a:ext cx="2802598" cy="369332"/>
          </a:xfrm>
          <a:prstGeom prst="rect">
            <a:avLst/>
          </a:prstGeom>
        </p:spPr>
        <p:txBody>
          <a:bodyPr vert="horz" wrap="square" lIns="0" tIns="0" rIns="0" bIns="0" rtlCol="0">
            <a:sp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〇</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生きた教材を活用し、地域から世界に至る様々な矛盾、未解決な事象、介在する課題を解決していく思考力と態度を身につけさせる。</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a:t>
            </a:r>
            <a:r>
              <a:rPr kumimoji="1" lang="ja-JP" altLang="en-US"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ｱｸﾃｨﾌﾞﾗｰﾆﾝｸﾞ科目の開発の加速</a:t>
            </a:r>
            <a:endParaRPr kumimoji="1" lang="en-US" altLang="ja-JP"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endParaRPr>
          </a:p>
        </p:txBody>
      </p:sp>
      <p:sp>
        <p:nvSpPr>
          <p:cNvPr id="10" name="正方形/長方形 9">
            <a:extLst>
              <a:ext uri="{FF2B5EF4-FFF2-40B4-BE49-F238E27FC236}">
                <a16:creationId xmlns:a16="http://schemas.microsoft.com/office/drawing/2014/main" id="{F97EAAC3-4619-4F34-A7D6-62B09AC68F85}"/>
              </a:ext>
            </a:extLst>
          </p:cNvPr>
          <p:cNvSpPr/>
          <p:nvPr/>
        </p:nvSpPr>
        <p:spPr>
          <a:xfrm>
            <a:off x="6449768" y="2536840"/>
            <a:ext cx="2553344" cy="580367"/>
          </a:xfrm>
          <a:prstGeom prst="rect">
            <a:avLst/>
          </a:prstGeom>
          <a:solidFill>
            <a:srgbClr val="EDD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様々な学問分野への志向性を持つ学生の多様な考えを一堂に会して融合</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させ、全人格的な理念の理解、卒業後も続く友誼的関係の醸成、</a:t>
            </a:r>
            <a:r>
              <a:rPr kumimoji="1" lang="ja-JP" altLang="en-US" sz="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専門教育への確実な連結</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を深める教育を実施する。</a:t>
            </a:r>
          </a:p>
        </p:txBody>
      </p:sp>
      <p:sp>
        <p:nvSpPr>
          <p:cNvPr id="22" name="正方形/長方形 21">
            <a:extLst>
              <a:ext uri="{FF2B5EF4-FFF2-40B4-BE49-F238E27FC236}">
                <a16:creationId xmlns:a16="http://schemas.microsoft.com/office/drawing/2014/main" id="{E3C7E53A-5EA1-4EBB-8625-1D8CEC5CA263}"/>
              </a:ext>
            </a:extLst>
          </p:cNvPr>
          <p:cNvSpPr/>
          <p:nvPr/>
        </p:nvSpPr>
        <p:spPr>
          <a:xfrm>
            <a:off x="3274867" y="2443557"/>
            <a:ext cx="3028943" cy="512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②　外部からの高い教育実践の評価</a:t>
            </a:r>
            <a:endPar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「価値ある大学</a:t>
            </a:r>
            <a:r>
              <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2020</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年版</a:t>
            </a:r>
            <a:r>
              <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就職力ランキング</a:t>
            </a:r>
            <a:r>
              <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「人事担当者が選ぶ</a:t>
            </a:r>
            <a:r>
              <a:rPr kumimoji="1" lang="ja-JP" altLang="en-US" sz="80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大学」公立</a:t>
            </a:r>
            <a:r>
              <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位（全国</a:t>
            </a:r>
            <a:r>
              <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10</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a:t>
            </a:r>
            <a:r>
              <a:rPr kumimoji="1" lang="ja-JP" altLang="en-US" sz="80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lang="ja-JP" altLang="en-US" sz="800" b="1" dirty="0" smtClean="0">
                <a:solidFill>
                  <a:prstClr val="black"/>
                </a:solidFill>
                <a:latin typeface="ＭＳ ゴシック" panose="020B0609070205080204" pitchFamily="49" charset="-128"/>
                <a:ea typeface="ＭＳ ゴシック" panose="020B0609070205080204" pitchFamily="49" charset="-128"/>
              </a:rPr>
              <a:t>府立大学</a:t>
            </a:r>
            <a:endPar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（前年度は、市立大学が公立大第</a:t>
            </a:r>
            <a:r>
              <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位）など</a:t>
            </a:r>
          </a:p>
        </p:txBody>
      </p:sp>
      <p:sp>
        <p:nvSpPr>
          <p:cNvPr id="88" name="object 25">
            <a:extLst>
              <a:ext uri="{FF2B5EF4-FFF2-40B4-BE49-F238E27FC236}">
                <a16:creationId xmlns:a16="http://schemas.microsoft.com/office/drawing/2014/main" id="{D64A5AF3-E739-4135-B389-18D7CD6D0F89}"/>
              </a:ext>
            </a:extLst>
          </p:cNvPr>
          <p:cNvSpPr txBox="1"/>
          <p:nvPr/>
        </p:nvSpPr>
        <p:spPr>
          <a:xfrm>
            <a:off x="3320783" y="1985042"/>
            <a:ext cx="2178783" cy="150362"/>
          </a:xfrm>
          <a:prstGeom prst="rect">
            <a:avLst/>
          </a:prstGeom>
          <a:solidFill>
            <a:schemeClr val="accent2">
              <a:lumMod val="40000"/>
              <a:lumOff val="60000"/>
            </a:schemeClr>
          </a:solidFill>
          <a:ln>
            <a:solidFill>
              <a:schemeClr val="tx1"/>
            </a:solidFill>
          </a:ln>
        </p:spPr>
        <p:txBody>
          <a:bodyPr vert="horz" wrap="square" lIns="0" tIns="0" rIns="0" bIns="0" rtlCol="0">
            <a:spAutoFit/>
          </a:bodyPr>
          <a:lstStyle/>
          <a:p>
            <a:pPr marL="12405"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これまでの</a:t>
            </a:r>
            <a:r>
              <a:rPr kumimoji="1" lang="en-US" altLang="ja-JP"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2</a:t>
            </a:r>
            <a:r>
              <a:rPr kumimoji="1" lang="ja-JP" altLang="en-US"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大学の教育の強みの継承</a:t>
            </a:r>
            <a:endParaRPr kumimoji="1" lang="en-US" altLang="ja-JP"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25" name="正方形/長方形 24">
            <a:extLst>
              <a:ext uri="{FF2B5EF4-FFF2-40B4-BE49-F238E27FC236}">
                <a16:creationId xmlns:a16="http://schemas.microsoft.com/office/drawing/2014/main" id="{731D9357-65A5-4799-9A75-CFBD790E2D0A}"/>
              </a:ext>
            </a:extLst>
          </p:cNvPr>
          <p:cNvSpPr/>
          <p:nvPr/>
        </p:nvSpPr>
        <p:spPr>
          <a:xfrm>
            <a:off x="4429949" y="3132239"/>
            <a:ext cx="544197" cy="203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p>
        </p:txBody>
      </p:sp>
      <p:grpSp>
        <p:nvGrpSpPr>
          <p:cNvPr id="99" name="グループ化 98">
            <a:extLst>
              <a:ext uri="{FF2B5EF4-FFF2-40B4-BE49-F238E27FC236}">
                <a16:creationId xmlns:a16="http://schemas.microsoft.com/office/drawing/2014/main" id="{A4D15718-1E9C-4637-A7F2-3D61CDBFC15C}"/>
              </a:ext>
            </a:extLst>
          </p:cNvPr>
          <p:cNvGrpSpPr/>
          <p:nvPr/>
        </p:nvGrpSpPr>
        <p:grpSpPr>
          <a:xfrm>
            <a:off x="5742802" y="1470225"/>
            <a:ext cx="706966" cy="438607"/>
            <a:chOff x="2444345" y="2992048"/>
            <a:chExt cx="473756" cy="1226824"/>
          </a:xfrm>
        </p:grpSpPr>
        <p:sp>
          <p:nvSpPr>
            <p:cNvPr id="100" name="右矢印 111">
              <a:extLst>
                <a:ext uri="{FF2B5EF4-FFF2-40B4-BE49-F238E27FC236}">
                  <a16:creationId xmlns:a16="http://schemas.microsoft.com/office/drawing/2014/main" id="{007411E2-54BC-4385-8F5C-B10636DBFD05}"/>
                </a:ext>
              </a:extLst>
            </p:cNvPr>
            <p:cNvSpPr/>
            <p:nvPr/>
          </p:nvSpPr>
          <p:spPr>
            <a:xfrm>
              <a:off x="2451531" y="2992048"/>
              <a:ext cx="415191" cy="1226824"/>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1" name="テキスト ボックス 100">
              <a:extLst>
                <a:ext uri="{FF2B5EF4-FFF2-40B4-BE49-F238E27FC236}">
                  <a16:creationId xmlns:a16="http://schemas.microsoft.com/office/drawing/2014/main" id="{ED086D4F-54B3-4083-BBA1-DFB39F81C3D5}"/>
                </a:ext>
              </a:extLst>
            </p:cNvPr>
            <p:cNvSpPr txBox="1"/>
            <p:nvPr/>
          </p:nvSpPr>
          <p:spPr>
            <a:xfrm>
              <a:off x="2444345" y="3263131"/>
              <a:ext cx="473756" cy="63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大学統合</a:t>
              </a:r>
            </a:p>
          </p:txBody>
        </p:sp>
      </p:grpSp>
      <p:sp>
        <p:nvSpPr>
          <p:cNvPr id="36" name="正方形/長方形 35">
            <a:extLst>
              <a:ext uri="{FF2B5EF4-FFF2-40B4-BE49-F238E27FC236}">
                <a16:creationId xmlns:a16="http://schemas.microsoft.com/office/drawing/2014/main" id="{94533C50-AFC9-41E8-BA16-77F3641308AA}"/>
              </a:ext>
            </a:extLst>
          </p:cNvPr>
          <p:cNvSpPr/>
          <p:nvPr/>
        </p:nvSpPr>
        <p:spPr>
          <a:xfrm>
            <a:off x="3146202" y="1524569"/>
            <a:ext cx="2561541" cy="25240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公立大学</a:t>
            </a:r>
            <a:r>
              <a:rPr kumimoji="1" lang="ja-JP" altLang="en-US" sz="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法人大阪の</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誕生</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新大学の教育の理念の再構築</a:t>
            </a:r>
          </a:p>
        </p:txBody>
      </p:sp>
      <p:sp>
        <p:nvSpPr>
          <p:cNvPr id="102" name="object 11">
            <a:extLst>
              <a:ext uri="{FF2B5EF4-FFF2-40B4-BE49-F238E27FC236}">
                <a16:creationId xmlns:a16="http://schemas.microsoft.com/office/drawing/2014/main" id="{F05E9FED-771C-4D40-8FCE-9BFA8CF67206}"/>
              </a:ext>
            </a:extLst>
          </p:cNvPr>
          <p:cNvSpPr txBox="1"/>
          <p:nvPr/>
        </p:nvSpPr>
        <p:spPr>
          <a:xfrm>
            <a:off x="3280714" y="3646346"/>
            <a:ext cx="2820840" cy="822922"/>
          </a:xfrm>
          <a:prstGeom prst="rect">
            <a:avLst/>
          </a:prstGeom>
        </p:spPr>
        <p:txBody>
          <a:bodyPr vert="horz" wrap="square" lIns="0" tIns="0" rIns="0" bIns="0" rtlCol="0">
            <a:no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〇</a:t>
            </a:r>
            <a:r>
              <a:rPr kumimoji="1" lang="ja-JP" altLang="en-US" sz="80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全学で行う共通の教育を共通教育とし、全人格的</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理解を加えた広義の教養の涵養、専門教育への誠実な接続、卒業してもなお学び続ける姿勢を涵養する。</a:t>
            </a:r>
            <a:endPar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a:t>
            </a:r>
            <a:r>
              <a:rPr kumimoji="1" lang="ja-JP" altLang="en-US" sz="7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そのために、これまでの人文社会、自然科学、生命科学に関する幅広い知識や専門領域の基礎的知識（狭義の教養）に加えて、社会生活に求められる実践的な態度、志向性、倫理的態度（市民的教養）、創造的な感性と知性を組み入れた教育に再整備→</a:t>
            </a:r>
            <a:r>
              <a:rPr kumimoji="1" lang="ja-JP" altLang="en-US" sz="8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教養の再定義</a:t>
            </a:r>
            <a:endParaRPr kumimoji="1" lang="en-US" altLang="ja-JP"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p:txBody>
      </p:sp>
      <p:sp>
        <p:nvSpPr>
          <p:cNvPr id="20" name="正方形/長方形 19">
            <a:extLst>
              <a:ext uri="{FF2B5EF4-FFF2-40B4-BE49-F238E27FC236}">
                <a16:creationId xmlns:a16="http://schemas.microsoft.com/office/drawing/2014/main" id="{1B5CBA19-B6C8-4E62-84AF-2239ABBBC8B8}"/>
              </a:ext>
            </a:extLst>
          </p:cNvPr>
          <p:cNvSpPr/>
          <p:nvPr/>
        </p:nvSpPr>
        <p:spPr>
          <a:xfrm>
            <a:off x="3211217" y="5150152"/>
            <a:ext cx="2721380" cy="293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今後ますます必要となる、高い汎用性のある語学力→</a:t>
            </a:r>
            <a:r>
              <a:rPr kumimoji="1" lang="ja-JP" altLang="en-US" sz="8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語学教育改革の実施</a:t>
            </a:r>
          </a:p>
        </p:txBody>
      </p:sp>
      <p:sp>
        <p:nvSpPr>
          <p:cNvPr id="103" name="object 25">
            <a:extLst>
              <a:ext uri="{FF2B5EF4-FFF2-40B4-BE49-F238E27FC236}">
                <a16:creationId xmlns:a16="http://schemas.microsoft.com/office/drawing/2014/main" id="{52048E04-34FF-40C6-BA6C-53CE7549B7A6}"/>
              </a:ext>
            </a:extLst>
          </p:cNvPr>
          <p:cNvSpPr txBox="1"/>
          <p:nvPr/>
        </p:nvSpPr>
        <p:spPr>
          <a:xfrm>
            <a:off x="3320783" y="3388278"/>
            <a:ext cx="1581462" cy="242695"/>
          </a:xfrm>
          <a:prstGeom prst="rect">
            <a:avLst/>
          </a:prstGeom>
          <a:solidFill>
            <a:schemeClr val="accent2">
              <a:lumMod val="40000"/>
              <a:lumOff val="60000"/>
            </a:schemeClr>
          </a:solidFill>
          <a:ln>
            <a:solidFill>
              <a:schemeClr val="tx1"/>
            </a:solidFill>
          </a:ln>
        </p:spPr>
        <p:txBody>
          <a:bodyPr vert="horz" wrap="square" lIns="0" tIns="0" rIns="0" bIns="0" rtlCol="0">
            <a:spAutoFit/>
          </a:bodyPr>
          <a:lstStyle/>
          <a:p>
            <a:pPr marL="12405"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77" b="1" i="1" u="sng"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共通教育</a:t>
            </a:r>
            <a:r>
              <a:rPr kumimoji="1" lang="ja-JP" altLang="en-US"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の新たな理念</a:t>
            </a:r>
            <a:r>
              <a:rPr kumimoji="1" lang="ja-JP" altLang="en-US" sz="977" b="1" i="1" u="sng"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構想</a:t>
            </a:r>
            <a:endParaRPr kumimoji="1" lang="en-US" altLang="ja-JP" sz="977" b="1" i="1" u="sng"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（全学</a:t>
            </a:r>
            <a:r>
              <a:rPr lang="ja-JP" altLang="en-US" sz="600" dirty="0">
                <a:solidFill>
                  <a:prstClr val="black"/>
                </a:solidFill>
                <a:latin typeface="ＭＳ ゴシック" panose="020B0609070205080204" pitchFamily="49" charset="-128"/>
                <a:ea typeface="ＭＳ ゴシック" panose="020B0609070205080204" pitchFamily="49" charset="-128"/>
                <a:cs typeface="ＭＳ Ｐゴシック"/>
              </a:rPr>
              <a:t>に</a:t>
            </a:r>
            <a:r>
              <a:rPr kumimoji="1" lang="ja-JP" altLang="en-US" sz="6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共通する教育）</a:t>
            </a:r>
            <a:endParaRPr kumimoji="1" lang="en-US" altLang="ja-JP" sz="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105" name="正方形/長方形 104">
            <a:extLst>
              <a:ext uri="{FF2B5EF4-FFF2-40B4-BE49-F238E27FC236}">
                <a16:creationId xmlns:a16="http://schemas.microsoft.com/office/drawing/2014/main" id="{E4BFAD00-ABE5-4D0A-9F11-9C927B12187E}"/>
              </a:ext>
            </a:extLst>
          </p:cNvPr>
          <p:cNvSpPr/>
          <p:nvPr/>
        </p:nvSpPr>
        <p:spPr>
          <a:xfrm>
            <a:off x="4448366" y="5555653"/>
            <a:ext cx="544197" cy="193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p>
        </p:txBody>
      </p:sp>
      <p:sp>
        <p:nvSpPr>
          <p:cNvPr id="38" name="正方形/長方形 37">
            <a:extLst>
              <a:ext uri="{FF2B5EF4-FFF2-40B4-BE49-F238E27FC236}">
                <a16:creationId xmlns:a16="http://schemas.microsoft.com/office/drawing/2014/main" id="{DE3FF29F-2566-4C96-8358-41C69295B835}"/>
              </a:ext>
            </a:extLst>
          </p:cNvPr>
          <p:cNvSpPr/>
          <p:nvPr/>
        </p:nvSpPr>
        <p:spPr>
          <a:xfrm>
            <a:off x="5101757" y="3461660"/>
            <a:ext cx="1121761" cy="1508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基幹教育</a:t>
            </a:r>
            <a:r>
              <a:rPr kumimoji="1" lang="en-US" altLang="ja-JP" sz="7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WG</a:t>
            </a:r>
            <a:r>
              <a:rPr kumimoji="1" lang="ja-JP" altLang="en-US" sz="7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詳細検討中</a:t>
            </a:r>
          </a:p>
        </p:txBody>
      </p:sp>
      <p:sp>
        <p:nvSpPr>
          <p:cNvPr id="44" name="正方形/長方形 43">
            <a:extLst>
              <a:ext uri="{FF2B5EF4-FFF2-40B4-BE49-F238E27FC236}">
                <a16:creationId xmlns:a16="http://schemas.microsoft.com/office/drawing/2014/main" id="{687A00A9-DDE4-422A-A128-38EF768DB466}"/>
              </a:ext>
            </a:extLst>
          </p:cNvPr>
          <p:cNvSpPr/>
          <p:nvPr/>
        </p:nvSpPr>
        <p:spPr>
          <a:xfrm>
            <a:off x="3230401" y="5828615"/>
            <a:ext cx="3012219" cy="77983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6" name="object 25">
            <a:extLst>
              <a:ext uri="{FF2B5EF4-FFF2-40B4-BE49-F238E27FC236}">
                <a16:creationId xmlns:a16="http://schemas.microsoft.com/office/drawing/2014/main" id="{EC8B09D2-AFBA-4C0E-8DFC-452440AB498D}"/>
              </a:ext>
            </a:extLst>
          </p:cNvPr>
          <p:cNvSpPr txBox="1"/>
          <p:nvPr/>
        </p:nvSpPr>
        <p:spPr>
          <a:xfrm>
            <a:off x="3288239" y="5938651"/>
            <a:ext cx="1581462" cy="150362"/>
          </a:xfrm>
          <a:prstGeom prst="rect">
            <a:avLst/>
          </a:prstGeom>
          <a:solidFill>
            <a:schemeClr val="accent2">
              <a:lumMod val="40000"/>
              <a:lumOff val="60000"/>
            </a:schemeClr>
          </a:solidFill>
          <a:ln>
            <a:solidFill>
              <a:schemeClr val="tx1"/>
            </a:solidFill>
          </a:ln>
        </p:spPr>
        <p:txBody>
          <a:bodyPr vert="horz" wrap="square" lIns="0" tIns="0" rIns="0" bIns="0" rtlCol="0">
            <a:spAutoFit/>
          </a:bodyPr>
          <a:lstStyle/>
          <a:p>
            <a:pPr marL="12405"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専門教育の新たな理念構想</a:t>
            </a:r>
            <a:endParaRPr kumimoji="1" lang="en-US" altLang="ja-JP"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46" name="正方形/長方形 45">
            <a:extLst>
              <a:ext uri="{FF2B5EF4-FFF2-40B4-BE49-F238E27FC236}">
                <a16:creationId xmlns:a16="http://schemas.microsoft.com/office/drawing/2014/main" id="{75383DB0-1213-4EA8-912D-46D5ECEBDF0F}"/>
              </a:ext>
            </a:extLst>
          </p:cNvPr>
          <p:cNvSpPr/>
          <p:nvPr/>
        </p:nvSpPr>
        <p:spPr>
          <a:xfrm>
            <a:off x="3265634" y="6113973"/>
            <a:ext cx="2432809" cy="2021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800" b="1" dirty="0">
                <a:solidFill>
                  <a:prstClr val="black"/>
                </a:solidFill>
              </a:rPr>
              <a:t>〇</a:t>
            </a:r>
            <a:r>
              <a:rPr kumimoji="1" lang="ja-JP" altLang="en-US" sz="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１</a:t>
            </a:r>
            <a:r>
              <a:rPr kumimoji="1" lang="ja-JP" altLang="en-US" sz="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学域１１学部、１５研究科の教育組織整備</a:t>
            </a:r>
          </a:p>
        </p:txBody>
      </p:sp>
      <p:sp>
        <p:nvSpPr>
          <p:cNvPr id="108" name="正方形/長方形 107">
            <a:extLst>
              <a:ext uri="{FF2B5EF4-FFF2-40B4-BE49-F238E27FC236}">
                <a16:creationId xmlns:a16="http://schemas.microsoft.com/office/drawing/2014/main" id="{9F0B1E64-7E53-4582-B443-DFA9EC57D30C}"/>
              </a:ext>
            </a:extLst>
          </p:cNvPr>
          <p:cNvSpPr/>
          <p:nvPr/>
        </p:nvSpPr>
        <p:spPr>
          <a:xfrm>
            <a:off x="3267173" y="6375478"/>
            <a:ext cx="2711055" cy="152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〇１４の</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WG</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による両大学教員集団の専門教育の理念・</a:t>
            </a:r>
            <a:r>
              <a:rPr kumimoji="1" lang="ja-JP" altLang="en-US" sz="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戦略性の高いカリキュラム構想</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整備検討</a:t>
            </a:r>
          </a:p>
        </p:txBody>
      </p:sp>
      <p:sp>
        <p:nvSpPr>
          <p:cNvPr id="89"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21</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6" name="正方形/長方形 75"/>
          <p:cNvSpPr/>
          <p:nvPr/>
        </p:nvSpPr>
        <p:spPr>
          <a:xfrm>
            <a:off x="6442111" y="1576389"/>
            <a:ext cx="2550670" cy="239105"/>
          </a:xfrm>
          <a:prstGeom prst="rect">
            <a:avLst/>
          </a:prstGeom>
          <a:solidFill>
            <a:srgbClr val="FFFF00"/>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基幹教育の理念</a:t>
            </a:r>
          </a:p>
        </p:txBody>
      </p:sp>
      <p:sp>
        <p:nvSpPr>
          <p:cNvPr id="85" name="テキスト ボックス 84"/>
          <p:cNvSpPr txBox="1"/>
          <p:nvPr/>
        </p:nvSpPr>
        <p:spPr>
          <a:xfrm>
            <a:off x="6442111" y="1878181"/>
            <a:ext cx="2554907" cy="369332"/>
          </a:xfrm>
          <a:prstGeom prst="rect">
            <a:avLst/>
          </a:prstGeom>
          <a:solidFill>
            <a:srgbClr val="FFFF00"/>
          </a:solid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地域に根差し世界に羽ばたく人の育成</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を志向する、多様な世界に通用する新たな教養教育</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5" name="正方形/長方形 74">
            <a:extLst>
              <a:ext uri="{FF2B5EF4-FFF2-40B4-BE49-F238E27FC236}">
                <a16:creationId xmlns:a16="http://schemas.microsoft.com/office/drawing/2014/main" id="{44F4C1C6-3ABC-4850-A49D-E5E350CE600E}"/>
              </a:ext>
            </a:extLst>
          </p:cNvPr>
          <p:cNvSpPr/>
          <p:nvPr/>
        </p:nvSpPr>
        <p:spPr>
          <a:xfrm>
            <a:off x="6355092" y="3686635"/>
            <a:ext cx="2788907" cy="2190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①</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総合教養科目</a:t>
            </a: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・キャリア教育科目</a:t>
            </a:r>
            <a:r>
              <a:rPr kumimoji="1" lang="ja-JP" altLang="en-US"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（拡充）</a:t>
            </a:r>
            <a:endParaRPr kumimoji="1" lang="en-US" altLang="ja-JP"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・数理・データサイエンス基礎科目</a:t>
            </a:r>
            <a:endPar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・文芸、芸術、社会貢献</a:t>
            </a:r>
            <a:endPar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②</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初年次教育科目</a:t>
            </a:r>
            <a:endParaRPr kumimoji="1" lang="en-US" altLang="ja-JP"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a:t>
            </a:r>
            <a:r>
              <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&lt;</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必修</a:t>
            </a:r>
            <a:r>
              <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&gt;</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：基幹ゼミナール</a:t>
            </a:r>
            <a:r>
              <a:rPr kumimoji="1" lang="ja-JP" altLang="en-US"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（拡充）</a:t>
            </a: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多様な学部・学域（学問分野）の学生と協働して</a:t>
            </a:r>
            <a:endPar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能動的な学習を行う　　アカデミックライティング</a:t>
            </a: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③</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情報リテラシー科目</a:t>
            </a:r>
            <a:r>
              <a:rPr kumimoji="1" lang="ja-JP" altLang="en-US"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（拡充）</a:t>
            </a:r>
            <a:endParaRPr kumimoji="1" lang="en-US" altLang="ja-JP"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大学での学びを支えるために必要な</a:t>
            </a:r>
            <a:r>
              <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ICT</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技術</a:t>
            </a:r>
            <a:endPar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a:t>
            </a:r>
            <a:r>
              <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BYOD</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(Bring Your Own Device)</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を前提とする</a:t>
            </a: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④</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外国語科目</a:t>
            </a:r>
            <a:endParaRPr kumimoji="1" lang="en-US" altLang="ja-JP"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英語　卒業までに</a:t>
            </a:r>
            <a:r>
              <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CEFR</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a:t>
            </a:r>
            <a:r>
              <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B1</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以上</a:t>
            </a:r>
            <a:r>
              <a:rPr kumimoji="1" lang="ja-JP" altLang="en-US"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（新規）</a:t>
            </a:r>
            <a:endParaRPr kumimoji="1" lang="en-US" altLang="ja-JP"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a:t>
            </a:r>
            <a:r>
              <a:rPr lang="ja-JP" altLang="en-US" sz="800" spc="-14" dirty="0">
                <a:solidFill>
                  <a:prstClr val="black"/>
                </a:solidFill>
                <a:latin typeface="ＭＳ ゴシック" panose="020B0609070205080204" pitchFamily="49" charset="-128"/>
                <a:ea typeface="ＭＳ ゴシック" panose="020B0609070205080204" pitchFamily="49" charset="-128"/>
                <a:cs typeface="Meiryo UI"/>
              </a:rPr>
              <a:t>初修</a:t>
            </a:r>
            <a:r>
              <a:rPr kumimoji="1" lang="ja-JP" altLang="en-US" sz="800" b="0"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外国語</a:t>
            </a:r>
            <a:endPar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⑤</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基礎教育科目</a:t>
            </a:r>
            <a:endParaRPr kumimoji="1" lang="en-US" altLang="ja-JP"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数学、物理学、化学など理系専門課程の学修に必須な</a:t>
            </a:r>
            <a:endPar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基礎を磨く</a:t>
            </a:r>
            <a:endPar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⑥</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健康・スポーツ科学科目</a:t>
            </a:r>
            <a:r>
              <a:rPr kumimoji="1" lang="ja-JP" altLang="en-US"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（拡充）</a:t>
            </a:r>
            <a:endParaRPr kumimoji="1" lang="en-US" altLang="ja-JP"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人生</a:t>
            </a:r>
            <a:r>
              <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100</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年時代に向けた健康理解と実践</a:t>
            </a:r>
            <a:endPar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⑦</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資格関連科目</a:t>
            </a:r>
            <a:r>
              <a:rPr kumimoji="1" lang="ja-JP" altLang="en-US"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（拡充）</a:t>
            </a:r>
            <a:endParaRPr kumimoji="1" lang="en-US" altLang="ja-JP"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多様で複雑な能力が今後ますます教員に求められる</a:t>
            </a:r>
            <a:endPar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基幹教育機構が教職科目を提供し、大学全体で支える</a:t>
            </a:r>
            <a:endPar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11724" marR="469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3" name="正方形/長方形 92">
            <a:extLst>
              <a:ext uri="{FF2B5EF4-FFF2-40B4-BE49-F238E27FC236}">
                <a16:creationId xmlns:a16="http://schemas.microsoft.com/office/drawing/2014/main" id="{8007D084-C983-488D-91DD-56EA25169D2D}"/>
              </a:ext>
            </a:extLst>
          </p:cNvPr>
          <p:cNvSpPr/>
          <p:nvPr/>
        </p:nvSpPr>
        <p:spPr>
          <a:xfrm>
            <a:off x="6449768" y="3184135"/>
            <a:ext cx="1524422" cy="18409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基幹教育科目の教育構成</a:t>
            </a:r>
          </a:p>
        </p:txBody>
      </p:sp>
    </p:spTree>
    <p:extLst>
      <p:ext uri="{BB962C8B-B14F-4D97-AF65-F5344CB8AC3E}">
        <p14:creationId xmlns:p14="http://schemas.microsoft.com/office/powerpoint/2010/main" val="13389142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図 77">
            <a:extLst>
              <a:ext uri="{FF2B5EF4-FFF2-40B4-BE49-F238E27FC236}">
                <a16:creationId xmlns:a16="http://schemas.microsoft.com/office/drawing/2014/main" id="{F826E726-70C9-40C2-990F-B91FCE8F86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70500" l="2865" r="100000"/>
                    </a14:imgEffect>
                  </a14:imgLayer>
                </a14:imgProps>
              </a:ext>
              <a:ext uri="{28A0092B-C50C-407E-A947-70E740481C1C}">
                <a14:useLocalDpi xmlns:a14="http://schemas.microsoft.com/office/drawing/2010/main" val="0"/>
              </a:ext>
            </a:extLst>
          </a:blip>
          <a:srcRect l="972" b="36171"/>
          <a:stretch/>
        </p:blipFill>
        <p:spPr>
          <a:xfrm>
            <a:off x="2324098" y="1502708"/>
            <a:ext cx="4165664" cy="2207321"/>
          </a:xfrm>
          <a:prstGeom prst="rect">
            <a:avLst/>
          </a:prstGeom>
        </p:spPr>
      </p:pic>
      <p:pic>
        <p:nvPicPr>
          <p:cNvPr id="201" name="図 200"/>
          <p:cNvPicPr>
            <a:picLocks noChangeAspect="1"/>
          </p:cNvPicPr>
          <p:nvPr/>
        </p:nvPicPr>
        <p:blipFill rotWithShape="1">
          <a:blip r:embed="rId4">
            <a:extLst>
              <a:ext uri="{28A0092B-C50C-407E-A947-70E740481C1C}">
                <a14:useLocalDpi xmlns:a14="http://schemas.microsoft.com/office/drawing/2010/main" val="0"/>
              </a:ext>
            </a:extLst>
          </a:blip>
          <a:srcRect l="62890" t="67899" r="16967" b="18003"/>
          <a:stretch/>
        </p:blipFill>
        <p:spPr>
          <a:xfrm>
            <a:off x="6545456" y="5098711"/>
            <a:ext cx="1996532" cy="340767"/>
          </a:xfrm>
          <a:prstGeom prst="rect">
            <a:avLst/>
          </a:prstGeom>
        </p:spPr>
      </p:pic>
      <p:pic>
        <p:nvPicPr>
          <p:cNvPr id="200" name="図 199"/>
          <p:cNvPicPr>
            <a:picLocks noChangeAspect="1"/>
          </p:cNvPicPr>
          <p:nvPr/>
        </p:nvPicPr>
        <p:blipFill rotWithShape="1">
          <a:blip r:embed="rId4">
            <a:extLst>
              <a:ext uri="{28A0092B-C50C-407E-A947-70E740481C1C}">
                <a14:useLocalDpi xmlns:a14="http://schemas.microsoft.com/office/drawing/2010/main" val="0"/>
              </a:ext>
            </a:extLst>
          </a:blip>
          <a:srcRect t="64586" r="67277" b="14893"/>
          <a:stretch/>
        </p:blipFill>
        <p:spPr>
          <a:xfrm rot="18766108">
            <a:off x="908742" y="5427040"/>
            <a:ext cx="1198799" cy="586389"/>
          </a:xfrm>
          <a:prstGeom prst="rect">
            <a:avLst/>
          </a:prstGeom>
        </p:spPr>
      </p:pic>
      <p:pic>
        <p:nvPicPr>
          <p:cNvPr id="199" name="図 198"/>
          <p:cNvPicPr>
            <a:picLocks noChangeAspect="1"/>
          </p:cNvPicPr>
          <p:nvPr/>
        </p:nvPicPr>
        <p:blipFill rotWithShape="1">
          <a:blip r:embed="rId4">
            <a:extLst>
              <a:ext uri="{28A0092B-C50C-407E-A947-70E740481C1C}">
                <a14:useLocalDpi xmlns:a14="http://schemas.microsoft.com/office/drawing/2010/main" val="0"/>
              </a:ext>
            </a:extLst>
          </a:blip>
          <a:srcRect t="64586" r="56001"/>
          <a:stretch/>
        </p:blipFill>
        <p:spPr>
          <a:xfrm rot="416235">
            <a:off x="-604508" y="4790453"/>
            <a:ext cx="2521443" cy="702947"/>
          </a:xfrm>
          <a:prstGeom prst="rect">
            <a:avLst/>
          </a:prstGeom>
        </p:spPr>
      </p:pic>
      <p:pic>
        <p:nvPicPr>
          <p:cNvPr id="193" name="図 192"/>
          <p:cNvPicPr>
            <a:picLocks noChangeAspect="1"/>
          </p:cNvPicPr>
          <p:nvPr/>
        </p:nvPicPr>
        <p:blipFill rotWithShape="1">
          <a:blip r:embed="rId4">
            <a:extLst>
              <a:ext uri="{28A0092B-C50C-407E-A947-70E740481C1C}">
                <a14:useLocalDpi xmlns:a14="http://schemas.microsoft.com/office/drawing/2010/main" val="0"/>
              </a:ext>
            </a:extLst>
          </a:blip>
          <a:srcRect l="23762" t="65678" r="17488" b="11856"/>
          <a:stretch/>
        </p:blipFill>
        <p:spPr>
          <a:xfrm>
            <a:off x="1850718" y="4719673"/>
            <a:ext cx="4928558" cy="571620"/>
          </a:xfrm>
          <a:prstGeom prst="rect">
            <a:avLst/>
          </a:prstGeom>
        </p:spPr>
      </p:pic>
      <p:sp>
        <p:nvSpPr>
          <p:cNvPr id="179" name="テキスト ボックス 178"/>
          <p:cNvSpPr txBox="1"/>
          <p:nvPr/>
        </p:nvSpPr>
        <p:spPr>
          <a:xfrm>
            <a:off x="6015341" y="1701606"/>
            <a:ext cx="3073687" cy="1061829"/>
          </a:xfrm>
          <a:prstGeom prst="rect">
            <a:avLst/>
          </a:prstGeom>
          <a:solidFill>
            <a:schemeClr val="accent1">
              <a:lumMod val="20000"/>
              <a:lumOff val="80000"/>
            </a:schemeClr>
          </a:solid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0" name="テキスト ボックス 69"/>
          <p:cNvSpPr txBox="1"/>
          <p:nvPr/>
        </p:nvSpPr>
        <p:spPr>
          <a:xfrm>
            <a:off x="8157136" y="5173647"/>
            <a:ext cx="948387" cy="1082792"/>
          </a:xfrm>
          <a:prstGeom prst="rect">
            <a:avLst/>
          </a:prstGeom>
          <a:solidFill>
            <a:schemeClr val="bg1"/>
          </a:solidFill>
          <a:ln w="12700">
            <a:solidFill>
              <a:schemeClr val="tx1"/>
            </a:solidFill>
          </a:ln>
        </p:spPr>
        <p:txBody>
          <a:bodyPr wrap="square" lIns="36000" tIns="3600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資格関連科目</a:t>
            </a:r>
            <a:endPar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多様で複雑な能力が今後ますます教員に求められる時代における教員養成課程は大学全体で支えることが必要となっているため、基幹教育機構が教職科目を提供する。</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9" name="テキスト ボックス 68"/>
          <p:cNvSpPr txBox="1"/>
          <p:nvPr/>
        </p:nvSpPr>
        <p:spPr>
          <a:xfrm>
            <a:off x="50201" y="5139189"/>
            <a:ext cx="1015076" cy="1063162"/>
          </a:xfrm>
          <a:prstGeom prst="rect">
            <a:avLst/>
          </a:prstGeom>
          <a:solidFill>
            <a:srgbClr val="FFFF89"/>
          </a:solidFill>
          <a:ln w="12700">
            <a:solidFill>
              <a:schemeClr val="tx1"/>
            </a:solidFill>
          </a:ln>
        </p:spPr>
        <p:txBody>
          <a:bodyPr wrap="square" lIns="36000" tIns="36000" rIns="36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総合教養科目</a:t>
            </a:r>
            <a:endParaRPr kumimoji="1" lang="en-US" altLang="ja-JP"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思考力、表現力、判断力の基盤の上に、幅広い知識を総合し活用できる能力を身につけるために総合教養科目群を配置。</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人間と社会、科学と技術、社会と歴史、環境と健康、アートなどの文芸と芸術に関して、それぞれの専門家による非専門家対象の教育を行う。</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3" name="図 22"/>
          <p:cNvPicPr>
            <a:picLocks noChangeAspect="1"/>
          </p:cNvPicPr>
          <p:nvPr/>
        </p:nvPicPr>
        <p:blipFill rotWithShape="1">
          <a:blip r:embed="rId5">
            <a:extLst>
              <a:ext uri="{28A0092B-C50C-407E-A947-70E740481C1C}">
                <a14:useLocalDpi xmlns:a14="http://schemas.microsoft.com/office/drawing/2010/main" val="0"/>
              </a:ext>
            </a:extLst>
          </a:blip>
          <a:srcRect l="5327" t="11226" r="3516" b="12494"/>
          <a:stretch/>
        </p:blipFill>
        <p:spPr>
          <a:xfrm>
            <a:off x="3028361" y="2450692"/>
            <a:ext cx="2824473" cy="2363505"/>
          </a:xfrm>
          <a:prstGeom prst="rect">
            <a:avLst/>
          </a:prstGeom>
        </p:spPr>
      </p:pic>
      <p:sp>
        <p:nvSpPr>
          <p:cNvPr id="33" name="テキスト ボックス 32"/>
          <p:cNvSpPr txBox="1"/>
          <p:nvPr/>
        </p:nvSpPr>
        <p:spPr>
          <a:xfrm>
            <a:off x="2138737" y="5151436"/>
            <a:ext cx="1345588" cy="1082792"/>
          </a:xfrm>
          <a:prstGeom prst="rect">
            <a:avLst/>
          </a:prstGeom>
          <a:solidFill>
            <a:srgbClr val="FFFF89"/>
          </a:solidFill>
          <a:ln w="12700">
            <a:solidFill>
              <a:schemeClr val="tx1"/>
            </a:solidFill>
          </a:ln>
        </p:spPr>
        <p:txBody>
          <a:bodyPr wrap="square" lIns="36000" tIns="3600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情報リテラシー科目</a:t>
            </a:r>
            <a:endParaRPr kumimoji="1" lang="en-US" altLang="ja-JP"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第</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次産業革命、</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Society 5.0 </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といった社会構造の変革期を迎える中で、情報リテラシーを身につけることは高等教育においてより重要。大学での学びを支えるために必要な</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技術についての技能を身につけることを授業目標とした必修の実習科目。実施環境は、</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BYOD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(Bring Your Own Device)</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を前提として通常の講義室で実施可能な形とする。</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p:cNvSpPr txBox="1"/>
          <p:nvPr/>
        </p:nvSpPr>
        <p:spPr>
          <a:xfrm>
            <a:off x="1109618" y="5145679"/>
            <a:ext cx="973599" cy="1082792"/>
          </a:xfrm>
          <a:prstGeom prst="rect">
            <a:avLst/>
          </a:prstGeom>
          <a:solidFill>
            <a:srgbClr val="FFFF89"/>
          </a:solidFill>
          <a:ln w="12700">
            <a:solidFill>
              <a:schemeClr val="tx1"/>
            </a:solidFill>
          </a:ln>
        </p:spPr>
        <p:txBody>
          <a:bodyPr wrap="square" lIns="36000" tIns="3600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初年次教育科目</a:t>
            </a:r>
            <a:endParaRPr kumimoji="1" lang="en-US" altLang="ja-JP"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高等教育での主体的な学びを大学入学直後に身につけるために</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年前期に基幹ゼミナールを必修科目として配置。多様な学生と協働して能動的な学習を行う中で、大学での学びのための技法（アカデミックライティング）と主体的に学ぶ姿勢を身につける。</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テキスト ボックス 41"/>
          <p:cNvSpPr txBox="1"/>
          <p:nvPr/>
        </p:nvSpPr>
        <p:spPr>
          <a:xfrm>
            <a:off x="7091251" y="5165963"/>
            <a:ext cx="1023692" cy="1082792"/>
          </a:xfrm>
          <a:prstGeom prst="rect">
            <a:avLst/>
          </a:prstGeom>
          <a:solidFill>
            <a:srgbClr val="FFFF89"/>
          </a:solidFill>
          <a:ln w="12700">
            <a:solidFill>
              <a:schemeClr val="tx1"/>
            </a:solidFill>
          </a:ln>
        </p:spPr>
        <p:txBody>
          <a:bodyPr wrap="square" lIns="36000" tIns="3600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基礎教育科目</a:t>
            </a:r>
            <a:endParaRPr kumimoji="1" lang="en-US" altLang="zh-TW"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それぞれの学問領域（理系）の基礎教育の中で共通教育として提供することが相応しい科目を基幹教育として提供。</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基本的には、各学部・学域ごとに設定される科目群であるが、他学部・学域からの受講を妨げないものとする。</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7" name="テキスト ボックス 66"/>
          <p:cNvSpPr txBox="1"/>
          <p:nvPr/>
        </p:nvSpPr>
        <p:spPr>
          <a:xfrm>
            <a:off x="37281" y="620688"/>
            <a:ext cx="9069438" cy="912978"/>
          </a:xfrm>
          <a:prstGeom prst="rect">
            <a:avLst/>
          </a:prstGeom>
          <a:noFill/>
          <a:ln w="19050">
            <a:solidFill>
              <a:schemeClr val="tx1"/>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ポイント</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１．世界の様々な矛盾、未解決な事象、の解決に挑戦していく姿勢と方法を身につける授業への改善→哲学、歴史、芸術等人文系科目を中心に「クリティカルシンキング」の強化</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２．教養教育の基盤の確かさと世界を見通す普遍性の上に、それぞれの専門分野において目指す科目体系→バランスを意識した６（＋１）科目群の配備</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３．「教養」、「専門的能力」、「情報収集・分析力」、「行動力」、「自己表現力」、などの能力を身につけさせる教育目標→ナンバリング体制等の教務システム強化による力の可視化</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４．卒業後もなお自律して学び続ける姿勢をもち、確かな論理的能力と豊かな感性、他者と社会に対する倫理的態度を持った学生の形成→外部講師も交えた科目群ごとの教育目標計画</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５．専任の教員を擁する基幹教育機構による全学基幹教育のマネジメントの実施→　アクティブラーニングの開発、基幹教育から専門教育への誠実な接続体制の確保</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p:cNvSpPr txBox="1"/>
          <p:nvPr/>
        </p:nvSpPr>
        <p:spPr>
          <a:xfrm>
            <a:off x="30736" y="6282461"/>
            <a:ext cx="9038293" cy="530915"/>
          </a:xfrm>
          <a:prstGeom prst="rect">
            <a:avLst/>
          </a:prstGeom>
          <a:noFill/>
          <a:ln w="1905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開学からの計画（案）</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年までは、杉本キャンパス、中百舌鳥キャンパスでそれぞれ分かれて実施される。しかし、</a:t>
            </a:r>
            <a:r>
              <a:rPr kumimoji="1" lang="ja-JP" altLang="en-US" sz="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様々な学問</a:t>
            </a:r>
            <a:r>
              <a:rPr kumimoji="1" lang="ja-JP" altLang="en-US" sz="800" b="0"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n-cs"/>
              </a:rPr>
              <a:t>分野への志向性を</a:t>
            </a:r>
            <a:r>
              <a:rPr kumimoji="1" lang="ja-JP" altLang="en-US" sz="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持つ学生の多様な考えを一堂に会して融合させ、全人格的な理念の理解、卒業後も続く友誼的関係の醸成、専門教育への確実な連結を深める教育を実施するためには、開講キャンパスの集約・確保が必要</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年から森之宮キャンパスで実施　バス運行、遠隔授業も要検討</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7" name="楕円 86"/>
          <p:cNvSpPr/>
          <p:nvPr/>
        </p:nvSpPr>
        <p:spPr>
          <a:xfrm>
            <a:off x="4963839" y="3095760"/>
            <a:ext cx="768571" cy="326316"/>
          </a:xfrm>
          <a:prstGeom prst="ellipse">
            <a:avLst/>
          </a:prstGeom>
          <a:solidFill>
            <a:srgbClr val="FEBFBA"/>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行動力</a:t>
            </a:r>
          </a:p>
        </p:txBody>
      </p:sp>
      <p:cxnSp>
        <p:nvCxnSpPr>
          <p:cNvPr id="93" name="直線コネクタ 92"/>
          <p:cNvCxnSpPr>
            <a:cxnSpLocks/>
            <a:stCxn id="79" idx="5"/>
            <a:endCxn id="86" idx="2"/>
          </p:cNvCxnSpPr>
          <p:nvPr/>
        </p:nvCxnSpPr>
        <p:spPr>
          <a:xfrm>
            <a:off x="3893515" y="3769239"/>
            <a:ext cx="182776" cy="4657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a:cxnSpLocks/>
            <a:stCxn id="86" idx="6"/>
          </p:cNvCxnSpPr>
          <p:nvPr/>
        </p:nvCxnSpPr>
        <p:spPr>
          <a:xfrm flipV="1">
            <a:off x="4819402" y="3546877"/>
            <a:ext cx="848205" cy="26894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a:cxnSpLocks/>
          </p:cNvCxnSpPr>
          <p:nvPr/>
        </p:nvCxnSpPr>
        <p:spPr>
          <a:xfrm>
            <a:off x="5566956" y="3374288"/>
            <a:ext cx="62469" cy="178026"/>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a:cxnSpLocks/>
            <a:stCxn id="85" idx="5"/>
            <a:endCxn id="86" idx="0"/>
          </p:cNvCxnSpPr>
          <p:nvPr/>
        </p:nvCxnSpPr>
        <p:spPr>
          <a:xfrm>
            <a:off x="3850317" y="3332379"/>
            <a:ext cx="597530" cy="30652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a:cxnSpLocks/>
            <a:stCxn id="86" idx="0"/>
            <a:endCxn id="87" idx="3"/>
          </p:cNvCxnSpPr>
          <p:nvPr/>
        </p:nvCxnSpPr>
        <p:spPr>
          <a:xfrm flipV="1">
            <a:off x="4447847" y="3374288"/>
            <a:ext cx="628547" cy="26461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a:cxnSpLocks/>
          </p:cNvCxnSpPr>
          <p:nvPr/>
        </p:nvCxnSpPr>
        <p:spPr>
          <a:xfrm flipV="1">
            <a:off x="3256160" y="3261372"/>
            <a:ext cx="166595" cy="29397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5" name="テキスト ボックス 144"/>
          <p:cNvSpPr txBox="1"/>
          <p:nvPr/>
        </p:nvSpPr>
        <p:spPr>
          <a:xfrm>
            <a:off x="3556957" y="2068572"/>
            <a:ext cx="1699504" cy="261610"/>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専門教育への確実な連結</a:t>
            </a:r>
          </a:p>
        </p:txBody>
      </p:sp>
      <p:sp>
        <p:nvSpPr>
          <p:cNvPr id="148" name="テキスト ボックス 147"/>
          <p:cNvSpPr txBox="1"/>
          <p:nvPr/>
        </p:nvSpPr>
        <p:spPr>
          <a:xfrm>
            <a:off x="6034474" y="2925454"/>
            <a:ext cx="3067243" cy="2246769"/>
          </a:xfrm>
          <a:prstGeom prst="rect">
            <a:avLst/>
          </a:prstGeom>
          <a:solidFill>
            <a:schemeClr val="accent1">
              <a:lumMod val="20000"/>
              <a:lumOff val="80000"/>
            </a:schemeClr>
          </a:solid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基幹教育機構全体委員会、科目群委員会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〇基幹教育機構全体委員会</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共通科目等の諸課題への対応、基幹教育の重要事項及び基本方針の審議</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〇科目群委員会</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各科目群の企画・運営</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全学の教育支援機関（予定）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〇教職センター</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教員養成機能の全学マネジメント（教職科目のマネジメント、教職課程</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a:t>
            </a:r>
            <a:endParaRPr kumimoji="1" lang="en-US" altLang="ja-JP"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dirty="0">
                <a:solidFill>
                  <a:prstClr val="black"/>
                </a:solidFill>
                <a:latin typeface="Meiryo UI" panose="020B0604030504040204" pitchFamily="50" charset="-128"/>
                <a:ea typeface="Meiryo UI" panose="020B0604030504040204" pitchFamily="50" charset="-128"/>
              </a:rPr>
              <a:t>　</a:t>
            </a:r>
            <a:r>
              <a:rPr kumimoji="1" lang="en-US" altLang="ja-JP"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ポリシー</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の策定支援、教職課程の自己点検評価、外部評価の支援</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〇高等教育研究開発センター</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全学の（広義の）</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FD</a:t>
            </a:r>
            <a:r>
              <a:rPr kumimoji="1" lang="ja-JP" altLang="en-US" sz="7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教学</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7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キャリアデザイン教育・アントレプレナーシップ</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教育等のプログラム開発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〇国際教育センター</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留学生及び日本語を母語（第一言語）としない学生への日本語教育</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dirty="0">
                <a:solidFill>
                  <a:prstClr val="black"/>
                </a:solidFill>
                <a:latin typeface="Meiryo UI" panose="020B0604030504040204" pitchFamily="50" charset="-128"/>
                <a:ea typeface="Meiryo UI" panose="020B0604030504040204" pitchFamily="50" charset="-128"/>
              </a:rPr>
              <a:t>　</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留学を含む）基幹教育機機構が行う海外語学研修の企画・実施、</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留学生</a:t>
            </a:r>
            <a:endParaRPr kumimoji="1" lang="en-US" altLang="ja-JP"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dirty="0">
                <a:solidFill>
                  <a:prstClr val="black"/>
                </a:solidFill>
                <a:latin typeface="Meiryo UI" panose="020B0604030504040204" pitchFamily="50" charset="-128"/>
                <a:ea typeface="Meiryo UI" panose="020B0604030504040204" pitchFamily="50" charset="-128"/>
              </a:rPr>
              <a:t>　</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生活相談、窓口 </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なお</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、基幹教育機構には全学の高大接続改革・入試改善のために</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アドミッショ</a:t>
            </a:r>
            <a:endParaRPr kumimoji="1" lang="en-US" altLang="ja-JP"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dirty="0">
                <a:solidFill>
                  <a:prstClr val="black"/>
                </a:solidFill>
                <a:latin typeface="Meiryo UI" panose="020B0604030504040204" pitchFamily="50" charset="-128"/>
                <a:ea typeface="Meiryo UI" panose="020B0604030504040204" pitchFamily="50" charset="-128"/>
              </a:rPr>
              <a:t>　</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ンセンター</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の設置を検討する。</a:t>
            </a:r>
          </a:p>
        </p:txBody>
      </p:sp>
      <p:sp>
        <p:nvSpPr>
          <p:cNvPr id="149" name="正方形/長方形 148"/>
          <p:cNvSpPr/>
          <p:nvPr/>
        </p:nvSpPr>
        <p:spPr>
          <a:xfrm>
            <a:off x="6113010" y="2813015"/>
            <a:ext cx="2503747" cy="230266"/>
          </a:xfrm>
          <a:prstGeom prst="rect">
            <a:avLst/>
          </a:prstGeom>
          <a:solidFill>
            <a:srgbClr val="00B0F0"/>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基幹教育機構の体制と機能</a:t>
            </a:r>
          </a:p>
        </p:txBody>
      </p:sp>
      <p:sp>
        <p:nvSpPr>
          <p:cNvPr id="177" name="正方形/長方形 176"/>
          <p:cNvSpPr/>
          <p:nvPr/>
        </p:nvSpPr>
        <p:spPr>
          <a:xfrm>
            <a:off x="6821180" y="2039810"/>
            <a:ext cx="1261824" cy="309120"/>
          </a:xfrm>
          <a:prstGeom prst="rect">
            <a:avLst/>
          </a:prstGeom>
          <a:solidFill>
            <a:srgbClr val="FEBFBA"/>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新大学基幹教育機構</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8" name="正方形/長方形 177"/>
          <p:cNvSpPr/>
          <p:nvPr/>
        </p:nvSpPr>
        <p:spPr>
          <a:xfrm>
            <a:off x="6288622" y="2181185"/>
            <a:ext cx="718442" cy="13568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専任教員の集約</a:t>
            </a:r>
          </a:p>
        </p:txBody>
      </p:sp>
      <p:sp>
        <p:nvSpPr>
          <p:cNvPr id="176" name="正方形/長方形 175"/>
          <p:cNvSpPr/>
          <p:nvPr/>
        </p:nvSpPr>
        <p:spPr>
          <a:xfrm>
            <a:off x="6438911" y="1600614"/>
            <a:ext cx="2326797" cy="239105"/>
          </a:xfrm>
          <a:prstGeom prst="rect">
            <a:avLst/>
          </a:prstGeom>
          <a:solidFill>
            <a:srgbClr val="00B0F0"/>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新たな体制整備</a:t>
            </a: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（基幹教育機構）</a:t>
            </a:r>
          </a:p>
        </p:txBody>
      </p:sp>
      <p:sp>
        <p:nvSpPr>
          <p:cNvPr id="40" name="テキスト ボックス 39"/>
          <p:cNvSpPr txBox="1"/>
          <p:nvPr/>
        </p:nvSpPr>
        <p:spPr>
          <a:xfrm>
            <a:off x="5801938" y="5165301"/>
            <a:ext cx="1256798" cy="1082792"/>
          </a:xfrm>
          <a:prstGeom prst="rect">
            <a:avLst/>
          </a:prstGeom>
          <a:solidFill>
            <a:srgbClr val="FFFF89"/>
          </a:solidFill>
          <a:ln w="12700">
            <a:solidFill>
              <a:schemeClr val="tx1"/>
            </a:solidFill>
          </a:ln>
        </p:spPr>
        <p:txBody>
          <a:bodyPr wrap="square" lIns="36000" tIns="3600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健康・スポーツ科学科目</a:t>
            </a:r>
            <a:endParaRPr kumimoji="1" lang="en-US" altLang="ja-JP"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人生</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年時代と言われるように高齢化が急速に進む我が国において、</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well-being </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としての健康の在り方を理解し、実践することは重要であるため必修として開設。　　</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健康科学やスポーツ文化が果たすべき役割について、理論と実践を通し理解を深めることを目的とし、講義と実習を開講する。</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2" name="正方形/長方形 201"/>
          <p:cNvSpPr/>
          <p:nvPr/>
        </p:nvSpPr>
        <p:spPr>
          <a:xfrm>
            <a:off x="6142719" y="2026406"/>
            <a:ext cx="220332" cy="709237"/>
          </a:xfrm>
          <a:prstGeom prst="rect">
            <a:avLst/>
          </a:prstGeom>
          <a:solidFill>
            <a:schemeClr val="accent4">
              <a:lumMod val="40000"/>
              <a:lumOff val="6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各学部等・研究科</a:t>
            </a:r>
            <a:endParaRPr kumimoji="1" lang="en-US" altLang="ja-JP" sz="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4" name="正方形/長方形 203"/>
          <p:cNvSpPr/>
          <p:nvPr/>
        </p:nvSpPr>
        <p:spPr>
          <a:xfrm>
            <a:off x="7080500" y="2551141"/>
            <a:ext cx="854466" cy="184502"/>
          </a:xfrm>
          <a:prstGeom prst="rect">
            <a:avLst/>
          </a:prstGeom>
          <a:solidFill>
            <a:schemeClr val="accent4">
              <a:lumMod val="40000"/>
              <a:lumOff val="6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各学部等・研究科</a:t>
            </a:r>
            <a:endParaRPr kumimoji="1" lang="en-US" altLang="ja-JP" sz="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5" name="正方形/長方形 204"/>
          <p:cNvSpPr/>
          <p:nvPr/>
        </p:nvSpPr>
        <p:spPr>
          <a:xfrm>
            <a:off x="8326870" y="2059469"/>
            <a:ext cx="501781" cy="548123"/>
          </a:xfrm>
          <a:prstGeom prst="rect">
            <a:avLst/>
          </a:prstGeom>
          <a:solidFill>
            <a:schemeClr val="accent4">
              <a:lumMod val="20000"/>
              <a:lumOff val="8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外部からの優れた</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非常勤教員の導入</a:t>
            </a:r>
            <a:endParaRPr kumimoji="1" lang="en-US" altLang="ja-JP" sz="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6" name="正方形/長方形 205"/>
          <p:cNvSpPr/>
          <p:nvPr/>
        </p:nvSpPr>
        <p:spPr>
          <a:xfrm>
            <a:off x="6270763" y="2418825"/>
            <a:ext cx="813289" cy="1662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兼任・教員の協力</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208" name="直線矢印コネクタ 207"/>
          <p:cNvCxnSpPr>
            <a:cxnSpLocks/>
          </p:cNvCxnSpPr>
          <p:nvPr/>
        </p:nvCxnSpPr>
        <p:spPr>
          <a:xfrm flipV="1">
            <a:off x="6363051" y="2285769"/>
            <a:ext cx="634473" cy="38782"/>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直線矢印コネクタ 210"/>
          <p:cNvCxnSpPr>
            <a:cxnSpLocks/>
          </p:cNvCxnSpPr>
          <p:nvPr/>
        </p:nvCxnSpPr>
        <p:spPr>
          <a:xfrm flipV="1">
            <a:off x="6363051" y="2345345"/>
            <a:ext cx="617275" cy="186589"/>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直線矢印コネクタ 215"/>
          <p:cNvCxnSpPr>
            <a:cxnSpLocks/>
          </p:cNvCxnSpPr>
          <p:nvPr/>
        </p:nvCxnSpPr>
        <p:spPr>
          <a:xfrm flipV="1">
            <a:off x="7238446" y="2343743"/>
            <a:ext cx="0" cy="228529"/>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直線矢印コネクタ 222"/>
          <p:cNvCxnSpPr>
            <a:cxnSpLocks/>
          </p:cNvCxnSpPr>
          <p:nvPr/>
        </p:nvCxnSpPr>
        <p:spPr>
          <a:xfrm flipH="1" flipV="1">
            <a:off x="7609331" y="2329052"/>
            <a:ext cx="3356" cy="252931"/>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直線矢印コネクタ 225"/>
          <p:cNvCxnSpPr>
            <a:cxnSpLocks/>
          </p:cNvCxnSpPr>
          <p:nvPr/>
        </p:nvCxnSpPr>
        <p:spPr>
          <a:xfrm flipH="1" flipV="1">
            <a:off x="8077158" y="2196083"/>
            <a:ext cx="224596" cy="11141"/>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6B709AF3-9C8D-423F-A5D9-4BEB9648C097}"/>
              </a:ext>
            </a:extLst>
          </p:cNvPr>
          <p:cNvCxnSpPr>
            <a:cxnSpLocks/>
            <a:stCxn id="79" idx="6"/>
            <a:endCxn id="87" idx="3"/>
          </p:cNvCxnSpPr>
          <p:nvPr/>
        </p:nvCxnSpPr>
        <p:spPr>
          <a:xfrm flipV="1">
            <a:off x="4030211" y="3374288"/>
            <a:ext cx="1046183" cy="28800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09268C57-546F-472C-8842-115EB67CEFDE}"/>
              </a:ext>
            </a:extLst>
          </p:cNvPr>
          <p:cNvCxnSpPr>
            <a:cxnSpLocks/>
            <a:stCxn id="85" idx="5"/>
            <a:endCxn id="88" idx="2"/>
          </p:cNvCxnSpPr>
          <p:nvPr/>
        </p:nvCxnSpPr>
        <p:spPr>
          <a:xfrm>
            <a:off x="3850317" y="3332379"/>
            <a:ext cx="1151897" cy="32329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803FCE1C-80EE-4511-89D0-FA5CF22C56B8}"/>
              </a:ext>
            </a:extLst>
          </p:cNvPr>
          <p:cNvCxnSpPr>
            <a:cxnSpLocks/>
            <a:stCxn id="79" idx="6"/>
          </p:cNvCxnSpPr>
          <p:nvPr/>
        </p:nvCxnSpPr>
        <p:spPr>
          <a:xfrm>
            <a:off x="4030211" y="3662291"/>
            <a:ext cx="933628" cy="4691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a:cxnSpLocks/>
            <a:stCxn id="85" idx="6"/>
            <a:endCxn id="87" idx="2"/>
          </p:cNvCxnSpPr>
          <p:nvPr/>
        </p:nvCxnSpPr>
        <p:spPr>
          <a:xfrm>
            <a:off x="3965482" y="3231198"/>
            <a:ext cx="998357" cy="2772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70" name="正方形/長方形 169"/>
          <p:cNvSpPr/>
          <p:nvPr/>
        </p:nvSpPr>
        <p:spPr>
          <a:xfrm>
            <a:off x="4046957" y="2862291"/>
            <a:ext cx="869033" cy="327594"/>
          </a:xfrm>
          <a:prstGeom prst="rect">
            <a:avLst/>
          </a:prstGeom>
          <a:solidFill>
            <a:srgbClr val="FFFF00"/>
          </a:solidFill>
          <a:ln>
            <a:solidFill>
              <a:schemeClr val="accent6">
                <a:lumMod val="7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５つの力</a:t>
            </a:r>
          </a:p>
        </p:txBody>
      </p:sp>
      <p:sp>
        <p:nvSpPr>
          <p:cNvPr id="88" name="楕円 87"/>
          <p:cNvSpPr/>
          <p:nvPr/>
        </p:nvSpPr>
        <p:spPr>
          <a:xfrm>
            <a:off x="5002214" y="3509499"/>
            <a:ext cx="796798" cy="292358"/>
          </a:xfrm>
          <a:prstGeom prst="ellipse">
            <a:avLst/>
          </a:prstGeom>
          <a:solidFill>
            <a:srgbClr val="FEBFBA"/>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自己</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表現力</a:t>
            </a:r>
          </a:p>
        </p:txBody>
      </p:sp>
      <p:sp>
        <p:nvSpPr>
          <p:cNvPr id="112" name="正方形/長方形 111">
            <a:extLst>
              <a:ext uri="{FF2B5EF4-FFF2-40B4-BE49-F238E27FC236}">
                <a16:creationId xmlns:a16="http://schemas.microsoft.com/office/drawing/2014/main" id="{66CF546E-2F98-4A37-88C6-AC967C4687D1}"/>
              </a:ext>
            </a:extLst>
          </p:cNvPr>
          <p:cNvSpPr/>
          <p:nvPr/>
        </p:nvSpPr>
        <p:spPr>
          <a:xfrm>
            <a:off x="6903277" y="2376977"/>
            <a:ext cx="721062" cy="16656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専任教員の集約</a:t>
            </a:r>
          </a:p>
        </p:txBody>
      </p:sp>
      <p:sp>
        <p:nvSpPr>
          <p:cNvPr id="113" name="正方形/長方形 112">
            <a:extLst>
              <a:ext uri="{FF2B5EF4-FFF2-40B4-BE49-F238E27FC236}">
                <a16:creationId xmlns:a16="http://schemas.microsoft.com/office/drawing/2014/main" id="{4DB75070-5155-4B86-9CAC-21C69075DF8F}"/>
              </a:ext>
            </a:extLst>
          </p:cNvPr>
          <p:cNvSpPr/>
          <p:nvPr/>
        </p:nvSpPr>
        <p:spPr>
          <a:xfrm>
            <a:off x="7518491" y="2383816"/>
            <a:ext cx="766636" cy="1862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兼任・教員の協力</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6" name="正方形/長方形 65">
            <a:extLst>
              <a:ext uri="{FF2B5EF4-FFF2-40B4-BE49-F238E27FC236}">
                <a16:creationId xmlns:a16="http://schemas.microsoft.com/office/drawing/2014/main" id="{8F104A86-4825-4830-99E8-514794AE334F}"/>
              </a:ext>
            </a:extLst>
          </p:cNvPr>
          <p:cNvSpPr/>
          <p:nvPr/>
        </p:nvSpPr>
        <p:spPr>
          <a:xfrm>
            <a:off x="3443113" y="4484942"/>
            <a:ext cx="1870791" cy="256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基幹教育機構と各部局による有機的な教育マネジメントの実施</a:t>
            </a:r>
          </a:p>
        </p:txBody>
      </p:sp>
      <p:sp>
        <p:nvSpPr>
          <p:cNvPr id="71" name="矢印: 下 70">
            <a:extLst>
              <a:ext uri="{FF2B5EF4-FFF2-40B4-BE49-F238E27FC236}">
                <a16:creationId xmlns:a16="http://schemas.microsoft.com/office/drawing/2014/main" id="{194DE2DD-1F03-4523-9D1F-DC5EF9019089}"/>
              </a:ext>
            </a:extLst>
          </p:cNvPr>
          <p:cNvSpPr/>
          <p:nvPr/>
        </p:nvSpPr>
        <p:spPr>
          <a:xfrm rot="10800000">
            <a:off x="3981281" y="4009983"/>
            <a:ext cx="829703" cy="437216"/>
          </a:xfrm>
          <a:prstGeom prst="downArrow">
            <a:avLst/>
          </a:prstGeom>
          <a:solidFill>
            <a:srgbClr val="FF89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2"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22</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3" name="テキスト ボックス 62"/>
          <p:cNvSpPr txBox="1"/>
          <p:nvPr/>
        </p:nvSpPr>
        <p:spPr>
          <a:xfrm>
            <a:off x="6142719" y="1899948"/>
            <a:ext cx="2669589" cy="107722"/>
          </a:xfrm>
          <a:prstGeom prst="rect">
            <a:avLst/>
          </a:prstGeom>
          <a:noFill/>
          <a:ln w="19050">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基幹教育の企画・運営・決定は、「基幹教育機構」において</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実施</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a:extLst>
              <a:ext uri="{FF2B5EF4-FFF2-40B4-BE49-F238E27FC236}">
                <a16:creationId xmlns:a16="http://schemas.microsoft.com/office/drawing/2014/main" id="{46C74D2E-7234-4406-8CBE-358450E4D3A5}"/>
              </a:ext>
            </a:extLst>
          </p:cNvPr>
          <p:cNvSpPr/>
          <p:nvPr/>
        </p:nvSpPr>
        <p:spPr>
          <a:xfrm>
            <a:off x="50097" y="3897541"/>
            <a:ext cx="2692480" cy="116710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異なる文化や思想がぶつかりあう社会において、その</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異なる文化や社会、またそれぞれに属する個人を</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含め</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理解</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自ら属する文化への深い理解</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に根ざしながらも、より</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実践的な倫理的態度・志向性と他者への共感</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をもちながら、すべての文化に共通する「知」である</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論理的能力あるいは創造的な感性を手がかりとして</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、待ち受ける世界の</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課題に挑戦できる能力</a:t>
            </a:r>
          </a:p>
        </p:txBody>
      </p:sp>
      <p:sp>
        <p:nvSpPr>
          <p:cNvPr id="147" name="正方形/長方形 146"/>
          <p:cNvSpPr/>
          <p:nvPr/>
        </p:nvSpPr>
        <p:spPr>
          <a:xfrm>
            <a:off x="105708" y="3630432"/>
            <a:ext cx="2450609" cy="326486"/>
          </a:xfrm>
          <a:prstGeom prst="rect">
            <a:avLst/>
          </a:prstGeom>
          <a:solidFill>
            <a:srgbClr val="FEBFBA"/>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新大学における教養の定義</a:t>
            </a:r>
          </a:p>
        </p:txBody>
      </p:sp>
      <p:sp>
        <p:nvSpPr>
          <p:cNvPr id="3" name="正方形/長方形 2">
            <a:extLst>
              <a:ext uri="{FF2B5EF4-FFF2-40B4-BE49-F238E27FC236}">
                <a16:creationId xmlns:a16="http://schemas.microsoft.com/office/drawing/2014/main" id="{1AB16B1B-BA4E-4007-ACFB-611EC5DA01B3}"/>
              </a:ext>
            </a:extLst>
          </p:cNvPr>
          <p:cNvSpPr/>
          <p:nvPr/>
        </p:nvSpPr>
        <p:spPr>
          <a:xfrm>
            <a:off x="30736" y="1777106"/>
            <a:ext cx="2776797" cy="179933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①我が国の</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初等中等教育</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（留学生においては海外の同等課程）</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から</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接続した教育としての</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高等教育への展開</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生涯にわたり</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継続的・発展的な</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学修を行う態度を身につけさせる</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ことの実現、</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③世界市民として活躍するために</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当然に身につけるべき教養</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及び</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専門教育に向けた体系的な準備学修</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を行うという意味。</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本学学士課程教育の大きな基となり教育体系の重要な幹の要素をなすもの</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という意味を込めて、初年次段階の教育を</a:t>
            </a:r>
            <a:r>
              <a:rPr kumimoji="1" lang="en-US" altLang="ja-JP"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基幹教育</a:t>
            </a:r>
            <a:r>
              <a:rPr kumimoji="1" lang="en-US" altLang="ja-JP"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と定義する。</a:t>
            </a:r>
          </a:p>
        </p:txBody>
      </p:sp>
      <p:sp>
        <p:nvSpPr>
          <p:cNvPr id="127" name="正方形/長方形 126"/>
          <p:cNvSpPr/>
          <p:nvPr/>
        </p:nvSpPr>
        <p:spPr>
          <a:xfrm>
            <a:off x="105708" y="1609831"/>
            <a:ext cx="2450609" cy="239105"/>
          </a:xfrm>
          <a:prstGeom prst="rect">
            <a:avLst/>
          </a:prstGeom>
          <a:solidFill>
            <a:srgbClr val="92D050"/>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新大学の「基幹教育」とは</a:t>
            </a:r>
          </a:p>
        </p:txBody>
      </p:sp>
      <p:sp>
        <p:nvSpPr>
          <p:cNvPr id="79" name="楕円 78"/>
          <p:cNvSpPr/>
          <p:nvPr/>
        </p:nvSpPr>
        <p:spPr>
          <a:xfrm>
            <a:off x="3096793" y="3511043"/>
            <a:ext cx="933418" cy="302495"/>
          </a:xfrm>
          <a:prstGeom prst="ellipse">
            <a:avLst/>
          </a:prstGeom>
          <a:solidFill>
            <a:srgbClr val="FEBFBA"/>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情報収集</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・分析力</a:t>
            </a:r>
          </a:p>
        </p:txBody>
      </p:sp>
      <p:sp>
        <p:nvSpPr>
          <p:cNvPr id="64" name="矢印: 下 70">
            <a:extLst>
              <a:ext uri="{FF2B5EF4-FFF2-40B4-BE49-F238E27FC236}">
                <a16:creationId xmlns:a16="http://schemas.microsoft.com/office/drawing/2014/main" id="{194DE2DD-1F03-4523-9D1F-DC5EF9019089}"/>
              </a:ext>
            </a:extLst>
          </p:cNvPr>
          <p:cNvSpPr/>
          <p:nvPr/>
        </p:nvSpPr>
        <p:spPr>
          <a:xfrm rot="10800000">
            <a:off x="4030211" y="2368923"/>
            <a:ext cx="829703" cy="437216"/>
          </a:xfrm>
          <a:prstGeom prst="downArrow">
            <a:avLst/>
          </a:prstGeom>
          <a:solidFill>
            <a:srgbClr val="FF89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6" name="楕円 85"/>
          <p:cNvSpPr/>
          <p:nvPr/>
        </p:nvSpPr>
        <p:spPr>
          <a:xfrm>
            <a:off x="4076291" y="3638907"/>
            <a:ext cx="743111" cy="353819"/>
          </a:xfrm>
          <a:prstGeom prst="ellipse">
            <a:avLst/>
          </a:prstGeom>
          <a:solidFill>
            <a:srgbClr val="FEBFBA"/>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教　養</a:t>
            </a:r>
          </a:p>
        </p:txBody>
      </p:sp>
      <p:sp>
        <p:nvSpPr>
          <p:cNvPr id="85" name="楕円 84"/>
          <p:cNvSpPr/>
          <p:nvPr/>
        </p:nvSpPr>
        <p:spPr>
          <a:xfrm>
            <a:off x="3179089" y="3088107"/>
            <a:ext cx="786393" cy="286182"/>
          </a:xfrm>
          <a:prstGeom prst="ellipse">
            <a:avLst/>
          </a:prstGeom>
          <a:solidFill>
            <a:srgbClr val="FEBFBA"/>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専門的能力</a:t>
            </a:r>
          </a:p>
        </p:txBody>
      </p:sp>
      <p:sp>
        <p:nvSpPr>
          <p:cNvPr id="61" name="テキスト ボックス 60"/>
          <p:cNvSpPr txBox="1"/>
          <p:nvPr/>
        </p:nvSpPr>
        <p:spPr>
          <a:xfrm>
            <a:off x="3521679" y="5162506"/>
            <a:ext cx="2242905" cy="1082792"/>
          </a:xfrm>
          <a:prstGeom prst="rect">
            <a:avLst/>
          </a:prstGeom>
          <a:solidFill>
            <a:srgbClr val="FFFF89"/>
          </a:solidFill>
          <a:ln w="12700">
            <a:solidFill>
              <a:schemeClr val="tx1"/>
            </a:solidFill>
          </a:ln>
        </p:spPr>
        <p:txBody>
          <a:bodyPr wrap="square" lIns="36000" tIns="3600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外国語科目</a:t>
            </a:r>
            <a:endParaRPr kumimoji="1" lang="en-US" altLang="zh-TW"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１．英語科目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世界共通語としての英語についての</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技能（</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Reading Listening Writing Speaking</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）について、卒業までに一定レベル（</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CEFR B1</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以上）に達することを目指し必修科目として</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年生　</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単位、</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年生 </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単位の科目を配置。スキル習得の実習科目として少人数規模で実施する。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a:t>
            </a:r>
            <a:r>
              <a:rPr kumimoji="1" lang="ja-JP" altLang="en-US" sz="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初修外国語</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科目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英語以外の外国語１つを選択必修として配置。</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CEFR</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を参考に当該言語の</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技能の基礎を身につけ、異文化間の仲介能力の養成を目指す。大学で初めて学ぶ言語であり、少人数クラスでの教員・学生間の双方向性を確保した実習科目とする。</a:t>
            </a:r>
          </a:p>
        </p:txBody>
      </p:sp>
      <p:sp>
        <p:nvSpPr>
          <p:cNvPr id="72" name="テキスト ボックス 71"/>
          <p:cNvSpPr txBox="1"/>
          <p:nvPr/>
        </p:nvSpPr>
        <p:spPr>
          <a:xfrm>
            <a:off x="0" y="108000"/>
            <a:ext cx="9144000" cy="432000"/>
          </a:xfrm>
          <a:prstGeom prst="rect">
            <a:avLst/>
          </a:prstGeom>
          <a:solidFill>
            <a:schemeClr val="accent6"/>
          </a:solidFill>
          <a:ln>
            <a:noFill/>
          </a:ln>
        </p:spPr>
        <p:txBody>
          <a:bodyPr wrap="square" tIns="36000" bIns="36000" rtlCol="0" anchor="ctr">
            <a:noAutofit/>
          </a:bodyPr>
          <a:lstStyle/>
          <a:p>
            <a:r>
              <a:rPr lang="ja-JP" altLang="en-US" sz="1400" b="1" dirty="0">
                <a:solidFill>
                  <a:schemeClr val="bg1"/>
                </a:solidFill>
                <a:latin typeface="ＭＳ ゴシック" panose="020B0609070205080204" pitchFamily="49" charset="-128"/>
                <a:ea typeface="ＭＳ ゴシック" panose="020B0609070205080204" pitchFamily="49" charset="-128"/>
              </a:rPr>
              <a:t>３　新大学がめざすもの　</a:t>
            </a:r>
            <a:r>
              <a:rPr lang="en-US" altLang="ja-JP" sz="1400" b="1" dirty="0" smtClean="0">
                <a:solidFill>
                  <a:schemeClr val="bg1"/>
                </a:solidFill>
                <a:latin typeface="ＭＳ ゴシック" panose="020B0609070205080204" pitchFamily="49" charset="-128"/>
                <a:ea typeface="ＭＳ ゴシック" panose="020B0609070205080204" pitchFamily="49" charset="-128"/>
              </a:rPr>
              <a:t>(2)</a:t>
            </a:r>
            <a:r>
              <a:rPr lang="ja-JP" altLang="en-US" sz="1400" b="1" dirty="0">
                <a:solidFill>
                  <a:schemeClr val="bg1"/>
                </a:solidFill>
                <a:latin typeface="ＭＳ ゴシック" panose="020B0609070205080204" pitchFamily="49" charset="-128"/>
                <a:ea typeface="ＭＳ ゴシック" panose="020B0609070205080204" pitchFamily="49" charset="-128"/>
              </a:rPr>
              <a:t>教育、研究、社会貢献のさらなる</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強化</a:t>
            </a:r>
            <a:endParaRPr lang="en-US" altLang="ja-JP" sz="1400" b="1" dirty="0" smtClean="0">
              <a:solidFill>
                <a:schemeClr val="bg1"/>
              </a:solidFill>
              <a:latin typeface="ＭＳ ゴシック" panose="020B0609070205080204" pitchFamily="49" charset="-128"/>
              <a:ea typeface="ＭＳ ゴシック" panose="020B0609070205080204" pitchFamily="49" charset="-128"/>
            </a:endParaRPr>
          </a:p>
          <a:p>
            <a:r>
              <a:rPr lang="ja-JP" altLang="en-US" sz="1600" b="1" dirty="0">
                <a:solidFill>
                  <a:schemeClr val="bg1"/>
                </a:solidFill>
                <a:latin typeface="ＭＳ ゴシック" panose="020B0609070205080204" pitchFamily="49" charset="-128"/>
                <a:ea typeface="ＭＳ ゴシック" panose="020B0609070205080204" pitchFamily="49" charset="-128"/>
              </a:rPr>
              <a:t>　</a:t>
            </a:r>
            <a:r>
              <a:rPr lang="ja-JP" altLang="en-US" sz="1600" b="1" dirty="0" smtClean="0">
                <a:solidFill>
                  <a:schemeClr val="bg1"/>
                </a:solidFill>
                <a:latin typeface="ＭＳ ゴシック" panose="020B0609070205080204" pitchFamily="49" charset="-128"/>
                <a:ea typeface="ＭＳ ゴシック" panose="020B0609070205080204" pitchFamily="49" charset="-128"/>
              </a:rPr>
              <a:t>➀教育</a:t>
            </a:r>
            <a:r>
              <a:rPr kumimoji="0" lang="ja-JP" altLang="en-US" sz="1600" b="1" kern="0" dirty="0" smtClean="0">
                <a:solidFill>
                  <a:prstClr val="white"/>
                </a:solidFill>
                <a:latin typeface="ＭＳ ゴシック" panose="020B0609070205080204" pitchFamily="49" charset="-128"/>
                <a:ea typeface="ＭＳ ゴシック" panose="020B0609070205080204" pitchFamily="49" charset="-128"/>
              </a:rPr>
              <a:t>　</a:t>
            </a:r>
            <a:r>
              <a:rPr kumimoji="0" lang="en-US" altLang="ja-JP" sz="1600" b="1" kern="0" dirty="0" smtClean="0">
                <a:solidFill>
                  <a:prstClr val="white"/>
                </a:solidFill>
                <a:latin typeface="ＭＳ ゴシック" panose="020B0609070205080204" pitchFamily="49" charset="-128"/>
                <a:ea typeface="ＭＳ ゴシック" panose="020B0609070205080204" pitchFamily="49" charset="-128"/>
              </a:rPr>
              <a:t>Ⅱ </a:t>
            </a:r>
            <a:r>
              <a:rPr lang="ja-JP" altLang="en-US" sz="1600" b="1" dirty="0" smtClean="0">
                <a:solidFill>
                  <a:prstClr val="white"/>
                </a:solidFill>
                <a:latin typeface="ＭＳ ゴシック" panose="020B0609070205080204" pitchFamily="49" charset="-128"/>
                <a:ea typeface="ＭＳ ゴシック" panose="020B0609070205080204" pitchFamily="49" charset="-128"/>
              </a:rPr>
              <a:t>基幹教育</a:t>
            </a:r>
            <a:endParaRPr lang="ja-JP" altLang="en-US" sz="1600" b="1" dirty="0">
              <a:solidFill>
                <a:prstClr val="white"/>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723517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417307" y="692696"/>
            <a:ext cx="4658749" cy="432048"/>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1" dirty="0" smtClean="0">
                <a:solidFill>
                  <a:schemeClr val="tx1"/>
                </a:solidFill>
                <a:latin typeface="HGP創英角ｺﾞｼｯｸUB" panose="020B0900000000000000" pitchFamily="50" charset="-128"/>
                <a:ea typeface="HGP創英角ｺﾞｼｯｸUB" panose="020B0900000000000000" pitchFamily="50" charset="-128"/>
              </a:rPr>
              <a:t>グローバル</a:t>
            </a:r>
            <a:r>
              <a:rPr lang="ja-JP" altLang="en-US" sz="2001" dirty="0">
                <a:solidFill>
                  <a:schemeClr val="tx1"/>
                </a:solidFill>
                <a:latin typeface="HGP創英角ｺﾞｼｯｸUB" panose="020B0900000000000000" pitchFamily="50" charset="-128"/>
                <a:ea typeface="HGP創英角ｺﾞｼｯｸUB" panose="020B0900000000000000" pitchFamily="50" charset="-128"/>
              </a:rPr>
              <a:t>研究拠点の形成</a:t>
            </a:r>
          </a:p>
        </p:txBody>
      </p:sp>
      <p:sp>
        <p:nvSpPr>
          <p:cNvPr id="7" name="角丸四角形 6"/>
          <p:cNvSpPr/>
          <p:nvPr/>
        </p:nvSpPr>
        <p:spPr>
          <a:xfrm>
            <a:off x="417307" y="2170517"/>
            <a:ext cx="4658749" cy="432048"/>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1" dirty="0" smtClean="0">
                <a:solidFill>
                  <a:schemeClr val="tx1"/>
                </a:solidFill>
                <a:latin typeface="HGP創英角ｺﾞｼｯｸUB" panose="020B0900000000000000" pitchFamily="50" charset="-128"/>
                <a:ea typeface="HGP創英角ｺﾞｼｯｸUB" panose="020B0900000000000000" pitchFamily="50" charset="-128"/>
              </a:rPr>
              <a:t>先端</a:t>
            </a:r>
            <a:r>
              <a:rPr lang="ja-JP" altLang="en-US" sz="2001" dirty="0">
                <a:solidFill>
                  <a:schemeClr val="tx1"/>
                </a:solidFill>
                <a:latin typeface="HGP創英角ｺﾞｼｯｸUB" panose="020B0900000000000000" pitchFamily="50" charset="-128"/>
                <a:ea typeface="HGP創英角ｺﾞｼｯｸUB" panose="020B0900000000000000" pitchFamily="50" charset="-128"/>
              </a:rPr>
              <a:t>研究、異分野融合研究の推進</a:t>
            </a:r>
          </a:p>
        </p:txBody>
      </p:sp>
      <p:sp>
        <p:nvSpPr>
          <p:cNvPr id="8" name="角丸四角形 7"/>
          <p:cNvSpPr/>
          <p:nvPr/>
        </p:nvSpPr>
        <p:spPr>
          <a:xfrm>
            <a:off x="357270" y="4082312"/>
            <a:ext cx="4701092" cy="432048"/>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1" dirty="0" smtClean="0">
                <a:solidFill>
                  <a:schemeClr val="tx1"/>
                </a:solidFill>
                <a:latin typeface="HGP創英角ｺﾞｼｯｸUB" panose="020B0900000000000000" pitchFamily="50" charset="-128"/>
                <a:ea typeface="HGP創英角ｺﾞｼｯｸUB" panose="020B0900000000000000" pitchFamily="50" charset="-128"/>
              </a:rPr>
              <a:t>イノベーション</a:t>
            </a:r>
            <a:r>
              <a:rPr lang="ja-JP" altLang="en-US" sz="2001" dirty="0">
                <a:solidFill>
                  <a:schemeClr val="tx1"/>
                </a:solidFill>
                <a:latin typeface="HGP創英角ｺﾞｼｯｸUB" panose="020B0900000000000000" pitchFamily="50" charset="-128"/>
                <a:ea typeface="HGP創英角ｺﾞｼｯｸUB" panose="020B0900000000000000" pitchFamily="50" charset="-128"/>
              </a:rPr>
              <a:t>創出拠点の形成</a:t>
            </a:r>
          </a:p>
        </p:txBody>
      </p:sp>
      <p:sp>
        <p:nvSpPr>
          <p:cNvPr id="9" name="角丸四角形 8"/>
          <p:cNvSpPr/>
          <p:nvPr/>
        </p:nvSpPr>
        <p:spPr>
          <a:xfrm>
            <a:off x="403952" y="5350037"/>
            <a:ext cx="4686853" cy="432048"/>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1" dirty="0" smtClean="0">
                <a:solidFill>
                  <a:schemeClr val="tx1"/>
                </a:solidFill>
                <a:latin typeface="HGP創英角ｺﾞｼｯｸUB" panose="020B0900000000000000" pitchFamily="50" charset="-128"/>
                <a:ea typeface="HGP創英角ｺﾞｼｯｸUB" panose="020B0900000000000000" pitchFamily="50" charset="-128"/>
              </a:rPr>
              <a:t>地域</a:t>
            </a:r>
            <a:r>
              <a:rPr lang="ja-JP" altLang="en-US" sz="2001" dirty="0">
                <a:solidFill>
                  <a:schemeClr val="tx1"/>
                </a:solidFill>
                <a:latin typeface="HGP創英角ｺﾞｼｯｸUB" panose="020B0900000000000000" pitchFamily="50" charset="-128"/>
                <a:ea typeface="HGP創英角ｺﾞｼｯｸUB" panose="020B0900000000000000" pitchFamily="50" charset="-128"/>
              </a:rPr>
              <a:t>課題解決型研究の推進</a:t>
            </a:r>
          </a:p>
        </p:txBody>
      </p:sp>
      <p:sp>
        <p:nvSpPr>
          <p:cNvPr id="10" name="テキスト ボックス 9"/>
          <p:cNvSpPr txBox="1"/>
          <p:nvPr/>
        </p:nvSpPr>
        <p:spPr>
          <a:xfrm>
            <a:off x="668222" y="1124744"/>
            <a:ext cx="8017362" cy="977325"/>
          </a:xfrm>
          <a:prstGeom prst="rect">
            <a:avLst/>
          </a:prstGeom>
          <a:noFill/>
        </p:spPr>
        <p:txBody>
          <a:bodyPr wrap="square" rtlCol="0">
            <a:spAutoFit/>
          </a:bodyPr>
          <a:lstStyle/>
          <a:p>
            <a:pPr marL="363555" indent="-363555"/>
            <a:r>
              <a:rPr lang="ja-JP" altLang="en-US" sz="1401" dirty="0">
                <a:latin typeface="HG丸ｺﾞｼｯｸM-PRO" panose="020F0600000000000000" pitchFamily="50" charset="-128"/>
                <a:ea typeface="HG丸ｺﾞｼｯｸM-PRO" panose="020F0600000000000000" pitchFamily="50" charset="-128"/>
              </a:rPr>
              <a:t>○　新大学の強みの分野、特色ある研究に重点的に投資することや国内外で活躍する著名な研究者の招聘や登用を行うことにより、グローバル研究拠点となることを</a:t>
            </a:r>
            <a:r>
              <a:rPr lang="ja-JP" altLang="en-US" sz="1401" dirty="0" smtClean="0">
                <a:latin typeface="HG丸ｺﾞｼｯｸM-PRO" panose="020F0600000000000000" pitchFamily="50" charset="-128"/>
                <a:ea typeface="HG丸ｺﾞｼｯｸM-PRO" panose="020F0600000000000000" pitchFamily="50" charset="-128"/>
              </a:rPr>
              <a:t>めざす</a:t>
            </a:r>
            <a:r>
              <a:rPr lang="ja-JP" altLang="en-US" sz="1401" dirty="0">
                <a:latin typeface="HG丸ｺﾞｼｯｸM-PRO" panose="020F0600000000000000" pitchFamily="50" charset="-128"/>
                <a:ea typeface="HG丸ｺﾞｼｯｸM-PRO" panose="020F0600000000000000" pitchFamily="50" charset="-128"/>
              </a:rPr>
              <a:t>。</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r>
              <a:rPr lang="ja-JP" altLang="en-US" sz="1401" dirty="0">
                <a:latin typeface="HG丸ｺﾞｼｯｸM-PRO" panose="020F0600000000000000" pitchFamily="50" charset="-128"/>
                <a:ea typeface="HG丸ｺﾞｼｯｸM-PRO" panose="020F0600000000000000" pitchFamily="50" charset="-128"/>
              </a:rPr>
              <a:t>○　海外の大学及び研究機関との間で、若手研究者や大学院生の派遣及び受け入れを行い、グローバルに活躍できる研究者の育成を</a:t>
            </a:r>
            <a:r>
              <a:rPr lang="ja-JP" altLang="en-US" sz="1401" dirty="0" smtClean="0">
                <a:latin typeface="HG丸ｺﾞｼｯｸM-PRO" panose="020F0600000000000000" pitchFamily="50" charset="-128"/>
                <a:ea typeface="HG丸ｺﾞｼｯｸM-PRO" panose="020F0600000000000000" pitchFamily="50" charset="-128"/>
              </a:rPr>
              <a:t>図る。</a:t>
            </a:r>
            <a:endParaRPr lang="ja-JP" altLang="en-US" sz="1401" dirty="0">
              <a:latin typeface="HG丸ｺﾞｼｯｸM-PRO" panose="020F0600000000000000" pitchFamily="50" charset="-128"/>
              <a:ea typeface="HG丸ｺﾞｼｯｸM-PRO" panose="020F0600000000000000" pitchFamily="50" charset="-128"/>
            </a:endParaRPr>
          </a:p>
        </p:txBody>
      </p:sp>
      <p:sp>
        <p:nvSpPr>
          <p:cNvPr id="11" name="テキスト ボックス 10"/>
          <p:cNvSpPr txBox="1"/>
          <p:nvPr/>
        </p:nvSpPr>
        <p:spPr>
          <a:xfrm>
            <a:off x="658139" y="2602565"/>
            <a:ext cx="8017362" cy="1418724"/>
          </a:xfrm>
          <a:prstGeom prst="rect">
            <a:avLst/>
          </a:prstGeom>
          <a:noFill/>
        </p:spPr>
        <p:txBody>
          <a:bodyPr wrap="square" rtlCol="0">
            <a:spAutoFit/>
          </a:bodyPr>
          <a:lstStyle/>
          <a:p>
            <a:pPr marL="363555" indent="-363555"/>
            <a:r>
              <a:rPr lang="ja-JP" altLang="en-US" sz="1401" dirty="0">
                <a:latin typeface="HG丸ｺﾞｼｯｸM-PRO" panose="020F0600000000000000" pitchFamily="50" charset="-128"/>
                <a:ea typeface="HG丸ｺﾞｼｯｸM-PRO" panose="020F0600000000000000" pitchFamily="50" charset="-128"/>
              </a:rPr>
              <a:t>○　基礎から応用までの一貫した研究を充実するとともに、新大学の強みにおける最先端研究、分野の垣根を越えた複合的研究・異分野融合研究の開拓に重点的に</a:t>
            </a:r>
            <a:r>
              <a:rPr lang="ja-JP" altLang="en-US" sz="1401" dirty="0" smtClean="0">
                <a:latin typeface="HG丸ｺﾞｼｯｸM-PRO" panose="020F0600000000000000" pitchFamily="50" charset="-128"/>
                <a:ea typeface="HG丸ｺﾞｼｯｸM-PRO" panose="020F0600000000000000" pitchFamily="50" charset="-128"/>
              </a:rPr>
              <a:t>取り組む。</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r>
              <a:rPr lang="ja-JP" altLang="en-US" sz="1401" dirty="0">
                <a:latin typeface="HG丸ｺﾞｼｯｸM-PRO" panose="020F0600000000000000" pitchFamily="50" charset="-128"/>
                <a:ea typeface="HG丸ｺﾞｼｯｸM-PRO" panose="020F0600000000000000" pitchFamily="50" charset="-128"/>
              </a:rPr>
              <a:t>○　幅広い領域を有する総合大学の強みを発揮するとともに、医工連携、医農連携などの異分野融合研究を</a:t>
            </a:r>
            <a:r>
              <a:rPr lang="ja-JP" altLang="en-US" sz="1401" dirty="0" smtClean="0">
                <a:latin typeface="HG丸ｺﾞｼｯｸM-PRO" panose="020F0600000000000000" pitchFamily="50" charset="-128"/>
                <a:ea typeface="HG丸ｺﾞｼｯｸM-PRO" panose="020F0600000000000000" pitchFamily="50" charset="-128"/>
              </a:rPr>
              <a:t>推進す</a:t>
            </a:r>
            <a:r>
              <a:rPr lang="ja-JP" altLang="en-US" sz="1401" dirty="0">
                <a:latin typeface="HG丸ｺﾞｼｯｸM-PRO" panose="020F0600000000000000" pitchFamily="50" charset="-128"/>
                <a:ea typeface="HG丸ｺﾞｼｯｸM-PRO" panose="020F0600000000000000" pitchFamily="50" charset="-128"/>
              </a:rPr>
              <a:t>る</a:t>
            </a:r>
            <a:r>
              <a:rPr lang="ja-JP" altLang="en-US" sz="1401" dirty="0" smtClean="0">
                <a:latin typeface="HG丸ｺﾞｼｯｸM-PRO" panose="020F0600000000000000" pitchFamily="50" charset="-128"/>
                <a:ea typeface="HG丸ｺﾞｼｯｸM-PRO" panose="020F0600000000000000" pitchFamily="50" charset="-128"/>
              </a:rPr>
              <a:t>。</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r>
              <a:rPr lang="ja-JP" altLang="en-US" sz="1401" dirty="0">
                <a:latin typeface="HG丸ｺﾞｼｯｸM-PRO" panose="020F0600000000000000" pitchFamily="50" charset="-128"/>
                <a:ea typeface="HG丸ｺﾞｼｯｸM-PRO" panose="020F0600000000000000" pitchFamily="50" charset="-128"/>
              </a:rPr>
              <a:t>○　環境やエネルギー、安全、安心等諸外国が抱える具体的な課題に対して、実効性ある取組みを推進し、社会で応用できるモデルの構築を</a:t>
            </a:r>
            <a:r>
              <a:rPr lang="ja-JP" altLang="en-US" sz="1401" dirty="0" smtClean="0">
                <a:latin typeface="HG丸ｺﾞｼｯｸM-PRO" panose="020F0600000000000000" pitchFamily="50" charset="-128"/>
                <a:ea typeface="HG丸ｺﾞｼｯｸM-PRO" panose="020F0600000000000000" pitchFamily="50" charset="-128"/>
              </a:rPr>
              <a:t>めざす</a:t>
            </a:r>
            <a:r>
              <a:rPr lang="ja-JP" altLang="en-US" sz="1401" dirty="0">
                <a:latin typeface="HG丸ｺﾞｼｯｸM-PRO" panose="020F0600000000000000" pitchFamily="50" charset="-128"/>
                <a:ea typeface="HG丸ｺﾞｼｯｸM-PRO" panose="020F0600000000000000" pitchFamily="50" charset="-128"/>
              </a:rPr>
              <a:t>。</a:t>
            </a:r>
          </a:p>
        </p:txBody>
      </p:sp>
      <p:sp>
        <p:nvSpPr>
          <p:cNvPr id="12" name="テキスト ボックス 11"/>
          <p:cNvSpPr txBox="1"/>
          <p:nvPr/>
        </p:nvSpPr>
        <p:spPr>
          <a:xfrm>
            <a:off x="658139" y="5811582"/>
            <a:ext cx="8017362" cy="756626"/>
          </a:xfrm>
          <a:prstGeom prst="rect">
            <a:avLst/>
          </a:prstGeom>
          <a:noFill/>
        </p:spPr>
        <p:txBody>
          <a:bodyPr wrap="square" rtlCol="0">
            <a:spAutoFit/>
          </a:bodyPr>
          <a:lstStyle/>
          <a:p>
            <a:pPr marL="363555" indent="-363555"/>
            <a:r>
              <a:rPr lang="ja-JP" altLang="en-US" sz="1401" dirty="0">
                <a:latin typeface="HG丸ｺﾞｼｯｸM-PRO" panose="020F0600000000000000" pitchFamily="50" charset="-128"/>
                <a:ea typeface="HG丸ｺﾞｼｯｸM-PRO" panose="020F0600000000000000" pitchFamily="50" charset="-128"/>
              </a:rPr>
              <a:t>○　社会の複雑な問題や研究課題に取り組むため、研究者や専門家が専門横断的に集い、組織的にチームを編成し、文理融合研究、防災研究など学際的な研究活動に取り組み、地域課題解決型研究が、国際的な研究モデルへ発展することを</a:t>
            </a:r>
            <a:r>
              <a:rPr lang="ja-JP" altLang="en-US" sz="1401" dirty="0" smtClean="0">
                <a:latin typeface="HG丸ｺﾞｼｯｸM-PRO" panose="020F0600000000000000" pitchFamily="50" charset="-128"/>
                <a:ea typeface="HG丸ｺﾞｼｯｸM-PRO" panose="020F0600000000000000" pitchFamily="50" charset="-128"/>
              </a:rPr>
              <a:t>めざす</a:t>
            </a:r>
            <a:r>
              <a:rPr lang="ja-JP" altLang="en-US" sz="1401" dirty="0">
                <a:latin typeface="HG丸ｺﾞｼｯｸM-PRO" panose="020F0600000000000000" pitchFamily="50" charset="-128"/>
                <a:ea typeface="HG丸ｺﾞｼｯｸM-PRO" panose="020F0600000000000000" pitchFamily="50" charset="-128"/>
              </a:rPr>
              <a:t>。</a:t>
            </a:r>
            <a:endParaRPr lang="en-US" altLang="ja-JP" sz="1401" dirty="0">
              <a:latin typeface="HG丸ｺﾞｼｯｸM-PRO" panose="020F0600000000000000" pitchFamily="50" charset="-128"/>
              <a:ea typeface="HG丸ｺﾞｼｯｸM-PRO" panose="020F0600000000000000" pitchFamily="50" charset="-128"/>
            </a:endParaRPr>
          </a:p>
        </p:txBody>
      </p:sp>
      <p:sp>
        <p:nvSpPr>
          <p:cNvPr id="13" name="テキスト ボックス 12"/>
          <p:cNvSpPr txBox="1"/>
          <p:nvPr/>
        </p:nvSpPr>
        <p:spPr>
          <a:xfrm>
            <a:off x="665540" y="4554784"/>
            <a:ext cx="8017362" cy="756626"/>
          </a:xfrm>
          <a:prstGeom prst="rect">
            <a:avLst/>
          </a:prstGeom>
          <a:noFill/>
        </p:spPr>
        <p:txBody>
          <a:bodyPr wrap="square" rtlCol="0">
            <a:spAutoFit/>
          </a:bodyPr>
          <a:lstStyle/>
          <a:p>
            <a:pPr marL="363555" indent="-363555"/>
            <a:r>
              <a:rPr lang="ja-JP" altLang="en-US" sz="1401" dirty="0">
                <a:latin typeface="HG丸ｺﾞｼｯｸM-PRO" panose="020F0600000000000000" pitchFamily="50" charset="-128"/>
                <a:ea typeface="HG丸ｺﾞｼｯｸM-PRO" panose="020F0600000000000000" pitchFamily="50" charset="-128"/>
              </a:rPr>
              <a:t>○　国内外の大学や試験研究機関等と連携し、イノベーション創出拠点の形成を</a:t>
            </a:r>
            <a:r>
              <a:rPr lang="ja-JP" altLang="en-US" sz="1401" dirty="0" smtClean="0">
                <a:latin typeface="HG丸ｺﾞｼｯｸM-PRO" panose="020F0600000000000000" pitchFamily="50" charset="-128"/>
                <a:ea typeface="HG丸ｺﾞｼｯｸM-PRO" panose="020F0600000000000000" pitchFamily="50" charset="-128"/>
              </a:rPr>
              <a:t>推進する。</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r>
              <a:rPr lang="ja-JP" altLang="en-US" sz="1401" dirty="0">
                <a:latin typeface="HG丸ｺﾞｼｯｸM-PRO" panose="020F0600000000000000" pitchFamily="50" charset="-128"/>
                <a:ea typeface="HG丸ｺﾞｼｯｸM-PRO" panose="020F0600000000000000" pitchFamily="50" charset="-128"/>
              </a:rPr>
              <a:t>○　大阪の成長戦略を実現するために、自由な発想に基づくテーマ型研究に加え、組織的に取り組む戦略投資型研究の両面から、イノベーションの創出を</a:t>
            </a:r>
            <a:r>
              <a:rPr lang="ja-JP" altLang="en-US" sz="1401" dirty="0" smtClean="0">
                <a:latin typeface="HG丸ｺﾞｼｯｸM-PRO" panose="020F0600000000000000" pitchFamily="50" charset="-128"/>
                <a:ea typeface="HG丸ｺﾞｼｯｸM-PRO" panose="020F0600000000000000" pitchFamily="50" charset="-128"/>
              </a:rPr>
              <a:t>めざす</a:t>
            </a:r>
            <a:r>
              <a:rPr lang="ja-JP" altLang="en-US" sz="1401" dirty="0">
                <a:latin typeface="HG丸ｺﾞｼｯｸM-PRO" panose="020F0600000000000000" pitchFamily="50" charset="-128"/>
                <a:ea typeface="HG丸ｺﾞｼｯｸM-PRO" panose="020F0600000000000000" pitchFamily="50" charset="-128"/>
              </a:rPr>
              <a:t>。</a:t>
            </a:r>
            <a:endParaRPr lang="en-US" altLang="ja-JP" sz="1401" dirty="0">
              <a:latin typeface="HG丸ｺﾞｼｯｸM-PRO" panose="020F0600000000000000" pitchFamily="50" charset="-128"/>
              <a:ea typeface="HG丸ｺﾞｼｯｸM-PRO" panose="020F0600000000000000" pitchFamily="50" charset="-128"/>
            </a:endParaRPr>
          </a:p>
        </p:txBody>
      </p:sp>
      <p:sp>
        <p:nvSpPr>
          <p:cNvPr id="14" name="テキスト ボックス 13"/>
          <p:cNvSpPr txBox="1"/>
          <p:nvPr/>
        </p:nvSpPr>
        <p:spPr>
          <a:xfrm>
            <a:off x="-1" y="116632"/>
            <a:ext cx="9144000" cy="432000"/>
          </a:xfrm>
          <a:prstGeom prst="rect">
            <a:avLst/>
          </a:prstGeom>
          <a:solidFill>
            <a:srgbClr val="70AD47"/>
          </a:solidFill>
          <a:ln>
            <a:noFill/>
          </a:ln>
        </p:spPr>
        <p:txBody>
          <a:bodyPr wrap="square" tIns="36000" bIns="36000" rtlCol="0" anchor="ctr">
            <a:noAutofit/>
          </a:bodyPr>
          <a:lstStyle/>
          <a:p>
            <a:pPr lvl="0"/>
            <a:r>
              <a:rPr lang="ja-JP" altLang="en-US" sz="1400" b="1" dirty="0">
                <a:solidFill>
                  <a:schemeClr val="bg1"/>
                </a:solidFill>
                <a:latin typeface="ＭＳ ゴシック" panose="020B0609070205080204" pitchFamily="49" charset="-128"/>
                <a:ea typeface="ＭＳ ゴシック" panose="020B0609070205080204" pitchFamily="49" charset="-128"/>
              </a:rPr>
              <a:t>３　新大学がめざすもの　</a:t>
            </a:r>
            <a:r>
              <a:rPr lang="en-US" altLang="ja-JP" sz="1400" b="1" dirty="0">
                <a:solidFill>
                  <a:schemeClr val="bg1"/>
                </a:solidFill>
                <a:latin typeface="ＭＳ ゴシック" panose="020B0609070205080204" pitchFamily="49" charset="-128"/>
                <a:ea typeface="ＭＳ ゴシック" panose="020B0609070205080204" pitchFamily="49" charset="-128"/>
              </a:rPr>
              <a:t>(2)</a:t>
            </a:r>
            <a:r>
              <a:rPr lang="ja-JP" altLang="en-US" sz="1400" b="1" dirty="0">
                <a:solidFill>
                  <a:schemeClr val="bg1"/>
                </a:solidFill>
                <a:latin typeface="ＭＳ ゴシック" panose="020B0609070205080204" pitchFamily="49" charset="-128"/>
                <a:ea typeface="ＭＳ ゴシック" panose="020B0609070205080204" pitchFamily="49" charset="-128"/>
              </a:rPr>
              <a:t>教育、研究、社会貢献のさらなる</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強化</a:t>
            </a:r>
            <a:endParaRPr lang="en-US" altLang="ja-JP" sz="1400" b="1" dirty="0" smtClean="0">
              <a:solidFill>
                <a:schemeClr val="bg1"/>
              </a:solidFill>
              <a:latin typeface="ＭＳ ゴシック" panose="020B0609070205080204" pitchFamily="49" charset="-128"/>
              <a:ea typeface="ＭＳ ゴシック" panose="020B0609070205080204" pitchFamily="49" charset="-128"/>
            </a:endParaRPr>
          </a:p>
          <a:p>
            <a:pPr lvl="0"/>
            <a:r>
              <a:rPr lang="ja-JP" altLang="en-US" sz="1600" b="1" dirty="0">
                <a:solidFill>
                  <a:schemeClr val="bg1"/>
                </a:solidFill>
                <a:latin typeface="ＭＳ ゴシック" panose="020B0609070205080204" pitchFamily="49" charset="-128"/>
                <a:ea typeface="ＭＳ ゴシック" panose="020B0609070205080204" pitchFamily="49" charset="-128"/>
              </a:rPr>
              <a:t>　</a:t>
            </a:r>
            <a:r>
              <a:rPr lang="ja-JP" altLang="en-US" sz="1600" b="1" dirty="0" smtClean="0">
                <a:solidFill>
                  <a:schemeClr val="bg1"/>
                </a:solidFill>
                <a:latin typeface="ＭＳ ゴシック" panose="020B0609070205080204" pitchFamily="49" charset="-128"/>
                <a:ea typeface="ＭＳ ゴシック" panose="020B0609070205080204" pitchFamily="49" charset="-128"/>
              </a:rPr>
              <a:t>②研究</a:t>
            </a:r>
            <a:endParaRPr kumimoji="0" lang="ja-JP" altLang="en-US" sz="1600" b="1" i="0" u="none" strike="noStrike" kern="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endParaRPr>
          </a:p>
        </p:txBody>
      </p:sp>
      <p:sp>
        <p:nvSpPr>
          <p:cNvPr id="15" name="スライド番号プレースホルダー 11"/>
          <p:cNvSpPr>
            <a:spLocks noGrp="1"/>
          </p:cNvSpPr>
          <p:nvPr>
            <p:ph type="sldNum" sz="quarter" idx="12"/>
          </p:nvPr>
        </p:nvSpPr>
        <p:spPr>
          <a:xfrm>
            <a:off x="7086600" y="6538913"/>
            <a:ext cx="2057400" cy="365125"/>
          </a:xfrm>
        </p:spPr>
        <p:txBody>
          <a:bodyPr/>
          <a:lstStyle/>
          <a:p>
            <a:r>
              <a:rPr kumimoji="1" lang="en-US" altLang="ja-JP" sz="1600" dirty="0" smtClean="0"/>
              <a:t>23</a:t>
            </a:r>
            <a:endParaRPr kumimoji="1" lang="ja-JP" altLang="en-US" sz="1600" dirty="0"/>
          </a:p>
        </p:txBody>
      </p:sp>
    </p:spTree>
    <p:extLst>
      <p:ext uri="{BB962C8B-B14F-4D97-AF65-F5344CB8AC3E}">
        <p14:creationId xmlns:p14="http://schemas.microsoft.com/office/powerpoint/2010/main" val="799448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413676" y="836712"/>
            <a:ext cx="8115134" cy="432048"/>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1" dirty="0" smtClean="0">
                <a:solidFill>
                  <a:schemeClr val="tx1"/>
                </a:solidFill>
                <a:latin typeface="HGP創英角ｺﾞｼｯｸUB" panose="020B0900000000000000" pitchFamily="50" charset="-128"/>
                <a:ea typeface="HGP創英角ｺﾞｼｯｸUB" panose="020B0900000000000000" pitchFamily="50" charset="-128"/>
              </a:rPr>
              <a:t>大阪</a:t>
            </a:r>
            <a:r>
              <a:rPr lang="ja-JP" altLang="en-US" sz="2001" dirty="0">
                <a:solidFill>
                  <a:schemeClr val="tx1"/>
                </a:solidFill>
                <a:latin typeface="HGP創英角ｺﾞｼｯｸUB" panose="020B0900000000000000" pitchFamily="50" charset="-128"/>
                <a:ea typeface="HGP創英角ｺﾞｼｯｸUB" panose="020B0900000000000000" pitchFamily="50" charset="-128"/>
              </a:rPr>
              <a:t>の歴史、伝統、文化を支える地域貢献拠点（</a:t>
            </a:r>
            <a:r>
              <a:rPr lang="en-US" altLang="ja-JP" sz="2001" dirty="0">
                <a:solidFill>
                  <a:schemeClr val="tx1"/>
                </a:solidFill>
                <a:latin typeface="HGP創英角ｺﾞｼｯｸUB" panose="020B0900000000000000" pitchFamily="50" charset="-128"/>
                <a:ea typeface="HGP創英角ｺﾞｼｯｸUB" panose="020B0900000000000000" pitchFamily="50" charset="-128"/>
              </a:rPr>
              <a:t>COC</a:t>
            </a:r>
            <a:r>
              <a:rPr lang="ja-JP" altLang="en-US" sz="2001" dirty="0">
                <a:solidFill>
                  <a:schemeClr val="tx1"/>
                </a:solidFill>
                <a:latin typeface="HGP創英角ｺﾞｼｯｸUB" panose="020B0900000000000000" pitchFamily="50" charset="-128"/>
                <a:ea typeface="HGP創英角ｺﾞｼｯｸUB" panose="020B0900000000000000" pitchFamily="50" charset="-128"/>
              </a:rPr>
              <a:t>）の形成</a:t>
            </a:r>
          </a:p>
        </p:txBody>
      </p:sp>
      <p:sp>
        <p:nvSpPr>
          <p:cNvPr id="7" name="角丸四角形 6"/>
          <p:cNvSpPr/>
          <p:nvPr/>
        </p:nvSpPr>
        <p:spPr>
          <a:xfrm>
            <a:off x="413677" y="4653136"/>
            <a:ext cx="4658750" cy="432048"/>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1" dirty="0" smtClean="0">
                <a:solidFill>
                  <a:schemeClr val="tx1"/>
                </a:solidFill>
                <a:latin typeface="HGP創英角ｺﾞｼｯｸUB" panose="020B0900000000000000" pitchFamily="50" charset="-128"/>
                <a:ea typeface="HGP創英角ｺﾞｼｯｸUB" panose="020B0900000000000000" pitchFamily="50" charset="-128"/>
              </a:rPr>
              <a:t>大阪</a:t>
            </a:r>
            <a:r>
              <a:rPr lang="ja-JP" altLang="en-US" sz="2001" dirty="0">
                <a:solidFill>
                  <a:schemeClr val="tx1"/>
                </a:solidFill>
                <a:latin typeface="HGP創英角ｺﾞｼｯｸUB" panose="020B0900000000000000" pitchFamily="50" charset="-128"/>
                <a:ea typeface="HGP創英角ｺﾞｼｯｸUB" panose="020B0900000000000000" pitchFamily="50" charset="-128"/>
              </a:rPr>
              <a:t>における産業活性化への貢献</a:t>
            </a:r>
          </a:p>
        </p:txBody>
      </p:sp>
      <p:sp>
        <p:nvSpPr>
          <p:cNvPr id="10" name="テキスト ボックス 9"/>
          <p:cNvSpPr txBox="1"/>
          <p:nvPr/>
        </p:nvSpPr>
        <p:spPr>
          <a:xfrm>
            <a:off x="644691" y="1404102"/>
            <a:ext cx="8017362" cy="1860123"/>
          </a:xfrm>
          <a:prstGeom prst="rect">
            <a:avLst/>
          </a:prstGeom>
          <a:noFill/>
        </p:spPr>
        <p:txBody>
          <a:bodyPr wrap="square" rtlCol="0">
            <a:spAutoFit/>
          </a:bodyPr>
          <a:lstStyle/>
          <a:p>
            <a:pPr marL="363555" indent="-363555"/>
            <a:r>
              <a:rPr lang="ja-JP" altLang="en-US" sz="1401" dirty="0">
                <a:latin typeface="HG丸ｺﾞｼｯｸM-PRO" panose="020F0600000000000000" pitchFamily="50" charset="-128"/>
                <a:ea typeface="HG丸ｺﾞｼｯｸM-PRO" panose="020F0600000000000000" pitchFamily="50" charset="-128"/>
              </a:rPr>
              <a:t>○　大学、初等・中等教育機関、研究機関、行政機関、産業界、医療保健機関等との連携強化を促進し、大阪における産学官ネットワークの中核的存在となることを</a:t>
            </a:r>
            <a:r>
              <a:rPr lang="ja-JP" altLang="en-US" sz="1401" dirty="0" smtClean="0">
                <a:latin typeface="HG丸ｺﾞｼｯｸM-PRO" panose="020F0600000000000000" pitchFamily="50" charset="-128"/>
                <a:ea typeface="HG丸ｺﾞｼｯｸM-PRO" panose="020F0600000000000000" pitchFamily="50" charset="-128"/>
              </a:rPr>
              <a:t>めざす</a:t>
            </a:r>
            <a:r>
              <a:rPr lang="ja-JP" altLang="en-US" sz="1401" dirty="0">
                <a:latin typeface="HG丸ｺﾞｼｯｸM-PRO" panose="020F0600000000000000" pitchFamily="50" charset="-128"/>
                <a:ea typeface="HG丸ｺﾞｼｯｸM-PRO" panose="020F0600000000000000" pitchFamily="50" charset="-128"/>
              </a:rPr>
              <a:t>。</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r>
              <a:rPr lang="ja-JP" altLang="en-US" sz="1401" dirty="0">
                <a:latin typeface="HG丸ｺﾞｼｯｸM-PRO" panose="020F0600000000000000" pitchFamily="50" charset="-128"/>
                <a:ea typeface="HG丸ｺﾞｼｯｸM-PRO" panose="020F0600000000000000" pitchFamily="50" charset="-128"/>
              </a:rPr>
              <a:t>○　地域貢献に関する科目を体系的に提供し、地域に関する問題を把握し、その解決策を考える教育プログラムを</a:t>
            </a:r>
            <a:r>
              <a:rPr lang="ja-JP" altLang="en-US" sz="1401" dirty="0" smtClean="0">
                <a:latin typeface="HG丸ｺﾞｼｯｸM-PRO" panose="020F0600000000000000" pitchFamily="50" charset="-128"/>
                <a:ea typeface="HG丸ｺﾞｼｯｸM-PRO" panose="020F0600000000000000" pitchFamily="50" charset="-128"/>
              </a:rPr>
              <a:t>実施する。</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r>
              <a:rPr lang="ja-JP" altLang="en-US" sz="1401" dirty="0">
                <a:latin typeface="HG丸ｺﾞｼｯｸM-PRO" panose="020F0600000000000000" pitchFamily="50" charset="-128"/>
                <a:ea typeface="HG丸ｺﾞｼｯｸM-PRO" panose="020F0600000000000000" pitchFamily="50" charset="-128"/>
              </a:rPr>
              <a:t>○　大阪のシンクタンクとして、行政機関の政策企画ニーズと研究者シーズのマッチング機能の強化を図るなどにより、地域課題の解決に</a:t>
            </a:r>
            <a:r>
              <a:rPr lang="ja-JP" altLang="en-US" sz="1401" dirty="0" smtClean="0">
                <a:latin typeface="HG丸ｺﾞｼｯｸM-PRO" panose="020F0600000000000000" pitchFamily="50" charset="-128"/>
                <a:ea typeface="HG丸ｺﾞｼｯｸM-PRO" panose="020F0600000000000000" pitchFamily="50" charset="-128"/>
              </a:rPr>
              <a:t>貢献する。</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r>
              <a:rPr lang="ja-JP" altLang="en-US" sz="1401" dirty="0">
                <a:latin typeface="HG丸ｺﾞｼｯｸM-PRO" panose="020F0600000000000000" pitchFamily="50" charset="-128"/>
                <a:ea typeface="HG丸ｺﾞｼｯｸM-PRO" panose="020F0600000000000000" pitchFamily="50" charset="-128"/>
              </a:rPr>
              <a:t>○　生涯学習のニーズの高まりの中で、人々の知的探究心を満足させるだけでなく、豊かな社会生活のために、必要な学びの場を提供し地域コミュニティの活性化に</a:t>
            </a:r>
            <a:r>
              <a:rPr lang="ja-JP" altLang="en-US" sz="1401" dirty="0" smtClean="0">
                <a:latin typeface="HG丸ｺﾞｼｯｸM-PRO" panose="020F0600000000000000" pitchFamily="50" charset="-128"/>
                <a:ea typeface="HG丸ｺﾞｼｯｸM-PRO" panose="020F0600000000000000" pitchFamily="50" charset="-128"/>
              </a:rPr>
              <a:t>貢献する。</a:t>
            </a:r>
            <a:endParaRPr lang="en-US" altLang="ja-JP" sz="1401" dirty="0">
              <a:latin typeface="HG丸ｺﾞｼｯｸM-PRO" panose="020F0600000000000000" pitchFamily="50" charset="-128"/>
              <a:ea typeface="HG丸ｺﾞｼｯｸM-PRO" panose="020F0600000000000000" pitchFamily="50" charset="-128"/>
            </a:endParaRPr>
          </a:p>
        </p:txBody>
      </p:sp>
      <p:sp>
        <p:nvSpPr>
          <p:cNvPr id="11" name="テキスト ボックス 10"/>
          <p:cNvSpPr txBox="1"/>
          <p:nvPr/>
        </p:nvSpPr>
        <p:spPr>
          <a:xfrm>
            <a:off x="632273" y="5229201"/>
            <a:ext cx="8017362" cy="1170192"/>
          </a:xfrm>
          <a:prstGeom prst="rect">
            <a:avLst/>
          </a:prstGeom>
          <a:noFill/>
        </p:spPr>
        <p:txBody>
          <a:bodyPr wrap="square" rtlCol="0">
            <a:spAutoFit/>
          </a:bodyPr>
          <a:lstStyle/>
          <a:p>
            <a:pPr marL="363555" indent="-363555"/>
            <a:r>
              <a:rPr lang="ja-JP" altLang="en-US" sz="1401" dirty="0">
                <a:latin typeface="HG丸ｺﾞｼｯｸM-PRO" panose="020F0600000000000000" pitchFamily="50" charset="-128"/>
                <a:ea typeface="HG丸ｺﾞｼｯｸM-PRO" panose="020F0600000000000000" pitchFamily="50" charset="-128"/>
              </a:rPr>
              <a:t>○　最先端の研究成果を社会に還元するため、新技術説明会、ニューテクフェアなどの技術発表会を積極的に開催するとともに、地域の金融機関、自治体、商工会議所等の支援も得て、中小企業ニーズを掘り起こし、地域産業の活性化を</a:t>
            </a:r>
            <a:r>
              <a:rPr lang="ja-JP" altLang="en-US" sz="1401" dirty="0" smtClean="0">
                <a:latin typeface="HG丸ｺﾞｼｯｸM-PRO" panose="020F0600000000000000" pitchFamily="50" charset="-128"/>
                <a:ea typeface="HG丸ｺﾞｼｯｸM-PRO" panose="020F0600000000000000" pitchFamily="50" charset="-128"/>
              </a:rPr>
              <a:t>図る。</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r>
              <a:rPr lang="ja-JP" altLang="en-US" sz="1401" dirty="0">
                <a:latin typeface="HG丸ｺﾞｼｯｸM-PRO" panose="020F0600000000000000" pitchFamily="50" charset="-128"/>
                <a:ea typeface="HG丸ｺﾞｼｯｸM-PRO" panose="020F0600000000000000" pitchFamily="50" charset="-128"/>
              </a:rPr>
              <a:t>○　経営ノウハウとチャレンジ精神を持った起業家をめざす人材の育成とともに、ものづくり関連中小企業の後継者育成のための人材育成プログラムを実施し、地域の中小企業振興に</a:t>
            </a:r>
            <a:r>
              <a:rPr lang="ja-JP" altLang="en-US" sz="1401" dirty="0" smtClean="0">
                <a:latin typeface="HG丸ｺﾞｼｯｸM-PRO" panose="020F0600000000000000" pitchFamily="50" charset="-128"/>
                <a:ea typeface="HG丸ｺﾞｼｯｸM-PRO" panose="020F0600000000000000" pitchFamily="50" charset="-128"/>
              </a:rPr>
              <a:t>貢献する。</a:t>
            </a:r>
            <a:endParaRPr lang="en-US" altLang="ja-JP" sz="1401" dirty="0">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1043608" y="3284984"/>
            <a:ext cx="7272808" cy="1015663"/>
          </a:xfrm>
          <a:prstGeom prst="rect">
            <a:avLst/>
          </a:prstGeom>
          <a:noFill/>
          <a:ln>
            <a:solidFill>
              <a:schemeClr val="tx1"/>
            </a:solidFill>
            <a:prstDash val="dash"/>
          </a:ln>
        </p:spPr>
        <p:txBody>
          <a:bodyPr wrap="square" rtlCol="0">
            <a:spAutoFit/>
          </a:bodyPr>
          <a:lstStyle/>
          <a:p>
            <a:pPr marL="450871" indent="-450871"/>
            <a:r>
              <a:rPr lang="en-US" altLang="ja-JP" sz="1200" dirty="0">
                <a:latin typeface="HG丸ｺﾞｼｯｸM-PRO" panose="020F0600000000000000" pitchFamily="50" charset="-128"/>
                <a:ea typeface="HG丸ｺﾞｼｯｸM-PRO" panose="020F0600000000000000" pitchFamily="50" charset="-128"/>
              </a:rPr>
              <a:t>※COC</a:t>
            </a:r>
            <a:r>
              <a:rPr lang="ja-JP" altLang="en-US" sz="1200" dirty="0">
                <a:latin typeface="HG丸ｺﾞｼｯｸM-PRO" panose="020F0600000000000000" pitchFamily="50" charset="-128"/>
                <a:ea typeface="HG丸ｺﾞｼｯｸM-PRO" panose="020F0600000000000000" pitchFamily="50" charset="-128"/>
              </a:rPr>
              <a:t>（</a:t>
            </a:r>
            <a:r>
              <a:rPr lang="en-US" altLang="ja-JP" sz="1200" dirty="0">
                <a:latin typeface="HG丸ｺﾞｼｯｸM-PRO" panose="020F0600000000000000" pitchFamily="50" charset="-128"/>
                <a:ea typeface="HG丸ｺﾞｼｯｸM-PRO" panose="020F0600000000000000" pitchFamily="50" charset="-128"/>
              </a:rPr>
              <a:t>Center</a:t>
            </a:r>
            <a:r>
              <a:rPr lang="ja-JP" altLang="en-US" sz="1200" dirty="0">
                <a:latin typeface="HG丸ｺﾞｼｯｸM-PRO" panose="020F0600000000000000" pitchFamily="50" charset="-128"/>
                <a:ea typeface="HG丸ｺﾞｼｯｸM-PRO" panose="020F0600000000000000" pitchFamily="50" charset="-128"/>
              </a:rPr>
              <a:t> </a:t>
            </a:r>
            <a:r>
              <a:rPr lang="en-US" altLang="ja-JP" sz="1200" dirty="0">
                <a:latin typeface="HG丸ｺﾞｼｯｸM-PRO" panose="020F0600000000000000" pitchFamily="50" charset="-128"/>
                <a:ea typeface="HG丸ｺﾞｼｯｸM-PRO" panose="020F0600000000000000" pitchFamily="50" charset="-128"/>
              </a:rPr>
              <a:t>of Community</a:t>
            </a:r>
            <a:r>
              <a:rPr lang="ja-JP" altLang="en-US" sz="1200" dirty="0">
                <a:latin typeface="HG丸ｺﾞｼｯｸM-PRO" panose="020F0600000000000000" pitchFamily="50" charset="-128"/>
                <a:ea typeface="HG丸ｺﾞｼｯｸM-PRO" panose="020F0600000000000000" pitchFamily="50" charset="-128"/>
              </a:rPr>
              <a:t>）</a:t>
            </a:r>
            <a:endParaRPr lang="en-US" altLang="ja-JP" sz="1200" dirty="0">
              <a:latin typeface="HG丸ｺﾞｼｯｸM-PRO" panose="020F0600000000000000" pitchFamily="50" charset="-128"/>
              <a:ea typeface="HG丸ｺﾞｼｯｸM-PRO" panose="020F0600000000000000" pitchFamily="50" charset="-128"/>
            </a:endParaRPr>
          </a:p>
          <a:p>
            <a:pPr marL="265125" indent="-265125"/>
            <a:r>
              <a:rPr lang="ja-JP" altLang="en-US" sz="1200" dirty="0">
                <a:latin typeface="HG丸ｺﾞｼｯｸM-PRO" panose="020F0600000000000000" pitchFamily="50" charset="-128"/>
                <a:ea typeface="HG丸ｺﾞｼｯｸM-PRO" panose="020F0600000000000000" pitchFamily="50" charset="-128"/>
              </a:rPr>
              <a:t>　　府立大学と市立大学は共同して、地域再生（</a:t>
            </a:r>
            <a:r>
              <a:rPr lang="en-US" altLang="ja-JP" sz="1200" dirty="0">
                <a:latin typeface="HG丸ｺﾞｼｯｸM-PRO" panose="020F0600000000000000" pitchFamily="50" charset="-128"/>
                <a:ea typeface="HG丸ｺﾞｼｯｸM-PRO" panose="020F0600000000000000" pitchFamily="50" charset="-128"/>
              </a:rPr>
              <a:t>CR</a:t>
            </a:r>
            <a:r>
              <a:rPr lang="ja-JP" altLang="en-US" sz="1200" dirty="0">
                <a:latin typeface="HG丸ｺﾞｼｯｸM-PRO" panose="020F0600000000000000" pitchFamily="50" charset="-128"/>
                <a:ea typeface="HG丸ｺﾞｼｯｸM-PRO" panose="020F0600000000000000" pitchFamily="50" charset="-128"/>
              </a:rPr>
              <a:t>（</a:t>
            </a:r>
            <a:r>
              <a:rPr lang="en-US" altLang="ja-JP" sz="1200" dirty="0">
                <a:latin typeface="HG丸ｺﾞｼｯｸM-PRO" panose="020F0600000000000000" pitchFamily="50" charset="-128"/>
                <a:ea typeface="HG丸ｺﾞｼｯｸM-PRO" panose="020F0600000000000000" pitchFamily="50" charset="-128"/>
              </a:rPr>
              <a:t>Community Regeneration</a:t>
            </a:r>
            <a:r>
              <a:rPr lang="ja-JP" altLang="en-US" sz="1200" dirty="0">
                <a:latin typeface="HG丸ｺﾞｼｯｸM-PRO" panose="020F0600000000000000" pitchFamily="50" charset="-128"/>
                <a:ea typeface="HG丸ｺﾞｼｯｸM-PRO" panose="020F0600000000000000" pitchFamily="50" charset="-128"/>
              </a:rPr>
              <a:t>））副専攻を学士課程</a:t>
            </a:r>
            <a:r>
              <a:rPr lang="ja-JP" altLang="en-US" sz="1200" dirty="0" smtClean="0">
                <a:latin typeface="HG丸ｺﾞｼｯｸM-PRO" panose="020F0600000000000000" pitchFamily="50" charset="-128"/>
                <a:ea typeface="HG丸ｺﾞｼｯｸM-PRO" panose="020F0600000000000000" pitchFamily="50" charset="-128"/>
              </a:rPr>
              <a:t>に</a:t>
            </a:r>
            <a:r>
              <a:rPr lang="ja-JP" altLang="en-US" sz="1200" dirty="0">
                <a:latin typeface="HG丸ｺﾞｼｯｸM-PRO" panose="020F0600000000000000" pitchFamily="50" charset="-128"/>
                <a:ea typeface="HG丸ｺﾞｼｯｸM-PRO" panose="020F0600000000000000" pitchFamily="50" charset="-128"/>
              </a:rPr>
              <a:t>設置</a:t>
            </a:r>
            <a:r>
              <a:rPr lang="ja-JP" altLang="en-US" sz="1200" dirty="0" smtClean="0">
                <a:latin typeface="HG丸ｺﾞｼｯｸM-PRO" panose="020F0600000000000000" pitchFamily="50" charset="-128"/>
                <a:ea typeface="HG丸ｺﾞｼｯｸM-PRO" panose="020F0600000000000000" pitchFamily="50" charset="-128"/>
              </a:rPr>
              <a:t>し</a:t>
            </a:r>
            <a:r>
              <a:rPr lang="ja-JP" altLang="en-US" sz="1200" dirty="0">
                <a:latin typeface="HG丸ｺﾞｼｯｸM-PRO" panose="020F0600000000000000" pitchFamily="50" charset="-128"/>
                <a:ea typeface="HG丸ｺﾞｼｯｸM-PRO" panose="020F0600000000000000" pitchFamily="50" charset="-128"/>
              </a:rPr>
              <a:t>、地域貢献に資する教育研究を行うことにより、地域志向の学生育成とともに、大学が地域の拠点としてその発展に寄与することを</a:t>
            </a:r>
            <a:r>
              <a:rPr lang="ja-JP" altLang="en-US" sz="1200" dirty="0" smtClean="0">
                <a:latin typeface="HG丸ｺﾞｼｯｸM-PRO" panose="020F0600000000000000" pitchFamily="50" charset="-128"/>
                <a:ea typeface="HG丸ｺﾞｼｯｸM-PRO" panose="020F0600000000000000" pitchFamily="50" charset="-128"/>
              </a:rPr>
              <a:t>めざしてきた。</a:t>
            </a:r>
            <a:endParaRPr lang="en-US" altLang="ja-JP" sz="1200" dirty="0" smtClean="0">
              <a:latin typeface="HG丸ｺﾞｼｯｸM-PRO" panose="020F0600000000000000" pitchFamily="50" charset="-128"/>
              <a:ea typeface="HG丸ｺﾞｼｯｸM-PRO" panose="020F0600000000000000" pitchFamily="50" charset="-128"/>
            </a:endParaRPr>
          </a:p>
          <a:p>
            <a:pPr marL="265125" indent="-265125"/>
            <a:r>
              <a:rPr lang="ja-JP" altLang="en-US" sz="1200" dirty="0">
                <a:latin typeface="HG丸ｺﾞｼｯｸM-PRO" panose="020F0600000000000000" pitchFamily="50" charset="-128"/>
                <a:ea typeface="HG丸ｺﾞｼｯｸM-PRO" panose="020F0600000000000000" pitchFamily="50" charset="-128"/>
              </a:rPr>
              <a:t>　</a:t>
            </a:r>
            <a:r>
              <a:rPr lang="ja-JP" altLang="en-US" sz="1200" dirty="0" smtClean="0">
                <a:latin typeface="HG丸ｺﾞｼｯｸM-PRO" panose="020F0600000000000000" pitchFamily="50" charset="-128"/>
                <a:ea typeface="HG丸ｺﾞｼｯｸM-PRO" panose="020F0600000000000000" pitchFamily="50" charset="-128"/>
              </a:rPr>
              <a:t>　新大学においても地域再生（</a:t>
            </a:r>
            <a:r>
              <a:rPr lang="en-US" altLang="ja-JP" sz="1200" dirty="0" smtClean="0">
                <a:latin typeface="HG丸ｺﾞｼｯｸM-PRO" panose="020F0600000000000000" pitchFamily="50" charset="-128"/>
                <a:ea typeface="HG丸ｺﾞｼｯｸM-PRO" panose="020F0600000000000000" pitchFamily="50" charset="-128"/>
              </a:rPr>
              <a:t>CR</a:t>
            </a:r>
            <a:r>
              <a:rPr lang="ja-JP" altLang="en-US" sz="1200" dirty="0" smtClean="0">
                <a:latin typeface="HG丸ｺﾞｼｯｸM-PRO" panose="020F0600000000000000" pitchFamily="50" charset="-128"/>
                <a:ea typeface="HG丸ｺﾞｼｯｸM-PRO" panose="020F0600000000000000" pitchFamily="50" charset="-128"/>
              </a:rPr>
              <a:t>）副専攻を設置、地域志向の学生を育成する。</a:t>
            </a:r>
            <a:endParaRPr lang="ja-JP" altLang="en-US" sz="1200" dirty="0">
              <a:latin typeface="HG丸ｺﾞｼｯｸM-PRO" panose="020F0600000000000000" pitchFamily="50" charset="-128"/>
              <a:ea typeface="HG丸ｺﾞｼｯｸM-PRO" panose="020F0600000000000000" pitchFamily="50" charset="-128"/>
            </a:endParaRPr>
          </a:p>
        </p:txBody>
      </p:sp>
      <p:sp>
        <p:nvSpPr>
          <p:cNvPr id="9" name="テキスト ボックス 8"/>
          <p:cNvSpPr txBox="1"/>
          <p:nvPr/>
        </p:nvSpPr>
        <p:spPr>
          <a:xfrm>
            <a:off x="-1" y="108000"/>
            <a:ext cx="9144000" cy="432000"/>
          </a:xfrm>
          <a:prstGeom prst="rect">
            <a:avLst/>
          </a:prstGeom>
          <a:solidFill>
            <a:srgbClr val="70AD47"/>
          </a:solidFill>
          <a:ln>
            <a:noFill/>
          </a:ln>
        </p:spPr>
        <p:txBody>
          <a:bodyPr wrap="square" tIns="36000" bIns="36000" rtlCol="0" anchor="ctr">
            <a:noAutofit/>
          </a:bodyPr>
          <a:lstStyle/>
          <a:p>
            <a:pPr lvl="0"/>
            <a:r>
              <a:rPr lang="ja-JP" altLang="en-US" sz="1400" b="1" dirty="0">
                <a:solidFill>
                  <a:schemeClr val="bg1"/>
                </a:solidFill>
                <a:latin typeface="ＭＳ ゴシック" panose="020B0609070205080204" pitchFamily="49" charset="-128"/>
                <a:ea typeface="ＭＳ ゴシック" panose="020B0609070205080204" pitchFamily="49" charset="-128"/>
              </a:rPr>
              <a:t>３　新大学がめざすもの　</a:t>
            </a:r>
            <a:r>
              <a:rPr lang="en-US" altLang="ja-JP" sz="1400" b="1" dirty="0">
                <a:solidFill>
                  <a:schemeClr val="bg1"/>
                </a:solidFill>
                <a:latin typeface="ＭＳ ゴシック" panose="020B0609070205080204" pitchFamily="49" charset="-128"/>
                <a:ea typeface="ＭＳ ゴシック" panose="020B0609070205080204" pitchFamily="49" charset="-128"/>
              </a:rPr>
              <a:t>(2)</a:t>
            </a:r>
            <a:r>
              <a:rPr lang="ja-JP" altLang="en-US" sz="1400" b="1" dirty="0">
                <a:solidFill>
                  <a:schemeClr val="bg1"/>
                </a:solidFill>
                <a:latin typeface="ＭＳ ゴシック" panose="020B0609070205080204" pitchFamily="49" charset="-128"/>
                <a:ea typeface="ＭＳ ゴシック" panose="020B0609070205080204" pitchFamily="49" charset="-128"/>
              </a:rPr>
              <a:t>教育、研究、社会貢献のさらなる</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強化</a:t>
            </a:r>
            <a:endParaRPr lang="en-US" altLang="ja-JP" sz="1400" b="1" dirty="0" smtClean="0">
              <a:solidFill>
                <a:schemeClr val="bg1"/>
              </a:solidFill>
              <a:latin typeface="ＭＳ ゴシック" panose="020B0609070205080204" pitchFamily="49" charset="-128"/>
              <a:ea typeface="ＭＳ ゴシック" panose="020B0609070205080204" pitchFamily="49" charset="-128"/>
            </a:endParaRPr>
          </a:p>
          <a:p>
            <a:pPr lvl="0"/>
            <a:r>
              <a:rPr lang="ja-JP" altLang="en-US" sz="1600" b="1" dirty="0">
                <a:solidFill>
                  <a:schemeClr val="bg1"/>
                </a:solidFill>
                <a:latin typeface="ＭＳ ゴシック" panose="020B0609070205080204" pitchFamily="49" charset="-128"/>
                <a:ea typeface="ＭＳ ゴシック" panose="020B0609070205080204" pitchFamily="49" charset="-128"/>
              </a:rPr>
              <a:t>　</a:t>
            </a:r>
            <a:r>
              <a:rPr lang="ja-JP" altLang="en-US" sz="1600" b="1" dirty="0" smtClean="0">
                <a:solidFill>
                  <a:schemeClr val="bg1"/>
                </a:solidFill>
                <a:latin typeface="ＭＳ ゴシック" panose="020B0609070205080204" pitchFamily="49" charset="-128"/>
                <a:ea typeface="ＭＳ ゴシック" panose="020B0609070205080204" pitchFamily="49" charset="-128"/>
              </a:rPr>
              <a:t>③社会貢献</a:t>
            </a:r>
            <a:endParaRPr kumimoji="0" lang="ja-JP" altLang="en-US" sz="2000" b="1" i="0" u="none" strike="noStrike" kern="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endParaRPr>
          </a:p>
        </p:txBody>
      </p:sp>
      <p:sp>
        <p:nvSpPr>
          <p:cNvPr id="12" name="スライド番号プレースホルダー 11"/>
          <p:cNvSpPr>
            <a:spLocks noGrp="1"/>
          </p:cNvSpPr>
          <p:nvPr>
            <p:ph type="sldNum" sz="quarter" idx="12"/>
          </p:nvPr>
        </p:nvSpPr>
        <p:spPr>
          <a:xfrm>
            <a:off x="7086600" y="6538913"/>
            <a:ext cx="2057400" cy="365125"/>
          </a:xfrm>
        </p:spPr>
        <p:txBody>
          <a:bodyPr/>
          <a:lstStyle/>
          <a:p>
            <a:r>
              <a:rPr kumimoji="1" lang="en-US" altLang="ja-JP" sz="1600" dirty="0" smtClean="0"/>
              <a:t>24</a:t>
            </a:r>
            <a:endParaRPr kumimoji="1" lang="ja-JP" altLang="en-US" sz="1600" dirty="0"/>
          </a:p>
        </p:txBody>
      </p:sp>
    </p:spTree>
    <p:extLst>
      <p:ext uri="{BB962C8B-B14F-4D97-AF65-F5344CB8AC3E}">
        <p14:creationId xmlns:p14="http://schemas.microsoft.com/office/powerpoint/2010/main" val="5516660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3" name="グループ化 1215">
            <a:extLst>
              <a:ext uri="{FF2B5EF4-FFF2-40B4-BE49-F238E27FC236}">
                <a16:creationId xmlns:a16="http://schemas.microsoft.com/office/drawing/2014/main" id="{73CB4580-6C7C-476C-87F6-2182B751F6B6}"/>
              </a:ext>
            </a:extLst>
          </p:cNvPr>
          <p:cNvGrpSpPr>
            <a:grpSpLocks/>
          </p:cNvGrpSpPr>
          <p:nvPr/>
        </p:nvGrpSpPr>
        <p:grpSpPr bwMode="auto">
          <a:xfrm>
            <a:off x="99111" y="2960886"/>
            <a:ext cx="8968132" cy="2815042"/>
            <a:chOff x="288131" y="1803400"/>
            <a:chExt cx="11600708" cy="6801034"/>
          </a:xfrm>
          <a:solidFill>
            <a:schemeClr val="accent3">
              <a:lumMod val="40000"/>
              <a:lumOff val="60000"/>
            </a:schemeClr>
          </a:solidFill>
        </p:grpSpPr>
        <p:sp>
          <p:nvSpPr>
            <p:cNvPr id="224" name="フリーフォーム 4">
              <a:extLst>
                <a:ext uri="{FF2B5EF4-FFF2-40B4-BE49-F238E27FC236}">
                  <a16:creationId xmlns:a16="http://schemas.microsoft.com/office/drawing/2014/main" id="{F420497E-963F-439A-B9DC-2858BDA66FA4}"/>
                </a:ext>
              </a:extLst>
            </p:cNvPr>
            <p:cNvSpPr/>
            <p:nvPr/>
          </p:nvSpPr>
          <p:spPr>
            <a:xfrm>
              <a:off x="4508531" y="6854826"/>
              <a:ext cx="1361988" cy="1157287"/>
            </a:xfrm>
            <a:custGeom>
              <a:avLst/>
              <a:gdLst>
                <a:gd name="connsiteX0" fmla="*/ 483394 w 1362075"/>
                <a:gd name="connsiteY0" fmla="*/ 116681 h 1157287"/>
                <a:gd name="connsiteX1" fmla="*/ 292894 w 1362075"/>
                <a:gd name="connsiteY1" fmla="*/ 247650 h 1157287"/>
                <a:gd name="connsiteX2" fmla="*/ 269081 w 1362075"/>
                <a:gd name="connsiteY2" fmla="*/ 340519 h 1157287"/>
                <a:gd name="connsiteX3" fmla="*/ 57150 w 1362075"/>
                <a:gd name="connsiteY3" fmla="*/ 400050 h 1157287"/>
                <a:gd name="connsiteX4" fmla="*/ 0 w 1362075"/>
                <a:gd name="connsiteY4" fmla="*/ 528637 h 1157287"/>
                <a:gd name="connsiteX5" fmla="*/ 28575 w 1362075"/>
                <a:gd name="connsiteY5" fmla="*/ 597694 h 1157287"/>
                <a:gd name="connsiteX6" fmla="*/ 4762 w 1362075"/>
                <a:gd name="connsiteY6" fmla="*/ 650081 h 1157287"/>
                <a:gd name="connsiteX7" fmla="*/ 66675 w 1362075"/>
                <a:gd name="connsiteY7" fmla="*/ 835819 h 1157287"/>
                <a:gd name="connsiteX8" fmla="*/ 57150 w 1362075"/>
                <a:gd name="connsiteY8" fmla="*/ 935831 h 1157287"/>
                <a:gd name="connsiteX9" fmla="*/ 138112 w 1362075"/>
                <a:gd name="connsiteY9" fmla="*/ 995362 h 1157287"/>
                <a:gd name="connsiteX10" fmla="*/ 221456 w 1362075"/>
                <a:gd name="connsiteY10" fmla="*/ 935831 h 1157287"/>
                <a:gd name="connsiteX11" fmla="*/ 319087 w 1362075"/>
                <a:gd name="connsiteY11" fmla="*/ 933450 h 1157287"/>
                <a:gd name="connsiteX12" fmla="*/ 416719 w 1362075"/>
                <a:gd name="connsiteY12" fmla="*/ 847725 h 1157287"/>
                <a:gd name="connsiteX13" fmla="*/ 464344 w 1362075"/>
                <a:gd name="connsiteY13" fmla="*/ 864394 h 1157287"/>
                <a:gd name="connsiteX14" fmla="*/ 545306 w 1362075"/>
                <a:gd name="connsiteY14" fmla="*/ 826294 h 1157287"/>
                <a:gd name="connsiteX15" fmla="*/ 695325 w 1362075"/>
                <a:gd name="connsiteY15" fmla="*/ 869156 h 1157287"/>
                <a:gd name="connsiteX16" fmla="*/ 750094 w 1362075"/>
                <a:gd name="connsiteY16" fmla="*/ 978694 h 1157287"/>
                <a:gd name="connsiteX17" fmla="*/ 833437 w 1362075"/>
                <a:gd name="connsiteY17" fmla="*/ 897731 h 1157287"/>
                <a:gd name="connsiteX18" fmla="*/ 800100 w 1362075"/>
                <a:gd name="connsiteY18" fmla="*/ 1002506 h 1157287"/>
                <a:gd name="connsiteX19" fmla="*/ 869156 w 1362075"/>
                <a:gd name="connsiteY19" fmla="*/ 1000125 h 1157287"/>
                <a:gd name="connsiteX20" fmla="*/ 895350 w 1362075"/>
                <a:gd name="connsiteY20" fmla="*/ 1062037 h 1157287"/>
                <a:gd name="connsiteX21" fmla="*/ 890587 w 1362075"/>
                <a:gd name="connsiteY21" fmla="*/ 1104900 h 1157287"/>
                <a:gd name="connsiteX22" fmla="*/ 1007269 w 1362075"/>
                <a:gd name="connsiteY22" fmla="*/ 1154906 h 1157287"/>
                <a:gd name="connsiteX23" fmla="*/ 1057275 w 1362075"/>
                <a:gd name="connsiteY23" fmla="*/ 1121569 h 1157287"/>
                <a:gd name="connsiteX24" fmla="*/ 1116806 w 1362075"/>
                <a:gd name="connsiteY24" fmla="*/ 1157287 h 1157287"/>
                <a:gd name="connsiteX25" fmla="*/ 1166812 w 1362075"/>
                <a:gd name="connsiteY25" fmla="*/ 1114425 h 1157287"/>
                <a:gd name="connsiteX26" fmla="*/ 1252537 w 1362075"/>
                <a:gd name="connsiteY26" fmla="*/ 1095375 h 1157287"/>
                <a:gd name="connsiteX27" fmla="*/ 1238250 w 1362075"/>
                <a:gd name="connsiteY27" fmla="*/ 1012031 h 1157287"/>
                <a:gd name="connsiteX28" fmla="*/ 1312069 w 1362075"/>
                <a:gd name="connsiteY28" fmla="*/ 873919 h 1157287"/>
                <a:gd name="connsiteX29" fmla="*/ 1362075 w 1362075"/>
                <a:gd name="connsiteY29" fmla="*/ 661987 h 1157287"/>
                <a:gd name="connsiteX30" fmla="*/ 1335881 w 1362075"/>
                <a:gd name="connsiteY30" fmla="*/ 564356 h 1157287"/>
                <a:gd name="connsiteX31" fmla="*/ 1216819 w 1362075"/>
                <a:gd name="connsiteY31" fmla="*/ 435769 h 1157287"/>
                <a:gd name="connsiteX32" fmla="*/ 1181100 w 1362075"/>
                <a:gd name="connsiteY32" fmla="*/ 357187 h 1157287"/>
                <a:gd name="connsiteX33" fmla="*/ 1102519 w 1362075"/>
                <a:gd name="connsiteY33" fmla="*/ 311944 h 1157287"/>
                <a:gd name="connsiteX34" fmla="*/ 1009650 w 1362075"/>
                <a:gd name="connsiteY34" fmla="*/ 0 h 1157287"/>
                <a:gd name="connsiteX35" fmla="*/ 914400 w 1362075"/>
                <a:gd name="connsiteY35" fmla="*/ 264319 h 1157287"/>
                <a:gd name="connsiteX36" fmla="*/ 757237 w 1362075"/>
                <a:gd name="connsiteY36" fmla="*/ 171450 h 1157287"/>
                <a:gd name="connsiteX37" fmla="*/ 821531 w 1362075"/>
                <a:gd name="connsiteY37" fmla="*/ 50006 h 1157287"/>
                <a:gd name="connsiteX38" fmla="*/ 661987 w 1362075"/>
                <a:gd name="connsiteY38" fmla="*/ 33337 h 1157287"/>
                <a:gd name="connsiteX39" fmla="*/ 597694 w 1362075"/>
                <a:gd name="connsiteY39" fmla="*/ 73819 h 1157287"/>
                <a:gd name="connsiteX40" fmla="*/ 554831 w 1362075"/>
                <a:gd name="connsiteY40" fmla="*/ 128587 h 1157287"/>
                <a:gd name="connsiteX41" fmla="*/ 602456 w 1362075"/>
                <a:gd name="connsiteY41" fmla="*/ 169069 h 1157287"/>
                <a:gd name="connsiteX42" fmla="*/ 521494 w 1362075"/>
                <a:gd name="connsiteY42" fmla="*/ 161925 h 1157287"/>
                <a:gd name="connsiteX43" fmla="*/ 483394 w 1362075"/>
                <a:gd name="connsiteY43" fmla="*/ 116681 h 11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62075" h="1157287">
                  <a:moveTo>
                    <a:pt x="483394" y="116681"/>
                  </a:moveTo>
                  <a:lnTo>
                    <a:pt x="292894" y="247650"/>
                  </a:lnTo>
                  <a:lnTo>
                    <a:pt x="269081" y="340519"/>
                  </a:lnTo>
                  <a:lnTo>
                    <a:pt x="57150" y="400050"/>
                  </a:lnTo>
                  <a:lnTo>
                    <a:pt x="0" y="528637"/>
                  </a:lnTo>
                  <a:lnTo>
                    <a:pt x="28575" y="597694"/>
                  </a:lnTo>
                  <a:lnTo>
                    <a:pt x="4762" y="650081"/>
                  </a:lnTo>
                  <a:lnTo>
                    <a:pt x="66675" y="835819"/>
                  </a:lnTo>
                  <a:lnTo>
                    <a:pt x="57150" y="935831"/>
                  </a:lnTo>
                  <a:lnTo>
                    <a:pt x="138112" y="995362"/>
                  </a:lnTo>
                  <a:lnTo>
                    <a:pt x="221456" y="935831"/>
                  </a:lnTo>
                  <a:lnTo>
                    <a:pt x="319087" y="933450"/>
                  </a:lnTo>
                  <a:lnTo>
                    <a:pt x="416719" y="847725"/>
                  </a:lnTo>
                  <a:lnTo>
                    <a:pt x="464344" y="864394"/>
                  </a:lnTo>
                  <a:lnTo>
                    <a:pt x="545306" y="826294"/>
                  </a:lnTo>
                  <a:lnTo>
                    <a:pt x="695325" y="869156"/>
                  </a:lnTo>
                  <a:lnTo>
                    <a:pt x="750094" y="978694"/>
                  </a:lnTo>
                  <a:lnTo>
                    <a:pt x="833437" y="897731"/>
                  </a:lnTo>
                  <a:lnTo>
                    <a:pt x="800100" y="1002506"/>
                  </a:lnTo>
                  <a:lnTo>
                    <a:pt x="869156" y="1000125"/>
                  </a:lnTo>
                  <a:lnTo>
                    <a:pt x="895350" y="1062037"/>
                  </a:lnTo>
                  <a:lnTo>
                    <a:pt x="890587" y="1104900"/>
                  </a:lnTo>
                  <a:lnTo>
                    <a:pt x="1007269" y="1154906"/>
                  </a:lnTo>
                  <a:lnTo>
                    <a:pt x="1057275" y="1121569"/>
                  </a:lnTo>
                  <a:lnTo>
                    <a:pt x="1116806" y="1157287"/>
                  </a:lnTo>
                  <a:lnTo>
                    <a:pt x="1166812" y="1114425"/>
                  </a:lnTo>
                  <a:lnTo>
                    <a:pt x="1252537" y="1095375"/>
                  </a:lnTo>
                  <a:lnTo>
                    <a:pt x="1238250" y="1012031"/>
                  </a:lnTo>
                  <a:lnTo>
                    <a:pt x="1312069" y="873919"/>
                  </a:lnTo>
                  <a:lnTo>
                    <a:pt x="1362075" y="661987"/>
                  </a:lnTo>
                  <a:lnTo>
                    <a:pt x="1335881" y="564356"/>
                  </a:lnTo>
                  <a:lnTo>
                    <a:pt x="1216819" y="435769"/>
                  </a:lnTo>
                  <a:lnTo>
                    <a:pt x="1181100" y="357187"/>
                  </a:lnTo>
                  <a:lnTo>
                    <a:pt x="1102519" y="311944"/>
                  </a:lnTo>
                  <a:lnTo>
                    <a:pt x="1009650" y="0"/>
                  </a:lnTo>
                  <a:lnTo>
                    <a:pt x="914400" y="264319"/>
                  </a:lnTo>
                  <a:lnTo>
                    <a:pt x="757237" y="171450"/>
                  </a:lnTo>
                  <a:lnTo>
                    <a:pt x="821531" y="50006"/>
                  </a:lnTo>
                  <a:lnTo>
                    <a:pt x="661987" y="33337"/>
                  </a:lnTo>
                  <a:lnTo>
                    <a:pt x="597694" y="73819"/>
                  </a:lnTo>
                  <a:lnTo>
                    <a:pt x="554831" y="128587"/>
                  </a:lnTo>
                  <a:lnTo>
                    <a:pt x="602456" y="169069"/>
                  </a:lnTo>
                  <a:lnTo>
                    <a:pt x="521494" y="161925"/>
                  </a:lnTo>
                  <a:lnTo>
                    <a:pt x="483394" y="116681"/>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7" name="フリーフォーム 6">
              <a:extLst>
                <a:ext uri="{FF2B5EF4-FFF2-40B4-BE49-F238E27FC236}">
                  <a16:creationId xmlns:a16="http://schemas.microsoft.com/office/drawing/2014/main" id="{AAEAFAA9-F4B1-48A8-AF3D-BF640C8A0F1A}"/>
                </a:ext>
              </a:extLst>
            </p:cNvPr>
            <p:cNvSpPr/>
            <p:nvPr/>
          </p:nvSpPr>
          <p:spPr>
            <a:xfrm>
              <a:off x="5758306" y="8093075"/>
              <a:ext cx="139691" cy="147638"/>
            </a:xfrm>
            <a:custGeom>
              <a:avLst/>
              <a:gdLst>
                <a:gd name="connsiteX0" fmla="*/ 0 w 140493"/>
                <a:gd name="connsiteY0" fmla="*/ 16669 h 147637"/>
                <a:gd name="connsiteX1" fmla="*/ 28575 w 140493"/>
                <a:gd name="connsiteY1" fmla="*/ 73819 h 147637"/>
                <a:gd name="connsiteX2" fmla="*/ 52387 w 140493"/>
                <a:gd name="connsiteY2" fmla="*/ 147637 h 147637"/>
                <a:gd name="connsiteX3" fmla="*/ 116681 w 140493"/>
                <a:gd name="connsiteY3" fmla="*/ 111919 h 147637"/>
                <a:gd name="connsiteX4" fmla="*/ 140493 w 140493"/>
                <a:gd name="connsiteY4" fmla="*/ 0 h 147637"/>
                <a:gd name="connsiteX5" fmla="*/ 64293 w 140493"/>
                <a:gd name="connsiteY5" fmla="*/ 26194 h 147637"/>
                <a:gd name="connsiteX6" fmla="*/ 0 w 140493"/>
                <a:gd name="connsiteY6" fmla="*/ 16669 h 1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493" h="147637">
                  <a:moveTo>
                    <a:pt x="0" y="16669"/>
                  </a:moveTo>
                  <a:lnTo>
                    <a:pt x="28575" y="73819"/>
                  </a:lnTo>
                  <a:lnTo>
                    <a:pt x="52387" y="147637"/>
                  </a:lnTo>
                  <a:lnTo>
                    <a:pt x="116681" y="111919"/>
                  </a:lnTo>
                  <a:lnTo>
                    <a:pt x="140493" y="0"/>
                  </a:lnTo>
                  <a:lnTo>
                    <a:pt x="64293" y="26194"/>
                  </a:lnTo>
                  <a:lnTo>
                    <a:pt x="0" y="16669"/>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9" name="フリーフォーム 7">
              <a:extLst>
                <a:ext uri="{FF2B5EF4-FFF2-40B4-BE49-F238E27FC236}">
                  <a16:creationId xmlns:a16="http://schemas.microsoft.com/office/drawing/2014/main" id="{9659FEBC-D47F-4292-AC16-D6401466118C}"/>
                </a:ext>
              </a:extLst>
            </p:cNvPr>
            <p:cNvSpPr/>
            <p:nvPr/>
          </p:nvSpPr>
          <p:spPr>
            <a:xfrm>
              <a:off x="5907021" y="7323435"/>
              <a:ext cx="455583" cy="623887"/>
            </a:xfrm>
            <a:custGeom>
              <a:avLst/>
              <a:gdLst>
                <a:gd name="connsiteX0" fmla="*/ 219075 w 454819"/>
                <a:gd name="connsiteY0" fmla="*/ 0 h 623887"/>
                <a:gd name="connsiteX1" fmla="*/ 285750 w 454819"/>
                <a:gd name="connsiteY1" fmla="*/ 78581 h 623887"/>
                <a:gd name="connsiteX2" fmla="*/ 307181 w 454819"/>
                <a:gd name="connsiteY2" fmla="*/ 188119 h 623887"/>
                <a:gd name="connsiteX3" fmla="*/ 230981 w 454819"/>
                <a:gd name="connsiteY3" fmla="*/ 228600 h 623887"/>
                <a:gd name="connsiteX4" fmla="*/ 176212 w 454819"/>
                <a:gd name="connsiteY4" fmla="*/ 397669 h 623887"/>
                <a:gd name="connsiteX5" fmla="*/ 61912 w 454819"/>
                <a:gd name="connsiteY5" fmla="*/ 471487 h 623887"/>
                <a:gd name="connsiteX6" fmla="*/ 0 w 454819"/>
                <a:gd name="connsiteY6" fmla="*/ 566737 h 623887"/>
                <a:gd name="connsiteX7" fmla="*/ 33337 w 454819"/>
                <a:gd name="connsiteY7" fmla="*/ 595312 h 623887"/>
                <a:gd name="connsiteX8" fmla="*/ 66675 w 454819"/>
                <a:gd name="connsiteY8" fmla="*/ 595312 h 623887"/>
                <a:gd name="connsiteX9" fmla="*/ 95250 w 454819"/>
                <a:gd name="connsiteY9" fmla="*/ 623887 h 623887"/>
                <a:gd name="connsiteX10" fmla="*/ 173831 w 454819"/>
                <a:gd name="connsiteY10" fmla="*/ 564356 h 623887"/>
                <a:gd name="connsiteX11" fmla="*/ 188119 w 454819"/>
                <a:gd name="connsiteY11" fmla="*/ 464344 h 623887"/>
                <a:gd name="connsiteX12" fmla="*/ 245269 w 454819"/>
                <a:gd name="connsiteY12" fmla="*/ 461962 h 623887"/>
                <a:gd name="connsiteX13" fmla="*/ 238125 w 454819"/>
                <a:gd name="connsiteY13" fmla="*/ 414337 h 623887"/>
                <a:gd name="connsiteX14" fmla="*/ 316706 w 454819"/>
                <a:gd name="connsiteY14" fmla="*/ 330994 h 623887"/>
                <a:gd name="connsiteX15" fmla="*/ 376237 w 454819"/>
                <a:gd name="connsiteY15" fmla="*/ 285750 h 623887"/>
                <a:gd name="connsiteX16" fmla="*/ 388144 w 454819"/>
                <a:gd name="connsiteY16" fmla="*/ 345281 h 623887"/>
                <a:gd name="connsiteX17" fmla="*/ 431006 w 454819"/>
                <a:gd name="connsiteY17" fmla="*/ 200025 h 623887"/>
                <a:gd name="connsiteX18" fmla="*/ 454819 w 454819"/>
                <a:gd name="connsiteY18" fmla="*/ 128587 h 623887"/>
                <a:gd name="connsiteX19" fmla="*/ 423862 w 454819"/>
                <a:gd name="connsiteY19" fmla="*/ 116681 h 623887"/>
                <a:gd name="connsiteX20" fmla="*/ 392906 w 454819"/>
                <a:gd name="connsiteY20" fmla="*/ 147637 h 623887"/>
                <a:gd name="connsiteX21" fmla="*/ 350044 w 454819"/>
                <a:gd name="connsiteY21" fmla="*/ 121444 h 623887"/>
                <a:gd name="connsiteX22" fmla="*/ 333375 w 454819"/>
                <a:gd name="connsiteY22" fmla="*/ 78581 h 623887"/>
                <a:gd name="connsiteX23" fmla="*/ 307181 w 454819"/>
                <a:gd name="connsiteY23" fmla="*/ 104775 h 623887"/>
                <a:gd name="connsiteX24" fmla="*/ 307181 w 454819"/>
                <a:gd name="connsiteY24" fmla="*/ 40481 h 623887"/>
                <a:gd name="connsiteX25" fmla="*/ 219075 w 454819"/>
                <a:gd name="connsiteY25" fmla="*/ 0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4819" h="623887">
                  <a:moveTo>
                    <a:pt x="219075" y="0"/>
                  </a:moveTo>
                  <a:lnTo>
                    <a:pt x="285750" y="78581"/>
                  </a:lnTo>
                  <a:lnTo>
                    <a:pt x="307181" y="188119"/>
                  </a:lnTo>
                  <a:lnTo>
                    <a:pt x="230981" y="228600"/>
                  </a:lnTo>
                  <a:lnTo>
                    <a:pt x="176212" y="397669"/>
                  </a:lnTo>
                  <a:lnTo>
                    <a:pt x="61912" y="471487"/>
                  </a:lnTo>
                  <a:lnTo>
                    <a:pt x="0" y="566737"/>
                  </a:lnTo>
                  <a:lnTo>
                    <a:pt x="33337" y="595312"/>
                  </a:lnTo>
                  <a:lnTo>
                    <a:pt x="66675" y="595312"/>
                  </a:lnTo>
                  <a:lnTo>
                    <a:pt x="95250" y="623887"/>
                  </a:lnTo>
                  <a:lnTo>
                    <a:pt x="173831" y="564356"/>
                  </a:lnTo>
                  <a:lnTo>
                    <a:pt x="188119" y="464344"/>
                  </a:lnTo>
                  <a:lnTo>
                    <a:pt x="245269" y="461962"/>
                  </a:lnTo>
                  <a:lnTo>
                    <a:pt x="238125" y="414337"/>
                  </a:lnTo>
                  <a:lnTo>
                    <a:pt x="316706" y="330994"/>
                  </a:lnTo>
                  <a:lnTo>
                    <a:pt x="376237" y="285750"/>
                  </a:lnTo>
                  <a:lnTo>
                    <a:pt x="388144" y="345281"/>
                  </a:lnTo>
                  <a:lnTo>
                    <a:pt x="431006" y="200025"/>
                  </a:lnTo>
                  <a:lnTo>
                    <a:pt x="454819" y="128587"/>
                  </a:lnTo>
                  <a:lnTo>
                    <a:pt x="423862" y="116681"/>
                  </a:lnTo>
                  <a:lnTo>
                    <a:pt x="392906" y="147637"/>
                  </a:lnTo>
                  <a:lnTo>
                    <a:pt x="350044" y="121444"/>
                  </a:lnTo>
                  <a:lnTo>
                    <a:pt x="333375" y="78581"/>
                  </a:lnTo>
                  <a:lnTo>
                    <a:pt x="307181" y="104775"/>
                  </a:lnTo>
                  <a:lnTo>
                    <a:pt x="307181" y="40481"/>
                  </a:lnTo>
                  <a:lnTo>
                    <a:pt x="2190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p>
          </p:txBody>
        </p:sp>
        <p:sp>
          <p:nvSpPr>
            <p:cNvPr id="230" name="フリーフォーム 8">
              <a:extLst>
                <a:ext uri="{FF2B5EF4-FFF2-40B4-BE49-F238E27FC236}">
                  <a16:creationId xmlns:a16="http://schemas.microsoft.com/office/drawing/2014/main" id="{F5D821EA-106A-42BA-8DB4-B0A74C014CC7}"/>
                </a:ext>
              </a:extLst>
            </p:cNvPr>
            <p:cNvSpPr/>
            <p:nvPr/>
          </p:nvSpPr>
          <p:spPr>
            <a:xfrm>
              <a:off x="5683698" y="4100513"/>
              <a:ext cx="95244" cy="454025"/>
            </a:xfrm>
            <a:custGeom>
              <a:avLst/>
              <a:gdLst>
                <a:gd name="connsiteX0" fmla="*/ 26194 w 95250"/>
                <a:gd name="connsiteY0" fmla="*/ 0 h 454818"/>
                <a:gd name="connsiteX1" fmla="*/ 4762 w 95250"/>
                <a:gd name="connsiteY1" fmla="*/ 135731 h 454818"/>
                <a:gd name="connsiteX2" fmla="*/ 26194 w 95250"/>
                <a:gd name="connsiteY2" fmla="*/ 188118 h 454818"/>
                <a:gd name="connsiteX3" fmla="*/ 0 w 95250"/>
                <a:gd name="connsiteY3" fmla="*/ 333375 h 454818"/>
                <a:gd name="connsiteX4" fmla="*/ 2381 w 95250"/>
                <a:gd name="connsiteY4" fmla="*/ 454818 h 454818"/>
                <a:gd name="connsiteX5" fmla="*/ 35719 w 95250"/>
                <a:gd name="connsiteY5" fmla="*/ 442912 h 454818"/>
                <a:gd name="connsiteX6" fmla="*/ 66675 w 95250"/>
                <a:gd name="connsiteY6" fmla="*/ 450056 h 454818"/>
                <a:gd name="connsiteX7" fmla="*/ 26194 w 95250"/>
                <a:gd name="connsiteY7" fmla="*/ 364331 h 454818"/>
                <a:gd name="connsiteX8" fmla="*/ 45244 w 95250"/>
                <a:gd name="connsiteY8" fmla="*/ 288131 h 454818"/>
                <a:gd name="connsiteX9" fmla="*/ 95250 w 95250"/>
                <a:gd name="connsiteY9" fmla="*/ 292893 h 454818"/>
                <a:gd name="connsiteX10" fmla="*/ 59531 w 95250"/>
                <a:gd name="connsiteY10" fmla="*/ 173831 h 454818"/>
                <a:gd name="connsiteX11" fmla="*/ 47625 w 95250"/>
                <a:gd name="connsiteY11" fmla="*/ 107156 h 454818"/>
                <a:gd name="connsiteX12" fmla="*/ 52387 w 95250"/>
                <a:gd name="connsiteY12" fmla="*/ 85725 h 454818"/>
                <a:gd name="connsiteX13" fmla="*/ 26194 w 95250"/>
                <a:gd name="connsiteY13" fmla="*/ 0 h 45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454818">
                  <a:moveTo>
                    <a:pt x="26194" y="0"/>
                  </a:moveTo>
                  <a:lnTo>
                    <a:pt x="4762" y="135731"/>
                  </a:lnTo>
                  <a:lnTo>
                    <a:pt x="26194" y="188118"/>
                  </a:lnTo>
                  <a:lnTo>
                    <a:pt x="0" y="333375"/>
                  </a:lnTo>
                  <a:cubicBezTo>
                    <a:pt x="794" y="373856"/>
                    <a:pt x="1587" y="414337"/>
                    <a:pt x="2381" y="454818"/>
                  </a:cubicBezTo>
                  <a:lnTo>
                    <a:pt x="35719" y="442912"/>
                  </a:lnTo>
                  <a:lnTo>
                    <a:pt x="66675" y="450056"/>
                  </a:lnTo>
                  <a:lnTo>
                    <a:pt x="26194" y="364331"/>
                  </a:lnTo>
                  <a:lnTo>
                    <a:pt x="45244" y="288131"/>
                  </a:lnTo>
                  <a:lnTo>
                    <a:pt x="95250" y="292893"/>
                  </a:lnTo>
                  <a:lnTo>
                    <a:pt x="59531" y="173831"/>
                  </a:lnTo>
                  <a:lnTo>
                    <a:pt x="47625" y="107156"/>
                  </a:lnTo>
                  <a:lnTo>
                    <a:pt x="52387" y="85725"/>
                  </a:lnTo>
                  <a:lnTo>
                    <a:pt x="26194"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1" name="フリーフォーム 9">
              <a:extLst>
                <a:ext uri="{FF2B5EF4-FFF2-40B4-BE49-F238E27FC236}">
                  <a16:creationId xmlns:a16="http://schemas.microsoft.com/office/drawing/2014/main" id="{9AC9EF56-899C-450F-BAB9-6CA333721BB8}"/>
                </a:ext>
              </a:extLst>
            </p:cNvPr>
            <p:cNvSpPr/>
            <p:nvPr/>
          </p:nvSpPr>
          <p:spPr>
            <a:xfrm>
              <a:off x="5610678" y="4592638"/>
              <a:ext cx="200012" cy="212725"/>
            </a:xfrm>
            <a:custGeom>
              <a:avLst/>
              <a:gdLst>
                <a:gd name="connsiteX0" fmla="*/ 73819 w 200025"/>
                <a:gd name="connsiteY0" fmla="*/ 0 h 211932"/>
                <a:gd name="connsiteX1" fmla="*/ 73819 w 200025"/>
                <a:gd name="connsiteY1" fmla="*/ 64294 h 211932"/>
                <a:gd name="connsiteX2" fmla="*/ 59531 w 200025"/>
                <a:gd name="connsiteY2" fmla="*/ 114300 h 211932"/>
                <a:gd name="connsiteX3" fmla="*/ 26194 w 200025"/>
                <a:gd name="connsiteY3" fmla="*/ 111919 h 211932"/>
                <a:gd name="connsiteX4" fmla="*/ 0 w 200025"/>
                <a:gd name="connsiteY4" fmla="*/ 152400 h 211932"/>
                <a:gd name="connsiteX5" fmla="*/ 16669 w 200025"/>
                <a:gd name="connsiteY5" fmla="*/ 211932 h 211932"/>
                <a:gd name="connsiteX6" fmla="*/ 52388 w 200025"/>
                <a:gd name="connsiteY6" fmla="*/ 183357 h 211932"/>
                <a:gd name="connsiteX7" fmla="*/ 33338 w 200025"/>
                <a:gd name="connsiteY7" fmla="*/ 154782 h 211932"/>
                <a:gd name="connsiteX8" fmla="*/ 73819 w 200025"/>
                <a:gd name="connsiteY8" fmla="*/ 152400 h 211932"/>
                <a:gd name="connsiteX9" fmla="*/ 128588 w 200025"/>
                <a:gd name="connsiteY9" fmla="*/ 185738 h 211932"/>
                <a:gd name="connsiteX10" fmla="*/ 145256 w 200025"/>
                <a:gd name="connsiteY10" fmla="*/ 140494 h 211932"/>
                <a:gd name="connsiteX11" fmla="*/ 200025 w 200025"/>
                <a:gd name="connsiteY11" fmla="*/ 116682 h 211932"/>
                <a:gd name="connsiteX12" fmla="*/ 192881 w 200025"/>
                <a:gd name="connsiteY12" fmla="*/ 90488 h 211932"/>
                <a:gd name="connsiteX13" fmla="*/ 142875 w 200025"/>
                <a:gd name="connsiteY13" fmla="*/ 59532 h 211932"/>
                <a:gd name="connsiteX14" fmla="*/ 73819 w 200025"/>
                <a:gd name="connsiteY14" fmla="*/ 0 h 21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025" h="211932">
                  <a:moveTo>
                    <a:pt x="73819" y="0"/>
                  </a:moveTo>
                  <a:lnTo>
                    <a:pt x="73819" y="64294"/>
                  </a:lnTo>
                  <a:lnTo>
                    <a:pt x="59531" y="114300"/>
                  </a:lnTo>
                  <a:lnTo>
                    <a:pt x="26194" y="111919"/>
                  </a:lnTo>
                  <a:lnTo>
                    <a:pt x="0" y="152400"/>
                  </a:lnTo>
                  <a:lnTo>
                    <a:pt x="16669" y="211932"/>
                  </a:lnTo>
                  <a:lnTo>
                    <a:pt x="52388" y="183357"/>
                  </a:lnTo>
                  <a:lnTo>
                    <a:pt x="33338" y="154782"/>
                  </a:lnTo>
                  <a:lnTo>
                    <a:pt x="73819" y="152400"/>
                  </a:lnTo>
                  <a:lnTo>
                    <a:pt x="128588" y="185738"/>
                  </a:lnTo>
                  <a:lnTo>
                    <a:pt x="145256" y="140494"/>
                  </a:lnTo>
                  <a:lnTo>
                    <a:pt x="200025" y="116682"/>
                  </a:lnTo>
                  <a:lnTo>
                    <a:pt x="192881" y="90488"/>
                  </a:lnTo>
                  <a:lnTo>
                    <a:pt x="142875" y="59532"/>
                  </a:lnTo>
                  <a:lnTo>
                    <a:pt x="73819"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7" name="フリーフォーム 10">
              <a:extLst>
                <a:ext uri="{FF2B5EF4-FFF2-40B4-BE49-F238E27FC236}">
                  <a16:creationId xmlns:a16="http://schemas.microsoft.com/office/drawing/2014/main" id="{3103D79A-5AD1-446E-8286-01989EBE4C22}"/>
                </a:ext>
              </a:extLst>
            </p:cNvPr>
            <p:cNvSpPr/>
            <p:nvPr/>
          </p:nvSpPr>
          <p:spPr>
            <a:xfrm>
              <a:off x="5331296" y="4835525"/>
              <a:ext cx="360340" cy="323850"/>
            </a:xfrm>
            <a:custGeom>
              <a:avLst/>
              <a:gdLst>
                <a:gd name="connsiteX0" fmla="*/ 307181 w 359569"/>
                <a:gd name="connsiteY0" fmla="*/ 0 h 323850"/>
                <a:gd name="connsiteX1" fmla="*/ 266700 w 359569"/>
                <a:gd name="connsiteY1" fmla="*/ 130969 h 323850"/>
                <a:gd name="connsiteX2" fmla="*/ 238125 w 359569"/>
                <a:gd name="connsiteY2" fmla="*/ 161925 h 323850"/>
                <a:gd name="connsiteX3" fmla="*/ 183356 w 359569"/>
                <a:gd name="connsiteY3" fmla="*/ 178594 h 323850"/>
                <a:gd name="connsiteX4" fmla="*/ 147637 w 359569"/>
                <a:gd name="connsiteY4" fmla="*/ 238125 h 323850"/>
                <a:gd name="connsiteX5" fmla="*/ 54769 w 359569"/>
                <a:gd name="connsiteY5" fmla="*/ 233362 h 323850"/>
                <a:gd name="connsiteX6" fmla="*/ 0 w 359569"/>
                <a:gd name="connsiteY6" fmla="*/ 285750 h 323850"/>
                <a:gd name="connsiteX7" fmla="*/ 42862 w 359569"/>
                <a:gd name="connsiteY7" fmla="*/ 297656 h 323850"/>
                <a:gd name="connsiteX8" fmla="*/ 109537 w 359569"/>
                <a:gd name="connsiteY8" fmla="*/ 269081 h 323850"/>
                <a:gd name="connsiteX9" fmla="*/ 154781 w 359569"/>
                <a:gd name="connsiteY9" fmla="*/ 285750 h 323850"/>
                <a:gd name="connsiteX10" fmla="*/ 154781 w 359569"/>
                <a:gd name="connsiteY10" fmla="*/ 323850 h 323850"/>
                <a:gd name="connsiteX11" fmla="*/ 190500 w 359569"/>
                <a:gd name="connsiteY11" fmla="*/ 273844 h 323850"/>
                <a:gd name="connsiteX12" fmla="*/ 226219 w 359569"/>
                <a:gd name="connsiteY12" fmla="*/ 280987 h 323850"/>
                <a:gd name="connsiteX13" fmla="*/ 269081 w 359569"/>
                <a:gd name="connsiteY13" fmla="*/ 259556 h 323850"/>
                <a:gd name="connsiteX14" fmla="*/ 304800 w 359569"/>
                <a:gd name="connsiteY14" fmla="*/ 271462 h 323850"/>
                <a:gd name="connsiteX15" fmla="*/ 326231 w 359569"/>
                <a:gd name="connsiteY15" fmla="*/ 219075 h 323850"/>
                <a:gd name="connsiteX16" fmla="*/ 319087 w 359569"/>
                <a:gd name="connsiteY16" fmla="*/ 183356 h 323850"/>
                <a:gd name="connsiteX17" fmla="*/ 350044 w 359569"/>
                <a:gd name="connsiteY17" fmla="*/ 123825 h 323850"/>
                <a:gd name="connsiteX18" fmla="*/ 359569 w 359569"/>
                <a:gd name="connsiteY18" fmla="*/ 57150 h 323850"/>
                <a:gd name="connsiteX19" fmla="*/ 359569 w 359569"/>
                <a:gd name="connsiteY19" fmla="*/ 2381 h 323850"/>
                <a:gd name="connsiteX20" fmla="*/ 307181 w 359569"/>
                <a:gd name="connsiteY20"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569" h="323850">
                  <a:moveTo>
                    <a:pt x="307181" y="0"/>
                  </a:moveTo>
                  <a:lnTo>
                    <a:pt x="266700" y="130969"/>
                  </a:lnTo>
                  <a:lnTo>
                    <a:pt x="238125" y="161925"/>
                  </a:lnTo>
                  <a:lnTo>
                    <a:pt x="183356" y="178594"/>
                  </a:lnTo>
                  <a:lnTo>
                    <a:pt x="147637" y="238125"/>
                  </a:lnTo>
                  <a:lnTo>
                    <a:pt x="54769" y="233362"/>
                  </a:lnTo>
                  <a:lnTo>
                    <a:pt x="0" y="285750"/>
                  </a:lnTo>
                  <a:lnTo>
                    <a:pt x="42862" y="297656"/>
                  </a:lnTo>
                  <a:lnTo>
                    <a:pt x="109537" y="269081"/>
                  </a:lnTo>
                  <a:lnTo>
                    <a:pt x="154781" y="285750"/>
                  </a:lnTo>
                  <a:lnTo>
                    <a:pt x="154781" y="323850"/>
                  </a:lnTo>
                  <a:lnTo>
                    <a:pt x="190500" y="273844"/>
                  </a:lnTo>
                  <a:lnTo>
                    <a:pt x="226219" y="280987"/>
                  </a:lnTo>
                  <a:lnTo>
                    <a:pt x="269081" y="259556"/>
                  </a:lnTo>
                  <a:lnTo>
                    <a:pt x="304800" y="271462"/>
                  </a:lnTo>
                  <a:lnTo>
                    <a:pt x="326231" y="219075"/>
                  </a:lnTo>
                  <a:lnTo>
                    <a:pt x="319087" y="183356"/>
                  </a:lnTo>
                  <a:lnTo>
                    <a:pt x="350044" y="123825"/>
                  </a:lnTo>
                  <a:lnTo>
                    <a:pt x="359569" y="57150"/>
                  </a:lnTo>
                  <a:lnTo>
                    <a:pt x="359569" y="2381"/>
                  </a:lnTo>
                  <a:lnTo>
                    <a:pt x="307181"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8" name="フリーフォーム 11">
              <a:extLst>
                <a:ext uri="{FF2B5EF4-FFF2-40B4-BE49-F238E27FC236}">
                  <a16:creationId xmlns:a16="http://schemas.microsoft.com/office/drawing/2014/main" id="{32156667-18D6-4265-BBB5-CF1D463F511D}"/>
                </a:ext>
              </a:extLst>
            </p:cNvPr>
            <p:cNvSpPr/>
            <p:nvPr/>
          </p:nvSpPr>
          <p:spPr>
            <a:xfrm>
              <a:off x="5367806" y="5133975"/>
              <a:ext cx="68258" cy="71438"/>
            </a:xfrm>
            <a:custGeom>
              <a:avLst/>
              <a:gdLst>
                <a:gd name="connsiteX0" fmla="*/ 7143 w 69056"/>
                <a:gd name="connsiteY0" fmla="*/ 71438 h 71438"/>
                <a:gd name="connsiteX1" fmla="*/ 0 w 69056"/>
                <a:gd name="connsiteY1" fmla="*/ 21431 h 71438"/>
                <a:gd name="connsiteX2" fmla="*/ 61912 w 69056"/>
                <a:gd name="connsiteY2" fmla="*/ 0 h 71438"/>
                <a:gd name="connsiteX3" fmla="*/ 69056 w 69056"/>
                <a:gd name="connsiteY3" fmla="*/ 30956 h 71438"/>
                <a:gd name="connsiteX4" fmla="*/ 7143 w 69056"/>
                <a:gd name="connsiteY4" fmla="*/ 71438 h 71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71438">
                  <a:moveTo>
                    <a:pt x="7143" y="71438"/>
                  </a:moveTo>
                  <a:lnTo>
                    <a:pt x="0" y="21431"/>
                  </a:lnTo>
                  <a:lnTo>
                    <a:pt x="61912" y="0"/>
                  </a:lnTo>
                  <a:lnTo>
                    <a:pt x="69056" y="30956"/>
                  </a:lnTo>
                  <a:lnTo>
                    <a:pt x="7143" y="71438"/>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9" name="フリーフォーム 12">
              <a:extLst>
                <a:ext uri="{FF2B5EF4-FFF2-40B4-BE49-F238E27FC236}">
                  <a16:creationId xmlns:a16="http://schemas.microsoft.com/office/drawing/2014/main" id="{0A5A277E-FFDD-4E43-AE10-4844F74287C2}"/>
                </a:ext>
              </a:extLst>
            </p:cNvPr>
            <p:cNvSpPr/>
            <p:nvPr/>
          </p:nvSpPr>
          <p:spPr>
            <a:xfrm>
              <a:off x="5291611" y="5149850"/>
              <a:ext cx="49209" cy="122238"/>
            </a:xfrm>
            <a:custGeom>
              <a:avLst/>
              <a:gdLst>
                <a:gd name="connsiteX0" fmla="*/ 2381 w 50006"/>
                <a:gd name="connsiteY0" fmla="*/ 0 h 121444"/>
                <a:gd name="connsiteX1" fmla="*/ 50006 w 50006"/>
                <a:gd name="connsiteY1" fmla="*/ 40481 h 121444"/>
                <a:gd name="connsiteX2" fmla="*/ 30956 w 50006"/>
                <a:gd name="connsiteY2" fmla="*/ 121444 h 121444"/>
                <a:gd name="connsiteX3" fmla="*/ 0 w 50006"/>
                <a:gd name="connsiteY3" fmla="*/ 114300 h 121444"/>
                <a:gd name="connsiteX4" fmla="*/ 2381 w 50006"/>
                <a:gd name="connsiteY4" fmla="*/ 0 h 121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6" h="121444">
                  <a:moveTo>
                    <a:pt x="2381" y="0"/>
                  </a:moveTo>
                  <a:lnTo>
                    <a:pt x="50006" y="40481"/>
                  </a:lnTo>
                  <a:lnTo>
                    <a:pt x="30956" y="121444"/>
                  </a:lnTo>
                  <a:lnTo>
                    <a:pt x="0" y="114300"/>
                  </a:lnTo>
                  <a:cubicBezTo>
                    <a:pt x="794" y="76200"/>
                    <a:pt x="1587" y="38100"/>
                    <a:pt x="2381" y="0"/>
                  </a:cubicBez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0" name="フリーフォーム 13">
              <a:extLst>
                <a:ext uri="{FF2B5EF4-FFF2-40B4-BE49-F238E27FC236}">
                  <a16:creationId xmlns:a16="http://schemas.microsoft.com/office/drawing/2014/main" id="{00BFD80F-180F-4536-96C0-441D6256F71B}"/>
                </a:ext>
              </a:extLst>
            </p:cNvPr>
            <p:cNvSpPr/>
            <p:nvPr/>
          </p:nvSpPr>
          <p:spPr>
            <a:xfrm>
              <a:off x="5143983" y="4943475"/>
              <a:ext cx="119055" cy="177800"/>
            </a:xfrm>
            <a:custGeom>
              <a:avLst/>
              <a:gdLst>
                <a:gd name="connsiteX0" fmla="*/ 64294 w 119063"/>
                <a:gd name="connsiteY0" fmla="*/ 0 h 178594"/>
                <a:gd name="connsiteX1" fmla="*/ 4763 w 119063"/>
                <a:gd name="connsiteY1" fmla="*/ 64294 h 178594"/>
                <a:gd name="connsiteX2" fmla="*/ 0 w 119063"/>
                <a:gd name="connsiteY2" fmla="*/ 154781 h 178594"/>
                <a:gd name="connsiteX3" fmla="*/ 38100 w 119063"/>
                <a:gd name="connsiteY3" fmla="*/ 178594 h 178594"/>
                <a:gd name="connsiteX4" fmla="*/ 119063 w 119063"/>
                <a:gd name="connsiteY4" fmla="*/ 119063 h 178594"/>
                <a:gd name="connsiteX5" fmla="*/ 111919 w 119063"/>
                <a:gd name="connsiteY5" fmla="*/ 16669 h 178594"/>
                <a:gd name="connsiteX6" fmla="*/ 64294 w 119063"/>
                <a:gd name="connsiteY6" fmla="*/ 0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063" h="178594">
                  <a:moveTo>
                    <a:pt x="64294" y="0"/>
                  </a:moveTo>
                  <a:lnTo>
                    <a:pt x="4763" y="64294"/>
                  </a:lnTo>
                  <a:lnTo>
                    <a:pt x="0" y="154781"/>
                  </a:lnTo>
                  <a:lnTo>
                    <a:pt x="38100" y="178594"/>
                  </a:lnTo>
                  <a:lnTo>
                    <a:pt x="119063" y="119063"/>
                  </a:lnTo>
                  <a:lnTo>
                    <a:pt x="111919" y="16669"/>
                  </a:lnTo>
                  <a:lnTo>
                    <a:pt x="64294"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1" name="フリーフォーム 14">
              <a:extLst>
                <a:ext uri="{FF2B5EF4-FFF2-40B4-BE49-F238E27FC236}">
                  <a16:creationId xmlns:a16="http://schemas.microsoft.com/office/drawing/2014/main" id="{ECF1D717-6296-4658-B239-C5DE5727B8BB}"/>
                </a:ext>
              </a:extLst>
            </p:cNvPr>
            <p:cNvSpPr/>
            <p:nvPr/>
          </p:nvSpPr>
          <p:spPr>
            <a:xfrm>
              <a:off x="5097949" y="4725988"/>
              <a:ext cx="207949" cy="280987"/>
            </a:xfrm>
            <a:custGeom>
              <a:avLst/>
              <a:gdLst>
                <a:gd name="connsiteX0" fmla="*/ 119063 w 207169"/>
                <a:gd name="connsiteY0" fmla="*/ 214313 h 280988"/>
                <a:gd name="connsiteX1" fmla="*/ 88107 w 207169"/>
                <a:gd name="connsiteY1" fmla="*/ 166688 h 280988"/>
                <a:gd name="connsiteX2" fmla="*/ 161925 w 207169"/>
                <a:gd name="connsiteY2" fmla="*/ 121444 h 280988"/>
                <a:gd name="connsiteX3" fmla="*/ 207169 w 207169"/>
                <a:gd name="connsiteY3" fmla="*/ 0 h 280988"/>
                <a:gd name="connsiteX4" fmla="*/ 130969 w 207169"/>
                <a:gd name="connsiteY4" fmla="*/ 38100 h 280988"/>
                <a:gd name="connsiteX5" fmla="*/ 119063 w 207169"/>
                <a:gd name="connsiteY5" fmla="*/ 73819 h 280988"/>
                <a:gd name="connsiteX6" fmla="*/ 64294 w 207169"/>
                <a:gd name="connsiteY6" fmla="*/ 69057 h 280988"/>
                <a:gd name="connsiteX7" fmla="*/ 0 w 207169"/>
                <a:gd name="connsiteY7" fmla="*/ 152400 h 280988"/>
                <a:gd name="connsiteX8" fmla="*/ 45244 w 207169"/>
                <a:gd name="connsiteY8" fmla="*/ 164307 h 280988"/>
                <a:gd name="connsiteX9" fmla="*/ 23813 w 207169"/>
                <a:gd name="connsiteY9" fmla="*/ 223838 h 280988"/>
                <a:gd name="connsiteX10" fmla="*/ 52388 w 207169"/>
                <a:gd name="connsiteY10" fmla="*/ 280988 h 280988"/>
                <a:gd name="connsiteX11" fmla="*/ 119063 w 207169"/>
                <a:gd name="connsiteY11" fmla="*/ 214313 h 28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169" h="280988">
                  <a:moveTo>
                    <a:pt x="119063" y="214313"/>
                  </a:moveTo>
                  <a:lnTo>
                    <a:pt x="88107" y="166688"/>
                  </a:lnTo>
                  <a:lnTo>
                    <a:pt x="161925" y="121444"/>
                  </a:lnTo>
                  <a:lnTo>
                    <a:pt x="207169" y="0"/>
                  </a:lnTo>
                  <a:lnTo>
                    <a:pt x="130969" y="38100"/>
                  </a:lnTo>
                  <a:lnTo>
                    <a:pt x="119063" y="73819"/>
                  </a:lnTo>
                  <a:lnTo>
                    <a:pt x="64294" y="69057"/>
                  </a:lnTo>
                  <a:lnTo>
                    <a:pt x="0" y="152400"/>
                  </a:lnTo>
                  <a:lnTo>
                    <a:pt x="45244" y="164307"/>
                  </a:lnTo>
                  <a:lnTo>
                    <a:pt x="23813" y="223838"/>
                  </a:lnTo>
                  <a:lnTo>
                    <a:pt x="52388" y="280988"/>
                  </a:lnTo>
                  <a:lnTo>
                    <a:pt x="119063" y="214313"/>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2" name="フリーフォーム 15">
              <a:extLst>
                <a:ext uri="{FF2B5EF4-FFF2-40B4-BE49-F238E27FC236}">
                  <a16:creationId xmlns:a16="http://schemas.microsoft.com/office/drawing/2014/main" id="{3BED717B-707E-4BD8-94BF-90EE90B6CFF3}"/>
                </a:ext>
              </a:extLst>
            </p:cNvPr>
            <p:cNvSpPr/>
            <p:nvPr/>
          </p:nvSpPr>
          <p:spPr>
            <a:xfrm>
              <a:off x="2348574" y="6915150"/>
              <a:ext cx="249221" cy="530225"/>
            </a:xfrm>
            <a:custGeom>
              <a:avLst/>
              <a:gdLst>
                <a:gd name="connsiteX0" fmla="*/ 204787 w 250031"/>
                <a:gd name="connsiteY0" fmla="*/ 0 h 531019"/>
                <a:gd name="connsiteX1" fmla="*/ 152400 w 250031"/>
                <a:gd name="connsiteY1" fmla="*/ 95250 h 531019"/>
                <a:gd name="connsiteX2" fmla="*/ 23812 w 250031"/>
                <a:gd name="connsiteY2" fmla="*/ 169069 h 531019"/>
                <a:gd name="connsiteX3" fmla="*/ 11906 w 250031"/>
                <a:gd name="connsiteY3" fmla="*/ 219075 h 531019"/>
                <a:gd name="connsiteX4" fmla="*/ 28575 w 250031"/>
                <a:gd name="connsiteY4" fmla="*/ 330994 h 531019"/>
                <a:gd name="connsiteX5" fmla="*/ 0 w 250031"/>
                <a:gd name="connsiteY5" fmla="*/ 392906 h 531019"/>
                <a:gd name="connsiteX6" fmla="*/ 16668 w 250031"/>
                <a:gd name="connsiteY6" fmla="*/ 531019 h 531019"/>
                <a:gd name="connsiteX7" fmla="*/ 123825 w 250031"/>
                <a:gd name="connsiteY7" fmla="*/ 502444 h 531019"/>
                <a:gd name="connsiteX8" fmla="*/ 202406 w 250031"/>
                <a:gd name="connsiteY8" fmla="*/ 188119 h 531019"/>
                <a:gd name="connsiteX9" fmla="*/ 250031 w 250031"/>
                <a:gd name="connsiteY9" fmla="*/ 100013 h 531019"/>
                <a:gd name="connsiteX10" fmla="*/ 250031 w 250031"/>
                <a:gd name="connsiteY10" fmla="*/ 23813 h 531019"/>
                <a:gd name="connsiteX11" fmla="*/ 204787 w 250031"/>
                <a:gd name="connsiteY11" fmla="*/ 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31" h="531019">
                  <a:moveTo>
                    <a:pt x="204787" y="0"/>
                  </a:moveTo>
                  <a:lnTo>
                    <a:pt x="152400" y="95250"/>
                  </a:lnTo>
                  <a:lnTo>
                    <a:pt x="23812" y="169069"/>
                  </a:lnTo>
                  <a:lnTo>
                    <a:pt x="11906" y="219075"/>
                  </a:lnTo>
                  <a:lnTo>
                    <a:pt x="28575" y="330994"/>
                  </a:lnTo>
                  <a:lnTo>
                    <a:pt x="0" y="392906"/>
                  </a:lnTo>
                  <a:lnTo>
                    <a:pt x="16668" y="531019"/>
                  </a:lnTo>
                  <a:lnTo>
                    <a:pt x="123825" y="502444"/>
                  </a:lnTo>
                  <a:lnTo>
                    <a:pt x="202406" y="188119"/>
                  </a:lnTo>
                  <a:lnTo>
                    <a:pt x="250031" y="100013"/>
                  </a:lnTo>
                  <a:lnTo>
                    <a:pt x="250031" y="23813"/>
                  </a:lnTo>
                  <a:lnTo>
                    <a:pt x="204787"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3" name="フリーフォーム 21">
              <a:extLst>
                <a:ext uri="{FF2B5EF4-FFF2-40B4-BE49-F238E27FC236}">
                  <a16:creationId xmlns:a16="http://schemas.microsoft.com/office/drawing/2014/main" id="{90DF6F9A-EE12-4489-9CA3-27FA544CC68A}"/>
                </a:ext>
              </a:extLst>
            </p:cNvPr>
            <p:cNvSpPr/>
            <p:nvPr/>
          </p:nvSpPr>
          <p:spPr>
            <a:xfrm>
              <a:off x="1512183" y="2535323"/>
              <a:ext cx="133342" cy="158750"/>
            </a:xfrm>
            <a:custGeom>
              <a:avLst/>
              <a:gdLst>
                <a:gd name="connsiteX0" fmla="*/ 0 w 285750"/>
                <a:gd name="connsiteY0" fmla="*/ 69850 h 254000"/>
                <a:gd name="connsiteX1" fmla="*/ 114300 w 285750"/>
                <a:gd name="connsiteY1" fmla="*/ 254000 h 254000"/>
                <a:gd name="connsiteX2" fmla="*/ 222250 w 285750"/>
                <a:gd name="connsiteY2" fmla="*/ 241300 h 254000"/>
                <a:gd name="connsiteX3" fmla="*/ 285750 w 285750"/>
                <a:gd name="connsiteY3" fmla="*/ 76200 h 254000"/>
                <a:gd name="connsiteX4" fmla="*/ 171450 w 285750"/>
                <a:gd name="connsiteY4" fmla="*/ 38100 h 254000"/>
                <a:gd name="connsiteX5" fmla="*/ 57150 w 285750"/>
                <a:gd name="connsiteY5" fmla="*/ 0 h 254000"/>
                <a:gd name="connsiteX6" fmla="*/ 0 w 285750"/>
                <a:gd name="connsiteY6" fmla="*/ 6985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0" h="254000">
                  <a:moveTo>
                    <a:pt x="0" y="69850"/>
                  </a:moveTo>
                  <a:lnTo>
                    <a:pt x="114300" y="254000"/>
                  </a:lnTo>
                  <a:lnTo>
                    <a:pt x="222250" y="241300"/>
                  </a:lnTo>
                  <a:lnTo>
                    <a:pt x="285750" y="76200"/>
                  </a:lnTo>
                  <a:lnTo>
                    <a:pt x="171450" y="38100"/>
                  </a:lnTo>
                  <a:lnTo>
                    <a:pt x="57150" y="0"/>
                  </a:lnTo>
                  <a:lnTo>
                    <a:pt x="0" y="698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4" name="フリーフォーム 22">
              <a:extLst>
                <a:ext uri="{FF2B5EF4-FFF2-40B4-BE49-F238E27FC236}">
                  <a16:creationId xmlns:a16="http://schemas.microsoft.com/office/drawing/2014/main" id="{108E9FAA-6600-467E-A81B-F87DE8B3483A}"/>
                </a:ext>
              </a:extLst>
            </p:cNvPr>
            <p:cNvSpPr/>
            <p:nvPr/>
          </p:nvSpPr>
          <p:spPr>
            <a:xfrm>
              <a:off x="1174184" y="2479683"/>
              <a:ext cx="242272" cy="271462"/>
            </a:xfrm>
            <a:custGeom>
              <a:avLst/>
              <a:gdLst>
                <a:gd name="connsiteX0" fmla="*/ 171450 w 450850"/>
                <a:gd name="connsiteY0" fmla="*/ 0 h 590550"/>
                <a:gd name="connsiteX1" fmla="*/ 0 w 450850"/>
                <a:gd name="connsiteY1" fmla="*/ 50800 h 590550"/>
                <a:gd name="connsiteX2" fmla="*/ 12700 w 450850"/>
                <a:gd name="connsiteY2" fmla="*/ 279400 h 590550"/>
                <a:gd name="connsiteX3" fmla="*/ 203200 w 450850"/>
                <a:gd name="connsiteY3" fmla="*/ 590550 h 590550"/>
                <a:gd name="connsiteX4" fmla="*/ 304800 w 450850"/>
                <a:gd name="connsiteY4" fmla="*/ 304800 h 590550"/>
                <a:gd name="connsiteX5" fmla="*/ 387350 w 450850"/>
                <a:gd name="connsiteY5" fmla="*/ 469900 h 590550"/>
                <a:gd name="connsiteX6" fmla="*/ 450850 w 450850"/>
                <a:gd name="connsiteY6" fmla="*/ 450850 h 590550"/>
                <a:gd name="connsiteX7" fmla="*/ 368300 w 450850"/>
                <a:gd name="connsiteY7" fmla="*/ 222250 h 590550"/>
                <a:gd name="connsiteX8" fmla="*/ 260350 w 450850"/>
                <a:gd name="connsiteY8" fmla="*/ 146050 h 590550"/>
                <a:gd name="connsiteX9" fmla="*/ 171450 w 450850"/>
                <a:gd name="connsiteY9"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850" h="590550">
                  <a:moveTo>
                    <a:pt x="171450" y="0"/>
                  </a:moveTo>
                  <a:lnTo>
                    <a:pt x="0" y="50800"/>
                  </a:lnTo>
                  <a:lnTo>
                    <a:pt x="12700" y="279400"/>
                  </a:lnTo>
                  <a:lnTo>
                    <a:pt x="203200" y="590550"/>
                  </a:lnTo>
                  <a:lnTo>
                    <a:pt x="304800" y="304800"/>
                  </a:lnTo>
                  <a:lnTo>
                    <a:pt x="387350" y="469900"/>
                  </a:lnTo>
                  <a:lnTo>
                    <a:pt x="450850" y="450850"/>
                  </a:lnTo>
                  <a:lnTo>
                    <a:pt x="368300" y="222250"/>
                  </a:lnTo>
                  <a:lnTo>
                    <a:pt x="260350" y="146050"/>
                  </a:lnTo>
                  <a:lnTo>
                    <a:pt x="17145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5" name="フリーフォーム 27">
              <a:extLst>
                <a:ext uri="{FF2B5EF4-FFF2-40B4-BE49-F238E27FC236}">
                  <a16:creationId xmlns:a16="http://schemas.microsoft.com/office/drawing/2014/main" id="{37ECD4D3-7C21-40A6-A686-8FFF619E5232}"/>
                </a:ext>
              </a:extLst>
            </p:cNvPr>
            <p:cNvSpPr/>
            <p:nvPr/>
          </p:nvSpPr>
          <p:spPr>
            <a:xfrm>
              <a:off x="1842194" y="1803400"/>
              <a:ext cx="5505098" cy="3003550"/>
            </a:xfrm>
            <a:custGeom>
              <a:avLst/>
              <a:gdLst>
                <a:gd name="connsiteX0" fmla="*/ 2533650 w 5505450"/>
                <a:gd name="connsiteY0" fmla="*/ 0 h 3003550"/>
                <a:gd name="connsiteX1" fmla="*/ 2667000 w 5505450"/>
                <a:gd name="connsiteY1" fmla="*/ 38100 h 3003550"/>
                <a:gd name="connsiteX2" fmla="*/ 2609850 w 5505450"/>
                <a:gd name="connsiteY2" fmla="*/ 120650 h 3003550"/>
                <a:gd name="connsiteX3" fmla="*/ 2813050 w 5505450"/>
                <a:gd name="connsiteY3" fmla="*/ 165100 h 3003550"/>
                <a:gd name="connsiteX4" fmla="*/ 2889250 w 5505450"/>
                <a:gd name="connsiteY4" fmla="*/ 393700 h 3003550"/>
                <a:gd name="connsiteX5" fmla="*/ 2647950 w 5505450"/>
                <a:gd name="connsiteY5" fmla="*/ 685800 h 3003550"/>
                <a:gd name="connsiteX6" fmla="*/ 2813050 w 5505450"/>
                <a:gd name="connsiteY6" fmla="*/ 590550 h 3003550"/>
                <a:gd name="connsiteX7" fmla="*/ 3073400 w 5505450"/>
                <a:gd name="connsiteY7" fmla="*/ 590550 h 3003550"/>
                <a:gd name="connsiteX8" fmla="*/ 3175000 w 5505450"/>
                <a:gd name="connsiteY8" fmla="*/ 698500 h 3003550"/>
                <a:gd name="connsiteX9" fmla="*/ 3257550 w 5505450"/>
                <a:gd name="connsiteY9" fmla="*/ 584200 h 3003550"/>
                <a:gd name="connsiteX10" fmla="*/ 3390900 w 5505450"/>
                <a:gd name="connsiteY10" fmla="*/ 641350 h 3003550"/>
                <a:gd name="connsiteX11" fmla="*/ 3454400 w 5505450"/>
                <a:gd name="connsiteY11" fmla="*/ 952500 h 3003550"/>
                <a:gd name="connsiteX12" fmla="*/ 3524250 w 5505450"/>
                <a:gd name="connsiteY12" fmla="*/ 825500 h 3003550"/>
                <a:gd name="connsiteX13" fmla="*/ 3740150 w 5505450"/>
                <a:gd name="connsiteY13" fmla="*/ 857250 h 3003550"/>
                <a:gd name="connsiteX14" fmla="*/ 3816350 w 5505450"/>
                <a:gd name="connsiteY14" fmla="*/ 717550 h 3003550"/>
                <a:gd name="connsiteX15" fmla="*/ 4140200 w 5505450"/>
                <a:gd name="connsiteY15" fmla="*/ 812800 h 3003550"/>
                <a:gd name="connsiteX16" fmla="*/ 4203700 w 5505450"/>
                <a:gd name="connsiteY16" fmla="*/ 946150 h 3003550"/>
                <a:gd name="connsiteX17" fmla="*/ 4337050 w 5505450"/>
                <a:gd name="connsiteY17" fmla="*/ 895350 h 3003550"/>
                <a:gd name="connsiteX18" fmla="*/ 4457700 w 5505450"/>
                <a:gd name="connsiteY18" fmla="*/ 958850 h 3003550"/>
                <a:gd name="connsiteX19" fmla="*/ 4451350 w 5505450"/>
                <a:gd name="connsiteY19" fmla="*/ 1155700 h 3003550"/>
                <a:gd name="connsiteX20" fmla="*/ 4514850 w 5505450"/>
                <a:gd name="connsiteY20" fmla="*/ 1079500 h 3003550"/>
                <a:gd name="connsiteX21" fmla="*/ 4730750 w 5505450"/>
                <a:gd name="connsiteY21" fmla="*/ 1066800 h 3003550"/>
                <a:gd name="connsiteX22" fmla="*/ 4762500 w 5505450"/>
                <a:gd name="connsiteY22" fmla="*/ 1149350 h 3003550"/>
                <a:gd name="connsiteX23" fmla="*/ 4845050 w 5505450"/>
                <a:gd name="connsiteY23" fmla="*/ 1143000 h 3003550"/>
                <a:gd name="connsiteX24" fmla="*/ 4813300 w 5505450"/>
                <a:gd name="connsiteY24" fmla="*/ 1041400 h 3003550"/>
                <a:gd name="connsiteX25" fmla="*/ 5022850 w 5505450"/>
                <a:gd name="connsiteY25" fmla="*/ 1060450 h 3003550"/>
                <a:gd name="connsiteX26" fmla="*/ 5314950 w 5505450"/>
                <a:gd name="connsiteY26" fmla="*/ 1295400 h 3003550"/>
                <a:gd name="connsiteX27" fmla="*/ 5429250 w 5505450"/>
                <a:gd name="connsiteY27" fmla="*/ 1358900 h 3003550"/>
                <a:gd name="connsiteX28" fmla="*/ 5505450 w 5505450"/>
                <a:gd name="connsiteY28" fmla="*/ 1447800 h 3003550"/>
                <a:gd name="connsiteX29" fmla="*/ 5397500 w 5505450"/>
                <a:gd name="connsiteY29" fmla="*/ 1587500 h 3003550"/>
                <a:gd name="connsiteX30" fmla="*/ 5245100 w 5505450"/>
                <a:gd name="connsiteY30" fmla="*/ 1492250 h 3003550"/>
                <a:gd name="connsiteX31" fmla="*/ 5187950 w 5505450"/>
                <a:gd name="connsiteY31" fmla="*/ 1409700 h 3003550"/>
                <a:gd name="connsiteX32" fmla="*/ 5162550 w 5505450"/>
                <a:gd name="connsiteY32" fmla="*/ 1524000 h 3003550"/>
                <a:gd name="connsiteX33" fmla="*/ 5073650 w 5505450"/>
                <a:gd name="connsiteY33" fmla="*/ 1574800 h 3003550"/>
                <a:gd name="connsiteX34" fmla="*/ 5149850 w 5505450"/>
                <a:gd name="connsiteY34" fmla="*/ 1720850 h 3003550"/>
                <a:gd name="connsiteX35" fmla="*/ 5003800 w 5505450"/>
                <a:gd name="connsiteY35" fmla="*/ 1758950 h 3003550"/>
                <a:gd name="connsiteX36" fmla="*/ 4813300 w 5505450"/>
                <a:gd name="connsiteY36" fmla="*/ 1962150 h 3003550"/>
                <a:gd name="connsiteX37" fmla="*/ 4749800 w 5505450"/>
                <a:gd name="connsiteY37" fmla="*/ 1911350 h 3003550"/>
                <a:gd name="connsiteX38" fmla="*/ 4610100 w 5505450"/>
                <a:gd name="connsiteY38" fmla="*/ 1924050 h 3003550"/>
                <a:gd name="connsiteX39" fmla="*/ 4489450 w 5505450"/>
                <a:gd name="connsiteY39" fmla="*/ 2082800 h 3003550"/>
                <a:gd name="connsiteX40" fmla="*/ 4533900 w 5505450"/>
                <a:gd name="connsiteY40" fmla="*/ 2120900 h 3003550"/>
                <a:gd name="connsiteX41" fmla="*/ 4349750 w 5505450"/>
                <a:gd name="connsiteY41" fmla="*/ 2514600 h 3003550"/>
                <a:gd name="connsiteX42" fmla="*/ 4292600 w 5505450"/>
                <a:gd name="connsiteY42" fmla="*/ 2165350 h 3003550"/>
                <a:gd name="connsiteX43" fmla="*/ 4356100 w 5505450"/>
                <a:gd name="connsiteY43" fmla="*/ 2057400 h 3003550"/>
                <a:gd name="connsiteX44" fmla="*/ 4527550 w 5505450"/>
                <a:gd name="connsiteY44" fmla="*/ 1905000 h 3003550"/>
                <a:gd name="connsiteX45" fmla="*/ 4597400 w 5505450"/>
                <a:gd name="connsiteY45" fmla="*/ 1720850 h 3003550"/>
                <a:gd name="connsiteX46" fmla="*/ 4559300 w 5505450"/>
                <a:gd name="connsiteY46" fmla="*/ 1727200 h 3003550"/>
                <a:gd name="connsiteX47" fmla="*/ 4476750 w 5505450"/>
                <a:gd name="connsiteY47" fmla="*/ 1873250 h 3003550"/>
                <a:gd name="connsiteX48" fmla="*/ 4445000 w 5505450"/>
                <a:gd name="connsiteY48" fmla="*/ 1758950 h 3003550"/>
                <a:gd name="connsiteX49" fmla="*/ 4362450 w 5505450"/>
                <a:gd name="connsiteY49" fmla="*/ 1797050 h 3003550"/>
                <a:gd name="connsiteX50" fmla="*/ 4241800 w 5505450"/>
                <a:gd name="connsiteY50" fmla="*/ 1955800 h 3003550"/>
                <a:gd name="connsiteX51" fmla="*/ 3892550 w 5505450"/>
                <a:gd name="connsiteY51" fmla="*/ 1930400 h 3003550"/>
                <a:gd name="connsiteX52" fmla="*/ 3632200 w 5505450"/>
                <a:gd name="connsiteY52" fmla="*/ 2241550 h 3003550"/>
                <a:gd name="connsiteX53" fmla="*/ 3733800 w 5505450"/>
                <a:gd name="connsiteY53" fmla="*/ 2343150 h 3003550"/>
                <a:gd name="connsiteX54" fmla="*/ 3784600 w 5505450"/>
                <a:gd name="connsiteY54" fmla="*/ 2311400 h 3003550"/>
                <a:gd name="connsiteX55" fmla="*/ 3784600 w 5505450"/>
                <a:gd name="connsiteY55" fmla="*/ 2609850 h 3003550"/>
                <a:gd name="connsiteX56" fmla="*/ 3594100 w 5505450"/>
                <a:gd name="connsiteY56" fmla="*/ 2965450 h 3003550"/>
                <a:gd name="connsiteX57" fmla="*/ 3479800 w 5505450"/>
                <a:gd name="connsiteY57" fmla="*/ 2940050 h 3003550"/>
                <a:gd name="connsiteX58" fmla="*/ 3486150 w 5505450"/>
                <a:gd name="connsiteY58" fmla="*/ 2825750 h 3003550"/>
                <a:gd name="connsiteX59" fmla="*/ 3587750 w 5505450"/>
                <a:gd name="connsiteY59" fmla="*/ 2794000 h 3003550"/>
                <a:gd name="connsiteX60" fmla="*/ 3613150 w 5505450"/>
                <a:gd name="connsiteY60" fmla="*/ 2616200 h 3003550"/>
                <a:gd name="connsiteX61" fmla="*/ 3492500 w 5505450"/>
                <a:gd name="connsiteY61" fmla="*/ 2673350 h 3003550"/>
                <a:gd name="connsiteX62" fmla="*/ 3390900 w 5505450"/>
                <a:gd name="connsiteY62" fmla="*/ 2571750 h 3003550"/>
                <a:gd name="connsiteX63" fmla="*/ 3289300 w 5505450"/>
                <a:gd name="connsiteY63" fmla="*/ 2362200 h 3003550"/>
                <a:gd name="connsiteX64" fmla="*/ 3175000 w 5505450"/>
                <a:gd name="connsiteY64" fmla="*/ 2330450 h 3003550"/>
                <a:gd name="connsiteX65" fmla="*/ 3105150 w 5505450"/>
                <a:gd name="connsiteY65" fmla="*/ 2387600 h 3003550"/>
                <a:gd name="connsiteX66" fmla="*/ 3117850 w 5505450"/>
                <a:gd name="connsiteY66" fmla="*/ 2457450 h 3003550"/>
                <a:gd name="connsiteX67" fmla="*/ 3067050 w 5505450"/>
                <a:gd name="connsiteY67" fmla="*/ 2552700 h 3003550"/>
                <a:gd name="connsiteX68" fmla="*/ 2914650 w 5505450"/>
                <a:gd name="connsiteY68" fmla="*/ 2520950 h 3003550"/>
                <a:gd name="connsiteX69" fmla="*/ 2768600 w 5505450"/>
                <a:gd name="connsiteY69" fmla="*/ 2603500 h 3003550"/>
                <a:gd name="connsiteX70" fmla="*/ 2692400 w 5505450"/>
                <a:gd name="connsiteY70" fmla="*/ 2520950 h 3003550"/>
                <a:gd name="connsiteX71" fmla="*/ 2533650 w 5505450"/>
                <a:gd name="connsiteY71" fmla="*/ 2520950 h 3003550"/>
                <a:gd name="connsiteX72" fmla="*/ 2482850 w 5505450"/>
                <a:gd name="connsiteY72" fmla="*/ 2470150 h 3003550"/>
                <a:gd name="connsiteX73" fmla="*/ 2387600 w 5505450"/>
                <a:gd name="connsiteY73" fmla="*/ 2425700 h 3003550"/>
                <a:gd name="connsiteX74" fmla="*/ 2374900 w 5505450"/>
                <a:gd name="connsiteY74" fmla="*/ 2476500 h 3003550"/>
                <a:gd name="connsiteX75" fmla="*/ 2368550 w 5505450"/>
                <a:gd name="connsiteY75" fmla="*/ 2552700 h 3003550"/>
                <a:gd name="connsiteX76" fmla="*/ 2279650 w 5505450"/>
                <a:gd name="connsiteY76" fmla="*/ 2552700 h 3003550"/>
                <a:gd name="connsiteX77" fmla="*/ 2178050 w 5505450"/>
                <a:gd name="connsiteY77" fmla="*/ 2489200 h 3003550"/>
                <a:gd name="connsiteX78" fmla="*/ 2006600 w 5505450"/>
                <a:gd name="connsiteY78" fmla="*/ 2616200 h 3003550"/>
                <a:gd name="connsiteX79" fmla="*/ 1885950 w 5505450"/>
                <a:gd name="connsiteY79" fmla="*/ 2482850 h 3003550"/>
                <a:gd name="connsiteX80" fmla="*/ 1746250 w 5505450"/>
                <a:gd name="connsiteY80" fmla="*/ 2508250 h 3003550"/>
                <a:gd name="connsiteX81" fmla="*/ 1625600 w 5505450"/>
                <a:gd name="connsiteY81" fmla="*/ 2279650 h 3003550"/>
                <a:gd name="connsiteX82" fmla="*/ 1581150 w 5505450"/>
                <a:gd name="connsiteY82" fmla="*/ 2349500 h 3003550"/>
                <a:gd name="connsiteX83" fmla="*/ 1485900 w 5505450"/>
                <a:gd name="connsiteY83" fmla="*/ 2298700 h 3003550"/>
                <a:gd name="connsiteX84" fmla="*/ 1397000 w 5505450"/>
                <a:gd name="connsiteY84" fmla="*/ 2216150 h 3003550"/>
                <a:gd name="connsiteX85" fmla="*/ 1111250 w 5505450"/>
                <a:gd name="connsiteY85" fmla="*/ 2317750 h 3003550"/>
                <a:gd name="connsiteX86" fmla="*/ 1111250 w 5505450"/>
                <a:gd name="connsiteY86" fmla="*/ 2470150 h 3003550"/>
                <a:gd name="connsiteX87" fmla="*/ 927100 w 5505450"/>
                <a:gd name="connsiteY87" fmla="*/ 2476500 h 3003550"/>
                <a:gd name="connsiteX88" fmla="*/ 812800 w 5505450"/>
                <a:gd name="connsiteY88" fmla="*/ 2419350 h 3003550"/>
                <a:gd name="connsiteX89" fmla="*/ 641350 w 5505450"/>
                <a:gd name="connsiteY89" fmla="*/ 2590800 h 3003550"/>
                <a:gd name="connsiteX90" fmla="*/ 711200 w 5505450"/>
                <a:gd name="connsiteY90" fmla="*/ 2743200 h 3003550"/>
                <a:gd name="connsiteX91" fmla="*/ 660400 w 5505450"/>
                <a:gd name="connsiteY91" fmla="*/ 2844800 h 3003550"/>
                <a:gd name="connsiteX92" fmla="*/ 685800 w 5505450"/>
                <a:gd name="connsiteY92" fmla="*/ 3003550 h 3003550"/>
                <a:gd name="connsiteX93" fmla="*/ 438150 w 5505450"/>
                <a:gd name="connsiteY93" fmla="*/ 2895600 h 3003550"/>
                <a:gd name="connsiteX94" fmla="*/ 342900 w 5505450"/>
                <a:gd name="connsiteY94" fmla="*/ 2863850 h 3003550"/>
                <a:gd name="connsiteX95" fmla="*/ 406400 w 5505450"/>
                <a:gd name="connsiteY95" fmla="*/ 2597150 h 3003550"/>
                <a:gd name="connsiteX96" fmla="*/ 241300 w 5505450"/>
                <a:gd name="connsiteY96" fmla="*/ 2482850 h 3003550"/>
                <a:gd name="connsiteX97" fmla="*/ 114300 w 5505450"/>
                <a:gd name="connsiteY97" fmla="*/ 2406650 h 3003550"/>
                <a:gd name="connsiteX98" fmla="*/ 152400 w 5505450"/>
                <a:gd name="connsiteY98" fmla="*/ 2336800 h 3003550"/>
                <a:gd name="connsiteX99" fmla="*/ 107950 w 5505450"/>
                <a:gd name="connsiteY99" fmla="*/ 2197100 h 3003550"/>
                <a:gd name="connsiteX100" fmla="*/ 0 w 5505450"/>
                <a:gd name="connsiteY100" fmla="*/ 2165350 h 3003550"/>
                <a:gd name="connsiteX101" fmla="*/ 6350 w 5505450"/>
                <a:gd name="connsiteY101" fmla="*/ 1936750 h 3003550"/>
                <a:gd name="connsiteX102" fmla="*/ 76200 w 5505450"/>
                <a:gd name="connsiteY102" fmla="*/ 1898650 h 3003550"/>
                <a:gd name="connsiteX103" fmla="*/ 19050 w 5505450"/>
                <a:gd name="connsiteY103" fmla="*/ 1854200 h 3003550"/>
                <a:gd name="connsiteX104" fmla="*/ 120650 w 5505450"/>
                <a:gd name="connsiteY104" fmla="*/ 1714500 h 3003550"/>
                <a:gd name="connsiteX105" fmla="*/ 63500 w 5505450"/>
                <a:gd name="connsiteY105" fmla="*/ 1663700 h 3003550"/>
                <a:gd name="connsiteX106" fmla="*/ 76200 w 5505450"/>
                <a:gd name="connsiteY106" fmla="*/ 1574800 h 3003550"/>
                <a:gd name="connsiteX107" fmla="*/ 31750 w 5505450"/>
                <a:gd name="connsiteY107" fmla="*/ 1504950 h 3003550"/>
                <a:gd name="connsiteX108" fmla="*/ 107950 w 5505450"/>
                <a:gd name="connsiteY108" fmla="*/ 1327150 h 3003550"/>
                <a:gd name="connsiteX109" fmla="*/ 25400 w 5505450"/>
                <a:gd name="connsiteY109" fmla="*/ 1206500 h 3003550"/>
                <a:gd name="connsiteX110" fmla="*/ 38100 w 5505450"/>
                <a:gd name="connsiteY110" fmla="*/ 1130300 h 3003550"/>
                <a:gd name="connsiteX111" fmla="*/ 139700 w 5505450"/>
                <a:gd name="connsiteY111" fmla="*/ 1054100 h 3003550"/>
                <a:gd name="connsiteX112" fmla="*/ 298450 w 5505450"/>
                <a:gd name="connsiteY112" fmla="*/ 1136650 h 3003550"/>
                <a:gd name="connsiteX113" fmla="*/ 469900 w 5505450"/>
                <a:gd name="connsiteY113" fmla="*/ 1301750 h 3003550"/>
                <a:gd name="connsiteX114" fmla="*/ 406400 w 5505450"/>
                <a:gd name="connsiteY114" fmla="*/ 1409700 h 3003550"/>
                <a:gd name="connsiteX115" fmla="*/ 215900 w 5505450"/>
                <a:gd name="connsiteY115" fmla="*/ 1390650 h 3003550"/>
                <a:gd name="connsiteX116" fmla="*/ 209550 w 5505450"/>
                <a:gd name="connsiteY116" fmla="*/ 1543050 h 3003550"/>
                <a:gd name="connsiteX117" fmla="*/ 317500 w 5505450"/>
                <a:gd name="connsiteY117" fmla="*/ 1631950 h 3003550"/>
                <a:gd name="connsiteX118" fmla="*/ 292100 w 5505450"/>
                <a:gd name="connsiteY118" fmla="*/ 1466850 h 3003550"/>
                <a:gd name="connsiteX119" fmla="*/ 438150 w 5505450"/>
                <a:gd name="connsiteY119" fmla="*/ 1568450 h 3003550"/>
                <a:gd name="connsiteX120" fmla="*/ 419100 w 5505450"/>
                <a:gd name="connsiteY120" fmla="*/ 1479550 h 3003550"/>
                <a:gd name="connsiteX121" fmla="*/ 495300 w 5505450"/>
                <a:gd name="connsiteY121" fmla="*/ 1358900 h 3003550"/>
                <a:gd name="connsiteX122" fmla="*/ 527050 w 5505450"/>
                <a:gd name="connsiteY122" fmla="*/ 1422400 h 3003550"/>
                <a:gd name="connsiteX123" fmla="*/ 577850 w 5505450"/>
                <a:gd name="connsiteY123" fmla="*/ 1339850 h 3003550"/>
                <a:gd name="connsiteX124" fmla="*/ 539750 w 5505450"/>
                <a:gd name="connsiteY124" fmla="*/ 1308100 h 3003550"/>
                <a:gd name="connsiteX125" fmla="*/ 520700 w 5505450"/>
                <a:gd name="connsiteY125" fmla="*/ 1174750 h 3003550"/>
                <a:gd name="connsiteX126" fmla="*/ 571500 w 5505450"/>
                <a:gd name="connsiteY126" fmla="*/ 1162050 h 3003550"/>
                <a:gd name="connsiteX127" fmla="*/ 628650 w 5505450"/>
                <a:gd name="connsiteY127" fmla="*/ 1206500 h 3003550"/>
                <a:gd name="connsiteX128" fmla="*/ 590550 w 5505450"/>
                <a:gd name="connsiteY128" fmla="*/ 1295400 h 3003550"/>
                <a:gd name="connsiteX129" fmla="*/ 622300 w 5505450"/>
                <a:gd name="connsiteY129" fmla="*/ 1346200 h 3003550"/>
                <a:gd name="connsiteX130" fmla="*/ 679450 w 5505450"/>
                <a:gd name="connsiteY130" fmla="*/ 1333500 h 3003550"/>
                <a:gd name="connsiteX131" fmla="*/ 679450 w 5505450"/>
                <a:gd name="connsiteY131" fmla="*/ 1263650 h 3003550"/>
                <a:gd name="connsiteX132" fmla="*/ 889000 w 5505450"/>
                <a:gd name="connsiteY132" fmla="*/ 1123950 h 3003550"/>
                <a:gd name="connsiteX133" fmla="*/ 895350 w 5505450"/>
                <a:gd name="connsiteY133" fmla="*/ 1206500 h 3003550"/>
                <a:gd name="connsiteX134" fmla="*/ 1035050 w 5505450"/>
                <a:gd name="connsiteY134" fmla="*/ 1143000 h 3003550"/>
                <a:gd name="connsiteX135" fmla="*/ 1054100 w 5505450"/>
                <a:gd name="connsiteY135" fmla="*/ 1212850 h 3003550"/>
                <a:gd name="connsiteX136" fmla="*/ 1123950 w 5505450"/>
                <a:gd name="connsiteY136" fmla="*/ 1130300 h 3003550"/>
                <a:gd name="connsiteX137" fmla="*/ 1003300 w 5505450"/>
                <a:gd name="connsiteY137" fmla="*/ 1022350 h 3003550"/>
                <a:gd name="connsiteX138" fmla="*/ 1079500 w 5505450"/>
                <a:gd name="connsiteY138" fmla="*/ 971550 h 3003550"/>
                <a:gd name="connsiteX139" fmla="*/ 1143000 w 5505450"/>
                <a:gd name="connsiteY139" fmla="*/ 1073150 h 3003550"/>
                <a:gd name="connsiteX140" fmla="*/ 1238250 w 5505450"/>
                <a:gd name="connsiteY140" fmla="*/ 1085850 h 3003550"/>
                <a:gd name="connsiteX141" fmla="*/ 1384300 w 5505450"/>
                <a:gd name="connsiteY141" fmla="*/ 1206500 h 3003550"/>
                <a:gd name="connsiteX142" fmla="*/ 1333500 w 5505450"/>
                <a:gd name="connsiteY142" fmla="*/ 1073150 h 3003550"/>
                <a:gd name="connsiteX143" fmla="*/ 1301750 w 5505450"/>
                <a:gd name="connsiteY143" fmla="*/ 971550 h 3003550"/>
                <a:gd name="connsiteX144" fmla="*/ 1346200 w 5505450"/>
                <a:gd name="connsiteY144" fmla="*/ 857250 h 3003550"/>
                <a:gd name="connsiteX145" fmla="*/ 1397000 w 5505450"/>
                <a:gd name="connsiteY145" fmla="*/ 679450 h 3003550"/>
                <a:gd name="connsiteX146" fmla="*/ 1504950 w 5505450"/>
                <a:gd name="connsiteY146" fmla="*/ 685800 h 3003550"/>
                <a:gd name="connsiteX147" fmla="*/ 1479550 w 5505450"/>
                <a:gd name="connsiteY147" fmla="*/ 895350 h 3003550"/>
                <a:gd name="connsiteX148" fmla="*/ 1511300 w 5505450"/>
                <a:gd name="connsiteY148" fmla="*/ 1244600 h 3003550"/>
                <a:gd name="connsiteX149" fmla="*/ 1447800 w 5505450"/>
                <a:gd name="connsiteY149" fmla="*/ 1377950 h 3003550"/>
                <a:gd name="connsiteX150" fmla="*/ 1498600 w 5505450"/>
                <a:gd name="connsiteY150" fmla="*/ 1397000 h 3003550"/>
                <a:gd name="connsiteX151" fmla="*/ 1587500 w 5505450"/>
                <a:gd name="connsiteY151" fmla="*/ 1193800 h 3003550"/>
                <a:gd name="connsiteX152" fmla="*/ 1536700 w 5505450"/>
                <a:gd name="connsiteY152" fmla="*/ 984250 h 3003550"/>
                <a:gd name="connsiteX153" fmla="*/ 1517650 w 5505450"/>
                <a:gd name="connsiteY153" fmla="*/ 844550 h 3003550"/>
                <a:gd name="connsiteX154" fmla="*/ 1600200 w 5505450"/>
                <a:gd name="connsiteY154" fmla="*/ 768350 h 3003550"/>
                <a:gd name="connsiteX155" fmla="*/ 1676400 w 5505450"/>
                <a:gd name="connsiteY155" fmla="*/ 920750 h 3003550"/>
                <a:gd name="connsiteX156" fmla="*/ 1638300 w 5505450"/>
                <a:gd name="connsiteY156" fmla="*/ 742950 h 3003550"/>
                <a:gd name="connsiteX157" fmla="*/ 1701800 w 5505450"/>
                <a:gd name="connsiteY157" fmla="*/ 717550 h 3003550"/>
                <a:gd name="connsiteX158" fmla="*/ 1822450 w 5505450"/>
                <a:gd name="connsiteY158" fmla="*/ 857250 h 3003550"/>
                <a:gd name="connsiteX159" fmla="*/ 1860550 w 5505450"/>
                <a:gd name="connsiteY159" fmla="*/ 819150 h 3003550"/>
                <a:gd name="connsiteX160" fmla="*/ 1797050 w 5505450"/>
                <a:gd name="connsiteY160" fmla="*/ 768350 h 3003550"/>
                <a:gd name="connsiteX161" fmla="*/ 1765300 w 5505450"/>
                <a:gd name="connsiteY161" fmla="*/ 641350 h 3003550"/>
                <a:gd name="connsiteX162" fmla="*/ 2000250 w 5505450"/>
                <a:gd name="connsiteY162" fmla="*/ 571500 h 3003550"/>
                <a:gd name="connsiteX163" fmla="*/ 1949450 w 5505450"/>
                <a:gd name="connsiteY163" fmla="*/ 476250 h 3003550"/>
                <a:gd name="connsiteX164" fmla="*/ 2076450 w 5505450"/>
                <a:gd name="connsiteY164" fmla="*/ 355600 h 3003550"/>
                <a:gd name="connsiteX165" fmla="*/ 2305050 w 5505450"/>
                <a:gd name="connsiteY165" fmla="*/ 228600 h 3003550"/>
                <a:gd name="connsiteX166" fmla="*/ 2387600 w 5505450"/>
                <a:gd name="connsiteY166" fmla="*/ 266700 h 3003550"/>
                <a:gd name="connsiteX167" fmla="*/ 2489200 w 5505450"/>
                <a:gd name="connsiteY167" fmla="*/ 177800 h 3003550"/>
                <a:gd name="connsiteX168" fmla="*/ 2425700 w 5505450"/>
                <a:gd name="connsiteY168" fmla="*/ 120650 h 3003550"/>
                <a:gd name="connsiteX169" fmla="*/ 2533650 w 5505450"/>
                <a:gd name="connsiteY169" fmla="*/ 0 h 30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5505450" h="3003550">
                  <a:moveTo>
                    <a:pt x="2533650" y="0"/>
                  </a:moveTo>
                  <a:lnTo>
                    <a:pt x="2667000" y="38100"/>
                  </a:lnTo>
                  <a:lnTo>
                    <a:pt x="2609850" y="120650"/>
                  </a:lnTo>
                  <a:lnTo>
                    <a:pt x="2813050" y="165100"/>
                  </a:lnTo>
                  <a:lnTo>
                    <a:pt x="2889250" y="393700"/>
                  </a:lnTo>
                  <a:lnTo>
                    <a:pt x="2647950" y="685800"/>
                  </a:lnTo>
                  <a:lnTo>
                    <a:pt x="2813050" y="590550"/>
                  </a:lnTo>
                  <a:lnTo>
                    <a:pt x="3073400" y="590550"/>
                  </a:lnTo>
                  <a:lnTo>
                    <a:pt x="3175000" y="698500"/>
                  </a:lnTo>
                  <a:lnTo>
                    <a:pt x="3257550" y="584200"/>
                  </a:lnTo>
                  <a:lnTo>
                    <a:pt x="3390900" y="641350"/>
                  </a:lnTo>
                  <a:lnTo>
                    <a:pt x="3454400" y="952500"/>
                  </a:lnTo>
                  <a:lnTo>
                    <a:pt x="3524250" y="825500"/>
                  </a:lnTo>
                  <a:lnTo>
                    <a:pt x="3740150" y="857250"/>
                  </a:lnTo>
                  <a:lnTo>
                    <a:pt x="3816350" y="717550"/>
                  </a:lnTo>
                  <a:lnTo>
                    <a:pt x="4140200" y="812800"/>
                  </a:lnTo>
                  <a:lnTo>
                    <a:pt x="4203700" y="946150"/>
                  </a:lnTo>
                  <a:lnTo>
                    <a:pt x="4337050" y="895350"/>
                  </a:lnTo>
                  <a:lnTo>
                    <a:pt x="4457700" y="958850"/>
                  </a:lnTo>
                  <a:lnTo>
                    <a:pt x="4451350" y="1155700"/>
                  </a:lnTo>
                  <a:lnTo>
                    <a:pt x="4514850" y="1079500"/>
                  </a:lnTo>
                  <a:lnTo>
                    <a:pt x="4730750" y="1066800"/>
                  </a:lnTo>
                  <a:lnTo>
                    <a:pt x="4762500" y="1149350"/>
                  </a:lnTo>
                  <a:lnTo>
                    <a:pt x="4845050" y="1143000"/>
                  </a:lnTo>
                  <a:lnTo>
                    <a:pt x="4813300" y="1041400"/>
                  </a:lnTo>
                  <a:lnTo>
                    <a:pt x="5022850" y="1060450"/>
                  </a:lnTo>
                  <a:lnTo>
                    <a:pt x="5314950" y="1295400"/>
                  </a:lnTo>
                  <a:lnTo>
                    <a:pt x="5429250" y="1358900"/>
                  </a:lnTo>
                  <a:lnTo>
                    <a:pt x="5505450" y="1447800"/>
                  </a:lnTo>
                  <a:lnTo>
                    <a:pt x="5397500" y="1587500"/>
                  </a:lnTo>
                  <a:lnTo>
                    <a:pt x="5245100" y="1492250"/>
                  </a:lnTo>
                  <a:lnTo>
                    <a:pt x="5187950" y="1409700"/>
                  </a:lnTo>
                  <a:lnTo>
                    <a:pt x="5162550" y="1524000"/>
                  </a:lnTo>
                  <a:lnTo>
                    <a:pt x="5073650" y="1574800"/>
                  </a:lnTo>
                  <a:lnTo>
                    <a:pt x="5149850" y="1720850"/>
                  </a:lnTo>
                  <a:lnTo>
                    <a:pt x="5003800" y="1758950"/>
                  </a:lnTo>
                  <a:lnTo>
                    <a:pt x="4813300" y="1962150"/>
                  </a:lnTo>
                  <a:lnTo>
                    <a:pt x="4749800" y="1911350"/>
                  </a:lnTo>
                  <a:lnTo>
                    <a:pt x="4610100" y="1924050"/>
                  </a:lnTo>
                  <a:lnTo>
                    <a:pt x="4489450" y="2082800"/>
                  </a:lnTo>
                  <a:lnTo>
                    <a:pt x="4533900" y="2120900"/>
                  </a:lnTo>
                  <a:lnTo>
                    <a:pt x="4349750" y="2514600"/>
                  </a:lnTo>
                  <a:lnTo>
                    <a:pt x="4292600" y="2165350"/>
                  </a:lnTo>
                  <a:lnTo>
                    <a:pt x="4356100" y="2057400"/>
                  </a:lnTo>
                  <a:lnTo>
                    <a:pt x="4527550" y="1905000"/>
                  </a:lnTo>
                  <a:lnTo>
                    <a:pt x="4597400" y="1720850"/>
                  </a:lnTo>
                  <a:lnTo>
                    <a:pt x="4559300" y="1727200"/>
                  </a:lnTo>
                  <a:lnTo>
                    <a:pt x="4476750" y="1873250"/>
                  </a:lnTo>
                  <a:lnTo>
                    <a:pt x="4445000" y="1758950"/>
                  </a:lnTo>
                  <a:lnTo>
                    <a:pt x="4362450" y="1797050"/>
                  </a:lnTo>
                  <a:lnTo>
                    <a:pt x="4241800" y="1955800"/>
                  </a:lnTo>
                  <a:lnTo>
                    <a:pt x="3892550" y="1930400"/>
                  </a:lnTo>
                  <a:lnTo>
                    <a:pt x="3632200" y="2241550"/>
                  </a:lnTo>
                  <a:lnTo>
                    <a:pt x="3733800" y="2343150"/>
                  </a:lnTo>
                  <a:lnTo>
                    <a:pt x="3784600" y="2311400"/>
                  </a:lnTo>
                  <a:lnTo>
                    <a:pt x="3784600" y="2609850"/>
                  </a:lnTo>
                  <a:lnTo>
                    <a:pt x="3594100" y="2965450"/>
                  </a:lnTo>
                  <a:lnTo>
                    <a:pt x="3479800" y="2940050"/>
                  </a:lnTo>
                  <a:lnTo>
                    <a:pt x="3486150" y="2825750"/>
                  </a:lnTo>
                  <a:lnTo>
                    <a:pt x="3587750" y="2794000"/>
                  </a:lnTo>
                  <a:lnTo>
                    <a:pt x="3613150" y="2616200"/>
                  </a:lnTo>
                  <a:lnTo>
                    <a:pt x="3492500" y="2673350"/>
                  </a:lnTo>
                  <a:lnTo>
                    <a:pt x="3390900" y="2571750"/>
                  </a:lnTo>
                  <a:lnTo>
                    <a:pt x="3289300" y="2362200"/>
                  </a:lnTo>
                  <a:lnTo>
                    <a:pt x="3175000" y="2330450"/>
                  </a:lnTo>
                  <a:lnTo>
                    <a:pt x="3105150" y="2387600"/>
                  </a:lnTo>
                  <a:lnTo>
                    <a:pt x="3117850" y="2457450"/>
                  </a:lnTo>
                  <a:lnTo>
                    <a:pt x="3067050" y="2552700"/>
                  </a:lnTo>
                  <a:lnTo>
                    <a:pt x="2914650" y="2520950"/>
                  </a:lnTo>
                  <a:lnTo>
                    <a:pt x="2768600" y="2603500"/>
                  </a:lnTo>
                  <a:lnTo>
                    <a:pt x="2692400" y="2520950"/>
                  </a:lnTo>
                  <a:lnTo>
                    <a:pt x="2533650" y="2520950"/>
                  </a:lnTo>
                  <a:lnTo>
                    <a:pt x="2482850" y="2470150"/>
                  </a:lnTo>
                  <a:lnTo>
                    <a:pt x="2387600" y="2425700"/>
                  </a:lnTo>
                  <a:lnTo>
                    <a:pt x="2374900" y="2476500"/>
                  </a:lnTo>
                  <a:lnTo>
                    <a:pt x="2368550" y="2552700"/>
                  </a:lnTo>
                  <a:lnTo>
                    <a:pt x="2279650" y="2552700"/>
                  </a:lnTo>
                  <a:lnTo>
                    <a:pt x="2178050" y="2489200"/>
                  </a:lnTo>
                  <a:lnTo>
                    <a:pt x="2006600" y="2616200"/>
                  </a:lnTo>
                  <a:lnTo>
                    <a:pt x="1885950" y="2482850"/>
                  </a:lnTo>
                  <a:lnTo>
                    <a:pt x="1746250" y="2508250"/>
                  </a:lnTo>
                  <a:lnTo>
                    <a:pt x="1625600" y="2279650"/>
                  </a:lnTo>
                  <a:lnTo>
                    <a:pt x="1581150" y="2349500"/>
                  </a:lnTo>
                  <a:lnTo>
                    <a:pt x="1485900" y="2298700"/>
                  </a:lnTo>
                  <a:lnTo>
                    <a:pt x="1397000" y="2216150"/>
                  </a:lnTo>
                  <a:lnTo>
                    <a:pt x="1111250" y="2317750"/>
                  </a:lnTo>
                  <a:lnTo>
                    <a:pt x="1111250" y="2470150"/>
                  </a:lnTo>
                  <a:lnTo>
                    <a:pt x="927100" y="2476500"/>
                  </a:lnTo>
                  <a:lnTo>
                    <a:pt x="812800" y="2419350"/>
                  </a:lnTo>
                  <a:lnTo>
                    <a:pt x="641350" y="2590800"/>
                  </a:lnTo>
                  <a:lnTo>
                    <a:pt x="711200" y="2743200"/>
                  </a:lnTo>
                  <a:lnTo>
                    <a:pt x="660400" y="2844800"/>
                  </a:lnTo>
                  <a:lnTo>
                    <a:pt x="685800" y="3003550"/>
                  </a:lnTo>
                  <a:lnTo>
                    <a:pt x="438150" y="2895600"/>
                  </a:lnTo>
                  <a:lnTo>
                    <a:pt x="342900" y="2863850"/>
                  </a:lnTo>
                  <a:lnTo>
                    <a:pt x="406400" y="2597150"/>
                  </a:lnTo>
                  <a:lnTo>
                    <a:pt x="241300" y="2482850"/>
                  </a:lnTo>
                  <a:lnTo>
                    <a:pt x="114300" y="2406650"/>
                  </a:lnTo>
                  <a:lnTo>
                    <a:pt x="152400" y="2336800"/>
                  </a:lnTo>
                  <a:lnTo>
                    <a:pt x="107950" y="2197100"/>
                  </a:lnTo>
                  <a:lnTo>
                    <a:pt x="0" y="2165350"/>
                  </a:lnTo>
                  <a:lnTo>
                    <a:pt x="6350" y="1936750"/>
                  </a:lnTo>
                  <a:lnTo>
                    <a:pt x="76200" y="1898650"/>
                  </a:lnTo>
                  <a:lnTo>
                    <a:pt x="19050" y="1854200"/>
                  </a:lnTo>
                  <a:lnTo>
                    <a:pt x="120650" y="1714500"/>
                  </a:lnTo>
                  <a:lnTo>
                    <a:pt x="63500" y="1663700"/>
                  </a:lnTo>
                  <a:lnTo>
                    <a:pt x="76200" y="1574800"/>
                  </a:lnTo>
                  <a:lnTo>
                    <a:pt x="31750" y="1504950"/>
                  </a:lnTo>
                  <a:lnTo>
                    <a:pt x="107950" y="1327150"/>
                  </a:lnTo>
                  <a:lnTo>
                    <a:pt x="25400" y="1206500"/>
                  </a:lnTo>
                  <a:lnTo>
                    <a:pt x="38100" y="1130300"/>
                  </a:lnTo>
                  <a:lnTo>
                    <a:pt x="139700" y="1054100"/>
                  </a:lnTo>
                  <a:lnTo>
                    <a:pt x="298450" y="1136650"/>
                  </a:lnTo>
                  <a:lnTo>
                    <a:pt x="469900" y="1301750"/>
                  </a:lnTo>
                  <a:lnTo>
                    <a:pt x="406400" y="1409700"/>
                  </a:lnTo>
                  <a:lnTo>
                    <a:pt x="215900" y="1390650"/>
                  </a:lnTo>
                  <a:lnTo>
                    <a:pt x="209550" y="1543050"/>
                  </a:lnTo>
                  <a:lnTo>
                    <a:pt x="317500" y="1631950"/>
                  </a:lnTo>
                  <a:lnTo>
                    <a:pt x="292100" y="1466850"/>
                  </a:lnTo>
                  <a:lnTo>
                    <a:pt x="438150" y="1568450"/>
                  </a:lnTo>
                  <a:lnTo>
                    <a:pt x="419100" y="1479550"/>
                  </a:lnTo>
                  <a:lnTo>
                    <a:pt x="495300" y="1358900"/>
                  </a:lnTo>
                  <a:lnTo>
                    <a:pt x="527050" y="1422400"/>
                  </a:lnTo>
                  <a:lnTo>
                    <a:pt x="577850" y="1339850"/>
                  </a:lnTo>
                  <a:lnTo>
                    <a:pt x="539750" y="1308100"/>
                  </a:lnTo>
                  <a:lnTo>
                    <a:pt x="520700" y="1174750"/>
                  </a:lnTo>
                  <a:lnTo>
                    <a:pt x="571500" y="1162050"/>
                  </a:lnTo>
                  <a:lnTo>
                    <a:pt x="628650" y="1206500"/>
                  </a:lnTo>
                  <a:lnTo>
                    <a:pt x="590550" y="1295400"/>
                  </a:lnTo>
                  <a:lnTo>
                    <a:pt x="622300" y="1346200"/>
                  </a:lnTo>
                  <a:lnTo>
                    <a:pt x="679450" y="1333500"/>
                  </a:lnTo>
                  <a:lnTo>
                    <a:pt x="679450" y="1263650"/>
                  </a:lnTo>
                  <a:lnTo>
                    <a:pt x="889000" y="1123950"/>
                  </a:lnTo>
                  <a:lnTo>
                    <a:pt x="895350" y="1206500"/>
                  </a:lnTo>
                  <a:lnTo>
                    <a:pt x="1035050" y="1143000"/>
                  </a:lnTo>
                  <a:lnTo>
                    <a:pt x="1054100" y="1212850"/>
                  </a:lnTo>
                  <a:lnTo>
                    <a:pt x="1123950" y="1130300"/>
                  </a:lnTo>
                  <a:lnTo>
                    <a:pt x="1003300" y="1022350"/>
                  </a:lnTo>
                  <a:lnTo>
                    <a:pt x="1079500" y="971550"/>
                  </a:lnTo>
                  <a:lnTo>
                    <a:pt x="1143000" y="1073150"/>
                  </a:lnTo>
                  <a:lnTo>
                    <a:pt x="1238250" y="1085850"/>
                  </a:lnTo>
                  <a:lnTo>
                    <a:pt x="1384300" y="1206500"/>
                  </a:lnTo>
                  <a:lnTo>
                    <a:pt x="1333500" y="1073150"/>
                  </a:lnTo>
                  <a:lnTo>
                    <a:pt x="1301750" y="971550"/>
                  </a:lnTo>
                  <a:lnTo>
                    <a:pt x="1346200" y="857250"/>
                  </a:lnTo>
                  <a:lnTo>
                    <a:pt x="1397000" y="679450"/>
                  </a:lnTo>
                  <a:lnTo>
                    <a:pt x="1504950" y="685800"/>
                  </a:lnTo>
                  <a:lnTo>
                    <a:pt x="1479550" y="895350"/>
                  </a:lnTo>
                  <a:lnTo>
                    <a:pt x="1511300" y="1244600"/>
                  </a:lnTo>
                  <a:lnTo>
                    <a:pt x="1447800" y="1377950"/>
                  </a:lnTo>
                  <a:lnTo>
                    <a:pt x="1498600" y="1397000"/>
                  </a:lnTo>
                  <a:lnTo>
                    <a:pt x="1587500" y="1193800"/>
                  </a:lnTo>
                  <a:lnTo>
                    <a:pt x="1536700" y="984250"/>
                  </a:lnTo>
                  <a:lnTo>
                    <a:pt x="1517650" y="844550"/>
                  </a:lnTo>
                  <a:lnTo>
                    <a:pt x="1600200" y="768350"/>
                  </a:lnTo>
                  <a:lnTo>
                    <a:pt x="1676400" y="920750"/>
                  </a:lnTo>
                  <a:lnTo>
                    <a:pt x="1638300" y="742950"/>
                  </a:lnTo>
                  <a:lnTo>
                    <a:pt x="1701800" y="717550"/>
                  </a:lnTo>
                  <a:lnTo>
                    <a:pt x="1822450" y="857250"/>
                  </a:lnTo>
                  <a:lnTo>
                    <a:pt x="1860550" y="819150"/>
                  </a:lnTo>
                  <a:lnTo>
                    <a:pt x="1797050" y="768350"/>
                  </a:lnTo>
                  <a:lnTo>
                    <a:pt x="1765300" y="641350"/>
                  </a:lnTo>
                  <a:lnTo>
                    <a:pt x="2000250" y="571500"/>
                  </a:lnTo>
                  <a:lnTo>
                    <a:pt x="1949450" y="476250"/>
                  </a:lnTo>
                  <a:lnTo>
                    <a:pt x="2076450" y="355600"/>
                  </a:lnTo>
                  <a:lnTo>
                    <a:pt x="2305050" y="228600"/>
                  </a:lnTo>
                  <a:lnTo>
                    <a:pt x="2387600" y="266700"/>
                  </a:lnTo>
                  <a:lnTo>
                    <a:pt x="2489200" y="177800"/>
                  </a:lnTo>
                  <a:lnTo>
                    <a:pt x="2425700" y="120650"/>
                  </a:lnTo>
                  <a:lnTo>
                    <a:pt x="253365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6" name="フリーフォーム 28">
              <a:extLst>
                <a:ext uri="{FF2B5EF4-FFF2-40B4-BE49-F238E27FC236}">
                  <a16:creationId xmlns:a16="http://schemas.microsoft.com/office/drawing/2014/main" id="{3DCC9D1B-762C-40BA-AC84-C5B9DF2BDA32}"/>
                </a:ext>
              </a:extLst>
            </p:cNvPr>
            <p:cNvSpPr/>
            <p:nvPr/>
          </p:nvSpPr>
          <p:spPr>
            <a:xfrm>
              <a:off x="3855015" y="4232275"/>
              <a:ext cx="1098480" cy="568325"/>
            </a:xfrm>
            <a:custGeom>
              <a:avLst/>
              <a:gdLst>
                <a:gd name="connsiteX0" fmla="*/ 0 w 1098550"/>
                <a:gd name="connsiteY0" fmla="*/ 190500 h 568325"/>
                <a:gd name="connsiteX1" fmla="*/ 171450 w 1098550"/>
                <a:gd name="connsiteY1" fmla="*/ 60325 h 568325"/>
                <a:gd name="connsiteX2" fmla="*/ 250825 w 1098550"/>
                <a:gd name="connsiteY2" fmla="*/ 120650 h 568325"/>
                <a:gd name="connsiteX3" fmla="*/ 346075 w 1098550"/>
                <a:gd name="connsiteY3" fmla="*/ 127000 h 568325"/>
                <a:gd name="connsiteX4" fmla="*/ 361950 w 1098550"/>
                <a:gd name="connsiteY4" fmla="*/ 44450 h 568325"/>
                <a:gd name="connsiteX5" fmla="*/ 377825 w 1098550"/>
                <a:gd name="connsiteY5" fmla="*/ 0 h 568325"/>
                <a:gd name="connsiteX6" fmla="*/ 473075 w 1098550"/>
                <a:gd name="connsiteY6" fmla="*/ 47625 h 568325"/>
                <a:gd name="connsiteX7" fmla="*/ 527050 w 1098550"/>
                <a:gd name="connsiteY7" fmla="*/ 92075 h 568325"/>
                <a:gd name="connsiteX8" fmla="*/ 688975 w 1098550"/>
                <a:gd name="connsiteY8" fmla="*/ 101600 h 568325"/>
                <a:gd name="connsiteX9" fmla="*/ 752475 w 1098550"/>
                <a:gd name="connsiteY9" fmla="*/ 171450 h 568325"/>
                <a:gd name="connsiteX10" fmla="*/ 908050 w 1098550"/>
                <a:gd name="connsiteY10" fmla="*/ 95250 h 568325"/>
                <a:gd name="connsiteX11" fmla="*/ 984250 w 1098550"/>
                <a:gd name="connsiteY11" fmla="*/ 114300 h 568325"/>
                <a:gd name="connsiteX12" fmla="*/ 949325 w 1098550"/>
                <a:gd name="connsiteY12" fmla="*/ 241300 h 568325"/>
                <a:gd name="connsiteX13" fmla="*/ 993775 w 1098550"/>
                <a:gd name="connsiteY13" fmla="*/ 244475 h 568325"/>
                <a:gd name="connsiteX14" fmla="*/ 1031875 w 1098550"/>
                <a:gd name="connsiteY14" fmla="*/ 215900 h 568325"/>
                <a:gd name="connsiteX15" fmla="*/ 1098550 w 1098550"/>
                <a:gd name="connsiteY15" fmla="*/ 298450 h 568325"/>
                <a:gd name="connsiteX16" fmla="*/ 1012825 w 1098550"/>
                <a:gd name="connsiteY16" fmla="*/ 301625 h 568325"/>
                <a:gd name="connsiteX17" fmla="*/ 889000 w 1098550"/>
                <a:gd name="connsiteY17" fmla="*/ 400050 h 568325"/>
                <a:gd name="connsiteX18" fmla="*/ 819150 w 1098550"/>
                <a:gd name="connsiteY18" fmla="*/ 381000 h 568325"/>
                <a:gd name="connsiteX19" fmla="*/ 800100 w 1098550"/>
                <a:gd name="connsiteY19" fmla="*/ 419100 h 568325"/>
                <a:gd name="connsiteX20" fmla="*/ 838200 w 1098550"/>
                <a:gd name="connsiteY20" fmla="*/ 444500 h 568325"/>
                <a:gd name="connsiteX21" fmla="*/ 755650 w 1098550"/>
                <a:gd name="connsiteY21" fmla="*/ 523875 h 568325"/>
                <a:gd name="connsiteX22" fmla="*/ 692150 w 1098550"/>
                <a:gd name="connsiteY22" fmla="*/ 514350 h 568325"/>
                <a:gd name="connsiteX23" fmla="*/ 565150 w 1098550"/>
                <a:gd name="connsiteY23" fmla="*/ 568325 h 568325"/>
                <a:gd name="connsiteX24" fmla="*/ 434975 w 1098550"/>
                <a:gd name="connsiteY24" fmla="*/ 485775 h 568325"/>
                <a:gd name="connsiteX25" fmla="*/ 304800 w 1098550"/>
                <a:gd name="connsiteY25" fmla="*/ 517525 h 568325"/>
                <a:gd name="connsiteX26" fmla="*/ 263525 w 1098550"/>
                <a:gd name="connsiteY26" fmla="*/ 409575 h 568325"/>
                <a:gd name="connsiteX27" fmla="*/ 117475 w 1098550"/>
                <a:gd name="connsiteY27" fmla="*/ 377825 h 568325"/>
                <a:gd name="connsiteX28" fmla="*/ 117475 w 1098550"/>
                <a:gd name="connsiteY28" fmla="*/ 282575 h 568325"/>
                <a:gd name="connsiteX29" fmla="*/ 0 w 1098550"/>
                <a:gd name="connsiteY29" fmla="*/ 190500 h 56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8550" h="568325">
                  <a:moveTo>
                    <a:pt x="0" y="190500"/>
                  </a:moveTo>
                  <a:lnTo>
                    <a:pt x="171450" y="60325"/>
                  </a:lnTo>
                  <a:lnTo>
                    <a:pt x="250825" y="120650"/>
                  </a:lnTo>
                  <a:lnTo>
                    <a:pt x="346075" y="127000"/>
                  </a:lnTo>
                  <a:lnTo>
                    <a:pt x="361950" y="44450"/>
                  </a:lnTo>
                  <a:lnTo>
                    <a:pt x="377825" y="0"/>
                  </a:lnTo>
                  <a:lnTo>
                    <a:pt x="473075" y="47625"/>
                  </a:lnTo>
                  <a:lnTo>
                    <a:pt x="527050" y="92075"/>
                  </a:lnTo>
                  <a:lnTo>
                    <a:pt x="688975" y="101600"/>
                  </a:lnTo>
                  <a:lnTo>
                    <a:pt x="752475" y="171450"/>
                  </a:lnTo>
                  <a:lnTo>
                    <a:pt x="908050" y="95250"/>
                  </a:lnTo>
                  <a:lnTo>
                    <a:pt x="984250" y="114300"/>
                  </a:lnTo>
                  <a:lnTo>
                    <a:pt x="949325" y="241300"/>
                  </a:lnTo>
                  <a:lnTo>
                    <a:pt x="993775" y="244475"/>
                  </a:lnTo>
                  <a:lnTo>
                    <a:pt x="1031875" y="215900"/>
                  </a:lnTo>
                  <a:lnTo>
                    <a:pt x="1098550" y="298450"/>
                  </a:lnTo>
                  <a:lnTo>
                    <a:pt x="1012825" y="301625"/>
                  </a:lnTo>
                  <a:lnTo>
                    <a:pt x="889000" y="400050"/>
                  </a:lnTo>
                  <a:lnTo>
                    <a:pt x="819150" y="381000"/>
                  </a:lnTo>
                  <a:lnTo>
                    <a:pt x="800100" y="419100"/>
                  </a:lnTo>
                  <a:lnTo>
                    <a:pt x="838200" y="444500"/>
                  </a:lnTo>
                  <a:lnTo>
                    <a:pt x="755650" y="523875"/>
                  </a:lnTo>
                  <a:lnTo>
                    <a:pt x="692150" y="514350"/>
                  </a:lnTo>
                  <a:lnTo>
                    <a:pt x="565150" y="568325"/>
                  </a:lnTo>
                  <a:lnTo>
                    <a:pt x="434975" y="485775"/>
                  </a:lnTo>
                  <a:lnTo>
                    <a:pt x="304800" y="517525"/>
                  </a:lnTo>
                  <a:lnTo>
                    <a:pt x="263525" y="409575"/>
                  </a:lnTo>
                  <a:lnTo>
                    <a:pt x="117475" y="377825"/>
                  </a:lnTo>
                  <a:lnTo>
                    <a:pt x="117475" y="282575"/>
                  </a:lnTo>
                  <a:lnTo>
                    <a:pt x="0" y="1905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7" name="フリーフォーム 29">
              <a:extLst>
                <a:ext uri="{FF2B5EF4-FFF2-40B4-BE49-F238E27FC236}">
                  <a16:creationId xmlns:a16="http://schemas.microsoft.com/office/drawing/2014/main" id="{81BBEDC7-358A-46FD-8428-514485D90E75}"/>
                </a:ext>
              </a:extLst>
            </p:cNvPr>
            <p:cNvSpPr/>
            <p:nvPr/>
          </p:nvSpPr>
          <p:spPr>
            <a:xfrm>
              <a:off x="1597734" y="2832100"/>
              <a:ext cx="368276" cy="873125"/>
            </a:xfrm>
            <a:custGeom>
              <a:avLst/>
              <a:gdLst>
                <a:gd name="connsiteX0" fmla="*/ 282575 w 368300"/>
                <a:gd name="connsiteY0" fmla="*/ 92075 h 873125"/>
                <a:gd name="connsiteX1" fmla="*/ 260350 w 368300"/>
                <a:gd name="connsiteY1" fmla="*/ 184150 h 873125"/>
                <a:gd name="connsiteX2" fmla="*/ 352425 w 368300"/>
                <a:gd name="connsiteY2" fmla="*/ 301625 h 873125"/>
                <a:gd name="connsiteX3" fmla="*/ 276225 w 368300"/>
                <a:gd name="connsiteY3" fmla="*/ 482600 h 873125"/>
                <a:gd name="connsiteX4" fmla="*/ 311150 w 368300"/>
                <a:gd name="connsiteY4" fmla="*/ 536575 h 873125"/>
                <a:gd name="connsiteX5" fmla="*/ 311150 w 368300"/>
                <a:gd name="connsiteY5" fmla="*/ 628650 h 873125"/>
                <a:gd name="connsiteX6" fmla="*/ 368300 w 368300"/>
                <a:gd name="connsiteY6" fmla="*/ 698500 h 873125"/>
                <a:gd name="connsiteX7" fmla="*/ 266700 w 368300"/>
                <a:gd name="connsiteY7" fmla="*/ 822325 h 873125"/>
                <a:gd name="connsiteX8" fmla="*/ 82550 w 368300"/>
                <a:gd name="connsiteY8" fmla="*/ 873125 h 873125"/>
                <a:gd name="connsiteX9" fmla="*/ 9525 w 368300"/>
                <a:gd name="connsiteY9" fmla="*/ 828675 h 873125"/>
                <a:gd name="connsiteX10" fmla="*/ 0 w 368300"/>
                <a:gd name="connsiteY10" fmla="*/ 631825 h 873125"/>
                <a:gd name="connsiteX11" fmla="*/ 107950 w 368300"/>
                <a:gd name="connsiteY11" fmla="*/ 517525 h 873125"/>
                <a:gd name="connsiteX12" fmla="*/ 158750 w 368300"/>
                <a:gd name="connsiteY12" fmla="*/ 466725 h 873125"/>
                <a:gd name="connsiteX13" fmla="*/ 104775 w 368300"/>
                <a:gd name="connsiteY13" fmla="*/ 412750 h 873125"/>
                <a:gd name="connsiteX14" fmla="*/ 98425 w 368300"/>
                <a:gd name="connsiteY14" fmla="*/ 212725 h 873125"/>
                <a:gd name="connsiteX15" fmla="*/ 6350 w 368300"/>
                <a:gd name="connsiteY15" fmla="*/ 88900 h 873125"/>
                <a:gd name="connsiteX16" fmla="*/ 149225 w 368300"/>
                <a:gd name="connsiteY16" fmla="*/ 133350 h 873125"/>
                <a:gd name="connsiteX17" fmla="*/ 184150 w 368300"/>
                <a:gd name="connsiteY17" fmla="*/ 15875 h 873125"/>
                <a:gd name="connsiteX18" fmla="*/ 250825 w 368300"/>
                <a:gd name="connsiteY18" fmla="*/ 0 h 873125"/>
                <a:gd name="connsiteX19" fmla="*/ 282575 w 368300"/>
                <a:gd name="connsiteY19" fmla="*/ 92075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300" h="873125">
                  <a:moveTo>
                    <a:pt x="282575" y="92075"/>
                  </a:moveTo>
                  <a:lnTo>
                    <a:pt x="260350" y="184150"/>
                  </a:lnTo>
                  <a:lnTo>
                    <a:pt x="352425" y="301625"/>
                  </a:lnTo>
                  <a:lnTo>
                    <a:pt x="276225" y="482600"/>
                  </a:lnTo>
                  <a:lnTo>
                    <a:pt x="311150" y="536575"/>
                  </a:lnTo>
                  <a:lnTo>
                    <a:pt x="311150" y="628650"/>
                  </a:lnTo>
                  <a:lnTo>
                    <a:pt x="368300" y="698500"/>
                  </a:lnTo>
                  <a:lnTo>
                    <a:pt x="266700" y="822325"/>
                  </a:lnTo>
                  <a:lnTo>
                    <a:pt x="82550" y="873125"/>
                  </a:lnTo>
                  <a:lnTo>
                    <a:pt x="9525" y="828675"/>
                  </a:lnTo>
                  <a:lnTo>
                    <a:pt x="0" y="631825"/>
                  </a:lnTo>
                  <a:lnTo>
                    <a:pt x="107950" y="517525"/>
                  </a:lnTo>
                  <a:lnTo>
                    <a:pt x="158750" y="466725"/>
                  </a:lnTo>
                  <a:lnTo>
                    <a:pt x="104775" y="412750"/>
                  </a:lnTo>
                  <a:lnTo>
                    <a:pt x="98425" y="212725"/>
                  </a:lnTo>
                  <a:lnTo>
                    <a:pt x="6350" y="88900"/>
                  </a:lnTo>
                  <a:lnTo>
                    <a:pt x="149225" y="133350"/>
                  </a:lnTo>
                  <a:lnTo>
                    <a:pt x="184150" y="15875"/>
                  </a:lnTo>
                  <a:lnTo>
                    <a:pt x="250825" y="0"/>
                  </a:lnTo>
                  <a:lnTo>
                    <a:pt x="282575" y="920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8" name="フリーフォーム 30">
              <a:extLst>
                <a:ext uri="{FF2B5EF4-FFF2-40B4-BE49-F238E27FC236}">
                  <a16:creationId xmlns:a16="http://schemas.microsoft.com/office/drawing/2014/main" id="{76646612-4DEE-4C2E-A440-025CCD8BBC73}"/>
                </a:ext>
              </a:extLst>
            </p:cNvPr>
            <p:cNvSpPr/>
            <p:nvPr/>
          </p:nvSpPr>
          <p:spPr>
            <a:xfrm>
              <a:off x="1267555" y="2921000"/>
              <a:ext cx="434947" cy="1079500"/>
            </a:xfrm>
            <a:custGeom>
              <a:avLst/>
              <a:gdLst>
                <a:gd name="connsiteX0" fmla="*/ 333375 w 434975"/>
                <a:gd name="connsiteY0" fmla="*/ 0 h 1079500"/>
                <a:gd name="connsiteX1" fmla="*/ 301625 w 434975"/>
                <a:gd name="connsiteY1" fmla="*/ 79375 h 1079500"/>
                <a:gd name="connsiteX2" fmla="*/ 257175 w 434975"/>
                <a:gd name="connsiteY2" fmla="*/ 79375 h 1079500"/>
                <a:gd name="connsiteX3" fmla="*/ 171450 w 434975"/>
                <a:gd name="connsiteY3" fmla="*/ 168275 h 1079500"/>
                <a:gd name="connsiteX4" fmla="*/ 136525 w 434975"/>
                <a:gd name="connsiteY4" fmla="*/ 295275 h 1079500"/>
                <a:gd name="connsiteX5" fmla="*/ 88900 w 434975"/>
                <a:gd name="connsiteY5" fmla="*/ 441325 h 1079500"/>
                <a:gd name="connsiteX6" fmla="*/ 41275 w 434975"/>
                <a:gd name="connsiteY6" fmla="*/ 485775 h 1079500"/>
                <a:gd name="connsiteX7" fmla="*/ 57150 w 434975"/>
                <a:gd name="connsiteY7" fmla="*/ 679450 h 1079500"/>
                <a:gd name="connsiteX8" fmla="*/ 92075 w 434975"/>
                <a:gd name="connsiteY8" fmla="*/ 723900 h 1079500"/>
                <a:gd name="connsiteX9" fmla="*/ 0 w 434975"/>
                <a:gd name="connsiteY9" fmla="*/ 854075 h 1079500"/>
                <a:gd name="connsiteX10" fmla="*/ 60325 w 434975"/>
                <a:gd name="connsiteY10" fmla="*/ 1009650 h 1079500"/>
                <a:gd name="connsiteX11" fmla="*/ 19050 w 434975"/>
                <a:gd name="connsiteY11" fmla="*/ 1079500 h 1079500"/>
                <a:gd name="connsiteX12" fmla="*/ 193675 w 434975"/>
                <a:gd name="connsiteY12" fmla="*/ 1031875 h 1079500"/>
                <a:gd name="connsiteX13" fmla="*/ 206375 w 434975"/>
                <a:gd name="connsiteY13" fmla="*/ 882650 h 1079500"/>
                <a:gd name="connsiteX14" fmla="*/ 269875 w 434975"/>
                <a:gd name="connsiteY14" fmla="*/ 800100 h 1079500"/>
                <a:gd name="connsiteX15" fmla="*/ 209550 w 434975"/>
                <a:gd name="connsiteY15" fmla="*/ 698500 h 1079500"/>
                <a:gd name="connsiteX16" fmla="*/ 247650 w 434975"/>
                <a:gd name="connsiteY16" fmla="*/ 539750 h 1079500"/>
                <a:gd name="connsiteX17" fmla="*/ 339725 w 434975"/>
                <a:gd name="connsiteY17" fmla="*/ 463550 h 1079500"/>
                <a:gd name="connsiteX18" fmla="*/ 327025 w 434975"/>
                <a:gd name="connsiteY18" fmla="*/ 358775 h 1079500"/>
                <a:gd name="connsiteX19" fmla="*/ 428625 w 434975"/>
                <a:gd name="connsiteY19" fmla="*/ 317500 h 1079500"/>
                <a:gd name="connsiteX20" fmla="*/ 434975 w 434975"/>
                <a:gd name="connsiteY20" fmla="*/ 120650 h 1079500"/>
                <a:gd name="connsiteX21" fmla="*/ 333375 w 434975"/>
                <a:gd name="connsiteY21" fmla="*/ 0 h 107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4975" h="1079500">
                  <a:moveTo>
                    <a:pt x="333375" y="0"/>
                  </a:moveTo>
                  <a:lnTo>
                    <a:pt x="301625" y="79375"/>
                  </a:lnTo>
                  <a:lnTo>
                    <a:pt x="257175" y="79375"/>
                  </a:lnTo>
                  <a:lnTo>
                    <a:pt x="171450" y="168275"/>
                  </a:lnTo>
                  <a:lnTo>
                    <a:pt x="136525" y="295275"/>
                  </a:lnTo>
                  <a:lnTo>
                    <a:pt x="88900" y="441325"/>
                  </a:lnTo>
                  <a:lnTo>
                    <a:pt x="41275" y="485775"/>
                  </a:lnTo>
                  <a:lnTo>
                    <a:pt x="57150" y="679450"/>
                  </a:lnTo>
                  <a:lnTo>
                    <a:pt x="92075" y="723900"/>
                  </a:lnTo>
                  <a:lnTo>
                    <a:pt x="0" y="854075"/>
                  </a:lnTo>
                  <a:lnTo>
                    <a:pt x="60325" y="1009650"/>
                  </a:lnTo>
                  <a:lnTo>
                    <a:pt x="19050" y="1079500"/>
                  </a:lnTo>
                  <a:lnTo>
                    <a:pt x="193675" y="1031875"/>
                  </a:lnTo>
                  <a:lnTo>
                    <a:pt x="206375" y="882650"/>
                  </a:lnTo>
                  <a:lnTo>
                    <a:pt x="269875" y="800100"/>
                  </a:lnTo>
                  <a:lnTo>
                    <a:pt x="209550" y="698500"/>
                  </a:lnTo>
                  <a:lnTo>
                    <a:pt x="247650" y="539750"/>
                  </a:lnTo>
                  <a:lnTo>
                    <a:pt x="339725" y="463550"/>
                  </a:lnTo>
                  <a:lnTo>
                    <a:pt x="327025" y="358775"/>
                  </a:lnTo>
                  <a:lnTo>
                    <a:pt x="428625" y="317500"/>
                  </a:lnTo>
                  <a:lnTo>
                    <a:pt x="434975" y="120650"/>
                  </a:lnTo>
                  <a:lnTo>
                    <a:pt x="3333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9" name="フリーフォーム 1023">
              <a:extLst>
                <a:ext uri="{FF2B5EF4-FFF2-40B4-BE49-F238E27FC236}">
                  <a16:creationId xmlns:a16="http://schemas.microsoft.com/office/drawing/2014/main" id="{42007B3F-8647-463F-832C-FD3AB66FAE43}"/>
                </a:ext>
              </a:extLst>
            </p:cNvPr>
            <p:cNvSpPr/>
            <p:nvPr/>
          </p:nvSpPr>
          <p:spPr>
            <a:xfrm>
              <a:off x="1042145" y="2708275"/>
              <a:ext cx="907992" cy="1146175"/>
            </a:xfrm>
            <a:custGeom>
              <a:avLst/>
              <a:gdLst>
                <a:gd name="connsiteX0" fmla="*/ 225425 w 908050"/>
                <a:gd name="connsiteY0" fmla="*/ 1054100 h 1146175"/>
                <a:gd name="connsiteX1" fmla="*/ 320675 w 908050"/>
                <a:gd name="connsiteY1" fmla="*/ 946150 h 1146175"/>
                <a:gd name="connsiteX2" fmla="*/ 273050 w 908050"/>
                <a:gd name="connsiteY2" fmla="*/ 895350 h 1146175"/>
                <a:gd name="connsiteX3" fmla="*/ 266700 w 908050"/>
                <a:gd name="connsiteY3" fmla="*/ 692150 h 1146175"/>
                <a:gd name="connsiteX4" fmla="*/ 320675 w 908050"/>
                <a:gd name="connsiteY4" fmla="*/ 657225 h 1146175"/>
                <a:gd name="connsiteX5" fmla="*/ 396875 w 908050"/>
                <a:gd name="connsiteY5" fmla="*/ 371475 h 1146175"/>
                <a:gd name="connsiteX6" fmla="*/ 485775 w 908050"/>
                <a:gd name="connsiteY6" fmla="*/ 295275 h 1146175"/>
                <a:gd name="connsiteX7" fmla="*/ 530225 w 908050"/>
                <a:gd name="connsiteY7" fmla="*/ 288925 h 1146175"/>
                <a:gd name="connsiteX8" fmla="*/ 565150 w 908050"/>
                <a:gd name="connsiteY8" fmla="*/ 212725 h 1146175"/>
                <a:gd name="connsiteX9" fmla="*/ 692150 w 908050"/>
                <a:gd name="connsiteY9" fmla="*/ 254000 h 1146175"/>
                <a:gd name="connsiteX10" fmla="*/ 749300 w 908050"/>
                <a:gd name="connsiteY10" fmla="*/ 142875 h 1146175"/>
                <a:gd name="connsiteX11" fmla="*/ 803275 w 908050"/>
                <a:gd name="connsiteY11" fmla="*/ 123825 h 1146175"/>
                <a:gd name="connsiteX12" fmla="*/ 847725 w 908050"/>
                <a:gd name="connsiteY12" fmla="*/ 225425 h 1146175"/>
                <a:gd name="connsiteX13" fmla="*/ 908050 w 908050"/>
                <a:gd name="connsiteY13" fmla="*/ 161925 h 1146175"/>
                <a:gd name="connsiteX14" fmla="*/ 860425 w 908050"/>
                <a:gd name="connsiteY14" fmla="*/ 133350 h 1146175"/>
                <a:gd name="connsiteX15" fmla="*/ 898525 w 908050"/>
                <a:gd name="connsiteY15" fmla="*/ 82550 h 1146175"/>
                <a:gd name="connsiteX16" fmla="*/ 793750 w 908050"/>
                <a:gd name="connsiteY16" fmla="*/ 3175 h 1146175"/>
                <a:gd name="connsiteX17" fmla="*/ 676275 w 908050"/>
                <a:gd name="connsiteY17" fmla="*/ 0 h 1146175"/>
                <a:gd name="connsiteX18" fmla="*/ 615950 w 908050"/>
                <a:gd name="connsiteY18" fmla="*/ 107950 h 1146175"/>
                <a:gd name="connsiteX19" fmla="*/ 495300 w 908050"/>
                <a:gd name="connsiteY19" fmla="*/ 107950 h 1146175"/>
                <a:gd name="connsiteX20" fmla="*/ 400050 w 908050"/>
                <a:gd name="connsiteY20" fmla="*/ 187325 h 1146175"/>
                <a:gd name="connsiteX21" fmla="*/ 288925 w 908050"/>
                <a:gd name="connsiteY21" fmla="*/ 346075 h 1146175"/>
                <a:gd name="connsiteX22" fmla="*/ 415925 w 908050"/>
                <a:gd name="connsiteY22" fmla="*/ 298450 h 1146175"/>
                <a:gd name="connsiteX23" fmla="*/ 317500 w 908050"/>
                <a:gd name="connsiteY23" fmla="*/ 434975 h 1146175"/>
                <a:gd name="connsiteX24" fmla="*/ 222250 w 908050"/>
                <a:gd name="connsiteY24" fmla="*/ 565150 h 1146175"/>
                <a:gd name="connsiteX25" fmla="*/ 206375 w 908050"/>
                <a:gd name="connsiteY25" fmla="*/ 695325 h 1146175"/>
                <a:gd name="connsiteX26" fmla="*/ 73025 w 908050"/>
                <a:gd name="connsiteY26" fmla="*/ 812800 h 1146175"/>
                <a:gd name="connsiteX27" fmla="*/ 0 w 908050"/>
                <a:gd name="connsiteY27" fmla="*/ 911225 h 1146175"/>
                <a:gd name="connsiteX28" fmla="*/ 38100 w 908050"/>
                <a:gd name="connsiteY28" fmla="*/ 1006475 h 1146175"/>
                <a:gd name="connsiteX29" fmla="*/ 31750 w 908050"/>
                <a:gd name="connsiteY29" fmla="*/ 1085850 h 1146175"/>
                <a:gd name="connsiteX30" fmla="*/ 92075 w 908050"/>
                <a:gd name="connsiteY30" fmla="*/ 1146175 h 1146175"/>
                <a:gd name="connsiteX31" fmla="*/ 225425 w 908050"/>
                <a:gd name="connsiteY31" fmla="*/ 1054100 h 114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08050" h="1146175">
                  <a:moveTo>
                    <a:pt x="225425" y="1054100"/>
                  </a:moveTo>
                  <a:lnTo>
                    <a:pt x="320675" y="946150"/>
                  </a:lnTo>
                  <a:lnTo>
                    <a:pt x="273050" y="895350"/>
                  </a:lnTo>
                  <a:lnTo>
                    <a:pt x="266700" y="692150"/>
                  </a:lnTo>
                  <a:lnTo>
                    <a:pt x="320675" y="657225"/>
                  </a:lnTo>
                  <a:lnTo>
                    <a:pt x="396875" y="371475"/>
                  </a:lnTo>
                  <a:lnTo>
                    <a:pt x="485775" y="295275"/>
                  </a:lnTo>
                  <a:lnTo>
                    <a:pt x="530225" y="288925"/>
                  </a:lnTo>
                  <a:lnTo>
                    <a:pt x="565150" y="212725"/>
                  </a:lnTo>
                  <a:lnTo>
                    <a:pt x="692150" y="254000"/>
                  </a:lnTo>
                  <a:lnTo>
                    <a:pt x="749300" y="142875"/>
                  </a:lnTo>
                  <a:lnTo>
                    <a:pt x="803275" y="123825"/>
                  </a:lnTo>
                  <a:lnTo>
                    <a:pt x="847725" y="225425"/>
                  </a:lnTo>
                  <a:lnTo>
                    <a:pt x="908050" y="161925"/>
                  </a:lnTo>
                  <a:lnTo>
                    <a:pt x="860425" y="133350"/>
                  </a:lnTo>
                  <a:lnTo>
                    <a:pt x="898525" y="82550"/>
                  </a:lnTo>
                  <a:lnTo>
                    <a:pt x="793750" y="3175"/>
                  </a:lnTo>
                  <a:lnTo>
                    <a:pt x="676275" y="0"/>
                  </a:lnTo>
                  <a:lnTo>
                    <a:pt x="615950" y="107950"/>
                  </a:lnTo>
                  <a:lnTo>
                    <a:pt x="495300" y="107950"/>
                  </a:lnTo>
                  <a:lnTo>
                    <a:pt x="400050" y="187325"/>
                  </a:lnTo>
                  <a:lnTo>
                    <a:pt x="288925" y="346075"/>
                  </a:lnTo>
                  <a:lnTo>
                    <a:pt x="415925" y="298450"/>
                  </a:lnTo>
                  <a:lnTo>
                    <a:pt x="317500" y="434975"/>
                  </a:lnTo>
                  <a:lnTo>
                    <a:pt x="222250" y="565150"/>
                  </a:lnTo>
                  <a:lnTo>
                    <a:pt x="206375" y="695325"/>
                  </a:lnTo>
                  <a:lnTo>
                    <a:pt x="73025" y="812800"/>
                  </a:lnTo>
                  <a:lnTo>
                    <a:pt x="0" y="911225"/>
                  </a:lnTo>
                  <a:lnTo>
                    <a:pt x="38100" y="1006475"/>
                  </a:lnTo>
                  <a:lnTo>
                    <a:pt x="31750" y="1085850"/>
                  </a:lnTo>
                  <a:lnTo>
                    <a:pt x="92075" y="1146175"/>
                  </a:lnTo>
                  <a:lnTo>
                    <a:pt x="225425" y="10541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0" name="フリーフォーム 1024">
              <a:extLst>
                <a:ext uri="{FF2B5EF4-FFF2-40B4-BE49-F238E27FC236}">
                  <a16:creationId xmlns:a16="http://schemas.microsoft.com/office/drawing/2014/main" id="{BA2AB164-EB50-49CA-B90C-A9708611E6A4}"/>
                </a:ext>
              </a:extLst>
            </p:cNvPr>
            <p:cNvSpPr/>
            <p:nvPr/>
          </p:nvSpPr>
          <p:spPr>
            <a:xfrm>
              <a:off x="629421" y="4025900"/>
              <a:ext cx="73020" cy="92075"/>
            </a:xfrm>
            <a:custGeom>
              <a:avLst/>
              <a:gdLst>
                <a:gd name="connsiteX0" fmla="*/ 0 w 73025"/>
                <a:gd name="connsiteY0" fmla="*/ 63500 h 92075"/>
                <a:gd name="connsiteX1" fmla="*/ 3175 w 73025"/>
                <a:gd name="connsiteY1" fmla="*/ 0 h 92075"/>
                <a:gd name="connsiteX2" fmla="*/ 47625 w 73025"/>
                <a:gd name="connsiteY2" fmla="*/ 6350 h 92075"/>
                <a:gd name="connsiteX3" fmla="*/ 73025 w 73025"/>
                <a:gd name="connsiteY3" fmla="*/ 47625 h 92075"/>
                <a:gd name="connsiteX4" fmla="*/ 60325 w 73025"/>
                <a:gd name="connsiteY4" fmla="*/ 92075 h 92075"/>
                <a:gd name="connsiteX5" fmla="*/ 0 w 73025"/>
                <a:gd name="connsiteY5" fmla="*/ 63500 h 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 h="92075">
                  <a:moveTo>
                    <a:pt x="0" y="63500"/>
                  </a:moveTo>
                  <a:lnTo>
                    <a:pt x="3175" y="0"/>
                  </a:lnTo>
                  <a:lnTo>
                    <a:pt x="47625" y="6350"/>
                  </a:lnTo>
                  <a:lnTo>
                    <a:pt x="73025" y="47625"/>
                  </a:lnTo>
                  <a:lnTo>
                    <a:pt x="60325" y="92075"/>
                  </a:lnTo>
                  <a:lnTo>
                    <a:pt x="0" y="635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1" name="フリーフォーム 1026">
              <a:extLst>
                <a:ext uri="{FF2B5EF4-FFF2-40B4-BE49-F238E27FC236}">
                  <a16:creationId xmlns:a16="http://schemas.microsoft.com/office/drawing/2014/main" id="{04CA6727-ED35-47FF-BF18-473EF017AD78}"/>
                </a:ext>
              </a:extLst>
            </p:cNvPr>
            <p:cNvSpPr/>
            <p:nvPr/>
          </p:nvSpPr>
          <p:spPr>
            <a:xfrm>
              <a:off x="537352" y="4083050"/>
              <a:ext cx="161915" cy="200025"/>
            </a:xfrm>
            <a:custGeom>
              <a:avLst/>
              <a:gdLst>
                <a:gd name="connsiteX0" fmla="*/ 85725 w 161925"/>
                <a:gd name="connsiteY0" fmla="*/ 0 h 200025"/>
                <a:gd name="connsiteX1" fmla="*/ 152400 w 161925"/>
                <a:gd name="connsiteY1" fmla="*/ 41275 h 200025"/>
                <a:gd name="connsiteX2" fmla="*/ 161925 w 161925"/>
                <a:gd name="connsiteY2" fmla="*/ 101600 h 200025"/>
                <a:gd name="connsiteX3" fmla="*/ 146050 w 161925"/>
                <a:gd name="connsiteY3" fmla="*/ 146050 h 200025"/>
                <a:gd name="connsiteX4" fmla="*/ 44450 w 161925"/>
                <a:gd name="connsiteY4" fmla="*/ 200025 h 200025"/>
                <a:gd name="connsiteX5" fmla="*/ 9525 w 161925"/>
                <a:gd name="connsiteY5" fmla="*/ 161925 h 200025"/>
                <a:gd name="connsiteX6" fmla="*/ 34925 w 161925"/>
                <a:gd name="connsiteY6" fmla="*/ 95250 h 200025"/>
                <a:gd name="connsiteX7" fmla="*/ 0 w 161925"/>
                <a:gd name="connsiteY7" fmla="*/ 53975 h 200025"/>
                <a:gd name="connsiteX8" fmla="*/ 12700 w 161925"/>
                <a:gd name="connsiteY8" fmla="*/ 3175 h 200025"/>
                <a:gd name="connsiteX9" fmla="*/ 85725 w 161925"/>
                <a:gd name="connsiteY9"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200025">
                  <a:moveTo>
                    <a:pt x="85725" y="0"/>
                  </a:moveTo>
                  <a:lnTo>
                    <a:pt x="152400" y="41275"/>
                  </a:lnTo>
                  <a:lnTo>
                    <a:pt x="161925" y="101600"/>
                  </a:lnTo>
                  <a:lnTo>
                    <a:pt x="146050" y="146050"/>
                  </a:lnTo>
                  <a:lnTo>
                    <a:pt x="44450" y="200025"/>
                  </a:lnTo>
                  <a:lnTo>
                    <a:pt x="9525" y="161925"/>
                  </a:lnTo>
                  <a:lnTo>
                    <a:pt x="34925" y="95250"/>
                  </a:lnTo>
                  <a:lnTo>
                    <a:pt x="0" y="53975"/>
                  </a:lnTo>
                  <a:lnTo>
                    <a:pt x="12700" y="3175"/>
                  </a:lnTo>
                  <a:lnTo>
                    <a:pt x="8572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2" name="フリーフォーム 1027">
              <a:extLst>
                <a:ext uri="{FF2B5EF4-FFF2-40B4-BE49-F238E27FC236}">
                  <a16:creationId xmlns:a16="http://schemas.microsoft.com/office/drawing/2014/main" id="{45AD4C3C-D212-4260-98A1-1968821AF049}"/>
                </a:ext>
              </a:extLst>
            </p:cNvPr>
            <p:cNvSpPr/>
            <p:nvPr/>
          </p:nvSpPr>
          <p:spPr>
            <a:xfrm>
              <a:off x="683393" y="3797300"/>
              <a:ext cx="282557" cy="558800"/>
            </a:xfrm>
            <a:custGeom>
              <a:avLst/>
              <a:gdLst>
                <a:gd name="connsiteX0" fmla="*/ 104775 w 282575"/>
                <a:gd name="connsiteY0" fmla="*/ 0 h 558800"/>
                <a:gd name="connsiteX1" fmla="*/ 38100 w 282575"/>
                <a:gd name="connsiteY1" fmla="*/ 22225 h 558800"/>
                <a:gd name="connsiteX2" fmla="*/ 0 w 282575"/>
                <a:gd name="connsiteY2" fmla="*/ 146050 h 558800"/>
                <a:gd name="connsiteX3" fmla="*/ 0 w 282575"/>
                <a:gd name="connsiteY3" fmla="*/ 219075 h 558800"/>
                <a:gd name="connsiteX4" fmla="*/ 95250 w 282575"/>
                <a:gd name="connsiteY4" fmla="*/ 257175 h 558800"/>
                <a:gd name="connsiteX5" fmla="*/ 127000 w 282575"/>
                <a:gd name="connsiteY5" fmla="*/ 352425 h 558800"/>
                <a:gd name="connsiteX6" fmla="*/ 66675 w 282575"/>
                <a:gd name="connsiteY6" fmla="*/ 377825 h 558800"/>
                <a:gd name="connsiteX7" fmla="*/ 88900 w 282575"/>
                <a:gd name="connsiteY7" fmla="*/ 403225 h 558800"/>
                <a:gd name="connsiteX8" fmla="*/ 44450 w 282575"/>
                <a:gd name="connsiteY8" fmla="*/ 454025 h 558800"/>
                <a:gd name="connsiteX9" fmla="*/ 107950 w 282575"/>
                <a:gd name="connsiteY9" fmla="*/ 476250 h 558800"/>
                <a:gd name="connsiteX10" fmla="*/ 9525 w 282575"/>
                <a:gd name="connsiteY10" fmla="*/ 558800 h 558800"/>
                <a:gd name="connsiteX11" fmla="*/ 142875 w 282575"/>
                <a:gd name="connsiteY11" fmla="*/ 514350 h 558800"/>
                <a:gd name="connsiteX12" fmla="*/ 244475 w 282575"/>
                <a:gd name="connsiteY12" fmla="*/ 501650 h 558800"/>
                <a:gd name="connsiteX13" fmla="*/ 282575 w 282575"/>
                <a:gd name="connsiteY13" fmla="*/ 390525 h 558800"/>
                <a:gd name="connsiteX14" fmla="*/ 219075 w 282575"/>
                <a:gd name="connsiteY14" fmla="*/ 361950 h 558800"/>
                <a:gd name="connsiteX15" fmla="*/ 168275 w 282575"/>
                <a:gd name="connsiteY15" fmla="*/ 222250 h 558800"/>
                <a:gd name="connsiteX16" fmla="*/ 114300 w 282575"/>
                <a:gd name="connsiteY16" fmla="*/ 161925 h 558800"/>
                <a:gd name="connsiteX17" fmla="*/ 155575 w 282575"/>
                <a:gd name="connsiteY17" fmla="*/ 73025 h 558800"/>
                <a:gd name="connsiteX18" fmla="*/ 82550 w 282575"/>
                <a:gd name="connsiteY18" fmla="*/ 60325 h 558800"/>
                <a:gd name="connsiteX19" fmla="*/ 104775 w 282575"/>
                <a:gd name="connsiteY19" fmla="*/ 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2575" h="558800">
                  <a:moveTo>
                    <a:pt x="104775" y="0"/>
                  </a:moveTo>
                  <a:lnTo>
                    <a:pt x="38100" y="22225"/>
                  </a:lnTo>
                  <a:lnTo>
                    <a:pt x="0" y="146050"/>
                  </a:lnTo>
                  <a:lnTo>
                    <a:pt x="0" y="219075"/>
                  </a:lnTo>
                  <a:lnTo>
                    <a:pt x="95250" y="257175"/>
                  </a:lnTo>
                  <a:lnTo>
                    <a:pt x="127000" y="352425"/>
                  </a:lnTo>
                  <a:lnTo>
                    <a:pt x="66675" y="377825"/>
                  </a:lnTo>
                  <a:lnTo>
                    <a:pt x="88900" y="403225"/>
                  </a:lnTo>
                  <a:lnTo>
                    <a:pt x="44450" y="454025"/>
                  </a:lnTo>
                  <a:lnTo>
                    <a:pt x="107950" y="476250"/>
                  </a:lnTo>
                  <a:lnTo>
                    <a:pt x="9525" y="558800"/>
                  </a:lnTo>
                  <a:lnTo>
                    <a:pt x="142875" y="514350"/>
                  </a:lnTo>
                  <a:lnTo>
                    <a:pt x="244475" y="501650"/>
                  </a:lnTo>
                  <a:lnTo>
                    <a:pt x="282575" y="390525"/>
                  </a:lnTo>
                  <a:lnTo>
                    <a:pt x="219075" y="361950"/>
                  </a:lnTo>
                  <a:lnTo>
                    <a:pt x="168275" y="222250"/>
                  </a:lnTo>
                  <a:lnTo>
                    <a:pt x="114300" y="161925"/>
                  </a:lnTo>
                  <a:lnTo>
                    <a:pt x="155575" y="73025"/>
                  </a:lnTo>
                  <a:lnTo>
                    <a:pt x="82550" y="60325"/>
                  </a:lnTo>
                  <a:lnTo>
                    <a:pt x="1047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3" name="フリーフォーム 1028">
              <a:extLst>
                <a:ext uri="{FF2B5EF4-FFF2-40B4-BE49-F238E27FC236}">
                  <a16:creationId xmlns:a16="http://schemas.microsoft.com/office/drawing/2014/main" id="{4AE7067C-D2DC-4831-A569-7801F2784205}"/>
                </a:ext>
              </a:extLst>
            </p:cNvPr>
            <p:cNvSpPr/>
            <p:nvPr/>
          </p:nvSpPr>
          <p:spPr>
            <a:xfrm>
              <a:off x="3283551" y="4714875"/>
              <a:ext cx="336528" cy="190500"/>
            </a:xfrm>
            <a:custGeom>
              <a:avLst/>
              <a:gdLst>
                <a:gd name="connsiteX0" fmla="*/ 336550 w 336550"/>
                <a:gd name="connsiteY0" fmla="*/ 41275 h 190500"/>
                <a:gd name="connsiteX1" fmla="*/ 260350 w 336550"/>
                <a:gd name="connsiteY1" fmla="*/ 3175 h 190500"/>
                <a:gd name="connsiteX2" fmla="*/ 117475 w 336550"/>
                <a:gd name="connsiteY2" fmla="*/ 0 h 190500"/>
                <a:gd name="connsiteX3" fmla="*/ 12700 w 336550"/>
                <a:gd name="connsiteY3" fmla="*/ 38100 h 190500"/>
                <a:gd name="connsiteX4" fmla="*/ 3175 w 336550"/>
                <a:gd name="connsiteY4" fmla="*/ 98425 h 190500"/>
                <a:gd name="connsiteX5" fmla="*/ 101600 w 336550"/>
                <a:gd name="connsiteY5" fmla="*/ 120650 h 190500"/>
                <a:gd name="connsiteX6" fmla="*/ 0 w 336550"/>
                <a:gd name="connsiteY6" fmla="*/ 171450 h 190500"/>
                <a:gd name="connsiteX7" fmla="*/ 104775 w 336550"/>
                <a:gd name="connsiteY7" fmla="*/ 190500 h 190500"/>
                <a:gd name="connsiteX8" fmla="*/ 161925 w 336550"/>
                <a:gd name="connsiteY8" fmla="*/ 136525 h 190500"/>
                <a:gd name="connsiteX9" fmla="*/ 273050 w 336550"/>
                <a:gd name="connsiteY9" fmla="*/ 98425 h 190500"/>
                <a:gd name="connsiteX10" fmla="*/ 336550 w 336550"/>
                <a:gd name="connsiteY10" fmla="*/ 4127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550" h="190500">
                  <a:moveTo>
                    <a:pt x="336550" y="41275"/>
                  </a:moveTo>
                  <a:lnTo>
                    <a:pt x="260350" y="3175"/>
                  </a:lnTo>
                  <a:lnTo>
                    <a:pt x="117475" y="0"/>
                  </a:lnTo>
                  <a:lnTo>
                    <a:pt x="12700" y="38100"/>
                  </a:lnTo>
                  <a:lnTo>
                    <a:pt x="3175" y="98425"/>
                  </a:lnTo>
                  <a:lnTo>
                    <a:pt x="101600" y="120650"/>
                  </a:lnTo>
                  <a:lnTo>
                    <a:pt x="0" y="171450"/>
                  </a:lnTo>
                  <a:lnTo>
                    <a:pt x="104775" y="190500"/>
                  </a:lnTo>
                  <a:lnTo>
                    <a:pt x="161925" y="136525"/>
                  </a:lnTo>
                  <a:lnTo>
                    <a:pt x="273050" y="98425"/>
                  </a:lnTo>
                  <a:lnTo>
                    <a:pt x="336550" y="412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4" name="フリーフォーム 1029">
              <a:extLst>
                <a:ext uri="{FF2B5EF4-FFF2-40B4-BE49-F238E27FC236}">
                  <a16:creationId xmlns:a16="http://schemas.microsoft.com/office/drawing/2014/main" id="{6D990960-BFC3-4D2C-9BB7-EC45F50E2D96}"/>
                </a:ext>
              </a:extLst>
            </p:cNvPr>
            <p:cNvSpPr/>
            <p:nvPr/>
          </p:nvSpPr>
          <p:spPr>
            <a:xfrm>
              <a:off x="3191482" y="4876800"/>
              <a:ext cx="225411" cy="149225"/>
            </a:xfrm>
            <a:custGeom>
              <a:avLst/>
              <a:gdLst>
                <a:gd name="connsiteX0" fmla="*/ 196850 w 225425"/>
                <a:gd name="connsiteY0" fmla="*/ 34925 h 149225"/>
                <a:gd name="connsiteX1" fmla="*/ 225425 w 225425"/>
                <a:gd name="connsiteY1" fmla="*/ 114300 h 149225"/>
                <a:gd name="connsiteX2" fmla="*/ 117475 w 225425"/>
                <a:gd name="connsiteY2" fmla="*/ 142875 h 149225"/>
                <a:gd name="connsiteX3" fmla="*/ 85725 w 225425"/>
                <a:gd name="connsiteY3" fmla="*/ 63500 h 149225"/>
                <a:gd name="connsiteX4" fmla="*/ 9525 w 225425"/>
                <a:gd name="connsiteY4" fmla="*/ 149225 h 149225"/>
                <a:gd name="connsiteX5" fmla="*/ 0 w 225425"/>
                <a:gd name="connsiteY5" fmla="*/ 12700 h 149225"/>
                <a:gd name="connsiteX6" fmla="*/ 38100 w 225425"/>
                <a:gd name="connsiteY6" fmla="*/ 0 h 149225"/>
                <a:gd name="connsiteX7" fmla="*/ 92075 w 225425"/>
                <a:gd name="connsiteY7" fmla="*/ 0 h 149225"/>
                <a:gd name="connsiteX8" fmla="*/ 196850 w 225425"/>
                <a:gd name="connsiteY8" fmla="*/ 34925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25" h="149225">
                  <a:moveTo>
                    <a:pt x="196850" y="34925"/>
                  </a:moveTo>
                  <a:lnTo>
                    <a:pt x="225425" y="114300"/>
                  </a:lnTo>
                  <a:lnTo>
                    <a:pt x="117475" y="142875"/>
                  </a:lnTo>
                  <a:lnTo>
                    <a:pt x="85725" y="63500"/>
                  </a:lnTo>
                  <a:lnTo>
                    <a:pt x="9525" y="149225"/>
                  </a:lnTo>
                  <a:lnTo>
                    <a:pt x="0" y="12700"/>
                  </a:lnTo>
                  <a:lnTo>
                    <a:pt x="38100" y="0"/>
                  </a:lnTo>
                  <a:lnTo>
                    <a:pt x="92075" y="0"/>
                  </a:lnTo>
                  <a:lnTo>
                    <a:pt x="196850" y="349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5" name="フリーフォーム 1030">
              <a:extLst>
                <a:ext uri="{FF2B5EF4-FFF2-40B4-BE49-F238E27FC236}">
                  <a16:creationId xmlns:a16="http://schemas.microsoft.com/office/drawing/2014/main" id="{86B02A60-47E2-41D1-8F0B-83B36F0F1F92}"/>
                </a:ext>
              </a:extLst>
            </p:cNvPr>
            <p:cNvSpPr/>
            <p:nvPr/>
          </p:nvSpPr>
          <p:spPr>
            <a:xfrm>
              <a:off x="2785108" y="4587875"/>
              <a:ext cx="600037" cy="409575"/>
            </a:xfrm>
            <a:custGeom>
              <a:avLst/>
              <a:gdLst>
                <a:gd name="connsiteX0" fmla="*/ 492125 w 600075"/>
                <a:gd name="connsiteY0" fmla="*/ 212725 h 409575"/>
                <a:gd name="connsiteX1" fmla="*/ 600075 w 600075"/>
                <a:gd name="connsiteY1" fmla="*/ 247650 h 409575"/>
                <a:gd name="connsiteX2" fmla="*/ 523875 w 600075"/>
                <a:gd name="connsiteY2" fmla="*/ 301625 h 409575"/>
                <a:gd name="connsiteX3" fmla="*/ 454025 w 600075"/>
                <a:gd name="connsiteY3" fmla="*/ 285750 h 409575"/>
                <a:gd name="connsiteX4" fmla="*/ 412750 w 600075"/>
                <a:gd name="connsiteY4" fmla="*/ 304800 h 409575"/>
                <a:gd name="connsiteX5" fmla="*/ 406400 w 600075"/>
                <a:gd name="connsiteY5" fmla="*/ 409575 h 409575"/>
                <a:gd name="connsiteX6" fmla="*/ 361950 w 600075"/>
                <a:gd name="connsiteY6" fmla="*/ 396875 h 409575"/>
                <a:gd name="connsiteX7" fmla="*/ 212725 w 600075"/>
                <a:gd name="connsiteY7" fmla="*/ 257175 h 409575"/>
                <a:gd name="connsiteX8" fmla="*/ 111125 w 600075"/>
                <a:gd name="connsiteY8" fmla="*/ 149225 h 409575"/>
                <a:gd name="connsiteX9" fmla="*/ 69850 w 600075"/>
                <a:gd name="connsiteY9" fmla="*/ 165100 h 409575"/>
                <a:gd name="connsiteX10" fmla="*/ 0 w 600075"/>
                <a:gd name="connsiteY10" fmla="*/ 215900 h 409575"/>
                <a:gd name="connsiteX11" fmla="*/ 12700 w 600075"/>
                <a:gd name="connsiteY11" fmla="*/ 22225 h 409575"/>
                <a:gd name="connsiteX12" fmla="*/ 73025 w 600075"/>
                <a:gd name="connsiteY12" fmla="*/ 0 h 409575"/>
                <a:gd name="connsiteX13" fmla="*/ 238125 w 600075"/>
                <a:gd name="connsiteY13" fmla="*/ 107950 h 409575"/>
                <a:gd name="connsiteX14" fmla="*/ 327025 w 600075"/>
                <a:gd name="connsiteY14" fmla="*/ 107950 h 409575"/>
                <a:gd name="connsiteX15" fmla="*/ 365125 w 600075"/>
                <a:gd name="connsiteY15" fmla="*/ 222250 h 409575"/>
                <a:gd name="connsiteX16" fmla="*/ 415925 w 600075"/>
                <a:gd name="connsiteY16" fmla="*/ 241300 h 409575"/>
                <a:gd name="connsiteX17" fmla="*/ 492125 w 600075"/>
                <a:gd name="connsiteY17" fmla="*/ 21272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75" h="409575">
                  <a:moveTo>
                    <a:pt x="492125" y="212725"/>
                  </a:moveTo>
                  <a:lnTo>
                    <a:pt x="600075" y="247650"/>
                  </a:lnTo>
                  <a:lnTo>
                    <a:pt x="523875" y="301625"/>
                  </a:lnTo>
                  <a:lnTo>
                    <a:pt x="454025" y="285750"/>
                  </a:lnTo>
                  <a:lnTo>
                    <a:pt x="412750" y="304800"/>
                  </a:lnTo>
                  <a:lnTo>
                    <a:pt x="406400" y="409575"/>
                  </a:lnTo>
                  <a:lnTo>
                    <a:pt x="361950" y="396875"/>
                  </a:lnTo>
                  <a:lnTo>
                    <a:pt x="212725" y="257175"/>
                  </a:lnTo>
                  <a:lnTo>
                    <a:pt x="111125" y="149225"/>
                  </a:lnTo>
                  <a:lnTo>
                    <a:pt x="69850" y="165100"/>
                  </a:lnTo>
                  <a:lnTo>
                    <a:pt x="0" y="215900"/>
                  </a:lnTo>
                  <a:lnTo>
                    <a:pt x="12700" y="22225"/>
                  </a:lnTo>
                  <a:lnTo>
                    <a:pt x="73025" y="0"/>
                  </a:lnTo>
                  <a:lnTo>
                    <a:pt x="238125" y="107950"/>
                  </a:lnTo>
                  <a:lnTo>
                    <a:pt x="327025" y="107950"/>
                  </a:lnTo>
                  <a:lnTo>
                    <a:pt x="365125" y="222250"/>
                  </a:lnTo>
                  <a:lnTo>
                    <a:pt x="415925" y="241300"/>
                  </a:lnTo>
                  <a:lnTo>
                    <a:pt x="492125" y="2127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6" name="フリーフォーム 1031">
              <a:extLst>
                <a:ext uri="{FF2B5EF4-FFF2-40B4-BE49-F238E27FC236}">
                  <a16:creationId xmlns:a16="http://schemas.microsoft.com/office/drawing/2014/main" id="{E64D5967-50DA-488F-8FE4-EF3493927645}"/>
                </a:ext>
              </a:extLst>
            </p:cNvPr>
            <p:cNvSpPr/>
            <p:nvPr/>
          </p:nvSpPr>
          <p:spPr>
            <a:xfrm>
              <a:off x="2670816" y="4740275"/>
              <a:ext cx="460346" cy="352425"/>
            </a:xfrm>
            <a:custGeom>
              <a:avLst/>
              <a:gdLst>
                <a:gd name="connsiteX0" fmla="*/ 3175 w 460375"/>
                <a:gd name="connsiteY0" fmla="*/ 38100 h 352425"/>
                <a:gd name="connsiteX1" fmla="*/ 57150 w 460375"/>
                <a:gd name="connsiteY1" fmla="*/ 3175 h 352425"/>
                <a:gd name="connsiteX2" fmla="*/ 114300 w 460375"/>
                <a:gd name="connsiteY2" fmla="*/ 66675 h 352425"/>
                <a:gd name="connsiteX3" fmla="*/ 177800 w 460375"/>
                <a:gd name="connsiteY3" fmla="*/ 19050 h 352425"/>
                <a:gd name="connsiteX4" fmla="*/ 219075 w 460375"/>
                <a:gd name="connsiteY4" fmla="*/ 0 h 352425"/>
                <a:gd name="connsiteX5" fmla="*/ 346075 w 460375"/>
                <a:gd name="connsiteY5" fmla="*/ 133350 h 352425"/>
                <a:gd name="connsiteX6" fmla="*/ 460375 w 460375"/>
                <a:gd name="connsiteY6" fmla="*/ 231775 h 352425"/>
                <a:gd name="connsiteX7" fmla="*/ 339725 w 460375"/>
                <a:gd name="connsiteY7" fmla="*/ 352425 h 352425"/>
                <a:gd name="connsiteX8" fmla="*/ 288925 w 460375"/>
                <a:gd name="connsiteY8" fmla="*/ 339725 h 352425"/>
                <a:gd name="connsiteX9" fmla="*/ 285750 w 460375"/>
                <a:gd name="connsiteY9" fmla="*/ 285750 h 352425"/>
                <a:gd name="connsiteX10" fmla="*/ 146050 w 460375"/>
                <a:gd name="connsiteY10" fmla="*/ 190500 h 352425"/>
                <a:gd name="connsiteX11" fmla="*/ 60325 w 460375"/>
                <a:gd name="connsiteY11" fmla="*/ 254000 h 352425"/>
                <a:gd name="connsiteX12" fmla="*/ 0 w 460375"/>
                <a:gd name="connsiteY12" fmla="*/ 104775 h 352425"/>
                <a:gd name="connsiteX13" fmla="*/ 53975 w 460375"/>
                <a:gd name="connsiteY13" fmla="*/ 98425 h 352425"/>
                <a:gd name="connsiteX14" fmla="*/ 63500 w 460375"/>
                <a:gd name="connsiteY14" fmla="*/ 73025 h 352425"/>
                <a:gd name="connsiteX15" fmla="*/ 3175 w 460375"/>
                <a:gd name="connsiteY15" fmla="*/ 3810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0375" h="352425">
                  <a:moveTo>
                    <a:pt x="3175" y="38100"/>
                  </a:moveTo>
                  <a:lnTo>
                    <a:pt x="57150" y="3175"/>
                  </a:lnTo>
                  <a:lnTo>
                    <a:pt x="114300" y="66675"/>
                  </a:lnTo>
                  <a:lnTo>
                    <a:pt x="177800" y="19050"/>
                  </a:lnTo>
                  <a:lnTo>
                    <a:pt x="219075" y="0"/>
                  </a:lnTo>
                  <a:lnTo>
                    <a:pt x="346075" y="133350"/>
                  </a:lnTo>
                  <a:lnTo>
                    <a:pt x="460375" y="231775"/>
                  </a:lnTo>
                  <a:lnTo>
                    <a:pt x="339725" y="352425"/>
                  </a:lnTo>
                  <a:lnTo>
                    <a:pt x="288925" y="339725"/>
                  </a:lnTo>
                  <a:lnTo>
                    <a:pt x="285750" y="285750"/>
                  </a:lnTo>
                  <a:lnTo>
                    <a:pt x="146050" y="190500"/>
                  </a:lnTo>
                  <a:lnTo>
                    <a:pt x="60325" y="254000"/>
                  </a:lnTo>
                  <a:lnTo>
                    <a:pt x="0" y="104775"/>
                  </a:lnTo>
                  <a:lnTo>
                    <a:pt x="53975" y="98425"/>
                  </a:lnTo>
                  <a:lnTo>
                    <a:pt x="63500" y="73025"/>
                  </a:lnTo>
                  <a:lnTo>
                    <a:pt x="3175" y="381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7" name="フリーフォーム 1033">
              <a:extLst>
                <a:ext uri="{FF2B5EF4-FFF2-40B4-BE49-F238E27FC236}">
                  <a16:creationId xmlns:a16="http://schemas.microsoft.com/office/drawing/2014/main" id="{A4BC0739-BCFF-42E6-98DC-6EB2BEB52B84}"/>
                </a:ext>
              </a:extLst>
            </p:cNvPr>
            <p:cNvSpPr/>
            <p:nvPr/>
          </p:nvSpPr>
          <p:spPr>
            <a:xfrm>
              <a:off x="2483503" y="4019550"/>
              <a:ext cx="1361988" cy="812800"/>
            </a:xfrm>
            <a:custGeom>
              <a:avLst/>
              <a:gdLst>
                <a:gd name="connsiteX0" fmla="*/ 73025 w 1362075"/>
                <a:gd name="connsiteY0" fmla="*/ 523875 h 812800"/>
                <a:gd name="connsiteX1" fmla="*/ 0 w 1362075"/>
                <a:gd name="connsiteY1" fmla="*/ 387350 h 812800"/>
                <a:gd name="connsiteX2" fmla="*/ 165100 w 1362075"/>
                <a:gd name="connsiteY2" fmla="*/ 196850 h 812800"/>
                <a:gd name="connsiteX3" fmla="*/ 288925 w 1362075"/>
                <a:gd name="connsiteY3" fmla="*/ 266700 h 812800"/>
                <a:gd name="connsiteX4" fmla="*/ 469900 w 1362075"/>
                <a:gd name="connsiteY4" fmla="*/ 254000 h 812800"/>
                <a:gd name="connsiteX5" fmla="*/ 466725 w 1362075"/>
                <a:gd name="connsiteY5" fmla="*/ 98425 h 812800"/>
                <a:gd name="connsiteX6" fmla="*/ 762000 w 1362075"/>
                <a:gd name="connsiteY6" fmla="*/ 0 h 812800"/>
                <a:gd name="connsiteX7" fmla="*/ 844550 w 1362075"/>
                <a:gd name="connsiteY7" fmla="*/ 88900 h 812800"/>
                <a:gd name="connsiteX8" fmla="*/ 942975 w 1362075"/>
                <a:gd name="connsiteY8" fmla="*/ 139700 h 812800"/>
                <a:gd name="connsiteX9" fmla="*/ 977900 w 1362075"/>
                <a:gd name="connsiteY9" fmla="*/ 66675 h 812800"/>
                <a:gd name="connsiteX10" fmla="*/ 1098550 w 1362075"/>
                <a:gd name="connsiteY10" fmla="*/ 282575 h 812800"/>
                <a:gd name="connsiteX11" fmla="*/ 1250950 w 1362075"/>
                <a:gd name="connsiteY11" fmla="*/ 273050 h 812800"/>
                <a:gd name="connsiteX12" fmla="*/ 1362075 w 1362075"/>
                <a:gd name="connsiteY12" fmla="*/ 390525 h 812800"/>
                <a:gd name="connsiteX13" fmla="*/ 1320800 w 1362075"/>
                <a:gd name="connsiteY13" fmla="*/ 422275 h 812800"/>
                <a:gd name="connsiteX14" fmla="*/ 1308100 w 1362075"/>
                <a:gd name="connsiteY14" fmla="*/ 517525 h 812800"/>
                <a:gd name="connsiteX15" fmla="*/ 1222375 w 1362075"/>
                <a:gd name="connsiteY15" fmla="*/ 479425 h 812800"/>
                <a:gd name="connsiteX16" fmla="*/ 1216025 w 1362075"/>
                <a:gd name="connsiteY16" fmla="*/ 581025 h 812800"/>
                <a:gd name="connsiteX17" fmla="*/ 1123950 w 1362075"/>
                <a:gd name="connsiteY17" fmla="*/ 581025 h 812800"/>
                <a:gd name="connsiteX18" fmla="*/ 1139825 w 1362075"/>
                <a:gd name="connsiteY18" fmla="*/ 730250 h 812800"/>
                <a:gd name="connsiteX19" fmla="*/ 1063625 w 1362075"/>
                <a:gd name="connsiteY19" fmla="*/ 695325 h 812800"/>
                <a:gd name="connsiteX20" fmla="*/ 917575 w 1362075"/>
                <a:gd name="connsiteY20" fmla="*/ 701675 h 812800"/>
                <a:gd name="connsiteX21" fmla="*/ 812800 w 1362075"/>
                <a:gd name="connsiteY21" fmla="*/ 730250 h 812800"/>
                <a:gd name="connsiteX22" fmla="*/ 796925 w 1362075"/>
                <a:gd name="connsiteY22" fmla="*/ 784225 h 812800"/>
                <a:gd name="connsiteX23" fmla="*/ 708025 w 1362075"/>
                <a:gd name="connsiteY23" fmla="*/ 812800 h 812800"/>
                <a:gd name="connsiteX24" fmla="*/ 663575 w 1362075"/>
                <a:gd name="connsiteY24" fmla="*/ 800100 h 812800"/>
                <a:gd name="connsiteX25" fmla="*/ 631825 w 1362075"/>
                <a:gd name="connsiteY25" fmla="*/ 673100 h 812800"/>
                <a:gd name="connsiteX26" fmla="*/ 530225 w 1362075"/>
                <a:gd name="connsiteY26" fmla="*/ 676275 h 812800"/>
                <a:gd name="connsiteX27" fmla="*/ 381000 w 1362075"/>
                <a:gd name="connsiteY27" fmla="*/ 568325 h 812800"/>
                <a:gd name="connsiteX28" fmla="*/ 311150 w 1362075"/>
                <a:gd name="connsiteY28" fmla="*/ 603250 h 812800"/>
                <a:gd name="connsiteX29" fmla="*/ 298450 w 1362075"/>
                <a:gd name="connsiteY29" fmla="*/ 781050 h 812800"/>
                <a:gd name="connsiteX30" fmla="*/ 250825 w 1362075"/>
                <a:gd name="connsiteY30" fmla="*/ 730250 h 812800"/>
                <a:gd name="connsiteX31" fmla="*/ 203200 w 1362075"/>
                <a:gd name="connsiteY31" fmla="*/ 758825 h 812800"/>
                <a:gd name="connsiteX32" fmla="*/ 127000 w 1362075"/>
                <a:gd name="connsiteY32" fmla="*/ 628650 h 812800"/>
                <a:gd name="connsiteX33" fmla="*/ 155575 w 1362075"/>
                <a:gd name="connsiteY33" fmla="*/ 571500 h 812800"/>
                <a:gd name="connsiteX34" fmla="*/ 228600 w 1362075"/>
                <a:gd name="connsiteY34" fmla="*/ 596900 h 812800"/>
                <a:gd name="connsiteX35" fmla="*/ 222250 w 1362075"/>
                <a:gd name="connsiteY35" fmla="*/ 501650 h 812800"/>
                <a:gd name="connsiteX36" fmla="*/ 152400 w 1362075"/>
                <a:gd name="connsiteY36" fmla="*/ 488950 h 812800"/>
                <a:gd name="connsiteX37" fmla="*/ 73025 w 1362075"/>
                <a:gd name="connsiteY37" fmla="*/ 523875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62075" h="812800">
                  <a:moveTo>
                    <a:pt x="73025" y="523875"/>
                  </a:moveTo>
                  <a:lnTo>
                    <a:pt x="0" y="387350"/>
                  </a:lnTo>
                  <a:lnTo>
                    <a:pt x="165100" y="196850"/>
                  </a:lnTo>
                  <a:lnTo>
                    <a:pt x="288925" y="266700"/>
                  </a:lnTo>
                  <a:lnTo>
                    <a:pt x="469900" y="254000"/>
                  </a:lnTo>
                  <a:cubicBezTo>
                    <a:pt x="468842" y="202142"/>
                    <a:pt x="467783" y="150283"/>
                    <a:pt x="466725" y="98425"/>
                  </a:cubicBezTo>
                  <a:lnTo>
                    <a:pt x="762000" y="0"/>
                  </a:lnTo>
                  <a:lnTo>
                    <a:pt x="844550" y="88900"/>
                  </a:lnTo>
                  <a:lnTo>
                    <a:pt x="942975" y="139700"/>
                  </a:lnTo>
                  <a:lnTo>
                    <a:pt x="977900" y="66675"/>
                  </a:lnTo>
                  <a:lnTo>
                    <a:pt x="1098550" y="282575"/>
                  </a:lnTo>
                  <a:lnTo>
                    <a:pt x="1250950" y="273050"/>
                  </a:lnTo>
                  <a:lnTo>
                    <a:pt x="1362075" y="390525"/>
                  </a:lnTo>
                  <a:lnTo>
                    <a:pt x="1320800" y="422275"/>
                  </a:lnTo>
                  <a:lnTo>
                    <a:pt x="1308100" y="517525"/>
                  </a:lnTo>
                  <a:lnTo>
                    <a:pt x="1222375" y="479425"/>
                  </a:lnTo>
                  <a:lnTo>
                    <a:pt x="1216025" y="581025"/>
                  </a:lnTo>
                  <a:lnTo>
                    <a:pt x="1123950" y="581025"/>
                  </a:lnTo>
                  <a:lnTo>
                    <a:pt x="1139825" y="730250"/>
                  </a:lnTo>
                  <a:lnTo>
                    <a:pt x="1063625" y="695325"/>
                  </a:lnTo>
                  <a:lnTo>
                    <a:pt x="917575" y="701675"/>
                  </a:lnTo>
                  <a:lnTo>
                    <a:pt x="812800" y="730250"/>
                  </a:lnTo>
                  <a:lnTo>
                    <a:pt x="796925" y="784225"/>
                  </a:lnTo>
                  <a:lnTo>
                    <a:pt x="708025" y="812800"/>
                  </a:lnTo>
                  <a:lnTo>
                    <a:pt x="663575" y="800100"/>
                  </a:lnTo>
                  <a:lnTo>
                    <a:pt x="631825" y="673100"/>
                  </a:lnTo>
                  <a:lnTo>
                    <a:pt x="530225" y="676275"/>
                  </a:lnTo>
                  <a:lnTo>
                    <a:pt x="381000" y="568325"/>
                  </a:lnTo>
                  <a:lnTo>
                    <a:pt x="311150" y="603250"/>
                  </a:lnTo>
                  <a:lnTo>
                    <a:pt x="298450" y="781050"/>
                  </a:lnTo>
                  <a:lnTo>
                    <a:pt x="250825" y="730250"/>
                  </a:lnTo>
                  <a:lnTo>
                    <a:pt x="203200" y="758825"/>
                  </a:lnTo>
                  <a:lnTo>
                    <a:pt x="127000" y="628650"/>
                  </a:lnTo>
                  <a:lnTo>
                    <a:pt x="155575" y="571500"/>
                  </a:lnTo>
                  <a:lnTo>
                    <a:pt x="228600" y="596900"/>
                  </a:lnTo>
                  <a:lnTo>
                    <a:pt x="222250" y="501650"/>
                  </a:lnTo>
                  <a:lnTo>
                    <a:pt x="152400" y="488950"/>
                  </a:lnTo>
                  <a:lnTo>
                    <a:pt x="73025" y="5238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8" name="フリーフォーム 1034">
              <a:extLst>
                <a:ext uri="{FF2B5EF4-FFF2-40B4-BE49-F238E27FC236}">
                  <a16:creationId xmlns:a16="http://schemas.microsoft.com/office/drawing/2014/main" id="{473C43A9-5289-444E-8C78-3DD962943756}"/>
                </a:ext>
              </a:extLst>
            </p:cNvPr>
            <p:cNvSpPr/>
            <p:nvPr/>
          </p:nvSpPr>
          <p:spPr>
            <a:xfrm>
              <a:off x="2610495" y="5502275"/>
              <a:ext cx="184138" cy="98425"/>
            </a:xfrm>
            <a:custGeom>
              <a:avLst/>
              <a:gdLst>
                <a:gd name="connsiteX0" fmla="*/ 0 w 184150"/>
                <a:gd name="connsiteY0" fmla="*/ 0 h 98425"/>
                <a:gd name="connsiteX1" fmla="*/ 184150 w 184150"/>
                <a:gd name="connsiteY1" fmla="*/ 9525 h 98425"/>
                <a:gd name="connsiteX2" fmla="*/ 142875 w 184150"/>
                <a:gd name="connsiteY2" fmla="*/ 98425 h 98425"/>
                <a:gd name="connsiteX3" fmla="*/ 41275 w 184150"/>
                <a:gd name="connsiteY3" fmla="*/ 63500 h 98425"/>
                <a:gd name="connsiteX4" fmla="*/ 0 w 184150"/>
                <a:gd name="connsiteY4" fmla="*/ 0 h 9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0" h="98425">
                  <a:moveTo>
                    <a:pt x="0" y="0"/>
                  </a:moveTo>
                  <a:lnTo>
                    <a:pt x="184150" y="9525"/>
                  </a:lnTo>
                  <a:lnTo>
                    <a:pt x="142875" y="98425"/>
                  </a:lnTo>
                  <a:lnTo>
                    <a:pt x="41275" y="63500"/>
                  </a:lnTo>
                  <a:lnTo>
                    <a:pt x="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9" name="フリーフォーム 1035">
              <a:extLst>
                <a:ext uri="{FF2B5EF4-FFF2-40B4-BE49-F238E27FC236}">
                  <a16:creationId xmlns:a16="http://schemas.microsoft.com/office/drawing/2014/main" id="{825C9763-60B6-4FEF-93AC-31CA5A35BA4E}"/>
                </a:ext>
              </a:extLst>
            </p:cNvPr>
            <p:cNvSpPr/>
            <p:nvPr/>
          </p:nvSpPr>
          <p:spPr>
            <a:xfrm>
              <a:off x="2089828" y="5226050"/>
              <a:ext cx="685756" cy="619125"/>
            </a:xfrm>
            <a:custGeom>
              <a:avLst/>
              <a:gdLst>
                <a:gd name="connsiteX0" fmla="*/ 660400 w 685800"/>
                <a:gd name="connsiteY0" fmla="*/ 381000 h 619125"/>
                <a:gd name="connsiteX1" fmla="*/ 685800 w 685800"/>
                <a:gd name="connsiteY1" fmla="*/ 428625 h 619125"/>
                <a:gd name="connsiteX2" fmla="*/ 676275 w 685800"/>
                <a:gd name="connsiteY2" fmla="*/ 492125 h 619125"/>
                <a:gd name="connsiteX3" fmla="*/ 561975 w 685800"/>
                <a:gd name="connsiteY3" fmla="*/ 539750 h 619125"/>
                <a:gd name="connsiteX4" fmla="*/ 469900 w 685800"/>
                <a:gd name="connsiteY4" fmla="*/ 542925 h 619125"/>
                <a:gd name="connsiteX5" fmla="*/ 406400 w 685800"/>
                <a:gd name="connsiteY5" fmla="*/ 609600 h 619125"/>
                <a:gd name="connsiteX6" fmla="*/ 279400 w 685800"/>
                <a:gd name="connsiteY6" fmla="*/ 584200 h 619125"/>
                <a:gd name="connsiteX7" fmla="*/ 257175 w 685800"/>
                <a:gd name="connsiteY7" fmla="*/ 619125 h 619125"/>
                <a:gd name="connsiteX8" fmla="*/ 123825 w 685800"/>
                <a:gd name="connsiteY8" fmla="*/ 428625 h 619125"/>
                <a:gd name="connsiteX9" fmla="*/ 114300 w 685800"/>
                <a:gd name="connsiteY9" fmla="*/ 311150 h 619125"/>
                <a:gd name="connsiteX10" fmla="*/ 0 w 685800"/>
                <a:gd name="connsiteY10" fmla="*/ 200025 h 619125"/>
                <a:gd name="connsiteX11" fmla="*/ 6350 w 685800"/>
                <a:gd name="connsiteY11" fmla="*/ 136525 h 619125"/>
                <a:gd name="connsiteX12" fmla="*/ 66675 w 685800"/>
                <a:gd name="connsiteY12" fmla="*/ 101600 h 619125"/>
                <a:gd name="connsiteX13" fmla="*/ 73025 w 685800"/>
                <a:gd name="connsiteY13" fmla="*/ 19050 h 619125"/>
                <a:gd name="connsiteX14" fmla="*/ 149225 w 685800"/>
                <a:gd name="connsiteY14" fmla="*/ 0 h 619125"/>
                <a:gd name="connsiteX15" fmla="*/ 330200 w 685800"/>
                <a:gd name="connsiteY15" fmla="*/ 117475 h 619125"/>
                <a:gd name="connsiteX16" fmla="*/ 409575 w 685800"/>
                <a:gd name="connsiteY16" fmla="*/ 98425 h 619125"/>
                <a:gd name="connsiteX17" fmla="*/ 511175 w 685800"/>
                <a:gd name="connsiteY17" fmla="*/ 276225 h 619125"/>
                <a:gd name="connsiteX18" fmla="*/ 565150 w 685800"/>
                <a:gd name="connsiteY18" fmla="*/ 342900 h 619125"/>
                <a:gd name="connsiteX19" fmla="*/ 660400 w 685800"/>
                <a:gd name="connsiteY19" fmla="*/ 38100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 h="619125">
                  <a:moveTo>
                    <a:pt x="660400" y="381000"/>
                  </a:moveTo>
                  <a:lnTo>
                    <a:pt x="685800" y="428625"/>
                  </a:lnTo>
                  <a:lnTo>
                    <a:pt x="676275" y="492125"/>
                  </a:lnTo>
                  <a:lnTo>
                    <a:pt x="561975" y="539750"/>
                  </a:lnTo>
                  <a:lnTo>
                    <a:pt x="469900" y="542925"/>
                  </a:lnTo>
                  <a:lnTo>
                    <a:pt x="406400" y="609600"/>
                  </a:lnTo>
                  <a:lnTo>
                    <a:pt x="279400" y="584200"/>
                  </a:lnTo>
                  <a:lnTo>
                    <a:pt x="257175" y="619125"/>
                  </a:lnTo>
                  <a:lnTo>
                    <a:pt x="123825" y="428625"/>
                  </a:lnTo>
                  <a:lnTo>
                    <a:pt x="114300" y="311150"/>
                  </a:lnTo>
                  <a:lnTo>
                    <a:pt x="0" y="200025"/>
                  </a:lnTo>
                  <a:lnTo>
                    <a:pt x="6350" y="136525"/>
                  </a:lnTo>
                  <a:lnTo>
                    <a:pt x="66675" y="101600"/>
                  </a:lnTo>
                  <a:lnTo>
                    <a:pt x="73025" y="19050"/>
                  </a:lnTo>
                  <a:lnTo>
                    <a:pt x="149225" y="0"/>
                  </a:lnTo>
                  <a:lnTo>
                    <a:pt x="330200" y="117475"/>
                  </a:lnTo>
                  <a:lnTo>
                    <a:pt x="409575" y="98425"/>
                  </a:lnTo>
                  <a:lnTo>
                    <a:pt x="511175" y="276225"/>
                  </a:lnTo>
                  <a:lnTo>
                    <a:pt x="565150" y="342900"/>
                  </a:lnTo>
                  <a:lnTo>
                    <a:pt x="660400" y="3810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0" name="フリーフォーム 1036">
              <a:extLst>
                <a:ext uri="{FF2B5EF4-FFF2-40B4-BE49-F238E27FC236}">
                  <a16:creationId xmlns:a16="http://schemas.microsoft.com/office/drawing/2014/main" id="{D38942EA-28F1-4BE9-92B8-025F9C3BA86E}"/>
                </a:ext>
              </a:extLst>
            </p:cNvPr>
            <p:cNvSpPr/>
            <p:nvPr/>
          </p:nvSpPr>
          <p:spPr>
            <a:xfrm>
              <a:off x="2664466" y="5518150"/>
              <a:ext cx="263508" cy="336550"/>
            </a:xfrm>
            <a:custGeom>
              <a:avLst/>
              <a:gdLst>
                <a:gd name="connsiteX0" fmla="*/ 133350 w 263525"/>
                <a:gd name="connsiteY0" fmla="*/ 0 h 336550"/>
                <a:gd name="connsiteX1" fmla="*/ 171450 w 263525"/>
                <a:gd name="connsiteY1" fmla="*/ 50800 h 336550"/>
                <a:gd name="connsiteX2" fmla="*/ 263525 w 263525"/>
                <a:gd name="connsiteY2" fmla="*/ 107950 h 336550"/>
                <a:gd name="connsiteX3" fmla="*/ 142875 w 263525"/>
                <a:gd name="connsiteY3" fmla="*/ 285750 h 336550"/>
                <a:gd name="connsiteX4" fmla="*/ 19050 w 263525"/>
                <a:gd name="connsiteY4" fmla="*/ 336550 h 336550"/>
                <a:gd name="connsiteX5" fmla="*/ 0 w 263525"/>
                <a:gd name="connsiteY5" fmla="*/ 244475 h 336550"/>
                <a:gd name="connsiteX6" fmla="*/ 101600 w 263525"/>
                <a:gd name="connsiteY6" fmla="*/ 203200 h 336550"/>
                <a:gd name="connsiteX7" fmla="*/ 117475 w 263525"/>
                <a:gd name="connsiteY7" fmla="*/ 136525 h 336550"/>
                <a:gd name="connsiteX8" fmla="*/ 79375 w 263525"/>
                <a:gd name="connsiteY8" fmla="*/ 85725 h 336550"/>
                <a:gd name="connsiteX9" fmla="*/ 133350 w 263525"/>
                <a:gd name="connsiteY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525" h="336550">
                  <a:moveTo>
                    <a:pt x="133350" y="0"/>
                  </a:moveTo>
                  <a:lnTo>
                    <a:pt x="171450" y="50800"/>
                  </a:lnTo>
                  <a:lnTo>
                    <a:pt x="263525" y="107950"/>
                  </a:lnTo>
                  <a:lnTo>
                    <a:pt x="142875" y="285750"/>
                  </a:lnTo>
                  <a:lnTo>
                    <a:pt x="19050" y="336550"/>
                  </a:lnTo>
                  <a:lnTo>
                    <a:pt x="0" y="244475"/>
                  </a:lnTo>
                  <a:lnTo>
                    <a:pt x="101600" y="203200"/>
                  </a:lnTo>
                  <a:lnTo>
                    <a:pt x="117475" y="136525"/>
                  </a:lnTo>
                  <a:lnTo>
                    <a:pt x="79375" y="85725"/>
                  </a:lnTo>
                  <a:lnTo>
                    <a:pt x="13335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1" name="フリーフォーム 1037">
              <a:extLst>
                <a:ext uri="{FF2B5EF4-FFF2-40B4-BE49-F238E27FC236}">
                  <a16:creationId xmlns:a16="http://schemas.microsoft.com/office/drawing/2014/main" id="{A7142294-51C5-41A1-854D-5C6B828746A0}"/>
                </a:ext>
              </a:extLst>
            </p:cNvPr>
            <p:cNvSpPr/>
            <p:nvPr/>
          </p:nvSpPr>
          <p:spPr>
            <a:xfrm>
              <a:off x="2350161" y="5768975"/>
              <a:ext cx="330179" cy="225425"/>
            </a:xfrm>
            <a:custGeom>
              <a:avLst/>
              <a:gdLst>
                <a:gd name="connsiteX0" fmla="*/ 304800 w 330200"/>
                <a:gd name="connsiteY0" fmla="*/ 0 h 225425"/>
                <a:gd name="connsiteX1" fmla="*/ 219075 w 330200"/>
                <a:gd name="connsiteY1" fmla="*/ 0 h 225425"/>
                <a:gd name="connsiteX2" fmla="*/ 142875 w 330200"/>
                <a:gd name="connsiteY2" fmla="*/ 63500 h 225425"/>
                <a:gd name="connsiteX3" fmla="*/ 15875 w 330200"/>
                <a:gd name="connsiteY3" fmla="*/ 38100 h 225425"/>
                <a:gd name="connsiteX4" fmla="*/ 0 w 330200"/>
                <a:gd name="connsiteY4" fmla="*/ 79375 h 225425"/>
                <a:gd name="connsiteX5" fmla="*/ 15875 w 330200"/>
                <a:gd name="connsiteY5" fmla="*/ 225425 h 225425"/>
                <a:gd name="connsiteX6" fmla="*/ 234950 w 330200"/>
                <a:gd name="connsiteY6" fmla="*/ 165100 h 225425"/>
                <a:gd name="connsiteX7" fmla="*/ 285750 w 330200"/>
                <a:gd name="connsiteY7" fmla="*/ 127000 h 225425"/>
                <a:gd name="connsiteX8" fmla="*/ 330200 w 330200"/>
                <a:gd name="connsiteY8" fmla="*/ 95250 h 225425"/>
                <a:gd name="connsiteX9" fmla="*/ 304800 w 330200"/>
                <a:gd name="connsiteY9" fmla="*/ 0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200" h="225425">
                  <a:moveTo>
                    <a:pt x="304800" y="0"/>
                  </a:moveTo>
                  <a:lnTo>
                    <a:pt x="219075" y="0"/>
                  </a:lnTo>
                  <a:lnTo>
                    <a:pt x="142875" y="63500"/>
                  </a:lnTo>
                  <a:lnTo>
                    <a:pt x="15875" y="38100"/>
                  </a:lnTo>
                  <a:lnTo>
                    <a:pt x="0" y="79375"/>
                  </a:lnTo>
                  <a:lnTo>
                    <a:pt x="15875" y="225425"/>
                  </a:lnTo>
                  <a:lnTo>
                    <a:pt x="234950" y="165100"/>
                  </a:lnTo>
                  <a:lnTo>
                    <a:pt x="285750" y="127000"/>
                  </a:lnTo>
                  <a:lnTo>
                    <a:pt x="330200" y="95250"/>
                  </a:lnTo>
                  <a:lnTo>
                    <a:pt x="30480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2" name="フリーフォーム 1038">
              <a:extLst>
                <a:ext uri="{FF2B5EF4-FFF2-40B4-BE49-F238E27FC236}">
                  <a16:creationId xmlns:a16="http://schemas.microsoft.com/office/drawing/2014/main" id="{B5CF8F00-0817-4193-952D-35A048E0C556}"/>
                </a:ext>
              </a:extLst>
            </p:cNvPr>
            <p:cNvSpPr/>
            <p:nvPr/>
          </p:nvSpPr>
          <p:spPr>
            <a:xfrm>
              <a:off x="2283490" y="4695825"/>
              <a:ext cx="184138" cy="114300"/>
            </a:xfrm>
            <a:custGeom>
              <a:avLst/>
              <a:gdLst>
                <a:gd name="connsiteX0" fmla="*/ 0 w 184150"/>
                <a:gd name="connsiteY0" fmla="*/ 0 h 114300"/>
                <a:gd name="connsiteX1" fmla="*/ 184150 w 184150"/>
                <a:gd name="connsiteY1" fmla="*/ 92075 h 114300"/>
                <a:gd name="connsiteX2" fmla="*/ 101600 w 184150"/>
                <a:gd name="connsiteY2" fmla="*/ 114300 h 114300"/>
                <a:gd name="connsiteX3" fmla="*/ 25400 w 184150"/>
                <a:gd name="connsiteY3" fmla="*/ 88900 h 114300"/>
                <a:gd name="connsiteX4" fmla="*/ 0 w 184150"/>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0" h="114300">
                  <a:moveTo>
                    <a:pt x="0" y="0"/>
                  </a:moveTo>
                  <a:lnTo>
                    <a:pt x="184150" y="92075"/>
                  </a:lnTo>
                  <a:lnTo>
                    <a:pt x="101600" y="114300"/>
                  </a:lnTo>
                  <a:lnTo>
                    <a:pt x="25400" y="88900"/>
                  </a:lnTo>
                  <a:lnTo>
                    <a:pt x="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3" name="フリーフォーム 1039">
              <a:extLst>
                <a:ext uri="{FF2B5EF4-FFF2-40B4-BE49-F238E27FC236}">
                  <a16:creationId xmlns:a16="http://schemas.microsoft.com/office/drawing/2014/main" id="{2302328E-5C86-4DC9-B6FA-68A02AB64DC3}"/>
                </a:ext>
              </a:extLst>
            </p:cNvPr>
            <p:cNvSpPr/>
            <p:nvPr/>
          </p:nvSpPr>
          <p:spPr>
            <a:xfrm>
              <a:off x="1772348" y="4768850"/>
              <a:ext cx="634959" cy="292100"/>
            </a:xfrm>
            <a:custGeom>
              <a:avLst/>
              <a:gdLst>
                <a:gd name="connsiteX0" fmla="*/ 600075 w 635000"/>
                <a:gd name="connsiteY0" fmla="*/ 50800 h 292100"/>
                <a:gd name="connsiteX1" fmla="*/ 546100 w 635000"/>
                <a:gd name="connsiteY1" fmla="*/ 22225 h 292100"/>
                <a:gd name="connsiteX2" fmla="*/ 479425 w 635000"/>
                <a:gd name="connsiteY2" fmla="*/ 57150 h 292100"/>
                <a:gd name="connsiteX3" fmla="*/ 349250 w 635000"/>
                <a:gd name="connsiteY3" fmla="*/ 41275 h 292100"/>
                <a:gd name="connsiteX4" fmla="*/ 307975 w 635000"/>
                <a:gd name="connsiteY4" fmla="*/ 3175 h 292100"/>
                <a:gd name="connsiteX5" fmla="*/ 212725 w 635000"/>
                <a:gd name="connsiteY5" fmla="*/ 22225 h 292100"/>
                <a:gd name="connsiteX6" fmla="*/ 127000 w 635000"/>
                <a:gd name="connsiteY6" fmla="*/ 47625 h 292100"/>
                <a:gd name="connsiteX7" fmla="*/ 47625 w 635000"/>
                <a:gd name="connsiteY7" fmla="*/ 0 h 292100"/>
                <a:gd name="connsiteX8" fmla="*/ 9525 w 635000"/>
                <a:gd name="connsiteY8" fmla="*/ 60325 h 292100"/>
                <a:gd name="connsiteX9" fmla="*/ 107950 w 635000"/>
                <a:gd name="connsiteY9" fmla="*/ 73025 h 292100"/>
                <a:gd name="connsiteX10" fmla="*/ 0 w 635000"/>
                <a:gd name="connsiteY10" fmla="*/ 111125 h 292100"/>
                <a:gd name="connsiteX11" fmla="*/ 57150 w 635000"/>
                <a:gd name="connsiteY11" fmla="*/ 241300 h 292100"/>
                <a:gd name="connsiteX12" fmla="*/ 127000 w 635000"/>
                <a:gd name="connsiteY12" fmla="*/ 292100 h 292100"/>
                <a:gd name="connsiteX13" fmla="*/ 168275 w 635000"/>
                <a:gd name="connsiteY13" fmla="*/ 244475 h 292100"/>
                <a:gd name="connsiteX14" fmla="*/ 250825 w 635000"/>
                <a:gd name="connsiteY14" fmla="*/ 285750 h 292100"/>
                <a:gd name="connsiteX15" fmla="*/ 339725 w 635000"/>
                <a:gd name="connsiteY15" fmla="*/ 238125 h 292100"/>
                <a:gd name="connsiteX16" fmla="*/ 384175 w 635000"/>
                <a:gd name="connsiteY16" fmla="*/ 254000 h 292100"/>
                <a:gd name="connsiteX17" fmla="*/ 622300 w 635000"/>
                <a:gd name="connsiteY17" fmla="*/ 222250 h 292100"/>
                <a:gd name="connsiteX18" fmla="*/ 612775 w 635000"/>
                <a:gd name="connsiteY18" fmla="*/ 136525 h 292100"/>
                <a:gd name="connsiteX19" fmla="*/ 635000 w 635000"/>
                <a:gd name="connsiteY19" fmla="*/ 117475 h 292100"/>
                <a:gd name="connsiteX20" fmla="*/ 600075 w 635000"/>
                <a:gd name="connsiteY20" fmla="*/ 50800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5000" h="292100">
                  <a:moveTo>
                    <a:pt x="600075" y="50800"/>
                  </a:moveTo>
                  <a:lnTo>
                    <a:pt x="546100" y="22225"/>
                  </a:lnTo>
                  <a:lnTo>
                    <a:pt x="479425" y="57150"/>
                  </a:lnTo>
                  <a:lnTo>
                    <a:pt x="349250" y="41275"/>
                  </a:lnTo>
                  <a:lnTo>
                    <a:pt x="307975" y="3175"/>
                  </a:lnTo>
                  <a:lnTo>
                    <a:pt x="212725" y="22225"/>
                  </a:lnTo>
                  <a:lnTo>
                    <a:pt x="127000" y="47625"/>
                  </a:lnTo>
                  <a:lnTo>
                    <a:pt x="47625" y="0"/>
                  </a:lnTo>
                  <a:lnTo>
                    <a:pt x="9525" y="60325"/>
                  </a:lnTo>
                  <a:lnTo>
                    <a:pt x="107950" y="73025"/>
                  </a:lnTo>
                  <a:lnTo>
                    <a:pt x="0" y="111125"/>
                  </a:lnTo>
                  <a:lnTo>
                    <a:pt x="57150" y="241300"/>
                  </a:lnTo>
                  <a:lnTo>
                    <a:pt x="127000" y="292100"/>
                  </a:lnTo>
                  <a:lnTo>
                    <a:pt x="168275" y="244475"/>
                  </a:lnTo>
                  <a:lnTo>
                    <a:pt x="250825" y="285750"/>
                  </a:lnTo>
                  <a:lnTo>
                    <a:pt x="339725" y="238125"/>
                  </a:lnTo>
                  <a:lnTo>
                    <a:pt x="384175" y="254000"/>
                  </a:lnTo>
                  <a:lnTo>
                    <a:pt x="622300" y="222250"/>
                  </a:lnTo>
                  <a:lnTo>
                    <a:pt x="612775" y="136525"/>
                  </a:lnTo>
                  <a:lnTo>
                    <a:pt x="635000" y="117475"/>
                  </a:lnTo>
                  <a:lnTo>
                    <a:pt x="600075" y="508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4" name="フリーフォーム 1040">
              <a:extLst>
                <a:ext uri="{FF2B5EF4-FFF2-40B4-BE49-F238E27FC236}">
                  <a16:creationId xmlns:a16="http://schemas.microsoft.com/office/drawing/2014/main" id="{9C544B48-AFC2-4401-AB16-070B7E2CDE9E}"/>
                </a:ext>
              </a:extLst>
            </p:cNvPr>
            <p:cNvSpPr/>
            <p:nvPr/>
          </p:nvSpPr>
          <p:spPr>
            <a:xfrm>
              <a:off x="2366035" y="4791075"/>
              <a:ext cx="117467" cy="133350"/>
            </a:xfrm>
            <a:custGeom>
              <a:avLst/>
              <a:gdLst>
                <a:gd name="connsiteX0" fmla="*/ 0 w 117475"/>
                <a:gd name="connsiteY0" fmla="*/ 19050 h 133350"/>
                <a:gd name="connsiteX1" fmla="*/ 57150 w 117475"/>
                <a:gd name="connsiteY1" fmla="*/ 0 h 133350"/>
                <a:gd name="connsiteX2" fmla="*/ 117475 w 117475"/>
                <a:gd name="connsiteY2" fmla="*/ 127000 h 133350"/>
                <a:gd name="connsiteX3" fmla="*/ 95250 w 117475"/>
                <a:gd name="connsiteY3" fmla="*/ 133350 h 133350"/>
                <a:gd name="connsiteX4" fmla="*/ 34925 w 117475"/>
                <a:gd name="connsiteY4" fmla="*/ 98425 h 133350"/>
                <a:gd name="connsiteX5" fmla="*/ 0 w 117475"/>
                <a:gd name="connsiteY5" fmla="*/ 190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75" h="133350">
                  <a:moveTo>
                    <a:pt x="0" y="19050"/>
                  </a:moveTo>
                  <a:lnTo>
                    <a:pt x="57150" y="0"/>
                  </a:lnTo>
                  <a:lnTo>
                    <a:pt x="117475" y="127000"/>
                  </a:lnTo>
                  <a:lnTo>
                    <a:pt x="95250" y="133350"/>
                  </a:lnTo>
                  <a:lnTo>
                    <a:pt x="34925" y="98425"/>
                  </a:lnTo>
                  <a:lnTo>
                    <a:pt x="0" y="190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5" name="フリーフォーム 1041">
              <a:extLst>
                <a:ext uri="{FF2B5EF4-FFF2-40B4-BE49-F238E27FC236}">
                  <a16:creationId xmlns:a16="http://schemas.microsoft.com/office/drawing/2014/main" id="{94FDD03B-2490-4B6C-A29E-C8566ADFB2FF}"/>
                </a:ext>
              </a:extLst>
            </p:cNvPr>
            <p:cNvSpPr/>
            <p:nvPr/>
          </p:nvSpPr>
          <p:spPr>
            <a:xfrm>
              <a:off x="2420007" y="4768850"/>
              <a:ext cx="155565" cy="200025"/>
            </a:xfrm>
            <a:custGeom>
              <a:avLst/>
              <a:gdLst>
                <a:gd name="connsiteX0" fmla="*/ 0 w 155575"/>
                <a:gd name="connsiteY0" fmla="*/ 44450 h 200025"/>
                <a:gd name="connsiteX1" fmla="*/ 44450 w 155575"/>
                <a:gd name="connsiteY1" fmla="*/ 0 h 200025"/>
                <a:gd name="connsiteX2" fmla="*/ 101600 w 155575"/>
                <a:gd name="connsiteY2" fmla="*/ 41275 h 200025"/>
                <a:gd name="connsiteX3" fmla="*/ 155575 w 155575"/>
                <a:gd name="connsiteY3" fmla="*/ 63500 h 200025"/>
                <a:gd name="connsiteX4" fmla="*/ 136525 w 155575"/>
                <a:gd name="connsiteY4" fmla="*/ 200025 h 200025"/>
                <a:gd name="connsiteX5" fmla="*/ 95250 w 155575"/>
                <a:gd name="connsiteY5" fmla="*/ 120650 h 200025"/>
                <a:gd name="connsiteX6" fmla="*/ 69850 w 155575"/>
                <a:gd name="connsiteY6" fmla="*/ 149225 h 200025"/>
                <a:gd name="connsiteX7" fmla="*/ 0 w 155575"/>
                <a:gd name="connsiteY7" fmla="*/ 4445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75" h="200025">
                  <a:moveTo>
                    <a:pt x="0" y="44450"/>
                  </a:moveTo>
                  <a:lnTo>
                    <a:pt x="44450" y="0"/>
                  </a:lnTo>
                  <a:lnTo>
                    <a:pt x="101600" y="41275"/>
                  </a:lnTo>
                  <a:lnTo>
                    <a:pt x="155575" y="63500"/>
                  </a:lnTo>
                  <a:lnTo>
                    <a:pt x="136525" y="200025"/>
                  </a:lnTo>
                  <a:lnTo>
                    <a:pt x="95250" y="120650"/>
                  </a:lnTo>
                  <a:lnTo>
                    <a:pt x="69850" y="149225"/>
                  </a:lnTo>
                  <a:lnTo>
                    <a:pt x="0" y="444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6" name="フリーフォーム 1042">
              <a:extLst>
                <a:ext uri="{FF2B5EF4-FFF2-40B4-BE49-F238E27FC236}">
                  <a16:creationId xmlns:a16="http://schemas.microsoft.com/office/drawing/2014/main" id="{DB72CDF5-0BB6-449F-8853-BDD3AEF99F64}"/>
                </a:ext>
              </a:extLst>
            </p:cNvPr>
            <p:cNvSpPr/>
            <p:nvPr/>
          </p:nvSpPr>
          <p:spPr>
            <a:xfrm>
              <a:off x="2102527" y="5006975"/>
              <a:ext cx="209537" cy="209550"/>
            </a:xfrm>
            <a:custGeom>
              <a:avLst/>
              <a:gdLst>
                <a:gd name="connsiteX0" fmla="*/ 209550 w 209550"/>
                <a:gd name="connsiteY0" fmla="*/ 0 h 209550"/>
                <a:gd name="connsiteX1" fmla="*/ 66675 w 209550"/>
                <a:gd name="connsiteY1" fmla="*/ 19050 h 209550"/>
                <a:gd name="connsiteX2" fmla="*/ 3175 w 209550"/>
                <a:gd name="connsiteY2" fmla="*/ 47625 h 209550"/>
                <a:gd name="connsiteX3" fmla="*/ 0 w 209550"/>
                <a:gd name="connsiteY3" fmla="*/ 209550 h 209550"/>
                <a:gd name="connsiteX4" fmla="*/ 158750 w 209550"/>
                <a:gd name="connsiteY4" fmla="*/ 136525 h 209550"/>
                <a:gd name="connsiteX5" fmla="*/ 209550 w 209550"/>
                <a:gd name="connsiteY5"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0" h="209550">
                  <a:moveTo>
                    <a:pt x="209550" y="0"/>
                  </a:moveTo>
                  <a:lnTo>
                    <a:pt x="66675" y="19050"/>
                  </a:lnTo>
                  <a:lnTo>
                    <a:pt x="3175" y="47625"/>
                  </a:lnTo>
                  <a:cubicBezTo>
                    <a:pt x="2117" y="101600"/>
                    <a:pt x="1058" y="155575"/>
                    <a:pt x="0" y="209550"/>
                  </a:cubicBezTo>
                  <a:lnTo>
                    <a:pt x="158750" y="136525"/>
                  </a:lnTo>
                  <a:lnTo>
                    <a:pt x="20955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7" name="フリーフォーム 1043">
              <a:extLst>
                <a:ext uri="{FF2B5EF4-FFF2-40B4-BE49-F238E27FC236}">
                  <a16:creationId xmlns:a16="http://schemas.microsoft.com/office/drawing/2014/main" id="{2512FE47-E3D6-4B64-AAAC-D17DC068DA0C}"/>
                </a:ext>
              </a:extLst>
            </p:cNvPr>
            <p:cNvSpPr/>
            <p:nvPr/>
          </p:nvSpPr>
          <p:spPr>
            <a:xfrm>
              <a:off x="2096177" y="5165725"/>
              <a:ext cx="139691" cy="206375"/>
            </a:xfrm>
            <a:custGeom>
              <a:avLst/>
              <a:gdLst>
                <a:gd name="connsiteX0" fmla="*/ 12700 w 139700"/>
                <a:gd name="connsiteY0" fmla="*/ 41275 h 206375"/>
                <a:gd name="connsiteX1" fmla="*/ 0 w 139700"/>
                <a:gd name="connsiteY1" fmla="*/ 206375 h 206375"/>
                <a:gd name="connsiteX2" fmla="*/ 57150 w 139700"/>
                <a:gd name="connsiteY2" fmla="*/ 158750 h 206375"/>
                <a:gd name="connsiteX3" fmla="*/ 69850 w 139700"/>
                <a:gd name="connsiteY3" fmla="*/ 85725 h 206375"/>
                <a:gd name="connsiteX4" fmla="*/ 139700 w 139700"/>
                <a:gd name="connsiteY4" fmla="*/ 66675 h 206375"/>
                <a:gd name="connsiteX5" fmla="*/ 139700 w 139700"/>
                <a:gd name="connsiteY5" fmla="*/ 0 h 206375"/>
                <a:gd name="connsiteX6" fmla="*/ 12700 w 139700"/>
                <a:gd name="connsiteY6" fmla="*/ 412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00" h="206375">
                  <a:moveTo>
                    <a:pt x="12700" y="41275"/>
                  </a:moveTo>
                  <a:lnTo>
                    <a:pt x="0" y="206375"/>
                  </a:lnTo>
                  <a:lnTo>
                    <a:pt x="57150" y="158750"/>
                  </a:lnTo>
                  <a:lnTo>
                    <a:pt x="69850" y="85725"/>
                  </a:lnTo>
                  <a:lnTo>
                    <a:pt x="139700" y="66675"/>
                  </a:lnTo>
                  <a:lnTo>
                    <a:pt x="139700" y="0"/>
                  </a:lnTo>
                  <a:lnTo>
                    <a:pt x="12700" y="412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8" name="フリーフォーム 1044">
              <a:extLst>
                <a:ext uri="{FF2B5EF4-FFF2-40B4-BE49-F238E27FC236}">
                  <a16:creationId xmlns:a16="http://schemas.microsoft.com/office/drawing/2014/main" id="{E5BDD97D-CBD5-4871-B1BC-4C5886FEC85B}"/>
                </a:ext>
              </a:extLst>
            </p:cNvPr>
            <p:cNvSpPr/>
            <p:nvPr/>
          </p:nvSpPr>
          <p:spPr>
            <a:xfrm>
              <a:off x="2235868" y="4987925"/>
              <a:ext cx="311130" cy="361950"/>
            </a:xfrm>
            <a:custGeom>
              <a:avLst/>
              <a:gdLst>
                <a:gd name="connsiteX0" fmla="*/ 174625 w 311150"/>
                <a:gd name="connsiteY0" fmla="*/ 0 h 361950"/>
                <a:gd name="connsiteX1" fmla="*/ 228600 w 311150"/>
                <a:gd name="connsiteY1" fmla="*/ 76200 h 361950"/>
                <a:gd name="connsiteX2" fmla="*/ 222250 w 311150"/>
                <a:gd name="connsiteY2" fmla="*/ 152400 h 361950"/>
                <a:gd name="connsiteX3" fmla="*/ 257175 w 311150"/>
                <a:gd name="connsiteY3" fmla="*/ 209550 h 361950"/>
                <a:gd name="connsiteX4" fmla="*/ 311150 w 311150"/>
                <a:gd name="connsiteY4" fmla="*/ 336550 h 361950"/>
                <a:gd name="connsiteX5" fmla="*/ 266700 w 311150"/>
                <a:gd name="connsiteY5" fmla="*/ 336550 h 361950"/>
                <a:gd name="connsiteX6" fmla="*/ 193675 w 311150"/>
                <a:gd name="connsiteY6" fmla="*/ 361950 h 361950"/>
                <a:gd name="connsiteX7" fmla="*/ 3175 w 311150"/>
                <a:gd name="connsiteY7" fmla="*/ 241300 h 361950"/>
                <a:gd name="connsiteX8" fmla="*/ 0 w 311150"/>
                <a:gd name="connsiteY8" fmla="*/ 168275 h 361950"/>
                <a:gd name="connsiteX9" fmla="*/ 34925 w 311150"/>
                <a:gd name="connsiteY9" fmla="*/ 161925 h 361950"/>
                <a:gd name="connsiteX10" fmla="*/ 76200 w 311150"/>
                <a:gd name="connsiteY10" fmla="*/ 12700 h 361950"/>
                <a:gd name="connsiteX11" fmla="*/ 174625 w 311150"/>
                <a:gd name="connsiteY11"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150" h="361950">
                  <a:moveTo>
                    <a:pt x="174625" y="0"/>
                  </a:moveTo>
                  <a:lnTo>
                    <a:pt x="228600" y="76200"/>
                  </a:lnTo>
                  <a:lnTo>
                    <a:pt x="222250" y="152400"/>
                  </a:lnTo>
                  <a:lnTo>
                    <a:pt x="257175" y="209550"/>
                  </a:lnTo>
                  <a:lnTo>
                    <a:pt x="311150" y="336550"/>
                  </a:lnTo>
                  <a:lnTo>
                    <a:pt x="266700" y="336550"/>
                  </a:lnTo>
                  <a:lnTo>
                    <a:pt x="193675" y="361950"/>
                  </a:lnTo>
                  <a:lnTo>
                    <a:pt x="3175" y="241300"/>
                  </a:lnTo>
                  <a:lnTo>
                    <a:pt x="0" y="168275"/>
                  </a:lnTo>
                  <a:lnTo>
                    <a:pt x="34925" y="161925"/>
                  </a:lnTo>
                  <a:lnTo>
                    <a:pt x="76200" y="12700"/>
                  </a:lnTo>
                  <a:lnTo>
                    <a:pt x="17462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9" name="フリーフォーム 1045">
              <a:extLst>
                <a:ext uri="{FF2B5EF4-FFF2-40B4-BE49-F238E27FC236}">
                  <a16:creationId xmlns:a16="http://schemas.microsoft.com/office/drawing/2014/main" id="{A48D25A0-1A7B-4353-A63F-3BE52DD9150A}"/>
                </a:ext>
              </a:extLst>
            </p:cNvPr>
            <p:cNvSpPr/>
            <p:nvPr/>
          </p:nvSpPr>
          <p:spPr>
            <a:xfrm>
              <a:off x="2391434" y="4886325"/>
              <a:ext cx="650833" cy="638175"/>
            </a:xfrm>
            <a:custGeom>
              <a:avLst/>
              <a:gdLst>
                <a:gd name="connsiteX0" fmla="*/ 3175 w 650875"/>
                <a:gd name="connsiteY0" fmla="*/ 0 h 638175"/>
                <a:gd name="connsiteX1" fmla="*/ 0 w 650875"/>
                <a:gd name="connsiteY1" fmla="*/ 104775 h 638175"/>
                <a:gd name="connsiteX2" fmla="*/ 28575 w 650875"/>
                <a:gd name="connsiteY2" fmla="*/ 107950 h 638175"/>
                <a:gd name="connsiteX3" fmla="*/ 66675 w 650875"/>
                <a:gd name="connsiteY3" fmla="*/ 177800 h 638175"/>
                <a:gd name="connsiteX4" fmla="*/ 69850 w 650875"/>
                <a:gd name="connsiteY4" fmla="*/ 241300 h 638175"/>
                <a:gd name="connsiteX5" fmla="*/ 146050 w 650875"/>
                <a:gd name="connsiteY5" fmla="*/ 419100 h 638175"/>
                <a:gd name="connsiteX6" fmla="*/ 193675 w 650875"/>
                <a:gd name="connsiteY6" fmla="*/ 428625 h 638175"/>
                <a:gd name="connsiteX7" fmla="*/ 234950 w 650875"/>
                <a:gd name="connsiteY7" fmla="*/ 508000 h 638175"/>
                <a:gd name="connsiteX8" fmla="*/ 371475 w 650875"/>
                <a:gd name="connsiteY8" fmla="*/ 571500 h 638175"/>
                <a:gd name="connsiteX9" fmla="*/ 412750 w 650875"/>
                <a:gd name="connsiteY9" fmla="*/ 539750 h 638175"/>
                <a:gd name="connsiteX10" fmla="*/ 447675 w 650875"/>
                <a:gd name="connsiteY10" fmla="*/ 603250 h 638175"/>
                <a:gd name="connsiteX11" fmla="*/ 587375 w 650875"/>
                <a:gd name="connsiteY11" fmla="*/ 638175 h 638175"/>
                <a:gd name="connsiteX12" fmla="*/ 615950 w 650875"/>
                <a:gd name="connsiteY12" fmla="*/ 574675 h 638175"/>
                <a:gd name="connsiteX13" fmla="*/ 650875 w 650875"/>
                <a:gd name="connsiteY13" fmla="*/ 539750 h 638175"/>
                <a:gd name="connsiteX14" fmla="*/ 600075 w 650875"/>
                <a:gd name="connsiteY14" fmla="*/ 438150 h 638175"/>
                <a:gd name="connsiteX15" fmla="*/ 549275 w 650875"/>
                <a:gd name="connsiteY15" fmla="*/ 419100 h 638175"/>
                <a:gd name="connsiteX16" fmla="*/ 581025 w 650875"/>
                <a:gd name="connsiteY16" fmla="*/ 384175 h 638175"/>
                <a:gd name="connsiteX17" fmla="*/ 542925 w 650875"/>
                <a:gd name="connsiteY17" fmla="*/ 327025 h 638175"/>
                <a:gd name="connsiteX18" fmla="*/ 558800 w 650875"/>
                <a:gd name="connsiteY18" fmla="*/ 200025 h 638175"/>
                <a:gd name="connsiteX19" fmla="*/ 568325 w 650875"/>
                <a:gd name="connsiteY19" fmla="*/ 149225 h 638175"/>
                <a:gd name="connsiteX20" fmla="*/ 415925 w 650875"/>
                <a:gd name="connsiteY20" fmla="*/ 50800 h 638175"/>
                <a:gd name="connsiteX21" fmla="*/ 361950 w 650875"/>
                <a:gd name="connsiteY21" fmla="*/ 101600 h 638175"/>
                <a:gd name="connsiteX22" fmla="*/ 250825 w 650875"/>
                <a:gd name="connsiteY22" fmla="*/ 133350 h 638175"/>
                <a:gd name="connsiteX23" fmla="*/ 200025 w 650875"/>
                <a:gd name="connsiteY23" fmla="*/ 107950 h 638175"/>
                <a:gd name="connsiteX24" fmla="*/ 174625 w 650875"/>
                <a:gd name="connsiteY24" fmla="*/ 92075 h 638175"/>
                <a:gd name="connsiteX25" fmla="*/ 130175 w 650875"/>
                <a:gd name="connsiteY25" fmla="*/ 9525 h 638175"/>
                <a:gd name="connsiteX26" fmla="*/ 88900 w 650875"/>
                <a:gd name="connsiteY26" fmla="*/ 34925 h 638175"/>
                <a:gd name="connsiteX27" fmla="*/ 3175 w 650875"/>
                <a:gd name="connsiteY27"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0875" h="638175">
                  <a:moveTo>
                    <a:pt x="3175" y="0"/>
                  </a:moveTo>
                  <a:cubicBezTo>
                    <a:pt x="2117" y="34925"/>
                    <a:pt x="1058" y="69850"/>
                    <a:pt x="0" y="104775"/>
                  </a:cubicBezTo>
                  <a:lnTo>
                    <a:pt x="28575" y="107950"/>
                  </a:lnTo>
                  <a:lnTo>
                    <a:pt x="66675" y="177800"/>
                  </a:lnTo>
                  <a:lnTo>
                    <a:pt x="69850" y="241300"/>
                  </a:lnTo>
                  <a:lnTo>
                    <a:pt x="146050" y="419100"/>
                  </a:lnTo>
                  <a:lnTo>
                    <a:pt x="193675" y="428625"/>
                  </a:lnTo>
                  <a:lnTo>
                    <a:pt x="234950" y="508000"/>
                  </a:lnTo>
                  <a:lnTo>
                    <a:pt x="371475" y="571500"/>
                  </a:lnTo>
                  <a:lnTo>
                    <a:pt x="412750" y="539750"/>
                  </a:lnTo>
                  <a:lnTo>
                    <a:pt x="447675" y="603250"/>
                  </a:lnTo>
                  <a:lnTo>
                    <a:pt x="587375" y="638175"/>
                  </a:lnTo>
                  <a:lnTo>
                    <a:pt x="615950" y="574675"/>
                  </a:lnTo>
                  <a:lnTo>
                    <a:pt x="650875" y="539750"/>
                  </a:lnTo>
                  <a:lnTo>
                    <a:pt x="600075" y="438150"/>
                  </a:lnTo>
                  <a:lnTo>
                    <a:pt x="549275" y="419100"/>
                  </a:lnTo>
                  <a:lnTo>
                    <a:pt x="581025" y="384175"/>
                  </a:lnTo>
                  <a:lnTo>
                    <a:pt x="542925" y="327025"/>
                  </a:lnTo>
                  <a:lnTo>
                    <a:pt x="558800" y="200025"/>
                  </a:lnTo>
                  <a:lnTo>
                    <a:pt x="568325" y="149225"/>
                  </a:lnTo>
                  <a:lnTo>
                    <a:pt x="415925" y="50800"/>
                  </a:lnTo>
                  <a:lnTo>
                    <a:pt x="361950" y="101600"/>
                  </a:lnTo>
                  <a:lnTo>
                    <a:pt x="250825" y="133350"/>
                  </a:lnTo>
                  <a:lnTo>
                    <a:pt x="200025" y="107950"/>
                  </a:lnTo>
                  <a:lnTo>
                    <a:pt x="174625" y="92075"/>
                  </a:lnTo>
                  <a:lnTo>
                    <a:pt x="130175" y="9525"/>
                  </a:lnTo>
                  <a:lnTo>
                    <a:pt x="88900" y="34925"/>
                  </a:lnTo>
                  <a:lnTo>
                    <a:pt x="31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0" name="フリーフォーム 1046">
              <a:extLst>
                <a:ext uri="{FF2B5EF4-FFF2-40B4-BE49-F238E27FC236}">
                  <a16:creationId xmlns:a16="http://schemas.microsoft.com/office/drawing/2014/main" id="{6228ABE6-E9E5-4C6E-975E-8E990262E963}"/>
                </a:ext>
              </a:extLst>
            </p:cNvPr>
            <p:cNvSpPr/>
            <p:nvPr/>
          </p:nvSpPr>
          <p:spPr>
            <a:xfrm>
              <a:off x="2940673" y="4956175"/>
              <a:ext cx="380976" cy="625475"/>
            </a:xfrm>
            <a:custGeom>
              <a:avLst/>
              <a:gdLst>
                <a:gd name="connsiteX0" fmla="*/ 184150 w 381000"/>
                <a:gd name="connsiteY0" fmla="*/ 28575 h 625475"/>
                <a:gd name="connsiteX1" fmla="*/ 238125 w 381000"/>
                <a:gd name="connsiteY1" fmla="*/ 44450 h 625475"/>
                <a:gd name="connsiteX2" fmla="*/ 254000 w 381000"/>
                <a:gd name="connsiteY2" fmla="*/ 73025 h 625475"/>
                <a:gd name="connsiteX3" fmla="*/ 330200 w 381000"/>
                <a:gd name="connsiteY3" fmla="*/ 0 h 625475"/>
                <a:gd name="connsiteX4" fmla="*/ 381000 w 381000"/>
                <a:gd name="connsiteY4" fmla="*/ 76200 h 625475"/>
                <a:gd name="connsiteX5" fmla="*/ 365125 w 381000"/>
                <a:gd name="connsiteY5" fmla="*/ 114300 h 625475"/>
                <a:gd name="connsiteX6" fmla="*/ 368300 w 381000"/>
                <a:gd name="connsiteY6" fmla="*/ 161925 h 625475"/>
                <a:gd name="connsiteX7" fmla="*/ 330200 w 381000"/>
                <a:gd name="connsiteY7" fmla="*/ 200025 h 625475"/>
                <a:gd name="connsiteX8" fmla="*/ 269875 w 381000"/>
                <a:gd name="connsiteY8" fmla="*/ 282575 h 625475"/>
                <a:gd name="connsiteX9" fmla="*/ 184150 w 381000"/>
                <a:gd name="connsiteY9" fmla="*/ 333375 h 625475"/>
                <a:gd name="connsiteX10" fmla="*/ 215900 w 381000"/>
                <a:gd name="connsiteY10" fmla="*/ 390525 h 625475"/>
                <a:gd name="connsiteX11" fmla="*/ 311150 w 381000"/>
                <a:gd name="connsiteY11" fmla="*/ 460375 h 625475"/>
                <a:gd name="connsiteX12" fmla="*/ 355600 w 381000"/>
                <a:gd name="connsiteY12" fmla="*/ 593725 h 625475"/>
                <a:gd name="connsiteX13" fmla="*/ 234950 w 381000"/>
                <a:gd name="connsiteY13" fmla="*/ 625475 h 625475"/>
                <a:gd name="connsiteX14" fmla="*/ 203200 w 381000"/>
                <a:gd name="connsiteY14" fmla="*/ 542925 h 625475"/>
                <a:gd name="connsiteX15" fmla="*/ 47625 w 381000"/>
                <a:gd name="connsiteY15" fmla="*/ 571500 h 625475"/>
                <a:gd name="connsiteX16" fmla="*/ 98425 w 381000"/>
                <a:gd name="connsiteY16" fmla="*/ 463550 h 625475"/>
                <a:gd name="connsiteX17" fmla="*/ 50800 w 381000"/>
                <a:gd name="connsiteY17" fmla="*/ 365125 h 625475"/>
                <a:gd name="connsiteX18" fmla="*/ 6350 w 381000"/>
                <a:gd name="connsiteY18" fmla="*/ 349250 h 625475"/>
                <a:gd name="connsiteX19" fmla="*/ 38100 w 381000"/>
                <a:gd name="connsiteY19" fmla="*/ 317500 h 625475"/>
                <a:gd name="connsiteX20" fmla="*/ 0 w 381000"/>
                <a:gd name="connsiteY20" fmla="*/ 260350 h 625475"/>
                <a:gd name="connsiteX21" fmla="*/ 15875 w 381000"/>
                <a:gd name="connsiteY21" fmla="*/ 123825 h 625475"/>
                <a:gd name="connsiteX22" fmla="*/ 69850 w 381000"/>
                <a:gd name="connsiteY22" fmla="*/ 133350 h 625475"/>
                <a:gd name="connsiteX23" fmla="*/ 184150 w 381000"/>
                <a:gd name="connsiteY23" fmla="*/ 28575 h 62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000" h="625475">
                  <a:moveTo>
                    <a:pt x="184150" y="28575"/>
                  </a:moveTo>
                  <a:lnTo>
                    <a:pt x="238125" y="44450"/>
                  </a:lnTo>
                  <a:lnTo>
                    <a:pt x="254000" y="73025"/>
                  </a:lnTo>
                  <a:lnTo>
                    <a:pt x="330200" y="0"/>
                  </a:lnTo>
                  <a:lnTo>
                    <a:pt x="381000" y="76200"/>
                  </a:lnTo>
                  <a:lnTo>
                    <a:pt x="365125" y="114300"/>
                  </a:lnTo>
                  <a:lnTo>
                    <a:pt x="368300" y="161925"/>
                  </a:lnTo>
                  <a:lnTo>
                    <a:pt x="330200" y="200025"/>
                  </a:lnTo>
                  <a:lnTo>
                    <a:pt x="269875" y="282575"/>
                  </a:lnTo>
                  <a:lnTo>
                    <a:pt x="184150" y="333375"/>
                  </a:lnTo>
                  <a:lnTo>
                    <a:pt x="215900" y="390525"/>
                  </a:lnTo>
                  <a:lnTo>
                    <a:pt x="311150" y="460375"/>
                  </a:lnTo>
                  <a:lnTo>
                    <a:pt x="355600" y="593725"/>
                  </a:lnTo>
                  <a:lnTo>
                    <a:pt x="234950" y="625475"/>
                  </a:lnTo>
                  <a:lnTo>
                    <a:pt x="203200" y="542925"/>
                  </a:lnTo>
                  <a:lnTo>
                    <a:pt x="47625" y="571500"/>
                  </a:lnTo>
                  <a:lnTo>
                    <a:pt x="98425" y="463550"/>
                  </a:lnTo>
                  <a:lnTo>
                    <a:pt x="50800" y="365125"/>
                  </a:lnTo>
                  <a:lnTo>
                    <a:pt x="6350" y="349250"/>
                  </a:lnTo>
                  <a:lnTo>
                    <a:pt x="38100" y="317500"/>
                  </a:lnTo>
                  <a:lnTo>
                    <a:pt x="0" y="260350"/>
                  </a:lnTo>
                  <a:lnTo>
                    <a:pt x="15875" y="123825"/>
                  </a:lnTo>
                  <a:lnTo>
                    <a:pt x="69850" y="133350"/>
                  </a:lnTo>
                  <a:lnTo>
                    <a:pt x="184150" y="285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1" name="フリーフォーム 1047">
              <a:extLst>
                <a:ext uri="{FF2B5EF4-FFF2-40B4-BE49-F238E27FC236}">
                  <a16:creationId xmlns:a16="http://schemas.microsoft.com/office/drawing/2014/main" id="{0DD84FDA-5EA8-46DF-B4BD-2BC45E3126DE}"/>
                </a:ext>
              </a:extLst>
            </p:cNvPr>
            <p:cNvSpPr/>
            <p:nvPr/>
          </p:nvSpPr>
          <p:spPr>
            <a:xfrm>
              <a:off x="3610556" y="5289550"/>
              <a:ext cx="266683" cy="180975"/>
            </a:xfrm>
            <a:custGeom>
              <a:avLst/>
              <a:gdLst>
                <a:gd name="connsiteX0" fmla="*/ 73025 w 266700"/>
                <a:gd name="connsiteY0" fmla="*/ 0 h 180975"/>
                <a:gd name="connsiteX1" fmla="*/ 12700 w 266700"/>
                <a:gd name="connsiteY1" fmla="*/ 15875 h 180975"/>
                <a:gd name="connsiteX2" fmla="*/ 0 w 266700"/>
                <a:gd name="connsiteY2" fmla="*/ 73025 h 180975"/>
                <a:gd name="connsiteX3" fmla="*/ 76200 w 266700"/>
                <a:gd name="connsiteY3" fmla="*/ 142875 h 180975"/>
                <a:gd name="connsiteX4" fmla="*/ 120650 w 266700"/>
                <a:gd name="connsiteY4" fmla="*/ 127000 h 180975"/>
                <a:gd name="connsiteX5" fmla="*/ 152400 w 266700"/>
                <a:gd name="connsiteY5" fmla="*/ 168275 h 180975"/>
                <a:gd name="connsiteX6" fmla="*/ 263525 w 266700"/>
                <a:gd name="connsiteY6" fmla="*/ 180975 h 180975"/>
                <a:gd name="connsiteX7" fmla="*/ 266700 w 266700"/>
                <a:gd name="connsiteY7" fmla="*/ 111125 h 180975"/>
                <a:gd name="connsiteX8" fmla="*/ 187325 w 266700"/>
                <a:gd name="connsiteY8" fmla="*/ 117475 h 180975"/>
                <a:gd name="connsiteX9" fmla="*/ 73025 w 266700"/>
                <a:gd name="connsiteY9"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180975">
                  <a:moveTo>
                    <a:pt x="73025" y="0"/>
                  </a:moveTo>
                  <a:lnTo>
                    <a:pt x="12700" y="15875"/>
                  </a:lnTo>
                  <a:lnTo>
                    <a:pt x="0" y="73025"/>
                  </a:lnTo>
                  <a:lnTo>
                    <a:pt x="76200" y="142875"/>
                  </a:lnTo>
                  <a:lnTo>
                    <a:pt x="120650" y="127000"/>
                  </a:lnTo>
                  <a:lnTo>
                    <a:pt x="152400" y="168275"/>
                  </a:lnTo>
                  <a:lnTo>
                    <a:pt x="263525" y="180975"/>
                  </a:lnTo>
                  <a:lnTo>
                    <a:pt x="266700" y="111125"/>
                  </a:lnTo>
                  <a:lnTo>
                    <a:pt x="187325" y="117475"/>
                  </a:lnTo>
                  <a:lnTo>
                    <a:pt x="7302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2" name="フリーフォーム 1048">
              <a:extLst>
                <a:ext uri="{FF2B5EF4-FFF2-40B4-BE49-F238E27FC236}">
                  <a16:creationId xmlns:a16="http://schemas.microsoft.com/office/drawing/2014/main" id="{AE9AEA4D-370F-4544-BD85-D57122E88848}"/>
                </a:ext>
              </a:extLst>
            </p:cNvPr>
            <p:cNvSpPr/>
            <p:nvPr/>
          </p:nvSpPr>
          <p:spPr>
            <a:xfrm>
              <a:off x="3870889" y="5467350"/>
              <a:ext cx="133341" cy="190500"/>
            </a:xfrm>
            <a:custGeom>
              <a:avLst/>
              <a:gdLst>
                <a:gd name="connsiteX0" fmla="*/ 0 w 133350"/>
                <a:gd name="connsiteY0" fmla="*/ 0 h 190500"/>
                <a:gd name="connsiteX1" fmla="*/ 12700 w 133350"/>
                <a:gd name="connsiteY1" fmla="*/ 76200 h 190500"/>
                <a:gd name="connsiteX2" fmla="*/ 47625 w 133350"/>
                <a:gd name="connsiteY2" fmla="*/ 190500 h 190500"/>
                <a:gd name="connsiteX3" fmla="*/ 127000 w 133350"/>
                <a:gd name="connsiteY3" fmla="*/ 177800 h 190500"/>
                <a:gd name="connsiteX4" fmla="*/ 123825 w 133350"/>
                <a:gd name="connsiteY4" fmla="*/ 136525 h 190500"/>
                <a:gd name="connsiteX5" fmla="*/ 98425 w 133350"/>
                <a:gd name="connsiteY5" fmla="*/ 92075 h 190500"/>
                <a:gd name="connsiteX6" fmla="*/ 133350 w 133350"/>
                <a:gd name="connsiteY6" fmla="*/ 50800 h 190500"/>
                <a:gd name="connsiteX7" fmla="*/ 0 w 133350"/>
                <a:gd name="connsiteY7"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90500">
                  <a:moveTo>
                    <a:pt x="0" y="0"/>
                  </a:moveTo>
                  <a:lnTo>
                    <a:pt x="12700" y="76200"/>
                  </a:lnTo>
                  <a:lnTo>
                    <a:pt x="47625" y="190500"/>
                  </a:lnTo>
                  <a:lnTo>
                    <a:pt x="127000" y="177800"/>
                  </a:lnTo>
                  <a:lnTo>
                    <a:pt x="123825" y="136525"/>
                  </a:lnTo>
                  <a:lnTo>
                    <a:pt x="98425" y="92075"/>
                  </a:lnTo>
                  <a:lnTo>
                    <a:pt x="133350" y="50800"/>
                  </a:lnTo>
                  <a:lnTo>
                    <a:pt x="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3" name="フリーフォーム 1049">
              <a:extLst>
                <a:ext uri="{FF2B5EF4-FFF2-40B4-BE49-F238E27FC236}">
                  <a16:creationId xmlns:a16="http://schemas.microsoft.com/office/drawing/2014/main" id="{0AA07893-3417-4BE8-94BA-0F9AC0C0BCC3}"/>
                </a:ext>
              </a:extLst>
            </p:cNvPr>
            <p:cNvSpPr/>
            <p:nvPr/>
          </p:nvSpPr>
          <p:spPr>
            <a:xfrm>
              <a:off x="3864539" y="5397500"/>
              <a:ext cx="126992" cy="69850"/>
            </a:xfrm>
            <a:custGeom>
              <a:avLst/>
              <a:gdLst>
                <a:gd name="connsiteX0" fmla="*/ 0 w 127000"/>
                <a:gd name="connsiteY0" fmla="*/ 69850 h 69850"/>
                <a:gd name="connsiteX1" fmla="*/ 15875 w 127000"/>
                <a:gd name="connsiteY1" fmla="*/ 6350 h 69850"/>
                <a:gd name="connsiteX2" fmla="*/ 107950 w 127000"/>
                <a:gd name="connsiteY2" fmla="*/ 0 h 69850"/>
                <a:gd name="connsiteX3" fmla="*/ 127000 w 127000"/>
                <a:gd name="connsiteY3" fmla="*/ 34925 h 69850"/>
                <a:gd name="connsiteX4" fmla="*/ 127000 w 127000"/>
                <a:gd name="connsiteY4" fmla="*/ 34925 h 69850"/>
                <a:gd name="connsiteX5" fmla="*/ 53975 w 127000"/>
                <a:gd name="connsiteY5" fmla="*/ 57150 h 69850"/>
                <a:gd name="connsiteX6" fmla="*/ 0 w 127000"/>
                <a:gd name="connsiteY6" fmla="*/ 69850 h 6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69850">
                  <a:moveTo>
                    <a:pt x="0" y="69850"/>
                  </a:moveTo>
                  <a:lnTo>
                    <a:pt x="15875" y="6350"/>
                  </a:lnTo>
                  <a:lnTo>
                    <a:pt x="107950" y="0"/>
                  </a:lnTo>
                  <a:lnTo>
                    <a:pt x="127000" y="34925"/>
                  </a:lnTo>
                  <a:lnTo>
                    <a:pt x="127000" y="34925"/>
                  </a:lnTo>
                  <a:lnTo>
                    <a:pt x="53975" y="57150"/>
                  </a:lnTo>
                  <a:lnTo>
                    <a:pt x="0" y="698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4" name="フリーフォーム 1050">
              <a:extLst>
                <a:ext uri="{FF2B5EF4-FFF2-40B4-BE49-F238E27FC236}">
                  <a16:creationId xmlns:a16="http://schemas.microsoft.com/office/drawing/2014/main" id="{3DEE7752-192D-41F2-9D92-E0DB77583593}"/>
                </a:ext>
              </a:extLst>
            </p:cNvPr>
            <p:cNvSpPr/>
            <p:nvPr/>
          </p:nvSpPr>
          <p:spPr>
            <a:xfrm>
              <a:off x="3991531" y="5381625"/>
              <a:ext cx="314305" cy="733425"/>
            </a:xfrm>
            <a:custGeom>
              <a:avLst/>
              <a:gdLst>
                <a:gd name="connsiteX0" fmla="*/ 0 w 314325"/>
                <a:gd name="connsiteY0" fmla="*/ 263525 h 733425"/>
                <a:gd name="connsiteX1" fmla="*/ 92075 w 314325"/>
                <a:gd name="connsiteY1" fmla="*/ 406400 h 733425"/>
                <a:gd name="connsiteX2" fmla="*/ 76200 w 314325"/>
                <a:gd name="connsiteY2" fmla="*/ 495300 h 733425"/>
                <a:gd name="connsiteX3" fmla="*/ 139700 w 314325"/>
                <a:gd name="connsiteY3" fmla="*/ 508000 h 733425"/>
                <a:gd name="connsiteX4" fmla="*/ 174625 w 314325"/>
                <a:gd name="connsiteY4" fmla="*/ 457200 h 733425"/>
                <a:gd name="connsiteX5" fmla="*/ 225425 w 314325"/>
                <a:gd name="connsiteY5" fmla="*/ 552450 h 733425"/>
                <a:gd name="connsiteX6" fmla="*/ 225425 w 314325"/>
                <a:gd name="connsiteY6" fmla="*/ 733425 h 733425"/>
                <a:gd name="connsiteX7" fmla="*/ 263525 w 314325"/>
                <a:gd name="connsiteY7" fmla="*/ 523875 h 733425"/>
                <a:gd name="connsiteX8" fmla="*/ 187325 w 314325"/>
                <a:gd name="connsiteY8" fmla="*/ 396875 h 733425"/>
                <a:gd name="connsiteX9" fmla="*/ 206375 w 314325"/>
                <a:gd name="connsiteY9" fmla="*/ 355600 h 733425"/>
                <a:gd name="connsiteX10" fmla="*/ 273050 w 314325"/>
                <a:gd name="connsiteY10" fmla="*/ 339725 h 733425"/>
                <a:gd name="connsiteX11" fmla="*/ 314325 w 314325"/>
                <a:gd name="connsiteY11" fmla="*/ 301625 h 733425"/>
                <a:gd name="connsiteX12" fmla="*/ 257175 w 314325"/>
                <a:gd name="connsiteY12" fmla="*/ 177800 h 733425"/>
                <a:gd name="connsiteX13" fmla="*/ 196850 w 314325"/>
                <a:gd name="connsiteY13" fmla="*/ 168275 h 733425"/>
                <a:gd name="connsiteX14" fmla="*/ 200025 w 314325"/>
                <a:gd name="connsiteY14" fmla="*/ 127000 h 733425"/>
                <a:gd name="connsiteX15" fmla="*/ 250825 w 314325"/>
                <a:gd name="connsiteY15" fmla="*/ 66675 h 733425"/>
                <a:gd name="connsiteX16" fmla="*/ 206375 w 314325"/>
                <a:gd name="connsiteY16" fmla="*/ 0 h 733425"/>
                <a:gd name="connsiteX17" fmla="*/ 171450 w 314325"/>
                <a:gd name="connsiteY17" fmla="*/ 9525 h 733425"/>
                <a:gd name="connsiteX18" fmla="*/ 165100 w 314325"/>
                <a:gd name="connsiteY18" fmla="*/ 41275 h 733425"/>
                <a:gd name="connsiteX19" fmla="*/ 114300 w 314325"/>
                <a:gd name="connsiteY19" fmla="*/ 73025 h 733425"/>
                <a:gd name="connsiteX20" fmla="*/ 111125 w 314325"/>
                <a:gd name="connsiteY20" fmla="*/ 171450 h 733425"/>
                <a:gd name="connsiteX21" fmla="*/ 66675 w 314325"/>
                <a:gd name="connsiteY21" fmla="*/ 171450 h 733425"/>
                <a:gd name="connsiteX22" fmla="*/ 47625 w 314325"/>
                <a:gd name="connsiteY22" fmla="*/ 279400 h 733425"/>
                <a:gd name="connsiteX23" fmla="*/ 22225 w 314325"/>
                <a:gd name="connsiteY23" fmla="*/ 196850 h 733425"/>
                <a:gd name="connsiteX24" fmla="*/ 0 w 314325"/>
                <a:gd name="connsiteY24" fmla="*/ 263525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4325" h="733425">
                  <a:moveTo>
                    <a:pt x="0" y="263525"/>
                  </a:moveTo>
                  <a:lnTo>
                    <a:pt x="92075" y="406400"/>
                  </a:lnTo>
                  <a:lnTo>
                    <a:pt x="76200" y="495300"/>
                  </a:lnTo>
                  <a:lnTo>
                    <a:pt x="139700" y="508000"/>
                  </a:lnTo>
                  <a:lnTo>
                    <a:pt x="174625" y="457200"/>
                  </a:lnTo>
                  <a:lnTo>
                    <a:pt x="225425" y="552450"/>
                  </a:lnTo>
                  <a:lnTo>
                    <a:pt x="225425" y="733425"/>
                  </a:lnTo>
                  <a:lnTo>
                    <a:pt x="263525" y="523875"/>
                  </a:lnTo>
                  <a:lnTo>
                    <a:pt x="187325" y="396875"/>
                  </a:lnTo>
                  <a:lnTo>
                    <a:pt x="206375" y="355600"/>
                  </a:lnTo>
                  <a:lnTo>
                    <a:pt x="273050" y="339725"/>
                  </a:lnTo>
                  <a:lnTo>
                    <a:pt x="314325" y="301625"/>
                  </a:lnTo>
                  <a:lnTo>
                    <a:pt x="257175" y="177800"/>
                  </a:lnTo>
                  <a:lnTo>
                    <a:pt x="196850" y="168275"/>
                  </a:lnTo>
                  <a:lnTo>
                    <a:pt x="200025" y="127000"/>
                  </a:lnTo>
                  <a:lnTo>
                    <a:pt x="250825" y="66675"/>
                  </a:lnTo>
                  <a:lnTo>
                    <a:pt x="206375" y="0"/>
                  </a:lnTo>
                  <a:lnTo>
                    <a:pt x="171450" y="9525"/>
                  </a:lnTo>
                  <a:lnTo>
                    <a:pt x="165100" y="41275"/>
                  </a:lnTo>
                  <a:lnTo>
                    <a:pt x="114300" y="73025"/>
                  </a:lnTo>
                  <a:lnTo>
                    <a:pt x="111125" y="171450"/>
                  </a:lnTo>
                  <a:lnTo>
                    <a:pt x="66675" y="171450"/>
                  </a:lnTo>
                  <a:lnTo>
                    <a:pt x="47625" y="279400"/>
                  </a:lnTo>
                  <a:lnTo>
                    <a:pt x="22225" y="196850"/>
                  </a:lnTo>
                  <a:lnTo>
                    <a:pt x="0" y="2635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5" name="フリーフォーム 1051">
              <a:extLst>
                <a:ext uri="{FF2B5EF4-FFF2-40B4-BE49-F238E27FC236}">
                  <a16:creationId xmlns:a16="http://schemas.microsoft.com/office/drawing/2014/main" id="{62C2DB28-B5B4-4BF2-BC5E-4DB5E9AC0C84}"/>
                </a:ext>
              </a:extLst>
            </p:cNvPr>
            <p:cNvSpPr/>
            <p:nvPr/>
          </p:nvSpPr>
          <p:spPr>
            <a:xfrm>
              <a:off x="3121637" y="5006975"/>
              <a:ext cx="796874" cy="1158875"/>
            </a:xfrm>
            <a:custGeom>
              <a:avLst/>
              <a:gdLst>
                <a:gd name="connsiteX0" fmla="*/ 295275 w 796925"/>
                <a:gd name="connsiteY0" fmla="*/ 0 h 1158875"/>
                <a:gd name="connsiteX1" fmla="*/ 381000 w 796925"/>
                <a:gd name="connsiteY1" fmla="*/ 69850 h 1158875"/>
                <a:gd name="connsiteX2" fmla="*/ 447675 w 796925"/>
                <a:gd name="connsiteY2" fmla="*/ 76200 h 1158875"/>
                <a:gd name="connsiteX3" fmla="*/ 425450 w 796925"/>
                <a:gd name="connsiteY3" fmla="*/ 209550 h 1158875"/>
                <a:gd name="connsiteX4" fmla="*/ 504825 w 796925"/>
                <a:gd name="connsiteY4" fmla="*/ 298450 h 1158875"/>
                <a:gd name="connsiteX5" fmla="*/ 495300 w 796925"/>
                <a:gd name="connsiteY5" fmla="*/ 361950 h 1158875"/>
                <a:gd name="connsiteX6" fmla="*/ 565150 w 796925"/>
                <a:gd name="connsiteY6" fmla="*/ 425450 h 1158875"/>
                <a:gd name="connsiteX7" fmla="*/ 603250 w 796925"/>
                <a:gd name="connsiteY7" fmla="*/ 406400 h 1158875"/>
                <a:gd name="connsiteX8" fmla="*/ 635000 w 796925"/>
                <a:gd name="connsiteY8" fmla="*/ 444500 h 1158875"/>
                <a:gd name="connsiteX9" fmla="*/ 742950 w 796925"/>
                <a:gd name="connsiteY9" fmla="*/ 466725 h 1158875"/>
                <a:gd name="connsiteX10" fmla="*/ 765175 w 796925"/>
                <a:gd name="connsiteY10" fmla="*/ 511175 h 1158875"/>
                <a:gd name="connsiteX11" fmla="*/ 796925 w 796925"/>
                <a:gd name="connsiteY11" fmla="*/ 635000 h 1158875"/>
                <a:gd name="connsiteX12" fmla="*/ 727075 w 796925"/>
                <a:gd name="connsiteY12" fmla="*/ 635000 h 1158875"/>
                <a:gd name="connsiteX13" fmla="*/ 720725 w 796925"/>
                <a:gd name="connsiteY13" fmla="*/ 688975 h 1158875"/>
                <a:gd name="connsiteX14" fmla="*/ 574675 w 796925"/>
                <a:gd name="connsiteY14" fmla="*/ 806450 h 1158875"/>
                <a:gd name="connsiteX15" fmla="*/ 469900 w 796925"/>
                <a:gd name="connsiteY15" fmla="*/ 882650 h 1158875"/>
                <a:gd name="connsiteX16" fmla="*/ 469900 w 796925"/>
                <a:gd name="connsiteY16" fmla="*/ 965200 h 1158875"/>
                <a:gd name="connsiteX17" fmla="*/ 460375 w 796925"/>
                <a:gd name="connsiteY17" fmla="*/ 1060450 h 1158875"/>
                <a:gd name="connsiteX18" fmla="*/ 406400 w 796925"/>
                <a:gd name="connsiteY18" fmla="*/ 1158875 h 1158875"/>
                <a:gd name="connsiteX19" fmla="*/ 339725 w 796925"/>
                <a:gd name="connsiteY19" fmla="*/ 1111250 h 1158875"/>
                <a:gd name="connsiteX20" fmla="*/ 304800 w 796925"/>
                <a:gd name="connsiteY20" fmla="*/ 1006475 h 1158875"/>
                <a:gd name="connsiteX21" fmla="*/ 250825 w 796925"/>
                <a:gd name="connsiteY21" fmla="*/ 828675 h 1158875"/>
                <a:gd name="connsiteX22" fmla="*/ 247650 w 796925"/>
                <a:gd name="connsiteY22" fmla="*/ 663575 h 1158875"/>
                <a:gd name="connsiteX23" fmla="*/ 161925 w 796925"/>
                <a:gd name="connsiteY23" fmla="*/ 688975 h 1158875"/>
                <a:gd name="connsiteX24" fmla="*/ 101600 w 796925"/>
                <a:gd name="connsiteY24" fmla="*/ 638175 h 1158875"/>
                <a:gd name="connsiteX25" fmla="*/ 152400 w 796925"/>
                <a:gd name="connsiteY25" fmla="*/ 612775 h 1158875"/>
                <a:gd name="connsiteX26" fmla="*/ 88900 w 796925"/>
                <a:gd name="connsiteY26" fmla="*/ 603250 h 1158875"/>
                <a:gd name="connsiteX27" fmla="*/ 88900 w 796925"/>
                <a:gd name="connsiteY27" fmla="*/ 561975 h 1158875"/>
                <a:gd name="connsiteX28" fmla="*/ 165100 w 796925"/>
                <a:gd name="connsiteY28" fmla="*/ 546100 h 1158875"/>
                <a:gd name="connsiteX29" fmla="*/ 127000 w 796925"/>
                <a:gd name="connsiteY29" fmla="*/ 396875 h 1158875"/>
                <a:gd name="connsiteX30" fmla="*/ 38100 w 796925"/>
                <a:gd name="connsiteY30" fmla="*/ 349250 h 1158875"/>
                <a:gd name="connsiteX31" fmla="*/ 0 w 796925"/>
                <a:gd name="connsiteY31" fmla="*/ 292100 h 1158875"/>
                <a:gd name="connsiteX32" fmla="*/ 92075 w 796925"/>
                <a:gd name="connsiteY32" fmla="*/ 234950 h 1158875"/>
                <a:gd name="connsiteX33" fmla="*/ 146050 w 796925"/>
                <a:gd name="connsiteY33" fmla="*/ 133350 h 1158875"/>
                <a:gd name="connsiteX34" fmla="*/ 184150 w 796925"/>
                <a:gd name="connsiteY34" fmla="*/ 117475 h 1158875"/>
                <a:gd name="connsiteX35" fmla="*/ 190500 w 796925"/>
                <a:gd name="connsiteY35" fmla="*/ 60325 h 1158875"/>
                <a:gd name="connsiteX36" fmla="*/ 203200 w 796925"/>
                <a:gd name="connsiteY36" fmla="*/ 25400 h 1158875"/>
                <a:gd name="connsiteX37" fmla="*/ 184150 w 796925"/>
                <a:gd name="connsiteY37" fmla="*/ 6350 h 1158875"/>
                <a:gd name="connsiteX38" fmla="*/ 295275 w 796925"/>
                <a:gd name="connsiteY38" fmla="*/ 0 h 11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6925" h="1158875">
                  <a:moveTo>
                    <a:pt x="295275" y="0"/>
                  </a:moveTo>
                  <a:lnTo>
                    <a:pt x="381000" y="69850"/>
                  </a:lnTo>
                  <a:lnTo>
                    <a:pt x="447675" y="76200"/>
                  </a:lnTo>
                  <a:lnTo>
                    <a:pt x="425450" y="209550"/>
                  </a:lnTo>
                  <a:lnTo>
                    <a:pt x="504825" y="298450"/>
                  </a:lnTo>
                  <a:lnTo>
                    <a:pt x="495300" y="361950"/>
                  </a:lnTo>
                  <a:lnTo>
                    <a:pt x="565150" y="425450"/>
                  </a:lnTo>
                  <a:lnTo>
                    <a:pt x="603250" y="406400"/>
                  </a:lnTo>
                  <a:lnTo>
                    <a:pt x="635000" y="444500"/>
                  </a:lnTo>
                  <a:lnTo>
                    <a:pt x="742950" y="466725"/>
                  </a:lnTo>
                  <a:lnTo>
                    <a:pt x="765175" y="511175"/>
                  </a:lnTo>
                  <a:lnTo>
                    <a:pt x="796925" y="635000"/>
                  </a:lnTo>
                  <a:lnTo>
                    <a:pt x="727075" y="635000"/>
                  </a:lnTo>
                  <a:lnTo>
                    <a:pt x="720725" y="688975"/>
                  </a:lnTo>
                  <a:lnTo>
                    <a:pt x="574675" y="806450"/>
                  </a:lnTo>
                  <a:lnTo>
                    <a:pt x="469900" y="882650"/>
                  </a:lnTo>
                  <a:lnTo>
                    <a:pt x="469900" y="965200"/>
                  </a:lnTo>
                  <a:lnTo>
                    <a:pt x="460375" y="1060450"/>
                  </a:lnTo>
                  <a:lnTo>
                    <a:pt x="406400" y="1158875"/>
                  </a:lnTo>
                  <a:lnTo>
                    <a:pt x="339725" y="1111250"/>
                  </a:lnTo>
                  <a:lnTo>
                    <a:pt x="304800" y="1006475"/>
                  </a:lnTo>
                  <a:lnTo>
                    <a:pt x="250825" y="828675"/>
                  </a:lnTo>
                  <a:cubicBezTo>
                    <a:pt x="249767" y="773642"/>
                    <a:pt x="248708" y="718608"/>
                    <a:pt x="247650" y="663575"/>
                  </a:cubicBezTo>
                  <a:lnTo>
                    <a:pt x="161925" y="688975"/>
                  </a:lnTo>
                  <a:lnTo>
                    <a:pt x="101600" y="638175"/>
                  </a:lnTo>
                  <a:lnTo>
                    <a:pt x="152400" y="612775"/>
                  </a:lnTo>
                  <a:lnTo>
                    <a:pt x="88900" y="603250"/>
                  </a:lnTo>
                  <a:lnTo>
                    <a:pt x="88900" y="561975"/>
                  </a:lnTo>
                  <a:lnTo>
                    <a:pt x="165100" y="546100"/>
                  </a:lnTo>
                  <a:lnTo>
                    <a:pt x="127000" y="396875"/>
                  </a:lnTo>
                  <a:lnTo>
                    <a:pt x="38100" y="349250"/>
                  </a:lnTo>
                  <a:lnTo>
                    <a:pt x="0" y="292100"/>
                  </a:lnTo>
                  <a:lnTo>
                    <a:pt x="92075" y="234950"/>
                  </a:lnTo>
                  <a:lnTo>
                    <a:pt x="146050" y="133350"/>
                  </a:lnTo>
                  <a:lnTo>
                    <a:pt x="184150" y="117475"/>
                  </a:lnTo>
                  <a:lnTo>
                    <a:pt x="190500" y="60325"/>
                  </a:lnTo>
                  <a:lnTo>
                    <a:pt x="203200" y="25400"/>
                  </a:lnTo>
                  <a:lnTo>
                    <a:pt x="184150" y="6350"/>
                  </a:lnTo>
                  <a:lnTo>
                    <a:pt x="2952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6" name="フリーフォーム 1052">
              <a:extLst>
                <a:ext uri="{FF2B5EF4-FFF2-40B4-BE49-F238E27FC236}">
                  <a16:creationId xmlns:a16="http://schemas.microsoft.com/office/drawing/2014/main" id="{672A30A3-C4AC-487A-9049-5C0EAF443F44}"/>
                </a:ext>
              </a:extLst>
            </p:cNvPr>
            <p:cNvSpPr/>
            <p:nvPr/>
          </p:nvSpPr>
          <p:spPr>
            <a:xfrm>
              <a:off x="3585157" y="6099175"/>
              <a:ext cx="95244" cy="152400"/>
            </a:xfrm>
            <a:custGeom>
              <a:avLst/>
              <a:gdLst>
                <a:gd name="connsiteX0" fmla="*/ 19050 w 95250"/>
                <a:gd name="connsiteY0" fmla="*/ 0 h 152400"/>
                <a:gd name="connsiteX1" fmla="*/ 0 w 95250"/>
                <a:gd name="connsiteY1" fmla="*/ 50800 h 152400"/>
                <a:gd name="connsiteX2" fmla="*/ 25400 w 95250"/>
                <a:gd name="connsiteY2" fmla="*/ 152400 h 152400"/>
                <a:gd name="connsiteX3" fmla="*/ 95250 w 95250"/>
                <a:gd name="connsiteY3" fmla="*/ 101600 h 152400"/>
                <a:gd name="connsiteX4" fmla="*/ 60325 w 95250"/>
                <a:gd name="connsiteY4" fmla="*/ 38100 h 152400"/>
                <a:gd name="connsiteX5" fmla="*/ 19050 w 95250"/>
                <a:gd name="connsiteY5"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52400">
                  <a:moveTo>
                    <a:pt x="19050" y="0"/>
                  </a:moveTo>
                  <a:lnTo>
                    <a:pt x="0" y="50800"/>
                  </a:lnTo>
                  <a:lnTo>
                    <a:pt x="25400" y="152400"/>
                  </a:lnTo>
                  <a:lnTo>
                    <a:pt x="95250" y="101600"/>
                  </a:lnTo>
                  <a:lnTo>
                    <a:pt x="60325" y="38100"/>
                  </a:lnTo>
                  <a:lnTo>
                    <a:pt x="1905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7" name="フリーフォーム 1055">
              <a:extLst>
                <a:ext uri="{FF2B5EF4-FFF2-40B4-BE49-F238E27FC236}">
                  <a16:creationId xmlns:a16="http://schemas.microsoft.com/office/drawing/2014/main" id="{BD74C8AB-8FB1-41A6-A718-2314868E5619}"/>
                </a:ext>
              </a:extLst>
            </p:cNvPr>
            <p:cNvSpPr/>
            <p:nvPr/>
          </p:nvSpPr>
          <p:spPr>
            <a:xfrm>
              <a:off x="4185194" y="5721350"/>
              <a:ext cx="276207" cy="527050"/>
            </a:xfrm>
            <a:custGeom>
              <a:avLst/>
              <a:gdLst>
                <a:gd name="connsiteX0" fmla="*/ 95250 w 276225"/>
                <a:gd name="connsiteY0" fmla="*/ 0 h 527050"/>
                <a:gd name="connsiteX1" fmla="*/ 117475 w 276225"/>
                <a:gd name="connsiteY1" fmla="*/ 88900 h 527050"/>
                <a:gd name="connsiteX2" fmla="*/ 196850 w 276225"/>
                <a:gd name="connsiteY2" fmla="*/ 63500 h 527050"/>
                <a:gd name="connsiteX3" fmla="*/ 276225 w 276225"/>
                <a:gd name="connsiteY3" fmla="*/ 177800 h 527050"/>
                <a:gd name="connsiteX4" fmla="*/ 260350 w 276225"/>
                <a:gd name="connsiteY4" fmla="*/ 219075 h 527050"/>
                <a:gd name="connsiteX5" fmla="*/ 180975 w 276225"/>
                <a:gd name="connsiteY5" fmla="*/ 219075 h 527050"/>
                <a:gd name="connsiteX6" fmla="*/ 171450 w 276225"/>
                <a:gd name="connsiteY6" fmla="*/ 301625 h 527050"/>
                <a:gd name="connsiteX7" fmla="*/ 107950 w 276225"/>
                <a:gd name="connsiteY7" fmla="*/ 257175 h 527050"/>
                <a:gd name="connsiteX8" fmla="*/ 82550 w 276225"/>
                <a:gd name="connsiteY8" fmla="*/ 381000 h 527050"/>
                <a:gd name="connsiteX9" fmla="*/ 168275 w 276225"/>
                <a:gd name="connsiteY9" fmla="*/ 520700 h 527050"/>
                <a:gd name="connsiteX10" fmla="*/ 85725 w 276225"/>
                <a:gd name="connsiteY10" fmla="*/ 527050 h 527050"/>
                <a:gd name="connsiteX11" fmla="*/ 22225 w 276225"/>
                <a:gd name="connsiteY11" fmla="*/ 406400 h 527050"/>
                <a:gd name="connsiteX12" fmla="*/ 76200 w 276225"/>
                <a:gd name="connsiteY12" fmla="*/ 196850 h 527050"/>
                <a:gd name="connsiteX13" fmla="*/ 0 w 276225"/>
                <a:gd name="connsiteY13" fmla="*/ 57150 h 527050"/>
                <a:gd name="connsiteX14" fmla="*/ 12700 w 276225"/>
                <a:gd name="connsiteY14" fmla="*/ 19050 h 527050"/>
                <a:gd name="connsiteX15" fmla="*/ 95250 w 276225"/>
                <a:gd name="connsiteY15" fmla="*/ 0 h 52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225" h="527050">
                  <a:moveTo>
                    <a:pt x="95250" y="0"/>
                  </a:moveTo>
                  <a:lnTo>
                    <a:pt x="117475" y="88900"/>
                  </a:lnTo>
                  <a:lnTo>
                    <a:pt x="196850" y="63500"/>
                  </a:lnTo>
                  <a:lnTo>
                    <a:pt x="276225" y="177800"/>
                  </a:lnTo>
                  <a:lnTo>
                    <a:pt x="260350" y="219075"/>
                  </a:lnTo>
                  <a:lnTo>
                    <a:pt x="180975" y="219075"/>
                  </a:lnTo>
                  <a:lnTo>
                    <a:pt x="171450" y="301625"/>
                  </a:lnTo>
                  <a:lnTo>
                    <a:pt x="107950" y="257175"/>
                  </a:lnTo>
                  <a:lnTo>
                    <a:pt x="82550" y="381000"/>
                  </a:lnTo>
                  <a:lnTo>
                    <a:pt x="168275" y="520700"/>
                  </a:lnTo>
                  <a:lnTo>
                    <a:pt x="85725" y="527050"/>
                  </a:lnTo>
                  <a:lnTo>
                    <a:pt x="22225" y="406400"/>
                  </a:lnTo>
                  <a:lnTo>
                    <a:pt x="76200" y="196850"/>
                  </a:lnTo>
                  <a:lnTo>
                    <a:pt x="0" y="57150"/>
                  </a:lnTo>
                  <a:lnTo>
                    <a:pt x="12700" y="19050"/>
                  </a:lnTo>
                  <a:lnTo>
                    <a:pt x="9525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8" name="フリーフォーム 1056">
              <a:extLst>
                <a:ext uri="{FF2B5EF4-FFF2-40B4-BE49-F238E27FC236}">
                  <a16:creationId xmlns:a16="http://schemas.microsoft.com/office/drawing/2014/main" id="{4B6FAAB4-2889-4787-A049-822D6068B29A}"/>
                </a:ext>
              </a:extLst>
            </p:cNvPr>
            <p:cNvSpPr/>
            <p:nvPr/>
          </p:nvSpPr>
          <p:spPr>
            <a:xfrm>
              <a:off x="4277263" y="6238875"/>
              <a:ext cx="133341" cy="187325"/>
            </a:xfrm>
            <a:custGeom>
              <a:avLst/>
              <a:gdLst>
                <a:gd name="connsiteX0" fmla="*/ 0 w 133350"/>
                <a:gd name="connsiteY0" fmla="*/ 15875 h 187325"/>
                <a:gd name="connsiteX1" fmla="*/ 31750 w 133350"/>
                <a:gd name="connsiteY1" fmla="*/ 111125 h 187325"/>
                <a:gd name="connsiteX2" fmla="*/ 133350 w 133350"/>
                <a:gd name="connsiteY2" fmla="*/ 187325 h 187325"/>
                <a:gd name="connsiteX3" fmla="*/ 123825 w 133350"/>
                <a:gd name="connsiteY3" fmla="*/ 28575 h 187325"/>
                <a:gd name="connsiteX4" fmla="*/ 79375 w 133350"/>
                <a:gd name="connsiteY4" fmla="*/ 0 h 187325"/>
                <a:gd name="connsiteX5" fmla="*/ 0 w 133350"/>
                <a:gd name="connsiteY5" fmla="*/ 15875 h 1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87325">
                  <a:moveTo>
                    <a:pt x="0" y="15875"/>
                  </a:moveTo>
                  <a:lnTo>
                    <a:pt x="31750" y="111125"/>
                  </a:lnTo>
                  <a:lnTo>
                    <a:pt x="133350" y="187325"/>
                  </a:lnTo>
                  <a:lnTo>
                    <a:pt x="123825" y="28575"/>
                  </a:lnTo>
                  <a:lnTo>
                    <a:pt x="79375" y="0"/>
                  </a:lnTo>
                  <a:lnTo>
                    <a:pt x="0" y="158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9" name="フリーフォーム 1057">
              <a:extLst>
                <a:ext uri="{FF2B5EF4-FFF2-40B4-BE49-F238E27FC236}">
                  <a16:creationId xmlns:a16="http://schemas.microsoft.com/office/drawing/2014/main" id="{9B47B8C0-4672-40AE-B067-E29AA878D634}"/>
                </a:ext>
              </a:extLst>
            </p:cNvPr>
            <p:cNvSpPr/>
            <p:nvPr/>
          </p:nvSpPr>
          <p:spPr>
            <a:xfrm>
              <a:off x="4112174" y="6270625"/>
              <a:ext cx="361927" cy="409575"/>
            </a:xfrm>
            <a:custGeom>
              <a:avLst/>
              <a:gdLst>
                <a:gd name="connsiteX0" fmla="*/ 0 w 361950"/>
                <a:gd name="connsiteY0" fmla="*/ 9525 h 409575"/>
                <a:gd name="connsiteX1" fmla="*/ 76200 w 361950"/>
                <a:gd name="connsiteY1" fmla="*/ 0 h 409575"/>
                <a:gd name="connsiteX2" fmla="*/ 260350 w 361950"/>
                <a:gd name="connsiteY2" fmla="*/ 184150 h 409575"/>
                <a:gd name="connsiteX3" fmla="*/ 301625 w 361950"/>
                <a:gd name="connsiteY3" fmla="*/ 254000 h 409575"/>
                <a:gd name="connsiteX4" fmla="*/ 355600 w 361950"/>
                <a:gd name="connsiteY4" fmla="*/ 298450 h 409575"/>
                <a:gd name="connsiteX5" fmla="*/ 361950 w 361950"/>
                <a:gd name="connsiteY5" fmla="*/ 390525 h 409575"/>
                <a:gd name="connsiteX6" fmla="*/ 307975 w 361950"/>
                <a:gd name="connsiteY6" fmla="*/ 409575 h 409575"/>
                <a:gd name="connsiteX7" fmla="*/ 196850 w 361950"/>
                <a:gd name="connsiteY7" fmla="*/ 314325 h 409575"/>
                <a:gd name="connsiteX8" fmla="*/ 149225 w 361950"/>
                <a:gd name="connsiteY8" fmla="*/ 190500 h 409575"/>
                <a:gd name="connsiteX9" fmla="*/ 85725 w 361950"/>
                <a:gd name="connsiteY9" fmla="*/ 114300 h 409575"/>
                <a:gd name="connsiteX10" fmla="*/ 0 w 361950"/>
                <a:gd name="connsiteY10" fmla="*/ 952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950" h="409575">
                  <a:moveTo>
                    <a:pt x="0" y="9525"/>
                  </a:moveTo>
                  <a:lnTo>
                    <a:pt x="76200" y="0"/>
                  </a:lnTo>
                  <a:lnTo>
                    <a:pt x="260350" y="184150"/>
                  </a:lnTo>
                  <a:lnTo>
                    <a:pt x="301625" y="254000"/>
                  </a:lnTo>
                  <a:lnTo>
                    <a:pt x="355600" y="298450"/>
                  </a:lnTo>
                  <a:lnTo>
                    <a:pt x="361950" y="390525"/>
                  </a:lnTo>
                  <a:lnTo>
                    <a:pt x="307975" y="409575"/>
                  </a:lnTo>
                  <a:lnTo>
                    <a:pt x="196850" y="314325"/>
                  </a:lnTo>
                  <a:lnTo>
                    <a:pt x="149225" y="190500"/>
                  </a:lnTo>
                  <a:lnTo>
                    <a:pt x="85725" y="114300"/>
                  </a:lnTo>
                  <a:lnTo>
                    <a:pt x="0" y="95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0" name="フリーフォーム 1058">
              <a:extLst>
                <a:ext uri="{FF2B5EF4-FFF2-40B4-BE49-F238E27FC236}">
                  <a16:creationId xmlns:a16="http://schemas.microsoft.com/office/drawing/2014/main" id="{E3E3FAD8-6CAD-4CEB-BBBD-F5C60950169F}"/>
                </a:ext>
              </a:extLst>
            </p:cNvPr>
            <p:cNvSpPr/>
            <p:nvPr/>
          </p:nvSpPr>
          <p:spPr>
            <a:xfrm>
              <a:off x="4477275" y="6683375"/>
              <a:ext cx="577813" cy="114300"/>
            </a:xfrm>
            <a:custGeom>
              <a:avLst/>
              <a:gdLst>
                <a:gd name="connsiteX0" fmla="*/ 0 w 577850"/>
                <a:gd name="connsiteY0" fmla="*/ 34925 h 114300"/>
                <a:gd name="connsiteX1" fmla="*/ 38100 w 577850"/>
                <a:gd name="connsiteY1" fmla="*/ 0 h 114300"/>
                <a:gd name="connsiteX2" fmla="*/ 269875 w 577850"/>
                <a:gd name="connsiteY2" fmla="*/ 57150 h 114300"/>
                <a:gd name="connsiteX3" fmla="*/ 403225 w 577850"/>
                <a:gd name="connsiteY3" fmla="*/ 82550 h 114300"/>
                <a:gd name="connsiteX4" fmla="*/ 577850 w 577850"/>
                <a:gd name="connsiteY4" fmla="*/ 92075 h 114300"/>
                <a:gd name="connsiteX5" fmla="*/ 355600 w 577850"/>
                <a:gd name="connsiteY5" fmla="*/ 114300 h 114300"/>
                <a:gd name="connsiteX6" fmla="*/ 273050 w 577850"/>
                <a:gd name="connsiteY6" fmla="*/ 114300 h 114300"/>
                <a:gd name="connsiteX7" fmla="*/ 111125 w 577850"/>
                <a:gd name="connsiteY7" fmla="*/ 76200 h 114300"/>
                <a:gd name="connsiteX8" fmla="*/ 63500 w 577850"/>
                <a:gd name="connsiteY8" fmla="*/ 69850 h 114300"/>
                <a:gd name="connsiteX9" fmla="*/ 0 w 577850"/>
                <a:gd name="connsiteY9" fmla="*/ 3492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0" h="114300">
                  <a:moveTo>
                    <a:pt x="0" y="34925"/>
                  </a:moveTo>
                  <a:lnTo>
                    <a:pt x="38100" y="0"/>
                  </a:lnTo>
                  <a:lnTo>
                    <a:pt x="269875" y="57150"/>
                  </a:lnTo>
                  <a:lnTo>
                    <a:pt x="403225" y="82550"/>
                  </a:lnTo>
                  <a:lnTo>
                    <a:pt x="577850" y="92075"/>
                  </a:lnTo>
                  <a:lnTo>
                    <a:pt x="355600" y="114300"/>
                  </a:lnTo>
                  <a:lnTo>
                    <a:pt x="273050" y="114300"/>
                  </a:lnTo>
                  <a:lnTo>
                    <a:pt x="111125" y="76200"/>
                  </a:lnTo>
                  <a:lnTo>
                    <a:pt x="63500" y="69850"/>
                  </a:lnTo>
                  <a:lnTo>
                    <a:pt x="0" y="349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1" name="フリーフォーム 1059">
              <a:extLst>
                <a:ext uri="{FF2B5EF4-FFF2-40B4-BE49-F238E27FC236}">
                  <a16:creationId xmlns:a16="http://schemas.microsoft.com/office/drawing/2014/main" id="{ACDDB617-217E-4C08-9379-D3536CA33924}"/>
                </a:ext>
              </a:extLst>
            </p:cNvPr>
            <p:cNvSpPr/>
            <p:nvPr/>
          </p:nvSpPr>
          <p:spPr>
            <a:xfrm>
              <a:off x="5026515" y="6775450"/>
              <a:ext cx="177789" cy="88900"/>
            </a:xfrm>
            <a:custGeom>
              <a:avLst/>
              <a:gdLst>
                <a:gd name="connsiteX0" fmla="*/ 177800 w 177800"/>
                <a:gd name="connsiteY0" fmla="*/ 0 h 88900"/>
                <a:gd name="connsiteX1" fmla="*/ 82550 w 177800"/>
                <a:gd name="connsiteY1" fmla="*/ 9525 h 88900"/>
                <a:gd name="connsiteX2" fmla="*/ 0 w 177800"/>
                <a:gd name="connsiteY2" fmla="*/ 88900 h 88900"/>
                <a:gd name="connsiteX3" fmla="*/ 120650 w 177800"/>
                <a:gd name="connsiteY3" fmla="*/ 44450 h 88900"/>
                <a:gd name="connsiteX4" fmla="*/ 177800 w 177800"/>
                <a:gd name="connsiteY4" fmla="*/ 0 h 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00" h="88900">
                  <a:moveTo>
                    <a:pt x="177800" y="0"/>
                  </a:moveTo>
                  <a:lnTo>
                    <a:pt x="82550" y="9525"/>
                  </a:lnTo>
                  <a:lnTo>
                    <a:pt x="0" y="88900"/>
                  </a:lnTo>
                  <a:lnTo>
                    <a:pt x="120650" y="44450"/>
                  </a:lnTo>
                  <a:lnTo>
                    <a:pt x="17780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2" name="フリーフォーム 1060">
              <a:extLst>
                <a:ext uri="{FF2B5EF4-FFF2-40B4-BE49-F238E27FC236}">
                  <a16:creationId xmlns:a16="http://schemas.microsoft.com/office/drawing/2014/main" id="{E273B4BC-4A55-4C0F-B2FA-889635E41959}"/>
                </a:ext>
              </a:extLst>
            </p:cNvPr>
            <p:cNvSpPr/>
            <p:nvPr/>
          </p:nvSpPr>
          <p:spPr>
            <a:xfrm>
              <a:off x="5541812" y="6578601"/>
              <a:ext cx="457170" cy="282575"/>
            </a:xfrm>
            <a:custGeom>
              <a:avLst/>
              <a:gdLst>
                <a:gd name="connsiteX0" fmla="*/ 15875 w 457200"/>
                <a:gd name="connsiteY0" fmla="*/ 0 h 282575"/>
                <a:gd name="connsiteX1" fmla="*/ 0 w 457200"/>
                <a:gd name="connsiteY1" fmla="*/ 228600 h 282575"/>
                <a:gd name="connsiteX2" fmla="*/ 85725 w 457200"/>
                <a:gd name="connsiteY2" fmla="*/ 234950 h 282575"/>
                <a:gd name="connsiteX3" fmla="*/ 111125 w 457200"/>
                <a:gd name="connsiteY3" fmla="*/ 196850 h 282575"/>
                <a:gd name="connsiteX4" fmla="*/ 196850 w 457200"/>
                <a:gd name="connsiteY4" fmla="*/ 200025 h 282575"/>
                <a:gd name="connsiteX5" fmla="*/ 231775 w 457200"/>
                <a:gd name="connsiteY5" fmla="*/ 263525 h 282575"/>
                <a:gd name="connsiteX6" fmla="*/ 339725 w 457200"/>
                <a:gd name="connsiteY6" fmla="*/ 282575 h 282575"/>
                <a:gd name="connsiteX7" fmla="*/ 266700 w 457200"/>
                <a:gd name="connsiteY7" fmla="*/ 184150 h 282575"/>
                <a:gd name="connsiteX8" fmla="*/ 457200 w 457200"/>
                <a:gd name="connsiteY8" fmla="*/ 200025 h 282575"/>
                <a:gd name="connsiteX9" fmla="*/ 288925 w 457200"/>
                <a:gd name="connsiteY9" fmla="*/ 114300 h 282575"/>
                <a:gd name="connsiteX10" fmla="*/ 247650 w 457200"/>
                <a:gd name="connsiteY10" fmla="*/ 60325 h 282575"/>
                <a:gd name="connsiteX11" fmla="*/ 180975 w 457200"/>
                <a:gd name="connsiteY11" fmla="*/ 92075 h 282575"/>
                <a:gd name="connsiteX12" fmla="*/ 136525 w 457200"/>
                <a:gd name="connsiteY12" fmla="*/ 22225 h 282575"/>
                <a:gd name="connsiteX13" fmla="*/ 15875 w 457200"/>
                <a:gd name="connsiteY13" fmla="*/ 0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282575">
                  <a:moveTo>
                    <a:pt x="15875" y="0"/>
                  </a:moveTo>
                  <a:lnTo>
                    <a:pt x="0" y="228600"/>
                  </a:lnTo>
                  <a:lnTo>
                    <a:pt x="85725" y="234950"/>
                  </a:lnTo>
                  <a:lnTo>
                    <a:pt x="111125" y="196850"/>
                  </a:lnTo>
                  <a:lnTo>
                    <a:pt x="196850" y="200025"/>
                  </a:lnTo>
                  <a:lnTo>
                    <a:pt x="231775" y="263525"/>
                  </a:lnTo>
                  <a:lnTo>
                    <a:pt x="339725" y="282575"/>
                  </a:lnTo>
                  <a:lnTo>
                    <a:pt x="266700" y="184150"/>
                  </a:lnTo>
                  <a:lnTo>
                    <a:pt x="457200" y="200025"/>
                  </a:lnTo>
                  <a:lnTo>
                    <a:pt x="288925" y="114300"/>
                  </a:lnTo>
                  <a:lnTo>
                    <a:pt x="247650" y="60325"/>
                  </a:lnTo>
                  <a:lnTo>
                    <a:pt x="180975" y="92075"/>
                  </a:lnTo>
                  <a:lnTo>
                    <a:pt x="136525" y="22225"/>
                  </a:lnTo>
                  <a:lnTo>
                    <a:pt x="158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3" name="フリーフォーム 1061">
              <a:extLst>
                <a:ext uri="{FF2B5EF4-FFF2-40B4-BE49-F238E27FC236}">
                  <a16:creationId xmlns:a16="http://schemas.microsoft.com/office/drawing/2014/main" id="{C6F024C6-C04E-4966-9E2C-47DBDF71BEBB}"/>
                </a:ext>
              </a:extLst>
            </p:cNvPr>
            <p:cNvSpPr/>
            <p:nvPr/>
          </p:nvSpPr>
          <p:spPr>
            <a:xfrm>
              <a:off x="5202107" y="6480175"/>
              <a:ext cx="352402" cy="330201"/>
            </a:xfrm>
            <a:custGeom>
              <a:avLst/>
              <a:gdLst>
                <a:gd name="connsiteX0" fmla="*/ 352425 w 352425"/>
                <a:gd name="connsiteY0" fmla="*/ 95250 h 330200"/>
                <a:gd name="connsiteX1" fmla="*/ 212725 w 352425"/>
                <a:gd name="connsiteY1" fmla="*/ 25400 h 330200"/>
                <a:gd name="connsiteX2" fmla="*/ 152400 w 352425"/>
                <a:gd name="connsiteY2" fmla="*/ 104775 h 330200"/>
                <a:gd name="connsiteX3" fmla="*/ 66675 w 352425"/>
                <a:gd name="connsiteY3" fmla="*/ 0 h 330200"/>
                <a:gd name="connsiteX4" fmla="*/ 0 w 352425"/>
                <a:gd name="connsiteY4" fmla="*/ 19050 h 330200"/>
                <a:gd name="connsiteX5" fmla="*/ 76200 w 352425"/>
                <a:gd name="connsiteY5" fmla="*/ 133350 h 330200"/>
                <a:gd name="connsiteX6" fmla="*/ 244475 w 352425"/>
                <a:gd name="connsiteY6" fmla="*/ 184150 h 330200"/>
                <a:gd name="connsiteX7" fmla="*/ 269875 w 352425"/>
                <a:gd name="connsiteY7" fmla="*/ 276225 h 330200"/>
                <a:gd name="connsiteX8" fmla="*/ 342900 w 352425"/>
                <a:gd name="connsiteY8" fmla="*/ 330200 h 330200"/>
                <a:gd name="connsiteX9" fmla="*/ 352425 w 352425"/>
                <a:gd name="connsiteY9" fmla="*/ 9525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330200">
                  <a:moveTo>
                    <a:pt x="352425" y="95250"/>
                  </a:moveTo>
                  <a:lnTo>
                    <a:pt x="212725" y="25400"/>
                  </a:lnTo>
                  <a:lnTo>
                    <a:pt x="152400" y="104775"/>
                  </a:lnTo>
                  <a:lnTo>
                    <a:pt x="66675" y="0"/>
                  </a:lnTo>
                  <a:lnTo>
                    <a:pt x="0" y="19050"/>
                  </a:lnTo>
                  <a:lnTo>
                    <a:pt x="76200" y="133350"/>
                  </a:lnTo>
                  <a:lnTo>
                    <a:pt x="244475" y="184150"/>
                  </a:lnTo>
                  <a:lnTo>
                    <a:pt x="269875" y="276225"/>
                  </a:lnTo>
                  <a:lnTo>
                    <a:pt x="342900" y="330200"/>
                  </a:lnTo>
                  <a:lnTo>
                    <a:pt x="352425" y="952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4" name="フリーフォーム 1062">
              <a:extLst>
                <a:ext uri="{FF2B5EF4-FFF2-40B4-BE49-F238E27FC236}">
                  <a16:creationId xmlns:a16="http://schemas.microsoft.com/office/drawing/2014/main" id="{79FA6118-B8EA-4488-A9C8-8DA696EBB373}"/>
                </a:ext>
              </a:extLst>
            </p:cNvPr>
            <p:cNvSpPr/>
            <p:nvPr/>
          </p:nvSpPr>
          <p:spPr>
            <a:xfrm>
              <a:off x="4950320" y="5499100"/>
              <a:ext cx="66671" cy="139700"/>
            </a:xfrm>
            <a:custGeom>
              <a:avLst/>
              <a:gdLst>
                <a:gd name="connsiteX0" fmla="*/ 22225 w 66675"/>
                <a:gd name="connsiteY0" fmla="*/ 139700 h 139700"/>
                <a:gd name="connsiteX1" fmla="*/ 0 w 66675"/>
                <a:gd name="connsiteY1" fmla="*/ 88900 h 139700"/>
                <a:gd name="connsiteX2" fmla="*/ 41275 w 66675"/>
                <a:gd name="connsiteY2" fmla="*/ 0 h 139700"/>
                <a:gd name="connsiteX3" fmla="*/ 66675 w 66675"/>
                <a:gd name="connsiteY3" fmla="*/ 6350 h 139700"/>
                <a:gd name="connsiteX4" fmla="*/ 47625 w 66675"/>
                <a:gd name="connsiteY4" fmla="*/ 79375 h 139700"/>
                <a:gd name="connsiteX5" fmla="*/ 22225 w 66675"/>
                <a:gd name="connsiteY5" fmla="*/ 13970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139700">
                  <a:moveTo>
                    <a:pt x="22225" y="139700"/>
                  </a:moveTo>
                  <a:lnTo>
                    <a:pt x="0" y="88900"/>
                  </a:lnTo>
                  <a:lnTo>
                    <a:pt x="41275" y="0"/>
                  </a:lnTo>
                  <a:lnTo>
                    <a:pt x="66675" y="6350"/>
                  </a:lnTo>
                  <a:lnTo>
                    <a:pt x="47625" y="79375"/>
                  </a:lnTo>
                  <a:lnTo>
                    <a:pt x="22225" y="1397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5" name="フリーフォーム 1063">
              <a:extLst>
                <a:ext uri="{FF2B5EF4-FFF2-40B4-BE49-F238E27FC236}">
                  <a16:creationId xmlns:a16="http://schemas.microsoft.com/office/drawing/2014/main" id="{0D22C353-E238-4759-83D5-05BB277A80B4}"/>
                </a:ext>
              </a:extLst>
            </p:cNvPr>
            <p:cNvSpPr/>
            <p:nvPr/>
          </p:nvSpPr>
          <p:spPr>
            <a:xfrm>
              <a:off x="4940796" y="5778500"/>
              <a:ext cx="104768" cy="222250"/>
            </a:xfrm>
            <a:custGeom>
              <a:avLst/>
              <a:gdLst>
                <a:gd name="connsiteX0" fmla="*/ 73025 w 104775"/>
                <a:gd name="connsiteY0" fmla="*/ 0 h 222250"/>
                <a:gd name="connsiteX1" fmla="*/ 15875 w 104775"/>
                <a:gd name="connsiteY1" fmla="*/ 0 h 222250"/>
                <a:gd name="connsiteX2" fmla="*/ 0 w 104775"/>
                <a:gd name="connsiteY2" fmla="*/ 123825 h 222250"/>
                <a:gd name="connsiteX3" fmla="*/ 22225 w 104775"/>
                <a:gd name="connsiteY3" fmla="*/ 222250 h 222250"/>
                <a:gd name="connsiteX4" fmla="*/ 38100 w 104775"/>
                <a:gd name="connsiteY4" fmla="*/ 120650 h 222250"/>
                <a:gd name="connsiteX5" fmla="*/ 104775 w 104775"/>
                <a:gd name="connsiteY5" fmla="*/ 73025 h 222250"/>
                <a:gd name="connsiteX6" fmla="*/ 73025 w 104775"/>
                <a:gd name="connsiteY6"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22250">
                  <a:moveTo>
                    <a:pt x="73025" y="0"/>
                  </a:moveTo>
                  <a:lnTo>
                    <a:pt x="15875" y="0"/>
                  </a:lnTo>
                  <a:lnTo>
                    <a:pt x="0" y="123825"/>
                  </a:lnTo>
                  <a:lnTo>
                    <a:pt x="22225" y="222250"/>
                  </a:lnTo>
                  <a:lnTo>
                    <a:pt x="38100" y="120650"/>
                  </a:lnTo>
                  <a:lnTo>
                    <a:pt x="104775" y="73025"/>
                  </a:lnTo>
                  <a:lnTo>
                    <a:pt x="7302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6" name="フリーフォーム 1064">
              <a:extLst>
                <a:ext uri="{FF2B5EF4-FFF2-40B4-BE49-F238E27FC236}">
                  <a16:creationId xmlns:a16="http://schemas.microsoft.com/office/drawing/2014/main" id="{F0E88AF1-FD16-423C-BE0D-CAE98AD02CC2}"/>
                </a:ext>
              </a:extLst>
            </p:cNvPr>
            <p:cNvSpPr/>
            <p:nvPr/>
          </p:nvSpPr>
          <p:spPr>
            <a:xfrm>
              <a:off x="5042389" y="5940425"/>
              <a:ext cx="114293" cy="152400"/>
            </a:xfrm>
            <a:custGeom>
              <a:avLst/>
              <a:gdLst>
                <a:gd name="connsiteX0" fmla="*/ 0 w 114300"/>
                <a:gd name="connsiteY0" fmla="*/ 0 h 152400"/>
                <a:gd name="connsiteX1" fmla="*/ 79375 w 114300"/>
                <a:gd name="connsiteY1" fmla="*/ 57150 h 152400"/>
                <a:gd name="connsiteX2" fmla="*/ 114300 w 114300"/>
                <a:gd name="connsiteY2" fmla="*/ 139700 h 152400"/>
                <a:gd name="connsiteX3" fmla="*/ 73025 w 114300"/>
                <a:gd name="connsiteY3" fmla="*/ 152400 h 152400"/>
                <a:gd name="connsiteX4" fmla="*/ 60325 w 114300"/>
                <a:gd name="connsiteY4" fmla="*/ 101600 h 152400"/>
                <a:gd name="connsiteX5" fmla="*/ 28575 w 114300"/>
                <a:gd name="connsiteY5" fmla="*/ 41275 h 152400"/>
                <a:gd name="connsiteX6" fmla="*/ 0 w 114300"/>
                <a:gd name="connsiteY6"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52400">
                  <a:moveTo>
                    <a:pt x="0" y="0"/>
                  </a:moveTo>
                  <a:lnTo>
                    <a:pt x="79375" y="57150"/>
                  </a:lnTo>
                  <a:lnTo>
                    <a:pt x="114300" y="139700"/>
                  </a:lnTo>
                  <a:lnTo>
                    <a:pt x="73025" y="152400"/>
                  </a:lnTo>
                  <a:lnTo>
                    <a:pt x="60325" y="101600"/>
                  </a:lnTo>
                  <a:lnTo>
                    <a:pt x="28575" y="41275"/>
                  </a:lnTo>
                  <a:lnTo>
                    <a:pt x="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7" name="フリーフォーム 1065">
              <a:extLst>
                <a:ext uri="{FF2B5EF4-FFF2-40B4-BE49-F238E27FC236}">
                  <a16:creationId xmlns:a16="http://schemas.microsoft.com/office/drawing/2014/main" id="{97AFFF78-0917-42C6-A3FF-7E690D3843F6}"/>
                </a:ext>
              </a:extLst>
            </p:cNvPr>
            <p:cNvSpPr/>
            <p:nvPr/>
          </p:nvSpPr>
          <p:spPr>
            <a:xfrm>
              <a:off x="4997942" y="6032500"/>
              <a:ext cx="69846" cy="101600"/>
            </a:xfrm>
            <a:custGeom>
              <a:avLst/>
              <a:gdLst>
                <a:gd name="connsiteX0" fmla="*/ 0 w 69850"/>
                <a:gd name="connsiteY0" fmla="*/ 0 h 101600"/>
                <a:gd name="connsiteX1" fmla="*/ 31750 w 69850"/>
                <a:gd name="connsiteY1" fmla="*/ 101600 h 101600"/>
                <a:gd name="connsiteX2" fmla="*/ 69850 w 69850"/>
                <a:gd name="connsiteY2" fmla="*/ 79375 h 101600"/>
                <a:gd name="connsiteX3" fmla="*/ 66675 w 69850"/>
                <a:gd name="connsiteY3" fmla="*/ 31750 h 101600"/>
                <a:gd name="connsiteX4" fmla="*/ 0 w 69850"/>
                <a:gd name="connsiteY4" fmla="*/ 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101600">
                  <a:moveTo>
                    <a:pt x="0" y="0"/>
                  </a:moveTo>
                  <a:lnTo>
                    <a:pt x="31750" y="101600"/>
                  </a:lnTo>
                  <a:lnTo>
                    <a:pt x="69850" y="79375"/>
                  </a:lnTo>
                  <a:lnTo>
                    <a:pt x="66675" y="31750"/>
                  </a:lnTo>
                  <a:lnTo>
                    <a:pt x="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8" name="フリーフォーム 1066">
              <a:extLst>
                <a:ext uri="{FF2B5EF4-FFF2-40B4-BE49-F238E27FC236}">
                  <a16:creationId xmlns:a16="http://schemas.microsoft.com/office/drawing/2014/main" id="{9205E6CA-9AC5-4371-BCBB-FB304D4DF216}"/>
                </a:ext>
              </a:extLst>
            </p:cNvPr>
            <p:cNvSpPr/>
            <p:nvPr/>
          </p:nvSpPr>
          <p:spPr>
            <a:xfrm>
              <a:off x="4982068" y="6127750"/>
              <a:ext cx="193663" cy="133350"/>
            </a:xfrm>
            <a:custGeom>
              <a:avLst/>
              <a:gdLst>
                <a:gd name="connsiteX0" fmla="*/ 174625 w 193675"/>
                <a:gd name="connsiteY0" fmla="*/ 0 h 133350"/>
                <a:gd name="connsiteX1" fmla="*/ 193675 w 193675"/>
                <a:gd name="connsiteY1" fmla="*/ 82550 h 133350"/>
                <a:gd name="connsiteX2" fmla="*/ 168275 w 193675"/>
                <a:gd name="connsiteY2" fmla="*/ 133350 h 133350"/>
                <a:gd name="connsiteX3" fmla="*/ 98425 w 193675"/>
                <a:gd name="connsiteY3" fmla="*/ 117475 h 133350"/>
                <a:gd name="connsiteX4" fmla="*/ 104775 w 193675"/>
                <a:gd name="connsiteY4" fmla="*/ 63500 h 133350"/>
                <a:gd name="connsiteX5" fmla="*/ 0 w 193675"/>
                <a:gd name="connsiteY5" fmla="*/ 101600 h 133350"/>
                <a:gd name="connsiteX6" fmla="*/ 76200 w 193675"/>
                <a:gd name="connsiteY6" fmla="*/ 25400 h 133350"/>
                <a:gd name="connsiteX7" fmla="*/ 123825 w 193675"/>
                <a:gd name="connsiteY7" fmla="*/ 53975 h 133350"/>
                <a:gd name="connsiteX8" fmla="*/ 174625 w 193675"/>
                <a:gd name="connsiteY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675" h="133350">
                  <a:moveTo>
                    <a:pt x="174625" y="0"/>
                  </a:moveTo>
                  <a:lnTo>
                    <a:pt x="193675" y="82550"/>
                  </a:lnTo>
                  <a:lnTo>
                    <a:pt x="168275" y="133350"/>
                  </a:lnTo>
                  <a:lnTo>
                    <a:pt x="98425" y="117475"/>
                  </a:lnTo>
                  <a:lnTo>
                    <a:pt x="104775" y="63500"/>
                  </a:lnTo>
                  <a:lnTo>
                    <a:pt x="0" y="101600"/>
                  </a:lnTo>
                  <a:lnTo>
                    <a:pt x="76200" y="25400"/>
                  </a:lnTo>
                  <a:lnTo>
                    <a:pt x="123825" y="53975"/>
                  </a:lnTo>
                  <a:lnTo>
                    <a:pt x="17462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9" name="フリーフォーム 1067">
              <a:extLst>
                <a:ext uri="{FF2B5EF4-FFF2-40B4-BE49-F238E27FC236}">
                  <a16:creationId xmlns:a16="http://schemas.microsoft.com/office/drawing/2014/main" id="{42BAA05D-B6E4-4731-85C6-7A778B705CE3}"/>
                </a:ext>
              </a:extLst>
            </p:cNvPr>
            <p:cNvSpPr/>
            <p:nvPr/>
          </p:nvSpPr>
          <p:spPr>
            <a:xfrm>
              <a:off x="4572519" y="6308725"/>
              <a:ext cx="473045" cy="381000"/>
            </a:xfrm>
            <a:custGeom>
              <a:avLst/>
              <a:gdLst>
                <a:gd name="connsiteX0" fmla="*/ 41275 w 473075"/>
                <a:gd name="connsiteY0" fmla="*/ 92075 h 381000"/>
                <a:gd name="connsiteX1" fmla="*/ 0 w 473075"/>
                <a:gd name="connsiteY1" fmla="*/ 142875 h 381000"/>
                <a:gd name="connsiteX2" fmla="*/ 53975 w 473075"/>
                <a:gd name="connsiteY2" fmla="*/ 241300 h 381000"/>
                <a:gd name="connsiteX3" fmla="*/ 60325 w 473075"/>
                <a:gd name="connsiteY3" fmla="*/ 292100 h 381000"/>
                <a:gd name="connsiteX4" fmla="*/ 203200 w 473075"/>
                <a:gd name="connsiteY4" fmla="*/ 317500 h 381000"/>
                <a:gd name="connsiteX5" fmla="*/ 282575 w 473075"/>
                <a:gd name="connsiteY5" fmla="*/ 381000 h 381000"/>
                <a:gd name="connsiteX6" fmla="*/ 466725 w 473075"/>
                <a:gd name="connsiteY6" fmla="*/ 342900 h 381000"/>
                <a:gd name="connsiteX7" fmla="*/ 473075 w 473075"/>
                <a:gd name="connsiteY7" fmla="*/ 276225 h 381000"/>
                <a:gd name="connsiteX8" fmla="*/ 444500 w 473075"/>
                <a:gd name="connsiteY8" fmla="*/ 231775 h 381000"/>
                <a:gd name="connsiteX9" fmla="*/ 377825 w 473075"/>
                <a:gd name="connsiteY9" fmla="*/ 168275 h 381000"/>
                <a:gd name="connsiteX10" fmla="*/ 346075 w 473075"/>
                <a:gd name="connsiteY10" fmla="*/ 266700 h 381000"/>
                <a:gd name="connsiteX11" fmla="*/ 285750 w 473075"/>
                <a:gd name="connsiteY11" fmla="*/ 231775 h 381000"/>
                <a:gd name="connsiteX12" fmla="*/ 250825 w 473075"/>
                <a:gd name="connsiteY12" fmla="*/ 276225 h 381000"/>
                <a:gd name="connsiteX13" fmla="*/ 231775 w 473075"/>
                <a:gd name="connsiteY13" fmla="*/ 196850 h 381000"/>
                <a:gd name="connsiteX14" fmla="*/ 301625 w 473075"/>
                <a:gd name="connsiteY14" fmla="*/ 174625 h 381000"/>
                <a:gd name="connsiteX15" fmla="*/ 323850 w 473075"/>
                <a:gd name="connsiteY15" fmla="*/ 133350 h 381000"/>
                <a:gd name="connsiteX16" fmla="*/ 298450 w 473075"/>
                <a:gd name="connsiteY16" fmla="*/ 3175 h 381000"/>
                <a:gd name="connsiteX17" fmla="*/ 254000 w 473075"/>
                <a:gd name="connsiteY17" fmla="*/ 0 h 381000"/>
                <a:gd name="connsiteX18" fmla="*/ 203200 w 473075"/>
                <a:gd name="connsiteY18" fmla="*/ 95250 h 381000"/>
                <a:gd name="connsiteX19" fmla="*/ 149225 w 473075"/>
                <a:gd name="connsiteY19" fmla="*/ 95250 h 381000"/>
                <a:gd name="connsiteX20" fmla="*/ 123825 w 473075"/>
                <a:gd name="connsiteY20" fmla="*/ 130175 h 381000"/>
                <a:gd name="connsiteX21" fmla="*/ 41275 w 473075"/>
                <a:gd name="connsiteY21" fmla="*/ 920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3075" h="381000">
                  <a:moveTo>
                    <a:pt x="41275" y="92075"/>
                  </a:moveTo>
                  <a:lnTo>
                    <a:pt x="0" y="142875"/>
                  </a:lnTo>
                  <a:lnTo>
                    <a:pt x="53975" y="241300"/>
                  </a:lnTo>
                  <a:lnTo>
                    <a:pt x="60325" y="292100"/>
                  </a:lnTo>
                  <a:lnTo>
                    <a:pt x="203200" y="317500"/>
                  </a:lnTo>
                  <a:lnTo>
                    <a:pt x="282575" y="381000"/>
                  </a:lnTo>
                  <a:lnTo>
                    <a:pt x="466725" y="342900"/>
                  </a:lnTo>
                  <a:lnTo>
                    <a:pt x="473075" y="276225"/>
                  </a:lnTo>
                  <a:lnTo>
                    <a:pt x="444500" y="231775"/>
                  </a:lnTo>
                  <a:lnTo>
                    <a:pt x="377825" y="168275"/>
                  </a:lnTo>
                  <a:lnTo>
                    <a:pt x="346075" y="266700"/>
                  </a:lnTo>
                  <a:lnTo>
                    <a:pt x="285750" y="231775"/>
                  </a:lnTo>
                  <a:lnTo>
                    <a:pt x="250825" y="276225"/>
                  </a:lnTo>
                  <a:lnTo>
                    <a:pt x="231775" y="196850"/>
                  </a:lnTo>
                  <a:lnTo>
                    <a:pt x="301625" y="174625"/>
                  </a:lnTo>
                  <a:lnTo>
                    <a:pt x="323850" y="133350"/>
                  </a:lnTo>
                  <a:lnTo>
                    <a:pt x="298450" y="3175"/>
                  </a:lnTo>
                  <a:lnTo>
                    <a:pt x="254000" y="0"/>
                  </a:lnTo>
                  <a:lnTo>
                    <a:pt x="203200" y="95250"/>
                  </a:lnTo>
                  <a:lnTo>
                    <a:pt x="149225" y="95250"/>
                  </a:lnTo>
                  <a:lnTo>
                    <a:pt x="123825" y="130175"/>
                  </a:lnTo>
                  <a:lnTo>
                    <a:pt x="41275" y="920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0" name="フリーフォーム 1069">
              <a:extLst>
                <a:ext uri="{FF2B5EF4-FFF2-40B4-BE49-F238E27FC236}">
                  <a16:creationId xmlns:a16="http://schemas.microsoft.com/office/drawing/2014/main" id="{5116F16B-D185-41AA-957E-DEB705582C0D}"/>
                </a:ext>
              </a:extLst>
            </p:cNvPr>
            <p:cNvSpPr/>
            <p:nvPr/>
          </p:nvSpPr>
          <p:spPr>
            <a:xfrm>
              <a:off x="4642365" y="6203950"/>
              <a:ext cx="266683" cy="234950"/>
            </a:xfrm>
            <a:custGeom>
              <a:avLst/>
              <a:gdLst>
                <a:gd name="connsiteX0" fmla="*/ 0 w 266700"/>
                <a:gd name="connsiteY0" fmla="*/ 212725 h 234950"/>
                <a:gd name="connsiteX1" fmla="*/ 60325 w 266700"/>
                <a:gd name="connsiteY1" fmla="*/ 234950 h 234950"/>
                <a:gd name="connsiteX2" fmla="*/ 66675 w 266700"/>
                <a:gd name="connsiteY2" fmla="*/ 203200 h 234950"/>
                <a:gd name="connsiteX3" fmla="*/ 142875 w 266700"/>
                <a:gd name="connsiteY3" fmla="*/ 206375 h 234950"/>
                <a:gd name="connsiteX4" fmla="*/ 184150 w 266700"/>
                <a:gd name="connsiteY4" fmla="*/ 104775 h 234950"/>
                <a:gd name="connsiteX5" fmla="*/ 225425 w 266700"/>
                <a:gd name="connsiteY5" fmla="*/ 114300 h 234950"/>
                <a:gd name="connsiteX6" fmla="*/ 266700 w 266700"/>
                <a:gd name="connsiteY6" fmla="*/ 79375 h 234950"/>
                <a:gd name="connsiteX7" fmla="*/ 215900 w 266700"/>
                <a:gd name="connsiteY7" fmla="*/ 0 h 234950"/>
                <a:gd name="connsiteX8" fmla="*/ 136525 w 266700"/>
                <a:gd name="connsiteY8" fmla="*/ 38100 h 234950"/>
                <a:gd name="connsiteX9" fmla="*/ 120650 w 266700"/>
                <a:gd name="connsiteY9" fmla="*/ 79375 h 234950"/>
                <a:gd name="connsiteX10" fmla="*/ 88900 w 266700"/>
                <a:gd name="connsiteY10" fmla="*/ 127000 h 234950"/>
                <a:gd name="connsiteX11" fmla="*/ 60325 w 266700"/>
                <a:gd name="connsiteY11" fmla="*/ 161925 h 234950"/>
                <a:gd name="connsiteX12" fmla="*/ 12700 w 266700"/>
                <a:gd name="connsiteY12" fmla="*/ 161925 h 234950"/>
                <a:gd name="connsiteX13" fmla="*/ 0 w 266700"/>
                <a:gd name="connsiteY13" fmla="*/ 212725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700" h="234950">
                  <a:moveTo>
                    <a:pt x="0" y="212725"/>
                  </a:moveTo>
                  <a:lnTo>
                    <a:pt x="60325" y="234950"/>
                  </a:lnTo>
                  <a:lnTo>
                    <a:pt x="66675" y="203200"/>
                  </a:lnTo>
                  <a:lnTo>
                    <a:pt x="142875" y="206375"/>
                  </a:lnTo>
                  <a:lnTo>
                    <a:pt x="184150" y="104775"/>
                  </a:lnTo>
                  <a:lnTo>
                    <a:pt x="225425" y="114300"/>
                  </a:lnTo>
                  <a:lnTo>
                    <a:pt x="266700" y="79375"/>
                  </a:lnTo>
                  <a:lnTo>
                    <a:pt x="215900" y="0"/>
                  </a:lnTo>
                  <a:lnTo>
                    <a:pt x="136525" y="38100"/>
                  </a:lnTo>
                  <a:lnTo>
                    <a:pt x="120650" y="79375"/>
                  </a:lnTo>
                  <a:lnTo>
                    <a:pt x="88900" y="127000"/>
                  </a:lnTo>
                  <a:lnTo>
                    <a:pt x="60325" y="161925"/>
                  </a:lnTo>
                  <a:lnTo>
                    <a:pt x="12700" y="161925"/>
                  </a:lnTo>
                  <a:lnTo>
                    <a:pt x="0" y="2127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1" name="フリーフォーム 1071">
              <a:extLst>
                <a:ext uri="{FF2B5EF4-FFF2-40B4-BE49-F238E27FC236}">
                  <a16:creationId xmlns:a16="http://schemas.microsoft.com/office/drawing/2014/main" id="{7D7A8810-9277-445E-9FD0-3C9D104C0C5E}"/>
                </a:ext>
              </a:extLst>
            </p:cNvPr>
            <p:cNvSpPr/>
            <p:nvPr/>
          </p:nvSpPr>
          <p:spPr>
            <a:xfrm>
              <a:off x="4280438" y="5622925"/>
              <a:ext cx="244459" cy="327025"/>
            </a:xfrm>
            <a:custGeom>
              <a:avLst/>
              <a:gdLst>
                <a:gd name="connsiteX0" fmla="*/ 66675 w 244475"/>
                <a:gd name="connsiteY0" fmla="*/ 0 h 327025"/>
                <a:gd name="connsiteX1" fmla="*/ 34925 w 244475"/>
                <a:gd name="connsiteY1" fmla="*/ 60325 h 327025"/>
                <a:gd name="connsiteX2" fmla="*/ 0 w 244475"/>
                <a:gd name="connsiteY2" fmla="*/ 88900 h 327025"/>
                <a:gd name="connsiteX3" fmla="*/ 28575 w 244475"/>
                <a:gd name="connsiteY3" fmla="*/ 193675 h 327025"/>
                <a:gd name="connsiteX4" fmla="*/ 92075 w 244475"/>
                <a:gd name="connsiteY4" fmla="*/ 168275 h 327025"/>
                <a:gd name="connsiteX5" fmla="*/ 193675 w 244475"/>
                <a:gd name="connsiteY5" fmla="*/ 276225 h 327025"/>
                <a:gd name="connsiteX6" fmla="*/ 184150 w 244475"/>
                <a:gd name="connsiteY6" fmla="*/ 327025 h 327025"/>
                <a:gd name="connsiteX7" fmla="*/ 241300 w 244475"/>
                <a:gd name="connsiteY7" fmla="*/ 301625 h 327025"/>
                <a:gd name="connsiteX8" fmla="*/ 244475 w 244475"/>
                <a:gd name="connsiteY8" fmla="*/ 263525 h 327025"/>
                <a:gd name="connsiteX9" fmla="*/ 136525 w 244475"/>
                <a:gd name="connsiteY9" fmla="*/ 142875 h 327025"/>
                <a:gd name="connsiteX10" fmla="*/ 165100 w 244475"/>
                <a:gd name="connsiteY10" fmla="*/ 79375 h 327025"/>
                <a:gd name="connsiteX11" fmla="*/ 92075 w 244475"/>
                <a:gd name="connsiteY11" fmla="*/ 53975 h 327025"/>
                <a:gd name="connsiteX12" fmla="*/ 66675 w 244475"/>
                <a:gd name="connsiteY12" fmla="*/ 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475" h="327025">
                  <a:moveTo>
                    <a:pt x="66675" y="0"/>
                  </a:moveTo>
                  <a:lnTo>
                    <a:pt x="34925" y="60325"/>
                  </a:lnTo>
                  <a:lnTo>
                    <a:pt x="0" y="88900"/>
                  </a:lnTo>
                  <a:lnTo>
                    <a:pt x="28575" y="193675"/>
                  </a:lnTo>
                  <a:lnTo>
                    <a:pt x="92075" y="168275"/>
                  </a:lnTo>
                  <a:lnTo>
                    <a:pt x="193675" y="276225"/>
                  </a:lnTo>
                  <a:lnTo>
                    <a:pt x="184150" y="327025"/>
                  </a:lnTo>
                  <a:lnTo>
                    <a:pt x="241300" y="301625"/>
                  </a:lnTo>
                  <a:lnTo>
                    <a:pt x="244475" y="263525"/>
                  </a:lnTo>
                  <a:lnTo>
                    <a:pt x="136525" y="142875"/>
                  </a:lnTo>
                  <a:lnTo>
                    <a:pt x="165100" y="79375"/>
                  </a:lnTo>
                  <a:lnTo>
                    <a:pt x="92075" y="53975"/>
                  </a:lnTo>
                  <a:lnTo>
                    <a:pt x="666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2" name="フリーフォーム 1072">
              <a:extLst>
                <a:ext uri="{FF2B5EF4-FFF2-40B4-BE49-F238E27FC236}">
                  <a16:creationId xmlns:a16="http://schemas.microsoft.com/office/drawing/2014/main" id="{50BE144C-E651-4241-B12B-4F2B9C4F4CA1}"/>
                </a:ext>
              </a:extLst>
            </p:cNvPr>
            <p:cNvSpPr/>
            <p:nvPr/>
          </p:nvSpPr>
          <p:spPr>
            <a:xfrm>
              <a:off x="4337584" y="5578475"/>
              <a:ext cx="253984" cy="587375"/>
            </a:xfrm>
            <a:custGeom>
              <a:avLst/>
              <a:gdLst>
                <a:gd name="connsiteX0" fmla="*/ 0 w 254000"/>
                <a:gd name="connsiteY0" fmla="*/ 38100 h 587375"/>
                <a:gd name="connsiteX1" fmla="*/ 76200 w 254000"/>
                <a:gd name="connsiteY1" fmla="*/ 31750 h 587375"/>
                <a:gd name="connsiteX2" fmla="*/ 136525 w 254000"/>
                <a:gd name="connsiteY2" fmla="*/ 0 h 587375"/>
                <a:gd name="connsiteX3" fmla="*/ 219075 w 254000"/>
                <a:gd name="connsiteY3" fmla="*/ 76200 h 587375"/>
                <a:gd name="connsiteX4" fmla="*/ 149225 w 254000"/>
                <a:gd name="connsiteY4" fmla="*/ 165100 h 587375"/>
                <a:gd name="connsiteX5" fmla="*/ 254000 w 254000"/>
                <a:gd name="connsiteY5" fmla="*/ 346075 h 587375"/>
                <a:gd name="connsiteX6" fmla="*/ 254000 w 254000"/>
                <a:gd name="connsiteY6" fmla="*/ 466725 h 587375"/>
                <a:gd name="connsiteX7" fmla="*/ 104775 w 254000"/>
                <a:gd name="connsiteY7" fmla="*/ 587375 h 587375"/>
                <a:gd name="connsiteX8" fmla="*/ 95250 w 254000"/>
                <a:gd name="connsiteY8" fmla="*/ 514350 h 587375"/>
                <a:gd name="connsiteX9" fmla="*/ 193675 w 254000"/>
                <a:gd name="connsiteY9" fmla="*/ 441325 h 587375"/>
                <a:gd name="connsiteX10" fmla="*/ 190500 w 254000"/>
                <a:gd name="connsiteY10" fmla="*/ 349250 h 587375"/>
                <a:gd name="connsiteX11" fmla="*/ 190500 w 254000"/>
                <a:gd name="connsiteY11" fmla="*/ 307975 h 587375"/>
                <a:gd name="connsiteX12" fmla="*/ 82550 w 254000"/>
                <a:gd name="connsiteY12" fmla="*/ 190500 h 587375"/>
                <a:gd name="connsiteX13" fmla="*/ 104775 w 254000"/>
                <a:gd name="connsiteY13" fmla="*/ 127000 h 587375"/>
                <a:gd name="connsiteX14" fmla="*/ 41275 w 254000"/>
                <a:gd name="connsiteY14" fmla="*/ 101600 h 587375"/>
                <a:gd name="connsiteX15" fmla="*/ 0 w 254000"/>
                <a:gd name="connsiteY15" fmla="*/ 38100 h 58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000" h="587375">
                  <a:moveTo>
                    <a:pt x="0" y="38100"/>
                  </a:moveTo>
                  <a:lnTo>
                    <a:pt x="76200" y="31750"/>
                  </a:lnTo>
                  <a:lnTo>
                    <a:pt x="136525" y="0"/>
                  </a:lnTo>
                  <a:lnTo>
                    <a:pt x="219075" y="76200"/>
                  </a:lnTo>
                  <a:lnTo>
                    <a:pt x="149225" y="165100"/>
                  </a:lnTo>
                  <a:lnTo>
                    <a:pt x="254000" y="346075"/>
                  </a:lnTo>
                  <a:lnTo>
                    <a:pt x="254000" y="466725"/>
                  </a:lnTo>
                  <a:lnTo>
                    <a:pt x="104775" y="587375"/>
                  </a:lnTo>
                  <a:lnTo>
                    <a:pt x="95250" y="514350"/>
                  </a:lnTo>
                  <a:lnTo>
                    <a:pt x="193675" y="441325"/>
                  </a:lnTo>
                  <a:lnTo>
                    <a:pt x="190500" y="349250"/>
                  </a:lnTo>
                  <a:lnTo>
                    <a:pt x="190500" y="307975"/>
                  </a:lnTo>
                  <a:lnTo>
                    <a:pt x="82550" y="190500"/>
                  </a:lnTo>
                  <a:lnTo>
                    <a:pt x="104775" y="127000"/>
                  </a:lnTo>
                  <a:lnTo>
                    <a:pt x="41275" y="101600"/>
                  </a:lnTo>
                  <a:lnTo>
                    <a:pt x="0" y="381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3" name="フリーフォーム 1073">
              <a:extLst>
                <a:ext uri="{FF2B5EF4-FFF2-40B4-BE49-F238E27FC236}">
                  <a16:creationId xmlns:a16="http://schemas.microsoft.com/office/drawing/2014/main" id="{CDFF1928-1ED3-4327-963A-5A511C7FF145}"/>
                </a:ext>
              </a:extLst>
            </p:cNvPr>
            <p:cNvSpPr/>
            <p:nvPr/>
          </p:nvSpPr>
          <p:spPr>
            <a:xfrm>
              <a:off x="4353458" y="5905500"/>
              <a:ext cx="187313" cy="180975"/>
            </a:xfrm>
            <a:custGeom>
              <a:avLst/>
              <a:gdLst>
                <a:gd name="connsiteX0" fmla="*/ 0 w 187325"/>
                <a:gd name="connsiteY0" fmla="*/ 120650 h 180975"/>
                <a:gd name="connsiteX1" fmla="*/ 73025 w 187325"/>
                <a:gd name="connsiteY1" fmla="*/ 180975 h 180975"/>
                <a:gd name="connsiteX2" fmla="*/ 180975 w 187325"/>
                <a:gd name="connsiteY2" fmla="*/ 117475 h 180975"/>
                <a:gd name="connsiteX3" fmla="*/ 187325 w 187325"/>
                <a:gd name="connsiteY3" fmla="*/ 19050 h 180975"/>
                <a:gd name="connsiteX4" fmla="*/ 107950 w 187325"/>
                <a:gd name="connsiteY4" fmla="*/ 50800 h 180975"/>
                <a:gd name="connsiteX5" fmla="*/ 111125 w 187325"/>
                <a:gd name="connsiteY5" fmla="*/ 0 h 180975"/>
                <a:gd name="connsiteX6" fmla="*/ 82550 w 187325"/>
                <a:gd name="connsiteY6" fmla="*/ 44450 h 180975"/>
                <a:gd name="connsiteX7" fmla="*/ 19050 w 187325"/>
                <a:gd name="connsiteY7" fmla="*/ 31750 h 180975"/>
                <a:gd name="connsiteX8" fmla="*/ 0 w 187325"/>
                <a:gd name="connsiteY8" fmla="*/ 12065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25" h="180975">
                  <a:moveTo>
                    <a:pt x="0" y="120650"/>
                  </a:moveTo>
                  <a:lnTo>
                    <a:pt x="73025" y="180975"/>
                  </a:lnTo>
                  <a:lnTo>
                    <a:pt x="180975" y="117475"/>
                  </a:lnTo>
                  <a:lnTo>
                    <a:pt x="187325" y="19050"/>
                  </a:lnTo>
                  <a:lnTo>
                    <a:pt x="107950" y="50800"/>
                  </a:lnTo>
                  <a:lnTo>
                    <a:pt x="111125" y="0"/>
                  </a:lnTo>
                  <a:lnTo>
                    <a:pt x="82550" y="44450"/>
                  </a:lnTo>
                  <a:lnTo>
                    <a:pt x="19050" y="31750"/>
                  </a:lnTo>
                  <a:lnTo>
                    <a:pt x="0" y="1206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4" name="フリーフォーム 1074">
              <a:extLst>
                <a:ext uri="{FF2B5EF4-FFF2-40B4-BE49-F238E27FC236}">
                  <a16:creationId xmlns:a16="http://schemas.microsoft.com/office/drawing/2014/main" id="{E89737F3-60AE-4169-905F-F2602C663071}"/>
                </a:ext>
              </a:extLst>
            </p:cNvPr>
            <p:cNvSpPr/>
            <p:nvPr/>
          </p:nvSpPr>
          <p:spPr>
            <a:xfrm>
              <a:off x="3391495" y="4140200"/>
              <a:ext cx="2063618" cy="1568450"/>
            </a:xfrm>
            <a:custGeom>
              <a:avLst/>
              <a:gdLst>
                <a:gd name="connsiteX0" fmla="*/ 1603375 w 2063750"/>
                <a:gd name="connsiteY0" fmla="*/ 768350 h 1568450"/>
                <a:gd name="connsiteX1" fmla="*/ 1704975 w 2063750"/>
                <a:gd name="connsiteY1" fmla="*/ 739775 h 1568450"/>
                <a:gd name="connsiteX2" fmla="*/ 1768475 w 2063750"/>
                <a:gd name="connsiteY2" fmla="*/ 660400 h 1568450"/>
                <a:gd name="connsiteX3" fmla="*/ 1828800 w 2063750"/>
                <a:gd name="connsiteY3" fmla="*/ 657225 h 1568450"/>
                <a:gd name="connsiteX4" fmla="*/ 1828800 w 2063750"/>
                <a:gd name="connsiteY4" fmla="*/ 619125 h 1568450"/>
                <a:gd name="connsiteX5" fmla="*/ 1930400 w 2063750"/>
                <a:gd name="connsiteY5" fmla="*/ 593725 h 1568450"/>
                <a:gd name="connsiteX6" fmla="*/ 1943100 w 2063750"/>
                <a:gd name="connsiteY6" fmla="*/ 479425 h 1568450"/>
                <a:gd name="connsiteX7" fmla="*/ 2038350 w 2063750"/>
                <a:gd name="connsiteY7" fmla="*/ 450850 h 1568450"/>
                <a:gd name="connsiteX8" fmla="*/ 2063750 w 2063750"/>
                <a:gd name="connsiteY8" fmla="*/ 282575 h 1568450"/>
                <a:gd name="connsiteX9" fmla="*/ 1943100 w 2063750"/>
                <a:gd name="connsiteY9" fmla="*/ 330200 h 1568450"/>
                <a:gd name="connsiteX10" fmla="*/ 1844675 w 2063750"/>
                <a:gd name="connsiteY10" fmla="*/ 228600 h 1568450"/>
                <a:gd name="connsiteX11" fmla="*/ 1736725 w 2063750"/>
                <a:gd name="connsiteY11" fmla="*/ 25400 h 1568450"/>
                <a:gd name="connsiteX12" fmla="*/ 1622425 w 2063750"/>
                <a:gd name="connsiteY12" fmla="*/ 0 h 1568450"/>
                <a:gd name="connsiteX13" fmla="*/ 1549400 w 2063750"/>
                <a:gd name="connsiteY13" fmla="*/ 57150 h 1568450"/>
                <a:gd name="connsiteX14" fmla="*/ 1568450 w 2063750"/>
                <a:gd name="connsiteY14" fmla="*/ 114300 h 1568450"/>
                <a:gd name="connsiteX15" fmla="*/ 1530350 w 2063750"/>
                <a:gd name="connsiteY15" fmla="*/ 215900 h 1568450"/>
                <a:gd name="connsiteX16" fmla="*/ 1454150 w 2063750"/>
                <a:gd name="connsiteY16" fmla="*/ 209550 h 1568450"/>
                <a:gd name="connsiteX17" fmla="*/ 1409700 w 2063750"/>
                <a:gd name="connsiteY17" fmla="*/ 333375 h 1568450"/>
                <a:gd name="connsiteX18" fmla="*/ 1447800 w 2063750"/>
                <a:gd name="connsiteY18" fmla="*/ 339725 h 1568450"/>
                <a:gd name="connsiteX19" fmla="*/ 1498600 w 2063750"/>
                <a:gd name="connsiteY19" fmla="*/ 311150 h 1568450"/>
                <a:gd name="connsiteX20" fmla="*/ 1568450 w 2063750"/>
                <a:gd name="connsiteY20" fmla="*/ 393700 h 1568450"/>
                <a:gd name="connsiteX21" fmla="*/ 1479550 w 2063750"/>
                <a:gd name="connsiteY21" fmla="*/ 393700 h 1568450"/>
                <a:gd name="connsiteX22" fmla="*/ 1343025 w 2063750"/>
                <a:gd name="connsiteY22" fmla="*/ 495300 h 1568450"/>
                <a:gd name="connsiteX23" fmla="*/ 1282700 w 2063750"/>
                <a:gd name="connsiteY23" fmla="*/ 479425 h 1568450"/>
                <a:gd name="connsiteX24" fmla="*/ 1273175 w 2063750"/>
                <a:gd name="connsiteY24" fmla="*/ 517525 h 1568450"/>
                <a:gd name="connsiteX25" fmla="*/ 1295400 w 2063750"/>
                <a:gd name="connsiteY25" fmla="*/ 539750 h 1568450"/>
                <a:gd name="connsiteX26" fmla="*/ 1222375 w 2063750"/>
                <a:gd name="connsiteY26" fmla="*/ 615950 h 1568450"/>
                <a:gd name="connsiteX27" fmla="*/ 1155700 w 2063750"/>
                <a:gd name="connsiteY27" fmla="*/ 600075 h 1568450"/>
                <a:gd name="connsiteX28" fmla="*/ 1025525 w 2063750"/>
                <a:gd name="connsiteY28" fmla="*/ 663575 h 1568450"/>
                <a:gd name="connsiteX29" fmla="*/ 904875 w 2063750"/>
                <a:gd name="connsiteY29" fmla="*/ 577850 h 1568450"/>
                <a:gd name="connsiteX30" fmla="*/ 765175 w 2063750"/>
                <a:gd name="connsiteY30" fmla="*/ 606425 h 1568450"/>
                <a:gd name="connsiteX31" fmla="*/ 733425 w 2063750"/>
                <a:gd name="connsiteY31" fmla="*/ 511175 h 1568450"/>
                <a:gd name="connsiteX32" fmla="*/ 587375 w 2063750"/>
                <a:gd name="connsiteY32" fmla="*/ 476250 h 1568450"/>
                <a:gd name="connsiteX33" fmla="*/ 571500 w 2063750"/>
                <a:gd name="connsiteY33" fmla="*/ 377825 h 1568450"/>
                <a:gd name="connsiteX34" fmla="*/ 460375 w 2063750"/>
                <a:gd name="connsiteY34" fmla="*/ 269875 h 1568450"/>
                <a:gd name="connsiteX35" fmla="*/ 409575 w 2063750"/>
                <a:gd name="connsiteY35" fmla="*/ 304800 h 1568450"/>
                <a:gd name="connsiteX36" fmla="*/ 396875 w 2063750"/>
                <a:gd name="connsiteY36" fmla="*/ 390525 h 1568450"/>
                <a:gd name="connsiteX37" fmla="*/ 314325 w 2063750"/>
                <a:gd name="connsiteY37" fmla="*/ 365125 h 1568450"/>
                <a:gd name="connsiteX38" fmla="*/ 304800 w 2063750"/>
                <a:gd name="connsiteY38" fmla="*/ 457200 h 1568450"/>
                <a:gd name="connsiteX39" fmla="*/ 219075 w 2063750"/>
                <a:gd name="connsiteY39" fmla="*/ 463550 h 1568450"/>
                <a:gd name="connsiteX40" fmla="*/ 225425 w 2063750"/>
                <a:gd name="connsiteY40" fmla="*/ 609600 h 1568450"/>
                <a:gd name="connsiteX41" fmla="*/ 168275 w 2063750"/>
                <a:gd name="connsiteY41" fmla="*/ 666750 h 1568450"/>
                <a:gd name="connsiteX42" fmla="*/ 53975 w 2063750"/>
                <a:gd name="connsiteY42" fmla="*/ 717550 h 1568450"/>
                <a:gd name="connsiteX43" fmla="*/ 0 w 2063750"/>
                <a:gd name="connsiteY43" fmla="*/ 762000 h 1568450"/>
                <a:gd name="connsiteX44" fmla="*/ 31750 w 2063750"/>
                <a:gd name="connsiteY44" fmla="*/ 866775 h 1568450"/>
                <a:gd name="connsiteX45" fmla="*/ 111125 w 2063750"/>
                <a:gd name="connsiteY45" fmla="*/ 936625 h 1568450"/>
                <a:gd name="connsiteX46" fmla="*/ 174625 w 2063750"/>
                <a:gd name="connsiteY46" fmla="*/ 939800 h 1568450"/>
                <a:gd name="connsiteX47" fmla="*/ 161925 w 2063750"/>
                <a:gd name="connsiteY47" fmla="*/ 1073150 h 1568450"/>
                <a:gd name="connsiteX48" fmla="*/ 244475 w 2063750"/>
                <a:gd name="connsiteY48" fmla="*/ 1171575 h 1568450"/>
                <a:gd name="connsiteX49" fmla="*/ 295275 w 2063750"/>
                <a:gd name="connsiteY49" fmla="*/ 1149350 h 1568450"/>
                <a:gd name="connsiteX50" fmla="*/ 415925 w 2063750"/>
                <a:gd name="connsiteY50" fmla="*/ 1273175 h 1568450"/>
                <a:gd name="connsiteX51" fmla="*/ 590550 w 2063750"/>
                <a:gd name="connsiteY51" fmla="*/ 1263650 h 1568450"/>
                <a:gd name="connsiteX52" fmla="*/ 609600 w 2063750"/>
                <a:gd name="connsiteY52" fmla="*/ 1295400 h 1568450"/>
                <a:gd name="connsiteX53" fmla="*/ 492125 w 2063750"/>
                <a:gd name="connsiteY53" fmla="*/ 1327150 h 1568450"/>
                <a:gd name="connsiteX54" fmla="*/ 603250 w 2063750"/>
                <a:gd name="connsiteY54" fmla="*/ 1377950 h 1568450"/>
                <a:gd name="connsiteX55" fmla="*/ 577850 w 2063750"/>
                <a:gd name="connsiteY55" fmla="*/ 1431925 h 1568450"/>
                <a:gd name="connsiteX56" fmla="*/ 600075 w 2063750"/>
                <a:gd name="connsiteY56" fmla="*/ 1463675 h 1568450"/>
                <a:gd name="connsiteX57" fmla="*/ 619125 w 2063750"/>
                <a:gd name="connsiteY57" fmla="*/ 1438275 h 1568450"/>
                <a:gd name="connsiteX58" fmla="*/ 644525 w 2063750"/>
                <a:gd name="connsiteY58" fmla="*/ 1524000 h 1568450"/>
                <a:gd name="connsiteX59" fmla="*/ 669925 w 2063750"/>
                <a:gd name="connsiteY59" fmla="*/ 1425575 h 1568450"/>
                <a:gd name="connsiteX60" fmla="*/ 708025 w 2063750"/>
                <a:gd name="connsiteY60" fmla="*/ 1412875 h 1568450"/>
                <a:gd name="connsiteX61" fmla="*/ 714375 w 2063750"/>
                <a:gd name="connsiteY61" fmla="*/ 1311275 h 1568450"/>
                <a:gd name="connsiteX62" fmla="*/ 762000 w 2063750"/>
                <a:gd name="connsiteY62" fmla="*/ 1282700 h 1568450"/>
                <a:gd name="connsiteX63" fmla="*/ 768350 w 2063750"/>
                <a:gd name="connsiteY63" fmla="*/ 1247775 h 1568450"/>
                <a:gd name="connsiteX64" fmla="*/ 793750 w 2063750"/>
                <a:gd name="connsiteY64" fmla="*/ 1241425 h 1568450"/>
                <a:gd name="connsiteX65" fmla="*/ 847725 w 2063750"/>
                <a:gd name="connsiteY65" fmla="*/ 1308100 h 1568450"/>
                <a:gd name="connsiteX66" fmla="*/ 800100 w 2063750"/>
                <a:gd name="connsiteY66" fmla="*/ 1371600 h 1568450"/>
                <a:gd name="connsiteX67" fmla="*/ 800100 w 2063750"/>
                <a:gd name="connsiteY67" fmla="*/ 1409700 h 1568450"/>
                <a:gd name="connsiteX68" fmla="*/ 850900 w 2063750"/>
                <a:gd name="connsiteY68" fmla="*/ 1422400 h 1568450"/>
                <a:gd name="connsiteX69" fmla="*/ 908050 w 2063750"/>
                <a:gd name="connsiteY69" fmla="*/ 1539875 h 1568450"/>
                <a:gd name="connsiteX70" fmla="*/ 952500 w 2063750"/>
                <a:gd name="connsiteY70" fmla="*/ 1501775 h 1568450"/>
                <a:gd name="connsiteX71" fmla="*/ 949325 w 2063750"/>
                <a:gd name="connsiteY71" fmla="*/ 1476375 h 1568450"/>
                <a:gd name="connsiteX72" fmla="*/ 1022350 w 2063750"/>
                <a:gd name="connsiteY72" fmla="*/ 1473200 h 1568450"/>
                <a:gd name="connsiteX73" fmla="*/ 1079500 w 2063750"/>
                <a:gd name="connsiteY73" fmla="*/ 1438275 h 1568450"/>
                <a:gd name="connsiteX74" fmla="*/ 1155700 w 2063750"/>
                <a:gd name="connsiteY74" fmla="*/ 1517650 h 1568450"/>
                <a:gd name="connsiteX75" fmla="*/ 1212850 w 2063750"/>
                <a:gd name="connsiteY75" fmla="*/ 1524000 h 1568450"/>
                <a:gd name="connsiteX76" fmla="*/ 1212850 w 2063750"/>
                <a:gd name="connsiteY76" fmla="*/ 1568450 h 1568450"/>
                <a:gd name="connsiteX77" fmla="*/ 1257300 w 2063750"/>
                <a:gd name="connsiteY77" fmla="*/ 1527175 h 1568450"/>
                <a:gd name="connsiteX78" fmla="*/ 1450975 w 2063750"/>
                <a:gd name="connsiteY78" fmla="*/ 1463675 h 1568450"/>
                <a:gd name="connsiteX79" fmla="*/ 1574800 w 2063750"/>
                <a:gd name="connsiteY79" fmla="*/ 1304925 h 1568450"/>
                <a:gd name="connsiteX80" fmla="*/ 1647825 w 2063750"/>
                <a:gd name="connsiteY80" fmla="*/ 1174750 h 1568450"/>
                <a:gd name="connsiteX81" fmla="*/ 1603375 w 2063750"/>
                <a:gd name="connsiteY81" fmla="*/ 1158875 h 1568450"/>
                <a:gd name="connsiteX82" fmla="*/ 1628775 w 2063750"/>
                <a:gd name="connsiteY82" fmla="*/ 1082675 h 1568450"/>
                <a:gd name="connsiteX83" fmla="*/ 1530350 w 2063750"/>
                <a:gd name="connsiteY83" fmla="*/ 946150 h 1568450"/>
                <a:gd name="connsiteX84" fmla="*/ 1663700 w 2063750"/>
                <a:gd name="connsiteY84" fmla="*/ 857250 h 1568450"/>
                <a:gd name="connsiteX85" fmla="*/ 1577975 w 2063750"/>
                <a:gd name="connsiteY85" fmla="*/ 835025 h 1568450"/>
                <a:gd name="connsiteX86" fmla="*/ 1533525 w 2063750"/>
                <a:gd name="connsiteY86" fmla="*/ 889000 h 1568450"/>
                <a:gd name="connsiteX87" fmla="*/ 1520825 w 2063750"/>
                <a:gd name="connsiteY87" fmla="*/ 819150 h 1568450"/>
                <a:gd name="connsiteX88" fmla="*/ 1473200 w 2063750"/>
                <a:gd name="connsiteY88" fmla="*/ 793750 h 1568450"/>
                <a:gd name="connsiteX89" fmla="*/ 1498600 w 2063750"/>
                <a:gd name="connsiteY89" fmla="*/ 755650 h 1568450"/>
                <a:gd name="connsiteX90" fmla="*/ 1533525 w 2063750"/>
                <a:gd name="connsiteY90" fmla="*/ 762000 h 1568450"/>
                <a:gd name="connsiteX91" fmla="*/ 1609725 w 2063750"/>
                <a:gd name="connsiteY91" fmla="*/ 679450 h 1568450"/>
                <a:gd name="connsiteX92" fmla="*/ 1635125 w 2063750"/>
                <a:gd name="connsiteY92" fmla="*/ 692150 h 1568450"/>
                <a:gd name="connsiteX93" fmla="*/ 1603375 w 2063750"/>
                <a:gd name="connsiteY93" fmla="*/ 768350 h 156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063750" h="1568450">
                  <a:moveTo>
                    <a:pt x="1603375" y="768350"/>
                  </a:moveTo>
                  <a:lnTo>
                    <a:pt x="1704975" y="739775"/>
                  </a:lnTo>
                  <a:lnTo>
                    <a:pt x="1768475" y="660400"/>
                  </a:lnTo>
                  <a:lnTo>
                    <a:pt x="1828800" y="657225"/>
                  </a:lnTo>
                  <a:lnTo>
                    <a:pt x="1828800" y="619125"/>
                  </a:lnTo>
                  <a:lnTo>
                    <a:pt x="1930400" y="593725"/>
                  </a:lnTo>
                  <a:lnTo>
                    <a:pt x="1943100" y="479425"/>
                  </a:lnTo>
                  <a:lnTo>
                    <a:pt x="2038350" y="450850"/>
                  </a:lnTo>
                  <a:lnTo>
                    <a:pt x="2063750" y="282575"/>
                  </a:lnTo>
                  <a:lnTo>
                    <a:pt x="1943100" y="330200"/>
                  </a:lnTo>
                  <a:lnTo>
                    <a:pt x="1844675" y="228600"/>
                  </a:lnTo>
                  <a:lnTo>
                    <a:pt x="1736725" y="25400"/>
                  </a:lnTo>
                  <a:lnTo>
                    <a:pt x="1622425" y="0"/>
                  </a:lnTo>
                  <a:lnTo>
                    <a:pt x="1549400" y="57150"/>
                  </a:lnTo>
                  <a:lnTo>
                    <a:pt x="1568450" y="114300"/>
                  </a:lnTo>
                  <a:lnTo>
                    <a:pt x="1530350" y="215900"/>
                  </a:lnTo>
                  <a:lnTo>
                    <a:pt x="1454150" y="209550"/>
                  </a:lnTo>
                  <a:lnTo>
                    <a:pt x="1409700" y="333375"/>
                  </a:lnTo>
                  <a:lnTo>
                    <a:pt x="1447800" y="339725"/>
                  </a:lnTo>
                  <a:lnTo>
                    <a:pt x="1498600" y="311150"/>
                  </a:lnTo>
                  <a:lnTo>
                    <a:pt x="1568450" y="393700"/>
                  </a:lnTo>
                  <a:lnTo>
                    <a:pt x="1479550" y="393700"/>
                  </a:lnTo>
                  <a:lnTo>
                    <a:pt x="1343025" y="495300"/>
                  </a:lnTo>
                  <a:lnTo>
                    <a:pt x="1282700" y="479425"/>
                  </a:lnTo>
                  <a:lnTo>
                    <a:pt x="1273175" y="517525"/>
                  </a:lnTo>
                  <a:lnTo>
                    <a:pt x="1295400" y="539750"/>
                  </a:lnTo>
                  <a:lnTo>
                    <a:pt x="1222375" y="615950"/>
                  </a:lnTo>
                  <a:lnTo>
                    <a:pt x="1155700" y="600075"/>
                  </a:lnTo>
                  <a:lnTo>
                    <a:pt x="1025525" y="663575"/>
                  </a:lnTo>
                  <a:lnTo>
                    <a:pt x="904875" y="577850"/>
                  </a:lnTo>
                  <a:lnTo>
                    <a:pt x="765175" y="606425"/>
                  </a:lnTo>
                  <a:lnTo>
                    <a:pt x="733425" y="511175"/>
                  </a:lnTo>
                  <a:lnTo>
                    <a:pt x="587375" y="476250"/>
                  </a:lnTo>
                  <a:lnTo>
                    <a:pt x="571500" y="377825"/>
                  </a:lnTo>
                  <a:lnTo>
                    <a:pt x="460375" y="269875"/>
                  </a:lnTo>
                  <a:lnTo>
                    <a:pt x="409575" y="304800"/>
                  </a:lnTo>
                  <a:lnTo>
                    <a:pt x="396875" y="390525"/>
                  </a:lnTo>
                  <a:lnTo>
                    <a:pt x="314325" y="365125"/>
                  </a:lnTo>
                  <a:lnTo>
                    <a:pt x="304800" y="457200"/>
                  </a:lnTo>
                  <a:lnTo>
                    <a:pt x="219075" y="463550"/>
                  </a:lnTo>
                  <a:lnTo>
                    <a:pt x="225425" y="609600"/>
                  </a:lnTo>
                  <a:lnTo>
                    <a:pt x="168275" y="666750"/>
                  </a:lnTo>
                  <a:lnTo>
                    <a:pt x="53975" y="717550"/>
                  </a:lnTo>
                  <a:lnTo>
                    <a:pt x="0" y="762000"/>
                  </a:lnTo>
                  <a:lnTo>
                    <a:pt x="31750" y="866775"/>
                  </a:lnTo>
                  <a:lnTo>
                    <a:pt x="111125" y="936625"/>
                  </a:lnTo>
                  <a:lnTo>
                    <a:pt x="174625" y="939800"/>
                  </a:lnTo>
                  <a:lnTo>
                    <a:pt x="161925" y="1073150"/>
                  </a:lnTo>
                  <a:lnTo>
                    <a:pt x="244475" y="1171575"/>
                  </a:lnTo>
                  <a:lnTo>
                    <a:pt x="295275" y="1149350"/>
                  </a:lnTo>
                  <a:lnTo>
                    <a:pt x="415925" y="1273175"/>
                  </a:lnTo>
                  <a:lnTo>
                    <a:pt x="590550" y="1263650"/>
                  </a:lnTo>
                  <a:lnTo>
                    <a:pt x="609600" y="1295400"/>
                  </a:lnTo>
                  <a:lnTo>
                    <a:pt x="492125" y="1327150"/>
                  </a:lnTo>
                  <a:lnTo>
                    <a:pt x="603250" y="1377950"/>
                  </a:lnTo>
                  <a:lnTo>
                    <a:pt x="577850" y="1431925"/>
                  </a:lnTo>
                  <a:lnTo>
                    <a:pt x="600075" y="1463675"/>
                  </a:lnTo>
                  <a:lnTo>
                    <a:pt x="619125" y="1438275"/>
                  </a:lnTo>
                  <a:lnTo>
                    <a:pt x="644525" y="1524000"/>
                  </a:lnTo>
                  <a:lnTo>
                    <a:pt x="669925" y="1425575"/>
                  </a:lnTo>
                  <a:lnTo>
                    <a:pt x="708025" y="1412875"/>
                  </a:lnTo>
                  <a:lnTo>
                    <a:pt x="714375" y="1311275"/>
                  </a:lnTo>
                  <a:lnTo>
                    <a:pt x="762000" y="1282700"/>
                  </a:lnTo>
                  <a:lnTo>
                    <a:pt x="768350" y="1247775"/>
                  </a:lnTo>
                  <a:lnTo>
                    <a:pt x="793750" y="1241425"/>
                  </a:lnTo>
                  <a:lnTo>
                    <a:pt x="847725" y="1308100"/>
                  </a:lnTo>
                  <a:lnTo>
                    <a:pt x="800100" y="1371600"/>
                  </a:lnTo>
                  <a:lnTo>
                    <a:pt x="800100" y="1409700"/>
                  </a:lnTo>
                  <a:lnTo>
                    <a:pt x="850900" y="1422400"/>
                  </a:lnTo>
                  <a:lnTo>
                    <a:pt x="908050" y="1539875"/>
                  </a:lnTo>
                  <a:lnTo>
                    <a:pt x="952500" y="1501775"/>
                  </a:lnTo>
                  <a:lnTo>
                    <a:pt x="949325" y="1476375"/>
                  </a:lnTo>
                  <a:lnTo>
                    <a:pt x="1022350" y="1473200"/>
                  </a:lnTo>
                  <a:lnTo>
                    <a:pt x="1079500" y="1438275"/>
                  </a:lnTo>
                  <a:lnTo>
                    <a:pt x="1155700" y="1517650"/>
                  </a:lnTo>
                  <a:lnTo>
                    <a:pt x="1212850" y="1524000"/>
                  </a:lnTo>
                  <a:lnTo>
                    <a:pt x="1212850" y="1568450"/>
                  </a:lnTo>
                  <a:lnTo>
                    <a:pt x="1257300" y="1527175"/>
                  </a:lnTo>
                  <a:lnTo>
                    <a:pt x="1450975" y="1463675"/>
                  </a:lnTo>
                  <a:lnTo>
                    <a:pt x="1574800" y="1304925"/>
                  </a:lnTo>
                  <a:lnTo>
                    <a:pt x="1647825" y="1174750"/>
                  </a:lnTo>
                  <a:lnTo>
                    <a:pt x="1603375" y="1158875"/>
                  </a:lnTo>
                  <a:lnTo>
                    <a:pt x="1628775" y="1082675"/>
                  </a:lnTo>
                  <a:lnTo>
                    <a:pt x="1530350" y="946150"/>
                  </a:lnTo>
                  <a:lnTo>
                    <a:pt x="1663700" y="857250"/>
                  </a:lnTo>
                  <a:lnTo>
                    <a:pt x="1577975" y="835025"/>
                  </a:lnTo>
                  <a:lnTo>
                    <a:pt x="1533525" y="889000"/>
                  </a:lnTo>
                  <a:lnTo>
                    <a:pt x="1520825" y="819150"/>
                  </a:lnTo>
                  <a:lnTo>
                    <a:pt x="1473200" y="793750"/>
                  </a:lnTo>
                  <a:lnTo>
                    <a:pt x="1498600" y="755650"/>
                  </a:lnTo>
                  <a:lnTo>
                    <a:pt x="1533525" y="762000"/>
                  </a:lnTo>
                  <a:lnTo>
                    <a:pt x="1609725" y="679450"/>
                  </a:lnTo>
                  <a:lnTo>
                    <a:pt x="1635125" y="692150"/>
                  </a:lnTo>
                  <a:lnTo>
                    <a:pt x="1603375" y="7683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5" name="フリーフォーム 1075">
              <a:extLst>
                <a:ext uri="{FF2B5EF4-FFF2-40B4-BE49-F238E27FC236}">
                  <a16:creationId xmlns:a16="http://schemas.microsoft.com/office/drawing/2014/main" id="{B03A6622-2D39-4BD5-A95D-2B1B4BABB6F5}"/>
                </a:ext>
              </a:extLst>
            </p:cNvPr>
            <p:cNvSpPr/>
            <p:nvPr/>
          </p:nvSpPr>
          <p:spPr>
            <a:xfrm>
              <a:off x="1677104" y="3733800"/>
              <a:ext cx="177789" cy="165100"/>
            </a:xfrm>
            <a:custGeom>
              <a:avLst/>
              <a:gdLst>
                <a:gd name="connsiteX0" fmla="*/ 177800 w 177800"/>
                <a:gd name="connsiteY0" fmla="*/ 12700 h 165100"/>
                <a:gd name="connsiteX1" fmla="*/ 95250 w 177800"/>
                <a:gd name="connsiteY1" fmla="*/ 0 h 165100"/>
                <a:gd name="connsiteX2" fmla="*/ 6350 w 177800"/>
                <a:gd name="connsiteY2" fmla="*/ 19050 h 165100"/>
                <a:gd name="connsiteX3" fmla="*/ 0 w 177800"/>
                <a:gd name="connsiteY3" fmla="*/ 85725 h 165100"/>
                <a:gd name="connsiteX4" fmla="*/ 161925 w 177800"/>
                <a:gd name="connsiteY4" fmla="*/ 165100 h 165100"/>
                <a:gd name="connsiteX5" fmla="*/ 177800 w 177800"/>
                <a:gd name="connsiteY5" fmla="*/ 127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800" h="165100">
                  <a:moveTo>
                    <a:pt x="177800" y="12700"/>
                  </a:moveTo>
                  <a:lnTo>
                    <a:pt x="95250" y="0"/>
                  </a:lnTo>
                  <a:lnTo>
                    <a:pt x="6350" y="19050"/>
                  </a:lnTo>
                  <a:lnTo>
                    <a:pt x="0" y="85725"/>
                  </a:lnTo>
                  <a:lnTo>
                    <a:pt x="161925" y="165100"/>
                  </a:lnTo>
                  <a:lnTo>
                    <a:pt x="177800" y="127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6" name="フリーフォーム 1076">
              <a:extLst>
                <a:ext uri="{FF2B5EF4-FFF2-40B4-BE49-F238E27FC236}">
                  <a16:creationId xmlns:a16="http://schemas.microsoft.com/office/drawing/2014/main" id="{FF9C0F31-2AD4-4862-B162-89FD12D4AD8C}"/>
                </a:ext>
              </a:extLst>
            </p:cNvPr>
            <p:cNvSpPr/>
            <p:nvPr/>
          </p:nvSpPr>
          <p:spPr>
            <a:xfrm>
              <a:off x="1607259" y="3851275"/>
              <a:ext cx="228585" cy="120650"/>
            </a:xfrm>
            <a:custGeom>
              <a:avLst/>
              <a:gdLst>
                <a:gd name="connsiteX0" fmla="*/ 228600 w 228600"/>
                <a:gd name="connsiteY0" fmla="*/ 44450 h 120650"/>
                <a:gd name="connsiteX1" fmla="*/ 225425 w 228600"/>
                <a:gd name="connsiteY1" fmla="*/ 120650 h 120650"/>
                <a:gd name="connsiteX2" fmla="*/ 114300 w 228600"/>
                <a:gd name="connsiteY2" fmla="*/ 101600 h 120650"/>
                <a:gd name="connsiteX3" fmla="*/ 0 w 228600"/>
                <a:gd name="connsiteY3" fmla="*/ 117475 h 120650"/>
                <a:gd name="connsiteX4" fmla="*/ 12700 w 228600"/>
                <a:gd name="connsiteY4" fmla="*/ 12700 h 120650"/>
                <a:gd name="connsiteX5" fmla="*/ 79375 w 228600"/>
                <a:gd name="connsiteY5" fmla="*/ 60325 h 120650"/>
                <a:gd name="connsiteX6" fmla="*/ 111125 w 228600"/>
                <a:gd name="connsiteY6" fmla="*/ 0 h 120650"/>
                <a:gd name="connsiteX7" fmla="*/ 228600 w 228600"/>
                <a:gd name="connsiteY7" fmla="*/ 444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120650">
                  <a:moveTo>
                    <a:pt x="228600" y="44450"/>
                  </a:moveTo>
                  <a:lnTo>
                    <a:pt x="225425" y="120650"/>
                  </a:lnTo>
                  <a:lnTo>
                    <a:pt x="114300" y="101600"/>
                  </a:lnTo>
                  <a:lnTo>
                    <a:pt x="0" y="117475"/>
                  </a:lnTo>
                  <a:lnTo>
                    <a:pt x="12700" y="12700"/>
                  </a:lnTo>
                  <a:lnTo>
                    <a:pt x="79375" y="60325"/>
                  </a:lnTo>
                  <a:lnTo>
                    <a:pt x="111125" y="0"/>
                  </a:lnTo>
                  <a:lnTo>
                    <a:pt x="228600" y="444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7" name="フリーフォーム 1077">
              <a:extLst>
                <a:ext uri="{FF2B5EF4-FFF2-40B4-BE49-F238E27FC236}">
                  <a16:creationId xmlns:a16="http://schemas.microsoft.com/office/drawing/2014/main" id="{95FFF6D7-9089-4759-BC32-BA3D51825BC7}"/>
                </a:ext>
              </a:extLst>
            </p:cNvPr>
            <p:cNvSpPr/>
            <p:nvPr/>
          </p:nvSpPr>
          <p:spPr>
            <a:xfrm>
              <a:off x="1692978" y="3971925"/>
              <a:ext cx="288907" cy="295275"/>
            </a:xfrm>
            <a:custGeom>
              <a:avLst/>
              <a:gdLst>
                <a:gd name="connsiteX0" fmla="*/ 76200 w 288925"/>
                <a:gd name="connsiteY0" fmla="*/ 3175 h 295275"/>
                <a:gd name="connsiteX1" fmla="*/ 107950 w 288925"/>
                <a:gd name="connsiteY1" fmla="*/ 73025 h 295275"/>
                <a:gd name="connsiteX2" fmla="*/ 76200 w 288925"/>
                <a:gd name="connsiteY2" fmla="*/ 136525 h 295275"/>
                <a:gd name="connsiteX3" fmla="*/ 0 w 288925"/>
                <a:gd name="connsiteY3" fmla="*/ 136525 h 295275"/>
                <a:gd name="connsiteX4" fmla="*/ 3175 w 288925"/>
                <a:gd name="connsiteY4" fmla="*/ 295275 h 295275"/>
                <a:gd name="connsiteX5" fmla="*/ 66675 w 288925"/>
                <a:gd name="connsiteY5" fmla="*/ 266700 h 295275"/>
                <a:gd name="connsiteX6" fmla="*/ 120650 w 288925"/>
                <a:gd name="connsiteY6" fmla="*/ 279400 h 295275"/>
                <a:gd name="connsiteX7" fmla="*/ 212725 w 288925"/>
                <a:gd name="connsiteY7" fmla="*/ 288925 h 295275"/>
                <a:gd name="connsiteX8" fmla="*/ 260350 w 288925"/>
                <a:gd name="connsiteY8" fmla="*/ 254000 h 295275"/>
                <a:gd name="connsiteX9" fmla="*/ 288925 w 288925"/>
                <a:gd name="connsiteY9" fmla="*/ 165100 h 295275"/>
                <a:gd name="connsiteX10" fmla="*/ 263525 w 288925"/>
                <a:gd name="connsiteY10" fmla="*/ 25400 h 295275"/>
                <a:gd name="connsiteX11" fmla="*/ 146050 w 288925"/>
                <a:gd name="connsiteY11" fmla="*/ 0 h 295275"/>
                <a:gd name="connsiteX12" fmla="*/ 76200 w 288925"/>
                <a:gd name="connsiteY12" fmla="*/ 317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925" h="295275">
                  <a:moveTo>
                    <a:pt x="76200" y="3175"/>
                  </a:moveTo>
                  <a:lnTo>
                    <a:pt x="107950" y="73025"/>
                  </a:lnTo>
                  <a:lnTo>
                    <a:pt x="76200" y="136525"/>
                  </a:lnTo>
                  <a:lnTo>
                    <a:pt x="0" y="136525"/>
                  </a:lnTo>
                  <a:cubicBezTo>
                    <a:pt x="1058" y="189442"/>
                    <a:pt x="2117" y="242358"/>
                    <a:pt x="3175" y="295275"/>
                  </a:cubicBezTo>
                  <a:lnTo>
                    <a:pt x="66675" y="266700"/>
                  </a:lnTo>
                  <a:lnTo>
                    <a:pt x="120650" y="279400"/>
                  </a:lnTo>
                  <a:lnTo>
                    <a:pt x="212725" y="288925"/>
                  </a:lnTo>
                  <a:lnTo>
                    <a:pt x="260350" y="254000"/>
                  </a:lnTo>
                  <a:lnTo>
                    <a:pt x="288925" y="165100"/>
                  </a:lnTo>
                  <a:lnTo>
                    <a:pt x="263525" y="25400"/>
                  </a:lnTo>
                  <a:lnTo>
                    <a:pt x="146050" y="0"/>
                  </a:lnTo>
                  <a:lnTo>
                    <a:pt x="76200" y="31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8" name="フリーフォーム 1078">
              <a:extLst>
                <a:ext uri="{FF2B5EF4-FFF2-40B4-BE49-F238E27FC236}">
                  <a16:creationId xmlns:a16="http://schemas.microsoft.com/office/drawing/2014/main" id="{B7833BB3-EADF-44AF-B6BB-76C0242FEB6C}"/>
                </a:ext>
              </a:extLst>
            </p:cNvPr>
            <p:cNvSpPr/>
            <p:nvPr/>
          </p:nvSpPr>
          <p:spPr>
            <a:xfrm>
              <a:off x="1645356" y="4213225"/>
              <a:ext cx="606386" cy="441325"/>
            </a:xfrm>
            <a:custGeom>
              <a:avLst/>
              <a:gdLst>
                <a:gd name="connsiteX0" fmla="*/ 50800 w 606425"/>
                <a:gd name="connsiteY0" fmla="*/ 53975 h 441325"/>
                <a:gd name="connsiteX1" fmla="*/ 0 w 606425"/>
                <a:gd name="connsiteY1" fmla="*/ 215900 h 441325"/>
                <a:gd name="connsiteX2" fmla="*/ 22225 w 606425"/>
                <a:gd name="connsiteY2" fmla="*/ 257175 h 441325"/>
                <a:gd name="connsiteX3" fmla="*/ 149225 w 606425"/>
                <a:gd name="connsiteY3" fmla="*/ 234950 h 441325"/>
                <a:gd name="connsiteX4" fmla="*/ 234950 w 606425"/>
                <a:gd name="connsiteY4" fmla="*/ 228600 h 441325"/>
                <a:gd name="connsiteX5" fmla="*/ 273050 w 606425"/>
                <a:gd name="connsiteY5" fmla="*/ 323850 h 441325"/>
                <a:gd name="connsiteX6" fmla="*/ 225425 w 606425"/>
                <a:gd name="connsiteY6" fmla="*/ 381000 h 441325"/>
                <a:gd name="connsiteX7" fmla="*/ 257175 w 606425"/>
                <a:gd name="connsiteY7" fmla="*/ 403225 h 441325"/>
                <a:gd name="connsiteX8" fmla="*/ 323850 w 606425"/>
                <a:gd name="connsiteY8" fmla="*/ 330200 h 441325"/>
                <a:gd name="connsiteX9" fmla="*/ 365125 w 606425"/>
                <a:gd name="connsiteY9" fmla="*/ 368300 h 441325"/>
                <a:gd name="connsiteX10" fmla="*/ 387350 w 606425"/>
                <a:gd name="connsiteY10" fmla="*/ 431800 h 441325"/>
                <a:gd name="connsiteX11" fmla="*/ 488950 w 606425"/>
                <a:gd name="connsiteY11" fmla="*/ 393700 h 441325"/>
                <a:gd name="connsiteX12" fmla="*/ 539750 w 606425"/>
                <a:gd name="connsiteY12" fmla="*/ 441325 h 441325"/>
                <a:gd name="connsiteX13" fmla="*/ 606425 w 606425"/>
                <a:gd name="connsiteY13" fmla="*/ 177800 h 441325"/>
                <a:gd name="connsiteX14" fmla="*/ 323850 w 606425"/>
                <a:gd name="connsiteY14" fmla="*/ 0 h 441325"/>
                <a:gd name="connsiteX15" fmla="*/ 266700 w 606425"/>
                <a:gd name="connsiteY15" fmla="*/ 44450 h 441325"/>
                <a:gd name="connsiteX16" fmla="*/ 114300 w 606425"/>
                <a:gd name="connsiteY16" fmla="*/ 28575 h 441325"/>
                <a:gd name="connsiteX17" fmla="*/ 50800 w 606425"/>
                <a:gd name="connsiteY17" fmla="*/ 53975 h 44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425" h="441325">
                  <a:moveTo>
                    <a:pt x="50800" y="53975"/>
                  </a:moveTo>
                  <a:lnTo>
                    <a:pt x="0" y="215900"/>
                  </a:lnTo>
                  <a:lnTo>
                    <a:pt x="22225" y="257175"/>
                  </a:lnTo>
                  <a:lnTo>
                    <a:pt x="149225" y="234950"/>
                  </a:lnTo>
                  <a:lnTo>
                    <a:pt x="234950" y="228600"/>
                  </a:lnTo>
                  <a:lnTo>
                    <a:pt x="273050" y="323850"/>
                  </a:lnTo>
                  <a:lnTo>
                    <a:pt x="225425" y="381000"/>
                  </a:lnTo>
                  <a:lnTo>
                    <a:pt x="257175" y="403225"/>
                  </a:lnTo>
                  <a:lnTo>
                    <a:pt x="323850" y="330200"/>
                  </a:lnTo>
                  <a:lnTo>
                    <a:pt x="365125" y="368300"/>
                  </a:lnTo>
                  <a:lnTo>
                    <a:pt x="387350" y="431800"/>
                  </a:lnTo>
                  <a:lnTo>
                    <a:pt x="488950" y="393700"/>
                  </a:lnTo>
                  <a:lnTo>
                    <a:pt x="539750" y="441325"/>
                  </a:lnTo>
                  <a:lnTo>
                    <a:pt x="606425" y="177800"/>
                  </a:lnTo>
                  <a:lnTo>
                    <a:pt x="323850" y="0"/>
                  </a:lnTo>
                  <a:lnTo>
                    <a:pt x="266700" y="44450"/>
                  </a:lnTo>
                  <a:lnTo>
                    <a:pt x="114300" y="28575"/>
                  </a:lnTo>
                  <a:lnTo>
                    <a:pt x="50800" y="539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9" name="フリーフォーム 1079">
              <a:extLst>
                <a:ext uri="{FF2B5EF4-FFF2-40B4-BE49-F238E27FC236}">
                  <a16:creationId xmlns:a16="http://schemas.microsoft.com/office/drawing/2014/main" id="{732A1AFD-5CA2-42E8-9505-C3491783FFCB}"/>
                </a:ext>
              </a:extLst>
            </p:cNvPr>
            <p:cNvSpPr/>
            <p:nvPr/>
          </p:nvSpPr>
          <p:spPr>
            <a:xfrm>
              <a:off x="1365975" y="3959226"/>
              <a:ext cx="434946" cy="422274"/>
            </a:xfrm>
            <a:custGeom>
              <a:avLst/>
              <a:gdLst>
                <a:gd name="connsiteX0" fmla="*/ 238125 w 434975"/>
                <a:gd name="connsiteY0" fmla="*/ 12700 h 422275"/>
                <a:gd name="connsiteX1" fmla="*/ 168275 w 434975"/>
                <a:gd name="connsiteY1" fmla="*/ 31750 h 422275"/>
                <a:gd name="connsiteX2" fmla="*/ 171450 w 434975"/>
                <a:gd name="connsiteY2" fmla="*/ 101600 h 422275"/>
                <a:gd name="connsiteX3" fmla="*/ 31750 w 434975"/>
                <a:gd name="connsiteY3" fmla="*/ 139700 h 422275"/>
                <a:gd name="connsiteX4" fmla="*/ 0 w 434975"/>
                <a:gd name="connsiteY4" fmla="*/ 225425 h 422275"/>
                <a:gd name="connsiteX5" fmla="*/ 28575 w 434975"/>
                <a:gd name="connsiteY5" fmla="*/ 346075 h 422275"/>
                <a:gd name="connsiteX6" fmla="*/ 66675 w 434975"/>
                <a:gd name="connsiteY6" fmla="*/ 330200 h 422275"/>
                <a:gd name="connsiteX7" fmla="*/ 168275 w 434975"/>
                <a:gd name="connsiteY7" fmla="*/ 415925 h 422275"/>
                <a:gd name="connsiteX8" fmla="*/ 285750 w 434975"/>
                <a:gd name="connsiteY8" fmla="*/ 422275 h 422275"/>
                <a:gd name="connsiteX9" fmla="*/ 339725 w 434975"/>
                <a:gd name="connsiteY9" fmla="*/ 301625 h 422275"/>
                <a:gd name="connsiteX10" fmla="*/ 327025 w 434975"/>
                <a:gd name="connsiteY10" fmla="*/ 149225 h 422275"/>
                <a:gd name="connsiteX11" fmla="*/ 396875 w 434975"/>
                <a:gd name="connsiteY11" fmla="*/ 142875 h 422275"/>
                <a:gd name="connsiteX12" fmla="*/ 434975 w 434975"/>
                <a:gd name="connsiteY12" fmla="*/ 82550 h 422275"/>
                <a:gd name="connsiteX13" fmla="*/ 393700 w 434975"/>
                <a:gd name="connsiteY13" fmla="*/ 0 h 422275"/>
                <a:gd name="connsiteX14" fmla="*/ 358775 w 434975"/>
                <a:gd name="connsiteY14" fmla="*/ 0 h 422275"/>
                <a:gd name="connsiteX15" fmla="*/ 238125 w 434975"/>
                <a:gd name="connsiteY15" fmla="*/ 12700 h 4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975" h="422275">
                  <a:moveTo>
                    <a:pt x="238125" y="12700"/>
                  </a:moveTo>
                  <a:lnTo>
                    <a:pt x="168275" y="31750"/>
                  </a:lnTo>
                  <a:lnTo>
                    <a:pt x="171450" y="101600"/>
                  </a:lnTo>
                  <a:lnTo>
                    <a:pt x="31750" y="139700"/>
                  </a:lnTo>
                  <a:lnTo>
                    <a:pt x="0" y="225425"/>
                  </a:lnTo>
                  <a:lnTo>
                    <a:pt x="28575" y="346075"/>
                  </a:lnTo>
                  <a:lnTo>
                    <a:pt x="66675" y="330200"/>
                  </a:lnTo>
                  <a:lnTo>
                    <a:pt x="168275" y="415925"/>
                  </a:lnTo>
                  <a:lnTo>
                    <a:pt x="285750" y="422275"/>
                  </a:lnTo>
                  <a:lnTo>
                    <a:pt x="339725" y="301625"/>
                  </a:lnTo>
                  <a:lnTo>
                    <a:pt x="327025" y="149225"/>
                  </a:lnTo>
                  <a:lnTo>
                    <a:pt x="396875" y="142875"/>
                  </a:lnTo>
                  <a:lnTo>
                    <a:pt x="434975" y="82550"/>
                  </a:lnTo>
                  <a:lnTo>
                    <a:pt x="393700" y="0"/>
                  </a:lnTo>
                  <a:lnTo>
                    <a:pt x="358775" y="0"/>
                  </a:lnTo>
                  <a:lnTo>
                    <a:pt x="238125" y="127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0" name="フリーフォーム 1080">
              <a:extLst>
                <a:ext uri="{FF2B5EF4-FFF2-40B4-BE49-F238E27FC236}">
                  <a16:creationId xmlns:a16="http://schemas.microsoft.com/office/drawing/2014/main" id="{B64A4C60-00A3-4D61-B543-D9AC085FB95B}"/>
                </a:ext>
              </a:extLst>
            </p:cNvPr>
            <p:cNvSpPr/>
            <p:nvPr/>
          </p:nvSpPr>
          <p:spPr>
            <a:xfrm>
              <a:off x="1169137" y="3857625"/>
              <a:ext cx="92069" cy="196850"/>
            </a:xfrm>
            <a:custGeom>
              <a:avLst/>
              <a:gdLst>
                <a:gd name="connsiteX0" fmla="*/ 63500 w 92075"/>
                <a:gd name="connsiteY0" fmla="*/ 177800 h 196850"/>
                <a:gd name="connsiteX1" fmla="*/ 6350 w 92075"/>
                <a:gd name="connsiteY1" fmla="*/ 196850 h 196850"/>
                <a:gd name="connsiteX2" fmla="*/ 0 w 92075"/>
                <a:gd name="connsiteY2" fmla="*/ 69850 h 196850"/>
                <a:gd name="connsiteX3" fmla="*/ 73025 w 92075"/>
                <a:gd name="connsiteY3" fmla="*/ 0 h 196850"/>
                <a:gd name="connsiteX4" fmla="*/ 92075 w 92075"/>
                <a:gd name="connsiteY4" fmla="*/ 66675 h 196850"/>
                <a:gd name="connsiteX5" fmla="*/ 63500 w 92075"/>
                <a:gd name="connsiteY5" fmla="*/ 177800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75" h="196850">
                  <a:moveTo>
                    <a:pt x="63500" y="177800"/>
                  </a:moveTo>
                  <a:lnTo>
                    <a:pt x="6350" y="196850"/>
                  </a:lnTo>
                  <a:lnTo>
                    <a:pt x="0" y="69850"/>
                  </a:lnTo>
                  <a:lnTo>
                    <a:pt x="73025" y="0"/>
                  </a:lnTo>
                  <a:lnTo>
                    <a:pt x="92075" y="66675"/>
                  </a:lnTo>
                  <a:lnTo>
                    <a:pt x="63500" y="1778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1" name="フリーフォーム 1081">
              <a:extLst>
                <a:ext uri="{FF2B5EF4-FFF2-40B4-BE49-F238E27FC236}">
                  <a16:creationId xmlns:a16="http://schemas.microsoft.com/office/drawing/2014/main" id="{25AFF223-83E5-4082-9A9C-2553ACDD13DF}"/>
                </a:ext>
              </a:extLst>
            </p:cNvPr>
            <p:cNvSpPr/>
            <p:nvPr/>
          </p:nvSpPr>
          <p:spPr>
            <a:xfrm>
              <a:off x="1086592" y="4038600"/>
              <a:ext cx="311130" cy="450850"/>
            </a:xfrm>
            <a:custGeom>
              <a:avLst/>
              <a:gdLst>
                <a:gd name="connsiteX0" fmla="*/ 142875 w 311150"/>
                <a:gd name="connsiteY0" fmla="*/ 0 h 450850"/>
                <a:gd name="connsiteX1" fmla="*/ 79375 w 311150"/>
                <a:gd name="connsiteY1" fmla="*/ 28575 h 450850"/>
                <a:gd name="connsiteX2" fmla="*/ 107950 w 311150"/>
                <a:gd name="connsiteY2" fmla="*/ 92075 h 450850"/>
                <a:gd name="connsiteX3" fmla="*/ 44450 w 311150"/>
                <a:gd name="connsiteY3" fmla="*/ 114300 h 450850"/>
                <a:gd name="connsiteX4" fmla="*/ 47625 w 311150"/>
                <a:gd name="connsiteY4" fmla="*/ 250825 h 450850"/>
                <a:gd name="connsiteX5" fmla="*/ 0 w 311150"/>
                <a:gd name="connsiteY5" fmla="*/ 317500 h 450850"/>
                <a:gd name="connsiteX6" fmla="*/ 85725 w 311150"/>
                <a:gd name="connsiteY6" fmla="*/ 374650 h 450850"/>
                <a:gd name="connsiteX7" fmla="*/ 88900 w 311150"/>
                <a:gd name="connsiteY7" fmla="*/ 441325 h 450850"/>
                <a:gd name="connsiteX8" fmla="*/ 222250 w 311150"/>
                <a:gd name="connsiteY8" fmla="*/ 450850 h 450850"/>
                <a:gd name="connsiteX9" fmla="*/ 298450 w 311150"/>
                <a:gd name="connsiteY9" fmla="*/ 371475 h 450850"/>
                <a:gd name="connsiteX10" fmla="*/ 222250 w 311150"/>
                <a:gd name="connsiteY10" fmla="*/ 279400 h 450850"/>
                <a:gd name="connsiteX11" fmla="*/ 304800 w 311150"/>
                <a:gd name="connsiteY11" fmla="*/ 273050 h 450850"/>
                <a:gd name="connsiteX12" fmla="*/ 276225 w 311150"/>
                <a:gd name="connsiteY12" fmla="*/ 142875 h 450850"/>
                <a:gd name="connsiteX13" fmla="*/ 311150 w 311150"/>
                <a:gd name="connsiteY13" fmla="*/ 60325 h 450850"/>
                <a:gd name="connsiteX14" fmla="*/ 234950 w 311150"/>
                <a:gd name="connsiteY14" fmla="*/ 44450 h 450850"/>
                <a:gd name="connsiteX15" fmla="*/ 193675 w 311150"/>
                <a:gd name="connsiteY15" fmla="*/ 63500 h 450850"/>
                <a:gd name="connsiteX16" fmla="*/ 142875 w 311150"/>
                <a:gd name="connsiteY16" fmla="*/ 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1150" h="450850">
                  <a:moveTo>
                    <a:pt x="142875" y="0"/>
                  </a:moveTo>
                  <a:lnTo>
                    <a:pt x="79375" y="28575"/>
                  </a:lnTo>
                  <a:lnTo>
                    <a:pt x="107950" y="92075"/>
                  </a:lnTo>
                  <a:lnTo>
                    <a:pt x="44450" y="114300"/>
                  </a:lnTo>
                  <a:cubicBezTo>
                    <a:pt x="45508" y="159808"/>
                    <a:pt x="46567" y="205317"/>
                    <a:pt x="47625" y="250825"/>
                  </a:cubicBezTo>
                  <a:lnTo>
                    <a:pt x="0" y="317500"/>
                  </a:lnTo>
                  <a:lnTo>
                    <a:pt x="85725" y="374650"/>
                  </a:lnTo>
                  <a:lnTo>
                    <a:pt x="88900" y="441325"/>
                  </a:lnTo>
                  <a:lnTo>
                    <a:pt x="222250" y="450850"/>
                  </a:lnTo>
                  <a:lnTo>
                    <a:pt x="298450" y="371475"/>
                  </a:lnTo>
                  <a:lnTo>
                    <a:pt x="222250" y="279400"/>
                  </a:lnTo>
                  <a:lnTo>
                    <a:pt x="304800" y="273050"/>
                  </a:lnTo>
                  <a:lnTo>
                    <a:pt x="276225" y="142875"/>
                  </a:lnTo>
                  <a:lnTo>
                    <a:pt x="311150" y="60325"/>
                  </a:lnTo>
                  <a:lnTo>
                    <a:pt x="234950" y="44450"/>
                  </a:lnTo>
                  <a:lnTo>
                    <a:pt x="193675" y="63500"/>
                  </a:lnTo>
                  <a:lnTo>
                    <a:pt x="1428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2" name="フリーフォーム 1082">
              <a:extLst>
                <a:ext uri="{FF2B5EF4-FFF2-40B4-BE49-F238E27FC236}">
                  <a16:creationId xmlns:a16="http://schemas.microsoft.com/office/drawing/2014/main" id="{6080BD9E-9976-4C53-97DE-92ACCB8520E0}"/>
                </a:ext>
              </a:extLst>
            </p:cNvPr>
            <p:cNvSpPr/>
            <p:nvPr/>
          </p:nvSpPr>
          <p:spPr>
            <a:xfrm>
              <a:off x="1318352" y="4276725"/>
              <a:ext cx="206362" cy="149225"/>
            </a:xfrm>
            <a:custGeom>
              <a:avLst/>
              <a:gdLst>
                <a:gd name="connsiteX0" fmla="*/ 111125 w 206375"/>
                <a:gd name="connsiteY0" fmla="*/ 0 h 149225"/>
                <a:gd name="connsiteX1" fmla="*/ 69850 w 206375"/>
                <a:gd name="connsiteY1" fmla="*/ 41275 h 149225"/>
                <a:gd name="connsiteX2" fmla="*/ 0 w 206375"/>
                <a:gd name="connsiteY2" fmla="*/ 47625 h 149225"/>
                <a:gd name="connsiteX3" fmla="*/ 73025 w 206375"/>
                <a:gd name="connsiteY3" fmla="*/ 142875 h 149225"/>
                <a:gd name="connsiteX4" fmla="*/ 95250 w 206375"/>
                <a:gd name="connsiteY4" fmla="*/ 127000 h 149225"/>
                <a:gd name="connsiteX5" fmla="*/ 149225 w 206375"/>
                <a:gd name="connsiteY5" fmla="*/ 149225 h 149225"/>
                <a:gd name="connsiteX6" fmla="*/ 206375 w 206375"/>
                <a:gd name="connsiteY6" fmla="*/ 98425 h 149225"/>
                <a:gd name="connsiteX7" fmla="*/ 111125 w 206375"/>
                <a:gd name="connsiteY7" fmla="*/ 0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75" h="149225">
                  <a:moveTo>
                    <a:pt x="111125" y="0"/>
                  </a:moveTo>
                  <a:lnTo>
                    <a:pt x="69850" y="41275"/>
                  </a:lnTo>
                  <a:lnTo>
                    <a:pt x="0" y="47625"/>
                  </a:lnTo>
                  <a:lnTo>
                    <a:pt x="73025" y="142875"/>
                  </a:lnTo>
                  <a:lnTo>
                    <a:pt x="95250" y="127000"/>
                  </a:lnTo>
                  <a:lnTo>
                    <a:pt x="149225" y="149225"/>
                  </a:lnTo>
                  <a:lnTo>
                    <a:pt x="206375" y="98425"/>
                  </a:lnTo>
                  <a:lnTo>
                    <a:pt x="11112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3" name="フリーフォーム 1083">
              <a:extLst>
                <a:ext uri="{FF2B5EF4-FFF2-40B4-BE49-F238E27FC236}">
                  <a16:creationId xmlns:a16="http://schemas.microsoft.com/office/drawing/2014/main" id="{77B90C9A-96E5-4575-BD68-17BD83EDD69F}"/>
                </a:ext>
              </a:extLst>
            </p:cNvPr>
            <p:cNvSpPr/>
            <p:nvPr/>
          </p:nvSpPr>
          <p:spPr>
            <a:xfrm>
              <a:off x="1467568" y="4375150"/>
              <a:ext cx="196837" cy="88900"/>
            </a:xfrm>
            <a:custGeom>
              <a:avLst/>
              <a:gdLst>
                <a:gd name="connsiteX0" fmla="*/ 0 w 196850"/>
                <a:gd name="connsiteY0" fmla="*/ 57150 h 88900"/>
                <a:gd name="connsiteX1" fmla="*/ 73025 w 196850"/>
                <a:gd name="connsiteY1" fmla="*/ 88900 h 88900"/>
                <a:gd name="connsiteX2" fmla="*/ 117475 w 196850"/>
                <a:gd name="connsiteY2" fmla="*/ 66675 h 88900"/>
                <a:gd name="connsiteX3" fmla="*/ 177800 w 196850"/>
                <a:gd name="connsiteY3" fmla="*/ 63500 h 88900"/>
                <a:gd name="connsiteX4" fmla="*/ 196850 w 196850"/>
                <a:gd name="connsiteY4" fmla="*/ 0 h 88900"/>
                <a:gd name="connsiteX5" fmla="*/ 53975 w 196850"/>
                <a:gd name="connsiteY5" fmla="*/ 6350 h 88900"/>
                <a:gd name="connsiteX6" fmla="*/ 0 w 196850"/>
                <a:gd name="connsiteY6" fmla="*/ 57150 h 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50" h="88900">
                  <a:moveTo>
                    <a:pt x="0" y="57150"/>
                  </a:moveTo>
                  <a:lnTo>
                    <a:pt x="73025" y="88900"/>
                  </a:lnTo>
                  <a:lnTo>
                    <a:pt x="117475" y="66675"/>
                  </a:lnTo>
                  <a:lnTo>
                    <a:pt x="177800" y="63500"/>
                  </a:lnTo>
                  <a:lnTo>
                    <a:pt x="196850" y="0"/>
                  </a:lnTo>
                  <a:lnTo>
                    <a:pt x="53975" y="6350"/>
                  </a:lnTo>
                  <a:lnTo>
                    <a:pt x="0" y="571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4" name="フリーフォーム 1084">
              <a:extLst>
                <a:ext uri="{FF2B5EF4-FFF2-40B4-BE49-F238E27FC236}">
                  <a16:creationId xmlns:a16="http://schemas.microsoft.com/office/drawing/2014/main" id="{CB2F8B28-62DD-4E37-8B13-C0097BBFFBBA}"/>
                </a:ext>
              </a:extLst>
            </p:cNvPr>
            <p:cNvSpPr/>
            <p:nvPr/>
          </p:nvSpPr>
          <p:spPr>
            <a:xfrm>
              <a:off x="1010397" y="4137025"/>
              <a:ext cx="120642" cy="155575"/>
            </a:xfrm>
            <a:custGeom>
              <a:avLst/>
              <a:gdLst>
                <a:gd name="connsiteX0" fmla="*/ 120650 w 120650"/>
                <a:gd name="connsiteY0" fmla="*/ 155575 h 155575"/>
                <a:gd name="connsiteX1" fmla="*/ 0 w 120650"/>
                <a:gd name="connsiteY1" fmla="*/ 114300 h 155575"/>
                <a:gd name="connsiteX2" fmla="*/ 79375 w 120650"/>
                <a:gd name="connsiteY2" fmla="*/ 0 h 155575"/>
                <a:gd name="connsiteX3" fmla="*/ 120650 w 120650"/>
                <a:gd name="connsiteY3" fmla="*/ 12700 h 155575"/>
                <a:gd name="connsiteX4" fmla="*/ 120650 w 120650"/>
                <a:gd name="connsiteY4" fmla="*/ 155575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50" h="155575">
                  <a:moveTo>
                    <a:pt x="120650" y="155575"/>
                  </a:moveTo>
                  <a:lnTo>
                    <a:pt x="0" y="114300"/>
                  </a:lnTo>
                  <a:lnTo>
                    <a:pt x="79375" y="0"/>
                  </a:lnTo>
                  <a:lnTo>
                    <a:pt x="120650" y="12700"/>
                  </a:lnTo>
                  <a:lnTo>
                    <a:pt x="120650" y="1555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5" name="フリーフォーム 1085">
              <a:extLst>
                <a:ext uri="{FF2B5EF4-FFF2-40B4-BE49-F238E27FC236}">
                  <a16:creationId xmlns:a16="http://schemas.microsoft.com/office/drawing/2014/main" id="{248C68CE-E179-4AF4-B699-AEE8C521947C}"/>
                </a:ext>
              </a:extLst>
            </p:cNvPr>
            <p:cNvSpPr/>
            <p:nvPr/>
          </p:nvSpPr>
          <p:spPr>
            <a:xfrm>
              <a:off x="972299" y="4248150"/>
              <a:ext cx="158740" cy="117475"/>
            </a:xfrm>
            <a:custGeom>
              <a:avLst/>
              <a:gdLst>
                <a:gd name="connsiteX0" fmla="*/ 41275 w 158750"/>
                <a:gd name="connsiteY0" fmla="*/ 0 h 117475"/>
                <a:gd name="connsiteX1" fmla="*/ 0 w 158750"/>
                <a:gd name="connsiteY1" fmla="*/ 57150 h 117475"/>
                <a:gd name="connsiteX2" fmla="*/ 104775 w 158750"/>
                <a:gd name="connsiteY2" fmla="*/ 117475 h 117475"/>
                <a:gd name="connsiteX3" fmla="*/ 158750 w 158750"/>
                <a:gd name="connsiteY3" fmla="*/ 50800 h 117475"/>
                <a:gd name="connsiteX4" fmla="*/ 41275 w 1587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0" h="117475">
                  <a:moveTo>
                    <a:pt x="41275" y="0"/>
                  </a:moveTo>
                  <a:lnTo>
                    <a:pt x="0" y="57150"/>
                  </a:lnTo>
                  <a:lnTo>
                    <a:pt x="104775" y="117475"/>
                  </a:lnTo>
                  <a:lnTo>
                    <a:pt x="158750" y="50800"/>
                  </a:lnTo>
                  <a:lnTo>
                    <a:pt x="412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6" name="フリーフォーム 1086">
              <a:extLst>
                <a:ext uri="{FF2B5EF4-FFF2-40B4-BE49-F238E27FC236}">
                  <a16:creationId xmlns:a16="http://schemas.microsoft.com/office/drawing/2014/main" id="{DD67021D-86C3-404A-B79B-898C2F8C1F9A}"/>
                </a:ext>
              </a:extLst>
            </p:cNvPr>
            <p:cNvSpPr/>
            <p:nvPr/>
          </p:nvSpPr>
          <p:spPr>
            <a:xfrm>
              <a:off x="727840" y="4295775"/>
              <a:ext cx="523842" cy="441325"/>
            </a:xfrm>
            <a:custGeom>
              <a:avLst/>
              <a:gdLst>
                <a:gd name="connsiteX0" fmla="*/ 247650 w 523875"/>
                <a:gd name="connsiteY0" fmla="*/ 0 h 441325"/>
                <a:gd name="connsiteX1" fmla="*/ 371475 w 523875"/>
                <a:gd name="connsiteY1" fmla="*/ 66675 h 441325"/>
                <a:gd name="connsiteX2" fmla="*/ 438150 w 523875"/>
                <a:gd name="connsiteY2" fmla="*/ 123825 h 441325"/>
                <a:gd name="connsiteX3" fmla="*/ 438150 w 523875"/>
                <a:gd name="connsiteY3" fmla="*/ 187325 h 441325"/>
                <a:gd name="connsiteX4" fmla="*/ 523875 w 523875"/>
                <a:gd name="connsiteY4" fmla="*/ 244475 h 441325"/>
                <a:gd name="connsiteX5" fmla="*/ 406400 w 523875"/>
                <a:gd name="connsiteY5" fmla="*/ 288925 h 441325"/>
                <a:gd name="connsiteX6" fmla="*/ 434975 w 523875"/>
                <a:gd name="connsiteY6" fmla="*/ 412750 h 441325"/>
                <a:gd name="connsiteX7" fmla="*/ 285750 w 523875"/>
                <a:gd name="connsiteY7" fmla="*/ 400050 h 441325"/>
                <a:gd name="connsiteX8" fmla="*/ 257175 w 523875"/>
                <a:gd name="connsiteY8" fmla="*/ 441325 h 441325"/>
                <a:gd name="connsiteX9" fmla="*/ 114300 w 523875"/>
                <a:gd name="connsiteY9" fmla="*/ 406400 h 441325"/>
                <a:gd name="connsiteX10" fmla="*/ 114300 w 523875"/>
                <a:gd name="connsiteY10" fmla="*/ 238125 h 441325"/>
                <a:gd name="connsiteX11" fmla="*/ 0 w 523875"/>
                <a:gd name="connsiteY11" fmla="*/ 127000 h 441325"/>
                <a:gd name="connsiteX12" fmla="*/ 111125 w 523875"/>
                <a:gd name="connsiteY12" fmla="*/ 123825 h 441325"/>
                <a:gd name="connsiteX13" fmla="*/ 107950 w 523875"/>
                <a:gd name="connsiteY13" fmla="*/ 73025 h 441325"/>
                <a:gd name="connsiteX14" fmla="*/ 161925 w 523875"/>
                <a:gd name="connsiteY14" fmla="*/ 95250 h 441325"/>
                <a:gd name="connsiteX15" fmla="*/ 247650 w 523875"/>
                <a:gd name="connsiteY15" fmla="*/ 0 h 44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75" h="441325">
                  <a:moveTo>
                    <a:pt x="247650" y="0"/>
                  </a:moveTo>
                  <a:lnTo>
                    <a:pt x="371475" y="66675"/>
                  </a:lnTo>
                  <a:lnTo>
                    <a:pt x="438150" y="123825"/>
                  </a:lnTo>
                  <a:lnTo>
                    <a:pt x="438150" y="187325"/>
                  </a:lnTo>
                  <a:lnTo>
                    <a:pt x="523875" y="244475"/>
                  </a:lnTo>
                  <a:lnTo>
                    <a:pt x="406400" y="288925"/>
                  </a:lnTo>
                  <a:lnTo>
                    <a:pt x="434975" y="412750"/>
                  </a:lnTo>
                  <a:lnTo>
                    <a:pt x="285750" y="400050"/>
                  </a:lnTo>
                  <a:lnTo>
                    <a:pt x="257175" y="441325"/>
                  </a:lnTo>
                  <a:lnTo>
                    <a:pt x="114300" y="406400"/>
                  </a:lnTo>
                  <a:lnTo>
                    <a:pt x="114300" y="238125"/>
                  </a:lnTo>
                  <a:lnTo>
                    <a:pt x="0" y="127000"/>
                  </a:lnTo>
                  <a:lnTo>
                    <a:pt x="111125" y="123825"/>
                  </a:lnTo>
                  <a:lnTo>
                    <a:pt x="107950" y="73025"/>
                  </a:lnTo>
                  <a:lnTo>
                    <a:pt x="161925" y="95250"/>
                  </a:lnTo>
                  <a:lnTo>
                    <a:pt x="24765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7" name="フリーフォーム 1087">
              <a:extLst>
                <a:ext uri="{FF2B5EF4-FFF2-40B4-BE49-F238E27FC236}">
                  <a16:creationId xmlns:a16="http://schemas.microsoft.com/office/drawing/2014/main" id="{C4249DD6-99EB-4953-A494-C5EE9068E4F0}"/>
                </a:ext>
              </a:extLst>
            </p:cNvPr>
            <p:cNvSpPr/>
            <p:nvPr/>
          </p:nvSpPr>
          <p:spPr>
            <a:xfrm>
              <a:off x="594498" y="4667250"/>
              <a:ext cx="415898" cy="384175"/>
            </a:xfrm>
            <a:custGeom>
              <a:avLst/>
              <a:gdLst>
                <a:gd name="connsiteX0" fmla="*/ 244475 w 415925"/>
                <a:gd name="connsiteY0" fmla="*/ 38100 h 384175"/>
                <a:gd name="connsiteX1" fmla="*/ 384175 w 415925"/>
                <a:gd name="connsiteY1" fmla="*/ 73025 h 384175"/>
                <a:gd name="connsiteX2" fmla="*/ 415925 w 415925"/>
                <a:gd name="connsiteY2" fmla="*/ 111125 h 384175"/>
                <a:gd name="connsiteX3" fmla="*/ 314325 w 415925"/>
                <a:gd name="connsiteY3" fmla="*/ 196850 h 384175"/>
                <a:gd name="connsiteX4" fmla="*/ 304800 w 415925"/>
                <a:gd name="connsiteY4" fmla="*/ 266700 h 384175"/>
                <a:gd name="connsiteX5" fmla="*/ 238125 w 415925"/>
                <a:gd name="connsiteY5" fmla="*/ 342900 h 384175"/>
                <a:gd name="connsiteX6" fmla="*/ 104775 w 415925"/>
                <a:gd name="connsiteY6" fmla="*/ 384175 h 384175"/>
                <a:gd name="connsiteX7" fmla="*/ 50800 w 415925"/>
                <a:gd name="connsiteY7" fmla="*/ 317500 h 384175"/>
                <a:gd name="connsiteX8" fmla="*/ 73025 w 415925"/>
                <a:gd name="connsiteY8" fmla="*/ 107950 h 384175"/>
                <a:gd name="connsiteX9" fmla="*/ 0 w 415925"/>
                <a:gd name="connsiteY9" fmla="*/ 34925 h 384175"/>
                <a:gd name="connsiteX10" fmla="*/ 28575 w 415925"/>
                <a:gd name="connsiteY10" fmla="*/ 0 h 384175"/>
                <a:gd name="connsiteX11" fmla="*/ 161925 w 415925"/>
                <a:gd name="connsiteY11" fmla="*/ 41275 h 384175"/>
                <a:gd name="connsiteX12" fmla="*/ 244475 w 415925"/>
                <a:gd name="connsiteY12" fmla="*/ 38100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5925" h="384175">
                  <a:moveTo>
                    <a:pt x="244475" y="38100"/>
                  </a:moveTo>
                  <a:lnTo>
                    <a:pt x="384175" y="73025"/>
                  </a:lnTo>
                  <a:lnTo>
                    <a:pt x="415925" y="111125"/>
                  </a:lnTo>
                  <a:lnTo>
                    <a:pt x="314325" y="196850"/>
                  </a:lnTo>
                  <a:lnTo>
                    <a:pt x="304800" y="266700"/>
                  </a:lnTo>
                  <a:lnTo>
                    <a:pt x="238125" y="342900"/>
                  </a:lnTo>
                  <a:lnTo>
                    <a:pt x="104775" y="384175"/>
                  </a:lnTo>
                  <a:lnTo>
                    <a:pt x="50800" y="317500"/>
                  </a:lnTo>
                  <a:lnTo>
                    <a:pt x="73025" y="107950"/>
                  </a:lnTo>
                  <a:lnTo>
                    <a:pt x="0" y="34925"/>
                  </a:lnTo>
                  <a:lnTo>
                    <a:pt x="28575" y="0"/>
                  </a:lnTo>
                  <a:lnTo>
                    <a:pt x="161925" y="41275"/>
                  </a:lnTo>
                  <a:lnTo>
                    <a:pt x="244475" y="381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8" name="フリーフォーム 1088">
              <a:extLst>
                <a:ext uri="{FF2B5EF4-FFF2-40B4-BE49-F238E27FC236}">
                  <a16:creationId xmlns:a16="http://schemas.microsoft.com/office/drawing/2014/main" id="{775BD534-E922-483D-BD20-D741C6F62E62}"/>
                </a:ext>
              </a:extLst>
            </p:cNvPr>
            <p:cNvSpPr/>
            <p:nvPr/>
          </p:nvSpPr>
          <p:spPr>
            <a:xfrm>
              <a:off x="581799" y="4705350"/>
              <a:ext cx="85720" cy="317500"/>
            </a:xfrm>
            <a:custGeom>
              <a:avLst/>
              <a:gdLst>
                <a:gd name="connsiteX0" fmla="*/ 12700 w 85725"/>
                <a:gd name="connsiteY0" fmla="*/ 0 h 317500"/>
                <a:gd name="connsiteX1" fmla="*/ 85725 w 85725"/>
                <a:gd name="connsiteY1" fmla="*/ 69850 h 317500"/>
                <a:gd name="connsiteX2" fmla="*/ 63500 w 85725"/>
                <a:gd name="connsiteY2" fmla="*/ 276225 h 317500"/>
                <a:gd name="connsiteX3" fmla="*/ 25400 w 85725"/>
                <a:gd name="connsiteY3" fmla="*/ 317500 h 317500"/>
                <a:gd name="connsiteX4" fmla="*/ 0 w 85725"/>
                <a:gd name="connsiteY4" fmla="*/ 193675 h 317500"/>
                <a:gd name="connsiteX5" fmla="*/ 31750 w 85725"/>
                <a:gd name="connsiteY5" fmla="*/ 98425 h 317500"/>
                <a:gd name="connsiteX6" fmla="*/ 12700 w 85725"/>
                <a:gd name="connsiteY6" fmla="*/ 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317500">
                  <a:moveTo>
                    <a:pt x="12700" y="0"/>
                  </a:moveTo>
                  <a:lnTo>
                    <a:pt x="85725" y="69850"/>
                  </a:lnTo>
                  <a:lnTo>
                    <a:pt x="63500" y="276225"/>
                  </a:lnTo>
                  <a:lnTo>
                    <a:pt x="25400" y="317500"/>
                  </a:lnTo>
                  <a:lnTo>
                    <a:pt x="0" y="193675"/>
                  </a:lnTo>
                  <a:lnTo>
                    <a:pt x="31750" y="98425"/>
                  </a:lnTo>
                  <a:lnTo>
                    <a:pt x="1270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9" name="フリーフォーム 1089">
              <a:extLst>
                <a:ext uri="{FF2B5EF4-FFF2-40B4-BE49-F238E27FC236}">
                  <a16:creationId xmlns:a16="http://schemas.microsoft.com/office/drawing/2014/main" id="{682111DC-5030-47B2-8849-FFB0BCAFD4E2}"/>
                </a:ext>
              </a:extLst>
            </p:cNvPr>
            <p:cNvSpPr/>
            <p:nvPr/>
          </p:nvSpPr>
          <p:spPr>
            <a:xfrm>
              <a:off x="1807271" y="4441825"/>
              <a:ext cx="104768" cy="165100"/>
            </a:xfrm>
            <a:custGeom>
              <a:avLst/>
              <a:gdLst>
                <a:gd name="connsiteX0" fmla="*/ 0 w 104775"/>
                <a:gd name="connsiteY0" fmla="*/ 6350 h 165100"/>
                <a:gd name="connsiteX1" fmla="*/ 41275 w 104775"/>
                <a:gd name="connsiteY1" fmla="*/ 76200 h 165100"/>
                <a:gd name="connsiteX2" fmla="*/ 57150 w 104775"/>
                <a:gd name="connsiteY2" fmla="*/ 165100 h 165100"/>
                <a:gd name="connsiteX3" fmla="*/ 104775 w 104775"/>
                <a:gd name="connsiteY3" fmla="*/ 101600 h 165100"/>
                <a:gd name="connsiteX4" fmla="*/ 79375 w 104775"/>
                <a:gd name="connsiteY4" fmla="*/ 0 h 165100"/>
                <a:gd name="connsiteX5" fmla="*/ 0 w 104775"/>
                <a:gd name="connsiteY5" fmla="*/ 635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65100">
                  <a:moveTo>
                    <a:pt x="0" y="6350"/>
                  </a:moveTo>
                  <a:lnTo>
                    <a:pt x="41275" y="76200"/>
                  </a:lnTo>
                  <a:lnTo>
                    <a:pt x="57150" y="165100"/>
                  </a:lnTo>
                  <a:lnTo>
                    <a:pt x="104775" y="101600"/>
                  </a:lnTo>
                  <a:lnTo>
                    <a:pt x="79375" y="0"/>
                  </a:lnTo>
                  <a:lnTo>
                    <a:pt x="0" y="63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0" name="フリーフォーム 1090">
              <a:extLst>
                <a:ext uri="{FF2B5EF4-FFF2-40B4-BE49-F238E27FC236}">
                  <a16:creationId xmlns:a16="http://schemas.microsoft.com/office/drawing/2014/main" id="{C511420D-7689-470E-8D5C-11C608835C89}"/>
                </a:ext>
              </a:extLst>
            </p:cNvPr>
            <p:cNvSpPr/>
            <p:nvPr/>
          </p:nvSpPr>
          <p:spPr>
            <a:xfrm>
              <a:off x="1591385" y="4451350"/>
              <a:ext cx="304781" cy="231775"/>
            </a:xfrm>
            <a:custGeom>
              <a:avLst/>
              <a:gdLst>
                <a:gd name="connsiteX0" fmla="*/ 69850 w 304800"/>
                <a:gd name="connsiteY0" fmla="*/ 31750 h 231775"/>
                <a:gd name="connsiteX1" fmla="*/ 200025 w 304800"/>
                <a:gd name="connsiteY1" fmla="*/ 0 h 231775"/>
                <a:gd name="connsiteX2" fmla="*/ 263525 w 304800"/>
                <a:gd name="connsiteY2" fmla="*/ 73025 h 231775"/>
                <a:gd name="connsiteX3" fmla="*/ 273050 w 304800"/>
                <a:gd name="connsiteY3" fmla="*/ 152400 h 231775"/>
                <a:gd name="connsiteX4" fmla="*/ 304800 w 304800"/>
                <a:gd name="connsiteY4" fmla="*/ 171450 h 231775"/>
                <a:gd name="connsiteX5" fmla="*/ 276225 w 304800"/>
                <a:gd name="connsiteY5" fmla="*/ 231775 h 231775"/>
                <a:gd name="connsiteX6" fmla="*/ 228600 w 304800"/>
                <a:gd name="connsiteY6" fmla="*/ 212725 h 231775"/>
                <a:gd name="connsiteX7" fmla="*/ 180975 w 304800"/>
                <a:gd name="connsiteY7" fmla="*/ 231775 h 231775"/>
                <a:gd name="connsiteX8" fmla="*/ 95250 w 304800"/>
                <a:gd name="connsiteY8" fmla="*/ 228600 h 231775"/>
                <a:gd name="connsiteX9" fmla="*/ 0 w 304800"/>
                <a:gd name="connsiteY9" fmla="*/ 117475 h 231775"/>
                <a:gd name="connsiteX10" fmla="*/ 69850 w 304800"/>
                <a:gd name="connsiteY10" fmla="*/ 31750 h 23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231775">
                  <a:moveTo>
                    <a:pt x="69850" y="31750"/>
                  </a:moveTo>
                  <a:lnTo>
                    <a:pt x="200025" y="0"/>
                  </a:lnTo>
                  <a:lnTo>
                    <a:pt x="263525" y="73025"/>
                  </a:lnTo>
                  <a:lnTo>
                    <a:pt x="273050" y="152400"/>
                  </a:lnTo>
                  <a:lnTo>
                    <a:pt x="304800" y="171450"/>
                  </a:lnTo>
                  <a:lnTo>
                    <a:pt x="276225" y="231775"/>
                  </a:lnTo>
                  <a:lnTo>
                    <a:pt x="228600" y="212725"/>
                  </a:lnTo>
                  <a:lnTo>
                    <a:pt x="180975" y="231775"/>
                  </a:lnTo>
                  <a:lnTo>
                    <a:pt x="95250" y="228600"/>
                  </a:lnTo>
                  <a:lnTo>
                    <a:pt x="0" y="117475"/>
                  </a:lnTo>
                  <a:lnTo>
                    <a:pt x="69850" y="317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1" name="フリーフォーム 1091">
              <a:extLst>
                <a:ext uri="{FF2B5EF4-FFF2-40B4-BE49-F238E27FC236}">
                  <a16:creationId xmlns:a16="http://schemas.microsoft.com/office/drawing/2014/main" id="{7C20A889-D139-4916-BA58-5DD9F2F6798A}"/>
                </a:ext>
              </a:extLst>
            </p:cNvPr>
            <p:cNvSpPr/>
            <p:nvPr/>
          </p:nvSpPr>
          <p:spPr>
            <a:xfrm>
              <a:off x="1648531" y="4664075"/>
              <a:ext cx="238110" cy="139700"/>
            </a:xfrm>
            <a:custGeom>
              <a:avLst/>
              <a:gdLst>
                <a:gd name="connsiteX0" fmla="*/ 41275 w 238125"/>
                <a:gd name="connsiteY0" fmla="*/ 12700 h 139700"/>
                <a:gd name="connsiteX1" fmla="*/ 0 w 238125"/>
                <a:gd name="connsiteY1" fmla="*/ 95250 h 139700"/>
                <a:gd name="connsiteX2" fmla="*/ 41275 w 238125"/>
                <a:gd name="connsiteY2" fmla="*/ 139700 h 139700"/>
                <a:gd name="connsiteX3" fmla="*/ 171450 w 238125"/>
                <a:gd name="connsiteY3" fmla="*/ 111125 h 139700"/>
                <a:gd name="connsiteX4" fmla="*/ 238125 w 238125"/>
                <a:gd name="connsiteY4" fmla="*/ 22225 h 139700"/>
                <a:gd name="connsiteX5" fmla="*/ 174625 w 238125"/>
                <a:gd name="connsiteY5" fmla="*/ 0 h 139700"/>
                <a:gd name="connsiteX6" fmla="*/ 142875 w 238125"/>
                <a:gd name="connsiteY6" fmla="*/ 25400 h 139700"/>
                <a:gd name="connsiteX7" fmla="*/ 41275 w 238125"/>
                <a:gd name="connsiteY7" fmla="*/ 1270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25" h="139700">
                  <a:moveTo>
                    <a:pt x="41275" y="12700"/>
                  </a:moveTo>
                  <a:lnTo>
                    <a:pt x="0" y="95250"/>
                  </a:lnTo>
                  <a:lnTo>
                    <a:pt x="41275" y="139700"/>
                  </a:lnTo>
                  <a:lnTo>
                    <a:pt x="171450" y="111125"/>
                  </a:lnTo>
                  <a:lnTo>
                    <a:pt x="238125" y="22225"/>
                  </a:lnTo>
                  <a:lnTo>
                    <a:pt x="174625" y="0"/>
                  </a:lnTo>
                  <a:lnTo>
                    <a:pt x="142875" y="25400"/>
                  </a:lnTo>
                  <a:lnTo>
                    <a:pt x="41275" y="127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2" name="フリーフォーム 1092">
              <a:extLst>
                <a:ext uri="{FF2B5EF4-FFF2-40B4-BE49-F238E27FC236}">
                  <a16:creationId xmlns:a16="http://schemas.microsoft.com/office/drawing/2014/main" id="{01FE0A29-7D50-4384-A2A6-D6BFB471598D}"/>
                </a:ext>
              </a:extLst>
            </p:cNvPr>
            <p:cNvSpPr/>
            <p:nvPr/>
          </p:nvSpPr>
          <p:spPr>
            <a:xfrm>
              <a:off x="1572336" y="4806950"/>
              <a:ext cx="180963" cy="241300"/>
            </a:xfrm>
            <a:custGeom>
              <a:avLst/>
              <a:gdLst>
                <a:gd name="connsiteX0" fmla="*/ 117475 w 180975"/>
                <a:gd name="connsiteY0" fmla="*/ 0 h 241300"/>
                <a:gd name="connsiteX1" fmla="*/ 25400 w 180975"/>
                <a:gd name="connsiteY1" fmla="*/ 41275 h 241300"/>
                <a:gd name="connsiteX2" fmla="*/ 0 w 180975"/>
                <a:gd name="connsiteY2" fmla="*/ 88900 h 241300"/>
                <a:gd name="connsiteX3" fmla="*/ 60325 w 180975"/>
                <a:gd name="connsiteY3" fmla="*/ 149225 h 241300"/>
                <a:gd name="connsiteX4" fmla="*/ 44450 w 180975"/>
                <a:gd name="connsiteY4" fmla="*/ 184150 h 241300"/>
                <a:gd name="connsiteX5" fmla="*/ 117475 w 180975"/>
                <a:gd name="connsiteY5" fmla="*/ 241300 h 241300"/>
                <a:gd name="connsiteX6" fmla="*/ 107950 w 180975"/>
                <a:gd name="connsiteY6" fmla="*/ 158750 h 241300"/>
                <a:gd name="connsiteX7" fmla="*/ 180975 w 180975"/>
                <a:gd name="connsiteY7" fmla="*/ 168275 h 241300"/>
                <a:gd name="connsiteX8" fmla="*/ 88900 w 180975"/>
                <a:gd name="connsiteY8" fmla="*/ 73025 h 241300"/>
                <a:gd name="connsiteX9" fmla="*/ 117475 w 180975"/>
                <a:gd name="connsiteY9" fmla="*/ 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41300">
                  <a:moveTo>
                    <a:pt x="117475" y="0"/>
                  </a:moveTo>
                  <a:lnTo>
                    <a:pt x="25400" y="41275"/>
                  </a:lnTo>
                  <a:lnTo>
                    <a:pt x="0" y="88900"/>
                  </a:lnTo>
                  <a:lnTo>
                    <a:pt x="60325" y="149225"/>
                  </a:lnTo>
                  <a:lnTo>
                    <a:pt x="44450" y="184150"/>
                  </a:lnTo>
                  <a:lnTo>
                    <a:pt x="117475" y="241300"/>
                  </a:lnTo>
                  <a:lnTo>
                    <a:pt x="107950" y="158750"/>
                  </a:lnTo>
                  <a:lnTo>
                    <a:pt x="180975" y="168275"/>
                  </a:lnTo>
                  <a:lnTo>
                    <a:pt x="88900" y="73025"/>
                  </a:lnTo>
                  <a:lnTo>
                    <a:pt x="1174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3" name="フリーフォーム 1094">
              <a:extLst>
                <a:ext uri="{FF2B5EF4-FFF2-40B4-BE49-F238E27FC236}">
                  <a16:creationId xmlns:a16="http://schemas.microsoft.com/office/drawing/2014/main" id="{1C8B35C1-FAD4-41F0-B7AB-E715E3129D67}"/>
                </a:ext>
              </a:extLst>
            </p:cNvPr>
            <p:cNvSpPr/>
            <p:nvPr/>
          </p:nvSpPr>
          <p:spPr>
            <a:xfrm>
              <a:off x="1669168" y="4778375"/>
              <a:ext cx="142866" cy="85725"/>
            </a:xfrm>
            <a:custGeom>
              <a:avLst/>
              <a:gdLst>
                <a:gd name="connsiteX0" fmla="*/ 142875 w 142875"/>
                <a:gd name="connsiteY0" fmla="*/ 0 h 85725"/>
                <a:gd name="connsiteX1" fmla="*/ 35719 w 142875"/>
                <a:gd name="connsiteY1" fmla="*/ 28575 h 85725"/>
                <a:gd name="connsiteX2" fmla="*/ 21432 w 142875"/>
                <a:gd name="connsiteY2" fmla="*/ 30956 h 85725"/>
                <a:gd name="connsiteX3" fmla="*/ 0 w 142875"/>
                <a:gd name="connsiteY3" fmla="*/ 83344 h 85725"/>
                <a:gd name="connsiteX4" fmla="*/ 45244 w 142875"/>
                <a:gd name="connsiteY4" fmla="*/ 85725 h 85725"/>
                <a:gd name="connsiteX5" fmla="*/ 59532 w 142875"/>
                <a:gd name="connsiteY5" fmla="*/ 59531 h 85725"/>
                <a:gd name="connsiteX6" fmla="*/ 116682 w 142875"/>
                <a:gd name="connsiteY6" fmla="*/ 47625 h 85725"/>
                <a:gd name="connsiteX7" fmla="*/ 142875 w 142875"/>
                <a:gd name="connsiteY7"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75" h="85725">
                  <a:moveTo>
                    <a:pt x="142875" y="0"/>
                  </a:moveTo>
                  <a:lnTo>
                    <a:pt x="35719" y="28575"/>
                  </a:lnTo>
                  <a:lnTo>
                    <a:pt x="21432" y="30956"/>
                  </a:lnTo>
                  <a:lnTo>
                    <a:pt x="0" y="83344"/>
                  </a:lnTo>
                  <a:lnTo>
                    <a:pt x="45244" y="85725"/>
                  </a:lnTo>
                  <a:lnTo>
                    <a:pt x="59532" y="59531"/>
                  </a:lnTo>
                  <a:lnTo>
                    <a:pt x="116682" y="47625"/>
                  </a:lnTo>
                  <a:lnTo>
                    <a:pt x="1428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4" name="フリーフォーム 1097">
              <a:extLst>
                <a:ext uri="{FF2B5EF4-FFF2-40B4-BE49-F238E27FC236}">
                  <a16:creationId xmlns:a16="http://schemas.microsoft.com/office/drawing/2014/main" id="{EBE916B7-7BCA-4E81-B8EC-C94AFDC677F5}"/>
                </a:ext>
              </a:extLst>
            </p:cNvPr>
            <p:cNvSpPr/>
            <p:nvPr/>
          </p:nvSpPr>
          <p:spPr>
            <a:xfrm>
              <a:off x="1145326" y="4525963"/>
              <a:ext cx="365102" cy="481012"/>
            </a:xfrm>
            <a:custGeom>
              <a:avLst/>
              <a:gdLst>
                <a:gd name="connsiteX0" fmla="*/ 7144 w 364332"/>
                <a:gd name="connsiteY0" fmla="*/ 169069 h 481013"/>
                <a:gd name="connsiteX1" fmla="*/ 102394 w 364332"/>
                <a:gd name="connsiteY1" fmla="*/ 185738 h 481013"/>
                <a:gd name="connsiteX2" fmla="*/ 164307 w 364332"/>
                <a:gd name="connsiteY2" fmla="*/ 252413 h 481013"/>
                <a:gd name="connsiteX3" fmla="*/ 280988 w 364332"/>
                <a:gd name="connsiteY3" fmla="*/ 352425 h 481013"/>
                <a:gd name="connsiteX4" fmla="*/ 297657 w 364332"/>
                <a:gd name="connsiteY4" fmla="*/ 395288 h 481013"/>
                <a:gd name="connsiteX5" fmla="*/ 264319 w 364332"/>
                <a:gd name="connsiteY5" fmla="*/ 435769 h 481013"/>
                <a:gd name="connsiteX6" fmla="*/ 192882 w 364332"/>
                <a:gd name="connsiteY6" fmla="*/ 440532 h 481013"/>
                <a:gd name="connsiteX7" fmla="*/ 242888 w 364332"/>
                <a:gd name="connsiteY7" fmla="*/ 481013 h 481013"/>
                <a:gd name="connsiteX8" fmla="*/ 342900 w 364332"/>
                <a:gd name="connsiteY8" fmla="*/ 397669 h 481013"/>
                <a:gd name="connsiteX9" fmla="*/ 316707 w 364332"/>
                <a:gd name="connsiteY9" fmla="*/ 333375 h 481013"/>
                <a:gd name="connsiteX10" fmla="*/ 364332 w 364332"/>
                <a:gd name="connsiteY10" fmla="*/ 345282 h 481013"/>
                <a:gd name="connsiteX11" fmla="*/ 357188 w 364332"/>
                <a:gd name="connsiteY11" fmla="*/ 304800 h 481013"/>
                <a:gd name="connsiteX12" fmla="*/ 223838 w 364332"/>
                <a:gd name="connsiteY12" fmla="*/ 211932 h 481013"/>
                <a:gd name="connsiteX13" fmla="*/ 171450 w 364332"/>
                <a:gd name="connsiteY13" fmla="*/ 88107 h 481013"/>
                <a:gd name="connsiteX14" fmla="*/ 242888 w 364332"/>
                <a:gd name="connsiteY14" fmla="*/ 61913 h 481013"/>
                <a:gd name="connsiteX15" fmla="*/ 290513 w 364332"/>
                <a:gd name="connsiteY15" fmla="*/ 7144 h 481013"/>
                <a:gd name="connsiteX16" fmla="*/ 266700 w 364332"/>
                <a:gd name="connsiteY16" fmla="*/ 7144 h 481013"/>
                <a:gd name="connsiteX17" fmla="*/ 200025 w 364332"/>
                <a:gd name="connsiteY17" fmla="*/ 16669 h 481013"/>
                <a:gd name="connsiteX18" fmla="*/ 157163 w 364332"/>
                <a:gd name="connsiteY18" fmla="*/ 0 h 481013"/>
                <a:gd name="connsiteX19" fmla="*/ 97632 w 364332"/>
                <a:gd name="connsiteY19" fmla="*/ 7144 h 481013"/>
                <a:gd name="connsiteX20" fmla="*/ 0 w 364332"/>
                <a:gd name="connsiteY20" fmla="*/ 59532 h 481013"/>
                <a:gd name="connsiteX21" fmla="*/ 7144 w 364332"/>
                <a:gd name="connsiteY21" fmla="*/ 169069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4332" h="481013">
                  <a:moveTo>
                    <a:pt x="7144" y="169069"/>
                  </a:moveTo>
                  <a:lnTo>
                    <a:pt x="102394" y="185738"/>
                  </a:lnTo>
                  <a:lnTo>
                    <a:pt x="164307" y="252413"/>
                  </a:lnTo>
                  <a:lnTo>
                    <a:pt x="280988" y="352425"/>
                  </a:lnTo>
                  <a:lnTo>
                    <a:pt x="297657" y="395288"/>
                  </a:lnTo>
                  <a:lnTo>
                    <a:pt x="264319" y="435769"/>
                  </a:lnTo>
                  <a:lnTo>
                    <a:pt x="192882" y="440532"/>
                  </a:lnTo>
                  <a:lnTo>
                    <a:pt x="242888" y="481013"/>
                  </a:lnTo>
                  <a:lnTo>
                    <a:pt x="342900" y="397669"/>
                  </a:lnTo>
                  <a:lnTo>
                    <a:pt x="316707" y="333375"/>
                  </a:lnTo>
                  <a:lnTo>
                    <a:pt x="364332" y="345282"/>
                  </a:lnTo>
                  <a:lnTo>
                    <a:pt x="357188" y="304800"/>
                  </a:lnTo>
                  <a:lnTo>
                    <a:pt x="223838" y="211932"/>
                  </a:lnTo>
                  <a:lnTo>
                    <a:pt x="171450" y="88107"/>
                  </a:lnTo>
                  <a:lnTo>
                    <a:pt x="242888" y="61913"/>
                  </a:lnTo>
                  <a:lnTo>
                    <a:pt x="290513" y="7144"/>
                  </a:lnTo>
                  <a:lnTo>
                    <a:pt x="266700" y="7144"/>
                  </a:lnTo>
                  <a:lnTo>
                    <a:pt x="200025" y="16669"/>
                  </a:lnTo>
                  <a:lnTo>
                    <a:pt x="157163" y="0"/>
                  </a:lnTo>
                  <a:lnTo>
                    <a:pt x="97632" y="7144"/>
                  </a:lnTo>
                  <a:lnTo>
                    <a:pt x="0" y="59532"/>
                  </a:lnTo>
                  <a:lnTo>
                    <a:pt x="7144" y="169069"/>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5" name="フリーフォーム 1100">
              <a:extLst>
                <a:ext uri="{FF2B5EF4-FFF2-40B4-BE49-F238E27FC236}">
                  <a16:creationId xmlns:a16="http://schemas.microsoft.com/office/drawing/2014/main" id="{E7D9E870-C5B9-40C9-8619-E9E6A17DA3C1}"/>
                </a:ext>
              </a:extLst>
            </p:cNvPr>
            <p:cNvSpPr/>
            <p:nvPr/>
          </p:nvSpPr>
          <p:spPr>
            <a:xfrm>
              <a:off x="1164375" y="4476750"/>
              <a:ext cx="150802" cy="76200"/>
            </a:xfrm>
            <a:custGeom>
              <a:avLst/>
              <a:gdLst>
                <a:gd name="connsiteX0" fmla="*/ 142875 w 150019"/>
                <a:gd name="connsiteY0" fmla="*/ 0 h 76200"/>
                <a:gd name="connsiteX1" fmla="*/ 0 w 150019"/>
                <a:gd name="connsiteY1" fmla="*/ 2381 h 76200"/>
                <a:gd name="connsiteX2" fmla="*/ 92869 w 150019"/>
                <a:gd name="connsiteY2" fmla="*/ 76200 h 76200"/>
                <a:gd name="connsiteX3" fmla="*/ 150019 w 150019"/>
                <a:gd name="connsiteY3" fmla="*/ 57150 h 76200"/>
                <a:gd name="connsiteX4" fmla="*/ 142875 w 150019"/>
                <a:gd name="connsiteY4" fmla="*/ 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19" h="76200">
                  <a:moveTo>
                    <a:pt x="142875" y="0"/>
                  </a:moveTo>
                  <a:lnTo>
                    <a:pt x="0" y="2381"/>
                  </a:lnTo>
                  <a:lnTo>
                    <a:pt x="92869" y="76200"/>
                  </a:lnTo>
                  <a:lnTo>
                    <a:pt x="150019" y="57150"/>
                  </a:lnTo>
                  <a:lnTo>
                    <a:pt x="1428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6" name="フリーフォーム 1101">
              <a:extLst>
                <a:ext uri="{FF2B5EF4-FFF2-40B4-BE49-F238E27FC236}">
                  <a16:creationId xmlns:a16="http://schemas.microsoft.com/office/drawing/2014/main" id="{7CC417BB-1798-4733-B6DF-5A16F6F97850}"/>
                </a:ext>
              </a:extLst>
            </p:cNvPr>
            <p:cNvSpPr/>
            <p:nvPr/>
          </p:nvSpPr>
          <p:spPr>
            <a:xfrm>
              <a:off x="1310416" y="4402138"/>
              <a:ext cx="177789" cy="138112"/>
            </a:xfrm>
            <a:custGeom>
              <a:avLst/>
              <a:gdLst>
                <a:gd name="connsiteX0" fmla="*/ 14287 w 178593"/>
                <a:gd name="connsiteY0" fmla="*/ 133350 h 138113"/>
                <a:gd name="connsiteX1" fmla="*/ 0 w 178593"/>
                <a:gd name="connsiteY1" fmla="*/ 71438 h 138113"/>
                <a:gd name="connsiteX2" fmla="*/ 78581 w 178593"/>
                <a:gd name="connsiteY2" fmla="*/ 0 h 138113"/>
                <a:gd name="connsiteX3" fmla="*/ 123825 w 178593"/>
                <a:gd name="connsiteY3" fmla="*/ 0 h 138113"/>
                <a:gd name="connsiteX4" fmla="*/ 178593 w 178593"/>
                <a:gd name="connsiteY4" fmla="*/ 45244 h 138113"/>
                <a:gd name="connsiteX5" fmla="*/ 130968 w 178593"/>
                <a:gd name="connsiteY5" fmla="*/ 138113 h 138113"/>
                <a:gd name="connsiteX6" fmla="*/ 14287 w 178593"/>
                <a:gd name="connsiteY6" fmla="*/ 133350 h 13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93" h="138113">
                  <a:moveTo>
                    <a:pt x="14287" y="133350"/>
                  </a:moveTo>
                  <a:lnTo>
                    <a:pt x="0" y="71438"/>
                  </a:lnTo>
                  <a:lnTo>
                    <a:pt x="78581" y="0"/>
                  </a:lnTo>
                  <a:lnTo>
                    <a:pt x="123825" y="0"/>
                  </a:lnTo>
                  <a:lnTo>
                    <a:pt x="178593" y="45244"/>
                  </a:lnTo>
                  <a:lnTo>
                    <a:pt x="130968" y="138113"/>
                  </a:lnTo>
                  <a:lnTo>
                    <a:pt x="14287" y="1333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7" name="フリーフォーム 1102">
              <a:extLst>
                <a:ext uri="{FF2B5EF4-FFF2-40B4-BE49-F238E27FC236}">
                  <a16:creationId xmlns:a16="http://schemas.microsoft.com/office/drawing/2014/main" id="{BE987C81-E276-4FD9-A3F6-AD7EDC468DDF}"/>
                </a:ext>
              </a:extLst>
            </p:cNvPr>
            <p:cNvSpPr/>
            <p:nvPr/>
          </p:nvSpPr>
          <p:spPr>
            <a:xfrm>
              <a:off x="1453282" y="4438650"/>
              <a:ext cx="234935" cy="128588"/>
            </a:xfrm>
            <a:custGeom>
              <a:avLst/>
              <a:gdLst>
                <a:gd name="connsiteX0" fmla="*/ 28575 w 235743"/>
                <a:gd name="connsiteY0" fmla="*/ 7144 h 128588"/>
                <a:gd name="connsiteX1" fmla="*/ 95250 w 235743"/>
                <a:gd name="connsiteY1" fmla="*/ 33338 h 128588"/>
                <a:gd name="connsiteX2" fmla="*/ 150018 w 235743"/>
                <a:gd name="connsiteY2" fmla="*/ 7144 h 128588"/>
                <a:gd name="connsiteX3" fmla="*/ 195262 w 235743"/>
                <a:gd name="connsiteY3" fmla="*/ 0 h 128588"/>
                <a:gd name="connsiteX4" fmla="*/ 235743 w 235743"/>
                <a:gd name="connsiteY4" fmla="*/ 35719 h 128588"/>
                <a:gd name="connsiteX5" fmla="*/ 152400 w 235743"/>
                <a:gd name="connsiteY5" fmla="*/ 123825 h 128588"/>
                <a:gd name="connsiteX6" fmla="*/ 54768 w 235743"/>
                <a:gd name="connsiteY6" fmla="*/ 128588 h 128588"/>
                <a:gd name="connsiteX7" fmla="*/ 0 w 235743"/>
                <a:gd name="connsiteY7" fmla="*/ 100013 h 128588"/>
                <a:gd name="connsiteX8" fmla="*/ 28575 w 235743"/>
                <a:gd name="connsiteY8" fmla="*/ 7144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43" h="128588">
                  <a:moveTo>
                    <a:pt x="28575" y="7144"/>
                  </a:moveTo>
                  <a:lnTo>
                    <a:pt x="95250" y="33338"/>
                  </a:lnTo>
                  <a:lnTo>
                    <a:pt x="150018" y="7144"/>
                  </a:lnTo>
                  <a:lnTo>
                    <a:pt x="195262" y="0"/>
                  </a:lnTo>
                  <a:lnTo>
                    <a:pt x="235743" y="35719"/>
                  </a:lnTo>
                  <a:lnTo>
                    <a:pt x="152400" y="123825"/>
                  </a:lnTo>
                  <a:lnTo>
                    <a:pt x="54768" y="128588"/>
                  </a:lnTo>
                  <a:lnTo>
                    <a:pt x="0" y="100013"/>
                  </a:lnTo>
                  <a:lnTo>
                    <a:pt x="28575" y="7144"/>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8" name="フリーフォーム 1103">
              <a:extLst>
                <a:ext uri="{FF2B5EF4-FFF2-40B4-BE49-F238E27FC236}">
                  <a16:creationId xmlns:a16="http://schemas.microsoft.com/office/drawing/2014/main" id="{664BBDEE-E532-40AE-B7F9-6EA1D3877F6C}"/>
                </a:ext>
              </a:extLst>
            </p:cNvPr>
            <p:cNvSpPr/>
            <p:nvPr/>
          </p:nvSpPr>
          <p:spPr>
            <a:xfrm>
              <a:off x="1591385" y="4752975"/>
              <a:ext cx="96832" cy="92075"/>
            </a:xfrm>
            <a:custGeom>
              <a:avLst/>
              <a:gdLst>
                <a:gd name="connsiteX0" fmla="*/ 66675 w 97631"/>
                <a:gd name="connsiteY0" fmla="*/ 0 h 92869"/>
                <a:gd name="connsiteX1" fmla="*/ 0 w 97631"/>
                <a:gd name="connsiteY1" fmla="*/ 19050 h 92869"/>
                <a:gd name="connsiteX2" fmla="*/ 4763 w 97631"/>
                <a:gd name="connsiteY2" fmla="*/ 92869 h 92869"/>
                <a:gd name="connsiteX3" fmla="*/ 97631 w 97631"/>
                <a:gd name="connsiteY3" fmla="*/ 50006 h 92869"/>
                <a:gd name="connsiteX4" fmla="*/ 66675 w 97631"/>
                <a:gd name="connsiteY4" fmla="*/ 0 h 9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92869">
                  <a:moveTo>
                    <a:pt x="66675" y="0"/>
                  </a:moveTo>
                  <a:lnTo>
                    <a:pt x="0" y="19050"/>
                  </a:lnTo>
                  <a:lnTo>
                    <a:pt x="4763" y="92869"/>
                  </a:lnTo>
                  <a:lnTo>
                    <a:pt x="97631" y="50006"/>
                  </a:lnTo>
                  <a:lnTo>
                    <a:pt x="666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9" name="フリーフォーム 1104">
              <a:extLst>
                <a:ext uri="{FF2B5EF4-FFF2-40B4-BE49-F238E27FC236}">
                  <a16:creationId xmlns:a16="http://schemas.microsoft.com/office/drawing/2014/main" id="{EE14126D-F531-4AC7-9DE0-D913FBA4E724}"/>
                </a:ext>
              </a:extLst>
            </p:cNvPr>
            <p:cNvSpPr/>
            <p:nvPr/>
          </p:nvSpPr>
          <p:spPr>
            <a:xfrm>
              <a:off x="1545351" y="4554538"/>
              <a:ext cx="141278" cy="212725"/>
            </a:xfrm>
            <a:custGeom>
              <a:avLst/>
              <a:gdLst>
                <a:gd name="connsiteX0" fmla="*/ 33338 w 140494"/>
                <a:gd name="connsiteY0" fmla="*/ 0 h 211932"/>
                <a:gd name="connsiteX1" fmla="*/ 140494 w 140494"/>
                <a:gd name="connsiteY1" fmla="*/ 128588 h 211932"/>
                <a:gd name="connsiteX2" fmla="*/ 102394 w 140494"/>
                <a:gd name="connsiteY2" fmla="*/ 197644 h 211932"/>
                <a:gd name="connsiteX3" fmla="*/ 47625 w 140494"/>
                <a:gd name="connsiteY3" fmla="*/ 211932 h 211932"/>
                <a:gd name="connsiteX4" fmla="*/ 0 w 140494"/>
                <a:gd name="connsiteY4" fmla="*/ 133350 h 211932"/>
                <a:gd name="connsiteX5" fmla="*/ 33338 w 140494"/>
                <a:gd name="connsiteY5" fmla="*/ 0 h 21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494" h="211932">
                  <a:moveTo>
                    <a:pt x="33338" y="0"/>
                  </a:moveTo>
                  <a:lnTo>
                    <a:pt x="140494" y="128588"/>
                  </a:lnTo>
                  <a:lnTo>
                    <a:pt x="102394" y="197644"/>
                  </a:lnTo>
                  <a:lnTo>
                    <a:pt x="47625" y="211932"/>
                  </a:lnTo>
                  <a:lnTo>
                    <a:pt x="0" y="133350"/>
                  </a:lnTo>
                  <a:lnTo>
                    <a:pt x="33338"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0" name="フリーフォーム 1105">
              <a:extLst>
                <a:ext uri="{FF2B5EF4-FFF2-40B4-BE49-F238E27FC236}">
                  <a16:creationId xmlns:a16="http://schemas.microsoft.com/office/drawing/2014/main" id="{525E1C36-24A0-458D-A66A-B28FC189C770}"/>
                </a:ext>
              </a:extLst>
            </p:cNvPr>
            <p:cNvSpPr/>
            <p:nvPr/>
          </p:nvSpPr>
          <p:spPr>
            <a:xfrm>
              <a:off x="1391372" y="4543425"/>
              <a:ext cx="200012" cy="87313"/>
            </a:xfrm>
            <a:custGeom>
              <a:avLst/>
              <a:gdLst>
                <a:gd name="connsiteX0" fmla="*/ 200025 w 200025"/>
                <a:gd name="connsiteY0" fmla="*/ 19050 h 88106"/>
                <a:gd name="connsiteX1" fmla="*/ 119063 w 200025"/>
                <a:gd name="connsiteY1" fmla="*/ 28575 h 88106"/>
                <a:gd name="connsiteX2" fmla="*/ 50006 w 200025"/>
                <a:gd name="connsiteY2" fmla="*/ 0 h 88106"/>
                <a:gd name="connsiteX3" fmla="*/ 0 w 200025"/>
                <a:gd name="connsiteY3" fmla="*/ 35719 h 88106"/>
                <a:gd name="connsiteX4" fmla="*/ 26194 w 200025"/>
                <a:gd name="connsiteY4" fmla="*/ 64294 h 88106"/>
                <a:gd name="connsiteX5" fmla="*/ 166688 w 200025"/>
                <a:gd name="connsiteY5" fmla="*/ 88106 h 88106"/>
                <a:gd name="connsiteX6" fmla="*/ 200025 w 200025"/>
                <a:gd name="connsiteY6" fmla="*/ 19050 h 8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 h="88106">
                  <a:moveTo>
                    <a:pt x="200025" y="19050"/>
                  </a:moveTo>
                  <a:lnTo>
                    <a:pt x="119063" y="28575"/>
                  </a:lnTo>
                  <a:lnTo>
                    <a:pt x="50006" y="0"/>
                  </a:lnTo>
                  <a:lnTo>
                    <a:pt x="0" y="35719"/>
                  </a:lnTo>
                  <a:lnTo>
                    <a:pt x="26194" y="64294"/>
                  </a:lnTo>
                  <a:lnTo>
                    <a:pt x="166688" y="88106"/>
                  </a:lnTo>
                  <a:lnTo>
                    <a:pt x="200025" y="190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1" name="フリーフォーム 1106">
              <a:extLst>
                <a:ext uri="{FF2B5EF4-FFF2-40B4-BE49-F238E27FC236}">
                  <a16:creationId xmlns:a16="http://schemas.microsoft.com/office/drawing/2014/main" id="{F67E5222-16C9-4E90-B1EA-683112581CCF}"/>
                </a:ext>
              </a:extLst>
            </p:cNvPr>
            <p:cNvSpPr/>
            <p:nvPr/>
          </p:nvSpPr>
          <p:spPr>
            <a:xfrm>
              <a:off x="1373912" y="4592638"/>
              <a:ext cx="203187" cy="190500"/>
            </a:xfrm>
            <a:custGeom>
              <a:avLst/>
              <a:gdLst>
                <a:gd name="connsiteX0" fmla="*/ 0 w 202407"/>
                <a:gd name="connsiteY0" fmla="*/ 0 h 190500"/>
                <a:gd name="connsiteX1" fmla="*/ 11907 w 202407"/>
                <a:gd name="connsiteY1" fmla="*/ 71438 h 190500"/>
                <a:gd name="connsiteX2" fmla="*/ 138113 w 202407"/>
                <a:gd name="connsiteY2" fmla="*/ 130969 h 190500"/>
                <a:gd name="connsiteX3" fmla="*/ 173832 w 202407"/>
                <a:gd name="connsiteY3" fmla="*/ 190500 h 190500"/>
                <a:gd name="connsiteX4" fmla="*/ 202407 w 202407"/>
                <a:gd name="connsiteY4" fmla="*/ 157163 h 190500"/>
                <a:gd name="connsiteX5" fmla="*/ 166688 w 202407"/>
                <a:gd name="connsiteY5" fmla="*/ 100013 h 190500"/>
                <a:gd name="connsiteX6" fmla="*/ 188119 w 202407"/>
                <a:gd name="connsiteY6" fmla="*/ 33338 h 190500"/>
                <a:gd name="connsiteX7" fmla="*/ 50007 w 202407"/>
                <a:gd name="connsiteY7" fmla="*/ 23813 h 190500"/>
                <a:gd name="connsiteX8" fmla="*/ 0 w 202407"/>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07" h="190500">
                  <a:moveTo>
                    <a:pt x="0" y="0"/>
                  </a:moveTo>
                  <a:lnTo>
                    <a:pt x="11907" y="71438"/>
                  </a:lnTo>
                  <a:lnTo>
                    <a:pt x="138113" y="130969"/>
                  </a:lnTo>
                  <a:lnTo>
                    <a:pt x="173832" y="190500"/>
                  </a:lnTo>
                  <a:lnTo>
                    <a:pt x="202407" y="157163"/>
                  </a:lnTo>
                  <a:lnTo>
                    <a:pt x="166688" y="100013"/>
                  </a:lnTo>
                  <a:lnTo>
                    <a:pt x="188119" y="33338"/>
                  </a:lnTo>
                  <a:lnTo>
                    <a:pt x="50007" y="23813"/>
                  </a:lnTo>
                  <a:lnTo>
                    <a:pt x="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2" name="フリーフォーム 1109">
              <a:extLst>
                <a:ext uri="{FF2B5EF4-FFF2-40B4-BE49-F238E27FC236}">
                  <a16:creationId xmlns:a16="http://schemas.microsoft.com/office/drawing/2014/main" id="{E472C407-82B9-4C82-9C01-BF50702837E1}"/>
                </a:ext>
              </a:extLst>
            </p:cNvPr>
            <p:cNvSpPr/>
            <p:nvPr/>
          </p:nvSpPr>
          <p:spPr>
            <a:xfrm>
              <a:off x="1529477" y="4752975"/>
              <a:ext cx="61908" cy="152400"/>
            </a:xfrm>
            <a:custGeom>
              <a:avLst/>
              <a:gdLst>
                <a:gd name="connsiteX0" fmla="*/ 52387 w 61912"/>
                <a:gd name="connsiteY0" fmla="*/ 0 h 152400"/>
                <a:gd name="connsiteX1" fmla="*/ 0 w 61912"/>
                <a:gd name="connsiteY1" fmla="*/ 40481 h 152400"/>
                <a:gd name="connsiteX2" fmla="*/ 16668 w 61912"/>
                <a:gd name="connsiteY2" fmla="*/ 107156 h 152400"/>
                <a:gd name="connsiteX3" fmla="*/ 42862 w 61912"/>
                <a:gd name="connsiteY3" fmla="*/ 152400 h 152400"/>
                <a:gd name="connsiteX4" fmla="*/ 61912 w 61912"/>
                <a:gd name="connsiteY4" fmla="*/ 107156 h 152400"/>
                <a:gd name="connsiteX5" fmla="*/ 52387 w 61912"/>
                <a:gd name="connsiteY5"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12" h="152400">
                  <a:moveTo>
                    <a:pt x="52387" y="0"/>
                  </a:moveTo>
                  <a:lnTo>
                    <a:pt x="0" y="40481"/>
                  </a:lnTo>
                  <a:lnTo>
                    <a:pt x="16668" y="107156"/>
                  </a:lnTo>
                  <a:lnTo>
                    <a:pt x="42862" y="152400"/>
                  </a:lnTo>
                  <a:lnTo>
                    <a:pt x="61912" y="107156"/>
                  </a:lnTo>
                  <a:lnTo>
                    <a:pt x="52387"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3" name="フリーフォーム 1110">
              <a:extLst>
                <a:ext uri="{FF2B5EF4-FFF2-40B4-BE49-F238E27FC236}">
                  <a16:creationId xmlns:a16="http://schemas.microsoft.com/office/drawing/2014/main" id="{90781560-A4ED-4E9D-9AF5-8BE6F99526E2}"/>
                </a:ext>
              </a:extLst>
            </p:cNvPr>
            <p:cNvSpPr/>
            <p:nvPr/>
          </p:nvSpPr>
          <p:spPr>
            <a:xfrm>
              <a:off x="1716790" y="5205413"/>
              <a:ext cx="417485" cy="428625"/>
            </a:xfrm>
            <a:custGeom>
              <a:avLst/>
              <a:gdLst>
                <a:gd name="connsiteX0" fmla="*/ 369094 w 416719"/>
                <a:gd name="connsiteY0" fmla="*/ 219075 h 428625"/>
                <a:gd name="connsiteX1" fmla="*/ 392907 w 416719"/>
                <a:gd name="connsiteY1" fmla="*/ 0 h 428625"/>
                <a:gd name="connsiteX2" fmla="*/ 326232 w 416719"/>
                <a:gd name="connsiteY2" fmla="*/ 66675 h 428625"/>
                <a:gd name="connsiteX3" fmla="*/ 228600 w 416719"/>
                <a:gd name="connsiteY3" fmla="*/ 47625 h 428625"/>
                <a:gd name="connsiteX4" fmla="*/ 154782 w 416719"/>
                <a:gd name="connsiteY4" fmla="*/ 76200 h 428625"/>
                <a:gd name="connsiteX5" fmla="*/ 35719 w 416719"/>
                <a:gd name="connsiteY5" fmla="*/ 35718 h 428625"/>
                <a:gd name="connsiteX6" fmla="*/ 0 w 416719"/>
                <a:gd name="connsiteY6" fmla="*/ 100012 h 428625"/>
                <a:gd name="connsiteX7" fmla="*/ 26194 w 416719"/>
                <a:gd name="connsiteY7" fmla="*/ 428625 h 428625"/>
                <a:gd name="connsiteX8" fmla="*/ 416719 w 416719"/>
                <a:gd name="connsiteY8" fmla="*/ 426243 h 428625"/>
                <a:gd name="connsiteX9" fmla="*/ 352425 w 416719"/>
                <a:gd name="connsiteY9" fmla="*/ 302418 h 428625"/>
                <a:gd name="connsiteX10" fmla="*/ 369094 w 416719"/>
                <a:gd name="connsiteY10" fmla="*/ 21907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6719" h="428625">
                  <a:moveTo>
                    <a:pt x="369094" y="219075"/>
                  </a:moveTo>
                  <a:lnTo>
                    <a:pt x="392907" y="0"/>
                  </a:lnTo>
                  <a:lnTo>
                    <a:pt x="326232" y="66675"/>
                  </a:lnTo>
                  <a:lnTo>
                    <a:pt x="228600" y="47625"/>
                  </a:lnTo>
                  <a:lnTo>
                    <a:pt x="154782" y="76200"/>
                  </a:lnTo>
                  <a:lnTo>
                    <a:pt x="35719" y="35718"/>
                  </a:lnTo>
                  <a:lnTo>
                    <a:pt x="0" y="100012"/>
                  </a:lnTo>
                  <a:lnTo>
                    <a:pt x="26194" y="428625"/>
                  </a:lnTo>
                  <a:lnTo>
                    <a:pt x="416719" y="426243"/>
                  </a:lnTo>
                  <a:lnTo>
                    <a:pt x="352425" y="302418"/>
                  </a:lnTo>
                  <a:lnTo>
                    <a:pt x="369094" y="2190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4" name="フリーフォーム 1111">
              <a:extLst>
                <a:ext uri="{FF2B5EF4-FFF2-40B4-BE49-F238E27FC236}">
                  <a16:creationId xmlns:a16="http://schemas.microsoft.com/office/drawing/2014/main" id="{7585E089-BFFB-478D-AA57-453AF5263DE9}"/>
                </a:ext>
              </a:extLst>
            </p:cNvPr>
            <p:cNvSpPr/>
            <p:nvPr/>
          </p:nvSpPr>
          <p:spPr>
            <a:xfrm>
              <a:off x="1219933" y="5187950"/>
              <a:ext cx="539715" cy="547688"/>
            </a:xfrm>
            <a:custGeom>
              <a:avLst/>
              <a:gdLst>
                <a:gd name="connsiteX0" fmla="*/ 540544 w 540544"/>
                <a:gd name="connsiteY0" fmla="*/ 50006 h 547687"/>
                <a:gd name="connsiteX1" fmla="*/ 421481 w 540544"/>
                <a:gd name="connsiteY1" fmla="*/ 0 h 547687"/>
                <a:gd name="connsiteX2" fmla="*/ 357188 w 540544"/>
                <a:gd name="connsiteY2" fmla="*/ 9525 h 547687"/>
                <a:gd name="connsiteX3" fmla="*/ 359569 w 540544"/>
                <a:gd name="connsiteY3" fmla="*/ 83344 h 547687"/>
                <a:gd name="connsiteX4" fmla="*/ 338138 w 540544"/>
                <a:gd name="connsiteY4" fmla="*/ 123825 h 547687"/>
                <a:gd name="connsiteX5" fmla="*/ 204788 w 540544"/>
                <a:gd name="connsiteY5" fmla="*/ 71437 h 547687"/>
                <a:gd name="connsiteX6" fmla="*/ 190500 w 540544"/>
                <a:gd name="connsiteY6" fmla="*/ 28575 h 547687"/>
                <a:gd name="connsiteX7" fmla="*/ 100013 w 540544"/>
                <a:gd name="connsiteY7" fmla="*/ 7144 h 547687"/>
                <a:gd name="connsiteX8" fmla="*/ 28575 w 540544"/>
                <a:gd name="connsiteY8" fmla="*/ 64294 h 547687"/>
                <a:gd name="connsiteX9" fmla="*/ 0 w 540544"/>
                <a:gd name="connsiteY9" fmla="*/ 135731 h 547687"/>
                <a:gd name="connsiteX10" fmla="*/ 16669 w 540544"/>
                <a:gd name="connsiteY10" fmla="*/ 352425 h 547687"/>
                <a:gd name="connsiteX11" fmla="*/ 188119 w 540544"/>
                <a:gd name="connsiteY11" fmla="*/ 428625 h 547687"/>
                <a:gd name="connsiteX12" fmla="*/ 233363 w 540544"/>
                <a:gd name="connsiteY12" fmla="*/ 397669 h 547687"/>
                <a:gd name="connsiteX13" fmla="*/ 478631 w 540544"/>
                <a:gd name="connsiteY13" fmla="*/ 547687 h 547687"/>
                <a:gd name="connsiteX14" fmla="*/ 516731 w 540544"/>
                <a:gd name="connsiteY14" fmla="*/ 526256 h 547687"/>
                <a:gd name="connsiteX15" fmla="*/ 526256 w 540544"/>
                <a:gd name="connsiteY15" fmla="*/ 440531 h 547687"/>
                <a:gd name="connsiteX16" fmla="*/ 497681 w 540544"/>
                <a:gd name="connsiteY16" fmla="*/ 133350 h 547687"/>
                <a:gd name="connsiteX17" fmla="*/ 540544 w 540544"/>
                <a:gd name="connsiteY17" fmla="*/ 50006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0544" h="547687">
                  <a:moveTo>
                    <a:pt x="540544" y="50006"/>
                  </a:moveTo>
                  <a:lnTo>
                    <a:pt x="421481" y="0"/>
                  </a:lnTo>
                  <a:lnTo>
                    <a:pt x="357188" y="9525"/>
                  </a:lnTo>
                  <a:cubicBezTo>
                    <a:pt x="357982" y="34131"/>
                    <a:pt x="358775" y="58738"/>
                    <a:pt x="359569" y="83344"/>
                  </a:cubicBezTo>
                  <a:lnTo>
                    <a:pt x="338138" y="123825"/>
                  </a:lnTo>
                  <a:lnTo>
                    <a:pt x="204788" y="71437"/>
                  </a:lnTo>
                  <a:lnTo>
                    <a:pt x="190500" y="28575"/>
                  </a:lnTo>
                  <a:lnTo>
                    <a:pt x="100013" y="7144"/>
                  </a:lnTo>
                  <a:lnTo>
                    <a:pt x="28575" y="64294"/>
                  </a:lnTo>
                  <a:lnTo>
                    <a:pt x="0" y="135731"/>
                  </a:lnTo>
                  <a:lnTo>
                    <a:pt x="16669" y="352425"/>
                  </a:lnTo>
                  <a:lnTo>
                    <a:pt x="188119" y="428625"/>
                  </a:lnTo>
                  <a:lnTo>
                    <a:pt x="233363" y="397669"/>
                  </a:lnTo>
                  <a:lnTo>
                    <a:pt x="478631" y="547687"/>
                  </a:lnTo>
                  <a:lnTo>
                    <a:pt x="516731" y="526256"/>
                  </a:lnTo>
                  <a:lnTo>
                    <a:pt x="526256" y="440531"/>
                  </a:lnTo>
                  <a:lnTo>
                    <a:pt x="497681" y="133350"/>
                  </a:lnTo>
                  <a:lnTo>
                    <a:pt x="540544" y="50006"/>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5" name="フリーフォーム 1112">
              <a:extLst>
                <a:ext uri="{FF2B5EF4-FFF2-40B4-BE49-F238E27FC236}">
                  <a16:creationId xmlns:a16="http://schemas.microsoft.com/office/drawing/2014/main" id="{E351057A-DAC4-483D-9234-EC2165EB2107}"/>
                </a:ext>
              </a:extLst>
            </p:cNvPr>
            <p:cNvSpPr/>
            <p:nvPr/>
          </p:nvSpPr>
          <p:spPr>
            <a:xfrm>
              <a:off x="1135802" y="4968875"/>
              <a:ext cx="176201" cy="355600"/>
            </a:xfrm>
            <a:custGeom>
              <a:avLst/>
              <a:gdLst>
                <a:gd name="connsiteX0" fmla="*/ 45244 w 176213"/>
                <a:gd name="connsiteY0" fmla="*/ 47625 h 354806"/>
                <a:gd name="connsiteX1" fmla="*/ 42863 w 176213"/>
                <a:gd name="connsiteY1" fmla="*/ 135731 h 354806"/>
                <a:gd name="connsiteX2" fmla="*/ 0 w 176213"/>
                <a:gd name="connsiteY2" fmla="*/ 188119 h 354806"/>
                <a:gd name="connsiteX3" fmla="*/ 92869 w 176213"/>
                <a:gd name="connsiteY3" fmla="*/ 354806 h 354806"/>
                <a:gd name="connsiteX4" fmla="*/ 116682 w 176213"/>
                <a:gd name="connsiteY4" fmla="*/ 278606 h 354806"/>
                <a:gd name="connsiteX5" fmla="*/ 176213 w 176213"/>
                <a:gd name="connsiteY5" fmla="*/ 228600 h 354806"/>
                <a:gd name="connsiteX6" fmla="*/ 92869 w 176213"/>
                <a:gd name="connsiteY6" fmla="*/ 169069 h 354806"/>
                <a:gd name="connsiteX7" fmla="*/ 128588 w 176213"/>
                <a:gd name="connsiteY7" fmla="*/ 130969 h 354806"/>
                <a:gd name="connsiteX8" fmla="*/ 119063 w 176213"/>
                <a:gd name="connsiteY8" fmla="*/ 35719 h 354806"/>
                <a:gd name="connsiteX9" fmla="*/ 71438 w 176213"/>
                <a:gd name="connsiteY9" fmla="*/ 0 h 354806"/>
                <a:gd name="connsiteX10" fmla="*/ 45244 w 176213"/>
                <a:gd name="connsiteY10" fmla="*/ 47625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213" h="354806">
                  <a:moveTo>
                    <a:pt x="45244" y="47625"/>
                  </a:moveTo>
                  <a:cubicBezTo>
                    <a:pt x="44450" y="76994"/>
                    <a:pt x="43657" y="106362"/>
                    <a:pt x="42863" y="135731"/>
                  </a:cubicBezTo>
                  <a:lnTo>
                    <a:pt x="0" y="188119"/>
                  </a:lnTo>
                  <a:lnTo>
                    <a:pt x="92869" y="354806"/>
                  </a:lnTo>
                  <a:lnTo>
                    <a:pt x="116682" y="278606"/>
                  </a:lnTo>
                  <a:lnTo>
                    <a:pt x="176213" y="228600"/>
                  </a:lnTo>
                  <a:lnTo>
                    <a:pt x="92869" y="169069"/>
                  </a:lnTo>
                  <a:lnTo>
                    <a:pt x="128588" y="130969"/>
                  </a:lnTo>
                  <a:lnTo>
                    <a:pt x="119063" y="35719"/>
                  </a:lnTo>
                  <a:lnTo>
                    <a:pt x="71438" y="0"/>
                  </a:lnTo>
                  <a:lnTo>
                    <a:pt x="45244" y="476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6" name="フリーフォーム 1113">
              <a:extLst>
                <a:ext uri="{FF2B5EF4-FFF2-40B4-BE49-F238E27FC236}">
                  <a16:creationId xmlns:a16="http://schemas.microsoft.com/office/drawing/2014/main" id="{DDE26BDC-7C44-4B86-8F9E-A298B0805FA4}"/>
                </a:ext>
              </a:extLst>
            </p:cNvPr>
            <p:cNvSpPr/>
            <p:nvPr/>
          </p:nvSpPr>
          <p:spPr>
            <a:xfrm>
              <a:off x="600848" y="5000625"/>
              <a:ext cx="720679" cy="749300"/>
            </a:xfrm>
            <a:custGeom>
              <a:avLst/>
              <a:gdLst>
                <a:gd name="connsiteX0" fmla="*/ 590550 w 721519"/>
                <a:gd name="connsiteY0" fmla="*/ 14288 h 750094"/>
                <a:gd name="connsiteX1" fmla="*/ 485775 w 721519"/>
                <a:gd name="connsiteY1" fmla="*/ 0 h 750094"/>
                <a:gd name="connsiteX2" fmla="*/ 350044 w 721519"/>
                <a:gd name="connsiteY2" fmla="*/ 26194 h 750094"/>
                <a:gd name="connsiteX3" fmla="*/ 204788 w 721519"/>
                <a:gd name="connsiteY3" fmla="*/ 78581 h 750094"/>
                <a:gd name="connsiteX4" fmla="*/ 261938 w 721519"/>
                <a:gd name="connsiteY4" fmla="*/ 219075 h 750094"/>
                <a:gd name="connsiteX5" fmla="*/ 178594 w 721519"/>
                <a:gd name="connsiteY5" fmla="*/ 240506 h 750094"/>
                <a:gd name="connsiteX6" fmla="*/ 171450 w 721519"/>
                <a:gd name="connsiteY6" fmla="*/ 278606 h 750094"/>
                <a:gd name="connsiteX7" fmla="*/ 107156 w 721519"/>
                <a:gd name="connsiteY7" fmla="*/ 333375 h 750094"/>
                <a:gd name="connsiteX8" fmla="*/ 0 w 721519"/>
                <a:gd name="connsiteY8" fmla="*/ 340519 h 750094"/>
                <a:gd name="connsiteX9" fmla="*/ 2381 w 721519"/>
                <a:gd name="connsiteY9" fmla="*/ 433388 h 750094"/>
                <a:gd name="connsiteX10" fmla="*/ 300038 w 721519"/>
                <a:gd name="connsiteY10" fmla="*/ 642938 h 750094"/>
                <a:gd name="connsiteX11" fmla="*/ 428625 w 721519"/>
                <a:gd name="connsiteY11" fmla="*/ 750094 h 750094"/>
                <a:gd name="connsiteX12" fmla="*/ 595313 w 721519"/>
                <a:gd name="connsiteY12" fmla="*/ 666750 h 750094"/>
                <a:gd name="connsiteX13" fmla="*/ 721519 w 721519"/>
                <a:gd name="connsiteY13" fmla="*/ 569119 h 750094"/>
                <a:gd name="connsiteX14" fmla="*/ 638175 w 721519"/>
                <a:gd name="connsiteY14" fmla="*/ 538163 h 750094"/>
                <a:gd name="connsiteX15" fmla="*/ 619125 w 721519"/>
                <a:gd name="connsiteY15" fmla="*/ 316706 h 750094"/>
                <a:gd name="connsiteX16" fmla="*/ 538163 w 721519"/>
                <a:gd name="connsiteY16" fmla="*/ 154781 h 750094"/>
                <a:gd name="connsiteX17" fmla="*/ 578644 w 721519"/>
                <a:gd name="connsiteY17" fmla="*/ 107156 h 750094"/>
                <a:gd name="connsiteX18" fmla="*/ 590550 w 721519"/>
                <a:gd name="connsiteY18" fmla="*/ 14288 h 75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1519" h="750094">
                  <a:moveTo>
                    <a:pt x="590550" y="14288"/>
                  </a:moveTo>
                  <a:lnTo>
                    <a:pt x="485775" y="0"/>
                  </a:lnTo>
                  <a:lnTo>
                    <a:pt x="350044" y="26194"/>
                  </a:lnTo>
                  <a:lnTo>
                    <a:pt x="204788" y="78581"/>
                  </a:lnTo>
                  <a:lnTo>
                    <a:pt x="261938" y="219075"/>
                  </a:lnTo>
                  <a:lnTo>
                    <a:pt x="178594" y="240506"/>
                  </a:lnTo>
                  <a:lnTo>
                    <a:pt x="171450" y="278606"/>
                  </a:lnTo>
                  <a:lnTo>
                    <a:pt x="107156" y="333375"/>
                  </a:lnTo>
                  <a:lnTo>
                    <a:pt x="0" y="340519"/>
                  </a:lnTo>
                  <a:cubicBezTo>
                    <a:pt x="794" y="371475"/>
                    <a:pt x="1587" y="402432"/>
                    <a:pt x="2381" y="433388"/>
                  </a:cubicBezTo>
                  <a:lnTo>
                    <a:pt x="300038" y="642938"/>
                  </a:lnTo>
                  <a:lnTo>
                    <a:pt x="428625" y="750094"/>
                  </a:lnTo>
                  <a:lnTo>
                    <a:pt x="595313" y="666750"/>
                  </a:lnTo>
                  <a:lnTo>
                    <a:pt x="721519" y="569119"/>
                  </a:lnTo>
                  <a:lnTo>
                    <a:pt x="638175" y="538163"/>
                  </a:lnTo>
                  <a:lnTo>
                    <a:pt x="619125" y="316706"/>
                  </a:lnTo>
                  <a:lnTo>
                    <a:pt x="538163" y="154781"/>
                  </a:lnTo>
                  <a:lnTo>
                    <a:pt x="578644" y="107156"/>
                  </a:lnTo>
                  <a:lnTo>
                    <a:pt x="590550" y="14288"/>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7" name="フリーフォーム 1114">
              <a:extLst>
                <a:ext uri="{FF2B5EF4-FFF2-40B4-BE49-F238E27FC236}">
                  <a16:creationId xmlns:a16="http://schemas.microsoft.com/office/drawing/2014/main" id="{831593CD-16A2-4D50-89B3-408D391087CD}"/>
                </a:ext>
              </a:extLst>
            </p:cNvPr>
            <p:cNvSpPr/>
            <p:nvPr/>
          </p:nvSpPr>
          <p:spPr>
            <a:xfrm>
              <a:off x="311941" y="5062538"/>
              <a:ext cx="555589" cy="600075"/>
            </a:xfrm>
            <a:custGeom>
              <a:avLst/>
              <a:gdLst>
                <a:gd name="connsiteX0" fmla="*/ 495300 w 554831"/>
                <a:gd name="connsiteY0" fmla="*/ 21431 h 600075"/>
                <a:gd name="connsiteX1" fmla="*/ 554831 w 554831"/>
                <a:gd name="connsiteY1" fmla="*/ 171450 h 600075"/>
                <a:gd name="connsiteX2" fmla="*/ 469106 w 554831"/>
                <a:gd name="connsiteY2" fmla="*/ 176212 h 600075"/>
                <a:gd name="connsiteX3" fmla="*/ 469106 w 554831"/>
                <a:gd name="connsiteY3" fmla="*/ 221456 h 600075"/>
                <a:gd name="connsiteX4" fmla="*/ 390525 w 554831"/>
                <a:gd name="connsiteY4" fmla="*/ 276225 h 600075"/>
                <a:gd name="connsiteX5" fmla="*/ 288131 w 554831"/>
                <a:gd name="connsiteY5" fmla="*/ 283368 h 600075"/>
                <a:gd name="connsiteX6" fmla="*/ 290512 w 554831"/>
                <a:gd name="connsiteY6" fmla="*/ 426243 h 600075"/>
                <a:gd name="connsiteX7" fmla="*/ 176212 w 554831"/>
                <a:gd name="connsiteY7" fmla="*/ 426243 h 600075"/>
                <a:gd name="connsiteX8" fmla="*/ 178594 w 554831"/>
                <a:gd name="connsiteY8" fmla="*/ 511968 h 600075"/>
                <a:gd name="connsiteX9" fmla="*/ 147637 w 554831"/>
                <a:gd name="connsiteY9" fmla="*/ 547687 h 600075"/>
                <a:gd name="connsiteX10" fmla="*/ 157162 w 554831"/>
                <a:gd name="connsiteY10" fmla="*/ 595312 h 600075"/>
                <a:gd name="connsiteX11" fmla="*/ 0 w 554831"/>
                <a:gd name="connsiteY11" fmla="*/ 600075 h 600075"/>
                <a:gd name="connsiteX12" fmla="*/ 64294 w 554831"/>
                <a:gd name="connsiteY12" fmla="*/ 476250 h 600075"/>
                <a:gd name="connsiteX13" fmla="*/ 80962 w 554831"/>
                <a:gd name="connsiteY13" fmla="*/ 464343 h 600075"/>
                <a:gd name="connsiteX14" fmla="*/ 88106 w 554831"/>
                <a:gd name="connsiteY14" fmla="*/ 421481 h 600075"/>
                <a:gd name="connsiteX15" fmla="*/ 264319 w 554831"/>
                <a:gd name="connsiteY15" fmla="*/ 240506 h 600075"/>
                <a:gd name="connsiteX16" fmla="*/ 264319 w 554831"/>
                <a:gd name="connsiteY16" fmla="*/ 188118 h 600075"/>
                <a:gd name="connsiteX17" fmla="*/ 295275 w 554831"/>
                <a:gd name="connsiteY17" fmla="*/ 92868 h 600075"/>
                <a:gd name="connsiteX18" fmla="*/ 366712 w 554831"/>
                <a:gd name="connsiteY18" fmla="*/ 80962 h 600075"/>
                <a:gd name="connsiteX19" fmla="*/ 385762 w 554831"/>
                <a:gd name="connsiteY19" fmla="*/ 0 h 600075"/>
                <a:gd name="connsiteX20" fmla="*/ 435769 w 554831"/>
                <a:gd name="connsiteY20" fmla="*/ 33337 h 600075"/>
                <a:gd name="connsiteX21" fmla="*/ 495300 w 554831"/>
                <a:gd name="connsiteY21" fmla="*/ 21431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4831" h="600075">
                  <a:moveTo>
                    <a:pt x="495300" y="21431"/>
                  </a:moveTo>
                  <a:lnTo>
                    <a:pt x="554831" y="171450"/>
                  </a:lnTo>
                  <a:lnTo>
                    <a:pt x="469106" y="176212"/>
                  </a:lnTo>
                  <a:lnTo>
                    <a:pt x="469106" y="221456"/>
                  </a:lnTo>
                  <a:lnTo>
                    <a:pt x="390525" y="276225"/>
                  </a:lnTo>
                  <a:lnTo>
                    <a:pt x="288131" y="283368"/>
                  </a:lnTo>
                  <a:cubicBezTo>
                    <a:pt x="288925" y="330993"/>
                    <a:pt x="289718" y="378618"/>
                    <a:pt x="290512" y="426243"/>
                  </a:cubicBezTo>
                  <a:lnTo>
                    <a:pt x="176212" y="426243"/>
                  </a:lnTo>
                  <a:lnTo>
                    <a:pt x="178594" y="511968"/>
                  </a:lnTo>
                  <a:lnTo>
                    <a:pt x="147637" y="547687"/>
                  </a:lnTo>
                  <a:lnTo>
                    <a:pt x="157162" y="595312"/>
                  </a:lnTo>
                  <a:lnTo>
                    <a:pt x="0" y="600075"/>
                  </a:lnTo>
                  <a:lnTo>
                    <a:pt x="64294" y="476250"/>
                  </a:lnTo>
                  <a:lnTo>
                    <a:pt x="80962" y="464343"/>
                  </a:lnTo>
                  <a:lnTo>
                    <a:pt x="88106" y="421481"/>
                  </a:lnTo>
                  <a:lnTo>
                    <a:pt x="264319" y="240506"/>
                  </a:lnTo>
                  <a:lnTo>
                    <a:pt x="264319" y="188118"/>
                  </a:lnTo>
                  <a:lnTo>
                    <a:pt x="295275" y="92868"/>
                  </a:lnTo>
                  <a:lnTo>
                    <a:pt x="366712" y="80962"/>
                  </a:lnTo>
                  <a:lnTo>
                    <a:pt x="385762" y="0"/>
                  </a:lnTo>
                  <a:lnTo>
                    <a:pt x="435769" y="33337"/>
                  </a:lnTo>
                  <a:lnTo>
                    <a:pt x="495300" y="21431"/>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8" name="フリーフォーム 1115">
              <a:extLst>
                <a:ext uri="{FF2B5EF4-FFF2-40B4-BE49-F238E27FC236}">
                  <a16:creationId xmlns:a16="http://schemas.microsoft.com/office/drawing/2014/main" id="{E3B6B921-6A9F-414D-9E7C-523D798F2B61}"/>
                </a:ext>
              </a:extLst>
            </p:cNvPr>
            <p:cNvSpPr/>
            <p:nvPr/>
          </p:nvSpPr>
          <p:spPr>
            <a:xfrm>
              <a:off x="315116" y="5438775"/>
              <a:ext cx="409549" cy="487363"/>
            </a:xfrm>
            <a:custGeom>
              <a:avLst/>
              <a:gdLst>
                <a:gd name="connsiteX0" fmla="*/ 290513 w 409575"/>
                <a:gd name="connsiteY0" fmla="*/ 0 h 488156"/>
                <a:gd name="connsiteX1" fmla="*/ 409575 w 409575"/>
                <a:gd name="connsiteY1" fmla="*/ 80963 h 488156"/>
                <a:gd name="connsiteX2" fmla="*/ 357188 w 409575"/>
                <a:gd name="connsiteY2" fmla="*/ 90488 h 488156"/>
                <a:gd name="connsiteX3" fmla="*/ 371475 w 409575"/>
                <a:gd name="connsiteY3" fmla="*/ 202406 h 488156"/>
                <a:gd name="connsiteX4" fmla="*/ 395288 w 409575"/>
                <a:gd name="connsiteY4" fmla="*/ 442913 h 488156"/>
                <a:gd name="connsiteX5" fmla="*/ 300038 w 409575"/>
                <a:gd name="connsiteY5" fmla="*/ 442913 h 488156"/>
                <a:gd name="connsiteX6" fmla="*/ 216694 w 409575"/>
                <a:gd name="connsiteY6" fmla="*/ 469106 h 488156"/>
                <a:gd name="connsiteX7" fmla="*/ 197644 w 409575"/>
                <a:gd name="connsiteY7" fmla="*/ 450056 h 488156"/>
                <a:gd name="connsiteX8" fmla="*/ 164306 w 409575"/>
                <a:gd name="connsiteY8" fmla="*/ 488156 h 488156"/>
                <a:gd name="connsiteX9" fmla="*/ 100013 w 409575"/>
                <a:gd name="connsiteY9" fmla="*/ 395288 h 488156"/>
                <a:gd name="connsiteX10" fmla="*/ 33338 w 409575"/>
                <a:gd name="connsiteY10" fmla="*/ 416719 h 488156"/>
                <a:gd name="connsiteX11" fmla="*/ 33338 w 409575"/>
                <a:gd name="connsiteY11" fmla="*/ 304800 h 488156"/>
                <a:gd name="connsiteX12" fmla="*/ 0 w 409575"/>
                <a:gd name="connsiteY12" fmla="*/ 228600 h 488156"/>
                <a:gd name="connsiteX13" fmla="*/ 161925 w 409575"/>
                <a:gd name="connsiteY13" fmla="*/ 216694 h 488156"/>
                <a:gd name="connsiteX14" fmla="*/ 142875 w 409575"/>
                <a:gd name="connsiteY14" fmla="*/ 180975 h 488156"/>
                <a:gd name="connsiteX15" fmla="*/ 173831 w 409575"/>
                <a:gd name="connsiteY15" fmla="*/ 133350 h 488156"/>
                <a:gd name="connsiteX16" fmla="*/ 171450 w 409575"/>
                <a:gd name="connsiteY16" fmla="*/ 57150 h 488156"/>
                <a:gd name="connsiteX17" fmla="*/ 292894 w 409575"/>
                <a:gd name="connsiteY17" fmla="*/ 50006 h 488156"/>
                <a:gd name="connsiteX18" fmla="*/ 290513 w 409575"/>
                <a:gd name="connsiteY18" fmla="*/ 0 h 48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575" h="488156">
                  <a:moveTo>
                    <a:pt x="290513" y="0"/>
                  </a:moveTo>
                  <a:lnTo>
                    <a:pt x="409575" y="80963"/>
                  </a:lnTo>
                  <a:lnTo>
                    <a:pt x="357188" y="90488"/>
                  </a:lnTo>
                  <a:lnTo>
                    <a:pt x="371475" y="202406"/>
                  </a:lnTo>
                  <a:lnTo>
                    <a:pt x="395288" y="442913"/>
                  </a:lnTo>
                  <a:lnTo>
                    <a:pt x="300038" y="442913"/>
                  </a:lnTo>
                  <a:lnTo>
                    <a:pt x="216694" y="469106"/>
                  </a:lnTo>
                  <a:lnTo>
                    <a:pt x="197644" y="450056"/>
                  </a:lnTo>
                  <a:lnTo>
                    <a:pt x="164306" y="488156"/>
                  </a:lnTo>
                  <a:lnTo>
                    <a:pt x="100013" y="395288"/>
                  </a:lnTo>
                  <a:lnTo>
                    <a:pt x="33338" y="416719"/>
                  </a:lnTo>
                  <a:lnTo>
                    <a:pt x="33338" y="304800"/>
                  </a:lnTo>
                  <a:lnTo>
                    <a:pt x="0" y="228600"/>
                  </a:lnTo>
                  <a:lnTo>
                    <a:pt x="161925" y="216694"/>
                  </a:lnTo>
                  <a:lnTo>
                    <a:pt x="142875" y="180975"/>
                  </a:lnTo>
                  <a:lnTo>
                    <a:pt x="173831" y="133350"/>
                  </a:lnTo>
                  <a:cubicBezTo>
                    <a:pt x="173037" y="107950"/>
                    <a:pt x="172244" y="82550"/>
                    <a:pt x="171450" y="57150"/>
                  </a:cubicBezTo>
                  <a:lnTo>
                    <a:pt x="292894" y="50006"/>
                  </a:lnTo>
                  <a:lnTo>
                    <a:pt x="290513"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9" name="フリーフォーム 1116">
              <a:extLst>
                <a:ext uri="{FF2B5EF4-FFF2-40B4-BE49-F238E27FC236}">
                  <a16:creationId xmlns:a16="http://schemas.microsoft.com/office/drawing/2014/main" id="{D1512A63-62BC-4224-95AA-3DA73371FA5D}"/>
                </a:ext>
              </a:extLst>
            </p:cNvPr>
            <p:cNvSpPr/>
            <p:nvPr/>
          </p:nvSpPr>
          <p:spPr>
            <a:xfrm>
              <a:off x="481794" y="5516563"/>
              <a:ext cx="549240" cy="576262"/>
            </a:xfrm>
            <a:custGeom>
              <a:avLst/>
              <a:gdLst>
                <a:gd name="connsiteX0" fmla="*/ 235743 w 550068"/>
                <a:gd name="connsiteY0" fmla="*/ 0 h 576263"/>
                <a:gd name="connsiteX1" fmla="*/ 190500 w 550068"/>
                <a:gd name="connsiteY1" fmla="*/ 21432 h 576263"/>
                <a:gd name="connsiteX2" fmla="*/ 230981 w 550068"/>
                <a:gd name="connsiteY2" fmla="*/ 364332 h 576263"/>
                <a:gd name="connsiteX3" fmla="*/ 133350 w 550068"/>
                <a:gd name="connsiteY3" fmla="*/ 369094 h 576263"/>
                <a:gd name="connsiteX4" fmla="*/ 47625 w 550068"/>
                <a:gd name="connsiteY4" fmla="*/ 395288 h 576263"/>
                <a:gd name="connsiteX5" fmla="*/ 19050 w 550068"/>
                <a:gd name="connsiteY5" fmla="*/ 376238 h 576263"/>
                <a:gd name="connsiteX6" fmla="*/ 0 w 550068"/>
                <a:gd name="connsiteY6" fmla="*/ 411957 h 576263"/>
                <a:gd name="connsiteX7" fmla="*/ 40481 w 550068"/>
                <a:gd name="connsiteY7" fmla="*/ 511969 h 576263"/>
                <a:gd name="connsiteX8" fmla="*/ 78581 w 550068"/>
                <a:gd name="connsiteY8" fmla="*/ 514350 h 576263"/>
                <a:gd name="connsiteX9" fmla="*/ 119062 w 550068"/>
                <a:gd name="connsiteY9" fmla="*/ 492919 h 576263"/>
                <a:gd name="connsiteX10" fmla="*/ 150018 w 550068"/>
                <a:gd name="connsiteY10" fmla="*/ 576263 h 576263"/>
                <a:gd name="connsiteX11" fmla="*/ 197643 w 550068"/>
                <a:gd name="connsiteY11" fmla="*/ 559594 h 576263"/>
                <a:gd name="connsiteX12" fmla="*/ 230981 w 550068"/>
                <a:gd name="connsiteY12" fmla="*/ 569119 h 576263"/>
                <a:gd name="connsiteX13" fmla="*/ 238125 w 550068"/>
                <a:gd name="connsiteY13" fmla="*/ 509588 h 576263"/>
                <a:gd name="connsiteX14" fmla="*/ 283368 w 550068"/>
                <a:gd name="connsiteY14" fmla="*/ 447675 h 576263"/>
                <a:gd name="connsiteX15" fmla="*/ 409575 w 550068"/>
                <a:gd name="connsiteY15" fmla="*/ 390525 h 576263"/>
                <a:gd name="connsiteX16" fmla="*/ 547687 w 550068"/>
                <a:gd name="connsiteY16" fmla="*/ 361950 h 576263"/>
                <a:gd name="connsiteX17" fmla="*/ 550068 w 550068"/>
                <a:gd name="connsiteY17" fmla="*/ 228600 h 576263"/>
                <a:gd name="connsiteX18" fmla="*/ 388143 w 550068"/>
                <a:gd name="connsiteY18" fmla="*/ 107157 h 576263"/>
                <a:gd name="connsiteX19" fmla="*/ 235743 w 550068"/>
                <a:gd name="connsiteY19" fmla="*/ 0 h 57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0068" h="576263">
                  <a:moveTo>
                    <a:pt x="235743" y="0"/>
                  </a:moveTo>
                  <a:lnTo>
                    <a:pt x="190500" y="21432"/>
                  </a:lnTo>
                  <a:lnTo>
                    <a:pt x="230981" y="364332"/>
                  </a:lnTo>
                  <a:lnTo>
                    <a:pt x="133350" y="369094"/>
                  </a:lnTo>
                  <a:lnTo>
                    <a:pt x="47625" y="395288"/>
                  </a:lnTo>
                  <a:lnTo>
                    <a:pt x="19050" y="376238"/>
                  </a:lnTo>
                  <a:lnTo>
                    <a:pt x="0" y="411957"/>
                  </a:lnTo>
                  <a:lnTo>
                    <a:pt x="40481" y="511969"/>
                  </a:lnTo>
                  <a:lnTo>
                    <a:pt x="78581" y="514350"/>
                  </a:lnTo>
                  <a:lnTo>
                    <a:pt x="119062" y="492919"/>
                  </a:lnTo>
                  <a:lnTo>
                    <a:pt x="150018" y="576263"/>
                  </a:lnTo>
                  <a:lnTo>
                    <a:pt x="197643" y="559594"/>
                  </a:lnTo>
                  <a:lnTo>
                    <a:pt x="230981" y="569119"/>
                  </a:lnTo>
                  <a:lnTo>
                    <a:pt x="238125" y="509588"/>
                  </a:lnTo>
                  <a:lnTo>
                    <a:pt x="283368" y="447675"/>
                  </a:lnTo>
                  <a:lnTo>
                    <a:pt x="409575" y="390525"/>
                  </a:lnTo>
                  <a:lnTo>
                    <a:pt x="547687" y="361950"/>
                  </a:lnTo>
                  <a:cubicBezTo>
                    <a:pt x="548481" y="317500"/>
                    <a:pt x="549274" y="273050"/>
                    <a:pt x="550068" y="228600"/>
                  </a:cubicBezTo>
                  <a:lnTo>
                    <a:pt x="388143" y="107157"/>
                  </a:lnTo>
                  <a:lnTo>
                    <a:pt x="235743"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0" name="フリーフォーム 1117">
              <a:extLst>
                <a:ext uri="{FF2B5EF4-FFF2-40B4-BE49-F238E27FC236}">
                  <a16:creationId xmlns:a16="http://schemas.microsoft.com/office/drawing/2014/main" id="{E4D25260-52A3-410C-B9D8-1D236CB1F25D}"/>
                </a:ext>
              </a:extLst>
            </p:cNvPr>
            <p:cNvSpPr/>
            <p:nvPr/>
          </p:nvSpPr>
          <p:spPr>
            <a:xfrm>
              <a:off x="288131" y="5835650"/>
              <a:ext cx="219061" cy="176213"/>
            </a:xfrm>
            <a:custGeom>
              <a:avLst/>
              <a:gdLst>
                <a:gd name="connsiteX0" fmla="*/ 52388 w 219075"/>
                <a:gd name="connsiteY0" fmla="*/ 14287 h 176212"/>
                <a:gd name="connsiteX1" fmla="*/ 0 w 219075"/>
                <a:gd name="connsiteY1" fmla="*/ 76200 h 176212"/>
                <a:gd name="connsiteX2" fmla="*/ 40482 w 219075"/>
                <a:gd name="connsiteY2" fmla="*/ 100012 h 176212"/>
                <a:gd name="connsiteX3" fmla="*/ 35719 w 219075"/>
                <a:gd name="connsiteY3" fmla="*/ 176212 h 176212"/>
                <a:gd name="connsiteX4" fmla="*/ 150019 w 219075"/>
                <a:gd name="connsiteY4" fmla="*/ 154781 h 176212"/>
                <a:gd name="connsiteX5" fmla="*/ 219075 w 219075"/>
                <a:gd name="connsiteY5" fmla="*/ 164306 h 176212"/>
                <a:gd name="connsiteX6" fmla="*/ 195263 w 219075"/>
                <a:gd name="connsiteY6" fmla="*/ 90487 h 176212"/>
                <a:gd name="connsiteX7" fmla="*/ 119063 w 219075"/>
                <a:gd name="connsiteY7" fmla="*/ 0 h 176212"/>
                <a:gd name="connsiteX8" fmla="*/ 52388 w 219075"/>
                <a:gd name="connsiteY8" fmla="*/ 14287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 h="176212">
                  <a:moveTo>
                    <a:pt x="52388" y="14287"/>
                  </a:moveTo>
                  <a:lnTo>
                    <a:pt x="0" y="76200"/>
                  </a:lnTo>
                  <a:lnTo>
                    <a:pt x="40482" y="100012"/>
                  </a:lnTo>
                  <a:lnTo>
                    <a:pt x="35719" y="176212"/>
                  </a:lnTo>
                  <a:lnTo>
                    <a:pt x="150019" y="154781"/>
                  </a:lnTo>
                  <a:lnTo>
                    <a:pt x="219075" y="164306"/>
                  </a:lnTo>
                  <a:lnTo>
                    <a:pt x="195263" y="90487"/>
                  </a:lnTo>
                  <a:lnTo>
                    <a:pt x="119063" y="0"/>
                  </a:lnTo>
                  <a:lnTo>
                    <a:pt x="52388" y="14287"/>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1" name="フリーフォーム 1118">
              <a:extLst>
                <a:ext uri="{FF2B5EF4-FFF2-40B4-BE49-F238E27FC236}">
                  <a16:creationId xmlns:a16="http://schemas.microsoft.com/office/drawing/2014/main" id="{430FC59F-8974-4CC4-9D5E-DC8AA8E9FE2B}"/>
                </a:ext>
              </a:extLst>
            </p:cNvPr>
            <p:cNvSpPr/>
            <p:nvPr/>
          </p:nvSpPr>
          <p:spPr>
            <a:xfrm>
              <a:off x="405598" y="5988050"/>
              <a:ext cx="225411" cy="203200"/>
            </a:xfrm>
            <a:custGeom>
              <a:avLst/>
              <a:gdLst>
                <a:gd name="connsiteX0" fmla="*/ 102393 w 226218"/>
                <a:gd name="connsiteY0" fmla="*/ 9525 h 202406"/>
                <a:gd name="connsiteX1" fmla="*/ 30956 w 226218"/>
                <a:gd name="connsiteY1" fmla="*/ 0 h 202406"/>
                <a:gd name="connsiteX2" fmla="*/ 23812 w 226218"/>
                <a:gd name="connsiteY2" fmla="*/ 50006 h 202406"/>
                <a:gd name="connsiteX3" fmla="*/ 0 w 226218"/>
                <a:gd name="connsiteY3" fmla="*/ 83344 h 202406"/>
                <a:gd name="connsiteX4" fmla="*/ 35718 w 226218"/>
                <a:gd name="connsiteY4" fmla="*/ 147637 h 202406"/>
                <a:gd name="connsiteX5" fmla="*/ 80962 w 226218"/>
                <a:gd name="connsiteY5" fmla="*/ 111919 h 202406"/>
                <a:gd name="connsiteX6" fmla="*/ 126206 w 226218"/>
                <a:gd name="connsiteY6" fmla="*/ 126206 h 202406"/>
                <a:gd name="connsiteX7" fmla="*/ 197643 w 226218"/>
                <a:gd name="connsiteY7" fmla="*/ 202406 h 202406"/>
                <a:gd name="connsiteX8" fmla="*/ 226218 w 226218"/>
                <a:gd name="connsiteY8" fmla="*/ 161925 h 202406"/>
                <a:gd name="connsiteX9" fmla="*/ 226218 w 226218"/>
                <a:gd name="connsiteY9" fmla="*/ 92869 h 202406"/>
                <a:gd name="connsiteX10" fmla="*/ 188118 w 226218"/>
                <a:gd name="connsiteY10" fmla="*/ 28575 h 202406"/>
                <a:gd name="connsiteX11" fmla="*/ 159543 w 226218"/>
                <a:gd name="connsiteY11" fmla="*/ 50006 h 202406"/>
                <a:gd name="connsiteX12" fmla="*/ 102393 w 226218"/>
                <a:gd name="connsiteY12" fmla="*/ 9525 h 2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18" h="202406">
                  <a:moveTo>
                    <a:pt x="102393" y="9525"/>
                  </a:moveTo>
                  <a:lnTo>
                    <a:pt x="30956" y="0"/>
                  </a:lnTo>
                  <a:lnTo>
                    <a:pt x="23812" y="50006"/>
                  </a:lnTo>
                  <a:lnTo>
                    <a:pt x="0" y="83344"/>
                  </a:lnTo>
                  <a:lnTo>
                    <a:pt x="35718" y="147637"/>
                  </a:lnTo>
                  <a:lnTo>
                    <a:pt x="80962" y="111919"/>
                  </a:lnTo>
                  <a:lnTo>
                    <a:pt x="126206" y="126206"/>
                  </a:lnTo>
                  <a:lnTo>
                    <a:pt x="197643" y="202406"/>
                  </a:lnTo>
                  <a:lnTo>
                    <a:pt x="226218" y="161925"/>
                  </a:lnTo>
                  <a:lnTo>
                    <a:pt x="226218" y="92869"/>
                  </a:lnTo>
                  <a:lnTo>
                    <a:pt x="188118" y="28575"/>
                  </a:lnTo>
                  <a:lnTo>
                    <a:pt x="159543" y="50006"/>
                  </a:lnTo>
                  <a:lnTo>
                    <a:pt x="102393" y="95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2" name="フリーフォーム 1119">
              <a:extLst>
                <a:ext uri="{FF2B5EF4-FFF2-40B4-BE49-F238E27FC236}">
                  <a16:creationId xmlns:a16="http://schemas.microsoft.com/office/drawing/2014/main" id="{3E29B231-8F0B-4F5F-A816-D10661681B27}"/>
                </a:ext>
              </a:extLst>
            </p:cNvPr>
            <p:cNvSpPr/>
            <p:nvPr/>
          </p:nvSpPr>
          <p:spPr>
            <a:xfrm>
              <a:off x="321466" y="5992813"/>
              <a:ext cx="109531" cy="79375"/>
            </a:xfrm>
            <a:custGeom>
              <a:avLst/>
              <a:gdLst>
                <a:gd name="connsiteX0" fmla="*/ 109537 w 109537"/>
                <a:gd name="connsiteY0" fmla="*/ 0 h 78582"/>
                <a:gd name="connsiteX1" fmla="*/ 0 w 109537"/>
                <a:gd name="connsiteY1" fmla="*/ 23813 h 78582"/>
                <a:gd name="connsiteX2" fmla="*/ 88106 w 109537"/>
                <a:gd name="connsiteY2" fmla="*/ 78582 h 78582"/>
                <a:gd name="connsiteX3" fmla="*/ 109537 w 109537"/>
                <a:gd name="connsiteY3" fmla="*/ 0 h 78582"/>
              </a:gdLst>
              <a:ahLst/>
              <a:cxnLst>
                <a:cxn ang="0">
                  <a:pos x="connsiteX0" y="connsiteY0"/>
                </a:cxn>
                <a:cxn ang="0">
                  <a:pos x="connsiteX1" y="connsiteY1"/>
                </a:cxn>
                <a:cxn ang="0">
                  <a:pos x="connsiteX2" y="connsiteY2"/>
                </a:cxn>
                <a:cxn ang="0">
                  <a:pos x="connsiteX3" y="connsiteY3"/>
                </a:cxn>
              </a:cxnLst>
              <a:rect l="l" t="t" r="r" b="b"/>
              <a:pathLst>
                <a:path w="109537" h="78582">
                  <a:moveTo>
                    <a:pt x="109537" y="0"/>
                  </a:moveTo>
                  <a:lnTo>
                    <a:pt x="0" y="23813"/>
                  </a:lnTo>
                  <a:lnTo>
                    <a:pt x="88106" y="78582"/>
                  </a:lnTo>
                  <a:lnTo>
                    <a:pt x="109537"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3" name="フリーフォーム 1120">
              <a:extLst>
                <a:ext uri="{FF2B5EF4-FFF2-40B4-BE49-F238E27FC236}">
                  <a16:creationId xmlns:a16="http://schemas.microsoft.com/office/drawing/2014/main" id="{7D05909D-C8AF-4F14-AFFB-A3C8BDF112E0}"/>
                </a:ext>
              </a:extLst>
            </p:cNvPr>
            <p:cNvSpPr/>
            <p:nvPr/>
          </p:nvSpPr>
          <p:spPr>
            <a:xfrm>
              <a:off x="434172" y="6107113"/>
              <a:ext cx="120642" cy="122237"/>
            </a:xfrm>
            <a:custGeom>
              <a:avLst/>
              <a:gdLst>
                <a:gd name="connsiteX0" fmla="*/ 0 w 121443"/>
                <a:gd name="connsiteY0" fmla="*/ 33338 h 121444"/>
                <a:gd name="connsiteX1" fmla="*/ 47625 w 121443"/>
                <a:gd name="connsiteY1" fmla="*/ 2382 h 121444"/>
                <a:gd name="connsiteX2" fmla="*/ 88106 w 121443"/>
                <a:gd name="connsiteY2" fmla="*/ 0 h 121444"/>
                <a:gd name="connsiteX3" fmla="*/ 121443 w 121443"/>
                <a:gd name="connsiteY3" fmla="*/ 47625 h 121444"/>
                <a:gd name="connsiteX4" fmla="*/ 69056 w 121443"/>
                <a:gd name="connsiteY4" fmla="*/ 121444 h 121444"/>
                <a:gd name="connsiteX5" fmla="*/ 0 w 121443"/>
                <a:gd name="connsiteY5" fmla="*/ 33338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121444">
                  <a:moveTo>
                    <a:pt x="0" y="33338"/>
                  </a:moveTo>
                  <a:lnTo>
                    <a:pt x="47625" y="2382"/>
                  </a:lnTo>
                  <a:lnTo>
                    <a:pt x="88106" y="0"/>
                  </a:lnTo>
                  <a:lnTo>
                    <a:pt x="121443" y="47625"/>
                  </a:lnTo>
                  <a:lnTo>
                    <a:pt x="69056" y="121444"/>
                  </a:lnTo>
                  <a:lnTo>
                    <a:pt x="0" y="33338"/>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4" name="フリーフォーム 1121">
              <a:extLst>
                <a:ext uri="{FF2B5EF4-FFF2-40B4-BE49-F238E27FC236}">
                  <a16:creationId xmlns:a16="http://schemas.microsoft.com/office/drawing/2014/main" id="{F14602D0-B104-4A2D-AAA9-64262C986317}"/>
                </a:ext>
              </a:extLst>
            </p:cNvPr>
            <p:cNvSpPr/>
            <p:nvPr/>
          </p:nvSpPr>
          <p:spPr>
            <a:xfrm>
              <a:off x="510367" y="6153150"/>
              <a:ext cx="130167" cy="173038"/>
            </a:xfrm>
            <a:custGeom>
              <a:avLst/>
              <a:gdLst>
                <a:gd name="connsiteX0" fmla="*/ 0 w 130968"/>
                <a:gd name="connsiteY0" fmla="*/ 73819 h 173831"/>
                <a:gd name="connsiteX1" fmla="*/ 50006 w 130968"/>
                <a:gd name="connsiteY1" fmla="*/ 0 h 173831"/>
                <a:gd name="connsiteX2" fmla="*/ 104775 w 130968"/>
                <a:gd name="connsiteY2" fmla="*/ 45244 h 173831"/>
                <a:gd name="connsiteX3" fmla="*/ 95250 w 130968"/>
                <a:gd name="connsiteY3" fmla="*/ 80963 h 173831"/>
                <a:gd name="connsiteX4" fmla="*/ 130968 w 130968"/>
                <a:gd name="connsiteY4" fmla="*/ 114300 h 173831"/>
                <a:gd name="connsiteX5" fmla="*/ 123825 w 130968"/>
                <a:gd name="connsiteY5" fmla="*/ 173831 h 173831"/>
                <a:gd name="connsiteX6" fmla="*/ 0 w 130968"/>
                <a:gd name="connsiteY6" fmla="*/ 73819 h 17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8" h="173831">
                  <a:moveTo>
                    <a:pt x="0" y="73819"/>
                  </a:moveTo>
                  <a:lnTo>
                    <a:pt x="50006" y="0"/>
                  </a:lnTo>
                  <a:lnTo>
                    <a:pt x="104775" y="45244"/>
                  </a:lnTo>
                  <a:lnTo>
                    <a:pt x="95250" y="80963"/>
                  </a:lnTo>
                  <a:lnTo>
                    <a:pt x="130968" y="114300"/>
                  </a:lnTo>
                  <a:lnTo>
                    <a:pt x="123825" y="173831"/>
                  </a:lnTo>
                  <a:lnTo>
                    <a:pt x="0" y="73819"/>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5" name="フリーフォーム 1122">
              <a:extLst>
                <a:ext uri="{FF2B5EF4-FFF2-40B4-BE49-F238E27FC236}">
                  <a16:creationId xmlns:a16="http://schemas.microsoft.com/office/drawing/2014/main" id="{E3B18074-ACDC-41C5-92A2-5CB23ACBD53F}"/>
                </a:ext>
              </a:extLst>
            </p:cNvPr>
            <p:cNvSpPr/>
            <p:nvPr/>
          </p:nvSpPr>
          <p:spPr>
            <a:xfrm>
              <a:off x="600848" y="6073775"/>
              <a:ext cx="204775" cy="250825"/>
            </a:xfrm>
            <a:custGeom>
              <a:avLst/>
              <a:gdLst>
                <a:gd name="connsiteX0" fmla="*/ 28575 w 204788"/>
                <a:gd name="connsiteY0" fmla="*/ 250031 h 250031"/>
                <a:gd name="connsiteX1" fmla="*/ 42863 w 204788"/>
                <a:gd name="connsiteY1" fmla="*/ 185737 h 250031"/>
                <a:gd name="connsiteX2" fmla="*/ 9525 w 204788"/>
                <a:gd name="connsiteY2" fmla="*/ 159544 h 250031"/>
                <a:gd name="connsiteX3" fmla="*/ 14288 w 204788"/>
                <a:gd name="connsiteY3" fmla="*/ 130969 h 250031"/>
                <a:gd name="connsiteX4" fmla="*/ 0 w 204788"/>
                <a:gd name="connsiteY4" fmla="*/ 116681 h 250031"/>
                <a:gd name="connsiteX5" fmla="*/ 28575 w 204788"/>
                <a:gd name="connsiteY5" fmla="*/ 85725 h 250031"/>
                <a:gd name="connsiteX6" fmla="*/ 33338 w 204788"/>
                <a:gd name="connsiteY6" fmla="*/ 21431 h 250031"/>
                <a:gd name="connsiteX7" fmla="*/ 78581 w 204788"/>
                <a:gd name="connsiteY7" fmla="*/ 0 h 250031"/>
                <a:gd name="connsiteX8" fmla="*/ 116681 w 204788"/>
                <a:gd name="connsiteY8" fmla="*/ 19050 h 250031"/>
                <a:gd name="connsiteX9" fmla="*/ 200025 w 204788"/>
                <a:gd name="connsiteY9" fmla="*/ 38100 h 250031"/>
                <a:gd name="connsiteX10" fmla="*/ 204788 w 204788"/>
                <a:gd name="connsiteY10" fmla="*/ 102394 h 250031"/>
                <a:gd name="connsiteX11" fmla="*/ 190500 w 204788"/>
                <a:gd name="connsiteY11" fmla="*/ 138112 h 250031"/>
                <a:gd name="connsiteX12" fmla="*/ 200025 w 204788"/>
                <a:gd name="connsiteY12" fmla="*/ 211931 h 250031"/>
                <a:gd name="connsiteX13" fmla="*/ 145256 w 204788"/>
                <a:gd name="connsiteY13" fmla="*/ 195262 h 250031"/>
                <a:gd name="connsiteX14" fmla="*/ 28575 w 204788"/>
                <a:gd name="connsiteY14" fmla="*/ 250031 h 25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788" h="250031">
                  <a:moveTo>
                    <a:pt x="28575" y="250031"/>
                  </a:moveTo>
                  <a:lnTo>
                    <a:pt x="42863" y="185737"/>
                  </a:lnTo>
                  <a:lnTo>
                    <a:pt x="9525" y="159544"/>
                  </a:lnTo>
                  <a:lnTo>
                    <a:pt x="14288" y="130969"/>
                  </a:lnTo>
                  <a:lnTo>
                    <a:pt x="0" y="116681"/>
                  </a:lnTo>
                  <a:lnTo>
                    <a:pt x="28575" y="85725"/>
                  </a:lnTo>
                  <a:lnTo>
                    <a:pt x="33338" y="21431"/>
                  </a:lnTo>
                  <a:lnTo>
                    <a:pt x="78581" y="0"/>
                  </a:lnTo>
                  <a:lnTo>
                    <a:pt x="116681" y="19050"/>
                  </a:lnTo>
                  <a:lnTo>
                    <a:pt x="200025" y="38100"/>
                  </a:lnTo>
                  <a:lnTo>
                    <a:pt x="204788" y="102394"/>
                  </a:lnTo>
                  <a:lnTo>
                    <a:pt x="190500" y="138112"/>
                  </a:lnTo>
                  <a:lnTo>
                    <a:pt x="200025" y="211931"/>
                  </a:lnTo>
                  <a:lnTo>
                    <a:pt x="145256" y="195262"/>
                  </a:lnTo>
                  <a:lnTo>
                    <a:pt x="28575" y="250031"/>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6" name="フリーフォーム 1123">
              <a:extLst>
                <a:ext uri="{FF2B5EF4-FFF2-40B4-BE49-F238E27FC236}">
                  <a16:creationId xmlns:a16="http://schemas.microsoft.com/office/drawing/2014/main" id="{7D56CF3A-FB3E-4DE1-842F-580496C6BD17}"/>
                </a:ext>
              </a:extLst>
            </p:cNvPr>
            <p:cNvSpPr/>
            <p:nvPr/>
          </p:nvSpPr>
          <p:spPr>
            <a:xfrm>
              <a:off x="721490" y="5902325"/>
              <a:ext cx="274620" cy="209550"/>
            </a:xfrm>
            <a:custGeom>
              <a:avLst/>
              <a:gdLst>
                <a:gd name="connsiteX0" fmla="*/ 176212 w 273844"/>
                <a:gd name="connsiteY0" fmla="*/ 0 h 209550"/>
                <a:gd name="connsiteX1" fmla="*/ 45244 w 273844"/>
                <a:gd name="connsiteY1" fmla="*/ 71437 h 209550"/>
                <a:gd name="connsiteX2" fmla="*/ 7144 w 273844"/>
                <a:gd name="connsiteY2" fmla="*/ 126206 h 209550"/>
                <a:gd name="connsiteX3" fmla="*/ 0 w 273844"/>
                <a:gd name="connsiteY3" fmla="*/ 192881 h 209550"/>
                <a:gd name="connsiteX4" fmla="*/ 76200 w 273844"/>
                <a:gd name="connsiteY4" fmla="*/ 209550 h 209550"/>
                <a:gd name="connsiteX5" fmla="*/ 88106 w 273844"/>
                <a:gd name="connsiteY5" fmla="*/ 161925 h 209550"/>
                <a:gd name="connsiteX6" fmla="*/ 204787 w 273844"/>
                <a:gd name="connsiteY6" fmla="*/ 157162 h 209550"/>
                <a:gd name="connsiteX7" fmla="*/ 273844 w 273844"/>
                <a:gd name="connsiteY7" fmla="*/ 116681 h 209550"/>
                <a:gd name="connsiteX8" fmla="*/ 197644 w 273844"/>
                <a:gd name="connsiteY8" fmla="*/ 66675 h 209550"/>
                <a:gd name="connsiteX9" fmla="*/ 176212 w 273844"/>
                <a:gd name="connsiteY9"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4" h="209550">
                  <a:moveTo>
                    <a:pt x="176212" y="0"/>
                  </a:moveTo>
                  <a:lnTo>
                    <a:pt x="45244" y="71437"/>
                  </a:lnTo>
                  <a:lnTo>
                    <a:pt x="7144" y="126206"/>
                  </a:lnTo>
                  <a:lnTo>
                    <a:pt x="0" y="192881"/>
                  </a:lnTo>
                  <a:lnTo>
                    <a:pt x="76200" y="209550"/>
                  </a:lnTo>
                  <a:lnTo>
                    <a:pt x="88106" y="161925"/>
                  </a:lnTo>
                  <a:lnTo>
                    <a:pt x="204787" y="157162"/>
                  </a:lnTo>
                  <a:lnTo>
                    <a:pt x="273844" y="116681"/>
                  </a:lnTo>
                  <a:lnTo>
                    <a:pt x="197644" y="66675"/>
                  </a:lnTo>
                  <a:lnTo>
                    <a:pt x="176212"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7" name="フリーフォーム 1124">
              <a:extLst>
                <a:ext uri="{FF2B5EF4-FFF2-40B4-BE49-F238E27FC236}">
                  <a16:creationId xmlns:a16="http://schemas.microsoft.com/office/drawing/2014/main" id="{3EB46C48-3674-4284-B742-64B107CEF971}"/>
                </a:ext>
              </a:extLst>
            </p:cNvPr>
            <p:cNvSpPr/>
            <p:nvPr/>
          </p:nvSpPr>
          <p:spPr>
            <a:xfrm>
              <a:off x="905629" y="5586413"/>
              <a:ext cx="544478" cy="444500"/>
            </a:xfrm>
            <a:custGeom>
              <a:avLst/>
              <a:gdLst>
                <a:gd name="connsiteX0" fmla="*/ 407194 w 545306"/>
                <a:gd name="connsiteY0" fmla="*/ 0 h 445293"/>
                <a:gd name="connsiteX1" fmla="*/ 511969 w 545306"/>
                <a:gd name="connsiteY1" fmla="*/ 26193 h 445293"/>
                <a:gd name="connsiteX2" fmla="*/ 502444 w 545306"/>
                <a:gd name="connsiteY2" fmla="*/ 111918 h 445293"/>
                <a:gd name="connsiteX3" fmla="*/ 545306 w 545306"/>
                <a:gd name="connsiteY3" fmla="*/ 135731 h 445293"/>
                <a:gd name="connsiteX4" fmla="*/ 504825 w 545306"/>
                <a:gd name="connsiteY4" fmla="*/ 271462 h 445293"/>
                <a:gd name="connsiteX5" fmla="*/ 438150 w 545306"/>
                <a:gd name="connsiteY5" fmla="*/ 323850 h 445293"/>
                <a:gd name="connsiteX6" fmla="*/ 440531 w 545306"/>
                <a:gd name="connsiteY6" fmla="*/ 392906 h 445293"/>
                <a:gd name="connsiteX7" fmla="*/ 340519 w 545306"/>
                <a:gd name="connsiteY7" fmla="*/ 392906 h 445293"/>
                <a:gd name="connsiteX8" fmla="*/ 285750 w 545306"/>
                <a:gd name="connsiteY8" fmla="*/ 409575 h 445293"/>
                <a:gd name="connsiteX9" fmla="*/ 250031 w 545306"/>
                <a:gd name="connsiteY9" fmla="*/ 383381 h 445293"/>
                <a:gd name="connsiteX10" fmla="*/ 235744 w 545306"/>
                <a:gd name="connsiteY10" fmla="*/ 400050 h 445293"/>
                <a:gd name="connsiteX11" fmla="*/ 178594 w 545306"/>
                <a:gd name="connsiteY11" fmla="*/ 373856 h 445293"/>
                <a:gd name="connsiteX12" fmla="*/ 128588 w 545306"/>
                <a:gd name="connsiteY12" fmla="*/ 381000 h 445293"/>
                <a:gd name="connsiteX13" fmla="*/ 126206 w 545306"/>
                <a:gd name="connsiteY13" fmla="*/ 445293 h 445293"/>
                <a:gd name="connsiteX14" fmla="*/ 92869 w 545306"/>
                <a:gd name="connsiteY14" fmla="*/ 435768 h 445293"/>
                <a:gd name="connsiteX15" fmla="*/ 14288 w 545306"/>
                <a:gd name="connsiteY15" fmla="*/ 395287 h 445293"/>
                <a:gd name="connsiteX16" fmla="*/ 0 w 545306"/>
                <a:gd name="connsiteY16" fmla="*/ 321468 h 445293"/>
                <a:gd name="connsiteX17" fmla="*/ 119063 w 545306"/>
                <a:gd name="connsiteY17" fmla="*/ 290512 h 445293"/>
                <a:gd name="connsiteX18" fmla="*/ 130969 w 545306"/>
                <a:gd name="connsiteY18" fmla="*/ 159543 h 445293"/>
                <a:gd name="connsiteX19" fmla="*/ 309563 w 545306"/>
                <a:gd name="connsiteY19" fmla="*/ 71437 h 445293"/>
                <a:gd name="connsiteX20" fmla="*/ 407194 w 545306"/>
                <a:gd name="connsiteY20" fmla="*/ 0 h 44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5306" h="445293">
                  <a:moveTo>
                    <a:pt x="407194" y="0"/>
                  </a:moveTo>
                  <a:lnTo>
                    <a:pt x="511969" y="26193"/>
                  </a:lnTo>
                  <a:lnTo>
                    <a:pt x="502444" y="111918"/>
                  </a:lnTo>
                  <a:lnTo>
                    <a:pt x="545306" y="135731"/>
                  </a:lnTo>
                  <a:lnTo>
                    <a:pt x="504825" y="271462"/>
                  </a:lnTo>
                  <a:lnTo>
                    <a:pt x="438150" y="323850"/>
                  </a:lnTo>
                  <a:cubicBezTo>
                    <a:pt x="438944" y="346869"/>
                    <a:pt x="439737" y="369887"/>
                    <a:pt x="440531" y="392906"/>
                  </a:cubicBezTo>
                  <a:lnTo>
                    <a:pt x="340519" y="392906"/>
                  </a:lnTo>
                  <a:lnTo>
                    <a:pt x="285750" y="409575"/>
                  </a:lnTo>
                  <a:lnTo>
                    <a:pt x="250031" y="383381"/>
                  </a:lnTo>
                  <a:lnTo>
                    <a:pt x="235744" y="400050"/>
                  </a:lnTo>
                  <a:lnTo>
                    <a:pt x="178594" y="373856"/>
                  </a:lnTo>
                  <a:lnTo>
                    <a:pt x="128588" y="381000"/>
                  </a:lnTo>
                  <a:lnTo>
                    <a:pt x="126206" y="445293"/>
                  </a:lnTo>
                  <a:lnTo>
                    <a:pt x="92869" y="435768"/>
                  </a:lnTo>
                  <a:lnTo>
                    <a:pt x="14288" y="395287"/>
                  </a:lnTo>
                  <a:lnTo>
                    <a:pt x="0" y="321468"/>
                  </a:lnTo>
                  <a:lnTo>
                    <a:pt x="119063" y="290512"/>
                  </a:lnTo>
                  <a:lnTo>
                    <a:pt x="130969" y="159543"/>
                  </a:lnTo>
                  <a:lnTo>
                    <a:pt x="309563" y="71437"/>
                  </a:lnTo>
                  <a:lnTo>
                    <a:pt x="407194"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8" name="フリーフォーム 1125">
              <a:extLst>
                <a:ext uri="{FF2B5EF4-FFF2-40B4-BE49-F238E27FC236}">
                  <a16:creationId xmlns:a16="http://schemas.microsoft.com/office/drawing/2014/main" id="{82346217-42D8-4350-B387-7B9278A63F39}"/>
                </a:ext>
              </a:extLst>
            </p:cNvPr>
            <p:cNvSpPr/>
            <p:nvPr/>
          </p:nvSpPr>
          <p:spPr>
            <a:xfrm>
              <a:off x="788161" y="6062663"/>
              <a:ext cx="150803" cy="225425"/>
            </a:xfrm>
            <a:custGeom>
              <a:avLst/>
              <a:gdLst>
                <a:gd name="connsiteX0" fmla="*/ 19050 w 150019"/>
                <a:gd name="connsiteY0" fmla="*/ 221456 h 226218"/>
                <a:gd name="connsiteX1" fmla="*/ 0 w 150019"/>
                <a:gd name="connsiteY1" fmla="*/ 150018 h 226218"/>
                <a:gd name="connsiteX2" fmla="*/ 19050 w 150019"/>
                <a:gd name="connsiteY2" fmla="*/ 123825 h 226218"/>
                <a:gd name="connsiteX3" fmla="*/ 19050 w 150019"/>
                <a:gd name="connsiteY3" fmla="*/ 54768 h 226218"/>
                <a:gd name="connsiteX4" fmla="*/ 21431 w 150019"/>
                <a:gd name="connsiteY4" fmla="*/ 0 h 226218"/>
                <a:gd name="connsiteX5" fmla="*/ 133350 w 150019"/>
                <a:gd name="connsiteY5" fmla="*/ 7143 h 226218"/>
                <a:gd name="connsiteX6" fmla="*/ 126206 w 150019"/>
                <a:gd name="connsiteY6" fmla="*/ 116681 h 226218"/>
                <a:gd name="connsiteX7" fmla="*/ 150019 w 150019"/>
                <a:gd name="connsiteY7" fmla="*/ 183356 h 226218"/>
                <a:gd name="connsiteX8" fmla="*/ 100012 w 150019"/>
                <a:gd name="connsiteY8" fmla="*/ 226218 h 226218"/>
                <a:gd name="connsiteX9" fmla="*/ 19050 w 150019"/>
                <a:gd name="connsiteY9" fmla="*/ 221456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019" h="226218">
                  <a:moveTo>
                    <a:pt x="19050" y="221456"/>
                  </a:moveTo>
                  <a:lnTo>
                    <a:pt x="0" y="150018"/>
                  </a:lnTo>
                  <a:lnTo>
                    <a:pt x="19050" y="123825"/>
                  </a:lnTo>
                  <a:lnTo>
                    <a:pt x="19050" y="54768"/>
                  </a:lnTo>
                  <a:lnTo>
                    <a:pt x="21431" y="0"/>
                  </a:lnTo>
                  <a:lnTo>
                    <a:pt x="133350" y="7143"/>
                  </a:lnTo>
                  <a:lnTo>
                    <a:pt x="126206" y="116681"/>
                  </a:lnTo>
                  <a:lnTo>
                    <a:pt x="150019" y="183356"/>
                  </a:lnTo>
                  <a:lnTo>
                    <a:pt x="100012" y="226218"/>
                  </a:lnTo>
                  <a:lnTo>
                    <a:pt x="19050" y="221456"/>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9" name="フリーフォーム 1126">
              <a:extLst>
                <a:ext uri="{FF2B5EF4-FFF2-40B4-BE49-F238E27FC236}">
                  <a16:creationId xmlns:a16="http://schemas.microsoft.com/office/drawing/2014/main" id="{CB0E6EBE-9563-4A66-94AA-FAA31C0E49AA}"/>
                </a:ext>
              </a:extLst>
            </p:cNvPr>
            <p:cNvSpPr/>
            <p:nvPr/>
          </p:nvSpPr>
          <p:spPr>
            <a:xfrm>
              <a:off x="905629" y="6067425"/>
              <a:ext cx="61909" cy="185738"/>
            </a:xfrm>
            <a:custGeom>
              <a:avLst/>
              <a:gdLst>
                <a:gd name="connsiteX0" fmla="*/ 23813 w 61913"/>
                <a:gd name="connsiteY0" fmla="*/ 0 h 185738"/>
                <a:gd name="connsiteX1" fmla="*/ 57150 w 61913"/>
                <a:gd name="connsiteY1" fmla="*/ 38100 h 185738"/>
                <a:gd name="connsiteX2" fmla="*/ 61913 w 61913"/>
                <a:gd name="connsiteY2" fmla="*/ 176213 h 185738"/>
                <a:gd name="connsiteX3" fmla="*/ 40481 w 61913"/>
                <a:gd name="connsiteY3" fmla="*/ 185738 h 185738"/>
                <a:gd name="connsiteX4" fmla="*/ 0 w 61913"/>
                <a:gd name="connsiteY4" fmla="*/ 107156 h 185738"/>
                <a:gd name="connsiteX5" fmla="*/ 23813 w 61913"/>
                <a:gd name="connsiteY5"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13" h="185738">
                  <a:moveTo>
                    <a:pt x="23813" y="0"/>
                  </a:moveTo>
                  <a:lnTo>
                    <a:pt x="57150" y="38100"/>
                  </a:lnTo>
                  <a:lnTo>
                    <a:pt x="61913" y="176213"/>
                  </a:lnTo>
                  <a:lnTo>
                    <a:pt x="40481" y="185738"/>
                  </a:lnTo>
                  <a:lnTo>
                    <a:pt x="0" y="107156"/>
                  </a:lnTo>
                  <a:lnTo>
                    <a:pt x="23813"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0" name="フリーフォーム 1128">
              <a:extLst>
                <a:ext uri="{FF2B5EF4-FFF2-40B4-BE49-F238E27FC236}">
                  <a16:creationId xmlns:a16="http://schemas.microsoft.com/office/drawing/2014/main" id="{A46801A0-9AFD-4C73-9A70-A2B5240E6E0B}"/>
                </a:ext>
              </a:extLst>
            </p:cNvPr>
            <p:cNvSpPr/>
            <p:nvPr/>
          </p:nvSpPr>
          <p:spPr>
            <a:xfrm>
              <a:off x="931027" y="6026150"/>
              <a:ext cx="107943" cy="223838"/>
            </a:xfrm>
            <a:custGeom>
              <a:avLst/>
              <a:gdLst>
                <a:gd name="connsiteX0" fmla="*/ 107156 w 107156"/>
                <a:gd name="connsiteY0" fmla="*/ 9525 h 223837"/>
                <a:gd name="connsiteX1" fmla="*/ 73819 w 107156"/>
                <a:gd name="connsiteY1" fmla="*/ 97631 h 223837"/>
                <a:gd name="connsiteX2" fmla="*/ 78581 w 107156"/>
                <a:gd name="connsiteY2" fmla="*/ 216694 h 223837"/>
                <a:gd name="connsiteX3" fmla="*/ 33337 w 107156"/>
                <a:gd name="connsiteY3" fmla="*/ 223837 h 223837"/>
                <a:gd name="connsiteX4" fmla="*/ 35719 w 107156"/>
                <a:gd name="connsiteY4" fmla="*/ 80962 h 223837"/>
                <a:gd name="connsiteX5" fmla="*/ 0 w 107156"/>
                <a:gd name="connsiteY5" fmla="*/ 35719 h 223837"/>
                <a:gd name="connsiteX6" fmla="*/ 40481 w 107156"/>
                <a:gd name="connsiteY6" fmla="*/ 0 h 223837"/>
                <a:gd name="connsiteX7" fmla="*/ 107156 w 107156"/>
                <a:gd name="connsiteY7" fmla="*/ 9525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56" h="223837">
                  <a:moveTo>
                    <a:pt x="107156" y="9525"/>
                  </a:moveTo>
                  <a:lnTo>
                    <a:pt x="73819" y="97631"/>
                  </a:lnTo>
                  <a:lnTo>
                    <a:pt x="78581" y="216694"/>
                  </a:lnTo>
                  <a:lnTo>
                    <a:pt x="33337" y="223837"/>
                  </a:lnTo>
                  <a:lnTo>
                    <a:pt x="35719" y="80962"/>
                  </a:lnTo>
                  <a:lnTo>
                    <a:pt x="0" y="35719"/>
                  </a:lnTo>
                  <a:lnTo>
                    <a:pt x="40481" y="0"/>
                  </a:lnTo>
                  <a:lnTo>
                    <a:pt x="107156" y="95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1" name="フリーフォーム 1129">
              <a:extLst>
                <a:ext uri="{FF2B5EF4-FFF2-40B4-BE49-F238E27FC236}">
                  <a16:creationId xmlns:a16="http://schemas.microsoft.com/office/drawing/2014/main" id="{2B8140F3-D16B-43EE-8EE1-561A67C1B791}"/>
                </a:ext>
              </a:extLst>
            </p:cNvPr>
            <p:cNvSpPr/>
            <p:nvPr/>
          </p:nvSpPr>
          <p:spPr>
            <a:xfrm>
              <a:off x="1002460" y="5948363"/>
              <a:ext cx="398437" cy="357187"/>
            </a:xfrm>
            <a:custGeom>
              <a:avLst/>
              <a:gdLst>
                <a:gd name="connsiteX0" fmla="*/ 340519 w 397669"/>
                <a:gd name="connsiteY0" fmla="*/ 28575 h 357187"/>
                <a:gd name="connsiteX1" fmla="*/ 397669 w 397669"/>
                <a:gd name="connsiteY1" fmla="*/ 90487 h 357187"/>
                <a:gd name="connsiteX2" fmla="*/ 316707 w 397669"/>
                <a:gd name="connsiteY2" fmla="*/ 171450 h 357187"/>
                <a:gd name="connsiteX3" fmla="*/ 295275 w 397669"/>
                <a:gd name="connsiteY3" fmla="*/ 285750 h 357187"/>
                <a:gd name="connsiteX4" fmla="*/ 238125 w 397669"/>
                <a:gd name="connsiteY4" fmla="*/ 264318 h 357187"/>
                <a:gd name="connsiteX5" fmla="*/ 200025 w 397669"/>
                <a:gd name="connsiteY5" fmla="*/ 307181 h 357187"/>
                <a:gd name="connsiteX6" fmla="*/ 202407 w 397669"/>
                <a:gd name="connsiteY6" fmla="*/ 357187 h 357187"/>
                <a:gd name="connsiteX7" fmla="*/ 78582 w 397669"/>
                <a:gd name="connsiteY7" fmla="*/ 354806 h 357187"/>
                <a:gd name="connsiteX8" fmla="*/ 57150 w 397669"/>
                <a:gd name="connsiteY8" fmla="*/ 295275 h 357187"/>
                <a:gd name="connsiteX9" fmla="*/ 9525 w 397669"/>
                <a:gd name="connsiteY9" fmla="*/ 295275 h 357187"/>
                <a:gd name="connsiteX10" fmla="*/ 0 w 397669"/>
                <a:gd name="connsiteY10" fmla="*/ 173831 h 357187"/>
                <a:gd name="connsiteX11" fmla="*/ 38100 w 397669"/>
                <a:gd name="connsiteY11" fmla="*/ 80962 h 357187"/>
                <a:gd name="connsiteX12" fmla="*/ 33338 w 397669"/>
                <a:gd name="connsiteY12" fmla="*/ 23812 h 357187"/>
                <a:gd name="connsiteX13" fmla="*/ 83344 w 397669"/>
                <a:gd name="connsiteY13" fmla="*/ 0 h 357187"/>
                <a:gd name="connsiteX14" fmla="*/ 138113 w 397669"/>
                <a:gd name="connsiteY14" fmla="*/ 33337 h 357187"/>
                <a:gd name="connsiteX15" fmla="*/ 150019 w 397669"/>
                <a:gd name="connsiteY15" fmla="*/ 19050 h 357187"/>
                <a:gd name="connsiteX16" fmla="*/ 204788 w 397669"/>
                <a:gd name="connsiteY16" fmla="*/ 59531 h 357187"/>
                <a:gd name="connsiteX17" fmla="*/ 235744 w 397669"/>
                <a:gd name="connsiteY17" fmla="*/ 30956 h 357187"/>
                <a:gd name="connsiteX18" fmla="*/ 340519 w 397669"/>
                <a:gd name="connsiteY18" fmla="*/ 28575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669" h="357187">
                  <a:moveTo>
                    <a:pt x="340519" y="28575"/>
                  </a:moveTo>
                  <a:lnTo>
                    <a:pt x="397669" y="90487"/>
                  </a:lnTo>
                  <a:lnTo>
                    <a:pt x="316707" y="171450"/>
                  </a:lnTo>
                  <a:lnTo>
                    <a:pt x="295275" y="285750"/>
                  </a:lnTo>
                  <a:lnTo>
                    <a:pt x="238125" y="264318"/>
                  </a:lnTo>
                  <a:lnTo>
                    <a:pt x="200025" y="307181"/>
                  </a:lnTo>
                  <a:lnTo>
                    <a:pt x="202407" y="357187"/>
                  </a:lnTo>
                  <a:lnTo>
                    <a:pt x="78582" y="354806"/>
                  </a:lnTo>
                  <a:lnTo>
                    <a:pt x="57150" y="295275"/>
                  </a:lnTo>
                  <a:lnTo>
                    <a:pt x="9525" y="295275"/>
                  </a:lnTo>
                  <a:lnTo>
                    <a:pt x="0" y="173831"/>
                  </a:lnTo>
                  <a:lnTo>
                    <a:pt x="38100" y="80962"/>
                  </a:lnTo>
                  <a:lnTo>
                    <a:pt x="33338" y="23812"/>
                  </a:lnTo>
                  <a:lnTo>
                    <a:pt x="83344" y="0"/>
                  </a:lnTo>
                  <a:lnTo>
                    <a:pt x="138113" y="33337"/>
                  </a:lnTo>
                  <a:lnTo>
                    <a:pt x="150019" y="19050"/>
                  </a:lnTo>
                  <a:lnTo>
                    <a:pt x="204788" y="59531"/>
                  </a:lnTo>
                  <a:lnTo>
                    <a:pt x="235744" y="30956"/>
                  </a:lnTo>
                  <a:lnTo>
                    <a:pt x="340519" y="285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2" name="フリーフォーム 1130">
              <a:extLst>
                <a:ext uri="{FF2B5EF4-FFF2-40B4-BE49-F238E27FC236}">
                  <a16:creationId xmlns:a16="http://schemas.microsoft.com/office/drawing/2014/main" id="{1F362674-3D12-4D48-9253-740C066247D6}"/>
                </a:ext>
              </a:extLst>
            </p:cNvPr>
            <p:cNvSpPr/>
            <p:nvPr/>
          </p:nvSpPr>
          <p:spPr>
            <a:xfrm>
              <a:off x="1345338" y="5588000"/>
              <a:ext cx="365102" cy="600075"/>
            </a:xfrm>
            <a:custGeom>
              <a:avLst/>
              <a:gdLst>
                <a:gd name="connsiteX0" fmla="*/ 347663 w 364332"/>
                <a:gd name="connsiteY0" fmla="*/ 154781 h 600075"/>
                <a:gd name="connsiteX1" fmla="*/ 111919 w 364332"/>
                <a:gd name="connsiteY1" fmla="*/ 0 h 600075"/>
                <a:gd name="connsiteX2" fmla="*/ 64294 w 364332"/>
                <a:gd name="connsiteY2" fmla="*/ 16669 h 600075"/>
                <a:gd name="connsiteX3" fmla="*/ 64294 w 364332"/>
                <a:gd name="connsiteY3" fmla="*/ 116681 h 600075"/>
                <a:gd name="connsiteX4" fmla="*/ 102394 w 364332"/>
                <a:gd name="connsiteY4" fmla="*/ 140494 h 600075"/>
                <a:gd name="connsiteX5" fmla="*/ 61913 w 364332"/>
                <a:gd name="connsiteY5" fmla="*/ 273844 h 600075"/>
                <a:gd name="connsiteX6" fmla="*/ 0 w 364332"/>
                <a:gd name="connsiteY6" fmla="*/ 328612 h 600075"/>
                <a:gd name="connsiteX7" fmla="*/ 0 w 364332"/>
                <a:gd name="connsiteY7" fmla="*/ 397669 h 600075"/>
                <a:gd name="connsiteX8" fmla="*/ 61913 w 364332"/>
                <a:gd name="connsiteY8" fmla="*/ 452437 h 600075"/>
                <a:gd name="connsiteX9" fmla="*/ 54769 w 364332"/>
                <a:gd name="connsiteY9" fmla="*/ 552450 h 600075"/>
                <a:gd name="connsiteX10" fmla="*/ 69057 w 364332"/>
                <a:gd name="connsiteY10" fmla="*/ 600075 h 600075"/>
                <a:gd name="connsiteX11" fmla="*/ 180975 w 364332"/>
                <a:gd name="connsiteY11" fmla="*/ 578644 h 600075"/>
                <a:gd name="connsiteX12" fmla="*/ 226219 w 364332"/>
                <a:gd name="connsiteY12" fmla="*/ 538162 h 600075"/>
                <a:gd name="connsiteX13" fmla="*/ 300038 w 364332"/>
                <a:gd name="connsiteY13" fmla="*/ 464344 h 600075"/>
                <a:gd name="connsiteX14" fmla="*/ 288132 w 364332"/>
                <a:gd name="connsiteY14" fmla="*/ 392906 h 600075"/>
                <a:gd name="connsiteX15" fmla="*/ 364332 w 364332"/>
                <a:gd name="connsiteY15" fmla="*/ 269081 h 600075"/>
                <a:gd name="connsiteX16" fmla="*/ 347663 w 364332"/>
                <a:gd name="connsiteY16" fmla="*/ 154781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4332" h="600075">
                  <a:moveTo>
                    <a:pt x="347663" y="154781"/>
                  </a:moveTo>
                  <a:lnTo>
                    <a:pt x="111919" y="0"/>
                  </a:lnTo>
                  <a:lnTo>
                    <a:pt x="64294" y="16669"/>
                  </a:lnTo>
                  <a:lnTo>
                    <a:pt x="64294" y="116681"/>
                  </a:lnTo>
                  <a:lnTo>
                    <a:pt x="102394" y="140494"/>
                  </a:lnTo>
                  <a:lnTo>
                    <a:pt x="61913" y="273844"/>
                  </a:lnTo>
                  <a:lnTo>
                    <a:pt x="0" y="328612"/>
                  </a:lnTo>
                  <a:lnTo>
                    <a:pt x="0" y="397669"/>
                  </a:lnTo>
                  <a:lnTo>
                    <a:pt x="61913" y="452437"/>
                  </a:lnTo>
                  <a:lnTo>
                    <a:pt x="54769" y="552450"/>
                  </a:lnTo>
                  <a:lnTo>
                    <a:pt x="69057" y="600075"/>
                  </a:lnTo>
                  <a:lnTo>
                    <a:pt x="180975" y="578644"/>
                  </a:lnTo>
                  <a:lnTo>
                    <a:pt x="226219" y="538162"/>
                  </a:lnTo>
                  <a:lnTo>
                    <a:pt x="300038" y="464344"/>
                  </a:lnTo>
                  <a:lnTo>
                    <a:pt x="288132" y="392906"/>
                  </a:lnTo>
                  <a:lnTo>
                    <a:pt x="364332" y="269081"/>
                  </a:lnTo>
                  <a:lnTo>
                    <a:pt x="347663" y="154781"/>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3" name="フリーフォーム 1131">
              <a:extLst>
                <a:ext uri="{FF2B5EF4-FFF2-40B4-BE49-F238E27FC236}">
                  <a16:creationId xmlns:a16="http://schemas.microsoft.com/office/drawing/2014/main" id="{46B4CA74-666C-436A-9005-6BDD42979C6A}"/>
                </a:ext>
              </a:extLst>
            </p:cNvPr>
            <p:cNvSpPr/>
            <p:nvPr/>
          </p:nvSpPr>
          <p:spPr>
            <a:xfrm>
              <a:off x="1639007" y="5626100"/>
              <a:ext cx="563527" cy="703263"/>
            </a:xfrm>
            <a:custGeom>
              <a:avLst/>
              <a:gdLst>
                <a:gd name="connsiteX0" fmla="*/ 111919 w 564356"/>
                <a:gd name="connsiteY0" fmla="*/ 0 h 702469"/>
                <a:gd name="connsiteX1" fmla="*/ 504825 w 564356"/>
                <a:gd name="connsiteY1" fmla="*/ 7144 h 702469"/>
                <a:gd name="connsiteX2" fmla="*/ 516731 w 564356"/>
                <a:gd name="connsiteY2" fmla="*/ 128587 h 702469"/>
                <a:gd name="connsiteX3" fmla="*/ 564356 w 564356"/>
                <a:gd name="connsiteY3" fmla="*/ 173831 h 702469"/>
                <a:gd name="connsiteX4" fmla="*/ 509588 w 564356"/>
                <a:gd name="connsiteY4" fmla="*/ 226219 h 702469"/>
                <a:gd name="connsiteX5" fmla="*/ 452438 w 564356"/>
                <a:gd name="connsiteY5" fmla="*/ 359569 h 702469"/>
                <a:gd name="connsiteX6" fmla="*/ 402431 w 564356"/>
                <a:gd name="connsiteY6" fmla="*/ 476250 h 702469"/>
                <a:gd name="connsiteX7" fmla="*/ 397669 w 564356"/>
                <a:gd name="connsiteY7" fmla="*/ 533400 h 702469"/>
                <a:gd name="connsiteX8" fmla="*/ 464344 w 564356"/>
                <a:gd name="connsiteY8" fmla="*/ 666750 h 702469"/>
                <a:gd name="connsiteX9" fmla="*/ 297656 w 564356"/>
                <a:gd name="connsiteY9" fmla="*/ 702469 h 702469"/>
                <a:gd name="connsiteX10" fmla="*/ 259556 w 564356"/>
                <a:gd name="connsiteY10" fmla="*/ 688181 h 702469"/>
                <a:gd name="connsiteX11" fmla="*/ 188119 w 564356"/>
                <a:gd name="connsiteY11" fmla="*/ 688181 h 702469"/>
                <a:gd name="connsiteX12" fmla="*/ 128588 w 564356"/>
                <a:gd name="connsiteY12" fmla="*/ 559594 h 702469"/>
                <a:gd name="connsiteX13" fmla="*/ 69056 w 564356"/>
                <a:gd name="connsiteY13" fmla="*/ 526256 h 702469"/>
                <a:gd name="connsiteX14" fmla="*/ 52388 w 564356"/>
                <a:gd name="connsiteY14" fmla="*/ 492919 h 702469"/>
                <a:gd name="connsiteX15" fmla="*/ 9525 w 564356"/>
                <a:gd name="connsiteY15" fmla="*/ 421481 h 702469"/>
                <a:gd name="connsiteX16" fmla="*/ 0 w 564356"/>
                <a:gd name="connsiteY16" fmla="*/ 338137 h 702469"/>
                <a:gd name="connsiteX17" fmla="*/ 69056 w 564356"/>
                <a:gd name="connsiteY17" fmla="*/ 233362 h 702469"/>
                <a:gd name="connsiteX18" fmla="*/ 61913 w 564356"/>
                <a:gd name="connsiteY18" fmla="*/ 109537 h 702469"/>
                <a:gd name="connsiteX19" fmla="*/ 97631 w 564356"/>
                <a:gd name="connsiteY19" fmla="*/ 78581 h 702469"/>
                <a:gd name="connsiteX20" fmla="*/ 111919 w 564356"/>
                <a:gd name="connsiteY20" fmla="*/ 0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356" h="702469">
                  <a:moveTo>
                    <a:pt x="111919" y="0"/>
                  </a:moveTo>
                  <a:lnTo>
                    <a:pt x="504825" y="7144"/>
                  </a:lnTo>
                  <a:lnTo>
                    <a:pt x="516731" y="128587"/>
                  </a:lnTo>
                  <a:lnTo>
                    <a:pt x="564356" y="173831"/>
                  </a:lnTo>
                  <a:lnTo>
                    <a:pt x="509588" y="226219"/>
                  </a:lnTo>
                  <a:lnTo>
                    <a:pt x="452438" y="359569"/>
                  </a:lnTo>
                  <a:lnTo>
                    <a:pt x="402431" y="476250"/>
                  </a:lnTo>
                  <a:lnTo>
                    <a:pt x="397669" y="533400"/>
                  </a:lnTo>
                  <a:lnTo>
                    <a:pt x="464344" y="666750"/>
                  </a:lnTo>
                  <a:lnTo>
                    <a:pt x="297656" y="702469"/>
                  </a:lnTo>
                  <a:lnTo>
                    <a:pt x="259556" y="688181"/>
                  </a:lnTo>
                  <a:lnTo>
                    <a:pt x="188119" y="688181"/>
                  </a:lnTo>
                  <a:lnTo>
                    <a:pt x="128588" y="559594"/>
                  </a:lnTo>
                  <a:lnTo>
                    <a:pt x="69056" y="526256"/>
                  </a:lnTo>
                  <a:lnTo>
                    <a:pt x="52388" y="492919"/>
                  </a:lnTo>
                  <a:lnTo>
                    <a:pt x="9525" y="421481"/>
                  </a:lnTo>
                  <a:lnTo>
                    <a:pt x="0" y="338137"/>
                  </a:lnTo>
                  <a:lnTo>
                    <a:pt x="69056" y="233362"/>
                  </a:lnTo>
                  <a:lnTo>
                    <a:pt x="61913" y="109537"/>
                  </a:lnTo>
                  <a:lnTo>
                    <a:pt x="97631" y="78581"/>
                  </a:lnTo>
                  <a:lnTo>
                    <a:pt x="111919"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4" name="フリーフォーム 1132">
              <a:extLst>
                <a:ext uri="{FF2B5EF4-FFF2-40B4-BE49-F238E27FC236}">
                  <a16:creationId xmlns:a16="http://schemas.microsoft.com/office/drawing/2014/main" id="{A5DCF9EC-66A2-4F4A-B5A6-CA2007E339D8}"/>
                </a:ext>
              </a:extLst>
            </p:cNvPr>
            <p:cNvSpPr/>
            <p:nvPr/>
          </p:nvSpPr>
          <p:spPr>
            <a:xfrm>
              <a:off x="1205647" y="6026150"/>
              <a:ext cx="223823" cy="371475"/>
            </a:xfrm>
            <a:custGeom>
              <a:avLst/>
              <a:gdLst>
                <a:gd name="connsiteX0" fmla="*/ 200025 w 223837"/>
                <a:gd name="connsiteY0" fmla="*/ 0 h 371475"/>
                <a:gd name="connsiteX1" fmla="*/ 111918 w 223837"/>
                <a:gd name="connsiteY1" fmla="*/ 111919 h 371475"/>
                <a:gd name="connsiteX2" fmla="*/ 97631 w 223837"/>
                <a:gd name="connsiteY2" fmla="*/ 197644 h 371475"/>
                <a:gd name="connsiteX3" fmla="*/ 42862 w 223837"/>
                <a:gd name="connsiteY3" fmla="*/ 180975 h 371475"/>
                <a:gd name="connsiteX4" fmla="*/ 7143 w 223837"/>
                <a:gd name="connsiteY4" fmla="*/ 228600 h 371475"/>
                <a:gd name="connsiteX5" fmla="*/ 0 w 223837"/>
                <a:gd name="connsiteY5" fmla="*/ 276225 h 371475"/>
                <a:gd name="connsiteX6" fmla="*/ 28575 w 223837"/>
                <a:gd name="connsiteY6" fmla="*/ 350044 h 371475"/>
                <a:gd name="connsiteX7" fmla="*/ 223837 w 223837"/>
                <a:gd name="connsiteY7" fmla="*/ 371475 h 371475"/>
                <a:gd name="connsiteX8" fmla="*/ 183356 w 223837"/>
                <a:gd name="connsiteY8" fmla="*/ 226219 h 371475"/>
                <a:gd name="connsiteX9" fmla="*/ 211931 w 223837"/>
                <a:gd name="connsiteY9" fmla="*/ 164306 h 371475"/>
                <a:gd name="connsiteX10" fmla="*/ 192881 w 223837"/>
                <a:gd name="connsiteY10" fmla="*/ 100012 h 371475"/>
                <a:gd name="connsiteX11" fmla="*/ 200025 w 223837"/>
                <a:gd name="connsiteY11"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837" h="371475">
                  <a:moveTo>
                    <a:pt x="200025" y="0"/>
                  </a:moveTo>
                  <a:lnTo>
                    <a:pt x="111918" y="111919"/>
                  </a:lnTo>
                  <a:lnTo>
                    <a:pt x="97631" y="197644"/>
                  </a:lnTo>
                  <a:lnTo>
                    <a:pt x="42862" y="180975"/>
                  </a:lnTo>
                  <a:lnTo>
                    <a:pt x="7143" y="228600"/>
                  </a:lnTo>
                  <a:lnTo>
                    <a:pt x="0" y="276225"/>
                  </a:lnTo>
                  <a:lnTo>
                    <a:pt x="28575" y="350044"/>
                  </a:lnTo>
                  <a:lnTo>
                    <a:pt x="223837" y="371475"/>
                  </a:lnTo>
                  <a:lnTo>
                    <a:pt x="183356" y="226219"/>
                  </a:lnTo>
                  <a:lnTo>
                    <a:pt x="211931" y="164306"/>
                  </a:lnTo>
                  <a:lnTo>
                    <a:pt x="192881" y="100012"/>
                  </a:lnTo>
                  <a:lnTo>
                    <a:pt x="20002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5" name="フリーフォーム 1133">
              <a:extLst>
                <a:ext uri="{FF2B5EF4-FFF2-40B4-BE49-F238E27FC236}">
                  <a16:creationId xmlns:a16="http://schemas.microsoft.com/office/drawing/2014/main" id="{059FE3A3-999D-475E-9BD8-7750042F4069}"/>
                </a:ext>
              </a:extLst>
            </p:cNvPr>
            <p:cNvSpPr/>
            <p:nvPr/>
          </p:nvSpPr>
          <p:spPr>
            <a:xfrm>
              <a:off x="2124751" y="5797550"/>
              <a:ext cx="209537" cy="217488"/>
            </a:xfrm>
            <a:custGeom>
              <a:avLst/>
              <a:gdLst>
                <a:gd name="connsiteX0" fmla="*/ 76200 w 209550"/>
                <a:gd name="connsiteY0" fmla="*/ 0 h 216694"/>
                <a:gd name="connsiteX1" fmla="*/ 28575 w 209550"/>
                <a:gd name="connsiteY1" fmla="*/ 57150 h 216694"/>
                <a:gd name="connsiteX2" fmla="*/ 0 w 209550"/>
                <a:gd name="connsiteY2" fmla="*/ 145256 h 216694"/>
                <a:gd name="connsiteX3" fmla="*/ 116681 w 209550"/>
                <a:gd name="connsiteY3" fmla="*/ 130969 h 216694"/>
                <a:gd name="connsiteX4" fmla="*/ 190500 w 209550"/>
                <a:gd name="connsiteY4" fmla="*/ 216694 h 216694"/>
                <a:gd name="connsiteX5" fmla="*/ 209550 w 209550"/>
                <a:gd name="connsiteY5" fmla="*/ 185737 h 216694"/>
                <a:gd name="connsiteX6" fmla="*/ 133350 w 209550"/>
                <a:gd name="connsiteY6" fmla="*/ 92869 h 216694"/>
                <a:gd name="connsiteX7" fmla="*/ 97631 w 209550"/>
                <a:gd name="connsiteY7" fmla="*/ 85725 h 216694"/>
                <a:gd name="connsiteX8" fmla="*/ 76200 w 209550"/>
                <a:gd name="connsiteY8" fmla="*/ 0 h 2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216694">
                  <a:moveTo>
                    <a:pt x="76200" y="0"/>
                  </a:moveTo>
                  <a:lnTo>
                    <a:pt x="28575" y="57150"/>
                  </a:lnTo>
                  <a:lnTo>
                    <a:pt x="0" y="145256"/>
                  </a:lnTo>
                  <a:lnTo>
                    <a:pt x="116681" y="130969"/>
                  </a:lnTo>
                  <a:lnTo>
                    <a:pt x="190500" y="216694"/>
                  </a:lnTo>
                  <a:lnTo>
                    <a:pt x="209550" y="185737"/>
                  </a:lnTo>
                  <a:lnTo>
                    <a:pt x="133350" y="92869"/>
                  </a:lnTo>
                  <a:lnTo>
                    <a:pt x="97631" y="85725"/>
                  </a:lnTo>
                  <a:lnTo>
                    <a:pt x="7620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6" name="フリーフォーム 1134">
              <a:extLst>
                <a:ext uri="{FF2B5EF4-FFF2-40B4-BE49-F238E27FC236}">
                  <a16:creationId xmlns:a16="http://schemas.microsoft.com/office/drawing/2014/main" id="{36FFDF8D-37CD-4A52-8101-A8A9B7440B8B}"/>
                </a:ext>
              </a:extLst>
            </p:cNvPr>
            <p:cNvSpPr/>
            <p:nvPr/>
          </p:nvSpPr>
          <p:spPr>
            <a:xfrm>
              <a:off x="2035856" y="5935663"/>
              <a:ext cx="471458" cy="412750"/>
            </a:xfrm>
            <a:custGeom>
              <a:avLst/>
              <a:gdLst>
                <a:gd name="connsiteX0" fmla="*/ 266700 w 471487"/>
                <a:gd name="connsiteY0" fmla="*/ 78582 h 411957"/>
                <a:gd name="connsiteX1" fmla="*/ 290512 w 471487"/>
                <a:gd name="connsiteY1" fmla="*/ 145257 h 411957"/>
                <a:gd name="connsiteX2" fmla="*/ 471487 w 471487"/>
                <a:gd name="connsiteY2" fmla="*/ 250032 h 411957"/>
                <a:gd name="connsiteX3" fmla="*/ 266700 w 471487"/>
                <a:gd name="connsiteY3" fmla="*/ 378619 h 411957"/>
                <a:gd name="connsiteX4" fmla="*/ 230981 w 471487"/>
                <a:gd name="connsiteY4" fmla="*/ 369094 h 411957"/>
                <a:gd name="connsiteX5" fmla="*/ 192881 w 471487"/>
                <a:gd name="connsiteY5" fmla="*/ 411957 h 411957"/>
                <a:gd name="connsiteX6" fmla="*/ 71437 w 471487"/>
                <a:gd name="connsiteY6" fmla="*/ 357188 h 411957"/>
                <a:gd name="connsiteX7" fmla="*/ 0 w 471487"/>
                <a:gd name="connsiteY7" fmla="*/ 228600 h 411957"/>
                <a:gd name="connsiteX8" fmla="*/ 7144 w 471487"/>
                <a:gd name="connsiteY8" fmla="*/ 154782 h 411957"/>
                <a:gd name="connsiteX9" fmla="*/ 73819 w 471487"/>
                <a:gd name="connsiteY9" fmla="*/ 2382 h 411957"/>
                <a:gd name="connsiteX10" fmla="*/ 207169 w 471487"/>
                <a:gd name="connsiteY10" fmla="*/ 0 h 411957"/>
                <a:gd name="connsiteX11" fmla="*/ 266700 w 471487"/>
                <a:gd name="connsiteY11" fmla="*/ 78582 h 41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1487" h="411957">
                  <a:moveTo>
                    <a:pt x="266700" y="78582"/>
                  </a:moveTo>
                  <a:lnTo>
                    <a:pt x="290512" y="145257"/>
                  </a:lnTo>
                  <a:lnTo>
                    <a:pt x="471487" y="250032"/>
                  </a:lnTo>
                  <a:lnTo>
                    <a:pt x="266700" y="378619"/>
                  </a:lnTo>
                  <a:lnTo>
                    <a:pt x="230981" y="369094"/>
                  </a:lnTo>
                  <a:lnTo>
                    <a:pt x="192881" y="411957"/>
                  </a:lnTo>
                  <a:lnTo>
                    <a:pt x="71437" y="357188"/>
                  </a:lnTo>
                  <a:lnTo>
                    <a:pt x="0" y="228600"/>
                  </a:lnTo>
                  <a:lnTo>
                    <a:pt x="7144" y="154782"/>
                  </a:lnTo>
                  <a:lnTo>
                    <a:pt x="73819" y="2382"/>
                  </a:lnTo>
                  <a:lnTo>
                    <a:pt x="207169" y="0"/>
                  </a:lnTo>
                  <a:lnTo>
                    <a:pt x="266700" y="78582"/>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7" name="フリーフォーム 1136">
              <a:extLst>
                <a:ext uri="{FF2B5EF4-FFF2-40B4-BE49-F238E27FC236}">
                  <a16:creationId xmlns:a16="http://schemas.microsoft.com/office/drawing/2014/main" id="{6A81D23E-1872-4760-BAD5-AE4539B0BD1E}"/>
                </a:ext>
              </a:extLst>
            </p:cNvPr>
            <p:cNvSpPr/>
            <p:nvPr/>
          </p:nvSpPr>
          <p:spPr>
            <a:xfrm>
              <a:off x="2267616" y="5981700"/>
              <a:ext cx="353990" cy="525463"/>
            </a:xfrm>
            <a:custGeom>
              <a:avLst/>
              <a:gdLst>
                <a:gd name="connsiteX0" fmla="*/ 66675 w 354806"/>
                <a:gd name="connsiteY0" fmla="*/ 0 h 526256"/>
                <a:gd name="connsiteX1" fmla="*/ 28575 w 354806"/>
                <a:gd name="connsiteY1" fmla="*/ 54769 h 526256"/>
                <a:gd name="connsiteX2" fmla="*/ 64294 w 354806"/>
                <a:gd name="connsiteY2" fmla="*/ 107156 h 526256"/>
                <a:gd name="connsiteX3" fmla="*/ 247650 w 354806"/>
                <a:gd name="connsiteY3" fmla="*/ 209550 h 526256"/>
                <a:gd name="connsiteX4" fmla="*/ 45244 w 354806"/>
                <a:gd name="connsiteY4" fmla="*/ 333375 h 526256"/>
                <a:gd name="connsiteX5" fmla="*/ 0 w 354806"/>
                <a:gd name="connsiteY5" fmla="*/ 404813 h 526256"/>
                <a:gd name="connsiteX6" fmla="*/ 57150 w 354806"/>
                <a:gd name="connsiteY6" fmla="*/ 526256 h 526256"/>
                <a:gd name="connsiteX7" fmla="*/ 133350 w 354806"/>
                <a:gd name="connsiteY7" fmla="*/ 433388 h 526256"/>
                <a:gd name="connsiteX8" fmla="*/ 247650 w 354806"/>
                <a:gd name="connsiteY8" fmla="*/ 321469 h 526256"/>
                <a:gd name="connsiteX9" fmla="*/ 338138 w 354806"/>
                <a:gd name="connsiteY9" fmla="*/ 145256 h 526256"/>
                <a:gd name="connsiteX10" fmla="*/ 354806 w 354806"/>
                <a:gd name="connsiteY10" fmla="*/ 50006 h 526256"/>
                <a:gd name="connsiteX11" fmla="*/ 230981 w 354806"/>
                <a:gd name="connsiteY11" fmla="*/ 73819 h 526256"/>
                <a:gd name="connsiteX12" fmla="*/ 152400 w 354806"/>
                <a:gd name="connsiteY12" fmla="*/ 85725 h 526256"/>
                <a:gd name="connsiteX13" fmla="*/ 88106 w 354806"/>
                <a:gd name="connsiteY13" fmla="*/ 52388 h 526256"/>
                <a:gd name="connsiteX14" fmla="*/ 66675 w 354806"/>
                <a:gd name="connsiteY14" fmla="*/ 0 h 52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806" h="526256">
                  <a:moveTo>
                    <a:pt x="66675" y="0"/>
                  </a:moveTo>
                  <a:lnTo>
                    <a:pt x="28575" y="54769"/>
                  </a:lnTo>
                  <a:lnTo>
                    <a:pt x="64294" y="107156"/>
                  </a:lnTo>
                  <a:lnTo>
                    <a:pt x="247650" y="209550"/>
                  </a:lnTo>
                  <a:lnTo>
                    <a:pt x="45244" y="333375"/>
                  </a:lnTo>
                  <a:lnTo>
                    <a:pt x="0" y="404813"/>
                  </a:lnTo>
                  <a:lnTo>
                    <a:pt x="57150" y="526256"/>
                  </a:lnTo>
                  <a:lnTo>
                    <a:pt x="133350" y="433388"/>
                  </a:lnTo>
                  <a:lnTo>
                    <a:pt x="247650" y="321469"/>
                  </a:lnTo>
                  <a:lnTo>
                    <a:pt x="338138" y="145256"/>
                  </a:lnTo>
                  <a:lnTo>
                    <a:pt x="354806" y="50006"/>
                  </a:lnTo>
                  <a:lnTo>
                    <a:pt x="230981" y="73819"/>
                  </a:lnTo>
                  <a:lnTo>
                    <a:pt x="152400" y="85725"/>
                  </a:lnTo>
                  <a:lnTo>
                    <a:pt x="88106" y="52388"/>
                  </a:lnTo>
                  <a:lnTo>
                    <a:pt x="666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8" name="フリーフォーム 1137">
              <a:extLst>
                <a:ext uri="{FF2B5EF4-FFF2-40B4-BE49-F238E27FC236}">
                  <a16:creationId xmlns:a16="http://schemas.microsoft.com/office/drawing/2014/main" id="{7E157A26-B264-4320-A1B6-F1998D3468FA}"/>
                </a:ext>
              </a:extLst>
            </p:cNvPr>
            <p:cNvSpPr/>
            <p:nvPr/>
          </p:nvSpPr>
          <p:spPr>
            <a:xfrm>
              <a:off x="2045381" y="6286500"/>
              <a:ext cx="285732" cy="349250"/>
            </a:xfrm>
            <a:custGeom>
              <a:avLst/>
              <a:gdLst>
                <a:gd name="connsiteX0" fmla="*/ 54769 w 285750"/>
                <a:gd name="connsiteY0" fmla="*/ 0 h 350044"/>
                <a:gd name="connsiteX1" fmla="*/ 0 w 285750"/>
                <a:gd name="connsiteY1" fmla="*/ 23813 h 350044"/>
                <a:gd name="connsiteX2" fmla="*/ 33337 w 285750"/>
                <a:gd name="connsiteY2" fmla="*/ 142875 h 350044"/>
                <a:gd name="connsiteX3" fmla="*/ 16669 w 285750"/>
                <a:gd name="connsiteY3" fmla="*/ 216694 h 350044"/>
                <a:gd name="connsiteX4" fmla="*/ 176212 w 285750"/>
                <a:gd name="connsiteY4" fmla="*/ 350044 h 350044"/>
                <a:gd name="connsiteX5" fmla="*/ 214312 w 285750"/>
                <a:gd name="connsiteY5" fmla="*/ 276225 h 350044"/>
                <a:gd name="connsiteX6" fmla="*/ 285750 w 285750"/>
                <a:gd name="connsiteY6" fmla="*/ 223838 h 350044"/>
                <a:gd name="connsiteX7" fmla="*/ 226219 w 285750"/>
                <a:gd name="connsiteY7" fmla="*/ 97631 h 350044"/>
                <a:gd name="connsiteX8" fmla="*/ 266700 w 285750"/>
                <a:gd name="connsiteY8" fmla="*/ 26194 h 350044"/>
                <a:gd name="connsiteX9" fmla="*/ 228600 w 285750"/>
                <a:gd name="connsiteY9" fmla="*/ 21431 h 350044"/>
                <a:gd name="connsiteX10" fmla="*/ 185737 w 285750"/>
                <a:gd name="connsiteY10" fmla="*/ 64294 h 350044"/>
                <a:gd name="connsiteX11" fmla="*/ 54769 w 285750"/>
                <a:gd name="connsiteY11" fmla="*/ 0 h 3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50" h="350044">
                  <a:moveTo>
                    <a:pt x="54769" y="0"/>
                  </a:moveTo>
                  <a:lnTo>
                    <a:pt x="0" y="23813"/>
                  </a:lnTo>
                  <a:lnTo>
                    <a:pt x="33337" y="142875"/>
                  </a:lnTo>
                  <a:lnTo>
                    <a:pt x="16669" y="216694"/>
                  </a:lnTo>
                  <a:lnTo>
                    <a:pt x="176212" y="350044"/>
                  </a:lnTo>
                  <a:lnTo>
                    <a:pt x="214312" y="276225"/>
                  </a:lnTo>
                  <a:lnTo>
                    <a:pt x="285750" y="223838"/>
                  </a:lnTo>
                  <a:lnTo>
                    <a:pt x="226219" y="97631"/>
                  </a:lnTo>
                  <a:lnTo>
                    <a:pt x="266700" y="26194"/>
                  </a:lnTo>
                  <a:lnTo>
                    <a:pt x="228600" y="21431"/>
                  </a:lnTo>
                  <a:lnTo>
                    <a:pt x="185737" y="64294"/>
                  </a:lnTo>
                  <a:lnTo>
                    <a:pt x="54769"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9" name="フリーフォーム 1139">
              <a:extLst>
                <a:ext uri="{FF2B5EF4-FFF2-40B4-BE49-F238E27FC236}">
                  <a16:creationId xmlns:a16="http://schemas.microsoft.com/office/drawing/2014/main" id="{80FFEBC4-5AA1-4BDB-B9F1-21969090F875}"/>
                </a:ext>
              </a:extLst>
            </p:cNvPr>
            <p:cNvSpPr/>
            <p:nvPr/>
          </p:nvSpPr>
          <p:spPr>
            <a:xfrm>
              <a:off x="1391372" y="6048375"/>
              <a:ext cx="419073" cy="339725"/>
            </a:xfrm>
            <a:custGeom>
              <a:avLst/>
              <a:gdLst>
                <a:gd name="connsiteX0" fmla="*/ 257175 w 419100"/>
                <a:gd name="connsiteY0" fmla="*/ 0 h 340519"/>
                <a:gd name="connsiteX1" fmla="*/ 311944 w 419100"/>
                <a:gd name="connsiteY1" fmla="*/ 95250 h 340519"/>
                <a:gd name="connsiteX2" fmla="*/ 381000 w 419100"/>
                <a:gd name="connsiteY2" fmla="*/ 138113 h 340519"/>
                <a:gd name="connsiteX3" fmla="*/ 419100 w 419100"/>
                <a:gd name="connsiteY3" fmla="*/ 235744 h 340519"/>
                <a:gd name="connsiteX4" fmla="*/ 359569 w 419100"/>
                <a:gd name="connsiteY4" fmla="*/ 221456 h 340519"/>
                <a:gd name="connsiteX5" fmla="*/ 238125 w 419100"/>
                <a:gd name="connsiteY5" fmla="*/ 259556 h 340519"/>
                <a:gd name="connsiteX6" fmla="*/ 164306 w 419100"/>
                <a:gd name="connsiteY6" fmla="*/ 214313 h 340519"/>
                <a:gd name="connsiteX7" fmla="*/ 59531 w 419100"/>
                <a:gd name="connsiteY7" fmla="*/ 302419 h 340519"/>
                <a:gd name="connsiteX8" fmla="*/ 35719 w 419100"/>
                <a:gd name="connsiteY8" fmla="*/ 340519 h 340519"/>
                <a:gd name="connsiteX9" fmla="*/ 0 w 419100"/>
                <a:gd name="connsiteY9" fmla="*/ 197644 h 340519"/>
                <a:gd name="connsiteX10" fmla="*/ 28575 w 419100"/>
                <a:gd name="connsiteY10" fmla="*/ 145256 h 340519"/>
                <a:gd name="connsiteX11" fmla="*/ 145256 w 419100"/>
                <a:gd name="connsiteY11" fmla="*/ 114300 h 340519"/>
                <a:gd name="connsiteX12" fmla="*/ 257175 w 419100"/>
                <a:gd name="connsiteY12" fmla="*/ 0 h 34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100" h="340519">
                  <a:moveTo>
                    <a:pt x="257175" y="0"/>
                  </a:moveTo>
                  <a:lnTo>
                    <a:pt x="311944" y="95250"/>
                  </a:lnTo>
                  <a:lnTo>
                    <a:pt x="381000" y="138113"/>
                  </a:lnTo>
                  <a:lnTo>
                    <a:pt x="419100" y="235744"/>
                  </a:lnTo>
                  <a:lnTo>
                    <a:pt x="359569" y="221456"/>
                  </a:lnTo>
                  <a:lnTo>
                    <a:pt x="238125" y="259556"/>
                  </a:lnTo>
                  <a:lnTo>
                    <a:pt x="164306" y="214313"/>
                  </a:lnTo>
                  <a:lnTo>
                    <a:pt x="59531" y="302419"/>
                  </a:lnTo>
                  <a:lnTo>
                    <a:pt x="35719" y="340519"/>
                  </a:lnTo>
                  <a:lnTo>
                    <a:pt x="0" y="197644"/>
                  </a:lnTo>
                  <a:lnTo>
                    <a:pt x="28575" y="145256"/>
                  </a:lnTo>
                  <a:lnTo>
                    <a:pt x="145256" y="114300"/>
                  </a:lnTo>
                  <a:lnTo>
                    <a:pt x="2571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0" name="フリーフォーム 1140">
              <a:extLst>
                <a:ext uri="{FF2B5EF4-FFF2-40B4-BE49-F238E27FC236}">
                  <a16:creationId xmlns:a16="http://schemas.microsoft.com/office/drawing/2014/main" id="{C608C69A-ACED-4082-9DDA-A2ACCE8A4C6B}"/>
                </a:ext>
              </a:extLst>
            </p:cNvPr>
            <p:cNvSpPr/>
            <p:nvPr/>
          </p:nvSpPr>
          <p:spPr>
            <a:xfrm>
              <a:off x="1210409" y="6373813"/>
              <a:ext cx="76195" cy="65087"/>
            </a:xfrm>
            <a:custGeom>
              <a:avLst/>
              <a:gdLst>
                <a:gd name="connsiteX0" fmla="*/ 26194 w 76200"/>
                <a:gd name="connsiteY0" fmla="*/ 0 h 64294"/>
                <a:gd name="connsiteX1" fmla="*/ 76200 w 76200"/>
                <a:gd name="connsiteY1" fmla="*/ 7144 h 64294"/>
                <a:gd name="connsiteX2" fmla="*/ 61913 w 76200"/>
                <a:gd name="connsiteY2" fmla="*/ 64294 h 64294"/>
                <a:gd name="connsiteX3" fmla="*/ 0 w 76200"/>
                <a:gd name="connsiteY3" fmla="*/ 54769 h 64294"/>
                <a:gd name="connsiteX4" fmla="*/ 26194 w 76200"/>
                <a:gd name="connsiteY4" fmla="*/ 0 h 6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4294">
                  <a:moveTo>
                    <a:pt x="26194" y="0"/>
                  </a:moveTo>
                  <a:lnTo>
                    <a:pt x="76200" y="7144"/>
                  </a:lnTo>
                  <a:lnTo>
                    <a:pt x="61913" y="64294"/>
                  </a:lnTo>
                  <a:lnTo>
                    <a:pt x="0" y="54769"/>
                  </a:lnTo>
                  <a:lnTo>
                    <a:pt x="26194"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1" name="フリーフォーム 1141">
              <a:extLst>
                <a:ext uri="{FF2B5EF4-FFF2-40B4-BE49-F238E27FC236}">
                  <a16:creationId xmlns:a16="http://schemas.microsoft.com/office/drawing/2014/main" id="{44BDFA8C-BAA7-4EC1-B395-27C9CC4112C2}"/>
                </a:ext>
              </a:extLst>
            </p:cNvPr>
            <p:cNvSpPr/>
            <p:nvPr/>
          </p:nvSpPr>
          <p:spPr>
            <a:xfrm>
              <a:off x="1181836" y="6373813"/>
              <a:ext cx="209537" cy="242887"/>
            </a:xfrm>
            <a:custGeom>
              <a:avLst/>
              <a:gdLst>
                <a:gd name="connsiteX0" fmla="*/ 109538 w 209550"/>
                <a:gd name="connsiteY0" fmla="*/ 0 h 242888"/>
                <a:gd name="connsiteX1" fmla="*/ 176213 w 209550"/>
                <a:gd name="connsiteY1" fmla="*/ 26194 h 242888"/>
                <a:gd name="connsiteX2" fmla="*/ 209550 w 209550"/>
                <a:gd name="connsiteY2" fmla="*/ 71438 h 242888"/>
                <a:gd name="connsiteX3" fmla="*/ 200025 w 209550"/>
                <a:gd name="connsiteY3" fmla="*/ 176213 h 242888"/>
                <a:gd name="connsiteX4" fmla="*/ 116681 w 209550"/>
                <a:gd name="connsiteY4" fmla="*/ 173832 h 242888"/>
                <a:gd name="connsiteX5" fmla="*/ 95250 w 209550"/>
                <a:gd name="connsiteY5" fmla="*/ 242888 h 242888"/>
                <a:gd name="connsiteX6" fmla="*/ 0 w 209550"/>
                <a:gd name="connsiteY6" fmla="*/ 140494 h 242888"/>
                <a:gd name="connsiteX7" fmla="*/ 40481 w 209550"/>
                <a:gd name="connsiteY7" fmla="*/ 57150 h 242888"/>
                <a:gd name="connsiteX8" fmla="*/ 97631 w 209550"/>
                <a:gd name="connsiteY8" fmla="*/ 59532 h 242888"/>
                <a:gd name="connsiteX9" fmla="*/ 109538 w 209550"/>
                <a:gd name="connsiteY9" fmla="*/ 0 h 24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42888">
                  <a:moveTo>
                    <a:pt x="109538" y="0"/>
                  </a:moveTo>
                  <a:lnTo>
                    <a:pt x="176213" y="26194"/>
                  </a:lnTo>
                  <a:lnTo>
                    <a:pt x="209550" y="71438"/>
                  </a:lnTo>
                  <a:lnTo>
                    <a:pt x="200025" y="176213"/>
                  </a:lnTo>
                  <a:lnTo>
                    <a:pt x="116681" y="173832"/>
                  </a:lnTo>
                  <a:lnTo>
                    <a:pt x="95250" y="242888"/>
                  </a:lnTo>
                  <a:lnTo>
                    <a:pt x="0" y="140494"/>
                  </a:lnTo>
                  <a:lnTo>
                    <a:pt x="40481" y="57150"/>
                  </a:lnTo>
                  <a:lnTo>
                    <a:pt x="97631" y="59532"/>
                  </a:lnTo>
                  <a:lnTo>
                    <a:pt x="109538"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2" name="フリーフォーム 1142">
              <a:extLst>
                <a:ext uri="{FF2B5EF4-FFF2-40B4-BE49-F238E27FC236}">
                  <a16:creationId xmlns:a16="http://schemas.microsoft.com/office/drawing/2014/main" id="{67529D7D-A369-4706-8986-EFD86A9652A8}"/>
                </a:ext>
              </a:extLst>
            </p:cNvPr>
            <p:cNvSpPr/>
            <p:nvPr/>
          </p:nvSpPr>
          <p:spPr>
            <a:xfrm>
              <a:off x="1272318" y="6276975"/>
              <a:ext cx="273033" cy="387350"/>
            </a:xfrm>
            <a:custGeom>
              <a:avLst/>
              <a:gdLst>
                <a:gd name="connsiteX0" fmla="*/ 273843 w 273843"/>
                <a:gd name="connsiteY0" fmla="*/ 0 h 388144"/>
                <a:gd name="connsiteX1" fmla="*/ 223837 w 273843"/>
                <a:gd name="connsiteY1" fmla="*/ 188119 h 388144"/>
                <a:gd name="connsiteX2" fmla="*/ 235743 w 273843"/>
                <a:gd name="connsiteY2" fmla="*/ 257175 h 388144"/>
                <a:gd name="connsiteX3" fmla="*/ 178593 w 273843"/>
                <a:gd name="connsiteY3" fmla="*/ 261938 h 388144"/>
                <a:gd name="connsiteX4" fmla="*/ 154781 w 273843"/>
                <a:gd name="connsiteY4" fmla="*/ 328613 h 388144"/>
                <a:gd name="connsiteX5" fmla="*/ 114300 w 273843"/>
                <a:gd name="connsiteY5" fmla="*/ 354806 h 388144"/>
                <a:gd name="connsiteX6" fmla="*/ 30956 w 273843"/>
                <a:gd name="connsiteY6" fmla="*/ 388144 h 388144"/>
                <a:gd name="connsiteX7" fmla="*/ 0 w 273843"/>
                <a:gd name="connsiteY7" fmla="*/ 335756 h 388144"/>
                <a:gd name="connsiteX8" fmla="*/ 23812 w 273843"/>
                <a:gd name="connsiteY8" fmla="*/ 266700 h 388144"/>
                <a:gd name="connsiteX9" fmla="*/ 111918 w 273843"/>
                <a:gd name="connsiteY9" fmla="*/ 273844 h 388144"/>
                <a:gd name="connsiteX10" fmla="*/ 116681 w 273843"/>
                <a:gd name="connsiteY10" fmla="*/ 164306 h 388144"/>
                <a:gd name="connsiteX11" fmla="*/ 76200 w 273843"/>
                <a:gd name="connsiteY11" fmla="*/ 107156 h 388144"/>
                <a:gd name="connsiteX12" fmla="*/ 154781 w 273843"/>
                <a:gd name="connsiteY12" fmla="*/ 114300 h 388144"/>
                <a:gd name="connsiteX13" fmla="*/ 178593 w 273843"/>
                <a:gd name="connsiteY13" fmla="*/ 71438 h 388144"/>
                <a:gd name="connsiteX14" fmla="*/ 273843 w 273843"/>
                <a:gd name="connsiteY14" fmla="*/ 0 h 38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3" h="388144">
                  <a:moveTo>
                    <a:pt x="273843" y="0"/>
                  </a:moveTo>
                  <a:lnTo>
                    <a:pt x="223837" y="188119"/>
                  </a:lnTo>
                  <a:lnTo>
                    <a:pt x="235743" y="257175"/>
                  </a:lnTo>
                  <a:lnTo>
                    <a:pt x="178593" y="261938"/>
                  </a:lnTo>
                  <a:lnTo>
                    <a:pt x="154781" y="328613"/>
                  </a:lnTo>
                  <a:lnTo>
                    <a:pt x="114300" y="354806"/>
                  </a:lnTo>
                  <a:lnTo>
                    <a:pt x="30956" y="388144"/>
                  </a:lnTo>
                  <a:lnTo>
                    <a:pt x="0" y="335756"/>
                  </a:lnTo>
                  <a:lnTo>
                    <a:pt x="23812" y="266700"/>
                  </a:lnTo>
                  <a:lnTo>
                    <a:pt x="111918" y="273844"/>
                  </a:lnTo>
                  <a:lnTo>
                    <a:pt x="116681" y="164306"/>
                  </a:lnTo>
                  <a:lnTo>
                    <a:pt x="76200" y="107156"/>
                  </a:lnTo>
                  <a:lnTo>
                    <a:pt x="154781" y="114300"/>
                  </a:lnTo>
                  <a:lnTo>
                    <a:pt x="178593" y="71438"/>
                  </a:lnTo>
                  <a:lnTo>
                    <a:pt x="273843"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3" name="フリーフォーム 1143">
              <a:extLst>
                <a:ext uri="{FF2B5EF4-FFF2-40B4-BE49-F238E27FC236}">
                  <a16:creationId xmlns:a16="http://schemas.microsoft.com/office/drawing/2014/main" id="{6FFAE62F-617D-457A-A69B-FF98D889D12F}"/>
                </a:ext>
              </a:extLst>
            </p:cNvPr>
            <p:cNvSpPr/>
            <p:nvPr/>
          </p:nvSpPr>
          <p:spPr>
            <a:xfrm>
              <a:off x="1296129" y="6262688"/>
              <a:ext cx="647659" cy="701675"/>
            </a:xfrm>
            <a:custGeom>
              <a:avLst/>
              <a:gdLst>
                <a:gd name="connsiteX0" fmla="*/ 511969 w 647700"/>
                <a:gd name="connsiteY0" fmla="*/ 23812 h 702468"/>
                <a:gd name="connsiteX1" fmla="*/ 611981 w 647700"/>
                <a:gd name="connsiteY1" fmla="*/ 59531 h 702468"/>
                <a:gd name="connsiteX2" fmla="*/ 647700 w 647700"/>
                <a:gd name="connsiteY2" fmla="*/ 109537 h 702468"/>
                <a:gd name="connsiteX3" fmla="*/ 602456 w 647700"/>
                <a:gd name="connsiteY3" fmla="*/ 183356 h 702468"/>
                <a:gd name="connsiteX4" fmla="*/ 578644 w 647700"/>
                <a:gd name="connsiteY4" fmla="*/ 371475 h 702468"/>
                <a:gd name="connsiteX5" fmla="*/ 621506 w 647700"/>
                <a:gd name="connsiteY5" fmla="*/ 500062 h 702468"/>
                <a:gd name="connsiteX6" fmla="*/ 561975 w 647700"/>
                <a:gd name="connsiteY6" fmla="*/ 552450 h 702468"/>
                <a:gd name="connsiteX7" fmla="*/ 561975 w 647700"/>
                <a:gd name="connsiteY7" fmla="*/ 619125 h 702468"/>
                <a:gd name="connsiteX8" fmla="*/ 592931 w 647700"/>
                <a:gd name="connsiteY8" fmla="*/ 685800 h 702468"/>
                <a:gd name="connsiteX9" fmla="*/ 578644 w 647700"/>
                <a:gd name="connsiteY9" fmla="*/ 702468 h 702468"/>
                <a:gd name="connsiteX10" fmla="*/ 507206 w 647700"/>
                <a:gd name="connsiteY10" fmla="*/ 631031 h 702468"/>
                <a:gd name="connsiteX11" fmla="*/ 476250 w 647700"/>
                <a:gd name="connsiteY11" fmla="*/ 638175 h 702468"/>
                <a:gd name="connsiteX12" fmla="*/ 397669 w 647700"/>
                <a:gd name="connsiteY12" fmla="*/ 595312 h 702468"/>
                <a:gd name="connsiteX13" fmla="*/ 366713 w 647700"/>
                <a:gd name="connsiteY13" fmla="*/ 595312 h 702468"/>
                <a:gd name="connsiteX14" fmla="*/ 323850 w 647700"/>
                <a:gd name="connsiteY14" fmla="*/ 464343 h 702468"/>
                <a:gd name="connsiteX15" fmla="*/ 245269 w 647700"/>
                <a:gd name="connsiteY15" fmla="*/ 466725 h 702468"/>
                <a:gd name="connsiteX16" fmla="*/ 235744 w 647700"/>
                <a:gd name="connsiteY16" fmla="*/ 509587 h 702468"/>
                <a:gd name="connsiteX17" fmla="*/ 207169 w 647700"/>
                <a:gd name="connsiteY17" fmla="*/ 511968 h 702468"/>
                <a:gd name="connsiteX18" fmla="*/ 166688 w 647700"/>
                <a:gd name="connsiteY18" fmla="*/ 419100 h 702468"/>
                <a:gd name="connsiteX19" fmla="*/ 0 w 647700"/>
                <a:gd name="connsiteY19" fmla="*/ 407193 h 702468"/>
                <a:gd name="connsiteX20" fmla="*/ 126206 w 647700"/>
                <a:gd name="connsiteY20" fmla="*/ 359568 h 702468"/>
                <a:gd name="connsiteX21" fmla="*/ 147638 w 647700"/>
                <a:gd name="connsiteY21" fmla="*/ 285750 h 702468"/>
                <a:gd name="connsiteX22" fmla="*/ 216694 w 647700"/>
                <a:gd name="connsiteY22" fmla="*/ 269081 h 702468"/>
                <a:gd name="connsiteX23" fmla="*/ 200025 w 647700"/>
                <a:gd name="connsiteY23" fmla="*/ 200025 h 702468"/>
                <a:gd name="connsiteX24" fmla="*/ 259556 w 647700"/>
                <a:gd name="connsiteY24" fmla="*/ 0 h 702468"/>
                <a:gd name="connsiteX25" fmla="*/ 335756 w 647700"/>
                <a:gd name="connsiteY25" fmla="*/ 42862 h 702468"/>
                <a:gd name="connsiteX26" fmla="*/ 445294 w 647700"/>
                <a:gd name="connsiteY26" fmla="*/ 7143 h 702468"/>
                <a:gd name="connsiteX27" fmla="*/ 511969 w 647700"/>
                <a:gd name="connsiteY27" fmla="*/ 23812 h 70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7700" h="702468">
                  <a:moveTo>
                    <a:pt x="511969" y="23812"/>
                  </a:moveTo>
                  <a:lnTo>
                    <a:pt x="611981" y="59531"/>
                  </a:lnTo>
                  <a:lnTo>
                    <a:pt x="647700" y="109537"/>
                  </a:lnTo>
                  <a:lnTo>
                    <a:pt x="602456" y="183356"/>
                  </a:lnTo>
                  <a:lnTo>
                    <a:pt x="578644" y="371475"/>
                  </a:lnTo>
                  <a:lnTo>
                    <a:pt x="621506" y="500062"/>
                  </a:lnTo>
                  <a:lnTo>
                    <a:pt x="561975" y="552450"/>
                  </a:lnTo>
                  <a:lnTo>
                    <a:pt x="561975" y="619125"/>
                  </a:lnTo>
                  <a:lnTo>
                    <a:pt x="592931" y="685800"/>
                  </a:lnTo>
                  <a:lnTo>
                    <a:pt x="578644" y="702468"/>
                  </a:lnTo>
                  <a:lnTo>
                    <a:pt x="507206" y="631031"/>
                  </a:lnTo>
                  <a:lnTo>
                    <a:pt x="476250" y="638175"/>
                  </a:lnTo>
                  <a:lnTo>
                    <a:pt x="397669" y="595312"/>
                  </a:lnTo>
                  <a:lnTo>
                    <a:pt x="366713" y="595312"/>
                  </a:lnTo>
                  <a:lnTo>
                    <a:pt x="323850" y="464343"/>
                  </a:lnTo>
                  <a:lnTo>
                    <a:pt x="245269" y="466725"/>
                  </a:lnTo>
                  <a:lnTo>
                    <a:pt x="235744" y="509587"/>
                  </a:lnTo>
                  <a:lnTo>
                    <a:pt x="207169" y="511968"/>
                  </a:lnTo>
                  <a:lnTo>
                    <a:pt x="166688" y="419100"/>
                  </a:lnTo>
                  <a:lnTo>
                    <a:pt x="0" y="407193"/>
                  </a:lnTo>
                  <a:lnTo>
                    <a:pt x="126206" y="359568"/>
                  </a:lnTo>
                  <a:lnTo>
                    <a:pt x="147638" y="285750"/>
                  </a:lnTo>
                  <a:lnTo>
                    <a:pt x="216694" y="269081"/>
                  </a:lnTo>
                  <a:lnTo>
                    <a:pt x="200025" y="200025"/>
                  </a:lnTo>
                  <a:lnTo>
                    <a:pt x="259556" y="0"/>
                  </a:lnTo>
                  <a:lnTo>
                    <a:pt x="335756" y="42862"/>
                  </a:lnTo>
                  <a:lnTo>
                    <a:pt x="445294" y="7143"/>
                  </a:lnTo>
                  <a:lnTo>
                    <a:pt x="511969" y="23812"/>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4" name="フリーフォーム 1144">
              <a:extLst>
                <a:ext uri="{FF2B5EF4-FFF2-40B4-BE49-F238E27FC236}">
                  <a16:creationId xmlns:a16="http://schemas.microsoft.com/office/drawing/2014/main" id="{9B9B3069-87DC-48C5-93C0-9E7A1091D9BD}"/>
                </a:ext>
              </a:extLst>
            </p:cNvPr>
            <p:cNvSpPr/>
            <p:nvPr/>
          </p:nvSpPr>
          <p:spPr>
            <a:xfrm>
              <a:off x="1877116" y="6305550"/>
              <a:ext cx="373039" cy="590550"/>
            </a:xfrm>
            <a:custGeom>
              <a:avLst/>
              <a:gdLst>
                <a:gd name="connsiteX0" fmla="*/ 161925 w 373856"/>
                <a:gd name="connsiteY0" fmla="*/ 0 h 590550"/>
                <a:gd name="connsiteX1" fmla="*/ 88106 w 373856"/>
                <a:gd name="connsiteY1" fmla="*/ 23813 h 590550"/>
                <a:gd name="connsiteX2" fmla="*/ 40481 w 373856"/>
                <a:gd name="connsiteY2" fmla="*/ 23813 h 590550"/>
                <a:gd name="connsiteX3" fmla="*/ 61913 w 373856"/>
                <a:gd name="connsiteY3" fmla="*/ 78581 h 590550"/>
                <a:gd name="connsiteX4" fmla="*/ 21431 w 373856"/>
                <a:gd name="connsiteY4" fmla="*/ 147638 h 590550"/>
                <a:gd name="connsiteX5" fmla="*/ 0 w 373856"/>
                <a:gd name="connsiteY5" fmla="*/ 330994 h 590550"/>
                <a:gd name="connsiteX6" fmla="*/ 33338 w 373856"/>
                <a:gd name="connsiteY6" fmla="*/ 473869 h 590550"/>
                <a:gd name="connsiteX7" fmla="*/ 152400 w 373856"/>
                <a:gd name="connsiteY7" fmla="*/ 500063 h 590550"/>
                <a:gd name="connsiteX8" fmla="*/ 211931 w 373856"/>
                <a:gd name="connsiteY8" fmla="*/ 588169 h 590550"/>
                <a:gd name="connsiteX9" fmla="*/ 316706 w 373856"/>
                <a:gd name="connsiteY9" fmla="*/ 590550 h 590550"/>
                <a:gd name="connsiteX10" fmla="*/ 373856 w 373856"/>
                <a:gd name="connsiteY10" fmla="*/ 559594 h 590550"/>
                <a:gd name="connsiteX11" fmla="*/ 330994 w 373856"/>
                <a:gd name="connsiteY11" fmla="*/ 411956 h 590550"/>
                <a:gd name="connsiteX12" fmla="*/ 347663 w 373856"/>
                <a:gd name="connsiteY12" fmla="*/ 323850 h 590550"/>
                <a:gd name="connsiteX13" fmla="*/ 180975 w 373856"/>
                <a:gd name="connsiteY13" fmla="*/ 202406 h 590550"/>
                <a:gd name="connsiteX14" fmla="*/ 200025 w 373856"/>
                <a:gd name="connsiteY14" fmla="*/ 123825 h 590550"/>
                <a:gd name="connsiteX15" fmla="*/ 161925 w 373856"/>
                <a:gd name="connsiteY15"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856" h="590550">
                  <a:moveTo>
                    <a:pt x="161925" y="0"/>
                  </a:moveTo>
                  <a:lnTo>
                    <a:pt x="88106" y="23813"/>
                  </a:lnTo>
                  <a:lnTo>
                    <a:pt x="40481" y="23813"/>
                  </a:lnTo>
                  <a:lnTo>
                    <a:pt x="61913" y="78581"/>
                  </a:lnTo>
                  <a:lnTo>
                    <a:pt x="21431" y="147638"/>
                  </a:lnTo>
                  <a:lnTo>
                    <a:pt x="0" y="330994"/>
                  </a:lnTo>
                  <a:lnTo>
                    <a:pt x="33338" y="473869"/>
                  </a:lnTo>
                  <a:lnTo>
                    <a:pt x="152400" y="500063"/>
                  </a:lnTo>
                  <a:lnTo>
                    <a:pt x="211931" y="588169"/>
                  </a:lnTo>
                  <a:lnTo>
                    <a:pt x="316706" y="590550"/>
                  </a:lnTo>
                  <a:lnTo>
                    <a:pt x="373856" y="559594"/>
                  </a:lnTo>
                  <a:lnTo>
                    <a:pt x="330994" y="411956"/>
                  </a:lnTo>
                  <a:lnTo>
                    <a:pt x="347663" y="323850"/>
                  </a:lnTo>
                  <a:lnTo>
                    <a:pt x="180975" y="202406"/>
                  </a:lnTo>
                  <a:lnTo>
                    <a:pt x="200025" y="123825"/>
                  </a:lnTo>
                  <a:lnTo>
                    <a:pt x="16192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5" name="フリーフォーム 1145">
              <a:extLst>
                <a:ext uri="{FF2B5EF4-FFF2-40B4-BE49-F238E27FC236}">
                  <a16:creationId xmlns:a16="http://schemas.microsoft.com/office/drawing/2014/main" id="{883B13BE-B798-47CC-9F6B-721A1A19B410}"/>
                </a:ext>
              </a:extLst>
            </p:cNvPr>
            <p:cNvSpPr/>
            <p:nvPr/>
          </p:nvSpPr>
          <p:spPr>
            <a:xfrm>
              <a:off x="1258031" y="6672263"/>
              <a:ext cx="461933" cy="466725"/>
            </a:xfrm>
            <a:custGeom>
              <a:avLst/>
              <a:gdLst>
                <a:gd name="connsiteX0" fmla="*/ 50006 w 461963"/>
                <a:gd name="connsiteY0" fmla="*/ 0 h 466725"/>
                <a:gd name="connsiteX1" fmla="*/ 211931 w 461963"/>
                <a:gd name="connsiteY1" fmla="*/ 9525 h 466725"/>
                <a:gd name="connsiteX2" fmla="*/ 242888 w 461963"/>
                <a:gd name="connsiteY2" fmla="*/ 111918 h 466725"/>
                <a:gd name="connsiteX3" fmla="*/ 266700 w 461963"/>
                <a:gd name="connsiteY3" fmla="*/ 111918 h 466725"/>
                <a:gd name="connsiteX4" fmla="*/ 283369 w 461963"/>
                <a:gd name="connsiteY4" fmla="*/ 54768 h 466725"/>
                <a:gd name="connsiteX5" fmla="*/ 369094 w 461963"/>
                <a:gd name="connsiteY5" fmla="*/ 66675 h 466725"/>
                <a:gd name="connsiteX6" fmla="*/ 411956 w 461963"/>
                <a:gd name="connsiteY6" fmla="*/ 188118 h 466725"/>
                <a:gd name="connsiteX7" fmla="*/ 438150 w 461963"/>
                <a:gd name="connsiteY7" fmla="*/ 188118 h 466725"/>
                <a:gd name="connsiteX8" fmla="*/ 461963 w 461963"/>
                <a:gd name="connsiteY8" fmla="*/ 223837 h 466725"/>
                <a:gd name="connsiteX9" fmla="*/ 452438 w 461963"/>
                <a:gd name="connsiteY9" fmla="*/ 273843 h 466725"/>
                <a:gd name="connsiteX10" fmla="*/ 395288 w 461963"/>
                <a:gd name="connsiteY10" fmla="*/ 273843 h 466725"/>
                <a:gd name="connsiteX11" fmla="*/ 359569 w 461963"/>
                <a:gd name="connsiteY11" fmla="*/ 378618 h 466725"/>
                <a:gd name="connsiteX12" fmla="*/ 414338 w 461963"/>
                <a:gd name="connsiteY12" fmla="*/ 454818 h 466725"/>
                <a:gd name="connsiteX13" fmla="*/ 240506 w 461963"/>
                <a:gd name="connsiteY13" fmla="*/ 466725 h 466725"/>
                <a:gd name="connsiteX14" fmla="*/ 207169 w 461963"/>
                <a:gd name="connsiteY14" fmla="*/ 452437 h 466725"/>
                <a:gd name="connsiteX15" fmla="*/ 19050 w 461963"/>
                <a:gd name="connsiteY15" fmla="*/ 438150 h 466725"/>
                <a:gd name="connsiteX16" fmla="*/ 0 w 461963"/>
                <a:gd name="connsiteY16" fmla="*/ 381000 h 466725"/>
                <a:gd name="connsiteX17" fmla="*/ 90488 w 461963"/>
                <a:gd name="connsiteY17" fmla="*/ 261937 h 466725"/>
                <a:gd name="connsiteX18" fmla="*/ 92869 w 461963"/>
                <a:gd name="connsiteY18" fmla="*/ 135731 h 466725"/>
                <a:gd name="connsiteX19" fmla="*/ 88106 w 461963"/>
                <a:gd name="connsiteY19" fmla="*/ 66675 h 466725"/>
                <a:gd name="connsiteX20" fmla="*/ 50006 w 461963"/>
                <a:gd name="connsiteY20"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1963" h="466725">
                  <a:moveTo>
                    <a:pt x="50006" y="0"/>
                  </a:moveTo>
                  <a:lnTo>
                    <a:pt x="211931" y="9525"/>
                  </a:lnTo>
                  <a:lnTo>
                    <a:pt x="242888" y="111918"/>
                  </a:lnTo>
                  <a:lnTo>
                    <a:pt x="266700" y="111918"/>
                  </a:lnTo>
                  <a:lnTo>
                    <a:pt x="283369" y="54768"/>
                  </a:lnTo>
                  <a:lnTo>
                    <a:pt x="369094" y="66675"/>
                  </a:lnTo>
                  <a:lnTo>
                    <a:pt x="411956" y="188118"/>
                  </a:lnTo>
                  <a:lnTo>
                    <a:pt x="438150" y="188118"/>
                  </a:lnTo>
                  <a:lnTo>
                    <a:pt x="461963" y="223837"/>
                  </a:lnTo>
                  <a:lnTo>
                    <a:pt x="452438" y="273843"/>
                  </a:lnTo>
                  <a:lnTo>
                    <a:pt x="395288" y="273843"/>
                  </a:lnTo>
                  <a:lnTo>
                    <a:pt x="359569" y="378618"/>
                  </a:lnTo>
                  <a:lnTo>
                    <a:pt x="414338" y="454818"/>
                  </a:lnTo>
                  <a:lnTo>
                    <a:pt x="240506" y="466725"/>
                  </a:lnTo>
                  <a:lnTo>
                    <a:pt x="207169" y="452437"/>
                  </a:lnTo>
                  <a:lnTo>
                    <a:pt x="19050" y="438150"/>
                  </a:lnTo>
                  <a:lnTo>
                    <a:pt x="0" y="381000"/>
                  </a:lnTo>
                  <a:lnTo>
                    <a:pt x="90488" y="261937"/>
                  </a:lnTo>
                  <a:cubicBezTo>
                    <a:pt x="91282" y="219868"/>
                    <a:pt x="92075" y="177800"/>
                    <a:pt x="92869" y="135731"/>
                  </a:cubicBezTo>
                  <a:lnTo>
                    <a:pt x="88106" y="66675"/>
                  </a:lnTo>
                  <a:lnTo>
                    <a:pt x="50006"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6" name="フリーフォーム 1146">
              <a:extLst>
                <a:ext uri="{FF2B5EF4-FFF2-40B4-BE49-F238E27FC236}">
                  <a16:creationId xmlns:a16="http://schemas.microsoft.com/office/drawing/2014/main" id="{7F338AE5-80C6-46C6-AD61-E99BAE529F87}"/>
                </a:ext>
              </a:extLst>
            </p:cNvPr>
            <p:cNvSpPr/>
            <p:nvPr/>
          </p:nvSpPr>
          <p:spPr>
            <a:xfrm>
              <a:off x="1273905" y="7105650"/>
              <a:ext cx="574638" cy="463550"/>
            </a:xfrm>
            <a:custGeom>
              <a:avLst/>
              <a:gdLst>
                <a:gd name="connsiteX0" fmla="*/ 390525 w 573881"/>
                <a:gd name="connsiteY0" fmla="*/ 23813 h 464344"/>
                <a:gd name="connsiteX1" fmla="*/ 459581 w 573881"/>
                <a:gd name="connsiteY1" fmla="*/ 30956 h 464344"/>
                <a:gd name="connsiteX2" fmla="*/ 528637 w 573881"/>
                <a:gd name="connsiteY2" fmla="*/ 133350 h 464344"/>
                <a:gd name="connsiteX3" fmla="*/ 573881 w 573881"/>
                <a:gd name="connsiteY3" fmla="*/ 195263 h 464344"/>
                <a:gd name="connsiteX4" fmla="*/ 550069 w 573881"/>
                <a:gd name="connsiteY4" fmla="*/ 250031 h 464344"/>
                <a:gd name="connsiteX5" fmla="*/ 469106 w 573881"/>
                <a:gd name="connsiteY5" fmla="*/ 311944 h 464344"/>
                <a:gd name="connsiteX6" fmla="*/ 378619 w 573881"/>
                <a:gd name="connsiteY6" fmla="*/ 321469 h 464344"/>
                <a:gd name="connsiteX7" fmla="*/ 323850 w 573881"/>
                <a:gd name="connsiteY7" fmla="*/ 390525 h 464344"/>
                <a:gd name="connsiteX8" fmla="*/ 288131 w 573881"/>
                <a:gd name="connsiteY8" fmla="*/ 357188 h 464344"/>
                <a:gd name="connsiteX9" fmla="*/ 273844 w 573881"/>
                <a:gd name="connsiteY9" fmla="*/ 457200 h 464344"/>
                <a:gd name="connsiteX10" fmla="*/ 214312 w 573881"/>
                <a:gd name="connsiteY10" fmla="*/ 464344 h 464344"/>
                <a:gd name="connsiteX11" fmla="*/ 176212 w 573881"/>
                <a:gd name="connsiteY11" fmla="*/ 431006 h 464344"/>
                <a:gd name="connsiteX12" fmla="*/ 147637 w 573881"/>
                <a:gd name="connsiteY12" fmla="*/ 442913 h 464344"/>
                <a:gd name="connsiteX13" fmla="*/ 95250 w 573881"/>
                <a:gd name="connsiteY13" fmla="*/ 328613 h 464344"/>
                <a:gd name="connsiteX14" fmla="*/ 97631 w 573881"/>
                <a:gd name="connsiteY14" fmla="*/ 197644 h 464344"/>
                <a:gd name="connsiteX15" fmla="*/ 30956 w 573881"/>
                <a:gd name="connsiteY15" fmla="*/ 92869 h 464344"/>
                <a:gd name="connsiteX16" fmla="*/ 0 w 573881"/>
                <a:gd name="connsiteY16" fmla="*/ 0 h 464344"/>
                <a:gd name="connsiteX17" fmla="*/ 202406 w 573881"/>
                <a:gd name="connsiteY17" fmla="*/ 23813 h 464344"/>
                <a:gd name="connsiteX18" fmla="*/ 235744 w 573881"/>
                <a:gd name="connsiteY18" fmla="*/ 40481 h 464344"/>
                <a:gd name="connsiteX19" fmla="*/ 390525 w 573881"/>
                <a:gd name="connsiteY19" fmla="*/ 23813 h 4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3881" h="464344">
                  <a:moveTo>
                    <a:pt x="390525" y="23813"/>
                  </a:moveTo>
                  <a:lnTo>
                    <a:pt x="459581" y="30956"/>
                  </a:lnTo>
                  <a:lnTo>
                    <a:pt x="528637" y="133350"/>
                  </a:lnTo>
                  <a:lnTo>
                    <a:pt x="573881" y="195263"/>
                  </a:lnTo>
                  <a:lnTo>
                    <a:pt x="550069" y="250031"/>
                  </a:lnTo>
                  <a:lnTo>
                    <a:pt x="469106" y="311944"/>
                  </a:lnTo>
                  <a:lnTo>
                    <a:pt x="378619" y="321469"/>
                  </a:lnTo>
                  <a:lnTo>
                    <a:pt x="323850" y="390525"/>
                  </a:lnTo>
                  <a:lnTo>
                    <a:pt x="288131" y="357188"/>
                  </a:lnTo>
                  <a:lnTo>
                    <a:pt x="273844" y="457200"/>
                  </a:lnTo>
                  <a:lnTo>
                    <a:pt x="214312" y="464344"/>
                  </a:lnTo>
                  <a:lnTo>
                    <a:pt x="176212" y="431006"/>
                  </a:lnTo>
                  <a:lnTo>
                    <a:pt x="147637" y="442913"/>
                  </a:lnTo>
                  <a:lnTo>
                    <a:pt x="95250" y="328613"/>
                  </a:lnTo>
                  <a:cubicBezTo>
                    <a:pt x="96044" y="284957"/>
                    <a:pt x="96837" y="241300"/>
                    <a:pt x="97631" y="197644"/>
                  </a:cubicBezTo>
                  <a:lnTo>
                    <a:pt x="30956" y="92869"/>
                  </a:lnTo>
                  <a:lnTo>
                    <a:pt x="0" y="0"/>
                  </a:lnTo>
                  <a:lnTo>
                    <a:pt x="202406" y="23813"/>
                  </a:lnTo>
                  <a:lnTo>
                    <a:pt x="235744" y="40481"/>
                  </a:lnTo>
                  <a:lnTo>
                    <a:pt x="390525" y="23813"/>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7" name="フリーフォーム 1147">
              <a:extLst>
                <a:ext uri="{FF2B5EF4-FFF2-40B4-BE49-F238E27FC236}">
                  <a16:creationId xmlns:a16="http://schemas.microsoft.com/office/drawing/2014/main" id="{29819B71-B7DB-4C96-8FAB-0BE6BA3B2E8A}"/>
                </a:ext>
              </a:extLst>
            </p:cNvPr>
            <p:cNvSpPr/>
            <p:nvPr/>
          </p:nvSpPr>
          <p:spPr>
            <a:xfrm>
              <a:off x="2000933" y="6797675"/>
              <a:ext cx="95244" cy="295275"/>
            </a:xfrm>
            <a:custGeom>
              <a:avLst/>
              <a:gdLst>
                <a:gd name="connsiteX0" fmla="*/ 14288 w 95250"/>
                <a:gd name="connsiteY0" fmla="*/ 0 h 295275"/>
                <a:gd name="connsiteX1" fmla="*/ 14288 w 95250"/>
                <a:gd name="connsiteY1" fmla="*/ 76200 h 295275"/>
                <a:gd name="connsiteX2" fmla="*/ 30956 w 95250"/>
                <a:gd name="connsiteY2" fmla="*/ 133350 h 295275"/>
                <a:gd name="connsiteX3" fmla="*/ 0 w 95250"/>
                <a:gd name="connsiteY3" fmla="*/ 188119 h 295275"/>
                <a:gd name="connsiteX4" fmla="*/ 42863 w 95250"/>
                <a:gd name="connsiteY4" fmla="*/ 211931 h 295275"/>
                <a:gd name="connsiteX5" fmla="*/ 47625 w 95250"/>
                <a:gd name="connsiteY5" fmla="*/ 266700 h 295275"/>
                <a:gd name="connsiteX6" fmla="*/ 85725 w 95250"/>
                <a:gd name="connsiteY6" fmla="*/ 295275 h 295275"/>
                <a:gd name="connsiteX7" fmla="*/ 95250 w 95250"/>
                <a:gd name="connsiteY7" fmla="*/ 207169 h 295275"/>
                <a:gd name="connsiteX8" fmla="*/ 61913 w 95250"/>
                <a:gd name="connsiteY8" fmla="*/ 164306 h 295275"/>
                <a:gd name="connsiteX9" fmla="*/ 88106 w 95250"/>
                <a:gd name="connsiteY9" fmla="*/ 92869 h 295275"/>
                <a:gd name="connsiteX10" fmla="*/ 14288 w 95250"/>
                <a:gd name="connsiteY10" fmla="*/ 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295275">
                  <a:moveTo>
                    <a:pt x="14288" y="0"/>
                  </a:moveTo>
                  <a:lnTo>
                    <a:pt x="14288" y="76200"/>
                  </a:lnTo>
                  <a:lnTo>
                    <a:pt x="30956" y="133350"/>
                  </a:lnTo>
                  <a:lnTo>
                    <a:pt x="0" y="188119"/>
                  </a:lnTo>
                  <a:lnTo>
                    <a:pt x="42863" y="211931"/>
                  </a:lnTo>
                  <a:lnTo>
                    <a:pt x="47625" y="266700"/>
                  </a:lnTo>
                  <a:lnTo>
                    <a:pt x="85725" y="295275"/>
                  </a:lnTo>
                  <a:lnTo>
                    <a:pt x="95250" y="207169"/>
                  </a:lnTo>
                  <a:lnTo>
                    <a:pt x="61913" y="164306"/>
                  </a:lnTo>
                  <a:lnTo>
                    <a:pt x="88106" y="92869"/>
                  </a:lnTo>
                  <a:lnTo>
                    <a:pt x="14288"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8" name="フリーフォーム 1148">
              <a:extLst>
                <a:ext uri="{FF2B5EF4-FFF2-40B4-BE49-F238E27FC236}">
                  <a16:creationId xmlns:a16="http://schemas.microsoft.com/office/drawing/2014/main" id="{E6F3EF04-AF9A-4D2E-87BD-07C5F20CDBA1}"/>
                </a:ext>
              </a:extLst>
            </p:cNvPr>
            <p:cNvSpPr/>
            <p:nvPr/>
          </p:nvSpPr>
          <p:spPr>
            <a:xfrm>
              <a:off x="1616783" y="6773863"/>
              <a:ext cx="419073" cy="371475"/>
            </a:xfrm>
            <a:custGeom>
              <a:avLst/>
              <a:gdLst>
                <a:gd name="connsiteX0" fmla="*/ 395287 w 419100"/>
                <a:gd name="connsiteY0" fmla="*/ 28575 h 371475"/>
                <a:gd name="connsiteX1" fmla="*/ 285750 w 419100"/>
                <a:gd name="connsiteY1" fmla="*/ 0 h 371475"/>
                <a:gd name="connsiteX2" fmla="*/ 233362 w 419100"/>
                <a:gd name="connsiteY2" fmla="*/ 50007 h 371475"/>
                <a:gd name="connsiteX3" fmla="*/ 247650 w 419100"/>
                <a:gd name="connsiteY3" fmla="*/ 104775 h 371475"/>
                <a:gd name="connsiteX4" fmla="*/ 278606 w 419100"/>
                <a:gd name="connsiteY4" fmla="*/ 180975 h 371475"/>
                <a:gd name="connsiteX5" fmla="*/ 257175 w 419100"/>
                <a:gd name="connsiteY5" fmla="*/ 207169 h 371475"/>
                <a:gd name="connsiteX6" fmla="*/ 185737 w 419100"/>
                <a:gd name="connsiteY6" fmla="*/ 116682 h 371475"/>
                <a:gd name="connsiteX7" fmla="*/ 157162 w 419100"/>
                <a:gd name="connsiteY7" fmla="*/ 130969 h 371475"/>
                <a:gd name="connsiteX8" fmla="*/ 83344 w 419100"/>
                <a:gd name="connsiteY8" fmla="*/ 97632 h 371475"/>
                <a:gd name="connsiteX9" fmla="*/ 100012 w 419100"/>
                <a:gd name="connsiteY9" fmla="*/ 135732 h 371475"/>
                <a:gd name="connsiteX10" fmla="*/ 88106 w 419100"/>
                <a:gd name="connsiteY10" fmla="*/ 178594 h 371475"/>
                <a:gd name="connsiteX11" fmla="*/ 33337 w 419100"/>
                <a:gd name="connsiteY11" fmla="*/ 178594 h 371475"/>
                <a:gd name="connsiteX12" fmla="*/ 0 w 419100"/>
                <a:gd name="connsiteY12" fmla="*/ 283369 h 371475"/>
                <a:gd name="connsiteX13" fmla="*/ 52387 w 419100"/>
                <a:gd name="connsiteY13" fmla="*/ 359569 h 371475"/>
                <a:gd name="connsiteX14" fmla="*/ 119062 w 419100"/>
                <a:gd name="connsiteY14" fmla="*/ 371475 h 371475"/>
                <a:gd name="connsiteX15" fmla="*/ 185737 w 419100"/>
                <a:gd name="connsiteY15" fmla="*/ 354807 h 371475"/>
                <a:gd name="connsiteX16" fmla="*/ 261937 w 419100"/>
                <a:gd name="connsiteY16" fmla="*/ 266700 h 371475"/>
                <a:gd name="connsiteX17" fmla="*/ 378619 w 419100"/>
                <a:gd name="connsiteY17" fmla="*/ 216694 h 371475"/>
                <a:gd name="connsiteX18" fmla="*/ 419100 w 419100"/>
                <a:gd name="connsiteY18" fmla="*/ 157163 h 371475"/>
                <a:gd name="connsiteX19" fmla="*/ 395287 w 419100"/>
                <a:gd name="connsiteY19" fmla="*/ 95250 h 371475"/>
                <a:gd name="connsiteX20" fmla="*/ 395287 w 419100"/>
                <a:gd name="connsiteY20" fmla="*/ 285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100" h="371475">
                  <a:moveTo>
                    <a:pt x="395287" y="28575"/>
                  </a:moveTo>
                  <a:lnTo>
                    <a:pt x="285750" y="0"/>
                  </a:lnTo>
                  <a:lnTo>
                    <a:pt x="233362" y="50007"/>
                  </a:lnTo>
                  <a:lnTo>
                    <a:pt x="247650" y="104775"/>
                  </a:lnTo>
                  <a:lnTo>
                    <a:pt x="278606" y="180975"/>
                  </a:lnTo>
                  <a:lnTo>
                    <a:pt x="257175" y="207169"/>
                  </a:lnTo>
                  <a:lnTo>
                    <a:pt x="185737" y="116682"/>
                  </a:lnTo>
                  <a:lnTo>
                    <a:pt x="157162" y="130969"/>
                  </a:lnTo>
                  <a:lnTo>
                    <a:pt x="83344" y="97632"/>
                  </a:lnTo>
                  <a:lnTo>
                    <a:pt x="100012" y="135732"/>
                  </a:lnTo>
                  <a:lnTo>
                    <a:pt x="88106" y="178594"/>
                  </a:lnTo>
                  <a:lnTo>
                    <a:pt x="33337" y="178594"/>
                  </a:lnTo>
                  <a:lnTo>
                    <a:pt x="0" y="283369"/>
                  </a:lnTo>
                  <a:lnTo>
                    <a:pt x="52387" y="359569"/>
                  </a:lnTo>
                  <a:lnTo>
                    <a:pt x="119062" y="371475"/>
                  </a:lnTo>
                  <a:lnTo>
                    <a:pt x="185737" y="354807"/>
                  </a:lnTo>
                  <a:lnTo>
                    <a:pt x="261937" y="266700"/>
                  </a:lnTo>
                  <a:lnTo>
                    <a:pt x="378619" y="216694"/>
                  </a:lnTo>
                  <a:lnTo>
                    <a:pt x="419100" y="157163"/>
                  </a:lnTo>
                  <a:lnTo>
                    <a:pt x="395287" y="95250"/>
                  </a:lnTo>
                  <a:lnTo>
                    <a:pt x="395287" y="285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9" name="フリーフォーム 1149">
              <a:extLst>
                <a:ext uri="{FF2B5EF4-FFF2-40B4-BE49-F238E27FC236}">
                  <a16:creationId xmlns:a16="http://schemas.microsoft.com/office/drawing/2014/main" id="{0B94D23D-1611-407E-B2AE-21D42B757AE2}"/>
                </a:ext>
              </a:extLst>
            </p:cNvPr>
            <p:cNvSpPr/>
            <p:nvPr/>
          </p:nvSpPr>
          <p:spPr>
            <a:xfrm>
              <a:off x="1896165" y="6862763"/>
              <a:ext cx="382564" cy="635000"/>
            </a:xfrm>
            <a:custGeom>
              <a:avLst/>
              <a:gdLst>
                <a:gd name="connsiteX0" fmla="*/ 92869 w 383381"/>
                <a:gd name="connsiteY0" fmla="*/ 126206 h 635793"/>
                <a:gd name="connsiteX1" fmla="*/ 145256 w 383381"/>
                <a:gd name="connsiteY1" fmla="*/ 150018 h 635793"/>
                <a:gd name="connsiteX2" fmla="*/ 147638 w 383381"/>
                <a:gd name="connsiteY2" fmla="*/ 216693 h 635793"/>
                <a:gd name="connsiteX3" fmla="*/ 192881 w 383381"/>
                <a:gd name="connsiteY3" fmla="*/ 230981 h 635793"/>
                <a:gd name="connsiteX4" fmla="*/ 202406 w 383381"/>
                <a:gd name="connsiteY4" fmla="*/ 140493 h 635793"/>
                <a:gd name="connsiteX5" fmla="*/ 164306 w 383381"/>
                <a:gd name="connsiteY5" fmla="*/ 88106 h 635793"/>
                <a:gd name="connsiteX6" fmla="*/ 192881 w 383381"/>
                <a:gd name="connsiteY6" fmla="*/ 33337 h 635793"/>
                <a:gd name="connsiteX7" fmla="*/ 288131 w 383381"/>
                <a:gd name="connsiteY7" fmla="*/ 30956 h 635793"/>
                <a:gd name="connsiteX8" fmla="*/ 350044 w 383381"/>
                <a:gd name="connsiteY8" fmla="*/ 0 h 635793"/>
                <a:gd name="connsiteX9" fmla="*/ 383381 w 383381"/>
                <a:gd name="connsiteY9" fmla="*/ 114300 h 635793"/>
                <a:gd name="connsiteX10" fmla="*/ 373856 w 383381"/>
                <a:gd name="connsiteY10" fmla="*/ 166687 h 635793"/>
                <a:gd name="connsiteX11" fmla="*/ 342900 w 383381"/>
                <a:gd name="connsiteY11" fmla="*/ 180975 h 635793"/>
                <a:gd name="connsiteX12" fmla="*/ 316706 w 383381"/>
                <a:gd name="connsiteY12" fmla="*/ 221456 h 635793"/>
                <a:gd name="connsiteX13" fmla="*/ 230981 w 383381"/>
                <a:gd name="connsiteY13" fmla="*/ 266700 h 635793"/>
                <a:gd name="connsiteX14" fmla="*/ 145256 w 383381"/>
                <a:gd name="connsiteY14" fmla="*/ 352425 h 635793"/>
                <a:gd name="connsiteX15" fmla="*/ 171450 w 383381"/>
                <a:gd name="connsiteY15" fmla="*/ 426243 h 635793"/>
                <a:gd name="connsiteX16" fmla="*/ 183356 w 383381"/>
                <a:gd name="connsiteY16" fmla="*/ 531018 h 635793"/>
                <a:gd name="connsiteX17" fmla="*/ 90488 w 383381"/>
                <a:gd name="connsiteY17" fmla="*/ 576262 h 635793"/>
                <a:gd name="connsiteX18" fmla="*/ 92869 w 383381"/>
                <a:gd name="connsiteY18" fmla="*/ 635793 h 635793"/>
                <a:gd name="connsiteX19" fmla="*/ 54769 w 383381"/>
                <a:gd name="connsiteY19" fmla="*/ 614362 h 635793"/>
                <a:gd name="connsiteX20" fmla="*/ 33338 w 383381"/>
                <a:gd name="connsiteY20" fmla="*/ 445293 h 635793"/>
                <a:gd name="connsiteX21" fmla="*/ 95250 w 383381"/>
                <a:gd name="connsiteY21" fmla="*/ 392906 h 635793"/>
                <a:gd name="connsiteX22" fmla="*/ 104775 w 383381"/>
                <a:gd name="connsiteY22" fmla="*/ 235743 h 635793"/>
                <a:gd name="connsiteX23" fmla="*/ 50006 w 383381"/>
                <a:gd name="connsiteY23" fmla="*/ 204787 h 635793"/>
                <a:gd name="connsiteX24" fmla="*/ 0 w 383381"/>
                <a:gd name="connsiteY24" fmla="*/ 169068 h 635793"/>
                <a:gd name="connsiteX25" fmla="*/ 92869 w 383381"/>
                <a:gd name="connsiteY25" fmla="*/ 126206 h 6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3381" h="635793">
                  <a:moveTo>
                    <a:pt x="92869" y="126206"/>
                  </a:moveTo>
                  <a:lnTo>
                    <a:pt x="145256" y="150018"/>
                  </a:lnTo>
                  <a:lnTo>
                    <a:pt x="147638" y="216693"/>
                  </a:lnTo>
                  <a:lnTo>
                    <a:pt x="192881" y="230981"/>
                  </a:lnTo>
                  <a:lnTo>
                    <a:pt x="202406" y="140493"/>
                  </a:lnTo>
                  <a:lnTo>
                    <a:pt x="164306" y="88106"/>
                  </a:lnTo>
                  <a:lnTo>
                    <a:pt x="192881" y="33337"/>
                  </a:lnTo>
                  <a:lnTo>
                    <a:pt x="288131" y="30956"/>
                  </a:lnTo>
                  <a:lnTo>
                    <a:pt x="350044" y="0"/>
                  </a:lnTo>
                  <a:lnTo>
                    <a:pt x="383381" y="114300"/>
                  </a:lnTo>
                  <a:lnTo>
                    <a:pt x="373856" y="166687"/>
                  </a:lnTo>
                  <a:lnTo>
                    <a:pt x="342900" y="180975"/>
                  </a:lnTo>
                  <a:lnTo>
                    <a:pt x="316706" y="221456"/>
                  </a:lnTo>
                  <a:lnTo>
                    <a:pt x="230981" y="266700"/>
                  </a:lnTo>
                  <a:lnTo>
                    <a:pt x="145256" y="352425"/>
                  </a:lnTo>
                  <a:lnTo>
                    <a:pt x="171450" y="426243"/>
                  </a:lnTo>
                  <a:lnTo>
                    <a:pt x="183356" y="531018"/>
                  </a:lnTo>
                  <a:lnTo>
                    <a:pt x="90488" y="576262"/>
                  </a:lnTo>
                  <a:cubicBezTo>
                    <a:pt x="91282" y="596106"/>
                    <a:pt x="92075" y="615949"/>
                    <a:pt x="92869" y="635793"/>
                  </a:cubicBezTo>
                  <a:lnTo>
                    <a:pt x="54769" y="614362"/>
                  </a:lnTo>
                  <a:lnTo>
                    <a:pt x="33338" y="445293"/>
                  </a:lnTo>
                  <a:lnTo>
                    <a:pt x="95250" y="392906"/>
                  </a:lnTo>
                  <a:lnTo>
                    <a:pt x="104775" y="235743"/>
                  </a:lnTo>
                  <a:lnTo>
                    <a:pt x="50006" y="204787"/>
                  </a:lnTo>
                  <a:lnTo>
                    <a:pt x="0" y="169068"/>
                  </a:lnTo>
                  <a:lnTo>
                    <a:pt x="92869" y="126206"/>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0" name="フリーフォーム 1150">
              <a:extLst>
                <a:ext uri="{FF2B5EF4-FFF2-40B4-BE49-F238E27FC236}">
                  <a16:creationId xmlns:a16="http://schemas.microsoft.com/office/drawing/2014/main" id="{A8338F4D-B492-4B4B-B6EB-7A9C692669AA}"/>
                </a:ext>
              </a:extLst>
            </p:cNvPr>
            <p:cNvSpPr/>
            <p:nvPr/>
          </p:nvSpPr>
          <p:spPr>
            <a:xfrm>
              <a:off x="1419946" y="7034213"/>
              <a:ext cx="582576" cy="776287"/>
            </a:xfrm>
            <a:custGeom>
              <a:avLst/>
              <a:gdLst>
                <a:gd name="connsiteX0" fmla="*/ 0 w 583406"/>
                <a:gd name="connsiteY0" fmla="*/ 514350 h 776287"/>
                <a:gd name="connsiteX1" fmla="*/ 50006 w 583406"/>
                <a:gd name="connsiteY1" fmla="*/ 626268 h 776287"/>
                <a:gd name="connsiteX2" fmla="*/ 109538 w 583406"/>
                <a:gd name="connsiteY2" fmla="*/ 714375 h 776287"/>
                <a:gd name="connsiteX3" fmla="*/ 142875 w 583406"/>
                <a:gd name="connsiteY3" fmla="*/ 769143 h 776287"/>
                <a:gd name="connsiteX4" fmla="*/ 169069 w 583406"/>
                <a:gd name="connsiteY4" fmla="*/ 766762 h 776287"/>
                <a:gd name="connsiteX5" fmla="*/ 185738 w 583406"/>
                <a:gd name="connsiteY5" fmla="*/ 764381 h 776287"/>
                <a:gd name="connsiteX6" fmla="*/ 233363 w 583406"/>
                <a:gd name="connsiteY6" fmla="*/ 764381 h 776287"/>
                <a:gd name="connsiteX7" fmla="*/ 314325 w 583406"/>
                <a:gd name="connsiteY7" fmla="*/ 776287 h 776287"/>
                <a:gd name="connsiteX8" fmla="*/ 397669 w 583406"/>
                <a:gd name="connsiteY8" fmla="*/ 721518 h 776287"/>
                <a:gd name="connsiteX9" fmla="*/ 483394 w 583406"/>
                <a:gd name="connsiteY9" fmla="*/ 654843 h 776287"/>
                <a:gd name="connsiteX10" fmla="*/ 523875 w 583406"/>
                <a:gd name="connsiteY10" fmla="*/ 545306 h 776287"/>
                <a:gd name="connsiteX11" fmla="*/ 569119 w 583406"/>
                <a:gd name="connsiteY11" fmla="*/ 519112 h 776287"/>
                <a:gd name="connsiteX12" fmla="*/ 578644 w 583406"/>
                <a:gd name="connsiteY12" fmla="*/ 461962 h 776287"/>
                <a:gd name="connsiteX13" fmla="*/ 533400 w 583406"/>
                <a:gd name="connsiteY13" fmla="*/ 450056 h 776287"/>
                <a:gd name="connsiteX14" fmla="*/ 514350 w 583406"/>
                <a:gd name="connsiteY14" fmla="*/ 273843 h 776287"/>
                <a:gd name="connsiteX15" fmla="*/ 569119 w 583406"/>
                <a:gd name="connsiteY15" fmla="*/ 219075 h 776287"/>
                <a:gd name="connsiteX16" fmla="*/ 583406 w 583406"/>
                <a:gd name="connsiteY16" fmla="*/ 69056 h 776287"/>
                <a:gd name="connsiteX17" fmla="*/ 478631 w 583406"/>
                <a:gd name="connsiteY17" fmla="*/ 0 h 776287"/>
                <a:gd name="connsiteX18" fmla="*/ 457200 w 583406"/>
                <a:gd name="connsiteY18" fmla="*/ 0 h 776287"/>
                <a:gd name="connsiteX19" fmla="*/ 402431 w 583406"/>
                <a:gd name="connsiteY19" fmla="*/ 95250 h 776287"/>
                <a:gd name="connsiteX20" fmla="*/ 319088 w 583406"/>
                <a:gd name="connsiteY20" fmla="*/ 111918 h 776287"/>
                <a:gd name="connsiteX21" fmla="*/ 433388 w 583406"/>
                <a:gd name="connsiteY21" fmla="*/ 273843 h 776287"/>
                <a:gd name="connsiteX22" fmla="*/ 400050 w 583406"/>
                <a:gd name="connsiteY22" fmla="*/ 330993 h 776287"/>
                <a:gd name="connsiteX23" fmla="*/ 326231 w 583406"/>
                <a:gd name="connsiteY23" fmla="*/ 378618 h 776287"/>
                <a:gd name="connsiteX24" fmla="*/ 235744 w 583406"/>
                <a:gd name="connsiteY24" fmla="*/ 395287 h 776287"/>
                <a:gd name="connsiteX25" fmla="*/ 173831 w 583406"/>
                <a:gd name="connsiteY25" fmla="*/ 469106 h 776287"/>
                <a:gd name="connsiteX26" fmla="*/ 142875 w 583406"/>
                <a:gd name="connsiteY26" fmla="*/ 431006 h 776287"/>
                <a:gd name="connsiteX27" fmla="*/ 126206 w 583406"/>
                <a:gd name="connsiteY27" fmla="*/ 523875 h 776287"/>
                <a:gd name="connsiteX28" fmla="*/ 69056 w 583406"/>
                <a:gd name="connsiteY28" fmla="*/ 531018 h 776287"/>
                <a:gd name="connsiteX29" fmla="*/ 0 w 583406"/>
                <a:gd name="connsiteY29" fmla="*/ 514350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3406" h="776287">
                  <a:moveTo>
                    <a:pt x="0" y="514350"/>
                  </a:moveTo>
                  <a:lnTo>
                    <a:pt x="50006" y="626268"/>
                  </a:lnTo>
                  <a:lnTo>
                    <a:pt x="109538" y="714375"/>
                  </a:lnTo>
                  <a:lnTo>
                    <a:pt x="142875" y="769143"/>
                  </a:lnTo>
                  <a:cubicBezTo>
                    <a:pt x="151606" y="768349"/>
                    <a:pt x="160355" y="767730"/>
                    <a:pt x="169069" y="766762"/>
                  </a:cubicBezTo>
                  <a:cubicBezTo>
                    <a:pt x="174647" y="766142"/>
                    <a:pt x="180129" y="764589"/>
                    <a:pt x="185738" y="764381"/>
                  </a:cubicBezTo>
                  <a:cubicBezTo>
                    <a:pt x="201602" y="763794"/>
                    <a:pt x="217488" y="764381"/>
                    <a:pt x="233363" y="764381"/>
                  </a:cubicBezTo>
                  <a:lnTo>
                    <a:pt x="314325" y="776287"/>
                  </a:lnTo>
                  <a:lnTo>
                    <a:pt x="397669" y="721518"/>
                  </a:lnTo>
                  <a:lnTo>
                    <a:pt x="483394" y="654843"/>
                  </a:lnTo>
                  <a:lnTo>
                    <a:pt x="523875" y="545306"/>
                  </a:lnTo>
                  <a:lnTo>
                    <a:pt x="569119" y="519112"/>
                  </a:lnTo>
                  <a:lnTo>
                    <a:pt x="578644" y="461962"/>
                  </a:lnTo>
                  <a:lnTo>
                    <a:pt x="533400" y="450056"/>
                  </a:lnTo>
                  <a:lnTo>
                    <a:pt x="514350" y="273843"/>
                  </a:lnTo>
                  <a:lnTo>
                    <a:pt x="569119" y="219075"/>
                  </a:lnTo>
                  <a:lnTo>
                    <a:pt x="583406" y="69056"/>
                  </a:lnTo>
                  <a:lnTo>
                    <a:pt x="478631" y="0"/>
                  </a:lnTo>
                  <a:lnTo>
                    <a:pt x="457200" y="0"/>
                  </a:lnTo>
                  <a:lnTo>
                    <a:pt x="402431" y="95250"/>
                  </a:lnTo>
                  <a:lnTo>
                    <a:pt x="319088" y="111918"/>
                  </a:lnTo>
                  <a:lnTo>
                    <a:pt x="433388" y="273843"/>
                  </a:lnTo>
                  <a:lnTo>
                    <a:pt x="400050" y="330993"/>
                  </a:lnTo>
                  <a:lnTo>
                    <a:pt x="326231" y="378618"/>
                  </a:lnTo>
                  <a:lnTo>
                    <a:pt x="235744" y="395287"/>
                  </a:lnTo>
                  <a:lnTo>
                    <a:pt x="173831" y="469106"/>
                  </a:lnTo>
                  <a:lnTo>
                    <a:pt x="142875" y="431006"/>
                  </a:lnTo>
                  <a:lnTo>
                    <a:pt x="126206" y="523875"/>
                  </a:lnTo>
                  <a:lnTo>
                    <a:pt x="69056" y="531018"/>
                  </a:lnTo>
                  <a:lnTo>
                    <a:pt x="0" y="5143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1" name="フリーフォーム 1170">
              <a:extLst>
                <a:ext uri="{FF2B5EF4-FFF2-40B4-BE49-F238E27FC236}">
                  <a16:creationId xmlns:a16="http://schemas.microsoft.com/office/drawing/2014/main" id="{F54E3873-F3CE-4FCA-A519-811336C1A237}"/>
                </a:ext>
              </a:extLst>
            </p:cNvPr>
            <p:cNvSpPr/>
            <p:nvPr/>
          </p:nvSpPr>
          <p:spPr>
            <a:xfrm>
              <a:off x="7420312" y="2394134"/>
              <a:ext cx="1271507" cy="1362076"/>
            </a:xfrm>
            <a:custGeom>
              <a:avLst/>
              <a:gdLst>
                <a:gd name="connsiteX0" fmla="*/ 895350 w 1271588"/>
                <a:gd name="connsiteY0" fmla="*/ 171450 h 1362075"/>
                <a:gd name="connsiteX1" fmla="*/ 890588 w 1271588"/>
                <a:gd name="connsiteY1" fmla="*/ 957262 h 1362075"/>
                <a:gd name="connsiteX2" fmla="*/ 947738 w 1271588"/>
                <a:gd name="connsiteY2" fmla="*/ 976312 h 1362075"/>
                <a:gd name="connsiteX3" fmla="*/ 962025 w 1271588"/>
                <a:gd name="connsiteY3" fmla="*/ 1033462 h 1362075"/>
                <a:gd name="connsiteX4" fmla="*/ 1028700 w 1271588"/>
                <a:gd name="connsiteY4" fmla="*/ 1019175 h 1362075"/>
                <a:gd name="connsiteX5" fmla="*/ 1200150 w 1271588"/>
                <a:gd name="connsiteY5" fmla="*/ 1247775 h 1362075"/>
                <a:gd name="connsiteX6" fmla="*/ 1271588 w 1271588"/>
                <a:gd name="connsiteY6" fmla="*/ 1309687 h 1362075"/>
                <a:gd name="connsiteX7" fmla="*/ 1190625 w 1271588"/>
                <a:gd name="connsiteY7" fmla="*/ 1362075 h 1362075"/>
                <a:gd name="connsiteX8" fmla="*/ 1123950 w 1271588"/>
                <a:gd name="connsiteY8" fmla="*/ 1333500 h 1362075"/>
                <a:gd name="connsiteX9" fmla="*/ 1028700 w 1271588"/>
                <a:gd name="connsiteY9" fmla="*/ 1128712 h 1362075"/>
                <a:gd name="connsiteX10" fmla="*/ 871538 w 1271588"/>
                <a:gd name="connsiteY10" fmla="*/ 1028700 h 1362075"/>
                <a:gd name="connsiteX11" fmla="*/ 833438 w 1271588"/>
                <a:gd name="connsiteY11" fmla="*/ 1047750 h 1362075"/>
                <a:gd name="connsiteX12" fmla="*/ 714375 w 1271588"/>
                <a:gd name="connsiteY12" fmla="*/ 962025 h 1362075"/>
                <a:gd name="connsiteX13" fmla="*/ 695325 w 1271588"/>
                <a:gd name="connsiteY13" fmla="*/ 1090612 h 1362075"/>
                <a:gd name="connsiteX14" fmla="*/ 576263 w 1271588"/>
                <a:gd name="connsiteY14" fmla="*/ 1109662 h 1362075"/>
                <a:gd name="connsiteX15" fmla="*/ 600075 w 1271588"/>
                <a:gd name="connsiteY15" fmla="*/ 957262 h 1362075"/>
                <a:gd name="connsiteX16" fmla="*/ 447675 w 1271588"/>
                <a:gd name="connsiteY16" fmla="*/ 1104900 h 1362075"/>
                <a:gd name="connsiteX17" fmla="*/ 528638 w 1271588"/>
                <a:gd name="connsiteY17" fmla="*/ 1176337 h 1362075"/>
                <a:gd name="connsiteX18" fmla="*/ 323850 w 1271588"/>
                <a:gd name="connsiteY18" fmla="*/ 1309687 h 1362075"/>
                <a:gd name="connsiteX19" fmla="*/ 328613 w 1271588"/>
                <a:gd name="connsiteY19" fmla="*/ 1181100 h 1362075"/>
                <a:gd name="connsiteX20" fmla="*/ 219075 w 1271588"/>
                <a:gd name="connsiteY20" fmla="*/ 1138237 h 1362075"/>
                <a:gd name="connsiteX21" fmla="*/ 228600 w 1271588"/>
                <a:gd name="connsiteY21" fmla="*/ 1023937 h 1362075"/>
                <a:gd name="connsiteX22" fmla="*/ 119063 w 1271588"/>
                <a:gd name="connsiteY22" fmla="*/ 1047750 h 1362075"/>
                <a:gd name="connsiteX23" fmla="*/ 9525 w 1271588"/>
                <a:gd name="connsiteY23" fmla="*/ 909637 h 1362075"/>
                <a:gd name="connsiteX24" fmla="*/ 95250 w 1271588"/>
                <a:gd name="connsiteY24" fmla="*/ 819150 h 1362075"/>
                <a:gd name="connsiteX25" fmla="*/ 261938 w 1271588"/>
                <a:gd name="connsiteY25" fmla="*/ 738187 h 1362075"/>
                <a:gd name="connsiteX26" fmla="*/ 233363 w 1271588"/>
                <a:gd name="connsiteY26" fmla="*/ 623887 h 1362075"/>
                <a:gd name="connsiteX27" fmla="*/ 100013 w 1271588"/>
                <a:gd name="connsiteY27" fmla="*/ 690562 h 1362075"/>
                <a:gd name="connsiteX28" fmla="*/ 28575 w 1271588"/>
                <a:gd name="connsiteY28" fmla="*/ 638175 h 1362075"/>
                <a:gd name="connsiteX29" fmla="*/ 0 w 1271588"/>
                <a:gd name="connsiteY29" fmla="*/ 571500 h 1362075"/>
                <a:gd name="connsiteX30" fmla="*/ 95250 w 1271588"/>
                <a:gd name="connsiteY30" fmla="*/ 504825 h 1362075"/>
                <a:gd name="connsiteX31" fmla="*/ 195263 w 1271588"/>
                <a:gd name="connsiteY31" fmla="*/ 523875 h 1362075"/>
                <a:gd name="connsiteX32" fmla="*/ 242888 w 1271588"/>
                <a:gd name="connsiteY32" fmla="*/ 452437 h 1362075"/>
                <a:gd name="connsiteX33" fmla="*/ 42863 w 1271588"/>
                <a:gd name="connsiteY33" fmla="*/ 319087 h 1362075"/>
                <a:gd name="connsiteX34" fmla="*/ 52388 w 1271588"/>
                <a:gd name="connsiteY34" fmla="*/ 223837 h 1362075"/>
                <a:gd name="connsiteX35" fmla="*/ 109538 w 1271588"/>
                <a:gd name="connsiteY35" fmla="*/ 228600 h 1362075"/>
                <a:gd name="connsiteX36" fmla="*/ 195263 w 1271588"/>
                <a:gd name="connsiteY36" fmla="*/ 114300 h 1362075"/>
                <a:gd name="connsiteX37" fmla="*/ 347663 w 1271588"/>
                <a:gd name="connsiteY37" fmla="*/ 0 h 1362075"/>
                <a:gd name="connsiteX38" fmla="*/ 547688 w 1271588"/>
                <a:gd name="connsiteY38" fmla="*/ 47625 h 1362075"/>
                <a:gd name="connsiteX39" fmla="*/ 866775 w 1271588"/>
                <a:gd name="connsiteY39" fmla="*/ 100012 h 1362075"/>
                <a:gd name="connsiteX40" fmla="*/ 895350 w 1271588"/>
                <a:gd name="connsiteY40" fmla="*/ 171450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71588" h="1362075">
                  <a:moveTo>
                    <a:pt x="895350" y="171450"/>
                  </a:moveTo>
                  <a:cubicBezTo>
                    <a:pt x="893763" y="433387"/>
                    <a:pt x="892175" y="695325"/>
                    <a:pt x="890588" y="957262"/>
                  </a:cubicBezTo>
                  <a:lnTo>
                    <a:pt x="947738" y="976312"/>
                  </a:lnTo>
                  <a:lnTo>
                    <a:pt x="962025" y="1033462"/>
                  </a:lnTo>
                  <a:lnTo>
                    <a:pt x="1028700" y="1019175"/>
                  </a:lnTo>
                  <a:lnTo>
                    <a:pt x="1200150" y="1247775"/>
                  </a:lnTo>
                  <a:lnTo>
                    <a:pt x="1271588" y="1309687"/>
                  </a:lnTo>
                  <a:lnTo>
                    <a:pt x="1190625" y="1362075"/>
                  </a:lnTo>
                  <a:lnTo>
                    <a:pt x="1123950" y="1333500"/>
                  </a:lnTo>
                  <a:lnTo>
                    <a:pt x="1028700" y="1128712"/>
                  </a:lnTo>
                  <a:lnTo>
                    <a:pt x="871538" y="1028700"/>
                  </a:lnTo>
                  <a:lnTo>
                    <a:pt x="833438" y="1047750"/>
                  </a:lnTo>
                  <a:lnTo>
                    <a:pt x="714375" y="962025"/>
                  </a:lnTo>
                  <a:lnTo>
                    <a:pt x="695325" y="1090612"/>
                  </a:lnTo>
                  <a:lnTo>
                    <a:pt x="576263" y="1109662"/>
                  </a:lnTo>
                  <a:lnTo>
                    <a:pt x="600075" y="957262"/>
                  </a:lnTo>
                  <a:lnTo>
                    <a:pt x="447675" y="1104900"/>
                  </a:lnTo>
                  <a:lnTo>
                    <a:pt x="528638" y="1176337"/>
                  </a:lnTo>
                  <a:lnTo>
                    <a:pt x="323850" y="1309687"/>
                  </a:lnTo>
                  <a:lnTo>
                    <a:pt x="328613" y="1181100"/>
                  </a:lnTo>
                  <a:lnTo>
                    <a:pt x="219075" y="1138237"/>
                  </a:lnTo>
                  <a:lnTo>
                    <a:pt x="228600" y="1023937"/>
                  </a:lnTo>
                  <a:lnTo>
                    <a:pt x="119063" y="1047750"/>
                  </a:lnTo>
                  <a:lnTo>
                    <a:pt x="9525" y="909637"/>
                  </a:lnTo>
                  <a:lnTo>
                    <a:pt x="95250" y="819150"/>
                  </a:lnTo>
                  <a:lnTo>
                    <a:pt x="261938" y="738187"/>
                  </a:lnTo>
                  <a:lnTo>
                    <a:pt x="233363" y="623887"/>
                  </a:lnTo>
                  <a:lnTo>
                    <a:pt x="100013" y="690562"/>
                  </a:lnTo>
                  <a:lnTo>
                    <a:pt x="28575" y="638175"/>
                  </a:lnTo>
                  <a:lnTo>
                    <a:pt x="0" y="571500"/>
                  </a:lnTo>
                  <a:lnTo>
                    <a:pt x="95250" y="504825"/>
                  </a:lnTo>
                  <a:lnTo>
                    <a:pt x="195263" y="523875"/>
                  </a:lnTo>
                  <a:lnTo>
                    <a:pt x="242888" y="452437"/>
                  </a:lnTo>
                  <a:lnTo>
                    <a:pt x="42863" y="319087"/>
                  </a:lnTo>
                  <a:lnTo>
                    <a:pt x="52388" y="223837"/>
                  </a:lnTo>
                  <a:lnTo>
                    <a:pt x="109538" y="228600"/>
                  </a:lnTo>
                  <a:lnTo>
                    <a:pt x="195263" y="114300"/>
                  </a:lnTo>
                  <a:lnTo>
                    <a:pt x="347663" y="0"/>
                  </a:lnTo>
                  <a:lnTo>
                    <a:pt x="547688" y="47625"/>
                  </a:lnTo>
                  <a:lnTo>
                    <a:pt x="866775" y="100012"/>
                  </a:lnTo>
                  <a:lnTo>
                    <a:pt x="895350" y="1714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2" name="フリーフォーム 1171">
              <a:extLst>
                <a:ext uri="{FF2B5EF4-FFF2-40B4-BE49-F238E27FC236}">
                  <a16:creationId xmlns:a16="http://schemas.microsoft.com/office/drawing/2014/main" id="{8E3A6109-E746-4BE3-A9D1-A30A67A01756}"/>
                </a:ext>
              </a:extLst>
            </p:cNvPr>
            <p:cNvSpPr/>
            <p:nvPr/>
          </p:nvSpPr>
          <p:spPr>
            <a:xfrm>
              <a:off x="8310843" y="2329398"/>
              <a:ext cx="2876365" cy="2105025"/>
            </a:xfrm>
            <a:custGeom>
              <a:avLst/>
              <a:gdLst>
                <a:gd name="connsiteX0" fmla="*/ 14287 w 2876550"/>
                <a:gd name="connsiteY0" fmla="*/ 214313 h 2105025"/>
                <a:gd name="connsiteX1" fmla="*/ 0 w 2876550"/>
                <a:gd name="connsiteY1" fmla="*/ 1009650 h 2105025"/>
                <a:gd name="connsiteX2" fmla="*/ 57150 w 2876550"/>
                <a:gd name="connsiteY2" fmla="*/ 1028700 h 2105025"/>
                <a:gd name="connsiteX3" fmla="*/ 90487 w 2876550"/>
                <a:gd name="connsiteY3" fmla="*/ 1085850 h 2105025"/>
                <a:gd name="connsiteX4" fmla="*/ 147637 w 2876550"/>
                <a:gd name="connsiteY4" fmla="*/ 1062038 h 2105025"/>
                <a:gd name="connsiteX5" fmla="*/ 319087 w 2876550"/>
                <a:gd name="connsiteY5" fmla="*/ 1314450 h 2105025"/>
                <a:gd name="connsiteX6" fmla="*/ 395287 w 2876550"/>
                <a:gd name="connsiteY6" fmla="*/ 1362075 h 2105025"/>
                <a:gd name="connsiteX7" fmla="*/ 371475 w 2876550"/>
                <a:gd name="connsiteY7" fmla="*/ 1519238 h 2105025"/>
                <a:gd name="connsiteX8" fmla="*/ 485775 w 2876550"/>
                <a:gd name="connsiteY8" fmla="*/ 1566863 h 2105025"/>
                <a:gd name="connsiteX9" fmla="*/ 442912 w 2876550"/>
                <a:gd name="connsiteY9" fmla="*/ 1690688 h 2105025"/>
                <a:gd name="connsiteX10" fmla="*/ 585787 w 2876550"/>
                <a:gd name="connsiteY10" fmla="*/ 1800225 h 2105025"/>
                <a:gd name="connsiteX11" fmla="*/ 647700 w 2876550"/>
                <a:gd name="connsiteY11" fmla="*/ 1757363 h 2105025"/>
                <a:gd name="connsiteX12" fmla="*/ 1557337 w 2876550"/>
                <a:gd name="connsiteY12" fmla="*/ 1728788 h 2105025"/>
                <a:gd name="connsiteX13" fmla="*/ 1671637 w 2876550"/>
                <a:gd name="connsiteY13" fmla="*/ 1804988 h 2105025"/>
                <a:gd name="connsiteX14" fmla="*/ 1795462 w 2876550"/>
                <a:gd name="connsiteY14" fmla="*/ 1790700 h 2105025"/>
                <a:gd name="connsiteX15" fmla="*/ 1852612 w 2876550"/>
                <a:gd name="connsiteY15" fmla="*/ 1800225 h 2105025"/>
                <a:gd name="connsiteX16" fmla="*/ 1905000 w 2876550"/>
                <a:gd name="connsiteY16" fmla="*/ 1838325 h 2105025"/>
                <a:gd name="connsiteX17" fmla="*/ 1909762 w 2876550"/>
                <a:gd name="connsiteY17" fmla="*/ 1881188 h 2105025"/>
                <a:gd name="connsiteX18" fmla="*/ 2047875 w 2876550"/>
                <a:gd name="connsiteY18" fmla="*/ 1885950 h 2105025"/>
                <a:gd name="connsiteX19" fmla="*/ 2066925 w 2876550"/>
                <a:gd name="connsiteY19" fmla="*/ 1966913 h 2105025"/>
                <a:gd name="connsiteX20" fmla="*/ 2024062 w 2876550"/>
                <a:gd name="connsiteY20" fmla="*/ 1990725 h 2105025"/>
                <a:gd name="connsiteX21" fmla="*/ 1981200 w 2876550"/>
                <a:gd name="connsiteY21" fmla="*/ 2105025 h 2105025"/>
                <a:gd name="connsiteX22" fmla="*/ 2057400 w 2876550"/>
                <a:gd name="connsiteY22" fmla="*/ 2085975 h 2105025"/>
                <a:gd name="connsiteX23" fmla="*/ 2076450 w 2876550"/>
                <a:gd name="connsiteY23" fmla="*/ 2038350 h 2105025"/>
                <a:gd name="connsiteX24" fmla="*/ 2181225 w 2876550"/>
                <a:gd name="connsiteY24" fmla="*/ 2014538 h 2105025"/>
                <a:gd name="connsiteX25" fmla="*/ 2190750 w 2876550"/>
                <a:gd name="connsiteY25" fmla="*/ 1981200 h 2105025"/>
                <a:gd name="connsiteX26" fmla="*/ 2352675 w 2876550"/>
                <a:gd name="connsiteY26" fmla="*/ 1952625 h 2105025"/>
                <a:gd name="connsiteX27" fmla="*/ 2438400 w 2876550"/>
                <a:gd name="connsiteY27" fmla="*/ 1866900 h 2105025"/>
                <a:gd name="connsiteX28" fmla="*/ 2500312 w 2876550"/>
                <a:gd name="connsiteY28" fmla="*/ 1933575 h 2105025"/>
                <a:gd name="connsiteX29" fmla="*/ 2562225 w 2876550"/>
                <a:gd name="connsiteY29" fmla="*/ 1966913 h 2105025"/>
                <a:gd name="connsiteX30" fmla="*/ 2509837 w 2876550"/>
                <a:gd name="connsiteY30" fmla="*/ 2033588 h 2105025"/>
                <a:gd name="connsiteX31" fmla="*/ 2743200 w 2876550"/>
                <a:gd name="connsiteY31" fmla="*/ 1928813 h 2105025"/>
                <a:gd name="connsiteX32" fmla="*/ 2709862 w 2876550"/>
                <a:gd name="connsiteY32" fmla="*/ 1871663 h 2105025"/>
                <a:gd name="connsiteX33" fmla="*/ 2600325 w 2876550"/>
                <a:gd name="connsiteY33" fmla="*/ 1909763 h 2105025"/>
                <a:gd name="connsiteX34" fmla="*/ 2566987 w 2876550"/>
                <a:gd name="connsiteY34" fmla="*/ 1852613 h 2105025"/>
                <a:gd name="connsiteX35" fmla="*/ 2566987 w 2876550"/>
                <a:gd name="connsiteY35" fmla="*/ 1762125 h 2105025"/>
                <a:gd name="connsiteX36" fmla="*/ 2495550 w 2876550"/>
                <a:gd name="connsiteY36" fmla="*/ 1747838 h 2105025"/>
                <a:gd name="connsiteX37" fmla="*/ 2357437 w 2876550"/>
                <a:gd name="connsiteY37" fmla="*/ 1857375 h 2105025"/>
                <a:gd name="connsiteX38" fmla="*/ 2419350 w 2876550"/>
                <a:gd name="connsiteY38" fmla="*/ 1747838 h 2105025"/>
                <a:gd name="connsiteX39" fmla="*/ 2509837 w 2876550"/>
                <a:gd name="connsiteY39" fmla="*/ 1685925 h 2105025"/>
                <a:gd name="connsiteX40" fmla="*/ 2724150 w 2876550"/>
                <a:gd name="connsiteY40" fmla="*/ 1662113 h 2105025"/>
                <a:gd name="connsiteX41" fmla="*/ 2838450 w 2876550"/>
                <a:gd name="connsiteY41" fmla="*/ 1566863 h 2105025"/>
                <a:gd name="connsiteX42" fmla="*/ 2876550 w 2876550"/>
                <a:gd name="connsiteY42" fmla="*/ 1481138 h 2105025"/>
                <a:gd name="connsiteX43" fmla="*/ 2705100 w 2876550"/>
                <a:gd name="connsiteY43" fmla="*/ 1333500 h 2105025"/>
                <a:gd name="connsiteX44" fmla="*/ 2657475 w 2876550"/>
                <a:gd name="connsiteY44" fmla="*/ 1209675 h 2105025"/>
                <a:gd name="connsiteX45" fmla="*/ 2586037 w 2876550"/>
                <a:gd name="connsiteY45" fmla="*/ 1019175 h 2105025"/>
                <a:gd name="connsiteX46" fmla="*/ 2476500 w 2876550"/>
                <a:gd name="connsiteY46" fmla="*/ 1157288 h 2105025"/>
                <a:gd name="connsiteX47" fmla="*/ 2395537 w 2876550"/>
                <a:gd name="connsiteY47" fmla="*/ 1090613 h 2105025"/>
                <a:gd name="connsiteX48" fmla="*/ 2395537 w 2876550"/>
                <a:gd name="connsiteY48" fmla="*/ 1009650 h 2105025"/>
                <a:gd name="connsiteX49" fmla="*/ 2276475 w 2876550"/>
                <a:gd name="connsiteY49" fmla="*/ 842963 h 2105025"/>
                <a:gd name="connsiteX50" fmla="*/ 2190750 w 2876550"/>
                <a:gd name="connsiteY50" fmla="*/ 857250 h 2105025"/>
                <a:gd name="connsiteX51" fmla="*/ 2095500 w 2876550"/>
                <a:gd name="connsiteY51" fmla="*/ 838200 h 2105025"/>
                <a:gd name="connsiteX52" fmla="*/ 2114550 w 2876550"/>
                <a:gd name="connsiteY52" fmla="*/ 981075 h 2105025"/>
                <a:gd name="connsiteX53" fmla="*/ 2128837 w 2876550"/>
                <a:gd name="connsiteY53" fmla="*/ 1047750 h 2105025"/>
                <a:gd name="connsiteX54" fmla="*/ 2105025 w 2876550"/>
                <a:gd name="connsiteY54" fmla="*/ 1147763 h 2105025"/>
                <a:gd name="connsiteX55" fmla="*/ 2152650 w 2876550"/>
                <a:gd name="connsiteY55" fmla="*/ 1228725 h 2105025"/>
                <a:gd name="connsiteX56" fmla="*/ 2157412 w 2876550"/>
                <a:gd name="connsiteY56" fmla="*/ 1357313 h 2105025"/>
                <a:gd name="connsiteX57" fmla="*/ 2081212 w 2876550"/>
                <a:gd name="connsiteY57" fmla="*/ 1400175 h 2105025"/>
                <a:gd name="connsiteX58" fmla="*/ 2085975 w 2876550"/>
                <a:gd name="connsiteY58" fmla="*/ 1576388 h 2105025"/>
                <a:gd name="connsiteX59" fmla="*/ 2057400 w 2876550"/>
                <a:gd name="connsiteY59" fmla="*/ 1628775 h 2105025"/>
                <a:gd name="connsiteX60" fmla="*/ 1985962 w 2876550"/>
                <a:gd name="connsiteY60" fmla="*/ 1509713 h 2105025"/>
                <a:gd name="connsiteX61" fmla="*/ 1985962 w 2876550"/>
                <a:gd name="connsiteY61" fmla="*/ 1338263 h 2105025"/>
                <a:gd name="connsiteX62" fmla="*/ 1809750 w 2876550"/>
                <a:gd name="connsiteY62" fmla="*/ 1309688 h 2105025"/>
                <a:gd name="connsiteX63" fmla="*/ 1714500 w 2876550"/>
                <a:gd name="connsiteY63" fmla="*/ 1214438 h 2105025"/>
                <a:gd name="connsiteX64" fmla="*/ 1647825 w 2876550"/>
                <a:gd name="connsiteY64" fmla="*/ 1243013 h 2105025"/>
                <a:gd name="connsiteX65" fmla="*/ 1619250 w 2876550"/>
                <a:gd name="connsiteY65" fmla="*/ 1133475 h 2105025"/>
                <a:gd name="connsiteX66" fmla="*/ 1552575 w 2876550"/>
                <a:gd name="connsiteY66" fmla="*/ 1090613 h 2105025"/>
                <a:gd name="connsiteX67" fmla="*/ 1609725 w 2876550"/>
                <a:gd name="connsiteY67" fmla="*/ 900113 h 2105025"/>
                <a:gd name="connsiteX68" fmla="*/ 1681162 w 2876550"/>
                <a:gd name="connsiteY68" fmla="*/ 819150 h 2105025"/>
                <a:gd name="connsiteX69" fmla="*/ 1728787 w 2876550"/>
                <a:gd name="connsiteY69" fmla="*/ 742950 h 2105025"/>
                <a:gd name="connsiteX70" fmla="*/ 1785937 w 2876550"/>
                <a:gd name="connsiteY70" fmla="*/ 723900 h 2105025"/>
                <a:gd name="connsiteX71" fmla="*/ 1843087 w 2876550"/>
                <a:gd name="connsiteY71" fmla="*/ 609600 h 2105025"/>
                <a:gd name="connsiteX72" fmla="*/ 1833562 w 2876550"/>
                <a:gd name="connsiteY72" fmla="*/ 752475 h 2105025"/>
                <a:gd name="connsiteX73" fmla="*/ 1852612 w 2876550"/>
                <a:gd name="connsiteY73" fmla="*/ 790575 h 2105025"/>
                <a:gd name="connsiteX74" fmla="*/ 1885950 w 2876550"/>
                <a:gd name="connsiteY74" fmla="*/ 809625 h 2105025"/>
                <a:gd name="connsiteX75" fmla="*/ 1914525 w 2876550"/>
                <a:gd name="connsiteY75" fmla="*/ 742950 h 2105025"/>
                <a:gd name="connsiteX76" fmla="*/ 2033587 w 2876550"/>
                <a:gd name="connsiteY76" fmla="*/ 790575 h 2105025"/>
                <a:gd name="connsiteX77" fmla="*/ 2057400 w 2876550"/>
                <a:gd name="connsiteY77" fmla="*/ 742950 h 2105025"/>
                <a:gd name="connsiteX78" fmla="*/ 1905000 w 2876550"/>
                <a:gd name="connsiteY78" fmla="*/ 614363 h 2105025"/>
                <a:gd name="connsiteX79" fmla="*/ 1900237 w 2876550"/>
                <a:gd name="connsiteY79" fmla="*/ 528638 h 2105025"/>
                <a:gd name="connsiteX80" fmla="*/ 1990725 w 2876550"/>
                <a:gd name="connsiteY80" fmla="*/ 500063 h 2105025"/>
                <a:gd name="connsiteX81" fmla="*/ 2019300 w 2876550"/>
                <a:gd name="connsiteY81" fmla="*/ 447675 h 2105025"/>
                <a:gd name="connsiteX82" fmla="*/ 1966912 w 2876550"/>
                <a:gd name="connsiteY82" fmla="*/ 338138 h 2105025"/>
                <a:gd name="connsiteX83" fmla="*/ 2033587 w 2876550"/>
                <a:gd name="connsiteY83" fmla="*/ 285750 h 2105025"/>
                <a:gd name="connsiteX84" fmla="*/ 1933575 w 2876550"/>
                <a:gd name="connsiteY84" fmla="*/ 214313 h 2105025"/>
                <a:gd name="connsiteX85" fmla="*/ 1876425 w 2876550"/>
                <a:gd name="connsiteY85" fmla="*/ 219075 h 2105025"/>
                <a:gd name="connsiteX86" fmla="*/ 1881187 w 2876550"/>
                <a:gd name="connsiteY86" fmla="*/ 280988 h 2105025"/>
                <a:gd name="connsiteX87" fmla="*/ 1828800 w 2876550"/>
                <a:gd name="connsiteY87" fmla="*/ 428625 h 2105025"/>
                <a:gd name="connsiteX88" fmla="*/ 1776412 w 2876550"/>
                <a:gd name="connsiteY88" fmla="*/ 395288 h 2105025"/>
                <a:gd name="connsiteX89" fmla="*/ 1785937 w 2876550"/>
                <a:gd name="connsiteY89" fmla="*/ 309563 h 2105025"/>
                <a:gd name="connsiteX90" fmla="*/ 1738312 w 2876550"/>
                <a:gd name="connsiteY90" fmla="*/ 252413 h 2105025"/>
                <a:gd name="connsiteX91" fmla="*/ 1719262 w 2876550"/>
                <a:gd name="connsiteY91" fmla="*/ 314325 h 2105025"/>
                <a:gd name="connsiteX92" fmla="*/ 1714500 w 2876550"/>
                <a:gd name="connsiteY92" fmla="*/ 228600 h 2105025"/>
                <a:gd name="connsiteX93" fmla="*/ 1633537 w 2876550"/>
                <a:gd name="connsiteY93" fmla="*/ 209550 h 2105025"/>
                <a:gd name="connsiteX94" fmla="*/ 1647825 w 2876550"/>
                <a:gd name="connsiteY94" fmla="*/ 133350 h 2105025"/>
                <a:gd name="connsiteX95" fmla="*/ 1628775 w 2876550"/>
                <a:gd name="connsiteY95" fmla="*/ 0 h 2105025"/>
                <a:gd name="connsiteX96" fmla="*/ 1519237 w 2876550"/>
                <a:gd name="connsiteY96" fmla="*/ 0 h 2105025"/>
                <a:gd name="connsiteX97" fmla="*/ 1490662 w 2876550"/>
                <a:gd name="connsiteY97" fmla="*/ 61913 h 2105025"/>
                <a:gd name="connsiteX98" fmla="*/ 1504950 w 2876550"/>
                <a:gd name="connsiteY98" fmla="*/ 123825 h 2105025"/>
                <a:gd name="connsiteX99" fmla="*/ 1514475 w 2876550"/>
                <a:gd name="connsiteY99" fmla="*/ 204788 h 2105025"/>
                <a:gd name="connsiteX100" fmla="*/ 1562100 w 2876550"/>
                <a:gd name="connsiteY100" fmla="*/ 247650 h 2105025"/>
                <a:gd name="connsiteX101" fmla="*/ 1614487 w 2876550"/>
                <a:gd name="connsiteY101" fmla="*/ 300038 h 2105025"/>
                <a:gd name="connsiteX102" fmla="*/ 1576387 w 2876550"/>
                <a:gd name="connsiteY102" fmla="*/ 366713 h 2105025"/>
                <a:gd name="connsiteX103" fmla="*/ 1528762 w 2876550"/>
                <a:gd name="connsiteY103" fmla="*/ 400050 h 2105025"/>
                <a:gd name="connsiteX104" fmla="*/ 1500187 w 2876550"/>
                <a:gd name="connsiteY104" fmla="*/ 319088 h 2105025"/>
                <a:gd name="connsiteX105" fmla="*/ 1533525 w 2876550"/>
                <a:gd name="connsiteY105" fmla="*/ 276225 h 2105025"/>
                <a:gd name="connsiteX106" fmla="*/ 1447800 w 2876550"/>
                <a:gd name="connsiteY106" fmla="*/ 176213 h 2105025"/>
                <a:gd name="connsiteX107" fmla="*/ 1395412 w 2876550"/>
                <a:gd name="connsiteY107" fmla="*/ 247650 h 2105025"/>
                <a:gd name="connsiteX108" fmla="*/ 1443037 w 2876550"/>
                <a:gd name="connsiteY108" fmla="*/ 304800 h 2105025"/>
                <a:gd name="connsiteX109" fmla="*/ 1462087 w 2876550"/>
                <a:gd name="connsiteY109" fmla="*/ 390525 h 2105025"/>
                <a:gd name="connsiteX110" fmla="*/ 1395412 w 2876550"/>
                <a:gd name="connsiteY110" fmla="*/ 423863 h 2105025"/>
                <a:gd name="connsiteX111" fmla="*/ 1281112 w 2876550"/>
                <a:gd name="connsiteY111" fmla="*/ 385763 h 2105025"/>
                <a:gd name="connsiteX112" fmla="*/ 1219200 w 2876550"/>
                <a:gd name="connsiteY112" fmla="*/ 361950 h 2105025"/>
                <a:gd name="connsiteX113" fmla="*/ 1109662 w 2876550"/>
                <a:gd name="connsiteY113" fmla="*/ 385763 h 2105025"/>
                <a:gd name="connsiteX114" fmla="*/ 1114425 w 2876550"/>
                <a:gd name="connsiteY114" fmla="*/ 490538 h 2105025"/>
                <a:gd name="connsiteX115" fmla="*/ 1057275 w 2876550"/>
                <a:gd name="connsiteY115" fmla="*/ 390525 h 2105025"/>
                <a:gd name="connsiteX116" fmla="*/ 871537 w 2876550"/>
                <a:gd name="connsiteY116" fmla="*/ 400050 h 2105025"/>
                <a:gd name="connsiteX117" fmla="*/ 900112 w 2876550"/>
                <a:gd name="connsiteY117" fmla="*/ 347663 h 2105025"/>
                <a:gd name="connsiteX118" fmla="*/ 842962 w 2876550"/>
                <a:gd name="connsiteY118" fmla="*/ 314325 h 2105025"/>
                <a:gd name="connsiteX119" fmla="*/ 742950 w 2876550"/>
                <a:gd name="connsiteY119" fmla="*/ 309563 h 2105025"/>
                <a:gd name="connsiteX120" fmla="*/ 642937 w 2876550"/>
                <a:gd name="connsiteY120" fmla="*/ 214313 h 2105025"/>
                <a:gd name="connsiteX121" fmla="*/ 533400 w 2876550"/>
                <a:gd name="connsiteY121" fmla="*/ 228600 h 2105025"/>
                <a:gd name="connsiteX122" fmla="*/ 471487 w 2876550"/>
                <a:gd name="connsiteY122" fmla="*/ 128588 h 2105025"/>
                <a:gd name="connsiteX123" fmla="*/ 414337 w 2876550"/>
                <a:gd name="connsiteY123" fmla="*/ 195263 h 2105025"/>
                <a:gd name="connsiteX124" fmla="*/ 304800 w 2876550"/>
                <a:gd name="connsiteY124" fmla="*/ 238125 h 2105025"/>
                <a:gd name="connsiteX125" fmla="*/ 276225 w 2876550"/>
                <a:gd name="connsiteY125" fmla="*/ 314325 h 2105025"/>
                <a:gd name="connsiteX126" fmla="*/ 309562 w 2876550"/>
                <a:gd name="connsiteY126" fmla="*/ 200025 h 2105025"/>
                <a:gd name="connsiteX127" fmla="*/ 419100 w 2876550"/>
                <a:gd name="connsiteY127" fmla="*/ 161925 h 2105025"/>
                <a:gd name="connsiteX128" fmla="*/ 366712 w 2876550"/>
                <a:gd name="connsiteY128" fmla="*/ 142875 h 2105025"/>
                <a:gd name="connsiteX129" fmla="*/ 238125 w 2876550"/>
                <a:gd name="connsiteY129" fmla="*/ 214313 h 2105025"/>
                <a:gd name="connsiteX130" fmla="*/ 185737 w 2876550"/>
                <a:gd name="connsiteY130" fmla="*/ 271463 h 2105025"/>
                <a:gd name="connsiteX131" fmla="*/ 214312 w 2876550"/>
                <a:gd name="connsiteY131" fmla="*/ 347663 h 2105025"/>
                <a:gd name="connsiteX132" fmla="*/ 152400 w 2876550"/>
                <a:gd name="connsiteY132" fmla="*/ 290513 h 2105025"/>
                <a:gd name="connsiteX133" fmla="*/ 14287 w 2876550"/>
                <a:gd name="connsiteY133" fmla="*/ 214313 h 210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876550" h="2105025">
                  <a:moveTo>
                    <a:pt x="14287" y="214313"/>
                  </a:moveTo>
                  <a:lnTo>
                    <a:pt x="0" y="1009650"/>
                  </a:lnTo>
                  <a:lnTo>
                    <a:pt x="57150" y="1028700"/>
                  </a:lnTo>
                  <a:lnTo>
                    <a:pt x="90487" y="1085850"/>
                  </a:lnTo>
                  <a:lnTo>
                    <a:pt x="147637" y="1062038"/>
                  </a:lnTo>
                  <a:lnTo>
                    <a:pt x="319087" y="1314450"/>
                  </a:lnTo>
                  <a:lnTo>
                    <a:pt x="395287" y="1362075"/>
                  </a:lnTo>
                  <a:lnTo>
                    <a:pt x="371475" y="1519238"/>
                  </a:lnTo>
                  <a:lnTo>
                    <a:pt x="485775" y="1566863"/>
                  </a:lnTo>
                  <a:lnTo>
                    <a:pt x="442912" y="1690688"/>
                  </a:lnTo>
                  <a:lnTo>
                    <a:pt x="585787" y="1800225"/>
                  </a:lnTo>
                  <a:lnTo>
                    <a:pt x="647700" y="1757363"/>
                  </a:lnTo>
                  <a:lnTo>
                    <a:pt x="1557337" y="1728788"/>
                  </a:lnTo>
                  <a:lnTo>
                    <a:pt x="1671637" y="1804988"/>
                  </a:lnTo>
                  <a:lnTo>
                    <a:pt x="1795462" y="1790700"/>
                  </a:lnTo>
                  <a:lnTo>
                    <a:pt x="1852612" y="1800225"/>
                  </a:lnTo>
                  <a:lnTo>
                    <a:pt x="1905000" y="1838325"/>
                  </a:lnTo>
                  <a:lnTo>
                    <a:pt x="1909762" y="1881188"/>
                  </a:lnTo>
                  <a:lnTo>
                    <a:pt x="2047875" y="1885950"/>
                  </a:lnTo>
                  <a:lnTo>
                    <a:pt x="2066925" y="1966913"/>
                  </a:lnTo>
                  <a:lnTo>
                    <a:pt x="2024062" y="1990725"/>
                  </a:lnTo>
                  <a:lnTo>
                    <a:pt x="1981200" y="2105025"/>
                  </a:lnTo>
                  <a:lnTo>
                    <a:pt x="2057400" y="2085975"/>
                  </a:lnTo>
                  <a:lnTo>
                    <a:pt x="2076450" y="2038350"/>
                  </a:lnTo>
                  <a:lnTo>
                    <a:pt x="2181225" y="2014538"/>
                  </a:lnTo>
                  <a:lnTo>
                    <a:pt x="2190750" y="1981200"/>
                  </a:lnTo>
                  <a:lnTo>
                    <a:pt x="2352675" y="1952625"/>
                  </a:lnTo>
                  <a:lnTo>
                    <a:pt x="2438400" y="1866900"/>
                  </a:lnTo>
                  <a:lnTo>
                    <a:pt x="2500312" y="1933575"/>
                  </a:lnTo>
                  <a:lnTo>
                    <a:pt x="2562225" y="1966913"/>
                  </a:lnTo>
                  <a:lnTo>
                    <a:pt x="2509837" y="2033588"/>
                  </a:lnTo>
                  <a:lnTo>
                    <a:pt x="2743200" y="1928813"/>
                  </a:lnTo>
                  <a:lnTo>
                    <a:pt x="2709862" y="1871663"/>
                  </a:lnTo>
                  <a:lnTo>
                    <a:pt x="2600325" y="1909763"/>
                  </a:lnTo>
                  <a:lnTo>
                    <a:pt x="2566987" y="1852613"/>
                  </a:lnTo>
                  <a:lnTo>
                    <a:pt x="2566987" y="1762125"/>
                  </a:lnTo>
                  <a:lnTo>
                    <a:pt x="2495550" y="1747838"/>
                  </a:lnTo>
                  <a:lnTo>
                    <a:pt x="2357437" y="1857375"/>
                  </a:lnTo>
                  <a:lnTo>
                    <a:pt x="2419350" y="1747838"/>
                  </a:lnTo>
                  <a:lnTo>
                    <a:pt x="2509837" y="1685925"/>
                  </a:lnTo>
                  <a:lnTo>
                    <a:pt x="2724150" y="1662113"/>
                  </a:lnTo>
                  <a:lnTo>
                    <a:pt x="2838450" y="1566863"/>
                  </a:lnTo>
                  <a:lnTo>
                    <a:pt x="2876550" y="1481138"/>
                  </a:lnTo>
                  <a:lnTo>
                    <a:pt x="2705100" y="1333500"/>
                  </a:lnTo>
                  <a:lnTo>
                    <a:pt x="2657475" y="1209675"/>
                  </a:lnTo>
                  <a:lnTo>
                    <a:pt x="2586037" y="1019175"/>
                  </a:lnTo>
                  <a:lnTo>
                    <a:pt x="2476500" y="1157288"/>
                  </a:lnTo>
                  <a:lnTo>
                    <a:pt x="2395537" y="1090613"/>
                  </a:lnTo>
                  <a:lnTo>
                    <a:pt x="2395537" y="1009650"/>
                  </a:lnTo>
                  <a:lnTo>
                    <a:pt x="2276475" y="842963"/>
                  </a:lnTo>
                  <a:lnTo>
                    <a:pt x="2190750" y="857250"/>
                  </a:lnTo>
                  <a:lnTo>
                    <a:pt x="2095500" y="838200"/>
                  </a:lnTo>
                  <a:lnTo>
                    <a:pt x="2114550" y="981075"/>
                  </a:lnTo>
                  <a:lnTo>
                    <a:pt x="2128837" y="1047750"/>
                  </a:lnTo>
                  <a:lnTo>
                    <a:pt x="2105025" y="1147763"/>
                  </a:lnTo>
                  <a:lnTo>
                    <a:pt x="2152650" y="1228725"/>
                  </a:lnTo>
                  <a:lnTo>
                    <a:pt x="2157412" y="1357313"/>
                  </a:lnTo>
                  <a:lnTo>
                    <a:pt x="2081212" y="1400175"/>
                  </a:lnTo>
                  <a:lnTo>
                    <a:pt x="2085975" y="1576388"/>
                  </a:lnTo>
                  <a:lnTo>
                    <a:pt x="2057400" y="1628775"/>
                  </a:lnTo>
                  <a:lnTo>
                    <a:pt x="1985962" y="1509713"/>
                  </a:lnTo>
                  <a:lnTo>
                    <a:pt x="1985962" y="1338263"/>
                  </a:lnTo>
                  <a:lnTo>
                    <a:pt x="1809750" y="1309688"/>
                  </a:lnTo>
                  <a:lnTo>
                    <a:pt x="1714500" y="1214438"/>
                  </a:lnTo>
                  <a:lnTo>
                    <a:pt x="1647825" y="1243013"/>
                  </a:lnTo>
                  <a:lnTo>
                    <a:pt x="1619250" y="1133475"/>
                  </a:lnTo>
                  <a:lnTo>
                    <a:pt x="1552575" y="1090613"/>
                  </a:lnTo>
                  <a:lnTo>
                    <a:pt x="1609725" y="900113"/>
                  </a:lnTo>
                  <a:lnTo>
                    <a:pt x="1681162" y="819150"/>
                  </a:lnTo>
                  <a:lnTo>
                    <a:pt x="1728787" y="742950"/>
                  </a:lnTo>
                  <a:lnTo>
                    <a:pt x="1785937" y="723900"/>
                  </a:lnTo>
                  <a:lnTo>
                    <a:pt x="1843087" y="609600"/>
                  </a:lnTo>
                  <a:lnTo>
                    <a:pt x="1833562" y="752475"/>
                  </a:lnTo>
                  <a:lnTo>
                    <a:pt x="1852612" y="790575"/>
                  </a:lnTo>
                  <a:lnTo>
                    <a:pt x="1885950" y="809625"/>
                  </a:lnTo>
                  <a:lnTo>
                    <a:pt x="1914525" y="742950"/>
                  </a:lnTo>
                  <a:lnTo>
                    <a:pt x="2033587" y="790575"/>
                  </a:lnTo>
                  <a:lnTo>
                    <a:pt x="2057400" y="742950"/>
                  </a:lnTo>
                  <a:lnTo>
                    <a:pt x="1905000" y="614363"/>
                  </a:lnTo>
                  <a:lnTo>
                    <a:pt x="1900237" y="528638"/>
                  </a:lnTo>
                  <a:lnTo>
                    <a:pt x="1990725" y="500063"/>
                  </a:lnTo>
                  <a:lnTo>
                    <a:pt x="2019300" y="447675"/>
                  </a:lnTo>
                  <a:lnTo>
                    <a:pt x="1966912" y="338138"/>
                  </a:lnTo>
                  <a:lnTo>
                    <a:pt x="2033587" y="285750"/>
                  </a:lnTo>
                  <a:lnTo>
                    <a:pt x="1933575" y="214313"/>
                  </a:lnTo>
                  <a:lnTo>
                    <a:pt x="1876425" y="219075"/>
                  </a:lnTo>
                  <a:lnTo>
                    <a:pt x="1881187" y="280988"/>
                  </a:lnTo>
                  <a:lnTo>
                    <a:pt x="1828800" y="428625"/>
                  </a:lnTo>
                  <a:lnTo>
                    <a:pt x="1776412" y="395288"/>
                  </a:lnTo>
                  <a:lnTo>
                    <a:pt x="1785937" y="309563"/>
                  </a:lnTo>
                  <a:lnTo>
                    <a:pt x="1738312" y="252413"/>
                  </a:lnTo>
                  <a:lnTo>
                    <a:pt x="1719262" y="314325"/>
                  </a:lnTo>
                  <a:lnTo>
                    <a:pt x="1714500" y="228600"/>
                  </a:lnTo>
                  <a:lnTo>
                    <a:pt x="1633537" y="209550"/>
                  </a:lnTo>
                  <a:lnTo>
                    <a:pt x="1647825" y="133350"/>
                  </a:lnTo>
                  <a:lnTo>
                    <a:pt x="1628775" y="0"/>
                  </a:lnTo>
                  <a:lnTo>
                    <a:pt x="1519237" y="0"/>
                  </a:lnTo>
                  <a:lnTo>
                    <a:pt x="1490662" y="61913"/>
                  </a:lnTo>
                  <a:lnTo>
                    <a:pt x="1504950" y="123825"/>
                  </a:lnTo>
                  <a:lnTo>
                    <a:pt x="1514475" y="204788"/>
                  </a:lnTo>
                  <a:lnTo>
                    <a:pt x="1562100" y="247650"/>
                  </a:lnTo>
                  <a:lnTo>
                    <a:pt x="1614487" y="300038"/>
                  </a:lnTo>
                  <a:lnTo>
                    <a:pt x="1576387" y="366713"/>
                  </a:lnTo>
                  <a:lnTo>
                    <a:pt x="1528762" y="400050"/>
                  </a:lnTo>
                  <a:lnTo>
                    <a:pt x="1500187" y="319088"/>
                  </a:lnTo>
                  <a:lnTo>
                    <a:pt x="1533525" y="276225"/>
                  </a:lnTo>
                  <a:lnTo>
                    <a:pt x="1447800" y="176213"/>
                  </a:lnTo>
                  <a:lnTo>
                    <a:pt x="1395412" y="247650"/>
                  </a:lnTo>
                  <a:lnTo>
                    <a:pt x="1443037" y="304800"/>
                  </a:lnTo>
                  <a:lnTo>
                    <a:pt x="1462087" y="390525"/>
                  </a:lnTo>
                  <a:lnTo>
                    <a:pt x="1395412" y="423863"/>
                  </a:lnTo>
                  <a:lnTo>
                    <a:pt x="1281112" y="385763"/>
                  </a:lnTo>
                  <a:lnTo>
                    <a:pt x="1219200" y="361950"/>
                  </a:lnTo>
                  <a:lnTo>
                    <a:pt x="1109662" y="385763"/>
                  </a:lnTo>
                  <a:lnTo>
                    <a:pt x="1114425" y="490538"/>
                  </a:lnTo>
                  <a:lnTo>
                    <a:pt x="1057275" y="390525"/>
                  </a:lnTo>
                  <a:lnTo>
                    <a:pt x="871537" y="400050"/>
                  </a:lnTo>
                  <a:lnTo>
                    <a:pt x="900112" y="347663"/>
                  </a:lnTo>
                  <a:lnTo>
                    <a:pt x="842962" y="314325"/>
                  </a:lnTo>
                  <a:lnTo>
                    <a:pt x="742950" y="309563"/>
                  </a:lnTo>
                  <a:lnTo>
                    <a:pt x="642937" y="214313"/>
                  </a:lnTo>
                  <a:lnTo>
                    <a:pt x="533400" y="228600"/>
                  </a:lnTo>
                  <a:lnTo>
                    <a:pt x="471487" y="128588"/>
                  </a:lnTo>
                  <a:lnTo>
                    <a:pt x="414337" y="195263"/>
                  </a:lnTo>
                  <a:lnTo>
                    <a:pt x="304800" y="238125"/>
                  </a:lnTo>
                  <a:lnTo>
                    <a:pt x="276225" y="314325"/>
                  </a:lnTo>
                  <a:lnTo>
                    <a:pt x="309562" y="200025"/>
                  </a:lnTo>
                  <a:lnTo>
                    <a:pt x="419100" y="161925"/>
                  </a:lnTo>
                  <a:lnTo>
                    <a:pt x="366712" y="142875"/>
                  </a:lnTo>
                  <a:lnTo>
                    <a:pt x="238125" y="214313"/>
                  </a:lnTo>
                  <a:lnTo>
                    <a:pt x="185737" y="271463"/>
                  </a:lnTo>
                  <a:lnTo>
                    <a:pt x="214312" y="347663"/>
                  </a:lnTo>
                  <a:lnTo>
                    <a:pt x="152400" y="290513"/>
                  </a:lnTo>
                  <a:lnTo>
                    <a:pt x="14287" y="214313"/>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3" name="フリーフォーム 1172">
              <a:extLst>
                <a:ext uri="{FF2B5EF4-FFF2-40B4-BE49-F238E27FC236}">
                  <a16:creationId xmlns:a16="http://schemas.microsoft.com/office/drawing/2014/main" id="{2AC2EBF1-3A1E-427B-89FB-1B7E55F1BFE9}"/>
                </a:ext>
              </a:extLst>
            </p:cNvPr>
            <p:cNvSpPr/>
            <p:nvPr/>
          </p:nvSpPr>
          <p:spPr>
            <a:xfrm>
              <a:off x="11077678" y="4257675"/>
              <a:ext cx="219061" cy="271463"/>
            </a:xfrm>
            <a:custGeom>
              <a:avLst/>
              <a:gdLst>
                <a:gd name="connsiteX0" fmla="*/ 95250 w 219075"/>
                <a:gd name="connsiteY0" fmla="*/ 0 h 271463"/>
                <a:gd name="connsiteX1" fmla="*/ 23813 w 219075"/>
                <a:gd name="connsiteY1" fmla="*/ 104775 h 271463"/>
                <a:gd name="connsiteX2" fmla="*/ 0 w 219075"/>
                <a:gd name="connsiteY2" fmla="*/ 204788 h 271463"/>
                <a:gd name="connsiteX3" fmla="*/ 90488 w 219075"/>
                <a:gd name="connsiteY3" fmla="*/ 223838 h 271463"/>
                <a:gd name="connsiteX4" fmla="*/ 185738 w 219075"/>
                <a:gd name="connsiteY4" fmla="*/ 271463 h 271463"/>
                <a:gd name="connsiteX5" fmla="*/ 219075 w 219075"/>
                <a:gd name="connsiteY5" fmla="*/ 204788 h 271463"/>
                <a:gd name="connsiteX6" fmla="*/ 147638 w 219075"/>
                <a:gd name="connsiteY6" fmla="*/ 142875 h 271463"/>
                <a:gd name="connsiteX7" fmla="*/ 61913 w 219075"/>
                <a:gd name="connsiteY7" fmla="*/ 100013 h 271463"/>
                <a:gd name="connsiteX8" fmla="*/ 95250 w 219075"/>
                <a:gd name="connsiteY8" fmla="*/ 0 h 27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 h="271463">
                  <a:moveTo>
                    <a:pt x="95250" y="0"/>
                  </a:moveTo>
                  <a:lnTo>
                    <a:pt x="23813" y="104775"/>
                  </a:lnTo>
                  <a:lnTo>
                    <a:pt x="0" y="204788"/>
                  </a:lnTo>
                  <a:lnTo>
                    <a:pt x="90488" y="223838"/>
                  </a:lnTo>
                  <a:lnTo>
                    <a:pt x="185738" y="271463"/>
                  </a:lnTo>
                  <a:lnTo>
                    <a:pt x="219075" y="204788"/>
                  </a:lnTo>
                  <a:lnTo>
                    <a:pt x="147638" y="142875"/>
                  </a:lnTo>
                  <a:lnTo>
                    <a:pt x="61913" y="100013"/>
                  </a:lnTo>
                  <a:lnTo>
                    <a:pt x="9525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4" name="フリーフォーム 1173">
              <a:extLst>
                <a:ext uri="{FF2B5EF4-FFF2-40B4-BE49-F238E27FC236}">
                  <a16:creationId xmlns:a16="http://schemas.microsoft.com/office/drawing/2014/main" id="{B0966D46-A1CE-4F9A-A1E6-276F33729F6F}"/>
                </a:ext>
              </a:extLst>
            </p:cNvPr>
            <p:cNvSpPr/>
            <p:nvPr/>
          </p:nvSpPr>
          <p:spPr>
            <a:xfrm>
              <a:off x="8853733" y="4053424"/>
              <a:ext cx="1990598" cy="1123949"/>
            </a:xfrm>
            <a:custGeom>
              <a:avLst/>
              <a:gdLst>
                <a:gd name="connsiteX0" fmla="*/ 28575 w 1990725"/>
                <a:gd name="connsiteY0" fmla="*/ 76200 h 1123950"/>
                <a:gd name="connsiteX1" fmla="*/ 114300 w 1990725"/>
                <a:gd name="connsiteY1" fmla="*/ 33338 h 1123950"/>
                <a:gd name="connsiteX2" fmla="*/ 1019175 w 1990725"/>
                <a:gd name="connsiteY2" fmla="*/ 0 h 1123950"/>
                <a:gd name="connsiteX3" fmla="*/ 1171575 w 1990725"/>
                <a:gd name="connsiteY3" fmla="*/ 95250 h 1123950"/>
                <a:gd name="connsiteX4" fmla="*/ 1123950 w 1990725"/>
                <a:gd name="connsiteY4" fmla="*/ 171450 h 1123950"/>
                <a:gd name="connsiteX5" fmla="*/ 1181100 w 1990725"/>
                <a:gd name="connsiteY5" fmla="*/ 185738 h 1123950"/>
                <a:gd name="connsiteX6" fmla="*/ 1209675 w 1990725"/>
                <a:gd name="connsiteY6" fmla="*/ 133350 h 1123950"/>
                <a:gd name="connsiteX7" fmla="*/ 1328737 w 1990725"/>
                <a:gd name="connsiteY7" fmla="*/ 180975 h 1123950"/>
                <a:gd name="connsiteX8" fmla="*/ 1419225 w 1990725"/>
                <a:gd name="connsiteY8" fmla="*/ 242888 h 1123950"/>
                <a:gd name="connsiteX9" fmla="*/ 1414462 w 1990725"/>
                <a:gd name="connsiteY9" fmla="*/ 361950 h 1123950"/>
                <a:gd name="connsiteX10" fmla="*/ 1428750 w 1990725"/>
                <a:gd name="connsiteY10" fmla="*/ 404813 h 1123950"/>
                <a:gd name="connsiteX11" fmla="*/ 1519237 w 1990725"/>
                <a:gd name="connsiteY11" fmla="*/ 342900 h 1123950"/>
                <a:gd name="connsiteX12" fmla="*/ 1552575 w 1990725"/>
                <a:gd name="connsiteY12" fmla="*/ 295275 h 1123950"/>
                <a:gd name="connsiteX13" fmla="*/ 1619250 w 1990725"/>
                <a:gd name="connsiteY13" fmla="*/ 300038 h 1123950"/>
                <a:gd name="connsiteX14" fmla="*/ 1647825 w 1990725"/>
                <a:gd name="connsiteY14" fmla="*/ 261938 h 1123950"/>
                <a:gd name="connsiteX15" fmla="*/ 1819275 w 1990725"/>
                <a:gd name="connsiteY15" fmla="*/ 242888 h 1123950"/>
                <a:gd name="connsiteX16" fmla="*/ 1895475 w 1990725"/>
                <a:gd name="connsiteY16" fmla="*/ 142875 h 1123950"/>
                <a:gd name="connsiteX17" fmla="*/ 1990725 w 1990725"/>
                <a:gd name="connsiteY17" fmla="*/ 228600 h 1123950"/>
                <a:gd name="connsiteX18" fmla="*/ 1833562 w 1990725"/>
                <a:gd name="connsiteY18" fmla="*/ 323850 h 1123950"/>
                <a:gd name="connsiteX19" fmla="*/ 1833562 w 1990725"/>
                <a:gd name="connsiteY19" fmla="*/ 419100 h 1123950"/>
                <a:gd name="connsiteX20" fmla="*/ 1728787 w 1990725"/>
                <a:gd name="connsiteY20" fmla="*/ 438150 h 1123950"/>
                <a:gd name="connsiteX21" fmla="*/ 1628775 w 1990725"/>
                <a:gd name="connsiteY21" fmla="*/ 600075 h 1123950"/>
                <a:gd name="connsiteX22" fmla="*/ 1643062 w 1990725"/>
                <a:gd name="connsiteY22" fmla="*/ 700088 h 1123950"/>
                <a:gd name="connsiteX23" fmla="*/ 1509712 w 1990725"/>
                <a:gd name="connsiteY23" fmla="*/ 819150 h 1123950"/>
                <a:gd name="connsiteX24" fmla="*/ 1452562 w 1990725"/>
                <a:gd name="connsiteY24" fmla="*/ 900113 h 1123950"/>
                <a:gd name="connsiteX25" fmla="*/ 1538287 w 1990725"/>
                <a:gd name="connsiteY25" fmla="*/ 1085850 h 1123950"/>
                <a:gd name="connsiteX26" fmla="*/ 1495425 w 1990725"/>
                <a:gd name="connsiteY26" fmla="*/ 1123950 h 1123950"/>
                <a:gd name="connsiteX27" fmla="*/ 1390650 w 1990725"/>
                <a:gd name="connsiteY27" fmla="*/ 957263 h 1123950"/>
                <a:gd name="connsiteX28" fmla="*/ 1328737 w 1990725"/>
                <a:gd name="connsiteY28" fmla="*/ 928688 h 1123950"/>
                <a:gd name="connsiteX29" fmla="*/ 1190625 w 1990725"/>
                <a:gd name="connsiteY29" fmla="*/ 909638 h 1123950"/>
                <a:gd name="connsiteX30" fmla="*/ 1104900 w 1990725"/>
                <a:gd name="connsiteY30" fmla="*/ 971550 h 1123950"/>
                <a:gd name="connsiteX31" fmla="*/ 1028700 w 1990725"/>
                <a:gd name="connsiteY31" fmla="*/ 957263 h 1123950"/>
                <a:gd name="connsiteX32" fmla="*/ 947737 w 1990725"/>
                <a:gd name="connsiteY32" fmla="*/ 1095375 h 1123950"/>
                <a:gd name="connsiteX33" fmla="*/ 852487 w 1990725"/>
                <a:gd name="connsiteY33" fmla="*/ 1062038 h 1123950"/>
                <a:gd name="connsiteX34" fmla="*/ 795337 w 1990725"/>
                <a:gd name="connsiteY34" fmla="*/ 938213 h 1123950"/>
                <a:gd name="connsiteX35" fmla="*/ 728662 w 1990725"/>
                <a:gd name="connsiteY35" fmla="*/ 976313 h 1123950"/>
                <a:gd name="connsiteX36" fmla="*/ 590550 w 1990725"/>
                <a:gd name="connsiteY36" fmla="*/ 857250 h 1123950"/>
                <a:gd name="connsiteX37" fmla="*/ 423862 w 1990725"/>
                <a:gd name="connsiteY37" fmla="*/ 862013 h 1123950"/>
                <a:gd name="connsiteX38" fmla="*/ 333375 w 1990725"/>
                <a:gd name="connsiteY38" fmla="*/ 819150 h 1123950"/>
                <a:gd name="connsiteX39" fmla="*/ 261937 w 1990725"/>
                <a:gd name="connsiteY39" fmla="*/ 823913 h 1123950"/>
                <a:gd name="connsiteX40" fmla="*/ 219075 w 1990725"/>
                <a:gd name="connsiteY40" fmla="*/ 766763 h 1123950"/>
                <a:gd name="connsiteX41" fmla="*/ 100012 w 1990725"/>
                <a:gd name="connsiteY41" fmla="*/ 704850 h 1123950"/>
                <a:gd name="connsiteX42" fmla="*/ 28575 w 1990725"/>
                <a:gd name="connsiteY42" fmla="*/ 447675 h 1123950"/>
                <a:gd name="connsiteX43" fmla="*/ 0 w 1990725"/>
                <a:gd name="connsiteY43" fmla="*/ 195263 h 1123950"/>
                <a:gd name="connsiteX44" fmla="*/ 28575 w 1990725"/>
                <a:gd name="connsiteY44" fmla="*/ 7620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90725" h="1123950">
                  <a:moveTo>
                    <a:pt x="28575" y="76200"/>
                  </a:moveTo>
                  <a:lnTo>
                    <a:pt x="114300" y="33338"/>
                  </a:lnTo>
                  <a:lnTo>
                    <a:pt x="1019175" y="0"/>
                  </a:lnTo>
                  <a:lnTo>
                    <a:pt x="1171575" y="95250"/>
                  </a:lnTo>
                  <a:lnTo>
                    <a:pt x="1123950" y="171450"/>
                  </a:lnTo>
                  <a:lnTo>
                    <a:pt x="1181100" y="185738"/>
                  </a:lnTo>
                  <a:lnTo>
                    <a:pt x="1209675" y="133350"/>
                  </a:lnTo>
                  <a:lnTo>
                    <a:pt x="1328737" y="180975"/>
                  </a:lnTo>
                  <a:lnTo>
                    <a:pt x="1419225" y="242888"/>
                  </a:lnTo>
                  <a:lnTo>
                    <a:pt x="1414462" y="361950"/>
                  </a:lnTo>
                  <a:lnTo>
                    <a:pt x="1428750" y="404813"/>
                  </a:lnTo>
                  <a:lnTo>
                    <a:pt x="1519237" y="342900"/>
                  </a:lnTo>
                  <a:lnTo>
                    <a:pt x="1552575" y="295275"/>
                  </a:lnTo>
                  <a:lnTo>
                    <a:pt x="1619250" y="300038"/>
                  </a:lnTo>
                  <a:lnTo>
                    <a:pt x="1647825" y="261938"/>
                  </a:lnTo>
                  <a:lnTo>
                    <a:pt x="1819275" y="242888"/>
                  </a:lnTo>
                  <a:lnTo>
                    <a:pt x="1895475" y="142875"/>
                  </a:lnTo>
                  <a:lnTo>
                    <a:pt x="1990725" y="228600"/>
                  </a:lnTo>
                  <a:lnTo>
                    <a:pt x="1833562" y="323850"/>
                  </a:lnTo>
                  <a:lnTo>
                    <a:pt x="1833562" y="419100"/>
                  </a:lnTo>
                  <a:lnTo>
                    <a:pt x="1728787" y="438150"/>
                  </a:lnTo>
                  <a:lnTo>
                    <a:pt x="1628775" y="600075"/>
                  </a:lnTo>
                  <a:lnTo>
                    <a:pt x="1643062" y="700088"/>
                  </a:lnTo>
                  <a:lnTo>
                    <a:pt x="1509712" y="819150"/>
                  </a:lnTo>
                  <a:lnTo>
                    <a:pt x="1452562" y="900113"/>
                  </a:lnTo>
                  <a:lnTo>
                    <a:pt x="1538287" y="1085850"/>
                  </a:lnTo>
                  <a:lnTo>
                    <a:pt x="1495425" y="1123950"/>
                  </a:lnTo>
                  <a:lnTo>
                    <a:pt x="1390650" y="957263"/>
                  </a:lnTo>
                  <a:lnTo>
                    <a:pt x="1328737" y="928688"/>
                  </a:lnTo>
                  <a:lnTo>
                    <a:pt x="1190625" y="909638"/>
                  </a:lnTo>
                  <a:lnTo>
                    <a:pt x="1104900" y="971550"/>
                  </a:lnTo>
                  <a:lnTo>
                    <a:pt x="1028700" y="957263"/>
                  </a:lnTo>
                  <a:lnTo>
                    <a:pt x="947737" y="1095375"/>
                  </a:lnTo>
                  <a:lnTo>
                    <a:pt x="852487" y="1062038"/>
                  </a:lnTo>
                  <a:lnTo>
                    <a:pt x="795337" y="938213"/>
                  </a:lnTo>
                  <a:lnTo>
                    <a:pt x="728662" y="976313"/>
                  </a:lnTo>
                  <a:lnTo>
                    <a:pt x="590550" y="857250"/>
                  </a:lnTo>
                  <a:lnTo>
                    <a:pt x="423862" y="862013"/>
                  </a:lnTo>
                  <a:lnTo>
                    <a:pt x="333375" y="819150"/>
                  </a:lnTo>
                  <a:lnTo>
                    <a:pt x="261937" y="823913"/>
                  </a:lnTo>
                  <a:lnTo>
                    <a:pt x="219075" y="766763"/>
                  </a:lnTo>
                  <a:lnTo>
                    <a:pt x="100012" y="704850"/>
                  </a:lnTo>
                  <a:lnTo>
                    <a:pt x="28575" y="447675"/>
                  </a:lnTo>
                  <a:lnTo>
                    <a:pt x="0" y="195263"/>
                  </a:lnTo>
                  <a:lnTo>
                    <a:pt x="28575" y="762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5" name="フリーフォーム 1174">
              <a:extLst>
                <a:ext uri="{FF2B5EF4-FFF2-40B4-BE49-F238E27FC236}">
                  <a16:creationId xmlns:a16="http://schemas.microsoft.com/office/drawing/2014/main" id="{40AC9EF2-1E21-46D7-B056-C8695940058A}"/>
                </a:ext>
              </a:extLst>
            </p:cNvPr>
            <p:cNvSpPr/>
            <p:nvPr/>
          </p:nvSpPr>
          <p:spPr>
            <a:xfrm>
              <a:off x="7339355" y="3539046"/>
              <a:ext cx="319067" cy="195263"/>
            </a:xfrm>
            <a:custGeom>
              <a:avLst/>
              <a:gdLst>
                <a:gd name="connsiteX0" fmla="*/ 319087 w 319087"/>
                <a:gd name="connsiteY0" fmla="*/ 0 h 195262"/>
                <a:gd name="connsiteX1" fmla="*/ 228600 w 319087"/>
                <a:gd name="connsiteY1" fmla="*/ 14287 h 195262"/>
                <a:gd name="connsiteX2" fmla="*/ 0 w 319087"/>
                <a:gd name="connsiteY2" fmla="*/ 195262 h 195262"/>
                <a:gd name="connsiteX3" fmla="*/ 271462 w 319087"/>
                <a:gd name="connsiteY3" fmla="*/ 42862 h 195262"/>
                <a:gd name="connsiteX4" fmla="*/ 319087 w 319087"/>
                <a:gd name="connsiteY4" fmla="*/ 0 h 195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7" h="195262">
                  <a:moveTo>
                    <a:pt x="319087" y="0"/>
                  </a:moveTo>
                  <a:lnTo>
                    <a:pt x="228600" y="14287"/>
                  </a:lnTo>
                  <a:lnTo>
                    <a:pt x="0" y="195262"/>
                  </a:lnTo>
                  <a:lnTo>
                    <a:pt x="271462" y="42862"/>
                  </a:lnTo>
                  <a:lnTo>
                    <a:pt x="319087"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6" name="フリーフォーム 1175">
              <a:extLst>
                <a:ext uri="{FF2B5EF4-FFF2-40B4-BE49-F238E27FC236}">
                  <a16:creationId xmlns:a16="http://schemas.microsoft.com/office/drawing/2014/main" id="{71C402E9-0BC3-4DAE-A9B1-CC95A7D9747F}"/>
                </a:ext>
              </a:extLst>
            </p:cNvPr>
            <p:cNvSpPr/>
            <p:nvPr/>
          </p:nvSpPr>
          <p:spPr>
            <a:xfrm>
              <a:off x="9129941" y="4867813"/>
              <a:ext cx="1004823" cy="719138"/>
            </a:xfrm>
            <a:custGeom>
              <a:avLst/>
              <a:gdLst>
                <a:gd name="connsiteX0" fmla="*/ 0 w 1004887"/>
                <a:gd name="connsiteY0" fmla="*/ 0 h 719137"/>
                <a:gd name="connsiteX1" fmla="*/ 33337 w 1004887"/>
                <a:gd name="connsiteY1" fmla="*/ 142875 h 719137"/>
                <a:gd name="connsiteX2" fmla="*/ 80962 w 1004887"/>
                <a:gd name="connsiteY2" fmla="*/ 176212 h 719137"/>
                <a:gd name="connsiteX3" fmla="*/ 57150 w 1004887"/>
                <a:gd name="connsiteY3" fmla="*/ 238125 h 719137"/>
                <a:gd name="connsiteX4" fmla="*/ 238125 w 1004887"/>
                <a:gd name="connsiteY4" fmla="*/ 395287 h 719137"/>
                <a:gd name="connsiteX5" fmla="*/ 166687 w 1004887"/>
                <a:gd name="connsiteY5" fmla="*/ 257175 h 719137"/>
                <a:gd name="connsiteX6" fmla="*/ 61912 w 1004887"/>
                <a:gd name="connsiteY6" fmla="*/ 47625 h 719137"/>
                <a:gd name="connsiteX7" fmla="*/ 109537 w 1004887"/>
                <a:gd name="connsiteY7" fmla="*/ 76200 h 719137"/>
                <a:gd name="connsiteX8" fmla="*/ 195262 w 1004887"/>
                <a:gd name="connsiteY8" fmla="*/ 200025 h 719137"/>
                <a:gd name="connsiteX9" fmla="*/ 314325 w 1004887"/>
                <a:gd name="connsiteY9" fmla="*/ 361950 h 719137"/>
                <a:gd name="connsiteX10" fmla="*/ 438150 w 1004887"/>
                <a:gd name="connsiteY10" fmla="*/ 523875 h 719137"/>
                <a:gd name="connsiteX11" fmla="*/ 495300 w 1004887"/>
                <a:gd name="connsiteY11" fmla="*/ 614362 h 719137"/>
                <a:gd name="connsiteX12" fmla="*/ 704850 w 1004887"/>
                <a:gd name="connsiteY12" fmla="*/ 685800 h 719137"/>
                <a:gd name="connsiteX13" fmla="*/ 752475 w 1004887"/>
                <a:gd name="connsiteY13" fmla="*/ 647700 h 719137"/>
                <a:gd name="connsiteX14" fmla="*/ 790575 w 1004887"/>
                <a:gd name="connsiteY14" fmla="*/ 719137 h 719137"/>
                <a:gd name="connsiteX15" fmla="*/ 857250 w 1004887"/>
                <a:gd name="connsiteY15" fmla="*/ 695325 h 719137"/>
                <a:gd name="connsiteX16" fmla="*/ 862012 w 1004887"/>
                <a:gd name="connsiteY16" fmla="*/ 628650 h 719137"/>
                <a:gd name="connsiteX17" fmla="*/ 923925 w 1004887"/>
                <a:gd name="connsiteY17" fmla="*/ 590550 h 719137"/>
                <a:gd name="connsiteX18" fmla="*/ 957262 w 1004887"/>
                <a:gd name="connsiteY18" fmla="*/ 647700 h 719137"/>
                <a:gd name="connsiteX19" fmla="*/ 1004887 w 1004887"/>
                <a:gd name="connsiteY19" fmla="*/ 457200 h 719137"/>
                <a:gd name="connsiteX20" fmla="*/ 914400 w 1004887"/>
                <a:gd name="connsiteY20" fmla="*/ 457200 h 719137"/>
                <a:gd name="connsiteX21" fmla="*/ 885825 w 1004887"/>
                <a:gd name="connsiteY21" fmla="*/ 509587 h 719137"/>
                <a:gd name="connsiteX22" fmla="*/ 790575 w 1004887"/>
                <a:gd name="connsiteY22" fmla="*/ 581025 h 719137"/>
                <a:gd name="connsiteX23" fmla="*/ 695325 w 1004887"/>
                <a:gd name="connsiteY23" fmla="*/ 547687 h 719137"/>
                <a:gd name="connsiteX24" fmla="*/ 633412 w 1004887"/>
                <a:gd name="connsiteY24" fmla="*/ 361950 h 719137"/>
                <a:gd name="connsiteX25" fmla="*/ 671512 w 1004887"/>
                <a:gd name="connsiteY25" fmla="*/ 271462 h 719137"/>
                <a:gd name="connsiteX26" fmla="*/ 576262 w 1004887"/>
                <a:gd name="connsiteY26" fmla="*/ 261937 h 719137"/>
                <a:gd name="connsiteX27" fmla="*/ 528637 w 1004887"/>
                <a:gd name="connsiteY27" fmla="*/ 128587 h 719137"/>
                <a:gd name="connsiteX28" fmla="*/ 447675 w 1004887"/>
                <a:gd name="connsiteY28" fmla="*/ 161925 h 719137"/>
                <a:gd name="connsiteX29" fmla="*/ 323850 w 1004887"/>
                <a:gd name="connsiteY29" fmla="*/ 47625 h 719137"/>
                <a:gd name="connsiteX30" fmla="*/ 161925 w 1004887"/>
                <a:gd name="connsiteY30" fmla="*/ 47625 h 719137"/>
                <a:gd name="connsiteX31" fmla="*/ 80962 w 1004887"/>
                <a:gd name="connsiteY31" fmla="*/ 9525 h 719137"/>
                <a:gd name="connsiteX32" fmla="*/ 0 w 1004887"/>
                <a:gd name="connsiteY32" fmla="*/ 0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04887" h="719137">
                  <a:moveTo>
                    <a:pt x="0" y="0"/>
                  </a:moveTo>
                  <a:lnTo>
                    <a:pt x="33337" y="142875"/>
                  </a:lnTo>
                  <a:lnTo>
                    <a:pt x="80962" y="176212"/>
                  </a:lnTo>
                  <a:lnTo>
                    <a:pt x="57150" y="238125"/>
                  </a:lnTo>
                  <a:lnTo>
                    <a:pt x="238125" y="395287"/>
                  </a:lnTo>
                  <a:lnTo>
                    <a:pt x="166687" y="257175"/>
                  </a:lnTo>
                  <a:lnTo>
                    <a:pt x="61912" y="47625"/>
                  </a:lnTo>
                  <a:lnTo>
                    <a:pt x="109537" y="76200"/>
                  </a:lnTo>
                  <a:lnTo>
                    <a:pt x="195262" y="200025"/>
                  </a:lnTo>
                  <a:lnTo>
                    <a:pt x="314325" y="361950"/>
                  </a:lnTo>
                  <a:lnTo>
                    <a:pt x="438150" y="523875"/>
                  </a:lnTo>
                  <a:lnTo>
                    <a:pt x="495300" y="614362"/>
                  </a:lnTo>
                  <a:lnTo>
                    <a:pt x="704850" y="685800"/>
                  </a:lnTo>
                  <a:lnTo>
                    <a:pt x="752475" y="647700"/>
                  </a:lnTo>
                  <a:lnTo>
                    <a:pt x="790575" y="719137"/>
                  </a:lnTo>
                  <a:lnTo>
                    <a:pt x="857250" y="695325"/>
                  </a:lnTo>
                  <a:lnTo>
                    <a:pt x="862012" y="628650"/>
                  </a:lnTo>
                  <a:lnTo>
                    <a:pt x="923925" y="590550"/>
                  </a:lnTo>
                  <a:lnTo>
                    <a:pt x="957262" y="647700"/>
                  </a:lnTo>
                  <a:lnTo>
                    <a:pt x="1004887" y="457200"/>
                  </a:lnTo>
                  <a:lnTo>
                    <a:pt x="914400" y="457200"/>
                  </a:lnTo>
                  <a:lnTo>
                    <a:pt x="885825" y="509587"/>
                  </a:lnTo>
                  <a:lnTo>
                    <a:pt x="790575" y="581025"/>
                  </a:lnTo>
                  <a:lnTo>
                    <a:pt x="695325" y="547687"/>
                  </a:lnTo>
                  <a:lnTo>
                    <a:pt x="633412" y="361950"/>
                  </a:lnTo>
                  <a:lnTo>
                    <a:pt x="671512" y="271462"/>
                  </a:lnTo>
                  <a:lnTo>
                    <a:pt x="576262" y="261937"/>
                  </a:lnTo>
                  <a:lnTo>
                    <a:pt x="528637" y="128587"/>
                  </a:lnTo>
                  <a:lnTo>
                    <a:pt x="447675" y="161925"/>
                  </a:lnTo>
                  <a:lnTo>
                    <a:pt x="323850" y="47625"/>
                  </a:lnTo>
                  <a:lnTo>
                    <a:pt x="161925" y="47625"/>
                  </a:lnTo>
                  <a:lnTo>
                    <a:pt x="80962" y="9525"/>
                  </a:lnTo>
                  <a:lnTo>
                    <a:pt x="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7" name="フリーフォーム 1177">
              <a:extLst>
                <a:ext uri="{FF2B5EF4-FFF2-40B4-BE49-F238E27FC236}">
                  <a16:creationId xmlns:a16="http://schemas.microsoft.com/office/drawing/2014/main" id="{068541A2-BAF2-4449-AD60-89C6FF84A6BB}"/>
                </a:ext>
              </a:extLst>
            </p:cNvPr>
            <p:cNvSpPr/>
            <p:nvPr/>
          </p:nvSpPr>
          <p:spPr>
            <a:xfrm>
              <a:off x="9939514" y="5458361"/>
              <a:ext cx="144453" cy="180975"/>
            </a:xfrm>
            <a:custGeom>
              <a:avLst/>
              <a:gdLst>
                <a:gd name="connsiteX0" fmla="*/ 114300 w 145256"/>
                <a:gd name="connsiteY0" fmla="*/ 0 h 180975"/>
                <a:gd name="connsiteX1" fmla="*/ 47625 w 145256"/>
                <a:gd name="connsiteY1" fmla="*/ 38100 h 180975"/>
                <a:gd name="connsiteX2" fmla="*/ 52387 w 145256"/>
                <a:gd name="connsiteY2" fmla="*/ 104775 h 180975"/>
                <a:gd name="connsiteX3" fmla="*/ 0 w 145256"/>
                <a:gd name="connsiteY3" fmla="*/ 128587 h 180975"/>
                <a:gd name="connsiteX4" fmla="*/ 88106 w 145256"/>
                <a:gd name="connsiteY4" fmla="*/ 180975 h 180975"/>
                <a:gd name="connsiteX5" fmla="*/ 142875 w 145256"/>
                <a:gd name="connsiteY5" fmla="*/ 111918 h 180975"/>
                <a:gd name="connsiteX6" fmla="*/ 145256 w 145256"/>
                <a:gd name="connsiteY6" fmla="*/ 57150 h 180975"/>
                <a:gd name="connsiteX7" fmla="*/ 114300 w 145256"/>
                <a:gd name="connsiteY7"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56" h="180975">
                  <a:moveTo>
                    <a:pt x="114300" y="0"/>
                  </a:moveTo>
                  <a:lnTo>
                    <a:pt x="47625" y="38100"/>
                  </a:lnTo>
                  <a:lnTo>
                    <a:pt x="52387" y="104775"/>
                  </a:lnTo>
                  <a:lnTo>
                    <a:pt x="0" y="128587"/>
                  </a:lnTo>
                  <a:lnTo>
                    <a:pt x="88106" y="180975"/>
                  </a:lnTo>
                  <a:lnTo>
                    <a:pt x="142875" y="111918"/>
                  </a:lnTo>
                  <a:lnTo>
                    <a:pt x="145256" y="57150"/>
                  </a:lnTo>
                  <a:lnTo>
                    <a:pt x="11430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8" name="フリーフォーム 1178">
              <a:extLst>
                <a:ext uri="{FF2B5EF4-FFF2-40B4-BE49-F238E27FC236}">
                  <a16:creationId xmlns:a16="http://schemas.microsoft.com/office/drawing/2014/main" id="{9CF4E841-81BA-44D3-A432-E6A3FD4321A9}"/>
                </a:ext>
              </a:extLst>
            </p:cNvPr>
            <p:cNvSpPr/>
            <p:nvPr/>
          </p:nvSpPr>
          <p:spPr>
            <a:xfrm>
              <a:off x="10215722" y="5259924"/>
              <a:ext cx="344465" cy="131764"/>
            </a:xfrm>
            <a:custGeom>
              <a:avLst/>
              <a:gdLst>
                <a:gd name="connsiteX0" fmla="*/ 345281 w 345281"/>
                <a:gd name="connsiteY0" fmla="*/ 119062 h 130969"/>
                <a:gd name="connsiteX1" fmla="*/ 173831 w 345281"/>
                <a:gd name="connsiteY1" fmla="*/ 0 h 130969"/>
                <a:gd name="connsiteX2" fmla="*/ 11906 w 345281"/>
                <a:gd name="connsiteY2" fmla="*/ 14287 h 130969"/>
                <a:gd name="connsiteX3" fmla="*/ 0 w 345281"/>
                <a:gd name="connsiteY3" fmla="*/ 50006 h 130969"/>
                <a:gd name="connsiteX4" fmla="*/ 111918 w 345281"/>
                <a:gd name="connsiteY4" fmla="*/ 47625 h 130969"/>
                <a:gd name="connsiteX5" fmla="*/ 235743 w 345281"/>
                <a:gd name="connsiteY5" fmla="*/ 104775 h 130969"/>
                <a:gd name="connsiteX6" fmla="*/ 235743 w 345281"/>
                <a:gd name="connsiteY6" fmla="*/ 130969 h 130969"/>
                <a:gd name="connsiteX7" fmla="*/ 345281 w 345281"/>
                <a:gd name="connsiteY7" fmla="*/ 119062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281" h="130969">
                  <a:moveTo>
                    <a:pt x="345281" y="119062"/>
                  </a:moveTo>
                  <a:lnTo>
                    <a:pt x="173831" y="0"/>
                  </a:lnTo>
                  <a:lnTo>
                    <a:pt x="11906" y="14287"/>
                  </a:lnTo>
                  <a:lnTo>
                    <a:pt x="0" y="50006"/>
                  </a:lnTo>
                  <a:lnTo>
                    <a:pt x="111918" y="47625"/>
                  </a:lnTo>
                  <a:lnTo>
                    <a:pt x="235743" y="104775"/>
                  </a:lnTo>
                  <a:lnTo>
                    <a:pt x="235743" y="130969"/>
                  </a:lnTo>
                  <a:lnTo>
                    <a:pt x="345281" y="119062"/>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9" name="フリーフォーム 1179">
              <a:extLst>
                <a:ext uri="{FF2B5EF4-FFF2-40B4-BE49-F238E27FC236}">
                  <a16:creationId xmlns:a16="http://schemas.microsoft.com/office/drawing/2014/main" id="{1F8661E6-6271-4410-8CF6-CE7D4B4CD704}"/>
                </a:ext>
              </a:extLst>
            </p:cNvPr>
            <p:cNvSpPr/>
            <p:nvPr/>
          </p:nvSpPr>
          <p:spPr>
            <a:xfrm>
              <a:off x="10539551" y="5401212"/>
              <a:ext cx="123817" cy="71438"/>
            </a:xfrm>
            <a:custGeom>
              <a:avLst/>
              <a:gdLst>
                <a:gd name="connsiteX0" fmla="*/ 97631 w 123825"/>
                <a:gd name="connsiteY0" fmla="*/ 0 h 71437"/>
                <a:gd name="connsiteX1" fmla="*/ 123825 w 123825"/>
                <a:gd name="connsiteY1" fmla="*/ 38100 h 71437"/>
                <a:gd name="connsiteX2" fmla="*/ 97631 w 123825"/>
                <a:gd name="connsiteY2" fmla="*/ 71437 h 71437"/>
                <a:gd name="connsiteX3" fmla="*/ 0 w 123825"/>
                <a:gd name="connsiteY3" fmla="*/ 54768 h 71437"/>
                <a:gd name="connsiteX4" fmla="*/ 97631 w 123825"/>
                <a:gd name="connsiteY4" fmla="*/ 0 h 7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71437">
                  <a:moveTo>
                    <a:pt x="97631" y="0"/>
                  </a:moveTo>
                  <a:lnTo>
                    <a:pt x="123825" y="38100"/>
                  </a:lnTo>
                  <a:lnTo>
                    <a:pt x="97631" y="71437"/>
                  </a:lnTo>
                  <a:lnTo>
                    <a:pt x="0" y="54768"/>
                  </a:lnTo>
                  <a:lnTo>
                    <a:pt x="97631"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0" name="フリーフォーム 1180">
              <a:extLst>
                <a:ext uri="{FF2B5EF4-FFF2-40B4-BE49-F238E27FC236}">
                  <a16:creationId xmlns:a16="http://schemas.microsoft.com/office/drawing/2014/main" id="{0F70AA13-C6FD-48E0-94FA-A3B86B39225B}"/>
                </a:ext>
              </a:extLst>
            </p:cNvPr>
            <p:cNvSpPr/>
            <p:nvPr/>
          </p:nvSpPr>
          <p:spPr>
            <a:xfrm>
              <a:off x="10634795" y="5391688"/>
              <a:ext cx="142866" cy="76199"/>
            </a:xfrm>
            <a:custGeom>
              <a:avLst/>
              <a:gdLst>
                <a:gd name="connsiteX0" fmla="*/ 0 w 142875"/>
                <a:gd name="connsiteY0" fmla="*/ 11906 h 76200"/>
                <a:gd name="connsiteX1" fmla="*/ 40481 w 142875"/>
                <a:gd name="connsiteY1" fmla="*/ 59531 h 76200"/>
                <a:gd name="connsiteX2" fmla="*/ 130968 w 142875"/>
                <a:gd name="connsiteY2" fmla="*/ 76200 h 76200"/>
                <a:gd name="connsiteX3" fmla="*/ 142875 w 142875"/>
                <a:gd name="connsiteY3" fmla="*/ 35718 h 76200"/>
                <a:gd name="connsiteX4" fmla="*/ 50006 w 142875"/>
                <a:gd name="connsiteY4" fmla="*/ 0 h 76200"/>
                <a:gd name="connsiteX5" fmla="*/ 0 w 142875"/>
                <a:gd name="connsiteY5" fmla="*/ 1190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76200">
                  <a:moveTo>
                    <a:pt x="0" y="11906"/>
                  </a:moveTo>
                  <a:lnTo>
                    <a:pt x="40481" y="59531"/>
                  </a:lnTo>
                  <a:lnTo>
                    <a:pt x="130968" y="76200"/>
                  </a:lnTo>
                  <a:lnTo>
                    <a:pt x="142875" y="35718"/>
                  </a:lnTo>
                  <a:lnTo>
                    <a:pt x="50006" y="0"/>
                  </a:lnTo>
                  <a:lnTo>
                    <a:pt x="0" y="11906"/>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1" name="フリーフォーム 1184">
              <a:extLst>
                <a:ext uri="{FF2B5EF4-FFF2-40B4-BE49-F238E27FC236}">
                  <a16:creationId xmlns:a16="http://schemas.microsoft.com/office/drawing/2014/main" id="{C54AE9FF-4500-46A3-B587-1342259CB404}"/>
                </a:ext>
              </a:extLst>
            </p:cNvPr>
            <p:cNvSpPr/>
            <p:nvPr/>
          </p:nvSpPr>
          <p:spPr>
            <a:xfrm>
              <a:off x="10782422" y="5431375"/>
              <a:ext cx="73019" cy="41274"/>
            </a:xfrm>
            <a:custGeom>
              <a:avLst/>
              <a:gdLst>
                <a:gd name="connsiteX0" fmla="*/ 0 w 73819"/>
                <a:gd name="connsiteY0" fmla="*/ 40481 h 40481"/>
                <a:gd name="connsiteX1" fmla="*/ 26194 w 73819"/>
                <a:gd name="connsiteY1" fmla="*/ 0 h 40481"/>
                <a:gd name="connsiteX2" fmla="*/ 73819 w 73819"/>
                <a:gd name="connsiteY2" fmla="*/ 21431 h 40481"/>
                <a:gd name="connsiteX3" fmla="*/ 61913 w 73819"/>
                <a:gd name="connsiteY3" fmla="*/ 40481 h 40481"/>
                <a:gd name="connsiteX4" fmla="*/ 0 w 73819"/>
                <a:gd name="connsiteY4" fmla="*/ 40481 h 40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9" h="40481">
                  <a:moveTo>
                    <a:pt x="0" y="40481"/>
                  </a:moveTo>
                  <a:lnTo>
                    <a:pt x="26194" y="0"/>
                  </a:lnTo>
                  <a:lnTo>
                    <a:pt x="73819" y="21431"/>
                  </a:lnTo>
                  <a:lnTo>
                    <a:pt x="61913" y="40481"/>
                  </a:lnTo>
                  <a:lnTo>
                    <a:pt x="0" y="40481"/>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2" name="フリーフォーム 1185">
              <a:extLst>
                <a:ext uri="{FF2B5EF4-FFF2-40B4-BE49-F238E27FC236}">
                  <a16:creationId xmlns:a16="http://schemas.microsoft.com/office/drawing/2014/main" id="{556472E0-43B2-4462-9C4F-97989B676CBD}"/>
                </a:ext>
              </a:extLst>
            </p:cNvPr>
            <p:cNvSpPr/>
            <p:nvPr/>
          </p:nvSpPr>
          <p:spPr>
            <a:xfrm>
              <a:off x="10069681" y="5539325"/>
              <a:ext cx="180963" cy="125413"/>
            </a:xfrm>
            <a:custGeom>
              <a:avLst/>
              <a:gdLst>
                <a:gd name="connsiteX0" fmla="*/ 16669 w 180975"/>
                <a:gd name="connsiteY0" fmla="*/ 19050 h 126206"/>
                <a:gd name="connsiteX1" fmla="*/ 126207 w 180975"/>
                <a:gd name="connsiteY1" fmla="*/ 0 h 126206"/>
                <a:gd name="connsiteX2" fmla="*/ 180975 w 180975"/>
                <a:gd name="connsiteY2" fmla="*/ 35719 h 126206"/>
                <a:gd name="connsiteX3" fmla="*/ 47625 w 180975"/>
                <a:gd name="connsiteY3" fmla="*/ 126206 h 126206"/>
                <a:gd name="connsiteX4" fmla="*/ 28575 w 180975"/>
                <a:gd name="connsiteY4" fmla="*/ 88106 h 126206"/>
                <a:gd name="connsiteX5" fmla="*/ 0 w 180975"/>
                <a:gd name="connsiteY5" fmla="*/ 66675 h 126206"/>
                <a:gd name="connsiteX6" fmla="*/ 16669 w 180975"/>
                <a:gd name="connsiteY6" fmla="*/ 19050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26206">
                  <a:moveTo>
                    <a:pt x="16669" y="19050"/>
                  </a:moveTo>
                  <a:lnTo>
                    <a:pt x="126207" y="0"/>
                  </a:lnTo>
                  <a:lnTo>
                    <a:pt x="180975" y="35719"/>
                  </a:lnTo>
                  <a:lnTo>
                    <a:pt x="47625" y="126206"/>
                  </a:lnTo>
                  <a:lnTo>
                    <a:pt x="28575" y="88106"/>
                  </a:lnTo>
                  <a:lnTo>
                    <a:pt x="0" y="66675"/>
                  </a:lnTo>
                  <a:lnTo>
                    <a:pt x="16669" y="190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3" name="フリーフォーム 1186">
              <a:extLst>
                <a:ext uri="{FF2B5EF4-FFF2-40B4-BE49-F238E27FC236}">
                  <a16:creationId xmlns:a16="http://schemas.microsoft.com/office/drawing/2014/main" id="{6D5C583C-C3D6-4A4C-8E48-F9D5ADEC14F8}"/>
                </a:ext>
              </a:extLst>
            </p:cNvPr>
            <p:cNvSpPr/>
            <p:nvPr/>
          </p:nvSpPr>
          <p:spPr>
            <a:xfrm>
              <a:off x="10022059" y="5593300"/>
              <a:ext cx="107943" cy="80964"/>
            </a:xfrm>
            <a:custGeom>
              <a:avLst/>
              <a:gdLst>
                <a:gd name="connsiteX0" fmla="*/ 28575 w 107157"/>
                <a:gd name="connsiteY0" fmla="*/ 0 h 80962"/>
                <a:gd name="connsiteX1" fmla="*/ 107157 w 107157"/>
                <a:gd name="connsiteY1" fmla="*/ 73819 h 80962"/>
                <a:gd name="connsiteX2" fmla="*/ 69057 w 107157"/>
                <a:gd name="connsiteY2" fmla="*/ 80962 h 80962"/>
                <a:gd name="connsiteX3" fmla="*/ 0 w 107157"/>
                <a:gd name="connsiteY3" fmla="*/ 50006 h 80962"/>
                <a:gd name="connsiteX4" fmla="*/ 28575 w 107157"/>
                <a:gd name="connsiteY4" fmla="*/ 0 h 8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7" h="80962">
                  <a:moveTo>
                    <a:pt x="28575" y="0"/>
                  </a:moveTo>
                  <a:lnTo>
                    <a:pt x="107157" y="73819"/>
                  </a:lnTo>
                  <a:lnTo>
                    <a:pt x="69057" y="80962"/>
                  </a:lnTo>
                  <a:lnTo>
                    <a:pt x="0" y="50006"/>
                  </a:lnTo>
                  <a:lnTo>
                    <a:pt x="285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4" name="フリーフォーム 1187">
              <a:extLst>
                <a:ext uri="{FF2B5EF4-FFF2-40B4-BE49-F238E27FC236}">
                  <a16:creationId xmlns:a16="http://schemas.microsoft.com/office/drawing/2014/main" id="{C65C5A8C-CC09-46AF-811C-7FD420086FCB}"/>
                </a:ext>
              </a:extLst>
            </p:cNvPr>
            <p:cNvSpPr/>
            <p:nvPr/>
          </p:nvSpPr>
          <p:spPr>
            <a:xfrm>
              <a:off x="10110953" y="5246175"/>
              <a:ext cx="138103" cy="166687"/>
            </a:xfrm>
            <a:custGeom>
              <a:avLst/>
              <a:gdLst>
                <a:gd name="connsiteX0" fmla="*/ 138112 w 138112"/>
                <a:gd name="connsiteY0" fmla="*/ 0 h 166687"/>
                <a:gd name="connsiteX1" fmla="*/ 0 w 138112"/>
                <a:gd name="connsiteY1" fmla="*/ 102394 h 166687"/>
                <a:gd name="connsiteX2" fmla="*/ 69056 w 138112"/>
                <a:gd name="connsiteY2" fmla="*/ 166687 h 166687"/>
                <a:gd name="connsiteX3" fmla="*/ 133350 w 138112"/>
                <a:gd name="connsiteY3" fmla="*/ 159544 h 166687"/>
                <a:gd name="connsiteX4" fmla="*/ 138112 w 138112"/>
                <a:gd name="connsiteY4" fmla="*/ 0 h 166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 h="166687">
                  <a:moveTo>
                    <a:pt x="138112" y="0"/>
                  </a:moveTo>
                  <a:lnTo>
                    <a:pt x="0" y="102394"/>
                  </a:lnTo>
                  <a:lnTo>
                    <a:pt x="69056" y="166687"/>
                  </a:lnTo>
                  <a:lnTo>
                    <a:pt x="133350" y="159544"/>
                  </a:lnTo>
                  <a:lnTo>
                    <a:pt x="138112"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5" name="フリーフォーム 1188">
              <a:extLst>
                <a:ext uri="{FF2B5EF4-FFF2-40B4-BE49-F238E27FC236}">
                  <a16:creationId xmlns:a16="http://schemas.microsoft.com/office/drawing/2014/main" id="{6CF9F541-BE67-4CFC-BDA4-D701BC0B7E82}"/>
                </a:ext>
              </a:extLst>
            </p:cNvPr>
            <p:cNvSpPr/>
            <p:nvPr/>
          </p:nvSpPr>
          <p:spPr>
            <a:xfrm>
              <a:off x="10155399" y="5604945"/>
              <a:ext cx="126991" cy="100014"/>
            </a:xfrm>
            <a:custGeom>
              <a:avLst/>
              <a:gdLst>
                <a:gd name="connsiteX0" fmla="*/ 88107 w 126207"/>
                <a:gd name="connsiteY0" fmla="*/ 0 h 100012"/>
                <a:gd name="connsiteX1" fmla="*/ 26194 w 126207"/>
                <a:gd name="connsiteY1" fmla="*/ 7144 h 100012"/>
                <a:gd name="connsiteX2" fmla="*/ 0 w 126207"/>
                <a:gd name="connsiteY2" fmla="*/ 40481 h 100012"/>
                <a:gd name="connsiteX3" fmla="*/ 116682 w 126207"/>
                <a:gd name="connsiteY3" fmla="*/ 100012 h 100012"/>
                <a:gd name="connsiteX4" fmla="*/ 126207 w 126207"/>
                <a:gd name="connsiteY4" fmla="*/ 50006 h 100012"/>
                <a:gd name="connsiteX5" fmla="*/ 88107 w 126207"/>
                <a:gd name="connsiteY5" fmla="*/ 0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7" h="100012">
                  <a:moveTo>
                    <a:pt x="88107" y="0"/>
                  </a:moveTo>
                  <a:lnTo>
                    <a:pt x="26194" y="7144"/>
                  </a:lnTo>
                  <a:lnTo>
                    <a:pt x="0" y="40481"/>
                  </a:lnTo>
                  <a:lnTo>
                    <a:pt x="116682" y="100012"/>
                  </a:lnTo>
                  <a:lnTo>
                    <a:pt x="126207" y="50006"/>
                  </a:lnTo>
                  <a:lnTo>
                    <a:pt x="88107"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6" name="フリーフォーム 1189">
              <a:extLst>
                <a:ext uri="{FF2B5EF4-FFF2-40B4-BE49-F238E27FC236}">
                  <a16:creationId xmlns:a16="http://schemas.microsoft.com/office/drawing/2014/main" id="{113BD184-2614-42EC-900E-44D799B736E6}"/>
                </a:ext>
              </a:extLst>
            </p:cNvPr>
            <p:cNvSpPr/>
            <p:nvPr/>
          </p:nvSpPr>
          <p:spPr>
            <a:xfrm>
              <a:off x="10277629" y="5669678"/>
              <a:ext cx="206362" cy="104775"/>
            </a:xfrm>
            <a:custGeom>
              <a:avLst/>
              <a:gdLst>
                <a:gd name="connsiteX0" fmla="*/ 0 w 207169"/>
                <a:gd name="connsiteY0" fmla="*/ 9525 h 104775"/>
                <a:gd name="connsiteX1" fmla="*/ 45244 w 207169"/>
                <a:gd name="connsiteY1" fmla="*/ 40482 h 104775"/>
                <a:gd name="connsiteX2" fmla="*/ 97631 w 207169"/>
                <a:gd name="connsiteY2" fmla="*/ 0 h 104775"/>
                <a:gd name="connsiteX3" fmla="*/ 147638 w 207169"/>
                <a:gd name="connsiteY3" fmla="*/ 4763 h 104775"/>
                <a:gd name="connsiteX4" fmla="*/ 207169 w 207169"/>
                <a:gd name="connsiteY4" fmla="*/ 59532 h 104775"/>
                <a:gd name="connsiteX5" fmla="*/ 159544 w 207169"/>
                <a:gd name="connsiteY5" fmla="*/ 104775 h 104775"/>
                <a:gd name="connsiteX6" fmla="*/ 138113 w 207169"/>
                <a:gd name="connsiteY6" fmla="*/ 47625 h 104775"/>
                <a:gd name="connsiteX7" fmla="*/ 104775 w 207169"/>
                <a:gd name="connsiteY7" fmla="*/ 40482 h 104775"/>
                <a:gd name="connsiteX8" fmla="*/ 80963 w 207169"/>
                <a:gd name="connsiteY8" fmla="*/ 54769 h 104775"/>
                <a:gd name="connsiteX9" fmla="*/ 97631 w 207169"/>
                <a:gd name="connsiteY9" fmla="*/ 88107 h 104775"/>
                <a:gd name="connsiteX10" fmla="*/ 73819 w 207169"/>
                <a:gd name="connsiteY10" fmla="*/ 102394 h 104775"/>
                <a:gd name="connsiteX11" fmla="*/ 2381 w 207169"/>
                <a:gd name="connsiteY11" fmla="*/ 61913 h 104775"/>
                <a:gd name="connsiteX12" fmla="*/ 0 w 207169"/>
                <a:gd name="connsiteY12" fmla="*/ 95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169" h="104775">
                  <a:moveTo>
                    <a:pt x="0" y="9525"/>
                  </a:moveTo>
                  <a:lnTo>
                    <a:pt x="45244" y="40482"/>
                  </a:lnTo>
                  <a:lnTo>
                    <a:pt x="97631" y="0"/>
                  </a:lnTo>
                  <a:lnTo>
                    <a:pt x="147638" y="4763"/>
                  </a:lnTo>
                  <a:lnTo>
                    <a:pt x="207169" y="59532"/>
                  </a:lnTo>
                  <a:lnTo>
                    <a:pt x="159544" y="104775"/>
                  </a:lnTo>
                  <a:lnTo>
                    <a:pt x="138113" y="47625"/>
                  </a:lnTo>
                  <a:lnTo>
                    <a:pt x="104775" y="40482"/>
                  </a:lnTo>
                  <a:lnTo>
                    <a:pt x="80963" y="54769"/>
                  </a:lnTo>
                  <a:lnTo>
                    <a:pt x="97631" y="88107"/>
                  </a:lnTo>
                  <a:lnTo>
                    <a:pt x="73819" y="102394"/>
                  </a:lnTo>
                  <a:lnTo>
                    <a:pt x="2381" y="61913"/>
                  </a:lnTo>
                  <a:lnTo>
                    <a:pt x="0" y="95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7" name="フリーフォーム 1190">
              <a:extLst>
                <a:ext uri="{FF2B5EF4-FFF2-40B4-BE49-F238E27FC236}">
                  <a16:creationId xmlns:a16="http://schemas.microsoft.com/office/drawing/2014/main" id="{526EA75B-4587-4712-A86B-31293DAC4AA7}"/>
                </a:ext>
              </a:extLst>
            </p:cNvPr>
            <p:cNvSpPr/>
            <p:nvPr/>
          </p:nvSpPr>
          <p:spPr>
            <a:xfrm>
              <a:off x="10391922" y="5696488"/>
              <a:ext cx="401612" cy="547686"/>
            </a:xfrm>
            <a:custGeom>
              <a:avLst/>
              <a:gdLst>
                <a:gd name="connsiteX0" fmla="*/ 59531 w 402431"/>
                <a:gd name="connsiteY0" fmla="*/ 185737 h 547687"/>
                <a:gd name="connsiteX1" fmla="*/ 90488 w 402431"/>
                <a:gd name="connsiteY1" fmla="*/ 142875 h 547687"/>
                <a:gd name="connsiteX2" fmla="*/ 80963 w 402431"/>
                <a:gd name="connsiteY2" fmla="*/ 128587 h 547687"/>
                <a:gd name="connsiteX3" fmla="*/ 121444 w 402431"/>
                <a:gd name="connsiteY3" fmla="*/ 33337 h 547687"/>
                <a:gd name="connsiteX4" fmla="*/ 245269 w 402431"/>
                <a:gd name="connsiteY4" fmla="*/ 0 h 547687"/>
                <a:gd name="connsiteX5" fmla="*/ 202406 w 402431"/>
                <a:gd name="connsiteY5" fmla="*/ 97631 h 547687"/>
                <a:gd name="connsiteX6" fmla="*/ 230981 w 402431"/>
                <a:gd name="connsiteY6" fmla="*/ 171450 h 547687"/>
                <a:gd name="connsiteX7" fmla="*/ 400050 w 402431"/>
                <a:gd name="connsiteY7" fmla="*/ 221456 h 547687"/>
                <a:gd name="connsiteX8" fmla="*/ 397669 w 402431"/>
                <a:gd name="connsiteY8" fmla="*/ 345281 h 547687"/>
                <a:gd name="connsiteX9" fmla="*/ 402431 w 402431"/>
                <a:gd name="connsiteY9" fmla="*/ 385762 h 547687"/>
                <a:gd name="connsiteX10" fmla="*/ 330994 w 402431"/>
                <a:gd name="connsiteY10" fmla="*/ 371475 h 547687"/>
                <a:gd name="connsiteX11" fmla="*/ 309563 w 402431"/>
                <a:gd name="connsiteY11" fmla="*/ 428625 h 547687"/>
                <a:gd name="connsiteX12" fmla="*/ 333375 w 402431"/>
                <a:gd name="connsiteY12" fmla="*/ 497681 h 547687"/>
                <a:gd name="connsiteX13" fmla="*/ 280988 w 402431"/>
                <a:gd name="connsiteY13" fmla="*/ 547687 h 547687"/>
                <a:gd name="connsiteX14" fmla="*/ 202406 w 402431"/>
                <a:gd name="connsiteY14" fmla="*/ 526256 h 547687"/>
                <a:gd name="connsiteX15" fmla="*/ 135731 w 402431"/>
                <a:gd name="connsiteY15" fmla="*/ 438150 h 547687"/>
                <a:gd name="connsiteX16" fmla="*/ 42863 w 402431"/>
                <a:gd name="connsiteY16" fmla="*/ 426243 h 547687"/>
                <a:gd name="connsiteX17" fmla="*/ 0 w 402431"/>
                <a:gd name="connsiteY17" fmla="*/ 376237 h 547687"/>
                <a:gd name="connsiteX18" fmla="*/ 80963 w 402431"/>
                <a:gd name="connsiteY18" fmla="*/ 295275 h 547687"/>
                <a:gd name="connsiteX19" fmla="*/ 59531 w 402431"/>
                <a:gd name="connsiteY19" fmla="*/ 185737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2431" h="547687">
                  <a:moveTo>
                    <a:pt x="59531" y="185737"/>
                  </a:moveTo>
                  <a:lnTo>
                    <a:pt x="90488" y="142875"/>
                  </a:lnTo>
                  <a:lnTo>
                    <a:pt x="80963" y="128587"/>
                  </a:lnTo>
                  <a:lnTo>
                    <a:pt x="121444" y="33337"/>
                  </a:lnTo>
                  <a:lnTo>
                    <a:pt x="245269" y="0"/>
                  </a:lnTo>
                  <a:lnTo>
                    <a:pt x="202406" y="97631"/>
                  </a:lnTo>
                  <a:lnTo>
                    <a:pt x="230981" y="171450"/>
                  </a:lnTo>
                  <a:lnTo>
                    <a:pt x="400050" y="221456"/>
                  </a:lnTo>
                  <a:cubicBezTo>
                    <a:pt x="399256" y="262731"/>
                    <a:pt x="398463" y="304006"/>
                    <a:pt x="397669" y="345281"/>
                  </a:cubicBezTo>
                  <a:lnTo>
                    <a:pt x="402431" y="385762"/>
                  </a:lnTo>
                  <a:lnTo>
                    <a:pt x="330994" y="371475"/>
                  </a:lnTo>
                  <a:lnTo>
                    <a:pt x="309563" y="428625"/>
                  </a:lnTo>
                  <a:lnTo>
                    <a:pt x="333375" y="497681"/>
                  </a:lnTo>
                  <a:lnTo>
                    <a:pt x="280988" y="547687"/>
                  </a:lnTo>
                  <a:lnTo>
                    <a:pt x="202406" y="526256"/>
                  </a:lnTo>
                  <a:lnTo>
                    <a:pt x="135731" y="438150"/>
                  </a:lnTo>
                  <a:lnTo>
                    <a:pt x="42863" y="426243"/>
                  </a:lnTo>
                  <a:lnTo>
                    <a:pt x="0" y="376237"/>
                  </a:lnTo>
                  <a:lnTo>
                    <a:pt x="80963" y="295275"/>
                  </a:lnTo>
                  <a:lnTo>
                    <a:pt x="59531" y="185737"/>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8" name="フリーフォーム 1191">
              <a:extLst>
                <a:ext uri="{FF2B5EF4-FFF2-40B4-BE49-F238E27FC236}">
                  <a16:creationId xmlns:a16="http://schemas.microsoft.com/office/drawing/2014/main" id="{6A76E91D-D2D7-4097-9F21-164BA07790D9}"/>
                </a:ext>
              </a:extLst>
            </p:cNvPr>
            <p:cNvSpPr/>
            <p:nvPr/>
          </p:nvSpPr>
          <p:spPr>
            <a:xfrm>
              <a:off x="10322077" y="6402388"/>
              <a:ext cx="214299" cy="255587"/>
            </a:xfrm>
            <a:custGeom>
              <a:avLst/>
              <a:gdLst>
                <a:gd name="connsiteX0" fmla="*/ 69056 w 214312"/>
                <a:gd name="connsiteY0" fmla="*/ 0 h 254794"/>
                <a:gd name="connsiteX1" fmla="*/ 40481 w 214312"/>
                <a:gd name="connsiteY1" fmla="*/ 45244 h 254794"/>
                <a:gd name="connsiteX2" fmla="*/ 0 w 214312"/>
                <a:gd name="connsiteY2" fmla="*/ 138113 h 254794"/>
                <a:gd name="connsiteX3" fmla="*/ 33337 w 214312"/>
                <a:gd name="connsiteY3" fmla="*/ 173832 h 254794"/>
                <a:gd name="connsiteX4" fmla="*/ 28575 w 214312"/>
                <a:gd name="connsiteY4" fmla="*/ 230982 h 254794"/>
                <a:gd name="connsiteX5" fmla="*/ 76200 w 214312"/>
                <a:gd name="connsiteY5" fmla="*/ 254794 h 254794"/>
                <a:gd name="connsiteX6" fmla="*/ 114300 w 214312"/>
                <a:gd name="connsiteY6" fmla="*/ 178594 h 254794"/>
                <a:gd name="connsiteX7" fmla="*/ 200025 w 214312"/>
                <a:gd name="connsiteY7" fmla="*/ 128588 h 254794"/>
                <a:gd name="connsiteX8" fmla="*/ 214312 w 214312"/>
                <a:gd name="connsiteY8" fmla="*/ 54769 h 254794"/>
                <a:gd name="connsiteX9" fmla="*/ 126206 w 214312"/>
                <a:gd name="connsiteY9" fmla="*/ 59532 h 254794"/>
                <a:gd name="connsiteX10" fmla="*/ 69056 w 214312"/>
                <a:gd name="connsiteY10" fmla="*/ 0 h 2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312" h="254794">
                  <a:moveTo>
                    <a:pt x="69056" y="0"/>
                  </a:moveTo>
                  <a:lnTo>
                    <a:pt x="40481" y="45244"/>
                  </a:lnTo>
                  <a:lnTo>
                    <a:pt x="0" y="138113"/>
                  </a:lnTo>
                  <a:lnTo>
                    <a:pt x="33337" y="173832"/>
                  </a:lnTo>
                  <a:lnTo>
                    <a:pt x="28575" y="230982"/>
                  </a:lnTo>
                  <a:lnTo>
                    <a:pt x="76200" y="254794"/>
                  </a:lnTo>
                  <a:lnTo>
                    <a:pt x="114300" y="178594"/>
                  </a:lnTo>
                  <a:lnTo>
                    <a:pt x="200025" y="128588"/>
                  </a:lnTo>
                  <a:lnTo>
                    <a:pt x="214312" y="54769"/>
                  </a:lnTo>
                  <a:lnTo>
                    <a:pt x="126206" y="59532"/>
                  </a:lnTo>
                  <a:lnTo>
                    <a:pt x="69056"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9" name="フリーフォーム 1192">
              <a:extLst>
                <a:ext uri="{FF2B5EF4-FFF2-40B4-BE49-F238E27FC236}">
                  <a16:creationId xmlns:a16="http://schemas.microsoft.com/office/drawing/2014/main" id="{47C20AE2-D482-43C6-8899-ABF3DD6D3473}"/>
                </a:ext>
              </a:extLst>
            </p:cNvPr>
            <p:cNvSpPr/>
            <p:nvPr/>
          </p:nvSpPr>
          <p:spPr>
            <a:xfrm>
              <a:off x="10322077" y="6155275"/>
              <a:ext cx="428598" cy="660401"/>
            </a:xfrm>
            <a:custGeom>
              <a:avLst/>
              <a:gdLst>
                <a:gd name="connsiteX0" fmla="*/ 38100 w 428625"/>
                <a:gd name="connsiteY0" fmla="*/ 140494 h 659606"/>
                <a:gd name="connsiteX1" fmla="*/ 0 w 428625"/>
                <a:gd name="connsiteY1" fmla="*/ 190500 h 659606"/>
                <a:gd name="connsiteX2" fmla="*/ 4762 w 428625"/>
                <a:gd name="connsiteY2" fmla="*/ 228600 h 659606"/>
                <a:gd name="connsiteX3" fmla="*/ 47625 w 428625"/>
                <a:gd name="connsiteY3" fmla="*/ 230981 h 659606"/>
                <a:gd name="connsiteX4" fmla="*/ 111919 w 428625"/>
                <a:gd name="connsiteY4" fmla="*/ 402431 h 659606"/>
                <a:gd name="connsiteX5" fmla="*/ 180975 w 428625"/>
                <a:gd name="connsiteY5" fmla="*/ 554831 h 659606"/>
                <a:gd name="connsiteX6" fmla="*/ 352425 w 428625"/>
                <a:gd name="connsiteY6" fmla="*/ 659606 h 659606"/>
                <a:gd name="connsiteX7" fmla="*/ 381000 w 428625"/>
                <a:gd name="connsiteY7" fmla="*/ 635794 h 659606"/>
                <a:gd name="connsiteX8" fmla="*/ 428625 w 428625"/>
                <a:gd name="connsiteY8" fmla="*/ 464344 h 659606"/>
                <a:gd name="connsiteX9" fmla="*/ 400050 w 428625"/>
                <a:gd name="connsiteY9" fmla="*/ 385762 h 659606"/>
                <a:gd name="connsiteX10" fmla="*/ 345281 w 428625"/>
                <a:gd name="connsiteY10" fmla="*/ 328612 h 659606"/>
                <a:gd name="connsiteX11" fmla="*/ 297656 w 428625"/>
                <a:gd name="connsiteY11" fmla="*/ 338137 h 659606"/>
                <a:gd name="connsiteX12" fmla="*/ 254794 w 428625"/>
                <a:gd name="connsiteY12" fmla="*/ 266700 h 659606"/>
                <a:gd name="connsiteX13" fmla="*/ 290512 w 428625"/>
                <a:gd name="connsiteY13" fmla="*/ 157162 h 659606"/>
                <a:gd name="connsiteX14" fmla="*/ 364331 w 428625"/>
                <a:gd name="connsiteY14" fmla="*/ 133350 h 659606"/>
                <a:gd name="connsiteX15" fmla="*/ 354806 w 428625"/>
                <a:gd name="connsiteY15" fmla="*/ 83344 h 659606"/>
                <a:gd name="connsiteX16" fmla="*/ 273844 w 428625"/>
                <a:gd name="connsiteY16" fmla="*/ 73819 h 659606"/>
                <a:gd name="connsiteX17" fmla="*/ 216694 w 428625"/>
                <a:gd name="connsiteY17" fmla="*/ 0 h 659606"/>
                <a:gd name="connsiteX18" fmla="*/ 195262 w 428625"/>
                <a:gd name="connsiteY18" fmla="*/ 42862 h 659606"/>
                <a:gd name="connsiteX19" fmla="*/ 114300 w 428625"/>
                <a:gd name="connsiteY19" fmla="*/ 97631 h 659606"/>
                <a:gd name="connsiteX20" fmla="*/ 80962 w 428625"/>
                <a:gd name="connsiteY20" fmla="*/ 173831 h 659606"/>
                <a:gd name="connsiteX21" fmla="*/ 38100 w 428625"/>
                <a:gd name="connsiteY21" fmla="*/ 140494 h 65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625" h="659606">
                  <a:moveTo>
                    <a:pt x="38100" y="140494"/>
                  </a:moveTo>
                  <a:lnTo>
                    <a:pt x="0" y="190500"/>
                  </a:lnTo>
                  <a:lnTo>
                    <a:pt x="4762" y="228600"/>
                  </a:lnTo>
                  <a:lnTo>
                    <a:pt x="47625" y="230981"/>
                  </a:lnTo>
                  <a:lnTo>
                    <a:pt x="111919" y="402431"/>
                  </a:lnTo>
                  <a:lnTo>
                    <a:pt x="180975" y="554831"/>
                  </a:lnTo>
                  <a:lnTo>
                    <a:pt x="352425" y="659606"/>
                  </a:lnTo>
                  <a:lnTo>
                    <a:pt x="381000" y="635794"/>
                  </a:lnTo>
                  <a:lnTo>
                    <a:pt x="428625" y="464344"/>
                  </a:lnTo>
                  <a:lnTo>
                    <a:pt x="400050" y="385762"/>
                  </a:lnTo>
                  <a:lnTo>
                    <a:pt x="345281" y="328612"/>
                  </a:lnTo>
                  <a:lnTo>
                    <a:pt x="297656" y="338137"/>
                  </a:lnTo>
                  <a:lnTo>
                    <a:pt x="254794" y="266700"/>
                  </a:lnTo>
                  <a:lnTo>
                    <a:pt x="290512" y="157162"/>
                  </a:lnTo>
                  <a:lnTo>
                    <a:pt x="364331" y="133350"/>
                  </a:lnTo>
                  <a:lnTo>
                    <a:pt x="354806" y="83344"/>
                  </a:lnTo>
                  <a:lnTo>
                    <a:pt x="273844" y="73819"/>
                  </a:lnTo>
                  <a:lnTo>
                    <a:pt x="216694" y="0"/>
                  </a:lnTo>
                  <a:lnTo>
                    <a:pt x="195262" y="42862"/>
                  </a:lnTo>
                  <a:lnTo>
                    <a:pt x="114300" y="97631"/>
                  </a:lnTo>
                  <a:lnTo>
                    <a:pt x="80962" y="173831"/>
                  </a:lnTo>
                  <a:lnTo>
                    <a:pt x="38100" y="140494"/>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0" name="フリーフォーム 1193">
              <a:extLst>
                <a:ext uri="{FF2B5EF4-FFF2-40B4-BE49-F238E27FC236}">
                  <a16:creationId xmlns:a16="http://schemas.microsoft.com/office/drawing/2014/main" id="{F7537696-1223-43CF-8BE5-6F19F8AD76CC}"/>
                </a:ext>
              </a:extLst>
            </p:cNvPr>
            <p:cNvSpPr/>
            <p:nvPr/>
          </p:nvSpPr>
          <p:spPr>
            <a:xfrm>
              <a:off x="10596697" y="5698076"/>
              <a:ext cx="433359" cy="417512"/>
            </a:xfrm>
            <a:custGeom>
              <a:avLst/>
              <a:gdLst>
                <a:gd name="connsiteX0" fmla="*/ 45243 w 433387"/>
                <a:gd name="connsiteY0" fmla="*/ 0 h 416719"/>
                <a:gd name="connsiteX1" fmla="*/ 166687 w 433387"/>
                <a:gd name="connsiteY1" fmla="*/ 26194 h 416719"/>
                <a:gd name="connsiteX2" fmla="*/ 183356 w 433387"/>
                <a:gd name="connsiteY2" fmla="*/ 71437 h 416719"/>
                <a:gd name="connsiteX3" fmla="*/ 321468 w 433387"/>
                <a:gd name="connsiteY3" fmla="*/ 64294 h 416719"/>
                <a:gd name="connsiteX4" fmla="*/ 378618 w 433387"/>
                <a:gd name="connsiteY4" fmla="*/ 78581 h 416719"/>
                <a:gd name="connsiteX5" fmla="*/ 433387 w 433387"/>
                <a:gd name="connsiteY5" fmla="*/ 145256 h 416719"/>
                <a:gd name="connsiteX6" fmla="*/ 392906 w 433387"/>
                <a:gd name="connsiteY6" fmla="*/ 190500 h 416719"/>
                <a:gd name="connsiteX7" fmla="*/ 421481 w 433387"/>
                <a:gd name="connsiteY7" fmla="*/ 254794 h 416719"/>
                <a:gd name="connsiteX8" fmla="*/ 333375 w 433387"/>
                <a:gd name="connsiteY8" fmla="*/ 309562 h 416719"/>
                <a:gd name="connsiteX9" fmla="*/ 292893 w 433387"/>
                <a:gd name="connsiteY9" fmla="*/ 280987 h 416719"/>
                <a:gd name="connsiteX10" fmla="*/ 314325 w 433387"/>
                <a:gd name="connsiteY10" fmla="*/ 369094 h 416719"/>
                <a:gd name="connsiteX11" fmla="*/ 254793 w 433387"/>
                <a:gd name="connsiteY11" fmla="*/ 416719 h 416719"/>
                <a:gd name="connsiteX12" fmla="*/ 190500 w 433387"/>
                <a:gd name="connsiteY12" fmla="*/ 381000 h 416719"/>
                <a:gd name="connsiteX13" fmla="*/ 195262 w 433387"/>
                <a:gd name="connsiteY13" fmla="*/ 221456 h 416719"/>
                <a:gd name="connsiteX14" fmla="*/ 23812 w 433387"/>
                <a:gd name="connsiteY14" fmla="*/ 169069 h 416719"/>
                <a:gd name="connsiteX15" fmla="*/ 0 w 433387"/>
                <a:gd name="connsiteY15" fmla="*/ 104775 h 416719"/>
                <a:gd name="connsiteX16" fmla="*/ 45243 w 433387"/>
                <a:gd name="connsiteY16" fmla="*/ 0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3387" h="416719">
                  <a:moveTo>
                    <a:pt x="45243" y="0"/>
                  </a:moveTo>
                  <a:lnTo>
                    <a:pt x="166687" y="26194"/>
                  </a:lnTo>
                  <a:lnTo>
                    <a:pt x="183356" y="71437"/>
                  </a:lnTo>
                  <a:lnTo>
                    <a:pt x="321468" y="64294"/>
                  </a:lnTo>
                  <a:lnTo>
                    <a:pt x="378618" y="78581"/>
                  </a:lnTo>
                  <a:lnTo>
                    <a:pt x="433387" y="145256"/>
                  </a:lnTo>
                  <a:lnTo>
                    <a:pt x="392906" y="190500"/>
                  </a:lnTo>
                  <a:lnTo>
                    <a:pt x="421481" y="254794"/>
                  </a:lnTo>
                  <a:lnTo>
                    <a:pt x="333375" y="309562"/>
                  </a:lnTo>
                  <a:lnTo>
                    <a:pt x="292893" y="280987"/>
                  </a:lnTo>
                  <a:lnTo>
                    <a:pt x="314325" y="369094"/>
                  </a:lnTo>
                  <a:lnTo>
                    <a:pt x="254793" y="416719"/>
                  </a:lnTo>
                  <a:lnTo>
                    <a:pt x="190500" y="381000"/>
                  </a:lnTo>
                  <a:lnTo>
                    <a:pt x="195262" y="221456"/>
                  </a:lnTo>
                  <a:lnTo>
                    <a:pt x="23812" y="169069"/>
                  </a:lnTo>
                  <a:lnTo>
                    <a:pt x="0" y="104775"/>
                  </a:lnTo>
                  <a:lnTo>
                    <a:pt x="45243"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1" name="フリーフォーム 1194">
              <a:extLst>
                <a:ext uri="{FF2B5EF4-FFF2-40B4-BE49-F238E27FC236}">
                  <a16:creationId xmlns:a16="http://schemas.microsoft.com/office/drawing/2014/main" id="{48AAD3BC-C775-4C89-9A78-05D7C9775D09}"/>
                </a:ext>
              </a:extLst>
            </p:cNvPr>
            <p:cNvSpPr/>
            <p:nvPr/>
          </p:nvSpPr>
          <p:spPr>
            <a:xfrm>
              <a:off x="10996721" y="6169025"/>
              <a:ext cx="157152" cy="241300"/>
            </a:xfrm>
            <a:custGeom>
              <a:avLst/>
              <a:gdLst>
                <a:gd name="connsiteX0" fmla="*/ 40481 w 157162"/>
                <a:gd name="connsiteY0" fmla="*/ 0 h 240506"/>
                <a:gd name="connsiteX1" fmla="*/ 0 w 157162"/>
                <a:gd name="connsiteY1" fmla="*/ 42862 h 240506"/>
                <a:gd name="connsiteX2" fmla="*/ 28575 w 157162"/>
                <a:gd name="connsiteY2" fmla="*/ 119062 h 240506"/>
                <a:gd name="connsiteX3" fmla="*/ 57150 w 157162"/>
                <a:gd name="connsiteY3" fmla="*/ 138112 h 240506"/>
                <a:gd name="connsiteX4" fmla="*/ 42862 w 157162"/>
                <a:gd name="connsiteY4" fmla="*/ 180975 h 240506"/>
                <a:gd name="connsiteX5" fmla="*/ 71437 w 157162"/>
                <a:gd name="connsiteY5" fmla="*/ 240506 h 240506"/>
                <a:gd name="connsiteX6" fmla="*/ 157162 w 157162"/>
                <a:gd name="connsiteY6" fmla="*/ 233362 h 240506"/>
                <a:gd name="connsiteX7" fmla="*/ 111918 w 157162"/>
                <a:gd name="connsiteY7" fmla="*/ 138112 h 240506"/>
                <a:gd name="connsiteX8" fmla="*/ 145256 w 157162"/>
                <a:gd name="connsiteY8" fmla="*/ 80962 h 240506"/>
                <a:gd name="connsiteX9" fmla="*/ 40481 w 157162"/>
                <a:gd name="connsiteY9" fmla="*/ 0 h 24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162" h="240506">
                  <a:moveTo>
                    <a:pt x="40481" y="0"/>
                  </a:moveTo>
                  <a:lnTo>
                    <a:pt x="0" y="42862"/>
                  </a:lnTo>
                  <a:lnTo>
                    <a:pt x="28575" y="119062"/>
                  </a:lnTo>
                  <a:lnTo>
                    <a:pt x="57150" y="138112"/>
                  </a:lnTo>
                  <a:lnTo>
                    <a:pt x="42862" y="180975"/>
                  </a:lnTo>
                  <a:lnTo>
                    <a:pt x="71437" y="240506"/>
                  </a:lnTo>
                  <a:lnTo>
                    <a:pt x="157162" y="233362"/>
                  </a:lnTo>
                  <a:lnTo>
                    <a:pt x="111918" y="138112"/>
                  </a:lnTo>
                  <a:lnTo>
                    <a:pt x="145256" y="80962"/>
                  </a:lnTo>
                  <a:lnTo>
                    <a:pt x="40481"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2" name="フリーフォーム 1195">
              <a:extLst>
                <a:ext uri="{FF2B5EF4-FFF2-40B4-BE49-F238E27FC236}">
                  <a16:creationId xmlns:a16="http://schemas.microsoft.com/office/drawing/2014/main" id="{A61DE0EA-DBF0-4214-BDFD-8AF3649BA11A}"/>
                </a:ext>
              </a:extLst>
            </p:cNvPr>
            <p:cNvSpPr/>
            <p:nvPr/>
          </p:nvSpPr>
          <p:spPr>
            <a:xfrm>
              <a:off x="11107839" y="6245225"/>
              <a:ext cx="141278" cy="166688"/>
            </a:xfrm>
            <a:custGeom>
              <a:avLst/>
              <a:gdLst>
                <a:gd name="connsiteX0" fmla="*/ 42863 w 140494"/>
                <a:gd name="connsiteY0" fmla="*/ 166687 h 166687"/>
                <a:gd name="connsiteX1" fmla="*/ 0 w 140494"/>
                <a:gd name="connsiteY1" fmla="*/ 57150 h 166687"/>
                <a:gd name="connsiteX2" fmla="*/ 42863 w 140494"/>
                <a:gd name="connsiteY2" fmla="*/ 0 h 166687"/>
                <a:gd name="connsiteX3" fmla="*/ 119063 w 140494"/>
                <a:gd name="connsiteY3" fmla="*/ 0 h 166687"/>
                <a:gd name="connsiteX4" fmla="*/ 140494 w 140494"/>
                <a:gd name="connsiteY4" fmla="*/ 19050 h 166687"/>
                <a:gd name="connsiteX5" fmla="*/ 123825 w 140494"/>
                <a:gd name="connsiteY5" fmla="*/ 45244 h 166687"/>
                <a:gd name="connsiteX6" fmla="*/ 138113 w 140494"/>
                <a:gd name="connsiteY6" fmla="*/ 126206 h 166687"/>
                <a:gd name="connsiteX7" fmla="*/ 76200 w 140494"/>
                <a:gd name="connsiteY7" fmla="*/ 126206 h 166687"/>
                <a:gd name="connsiteX8" fmla="*/ 42863 w 140494"/>
                <a:gd name="connsiteY8" fmla="*/ 166687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94" h="166687">
                  <a:moveTo>
                    <a:pt x="42863" y="166687"/>
                  </a:moveTo>
                  <a:lnTo>
                    <a:pt x="0" y="57150"/>
                  </a:lnTo>
                  <a:lnTo>
                    <a:pt x="42863" y="0"/>
                  </a:lnTo>
                  <a:lnTo>
                    <a:pt x="119063" y="0"/>
                  </a:lnTo>
                  <a:lnTo>
                    <a:pt x="140494" y="19050"/>
                  </a:lnTo>
                  <a:lnTo>
                    <a:pt x="123825" y="45244"/>
                  </a:lnTo>
                  <a:lnTo>
                    <a:pt x="138113" y="126206"/>
                  </a:lnTo>
                  <a:lnTo>
                    <a:pt x="76200" y="126206"/>
                  </a:lnTo>
                  <a:lnTo>
                    <a:pt x="42863" y="166687"/>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3" name="フリーフォーム 1197">
              <a:extLst>
                <a:ext uri="{FF2B5EF4-FFF2-40B4-BE49-F238E27FC236}">
                  <a16:creationId xmlns:a16="http://schemas.microsoft.com/office/drawing/2014/main" id="{909FD345-9808-4B74-8CD8-DA7E82C8798A}"/>
                </a:ext>
              </a:extLst>
            </p:cNvPr>
            <p:cNvSpPr/>
            <p:nvPr/>
          </p:nvSpPr>
          <p:spPr>
            <a:xfrm>
              <a:off x="11222132" y="6262688"/>
              <a:ext cx="112705" cy="123825"/>
            </a:xfrm>
            <a:custGeom>
              <a:avLst/>
              <a:gdLst>
                <a:gd name="connsiteX0" fmla="*/ 23813 w 111919"/>
                <a:gd name="connsiteY0" fmla="*/ 0 h 123825"/>
                <a:gd name="connsiteX1" fmla="*/ 0 w 111919"/>
                <a:gd name="connsiteY1" fmla="*/ 47625 h 123825"/>
                <a:gd name="connsiteX2" fmla="*/ 28575 w 111919"/>
                <a:gd name="connsiteY2" fmla="*/ 123825 h 123825"/>
                <a:gd name="connsiteX3" fmla="*/ 69057 w 111919"/>
                <a:gd name="connsiteY3" fmla="*/ 123825 h 123825"/>
                <a:gd name="connsiteX4" fmla="*/ 111919 w 111919"/>
                <a:gd name="connsiteY4" fmla="*/ 52387 h 123825"/>
                <a:gd name="connsiteX5" fmla="*/ 23813 w 111919"/>
                <a:gd name="connsiteY5"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919" h="123825">
                  <a:moveTo>
                    <a:pt x="23813" y="0"/>
                  </a:moveTo>
                  <a:lnTo>
                    <a:pt x="0" y="47625"/>
                  </a:lnTo>
                  <a:lnTo>
                    <a:pt x="28575" y="123825"/>
                  </a:lnTo>
                  <a:lnTo>
                    <a:pt x="69057" y="123825"/>
                  </a:lnTo>
                  <a:lnTo>
                    <a:pt x="111919" y="52387"/>
                  </a:lnTo>
                  <a:lnTo>
                    <a:pt x="23813"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4" name="フリーフォーム 1199">
              <a:extLst>
                <a:ext uri="{FF2B5EF4-FFF2-40B4-BE49-F238E27FC236}">
                  <a16:creationId xmlns:a16="http://schemas.microsoft.com/office/drawing/2014/main" id="{2FDE963B-1EC4-4CFF-BE80-BC2A47132A7C}"/>
                </a:ext>
              </a:extLst>
            </p:cNvPr>
            <p:cNvSpPr/>
            <p:nvPr/>
          </p:nvSpPr>
          <p:spPr>
            <a:xfrm>
              <a:off x="10510976" y="6791864"/>
              <a:ext cx="257159" cy="1787524"/>
            </a:xfrm>
            <a:custGeom>
              <a:avLst/>
              <a:gdLst>
                <a:gd name="connsiteX0" fmla="*/ 178593 w 257175"/>
                <a:gd name="connsiteY0" fmla="*/ 0 h 1788318"/>
                <a:gd name="connsiteX1" fmla="*/ 230981 w 257175"/>
                <a:gd name="connsiteY1" fmla="*/ 59531 h 1788318"/>
                <a:gd name="connsiteX2" fmla="*/ 228600 w 257175"/>
                <a:gd name="connsiteY2" fmla="*/ 107156 h 1788318"/>
                <a:gd name="connsiteX3" fmla="*/ 257175 w 257175"/>
                <a:gd name="connsiteY3" fmla="*/ 207168 h 1788318"/>
                <a:gd name="connsiteX4" fmla="*/ 257175 w 257175"/>
                <a:gd name="connsiteY4" fmla="*/ 278606 h 1788318"/>
                <a:gd name="connsiteX5" fmla="*/ 202406 w 257175"/>
                <a:gd name="connsiteY5" fmla="*/ 314325 h 1788318"/>
                <a:gd name="connsiteX6" fmla="*/ 185737 w 257175"/>
                <a:gd name="connsiteY6" fmla="*/ 519112 h 1788318"/>
                <a:gd name="connsiteX7" fmla="*/ 171450 w 257175"/>
                <a:gd name="connsiteY7" fmla="*/ 564356 h 1788318"/>
                <a:gd name="connsiteX8" fmla="*/ 185737 w 257175"/>
                <a:gd name="connsiteY8" fmla="*/ 688181 h 1788318"/>
                <a:gd name="connsiteX9" fmla="*/ 109537 w 257175"/>
                <a:gd name="connsiteY9" fmla="*/ 845343 h 1788318"/>
                <a:gd name="connsiteX10" fmla="*/ 104775 w 257175"/>
                <a:gd name="connsiteY10" fmla="*/ 1059656 h 1788318"/>
                <a:gd name="connsiteX11" fmla="*/ 130968 w 257175"/>
                <a:gd name="connsiteY11" fmla="*/ 1183481 h 1788318"/>
                <a:gd name="connsiteX12" fmla="*/ 100012 w 257175"/>
                <a:gd name="connsiteY12" fmla="*/ 1323975 h 1788318"/>
                <a:gd name="connsiteX13" fmla="*/ 88106 w 257175"/>
                <a:gd name="connsiteY13" fmla="*/ 1400175 h 1788318"/>
                <a:gd name="connsiteX14" fmla="*/ 69056 w 257175"/>
                <a:gd name="connsiteY14" fmla="*/ 1464468 h 1788318"/>
                <a:gd name="connsiteX15" fmla="*/ 92868 w 257175"/>
                <a:gd name="connsiteY15" fmla="*/ 1566862 h 1788318"/>
                <a:gd name="connsiteX16" fmla="*/ 145256 w 257175"/>
                <a:gd name="connsiteY16" fmla="*/ 1578768 h 1788318"/>
                <a:gd name="connsiteX17" fmla="*/ 183356 w 257175"/>
                <a:gd name="connsiteY17" fmla="*/ 1593056 h 1788318"/>
                <a:gd name="connsiteX18" fmla="*/ 207168 w 257175"/>
                <a:gd name="connsiteY18" fmla="*/ 1788318 h 1788318"/>
                <a:gd name="connsiteX19" fmla="*/ 69056 w 257175"/>
                <a:gd name="connsiteY19" fmla="*/ 1662112 h 1788318"/>
                <a:gd name="connsiteX20" fmla="*/ 73818 w 257175"/>
                <a:gd name="connsiteY20" fmla="*/ 1604962 h 1788318"/>
                <a:gd name="connsiteX21" fmla="*/ 42862 w 257175"/>
                <a:gd name="connsiteY21" fmla="*/ 1559718 h 1788318"/>
                <a:gd name="connsiteX22" fmla="*/ 4762 w 257175"/>
                <a:gd name="connsiteY22" fmla="*/ 1497806 h 1788318"/>
                <a:gd name="connsiteX23" fmla="*/ 7143 w 257175"/>
                <a:gd name="connsiteY23" fmla="*/ 1362075 h 1788318"/>
                <a:gd name="connsiteX24" fmla="*/ 54768 w 257175"/>
                <a:gd name="connsiteY24" fmla="*/ 1404937 h 1788318"/>
                <a:gd name="connsiteX25" fmla="*/ 69056 w 257175"/>
                <a:gd name="connsiteY25" fmla="*/ 1340643 h 1788318"/>
                <a:gd name="connsiteX26" fmla="*/ 21431 w 257175"/>
                <a:gd name="connsiteY26" fmla="*/ 1314450 h 1788318"/>
                <a:gd name="connsiteX27" fmla="*/ 50006 w 257175"/>
                <a:gd name="connsiteY27" fmla="*/ 1295400 h 1788318"/>
                <a:gd name="connsiteX28" fmla="*/ 0 w 257175"/>
                <a:gd name="connsiteY28" fmla="*/ 1288256 h 1788318"/>
                <a:gd name="connsiteX29" fmla="*/ 38100 w 257175"/>
                <a:gd name="connsiteY29" fmla="*/ 1233487 h 1788318"/>
                <a:gd name="connsiteX30" fmla="*/ 83343 w 257175"/>
                <a:gd name="connsiteY30" fmla="*/ 1276350 h 1788318"/>
                <a:gd name="connsiteX31" fmla="*/ 88106 w 257175"/>
                <a:gd name="connsiteY31" fmla="*/ 1254918 h 1788318"/>
                <a:gd name="connsiteX32" fmla="*/ 85725 w 257175"/>
                <a:gd name="connsiteY32" fmla="*/ 1090612 h 1788318"/>
                <a:gd name="connsiteX33" fmla="*/ 73818 w 257175"/>
                <a:gd name="connsiteY33" fmla="*/ 1019175 h 1788318"/>
                <a:gd name="connsiteX34" fmla="*/ 28575 w 257175"/>
                <a:gd name="connsiteY34" fmla="*/ 1107281 h 1788318"/>
                <a:gd name="connsiteX35" fmla="*/ 30956 w 257175"/>
                <a:gd name="connsiteY35" fmla="*/ 997743 h 1788318"/>
                <a:gd name="connsiteX36" fmla="*/ 40481 w 257175"/>
                <a:gd name="connsiteY36" fmla="*/ 916781 h 1788318"/>
                <a:gd name="connsiteX37" fmla="*/ 40481 w 257175"/>
                <a:gd name="connsiteY37" fmla="*/ 828675 h 1788318"/>
                <a:gd name="connsiteX38" fmla="*/ 116681 w 257175"/>
                <a:gd name="connsiteY38" fmla="*/ 592931 h 1788318"/>
                <a:gd name="connsiteX39" fmla="*/ 83343 w 257175"/>
                <a:gd name="connsiteY39" fmla="*/ 521493 h 1788318"/>
                <a:gd name="connsiteX40" fmla="*/ 147637 w 257175"/>
                <a:gd name="connsiteY40" fmla="*/ 285750 h 1788318"/>
                <a:gd name="connsiteX41" fmla="*/ 142875 w 257175"/>
                <a:gd name="connsiteY41" fmla="*/ 176212 h 1788318"/>
                <a:gd name="connsiteX42" fmla="*/ 159543 w 257175"/>
                <a:gd name="connsiteY42" fmla="*/ 64293 h 1788318"/>
                <a:gd name="connsiteX43" fmla="*/ 178593 w 257175"/>
                <a:gd name="connsiteY43" fmla="*/ 0 h 178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7175" h="1788318">
                  <a:moveTo>
                    <a:pt x="178593" y="0"/>
                  </a:moveTo>
                  <a:lnTo>
                    <a:pt x="230981" y="59531"/>
                  </a:lnTo>
                  <a:lnTo>
                    <a:pt x="228600" y="107156"/>
                  </a:lnTo>
                  <a:lnTo>
                    <a:pt x="257175" y="207168"/>
                  </a:lnTo>
                  <a:lnTo>
                    <a:pt x="257175" y="278606"/>
                  </a:lnTo>
                  <a:lnTo>
                    <a:pt x="202406" y="314325"/>
                  </a:lnTo>
                  <a:lnTo>
                    <a:pt x="185737" y="519112"/>
                  </a:lnTo>
                  <a:lnTo>
                    <a:pt x="171450" y="564356"/>
                  </a:lnTo>
                  <a:lnTo>
                    <a:pt x="185737" y="688181"/>
                  </a:lnTo>
                  <a:lnTo>
                    <a:pt x="109537" y="845343"/>
                  </a:lnTo>
                  <a:lnTo>
                    <a:pt x="104775" y="1059656"/>
                  </a:lnTo>
                  <a:lnTo>
                    <a:pt x="130968" y="1183481"/>
                  </a:lnTo>
                  <a:lnTo>
                    <a:pt x="100012" y="1323975"/>
                  </a:lnTo>
                  <a:lnTo>
                    <a:pt x="88106" y="1400175"/>
                  </a:lnTo>
                  <a:lnTo>
                    <a:pt x="69056" y="1464468"/>
                  </a:lnTo>
                  <a:lnTo>
                    <a:pt x="92868" y="1566862"/>
                  </a:lnTo>
                  <a:lnTo>
                    <a:pt x="145256" y="1578768"/>
                  </a:lnTo>
                  <a:lnTo>
                    <a:pt x="183356" y="1593056"/>
                  </a:lnTo>
                  <a:lnTo>
                    <a:pt x="207168" y="1788318"/>
                  </a:lnTo>
                  <a:lnTo>
                    <a:pt x="69056" y="1662112"/>
                  </a:lnTo>
                  <a:lnTo>
                    <a:pt x="73818" y="1604962"/>
                  </a:lnTo>
                  <a:lnTo>
                    <a:pt x="42862" y="1559718"/>
                  </a:lnTo>
                  <a:lnTo>
                    <a:pt x="4762" y="1497806"/>
                  </a:lnTo>
                  <a:cubicBezTo>
                    <a:pt x="5556" y="1452562"/>
                    <a:pt x="6349" y="1407319"/>
                    <a:pt x="7143" y="1362075"/>
                  </a:cubicBezTo>
                  <a:lnTo>
                    <a:pt x="54768" y="1404937"/>
                  </a:lnTo>
                  <a:lnTo>
                    <a:pt x="69056" y="1340643"/>
                  </a:lnTo>
                  <a:lnTo>
                    <a:pt x="21431" y="1314450"/>
                  </a:lnTo>
                  <a:lnTo>
                    <a:pt x="50006" y="1295400"/>
                  </a:lnTo>
                  <a:lnTo>
                    <a:pt x="0" y="1288256"/>
                  </a:lnTo>
                  <a:lnTo>
                    <a:pt x="38100" y="1233487"/>
                  </a:lnTo>
                  <a:lnTo>
                    <a:pt x="83343" y="1276350"/>
                  </a:lnTo>
                  <a:lnTo>
                    <a:pt x="88106" y="1254918"/>
                  </a:lnTo>
                  <a:cubicBezTo>
                    <a:pt x="87312" y="1200149"/>
                    <a:pt x="86519" y="1145381"/>
                    <a:pt x="85725" y="1090612"/>
                  </a:cubicBezTo>
                  <a:lnTo>
                    <a:pt x="73818" y="1019175"/>
                  </a:lnTo>
                  <a:lnTo>
                    <a:pt x="28575" y="1107281"/>
                  </a:lnTo>
                  <a:cubicBezTo>
                    <a:pt x="29369" y="1070768"/>
                    <a:pt x="30162" y="1034256"/>
                    <a:pt x="30956" y="997743"/>
                  </a:cubicBezTo>
                  <a:lnTo>
                    <a:pt x="40481" y="916781"/>
                  </a:lnTo>
                  <a:lnTo>
                    <a:pt x="40481" y="828675"/>
                  </a:lnTo>
                  <a:lnTo>
                    <a:pt x="116681" y="592931"/>
                  </a:lnTo>
                  <a:lnTo>
                    <a:pt x="83343" y="521493"/>
                  </a:lnTo>
                  <a:lnTo>
                    <a:pt x="147637" y="285750"/>
                  </a:lnTo>
                  <a:lnTo>
                    <a:pt x="142875" y="176212"/>
                  </a:lnTo>
                  <a:lnTo>
                    <a:pt x="159543" y="64293"/>
                  </a:lnTo>
                  <a:lnTo>
                    <a:pt x="178593"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5" name="フリーフォーム 1200">
              <a:extLst>
                <a:ext uri="{FF2B5EF4-FFF2-40B4-BE49-F238E27FC236}">
                  <a16:creationId xmlns:a16="http://schemas.microsoft.com/office/drawing/2014/main" id="{FE4D9DA6-296C-44CA-B5DF-9A4A839BF171}"/>
                </a:ext>
              </a:extLst>
            </p:cNvPr>
            <p:cNvSpPr/>
            <p:nvPr/>
          </p:nvSpPr>
          <p:spPr>
            <a:xfrm>
              <a:off x="10582410" y="6986771"/>
              <a:ext cx="639722" cy="1617663"/>
            </a:xfrm>
            <a:custGeom>
              <a:avLst/>
              <a:gdLst>
                <a:gd name="connsiteX0" fmla="*/ 259556 w 640556"/>
                <a:gd name="connsiteY0" fmla="*/ 1585912 h 1616869"/>
                <a:gd name="connsiteX1" fmla="*/ 138113 w 640556"/>
                <a:gd name="connsiteY1" fmla="*/ 1616869 h 1616869"/>
                <a:gd name="connsiteX2" fmla="*/ 116681 w 640556"/>
                <a:gd name="connsiteY2" fmla="*/ 1419225 h 1616869"/>
                <a:gd name="connsiteX3" fmla="*/ 16669 w 640556"/>
                <a:gd name="connsiteY3" fmla="*/ 1390650 h 1616869"/>
                <a:gd name="connsiteX4" fmla="*/ 0 w 640556"/>
                <a:gd name="connsiteY4" fmla="*/ 1283494 h 1616869"/>
                <a:gd name="connsiteX5" fmla="*/ 30956 w 640556"/>
                <a:gd name="connsiteY5" fmla="*/ 1173956 h 1616869"/>
                <a:gd name="connsiteX6" fmla="*/ 59531 w 640556"/>
                <a:gd name="connsiteY6" fmla="*/ 1007269 h 1616869"/>
                <a:gd name="connsiteX7" fmla="*/ 26194 w 640556"/>
                <a:gd name="connsiteY7" fmla="*/ 852487 h 1616869"/>
                <a:gd name="connsiteX8" fmla="*/ 35719 w 640556"/>
                <a:gd name="connsiteY8" fmla="*/ 659606 h 1616869"/>
                <a:gd name="connsiteX9" fmla="*/ 119063 w 640556"/>
                <a:gd name="connsiteY9" fmla="*/ 504825 h 1616869"/>
                <a:gd name="connsiteX10" fmla="*/ 102394 w 640556"/>
                <a:gd name="connsiteY10" fmla="*/ 395287 h 1616869"/>
                <a:gd name="connsiteX11" fmla="*/ 126206 w 640556"/>
                <a:gd name="connsiteY11" fmla="*/ 126206 h 1616869"/>
                <a:gd name="connsiteX12" fmla="*/ 188119 w 640556"/>
                <a:gd name="connsiteY12" fmla="*/ 102394 h 1616869"/>
                <a:gd name="connsiteX13" fmla="*/ 180975 w 640556"/>
                <a:gd name="connsiteY13" fmla="*/ 33337 h 1616869"/>
                <a:gd name="connsiteX14" fmla="*/ 226219 w 640556"/>
                <a:gd name="connsiteY14" fmla="*/ 0 h 1616869"/>
                <a:gd name="connsiteX15" fmla="*/ 292894 w 640556"/>
                <a:gd name="connsiteY15" fmla="*/ 23812 h 1616869"/>
                <a:gd name="connsiteX16" fmla="*/ 340519 w 640556"/>
                <a:gd name="connsiteY16" fmla="*/ 9525 h 1616869"/>
                <a:gd name="connsiteX17" fmla="*/ 433388 w 640556"/>
                <a:gd name="connsiteY17" fmla="*/ 83344 h 1616869"/>
                <a:gd name="connsiteX18" fmla="*/ 502444 w 640556"/>
                <a:gd name="connsiteY18" fmla="*/ 119062 h 1616869"/>
                <a:gd name="connsiteX19" fmla="*/ 504825 w 640556"/>
                <a:gd name="connsiteY19" fmla="*/ 197644 h 1616869"/>
                <a:gd name="connsiteX20" fmla="*/ 552450 w 640556"/>
                <a:gd name="connsiteY20" fmla="*/ 221456 h 1616869"/>
                <a:gd name="connsiteX21" fmla="*/ 633413 w 640556"/>
                <a:gd name="connsiteY21" fmla="*/ 152400 h 1616869"/>
                <a:gd name="connsiteX22" fmla="*/ 640556 w 640556"/>
                <a:gd name="connsiteY22" fmla="*/ 188119 h 1616869"/>
                <a:gd name="connsiteX23" fmla="*/ 595313 w 640556"/>
                <a:gd name="connsiteY23" fmla="*/ 259556 h 1616869"/>
                <a:gd name="connsiteX24" fmla="*/ 542925 w 640556"/>
                <a:gd name="connsiteY24" fmla="*/ 311944 h 1616869"/>
                <a:gd name="connsiteX25" fmla="*/ 492919 w 640556"/>
                <a:gd name="connsiteY25" fmla="*/ 423862 h 1616869"/>
                <a:gd name="connsiteX26" fmla="*/ 478631 w 640556"/>
                <a:gd name="connsiteY26" fmla="*/ 497681 h 1616869"/>
                <a:gd name="connsiteX27" fmla="*/ 528638 w 640556"/>
                <a:gd name="connsiteY27" fmla="*/ 576262 h 1616869"/>
                <a:gd name="connsiteX28" fmla="*/ 545306 w 640556"/>
                <a:gd name="connsiteY28" fmla="*/ 633412 h 1616869"/>
                <a:gd name="connsiteX29" fmla="*/ 447675 w 640556"/>
                <a:gd name="connsiteY29" fmla="*/ 745331 h 1616869"/>
                <a:gd name="connsiteX30" fmla="*/ 366713 w 640556"/>
                <a:gd name="connsiteY30" fmla="*/ 695325 h 1616869"/>
                <a:gd name="connsiteX31" fmla="*/ 359569 w 640556"/>
                <a:gd name="connsiteY31" fmla="*/ 764381 h 1616869"/>
                <a:gd name="connsiteX32" fmla="*/ 371475 w 640556"/>
                <a:gd name="connsiteY32" fmla="*/ 816769 h 1616869"/>
                <a:gd name="connsiteX33" fmla="*/ 316706 w 640556"/>
                <a:gd name="connsiteY33" fmla="*/ 826294 h 1616869"/>
                <a:gd name="connsiteX34" fmla="*/ 266700 w 640556"/>
                <a:gd name="connsiteY34" fmla="*/ 800100 h 1616869"/>
                <a:gd name="connsiteX35" fmla="*/ 273844 w 640556"/>
                <a:gd name="connsiteY35" fmla="*/ 892969 h 1616869"/>
                <a:gd name="connsiteX36" fmla="*/ 269081 w 640556"/>
                <a:gd name="connsiteY36" fmla="*/ 969169 h 1616869"/>
                <a:gd name="connsiteX37" fmla="*/ 242888 w 640556"/>
                <a:gd name="connsiteY37" fmla="*/ 1042987 h 1616869"/>
                <a:gd name="connsiteX38" fmla="*/ 197644 w 640556"/>
                <a:gd name="connsiteY38" fmla="*/ 1045369 h 1616869"/>
                <a:gd name="connsiteX39" fmla="*/ 190500 w 640556"/>
                <a:gd name="connsiteY39" fmla="*/ 1095375 h 1616869"/>
                <a:gd name="connsiteX40" fmla="*/ 245269 w 640556"/>
                <a:gd name="connsiteY40" fmla="*/ 1152525 h 1616869"/>
                <a:gd name="connsiteX41" fmla="*/ 223838 w 640556"/>
                <a:gd name="connsiteY41" fmla="*/ 1214437 h 1616869"/>
                <a:gd name="connsiteX42" fmla="*/ 171450 w 640556"/>
                <a:gd name="connsiteY42" fmla="*/ 1271587 h 1616869"/>
                <a:gd name="connsiteX43" fmla="*/ 138113 w 640556"/>
                <a:gd name="connsiteY43" fmla="*/ 1333500 h 1616869"/>
                <a:gd name="connsiteX44" fmla="*/ 133350 w 640556"/>
                <a:gd name="connsiteY44" fmla="*/ 1431131 h 1616869"/>
                <a:gd name="connsiteX45" fmla="*/ 192881 w 640556"/>
                <a:gd name="connsiteY45" fmla="*/ 1533525 h 1616869"/>
                <a:gd name="connsiteX46" fmla="*/ 259556 w 640556"/>
                <a:gd name="connsiteY46" fmla="*/ 1585912 h 161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40556" h="1616869">
                  <a:moveTo>
                    <a:pt x="259556" y="1585912"/>
                  </a:moveTo>
                  <a:lnTo>
                    <a:pt x="138113" y="1616869"/>
                  </a:lnTo>
                  <a:lnTo>
                    <a:pt x="116681" y="1419225"/>
                  </a:lnTo>
                  <a:lnTo>
                    <a:pt x="16669" y="1390650"/>
                  </a:lnTo>
                  <a:lnTo>
                    <a:pt x="0" y="1283494"/>
                  </a:lnTo>
                  <a:lnTo>
                    <a:pt x="30956" y="1173956"/>
                  </a:lnTo>
                  <a:lnTo>
                    <a:pt x="59531" y="1007269"/>
                  </a:lnTo>
                  <a:lnTo>
                    <a:pt x="26194" y="852487"/>
                  </a:lnTo>
                  <a:lnTo>
                    <a:pt x="35719" y="659606"/>
                  </a:lnTo>
                  <a:lnTo>
                    <a:pt x="119063" y="504825"/>
                  </a:lnTo>
                  <a:lnTo>
                    <a:pt x="102394" y="395287"/>
                  </a:lnTo>
                  <a:lnTo>
                    <a:pt x="126206" y="126206"/>
                  </a:lnTo>
                  <a:lnTo>
                    <a:pt x="188119" y="102394"/>
                  </a:lnTo>
                  <a:lnTo>
                    <a:pt x="180975" y="33337"/>
                  </a:lnTo>
                  <a:lnTo>
                    <a:pt x="226219" y="0"/>
                  </a:lnTo>
                  <a:lnTo>
                    <a:pt x="292894" y="23812"/>
                  </a:lnTo>
                  <a:lnTo>
                    <a:pt x="340519" y="9525"/>
                  </a:lnTo>
                  <a:lnTo>
                    <a:pt x="433388" y="83344"/>
                  </a:lnTo>
                  <a:lnTo>
                    <a:pt x="502444" y="119062"/>
                  </a:lnTo>
                  <a:cubicBezTo>
                    <a:pt x="503238" y="145256"/>
                    <a:pt x="504031" y="171450"/>
                    <a:pt x="504825" y="197644"/>
                  </a:cubicBezTo>
                  <a:lnTo>
                    <a:pt x="552450" y="221456"/>
                  </a:lnTo>
                  <a:lnTo>
                    <a:pt x="633413" y="152400"/>
                  </a:lnTo>
                  <a:lnTo>
                    <a:pt x="640556" y="188119"/>
                  </a:lnTo>
                  <a:lnTo>
                    <a:pt x="595313" y="259556"/>
                  </a:lnTo>
                  <a:lnTo>
                    <a:pt x="542925" y="311944"/>
                  </a:lnTo>
                  <a:lnTo>
                    <a:pt x="492919" y="423862"/>
                  </a:lnTo>
                  <a:lnTo>
                    <a:pt x="478631" y="497681"/>
                  </a:lnTo>
                  <a:lnTo>
                    <a:pt x="528638" y="576262"/>
                  </a:lnTo>
                  <a:lnTo>
                    <a:pt x="545306" y="633412"/>
                  </a:lnTo>
                  <a:lnTo>
                    <a:pt x="447675" y="745331"/>
                  </a:lnTo>
                  <a:lnTo>
                    <a:pt x="366713" y="695325"/>
                  </a:lnTo>
                  <a:lnTo>
                    <a:pt x="359569" y="764381"/>
                  </a:lnTo>
                  <a:lnTo>
                    <a:pt x="371475" y="816769"/>
                  </a:lnTo>
                  <a:lnTo>
                    <a:pt x="316706" y="826294"/>
                  </a:lnTo>
                  <a:lnTo>
                    <a:pt x="266700" y="800100"/>
                  </a:lnTo>
                  <a:lnTo>
                    <a:pt x="273844" y="892969"/>
                  </a:lnTo>
                  <a:lnTo>
                    <a:pt x="269081" y="969169"/>
                  </a:lnTo>
                  <a:lnTo>
                    <a:pt x="242888" y="1042987"/>
                  </a:lnTo>
                  <a:lnTo>
                    <a:pt x="197644" y="1045369"/>
                  </a:lnTo>
                  <a:lnTo>
                    <a:pt x="190500" y="1095375"/>
                  </a:lnTo>
                  <a:lnTo>
                    <a:pt x="245269" y="1152525"/>
                  </a:lnTo>
                  <a:lnTo>
                    <a:pt x="223838" y="1214437"/>
                  </a:lnTo>
                  <a:lnTo>
                    <a:pt x="171450" y="1271587"/>
                  </a:lnTo>
                  <a:lnTo>
                    <a:pt x="138113" y="1333500"/>
                  </a:lnTo>
                  <a:lnTo>
                    <a:pt x="133350" y="1431131"/>
                  </a:lnTo>
                  <a:lnTo>
                    <a:pt x="192881" y="1533525"/>
                  </a:lnTo>
                  <a:lnTo>
                    <a:pt x="259556" y="1585912"/>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6" name="フリーフォーム 1201">
              <a:extLst>
                <a:ext uri="{FF2B5EF4-FFF2-40B4-BE49-F238E27FC236}">
                  <a16:creationId xmlns:a16="http://schemas.microsoft.com/office/drawing/2014/main" id="{E3C4B972-FD4C-4037-8197-4CC82B175484}"/>
                </a:ext>
              </a:extLst>
            </p:cNvPr>
            <p:cNvSpPr/>
            <p:nvPr/>
          </p:nvSpPr>
          <p:spPr>
            <a:xfrm>
              <a:off x="10703051" y="6491825"/>
              <a:ext cx="422248" cy="501650"/>
            </a:xfrm>
            <a:custGeom>
              <a:avLst/>
              <a:gdLst>
                <a:gd name="connsiteX0" fmla="*/ 23812 w 421481"/>
                <a:gd name="connsiteY0" fmla="*/ 54769 h 502444"/>
                <a:gd name="connsiteX1" fmla="*/ 57150 w 421481"/>
                <a:gd name="connsiteY1" fmla="*/ 145256 h 502444"/>
                <a:gd name="connsiteX2" fmla="*/ 0 w 421481"/>
                <a:gd name="connsiteY2" fmla="*/ 314325 h 502444"/>
                <a:gd name="connsiteX3" fmla="*/ 42862 w 421481"/>
                <a:gd name="connsiteY3" fmla="*/ 381000 h 502444"/>
                <a:gd name="connsiteX4" fmla="*/ 40481 w 421481"/>
                <a:gd name="connsiteY4" fmla="*/ 423863 h 502444"/>
                <a:gd name="connsiteX5" fmla="*/ 71437 w 421481"/>
                <a:gd name="connsiteY5" fmla="*/ 502444 h 502444"/>
                <a:gd name="connsiteX6" fmla="*/ 95250 w 421481"/>
                <a:gd name="connsiteY6" fmla="*/ 485775 h 502444"/>
                <a:gd name="connsiteX7" fmla="*/ 188119 w 421481"/>
                <a:gd name="connsiteY7" fmla="*/ 500063 h 502444"/>
                <a:gd name="connsiteX8" fmla="*/ 233362 w 421481"/>
                <a:gd name="connsiteY8" fmla="*/ 485775 h 502444"/>
                <a:gd name="connsiteX9" fmla="*/ 273844 w 421481"/>
                <a:gd name="connsiteY9" fmla="*/ 364331 h 502444"/>
                <a:gd name="connsiteX10" fmla="*/ 373856 w 421481"/>
                <a:gd name="connsiteY10" fmla="*/ 390525 h 502444"/>
                <a:gd name="connsiteX11" fmla="*/ 421481 w 421481"/>
                <a:gd name="connsiteY11" fmla="*/ 323850 h 502444"/>
                <a:gd name="connsiteX12" fmla="*/ 319087 w 421481"/>
                <a:gd name="connsiteY12" fmla="*/ 211931 h 502444"/>
                <a:gd name="connsiteX13" fmla="*/ 321469 w 421481"/>
                <a:gd name="connsiteY13" fmla="*/ 154781 h 502444"/>
                <a:gd name="connsiteX14" fmla="*/ 173831 w 421481"/>
                <a:gd name="connsiteY14" fmla="*/ 90488 h 502444"/>
                <a:gd name="connsiteX15" fmla="*/ 169069 w 421481"/>
                <a:gd name="connsiteY15" fmla="*/ 14288 h 502444"/>
                <a:gd name="connsiteX16" fmla="*/ 126206 w 421481"/>
                <a:gd name="connsiteY16" fmla="*/ 0 h 502444"/>
                <a:gd name="connsiteX17" fmla="*/ 83344 w 421481"/>
                <a:gd name="connsiteY17" fmla="*/ 38100 h 502444"/>
                <a:gd name="connsiteX18" fmla="*/ 23812 w 421481"/>
                <a:gd name="connsiteY18" fmla="*/ 54769 h 5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481" h="502444">
                  <a:moveTo>
                    <a:pt x="23812" y="54769"/>
                  </a:moveTo>
                  <a:lnTo>
                    <a:pt x="57150" y="145256"/>
                  </a:lnTo>
                  <a:lnTo>
                    <a:pt x="0" y="314325"/>
                  </a:lnTo>
                  <a:lnTo>
                    <a:pt x="42862" y="381000"/>
                  </a:lnTo>
                  <a:lnTo>
                    <a:pt x="40481" y="423863"/>
                  </a:lnTo>
                  <a:lnTo>
                    <a:pt x="71437" y="502444"/>
                  </a:lnTo>
                  <a:lnTo>
                    <a:pt x="95250" y="485775"/>
                  </a:lnTo>
                  <a:lnTo>
                    <a:pt x="188119" y="500063"/>
                  </a:lnTo>
                  <a:lnTo>
                    <a:pt x="233362" y="485775"/>
                  </a:lnTo>
                  <a:lnTo>
                    <a:pt x="273844" y="364331"/>
                  </a:lnTo>
                  <a:lnTo>
                    <a:pt x="373856" y="390525"/>
                  </a:lnTo>
                  <a:lnTo>
                    <a:pt x="421481" y="323850"/>
                  </a:lnTo>
                  <a:lnTo>
                    <a:pt x="319087" y="211931"/>
                  </a:lnTo>
                  <a:lnTo>
                    <a:pt x="321469" y="154781"/>
                  </a:lnTo>
                  <a:lnTo>
                    <a:pt x="173831" y="90488"/>
                  </a:lnTo>
                  <a:lnTo>
                    <a:pt x="169069" y="14288"/>
                  </a:lnTo>
                  <a:lnTo>
                    <a:pt x="126206" y="0"/>
                  </a:lnTo>
                  <a:lnTo>
                    <a:pt x="83344" y="38100"/>
                  </a:lnTo>
                  <a:lnTo>
                    <a:pt x="23812" y="54769"/>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7" name="フリーフォーム 1202">
              <a:extLst>
                <a:ext uri="{FF2B5EF4-FFF2-40B4-BE49-F238E27FC236}">
                  <a16:creationId xmlns:a16="http://schemas.microsoft.com/office/drawing/2014/main" id="{12787721-C53F-4907-9D9A-27641F1E33A8}"/>
                </a:ext>
              </a:extLst>
            </p:cNvPr>
            <p:cNvSpPr/>
            <p:nvPr/>
          </p:nvSpPr>
          <p:spPr>
            <a:xfrm>
              <a:off x="10931638" y="6864888"/>
              <a:ext cx="288907" cy="323850"/>
            </a:xfrm>
            <a:custGeom>
              <a:avLst/>
              <a:gdLst>
                <a:gd name="connsiteX0" fmla="*/ 140494 w 288131"/>
                <a:gd name="connsiteY0" fmla="*/ 19050 h 323850"/>
                <a:gd name="connsiteX1" fmla="*/ 159544 w 288131"/>
                <a:gd name="connsiteY1" fmla="*/ 100013 h 323850"/>
                <a:gd name="connsiteX2" fmla="*/ 219075 w 288131"/>
                <a:gd name="connsiteY2" fmla="*/ 107157 h 323850"/>
                <a:gd name="connsiteX3" fmla="*/ 250031 w 288131"/>
                <a:gd name="connsiteY3" fmla="*/ 173832 h 323850"/>
                <a:gd name="connsiteX4" fmla="*/ 288131 w 288131"/>
                <a:gd name="connsiteY4" fmla="*/ 190500 h 323850"/>
                <a:gd name="connsiteX5" fmla="*/ 278606 w 288131"/>
                <a:gd name="connsiteY5" fmla="*/ 259557 h 323850"/>
                <a:gd name="connsiteX6" fmla="*/ 204787 w 288131"/>
                <a:gd name="connsiteY6" fmla="*/ 323850 h 323850"/>
                <a:gd name="connsiteX7" fmla="*/ 154781 w 288131"/>
                <a:gd name="connsiteY7" fmla="*/ 307182 h 323850"/>
                <a:gd name="connsiteX8" fmla="*/ 152400 w 288131"/>
                <a:gd name="connsiteY8" fmla="*/ 226219 h 323850"/>
                <a:gd name="connsiteX9" fmla="*/ 0 w 288131"/>
                <a:gd name="connsiteY9" fmla="*/ 121444 h 323850"/>
                <a:gd name="connsiteX10" fmla="*/ 42862 w 288131"/>
                <a:gd name="connsiteY10" fmla="*/ 0 h 323850"/>
                <a:gd name="connsiteX11" fmla="*/ 140494 w 288131"/>
                <a:gd name="connsiteY11" fmla="*/ 190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131" h="323850">
                  <a:moveTo>
                    <a:pt x="140494" y="19050"/>
                  </a:moveTo>
                  <a:lnTo>
                    <a:pt x="159544" y="100013"/>
                  </a:lnTo>
                  <a:lnTo>
                    <a:pt x="219075" y="107157"/>
                  </a:lnTo>
                  <a:lnTo>
                    <a:pt x="250031" y="173832"/>
                  </a:lnTo>
                  <a:lnTo>
                    <a:pt x="288131" y="190500"/>
                  </a:lnTo>
                  <a:lnTo>
                    <a:pt x="278606" y="259557"/>
                  </a:lnTo>
                  <a:lnTo>
                    <a:pt x="204787" y="323850"/>
                  </a:lnTo>
                  <a:lnTo>
                    <a:pt x="154781" y="307182"/>
                  </a:lnTo>
                  <a:cubicBezTo>
                    <a:pt x="153987" y="280194"/>
                    <a:pt x="153194" y="253207"/>
                    <a:pt x="152400" y="226219"/>
                  </a:cubicBezTo>
                  <a:lnTo>
                    <a:pt x="0" y="121444"/>
                  </a:lnTo>
                  <a:lnTo>
                    <a:pt x="42862" y="0"/>
                  </a:lnTo>
                  <a:lnTo>
                    <a:pt x="140494" y="190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8" name="フリーフォーム 1203">
              <a:extLst>
                <a:ext uri="{FF2B5EF4-FFF2-40B4-BE49-F238E27FC236}">
                  <a16:creationId xmlns:a16="http://schemas.microsoft.com/office/drawing/2014/main" id="{F89914C6-87EA-417C-9D12-CC553DC68B8A}"/>
                </a:ext>
              </a:extLst>
            </p:cNvPr>
            <p:cNvSpPr/>
            <p:nvPr/>
          </p:nvSpPr>
          <p:spPr>
            <a:xfrm>
              <a:off x="11068154" y="7620000"/>
              <a:ext cx="190488" cy="219075"/>
            </a:xfrm>
            <a:custGeom>
              <a:avLst/>
              <a:gdLst>
                <a:gd name="connsiteX0" fmla="*/ 42863 w 190500"/>
                <a:gd name="connsiteY0" fmla="*/ 0 h 219075"/>
                <a:gd name="connsiteX1" fmla="*/ 90488 w 190500"/>
                <a:gd name="connsiteY1" fmla="*/ 35719 h 219075"/>
                <a:gd name="connsiteX2" fmla="*/ 128588 w 190500"/>
                <a:gd name="connsiteY2" fmla="*/ 69056 h 219075"/>
                <a:gd name="connsiteX3" fmla="*/ 159544 w 190500"/>
                <a:gd name="connsiteY3" fmla="*/ 76200 h 219075"/>
                <a:gd name="connsiteX4" fmla="*/ 173831 w 190500"/>
                <a:gd name="connsiteY4" fmla="*/ 121444 h 219075"/>
                <a:gd name="connsiteX5" fmla="*/ 190500 w 190500"/>
                <a:gd name="connsiteY5" fmla="*/ 157163 h 219075"/>
                <a:gd name="connsiteX6" fmla="*/ 157163 w 190500"/>
                <a:gd name="connsiteY6" fmla="*/ 219075 h 219075"/>
                <a:gd name="connsiteX7" fmla="*/ 83344 w 190500"/>
                <a:gd name="connsiteY7" fmla="*/ 211931 h 219075"/>
                <a:gd name="connsiteX8" fmla="*/ 0 w 190500"/>
                <a:gd name="connsiteY8" fmla="*/ 178594 h 219075"/>
                <a:gd name="connsiteX9" fmla="*/ 2381 w 190500"/>
                <a:gd name="connsiteY9" fmla="*/ 102394 h 219075"/>
                <a:gd name="connsiteX10" fmla="*/ 42863 w 190500"/>
                <a:gd name="connsiteY10"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0" h="219075">
                  <a:moveTo>
                    <a:pt x="42863" y="0"/>
                  </a:moveTo>
                  <a:lnTo>
                    <a:pt x="90488" y="35719"/>
                  </a:lnTo>
                  <a:lnTo>
                    <a:pt x="128588" y="69056"/>
                  </a:lnTo>
                  <a:lnTo>
                    <a:pt x="159544" y="76200"/>
                  </a:lnTo>
                  <a:lnTo>
                    <a:pt x="173831" y="121444"/>
                  </a:lnTo>
                  <a:lnTo>
                    <a:pt x="190500" y="157163"/>
                  </a:lnTo>
                  <a:lnTo>
                    <a:pt x="157163" y="219075"/>
                  </a:lnTo>
                  <a:lnTo>
                    <a:pt x="83344" y="211931"/>
                  </a:lnTo>
                  <a:lnTo>
                    <a:pt x="0" y="178594"/>
                  </a:lnTo>
                  <a:cubicBezTo>
                    <a:pt x="794" y="153194"/>
                    <a:pt x="1587" y="127794"/>
                    <a:pt x="2381" y="102394"/>
                  </a:cubicBezTo>
                  <a:lnTo>
                    <a:pt x="42863"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9" name="フリーフォーム 1204">
              <a:extLst>
                <a:ext uri="{FF2B5EF4-FFF2-40B4-BE49-F238E27FC236}">
                  <a16:creationId xmlns:a16="http://schemas.microsoft.com/office/drawing/2014/main" id="{DF84881A-866B-4B64-A1C8-9FC06E7E13E5}"/>
                </a:ext>
              </a:extLst>
            </p:cNvPr>
            <p:cNvSpPr/>
            <p:nvPr/>
          </p:nvSpPr>
          <p:spPr>
            <a:xfrm>
              <a:off x="10579236" y="5960012"/>
              <a:ext cx="1309603" cy="1489076"/>
            </a:xfrm>
            <a:custGeom>
              <a:avLst/>
              <a:gdLst>
                <a:gd name="connsiteX0" fmla="*/ 671512 w 1309687"/>
                <a:gd name="connsiteY0" fmla="*/ 1488282 h 1488282"/>
                <a:gd name="connsiteX1" fmla="*/ 702469 w 1309687"/>
                <a:gd name="connsiteY1" fmla="*/ 1409700 h 1488282"/>
                <a:gd name="connsiteX2" fmla="*/ 766762 w 1309687"/>
                <a:gd name="connsiteY2" fmla="*/ 1362075 h 1488282"/>
                <a:gd name="connsiteX3" fmla="*/ 785812 w 1309687"/>
                <a:gd name="connsiteY3" fmla="*/ 1281113 h 1488282"/>
                <a:gd name="connsiteX4" fmla="*/ 845344 w 1309687"/>
                <a:gd name="connsiteY4" fmla="*/ 1252538 h 1488282"/>
                <a:gd name="connsiteX5" fmla="*/ 838200 w 1309687"/>
                <a:gd name="connsiteY5" fmla="*/ 1116807 h 1488282"/>
                <a:gd name="connsiteX6" fmla="*/ 859631 w 1309687"/>
                <a:gd name="connsiteY6" fmla="*/ 1102519 h 1488282"/>
                <a:gd name="connsiteX7" fmla="*/ 1000125 w 1309687"/>
                <a:gd name="connsiteY7" fmla="*/ 1038225 h 1488282"/>
                <a:gd name="connsiteX8" fmla="*/ 1071562 w 1309687"/>
                <a:gd name="connsiteY8" fmla="*/ 1050132 h 1488282"/>
                <a:gd name="connsiteX9" fmla="*/ 1109662 w 1309687"/>
                <a:gd name="connsiteY9" fmla="*/ 892969 h 1488282"/>
                <a:gd name="connsiteX10" fmla="*/ 1183481 w 1309687"/>
                <a:gd name="connsiteY10" fmla="*/ 652463 h 1488282"/>
                <a:gd name="connsiteX11" fmla="*/ 1309687 w 1309687"/>
                <a:gd name="connsiteY11" fmla="*/ 490538 h 1488282"/>
                <a:gd name="connsiteX12" fmla="*/ 1304925 w 1309687"/>
                <a:gd name="connsiteY12" fmla="*/ 369094 h 1488282"/>
                <a:gd name="connsiteX13" fmla="*/ 1190625 w 1309687"/>
                <a:gd name="connsiteY13" fmla="*/ 345282 h 1488282"/>
                <a:gd name="connsiteX14" fmla="*/ 1147762 w 1309687"/>
                <a:gd name="connsiteY14" fmla="*/ 278607 h 1488282"/>
                <a:gd name="connsiteX15" fmla="*/ 1066800 w 1309687"/>
                <a:gd name="connsiteY15" fmla="*/ 285750 h 1488282"/>
                <a:gd name="connsiteX16" fmla="*/ 1021556 w 1309687"/>
                <a:gd name="connsiteY16" fmla="*/ 264319 h 1488282"/>
                <a:gd name="connsiteX17" fmla="*/ 983456 w 1309687"/>
                <a:gd name="connsiteY17" fmla="*/ 288132 h 1488282"/>
                <a:gd name="connsiteX18" fmla="*/ 985837 w 1309687"/>
                <a:gd name="connsiteY18" fmla="*/ 240507 h 1488282"/>
                <a:gd name="connsiteX19" fmla="*/ 864394 w 1309687"/>
                <a:gd name="connsiteY19" fmla="*/ 200025 h 1488282"/>
                <a:gd name="connsiteX20" fmla="*/ 847725 w 1309687"/>
                <a:gd name="connsiteY20" fmla="*/ 238125 h 1488282"/>
                <a:gd name="connsiteX21" fmla="*/ 847725 w 1309687"/>
                <a:gd name="connsiteY21" fmla="*/ 195263 h 1488282"/>
                <a:gd name="connsiteX22" fmla="*/ 807244 w 1309687"/>
                <a:gd name="connsiteY22" fmla="*/ 183357 h 1488282"/>
                <a:gd name="connsiteX23" fmla="*/ 738187 w 1309687"/>
                <a:gd name="connsiteY23" fmla="*/ 219075 h 1488282"/>
                <a:gd name="connsiteX24" fmla="*/ 800100 w 1309687"/>
                <a:gd name="connsiteY24" fmla="*/ 130969 h 1488282"/>
                <a:gd name="connsiteX25" fmla="*/ 776287 w 1309687"/>
                <a:gd name="connsiteY25" fmla="*/ 90488 h 1488282"/>
                <a:gd name="connsiteX26" fmla="*/ 759619 w 1309687"/>
                <a:gd name="connsiteY26" fmla="*/ 26194 h 1488282"/>
                <a:gd name="connsiteX27" fmla="*/ 721519 w 1309687"/>
                <a:gd name="connsiteY27" fmla="*/ 100013 h 1488282"/>
                <a:gd name="connsiteX28" fmla="*/ 666750 w 1309687"/>
                <a:gd name="connsiteY28" fmla="*/ 95250 h 1488282"/>
                <a:gd name="connsiteX29" fmla="*/ 664369 w 1309687"/>
                <a:gd name="connsiteY29" fmla="*/ 83344 h 1488282"/>
                <a:gd name="connsiteX30" fmla="*/ 611981 w 1309687"/>
                <a:gd name="connsiteY30" fmla="*/ 83344 h 1488282"/>
                <a:gd name="connsiteX31" fmla="*/ 573881 w 1309687"/>
                <a:gd name="connsiteY31" fmla="*/ 114300 h 1488282"/>
                <a:gd name="connsiteX32" fmla="*/ 492919 w 1309687"/>
                <a:gd name="connsiteY32" fmla="*/ 123825 h 1488282"/>
                <a:gd name="connsiteX33" fmla="*/ 457200 w 1309687"/>
                <a:gd name="connsiteY33" fmla="*/ 71438 h 1488282"/>
                <a:gd name="connsiteX34" fmla="*/ 471487 w 1309687"/>
                <a:gd name="connsiteY34" fmla="*/ 11907 h 1488282"/>
                <a:gd name="connsiteX35" fmla="*/ 438150 w 1309687"/>
                <a:gd name="connsiteY35" fmla="*/ 0 h 1488282"/>
                <a:gd name="connsiteX36" fmla="*/ 361950 w 1309687"/>
                <a:gd name="connsiteY36" fmla="*/ 47625 h 1488282"/>
                <a:gd name="connsiteX37" fmla="*/ 309562 w 1309687"/>
                <a:gd name="connsiteY37" fmla="*/ 26194 h 1488282"/>
                <a:gd name="connsiteX38" fmla="*/ 330994 w 1309687"/>
                <a:gd name="connsiteY38" fmla="*/ 100013 h 1488282"/>
                <a:gd name="connsiteX39" fmla="*/ 278606 w 1309687"/>
                <a:gd name="connsiteY39" fmla="*/ 152400 h 1488282"/>
                <a:gd name="connsiteX40" fmla="*/ 211931 w 1309687"/>
                <a:gd name="connsiteY40" fmla="*/ 116682 h 1488282"/>
                <a:gd name="connsiteX41" fmla="*/ 145256 w 1309687"/>
                <a:gd name="connsiteY41" fmla="*/ 111919 h 1488282"/>
                <a:gd name="connsiteX42" fmla="*/ 128587 w 1309687"/>
                <a:gd name="connsiteY42" fmla="*/ 169069 h 1488282"/>
                <a:gd name="connsiteX43" fmla="*/ 140494 w 1309687"/>
                <a:gd name="connsiteY43" fmla="*/ 235744 h 1488282"/>
                <a:gd name="connsiteX44" fmla="*/ 107156 w 1309687"/>
                <a:gd name="connsiteY44" fmla="*/ 280988 h 1488282"/>
                <a:gd name="connsiteX45" fmla="*/ 104775 w 1309687"/>
                <a:gd name="connsiteY45" fmla="*/ 326232 h 1488282"/>
                <a:gd name="connsiteX46" fmla="*/ 30956 w 1309687"/>
                <a:gd name="connsiteY46" fmla="*/ 357188 h 1488282"/>
                <a:gd name="connsiteX47" fmla="*/ 0 w 1309687"/>
                <a:gd name="connsiteY47" fmla="*/ 466725 h 1488282"/>
                <a:gd name="connsiteX48" fmla="*/ 45244 w 1309687"/>
                <a:gd name="connsiteY48" fmla="*/ 538163 h 1488282"/>
                <a:gd name="connsiteX49" fmla="*/ 90487 w 1309687"/>
                <a:gd name="connsiteY49" fmla="*/ 528638 h 1488282"/>
                <a:gd name="connsiteX50" fmla="*/ 152400 w 1309687"/>
                <a:gd name="connsiteY50" fmla="*/ 590550 h 1488282"/>
                <a:gd name="connsiteX51" fmla="*/ 219075 w 1309687"/>
                <a:gd name="connsiteY51" fmla="*/ 559594 h 1488282"/>
                <a:gd name="connsiteX52" fmla="*/ 250031 w 1309687"/>
                <a:gd name="connsiteY52" fmla="*/ 535782 h 1488282"/>
                <a:gd name="connsiteX53" fmla="*/ 297656 w 1309687"/>
                <a:gd name="connsiteY53" fmla="*/ 552450 h 1488282"/>
                <a:gd name="connsiteX54" fmla="*/ 295275 w 1309687"/>
                <a:gd name="connsiteY54" fmla="*/ 631032 h 1488282"/>
                <a:gd name="connsiteX55" fmla="*/ 442912 w 1309687"/>
                <a:gd name="connsiteY55" fmla="*/ 685800 h 1488282"/>
                <a:gd name="connsiteX56" fmla="*/ 445294 w 1309687"/>
                <a:gd name="connsiteY56" fmla="*/ 740569 h 1488282"/>
                <a:gd name="connsiteX57" fmla="*/ 547687 w 1309687"/>
                <a:gd name="connsiteY57" fmla="*/ 854869 h 1488282"/>
                <a:gd name="connsiteX58" fmla="*/ 492919 w 1309687"/>
                <a:gd name="connsiteY58" fmla="*/ 923925 h 1488282"/>
                <a:gd name="connsiteX59" fmla="*/ 519112 w 1309687"/>
                <a:gd name="connsiteY59" fmla="*/ 1012032 h 1488282"/>
                <a:gd name="connsiteX60" fmla="*/ 576262 w 1309687"/>
                <a:gd name="connsiteY60" fmla="*/ 1016794 h 1488282"/>
                <a:gd name="connsiteX61" fmla="*/ 602456 w 1309687"/>
                <a:gd name="connsiteY61" fmla="*/ 1083469 h 1488282"/>
                <a:gd name="connsiteX62" fmla="*/ 652462 w 1309687"/>
                <a:gd name="connsiteY62" fmla="*/ 1104900 h 1488282"/>
                <a:gd name="connsiteX63" fmla="*/ 631031 w 1309687"/>
                <a:gd name="connsiteY63" fmla="*/ 1171575 h 1488282"/>
                <a:gd name="connsiteX64" fmla="*/ 642937 w 1309687"/>
                <a:gd name="connsiteY64" fmla="*/ 1193007 h 1488282"/>
                <a:gd name="connsiteX65" fmla="*/ 592931 w 1309687"/>
                <a:gd name="connsiteY65" fmla="*/ 1271588 h 1488282"/>
                <a:gd name="connsiteX66" fmla="*/ 538162 w 1309687"/>
                <a:gd name="connsiteY66" fmla="*/ 1326357 h 1488282"/>
                <a:gd name="connsiteX67" fmla="*/ 621506 w 1309687"/>
                <a:gd name="connsiteY67" fmla="*/ 1409700 h 1488282"/>
                <a:gd name="connsiteX68" fmla="*/ 642937 w 1309687"/>
                <a:gd name="connsiteY68" fmla="*/ 1409700 h 1488282"/>
                <a:gd name="connsiteX69" fmla="*/ 671512 w 1309687"/>
                <a:gd name="connsiteY69" fmla="*/ 1488282 h 148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09687" h="1488282">
                  <a:moveTo>
                    <a:pt x="671512" y="1488282"/>
                  </a:moveTo>
                  <a:lnTo>
                    <a:pt x="702469" y="1409700"/>
                  </a:lnTo>
                  <a:lnTo>
                    <a:pt x="766762" y="1362075"/>
                  </a:lnTo>
                  <a:lnTo>
                    <a:pt x="785812" y="1281113"/>
                  </a:lnTo>
                  <a:lnTo>
                    <a:pt x="845344" y="1252538"/>
                  </a:lnTo>
                  <a:lnTo>
                    <a:pt x="838200" y="1116807"/>
                  </a:lnTo>
                  <a:lnTo>
                    <a:pt x="859631" y="1102519"/>
                  </a:lnTo>
                  <a:lnTo>
                    <a:pt x="1000125" y="1038225"/>
                  </a:lnTo>
                  <a:lnTo>
                    <a:pt x="1071562" y="1050132"/>
                  </a:lnTo>
                  <a:lnTo>
                    <a:pt x="1109662" y="892969"/>
                  </a:lnTo>
                  <a:lnTo>
                    <a:pt x="1183481" y="652463"/>
                  </a:lnTo>
                  <a:lnTo>
                    <a:pt x="1309687" y="490538"/>
                  </a:lnTo>
                  <a:lnTo>
                    <a:pt x="1304925" y="369094"/>
                  </a:lnTo>
                  <a:lnTo>
                    <a:pt x="1190625" y="345282"/>
                  </a:lnTo>
                  <a:lnTo>
                    <a:pt x="1147762" y="278607"/>
                  </a:lnTo>
                  <a:lnTo>
                    <a:pt x="1066800" y="285750"/>
                  </a:lnTo>
                  <a:lnTo>
                    <a:pt x="1021556" y="264319"/>
                  </a:lnTo>
                  <a:lnTo>
                    <a:pt x="983456" y="288132"/>
                  </a:lnTo>
                  <a:lnTo>
                    <a:pt x="985837" y="240507"/>
                  </a:lnTo>
                  <a:lnTo>
                    <a:pt x="864394" y="200025"/>
                  </a:lnTo>
                  <a:lnTo>
                    <a:pt x="847725" y="238125"/>
                  </a:lnTo>
                  <a:lnTo>
                    <a:pt x="847725" y="195263"/>
                  </a:lnTo>
                  <a:lnTo>
                    <a:pt x="807244" y="183357"/>
                  </a:lnTo>
                  <a:lnTo>
                    <a:pt x="738187" y="219075"/>
                  </a:lnTo>
                  <a:lnTo>
                    <a:pt x="800100" y="130969"/>
                  </a:lnTo>
                  <a:lnTo>
                    <a:pt x="776287" y="90488"/>
                  </a:lnTo>
                  <a:lnTo>
                    <a:pt x="759619" y="26194"/>
                  </a:lnTo>
                  <a:lnTo>
                    <a:pt x="721519" y="100013"/>
                  </a:lnTo>
                  <a:lnTo>
                    <a:pt x="666750" y="95250"/>
                  </a:lnTo>
                  <a:lnTo>
                    <a:pt x="664369" y="83344"/>
                  </a:lnTo>
                  <a:lnTo>
                    <a:pt x="611981" y="83344"/>
                  </a:lnTo>
                  <a:lnTo>
                    <a:pt x="573881" y="114300"/>
                  </a:lnTo>
                  <a:lnTo>
                    <a:pt x="492919" y="123825"/>
                  </a:lnTo>
                  <a:lnTo>
                    <a:pt x="457200" y="71438"/>
                  </a:lnTo>
                  <a:lnTo>
                    <a:pt x="471487" y="11907"/>
                  </a:lnTo>
                  <a:lnTo>
                    <a:pt x="438150" y="0"/>
                  </a:lnTo>
                  <a:lnTo>
                    <a:pt x="361950" y="47625"/>
                  </a:lnTo>
                  <a:lnTo>
                    <a:pt x="309562" y="26194"/>
                  </a:lnTo>
                  <a:lnTo>
                    <a:pt x="330994" y="100013"/>
                  </a:lnTo>
                  <a:lnTo>
                    <a:pt x="278606" y="152400"/>
                  </a:lnTo>
                  <a:lnTo>
                    <a:pt x="211931" y="116682"/>
                  </a:lnTo>
                  <a:lnTo>
                    <a:pt x="145256" y="111919"/>
                  </a:lnTo>
                  <a:lnTo>
                    <a:pt x="128587" y="169069"/>
                  </a:lnTo>
                  <a:lnTo>
                    <a:pt x="140494" y="235744"/>
                  </a:lnTo>
                  <a:lnTo>
                    <a:pt x="107156" y="280988"/>
                  </a:lnTo>
                  <a:lnTo>
                    <a:pt x="104775" y="326232"/>
                  </a:lnTo>
                  <a:lnTo>
                    <a:pt x="30956" y="357188"/>
                  </a:lnTo>
                  <a:lnTo>
                    <a:pt x="0" y="466725"/>
                  </a:lnTo>
                  <a:lnTo>
                    <a:pt x="45244" y="538163"/>
                  </a:lnTo>
                  <a:lnTo>
                    <a:pt x="90487" y="528638"/>
                  </a:lnTo>
                  <a:lnTo>
                    <a:pt x="152400" y="590550"/>
                  </a:lnTo>
                  <a:lnTo>
                    <a:pt x="219075" y="559594"/>
                  </a:lnTo>
                  <a:lnTo>
                    <a:pt x="250031" y="535782"/>
                  </a:lnTo>
                  <a:lnTo>
                    <a:pt x="297656" y="552450"/>
                  </a:lnTo>
                  <a:cubicBezTo>
                    <a:pt x="296862" y="578644"/>
                    <a:pt x="296069" y="604838"/>
                    <a:pt x="295275" y="631032"/>
                  </a:cubicBezTo>
                  <a:lnTo>
                    <a:pt x="442912" y="685800"/>
                  </a:lnTo>
                  <a:lnTo>
                    <a:pt x="445294" y="740569"/>
                  </a:lnTo>
                  <a:lnTo>
                    <a:pt x="547687" y="854869"/>
                  </a:lnTo>
                  <a:lnTo>
                    <a:pt x="492919" y="923925"/>
                  </a:lnTo>
                  <a:lnTo>
                    <a:pt x="519112" y="1012032"/>
                  </a:lnTo>
                  <a:lnTo>
                    <a:pt x="576262" y="1016794"/>
                  </a:lnTo>
                  <a:lnTo>
                    <a:pt x="602456" y="1083469"/>
                  </a:lnTo>
                  <a:lnTo>
                    <a:pt x="652462" y="1104900"/>
                  </a:lnTo>
                  <a:lnTo>
                    <a:pt x="631031" y="1171575"/>
                  </a:lnTo>
                  <a:lnTo>
                    <a:pt x="642937" y="1193007"/>
                  </a:lnTo>
                  <a:lnTo>
                    <a:pt x="592931" y="1271588"/>
                  </a:lnTo>
                  <a:lnTo>
                    <a:pt x="538162" y="1326357"/>
                  </a:lnTo>
                  <a:lnTo>
                    <a:pt x="621506" y="1409700"/>
                  </a:lnTo>
                  <a:lnTo>
                    <a:pt x="642937" y="1409700"/>
                  </a:lnTo>
                  <a:lnTo>
                    <a:pt x="671512" y="1488282"/>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4" name="スライド番号プレースホルダー 3">
            <a:extLst>
              <a:ext uri="{FF2B5EF4-FFF2-40B4-BE49-F238E27FC236}">
                <a16:creationId xmlns:a16="http://schemas.microsoft.com/office/drawing/2014/main" id="{06B49CE9-8A2E-4062-AA0B-8EF0417BFB8E}"/>
              </a:ext>
            </a:extLst>
          </p:cNvPr>
          <p:cNvSpPr>
            <a:spLocks noGrp="1"/>
          </p:cNvSpPr>
          <p:nvPr>
            <p:ph type="sldNum" sz="quarter" idx="12"/>
          </p:nvPr>
        </p:nvSpPr>
        <p:spPr>
          <a:xfrm>
            <a:off x="6457950" y="6329798"/>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83" name="正方形/長方形 182">
            <a:extLst>
              <a:ext uri="{FF2B5EF4-FFF2-40B4-BE49-F238E27FC236}">
                <a16:creationId xmlns:a16="http://schemas.microsoft.com/office/drawing/2014/main" id="{734137D6-BA49-4ECA-BAED-222C3FDF036E}"/>
              </a:ext>
            </a:extLst>
          </p:cNvPr>
          <p:cNvSpPr/>
          <p:nvPr/>
        </p:nvSpPr>
        <p:spPr>
          <a:xfrm>
            <a:off x="52534" y="620688"/>
            <a:ext cx="9038932" cy="117983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kumimoji="1" lang="en-US" altLang="ja-JP" sz="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lvl="0"/>
            <a:endParaRPr lang="en-US" altLang="ja-JP" sz="900" b="1" dirty="0">
              <a:solidFill>
                <a:prstClr val="black"/>
              </a:solidFill>
              <a:latin typeface="ＭＳ Ｐゴシック" panose="020B0600070205080204" pitchFamily="50" charset="-128"/>
              <a:ea typeface="ＭＳ Ｐゴシック" panose="020B0600070205080204" pitchFamily="50" charset="-128"/>
            </a:endParaRPr>
          </a:p>
          <a:p>
            <a:pPr lvl="0"/>
            <a:r>
              <a:rPr kumimoji="1" lang="en-US" altLang="ja-JP" sz="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a:t>
            </a: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ポイント</a:t>
            </a:r>
            <a:r>
              <a:rPr kumimoji="1" lang="en-US" altLang="ja-JP" sz="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a:t>
            </a:r>
            <a:r>
              <a:rPr lang="ja-JP" altLang="en-US" sz="900" b="1" dirty="0">
                <a:solidFill>
                  <a:prstClr val="black"/>
                </a:solidFill>
                <a:latin typeface="ＭＳ Ｐゴシック" panose="020B0600070205080204" pitchFamily="50" charset="-128"/>
                <a:ea typeface="ＭＳ Ｐゴシック" panose="020B0600070205080204" pitchFamily="50" charset="-128"/>
              </a:rPr>
              <a:t>　</a:t>
            </a:r>
            <a:r>
              <a:rPr lang="ja-JP" altLang="en-US" sz="900" b="1" dirty="0" smtClean="0">
                <a:solidFill>
                  <a:prstClr val="black"/>
                </a:solidFill>
                <a:latin typeface="ＭＳ Ｐゴシック" panose="020B0600070205080204" pitchFamily="50" charset="-128"/>
                <a:ea typeface="ＭＳ Ｐゴシック" panose="020B0600070205080204" pitchFamily="50" charset="-128"/>
              </a:rPr>
              <a:t>　　  〇 高度</a:t>
            </a: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な研究力を基盤とした国際競争力の強化</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海外協定大学等との連携による国際的研究の推進と支援、研究環境の充実</a:t>
            </a:r>
            <a:endPar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〇 </a:t>
            </a: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グローバル人材を育てる教育プログラムの展開　　　　 → 多様な海外派遣プログラムの展開、英語による教育課程、ダブルディグリーの拡大、英語教育改革</a:t>
            </a:r>
            <a:endPar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〇 </a:t>
            </a: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海外ネットワークを活用した都市シンクタンク機能強化 → 研究交流・海外ネットワーク・高度技術を生かした地域課題への貢献と国際展開</a:t>
            </a:r>
            <a:endPar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〇 </a:t>
            </a:r>
            <a:r>
              <a:rPr kumimoji="1" lang="ja-JP"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留学生</a:t>
            </a: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の入口から出口までのサポートの充実　　　　　 → 多様な留学生の獲得に向けた多様な入試や海外現地入試、留学生の就職支援を含むサポートの充実</a:t>
            </a:r>
            <a:endParaRPr kumimoji="1" lang="ja-JP"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〇 </a:t>
            </a:r>
            <a:r>
              <a:rPr kumimoji="1" lang="ja-JP"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教職員のグローバルマインド</a:t>
            </a: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醸成と組織力の強化　　  → 国際競争力強化を目指した、雇用制度、人事計画、研修体系の充実　</a:t>
            </a:r>
            <a:endParaRPr kumimoji="1" lang="ja-JP"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→いずれも、国際的大学ランキングの向上（国際力）に欠かせない要素であり、展開・活動に合わせて積極的に国内外にアピール（</a:t>
            </a:r>
            <a:r>
              <a:rPr kumimoji="1" lang="ja-JP" altLang="en-US" sz="900" b="1"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rPr>
              <a:t>レピュテーションの強化）及び</a:t>
            </a:r>
            <a:endParaRPr kumimoji="1" lang="en-US" altLang="ja-JP" sz="900" b="1"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　</a:t>
            </a:r>
            <a:r>
              <a:rPr kumimoji="1" lang="ja-JP" altLang="en-US" sz="900" b="1"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rPr>
              <a:t>サイテーション</a:t>
            </a:r>
            <a:r>
              <a:rPr kumimoji="1" lang="ja-JP" altLang="en-US" sz="9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の</a:t>
            </a:r>
            <a:r>
              <a:rPr kumimoji="1" lang="ja-JP" altLang="en-US" sz="900" b="1"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rPr>
              <a:t>強化</a:t>
            </a:r>
            <a:endParaRPr kumimoji="1" lang="ja-JP" altLang="ja-JP" sz="9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209" name="正方形/長方形 208">
            <a:extLst>
              <a:ext uri="{FF2B5EF4-FFF2-40B4-BE49-F238E27FC236}">
                <a16:creationId xmlns:a16="http://schemas.microsoft.com/office/drawing/2014/main" id="{39C73A47-0CFC-4037-AC7C-81BF0950C514}"/>
              </a:ext>
            </a:extLst>
          </p:cNvPr>
          <p:cNvSpPr/>
          <p:nvPr/>
        </p:nvSpPr>
        <p:spPr>
          <a:xfrm>
            <a:off x="32048" y="1848293"/>
            <a:ext cx="2846409" cy="222562"/>
          </a:xfrm>
          <a:prstGeom prst="rect">
            <a:avLst/>
          </a:prstGeom>
          <a:solidFill>
            <a:srgbClr val="EDD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高度な研究力を基盤とした国際競争力の強化</a:t>
            </a:r>
            <a:endPar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4" name="正方形/長方形 213">
            <a:extLst>
              <a:ext uri="{FF2B5EF4-FFF2-40B4-BE49-F238E27FC236}">
                <a16:creationId xmlns:a16="http://schemas.microsoft.com/office/drawing/2014/main" id="{B6245072-4947-4A5F-851B-1F2B98B59B7F}"/>
              </a:ext>
            </a:extLst>
          </p:cNvPr>
          <p:cNvSpPr/>
          <p:nvPr/>
        </p:nvSpPr>
        <p:spPr>
          <a:xfrm>
            <a:off x="19414" y="5613060"/>
            <a:ext cx="2787597" cy="192526"/>
          </a:xfrm>
          <a:prstGeom prst="rect">
            <a:avLst/>
          </a:prstGeom>
          <a:solidFill>
            <a:srgbClr val="EDD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海外ネットワークを活用した都市シンクタンク機能の強化</a:t>
            </a:r>
            <a:endPar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28" name="正方形/長方形 227">
            <a:extLst>
              <a:ext uri="{FF2B5EF4-FFF2-40B4-BE49-F238E27FC236}">
                <a16:creationId xmlns:a16="http://schemas.microsoft.com/office/drawing/2014/main" id="{EF770CB7-7034-4079-A04A-CF59749A2CFF}"/>
              </a:ext>
            </a:extLst>
          </p:cNvPr>
          <p:cNvSpPr/>
          <p:nvPr/>
        </p:nvSpPr>
        <p:spPr>
          <a:xfrm>
            <a:off x="6364073" y="5798359"/>
            <a:ext cx="2760512" cy="100821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教職員が連携した国連アカデミックインパクトへの貢献</a:t>
            </a: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r>
            <a:b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SDGs</a:t>
            </a: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を意識した全学的活動の推進</a:t>
            </a: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r>
            <a:b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海外研修制度創設、人材育成プログラムの充実</a:t>
            </a: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r>
            <a:b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専門職員だけでなく全学でのグローバル化を推進</a:t>
            </a: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r>
            <a:b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教員の国際交流活動に対するインセンティブ付与</a:t>
            </a:r>
            <a:endPar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33" name="正方形/長方形 232">
            <a:extLst>
              <a:ext uri="{FF2B5EF4-FFF2-40B4-BE49-F238E27FC236}">
                <a16:creationId xmlns:a16="http://schemas.microsoft.com/office/drawing/2014/main" id="{0B19451A-D707-4754-8BE7-BDC46EF17EF6}"/>
              </a:ext>
            </a:extLst>
          </p:cNvPr>
          <p:cNvSpPr/>
          <p:nvPr/>
        </p:nvSpPr>
        <p:spPr>
          <a:xfrm>
            <a:off x="2832143" y="5665561"/>
            <a:ext cx="3505823" cy="114101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海外協定大学と連携した優秀かつ多様な留学生の獲得</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国内外でのプロモーション活動、入試の多様化、海外現地入試の拡大</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海外協定大学からの派遣プログラムやインターンシップ生の積極的な受入</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留学生宿舎の充実</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留学生受け入れを促進する教員組織の創設と留学生</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に対する初級～上級までの日本語教育の充実</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留学生の日本での就職支援体制の充実</a:t>
            </a:r>
            <a:endParaRPr kumimoji="1" lang="en-US" altLang="ja-JP"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26" name="正方形/長方形 225">
            <a:extLst>
              <a:ext uri="{FF2B5EF4-FFF2-40B4-BE49-F238E27FC236}">
                <a16:creationId xmlns:a16="http://schemas.microsoft.com/office/drawing/2014/main" id="{F10CE1D9-8F29-40E5-A1C5-A98700698098}"/>
              </a:ext>
            </a:extLst>
          </p:cNvPr>
          <p:cNvSpPr/>
          <p:nvPr/>
        </p:nvSpPr>
        <p:spPr>
          <a:xfrm>
            <a:off x="6360318" y="5615121"/>
            <a:ext cx="2764267" cy="180159"/>
          </a:xfrm>
          <a:prstGeom prst="rect">
            <a:avLst/>
          </a:prstGeom>
          <a:solidFill>
            <a:srgbClr val="EDD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教職員のグローバルマインド醸成と組織力の強化</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25" name="Picture 2" descr="「アカデミックインパクト」の画像検索結果">
            <a:extLst>
              <a:ext uri="{FF2B5EF4-FFF2-40B4-BE49-F238E27FC236}">
                <a16:creationId xmlns:a16="http://schemas.microsoft.com/office/drawing/2014/main" id="{55953E01-1336-43BF-AEF6-49EAB71EA0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0963" y="6143574"/>
            <a:ext cx="283563" cy="565990"/>
          </a:xfrm>
          <a:prstGeom prst="rect">
            <a:avLst/>
          </a:prstGeom>
          <a:noFill/>
          <a:extLst>
            <a:ext uri="{909E8E84-426E-40DD-AFC4-6F175D3DCCD1}">
              <a14:hiddenFill xmlns:a14="http://schemas.microsoft.com/office/drawing/2010/main">
                <a:solidFill>
                  <a:srgbClr val="FFFFFF"/>
                </a:solidFill>
              </a14:hiddenFill>
            </a:ext>
          </a:extLst>
        </p:spPr>
      </p:pic>
      <p:sp>
        <p:nvSpPr>
          <p:cNvPr id="222" name="正方形/長方形 221">
            <a:extLst>
              <a:ext uri="{FF2B5EF4-FFF2-40B4-BE49-F238E27FC236}">
                <a16:creationId xmlns:a16="http://schemas.microsoft.com/office/drawing/2014/main" id="{AA1ED3CE-A8AA-46AA-90C3-D9D3ADEB75D0}"/>
              </a:ext>
            </a:extLst>
          </p:cNvPr>
          <p:cNvSpPr/>
          <p:nvPr/>
        </p:nvSpPr>
        <p:spPr>
          <a:xfrm>
            <a:off x="6067426" y="1844824"/>
            <a:ext cx="3057159" cy="254293"/>
          </a:xfrm>
          <a:prstGeom prst="rect">
            <a:avLst/>
          </a:prstGeom>
          <a:solidFill>
            <a:srgbClr val="EDD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グローバル人材を育てる教育プログラムの展開</a:t>
            </a:r>
            <a:endPar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90" name="グループ化 389">
            <a:extLst>
              <a:ext uri="{FF2B5EF4-FFF2-40B4-BE49-F238E27FC236}">
                <a16:creationId xmlns:a16="http://schemas.microsoft.com/office/drawing/2014/main" id="{9B4E2C7F-2E18-4951-865C-9AA05C9950A2}"/>
              </a:ext>
            </a:extLst>
          </p:cNvPr>
          <p:cNvGrpSpPr/>
          <p:nvPr/>
        </p:nvGrpSpPr>
        <p:grpSpPr>
          <a:xfrm>
            <a:off x="1341829" y="4439981"/>
            <a:ext cx="65652" cy="102773"/>
            <a:chOff x="565043" y="809237"/>
            <a:chExt cx="1169988" cy="1665288"/>
          </a:xfrm>
        </p:grpSpPr>
        <p:sp>
          <p:nvSpPr>
            <p:cNvPr id="391" name="Oval 111">
              <a:extLst>
                <a:ext uri="{FF2B5EF4-FFF2-40B4-BE49-F238E27FC236}">
                  <a16:creationId xmlns:a16="http://schemas.microsoft.com/office/drawing/2014/main" id="{DC63A3F4-8E37-4582-B908-38BA38489402}"/>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92" name="Group 112">
              <a:extLst>
                <a:ext uri="{FF2B5EF4-FFF2-40B4-BE49-F238E27FC236}">
                  <a16:creationId xmlns:a16="http://schemas.microsoft.com/office/drawing/2014/main" id="{3F0761A6-8805-4CB3-BABE-9AAD11F014F6}"/>
                </a:ext>
              </a:extLst>
            </p:cNvPr>
            <p:cNvGrpSpPr>
              <a:grpSpLocks/>
            </p:cNvGrpSpPr>
            <p:nvPr/>
          </p:nvGrpSpPr>
          <p:grpSpPr bwMode="auto">
            <a:xfrm rot="1800000">
              <a:off x="565043" y="809237"/>
              <a:ext cx="1035050" cy="1665288"/>
              <a:chOff x="625" y="2245"/>
              <a:chExt cx="652" cy="1049"/>
            </a:xfrm>
          </p:grpSpPr>
          <p:sp>
            <p:nvSpPr>
              <p:cNvPr id="393" name="AutoShape 113">
                <a:extLst>
                  <a:ext uri="{FF2B5EF4-FFF2-40B4-BE49-F238E27FC236}">
                    <a16:creationId xmlns:a16="http://schemas.microsoft.com/office/drawing/2014/main" id="{4B660B62-506F-4D75-BE25-0B3341880B46}"/>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94" name="Oval 114">
                <a:extLst>
                  <a:ext uri="{FF2B5EF4-FFF2-40B4-BE49-F238E27FC236}">
                    <a16:creationId xmlns:a16="http://schemas.microsoft.com/office/drawing/2014/main" id="{BD51C554-9E5B-4D5D-9FF5-B3089B5BD615}"/>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95" name="Oval 115">
                <a:extLst>
                  <a:ext uri="{FF2B5EF4-FFF2-40B4-BE49-F238E27FC236}">
                    <a16:creationId xmlns:a16="http://schemas.microsoft.com/office/drawing/2014/main" id="{AEDDAA48-126C-4789-99E5-52A4E59C88F4}"/>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396" name="グループ化 395">
            <a:extLst>
              <a:ext uri="{FF2B5EF4-FFF2-40B4-BE49-F238E27FC236}">
                <a16:creationId xmlns:a16="http://schemas.microsoft.com/office/drawing/2014/main" id="{2F13D040-C8CD-49F7-A920-281254A6BA46}"/>
              </a:ext>
            </a:extLst>
          </p:cNvPr>
          <p:cNvGrpSpPr/>
          <p:nvPr/>
        </p:nvGrpSpPr>
        <p:grpSpPr>
          <a:xfrm>
            <a:off x="2430727" y="4381400"/>
            <a:ext cx="68838" cy="107567"/>
            <a:chOff x="565043" y="809237"/>
            <a:chExt cx="1169988" cy="1665288"/>
          </a:xfrm>
        </p:grpSpPr>
        <p:sp>
          <p:nvSpPr>
            <p:cNvPr id="397" name="Oval 111">
              <a:extLst>
                <a:ext uri="{FF2B5EF4-FFF2-40B4-BE49-F238E27FC236}">
                  <a16:creationId xmlns:a16="http://schemas.microsoft.com/office/drawing/2014/main" id="{115EE2C0-FC44-496B-BA7E-9DADC5522535}"/>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98" name="Group 112">
              <a:extLst>
                <a:ext uri="{FF2B5EF4-FFF2-40B4-BE49-F238E27FC236}">
                  <a16:creationId xmlns:a16="http://schemas.microsoft.com/office/drawing/2014/main" id="{EBBC38C7-735A-44E6-8F3B-66C4106B30CD}"/>
                </a:ext>
              </a:extLst>
            </p:cNvPr>
            <p:cNvGrpSpPr>
              <a:grpSpLocks/>
            </p:cNvGrpSpPr>
            <p:nvPr/>
          </p:nvGrpSpPr>
          <p:grpSpPr bwMode="auto">
            <a:xfrm rot="1800000">
              <a:off x="565043" y="809237"/>
              <a:ext cx="1035050" cy="1665288"/>
              <a:chOff x="625" y="2245"/>
              <a:chExt cx="652" cy="1049"/>
            </a:xfrm>
          </p:grpSpPr>
          <p:sp>
            <p:nvSpPr>
              <p:cNvPr id="399" name="AutoShape 113">
                <a:extLst>
                  <a:ext uri="{FF2B5EF4-FFF2-40B4-BE49-F238E27FC236}">
                    <a16:creationId xmlns:a16="http://schemas.microsoft.com/office/drawing/2014/main" id="{D7EB3129-941E-4A4C-B300-EB0E39D37AE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00" name="Oval 114">
                <a:extLst>
                  <a:ext uri="{FF2B5EF4-FFF2-40B4-BE49-F238E27FC236}">
                    <a16:creationId xmlns:a16="http://schemas.microsoft.com/office/drawing/2014/main" id="{F396BCDD-03C6-4F5A-B08A-FBE7A12C0A8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01" name="Oval 115">
                <a:extLst>
                  <a:ext uri="{FF2B5EF4-FFF2-40B4-BE49-F238E27FC236}">
                    <a16:creationId xmlns:a16="http://schemas.microsoft.com/office/drawing/2014/main" id="{B5A41BA8-5F25-41BE-8485-BB41FB9BBD2E}"/>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486" name="グループ化 485">
            <a:extLst>
              <a:ext uri="{FF2B5EF4-FFF2-40B4-BE49-F238E27FC236}">
                <a16:creationId xmlns:a16="http://schemas.microsoft.com/office/drawing/2014/main" id="{8FB842FF-E42A-488E-9AAF-12703E28E556}"/>
              </a:ext>
            </a:extLst>
          </p:cNvPr>
          <p:cNvGrpSpPr/>
          <p:nvPr/>
        </p:nvGrpSpPr>
        <p:grpSpPr>
          <a:xfrm>
            <a:off x="1345839" y="4693743"/>
            <a:ext cx="65652" cy="102773"/>
            <a:chOff x="565043" y="809237"/>
            <a:chExt cx="1169988" cy="1665288"/>
          </a:xfrm>
        </p:grpSpPr>
        <p:sp>
          <p:nvSpPr>
            <p:cNvPr id="487" name="Oval 111">
              <a:extLst>
                <a:ext uri="{FF2B5EF4-FFF2-40B4-BE49-F238E27FC236}">
                  <a16:creationId xmlns:a16="http://schemas.microsoft.com/office/drawing/2014/main" id="{09D57119-8316-432D-985E-6566B7913F67}"/>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488" name="Group 112">
              <a:extLst>
                <a:ext uri="{FF2B5EF4-FFF2-40B4-BE49-F238E27FC236}">
                  <a16:creationId xmlns:a16="http://schemas.microsoft.com/office/drawing/2014/main" id="{332DEE23-9A59-4CBF-B4C3-D4002891C85C}"/>
                </a:ext>
              </a:extLst>
            </p:cNvPr>
            <p:cNvGrpSpPr>
              <a:grpSpLocks/>
            </p:cNvGrpSpPr>
            <p:nvPr/>
          </p:nvGrpSpPr>
          <p:grpSpPr bwMode="auto">
            <a:xfrm rot="1800000">
              <a:off x="565043" y="809237"/>
              <a:ext cx="1035050" cy="1665288"/>
              <a:chOff x="625" y="2245"/>
              <a:chExt cx="652" cy="1049"/>
            </a:xfrm>
          </p:grpSpPr>
          <p:sp>
            <p:nvSpPr>
              <p:cNvPr id="489" name="AutoShape 113">
                <a:extLst>
                  <a:ext uri="{FF2B5EF4-FFF2-40B4-BE49-F238E27FC236}">
                    <a16:creationId xmlns:a16="http://schemas.microsoft.com/office/drawing/2014/main" id="{E683C29B-23F1-4D11-AA36-4831BEFE9B43}"/>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90" name="Oval 114">
                <a:extLst>
                  <a:ext uri="{FF2B5EF4-FFF2-40B4-BE49-F238E27FC236}">
                    <a16:creationId xmlns:a16="http://schemas.microsoft.com/office/drawing/2014/main" id="{E74B5BE5-CB63-477A-A2F9-4BA2181F02EA}"/>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91" name="Oval 115">
                <a:extLst>
                  <a:ext uri="{FF2B5EF4-FFF2-40B4-BE49-F238E27FC236}">
                    <a16:creationId xmlns:a16="http://schemas.microsoft.com/office/drawing/2014/main" id="{33AE9248-33EE-4EA0-81DC-2355E289BB83}"/>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492" name="グループ化 491">
            <a:extLst>
              <a:ext uri="{FF2B5EF4-FFF2-40B4-BE49-F238E27FC236}">
                <a16:creationId xmlns:a16="http://schemas.microsoft.com/office/drawing/2014/main" id="{F19FEE7E-86D1-47B9-AA59-51B75481DD2B}"/>
              </a:ext>
            </a:extLst>
          </p:cNvPr>
          <p:cNvGrpSpPr/>
          <p:nvPr/>
        </p:nvGrpSpPr>
        <p:grpSpPr>
          <a:xfrm>
            <a:off x="1551743" y="4844984"/>
            <a:ext cx="65652" cy="102773"/>
            <a:chOff x="565043" y="809237"/>
            <a:chExt cx="1169988" cy="1665288"/>
          </a:xfrm>
        </p:grpSpPr>
        <p:sp>
          <p:nvSpPr>
            <p:cNvPr id="493" name="Oval 111">
              <a:extLst>
                <a:ext uri="{FF2B5EF4-FFF2-40B4-BE49-F238E27FC236}">
                  <a16:creationId xmlns:a16="http://schemas.microsoft.com/office/drawing/2014/main" id="{C7D05FB6-C7EB-4E74-B2FE-1EE07177949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494" name="Group 112">
              <a:extLst>
                <a:ext uri="{FF2B5EF4-FFF2-40B4-BE49-F238E27FC236}">
                  <a16:creationId xmlns:a16="http://schemas.microsoft.com/office/drawing/2014/main" id="{C4093E59-033D-4058-AEE6-F7A8C9020AA8}"/>
                </a:ext>
              </a:extLst>
            </p:cNvPr>
            <p:cNvGrpSpPr>
              <a:grpSpLocks/>
            </p:cNvGrpSpPr>
            <p:nvPr/>
          </p:nvGrpSpPr>
          <p:grpSpPr bwMode="auto">
            <a:xfrm rot="1800000">
              <a:off x="565043" y="809237"/>
              <a:ext cx="1035050" cy="1665288"/>
              <a:chOff x="625" y="2245"/>
              <a:chExt cx="652" cy="1049"/>
            </a:xfrm>
          </p:grpSpPr>
          <p:sp>
            <p:nvSpPr>
              <p:cNvPr id="495" name="AutoShape 113">
                <a:extLst>
                  <a:ext uri="{FF2B5EF4-FFF2-40B4-BE49-F238E27FC236}">
                    <a16:creationId xmlns:a16="http://schemas.microsoft.com/office/drawing/2014/main" id="{94D4DF32-2F52-4A4B-82B0-D19B9B4F2F1A}"/>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96" name="Oval 114">
                <a:extLst>
                  <a:ext uri="{FF2B5EF4-FFF2-40B4-BE49-F238E27FC236}">
                    <a16:creationId xmlns:a16="http://schemas.microsoft.com/office/drawing/2014/main" id="{223B79D3-73FE-4DD1-8BF2-46202B9DA7C3}"/>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97" name="Oval 115">
                <a:extLst>
                  <a:ext uri="{FF2B5EF4-FFF2-40B4-BE49-F238E27FC236}">
                    <a16:creationId xmlns:a16="http://schemas.microsoft.com/office/drawing/2014/main" id="{88C938BD-F70F-44F5-9C39-E0F2A95A69C8}"/>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498" name="グループ化 497">
            <a:extLst>
              <a:ext uri="{FF2B5EF4-FFF2-40B4-BE49-F238E27FC236}">
                <a16:creationId xmlns:a16="http://schemas.microsoft.com/office/drawing/2014/main" id="{FFB8AD09-FBF5-4D6D-80BD-94156B496242}"/>
              </a:ext>
            </a:extLst>
          </p:cNvPr>
          <p:cNvGrpSpPr/>
          <p:nvPr/>
        </p:nvGrpSpPr>
        <p:grpSpPr>
          <a:xfrm>
            <a:off x="2040769" y="4567439"/>
            <a:ext cx="68838" cy="107567"/>
            <a:chOff x="565043" y="809237"/>
            <a:chExt cx="1169988" cy="1665288"/>
          </a:xfrm>
        </p:grpSpPr>
        <p:sp>
          <p:nvSpPr>
            <p:cNvPr id="499" name="Oval 111">
              <a:extLst>
                <a:ext uri="{FF2B5EF4-FFF2-40B4-BE49-F238E27FC236}">
                  <a16:creationId xmlns:a16="http://schemas.microsoft.com/office/drawing/2014/main" id="{B028BB9F-6555-4A1B-9386-F59A6ADD3043}"/>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00" name="Group 112">
              <a:extLst>
                <a:ext uri="{FF2B5EF4-FFF2-40B4-BE49-F238E27FC236}">
                  <a16:creationId xmlns:a16="http://schemas.microsoft.com/office/drawing/2014/main" id="{0A88BD5E-78A1-4836-A4F4-581ED46147F8}"/>
                </a:ext>
              </a:extLst>
            </p:cNvPr>
            <p:cNvGrpSpPr>
              <a:grpSpLocks/>
            </p:cNvGrpSpPr>
            <p:nvPr/>
          </p:nvGrpSpPr>
          <p:grpSpPr bwMode="auto">
            <a:xfrm rot="1800000">
              <a:off x="565043" y="809237"/>
              <a:ext cx="1035050" cy="1665288"/>
              <a:chOff x="625" y="2245"/>
              <a:chExt cx="652" cy="1049"/>
            </a:xfrm>
          </p:grpSpPr>
          <p:sp>
            <p:nvSpPr>
              <p:cNvPr id="501" name="AutoShape 113">
                <a:extLst>
                  <a:ext uri="{FF2B5EF4-FFF2-40B4-BE49-F238E27FC236}">
                    <a16:creationId xmlns:a16="http://schemas.microsoft.com/office/drawing/2014/main" id="{F20C9206-01B2-4685-97BB-097D9348D3A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2" name="Oval 114">
                <a:extLst>
                  <a:ext uri="{FF2B5EF4-FFF2-40B4-BE49-F238E27FC236}">
                    <a16:creationId xmlns:a16="http://schemas.microsoft.com/office/drawing/2014/main" id="{9B2D2F9C-374B-447F-A70D-B69465176F9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3" name="Oval 115">
                <a:extLst>
                  <a:ext uri="{FF2B5EF4-FFF2-40B4-BE49-F238E27FC236}">
                    <a16:creationId xmlns:a16="http://schemas.microsoft.com/office/drawing/2014/main" id="{0C380B23-20FE-419B-8A2F-8FC5C570C51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04" name="グループ化 503">
            <a:extLst>
              <a:ext uri="{FF2B5EF4-FFF2-40B4-BE49-F238E27FC236}">
                <a16:creationId xmlns:a16="http://schemas.microsoft.com/office/drawing/2014/main" id="{7EA04C66-0800-4064-B109-6BC92F3E1BAA}"/>
              </a:ext>
            </a:extLst>
          </p:cNvPr>
          <p:cNvGrpSpPr/>
          <p:nvPr/>
        </p:nvGrpSpPr>
        <p:grpSpPr>
          <a:xfrm>
            <a:off x="2484084" y="4349938"/>
            <a:ext cx="65652" cy="102773"/>
            <a:chOff x="565043" y="809237"/>
            <a:chExt cx="1169988" cy="1665288"/>
          </a:xfrm>
        </p:grpSpPr>
        <p:sp>
          <p:nvSpPr>
            <p:cNvPr id="505" name="Oval 111">
              <a:extLst>
                <a:ext uri="{FF2B5EF4-FFF2-40B4-BE49-F238E27FC236}">
                  <a16:creationId xmlns:a16="http://schemas.microsoft.com/office/drawing/2014/main" id="{4A2B065A-0683-48AF-A2EF-5C13EC2734F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06" name="Group 112">
              <a:extLst>
                <a:ext uri="{FF2B5EF4-FFF2-40B4-BE49-F238E27FC236}">
                  <a16:creationId xmlns:a16="http://schemas.microsoft.com/office/drawing/2014/main" id="{F5432851-889C-4BD1-A15D-4BC03B4B74CB}"/>
                </a:ext>
              </a:extLst>
            </p:cNvPr>
            <p:cNvGrpSpPr>
              <a:grpSpLocks/>
            </p:cNvGrpSpPr>
            <p:nvPr/>
          </p:nvGrpSpPr>
          <p:grpSpPr bwMode="auto">
            <a:xfrm rot="1800000">
              <a:off x="565043" y="809237"/>
              <a:ext cx="1035050" cy="1665288"/>
              <a:chOff x="625" y="2245"/>
              <a:chExt cx="652" cy="1049"/>
            </a:xfrm>
          </p:grpSpPr>
          <p:sp>
            <p:nvSpPr>
              <p:cNvPr id="507" name="AutoShape 113">
                <a:extLst>
                  <a:ext uri="{FF2B5EF4-FFF2-40B4-BE49-F238E27FC236}">
                    <a16:creationId xmlns:a16="http://schemas.microsoft.com/office/drawing/2014/main" id="{0A64ABEC-4E46-47CB-8914-216107E88B96}"/>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8" name="Oval 114">
                <a:extLst>
                  <a:ext uri="{FF2B5EF4-FFF2-40B4-BE49-F238E27FC236}">
                    <a16:creationId xmlns:a16="http://schemas.microsoft.com/office/drawing/2014/main" id="{01B29D6D-3235-405C-99B4-6DF0C9A5F1B8}"/>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9" name="Oval 115">
                <a:extLst>
                  <a:ext uri="{FF2B5EF4-FFF2-40B4-BE49-F238E27FC236}">
                    <a16:creationId xmlns:a16="http://schemas.microsoft.com/office/drawing/2014/main" id="{9766AD0A-3E25-43FE-860F-B57FBA1E6A59}"/>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10" name="グループ化 509">
            <a:extLst>
              <a:ext uri="{FF2B5EF4-FFF2-40B4-BE49-F238E27FC236}">
                <a16:creationId xmlns:a16="http://schemas.microsoft.com/office/drawing/2014/main" id="{23B5402E-B4B5-4E18-9C00-75716A841252}"/>
              </a:ext>
            </a:extLst>
          </p:cNvPr>
          <p:cNvGrpSpPr/>
          <p:nvPr/>
        </p:nvGrpSpPr>
        <p:grpSpPr>
          <a:xfrm>
            <a:off x="2450679" y="4493385"/>
            <a:ext cx="65652" cy="102773"/>
            <a:chOff x="565043" y="809237"/>
            <a:chExt cx="1169988" cy="1665288"/>
          </a:xfrm>
        </p:grpSpPr>
        <p:sp>
          <p:nvSpPr>
            <p:cNvPr id="511" name="Oval 111">
              <a:extLst>
                <a:ext uri="{FF2B5EF4-FFF2-40B4-BE49-F238E27FC236}">
                  <a16:creationId xmlns:a16="http://schemas.microsoft.com/office/drawing/2014/main" id="{23CCB9D4-38A5-4B72-BD43-2E11C32F9B9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12" name="Group 112">
              <a:extLst>
                <a:ext uri="{FF2B5EF4-FFF2-40B4-BE49-F238E27FC236}">
                  <a16:creationId xmlns:a16="http://schemas.microsoft.com/office/drawing/2014/main" id="{3F961D94-88CD-405C-AA51-1CE050885F23}"/>
                </a:ext>
              </a:extLst>
            </p:cNvPr>
            <p:cNvGrpSpPr>
              <a:grpSpLocks/>
            </p:cNvGrpSpPr>
            <p:nvPr/>
          </p:nvGrpSpPr>
          <p:grpSpPr bwMode="auto">
            <a:xfrm rot="1800000">
              <a:off x="565043" y="809237"/>
              <a:ext cx="1035050" cy="1665288"/>
              <a:chOff x="625" y="2245"/>
              <a:chExt cx="652" cy="1049"/>
            </a:xfrm>
          </p:grpSpPr>
          <p:sp>
            <p:nvSpPr>
              <p:cNvPr id="513" name="AutoShape 113">
                <a:extLst>
                  <a:ext uri="{FF2B5EF4-FFF2-40B4-BE49-F238E27FC236}">
                    <a16:creationId xmlns:a16="http://schemas.microsoft.com/office/drawing/2014/main" id="{57825E66-928C-4C52-857F-F03A8CBF7AE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14" name="Oval 114">
                <a:extLst>
                  <a:ext uri="{FF2B5EF4-FFF2-40B4-BE49-F238E27FC236}">
                    <a16:creationId xmlns:a16="http://schemas.microsoft.com/office/drawing/2014/main" id="{F6584A60-A656-43CB-8C4A-357A946EA338}"/>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15" name="Oval 115">
                <a:extLst>
                  <a:ext uri="{FF2B5EF4-FFF2-40B4-BE49-F238E27FC236}">
                    <a16:creationId xmlns:a16="http://schemas.microsoft.com/office/drawing/2014/main" id="{57BF6F00-DC1D-479A-A73B-7389A7E175D9}"/>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16" name="グループ化 515">
            <a:extLst>
              <a:ext uri="{FF2B5EF4-FFF2-40B4-BE49-F238E27FC236}">
                <a16:creationId xmlns:a16="http://schemas.microsoft.com/office/drawing/2014/main" id="{A2E85D36-7164-4E1B-BA56-A46B720A4089}"/>
              </a:ext>
            </a:extLst>
          </p:cNvPr>
          <p:cNvGrpSpPr/>
          <p:nvPr/>
        </p:nvGrpSpPr>
        <p:grpSpPr>
          <a:xfrm>
            <a:off x="2550844" y="4492641"/>
            <a:ext cx="72313" cy="78540"/>
            <a:chOff x="565043" y="809237"/>
            <a:chExt cx="1169988" cy="1665288"/>
          </a:xfrm>
        </p:grpSpPr>
        <p:sp>
          <p:nvSpPr>
            <p:cNvPr id="517" name="Oval 111">
              <a:extLst>
                <a:ext uri="{FF2B5EF4-FFF2-40B4-BE49-F238E27FC236}">
                  <a16:creationId xmlns:a16="http://schemas.microsoft.com/office/drawing/2014/main" id="{A042EF68-5840-4B2B-A443-394B278BD49E}"/>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18" name="Group 112">
              <a:extLst>
                <a:ext uri="{FF2B5EF4-FFF2-40B4-BE49-F238E27FC236}">
                  <a16:creationId xmlns:a16="http://schemas.microsoft.com/office/drawing/2014/main" id="{8DEE8EBB-1031-41D0-8E56-BEF5EA51A075}"/>
                </a:ext>
              </a:extLst>
            </p:cNvPr>
            <p:cNvGrpSpPr>
              <a:grpSpLocks/>
            </p:cNvGrpSpPr>
            <p:nvPr/>
          </p:nvGrpSpPr>
          <p:grpSpPr bwMode="auto">
            <a:xfrm rot="1800000">
              <a:off x="565043" y="809237"/>
              <a:ext cx="1035050" cy="1665288"/>
              <a:chOff x="625" y="2245"/>
              <a:chExt cx="652" cy="1049"/>
            </a:xfrm>
          </p:grpSpPr>
          <p:sp>
            <p:nvSpPr>
              <p:cNvPr id="519" name="AutoShape 113">
                <a:extLst>
                  <a:ext uri="{FF2B5EF4-FFF2-40B4-BE49-F238E27FC236}">
                    <a16:creationId xmlns:a16="http://schemas.microsoft.com/office/drawing/2014/main" id="{9CB43FCA-3111-4E9A-8F13-B60B0AB236A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20" name="Oval 114">
                <a:extLst>
                  <a:ext uri="{FF2B5EF4-FFF2-40B4-BE49-F238E27FC236}">
                    <a16:creationId xmlns:a16="http://schemas.microsoft.com/office/drawing/2014/main" id="{EE08F661-85B8-468F-A304-110180D4CB71}"/>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21" name="Oval 115">
                <a:extLst>
                  <a:ext uri="{FF2B5EF4-FFF2-40B4-BE49-F238E27FC236}">
                    <a16:creationId xmlns:a16="http://schemas.microsoft.com/office/drawing/2014/main" id="{109E832D-58C9-41BD-9877-F4EB8ADC333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22" name="グループ化 521">
            <a:extLst>
              <a:ext uri="{FF2B5EF4-FFF2-40B4-BE49-F238E27FC236}">
                <a16:creationId xmlns:a16="http://schemas.microsoft.com/office/drawing/2014/main" id="{FDF7685D-89FE-455A-A5FB-8BCB8DB41B09}"/>
              </a:ext>
            </a:extLst>
          </p:cNvPr>
          <p:cNvGrpSpPr/>
          <p:nvPr/>
        </p:nvGrpSpPr>
        <p:grpSpPr>
          <a:xfrm>
            <a:off x="3231759" y="4839081"/>
            <a:ext cx="65652" cy="102773"/>
            <a:chOff x="565043" y="809237"/>
            <a:chExt cx="1169988" cy="1665288"/>
          </a:xfrm>
        </p:grpSpPr>
        <p:sp>
          <p:nvSpPr>
            <p:cNvPr id="523" name="Oval 111">
              <a:extLst>
                <a:ext uri="{FF2B5EF4-FFF2-40B4-BE49-F238E27FC236}">
                  <a16:creationId xmlns:a16="http://schemas.microsoft.com/office/drawing/2014/main" id="{DCAD8978-E55A-41F7-8FA5-FDEC53F14136}"/>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24" name="Group 112">
              <a:extLst>
                <a:ext uri="{FF2B5EF4-FFF2-40B4-BE49-F238E27FC236}">
                  <a16:creationId xmlns:a16="http://schemas.microsoft.com/office/drawing/2014/main" id="{3E67285C-B3EE-40E2-AAA3-253EAE9508E0}"/>
                </a:ext>
              </a:extLst>
            </p:cNvPr>
            <p:cNvGrpSpPr>
              <a:grpSpLocks/>
            </p:cNvGrpSpPr>
            <p:nvPr/>
          </p:nvGrpSpPr>
          <p:grpSpPr bwMode="auto">
            <a:xfrm rot="1800000">
              <a:off x="565043" y="809237"/>
              <a:ext cx="1035050" cy="1665288"/>
              <a:chOff x="625" y="2245"/>
              <a:chExt cx="652" cy="1049"/>
            </a:xfrm>
          </p:grpSpPr>
          <p:sp>
            <p:nvSpPr>
              <p:cNvPr id="525" name="AutoShape 113">
                <a:extLst>
                  <a:ext uri="{FF2B5EF4-FFF2-40B4-BE49-F238E27FC236}">
                    <a16:creationId xmlns:a16="http://schemas.microsoft.com/office/drawing/2014/main" id="{76517CDA-2678-402A-9AE9-8BF2CE0DEC58}"/>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26" name="Oval 114">
                <a:extLst>
                  <a:ext uri="{FF2B5EF4-FFF2-40B4-BE49-F238E27FC236}">
                    <a16:creationId xmlns:a16="http://schemas.microsoft.com/office/drawing/2014/main" id="{84DD045C-7C2E-4C61-AD6B-CD8C5E75EC36}"/>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27" name="Oval 115">
                <a:extLst>
                  <a:ext uri="{FF2B5EF4-FFF2-40B4-BE49-F238E27FC236}">
                    <a16:creationId xmlns:a16="http://schemas.microsoft.com/office/drawing/2014/main" id="{231F3C60-F71D-4399-8C99-0C82D3E38232}"/>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28" name="グループ化 527">
            <a:extLst>
              <a:ext uri="{FF2B5EF4-FFF2-40B4-BE49-F238E27FC236}">
                <a16:creationId xmlns:a16="http://schemas.microsoft.com/office/drawing/2014/main" id="{18298F12-D3C3-4F68-9DE2-A8EEFDEB5DC4}"/>
              </a:ext>
            </a:extLst>
          </p:cNvPr>
          <p:cNvGrpSpPr/>
          <p:nvPr/>
        </p:nvGrpSpPr>
        <p:grpSpPr>
          <a:xfrm>
            <a:off x="3172499" y="4813231"/>
            <a:ext cx="65762" cy="102970"/>
            <a:chOff x="563088" y="804687"/>
            <a:chExt cx="1171943" cy="1668463"/>
          </a:xfrm>
        </p:grpSpPr>
        <p:sp>
          <p:nvSpPr>
            <p:cNvPr id="529" name="Oval 111">
              <a:extLst>
                <a:ext uri="{FF2B5EF4-FFF2-40B4-BE49-F238E27FC236}">
                  <a16:creationId xmlns:a16="http://schemas.microsoft.com/office/drawing/2014/main" id="{3DE6FA2A-A0F6-4169-AF88-09DB81D67F2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30" name="Group 112">
              <a:extLst>
                <a:ext uri="{FF2B5EF4-FFF2-40B4-BE49-F238E27FC236}">
                  <a16:creationId xmlns:a16="http://schemas.microsoft.com/office/drawing/2014/main" id="{2B95AD4A-326B-46DC-98CD-80E0A2C8D978}"/>
                </a:ext>
              </a:extLst>
            </p:cNvPr>
            <p:cNvGrpSpPr>
              <a:grpSpLocks/>
            </p:cNvGrpSpPr>
            <p:nvPr/>
          </p:nvGrpSpPr>
          <p:grpSpPr bwMode="auto">
            <a:xfrm rot="1800000">
              <a:off x="563088" y="804687"/>
              <a:ext cx="1035052" cy="1668463"/>
              <a:chOff x="623" y="2243"/>
              <a:chExt cx="652" cy="1051"/>
            </a:xfrm>
          </p:grpSpPr>
          <p:sp>
            <p:nvSpPr>
              <p:cNvPr id="531" name="AutoShape 113">
                <a:extLst>
                  <a:ext uri="{FF2B5EF4-FFF2-40B4-BE49-F238E27FC236}">
                    <a16:creationId xmlns:a16="http://schemas.microsoft.com/office/drawing/2014/main" id="{5D27AE35-7D91-4EDF-8B49-A4B56FDCC6E9}"/>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32" name="Oval 114">
                <a:extLst>
                  <a:ext uri="{FF2B5EF4-FFF2-40B4-BE49-F238E27FC236}">
                    <a16:creationId xmlns:a16="http://schemas.microsoft.com/office/drawing/2014/main" id="{11C5BDE4-4579-4089-81B2-04BF79B6909F}"/>
                  </a:ext>
                </a:extLst>
              </p:cNvPr>
              <p:cNvSpPr>
                <a:spLocks noChangeArrowheads="1"/>
              </p:cNvSpPr>
              <p:nvPr/>
            </p:nvSpPr>
            <p:spPr bwMode="auto">
              <a:xfrm>
                <a:off x="623" y="2243"/>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33" name="Oval 115">
                <a:extLst>
                  <a:ext uri="{FF2B5EF4-FFF2-40B4-BE49-F238E27FC236}">
                    <a16:creationId xmlns:a16="http://schemas.microsoft.com/office/drawing/2014/main" id="{92CC5789-2934-473D-8A52-027C1478D778}"/>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34" name="グループ化 533">
            <a:extLst>
              <a:ext uri="{FF2B5EF4-FFF2-40B4-BE49-F238E27FC236}">
                <a16:creationId xmlns:a16="http://schemas.microsoft.com/office/drawing/2014/main" id="{2E3216B7-3337-4780-B566-BF3439D37397}"/>
              </a:ext>
            </a:extLst>
          </p:cNvPr>
          <p:cNvGrpSpPr/>
          <p:nvPr/>
        </p:nvGrpSpPr>
        <p:grpSpPr>
          <a:xfrm>
            <a:off x="3255038" y="4920839"/>
            <a:ext cx="65652" cy="102773"/>
            <a:chOff x="565043" y="809237"/>
            <a:chExt cx="1169988" cy="1665288"/>
          </a:xfrm>
        </p:grpSpPr>
        <p:sp>
          <p:nvSpPr>
            <p:cNvPr id="535" name="Oval 111">
              <a:extLst>
                <a:ext uri="{FF2B5EF4-FFF2-40B4-BE49-F238E27FC236}">
                  <a16:creationId xmlns:a16="http://schemas.microsoft.com/office/drawing/2014/main" id="{713E4B83-B583-4C32-BDA4-1FC0FD7ED4F5}"/>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36" name="Group 112">
              <a:extLst>
                <a:ext uri="{FF2B5EF4-FFF2-40B4-BE49-F238E27FC236}">
                  <a16:creationId xmlns:a16="http://schemas.microsoft.com/office/drawing/2014/main" id="{74FF6FB4-424E-42A7-AAC2-43088D037C42}"/>
                </a:ext>
              </a:extLst>
            </p:cNvPr>
            <p:cNvGrpSpPr>
              <a:grpSpLocks/>
            </p:cNvGrpSpPr>
            <p:nvPr/>
          </p:nvGrpSpPr>
          <p:grpSpPr bwMode="auto">
            <a:xfrm rot="1800000">
              <a:off x="565043" y="809237"/>
              <a:ext cx="1035050" cy="1665288"/>
              <a:chOff x="625" y="2245"/>
              <a:chExt cx="652" cy="1049"/>
            </a:xfrm>
          </p:grpSpPr>
          <p:sp>
            <p:nvSpPr>
              <p:cNvPr id="537" name="AutoShape 113">
                <a:extLst>
                  <a:ext uri="{FF2B5EF4-FFF2-40B4-BE49-F238E27FC236}">
                    <a16:creationId xmlns:a16="http://schemas.microsoft.com/office/drawing/2014/main" id="{B4CFF4DF-7108-44C9-A60C-C38ECED94C1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38" name="Oval 114">
                <a:extLst>
                  <a:ext uri="{FF2B5EF4-FFF2-40B4-BE49-F238E27FC236}">
                    <a16:creationId xmlns:a16="http://schemas.microsoft.com/office/drawing/2014/main" id="{058494E5-88C8-47BB-B8D3-BD5C4B99752E}"/>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39" name="Oval 115">
                <a:extLst>
                  <a:ext uri="{FF2B5EF4-FFF2-40B4-BE49-F238E27FC236}">
                    <a16:creationId xmlns:a16="http://schemas.microsoft.com/office/drawing/2014/main" id="{2C050358-8190-4F3F-B0DD-282BCEA70F0A}"/>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40" name="グループ化 539">
            <a:extLst>
              <a:ext uri="{FF2B5EF4-FFF2-40B4-BE49-F238E27FC236}">
                <a16:creationId xmlns:a16="http://schemas.microsoft.com/office/drawing/2014/main" id="{722AB09F-E0C2-466A-BAF8-8898737661C9}"/>
              </a:ext>
            </a:extLst>
          </p:cNvPr>
          <p:cNvGrpSpPr/>
          <p:nvPr/>
        </p:nvGrpSpPr>
        <p:grpSpPr>
          <a:xfrm>
            <a:off x="3289616" y="4929573"/>
            <a:ext cx="65652" cy="102773"/>
            <a:chOff x="565043" y="809237"/>
            <a:chExt cx="1169988" cy="1665288"/>
          </a:xfrm>
        </p:grpSpPr>
        <p:sp>
          <p:nvSpPr>
            <p:cNvPr id="541" name="Oval 111">
              <a:extLst>
                <a:ext uri="{FF2B5EF4-FFF2-40B4-BE49-F238E27FC236}">
                  <a16:creationId xmlns:a16="http://schemas.microsoft.com/office/drawing/2014/main" id="{3DFF39DE-B3D6-46C8-BEA0-0F90F5E02C2E}"/>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42" name="Group 112">
              <a:extLst>
                <a:ext uri="{FF2B5EF4-FFF2-40B4-BE49-F238E27FC236}">
                  <a16:creationId xmlns:a16="http://schemas.microsoft.com/office/drawing/2014/main" id="{2635C70C-B6E4-47D1-9E08-8B299EC26CE9}"/>
                </a:ext>
              </a:extLst>
            </p:cNvPr>
            <p:cNvGrpSpPr>
              <a:grpSpLocks/>
            </p:cNvGrpSpPr>
            <p:nvPr/>
          </p:nvGrpSpPr>
          <p:grpSpPr bwMode="auto">
            <a:xfrm rot="1800000">
              <a:off x="565043" y="809237"/>
              <a:ext cx="1035050" cy="1665288"/>
              <a:chOff x="625" y="2245"/>
              <a:chExt cx="652" cy="1049"/>
            </a:xfrm>
          </p:grpSpPr>
          <p:sp>
            <p:nvSpPr>
              <p:cNvPr id="543" name="AutoShape 113">
                <a:extLst>
                  <a:ext uri="{FF2B5EF4-FFF2-40B4-BE49-F238E27FC236}">
                    <a16:creationId xmlns:a16="http://schemas.microsoft.com/office/drawing/2014/main" id="{879B5607-B8C4-49AE-A71C-B16F5A3C491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44" name="Oval 114">
                <a:extLst>
                  <a:ext uri="{FF2B5EF4-FFF2-40B4-BE49-F238E27FC236}">
                    <a16:creationId xmlns:a16="http://schemas.microsoft.com/office/drawing/2014/main" id="{FFCCD6A8-2174-465A-8674-7E700BC7D3BE}"/>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45" name="Oval 115">
                <a:extLst>
                  <a:ext uri="{FF2B5EF4-FFF2-40B4-BE49-F238E27FC236}">
                    <a16:creationId xmlns:a16="http://schemas.microsoft.com/office/drawing/2014/main" id="{88DEDF17-073C-41BE-A43B-B25E7C35B4D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46" name="グループ化 545">
            <a:extLst>
              <a:ext uri="{FF2B5EF4-FFF2-40B4-BE49-F238E27FC236}">
                <a16:creationId xmlns:a16="http://schemas.microsoft.com/office/drawing/2014/main" id="{E35EDCAE-C64A-4A59-88A3-A7099811A893}"/>
              </a:ext>
            </a:extLst>
          </p:cNvPr>
          <p:cNvGrpSpPr/>
          <p:nvPr/>
        </p:nvGrpSpPr>
        <p:grpSpPr>
          <a:xfrm>
            <a:off x="3457812" y="4886868"/>
            <a:ext cx="65652" cy="102773"/>
            <a:chOff x="565043" y="809237"/>
            <a:chExt cx="1169988" cy="1665288"/>
          </a:xfrm>
        </p:grpSpPr>
        <p:sp>
          <p:nvSpPr>
            <p:cNvPr id="547" name="Oval 111">
              <a:extLst>
                <a:ext uri="{FF2B5EF4-FFF2-40B4-BE49-F238E27FC236}">
                  <a16:creationId xmlns:a16="http://schemas.microsoft.com/office/drawing/2014/main" id="{7B20F9C3-3530-4B47-9DA6-1FB90286FCF7}"/>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48" name="Group 112">
              <a:extLst>
                <a:ext uri="{FF2B5EF4-FFF2-40B4-BE49-F238E27FC236}">
                  <a16:creationId xmlns:a16="http://schemas.microsoft.com/office/drawing/2014/main" id="{7C8BB70E-EFED-4D1E-B7D0-47A9E2AE5D0D}"/>
                </a:ext>
              </a:extLst>
            </p:cNvPr>
            <p:cNvGrpSpPr>
              <a:grpSpLocks/>
            </p:cNvGrpSpPr>
            <p:nvPr/>
          </p:nvGrpSpPr>
          <p:grpSpPr bwMode="auto">
            <a:xfrm rot="1800000">
              <a:off x="565043" y="809237"/>
              <a:ext cx="1035050" cy="1665288"/>
              <a:chOff x="625" y="2245"/>
              <a:chExt cx="652" cy="1049"/>
            </a:xfrm>
          </p:grpSpPr>
          <p:sp>
            <p:nvSpPr>
              <p:cNvPr id="549" name="AutoShape 113">
                <a:extLst>
                  <a:ext uri="{FF2B5EF4-FFF2-40B4-BE49-F238E27FC236}">
                    <a16:creationId xmlns:a16="http://schemas.microsoft.com/office/drawing/2014/main" id="{39B635B1-31A0-4D22-BFF7-3D8E2C98CC71}"/>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50" name="Oval 114">
                <a:extLst>
                  <a:ext uri="{FF2B5EF4-FFF2-40B4-BE49-F238E27FC236}">
                    <a16:creationId xmlns:a16="http://schemas.microsoft.com/office/drawing/2014/main" id="{9576AA3A-F5D2-4C92-9A76-CBA48D8CC896}"/>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51" name="Oval 115">
                <a:extLst>
                  <a:ext uri="{FF2B5EF4-FFF2-40B4-BE49-F238E27FC236}">
                    <a16:creationId xmlns:a16="http://schemas.microsoft.com/office/drawing/2014/main" id="{CE84B9D7-BB55-4916-9674-39401446B3AC}"/>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52" name="グループ化 551">
            <a:extLst>
              <a:ext uri="{FF2B5EF4-FFF2-40B4-BE49-F238E27FC236}">
                <a16:creationId xmlns:a16="http://schemas.microsoft.com/office/drawing/2014/main" id="{2A26415C-8A65-45B1-B7D2-E9C963B6442C}"/>
              </a:ext>
            </a:extLst>
          </p:cNvPr>
          <p:cNvGrpSpPr/>
          <p:nvPr/>
        </p:nvGrpSpPr>
        <p:grpSpPr>
          <a:xfrm>
            <a:off x="3340910" y="4855595"/>
            <a:ext cx="65652" cy="102773"/>
            <a:chOff x="565043" y="809237"/>
            <a:chExt cx="1169988" cy="1665288"/>
          </a:xfrm>
        </p:grpSpPr>
        <p:sp>
          <p:nvSpPr>
            <p:cNvPr id="553" name="Oval 111">
              <a:extLst>
                <a:ext uri="{FF2B5EF4-FFF2-40B4-BE49-F238E27FC236}">
                  <a16:creationId xmlns:a16="http://schemas.microsoft.com/office/drawing/2014/main" id="{C9C2B303-FA69-40C2-B133-F87F9B4140D6}"/>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54" name="Group 112">
              <a:extLst>
                <a:ext uri="{FF2B5EF4-FFF2-40B4-BE49-F238E27FC236}">
                  <a16:creationId xmlns:a16="http://schemas.microsoft.com/office/drawing/2014/main" id="{24B770D9-BCBD-4978-994B-1C531EFBE929}"/>
                </a:ext>
              </a:extLst>
            </p:cNvPr>
            <p:cNvGrpSpPr>
              <a:grpSpLocks/>
            </p:cNvGrpSpPr>
            <p:nvPr/>
          </p:nvGrpSpPr>
          <p:grpSpPr bwMode="auto">
            <a:xfrm rot="1800000">
              <a:off x="565043" y="809237"/>
              <a:ext cx="1035050" cy="1665288"/>
              <a:chOff x="625" y="2245"/>
              <a:chExt cx="652" cy="1049"/>
            </a:xfrm>
          </p:grpSpPr>
          <p:sp>
            <p:nvSpPr>
              <p:cNvPr id="555" name="AutoShape 113">
                <a:extLst>
                  <a:ext uri="{FF2B5EF4-FFF2-40B4-BE49-F238E27FC236}">
                    <a16:creationId xmlns:a16="http://schemas.microsoft.com/office/drawing/2014/main" id="{04097F05-15F3-4EDD-80C6-CF860B18E3D5}"/>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56" name="Oval 114">
                <a:extLst>
                  <a:ext uri="{FF2B5EF4-FFF2-40B4-BE49-F238E27FC236}">
                    <a16:creationId xmlns:a16="http://schemas.microsoft.com/office/drawing/2014/main" id="{646E768B-0622-4FCE-B723-B016A70CB65D}"/>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57" name="Oval 115">
                <a:extLst>
                  <a:ext uri="{FF2B5EF4-FFF2-40B4-BE49-F238E27FC236}">
                    <a16:creationId xmlns:a16="http://schemas.microsoft.com/office/drawing/2014/main" id="{2ADF94D1-9485-47C9-A487-2049AA7578E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58" name="グループ化 557">
            <a:extLst>
              <a:ext uri="{FF2B5EF4-FFF2-40B4-BE49-F238E27FC236}">
                <a16:creationId xmlns:a16="http://schemas.microsoft.com/office/drawing/2014/main" id="{55948EDA-526A-430A-B336-5E783CA9815D}"/>
              </a:ext>
            </a:extLst>
          </p:cNvPr>
          <p:cNvGrpSpPr/>
          <p:nvPr/>
        </p:nvGrpSpPr>
        <p:grpSpPr>
          <a:xfrm>
            <a:off x="3490575" y="4904202"/>
            <a:ext cx="65652" cy="102773"/>
            <a:chOff x="565043" y="809237"/>
            <a:chExt cx="1169988" cy="1665288"/>
          </a:xfrm>
        </p:grpSpPr>
        <p:sp>
          <p:nvSpPr>
            <p:cNvPr id="559" name="Oval 111">
              <a:extLst>
                <a:ext uri="{FF2B5EF4-FFF2-40B4-BE49-F238E27FC236}">
                  <a16:creationId xmlns:a16="http://schemas.microsoft.com/office/drawing/2014/main" id="{A3EE0FAA-1416-4B77-8448-6545EBA2CB1C}"/>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60" name="Group 112">
              <a:extLst>
                <a:ext uri="{FF2B5EF4-FFF2-40B4-BE49-F238E27FC236}">
                  <a16:creationId xmlns:a16="http://schemas.microsoft.com/office/drawing/2014/main" id="{C46B72E8-D7E1-4360-9871-F8D81189EBF6}"/>
                </a:ext>
              </a:extLst>
            </p:cNvPr>
            <p:cNvGrpSpPr>
              <a:grpSpLocks/>
            </p:cNvGrpSpPr>
            <p:nvPr/>
          </p:nvGrpSpPr>
          <p:grpSpPr bwMode="auto">
            <a:xfrm rot="1800000">
              <a:off x="565043" y="809237"/>
              <a:ext cx="1035050" cy="1665288"/>
              <a:chOff x="625" y="2245"/>
              <a:chExt cx="652" cy="1049"/>
            </a:xfrm>
          </p:grpSpPr>
          <p:sp>
            <p:nvSpPr>
              <p:cNvPr id="561" name="AutoShape 113">
                <a:extLst>
                  <a:ext uri="{FF2B5EF4-FFF2-40B4-BE49-F238E27FC236}">
                    <a16:creationId xmlns:a16="http://schemas.microsoft.com/office/drawing/2014/main" id="{A5988AE8-3CFF-443B-AA0D-8ACE99A3A179}"/>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62" name="Oval 114">
                <a:extLst>
                  <a:ext uri="{FF2B5EF4-FFF2-40B4-BE49-F238E27FC236}">
                    <a16:creationId xmlns:a16="http://schemas.microsoft.com/office/drawing/2014/main" id="{8924BB93-0422-4C39-BC05-FA01EF2F9FFC}"/>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63" name="Oval 115">
                <a:extLst>
                  <a:ext uri="{FF2B5EF4-FFF2-40B4-BE49-F238E27FC236}">
                    <a16:creationId xmlns:a16="http://schemas.microsoft.com/office/drawing/2014/main" id="{FD02C248-415A-49C2-A370-4A368F2E41C6}"/>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64" name="グループ化 563">
            <a:extLst>
              <a:ext uri="{FF2B5EF4-FFF2-40B4-BE49-F238E27FC236}">
                <a16:creationId xmlns:a16="http://schemas.microsoft.com/office/drawing/2014/main" id="{FA80F50A-02D1-4E3B-BA7C-EC4EFE53BA0F}"/>
              </a:ext>
            </a:extLst>
          </p:cNvPr>
          <p:cNvGrpSpPr/>
          <p:nvPr/>
        </p:nvGrpSpPr>
        <p:grpSpPr>
          <a:xfrm>
            <a:off x="3205069" y="4862941"/>
            <a:ext cx="65652" cy="102773"/>
            <a:chOff x="565043" y="809237"/>
            <a:chExt cx="1169988" cy="1665288"/>
          </a:xfrm>
        </p:grpSpPr>
        <p:sp>
          <p:nvSpPr>
            <p:cNvPr id="565" name="Oval 111">
              <a:extLst>
                <a:ext uri="{FF2B5EF4-FFF2-40B4-BE49-F238E27FC236}">
                  <a16:creationId xmlns:a16="http://schemas.microsoft.com/office/drawing/2014/main" id="{03DB4078-D289-41E8-BD9F-677FD707B137}"/>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66" name="Group 112">
              <a:extLst>
                <a:ext uri="{FF2B5EF4-FFF2-40B4-BE49-F238E27FC236}">
                  <a16:creationId xmlns:a16="http://schemas.microsoft.com/office/drawing/2014/main" id="{882A38ED-5C19-4594-ACA8-78D9F020C09B}"/>
                </a:ext>
              </a:extLst>
            </p:cNvPr>
            <p:cNvGrpSpPr>
              <a:grpSpLocks/>
            </p:cNvGrpSpPr>
            <p:nvPr/>
          </p:nvGrpSpPr>
          <p:grpSpPr bwMode="auto">
            <a:xfrm rot="1800000">
              <a:off x="565043" y="809237"/>
              <a:ext cx="1035050" cy="1665288"/>
              <a:chOff x="625" y="2245"/>
              <a:chExt cx="652" cy="1049"/>
            </a:xfrm>
          </p:grpSpPr>
          <p:sp>
            <p:nvSpPr>
              <p:cNvPr id="567" name="AutoShape 113">
                <a:extLst>
                  <a:ext uri="{FF2B5EF4-FFF2-40B4-BE49-F238E27FC236}">
                    <a16:creationId xmlns:a16="http://schemas.microsoft.com/office/drawing/2014/main" id="{D3DCD24C-93FF-4425-ABD8-9092AF7001E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68" name="Oval 114">
                <a:extLst>
                  <a:ext uri="{FF2B5EF4-FFF2-40B4-BE49-F238E27FC236}">
                    <a16:creationId xmlns:a16="http://schemas.microsoft.com/office/drawing/2014/main" id="{109BF87B-5F23-40C4-A3A1-1A80BAEDD8E8}"/>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69" name="Oval 115">
                <a:extLst>
                  <a:ext uri="{FF2B5EF4-FFF2-40B4-BE49-F238E27FC236}">
                    <a16:creationId xmlns:a16="http://schemas.microsoft.com/office/drawing/2014/main" id="{C5239B57-774C-409E-82B1-61933BC2D534}"/>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70" name="グループ化 569">
            <a:extLst>
              <a:ext uri="{FF2B5EF4-FFF2-40B4-BE49-F238E27FC236}">
                <a16:creationId xmlns:a16="http://schemas.microsoft.com/office/drawing/2014/main" id="{ED0A74E3-6590-4764-AB3B-2AC7F341CC1B}"/>
              </a:ext>
            </a:extLst>
          </p:cNvPr>
          <p:cNvGrpSpPr/>
          <p:nvPr/>
        </p:nvGrpSpPr>
        <p:grpSpPr>
          <a:xfrm>
            <a:off x="4266719" y="5401167"/>
            <a:ext cx="65652" cy="102773"/>
            <a:chOff x="565043" y="809237"/>
            <a:chExt cx="1169988" cy="1665288"/>
          </a:xfrm>
        </p:grpSpPr>
        <p:sp>
          <p:nvSpPr>
            <p:cNvPr id="571" name="Oval 111">
              <a:extLst>
                <a:ext uri="{FF2B5EF4-FFF2-40B4-BE49-F238E27FC236}">
                  <a16:creationId xmlns:a16="http://schemas.microsoft.com/office/drawing/2014/main" id="{8372C494-1163-4B5A-AE44-AC7002BB0226}"/>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72" name="Group 112">
              <a:extLst>
                <a:ext uri="{FF2B5EF4-FFF2-40B4-BE49-F238E27FC236}">
                  <a16:creationId xmlns:a16="http://schemas.microsoft.com/office/drawing/2014/main" id="{C8072BAD-9A5E-4F2C-8115-BF17D53EE2C9}"/>
                </a:ext>
              </a:extLst>
            </p:cNvPr>
            <p:cNvGrpSpPr>
              <a:grpSpLocks/>
            </p:cNvGrpSpPr>
            <p:nvPr/>
          </p:nvGrpSpPr>
          <p:grpSpPr bwMode="auto">
            <a:xfrm rot="1800000">
              <a:off x="565043" y="809237"/>
              <a:ext cx="1035050" cy="1665288"/>
              <a:chOff x="625" y="2245"/>
              <a:chExt cx="652" cy="1049"/>
            </a:xfrm>
          </p:grpSpPr>
          <p:sp>
            <p:nvSpPr>
              <p:cNvPr id="573" name="AutoShape 113">
                <a:extLst>
                  <a:ext uri="{FF2B5EF4-FFF2-40B4-BE49-F238E27FC236}">
                    <a16:creationId xmlns:a16="http://schemas.microsoft.com/office/drawing/2014/main" id="{7674DED4-B780-4DE5-BD8E-D4BF72F8E259}"/>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74" name="Oval 114">
                <a:extLst>
                  <a:ext uri="{FF2B5EF4-FFF2-40B4-BE49-F238E27FC236}">
                    <a16:creationId xmlns:a16="http://schemas.microsoft.com/office/drawing/2014/main" id="{69D5ACAB-A6C8-4C26-9AB4-D19B7DC62C97}"/>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75" name="Oval 115">
                <a:extLst>
                  <a:ext uri="{FF2B5EF4-FFF2-40B4-BE49-F238E27FC236}">
                    <a16:creationId xmlns:a16="http://schemas.microsoft.com/office/drawing/2014/main" id="{4BDB1B48-7A3A-4445-91F1-5C7D41C2E55E}"/>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sp>
        <p:nvSpPr>
          <p:cNvPr id="576" name="Oval 114">
            <a:extLst>
              <a:ext uri="{FF2B5EF4-FFF2-40B4-BE49-F238E27FC236}">
                <a16:creationId xmlns:a16="http://schemas.microsoft.com/office/drawing/2014/main" id="{86F54FD3-7891-4973-AC47-0C86C140F67B}"/>
              </a:ext>
            </a:extLst>
          </p:cNvPr>
          <p:cNvSpPr>
            <a:spLocks noChangeArrowheads="1"/>
          </p:cNvSpPr>
          <p:nvPr/>
        </p:nvSpPr>
        <p:spPr bwMode="auto">
          <a:xfrm rot="1800000">
            <a:off x="4001649" y="5381024"/>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77" name="Oval 114">
            <a:extLst>
              <a:ext uri="{FF2B5EF4-FFF2-40B4-BE49-F238E27FC236}">
                <a16:creationId xmlns:a16="http://schemas.microsoft.com/office/drawing/2014/main" id="{88FE3D20-61B7-4B80-A91F-0889626BAD0F}"/>
              </a:ext>
            </a:extLst>
          </p:cNvPr>
          <p:cNvSpPr>
            <a:spLocks noChangeArrowheads="1"/>
          </p:cNvSpPr>
          <p:nvPr/>
        </p:nvSpPr>
        <p:spPr bwMode="auto">
          <a:xfrm rot="1800000">
            <a:off x="4105616" y="539840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78" name="Oval 114">
            <a:extLst>
              <a:ext uri="{FF2B5EF4-FFF2-40B4-BE49-F238E27FC236}">
                <a16:creationId xmlns:a16="http://schemas.microsoft.com/office/drawing/2014/main" id="{8FF6ED0F-7B21-41E8-9AC0-AD9501979423}"/>
              </a:ext>
            </a:extLst>
          </p:cNvPr>
          <p:cNvSpPr>
            <a:spLocks noChangeArrowheads="1"/>
          </p:cNvSpPr>
          <p:nvPr/>
        </p:nvSpPr>
        <p:spPr bwMode="auto">
          <a:xfrm rot="1800000">
            <a:off x="4355997" y="531598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79" name="Oval 114">
            <a:extLst>
              <a:ext uri="{FF2B5EF4-FFF2-40B4-BE49-F238E27FC236}">
                <a16:creationId xmlns:a16="http://schemas.microsoft.com/office/drawing/2014/main" id="{F46F0E36-7082-4A75-A104-4CC98F9A5017}"/>
              </a:ext>
            </a:extLst>
          </p:cNvPr>
          <p:cNvSpPr>
            <a:spLocks noChangeArrowheads="1"/>
          </p:cNvSpPr>
          <p:nvPr/>
        </p:nvSpPr>
        <p:spPr bwMode="auto">
          <a:xfrm rot="1800000">
            <a:off x="3217297" y="4570618"/>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0" name="Oval 114">
            <a:extLst>
              <a:ext uri="{FF2B5EF4-FFF2-40B4-BE49-F238E27FC236}">
                <a16:creationId xmlns:a16="http://schemas.microsoft.com/office/drawing/2014/main" id="{4E42A24E-E45A-4AE5-9B71-C6451E4EB77E}"/>
              </a:ext>
            </a:extLst>
          </p:cNvPr>
          <p:cNvSpPr>
            <a:spLocks noChangeArrowheads="1"/>
          </p:cNvSpPr>
          <p:nvPr/>
        </p:nvSpPr>
        <p:spPr bwMode="auto">
          <a:xfrm rot="1800000">
            <a:off x="2673697" y="470650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1" name="Oval 114">
            <a:extLst>
              <a:ext uri="{FF2B5EF4-FFF2-40B4-BE49-F238E27FC236}">
                <a16:creationId xmlns:a16="http://schemas.microsoft.com/office/drawing/2014/main" id="{9416815E-D3D2-4845-A6C1-BF218199AE51}"/>
              </a:ext>
            </a:extLst>
          </p:cNvPr>
          <p:cNvSpPr>
            <a:spLocks noChangeArrowheads="1"/>
          </p:cNvSpPr>
          <p:nvPr/>
        </p:nvSpPr>
        <p:spPr bwMode="auto">
          <a:xfrm rot="1800000">
            <a:off x="3338043" y="468246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2" name="Oval 114">
            <a:extLst>
              <a:ext uri="{FF2B5EF4-FFF2-40B4-BE49-F238E27FC236}">
                <a16:creationId xmlns:a16="http://schemas.microsoft.com/office/drawing/2014/main" id="{B667405C-EF10-4617-A5FB-DD2472A047B1}"/>
              </a:ext>
            </a:extLst>
          </p:cNvPr>
          <p:cNvSpPr>
            <a:spLocks noChangeArrowheads="1"/>
          </p:cNvSpPr>
          <p:nvPr/>
        </p:nvSpPr>
        <p:spPr bwMode="auto">
          <a:xfrm rot="1800000">
            <a:off x="3355100" y="473488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3" name="Oval 114">
            <a:extLst>
              <a:ext uri="{FF2B5EF4-FFF2-40B4-BE49-F238E27FC236}">
                <a16:creationId xmlns:a16="http://schemas.microsoft.com/office/drawing/2014/main" id="{B34C77FD-F4CE-4CF3-9F35-4FAC8805F986}"/>
              </a:ext>
            </a:extLst>
          </p:cNvPr>
          <p:cNvSpPr>
            <a:spLocks noChangeArrowheads="1"/>
          </p:cNvSpPr>
          <p:nvPr/>
        </p:nvSpPr>
        <p:spPr bwMode="auto">
          <a:xfrm rot="1800000">
            <a:off x="1518732" y="418189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4" name="Oval 114">
            <a:extLst>
              <a:ext uri="{FF2B5EF4-FFF2-40B4-BE49-F238E27FC236}">
                <a16:creationId xmlns:a16="http://schemas.microsoft.com/office/drawing/2014/main" id="{1C93DB50-5195-491E-BB28-79BA8B80F290}"/>
              </a:ext>
            </a:extLst>
          </p:cNvPr>
          <p:cNvSpPr>
            <a:spLocks noChangeArrowheads="1"/>
          </p:cNvSpPr>
          <p:nvPr/>
        </p:nvSpPr>
        <p:spPr bwMode="auto">
          <a:xfrm rot="1800000">
            <a:off x="4643340" y="532350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5" name="Oval 114">
            <a:extLst>
              <a:ext uri="{FF2B5EF4-FFF2-40B4-BE49-F238E27FC236}">
                <a16:creationId xmlns:a16="http://schemas.microsoft.com/office/drawing/2014/main" id="{A728C9A8-7AB4-49E6-A5A5-F193E2F3B174}"/>
              </a:ext>
            </a:extLst>
          </p:cNvPr>
          <p:cNvSpPr>
            <a:spLocks noChangeArrowheads="1"/>
          </p:cNvSpPr>
          <p:nvPr/>
        </p:nvSpPr>
        <p:spPr bwMode="auto">
          <a:xfrm rot="1800000">
            <a:off x="2897660" y="4421944"/>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6" name="Oval 114">
            <a:extLst>
              <a:ext uri="{FF2B5EF4-FFF2-40B4-BE49-F238E27FC236}">
                <a16:creationId xmlns:a16="http://schemas.microsoft.com/office/drawing/2014/main" id="{E8EB46C4-1A5A-4013-9173-DD166EE73584}"/>
              </a:ext>
            </a:extLst>
          </p:cNvPr>
          <p:cNvSpPr>
            <a:spLocks noChangeArrowheads="1"/>
          </p:cNvSpPr>
          <p:nvPr/>
        </p:nvSpPr>
        <p:spPr bwMode="auto">
          <a:xfrm rot="1800000">
            <a:off x="2940222" y="447086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7" name="Oval 114">
            <a:extLst>
              <a:ext uri="{FF2B5EF4-FFF2-40B4-BE49-F238E27FC236}">
                <a16:creationId xmlns:a16="http://schemas.microsoft.com/office/drawing/2014/main" id="{C979B2FE-28C4-4689-BEF6-3A429B7758CD}"/>
              </a:ext>
            </a:extLst>
          </p:cNvPr>
          <p:cNvSpPr>
            <a:spLocks noChangeArrowheads="1"/>
          </p:cNvSpPr>
          <p:nvPr/>
        </p:nvSpPr>
        <p:spPr bwMode="auto">
          <a:xfrm rot="1800000">
            <a:off x="3773659" y="464013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8" name="Oval 114">
            <a:extLst>
              <a:ext uri="{FF2B5EF4-FFF2-40B4-BE49-F238E27FC236}">
                <a16:creationId xmlns:a16="http://schemas.microsoft.com/office/drawing/2014/main" id="{5EDB5D36-BDA3-4427-8B0F-299F6BDF1AA4}"/>
              </a:ext>
            </a:extLst>
          </p:cNvPr>
          <p:cNvSpPr>
            <a:spLocks noChangeArrowheads="1"/>
          </p:cNvSpPr>
          <p:nvPr/>
        </p:nvSpPr>
        <p:spPr bwMode="auto">
          <a:xfrm rot="1800000">
            <a:off x="3397909" y="458224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9" name="Oval 114">
            <a:extLst>
              <a:ext uri="{FF2B5EF4-FFF2-40B4-BE49-F238E27FC236}">
                <a16:creationId xmlns:a16="http://schemas.microsoft.com/office/drawing/2014/main" id="{58DAF84B-4829-401A-A9A9-2D89ED295A6D}"/>
              </a:ext>
            </a:extLst>
          </p:cNvPr>
          <p:cNvSpPr>
            <a:spLocks noChangeArrowheads="1"/>
          </p:cNvSpPr>
          <p:nvPr/>
        </p:nvSpPr>
        <p:spPr bwMode="auto">
          <a:xfrm rot="1800000">
            <a:off x="3440503" y="464127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0" name="Oval 114">
            <a:extLst>
              <a:ext uri="{FF2B5EF4-FFF2-40B4-BE49-F238E27FC236}">
                <a16:creationId xmlns:a16="http://schemas.microsoft.com/office/drawing/2014/main" id="{4192E946-8E48-49CC-A8CD-AB407A2207E3}"/>
              </a:ext>
            </a:extLst>
          </p:cNvPr>
          <p:cNvSpPr>
            <a:spLocks noChangeArrowheads="1"/>
          </p:cNvSpPr>
          <p:nvPr/>
        </p:nvSpPr>
        <p:spPr bwMode="auto">
          <a:xfrm rot="1800000">
            <a:off x="3391753" y="4669052"/>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1" name="Oval 114">
            <a:extLst>
              <a:ext uri="{FF2B5EF4-FFF2-40B4-BE49-F238E27FC236}">
                <a16:creationId xmlns:a16="http://schemas.microsoft.com/office/drawing/2014/main" id="{9B972EAF-1A89-42E3-BBEF-900912350A66}"/>
              </a:ext>
            </a:extLst>
          </p:cNvPr>
          <p:cNvSpPr>
            <a:spLocks noChangeArrowheads="1"/>
          </p:cNvSpPr>
          <p:nvPr/>
        </p:nvSpPr>
        <p:spPr bwMode="auto">
          <a:xfrm rot="1800000">
            <a:off x="3051065" y="450537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2" name="Oval 114">
            <a:extLst>
              <a:ext uri="{FF2B5EF4-FFF2-40B4-BE49-F238E27FC236}">
                <a16:creationId xmlns:a16="http://schemas.microsoft.com/office/drawing/2014/main" id="{2A191DF7-D638-43FA-BB73-59C6C2C30599}"/>
              </a:ext>
            </a:extLst>
          </p:cNvPr>
          <p:cNvSpPr>
            <a:spLocks noChangeArrowheads="1"/>
          </p:cNvSpPr>
          <p:nvPr/>
        </p:nvSpPr>
        <p:spPr bwMode="auto">
          <a:xfrm rot="1800000">
            <a:off x="3268906" y="405202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3" name="Oval 114">
            <a:extLst>
              <a:ext uri="{FF2B5EF4-FFF2-40B4-BE49-F238E27FC236}">
                <a16:creationId xmlns:a16="http://schemas.microsoft.com/office/drawing/2014/main" id="{675FBEAD-B885-4D6F-A07C-2C613F7A4990}"/>
              </a:ext>
            </a:extLst>
          </p:cNvPr>
          <p:cNvSpPr>
            <a:spLocks noChangeArrowheads="1"/>
          </p:cNvSpPr>
          <p:nvPr/>
        </p:nvSpPr>
        <p:spPr bwMode="auto">
          <a:xfrm rot="1800000">
            <a:off x="3287677" y="451441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4" name="Oval 114">
            <a:extLst>
              <a:ext uri="{FF2B5EF4-FFF2-40B4-BE49-F238E27FC236}">
                <a16:creationId xmlns:a16="http://schemas.microsoft.com/office/drawing/2014/main" id="{01852EC3-35B2-4A24-BD84-BF85AFC76447}"/>
              </a:ext>
            </a:extLst>
          </p:cNvPr>
          <p:cNvSpPr>
            <a:spLocks noChangeArrowheads="1"/>
          </p:cNvSpPr>
          <p:nvPr/>
        </p:nvSpPr>
        <p:spPr bwMode="auto">
          <a:xfrm rot="1800000">
            <a:off x="3900662" y="4213249"/>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5" name="Oval 114">
            <a:extLst>
              <a:ext uri="{FF2B5EF4-FFF2-40B4-BE49-F238E27FC236}">
                <a16:creationId xmlns:a16="http://schemas.microsoft.com/office/drawing/2014/main" id="{57089C1F-5F54-4384-A61A-A4FC2DA4DC16}"/>
              </a:ext>
            </a:extLst>
          </p:cNvPr>
          <p:cNvSpPr>
            <a:spLocks noChangeArrowheads="1"/>
          </p:cNvSpPr>
          <p:nvPr/>
        </p:nvSpPr>
        <p:spPr bwMode="auto">
          <a:xfrm rot="1800000">
            <a:off x="3927377" y="425864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6" name="Oval 114">
            <a:extLst>
              <a:ext uri="{FF2B5EF4-FFF2-40B4-BE49-F238E27FC236}">
                <a16:creationId xmlns:a16="http://schemas.microsoft.com/office/drawing/2014/main" id="{83844ACF-1BBE-44A6-8CBE-B342B708B503}"/>
              </a:ext>
            </a:extLst>
          </p:cNvPr>
          <p:cNvSpPr>
            <a:spLocks noChangeArrowheads="1"/>
          </p:cNvSpPr>
          <p:nvPr/>
        </p:nvSpPr>
        <p:spPr bwMode="auto">
          <a:xfrm rot="1800000">
            <a:off x="3853711" y="4292628"/>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7" name="Oval 114">
            <a:extLst>
              <a:ext uri="{FF2B5EF4-FFF2-40B4-BE49-F238E27FC236}">
                <a16:creationId xmlns:a16="http://schemas.microsoft.com/office/drawing/2014/main" id="{C8EDCBD1-E036-4F61-8E4F-5D650BC8A93E}"/>
              </a:ext>
            </a:extLst>
          </p:cNvPr>
          <p:cNvSpPr>
            <a:spLocks noChangeArrowheads="1"/>
          </p:cNvSpPr>
          <p:nvPr/>
        </p:nvSpPr>
        <p:spPr bwMode="auto">
          <a:xfrm rot="1800000">
            <a:off x="3133580" y="4704582"/>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8" name="Oval 114">
            <a:extLst>
              <a:ext uri="{FF2B5EF4-FFF2-40B4-BE49-F238E27FC236}">
                <a16:creationId xmlns:a16="http://schemas.microsoft.com/office/drawing/2014/main" id="{B985C0C5-5BAC-4862-8D2C-84613C8F8F96}"/>
              </a:ext>
            </a:extLst>
          </p:cNvPr>
          <p:cNvSpPr>
            <a:spLocks noChangeArrowheads="1"/>
          </p:cNvSpPr>
          <p:nvPr/>
        </p:nvSpPr>
        <p:spPr bwMode="auto">
          <a:xfrm rot="1800000">
            <a:off x="3839909" y="420369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9" name="Oval 114">
            <a:extLst>
              <a:ext uri="{FF2B5EF4-FFF2-40B4-BE49-F238E27FC236}">
                <a16:creationId xmlns:a16="http://schemas.microsoft.com/office/drawing/2014/main" id="{599650F4-D777-491F-9C49-F641D4F56671}"/>
              </a:ext>
            </a:extLst>
          </p:cNvPr>
          <p:cNvSpPr>
            <a:spLocks noChangeArrowheads="1"/>
          </p:cNvSpPr>
          <p:nvPr/>
        </p:nvSpPr>
        <p:spPr bwMode="auto">
          <a:xfrm rot="1800000">
            <a:off x="3791425" y="422836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0" name="Oval 114">
            <a:extLst>
              <a:ext uri="{FF2B5EF4-FFF2-40B4-BE49-F238E27FC236}">
                <a16:creationId xmlns:a16="http://schemas.microsoft.com/office/drawing/2014/main" id="{C494E9BF-138C-4F57-B7F2-31585FC7B4EB}"/>
              </a:ext>
            </a:extLst>
          </p:cNvPr>
          <p:cNvSpPr>
            <a:spLocks noChangeArrowheads="1"/>
          </p:cNvSpPr>
          <p:nvPr/>
        </p:nvSpPr>
        <p:spPr bwMode="auto">
          <a:xfrm rot="1800000">
            <a:off x="3859305" y="422310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1" name="Oval 114">
            <a:extLst>
              <a:ext uri="{FF2B5EF4-FFF2-40B4-BE49-F238E27FC236}">
                <a16:creationId xmlns:a16="http://schemas.microsoft.com/office/drawing/2014/main" id="{7FCFFA84-0CE1-4DFD-8006-C30C3E170357}"/>
              </a:ext>
            </a:extLst>
          </p:cNvPr>
          <p:cNvSpPr>
            <a:spLocks noChangeArrowheads="1"/>
          </p:cNvSpPr>
          <p:nvPr/>
        </p:nvSpPr>
        <p:spPr bwMode="auto">
          <a:xfrm rot="1800000">
            <a:off x="3717597" y="444121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2" name="Oval 114">
            <a:extLst>
              <a:ext uri="{FF2B5EF4-FFF2-40B4-BE49-F238E27FC236}">
                <a16:creationId xmlns:a16="http://schemas.microsoft.com/office/drawing/2014/main" id="{BFEE84CD-9C0E-4E7A-B1A0-CBB4D5591B29}"/>
              </a:ext>
            </a:extLst>
          </p:cNvPr>
          <p:cNvSpPr>
            <a:spLocks noChangeArrowheads="1"/>
          </p:cNvSpPr>
          <p:nvPr/>
        </p:nvSpPr>
        <p:spPr bwMode="auto">
          <a:xfrm rot="1800000">
            <a:off x="3727749" y="447688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3" name="Oval 114">
            <a:extLst>
              <a:ext uri="{FF2B5EF4-FFF2-40B4-BE49-F238E27FC236}">
                <a16:creationId xmlns:a16="http://schemas.microsoft.com/office/drawing/2014/main" id="{6432267A-29E6-4624-AC2B-A05B6B8B3DF8}"/>
              </a:ext>
            </a:extLst>
          </p:cNvPr>
          <p:cNvSpPr>
            <a:spLocks noChangeArrowheads="1"/>
          </p:cNvSpPr>
          <p:nvPr/>
        </p:nvSpPr>
        <p:spPr bwMode="auto">
          <a:xfrm rot="1800000">
            <a:off x="6799841" y="400843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4" name="Oval 114">
            <a:extLst>
              <a:ext uri="{FF2B5EF4-FFF2-40B4-BE49-F238E27FC236}">
                <a16:creationId xmlns:a16="http://schemas.microsoft.com/office/drawing/2014/main" id="{50956CEA-5EBC-4E44-9F11-49DDD77B9E2C}"/>
              </a:ext>
            </a:extLst>
          </p:cNvPr>
          <p:cNvSpPr>
            <a:spLocks noChangeArrowheads="1"/>
          </p:cNvSpPr>
          <p:nvPr/>
        </p:nvSpPr>
        <p:spPr bwMode="auto">
          <a:xfrm rot="1800000">
            <a:off x="3881028" y="401024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5" name="Oval 114">
            <a:extLst>
              <a:ext uri="{FF2B5EF4-FFF2-40B4-BE49-F238E27FC236}">
                <a16:creationId xmlns:a16="http://schemas.microsoft.com/office/drawing/2014/main" id="{61923D90-329D-40EA-9BDA-ADC3E99A51FD}"/>
              </a:ext>
            </a:extLst>
          </p:cNvPr>
          <p:cNvSpPr>
            <a:spLocks noChangeArrowheads="1"/>
          </p:cNvSpPr>
          <p:nvPr/>
        </p:nvSpPr>
        <p:spPr bwMode="auto">
          <a:xfrm rot="1800000">
            <a:off x="3640418" y="427836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6" name="Oval 114">
            <a:extLst>
              <a:ext uri="{FF2B5EF4-FFF2-40B4-BE49-F238E27FC236}">
                <a16:creationId xmlns:a16="http://schemas.microsoft.com/office/drawing/2014/main" id="{8BE8D8F7-5B9D-4866-9653-400E1A3E1560}"/>
              </a:ext>
            </a:extLst>
          </p:cNvPr>
          <p:cNvSpPr>
            <a:spLocks noChangeArrowheads="1"/>
          </p:cNvSpPr>
          <p:nvPr/>
        </p:nvSpPr>
        <p:spPr bwMode="auto">
          <a:xfrm rot="1800000">
            <a:off x="3590131" y="4164444"/>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7" name="Oval 114">
            <a:extLst>
              <a:ext uri="{FF2B5EF4-FFF2-40B4-BE49-F238E27FC236}">
                <a16:creationId xmlns:a16="http://schemas.microsoft.com/office/drawing/2014/main" id="{B98B2394-7BDE-4288-81B0-DBEA5E8DB6B7}"/>
              </a:ext>
            </a:extLst>
          </p:cNvPr>
          <p:cNvSpPr>
            <a:spLocks noChangeArrowheads="1"/>
          </p:cNvSpPr>
          <p:nvPr/>
        </p:nvSpPr>
        <p:spPr bwMode="auto">
          <a:xfrm rot="1800000">
            <a:off x="3624831" y="4241034"/>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8" name="Oval 114">
            <a:extLst>
              <a:ext uri="{FF2B5EF4-FFF2-40B4-BE49-F238E27FC236}">
                <a16:creationId xmlns:a16="http://schemas.microsoft.com/office/drawing/2014/main" id="{F8E0234E-66D0-4411-9D0B-9A40FD28D2C8}"/>
              </a:ext>
            </a:extLst>
          </p:cNvPr>
          <p:cNvSpPr>
            <a:spLocks noChangeArrowheads="1"/>
          </p:cNvSpPr>
          <p:nvPr/>
        </p:nvSpPr>
        <p:spPr bwMode="auto">
          <a:xfrm rot="1800000">
            <a:off x="3727748" y="4292488"/>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9" name="Oval 114">
            <a:extLst>
              <a:ext uri="{FF2B5EF4-FFF2-40B4-BE49-F238E27FC236}">
                <a16:creationId xmlns:a16="http://schemas.microsoft.com/office/drawing/2014/main" id="{C6D24C1D-30B7-44B6-BB46-56A98406D95C}"/>
              </a:ext>
            </a:extLst>
          </p:cNvPr>
          <p:cNvSpPr>
            <a:spLocks noChangeArrowheads="1"/>
          </p:cNvSpPr>
          <p:nvPr/>
        </p:nvSpPr>
        <p:spPr bwMode="auto">
          <a:xfrm rot="1800000">
            <a:off x="3588005" y="436970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0" name="Oval 114">
            <a:extLst>
              <a:ext uri="{FF2B5EF4-FFF2-40B4-BE49-F238E27FC236}">
                <a16:creationId xmlns:a16="http://schemas.microsoft.com/office/drawing/2014/main" id="{A99B3D90-B49B-4DCD-8B5F-39ACAC63BF1A}"/>
              </a:ext>
            </a:extLst>
          </p:cNvPr>
          <p:cNvSpPr>
            <a:spLocks noChangeArrowheads="1"/>
          </p:cNvSpPr>
          <p:nvPr/>
        </p:nvSpPr>
        <p:spPr bwMode="auto">
          <a:xfrm rot="1800000">
            <a:off x="3688321" y="4454318"/>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1" name="Oval 114">
            <a:extLst>
              <a:ext uri="{FF2B5EF4-FFF2-40B4-BE49-F238E27FC236}">
                <a16:creationId xmlns:a16="http://schemas.microsoft.com/office/drawing/2014/main" id="{232F15A4-7FF4-42AE-ABA4-0DD5B95402EF}"/>
              </a:ext>
            </a:extLst>
          </p:cNvPr>
          <p:cNvSpPr>
            <a:spLocks noChangeArrowheads="1"/>
          </p:cNvSpPr>
          <p:nvPr/>
        </p:nvSpPr>
        <p:spPr bwMode="auto">
          <a:xfrm rot="1800000">
            <a:off x="3472347" y="447084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2" name="Oval 114">
            <a:extLst>
              <a:ext uri="{FF2B5EF4-FFF2-40B4-BE49-F238E27FC236}">
                <a16:creationId xmlns:a16="http://schemas.microsoft.com/office/drawing/2014/main" id="{699FD9D0-AF7B-495F-9805-45F4F74C60C8}"/>
              </a:ext>
            </a:extLst>
          </p:cNvPr>
          <p:cNvSpPr>
            <a:spLocks noChangeArrowheads="1"/>
          </p:cNvSpPr>
          <p:nvPr/>
        </p:nvSpPr>
        <p:spPr bwMode="auto">
          <a:xfrm rot="1800000">
            <a:off x="3389039" y="4507272"/>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3" name="Oval 114">
            <a:extLst>
              <a:ext uri="{FF2B5EF4-FFF2-40B4-BE49-F238E27FC236}">
                <a16:creationId xmlns:a16="http://schemas.microsoft.com/office/drawing/2014/main" id="{011CEBE3-3A67-4F29-8953-7930E52CC484}"/>
              </a:ext>
            </a:extLst>
          </p:cNvPr>
          <p:cNvSpPr>
            <a:spLocks noChangeArrowheads="1"/>
          </p:cNvSpPr>
          <p:nvPr/>
        </p:nvSpPr>
        <p:spPr bwMode="auto">
          <a:xfrm rot="1800000">
            <a:off x="3441082" y="444957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4" name="Oval 114">
            <a:extLst>
              <a:ext uri="{FF2B5EF4-FFF2-40B4-BE49-F238E27FC236}">
                <a16:creationId xmlns:a16="http://schemas.microsoft.com/office/drawing/2014/main" id="{F976F821-EA8B-4660-8A48-A0AFCB006D0B}"/>
              </a:ext>
            </a:extLst>
          </p:cNvPr>
          <p:cNvSpPr>
            <a:spLocks noChangeArrowheads="1"/>
          </p:cNvSpPr>
          <p:nvPr/>
        </p:nvSpPr>
        <p:spPr bwMode="auto">
          <a:xfrm rot="1800000">
            <a:off x="3401540" y="447502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5" name="Oval 114">
            <a:extLst>
              <a:ext uri="{FF2B5EF4-FFF2-40B4-BE49-F238E27FC236}">
                <a16:creationId xmlns:a16="http://schemas.microsoft.com/office/drawing/2014/main" id="{D8029324-0C94-434F-BC94-D3E46EF34A3F}"/>
              </a:ext>
            </a:extLst>
          </p:cNvPr>
          <p:cNvSpPr>
            <a:spLocks noChangeArrowheads="1"/>
          </p:cNvSpPr>
          <p:nvPr/>
        </p:nvSpPr>
        <p:spPr bwMode="auto">
          <a:xfrm rot="1800000">
            <a:off x="3923715" y="459257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7" name="Oval 114">
            <a:extLst>
              <a:ext uri="{FF2B5EF4-FFF2-40B4-BE49-F238E27FC236}">
                <a16:creationId xmlns:a16="http://schemas.microsoft.com/office/drawing/2014/main" id="{1E4EF7A3-EF08-4D8D-AEB1-B987FD6982AA}"/>
              </a:ext>
            </a:extLst>
          </p:cNvPr>
          <p:cNvSpPr>
            <a:spLocks noChangeArrowheads="1"/>
          </p:cNvSpPr>
          <p:nvPr/>
        </p:nvSpPr>
        <p:spPr bwMode="auto">
          <a:xfrm rot="1800000">
            <a:off x="3547648" y="445522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8" name="Oval 114">
            <a:extLst>
              <a:ext uri="{FF2B5EF4-FFF2-40B4-BE49-F238E27FC236}">
                <a16:creationId xmlns:a16="http://schemas.microsoft.com/office/drawing/2014/main" id="{A9B9A998-DD9A-47A6-B1F0-4CF431FED2FF}"/>
              </a:ext>
            </a:extLst>
          </p:cNvPr>
          <p:cNvSpPr>
            <a:spLocks noChangeArrowheads="1"/>
          </p:cNvSpPr>
          <p:nvPr/>
        </p:nvSpPr>
        <p:spPr bwMode="auto">
          <a:xfrm rot="1800000">
            <a:off x="7423744" y="395880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9" name="Oval 114">
            <a:extLst>
              <a:ext uri="{FF2B5EF4-FFF2-40B4-BE49-F238E27FC236}">
                <a16:creationId xmlns:a16="http://schemas.microsoft.com/office/drawing/2014/main" id="{AC506105-7A00-43FF-9F0C-1D56968811A6}"/>
              </a:ext>
            </a:extLst>
          </p:cNvPr>
          <p:cNvSpPr>
            <a:spLocks noChangeArrowheads="1"/>
          </p:cNvSpPr>
          <p:nvPr/>
        </p:nvSpPr>
        <p:spPr bwMode="auto">
          <a:xfrm rot="1800000">
            <a:off x="7532239" y="400098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0" name="Oval 114">
            <a:extLst>
              <a:ext uri="{FF2B5EF4-FFF2-40B4-BE49-F238E27FC236}">
                <a16:creationId xmlns:a16="http://schemas.microsoft.com/office/drawing/2014/main" id="{A6D584D2-7072-4083-9A73-CCE2B662C9C3}"/>
              </a:ext>
            </a:extLst>
          </p:cNvPr>
          <p:cNvSpPr>
            <a:spLocks noChangeArrowheads="1"/>
          </p:cNvSpPr>
          <p:nvPr/>
        </p:nvSpPr>
        <p:spPr bwMode="auto">
          <a:xfrm rot="1800000">
            <a:off x="7518687" y="392809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1" name="Oval 114">
            <a:extLst>
              <a:ext uri="{FF2B5EF4-FFF2-40B4-BE49-F238E27FC236}">
                <a16:creationId xmlns:a16="http://schemas.microsoft.com/office/drawing/2014/main" id="{E5379C55-88CB-488B-BFEF-752DB8D8DA60}"/>
              </a:ext>
            </a:extLst>
          </p:cNvPr>
          <p:cNvSpPr>
            <a:spLocks noChangeArrowheads="1"/>
          </p:cNvSpPr>
          <p:nvPr/>
        </p:nvSpPr>
        <p:spPr bwMode="auto">
          <a:xfrm rot="1800000">
            <a:off x="7653606" y="396269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2" name="Oval 114">
            <a:extLst>
              <a:ext uri="{FF2B5EF4-FFF2-40B4-BE49-F238E27FC236}">
                <a16:creationId xmlns:a16="http://schemas.microsoft.com/office/drawing/2014/main" id="{BB40B7B5-9444-4F88-9BD8-AEBBFD23C328}"/>
              </a:ext>
            </a:extLst>
          </p:cNvPr>
          <p:cNvSpPr>
            <a:spLocks noChangeArrowheads="1"/>
          </p:cNvSpPr>
          <p:nvPr/>
        </p:nvSpPr>
        <p:spPr bwMode="auto">
          <a:xfrm rot="1800000">
            <a:off x="7736915" y="400624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3" name="Oval 114">
            <a:extLst>
              <a:ext uri="{FF2B5EF4-FFF2-40B4-BE49-F238E27FC236}">
                <a16:creationId xmlns:a16="http://schemas.microsoft.com/office/drawing/2014/main" id="{C3227384-FC06-4E02-9437-708A2A3CA197}"/>
              </a:ext>
            </a:extLst>
          </p:cNvPr>
          <p:cNvSpPr>
            <a:spLocks noChangeArrowheads="1"/>
          </p:cNvSpPr>
          <p:nvPr/>
        </p:nvSpPr>
        <p:spPr bwMode="auto">
          <a:xfrm rot="1800000">
            <a:off x="6842031" y="399856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4" name="Oval 114">
            <a:extLst>
              <a:ext uri="{FF2B5EF4-FFF2-40B4-BE49-F238E27FC236}">
                <a16:creationId xmlns:a16="http://schemas.microsoft.com/office/drawing/2014/main" id="{31C71EB2-2AE9-47B1-A13F-CD0C3BFCF53F}"/>
              </a:ext>
            </a:extLst>
          </p:cNvPr>
          <p:cNvSpPr>
            <a:spLocks noChangeArrowheads="1"/>
          </p:cNvSpPr>
          <p:nvPr/>
        </p:nvSpPr>
        <p:spPr bwMode="auto">
          <a:xfrm rot="1800000">
            <a:off x="7111559" y="402557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5" name="Oval 114">
            <a:extLst>
              <a:ext uri="{FF2B5EF4-FFF2-40B4-BE49-F238E27FC236}">
                <a16:creationId xmlns:a16="http://schemas.microsoft.com/office/drawing/2014/main" id="{C1582D1E-2C72-40EB-8F44-5CD4B14BABC0}"/>
              </a:ext>
            </a:extLst>
          </p:cNvPr>
          <p:cNvSpPr>
            <a:spLocks noChangeArrowheads="1"/>
          </p:cNvSpPr>
          <p:nvPr/>
        </p:nvSpPr>
        <p:spPr bwMode="auto">
          <a:xfrm rot="1800000">
            <a:off x="7306922" y="404103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6" name="Oval 114">
            <a:extLst>
              <a:ext uri="{FF2B5EF4-FFF2-40B4-BE49-F238E27FC236}">
                <a16:creationId xmlns:a16="http://schemas.microsoft.com/office/drawing/2014/main" id="{3280D488-3632-4443-B21E-26F7BC6C5332}"/>
              </a:ext>
            </a:extLst>
          </p:cNvPr>
          <p:cNvSpPr>
            <a:spLocks noChangeArrowheads="1"/>
          </p:cNvSpPr>
          <p:nvPr/>
        </p:nvSpPr>
        <p:spPr bwMode="auto">
          <a:xfrm rot="1800000">
            <a:off x="7424106" y="420369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7" name="Oval 114">
            <a:extLst>
              <a:ext uri="{FF2B5EF4-FFF2-40B4-BE49-F238E27FC236}">
                <a16:creationId xmlns:a16="http://schemas.microsoft.com/office/drawing/2014/main" id="{738852EE-B941-40DE-941E-CB41777203EA}"/>
              </a:ext>
            </a:extLst>
          </p:cNvPr>
          <p:cNvSpPr>
            <a:spLocks noChangeArrowheads="1"/>
          </p:cNvSpPr>
          <p:nvPr/>
        </p:nvSpPr>
        <p:spPr bwMode="auto">
          <a:xfrm rot="1800000">
            <a:off x="7200554" y="415405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8" name="Oval 114">
            <a:extLst>
              <a:ext uri="{FF2B5EF4-FFF2-40B4-BE49-F238E27FC236}">
                <a16:creationId xmlns:a16="http://schemas.microsoft.com/office/drawing/2014/main" id="{045F1D59-1CA2-48A9-AD05-97920DAB5203}"/>
              </a:ext>
            </a:extLst>
          </p:cNvPr>
          <p:cNvSpPr>
            <a:spLocks noChangeArrowheads="1"/>
          </p:cNvSpPr>
          <p:nvPr/>
        </p:nvSpPr>
        <p:spPr bwMode="auto">
          <a:xfrm rot="1800000">
            <a:off x="7279094" y="389630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9" name="Oval 114">
            <a:extLst>
              <a:ext uri="{FF2B5EF4-FFF2-40B4-BE49-F238E27FC236}">
                <a16:creationId xmlns:a16="http://schemas.microsoft.com/office/drawing/2014/main" id="{6BAC6FC3-B25E-4FAF-938D-A6D749F41579}"/>
              </a:ext>
            </a:extLst>
          </p:cNvPr>
          <p:cNvSpPr>
            <a:spLocks noChangeArrowheads="1"/>
          </p:cNvSpPr>
          <p:nvPr/>
        </p:nvSpPr>
        <p:spPr bwMode="auto">
          <a:xfrm rot="1800000">
            <a:off x="769770" y="3804904"/>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0" name="Oval 114">
            <a:extLst>
              <a:ext uri="{FF2B5EF4-FFF2-40B4-BE49-F238E27FC236}">
                <a16:creationId xmlns:a16="http://schemas.microsoft.com/office/drawing/2014/main" id="{7B53C56C-369F-4A7E-B61B-7BE97FA831D4}"/>
              </a:ext>
            </a:extLst>
          </p:cNvPr>
          <p:cNvSpPr>
            <a:spLocks noChangeArrowheads="1"/>
          </p:cNvSpPr>
          <p:nvPr/>
        </p:nvSpPr>
        <p:spPr bwMode="auto">
          <a:xfrm rot="1800000">
            <a:off x="7631871" y="382140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1" name="Oval 114">
            <a:extLst>
              <a:ext uri="{FF2B5EF4-FFF2-40B4-BE49-F238E27FC236}">
                <a16:creationId xmlns:a16="http://schemas.microsoft.com/office/drawing/2014/main" id="{DDC7F4D0-11F2-4AE1-AF77-D59DD9B8C571}"/>
              </a:ext>
            </a:extLst>
          </p:cNvPr>
          <p:cNvSpPr>
            <a:spLocks noChangeArrowheads="1"/>
          </p:cNvSpPr>
          <p:nvPr/>
        </p:nvSpPr>
        <p:spPr bwMode="auto">
          <a:xfrm rot="1800000">
            <a:off x="7817580" y="4208222"/>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2" name="Oval 114">
            <a:extLst>
              <a:ext uri="{FF2B5EF4-FFF2-40B4-BE49-F238E27FC236}">
                <a16:creationId xmlns:a16="http://schemas.microsoft.com/office/drawing/2014/main" id="{259E3F3B-CF55-40F8-8F6A-989F71400846}"/>
              </a:ext>
            </a:extLst>
          </p:cNvPr>
          <p:cNvSpPr>
            <a:spLocks noChangeArrowheads="1"/>
          </p:cNvSpPr>
          <p:nvPr/>
        </p:nvSpPr>
        <p:spPr bwMode="auto">
          <a:xfrm rot="1800000">
            <a:off x="7751837" y="381412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3" name="Oval 114">
            <a:extLst>
              <a:ext uri="{FF2B5EF4-FFF2-40B4-BE49-F238E27FC236}">
                <a16:creationId xmlns:a16="http://schemas.microsoft.com/office/drawing/2014/main" id="{0A0AC30A-C790-4EE2-9280-87B4DA92FE84}"/>
              </a:ext>
            </a:extLst>
          </p:cNvPr>
          <p:cNvSpPr>
            <a:spLocks noChangeArrowheads="1"/>
          </p:cNvSpPr>
          <p:nvPr/>
        </p:nvSpPr>
        <p:spPr bwMode="auto">
          <a:xfrm rot="1800000">
            <a:off x="7959871" y="3883408"/>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4" name="Oval 114">
            <a:extLst>
              <a:ext uri="{FF2B5EF4-FFF2-40B4-BE49-F238E27FC236}">
                <a16:creationId xmlns:a16="http://schemas.microsoft.com/office/drawing/2014/main" id="{C557CBE9-EF5F-478B-8746-56FEDF6A09B9}"/>
              </a:ext>
            </a:extLst>
          </p:cNvPr>
          <p:cNvSpPr>
            <a:spLocks noChangeArrowheads="1"/>
          </p:cNvSpPr>
          <p:nvPr/>
        </p:nvSpPr>
        <p:spPr bwMode="auto">
          <a:xfrm rot="1800000">
            <a:off x="543405" y="389091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5" name="Oval 114">
            <a:extLst>
              <a:ext uri="{FF2B5EF4-FFF2-40B4-BE49-F238E27FC236}">
                <a16:creationId xmlns:a16="http://schemas.microsoft.com/office/drawing/2014/main" id="{E2C26813-FC15-41EB-899C-6F9C91778858}"/>
              </a:ext>
            </a:extLst>
          </p:cNvPr>
          <p:cNvSpPr>
            <a:spLocks noChangeArrowheads="1"/>
          </p:cNvSpPr>
          <p:nvPr/>
        </p:nvSpPr>
        <p:spPr bwMode="auto">
          <a:xfrm rot="1800000">
            <a:off x="8191458" y="5419399"/>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6" name="Oval 114">
            <a:extLst>
              <a:ext uri="{FF2B5EF4-FFF2-40B4-BE49-F238E27FC236}">
                <a16:creationId xmlns:a16="http://schemas.microsoft.com/office/drawing/2014/main" id="{814B3AE3-EFD1-4012-9050-00866A2B15A1}"/>
              </a:ext>
            </a:extLst>
          </p:cNvPr>
          <p:cNvSpPr>
            <a:spLocks noChangeArrowheads="1"/>
          </p:cNvSpPr>
          <p:nvPr/>
        </p:nvSpPr>
        <p:spPr bwMode="auto">
          <a:xfrm rot="1800000">
            <a:off x="489157" y="387531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7" name="Oval 114">
            <a:extLst>
              <a:ext uri="{FF2B5EF4-FFF2-40B4-BE49-F238E27FC236}">
                <a16:creationId xmlns:a16="http://schemas.microsoft.com/office/drawing/2014/main" id="{47C5BB08-4C15-4E31-BC57-8ED41AF6C9D1}"/>
              </a:ext>
            </a:extLst>
          </p:cNvPr>
          <p:cNvSpPr>
            <a:spLocks noChangeArrowheads="1"/>
          </p:cNvSpPr>
          <p:nvPr/>
        </p:nvSpPr>
        <p:spPr bwMode="auto">
          <a:xfrm rot="1800000">
            <a:off x="1964582" y="433655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9" name="Oval 114">
            <a:extLst>
              <a:ext uri="{FF2B5EF4-FFF2-40B4-BE49-F238E27FC236}">
                <a16:creationId xmlns:a16="http://schemas.microsoft.com/office/drawing/2014/main" id="{8BB1D8C6-894A-4989-A8B3-D87AEDD7C12D}"/>
              </a:ext>
            </a:extLst>
          </p:cNvPr>
          <p:cNvSpPr>
            <a:spLocks noChangeArrowheads="1"/>
          </p:cNvSpPr>
          <p:nvPr/>
        </p:nvSpPr>
        <p:spPr bwMode="auto">
          <a:xfrm rot="1800000">
            <a:off x="8783598" y="507279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0" name="Oval 114">
            <a:extLst>
              <a:ext uri="{FF2B5EF4-FFF2-40B4-BE49-F238E27FC236}">
                <a16:creationId xmlns:a16="http://schemas.microsoft.com/office/drawing/2014/main" id="{6FB02DA2-4DDE-440C-AEB3-3B43D20023DB}"/>
              </a:ext>
            </a:extLst>
          </p:cNvPr>
          <p:cNvSpPr>
            <a:spLocks noChangeArrowheads="1"/>
          </p:cNvSpPr>
          <p:nvPr/>
        </p:nvSpPr>
        <p:spPr bwMode="auto">
          <a:xfrm rot="1800000">
            <a:off x="8755220" y="501644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3" name="Oval 114">
            <a:extLst>
              <a:ext uri="{FF2B5EF4-FFF2-40B4-BE49-F238E27FC236}">
                <a16:creationId xmlns:a16="http://schemas.microsoft.com/office/drawing/2014/main" id="{A524D4C8-2C15-4042-B340-A97822073A49}"/>
              </a:ext>
            </a:extLst>
          </p:cNvPr>
          <p:cNvSpPr>
            <a:spLocks noChangeArrowheads="1"/>
          </p:cNvSpPr>
          <p:nvPr/>
        </p:nvSpPr>
        <p:spPr bwMode="auto">
          <a:xfrm rot="1800000">
            <a:off x="492818" y="397819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4" name="Oval 114">
            <a:extLst>
              <a:ext uri="{FF2B5EF4-FFF2-40B4-BE49-F238E27FC236}">
                <a16:creationId xmlns:a16="http://schemas.microsoft.com/office/drawing/2014/main" id="{BBF1CFF5-54F1-4E5A-A6C4-5EE79799F1C3}"/>
              </a:ext>
            </a:extLst>
          </p:cNvPr>
          <p:cNvSpPr>
            <a:spLocks noChangeArrowheads="1"/>
          </p:cNvSpPr>
          <p:nvPr/>
        </p:nvSpPr>
        <p:spPr bwMode="auto">
          <a:xfrm rot="1800000">
            <a:off x="507863" y="3917362"/>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5" name="Oval 114">
            <a:extLst>
              <a:ext uri="{FF2B5EF4-FFF2-40B4-BE49-F238E27FC236}">
                <a16:creationId xmlns:a16="http://schemas.microsoft.com/office/drawing/2014/main" id="{605B289F-3CCC-4888-AF24-78EF63F64611}"/>
              </a:ext>
            </a:extLst>
          </p:cNvPr>
          <p:cNvSpPr>
            <a:spLocks noChangeArrowheads="1"/>
          </p:cNvSpPr>
          <p:nvPr/>
        </p:nvSpPr>
        <p:spPr bwMode="auto">
          <a:xfrm rot="1800000">
            <a:off x="838277" y="407741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6" name="Oval 114">
            <a:extLst>
              <a:ext uri="{FF2B5EF4-FFF2-40B4-BE49-F238E27FC236}">
                <a16:creationId xmlns:a16="http://schemas.microsoft.com/office/drawing/2014/main" id="{F30847E2-5E0B-48BC-8A3B-CB2106F05DBC}"/>
              </a:ext>
            </a:extLst>
          </p:cNvPr>
          <p:cNvSpPr>
            <a:spLocks noChangeArrowheads="1"/>
          </p:cNvSpPr>
          <p:nvPr/>
        </p:nvSpPr>
        <p:spPr bwMode="auto">
          <a:xfrm rot="1800000">
            <a:off x="903483" y="416319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7" name="Oval 114">
            <a:extLst>
              <a:ext uri="{FF2B5EF4-FFF2-40B4-BE49-F238E27FC236}">
                <a16:creationId xmlns:a16="http://schemas.microsoft.com/office/drawing/2014/main" id="{23CBC7B8-F683-4451-B0DF-3A852CC1DA94}"/>
              </a:ext>
            </a:extLst>
          </p:cNvPr>
          <p:cNvSpPr>
            <a:spLocks noChangeArrowheads="1"/>
          </p:cNvSpPr>
          <p:nvPr/>
        </p:nvSpPr>
        <p:spPr bwMode="auto">
          <a:xfrm rot="1800000">
            <a:off x="874630" y="414718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8" name="Oval 114">
            <a:extLst>
              <a:ext uri="{FF2B5EF4-FFF2-40B4-BE49-F238E27FC236}">
                <a16:creationId xmlns:a16="http://schemas.microsoft.com/office/drawing/2014/main" id="{41F5192D-92CA-4DCB-ADE2-AD40EBDD68A1}"/>
              </a:ext>
            </a:extLst>
          </p:cNvPr>
          <p:cNvSpPr>
            <a:spLocks noChangeArrowheads="1"/>
          </p:cNvSpPr>
          <p:nvPr/>
        </p:nvSpPr>
        <p:spPr bwMode="auto">
          <a:xfrm rot="1800000" flipH="1">
            <a:off x="789234" y="3861235"/>
            <a:ext cx="45719" cy="45719"/>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9" name="Oval 114">
            <a:extLst>
              <a:ext uri="{FF2B5EF4-FFF2-40B4-BE49-F238E27FC236}">
                <a16:creationId xmlns:a16="http://schemas.microsoft.com/office/drawing/2014/main" id="{FFA5E5AE-FFF8-4570-BE15-087532CBBD3F}"/>
              </a:ext>
            </a:extLst>
          </p:cNvPr>
          <p:cNvSpPr>
            <a:spLocks noChangeArrowheads="1"/>
          </p:cNvSpPr>
          <p:nvPr/>
        </p:nvSpPr>
        <p:spPr bwMode="auto">
          <a:xfrm rot="1800000">
            <a:off x="952385" y="420776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0" name="Oval 114">
            <a:extLst>
              <a:ext uri="{FF2B5EF4-FFF2-40B4-BE49-F238E27FC236}">
                <a16:creationId xmlns:a16="http://schemas.microsoft.com/office/drawing/2014/main" id="{90AC71E8-60C0-4C87-9B7A-5D71C6968DC3}"/>
              </a:ext>
            </a:extLst>
          </p:cNvPr>
          <p:cNvSpPr>
            <a:spLocks noChangeArrowheads="1"/>
          </p:cNvSpPr>
          <p:nvPr/>
        </p:nvSpPr>
        <p:spPr bwMode="auto">
          <a:xfrm rot="1800000">
            <a:off x="991123" y="406677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1" name="Oval 114">
            <a:extLst>
              <a:ext uri="{FF2B5EF4-FFF2-40B4-BE49-F238E27FC236}">
                <a16:creationId xmlns:a16="http://schemas.microsoft.com/office/drawing/2014/main" id="{6CB24B43-BDB8-4831-AF72-67A8F0FB92BB}"/>
              </a:ext>
            </a:extLst>
          </p:cNvPr>
          <p:cNvSpPr>
            <a:spLocks noChangeArrowheads="1"/>
          </p:cNvSpPr>
          <p:nvPr/>
        </p:nvSpPr>
        <p:spPr bwMode="auto">
          <a:xfrm rot="1800000">
            <a:off x="1146165" y="424956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2" name="Oval 114">
            <a:extLst>
              <a:ext uri="{FF2B5EF4-FFF2-40B4-BE49-F238E27FC236}">
                <a16:creationId xmlns:a16="http://schemas.microsoft.com/office/drawing/2014/main" id="{1DA2F765-DE71-4BDC-AABA-CD5A2D38E092}"/>
              </a:ext>
            </a:extLst>
          </p:cNvPr>
          <p:cNvSpPr>
            <a:spLocks noChangeArrowheads="1"/>
          </p:cNvSpPr>
          <p:nvPr/>
        </p:nvSpPr>
        <p:spPr bwMode="auto">
          <a:xfrm rot="1800000">
            <a:off x="992181" y="410184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3" name="Oval 114">
            <a:extLst>
              <a:ext uri="{FF2B5EF4-FFF2-40B4-BE49-F238E27FC236}">
                <a16:creationId xmlns:a16="http://schemas.microsoft.com/office/drawing/2014/main" id="{07F29A8F-F808-4A7E-A94D-DCDD55B75315}"/>
              </a:ext>
            </a:extLst>
          </p:cNvPr>
          <p:cNvSpPr>
            <a:spLocks noChangeArrowheads="1"/>
          </p:cNvSpPr>
          <p:nvPr/>
        </p:nvSpPr>
        <p:spPr bwMode="auto">
          <a:xfrm rot="1800000">
            <a:off x="958405" y="4075068"/>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4" name="Oval 114">
            <a:extLst>
              <a:ext uri="{FF2B5EF4-FFF2-40B4-BE49-F238E27FC236}">
                <a16:creationId xmlns:a16="http://schemas.microsoft.com/office/drawing/2014/main" id="{F0796560-25B9-4B2C-B60E-A22D3AC5FCED}"/>
              </a:ext>
            </a:extLst>
          </p:cNvPr>
          <p:cNvSpPr>
            <a:spLocks noChangeArrowheads="1"/>
          </p:cNvSpPr>
          <p:nvPr/>
        </p:nvSpPr>
        <p:spPr bwMode="auto">
          <a:xfrm rot="1800000">
            <a:off x="487250" y="423644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5" name="Oval 114">
            <a:extLst>
              <a:ext uri="{FF2B5EF4-FFF2-40B4-BE49-F238E27FC236}">
                <a16:creationId xmlns:a16="http://schemas.microsoft.com/office/drawing/2014/main" id="{C89508A9-18C7-4768-96F4-E841D4AEE00F}"/>
              </a:ext>
            </a:extLst>
          </p:cNvPr>
          <p:cNvSpPr>
            <a:spLocks noChangeArrowheads="1"/>
          </p:cNvSpPr>
          <p:nvPr/>
        </p:nvSpPr>
        <p:spPr bwMode="auto">
          <a:xfrm rot="1800000">
            <a:off x="511246" y="420895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6" name="Oval 114">
            <a:extLst>
              <a:ext uri="{FF2B5EF4-FFF2-40B4-BE49-F238E27FC236}">
                <a16:creationId xmlns:a16="http://schemas.microsoft.com/office/drawing/2014/main" id="{72EE058A-B188-4BBE-81EA-C0FA31E9ABA4}"/>
              </a:ext>
            </a:extLst>
          </p:cNvPr>
          <p:cNvSpPr>
            <a:spLocks noChangeArrowheads="1"/>
          </p:cNvSpPr>
          <p:nvPr/>
        </p:nvSpPr>
        <p:spPr bwMode="auto">
          <a:xfrm rot="1800000">
            <a:off x="747637" y="395122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7" name="Oval 114">
            <a:extLst>
              <a:ext uri="{FF2B5EF4-FFF2-40B4-BE49-F238E27FC236}">
                <a16:creationId xmlns:a16="http://schemas.microsoft.com/office/drawing/2014/main" id="{49D051BC-6975-4D77-B25E-3EB0317CCB0B}"/>
              </a:ext>
            </a:extLst>
          </p:cNvPr>
          <p:cNvSpPr>
            <a:spLocks noChangeArrowheads="1"/>
          </p:cNvSpPr>
          <p:nvPr/>
        </p:nvSpPr>
        <p:spPr bwMode="auto">
          <a:xfrm rot="1800000">
            <a:off x="463498" y="4171069"/>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8" name="Oval 114">
            <a:extLst>
              <a:ext uri="{FF2B5EF4-FFF2-40B4-BE49-F238E27FC236}">
                <a16:creationId xmlns:a16="http://schemas.microsoft.com/office/drawing/2014/main" id="{6C70FCE1-1993-4072-B4B4-E59FC2B293C2}"/>
              </a:ext>
            </a:extLst>
          </p:cNvPr>
          <p:cNvSpPr>
            <a:spLocks noChangeArrowheads="1"/>
          </p:cNvSpPr>
          <p:nvPr/>
        </p:nvSpPr>
        <p:spPr bwMode="auto">
          <a:xfrm rot="1800000">
            <a:off x="962826" y="357149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9" name="Oval 114">
            <a:extLst>
              <a:ext uri="{FF2B5EF4-FFF2-40B4-BE49-F238E27FC236}">
                <a16:creationId xmlns:a16="http://schemas.microsoft.com/office/drawing/2014/main" id="{D510EF9A-2ED2-4E3D-B027-ADBD61E81F1C}"/>
              </a:ext>
            </a:extLst>
          </p:cNvPr>
          <p:cNvSpPr>
            <a:spLocks noChangeArrowheads="1"/>
          </p:cNvSpPr>
          <p:nvPr/>
        </p:nvSpPr>
        <p:spPr bwMode="auto">
          <a:xfrm rot="1800000">
            <a:off x="874898" y="398531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0" name="Oval 114">
            <a:extLst>
              <a:ext uri="{FF2B5EF4-FFF2-40B4-BE49-F238E27FC236}">
                <a16:creationId xmlns:a16="http://schemas.microsoft.com/office/drawing/2014/main" id="{0234EB8D-5205-4346-9AAE-5A80F929C5B5}"/>
              </a:ext>
            </a:extLst>
          </p:cNvPr>
          <p:cNvSpPr>
            <a:spLocks noChangeArrowheads="1"/>
          </p:cNvSpPr>
          <p:nvPr/>
        </p:nvSpPr>
        <p:spPr bwMode="auto">
          <a:xfrm rot="1800000">
            <a:off x="832267" y="390176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2" name="Oval 114">
            <a:extLst>
              <a:ext uri="{FF2B5EF4-FFF2-40B4-BE49-F238E27FC236}">
                <a16:creationId xmlns:a16="http://schemas.microsoft.com/office/drawing/2014/main" id="{633A37A1-D4DF-4D3F-87E2-BD66C6DE9209}"/>
              </a:ext>
            </a:extLst>
          </p:cNvPr>
          <p:cNvSpPr>
            <a:spLocks noChangeArrowheads="1"/>
          </p:cNvSpPr>
          <p:nvPr/>
        </p:nvSpPr>
        <p:spPr bwMode="auto">
          <a:xfrm rot="1800000">
            <a:off x="793263" y="391968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3" name="Oval 114">
            <a:extLst>
              <a:ext uri="{FF2B5EF4-FFF2-40B4-BE49-F238E27FC236}">
                <a16:creationId xmlns:a16="http://schemas.microsoft.com/office/drawing/2014/main" id="{AB00E9D0-2BE5-460C-B3CD-C9AAEFE94C7E}"/>
              </a:ext>
            </a:extLst>
          </p:cNvPr>
          <p:cNvSpPr>
            <a:spLocks noChangeArrowheads="1"/>
          </p:cNvSpPr>
          <p:nvPr/>
        </p:nvSpPr>
        <p:spPr bwMode="auto">
          <a:xfrm rot="1800000">
            <a:off x="834454" y="392890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5" name="Oval 114">
            <a:extLst>
              <a:ext uri="{FF2B5EF4-FFF2-40B4-BE49-F238E27FC236}">
                <a16:creationId xmlns:a16="http://schemas.microsoft.com/office/drawing/2014/main" id="{9A763735-ECC9-46C8-B46F-1DECEA3D852A}"/>
              </a:ext>
            </a:extLst>
          </p:cNvPr>
          <p:cNvSpPr>
            <a:spLocks noChangeArrowheads="1"/>
          </p:cNvSpPr>
          <p:nvPr/>
        </p:nvSpPr>
        <p:spPr bwMode="auto">
          <a:xfrm rot="1800000">
            <a:off x="615885" y="403075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6" name="Oval 114">
            <a:extLst>
              <a:ext uri="{FF2B5EF4-FFF2-40B4-BE49-F238E27FC236}">
                <a16:creationId xmlns:a16="http://schemas.microsoft.com/office/drawing/2014/main" id="{15C40104-6A4D-44E3-B1C6-53600C0738E5}"/>
              </a:ext>
            </a:extLst>
          </p:cNvPr>
          <p:cNvSpPr>
            <a:spLocks noChangeArrowheads="1"/>
          </p:cNvSpPr>
          <p:nvPr/>
        </p:nvSpPr>
        <p:spPr bwMode="auto">
          <a:xfrm rot="1800000">
            <a:off x="827665" y="356441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7" name="Oval 114">
            <a:extLst>
              <a:ext uri="{FF2B5EF4-FFF2-40B4-BE49-F238E27FC236}">
                <a16:creationId xmlns:a16="http://schemas.microsoft.com/office/drawing/2014/main" id="{11A50E71-71DC-412B-9B43-6E4675029D27}"/>
              </a:ext>
            </a:extLst>
          </p:cNvPr>
          <p:cNvSpPr>
            <a:spLocks noChangeArrowheads="1"/>
          </p:cNvSpPr>
          <p:nvPr/>
        </p:nvSpPr>
        <p:spPr bwMode="auto">
          <a:xfrm rot="1800000">
            <a:off x="811002" y="398718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8" name="Oval 114">
            <a:extLst>
              <a:ext uri="{FF2B5EF4-FFF2-40B4-BE49-F238E27FC236}">
                <a16:creationId xmlns:a16="http://schemas.microsoft.com/office/drawing/2014/main" id="{E6342A7C-2583-4CFA-BB55-5A28E78F50BE}"/>
              </a:ext>
            </a:extLst>
          </p:cNvPr>
          <p:cNvSpPr>
            <a:spLocks noChangeArrowheads="1"/>
          </p:cNvSpPr>
          <p:nvPr/>
        </p:nvSpPr>
        <p:spPr bwMode="auto">
          <a:xfrm rot="1800000">
            <a:off x="4131901" y="404678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9" name="Oval 114">
            <a:extLst>
              <a:ext uri="{FF2B5EF4-FFF2-40B4-BE49-F238E27FC236}">
                <a16:creationId xmlns:a16="http://schemas.microsoft.com/office/drawing/2014/main" id="{E044451D-6A0B-474F-AD92-558861358E11}"/>
              </a:ext>
            </a:extLst>
          </p:cNvPr>
          <p:cNvSpPr>
            <a:spLocks noChangeArrowheads="1"/>
          </p:cNvSpPr>
          <p:nvPr/>
        </p:nvSpPr>
        <p:spPr bwMode="auto">
          <a:xfrm rot="1800000">
            <a:off x="574936" y="407518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70" name="Oval 114">
            <a:extLst>
              <a:ext uri="{FF2B5EF4-FFF2-40B4-BE49-F238E27FC236}">
                <a16:creationId xmlns:a16="http://schemas.microsoft.com/office/drawing/2014/main" id="{1F424C4E-1228-460C-9CEF-23921094B463}"/>
              </a:ext>
            </a:extLst>
          </p:cNvPr>
          <p:cNvSpPr>
            <a:spLocks noChangeArrowheads="1"/>
          </p:cNvSpPr>
          <p:nvPr/>
        </p:nvSpPr>
        <p:spPr bwMode="auto">
          <a:xfrm rot="1800000">
            <a:off x="644486" y="4075972"/>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71" name="Oval 114">
            <a:extLst>
              <a:ext uri="{FF2B5EF4-FFF2-40B4-BE49-F238E27FC236}">
                <a16:creationId xmlns:a16="http://schemas.microsoft.com/office/drawing/2014/main" id="{079F82C4-7588-440A-9C11-1E79260B55E6}"/>
              </a:ext>
            </a:extLst>
          </p:cNvPr>
          <p:cNvSpPr>
            <a:spLocks noChangeArrowheads="1"/>
          </p:cNvSpPr>
          <p:nvPr/>
        </p:nvSpPr>
        <p:spPr bwMode="auto">
          <a:xfrm rot="1800000">
            <a:off x="794225" y="371213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72" name="Oval 114">
            <a:extLst>
              <a:ext uri="{FF2B5EF4-FFF2-40B4-BE49-F238E27FC236}">
                <a16:creationId xmlns:a16="http://schemas.microsoft.com/office/drawing/2014/main" id="{1BED64C1-0BCF-4E81-A872-3BB8A29391AB}"/>
              </a:ext>
            </a:extLst>
          </p:cNvPr>
          <p:cNvSpPr>
            <a:spLocks noChangeArrowheads="1"/>
          </p:cNvSpPr>
          <p:nvPr/>
        </p:nvSpPr>
        <p:spPr bwMode="auto">
          <a:xfrm rot="1800000">
            <a:off x="651682" y="4014584"/>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73" name="Oval 114">
            <a:extLst>
              <a:ext uri="{FF2B5EF4-FFF2-40B4-BE49-F238E27FC236}">
                <a16:creationId xmlns:a16="http://schemas.microsoft.com/office/drawing/2014/main" id="{F7EE89DA-4373-4420-90C6-4B9964D492B1}"/>
              </a:ext>
            </a:extLst>
          </p:cNvPr>
          <p:cNvSpPr>
            <a:spLocks noChangeArrowheads="1"/>
          </p:cNvSpPr>
          <p:nvPr/>
        </p:nvSpPr>
        <p:spPr bwMode="auto">
          <a:xfrm rot="1800000">
            <a:off x="551621" y="404103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74" name="Oval 114">
            <a:extLst>
              <a:ext uri="{FF2B5EF4-FFF2-40B4-BE49-F238E27FC236}">
                <a16:creationId xmlns:a16="http://schemas.microsoft.com/office/drawing/2014/main" id="{8FEDF184-53E3-46B4-A7DB-30F930D383F2}"/>
              </a:ext>
            </a:extLst>
          </p:cNvPr>
          <p:cNvSpPr>
            <a:spLocks noChangeArrowheads="1"/>
          </p:cNvSpPr>
          <p:nvPr/>
        </p:nvSpPr>
        <p:spPr bwMode="auto">
          <a:xfrm rot="1800000">
            <a:off x="603784" y="404316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675" name="グループ化 674">
            <a:extLst>
              <a:ext uri="{FF2B5EF4-FFF2-40B4-BE49-F238E27FC236}">
                <a16:creationId xmlns:a16="http://schemas.microsoft.com/office/drawing/2014/main" id="{949AE976-8942-4E25-A066-F604DB11A421}"/>
              </a:ext>
            </a:extLst>
          </p:cNvPr>
          <p:cNvGrpSpPr/>
          <p:nvPr/>
        </p:nvGrpSpPr>
        <p:grpSpPr>
          <a:xfrm>
            <a:off x="2481968" y="4404666"/>
            <a:ext cx="68838" cy="107567"/>
            <a:chOff x="565043" y="809237"/>
            <a:chExt cx="1169988" cy="1665288"/>
          </a:xfrm>
        </p:grpSpPr>
        <p:sp>
          <p:nvSpPr>
            <p:cNvPr id="676" name="Oval 111">
              <a:extLst>
                <a:ext uri="{FF2B5EF4-FFF2-40B4-BE49-F238E27FC236}">
                  <a16:creationId xmlns:a16="http://schemas.microsoft.com/office/drawing/2014/main" id="{6CFF760C-3AAC-46FB-97AF-DE57A492D899}"/>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677" name="Group 112">
              <a:extLst>
                <a:ext uri="{FF2B5EF4-FFF2-40B4-BE49-F238E27FC236}">
                  <a16:creationId xmlns:a16="http://schemas.microsoft.com/office/drawing/2014/main" id="{C4937C45-E311-4AC5-8DB3-6C57577CD311}"/>
                </a:ext>
              </a:extLst>
            </p:cNvPr>
            <p:cNvGrpSpPr>
              <a:grpSpLocks/>
            </p:cNvGrpSpPr>
            <p:nvPr/>
          </p:nvGrpSpPr>
          <p:grpSpPr bwMode="auto">
            <a:xfrm rot="1800000">
              <a:off x="565043" y="809237"/>
              <a:ext cx="1035050" cy="1665288"/>
              <a:chOff x="625" y="2245"/>
              <a:chExt cx="652" cy="1049"/>
            </a:xfrm>
          </p:grpSpPr>
          <p:sp>
            <p:nvSpPr>
              <p:cNvPr id="678" name="AutoShape 113">
                <a:extLst>
                  <a:ext uri="{FF2B5EF4-FFF2-40B4-BE49-F238E27FC236}">
                    <a16:creationId xmlns:a16="http://schemas.microsoft.com/office/drawing/2014/main" id="{60326970-982A-4190-89EB-63B536F76A33}"/>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79" name="Oval 114">
                <a:extLst>
                  <a:ext uri="{FF2B5EF4-FFF2-40B4-BE49-F238E27FC236}">
                    <a16:creationId xmlns:a16="http://schemas.microsoft.com/office/drawing/2014/main" id="{AD9581B4-5272-4BB5-BDD0-CF8E5691108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80" name="Oval 115">
                <a:extLst>
                  <a:ext uri="{FF2B5EF4-FFF2-40B4-BE49-F238E27FC236}">
                    <a16:creationId xmlns:a16="http://schemas.microsoft.com/office/drawing/2014/main" id="{DE284726-95FD-45D2-8ABA-4B07230C3FA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681" name="グループ化 680">
            <a:extLst>
              <a:ext uri="{FF2B5EF4-FFF2-40B4-BE49-F238E27FC236}">
                <a16:creationId xmlns:a16="http://schemas.microsoft.com/office/drawing/2014/main" id="{955F583D-1002-41EC-AB24-422348CD8CEC}"/>
              </a:ext>
            </a:extLst>
          </p:cNvPr>
          <p:cNvGrpSpPr/>
          <p:nvPr/>
        </p:nvGrpSpPr>
        <p:grpSpPr>
          <a:xfrm>
            <a:off x="2397753" y="4315764"/>
            <a:ext cx="68838" cy="107567"/>
            <a:chOff x="565043" y="809237"/>
            <a:chExt cx="1169988" cy="1665288"/>
          </a:xfrm>
        </p:grpSpPr>
        <p:sp>
          <p:nvSpPr>
            <p:cNvPr id="682" name="Oval 111">
              <a:extLst>
                <a:ext uri="{FF2B5EF4-FFF2-40B4-BE49-F238E27FC236}">
                  <a16:creationId xmlns:a16="http://schemas.microsoft.com/office/drawing/2014/main" id="{E3B5F3A9-4B18-4FB2-82A2-A1053A2F31F9}"/>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683" name="Group 112">
              <a:extLst>
                <a:ext uri="{FF2B5EF4-FFF2-40B4-BE49-F238E27FC236}">
                  <a16:creationId xmlns:a16="http://schemas.microsoft.com/office/drawing/2014/main" id="{BE5ED9D2-9D13-4EA9-8F29-713E7A271882}"/>
                </a:ext>
              </a:extLst>
            </p:cNvPr>
            <p:cNvGrpSpPr>
              <a:grpSpLocks/>
            </p:cNvGrpSpPr>
            <p:nvPr/>
          </p:nvGrpSpPr>
          <p:grpSpPr bwMode="auto">
            <a:xfrm rot="1800000">
              <a:off x="565043" y="809237"/>
              <a:ext cx="1035050" cy="1665288"/>
              <a:chOff x="625" y="2245"/>
              <a:chExt cx="652" cy="1049"/>
            </a:xfrm>
          </p:grpSpPr>
          <p:sp>
            <p:nvSpPr>
              <p:cNvPr id="684" name="AutoShape 113">
                <a:extLst>
                  <a:ext uri="{FF2B5EF4-FFF2-40B4-BE49-F238E27FC236}">
                    <a16:creationId xmlns:a16="http://schemas.microsoft.com/office/drawing/2014/main" id="{7F1A5C95-7C9C-414D-B92D-BE0E758C96F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85" name="Oval 114">
                <a:extLst>
                  <a:ext uri="{FF2B5EF4-FFF2-40B4-BE49-F238E27FC236}">
                    <a16:creationId xmlns:a16="http://schemas.microsoft.com/office/drawing/2014/main" id="{D019FE9C-B62B-4ACF-8454-0702DFA104B3}"/>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86" name="Oval 115">
                <a:extLst>
                  <a:ext uri="{FF2B5EF4-FFF2-40B4-BE49-F238E27FC236}">
                    <a16:creationId xmlns:a16="http://schemas.microsoft.com/office/drawing/2014/main" id="{396F8691-3CA6-4E88-8736-CCA92DAC4E7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687" name="グループ化 686">
            <a:extLst>
              <a:ext uri="{FF2B5EF4-FFF2-40B4-BE49-F238E27FC236}">
                <a16:creationId xmlns:a16="http://schemas.microsoft.com/office/drawing/2014/main" id="{C55993EE-3755-436F-A41B-EB428800A94D}"/>
              </a:ext>
            </a:extLst>
          </p:cNvPr>
          <p:cNvGrpSpPr/>
          <p:nvPr/>
        </p:nvGrpSpPr>
        <p:grpSpPr>
          <a:xfrm>
            <a:off x="2516107" y="4372658"/>
            <a:ext cx="68838" cy="107567"/>
            <a:chOff x="565043" y="809237"/>
            <a:chExt cx="1169988" cy="1665288"/>
          </a:xfrm>
        </p:grpSpPr>
        <p:sp>
          <p:nvSpPr>
            <p:cNvPr id="688" name="Oval 111">
              <a:extLst>
                <a:ext uri="{FF2B5EF4-FFF2-40B4-BE49-F238E27FC236}">
                  <a16:creationId xmlns:a16="http://schemas.microsoft.com/office/drawing/2014/main" id="{08DB8F0B-F3BF-4029-AEB5-1E797774EC23}"/>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689" name="Group 112">
              <a:extLst>
                <a:ext uri="{FF2B5EF4-FFF2-40B4-BE49-F238E27FC236}">
                  <a16:creationId xmlns:a16="http://schemas.microsoft.com/office/drawing/2014/main" id="{74E862C6-A8DC-41DA-B4E7-E9E4D1A4A3FD}"/>
                </a:ext>
              </a:extLst>
            </p:cNvPr>
            <p:cNvGrpSpPr>
              <a:grpSpLocks/>
            </p:cNvGrpSpPr>
            <p:nvPr/>
          </p:nvGrpSpPr>
          <p:grpSpPr bwMode="auto">
            <a:xfrm rot="1800000">
              <a:off x="565043" y="809237"/>
              <a:ext cx="1035050" cy="1665288"/>
              <a:chOff x="625" y="2245"/>
              <a:chExt cx="652" cy="1049"/>
            </a:xfrm>
          </p:grpSpPr>
          <p:sp>
            <p:nvSpPr>
              <p:cNvPr id="690" name="AutoShape 113">
                <a:extLst>
                  <a:ext uri="{FF2B5EF4-FFF2-40B4-BE49-F238E27FC236}">
                    <a16:creationId xmlns:a16="http://schemas.microsoft.com/office/drawing/2014/main" id="{CE28BD06-C0EB-48D0-914B-90E4C5DBF64D}"/>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1" name="Oval 114">
                <a:extLst>
                  <a:ext uri="{FF2B5EF4-FFF2-40B4-BE49-F238E27FC236}">
                    <a16:creationId xmlns:a16="http://schemas.microsoft.com/office/drawing/2014/main" id="{9B349D5B-E63A-43E1-B6F1-D0BC5A4D9234}"/>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2" name="Oval 115">
                <a:extLst>
                  <a:ext uri="{FF2B5EF4-FFF2-40B4-BE49-F238E27FC236}">
                    <a16:creationId xmlns:a16="http://schemas.microsoft.com/office/drawing/2014/main" id="{F0412425-5515-4059-ADC6-1F596A33DB18}"/>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693" name="グループ化 692">
            <a:extLst>
              <a:ext uri="{FF2B5EF4-FFF2-40B4-BE49-F238E27FC236}">
                <a16:creationId xmlns:a16="http://schemas.microsoft.com/office/drawing/2014/main" id="{74FA9F8B-9372-456E-B609-D607F5A312D1}"/>
              </a:ext>
            </a:extLst>
          </p:cNvPr>
          <p:cNvGrpSpPr/>
          <p:nvPr/>
        </p:nvGrpSpPr>
        <p:grpSpPr>
          <a:xfrm>
            <a:off x="3153768" y="4839039"/>
            <a:ext cx="68838" cy="107567"/>
            <a:chOff x="565043" y="809237"/>
            <a:chExt cx="1169988" cy="1665288"/>
          </a:xfrm>
        </p:grpSpPr>
        <p:sp>
          <p:nvSpPr>
            <p:cNvPr id="694" name="Oval 111">
              <a:extLst>
                <a:ext uri="{FF2B5EF4-FFF2-40B4-BE49-F238E27FC236}">
                  <a16:creationId xmlns:a16="http://schemas.microsoft.com/office/drawing/2014/main" id="{E9D72486-C570-40B1-B138-CFE871530723}"/>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695" name="Group 112">
              <a:extLst>
                <a:ext uri="{FF2B5EF4-FFF2-40B4-BE49-F238E27FC236}">
                  <a16:creationId xmlns:a16="http://schemas.microsoft.com/office/drawing/2014/main" id="{5DC42C09-259F-45F7-A473-07FB50F9A32B}"/>
                </a:ext>
              </a:extLst>
            </p:cNvPr>
            <p:cNvGrpSpPr>
              <a:grpSpLocks/>
            </p:cNvGrpSpPr>
            <p:nvPr/>
          </p:nvGrpSpPr>
          <p:grpSpPr bwMode="auto">
            <a:xfrm rot="1800000">
              <a:off x="565043" y="809237"/>
              <a:ext cx="1035050" cy="1665288"/>
              <a:chOff x="625" y="2245"/>
              <a:chExt cx="652" cy="1049"/>
            </a:xfrm>
          </p:grpSpPr>
          <p:sp>
            <p:nvSpPr>
              <p:cNvPr id="696" name="AutoShape 113">
                <a:extLst>
                  <a:ext uri="{FF2B5EF4-FFF2-40B4-BE49-F238E27FC236}">
                    <a16:creationId xmlns:a16="http://schemas.microsoft.com/office/drawing/2014/main" id="{9D4531D5-0E5C-49F3-B0BB-ADB5D955087A}"/>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7" name="Oval 114">
                <a:extLst>
                  <a:ext uri="{FF2B5EF4-FFF2-40B4-BE49-F238E27FC236}">
                    <a16:creationId xmlns:a16="http://schemas.microsoft.com/office/drawing/2014/main" id="{4F45A372-8104-4543-9C8E-D7933AACE3C1}"/>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8" name="Oval 115">
                <a:extLst>
                  <a:ext uri="{FF2B5EF4-FFF2-40B4-BE49-F238E27FC236}">
                    <a16:creationId xmlns:a16="http://schemas.microsoft.com/office/drawing/2014/main" id="{8D0E93A1-EE29-4FBE-B5C4-8F9A7DD34B4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699" name="グループ化 698">
            <a:extLst>
              <a:ext uri="{FF2B5EF4-FFF2-40B4-BE49-F238E27FC236}">
                <a16:creationId xmlns:a16="http://schemas.microsoft.com/office/drawing/2014/main" id="{727AABBE-F697-4770-ABA2-A1E0B1B333F4}"/>
              </a:ext>
            </a:extLst>
          </p:cNvPr>
          <p:cNvGrpSpPr/>
          <p:nvPr/>
        </p:nvGrpSpPr>
        <p:grpSpPr>
          <a:xfrm>
            <a:off x="3197356" y="4919371"/>
            <a:ext cx="68838" cy="107567"/>
            <a:chOff x="565043" y="809237"/>
            <a:chExt cx="1169988" cy="1665288"/>
          </a:xfrm>
        </p:grpSpPr>
        <p:sp>
          <p:nvSpPr>
            <p:cNvPr id="700" name="Oval 111">
              <a:extLst>
                <a:ext uri="{FF2B5EF4-FFF2-40B4-BE49-F238E27FC236}">
                  <a16:creationId xmlns:a16="http://schemas.microsoft.com/office/drawing/2014/main" id="{C65D38F1-79D7-4D9C-A033-C2399B106B6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01" name="Group 112">
              <a:extLst>
                <a:ext uri="{FF2B5EF4-FFF2-40B4-BE49-F238E27FC236}">
                  <a16:creationId xmlns:a16="http://schemas.microsoft.com/office/drawing/2014/main" id="{42F76F44-0CB2-4EEE-8C17-69727A6AE92F}"/>
                </a:ext>
              </a:extLst>
            </p:cNvPr>
            <p:cNvGrpSpPr>
              <a:grpSpLocks/>
            </p:cNvGrpSpPr>
            <p:nvPr/>
          </p:nvGrpSpPr>
          <p:grpSpPr bwMode="auto">
            <a:xfrm rot="1800000">
              <a:off x="565043" y="809237"/>
              <a:ext cx="1035050" cy="1665288"/>
              <a:chOff x="625" y="2245"/>
              <a:chExt cx="652" cy="1049"/>
            </a:xfrm>
          </p:grpSpPr>
          <p:sp>
            <p:nvSpPr>
              <p:cNvPr id="702" name="AutoShape 113">
                <a:extLst>
                  <a:ext uri="{FF2B5EF4-FFF2-40B4-BE49-F238E27FC236}">
                    <a16:creationId xmlns:a16="http://schemas.microsoft.com/office/drawing/2014/main" id="{881D1C82-13EB-4671-9309-C278580A4E6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03" name="Oval 114">
                <a:extLst>
                  <a:ext uri="{FF2B5EF4-FFF2-40B4-BE49-F238E27FC236}">
                    <a16:creationId xmlns:a16="http://schemas.microsoft.com/office/drawing/2014/main" id="{17AD3E44-D3B1-4090-9865-0804B605391E}"/>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04" name="Oval 115">
                <a:extLst>
                  <a:ext uri="{FF2B5EF4-FFF2-40B4-BE49-F238E27FC236}">
                    <a16:creationId xmlns:a16="http://schemas.microsoft.com/office/drawing/2014/main" id="{AFCD3420-CA77-4385-8A4F-04D55D5712D7}"/>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05" name="グループ化 704">
            <a:extLst>
              <a:ext uri="{FF2B5EF4-FFF2-40B4-BE49-F238E27FC236}">
                <a16:creationId xmlns:a16="http://schemas.microsoft.com/office/drawing/2014/main" id="{F8D58484-233F-475F-AE3C-D50479A65088}"/>
              </a:ext>
            </a:extLst>
          </p:cNvPr>
          <p:cNvGrpSpPr/>
          <p:nvPr/>
        </p:nvGrpSpPr>
        <p:grpSpPr>
          <a:xfrm>
            <a:off x="3289722" y="4922328"/>
            <a:ext cx="68838" cy="107567"/>
            <a:chOff x="565043" y="809237"/>
            <a:chExt cx="1169988" cy="1665288"/>
          </a:xfrm>
        </p:grpSpPr>
        <p:sp>
          <p:nvSpPr>
            <p:cNvPr id="706" name="Oval 111">
              <a:extLst>
                <a:ext uri="{FF2B5EF4-FFF2-40B4-BE49-F238E27FC236}">
                  <a16:creationId xmlns:a16="http://schemas.microsoft.com/office/drawing/2014/main" id="{DF5ED4AF-0F87-4418-9A02-596BC6FA1FA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07" name="Group 112">
              <a:extLst>
                <a:ext uri="{FF2B5EF4-FFF2-40B4-BE49-F238E27FC236}">
                  <a16:creationId xmlns:a16="http://schemas.microsoft.com/office/drawing/2014/main" id="{4C302B0E-C394-4804-AF67-A2C80F1C5DEB}"/>
                </a:ext>
              </a:extLst>
            </p:cNvPr>
            <p:cNvGrpSpPr>
              <a:grpSpLocks/>
            </p:cNvGrpSpPr>
            <p:nvPr/>
          </p:nvGrpSpPr>
          <p:grpSpPr bwMode="auto">
            <a:xfrm rot="1800000">
              <a:off x="565043" y="809237"/>
              <a:ext cx="1035050" cy="1665288"/>
              <a:chOff x="625" y="2245"/>
              <a:chExt cx="652" cy="1049"/>
            </a:xfrm>
          </p:grpSpPr>
          <p:sp>
            <p:nvSpPr>
              <p:cNvPr id="708" name="AutoShape 113">
                <a:extLst>
                  <a:ext uri="{FF2B5EF4-FFF2-40B4-BE49-F238E27FC236}">
                    <a16:creationId xmlns:a16="http://schemas.microsoft.com/office/drawing/2014/main" id="{55FB0093-8319-4619-AA29-875ED0FD73F1}"/>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09" name="Oval 114">
                <a:extLst>
                  <a:ext uri="{FF2B5EF4-FFF2-40B4-BE49-F238E27FC236}">
                    <a16:creationId xmlns:a16="http://schemas.microsoft.com/office/drawing/2014/main" id="{09EC47B0-AA7E-4000-A5F7-BB20AB5E50C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10" name="Oval 115">
                <a:extLst>
                  <a:ext uri="{FF2B5EF4-FFF2-40B4-BE49-F238E27FC236}">
                    <a16:creationId xmlns:a16="http://schemas.microsoft.com/office/drawing/2014/main" id="{CE86571B-F2A1-453C-92B9-DEB2391FCCCC}"/>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11" name="グループ化 710">
            <a:extLst>
              <a:ext uri="{FF2B5EF4-FFF2-40B4-BE49-F238E27FC236}">
                <a16:creationId xmlns:a16="http://schemas.microsoft.com/office/drawing/2014/main" id="{106BAF35-2D9D-4CB5-BD61-1799BCCC757D}"/>
              </a:ext>
            </a:extLst>
          </p:cNvPr>
          <p:cNvGrpSpPr/>
          <p:nvPr/>
        </p:nvGrpSpPr>
        <p:grpSpPr>
          <a:xfrm>
            <a:off x="3332619" y="4944993"/>
            <a:ext cx="68838" cy="107567"/>
            <a:chOff x="565043" y="809237"/>
            <a:chExt cx="1169988" cy="1665288"/>
          </a:xfrm>
        </p:grpSpPr>
        <p:sp>
          <p:nvSpPr>
            <p:cNvPr id="712" name="Oval 111">
              <a:extLst>
                <a:ext uri="{FF2B5EF4-FFF2-40B4-BE49-F238E27FC236}">
                  <a16:creationId xmlns:a16="http://schemas.microsoft.com/office/drawing/2014/main" id="{8D72832B-65A8-4513-A7D8-5439A2D10EC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13" name="Group 112">
              <a:extLst>
                <a:ext uri="{FF2B5EF4-FFF2-40B4-BE49-F238E27FC236}">
                  <a16:creationId xmlns:a16="http://schemas.microsoft.com/office/drawing/2014/main" id="{992B23B0-F753-4C88-B88D-90943D8F0686}"/>
                </a:ext>
              </a:extLst>
            </p:cNvPr>
            <p:cNvGrpSpPr>
              <a:grpSpLocks/>
            </p:cNvGrpSpPr>
            <p:nvPr/>
          </p:nvGrpSpPr>
          <p:grpSpPr bwMode="auto">
            <a:xfrm rot="1800000">
              <a:off x="565043" y="809237"/>
              <a:ext cx="1035050" cy="1665288"/>
              <a:chOff x="625" y="2245"/>
              <a:chExt cx="652" cy="1049"/>
            </a:xfrm>
          </p:grpSpPr>
          <p:sp>
            <p:nvSpPr>
              <p:cNvPr id="714" name="AutoShape 113">
                <a:extLst>
                  <a:ext uri="{FF2B5EF4-FFF2-40B4-BE49-F238E27FC236}">
                    <a16:creationId xmlns:a16="http://schemas.microsoft.com/office/drawing/2014/main" id="{A19F2CEC-BFC9-42EE-88C1-CD3CC4794A4E}"/>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15" name="Oval 114">
                <a:extLst>
                  <a:ext uri="{FF2B5EF4-FFF2-40B4-BE49-F238E27FC236}">
                    <a16:creationId xmlns:a16="http://schemas.microsoft.com/office/drawing/2014/main" id="{F7253680-B481-4FEE-B52D-55C81423FA43}"/>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16" name="Oval 115">
                <a:extLst>
                  <a:ext uri="{FF2B5EF4-FFF2-40B4-BE49-F238E27FC236}">
                    <a16:creationId xmlns:a16="http://schemas.microsoft.com/office/drawing/2014/main" id="{77D0CBEB-2A9E-423D-A310-6ACEA0B7B424}"/>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17" name="グループ化 716">
            <a:extLst>
              <a:ext uri="{FF2B5EF4-FFF2-40B4-BE49-F238E27FC236}">
                <a16:creationId xmlns:a16="http://schemas.microsoft.com/office/drawing/2014/main" id="{82948B04-9A42-429E-9EDA-63E59F7FABC8}"/>
              </a:ext>
            </a:extLst>
          </p:cNvPr>
          <p:cNvGrpSpPr/>
          <p:nvPr/>
        </p:nvGrpSpPr>
        <p:grpSpPr>
          <a:xfrm>
            <a:off x="3098071" y="4806536"/>
            <a:ext cx="68838" cy="107567"/>
            <a:chOff x="565043" y="809237"/>
            <a:chExt cx="1169988" cy="1665288"/>
          </a:xfrm>
        </p:grpSpPr>
        <p:sp>
          <p:nvSpPr>
            <p:cNvPr id="718" name="Oval 111">
              <a:extLst>
                <a:ext uri="{FF2B5EF4-FFF2-40B4-BE49-F238E27FC236}">
                  <a16:creationId xmlns:a16="http://schemas.microsoft.com/office/drawing/2014/main" id="{A8034905-BBB7-4A04-A7E9-7A8E06E5955C}"/>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19" name="Group 112">
              <a:extLst>
                <a:ext uri="{FF2B5EF4-FFF2-40B4-BE49-F238E27FC236}">
                  <a16:creationId xmlns:a16="http://schemas.microsoft.com/office/drawing/2014/main" id="{CFD58CE7-DC6F-4453-8248-A4CD04A59323}"/>
                </a:ext>
              </a:extLst>
            </p:cNvPr>
            <p:cNvGrpSpPr>
              <a:grpSpLocks/>
            </p:cNvGrpSpPr>
            <p:nvPr/>
          </p:nvGrpSpPr>
          <p:grpSpPr bwMode="auto">
            <a:xfrm rot="1800000">
              <a:off x="565043" y="809237"/>
              <a:ext cx="1035050" cy="1665288"/>
              <a:chOff x="625" y="2245"/>
              <a:chExt cx="652" cy="1049"/>
            </a:xfrm>
          </p:grpSpPr>
          <p:sp>
            <p:nvSpPr>
              <p:cNvPr id="720" name="AutoShape 113">
                <a:extLst>
                  <a:ext uri="{FF2B5EF4-FFF2-40B4-BE49-F238E27FC236}">
                    <a16:creationId xmlns:a16="http://schemas.microsoft.com/office/drawing/2014/main" id="{90EC43AD-19CD-48D5-8620-4C6FA98AE458}"/>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1" name="Oval 114">
                <a:extLst>
                  <a:ext uri="{FF2B5EF4-FFF2-40B4-BE49-F238E27FC236}">
                    <a16:creationId xmlns:a16="http://schemas.microsoft.com/office/drawing/2014/main" id="{1B639E3C-B40C-4E8C-A149-ACAF100A7FEB}"/>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2" name="Oval 115">
                <a:extLst>
                  <a:ext uri="{FF2B5EF4-FFF2-40B4-BE49-F238E27FC236}">
                    <a16:creationId xmlns:a16="http://schemas.microsoft.com/office/drawing/2014/main" id="{C5E5B2B2-05A1-43E8-A191-E22FE0528B9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23" name="グループ化 722">
            <a:extLst>
              <a:ext uri="{FF2B5EF4-FFF2-40B4-BE49-F238E27FC236}">
                <a16:creationId xmlns:a16="http://schemas.microsoft.com/office/drawing/2014/main" id="{163A1A9F-D6CE-4CE8-8F23-759DFCD6AB01}"/>
              </a:ext>
            </a:extLst>
          </p:cNvPr>
          <p:cNvGrpSpPr/>
          <p:nvPr/>
        </p:nvGrpSpPr>
        <p:grpSpPr>
          <a:xfrm>
            <a:off x="4214298" y="5406234"/>
            <a:ext cx="68838" cy="107567"/>
            <a:chOff x="565043" y="809237"/>
            <a:chExt cx="1169988" cy="1665288"/>
          </a:xfrm>
        </p:grpSpPr>
        <p:sp>
          <p:nvSpPr>
            <p:cNvPr id="724" name="Oval 111">
              <a:extLst>
                <a:ext uri="{FF2B5EF4-FFF2-40B4-BE49-F238E27FC236}">
                  <a16:creationId xmlns:a16="http://schemas.microsoft.com/office/drawing/2014/main" id="{1E337E76-FADC-4427-8ED3-FBAD7478E499}"/>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25" name="Group 112">
              <a:extLst>
                <a:ext uri="{FF2B5EF4-FFF2-40B4-BE49-F238E27FC236}">
                  <a16:creationId xmlns:a16="http://schemas.microsoft.com/office/drawing/2014/main" id="{D82AA878-B45E-42E5-8024-E7401F531CB9}"/>
                </a:ext>
              </a:extLst>
            </p:cNvPr>
            <p:cNvGrpSpPr>
              <a:grpSpLocks/>
            </p:cNvGrpSpPr>
            <p:nvPr/>
          </p:nvGrpSpPr>
          <p:grpSpPr bwMode="auto">
            <a:xfrm rot="1800000">
              <a:off x="565043" y="809237"/>
              <a:ext cx="1035050" cy="1665288"/>
              <a:chOff x="625" y="2245"/>
              <a:chExt cx="652" cy="1049"/>
            </a:xfrm>
          </p:grpSpPr>
          <p:sp>
            <p:nvSpPr>
              <p:cNvPr id="726" name="AutoShape 113">
                <a:extLst>
                  <a:ext uri="{FF2B5EF4-FFF2-40B4-BE49-F238E27FC236}">
                    <a16:creationId xmlns:a16="http://schemas.microsoft.com/office/drawing/2014/main" id="{F8BFCED1-E50F-4D5C-88E4-191306BC15B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7" name="Oval 114">
                <a:extLst>
                  <a:ext uri="{FF2B5EF4-FFF2-40B4-BE49-F238E27FC236}">
                    <a16:creationId xmlns:a16="http://schemas.microsoft.com/office/drawing/2014/main" id="{3174DAD6-6A60-4355-B1E0-1B58DCFD953F}"/>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8" name="Oval 115">
                <a:extLst>
                  <a:ext uri="{FF2B5EF4-FFF2-40B4-BE49-F238E27FC236}">
                    <a16:creationId xmlns:a16="http://schemas.microsoft.com/office/drawing/2014/main" id="{EB88AB46-8DE6-4D2F-A1E3-83557A33400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29" name="グループ化 728">
            <a:extLst>
              <a:ext uri="{FF2B5EF4-FFF2-40B4-BE49-F238E27FC236}">
                <a16:creationId xmlns:a16="http://schemas.microsoft.com/office/drawing/2014/main" id="{356FD654-1085-4428-8C28-E073707920F3}"/>
              </a:ext>
            </a:extLst>
          </p:cNvPr>
          <p:cNvGrpSpPr/>
          <p:nvPr/>
        </p:nvGrpSpPr>
        <p:grpSpPr>
          <a:xfrm>
            <a:off x="3174238" y="4590108"/>
            <a:ext cx="68838" cy="107567"/>
            <a:chOff x="565043" y="809237"/>
            <a:chExt cx="1169988" cy="1665288"/>
          </a:xfrm>
        </p:grpSpPr>
        <p:sp>
          <p:nvSpPr>
            <p:cNvPr id="730" name="Oval 111">
              <a:extLst>
                <a:ext uri="{FF2B5EF4-FFF2-40B4-BE49-F238E27FC236}">
                  <a16:creationId xmlns:a16="http://schemas.microsoft.com/office/drawing/2014/main" id="{37BF0022-EC10-4589-B7C3-95586CF85939}"/>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31" name="Group 112">
              <a:extLst>
                <a:ext uri="{FF2B5EF4-FFF2-40B4-BE49-F238E27FC236}">
                  <a16:creationId xmlns:a16="http://schemas.microsoft.com/office/drawing/2014/main" id="{F9FF390F-2AF0-4AB2-A230-E725304B7403}"/>
                </a:ext>
              </a:extLst>
            </p:cNvPr>
            <p:cNvGrpSpPr>
              <a:grpSpLocks/>
            </p:cNvGrpSpPr>
            <p:nvPr/>
          </p:nvGrpSpPr>
          <p:grpSpPr bwMode="auto">
            <a:xfrm rot="1800000">
              <a:off x="565043" y="809237"/>
              <a:ext cx="1035050" cy="1665288"/>
              <a:chOff x="625" y="2245"/>
              <a:chExt cx="652" cy="1049"/>
            </a:xfrm>
          </p:grpSpPr>
          <p:sp>
            <p:nvSpPr>
              <p:cNvPr id="732" name="AutoShape 113">
                <a:extLst>
                  <a:ext uri="{FF2B5EF4-FFF2-40B4-BE49-F238E27FC236}">
                    <a16:creationId xmlns:a16="http://schemas.microsoft.com/office/drawing/2014/main" id="{ED7CF120-4110-4C56-A4E8-233775EE188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3" name="Oval 114">
                <a:extLst>
                  <a:ext uri="{FF2B5EF4-FFF2-40B4-BE49-F238E27FC236}">
                    <a16:creationId xmlns:a16="http://schemas.microsoft.com/office/drawing/2014/main" id="{88E289DF-63C6-49F8-86E3-55164A44FA83}"/>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4" name="Oval 115">
                <a:extLst>
                  <a:ext uri="{FF2B5EF4-FFF2-40B4-BE49-F238E27FC236}">
                    <a16:creationId xmlns:a16="http://schemas.microsoft.com/office/drawing/2014/main" id="{3ACB7EB9-F565-4AD8-83CC-EF0E8D6C7A89}"/>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35" name="グループ化 734">
            <a:extLst>
              <a:ext uri="{FF2B5EF4-FFF2-40B4-BE49-F238E27FC236}">
                <a16:creationId xmlns:a16="http://schemas.microsoft.com/office/drawing/2014/main" id="{6E51C976-45E0-4C1F-A71F-DF71D0811450}"/>
              </a:ext>
            </a:extLst>
          </p:cNvPr>
          <p:cNvGrpSpPr/>
          <p:nvPr/>
        </p:nvGrpSpPr>
        <p:grpSpPr>
          <a:xfrm>
            <a:off x="4258112" y="5432288"/>
            <a:ext cx="68838" cy="107567"/>
            <a:chOff x="565043" y="809237"/>
            <a:chExt cx="1169988" cy="1665288"/>
          </a:xfrm>
        </p:grpSpPr>
        <p:sp>
          <p:nvSpPr>
            <p:cNvPr id="736" name="Oval 111">
              <a:extLst>
                <a:ext uri="{FF2B5EF4-FFF2-40B4-BE49-F238E27FC236}">
                  <a16:creationId xmlns:a16="http://schemas.microsoft.com/office/drawing/2014/main" id="{CB14E87E-5D37-4D46-ABD3-BFE457F54D5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37" name="Group 112">
              <a:extLst>
                <a:ext uri="{FF2B5EF4-FFF2-40B4-BE49-F238E27FC236}">
                  <a16:creationId xmlns:a16="http://schemas.microsoft.com/office/drawing/2014/main" id="{AEDB6324-12C5-4B66-B34D-86F89B1A0AE4}"/>
                </a:ext>
              </a:extLst>
            </p:cNvPr>
            <p:cNvGrpSpPr>
              <a:grpSpLocks/>
            </p:cNvGrpSpPr>
            <p:nvPr/>
          </p:nvGrpSpPr>
          <p:grpSpPr bwMode="auto">
            <a:xfrm rot="1800000">
              <a:off x="565043" y="809237"/>
              <a:ext cx="1035050" cy="1665288"/>
              <a:chOff x="625" y="2245"/>
              <a:chExt cx="652" cy="1049"/>
            </a:xfrm>
          </p:grpSpPr>
          <p:sp>
            <p:nvSpPr>
              <p:cNvPr id="738" name="AutoShape 113">
                <a:extLst>
                  <a:ext uri="{FF2B5EF4-FFF2-40B4-BE49-F238E27FC236}">
                    <a16:creationId xmlns:a16="http://schemas.microsoft.com/office/drawing/2014/main" id="{E6D81BB5-F23C-4B45-B092-2787A340D3F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9" name="Oval 114">
                <a:extLst>
                  <a:ext uri="{FF2B5EF4-FFF2-40B4-BE49-F238E27FC236}">
                    <a16:creationId xmlns:a16="http://schemas.microsoft.com/office/drawing/2014/main" id="{9D317915-1CD5-4C5F-A745-BE405E70B02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40" name="Oval 115">
                <a:extLst>
                  <a:ext uri="{FF2B5EF4-FFF2-40B4-BE49-F238E27FC236}">
                    <a16:creationId xmlns:a16="http://schemas.microsoft.com/office/drawing/2014/main" id="{B51D6624-0A6E-4F79-A0EF-89C5802E584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41" name="グループ化 740">
            <a:extLst>
              <a:ext uri="{FF2B5EF4-FFF2-40B4-BE49-F238E27FC236}">
                <a16:creationId xmlns:a16="http://schemas.microsoft.com/office/drawing/2014/main" id="{AF87953B-8647-4E45-87B5-55A7E5A5E58A}"/>
              </a:ext>
            </a:extLst>
          </p:cNvPr>
          <p:cNvGrpSpPr/>
          <p:nvPr/>
        </p:nvGrpSpPr>
        <p:grpSpPr>
          <a:xfrm>
            <a:off x="4150270" y="5397016"/>
            <a:ext cx="68838" cy="107567"/>
            <a:chOff x="565043" y="809237"/>
            <a:chExt cx="1169988" cy="1665288"/>
          </a:xfrm>
        </p:grpSpPr>
        <p:sp>
          <p:nvSpPr>
            <p:cNvPr id="742" name="Oval 111">
              <a:extLst>
                <a:ext uri="{FF2B5EF4-FFF2-40B4-BE49-F238E27FC236}">
                  <a16:creationId xmlns:a16="http://schemas.microsoft.com/office/drawing/2014/main" id="{29A9B363-9528-41B4-8EF6-3DAD5702899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43" name="Group 112">
              <a:extLst>
                <a:ext uri="{FF2B5EF4-FFF2-40B4-BE49-F238E27FC236}">
                  <a16:creationId xmlns:a16="http://schemas.microsoft.com/office/drawing/2014/main" id="{9BDBCA5E-8E04-4FF9-A7FB-90C37FDEB5B6}"/>
                </a:ext>
              </a:extLst>
            </p:cNvPr>
            <p:cNvGrpSpPr>
              <a:grpSpLocks/>
            </p:cNvGrpSpPr>
            <p:nvPr/>
          </p:nvGrpSpPr>
          <p:grpSpPr bwMode="auto">
            <a:xfrm rot="1800000">
              <a:off x="565043" y="809237"/>
              <a:ext cx="1035050" cy="1665288"/>
              <a:chOff x="625" y="2245"/>
              <a:chExt cx="652" cy="1049"/>
            </a:xfrm>
          </p:grpSpPr>
          <p:sp>
            <p:nvSpPr>
              <p:cNvPr id="744" name="AutoShape 113">
                <a:extLst>
                  <a:ext uri="{FF2B5EF4-FFF2-40B4-BE49-F238E27FC236}">
                    <a16:creationId xmlns:a16="http://schemas.microsoft.com/office/drawing/2014/main" id="{0A12074A-2453-4114-9261-1FF952A30093}"/>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45" name="Oval 114">
                <a:extLst>
                  <a:ext uri="{FF2B5EF4-FFF2-40B4-BE49-F238E27FC236}">
                    <a16:creationId xmlns:a16="http://schemas.microsoft.com/office/drawing/2014/main" id="{CEAEC307-F3C2-49A4-AB83-E47B3CAAA10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46" name="Oval 115">
                <a:extLst>
                  <a:ext uri="{FF2B5EF4-FFF2-40B4-BE49-F238E27FC236}">
                    <a16:creationId xmlns:a16="http://schemas.microsoft.com/office/drawing/2014/main" id="{8AD8FEF7-B43E-4090-8A1B-4FCDDAD98FEB}"/>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47" name="グループ化 746">
            <a:extLst>
              <a:ext uri="{FF2B5EF4-FFF2-40B4-BE49-F238E27FC236}">
                <a16:creationId xmlns:a16="http://schemas.microsoft.com/office/drawing/2014/main" id="{D1FCC0C0-300F-4B60-ACF4-74C2F8C245A0}"/>
              </a:ext>
            </a:extLst>
          </p:cNvPr>
          <p:cNvGrpSpPr/>
          <p:nvPr/>
        </p:nvGrpSpPr>
        <p:grpSpPr>
          <a:xfrm>
            <a:off x="4217456" y="5410097"/>
            <a:ext cx="68838" cy="107567"/>
            <a:chOff x="565043" y="809237"/>
            <a:chExt cx="1169988" cy="1665288"/>
          </a:xfrm>
        </p:grpSpPr>
        <p:sp>
          <p:nvSpPr>
            <p:cNvPr id="748" name="Oval 111">
              <a:extLst>
                <a:ext uri="{FF2B5EF4-FFF2-40B4-BE49-F238E27FC236}">
                  <a16:creationId xmlns:a16="http://schemas.microsoft.com/office/drawing/2014/main" id="{7C830EEF-3203-42ED-AAEC-3487F17736FD}"/>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49" name="Group 112">
              <a:extLst>
                <a:ext uri="{FF2B5EF4-FFF2-40B4-BE49-F238E27FC236}">
                  <a16:creationId xmlns:a16="http://schemas.microsoft.com/office/drawing/2014/main" id="{CF1B6B59-F96B-4FE8-A7C1-2B8983B5FA1D}"/>
                </a:ext>
              </a:extLst>
            </p:cNvPr>
            <p:cNvGrpSpPr>
              <a:grpSpLocks/>
            </p:cNvGrpSpPr>
            <p:nvPr/>
          </p:nvGrpSpPr>
          <p:grpSpPr bwMode="auto">
            <a:xfrm rot="1800000">
              <a:off x="565043" y="809237"/>
              <a:ext cx="1035050" cy="1665288"/>
              <a:chOff x="625" y="2245"/>
              <a:chExt cx="652" cy="1049"/>
            </a:xfrm>
          </p:grpSpPr>
          <p:sp>
            <p:nvSpPr>
              <p:cNvPr id="750" name="AutoShape 113">
                <a:extLst>
                  <a:ext uri="{FF2B5EF4-FFF2-40B4-BE49-F238E27FC236}">
                    <a16:creationId xmlns:a16="http://schemas.microsoft.com/office/drawing/2014/main" id="{8D35C1B1-3083-48B9-9DB3-A59623D03AD4}"/>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51" name="Oval 114">
                <a:extLst>
                  <a:ext uri="{FF2B5EF4-FFF2-40B4-BE49-F238E27FC236}">
                    <a16:creationId xmlns:a16="http://schemas.microsoft.com/office/drawing/2014/main" id="{CEFD1C0B-3F14-40F2-B775-DB6E75A03CDB}"/>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52" name="Oval 115">
                <a:extLst>
                  <a:ext uri="{FF2B5EF4-FFF2-40B4-BE49-F238E27FC236}">
                    <a16:creationId xmlns:a16="http://schemas.microsoft.com/office/drawing/2014/main" id="{1B68701A-4307-4B7D-8170-C775599B0AD2}"/>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53" name="グループ化 752">
            <a:extLst>
              <a:ext uri="{FF2B5EF4-FFF2-40B4-BE49-F238E27FC236}">
                <a16:creationId xmlns:a16="http://schemas.microsoft.com/office/drawing/2014/main" id="{DF01D40A-EE7C-4378-A9BC-B021101C6944}"/>
              </a:ext>
            </a:extLst>
          </p:cNvPr>
          <p:cNvGrpSpPr/>
          <p:nvPr/>
        </p:nvGrpSpPr>
        <p:grpSpPr>
          <a:xfrm>
            <a:off x="3236087" y="4575759"/>
            <a:ext cx="68838" cy="107567"/>
            <a:chOff x="565043" y="809237"/>
            <a:chExt cx="1169988" cy="1665288"/>
          </a:xfrm>
        </p:grpSpPr>
        <p:sp>
          <p:nvSpPr>
            <p:cNvPr id="754" name="Oval 111">
              <a:extLst>
                <a:ext uri="{FF2B5EF4-FFF2-40B4-BE49-F238E27FC236}">
                  <a16:creationId xmlns:a16="http://schemas.microsoft.com/office/drawing/2014/main" id="{AB9CA5E8-C59C-4C97-9D01-027F57C9132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55" name="Group 112">
              <a:extLst>
                <a:ext uri="{FF2B5EF4-FFF2-40B4-BE49-F238E27FC236}">
                  <a16:creationId xmlns:a16="http://schemas.microsoft.com/office/drawing/2014/main" id="{55B851C8-1EB4-4DC7-A286-8706A620A985}"/>
                </a:ext>
              </a:extLst>
            </p:cNvPr>
            <p:cNvGrpSpPr>
              <a:grpSpLocks/>
            </p:cNvGrpSpPr>
            <p:nvPr/>
          </p:nvGrpSpPr>
          <p:grpSpPr bwMode="auto">
            <a:xfrm rot="1800000">
              <a:off x="565043" y="809237"/>
              <a:ext cx="1035050" cy="1665288"/>
              <a:chOff x="625" y="2245"/>
              <a:chExt cx="652" cy="1049"/>
            </a:xfrm>
          </p:grpSpPr>
          <p:sp>
            <p:nvSpPr>
              <p:cNvPr id="756" name="AutoShape 113">
                <a:extLst>
                  <a:ext uri="{FF2B5EF4-FFF2-40B4-BE49-F238E27FC236}">
                    <a16:creationId xmlns:a16="http://schemas.microsoft.com/office/drawing/2014/main" id="{D46C575E-6AE0-4AE4-A8A0-691ABE8A6F1A}"/>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57" name="Oval 114">
                <a:extLst>
                  <a:ext uri="{FF2B5EF4-FFF2-40B4-BE49-F238E27FC236}">
                    <a16:creationId xmlns:a16="http://schemas.microsoft.com/office/drawing/2014/main" id="{4E1714F1-B72C-4797-B1C5-09AC933679FE}"/>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58" name="Oval 115">
                <a:extLst>
                  <a:ext uri="{FF2B5EF4-FFF2-40B4-BE49-F238E27FC236}">
                    <a16:creationId xmlns:a16="http://schemas.microsoft.com/office/drawing/2014/main" id="{B308E332-BFD8-4DF4-9E5E-70349972775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59" name="グループ化 758">
            <a:extLst>
              <a:ext uri="{FF2B5EF4-FFF2-40B4-BE49-F238E27FC236}">
                <a16:creationId xmlns:a16="http://schemas.microsoft.com/office/drawing/2014/main" id="{92A5B00A-E1A3-42D2-90AE-6989992C7E3A}"/>
              </a:ext>
            </a:extLst>
          </p:cNvPr>
          <p:cNvGrpSpPr/>
          <p:nvPr/>
        </p:nvGrpSpPr>
        <p:grpSpPr>
          <a:xfrm>
            <a:off x="3313007" y="4591448"/>
            <a:ext cx="68838" cy="107567"/>
            <a:chOff x="565043" y="809237"/>
            <a:chExt cx="1169988" cy="1665288"/>
          </a:xfrm>
        </p:grpSpPr>
        <p:sp>
          <p:nvSpPr>
            <p:cNvPr id="760" name="Oval 111">
              <a:extLst>
                <a:ext uri="{FF2B5EF4-FFF2-40B4-BE49-F238E27FC236}">
                  <a16:creationId xmlns:a16="http://schemas.microsoft.com/office/drawing/2014/main" id="{69886FE1-9A99-4146-8074-8A14419F4776}"/>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61" name="Group 112">
              <a:extLst>
                <a:ext uri="{FF2B5EF4-FFF2-40B4-BE49-F238E27FC236}">
                  <a16:creationId xmlns:a16="http://schemas.microsoft.com/office/drawing/2014/main" id="{00B3C473-E7A4-4D37-A789-A55BD7FBC857}"/>
                </a:ext>
              </a:extLst>
            </p:cNvPr>
            <p:cNvGrpSpPr>
              <a:grpSpLocks/>
            </p:cNvGrpSpPr>
            <p:nvPr/>
          </p:nvGrpSpPr>
          <p:grpSpPr bwMode="auto">
            <a:xfrm rot="1800000">
              <a:off x="565043" y="809237"/>
              <a:ext cx="1035050" cy="1665288"/>
              <a:chOff x="625" y="2245"/>
              <a:chExt cx="652" cy="1049"/>
            </a:xfrm>
          </p:grpSpPr>
          <p:sp>
            <p:nvSpPr>
              <p:cNvPr id="762" name="AutoShape 113">
                <a:extLst>
                  <a:ext uri="{FF2B5EF4-FFF2-40B4-BE49-F238E27FC236}">
                    <a16:creationId xmlns:a16="http://schemas.microsoft.com/office/drawing/2014/main" id="{CDEECAF6-6061-46CE-A906-E1DB34A22778}"/>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63" name="Oval 114">
                <a:extLst>
                  <a:ext uri="{FF2B5EF4-FFF2-40B4-BE49-F238E27FC236}">
                    <a16:creationId xmlns:a16="http://schemas.microsoft.com/office/drawing/2014/main" id="{C9026C94-36FB-477E-911B-E101B094B84D}"/>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64" name="Oval 115">
                <a:extLst>
                  <a:ext uri="{FF2B5EF4-FFF2-40B4-BE49-F238E27FC236}">
                    <a16:creationId xmlns:a16="http://schemas.microsoft.com/office/drawing/2014/main" id="{B5FD2628-1E5D-4649-831F-0E26B49362EB}"/>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65" name="グループ化 764">
            <a:extLst>
              <a:ext uri="{FF2B5EF4-FFF2-40B4-BE49-F238E27FC236}">
                <a16:creationId xmlns:a16="http://schemas.microsoft.com/office/drawing/2014/main" id="{3838F159-70FA-4927-90C7-27E543C16318}"/>
              </a:ext>
            </a:extLst>
          </p:cNvPr>
          <p:cNvGrpSpPr/>
          <p:nvPr/>
        </p:nvGrpSpPr>
        <p:grpSpPr>
          <a:xfrm>
            <a:off x="3254497" y="4636819"/>
            <a:ext cx="68838" cy="107567"/>
            <a:chOff x="565043" y="809237"/>
            <a:chExt cx="1169988" cy="1665288"/>
          </a:xfrm>
        </p:grpSpPr>
        <p:sp>
          <p:nvSpPr>
            <p:cNvPr id="766" name="Oval 111">
              <a:extLst>
                <a:ext uri="{FF2B5EF4-FFF2-40B4-BE49-F238E27FC236}">
                  <a16:creationId xmlns:a16="http://schemas.microsoft.com/office/drawing/2014/main" id="{B909A260-511A-4AE7-B3C7-5E037FA44F0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67" name="Group 112">
              <a:extLst>
                <a:ext uri="{FF2B5EF4-FFF2-40B4-BE49-F238E27FC236}">
                  <a16:creationId xmlns:a16="http://schemas.microsoft.com/office/drawing/2014/main" id="{CA6BE8FD-72A0-4E90-94AC-1D5F7AC637C8}"/>
                </a:ext>
              </a:extLst>
            </p:cNvPr>
            <p:cNvGrpSpPr>
              <a:grpSpLocks/>
            </p:cNvGrpSpPr>
            <p:nvPr/>
          </p:nvGrpSpPr>
          <p:grpSpPr bwMode="auto">
            <a:xfrm rot="1800000">
              <a:off x="565043" y="809237"/>
              <a:ext cx="1035050" cy="1665288"/>
              <a:chOff x="625" y="2245"/>
              <a:chExt cx="652" cy="1049"/>
            </a:xfrm>
          </p:grpSpPr>
          <p:sp>
            <p:nvSpPr>
              <p:cNvPr id="768" name="AutoShape 113">
                <a:extLst>
                  <a:ext uri="{FF2B5EF4-FFF2-40B4-BE49-F238E27FC236}">
                    <a16:creationId xmlns:a16="http://schemas.microsoft.com/office/drawing/2014/main" id="{220DB388-6F54-4E02-BF3F-A52AF3DE6FEE}"/>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69" name="Oval 114">
                <a:extLst>
                  <a:ext uri="{FF2B5EF4-FFF2-40B4-BE49-F238E27FC236}">
                    <a16:creationId xmlns:a16="http://schemas.microsoft.com/office/drawing/2014/main" id="{EC93707C-2FC2-49AF-9F53-733121E16EBD}"/>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70" name="Oval 115">
                <a:extLst>
                  <a:ext uri="{FF2B5EF4-FFF2-40B4-BE49-F238E27FC236}">
                    <a16:creationId xmlns:a16="http://schemas.microsoft.com/office/drawing/2014/main" id="{95C02E17-066C-460D-8F13-97581968F749}"/>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71" name="グループ化 770">
            <a:extLst>
              <a:ext uri="{FF2B5EF4-FFF2-40B4-BE49-F238E27FC236}">
                <a16:creationId xmlns:a16="http://schemas.microsoft.com/office/drawing/2014/main" id="{6A601D17-D12E-435E-9C0D-331C1DBDE46B}"/>
              </a:ext>
            </a:extLst>
          </p:cNvPr>
          <p:cNvGrpSpPr/>
          <p:nvPr/>
        </p:nvGrpSpPr>
        <p:grpSpPr>
          <a:xfrm>
            <a:off x="3238616" y="4508421"/>
            <a:ext cx="68838" cy="107567"/>
            <a:chOff x="565043" y="809237"/>
            <a:chExt cx="1169988" cy="1665288"/>
          </a:xfrm>
        </p:grpSpPr>
        <p:sp>
          <p:nvSpPr>
            <p:cNvPr id="772" name="Oval 111">
              <a:extLst>
                <a:ext uri="{FF2B5EF4-FFF2-40B4-BE49-F238E27FC236}">
                  <a16:creationId xmlns:a16="http://schemas.microsoft.com/office/drawing/2014/main" id="{3F589F4F-CDF7-4BB9-A234-C09D3686CB1F}"/>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73" name="Group 112">
              <a:extLst>
                <a:ext uri="{FF2B5EF4-FFF2-40B4-BE49-F238E27FC236}">
                  <a16:creationId xmlns:a16="http://schemas.microsoft.com/office/drawing/2014/main" id="{CEE4E7BC-B8DB-4180-A82D-06BBE9ECED92}"/>
                </a:ext>
              </a:extLst>
            </p:cNvPr>
            <p:cNvGrpSpPr>
              <a:grpSpLocks/>
            </p:cNvGrpSpPr>
            <p:nvPr/>
          </p:nvGrpSpPr>
          <p:grpSpPr bwMode="auto">
            <a:xfrm rot="1800000">
              <a:off x="565043" y="809237"/>
              <a:ext cx="1035050" cy="1665288"/>
              <a:chOff x="625" y="2245"/>
              <a:chExt cx="652" cy="1049"/>
            </a:xfrm>
          </p:grpSpPr>
          <p:sp>
            <p:nvSpPr>
              <p:cNvPr id="774" name="AutoShape 113">
                <a:extLst>
                  <a:ext uri="{FF2B5EF4-FFF2-40B4-BE49-F238E27FC236}">
                    <a16:creationId xmlns:a16="http://schemas.microsoft.com/office/drawing/2014/main" id="{66D03856-A33E-4E82-8C1C-2262CC1AB769}"/>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75" name="Oval 114">
                <a:extLst>
                  <a:ext uri="{FF2B5EF4-FFF2-40B4-BE49-F238E27FC236}">
                    <a16:creationId xmlns:a16="http://schemas.microsoft.com/office/drawing/2014/main" id="{B6E40538-BC27-4DC1-B58D-1CCE7C8B3919}"/>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76" name="Oval 115">
                <a:extLst>
                  <a:ext uri="{FF2B5EF4-FFF2-40B4-BE49-F238E27FC236}">
                    <a16:creationId xmlns:a16="http://schemas.microsoft.com/office/drawing/2014/main" id="{59A756BB-7E27-4145-8A36-649CC97149D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77" name="グループ化 776">
            <a:extLst>
              <a:ext uri="{FF2B5EF4-FFF2-40B4-BE49-F238E27FC236}">
                <a16:creationId xmlns:a16="http://schemas.microsoft.com/office/drawing/2014/main" id="{133A10A8-B37B-4FED-B6C0-3899BFA5DB7A}"/>
              </a:ext>
            </a:extLst>
          </p:cNvPr>
          <p:cNvGrpSpPr/>
          <p:nvPr/>
        </p:nvGrpSpPr>
        <p:grpSpPr>
          <a:xfrm>
            <a:off x="2216729" y="4394236"/>
            <a:ext cx="68838" cy="107567"/>
            <a:chOff x="565043" y="809237"/>
            <a:chExt cx="1169988" cy="1665288"/>
          </a:xfrm>
        </p:grpSpPr>
        <p:sp>
          <p:nvSpPr>
            <p:cNvPr id="778" name="Oval 111">
              <a:extLst>
                <a:ext uri="{FF2B5EF4-FFF2-40B4-BE49-F238E27FC236}">
                  <a16:creationId xmlns:a16="http://schemas.microsoft.com/office/drawing/2014/main" id="{C227A653-991F-4EE3-BED1-F98F5D21334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79" name="Group 112">
              <a:extLst>
                <a:ext uri="{FF2B5EF4-FFF2-40B4-BE49-F238E27FC236}">
                  <a16:creationId xmlns:a16="http://schemas.microsoft.com/office/drawing/2014/main" id="{3A32CAF0-9874-4E92-BC0E-82F2F20187A5}"/>
                </a:ext>
              </a:extLst>
            </p:cNvPr>
            <p:cNvGrpSpPr>
              <a:grpSpLocks/>
            </p:cNvGrpSpPr>
            <p:nvPr/>
          </p:nvGrpSpPr>
          <p:grpSpPr bwMode="auto">
            <a:xfrm rot="1800000">
              <a:off x="565043" y="809237"/>
              <a:ext cx="1035050" cy="1665288"/>
              <a:chOff x="625" y="2245"/>
              <a:chExt cx="652" cy="1049"/>
            </a:xfrm>
          </p:grpSpPr>
          <p:sp>
            <p:nvSpPr>
              <p:cNvPr id="780" name="AutoShape 113">
                <a:extLst>
                  <a:ext uri="{FF2B5EF4-FFF2-40B4-BE49-F238E27FC236}">
                    <a16:creationId xmlns:a16="http://schemas.microsoft.com/office/drawing/2014/main" id="{BE8FC754-49E7-44A5-B379-EA3FAAB6E5F4}"/>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81" name="Oval 114">
                <a:extLst>
                  <a:ext uri="{FF2B5EF4-FFF2-40B4-BE49-F238E27FC236}">
                    <a16:creationId xmlns:a16="http://schemas.microsoft.com/office/drawing/2014/main" id="{4BE583B7-7073-4058-A780-C9863E15348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82" name="Oval 115">
                <a:extLst>
                  <a:ext uri="{FF2B5EF4-FFF2-40B4-BE49-F238E27FC236}">
                    <a16:creationId xmlns:a16="http://schemas.microsoft.com/office/drawing/2014/main" id="{F2A1762C-AED9-4F7F-8F2C-80CD8516DEF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83" name="グループ化 782">
            <a:extLst>
              <a:ext uri="{FF2B5EF4-FFF2-40B4-BE49-F238E27FC236}">
                <a16:creationId xmlns:a16="http://schemas.microsoft.com/office/drawing/2014/main" id="{7B6913FF-54DF-4393-BA1D-A6C8E99078BC}"/>
              </a:ext>
            </a:extLst>
          </p:cNvPr>
          <p:cNvGrpSpPr/>
          <p:nvPr/>
        </p:nvGrpSpPr>
        <p:grpSpPr>
          <a:xfrm>
            <a:off x="3633302" y="4409116"/>
            <a:ext cx="68838" cy="107567"/>
            <a:chOff x="565043" y="809237"/>
            <a:chExt cx="1169988" cy="1665288"/>
          </a:xfrm>
        </p:grpSpPr>
        <p:sp>
          <p:nvSpPr>
            <p:cNvPr id="784" name="Oval 111">
              <a:extLst>
                <a:ext uri="{FF2B5EF4-FFF2-40B4-BE49-F238E27FC236}">
                  <a16:creationId xmlns:a16="http://schemas.microsoft.com/office/drawing/2014/main" id="{38E58BE2-33DF-4DB0-9E57-D6CBAEB24AA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85" name="Group 112">
              <a:extLst>
                <a:ext uri="{FF2B5EF4-FFF2-40B4-BE49-F238E27FC236}">
                  <a16:creationId xmlns:a16="http://schemas.microsoft.com/office/drawing/2014/main" id="{D51FEBFF-6C9E-4C6F-AC04-C887303C3005}"/>
                </a:ext>
              </a:extLst>
            </p:cNvPr>
            <p:cNvGrpSpPr>
              <a:grpSpLocks/>
            </p:cNvGrpSpPr>
            <p:nvPr/>
          </p:nvGrpSpPr>
          <p:grpSpPr bwMode="auto">
            <a:xfrm rot="1800000">
              <a:off x="565043" y="809237"/>
              <a:ext cx="1035050" cy="1665288"/>
              <a:chOff x="625" y="2245"/>
              <a:chExt cx="652" cy="1049"/>
            </a:xfrm>
          </p:grpSpPr>
          <p:sp>
            <p:nvSpPr>
              <p:cNvPr id="786" name="AutoShape 113">
                <a:extLst>
                  <a:ext uri="{FF2B5EF4-FFF2-40B4-BE49-F238E27FC236}">
                    <a16:creationId xmlns:a16="http://schemas.microsoft.com/office/drawing/2014/main" id="{91930528-758B-4226-976A-254D60FC7BE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87" name="Oval 114">
                <a:extLst>
                  <a:ext uri="{FF2B5EF4-FFF2-40B4-BE49-F238E27FC236}">
                    <a16:creationId xmlns:a16="http://schemas.microsoft.com/office/drawing/2014/main" id="{CAA013BB-9980-408A-8B13-8DFA4E9CD3EA}"/>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88" name="Oval 115">
                <a:extLst>
                  <a:ext uri="{FF2B5EF4-FFF2-40B4-BE49-F238E27FC236}">
                    <a16:creationId xmlns:a16="http://schemas.microsoft.com/office/drawing/2014/main" id="{E6CA722B-C13E-4D1B-B94F-DB869C0A5446}"/>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89" name="グループ化 788">
            <a:extLst>
              <a:ext uri="{FF2B5EF4-FFF2-40B4-BE49-F238E27FC236}">
                <a16:creationId xmlns:a16="http://schemas.microsoft.com/office/drawing/2014/main" id="{0358787B-C046-42B1-AB51-EE54C1A70195}"/>
              </a:ext>
            </a:extLst>
          </p:cNvPr>
          <p:cNvGrpSpPr/>
          <p:nvPr/>
        </p:nvGrpSpPr>
        <p:grpSpPr>
          <a:xfrm>
            <a:off x="2925380" y="4481033"/>
            <a:ext cx="68838" cy="107567"/>
            <a:chOff x="565043" y="809237"/>
            <a:chExt cx="1169988" cy="1665288"/>
          </a:xfrm>
        </p:grpSpPr>
        <p:sp>
          <p:nvSpPr>
            <p:cNvPr id="790" name="Oval 111">
              <a:extLst>
                <a:ext uri="{FF2B5EF4-FFF2-40B4-BE49-F238E27FC236}">
                  <a16:creationId xmlns:a16="http://schemas.microsoft.com/office/drawing/2014/main" id="{3B68E96D-28A2-4A06-8757-B0CCDE79A16E}"/>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91" name="Group 112">
              <a:extLst>
                <a:ext uri="{FF2B5EF4-FFF2-40B4-BE49-F238E27FC236}">
                  <a16:creationId xmlns:a16="http://schemas.microsoft.com/office/drawing/2014/main" id="{89579645-3213-47B9-8F2F-4D9E449488A0}"/>
                </a:ext>
              </a:extLst>
            </p:cNvPr>
            <p:cNvGrpSpPr>
              <a:grpSpLocks/>
            </p:cNvGrpSpPr>
            <p:nvPr/>
          </p:nvGrpSpPr>
          <p:grpSpPr bwMode="auto">
            <a:xfrm rot="1800000">
              <a:off x="565043" y="809237"/>
              <a:ext cx="1035050" cy="1665288"/>
              <a:chOff x="625" y="2245"/>
              <a:chExt cx="652" cy="1049"/>
            </a:xfrm>
          </p:grpSpPr>
          <p:sp>
            <p:nvSpPr>
              <p:cNvPr id="792" name="AutoShape 113">
                <a:extLst>
                  <a:ext uri="{FF2B5EF4-FFF2-40B4-BE49-F238E27FC236}">
                    <a16:creationId xmlns:a16="http://schemas.microsoft.com/office/drawing/2014/main" id="{DF171EBD-C64C-4444-8D11-56CA5EFB8314}"/>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93" name="Oval 114">
                <a:extLst>
                  <a:ext uri="{FF2B5EF4-FFF2-40B4-BE49-F238E27FC236}">
                    <a16:creationId xmlns:a16="http://schemas.microsoft.com/office/drawing/2014/main" id="{381FB6E8-01F6-4276-935F-6732860D0CF2}"/>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94" name="Oval 115">
                <a:extLst>
                  <a:ext uri="{FF2B5EF4-FFF2-40B4-BE49-F238E27FC236}">
                    <a16:creationId xmlns:a16="http://schemas.microsoft.com/office/drawing/2014/main" id="{DE08DF3A-6085-41DE-8E28-A0C6CD35856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95" name="グループ化 794">
            <a:extLst>
              <a:ext uri="{FF2B5EF4-FFF2-40B4-BE49-F238E27FC236}">
                <a16:creationId xmlns:a16="http://schemas.microsoft.com/office/drawing/2014/main" id="{ADAEB456-56DC-4D2E-B49D-06C6A039621C}"/>
              </a:ext>
            </a:extLst>
          </p:cNvPr>
          <p:cNvGrpSpPr/>
          <p:nvPr/>
        </p:nvGrpSpPr>
        <p:grpSpPr>
          <a:xfrm>
            <a:off x="3807003" y="4664097"/>
            <a:ext cx="68838" cy="107567"/>
            <a:chOff x="565043" y="809237"/>
            <a:chExt cx="1169988" cy="1665288"/>
          </a:xfrm>
        </p:grpSpPr>
        <p:sp>
          <p:nvSpPr>
            <p:cNvPr id="796" name="Oval 111">
              <a:extLst>
                <a:ext uri="{FF2B5EF4-FFF2-40B4-BE49-F238E27FC236}">
                  <a16:creationId xmlns:a16="http://schemas.microsoft.com/office/drawing/2014/main" id="{E4D8739E-BD94-47CB-9C92-FB5B67DE0A9E}"/>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97" name="Group 112">
              <a:extLst>
                <a:ext uri="{FF2B5EF4-FFF2-40B4-BE49-F238E27FC236}">
                  <a16:creationId xmlns:a16="http://schemas.microsoft.com/office/drawing/2014/main" id="{DB506982-C98D-4493-AB55-EBE236C58814}"/>
                </a:ext>
              </a:extLst>
            </p:cNvPr>
            <p:cNvGrpSpPr>
              <a:grpSpLocks/>
            </p:cNvGrpSpPr>
            <p:nvPr/>
          </p:nvGrpSpPr>
          <p:grpSpPr bwMode="auto">
            <a:xfrm rot="1800000">
              <a:off x="565043" y="809237"/>
              <a:ext cx="1035050" cy="1665288"/>
              <a:chOff x="625" y="2245"/>
              <a:chExt cx="652" cy="1049"/>
            </a:xfrm>
          </p:grpSpPr>
          <p:sp>
            <p:nvSpPr>
              <p:cNvPr id="798" name="AutoShape 113">
                <a:extLst>
                  <a:ext uri="{FF2B5EF4-FFF2-40B4-BE49-F238E27FC236}">
                    <a16:creationId xmlns:a16="http://schemas.microsoft.com/office/drawing/2014/main" id="{2598A319-80E6-43F9-9A53-9D55CE8B54B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99" name="Oval 114">
                <a:extLst>
                  <a:ext uri="{FF2B5EF4-FFF2-40B4-BE49-F238E27FC236}">
                    <a16:creationId xmlns:a16="http://schemas.microsoft.com/office/drawing/2014/main" id="{50D9AFD1-05C1-4E5B-B249-2996C679B7EE}"/>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00" name="Oval 115">
                <a:extLst>
                  <a:ext uri="{FF2B5EF4-FFF2-40B4-BE49-F238E27FC236}">
                    <a16:creationId xmlns:a16="http://schemas.microsoft.com/office/drawing/2014/main" id="{90BF70E4-6339-49B2-BF6E-71E100BCC53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01" name="グループ化 800">
            <a:extLst>
              <a:ext uri="{FF2B5EF4-FFF2-40B4-BE49-F238E27FC236}">
                <a16:creationId xmlns:a16="http://schemas.microsoft.com/office/drawing/2014/main" id="{932B79F8-8EF0-4B53-928B-6FB3F7802836}"/>
              </a:ext>
            </a:extLst>
          </p:cNvPr>
          <p:cNvGrpSpPr/>
          <p:nvPr/>
        </p:nvGrpSpPr>
        <p:grpSpPr>
          <a:xfrm>
            <a:off x="3682108" y="4625205"/>
            <a:ext cx="68838" cy="107567"/>
            <a:chOff x="565043" y="809237"/>
            <a:chExt cx="1169988" cy="1665288"/>
          </a:xfrm>
        </p:grpSpPr>
        <p:sp>
          <p:nvSpPr>
            <p:cNvPr id="802" name="Oval 111">
              <a:extLst>
                <a:ext uri="{FF2B5EF4-FFF2-40B4-BE49-F238E27FC236}">
                  <a16:creationId xmlns:a16="http://schemas.microsoft.com/office/drawing/2014/main" id="{F1492465-1F4B-4323-8BBF-155441CCA6F3}"/>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03" name="Group 112">
              <a:extLst>
                <a:ext uri="{FF2B5EF4-FFF2-40B4-BE49-F238E27FC236}">
                  <a16:creationId xmlns:a16="http://schemas.microsoft.com/office/drawing/2014/main" id="{028EA2F6-98F0-4252-A4D2-A74496FCD70E}"/>
                </a:ext>
              </a:extLst>
            </p:cNvPr>
            <p:cNvGrpSpPr>
              <a:grpSpLocks/>
            </p:cNvGrpSpPr>
            <p:nvPr/>
          </p:nvGrpSpPr>
          <p:grpSpPr bwMode="auto">
            <a:xfrm rot="1800000">
              <a:off x="565043" y="809237"/>
              <a:ext cx="1035050" cy="1665288"/>
              <a:chOff x="625" y="2245"/>
              <a:chExt cx="652" cy="1049"/>
            </a:xfrm>
          </p:grpSpPr>
          <p:sp>
            <p:nvSpPr>
              <p:cNvPr id="804" name="AutoShape 113">
                <a:extLst>
                  <a:ext uri="{FF2B5EF4-FFF2-40B4-BE49-F238E27FC236}">
                    <a16:creationId xmlns:a16="http://schemas.microsoft.com/office/drawing/2014/main" id="{2E302613-DB43-428A-BC1A-EE734272E0A3}"/>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05" name="Oval 114">
                <a:extLst>
                  <a:ext uri="{FF2B5EF4-FFF2-40B4-BE49-F238E27FC236}">
                    <a16:creationId xmlns:a16="http://schemas.microsoft.com/office/drawing/2014/main" id="{D9C3F68E-2019-4683-AE9C-E8C3E02A42AB}"/>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06" name="Oval 115">
                <a:extLst>
                  <a:ext uri="{FF2B5EF4-FFF2-40B4-BE49-F238E27FC236}">
                    <a16:creationId xmlns:a16="http://schemas.microsoft.com/office/drawing/2014/main" id="{9608D5A7-C64E-4B25-B4AE-E13CF308CF72}"/>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07" name="グループ化 806">
            <a:extLst>
              <a:ext uri="{FF2B5EF4-FFF2-40B4-BE49-F238E27FC236}">
                <a16:creationId xmlns:a16="http://schemas.microsoft.com/office/drawing/2014/main" id="{F4BFD920-277A-4ACD-952B-CD2FD06A8467}"/>
              </a:ext>
            </a:extLst>
          </p:cNvPr>
          <p:cNvGrpSpPr/>
          <p:nvPr/>
        </p:nvGrpSpPr>
        <p:grpSpPr>
          <a:xfrm>
            <a:off x="3414280" y="4550200"/>
            <a:ext cx="68838" cy="107567"/>
            <a:chOff x="565043" y="809237"/>
            <a:chExt cx="1169988" cy="1665288"/>
          </a:xfrm>
        </p:grpSpPr>
        <p:sp>
          <p:nvSpPr>
            <p:cNvPr id="808" name="Oval 111">
              <a:extLst>
                <a:ext uri="{FF2B5EF4-FFF2-40B4-BE49-F238E27FC236}">
                  <a16:creationId xmlns:a16="http://schemas.microsoft.com/office/drawing/2014/main" id="{BAE1BF1B-32E9-416F-9D01-E8E07F5E7AF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09" name="Group 112">
              <a:extLst>
                <a:ext uri="{FF2B5EF4-FFF2-40B4-BE49-F238E27FC236}">
                  <a16:creationId xmlns:a16="http://schemas.microsoft.com/office/drawing/2014/main" id="{E440A994-560B-440F-B932-A56D6CC4ED6B}"/>
                </a:ext>
              </a:extLst>
            </p:cNvPr>
            <p:cNvGrpSpPr>
              <a:grpSpLocks/>
            </p:cNvGrpSpPr>
            <p:nvPr/>
          </p:nvGrpSpPr>
          <p:grpSpPr bwMode="auto">
            <a:xfrm rot="1800000">
              <a:off x="565043" y="809237"/>
              <a:ext cx="1035050" cy="1665288"/>
              <a:chOff x="625" y="2245"/>
              <a:chExt cx="652" cy="1049"/>
            </a:xfrm>
          </p:grpSpPr>
          <p:sp>
            <p:nvSpPr>
              <p:cNvPr id="810" name="AutoShape 113">
                <a:extLst>
                  <a:ext uri="{FF2B5EF4-FFF2-40B4-BE49-F238E27FC236}">
                    <a16:creationId xmlns:a16="http://schemas.microsoft.com/office/drawing/2014/main" id="{4AA09329-B537-4AC1-B053-85A166F5392F}"/>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11" name="Oval 114">
                <a:extLst>
                  <a:ext uri="{FF2B5EF4-FFF2-40B4-BE49-F238E27FC236}">
                    <a16:creationId xmlns:a16="http://schemas.microsoft.com/office/drawing/2014/main" id="{2099B844-98F2-40D9-A58E-226524207F4E}"/>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12" name="Oval 115">
                <a:extLst>
                  <a:ext uri="{FF2B5EF4-FFF2-40B4-BE49-F238E27FC236}">
                    <a16:creationId xmlns:a16="http://schemas.microsoft.com/office/drawing/2014/main" id="{9693B1E7-3DD9-44CF-89D6-BC3DAA7B3906}"/>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13" name="グループ化 812">
            <a:extLst>
              <a:ext uri="{FF2B5EF4-FFF2-40B4-BE49-F238E27FC236}">
                <a16:creationId xmlns:a16="http://schemas.microsoft.com/office/drawing/2014/main" id="{6C76A40B-D284-400C-9029-C9D66CED76E6}"/>
              </a:ext>
            </a:extLst>
          </p:cNvPr>
          <p:cNvGrpSpPr/>
          <p:nvPr/>
        </p:nvGrpSpPr>
        <p:grpSpPr>
          <a:xfrm>
            <a:off x="3321872" y="4543352"/>
            <a:ext cx="68838" cy="107567"/>
            <a:chOff x="565043" y="809237"/>
            <a:chExt cx="1169988" cy="1665288"/>
          </a:xfrm>
        </p:grpSpPr>
        <p:sp>
          <p:nvSpPr>
            <p:cNvPr id="814" name="Oval 111">
              <a:extLst>
                <a:ext uri="{FF2B5EF4-FFF2-40B4-BE49-F238E27FC236}">
                  <a16:creationId xmlns:a16="http://schemas.microsoft.com/office/drawing/2014/main" id="{4D8989FC-4B15-4B0D-B6E3-2EBF668D10D7}"/>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15" name="Group 112">
              <a:extLst>
                <a:ext uri="{FF2B5EF4-FFF2-40B4-BE49-F238E27FC236}">
                  <a16:creationId xmlns:a16="http://schemas.microsoft.com/office/drawing/2014/main" id="{2D05C22A-B050-45E9-B8B6-1D60F5456E57}"/>
                </a:ext>
              </a:extLst>
            </p:cNvPr>
            <p:cNvGrpSpPr>
              <a:grpSpLocks/>
            </p:cNvGrpSpPr>
            <p:nvPr/>
          </p:nvGrpSpPr>
          <p:grpSpPr bwMode="auto">
            <a:xfrm rot="1800000">
              <a:off x="565043" y="809237"/>
              <a:ext cx="1035050" cy="1665288"/>
              <a:chOff x="625" y="2245"/>
              <a:chExt cx="652" cy="1049"/>
            </a:xfrm>
          </p:grpSpPr>
          <p:sp>
            <p:nvSpPr>
              <p:cNvPr id="816" name="AutoShape 113">
                <a:extLst>
                  <a:ext uri="{FF2B5EF4-FFF2-40B4-BE49-F238E27FC236}">
                    <a16:creationId xmlns:a16="http://schemas.microsoft.com/office/drawing/2014/main" id="{B94468C7-7F38-4A4F-A240-AE30D6C4C836}"/>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17" name="Oval 114">
                <a:extLst>
                  <a:ext uri="{FF2B5EF4-FFF2-40B4-BE49-F238E27FC236}">
                    <a16:creationId xmlns:a16="http://schemas.microsoft.com/office/drawing/2014/main" id="{C2687FC2-D657-4FFA-85DC-EA86877C7344}"/>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18" name="Oval 115">
                <a:extLst>
                  <a:ext uri="{FF2B5EF4-FFF2-40B4-BE49-F238E27FC236}">
                    <a16:creationId xmlns:a16="http://schemas.microsoft.com/office/drawing/2014/main" id="{FA6EC7EF-7D85-4324-ADF8-031B1F055508}"/>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19" name="グループ化 818">
            <a:extLst>
              <a:ext uri="{FF2B5EF4-FFF2-40B4-BE49-F238E27FC236}">
                <a16:creationId xmlns:a16="http://schemas.microsoft.com/office/drawing/2014/main" id="{87033CE7-797C-44C8-BB77-4F56CE11F896}"/>
              </a:ext>
            </a:extLst>
          </p:cNvPr>
          <p:cNvGrpSpPr/>
          <p:nvPr/>
        </p:nvGrpSpPr>
        <p:grpSpPr>
          <a:xfrm>
            <a:off x="3474173" y="4617106"/>
            <a:ext cx="68838" cy="107567"/>
            <a:chOff x="565043" y="809237"/>
            <a:chExt cx="1169988" cy="1665288"/>
          </a:xfrm>
        </p:grpSpPr>
        <p:sp>
          <p:nvSpPr>
            <p:cNvPr id="820" name="Oval 111">
              <a:extLst>
                <a:ext uri="{FF2B5EF4-FFF2-40B4-BE49-F238E27FC236}">
                  <a16:creationId xmlns:a16="http://schemas.microsoft.com/office/drawing/2014/main" id="{0B0B65C5-ACE7-4C0B-98B6-53EC60D12EB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21" name="Group 112">
              <a:extLst>
                <a:ext uri="{FF2B5EF4-FFF2-40B4-BE49-F238E27FC236}">
                  <a16:creationId xmlns:a16="http://schemas.microsoft.com/office/drawing/2014/main" id="{5609CF27-4F27-42EA-A840-B786F78764BF}"/>
                </a:ext>
              </a:extLst>
            </p:cNvPr>
            <p:cNvGrpSpPr>
              <a:grpSpLocks/>
            </p:cNvGrpSpPr>
            <p:nvPr/>
          </p:nvGrpSpPr>
          <p:grpSpPr bwMode="auto">
            <a:xfrm rot="1800000">
              <a:off x="565043" y="809237"/>
              <a:ext cx="1035050" cy="1665288"/>
              <a:chOff x="625" y="2245"/>
              <a:chExt cx="652" cy="1049"/>
            </a:xfrm>
          </p:grpSpPr>
          <p:sp>
            <p:nvSpPr>
              <p:cNvPr id="822" name="AutoShape 113">
                <a:extLst>
                  <a:ext uri="{FF2B5EF4-FFF2-40B4-BE49-F238E27FC236}">
                    <a16:creationId xmlns:a16="http://schemas.microsoft.com/office/drawing/2014/main" id="{4DA63AC1-1F5B-41F4-9081-0DA7841C5E4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23" name="Oval 114">
                <a:extLst>
                  <a:ext uri="{FF2B5EF4-FFF2-40B4-BE49-F238E27FC236}">
                    <a16:creationId xmlns:a16="http://schemas.microsoft.com/office/drawing/2014/main" id="{2C2DE265-5711-443D-9C68-D50B7154D1D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24" name="Oval 115">
                <a:extLst>
                  <a:ext uri="{FF2B5EF4-FFF2-40B4-BE49-F238E27FC236}">
                    <a16:creationId xmlns:a16="http://schemas.microsoft.com/office/drawing/2014/main" id="{777180C7-408B-4EC9-A838-AB23B8CF651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25" name="グループ化 824">
            <a:extLst>
              <a:ext uri="{FF2B5EF4-FFF2-40B4-BE49-F238E27FC236}">
                <a16:creationId xmlns:a16="http://schemas.microsoft.com/office/drawing/2014/main" id="{0361D7FF-15A4-4EBB-ADB3-DCE4F53175AE}"/>
              </a:ext>
            </a:extLst>
          </p:cNvPr>
          <p:cNvGrpSpPr/>
          <p:nvPr/>
        </p:nvGrpSpPr>
        <p:grpSpPr>
          <a:xfrm>
            <a:off x="3851906" y="4192873"/>
            <a:ext cx="68838" cy="107567"/>
            <a:chOff x="565043" y="809237"/>
            <a:chExt cx="1169988" cy="1665288"/>
          </a:xfrm>
        </p:grpSpPr>
        <p:sp>
          <p:nvSpPr>
            <p:cNvPr id="826" name="Oval 111">
              <a:extLst>
                <a:ext uri="{FF2B5EF4-FFF2-40B4-BE49-F238E27FC236}">
                  <a16:creationId xmlns:a16="http://schemas.microsoft.com/office/drawing/2014/main" id="{01828E23-5E6D-4AB2-B40B-EC8137CA074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27" name="Group 112">
              <a:extLst>
                <a:ext uri="{FF2B5EF4-FFF2-40B4-BE49-F238E27FC236}">
                  <a16:creationId xmlns:a16="http://schemas.microsoft.com/office/drawing/2014/main" id="{46C48FC8-4E05-4632-9C6B-FD621CACB31B}"/>
                </a:ext>
              </a:extLst>
            </p:cNvPr>
            <p:cNvGrpSpPr>
              <a:grpSpLocks/>
            </p:cNvGrpSpPr>
            <p:nvPr/>
          </p:nvGrpSpPr>
          <p:grpSpPr bwMode="auto">
            <a:xfrm rot="1800000">
              <a:off x="565043" y="809237"/>
              <a:ext cx="1035050" cy="1665288"/>
              <a:chOff x="625" y="2245"/>
              <a:chExt cx="652" cy="1049"/>
            </a:xfrm>
          </p:grpSpPr>
          <p:sp>
            <p:nvSpPr>
              <p:cNvPr id="828" name="AutoShape 113">
                <a:extLst>
                  <a:ext uri="{FF2B5EF4-FFF2-40B4-BE49-F238E27FC236}">
                    <a16:creationId xmlns:a16="http://schemas.microsoft.com/office/drawing/2014/main" id="{49D05B53-3AB3-44FB-BD2C-F42B6F77012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29" name="Oval 114">
                <a:extLst>
                  <a:ext uri="{FF2B5EF4-FFF2-40B4-BE49-F238E27FC236}">
                    <a16:creationId xmlns:a16="http://schemas.microsoft.com/office/drawing/2014/main" id="{1A390AE7-7661-43B1-A7E8-CCFD54C7BA8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30" name="Oval 115">
                <a:extLst>
                  <a:ext uri="{FF2B5EF4-FFF2-40B4-BE49-F238E27FC236}">
                    <a16:creationId xmlns:a16="http://schemas.microsoft.com/office/drawing/2014/main" id="{3535CB5B-C4D8-4161-AC69-C6BE50923637}"/>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31" name="グループ化 830">
            <a:extLst>
              <a:ext uri="{FF2B5EF4-FFF2-40B4-BE49-F238E27FC236}">
                <a16:creationId xmlns:a16="http://schemas.microsoft.com/office/drawing/2014/main" id="{6A3E385C-FED4-427B-85FA-F0CF97CBC10C}"/>
              </a:ext>
            </a:extLst>
          </p:cNvPr>
          <p:cNvGrpSpPr/>
          <p:nvPr/>
        </p:nvGrpSpPr>
        <p:grpSpPr>
          <a:xfrm>
            <a:off x="3803177" y="4257752"/>
            <a:ext cx="68838" cy="107567"/>
            <a:chOff x="565043" y="809237"/>
            <a:chExt cx="1169988" cy="1665288"/>
          </a:xfrm>
        </p:grpSpPr>
        <p:sp>
          <p:nvSpPr>
            <p:cNvPr id="832" name="Oval 111">
              <a:extLst>
                <a:ext uri="{FF2B5EF4-FFF2-40B4-BE49-F238E27FC236}">
                  <a16:creationId xmlns:a16="http://schemas.microsoft.com/office/drawing/2014/main" id="{0606DBEE-73F9-4524-B4C6-966C1B1C15B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33" name="Group 112">
              <a:extLst>
                <a:ext uri="{FF2B5EF4-FFF2-40B4-BE49-F238E27FC236}">
                  <a16:creationId xmlns:a16="http://schemas.microsoft.com/office/drawing/2014/main" id="{EE7A4B67-771F-4533-96AB-C1DA67D00789}"/>
                </a:ext>
              </a:extLst>
            </p:cNvPr>
            <p:cNvGrpSpPr>
              <a:grpSpLocks/>
            </p:cNvGrpSpPr>
            <p:nvPr/>
          </p:nvGrpSpPr>
          <p:grpSpPr bwMode="auto">
            <a:xfrm rot="1800000">
              <a:off x="565043" y="809237"/>
              <a:ext cx="1035050" cy="1665288"/>
              <a:chOff x="625" y="2245"/>
              <a:chExt cx="652" cy="1049"/>
            </a:xfrm>
          </p:grpSpPr>
          <p:sp>
            <p:nvSpPr>
              <p:cNvPr id="834" name="AutoShape 113">
                <a:extLst>
                  <a:ext uri="{FF2B5EF4-FFF2-40B4-BE49-F238E27FC236}">
                    <a16:creationId xmlns:a16="http://schemas.microsoft.com/office/drawing/2014/main" id="{99FA1C78-F0B8-493A-9122-AFA0D5E78289}"/>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35" name="Oval 114">
                <a:extLst>
                  <a:ext uri="{FF2B5EF4-FFF2-40B4-BE49-F238E27FC236}">
                    <a16:creationId xmlns:a16="http://schemas.microsoft.com/office/drawing/2014/main" id="{EDA6C14F-88A6-4271-A236-AE9CB7A884E6}"/>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36" name="Oval 115">
                <a:extLst>
                  <a:ext uri="{FF2B5EF4-FFF2-40B4-BE49-F238E27FC236}">
                    <a16:creationId xmlns:a16="http://schemas.microsoft.com/office/drawing/2014/main" id="{819447A7-A57A-4D10-A614-7FDF4A0DFD8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37" name="グループ化 836">
            <a:extLst>
              <a:ext uri="{FF2B5EF4-FFF2-40B4-BE49-F238E27FC236}">
                <a16:creationId xmlns:a16="http://schemas.microsoft.com/office/drawing/2014/main" id="{590649E0-6ECD-46CB-B538-AFA13117327D}"/>
              </a:ext>
            </a:extLst>
          </p:cNvPr>
          <p:cNvGrpSpPr/>
          <p:nvPr/>
        </p:nvGrpSpPr>
        <p:grpSpPr>
          <a:xfrm>
            <a:off x="3912326" y="4219221"/>
            <a:ext cx="68838" cy="107567"/>
            <a:chOff x="565043" y="809237"/>
            <a:chExt cx="1169988" cy="1665288"/>
          </a:xfrm>
        </p:grpSpPr>
        <p:sp>
          <p:nvSpPr>
            <p:cNvPr id="838" name="Oval 111">
              <a:extLst>
                <a:ext uri="{FF2B5EF4-FFF2-40B4-BE49-F238E27FC236}">
                  <a16:creationId xmlns:a16="http://schemas.microsoft.com/office/drawing/2014/main" id="{3C280E4C-41D6-4B9C-B92A-541302D5F93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39" name="Group 112">
              <a:extLst>
                <a:ext uri="{FF2B5EF4-FFF2-40B4-BE49-F238E27FC236}">
                  <a16:creationId xmlns:a16="http://schemas.microsoft.com/office/drawing/2014/main" id="{8550CDA5-FFE1-43B3-8338-FC38B0854060}"/>
                </a:ext>
              </a:extLst>
            </p:cNvPr>
            <p:cNvGrpSpPr>
              <a:grpSpLocks/>
            </p:cNvGrpSpPr>
            <p:nvPr/>
          </p:nvGrpSpPr>
          <p:grpSpPr bwMode="auto">
            <a:xfrm rot="1800000">
              <a:off x="565043" y="809237"/>
              <a:ext cx="1035050" cy="1665288"/>
              <a:chOff x="625" y="2245"/>
              <a:chExt cx="652" cy="1049"/>
            </a:xfrm>
          </p:grpSpPr>
          <p:sp>
            <p:nvSpPr>
              <p:cNvPr id="840" name="AutoShape 113">
                <a:extLst>
                  <a:ext uri="{FF2B5EF4-FFF2-40B4-BE49-F238E27FC236}">
                    <a16:creationId xmlns:a16="http://schemas.microsoft.com/office/drawing/2014/main" id="{0D680A1C-088D-4F18-BFCA-4C2AE4243E6F}"/>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41" name="Oval 114">
                <a:extLst>
                  <a:ext uri="{FF2B5EF4-FFF2-40B4-BE49-F238E27FC236}">
                    <a16:creationId xmlns:a16="http://schemas.microsoft.com/office/drawing/2014/main" id="{5B54FB8A-29B6-4D07-AB31-6FB2BBBC7F6D}"/>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42" name="Oval 115">
                <a:extLst>
                  <a:ext uri="{FF2B5EF4-FFF2-40B4-BE49-F238E27FC236}">
                    <a16:creationId xmlns:a16="http://schemas.microsoft.com/office/drawing/2014/main" id="{02B6E29E-CE38-4235-A7E7-68C982C591E4}"/>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43" name="グループ化 842">
            <a:extLst>
              <a:ext uri="{FF2B5EF4-FFF2-40B4-BE49-F238E27FC236}">
                <a16:creationId xmlns:a16="http://schemas.microsoft.com/office/drawing/2014/main" id="{1366A00B-73D0-464A-9BA3-89AAD79C4697}"/>
              </a:ext>
            </a:extLst>
          </p:cNvPr>
          <p:cNvGrpSpPr/>
          <p:nvPr/>
        </p:nvGrpSpPr>
        <p:grpSpPr>
          <a:xfrm>
            <a:off x="3727164" y="4509236"/>
            <a:ext cx="68838" cy="107567"/>
            <a:chOff x="565043" y="809237"/>
            <a:chExt cx="1169988" cy="1665288"/>
          </a:xfrm>
        </p:grpSpPr>
        <p:sp>
          <p:nvSpPr>
            <p:cNvPr id="844" name="Oval 111">
              <a:extLst>
                <a:ext uri="{FF2B5EF4-FFF2-40B4-BE49-F238E27FC236}">
                  <a16:creationId xmlns:a16="http://schemas.microsoft.com/office/drawing/2014/main" id="{EBB38BAC-A8C6-4A3D-B9B5-363B65658AAC}"/>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45" name="Group 112">
              <a:extLst>
                <a:ext uri="{FF2B5EF4-FFF2-40B4-BE49-F238E27FC236}">
                  <a16:creationId xmlns:a16="http://schemas.microsoft.com/office/drawing/2014/main" id="{7035576B-04B8-4F42-8FC8-DC95C31DA91C}"/>
                </a:ext>
              </a:extLst>
            </p:cNvPr>
            <p:cNvGrpSpPr>
              <a:grpSpLocks/>
            </p:cNvGrpSpPr>
            <p:nvPr/>
          </p:nvGrpSpPr>
          <p:grpSpPr bwMode="auto">
            <a:xfrm rot="1800000">
              <a:off x="565043" y="809237"/>
              <a:ext cx="1035050" cy="1665288"/>
              <a:chOff x="625" y="2245"/>
              <a:chExt cx="652" cy="1049"/>
            </a:xfrm>
          </p:grpSpPr>
          <p:sp>
            <p:nvSpPr>
              <p:cNvPr id="846" name="AutoShape 113">
                <a:extLst>
                  <a:ext uri="{FF2B5EF4-FFF2-40B4-BE49-F238E27FC236}">
                    <a16:creationId xmlns:a16="http://schemas.microsoft.com/office/drawing/2014/main" id="{15DAF66C-A696-484E-9CDA-8826E8CA0D73}"/>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47" name="Oval 114">
                <a:extLst>
                  <a:ext uri="{FF2B5EF4-FFF2-40B4-BE49-F238E27FC236}">
                    <a16:creationId xmlns:a16="http://schemas.microsoft.com/office/drawing/2014/main" id="{645D31AC-EE44-4F95-B0FB-598375BBF2F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48" name="Oval 115">
                <a:extLst>
                  <a:ext uri="{FF2B5EF4-FFF2-40B4-BE49-F238E27FC236}">
                    <a16:creationId xmlns:a16="http://schemas.microsoft.com/office/drawing/2014/main" id="{8A90F828-9003-43FB-AE29-A17D58B7105C}"/>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49" name="グループ化 848">
            <a:extLst>
              <a:ext uri="{FF2B5EF4-FFF2-40B4-BE49-F238E27FC236}">
                <a16:creationId xmlns:a16="http://schemas.microsoft.com/office/drawing/2014/main" id="{FD1EFE06-78DC-4A7E-AC29-7B1B664685D7}"/>
              </a:ext>
            </a:extLst>
          </p:cNvPr>
          <p:cNvGrpSpPr/>
          <p:nvPr/>
        </p:nvGrpSpPr>
        <p:grpSpPr>
          <a:xfrm>
            <a:off x="3675765" y="4525048"/>
            <a:ext cx="68838" cy="107567"/>
            <a:chOff x="565043" y="809237"/>
            <a:chExt cx="1169988" cy="1665288"/>
          </a:xfrm>
        </p:grpSpPr>
        <p:sp>
          <p:nvSpPr>
            <p:cNvPr id="850" name="Oval 111">
              <a:extLst>
                <a:ext uri="{FF2B5EF4-FFF2-40B4-BE49-F238E27FC236}">
                  <a16:creationId xmlns:a16="http://schemas.microsoft.com/office/drawing/2014/main" id="{18BB9D50-1287-431E-BBCA-40B06C0A8D62}"/>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51" name="Group 112">
              <a:extLst>
                <a:ext uri="{FF2B5EF4-FFF2-40B4-BE49-F238E27FC236}">
                  <a16:creationId xmlns:a16="http://schemas.microsoft.com/office/drawing/2014/main" id="{149C7D83-18DB-4415-8B48-0FAF06322676}"/>
                </a:ext>
              </a:extLst>
            </p:cNvPr>
            <p:cNvGrpSpPr>
              <a:grpSpLocks/>
            </p:cNvGrpSpPr>
            <p:nvPr/>
          </p:nvGrpSpPr>
          <p:grpSpPr bwMode="auto">
            <a:xfrm rot="1800000">
              <a:off x="565043" y="809237"/>
              <a:ext cx="1035050" cy="1665288"/>
              <a:chOff x="625" y="2245"/>
              <a:chExt cx="652" cy="1049"/>
            </a:xfrm>
          </p:grpSpPr>
          <p:sp>
            <p:nvSpPr>
              <p:cNvPr id="852" name="AutoShape 113">
                <a:extLst>
                  <a:ext uri="{FF2B5EF4-FFF2-40B4-BE49-F238E27FC236}">
                    <a16:creationId xmlns:a16="http://schemas.microsoft.com/office/drawing/2014/main" id="{BB91525B-B20F-4CF1-8BF2-C95B204EC971}"/>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53" name="Oval 114">
                <a:extLst>
                  <a:ext uri="{FF2B5EF4-FFF2-40B4-BE49-F238E27FC236}">
                    <a16:creationId xmlns:a16="http://schemas.microsoft.com/office/drawing/2014/main" id="{B0CD2F26-4EF6-49E2-8E95-F67F6E20E1A9}"/>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54" name="Oval 115">
                <a:extLst>
                  <a:ext uri="{FF2B5EF4-FFF2-40B4-BE49-F238E27FC236}">
                    <a16:creationId xmlns:a16="http://schemas.microsoft.com/office/drawing/2014/main" id="{9954D46D-9A52-416A-A711-6F80C39C4B2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55" name="グループ化 854">
            <a:extLst>
              <a:ext uri="{FF2B5EF4-FFF2-40B4-BE49-F238E27FC236}">
                <a16:creationId xmlns:a16="http://schemas.microsoft.com/office/drawing/2014/main" id="{0596A679-EF46-439B-BFA3-E2BD841117BC}"/>
              </a:ext>
            </a:extLst>
          </p:cNvPr>
          <p:cNvGrpSpPr/>
          <p:nvPr/>
        </p:nvGrpSpPr>
        <p:grpSpPr>
          <a:xfrm>
            <a:off x="3740623" y="4461644"/>
            <a:ext cx="68838" cy="107567"/>
            <a:chOff x="565043" y="809237"/>
            <a:chExt cx="1169988" cy="1665288"/>
          </a:xfrm>
        </p:grpSpPr>
        <p:sp>
          <p:nvSpPr>
            <p:cNvPr id="856" name="Oval 111">
              <a:extLst>
                <a:ext uri="{FF2B5EF4-FFF2-40B4-BE49-F238E27FC236}">
                  <a16:creationId xmlns:a16="http://schemas.microsoft.com/office/drawing/2014/main" id="{E4FD57A1-76F7-4439-8F28-2CAAEC9961C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57" name="Group 112">
              <a:extLst>
                <a:ext uri="{FF2B5EF4-FFF2-40B4-BE49-F238E27FC236}">
                  <a16:creationId xmlns:a16="http://schemas.microsoft.com/office/drawing/2014/main" id="{9CC53BC5-DAB3-49C1-910D-9E98DA20DFDB}"/>
                </a:ext>
              </a:extLst>
            </p:cNvPr>
            <p:cNvGrpSpPr>
              <a:grpSpLocks/>
            </p:cNvGrpSpPr>
            <p:nvPr/>
          </p:nvGrpSpPr>
          <p:grpSpPr bwMode="auto">
            <a:xfrm rot="1800000">
              <a:off x="565043" y="809237"/>
              <a:ext cx="1035050" cy="1665288"/>
              <a:chOff x="625" y="2245"/>
              <a:chExt cx="652" cy="1049"/>
            </a:xfrm>
          </p:grpSpPr>
          <p:sp>
            <p:nvSpPr>
              <p:cNvPr id="858" name="AutoShape 113">
                <a:extLst>
                  <a:ext uri="{FF2B5EF4-FFF2-40B4-BE49-F238E27FC236}">
                    <a16:creationId xmlns:a16="http://schemas.microsoft.com/office/drawing/2014/main" id="{78E820E5-AFAB-48CC-9036-0761D6C7DFC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59" name="Oval 114">
                <a:extLst>
                  <a:ext uri="{FF2B5EF4-FFF2-40B4-BE49-F238E27FC236}">
                    <a16:creationId xmlns:a16="http://schemas.microsoft.com/office/drawing/2014/main" id="{B53BEEDA-3AD6-4FAC-A4A5-2F4FB7578933}"/>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60" name="Oval 115">
                <a:extLst>
                  <a:ext uri="{FF2B5EF4-FFF2-40B4-BE49-F238E27FC236}">
                    <a16:creationId xmlns:a16="http://schemas.microsoft.com/office/drawing/2014/main" id="{10339CB1-6478-4EBD-BD46-4CD1D81408CC}"/>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61" name="グループ化 860">
            <a:extLst>
              <a:ext uri="{FF2B5EF4-FFF2-40B4-BE49-F238E27FC236}">
                <a16:creationId xmlns:a16="http://schemas.microsoft.com/office/drawing/2014/main" id="{2557F4B6-CB7C-4CFA-93F7-A934F1D78443}"/>
              </a:ext>
            </a:extLst>
          </p:cNvPr>
          <p:cNvGrpSpPr/>
          <p:nvPr/>
        </p:nvGrpSpPr>
        <p:grpSpPr>
          <a:xfrm>
            <a:off x="3301503" y="4365936"/>
            <a:ext cx="68838" cy="107567"/>
            <a:chOff x="565043" y="809237"/>
            <a:chExt cx="1169988" cy="1665288"/>
          </a:xfrm>
        </p:grpSpPr>
        <p:sp>
          <p:nvSpPr>
            <p:cNvPr id="862" name="Oval 111">
              <a:extLst>
                <a:ext uri="{FF2B5EF4-FFF2-40B4-BE49-F238E27FC236}">
                  <a16:creationId xmlns:a16="http://schemas.microsoft.com/office/drawing/2014/main" id="{20F026CA-1297-4B7E-8089-1C36CFF33D39}"/>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63" name="Group 112">
              <a:extLst>
                <a:ext uri="{FF2B5EF4-FFF2-40B4-BE49-F238E27FC236}">
                  <a16:creationId xmlns:a16="http://schemas.microsoft.com/office/drawing/2014/main" id="{0F8741FB-41BD-4E89-B259-6DA97B09F07F}"/>
                </a:ext>
              </a:extLst>
            </p:cNvPr>
            <p:cNvGrpSpPr>
              <a:grpSpLocks/>
            </p:cNvGrpSpPr>
            <p:nvPr/>
          </p:nvGrpSpPr>
          <p:grpSpPr bwMode="auto">
            <a:xfrm rot="1800000">
              <a:off x="565043" y="809237"/>
              <a:ext cx="1035050" cy="1665288"/>
              <a:chOff x="625" y="2245"/>
              <a:chExt cx="652" cy="1049"/>
            </a:xfrm>
          </p:grpSpPr>
          <p:sp>
            <p:nvSpPr>
              <p:cNvPr id="864" name="AutoShape 113">
                <a:extLst>
                  <a:ext uri="{FF2B5EF4-FFF2-40B4-BE49-F238E27FC236}">
                    <a16:creationId xmlns:a16="http://schemas.microsoft.com/office/drawing/2014/main" id="{087FC33E-611C-4218-815A-0C0832EAFC5A}"/>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65" name="Oval 114">
                <a:extLst>
                  <a:ext uri="{FF2B5EF4-FFF2-40B4-BE49-F238E27FC236}">
                    <a16:creationId xmlns:a16="http://schemas.microsoft.com/office/drawing/2014/main" id="{6762051D-1DC2-4A29-A270-E9F9683E39F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66" name="Oval 115">
                <a:extLst>
                  <a:ext uri="{FF2B5EF4-FFF2-40B4-BE49-F238E27FC236}">
                    <a16:creationId xmlns:a16="http://schemas.microsoft.com/office/drawing/2014/main" id="{39C889EA-7618-4A4A-BC3D-AFC02F164A6A}"/>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67" name="グループ化 866">
            <a:extLst>
              <a:ext uri="{FF2B5EF4-FFF2-40B4-BE49-F238E27FC236}">
                <a16:creationId xmlns:a16="http://schemas.microsoft.com/office/drawing/2014/main" id="{27FD800E-C24B-4C7E-A90F-7E5456D74611}"/>
              </a:ext>
            </a:extLst>
          </p:cNvPr>
          <p:cNvGrpSpPr/>
          <p:nvPr/>
        </p:nvGrpSpPr>
        <p:grpSpPr>
          <a:xfrm>
            <a:off x="3712498" y="4149244"/>
            <a:ext cx="68838" cy="107567"/>
            <a:chOff x="565043" y="809237"/>
            <a:chExt cx="1169988" cy="1665288"/>
          </a:xfrm>
        </p:grpSpPr>
        <p:sp>
          <p:nvSpPr>
            <p:cNvPr id="868" name="Oval 111">
              <a:extLst>
                <a:ext uri="{FF2B5EF4-FFF2-40B4-BE49-F238E27FC236}">
                  <a16:creationId xmlns:a16="http://schemas.microsoft.com/office/drawing/2014/main" id="{E6785DAC-3E5C-4A35-A0AC-DBFE00422128}"/>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69" name="Group 112">
              <a:extLst>
                <a:ext uri="{FF2B5EF4-FFF2-40B4-BE49-F238E27FC236}">
                  <a16:creationId xmlns:a16="http://schemas.microsoft.com/office/drawing/2014/main" id="{49FCE4CA-E2C7-4F8F-B057-F4C324A1BCBC}"/>
                </a:ext>
              </a:extLst>
            </p:cNvPr>
            <p:cNvGrpSpPr>
              <a:grpSpLocks/>
            </p:cNvGrpSpPr>
            <p:nvPr/>
          </p:nvGrpSpPr>
          <p:grpSpPr bwMode="auto">
            <a:xfrm rot="1800000">
              <a:off x="565043" y="809237"/>
              <a:ext cx="1035050" cy="1665288"/>
              <a:chOff x="625" y="2245"/>
              <a:chExt cx="652" cy="1049"/>
            </a:xfrm>
          </p:grpSpPr>
          <p:sp>
            <p:nvSpPr>
              <p:cNvPr id="870" name="AutoShape 113">
                <a:extLst>
                  <a:ext uri="{FF2B5EF4-FFF2-40B4-BE49-F238E27FC236}">
                    <a16:creationId xmlns:a16="http://schemas.microsoft.com/office/drawing/2014/main" id="{F516EDF0-5123-408E-B92C-81DF6C0A2872}"/>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71" name="Oval 114">
                <a:extLst>
                  <a:ext uri="{FF2B5EF4-FFF2-40B4-BE49-F238E27FC236}">
                    <a16:creationId xmlns:a16="http://schemas.microsoft.com/office/drawing/2014/main" id="{EE7E9D95-47B2-42A7-B86E-DFBE28F7A1C2}"/>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72" name="Oval 115">
                <a:extLst>
                  <a:ext uri="{FF2B5EF4-FFF2-40B4-BE49-F238E27FC236}">
                    <a16:creationId xmlns:a16="http://schemas.microsoft.com/office/drawing/2014/main" id="{A3B68C06-391C-44E6-BA22-3D52888A37D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73" name="グループ化 872">
            <a:extLst>
              <a:ext uri="{FF2B5EF4-FFF2-40B4-BE49-F238E27FC236}">
                <a16:creationId xmlns:a16="http://schemas.microsoft.com/office/drawing/2014/main" id="{24814B28-38FE-4755-886A-94AD13398EDA}"/>
              </a:ext>
            </a:extLst>
          </p:cNvPr>
          <p:cNvGrpSpPr/>
          <p:nvPr/>
        </p:nvGrpSpPr>
        <p:grpSpPr>
          <a:xfrm>
            <a:off x="3823887" y="4069928"/>
            <a:ext cx="68838" cy="107567"/>
            <a:chOff x="565043" y="809237"/>
            <a:chExt cx="1169988" cy="1665288"/>
          </a:xfrm>
        </p:grpSpPr>
        <p:sp>
          <p:nvSpPr>
            <p:cNvPr id="874" name="Oval 111">
              <a:extLst>
                <a:ext uri="{FF2B5EF4-FFF2-40B4-BE49-F238E27FC236}">
                  <a16:creationId xmlns:a16="http://schemas.microsoft.com/office/drawing/2014/main" id="{EC2EC589-5B4B-4214-BE92-BC7FEDF07BF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75" name="Group 112">
              <a:extLst>
                <a:ext uri="{FF2B5EF4-FFF2-40B4-BE49-F238E27FC236}">
                  <a16:creationId xmlns:a16="http://schemas.microsoft.com/office/drawing/2014/main" id="{C2BCB8A4-22D2-4651-B9AB-C27AF6BCCB21}"/>
                </a:ext>
              </a:extLst>
            </p:cNvPr>
            <p:cNvGrpSpPr>
              <a:grpSpLocks/>
            </p:cNvGrpSpPr>
            <p:nvPr/>
          </p:nvGrpSpPr>
          <p:grpSpPr bwMode="auto">
            <a:xfrm rot="1800000">
              <a:off x="565043" y="809237"/>
              <a:ext cx="1035050" cy="1665288"/>
              <a:chOff x="625" y="2245"/>
              <a:chExt cx="652" cy="1049"/>
            </a:xfrm>
          </p:grpSpPr>
          <p:sp>
            <p:nvSpPr>
              <p:cNvPr id="876" name="AutoShape 113">
                <a:extLst>
                  <a:ext uri="{FF2B5EF4-FFF2-40B4-BE49-F238E27FC236}">
                    <a16:creationId xmlns:a16="http://schemas.microsoft.com/office/drawing/2014/main" id="{00130BD7-9C6F-4994-9D10-141871628AC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77" name="Oval 114">
                <a:extLst>
                  <a:ext uri="{FF2B5EF4-FFF2-40B4-BE49-F238E27FC236}">
                    <a16:creationId xmlns:a16="http://schemas.microsoft.com/office/drawing/2014/main" id="{F1F38CBB-E158-4A7E-8164-A30F9107523E}"/>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78" name="Oval 115">
                <a:extLst>
                  <a:ext uri="{FF2B5EF4-FFF2-40B4-BE49-F238E27FC236}">
                    <a16:creationId xmlns:a16="http://schemas.microsoft.com/office/drawing/2014/main" id="{E824D476-0D7A-4484-9983-18A3D9F56787}"/>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79" name="グループ化 878">
            <a:extLst>
              <a:ext uri="{FF2B5EF4-FFF2-40B4-BE49-F238E27FC236}">
                <a16:creationId xmlns:a16="http://schemas.microsoft.com/office/drawing/2014/main" id="{6123F382-D851-4863-AD68-0A19BCF60991}"/>
              </a:ext>
            </a:extLst>
          </p:cNvPr>
          <p:cNvGrpSpPr/>
          <p:nvPr/>
        </p:nvGrpSpPr>
        <p:grpSpPr>
          <a:xfrm>
            <a:off x="3778499" y="4137299"/>
            <a:ext cx="68838" cy="107567"/>
            <a:chOff x="565043" y="809237"/>
            <a:chExt cx="1169988" cy="1665288"/>
          </a:xfrm>
        </p:grpSpPr>
        <p:sp>
          <p:nvSpPr>
            <p:cNvPr id="880" name="Oval 111">
              <a:extLst>
                <a:ext uri="{FF2B5EF4-FFF2-40B4-BE49-F238E27FC236}">
                  <a16:creationId xmlns:a16="http://schemas.microsoft.com/office/drawing/2014/main" id="{7AACC2F4-7A6B-4C04-9BED-14E0DE11033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81" name="Group 112">
              <a:extLst>
                <a:ext uri="{FF2B5EF4-FFF2-40B4-BE49-F238E27FC236}">
                  <a16:creationId xmlns:a16="http://schemas.microsoft.com/office/drawing/2014/main" id="{FB3DCCC9-A98D-43D6-8DE8-20F7CCF32D2D}"/>
                </a:ext>
              </a:extLst>
            </p:cNvPr>
            <p:cNvGrpSpPr>
              <a:grpSpLocks/>
            </p:cNvGrpSpPr>
            <p:nvPr/>
          </p:nvGrpSpPr>
          <p:grpSpPr bwMode="auto">
            <a:xfrm rot="1800000">
              <a:off x="565043" y="809237"/>
              <a:ext cx="1035050" cy="1665288"/>
              <a:chOff x="625" y="2245"/>
              <a:chExt cx="652" cy="1049"/>
            </a:xfrm>
          </p:grpSpPr>
          <p:sp>
            <p:nvSpPr>
              <p:cNvPr id="882" name="AutoShape 113">
                <a:extLst>
                  <a:ext uri="{FF2B5EF4-FFF2-40B4-BE49-F238E27FC236}">
                    <a16:creationId xmlns:a16="http://schemas.microsoft.com/office/drawing/2014/main" id="{4D225477-BF3D-465B-A18A-D1A3BC84A33D}"/>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83" name="Oval 114">
                <a:extLst>
                  <a:ext uri="{FF2B5EF4-FFF2-40B4-BE49-F238E27FC236}">
                    <a16:creationId xmlns:a16="http://schemas.microsoft.com/office/drawing/2014/main" id="{A84394AA-38C3-4B14-9A44-ECE8BEFC7653}"/>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84" name="Oval 115">
                <a:extLst>
                  <a:ext uri="{FF2B5EF4-FFF2-40B4-BE49-F238E27FC236}">
                    <a16:creationId xmlns:a16="http://schemas.microsoft.com/office/drawing/2014/main" id="{95611F30-F366-4167-8D39-1016B7275872}"/>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85" name="グループ化 884">
            <a:extLst>
              <a:ext uri="{FF2B5EF4-FFF2-40B4-BE49-F238E27FC236}">
                <a16:creationId xmlns:a16="http://schemas.microsoft.com/office/drawing/2014/main" id="{18EE25B6-FC74-4843-AE79-9D1D45220BFC}"/>
              </a:ext>
            </a:extLst>
          </p:cNvPr>
          <p:cNvGrpSpPr/>
          <p:nvPr/>
        </p:nvGrpSpPr>
        <p:grpSpPr>
          <a:xfrm>
            <a:off x="3664992" y="4404553"/>
            <a:ext cx="68838" cy="107567"/>
            <a:chOff x="565043" y="809237"/>
            <a:chExt cx="1169988" cy="1665288"/>
          </a:xfrm>
        </p:grpSpPr>
        <p:sp>
          <p:nvSpPr>
            <p:cNvPr id="886" name="Oval 111">
              <a:extLst>
                <a:ext uri="{FF2B5EF4-FFF2-40B4-BE49-F238E27FC236}">
                  <a16:creationId xmlns:a16="http://schemas.microsoft.com/office/drawing/2014/main" id="{2E1DDB80-D40F-413B-9A53-BD30665F7002}"/>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87" name="Group 112">
              <a:extLst>
                <a:ext uri="{FF2B5EF4-FFF2-40B4-BE49-F238E27FC236}">
                  <a16:creationId xmlns:a16="http://schemas.microsoft.com/office/drawing/2014/main" id="{EB5E6E36-C096-48EC-B132-D4DFD5BEC061}"/>
                </a:ext>
              </a:extLst>
            </p:cNvPr>
            <p:cNvGrpSpPr>
              <a:grpSpLocks/>
            </p:cNvGrpSpPr>
            <p:nvPr/>
          </p:nvGrpSpPr>
          <p:grpSpPr bwMode="auto">
            <a:xfrm rot="1800000">
              <a:off x="565043" y="809237"/>
              <a:ext cx="1035050" cy="1665288"/>
              <a:chOff x="625" y="2245"/>
              <a:chExt cx="652" cy="1049"/>
            </a:xfrm>
          </p:grpSpPr>
          <p:sp>
            <p:nvSpPr>
              <p:cNvPr id="888" name="AutoShape 113">
                <a:extLst>
                  <a:ext uri="{FF2B5EF4-FFF2-40B4-BE49-F238E27FC236}">
                    <a16:creationId xmlns:a16="http://schemas.microsoft.com/office/drawing/2014/main" id="{759D8D0F-498D-4C1F-B54A-A0D543F57AE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89" name="Oval 114">
                <a:extLst>
                  <a:ext uri="{FF2B5EF4-FFF2-40B4-BE49-F238E27FC236}">
                    <a16:creationId xmlns:a16="http://schemas.microsoft.com/office/drawing/2014/main" id="{665543B2-BDFE-45FD-BA0C-1A7ADF5610ED}"/>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90" name="Oval 115">
                <a:extLst>
                  <a:ext uri="{FF2B5EF4-FFF2-40B4-BE49-F238E27FC236}">
                    <a16:creationId xmlns:a16="http://schemas.microsoft.com/office/drawing/2014/main" id="{8F4E00A9-089E-4101-8239-9E44DC8C3273}"/>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91" name="グループ化 890">
            <a:extLst>
              <a:ext uri="{FF2B5EF4-FFF2-40B4-BE49-F238E27FC236}">
                <a16:creationId xmlns:a16="http://schemas.microsoft.com/office/drawing/2014/main" id="{A23F54E8-0C99-40CC-98F1-94A1E40F01EF}"/>
              </a:ext>
            </a:extLst>
          </p:cNvPr>
          <p:cNvGrpSpPr/>
          <p:nvPr/>
        </p:nvGrpSpPr>
        <p:grpSpPr>
          <a:xfrm>
            <a:off x="3591540" y="4259960"/>
            <a:ext cx="68838" cy="107567"/>
            <a:chOff x="565043" y="809237"/>
            <a:chExt cx="1169988" cy="1665288"/>
          </a:xfrm>
        </p:grpSpPr>
        <p:sp>
          <p:nvSpPr>
            <p:cNvPr id="892" name="Oval 111">
              <a:extLst>
                <a:ext uri="{FF2B5EF4-FFF2-40B4-BE49-F238E27FC236}">
                  <a16:creationId xmlns:a16="http://schemas.microsoft.com/office/drawing/2014/main" id="{AAECBD41-A46F-447C-AE72-19491C643893}"/>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93" name="Group 112">
              <a:extLst>
                <a:ext uri="{FF2B5EF4-FFF2-40B4-BE49-F238E27FC236}">
                  <a16:creationId xmlns:a16="http://schemas.microsoft.com/office/drawing/2014/main" id="{8796E228-EFC2-4573-90A3-E85AC8BA82C0}"/>
                </a:ext>
              </a:extLst>
            </p:cNvPr>
            <p:cNvGrpSpPr>
              <a:grpSpLocks/>
            </p:cNvGrpSpPr>
            <p:nvPr/>
          </p:nvGrpSpPr>
          <p:grpSpPr bwMode="auto">
            <a:xfrm rot="1800000">
              <a:off x="565043" y="809237"/>
              <a:ext cx="1035050" cy="1665288"/>
              <a:chOff x="625" y="2245"/>
              <a:chExt cx="652" cy="1049"/>
            </a:xfrm>
          </p:grpSpPr>
          <p:sp>
            <p:nvSpPr>
              <p:cNvPr id="894" name="AutoShape 113">
                <a:extLst>
                  <a:ext uri="{FF2B5EF4-FFF2-40B4-BE49-F238E27FC236}">
                    <a16:creationId xmlns:a16="http://schemas.microsoft.com/office/drawing/2014/main" id="{704CDE24-5380-4D3F-8058-5574AC1B3C12}"/>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95" name="Oval 114">
                <a:extLst>
                  <a:ext uri="{FF2B5EF4-FFF2-40B4-BE49-F238E27FC236}">
                    <a16:creationId xmlns:a16="http://schemas.microsoft.com/office/drawing/2014/main" id="{0B41D50C-8E57-4D19-8527-94E3D1B108AC}"/>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96" name="Oval 115">
                <a:extLst>
                  <a:ext uri="{FF2B5EF4-FFF2-40B4-BE49-F238E27FC236}">
                    <a16:creationId xmlns:a16="http://schemas.microsoft.com/office/drawing/2014/main" id="{E01ED3BA-7B02-4FFC-9E42-5595AECF55B6}"/>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97" name="グループ化 896">
            <a:extLst>
              <a:ext uri="{FF2B5EF4-FFF2-40B4-BE49-F238E27FC236}">
                <a16:creationId xmlns:a16="http://schemas.microsoft.com/office/drawing/2014/main" id="{3F4275B4-7F22-4B30-9948-481EB7F1EDBA}"/>
              </a:ext>
            </a:extLst>
          </p:cNvPr>
          <p:cNvGrpSpPr/>
          <p:nvPr/>
        </p:nvGrpSpPr>
        <p:grpSpPr>
          <a:xfrm>
            <a:off x="3787436" y="4067707"/>
            <a:ext cx="68838" cy="107567"/>
            <a:chOff x="565043" y="809237"/>
            <a:chExt cx="1169988" cy="1665288"/>
          </a:xfrm>
        </p:grpSpPr>
        <p:sp>
          <p:nvSpPr>
            <p:cNvPr id="898" name="Oval 111">
              <a:extLst>
                <a:ext uri="{FF2B5EF4-FFF2-40B4-BE49-F238E27FC236}">
                  <a16:creationId xmlns:a16="http://schemas.microsoft.com/office/drawing/2014/main" id="{CFF4BBA3-3BF6-473C-B5DE-955BF864924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99" name="Group 112">
              <a:extLst>
                <a:ext uri="{FF2B5EF4-FFF2-40B4-BE49-F238E27FC236}">
                  <a16:creationId xmlns:a16="http://schemas.microsoft.com/office/drawing/2014/main" id="{F0610709-D51C-419B-B949-F0367C02347D}"/>
                </a:ext>
              </a:extLst>
            </p:cNvPr>
            <p:cNvGrpSpPr>
              <a:grpSpLocks/>
            </p:cNvGrpSpPr>
            <p:nvPr/>
          </p:nvGrpSpPr>
          <p:grpSpPr bwMode="auto">
            <a:xfrm rot="1800000">
              <a:off x="565043" y="809237"/>
              <a:ext cx="1035050" cy="1665288"/>
              <a:chOff x="625" y="2245"/>
              <a:chExt cx="652" cy="1049"/>
            </a:xfrm>
          </p:grpSpPr>
          <p:sp>
            <p:nvSpPr>
              <p:cNvPr id="900" name="AutoShape 113">
                <a:extLst>
                  <a:ext uri="{FF2B5EF4-FFF2-40B4-BE49-F238E27FC236}">
                    <a16:creationId xmlns:a16="http://schemas.microsoft.com/office/drawing/2014/main" id="{25BEEE88-6536-4A55-8AEE-DC0A8651BEB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01" name="Oval 114">
                <a:extLst>
                  <a:ext uri="{FF2B5EF4-FFF2-40B4-BE49-F238E27FC236}">
                    <a16:creationId xmlns:a16="http://schemas.microsoft.com/office/drawing/2014/main" id="{2817962A-BDB9-46D9-B4C9-C36C87C31BA3}"/>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02" name="Oval 115">
                <a:extLst>
                  <a:ext uri="{FF2B5EF4-FFF2-40B4-BE49-F238E27FC236}">
                    <a16:creationId xmlns:a16="http://schemas.microsoft.com/office/drawing/2014/main" id="{EC994EB9-59CA-49C2-9B6B-EF3C83F2199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03" name="グループ化 902">
            <a:extLst>
              <a:ext uri="{FF2B5EF4-FFF2-40B4-BE49-F238E27FC236}">
                <a16:creationId xmlns:a16="http://schemas.microsoft.com/office/drawing/2014/main" id="{6AF0FFEE-8169-4698-BF6E-0EBF98339BBB}"/>
              </a:ext>
            </a:extLst>
          </p:cNvPr>
          <p:cNvGrpSpPr/>
          <p:nvPr/>
        </p:nvGrpSpPr>
        <p:grpSpPr>
          <a:xfrm>
            <a:off x="3675002" y="4429002"/>
            <a:ext cx="68838" cy="107567"/>
            <a:chOff x="565043" y="809237"/>
            <a:chExt cx="1169988" cy="1665288"/>
          </a:xfrm>
        </p:grpSpPr>
        <p:sp>
          <p:nvSpPr>
            <p:cNvPr id="904" name="Oval 111">
              <a:extLst>
                <a:ext uri="{FF2B5EF4-FFF2-40B4-BE49-F238E27FC236}">
                  <a16:creationId xmlns:a16="http://schemas.microsoft.com/office/drawing/2014/main" id="{035A5E73-35F9-41EB-8E63-16B8E020EF4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05" name="Group 112">
              <a:extLst>
                <a:ext uri="{FF2B5EF4-FFF2-40B4-BE49-F238E27FC236}">
                  <a16:creationId xmlns:a16="http://schemas.microsoft.com/office/drawing/2014/main" id="{0F1A476B-4F85-4EFB-8BF6-F22317019B8C}"/>
                </a:ext>
              </a:extLst>
            </p:cNvPr>
            <p:cNvGrpSpPr>
              <a:grpSpLocks/>
            </p:cNvGrpSpPr>
            <p:nvPr/>
          </p:nvGrpSpPr>
          <p:grpSpPr bwMode="auto">
            <a:xfrm rot="1800000">
              <a:off x="565043" y="809237"/>
              <a:ext cx="1035050" cy="1665288"/>
              <a:chOff x="625" y="2245"/>
              <a:chExt cx="652" cy="1049"/>
            </a:xfrm>
          </p:grpSpPr>
          <p:sp>
            <p:nvSpPr>
              <p:cNvPr id="906" name="AutoShape 113">
                <a:extLst>
                  <a:ext uri="{FF2B5EF4-FFF2-40B4-BE49-F238E27FC236}">
                    <a16:creationId xmlns:a16="http://schemas.microsoft.com/office/drawing/2014/main" id="{AC4AA7E5-85B8-49C1-A63E-1F68482816FA}"/>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07" name="Oval 114">
                <a:extLst>
                  <a:ext uri="{FF2B5EF4-FFF2-40B4-BE49-F238E27FC236}">
                    <a16:creationId xmlns:a16="http://schemas.microsoft.com/office/drawing/2014/main" id="{0969FD08-7518-46F3-9580-05EF2BC67428}"/>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08" name="Oval 115">
                <a:extLst>
                  <a:ext uri="{FF2B5EF4-FFF2-40B4-BE49-F238E27FC236}">
                    <a16:creationId xmlns:a16="http://schemas.microsoft.com/office/drawing/2014/main" id="{56093986-D54D-4064-B0DF-7E4B5E23E7C7}"/>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09" name="グループ化 908">
            <a:extLst>
              <a:ext uri="{FF2B5EF4-FFF2-40B4-BE49-F238E27FC236}">
                <a16:creationId xmlns:a16="http://schemas.microsoft.com/office/drawing/2014/main" id="{A84B5763-BBE7-4F27-9FD1-5F21D7E509DA}"/>
              </a:ext>
            </a:extLst>
          </p:cNvPr>
          <p:cNvGrpSpPr/>
          <p:nvPr/>
        </p:nvGrpSpPr>
        <p:grpSpPr>
          <a:xfrm>
            <a:off x="3515499" y="4548922"/>
            <a:ext cx="68838" cy="107567"/>
            <a:chOff x="565043" y="809237"/>
            <a:chExt cx="1169988" cy="1665288"/>
          </a:xfrm>
        </p:grpSpPr>
        <p:sp>
          <p:nvSpPr>
            <p:cNvPr id="910" name="Oval 111">
              <a:extLst>
                <a:ext uri="{FF2B5EF4-FFF2-40B4-BE49-F238E27FC236}">
                  <a16:creationId xmlns:a16="http://schemas.microsoft.com/office/drawing/2014/main" id="{9550176A-DE97-45B5-B575-EA45BD5FEDF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11" name="Group 112">
              <a:extLst>
                <a:ext uri="{FF2B5EF4-FFF2-40B4-BE49-F238E27FC236}">
                  <a16:creationId xmlns:a16="http://schemas.microsoft.com/office/drawing/2014/main" id="{836FD819-C5EA-4159-B7E8-E1DE486653A4}"/>
                </a:ext>
              </a:extLst>
            </p:cNvPr>
            <p:cNvGrpSpPr>
              <a:grpSpLocks/>
            </p:cNvGrpSpPr>
            <p:nvPr/>
          </p:nvGrpSpPr>
          <p:grpSpPr bwMode="auto">
            <a:xfrm rot="1800000">
              <a:off x="565043" y="809237"/>
              <a:ext cx="1035050" cy="1665288"/>
              <a:chOff x="625" y="2245"/>
              <a:chExt cx="652" cy="1049"/>
            </a:xfrm>
          </p:grpSpPr>
          <p:sp>
            <p:nvSpPr>
              <p:cNvPr id="912" name="AutoShape 113">
                <a:extLst>
                  <a:ext uri="{FF2B5EF4-FFF2-40B4-BE49-F238E27FC236}">
                    <a16:creationId xmlns:a16="http://schemas.microsoft.com/office/drawing/2014/main" id="{59786CCD-E708-4D51-905E-831B23EA4AAD}"/>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13" name="Oval 114">
                <a:extLst>
                  <a:ext uri="{FF2B5EF4-FFF2-40B4-BE49-F238E27FC236}">
                    <a16:creationId xmlns:a16="http://schemas.microsoft.com/office/drawing/2014/main" id="{1C72B57A-9923-4EBF-A0CD-670DB383BAC2}"/>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14" name="Oval 115">
                <a:extLst>
                  <a:ext uri="{FF2B5EF4-FFF2-40B4-BE49-F238E27FC236}">
                    <a16:creationId xmlns:a16="http://schemas.microsoft.com/office/drawing/2014/main" id="{35503172-376B-498D-8BD7-91A546ED3BEA}"/>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15" name="グループ化 914">
            <a:extLst>
              <a:ext uri="{FF2B5EF4-FFF2-40B4-BE49-F238E27FC236}">
                <a16:creationId xmlns:a16="http://schemas.microsoft.com/office/drawing/2014/main" id="{1326A2A0-7A47-4386-BD1C-9B5E20F47928}"/>
              </a:ext>
            </a:extLst>
          </p:cNvPr>
          <p:cNvGrpSpPr/>
          <p:nvPr/>
        </p:nvGrpSpPr>
        <p:grpSpPr>
          <a:xfrm>
            <a:off x="3549727" y="4558834"/>
            <a:ext cx="68838" cy="107567"/>
            <a:chOff x="565043" y="809237"/>
            <a:chExt cx="1169988" cy="1665288"/>
          </a:xfrm>
        </p:grpSpPr>
        <p:sp>
          <p:nvSpPr>
            <p:cNvPr id="916" name="Oval 111">
              <a:extLst>
                <a:ext uri="{FF2B5EF4-FFF2-40B4-BE49-F238E27FC236}">
                  <a16:creationId xmlns:a16="http://schemas.microsoft.com/office/drawing/2014/main" id="{F907A810-C316-47A4-8107-E5791799B042}"/>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17" name="Group 112">
              <a:extLst>
                <a:ext uri="{FF2B5EF4-FFF2-40B4-BE49-F238E27FC236}">
                  <a16:creationId xmlns:a16="http://schemas.microsoft.com/office/drawing/2014/main" id="{3E058058-FFD0-49D2-8AEC-1171BF4D1092}"/>
                </a:ext>
              </a:extLst>
            </p:cNvPr>
            <p:cNvGrpSpPr>
              <a:grpSpLocks/>
            </p:cNvGrpSpPr>
            <p:nvPr/>
          </p:nvGrpSpPr>
          <p:grpSpPr bwMode="auto">
            <a:xfrm rot="1800000">
              <a:off x="565043" y="809237"/>
              <a:ext cx="1035050" cy="1665288"/>
              <a:chOff x="625" y="2245"/>
              <a:chExt cx="652" cy="1049"/>
            </a:xfrm>
          </p:grpSpPr>
          <p:sp>
            <p:nvSpPr>
              <p:cNvPr id="918" name="AutoShape 113">
                <a:extLst>
                  <a:ext uri="{FF2B5EF4-FFF2-40B4-BE49-F238E27FC236}">
                    <a16:creationId xmlns:a16="http://schemas.microsoft.com/office/drawing/2014/main" id="{733EA41D-4C30-4944-934C-DCA6E8D0EB3D}"/>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19" name="Oval 114">
                <a:extLst>
                  <a:ext uri="{FF2B5EF4-FFF2-40B4-BE49-F238E27FC236}">
                    <a16:creationId xmlns:a16="http://schemas.microsoft.com/office/drawing/2014/main" id="{3BDC1ABE-CC84-4595-A337-22D04783C86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20" name="Oval 115">
                <a:extLst>
                  <a:ext uri="{FF2B5EF4-FFF2-40B4-BE49-F238E27FC236}">
                    <a16:creationId xmlns:a16="http://schemas.microsoft.com/office/drawing/2014/main" id="{E4C515EF-E9AF-42FB-932C-B52D131E119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21" name="グループ化 920">
            <a:extLst>
              <a:ext uri="{FF2B5EF4-FFF2-40B4-BE49-F238E27FC236}">
                <a16:creationId xmlns:a16="http://schemas.microsoft.com/office/drawing/2014/main" id="{CBB54268-2EFE-4C82-9AA7-72F726E28D44}"/>
              </a:ext>
            </a:extLst>
          </p:cNvPr>
          <p:cNvGrpSpPr/>
          <p:nvPr/>
        </p:nvGrpSpPr>
        <p:grpSpPr>
          <a:xfrm>
            <a:off x="3502516" y="4349732"/>
            <a:ext cx="68838" cy="107567"/>
            <a:chOff x="565043" y="809237"/>
            <a:chExt cx="1169988" cy="1665288"/>
          </a:xfrm>
        </p:grpSpPr>
        <p:sp>
          <p:nvSpPr>
            <p:cNvPr id="922" name="Oval 111">
              <a:extLst>
                <a:ext uri="{FF2B5EF4-FFF2-40B4-BE49-F238E27FC236}">
                  <a16:creationId xmlns:a16="http://schemas.microsoft.com/office/drawing/2014/main" id="{40938DFE-E3F4-44FE-92BA-CF54BAB2D18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23" name="Group 112">
              <a:extLst>
                <a:ext uri="{FF2B5EF4-FFF2-40B4-BE49-F238E27FC236}">
                  <a16:creationId xmlns:a16="http://schemas.microsoft.com/office/drawing/2014/main" id="{B35DA302-CC3A-4A5A-8C32-99155CF0BFC2}"/>
                </a:ext>
              </a:extLst>
            </p:cNvPr>
            <p:cNvGrpSpPr>
              <a:grpSpLocks/>
            </p:cNvGrpSpPr>
            <p:nvPr/>
          </p:nvGrpSpPr>
          <p:grpSpPr bwMode="auto">
            <a:xfrm rot="1800000">
              <a:off x="565043" y="809237"/>
              <a:ext cx="1035050" cy="1665288"/>
              <a:chOff x="625" y="2245"/>
              <a:chExt cx="652" cy="1049"/>
            </a:xfrm>
          </p:grpSpPr>
          <p:sp>
            <p:nvSpPr>
              <p:cNvPr id="924" name="AutoShape 113">
                <a:extLst>
                  <a:ext uri="{FF2B5EF4-FFF2-40B4-BE49-F238E27FC236}">
                    <a16:creationId xmlns:a16="http://schemas.microsoft.com/office/drawing/2014/main" id="{D9D3A69E-0A33-4150-9CB3-5962DEF75F94}"/>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25" name="Oval 114">
                <a:extLst>
                  <a:ext uri="{FF2B5EF4-FFF2-40B4-BE49-F238E27FC236}">
                    <a16:creationId xmlns:a16="http://schemas.microsoft.com/office/drawing/2014/main" id="{D3839368-478A-48CC-8151-F1418B2350F8}"/>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26" name="Oval 115">
                <a:extLst>
                  <a:ext uri="{FF2B5EF4-FFF2-40B4-BE49-F238E27FC236}">
                    <a16:creationId xmlns:a16="http://schemas.microsoft.com/office/drawing/2014/main" id="{10BDDC17-92B1-491A-BD54-67B37E9ED1FA}"/>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27" name="グループ化 926">
            <a:extLst>
              <a:ext uri="{FF2B5EF4-FFF2-40B4-BE49-F238E27FC236}">
                <a16:creationId xmlns:a16="http://schemas.microsoft.com/office/drawing/2014/main" id="{6B2B8924-3D3C-4B4E-8FC0-E4563D63A4E0}"/>
              </a:ext>
            </a:extLst>
          </p:cNvPr>
          <p:cNvGrpSpPr/>
          <p:nvPr/>
        </p:nvGrpSpPr>
        <p:grpSpPr>
          <a:xfrm>
            <a:off x="3448208" y="4556730"/>
            <a:ext cx="68838" cy="107567"/>
            <a:chOff x="565043" y="809237"/>
            <a:chExt cx="1169988" cy="1665288"/>
          </a:xfrm>
        </p:grpSpPr>
        <p:sp>
          <p:nvSpPr>
            <p:cNvPr id="928" name="Oval 111">
              <a:extLst>
                <a:ext uri="{FF2B5EF4-FFF2-40B4-BE49-F238E27FC236}">
                  <a16:creationId xmlns:a16="http://schemas.microsoft.com/office/drawing/2014/main" id="{E319D2FE-74BC-4A49-976F-2EC04E38192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29" name="Group 112">
              <a:extLst>
                <a:ext uri="{FF2B5EF4-FFF2-40B4-BE49-F238E27FC236}">
                  <a16:creationId xmlns:a16="http://schemas.microsoft.com/office/drawing/2014/main" id="{CCCFFED3-BD1B-452F-BC08-9A5A9C6C98A7}"/>
                </a:ext>
              </a:extLst>
            </p:cNvPr>
            <p:cNvGrpSpPr>
              <a:grpSpLocks/>
            </p:cNvGrpSpPr>
            <p:nvPr/>
          </p:nvGrpSpPr>
          <p:grpSpPr bwMode="auto">
            <a:xfrm rot="1800000">
              <a:off x="565043" y="809237"/>
              <a:ext cx="1035050" cy="1665288"/>
              <a:chOff x="625" y="2245"/>
              <a:chExt cx="652" cy="1049"/>
            </a:xfrm>
          </p:grpSpPr>
          <p:sp>
            <p:nvSpPr>
              <p:cNvPr id="930" name="AutoShape 113">
                <a:extLst>
                  <a:ext uri="{FF2B5EF4-FFF2-40B4-BE49-F238E27FC236}">
                    <a16:creationId xmlns:a16="http://schemas.microsoft.com/office/drawing/2014/main" id="{4893B269-C99D-4FBF-BB6C-8237BABCB6B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31" name="Oval 114">
                <a:extLst>
                  <a:ext uri="{FF2B5EF4-FFF2-40B4-BE49-F238E27FC236}">
                    <a16:creationId xmlns:a16="http://schemas.microsoft.com/office/drawing/2014/main" id="{EC90CC0C-3F1B-4DDD-903C-0D0BE40E5F7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32" name="Oval 115">
                <a:extLst>
                  <a:ext uri="{FF2B5EF4-FFF2-40B4-BE49-F238E27FC236}">
                    <a16:creationId xmlns:a16="http://schemas.microsoft.com/office/drawing/2014/main" id="{E68BD654-CF0F-4F7F-8E6B-3A666E7ED3B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33" name="グループ化 932">
            <a:extLst>
              <a:ext uri="{FF2B5EF4-FFF2-40B4-BE49-F238E27FC236}">
                <a16:creationId xmlns:a16="http://schemas.microsoft.com/office/drawing/2014/main" id="{55B5A8B0-E6A2-43DD-8CD4-F5B29151D371}"/>
              </a:ext>
            </a:extLst>
          </p:cNvPr>
          <p:cNvGrpSpPr/>
          <p:nvPr/>
        </p:nvGrpSpPr>
        <p:grpSpPr>
          <a:xfrm>
            <a:off x="3930816" y="4072675"/>
            <a:ext cx="68838" cy="107567"/>
            <a:chOff x="565043" y="809237"/>
            <a:chExt cx="1169988" cy="1665288"/>
          </a:xfrm>
        </p:grpSpPr>
        <p:sp>
          <p:nvSpPr>
            <p:cNvPr id="934" name="Oval 111">
              <a:extLst>
                <a:ext uri="{FF2B5EF4-FFF2-40B4-BE49-F238E27FC236}">
                  <a16:creationId xmlns:a16="http://schemas.microsoft.com/office/drawing/2014/main" id="{9D82DA9C-DCDE-4638-B541-CC5CC9B04CB0}"/>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35" name="Group 112">
              <a:extLst>
                <a:ext uri="{FF2B5EF4-FFF2-40B4-BE49-F238E27FC236}">
                  <a16:creationId xmlns:a16="http://schemas.microsoft.com/office/drawing/2014/main" id="{787675B3-FEED-4A98-9CB1-5D70058CF086}"/>
                </a:ext>
              </a:extLst>
            </p:cNvPr>
            <p:cNvGrpSpPr>
              <a:grpSpLocks/>
            </p:cNvGrpSpPr>
            <p:nvPr/>
          </p:nvGrpSpPr>
          <p:grpSpPr bwMode="auto">
            <a:xfrm rot="1800000">
              <a:off x="565043" y="809237"/>
              <a:ext cx="1035050" cy="1665288"/>
              <a:chOff x="625" y="2245"/>
              <a:chExt cx="652" cy="1049"/>
            </a:xfrm>
          </p:grpSpPr>
          <p:sp>
            <p:nvSpPr>
              <p:cNvPr id="936" name="AutoShape 113">
                <a:extLst>
                  <a:ext uri="{FF2B5EF4-FFF2-40B4-BE49-F238E27FC236}">
                    <a16:creationId xmlns:a16="http://schemas.microsoft.com/office/drawing/2014/main" id="{718F69E9-778F-4AF4-B652-99A7CEEE301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37" name="Oval 114">
                <a:extLst>
                  <a:ext uri="{FF2B5EF4-FFF2-40B4-BE49-F238E27FC236}">
                    <a16:creationId xmlns:a16="http://schemas.microsoft.com/office/drawing/2014/main" id="{911D8CCE-B382-4327-BB7F-0F33C1CAA263}"/>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38" name="Oval 115">
                <a:extLst>
                  <a:ext uri="{FF2B5EF4-FFF2-40B4-BE49-F238E27FC236}">
                    <a16:creationId xmlns:a16="http://schemas.microsoft.com/office/drawing/2014/main" id="{03B47971-A726-471E-88AB-B5FB3CBF3182}"/>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39" name="グループ化 938">
            <a:extLst>
              <a:ext uri="{FF2B5EF4-FFF2-40B4-BE49-F238E27FC236}">
                <a16:creationId xmlns:a16="http://schemas.microsoft.com/office/drawing/2014/main" id="{1D3A9203-D713-453F-A2A5-F9EFB36458F8}"/>
              </a:ext>
            </a:extLst>
          </p:cNvPr>
          <p:cNvGrpSpPr/>
          <p:nvPr/>
        </p:nvGrpSpPr>
        <p:grpSpPr>
          <a:xfrm>
            <a:off x="3444027" y="4659336"/>
            <a:ext cx="68838" cy="107567"/>
            <a:chOff x="565043" y="809237"/>
            <a:chExt cx="1169988" cy="1665288"/>
          </a:xfrm>
        </p:grpSpPr>
        <p:sp>
          <p:nvSpPr>
            <p:cNvPr id="940" name="Oval 111">
              <a:extLst>
                <a:ext uri="{FF2B5EF4-FFF2-40B4-BE49-F238E27FC236}">
                  <a16:creationId xmlns:a16="http://schemas.microsoft.com/office/drawing/2014/main" id="{D4E51280-F210-4028-ADB5-6901D07446A8}"/>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41" name="Group 112">
              <a:extLst>
                <a:ext uri="{FF2B5EF4-FFF2-40B4-BE49-F238E27FC236}">
                  <a16:creationId xmlns:a16="http://schemas.microsoft.com/office/drawing/2014/main" id="{EE23A59F-B7BA-42BB-8573-0260CDAFD6E5}"/>
                </a:ext>
              </a:extLst>
            </p:cNvPr>
            <p:cNvGrpSpPr>
              <a:grpSpLocks/>
            </p:cNvGrpSpPr>
            <p:nvPr/>
          </p:nvGrpSpPr>
          <p:grpSpPr bwMode="auto">
            <a:xfrm rot="1800000">
              <a:off x="565043" y="809237"/>
              <a:ext cx="1035050" cy="1665288"/>
              <a:chOff x="625" y="2245"/>
              <a:chExt cx="652" cy="1049"/>
            </a:xfrm>
          </p:grpSpPr>
          <p:sp>
            <p:nvSpPr>
              <p:cNvPr id="942" name="AutoShape 113">
                <a:extLst>
                  <a:ext uri="{FF2B5EF4-FFF2-40B4-BE49-F238E27FC236}">
                    <a16:creationId xmlns:a16="http://schemas.microsoft.com/office/drawing/2014/main" id="{9C91F4E0-9357-49C0-94E1-8C9FFB8DFF69}"/>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43" name="Oval 114">
                <a:extLst>
                  <a:ext uri="{FF2B5EF4-FFF2-40B4-BE49-F238E27FC236}">
                    <a16:creationId xmlns:a16="http://schemas.microsoft.com/office/drawing/2014/main" id="{77A8FD0A-C686-4C79-A5B9-E079DFAB746F}"/>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44" name="Oval 115">
                <a:extLst>
                  <a:ext uri="{FF2B5EF4-FFF2-40B4-BE49-F238E27FC236}">
                    <a16:creationId xmlns:a16="http://schemas.microsoft.com/office/drawing/2014/main" id="{798C33B4-F53D-4D3A-B2FC-201C19C22F28}"/>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45" name="Group 104">
            <a:extLst>
              <a:ext uri="{FF2B5EF4-FFF2-40B4-BE49-F238E27FC236}">
                <a16:creationId xmlns:a16="http://schemas.microsoft.com/office/drawing/2014/main" id="{A489AA6B-2038-4465-A106-1E6A04F0CCA9}"/>
              </a:ext>
            </a:extLst>
          </p:cNvPr>
          <p:cNvGrpSpPr>
            <a:grpSpLocks/>
          </p:cNvGrpSpPr>
          <p:nvPr/>
        </p:nvGrpSpPr>
        <p:grpSpPr bwMode="auto">
          <a:xfrm rot="1800000">
            <a:off x="3727859" y="4351118"/>
            <a:ext cx="132804" cy="202162"/>
            <a:chOff x="2723" y="657"/>
            <a:chExt cx="741" cy="1252"/>
          </a:xfrm>
        </p:grpSpPr>
        <p:sp>
          <p:nvSpPr>
            <p:cNvPr id="946" name="AutoShape 94">
              <a:extLst>
                <a:ext uri="{FF2B5EF4-FFF2-40B4-BE49-F238E27FC236}">
                  <a16:creationId xmlns:a16="http://schemas.microsoft.com/office/drawing/2014/main" id="{7449AA1D-0B27-4A55-B97E-78DF3C7A4C1C}"/>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47" name="AutoShape 80">
              <a:extLst>
                <a:ext uri="{FF2B5EF4-FFF2-40B4-BE49-F238E27FC236}">
                  <a16:creationId xmlns:a16="http://schemas.microsoft.com/office/drawing/2014/main" id="{4C0421F3-8CDA-40B3-BDAD-D78C51697C6C}"/>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48" name="Group 93">
              <a:extLst>
                <a:ext uri="{FF2B5EF4-FFF2-40B4-BE49-F238E27FC236}">
                  <a16:creationId xmlns:a16="http://schemas.microsoft.com/office/drawing/2014/main" id="{B2EBB503-FA9C-4C51-A846-3D0D0AAC0B62}"/>
                </a:ext>
              </a:extLst>
            </p:cNvPr>
            <p:cNvGrpSpPr>
              <a:grpSpLocks/>
            </p:cNvGrpSpPr>
            <p:nvPr/>
          </p:nvGrpSpPr>
          <p:grpSpPr bwMode="auto">
            <a:xfrm>
              <a:off x="2723" y="657"/>
              <a:ext cx="122" cy="122"/>
              <a:chOff x="2581" y="657"/>
              <a:chExt cx="652" cy="652"/>
            </a:xfrm>
          </p:grpSpPr>
          <p:sp>
            <p:nvSpPr>
              <p:cNvPr id="949" name="Oval 91">
                <a:extLst>
                  <a:ext uri="{FF2B5EF4-FFF2-40B4-BE49-F238E27FC236}">
                    <a16:creationId xmlns:a16="http://schemas.microsoft.com/office/drawing/2014/main" id="{A5BC21CA-63C9-463C-9419-B28A222B9DB8}"/>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50" name="Oval 92">
                <a:extLst>
                  <a:ext uri="{FF2B5EF4-FFF2-40B4-BE49-F238E27FC236}">
                    <a16:creationId xmlns:a16="http://schemas.microsoft.com/office/drawing/2014/main" id="{87E78FE4-3561-47BF-871E-F9F3CEA6E8AF}"/>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51" name="Group 104">
            <a:extLst>
              <a:ext uri="{FF2B5EF4-FFF2-40B4-BE49-F238E27FC236}">
                <a16:creationId xmlns:a16="http://schemas.microsoft.com/office/drawing/2014/main" id="{00B6E0D8-4031-4121-8BF5-4A77350F098F}"/>
              </a:ext>
            </a:extLst>
          </p:cNvPr>
          <p:cNvGrpSpPr>
            <a:grpSpLocks/>
          </p:cNvGrpSpPr>
          <p:nvPr/>
        </p:nvGrpSpPr>
        <p:grpSpPr bwMode="auto">
          <a:xfrm rot="1800000">
            <a:off x="7996837" y="3959910"/>
            <a:ext cx="132804" cy="202162"/>
            <a:chOff x="2723" y="657"/>
            <a:chExt cx="741" cy="1252"/>
          </a:xfrm>
        </p:grpSpPr>
        <p:sp>
          <p:nvSpPr>
            <p:cNvPr id="952" name="AutoShape 94">
              <a:extLst>
                <a:ext uri="{FF2B5EF4-FFF2-40B4-BE49-F238E27FC236}">
                  <a16:creationId xmlns:a16="http://schemas.microsoft.com/office/drawing/2014/main" id="{58F4678D-214E-4CC4-B9A4-92CD0D485046}"/>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53" name="AutoShape 80">
              <a:extLst>
                <a:ext uri="{FF2B5EF4-FFF2-40B4-BE49-F238E27FC236}">
                  <a16:creationId xmlns:a16="http://schemas.microsoft.com/office/drawing/2014/main" id="{1C60D6AE-F0CF-444C-812E-7535314262D3}"/>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54" name="Group 93">
              <a:extLst>
                <a:ext uri="{FF2B5EF4-FFF2-40B4-BE49-F238E27FC236}">
                  <a16:creationId xmlns:a16="http://schemas.microsoft.com/office/drawing/2014/main" id="{6186024B-876F-4A19-A8E6-FAE7E9CBF051}"/>
                </a:ext>
              </a:extLst>
            </p:cNvPr>
            <p:cNvGrpSpPr>
              <a:grpSpLocks/>
            </p:cNvGrpSpPr>
            <p:nvPr/>
          </p:nvGrpSpPr>
          <p:grpSpPr bwMode="auto">
            <a:xfrm>
              <a:off x="2723" y="657"/>
              <a:ext cx="122" cy="122"/>
              <a:chOff x="2581" y="657"/>
              <a:chExt cx="652" cy="652"/>
            </a:xfrm>
          </p:grpSpPr>
          <p:sp>
            <p:nvSpPr>
              <p:cNvPr id="955" name="Oval 91">
                <a:extLst>
                  <a:ext uri="{FF2B5EF4-FFF2-40B4-BE49-F238E27FC236}">
                    <a16:creationId xmlns:a16="http://schemas.microsoft.com/office/drawing/2014/main" id="{8C375EA6-3A7E-4E4D-8F4A-E7CD0A7AF709}"/>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56" name="Oval 92">
                <a:extLst>
                  <a:ext uri="{FF2B5EF4-FFF2-40B4-BE49-F238E27FC236}">
                    <a16:creationId xmlns:a16="http://schemas.microsoft.com/office/drawing/2014/main" id="{24ECA635-528C-449D-AE84-729F316D60CF}"/>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57" name="Group 104">
            <a:extLst>
              <a:ext uri="{FF2B5EF4-FFF2-40B4-BE49-F238E27FC236}">
                <a16:creationId xmlns:a16="http://schemas.microsoft.com/office/drawing/2014/main" id="{36926082-770E-4300-BA5E-A423A905CA72}"/>
              </a:ext>
            </a:extLst>
          </p:cNvPr>
          <p:cNvGrpSpPr>
            <a:grpSpLocks/>
          </p:cNvGrpSpPr>
          <p:nvPr/>
        </p:nvGrpSpPr>
        <p:grpSpPr bwMode="auto">
          <a:xfrm rot="1800000">
            <a:off x="3595716" y="4416969"/>
            <a:ext cx="132804" cy="202162"/>
            <a:chOff x="2723" y="657"/>
            <a:chExt cx="741" cy="1252"/>
          </a:xfrm>
        </p:grpSpPr>
        <p:sp>
          <p:nvSpPr>
            <p:cNvPr id="958" name="AutoShape 94">
              <a:extLst>
                <a:ext uri="{FF2B5EF4-FFF2-40B4-BE49-F238E27FC236}">
                  <a16:creationId xmlns:a16="http://schemas.microsoft.com/office/drawing/2014/main" id="{B461AE2B-7C0A-4444-B5E4-A9F0CEEDA879}"/>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59" name="AutoShape 80">
              <a:extLst>
                <a:ext uri="{FF2B5EF4-FFF2-40B4-BE49-F238E27FC236}">
                  <a16:creationId xmlns:a16="http://schemas.microsoft.com/office/drawing/2014/main" id="{F50DD341-B5D1-4074-8C54-BE133DE81824}"/>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60" name="Group 93">
              <a:extLst>
                <a:ext uri="{FF2B5EF4-FFF2-40B4-BE49-F238E27FC236}">
                  <a16:creationId xmlns:a16="http://schemas.microsoft.com/office/drawing/2014/main" id="{59F0CA94-7CB8-4176-9882-A84DB2CADABC}"/>
                </a:ext>
              </a:extLst>
            </p:cNvPr>
            <p:cNvGrpSpPr>
              <a:grpSpLocks/>
            </p:cNvGrpSpPr>
            <p:nvPr/>
          </p:nvGrpSpPr>
          <p:grpSpPr bwMode="auto">
            <a:xfrm>
              <a:off x="2723" y="657"/>
              <a:ext cx="122" cy="122"/>
              <a:chOff x="2581" y="657"/>
              <a:chExt cx="652" cy="652"/>
            </a:xfrm>
          </p:grpSpPr>
          <p:sp>
            <p:nvSpPr>
              <p:cNvPr id="961" name="Oval 91">
                <a:extLst>
                  <a:ext uri="{FF2B5EF4-FFF2-40B4-BE49-F238E27FC236}">
                    <a16:creationId xmlns:a16="http://schemas.microsoft.com/office/drawing/2014/main" id="{78F0953B-4EDB-403C-A096-896F50175C74}"/>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62" name="Oval 92">
                <a:extLst>
                  <a:ext uri="{FF2B5EF4-FFF2-40B4-BE49-F238E27FC236}">
                    <a16:creationId xmlns:a16="http://schemas.microsoft.com/office/drawing/2014/main" id="{EBADD0F1-B42D-4F87-9025-95A0CE2E9123}"/>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63" name="Group 104">
            <a:extLst>
              <a:ext uri="{FF2B5EF4-FFF2-40B4-BE49-F238E27FC236}">
                <a16:creationId xmlns:a16="http://schemas.microsoft.com/office/drawing/2014/main" id="{5B721A43-1DA0-4F7C-9813-5108D4B90F8D}"/>
              </a:ext>
            </a:extLst>
          </p:cNvPr>
          <p:cNvGrpSpPr>
            <a:grpSpLocks/>
          </p:cNvGrpSpPr>
          <p:nvPr/>
        </p:nvGrpSpPr>
        <p:grpSpPr bwMode="auto">
          <a:xfrm rot="1800000">
            <a:off x="3621799" y="4270266"/>
            <a:ext cx="132804" cy="202162"/>
            <a:chOff x="2723" y="657"/>
            <a:chExt cx="741" cy="1252"/>
          </a:xfrm>
        </p:grpSpPr>
        <p:sp>
          <p:nvSpPr>
            <p:cNvPr id="964" name="AutoShape 94">
              <a:extLst>
                <a:ext uri="{FF2B5EF4-FFF2-40B4-BE49-F238E27FC236}">
                  <a16:creationId xmlns:a16="http://schemas.microsoft.com/office/drawing/2014/main" id="{73476294-22AD-4E98-A96D-3D4295148E44}"/>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65" name="AutoShape 80">
              <a:extLst>
                <a:ext uri="{FF2B5EF4-FFF2-40B4-BE49-F238E27FC236}">
                  <a16:creationId xmlns:a16="http://schemas.microsoft.com/office/drawing/2014/main" id="{CDE47E41-00A2-499F-A0AB-E6F4229F8E73}"/>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66" name="Group 93">
              <a:extLst>
                <a:ext uri="{FF2B5EF4-FFF2-40B4-BE49-F238E27FC236}">
                  <a16:creationId xmlns:a16="http://schemas.microsoft.com/office/drawing/2014/main" id="{EF9BAA38-D4C7-4168-AD3B-54C4F43645FC}"/>
                </a:ext>
              </a:extLst>
            </p:cNvPr>
            <p:cNvGrpSpPr>
              <a:grpSpLocks/>
            </p:cNvGrpSpPr>
            <p:nvPr/>
          </p:nvGrpSpPr>
          <p:grpSpPr bwMode="auto">
            <a:xfrm>
              <a:off x="2723" y="657"/>
              <a:ext cx="122" cy="122"/>
              <a:chOff x="2581" y="657"/>
              <a:chExt cx="652" cy="652"/>
            </a:xfrm>
          </p:grpSpPr>
          <p:sp>
            <p:nvSpPr>
              <p:cNvPr id="967" name="Oval 91">
                <a:extLst>
                  <a:ext uri="{FF2B5EF4-FFF2-40B4-BE49-F238E27FC236}">
                    <a16:creationId xmlns:a16="http://schemas.microsoft.com/office/drawing/2014/main" id="{EFAEF1C6-4103-4A88-B387-883C48902599}"/>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68" name="Oval 92">
                <a:extLst>
                  <a:ext uri="{FF2B5EF4-FFF2-40B4-BE49-F238E27FC236}">
                    <a16:creationId xmlns:a16="http://schemas.microsoft.com/office/drawing/2014/main" id="{880C7BFD-D7B2-43FD-804C-B905AD7F92E7}"/>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69" name="Group 104">
            <a:extLst>
              <a:ext uri="{FF2B5EF4-FFF2-40B4-BE49-F238E27FC236}">
                <a16:creationId xmlns:a16="http://schemas.microsoft.com/office/drawing/2014/main" id="{4C33389E-CAD8-46BF-A11C-075EE825CBCB}"/>
              </a:ext>
            </a:extLst>
          </p:cNvPr>
          <p:cNvGrpSpPr>
            <a:grpSpLocks/>
          </p:cNvGrpSpPr>
          <p:nvPr/>
        </p:nvGrpSpPr>
        <p:grpSpPr bwMode="auto">
          <a:xfrm rot="1800000">
            <a:off x="3471963" y="4482761"/>
            <a:ext cx="132804" cy="202162"/>
            <a:chOff x="2723" y="657"/>
            <a:chExt cx="741" cy="1252"/>
          </a:xfrm>
        </p:grpSpPr>
        <p:sp>
          <p:nvSpPr>
            <p:cNvPr id="970" name="AutoShape 94">
              <a:extLst>
                <a:ext uri="{FF2B5EF4-FFF2-40B4-BE49-F238E27FC236}">
                  <a16:creationId xmlns:a16="http://schemas.microsoft.com/office/drawing/2014/main" id="{DA2532CE-000D-425C-9387-C4A1F44AD807}"/>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71" name="AutoShape 80">
              <a:extLst>
                <a:ext uri="{FF2B5EF4-FFF2-40B4-BE49-F238E27FC236}">
                  <a16:creationId xmlns:a16="http://schemas.microsoft.com/office/drawing/2014/main" id="{953C298B-1B49-478B-93BE-3A9222ED8BCD}"/>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72" name="Group 93">
              <a:extLst>
                <a:ext uri="{FF2B5EF4-FFF2-40B4-BE49-F238E27FC236}">
                  <a16:creationId xmlns:a16="http://schemas.microsoft.com/office/drawing/2014/main" id="{26805D0C-A499-4EC9-8B47-F4A9F6ACFD6A}"/>
                </a:ext>
              </a:extLst>
            </p:cNvPr>
            <p:cNvGrpSpPr>
              <a:grpSpLocks/>
            </p:cNvGrpSpPr>
            <p:nvPr/>
          </p:nvGrpSpPr>
          <p:grpSpPr bwMode="auto">
            <a:xfrm>
              <a:off x="2723" y="657"/>
              <a:ext cx="122" cy="122"/>
              <a:chOff x="2581" y="657"/>
              <a:chExt cx="652" cy="652"/>
            </a:xfrm>
          </p:grpSpPr>
          <p:sp>
            <p:nvSpPr>
              <p:cNvPr id="973" name="Oval 91">
                <a:extLst>
                  <a:ext uri="{FF2B5EF4-FFF2-40B4-BE49-F238E27FC236}">
                    <a16:creationId xmlns:a16="http://schemas.microsoft.com/office/drawing/2014/main" id="{DC1AB4C7-F6F3-4EF7-B3FB-F84DFFF24C8F}"/>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74" name="Oval 92">
                <a:extLst>
                  <a:ext uri="{FF2B5EF4-FFF2-40B4-BE49-F238E27FC236}">
                    <a16:creationId xmlns:a16="http://schemas.microsoft.com/office/drawing/2014/main" id="{DBB0E11E-EF2C-42EB-9FA5-B744D360D993}"/>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75" name="Group 104">
            <a:extLst>
              <a:ext uri="{FF2B5EF4-FFF2-40B4-BE49-F238E27FC236}">
                <a16:creationId xmlns:a16="http://schemas.microsoft.com/office/drawing/2014/main" id="{52B1C65B-10F7-4407-A054-169AA95D4B91}"/>
              </a:ext>
            </a:extLst>
          </p:cNvPr>
          <p:cNvGrpSpPr>
            <a:grpSpLocks/>
          </p:cNvGrpSpPr>
          <p:nvPr/>
        </p:nvGrpSpPr>
        <p:grpSpPr bwMode="auto">
          <a:xfrm rot="1800000">
            <a:off x="3531097" y="4664925"/>
            <a:ext cx="132804" cy="202162"/>
            <a:chOff x="2723" y="657"/>
            <a:chExt cx="741" cy="1252"/>
          </a:xfrm>
        </p:grpSpPr>
        <p:sp>
          <p:nvSpPr>
            <p:cNvPr id="976" name="AutoShape 94">
              <a:extLst>
                <a:ext uri="{FF2B5EF4-FFF2-40B4-BE49-F238E27FC236}">
                  <a16:creationId xmlns:a16="http://schemas.microsoft.com/office/drawing/2014/main" id="{B630FBB4-E602-44F2-93AF-84C01C2E4C53}"/>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77" name="AutoShape 80">
              <a:extLst>
                <a:ext uri="{FF2B5EF4-FFF2-40B4-BE49-F238E27FC236}">
                  <a16:creationId xmlns:a16="http://schemas.microsoft.com/office/drawing/2014/main" id="{EA1EE8E0-F573-4D1E-9FBB-7128E4EEC356}"/>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78" name="Group 93">
              <a:extLst>
                <a:ext uri="{FF2B5EF4-FFF2-40B4-BE49-F238E27FC236}">
                  <a16:creationId xmlns:a16="http://schemas.microsoft.com/office/drawing/2014/main" id="{516DEC1C-922E-4F37-BC4B-095AE40B522D}"/>
                </a:ext>
              </a:extLst>
            </p:cNvPr>
            <p:cNvGrpSpPr>
              <a:grpSpLocks/>
            </p:cNvGrpSpPr>
            <p:nvPr/>
          </p:nvGrpSpPr>
          <p:grpSpPr bwMode="auto">
            <a:xfrm>
              <a:off x="2723" y="657"/>
              <a:ext cx="122" cy="122"/>
              <a:chOff x="2581" y="657"/>
              <a:chExt cx="652" cy="652"/>
            </a:xfrm>
          </p:grpSpPr>
          <p:sp>
            <p:nvSpPr>
              <p:cNvPr id="979" name="Oval 91">
                <a:extLst>
                  <a:ext uri="{FF2B5EF4-FFF2-40B4-BE49-F238E27FC236}">
                    <a16:creationId xmlns:a16="http://schemas.microsoft.com/office/drawing/2014/main" id="{B236CCA0-F3D2-43A6-BF99-AC62583BB97C}"/>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80" name="Oval 92">
                <a:extLst>
                  <a:ext uri="{FF2B5EF4-FFF2-40B4-BE49-F238E27FC236}">
                    <a16:creationId xmlns:a16="http://schemas.microsoft.com/office/drawing/2014/main" id="{6938E6E2-44C4-4CE2-ABC2-9DC0EDDAD123}"/>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81" name="Group 104">
            <a:extLst>
              <a:ext uri="{FF2B5EF4-FFF2-40B4-BE49-F238E27FC236}">
                <a16:creationId xmlns:a16="http://schemas.microsoft.com/office/drawing/2014/main" id="{539F3944-AA3B-4B55-A0EB-253EE9D2B2F3}"/>
              </a:ext>
            </a:extLst>
          </p:cNvPr>
          <p:cNvGrpSpPr>
            <a:grpSpLocks/>
          </p:cNvGrpSpPr>
          <p:nvPr/>
        </p:nvGrpSpPr>
        <p:grpSpPr bwMode="auto">
          <a:xfrm rot="1800000">
            <a:off x="3356208" y="4842807"/>
            <a:ext cx="132804" cy="202162"/>
            <a:chOff x="2723" y="657"/>
            <a:chExt cx="741" cy="1252"/>
          </a:xfrm>
        </p:grpSpPr>
        <p:sp>
          <p:nvSpPr>
            <p:cNvPr id="982" name="AutoShape 94">
              <a:extLst>
                <a:ext uri="{FF2B5EF4-FFF2-40B4-BE49-F238E27FC236}">
                  <a16:creationId xmlns:a16="http://schemas.microsoft.com/office/drawing/2014/main" id="{1B694064-0CE2-4DD7-A77E-F96E17C6B52A}"/>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83" name="AutoShape 80">
              <a:extLst>
                <a:ext uri="{FF2B5EF4-FFF2-40B4-BE49-F238E27FC236}">
                  <a16:creationId xmlns:a16="http://schemas.microsoft.com/office/drawing/2014/main" id="{C6CA39A5-5FD7-4C3B-8AED-056397560AA5}"/>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84" name="Group 93">
              <a:extLst>
                <a:ext uri="{FF2B5EF4-FFF2-40B4-BE49-F238E27FC236}">
                  <a16:creationId xmlns:a16="http://schemas.microsoft.com/office/drawing/2014/main" id="{1CFF4151-474E-4322-A211-9826493CBBE6}"/>
                </a:ext>
              </a:extLst>
            </p:cNvPr>
            <p:cNvGrpSpPr>
              <a:grpSpLocks/>
            </p:cNvGrpSpPr>
            <p:nvPr/>
          </p:nvGrpSpPr>
          <p:grpSpPr bwMode="auto">
            <a:xfrm>
              <a:off x="2723" y="657"/>
              <a:ext cx="122" cy="122"/>
              <a:chOff x="2581" y="657"/>
              <a:chExt cx="652" cy="652"/>
            </a:xfrm>
          </p:grpSpPr>
          <p:sp>
            <p:nvSpPr>
              <p:cNvPr id="985" name="Oval 91">
                <a:extLst>
                  <a:ext uri="{FF2B5EF4-FFF2-40B4-BE49-F238E27FC236}">
                    <a16:creationId xmlns:a16="http://schemas.microsoft.com/office/drawing/2014/main" id="{BEAFB17C-6388-4258-8E40-BE0983D6D2EC}"/>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86" name="Oval 92">
                <a:extLst>
                  <a:ext uri="{FF2B5EF4-FFF2-40B4-BE49-F238E27FC236}">
                    <a16:creationId xmlns:a16="http://schemas.microsoft.com/office/drawing/2014/main" id="{CCDFA4F3-BA2D-4117-A538-3AC9176E17D3}"/>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87" name="Group 104">
            <a:extLst>
              <a:ext uri="{FF2B5EF4-FFF2-40B4-BE49-F238E27FC236}">
                <a16:creationId xmlns:a16="http://schemas.microsoft.com/office/drawing/2014/main" id="{CC18611F-58FC-471D-92AA-52C43421FD76}"/>
              </a:ext>
            </a:extLst>
          </p:cNvPr>
          <p:cNvGrpSpPr>
            <a:grpSpLocks/>
          </p:cNvGrpSpPr>
          <p:nvPr/>
        </p:nvGrpSpPr>
        <p:grpSpPr bwMode="auto">
          <a:xfrm rot="1800000">
            <a:off x="3167158" y="4574939"/>
            <a:ext cx="132804" cy="202162"/>
            <a:chOff x="2723" y="657"/>
            <a:chExt cx="741" cy="1252"/>
          </a:xfrm>
        </p:grpSpPr>
        <p:sp>
          <p:nvSpPr>
            <p:cNvPr id="988" name="AutoShape 94">
              <a:extLst>
                <a:ext uri="{FF2B5EF4-FFF2-40B4-BE49-F238E27FC236}">
                  <a16:creationId xmlns:a16="http://schemas.microsoft.com/office/drawing/2014/main" id="{1EB969B0-23E4-493C-871E-17E8DFE87D80}"/>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89" name="AutoShape 80">
              <a:extLst>
                <a:ext uri="{FF2B5EF4-FFF2-40B4-BE49-F238E27FC236}">
                  <a16:creationId xmlns:a16="http://schemas.microsoft.com/office/drawing/2014/main" id="{A4E13208-9D52-4117-89F5-75193C003FA3}"/>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90" name="Group 93">
              <a:extLst>
                <a:ext uri="{FF2B5EF4-FFF2-40B4-BE49-F238E27FC236}">
                  <a16:creationId xmlns:a16="http://schemas.microsoft.com/office/drawing/2014/main" id="{0095F090-667F-4737-B509-4584B85D7243}"/>
                </a:ext>
              </a:extLst>
            </p:cNvPr>
            <p:cNvGrpSpPr>
              <a:grpSpLocks/>
            </p:cNvGrpSpPr>
            <p:nvPr/>
          </p:nvGrpSpPr>
          <p:grpSpPr bwMode="auto">
            <a:xfrm>
              <a:off x="2723" y="657"/>
              <a:ext cx="122" cy="122"/>
              <a:chOff x="2581" y="657"/>
              <a:chExt cx="652" cy="652"/>
            </a:xfrm>
          </p:grpSpPr>
          <p:sp>
            <p:nvSpPr>
              <p:cNvPr id="991" name="Oval 91">
                <a:extLst>
                  <a:ext uri="{FF2B5EF4-FFF2-40B4-BE49-F238E27FC236}">
                    <a16:creationId xmlns:a16="http://schemas.microsoft.com/office/drawing/2014/main" id="{9EC3AA96-AD12-43B2-9327-D8785C8EB5CA}"/>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92" name="Oval 92">
                <a:extLst>
                  <a:ext uri="{FF2B5EF4-FFF2-40B4-BE49-F238E27FC236}">
                    <a16:creationId xmlns:a16="http://schemas.microsoft.com/office/drawing/2014/main" id="{27C40B1E-059B-4A5C-8F69-76AE9D48826B}"/>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93" name="Group 104">
            <a:extLst>
              <a:ext uri="{FF2B5EF4-FFF2-40B4-BE49-F238E27FC236}">
                <a16:creationId xmlns:a16="http://schemas.microsoft.com/office/drawing/2014/main" id="{C8667CEB-0045-4744-8079-391E0413339B}"/>
              </a:ext>
            </a:extLst>
          </p:cNvPr>
          <p:cNvGrpSpPr>
            <a:grpSpLocks/>
          </p:cNvGrpSpPr>
          <p:nvPr/>
        </p:nvGrpSpPr>
        <p:grpSpPr bwMode="auto">
          <a:xfrm rot="1800000">
            <a:off x="5623021" y="4903881"/>
            <a:ext cx="132804" cy="202162"/>
            <a:chOff x="2723" y="657"/>
            <a:chExt cx="741" cy="1252"/>
          </a:xfrm>
        </p:grpSpPr>
        <p:sp>
          <p:nvSpPr>
            <p:cNvPr id="994" name="AutoShape 94">
              <a:extLst>
                <a:ext uri="{FF2B5EF4-FFF2-40B4-BE49-F238E27FC236}">
                  <a16:creationId xmlns:a16="http://schemas.microsoft.com/office/drawing/2014/main" id="{A7FAE8B8-3C4C-45F6-B88D-F1C42351CEA1}"/>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95" name="AutoShape 80">
              <a:extLst>
                <a:ext uri="{FF2B5EF4-FFF2-40B4-BE49-F238E27FC236}">
                  <a16:creationId xmlns:a16="http://schemas.microsoft.com/office/drawing/2014/main" id="{283C1757-81AC-48CA-8E2F-03CCA2485A20}"/>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96" name="Group 93">
              <a:extLst>
                <a:ext uri="{FF2B5EF4-FFF2-40B4-BE49-F238E27FC236}">
                  <a16:creationId xmlns:a16="http://schemas.microsoft.com/office/drawing/2014/main" id="{ADB85AA9-FD98-45C3-85EE-F2DEFD72204E}"/>
                </a:ext>
              </a:extLst>
            </p:cNvPr>
            <p:cNvGrpSpPr>
              <a:grpSpLocks/>
            </p:cNvGrpSpPr>
            <p:nvPr/>
          </p:nvGrpSpPr>
          <p:grpSpPr bwMode="auto">
            <a:xfrm>
              <a:off x="2723" y="657"/>
              <a:ext cx="122" cy="122"/>
              <a:chOff x="2581" y="657"/>
              <a:chExt cx="652" cy="652"/>
            </a:xfrm>
          </p:grpSpPr>
          <p:sp>
            <p:nvSpPr>
              <p:cNvPr id="997" name="Oval 91">
                <a:extLst>
                  <a:ext uri="{FF2B5EF4-FFF2-40B4-BE49-F238E27FC236}">
                    <a16:creationId xmlns:a16="http://schemas.microsoft.com/office/drawing/2014/main" id="{BA1AA4A8-51DD-44F7-980F-2D15C33D7D70}"/>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98" name="Oval 92">
                <a:extLst>
                  <a:ext uri="{FF2B5EF4-FFF2-40B4-BE49-F238E27FC236}">
                    <a16:creationId xmlns:a16="http://schemas.microsoft.com/office/drawing/2014/main" id="{4ED1A58A-00F9-4EE8-9D92-3AE21C96D46E}"/>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99" name="Group 104">
            <a:extLst>
              <a:ext uri="{FF2B5EF4-FFF2-40B4-BE49-F238E27FC236}">
                <a16:creationId xmlns:a16="http://schemas.microsoft.com/office/drawing/2014/main" id="{EA645E10-F58C-4A56-8FB8-80051984EFA0}"/>
              </a:ext>
            </a:extLst>
          </p:cNvPr>
          <p:cNvGrpSpPr>
            <a:grpSpLocks/>
          </p:cNvGrpSpPr>
          <p:nvPr/>
        </p:nvGrpSpPr>
        <p:grpSpPr bwMode="auto">
          <a:xfrm rot="1800000">
            <a:off x="3174589" y="4727040"/>
            <a:ext cx="132804" cy="202162"/>
            <a:chOff x="2723" y="657"/>
            <a:chExt cx="741" cy="1252"/>
          </a:xfrm>
        </p:grpSpPr>
        <p:sp>
          <p:nvSpPr>
            <p:cNvPr id="1000" name="AutoShape 94">
              <a:extLst>
                <a:ext uri="{FF2B5EF4-FFF2-40B4-BE49-F238E27FC236}">
                  <a16:creationId xmlns:a16="http://schemas.microsoft.com/office/drawing/2014/main" id="{510A1ECA-2A89-4132-BD38-46F00DF9A45C}"/>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01" name="AutoShape 80">
              <a:extLst>
                <a:ext uri="{FF2B5EF4-FFF2-40B4-BE49-F238E27FC236}">
                  <a16:creationId xmlns:a16="http://schemas.microsoft.com/office/drawing/2014/main" id="{C122F0AB-0865-4614-9CCB-943F8342541A}"/>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02" name="Group 93">
              <a:extLst>
                <a:ext uri="{FF2B5EF4-FFF2-40B4-BE49-F238E27FC236}">
                  <a16:creationId xmlns:a16="http://schemas.microsoft.com/office/drawing/2014/main" id="{1D901280-4378-46B1-93AB-4169A19F6A11}"/>
                </a:ext>
              </a:extLst>
            </p:cNvPr>
            <p:cNvGrpSpPr>
              <a:grpSpLocks/>
            </p:cNvGrpSpPr>
            <p:nvPr/>
          </p:nvGrpSpPr>
          <p:grpSpPr bwMode="auto">
            <a:xfrm>
              <a:off x="2723" y="657"/>
              <a:ext cx="122" cy="122"/>
              <a:chOff x="2581" y="657"/>
              <a:chExt cx="652" cy="652"/>
            </a:xfrm>
          </p:grpSpPr>
          <p:sp>
            <p:nvSpPr>
              <p:cNvPr id="1003" name="Oval 91">
                <a:extLst>
                  <a:ext uri="{FF2B5EF4-FFF2-40B4-BE49-F238E27FC236}">
                    <a16:creationId xmlns:a16="http://schemas.microsoft.com/office/drawing/2014/main" id="{B3F9862F-AE6A-4287-986A-943A2DE966E4}"/>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04" name="Oval 92">
                <a:extLst>
                  <a:ext uri="{FF2B5EF4-FFF2-40B4-BE49-F238E27FC236}">
                    <a16:creationId xmlns:a16="http://schemas.microsoft.com/office/drawing/2014/main" id="{232B22CC-848B-4204-85A9-F08F8DC539E4}"/>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11" name="グループ化 1010">
            <a:extLst>
              <a:ext uri="{FF2B5EF4-FFF2-40B4-BE49-F238E27FC236}">
                <a16:creationId xmlns:a16="http://schemas.microsoft.com/office/drawing/2014/main" id="{11A945F9-3D89-4075-ABD4-765C8B7AC878}"/>
              </a:ext>
            </a:extLst>
          </p:cNvPr>
          <p:cNvGrpSpPr/>
          <p:nvPr/>
        </p:nvGrpSpPr>
        <p:grpSpPr>
          <a:xfrm>
            <a:off x="7567135" y="3951867"/>
            <a:ext cx="68838" cy="107567"/>
            <a:chOff x="565043" y="809237"/>
            <a:chExt cx="1169988" cy="1665288"/>
          </a:xfrm>
        </p:grpSpPr>
        <p:sp>
          <p:nvSpPr>
            <p:cNvPr id="1012" name="Oval 111">
              <a:extLst>
                <a:ext uri="{FF2B5EF4-FFF2-40B4-BE49-F238E27FC236}">
                  <a16:creationId xmlns:a16="http://schemas.microsoft.com/office/drawing/2014/main" id="{341AF23D-24B5-44C4-960C-D489A3A2E0F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13" name="Group 112">
              <a:extLst>
                <a:ext uri="{FF2B5EF4-FFF2-40B4-BE49-F238E27FC236}">
                  <a16:creationId xmlns:a16="http://schemas.microsoft.com/office/drawing/2014/main" id="{D57E6372-E2DA-4066-B586-BAF78808546B}"/>
                </a:ext>
              </a:extLst>
            </p:cNvPr>
            <p:cNvGrpSpPr>
              <a:grpSpLocks/>
            </p:cNvGrpSpPr>
            <p:nvPr/>
          </p:nvGrpSpPr>
          <p:grpSpPr bwMode="auto">
            <a:xfrm rot="1800000">
              <a:off x="565043" y="809237"/>
              <a:ext cx="1035050" cy="1665288"/>
              <a:chOff x="625" y="2245"/>
              <a:chExt cx="652" cy="1049"/>
            </a:xfrm>
          </p:grpSpPr>
          <p:sp>
            <p:nvSpPr>
              <p:cNvPr id="1014" name="AutoShape 113">
                <a:extLst>
                  <a:ext uri="{FF2B5EF4-FFF2-40B4-BE49-F238E27FC236}">
                    <a16:creationId xmlns:a16="http://schemas.microsoft.com/office/drawing/2014/main" id="{0AA5A085-2BE6-46D4-BC0F-E7C1F7A76DEF}"/>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15" name="Oval 114">
                <a:extLst>
                  <a:ext uri="{FF2B5EF4-FFF2-40B4-BE49-F238E27FC236}">
                    <a16:creationId xmlns:a16="http://schemas.microsoft.com/office/drawing/2014/main" id="{64EC3951-FABA-42CB-94B1-F21700464A8C}"/>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16" name="Oval 115">
                <a:extLst>
                  <a:ext uri="{FF2B5EF4-FFF2-40B4-BE49-F238E27FC236}">
                    <a16:creationId xmlns:a16="http://schemas.microsoft.com/office/drawing/2014/main" id="{09F5E4FB-1F37-4FE5-8939-FC9DADEA131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17" name="グループ化 1016">
            <a:extLst>
              <a:ext uri="{FF2B5EF4-FFF2-40B4-BE49-F238E27FC236}">
                <a16:creationId xmlns:a16="http://schemas.microsoft.com/office/drawing/2014/main" id="{CF0F12F5-7497-4A8C-A47B-93E719537BDD}"/>
              </a:ext>
            </a:extLst>
          </p:cNvPr>
          <p:cNvGrpSpPr/>
          <p:nvPr/>
        </p:nvGrpSpPr>
        <p:grpSpPr>
          <a:xfrm>
            <a:off x="7728475" y="3965034"/>
            <a:ext cx="68838" cy="107567"/>
            <a:chOff x="565043" y="809237"/>
            <a:chExt cx="1169988" cy="1665288"/>
          </a:xfrm>
        </p:grpSpPr>
        <p:sp>
          <p:nvSpPr>
            <p:cNvPr id="1018" name="Oval 111">
              <a:extLst>
                <a:ext uri="{FF2B5EF4-FFF2-40B4-BE49-F238E27FC236}">
                  <a16:creationId xmlns:a16="http://schemas.microsoft.com/office/drawing/2014/main" id="{F34E4B85-253A-42D5-B9E6-3A88459034C8}"/>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19" name="Group 112">
              <a:extLst>
                <a:ext uri="{FF2B5EF4-FFF2-40B4-BE49-F238E27FC236}">
                  <a16:creationId xmlns:a16="http://schemas.microsoft.com/office/drawing/2014/main" id="{B8C0A26D-1097-4A43-80A5-1996CE0BB4E1}"/>
                </a:ext>
              </a:extLst>
            </p:cNvPr>
            <p:cNvGrpSpPr>
              <a:grpSpLocks/>
            </p:cNvGrpSpPr>
            <p:nvPr/>
          </p:nvGrpSpPr>
          <p:grpSpPr bwMode="auto">
            <a:xfrm rot="1800000">
              <a:off x="565043" y="809237"/>
              <a:ext cx="1035050" cy="1665288"/>
              <a:chOff x="625" y="2245"/>
              <a:chExt cx="652" cy="1049"/>
            </a:xfrm>
          </p:grpSpPr>
          <p:sp>
            <p:nvSpPr>
              <p:cNvPr id="1020" name="AutoShape 113">
                <a:extLst>
                  <a:ext uri="{FF2B5EF4-FFF2-40B4-BE49-F238E27FC236}">
                    <a16:creationId xmlns:a16="http://schemas.microsoft.com/office/drawing/2014/main" id="{FB4CDD4D-C538-434F-84D1-B64A38F0D55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21" name="Oval 114">
                <a:extLst>
                  <a:ext uri="{FF2B5EF4-FFF2-40B4-BE49-F238E27FC236}">
                    <a16:creationId xmlns:a16="http://schemas.microsoft.com/office/drawing/2014/main" id="{197A6C06-6965-436D-B09F-B5158C8DAD3C}"/>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22" name="Oval 115">
                <a:extLst>
                  <a:ext uri="{FF2B5EF4-FFF2-40B4-BE49-F238E27FC236}">
                    <a16:creationId xmlns:a16="http://schemas.microsoft.com/office/drawing/2014/main" id="{59BAF98D-5C6E-4EB6-A4AD-037898D2222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23" name="グループ化 1022">
            <a:extLst>
              <a:ext uri="{FF2B5EF4-FFF2-40B4-BE49-F238E27FC236}">
                <a16:creationId xmlns:a16="http://schemas.microsoft.com/office/drawing/2014/main" id="{51A6E5D1-D8FC-4961-BDC8-EBF8AC8987F2}"/>
              </a:ext>
            </a:extLst>
          </p:cNvPr>
          <p:cNvGrpSpPr/>
          <p:nvPr/>
        </p:nvGrpSpPr>
        <p:grpSpPr>
          <a:xfrm>
            <a:off x="3800747" y="4109618"/>
            <a:ext cx="68838" cy="107567"/>
            <a:chOff x="565043" y="809237"/>
            <a:chExt cx="1169988" cy="1665288"/>
          </a:xfrm>
        </p:grpSpPr>
        <p:sp>
          <p:nvSpPr>
            <p:cNvPr id="1024" name="Oval 111">
              <a:extLst>
                <a:ext uri="{FF2B5EF4-FFF2-40B4-BE49-F238E27FC236}">
                  <a16:creationId xmlns:a16="http://schemas.microsoft.com/office/drawing/2014/main" id="{BDE58BCF-9E84-4EEF-B458-A15E9D01780C}"/>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25" name="Group 112">
              <a:extLst>
                <a:ext uri="{FF2B5EF4-FFF2-40B4-BE49-F238E27FC236}">
                  <a16:creationId xmlns:a16="http://schemas.microsoft.com/office/drawing/2014/main" id="{20FFD545-CD41-4AD2-A106-42F8A5A2D1C4}"/>
                </a:ext>
              </a:extLst>
            </p:cNvPr>
            <p:cNvGrpSpPr>
              <a:grpSpLocks/>
            </p:cNvGrpSpPr>
            <p:nvPr/>
          </p:nvGrpSpPr>
          <p:grpSpPr bwMode="auto">
            <a:xfrm rot="1800000">
              <a:off x="565043" y="809237"/>
              <a:ext cx="1035050" cy="1665288"/>
              <a:chOff x="625" y="2245"/>
              <a:chExt cx="652" cy="1049"/>
            </a:xfrm>
          </p:grpSpPr>
          <p:sp>
            <p:nvSpPr>
              <p:cNvPr id="1026" name="AutoShape 113">
                <a:extLst>
                  <a:ext uri="{FF2B5EF4-FFF2-40B4-BE49-F238E27FC236}">
                    <a16:creationId xmlns:a16="http://schemas.microsoft.com/office/drawing/2014/main" id="{AD361A8C-362B-4C1D-8F1F-F9C61B54697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27" name="Oval 114">
                <a:extLst>
                  <a:ext uri="{FF2B5EF4-FFF2-40B4-BE49-F238E27FC236}">
                    <a16:creationId xmlns:a16="http://schemas.microsoft.com/office/drawing/2014/main" id="{39DC1746-9FCC-4169-8B88-2C5717850774}"/>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28" name="Oval 115">
                <a:extLst>
                  <a:ext uri="{FF2B5EF4-FFF2-40B4-BE49-F238E27FC236}">
                    <a16:creationId xmlns:a16="http://schemas.microsoft.com/office/drawing/2014/main" id="{C3229245-0C8A-410D-BFAF-6CCF777DD466}"/>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29" name="グループ化 1028">
            <a:extLst>
              <a:ext uri="{FF2B5EF4-FFF2-40B4-BE49-F238E27FC236}">
                <a16:creationId xmlns:a16="http://schemas.microsoft.com/office/drawing/2014/main" id="{06D442B5-E48B-4D17-BF03-462EBA511AE3}"/>
              </a:ext>
            </a:extLst>
          </p:cNvPr>
          <p:cNvGrpSpPr/>
          <p:nvPr/>
        </p:nvGrpSpPr>
        <p:grpSpPr>
          <a:xfrm>
            <a:off x="7959678" y="4100863"/>
            <a:ext cx="68838" cy="107567"/>
            <a:chOff x="565043" y="809237"/>
            <a:chExt cx="1169988" cy="1665288"/>
          </a:xfrm>
        </p:grpSpPr>
        <p:sp>
          <p:nvSpPr>
            <p:cNvPr id="1030" name="Oval 111">
              <a:extLst>
                <a:ext uri="{FF2B5EF4-FFF2-40B4-BE49-F238E27FC236}">
                  <a16:creationId xmlns:a16="http://schemas.microsoft.com/office/drawing/2014/main" id="{E2C23E04-55F7-4CA3-AB63-5192923BD57C}"/>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31" name="Group 112">
              <a:extLst>
                <a:ext uri="{FF2B5EF4-FFF2-40B4-BE49-F238E27FC236}">
                  <a16:creationId xmlns:a16="http://schemas.microsoft.com/office/drawing/2014/main" id="{74910134-5B17-4FED-B920-B60C8A39F531}"/>
                </a:ext>
              </a:extLst>
            </p:cNvPr>
            <p:cNvGrpSpPr>
              <a:grpSpLocks/>
            </p:cNvGrpSpPr>
            <p:nvPr/>
          </p:nvGrpSpPr>
          <p:grpSpPr bwMode="auto">
            <a:xfrm rot="1800000">
              <a:off x="565043" y="809237"/>
              <a:ext cx="1035050" cy="1665288"/>
              <a:chOff x="625" y="2245"/>
              <a:chExt cx="652" cy="1049"/>
            </a:xfrm>
          </p:grpSpPr>
          <p:sp>
            <p:nvSpPr>
              <p:cNvPr id="1032" name="AutoShape 113">
                <a:extLst>
                  <a:ext uri="{FF2B5EF4-FFF2-40B4-BE49-F238E27FC236}">
                    <a16:creationId xmlns:a16="http://schemas.microsoft.com/office/drawing/2014/main" id="{56D0D401-B1CE-4022-8056-9D50DD622C0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33" name="Oval 114">
                <a:extLst>
                  <a:ext uri="{FF2B5EF4-FFF2-40B4-BE49-F238E27FC236}">
                    <a16:creationId xmlns:a16="http://schemas.microsoft.com/office/drawing/2014/main" id="{E4C9F414-330F-497C-AAD7-3454FB92FE5A}"/>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34" name="Oval 115">
                <a:extLst>
                  <a:ext uri="{FF2B5EF4-FFF2-40B4-BE49-F238E27FC236}">
                    <a16:creationId xmlns:a16="http://schemas.microsoft.com/office/drawing/2014/main" id="{487AB613-335C-4989-ABAC-7120BF22DB54}"/>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35" name="グループ化 1034">
            <a:extLst>
              <a:ext uri="{FF2B5EF4-FFF2-40B4-BE49-F238E27FC236}">
                <a16:creationId xmlns:a16="http://schemas.microsoft.com/office/drawing/2014/main" id="{38754FF2-B427-4FA4-A167-F9AC53DB8009}"/>
              </a:ext>
            </a:extLst>
          </p:cNvPr>
          <p:cNvGrpSpPr/>
          <p:nvPr/>
        </p:nvGrpSpPr>
        <p:grpSpPr>
          <a:xfrm>
            <a:off x="3481863" y="4600237"/>
            <a:ext cx="68838" cy="107567"/>
            <a:chOff x="565043" y="809237"/>
            <a:chExt cx="1169988" cy="1665288"/>
          </a:xfrm>
        </p:grpSpPr>
        <p:sp>
          <p:nvSpPr>
            <p:cNvPr id="1036" name="Oval 111">
              <a:extLst>
                <a:ext uri="{FF2B5EF4-FFF2-40B4-BE49-F238E27FC236}">
                  <a16:creationId xmlns:a16="http://schemas.microsoft.com/office/drawing/2014/main" id="{8CAE80FB-EF4E-4674-A8F5-F25170F3E00C}"/>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37" name="Group 112">
              <a:extLst>
                <a:ext uri="{FF2B5EF4-FFF2-40B4-BE49-F238E27FC236}">
                  <a16:creationId xmlns:a16="http://schemas.microsoft.com/office/drawing/2014/main" id="{3B66FC01-075F-4ED9-A65A-09B755E58E57}"/>
                </a:ext>
              </a:extLst>
            </p:cNvPr>
            <p:cNvGrpSpPr>
              <a:grpSpLocks/>
            </p:cNvGrpSpPr>
            <p:nvPr/>
          </p:nvGrpSpPr>
          <p:grpSpPr bwMode="auto">
            <a:xfrm rot="1800000">
              <a:off x="565043" y="809237"/>
              <a:ext cx="1035050" cy="1665288"/>
              <a:chOff x="625" y="2245"/>
              <a:chExt cx="652" cy="1049"/>
            </a:xfrm>
          </p:grpSpPr>
          <p:sp>
            <p:nvSpPr>
              <p:cNvPr id="1038" name="AutoShape 113">
                <a:extLst>
                  <a:ext uri="{FF2B5EF4-FFF2-40B4-BE49-F238E27FC236}">
                    <a16:creationId xmlns:a16="http://schemas.microsoft.com/office/drawing/2014/main" id="{BBDA4F42-415A-4BED-9A1B-B84596729B3E}"/>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39" name="Oval 114">
                <a:extLst>
                  <a:ext uri="{FF2B5EF4-FFF2-40B4-BE49-F238E27FC236}">
                    <a16:creationId xmlns:a16="http://schemas.microsoft.com/office/drawing/2014/main" id="{9D4FFF7B-AE9E-4C4F-9D5D-7A62D13AEAC8}"/>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40" name="Oval 115">
                <a:extLst>
                  <a:ext uri="{FF2B5EF4-FFF2-40B4-BE49-F238E27FC236}">
                    <a16:creationId xmlns:a16="http://schemas.microsoft.com/office/drawing/2014/main" id="{9AE65288-E22B-46F5-927F-15A2C69213E2}"/>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41" name="グループ化 1040">
            <a:extLst>
              <a:ext uri="{FF2B5EF4-FFF2-40B4-BE49-F238E27FC236}">
                <a16:creationId xmlns:a16="http://schemas.microsoft.com/office/drawing/2014/main" id="{E9D88F82-A89F-4CA4-B297-21CFAE2C5C6A}"/>
              </a:ext>
            </a:extLst>
          </p:cNvPr>
          <p:cNvGrpSpPr/>
          <p:nvPr/>
        </p:nvGrpSpPr>
        <p:grpSpPr>
          <a:xfrm>
            <a:off x="3323092" y="4202317"/>
            <a:ext cx="68838" cy="107567"/>
            <a:chOff x="565043" y="809237"/>
            <a:chExt cx="1169988" cy="1665288"/>
          </a:xfrm>
        </p:grpSpPr>
        <p:sp>
          <p:nvSpPr>
            <p:cNvPr id="1042" name="Oval 111">
              <a:extLst>
                <a:ext uri="{FF2B5EF4-FFF2-40B4-BE49-F238E27FC236}">
                  <a16:creationId xmlns:a16="http://schemas.microsoft.com/office/drawing/2014/main" id="{44074B33-85D0-4F76-893C-971CE5EBB27E}"/>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43" name="Group 112">
              <a:extLst>
                <a:ext uri="{FF2B5EF4-FFF2-40B4-BE49-F238E27FC236}">
                  <a16:creationId xmlns:a16="http://schemas.microsoft.com/office/drawing/2014/main" id="{2BFFEBE9-9457-4042-BE6A-E6D83648E84E}"/>
                </a:ext>
              </a:extLst>
            </p:cNvPr>
            <p:cNvGrpSpPr>
              <a:grpSpLocks/>
            </p:cNvGrpSpPr>
            <p:nvPr/>
          </p:nvGrpSpPr>
          <p:grpSpPr bwMode="auto">
            <a:xfrm rot="1800000">
              <a:off x="565043" y="809237"/>
              <a:ext cx="1035050" cy="1665288"/>
              <a:chOff x="625" y="2245"/>
              <a:chExt cx="652" cy="1049"/>
            </a:xfrm>
          </p:grpSpPr>
          <p:sp>
            <p:nvSpPr>
              <p:cNvPr id="1044" name="AutoShape 113">
                <a:extLst>
                  <a:ext uri="{FF2B5EF4-FFF2-40B4-BE49-F238E27FC236}">
                    <a16:creationId xmlns:a16="http://schemas.microsoft.com/office/drawing/2014/main" id="{E4D913DD-4781-4922-A37A-CFCAA9599006}"/>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45" name="Oval 114">
                <a:extLst>
                  <a:ext uri="{FF2B5EF4-FFF2-40B4-BE49-F238E27FC236}">
                    <a16:creationId xmlns:a16="http://schemas.microsoft.com/office/drawing/2014/main" id="{092C9C13-8E7A-41CD-947C-397951109C8A}"/>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46" name="Oval 115">
                <a:extLst>
                  <a:ext uri="{FF2B5EF4-FFF2-40B4-BE49-F238E27FC236}">
                    <a16:creationId xmlns:a16="http://schemas.microsoft.com/office/drawing/2014/main" id="{951585E5-5945-4753-A867-0A584E63828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47" name="グループ化 1046">
            <a:extLst>
              <a:ext uri="{FF2B5EF4-FFF2-40B4-BE49-F238E27FC236}">
                <a16:creationId xmlns:a16="http://schemas.microsoft.com/office/drawing/2014/main" id="{C0731F43-F05A-4791-BB42-ACC5C9E099F0}"/>
              </a:ext>
            </a:extLst>
          </p:cNvPr>
          <p:cNvGrpSpPr/>
          <p:nvPr/>
        </p:nvGrpSpPr>
        <p:grpSpPr>
          <a:xfrm>
            <a:off x="7007516" y="4080199"/>
            <a:ext cx="68838" cy="107567"/>
            <a:chOff x="565043" y="809237"/>
            <a:chExt cx="1169988" cy="1665288"/>
          </a:xfrm>
        </p:grpSpPr>
        <p:sp>
          <p:nvSpPr>
            <p:cNvPr id="1048" name="Oval 111">
              <a:extLst>
                <a:ext uri="{FF2B5EF4-FFF2-40B4-BE49-F238E27FC236}">
                  <a16:creationId xmlns:a16="http://schemas.microsoft.com/office/drawing/2014/main" id="{80BD02C5-D341-4EBA-B02B-FDCC0EB8679F}"/>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49" name="Group 112">
              <a:extLst>
                <a:ext uri="{FF2B5EF4-FFF2-40B4-BE49-F238E27FC236}">
                  <a16:creationId xmlns:a16="http://schemas.microsoft.com/office/drawing/2014/main" id="{1811CF0B-6522-4524-B55D-9563FEFB7F60}"/>
                </a:ext>
              </a:extLst>
            </p:cNvPr>
            <p:cNvGrpSpPr>
              <a:grpSpLocks/>
            </p:cNvGrpSpPr>
            <p:nvPr/>
          </p:nvGrpSpPr>
          <p:grpSpPr bwMode="auto">
            <a:xfrm rot="1800000">
              <a:off x="565043" y="809237"/>
              <a:ext cx="1035050" cy="1665288"/>
              <a:chOff x="625" y="2245"/>
              <a:chExt cx="652" cy="1049"/>
            </a:xfrm>
          </p:grpSpPr>
          <p:sp>
            <p:nvSpPr>
              <p:cNvPr id="1050" name="AutoShape 113">
                <a:extLst>
                  <a:ext uri="{FF2B5EF4-FFF2-40B4-BE49-F238E27FC236}">
                    <a16:creationId xmlns:a16="http://schemas.microsoft.com/office/drawing/2014/main" id="{E603AE8C-58EC-44B3-9997-77740A75E591}"/>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51" name="Oval 114">
                <a:extLst>
                  <a:ext uri="{FF2B5EF4-FFF2-40B4-BE49-F238E27FC236}">
                    <a16:creationId xmlns:a16="http://schemas.microsoft.com/office/drawing/2014/main" id="{5D576456-321A-49A0-A059-D042DB79230C}"/>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52" name="Oval 115">
                <a:extLst>
                  <a:ext uri="{FF2B5EF4-FFF2-40B4-BE49-F238E27FC236}">
                    <a16:creationId xmlns:a16="http://schemas.microsoft.com/office/drawing/2014/main" id="{77DE9EF9-68D8-431D-A9DF-4A94D41C7D8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53" name="グループ化 1052">
            <a:extLst>
              <a:ext uri="{FF2B5EF4-FFF2-40B4-BE49-F238E27FC236}">
                <a16:creationId xmlns:a16="http://schemas.microsoft.com/office/drawing/2014/main" id="{615DFA0E-9EF2-4FB3-B732-D5BF9C00087F}"/>
              </a:ext>
            </a:extLst>
          </p:cNvPr>
          <p:cNvGrpSpPr/>
          <p:nvPr/>
        </p:nvGrpSpPr>
        <p:grpSpPr>
          <a:xfrm>
            <a:off x="6849194" y="4147160"/>
            <a:ext cx="68838" cy="107567"/>
            <a:chOff x="565043" y="809237"/>
            <a:chExt cx="1169988" cy="1665288"/>
          </a:xfrm>
        </p:grpSpPr>
        <p:sp>
          <p:nvSpPr>
            <p:cNvPr id="1054" name="Oval 111">
              <a:extLst>
                <a:ext uri="{FF2B5EF4-FFF2-40B4-BE49-F238E27FC236}">
                  <a16:creationId xmlns:a16="http://schemas.microsoft.com/office/drawing/2014/main" id="{4E82920B-E98F-4293-8AD3-E83D8864552E}"/>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55" name="Group 112">
              <a:extLst>
                <a:ext uri="{FF2B5EF4-FFF2-40B4-BE49-F238E27FC236}">
                  <a16:creationId xmlns:a16="http://schemas.microsoft.com/office/drawing/2014/main" id="{F3C9C067-D5D6-4E48-982D-0222F2B0B820}"/>
                </a:ext>
              </a:extLst>
            </p:cNvPr>
            <p:cNvGrpSpPr>
              <a:grpSpLocks/>
            </p:cNvGrpSpPr>
            <p:nvPr/>
          </p:nvGrpSpPr>
          <p:grpSpPr bwMode="auto">
            <a:xfrm rot="1800000">
              <a:off x="565043" y="809237"/>
              <a:ext cx="1035050" cy="1665288"/>
              <a:chOff x="625" y="2245"/>
              <a:chExt cx="652" cy="1049"/>
            </a:xfrm>
          </p:grpSpPr>
          <p:sp>
            <p:nvSpPr>
              <p:cNvPr id="1056" name="AutoShape 113">
                <a:extLst>
                  <a:ext uri="{FF2B5EF4-FFF2-40B4-BE49-F238E27FC236}">
                    <a16:creationId xmlns:a16="http://schemas.microsoft.com/office/drawing/2014/main" id="{7DA9F3B7-03E0-4262-8BBA-82728CFC095D}"/>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57" name="Oval 114">
                <a:extLst>
                  <a:ext uri="{FF2B5EF4-FFF2-40B4-BE49-F238E27FC236}">
                    <a16:creationId xmlns:a16="http://schemas.microsoft.com/office/drawing/2014/main" id="{1850B8DC-540C-4244-A6F1-C9488063FE4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58" name="Oval 115">
                <a:extLst>
                  <a:ext uri="{FF2B5EF4-FFF2-40B4-BE49-F238E27FC236}">
                    <a16:creationId xmlns:a16="http://schemas.microsoft.com/office/drawing/2014/main" id="{6FF890EC-0807-4DCF-8363-7999507C046B}"/>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59" name="グループ化 1058">
            <a:extLst>
              <a:ext uri="{FF2B5EF4-FFF2-40B4-BE49-F238E27FC236}">
                <a16:creationId xmlns:a16="http://schemas.microsoft.com/office/drawing/2014/main" id="{AA8BFCB2-594E-4F3C-8B79-9CD1E721B954}"/>
              </a:ext>
            </a:extLst>
          </p:cNvPr>
          <p:cNvGrpSpPr/>
          <p:nvPr/>
        </p:nvGrpSpPr>
        <p:grpSpPr>
          <a:xfrm>
            <a:off x="8028356" y="4072680"/>
            <a:ext cx="68838" cy="107567"/>
            <a:chOff x="565043" y="809237"/>
            <a:chExt cx="1169988" cy="1665288"/>
          </a:xfrm>
        </p:grpSpPr>
        <p:sp>
          <p:nvSpPr>
            <p:cNvPr id="1060" name="Oval 111">
              <a:extLst>
                <a:ext uri="{FF2B5EF4-FFF2-40B4-BE49-F238E27FC236}">
                  <a16:creationId xmlns:a16="http://schemas.microsoft.com/office/drawing/2014/main" id="{B5B4CEA0-6A5F-4A79-9927-2538FB47F523}"/>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61" name="Group 112">
              <a:extLst>
                <a:ext uri="{FF2B5EF4-FFF2-40B4-BE49-F238E27FC236}">
                  <a16:creationId xmlns:a16="http://schemas.microsoft.com/office/drawing/2014/main" id="{3F9F73E9-33CE-496E-A069-1D9BC7B92436}"/>
                </a:ext>
              </a:extLst>
            </p:cNvPr>
            <p:cNvGrpSpPr>
              <a:grpSpLocks/>
            </p:cNvGrpSpPr>
            <p:nvPr/>
          </p:nvGrpSpPr>
          <p:grpSpPr bwMode="auto">
            <a:xfrm rot="1800000">
              <a:off x="565043" y="809237"/>
              <a:ext cx="1035050" cy="1665288"/>
              <a:chOff x="625" y="2245"/>
              <a:chExt cx="652" cy="1049"/>
            </a:xfrm>
          </p:grpSpPr>
          <p:sp>
            <p:nvSpPr>
              <p:cNvPr id="1062" name="AutoShape 113">
                <a:extLst>
                  <a:ext uri="{FF2B5EF4-FFF2-40B4-BE49-F238E27FC236}">
                    <a16:creationId xmlns:a16="http://schemas.microsoft.com/office/drawing/2014/main" id="{CED4FB6E-8F5C-435E-BC77-94E571DCC9ED}"/>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63" name="Oval 114">
                <a:extLst>
                  <a:ext uri="{FF2B5EF4-FFF2-40B4-BE49-F238E27FC236}">
                    <a16:creationId xmlns:a16="http://schemas.microsoft.com/office/drawing/2014/main" id="{3B51120D-6872-4781-B374-FE0557B4A5B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64" name="Oval 115">
                <a:extLst>
                  <a:ext uri="{FF2B5EF4-FFF2-40B4-BE49-F238E27FC236}">
                    <a16:creationId xmlns:a16="http://schemas.microsoft.com/office/drawing/2014/main" id="{C2647B5B-1970-4606-A779-D2675D93C10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65" name="グループ化 1064">
            <a:extLst>
              <a:ext uri="{FF2B5EF4-FFF2-40B4-BE49-F238E27FC236}">
                <a16:creationId xmlns:a16="http://schemas.microsoft.com/office/drawing/2014/main" id="{00B87C4B-215C-445F-A699-1292A462BCE4}"/>
              </a:ext>
            </a:extLst>
          </p:cNvPr>
          <p:cNvGrpSpPr/>
          <p:nvPr/>
        </p:nvGrpSpPr>
        <p:grpSpPr>
          <a:xfrm>
            <a:off x="6751120" y="4109367"/>
            <a:ext cx="68838" cy="107567"/>
            <a:chOff x="565043" y="809237"/>
            <a:chExt cx="1169988" cy="1665288"/>
          </a:xfrm>
        </p:grpSpPr>
        <p:sp>
          <p:nvSpPr>
            <p:cNvPr id="1066" name="Oval 111">
              <a:extLst>
                <a:ext uri="{FF2B5EF4-FFF2-40B4-BE49-F238E27FC236}">
                  <a16:creationId xmlns:a16="http://schemas.microsoft.com/office/drawing/2014/main" id="{A13B8FFF-DE02-4970-BF95-70E6A5B0F8AF}"/>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67" name="Group 112">
              <a:extLst>
                <a:ext uri="{FF2B5EF4-FFF2-40B4-BE49-F238E27FC236}">
                  <a16:creationId xmlns:a16="http://schemas.microsoft.com/office/drawing/2014/main" id="{011E48E2-3327-4175-B6F1-DB7883DC33C6}"/>
                </a:ext>
              </a:extLst>
            </p:cNvPr>
            <p:cNvGrpSpPr>
              <a:grpSpLocks/>
            </p:cNvGrpSpPr>
            <p:nvPr/>
          </p:nvGrpSpPr>
          <p:grpSpPr bwMode="auto">
            <a:xfrm rot="1800000">
              <a:off x="565043" y="809237"/>
              <a:ext cx="1035050" cy="1665288"/>
              <a:chOff x="625" y="2245"/>
              <a:chExt cx="652" cy="1049"/>
            </a:xfrm>
          </p:grpSpPr>
          <p:sp>
            <p:nvSpPr>
              <p:cNvPr id="1068" name="AutoShape 113">
                <a:extLst>
                  <a:ext uri="{FF2B5EF4-FFF2-40B4-BE49-F238E27FC236}">
                    <a16:creationId xmlns:a16="http://schemas.microsoft.com/office/drawing/2014/main" id="{A000CE1C-7CB5-45DA-A5E5-A4DC70454FFD}"/>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69" name="Oval 114">
                <a:extLst>
                  <a:ext uri="{FF2B5EF4-FFF2-40B4-BE49-F238E27FC236}">
                    <a16:creationId xmlns:a16="http://schemas.microsoft.com/office/drawing/2014/main" id="{E2F1DCA1-8F45-417A-9F7A-848CF62A302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70" name="Oval 115">
                <a:extLst>
                  <a:ext uri="{FF2B5EF4-FFF2-40B4-BE49-F238E27FC236}">
                    <a16:creationId xmlns:a16="http://schemas.microsoft.com/office/drawing/2014/main" id="{3540B816-6B55-426A-B84D-7993AC6372F3}"/>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71" name="グループ化 1070">
            <a:extLst>
              <a:ext uri="{FF2B5EF4-FFF2-40B4-BE49-F238E27FC236}">
                <a16:creationId xmlns:a16="http://schemas.microsoft.com/office/drawing/2014/main" id="{C8F54473-936C-4141-AA56-D87886481533}"/>
              </a:ext>
            </a:extLst>
          </p:cNvPr>
          <p:cNvGrpSpPr/>
          <p:nvPr/>
        </p:nvGrpSpPr>
        <p:grpSpPr>
          <a:xfrm>
            <a:off x="7873143" y="4323918"/>
            <a:ext cx="68838" cy="107567"/>
            <a:chOff x="565043" y="809237"/>
            <a:chExt cx="1169988" cy="1665288"/>
          </a:xfrm>
        </p:grpSpPr>
        <p:sp>
          <p:nvSpPr>
            <p:cNvPr id="1072" name="Oval 111">
              <a:extLst>
                <a:ext uri="{FF2B5EF4-FFF2-40B4-BE49-F238E27FC236}">
                  <a16:creationId xmlns:a16="http://schemas.microsoft.com/office/drawing/2014/main" id="{3C499088-47D4-417E-8539-761AC0739CD0}"/>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73" name="Group 112">
              <a:extLst>
                <a:ext uri="{FF2B5EF4-FFF2-40B4-BE49-F238E27FC236}">
                  <a16:creationId xmlns:a16="http://schemas.microsoft.com/office/drawing/2014/main" id="{C88D43A8-F3C7-4CD8-B5FE-1A479DB00E45}"/>
                </a:ext>
              </a:extLst>
            </p:cNvPr>
            <p:cNvGrpSpPr>
              <a:grpSpLocks/>
            </p:cNvGrpSpPr>
            <p:nvPr/>
          </p:nvGrpSpPr>
          <p:grpSpPr bwMode="auto">
            <a:xfrm rot="1800000">
              <a:off x="565043" y="809237"/>
              <a:ext cx="1035050" cy="1665288"/>
              <a:chOff x="625" y="2245"/>
              <a:chExt cx="652" cy="1049"/>
            </a:xfrm>
          </p:grpSpPr>
          <p:sp>
            <p:nvSpPr>
              <p:cNvPr id="1074" name="AutoShape 113">
                <a:extLst>
                  <a:ext uri="{FF2B5EF4-FFF2-40B4-BE49-F238E27FC236}">
                    <a16:creationId xmlns:a16="http://schemas.microsoft.com/office/drawing/2014/main" id="{CD2E255E-5DA1-4238-8719-13612CBB0B2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75" name="Oval 114">
                <a:extLst>
                  <a:ext uri="{FF2B5EF4-FFF2-40B4-BE49-F238E27FC236}">
                    <a16:creationId xmlns:a16="http://schemas.microsoft.com/office/drawing/2014/main" id="{84533F77-35F0-42A9-A38E-AF2EB02860CF}"/>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76" name="Oval 115">
                <a:extLst>
                  <a:ext uri="{FF2B5EF4-FFF2-40B4-BE49-F238E27FC236}">
                    <a16:creationId xmlns:a16="http://schemas.microsoft.com/office/drawing/2014/main" id="{BF7091E5-516A-42F7-8B43-D9113F8F0B9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77" name="グループ化 1076">
            <a:extLst>
              <a:ext uri="{FF2B5EF4-FFF2-40B4-BE49-F238E27FC236}">
                <a16:creationId xmlns:a16="http://schemas.microsoft.com/office/drawing/2014/main" id="{15BCD9B8-C7E2-4845-B603-56B0856BCADF}"/>
              </a:ext>
            </a:extLst>
          </p:cNvPr>
          <p:cNvGrpSpPr/>
          <p:nvPr/>
        </p:nvGrpSpPr>
        <p:grpSpPr>
          <a:xfrm>
            <a:off x="7483948" y="4088422"/>
            <a:ext cx="68838" cy="107567"/>
            <a:chOff x="565043" y="809237"/>
            <a:chExt cx="1169988" cy="1665288"/>
          </a:xfrm>
        </p:grpSpPr>
        <p:sp>
          <p:nvSpPr>
            <p:cNvPr id="1078" name="Oval 111">
              <a:extLst>
                <a:ext uri="{FF2B5EF4-FFF2-40B4-BE49-F238E27FC236}">
                  <a16:creationId xmlns:a16="http://schemas.microsoft.com/office/drawing/2014/main" id="{05AF4FC0-47DC-4EC5-8073-349B987E6E99}"/>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79" name="Group 112">
              <a:extLst>
                <a:ext uri="{FF2B5EF4-FFF2-40B4-BE49-F238E27FC236}">
                  <a16:creationId xmlns:a16="http://schemas.microsoft.com/office/drawing/2014/main" id="{ED13EC30-804B-43DE-8F1A-112B25FFDA8B}"/>
                </a:ext>
              </a:extLst>
            </p:cNvPr>
            <p:cNvGrpSpPr>
              <a:grpSpLocks/>
            </p:cNvGrpSpPr>
            <p:nvPr/>
          </p:nvGrpSpPr>
          <p:grpSpPr bwMode="auto">
            <a:xfrm rot="1800000">
              <a:off x="565043" y="809237"/>
              <a:ext cx="1035050" cy="1665288"/>
              <a:chOff x="625" y="2245"/>
              <a:chExt cx="652" cy="1049"/>
            </a:xfrm>
          </p:grpSpPr>
          <p:sp>
            <p:nvSpPr>
              <p:cNvPr id="1080" name="AutoShape 113">
                <a:extLst>
                  <a:ext uri="{FF2B5EF4-FFF2-40B4-BE49-F238E27FC236}">
                    <a16:creationId xmlns:a16="http://schemas.microsoft.com/office/drawing/2014/main" id="{4E33A0E4-8EF5-4880-8987-C106329B2F02}"/>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81" name="Oval 114">
                <a:extLst>
                  <a:ext uri="{FF2B5EF4-FFF2-40B4-BE49-F238E27FC236}">
                    <a16:creationId xmlns:a16="http://schemas.microsoft.com/office/drawing/2014/main" id="{B33E6EE4-D566-4F2E-9936-7FCBEEE260F3}"/>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82" name="Oval 115">
                <a:extLst>
                  <a:ext uri="{FF2B5EF4-FFF2-40B4-BE49-F238E27FC236}">
                    <a16:creationId xmlns:a16="http://schemas.microsoft.com/office/drawing/2014/main" id="{7FEA892D-2D5D-4560-B412-DE4FC629BDA4}"/>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83" name="グループ化 1082">
            <a:extLst>
              <a:ext uri="{FF2B5EF4-FFF2-40B4-BE49-F238E27FC236}">
                <a16:creationId xmlns:a16="http://schemas.microsoft.com/office/drawing/2014/main" id="{A7D1C854-2726-460B-987B-6A8173B27ED6}"/>
              </a:ext>
            </a:extLst>
          </p:cNvPr>
          <p:cNvGrpSpPr/>
          <p:nvPr/>
        </p:nvGrpSpPr>
        <p:grpSpPr>
          <a:xfrm>
            <a:off x="8735874" y="5055421"/>
            <a:ext cx="68838" cy="107567"/>
            <a:chOff x="565043" y="809237"/>
            <a:chExt cx="1169988" cy="1665288"/>
          </a:xfrm>
        </p:grpSpPr>
        <p:sp>
          <p:nvSpPr>
            <p:cNvPr id="1084" name="Oval 111">
              <a:extLst>
                <a:ext uri="{FF2B5EF4-FFF2-40B4-BE49-F238E27FC236}">
                  <a16:creationId xmlns:a16="http://schemas.microsoft.com/office/drawing/2014/main" id="{E0012D74-345E-4A97-9A4E-0D3746D302D5}"/>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85" name="Group 112">
              <a:extLst>
                <a:ext uri="{FF2B5EF4-FFF2-40B4-BE49-F238E27FC236}">
                  <a16:creationId xmlns:a16="http://schemas.microsoft.com/office/drawing/2014/main" id="{7FD3AA8A-DCF5-4BF7-BDF9-2B380D0CA7CC}"/>
                </a:ext>
              </a:extLst>
            </p:cNvPr>
            <p:cNvGrpSpPr>
              <a:grpSpLocks/>
            </p:cNvGrpSpPr>
            <p:nvPr/>
          </p:nvGrpSpPr>
          <p:grpSpPr bwMode="auto">
            <a:xfrm rot="1800000">
              <a:off x="565043" y="809237"/>
              <a:ext cx="1035050" cy="1665288"/>
              <a:chOff x="625" y="2245"/>
              <a:chExt cx="652" cy="1049"/>
            </a:xfrm>
          </p:grpSpPr>
          <p:sp>
            <p:nvSpPr>
              <p:cNvPr id="1086" name="AutoShape 113">
                <a:extLst>
                  <a:ext uri="{FF2B5EF4-FFF2-40B4-BE49-F238E27FC236}">
                    <a16:creationId xmlns:a16="http://schemas.microsoft.com/office/drawing/2014/main" id="{129CA06A-CA10-4266-90B0-0BF015E756B5}"/>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87" name="Oval 114">
                <a:extLst>
                  <a:ext uri="{FF2B5EF4-FFF2-40B4-BE49-F238E27FC236}">
                    <a16:creationId xmlns:a16="http://schemas.microsoft.com/office/drawing/2014/main" id="{16C3FFE3-FD4A-4503-B442-ECBB3DB408B4}"/>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88" name="Oval 115">
                <a:extLst>
                  <a:ext uri="{FF2B5EF4-FFF2-40B4-BE49-F238E27FC236}">
                    <a16:creationId xmlns:a16="http://schemas.microsoft.com/office/drawing/2014/main" id="{10BDCEDA-E0D1-42D8-9002-992AE570FEAC}"/>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89" name="グループ化 1088">
            <a:extLst>
              <a:ext uri="{FF2B5EF4-FFF2-40B4-BE49-F238E27FC236}">
                <a16:creationId xmlns:a16="http://schemas.microsoft.com/office/drawing/2014/main" id="{BAD0AEA9-2D4B-40CD-B454-53A9745D537D}"/>
              </a:ext>
            </a:extLst>
          </p:cNvPr>
          <p:cNvGrpSpPr/>
          <p:nvPr/>
        </p:nvGrpSpPr>
        <p:grpSpPr>
          <a:xfrm>
            <a:off x="7280415" y="4407368"/>
            <a:ext cx="68838" cy="107567"/>
            <a:chOff x="565043" y="809237"/>
            <a:chExt cx="1169988" cy="1665288"/>
          </a:xfrm>
        </p:grpSpPr>
        <p:sp>
          <p:nvSpPr>
            <p:cNvPr id="1090" name="Oval 111">
              <a:extLst>
                <a:ext uri="{FF2B5EF4-FFF2-40B4-BE49-F238E27FC236}">
                  <a16:creationId xmlns:a16="http://schemas.microsoft.com/office/drawing/2014/main" id="{FEFBE81C-F2CC-493D-983E-FB26516F526F}"/>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91" name="Group 112">
              <a:extLst>
                <a:ext uri="{FF2B5EF4-FFF2-40B4-BE49-F238E27FC236}">
                  <a16:creationId xmlns:a16="http://schemas.microsoft.com/office/drawing/2014/main" id="{27612187-B7ED-4653-AF89-1EF3A9E102C8}"/>
                </a:ext>
              </a:extLst>
            </p:cNvPr>
            <p:cNvGrpSpPr>
              <a:grpSpLocks/>
            </p:cNvGrpSpPr>
            <p:nvPr/>
          </p:nvGrpSpPr>
          <p:grpSpPr bwMode="auto">
            <a:xfrm rot="1800000">
              <a:off x="565043" y="809237"/>
              <a:ext cx="1035050" cy="1665288"/>
              <a:chOff x="625" y="2245"/>
              <a:chExt cx="652" cy="1049"/>
            </a:xfrm>
          </p:grpSpPr>
          <p:sp>
            <p:nvSpPr>
              <p:cNvPr id="1092" name="AutoShape 113">
                <a:extLst>
                  <a:ext uri="{FF2B5EF4-FFF2-40B4-BE49-F238E27FC236}">
                    <a16:creationId xmlns:a16="http://schemas.microsoft.com/office/drawing/2014/main" id="{FA0FE787-39AF-41FE-829E-A5A1D6D4136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93" name="Oval 114">
                <a:extLst>
                  <a:ext uri="{FF2B5EF4-FFF2-40B4-BE49-F238E27FC236}">
                    <a16:creationId xmlns:a16="http://schemas.microsoft.com/office/drawing/2014/main" id="{66F3DB4A-9646-497F-A14A-F64A6C8CF04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94" name="Oval 115">
                <a:extLst>
                  <a:ext uri="{FF2B5EF4-FFF2-40B4-BE49-F238E27FC236}">
                    <a16:creationId xmlns:a16="http://schemas.microsoft.com/office/drawing/2014/main" id="{675A9BCF-0411-4F63-A3EF-BEDE9D18B3D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95" name="グループ化 1094">
            <a:extLst>
              <a:ext uri="{FF2B5EF4-FFF2-40B4-BE49-F238E27FC236}">
                <a16:creationId xmlns:a16="http://schemas.microsoft.com/office/drawing/2014/main" id="{4D436117-9F22-4B61-877E-4944EFEF2AAA}"/>
              </a:ext>
            </a:extLst>
          </p:cNvPr>
          <p:cNvGrpSpPr/>
          <p:nvPr/>
        </p:nvGrpSpPr>
        <p:grpSpPr>
          <a:xfrm>
            <a:off x="6897705" y="4160531"/>
            <a:ext cx="68838" cy="107567"/>
            <a:chOff x="565043" y="809237"/>
            <a:chExt cx="1169988" cy="1665288"/>
          </a:xfrm>
        </p:grpSpPr>
        <p:sp>
          <p:nvSpPr>
            <p:cNvPr id="1096" name="Oval 111">
              <a:extLst>
                <a:ext uri="{FF2B5EF4-FFF2-40B4-BE49-F238E27FC236}">
                  <a16:creationId xmlns:a16="http://schemas.microsoft.com/office/drawing/2014/main" id="{58DF27EB-7C98-4F89-BD05-141B10CEA0D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97" name="Group 112">
              <a:extLst>
                <a:ext uri="{FF2B5EF4-FFF2-40B4-BE49-F238E27FC236}">
                  <a16:creationId xmlns:a16="http://schemas.microsoft.com/office/drawing/2014/main" id="{94132A93-08F7-49DA-9D62-B1F3CDE9CD3A}"/>
                </a:ext>
              </a:extLst>
            </p:cNvPr>
            <p:cNvGrpSpPr>
              <a:grpSpLocks/>
            </p:cNvGrpSpPr>
            <p:nvPr/>
          </p:nvGrpSpPr>
          <p:grpSpPr bwMode="auto">
            <a:xfrm rot="1800000">
              <a:off x="565043" y="809237"/>
              <a:ext cx="1035050" cy="1665288"/>
              <a:chOff x="625" y="2245"/>
              <a:chExt cx="652" cy="1049"/>
            </a:xfrm>
          </p:grpSpPr>
          <p:sp>
            <p:nvSpPr>
              <p:cNvPr id="1098" name="AutoShape 113">
                <a:extLst>
                  <a:ext uri="{FF2B5EF4-FFF2-40B4-BE49-F238E27FC236}">
                    <a16:creationId xmlns:a16="http://schemas.microsoft.com/office/drawing/2014/main" id="{1E823BCD-5ED3-4993-BD87-F6DCF8C6473E}"/>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99" name="Oval 114">
                <a:extLst>
                  <a:ext uri="{FF2B5EF4-FFF2-40B4-BE49-F238E27FC236}">
                    <a16:creationId xmlns:a16="http://schemas.microsoft.com/office/drawing/2014/main" id="{B234CC39-B168-470A-8EF3-AA4347A7AE14}"/>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00" name="Oval 115">
                <a:extLst>
                  <a:ext uri="{FF2B5EF4-FFF2-40B4-BE49-F238E27FC236}">
                    <a16:creationId xmlns:a16="http://schemas.microsoft.com/office/drawing/2014/main" id="{7959911D-6EA6-40D3-BDAC-026FC0F93503}"/>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01" name="グループ化 1100">
            <a:extLst>
              <a:ext uri="{FF2B5EF4-FFF2-40B4-BE49-F238E27FC236}">
                <a16:creationId xmlns:a16="http://schemas.microsoft.com/office/drawing/2014/main" id="{9A393BCF-6851-4657-AFFD-A23FF1E1B9B1}"/>
              </a:ext>
            </a:extLst>
          </p:cNvPr>
          <p:cNvGrpSpPr/>
          <p:nvPr/>
        </p:nvGrpSpPr>
        <p:grpSpPr>
          <a:xfrm>
            <a:off x="8236882" y="4997162"/>
            <a:ext cx="68838" cy="107567"/>
            <a:chOff x="565043" y="809237"/>
            <a:chExt cx="1169988" cy="1665288"/>
          </a:xfrm>
        </p:grpSpPr>
        <p:sp>
          <p:nvSpPr>
            <p:cNvPr id="1102" name="Oval 111">
              <a:extLst>
                <a:ext uri="{FF2B5EF4-FFF2-40B4-BE49-F238E27FC236}">
                  <a16:creationId xmlns:a16="http://schemas.microsoft.com/office/drawing/2014/main" id="{48282074-D01A-4B26-A919-E403AC8703F6}"/>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03" name="Group 112">
              <a:extLst>
                <a:ext uri="{FF2B5EF4-FFF2-40B4-BE49-F238E27FC236}">
                  <a16:creationId xmlns:a16="http://schemas.microsoft.com/office/drawing/2014/main" id="{D3E4B8D2-B84D-495D-ACC5-25C16D4BDB0F}"/>
                </a:ext>
              </a:extLst>
            </p:cNvPr>
            <p:cNvGrpSpPr>
              <a:grpSpLocks/>
            </p:cNvGrpSpPr>
            <p:nvPr/>
          </p:nvGrpSpPr>
          <p:grpSpPr bwMode="auto">
            <a:xfrm rot="1800000">
              <a:off x="565043" y="809237"/>
              <a:ext cx="1035050" cy="1665288"/>
              <a:chOff x="625" y="2245"/>
              <a:chExt cx="652" cy="1049"/>
            </a:xfrm>
          </p:grpSpPr>
          <p:sp>
            <p:nvSpPr>
              <p:cNvPr id="1104" name="AutoShape 113">
                <a:extLst>
                  <a:ext uri="{FF2B5EF4-FFF2-40B4-BE49-F238E27FC236}">
                    <a16:creationId xmlns:a16="http://schemas.microsoft.com/office/drawing/2014/main" id="{3886CED4-7E2C-4925-B5E0-73AB1D8B896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05" name="Oval 114">
                <a:extLst>
                  <a:ext uri="{FF2B5EF4-FFF2-40B4-BE49-F238E27FC236}">
                    <a16:creationId xmlns:a16="http://schemas.microsoft.com/office/drawing/2014/main" id="{15EE987D-8EED-4133-A8E2-319D3077CB8A}"/>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06" name="Oval 115">
                <a:extLst>
                  <a:ext uri="{FF2B5EF4-FFF2-40B4-BE49-F238E27FC236}">
                    <a16:creationId xmlns:a16="http://schemas.microsoft.com/office/drawing/2014/main" id="{F5F782C3-0763-450C-9A84-568A5FA899F7}"/>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07" name="グループ化 1106">
            <a:extLst>
              <a:ext uri="{FF2B5EF4-FFF2-40B4-BE49-F238E27FC236}">
                <a16:creationId xmlns:a16="http://schemas.microsoft.com/office/drawing/2014/main" id="{FCFE9E7C-A85E-4436-83EE-A121678D44D8}"/>
              </a:ext>
            </a:extLst>
          </p:cNvPr>
          <p:cNvGrpSpPr/>
          <p:nvPr/>
        </p:nvGrpSpPr>
        <p:grpSpPr>
          <a:xfrm>
            <a:off x="7820565" y="3881734"/>
            <a:ext cx="68838" cy="107567"/>
            <a:chOff x="565043" y="809237"/>
            <a:chExt cx="1169988" cy="1665288"/>
          </a:xfrm>
        </p:grpSpPr>
        <p:sp>
          <p:nvSpPr>
            <p:cNvPr id="1108" name="Oval 111">
              <a:extLst>
                <a:ext uri="{FF2B5EF4-FFF2-40B4-BE49-F238E27FC236}">
                  <a16:creationId xmlns:a16="http://schemas.microsoft.com/office/drawing/2014/main" id="{500105BE-2D51-4C81-A52C-0E37F2A43147}"/>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09" name="Group 112">
              <a:extLst>
                <a:ext uri="{FF2B5EF4-FFF2-40B4-BE49-F238E27FC236}">
                  <a16:creationId xmlns:a16="http://schemas.microsoft.com/office/drawing/2014/main" id="{E44538E0-A054-47FD-B36C-75104D97B2F5}"/>
                </a:ext>
              </a:extLst>
            </p:cNvPr>
            <p:cNvGrpSpPr>
              <a:grpSpLocks/>
            </p:cNvGrpSpPr>
            <p:nvPr/>
          </p:nvGrpSpPr>
          <p:grpSpPr bwMode="auto">
            <a:xfrm rot="1800000">
              <a:off x="565043" y="809237"/>
              <a:ext cx="1035050" cy="1665288"/>
              <a:chOff x="625" y="2245"/>
              <a:chExt cx="652" cy="1049"/>
            </a:xfrm>
          </p:grpSpPr>
          <p:sp>
            <p:nvSpPr>
              <p:cNvPr id="1110" name="AutoShape 113">
                <a:extLst>
                  <a:ext uri="{FF2B5EF4-FFF2-40B4-BE49-F238E27FC236}">
                    <a16:creationId xmlns:a16="http://schemas.microsoft.com/office/drawing/2014/main" id="{A7B3B717-DE44-4F3B-B28C-DCA52459457F}"/>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11" name="Oval 114">
                <a:extLst>
                  <a:ext uri="{FF2B5EF4-FFF2-40B4-BE49-F238E27FC236}">
                    <a16:creationId xmlns:a16="http://schemas.microsoft.com/office/drawing/2014/main" id="{1AFE1F12-A3B3-4A7F-8031-87659B1D7F81}"/>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12" name="Oval 115">
                <a:extLst>
                  <a:ext uri="{FF2B5EF4-FFF2-40B4-BE49-F238E27FC236}">
                    <a16:creationId xmlns:a16="http://schemas.microsoft.com/office/drawing/2014/main" id="{E834F905-5CC1-4789-AAE1-86851AEC86FE}"/>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13" name="グループ化 1112">
            <a:extLst>
              <a:ext uri="{FF2B5EF4-FFF2-40B4-BE49-F238E27FC236}">
                <a16:creationId xmlns:a16="http://schemas.microsoft.com/office/drawing/2014/main" id="{BDB18BB8-2AAE-402A-96F8-78FC611B2104}"/>
              </a:ext>
            </a:extLst>
          </p:cNvPr>
          <p:cNvGrpSpPr/>
          <p:nvPr/>
        </p:nvGrpSpPr>
        <p:grpSpPr>
          <a:xfrm>
            <a:off x="7863427" y="3899474"/>
            <a:ext cx="68838" cy="107567"/>
            <a:chOff x="565043" y="809237"/>
            <a:chExt cx="1169988" cy="1665288"/>
          </a:xfrm>
        </p:grpSpPr>
        <p:sp>
          <p:nvSpPr>
            <p:cNvPr id="1114" name="Oval 111">
              <a:extLst>
                <a:ext uri="{FF2B5EF4-FFF2-40B4-BE49-F238E27FC236}">
                  <a16:creationId xmlns:a16="http://schemas.microsoft.com/office/drawing/2014/main" id="{BA5B2407-6D83-4FB4-A186-81956745199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15" name="Group 112">
              <a:extLst>
                <a:ext uri="{FF2B5EF4-FFF2-40B4-BE49-F238E27FC236}">
                  <a16:creationId xmlns:a16="http://schemas.microsoft.com/office/drawing/2014/main" id="{F742C7F3-3E1D-49DD-8F9F-F9735FE05855}"/>
                </a:ext>
              </a:extLst>
            </p:cNvPr>
            <p:cNvGrpSpPr>
              <a:grpSpLocks/>
            </p:cNvGrpSpPr>
            <p:nvPr/>
          </p:nvGrpSpPr>
          <p:grpSpPr bwMode="auto">
            <a:xfrm rot="1800000">
              <a:off x="565043" y="809237"/>
              <a:ext cx="1035050" cy="1665288"/>
              <a:chOff x="625" y="2245"/>
              <a:chExt cx="652" cy="1049"/>
            </a:xfrm>
          </p:grpSpPr>
          <p:sp>
            <p:nvSpPr>
              <p:cNvPr id="1116" name="AutoShape 113">
                <a:extLst>
                  <a:ext uri="{FF2B5EF4-FFF2-40B4-BE49-F238E27FC236}">
                    <a16:creationId xmlns:a16="http://schemas.microsoft.com/office/drawing/2014/main" id="{6BD417CB-F83A-49CB-90D0-A6F52937C658}"/>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17" name="Oval 114">
                <a:extLst>
                  <a:ext uri="{FF2B5EF4-FFF2-40B4-BE49-F238E27FC236}">
                    <a16:creationId xmlns:a16="http://schemas.microsoft.com/office/drawing/2014/main" id="{A0B477DE-99FF-4803-A6D2-20AF33CDADA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18" name="Oval 115">
                <a:extLst>
                  <a:ext uri="{FF2B5EF4-FFF2-40B4-BE49-F238E27FC236}">
                    <a16:creationId xmlns:a16="http://schemas.microsoft.com/office/drawing/2014/main" id="{E9A73727-D178-44F2-87B6-6C024097A67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19" name="グループ化 1118">
            <a:extLst>
              <a:ext uri="{FF2B5EF4-FFF2-40B4-BE49-F238E27FC236}">
                <a16:creationId xmlns:a16="http://schemas.microsoft.com/office/drawing/2014/main" id="{55FA00C9-347E-421E-AD4E-C55E5A26C12B}"/>
              </a:ext>
            </a:extLst>
          </p:cNvPr>
          <p:cNvGrpSpPr/>
          <p:nvPr/>
        </p:nvGrpSpPr>
        <p:grpSpPr>
          <a:xfrm>
            <a:off x="7340545" y="4392802"/>
            <a:ext cx="68838" cy="107567"/>
            <a:chOff x="565043" y="809237"/>
            <a:chExt cx="1169988" cy="1665288"/>
          </a:xfrm>
        </p:grpSpPr>
        <p:sp>
          <p:nvSpPr>
            <p:cNvPr id="1120" name="Oval 111">
              <a:extLst>
                <a:ext uri="{FF2B5EF4-FFF2-40B4-BE49-F238E27FC236}">
                  <a16:creationId xmlns:a16="http://schemas.microsoft.com/office/drawing/2014/main" id="{9B76010E-EC11-46C9-B7E7-CA431955530D}"/>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21" name="Group 112">
              <a:extLst>
                <a:ext uri="{FF2B5EF4-FFF2-40B4-BE49-F238E27FC236}">
                  <a16:creationId xmlns:a16="http://schemas.microsoft.com/office/drawing/2014/main" id="{FF852112-7DDD-4138-92C5-D9A6308194D2}"/>
                </a:ext>
              </a:extLst>
            </p:cNvPr>
            <p:cNvGrpSpPr>
              <a:grpSpLocks/>
            </p:cNvGrpSpPr>
            <p:nvPr/>
          </p:nvGrpSpPr>
          <p:grpSpPr bwMode="auto">
            <a:xfrm rot="1800000">
              <a:off x="565043" y="809237"/>
              <a:ext cx="1035050" cy="1665288"/>
              <a:chOff x="625" y="2245"/>
              <a:chExt cx="652" cy="1049"/>
            </a:xfrm>
          </p:grpSpPr>
          <p:sp>
            <p:nvSpPr>
              <p:cNvPr id="1122" name="AutoShape 113">
                <a:extLst>
                  <a:ext uri="{FF2B5EF4-FFF2-40B4-BE49-F238E27FC236}">
                    <a16:creationId xmlns:a16="http://schemas.microsoft.com/office/drawing/2014/main" id="{5A10C3AD-947A-4051-9B31-F2CE198EB18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23" name="Oval 114">
                <a:extLst>
                  <a:ext uri="{FF2B5EF4-FFF2-40B4-BE49-F238E27FC236}">
                    <a16:creationId xmlns:a16="http://schemas.microsoft.com/office/drawing/2014/main" id="{B3D3A4EB-5101-4458-8F33-7F382C8920E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24" name="Oval 115">
                <a:extLst>
                  <a:ext uri="{FF2B5EF4-FFF2-40B4-BE49-F238E27FC236}">
                    <a16:creationId xmlns:a16="http://schemas.microsoft.com/office/drawing/2014/main" id="{5AE5051E-4925-4D31-B380-05D82F325BF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25" name="グループ化 1124">
            <a:extLst>
              <a:ext uri="{FF2B5EF4-FFF2-40B4-BE49-F238E27FC236}">
                <a16:creationId xmlns:a16="http://schemas.microsoft.com/office/drawing/2014/main" id="{17D94A2D-31B5-4ABC-B950-AFB7E2ECB020}"/>
              </a:ext>
            </a:extLst>
          </p:cNvPr>
          <p:cNvGrpSpPr/>
          <p:nvPr/>
        </p:nvGrpSpPr>
        <p:grpSpPr>
          <a:xfrm>
            <a:off x="470644" y="3951348"/>
            <a:ext cx="68838" cy="107567"/>
            <a:chOff x="565043" y="809237"/>
            <a:chExt cx="1169988" cy="1665288"/>
          </a:xfrm>
        </p:grpSpPr>
        <p:sp>
          <p:nvSpPr>
            <p:cNvPr id="1126" name="Oval 111">
              <a:extLst>
                <a:ext uri="{FF2B5EF4-FFF2-40B4-BE49-F238E27FC236}">
                  <a16:creationId xmlns:a16="http://schemas.microsoft.com/office/drawing/2014/main" id="{E1BE064C-B0B7-48C5-9874-C4C530B2411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27" name="Group 112">
              <a:extLst>
                <a:ext uri="{FF2B5EF4-FFF2-40B4-BE49-F238E27FC236}">
                  <a16:creationId xmlns:a16="http://schemas.microsoft.com/office/drawing/2014/main" id="{A51A1A59-85CA-42B4-8FD2-7D50BDA056FB}"/>
                </a:ext>
              </a:extLst>
            </p:cNvPr>
            <p:cNvGrpSpPr>
              <a:grpSpLocks/>
            </p:cNvGrpSpPr>
            <p:nvPr/>
          </p:nvGrpSpPr>
          <p:grpSpPr bwMode="auto">
            <a:xfrm rot="1800000">
              <a:off x="565043" y="809237"/>
              <a:ext cx="1035050" cy="1665288"/>
              <a:chOff x="625" y="2245"/>
              <a:chExt cx="652" cy="1049"/>
            </a:xfrm>
          </p:grpSpPr>
          <p:sp>
            <p:nvSpPr>
              <p:cNvPr id="1128" name="AutoShape 113">
                <a:extLst>
                  <a:ext uri="{FF2B5EF4-FFF2-40B4-BE49-F238E27FC236}">
                    <a16:creationId xmlns:a16="http://schemas.microsoft.com/office/drawing/2014/main" id="{4080B433-3E82-4D81-AF2E-74E9B44166B3}"/>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29" name="Oval 114">
                <a:extLst>
                  <a:ext uri="{FF2B5EF4-FFF2-40B4-BE49-F238E27FC236}">
                    <a16:creationId xmlns:a16="http://schemas.microsoft.com/office/drawing/2014/main" id="{DDD1C6A1-DD43-48CD-A415-824BAD0B9596}"/>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30" name="Oval 115">
                <a:extLst>
                  <a:ext uri="{FF2B5EF4-FFF2-40B4-BE49-F238E27FC236}">
                    <a16:creationId xmlns:a16="http://schemas.microsoft.com/office/drawing/2014/main" id="{0A504716-8A2C-46A6-A0E9-E3B5A2ACFF8A}"/>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31" name="グループ化 1130">
            <a:extLst>
              <a:ext uri="{FF2B5EF4-FFF2-40B4-BE49-F238E27FC236}">
                <a16:creationId xmlns:a16="http://schemas.microsoft.com/office/drawing/2014/main" id="{CA6300FC-77B0-4205-9663-BD9060F3AFF0}"/>
              </a:ext>
            </a:extLst>
          </p:cNvPr>
          <p:cNvGrpSpPr/>
          <p:nvPr/>
        </p:nvGrpSpPr>
        <p:grpSpPr>
          <a:xfrm>
            <a:off x="7339525" y="4438803"/>
            <a:ext cx="68838" cy="107567"/>
            <a:chOff x="565043" y="809237"/>
            <a:chExt cx="1169988" cy="1665288"/>
          </a:xfrm>
        </p:grpSpPr>
        <p:sp>
          <p:nvSpPr>
            <p:cNvPr id="1132" name="Oval 111">
              <a:extLst>
                <a:ext uri="{FF2B5EF4-FFF2-40B4-BE49-F238E27FC236}">
                  <a16:creationId xmlns:a16="http://schemas.microsoft.com/office/drawing/2014/main" id="{CA126B6D-9F77-43C6-BBD9-7C9EC543F2B2}"/>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33" name="Group 112">
              <a:extLst>
                <a:ext uri="{FF2B5EF4-FFF2-40B4-BE49-F238E27FC236}">
                  <a16:creationId xmlns:a16="http://schemas.microsoft.com/office/drawing/2014/main" id="{26284539-4BCE-4512-81FD-8BEE22D1DBA5}"/>
                </a:ext>
              </a:extLst>
            </p:cNvPr>
            <p:cNvGrpSpPr>
              <a:grpSpLocks/>
            </p:cNvGrpSpPr>
            <p:nvPr/>
          </p:nvGrpSpPr>
          <p:grpSpPr bwMode="auto">
            <a:xfrm rot="1800000">
              <a:off x="565043" y="809237"/>
              <a:ext cx="1035050" cy="1665288"/>
              <a:chOff x="625" y="2245"/>
              <a:chExt cx="652" cy="1049"/>
            </a:xfrm>
          </p:grpSpPr>
          <p:sp>
            <p:nvSpPr>
              <p:cNvPr id="1134" name="AutoShape 113">
                <a:extLst>
                  <a:ext uri="{FF2B5EF4-FFF2-40B4-BE49-F238E27FC236}">
                    <a16:creationId xmlns:a16="http://schemas.microsoft.com/office/drawing/2014/main" id="{CE57916C-3790-4C1C-8DD8-00A8306A27D6}"/>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35" name="Oval 114">
                <a:extLst>
                  <a:ext uri="{FF2B5EF4-FFF2-40B4-BE49-F238E27FC236}">
                    <a16:creationId xmlns:a16="http://schemas.microsoft.com/office/drawing/2014/main" id="{5F39477E-017C-4356-99CE-D80B46AAFD9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36" name="Oval 115">
                <a:extLst>
                  <a:ext uri="{FF2B5EF4-FFF2-40B4-BE49-F238E27FC236}">
                    <a16:creationId xmlns:a16="http://schemas.microsoft.com/office/drawing/2014/main" id="{937E4CC8-5D44-4398-842B-C8C726E4E23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37" name="グループ化 1136">
            <a:extLst>
              <a:ext uri="{FF2B5EF4-FFF2-40B4-BE49-F238E27FC236}">
                <a16:creationId xmlns:a16="http://schemas.microsoft.com/office/drawing/2014/main" id="{FAE5066E-EC2E-49E5-891E-3BD5D409987E}"/>
              </a:ext>
            </a:extLst>
          </p:cNvPr>
          <p:cNvGrpSpPr/>
          <p:nvPr/>
        </p:nvGrpSpPr>
        <p:grpSpPr>
          <a:xfrm>
            <a:off x="505037" y="3943734"/>
            <a:ext cx="68838" cy="107567"/>
            <a:chOff x="565043" y="809237"/>
            <a:chExt cx="1169988" cy="1665288"/>
          </a:xfrm>
        </p:grpSpPr>
        <p:sp>
          <p:nvSpPr>
            <p:cNvPr id="1138" name="Oval 111">
              <a:extLst>
                <a:ext uri="{FF2B5EF4-FFF2-40B4-BE49-F238E27FC236}">
                  <a16:creationId xmlns:a16="http://schemas.microsoft.com/office/drawing/2014/main" id="{D82616CD-4E70-4011-802E-18E9B20FB84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39" name="Group 112">
              <a:extLst>
                <a:ext uri="{FF2B5EF4-FFF2-40B4-BE49-F238E27FC236}">
                  <a16:creationId xmlns:a16="http://schemas.microsoft.com/office/drawing/2014/main" id="{2AB89628-E054-4F32-B4BF-3C0AE8975789}"/>
                </a:ext>
              </a:extLst>
            </p:cNvPr>
            <p:cNvGrpSpPr>
              <a:grpSpLocks/>
            </p:cNvGrpSpPr>
            <p:nvPr/>
          </p:nvGrpSpPr>
          <p:grpSpPr bwMode="auto">
            <a:xfrm rot="1800000">
              <a:off x="565043" y="809237"/>
              <a:ext cx="1035050" cy="1665288"/>
              <a:chOff x="625" y="2245"/>
              <a:chExt cx="652" cy="1049"/>
            </a:xfrm>
          </p:grpSpPr>
          <p:sp>
            <p:nvSpPr>
              <p:cNvPr id="1140" name="AutoShape 113">
                <a:extLst>
                  <a:ext uri="{FF2B5EF4-FFF2-40B4-BE49-F238E27FC236}">
                    <a16:creationId xmlns:a16="http://schemas.microsoft.com/office/drawing/2014/main" id="{470C95ED-755E-4E8B-A6A6-802799631042}"/>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41" name="Oval 114">
                <a:extLst>
                  <a:ext uri="{FF2B5EF4-FFF2-40B4-BE49-F238E27FC236}">
                    <a16:creationId xmlns:a16="http://schemas.microsoft.com/office/drawing/2014/main" id="{8A62783B-C505-4C5C-B641-7390A5D9137E}"/>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42" name="Oval 115">
                <a:extLst>
                  <a:ext uri="{FF2B5EF4-FFF2-40B4-BE49-F238E27FC236}">
                    <a16:creationId xmlns:a16="http://schemas.microsoft.com/office/drawing/2014/main" id="{9485ADAC-7761-44F8-87DF-7C0FBF55AABA}"/>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43" name="グループ化 1142">
            <a:extLst>
              <a:ext uri="{FF2B5EF4-FFF2-40B4-BE49-F238E27FC236}">
                <a16:creationId xmlns:a16="http://schemas.microsoft.com/office/drawing/2014/main" id="{6448BE45-EF49-4357-BCAE-29EA6A772F81}"/>
              </a:ext>
            </a:extLst>
          </p:cNvPr>
          <p:cNvGrpSpPr/>
          <p:nvPr/>
        </p:nvGrpSpPr>
        <p:grpSpPr>
          <a:xfrm>
            <a:off x="478842" y="3925664"/>
            <a:ext cx="68838" cy="107567"/>
            <a:chOff x="565043" y="809237"/>
            <a:chExt cx="1169988" cy="1665288"/>
          </a:xfrm>
        </p:grpSpPr>
        <p:sp>
          <p:nvSpPr>
            <p:cNvPr id="1144" name="Oval 111">
              <a:extLst>
                <a:ext uri="{FF2B5EF4-FFF2-40B4-BE49-F238E27FC236}">
                  <a16:creationId xmlns:a16="http://schemas.microsoft.com/office/drawing/2014/main" id="{03FE44FE-AAB1-4E34-BD34-30481AE8AC98}"/>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45" name="Group 112">
              <a:extLst>
                <a:ext uri="{FF2B5EF4-FFF2-40B4-BE49-F238E27FC236}">
                  <a16:creationId xmlns:a16="http://schemas.microsoft.com/office/drawing/2014/main" id="{BF591D5B-CD07-4054-87C5-D6151793F6A7}"/>
                </a:ext>
              </a:extLst>
            </p:cNvPr>
            <p:cNvGrpSpPr>
              <a:grpSpLocks/>
            </p:cNvGrpSpPr>
            <p:nvPr/>
          </p:nvGrpSpPr>
          <p:grpSpPr bwMode="auto">
            <a:xfrm rot="1800000">
              <a:off x="565043" y="809237"/>
              <a:ext cx="1035050" cy="1665288"/>
              <a:chOff x="625" y="2245"/>
              <a:chExt cx="652" cy="1049"/>
            </a:xfrm>
          </p:grpSpPr>
          <p:sp>
            <p:nvSpPr>
              <p:cNvPr id="1146" name="AutoShape 113">
                <a:extLst>
                  <a:ext uri="{FF2B5EF4-FFF2-40B4-BE49-F238E27FC236}">
                    <a16:creationId xmlns:a16="http://schemas.microsoft.com/office/drawing/2014/main" id="{51D0628C-F32E-4E75-86B3-47BD24E9087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47" name="Oval 114">
                <a:extLst>
                  <a:ext uri="{FF2B5EF4-FFF2-40B4-BE49-F238E27FC236}">
                    <a16:creationId xmlns:a16="http://schemas.microsoft.com/office/drawing/2014/main" id="{2AC2E148-1772-42CF-89BB-6F45E670CD9E}"/>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48" name="Oval 115">
                <a:extLst>
                  <a:ext uri="{FF2B5EF4-FFF2-40B4-BE49-F238E27FC236}">
                    <a16:creationId xmlns:a16="http://schemas.microsoft.com/office/drawing/2014/main" id="{E984B783-A412-4F76-B2B6-B0B59721AB58}"/>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49" name="グループ化 1148">
            <a:extLst>
              <a:ext uri="{FF2B5EF4-FFF2-40B4-BE49-F238E27FC236}">
                <a16:creationId xmlns:a16="http://schemas.microsoft.com/office/drawing/2014/main" id="{2E388DBC-E9A3-4EBE-9A5A-481531456CE7}"/>
              </a:ext>
            </a:extLst>
          </p:cNvPr>
          <p:cNvGrpSpPr/>
          <p:nvPr/>
        </p:nvGrpSpPr>
        <p:grpSpPr>
          <a:xfrm>
            <a:off x="840683" y="3983020"/>
            <a:ext cx="68838" cy="107567"/>
            <a:chOff x="565043" y="809237"/>
            <a:chExt cx="1169988" cy="1665288"/>
          </a:xfrm>
        </p:grpSpPr>
        <p:sp>
          <p:nvSpPr>
            <p:cNvPr id="1150" name="Oval 111">
              <a:extLst>
                <a:ext uri="{FF2B5EF4-FFF2-40B4-BE49-F238E27FC236}">
                  <a16:creationId xmlns:a16="http://schemas.microsoft.com/office/drawing/2014/main" id="{37878BAA-CA13-4758-BA30-C63CA1E29677}"/>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51" name="Group 112">
              <a:extLst>
                <a:ext uri="{FF2B5EF4-FFF2-40B4-BE49-F238E27FC236}">
                  <a16:creationId xmlns:a16="http://schemas.microsoft.com/office/drawing/2014/main" id="{74602F60-839C-495C-8DA6-5375DE556AB7}"/>
                </a:ext>
              </a:extLst>
            </p:cNvPr>
            <p:cNvGrpSpPr>
              <a:grpSpLocks/>
            </p:cNvGrpSpPr>
            <p:nvPr/>
          </p:nvGrpSpPr>
          <p:grpSpPr bwMode="auto">
            <a:xfrm rot="1800000">
              <a:off x="565043" y="809237"/>
              <a:ext cx="1035050" cy="1665288"/>
              <a:chOff x="625" y="2245"/>
              <a:chExt cx="652" cy="1049"/>
            </a:xfrm>
          </p:grpSpPr>
          <p:sp>
            <p:nvSpPr>
              <p:cNvPr id="1152" name="AutoShape 113">
                <a:extLst>
                  <a:ext uri="{FF2B5EF4-FFF2-40B4-BE49-F238E27FC236}">
                    <a16:creationId xmlns:a16="http://schemas.microsoft.com/office/drawing/2014/main" id="{8DFE7CC3-9600-4AF4-A57D-20E7ACF15F55}"/>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53" name="Oval 114">
                <a:extLst>
                  <a:ext uri="{FF2B5EF4-FFF2-40B4-BE49-F238E27FC236}">
                    <a16:creationId xmlns:a16="http://schemas.microsoft.com/office/drawing/2014/main" id="{B8542A88-5757-40C8-B8F7-63F1870B832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54" name="Oval 115">
                <a:extLst>
                  <a:ext uri="{FF2B5EF4-FFF2-40B4-BE49-F238E27FC236}">
                    <a16:creationId xmlns:a16="http://schemas.microsoft.com/office/drawing/2014/main" id="{698CEE82-AAC9-453D-853F-0A03BC8E568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55" name="グループ化 1154">
            <a:extLst>
              <a:ext uri="{FF2B5EF4-FFF2-40B4-BE49-F238E27FC236}">
                <a16:creationId xmlns:a16="http://schemas.microsoft.com/office/drawing/2014/main" id="{671E4B5F-7BBC-4D51-8DB0-B340229B7D36}"/>
              </a:ext>
            </a:extLst>
          </p:cNvPr>
          <p:cNvGrpSpPr/>
          <p:nvPr/>
        </p:nvGrpSpPr>
        <p:grpSpPr>
          <a:xfrm>
            <a:off x="306727" y="3925064"/>
            <a:ext cx="68838" cy="107567"/>
            <a:chOff x="565043" y="809237"/>
            <a:chExt cx="1169988" cy="1665288"/>
          </a:xfrm>
        </p:grpSpPr>
        <p:sp>
          <p:nvSpPr>
            <p:cNvPr id="1156" name="Oval 111">
              <a:extLst>
                <a:ext uri="{FF2B5EF4-FFF2-40B4-BE49-F238E27FC236}">
                  <a16:creationId xmlns:a16="http://schemas.microsoft.com/office/drawing/2014/main" id="{B3DA4599-A861-4D65-9638-5952C2437D6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57" name="Group 112">
              <a:extLst>
                <a:ext uri="{FF2B5EF4-FFF2-40B4-BE49-F238E27FC236}">
                  <a16:creationId xmlns:a16="http://schemas.microsoft.com/office/drawing/2014/main" id="{F107D603-5DBF-4B81-B40F-EF1B90568DFB}"/>
                </a:ext>
              </a:extLst>
            </p:cNvPr>
            <p:cNvGrpSpPr>
              <a:grpSpLocks/>
            </p:cNvGrpSpPr>
            <p:nvPr/>
          </p:nvGrpSpPr>
          <p:grpSpPr bwMode="auto">
            <a:xfrm rot="1800000">
              <a:off x="565043" y="809237"/>
              <a:ext cx="1035050" cy="1665288"/>
              <a:chOff x="625" y="2245"/>
              <a:chExt cx="652" cy="1049"/>
            </a:xfrm>
          </p:grpSpPr>
          <p:sp>
            <p:nvSpPr>
              <p:cNvPr id="1158" name="AutoShape 113">
                <a:extLst>
                  <a:ext uri="{FF2B5EF4-FFF2-40B4-BE49-F238E27FC236}">
                    <a16:creationId xmlns:a16="http://schemas.microsoft.com/office/drawing/2014/main" id="{E490FB40-61C7-467E-AD1D-9A24281C9D8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59" name="Oval 114">
                <a:extLst>
                  <a:ext uri="{FF2B5EF4-FFF2-40B4-BE49-F238E27FC236}">
                    <a16:creationId xmlns:a16="http://schemas.microsoft.com/office/drawing/2014/main" id="{529ADB49-53DC-4AEC-9EBB-7D3C4D182FE1}"/>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60" name="Oval 115">
                <a:extLst>
                  <a:ext uri="{FF2B5EF4-FFF2-40B4-BE49-F238E27FC236}">
                    <a16:creationId xmlns:a16="http://schemas.microsoft.com/office/drawing/2014/main" id="{7C303BC0-9CC3-4522-BDBD-06EF3129A1B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61" name="グループ化 1160">
            <a:extLst>
              <a:ext uri="{FF2B5EF4-FFF2-40B4-BE49-F238E27FC236}">
                <a16:creationId xmlns:a16="http://schemas.microsoft.com/office/drawing/2014/main" id="{C6842549-0D10-442E-956B-225AC932F220}"/>
              </a:ext>
            </a:extLst>
          </p:cNvPr>
          <p:cNvGrpSpPr/>
          <p:nvPr/>
        </p:nvGrpSpPr>
        <p:grpSpPr>
          <a:xfrm>
            <a:off x="771315" y="4008756"/>
            <a:ext cx="68838" cy="107567"/>
            <a:chOff x="565043" y="809237"/>
            <a:chExt cx="1169988" cy="1665288"/>
          </a:xfrm>
        </p:grpSpPr>
        <p:sp>
          <p:nvSpPr>
            <p:cNvPr id="1162" name="Oval 111">
              <a:extLst>
                <a:ext uri="{FF2B5EF4-FFF2-40B4-BE49-F238E27FC236}">
                  <a16:creationId xmlns:a16="http://schemas.microsoft.com/office/drawing/2014/main" id="{18423E76-233C-49C9-87F9-2CB8DFEF2560}"/>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63" name="Group 112">
              <a:extLst>
                <a:ext uri="{FF2B5EF4-FFF2-40B4-BE49-F238E27FC236}">
                  <a16:creationId xmlns:a16="http://schemas.microsoft.com/office/drawing/2014/main" id="{554081FB-0377-445C-887E-F74E3C3757B2}"/>
                </a:ext>
              </a:extLst>
            </p:cNvPr>
            <p:cNvGrpSpPr>
              <a:grpSpLocks/>
            </p:cNvGrpSpPr>
            <p:nvPr/>
          </p:nvGrpSpPr>
          <p:grpSpPr bwMode="auto">
            <a:xfrm rot="1800000">
              <a:off x="565043" y="809237"/>
              <a:ext cx="1035050" cy="1665288"/>
              <a:chOff x="625" y="2245"/>
              <a:chExt cx="652" cy="1049"/>
            </a:xfrm>
          </p:grpSpPr>
          <p:sp>
            <p:nvSpPr>
              <p:cNvPr id="1164" name="AutoShape 113">
                <a:extLst>
                  <a:ext uri="{FF2B5EF4-FFF2-40B4-BE49-F238E27FC236}">
                    <a16:creationId xmlns:a16="http://schemas.microsoft.com/office/drawing/2014/main" id="{182D5728-369C-455E-9D3C-DF21CFD75468}"/>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65" name="Oval 114">
                <a:extLst>
                  <a:ext uri="{FF2B5EF4-FFF2-40B4-BE49-F238E27FC236}">
                    <a16:creationId xmlns:a16="http://schemas.microsoft.com/office/drawing/2014/main" id="{5A4AFF6D-57A7-4D0B-9501-84A13F609B6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66" name="Oval 115">
                <a:extLst>
                  <a:ext uri="{FF2B5EF4-FFF2-40B4-BE49-F238E27FC236}">
                    <a16:creationId xmlns:a16="http://schemas.microsoft.com/office/drawing/2014/main" id="{825D42F7-4627-48B9-9222-9DEEB22569E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67" name="グループ化 1166">
            <a:extLst>
              <a:ext uri="{FF2B5EF4-FFF2-40B4-BE49-F238E27FC236}">
                <a16:creationId xmlns:a16="http://schemas.microsoft.com/office/drawing/2014/main" id="{CF5A2FF1-E871-4286-955E-A1FF81C3FDDD}"/>
              </a:ext>
            </a:extLst>
          </p:cNvPr>
          <p:cNvGrpSpPr/>
          <p:nvPr/>
        </p:nvGrpSpPr>
        <p:grpSpPr>
          <a:xfrm>
            <a:off x="924935" y="4190272"/>
            <a:ext cx="68838" cy="107567"/>
            <a:chOff x="565043" y="809237"/>
            <a:chExt cx="1169988" cy="1665288"/>
          </a:xfrm>
        </p:grpSpPr>
        <p:sp>
          <p:nvSpPr>
            <p:cNvPr id="1168" name="Oval 111">
              <a:extLst>
                <a:ext uri="{FF2B5EF4-FFF2-40B4-BE49-F238E27FC236}">
                  <a16:creationId xmlns:a16="http://schemas.microsoft.com/office/drawing/2014/main" id="{14D28B84-26A0-4047-B0DA-32E2751FC45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69" name="Group 112">
              <a:extLst>
                <a:ext uri="{FF2B5EF4-FFF2-40B4-BE49-F238E27FC236}">
                  <a16:creationId xmlns:a16="http://schemas.microsoft.com/office/drawing/2014/main" id="{8B26B5ED-929B-40C0-989C-8E96DE2DE46E}"/>
                </a:ext>
              </a:extLst>
            </p:cNvPr>
            <p:cNvGrpSpPr>
              <a:grpSpLocks/>
            </p:cNvGrpSpPr>
            <p:nvPr/>
          </p:nvGrpSpPr>
          <p:grpSpPr bwMode="auto">
            <a:xfrm rot="1800000">
              <a:off x="565043" y="809237"/>
              <a:ext cx="1035050" cy="1665288"/>
              <a:chOff x="625" y="2245"/>
              <a:chExt cx="652" cy="1049"/>
            </a:xfrm>
          </p:grpSpPr>
          <p:sp>
            <p:nvSpPr>
              <p:cNvPr id="1170" name="AutoShape 113">
                <a:extLst>
                  <a:ext uri="{FF2B5EF4-FFF2-40B4-BE49-F238E27FC236}">
                    <a16:creationId xmlns:a16="http://schemas.microsoft.com/office/drawing/2014/main" id="{1D531732-7E47-4D97-8B65-398D7181E278}"/>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71" name="Oval 114">
                <a:extLst>
                  <a:ext uri="{FF2B5EF4-FFF2-40B4-BE49-F238E27FC236}">
                    <a16:creationId xmlns:a16="http://schemas.microsoft.com/office/drawing/2014/main" id="{9B78CA39-53CA-4D71-86F9-9542DC332E5F}"/>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72" name="Oval 115">
                <a:extLst>
                  <a:ext uri="{FF2B5EF4-FFF2-40B4-BE49-F238E27FC236}">
                    <a16:creationId xmlns:a16="http://schemas.microsoft.com/office/drawing/2014/main" id="{A7478B5C-0EDD-477C-9F7C-8A5675639C3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79" name="グループ化 1178">
            <a:extLst>
              <a:ext uri="{FF2B5EF4-FFF2-40B4-BE49-F238E27FC236}">
                <a16:creationId xmlns:a16="http://schemas.microsoft.com/office/drawing/2014/main" id="{EB4D4CDB-439F-446E-803A-6A990E304517}"/>
              </a:ext>
            </a:extLst>
          </p:cNvPr>
          <p:cNvGrpSpPr/>
          <p:nvPr/>
        </p:nvGrpSpPr>
        <p:grpSpPr>
          <a:xfrm>
            <a:off x="923566" y="4216021"/>
            <a:ext cx="68838" cy="107567"/>
            <a:chOff x="565043" y="809237"/>
            <a:chExt cx="1169988" cy="1665288"/>
          </a:xfrm>
        </p:grpSpPr>
        <p:sp>
          <p:nvSpPr>
            <p:cNvPr id="1180" name="Oval 111">
              <a:extLst>
                <a:ext uri="{FF2B5EF4-FFF2-40B4-BE49-F238E27FC236}">
                  <a16:creationId xmlns:a16="http://schemas.microsoft.com/office/drawing/2014/main" id="{BAA9F396-0352-4C43-AF63-8CD602D4C47E}"/>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81" name="Group 112">
              <a:extLst>
                <a:ext uri="{FF2B5EF4-FFF2-40B4-BE49-F238E27FC236}">
                  <a16:creationId xmlns:a16="http://schemas.microsoft.com/office/drawing/2014/main" id="{BA183486-299A-40A2-A639-584E132DF845}"/>
                </a:ext>
              </a:extLst>
            </p:cNvPr>
            <p:cNvGrpSpPr>
              <a:grpSpLocks/>
            </p:cNvGrpSpPr>
            <p:nvPr/>
          </p:nvGrpSpPr>
          <p:grpSpPr bwMode="auto">
            <a:xfrm rot="1800000">
              <a:off x="565043" y="809237"/>
              <a:ext cx="1035050" cy="1665288"/>
              <a:chOff x="625" y="2245"/>
              <a:chExt cx="652" cy="1049"/>
            </a:xfrm>
          </p:grpSpPr>
          <p:sp>
            <p:nvSpPr>
              <p:cNvPr id="1182" name="AutoShape 113">
                <a:extLst>
                  <a:ext uri="{FF2B5EF4-FFF2-40B4-BE49-F238E27FC236}">
                    <a16:creationId xmlns:a16="http://schemas.microsoft.com/office/drawing/2014/main" id="{21616FE4-4D42-43E8-A215-41E4C985B77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83" name="Oval 114">
                <a:extLst>
                  <a:ext uri="{FF2B5EF4-FFF2-40B4-BE49-F238E27FC236}">
                    <a16:creationId xmlns:a16="http://schemas.microsoft.com/office/drawing/2014/main" id="{1C44005A-43D3-4951-B084-0372C6E1BC1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84" name="Oval 115">
                <a:extLst>
                  <a:ext uri="{FF2B5EF4-FFF2-40B4-BE49-F238E27FC236}">
                    <a16:creationId xmlns:a16="http://schemas.microsoft.com/office/drawing/2014/main" id="{5227FAFE-2E04-4D4C-BC27-7EBEA55C23C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227" name="グループ化 1226">
            <a:extLst>
              <a:ext uri="{FF2B5EF4-FFF2-40B4-BE49-F238E27FC236}">
                <a16:creationId xmlns:a16="http://schemas.microsoft.com/office/drawing/2014/main" id="{3A8F4056-E681-45EB-A9D8-D0B0E438BECD}"/>
              </a:ext>
            </a:extLst>
          </p:cNvPr>
          <p:cNvGrpSpPr/>
          <p:nvPr/>
        </p:nvGrpSpPr>
        <p:grpSpPr>
          <a:xfrm>
            <a:off x="820550" y="4139364"/>
            <a:ext cx="68838" cy="107567"/>
            <a:chOff x="565043" y="809237"/>
            <a:chExt cx="1169988" cy="1665288"/>
          </a:xfrm>
        </p:grpSpPr>
        <p:sp>
          <p:nvSpPr>
            <p:cNvPr id="1228" name="Oval 111">
              <a:extLst>
                <a:ext uri="{FF2B5EF4-FFF2-40B4-BE49-F238E27FC236}">
                  <a16:creationId xmlns:a16="http://schemas.microsoft.com/office/drawing/2014/main" id="{F1A6CF93-F9B2-4F88-9F89-C97B29006BB8}"/>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229" name="Group 112">
              <a:extLst>
                <a:ext uri="{FF2B5EF4-FFF2-40B4-BE49-F238E27FC236}">
                  <a16:creationId xmlns:a16="http://schemas.microsoft.com/office/drawing/2014/main" id="{670F7D16-C19D-4CA2-8537-3009FE609249}"/>
                </a:ext>
              </a:extLst>
            </p:cNvPr>
            <p:cNvGrpSpPr>
              <a:grpSpLocks/>
            </p:cNvGrpSpPr>
            <p:nvPr/>
          </p:nvGrpSpPr>
          <p:grpSpPr bwMode="auto">
            <a:xfrm rot="1800000">
              <a:off x="565043" y="809237"/>
              <a:ext cx="1035050" cy="1665288"/>
              <a:chOff x="625" y="2245"/>
              <a:chExt cx="652" cy="1049"/>
            </a:xfrm>
          </p:grpSpPr>
          <p:sp>
            <p:nvSpPr>
              <p:cNvPr id="1230" name="AutoShape 113">
                <a:extLst>
                  <a:ext uri="{FF2B5EF4-FFF2-40B4-BE49-F238E27FC236}">
                    <a16:creationId xmlns:a16="http://schemas.microsoft.com/office/drawing/2014/main" id="{C5E85382-FD52-4B73-A85A-39D1902F4444}"/>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31" name="Oval 114">
                <a:extLst>
                  <a:ext uri="{FF2B5EF4-FFF2-40B4-BE49-F238E27FC236}">
                    <a16:creationId xmlns:a16="http://schemas.microsoft.com/office/drawing/2014/main" id="{0F097FF6-DCC6-4568-862A-30113DBB099B}"/>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32" name="Oval 115">
                <a:extLst>
                  <a:ext uri="{FF2B5EF4-FFF2-40B4-BE49-F238E27FC236}">
                    <a16:creationId xmlns:a16="http://schemas.microsoft.com/office/drawing/2014/main" id="{CD62AE78-4271-4AD9-948D-D3E430F92DEE}"/>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233" name="グループ化 1232">
            <a:extLst>
              <a:ext uri="{FF2B5EF4-FFF2-40B4-BE49-F238E27FC236}">
                <a16:creationId xmlns:a16="http://schemas.microsoft.com/office/drawing/2014/main" id="{B0496BD9-A010-4ACA-AD5C-F2C15DDCFB1E}"/>
              </a:ext>
            </a:extLst>
          </p:cNvPr>
          <p:cNvGrpSpPr/>
          <p:nvPr/>
        </p:nvGrpSpPr>
        <p:grpSpPr>
          <a:xfrm>
            <a:off x="769799" y="4121647"/>
            <a:ext cx="68838" cy="107567"/>
            <a:chOff x="565043" y="809237"/>
            <a:chExt cx="1169988" cy="1665288"/>
          </a:xfrm>
        </p:grpSpPr>
        <p:sp>
          <p:nvSpPr>
            <p:cNvPr id="1234" name="Oval 111">
              <a:extLst>
                <a:ext uri="{FF2B5EF4-FFF2-40B4-BE49-F238E27FC236}">
                  <a16:creationId xmlns:a16="http://schemas.microsoft.com/office/drawing/2014/main" id="{52840C32-B7B5-4BD6-BFD6-491BBF22163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235" name="Group 112">
              <a:extLst>
                <a:ext uri="{FF2B5EF4-FFF2-40B4-BE49-F238E27FC236}">
                  <a16:creationId xmlns:a16="http://schemas.microsoft.com/office/drawing/2014/main" id="{45C34696-9B61-47D8-82FF-D48ABBF106D1}"/>
                </a:ext>
              </a:extLst>
            </p:cNvPr>
            <p:cNvGrpSpPr>
              <a:grpSpLocks/>
            </p:cNvGrpSpPr>
            <p:nvPr/>
          </p:nvGrpSpPr>
          <p:grpSpPr bwMode="auto">
            <a:xfrm rot="1800000">
              <a:off x="565043" y="809237"/>
              <a:ext cx="1035050" cy="1665288"/>
              <a:chOff x="625" y="2245"/>
              <a:chExt cx="652" cy="1049"/>
            </a:xfrm>
          </p:grpSpPr>
          <p:sp>
            <p:nvSpPr>
              <p:cNvPr id="1236" name="AutoShape 113">
                <a:extLst>
                  <a:ext uri="{FF2B5EF4-FFF2-40B4-BE49-F238E27FC236}">
                    <a16:creationId xmlns:a16="http://schemas.microsoft.com/office/drawing/2014/main" id="{034B36D2-4F7B-4133-ABF8-952758D2B048}"/>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37" name="Oval 114">
                <a:extLst>
                  <a:ext uri="{FF2B5EF4-FFF2-40B4-BE49-F238E27FC236}">
                    <a16:creationId xmlns:a16="http://schemas.microsoft.com/office/drawing/2014/main" id="{22CD4C25-C2A9-427A-896E-BBFA75C01A5F}"/>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38" name="Oval 115">
                <a:extLst>
                  <a:ext uri="{FF2B5EF4-FFF2-40B4-BE49-F238E27FC236}">
                    <a16:creationId xmlns:a16="http://schemas.microsoft.com/office/drawing/2014/main" id="{32C77B5A-6ACC-4877-B869-E544D9B2B1D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239" name="グループ化 1238">
            <a:extLst>
              <a:ext uri="{FF2B5EF4-FFF2-40B4-BE49-F238E27FC236}">
                <a16:creationId xmlns:a16="http://schemas.microsoft.com/office/drawing/2014/main" id="{0D7BCCC1-8256-4106-9E59-7B6A038D74CE}"/>
              </a:ext>
            </a:extLst>
          </p:cNvPr>
          <p:cNvGrpSpPr/>
          <p:nvPr/>
        </p:nvGrpSpPr>
        <p:grpSpPr>
          <a:xfrm>
            <a:off x="450816" y="3888433"/>
            <a:ext cx="68838" cy="107567"/>
            <a:chOff x="565043" y="809237"/>
            <a:chExt cx="1169988" cy="1665288"/>
          </a:xfrm>
        </p:grpSpPr>
        <p:sp>
          <p:nvSpPr>
            <p:cNvPr id="1240" name="Oval 111">
              <a:extLst>
                <a:ext uri="{FF2B5EF4-FFF2-40B4-BE49-F238E27FC236}">
                  <a16:creationId xmlns:a16="http://schemas.microsoft.com/office/drawing/2014/main" id="{D00A5708-D421-4D89-99E1-4DE47A42AAA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241" name="Group 112">
              <a:extLst>
                <a:ext uri="{FF2B5EF4-FFF2-40B4-BE49-F238E27FC236}">
                  <a16:creationId xmlns:a16="http://schemas.microsoft.com/office/drawing/2014/main" id="{BB4D79B3-5AB7-44CC-A6C7-FF166E5A9E82}"/>
                </a:ext>
              </a:extLst>
            </p:cNvPr>
            <p:cNvGrpSpPr>
              <a:grpSpLocks/>
            </p:cNvGrpSpPr>
            <p:nvPr/>
          </p:nvGrpSpPr>
          <p:grpSpPr bwMode="auto">
            <a:xfrm rot="1800000">
              <a:off x="565043" y="809237"/>
              <a:ext cx="1035050" cy="1665288"/>
              <a:chOff x="625" y="2245"/>
              <a:chExt cx="652" cy="1049"/>
            </a:xfrm>
          </p:grpSpPr>
          <p:sp>
            <p:nvSpPr>
              <p:cNvPr id="1242" name="AutoShape 113">
                <a:extLst>
                  <a:ext uri="{FF2B5EF4-FFF2-40B4-BE49-F238E27FC236}">
                    <a16:creationId xmlns:a16="http://schemas.microsoft.com/office/drawing/2014/main" id="{AFFA802E-7593-4A64-A765-AC85BB8BF323}"/>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43" name="Oval 114">
                <a:extLst>
                  <a:ext uri="{FF2B5EF4-FFF2-40B4-BE49-F238E27FC236}">
                    <a16:creationId xmlns:a16="http://schemas.microsoft.com/office/drawing/2014/main" id="{776316E0-1087-45A6-BF40-B604F33F6AC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44" name="Oval 115">
                <a:extLst>
                  <a:ext uri="{FF2B5EF4-FFF2-40B4-BE49-F238E27FC236}">
                    <a16:creationId xmlns:a16="http://schemas.microsoft.com/office/drawing/2014/main" id="{6B4B4CC6-A45B-44AB-B272-93E761C3FCB2}"/>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251" name="グループ化 1250">
            <a:extLst>
              <a:ext uri="{FF2B5EF4-FFF2-40B4-BE49-F238E27FC236}">
                <a16:creationId xmlns:a16="http://schemas.microsoft.com/office/drawing/2014/main" id="{51BD5122-5300-406F-AE1A-E7F48A32242A}"/>
              </a:ext>
            </a:extLst>
          </p:cNvPr>
          <p:cNvGrpSpPr/>
          <p:nvPr/>
        </p:nvGrpSpPr>
        <p:grpSpPr>
          <a:xfrm>
            <a:off x="553705" y="3915193"/>
            <a:ext cx="68838" cy="107567"/>
            <a:chOff x="565043" y="809237"/>
            <a:chExt cx="1169988" cy="1665288"/>
          </a:xfrm>
        </p:grpSpPr>
        <p:sp>
          <p:nvSpPr>
            <p:cNvPr id="1252" name="Oval 111">
              <a:extLst>
                <a:ext uri="{FF2B5EF4-FFF2-40B4-BE49-F238E27FC236}">
                  <a16:creationId xmlns:a16="http://schemas.microsoft.com/office/drawing/2014/main" id="{97722D35-4729-4E37-948E-A509178C02A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253" name="Group 112">
              <a:extLst>
                <a:ext uri="{FF2B5EF4-FFF2-40B4-BE49-F238E27FC236}">
                  <a16:creationId xmlns:a16="http://schemas.microsoft.com/office/drawing/2014/main" id="{908FE36B-9F92-49C9-A23E-62A4048F78DC}"/>
                </a:ext>
              </a:extLst>
            </p:cNvPr>
            <p:cNvGrpSpPr>
              <a:grpSpLocks/>
            </p:cNvGrpSpPr>
            <p:nvPr/>
          </p:nvGrpSpPr>
          <p:grpSpPr bwMode="auto">
            <a:xfrm rot="1800000">
              <a:off x="565043" y="809237"/>
              <a:ext cx="1035050" cy="1665288"/>
              <a:chOff x="625" y="2245"/>
              <a:chExt cx="652" cy="1049"/>
            </a:xfrm>
          </p:grpSpPr>
          <p:sp>
            <p:nvSpPr>
              <p:cNvPr id="1254" name="AutoShape 113">
                <a:extLst>
                  <a:ext uri="{FF2B5EF4-FFF2-40B4-BE49-F238E27FC236}">
                    <a16:creationId xmlns:a16="http://schemas.microsoft.com/office/drawing/2014/main" id="{B0CE4A8B-FD17-4FF7-BA1B-6988CFC2E3CA}"/>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55" name="Oval 114">
                <a:extLst>
                  <a:ext uri="{FF2B5EF4-FFF2-40B4-BE49-F238E27FC236}">
                    <a16:creationId xmlns:a16="http://schemas.microsoft.com/office/drawing/2014/main" id="{5E0AAD21-CD07-492C-891A-FF2A835D856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56" name="Oval 115">
                <a:extLst>
                  <a:ext uri="{FF2B5EF4-FFF2-40B4-BE49-F238E27FC236}">
                    <a16:creationId xmlns:a16="http://schemas.microsoft.com/office/drawing/2014/main" id="{926BE329-BD11-4F60-8C18-D48849C8DBE6}"/>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887" name="グループ化 1886">
            <a:extLst>
              <a:ext uri="{FF2B5EF4-FFF2-40B4-BE49-F238E27FC236}">
                <a16:creationId xmlns:a16="http://schemas.microsoft.com/office/drawing/2014/main" id="{F5CE35E6-A4CB-4350-AA01-1840FA2B945B}"/>
              </a:ext>
            </a:extLst>
          </p:cNvPr>
          <p:cNvGrpSpPr/>
          <p:nvPr/>
        </p:nvGrpSpPr>
        <p:grpSpPr>
          <a:xfrm>
            <a:off x="1376473" y="3756306"/>
            <a:ext cx="68838" cy="107567"/>
            <a:chOff x="565043" y="809237"/>
            <a:chExt cx="1169988" cy="1665288"/>
          </a:xfrm>
        </p:grpSpPr>
        <p:sp>
          <p:nvSpPr>
            <p:cNvPr id="1888" name="Oval 111">
              <a:extLst>
                <a:ext uri="{FF2B5EF4-FFF2-40B4-BE49-F238E27FC236}">
                  <a16:creationId xmlns:a16="http://schemas.microsoft.com/office/drawing/2014/main" id="{DAFA74FD-5306-4305-9D5F-8F5236FC9045}"/>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889" name="Group 112">
              <a:extLst>
                <a:ext uri="{FF2B5EF4-FFF2-40B4-BE49-F238E27FC236}">
                  <a16:creationId xmlns:a16="http://schemas.microsoft.com/office/drawing/2014/main" id="{5EC41514-8181-40CE-BFE6-5809FE007B79}"/>
                </a:ext>
              </a:extLst>
            </p:cNvPr>
            <p:cNvGrpSpPr>
              <a:grpSpLocks/>
            </p:cNvGrpSpPr>
            <p:nvPr/>
          </p:nvGrpSpPr>
          <p:grpSpPr bwMode="auto">
            <a:xfrm rot="1800000">
              <a:off x="565043" y="809237"/>
              <a:ext cx="1035050" cy="1665288"/>
              <a:chOff x="625" y="2245"/>
              <a:chExt cx="652" cy="1049"/>
            </a:xfrm>
          </p:grpSpPr>
          <p:sp>
            <p:nvSpPr>
              <p:cNvPr id="1890" name="AutoShape 113">
                <a:extLst>
                  <a:ext uri="{FF2B5EF4-FFF2-40B4-BE49-F238E27FC236}">
                    <a16:creationId xmlns:a16="http://schemas.microsoft.com/office/drawing/2014/main" id="{CBD0B24A-7802-4FF9-95FF-9D083662093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91" name="Oval 114">
                <a:extLst>
                  <a:ext uri="{FF2B5EF4-FFF2-40B4-BE49-F238E27FC236}">
                    <a16:creationId xmlns:a16="http://schemas.microsoft.com/office/drawing/2014/main" id="{FD4BCD2D-CE18-4C3D-B498-4B21BBF88DF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92" name="Oval 115">
                <a:extLst>
                  <a:ext uri="{FF2B5EF4-FFF2-40B4-BE49-F238E27FC236}">
                    <a16:creationId xmlns:a16="http://schemas.microsoft.com/office/drawing/2014/main" id="{16E7F6B5-9818-47B7-800F-151C0C20373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893" name="グループ化 1892">
            <a:extLst>
              <a:ext uri="{FF2B5EF4-FFF2-40B4-BE49-F238E27FC236}">
                <a16:creationId xmlns:a16="http://schemas.microsoft.com/office/drawing/2014/main" id="{6DC92374-7742-42D4-BF71-8A155D28D1B9}"/>
              </a:ext>
            </a:extLst>
          </p:cNvPr>
          <p:cNvGrpSpPr/>
          <p:nvPr/>
        </p:nvGrpSpPr>
        <p:grpSpPr>
          <a:xfrm>
            <a:off x="1386971" y="3698595"/>
            <a:ext cx="68838" cy="107567"/>
            <a:chOff x="565043" y="809237"/>
            <a:chExt cx="1169988" cy="1665288"/>
          </a:xfrm>
        </p:grpSpPr>
        <p:sp>
          <p:nvSpPr>
            <p:cNvPr id="1894" name="Oval 111">
              <a:extLst>
                <a:ext uri="{FF2B5EF4-FFF2-40B4-BE49-F238E27FC236}">
                  <a16:creationId xmlns:a16="http://schemas.microsoft.com/office/drawing/2014/main" id="{549FB202-5B6A-4461-8C09-0595986AA4F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895" name="Group 112">
              <a:extLst>
                <a:ext uri="{FF2B5EF4-FFF2-40B4-BE49-F238E27FC236}">
                  <a16:creationId xmlns:a16="http://schemas.microsoft.com/office/drawing/2014/main" id="{747954F8-99B8-4B60-85DC-1E89CD486ED1}"/>
                </a:ext>
              </a:extLst>
            </p:cNvPr>
            <p:cNvGrpSpPr>
              <a:grpSpLocks/>
            </p:cNvGrpSpPr>
            <p:nvPr/>
          </p:nvGrpSpPr>
          <p:grpSpPr bwMode="auto">
            <a:xfrm rot="1800000">
              <a:off x="565043" y="809237"/>
              <a:ext cx="1035050" cy="1665288"/>
              <a:chOff x="625" y="2245"/>
              <a:chExt cx="652" cy="1049"/>
            </a:xfrm>
          </p:grpSpPr>
          <p:sp>
            <p:nvSpPr>
              <p:cNvPr id="1896" name="AutoShape 113">
                <a:extLst>
                  <a:ext uri="{FF2B5EF4-FFF2-40B4-BE49-F238E27FC236}">
                    <a16:creationId xmlns:a16="http://schemas.microsoft.com/office/drawing/2014/main" id="{C8D2CD9D-AE39-4875-92B8-D581C41ACDA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97" name="Oval 114">
                <a:extLst>
                  <a:ext uri="{FF2B5EF4-FFF2-40B4-BE49-F238E27FC236}">
                    <a16:creationId xmlns:a16="http://schemas.microsoft.com/office/drawing/2014/main" id="{14C2F1A2-A520-4A94-81AA-F36B77A52671}"/>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98" name="Oval 115">
                <a:extLst>
                  <a:ext uri="{FF2B5EF4-FFF2-40B4-BE49-F238E27FC236}">
                    <a16:creationId xmlns:a16="http://schemas.microsoft.com/office/drawing/2014/main" id="{9B8EF3F4-245B-444F-A13A-DB19D788DA78}"/>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899" name="グループ化 1898">
            <a:extLst>
              <a:ext uri="{FF2B5EF4-FFF2-40B4-BE49-F238E27FC236}">
                <a16:creationId xmlns:a16="http://schemas.microsoft.com/office/drawing/2014/main" id="{D8653ECF-0E5B-43A3-B736-485802AFFB30}"/>
              </a:ext>
            </a:extLst>
          </p:cNvPr>
          <p:cNvGrpSpPr/>
          <p:nvPr/>
        </p:nvGrpSpPr>
        <p:grpSpPr>
          <a:xfrm>
            <a:off x="808899" y="3860038"/>
            <a:ext cx="68838" cy="107567"/>
            <a:chOff x="565043" y="809237"/>
            <a:chExt cx="1169988" cy="1665288"/>
          </a:xfrm>
        </p:grpSpPr>
        <p:sp>
          <p:nvSpPr>
            <p:cNvPr id="1900" name="Oval 111">
              <a:extLst>
                <a:ext uri="{FF2B5EF4-FFF2-40B4-BE49-F238E27FC236}">
                  <a16:creationId xmlns:a16="http://schemas.microsoft.com/office/drawing/2014/main" id="{516946FC-04F5-4874-8C94-951D31E50A07}"/>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901" name="Group 112">
              <a:extLst>
                <a:ext uri="{FF2B5EF4-FFF2-40B4-BE49-F238E27FC236}">
                  <a16:creationId xmlns:a16="http://schemas.microsoft.com/office/drawing/2014/main" id="{51A1DE4E-9AA0-4D06-A784-6A6133C461D8}"/>
                </a:ext>
              </a:extLst>
            </p:cNvPr>
            <p:cNvGrpSpPr>
              <a:grpSpLocks/>
            </p:cNvGrpSpPr>
            <p:nvPr/>
          </p:nvGrpSpPr>
          <p:grpSpPr bwMode="auto">
            <a:xfrm rot="1800000">
              <a:off x="565043" y="809237"/>
              <a:ext cx="1035050" cy="1665288"/>
              <a:chOff x="625" y="2245"/>
              <a:chExt cx="652" cy="1049"/>
            </a:xfrm>
          </p:grpSpPr>
          <p:sp>
            <p:nvSpPr>
              <p:cNvPr id="1902" name="AutoShape 113">
                <a:extLst>
                  <a:ext uri="{FF2B5EF4-FFF2-40B4-BE49-F238E27FC236}">
                    <a16:creationId xmlns:a16="http://schemas.microsoft.com/office/drawing/2014/main" id="{1BC8D11E-3E51-4712-911B-84884C96060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03" name="Oval 114">
                <a:extLst>
                  <a:ext uri="{FF2B5EF4-FFF2-40B4-BE49-F238E27FC236}">
                    <a16:creationId xmlns:a16="http://schemas.microsoft.com/office/drawing/2014/main" id="{9EDCD01A-8ACC-4AB5-A1A0-02091F478F18}"/>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04" name="Oval 115">
                <a:extLst>
                  <a:ext uri="{FF2B5EF4-FFF2-40B4-BE49-F238E27FC236}">
                    <a16:creationId xmlns:a16="http://schemas.microsoft.com/office/drawing/2014/main" id="{617A4141-A14A-4CBC-BE3C-5724B4D85A6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911" name="グループ化 1910">
            <a:extLst>
              <a:ext uri="{FF2B5EF4-FFF2-40B4-BE49-F238E27FC236}">
                <a16:creationId xmlns:a16="http://schemas.microsoft.com/office/drawing/2014/main" id="{16960500-526A-4D45-AF74-A634AAB2BD4E}"/>
              </a:ext>
            </a:extLst>
          </p:cNvPr>
          <p:cNvGrpSpPr/>
          <p:nvPr/>
        </p:nvGrpSpPr>
        <p:grpSpPr>
          <a:xfrm>
            <a:off x="689113" y="4059419"/>
            <a:ext cx="68838" cy="107567"/>
            <a:chOff x="565043" y="809237"/>
            <a:chExt cx="1169988" cy="1665288"/>
          </a:xfrm>
        </p:grpSpPr>
        <p:sp>
          <p:nvSpPr>
            <p:cNvPr id="1912" name="Oval 111">
              <a:extLst>
                <a:ext uri="{FF2B5EF4-FFF2-40B4-BE49-F238E27FC236}">
                  <a16:creationId xmlns:a16="http://schemas.microsoft.com/office/drawing/2014/main" id="{DC59BE9A-D6D0-4F87-87DF-D29D64CC250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913" name="Group 112">
              <a:extLst>
                <a:ext uri="{FF2B5EF4-FFF2-40B4-BE49-F238E27FC236}">
                  <a16:creationId xmlns:a16="http://schemas.microsoft.com/office/drawing/2014/main" id="{7170B110-0B77-4DF8-869C-4398D114C03A}"/>
                </a:ext>
              </a:extLst>
            </p:cNvPr>
            <p:cNvGrpSpPr>
              <a:grpSpLocks/>
            </p:cNvGrpSpPr>
            <p:nvPr/>
          </p:nvGrpSpPr>
          <p:grpSpPr bwMode="auto">
            <a:xfrm rot="1800000">
              <a:off x="565043" y="809237"/>
              <a:ext cx="1035050" cy="1665288"/>
              <a:chOff x="625" y="2245"/>
              <a:chExt cx="652" cy="1049"/>
            </a:xfrm>
          </p:grpSpPr>
          <p:sp>
            <p:nvSpPr>
              <p:cNvPr id="1914" name="AutoShape 113">
                <a:extLst>
                  <a:ext uri="{FF2B5EF4-FFF2-40B4-BE49-F238E27FC236}">
                    <a16:creationId xmlns:a16="http://schemas.microsoft.com/office/drawing/2014/main" id="{AD3CF9B7-ACA5-4511-BCFE-AD0758D8879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15" name="Oval 114">
                <a:extLst>
                  <a:ext uri="{FF2B5EF4-FFF2-40B4-BE49-F238E27FC236}">
                    <a16:creationId xmlns:a16="http://schemas.microsoft.com/office/drawing/2014/main" id="{AE43B251-DCEA-4DDA-9FA1-35658BB34FF2}"/>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16" name="Oval 115">
                <a:extLst>
                  <a:ext uri="{FF2B5EF4-FFF2-40B4-BE49-F238E27FC236}">
                    <a16:creationId xmlns:a16="http://schemas.microsoft.com/office/drawing/2014/main" id="{EA6521AE-60B4-4D7C-B87F-D9F47A32012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935" name="グループ化 1934">
            <a:extLst>
              <a:ext uri="{FF2B5EF4-FFF2-40B4-BE49-F238E27FC236}">
                <a16:creationId xmlns:a16="http://schemas.microsoft.com/office/drawing/2014/main" id="{174577D3-7FB6-4011-8F23-AF947D21A6C7}"/>
              </a:ext>
            </a:extLst>
          </p:cNvPr>
          <p:cNvGrpSpPr/>
          <p:nvPr/>
        </p:nvGrpSpPr>
        <p:grpSpPr>
          <a:xfrm>
            <a:off x="670480" y="4110435"/>
            <a:ext cx="68838" cy="107567"/>
            <a:chOff x="565043" y="809237"/>
            <a:chExt cx="1169988" cy="1665288"/>
          </a:xfrm>
        </p:grpSpPr>
        <p:sp>
          <p:nvSpPr>
            <p:cNvPr id="1936" name="Oval 111">
              <a:extLst>
                <a:ext uri="{FF2B5EF4-FFF2-40B4-BE49-F238E27FC236}">
                  <a16:creationId xmlns:a16="http://schemas.microsoft.com/office/drawing/2014/main" id="{FA8C1BC3-47BC-4A54-83E8-E6E223BEABE2}"/>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937" name="Group 112">
              <a:extLst>
                <a:ext uri="{FF2B5EF4-FFF2-40B4-BE49-F238E27FC236}">
                  <a16:creationId xmlns:a16="http://schemas.microsoft.com/office/drawing/2014/main" id="{B953E196-5F1A-439B-903F-78BC4575909B}"/>
                </a:ext>
              </a:extLst>
            </p:cNvPr>
            <p:cNvGrpSpPr>
              <a:grpSpLocks/>
            </p:cNvGrpSpPr>
            <p:nvPr/>
          </p:nvGrpSpPr>
          <p:grpSpPr bwMode="auto">
            <a:xfrm rot="1800000">
              <a:off x="565043" y="809237"/>
              <a:ext cx="1035050" cy="1665288"/>
              <a:chOff x="625" y="2245"/>
              <a:chExt cx="652" cy="1049"/>
            </a:xfrm>
          </p:grpSpPr>
          <p:sp>
            <p:nvSpPr>
              <p:cNvPr id="1938" name="AutoShape 113">
                <a:extLst>
                  <a:ext uri="{FF2B5EF4-FFF2-40B4-BE49-F238E27FC236}">
                    <a16:creationId xmlns:a16="http://schemas.microsoft.com/office/drawing/2014/main" id="{67101CA7-651E-4DF3-A5D8-D3076D6DAB25}"/>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39" name="Oval 114">
                <a:extLst>
                  <a:ext uri="{FF2B5EF4-FFF2-40B4-BE49-F238E27FC236}">
                    <a16:creationId xmlns:a16="http://schemas.microsoft.com/office/drawing/2014/main" id="{C7BBF6F4-0B14-4E33-BB39-36CCB069240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40" name="Oval 115">
                <a:extLst>
                  <a:ext uri="{FF2B5EF4-FFF2-40B4-BE49-F238E27FC236}">
                    <a16:creationId xmlns:a16="http://schemas.microsoft.com/office/drawing/2014/main" id="{C0BD87EC-83D7-436E-9B40-F94C1F5DF2E2}"/>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941" name="グループ化 1940">
            <a:extLst>
              <a:ext uri="{FF2B5EF4-FFF2-40B4-BE49-F238E27FC236}">
                <a16:creationId xmlns:a16="http://schemas.microsoft.com/office/drawing/2014/main" id="{37D1EDC2-0121-4F84-87EC-942C6CDA0971}"/>
              </a:ext>
            </a:extLst>
          </p:cNvPr>
          <p:cNvGrpSpPr/>
          <p:nvPr/>
        </p:nvGrpSpPr>
        <p:grpSpPr>
          <a:xfrm>
            <a:off x="593526" y="4007770"/>
            <a:ext cx="68838" cy="107567"/>
            <a:chOff x="565043" y="809237"/>
            <a:chExt cx="1169988" cy="1665288"/>
          </a:xfrm>
        </p:grpSpPr>
        <p:sp>
          <p:nvSpPr>
            <p:cNvPr id="1942" name="Oval 111">
              <a:extLst>
                <a:ext uri="{FF2B5EF4-FFF2-40B4-BE49-F238E27FC236}">
                  <a16:creationId xmlns:a16="http://schemas.microsoft.com/office/drawing/2014/main" id="{0A7134D0-6C38-4A33-A417-6B2A3CD24C3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943" name="Group 112">
              <a:extLst>
                <a:ext uri="{FF2B5EF4-FFF2-40B4-BE49-F238E27FC236}">
                  <a16:creationId xmlns:a16="http://schemas.microsoft.com/office/drawing/2014/main" id="{379E8CEF-3035-44F2-AB3D-57D85149D8B5}"/>
                </a:ext>
              </a:extLst>
            </p:cNvPr>
            <p:cNvGrpSpPr>
              <a:grpSpLocks/>
            </p:cNvGrpSpPr>
            <p:nvPr/>
          </p:nvGrpSpPr>
          <p:grpSpPr bwMode="auto">
            <a:xfrm rot="1800000">
              <a:off x="565043" y="809237"/>
              <a:ext cx="1035050" cy="1665288"/>
              <a:chOff x="625" y="2245"/>
              <a:chExt cx="652" cy="1049"/>
            </a:xfrm>
          </p:grpSpPr>
          <p:sp>
            <p:nvSpPr>
              <p:cNvPr id="1944" name="AutoShape 113">
                <a:extLst>
                  <a:ext uri="{FF2B5EF4-FFF2-40B4-BE49-F238E27FC236}">
                    <a16:creationId xmlns:a16="http://schemas.microsoft.com/office/drawing/2014/main" id="{583BA0F3-3C36-4141-A72E-94A22488FF62}"/>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45" name="Oval 114">
                <a:extLst>
                  <a:ext uri="{FF2B5EF4-FFF2-40B4-BE49-F238E27FC236}">
                    <a16:creationId xmlns:a16="http://schemas.microsoft.com/office/drawing/2014/main" id="{C14695E4-844C-447E-9249-D576BC586E94}"/>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46" name="Oval 115">
                <a:extLst>
                  <a:ext uri="{FF2B5EF4-FFF2-40B4-BE49-F238E27FC236}">
                    <a16:creationId xmlns:a16="http://schemas.microsoft.com/office/drawing/2014/main" id="{4C13BCD9-AD55-4550-AF8F-00FB185C01E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947" name="グループ化 1946">
            <a:extLst>
              <a:ext uri="{FF2B5EF4-FFF2-40B4-BE49-F238E27FC236}">
                <a16:creationId xmlns:a16="http://schemas.microsoft.com/office/drawing/2014/main" id="{E0223E23-6C45-4A3C-B735-FE2A65E0A550}"/>
              </a:ext>
            </a:extLst>
          </p:cNvPr>
          <p:cNvGrpSpPr/>
          <p:nvPr/>
        </p:nvGrpSpPr>
        <p:grpSpPr>
          <a:xfrm>
            <a:off x="602443" y="4084823"/>
            <a:ext cx="68838" cy="107567"/>
            <a:chOff x="565043" y="809237"/>
            <a:chExt cx="1169988" cy="1665288"/>
          </a:xfrm>
        </p:grpSpPr>
        <p:sp>
          <p:nvSpPr>
            <p:cNvPr id="1948" name="Oval 111">
              <a:extLst>
                <a:ext uri="{FF2B5EF4-FFF2-40B4-BE49-F238E27FC236}">
                  <a16:creationId xmlns:a16="http://schemas.microsoft.com/office/drawing/2014/main" id="{1A369700-DF27-40B2-89BE-E049E1765ED6}"/>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949" name="Group 112">
              <a:extLst>
                <a:ext uri="{FF2B5EF4-FFF2-40B4-BE49-F238E27FC236}">
                  <a16:creationId xmlns:a16="http://schemas.microsoft.com/office/drawing/2014/main" id="{E7C7D043-AC1F-4FEC-B804-424E109C0303}"/>
                </a:ext>
              </a:extLst>
            </p:cNvPr>
            <p:cNvGrpSpPr>
              <a:grpSpLocks/>
            </p:cNvGrpSpPr>
            <p:nvPr/>
          </p:nvGrpSpPr>
          <p:grpSpPr bwMode="auto">
            <a:xfrm rot="1800000">
              <a:off x="565043" y="809237"/>
              <a:ext cx="1035050" cy="1665288"/>
              <a:chOff x="625" y="2245"/>
              <a:chExt cx="652" cy="1049"/>
            </a:xfrm>
          </p:grpSpPr>
          <p:sp>
            <p:nvSpPr>
              <p:cNvPr id="1950" name="AutoShape 113">
                <a:extLst>
                  <a:ext uri="{FF2B5EF4-FFF2-40B4-BE49-F238E27FC236}">
                    <a16:creationId xmlns:a16="http://schemas.microsoft.com/office/drawing/2014/main" id="{799B1692-A7D2-44D4-90AE-1392F18CC82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51" name="Oval 114">
                <a:extLst>
                  <a:ext uri="{FF2B5EF4-FFF2-40B4-BE49-F238E27FC236}">
                    <a16:creationId xmlns:a16="http://schemas.microsoft.com/office/drawing/2014/main" id="{B2E53DF1-16CE-428E-9BB8-AF06ED8FF224}"/>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52" name="Oval 115">
                <a:extLst>
                  <a:ext uri="{FF2B5EF4-FFF2-40B4-BE49-F238E27FC236}">
                    <a16:creationId xmlns:a16="http://schemas.microsoft.com/office/drawing/2014/main" id="{CC1E44D4-E544-4515-91DB-F8FA8C659989}"/>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959" name="グループ化 1958">
            <a:extLst>
              <a:ext uri="{FF2B5EF4-FFF2-40B4-BE49-F238E27FC236}">
                <a16:creationId xmlns:a16="http://schemas.microsoft.com/office/drawing/2014/main" id="{FC460D1E-9948-4797-AF95-C196649CB530}"/>
              </a:ext>
            </a:extLst>
          </p:cNvPr>
          <p:cNvGrpSpPr/>
          <p:nvPr/>
        </p:nvGrpSpPr>
        <p:grpSpPr>
          <a:xfrm>
            <a:off x="567323" y="4111642"/>
            <a:ext cx="68838" cy="107567"/>
            <a:chOff x="565043" y="809237"/>
            <a:chExt cx="1169988" cy="1665288"/>
          </a:xfrm>
        </p:grpSpPr>
        <p:sp>
          <p:nvSpPr>
            <p:cNvPr id="1960" name="Oval 111">
              <a:extLst>
                <a:ext uri="{FF2B5EF4-FFF2-40B4-BE49-F238E27FC236}">
                  <a16:creationId xmlns:a16="http://schemas.microsoft.com/office/drawing/2014/main" id="{F8B1017B-5B9C-4B42-9E4A-EFF84B775F1C}"/>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961" name="Group 112">
              <a:extLst>
                <a:ext uri="{FF2B5EF4-FFF2-40B4-BE49-F238E27FC236}">
                  <a16:creationId xmlns:a16="http://schemas.microsoft.com/office/drawing/2014/main" id="{990D33DB-BA08-4EB5-A4BD-3C6F78F6A6B6}"/>
                </a:ext>
              </a:extLst>
            </p:cNvPr>
            <p:cNvGrpSpPr>
              <a:grpSpLocks/>
            </p:cNvGrpSpPr>
            <p:nvPr/>
          </p:nvGrpSpPr>
          <p:grpSpPr bwMode="auto">
            <a:xfrm rot="1800000">
              <a:off x="565043" y="809237"/>
              <a:ext cx="1035050" cy="1665288"/>
              <a:chOff x="625" y="2245"/>
              <a:chExt cx="652" cy="1049"/>
            </a:xfrm>
          </p:grpSpPr>
          <p:sp>
            <p:nvSpPr>
              <p:cNvPr id="1962" name="AutoShape 113">
                <a:extLst>
                  <a:ext uri="{FF2B5EF4-FFF2-40B4-BE49-F238E27FC236}">
                    <a16:creationId xmlns:a16="http://schemas.microsoft.com/office/drawing/2014/main" id="{159F422C-CE1F-4C49-8413-736FF381339D}"/>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63" name="Oval 114">
                <a:extLst>
                  <a:ext uri="{FF2B5EF4-FFF2-40B4-BE49-F238E27FC236}">
                    <a16:creationId xmlns:a16="http://schemas.microsoft.com/office/drawing/2014/main" id="{1D9A0AD5-F188-4CEA-B175-B0DEF50837B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64" name="Oval 115">
                <a:extLst>
                  <a:ext uri="{FF2B5EF4-FFF2-40B4-BE49-F238E27FC236}">
                    <a16:creationId xmlns:a16="http://schemas.microsoft.com/office/drawing/2014/main" id="{5CEB7591-878B-4FC1-A2F3-DED899179709}"/>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2007" name="グループ化 2006">
            <a:extLst>
              <a:ext uri="{FF2B5EF4-FFF2-40B4-BE49-F238E27FC236}">
                <a16:creationId xmlns:a16="http://schemas.microsoft.com/office/drawing/2014/main" id="{2D3EA749-25BA-4387-A055-1AA9FFDD362D}"/>
              </a:ext>
            </a:extLst>
          </p:cNvPr>
          <p:cNvGrpSpPr/>
          <p:nvPr/>
        </p:nvGrpSpPr>
        <p:grpSpPr>
          <a:xfrm>
            <a:off x="567886" y="4024459"/>
            <a:ext cx="68838" cy="107567"/>
            <a:chOff x="565043" y="809237"/>
            <a:chExt cx="1169988" cy="1665288"/>
          </a:xfrm>
        </p:grpSpPr>
        <p:sp>
          <p:nvSpPr>
            <p:cNvPr id="2008" name="Oval 111">
              <a:extLst>
                <a:ext uri="{FF2B5EF4-FFF2-40B4-BE49-F238E27FC236}">
                  <a16:creationId xmlns:a16="http://schemas.microsoft.com/office/drawing/2014/main" id="{7087199C-D0E9-45FA-8C58-27A09CAAD8D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2009" name="Group 112">
              <a:extLst>
                <a:ext uri="{FF2B5EF4-FFF2-40B4-BE49-F238E27FC236}">
                  <a16:creationId xmlns:a16="http://schemas.microsoft.com/office/drawing/2014/main" id="{F49315E4-DCB4-4BC6-88FB-6EBEB9C8B4A1}"/>
                </a:ext>
              </a:extLst>
            </p:cNvPr>
            <p:cNvGrpSpPr>
              <a:grpSpLocks/>
            </p:cNvGrpSpPr>
            <p:nvPr/>
          </p:nvGrpSpPr>
          <p:grpSpPr bwMode="auto">
            <a:xfrm rot="1800000">
              <a:off x="565043" y="809237"/>
              <a:ext cx="1035050" cy="1665288"/>
              <a:chOff x="625" y="2245"/>
              <a:chExt cx="652" cy="1049"/>
            </a:xfrm>
          </p:grpSpPr>
          <p:sp>
            <p:nvSpPr>
              <p:cNvPr id="2010" name="AutoShape 113">
                <a:extLst>
                  <a:ext uri="{FF2B5EF4-FFF2-40B4-BE49-F238E27FC236}">
                    <a16:creationId xmlns:a16="http://schemas.microsoft.com/office/drawing/2014/main" id="{0410FC44-A3C4-417B-9A70-98D990655A2F}"/>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11" name="Oval 114">
                <a:extLst>
                  <a:ext uri="{FF2B5EF4-FFF2-40B4-BE49-F238E27FC236}">
                    <a16:creationId xmlns:a16="http://schemas.microsoft.com/office/drawing/2014/main" id="{4F27F956-176F-41C8-B36C-FCCD258E147B}"/>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12" name="Oval 115">
                <a:extLst>
                  <a:ext uri="{FF2B5EF4-FFF2-40B4-BE49-F238E27FC236}">
                    <a16:creationId xmlns:a16="http://schemas.microsoft.com/office/drawing/2014/main" id="{BE277653-C5F6-467D-9541-5D0EDE7A5C1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2013" name="グループ化 2012">
            <a:extLst>
              <a:ext uri="{FF2B5EF4-FFF2-40B4-BE49-F238E27FC236}">
                <a16:creationId xmlns:a16="http://schemas.microsoft.com/office/drawing/2014/main" id="{2A616921-67BE-4F3A-BBBB-9749BA57C5D5}"/>
              </a:ext>
            </a:extLst>
          </p:cNvPr>
          <p:cNvGrpSpPr/>
          <p:nvPr/>
        </p:nvGrpSpPr>
        <p:grpSpPr>
          <a:xfrm>
            <a:off x="749393" y="3939261"/>
            <a:ext cx="68838" cy="107567"/>
            <a:chOff x="565043" y="809237"/>
            <a:chExt cx="1169988" cy="1665288"/>
          </a:xfrm>
        </p:grpSpPr>
        <p:sp>
          <p:nvSpPr>
            <p:cNvPr id="2014" name="Oval 111">
              <a:extLst>
                <a:ext uri="{FF2B5EF4-FFF2-40B4-BE49-F238E27FC236}">
                  <a16:creationId xmlns:a16="http://schemas.microsoft.com/office/drawing/2014/main" id="{97251CAD-0088-4696-86EC-B686F6B415E8}"/>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2015" name="Group 112">
              <a:extLst>
                <a:ext uri="{FF2B5EF4-FFF2-40B4-BE49-F238E27FC236}">
                  <a16:creationId xmlns:a16="http://schemas.microsoft.com/office/drawing/2014/main" id="{41781DB2-B7FF-4E86-BBE5-83A1203440A1}"/>
                </a:ext>
              </a:extLst>
            </p:cNvPr>
            <p:cNvGrpSpPr>
              <a:grpSpLocks/>
            </p:cNvGrpSpPr>
            <p:nvPr/>
          </p:nvGrpSpPr>
          <p:grpSpPr bwMode="auto">
            <a:xfrm rot="1800000">
              <a:off x="565043" y="809237"/>
              <a:ext cx="1035050" cy="1665288"/>
              <a:chOff x="625" y="2245"/>
              <a:chExt cx="652" cy="1049"/>
            </a:xfrm>
          </p:grpSpPr>
          <p:sp>
            <p:nvSpPr>
              <p:cNvPr id="2016" name="AutoShape 113">
                <a:extLst>
                  <a:ext uri="{FF2B5EF4-FFF2-40B4-BE49-F238E27FC236}">
                    <a16:creationId xmlns:a16="http://schemas.microsoft.com/office/drawing/2014/main" id="{16830481-91EC-42FC-A220-379611D8978A}"/>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17" name="Oval 114">
                <a:extLst>
                  <a:ext uri="{FF2B5EF4-FFF2-40B4-BE49-F238E27FC236}">
                    <a16:creationId xmlns:a16="http://schemas.microsoft.com/office/drawing/2014/main" id="{E7FBEFB6-6E53-4B67-BDBC-FA4EB0B4319D}"/>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18" name="Oval 115">
                <a:extLst>
                  <a:ext uri="{FF2B5EF4-FFF2-40B4-BE49-F238E27FC236}">
                    <a16:creationId xmlns:a16="http://schemas.microsoft.com/office/drawing/2014/main" id="{E75C4482-505A-46A4-9C2A-F3C3901D995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2019" name="グループ化 2018">
            <a:extLst>
              <a:ext uri="{FF2B5EF4-FFF2-40B4-BE49-F238E27FC236}">
                <a16:creationId xmlns:a16="http://schemas.microsoft.com/office/drawing/2014/main" id="{DA2181C1-7C62-427F-85CD-A48321D91670}"/>
              </a:ext>
            </a:extLst>
          </p:cNvPr>
          <p:cNvGrpSpPr/>
          <p:nvPr/>
        </p:nvGrpSpPr>
        <p:grpSpPr>
          <a:xfrm>
            <a:off x="817443" y="4024575"/>
            <a:ext cx="68838" cy="107567"/>
            <a:chOff x="565043" y="809237"/>
            <a:chExt cx="1169988" cy="1665288"/>
          </a:xfrm>
        </p:grpSpPr>
        <p:sp>
          <p:nvSpPr>
            <p:cNvPr id="2020" name="Oval 111">
              <a:extLst>
                <a:ext uri="{FF2B5EF4-FFF2-40B4-BE49-F238E27FC236}">
                  <a16:creationId xmlns:a16="http://schemas.microsoft.com/office/drawing/2014/main" id="{D4799D9B-084D-4990-A056-5D9A3D9177B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2021" name="Group 112">
              <a:extLst>
                <a:ext uri="{FF2B5EF4-FFF2-40B4-BE49-F238E27FC236}">
                  <a16:creationId xmlns:a16="http://schemas.microsoft.com/office/drawing/2014/main" id="{EE1DB60C-F003-49E2-972D-A4B6129C255E}"/>
                </a:ext>
              </a:extLst>
            </p:cNvPr>
            <p:cNvGrpSpPr>
              <a:grpSpLocks/>
            </p:cNvGrpSpPr>
            <p:nvPr/>
          </p:nvGrpSpPr>
          <p:grpSpPr bwMode="auto">
            <a:xfrm rot="1800000">
              <a:off x="565043" y="809237"/>
              <a:ext cx="1035050" cy="1665288"/>
              <a:chOff x="625" y="2245"/>
              <a:chExt cx="652" cy="1049"/>
            </a:xfrm>
          </p:grpSpPr>
          <p:sp>
            <p:nvSpPr>
              <p:cNvPr id="2022" name="AutoShape 113">
                <a:extLst>
                  <a:ext uri="{FF2B5EF4-FFF2-40B4-BE49-F238E27FC236}">
                    <a16:creationId xmlns:a16="http://schemas.microsoft.com/office/drawing/2014/main" id="{DC75619D-3AD2-4533-A340-D956EDEB78D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23" name="Oval 114">
                <a:extLst>
                  <a:ext uri="{FF2B5EF4-FFF2-40B4-BE49-F238E27FC236}">
                    <a16:creationId xmlns:a16="http://schemas.microsoft.com/office/drawing/2014/main" id="{A4EF23FC-5C8D-4675-ABFF-70EBD497DB9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24" name="Oval 115">
                <a:extLst>
                  <a:ext uri="{FF2B5EF4-FFF2-40B4-BE49-F238E27FC236}">
                    <a16:creationId xmlns:a16="http://schemas.microsoft.com/office/drawing/2014/main" id="{8A0FBC70-4488-4C96-BBA4-F1966A8B935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2031" name="グループ化 2030">
            <a:extLst>
              <a:ext uri="{FF2B5EF4-FFF2-40B4-BE49-F238E27FC236}">
                <a16:creationId xmlns:a16="http://schemas.microsoft.com/office/drawing/2014/main" id="{56E2C121-BC62-44AF-A15A-FF833DBCC143}"/>
              </a:ext>
            </a:extLst>
          </p:cNvPr>
          <p:cNvGrpSpPr/>
          <p:nvPr/>
        </p:nvGrpSpPr>
        <p:grpSpPr>
          <a:xfrm>
            <a:off x="757123" y="3965291"/>
            <a:ext cx="68838" cy="107567"/>
            <a:chOff x="565043" y="809237"/>
            <a:chExt cx="1169988" cy="1665288"/>
          </a:xfrm>
        </p:grpSpPr>
        <p:sp>
          <p:nvSpPr>
            <p:cNvPr id="2032" name="Oval 111">
              <a:extLst>
                <a:ext uri="{FF2B5EF4-FFF2-40B4-BE49-F238E27FC236}">
                  <a16:creationId xmlns:a16="http://schemas.microsoft.com/office/drawing/2014/main" id="{76DB332D-EE9B-417F-8B2B-2DD26930F0B2}"/>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2033" name="Group 112">
              <a:extLst>
                <a:ext uri="{FF2B5EF4-FFF2-40B4-BE49-F238E27FC236}">
                  <a16:creationId xmlns:a16="http://schemas.microsoft.com/office/drawing/2014/main" id="{8DACEAB0-73D2-4BFA-B372-A733C8D4AF0B}"/>
                </a:ext>
              </a:extLst>
            </p:cNvPr>
            <p:cNvGrpSpPr>
              <a:grpSpLocks/>
            </p:cNvGrpSpPr>
            <p:nvPr/>
          </p:nvGrpSpPr>
          <p:grpSpPr bwMode="auto">
            <a:xfrm rot="1800000">
              <a:off x="565043" y="809237"/>
              <a:ext cx="1035050" cy="1665288"/>
              <a:chOff x="625" y="2245"/>
              <a:chExt cx="652" cy="1049"/>
            </a:xfrm>
          </p:grpSpPr>
          <p:sp>
            <p:nvSpPr>
              <p:cNvPr id="2034" name="AutoShape 113">
                <a:extLst>
                  <a:ext uri="{FF2B5EF4-FFF2-40B4-BE49-F238E27FC236}">
                    <a16:creationId xmlns:a16="http://schemas.microsoft.com/office/drawing/2014/main" id="{E9384407-8995-4B72-A71A-B0830D550FE6}"/>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35" name="Oval 114">
                <a:extLst>
                  <a:ext uri="{FF2B5EF4-FFF2-40B4-BE49-F238E27FC236}">
                    <a16:creationId xmlns:a16="http://schemas.microsoft.com/office/drawing/2014/main" id="{9CAAFE07-2759-46E6-BD59-962DA6840D91}"/>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36" name="Oval 115">
                <a:extLst>
                  <a:ext uri="{FF2B5EF4-FFF2-40B4-BE49-F238E27FC236}">
                    <a16:creationId xmlns:a16="http://schemas.microsoft.com/office/drawing/2014/main" id="{A8CA4F41-6F73-48E6-9A00-14CC9A978C6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sp>
        <p:nvSpPr>
          <p:cNvPr id="2103" name="Oval 114">
            <a:extLst>
              <a:ext uri="{FF2B5EF4-FFF2-40B4-BE49-F238E27FC236}">
                <a16:creationId xmlns:a16="http://schemas.microsoft.com/office/drawing/2014/main" id="{6C3C121F-4754-401C-BC2F-1F83B82E3DE7}"/>
              </a:ext>
            </a:extLst>
          </p:cNvPr>
          <p:cNvSpPr>
            <a:spLocks noChangeArrowheads="1"/>
          </p:cNvSpPr>
          <p:nvPr/>
        </p:nvSpPr>
        <p:spPr bwMode="auto">
          <a:xfrm rot="1800000">
            <a:off x="5409460" y="467471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2110" name="グループ化 2109">
            <a:extLst>
              <a:ext uri="{FF2B5EF4-FFF2-40B4-BE49-F238E27FC236}">
                <a16:creationId xmlns:a16="http://schemas.microsoft.com/office/drawing/2014/main" id="{C83FFAC0-E930-41D4-9551-E12D431013D7}"/>
              </a:ext>
            </a:extLst>
          </p:cNvPr>
          <p:cNvGrpSpPr/>
          <p:nvPr/>
        </p:nvGrpSpPr>
        <p:grpSpPr>
          <a:xfrm>
            <a:off x="527191" y="4084432"/>
            <a:ext cx="68838" cy="107567"/>
            <a:chOff x="565043" y="809237"/>
            <a:chExt cx="1169988" cy="1665288"/>
          </a:xfrm>
        </p:grpSpPr>
        <p:sp>
          <p:nvSpPr>
            <p:cNvPr id="2111" name="Oval 111">
              <a:extLst>
                <a:ext uri="{FF2B5EF4-FFF2-40B4-BE49-F238E27FC236}">
                  <a16:creationId xmlns:a16="http://schemas.microsoft.com/office/drawing/2014/main" id="{57338079-FC0D-4127-8436-00742235A1C6}"/>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2112" name="Group 112">
              <a:extLst>
                <a:ext uri="{FF2B5EF4-FFF2-40B4-BE49-F238E27FC236}">
                  <a16:creationId xmlns:a16="http://schemas.microsoft.com/office/drawing/2014/main" id="{DA212923-E3FA-4755-8D03-420813A769FF}"/>
                </a:ext>
              </a:extLst>
            </p:cNvPr>
            <p:cNvGrpSpPr>
              <a:grpSpLocks/>
            </p:cNvGrpSpPr>
            <p:nvPr/>
          </p:nvGrpSpPr>
          <p:grpSpPr bwMode="auto">
            <a:xfrm rot="1800000">
              <a:off x="565043" y="809237"/>
              <a:ext cx="1035050" cy="1665288"/>
              <a:chOff x="625" y="2245"/>
              <a:chExt cx="652" cy="1049"/>
            </a:xfrm>
          </p:grpSpPr>
          <p:sp>
            <p:nvSpPr>
              <p:cNvPr id="2113" name="AutoShape 113">
                <a:extLst>
                  <a:ext uri="{FF2B5EF4-FFF2-40B4-BE49-F238E27FC236}">
                    <a16:creationId xmlns:a16="http://schemas.microsoft.com/office/drawing/2014/main" id="{4C83E5E3-C455-4611-8993-C64CAA866FE9}"/>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14" name="Oval 114">
                <a:extLst>
                  <a:ext uri="{FF2B5EF4-FFF2-40B4-BE49-F238E27FC236}">
                    <a16:creationId xmlns:a16="http://schemas.microsoft.com/office/drawing/2014/main" id="{9A24BA12-93F7-4B94-B4A5-A0ABD896442C}"/>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15" name="Oval 115">
                <a:extLst>
                  <a:ext uri="{FF2B5EF4-FFF2-40B4-BE49-F238E27FC236}">
                    <a16:creationId xmlns:a16="http://schemas.microsoft.com/office/drawing/2014/main" id="{05FCD6F4-9603-4F05-A989-4C0292FF6D5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sp>
        <p:nvSpPr>
          <p:cNvPr id="6" name="正方形/長方形 5">
            <a:extLst>
              <a:ext uri="{FF2B5EF4-FFF2-40B4-BE49-F238E27FC236}">
                <a16:creationId xmlns:a16="http://schemas.microsoft.com/office/drawing/2014/main" id="{74545469-C8FA-42A4-9711-6460E5450711}"/>
              </a:ext>
            </a:extLst>
          </p:cNvPr>
          <p:cNvSpPr/>
          <p:nvPr/>
        </p:nvSpPr>
        <p:spPr>
          <a:xfrm>
            <a:off x="5586755" y="4734510"/>
            <a:ext cx="2052021" cy="831586"/>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大阪府立大学からの協定校</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大阪市立大学からの協定校</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大阪府立大学の海外同窓会組織</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大阪市立大学の海外同窓会組織</a:t>
            </a:r>
          </a:p>
        </p:txBody>
      </p:sp>
      <p:sp>
        <p:nvSpPr>
          <p:cNvPr id="616" name="Oval 114">
            <a:extLst>
              <a:ext uri="{FF2B5EF4-FFF2-40B4-BE49-F238E27FC236}">
                <a16:creationId xmlns:a16="http://schemas.microsoft.com/office/drawing/2014/main" id="{9E5020C3-3933-4162-A8BA-22C449AC847A}"/>
              </a:ext>
            </a:extLst>
          </p:cNvPr>
          <p:cNvSpPr>
            <a:spLocks noChangeArrowheads="1"/>
          </p:cNvSpPr>
          <p:nvPr/>
        </p:nvSpPr>
        <p:spPr bwMode="auto">
          <a:xfrm rot="1800000">
            <a:off x="5665632" y="4870618"/>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016" name="グループ化 3015">
            <a:extLst>
              <a:ext uri="{FF2B5EF4-FFF2-40B4-BE49-F238E27FC236}">
                <a16:creationId xmlns:a16="http://schemas.microsoft.com/office/drawing/2014/main" id="{60560C46-CE54-4401-83FA-BFFC1B44BF75}"/>
              </a:ext>
            </a:extLst>
          </p:cNvPr>
          <p:cNvGrpSpPr/>
          <p:nvPr/>
        </p:nvGrpSpPr>
        <p:grpSpPr>
          <a:xfrm>
            <a:off x="5655901" y="4989710"/>
            <a:ext cx="68838" cy="107567"/>
            <a:chOff x="565043" y="809237"/>
            <a:chExt cx="1169988" cy="1665288"/>
          </a:xfrm>
        </p:grpSpPr>
        <p:sp>
          <p:nvSpPr>
            <p:cNvPr id="3017" name="Oval 111">
              <a:extLst>
                <a:ext uri="{FF2B5EF4-FFF2-40B4-BE49-F238E27FC236}">
                  <a16:creationId xmlns:a16="http://schemas.microsoft.com/office/drawing/2014/main" id="{7CA7C91F-362D-416D-8114-9A8DE23B5A9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018" name="Group 112">
              <a:extLst>
                <a:ext uri="{FF2B5EF4-FFF2-40B4-BE49-F238E27FC236}">
                  <a16:creationId xmlns:a16="http://schemas.microsoft.com/office/drawing/2014/main" id="{335BB442-E028-45FC-A176-7D6964EFA68C}"/>
                </a:ext>
              </a:extLst>
            </p:cNvPr>
            <p:cNvGrpSpPr>
              <a:grpSpLocks/>
            </p:cNvGrpSpPr>
            <p:nvPr/>
          </p:nvGrpSpPr>
          <p:grpSpPr bwMode="auto">
            <a:xfrm rot="1800000">
              <a:off x="565043" y="809237"/>
              <a:ext cx="1035050" cy="1665288"/>
              <a:chOff x="625" y="2245"/>
              <a:chExt cx="652" cy="1049"/>
            </a:xfrm>
          </p:grpSpPr>
          <p:sp>
            <p:nvSpPr>
              <p:cNvPr id="3019" name="AutoShape 113">
                <a:extLst>
                  <a:ext uri="{FF2B5EF4-FFF2-40B4-BE49-F238E27FC236}">
                    <a16:creationId xmlns:a16="http://schemas.microsoft.com/office/drawing/2014/main" id="{8F5C71FB-C9B7-427A-8325-C6FB2C1BD05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20" name="Oval 114">
                <a:extLst>
                  <a:ext uri="{FF2B5EF4-FFF2-40B4-BE49-F238E27FC236}">
                    <a16:creationId xmlns:a16="http://schemas.microsoft.com/office/drawing/2014/main" id="{9197B136-8DD9-4B14-92D9-0BB71AFA6B2F}"/>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21" name="Oval 115">
                <a:extLst>
                  <a:ext uri="{FF2B5EF4-FFF2-40B4-BE49-F238E27FC236}">
                    <a16:creationId xmlns:a16="http://schemas.microsoft.com/office/drawing/2014/main" id="{7ACA5C18-66B5-4DAF-80A2-94F0D2F1BD0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3022" name="Group 104">
            <a:extLst>
              <a:ext uri="{FF2B5EF4-FFF2-40B4-BE49-F238E27FC236}">
                <a16:creationId xmlns:a16="http://schemas.microsoft.com/office/drawing/2014/main" id="{E9231096-3788-41D2-93DA-FFE10B1AD615}"/>
              </a:ext>
            </a:extLst>
          </p:cNvPr>
          <p:cNvGrpSpPr>
            <a:grpSpLocks/>
          </p:cNvGrpSpPr>
          <p:nvPr/>
        </p:nvGrpSpPr>
        <p:grpSpPr bwMode="auto">
          <a:xfrm rot="1800000">
            <a:off x="5605792" y="5280776"/>
            <a:ext cx="132804" cy="202162"/>
            <a:chOff x="2723" y="657"/>
            <a:chExt cx="741" cy="1252"/>
          </a:xfrm>
        </p:grpSpPr>
        <p:sp>
          <p:nvSpPr>
            <p:cNvPr id="3023" name="AutoShape 94">
              <a:extLst>
                <a:ext uri="{FF2B5EF4-FFF2-40B4-BE49-F238E27FC236}">
                  <a16:creationId xmlns:a16="http://schemas.microsoft.com/office/drawing/2014/main" id="{3841D5AF-4952-4A05-B4BC-C89A0BF55282}"/>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24" name="AutoShape 80">
              <a:extLst>
                <a:ext uri="{FF2B5EF4-FFF2-40B4-BE49-F238E27FC236}">
                  <a16:creationId xmlns:a16="http://schemas.microsoft.com/office/drawing/2014/main" id="{D46EACF9-92F4-4098-A1B8-FD9B6B143A5B}"/>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025" name="Group 93">
              <a:extLst>
                <a:ext uri="{FF2B5EF4-FFF2-40B4-BE49-F238E27FC236}">
                  <a16:creationId xmlns:a16="http://schemas.microsoft.com/office/drawing/2014/main" id="{97EBB6D1-D3E5-4217-BDB8-0FDB3F92ED12}"/>
                </a:ext>
              </a:extLst>
            </p:cNvPr>
            <p:cNvGrpSpPr>
              <a:grpSpLocks/>
            </p:cNvGrpSpPr>
            <p:nvPr/>
          </p:nvGrpSpPr>
          <p:grpSpPr bwMode="auto">
            <a:xfrm>
              <a:off x="2723" y="657"/>
              <a:ext cx="122" cy="122"/>
              <a:chOff x="2581" y="657"/>
              <a:chExt cx="652" cy="652"/>
            </a:xfrm>
          </p:grpSpPr>
          <p:sp>
            <p:nvSpPr>
              <p:cNvPr id="3026" name="Oval 91">
                <a:extLst>
                  <a:ext uri="{FF2B5EF4-FFF2-40B4-BE49-F238E27FC236}">
                    <a16:creationId xmlns:a16="http://schemas.microsoft.com/office/drawing/2014/main" id="{35425D73-62DB-4612-844A-DE0B8552244A}"/>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27" name="Oval 92">
                <a:extLst>
                  <a:ext uri="{FF2B5EF4-FFF2-40B4-BE49-F238E27FC236}">
                    <a16:creationId xmlns:a16="http://schemas.microsoft.com/office/drawing/2014/main" id="{57E61FBD-13C9-4800-8A3F-656FB9DBD3A9}"/>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420" name="Group 104">
            <a:extLst>
              <a:ext uri="{FF2B5EF4-FFF2-40B4-BE49-F238E27FC236}">
                <a16:creationId xmlns:a16="http://schemas.microsoft.com/office/drawing/2014/main" id="{48D73B29-9C9B-4E78-AC70-31933FA07922}"/>
              </a:ext>
            </a:extLst>
          </p:cNvPr>
          <p:cNvGrpSpPr>
            <a:grpSpLocks/>
          </p:cNvGrpSpPr>
          <p:nvPr/>
        </p:nvGrpSpPr>
        <p:grpSpPr bwMode="auto">
          <a:xfrm rot="1800000">
            <a:off x="5644087" y="5166939"/>
            <a:ext cx="109437" cy="174426"/>
            <a:chOff x="2723" y="657"/>
            <a:chExt cx="741" cy="1252"/>
          </a:xfrm>
        </p:grpSpPr>
        <p:sp>
          <p:nvSpPr>
            <p:cNvPr id="421" name="AutoShape 94">
              <a:extLst>
                <a:ext uri="{FF2B5EF4-FFF2-40B4-BE49-F238E27FC236}">
                  <a16:creationId xmlns:a16="http://schemas.microsoft.com/office/drawing/2014/main" id="{4378FB84-EA98-428A-97BF-C5F3F0FCCAF3}"/>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22" name="AutoShape 80">
              <a:extLst>
                <a:ext uri="{FF2B5EF4-FFF2-40B4-BE49-F238E27FC236}">
                  <a16:creationId xmlns:a16="http://schemas.microsoft.com/office/drawing/2014/main" id="{8B04AC33-7756-4422-AD38-3648F71ABF34}"/>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423" name="Group 93">
              <a:extLst>
                <a:ext uri="{FF2B5EF4-FFF2-40B4-BE49-F238E27FC236}">
                  <a16:creationId xmlns:a16="http://schemas.microsoft.com/office/drawing/2014/main" id="{04F520F1-1F2F-45A8-A31F-A5EABAA3FAF1}"/>
                </a:ext>
              </a:extLst>
            </p:cNvPr>
            <p:cNvGrpSpPr>
              <a:grpSpLocks/>
            </p:cNvGrpSpPr>
            <p:nvPr/>
          </p:nvGrpSpPr>
          <p:grpSpPr bwMode="auto">
            <a:xfrm>
              <a:off x="2723" y="657"/>
              <a:ext cx="122" cy="122"/>
              <a:chOff x="2581" y="657"/>
              <a:chExt cx="652" cy="652"/>
            </a:xfrm>
          </p:grpSpPr>
          <p:sp>
            <p:nvSpPr>
              <p:cNvPr id="424" name="Oval 91">
                <a:extLst>
                  <a:ext uri="{FF2B5EF4-FFF2-40B4-BE49-F238E27FC236}">
                    <a16:creationId xmlns:a16="http://schemas.microsoft.com/office/drawing/2014/main" id="{E1EA0877-C68A-4021-850E-C15890E0EDB7}"/>
                  </a:ext>
                </a:extLst>
              </p:cNvPr>
              <p:cNvSpPr>
                <a:spLocks noChangeArrowheads="1"/>
              </p:cNvSpPr>
              <p:nvPr/>
            </p:nvSpPr>
            <p:spPr bwMode="auto">
              <a:xfrm>
                <a:off x="2581" y="657"/>
                <a:ext cx="652" cy="652"/>
              </a:xfrm>
              <a:prstGeom prst="ellipse">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25" name="Oval 92">
                <a:extLst>
                  <a:ext uri="{FF2B5EF4-FFF2-40B4-BE49-F238E27FC236}">
                    <a16:creationId xmlns:a16="http://schemas.microsoft.com/office/drawing/2014/main" id="{F6313809-A864-486C-B924-50C4D5B26644}"/>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00B05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sp>
        <p:nvSpPr>
          <p:cNvPr id="215" name="正方形/長方形 214">
            <a:extLst>
              <a:ext uri="{FF2B5EF4-FFF2-40B4-BE49-F238E27FC236}">
                <a16:creationId xmlns:a16="http://schemas.microsoft.com/office/drawing/2014/main" id="{143DBE85-26FD-468E-A213-66F2C02BBF2D}"/>
              </a:ext>
            </a:extLst>
          </p:cNvPr>
          <p:cNvSpPr/>
          <p:nvPr/>
        </p:nvSpPr>
        <p:spPr>
          <a:xfrm>
            <a:off x="19414" y="5798359"/>
            <a:ext cx="2786621" cy="1013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外国人留学生・研究者と地域との交流を通した地域課題</a:t>
            </a: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への貢献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高度な</a:t>
            </a: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医療</a:t>
            </a: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・科学</a:t>
            </a: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技術</a:t>
            </a: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・研究成果・教育プログラム等の国　</a:t>
            </a:r>
            <a:endPar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際貢献、特に開発途上国向け支援の拡大</a:t>
            </a:r>
            <a:endPar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大阪府、大阪市、堺市等の海外姉妹都市との連携強化</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在外卒業生・海外同窓会ネットワークとの連携による国際</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力強化</a:t>
            </a:r>
            <a:endParaRPr kumimoji="1" lang="en-US" altLang="ja-JP"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34" name="正方形/長方形 233">
            <a:extLst>
              <a:ext uri="{FF2B5EF4-FFF2-40B4-BE49-F238E27FC236}">
                <a16:creationId xmlns:a16="http://schemas.microsoft.com/office/drawing/2014/main" id="{FDE60C2B-061B-44B7-937A-E3F74ABA4E01}"/>
              </a:ext>
            </a:extLst>
          </p:cNvPr>
          <p:cNvSpPr/>
          <p:nvPr/>
        </p:nvSpPr>
        <p:spPr>
          <a:xfrm>
            <a:off x="2915899" y="1855248"/>
            <a:ext cx="3109277" cy="151980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4" name="矢印: 右 183">
            <a:extLst>
              <a:ext uri="{FF2B5EF4-FFF2-40B4-BE49-F238E27FC236}">
                <a16:creationId xmlns:a16="http://schemas.microsoft.com/office/drawing/2014/main" id="{882EEF8D-C13B-4A5C-96AC-B657E9ACBF17}"/>
              </a:ext>
            </a:extLst>
          </p:cNvPr>
          <p:cNvSpPr/>
          <p:nvPr/>
        </p:nvSpPr>
        <p:spPr>
          <a:xfrm rot="5400000">
            <a:off x="4454422" y="1626282"/>
            <a:ext cx="203543" cy="197363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3" name="正方形/長方形 202">
            <a:extLst>
              <a:ext uri="{FF2B5EF4-FFF2-40B4-BE49-F238E27FC236}">
                <a16:creationId xmlns:a16="http://schemas.microsoft.com/office/drawing/2014/main" id="{98526C61-BA79-4932-923A-A10086110313}"/>
              </a:ext>
            </a:extLst>
          </p:cNvPr>
          <p:cNvSpPr/>
          <p:nvPr/>
        </p:nvSpPr>
        <p:spPr>
          <a:xfrm>
            <a:off x="3975812" y="2510891"/>
            <a:ext cx="1201510" cy="194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大学統合</a:t>
            </a:r>
          </a:p>
        </p:txBody>
      </p:sp>
      <p:sp>
        <p:nvSpPr>
          <p:cNvPr id="7" name="吹き出し: 四角形 6">
            <a:extLst>
              <a:ext uri="{FF2B5EF4-FFF2-40B4-BE49-F238E27FC236}">
                <a16:creationId xmlns:a16="http://schemas.microsoft.com/office/drawing/2014/main" id="{A960CB64-BEF1-4876-B319-8D123934F2A9}"/>
              </a:ext>
            </a:extLst>
          </p:cNvPr>
          <p:cNvSpPr/>
          <p:nvPr/>
        </p:nvSpPr>
        <p:spPr>
          <a:xfrm>
            <a:off x="4082646" y="4355838"/>
            <a:ext cx="1188041" cy="605223"/>
          </a:xfrm>
          <a:prstGeom prst="wedgeRectCallout">
            <a:avLst>
              <a:gd name="adj1" fmla="val -99022"/>
              <a:gd name="adj2" fmla="val -2326"/>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アジア地区同窓会組織</a:t>
            </a: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北京支部、上海支部、ソウル支部、台湾支部、香港支部、バンコク支部、ジャカルタ支部、ホーチミン市部、クアラルンプール支部</a:t>
            </a:r>
          </a:p>
        </p:txBody>
      </p:sp>
      <p:sp>
        <p:nvSpPr>
          <p:cNvPr id="8" name="吹き出し: 四角形 7">
            <a:extLst>
              <a:ext uri="{FF2B5EF4-FFF2-40B4-BE49-F238E27FC236}">
                <a16:creationId xmlns:a16="http://schemas.microsoft.com/office/drawing/2014/main" id="{B9D5AB8F-70C4-4EEE-BC5E-EA38C327B2FD}"/>
              </a:ext>
            </a:extLst>
          </p:cNvPr>
          <p:cNvSpPr/>
          <p:nvPr/>
        </p:nvSpPr>
        <p:spPr>
          <a:xfrm>
            <a:off x="2001264" y="5238292"/>
            <a:ext cx="1253022" cy="324171"/>
          </a:xfrm>
          <a:prstGeom prst="wedgeRectCallout">
            <a:avLst>
              <a:gd name="adj1" fmla="val 121726"/>
              <a:gd name="adj2" fmla="val 18509"/>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オセアニア地区同窓会組織</a:t>
            </a: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シドニー支部</a:t>
            </a:r>
          </a:p>
        </p:txBody>
      </p:sp>
      <p:sp>
        <p:nvSpPr>
          <p:cNvPr id="9" name="吹き出し: 四角形 8">
            <a:extLst>
              <a:ext uri="{FF2B5EF4-FFF2-40B4-BE49-F238E27FC236}">
                <a16:creationId xmlns:a16="http://schemas.microsoft.com/office/drawing/2014/main" id="{3AC184C2-C0AA-4E6B-A200-673A1E9D8D2F}"/>
              </a:ext>
            </a:extLst>
          </p:cNvPr>
          <p:cNvSpPr/>
          <p:nvPr/>
        </p:nvSpPr>
        <p:spPr>
          <a:xfrm>
            <a:off x="8021154" y="4150554"/>
            <a:ext cx="1097046" cy="310030"/>
          </a:xfrm>
          <a:prstGeom prst="wedgeRectCallout">
            <a:avLst>
              <a:gd name="adj1" fmla="val -41211"/>
              <a:gd name="adj2" fmla="val -84390"/>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北米地区同窓会組織</a:t>
            </a: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ニューヨーク支部</a:t>
            </a:r>
          </a:p>
        </p:txBody>
      </p:sp>
      <p:graphicFrame>
        <p:nvGraphicFramePr>
          <p:cNvPr id="2" name="表 1">
            <a:extLst>
              <a:ext uri="{FF2B5EF4-FFF2-40B4-BE49-F238E27FC236}">
                <a16:creationId xmlns:a16="http://schemas.microsoft.com/office/drawing/2014/main" id="{729966A0-861B-4A2C-AE56-030705563A53}"/>
              </a:ext>
            </a:extLst>
          </p:cNvPr>
          <p:cNvGraphicFramePr>
            <a:graphicFrameLocks noGrp="1"/>
          </p:cNvGraphicFramePr>
          <p:nvPr>
            <p:extLst/>
          </p:nvPr>
        </p:nvGraphicFramePr>
        <p:xfrm>
          <a:off x="3207269" y="1885098"/>
          <a:ext cx="1532581" cy="579120"/>
        </p:xfrm>
        <a:graphic>
          <a:graphicData uri="http://schemas.openxmlformats.org/drawingml/2006/table">
            <a:tbl>
              <a:tblPr firstRow="1" bandRow="1">
                <a:tableStyleId>{5C22544A-7EE6-4342-B048-85BDC9FD1C3A}</a:tableStyleId>
              </a:tblPr>
              <a:tblGrid>
                <a:gridCol w="479441">
                  <a:extLst>
                    <a:ext uri="{9D8B030D-6E8A-4147-A177-3AD203B41FA5}">
                      <a16:colId xmlns:a16="http://schemas.microsoft.com/office/drawing/2014/main" val="1811008679"/>
                    </a:ext>
                  </a:extLst>
                </a:gridCol>
                <a:gridCol w="551224">
                  <a:extLst>
                    <a:ext uri="{9D8B030D-6E8A-4147-A177-3AD203B41FA5}">
                      <a16:colId xmlns:a16="http://schemas.microsoft.com/office/drawing/2014/main" val="4156098084"/>
                    </a:ext>
                  </a:extLst>
                </a:gridCol>
                <a:gridCol w="501916">
                  <a:extLst>
                    <a:ext uri="{9D8B030D-6E8A-4147-A177-3AD203B41FA5}">
                      <a16:colId xmlns:a16="http://schemas.microsoft.com/office/drawing/2014/main" val="440518383"/>
                    </a:ext>
                  </a:extLst>
                </a:gridCol>
              </a:tblGrid>
              <a:tr h="204202">
                <a:tc>
                  <a:txBody>
                    <a:bodyPr/>
                    <a:lstStyle/>
                    <a:p>
                      <a:endParaRPr kumimoji="1" lang="en-US" altLang="ja-JP" sz="500" dirty="0">
                        <a:solidFill>
                          <a:sysClr val="windowText" lastClr="000000"/>
                        </a:solidFill>
                      </a:endParaRPr>
                    </a:p>
                    <a:p>
                      <a:pPr algn="r"/>
                      <a:r>
                        <a:rPr kumimoji="1" lang="en-US" altLang="ja-JP" sz="500" dirty="0">
                          <a:solidFill>
                            <a:sysClr val="windowText" lastClr="000000"/>
                          </a:solidFill>
                        </a:rPr>
                        <a:t>【</a:t>
                      </a:r>
                      <a:r>
                        <a:rPr kumimoji="1" lang="ja-JP" altLang="en-US" sz="500" dirty="0">
                          <a:solidFill>
                            <a:sysClr val="windowText" lastClr="000000"/>
                          </a:solidFill>
                        </a:rPr>
                        <a:t>現状</a:t>
                      </a:r>
                      <a:r>
                        <a:rPr kumimoji="1" lang="en-US" altLang="ja-JP" sz="500" dirty="0">
                          <a:solidFill>
                            <a:sysClr val="windowText" lastClr="000000"/>
                          </a:solidFill>
                        </a:rPr>
                        <a:t>】</a:t>
                      </a:r>
                      <a:endParaRPr kumimoji="1" lang="ja-JP" altLang="en-US" sz="5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500" dirty="0">
                          <a:solidFill>
                            <a:sysClr val="windowText" lastClr="000000"/>
                          </a:solidFill>
                        </a:rPr>
                        <a:t>大学間交</a:t>
                      </a:r>
                      <a:endParaRPr kumimoji="1" lang="en-US" altLang="ja-JP" sz="500" dirty="0">
                        <a:solidFill>
                          <a:sysClr val="windowText" lastClr="000000"/>
                        </a:solidFill>
                      </a:endParaRPr>
                    </a:p>
                    <a:p>
                      <a:r>
                        <a:rPr kumimoji="1" lang="ja-JP" altLang="en-US" sz="500" dirty="0">
                          <a:solidFill>
                            <a:sysClr val="windowText" lastClr="000000"/>
                          </a:solidFill>
                        </a:rPr>
                        <a:t>流協定数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500" dirty="0">
                          <a:solidFill>
                            <a:sysClr val="windowText" lastClr="000000"/>
                          </a:solidFill>
                        </a:rPr>
                        <a:t>部局間交</a:t>
                      </a:r>
                      <a:endParaRPr kumimoji="1" lang="en-US" altLang="ja-JP" sz="500" dirty="0">
                        <a:solidFill>
                          <a:sysClr val="windowText" lastClr="000000"/>
                        </a:solidFill>
                      </a:endParaRPr>
                    </a:p>
                    <a:p>
                      <a:r>
                        <a:rPr kumimoji="1" lang="ja-JP" altLang="en-US" sz="500" dirty="0">
                          <a:solidFill>
                            <a:sysClr val="windowText" lastClr="000000"/>
                          </a:solidFill>
                        </a:rPr>
                        <a:t>流協定数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229804"/>
                  </a:ext>
                </a:extLst>
              </a:tr>
              <a:tr h="136135">
                <a:tc>
                  <a:txBody>
                    <a:bodyPr/>
                    <a:lstStyle/>
                    <a:p>
                      <a:r>
                        <a:rPr kumimoji="1" lang="ja-JP" altLang="en-US" sz="500" dirty="0">
                          <a:solidFill>
                            <a:schemeClr val="tx1"/>
                          </a:solidFill>
                        </a:rPr>
                        <a:t>府大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dirty="0">
                          <a:solidFill>
                            <a:schemeClr val="tx1"/>
                          </a:solidFill>
                        </a:rPr>
                        <a:t>１３５件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dirty="0">
                          <a:solidFill>
                            <a:schemeClr val="tx1"/>
                          </a:solidFill>
                        </a:rPr>
                        <a:t>２８件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2638480"/>
                  </a:ext>
                </a:extLst>
              </a:tr>
              <a:tr h="136135">
                <a:tc>
                  <a:txBody>
                    <a:bodyPr/>
                    <a:lstStyle/>
                    <a:p>
                      <a:r>
                        <a:rPr kumimoji="1" lang="ja-JP" altLang="en-US" sz="500" dirty="0">
                          <a:solidFill>
                            <a:schemeClr val="tx1"/>
                          </a:solidFill>
                        </a:rPr>
                        <a:t>市大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dirty="0">
                          <a:solidFill>
                            <a:schemeClr val="tx1"/>
                          </a:solidFill>
                        </a:rPr>
                        <a:t>４１件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dirty="0">
                          <a:solidFill>
                            <a:schemeClr val="tx1"/>
                          </a:solidFill>
                        </a:rPr>
                        <a:t>１０２件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2116765"/>
                  </a:ext>
                </a:extLst>
              </a:tr>
            </a:tbl>
          </a:graphicData>
        </a:graphic>
      </p:graphicFrame>
      <p:graphicFrame>
        <p:nvGraphicFramePr>
          <p:cNvPr id="1007" name="表 1006">
            <a:extLst>
              <a:ext uri="{FF2B5EF4-FFF2-40B4-BE49-F238E27FC236}">
                <a16:creationId xmlns:a16="http://schemas.microsoft.com/office/drawing/2014/main" id="{6D9ACC3C-3399-47F4-8A20-533107E3FDF4}"/>
              </a:ext>
            </a:extLst>
          </p:cNvPr>
          <p:cNvGraphicFramePr>
            <a:graphicFrameLocks noGrp="1"/>
          </p:cNvGraphicFramePr>
          <p:nvPr>
            <p:extLst/>
          </p:nvPr>
        </p:nvGraphicFramePr>
        <p:xfrm>
          <a:off x="3231593" y="2748424"/>
          <a:ext cx="1518727" cy="411480"/>
        </p:xfrm>
        <a:graphic>
          <a:graphicData uri="http://schemas.openxmlformats.org/drawingml/2006/table">
            <a:tbl>
              <a:tblPr firstRow="1" bandRow="1">
                <a:tableStyleId>{5C22544A-7EE6-4342-B048-85BDC9FD1C3A}</a:tableStyleId>
              </a:tblPr>
              <a:tblGrid>
                <a:gridCol w="471637">
                  <a:extLst>
                    <a:ext uri="{9D8B030D-6E8A-4147-A177-3AD203B41FA5}">
                      <a16:colId xmlns:a16="http://schemas.microsoft.com/office/drawing/2014/main" val="1811008679"/>
                    </a:ext>
                  </a:extLst>
                </a:gridCol>
                <a:gridCol w="540099">
                  <a:extLst>
                    <a:ext uri="{9D8B030D-6E8A-4147-A177-3AD203B41FA5}">
                      <a16:colId xmlns:a16="http://schemas.microsoft.com/office/drawing/2014/main" val="4156098084"/>
                    </a:ext>
                  </a:extLst>
                </a:gridCol>
                <a:gridCol w="506991">
                  <a:extLst>
                    <a:ext uri="{9D8B030D-6E8A-4147-A177-3AD203B41FA5}">
                      <a16:colId xmlns:a16="http://schemas.microsoft.com/office/drawing/2014/main" val="440518383"/>
                    </a:ext>
                  </a:extLst>
                </a:gridCol>
              </a:tblGrid>
              <a:tr h="204202">
                <a:tc>
                  <a:txBody>
                    <a:bodyPr/>
                    <a:lstStyle/>
                    <a:p>
                      <a:endParaRPr kumimoji="1" lang="en-US" altLang="ja-JP" sz="500" dirty="0">
                        <a:solidFill>
                          <a:schemeClr val="tx1"/>
                        </a:solidFill>
                      </a:endParaRPr>
                    </a:p>
                    <a:p>
                      <a:pPr algn="r"/>
                      <a:r>
                        <a:rPr kumimoji="1" lang="en-US" altLang="ja-JP" sz="500" dirty="0">
                          <a:solidFill>
                            <a:schemeClr val="tx1"/>
                          </a:solidFill>
                        </a:rPr>
                        <a:t>【</a:t>
                      </a:r>
                      <a:r>
                        <a:rPr kumimoji="1" lang="ja-JP" altLang="en-US" sz="500" dirty="0">
                          <a:solidFill>
                            <a:schemeClr val="tx1"/>
                          </a:solidFill>
                        </a:rPr>
                        <a:t>規模</a:t>
                      </a:r>
                      <a:r>
                        <a:rPr kumimoji="1" lang="en-US" altLang="ja-JP" sz="500" dirty="0">
                          <a:solidFill>
                            <a:schemeClr val="tx1"/>
                          </a:solidFill>
                        </a:rPr>
                        <a:t>】</a:t>
                      </a:r>
                      <a:endParaRPr kumimoji="1" lang="ja-JP" altLang="en-US" sz="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500" dirty="0">
                          <a:solidFill>
                            <a:schemeClr val="tx1"/>
                          </a:solidFill>
                        </a:rPr>
                        <a:t>大学間交</a:t>
                      </a:r>
                      <a:endParaRPr kumimoji="1" lang="en-US" altLang="ja-JP" sz="500" dirty="0">
                        <a:solidFill>
                          <a:schemeClr val="tx1"/>
                        </a:solidFill>
                      </a:endParaRPr>
                    </a:p>
                    <a:p>
                      <a:r>
                        <a:rPr kumimoji="1" lang="ja-JP" altLang="en-US" sz="500" dirty="0">
                          <a:solidFill>
                            <a:schemeClr val="tx1"/>
                          </a:solidFill>
                        </a:rPr>
                        <a:t>流協定数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500" dirty="0">
                          <a:solidFill>
                            <a:schemeClr val="tx1"/>
                          </a:solidFill>
                        </a:rPr>
                        <a:t>部局間交</a:t>
                      </a:r>
                      <a:endParaRPr kumimoji="1" lang="en-US" altLang="ja-JP" sz="500" dirty="0">
                        <a:solidFill>
                          <a:schemeClr val="tx1"/>
                        </a:solidFill>
                      </a:endParaRPr>
                    </a:p>
                    <a:p>
                      <a:r>
                        <a:rPr kumimoji="1" lang="ja-JP" altLang="en-US" sz="500" dirty="0">
                          <a:solidFill>
                            <a:schemeClr val="tx1"/>
                          </a:solidFill>
                        </a:rPr>
                        <a:t>流協定数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229804"/>
                  </a:ext>
                </a:extLst>
              </a:tr>
              <a:tr h="136135">
                <a:tc>
                  <a:txBody>
                    <a:bodyPr/>
                    <a:lstStyle/>
                    <a:p>
                      <a:r>
                        <a:rPr kumimoji="1" lang="ja-JP" altLang="en-US" sz="500" b="1" dirty="0">
                          <a:solidFill>
                            <a:schemeClr val="tx1"/>
                          </a:solidFill>
                        </a:rPr>
                        <a:t>新大学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b="1" dirty="0">
                          <a:solidFill>
                            <a:schemeClr val="tx1"/>
                          </a:solidFill>
                        </a:rPr>
                        <a:t>１７１件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b="1" dirty="0">
                          <a:solidFill>
                            <a:schemeClr val="tx1"/>
                          </a:solidFill>
                        </a:rPr>
                        <a:t>１１１件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2638480"/>
                  </a:ext>
                </a:extLst>
              </a:tr>
            </a:tbl>
          </a:graphicData>
        </a:graphic>
      </p:graphicFrame>
      <p:sp>
        <p:nvSpPr>
          <p:cNvPr id="3" name="正方形/長方形 2">
            <a:extLst>
              <a:ext uri="{FF2B5EF4-FFF2-40B4-BE49-F238E27FC236}">
                <a16:creationId xmlns:a16="http://schemas.microsoft.com/office/drawing/2014/main" id="{3F8DF261-EDBB-40D8-BF17-5D7FA68892E7}"/>
              </a:ext>
            </a:extLst>
          </p:cNvPr>
          <p:cNvSpPr/>
          <p:nvPr/>
        </p:nvSpPr>
        <p:spPr>
          <a:xfrm>
            <a:off x="3050070" y="3200970"/>
            <a:ext cx="3050148" cy="136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国際化規模の拡大　　　　強みの拡大へ展開</a:t>
            </a:r>
          </a:p>
        </p:txBody>
      </p:sp>
      <p:graphicFrame>
        <p:nvGraphicFramePr>
          <p:cNvPr id="1009" name="表 1008">
            <a:extLst>
              <a:ext uri="{FF2B5EF4-FFF2-40B4-BE49-F238E27FC236}">
                <a16:creationId xmlns:a16="http://schemas.microsoft.com/office/drawing/2014/main" id="{404C09B4-21AB-468C-8C06-A78721162B97}"/>
              </a:ext>
            </a:extLst>
          </p:cNvPr>
          <p:cNvGraphicFramePr>
            <a:graphicFrameLocks noGrp="1"/>
          </p:cNvGraphicFramePr>
          <p:nvPr>
            <p:extLst/>
          </p:nvPr>
        </p:nvGraphicFramePr>
        <p:xfrm>
          <a:off x="4688336" y="1885801"/>
          <a:ext cx="1230628" cy="579120"/>
        </p:xfrm>
        <a:graphic>
          <a:graphicData uri="http://schemas.openxmlformats.org/drawingml/2006/table">
            <a:tbl>
              <a:tblPr firstRow="1" bandRow="1">
                <a:tableStyleId>{5C22544A-7EE6-4342-B048-85BDC9FD1C3A}</a:tableStyleId>
              </a:tblPr>
              <a:tblGrid>
                <a:gridCol w="505688">
                  <a:extLst>
                    <a:ext uri="{9D8B030D-6E8A-4147-A177-3AD203B41FA5}">
                      <a16:colId xmlns:a16="http://schemas.microsoft.com/office/drawing/2014/main" val="4156098084"/>
                    </a:ext>
                  </a:extLst>
                </a:gridCol>
                <a:gridCol w="724940">
                  <a:extLst>
                    <a:ext uri="{9D8B030D-6E8A-4147-A177-3AD203B41FA5}">
                      <a16:colId xmlns:a16="http://schemas.microsoft.com/office/drawing/2014/main" val="440518383"/>
                    </a:ext>
                  </a:extLst>
                </a:gridCol>
              </a:tblGrid>
              <a:tr h="204202">
                <a:tc>
                  <a:txBody>
                    <a:bodyPr/>
                    <a:lstStyle/>
                    <a:p>
                      <a:r>
                        <a:rPr kumimoji="1" lang="ja-JP" altLang="en-US" sz="500" dirty="0">
                          <a:solidFill>
                            <a:sysClr val="windowText" lastClr="000000"/>
                          </a:solidFill>
                        </a:rPr>
                        <a:t>外国人留学生数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500" dirty="0">
                          <a:solidFill>
                            <a:sysClr val="windowText" lastClr="000000"/>
                          </a:solidFill>
                        </a:rPr>
                        <a:t>留学生の出身国数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229804"/>
                  </a:ext>
                </a:extLst>
              </a:tr>
              <a:tr h="136135">
                <a:tc>
                  <a:txBody>
                    <a:bodyPr/>
                    <a:lstStyle/>
                    <a:p>
                      <a:pPr algn="r"/>
                      <a:r>
                        <a:rPr kumimoji="1" lang="ja-JP" altLang="en-US" sz="500" dirty="0">
                          <a:solidFill>
                            <a:sysClr val="windowText" lastClr="000000"/>
                          </a:solidFill>
                        </a:rPr>
                        <a:t>２９３人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dirty="0">
                          <a:solidFill>
                            <a:sysClr val="windowText" lastClr="000000"/>
                          </a:solidFill>
                        </a:rPr>
                        <a:t>２２か国・地域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2638480"/>
                  </a:ext>
                </a:extLst>
              </a:tr>
              <a:tr h="136135">
                <a:tc>
                  <a:txBody>
                    <a:bodyPr/>
                    <a:lstStyle/>
                    <a:p>
                      <a:pPr algn="r"/>
                      <a:r>
                        <a:rPr kumimoji="1" lang="ja-JP" altLang="en-US" sz="500" dirty="0">
                          <a:solidFill>
                            <a:sysClr val="windowText" lastClr="000000"/>
                          </a:solidFill>
                        </a:rPr>
                        <a:t>３３２人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dirty="0">
                          <a:solidFill>
                            <a:sysClr val="windowText" lastClr="000000"/>
                          </a:solidFill>
                        </a:rPr>
                        <a:t>１９か国・地域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2116765"/>
                  </a:ext>
                </a:extLst>
              </a:tr>
            </a:tbl>
          </a:graphicData>
        </a:graphic>
      </p:graphicFrame>
      <p:graphicFrame>
        <p:nvGraphicFramePr>
          <p:cNvPr id="1010" name="表 1009">
            <a:extLst>
              <a:ext uri="{FF2B5EF4-FFF2-40B4-BE49-F238E27FC236}">
                <a16:creationId xmlns:a16="http://schemas.microsoft.com/office/drawing/2014/main" id="{1CFBC5D0-7E84-4293-8DDE-E73AB76EBD99}"/>
              </a:ext>
            </a:extLst>
          </p:cNvPr>
          <p:cNvGraphicFramePr>
            <a:graphicFrameLocks noGrp="1"/>
          </p:cNvGraphicFramePr>
          <p:nvPr>
            <p:extLst/>
          </p:nvPr>
        </p:nvGraphicFramePr>
        <p:xfrm>
          <a:off x="4751488" y="2749811"/>
          <a:ext cx="1211501" cy="411480"/>
        </p:xfrm>
        <a:graphic>
          <a:graphicData uri="http://schemas.openxmlformats.org/drawingml/2006/table">
            <a:tbl>
              <a:tblPr firstRow="1" bandRow="1">
                <a:tableStyleId>{5C22544A-7EE6-4342-B048-85BDC9FD1C3A}</a:tableStyleId>
              </a:tblPr>
              <a:tblGrid>
                <a:gridCol w="469784">
                  <a:extLst>
                    <a:ext uri="{9D8B030D-6E8A-4147-A177-3AD203B41FA5}">
                      <a16:colId xmlns:a16="http://schemas.microsoft.com/office/drawing/2014/main" val="4156098084"/>
                    </a:ext>
                  </a:extLst>
                </a:gridCol>
                <a:gridCol w="741717">
                  <a:extLst>
                    <a:ext uri="{9D8B030D-6E8A-4147-A177-3AD203B41FA5}">
                      <a16:colId xmlns:a16="http://schemas.microsoft.com/office/drawing/2014/main" val="440518383"/>
                    </a:ext>
                  </a:extLst>
                </a:gridCol>
              </a:tblGrid>
              <a:tr h="204202">
                <a:tc>
                  <a:txBody>
                    <a:bodyPr/>
                    <a:lstStyle/>
                    <a:p>
                      <a:r>
                        <a:rPr kumimoji="1" lang="ja-JP" altLang="en-US" sz="500" dirty="0">
                          <a:solidFill>
                            <a:schemeClr val="tx1"/>
                          </a:solidFill>
                        </a:rPr>
                        <a:t>外国人留学生数</a:t>
                      </a:r>
                      <a:endParaRPr kumimoji="1" lang="en-US" altLang="ja-JP" sz="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500" dirty="0">
                          <a:solidFill>
                            <a:schemeClr val="tx1"/>
                          </a:solidFill>
                        </a:rPr>
                        <a:t>留学生の出身国数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229804"/>
                  </a:ext>
                </a:extLst>
              </a:tr>
              <a:tr h="136135">
                <a:tc>
                  <a:txBody>
                    <a:bodyPr/>
                    <a:lstStyle/>
                    <a:p>
                      <a:pPr algn="r"/>
                      <a:r>
                        <a:rPr kumimoji="1" lang="ja-JP" altLang="en-US" sz="500" b="1" dirty="0">
                          <a:solidFill>
                            <a:schemeClr val="tx1"/>
                          </a:solidFill>
                        </a:rPr>
                        <a:t>６２５人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b="1" dirty="0">
                          <a:solidFill>
                            <a:schemeClr val="tx1"/>
                          </a:solidFill>
                        </a:rPr>
                        <a:t>２９か国・地域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2638480"/>
                  </a:ext>
                </a:extLst>
              </a:tr>
            </a:tbl>
          </a:graphicData>
        </a:graphic>
      </p:graphicFrame>
      <p:grpSp>
        <p:nvGrpSpPr>
          <p:cNvPr id="1173" name="Group 104">
            <a:extLst>
              <a:ext uri="{FF2B5EF4-FFF2-40B4-BE49-F238E27FC236}">
                <a16:creationId xmlns:a16="http://schemas.microsoft.com/office/drawing/2014/main" id="{29BE82E3-543B-4AF5-92B7-6E3A4B890FEA}"/>
              </a:ext>
            </a:extLst>
          </p:cNvPr>
          <p:cNvGrpSpPr>
            <a:grpSpLocks/>
          </p:cNvGrpSpPr>
          <p:nvPr/>
        </p:nvGrpSpPr>
        <p:grpSpPr bwMode="auto">
          <a:xfrm rot="1800000">
            <a:off x="3586594" y="4253802"/>
            <a:ext cx="109437" cy="174426"/>
            <a:chOff x="2723" y="657"/>
            <a:chExt cx="741" cy="1252"/>
          </a:xfrm>
        </p:grpSpPr>
        <p:sp>
          <p:nvSpPr>
            <p:cNvPr id="1174" name="AutoShape 94">
              <a:extLst>
                <a:ext uri="{FF2B5EF4-FFF2-40B4-BE49-F238E27FC236}">
                  <a16:creationId xmlns:a16="http://schemas.microsoft.com/office/drawing/2014/main" id="{95ACE08B-8830-4C36-B51C-197EC079613F}"/>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75" name="AutoShape 80">
              <a:extLst>
                <a:ext uri="{FF2B5EF4-FFF2-40B4-BE49-F238E27FC236}">
                  <a16:creationId xmlns:a16="http://schemas.microsoft.com/office/drawing/2014/main" id="{452A9756-DA57-499B-96B3-3983840A8251}"/>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76" name="Group 93">
              <a:extLst>
                <a:ext uri="{FF2B5EF4-FFF2-40B4-BE49-F238E27FC236}">
                  <a16:creationId xmlns:a16="http://schemas.microsoft.com/office/drawing/2014/main" id="{0181C5CA-5234-4E66-9249-5559952B91F4}"/>
                </a:ext>
              </a:extLst>
            </p:cNvPr>
            <p:cNvGrpSpPr>
              <a:grpSpLocks/>
            </p:cNvGrpSpPr>
            <p:nvPr/>
          </p:nvGrpSpPr>
          <p:grpSpPr bwMode="auto">
            <a:xfrm>
              <a:off x="2723" y="657"/>
              <a:ext cx="122" cy="122"/>
              <a:chOff x="2581" y="657"/>
              <a:chExt cx="652" cy="652"/>
            </a:xfrm>
          </p:grpSpPr>
          <p:sp>
            <p:nvSpPr>
              <p:cNvPr id="1177" name="Oval 91">
                <a:extLst>
                  <a:ext uri="{FF2B5EF4-FFF2-40B4-BE49-F238E27FC236}">
                    <a16:creationId xmlns:a16="http://schemas.microsoft.com/office/drawing/2014/main" id="{E850A7BA-44DF-4426-8678-35C0A6C76DA7}"/>
                  </a:ext>
                </a:extLst>
              </p:cNvPr>
              <p:cNvSpPr>
                <a:spLocks noChangeArrowheads="1"/>
              </p:cNvSpPr>
              <p:nvPr/>
            </p:nvSpPr>
            <p:spPr bwMode="auto">
              <a:xfrm>
                <a:off x="2581" y="657"/>
                <a:ext cx="652" cy="652"/>
              </a:xfrm>
              <a:prstGeom prst="ellipse">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78" name="Oval 92">
                <a:extLst>
                  <a:ext uri="{FF2B5EF4-FFF2-40B4-BE49-F238E27FC236}">
                    <a16:creationId xmlns:a16="http://schemas.microsoft.com/office/drawing/2014/main" id="{98E54FED-243B-4223-8DFA-1330F2594310}"/>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00B05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85" name="Group 104">
            <a:extLst>
              <a:ext uri="{FF2B5EF4-FFF2-40B4-BE49-F238E27FC236}">
                <a16:creationId xmlns:a16="http://schemas.microsoft.com/office/drawing/2014/main" id="{87C51E37-E84D-4029-9D45-0D355FE1F0C3}"/>
              </a:ext>
            </a:extLst>
          </p:cNvPr>
          <p:cNvGrpSpPr>
            <a:grpSpLocks/>
          </p:cNvGrpSpPr>
          <p:nvPr/>
        </p:nvGrpSpPr>
        <p:grpSpPr bwMode="auto">
          <a:xfrm rot="1800000">
            <a:off x="3689819" y="4228128"/>
            <a:ext cx="109437" cy="174426"/>
            <a:chOff x="2723" y="657"/>
            <a:chExt cx="741" cy="1252"/>
          </a:xfrm>
        </p:grpSpPr>
        <p:sp>
          <p:nvSpPr>
            <p:cNvPr id="1186" name="AutoShape 94">
              <a:extLst>
                <a:ext uri="{FF2B5EF4-FFF2-40B4-BE49-F238E27FC236}">
                  <a16:creationId xmlns:a16="http://schemas.microsoft.com/office/drawing/2014/main" id="{E5D69AB3-1F94-4C15-A48A-DBE372FBFA16}"/>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87" name="AutoShape 80">
              <a:extLst>
                <a:ext uri="{FF2B5EF4-FFF2-40B4-BE49-F238E27FC236}">
                  <a16:creationId xmlns:a16="http://schemas.microsoft.com/office/drawing/2014/main" id="{B98056FA-1385-45A9-9F05-3CF5CF49BE35}"/>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88" name="Group 93">
              <a:extLst>
                <a:ext uri="{FF2B5EF4-FFF2-40B4-BE49-F238E27FC236}">
                  <a16:creationId xmlns:a16="http://schemas.microsoft.com/office/drawing/2014/main" id="{5980EECD-56DE-4C44-B78C-BBACE0FAA01B}"/>
                </a:ext>
              </a:extLst>
            </p:cNvPr>
            <p:cNvGrpSpPr>
              <a:grpSpLocks/>
            </p:cNvGrpSpPr>
            <p:nvPr/>
          </p:nvGrpSpPr>
          <p:grpSpPr bwMode="auto">
            <a:xfrm>
              <a:off x="2723" y="657"/>
              <a:ext cx="122" cy="122"/>
              <a:chOff x="2581" y="657"/>
              <a:chExt cx="652" cy="652"/>
            </a:xfrm>
          </p:grpSpPr>
          <p:sp>
            <p:nvSpPr>
              <p:cNvPr id="1189" name="Oval 91">
                <a:extLst>
                  <a:ext uri="{FF2B5EF4-FFF2-40B4-BE49-F238E27FC236}">
                    <a16:creationId xmlns:a16="http://schemas.microsoft.com/office/drawing/2014/main" id="{AA54224E-1886-4A98-B338-7DF34DBF1E61}"/>
                  </a:ext>
                </a:extLst>
              </p:cNvPr>
              <p:cNvSpPr>
                <a:spLocks noChangeArrowheads="1"/>
              </p:cNvSpPr>
              <p:nvPr/>
            </p:nvSpPr>
            <p:spPr bwMode="auto">
              <a:xfrm>
                <a:off x="2581" y="657"/>
                <a:ext cx="652" cy="652"/>
              </a:xfrm>
              <a:prstGeom prst="ellipse">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90" name="Oval 92">
                <a:extLst>
                  <a:ext uri="{FF2B5EF4-FFF2-40B4-BE49-F238E27FC236}">
                    <a16:creationId xmlns:a16="http://schemas.microsoft.com/office/drawing/2014/main" id="{010F7B45-7EA6-4A3D-A8D0-5AF1A195DD56}"/>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00B05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91" name="Group 104">
            <a:extLst>
              <a:ext uri="{FF2B5EF4-FFF2-40B4-BE49-F238E27FC236}">
                <a16:creationId xmlns:a16="http://schemas.microsoft.com/office/drawing/2014/main" id="{EB359FEA-5A89-4CF2-9B40-F6A4F182BD21}"/>
              </a:ext>
            </a:extLst>
          </p:cNvPr>
          <p:cNvGrpSpPr>
            <a:grpSpLocks/>
          </p:cNvGrpSpPr>
          <p:nvPr/>
        </p:nvGrpSpPr>
        <p:grpSpPr bwMode="auto">
          <a:xfrm rot="1800000">
            <a:off x="3556009" y="4412192"/>
            <a:ext cx="109437" cy="174426"/>
            <a:chOff x="2723" y="657"/>
            <a:chExt cx="741" cy="1252"/>
          </a:xfrm>
        </p:grpSpPr>
        <p:sp>
          <p:nvSpPr>
            <p:cNvPr id="1192" name="AutoShape 94">
              <a:extLst>
                <a:ext uri="{FF2B5EF4-FFF2-40B4-BE49-F238E27FC236}">
                  <a16:creationId xmlns:a16="http://schemas.microsoft.com/office/drawing/2014/main" id="{8134B14C-D817-42F6-B5DC-D70C4660F2BE}"/>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93" name="AutoShape 80">
              <a:extLst>
                <a:ext uri="{FF2B5EF4-FFF2-40B4-BE49-F238E27FC236}">
                  <a16:creationId xmlns:a16="http://schemas.microsoft.com/office/drawing/2014/main" id="{D40A2019-3446-4256-B0A3-E490919BA899}"/>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94" name="Group 93">
              <a:extLst>
                <a:ext uri="{FF2B5EF4-FFF2-40B4-BE49-F238E27FC236}">
                  <a16:creationId xmlns:a16="http://schemas.microsoft.com/office/drawing/2014/main" id="{AD13D2C5-3AC8-4C89-AA56-12C2F9D5F36C}"/>
                </a:ext>
              </a:extLst>
            </p:cNvPr>
            <p:cNvGrpSpPr>
              <a:grpSpLocks/>
            </p:cNvGrpSpPr>
            <p:nvPr/>
          </p:nvGrpSpPr>
          <p:grpSpPr bwMode="auto">
            <a:xfrm>
              <a:off x="2723" y="657"/>
              <a:ext cx="122" cy="122"/>
              <a:chOff x="2581" y="657"/>
              <a:chExt cx="652" cy="652"/>
            </a:xfrm>
          </p:grpSpPr>
          <p:sp>
            <p:nvSpPr>
              <p:cNvPr id="1195" name="Oval 91">
                <a:extLst>
                  <a:ext uri="{FF2B5EF4-FFF2-40B4-BE49-F238E27FC236}">
                    <a16:creationId xmlns:a16="http://schemas.microsoft.com/office/drawing/2014/main" id="{E18A5935-4E10-43E4-816F-9FC4483697EB}"/>
                  </a:ext>
                </a:extLst>
              </p:cNvPr>
              <p:cNvSpPr>
                <a:spLocks noChangeArrowheads="1"/>
              </p:cNvSpPr>
              <p:nvPr/>
            </p:nvSpPr>
            <p:spPr bwMode="auto">
              <a:xfrm>
                <a:off x="2581" y="657"/>
                <a:ext cx="652" cy="652"/>
              </a:xfrm>
              <a:prstGeom prst="ellipse">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96" name="Oval 92">
                <a:extLst>
                  <a:ext uri="{FF2B5EF4-FFF2-40B4-BE49-F238E27FC236}">
                    <a16:creationId xmlns:a16="http://schemas.microsoft.com/office/drawing/2014/main" id="{4B9B412D-296E-4634-954F-5E76639C211B}"/>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00B05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97" name="Group 104">
            <a:extLst>
              <a:ext uri="{FF2B5EF4-FFF2-40B4-BE49-F238E27FC236}">
                <a16:creationId xmlns:a16="http://schemas.microsoft.com/office/drawing/2014/main" id="{784B736A-C6C3-47DF-907B-4BE488C23B29}"/>
              </a:ext>
            </a:extLst>
          </p:cNvPr>
          <p:cNvGrpSpPr>
            <a:grpSpLocks/>
          </p:cNvGrpSpPr>
          <p:nvPr/>
        </p:nvGrpSpPr>
        <p:grpSpPr bwMode="auto">
          <a:xfrm rot="1800000">
            <a:off x="3255702" y="4791962"/>
            <a:ext cx="109437" cy="174426"/>
            <a:chOff x="2723" y="657"/>
            <a:chExt cx="741" cy="1252"/>
          </a:xfrm>
        </p:grpSpPr>
        <p:sp>
          <p:nvSpPr>
            <p:cNvPr id="1198" name="AutoShape 94">
              <a:extLst>
                <a:ext uri="{FF2B5EF4-FFF2-40B4-BE49-F238E27FC236}">
                  <a16:creationId xmlns:a16="http://schemas.microsoft.com/office/drawing/2014/main" id="{A5044DD0-1A0D-4A12-8B79-7B2B610A0A88}"/>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99" name="AutoShape 80">
              <a:extLst>
                <a:ext uri="{FF2B5EF4-FFF2-40B4-BE49-F238E27FC236}">
                  <a16:creationId xmlns:a16="http://schemas.microsoft.com/office/drawing/2014/main" id="{0BC854EA-C794-4F4C-B67E-09D3AD4B6489}"/>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200" name="Group 93">
              <a:extLst>
                <a:ext uri="{FF2B5EF4-FFF2-40B4-BE49-F238E27FC236}">
                  <a16:creationId xmlns:a16="http://schemas.microsoft.com/office/drawing/2014/main" id="{C2946A5D-CD18-4809-AB50-E4F67DC2336A}"/>
                </a:ext>
              </a:extLst>
            </p:cNvPr>
            <p:cNvGrpSpPr>
              <a:grpSpLocks/>
            </p:cNvGrpSpPr>
            <p:nvPr/>
          </p:nvGrpSpPr>
          <p:grpSpPr bwMode="auto">
            <a:xfrm>
              <a:off x="2723" y="657"/>
              <a:ext cx="122" cy="122"/>
              <a:chOff x="2581" y="657"/>
              <a:chExt cx="652" cy="652"/>
            </a:xfrm>
          </p:grpSpPr>
          <p:sp>
            <p:nvSpPr>
              <p:cNvPr id="1201" name="Oval 91">
                <a:extLst>
                  <a:ext uri="{FF2B5EF4-FFF2-40B4-BE49-F238E27FC236}">
                    <a16:creationId xmlns:a16="http://schemas.microsoft.com/office/drawing/2014/main" id="{3B02EE2B-D66A-4378-9671-4669E0FBDF69}"/>
                  </a:ext>
                </a:extLst>
              </p:cNvPr>
              <p:cNvSpPr>
                <a:spLocks noChangeArrowheads="1"/>
              </p:cNvSpPr>
              <p:nvPr/>
            </p:nvSpPr>
            <p:spPr bwMode="auto">
              <a:xfrm>
                <a:off x="2581" y="657"/>
                <a:ext cx="652" cy="652"/>
              </a:xfrm>
              <a:prstGeom prst="ellipse">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02" name="Oval 92">
                <a:extLst>
                  <a:ext uri="{FF2B5EF4-FFF2-40B4-BE49-F238E27FC236}">
                    <a16:creationId xmlns:a16="http://schemas.microsoft.com/office/drawing/2014/main" id="{058A7C6B-926F-467B-8B7E-C579A37A59B1}"/>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00B05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203" name="Group 104">
            <a:extLst>
              <a:ext uri="{FF2B5EF4-FFF2-40B4-BE49-F238E27FC236}">
                <a16:creationId xmlns:a16="http://schemas.microsoft.com/office/drawing/2014/main" id="{B91F84CF-FE9D-4F70-BC81-A2EB186D711E}"/>
              </a:ext>
            </a:extLst>
          </p:cNvPr>
          <p:cNvGrpSpPr>
            <a:grpSpLocks/>
          </p:cNvGrpSpPr>
          <p:nvPr/>
        </p:nvGrpSpPr>
        <p:grpSpPr bwMode="auto">
          <a:xfrm rot="1800000">
            <a:off x="4200477" y="5354713"/>
            <a:ext cx="132804" cy="202162"/>
            <a:chOff x="2723" y="657"/>
            <a:chExt cx="741" cy="1252"/>
          </a:xfrm>
        </p:grpSpPr>
        <p:sp>
          <p:nvSpPr>
            <p:cNvPr id="1204" name="AutoShape 94">
              <a:extLst>
                <a:ext uri="{FF2B5EF4-FFF2-40B4-BE49-F238E27FC236}">
                  <a16:creationId xmlns:a16="http://schemas.microsoft.com/office/drawing/2014/main" id="{D5ED33F2-C1F0-4B0B-B130-11485556E02D}"/>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05" name="AutoShape 80">
              <a:extLst>
                <a:ext uri="{FF2B5EF4-FFF2-40B4-BE49-F238E27FC236}">
                  <a16:creationId xmlns:a16="http://schemas.microsoft.com/office/drawing/2014/main" id="{D5F0CB86-F56B-4326-856D-839A5DB25BA0}"/>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206" name="Group 93">
              <a:extLst>
                <a:ext uri="{FF2B5EF4-FFF2-40B4-BE49-F238E27FC236}">
                  <a16:creationId xmlns:a16="http://schemas.microsoft.com/office/drawing/2014/main" id="{44A50655-07D0-451D-A6BA-7A085E7298FC}"/>
                </a:ext>
              </a:extLst>
            </p:cNvPr>
            <p:cNvGrpSpPr>
              <a:grpSpLocks/>
            </p:cNvGrpSpPr>
            <p:nvPr/>
          </p:nvGrpSpPr>
          <p:grpSpPr bwMode="auto">
            <a:xfrm>
              <a:off x="2723" y="657"/>
              <a:ext cx="122" cy="122"/>
              <a:chOff x="2581" y="657"/>
              <a:chExt cx="652" cy="652"/>
            </a:xfrm>
          </p:grpSpPr>
          <p:sp>
            <p:nvSpPr>
              <p:cNvPr id="1207" name="Oval 91">
                <a:extLst>
                  <a:ext uri="{FF2B5EF4-FFF2-40B4-BE49-F238E27FC236}">
                    <a16:creationId xmlns:a16="http://schemas.microsoft.com/office/drawing/2014/main" id="{940B39B7-1918-4FE8-ABC5-E17B32EA85EB}"/>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08" name="Oval 92">
                <a:extLst>
                  <a:ext uri="{FF2B5EF4-FFF2-40B4-BE49-F238E27FC236}">
                    <a16:creationId xmlns:a16="http://schemas.microsoft.com/office/drawing/2014/main" id="{E2989D7E-A1F4-4D28-A79C-5C2C5EDA2B42}"/>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sp>
        <p:nvSpPr>
          <p:cNvPr id="10" name="矢印: 右 9">
            <a:extLst>
              <a:ext uri="{FF2B5EF4-FFF2-40B4-BE49-F238E27FC236}">
                <a16:creationId xmlns:a16="http://schemas.microsoft.com/office/drawing/2014/main" id="{6610813E-9C49-4DBA-949F-78394E8C7FCD}"/>
              </a:ext>
            </a:extLst>
          </p:cNvPr>
          <p:cNvSpPr/>
          <p:nvPr/>
        </p:nvSpPr>
        <p:spPr>
          <a:xfrm>
            <a:off x="4367176" y="3189634"/>
            <a:ext cx="378034" cy="11833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2" name="正方形/長方形 231">
            <a:extLst>
              <a:ext uri="{FF2B5EF4-FFF2-40B4-BE49-F238E27FC236}">
                <a16:creationId xmlns:a16="http://schemas.microsoft.com/office/drawing/2014/main" id="{E02BA368-96CE-4AD4-BADE-2478AA1D48B4}"/>
              </a:ext>
            </a:extLst>
          </p:cNvPr>
          <p:cNvSpPr/>
          <p:nvPr/>
        </p:nvSpPr>
        <p:spPr>
          <a:xfrm>
            <a:off x="2828126" y="5617945"/>
            <a:ext cx="3510102" cy="176181"/>
          </a:xfrm>
          <a:prstGeom prst="rect">
            <a:avLst/>
          </a:prstGeom>
          <a:solidFill>
            <a:srgbClr val="EDD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留学生の入口から出口までのサポートの充実</a:t>
            </a:r>
            <a:endPar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08" name="図 207" descr="天井, 室内, 人, 壁 が含まれている画像&#10;&#10;自動的に生成された説明">
            <a:extLst>
              <a:ext uri="{FF2B5EF4-FFF2-40B4-BE49-F238E27FC236}">
                <a16:creationId xmlns:a16="http://schemas.microsoft.com/office/drawing/2014/main" id="{85691BA6-645A-4D9F-9AF7-CCC481CED6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6825" y="6297879"/>
            <a:ext cx="873771" cy="466545"/>
          </a:xfrm>
          <a:prstGeom prst="rect">
            <a:avLst/>
          </a:prstGeom>
        </p:spPr>
      </p:pic>
      <p:sp>
        <p:nvSpPr>
          <p:cNvPr id="221" name="正方形/長方形 220">
            <a:extLst>
              <a:ext uri="{FF2B5EF4-FFF2-40B4-BE49-F238E27FC236}">
                <a16:creationId xmlns:a16="http://schemas.microsoft.com/office/drawing/2014/main" id="{ADD2653D-26A6-40FF-B9B9-3C9C00875D8A}"/>
              </a:ext>
            </a:extLst>
          </p:cNvPr>
          <p:cNvSpPr/>
          <p:nvPr/>
        </p:nvSpPr>
        <p:spPr>
          <a:xfrm>
            <a:off x="6067426" y="2069622"/>
            <a:ext cx="3057159" cy="145672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ステップアップを意識した多様な海外派遣プログラムの実施</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外国人ゲストプロフェッサーによる講義・学生指導制度の拡充</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海外留学必須化プログラムの推進</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英語による教育プログラムの導入</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（大学院、学士課程副専攻）</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海外インターンシップの推進</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海外協定大学とのダブルディグリープログラムの推進（大学院、　</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学士課程）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英語教育改革（達成目標の質アップ：基準設定）、基幹教育改革</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ICT</a:t>
            </a: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を活用した海外大学との連携教育の拡大</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国際ボランティアの機会の提供</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19" name="図 218" descr="人, 室内, ポーズをとっている, グループ が含まれている画像&#10;&#10;自動的に生成された説明">
            <a:extLst>
              <a:ext uri="{FF2B5EF4-FFF2-40B4-BE49-F238E27FC236}">
                <a16:creationId xmlns:a16="http://schemas.microsoft.com/office/drawing/2014/main" id="{1AC60C97-6E77-49CB-95F5-54410E7AC4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9546" y="2390393"/>
            <a:ext cx="1022404" cy="459807"/>
          </a:xfrm>
          <a:prstGeom prst="rect">
            <a:avLst/>
          </a:prstGeom>
        </p:spPr>
      </p:pic>
      <p:sp>
        <p:nvSpPr>
          <p:cNvPr id="210" name="正方形/長方形 209">
            <a:extLst>
              <a:ext uri="{FF2B5EF4-FFF2-40B4-BE49-F238E27FC236}">
                <a16:creationId xmlns:a16="http://schemas.microsoft.com/office/drawing/2014/main" id="{CEB741BC-E607-4F5B-81E8-E3DE42557875}"/>
              </a:ext>
            </a:extLst>
          </p:cNvPr>
          <p:cNvSpPr/>
          <p:nvPr/>
        </p:nvSpPr>
        <p:spPr>
          <a:xfrm>
            <a:off x="20271" y="2072884"/>
            <a:ext cx="2858352" cy="139084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研究実績の高い海外機関との交流推進</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国際共同研究先と連携した研究へのインセンティブ付与</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リサーチプロフェッサー制度の導入</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若手研究者の国際学術交流支援の拡大</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海外協定大学との連携から生まれる新たな大学の知財展開</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国際シンポジウムの支援の充実</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交流実績豊富な海外協定大学をベースとする海外拠点構</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築及び海外協定大学の日本拠点の誘致</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国際的研究交流の拡大と必要な施設の充実</a:t>
            </a:r>
            <a:endParaRPr kumimoji="1" lang="en-US" altLang="ja-JP" sz="800" b="0" i="0" u="none" strike="sng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sng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sngStrike" kern="1200" cap="none" spc="0" normalizeH="0" baseline="0" noProof="0" dirty="0">
              <a:ln>
                <a:noFill/>
              </a:ln>
              <a:solidFill>
                <a:srgbClr val="70AD47">
                  <a:lumMod val="50000"/>
                </a:srgbClr>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07" name="図 206" descr="スーツ, 衣類, カーテン, 人 が含まれている画像&#10;&#10;自動的に生成された説明">
            <a:extLst>
              <a:ext uri="{FF2B5EF4-FFF2-40B4-BE49-F238E27FC236}">
                <a16:creationId xmlns:a16="http://schemas.microsoft.com/office/drawing/2014/main" id="{E72D66EE-420E-4050-94C8-9201CE272D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2112" y="3013213"/>
            <a:ext cx="566749" cy="352841"/>
          </a:xfrm>
          <a:prstGeom prst="rect">
            <a:avLst/>
          </a:prstGeom>
        </p:spPr>
      </p:pic>
      <p:sp>
        <p:nvSpPr>
          <p:cNvPr id="1209" name="スライド番号プレースホルダー 11"/>
          <p:cNvSpPr txBox="1">
            <a:spLocks/>
          </p:cNvSpPr>
          <p:nvPr/>
        </p:nvSpPr>
        <p:spPr>
          <a:xfrm>
            <a:off x="7086600" y="6512360"/>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25</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210" name="テキスト ボックス 1209"/>
          <p:cNvSpPr txBox="1"/>
          <p:nvPr/>
        </p:nvSpPr>
        <p:spPr>
          <a:xfrm>
            <a:off x="-1" y="108000"/>
            <a:ext cx="9144000" cy="432000"/>
          </a:xfrm>
          <a:prstGeom prst="rect">
            <a:avLst/>
          </a:prstGeom>
          <a:solidFill>
            <a:srgbClr val="70AD47"/>
          </a:solidFill>
          <a:ln>
            <a:noFill/>
          </a:ln>
        </p:spPr>
        <p:txBody>
          <a:bodyPr wrap="square" tIns="36000" bIns="36000" rtlCol="0" anchor="ctr">
            <a:noAutofit/>
          </a:bodyPr>
          <a:lstStyle/>
          <a:p>
            <a:pPr lvl="0"/>
            <a:r>
              <a:rPr lang="ja-JP" altLang="en-US" sz="1400" b="1" dirty="0">
                <a:solidFill>
                  <a:prstClr val="white"/>
                </a:solidFill>
                <a:latin typeface="ＭＳ ゴシック" panose="020B0609070205080204" pitchFamily="49" charset="-128"/>
                <a:ea typeface="ＭＳ ゴシック" panose="020B0609070205080204" pitchFamily="49" charset="-128"/>
              </a:rPr>
              <a:t>３　新大学がめざすもの　</a:t>
            </a:r>
            <a:r>
              <a:rPr lang="en-US" altLang="ja-JP" sz="1400" b="1" dirty="0">
                <a:solidFill>
                  <a:prstClr val="white"/>
                </a:solidFill>
                <a:latin typeface="ＭＳ ゴシック" panose="020B0609070205080204" pitchFamily="49" charset="-128"/>
                <a:ea typeface="ＭＳ ゴシック" panose="020B0609070205080204" pitchFamily="49" charset="-128"/>
              </a:rPr>
              <a:t>(2)</a:t>
            </a:r>
            <a:r>
              <a:rPr lang="ja-JP" altLang="en-US" sz="1400" b="1" dirty="0">
                <a:solidFill>
                  <a:prstClr val="white"/>
                </a:solidFill>
                <a:latin typeface="ＭＳ ゴシック" panose="020B0609070205080204" pitchFamily="49" charset="-128"/>
                <a:ea typeface="ＭＳ ゴシック" panose="020B0609070205080204" pitchFamily="49" charset="-128"/>
              </a:rPr>
              <a:t>教育、研究、社会貢献のさらなる</a:t>
            </a:r>
            <a:r>
              <a:rPr lang="ja-JP" altLang="en-US" sz="1400" b="1" dirty="0" smtClean="0">
                <a:solidFill>
                  <a:prstClr val="white"/>
                </a:solidFill>
                <a:latin typeface="ＭＳ ゴシック" panose="020B0609070205080204" pitchFamily="49" charset="-128"/>
                <a:ea typeface="ＭＳ ゴシック" panose="020B0609070205080204" pitchFamily="49" charset="-128"/>
              </a:rPr>
              <a:t>強化</a:t>
            </a:r>
            <a:endParaRPr lang="en-US" altLang="ja-JP" sz="1400" b="1" dirty="0" smtClean="0">
              <a:solidFill>
                <a:prstClr val="white"/>
              </a:solidFill>
              <a:latin typeface="ＭＳ ゴシック" panose="020B0609070205080204" pitchFamily="49" charset="-128"/>
              <a:ea typeface="ＭＳ ゴシック" panose="020B0609070205080204" pitchFamily="49" charset="-128"/>
            </a:endParaRPr>
          </a:p>
          <a:p>
            <a:pPr lvl="0"/>
            <a:r>
              <a:rPr lang="ja-JP" altLang="en-US" sz="1600" b="1" dirty="0">
                <a:solidFill>
                  <a:schemeClr val="bg1"/>
                </a:solidFill>
                <a:latin typeface="ＭＳ ゴシック" panose="020B0609070205080204" pitchFamily="49" charset="-128"/>
                <a:ea typeface="ＭＳ ゴシック" panose="020B0609070205080204" pitchFamily="49" charset="-128"/>
              </a:rPr>
              <a:t>　</a:t>
            </a:r>
            <a:r>
              <a:rPr lang="ja-JP" altLang="en-US" sz="1600" b="1" dirty="0" smtClean="0">
                <a:solidFill>
                  <a:schemeClr val="bg1"/>
                </a:solidFill>
                <a:latin typeface="ＭＳ ゴシック" panose="020B0609070205080204" pitchFamily="49" charset="-128"/>
                <a:ea typeface="ＭＳ ゴシック" panose="020B0609070205080204" pitchFamily="49" charset="-128"/>
              </a:rPr>
              <a:t>④国際化</a:t>
            </a:r>
            <a:endParaRPr kumimoji="0" lang="ja-JP" altLang="en-US" sz="2000" b="1" i="0" u="none" strike="noStrike" kern="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endParaRPr>
          </a:p>
        </p:txBody>
      </p:sp>
      <p:sp>
        <p:nvSpPr>
          <p:cNvPr id="5" name="テキスト ボックス 4">
            <a:extLst>
              <a:ext uri="{FF2B5EF4-FFF2-40B4-BE49-F238E27FC236}">
                <a16:creationId xmlns:a16="http://schemas.microsoft.com/office/drawing/2014/main" id="{9EEAC524-B59B-4ABB-9B67-47B90EAD95A0}"/>
              </a:ext>
            </a:extLst>
          </p:cNvPr>
          <p:cNvSpPr txBox="1"/>
          <p:nvPr/>
        </p:nvSpPr>
        <p:spPr>
          <a:xfrm>
            <a:off x="47993" y="584712"/>
            <a:ext cx="7441279" cy="252000"/>
          </a:xfrm>
          <a:prstGeom prst="rect">
            <a:avLst/>
          </a:prstGeom>
          <a:solidFill>
            <a:schemeClr val="accent6">
              <a:lumMod val="40000"/>
              <a:lumOff val="60000"/>
            </a:schemeClr>
          </a:solidFill>
          <a:ln>
            <a:solidFill>
              <a:schemeClr val="tx1"/>
            </a:solidFill>
          </a:ln>
        </p:spPr>
        <p:txBody>
          <a:bodyPr wrap="square" tIns="72000" bIns="72000" rtlCol="0" anchor="ctr">
            <a:noAutofit/>
          </a:bodyPr>
          <a:lstStyle/>
          <a:p>
            <a:pPr lvl="0">
              <a:defRPr/>
            </a:pPr>
            <a:r>
              <a:rPr kumimoji="1" lang="ja-JP" altLang="en-US" sz="1400" b="1" i="0" u="none"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n-cs"/>
              </a:rPr>
              <a:t>新大学における国際力強化の展開</a:t>
            </a:r>
            <a:r>
              <a:rPr kumimoji="1" lang="ja-JP" altLang="en-US" sz="1100" b="1" i="0" u="none"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n-cs"/>
              </a:rPr>
              <a:t>　</a:t>
            </a:r>
            <a:r>
              <a:rPr kumimoji="1" lang="ja-JP" altLang="en-US" sz="1050" b="1" i="0" u="none"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n-cs"/>
              </a:rPr>
              <a:t>～統合</a:t>
            </a:r>
            <a:r>
              <a:rPr kumimoji="1" lang="ja-JP" altLang="en-US" sz="1050" b="1"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rPr>
              <a:t>によるそれぞれの強みの拡大と国際都市大阪への国際</a:t>
            </a:r>
            <a:r>
              <a:rPr kumimoji="1" lang="ja-JP" altLang="en-US" sz="1050" b="1" i="0" u="none"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n-cs"/>
              </a:rPr>
              <a:t>貢献～</a:t>
            </a:r>
            <a:endParaRPr kumimoji="1" lang="en-US" altLang="ja-JP" sz="1050" b="1"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endParaRPr>
          </a:p>
        </p:txBody>
      </p:sp>
    </p:spTree>
    <p:extLst>
      <p:ext uri="{BB962C8B-B14F-4D97-AF65-F5344CB8AC3E}">
        <p14:creationId xmlns:p14="http://schemas.microsoft.com/office/powerpoint/2010/main" val="22527423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a:blip r:embed="rId2"/>
          <a:stretch>
            <a:fillRect/>
          </a:stretch>
        </p:blipFill>
        <p:spPr>
          <a:xfrm>
            <a:off x="4971522" y="1844824"/>
            <a:ext cx="4136692" cy="5010161"/>
          </a:xfrm>
          <a:prstGeom prst="rect">
            <a:avLst/>
          </a:prstGeom>
        </p:spPr>
      </p:pic>
      <p:sp>
        <p:nvSpPr>
          <p:cNvPr id="33" name="テキスト ボックス 32"/>
          <p:cNvSpPr txBox="1"/>
          <p:nvPr/>
        </p:nvSpPr>
        <p:spPr>
          <a:xfrm>
            <a:off x="179512" y="3143290"/>
            <a:ext cx="4524431" cy="861774"/>
          </a:xfrm>
          <a:prstGeom prst="rect">
            <a:avLst/>
          </a:prstGeom>
          <a:ln w="28575">
            <a:solidFill>
              <a:srgbClr val="5B9BD5"/>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世界大学ランキングを決めるポイント</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THE</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世界大学ランキングの例）</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360363" marR="0" lvl="0" indent="-180975"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世界の研究者による評判ポイント（教育</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15%, </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研究</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18%</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360363" marR="0" lvl="0" indent="-180975"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研究影響力（教員</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1</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人当たりの論文被引用回数</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 </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30%</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　➡　これらがランキングポイント全体の</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63</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％を占める</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　➡　</a:t>
            </a:r>
            <a:r>
              <a:rPr kumimoji="1" lang="ja-JP" altLang="en-US" sz="10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rPr>
              <a:t>世界大学ランキング向上の鍵は「教育・研究の質向上と国際化」</a:t>
            </a:r>
            <a:endParaRPr kumimoji="1" lang="en-US" altLang="ja-JP" sz="10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endParaRPr>
          </a:p>
        </p:txBody>
      </p:sp>
      <p:grpSp>
        <p:nvGrpSpPr>
          <p:cNvPr id="53" name="グループ化 52"/>
          <p:cNvGrpSpPr>
            <a:grpSpLocks noChangeAspect="1"/>
          </p:cNvGrpSpPr>
          <p:nvPr/>
        </p:nvGrpSpPr>
        <p:grpSpPr>
          <a:xfrm>
            <a:off x="107504" y="4221088"/>
            <a:ext cx="4307167" cy="2458061"/>
            <a:chOff x="4572000" y="4296161"/>
            <a:chExt cx="4126881" cy="2355173"/>
          </a:xfrm>
        </p:grpSpPr>
        <p:grpSp>
          <p:nvGrpSpPr>
            <p:cNvPr id="19" name="グループ化 18"/>
            <p:cNvGrpSpPr>
              <a:grpSpLocks noChangeAspect="1"/>
            </p:cNvGrpSpPr>
            <p:nvPr/>
          </p:nvGrpSpPr>
          <p:grpSpPr>
            <a:xfrm>
              <a:off x="4572000" y="4296161"/>
              <a:ext cx="4126881" cy="2355173"/>
              <a:chOff x="146958" y="1053455"/>
              <a:chExt cx="4154097" cy="2710363"/>
            </a:xfrm>
          </p:grpSpPr>
          <p:pic>
            <p:nvPicPr>
              <p:cNvPr id="8" name="図 7"/>
              <p:cNvPicPr>
                <a:picLocks noChangeAspect="1"/>
              </p:cNvPicPr>
              <p:nvPr/>
            </p:nvPicPr>
            <p:blipFill>
              <a:blip r:embed="rId3"/>
              <a:stretch>
                <a:fillRect/>
              </a:stretch>
            </p:blipFill>
            <p:spPr>
              <a:xfrm>
                <a:off x="232064" y="1274619"/>
                <a:ext cx="4068991" cy="2489199"/>
              </a:xfrm>
              <a:prstGeom prst="rect">
                <a:avLst/>
              </a:prstGeom>
              <a:noFill/>
              <a:ln w="28575">
                <a:noFill/>
              </a:ln>
            </p:spPr>
          </p:pic>
          <p:sp>
            <p:nvSpPr>
              <p:cNvPr id="11" name="正方形/長方形 10"/>
              <p:cNvSpPr/>
              <p:nvPr/>
            </p:nvSpPr>
            <p:spPr>
              <a:xfrm>
                <a:off x="146958" y="1053455"/>
                <a:ext cx="3853046" cy="279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＜参考＞　</a:t>
                </a:r>
                <a:r>
                  <a:rPr kumimoji="1" lang="en-US" altLang="ja-JP" sz="105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THE</a:t>
                </a:r>
                <a:r>
                  <a:rPr kumimoji="1" lang="ja-JP" altLang="en-US" sz="105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世界大学ﾗﾝｷﾝｸﾞの分野・指標・配点割合</a:t>
                </a:r>
                <a:endPar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35" name="角丸四角形 34"/>
            <p:cNvSpPr/>
            <p:nvPr/>
          </p:nvSpPr>
          <p:spPr>
            <a:xfrm>
              <a:off x="6087283" y="4628937"/>
              <a:ext cx="1955281" cy="164144"/>
            </a:xfrm>
            <a:prstGeom prst="roundRect">
              <a:avLst/>
            </a:prstGeom>
            <a:no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角丸四角形 35"/>
            <p:cNvSpPr/>
            <p:nvPr/>
          </p:nvSpPr>
          <p:spPr>
            <a:xfrm>
              <a:off x="6113894" y="5303857"/>
              <a:ext cx="1955281" cy="157427"/>
            </a:xfrm>
            <a:prstGeom prst="roundRect">
              <a:avLst/>
            </a:prstGeom>
            <a:no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角丸四角形 36"/>
            <p:cNvSpPr/>
            <p:nvPr/>
          </p:nvSpPr>
          <p:spPr>
            <a:xfrm>
              <a:off x="6101139" y="5723446"/>
              <a:ext cx="1955281" cy="181869"/>
            </a:xfrm>
            <a:prstGeom prst="roundRect">
              <a:avLst/>
            </a:prstGeom>
            <a:no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テキスト ボックス 37"/>
            <p:cNvSpPr txBox="1"/>
            <p:nvPr/>
          </p:nvSpPr>
          <p:spPr>
            <a:xfrm>
              <a:off x="5704359" y="4903388"/>
              <a:ext cx="373532" cy="3243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p>
          </p:txBody>
        </p:sp>
        <p:sp>
          <p:nvSpPr>
            <p:cNvPr id="39" name="テキスト ボックス 38"/>
            <p:cNvSpPr txBox="1"/>
            <p:nvPr/>
          </p:nvSpPr>
          <p:spPr>
            <a:xfrm>
              <a:off x="5769651" y="5659608"/>
              <a:ext cx="373532" cy="3243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a:t>
              </a:r>
            </a:p>
          </p:txBody>
        </p:sp>
        <p:cxnSp>
          <p:nvCxnSpPr>
            <p:cNvPr id="41" name="直線矢印コネクタ 40"/>
            <p:cNvCxnSpPr>
              <a:stCxn id="38" idx="3"/>
            </p:cNvCxnSpPr>
            <p:nvPr/>
          </p:nvCxnSpPr>
          <p:spPr>
            <a:xfrm>
              <a:off x="6077891" y="5065579"/>
              <a:ext cx="414937" cy="340551"/>
            </a:xfrm>
            <a:prstGeom prst="straightConnector1">
              <a:avLst/>
            </a:prstGeom>
            <a:ln w="28575">
              <a:solidFill>
                <a:srgbClr val="5B9BD5"/>
              </a:solidFill>
              <a:tailEnd type="triangle"/>
            </a:ln>
          </p:spPr>
          <p:style>
            <a:lnRef idx="1">
              <a:schemeClr val="accent2"/>
            </a:lnRef>
            <a:fillRef idx="0">
              <a:schemeClr val="accent2"/>
            </a:fillRef>
            <a:effectRef idx="0">
              <a:schemeClr val="accent2"/>
            </a:effectRef>
            <a:fontRef idx="minor">
              <a:schemeClr val="tx1"/>
            </a:fontRef>
          </p:style>
        </p:cxnSp>
        <p:cxnSp>
          <p:nvCxnSpPr>
            <p:cNvPr id="43" name="直線矢印コネクタ 42"/>
            <p:cNvCxnSpPr>
              <a:stCxn id="38" idx="3"/>
            </p:cNvCxnSpPr>
            <p:nvPr/>
          </p:nvCxnSpPr>
          <p:spPr>
            <a:xfrm flipV="1">
              <a:off x="6077891" y="4751919"/>
              <a:ext cx="414937" cy="313660"/>
            </a:xfrm>
            <a:prstGeom prst="straightConnector1">
              <a:avLst/>
            </a:prstGeom>
            <a:ln w="28575">
              <a:solidFill>
                <a:srgbClr val="5B9BD5"/>
              </a:solidFill>
              <a:tailEnd type="triangle"/>
            </a:ln>
          </p:spPr>
          <p:style>
            <a:lnRef idx="1">
              <a:schemeClr val="accent2"/>
            </a:lnRef>
            <a:fillRef idx="0">
              <a:schemeClr val="accent2"/>
            </a:fillRef>
            <a:effectRef idx="0">
              <a:schemeClr val="accent2"/>
            </a:effectRef>
            <a:fontRef idx="minor">
              <a:schemeClr val="tx1"/>
            </a:fontRef>
          </p:style>
        </p:cxnSp>
      </p:grpSp>
      <p:sp>
        <p:nvSpPr>
          <p:cNvPr id="6" name="正方形/長方形 5"/>
          <p:cNvSpPr/>
          <p:nvPr/>
        </p:nvSpPr>
        <p:spPr>
          <a:xfrm>
            <a:off x="626784" y="2747183"/>
            <a:ext cx="3229197"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5353"/>
                </a:solidFill>
                <a:effectLst/>
                <a:uLnTx/>
                <a:uFillTx/>
                <a:latin typeface="ＭＳ ゴシック" panose="020B0609070205080204" pitchFamily="49" charset="-128"/>
                <a:ea typeface="ＭＳ ゴシック" panose="020B0609070205080204" pitchFamily="49" charset="-128"/>
                <a:cs typeface="+mn-cs"/>
              </a:rPr>
              <a:t>ランキング</a:t>
            </a:r>
            <a:r>
              <a:rPr kumimoji="1" lang="ja-JP" altLang="en-US" sz="1400" b="1" i="0" u="none" strike="noStrike" kern="1200" cap="none" spc="0" normalizeH="0" baseline="0" noProof="0" dirty="0" smtClean="0">
                <a:ln>
                  <a:noFill/>
                </a:ln>
                <a:solidFill>
                  <a:srgbClr val="FF5353"/>
                </a:solidFill>
                <a:effectLst/>
                <a:uLnTx/>
                <a:uFillTx/>
                <a:latin typeface="ＭＳ ゴシック" panose="020B0609070205080204" pitchFamily="49" charset="-128"/>
                <a:ea typeface="ＭＳ ゴシック" panose="020B0609070205080204" pitchFamily="49" charset="-128"/>
                <a:cs typeface="+mn-cs"/>
              </a:rPr>
              <a:t>向上に</a:t>
            </a:r>
            <a:r>
              <a:rPr kumimoji="1" lang="ja-JP" altLang="en-US" sz="1400" b="1" i="0" u="none" strike="noStrike" kern="1200" cap="none" spc="0" normalizeH="0" baseline="0" noProof="0" dirty="0">
                <a:ln>
                  <a:noFill/>
                </a:ln>
                <a:solidFill>
                  <a:srgbClr val="FF5353"/>
                </a:solidFill>
                <a:effectLst/>
                <a:uLnTx/>
                <a:uFillTx/>
                <a:latin typeface="ＭＳ ゴシック" panose="020B0609070205080204" pitchFamily="49" charset="-128"/>
                <a:ea typeface="ＭＳ ゴシック" panose="020B0609070205080204" pitchFamily="49" charset="-128"/>
                <a:cs typeface="+mn-cs"/>
              </a:rPr>
              <a:t>向けた対策が不可欠</a:t>
            </a:r>
            <a:endParaRPr kumimoji="1" lang="ja-JP" altLang="en-US" sz="1400" b="0" i="0" u="none" strike="noStrike" kern="1200" cap="none" spc="0" normalizeH="0" baseline="0" noProof="0" dirty="0">
              <a:ln>
                <a:noFill/>
              </a:ln>
              <a:solidFill>
                <a:srgbClr val="FF5353"/>
              </a:solidFill>
              <a:effectLst/>
              <a:uLnTx/>
              <a:uFillTx/>
              <a:latin typeface="ＭＳ ゴシック" panose="020B0609070205080204" pitchFamily="49" charset="-128"/>
              <a:ea typeface="ＭＳ ゴシック" panose="020B0609070205080204" pitchFamily="49" charset="-128"/>
              <a:cs typeface="+mn-cs"/>
            </a:endParaRPr>
          </a:p>
        </p:txBody>
      </p:sp>
      <p:sp>
        <p:nvSpPr>
          <p:cNvPr id="40" name="V 字形矢印 39"/>
          <p:cNvSpPr/>
          <p:nvPr/>
        </p:nvSpPr>
        <p:spPr>
          <a:xfrm>
            <a:off x="349693" y="2799673"/>
            <a:ext cx="277091" cy="252493"/>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5" name="グループ化 4"/>
          <p:cNvGrpSpPr/>
          <p:nvPr/>
        </p:nvGrpSpPr>
        <p:grpSpPr>
          <a:xfrm>
            <a:off x="63331" y="2132856"/>
            <a:ext cx="4868709" cy="555842"/>
            <a:chOff x="4102890" y="1510783"/>
            <a:chExt cx="4868709" cy="483128"/>
          </a:xfrm>
        </p:grpSpPr>
        <p:grpSp>
          <p:nvGrpSpPr>
            <p:cNvPr id="31" name="グループ化 30"/>
            <p:cNvGrpSpPr/>
            <p:nvPr/>
          </p:nvGrpSpPr>
          <p:grpSpPr>
            <a:xfrm>
              <a:off x="4102890" y="1510783"/>
              <a:ext cx="4868709" cy="483128"/>
              <a:chOff x="3833217" y="1476743"/>
              <a:chExt cx="5064714" cy="483128"/>
            </a:xfrm>
          </p:grpSpPr>
          <p:sp>
            <p:nvSpPr>
              <p:cNvPr id="28" name="正方形/長方形 27"/>
              <p:cNvSpPr/>
              <p:nvPr/>
            </p:nvSpPr>
            <p:spPr>
              <a:xfrm>
                <a:off x="3833217" y="1476743"/>
                <a:ext cx="2321855" cy="481526"/>
              </a:xfrm>
              <a:prstGeom prst="rect">
                <a:avLst/>
              </a:prstGeom>
              <a:ln w="28575">
                <a:solidFill>
                  <a:srgbClr val="5B9BD5"/>
                </a:solidFill>
              </a:ln>
            </p:spPr>
            <p:style>
              <a:lnRef idx="2">
                <a:schemeClr val="accent1"/>
              </a:lnRef>
              <a:fillRef idx="1">
                <a:schemeClr val="lt1"/>
              </a:fillRef>
              <a:effectRef idx="0">
                <a:schemeClr val="accent1"/>
              </a:effectRef>
              <a:fontRef idx="minor">
                <a:schemeClr val="dk1"/>
              </a:fontRef>
            </p:style>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en-US" altLang="ja-JP"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2019</a:t>
                </a:r>
                <a:r>
                  <a:rPr kumimoji="1" lang="ja-JP" altLang="en-US"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世界大学ランキング結果＞</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市立</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大学　</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801-1000</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群（国内</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33</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府立</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大学　</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1001</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＋群　（国内</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53</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30" name="正方形/長方形 29"/>
              <p:cNvSpPr/>
              <p:nvPr/>
            </p:nvSpPr>
            <p:spPr>
              <a:xfrm>
                <a:off x="6576075" y="1478345"/>
                <a:ext cx="2321856" cy="481526"/>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＜新大学の</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ランキング＞</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000" noProof="0" dirty="0" smtClean="0">
                    <a:solidFill>
                      <a:prstClr val="black"/>
                    </a:solidFill>
                    <a:latin typeface="ＭＳ ゴシック" panose="020B0609070205080204" pitchFamily="49" charset="-128"/>
                    <a:ea typeface="ＭＳ ゴシック" panose="020B0609070205080204" pitchFamily="49" charset="-128"/>
                  </a:rPr>
                  <a:t> </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両大学</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の数値を平均すると</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世界 </a:t>
                </a:r>
                <a:r>
                  <a:rPr kumimoji="1" lang="en-US" altLang="ja-JP"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1001</a:t>
                </a:r>
                <a:r>
                  <a:rPr kumimoji="1" lang="ja-JP" altLang="en-US"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＋位群（国内 </a:t>
                </a:r>
                <a:r>
                  <a:rPr kumimoji="1" lang="en-US" altLang="ja-JP"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45</a:t>
                </a:r>
                <a:r>
                  <a:rPr kumimoji="1" lang="ja-JP" altLang="en-US"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a:t>
                </a:r>
                <a:r>
                  <a:rPr kumimoji="1" lang="en-US" altLang="ja-JP"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50</a:t>
                </a:r>
                <a:r>
                  <a:rPr kumimoji="1" lang="ja-JP" altLang="en-US"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a:t>
                </a:r>
                <a:r>
                  <a:rPr kumimoji="1" lang="ja-JP" altLang="en-US" sz="100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endParaRPr kumimoji="1" lang="ja-JP" altLang="en-US" sz="1000" b="0" i="0" u="none" strike="noStrike" kern="1200" cap="none" spc="0" normalizeH="0" baseline="0" noProof="0" dirty="0">
                  <a:ln>
                    <a:noFill/>
                  </a:ln>
                  <a:solidFill>
                    <a:srgbClr val="FF5353"/>
                  </a:solidFill>
                  <a:effectLst/>
                  <a:uLnTx/>
                  <a:uFillTx/>
                  <a:latin typeface="ＭＳ ゴシック" panose="020B0609070205080204" pitchFamily="49" charset="-128"/>
                  <a:ea typeface="ＭＳ ゴシック" panose="020B0609070205080204" pitchFamily="49" charset="-128"/>
                  <a:cs typeface="+mn-cs"/>
                </a:endParaRPr>
              </a:p>
            </p:txBody>
          </p:sp>
        </p:grpSp>
        <p:sp>
          <p:nvSpPr>
            <p:cNvPr id="32" name="V 字形矢印 31"/>
            <p:cNvSpPr/>
            <p:nvPr/>
          </p:nvSpPr>
          <p:spPr>
            <a:xfrm>
              <a:off x="6390252" y="1625299"/>
              <a:ext cx="277091" cy="25249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34" name="正方形/長方形 33"/>
          <p:cNvSpPr/>
          <p:nvPr/>
        </p:nvSpPr>
        <p:spPr>
          <a:xfrm>
            <a:off x="271148" y="605023"/>
            <a:ext cx="8601705" cy="1338828"/>
          </a:xfrm>
          <a:prstGeom prst="rect">
            <a:avLst/>
          </a:prstGeom>
          <a:ln w="19050">
            <a:solidFill>
              <a:schemeClr val="accent6"/>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100" b="1" i="0" strike="noStrike" kern="1200" cap="none" spc="0" normalizeH="0" baseline="0" noProof="0" dirty="0" smtClean="0">
                <a:ln>
                  <a:noFill/>
                </a:ln>
                <a:solidFill>
                  <a:prstClr val="black"/>
                </a:solidFill>
                <a:effectLst/>
                <a:uLnTx/>
                <a:uFillTx/>
                <a:latin typeface="Arial" panose="020B0604020202020204" pitchFamily="34" charset="0"/>
                <a:ea typeface="游ゴシック" panose="020B0400000000000000" pitchFamily="50" charset="-128"/>
                <a:cs typeface="+mn-cs"/>
              </a:rPr>
              <a:t>　</a:t>
            </a:r>
            <a:r>
              <a:rPr kumimoji="1" lang="ja-JP" altLang="en-US" sz="1100" b="1" i="0" u="sng" strike="noStrike" kern="1200" cap="none" spc="0" normalizeH="0" baseline="0" noProof="0" dirty="0" smtClean="0">
                <a:ln>
                  <a:noFill/>
                </a:ln>
                <a:solidFill>
                  <a:prstClr val="black"/>
                </a:solidFill>
                <a:effectLst/>
                <a:uLnTx/>
                <a:uFillTx/>
                <a:latin typeface="Arial" panose="020B0604020202020204" pitchFamily="34" charset="0"/>
                <a:ea typeface="游ゴシック" panose="020B0400000000000000" pitchFamily="50" charset="-128"/>
                <a:cs typeface="+mn-cs"/>
              </a:rPr>
              <a:t>以下の強い</a:t>
            </a:r>
            <a:r>
              <a:rPr kumimoji="1" lang="ja-JP" altLang="en-US" sz="1100" b="1" i="0" u="sng"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rPr>
              <a:t>トップガバナンスによるランキング向上</a:t>
            </a:r>
            <a:r>
              <a:rPr kumimoji="1" lang="ja-JP" altLang="en-US" sz="1100" b="1" i="0" u="sng" strike="noStrike" kern="1200" cap="none" spc="0" normalizeH="0" baseline="0" noProof="0" dirty="0" smtClean="0">
                <a:ln>
                  <a:noFill/>
                </a:ln>
                <a:solidFill>
                  <a:prstClr val="black"/>
                </a:solidFill>
                <a:effectLst/>
                <a:uLnTx/>
                <a:uFillTx/>
                <a:latin typeface="Arial" panose="020B0604020202020204" pitchFamily="34" charset="0"/>
                <a:ea typeface="游ゴシック" panose="020B0400000000000000" pitchFamily="50" charset="-128"/>
                <a:cs typeface="+mn-cs"/>
              </a:rPr>
              <a:t>策を実施する。</a:t>
            </a:r>
            <a:endParaRPr kumimoji="1" lang="en-US" altLang="ja-JP" sz="1100" b="1" i="0" u="sng"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endParaRPr>
          </a:p>
          <a:p>
            <a:pPr marL="685800" lvl="1" indent="-228600">
              <a:buFont typeface="+mj-lt"/>
              <a:buAutoNum type="arabicPeriod"/>
              <a:defRPr/>
            </a:pPr>
            <a:r>
              <a:rPr kumimoji="1" lang="en-US" altLang="ja-JP" sz="100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IR(Institutional </a:t>
            </a:r>
            <a:r>
              <a:rPr kumimoji="1" lang="en-US" altLang="ja-JP"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Research)</a:t>
            </a:r>
            <a:r>
              <a:rPr kumimoji="1" lang="ja-JP" altLang="en-US"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組織・機能強化による教育・研究・経営改善向上</a:t>
            </a:r>
          </a:p>
          <a:p>
            <a:pPr marL="685800" lvl="1" indent="-228600">
              <a:buFont typeface="+mj-lt"/>
              <a:buAutoNum type="arabicPeriod"/>
              <a:defRPr/>
            </a:pPr>
            <a:r>
              <a:rPr kumimoji="1" lang="ja-JP" altLang="en-US"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論文被引用度（サイテーション）など研究力の分析・見える化と学内・部局内での共有化</a:t>
            </a:r>
            <a:endParaRPr kumimoji="1" lang="en-US" altLang="ja-JP"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685800" lvl="1" indent="-228600">
              <a:buFont typeface="+mj-lt"/>
              <a:buAutoNum type="arabicPeriod"/>
              <a:defRPr/>
            </a:pPr>
            <a:r>
              <a:rPr kumimoji="1" lang="ja-JP" altLang="en-US"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レピュテーション（評判調査）向上への広報活動トップマネジメント</a:t>
            </a:r>
            <a:endParaRPr kumimoji="1" lang="en-US" altLang="ja-JP"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685800" lvl="1" indent="-228600">
              <a:buFont typeface="+mj-lt"/>
              <a:buAutoNum type="arabicPeriod"/>
              <a:defRPr/>
            </a:pPr>
            <a:r>
              <a:rPr kumimoji="1" lang="ja-JP" altLang="en-US"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国内外の優秀な若手教員の積極的採用とポジション・研究環境の整備</a:t>
            </a:r>
          </a:p>
          <a:p>
            <a:pPr marL="685800" lvl="1" indent="-228600">
              <a:buFont typeface="+mj-lt"/>
              <a:buAutoNum type="arabicPeriod"/>
              <a:defRPr/>
            </a:pPr>
            <a:r>
              <a:rPr kumimoji="1" lang="ja-JP" altLang="en-US"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教員の国際交流促進と積極的な国際共同研究・共著論文執筆への支援</a:t>
            </a:r>
          </a:p>
          <a:p>
            <a:pPr marL="685800" lvl="1" indent="-228600">
              <a:buFont typeface="+mj-lt"/>
              <a:buAutoNum type="arabicPeriod"/>
              <a:defRPr/>
            </a:pPr>
            <a:r>
              <a:rPr kumimoji="1" lang="ja-JP" altLang="en-US"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外国人留学生受入拡大のための、教育体制の充実と環境</a:t>
            </a:r>
            <a:r>
              <a:rPr kumimoji="1" lang="ja-JP" altLang="en-US" sz="100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整備（学生寮</a:t>
            </a:r>
            <a:r>
              <a:rPr kumimoji="1" lang="ja-JP" altLang="en-US"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や奨学金制度の充実</a:t>
            </a:r>
            <a:r>
              <a:rPr kumimoji="1" lang="ja-JP" altLang="en-US" sz="100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en-US" altLang="ja-JP" sz="100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685800" lvl="1" indent="-228600">
              <a:buFont typeface="+mj-lt"/>
              <a:buAutoNum type="arabicPeriod"/>
              <a:defRPr/>
            </a:pPr>
            <a:r>
              <a:rPr kumimoji="1" lang="ja-JP" altLang="en-US" sz="100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後期</a:t>
            </a:r>
            <a:r>
              <a:rPr kumimoji="1" lang="ja-JP" altLang="en-US"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博士課程への進学促進施策（奨学金制度の充実、飛び級制度など）</a:t>
            </a:r>
            <a:endParaRPr kumimoji="1" lang="en-US" altLang="ja-JP"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42" name="スライド番号プレースホルダー 11"/>
          <p:cNvSpPr txBox="1">
            <a:spLocks/>
          </p:cNvSpPr>
          <p:nvPr/>
        </p:nvSpPr>
        <p:spPr>
          <a:xfrm>
            <a:off x="7086600" y="6538913"/>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26</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7" name="正方形/長方形 26"/>
          <p:cNvSpPr/>
          <p:nvPr/>
        </p:nvSpPr>
        <p:spPr>
          <a:xfrm>
            <a:off x="6773479" y="2132856"/>
            <a:ext cx="2370521" cy="4154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a:t>
            </a:r>
            <a:r>
              <a:rPr kumimoji="1" lang="en-US" altLang="ja-JP" sz="105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2019</a:t>
            </a:r>
            <a:r>
              <a:rPr kumimoji="1" lang="ja-JP" altLang="en-US" sz="105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年　</a:t>
            </a:r>
            <a:r>
              <a:rPr kumimoji="1" lang="en-US" altLang="ja-JP" sz="105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THE</a:t>
            </a:r>
            <a:r>
              <a:rPr kumimoji="1" lang="ja-JP" altLang="en-US" sz="105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世界大学</a:t>
            </a:r>
            <a:r>
              <a:rPr kumimoji="1" lang="ja-JP" altLang="en-US" sz="105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ランキング＞</a:t>
            </a:r>
            <a:endParaRPr kumimoji="1" lang="en-US" altLang="ja-JP" sz="105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a:t>
            </a:r>
            <a:r>
              <a:rPr kumimoji="1" lang="ja-JP" altLang="en-US" sz="105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～他</a:t>
            </a:r>
            <a:r>
              <a:rPr kumimoji="1" lang="ja-JP" altLang="en-US" sz="105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大学との</a:t>
            </a:r>
            <a:r>
              <a:rPr kumimoji="1" lang="ja-JP" altLang="en-US" sz="105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比較～</a:t>
            </a:r>
            <a:endPar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テキスト ボックス 28"/>
          <p:cNvSpPr txBox="1"/>
          <p:nvPr/>
        </p:nvSpPr>
        <p:spPr>
          <a:xfrm>
            <a:off x="-1" y="108000"/>
            <a:ext cx="9144000" cy="432000"/>
          </a:xfrm>
          <a:prstGeom prst="rect">
            <a:avLst/>
          </a:prstGeom>
          <a:solidFill>
            <a:srgbClr val="70AD47"/>
          </a:solidFill>
          <a:ln>
            <a:noFill/>
          </a:ln>
        </p:spPr>
        <p:txBody>
          <a:bodyPr wrap="square" tIns="36000" bIns="36000" rtlCol="0" anchor="ctr">
            <a:noAutofit/>
          </a:bodyPr>
          <a:lstStyle/>
          <a:p>
            <a:pPr lvl="0"/>
            <a:r>
              <a:rPr lang="ja-JP" altLang="en-US" sz="1400" b="1" dirty="0">
                <a:solidFill>
                  <a:prstClr val="white"/>
                </a:solidFill>
                <a:latin typeface="ＭＳ ゴシック" panose="020B0609070205080204" pitchFamily="49" charset="-128"/>
                <a:ea typeface="ＭＳ ゴシック" panose="020B0609070205080204" pitchFamily="49" charset="-128"/>
              </a:rPr>
              <a:t>３　新大学がめざすもの　</a:t>
            </a:r>
            <a:r>
              <a:rPr lang="en-US" altLang="ja-JP" sz="1400" b="1" dirty="0">
                <a:solidFill>
                  <a:prstClr val="white"/>
                </a:solidFill>
                <a:latin typeface="ＭＳ ゴシック" panose="020B0609070205080204" pitchFamily="49" charset="-128"/>
                <a:ea typeface="ＭＳ ゴシック" panose="020B0609070205080204" pitchFamily="49" charset="-128"/>
              </a:rPr>
              <a:t>(2)</a:t>
            </a:r>
            <a:r>
              <a:rPr lang="ja-JP" altLang="en-US" sz="1400" b="1" dirty="0">
                <a:solidFill>
                  <a:prstClr val="white"/>
                </a:solidFill>
                <a:latin typeface="ＭＳ ゴシック" panose="020B0609070205080204" pitchFamily="49" charset="-128"/>
                <a:ea typeface="ＭＳ ゴシック" panose="020B0609070205080204" pitchFamily="49" charset="-128"/>
              </a:rPr>
              <a:t>教育、研究、社会貢献のさらなる</a:t>
            </a:r>
            <a:r>
              <a:rPr lang="ja-JP" altLang="en-US" sz="1400" b="1" dirty="0" smtClean="0">
                <a:solidFill>
                  <a:prstClr val="white"/>
                </a:solidFill>
                <a:latin typeface="ＭＳ ゴシック" panose="020B0609070205080204" pitchFamily="49" charset="-128"/>
                <a:ea typeface="ＭＳ ゴシック" panose="020B0609070205080204" pitchFamily="49" charset="-128"/>
              </a:rPr>
              <a:t>強化</a:t>
            </a:r>
            <a:endParaRPr lang="en-US" altLang="ja-JP" sz="1400" b="1" dirty="0" smtClean="0">
              <a:solidFill>
                <a:prstClr val="white"/>
              </a:solidFill>
              <a:latin typeface="ＭＳ ゴシック" panose="020B0609070205080204" pitchFamily="49" charset="-128"/>
              <a:ea typeface="ＭＳ ゴシック" panose="020B0609070205080204" pitchFamily="49" charset="-128"/>
            </a:endParaRPr>
          </a:p>
          <a:p>
            <a:pPr lvl="0">
              <a:defRPr/>
            </a:pPr>
            <a:r>
              <a:rPr lang="ja-JP" altLang="en-US" sz="1600" b="1" dirty="0">
                <a:solidFill>
                  <a:prstClr val="white"/>
                </a:solidFill>
                <a:latin typeface="ＭＳ ゴシック" panose="020B0609070205080204" pitchFamily="49" charset="-128"/>
                <a:ea typeface="ＭＳ ゴシック" panose="020B0609070205080204" pitchFamily="49" charset="-128"/>
              </a:rPr>
              <a:t>　（参考）新大学の世界ランキング向上に向けて</a:t>
            </a:r>
          </a:p>
        </p:txBody>
      </p:sp>
    </p:spTree>
    <p:extLst>
      <p:ext uri="{BB962C8B-B14F-4D97-AF65-F5344CB8AC3E}">
        <p14:creationId xmlns:p14="http://schemas.microsoft.com/office/powerpoint/2010/main" val="31545281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735BD5B-0028-4DEF-8B90-8E7211472E4A}"/>
              </a:ext>
            </a:extLst>
          </p:cNvPr>
          <p:cNvSpPr txBox="1">
            <a:spLocks noChangeAspect="1"/>
          </p:cNvSpPr>
          <p:nvPr/>
        </p:nvSpPr>
        <p:spPr>
          <a:xfrm>
            <a:off x="3459240" y="1841036"/>
            <a:ext cx="11224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現在の学部・学域</a:t>
            </a:r>
          </a:p>
        </p:txBody>
      </p:sp>
      <p:sp>
        <p:nvSpPr>
          <p:cNvPr id="7" name="テキスト ボックス 6">
            <a:extLst>
              <a:ext uri="{FF2B5EF4-FFF2-40B4-BE49-F238E27FC236}">
                <a16:creationId xmlns:a16="http://schemas.microsoft.com/office/drawing/2014/main" id="{016E00F0-632A-4879-8368-5530B64C97F0}"/>
              </a:ext>
            </a:extLst>
          </p:cNvPr>
          <p:cNvSpPr txBox="1">
            <a:spLocks noChangeAspect="1"/>
          </p:cNvSpPr>
          <p:nvPr/>
        </p:nvSpPr>
        <p:spPr>
          <a:xfrm>
            <a:off x="4581663" y="1841387"/>
            <a:ext cx="330011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新大学の教育研究組織</a:t>
            </a:r>
          </a:p>
        </p:txBody>
      </p:sp>
      <p:graphicFrame>
        <p:nvGraphicFramePr>
          <p:cNvPr id="9" name="表 8">
            <a:extLst>
              <a:ext uri="{FF2B5EF4-FFF2-40B4-BE49-F238E27FC236}">
                <a16:creationId xmlns:a16="http://schemas.microsoft.com/office/drawing/2014/main" id="{5A1F8298-5138-44D5-BEA6-D761141520E2}"/>
              </a:ext>
            </a:extLst>
          </p:cNvPr>
          <p:cNvGraphicFramePr>
            <a:graphicFrameLocks noGrp="1" noChangeAspect="1"/>
          </p:cNvGraphicFramePr>
          <p:nvPr>
            <p:extLst/>
          </p:nvPr>
        </p:nvGraphicFramePr>
        <p:xfrm>
          <a:off x="3475805" y="4487812"/>
          <a:ext cx="1210425" cy="230769"/>
        </p:xfrm>
        <a:graphic>
          <a:graphicData uri="http://schemas.openxmlformats.org/drawingml/2006/table">
            <a:tbl>
              <a:tblPr firstRow="1" bandRow="1">
                <a:tableStyleId>{69012ECD-51FC-41F1-AA8D-1B2483CD663E}</a:tableStyleId>
              </a:tblPr>
              <a:tblGrid>
                <a:gridCol w="1210425">
                  <a:extLst>
                    <a:ext uri="{9D8B030D-6E8A-4147-A177-3AD203B41FA5}">
                      <a16:colId xmlns:a16="http://schemas.microsoft.com/office/drawing/2014/main" val="20000"/>
                    </a:ext>
                  </a:extLst>
                </a:gridCol>
              </a:tblGrid>
              <a:tr h="230769">
                <a:tc>
                  <a:txBody>
                    <a:bodyPr/>
                    <a:lstStyle/>
                    <a:p>
                      <a:pPr algn="ctr"/>
                      <a:r>
                        <a:rPr kumimoji="1" lang="ja-JP" altLang="en-US" sz="900" dirty="0">
                          <a:latin typeface="Meiryo UI" panose="020B0604030504040204" pitchFamily="50" charset="-128"/>
                          <a:ea typeface="Meiryo UI" panose="020B0604030504040204" pitchFamily="50" charset="-128"/>
                        </a:rPr>
                        <a:t>府立大学</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0"/>
                  </a:ext>
                </a:extLst>
              </a:tr>
            </a:tbl>
          </a:graphicData>
        </a:graphic>
      </p:graphicFrame>
      <p:graphicFrame>
        <p:nvGraphicFramePr>
          <p:cNvPr id="10" name="表 9">
            <a:extLst>
              <a:ext uri="{FF2B5EF4-FFF2-40B4-BE49-F238E27FC236}">
                <a16:creationId xmlns:a16="http://schemas.microsoft.com/office/drawing/2014/main" id="{FD9711DD-9D3C-4255-BF00-FAB58DF71832}"/>
              </a:ext>
            </a:extLst>
          </p:cNvPr>
          <p:cNvGraphicFramePr>
            <a:graphicFrameLocks noGrp="1"/>
          </p:cNvGraphicFramePr>
          <p:nvPr>
            <p:extLst/>
          </p:nvPr>
        </p:nvGraphicFramePr>
        <p:xfrm>
          <a:off x="3487872" y="2099984"/>
          <a:ext cx="1156783" cy="1897542"/>
        </p:xfrm>
        <a:graphic>
          <a:graphicData uri="http://schemas.openxmlformats.org/drawingml/2006/table">
            <a:tbl>
              <a:tblPr firstRow="1" bandRow="1">
                <a:tableStyleId>{72833802-FEF1-4C79-8D5D-14CF1EAF98D9}</a:tableStyleId>
              </a:tblPr>
              <a:tblGrid>
                <a:gridCol w="1156783">
                  <a:extLst>
                    <a:ext uri="{9D8B030D-6E8A-4147-A177-3AD203B41FA5}">
                      <a16:colId xmlns:a16="http://schemas.microsoft.com/office/drawing/2014/main" val="20000"/>
                    </a:ext>
                  </a:extLst>
                </a:gridCol>
              </a:tblGrid>
              <a:tr h="200285">
                <a:tc>
                  <a:txBody>
                    <a:bodyPr/>
                    <a:lstStyle/>
                    <a:p>
                      <a:pPr algn="ctr"/>
                      <a:r>
                        <a:rPr kumimoji="1" lang="ja-JP" altLang="en-US" sz="900" dirty="0">
                          <a:latin typeface="Meiryo UI" panose="020B0604030504040204" pitchFamily="50" charset="-128"/>
                          <a:ea typeface="Meiryo UI" panose="020B0604030504040204" pitchFamily="50" charset="-128"/>
                        </a:rPr>
                        <a:t>市立大学</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0"/>
                  </a:ext>
                </a:extLst>
              </a:tr>
              <a:tr h="200285">
                <a:tc>
                  <a:txBody>
                    <a:bodyPr/>
                    <a:lstStyle/>
                    <a:p>
                      <a:r>
                        <a:rPr kumimoji="1" lang="ja-JP" altLang="en-US" sz="900" dirty="0">
                          <a:latin typeface="Meiryo UI" panose="020B0604030504040204" pitchFamily="50" charset="-128"/>
                          <a:ea typeface="Meiryo UI" panose="020B0604030504040204" pitchFamily="50" charset="-128"/>
                        </a:rPr>
                        <a:t>商学部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1"/>
                  </a:ext>
                </a:extLst>
              </a:tr>
              <a:tr h="200285">
                <a:tc>
                  <a:txBody>
                    <a:bodyPr/>
                    <a:lstStyle/>
                    <a:p>
                      <a:r>
                        <a:rPr kumimoji="1" lang="ja-JP" altLang="en-US" sz="900" dirty="0">
                          <a:latin typeface="Meiryo UI" panose="020B0604030504040204" pitchFamily="50" charset="-128"/>
                          <a:ea typeface="Meiryo UI" panose="020B0604030504040204" pitchFamily="50" charset="-128"/>
                        </a:rPr>
                        <a:t>経済学部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2"/>
                  </a:ext>
                </a:extLst>
              </a:tr>
              <a:tr h="200285">
                <a:tc>
                  <a:txBody>
                    <a:bodyPr/>
                    <a:lstStyle/>
                    <a:p>
                      <a:r>
                        <a:rPr kumimoji="1" lang="ja-JP" altLang="en-US" sz="900" dirty="0">
                          <a:latin typeface="Meiryo UI" panose="020B0604030504040204" pitchFamily="50" charset="-128"/>
                          <a:ea typeface="Meiryo UI" panose="020B0604030504040204" pitchFamily="50" charset="-128"/>
                        </a:rPr>
                        <a:t>法学部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3"/>
                  </a:ext>
                </a:extLst>
              </a:tr>
              <a:tr h="200285">
                <a:tc>
                  <a:txBody>
                    <a:bodyPr/>
                    <a:lstStyle/>
                    <a:p>
                      <a:r>
                        <a:rPr kumimoji="1" lang="ja-JP" altLang="en-US" sz="900" dirty="0">
                          <a:latin typeface="Meiryo UI" panose="020B0604030504040204" pitchFamily="50" charset="-128"/>
                          <a:ea typeface="Meiryo UI" panose="020B0604030504040204" pitchFamily="50" charset="-128"/>
                        </a:rPr>
                        <a:t>文学部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4"/>
                  </a:ext>
                </a:extLst>
              </a:tr>
              <a:tr h="200285">
                <a:tc>
                  <a:txBody>
                    <a:bodyPr/>
                    <a:lstStyle/>
                    <a:p>
                      <a:r>
                        <a:rPr kumimoji="1" lang="ja-JP" altLang="en-US" sz="900" dirty="0">
                          <a:latin typeface="Meiryo UI" panose="020B0604030504040204" pitchFamily="50" charset="-128"/>
                          <a:ea typeface="Meiryo UI" panose="020B0604030504040204" pitchFamily="50" charset="-128"/>
                        </a:rPr>
                        <a:t>理学部</a:t>
                      </a:r>
                    </a:p>
                  </a:txBody>
                  <a:tcPr marL="89316" marR="89316" marT="36839" marB="36839"/>
                </a:tc>
                <a:extLst>
                  <a:ext uri="{0D108BD9-81ED-4DB2-BD59-A6C34878D82A}">
                    <a16:rowId xmlns:a16="http://schemas.microsoft.com/office/drawing/2014/main" val="10005"/>
                  </a:ext>
                </a:extLst>
              </a:tr>
              <a:tr h="200285">
                <a:tc>
                  <a:txBody>
                    <a:bodyPr/>
                    <a:lstStyle/>
                    <a:p>
                      <a:r>
                        <a:rPr kumimoji="1" lang="ja-JP" altLang="en-US" sz="900" dirty="0">
                          <a:latin typeface="Meiryo UI" panose="020B0604030504040204" pitchFamily="50" charset="-128"/>
                          <a:ea typeface="Meiryo UI" panose="020B0604030504040204" pitchFamily="50" charset="-128"/>
                        </a:rPr>
                        <a:t>工学部</a:t>
                      </a:r>
                    </a:p>
                  </a:txBody>
                  <a:tcPr marL="89316" marR="89316" marT="36839" marB="36839"/>
                </a:tc>
                <a:extLst>
                  <a:ext uri="{0D108BD9-81ED-4DB2-BD59-A6C34878D82A}">
                    <a16:rowId xmlns:a16="http://schemas.microsoft.com/office/drawing/2014/main" val="10006"/>
                  </a:ext>
                </a:extLst>
              </a:tr>
              <a:tr h="200285">
                <a:tc>
                  <a:txBody>
                    <a:bodyPr/>
                    <a:lstStyle/>
                    <a:p>
                      <a:r>
                        <a:rPr kumimoji="1" lang="ja-JP" altLang="en-US" sz="900" dirty="0">
                          <a:latin typeface="Meiryo UI" panose="020B0604030504040204" pitchFamily="50" charset="-128"/>
                          <a:ea typeface="Meiryo UI" panose="020B0604030504040204" pitchFamily="50" charset="-128"/>
                        </a:rPr>
                        <a:t>医学部</a:t>
                      </a:r>
                    </a:p>
                  </a:txBody>
                  <a:tcPr marL="89316" marR="89316" marT="36839" marB="36839"/>
                </a:tc>
                <a:extLst>
                  <a:ext uri="{0D108BD9-81ED-4DB2-BD59-A6C34878D82A}">
                    <a16:rowId xmlns:a16="http://schemas.microsoft.com/office/drawing/2014/main" val="10007"/>
                  </a:ext>
                </a:extLst>
              </a:tr>
              <a:tr h="200285">
                <a:tc>
                  <a:txBody>
                    <a:bodyPr/>
                    <a:lstStyle/>
                    <a:p>
                      <a:r>
                        <a:rPr kumimoji="1" lang="ja-JP" altLang="en-US" sz="900" dirty="0">
                          <a:latin typeface="Meiryo UI" panose="020B0604030504040204" pitchFamily="50" charset="-128"/>
                          <a:ea typeface="Meiryo UI" panose="020B0604030504040204" pitchFamily="50" charset="-128"/>
                        </a:rPr>
                        <a:t>生活科学部</a:t>
                      </a:r>
                    </a:p>
                  </a:txBody>
                  <a:tcPr marL="89316" marR="89316" marT="36839" marB="36839"/>
                </a:tc>
                <a:extLst>
                  <a:ext uri="{0D108BD9-81ED-4DB2-BD59-A6C34878D82A}">
                    <a16:rowId xmlns:a16="http://schemas.microsoft.com/office/drawing/2014/main" val="10008"/>
                  </a:ext>
                </a:extLst>
              </a:tr>
            </a:tbl>
          </a:graphicData>
        </a:graphic>
      </p:graphicFrame>
      <p:sp>
        <p:nvSpPr>
          <p:cNvPr id="11" name="二等辺三角形 10">
            <a:extLst>
              <a:ext uri="{FF2B5EF4-FFF2-40B4-BE49-F238E27FC236}">
                <a16:creationId xmlns:a16="http://schemas.microsoft.com/office/drawing/2014/main" id="{3930FD53-3673-455E-BFF2-35C3495773B2}"/>
              </a:ext>
            </a:extLst>
          </p:cNvPr>
          <p:cNvSpPr>
            <a:spLocks noChangeAspect="1"/>
          </p:cNvSpPr>
          <p:nvPr/>
        </p:nvSpPr>
        <p:spPr>
          <a:xfrm rot="5400000">
            <a:off x="2883261" y="3984484"/>
            <a:ext cx="4035597" cy="258845"/>
          </a:xfrm>
          <a:prstGeom prst="triangle">
            <a:avLst>
              <a:gd name="adj" fmla="val 48217"/>
            </a:avLst>
          </a:prstGeom>
          <a:gradFill flip="none" rotWithShape="1">
            <a:lin ang="5400000" scaled="1"/>
            <a:tileRect/>
          </a:gra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3" name="二等辺三角形 12">
            <a:extLst>
              <a:ext uri="{FF2B5EF4-FFF2-40B4-BE49-F238E27FC236}">
                <a16:creationId xmlns:a16="http://schemas.microsoft.com/office/drawing/2014/main" id="{07CAD12C-1D46-4E16-95DC-9311DA1CFE5A}"/>
              </a:ext>
            </a:extLst>
          </p:cNvPr>
          <p:cNvSpPr>
            <a:spLocks noChangeAspect="1"/>
          </p:cNvSpPr>
          <p:nvPr/>
        </p:nvSpPr>
        <p:spPr>
          <a:xfrm rot="16200000" flipH="1">
            <a:off x="5697069" y="3986123"/>
            <a:ext cx="4035597" cy="290606"/>
          </a:xfrm>
          <a:prstGeom prst="triangle">
            <a:avLst/>
          </a:prstGeom>
          <a:gradFill flip="none" rotWithShape="1">
            <a:lin ang="5400000" scaled="1"/>
            <a:tileRect/>
          </a:gra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aphicFrame>
        <p:nvGraphicFramePr>
          <p:cNvPr id="14" name="表 13">
            <a:extLst>
              <a:ext uri="{FF2B5EF4-FFF2-40B4-BE49-F238E27FC236}">
                <a16:creationId xmlns:a16="http://schemas.microsoft.com/office/drawing/2014/main" id="{22A3F83F-010B-427D-9B08-705F21CC00E5}"/>
              </a:ext>
            </a:extLst>
          </p:cNvPr>
          <p:cNvGraphicFramePr>
            <a:graphicFrameLocks noGrp="1" noChangeAspect="1"/>
          </p:cNvGraphicFramePr>
          <p:nvPr>
            <p:extLst/>
          </p:nvPr>
        </p:nvGraphicFramePr>
        <p:xfrm>
          <a:off x="7876799" y="2086254"/>
          <a:ext cx="1223240" cy="2319218"/>
        </p:xfrm>
        <a:graphic>
          <a:graphicData uri="http://schemas.openxmlformats.org/drawingml/2006/table">
            <a:tbl>
              <a:tblPr firstRow="1" bandRow="1">
                <a:tableStyleId>{72833802-FEF1-4C79-8D5D-14CF1EAF98D9}</a:tableStyleId>
              </a:tblPr>
              <a:tblGrid>
                <a:gridCol w="1223240">
                  <a:extLst>
                    <a:ext uri="{9D8B030D-6E8A-4147-A177-3AD203B41FA5}">
                      <a16:colId xmlns:a16="http://schemas.microsoft.com/office/drawing/2014/main" val="20000"/>
                    </a:ext>
                  </a:extLst>
                </a:gridCol>
              </a:tblGrid>
              <a:tr h="153812">
                <a:tc>
                  <a:txBody>
                    <a:bodyPr/>
                    <a:lstStyle/>
                    <a:p>
                      <a:pPr algn="ctr"/>
                      <a:r>
                        <a:rPr kumimoji="1" lang="ja-JP" altLang="en-US" sz="900" dirty="0">
                          <a:latin typeface="Meiryo UI" panose="020B0604030504040204" pitchFamily="50" charset="-128"/>
                          <a:ea typeface="Meiryo UI" panose="020B0604030504040204" pitchFamily="50" charset="-128"/>
                        </a:rPr>
                        <a:t>市立大学</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0"/>
                  </a:ext>
                </a:extLst>
              </a:tr>
              <a:tr h="153812">
                <a:tc>
                  <a:txBody>
                    <a:bodyPr/>
                    <a:lstStyle/>
                    <a:p>
                      <a:r>
                        <a:rPr kumimoji="1" lang="ja-JP" altLang="en-US" sz="900" dirty="0">
                          <a:latin typeface="Meiryo UI" panose="020B0604030504040204" pitchFamily="50" charset="-128"/>
                          <a:ea typeface="Meiryo UI" panose="020B0604030504040204" pitchFamily="50" charset="-128"/>
                        </a:rPr>
                        <a:t>経営学研究科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1"/>
                  </a:ext>
                </a:extLst>
              </a:tr>
              <a:tr h="153812">
                <a:tc>
                  <a:txBody>
                    <a:bodyPr/>
                    <a:lstStyle/>
                    <a:p>
                      <a:r>
                        <a:rPr kumimoji="1" lang="ja-JP" altLang="en-US" sz="900" dirty="0">
                          <a:latin typeface="Meiryo UI" panose="020B0604030504040204" pitchFamily="50" charset="-128"/>
                          <a:ea typeface="Meiryo UI" panose="020B0604030504040204" pitchFamily="50" charset="-128"/>
                        </a:rPr>
                        <a:t>経済学研究科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2"/>
                  </a:ext>
                </a:extLst>
              </a:tr>
              <a:tr h="153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法学研究科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9"/>
                  </a:ext>
                </a:extLst>
              </a:tr>
              <a:tr h="153812">
                <a:tc>
                  <a:txBody>
                    <a:bodyPr/>
                    <a:lstStyle/>
                    <a:p>
                      <a:r>
                        <a:rPr kumimoji="1" lang="ja-JP" altLang="en-US" sz="900" dirty="0">
                          <a:latin typeface="Meiryo UI" panose="020B0604030504040204" pitchFamily="50" charset="-128"/>
                          <a:ea typeface="Meiryo UI" panose="020B0604030504040204" pitchFamily="50" charset="-128"/>
                        </a:rPr>
                        <a:t>文学研究科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3"/>
                  </a:ext>
                </a:extLst>
              </a:tr>
              <a:tr h="153812">
                <a:tc>
                  <a:txBody>
                    <a:bodyPr/>
                    <a:lstStyle/>
                    <a:p>
                      <a:r>
                        <a:rPr kumimoji="1" lang="ja-JP" altLang="en-US" sz="900" dirty="0">
                          <a:latin typeface="Meiryo UI" panose="020B0604030504040204" pitchFamily="50" charset="-128"/>
                          <a:ea typeface="Meiryo UI" panose="020B0604030504040204" pitchFamily="50" charset="-128"/>
                        </a:rPr>
                        <a:t>理学研究科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4"/>
                  </a:ext>
                </a:extLst>
              </a:tr>
              <a:tr h="153812">
                <a:tc>
                  <a:txBody>
                    <a:bodyPr/>
                    <a:lstStyle/>
                    <a:p>
                      <a:r>
                        <a:rPr kumimoji="1" lang="ja-JP" altLang="en-US" sz="900" dirty="0">
                          <a:latin typeface="Meiryo UI" panose="020B0604030504040204" pitchFamily="50" charset="-128"/>
                          <a:ea typeface="Meiryo UI" panose="020B0604030504040204" pitchFamily="50" charset="-128"/>
                        </a:rPr>
                        <a:t>工学研究科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5"/>
                  </a:ext>
                </a:extLst>
              </a:tr>
              <a:tr h="153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医学研究科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10"/>
                  </a:ext>
                </a:extLst>
              </a:tr>
              <a:tr h="153812">
                <a:tc>
                  <a:txBody>
                    <a:bodyPr/>
                    <a:lstStyle/>
                    <a:p>
                      <a:r>
                        <a:rPr kumimoji="1" lang="ja-JP" altLang="en-US" sz="900" dirty="0">
                          <a:latin typeface="Meiryo UI" panose="020B0604030504040204" pitchFamily="50" charset="-128"/>
                          <a:ea typeface="Meiryo UI" panose="020B0604030504040204" pitchFamily="50" charset="-128"/>
                        </a:rPr>
                        <a:t>生活科学研究科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6"/>
                  </a:ext>
                </a:extLst>
              </a:tr>
              <a:tr h="153812">
                <a:tc>
                  <a:txBody>
                    <a:bodyPr/>
                    <a:lstStyle/>
                    <a:p>
                      <a:r>
                        <a:rPr kumimoji="1" lang="ja-JP" altLang="en-US" sz="900" dirty="0">
                          <a:latin typeface="Meiryo UI" panose="020B0604030504040204" pitchFamily="50" charset="-128"/>
                          <a:ea typeface="Meiryo UI" panose="020B0604030504040204" pitchFamily="50" charset="-128"/>
                        </a:rPr>
                        <a:t>都市経営学研究科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7"/>
                  </a:ext>
                </a:extLst>
              </a:tr>
              <a:tr h="153812">
                <a:tc>
                  <a:txBody>
                    <a:bodyPr/>
                    <a:lstStyle/>
                    <a:p>
                      <a:r>
                        <a:rPr kumimoji="1" lang="ja-JP" altLang="en-US" sz="900" dirty="0">
                          <a:latin typeface="Meiryo UI" panose="020B0604030504040204" pitchFamily="50" charset="-128"/>
                          <a:ea typeface="Meiryo UI" panose="020B0604030504040204" pitchFamily="50" charset="-128"/>
                        </a:rPr>
                        <a:t>看護学研究科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8"/>
                  </a:ext>
                </a:extLst>
              </a:tr>
            </a:tbl>
          </a:graphicData>
        </a:graphic>
      </p:graphicFrame>
      <p:graphicFrame>
        <p:nvGraphicFramePr>
          <p:cNvPr id="15" name="表 14">
            <a:extLst>
              <a:ext uri="{FF2B5EF4-FFF2-40B4-BE49-F238E27FC236}">
                <a16:creationId xmlns:a16="http://schemas.microsoft.com/office/drawing/2014/main" id="{86C2D632-45D2-4FF4-9356-071E5C9D428C}"/>
              </a:ext>
            </a:extLst>
          </p:cNvPr>
          <p:cNvGraphicFramePr>
            <a:graphicFrameLocks noGrp="1" noChangeAspect="1"/>
          </p:cNvGraphicFramePr>
          <p:nvPr>
            <p:extLst/>
          </p:nvPr>
        </p:nvGraphicFramePr>
        <p:xfrm>
          <a:off x="7876798" y="4492312"/>
          <a:ext cx="1223240" cy="1961024"/>
        </p:xfrm>
        <a:graphic>
          <a:graphicData uri="http://schemas.openxmlformats.org/drawingml/2006/table">
            <a:tbl>
              <a:tblPr firstRow="1" bandRow="1">
                <a:tableStyleId>{69012ECD-51FC-41F1-AA8D-1B2483CD663E}</a:tableStyleId>
              </a:tblPr>
              <a:tblGrid>
                <a:gridCol w="1223240">
                  <a:extLst>
                    <a:ext uri="{9D8B030D-6E8A-4147-A177-3AD203B41FA5}">
                      <a16:colId xmlns:a16="http://schemas.microsoft.com/office/drawing/2014/main" val="20000"/>
                    </a:ext>
                  </a:extLst>
                </a:gridCol>
              </a:tblGrid>
              <a:tr h="131511">
                <a:tc>
                  <a:txBody>
                    <a:bodyPr/>
                    <a:lstStyle/>
                    <a:p>
                      <a:pPr algn="ctr"/>
                      <a:r>
                        <a:rPr kumimoji="1" lang="ja-JP" altLang="en-US" sz="900" dirty="0">
                          <a:latin typeface="Meiryo UI" panose="020B0604030504040204" pitchFamily="50" charset="-128"/>
                          <a:ea typeface="Meiryo UI" panose="020B0604030504040204" pitchFamily="50" charset="-128"/>
                        </a:rPr>
                        <a:t>府立大学</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0"/>
                  </a:ext>
                </a:extLst>
              </a:tr>
              <a:tr h="131511">
                <a:tc>
                  <a:txBody>
                    <a:bodyPr/>
                    <a:lstStyle/>
                    <a:p>
                      <a:r>
                        <a:rPr kumimoji="1" lang="ja-JP" altLang="en-US" sz="900" dirty="0">
                          <a:latin typeface="Meiryo UI" panose="020B0604030504040204" pitchFamily="50" charset="-128"/>
                          <a:ea typeface="Meiryo UI" panose="020B0604030504040204" pitchFamily="50" charset="-128"/>
                        </a:rPr>
                        <a:t>工学研究科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1"/>
                  </a:ext>
                </a:extLst>
              </a:tr>
              <a:tr h="175710">
                <a:tc>
                  <a:txBody>
                    <a:bodyPr/>
                    <a:lstStyle/>
                    <a:p>
                      <a:r>
                        <a:rPr kumimoji="1" lang="ja-JP" altLang="en-US" sz="900" dirty="0">
                          <a:latin typeface="Meiryo UI" panose="020B0604030504040204" pitchFamily="50" charset="-128"/>
                          <a:ea typeface="Meiryo UI" panose="020B0604030504040204" pitchFamily="50" charset="-128"/>
                        </a:rPr>
                        <a:t>生命環境科学研究科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2"/>
                  </a:ext>
                </a:extLst>
              </a:tr>
              <a:tr h="131511">
                <a:tc>
                  <a:txBody>
                    <a:bodyPr/>
                    <a:lstStyle/>
                    <a:p>
                      <a:r>
                        <a:rPr kumimoji="1" lang="ja-JP" altLang="en-US" sz="900" dirty="0">
                          <a:latin typeface="Meiryo UI" panose="020B0604030504040204" pitchFamily="50" charset="-128"/>
                          <a:ea typeface="Meiryo UI" panose="020B0604030504040204" pitchFamily="50" charset="-128"/>
                        </a:rPr>
                        <a:t>理学系研究科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3"/>
                  </a:ext>
                </a:extLst>
              </a:tr>
              <a:tr h="131511">
                <a:tc>
                  <a:txBody>
                    <a:bodyPr/>
                    <a:lstStyle/>
                    <a:p>
                      <a:r>
                        <a:rPr kumimoji="1" lang="ja-JP" altLang="en-US" sz="900" dirty="0">
                          <a:latin typeface="Meiryo UI" panose="020B0604030504040204" pitchFamily="50" charset="-128"/>
                          <a:ea typeface="Meiryo UI" panose="020B0604030504040204" pitchFamily="50" charset="-128"/>
                        </a:rPr>
                        <a:t>経済学研究科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4"/>
                  </a:ext>
                </a:extLst>
              </a:tr>
              <a:tr h="213484">
                <a:tc>
                  <a:txBody>
                    <a:bodyPr/>
                    <a:lstStyle/>
                    <a:p>
                      <a:r>
                        <a:rPr kumimoji="1" lang="ja-JP" altLang="en-US" sz="900" dirty="0">
                          <a:latin typeface="Meiryo UI" panose="020B0604030504040204" pitchFamily="50" charset="-128"/>
                          <a:ea typeface="Meiryo UI" panose="020B0604030504040204" pitchFamily="50" charset="-128"/>
                        </a:rPr>
                        <a:t>人間社会システム科学研究科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5"/>
                  </a:ext>
                </a:extLst>
              </a:tr>
              <a:tr h="131511">
                <a:tc>
                  <a:txBody>
                    <a:bodyPr/>
                    <a:lstStyle/>
                    <a:p>
                      <a:r>
                        <a:rPr kumimoji="1" lang="ja-JP" altLang="en-US" sz="900" dirty="0">
                          <a:latin typeface="Meiryo UI" panose="020B0604030504040204" pitchFamily="50" charset="-128"/>
                          <a:ea typeface="Meiryo UI" panose="020B0604030504040204" pitchFamily="50" charset="-128"/>
                        </a:rPr>
                        <a:t>看護学研究科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6"/>
                  </a:ext>
                </a:extLst>
              </a:tr>
              <a:tr h="213484">
                <a:tc>
                  <a:txBody>
                    <a:bodyPr/>
                    <a:lstStyle/>
                    <a:p>
                      <a:r>
                        <a:rPr kumimoji="1" lang="ja-JP" altLang="en-US" sz="900" dirty="0">
                          <a:latin typeface="Meiryo UI" panose="020B0604030504040204" pitchFamily="50" charset="-128"/>
                          <a:ea typeface="Meiryo UI" panose="020B0604030504040204" pitchFamily="50" charset="-128"/>
                        </a:rPr>
                        <a:t>総合リハビリテーション学研究科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7"/>
                  </a:ext>
                </a:extLst>
              </a:tr>
            </a:tbl>
          </a:graphicData>
        </a:graphic>
      </p:graphicFrame>
      <p:sp>
        <p:nvSpPr>
          <p:cNvPr id="16" name="テキスト ボックス 15">
            <a:extLst>
              <a:ext uri="{FF2B5EF4-FFF2-40B4-BE49-F238E27FC236}">
                <a16:creationId xmlns:a16="http://schemas.microsoft.com/office/drawing/2014/main" id="{2BCC9F2C-0974-4436-9DB1-F0207AA64062}"/>
              </a:ext>
            </a:extLst>
          </p:cNvPr>
          <p:cNvSpPr txBox="1">
            <a:spLocks noChangeAspect="1"/>
          </p:cNvSpPr>
          <p:nvPr/>
        </p:nvSpPr>
        <p:spPr>
          <a:xfrm>
            <a:off x="7315898" y="1832925"/>
            <a:ext cx="18281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現在の大学院</a:t>
            </a:r>
          </a:p>
        </p:txBody>
      </p:sp>
      <p:graphicFrame>
        <p:nvGraphicFramePr>
          <p:cNvPr id="19" name="表 18">
            <a:extLst>
              <a:ext uri="{FF2B5EF4-FFF2-40B4-BE49-F238E27FC236}">
                <a16:creationId xmlns:a16="http://schemas.microsoft.com/office/drawing/2014/main" id="{1CB7A8E0-1A15-4936-A63D-70F8AFA3ADDA}"/>
              </a:ext>
            </a:extLst>
          </p:cNvPr>
          <p:cNvGraphicFramePr>
            <a:graphicFrameLocks noGrp="1" noChangeAspect="1"/>
          </p:cNvGraphicFramePr>
          <p:nvPr>
            <p:extLst/>
          </p:nvPr>
        </p:nvGraphicFramePr>
        <p:xfrm>
          <a:off x="5110671" y="2636474"/>
          <a:ext cx="1105106" cy="1129360"/>
        </p:xfrm>
        <a:graphic>
          <a:graphicData uri="http://schemas.openxmlformats.org/drawingml/2006/table">
            <a:tbl>
              <a:tblPr firstRow="1" bandRow="1">
                <a:tableStyleId>{2D5ABB26-0587-4C30-8999-92F81FD0307C}</a:tableStyleId>
              </a:tblPr>
              <a:tblGrid>
                <a:gridCol w="1105106">
                  <a:extLst>
                    <a:ext uri="{9D8B030D-6E8A-4147-A177-3AD203B41FA5}">
                      <a16:colId xmlns:a16="http://schemas.microsoft.com/office/drawing/2014/main" val="20000"/>
                    </a:ext>
                  </a:extLst>
                </a:gridCol>
              </a:tblGrid>
              <a:tr h="184991">
                <a:tc>
                  <a:txBody>
                    <a:bodyPr/>
                    <a:lstStyle/>
                    <a:p>
                      <a:r>
                        <a:rPr kumimoji="1" lang="ja-JP" altLang="en-US" sz="900" dirty="0">
                          <a:latin typeface="Meiryo UI" panose="020B0604030504040204" pitchFamily="50" charset="-128"/>
                          <a:ea typeface="Meiryo UI" panose="020B0604030504040204" pitchFamily="50" charset="-128"/>
                        </a:rPr>
                        <a:t>現代ｼｽﾃﾑ科学域</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585172465"/>
                  </a:ext>
                </a:extLst>
              </a:tr>
              <a:tr h="184991">
                <a:tc>
                  <a:txBody>
                    <a:bodyPr/>
                    <a:lstStyle/>
                    <a:p>
                      <a:r>
                        <a:rPr kumimoji="1" lang="ja-JP" altLang="en-US" sz="900" dirty="0">
                          <a:latin typeface="Meiryo UI" panose="020B0604030504040204" pitchFamily="50" charset="-128"/>
                          <a:ea typeface="Meiryo UI" panose="020B0604030504040204" pitchFamily="50" charset="-128"/>
                        </a:rPr>
                        <a:t>文学部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184991">
                <a:tc>
                  <a:txBody>
                    <a:bodyPr/>
                    <a:lstStyle/>
                    <a:p>
                      <a:r>
                        <a:rPr kumimoji="1" lang="ja-JP" altLang="en-US" sz="900" dirty="0">
                          <a:latin typeface="Meiryo UI" panose="020B0604030504040204" pitchFamily="50" charset="-128"/>
                          <a:ea typeface="Meiryo UI" panose="020B0604030504040204" pitchFamily="50" charset="-128"/>
                        </a:rPr>
                        <a:t>法学部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184991">
                <a:tc>
                  <a:txBody>
                    <a:bodyPr/>
                    <a:lstStyle/>
                    <a:p>
                      <a:r>
                        <a:rPr kumimoji="1" lang="ja-JP" altLang="en-US" sz="900" dirty="0">
                          <a:latin typeface="Meiryo UI" panose="020B0604030504040204" pitchFamily="50" charset="-128"/>
                          <a:ea typeface="Meiryo UI" panose="020B0604030504040204" pitchFamily="50" charset="-128"/>
                        </a:rPr>
                        <a:t>経済学部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r h="184991">
                <a:tc>
                  <a:txBody>
                    <a:bodyPr/>
                    <a:lstStyle/>
                    <a:p>
                      <a:r>
                        <a:rPr kumimoji="1" lang="ja-JP" altLang="en-US" sz="900" dirty="0">
                          <a:latin typeface="Meiryo UI" panose="020B0604030504040204" pitchFamily="50" charset="-128"/>
                          <a:ea typeface="Meiryo UI" panose="020B0604030504040204" pitchFamily="50" charset="-128"/>
                        </a:rPr>
                        <a:t>商学部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20" name="表 19">
            <a:extLst>
              <a:ext uri="{FF2B5EF4-FFF2-40B4-BE49-F238E27FC236}">
                <a16:creationId xmlns:a16="http://schemas.microsoft.com/office/drawing/2014/main" id="{3465C044-E4BF-48F6-8899-CAFA20C90A4C}"/>
              </a:ext>
            </a:extLst>
          </p:cNvPr>
          <p:cNvGraphicFramePr>
            <a:graphicFrameLocks noGrp="1" noChangeAspect="1"/>
          </p:cNvGraphicFramePr>
          <p:nvPr>
            <p:extLst/>
          </p:nvPr>
        </p:nvGraphicFramePr>
        <p:xfrm>
          <a:off x="6278708" y="2631687"/>
          <a:ext cx="1245620" cy="1139405"/>
        </p:xfrm>
        <a:graphic>
          <a:graphicData uri="http://schemas.openxmlformats.org/drawingml/2006/table">
            <a:tbl>
              <a:tblPr firstRow="1" bandRow="1">
                <a:tableStyleId>{2D5ABB26-0587-4C30-8999-92F81FD0307C}</a:tableStyleId>
              </a:tblPr>
              <a:tblGrid>
                <a:gridCol w="1245620">
                  <a:extLst>
                    <a:ext uri="{9D8B030D-6E8A-4147-A177-3AD203B41FA5}">
                      <a16:colId xmlns:a16="http://schemas.microsoft.com/office/drawing/2014/main" val="20000"/>
                    </a:ext>
                  </a:extLst>
                </a:gridCol>
              </a:tblGrid>
              <a:tr h="2278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現代ｼｽﾃﾑ科学研究科</a:t>
                      </a: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705254688"/>
                  </a:ext>
                </a:extLst>
              </a:tr>
              <a:tr h="227881">
                <a:tc>
                  <a:txBody>
                    <a:bodyPr/>
                    <a:lstStyle/>
                    <a:p>
                      <a:r>
                        <a:rPr kumimoji="1" lang="ja-JP" altLang="en-US" sz="900" dirty="0">
                          <a:latin typeface="Meiryo UI" panose="020B0604030504040204" pitchFamily="50" charset="-128"/>
                          <a:ea typeface="Meiryo UI" panose="020B0604030504040204" pitchFamily="50" charset="-128"/>
                        </a:rPr>
                        <a:t>文学研究科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227881">
                <a:tc>
                  <a:txBody>
                    <a:bodyPr/>
                    <a:lstStyle/>
                    <a:p>
                      <a:r>
                        <a:rPr kumimoji="1" lang="ja-JP" altLang="en-US" sz="900" dirty="0">
                          <a:latin typeface="Meiryo UI" panose="020B0604030504040204" pitchFamily="50" charset="-128"/>
                          <a:ea typeface="Meiryo UI" panose="020B0604030504040204" pitchFamily="50" charset="-128"/>
                        </a:rPr>
                        <a:t>法学研究科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227881">
                <a:tc>
                  <a:txBody>
                    <a:bodyPr/>
                    <a:lstStyle/>
                    <a:p>
                      <a:r>
                        <a:rPr kumimoji="1" lang="ja-JP" altLang="en-US" sz="900" dirty="0">
                          <a:latin typeface="Meiryo UI" panose="020B0604030504040204" pitchFamily="50" charset="-128"/>
                          <a:ea typeface="Meiryo UI" panose="020B0604030504040204" pitchFamily="50" charset="-128"/>
                        </a:rPr>
                        <a:t>経済学研究科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r h="227881">
                <a:tc>
                  <a:txBody>
                    <a:bodyPr/>
                    <a:lstStyle/>
                    <a:p>
                      <a:r>
                        <a:rPr kumimoji="1" lang="ja-JP" altLang="en-US" sz="900" dirty="0">
                          <a:latin typeface="Meiryo UI" panose="020B0604030504040204" pitchFamily="50" charset="-128"/>
                          <a:ea typeface="Meiryo UI" panose="020B0604030504040204" pitchFamily="50" charset="-128"/>
                        </a:rPr>
                        <a:t>経営学研究科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27</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1" name="コンテンツ プレースホルダー 2">
            <a:extLst>
              <a:ext uri="{FF2B5EF4-FFF2-40B4-BE49-F238E27FC236}">
                <a16:creationId xmlns:a16="http://schemas.microsoft.com/office/drawing/2014/main" id="{D6F9B044-92E3-42C3-9456-14859A4836A5}"/>
              </a:ext>
            </a:extLst>
          </p:cNvPr>
          <p:cNvSpPr>
            <a:spLocks noGrp="1"/>
          </p:cNvSpPr>
          <p:nvPr>
            <p:ph idx="4294967295"/>
          </p:nvPr>
        </p:nvSpPr>
        <p:spPr>
          <a:xfrm>
            <a:off x="2577" y="2050763"/>
            <a:ext cx="3433763" cy="3933384"/>
          </a:xfrm>
          <a:prstGeom prst="rect">
            <a:avLst/>
          </a:prstGeom>
          <a:ln>
            <a:noFill/>
            <a:prstDash val="dash"/>
          </a:ln>
        </p:spPr>
        <p:txBody>
          <a:bodyPr wrap="square">
            <a:spAutoFit/>
          </a:bodyPr>
          <a:lstStyle/>
          <a:p>
            <a:pPr>
              <a:lnSpc>
                <a:spcPct val="100000"/>
              </a:lnSpc>
              <a:spcBef>
                <a:spcPts val="600"/>
              </a:spcBef>
              <a:buFont typeface="Meiryo UI" panose="020B0604030504040204" pitchFamily="50" charset="-128"/>
              <a:buChar char="○"/>
            </a:pPr>
            <a:r>
              <a:rPr lang="ja-JP" altLang="en-US" sz="1100" dirty="0">
                <a:latin typeface="Meiryo UI" panose="020B0604030504040204" pitchFamily="50" charset="-128"/>
                <a:ea typeface="Meiryo UI" panose="020B0604030504040204" pitchFamily="50" charset="-128"/>
              </a:rPr>
              <a:t>全学の基幹教育（共通教育）を企画運営するため基幹教育機構を設置。基幹教育においては全学部生を対象として「教養」、「専門的能力」、「情報収集・分析力」、「行動力」、「自己表現力」などの能力を身につけて社会の中で発揮できる人間を養成</a:t>
            </a:r>
            <a:endParaRPr lang="en-US" altLang="ja-JP" sz="1100" dirty="0">
              <a:latin typeface="Meiryo UI" panose="020B0604030504040204" pitchFamily="50" charset="-128"/>
              <a:ea typeface="Meiryo UI" panose="020B0604030504040204" pitchFamily="50" charset="-128"/>
            </a:endParaRPr>
          </a:p>
          <a:p>
            <a:pPr marL="180000" indent="-180000">
              <a:lnSpc>
                <a:spcPct val="100000"/>
              </a:lnSpc>
              <a:spcBef>
                <a:spcPts val="600"/>
              </a:spcBef>
              <a:buFont typeface="Wingdings" panose="05000000000000000000" pitchFamily="2" charset="2"/>
              <a:buChar char="Ø"/>
            </a:pPr>
            <a:endParaRPr lang="en-US" altLang="zh-CN" sz="1100" dirty="0">
              <a:latin typeface="Meiryo UI" panose="020B0604030504040204" pitchFamily="50" charset="-128"/>
              <a:ea typeface="Meiryo UI" panose="020B0604030504040204" pitchFamily="50" charset="-128"/>
            </a:endParaRPr>
          </a:p>
          <a:p>
            <a:pPr>
              <a:spcBef>
                <a:spcPts val="600"/>
              </a:spcBef>
              <a:buFont typeface="Meiryo UI" panose="020B0604030504040204" pitchFamily="50" charset="-128"/>
              <a:buChar char="○"/>
            </a:pPr>
            <a:r>
              <a:rPr lang="ja-JP" altLang="en-US" sz="1100" dirty="0">
                <a:latin typeface="Meiryo UI" panose="020B0604030504040204" pitchFamily="50" charset="-128"/>
                <a:ea typeface="Meiryo UI" panose="020B0604030504040204" pitchFamily="50" charset="-128"/>
              </a:rPr>
              <a:t>関西の主要国立大学に匹敵する公立の総合大学として、学部・研究科の枠を超えた異分野融合研究・教育を実践</a:t>
            </a:r>
            <a:endParaRPr lang="en-US" altLang="ja-JP" sz="1100" dirty="0">
              <a:latin typeface="Meiryo UI" panose="020B0604030504040204" pitchFamily="50" charset="-128"/>
              <a:ea typeface="Meiryo UI" panose="020B0604030504040204" pitchFamily="50" charset="-128"/>
            </a:endParaRPr>
          </a:p>
          <a:p>
            <a:pPr>
              <a:spcBef>
                <a:spcPts val="600"/>
              </a:spcBef>
              <a:buFont typeface="Meiryo UI" panose="020B0604030504040204" pitchFamily="50" charset="-128"/>
              <a:buChar char="○"/>
            </a:pPr>
            <a:endParaRPr lang="en-US" altLang="ja-JP" sz="1100" dirty="0">
              <a:latin typeface="Meiryo UI" panose="020B0604030504040204" pitchFamily="50" charset="-128"/>
              <a:ea typeface="Meiryo UI" panose="020B0604030504040204" pitchFamily="50" charset="-128"/>
            </a:endParaRPr>
          </a:p>
          <a:p>
            <a:pPr>
              <a:spcBef>
                <a:spcPts val="600"/>
              </a:spcBef>
              <a:buFont typeface="Meiryo UI" panose="020B0604030504040204" pitchFamily="50" charset="-128"/>
              <a:buChar char="○"/>
            </a:pPr>
            <a:r>
              <a:rPr lang="ja-JP" altLang="en-US" sz="1100" dirty="0">
                <a:latin typeface="Meiryo UI" panose="020B0604030504040204" pitchFamily="50" charset="-128"/>
                <a:ea typeface="Meiryo UI" panose="020B0604030504040204" pitchFamily="50" charset="-128"/>
              </a:rPr>
              <a:t>戦略領域などニーズに対応した研究を企業・国・自治体等と連携して推進するための</a:t>
            </a:r>
            <a:r>
              <a:rPr lang="ja-JP" altLang="en-US" sz="1100" dirty="0" smtClean="0">
                <a:latin typeface="Meiryo UI" panose="020B0604030504040204" pitchFamily="50" charset="-128"/>
                <a:ea typeface="Meiryo UI" panose="020B0604030504040204" pitchFamily="50" charset="-128"/>
              </a:rPr>
              <a:t>拠点を</a:t>
            </a:r>
            <a:r>
              <a:rPr lang="ja-JP" altLang="en-US" sz="1100" dirty="0">
                <a:latin typeface="Meiryo UI" panose="020B0604030504040204" pitchFamily="50" charset="-128"/>
                <a:ea typeface="Meiryo UI" panose="020B0604030504040204" pitchFamily="50" charset="-128"/>
              </a:rPr>
              <a:t>設置。研究領域は、臨機応変に再編</a:t>
            </a:r>
            <a:endParaRPr lang="en-US" altLang="ja-JP" sz="1100" dirty="0">
              <a:latin typeface="Meiryo UI" panose="020B0604030504040204" pitchFamily="50" charset="-128"/>
              <a:ea typeface="Meiryo UI" panose="020B0604030504040204" pitchFamily="50" charset="-128"/>
            </a:endParaRPr>
          </a:p>
          <a:p>
            <a:pPr>
              <a:spcBef>
                <a:spcPts val="600"/>
              </a:spcBef>
              <a:buFont typeface="Meiryo UI" panose="020B0604030504040204" pitchFamily="50" charset="-128"/>
              <a:buChar char="○"/>
            </a:pPr>
            <a:endParaRPr lang="en-US" altLang="ja-JP" sz="1100" dirty="0">
              <a:latin typeface="Meiryo UI" panose="020B0604030504040204" pitchFamily="50" charset="-128"/>
              <a:ea typeface="Meiryo UI" panose="020B0604030504040204" pitchFamily="50" charset="-128"/>
            </a:endParaRPr>
          </a:p>
          <a:p>
            <a:pPr>
              <a:spcBef>
                <a:spcPts val="600"/>
              </a:spcBef>
              <a:buFont typeface="Meiryo UI" panose="020B0604030504040204" pitchFamily="50" charset="-128"/>
              <a:buChar char="○"/>
            </a:pPr>
            <a:r>
              <a:rPr lang="ja-JP" altLang="en-US" sz="1100" dirty="0">
                <a:latin typeface="Meiryo UI" panose="020B0604030504040204" pitchFamily="50" charset="-128"/>
                <a:ea typeface="Meiryo UI" panose="020B0604030504040204" pitchFamily="50" charset="-128"/>
              </a:rPr>
              <a:t>教員組織は、教育研究組織とは別に、研究分野をベースに設置</a:t>
            </a:r>
            <a:endParaRPr lang="en-US" altLang="ja-JP" sz="1100" dirty="0">
              <a:latin typeface="Meiryo UI" panose="020B0604030504040204" pitchFamily="50" charset="-128"/>
              <a:ea typeface="Meiryo UI" panose="020B0604030504040204" pitchFamily="50" charset="-128"/>
            </a:endParaRPr>
          </a:p>
          <a:p>
            <a:pPr>
              <a:spcBef>
                <a:spcPts val="600"/>
              </a:spcBef>
              <a:buFont typeface="Meiryo UI" panose="020B0604030504040204" pitchFamily="50" charset="-128"/>
              <a:buChar char="○"/>
            </a:pPr>
            <a:endParaRPr lang="en-US" altLang="ja-JP" sz="1100" dirty="0">
              <a:latin typeface="Meiryo UI" panose="020B0604030504040204" pitchFamily="50" charset="-128"/>
              <a:ea typeface="Meiryo UI" panose="020B0604030504040204" pitchFamily="50" charset="-128"/>
            </a:endParaRPr>
          </a:p>
          <a:p>
            <a:pPr>
              <a:spcBef>
                <a:spcPts val="600"/>
              </a:spcBef>
              <a:buFont typeface="Meiryo UI" panose="020B0604030504040204" pitchFamily="50" charset="-128"/>
              <a:buChar char="○"/>
            </a:pPr>
            <a:r>
              <a:rPr lang="ja-JP" altLang="en-US" sz="1100" dirty="0">
                <a:latin typeface="Meiryo UI" panose="020B0604030504040204" pitchFamily="50" charset="-128"/>
                <a:ea typeface="Meiryo UI" panose="020B0604030504040204" pitchFamily="50" charset="-128"/>
              </a:rPr>
              <a:t>新領域の学部・研究科は引き続き検討、キャンパス整備に応じて設置予定</a:t>
            </a:r>
            <a:endParaRPr lang="en-US" altLang="ja-JP" sz="1100" dirty="0">
              <a:latin typeface="Meiryo UI" panose="020B0604030504040204" pitchFamily="50" charset="-128"/>
              <a:ea typeface="Meiryo UI" panose="020B0604030504040204" pitchFamily="50" charset="-128"/>
            </a:endParaRPr>
          </a:p>
          <a:p>
            <a:pPr marL="180000" indent="-180000">
              <a:spcBef>
                <a:spcPts val="600"/>
              </a:spcBef>
              <a:buFont typeface="Wingdings" panose="05000000000000000000" pitchFamily="2" charset="2"/>
              <a:buChar char="Ø"/>
            </a:pPr>
            <a:endParaRPr lang="en-US" altLang="ja-JP" sz="1100" dirty="0">
              <a:latin typeface="Meiryo UI" panose="020B0604030504040204" pitchFamily="50" charset="-128"/>
              <a:ea typeface="Meiryo UI" panose="020B0604030504040204" pitchFamily="50" charset="-128"/>
            </a:endParaRPr>
          </a:p>
        </p:txBody>
      </p:sp>
      <p:graphicFrame>
        <p:nvGraphicFramePr>
          <p:cNvPr id="18" name="表 17">
            <a:extLst>
              <a:ext uri="{FF2B5EF4-FFF2-40B4-BE49-F238E27FC236}">
                <a16:creationId xmlns:a16="http://schemas.microsoft.com/office/drawing/2014/main" id="{1CB7A8E0-1A15-4936-A63D-70F8AFA3ADDA}"/>
              </a:ext>
            </a:extLst>
          </p:cNvPr>
          <p:cNvGraphicFramePr>
            <a:graphicFrameLocks noGrp="1" noChangeAspect="1"/>
          </p:cNvGraphicFramePr>
          <p:nvPr>
            <p:extLst/>
          </p:nvPr>
        </p:nvGraphicFramePr>
        <p:xfrm>
          <a:off x="5090120" y="2086238"/>
          <a:ext cx="1144147" cy="245952"/>
        </p:xfrm>
        <a:graphic>
          <a:graphicData uri="http://schemas.openxmlformats.org/drawingml/2006/table">
            <a:tbl>
              <a:tblPr firstRow="1" bandRow="1">
                <a:tableStyleId>{912C8C85-51F0-491E-9774-3900AFEF0FD7}</a:tableStyleId>
              </a:tblPr>
              <a:tblGrid>
                <a:gridCol w="1144147">
                  <a:extLst>
                    <a:ext uri="{9D8B030D-6E8A-4147-A177-3AD203B41FA5}">
                      <a16:colId xmlns:a16="http://schemas.microsoft.com/office/drawing/2014/main" val="20000"/>
                    </a:ext>
                  </a:extLst>
                </a:gridCol>
              </a:tblGrid>
              <a:tr h="245952">
                <a:tc>
                  <a:txBody>
                    <a:bodyPr/>
                    <a:lstStyle/>
                    <a:p>
                      <a:pPr algn="ctr"/>
                      <a:r>
                        <a:rPr kumimoji="1" lang="ja-JP" altLang="en-US" sz="900" dirty="0">
                          <a:latin typeface="Meiryo UI" panose="020B0604030504040204" pitchFamily="50" charset="-128"/>
                          <a:ea typeface="Meiryo UI" panose="020B0604030504040204" pitchFamily="50" charset="-128"/>
                        </a:rPr>
                        <a:t>学部・学域</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316" marR="89316" marT="44356" marB="44356"/>
                </a:tc>
                <a:extLst>
                  <a:ext uri="{0D108BD9-81ED-4DB2-BD59-A6C34878D82A}">
                    <a16:rowId xmlns:a16="http://schemas.microsoft.com/office/drawing/2014/main" val="10000"/>
                  </a:ext>
                </a:extLst>
              </a:tr>
            </a:tbl>
          </a:graphicData>
        </a:graphic>
      </p:graphicFrame>
      <p:graphicFrame>
        <p:nvGraphicFramePr>
          <p:cNvPr id="23" name="表 22">
            <a:extLst>
              <a:ext uri="{FF2B5EF4-FFF2-40B4-BE49-F238E27FC236}">
                <a16:creationId xmlns:a16="http://schemas.microsoft.com/office/drawing/2014/main" id="{3465C044-E4BF-48F6-8899-CAFA20C90A4C}"/>
              </a:ext>
            </a:extLst>
          </p:cNvPr>
          <p:cNvGraphicFramePr>
            <a:graphicFrameLocks noGrp="1" noChangeAspect="1"/>
          </p:cNvGraphicFramePr>
          <p:nvPr>
            <p:extLst/>
          </p:nvPr>
        </p:nvGraphicFramePr>
        <p:xfrm>
          <a:off x="6302447" y="2085597"/>
          <a:ext cx="1221880" cy="242148"/>
        </p:xfrm>
        <a:graphic>
          <a:graphicData uri="http://schemas.openxmlformats.org/drawingml/2006/table">
            <a:tbl>
              <a:tblPr firstRow="1" bandRow="1">
                <a:tableStyleId>{912C8C85-51F0-491E-9774-3900AFEF0FD7}</a:tableStyleId>
              </a:tblPr>
              <a:tblGrid>
                <a:gridCol w="1221880">
                  <a:extLst>
                    <a:ext uri="{9D8B030D-6E8A-4147-A177-3AD203B41FA5}">
                      <a16:colId xmlns:a16="http://schemas.microsoft.com/office/drawing/2014/main" val="20000"/>
                    </a:ext>
                  </a:extLst>
                </a:gridCol>
              </a:tblGrid>
              <a:tr h="242148">
                <a:tc>
                  <a:txBody>
                    <a:bodyPr/>
                    <a:lstStyle/>
                    <a:p>
                      <a:pPr algn="ctr"/>
                      <a:r>
                        <a:rPr kumimoji="1" lang="ja-JP" altLang="en-US" sz="900" dirty="0">
                          <a:latin typeface="Meiryo UI" panose="020B0604030504040204" pitchFamily="50" charset="-128"/>
                          <a:ea typeface="Meiryo UI" panose="020B0604030504040204" pitchFamily="50" charset="-128"/>
                        </a:rPr>
                        <a:t>大学院</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0"/>
                  </a:ext>
                </a:extLst>
              </a:tr>
            </a:tbl>
          </a:graphicData>
        </a:graphic>
      </p:graphicFrame>
      <p:graphicFrame>
        <p:nvGraphicFramePr>
          <p:cNvPr id="24" name="表 23">
            <a:extLst>
              <a:ext uri="{FF2B5EF4-FFF2-40B4-BE49-F238E27FC236}">
                <a16:creationId xmlns:a16="http://schemas.microsoft.com/office/drawing/2014/main" id="{1CB7A8E0-1A15-4936-A63D-70F8AFA3ADDA}"/>
              </a:ext>
            </a:extLst>
          </p:cNvPr>
          <p:cNvGraphicFramePr>
            <a:graphicFrameLocks noGrp="1" noChangeAspect="1"/>
          </p:cNvGraphicFramePr>
          <p:nvPr>
            <p:extLst/>
          </p:nvPr>
        </p:nvGraphicFramePr>
        <p:xfrm>
          <a:off x="5101826" y="2368631"/>
          <a:ext cx="2422502" cy="225872"/>
        </p:xfrm>
        <a:graphic>
          <a:graphicData uri="http://schemas.openxmlformats.org/drawingml/2006/table">
            <a:tbl>
              <a:tblPr firstRow="1" bandRow="1">
                <a:tableStyleId>{2D5ABB26-0587-4C30-8999-92F81FD0307C}</a:tableStyleId>
              </a:tblPr>
              <a:tblGrid>
                <a:gridCol w="2422502">
                  <a:extLst>
                    <a:ext uri="{9D8B030D-6E8A-4147-A177-3AD203B41FA5}">
                      <a16:colId xmlns:a16="http://schemas.microsoft.com/office/drawing/2014/main" val="20000"/>
                    </a:ext>
                  </a:extLst>
                </a:gridCol>
              </a:tblGrid>
              <a:tr h="222923">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基幹教育機構</a:t>
                      </a: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585172465"/>
                  </a:ext>
                </a:extLst>
              </a:tr>
            </a:tbl>
          </a:graphicData>
        </a:graphic>
      </p:graphicFrame>
      <p:graphicFrame>
        <p:nvGraphicFramePr>
          <p:cNvPr id="26" name="表 25">
            <a:extLst>
              <a:ext uri="{FF2B5EF4-FFF2-40B4-BE49-F238E27FC236}">
                <a16:creationId xmlns:a16="http://schemas.microsoft.com/office/drawing/2014/main" id="{5A1F8298-5138-44D5-BEA6-D761141520E2}"/>
              </a:ext>
            </a:extLst>
          </p:cNvPr>
          <p:cNvGraphicFramePr>
            <a:graphicFrameLocks noGrp="1" noChangeAspect="1"/>
          </p:cNvGraphicFramePr>
          <p:nvPr>
            <p:extLst/>
          </p:nvPr>
        </p:nvGraphicFramePr>
        <p:xfrm>
          <a:off x="3475804" y="5032159"/>
          <a:ext cx="1218739" cy="923076"/>
        </p:xfrm>
        <a:graphic>
          <a:graphicData uri="http://schemas.openxmlformats.org/drawingml/2006/table">
            <a:tbl>
              <a:tblPr firstRow="1" bandRow="1">
                <a:tableStyleId>{2D5ABB26-0587-4C30-8999-92F81FD0307C}</a:tableStyleId>
              </a:tblPr>
              <a:tblGrid>
                <a:gridCol w="1218739">
                  <a:extLst>
                    <a:ext uri="{9D8B030D-6E8A-4147-A177-3AD203B41FA5}">
                      <a16:colId xmlns:a16="http://schemas.microsoft.com/office/drawing/2014/main" val="20000"/>
                    </a:ext>
                  </a:extLst>
                </a:gridCol>
              </a:tblGrid>
              <a:tr h="2307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現代システム科学域</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230769">
                <a:tc>
                  <a:txBody>
                    <a:bodyPr/>
                    <a:lstStyle/>
                    <a:p>
                      <a:r>
                        <a:rPr kumimoji="1" lang="ja-JP" altLang="en-US" sz="900" dirty="0">
                          <a:latin typeface="Meiryo UI" panose="020B0604030504040204" pitchFamily="50" charset="-128"/>
                          <a:ea typeface="Meiryo UI" panose="020B0604030504040204" pitchFamily="50" charset="-128"/>
                        </a:rPr>
                        <a:t>工学域</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2307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生命環境科学域</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r h="230769">
                <a:tc>
                  <a:txBody>
                    <a:bodyPr/>
                    <a:lstStyle/>
                    <a:p>
                      <a:r>
                        <a:rPr kumimoji="1" lang="ja-JP" altLang="en-US" sz="900" dirty="0">
                          <a:latin typeface="Meiryo UI" panose="020B0604030504040204" pitchFamily="50" charset="-128"/>
                          <a:ea typeface="Meiryo UI" panose="020B0604030504040204" pitchFamily="50" charset="-128"/>
                        </a:rPr>
                        <a:t>地域保健学域</a:t>
                      </a:r>
                    </a:p>
                  </a:txBody>
                  <a:tcPr marL="89316" marR="89316" marT="36839" marB="36839">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27" name="表 26">
            <a:extLst>
              <a:ext uri="{FF2B5EF4-FFF2-40B4-BE49-F238E27FC236}">
                <a16:creationId xmlns:a16="http://schemas.microsoft.com/office/drawing/2014/main" id="{5A1F8298-5138-44D5-BEA6-D761141520E2}"/>
              </a:ext>
            </a:extLst>
          </p:cNvPr>
          <p:cNvGraphicFramePr>
            <a:graphicFrameLocks noGrp="1" noChangeAspect="1"/>
          </p:cNvGraphicFramePr>
          <p:nvPr>
            <p:extLst/>
          </p:nvPr>
        </p:nvGraphicFramePr>
        <p:xfrm>
          <a:off x="3475803" y="4743359"/>
          <a:ext cx="1210427" cy="230769"/>
        </p:xfrm>
        <a:graphic>
          <a:graphicData uri="http://schemas.openxmlformats.org/drawingml/2006/table">
            <a:tbl>
              <a:tblPr firstRow="1" bandRow="1">
                <a:tableStyleId>{2D5ABB26-0587-4C30-8999-92F81FD0307C}</a:tableStyleId>
              </a:tblPr>
              <a:tblGrid>
                <a:gridCol w="1210427">
                  <a:extLst>
                    <a:ext uri="{9D8B030D-6E8A-4147-A177-3AD203B41FA5}">
                      <a16:colId xmlns:a16="http://schemas.microsoft.com/office/drawing/2014/main" val="20000"/>
                    </a:ext>
                  </a:extLst>
                </a:gridCol>
              </a:tblGrid>
              <a:tr h="2307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高等教育推進機構</a:t>
                      </a:r>
                    </a:p>
                  </a:txBody>
                  <a:tcPr marL="89316" marR="89316" marT="36839" marB="36839">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8" name="テキスト ボックス 27"/>
          <p:cNvSpPr txBox="1"/>
          <p:nvPr/>
        </p:nvSpPr>
        <p:spPr>
          <a:xfrm>
            <a:off x="52854" y="734345"/>
            <a:ext cx="9038293" cy="830997"/>
          </a:xfrm>
          <a:prstGeom prst="rect">
            <a:avLst/>
          </a:prstGeom>
          <a:noFill/>
          <a:ln w="19050">
            <a:solidFill>
              <a:schemeClr val="accent6"/>
            </a:solidFill>
          </a:ln>
        </p:spPr>
        <p:txBody>
          <a:bodyPr wrap="square" rtlCol="0">
            <a:spAutoFit/>
          </a:bodyPr>
          <a:lstStyle/>
          <a:p>
            <a:pPr lvl="0">
              <a:spcBef>
                <a:spcPts val="600"/>
              </a:spcBef>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新大学では、両大学の同種の分野を集約することを基本とした上で</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、新た</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に情報学研究科を</a:t>
            </a:r>
            <a:r>
              <a:rPr lang="ja-JP" altLang="en-US" sz="1200" dirty="0" smtClean="0">
                <a:solidFill>
                  <a:prstClr val="black"/>
                </a:solidFill>
                <a:latin typeface="Meiryo UI" panose="020B0604030504040204" pitchFamily="50" charset="-128"/>
                <a:ea typeface="Meiryo UI" panose="020B0604030504040204" pitchFamily="50" charset="-128"/>
              </a:rPr>
              <a:t>設置するとともに、農学部・研究科、獣医</a:t>
            </a:r>
            <a:r>
              <a:rPr lang="ja-JP" altLang="en-US" sz="1200" dirty="0">
                <a:solidFill>
                  <a:prstClr val="black"/>
                </a:solidFill>
                <a:latin typeface="Meiryo UI" panose="020B0604030504040204" pitchFamily="50" charset="-128"/>
                <a:ea typeface="Meiryo UI" panose="020B0604030504040204" pitchFamily="50" charset="-128"/>
              </a:rPr>
              <a:t>学部・</a:t>
            </a:r>
            <a:r>
              <a:rPr lang="ja-JP" altLang="en-US" sz="1200" dirty="0" smtClean="0">
                <a:solidFill>
                  <a:prstClr val="black"/>
                </a:solidFill>
                <a:latin typeface="Meiryo UI" panose="020B0604030504040204" pitchFamily="50" charset="-128"/>
                <a:ea typeface="Meiryo UI" panose="020B0604030504040204" pitchFamily="50" charset="-128"/>
              </a:rPr>
              <a:t>研究科、看護</a:t>
            </a:r>
            <a:r>
              <a:rPr lang="ja-JP" altLang="en-US" sz="1200" dirty="0">
                <a:solidFill>
                  <a:prstClr val="black"/>
                </a:solidFill>
                <a:latin typeface="Meiryo UI" panose="020B0604030504040204" pitchFamily="50" charset="-128"/>
                <a:ea typeface="Meiryo UI" panose="020B0604030504040204" pitchFamily="50" charset="-128"/>
              </a:rPr>
              <a:t>学部・</a:t>
            </a:r>
            <a:r>
              <a:rPr lang="ja-JP" altLang="en-US" sz="1200" dirty="0" smtClean="0">
                <a:solidFill>
                  <a:prstClr val="black"/>
                </a:solidFill>
                <a:latin typeface="Meiryo UI" panose="020B0604030504040204" pitchFamily="50" charset="-128"/>
                <a:ea typeface="Meiryo UI" panose="020B0604030504040204" pitchFamily="50" charset="-128"/>
              </a:rPr>
              <a:t>研究科を独立</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zh-CN"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１学域　</a:t>
            </a:r>
            <a:r>
              <a:rPr kumimoji="1" lang="en-US" altLang="zh-CN"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11</a:t>
            </a:r>
            <a:r>
              <a:rPr kumimoji="1" lang="zh-CN"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学部　</a:t>
            </a:r>
            <a:r>
              <a:rPr kumimoji="1" lang="en-US" altLang="zh-CN"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15</a:t>
            </a:r>
            <a:r>
              <a:rPr kumimoji="1" lang="zh-CN"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研究科</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新大学の規模は現状と同規模（学生数　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16,000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人　教員数　約</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1,400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人。学部学生入学定員数では国公立大学で全国第３位）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→これまで以上に多様な人材によるシナジー効果が期待される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aphicFrame>
        <p:nvGraphicFramePr>
          <p:cNvPr id="22" name="表 21">
            <a:extLst>
              <a:ext uri="{FF2B5EF4-FFF2-40B4-BE49-F238E27FC236}">
                <a16:creationId xmlns:a16="http://schemas.microsoft.com/office/drawing/2014/main" id="{1CB7A8E0-1A15-4936-A63D-70F8AFA3ADDA}"/>
              </a:ext>
            </a:extLst>
          </p:cNvPr>
          <p:cNvGraphicFramePr>
            <a:graphicFrameLocks noGrp="1" noChangeAspect="1"/>
          </p:cNvGraphicFramePr>
          <p:nvPr>
            <p:extLst/>
          </p:nvPr>
        </p:nvGraphicFramePr>
        <p:xfrm>
          <a:off x="5110671" y="4336397"/>
          <a:ext cx="1105106" cy="1823232"/>
        </p:xfrm>
        <a:graphic>
          <a:graphicData uri="http://schemas.openxmlformats.org/drawingml/2006/table">
            <a:tbl>
              <a:tblPr firstRow="1" bandRow="1">
                <a:tableStyleId>{2D5ABB26-0587-4C30-8999-92F81FD0307C}</a:tableStyleId>
              </a:tblPr>
              <a:tblGrid>
                <a:gridCol w="1105106">
                  <a:extLst>
                    <a:ext uri="{9D8B030D-6E8A-4147-A177-3AD203B41FA5}">
                      <a16:colId xmlns:a16="http://schemas.microsoft.com/office/drawing/2014/main" val="20000"/>
                    </a:ext>
                  </a:extLst>
                </a:gridCol>
              </a:tblGrid>
              <a:tr h="184991">
                <a:tc>
                  <a:txBody>
                    <a:bodyPr/>
                    <a:lstStyle/>
                    <a:p>
                      <a:r>
                        <a:rPr kumimoji="1" lang="ja-JP" altLang="en-US" sz="900" dirty="0">
                          <a:latin typeface="Meiryo UI" panose="020B0604030504040204" pitchFamily="50" charset="-128"/>
                          <a:ea typeface="Meiryo UI" panose="020B0604030504040204" pitchFamily="50" charset="-128"/>
                        </a:rPr>
                        <a:t>理学部</a:t>
                      </a: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5"/>
                  </a:ext>
                </a:extLst>
              </a:tr>
              <a:tr h="184991">
                <a:tc>
                  <a:txBody>
                    <a:bodyPr/>
                    <a:lstStyle/>
                    <a:p>
                      <a:r>
                        <a:rPr kumimoji="1" lang="ja-JP" altLang="en-US" sz="900" dirty="0">
                          <a:latin typeface="Meiryo UI" panose="020B0604030504040204" pitchFamily="50" charset="-128"/>
                          <a:ea typeface="Meiryo UI" panose="020B0604030504040204" pitchFamily="50" charset="-128"/>
                        </a:rPr>
                        <a:t>工学部</a:t>
                      </a: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435837536"/>
                  </a:ext>
                </a:extLst>
              </a:tr>
              <a:tr h="184991">
                <a:tc>
                  <a:txBody>
                    <a:bodyPr/>
                    <a:lstStyle/>
                    <a:p>
                      <a:r>
                        <a:rPr kumimoji="1" lang="ja-JP" altLang="en-US" sz="900" dirty="0">
                          <a:latin typeface="Meiryo UI" panose="020B0604030504040204" pitchFamily="50" charset="-128"/>
                          <a:ea typeface="Meiryo UI" panose="020B0604030504040204" pitchFamily="50" charset="-128"/>
                        </a:rPr>
                        <a:t>農学部</a:t>
                      </a: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7"/>
                  </a:ext>
                </a:extLst>
              </a:tr>
              <a:tr h="184991">
                <a:tc>
                  <a:txBody>
                    <a:bodyPr/>
                    <a:lstStyle/>
                    <a:p>
                      <a:r>
                        <a:rPr kumimoji="1" lang="ja-JP" altLang="en-US" sz="900" dirty="0">
                          <a:latin typeface="Meiryo UI" panose="020B0604030504040204" pitchFamily="50" charset="-128"/>
                          <a:ea typeface="Meiryo UI" panose="020B0604030504040204" pitchFamily="50" charset="-128"/>
                        </a:rPr>
                        <a:t>獣医学部</a:t>
                      </a: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127471821"/>
                  </a:ext>
                </a:extLst>
              </a:tr>
              <a:tr h="468000">
                <a:tc>
                  <a:txBody>
                    <a:bodyPr/>
                    <a:lstStyle/>
                    <a:p>
                      <a:r>
                        <a:rPr kumimoji="1" lang="ja-JP" altLang="en-US" sz="900" dirty="0">
                          <a:latin typeface="Meiryo UI" panose="020B0604030504040204" pitchFamily="50" charset="-128"/>
                          <a:ea typeface="Meiryo UI" panose="020B0604030504040204" pitchFamily="50" charset="-128"/>
                        </a:rPr>
                        <a:t>医学部</a:t>
                      </a: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50723018"/>
                  </a:ext>
                </a:extLst>
              </a:tr>
              <a:tr h="184991">
                <a:tc>
                  <a:txBody>
                    <a:bodyPr/>
                    <a:lstStyle/>
                    <a:p>
                      <a:r>
                        <a:rPr kumimoji="1" lang="ja-JP" altLang="en-US" sz="900" dirty="0" smtClean="0">
                          <a:latin typeface="Meiryo UI" panose="020B0604030504040204" pitchFamily="50" charset="-128"/>
                          <a:ea typeface="Meiryo UI" panose="020B0604030504040204" pitchFamily="50" charset="-128"/>
                        </a:rPr>
                        <a:t>看護学部</a:t>
                      </a:r>
                      <a:endParaRPr kumimoji="1" lang="ja-JP" altLang="en-US" sz="900" dirty="0">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954749990"/>
                  </a:ext>
                </a:extLst>
              </a:tr>
              <a:tr h="1849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latin typeface="Meiryo UI" panose="020B0604030504040204" pitchFamily="50" charset="-128"/>
                          <a:ea typeface="Meiryo UI" panose="020B0604030504040204" pitchFamily="50" charset="-128"/>
                        </a:rPr>
                        <a:t>生活科学部</a:t>
                      </a: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592451671"/>
                  </a:ext>
                </a:extLst>
              </a:tr>
            </a:tbl>
          </a:graphicData>
        </a:graphic>
      </p:graphicFrame>
      <p:graphicFrame>
        <p:nvGraphicFramePr>
          <p:cNvPr id="29" name="表 28">
            <a:extLst>
              <a:ext uri="{FF2B5EF4-FFF2-40B4-BE49-F238E27FC236}">
                <a16:creationId xmlns:a16="http://schemas.microsoft.com/office/drawing/2014/main" id="{1CB7A8E0-1A15-4936-A63D-70F8AFA3ADDA}"/>
              </a:ext>
            </a:extLst>
          </p:cNvPr>
          <p:cNvGraphicFramePr>
            <a:graphicFrameLocks noGrp="1" noChangeAspect="1"/>
          </p:cNvGraphicFramePr>
          <p:nvPr>
            <p:extLst/>
          </p:nvPr>
        </p:nvGraphicFramePr>
        <p:xfrm>
          <a:off x="6273090" y="3808276"/>
          <a:ext cx="1245600" cy="225872"/>
        </p:xfrm>
        <a:graphic>
          <a:graphicData uri="http://schemas.openxmlformats.org/drawingml/2006/table">
            <a:tbl>
              <a:tblPr firstRow="1" bandRow="1">
                <a:tableStyleId>{2D5ABB26-0587-4C30-8999-92F81FD0307C}</a:tableStyleId>
              </a:tblPr>
              <a:tblGrid>
                <a:gridCol w="1245600">
                  <a:extLst>
                    <a:ext uri="{9D8B030D-6E8A-4147-A177-3AD203B41FA5}">
                      <a16:colId xmlns:a16="http://schemas.microsoft.com/office/drawing/2014/main" val="20000"/>
                    </a:ext>
                  </a:extLst>
                </a:gridCol>
              </a:tblGrid>
              <a:tr h="184991">
                <a:tc>
                  <a:txBody>
                    <a:bodyPr/>
                    <a:lstStyle/>
                    <a:p>
                      <a:r>
                        <a:rPr kumimoji="1" lang="ja-JP" altLang="en-US" sz="900" dirty="0" smtClean="0">
                          <a:latin typeface="Meiryo UI" panose="020B0604030504040204" pitchFamily="50" charset="-128"/>
                          <a:ea typeface="Meiryo UI" panose="020B0604030504040204" pitchFamily="50" charset="-128"/>
                        </a:rPr>
                        <a:t>都市経営研究科</a:t>
                      </a:r>
                      <a:endParaRPr kumimoji="1" lang="ja-JP" altLang="en-US" sz="900" dirty="0">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787299846"/>
                  </a:ext>
                </a:extLst>
              </a:tr>
            </a:tbl>
          </a:graphicData>
        </a:graphic>
      </p:graphicFrame>
      <p:graphicFrame>
        <p:nvGraphicFramePr>
          <p:cNvPr id="25" name="表 24">
            <a:extLst>
              <a:ext uri="{FF2B5EF4-FFF2-40B4-BE49-F238E27FC236}">
                <a16:creationId xmlns:a16="http://schemas.microsoft.com/office/drawing/2014/main" id="{3465C044-E4BF-48F6-8899-CAFA20C90A4C}"/>
              </a:ext>
            </a:extLst>
          </p:cNvPr>
          <p:cNvGraphicFramePr>
            <a:graphicFrameLocks noGrp="1" noChangeAspect="1"/>
          </p:cNvGraphicFramePr>
          <p:nvPr>
            <p:extLst/>
          </p:nvPr>
        </p:nvGraphicFramePr>
        <p:xfrm>
          <a:off x="6278708" y="4336397"/>
          <a:ext cx="1245620" cy="1823048"/>
        </p:xfrm>
        <a:graphic>
          <a:graphicData uri="http://schemas.openxmlformats.org/drawingml/2006/table">
            <a:tbl>
              <a:tblPr firstRow="1" bandRow="1">
                <a:tableStyleId>{2D5ABB26-0587-4C30-8999-92F81FD0307C}</a:tableStyleId>
              </a:tblPr>
              <a:tblGrid>
                <a:gridCol w="1245620">
                  <a:extLst>
                    <a:ext uri="{9D8B030D-6E8A-4147-A177-3AD203B41FA5}">
                      <a16:colId xmlns:a16="http://schemas.microsoft.com/office/drawing/2014/main" val="20000"/>
                    </a:ext>
                  </a:extLst>
                </a:gridCol>
              </a:tblGrid>
              <a:tr h="227881">
                <a:tc>
                  <a:txBody>
                    <a:bodyPr/>
                    <a:lstStyle/>
                    <a:p>
                      <a:r>
                        <a:rPr kumimoji="1" lang="ja-JP" altLang="en-US" sz="900" dirty="0">
                          <a:latin typeface="Meiryo UI" panose="020B0604030504040204" pitchFamily="50" charset="-128"/>
                          <a:ea typeface="Meiryo UI" panose="020B0604030504040204" pitchFamily="50" charset="-128"/>
                        </a:rPr>
                        <a:t>理学研究科</a:t>
                      </a: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5"/>
                  </a:ext>
                </a:extLst>
              </a:tr>
              <a:tr h="227881">
                <a:tc>
                  <a:txBody>
                    <a:bodyPr/>
                    <a:lstStyle/>
                    <a:p>
                      <a:r>
                        <a:rPr kumimoji="1" lang="ja-JP" altLang="en-US" sz="900" dirty="0">
                          <a:latin typeface="Meiryo UI" panose="020B0604030504040204" pitchFamily="50" charset="-128"/>
                          <a:ea typeface="Meiryo UI" panose="020B0604030504040204" pitchFamily="50" charset="-128"/>
                        </a:rPr>
                        <a:t>工学研究科</a:t>
                      </a: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6"/>
                  </a:ext>
                </a:extLst>
              </a:tr>
              <a:tr h="227881">
                <a:tc>
                  <a:txBody>
                    <a:bodyPr/>
                    <a:lstStyle/>
                    <a:p>
                      <a:r>
                        <a:rPr kumimoji="1" lang="ja-JP" altLang="en-US" sz="900" dirty="0">
                          <a:latin typeface="Meiryo UI" panose="020B0604030504040204" pitchFamily="50" charset="-128"/>
                          <a:ea typeface="Meiryo UI" panose="020B0604030504040204" pitchFamily="50" charset="-128"/>
                        </a:rPr>
                        <a:t>農学研究科</a:t>
                      </a: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7"/>
                  </a:ext>
                </a:extLst>
              </a:tr>
              <a:tr h="227881">
                <a:tc>
                  <a:txBody>
                    <a:bodyPr/>
                    <a:lstStyle/>
                    <a:p>
                      <a:r>
                        <a:rPr kumimoji="1" lang="ja-JP" altLang="en-US" sz="900" dirty="0">
                          <a:latin typeface="Meiryo UI" panose="020B0604030504040204" pitchFamily="50" charset="-128"/>
                          <a:ea typeface="Meiryo UI" panose="020B0604030504040204" pitchFamily="50" charset="-128"/>
                        </a:rPr>
                        <a:t>獣医学研究科</a:t>
                      </a: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127471821"/>
                  </a:ext>
                </a:extLst>
              </a:tr>
              <a:tr h="227881">
                <a:tc>
                  <a:txBody>
                    <a:bodyPr/>
                    <a:lstStyle/>
                    <a:p>
                      <a:r>
                        <a:rPr kumimoji="1" lang="ja-JP" altLang="en-US" sz="900" dirty="0">
                          <a:latin typeface="Meiryo UI" panose="020B0604030504040204" pitchFamily="50" charset="-128"/>
                          <a:ea typeface="Meiryo UI" panose="020B0604030504040204" pitchFamily="50" charset="-128"/>
                        </a:rPr>
                        <a:t>医学研究科</a:t>
                      </a: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8"/>
                  </a:ext>
                </a:extLst>
              </a:tr>
              <a:tr h="227881">
                <a:tc>
                  <a:txBody>
                    <a:bodyPr/>
                    <a:lstStyle/>
                    <a:p>
                      <a:r>
                        <a:rPr kumimoji="1" lang="zh-CN" altLang="en-US" sz="900" dirty="0">
                          <a:latin typeface="Meiryo UI" panose="020B0604030504040204" pitchFamily="50" charset="-128"/>
                          <a:ea typeface="Meiryo UI" panose="020B0604030504040204" pitchFamily="50" charset="-128"/>
                        </a:rPr>
                        <a:t>ﾘﾊﾋﾞﾘﾃｰｼｮﾝ学研究科</a:t>
                      </a:r>
                      <a:endParaRPr kumimoji="1" lang="ja-JP" altLang="en-US" sz="900" dirty="0">
                        <a:latin typeface="Meiryo UI" panose="020B0604030504040204" pitchFamily="50" charset="-128"/>
                        <a:ea typeface="Meiryo UI" panose="020B0604030504040204" pitchFamily="50" charset="-128"/>
                      </a:endParaRP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589082812"/>
                  </a:ext>
                </a:extLst>
              </a:tr>
              <a:tr h="227881">
                <a:tc>
                  <a:txBody>
                    <a:bodyPr/>
                    <a:lstStyle/>
                    <a:p>
                      <a:r>
                        <a:rPr kumimoji="1" lang="ja-JP" altLang="en-US" sz="900" dirty="0">
                          <a:latin typeface="Meiryo UI" panose="020B0604030504040204" pitchFamily="50" charset="-128"/>
                          <a:ea typeface="Meiryo UI" panose="020B0604030504040204" pitchFamily="50" charset="-128"/>
                        </a:rPr>
                        <a:t>看護学研究科</a:t>
                      </a: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787299846"/>
                  </a:ext>
                </a:extLst>
              </a:tr>
              <a:tr h="227881">
                <a:tc>
                  <a:txBody>
                    <a:bodyPr/>
                    <a:lstStyle/>
                    <a:p>
                      <a:r>
                        <a:rPr kumimoji="1" lang="ja-JP" altLang="en-US" sz="900" dirty="0">
                          <a:latin typeface="Meiryo UI" panose="020B0604030504040204" pitchFamily="50" charset="-128"/>
                          <a:ea typeface="Meiryo UI" panose="020B0604030504040204" pitchFamily="50" charset="-128"/>
                        </a:rPr>
                        <a:t>生活科学研究科</a:t>
                      </a: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656989982"/>
                  </a:ext>
                </a:extLst>
              </a:tr>
            </a:tbl>
          </a:graphicData>
        </a:graphic>
      </p:graphicFrame>
      <p:graphicFrame>
        <p:nvGraphicFramePr>
          <p:cNvPr id="31" name="表 30">
            <a:extLst>
              <a:ext uri="{FF2B5EF4-FFF2-40B4-BE49-F238E27FC236}">
                <a16:creationId xmlns:a16="http://schemas.microsoft.com/office/drawing/2014/main" id="{1CB7A8E0-1A15-4936-A63D-70F8AFA3ADDA}"/>
              </a:ext>
            </a:extLst>
          </p:cNvPr>
          <p:cNvGraphicFramePr>
            <a:graphicFrameLocks noGrp="1" noChangeAspect="1"/>
          </p:cNvGraphicFramePr>
          <p:nvPr>
            <p:extLst/>
          </p:nvPr>
        </p:nvGraphicFramePr>
        <p:xfrm>
          <a:off x="6273090" y="4071332"/>
          <a:ext cx="1245600" cy="225872"/>
        </p:xfrm>
        <a:graphic>
          <a:graphicData uri="http://schemas.openxmlformats.org/drawingml/2006/table">
            <a:tbl>
              <a:tblPr firstRow="1" bandRow="1">
                <a:tableStyleId>{2D5ABB26-0587-4C30-8999-92F81FD0307C}</a:tableStyleId>
              </a:tblPr>
              <a:tblGrid>
                <a:gridCol w="1245600">
                  <a:extLst>
                    <a:ext uri="{9D8B030D-6E8A-4147-A177-3AD203B41FA5}">
                      <a16:colId xmlns:a16="http://schemas.microsoft.com/office/drawing/2014/main" val="20000"/>
                    </a:ext>
                  </a:extLst>
                </a:gridCol>
              </a:tblGrid>
              <a:tr h="184991">
                <a:tc>
                  <a:txBody>
                    <a:bodyPr/>
                    <a:lstStyle/>
                    <a:p>
                      <a:r>
                        <a:rPr kumimoji="1" lang="ja-JP" altLang="en-US" sz="900" dirty="0" smtClean="0">
                          <a:latin typeface="Meiryo UI" panose="020B0604030504040204" pitchFamily="50" charset="-128"/>
                          <a:ea typeface="Meiryo UI" panose="020B0604030504040204" pitchFamily="50" charset="-128"/>
                        </a:rPr>
                        <a:t>情報学研究科</a:t>
                      </a:r>
                      <a:endParaRPr kumimoji="1" lang="ja-JP" altLang="en-US" sz="900" dirty="0">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787299846"/>
                  </a:ext>
                </a:extLst>
              </a:tr>
            </a:tbl>
          </a:graphicData>
        </a:graphic>
      </p:graphicFrame>
      <p:sp>
        <p:nvSpPr>
          <p:cNvPr id="32" name="テキスト ボックス 31"/>
          <p:cNvSpPr txBox="1"/>
          <p:nvPr/>
        </p:nvSpPr>
        <p:spPr>
          <a:xfrm>
            <a:off x="-1" y="108000"/>
            <a:ext cx="9144000" cy="432000"/>
          </a:xfrm>
          <a:prstGeom prst="rect">
            <a:avLst/>
          </a:prstGeom>
          <a:solidFill>
            <a:srgbClr val="70AD47"/>
          </a:solidFill>
          <a:ln>
            <a:noFill/>
          </a:ln>
        </p:spPr>
        <p:txBody>
          <a:bodyPr wrap="square" tIns="36000" rIns="90000" bIns="36000" rtlCol="0" anchor="ctr">
            <a:noAutofit/>
          </a:bodyPr>
          <a:lstStyle/>
          <a:p>
            <a:pPr lvl="0"/>
            <a:r>
              <a:rPr lang="ja-JP" altLang="en-US" sz="1400" b="1" dirty="0">
                <a:solidFill>
                  <a:schemeClr val="bg1"/>
                </a:solidFill>
                <a:latin typeface="ＭＳ ゴシック" panose="020B0609070205080204" pitchFamily="49" charset="-128"/>
                <a:ea typeface="ＭＳ ゴシック" panose="020B0609070205080204" pitchFamily="49" charset="-128"/>
              </a:rPr>
              <a:t>４　</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統合</a:t>
            </a:r>
            <a:r>
              <a:rPr lang="ja-JP" altLang="en-US" sz="1400" b="1" dirty="0">
                <a:solidFill>
                  <a:schemeClr val="bg1"/>
                </a:solidFill>
                <a:latin typeface="ＭＳ ゴシック" panose="020B0609070205080204" pitchFamily="49" charset="-128"/>
                <a:ea typeface="ＭＳ ゴシック" panose="020B0609070205080204" pitchFamily="49" charset="-128"/>
              </a:rPr>
              <a:t>効果</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を</a:t>
            </a:r>
            <a:r>
              <a:rPr lang="ja-JP" altLang="en-US" sz="1400" b="1" dirty="0">
                <a:solidFill>
                  <a:schemeClr val="bg1"/>
                </a:solidFill>
                <a:latin typeface="ＭＳ ゴシック" panose="020B0609070205080204" pitchFamily="49" charset="-128"/>
                <a:ea typeface="ＭＳ ゴシック" panose="020B0609070205080204" pitchFamily="49" charset="-128"/>
              </a:rPr>
              <a:t>発揮</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するための取組み</a:t>
            </a:r>
            <a:endParaRPr lang="en-US" altLang="ja-JP" sz="1400" b="1" dirty="0" smtClean="0">
              <a:solidFill>
                <a:schemeClr val="bg1"/>
              </a:solidFill>
              <a:latin typeface="ＭＳ ゴシック" panose="020B0609070205080204" pitchFamily="49" charset="-128"/>
              <a:ea typeface="ＭＳ ゴシック" panose="020B0609070205080204" pitchFamily="49" charset="-128"/>
            </a:endParaRPr>
          </a:p>
          <a:p>
            <a:pPr lvl="0"/>
            <a:r>
              <a:rPr kumimoji="0" lang="ja-JP" altLang="en-US" sz="1600" b="1" i="0" u="none" strike="noStrike" kern="0" cap="none" spc="0" normalizeH="0" baseline="0" noProof="0" dirty="0">
                <a:ln>
                  <a:noFill/>
                </a:ln>
                <a:solidFill>
                  <a:schemeClr val="bg1"/>
                </a:solidFill>
                <a:effectLst/>
                <a:uLnTx/>
                <a:uFillTx/>
                <a:latin typeface="ＭＳ ゴシック" panose="020B0609070205080204" pitchFamily="49" charset="-128"/>
                <a:ea typeface="ＭＳ ゴシック" panose="020B0609070205080204" pitchFamily="49" charset="-128"/>
              </a:rPr>
              <a:t>　</a:t>
            </a:r>
            <a:r>
              <a:rPr kumimoji="0" lang="en-US" altLang="ja-JP" sz="1600" b="1" i="0" u="none" strike="noStrike" kern="0" cap="none" spc="0" normalizeH="0" baseline="0" noProof="0" dirty="0" smtClean="0">
                <a:ln>
                  <a:noFill/>
                </a:ln>
                <a:solidFill>
                  <a:schemeClr val="bg1"/>
                </a:solidFill>
                <a:effectLst/>
                <a:uLnTx/>
                <a:uFillTx/>
                <a:latin typeface="ＭＳ ゴシック" panose="020B0609070205080204" pitchFamily="49" charset="-128"/>
                <a:ea typeface="ＭＳ ゴシック" panose="020B0609070205080204" pitchFamily="49" charset="-128"/>
              </a:rPr>
              <a:t>(1)</a:t>
            </a:r>
            <a:r>
              <a:rPr kumimoji="0" lang="ja-JP" altLang="en-US" sz="1600" b="1" kern="0" dirty="0" smtClean="0">
                <a:solidFill>
                  <a:schemeClr val="bg1"/>
                </a:solidFill>
                <a:latin typeface="ＭＳ ゴシック" panose="020B0609070205080204" pitchFamily="49" charset="-128"/>
                <a:ea typeface="ＭＳ ゴシック" panose="020B0609070205080204" pitchFamily="49" charset="-128"/>
              </a:rPr>
              <a:t>新大学の教育研究組織</a:t>
            </a:r>
            <a:endParaRPr kumimoji="0" lang="ja-JP" altLang="en-US" sz="2000" b="1" i="0" u="none" strike="noStrike" kern="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4947740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39552" y="692696"/>
            <a:ext cx="8064896" cy="360098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市の大学統合については、</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月に外部有識者による「新大学構想会議」を府市で共同設置し、</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月に同会議が「新大学構想＜提言＞」を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提出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同年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月には、構想会議の提言を踏まえ、府市で「新大学ビジョン」を策定、</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月には、府市及び両大学で「新大学案（平成</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月版）」を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同年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月に大阪市会で大学統合関連議案（中期目標の変更等）が否決されたことを受けて、統合スケジュールを延期するとともに、これまでの議論経過</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を踏まえて</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、両大学で主体的に、大阪における公立大学のあり方を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検討</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月には、両大学が「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新・公立大学</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大阪モデル（基本構想）」をとりまとめ、大学統合により、教育力、研究力及び地域貢献力の向上を図り、大阪の発展を牽引できる新大学をめざすなどの方向性を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提示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月には、副首都推進本部の下に設置された新大学設計４者</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タスクフォース（</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TF</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「新たな公立大学としての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機能・戦略領域」を報告し、魅力ある新大学実現のため戦略的に取り組む重点分野を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明示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lvl="0" indent="-285750">
              <a:buFont typeface="Wingdings" panose="05000000000000000000" pitchFamily="2" charset="2"/>
              <a:buChar char="p"/>
              <a:defRPr/>
            </a:pPr>
            <a:r>
              <a:rPr kumimoji="1" lang="en-US" altLang="ja-JP" sz="1200" i="0"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月設立の公立大学法人大阪は、これまでの提言や計画等</a:t>
            </a:r>
            <a:r>
              <a:rPr kumimoji="1" lang="ja-JP" altLang="en-US" sz="1200" i="0"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を踏まえ、統合後の新大学の教育研究組織など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i="0"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新</a:t>
            </a:r>
            <a:r>
              <a:rPr kumimoji="1" lang="ja-JP" altLang="en-US" sz="120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大学の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”及び“</a:t>
            </a:r>
            <a:r>
              <a:rPr kumimoji="1" lang="ja-JP" altLang="en-US" sz="1200" i="0"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２つの機能・４つの戦略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領域”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で</a:t>
            </a:r>
            <a:r>
              <a:rPr kumimoji="1" lang="ja-JP" altLang="en-US" sz="120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1200" i="0"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取組みなど</a:t>
            </a:r>
            <a:r>
              <a:rPr kumimoji="1" lang="ja-JP" altLang="en-US" sz="120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に</a:t>
            </a:r>
            <a:r>
              <a:rPr kumimoji="1" lang="ja-JP" altLang="en-US" sz="1200" i="0"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ついて、大阪府・大阪市と連携をはかりながら検討</a:t>
            </a:r>
            <a:r>
              <a:rPr kumimoji="1" lang="ja-JP" altLang="en-US" sz="120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ja-JP" altLang="en-US" sz="1200" i="0"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進めてきた。</a:t>
            </a:r>
            <a:endParaRPr kumimoji="1" lang="en-US" altLang="ja-JP" sz="1200" i="0"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lvl="0" indent="-285750">
              <a:buFont typeface="Wingdings" panose="05000000000000000000" pitchFamily="2" charset="2"/>
              <a:buChar char="p"/>
              <a:defRPr/>
            </a:pPr>
            <a:r>
              <a:rPr kumimoji="1" lang="ja-JP" altLang="en-US" sz="1200" b="1"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本冊子は、これまでの「新大学ビジョン」、</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新・公立大学</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大阪モデル（基本構想）」</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及び</a:t>
            </a:r>
            <a:r>
              <a:rPr kumimoji="1" lang="ja-JP" altLang="en-US" sz="1200" b="1"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４者</a:t>
            </a:r>
            <a:r>
              <a:rPr kumimoji="1" lang="en-US" altLang="ja-JP" sz="1200" b="1"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TF</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報告書「新たな公立大学としての</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b="1" u="sng"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機能・戦略</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領域</a:t>
            </a:r>
            <a:r>
              <a:rPr kumimoji="1" lang="ja-JP" altLang="en-US" sz="1200" b="1"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」を、</a:t>
            </a:r>
            <a:r>
              <a:rPr lang="ja-JP" altLang="en-US" sz="1200" b="1" u="sng" noProof="0" dirty="0" smtClean="0">
                <a:latin typeface="Meiryo UI" panose="020B0604030504040204" pitchFamily="50" charset="-128"/>
                <a:ea typeface="Meiryo UI" panose="020B0604030504040204" pitchFamily="50" charset="-128"/>
                <a:cs typeface="Meiryo UI" panose="020B0604030504040204" pitchFamily="50" charset="-128"/>
              </a:rPr>
              <a:t>さ</a:t>
            </a:r>
            <a:r>
              <a:rPr lang="ja-JP" altLang="en-US" sz="1200" b="1" u="sng" noProof="0" dirty="0">
                <a:latin typeface="Meiryo UI" panose="020B0604030504040204" pitchFamily="50" charset="-128"/>
                <a:ea typeface="Meiryo UI" panose="020B0604030504040204" pitchFamily="50" charset="-128"/>
                <a:cs typeface="Meiryo UI" panose="020B0604030504040204" pitchFamily="50" charset="-128"/>
              </a:rPr>
              <a:t>ら</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に具体的な内容とし、</a:t>
            </a: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年４月の開学に向けて「新大学基本構想」としてとりまとめた</a:t>
            </a:r>
            <a:r>
              <a:rPr kumimoji="1" lang="ja-JP" altLang="en-US" sz="1200" b="1"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もので</a:t>
            </a:r>
            <a:r>
              <a:rPr kumimoji="1" lang="ja-JP" altLang="en-US" sz="1200" b="1"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ある。</a:t>
            </a:r>
            <a:endParaRPr kumimoji="1" lang="en-US" altLang="ja-JP" sz="1200" b="1"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なお、本冊子で紹介する戦略取組例は</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年４者</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TF</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報告書の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重点分野を中心に</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記載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記載のないもの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でも、両大学</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の「教育」・「研究」・</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「社会貢献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」の基本</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機能に関することについては、一層</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の維持・向上を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図る。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1500990823"/>
              </p:ext>
            </p:extLst>
          </p:nvPr>
        </p:nvGraphicFramePr>
        <p:xfrm>
          <a:off x="1160390" y="4810710"/>
          <a:ext cx="6823220" cy="1760220"/>
        </p:xfrm>
        <a:graphic>
          <a:graphicData uri="http://schemas.openxmlformats.org/drawingml/2006/table">
            <a:tbl>
              <a:tblPr firstRow="1" bandRow="1">
                <a:tableStyleId>{5940675A-B579-460E-94D1-54222C63F5DA}</a:tableStyleId>
              </a:tblPr>
              <a:tblGrid>
                <a:gridCol w="2781595">
                  <a:extLst>
                    <a:ext uri="{9D8B030D-6E8A-4147-A177-3AD203B41FA5}">
                      <a16:colId xmlns:a16="http://schemas.microsoft.com/office/drawing/2014/main" val="20000"/>
                    </a:ext>
                  </a:extLst>
                </a:gridCol>
                <a:gridCol w="2948709">
                  <a:extLst>
                    <a:ext uri="{9D8B030D-6E8A-4147-A177-3AD203B41FA5}">
                      <a16:colId xmlns:a16="http://schemas.microsoft.com/office/drawing/2014/main" val="20001"/>
                    </a:ext>
                  </a:extLst>
                </a:gridCol>
                <a:gridCol w="1092916">
                  <a:extLst>
                    <a:ext uri="{9D8B030D-6E8A-4147-A177-3AD203B41FA5}">
                      <a16:colId xmlns:a16="http://schemas.microsoft.com/office/drawing/2014/main" val="20002"/>
                    </a:ext>
                  </a:extLst>
                </a:gridCol>
              </a:tblGrid>
              <a:tr h="230212">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名称</a:t>
                      </a:r>
                    </a:p>
                  </a:txBody>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作成主体</a:t>
                      </a:r>
                    </a:p>
                  </a:txBody>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策定時期</a:t>
                      </a:r>
                    </a:p>
                  </a:txBody>
                  <a:tcPr/>
                </a:tc>
                <a:extLst>
                  <a:ext uri="{0D108BD9-81ED-4DB2-BD59-A6C34878D82A}">
                    <a16:rowId xmlns:a16="http://schemas.microsoft.com/office/drawing/2014/main" val="10000"/>
                  </a:ext>
                </a:extLst>
              </a:tr>
              <a:tr h="230212">
                <a:tc>
                  <a:txBody>
                    <a:bodyPr/>
                    <a:lstStyle/>
                    <a:p>
                      <a:r>
                        <a:rPr kumimoji="1" lang="ja-JP" altLang="en-US" sz="105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新大学構想＜提言＞</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B w="12700" cap="flat" cmpd="sng" algn="ctr">
                      <a:solidFill>
                        <a:schemeClr val="tx1"/>
                      </a:solidFill>
                      <a:prstDash val="dash"/>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大阪府市新大学構想会議（有識者会議）</a:t>
                      </a:r>
                    </a:p>
                  </a:txBody>
                  <a:tcPr>
                    <a:lnB w="12700" cap="flat" cmpd="sng" algn="ctr">
                      <a:solidFill>
                        <a:schemeClr val="tx1"/>
                      </a:solidFill>
                      <a:prstDash val="dash"/>
                      <a:round/>
                      <a:headEnd type="none" w="med" len="med"/>
                      <a:tailEnd type="none" w="med" len="med"/>
                    </a:lnB>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1"/>
                  </a:ext>
                </a:extLst>
              </a:tr>
              <a:tr h="230212">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新大学ビジョン</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2"/>
                  </a:ext>
                </a:extLst>
              </a:tr>
              <a:tr h="230212">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新大学案</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大阪府・大阪市・府立大学・市立大学</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3"/>
                  </a:ext>
                </a:extLst>
              </a:tr>
              <a:tr h="230212">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「新・公立大学」大阪モデル（基本構想）</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府立大学・市立大学</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4"/>
                  </a:ext>
                </a:extLst>
              </a:tr>
              <a:tr h="230212">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新たな公立大学としての</a:t>
                      </a: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機能・戦略領域</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新大学設計４者タスクフォース</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686547975"/>
                  </a:ext>
                </a:extLst>
              </a:tr>
              <a:tr h="230212">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新大学基本構想（案）</a:t>
                      </a:r>
                    </a:p>
                  </a:txBody>
                  <a:tcPr>
                    <a:lnT w="12700" cap="flat" cmpd="sng" algn="ctr">
                      <a:solidFill>
                        <a:schemeClr val="tx1"/>
                      </a:solidFill>
                      <a:prstDash val="dash"/>
                      <a:round/>
                      <a:headEnd type="none" w="med" len="med"/>
                      <a:tailEnd type="none" w="med" len="med"/>
                    </a:lnT>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公立大学法人大阪</a:t>
                      </a:r>
                    </a:p>
                  </a:txBody>
                  <a:tcPr>
                    <a:lnT w="12700" cap="flat" cmpd="sng" algn="ctr">
                      <a:solidFill>
                        <a:schemeClr val="tx1"/>
                      </a:solidFill>
                      <a:prstDash val="dash"/>
                      <a:round/>
                      <a:headEnd type="none" w="med" len="med"/>
                      <a:tailEnd type="none" w="med" len="med"/>
                    </a:lnT>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204906181"/>
                  </a:ext>
                </a:extLst>
              </a:tr>
            </a:tbl>
          </a:graphicData>
        </a:graphic>
      </p:graphicFrame>
      <p:sp>
        <p:nvSpPr>
          <p:cNvPr id="7" name="正方形/長方形 6"/>
          <p:cNvSpPr/>
          <p:nvPr/>
        </p:nvSpPr>
        <p:spPr>
          <a:xfrm>
            <a:off x="323528" y="4581128"/>
            <a:ext cx="3312368"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（参考）新大学に関する提言や計画等の一覧</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11"/>
          <p:cNvSpPr>
            <a:spLocks noGrp="1"/>
          </p:cNvSpPr>
          <p:nvPr>
            <p:ph type="sldNum" sz="quarter" idx="12"/>
          </p:nvPr>
        </p:nvSpPr>
        <p:spPr>
          <a:xfrm>
            <a:off x="7086600" y="6538913"/>
            <a:ext cx="2057400" cy="365125"/>
          </a:xfrm>
        </p:spPr>
        <p:txBody>
          <a:bodyPr/>
          <a:lstStyle/>
          <a:p>
            <a:r>
              <a:rPr lang="en-US" altLang="ja-JP" sz="1600" dirty="0"/>
              <a:t>1</a:t>
            </a:r>
            <a:endParaRPr kumimoji="1" lang="ja-JP" altLang="en-US" sz="1600" dirty="0"/>
          </a:p>
        </p:txBody>
      </p:sp>
      <p:sp>
        <p:nvSpPr>
          <p:cNvPr id="11" name="タイトル 1"/>
          <p:cNvSpPr txBox="1">
            <a:spLocks/>
          </p:cNvSpPr>
          <p:nvPr/>
        </p:nvSpPr>
        <p:spPr>
          <a:xfrm>
            <a:off x="0" y="109225"/>
            <a:ext cx="9144000" cy="432000"/>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600" b="1" dirty="0" smtClean="0">
                <a:solidFill>
                  <a:schemeClr val="bg1"/>
                </a:solidFill>
                <a:latin typeface="ＭＳ ゴシック" panose="020B0609070205080204" pitchFamily="49" charset="-128"/>
                <a:ea typeface="ＭＳ ゴシック" panose="020B0609070205080204" pitchFamily="49" charset="-128"/>
              </a:rPr>
              <a:t>１　はじめに</a:t>
            </a:r>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2827427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3996252" y="5400469"/>
            <a:ext cx="4968000" cy="1372962"/>
          </a:xfrm>
          <a:prstGeom prst="rect">
            <a:avLst/>
          </a:prstGeom>
        </p:spPr>
      </p:pic>
      <p:sp>
        <p:nvSpPr>
          <p:cNvPr id="17" name="正方形/長方形 16"/>
          <p:cNvSpPr/>
          <p:nvPr/>
        </p:nvSpPr>
        <p:spPr>
          <a:xfrm>
            <a:off x="80826" y="1859311"/>
            <a:ext cx="3698015" cy="4942809"/>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　ミッション</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学問体系としての</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情報学の深化</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情報を基盤とする</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学際的・分野横断的研究の推進</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Society 5.0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時代の</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データ活⽤</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⼈材の育成</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を駆使したデータアナリスト</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⼈材の育成</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IoT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を含む知的プラットフォーム</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アーキテクトの育成</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優れた応⽤⼒</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を有する情報学に関する専⾨家の育成</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　特徴</a:t>
            </a: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データドリブン型課題</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解決に必要となる</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三要素を網羅的に修得</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2" indent="-1381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情報の取得・収集</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2" indent="-1381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データ分析</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2" indent="-1381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判断および制御</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データ分析</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プラットフォーム</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応⽤</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がすべて修得可能な国内有数の教育研究拠点</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　多方面にわたる連携</a:t>
            </a: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データを「つなぎ」「広げる」ことにより</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複数の関連研究科との連携を実現</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スマートユニバーシティ</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構想への参画</a:t>
            </a: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府・市に対する「都市シンクタンク機能」</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としてのデータマネジメントセンターを</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通じたデータによる産・学・官連携</a:t>
            </a: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海外連携大学院とのダブルディグリー制度</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9" name="テキスト ボックス 68"/>
          <p:cNvSpPr txBox="1"/>
          <p:nvPr/>
        </p:nvSpPr>
        <p:spPr>
          <a:xfrm>
            <a:off x="55654" y="746278"/>
            <a:ext cx="9032692" cy="865526"/>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設置趣旨：情報を⾃在に操る「知」のプロフェッショナルの育成</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Society 5.0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を⾒据え、⼈⼯知能・データ分析を軸としたさまざまな学問領域との有機的融合により、情報および知識を⾃由に操ることで新たな「知」を創造し、グローバルな社会課題を解決できる⼈材の育成を⾏</a:t>
            </a:r>
            <a:r>
              <a:rPr kumimoji="1"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う</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ため、全学における情報学に関する資源を集約し、学際的・分野横断的な教育研究を推進する。</a:t>
            </a:r>
          </a:p>
        </p:txBody>
      </p:sp>
      <p:sp>
        <p:nvSpPr>
          <p:cNvPr id="41" name="正方形/長方形 40">
            <a:extLst>
              <a:ext uri="{FF2B5EF4-FFF2-40B4-BE49-F238E27FC236}">
                <a16:creationId xmlns:a16="http://schemas.microsoft.com/office/drawing/2014/main" id="{A23F1EA2-2278-4141-9856-388C8CAE7ACD}"/>
              </a:ext>
            </a:extLst>
          </p:cNvPr>
          <p:cNvSpPr/>
          <p:nvPr/>
        </p:nvSpPr>
        <p:spPr>
          <a:xfrm>
            <a:off x="285971" y="1664605"/>
            <a:ext cx="3287723" cy="3894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情報学研究科の概要と特色</a:t>
            </a:r>
            <a:endPar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1" name="正方形/長方形 50">
            <a:extLst>
              <a:ext uri="{FF2B5EF4-FFF2-40B4-BE49-F238E27FC236}">
                <a16:creationId xmlns:a16="http://schemas.microsoft.com/office/drawing/2014/main" id="{47A02398-5150-5549-83B1-D9A8F791F41D}"/>
              </a:ext>
            </a:extLst>
          </p:cNvPr>
          <p:cNvSpPr/>
          <p:nvPr/>
        </p:nvSpPr>
        <p:spPr>
          <a:xfrm>
            <a:off x="3903079" y="1859310"/>
            <a:ext cx="5156012" cy="4942810"/>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　専攻カリキュラム</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方向の学修パスを設定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01638" marR="0" lvl="2"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基礎→応用</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：情報学を体系的に修得した学生（工学部情報工学科の卒業生を想定）に対し、さらに専門性を深化させるとともに、応用分野への適用事例を体験的に修得することで高い応用力を養う</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01638" marR="0" lvl="2"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応用→基礎</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を活用した応用分野を学修した学生（現代システム科学域知識情報システム学類の卒業生を想定）に対し、より実践的な応用分野への展開を学ぶとともに、その要素技術についてより深い専門性を身につけ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2250" marR="0" lvl="1"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実学・グローバル志向科目の提供</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01638" marR="0" lvl="2"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両専攻ともに英語だけで修得可能とし、海外からの留学生を受け入れるなどグローバル化を推進</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01638" marR="0" lvl="2"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英語演習などによるグローバルコミュニケーション能力の向上</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01638" marR="0" lvl="2"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インターンシップなどを通じた実学志向演習の提供</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1" indent="-84138"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　人材養成コース</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2250" marR="0" lvl="1"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専攻カリキュラムとは別に人材養成コースを設定、副専攻として履修可能</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2250" marR="0" lvl="1"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専攻カリキュラム＋人材養成コースの修了により学問研究の涵養と人材像の明確化を両立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2250" marR="0" lvl="1"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即戦力として期待される「スペシャリスト養成コース」と、卓越した課題解決能力を身につける「課題解決型人材養成コース」を設定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2250" marR="0" lvl="1"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養成コースは時代の要請と社会ニーズにもとづき柔軟に設定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 name="正方形/長方形 57"/>
          <p:cNvSpPr/>
          <p:nvPr/>
        </p:nvSpPr>
        <p:spPr>
          <a:xfrm>
            <a:off x="4837223" y="1664605"/>
            <a:ext cx="3287723" cy="38941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多彩な教育プログラムの提供</a:t>
            </a:r>
            <a:endPar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54" name="図 53">
            <a:extLst>
              <a:ext uri="{FF2B5EF4-FFF2-40B4-BE49-F238E27FC236}">
                <a16:creationId xmlns:a16="http://schemas.microsoft.com/office/drawing/2014/main" id="{368FC188-5A67-EF4B-A7A8-85DEED171856}"/>
              </a:ext>
            </a:extLst>
          </p:cNvPr>
          <p:cNvPicPr>
            <a:picLocks noChangeAspect="1"/>
          </p:cNvPicPr>
          <p:nvPr/>
        </p:nvPicPr>
        <p:blipFill>
          <a:blip r:embed="rId4"/>
          <a:stretch>
            <a:fillRect/>
          </a:stretch>
        </p:blipFill>
        <p:spPr>
          <a:xfrm>
            <a:off x="2315157" y="4803354"/>
            <a:ext cx="1423230" cy="806280"/>
          </a:xfrm>
          <a:prstGeom prst="rect">
            <a:avLst/>
          </a:prstGeom>
        </p:spPr>
      </p:pic>
      <p:pic>
        <p:nvPicPr>
          <p:cNvPr id="6" name="図 5">
            <a:extLst>
              <a:ext uri="{FF2B5EF4-FFF2-40B4-BE49-F238E27FC236}">
                <a16:creationId xmlns:a16="http://schemas.microsoft.com/office/drawing/2014/main" id="{7E09E13D-D3A9-FB41-B210-31A7F748E868}"/>
              </a:ext>
            </a:extLst>
          </p:cNvPr>
          <p:cNvPicPr>
            <a:picLocks noChangeAspect="1"/>
          </p:cNvPicPr>
          <p:nvPr/>
        </p:nvPicPr>
        <p:blipFill>
          <a:blip r:embed="rId5"/>
          <a:stretch>
            <a:fillRect/>
          </a:stretch>
        </p:blipFill>
        <p:spPr>
          <a:xfrm>
            <a:off x="1679712" y="3402532"/>
            <a:ext cx="2161247" cy="1145251"/>
          </a:xfrm>
          <a:prstGeom prst="rect">
            <a:avLst/>
          </a:prstGeom>
        </p:spPr>
      </p:pic>
      <p:sp>
        <p:nvSpPr>
          <p:cNvPr id="40"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600" dirty="0" smtClean="0">
                <a:solidFill>
                  <a:prstClr val="black">
                    <a:tint val="75000"/>
                  </a:prstClr>
                </a:solidFill>
                <a:latin typeface="Calibri" panose="020F0502020204030204"/>
                <a:ea typeface="游ゴシック" panose="020B0400000000000000" pitchFamily="50" charset="-128"/>
              </a:rPr>
              <a:t>28</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3" name="テキスト ボックス 12"/>
          <p:cNvSpPr txBox="1"/>
          <p:nvPr/>
        </p:nvSpPr>
        <p:spPr>
          <a:xfrm>
            <a:off x="-1" y="108000"/>
            <a:ext cx="9144000" cy="432000"/>
          </a:xfrm>
          <a:prstGeom prst="rect">
            <a:avLst/>
          </a:prstGeom>
          <a:solidFill>
            <a:srgbClr val="70AD47"/>
          </a:solidFill>
          <a:ln>
            <a:noFill/>
          </a:ln>
        </p:spPr>
        <p:txBody>
          <a:bodyPr wrap="square" tIns="36000" rIns="90000" bIns="36000" rtlCol="0" anchor="ctr">
            <a:noAutofit/>
          </a:bodyPr>
          <a:lstStyle/>
          <a:p>
            <a:pPr lvl="0"/>
            <a:r>
              <a:rPr lang="ja-JP" altLang="en-US" sz="1400" b="1" dirty="0">
                <a:solidFill>
                  <a:schemeClr val="bg1"/>
                </a:solidFill>
                <a:latin typeface="ＭＳ ゴシック" panose="020B0609070205080204" pitchFamily="49" charset="-128"/>
                <a:ea typeface="ＭＳ ゴシック" panose="020B0609070205080204" pitchFamily="49" charset="-128"/>
              </a:rPr>
              <a:t>４　</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統合</a:t>
            </a:r>
            <a:r>
              <a:rPr lang="ja-JP" altLang="en-US" sz="1400" b="1" dirty="0">
                <a:solidFill>
                  <a:schemeClr val="bg1"/>
                </a:solidFill>
                <a:latin typeface="ＭＳ ゴシック" panose="020B0609070205080204" pitchFamily="49" charset="-128"/>
                <a:ea typeface="ＭＳ ゴシック" panose="020B0609070205080204" pitchFamily="49" charset="-128"/>
              </a:rPr>
              <a:t>効果</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を</a:t>
            </a:r>
            <a:r>
              <a:rPr lang="ja-JP" altLang="en-US" sz="1400" b="1" dirty="0">
                <a:solidFill>
                  <a:schemeClr val="bg1"/>
                </a:solidFill>
                <a:latin typeface="ＭＳ ゴシック" panose="020B0609070205080204" pitchFamily="49" charset="-128"/>
                <a:ea typeface="ＭＳ ゴシック" panose="020B0609070205080204" pitchFamily="49" charset="-128"/>
              </a:rPr>
              <a:t>発揮</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するための取組み</a:t>
            </a:r>
            <a:endParaRPr lang="en-US" altLang="ja-JP" sz="1400" b="1" dirty="0" smtClean="0">
              <a:solidFill>
                <a:schemeClr val="bg1"/>
              </a:solidFill>
              <a:latin typeface="ＭＳ ゴシック" panose="020B0609070205080204" pitchFamily="49" charset="-128"/>
              <a:ea typeface="ＭＳ ゴシック" panose="020B0609070205080204" pitchFamily="49" charset="-128"/>
            </a:endParaRPr>
          </a:p>
          <a:p>
            <a:pPr lvl="0"/>
            <a:r>
              <a:rPr kumimoji="0" lang="ja-JP" altLang="en-US" sz="1600" b="1" i="0" u="none" strike="noStrike" kern="0" cap="none" spc="0" normalizeH="0" baseline="0" noProof="0" dirty="0">
                <a:ln>
                  <a:noFill/>
                </a:ln>
                <a:solidFill>
                  <a:schemeClr val="bg1"/>
                </a:solidFill>
                <a:effectLst/>
                <a:uLnTx/>
                <a:uFillTx/>
                <a:latin typeface="ＭＳ ゴシック" panose="020B0609070205080204" pitchFamily="49" charset="-128"/>
                <a:ea typeface="ＭＳ ゴシック" panose="020B0609070205080204" pitchFamily="49" charset="-128"/>
              </a:rPr>
              <a:t>　</a:t>
            </a:r>
            <a:r>
              <a:rPr kumimoji="0" lang="en-US" altLang="ja-JP" sz="1600" b="1" i="0" u="none" strike="noStrike" kern="0" cap="none" spc="0" normalizeH="0" baseline="0" noProof="0" dirty="0" smtClean="0">
                <a:ln>
                  <a:noFill/>
                </a:ln>
                <a:solidFill>
                  <a:schemeClr val="bg1"/>
                </a:solidFill>
                <a:effectLst/>
                <a:uLnTx/>
                <a:uFillTx/>
                <a:latin typeface="ＭＳ ゴシック" panose="020B0609070205080204" pitchFamily="49" charset="-128"/>
                <a:ea typeface="ＭＳ ゴシック" panose="020B0609070205080204" pitchFamily="49" charset="-128"/>
              </a:rPr>
              <a:t>(1)</a:t>
            </a:r>
            <a:r>
              <a:rPr kumimoji="0" lang="ja-JP" altLang="en-US" sz="1600" b="1" kern="0" dirty="0" smtClean="0">
                <a:solidFill>
                  <a:schemeClr val="bg1"/>
                </a:solidFill>
                <a:latin typeface="ＭＳ ゴシック" panose="020B0609070205080204" pitchFamily="49" charset="-128"/>
                <a:ea typeface="ＭＳ ゴシック" panose="020B0609070205080204" pitchFamily="49" charset="-128"/>
              </a:rPr>
              <a:t>新大学の教育研究組織　➀</a:t>
            </a:r>
            <a:r>
              <a:rPr kumimoji="0" lang="ja-JP" altLang="en-US" sz="1600" b="1" kern="0" dirty="0">
                <a:solidFill>
                  <a:schemeClr val="bg1"/>
                </a:solidFill>
                <a:latin typeface="ＭＳ ゴシック" panose="020B0609070205080204" pitchFamily="49" charset="-128"/>
                <a:ea typeface="ＭＳ ゴシック" panose="020B0609070205080204" pitchFamily="49" charset="-128"/>
              </a:rPr>
              <a:t>情報学研究科の</a:t>
            </a:r>
            <a:r>
              <a:rPr kumimoji="0" lang="ja-JP" altLang="en-US" sz="1600" b="1" kern="0" dirty="0" smtClean="0">
                <a:solidFill>
                  <a:schemeClr val="bg1"/>
                </a:solidFill>
                <a:latin typeface="ＭＳ ゴシック" panose="020B0609070205080204" pitchFamily="49" charset="-128"/>
                <a:ea typeface="ＭＳ ゴシック" panose="020B0609070205080204" pitchFamily="49" charset="-128"/>
              </a:rPr>
              <a:t>新設</a:t>
            </a:r>
            <a:endParaRPr kumimoji="0" lang="ja-JP" altLang="en-US" sz="1600" b="1" kern="0" dirty="0">
              <a:solidFill>
                <a:schemeClr val="bg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563021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F5BC5B52-5D7B-4CDD-B28E-F4FEF30A570D}"/>
              </a:ext>
            </a:extLst>
          </p:cNvPr>
          <p:cNvSpPr/>
          <p:nvPr/>
        </p:nvSpPr>
        <p:spPr>
          <a:xfrm>
            <a:off x="106218" y="765343"/>
            <a:ext cx="8931564" cy="5773570"/>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72"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p>
        </p:txBody>
      </p:sp>
      <p:pic>
        <p:nvPicPr>
          <p:cNvPr id="13" name="図 12">
            <a:extLst>
              <a:ext uri="{FF2B5EF4-FFF2-40B4-BE49-F238E27FC236}">
                <a16:creationId xmlns:a16="http://schemas.microsoft.com/office/drawing/2014/main" id="{DE24E4A3-B792-4207-8CD0-C87C3FFA92E3}"/>
              </a:ext>
            </a:extLst>
          </p:cNvPr>
          <p:cNvPicPr>
            <a:picLocks noChangeAspect="1"/>
          </p:cNvPicPr>
          <p:nvPr/>
        </p:nvPicPr>
        <p:blipFill>
          <a:blip r:embed="rId2"/>
          <a:stretch>
            <a:fillRect/>
          </a:stretch>
        </p:blipFill>
        <p:spPr>
          <a:xfrm>
            <a:off x="1649277" y="2754869"/>
            <a:ext cx="5845446" cy="3649331"/>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29</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4" name="コンテンツ プレースホルダー 2">
            <a:extLst>
              <a:ext uri="{FF2B5EF4-FFF2-40B4-BE49-F238E27FC236}">
                <a16:creationId xmlns:a16="http://schemas.microsoft.com/office/drawing/2014/main" id="{D6F9B044-92E3-42C3-9456-14859A4836A5}"/>
              </a:ext>
            </a:extLst>
          </p:cNvPr>
          <p:cNvSpPr txBox="1">
            <a:spLocks/>
          </p:cNvSpPr>
          <p:nvPr/>
        </p:nvSpPr>
        <p:spPr>
          <a:xfrm>
            <a:off x="241981" y="877432"/>
            <a:ext cx="8795801" cy="1877437"/>
          </a:xfrm>
          <a:prstGeom prst="rect">
            <a:avLst/>
          </a:prstGeom>
          <a:ln>
            <a:noFill/>
            <a:prstDash val="dash"/>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en-US" altLang="ja-JP" sz="1200" b="1" i="0" u="sng"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rPr>
              <a:t>SDG</a:t>
            </a:r>
            <a:r>
              <a:rPr lang="en-US" altLang="ja-JP" sz="1200" b="1" u="sng" dirty="0" smtClean="0">
                <a:solidFill>
                  <a:srgbClr val="FF0000"/>
                </a:solidFill>
                <a:latin typeface="Meiryo UI" panose="020B0604030504040204" pitchFamily="50" charset="-128"/>
                <a:ea typeface="Meiryo UI" panose="020B0604030504040204" pitchFamily="50" charset="-128"/>
              </a:rPr>
              <a:t>s</a:t>
            </a:r>
            <a:r>
              <a:rPr lang="ja-JP" altLang="en-US" sz="1200" b="1" u="sng" dirty="0" smtClean="0">
                <a:solidFill>
                  <a:srgbClr val="FF0000"/>
                </a:solidFill>
                <a:latin typeface="Meiryo UI" panose="020B0604030504040204" pitchFamily="50" charset="-128"/>
                <a:ea typeface="Meiryo UI" panose="020B0604030504040204" pitchFamily="50" charset="-128"/>
              </a:rPr>
              <a:t>の達成</a:t>
            </a:r>
            <a:r>
              <a:rPr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持続</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可能な社会の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構築）と</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いうオブジェクト</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志向型の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教育（「課題の横断的達成型教育」</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）を実践</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SDGs</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を</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実現できる人間を育成するため異分野融合や多様な</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学びの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実践及び他学部</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の</a:t>
            </a:r>
            <a:r>
              <a:rPr kumimoji="1" lang="en-US" altLang="ja-JP" sz="1200" b="1" i="0" u="sng"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rPr>
              <a:t>SDGs</a:t>
            </a:r>
            <a:r>
              <a:rPr kumimoji="1" lang="ja-JP" altLang="en-US" sz="1200" b="1" i="0" u="sng"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rPr>
              <a:t>導入</a:t>
            </a:r>
            <a:r>
              <a:rPr kumimoji="1" lang="ja-JP" altLang="en-US" sz="12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に当たって組織的に</a:t>
            </a:r>
            <a:r>
              <a:rPr kumimoji="1" lang="ja-JP" altLang="en-US" sz="1200" b="1" i="0" u="sng"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rPr>
              <a:t>関与</a:t>
            </a:r>
            <a:endParaRPr kumimoji="1" lang="en-US" altLang="ja-JP" sz="1200" b="1" i="0" u="sng"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200" b="1" i="0" u="sng"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rPr>
              <a:t>新</a:t>
            </a:r>
            <a:r>
              <a:rPr kumimoji="1" lang="ja-JP" altLang="en-US" sz="12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大学の入試改革を先導</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し、学域単位入試や様々な特別選抜</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を行い</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、多様で特色のある学生を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受け入れ</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◆意欲ある</a:t>
            </a:r>
            <a:r>
              <a:rPr lang="ja-JP" altLang="en-US" sz="1200" b="1" u="sng" dirty="0" smtClean="0">
                <a:solidFill>
                  <a:srgbClr val="FF0000"/>
                </a:solidFill>
                <a:latin typeface="Meiryo UI" panose="020B0604030504040204" pitchFamily="50" charset="-128"/>
                <a:ea typeface="Meiryo UI" panose="020B0604030504040204" pitchFamily="50" charset="-128"/>
              </a:rPr>
              <a:t>学生が入学後も文系・理系の壁を越えて柔軟に学べる</a:t>
            </a:r>
            <a:r>
              <a:rPr lang="ja-JP" altLang="en-US" sz="1200" dirty="0" smtClean="0">
                <a:solidFill>
                  <a:prstClr val="black"/>
                </a:solidFill>
                <a:latin typeface="Meiryo UI" panose="020B0604030504040204" pitchFamily="50" charset="-128"/>
                <a:ea typeface="Meiryo UI" panose="020B0604030504040204" pitchFamily="50" charset="-128"/>
              </a:rPr>
              <a:t>ようなシステム構築・仕組みづくり</a:t>
            </a:r>
            <a:endParaRPr lang="en-US" altLang="ja-JP" sz="1200" dirty="0" smtClean="0">
              <a:solidFill>
                <a:prstClr val="black"/>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2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海外インターンシップや資格取得コースを</a:t>
            </a:r>
            <a:r>
              <a:rPr kumimoji="1" lang="ja-JP" altLang="en-US" sz="1200" b="1" i="0" u="sng"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rPr>
              <a:t>選択</a:t>
            </a:r>
            <a:endParaRPr kumimoji="1" lang="en-US" altLang="ja-JP" sz="1200" b="1" i="0" u="sng"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endParaRPr>
          </a:p>
          <a:p>
            <a:pPr marL="0" lvl="0" indent="0">
              <a:lnSpc>
                <a:spcPct val="100000"/>
              </a:lnSpc>
              <a:spcBef>
                <a:spcPts val="600"/>
              </a:spcBef>
              <a:buNone/>
              <a:defRPr/>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伝統的な学問領域を専門的に学ぶ学部に比べ</a:t>
            </a:r>
            <a:r>
              <a:rPr lang="ja-JP" altLang="en-US" sz="1200" dirty="0" smtClean="0">
                <a:solidFill>
                  <a:prstClr val="black"/>
                </a:solidFill>
                <a:latin typeface="Meiryo UI" panose="020B0604030504040204" pitchFamily="50" charset="-128"/>
                <a:ea typeface="Meiryo UI" panose="020B0604030504040204" pitchFamily="50" charset="-128"/>
              </a:rPr>
              <a:t>、</a:t>
            </a:r>
            <a:r>
              <a:rPr lang="ja-JP" altLang="en-US" sz="1200" b="1" u="sng" dirty="0" smtClean="0">
                <a:solidFill>
                  <a:srgbClr val="FF0000"/>
                </a:solidFill>
                <a:latin typeface="Meiryo UI" panose="020B0604030504040204" pitchFamily="50" charset="-128"/>
                <a:ea typeface="Meiryo UI" panose="020B0604030504040204" pitchFamily="50" charset="-128"/>
              </a:rPr>
              <a:t>より</a:t>
            </a:r>
            <a:r>
              <a:rPr lang="ja-JP" altLang="en-US" sz="1200" b="1" u="sng" dirty="0">
                <a:solidFill>
                  <a:srgbClr val="FF0000"/>
                </a:solidFill>
                <a:latin typeface="Meiryo UI" panose="020B0604030504040204" pitchFamily="50" charset="-128"/>
                <a:ea typeface="Meiryo UI" panose="020B0604030504040204" pitchFamily="50" charset="-128"/>
              </a:rPr>
              <a:t>多様かつ</a:t>
            </a:r>
            <a:r>
              <a:rPr lang="ja-JP" altLang="en-US" sz="1200" b="1" u="sng" dirty="0" smtClean="0">
                <a:solidFill>
                  <a:srgbClr val="FF0000"/>
                </a:solidFill>
                <a:latin typeface="Meiryo UI" panose="020B0604030504040204" pitchFamily="50" charset="-128"/>
                <a:ea typeface="Meiryo UI" panose="020B0604030504040204" pitchFamily="50" charset="-128"/>
              </a:rPr>
              <a:t>横断的</a:t>
            </a:r>
            <a:r>
              <a:rPr lang="ja-JP" altLang="en-US" sz="1200" b="1" u="sng" dirty="0">
                <a:solidFill>
                  <a:srgbClr val="FF0000"/>
                </a:solidFill>
                <a:latin typeface="Meiryo UI" panose="020B0604030504040204" pitchFamily="50" charset="-128"/>
                <a:ea typeface="Meiryo UI" panose="020B0604030504040204" pitchFamily="50" charset="-128"/>
              </a:rPr>
              <a:t>な領域を融合的に</a:t>
            </a:r>
            <a:r>
              <a:rPr lang="ja-JP" altLang="en-US" sz="1200" b="1" u="sng" dirty="0" smtClean="0">
                <a:solidFill>
                  <a:srgbClr val="FF0000"/>
                </a:solidFill>
                <a:latin typeface="Meiryo UI" panose="020B0604030504040204" pitchFamily="50" charset="-128"/>
                <a:ea typeface="Meiryo UI" panose="020B0604030504040204" pitchFamily="50" charset="-128"/>
              </a:rPr>
              <a:t>学ぶ</a:t>
            </a:r>
            <a:endParaRPr lang="en-US" altLang="ja-JP" sz="1200" b="1" u="sng" dirty="0" smtClean="0">
              <a:solidFill>
                <a:srgbClr val="FF0000"/>
              </a:solidFill>
              <a:latin typeface="Meiryo UI" panose="020B0604030504040204" pitchFamily="50" charset="-128"/>
              <a:ea typeface="Meiryo UI" panose="020B0604030504040204" pitchFamily="50" charset="-128"/>
            </a:endParaRPr>
          </a:p>
          <a:p>
            <a:pPr marL="0" indent="0">
              <a:lnSpc>
                <a:spcPct val="100000"/>
              </a:lnSpc>
              <a:spcBef>
                <a:spcPts val="600"/>
              </a:spcBef>
              <a:buNone/>
              <a:defRPr/>
            </a:pPr>
            <a:r>
              <a:rPr kumimoji="1" lang="ja-JP" altLang="en-US" sz="1200" b="1"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200" b="1" i="0"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情報学、自然科学、社会科学、人間科学を融合した</a:t>
            </a:r>
            <a:r>
              <a:rPr lang="ja-JP" altLang="en-US" sz="1200" dirty="0" smtClean="0">
                <a:solidFill>
                  <a:prstClr val="black"/>
                </a:solidFill>
                <a:latin typeface="Meiryo UI" panose="020B0604030504040204" pitchFamily="50" charset="-128"/>
                <a:ea typeface="Meiryo UI" panose="020B0604030504040204" pitchFamily="50" charset="-128"/>
              </a:rPr>
              <a:t>領域での教育研究</a:t>
            </a:r>
            <a:r>
              <a:rPr lang="ja-JP" altLang="en-US" sz="1200" dirty="0">
                <a:solidFill>
                  <a:prstClr val="black"/>
                </a:solidFill>
                <a:latin typeface="Meiryo UI" panose="020B0604030504040204" pitchFamily="50" charset="-128"/>
                <a:ea typeface="Meiryo UI" panose="020B0604030504040204" pitchFamily="50" charset="-128"/>
              </a:rPr>
              <a:t>を</a:t>
            </a:r>
            <a:r>
              <a:rPr lang="ja-JP" altLang="en-US" sz="1200" dirty="0" smtClean="0">
                <a:solidFill>
                  <a:prstClr val="black"/>
                </a:solidFill>
                <a:latin typeface="Meiryo UI" panose="020B0604030504040204" pitchFamily="50" charset="-128"/>
                <a:ea typeface="Meiryo UI" panose="020B0604030504040204" pitchFamily="50" charset="-128"/>
              </a:rPr>
              <a:t>目指す</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p:cNvSpPr txBox="1"/>
          <p:nvPr/>
        </p:nvSpPr>
        <p:spPr>
          <a:xfrm>
            <a:off x="-14687" y="108000"/>
            <a:ext cx="9180000" cy="432000"/>
          </a:xfrm>
          <a:prstGeom prst="rect">
            <a:avLst/>
          </a:prstGeom>
          <a:solidFill>
            <a:srgbClr val="70AD47"/>
          </a:solidFill>
          <a:ln>
            <a:noFill/>
          </a:ln>
        </p:spPr>
        <p:txBody>
          <a:bodyPr wrap="square" tIns="36000" bIns="36000" rtlCol="0" anchor="ctr">
            <a:noAutofit/>
          </a:bodyPr>
          <a:lstStyle/>
          <a:p>
            <a:r>
              <a:rPr lang="ja-JP" altLang="en-US" sz="1400" b="1" dirty="0">
                <a:solidFill>
                  <a:schemeClr val="bg1"/>
                </a:solidFill>
                <a:latin typeface="ＭＳ ゴシック" panose="020B0609070205080204" pitchFamily="49" charset="-128"/>
                <a:ea typeface="ＭＳ ゴシック" panose="020B0609070205080204" pitchFamily="49" charset="-128"/>
              </a:rPr>
              <a:t>４　統合効果を発揮するための</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取組み</a:t>
            </a:r>
            <a:endParaRPr lang="en-US" altLang="ja-JP" sz="1400" b="1" dirty="0">
              <a:solidFill>
                <a:schemeClr val="bg1"/>
              </a:solidFill>
              <a:latin typeface="ＭＳ ゴシック" panose="020B0609070205080204" pitchFamily="49" charset="-128"/>
              <a:ea typeface="ＭＳ ゴシック" panose="020B0609070205080204" pitchFamily="49" charset="-128"/>
            </a:endParaRPr>
          </a:p>
          <a:p>
            <a:pPr lvl="0"/>
            <a:r>
              <a:rPr lang="ja-JP" altLang="en-US" sz="1400" b="1" dirty="0" smtClean="0">
                <a:solidFill>
                  <a:schemeClr val="bg1"/>
                </a:solidFill>
                <a:latin typeface="ＭＳ ゴシック" panose="020B0609070205080204" pitchFamily="49" charset="-128"/>
                <a:ea typeface="ＭＳ ゴシック" panose="020B0609070205080204" pitchFamily="49" charset="-128"/>
              </a:rPr>
              <a:t>　</a:t>
            </a:r>
            <a:r>
              <a:rPr lang="en-US" altLang="ja-JP" sz="1400" b="1" dirty="0" smtClean="0">
                <a:solidFill>
                  <a:schemeClr val="bg1"/>
                </a:solidFill>
                <a:latin typeface="ＭＳ ゴシック" panose="020B0609070205080204" pitchFamily="49" charset="-128"/>
                <a:ea typeface="ＭＳ ゴシック" panose="020B0609070205080204" pitchFamily="49" charset="-128"/>
              </a:rPr>
              <a:t>(1)</a:t>
            </a:r>
            <a:r>
              <a:rPr lang="ja-JP" altLang="en-US" sz="1400" b="1" dirty="0" smtClean="0">
                <a:solidFill>
                  <a:prstClr val="white"/>
                </a:solidFill>
                <a:latin typeface="ＭＳ ゴシック" panose="020B0609070205080204" pitchFamily="49" charset="-128"/>
                <a:ea typeface="ＭＳ ゴシック" panose="020B0609070205080204" pitchFamily="49" charset="-128"/>
              </a:rPr>
              <a:t>新大学の教育研究組織</a:t>
            </a:r>
            <a:r>
              <a:rPr lang="ja-JP" altLang="en-US" sz="1400" b="1" dirty="0">
                <a:solidFill>
                  <a:prstClr val="white"/>
                </a:solidFill>
                <a:latin typeface="ＭＳ ゴシック" panose="020B0609070205080204" pitchFamily="49" charset="-128"/>
                <a:ea typeface="ＭＳ ゴシック" panose="020B0609070205080204" pitchFamily="49" charset="-128"/>
              </a:rPr>
              <a:t>　</a:t>
            </a:r>
            <a:r>
              <a:rPr lang="ja-JP" altLang="en-US" sz="1400" b="1" dirty="0" smtClean="0">
                <a:solidFill>
                  <a:prstClr val="white"/>
                </a:solidFill>
                <a:latin typeface="ＭＳ ゴシック" panose="020B0609070205080204" pitchFamily="49" charset="-128"/>
                <a:ea typeface="ＭＳ ゴシック" panose="020B0609070205080204" pitchFamily="49" charset="-128"/>
              </a:rPr>
              <a:t>②現代システム科学域</a:t>
            </a:r>
            <a:r>
              <a:rPr lang="ja-JP" altLang="en-US" sz="1400" b="1" dirty="0">
                <a:solidFill>
                  <a:prstClr val="white"/>
                </a:solidFill>
                <a:latin typeface="ＭＳ ゴシック" panose="020B0609070205080204" pitchFamily="49" charset="-128"/>
                <a:ea typeface="ＭＳ ゴシック" panose="020B0609070205080204" pitchFamily="49" charset="-128"/>
              </a:rPr>
              <a:t>　</a:t>
            </a:r>
            <a:r>
              <a:rPr lang="ja-JP" altLang="en-US" sz="1400" b="1" dirty="0" smtClean="0">
                <a:solidFill>
                  <a:prstClr val="white"/>
                </a:solidFill>
                <a:latin typeface="ＭＳ ゴシック" panose="020B0609070205080204" pitchFamily="49" charset="-128"/>
                <a:ea typeface="ＭＳ ゴシック" panose="020B0609070205080204" pitchFamily="49" charset="-128"/>
              </a:rPr>
              <a:t>：新大学で唯一設置する「学域」</a:t>
            </a:r>
            <a:endParaRPr kumimoji="0" lang="ja-JP" altLang="en-US" sz="1400" b="1" i="0" strike="noStrike" kern="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0269672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nvPr>
        </p:nvGraphicFramePr>
        <p:xfrm>
          <a:off x="53109" y="1809563"/>
          <a:ext cx="9037782" cy="4478564"/>
        </p:xfrm>
        <a:graphic>
          <a:graphicData uri="http://schemas.openxmlformats.org/drawingml/2006/table">
            <a:tbl>
              <a:tblPr firstRow="1" firstCol="1" bandRow="1">
                <a:tableStyleId>{93296810-A885-4BE3-A3E7-6D5BEEA58F35}</a:tableStyleId>
              </a:tblPr>
              <a:tblGrid>
                <a:gridCol w="1836982">
                  <a:extLst>
                    <a:ext uri="{9D8B030D-6E8A-4147-A177-3AD203B41FA5}">
                      <a16:colId xmlns:a16="http://schemas.microsoft.com/office/drawing/2014/main" val="2624731248"/>
                    </a:ext>
                  </a:extLst>
                </a:gridCol>
                <a:gridCol w="7200800">
                  <a:extLst>
                    <a:ext uri="{9D8B030D-6E8A-4147-A177-3AD203B41FA5}">
                      <a16:colId xmlns:a16="http://schemas.microsoft.com/office/drawing/2014/main" val="1768414334"/>
                    </a:ext>
                  </a:extLst>
                </a:gridCol>
              </a:tblGrid>
              <a:tr h="397925">
                <a:tc>
                  <a:txBody>
                    <a:bodyPr/>
                    <a:lstStyle/>
                    <a:p>
                      <a:pPr algn="ctr"/>
                      <a:r>
                        <a:rPr kumimoji="1" lang="ja-JP" altLang="en-US" sz="1200" smtClean="0"/>
                        <a:t>名称</a:t>
                      </a:r>
                      <a:endParaRPr kumimoji="1" lang="ja-JP" altLang="en-US" sz="1200" dirty="0"/>
                    </a:p>
                  </a:txBody>
                  <a:tcPr/>
                </a:tc>
                <a:tc>
                  <a:txBody>
                    <a:bodyPr/>
                    <a:lstStyle/>
                    <a:p>
                      <a:pPr algn="ctr"/>
                      <a:r>
                        <a:rPr kumimoji="1" lang="ja-JP" altLang="en-US" sz="1100" dirty="0"/>
                        <a:t>教育の特徴など</a:t>
                      </a:r>
                    </a:p>
                  </a:txBody>
                  <a:tcPr/>
                </a:tc>
                <a:extLst>
                  <a:ext uri="{0D108BD9-81ED-4DB2-BD59-A6C34878D82A}">
                    <a16:rowId xmlns:a16="http://schemas.microsoft.com/office/drawing/2014/main" val="4206836750"/>
                  </a:ext>
                </a:extLst>
              </a:tr>
              <a:tr h="662596">
                <a:tc>
                  <a:txBody>
                    <a:bodyPr/>
                    <a:lstStyle/>
                    <a:p>
                      <a:r>
                        <a:rPr lang="ja-JP" altLang="en-US" sz="1200" smtClean="0"/>
                        <a:t>基幹教育機構</a:t>
                      </a:r>
                      <a:endParaRPr kumimoji="1" lang="ja-JP" altLang="en-US" sz="1200" dirty="0"/>
                    </a:p>
                  </a:txBody>
                  <a:tcPr/>
                </a:tc>
                <a:tc>
                  <a:txBody>
                    <a:bodyPr/>
                    <a:lstStyle/>
                    <a:p>
                      <a:pPr marL="0" indent="0">
                        <a:spcBef>
                          <a:spcPts val="0"/>
                        </a:spcBef>
                        <a:buFont typeface="Arial" panose="020B0604020202020204" pitchFamily="34" charset="0"/>
                        <a:buNone/>
                      </a:pPr>
                      <a:r>
                        <a:rPr lang="ja-JP" altLang="en-US" sz="1100" dirty="0" smtClean="0"/>
                        <a:t>英語</a:t>
                      </a:r>
                      <a:r>
                        <a:rPr lang="ja-JP" altLang="en-US" sz="1100" dirty="0"/>
                        <a:t>教育の強化（卒業までに</a:t>
                      </a:r>
                      <a:r>
                        <a:rPr lang="en-US" altLang="ja-JP" sz="1100" dirty="0"/>
                        <a:t>CEFR B1</a:t>
                      </a:r>
                      <a:r>
                        <a:rPr lang="ja-JP" altLang="en-US" sz="1100" dirty="0"/>
                        <a:t>＊以上を目指す）、数理・データサイエンス基礎を全学に提供、初年次に基幹ゼミナールで能動的学習姿勢を</a:t>
                      </a:r>
                      <a:r>
                        <a:rPr lang="ja-JP" altLang="en-US" sz="1100" dirty="0" smtClean="0"/>
                        <a:t>習得。大学院</a:t>
                      </a:r>
                      <a:r>
                        <a:rPr lang="ja-JP" altLang="en-US" sz="1100" dirty="0"/>
                        <a:t>において研究公正、キャリアデザイン、プレ</a:t>
                      </a:r>
                      <a:r>
                        <a:rPr lang="en-US" altLang="ja-JP" sz="1100" dirty="0"/>
                        <a:t>FD</a:t>
                      </a:r>
                      <a:r>
                        <a:rPr lang="ja-JP" altLang="en-US" sz="1100" dirty="0"/>
                        <a:t>など共通教育を提供</a:t>
                      </a:r>
                      <a:endParaRPr lang="en-US" altLang="ja-JP"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402449455"/>
                  </a:ext>
                </a:extLst>
              </a:tr>
              <a:tr h="486908">
                <a:tc>
                  <a:txBody>
                    <a:bodyPr/>
                    <a:lstStyle/>
                    <a:p>
                      <a:r>
                        <a:rPr lang="ja-JP" altLang="en-US" sz="1200" smtClean="0"/>
                        <a:t>現代システム科学域</a:t>
                      </a:r>
                      <a:endParaRPr kumimoji="1" lang="ja-JP" alt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t>新大学で唯一の「学域」。</a:t>
                      </a:r>
                      <a:r>
                        <a:rPr lang="en-US" altLang="ja-JP" sz="1100" dirty="0" smtClean="0"/>
                        <a:t>SDGs</a:t>
                      </a:r>
                      <a:r>
                        <a:rPr lang="ja-JP" altLang="en-US" sz="1100" dirty="0"/>
                        <a:t>を実現できる人間を育成するため異分野融合、多様な学びの実践及び他学部の</a:t>
                      </a:r>
                      <a:r>
                        <a:rPr lang="en-US" altLang="ja-JP" sz="1100" dirty="0"/>
                        <a:t>SDGs</a:t>
                      </a:r>
                      <a:r>
                        <a:rPr lang="ja-JP" altLang="en-US" sz="1100" dirty="0"/>
                        <a:t>導入に当たっての組織的関与。新大学の入試改革の先導</a:t>
                      </a:r>
                      <a:r>
                        <a:rPr lang="ja-JP" altLang="en-US" sz="1100" dirty="0" smtClean="0"/>
                        <a:t>。海外</a:t>
                      </a:r>
                      <a:r>
                        <a:rPr lang="ja-JP" altLang="en-US" sz="1100" dirty="0"/>
                        <a:t>インターンシップや資格取得コースを選択</a:t>
                      </a:r>
                      <a:endParaRPr kumimoji="1" lang="ja-JP" altLang="en-US" sz="1100" dirty="0"/>
                    </a:p>
                  </a:txBody>
                  <a:tcPr/>
                </a:tc>
                <a:extLst>
                  <a:ext uri="{0D108BD9-81ED-4DB2-BD59-A6C34878D82A}">
                    <a16:rowId xmlns:a16="http://schemas.microsoft.com/office/drawing/2014/main" val="1503897242"/>
                  </a:ext>
                </a:extLst>
              </a:tr>
              <a:tr h="397925">
                <a:tc>
                  <a:txBody>
                    <a:bodyPr/>
                    <a:lstStyle/>
                    <a:p>
                      <a:r>
                        <a:rPr lang="ja-JP" altLang="en-US" sz="1200" smtClean="0"/>
                        <a:t>法学部・研究科</a:t>
                      </a:r>
                      <a:endParaRPr kumimoji="1" lang="ja-JP" alt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t>５年一貫教育で司法試験にチャレンジできる法曹養成コースを設置</a:t>
                      </a:r>
                      <a:endParaRPr kumimoji="1" lang="ja-JP" altLang="en-US" sz="1100" dirty="0"/>
                    </a:p>
                  </a:txBody>
                  <a:tcPr/>
                </a:tc>
                <a:extLst>
                  <a:ext uri="{0D108BD9-81ED-4DB2-BD59-A6C34878D82A}">
                    <a16:rowId xmlns:a16="http://schemas.microsoft.com/office/drawing/2014/main" val="474660008"/>
                  </a:ext>
                </a:extLst>
              </a:tr>
              <a:tr h="397925">
                <a:tc>
                  <a:txBody>
                    <a:bodyPr/>
                    <a:lstStyle/>
                    <a:p>
                      <a:r>
                        <a:rPr lang="ja-JP" altLang="en-US" sz="1200" smtClean="0"/>
                        <a:t>医学部、看護学部、</a:t>
                      </a:r>
                      <a:endParaRPr lang="en-US" altLang="ja-JP" sz="1200" smtClean="0"/>
                    </a:p>
                    <a:p>
                      <a:r>
                        <a:rPr lang="ja-JP" altLang="en-US" sz="1200" smtClean="0"/>
                        <a:t>生活科学部</a:t>
                      </a:r>
                      <a:endParaRPr kumimoji="1" lang="ja-JP" alt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t>看護学部は新大学で独立。高度</a:t>
                      </a:r>
                      <a:r>
                        <a:rPr lang="ja-JP" altLang="en-US" sz="1100" dirty="0"/>
                        <a:t>先進医療を推進し、大阪の健康長寿社会を支えるヘルスケアサポート人材の養成、保健・医療・福祉における革新的な研究の発信</a:t>
                      </a:r>
                      <a:endParaRPr kumimoji="1" lang="ja-JP" altLang="en-US" sz="1100" dirty="0"/>
                    </a:p>
                  </a:txBody>
                  <a:tcPr/>
                </a:tc>
                <a:extLst>
                  <a:ext uri="{0D108BD9-81ED-4DB2-BD59-A6C34878D82A}">
                    <a16:rowId xmlns:a16="http://schemas.microsoft.com/office/drawing/2014/main" val="1051417803"/>
                  </a:ext>
                </a:extLst>
              </a:tr>
              <a:tr h="397925">
                <a:tc>
                  <a:txBody>
                    <a:bodyPr/>
                    <a:lstStyle/>
                    <a:p>
                      <a:r>
                        <a:rPr kumimoji="1" lang="ja-JP" altLang="en-US" sz="1200" smtClean="0"/>
                        <a:t>理学部・研究科</a:t>
                      </a:r>
                      <a:endParaRPr kumimoji="1" lang="ja-JP" alt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t>数学から地球科学まで多様な分野での革新的イノベーションを創造する高度な教育研究を実施</a:t>
                      </a:r>
                      <a:endParaRPr kumimoji="1" lang="ja-JP" altLang="en-US" sz="1100" dirty="0"/>
                    </a:p>
                  </a:txBody>
                  <a:tcPr/>
                </a:tc>
                <a:extLst>
                  <a:ext uri="{0D108BD9-81ED-4DB2-BD59-A6C34878D82A}">
                    <a16:rowId xmlns:a16="http://schemas.microsoft.com/office/drawing/2014/main" val="109192372"/>
                  </a:ext>
                </a:extLst>
              </a:tr>
              <a:tr h="397925">
                <a:tc>
                  <a:txBody>
                    <a:bodyPr/>
                    <a:lstStyle/>
                    <a:p>
                      <a:r>
                        <a:rPr kumimoji="1" lang="ja-JP" altLang="en-US" sz="1200" smtClean="0"/>
                        <a:t>工学部・研究科</a:t>
                      </a:r>
                      <a:endParaRPr kumimoji="1" lang="ja-JP" alt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t>土木、建築、海洋、航空、宇宙を含む工学のフルラインナップで教育研究を実践</a:t>
                      </a:r>
                      <a:endParaRPr kumimoji="1" lang="ja-JP" altLang="en-US" sz="1100" dirty="0"/>
                    </a:p>
                  </a:txBody>
                  <a:tcPr/>
                </a:tc>
                <a:extLst>
                  <a:ext uri="{0D108BD9-81ED-4DB2-BD59-A6C34878D82A}">
                    <a16:rowId xmlns:a16="http://schemas.microsoft.com/office/drawing/2014/main" val="3081825249"/>
                  </a:ext>
                </a:extLst>
              </a:tr>
              <a:tr h="397925">
                <a:tc>
                  <a:txBody>
                    <a:bodyPr/>
                    <a:lstStyle/>
                    <a:p>
                      <a:r>
                        <a:rPr kumimoji="1" lang="ja-JP" altLang="en-US" sz="1200" smtClean="0"/>
                        <a:t>農学部・研究科</a:t>
                      </a:r>
                      <a:endParaRPr kumimoji="1" lang="ja-JP" altLang="en-US" sz="1200"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t>農学部は新大学で独立。生物</a:t>
                      </a:r>
                      <a:r>
                        <a:rPr kumimoji="1" lang="ja-JP" altLang="en-US" sz="1100" dirty="0"/>
                        <a:t>とそれをとりまく環境を分子から生態系に至る多様な視点でとらえ、食品産業、都市型農業、都市計画などに貢献</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7"/>
                  </a:ext>
                </a:extLst>
              </a:tr>
              <a:tr h="397925">
                <a:tc>
                  <a:txBody>
                    <a:bodyPr/>
                    <a:lstStyle/>
                    <a:p>
                      <a:r>
                        <a:rPr kumimoji="1" lang="ja-JP" altLang="en-US" sz="1200" smtClean="0"/>
                        <a:t>情報学研究科</a:t>
                      </a:r>
                      <a:endParaRPr kumimoji="1" lang="ja-JP" alt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t>情報学研究科は新大学で新設。全学</a:t>
                      </a:r>
                      <a:r>
                        <a:rPr lang="ja-JP" altLang="en-US" sz="1100" dirty="0"/>
                        <a:t>の情報系を大学院で集約、情報に関する卓越した知のプロフェッショナル及び教育者を養成。情報人材の育成を促進</a:t>
                      </a:r>
                      <a:endParaRPr kumimoji="1" lang="ja-JP" altLang="en-US" sz="1100" dirty="0"/>
                    </a:p>
                  </a:txBody>
                  <a:tcPr/>
                </a:tc>
                <a:extLst>
                  <a:ext uri="{0D108BD9-81ED-4DB2-BD59-A6C34878D82A}">
                    <a16:rowId xmlns:a16="http://schemas.microsoft.com/office/drawing/2014/main" val="4169278602"/>
                  </a:ext>
                </a:extLst>
              </a:tr>
              <a:tr h="397925">
                <a:tc>
                  <a:txBody>
                    <a:bodyPr/>
                    <a:lstStyle/>
                    <a:p>
                      <a:r>
                        <a:rPr kumimoji="1" lang="ja-JP" altLang="en-US" sz="1200" dirty="0" smtClean="0"/>
                        <a:t>獣医学部・研究科</a:t>
                      </a:r>
                      <a:endParaRPr kumimoji="1" lang="ja-JP" alt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t>獣医学部は新大学で独立。公立</a:t>
                      </a:r>
                      <a:r>
                        <a:rPr lang="ja-JP" altLang="en-US" sz="1100" dirty="0"/>
                        <a:t>大学かつ関西圏唯一の獣医師養成課程を設置。医学獣医学の連携による感染症対策、食の安全に貢献</a:t>
                      </a:r>
                      <a:endParaRPr kumimoji="1" lang="ja-JP" altLang="en-US" sz="1100" dirty="0"/>
                    </a:p>
                  </a:txBody>
                  <a:tcPr/>
                </a:tc>
                <a:extLst>
                  <a:ext uri="{0D108BD9-81ED-4DB2-BD59-A6C34878D82A}">
                    <a16:rowId xmlns:a16="http://schemas.microsoft.com/office/drawing/2014/main" val="1289003443"/>
                  </a:ext>
                </a:extLst>
              </a:tr>
            </a:tbl>
          </a:graphicData>
        </a:graphic>
      </p:graphicFrame>
      <p:sp>
        <p:nvSpPr>
          <p:cNvPr id="6" name="正方形/長方形 5"/>
          <p:cNvSpPr/>
          <p:nvPr/>
        </p:nvSpPr>
        <p:spPr>
          <a:xfrm>
            <a:off x="179512" y="6504525"/>
            <a:ext cx="7350866" cy="223138"/>
          </a:xfrm>
          <a:prstGeom prst="rect">
            <a:avLst/>
          </a:prstGeom>
        </p:spPr>
        <p:txBody>
          <a:bodyPr wrap="square">
            <a:spAutoFit/>
          </a:bodyPr>
          <a:lstStyle/>
          <a:p>
            <a:pPr marL="108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CEFR</a:t>
            </a:r>
            <a:r>
              <a:rPr kumimoji="1" lang="ja-JP" altLang="en-US" sz="8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とは、</a:t>
            </a:r>
            <a:r>
              <a:rPr kumimoji="1" lang="en-US" altLang="ja-JP" sz="8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Common European Framework of Reference for Languages</a:t>
            </a:r>
            <a:r>
              <a:rPr kumimoji="1" lang="ja-JP" altLang="en-US" sz="8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の略称で</a:t>
            </a:r>
            <a:r>
              <a:rPr kumimoji="1" lang="ja-JP" altLang="en-US" sz="8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、外国語運用能力の国際</a:t>
            </a:r>
            <a:r>
              <a:rPr kumimoji="1" lang="ja-JP" altLang="en-US" sz="8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標準</a:t>
            </a:r>
            <a:r>
              <a:rPr kumimoji="1" lang="ja-JP" altLang="en-US" sz="8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B1</a:t>
            </a:r>
            <a:r>
              <a:rPr kumimoji="1" lang="ja-JP" altLang="en-US" sz="8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は自立した言語使用者の</a:t>
            </a:r>
            <a:r>
              <a:rPr kumimoji="1" lang="ja-JP" altLang="en-US" sz="8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レベル</a:t>
            </a:r>
            <a:endParaRPr kumimoji="1" lang="en-US" altLang="ja-JP" sz="8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600" dirty="0" smtClean="0">
                <a:solidFill>
                  <a:prstClr val="black">
                    <a:tint val="75000"/>
                  </a:prstClr>
                </a:solidFill>
                <a:latin typeface="Calibri" panose="020F0502020204030204"/>
                <a:ea typeface="游ゴシック" panose="020B0400000000000000" pitchFamily="50" charset="-128"/>
              </a:rPr>
              <a:t>30</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35496" y="920914"/>
            <a:ext cx="9038293" cy="800219"/>
          </a:xfrm>
          <a:prstGeom prst="rect">
            <a:avLst/>
          </a:prstGeom>
          <a:noFill/>
          <a:ln w="19050">
            <a:solidFill>
              <a:schemeClr val="accent6"/>
            </a:solidFill>
          </a:ln>
        </p:spPr>
        <p:txBody>
          <a:bodyPr wrap="square" rtlCol="0">
            <a:spAutoFit/>
          </a:bodyPr>
          <a:lstStyle/>
          <a:p>
            <a:pPr lvl="0">
              <a:spcBef>
                <a:spcPts val="600"/>
              </a:spcBef>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a:spcBef>
                <a:spcPts val="600"/>
              </a:spcBef>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新</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大学では</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、基幹教育機構の設置のほか、各学部・研究科では統合によるシナジー効果を発揮し、特徴ある教育を実施する。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a:spcBef>
                <a:spcPts val="600"/>
              </a:spcBef>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テキスト ボックス 6"/>
          <p:cNvSpPr txBox="1"/>
          <p:nvPr/>
        </p:nvSpPr>
        <p:spPr>
          <a:xfrm>
            <a:off x="0" y="108000"/>
            <a:ext cx="9144000" cy="432000"/>
          </a:xfrm>
          <a:prstGeom prst="rect">
            <a:avLst/>
          </a:prstGeom>
          <a:solidFill>
            <a:srgbClr val="70AD47"/>
          </a:solidFill>
          <a:ln>
            <a:noFill/>
          </a:ln>
        </p:spPr>
        <p:txBody>
          <a:bodyPr wrap="square" tIns="36000" bIns="36000" rtlCol="0" anchor="ctr">
            <a:noAutofit/>
          </a:bodyPr>
          <a:lstStyle/>
          <a:p>
            <a:r>
              <a:rPr lang="ja-JP" altLang="en-US" sz="1400" b="1" dirty="0">
                <a:solidFill>
                  <a:schemeClr val="bg1"/>
                </a:solidFill>
                <a:latin typeface="ＭＳ ゴシック" panose="020B0609070205080204" pitchFamily="49" charset="-128"/>
                <a:ea typeface="ＭＳ ゴシック" panose="020B0609070205080204" pitchFamily="49" charset="-128"/>
              </a:rPr>
              <a:t>４　統合効果を発揮するための</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取組み</a:t>
            </a:r>
            <a:endParaRPr lang="en-US" altLang="ja-JP" sz="1400" b="1" dirty="0">
              <a:solidFill>
                <a:schemeClr val="bg1"/>
              </a:solidFill>
              <a:latin typeface="ＭＳ ゴシック" panose="020B0609070205080204" pitchFamily="49" charset="-128"/>
              <a:ea typeface="ＭＳ ゴシック" panose="020B0609070205080204" pitchFamily="49" charset="-128"/>
            </a:endParaRPr>
          </a:p>
          <a:p>
            <a:pPr lvl="0"/>
            <a:r>
              <a:rPr lang="ja-JP" altLang="en-US" sz="1600" b="1" dirty="0" smtClean="0">
                <a:solidFill>
                  <a:schemeClr val="bg1"/>
                </a:solidFill>
                <a:latin typeface="ＭＳ ゴシック" panose="020B0609070205080204" pitchFamily="49" charset="-128"/>
                <a:ea typeface="ＭＳ ゴシック" panose="020B0609070205080204" pitchFamily="49" charset="-128"/>
              </a:rPr>
              <a:t>　</a:t>
            </a:r>
            <a:r>
              <a:rPr lang="en-US" altLang="ja-JP" sz="1600" b="1" dirty="0" smtClean="0">
                <a:solidFill>
                  <a:schemeClr val="bg1"/>
                </a:solidFill>
                <a:latin typeface="ＭＳ ゴシック" panose="020B0609070205080204" pitchFamily="49" charset="-128"/>
                <a:ea typeface="ＭＳ ゴシック" panose="020B0609070205080204" pitchFamily="49" charset="-128"/>
              </a:rPr>
              <a:t>(1)</a:t>
            </a:r>
            <a:r>
              <a:rPr lang="ja-JP" altLang="en-US" sz="1600" b="1" dirty="0" smtClean="0">
                <a:solidFill>
                  <a:prstClr val="white"/>
                </a:solidFill>
                <a:latin typeface="ＭＳ ゴシック" panose="020B0609070205080204" pitchFamily="49" charset="-128"/>
                <a:ea typeface="ＭＳ ゴシック" panose="020B0609070205080204" pitchFamily="49" charset="-128"/>
              </a:rPr>
              <a:t>新大学の教育研究組織</a:t>
            </a:r>
            <a:r>
              <a:rPr lang="ja-JP" altLang="en-US" sz="1600" b="1" dirty="0">
                <a:solidFill>
                  <a:prstClr val="white"/>
                </a:solidFill>
                <a:latin typeface="ＭＳ ゴシック" panose="020B0609070205080204" pitchFamily="49" charset="-128"/>
                <a:ea typeface="ＭＳ ゴシック" panose="020B0609070205080204" pitchFamily="49" charset="-128"/>
              </a:rPr>
              <a:t>　</a:t>
            </a:r>
            <a:r>
              <a:rPr lang="ja-JP" altLang="en-US" sz="1600" b="1" dirty="0" smtClean="0">
                <a:solidFill>
                  <a:prstClr val="white"/>
                </a:solidFill>
                <a:latin typeface="ＭＳ ゴシック" panose="020B0609070205080204" pitchFamily="49" charset="-128"/>
                <a:ea typeface="ＭＳ ゴシック" panose="020B0609070205080204" pitchFamily="49" charset="-128"/>
              </a:rPr>
              <a:t>③</a:t>
            </a:r>
            <a:r>
              <a:rPr lang="ja-JP" altLang="en-US" sz="1600" b="1" dirty="0">
                <a:solidFill>
                  <a:prstClr val="white"/>
                </a:solidFill>
                <a:latin typeface="ＭＳ ゴシック" panose="020B0609070205080204" pitchFamily="49" charset="-128"/>
                <a:ea typeface="ＭＳ ゴシック" panose="020B0609070205080204" pitchFamily="49" charset="-128"/>
              </a:rPr>
              <a:t>新大学の教育研究組織の主な特徴</a:t>
            </a:r>
            <a:endParaRPr kumimoji="0" lang="ja-JP" altLang="en-US" sz="1600" b="1" kern="0" dirty="0">
              <a:solidFill>
                <a:prstClr val="white"/>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6573861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117439" y="3394800"/>
            <a:ext cx="8909122" cy="3304913"/>
          </a:xfrm>
          <a:prstGeom prst="rect">
            <a:avLst/>
          </a:prstGeom>
          <a:noFill/>
          <a:ln w="19050">
            <a:solidFill>
              <a:schemeClr val="accent6"/>
            </a:solidFill>
          </a:ln>
        </p:spPr>
        <p:txBody>
          <a:bodyPr wrap="square" rtlCol="0" anchor="ctr">
            <a:noAutofit/>
          </a:bodyPr>
          <a:lstStyle/>
          <a:p>
            <a:pPr lvl="0">
              <a:spcBef>
                <a:spcPts val="400"/>
              </a:spcBef>
              <a:defRPr/>
            </a:pPr>
            <a:r>
              <a:rPr lang="ja-JP" altLang="en-US" sz="1100" dirty="0">
                <a:solidFill>
                  <a:prstClr val="black"/>
                </a:solidFill>
                <a:latin typeface="Meiryo UI" panose="020B0604030504040204" pitchFamily="50" charset="-128"/>
                <a:ea typeface="Meiryo UI" panose="020B0604030504040204" pitchFamily="50" charset="-128"/>
              </a:rPr>
              <a:t>　</a:t>
            </a:r>
          </a:p>
        </p:txBody>
      </p:sp>
      <p:sp>
        <p:nvSpPr>
          <p:cNvPr id="5" name="正方形/長方形 4"/>
          <p:cNvSpPr/>
          <p:nvPr/>
        </p:nvSpPr>
        <p:spPr bwMode="blackWhite">
          <a:xfrm>
            <a:off x="84821" y="3942000"/>
            <a:ext cx="3024000" cy="29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85738" indent="-185738">
              <a:spcBef>
                <a:spcPts val="600"/>
              </a:spcBef>
            </a:pPr>
            <a:r>
              <a:rPr lang="en-US" altLang="ja-JP" sz="1100" dirty="0" smtClean="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柔軟</a:t>
            </a:r>
            <a:r>
              <a:rPr lang="ja-JP" altLang="en-US" sz="1100" dirty="0" smtClean="0">
                <a:solidFill>
                  <a:schemeClr val="tx1"/>
                </a:solidFill>
                <a:latin typeface="Meiryo UI" panose="020B0604030504040204" pitchFamily="50" charset="-128"/>
                <a:ea typeface="Meiryo UI" panose="020B0604030504040204" pitchFamily="50" charset="-128"/>
              </a:rPr>
              <a:t>な教育改革と教員配置を可能とする、教育組織と教員組織の分離</a:t>
            </a:r>
            <a:endParaRPr lang="ja-JP" altLang="en-US" sz="1100"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・学修成果の検証に基づく基幹教育・カリキュラムの見直し</a:t>
            </a:r>
            <a:endParaRPr lang="en-US" altLang="ja-JP" sz="1100" dirty="0" smtClean="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・都心キャンパスの立地をいかしたリカレント教育の</a:t>
            </a: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充実</a:t>
            </a:r>
            <a:endParaRPr lang="en-US" altLang="ja-JP" sz="1100" dirty="0" smtClean="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・世界に展開する高度研究型大学を目指した教育・研究の</a:t>
            </a:r>
            <a:r>
              <a:rPr lang="ja-JP" altLang="en-US" sz="1100" dirty="0">
                <a:solidFill>
                  <a:schemeClr val="tx1"/>
                </a:solidFill>
                <a:latin typeface="Meiryo UI" panose="020B0604030504040204" pitchFamily="50" charset="-128"/>
                <a:ea typeface="Meiryo UI" panose="020B0604030504040204" pitchFamily="50" charset="-128"/>
              </a:rPr>
              <a:t>国際</a:t>
            </a:r>
            <a:r>
              <a:rPr lang="ja-JP" altLang="en-US" sz="1100" dirty="0" smtClean="0">
                <a:solidFill>
                  <a:schemeClr val="tx1"/>
                </a:solidFill>
                <a:latin typeface="Meiryo UI" panose="020B0604030504040204" pitchFamily="50" charset="-128"/>
                <a:ea typeface="Meiryo UI" panose="020B0604030504040204" pitchFamily="50" charset="-128"/>
              </a:rPr>
              <a:t>戦略推進体制の</a:t>
            </a:r>
            <a:r>
              <a:rPr lang="ja-JP" altLang="en-US" sz="1100" dirty="0">
                <a:solidFill>
                  <a:schemeClr val="tx1"/>
                </a:solidFill>
                <a:latin typeface="Meiryo UI" panose="020B0604030504040204" pitchFamily="50" charset="-128"/>
                <a:ea typeface="Meiryo UI" panose="020B0604030504040204" pitchFamily="50" charset="-128"/>
              </a:rPr>
              <a:t>強化　</a:t>
            </a: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・公立大学の強みをいかした地域</a:t>
            </a:r>
            <a:r>
              <a:rPr lang="ja-JP" altLang="en-US" sz="1100" dirty="0">
                <a:solidFill>
                  <a:schemeClr val="tx1"/>
                </a:solidFill>
                <a:latin typeface="Meiryo UI" panose="020B0604030504040204" pitchFamily="50" charset="-128"/>
                <a:ea typeface="Meiryo UI" panose="020B0604030504040204" pitchFamily="50" charset="-128"/>
              </a:rPr>
              <a:t>活力</a:t>
            </a:r>
            <a:r>
              <a:rPr lang="ja-JP" altLang="en-US" sz="1100" dirty="0" smtClean="0">
                <a:solidFill>
                  <a:schemeClr val="tx1"/>
                </a:solidFill>
                <a:latin typeface="Meiryo UI" panose="020B0604030504040204" pitchFamily="50" charset="-128"/>
                <a:ea typeface="Meiryo UI" panose="020B0604030504040204" pitchFamily="50" charset="-128"/>
              </a:rPr>
              <a:t>強化（社会貢献・産学連携の強化）戦略推進体制の強化</a:t>
            </a:r>
            <a:endParaRPr lang="en-US" altLang="ja-JP" sz="1100" dirty="0" smtClean="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smtClean="0">
                <a:solidFill>
                  <a:schemeClr val="tx1"/>
                </a:solidFill>
                <a:latin typeface="Meiryo UI" panose="020B0604030504040204" pitchFamily="50" charset="-128"/>
                <a:ea typeface="Meiryo UI" panose="020B0604030504040204" pitchFamily="50" charset="-128"/>
              </a:rPr>
              <a:t>　・時代の要請に応じた新学部</a:t>
            </a:r>
            <a:r>
              <a:rPr lang="ja-JP" altLang="en-US" sz="1100" dirty="0">
                <a:solidFill>
                  <a:schemeClr val="tx1"/>
                </a:solidFill>
                <a:latin typeface="Meiryo UI" panose="020B0604030504040204" pitchFamily="50" charset="-128"/>
                <a:ea typeface="Meiryo UI" panose="020B0604030504040204" pitchFamily="50" charset="-128"/>
              </a:rPr>
              <a:t>、研究科の設置</a:t>
            </a:r>
          </a:p>
          <a:p>
            <a:pPr marL="185738" indent="-185738">
              <a:spcBef>
                <a:spcPts val="300"/>
              </a:spcBef>
            </a:pPr>
            <a:endParaRPr lang="ja-JP" altLang="en-US" sz="1100"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endParaRPr lang="en-US" altLang="ja-JP" sz="1100" dirty="0" smtClean="0">
              <a:solidFill>
                <a:schemeClr val="tx1"/>
              </a:solidFill>
              <a:latin typeface="Meiryo UI" panose="020B0604030504040204" pitchFamily="50" charset="-128"/>
              <a:ea typeface="Meiryo UI" panose="020B0604030504040204" pitchFamily="50" charset="-128"/>
            </a:endParaRPr>
          </a:p>
        </p:txBody>
      </p:sp>
      <p:sp>
        <p:nvSpPr>
          <p:cNvPr id="9" name="正方形/長方形 8"/>
          <p:cNvSpPr/>
          <p:nvPr/>
        </p:nvSpPr>
        <p:spPr bwMode="blackWhite">
          <a:xfrm>
            <a:off x="6087382" y="3939999"/>
            <a:ext cx="3024000" cy="29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85738" indent="-185738">
              <a:spcBef>
                <a:spcPts val="300"/>
              </a:spcBef>
            </a:pPr>
            <a:r>
              <a:rPr lang="ja-JP" altLang="en-US" sz="1100" dirty="0" smtClean="0">
                <a:solidFill>
                  <a:schemeClr val="tx1"/>
                </a:solidFill>
                <a:latin typeface="Meiryo UI" panose="020B0604030504040204" pitchFamily="50" charset="-128"/>
                <a:ea typeface="Meiryo UI" panose="020B0604030504040204" pitchFamily="50" charset="-128"/>
              </a:rPr>
              <a:t>　・他大学などへの海外研修制度の創設</a:t>
            </a:r>
            <a:endParaRPr lang="en-US" altLang="ja-JP" sz="1100" dirty="0" smtClean="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smtClean="0">
                <a:solidFill>
                  <a:schemeClr val="tx1"/>
                </a:solidFill>
                <a:latin typeface="Meiryo UI" panose="020B0604030504040204" pitchFamily="50" charset="-128"/>
                <a:ea typeface="Meiryo UI" panose="020B0604030504040204" pitchFamily="50" charset="-128"/>
              </a:rPr>
              <a:t>　・国・自治体、他大学、民間等への職員派遣</a:t>
            </a:r>
            <a:endParaRPr lang="en-US" altLang="ja-JP" sz="1100" dirty="0" smtClean="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rPr>
              <a:t>FD</a:t>
            </a:r>
            <a:r>
              <a:rPr lang="ja-JP" altLang="en-US" sz="1100" dirty="0" err="1" smtClean="0">
                <a:solidFill>
                  <a:schemeClr val="tx1"/>
                </a:solidFill>
                <a:latin typeface="Meiryo UI" panose="020B0604030504040204" pitchFamily="50" charset="-128"/>
                <a:ea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rPr>
              <a:t>SD</a:t>
            </a:r>
            <a:r>
              <a:rPr lang="ja-JP" altLang="en-US" sz="1100" dirty="0" smtClean="0">
                <a:solidFill>
                  <a:schemeClr val="tx1"/>
                </a:solidFill>
                <a:latin typeface="Meiryo UI" panose="020B0604030504040204" pitchFamily="50" charset="-128"/>
                <a:ea typeface="Meiryo UI" panose="020B0604030504040204" pitchFamily="50" charset="-128"/>
              </a:rPr>
              <a:t>など法人独自の人材育成プログラムの創設</a:t>
            </a:r>
            <a:endParaRPr lang="en-US" altLang="ja-JP" sz="1100" dirty="0" smtClean="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smtClean="0">
                <a:solidFill>
                  <a:schemeClr val="tx1"/>
                </a:solidFill>
                <a:latin typeface="Meiryo UI" panose="020B0604030504040204" pitchFamily="50" charset="-128"/>
                <a:ea typeface="Meiryo UI" panose="020B0604030504040204" pitchFamily="50" charset="-128"/>
              </a:rPr>
              <a:t>　・入試や広報など部署横断型プロジェクトの実施</a:t>
            </a:r>
            <a:endParaRPr lang="ja-JP" altLang="en-US" sz="1100"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endParaRPr lang="en-US" altLang="ja-JP" sz="1100"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endParaRPr lang="ja-JP" altLang="en-US" sz="1100"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bwMode="blackWhite">
          <a:xfrm>
            <a:off x="3096000" y="3942000"/>
            <a:ext cx="3024000" cy="29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・理事長</a:t>
            </a:r>
            <a:r>
              <a:rPr lang="ja-JP" altLang="en-US" sz="1100" dirty="0">
                <a:solidFill>
                  <a:schemeClr val="tx1"/>
                </a:solidFill>
                <a:latin typeface="Meiryo UI" panose="020B0604030504040204" pitchFamily="50" charset="-128"/>
                <a:ea typeface="Meiryo UI" panose="020B0604030504040204" pitchFamily="50" charset="-128"/>
              </a:rPr>
              <a:t>・学長のガバナンス強化</a:t>
            </a: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・教員</a:t>
            </a:r>
            <a:r>
              <a:rPr lang="ja-JP" altLang="en-US" sz="1100" dirty="0">
                <a:solidFill>
                  <a:schemeClr val="tx1"/>
                </a:solidFill>
                <a:latin typeface="Meiryo UI" panose="020B0604030504040204" pitchFamily="50" charset="-128"/>
                <a:ea typeface="Meiryo UI" panose="020B0604030504040204" pitchFamily="50" charset="-128"/>
              </a:rPr>
              <a:t>人事（採用・昇格・配置転換）の一元化</a:t>
            </a: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・教員</a:t>
            </a:r>
            <a:r>
              <a:rPr lang="ja-JP" altLang="en-US" sz="1100" dirty="0">
                <a:solidFill>
                  <a:schemeClr val="tx1"/>
                </a:solidFill>
                <a:latin typeface="Meiryo UI" panose="020B0604030504040204" pitchFamily="50" charset="-128"/>
                <a:ea typeface="Meiryo UI" panose="020B0604030504040204" pitchFamily="50" charset="-128"/>
              </a:rPr>
              <a:t>配置の定期的見直しによる流動性の</a:t>
            </a:r>
            <a:r>
              <a:rPr lang="ja-JP" altLang="en-US" sz="1100" dirty="0" smtClean="0">
                <a:solidFill>
                  <a:schemeClr val="tx1"/>
                </a:solidFill>
                <a:latin typeface="Meiryo UI" panose="020B0604030504040204" pitchFamily="50" charset="-128"/>
                <a:ea typeface="Meiryo UI" panose="020B0604030504040204" pitchFamily="50" charset="-128"/>
              </a:rPr>
              <a:t>確保</a:t>
            </a:r>
            <a:endParaRPr lang="en-US" altLang="ja-JP" sz="1100" dirty="0" smtClean="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・能力・業績に応じた弾力的な人事システム</a:t>
            </a:r>
            <a:endParaRPr lang="en-US" altLang="ja-JP" sz="1100" dirty="0" smtClean="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・外部人材の活用</a:t>
            </a:r>
            <a:endParaRPr lang="en-US" altLang="ja-JP" sz="1100" dirty="0" smtClean="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・民間からの投資や支援の活用（財源の多様化）</a:t>
            </a:r>
            <a:endParaRPr lang="en-US" altLang="ja-JP" sz="1100" dirty="0" smtClean="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・民間からの借入れなど改正地方独立行政法人制度に沿った柔軟な財務運営の検討</a:t>
            </a:r>
            <a:endParaRPr lang="en-US" altLang="ja-JP" sz="1100" dirty="0" smtClean="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・大学運営における事務組織の改革</a:t>
            </a: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・大学ブランド戦略の推進、情報発信の強化</a:t>
            </a: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・説明責任を果たすための学修成果の</a:t>
            </a:r>
            <a:r>
              <a:rPr lang="ja-JP" altLang="en-US" sz="1100" dirty="0" smtClean="0">
                <a:solidFill>
                  <a:schemeClr val="tx1"/>
                </a:solidFill>
                <a:latin typeface="Meiryo UI" panose="020B0604030504040204" pitchFamily="50" charset="-128"/>
                <a:ea typeface="Meiryo UI" panose="020B0604030504040204" pitchFamily="50" charset="-128"/>
              </a:rPr>
              <a:t>可視化など</a:t>
            </a:r>
            <a:r>
              <a:rPr lang="ja-JP" altLang="en-US" sz="1100" dirty="0">
                <a:solidFill>
                  <a:schemeClr val="tx1"/>
                </a:solidFill>
                <a:latin typeface="Meiryo UI" panose="020B0604030504040204" pitchFamily="50" charset="-128"/>
                <a:ea typeface="Meiryo UI" panose="020B0604030504040204" pitchFamily="50" charset="-128"/>
              </a:rPr>
              <a:t>に</a:t>
            </a:r>
            <a:r>
              <a:rPr lang="ja-JP" altLang="en-US" sz="1100" dirty="0" smtClean="0">
                <a:solidFill>
                  <a:schemeClr val="tx1"/>
                </a:solidFill>
                <a:latin typeface="Meiryo UI" panose="020B0604030504040204" pitchFamily="50" charset="-128"/>
                <a:ea typeface="Meiryo UI" panose="020B0604030504040204" pitchFamily="50" charset="-128"/>
              </a:rPr>
              <a:t>よる</a:t>
            </a:r>
            <a:r>
              <a:rPr lang="en-US" altLang="ja-JP" sz="1100" dirty="0" smtClean="0">
                <a:solidFill>
                  <a:schemeClr val="tx1"/>
                </a:solidFill>
                <a:latin typeface="Meiryo UI" panose="020B0604030504040204" pitchFamily="50" charset="-128"/>
                <a:ea typeface="Meiryo UI" panose="020B0604030504040204" pitchFamily="50" charset="-128"/>
              </a:rPr>
              <a:t>PDCA</a:t>
            </a:r>
            <a:r>
              <a:rPr lang="ja-JP" altLang="en-US" sz="1100" dirty="0" smtClean="0">
                <a:solidFill>
                  <a:schemeClr val="tx1"/>
                </a:solidFill>
                <a:latin typeface="Meiryo UI" panose="020B0604030504040204" pitchFamily="50" charset="-128"/>
                <a:ea typeface="Meiryo UI" panose="020B0604030504040204" pitchFamily="50" charset="-128"/>
              </a:rPr>
              <a:t>サイクル</a:t>
            </a:r>
            <a:r>
              <a:rPr lang="ja-JP" altLang="en-US" sz="1100" dirty="0">
                <a:solidFill>
                  <a:schemeClr val="tx1"/>
                </a:solidFill>
                <a:latin typeface="Meiryo UI" panose="020B0604030504040204" pitchFamily="50" charset="-128"/>
                <a:ea typeface="Meiryo UI" panose="020B0604030504040204" pitchFamily="50" charset="-128"/>
              </a:rPr>
              <a:t>の定着</a:t>
            </a:r>
          </a:p>
          <a:p>
            <a:pPr marL="185738" indent="-185738">
              <a:spcBef>
                <a:spcPts val="300"/>
              </a:spcBef>
            </a:pPr>
            <a:endParaRPr lang="ja-JP" altLang="en-US" sz="1100" dirty="0" smtClean="0">
              <a:solidFill>
                <a:schemeClr val="tx1"/>
              </a:solidFill>
              <a:latin typeface="Meiryo UI" panose="020B0604030504040204" pitchFamily="50" charset="-128"/>
              <a:ea typeface="Meiryo UI" panose="020B0604030504040204" pitchFamily="50" charset="-128"/>
            </a:endParaRPr>
          </a:p>
          <a:p>
            <a:pPr marL="185738" indent="-185738">
              <a:spcBef>
                <a:spcPts val="300"/>
              </a:spcBef>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3" name="フローチャート: 端子 2"/>
          <p:cNvSpPr/>
          <p:nvPr/>
        </p:nvSpPr>
        <p:spPr>
          <a:xfrm>
            <a:off x="251520" y="3551086"/>
            <a:ext cx="1643495" cy="301752"/>
          </a:xfrm>
          <a:prstGeom prst="flowChartTerminator">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lvl="0" indent="-185738" algn="ctr">
              <a:spcBef>
                <a:spcPts val="600"/>
              </a:spcBef>
            </a:pPr>
            <a:r>
              <a:rPr lang="ja-JP" altLang="en-US" sz="1100" dirty="0">
                <a:solidFill>
                  <a:prstClr val="black"/>
                </a:solidFill>
                <a:latin typeface="Meiryo UI" panose="020B0604030504040204" pitchFamily="50" charset="-128"/>
                <a:ea typeface="Meiryo UI" panose="020B0604030504040204" pitchFamily="50" charset="-128"/>
              </a:rPr>
              <a:t>教育研究体制の改革</a:t>
            </a:r>
            <a:endParaRPr lang="en-US" altLang="ja-JP" sz="1100" dirty="0">
              <a:solidFill>
                <a:prstClr val="black"/>
              </a:solidFill>
              <a:latin typeface="Meiryo UI" panose="020B0604030504040204" pitchFamily="50" charset="-128"/>
              <a:ea typeface="Meiryo UI" panose="020B0604030504040204" pitchFamily="50" charset="-128"/>
            </a:endParaRPr>
          </a:p>
        </p:txBody>
      </p:sp>
      <p:sp>
        <p:nvSpPr>
          <p:cNvPr id="12" name="フローチャート: 端子 11"/>
          <p:cNvSpPr/>
          <p:nvPr/>
        </p:nvSpPr>
        <p:spPr>
          <a:xfrm>
            <a:off x="3248944" y="3551086"/>
            <a:ext cx="2383316" cy="301752"/>
          </a:xfrm>
          <a:prstGeom prst="flowChartTerminator">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lvl="0" indent="-185738" algn="ctr">
              <a:spcBef>
                <a:spcPts val="600"/>
              </a:spcBef>
            </a:pPr>
            <a:r>
              <a:rPr lang="ja-JP" altLang="en-US" sz="1100" dirty="0">
                <a:solidFill>
                  <a:prstClr val="black"/>
                </a:solidFill>
                <a:latin typeface="Meiryo UI" panose="020B0604030504040204" pitchFamily="50" charset="-128"/>
                <a:ea typeface="Meiryo UI" panose="020B0604030504040204" pitchFamily="50" charset="-128"/>
              </a:rPr>
              <a:t>大学運営システムの抜本的改革</a:t>
            </a:r>
            <a:endParaRPr lang="en-US" altLang="ja-JP" sz="1100" dirty="0">
              <a:solidFill>
                <a:prstClr val="black"/>
              </a:solidFill>
              <a:latin typeface="Meiryo UI" panose="020B0604030504040204" pitchFamily="50" charset="-128"/>
              <a:ea typeface="Meiryo UI" panose="020B0604030504040204" pitchFamily="50" charset="-128"/>
            </a:endParaRPr>
          </a:p>
        </p:txBody>
      </p:sp>
      <p:sp>
        <p:nvSpPr>
          <p:cNvPr id="13" name="フローチャート: 端子 12"/>
          <p:cNvSpPr/>
          <p:nvPr/>
        </p:nvSpPr>
        <p:spPr>
          <a:xfrm>
            <a:off x="6228184" y="3551086"/>
            <a:ext cx="2389575" cy="301752"/>
          </a:xfrm>
          <a:prstGeom prst="flowChartTerminator">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indent="-185738" algn="ctr">
              <a:spcBef>
                <a:spcPts val="600"/>
              </a:spcBef>
            </a:pPr>
            <a:r>
              <a:rPr lang="ja-JP" altLang="en-US" sz="1100" dirty="0">
                <a:solidFill>
                  <a:schemeClr val="tx1"/>
                </a:solidFill>
                <a:latin typeface="Meiryo UI" panose="020B0604030504040204" pitchFamily="50" charset="-128"/>
                <a:ea typeface="Meiryo UI" panose="020B0604030504040204" pitchFamily="50" charset="-128"/>
              </a:rPr>
              <a:t>大学職員の戦略的人材の養成</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8" name="スライド番号プレースホルダー 1"/>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600" dirty="0" smtClean="0">
                <a:solidFill>
                  <a:prstClr val="black">
                    <a:tint val="75000"/>
                  </a:prstClr>
                </a:solidFill>
                <a:latin typeface="Calibri" panose="020F0502020204030204"/>
                <a:ea typeface="游ゴシック" panose="020B0400000000000000" pitchFamily="50" charset="-128"/>
              </a:rPr>
              <a:t>31</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タイトル 1"/>
          <p:cNvSpPr txBox="1">
            <a:spLocks/>
          </p:cNvSpPr>
          <p:nvPr/>
        </p:nvSpPr>
        <p:spPr>
          <a:xfrm>
            <a:off x="0" y="109224"/>
            <a:ext cx="9144000" cy="432000"/>
          </a:xfrm>
          <a:prstGeom prst="rect">
            <a:avLst/>
          </a:prstGeom>
          <a:solidFill>
            <a:schemeClr val="accent6"/>
          </a:solidFill>
        </p:spPr>
        <p:txBody>
          <a:bodyPr vert="horz" lIns="91440" tIns="36000" rIns="91440" bIns="3600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ja-JP" altLang="en-US" sz="1400" b="1" dirty="0">
                <a:solidFill>
                  <a:schemeClr val="bg1"/>
                </a:solidFill>
                <a:latin typeface="ＭＳ ゴシック" panose="020B0609070205080204" pitchFamily="49" charset="-128"/>
                <a:ea typeface="ＭＳ ゴシック" panose="020B0609070205080204" pitchFamily="49" charset="-128"/>
              </a:rPr>
              <a:t>４　統合効果を発揮するための</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取組み</a:t>
            </a:r>
            <a:endParaRPr lang="en-US" altLang="ja-JP" sz="1400" b="1" dirty="0">
              <a:solidFill>
                <a:schemeClr val="bg1"/>
              </a:solidFill>
              <a:latin typeface="ＭＳ ゴシック" panose="020B0609070205080204" pitchFamily="49" charset="-128"/>
              <a:ea typeface="ＭＳ ゴシック" panose="020B0609070205080204" pitchFamily="49" charset="-128"/>
            </a:endParaRPr>
          </a:p>
          <a:p>
            <a:pPr lvl="0">
              <a:lnSpc>
                <a:spcPct val="100000"/>
              </a:lnSpc>
            </a:pPr>
            <a:r>
              <a:rPr lang="ja-JP" altLang="en-US" sz="1600" b="1" dirty="0">
                <a:solidFill>
                  <a:schemeClr val="bg1"/>
                </a:solidFill>
                <a:latin typeface="ＭＳ ゴシック" panose="020B0609070205080204" pitchFamily="49" charset="-128"/>
                <a:ea typeface="ＭＳ ゴシック" panose="020B0609070205080204" pitchFamily="49" charset="-128"/>
              </a:rPr>
              <a:t>　</a:t>
            </a:r>
            <a:r>
              <a:rPr lang="en-US" altLang="ja-JP" sz="1600" b="1" dirty="0">
                <a:solidFill>
                  <a:schemeClr val="bg1"/>
                </a:solidFill>
                <a:latin typeface="ＭＳ ゴシック" panose="020B0609070205080204" pitchFamily="49" charset="-128"/>
                <a:ea typeface="ＭＳ ゴシック" panose="020B0609070205080204" pitchFamily="49" charset="-128"/>
              </a:rPr>
              <a:t>(2</a:t>
            </a:r>
            <a:r>
              <a:rPr lang="en-US" altLang="ja-JP" sz="1600" b="1" dirty="0" smtClean="0">
                <a:solidFill>
                  <a:schemeClr val="bg1"/>
                </a:solidFill>
                <a:latin typeface="ＭＳ ゴシック" panose="020B0609070205080204" pitchFamily="49" charset="-128"/>
                <a:ea typeface="ＭＳ ゴシック" panose="020B0609070205080204" pitchFamily="49" charset="-128"/>
              </a:rPr>
              <a:t>)</a:t>
            </a:r>
            <a:r>
              <a:rPr lang="ja-JP" altLang="en-US" sz="1600" b="1" dirty="0" smtClean="0">
                <a:solidFill>
                  <a:schemeClr val="bg1"/>
                </a:solidFill>
                <a:latin typeface="ＭＳ ゴシック" panose="020B0609070205080204" pitchFamily="49" charset="-128"/>
                <a:ea typeface="ＭＳ ゴシック" panose="020B0609070205080204" pitchFamily="49" charset="-128"/>
              </a:rPr>
              <a:t>新</a:t>
            </a:r>
            <a:r>
              <a:rPr lang="ja-JP" altLang="en-US" sz="1600" b="1" dirty="0">
                <a:solidFill>
                  <a:schemeClr val="bg1"/>
                </a:solidFill>
                <a:latin typeface="ＭＳ ゴシック" panose="020B0609070205080204" pitchFamily="49" charset="-128"/>
                <a:ea typeface="ＭＳ ゴシック" panose="020B0609070205080204" pitchFamily="49" charset="-128"/>
              </a:rPr>
              <a:t>大学の</a:t>
            </a:r>
            <a:r>
              <a:rPr lang="ja-JP" altLang="en-US" sz="1600" b="1" dirty="0" smtClean="0">
                <a:solidFill>
                  <a:schemeClr val="bg1"/>
                </a:solidFill>
                <a:latin typeface="ＭＳ ゴシック" panose="020B0609070205080204" pitchFamily="49" charset="-128"/>
                <a:ea typeface="ＭＳ ゴシック" panose="020B0609070205080204" pitchFamily="49" charset="-128"/>
              </a:rPr>
              <a:t>ガバナンス</a:t>
            </a:r>
            <a:endParaRPr lang="en-US" altLang="ja-JP" sz="1100" b="1" dirty="0">
              <a:solidFill>
                <a:prstClr val="white"/>
              </a:solidFill>
              <a:latin typeface="ＭＳ ゴシック" panose="020B0609070205080204" pitchFamily="49" charset="-128"/>
              <a:ea typeface="ＭＳ ゴシック" panose="020B0609070205080204" pitchFamily="49" charset="-128"/>
            </a:endParaRPr>
          </a:p>
        </p:txBody>
      </p:sp>
      <p:sp>
        <p:nvSpPr>
          <p:cNvPr id="7" name="テキスト ボックス 6"/>
          <p:cNvSpPr txBox="1"/>
          <p:nvPr/>
        </p:nvSpPr>
        <p:spPr>
          <a:xfrm>
            <a:off x="117439" y="669636"/>
            <a:ext cx="8909122" cy="2062103"/>
          </a:xfrm>
          <a:prstGeom prst="rect">
            <a:avLst/>
          </a:prstGeom>
          <a:noFill/>
          <a:ln w="19050">
            <a:solidFill>
              <a:schemeClr val="accent6"/>
            </a:solidFill>
          </a:ln>
        </p:spPr>
        <p:txBody>
          <a:bodyPr wrap="square" rtlCol="0" anchor="ctr">
            <a:spAutoFit/>
          </a:bodyPr>
          <a:lstStyle/>
          <a:p>
            <a:pPr lvl="0">
              <a:spcBef>
                <a:spcPts val="400"/>
              </a:spcBef>
              <a:defRPr/>
            </a:pPr>
            <a:r>
              <a:rPr lang="ja-JP" altLang="en-US" sz="1200" dirty="0" smtClean="0">
                <a:solidFill>
                  <a:prstClr val="black"/>
                </a:solidFill>
                <a:latin typeface="Meiryo UI" panose="020B0604030504040204" pitchFamily="50" charset="-128"/>
                <a:ea typeface="Meiryo UI" panose="020B0604030504040204" pitchFamily="50" charset="-128"/>
              </a:rPr>
              <a:t>　両大学</a:t>
            </a:r>
            <a:r>
              <a:rPr lang="ja-JP" altLang="en-US" sz="1200" dirty="0">
                <a:solidFill>
                  <a:prstClr val="black"/>
                </a:solidFill>
                <a:latin typeface="Meiryo UI" panose="020B0604030504040204" pitchFamily="50" charset="-128"/>
                <a:ea typeface="Meiryo UI" panose="020B0604030504040204" pitchFamily="50" charset="-128"/>
              </a:rPr>
              <a:t>は、これまで、法人統合・大学統合に向けて、教育、研究、社会貢献、法人・大学</a:t>
            </a:r>
            <a:r>
              <a:rPr lang="ja-JP" altLang="en-US" sz="1200" dirty="0" smtClean="0">
                <a:solidFill>
                  <a:prstClr val="black"/>
                </a:solidFill>
                <a:latin typeface="Meiryo UI" panose="020B0604030504040204" pitchFamily="50" charset="-128"/>
                <a:ea typeface="Meiryo UI" panose="020B0604030504040204" pitchFamily="50" charset="-128"/>
              </a:rPr>
              <a:t>運営においてガバナンス</a:t>
            </a:r>
            <a:r>
              <a:rPr lang="ja-JP" altLang="en-US" sz="1200" dirty="0">
                <a:solidFill>
                  <a:prstClr val="black"/>
                </a:solidFill>
                <a:latin typeface="Meiryo UI" panose="020B0604030504040204" pitchFamily="50" charset="-128"/>
                <a:ea typeface="Meiryo UI" panose="020B0604030504040204" pitchFamily="50" charset="-128"/>
              </a:rPr>
              <a:t>機能を強化してきた。</a:t>
            </a:r>
          </a:p>
          <a:p>
            <a:pPr lvl="0">
              <a:spcBef>
                <a:spcPts val="400"/>
              </a:spcBef>
              <a:defRPr/>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今後</a:t>
            </a:r>
            <a:r>
              <a:rPr lang="ja-JP" altLang="en-US" sz="1200" dirty="0">
                <a:solidFill>
                  <a:prstClr val="black"/>
                </a:solidFill>
                <a:latin typeface="Meiryo UI" panose="020B0604030504040204" pitchFamily="50" charset="-128"/>
                <a:ea typeface="Meiryo UI" panose="020B0604030504040204" pitchFamily="50" charset="-128"/>
              </a:rPr>
              <a:t>も、理事長・学長直轄の学内改革プロジェクトを設置し、持続的改革を推進する。</a:t>
            </a:r>
          </a:p>
          <a:p>
            <a:pPr lvl="0">
              <a:spcBef>
                <a:spcPts val="400"/>
              </a:spcBef>
              <a:defRPr/>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新</a:t>
            </a:r>
            <a:r>
              <a:rPr lang="ja-JP" altLang="en-US" sz="1200" dirty="0">
                <a:solidFill>
                  <a:prstClr val="black"/>
                </a:solidFill>
                <a:latin typeface="Meiryo UI" panose="020B0604030504040204" pitchFamily="50" charset="-128"/>
                <a:ea typeface="Meiryo UI" panose="020B0604030504040204" pitchFamily="50" charset="-128"/>
              </a:rPr>
              <a:t>大学に向け、理事長ガバナンスで人事計画を策定している。社会からの要請に鑑み</a:t>
            </a:r>
            <a:r>
              <a:rPr lang="ja-JP" altLang="en-US" sz="1200" dirty="0" smtClean="0">
                <a:solidFill>
                  <a:prstClr val="black"/>
                </a:solidFill>
                <a:latin typeface="Meiryo UI" panose="020B0604030504040204" pitchFamily="50" charset="-128"/>
                <a:ea typeface="Meiryo UI" panose="020B0604030504040204" pitchFamily="50" charset="-128"/>
              </a:rPr>
              <a:t>、教育</a:t>
            </a:r>
            <a:r>
              <a:rPr lang="ja-JP" altLang="en-US" sz="1200" dirty="0">
                <a:solidFill>
                  <a:prstClr val="black"/>
                </a:solidFill>
                <a:latin typeface="Meiryo UI" panose="020B0604030504040204" pitchFamily="50" charset="-128"/>
                <a:ea typeface="Meiryo UI" panose="020B0604030504040204" pitchFamily="50" charset="-128"/>
              </a:rPr>
              <a:t>・研究の新分野の開拓・組織</a:t>
            </a:r>
            <a:r>
              <a:rPr lang="ja-JP" altLang="en-US" sz="1200" dirty="0" smtClean="0">
                <a:solidFill>
                  <a:prstClr val="black"/>
                </a:solidFill>
                <a:latin typeface="Meiryo UI" panose="020B0604030504040204" pitchFamily="50" charset="-128"/>
                <a:ea typeface="Meiryo UI" panose="020B0604030504040204" pitchFamily="50" charset="-128"/>
              </a:rPr>
              <a:t>の再構築ができる</a:t>
            </a:r>
            <a:r>
              <a:rPr lang="ja-JP" altLang="en-US" sz="1200" dirty="0">
                <a:solidFill>
                  <a:prstClr val="black"/>
                </a:solidFill>
                <a:latin typeface="Meiryo UI" panose="020B0604030504040204" pitchFamily="50" charset="-128"/>
                <a:ea typeface="Meiryo UI" panose="020B0604030504040204" pitchFamily="50" charset="-128"/>
              </a:rPr>
              <a:t>よう教員人事を一元化する。</a:t>
            </a:r>
          </a:p>
          <a:p>
            <a:pPr lvl="0">
              <a:spcBef>
                <a:spcPts val="400"/>
              </a:spcBef>
              <a:defRPr/>
            </a:pPr>
            <a:r>
              <a:rPr lang="ja-JP" altLang="en-US" sz="1200" dirty="0">
                <a:solidFill>
                  <a:prstClr val="black"/>
                </a:solidFill>
                <a:latin typeface="Meiryo UI" panose="020B0604030504040204" pitchFamily="50" charset="-128"/>
                <a:ea typeface="Meiryo UI" panose="020B0604030504040204" pitchFamily="50" charset="-128"/>
              </a:rPr>
              <a:t>　　グローバルな大学間競争を勝ち抜くためにも、教育・研究・社会貢献大学のさらなる強化、革新的な取組み推進など、独自性</a:t>
            </a:r>
            <a:r>
              <a:rPr lang="ja-JP" altLang="en-US" sz="1200" dirty="0" smtClean="0">
                <a:solidFill>
                  <a:prstClr val="black"/>
                </a:solidFill>
                <a:latin typeface="Meiryo UI" panose="020B0604030504040204" pitchFamily="50" charset="-128"/>
                <a:ea typeface="Meiryo UI" panose="020B0604030504040204" pitchFamily="50" charset="-128"/>
              </a:rPr>
              <a:t>・優位性を発揮</a:t>
            </a:r>
            <a:r>
              <a:rPr lang="ja-JP" altLang="en-US" sz="1200" dirty="0">
                <a:solidFill>
                  <a:prstClr val="black"/>
                </a:solidFill>
                <a:latin typeface="Meiryo UI" panose="020B0604030504040204" pitchFamily="50" charset="-128"/>
                <a:ea typeface="Meiryo UI" panose="020B0604030504040204" pitchFamily="50" charset="-128"/>
              </a:rPr>
              <a:t>した大学ブランド戦略を推進し、情報発信を強化する。</a:t>
            </a:r>
          </a:p>
          <a:p>
            <a:pPr lvl="0">
              <a:spcBef>
                <a:spcPts val="400"/>
              </a:spcBef>
              <a:defRPr/>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全て</a:t>
            </a:r>
            <a:r>
              <a:rPr lang="ja-JP" altLang="en-US" sz="1200" dirty="0">
                <a:solidFill>
                  <a:prstClr val="black"/>
                </a:solidFill>
                <a:latin typeface="Meiryo UI" panose="020B0604030504040204" pitchFamily="50" charset="-128"/>
                <a:ea typeface="Meiryo UI" panose="020B0604030504040204" pitchFamily="50" charset="-128"/>
              </a:rPr>
              <a:t>の組織において継続的改革を進める意識の醸成を図り、</a:t>
            </a:r>
            <a:r>
              <a:rPr lang="en-US" altLang="ja-JP" sz="1200" dirty="0">
                <a:solidFill>
                  <a:prstClr val="black"/>
                </a:solidFill>
                <a:latin typeface="Meiryo UI" panose="020B0604030504040204" pitchFamily="50" charset="-128"/>
                <a:ea typeface="Meiryo UI" panose="020B0604030504040204" pitchFamily="50" charset="-128"/>
              </a:rPr>
              <a:t>PDCA</a:t>
            </a:r>
            <a:r>
              <a:rPr lang="ja-JP" altLang="en-US" sz="1200" dirty="0">
                <a:solidFill>
                  <a:prstClr val="black"/>
                </a:solidFill>
                <a:latin typeface="Meiryo UI" panose="020B0604030504040204" pitchFamily="50" charset="-128"/>
                <a:ea typeface="Meiryo UI" panose="020B0604030504040204" pitchFamily="50" charset="-128"/>
              </a:rPr>
              <a:t>サイクルを定着させ、変化し続ける組織とする。</a:t>
            </a:r>
          </a:p>
          <a:p>
            <a:pPr lvl="0">
              <a:spcBef>
                <a:spcPts val="400"/>
              </a:spcBef>
              <a:defRPr/>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事務</a:t>
            </a:r>
            <a:r>
              <a:rPr lang="ja-JP" altLang="en-US" sz="1200" dirty="0">
                <a:solidFill>
                  <a:prstClr val="black"/>
                </a:solidFill>
                <a:latin typeface="Meiryo UI" panose="020B0604030504040204" pitchFamily="50" charset="-128"/>
                <a:ea typeface="Meiryo UI" panose="020B0604030504040204" pitchFamily="50" charset="-128"/>
              </a:rPr>
              <a:t>組織は、教員組織とのイコールパートナーという原則に基づき、教職協働による業務推進体制を構築する。また、そのため</a:t>
            </a:r>
            <a:r>
              <a:rPr lang="ja-JP" altLang="en-US" sz="1200" dirty="0" smtClean="0">
                <a:solidFill>
                  <a:prstClr val="black"/>
                </a:solidFill>
                <a:latin typeface="Meiryo UI" panose="020B0604030504040204" pitchFamily="50" charset="-128"/>
                <a:ea typeface="Meiryo UI" panose="020B0604030504040204" pitchFamily="50" charset="-128"/>
              </a:rPr>
              <a:t>の人材</a:t>
            </a:r>
            <a:r>
              <a:rPr lang="ja-JP" altLang="en-US" sz="1200" dirty="0">
                <a:solidFill>
                  <a:prstClr val="black"/>
                </a:solidFill>
                <a:latin typeface="Meiryo UI" panose="020B0604030504040204" pitchFamily="50" charset="-128"/>
                <a:ea typeface="Meiryo UI" panose="020B0604030504040204" pitchFamily="50" charset="-128"/>
              </a:rPr>
              <a:t>育成</a:t>
            </a:r>
            <a:r>
              <a:rPr lang="ja-JP" altLang="en-US" sz="1200" dirty="0" smtClean="0">
                <a:solidFill>
                  <a:prstClr val="black"/>
                </a:solidFill>
                <a:latin typeface="Meiryo UI" panose="020B0604030504040204" pitchFamily="50" charset="-128"/>
                <a:ea typeface="Meiryo UI" panose="020B0604030504040204" pitchFamily="50" charset="-128"/>
              </a:rPr>
              <a:t>・人材</a:t>
            </a:r>
            <a:r>
              <a:rPr lang="ja-JP" altLang="en-US" sz="1200" dirty="0">
                <a:solidFill>
                  <a:prstClr val="black"/>
                </a:solidFill>
                <a:latin typeface="Meiryo UI" panose="020B0604030504040204" pitchFamily="50" charset="-128"/>
                <a:ea typeface="Meiryo UI" panose="020B0604030504040204" pitchFamily="50" charset="-128"/>
              </a:rPr>
              <a:t>開発（海外研修、学位取得支援を含む）を進める。</a:t>
            </a:r>
          </a:p>
        </p:txBody>
      </p:sp>
      <p:sp>
        <p:nvSpPr>
          <p:cNvPr id="2" name="下矢印 1"/>
          <p:cNvSpPr/>
          <p:nvPr/>
        </p:nvSpPr>
        <p:spPr>
          <a:xfrm>
            <a:off x="3663828" y="2860152"/>
            <a:ext cx="1816344" cy="4248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377774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775701" y="692696"/>
            <a:ext cx="5581397" cy="369332"/>
          </a:xfrm>
          <a:prstGeom prst="rect">
            <a:avLst/>
          </a:prstGeom>
          <a:noFill/>
          <a:ln w="28575">
            <a:solidFill>
              <a:schemeClr val="accent1">
                <a:lumMod val="50000"/>
              </a:schemeClr>
            </a:solidFill>
          </a:ln>
        </p:spPr>
        <p:txBody>
          <a:bodyPr wrap="square" rtlCol="0">
            <a:spAutoFit/>
          </a:bodyPr>
          <a:lstStyle/>
          <a:p>
            <a:pPr algn="ctr"/>
            <a:r>
              <a:rPr lang="ja-JP" altLang="en-US" dirty="0" smtClean="0"/>
              <a:t>法人・大学における連携共同化・統一化の</a:t>
            </a:r>
            <a:r>
              <a:rPr lang="ja-JP" altLang="en-US" dirty="0"/>
              <a:t>分類</a:t>
            </a:r>
          </a:p>
        </p:txBody>
      </p:sp>
      <p:graphicFrame>
        <p:nvGraphicFramePr>
          <p:cNvPr id="9" name="表 8"/>
          <p:cNvGraphicFramePr>
            <a:graphicFrameLocks noGrp="1"/>
          </p:cNvGraphicFramePr>
          <p:nvPr>
            <p:extLst/>
          </p:nvPr>
        </p:nvGraphicFramePr>
        <p:xfrm>
          <a:off x="216094" y="1168690"/>
          <a:ext cx="8700613" cy="5572678"/>
        </p:xfrm>
        <a:graphic>
          <a:graphicData uri="http://schemas.openxmlformats.org/drawingml/2006/table">
            <a:tbl>
              <a:tblPr firstRow="1" bandRow="1">
                <a:tableStyleId>{5C22544A-7EE6-4342-B048-85BDC9FD1C3A}</a:tableStyleId>
              </a:tblPr>
              <a:tblGrid>
                <a:gridCol w="559091">
                  <a:extLst>
                    <a:ext uri="{9D8B030D-6E8A-4147-A177-3AD203B41FA5}">
                      <a16:colId xmlns:a16="http://schemas.microsoft.com/office/drawing/2014/main" val="20000"/>
                    </a:ext>
                  </a:extLst>
                </a:gridCol>
                <a:gridCol w="5434786">
                  <a:extLst>
                    <a:ext uri="{9D8B030D-6E8A-4147-A177-3AD203B41FA5}">
                      <a16:colId xmlns:a16="http://schemas.microsoft.com/office/drawing/2014/main" val="20001"/>
                    </a:ext>
                  </a:extLst>
                </a:gridCol>
                <a:gridCol w="2706736">
                  <a:extLst>
                    <a:ext uri="{9D8B030D-6E8A-4147-A177-3AD203B41FA5}">
                      <a16:colId xmlns:a16="http://schemas.microsoft.com/office/drawing/2014/main" val="20003"/>
                    </a:ext>
                  </a:extLst>
                </a:gridCol>
              </a:tblGrid>
              <a:tr h="492268">
                <a:tc>
                  <a:txBody>
                    <a:bodyPr/>
                    <a:lstStyle/>
                    <a:p>
                      <a:endParaRPr kumimoji="1" lang="ja-JP" altLang="en-US" sz="1400" dirty="0"/>
                    </a:p>
                  </a:txBody>
                  <a:tcPr marL="68580" marR="68580" marT="34290" marB="34290">
                    <a:solidFill>
                      <a:schemeClr val="accent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法人統合時（</a:t>
                      </a:r>
                      <a:r>
                        <a:rPr kumimoji="1" lang="en-US" altLang="ja-JP" sz="1200" dirty="0" smtClean="0"/>
                        <a:t>2019</a:t>
                      </a:r>
                      <a:r>
                        <a:rPr kumimoji="1" lang="ja-JP" altLang="en-US" sz="1200" dirty="0" smtClean="0"/>
                        <a:t>年４月）に連携及び統一済みのもの</a:t>
                      </a:r>
                    </a:p>
                  </a:txBody>
                  <a:tcPr marL="68580" marR="68580" marT="34290" marB="34290" anchor="ctr">
                    <a:solidFill>
                      <a:schemeClr val="accent1">
                        <a:lumMod val="50000"/>
                      </a:schemeClr>
                    </a:solidFill>
                  </a:tcPr>
                </a:tc>
                <a:tc>
                  <a:txBody>
                    <a:bodyPr/>
                    <a:lstStyle/>
                    <a:p>
                      <a:pPr algn="ctr"/>
                      <a:r>
                        <a:rPr kumimoji="1" lang="ja-JP" altLang="en-US" sz="1200" dirty="0" smtClean="0"/>
                        <a:t>法人統合後に行うもの</a:t>
                      </a:r>
                      <a:endParaRPr kumimoji="1" lang="ja-JP" altLang="en-US" sz="1200" dirty="0"/>
                    </a:p>
                  </a:txBody>
                  <a:tcPr marL="68580" marR="68580" marT="34290" marB="34290" anchor="ctr">
                    <a:solidFill>
                      <a:schemeClr val="accent1">
                        <a:lumMod val="50000"/>
                      </a:schemeClr>
                    </a:solidFill>
                  </a:tcPr>
                </a:tc>
                <a:extLst>
                  <a:ext uri="{0D108BD9-81ED-4DB2-BD59-A6C34878D82A}">
                    <a16:rowId xmlns:a16="http://schemas.microsoft.com/office/drawing/2014/main" val="10000"/>
                  </a:ext>
                </a:extLst>
              </a:tr>
              <a:tr h="937402">
                <a:tc>
                  <a:txBody>
                    <a:bodyPr/>
                    <a:lstStyle/>
                    <a:p>
                      <a:r>
                        <a:rPr kumimoji="1" lang="ja-JP" altLang="en-US" sz="900" dirty="0" smtClean="0"/>
                        <a:t>教育</a:t>
                      </a:r>
                      <a:endParaRPr kumimoji="1" lang="ja-JP" altLang="en-US" sz="900" dirty="0"/>
                    </a:p>
                  </a:txBody>
                  <a:tcPr marL="68580" marR="68580" marT="34290" marB="34290" anchor="ctr"/>
                </a:tc>
                <a:tc>
                  <a:txBody>
                    <a:bodyPr/>
                    <a:lstStyle/>
                    <a:p>
                      <a:endParaRPr kumimoji="1" lang="ja-JP" altLang="en-US" sz="1400" dirty="0"/>
                    </a:p>
                  </a:txBody>
                  <a:tcPr marL="68580" marR="68580" marT="34290" marB="34290"/>
                </a:tc>
                <a:tc>
                  <a:txBody>
                    <a:bodyPr/>
                    <a:lstStyle/>
                    <a:p>
                      <a:endParaRPr kumimoji="1" lang="ja-JP" altLang="en-US" sz="1400" dirty="0"/>
                    </a:p>
                  </a:txBody>
                  <a:tcPr marL="68580" marR="68580" marT="34290" marB="34290"/>
                </a:tc>
                <a:extLst>
                  <a:ext uri="{0D108BD9-81ED-4DB2-BD59-A6C34878D82A}">
                    <a16:rowId xmlns:a16="http://schemas.microsoft.com/office/drawing/2014/main" val="10001"/>
                  </a:ext>
                </a:extLst>
              </a:tr>
              <a:tr h="620172">
                <a:tc>
                  <a:txBody>
                    <a:bodyPr/>
                    <a:lstStyle/>
                    <a:p>
                      <a:r>
                        <a:rPr kumimoji="1" lang="ja-JP" altLang="en-US" sz="900" dirty="0" smtClean="0"/>
                        <a:t>研究</a:t>
                      </a:r>
                      <a:endParaRPr kumimoji="1" lang="ja-JP" altLang="en-US" sz="900" dirty="0"/>
                    </a:p>
                  </a:txBody>
                  <a:tcPr marL="68580" marR="68580" marT="34290" marB="34290" anchor="ctr"/>
                </a:tc>
                <a:tc>
                  <a:txBody>
                    <a:bodyPr/>
                    <a:lstStyle/>
                    <a:p>
                      <a:endParaRPr kumimoji="1" lang="ja-JP" altLang="en-US" sz="1400" dirty="0"/>
                    </a:p>
                  </a:txBody>
                  <a:tcPr marL="68580" marR="68580" marT="34290" marB="34290"/>
                </a:tc>
                <a:tc>
                  <a:txBody>
                    <a:bodyPr/>
                    <a:lstStyle/>
                    <a:p>
                      <a:endParaRPr kumimoji="1" lang="ja-JP" altLang="en-US" sz="1400" dirty="0"/>
                    </a:p>
                  </a:txBody>
                  <a:tcPr marL="68580" marR="68580" marT="34290" marB="34290"/>
                </a:tc>
                <a:extLst>
                  <a:ext uri="{0D108BD9-81ED-4DB2-BD59-A6C34878D82A}">
                    <a16:rowId xmlns:a16="http://schemas.microsoft.com/office/drawing/2014/main" val="10002"/>
                  </a:ext>
                </a:extLst>
              </a:tr>
              <a:tr h="908109">
                <a:tc>
                  <a:txBody>
                    <a:bodyPr/>
                    <a:lstStyle/>
                    <a:p>
                      <a:r>
                        <a:rPr kumimoji="1" lang="ja-JP" altLang="en-US" sz="900" dirty="0" smtClean="0"/>
                        <a:t>社会</a:t>
                      </a:r>
                      <a:endParaRPr kumimoji="1" lang="en-US" altLang="ja-JP" sz="900" dirty="0" smtClean="0"/>
                    </a:p>
                    <a:p>
                      <a:r>
                        <a:rPr kumimoji="1" lang="ja-JP" altLang="en-US" sz="900" dirty="0" smtClean="0"/>
                        <a:t>貢献</a:t>
                      </a:r>
                      <a:endParaRPr kumimoji="1" lang="ja-JP" altLang="en-US" sz="900" dirty="0"/>
                    </a:p>
                  </a:txBody>
                  <a:tcPr marL="68580" marR="68580" marT="34290" marB="34290" anchor="ctr"/>
                </a:tc>
                <a:tc>
                  <a:txBody>
                    <a:bodyPr/>
                    <a:lstStyle/>
                    <a:p>
                      <a:endParaRPr kumimoji="1" lang="ja-JP" altLang="en-US" sz="1400" dirty="0"/>
                    </a:p>
                  </a:txBody>
                  <a:tcPr marL="68580" marR="68580" marT="34290" marB="34290"/>
                </a:tc>
                <a:tc>
                  <a:txBody>
                    <a:bodyPr/>
                    <a:lstStyle/>
                    <a:p>
                      <a:endParaRPr kumimoji="1" lang="ja-JP" altLang="en-US" sz="1400" dirty="0"/>
                    </a:p>
                  </a:txBody>
                  <a:tcPr marL="68580" marR="68580" marT="34290" marB="34290"/>
                </a:tc>
                <a:extLst>
                  <a:ext uri="{0D108BD9-81ED-4DB2-BD59-A6C34878D82A}">
                    <a16:rowId xmlns:a16="http://schemas.microsoft.com/office/drawing/2014/main" val="10003"/>
                  </a:ext>
                </a:extLst>
              </a:tr>
              <a:tr h="2614727">
                <a:tc>
                  <a:txBody>
                    <a:bodyPr/>
                    <a:lstStyle/>
                    <a:p>
                      <a:r>
                        <a:rPr kumimoji="1" lang="ja-JP" altLang="en-US" sz="900" dirty="0" smtClean="0"/>
                        <a:t>法人・</a:t>
                      </a:r>
                      <a:endParaRPr kumimoji="1" lang="en-US" altLang="ja-JP" sz="900" dirty="0" smtClean="0"/>
                    </a:p>
                    <a:p>
                      <a:r>
                        <a:rPr kumimoji="1" lang="ja-JP" altLang="en-US" sz="900" dirty="0" smtClean="0"/>
                        <a:t>大学</a:t>
                      </a:r>
                      <a:endParaRPr kumimoji="1" lang="en-US" altLang="ja-JP" sz="900" dirty="0" smtClean="0"/>
                    </a:p>
                    <a:p>
                      <a:r>
                        <a:rPr kumimoji="1" lang="ja-JP" altLang="en-US" sz="900" dirty="0" smtClean="0"/>
                        <a:t>運営等</a:t>
                      </a:r>
                      <a:endParaRPr kumimoji="1" lang="ja-JP" altLang="en-US" sz="900" dirty="0"/>
                    </a:p>
                  </a:txBody>
                  <a:tcPr marL="68580" marR="68580" marT="34290" marB="34290" anchor="ctr"/>
                </a:tc>
                <a:tc>
                  <a:txBody>
                    <a:bodyPr/>
                    <a:lstStyle/>
                    <a:p>
                      <a:endParaRPr kumimoji="1" lang="ja-JP" altLang="en-US" sz="1400" dirty="0"/>
                    </a:p>
                  </a:txBody>
                  <a:tcPr marL="68580" marR="68580" marT="34290" marB="34290"/>
                </a:tc>
                <a:tc>
                  <a:txBody>
                    <a:bodyPr/>
                    <a:lstStyle/>
                    <a:p>
                      <a:endParaRPr kumimoji="1" lang="ja-JP" altLang="en-US" sz="1400" dirty="0"/>
                    </a:p>
                  </a:txBody>
                  <a:tcPr marL="68580" marR="68580" marT="34290" marB="34290"/>
                </a:tc>
                <a:extLst>
                  <a:ext uri="{0D108BD9-81ED-4DB2-BD59-A6C34878D82A}">
                    <a16:rowId xmlns:a16="http://schemas.microsoft.com/office/drawing/2014/main" val="10004"/>
                  </a:ext>
                </a:extLst>
              </a:tr>
            </a:tbl>
          </a:graphicData>
        </a:graphic>
      </p:graphicFrame>
      <p:sp>
        <p:nvSpPr>
          <p:cNvPr id="31" name="テキスト ボックス 30"/>
          <p:cNvSpPr txBox="1"/>
          <p:nvPr/>
        </p:nvSpPr>
        <p:spPr>
          <a:xfrm>
            <a:off x="814352" y="4710150"/>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n-ea"/>
              </a:rPr>
              <a:t>20.</a:t>
            </a:r>
            <a:r>
              <a:rPr lang="ja-JP" altLang="en-US" sz="600" dirty="0" smtClean="0">
                <a:latin typeface="+mn-ea"/>
              </a:rPr>
              <a:t>国際交流推進事業</a:t>
            </a:r>
            <a:endParaRPr lang="ja-JP" altLang="en-US" sz="600" dirty="0">
              <a:latin typeface="+mn-ea"/>
            </a:endParaRPr>
          </a:p>
        </p:txBody>
      </p:sp>
      <p:sp>
        <p:nvSpPr>
          <p:cNvPr id="35" name="テキスト ボックス 34"/>
          <p:cNvSpPr txBox="1"/>
          <p:nvPr/>
        </p:nvSpPr>
        <p:spPr>
          <a:xfrm>
            <a:off x="814352" y="4200528"/>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n-ea"/>
              </a:rPr>
              <a:t>18</a:t>
            </a:r>
            <a:r>
              <a:rPr lang="en-US" altLang="ja-JP" sz="600" dirty="0">
                <a:latin typeface="+mn-ea"/>
              </a:rPr>
              <a:t>.</a:t>
            </a:r>
            <a:r>
              <a:rPr lang="ja-JP" altLang="en-US" sz="600" dirty="0" smtClean="0">
                <a:latin typeface="+mn-ea"/>
              </a:rPr>
              <a:t>図書館の相互利用</a:t>
            </a:r>
            <a:endParaRPr lang="ja-JP" altLang="en-US" sz="600" dirty="0">
              <a:latin typeface="+mn-ea"/>
            </a:endParaRPr>
          </a:p>
        </p:txBody>
      </p:sp>
      <p:sp>
        <p:nvSpPr>
          <p:cNvPr id="36" name="テキスト ボックス 35"/>
          <p:cNvSpPr txBox="1"/>
          <p:nvPr/>
        </p:nvSpPr>
        <p:spPr>
          <a:xfrm>
            <a:off x="814352" y="4962150"/>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n-ea"/>
              </a:rPr>
              <a:t>21.</a:t>
            </a:r>
            <a:r>
              <a:rPr lang="ja-JP" altLang="en-US" sz="600" dirty="0" smtClean="0">
                <a:latin typeface="+mn-ea"/>
              </a:rPr>
              <a:t>フランス語学研修</a:t>
            </a:r>
            <a:endParaRPr lang="ja-JP" altLang="en-US" sz="600" dirty="0">
              <a:latin typeface="+mn-ea"/>
            </a:endParaRPr>
          </a:p>
        </p:txBody>
      </p:sp>
      <p:sp>
        <p:nvSpPr>
          <p:cNvPr id="37" name="テキスト ボックス 36"/>
          <p:cNvSpPr txBox="1"/>
          <p:nvPr/>
        </p:nvSpPr>
        <p:spPr>
          <a:xfrm>
            <a:off x="814352" y="5214150"/>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n-ea"/>
              </a:rPr>
              <a:t>22.</a:t>
            </a:r>
            <a:r>
              <a:rPr lang="ja-JP" altLang="en-US" sz="600" dirty="0" smtClean="0">
                <a:latin typeface="+mn-ea"/>
              </a:rPr>
              <a:t>合同入試説明会</a:t>
            </a:r>
            <a:endParaRPr lang="ja-JP" altLang="en-US" sz="600" dirty="0">
              <a:latin typeface="+mn-ea"/>
            </a:endParaRPr>
          </a:p>
        </p:txBody>
      </p:sp>
      <p:sp>
        <p:nvSpPr>
          <p:cNvPr id="38" name="テキスト ボックス 37"/>
          <p:cNvSpPr txBox="1"/>
          <p:nvPr/>
        </p:nvSpPr>
        <p:spPr>
          <a:xfrm>
            <a:off x="814352" y="5466150"/>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n-ea"/>
              </a:rPr>
              <a:t>23.</a:t>
            </a:r>
            <a:r>
              <a:rPr lang="ja-JP" altLang="en-US" sz="600" dirty="0" smtClean="0">
                <a:latin typeface="+mn-ea"/>
              </a:rPr>
              <a:t>合同学内企業説明会</a:t>
            </a:r>
            <a:endParaRPr lang="ja-JP" altLang="en-US" sz="600" dirty="0">
              <a:latin typeface="+mn-ea"/>
            </a:endParaRPr>
          </a:p>
        </p:txBody>
      </p:sp>
      <p:sp>
        <p:nvSpPr>
          <p:cNvPr id="39" name="テキスト ボックス 38"/>
          <p:cNvSpPr txBox="1"/>
          <p:nvPr/>
        </p:nvSpPr>
        <p:spPr>
          <a:xfrm>
            <a:off x="814352" y="5718150"/>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n-ea"/>
              </a:rPr>
              <a:t>24.</a:t>
            </a:r>
            <a:r>
              <a:rPr lang="ja-JP" altLang="en-US" sz="600" dirty="0" smtClean="0">
                <a:latin typeface="+mn-ea"/>
              </a:rPr>
              <a:t>合同</a:t>
            </a:r>
            <a:r>
              <a:rPr lang="ja-JP" altLang="en-US" sz="600" dirty="0">
                <a:latin typeface="+mn-ea"/>
              </a:rPr>
              <a:t>ｲﾝﾀﾗｸﾃｨﾌﾞﾏｯﾁﾝｸﾞ</a:t>
            </a:r>
          </a:p>
        </p:txBody>
      </p:sp>
      <p:sp>
        <p:nvSpPr>
          <p:cNvPr id="40" name="テキスト ボックス 39"/>
          <p:cNvSpPr txBox="1"/>
          <p:nvPr/>
        </p:nvSpPr>
        <p:spPr>
          <a:xfrm>
            <a:off x="814352" y="1768350"/>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a:latin typeface="+mn-ea"/>
              </a:rPr>
              <a:t>1</a:t>
            </a:r>
            <a:r>
              <a:rPr lang="en-US" altLang="ja-JP" sz="600" dirty="0" smtClean="0">
                <a:latin typeface="+mn-ea"/>
              </a:rPr>
              <a:t>.</a:t>
            </a:r>
            <a:r>
              <a:rPr lang="ja-JP" altLang="en-US" sz="600" dirty="0" smtClean="0">
                <a:latin typeface="+mn-ea"/>
              </a:rPr>
              <a:t>単位互換（ｺﾝｿｰｼｱﾑ含む）</a:t>
            </a:r>
            <a:endParaRPr lang="ja-JP" altLang="en-US" sz="600" dirty="0">
              <a:latin typeface="+mn-ea"/>
            </a:endParaRPr>
          </a:p>
        </p:txBody>
      </p:sp>
      <p:sp>
        <p:nvSpPr>
          <p:cNvPr id="41" name="テキスト ボックス 40"/>
          <p:cNvSpPr txBox="1"/>
          <p:nvPr/>
        </p:nvSpPr>
        <p:spPr>
          <a:xfrm>
            <a:off x="814352" y="2020350"/>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2</a:t>
            </a:r>
            <a:r>
              <a:rPr lang="en-US" altLang="ja-JP" sz="600" dirty="0">
                <a:latin typeface="+mn-ea"/>
              </a:rPr>
              <a:t>.</a:t>
            </a:r>
            <a:r>
              <a:rPr lang="ja-JP" altLang="en-US" sz="600" dirty="0" smtClean="0">
                <a:latin typeface="+mn-ea"/>
              </a:rPr>
              <a:t>大阪湾環境再生研究</a:t>
            </a:r>
            <a:endParaRPr lang="ja-JP" altLang="en-US" sz="600" dirty="0">
              <a:latin typeface="+mn-ea"/>
            </a:endParaRPr>
          </a:p>
        </p:txBody>
      </p:sp>
      <p:sp>
        <p:nvSpPr>
          <p:cNvPr id="49" name="テキスト ボックス 48"/>
          <p:cNvSpPr txBox="1"/>
          <p:nvPr/>
        </p:nvSpPr>
        <p:spPr>
          <a:xfrm>
            <a:off x="814352" y="2656341"/>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11.</a:t>
            </a:r>
            <a:r>
              <a:rPr lang="ja-JP" altLang="en-US" sz="600" dirty="0" smtClean="0">
                <a:latin typeface="+mn-ea"/>
              </a:rPr>
              <a:t>共同研究実施、科研費獲得</a:t>
            </a:r>
            <a:endParaRPr lang="ja-JP" altLang="en-US" sz="600" dirty="0">
              <a:latin typeface="+mn-ea"/>
            </a:endParaRPr>
          </a:p>
        </p:txBody>
      </p:sp>
      <p:sp>
        <p:nvSpPr>
          <p:cNvPr id="50" name="テキスト ボックス 49"/>
          <p:cNvSpPr txBox="1"/>
          <p:nvPr/>
        </p:nvSpPr>
        <p:spPr>
          <a:xfrm>
            <a:off x="2133851" y="2027739"/>
            <a:ext cx="127685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5.7</a:t>
            </a:r>
            <a:r>
              <a:rPr lang="ja-JP" altLang="en-US" sz="600" dirty="0" smtClean="0">
                <a:latin typeface="+mn-ea"/>
              </a:rPr>
              <a:t>大学先端的がん教育ﾌﾟﾗﾝ</a:t>
            </a:r>
            <a:endParaRPr lang="ja-JP" altLang="en-US" sz="600" dirty="0">
              <a:latin typeface="+mn-ea"/>
            </a:endParaRPr>
          </a:p>
        </p:txBody>
      </p:sp>
      <p:sp>
        <p:nvSpPr>
          <p:cNvPr id="52" name="テキスト ボックス 51"/>
          <p:cNvSpPr txBox="1"/>
          <p:nvPr/>
        </p:nvSpPr>
        <p:spPr>
          <a:xfrm>
            <a:off x="814352" y="3315127"/>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13.</a:t>
            </a:r>
            <a:r>
              <a:rPr lang="ja-JP" altLang="en-US" sz="600" dirty="0" smtClean="0">
                <a:latin typeface="+mn-ea"/>
              </a:rPr>
              <a:t>三大学連携講座（関大含む）</a:t>
            </a:r>
            <a:endParaRPr lang="ja-JP" altLang="en-US" sz="600" dirty="0">
              <a:latin typeface="+mn-ea"/>
            </a:endParaRPr>
          </a:p>
        </p:txBody>
      </p:sp>
      <p:sp>
        <p:nvSpPr>
          <p:cNvPr id="54" name="テキスト ボックス 53"/>
          <p:cNvSpPr txBox="1"/>
          <p:nvPr/>
        </p:nvSpPr>
        <p:spPr>
          <a:xfrm>
            <a:off x="2133850" y="4459087"/>
            <a:ext cx="1276851"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n-ea"/>
              </a:rPr>
              <a:t>29.PPC</a:t>
            </a:r>
            <a:r>
              <a:rPr lang="ja-JP" altLang="en-US" sz="600" dirty="0" smtClean="0">
                <a:latin typeface="+mn-ea"/>
              </a:rPr>
              <a:t>用紙共同購入</a:t>
            </a:r>
            <a:endParaRPr lang="ja-JP" altLang="en-US" sz="600" dirty="0">
              <a:latin typeface="+mn-ea"/>
            </a:endParaRPr>
          </a:p>
        </p:txBody>
      </p:sp>
      <p:sp>
        <p:nvSpPr>
          <p:cNvPr id="55" name="テキスト ボックス 54"/>
          <p:cNvSpPr txBox="1"/>
          <p:nvPr/>
        </p:nvSpPr>
        <p:spPr>
          <a:xfrm>
            <a:off x="2133851" y="4957484"/>
            <a:ext cx="127685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n-ea"/>
              </a:rPr>
              <a:t>31.</a:t>
            </a:r>
            <a:r>
              <a:rPr lang="ja-JP" altLang="en-US" sz="600" dirty="0" smtClean="0">
                <a:latin typeface="+mn-ea"/>
              </a:rPr>
              <a:t>職員合同研修</a:t>
            </a:r>
            <a:endParaRPr lang="ja-JP" altLang="en-US" sz="600" dirty="0">
              <a:latin typeface="+mn-ea"/>
            </a:endParaRPr>
          </a:p>
        </p:txBody>
      </p:sp>
      <p:sp>
        <p:nvSpPr>
          <p:cNvPr id="56" name="テキスト ボックス 55"/>
          <p:cNvSpPr txBox="1"/>
          <p:nvPr/>
        </p:nvSpPr>
        <p:spPr>
          <a:xfrm>
            <a:off x="814352" y="3812952"/>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15.</a:t>
            </a:r>
            <a:r>
              <a:rPr lang="ja-JP" altLang="en-US" sz="600" dirty="0" smtClean="0">
                <a:latin typeface="+mn-ea"/>
              </a:rPr>
              <a:t>高校化学ｸﾞﾗﾝﾄﾞｺﾝﾃｽﾄ</a:t>
            </a:r>
            <a:endParaRPr lang="ja-JP" altLang="en-US" sz="600" dirty="0">
              <a:latin typeface="+mn-ea"/>
            </a:endParaRPr>
          </a:p>
        </p:txBody>
      </p:sp>
      <p:sp>
        <p:nvSpPr>
          <p:cNvPr id="57" name="テキスト ボックス 56"/>
          <p:cNvSpPr txBox="1"/>
          <p:nvPr/>
        </p:nvSpPr>
        <p:spPr>
          <a:xfrm>
            <a:off x="814352" y="6480203"/>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27.</a:t>
            </a:r>
            <a:r>
              <a:rPr lang="ja-JP" altLang="en-US" sz="600" dirty="0" smtClean="0">
                <a:latin typeface="+mn-ea"/>
              </a:rPr>
              <a:t>顧問税理士の共同化</a:t>
            </a:r>
            <a:endParaRPr lang="ja-JP" altLang="en-US" sz="600" dirty="0">
              <a:latin typeface="+mn-ea"/>
            </a:endParaRPr>
          </a:p>
        </p:txBody>
      </p:sp>
      <p:sp>
        <p:nvSpPr>
          <p:cNvPr id="58" name="テキスト ボックス 57"/>
          <p:cNvSpPr txBox="1"/>
          <p:nvPr/>
        </p:nvSpPr>
        <p:spPr>
          <a:xfrm>
            <a:off x="814352" y="6221371"/>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26.</a:t>
            </a:r>
            <a:r>
              <a:rPr lang="ja-JP" altLang="en-US" sz="600" dirty="0" smtClean="0">
                <a:latin typeface="+mn-ea"/>
              </a:rPr>
              <a:t>会計監査人の共同選定</a:t>
            </a:r>
            <a:endParaRPr lang="ja-JP" altLang="en-US" sz="600" dirty="0">
              <a:latin typeface="+mn-ea"/>
            </a:endParaRPr>
          </a:p>
        </p:txBody>
      </p:sp>
      <p:sp>
        <p:nvSpPr>
          <p:cNvPr id="59" name="テキスト ボックス 58"/>
          <p:cNvSpPr txBox="1"/>
          <p:nvPr/>
        </p:nvSpPr>
        <p:spPr>
          <a:xfrm>
            <a:off x="2133851" y="4207087"/>
            <a:ext cx="127685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n-ea"/>
              </a:rPr>
              <a:t>28.</a:t>
            </a:r>
            <a:r>
              <a:rPr lang="ja-JP" altLang="en-US" sz="600" dirty="0" smtClean="0">
                <a:latin typeface="+mn-ea"/>
              </a:rPr>
              <a:t>契約関係規程の一部統一</a:t>
            </a:r>
            <a:endParaRPr lang="ja-JP" altLang="en-US" sz="600" dirty="0">
              <a:latin typeface="+mn-ea"/>
            </a:endParaRPr>
          </a:p>
        </p:txBody>
      </p:sp>
      <p:sp>
        <p:nvSpPr>
          <p:cNvPr id="60" name="テキスト ボックス 59"/>
          <p:cNvSpPr txBox="1"/>
          <p:nvPr/>
        </p:nvSpPr>
        <p:spPr>
          <a:xfrm>
            <a:off x="2133851" y="4722070"/>
            <a:ext cx="1276850" cy="169277"/>
          </a:xfrm>
          <a:prstGeom prst="rect">
            <a:avLst/>
          </a:prstGeom>
          <a:solidFill>
            <a:schemeClr val="bg1"/>
          </a:solidFill>
          <a:ln w="12700">
            <a:solidFill>
              <a:schemeClr val="tx1"/>
            </a:solidFill>
          </a:ln>
        </p:spPr>
        <p:txBody>
          <a:bodyPr wrap="square" lIns="36000" rIns="0" rtlCol="0" anchor="ctr" anchorCtr="0">
            <a:spAutoFit/>
          </a:bodyPr>
          <a:lstStyle/>
          <a:p>
            <a:r>
              <a:rPr lang="en-US" altLang="ja-JP" sz="500" dirty="0" smtClean="0">
                <a:latin typeface="+mn-ea"/>
              </a:rPr>
              <a:t>30.</a:t>
            </a:r>
            <a:r>
              <a:rPr lang="ja-JP" altLang="en-US" sz="500" dirty="0" smtClean="0">
                <a:latin typeface="+mn-ea"/>
              </a:rPr>
              <a:t>一部役員・経営審議機関委員共同選出</a:t>
            </a:r>
            <a:endParaRPr lang="ja-JP" altLang="en-US" sz="500" dirty="0">
              <a:latin typeface="+mn-ea"/>
            </a:endParaRPr>
          </a:p>
        </p:txBody>
      </p:sp>
      <p:sp>
        <p:nvSpPr>
          <p:cNvPr id="62" name="テキスト ボックス 61"/>
          <p:cNvSpPr txBox="1"/>
          <p:nvPr/>
        </p:nvSpPr>
        <p:spPr>
          <a:xfrm>
            <a:off x="814352" y="4452528"/>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n-ea"/>
              </a:rPr>
              <a:t>19.</a:t>
            </a:r>
            <a:r>
              <a:rPr lang="ja-JP" altLang="en-US" sz="600" dirty="0" smtClean="0">
                <a:latin typeface="+mn-ea"/>
              </a:rPr>
              <a:t>白馬ｾﾐﾅｰの相互利用</a:t>
            </a:r>
            <a:endParaRPr lang="ja-JP" altLang="en-US" sz="600" dirty="0">
              <a:latin typeface="+mn-ea"/>
            </a:endParaRPr>
          </a:p>
        </p:txBody>
      </p:sp>
      <p:sp>
        <p:nvSpPr>
          <p:cNvPr id="63" name="テキスト ボックス 62"/>
          <p:cNvSpPr txBox="1"/>
          <p:nvPr/>
        </p:nvSpPr>
        <p:spPr>
          <a:xfrm>
            <a:off x="814352" y="5970150"/>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25.</a:t>
            </a:r>
            <a:r>
              <a:rPr lang="ja-JP" altLang="en-US" sz="600" dirty="0" smtClean="0">
                <a:latin typeface="+mn-ea"/>
              </a:rPr>
              <a:t>情報化の推進</a:t>
            </a:r>
            <a:endParaRPr lang="ja-JP" altLang="en-US" sz="600" dirty="0">
              <a:latin typeface="+mn-ea"/>
            </a:endParaRPr>
          </a:p>
        </p:txBody>
      </p:sp>
      <p:sp>
        <p:nvSpPr>
          <p:cNvPr id="64" name="テキスト ボックス 63"/>
          <p:cNvSpPr txBox="1"/>
          <p:nvPr/>
        </p:nvSpPr>
        <p:spPr>
          <a:xfrm>
            <a:off x="814352" y="2272350"/>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3</a:t>
            </a:r>
            <a:r>
              <a:rPr lang="en-US" altLang="ja-JP" sz="600" dirty="0">
                <a:latin typeface="+mn-ea"/>
              </a:rPr>
              <a:t>.</a:t>
            </a:r>
            <a:r>
              <a:rPr lang="ja-JP" altLang="en-US" sz="600" dirty="0" smtClean="0">
                <a:latin typeface="+mn-ea"/>
              </a:rPr>
              <a:t>大学ＣＯＣ事業</a:t>
            </a:r>
            <a:endParaRPr lang="ja-JP" altLang="en-US" sz="600" dirty="0">
              <a:latin typeface="+mn-ea"/>
            </a:endParaRPr>
          </a:p>
        </p:txBody>
      </p:sp>
      <p:sp>
        <p:nvSpPr>
          <p:cNvPr id="65" name="テキスト ボックス 64"/>
          <p:cNvSpPr txBox="1"/>
          <p:nvPr/>
        </p:nvSpPr>
        <p:spPr>
          <a:xfrm>
            <a:off x="2150701" y="1773244"/>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4.</a:t>
            </a:r>
            <a:r>
              <a:rPr lang="ja-JP" altLang="en-US" sz="600" dirty="0" smtClean="0">
                <a:latin typeface="+mn-ea"/>
              </a:rPr>
              <a:t>博士課程教育ﾘｰﾃﾞｨﾝｸﾞ</a:t>
            </a:r>
            <a:endParaRPr lang="ja-JP" altLang="en-US" sz="600" dirty="0">
              <a:latin typeface="+mn-ea"/>
            </a:endParaRPr>
          </a:p>
        </p:txBody>
      </p:sp>
      <p:sp>
        <p:nvSpPr>
          <p:cNvPr id="66" name="テキスト ボックス 65"/>
          <p:cNvSpPr txBox="1"/>
          <p:nvPr/>
        </p:nvSpPr>
        <p:spPr>
          <a:xfrm>
            <a:off x="2133851" y="2269616"/>
            <a:ext cx="127685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6.</a:t>
            </a:r>
            <a:r>
              <a:rPr lang="ja-JP" altLang="en-US" sz="600" dirty="0" smtClean="0">
                <a:latin typeface="+mn-ea"/>
              </a:rPr>
              <a:t>公立３大学ﾄﾞｸﾀｰ育成ﾌﾟﾛｸﾞﾗﾑ</a:t>
            </a:r>
            <a:endParaRPr lang="ja-JP" altLang="en-US" sz="600" dirty="0">
              <a:latin typeface="+mn-ea"/>
            </a:endParaRPr>
          </a:p>
        </p:txBody>
      </p:sp>
      <p:sp>
        <p:nvSpPr>
          <p:cNvPr id="67" name="テキスト ボックス 66"/>
          <p:cNvSpPr txBox="1"/>
          <p:nvPr/>
        </p:nvSpPr>
        <p:spPr>
          <a:xfrm>
            <a:off x="814352" y="2903737"/>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12.</a:t>
            </a:r>
            <a:r>
              <a:rPr lang="ja-JP" altLang="en-US" sz="600" dirty="0" smtClean="0">
                <a:latin typeface="+mn-ea"/>
              </a:rPr>
              <a:t>女性研究者ﾈｯﾄﾜｰｸ利用</a:t>
            </a:r>
            <a:endParaRPr lang="ja-JP" altLang="en-US" sz="600" dirty="0">
              <a:latin typeface="+mn-ea"/>
            </a:endParaRPr>
          </a:p>
        </p:txBody>
      </p:sp>
      <p:sp>
        <p:nvSpPr>
          <p:cNvPr id="72" name="テキスト ボックス 71"/>
          <p:cNvSpPr txBox="1"/>
          <p:nvPr/>
        </p:nvSpPr>
        <p:spPr>
          <a:xfrm>
            <a:off x="814352" y="3567127"/>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14.</a:t>
            </a:r>
            <a:r>
              <a:rPr lang="ja-JP" altLang="en-US" sz="600" dirty="0" smtClean="0">
                <a:latin typeface="+mn-ea"/>
              </a:rPr>
              <a:t>産学官連携共同ｵﾌｨｽ</a:t>
            </a:r>
            <a:endParaRPr lang="ja-JP" altLang="en-US" sz="600" dirty="0">
              <a:latin typeface="+mn-ea"/>
            </a:endParaRPr>
          </a:p>
        </p:txBody>
      </p:sp>
      <p:sp>
        <p:nvSpPr>
          <p:cNvPr id="85" name="テキスト ボックス 84"/>
          <p:cNvSpPr txBox="1"/>
          <p:nvPr/>
        </p:nvSpPr>
        <p:spPr>
          <a:xfrm>
            <a:off x="2133229" y="5207303"/>
            <a:ext cx="1277472" cy="186847"/>
          </a:xfrm>
          <a:prstGeom prst="rect">
            <a:avLst/>
          </a:prstGeom>
          <a:solidFill>
            <a:schemeClr val="bg1"/>
          </a:solidFill>
          <a:ln w="12700">
            <a:solidFill>
              <a:schemeClr val="tx1"/>
            </a:solidFill>
          </a:ln>
        </p:spPr>
        <p:txBody>
          <a:bodyPr wrap="square" lIns="36000" tIns="46800" rIns="0" bIns="46800" rtlCol="0" anchor="ctr" anchorCtr="0">
            <a:spAutoFit/>
          </a:bodyPr>
          <a:lstStyle/>
          <a:p>
            <a:r>
              <a:rPr lang="en-US" altLang="ja-JP" sz="600" dirty="0" smtClean="0">
                <a:latin typeface="+mn-ea"/>
              </a:rPr>
              <a:t>32.</a:t>
            </a:r>
            <a:r>
              <a:rPr lang="ja-JP" altLang="en-US" sz="600" dirty="0" smtClean="0">
                <a:latin typeface="+mn-ea"/>
              </a:rPr>
              <a:t>サテライト教室の相互利用</a:t>
            </a:r>
            <a:endParaRPr lang="ja-JP" altLang="en-US" sz="600" dirty="0">
              <a:latin typeface="+mn-ea"/>
            </a:endParaRPr>
          </a:p>
        </p:txBody>
      </p:sp>
      <p:sp>
        <p:nvSpPr>
          <p:cNvPr id="87" name="テキスト ボックス 86"/>
          <p:cNvSpPr txBox="1"/>
          <p:nvPr/>
        </p:nvSpPr>
        <p:spPr>
          <a:xfrm>
            <a:off x="2133229" y="5458057"/>
            <a:ext cx="1277472" cy="186847"/>
          </a:xfrm>
          <a:prstGeom prst="rect">
            <a:avLst/>
          </a:prstGeom>
          <a:solidFill>
            <a:schemeClr val="bg1"/>
          </a:solidFill>
          <a:ln w="12700">
            <a:solidFill>
              <a:schemeClr val="tx1"/>
            </a:solidFill>
          </a:ln>
        </p:spPr>
        <p:txBody>
          <a:bodyPr wrap="square" lIns="36000" tIns="46800" rIns="0" bIns="46800" rtlCol="0" anchor="ctr" anchorCtr="0">
            <a:spAutoFit/>
          </a:bodyPr>
          <a:lstStyle/>
          <a:p>
            <a:r>
              <a:rPr lang="en-US" altLang="ja-JP" sz="600" dirty="0" smtClean="0">
                <a:latin typeface="+mn-ea"/>
              </a:rPr>
              <a:t>33.</a:t>
            </a:r>
            <a:r>
              <a:rPr lang="ja-JP" altLang="en-US" sz="600" dirty="0" smtClean="0">
                <a:latin typeface="+mn-ea"/>
              </a:rPr>
              <a:t>体育施設の相互利用</a:t>
            </a:r>
            <a:endParaRPr lang="ja-JP" altLang="en-US" sz="600" dirty="0">
              <a:latin typeface="+mn-ea"/>
            </a:endParaRPr>
          </a:p>
        </p:txBody>
      </p:sp>
      <p:sp>
        <p:nvSpPr>
          <p:cNvPr id="91" name="テキスト ボックス 90"/>
          <p:cNvSpPr txBox="1"/>
          <p:nvPr/>
        </p:nvSpPr>
        <p:spPr>
          <a:xfrm>
            <a:off x="2133229" y="5707105"/>
            <a:ext cx="1277472" cy="186847"/>
          </a:xfrm>
          <a:prstGeom prst="rect">
            <a:avLst/>
          </a:prstGeom>
          <a:solidFill>
            <a:schemeClr val="bg1"/>
          </a:solidFill>
          <a:ln w="12700">
            <a:solidFill>
              <a:schemeClr val="tx1"/>
            </a:solidFill>
          </a:ln>
        </p:spPr>
        <p:txBody>
          <a:bodyPr wrap="square" lIns="36000" tIns="46800" rIns="0" bIns="46800" rtlCol="0" anchor="ctr" anchorCtr="0">
            <a:spAutoFit/>
          </a:bodyPr>
          <a:lstStyle/>
          <a:p>
            <a:r>
              <a:rPr lang="en-US" altLang="ja-JP" sz="600" dirty="0" smtClean="0">
                <a:latin typeface="+mn-ea"/>
              </a:rPr>
              <a:t>34.</a:t>
            </a:r>
            <a:r>
              <a:rPr lang="ja-JP" altLang="en-US" sz="600" dirty="0" smtClean="0">
                <a:latin typeface="+mn-ea"/>
              </a:rPr>
              <a:t>学術会館の相互利用</a:t>
            </a:r>
            <a:endParaRPr lang="ja-JP" altLang="en-US" sz="600" dirty="0">
              <a:latin typeface="+mn-ea"/>
            </a:endParaRPr>
          </a:p>
        </p:txBody>
      </p:sp>
      <p:sp>
        <p:nvSpPr>
          <p:cNvPr id="95" name="テキスト ボックス 94"/>
          <p:cNvSpPr txBox="1"/>
          <p:nvPr/>
        </p:nvSpPr>
        <p:spPr>
          <a:xfrm>
            <a:off x="2133229" y="5964708"/>
            <a:ext cx="1277472" cy="186847"/>
          </a:xfrm>
          <a:prstGeom prst="rect">
            <a:avLst/>
          </a:prstGeom>
          <a:solidFill>
            <a:schemeClr val="bg1"/>
          </a:solidFill>
          <a:ln w="12700">
            <a:solidFill>
              <a:schemeClr val="tx1"/>
            </a:solidFill>
          </a:ln>
        </p:spPr>
        <p:txBody>
          <a:bodyPr wrap="square" lIns="36000" tIns="46800" rIns="0" bIns="46800" rtlCol="0" anchor="ctr" anchorCtr="0">
            <a:spAutoFit/>
          </a:bodyPr>
          <a:lstStyle/>
          <a:p>
            <a:r>
              <a:rPr lang="en-US" altLang="ja-JP" sz="600" dirty="0" smtClean="0">
                <a:latin typeface="+mn-ea"/>
              </a:rPr>
              <a:t>35.</a:t>
            </a:r>
            <a:r>
              <a:rPr lang="ja-JP" altLang="en-US" sz="600" dirty="0" smtClean="0">
                <a:latin typeface="+mn-ea"/>
              </a:rPr>
              <a:t>ホールの相互利用</a:t>
            </a:r>
            <a:endParaRPr lang="ja-JP" altLang="en-US" sz="600" dirty="0">
              <a:latin typeface="+mn-ea"/>
            </a:endParaRPr>
          </a:p>
        </p:txBody>
      </p:sp>
      <p:sp>
        <p:nvSpPr>
          <p:cNvPr id="113" name="テキスト ボックス 112"/>
          <p:cNvSpPr txBox="1"/>
          <p:nvPr/>
        </p:nvSpPr>
        <p:spPr>
          <a:xfrm>
            <a:off x="2133229" y="6216708"/>
            <a:ext cx="1277472" cy="186847"/>
          </a:xfrm>
          <a:prstGeom prst="rect">
            <a:avLst/>
          </a:prstGeom>
          <a:solidFill>
            <a:schemeClr val="bg1"/>
          </a:solidFill>
          <a:ln w="12700">
            <a:solidFill>
              <a:schemeClr val="tx1"/>
            </a:solidFill>
          </a:ln>
        </p:spPr>
        <p:txBody>
          <a:bodyPr wrap="square" lIns="36000" tIns="46800" rIns="0" bIns="46800" rtlCol="0" anchor="ctr" anchorCtr="0">
            <a:spAutoFit/>
          </a:bodyPr>
          <a:lstStyle/>
          <a:p>
            <a:r>
              <a:rPr lang="en-US" altLang="ja-JP" sz="600" dirty="0" smtClean="0">
                <a:latin typeface="+mn-ea"/>
              </a:rPr>
              <a:t>36.</a:t>
            </a:r>
            <a:r>
              <a:rPr lang="ja-JP" altLang="en-US" sz="600" dirty="0" smtClean="0">
                <a:latin typeface="+mn-ea"/>
              </a:rPr>
              <a:t>国際交流施設の相互利用</a:t>
            </a:r>
            <a:endParaRPr lang="ja-JP" altLang="en-US" sz="600" dirty="0">
              <a:latin typeface="+mn-ea"/>
            </a:endParaRPr>
          </a:p>
        </p:txBody>
      </p:sp>
      <p:sp>
        <p:nvSpPr>
          <p:cNvPr id="114" name="テキスト ボックス 113"/>
          <p:cNvSpPr txBox="1"/>
          <p:nvPr/>
        </p:nvSpPr>
        <p:spPr>
          <a:xfrm>
            <a:off x="3478347" y="4716448"/>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40.</a:t>
            </a:r>
            <a:r>
              <a:rPr lang="ja-JP" altLang="en-US" sz="600" dirty="0" smtClean="0">
                <a:latin typeface="+mn-ea"/>
              </a:rPr>
              <a:t>留学生事業等の共同実施</a:t>
            </a:r>
            <a:endParaRPr lang="ja-JP" altLang="en-US" sz="600" dirty="0">
              <a:latin typeface="+mn-ea"/>
            </a:endParaRPr>
          </a:p>
        </p:txBody>
      </p:sp>
      <p:sp>
        <p:nvSpPr>
          <p:cNvPr id="115" name="テキスト ボックス 114"/>
          <p:cNvSpPr txBox="1"/>
          <p:nvPr/>
        </p:nvSpPr>
        <p:spPr>
          <a:xfrm>
            <a:off x="3478347" y="4965420"/>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41.</a:t>
            </a:r>
            <a:r>
              <a:rPr lang="ja-JP" altLang="en-US" sz="600" dirty="0" smtClean="0">
                <a:latin typeface="+mn-ea"/>
              </a:rPr>
              <a:t>物品等の共同購入</a:t>
            </a:r>
            <a:endParaRPr lang="ja-JP" altLang="en-US" sz="600" dirty="0">
              <a:latin typeface="+mn-ea"/>
            </a:endParaRPr>
          </a:p>
        </p:txBody>
      </p:sp>
      <p:sp>
        <p:nvSpPr>
          <p:cNvPr id="116" name="テキスト ボックス 115"/>
          <p:cNvSpPr txBox="1"/>
          <p:nvPr/>
        </p:nvSpPr>
        <p:spPr>
          <a:xfrm>
            <a:off x="2133229" y="3319605"/>
            <a:ext cx="1277472"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16.</a:t>
            </a:r>
            <a:r>
              <a:rPr lang="ja-JP" altLang="en-US" sz="600" dirty="0" smtClean="0">
                <a:latin typeface="+mn-ea"/>
              </a:rPr>
              <a:t>公開講座の共同実施</a:t>
            </a:r>
            <a:endParaRPr lang="ja-JP" altLang="en-US" sz="600" dirty="0">
              <a:latin typeface="+mn-ea"/>
            </a:endParaRPr>
          </a:p>
        </p:txBody>
      </p:sp>
      <p:sp>
        <p:nvSpPr>
          <p:cNvPr id="117" name="テキスト ボックス 116"/>
          <p:cNvSpPr txBox="1"/>
          <p:nvPr/>
        </p:nvSpPr>
        <p:spPr>
          <a:xfrm>
            <a:off x="2133229" y="6473726"/>
            <a:ext cx="1277472" cy="186847"/>
          </a:xfrm>
          <a:prstGeom prst="rect">
            <a:avLst/>
          </a:prstGeom>
          <a:solidFill>
            <a:schemeClr val="bg1"/>
          </a:solidFill>
          <a:ln w="12700">
            <a:solidFill>
              <a:schemeClr val="tx1"/>
            </a:solidFill>
          </a:ln>
        </p:spPr>
        <p:txBody>
          <a:bodyPr wrap="square" lIns="36000" tIns="46800" rIns="0" bIns="46800" rtlCol="0" anchor="ctr" anchorCtr="0">
            <a:spAutoFit/>
          </a:bodyPr>
          <a:lstStyle/>
          <a:p>
            <a:r>
              <a:rPr lang="en-US" altLang="ja-JP" sz="600" dirty="0" smtClean="0">
                <a:latin typeface="+mn-ea"/>
              </a:rPr>
              <a:t>37.</a:t>
            </a:r>
            <a:r>
              <a:rPr lang="ja-JP" altLang="en-US" sz="600" dirty="0" smtClean="0">
                <a:latin typeface="+mn-ea"/>
              </a:rPr>
              <a:t>ﾗｰﾆﾝｸﾞｺﾓﾝｽﾞの相互利用</a:t>
            </a:r>
            <a:endParaRPr lang="ja-JP" altLang="en-US" sz="600" dirty="0">
              <a:latin typeface="+mn-ea"/>
            </a:endParaRPr>
          </a:p>
        </p:txBody>
      </p:sp>
      <p:sp>
        <p:nvSpPr>
          <p:cNvPr id="118" name="テキスト ボックス 117"/>
          <p:cNvSpPr txBox="1"/>
          <p:nvPr/>
        </p:nvSpPr>
        <p:spPr>
          <a:xfrm>
            <a:off x="3478347" y="5723753"/>
            <a:ext cx="1260000" cy="184666"/>
          </a:xfrm>
          <a:prstGeom prst="rect">
            <a:avLst/>
          </a:prstGeom>
          <a:solidFill>
            <a:schemeClr val="bg1"/>
          </a:solidFill>
          <a:ln w="12700">
            <a:solidFill>
              <a:schemeClr val="tx1"/>
            </a:solidFill>
          </a:ln>
        </p:spPr>
        <p:txBody>
          <a:bodyPr wrap="square" lIns="36000" rtlCol="0">
            <a:spAutoFit/>
          </a:bodyPr>
          <a:lstStyle/>
          <a:p>
            <a:r>
              <a:rPr lang="en-US" altLang="ja-JP" sz="600" dirty="0" smtClean="0">
                <a:latin typeface="+mn-ea"/>
              </a:rPr>
              <a:t>44.</a:t>
            </a:r>
            <a:r>
              <a:rPr lang="ja-JP" altLang="en-US" sz="600" dirty="0" smtClean="0">
                <a:latin typeface="+mn-ea"/>
              </a:rPr>
              <a:t>法人職員採用試験共同実施</a:t>
            </a:r>
            <a:endParaRPr lang="ja-JP" altLang="en-US" sz="600" dirty="0">
              <a:latin typeface="+mn-ea"/>
            </a:endParaRPr>
          </a:p>
        </p:txBody>
      </p:sp>
      <p:sp>
        <p:nvSpPr>
          <p:cNvPr id="119" name="テキスト ボックス 118"/>
          <p:cNvSpPr txBox="1"/>
          <p:nvPr/>
        </p:nvSpPr>
        <p:spPr>
          <a:xfrm>
            <a:off x="2133229" y="3569916"/>
            <a:ext cx="1277472" cy="184666"/>
          </a:xfrm>
          <a:prstGeom prst="rect">
            <a:avLst/>
          </a:prstGeom>
          <a:solidFill>
            <a:schemeClr val="bg1"/>
          </a:solidFill>
          <a:ln w="12700">
            <a:solidFill>
              <a:schemeClr val="tx1"/>
            </a:solidFill>
          </a:ln>
        </p:spPr>
        <p:txBody>
          <a:bodyPr wrap="square" lIns="36000" rtlCol="0">
            <a:spAutoFit/>
          </a:bodyPr>
          <a:lstStyle/>
          <a:p>
            <a:r>
              <a:rPr lang="en-US" altLang="ja-JP" sz="600" dirty="0" smtClean="0">
                <a:latin typeface="+mn-ea"/>
              </a:rPr>
              <a:t>17.</a:t>
            </a:r>
            <a:r>
              <a:rPr lang="ja-JP" altLang="en-US" sz="600" dirty="0" smtClean="0">
                <a:latin typeface="+mn-ea"/>
              </a:rPr>
              <a:t>地区防災教室ﾈｯﾄﾜｰｸ事業</a:t>
            </a:r>
            <a:endParaRPr lang="ja-JP" altLang="en-US" sz="600" dirty="0">
              <a:latin typeface="+mn-ea"/>
            </a:endParaRPr>
          </a:p>
        </p:txBody>
      </p:sp>
      <p:sp>
        <p:nvSpPr>
          <p:cNvPr id="120" name="テキスト ボックス 119"/>
          <p:cNvSpPr txBox="1"/>
          <p:nvPr/>
        </p:nvSpPr>
        <p:spPr>
          <a:xfrm>
            <a:off x="3478347" y="4449930"/>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39.</a:t>
            </a:r>
            <a:r>
              <a:rPr lang="ja-JP" altLang="en-US" sz="600" dirty="0" smtClean="0">
                <a:latin typeface="+mn-ea"/>
              </a:rPr>
              <a:t>国際交流拠点の共同設置</a:t>
            </a:r>
            <a:endParaRPr lang="ja-JP" altLang="en-US" sz="600" dirty="0">
              <a:latin typeface="+mn-ea"/>
            </a:endParaRPr>
          </a:p>
        </p:txBody>
      </p:sp>
      <p:sp>
        <p:nvSpPr>
          <p:cNvPr id="121" name="テキスト ボックス 120"/>
          <p:cNvSpPr txBox="1"/>
          <p:nvPr/>
        </p:nvSpPr>
        <p:spPr>
          <a:xfrm>
            <a:off x="3478347" y="4204754"/>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38.</a:t>
            </a:r>
            <a:r>
              <a:rPr lang="ja-JP" altLang="en-US" sz="600" dirty="0" smtClean="0">
                <a:latin typeface="+mn-ea"/>
              </a:rPr>
              <a:t>研究</a:t>
            </a:r>
            <a:r>
              <a:rPr lang="ja-JP" altLang="en-US" sz="600" dirty="0">
                <a:latin typeface="+mn-ea"/>
              </a:rPr>
              <a:t>機器</a:t>
            </a:r>
            <a:r>
              <a:rPr lang="ja-JP" altLang="en-US" sz="600" dirty="0" smtClean="0">
                <a:latin typeface="+mn-ea"/>
              </a:rPr>
              <a:t>の共同利用</a:t>
            </a:r>
            <a:endParaRPr lang="ja-JP" altLang="en-US" sz="600" dirty="0">
              <a:latin typeface="+mn-ea"/>
            </a:endParaRPr>
          </a:p>
        </p:txBody>
      </p:sp>
      <p:sp>
        <p:nvSpPr>
          <p:cNvPr id="122" name="テキスト ボックス 121"/>
          <p:cNvSpPr txBox="1"/>
          <p:nvPr/>
        </p:nvSpPr>
        <p:spPr>
          <a:xfrm>
            <a:off x="3478347" y="5217420"/>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42.</a:t>
            </a:r>
            <a:r>
              <a:rPr lang="ja-JP" altLang="en-US" sz="600" dirty="0" smtClean="0">
                <a:latin typeface="+mn-ea"/>
              </a:rPr>
              <a:t>教員の相互派遣</a:t>
            </a:r>
            <a:endParaRPr lang="ja-JP" altLang="en-US" sz="600" dirty="0">
              <a:latin typeface="+mn-ea"/>
            </a:endParaRPr>
          </a:p>
        </p:txBody>
      </p:sp>
      <p:sp>
        <p:nvSpPr>
          <p:cNvPr id="123" name="テキスト ボックス 122"/>
          <p:cNvSpPr txBox="1"/>
          <p:nvPr/>
        </p:nvSpPr>
        <p:spPr>
          <a:xfrm>
            <a:off x="3478347" y="5469420"/>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43</a:t>
            </a:r>
            <a:r>
              <a:rPr lang="en-US" altLang="ja-JP" sz="600" dirty="0">
                <a:latin typeface="+mn-ea"/>
              </a:rPr>
              <a:t>.</a:t>
            </a:r>
            <a:r>
              <a:rPr lang="ja-JP" altLang="en-US" sz="600" dirty="0" smtClean="0">
                <a:latin typeface="+mn-ea"/>
              </a:rPr>
              <a:t>職員の相互交流</a:t>
            </a:r>
            <a:endParaRPr lang="ja-JP" altLang="en-US" sz="600" dirty="0">
              <a:latin typeface="+mn-ea"/>
            </a:endParaRPr>
          </a:p>
        </p:txBody>
      </p:sp>
      <p:sp>
        <p:nvSpPr>
          <p:cNvPr id="124" name="テキスト ボックス 123"/>
          <p:cNvSpPr txBox="1"/>
          <p:nvPr/>
        </p:nvSpPr>
        <p:spPr>
          <a:xfrm>
            <a:off x="3478347" y="1773244"/>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n-ea"/>
              </a:rPr>
              <a:t>7.</a:t>
            </a:r>
            <a:r>
              <a:rPr lang="ja-JP" altLang="en-US" sz="600" dirty="0" smtClean="0">
                <a:latin typeface="+mn-ea"/>
              </a:rPr>
              <a:t>科目ﾅﾝﾊﾞﾘﾝｸﾞの統一化</a:t>
            </a:r>
            <a:endParaRPr lang="ja-JP" altLang="en-US" sz="600" dirty="0">
              <a:latin typeface="+mn-ea"/>
            </a:endParaRPr>
          </a:p>
        </p:txBody>
      </p:sp>
      <p:sp>
        <p:nvSpPr>
          <p:cNvPr id="125" name="テキスト ボックス 124"/>
          <p:cNvSpPr txBox="1"/>
          <p:nvPr/>
        </p:nvSpPr>
        <p:spPr>
          <a:xfrm>
            <a:off x="3480227" y="2022683"/>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n-ea"/>
              </a:rPr>
              <a:t>8.</a:t>
            </a:r>
            <a:r>
              <a:rPr lang="ja-JP" altLang="en-US" sz="600" dirty="0" smtClean="0">
                <a:latin typeface="+mn-ea"/>
              </a:rPr>
              <a:t>ＣＯＣ関連科目の共同実施</a:t>
            </a:r>
            <a:endParaRPr lang="ja-JP" altLang="en-US" sz="600" dirty="0">
              <a:latin typeface="+mn-ea"/>
            </a:endParaRPr>
          </a:p>
        </p:txBody>
      </p:sp>
      <p:sp>
        <p:nvSpPr>
          <p:cNvPr id="126" name="テキスト ボックス 125"/>
          <p:cNvSpPr txBox="1"/>
          <p:nvPr/>
        </p:nvSpPr>
        <p:spPr>
          <a:xfrm>
            <a:off x="3480227" y="2274683"/>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n-ea"/>
              </a:rPr>
              <a:t>9.</a:t>
            </a:r>
            <a:r>
              <a:rPr lang="ja-JP" altLang="en-US" sz="600" dirty="0" smtClean="0">
                <a:latin typeface="+mn-ea"/>
              </a:rPr>
              <a:t>健康・スポーツ基幹教育の拡充等</a:t>
            </a:r>
            <a:endParaRPr lang="ja-JP" altLang="en-US" sz="600" dirty="0">
              <a:latin typeface="+mn-ea"/>
            </a:endParaRPr>
          </a:p>
        </p:txBody>
      </p:sp>
      <p:sp>
        <p:nvSpPr>
          <p:cNvPr id="128" name="テキスト ボックス 127"/>
          <p:cNvSpPr txBox="1"/>
          <p:nvPr/>
        </p:nvSpPr>
        <p:spPr>
          <a:xfrm>
            <a:off x="4805993" y="1777533"/>
            <a:ext cx="1270444"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n-ea"/>
              </a:rPr>
              <a:t>10.</a:t>
            </a:r>
            <a:r>
              <a:rPr lang="ja-JP" altLang="en-US" sz="600" dirty="0" smtClean="0">
                <a:latin typeface="+mn-ea"/>
              </a:rPr>
              <a:t>連携大学院</a:t>
            </a:r>
            <a:endParaRPr lang="ja-JP" altLang="en-US" sz="600" dirty="0">
              <a:latin typeface="+mn-ea"/>
            </a:endParaRPr>
          </a:p>
        </p:txBody>
      </p:sp>
      <p:sp>
        <p:nvSpPr>
          <p:cNvPr id="129" name="テキスト ボックス 128"/>
          <p:cNvSpPr txBox="1"/>
          <p:nvPr/>
        </p:nvSpPr>
        <p:spPr>
          <a:xfrm>
            <a:off x="4805994" y="4201720"/>
            <a:ext cx="1270444"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j-ea"/>
                <a:ea typeface="+mj-ea"/>
              </a:rPr>
              <a:t>48.</a:t>
            </a:r>
            <a:r>
              <a:rPr lang="ja-JP" altLang="en-US" sz="600" dirty="0" smtClean="0">
                <a:latin typeface="+mj-ea"/>
                <a:ea typeface="+mj-ea"/>
              </a:rPr>
              <a:t>監査体制・方法の統一</a:t>
            </a:r>
            <a:endParaRPr lang="ja-JP" altLang="en-US" sz="600" dirty="0">
              <a:latin typeface="+mj-ea"/>
              <a:ea typeface="+mj-ea"/>
            </a:endParaRPr>
          </a:p>
        </p:txBody>
      </p:sp>
      <p:sp>
        <p:nvSpPr>
          <p:cNvPr id="130" name="テキスト ボックス 129"/>
          <p:cNvSpPr txBox="1"/>
          <p:nvPr/>
        </p:nvSpPr>
        <p:spPr>
          <a:xfrm>
            <a:off x="4814696" y="4447941"/>
            <a:ext cx="1261741"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j-ea"/>
                <a:ea typeface="+mj-ea"/>
              </a:rPr>
              <a:t>48.</a:t>
            </a:r>
            <a:r>
              <a:rPr lang="ja-JP" altLang="en-US" sz="600" dirty="0" smtClean="0">
                <a:latin typeface="+mj-ea"/>
                <a:ea typeface="+mj-ea"/>
              </a:rPr>
              <a:t>規程・要綱等の統一（法人運営）</a:t>
            </a:r>
            <a:endParaRPr lang="ja-JP" altLang="en-US" sz="600" dirty="0">
              <a:latin typeface="+mj-ea"/>
              <a:ea typeface="+mj-ea"/>
            </a:endParaRPr>
          </a:p>
        </p:txBody>
      </p:sp>
      <p:sp>
        <p:nvSpPr>
          <p:cNvPr id="132" name="テキスト ボックス 131"/>
          <p:cNvSpPr txBox="1"/>
          <p:nvPr/>
        </p:nvSpPr>
        <p:spPr>
          <a:xfrm>
            <a:off x="3477375" y="6215465"/>
            <a:ext cx="1260972"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j-ea"/>
                <a:ea typeface="+mj-ea"/>
              </a:rPr>
              <a:t>46.</a:t>
            </a:r>
            <a:r>
              <a:rPr lang="ja-JP" altLang="en-US" sz="600" dirty="0" smtClean="0">
                <a:latin typeface="+mj-ea"/>
                <a:ea typeface="+mj-ea"/>
              </a:rPr>
              <a:t>法人事務体制の統合</a:t>
            </a:r>
            <a:endParaRPr lang="ja-JP" altLang="en-US" sz="600" dirty="0">
              <a:latin typeface="+mj-ea"/>
              <a:ea typeface="+mj-ea"/>
            </a:endParaRPr>
          </a:p>
        </p:txBody>
      </p:sp>
      <p:sp>
        <p:nvSpPr>
          <p:cNvPr id="133" name="テキスト ボックス 132"/>
          <p:cNvSpPr txBox="1"/>
          <p:nvPr/>
        </p:nvSpPr>
        <p:spPr>
          <a:xfrm>
            <a:off x="6294713" y="4709378"/>
            <a:ext cx="1242486"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j-ea"/>
                <a:ea typeface="+mj-ea"/>
              </a:rPr>
              <a:t>3.</a:t>
            </a:r>
            <a:r>
              <a:rPr lang="ja-JP" altLang="en-US" sz="600" dirty="0" smtClean="0">
                <a:latin typeface="+mj-ea"/>
                <a:ea typeface="+mj-ea"/>
              </a:rPr>
              <a:t>教員の共同採用</a:t>
            </a:r>
            <a:endParaRPr lang="ja-JP" altLang="en-US" sz="600" dirty="0">
              <a:latin typeface="+mj-ea"/>
              <a:ea typeface="+mj-ea"/>
            </a:endParaRPr>
          </a:p>
        </p:txBody>
      </p:sp>
      <p:sp>
        <p:nvSpPr>
          <p:cNvPr id="134" name="テキスト ボックス 133"/>
          <p:cNvSpPr txBox="1"/>
          <p:nvPr/>
        </p:nvSpPr>
        <p:spPr>
          <a:xfrm>
            <a:off x="4816437" y="4966627"/>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j-ea"/>
                <a:ea typeface="+mj-ea"/>
              </a:rPr>
              <a:t>51</a:t>
            </a:r>
            <a:r>
              <a:rPr lang="en-US" altLang="ja-JP" sz="600" dirty="0">
                <a:latin typeface="+mj-ea"/>
                <a:ea typeface="+mj-ea"/>
              </a:rPr>
              <a:t>.</a:t>
            </a:r>
            <a:r>
              <a:rPr lang="ja-JP" altLang="en-US" sz="600" dirty="0" smtClean="0">
                <a:latin typeface="+mj-ea"/>
                <a:ea typeface="+mj-ea"/>
              </a:rPr>
              <a:t>福利厚生の統一</a:t>
            </a:r>
            <a:endParaRPr lang="ja-JP" altLang="en-US" sz="600" dirty="0">
              <a:latin typeface="+mj-ea"/>
              <a:ea typeface="+mj-ea"/>
            </a:endParaRPr>
          </a:p>
        </p:txBody>
      </p:sp>
      <p:sp>
        <p:nvSpPr>
          <p:cNvPr id="135" name="テキスト ボックス 134"/>
          <p:cNvSpPr txBox="1"/>
          <p:nvPr/>
        </p:nvSpPr>
        <p:spPr>
          <a:xfrm>
            <a:off x="3477375" y="5963465"/>
            <a:ext cx="1260972"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j-ea"/>
                <a:ea typeface="+mj-ea"/>
              </a:rPr>
              <a:t>45.</a:t>
            </a:r>
            <a:r>
              <a:rPr lang="ja-JP" altLang="en-US" sz="600" dirty="0" smtClean="0">
                <a:latin typeface="+mj-ea"/>
                <a:ea typeface="+mj-ea"/>
              </a:rPr>
              <a:t>執行体制の統合</a:t>
            </a:r>
            <a:endParaRPr lang="ja-JP" altLang="en-US" sz="600" dirty="0">
              <a:latin typeface="+mj-ea"/>
              <a:ea typeface="+mj-ea"/>
            </a:endParaRPr>
          </a:p>
        </p:txBody>
      </p:sp>
      <p:sp>
        <p:nvSpPr>
          <p:cNvPr id="136" name="テキスト ボックス 135"/>
          <p:cNvSpPr txBox="1"/>
          <p:nvPr/>
        </p:nvSpPr>
        <p:spPr>
          <a:xfrm>
            <a:off x="7595833" y="4200528"/>
            <a:ext cx="1224001"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j-ea"/>
                <a:ea typeface="+mj-ea"/>
              </a:rPr>
              <a:t>5.</a:t>
            </a:r>
            <a:r>
              <a:rPr lang="ja-JP" altLang="en-US" sz="600" dirty="0" smtClean="0">
                <a:latin typeface="+mj-ea"/>
                <a:ea typeface="+mj-ea"/>
              </a:rPr>
              <a:t>人事給与システム統合</a:t>
            </a:r>
            <a:endParaRPr lang="ja-JP" altLang="en-US" sz="600" dirty="0">
              <a:latin typeface="+mj-ea"/>
              <a:ea typeface="+mj-ea"/>
            </a:endParaRPr>
          </a:p>
        </p:txBody>
      </p:sp>
      <p:sp>
        <p:nvSpPr>
          <p:cNvPr id="137" name="テキスト ボックス 136"/>
          <p:cNvSpPr txBox="1"/>
          <p:nvPr/>
        </p:nvSpPr>
        <p:spPr>
          <a:xfrm>
            <a:off x="4814696" y="5217420"/>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j-ea"/>
                <a:ea typeface="+mj-ea"/>
              </a:rPr>
              <a:t>52.</a:t>
            </a:r>
            <a:r>
              <a:rPr lang="ja-JP" altLang="en-US" sz="600" dirty="0" smtClean="0">
                <a:latin typeface="+mj-ea"/>
                <a:ea typeface="+mj-ea"/>
              </a:rPr>
              <a:t>財務会計システム統合</a:t>
            </a:r>
            <a:endParaRPr lang="ja-JP" altLang="en-US" sz="600" dirty="0">
              <a:latin typeface="+mj-ea"/>
              <a:ea typeface="+mj-ea"/>
            </a:endParaRPr>
          </a:p>
        </p:txBody>
      </p:sp>
      <p:sp>
        <p:nvSpPr>
          <p:cNvPr id="138" name="テキスト ボックス 137"/>
          <p:cNvSpPr txBox="1"/>
          <p:nvPr/>
        </p:nvSpPr>
        <p:spPr>
          <a:xfrm>
            <a:off x="7595833" y="4467628"/>
            <a:ext cx="1233013"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j-ea"/>
                <a:ea typeface="+mj-ea"/>
              </a:rPr>
              <a:t>6.</a:t>
            </a:r>
            <a:r>
              <a:rPr lang="ja-JP" altLang="en-US" sz="600" dirty="0" smtClean="0">
                <a:latin typeface="+mj-ea"/>
                <a:ea typeface="+mj-ea"/>
              </a:rPr>
              <a:t>教務事務システム統合</a:t>
            </a:r>
            <a:endParaRPr lang="ja-JP" altLang="en-US" sz="600" dirty="0">
              <a:latin typeface="+mj-ea"/>
              <a:ea typeface="+mj-ea"/>
            </a:endParaRPr>
          </a:p>
        </p:txBody>
      </p:sp>
      <p:sp>
        <p:nvSpPr>
          <p:cNvPr id="139" name="テキスト ボックス 138"/>
          <p:cNvSpPr txBox="1"/>
          <p:nvPr/>
        </p:nvSpPr>
        <p:spPr>
          <a:xfrm>
            <a:off x="6294713" y="4962143"/>
            <a:ext cx="1242486"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j-ea"/>
                <a:ea typeface="+mj-ea"/>
              </a:rPr>
              <a:t>4.</a:t>
            </a:r>
            <a:r>
              <a:rPr lang="ja-JP" altLang="en-US" sz="600" dirty="0" smtClean="0">
                <a:latin typeface="+mj-ea"/>
                <a:ea typeface="+mj-ea"/>
              </a:rPr>
              <a:t>教員業績評価の同一化</a:t>
            </a:r>
            <a:endParaRPr lang="ja-JP" altLang="en-US" sz="600" dirty="0">
              <a:latin typeface="+mj-ea"/>
              <a:ea typeface="+mj-ea"/>
            </a:endParaRPr>
          </a:p>
        </p:txBody>
      </p:sp>
      <p:sp>
        <p:nvSpPr>
          <p:cNvPr id="140" name="テキスト ボックス 139"/>
          <p:cNvSpPr txBox="1"/>
          <p:nvPr/>
        </p:nvSpPr>
        <p:spPr>
          <a:xfrm>
            <a:off x="7595833" y="4962486"/>
            <a:ext cx="1242485"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j-ea"/>
                <a:ea typeface="+mj-ea"/>
              </a:rPr>
              <a:t>8.</a:t>
            </a:r>
            <a:r>
              <a:rPr lang="ja-JP" altLang="en-US" sz="600" dirty="0" smtClean="0">
                <a:latin typeface="+mj-ea"/>
                <a:ea typeface="+mj-ea"/>
              </a:rPr>
              <a:t>入試の共同実施</a:t>
            </a:r>
            <a:endParaRPr lang="ja-JP" altLang="en-US" sz="600" dirty="0">
              <a:latin typeface="+mj-ea"/>
              <a:ea typeface="+mj-ea"/>
            </a:endParaRPr>
          </a:p>
        </p:txBody>
      </p:sp>
      <p:sp>
        <p:nvSpPr>
          <p:cNvPr id="141" name="テキスト ボックス 140"/>
          <p:cNvSpPr txBox="1"/>
          <p:nvPr/>
        </p:nvSpPr>
        <p:spPr>
          <a:xfrm>
            <a:off x="3477375" y="6467465"/>
            <a:ext cx="1260972"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j-ea"/>
                <a:ea typeface="+mj-ea"/>
              </a:rPr>
              <a:t>47.</a:t>
            </a:r>
            <a:r>
              <a:rPr lang="ja-JP" altLang="en-US" sz="600" dirty="0" smtClean="0">
                <a:latin typeface="+mj-ea"/>
                <a:ea typeface="+mj-ea"/>
              </a:rPr>
              <a:t>会議体の統一</a:t>
            </a:r>
            <a:endParaRPr lang="ja-JP" altLang="en-US" sz="600" dirty="0">
              <a:latin typeface="+mj-ea"/>
              <a:ea typeface="+mj-ea"/>
            </a:endParaRPr>
          </a:p>
        </p:txBody>
      </p:sp>
      <p:sp>
        <p:nvSpPr>
          <p:cNvPr id="142" name="テキスト ボックス 141"/>
          <p:cNvSpPr txBox="1"/>
          <p:nvPr/>
        </p:nvSpPr>
        <p:spPr>
          <a:xfrm>
            <a:off x="7595833" y="4709953"/>
            <a:ext cx="122688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j-ea"/>
                <a:ea typeface="+mj-ea"/>
              </a:rPr>
              <a:t>7.</a:t>
            </a:r>
            <a:r>
              <a:rPr lang="ja-JP" altLang="en-US" sz="600" dirty="0" smtClean="0">
                <a:latin typeface="+mj-ea"/>
                <a:ea typeface="+mj-ea"/>
              </a:rPr>
              <a:t>図書管理システム統合</a:t>
            </a:r>
            <a:endParaRPr lang="ja-JP" altLang="en-US" sz="600" dirty="0">
              <a:latin typeface="+mj-ea"/>
              <a:ea typeface="+mj-ea"/>
            </a:endParaRPr>
          </a:p>
        </p:txBody>
      </p:sp>
      <p:sp>
        <p:nvSpPr>
          <p:cNvPr id="74" name="テキスト ボックス 73"/>
          <p:cNvSpPr txBox="1"/>
          <p:nvPr/>
        </p:nvSpPr>
        <p:spPr>
          <a:xfrm>
            <a:off x="6286671" y="4211945"/>
            <a:ext cx="1250527"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j-ea"/>
                <a:ea typeface="+mj-ea"/>
              </a:rPr>
              <a:t>1.</a:t>
            </a:r>
            <a:r>
              <a:rPr lang="ja-JP" altLang="en-US" sz="600" dirty="0" smtClean="0">
                <a:latin typeface="+mj-ea"/>
                <a:ea typeface="+mj-ea"/>
              </a:rPr>
              <a:t>大学事務体制の統合</a:t>
            </a:r>
            <a:endParaRPr lang="ja-JP" altLang="en-US" sz="600" dirty="0">
              <a:latin typeface="+mj-ea"/>
              <a:ea typeface="+mj-ea"/>
            </a:endParaRPr>
          </a:p>
        </p:txBody>
      </p:sp>
      <p:sp>
        <p:nvSpPr>
          <p:cNvPr id="75" name="テキスト ボックス 74"/>
          <p:cNvSpPr txBox="1"/>
          <p:nvPr/>
        </p:nvSpPr>
        <p:spPr>
          <a:xfrm>
            <a:off x="6295685" y="4464873"/>
            <a:ext cx="1241514"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j-ea"/>
                <a:ea typeface="+mj-ea"/>
              </a:rPr>
              <a:t>2.</a:t>
            </a:r>
            <a:r>
              <a:rPr lang="ja-JP" altLang="en-US" sz="600" dirty="0" smtClean="0">
                <a:latin typeface="+mj-ea"/>
                <a:ea typeface="+mj-ea"/>
              </a:rPr>
              <a:t>規程・要綱等の統一（大学運営）</a:t>
            </a:r>
            <a:endParaRPr lang="ja-JP" altLang="en-US" sz="600" dirty="0">
              <a:latin typeface="+mj-ea"/>
              <a:ea typeface="+mj-ea"/>
            </a:endParaRPr>
          </a:p>
        </p:txBody>
      </p:sp>
      <p:sp>
        <p:nvSpPr>
          <p:cNvPr id="76" name="テキスト ボックス 75"/>
          <p:cNvSpPr txBox="1"/>
          <p:nvPr/>
        </p:nvSpPr>
        <p:spPr>
          <a:xfrm>
            <a:off x="4814696" y="4716448"/>
            <a:ext cx="1261741"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j-ea"/>
                <a:ea typeface="+mj-ea"/>
              </a:rPr>
              <a:t>50</a:t>
            </a:r>
            <a:r>
              <a:rPr lang="en-US" altLang="ja-JP" sz="600" dirty="0">
                <a:latin typeface="+mj-ea"/>
                <a:ea typeface="+mj-ea"/>
              </a:rPr>
              <a:t>.</a:t>
            </a:r>
            <a:r>
              <a:rPr lang="ja-JP" altLang="en-US" sz="600" dirty="0" smtClean="0">
                <a:latin typeface="+mj-ea"/>
                <a:ea typeface="+mj-ea"/>
              </a:rPr>
              <a:t>職員の共同採用</a:t>
            </a:r>
            <a:endParaRPr lang="ja-JP" altLang="en-US" sz="600" dirty="0">
              <a:latin typeface="+mj-ea"/>
              <a:ea typeface="+mj-ea"/>
            </a:endParaRPr>
          </a:p>
        </p:txBody>
      </p:sp>
      <p:sp>
        <p:nvSpPr>
          <p:cNvPr id="68" name="タイトル 1"/>
          <p:cNvSpPr txBox="1">
            <a:spLocks/>
          </p:cNvSpPr>
          <p:nvPr/>
        </p:nvSpPr>
        <p:spPr>
          <a:xfrm>
            <a:off x="0" y="109225"/>
            <a:ext cx="9144000" cy="432000"/>
          </a:xfrm>
          <a:prstGeom prst="rect">
            <a:avLst/>
          </a:prstGeom>
          <a:solidFill>
            <a:schemeClr val="accent6"/>
          </a:solidFill>
        </p:spPr>
        <p:txBody>
          <a:bodyPr vert="horz" lIns="91440" tIns="36000" rIns="91440" bIns="3600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spcBef>
                <a:spcPts val="0"/>
              </a:spcBef>
            </a:pPr>
            <a:r>
              <a:rPr lang="ja-JP" altLang="en-US" sz="1400" b="1" dirty="0">
                <a:solidFill>
                  <a:schemeClr val="bg1"/>
                </a:solidFill>
                <a:latin typeface="ＭＳ ゴシック" panose="020B0609070205080204" pitchFamily="49" charset="-128"/>
                <a:ea typeface="ＭＳ ゴシック" panose="020B0609070205080204" pitchFamily="49" charset="-128"/>
              </a:rPr>
              <a:t>４　統合効果を発揮するための</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取組み</a:t>
            </a:r>
            <a:endParaRPr lang="en-US" altLang="ja-JP" sz="1400" b="1" dirty="0">
              <a:solidFill>
                <a:schemeClr val="bg1"/>
              </a:solidFill>
              <a:latin typeface="ＭＳ ゴシック" panose="020B0609070205080204" pitchFamily="49" charset="-128"/>
              <a:ea typeface="ＭＳ ゴシック" panose="020B0609070205080204" pitchFamily="49" charset="-128"/>
            </a:endParaRPr>
          </a:p>
          <a:p>
            <a:pPr lvl="0">
              <a:lnSpc>
                <a:spcPct val="100000"/>
              </a:lnSpc>
            </a:pPr>
            <a:r>
              <a:rPr lang="ja-JP" altLang="en-US" sz="1600" b="1" dirty="0">
                <a:solidFill>
                  <a:schemeClr val="bg1"/>
                </a:solidFill>
                <a:latin typeface="ＭＳ ゴシック" panose="020B0609070205080204" pitchFamily="49" charset="-128"/>
                <a:ea typeface="ＭＳ ゴシック" panose="020B0609070205080204" pitchFamily="49" charset="-128"/>
              </a:rPr>
              <a:t>　</a:t>
            </a:r>
            <a:r>
              <a:rPr lang="en-US" altLang="ja-JP" sz="1600" b="1" dirty="0" smtClean="0">
                <a:solidFill>
                  <a:schemeClr val="bg1"/>
                </a:solidFill>
                <a:latin typeface="ＭＳ ゴシック" panose="020B0609070205080204" pitchFamily="49" charset="-128"/>
                <a:ea typeface="ＭＳ ゴシック" panose="020B0609070205080204" pitchFamily="49" charset="-128"/>
              </a:rPr>
              <a:t>(</a:t>
            </a:r>
            <a:r>
              <a:rPr lang="en-US" altLang="ja-JP" sz="1600" b="1" dirty="0">
                <a:solidFill>
                  <a:schemeClr val="bg1"/>
                </a:solidFill>
                <a:latin typeface="ＭＳ ゴシック" panose="020B0609070205080204" pitchFamily="49" charset="-128"/>
                <a:ea typeface="ＭＳ ゴシック" panose="020B0609070205080204" pitchFamily="49" charset="-128"/>
              </a:rPr>
              <a:t>2</a:t>
            </a:r>
            <a:r>
              <a:rPr lang="en-US" altLang="ja-JP" sz="1600" b="1" dirty="0" smtClean="0">
                <a:solidFill>
                  <a:schemeClr val="bg1"/>
                </a:solidFill>
                <a:latin typeface="ＭＳ ゴシック" panose="020B0609070205080204" pitchFamily="49" charset="-128"/>
                <a:ea typeface="ＭＳ ゴシック" panose="020B0609070205080204" pitchFamily="49" charset="-128"/>
              </a:rPr>
              <a:t>)</a:t>
            </a:r>
            <a:r>
              <a:rPr lang="ja-JP" altLang="en-US" sz="1600" b="1" dirty="0" smtClean="0">
                <a:solidFill>
                  <a:schemeClr val="bg1"/>
                </a:solidFill>
                <a:latin typeface="ＭＳ ゴシック" panose="020B0609070205080204" pitchFamily="49" charset="-128"/>
                <a:ea typeface="ＭＳ ゴシック" panose="020B0609070205080204" pitchFamily="49" charset="-128"/>
              </a:rPr>
              <a:t>新</a:t>
            </a:r>
            <a:r>
              <a:rPr lang="ja-JP" altLang="en-US" sz="1600" b="1" dirty="0">
                <a:solidFill>
                  <a:schemeClr val="bg1"/>
                </a:solidFill>
                <a:latin typeface="ＭＳ ゴシック" panose="020B0609070205080204" pitchFamily="49" charset="-128"/>
                <a:ea typeface="ＭＳ ゴシック" panose="020B0609070205080204" pitchFamily="49" charset="-128"/>
              </a:rPr>
              <a:t>大学の</a:t>
            </a:r>
            <a:r>
              <a:rPr lang="ja-JP" altLang="en-US" sz="1600" b="1" dirty="0" smtClean="0">
                <a:solidFill>
                  <a:schemeClr val="bg1"/>
                </a:solidFill>
                <a:latin typeface="ＭＳ ゴシック" panose="020B0609070205080204" pitchFamily="49" charset="-128"/>
                <a:ea typeface="ＭＳ ゴシック" panose="020B0609070205080204" pitchFamily="49" charset="-128"/>
              </a:rPr>
              <a:t>ガバナンス　（参考）これまでの取組実績</a:t>
            </a:r>
            <a:endParaRPr lang="en-US" altLang="ja-JP" sz="1600" b="1" dirty="0">
              <a:solidFill>
                <a:prstClr val="white"/>
              </a:solidFill>
              <a:latin typeface="ＭＳ ゴシック" panose="020B0609070205080204" pitchFamily="49" charset="-128"/>
              <a:ea typeface="ＭＳ ゴシック" panose="020B0609070205080204" pitchFamily="49" charset="-128"/>
            </a:endParaRPr>
          </a:p>
        </p:txBody>
      </p:sp>
      <p:sp>
        <p:nvSpPr>
          <p:cNvPr id="69" name="スライド番号プレースホルダー 1"/>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600" dirty="0" smtClean="0">
                <a:solidFill>
                  <a:prstClr val="black">
                    <a:tint val="75000"/>
                  </a:prstClr>
                </a:solidFill>
                <a:latin typeface="Calibri" panose="020F0502020204030204"/>
                <a:ea typeface="游ゴシック" panose="020B0400000000000000" pitchFamily="50" charset="-128"/>
              </a:rPr>
              <a:t>32</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 name="右矢印 1"/>
          <p:cNvSpPr/>
          <p:nvPr/>
        </p:nvSpPr>
        <p:spPr>
          <a:xfrm>
            <a:off x="6294713" y="1825699"/>
            <a:ext cx="2520000" cy="576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latin typeface="Meiryo UI" panose="020B0604030504040204" pitchFamily="50" charset="-128"/>
                <a:ea typeface="Meiryo UI" panose="020B0604030504040204" pitchFamily="50" charset="-128"/>
              </a:rPr>
              <a:t>新</a:t>
            </a:r>
            <a:r>
              <a:rPr lang="ja-JP" altLang="en-US" sz="1000" dirty="0">
                <a:solidFill>
                  <a:schemeClr val="tx1"/>
                </a:solidFill>
                <a:latin typeface="Meiryo UI" panose="020B0604030504040204" pitchFamily="50" charset="-128"/>
                <a:ea typeface="Meiryo UI" panose="020B0604030504040204" pitchFamily="50" charset="-128"/>
              </a:rPr>
              <a:t>大学</a:t>
            </a:r>
            <a:r>
              <a:rPr lang="ja-JP" altLang="en-US" sz="1000" dirty="0" smtClean="0">
                <a:solidFill>
                  <a:schemeClr val="tx1"/>
                </a:solidFill>
                <a:latin typeface="Meiryo UI" panose="020B0604030504040204" pitchFamily="50" charset="-128"/>
                <a:ea typeface="Meiryo UI" panose="020B0604030504040204" pitchFamily="50" charset="-128"/>
              </a:rPr>
              <a:t>に向けて</a:t>
            </a:r>
            <a:r>
              <a:rPr kumimoji="1" lang="ja-JP" altLang="en-US" sz="1000" dirty="0" smtClean="0">
                <a:solidFill>
                  <a:schemeClr val="tx1"/>
                </a:solidFill>
                <a:latin typeface="Meiryo UI" panose="020B0604030504040204" pitchFamily="50" charset="-128"/>
                <a:ea typeface="Meiryo UI" panose="020B0604030504040204" pitchFamily="50" charset="-128"/>
              </a:rPr>
              <a:t>引き続き改革の推進</a:t>
            </a:r>
          </a:p>
        </p:txBody>
      </p:sp>
      <p:sp>
        <p:nvSpPr>
          <p:cNvPr id="73" name="右矢印 72"/>
          <p:cNvSpPr/>
          <p:nvPr/>
        </p:nvSpPr>
        <p:spPr>
          <a:xfrm>
            <a:off x="6302713" y="2622978"/>
            <a:ext cx="2520000" cy="576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latin typeface="Meiryo UI" panose="020B0604030504040204" pitchFamily="50" charset="-128"/>
                <a:ea typeface="Meiryo UI" panose="020B0604030504040204" pitchFamily="50" charset="-128"/>
              </a:rPr>
              <a:t>新</a:t>
            </a:r>
            <a:r>
              <a:rPr lang="ja-JP" altLang="en-US" sz="1000" dirty="0">
                <a:solidFill>
                  <a:schemeClr val="tx1"/>
                </a:solidFill>
                <a:latin typeface="Meiryo UI" panose="020B0604030504040204" pitchFamily="50" charset="-128"/>
                <a:ea typeface="Meiryo UI" panose="020B0604030504040204" pitchFamily="50" charset="-128"/>
              </a:rPr>
              <a:t>大学</a:t>
            </a:r>
            <a:r>
              <a:rPr lang="ja-JP" altLang="en-US" sz="1000" dirty="0" smtClean="0">
                <a:solidFill>
                  <a:schemeClr val="tx1"/>
                </a:solidFill>
                <a:latin typeface="Meiryo UI" panose="020B0604030504040204" pitchFamily="50" charset="-128"/>
                <a:ea typeface="Meiryo UI" panose="020B0604030504040204" pitchFamily="50" charset="-128"/>
              </a:rPr>
              <a:t>に向けて</a:t>
            </a:r>
            <a:r>
              <a:rPr kumimoji="1" lang="ja-JP" altLang="en-US" sz="1000" dirty="0" smtClean="0">
                <a:solidFill>
                  <a:schemeClr val="tx1"/>
                </a:solidFill>
                <a:latin typeface="Meiryo UI" panose="020B0604030504040204" pitchFamily="50" charset="-128"/>
                <a:ea typeface="Meiryo UI" panose="020B0604030504040204" pitchFamily="50" charset="-128"/>
              </a:rPr>
              <a:t>引き続き改革の推進</a:t>
            </a:r>
          </a:p>
        </p:txBody>
      </p:sp>
      <p:sp>
        <p:nvSpPr>
          <p:cNvPr id="77" name="右矢印 76"/>
          <p:cNvSpPr/>
          <p:nvPr/>
        </p:nvSpPr>
        <p:spPr>
          <a:xfrm>
            <a:off x="6294713" y="3373488"/>
            <a:ext cx="2520000" cy="576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latin typeface="Meiryo UI" panose="020B0604030504040204" pitchFamily="50" charset="-128"/>
                <a:ea typeface="Meiryo UI" panose="020B0604030504040204" pitchFamily="50" charset="-128"/>
              </a:rPr>
              <a:t>新</a:t>
            </a:r>
            <a:r>
              <a:rPr lang="ja-JP" altLang="en-US" sz="1000" dirty="0">
                <a:solidFill>
                  <a:schemeClr val="tx1"/>
                </a:solidFill>
                <a:latin typeface="Meiryo UI" panose="020B0604030504040204" pitchFamily="50" charset="-128"/>
                <a:ea typeface="Meiryo UI" panose="020B0604030504040204" pitchFamily="50" charset="-128"/>
              </a:rPr>
              <a:t>大学</a:t>
            </a:r>
            <a:r>
              <a:rPr lang="ja-JP" altLang="en-US" sz="1000" dirty="0" smtClean="0">
                <a:solidFill>
                  <a:schemeClr val="tx1"/>
                </a:solidFill>
                <a:latin typeface="Meiryo UI" panose="020B0604030504040204" pitchFamily="50" charset="-128"/>
                <a:ea typeface="Meiryo UI" panose="020B0604030504040204" pitchFamily="50" charset="-128"/>
              </a:rPr>
              <a:t>に向けて</a:t>
            </a:r>
            <a:r>
              <a:rPr kumimoji="1" lang="ja-JP" altLang="en-US" sz="1000" dirty="0" smtClean="0">
                <a:solidFill>
                  <a:schemeClr val="tx1"/>
                </a:solidFill>
                <a:latin typeface="Meiryo UI" panose="020B0604030504040204" pitchFamily="50" charset="-128"/>
                <a:ea typeface="Meiryo UI" panose="020B0604030504040204" pitchFamily="50" charset="-128"/>
              </a:rPr>
              <a:t>引き続き改革の推進</a:t>
            </a:r>
          </a:p>
        </p:txBody>
      </p:sp>
    </p:spTree>
    <p:extLst>
      <p:ext uri="{BB962C8B-B14F-4D97-AF65-F5344CB8AC3E}">
        <p14:creationId xmlns:p14="http://schemas.microsoft.com/office/powerpoint/2010/main" val="34591103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48"/>
          <p:cNvPicPr>
            <a:picLocks/>
          </p:cNvPicPr>
          <p:nvPr/>
        </p:nvPicPr>
        <p:blipFill rotWithShape="1">
          <a:blip r:embed="rId2"/>
          <a:srcRect l="3182"/>
          <a:stretch/>
        </p:blipFill>
        <p:spPr>
          <a:xfrm>
            <a:off x="6372199" y="837041"/>
            <a:ext cx="2952000" cy="2850981"/>
          </a:xfrm>
          <a:prstGeom prst="rect">
            <a:avLst/>
          </a:prstGeom>
        </p:spPr>
      </p:pic>
      <p:sp>
        <p:nvSpPr>
          <p:cNvPr id="10" name="角丸四角形 47">
            <a:extLst>
              <a:ext uri="{FF2B5EF4-FFF2-40B4-BE49-F238E27FC236}">
                <a16:creationId xmlns:a16="http://schemas.microsoft.com/office/drawing/2014/main" id="{24491D63-64FE-47D3-9FC4-14DE4DE95B46}"/>
              </a:ext>
            </a:extLst>
          </p:cNvPr>
          <p:cNvSpPr/>
          <p:nvPr/>
        </p:nvSpPr>
        <p:spPr>
          <a:xfrm>
            <a:off x="70554" y="4941206"/>
            <a:ext cx="246145" cy="984691"/>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府立大学</a:t>
            </a:r>
          </a:p>
        </p:txBody>
      </p:sp>
      <p:sp>
        <p:nvSpPr>
          <p:cNvPr id="11" name="角丸四角形 48">
            <a:extLst>
              <a:ext uri="{FF2B5EF4-FFF2-40B4-BE49-F238E27FC236}">
                <a16:creationId xmlns:a16="http://schemas.microsoft.com/office/drawing/2014/main" id="{61EA428E-975C-4855-AAF6-7D03C5B584FD}"/>
              </a:ext>
            </a:extLst>
          </p:cNvPr>
          <p:cNvSpPr/>
          <p:nvPr/>
        </p:nvSpPr>
        <p:spPr>
          <a:xfrm>
            <a:off x="70554" y="5973679"/>
            <a:ext cx="246145" cy="834011"/>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市立大学</a:t>
            </a:r>
          </a:p>
        </p:txBody>
      </p:sp>
      <p:sp>
        <p:nvSpPr>
          <p:cNvPr id="12" name="二等辺三角形 11">
            <a:extLst>
              <a:ext uri="{FF2B5EF4-FFF2-40B4-BE49-F238E27FC236}">
                <a16:creationId xmlns:a16="http://schemas.microsoft.com/office/drawing/2014/main" id="{4C54A73C-EBBC-4523-8433-C61B6E2D2F04}"/>
              </a:ext>
            </a:extLst>
          </p:cNvPr>
          <p:cNvSpPr>
            <a:spLocks noChangeAspect="1"/>
          </p:cNvSpPr>
          <p:nvPr/>
        </p:nvSpPr>
        <p:spPr>
          <a:xfrm rot="5400000">
            <a:off x="1478770" y="5819662"/>
            <a:ext cx="1689158" cy="223173"/>
          </a:xfrm>
          <a:prstGeom prst="triangle">
            <a:avLst/>
          </a:prstGeom>
          <a:gradFill flip="none" rotWithShape="1">
            <a:lin ang="5400000" scaled="1"/>
            <a:tileRect/>
          </a:gra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77"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 name="テキスト ボックス 12">
            <a:extLst>
              <a:ext uri="{FF2B5EF4-FFF2-40B4-BE49-F238E27FC236}">
                <a16:creationId xmlns:a16="http://schemas.microsoft.com/office/drawing/2014/main" id="{6FE9215D-2585-4C60-B0CD-2EFF8C62635C}"/>
              </a:ext>
            </a:extLst>
          </p:cNvPr>
          <p:cNvSpPr txBox="1"/>
          <p:nvPr/>
        </p:nvSpPr>
        <p:spPr>
          <a:xfrm>
            <a:off x="220761" y="4738993"/>
            <a:ext cx="178452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現状</a:t>
            </a:r>
          </a:p>
        </p:txBody>
      </p:sp>
      <p:sp>
        <p:nvSpPr>
          <p:cNvPr id="14" name="テキスト ボックス 13">
            <a:extLst>
              <a:ext uri="{FF2B5EF4-FFF2-40B4-BE49-F238E27FC236}">
                <a16:creationId xmlns:a16="http://schemas.microsoft.com/office/drawing/2014/main" id="{F3985CA8-55C9-4401-83F9-AA897D600228}"/>
              </a:ext>
            </a:extLst>
          </p:cNvPr>
          <p:cNvSpPr txBox="1"/>
          <p:nvPr/>
        </p:nvSpPr>
        <p:spPr>
          <a:xfrm>
            <a:off x="2846545" y="4760219"/>
            <a:ext cx="175155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開学（</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5" name="正方形/長方形 14">
            <a:extLst>
              <a:ext uri="{FF2B5EF4-FFF2-40B4-BE49-F238E27FC236}">
                <a16:creationId xmlns:a16="http://schemas.microsoft.com/office/drawing/2014/main" id="{EDC50799-F433-4839-8EAA-059CD2C6BE17}"/>
              </a:ext>
            </a:extLst>
          </p:cNvPr>
          <p:cNvSpPr/>
          <p:nvPr/>
        </p:nvSpPr>
        <p:spPr>
          <a:xfrm>
            <a:off x="382851" y="4941207"/>
            <a:ext cx="1793346" cy="321877"/>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中百舌鳥キャンパス</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工学　現代システム　生命</a:t>
            </a: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環境</a:t>
            </a:r>
            <a:r>
              <a:rPr kumimoji="1" lang="ja-JP" altLang="en-US" sz="4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（獣医除く）</a:t>
            </a:r>
            <a:endParaRPr kumimoji="1" lang="en-US" altLang="ja-JP" sz="4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地域保健</a:t>
            </a:r>
            <a:r>
              <a:rPr kumimoji="1" lang="ja-JP" altLang="en-US" sz="4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（教育福祉）</a:t>
            </a:r>
          </a:p>
        </p:txBody>
      </p:sp>
      <p:sp>
        <p:nvSpPr>
          <p:cNvPr id="16" name="正方形/長方形 15">
            <a:extLst>
              <a:ext uri="{FF2B5EF4-FFF2-40B4-BE49-F238E27FC236}">
                <a16:creationId xmlns:a16="http://schemas.microsoft.com/office/drawing/2014/main" id="{A7C3BB17-7E89-459C-A81B-DD640ACFD1A4}"/>
              </a:ext>
            </a:extLst>
          </p:cNvPr>
          <p:cNvSpPr/>
          <p:nvPr/>
        </p:nvSpPr>
        <p:spPr>
          <a:xfrm>
            <a:off x="382851" y="5627120"/>
            <a:ext cx="1793346" cy="291843"/>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羽曳野キャンパス</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地域保健</a:t>
            </a:r>
            <a:r>
              <a:rPr kumimoji="1" lang="ja-JP" altLang="en-US" sz="4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（看護・総リハ）</a:t>
            </a:r>
          </a:p>
        </p:txBody>
      </p:sp>
      <p:sp>
        <p:nvSpPr>
          <p:cNvPr id="17" name="正方形/長方形 16">
            <a:extLst>
              <a:ext uri="{FF2B5EF4-FFF2-40B4-BE49-F238E27FC236}">
                <a16:creationId xmlns:a16="http://schemas.microsoft.com/office/drawing/2014/main" id="{29E8C2B4-32F0-4A33-979A-7AA99156E48D}"/>
              </a:ext>
            </a:extLst>
          </p:cNvPr>
          <p:cNvSpPr/>
          <p:nvPr/>
        </p:nvSpPr>
        <p:spPr>
          <a:xfrm>
            <a:off x="382851" y="5292880"/>
            <a:ext cx="1793346" cy="296807"/>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りんくうキャンパス</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生命環境（獣医学）</a:t>
            </a:r>
          </a:p>
        </p:txBody>
      </p:sp>
      <p:sp>
        <p:nvSpPr>
          <p:cNvPr id="18" name="正方形/長方形 17">
            <a:extLst>
              <a:ext uri="{FF2B5EF4-FFF2-40B4-BE49-F238E27FC236}">
                <a16:creationId xmlns:a16="http://schemas.microsoft.com/office/drawing/2014/main" id="{6C2506DC-6E4D-441C-A1F2-817FD70B8A57}"/>
              </a:ext>
            </a:extLst>
          </p:cNvPr>
          <p:cNvSpPr/>
          <p:nvPr/>
        </p:nvSpPr>
        <p:spPr>
          <a:xfrm>
            <a:off x="394454" y="5962813"/>
            <a:ext cx="1793346" cy="303447"/>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杉本キャンパス</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58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5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文学</a:t>
            </a: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社会科学　工学</a:t>
            </a:r>
            <a:r>
              <a:rPr lang="ja-JP" altLang="en-US" sz="5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理学</a:t>
            </a:r>
            <a:r>
              <a:rPr lang="ja-JP" altLang="en-US" sz="5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生活</a:t>
            </a: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科学</a:t>
            </a:r>
          </a:p>
        </p:txBody>
      </p:sp>
      <p:sp>
        <p:nvSpPr>
          <p:cNvPr id="19" name="正方形/長方形 18">
            <a:extLst>
              <a:ext uri="{FF2B5EF4-FFF2-40B4-BE49-F238E27FC236}">
                <a16:creationId xmlns:a16="http://schemas.microsoft.com/office/drawing/2014/main" id="{2F08CCD8-0CE2-45CB-804A-B4DB53EC9A3C}"/>
              </a:ext>
            </a:extLst>
          </p:cNvPr>
          <p:cNvSpPr/>
          <p:nvPr/>
        </p:nvSpPr>
        <p:spPr>
          <a:xfrm>
            <a:off x="394453" y="6294657"/>
            <a:ext cx="1793346" cy="243908"/>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阿倍野キャンパス</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医学（医学・看護）</a:t>
            </a:r>
          </a:p>
        </p:txBody>
      </p:sp>
      <p:sp>
        <p:nvSpPr>
          <p:cNvPr id="23" name="正方形/長方形 22">
            <a:extLst>
              <a:ext uri="{FF2B5EF4-FFF2-40B4-BE49-F238E27FC236}">
                <a16:creationId xmlns:a16="http://schemas.microsoft.com/office/drawing/2014/main" id="{717EC822-9845-46E2-8C90-D7975DC82C29}"/>
              </a:ext>
            </a:extLst>
          </p:cNvPr>
          <p:cNvSpPr/>
          <p:nvPr/>
        </p:nvSpPr>
        <p:spPr>
          <a:xfrm>
            <a:off x="391675" y="6572865"/>
            <a:ext cx="1793346" cy="234825"/>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梅田サテライト</a:t>
            </a:r>
            <a:r>
              <a:rPr kumimoji="1" lang="en-US" altLang="ja-JP"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9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都市経営学</a:t>
            </a:r>
            <a:endParaRPr kumimoji="1" lang="en-US" altLang="ja-JP" sz="59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15E356C6-3E77-4215-92BB-01DC915D4E60}"/>
              </a:ext>
            </a:extLst>
          </p:cNvPr>
          <p:cNvSpPr txBox="1"/>
          <p:nvPr/>
        </p:nvSpPr>
        <p:spPr>
          <a:xfrm>
            <a:off x="16463" y="548680"/>
            <a:ext cx="9101893" cy="44276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〇方　針</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統合効果を具現化する、新大学の象徴となる都心メインキャンパス（森之宮）を速やかに整備</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開学時は経過措置的に既存キャンパスで対応</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同種分野を集約化しシナジー効果を発揮できるようキャンパスの施設設備を</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充実（第１期）</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森之宮（メインキャンパス</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）：基幹</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教育・人文系等、</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阿倍野：健康</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医療</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系</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杉本：理学</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系・社会科学系・先端</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研究、</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中百舌鳥：工学</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系・先端</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研究</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「大阪城東部のまちづくり」の中核施設として、まちづくりを牽引するキャンパス構想を検討</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大阪都心部の各拠点地区において環状線で繋がる連携型タウンキャンパスを実現し、キャンパスの連携を推進</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〇都心メインキャンパスの機能とねらい</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世紀をアグレッシブに生き抜く土台となる力を全学生が身に着けるための基幹教育改革を支える</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新大学の目玉となる都市シンクタンク機能の拠点施設として戦略的な新展開を図る</a:t>
            </a:r>
            <a:endParaRPr kumimoji="1" lang="en-US" altLang="ja-JP"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都心</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立地を生かした多分野での企業連携型の技術インキュベーション機能を強化する</a:t>
            </a:r>
            <a:endParaRPr kumimoji="1" lang="en-US" altLang="ja-JP" sz="1000" b="0" i="0" u="none" strike="dbl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8650" lvl="1" indent="-171450">
              <a:buFont typeface="Wingdings" panose="05000000000000000000" pitchFamily="2" charset="2"/>
              <a:buChar char="Ø"/>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近接する大阪産業技術研究所、大阪健康安全基盤研究所</a:t>
            </a:r>
            <a:r>
              <a:rPr lang="ja-JP" altLang="en-US" sz="10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大阪府立福祉情報</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コミュニケーションセンター</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lvl="1">
              <a:defRPr/>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と</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の日常的緊密な</a:t>
            </a:r>
            <a:r>
              <a:rPr kumimoji="1" lang="ja-JP" altLang="en-US"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連携に</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より社会課題解決を図る</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約７千人の</a:t>
            </a:r>
            <a:r>
              <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err="1">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年次学生と多くの教職員が活動し、地域住民や観光客と交流すること</a:t>
            </a:r>
            <a:r>
              <a:rPr kumimoji="1" lang="ja-JP" altLang="en-US"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や、大学施設</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の開放</a:t>
            </a:r>
            <a:r>
              <a:rPr kumimoji="1" lang="ja-JP" altLang="en-US"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R="0" lvl="1" algn="l" defTabSz="914400" rtl="0" eaLnBrk="1" fontAlgn="auto" latinLnBrk="0" hangingPunct="1">
              <a:lnSpc>
                <a:spcPct val="100000"/>
              </a:lnSpc>
              <a:spcBef>
                <a:spcPts val="0"/>
              </a:spcBef>
              <a:spcAft>
                <a:spcPts val="0"/>
              </a:spcAft>
              <a:buClrTx/>
              <a:buSzTx/>
              <a:tabLst/>
              <a:defRPr/>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生涯</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学習・リカレント教育の実施などにより、学生が他者や社会に関わる力を身につけるとともに、</a:t>
            </a:r>
            <a:r>
              <a:rPr kumimoji="1" lang="ja-JP" altLang="en-US"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大阪</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城東部</a:t>
            </a:r>
            <a:r>
              <a:rPr kumimoji="1" lang="ja-JP" altLang="en-US"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a:t>
            </a:r>
            <a:endParaRPr kumimoji="1" lang="en-US" altLang="ja-JP"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R="0" lvl="1" algn="l" defTabSz="914400" rtl="0" eaLnBrk="1" fontAlgn="auto" latinLnBrk="0" hangingPunct="1">
              <a:lnSpc>
                <a:spcPct val="100000"/>
              </a:lnSpc>
              <a:spcBef>
                <a:spcPts val="0"/>
              </a:spcBef>
              <a:spcAft>
                <a:spcPts val="0"/>
              </a:spcAft>
              <a:buClrTx/>
              <a:buSzTx/>
              <a:tabLst/>
              <a:defRPr/>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まち</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の活性化につなげる</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8650" lvl="1" indent="-171450">
              <a:buFont typeface="Wingdings" panose="05000000000000000000" pitchFamily="2" charset="2"/>
              <a:buChar char="Ø"/>
              <a:defRPr/>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大阪・関西万博のレガシーとしてキャンパスを未来社会の実験場として整備し</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、キャンパス</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での実践・実証を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lvl="1">
              <a:defRPr/>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隣接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UR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団地や周辺地域に拡大し、社会実装に結びつけ</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、課題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解決方策と新しいまちづくりのインキュベーションと</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なる</a:t>
            </a:r>
            <a:endParaRPr kumimoji="1" lang="en-US" altLang="ja-JP"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滋賀県</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から兵庫県まで通学通勤圏が拡大し、優秀な学生と教員の確保について他大学より優位に立つ</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〇キャンパス整備の課題</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候補用地の環境整備や新学舎の建設、既存学舎からの移転等新キャンパス整備に伴う相当額の投資については、合理的な範囲で可能な限り圧縮する努力をするとともに、併せて、画期的な確保方策を検討することが必要。（事業規模推計：約</a:t>
            </a:r>
            <a:r>
              <a:rPr kumimoji="1" lang="en-US" altLang="ja-JP"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1,000</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億</a:t>
            </a:r>
            <a:r>
              <a:rPr kumimoji="1" lang="ja-JP" altLang="en-US"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円（第１期。以降は今後検討。）</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財源</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：キャンパス一部売却など）</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キャンパス整備が段階的とならざるを得ないが、完成までの間、教員・学生の教育研究に影響がでないよう対策を講じる</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7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5B01F46B-5138-454B-8FD2-AA5B400C69AB}"/>
              </a:ext>
            </a:extLst>
          </p:cNvPr>
          <p:cNvSpPr/>
          <p:nvPr/>
        </p:nvSpPr>
        <p:spPr>
          <a:xfrm>
            <a:off x="2822233" y="6241436"/>
            <a:ext cx="1849591" cy="246145"/>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りんくう</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獣医学</a:t>
            </a:r>
          </a:p>
        </p:txBody>
      </p:sp>
      <p:sp>
        <p:nvSpPr>
          <p:cNvPr id="41" name="テキスト ボックス 40">
            <a:extLst>
              <a:ext uri="{FF2B5EF4-FFF2-40B4-BE49-F238E27FC236}">
                <a16:creationId xmlns:a16="http://schemas.microsoft.com/office/drawing/2014/main" id="{E53323FF-C801-46D2-A8B6-C069F3C85AEA}"/>
              </a:ext>
            </a:extLst>
          </p:cNvPr>
          <p:cNvSpPr txBox="1"/>
          <p:nvPr/>
        </p:nvSpPr>
        <p:spPr>
          <a:xfrm>
            <a:off x="4753158" y="4765019"/>
            <a:ext cx="177630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分野集約（</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a:extLst>
              <a:ext uri="{FF2B5EF4-FFF2-40B4-BE49-F238E27FC236}">
                <a16:creationId xmlns:a16="http://schemas.microsoft.com/office/drawing/2014/main" id="{E53323FF-C801-46D2-A8B6-C069F3C85AEA}"/>
              </a:ext>
            </a:extLst>
          </p:cNvPr>
          <p:cNvSpPr txBox="1"/>
          <p:nvPr/>
        </p:nvSpPr>
        <p:spPr>
          <a:xfrm>
            <a:off x="6658500" y="4758738"/>
            <a:ext cx="1856882" cy="215444"/>
          </a:xfrm>
          <a:prstGeom prst="rect">
            <a:avLst/>
          </a:prstGeom>
          <a:noFill/>
        </p:spPr>
        <p:txBody>
          <a:bodyPr wrap="square" rtlCol="0">
            <a:spAutoFit/>
          </a:bodyPr>
          <a:lstStyle/>
          <a:p>
            <a:pPr lvl="0" algn="ctr">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新キャンパス（第１期</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正方形/長方形 71">
            <a:extLst>
              <a:ext uri="{FF2B5EF4-FFF2-40B4-BE49-F238E27FC236}">
                <a16:creationId xmlns:a16="http://schemas.microsoft.com/office/drawing/2014/main" id="{064C7EA3-50ED-41B5-8EBB-9C6212B42345}"/>
              </a:ext>
            </a:extLst>
          </p:cNvPr>
          <p:cNvSpPr/>
          <p:nvPr/>
        </p:nvSpPr>
        <p:spPr>
          <a:xfrm>
            <a:off x="2805494" y="5291678"/>
            <a:ext cx="879091" cy="246145"/>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阿倍野</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医学　看護学</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正方形/長方形 72">
            <a:extLst>
              <a:ext uri="{FF2B5EF4-FFF2-40B4-BE49-F238E27FC236}">
                <a16:creationId xmlns:a16="http://schemas.microsoft.com/office/drawing/2014/main" id="{249DDA18-AC07-4399-A524-BE1F1412AB5D}"/>
              </a:ext>
            </a:extLst>
          </p:cNvPr>
          <p:cNvSpPr/>
          <p:nvPr/>
        </p:nvSpPr>
        <p:spPr>
          <a:xfrm>
            <a:off x="3771297" y="5291576"/>
            <a:ext cx="878400" cy="246145"/>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羽曳野</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リハビリ学　看護学</a:t>
            </a: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a:extLst>
              <a:ext uri="{FF2B5EF4-FFF2-40B4-BE49-F238E27FC236}">
                <a16:creationId xmlns:a16="http://schemas.microsoft.com/office/drawing/2014/main" id="{EBEF7E99-0666-4E21-82C5-55F86FB69365}"/>
              </a:ext>
            </a:extLst>
          </p:cNvPr>
          <p:cNvSpPr/>
          <p:nvPr/>
        </p:nvSpPr>
        <p:spPr>
          <a:xfrm>
            <a:off x="2797502" y="4977206"/>
            <a:ext cx="879091" cy="246145"/>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杉本</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基幹</a:t>
            </a: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教育</a:t>
            </a: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正方形/長方形 75">
            <a:extLst>
              <a:ext uri="{FF2B5EF4-FFF2-40B4-BE49-F238E27FC236}">
                <a16:creationId xmlns:a16="http://schemas.microsoft.com/office/drawing/2014/main" id="{7AAA9E75-32EF-490D-B304-864D4EB5D994}"/>
              </a:ext>
            </a:extLst>
          </p:cNvPr>
          <p:cNvSpPr/>
          <p:nvPr/>
        </p:nvSpPr>
        <p:spPr>
          <a:xfrm>
            <a:off x="3756302" y="4974182"/>
            <a:ext cx="878400" cy="246145"/>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中百舌鳥</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2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基幹</a:t>
            </a: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教育</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正方形/長方形 77">
            <a:extLst>
              <a:ext uri="{FF2B5EF4-FFF2-40B4-BE49-F238E27FC236}">
                <a16:creationId xmlns:a16="http://schemas.microsoft.com/office/drawing/2014/main" id="{DBB79CED-69D7-43B5-A058-DEF6D16A0067}"/>
              </a:ext>
            </a:extLst>
          </p:cNvPr>
          <p:cNvSpPr/>
          <p:nvPr/>
        </p:nvSpPr>
        <p:spPr>
          <a:xfrm>
            <a:off x="4738404" y="5926649"/>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中百舌鳥</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現代システム　情報学　理学　工学</a:t>
            </a: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農学</a:t>
            </a:r>
            <a:endPar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正方形/長方形 78">
            <a:extLst>
              <a:ext uri="{FF2B5EF4-FFF2-40B4-BE49-F238E27FC236}">
                <a16:creationId xmlns:a16="http://schemas.microsoft.com/office/drawing/2014/main" id="{B482F7A0-C77F-4DF3-9F3D-DAF62CD834D3}"/>
              </a:ext>
            </a:extLst>
          </p:cNvPr>
          <p:cNvSpPr/>
          <p:nvPr/>
        </p:nvSpPr>
        <p:spPr>
          <a:xfrm>
            <a:off x="4738404" y="5609181"/>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杉本</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文学　社会科学　理学</a:t>
            </a: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生活科学</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正方形/長方形 81">
            <a:extLst>
              <a:ext uri="{FF2B5EF4-FFF2-40B4-BE49-F238E27FC236}">
                <a16:creationId xmlns:a16="http://schemas.microsoft.com/office/drawing/2014/main" id="{A4F36DF3-9B4A-4691-8519-832236F83D11}"/>
              </a:ext>
            </a:extLst>
          </p:cNvPr>
          <p:cNvSpPr/>
          <p:nvPr/>
        </p:nvSpPr>
        <p:spPr>
          <a:xfrm>
            <a:off x="4740530" y="4970807"/>
            <a:ext cx="879091" cy="246145"/>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杉本</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基幹</a:t>
            </a: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教育</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正方形/長方形 82">
            <a:extLst>
              <a:ext uri="{FF2B5EF4-FFF2-40B4-BE49-F238E27FC236}">
                <a16:creationId xmlns:a16="http://schemas.microsoft.com/office/drawing/2014/main" id="{EF7343D3-F557-4C79-A938-81F5E8AB0092}"/>
              </a:ext>
            </a:extLst>
          </p:cNvPr>
          <p:cNvSpPr/>
          <p:nvPr/>
        </p:nvSpPr>
        <p:spPr>
          <a:xfrm>
            <a:off x="5702732" y="4965057"/>
            <a:ext cx="879091" cy="246145"/>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中百舌鳥</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2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基幹</a:t>
            </a: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教育</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正方形/長方形 83">
            <a:extLst>
              <a:ext uri="{FF2B5EF4-FFF2-40B4-BE49-F238E27FC236}">
                <a16:creationId xmlns:a16="http://schemas.microsoft.com/office/drawing/2014/main" id="{6C2581E9-EB81-494B-AA5C-6D1AC07F39BF}"/>
              </a:ext>
            </a:extLst>
          </p:cNvPr>
          <p:cNvSpPr/>
          <p:nvPr/>
        </p:nvSpPr>
        <p:spPr>
          <a:xfrm>
            <a:off x="4738404" y="6237803"/>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りんくう</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獣医学</a:t>
            </a:r>
          </a:p>
        </p:txBody>
      </p:sp>
      <p:sp>
        <p:nvSpPr>
          <p:cNvPr id="87" name="正方形/長方形 86">
            <a:extLst>
              <a:ext uri="{FF2B5EF4-FFF2-40B4-BE49-F238E27FC236}">
                <a16:creationId xmlns:a16="http://schemas.microsoft.com/office/drawing/2014/main" id="{9241A79A-94F3-41D8-8795-917D41A6403E}"/>
              </a:ext>
            </a:extLst>
          </p:cNvPr>
          <p:cNvSpPr/>
          <p:nvPr/>
        </p:nvSpPr>
        <p:spPr>
          <a:xfrm>
            <a:off x="6667039" y="5926649"/>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中百舌鳥</a:t>
            </a:r>
            <a:r>
              <a:rPr kumimoji="1" lang="en-US" altLang="ja-JP" sz="781"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586"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現代システム</a:t>
            </a: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情報学　工学　農学</a:t>
            </a:r>
            <a:endPar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正方形/長方形 87">
            <a:extLst>
              <a:ext uri="{FF2B5EF4-FFF2-40B4-BE49-F238E27FC236}">
                <a16:creationId xmlns:a16="http://schemas.microsoft.com/office/drawing/2014/main" id="{47550411-E7B6-4EC3-9D64-F3AD0F4C9F92}"/>
              </a:ext>
            </a:extLst>
          </p:cNvPr>
          <p:cNvSpPr/>
          <p:nvPr/>
        </p:nvSpPr>
        <p:spPr>
          <a:xfrm>
            <a:off x="6664981" y="5620555"/>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杉本</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社会科学　理学</a:t>
            </a:r>
            <a:endPar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正方形/長方形 89">
            <a:extLst>
              <a:ext uri="{FF2B5EF4-FFF2-40B4-BE49-F238E27FC236}">
                <a16:creationId xmlns:a16="http://schemas.microsoft.com/office/drawing/2014/main" id="{CDC17EFE-26B7-4641-91AA-D582173A022F}"/>
              </a:ext>
            </a:extLst>
          </p:cNvPr>
          <p:cNvSpPr/>
          <p:nvPr/>
        </p:nvSpPr>
        <p:spPr>
          <a:xfrm>
            <a:off x="6664981" y="5292071"/>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阿倍野</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医学　</a:t>
            </a: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看護学</a:t>
            </a:r>
            <a:endPar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正方形/長方形 90">
            <a:extLst>
              <a:ext uri="{FF2B5EF4-FFF2-40B4-BE49-F238E27FC236}">
                <a16:creationId xmlns:a16="http://schemas.microsoft.com/office/drawing/2014/main" id="{1C3EE370-AE21-4EC0-BF8A-AB13B2A85332}"/>
              </a:ext>
            </a:extLst>
          </p:cNvPr>
          <p:cNvSpPr/>
          <p:nvPr/>
        </p:nvSpPr>
        <p:spPr>
          <a:xfrm>
            <a:off x="6667039" y="6243480"/>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りんくう</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獣医学</a:t>
            </a:r>
          </a:p>
        </p:txBody>
      </p:sp>
      <p:sp>
        <p:nvSpPr>
          <p:cNvPr id="59" name="正方形/長方形 58">
            <a:extLst>
              <a:ext uri="{FF2B5EF4-FFF2-40B4-BE49-F238E27FC236}">
                <a16:creationId xmlns:a16="http://schemas.microsoft.com/office/drawing/2014/main" id="{064C7EA3-50ED-41B5-8EBB-9C6212B42345}"/>
              </a:ext>
            </a:extLst>
          </p:cNvPr>
          <p:cNvSpPr/>
          <p:nvPr/>
        </p:nvSpPr>
        <p:spPr>
          <a:xfrm>
            <a:off x="4737620" y="5294913"/>
            <a:ext cx="879091" cy="246145"/>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阿倍野</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医学　看護学</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60">
            <a:extLst>
              <a:ext uri="{FF2B5EF4-FFF2-40B4-BE49-F238E27FC236}">
                <a16:creationId xmlns:a16="http://schemas.microsoft.com/office/drawing/2014/main" id="{249DDA18-AC07-4399-A524-BE1F1412AB5D}"/>
              </a:ext>
            </a:extLst>
          </p:cNvPr>
          <p:cNvSpPr/>
          <p:nvPr/>
        </p:nvSpPr>
        <p:spPr>
          <a:xfrm>
            <a:off x="5702732" y="5294912"/>
            <a:ext cx="879091" cy="246145"/>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羽曳野</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リハビリ学　看護学</a:t>
            </a: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a:extLst>
              <a:ext uri="{FF2B5EF4-FFF2-40B4-BE49-F238E27FC236}">
                <a16:creationId xmlns:a16="http://schemas.microsoft.com/office/drawing/2014/main" id="{CDC17EFE-26B7-4641-91AA-D582173A022F}"/>
              </a:ext>
            </a:extLst>
          </p:cNvPr>
          <p:cNvSpPr/>
          <p:nvPr/>
        </p:nvSpPr>
        <p:spPr>
          <a:xfrm>
            <a:off x="6677930" y="4977878"/>
            <a:ext cx="1850400" cy="244800"/>
          </a:xfrm>
          <a:prstGeom prst="rect">
            <a:avLst/>
          </a:prstGeom>
          <a:solidFill>
            <a:srgbClr val="FFFF00"/>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森之宮</a:t>
            </a:r>
            <a:r>
              <a:rPr kumimoji="1" lang="en-US" altLang="ja-JP" sz="781"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（都心メインキャンパス）</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基幹教育　文学　</a:t>
            </a: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リハビリ学</a:t>
            </a: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生活</a:t>
            </a: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科学</a:t>
            </a:r>
            <a:endPar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6684528" y="4589196"/>
            <a:ext cx="2414398" cy="216000"/>
          </a:xfrm>
          <a:prstGeom prst="rect">
            <a:avLst/>
          </a:prstGeom>
        </p:spPr>
      </p:pic>
      <p:sp>
        <p:nvSpPr>
          <p:cNvPr id="5" name="正方形/長方形 4"/>
          <p:cNvSpPr/>
          <p:nvPr/>
        </p:nvSpPr>
        <p:spPr>
          <a:xfrm>
            <a:off x="11347" y="4598174"/>
            <a:ext cx="214353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〇教育組織とキャンパスの関係（＊）</a:t>
            </a:r>
            <a:endPar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 name="角丸四角形 47">
            <a:extLst>
              <a:ext uri="{FF2B5EF4-FFF2-40B4-BE49-F238E27FC236}">
                <a16:creationId xmlns:a16="http://schemas.microsoft.com/office/drawing/2014/main" id="{24491D63-64FE-47D3-9FC4-14DE4DE95B46}"/>
              </a:ext>
            </a:extLst>
          </p:cNvPr>
          <p:cNvSpPr/>
          <p:nvPr/>
        </p:nvSpPr>
        <p:spPr>
          <a:xfrm>
            <a:off x="2499305" y="4953136"/>
            <a:ext cx="246145" cy="1822692"/>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　　大　　学</a:t>
            </a:r>
          </a:p>
        </p:txBody>
      </p:sp>
      <p:sp>
        <p:nvSpPr>
          <p:cNvPr id="64" name="正方形/長方形 63">
            <a:extLst>
              <a:ext uri="{FF2B5EF4-FFF2-40B4-BE49-F238E27FC236}">
                <a16:creationId xmlns:a16="http://schemas.microsoft.com/office/drawing/2014/main" id="{717EC822-9845-46E2-8C90-D7975DC82C29}"/>
              </a:ext>
            </a:extLst>
          </p:cNvPr>
          <p:cNvSpPr/>
          <p:nvPr/>
        </p:nvSpPr>
        <p:spPr>
          <a:xfrm>
            <a:off x="2818120" y="6557568"/>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梅田サテライト</a:t>
            </a:r>
            <a:r>
              <a:rPr kumimoji="1" lang="en-US" altLang="ja-JP"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9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都市経営学</a:t>
            </a:r>
            <a:endParaRPr kumimoji="1" lang="en-US" altLang="ja-JP" sz="59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a:extLst>
              <a:ext uri="{FF2B5EF4-FFF2-40B4-BE49-F238E27FC236}">
                <a16:creationId xmlns:a16="http://schemas.microsoft.com/office/drawing/2014/main" id="{717EC822-9845-46E2-8C90-D7975DC82C29}"/>
              </a:ext>
            </a:extLst>
          </p:cNvPr>
          <p:cNvSpPr/>
          <p:nvPr/>
        </p:nvSpPr>
        <p:spPr>
          <a:xfrm>
            <a:off x="4738404" y="6557568"/>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梅田サテライト</a:t>
            </a:r>
            <a:r>
              <a:rPr kumimoji="1" lang="en-US" altLang="ja-JP"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9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都市経営学</a:t>
            </a:r>
            <a:endParaRPr kumimoji="1" lang="en-US" altLang="ja-JP" sz="59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a:extLst>
              <a:ext uri="{FF2B5EF4-FFF2-40B4-BE49-F238E27FC236}">
                <a16:creationId xmlns:a16="http://schemas.microsoft.com/office/drawing/2014/main" id="{717EC822-9845-46E2-8C90-D7975DC82C29}"/>
              </a:ext>
            </a:extLst>
          </p:cNvPr>
          <p:cNvSpPr/>
          <p:nvPr/>
        </p:nvSpPr>
        <p:spPr>
          <a:xfrm>
            <a:off x="6664981" y="6557172"/>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梅田サテライト</a:t>
            </a:r>
            <a:r>
              <a:rPr kumimoji="1" lang="en-US" altLang="ja-JP"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9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都市経営学</a:t>
            </a:r>
            <a:endParaRPr kumimoji="1" lang="en-US" altLang="ja-JP" sz="59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6264068" y="620688"/>
            <a:ext cx="201607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＜連携型タウンキャンパス＞</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スライド番号プレースホルダー 1"/>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33</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8" name="テキスト ボックス 47"/>
          <p:cNvSpPr txBox="1"/>
          <p:nvPr/>
        </p:nvSpPr>
        <p:spPr>
          <a:xfrm>
            <a:off x="0" y="108000"/>
            <a:ext cx="9144000" cy="432000"/>
          </a:xfrm>
          <a:prstGeom prst="rect">
            <a:avLst/>
          </a:prstGeom>
          <a:solidFill>
            <a:srgbClr val="70AD47"/>
          </a:solidFill>
          <a:ln>
            <a:noFill/>
          </a:ln>
        </p:spPr>
        <p:txBody>
          <a:bodyPr wrap="square" tIns="36000" bIns="36000" rtlCol="0" anchor="ctr">
            <a:noAutofit/>
          </a:bodyPr>
          <a:lstStyle/>
          <a:p>
            <a:r>
              <a:rPr lang="ja-JP" altLang="en-US" sz="1400" b="1" dirty="0">
                <a:solidFill>
                  <a:schemeClr val="bg1"/>
                </a:solidFill>
                <a:latin typeface="ＭＳ ゴシック" panose="020B0609070205080204" pitchFamily="49" charset="-128"/>
                <a:ea typeface="ＭＳ ゴシック" panose="020B0609070205080204" pitchFamily="49" charset="-128"/>
              </a:rPr>
              <a:t>４　統合効果を発揮するための</a:t>
            </a:r>
            <a:r>
              <a:rPr lang="ja-JP" altLang="en-US" sz="1400" b="1" dirty="0" smtClean="0">
                <a:solidFill>
                  <a:schemeClr val="bg1"/>
                </a:solidFill>
                <a:latin typeface="ＭＳ ゴシック" panose="020B0609070205080204" pitchFamily="49" charset="-128"/>
                <a:ea typeface="ＭＳ ゴシック" panose="020B0609070205080204" pitchFamily="49" charset="-128"/>
              </a:rPr>
              <a:t>取組み</a:t>
            </a:r>
            <a:endParaRPr lang="en-US" altLang="ja-JP" sz="1400" b="1" dirty="0">
              <a:solidFill>
                <a:schemeClr val="bg1"/>
              </a:solidFill>
              <a:latin typeface="ＭＳ ゴシック" panose="020B0609070205080204" pitchFamily="49" charset="-128"/>
              <a:ea typeface="ＭＳ ゴシック" panose="020B0609070205080204" pitchFamily="49" charset="-128"/>
            </a:endParaRPr>
          </a:p>
          <a:p>
            <a:pPr lvl="0"/>
            <a:r>
              <a:rPr lang="ja-JP" altLang="en-US" sz="1600" b="1" dirty="0" smtClean="0">
                <a:solidFill>
                  <a:schemeClr val="bg1"/>
                </a:solidFill>
                <a:latin typeface="ＭＳ ゴシック" panose="020B0609070205080204" pitchFamily="49" charset="-128"/>
                <a:ea typeface="ＭＳ ゴシック" panose="020B0609070205080204" pitchFamily="49" charset="-128"/>
              </a:rPr>
              <a:t>　</a:t>
            </a:r>
            <a:r>
              <a:rPr lang="en-US" altLang="ja-JP" sz="1600" b="1" dirty="0" smtClean="0">
                <a:solidFill>
                  <a:schemeClr val="bg1"/>
                </a:solidFill>
                <a:latin typeface="ＭＳ ゴシック" panose="020B0609070205080204" pitchFamily="49" charset="-128"/>
                <a:ea typeface="ＭＳ ゴシック" panose="020B0609070205080204" pitchFamily="49" charset="-128"/>
              </a:rPr>
              <a:t>(3</a:t>
            </a:r>
            <a:r>
              <a:rPr lang="ja-JP" altLang="en-US" sz="1600" b="1" dirty="0" smtClean="0">
                <a:solidFill>
                  <a:schemeClr val="bg1"/>
                </a:solidFill>
                <a:latin typeface="ＭＳ ゴシック" panose="020B0609070205080204" pitchFamily="49" charset="-128"/>
                <a:ea typeface="ＭＳ ゴシック" panose="020B0609070205080204" pitchFamily="49" charset="-128"/>
              </a:rPr>
              <a:t>）新</a:t>
            </a:r>
            <a:r>
              <a:rPr lang="ja-JP" altLang="en-US" sz="1600" b="1" dirty="0">
                <a:solidFill>
                  <a:schemeClr val="bg1"/>
                </a:solidFill>
                <a:latin typeface="ＭＳ ゴシック" panose="020B0609070205080204" pitchFamily="49" charset="-128"/>
                <a:ea typeface="ＭＳ ゴシック" panose="020B0609070205080204" pitchFamily="49" charset="-128"/>
              </a:rPr>
              <a:t>大学</a:t>
            </a:r>
            <a:r>
              <a:rPr lang="ja-JP" altLang="en-US" sz="1600" b="1" dirty="0" smtClean="0">
                <a:solidFill>
                  <a:prstClr val="white"/>
                </a:solidFill>
                <a:latin typeface="ＭＳ ゴシック" panose="020B0609070205080204" pitchFamily="49" charset="-128"/>
                <a:ea typeface="ＭＳ ゴシック" panose="020B0609070205080204" pitchFamily="49" charset="-128"/>
              </a:rPr>
              <a:t>のキャンパスの整備</a:t>
            </a:r>
            <a:endParaRPr kumimoji="0" lang="ja-JP" altLang="en-US" sz="1600" b="1" i="0" u="none" strike="noStrike" kern="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endParaRPr>
          </a:p>
        </p:txBody>
      </p:sp>
      <p:sp>
        <p:nvSpPr>
          <p:cNvPr id="51" name="正方形/長方形 50">
            <a:extLst>
              <a:ext uri="{FF2B5EF4-FFF2-40B4-BE49-F238E27FC236}">
                <a16:creationId xmlns:a16="http://schemas.microsoft.com/office/drawing/2014/main" id="{5B01F46B-5138-454B-8FD2-AA5B400C69AB}"/>
              </a:ext>
            </a:extLst>
          </p:cNvPr>
          <p:cNvSpPr/>
          <p:nvPr/>
        </p:nvSpPr>
        <p:spPr>
          <a:xfrm>
            <a:off x="2808272" y="5609172"/>
            <a:ext cx="1849591" cy="246145"/>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杉本</a:t>
            </a:r>
            <a:r>
              <a:rPr kumimoji="1" lang="en-US" altLang="ja-JP" sz="781"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文学　社会科学　情報学　理学　工学　生活科学</a:t>
            </a:r>
            <a:endPar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5B01F46B-5138-454B-8FD2-AA5B400C69AB}"/>
              </a:ext>
            </a:extLst>
          </p:cNvPr>
          <p:cNvSpPr/>
          <p:nvPr/>
        </p:nvSpPr>
        <p:spPr>
          <a:xfrm>
            <a:off x="2818525" y="5925304"/>
            <a:ext cx="1849591" cy="246145"/>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中百舌鳥</a:t>
            </a:r>
            <a:r>
              <a:rPr kumimoji="1" lang="en-US" altLang="ja-JP" sz="781"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586" noProof="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現代システム　情報学　理学　工学　農学</a:t>
            </a:r>
            <a:endPar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17272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261524" y="3058508"/>
            <a:ext cx="6625544" cy="3656319"/>
          </a:xfrm>
          <a:prstGeom prst="rect">
            <a:avLst/>
          </a:prstGeom>
        </p:spPr>
      </p:pic>
      <p:grpSp>
        <p:nvGrpSpPr>
          <p:cNvPr id="6" name="グループ化 5"/>
          <p:cNvGrpSpPr/>
          <p:nvPr/>
        </p:nvGrpSpPr>
        <p:grpSpPr>
          <a:xfrm>
            <a:off x="179512" y="4744967"/>
            <a:ext cx="1849684" cy="609469"/>
            <a:chOff x="6915725" y="3455923"/>
            <a:chExt cx="2081286" cy="925813"/>
          </a:xfrm>
        </p:grpSpPr>
        <p:sp>
          <p:nvSpPr>
            <p:cNvPr id="41" name="角丸四角形 40"/>
            <p:cNvSpPr/>
            <p:nvPr/>
          </p:nvSpPr>
          <p:spPr>
            <a:xfrm>
              <a:off x="6915725" y="3455923"/>
              <a:ext cx="1920104" cy="901536"/>
            </a:xfrm>
            <a:prstGeom prst="roundRect">
              <a:avLst>
                <a:gd name="adj" fmla="val 1135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900" dirty="0"/>
            </a:p>
          </p:txBody>
        </p:sp>
        <p:sp>
          <p:nvSpPr>
            <p:cNvPr id="42" name="テキスト ボックス 41"/>
            <p:cNvSpPr txBox="1"/>
            <p:nvPr/>
          </p:nvSpPr>
          <p:spPr>
            <a:xfrm>
              <a:off x="6951387" y="3511106"/>
              <a:ext cx="2045624" cy="870630"/>
            </a:xfrm>
            <a:prstGeom prst="rect">
              <a:avLst/>
            </a:prstGeom>
            <a:noFill/>
          </p:spPr>
          <p:txBody>
            <a:bodyPr wrap="square" rtlCol="0">
              <a:noAutofit/>
            </a:bodyPr>
            <a:lstStyle/>
            <a:p>
              <a:r>
                <a:rPr lang="ja-JP" altLang="en-US" sz="1000" b="1" dirty="0">
                  <a:latin typeface="ＭＳ ゴシック" panose="020B0609070205080204" pitchFamily="49" charset="-128"/>
                  <a:ea typeface="ＭＳ ゴシック" panose="020B0609070205080204" pitchFamily="49" charset="-128"/>
                </a:rPr>
                <a:t>グローバルな視野を持ち、</a:t>
              </a:r>
              <a:endParaRPr lang="en-US" altLang="ja-JP" sz="1000" b="1" dirty="0">
                <a:latin typeface="ＭＳ ゴシック" panose="020B0609070205080204" pitchFamily="49" charset="-128"/>
                <a:ea typeface="ＭＳ ゴシック" panose="020B0609070205080204" pitchFamily="49" charset="-128"/>
              </a:endParaRPr>
            </a:p>
            <a:p>
              <a:r>
                <a:rPr lang="ja-JP" altLang="en-US" sz="1000" b="1" dirty="0">
                  <a:latin typeface="ＭＳ ゴシック" panose="020B0609070205080204" pitchFamily="49" charset="-128"/>
                  <a:ea typeface="ＭＳ ゴシック" panose="020B0609070205080204" pitchFamily="49" charset="-128"/>
                </a:rPr>
                <a:t>都市課題を解決できる</a:t>
              </a:r>
              <a:endParaRPr lang="en-US" altLang="ja-JP" sz="1000" b="1" dirty="0">
                <a:latin typeface="ＭＳ ゴシック" panose="020B0609070205080204" pitchFamily="49" charset="-128"/>
                <a:ea typeface="ＭＳ ゴシック" panose="020B0609070205080204" pitchFamily="49" charset="-128"/>
              </a:endParaRPr>
            </a:p>
            <a:p>
              <a:r>
                <a:rPr lang="ja-JP" altLang="en-US" sz="1000" b="1" dirty="0">
                  <a:latin typeface="ＭＳ ゴシック" panose="020B0609070205080204" pitchFamily="49" charset="-128"/>
                  <a:ea typeface="ＭＳ ゴシック" panose="020B0609070205080204" pitchFamily="49" charset="-128"/>
                </a:rPr>
                <a:t>人間の育成</a:t>
              </a:r>
              <a:endParaRPr lang="ja-JP" altLang="en-US" sz="1000" b="1" dirty="0"/>
            </a:p>
          </p:txBody>
        </p:sp>
      </p:grpSp>
      <p:sp>
        <p:nvSpPr>
          <p:cNvPr id="49" name="角丸四角形 48"/>
          <p:cNvSpPr/>
          <p:nvPr/>
        </p:nvSpPr>
        <p:spPr>
          <a:xfrm>
            <a:off x="7184179" y="4680153"/>
            <a:ext cx="1780309" cy="488408"/>
          </a:xfrm>
          <a:prstGeom prst="roundRect">
            <a:avLst>
              <a:gd name="adj" fmla="val 956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900" dirty="0"/>
          </a:p>
        </p:txBody>
      </p:sp>
      <p:sp>
        <p:nvSpPr>
          <p:cNvPr id="4" name="角丸四角形吹き出し 3"/>
          <p:cNvSpPr/>
          <p:nvPr/>
        </p:nvSpPr>
        <p:spPr>
          <a:xfrm>
            <a:off x="7190771" y="3670533"/>
            <a:ext cx="1849057" cy="891359"/>
          </a:xfrm>
          <a:prstGeom prst="wedgeRoundRectCallout">
            <a:avLst>
              <a:gd name="adj1" fmla="val -85601"/>
              <a:gd name="adj2" fmla="val 141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8" dirty="0"/>
          </a:p>
        </p:txBody>
      </p:sp>
      <p:sp>
        <p:nvSpPr>
          <p:cNvPr id="10" name="角丸四角形吹き出し 9"/>
          <p:cNvSpPr/>
          <p:nvPr/>
        </p:nvSpPr>
        <p:spPr>
          <a:xfrm>
            <a:off x="302139" y="2859948"/>
            <a:ext cx="2201403" cy="1221050"/>
          </a:xfrm>
          <a:prstGeom prst="wedgeRoundRectCallout">
            <a:avLst>
              <a:gd name="adj1" fmla="val 32803"/>
              <a:gd name="adj2" fmla="val 8651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dirty="0"/>
          </a:p>
        </p:txBody>
      </p:sp>
      <p:sp>
        <p:nvSpPr>
          <p:cNvPr id="44" name="スライド番号プレースホルダー 11"/>
          <p:cNvSpPr>
            <a:spLocks noGrp="1"/>
          </p:cNvSpPr>
          <p:nvPr>
            <p:ph type="sldNum" sz="quarter" idx="12"/>
          </p:nvPr>
        </p:nvSpPr>
        <p:spPr/>
        <p:txBody>
          <a:bodyPr/>
          <a:lstStyle/>
          <a:p>
            <a:r>
              <a:rPr lang="en-US" altLang="ja-JP" sz="1600" dirty="0" smtClean="0"/>
              <a:t>34</a:t>
            </a:r>
            <a:endParaRPr kumimoji="1" lang="ja-JP" altLang="en-US" sz="1600" dirty="0"/>
          </a:p>
        </p:txBody>
      </p:sp>
      <p:sp>
        <p:nvSpPr>
          <p:cNvPr id="12" name="角丸四角形吹き出し 11"/>
          <p:cNvSpPr/>
          <p:nvPr/>
        </p:nvSpPr>
        <p:spPr>
          <a:xfrm>
            <a:off x="402154" y="6030731"/>
            <a:ext cx="2761460" cy="714067"/>
          </a:xfrm>
          <a:prstGeom prst="wedgeRoundRectCallout">
            <a:avLst>
              <a:gd name="adj1" fmla="val 76563"/>
              <a:gd name="adj2" fmla="val -44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8" dirty="0"/>
          </a:p>
        </p:txBody>
      </p:sp>
      <p:sp>
        <p:nvSpPr>
          <p:cNvPr id="38" name="タイトル 1"/>
          <p:cNvSpPr txBox="1">
            <a:spLocks/>
          </p:cNvSpPr>
          <p:nvPr/>
        </p:nvSpPr>
        <p:spPr>
          <a:xfrm>
            <a:off x="0" y="109225"/>
            <a:ext cx="9144000" cy="432000"/>
          </a:xfrm>
          <a:prstGeom prst="rect">
            <a:avLst/>
          </a:prstGeom>
          <a:solidFill>
            <a:schemeClr val="accent6"/>
          </a:solidFill>
        </p:spPr>
        <p:txBody>
          <a:bodyPr vert="horz" lIns="91440" tIns="36000" rIns="91440" bIns="3600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600" b="1" dirty="0">
                <a:solidFill>
                  <a:schemeClr val="bg1"/>
                </a:solidFill>
                <a:latin typeface="ＭＳ ゴシック" panose="020B0609070205080204" pitchFamily="49" charset="-128"/>
                <a:ea typeface="ＭＳ ゴシック" panose="020B0609070205080204" pitchFamily="49" charset="-128"/>
              </a:rPr>
              <a:t>５</a:t>
            </a:r>
            <a:r>
              <a:rPr lang="ja-JP" altLang="en-US" sz="1600" b="1" dirty="0" smtClean="0">
                <a:solidFill>
                  <a:schemeClr val="bg1"/>
                </a:solidFill>
                <a:latin typeface="ＭＳ ゴシック" panose="020B0609070205080204" pitchFamily="49" charset="-128"/>
                <a:ea typeface="ＭＳ ゴシック" panose="020B0609070205080204" pitchFamily="49" charset="-128"/>
              </a:rPr>
              <a:t>　大学</a:t>
            </a:r>
            <a:r>
              <a:rPr lang="ja-JP" altLang="en-US" sz="1600" b="1" dirty="0">
                <a:solidFill>
                  <a:schemeClr val="bg1"/>
                </a:solidFill>
                <a:latin typeface="ＭＳ ゴシック" panose="020B0609070205080204" pitchFamily="49" charset="-128"/>
                <a:ea typeface="ＭＳ ゴシック" panose="020B0609070205080204" pitchFamily="49" charset="-128"/>
              </a:rPr>
              <a:t>統合による</a:t>
            </a:r>
            <a:r>
              <a:rPr lang="ja-JP" altLang="en-US" sz="1600" b="1" dirty="0" smtClean="0">
                <a:solidFill>
                  <a:schemeClr val="bg1"/>
                </a:solidFill>
                <a:latin typeface="ＭＳ ゴシック" panose="020B0609070205080204" pitchFamily="49" charset="-128"/>
                <a:ea typeface="ＭＳ ゴシック" panose="020B0609070205080204" pitchFamily="49" charset="-128"/>
              </a:rPr>
              <a:t>効果</a:t>
            </a:r>
            <a:r>
              <a:rPr lang="en-US" altLang="ja-JP" sz="1600" b="1" dirty="0" smtClean="0">
                <a:solidFill>
                  <a:schemeClr val="bg1"/>
                </a:solidFill>
                <a:latin typeface="ＭＳ ゴシック" panose="020B0609070205080204" pitchFamily="49" charset="-128"/>
                <a:ea typeface="ＭＳ ゴシック" panose="020B0609070205080204" pitchFamily="49" charset="-128"/>
              </a:rPr>
              <a:t>(1)</a:t>
            </a:r>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sp>
        <p:nvSpPr>
          <p:cNvPr id="46" name="角丸四角形 45"/>
          <p:cNvSpPr/>
          <p:nvPr/>
        </p:nvSpPr>
        <p:spPr>
          <a:xfrm>
            <a:off x="35496" y="620688"/>
            <a:ext cx="5400000" cy="1753161"/>
          </a:xfrm>
          <a:prstGeom prst="roundRect">
            <a:avLst>
              <a:gd name="adj" fmla="val 559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81429" indent="-181429"/>
            <a:r>
              <a:rPr lang="ja-JP" altLang="en-US" sz="1050" u="sng" dirty="0">
                <a:solidFill>
                  <a:schemeClr val="tx1"/>
                </a:solidFill>
                <a:latin typeface="ＭＳ ゴシック" panose="020B0609070205080204" pitchFamily="49" charset="-128"/>
                <a:ea typeface="ＭＳ ゴシック" panose="020B0609070205080204" pitchFamily="49" charset="-128"/>
              </a:rPr>
              <a:t>１．新大学の強み</a:t>
            </a:r>
            <a:endParaRPr lang="en-US" altLang="ja-JP" sz="1050" u="sng"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1000" dirty="0">
                <a:solidFill>
                  <a:schemeClr val="tx1"/>
                </a:solidFill>
                <a:latin typeface="ＭＳ ゴシック" panose="020B0609070205080204" pitchFamily="49" charset="-128"/>
                <a:ea typeface="ＭＳ ゴシック" panose="020B0609070205080204" pitchFamily="49" charset="-128"/>
              </a:rPr>
              <a:t>　</a:t>
            </a:r>
            <a:r>
              <a:rPr lang="en-US" altLang="ja-JP" sz="1000" dirty="0">
                <a:solidFill>
                  <a:schemeClr val="tx1"/>
                </a:solidFill>
                <a:latin typeface="ＭＳ ゴシック" panose="020B0609070205080204" pitchFamily="49" charset="-128"/>
                <a:ea typeface="ＭＳ ゴシック" panose="020B0609070205080204" pitchFamily="49" charset="-128"/>
              </a:rPr>
              <a:t>(1) </a:t>
            </a:r>
            <a:r>
              <a:rPr lang="ja-JP" altLang="en-US" sz="1000" dirty="0">
                <a:solidFill>
                  <a:schemeClr val="tx1"/>
                </a:solidFill>
                <a:latin typeface="ＭＳ ゴシック" panose="020B0609070205080204" pitchFamily="49" charset="-128"/>
                <a:ea typeface="ＭＳ ゴシック" panose="020B0609070205080204" pitchFamily="49" charset="-128"/>
              </a:rPr>
              <a:t>大阪府立大学・大阪市立大学の伝統に裏付けられた多様な分野</a:t>
            </a:r>
            <a:endParaRPr lang="en-US" altLang="ja-JP" sz="1000"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900" dirty="0">
                <a:solidFill>
                  <a:schemeClr val="tx1"/>
                </a:solidFill>
                <a:latin typeface="ＭＳ ゴシック" panose="020B0609070205080204" pitchFamily="49" charset="-128"/>
                <a:ea typeface="ＭＳ ゴシック" panose="020B0609070205080204" pitchFamily="49" charset="-128"/>
              </a:rPr>
              <a:t>　　人文、社会、理工から、</a:t>
            </a:r>
            <a:r>
              <a:rPr lang="ja-JP" altLang="en-US" sz="900" dirty="0" smtClean="0">
                <a:solidFill>
                  <a:schemeClr val="tx1"/>
                </a:solidFill>
                <a:latin typeface="ＭＳ ゴシック" panose="020B0609070205080204" pitchFamily="49" charset="-128"/>
                <a:ea typeface="ＭＳ ゴシック" panose="020B0609070205080204" pitchFamily="49" charset="-128"/>
              </a:rPr>
              <a:t>医学、看護、リハビリ</a:t>
            </a:r>
            <a:r>
              <a:rPr lang="ja-JP" altLang="en-US" sz="900" dirty="0">
                <a:solidFill>
                  <a:schemeClr val="tx1"/>
                </a:solidFill>
                <a:latin typeface="ＭＳ ゴシック" panose="020B0609070205080204" pitchFamily="49" charset="-128"/>
                <a:ea typeface="ＭＳ ゴシック" panose="020B0609070205080204" pitchFamily="49" charset="-128"/>
              </a:rPr>
              <a:t>、生活科学、農学、</a:t>
            </a:r>
            <a:r>
              <a:rPr lang="ja-JP" altLang="en-US" sz="900" dirty="0" smtClean="0">
                <a:solidFill>
                  <a:schemeClr val="tx1"/>
                </a:solidFill>
                <a:latin typeface="ＭＳ ゴシック" panose="020B0609070205080204" pitchFamily="49" charset="-128"/>
                <a:ea typeface="ＭＳ ゴシック" panose="020B0609070205080204" pitchFamily="49" charset="-128"/>
              </a:rPr>
              <a:t>獣医学まで</a:t>
            </a:r>
            <a:r>
              <a:rPr lang="ja-JP" altLang="en-US" sz="900" dirty="0">
                <a:solidFill>
                  <a:schemeClr val="tx1"/>
                </a:solidFill>
                <a:latin typeface="ＭＳ ゴシック" panose="020B0609070205080204" pitchFamily="49" charset="-128"/>
                <a:ea typeface="ＭＳ ゴシック" panose="020B0609070205080204" pitchFamily="49" charset="-128"/>
              </a:rPr>
              <a:t>フルラインアップ</a:t>
            </a:r>
            <a:endParaRPr lang="en-US" altLang="ja-JP" sz="900"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1000" dirty="0">
                <a:solidFill>
                  <a:schemeClr val="tx1"/>
                </a:solidFill>
                <a:latin typeface="ＭＳ ゴシック" panose="020B0609070205080204" pitchFamily="49" charset="-128"/>
                <a:ea typeface="ＭＳ ゴシック" panose="020B0609070205080204" pitchFamily="49" charset="-128"/>
              </a:rPr>
              <a:t>　</a:t>
            </a:r>
            <a:r>
              <a:rPr lang="en-US" altLang="ja-JP" sz="1000" dirty="0">
                <a:solidFill>
                  <a:schemeClr val="tx1"/>
                </a:solidFill>
                <a:latin typeface="ＭＳ ゴシック" panose="020B0609070205080204" pitchFamily="49" charset="-128"/>
                <a:ea typeface="ＭＳ ゴシック" panose="020B0609070205080204" pitchFamily="49" charset="-128"/>
              </a:rPr>
              <a:t>(2) </a:t>
            </a:r>
            <a:r>
              <a:rPr lang="ja-JP" altLang="en-US" sz="1000" dirty="0">
                <a:solidFill>
                  <a:schemeClr val="tx1"/>
                </a:solidFill>
                <a:latin typeface="ＭＳ ゴシック" panose="020B0609070205080204" pitchFamily="49" charset="-128"/>
                <a:ea typeface="ＭＳ ゴシック" panose="020B0609070205080204" pitchFamily="49" charset="-128"/>
              </a:rPr>
              <a:t>公立大学では全国一のスケール　　</a:t>
            </a:r>
            <a:endParaRPr lang="en-US" altLang="ja-JP" sz="1000"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900" dirty="0">
                <a:solidFill>
                  <a:schemeClr val="tx1"/>
                </a:solidFill>
                <a:latin typeface="ＭＳ ゴシック" panose="020B0609070205080204" pitchFamily="49" charset="-128"/>
                <a:ea typeface="ＭＳ ゴシック" panose="020B0609070205080204" pitchFamily="49" charset="-128"/>
              </a:rPr>
              <a:t>　　学部入学定員数　</a:t>
            </a:r>
            <a:r>
              <a:rPr lang="en-US" altLang="zh-CN" sz="900" dirty="0">
                <a:solidFill>
                  <a:schemeClr val="tx1"/>
                </a:solidFill>
                <a:latin typeface="ＭＳ ゴシック" panose="020B0609070205080204" pitchFamily="49" charset="-128"/>
                <a:ea typeface="ＭＳ ゴシック" panose="020B0609070205080204" pitchFamily="49" charset="-128"/>
              </a:rPr>
              <a:t>2,853</a:t>
            </a:r>
            <a:r>
              <a:rPr lang="zh-CN" altLang="en-US" sz="900" dirty="0">
                <a:solidFill>
                  <a:schemeClr val="tx1"/>
                </a:solidFill>
                <a:latin typeface="ＭＳ ゴシック" panose="020B0609070205080204" pitchFamily="49" charset="-128"/>
                <a:ea typeface="ＭＳ ゴシック" panose="020B0609070205080204" pitchFamily="49" charset="-128"/>
              </a:rPr>
              <a:t>名</a:t>
            </a:r>
            <a:r>
              <a:rPr lang="ja-JP" altLang="en-US" sz="900" dirty="0">
                <a:solidFill>
                  <a:schemeClr val="tx1"/>
                </a:solidFill>
                <a:latin typeface="ＭＳ ゴシック" panose="020B0609070205080204" pitchFamily="49" charset="-128"/>
                <a:ea typeface="ＭＳ ゴシック" panose="020B0609070205080204" pitchFamily="49" charset="-128"/>
              </a:rPr>
              <a:t>　　　</a:t>
            </a:r>
            <a:r>
              <a:rPr lang="en-US" altLang="ja-JP" sz="900" dirty="0">
                <a:solidFill>
                  <a:schemeClr val="tx1"/>
                </a:solidFill>
                <a:latin typeface="ＭＳ ゴシック" panose="020B0609070205080204" pitchFamily="49" charset="-128"/>
                <a:ea typeface="ＭＳ ゴシック" panose="020B0609070205080204" pitchFamily="49" charset="-128"/>
              </a:rPr>
              <a:t>※</a:t>
            </a:r>
            <a:r>
              <a:rPr lang="ja-JP" altLang="en-US" sz="900" dirty="0">
                <a:solidFill>
                  <a:schemeClr val="tx1"/>
                </a:solidFill>
                <a:latin typeface="ＭＳ ゴシック" panose="020B0609070205080204" pitchFamily="49" charset="-128"/>
                <a:ea typeface="ＭＳ ゴシック" panose="020B0609070205080204" pitchFamily="49" charset="-128"/>
              </a:rPr>
              <a:t>国公立大学では３位</a:t>
            </a:r>
            <a:endParaRPr lang="en-US" altLang="ja-JP" sz="900"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900" dirty="0">
                <a:solidFill>
                  <a:schemeClr val="tx1"/>
                </a:solidFill>
                <a:latin typeface="ＭＳ ゴシック" panose="020B0609070205080204" pitchFamily="49" charset="-128"/>
                <a:ea typeface="ＭＳ ゴシック" panose="020B0609070205080204" pitchFamily="49" charset="-128"/>
              </a:rPr>
              <a:t>　　　公立大学２位 首都大学東京（</a:t>
            </a:r>
            <a:r>
              <a:rPr lang="en-US" altLang="ja-JP" sz="900" dirty="0">
                <a:solidFill>
                  <a:schemeClr val="tx1"/>
                </a:solidFill>
                <a:latin typeface="ＭＳ ゴシック" panose="020B0609070205080204" pitchFamily="49" charset="-128"/>
                <a:ea typeface="ＭＳ ゴシック" panose="020B0609070205080204" pitchFamily="49" charset="-128"/>
              </a:rPr>
              <a:t>1,570</a:t>
            </a:r>
            <a:r>
              <a:rPr lang="ja-JP" altLang="en-US" sz="900" dirty="0">
                <a:solidFill>
                  <a:schemeClr val="tx1"/>
                </a:solidFill>
                <a:latin typeface="ＭＳ ゴシック" panose="020B0609070205080204" pitchFamily="49" charset="-128"/>
                <a:ea typeface="ＭＳ ゴシック" panose="020B0609070205080204" pitchFamily="49" charset="-128"/>
              </a:rPr>
              <a:t>名）　３位 北九州市立大学（</a:t>
            </a:r>
            <a:r>
              <a:rPr lang="en-US" altLang="ja-JP" sz="900" dirty="0">
                <a:solidFill>
                  <a:schemeClr val="tx1"/>
                </a:solidFill>
                <a:latin typeface="ＭＳ ゴシック" panose="020B0609070205080204" pitchFamily="49" charset="-128"/>
                <a:ea typeface="ＭＳ ゴシック" panose="020B0609070205080204" pitchFamily="49" charset="-128"/>
              </a:rPr>
              <a:t>1,370</a:t>
            </a:r>
            <a:r>
              <a:rPr lang="ja-JP" altLang="en-US" sz="900" dirty="0">
                <a:solidFill>
                  <a:schemeClr val="tx1"/>
                </a:solidFill>
                <a:latin typeface="ＭＳ ゴシック" panose="020B0609070205080204" pitchFamily="49" charset="-128"/>
                <a:ea typeface="ＭＳ ゴシック" panose="020B0609070205080204" pitchFamily="49" charset="-128"/>
              </a:rPr>
              <a:t>名）　</a:t>
            </a:r>
            <a:endParaRPr lang="en-US" altLang="ja-JP" sz="900"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900" dirty="0">
                <a:solidFill>
                  <a:schemeClr val="tx1"/>
                </a:solidFill>
                <a:latin typeface="ＭＳ ゴシック" panose="020B0609070205080204" pitchFamily="49" charset="-128"/>
                <a:ea typeface="ＭＳ ゴシック" panose="020B0609070205080204" pitchFamily="49" charset="-128"/>
              </a:rPr>
              <a:t>　　科研費獲得件数　全大学等</a:t>
            </a:r>
            <a:r>
              <a:rPr lang="en-US" altLang="ja-JP" sz="900" dirty="0">
                <a:solidFill>
                  <a:schemeClr val="tx1"/>
                </a:solidFill>
                <a:latin typeface="ＭＳ ゴシック" panose="020B0609070205080204" pitchFamily="49" charset="-128"/>
                <a:ea typeface="ＭＳ ゴシック" panose="020B0609070205080204" pitchFamily="49" charset="-128"/>
              </a:rPr>
              <a:t>17</a:t>
            </a:r>
            <a:r>
              <a:rPr lang="ja-JP" altLang="en-US" sz="900" dirty="0">
                <a:solidFill>
                  <a:schemeClr val="tx1"/>
                </a:solidFill>
                <a:latin typeface="ＭＳ ゴシック" panose="020B0609070205080204" pitchFamily="49" charset="-128"/>
                <a:ea typeface="ＭＳ ゴシック" panose="020B0609070205080204" pitchFamily="49" charset="-128"/>
              </a:rPr>
              <a:t>位</a:t>
            </a:r>
            <a:endParaRPr lang="en-US" altLang="ja-JP" sz="900"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1000" dirty="0">
                <a:solidFill>
                  <a:schemeClr val="tx1"/>
                </a:solidFill>
                <a:latin typeface="ＭＳ ゴシック" panose="020B0609070205080204" pitchFamily="49" charset="-128"/>
                <a:ea typeface="ＭＳ ゴシック" panose="020B0609070205080204" pitchFamily="49" charset="-128"/>
              </a:rPr>
              <a:t>　</a:t>
            </a:r>
            <a:r>
              <a:rPr lang="en-US" altLang="ja-JP" sz="1000" dirty="0">
                <a:solidFill>
                  <a:schemeClr val="tx1"/>
                </a:solidFill>
                <a:latin typeface="ＭＳ ゴシック" panose="020B0609070205080204" pitchFamily="49" charset="-128"/>
                <a:ea typeface="ＭＳ ゴシック" panose="020B0609070205080204" pitchFamily="49" charset="-128"/>
              </a:rPr>
              <a:t>(3) </a:t>
            </a:r>
            <a:r>
              <a:rPr lang="ja-JP" altLang="en-US" sz="1000" dirty="0">
                <a:solidFill>
                  <a:schemeClr val="tx1"/>
                </a:solidFill>
                <a:latin typeface="ＭＳ ゴシック" panose="020B0609070205080204" pitchFamily="49" charset="-128"/>
                <a:ea typeface="ＭＳ ゴシック" panose="020B0609070205080204" pitchFamily="49" charset="-128"/>
              </a:rPr>
              <a:t>大都市立地による良好なアクセス</a:t>
            </a:r>
            <a:endParaRPr lang="en-US" altLang="ja-JP" sz="1000"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900" dirty="0">
                <a:solidFill>
                  <a:schemeClr val="tx1"/>
                </a:solidFill>
                <a:latin typeface="ＭＳ ゴシック" panose="020B0609070205080204" pitchFamily="49" charset="-128"/>
                <a:ea typeface="ＭＳ ゴシック" panose="020B0609070205080204" pitchFamily="49" charset="-128"/>
              </a:rPr>
              <a:t>　　</a:t>
            </a:r>
            <a:r>
              <a:rPr lang="en-US" altLang="ja-JP" sz="900" dirty="0">
                <a:solidFill>
                  <a:schemeClr val="tx1"/>
                </a:solidFill>
                <a:latin typeface="ＭＳ ゴシック" panose="020B0609070205080204" pitchFamily="49" charset="-128"/>
                <a:ea typeface="ＭＳ ゴシック" panose="020B0609070205080204" pitchFamily="49" charset="-128"/>
              </a:rPr>
              <a:t>880</a:t>
            </a:r>
            <a:r>
              <a:rPr lang="ja-JP" altLang="en-US" sz="900" dirty="0">
                <a:solidFill>
                  <a:schemeClr val="tx1"/>
                </a:solidFill>
                <a:latin typeface="ＭＳ ゴシック" panose="020B0609070205080204" pitchFamily="49" charset="-128"/>
                <a:ea typeface="ＭＳ ゴシック" panose="020B0609070205080204" pitchFamily="49" charset="-128"/>
              </a:rPr>
              <a:t>万人を擁する大阪府域の都市型公立大学　　優秀な研究者・学生の確保、都市課題解決の場</a:t>
            </a:r>
            <a:endParaRPr lang="en-US" altLang="ja-JP" sz="900"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1000" dirty="0">
                <a:solidFill>
                  <a:schemeClr val="tx1"/>
                </a:solidFill>
                <a:latin typeface="ＭＳ ゴシック" panose="020B0609070205080204" pitchFamily="49" charset="-128"/>
                <a:ea typeface="ＭＳ ゴシック" panose="020B0609070205080204" pitchFamily="49" charset="-128"/>
              </a:rPr>
              <a:t>　</a:t>
            </a:r>
            <a:r>
              <a:rPr lang="en-US" altLang="ja-JP" sz="1000" dirty="0">
                <a:solidFill>
                  <a:schemeClr val="tx1"/>
                </a:solidFill>
                <a:latin typeface="ＭＳ ゴシック" panose="020B0609070205080204" pitchFamily="49" charset="-128"/>
                <a:ea typeface="ＭＳ ゴシック" panose="020B0609070205080204" pitchFamily="49" charset="-128"/>
              </a:rPr>
              <a:t>(4) </a:t>
            </a:r>
            <a:r>
              <a:rPr lang="ja-JP" altLang="en-US" sz="1000" dirty="0">
                <a:solidFill>
                  <a:schemeClr val="tx1"/>
                </a:solidFill>
                <a:latin typeface="ＭＳ ゴシック" panose="020B0609070205080204" pitchFamily="49" charset="-128"/>
                <a:ea typeface="ＭＳ ゴシック" panose="020B0609070205080204" pitchFamily="49" charset="-128"/>
              </a:rPr>
              <a:t>設立団体との緊密な関係</a:t>
            </a:r>
            <a:endParaRPr lang="en-US" altLang="ja-JP" sz="1000"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900" dirty="0">
                <a:solidFill>
                  <a:schemeClr val="tx1"/>
                </a:solidFill>
                <a:latin typeface="ＭＳ ゴシック" panose="020B0609070205080204" pitchFamily="49" charset="-128"/>
                <a:ea typeface="ＭＳ ゴシック" panose="020B0609070205080204" pitchFamily="49" charset="-128"/>
              </a:rPr>
              <a:t>　　行政への学識知見の提供、地元企業支援、府民の生涯学習機会の提供、優秀な人材の育成・供給</a:t>
            </a:r>
            <a:endParaRPr lang="en-US" altLang="ja-JP" sz="900" dirty="0">
              <a:solidFill>
                <a:schemeClr val="tx1"/>
              </a:solidFill>
              <a:latin typeface="ＭＳ ゴシック" panose="020B0609070205080204" pitchFamily="49" charset="-128"/>
              <a:ea typeface="ＭＳ ゴシック" panose="020B0609070205080204" pitchFamily="49" charset="-128"/>
            </a:endParaRPr>
          </a:p>
        </p:txBody>
      </p:sp>
      <p:sp>
        <p:nvSpPr>
          <p:cNvPr id="48" name="角丸四角形 47"/>
          <p:cNvSpPr/>
          <p:nvPr/>
        </p:nvSpPr>
        <p:spPr>
          <a:xfrm>
            <a:off x="5508504" y="637751"/>
            <a:ext cx="3600000" cy="1735546"/>
          </a:xfrm>
          <a:prstGeom prst="roundRect">
            <a:avLst>
              <a:gd name="adj" fmla="val 31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81429" indent="-181429"/>
            <a:r>
              <a:rPr lang="ja-JP" altLang="en-US" sz="1050" u="sng" dirty="0">
                <a:solidFill>
                  <a:schemeClr val="tx1"/>
                </a:solidFill>
                <a:latin typeface="ＭＳ ゴシック" panose="020B0609070205080204" pitchFamily="49" charset="-128"/>
                <a:ea typeface="ＭＳ ゴシック" panose="020B0609070205080204" pitchFamily="49" charset="-128"/>
              </a:rPr>
              <a:t>２．統合によるシナジー効果の発揮</a:t>
            </a:r>
            <a:endParaRPr lang="en-US" altLang="ja-JP" sz="1050" u="sng"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1000" dirty="0">
                <a:solidFill>
                  <a:schemeClr val="tx1"/>
                </a:solidFill>
                <a:latin typeface="ＭＳ ゴシック" panose="020B0609070205080204" pitchFamily="49" charset="-128"/>
                <a:ea typeface="ＭＳ ゴシック" panose="020B0609070205080204" pitchFamily="49" charset="-128"/>
              </a:rPr>
              <a:t>　・府大・市大の教員資源・教育研究資源の有効活用</a:t>
            </a:r>
            <a:endParaRPr lang="en-US" altLang="ja-JP" sz="1000"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1000" dirty="0">
                <a:solidFill>
                  <a:schemeClr val="tx1"/>
                </a:solidFill>
                <a:latin typeface="ＭＳ ゴシック" panose="020B0609070205080204" pitchFamily="49" charset="-128"/>
                <a:ea typeface="ＭＳ ゴシック" panose="020B0609070205080204" pitchFamily="49" charset="-128"/>
              </a:rPr>
              <a:t>　　好循環を生み出す教育、研究の向上から社会貢献の</a:t>
            </a:r>
            <a:endParaRPr lang="en-US" altLang="ja-JP" sz="1000"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1000" dirty="0">
                <a:solidFill>
                  <a:schemeClr val="tx1"/>
                </a:solidFill>
                <a:latin typeface="ＭＳ ゴシック" panose="020B0609070205080204" pitchFamily="49" charset="-128"/>
                <a:ea typeface="ＭＳ ゴシック" panose="020B0609070205080204" pitchFamily="49" charset="-128"/>
              </a:rPr>
              <a:t>　　向上につながる</a:t>
            </a:r>
            <a:endParaRPr lang="en-US" altLang="ja-JP" sz="1000"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1000" dirty="0">
                <a:solidFill>
                  <a:schemeClr val="tx1"/>
                </a:solidFill>
                <a:latin typeface="ＭＳ ゴシック" panose="020B0609070205080204" pitchFamily="49" charset="-128"/>
                <a:ea typeface="ＭＳ ゴシック" panose="020B0609070205080204" pitchFamily="49" charset="-128"/>
              </a:rPr>
              <a:t>　・大学のこれまでの研究領域を統合することにより、</a:t>
            </a:r>
            <a:endParaRPr lang="en-US" altLang="ja-JP" sz="1000"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1000" dirty="0">
                <a:solidFill>
                  <a:schemeClr val="tx1"/>
                </a:solidFill>
                <a:latin typeface="ＭＳ ゴシック" panose="020B0609070205080204" pitchFamily="49" charset="-128"/>
                <a:ea typeface="ＭＳ ゴシック" panose="020B0609070205080204" pitchFamily="49" charset="-128"/>
              </a:rPr>
              <a:t>　  領域の強化や広がりとともにこれまで以上に領域の</a:t>
            </a:r>
            <a:endParaRPr lang="en-US" altLang="ja-JP" sz="1000"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1000" dirty="0">
                <a:solidFill>
                  <a:schemeClr val="tx1"/>
                </a:solidFill>
                <a:latin typeface="ＭＳ ゴシック" panose="020B0609070205080204" pitchFamily="49" charset="-128"/>
                <a:ea typeface="ＭＳ ゴシック" panose="020B0609070205080204" pitchFamily="49" charset="-128"/>
              </a:rPr>
              <a:t>　　垣根を越えたより高度な融合研究を展開</a:t>
            </a:r>
            <a:endParaRPr lang="en-US" altLang="ja-JP" sz="1000"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1000" dirty="0">
                <a:solidFill>
                  <a:schemeClr val="tx1"/>
                </a:solidFill>
                <a:latin typeface="ＭＳ ゴシック" panose="020B0609070205080204" pitchFamily="49" charset="-128"/>
                <a:ea typeface="ＭＳ ゴシック" panose="020B0609070205080204" pitchFamily="49" charset="-128"/>
              </a:rPr>
              <a:t>　・教育力及び研究力の向上・拡大を通じた大阪の</a:t>
            </a:r>
            <a:endParaRPr lang="en-US" altLang="ja-JP" sz="1000" dirty="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1000" dirty="0">
                <a:solidFill>
                  <a:schemeClr val="tx1"/>
                </a:solidFill>
                <a:latin typeface="ＭＳ ゴシック" panose="020B0609070205080204" pitchFamily="49" charset="-128"/>
                <a:ea typeface="ＭＳ ゴシック" panose="020B0609070205080204" pitchFamily="49" charset="-128"/>
              </a:rPr>
              <a:t>　　</a:t>
            </a:r>
            <a:r>
              <a:rPr lang="ja-JP" altLang="en-US" sz="1000" b="1" u="sng" dirty="0">
                <a:solidFill>
                  <a:srgbClr val="FF0000"/>
                </a:solidFill>
                <a:latin typeface="ＭＳ ゴシック" panose="020B0609070205080204" pitchFamily="49" charset="-128"/>
                <a:ea typeface="ＭＳ ゴシック" panose="020B0609070205080204" pitchFamily="49" charset="-128"/>
              </a:rPr>
              <a:t>シンクタンク機能</a:t>
            </a:r>
            <a:r>
              <a:rPr lang="ja-JP" altLang="en-US" sz="1000" dirty="0">
                <a:solidFill>
                  <a:schemeClr val="tx1"/>
                </a:solidFill>
                <a:latin typeface="ＭＳ ゴシック" panose="020B0609070205080204" pitchFamily="49" charset="-128"/>
                <a:ea typeface="ＭＳ ゴシック" panose="020B0609070205080204" pitchFamily="49" charset="-128"/>
              </a:rPr>
              <a:t>や都市課題解決力の</a:t>
            </a:r>
            <a:r>
              <a:rPr lang="ja-JP" altLang="en-US" sz="1000" dirty="0" smtClean="0">
                <a:solidFill>
                  <a:schemeClr val="tx1"/>
                </a:solidFill>
                <a:latin typeface="ＭＳ ゴシック" panose="020B0609070205080204" pitchFamily="49" charset="-128"/>
                <a:ea typeface="ＭＳ ゴシック" panose="020B0609070205080204" pitchFamily="49" charset="-128"/>
              </a:rPr>
              <a:t>強化</a:t>
            </a:r>
            <a:endParaRPr lang="en-US" altLang="ja-JP" sz="1000" dirty="0" smtClean="0">
              <a:solidFill>
                <a:schemeClr val="tx1"/>
              </a:solidFill>
              <a:latin typeface="ＭＳ ゴシック" panose="020B0609070205080204" pitchFamily="49" charset="-128"/>
              <a:ea typeface="ＭＳ ゴシック" panose="020B0609070205080204" pitchFamily="49" charset="-128"/>
            </a:endParaRPr>
          </a:p>
          <a:p>
            <a:pPr marL="181429" indent="-181429"/>
            <a:r>
              <a:rPr lang="ja-JP" altLang="en-US" sz="1000" dirty="0">
                <a:solidFill>
                  <a:schemeClr val="tx1"/>
                </a:solidFill>
                <a:latin typeface="ＭＳ ゴシック" panose="020B0609070205080204" pitchFamily="49" charset="-128"/>
                <a:ea typeface="ＭＳ ゴシック" panose="020B0609070205080204" pitchFamily="49" charset="-128"/>
              </a:rPr>
              <a:t>　</a:t>
            </a:r>
            <a:r>
              <a:rPr lang="ja-JP" altLang="en-US" sz="1000" dirty="0" smtClean="0">
                <a:solidFill>
                  <a:schemeClr val="tx1"/>
                </a:solidFill>
                <a:latin typeface="ＭＳ ゴシック" panose="020B0609070205080204" pitchFamily="49" charset="-128"/>
                <a:ea typeface="ＭＳ ゴシック" panose="020B0609070205080204" pitchFamily="49" charset="-128"/>
              </a:rPr>
              <a:t>・</a:t>
            </a:r>
            <a:r>
              <a:rPr lang="ja-JP" altLang="en-US" sz="1000" b="1" u="sng" dirty="0" smtClean="0">
                <a:solidFill>
                  <a:srgbClr val="FF0000"/>
                </a:solidFill>
                <a:latin typeface="ＭＳ ゴシック" panose="020B0609070205080204" pitchFamily="49" charset="-128"/>
                <a:ea typeface="ＭＳ ゴシック" panose="020B0609070205080204" pitchFamily="49" charset="-128"/>
              </a:rPr>
              <a:t>２つの新機能と４つの戦略領域</a:t>
            </a:r>
            <a:endParaRPr lang="en-US" altLang="ja-JP" sz="1000" b="1" u="sng" dirty="0">
              <a:solidFill>
                <a:srgbClr val="FF0000"/>
              </a:solidFill>
              <a:latin typeface="ＭＳ ゴシック" panose="020B0609070205080204" pitchFamily="49" charset="-128"/>
              <a:ea typeface="ＭＳ ゴシック" panose="020B0609070205080204" pitchFamily="49" charset="-128"/>
            </a:endParaRPr>
          </a:p>
        </p:txBody>
      </p:sp>
      <p:sp>
        <p:nvSpPr>
          <p:cNvPr id="30" name="テキスト ボックス 29"/>
          <p:cNvSpPr txBox="1"/>
          <p:nvPr/>
        </p:nvSpPr>
        <p:spPr>
          <a:xfrm>
            <a:off x="302138" y="2930603"/>
            <a:ext cx="2394409" cy="1061829"/>
          </a:xfrm>
          <a:prstGeom prst="rect">
            <a:avLst/>
          </a:prstGeom>
          <a:noFill/>
        </p:spPr>
        <p:txBody>
          <a:bodyPr wrap="square" rtlCol="0">
            <a:spAutoFit/>
          </a:bodyPr>
          <a:lstStyle/>
          <a:p>
            <a:pPr marL="172125" indent="-172125"/>
            <a:r>
              <a:rPr lang="ja-JP" altLang="en-US" sz="1050" dirty="0">
                <a:latin typeface="ＭＳ ゴシック" panose="020B0609070205080204" pitchFamily="49" charset="-128"/>
                <a:ea typeface="ＭＳ ゴシック" panose="020B0609070205080204" pitchFamily="49" charset="-128"/>
              </a:rPr>
              <a:t>○基幹教育（共通教育）・カリ</a:t>
            </a:r>
            <a:endParaRPr lang="en-US" altLang="ja-JP" sz="1050" dirty="0">
              <a:latin typeface="ＭＳ ゴシック" panose="020B0609070205080204" pitchFamily="49" charset="-128"/>
              <a:ea typeface="ＭＳ ゴシック" panose="020B0609070205080204" pitchFamily="49" charset="-128"/>
            </a:endParaRPr>
          </a:p>
          <a:p>
            <a:pPr marL="172125" indent="-172125"/>
            <a:r>
              <a:rPr lang="ja-JP" altLang="en-US" sz="1050" dirty="0">
                <a:latin typeface="ＭＳ ゴシック" panose="020B0609070205080204" pitchFamily="49" charset="-128"/>
                <a:ea typeface="ＭＳ ゴシック" panose="020B0609070205080204" pitchFamily="49" charset="-128"/>
              </a:rPr>
              <a:t>　キュラムの充実、副専攻拡充</a:t>
            </a:r>
            <a:endParaRPr lang="en-US" altLang="ja-JP" sz="1050" dirty="0">
              <a:latin typeface="ＭＳ ゴシック" panose="020B0609070205080204" pitchFamily="49" charset="-128"/>
              <a:ea typeface="ＭＳ ゴシック" panose="020B0609070205080204" pitchFamily="49" charset="-128"/>
            </a:endParaRPr>
          </a:p>
          <a:p>
            <a:pPr marL="172125" indent="-172125"/>
            <a:r>
              <a:rPr lang="ja-JP" altLang="en-US" sz="1050" dirty="0">
                <a:latin typeface="ＭＳ ゴシック" panose="020B0609070205080204" pitchFamily="49" charset="-128"/>
                <a:ea typeface="ＭＳ ゴシック" panose="020B0609070205080204" pitchFamily="49" charset="-128"/>
              </a:rPr>
              <a:t>○少人数で多彩なきめ細かい教育</a:t>
            </a:r>
            <a:endParaRPr lang="en-US" altLang="ja-JP" sz="1050" dirty="0">
              <a:latin typeface="ＭＳ ゴシック" panose="020B0609070205080204" pitchFamily="49" charset="-128"/>
              <a:ea typeface="ＭＳ ゴシック" panose="020B0609070205080204" pitchFamily="49" charset="-128"/>
            </a:endParaRPr>
          </a:p>
          <a:p>
            <a:r>
              <a:rPr lang="ja-JP" altLang="en-US" sz="1050" dirty="0">
                <a:latin typeface="ＭＳ ゴシック" panose="020B0609070205080204" pitchFamily="49" charset="-128"/>
                <a:ea typeface="ＭＳ ゴシック" panose="020B0609070205080204" pitchFamily="49" charset="-128"/>
              </a:rPr>
              <a:t>○優秀な若手研究者の育成</a:t>
            </a:r>
            <a:endParaRPr lang="en-US" altLang="ja-JP" sz="1050" dirty="0">
              <a:latin typeface="ＭＳ ゴシック" panose="020B0609070205080204" pitchFamily="49" charset="-128"/>
              <a:ea typeface="ＭＳ ゴシック" panose="020B0609070205080204" pitchFamily="49" charset="-128"/>
            </a:endParaRPr>
          </a:p>
          <a:p>
            <a:r>
              <a:rPr lang="ja-JP" altLang="en-US" sz="1050" dirty="0">
                <a:latin typeface="ＭＳ ゴシック" panose="020B0609070205080204" pitchFamily="49" charset="-128"/>
                <a:ea typeface="ＭＳ ゴシック" panose="020B0609070205080204" pitchFamily="49" charset="-128"/>
              </a:rPr>
              <a:t>○課題解決型人材の育成</a:t>
            </a:r>
            <a:endParaRPr lang="en-US" altLang="ja-JP" sz="1050" dirty="0">
              <a:latin typeface="ＭＳ ゴシック" panose="020B0609070205080204" pitchFamily="49" charset="-128"/>
              <a:ea typeface="ＭＳ ゴシック" panose="020B0609070205080204" pitchFamily="49" charset="-128"/>
            </a:endParaRPr>
          </a:p>
          <a:p>
            <a:r>
              <a:rPr lang="ja-JP" altLang="en-US" sz="1050" dirty="0">
                <a:latin typeface="ＭＳ ゴシック" panose="020B0609070205080204" pitchFamily="49" charset="-128"/>
                <a:ea typeface="ＭＳ ゴシック" panose="020B0609070205080204" pitchFamily="49" charset="-128"/>
              </a:rPr>
              <a:t>○英語教育の強化</a:t>
            </a:r>
            <a:endParaRPr lang="en-US" altLang="ja-JP" sz="1050" dirty="0">
              <a:latin typeface="ＭＳ ゴシック" panose="020B0609070205080204" pitchFamily="49" charset="-128"/>
              <a:ea typeface="ＭＳ ゴシック" panose="020B0609070205080204" pitchFamily="49" charset="-128"/>
            </a:endParaRPr>
          </a:p>
        </p:txBody>
      </p:sp>
      <p:sp>
        <p:nvSpPr>
          <p:cNvPr id="37" name="テキスト ボックス 36"/>
          <p:cNvSpPr txBox="1"/>
          <p:nvPr/>
        </p:nvSpPr>
        <p:spPr>
          <a:xfrm>
            <a:off x="431977" y="6099398"/>
            <a:ext cx="2731638" cy="473880"/>
          </a:xfrm>
          <a:prstGeom prst="rect">
            <a:avLst/>
          </a:prstGeom>
          <a:noFill/>
        </p:spPr>
        <p:txBody>
          <a:bodyPr wrap="square" rtlCol="0">
            <a:noAutofit/>
          </a:bodyPr>
          <a:lstStyle/>
          <a:p>
            <a:r>
              <a:rPr lang="ja-JP" altLang="en-US" sz="1050" dirty="0">
                <a:latin typeface="ＭＳ ゴシック" panose="020B0609070205080204" pitchFamily="49" charset="-128"/>
                <a:ea typeface="ＭＳ ゴシック" panose="020B0609070205080204" pitchFamily="49" charset="-128"/>
              </a:rPr>
              <a:t>○産学官金連携の</a:t>
            </a:r>
            <a:r>
              <a:rPr lang="ja-JP" altLang="en-US" sz="1050" dirty="0" smtClean="0">
                <a:latin typeface="ＭＳ ゴシック" panose="020B0609070205080204" pitchFamily="49" charset="-128"/>
                <a:ea typeface="ＭＳ ゴシック" panose="020B0609070205080204" pitchFamily="49" charset="-128"/>
              </a:rPr>
              <a:t>充実</a:t>
            </a:r>
            <a:endParaRPr lang="en-US" altLang="ja-JP" sz="1050" b="1" u="sng" dirty="0">
              <a:solidFill>
                <a:srgbClr val="FF0000"/>
              </a:solidFill>
              <a:latin typeface="ＭＳ ゴシック" panose="020B0609070205080204" pitchFamily="49" charset="-128"/>
              <a:ea typeface="ＭＳ ゴシック" panose="020B0609070205080204" pitchFamily="49" charset="-128"/>
            </a:endParaRPr>
          </a:p>
          <a:p>
            <a:r>
              <a:rPr lang="ja-JP" altLang="en-US" sz="1050" dirty="0">
                <a:latin typeface="ＭＳ ゴシック" panose="020B0609070205080204" pitchFamily="49" charset="-128"/>
                <a:ea typeface="ＭＳ ゴシック" panose="020B0609070205080204" pitchFamily="49" charset="-128"/>
              </a:rPr>
              <a:t>〇生涯学習拠点としてさらに</a:t>
            </a:r>
            <a:r>
              <a:rPr lang="ja-JP" altLang="en-US" sz="1050" dirty="0" smtClean="0">
                <a:latin typeface="ＭＳ ゴシック" panose="020B0609070205080204" pitchFamily="49" charset="-128"/>
                <a:ea typeface="ＭＳ ゴシック" panose="020B0609070205080204" pitchFamily="49" charset="-128"/>
              </a:rPr>
              <a:t>貢献</a:t>
            </a:r>
            <a:endParaRPr lang="en-US" altLang="ja-JP" sz="1050" dirty="0" smtClean="0">
              <a:latin typeface="ＭＳ ゴシック" panose="020B0609070205080204" pitchFamily="49" charset="-128"/>
              <a:ea typeface="ＭＳ ゴシック" panose="020B0609070205080204" pitchFamily="49" charset="-128"/>
            </a:endParaRPr>
          </a:p>
          <a:p>
            <a:r>
              <a:rPr lang="ja-JP" altLang="en-US" sz="1050" dirty="0">
                <a:latin typeface="ＭＳ ゴシック" panose="020B0609070205080204" pitchFamily="49" charset="-128"/>
                <a:ea typeface="ＭＳ ゴシック" panose="020B0609070205080204" pitchFamily="49" charset="-128"/>
              </a:rPr>
              <a:t>○地域の課題解決を牽引する人材の育成</a:t>
            </a:r>
            <a:endParaRPr lang="en-US" altLang="ja-JP" sz="1050" dirty="0">
              <a:latin typeface="ＭＳ ゴシック" panose="020B0609070205080204" pitchFamily="49" charset="-128"/>
              <a:ea typeface="ＭＳ ゴシック" panose="020B0609070205080204" pitchFamily="49" charset="-128"/>
            </a:endParaRPr>
          </a:p>
          <a:p>
            <a:endParaRPr lang="ja-JP" altLang="en-US" sz="1050" dirty="0">
              <a:latin typeface="ＭＳ ゴシック" panose="020B0609070205080204" pitchFamily="49" charset="-128"/>
              <a:ea typeface="ＭＳ ゴシック" panose="020B0609070205080204" pitchFamily="49" charset="-128"/>
            </a:endParaRPr>
          </a:p>
        </p:txBody>
      </p:sp>
      <p:sp>
        <p:nvSpPr>
          <p:cNvPr id="43" name="object 11"/>
          <p:cNvSpPr txBox="1"/>
          <p:nvPr/>
        </p:nvSpPr>
        <p:spPr>
          <a:xfrm>
            <a:off x="2916379" y="2584228"/>
            <a:ext cx="3311242" cy="491975"/>
          </a:xfrm>
          <a:prstGeom prst="rect">
            <a:avLst/>
          </a:prstGeom>
        </p:spPr>
        <p:txBody>
          <a:bodyPr vert="horz" wrap="square" lIns="0" tIns="0" rIns="0" bIns="0" rtlCol="0" anchor="ctr">
            <a:noAutofit/>
          </a:bodyPr>
          <a:lstStyle/>
          <a:p>
            <a:pPr marL="11724" marR="4690" algn="ctr"/>
            <a:r>
              <a:rPr lang="en-US" altLang="ja-JP" sz="1050" b="1" i="1" dirty="0">
                <a:latin typeface="Meiryo UI" panose="020B0604030504040204" pitchFamily="50" charset="-128"/>
                <a:ea typeface="Meiryo UI" panose="020B0604030504040204" pitchFamily="50" charset="-128"/>
                <a:cs typeface="ＭＳ Ｐゴシック"/>
              </a:rPr>
              <a:t>1</a:t>
            </a:r>
            <a:r>
              <a:rPr lang="ja-JP" altLang="en-US" sz="1050" b="1" i="1" dirty="0" smtClean="0">
                <a:latin typeface="Meiryo UI" panose="020B0604030504040204" pitchFamily="50" charset="-128"/>
                <a:ea typeface="Meiryo UI" panose="020B0604030504040204" pitchFamily="50" charset="-128"/>
                <a:cs typeface="ＭＳ Ｐゴシック"/>
              </a:rPr>
              <a:t>学域</a:t>
            </a:r>
            <a:r>
              <a:rPr lang="en-US" altLang="ja-JP" sz="1050" b="1" i="1" dirty="0" smtClean="0">
                <a:latin typeface="Meiryo UI" panose="020B0604030504040204" pitchFamily="50" charset="-128"/>
                <a:ea typeface="Meiryo UI" panose="020B0604030504040204" pitchFamily="50" charset="-128"/>
                <a:cs typeface="ＭＳ Ｐゴシック"/>
              </a:rPr>
              <a:t>11</a:t>
            </a:r>
            <a:r>
              <a:rPr lang="ja-JP" altLang="en-US" sz="1050" b="1" i="1" dirty="0" smtClean="0">
                <a:latin typeface="Meiryo UI" panose="020B0604030504040204" pitchFamily="50" charset="-128"/>
                <a:ea typeface="Meiryo UI" panose="020B0604030504040204" pitchFamily="50" charset="-128"/>
                <a:cs typeface="ＭＳ Ｐゴシック"/>
              </a:rPr>
              <a:t>学部</a:t>
            </a:r>
            <a:r>
              <a:rPr lang="en-US" altLang="ja-JP" sz="1050" b="1" i="1" dirty="0" smtClean="0">
                <a:latin typeface="Meiryo UI" panose="020B0604030504040204" pitchFamily="50" charset="-128"/>
                <a:ea typeface="Meiryo UI" panose="020B0604030504040204" pitchFamily="50" charset="-128"/>
                <a:cs typeface="ＭＳ Ｐゴシック"/>
              </a:rPr>
              <a:t>15</a:t>
            </a:r>
            <a:r>
              <a:rPr lang="ja-JP" altLang="en-US" sz="1050" b="1" i="1" dirty="0" smtClean="0">
                <a:latin typeface="Meiryo UI" panose="020B0604030504040204" pitchFamily="50" charset="-128"/>
                <a:ea typeface="Meiryo UI" panose="020B0604030504040204" pitchFamily="50" charset="-128"/>
                <a:cs typeface="ＭＳ Ｐゴシック"/>
              </a:rPr>
              <a:t>研究科</a:t>
            </a:r>
            <a:r>
              <a:rPr lang="ja-JP" altLang="en-US" sz="1050" b="1" i="1" dirty="0" smtClean="0">
                <a:latin typeface="Meiryo UI" panose="020B0604030504040204" pitchFamily="50" charset="-128"/>
                <a:ea typeface="Meiryo UI" panose="020B0604030504040204" pitchFamily="50" charset="-128"/>
                <a:cs typeface="Meiryo UI"/>
              </a:rPr>
              <a:t>を擁する</a:t>
            </a:r>
            <a:r>
              <a:rPr lang="en-US" altLang="ja-JP" sz="1050" b="1" i="1" dirty="0">
                <a:latin typeface="Meiryo UI" panose="020B0604030504040204" pitchFamily="50" charset="-128"/>
                <a:ea typeface="Meiryo UI" panose="020B0604030504040204" pitchFamily="50" charset="-128"/>
                <a:cs typeface="Meiryo UI"/>
              </a:rPr>
              <a:t>『</a:t>
            </a:r>
            <a:r>
              <a:rPr lang="ja-JP" altLang="en-US" sz="1050" b="1" i="1" dirty="0" smtClean="0">
                <a:latin typeface="Meiryo UI" panose="020B0604030504040204" pitchFamily="50" charset="-128"/>
                <a:ea typeface="Meiryo UI" panose="020B0604030504040204" pitchFamily="50" charset="-128"/>
                <a:cs typeface="Meiryo UI"/>
              </a:rPr>
              <a:t>知</a:t>
            </a:r>
            <a:r>
              <a:rPr lang="en-US" altLang="ja-JP" sz="1050" b="1" i="1" dirty="0" smtClean="0">
                <a:latin typeface="Meiryo UI" panose="020B0604030504040204" pitchFamily="50" charset="-128"/>
                <a:ea typeface="Meiryo UI" panose="020B0604030504040204" pitchFamily="50" charset="-128"/>
                <a:cs typeface="Meiryo UI"/>
              </a:rPr>
              <a:t>』</a:t>
            </a:r>
            <a:r>
              <a:rPr lang="ja-JP" altLang="en-US" sz="1050" b="1" i="1" dirty="0" smtClean="0">
                <a:latin typeface="Meiryo UI" panose="020B0604030504040204" pitchFamily="50" charset="-128"/>
                <a:ea typeface="Meiryo UI" panose="020B0604030504040204" pitchFamily="50" charset="-128"/>
                <a:cs typeface="Meiryo UI"/>
              </a:rPr>
              <a:t>の</a:t>
            </a:r>
            <a:r>
              <a:rPr lang="ja-JP" altLang="en-US" sz="1050" b="1" i="1" dirty="0">
                <a:latin typeface="Meiryo UI" panose="020B0604030504040204" pitchFamily="50" charset="-128"/>
                <a:ea typeface="Meiryo UI" panose="020B0604030504040204" pitchFamily="50" charset="-128"/>
                <a:cs typeface="Meiryo UI"/>
              </a:rPr>
              <a:t>拠点</a:t>
            </a:r>
            <a:endParaRPr lang="en-US" altLang="ja-JP" sz="1050" b="1" i="1" dirty="0">
              <a:latin typeface="Meiryo UI" panose="020B0604030504040204" pitchFamily="50" charset="-128"/>
              <a:ea typeface="Meiryo UI" panose="020B0604030504040204" pitchFamily="50" charset="-128"/>
              <a:cs typeface="Meiryo UI"/>
            </a:endParaRPr>
          </a:p>
        </p:txBody>
      </p:sp>
      <p:sp>
        <p:nvSpPr>
          <p:cNvPr id="54" name="テキスト ボックス 53"/>
          <p:cNvSpPr txBox="1"/>
          <p:nvPr/>
        </p:nvSpPr>
        <p:spPr>
          <a:xfrm>
            <a:off x="7118107" y="4740599"/>
            <a:ext cx="1874413" cy="384111"/>
          </a:xfrm>
          <a:prstGeom prst="rect">
            <a:avLst/>
          </a:prstGeom>
          <a:noFill/>
        </p:spPr>
        <p:txBody>
          <a:bodyPr wrap="square" rtlCol="0">
            <a:noAutofit/>
          </a:bodyPr>
          <a:lstStyle/>
          <a:p>
            <a:pPr algn="ctr"/>
            <a:r>
              <a:rPr lang="ja-JP" altLang="en-US" sz="1050" b="1" dirty="0">
                <a:latin typeface="ＭＳ ゴシック" panose="020B0609070205080204" pitchFamily="49" charset="-128"/>
                <a:ea typeface="ＭＳ ゴシック" panose="020B0609070205080204" pitchFamily="49" charset="-128"/>
              </a:rPr>
              <a:t>世界の発展をリードする</a:t>
            </a:r>
          </a:p>
          <a:p>
            <a:pPr algn="ctr"/>
            <a:r>
              <a:rPr lang="ja-JP" altLang="en-US" sz="1050" b="1" dirty="0">
                <a:latin typeface="ＭＳ ゴシック" panose="020B0609070205080204" pitchFamily="49" charset="-128"/>
                <a:ea typeface="ＭＳ ゴシック" panose="020B0609070205080204" pitchFamily="49" charset="-128"/>
              </a:rPr>
              <a:t>先端研究の推進</a:t>
            </a:r>
          </a:p>
        </p:txBody>
      </p:sp>
      <p:sp>
        <p:nvSpPr>
          <p:cNvPr id="55" name="テキスト ボックス 54"/>
          <p:cNvSpPr txBox="1"/>
          <p:nvPr/>
        </p:nvSpPr>
        <p:spPr>
          <a:xfrm>
            <a:off x="7347608" y="3729079"/>
            <a:ext cx="1838076" cy="853202"/>
          </a:xfrm>
          <a:prstGeom prst="rect">
            <a:avLst/>
          </a:prstGeom>
          <a:noFill/>
        </p:spPr>
        <p:txBody>
          <a:bodyPr wrap="square" rtlCol="0">
            <a:noAutofit/>
          </a:bodyPr>
          <a:lstStyle/>
          <a:p>
            <a:pPr marL="172125" indent="-172125"/>
            <a:r>
              <a:rPr lang="ja-JP" altLang="en-US" sz="1050" dirty="0">
                <a:latin typeface="ＭＳ ゴシック" panose="020B0609070205080204" pitchFamily="49" charset="-128"/>
                <a:ea typeface="ＭＳ ゴシック" panose="020B0609070205080204" pitchFamily="49" charset="-128"/>
              </a:rPr>
              <a:t>○研究分野の層の厚み</a:t>
            </a:r>
          </a:p>
          <a:p>
            <a:pPr marL="172125" indent="-172125"/>
            <a:r>
              <a:rPr lang="ja-JP" altLang="en-US" sz="1050" dirty="0">
                <a:latin typeface="ＭＳ ゴシック" panose="020B0609070205080204" pitchFamily="49" charset="-128"/>
                <a:ea typeface="ＭＳ ゴシック" panose="020B0609070205080204" pitchFamily="49" charset="-128"/>
              </a:rPr>
              <a:t>○重点・複合研究の充実</a:t>
            </a:r>
          </a:p>
          <a:p>
            <a:pPr marL="172125" indent="-172125"/>
            <a:r>
              <a:rPr lang="ja-JP" altLang="en-US" sz="1050" dirty="0">
                <a:latin typeface="ＭＳ ゴシック" panose="020B0609070205080204" pitchFamily="49" charset="-128"/>
                <a:ea typeface="ＭＳ ゴシック" panose="020B0609070205080204" pitchFamily="49" charset="-128"/>
              </a:rPr>
              <a:t>○外部資金の獲得向上</a:t>
            </a:r>
          </a:p>
          <a:p>
            <a:pPr marL="172125" indent="-172125"/>
            <a:r>
              <a:rPr lang="ja-JP" altLang="en-US" sz="1050" dirty="0">
                <a:latin typeface="ＭＳ ゴシック" panose="020B0609070205080204" pitchFamily="49" charset="-128"/>
                <a:ea typeface="ＭＳ ゴシック" panose="020B0609070205080204" pitchFamily="49" charset="-128"/>
              </a:rPr>
              <a:t>○若手研究者の集積</a:t>
            </a:r>
          </a:p>
        </p:txBody>
      </p:sp>
      <p:sp>
        <p:nvSpPr>
          <p:cNvPr id="21" name="角丸四角形 20"/>
          <p:cNvSpPr/>
          <p:nvPr/>
        </p:nvSpPr>
        <p:spPr bwMode="white">
          <a:xfrm>
            <a:off x="676720" y="2441660"/>
            <a:ext cx="7790560" cy="2672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indent="-185738" algn="ctr"/>
            <a:r>
              <a:rPr lang="ja-JP" altLang="en-US" sz="1050" dirty="0" smtClean="0">
                <a:solidFill>
                  <a:schemeClr val="tx1"/>
                </a:solidFill>
                <a:latin typeface="ＭＳ ゴシック" panose="020B0609070205080204" pitchFamily="49" charset="-128"/>
                <a:ea typeface="ＭＳ ゴシック" panose="020B0609070205080204" pitchFamily="49" charset="-128"/>
              </a:rPr>
              <a:t>統合</a:t>
            </a:r>
            <a:r>
              <a:rPr lang="ja-JP" altLang="en-US" sz="1050" dirty="0">
                <a:solidFill>
                  <a:schemeClr val="tx1"/>
                </a:solidFill>
                <a:latin typeface="ＭＳ ゴシック" panose="020B0609070205080204" pitchFamily="49" charset="-128"/>
                <a:ea typeface="ＭＳ ゴシック" panose="020B0609070205080204" pitchFamily="49" charset="-128"/>
              </a:rPr>
              <a:t>による教員資源の活用により、教育、研究のさらなる</a:t>
            </a:r>
            <a:r>
              <a:rPr lang="ja-JP" altLang="en-US" sz="1050" dirty="0" smtClean="0">
                <a:solidFill>
                  <a:schemeClr val="tx1"/>
                </a:solidFill>
                <a:latin typeface="ＭＳ ゴシック" panose="020B0609070205080204" pitchFamily="49" charset="-128"/>
                <a:ea typeface="ＭＳ ゴシック" panose="020B0609070205080204" pitchFamily="49" charset="-128"/>
              </a:rPr>
              <a:t>向上を図り、社会貢献</a:t>
            </a:r>
            <a:r>
              <a:rPr lang="ja-JP" altLang="en-US" sz="1050" dirty="0">
                <a:solidFill>
                  <a:schemeClr val="tx1"/>
                </a:solidFill>
                <a:latin typeface="ＭＳ ゴシック" panose="020B0609070205080204" pitchFamily="49" charset="-128"/>
                <a:ea typeface="ＭＳ ゴシック" panose="020B0609070205080204" pitchFamily="49" charset="-128"/>
              </a:rPr>
              <a:t>の向上</a:t>
            </a:r>
            <a:r>
              <a:rPr lang="ja-JP" altLang="en-US" sz="1050" dirty="0" smtClean="0">
                <a:solidFill>
                  <a:schemeClr val="tx1"/>
                </a:solidFill>
                <a:latin typeface="ＭＳ ゴシック" panose="020B0609070205080204" pitchFamily="49" charset="-128"/>
                <a:ea typeface="ＭＳ ゴシック" panose="020B0609070205080204" pitchFamily="49" charset="-128"/>
              </a:rPr>
              <a:t>につながる好循環を創造していく。</a:t>
            </a:r>
            <a:endParaRPr lang="en-US" altLang="ja-JP" sz="1050" dirty="0">
              <a:solidFill>
                <a:schemeClr val="tx1"/>
              </a:solidFill>
              <a:latin typeface="ＭＳ ゴシック" panose="020B0609070205080204" pitchFamily="49" charset="-128"/>
              <a:ea typeface="ＭＳ ゴシック" panose="020B0609070205080204" pitchFamily="49" charset="-128"/>
            </a:endParaRPr>
          </a:p>
        </p:txBody>
      </p:sp>
      <p:sp>
        <p:nvSpPr>
          <p:cNvPr id="23" name="角丸四角形 22"/>
          <p:cNvSpPr/>
          <p:nvPr/>
        </p:nvSpPr>
        <p:spPr>
          <a:xfrm>
            <a:off x="36000" y="2447500"/>
            <a:ext cx="9072000" cy="4356000"/>
          </a:xfrm>
          <a:prstGeom prst="roundRect">
            <a:avLst>
              <a:gd name="adj" fmla="val 2586"/>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81429" indent="-181429"/>
            <a:endParaRPr lang="en-US" altLang="ja-JP" sz="900" dirty="0">
              <a:solidFill>
                <a:schemeClr val="tx1"/>
              </a:solidFill>
              <a:latin typeface="ＭＳ ゴシック" panose="020B0609070205080204" pitchFamily="49" charset="-128"/>
              <a:ea typeface="ＭＳ ゴシック" panose="020B0609070205080204" pitchFamily="49" charset="-128"/>
            </a:endParaRPr>
          </a:p>
        </p:txBody>
      </p:sp>
      <p:sp>
        <p:nvSpPr>
          <p:cNvPr id="26" name="テキスト ボックス 25"/>
          <p:cNvSpPr txBox="1"/>
          <p:nvPr/>
        </p:nvSpPr>
        <p:spPr>
          <a:xfrm>
            <a:off x="6195278" y="2744250"/>
            <a:ext cx="1874413" cy="384111"/>
          </a:xfrm>
          <a:prstGeom prst="rect">
            <a:avLst/>
          </a:prstGeom>
          <a:noFill/>
        </p:spPr>
        <p:txBody>
          <a:bodyPr wrap="square" rtlCol="0">
            <a:noAutofit/>
          </a:bodyPr>
          <a:lstStyle/>
          <a:p>
            <a:pPr algn="ctr"/>
            <a:r>
              <a:rPr lang="ja-JP" altLang="en-US" b="1" u="sng" dirty="0" smtClean="0">
                <a:solidFill>
                  <a:srgbClr val="FF0000"/>
                </a:solidFill>
                <a:latin typeface="ＭＳ ゴシック" panose="020B0609070205080204" pitchFamily="49" charset="-128"/>
                <a:ea typeface="ＭＳ ゴシック" panose="020B0609070205080204" pitchFamily="49" charset="-128"/>
              </a:rPr>
              <a:t>２つの</a:t>
            </a:r>
            <a:r>
              <a:rPr lang="ja-JP" altLang="en-US" b="1" u="sng" dirty="0">
                <a:solidFill>
                  <a:srgbClr val="FF0000"/>
                </a:solidFill>
                <a:latin typeface="ＭＳ ゴシック" panose="020B0609070205080204" pitchFamily="49" charset="-128"/>
                <a:ea typeface="ＭＳ ゴシック" panose="020B0609070205080204" pitchFamily="49" charset="-128"/>
              </a:rPr>
              <a:t>新機能</a:t>
            </a:r>
            <a:r>
              <a:rPr lang="ja-JP" altLang="en-US" b="1" u="sng" dirty="0" smtClean="0">
                <a:solidFill>
                  <a:srgbClr val="FF0000"/>
                </a:solidFill>
                <a:latin typeface="ＭＳ ゴシック" panose="020B0609070205080204" pitchFamily="49" charset="-128"/>
                <a:ea typeface="ＭＳ ゴシック" panose="020B0609070205080204" pitchFamily="49" charset="-128"/>
              </a:rPr>
              <a:t>と</a:t>
            </a:r>
            <a:endParaRPr lang="en-US" altLang="ja-JP" b="1" u="sng" dirty="0" smtClean="0">
              <a:solidFill>
                <a:srgbClr val="FF0000"/>
              </a:solidFill>
              <a:latin typeface="ＭＳ ゴシック" panose="020B0609070205080204" pitchFamily="49" charset="-128"/>
              <a:ea typeface="ＭＳ ゴシック" panose="020B0609070205080204" pitchFamily="49" charset="-128"/>
            </a:endParaRPr>
          </a:p>
          <a:p>
            <a:pPr algn="ctr"/>
            <a:r>
              <a:rPr lang="ja-JP" altLang="en-US" b="1" u="sng" dirty="0" smtClean="0">
                <a:solidFill>
                  <a:srgbClr val="FF0000"/>
                </a:solidFill>
                <a:latin typeface="ＭＳ ゴシック" panose="020B0609070205080204" pitchFamily="49" charset="-128"/>
                <a:ea typeface="ＭＳ ゴシック" panose="020B0609070205080204" pitchFamily="49" charset="-128"/>
              </a:rPr>
              <a:t>４つの戦略</a:t>
            </a:r>
            <a:r>
              <a:rPr lang="ja-JP" altLang="en-US" b="1" u="sng" dirty="0">
                <a:solidFill>
                  <a:srgbClr val="FF0000"/>
                </a:solidFill>
                <a:latin typeface="ＭＳ ゴシック" panose="020B0609070205080204" pitchFamily="49" charset="-128"/>
                <a:ea typeface="ＭＳ ゴシック" panose="020B0609070205080204" pitchFamily="49" charset="-128"/>
              </a:rPr>
              <a:t>領域</a:t>
            </a:r>
          </a:p>
        </p:txBody>
      </p:sp>
      <p:sp>
        <p:nvSpPr>
          <p:cNvPr id="27" name="角丸四角形 26"/>
          <p:cNvSpPr/>
          <p:nvPr/>
        </p:nvSpPr>
        <p:spPr>
          <a:xfrm>
            <a:off x="6190113" y="2741729"/>
            <a:ext cx="1957258" cy="728940"/>
          </a:xfrm>
          <a:prstGeom prst="roundRect">
            <a:avLst>
              <a:gd name="adj" fmla="val 956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900" dirty="0"/>
          </a:p>
        </p:txBody>
      </p:sp>
      <p:sp>
        <p:nvSpPr>
          <p:cNvPr id="2" name="右矢印 1"/>
          <p:cNvSpPr/>
          <p:nvPr/>
        </p:nvSpPr>
        <p:spPr>
          <a:xfrm rot="19892431">
            <a:off x="4473315" y="3538417"/>
            <a:ext cx="1770251" cy="272116"/>
          </a:xfrm>
          <a:prstGeom prst="rightArrow">
            <a:avLst>
              <a:gd name="adj1" fmla="val 50000"/>
              <a:gd name="adj2" fmla="val 515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857115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nvPr>
        </p:nvGraphicFramePr>
        <p:xfrm>
          <a:off x="529263" y="1486921"/>
          <a:ext cx="8085474" cy="4830224"/>
        </p:xfrm>
        <a:graphic>
          <a:graphicData uri="http://schemas.openxmlformats.org/drawingml/2006/table">
            <a:tbl>
              <a:tblPr firstRow="1" bandRow="1">
                <a:tableStyleId>{93296810-A885-4BE3-A3E7-6D5BEEA58F35}</a:tableStyleId>
              </a:tblPr>
              <a:tblGrid>
                <a:gridCol w="380367">
                  <a:extLst>
                    <a:ext uri="{9D8B030D-6E8A-4147-A177-3AD203B41FA5}">
                      <a16:colId xmlns:a16="http://schemas.microsoft.com/office/drawing/2014/main" val="3021044328"/>
                    </a:ext>
                  </a:extLst>
                </a:gridCol>
                <a:gridCol w="2510408">
                  <a:extLst>
                    <a:ext uri="{9D8B030D-6E8A-4147-A177-3AD203B41FA5}">
                      <a16:colId xmlns:a16="http://schemas.microsoft.com/office/drawing/2014/main" val="3742915073"/>
                    </a:ext>
                  </a:extLst>
                </a:gridCol>
                <a:gridCol w="1151962">
                  <a:extLst>
                    <a:ext uri="{9D8B030D-6E8A-4147-A177-3AD203B41FA5}">
                      <a16:colId xmlns:a16="http://schemas.microsoft.com/office/drawing/2014/main" val="1807401290"/>
                    </a:ext>
                  </a:extLst>
                </a:gridCol>
                <a:gridCol w="1347579">
                  <a:extLst>
                    <a:ext uri="{9D8B030D-6E8A-4147-A177-3AD203B41FA5}">
                      <a16:colId xmlns:a16="http://schemas.microsoft.com/office/drawing/2014/main" val="2403470726"/>
                    </a:ext>
                  </a:extLst>
                </a:gridCol>
                <a:gridCol w="1347579">
                  <a:extLst>
                    <a:ext uri="{9D8B030D-6E8A-4147-A177-3AD203B41FA5}">
                      <a16:colId xmlns:a16="http://schemas.microsoft.com/office/drawing/2014/main" val="3165082468"/>
                    </a:ext>
                  </a:extLst>
                </a:gridCol>
                <a:gridCol w="1347579">
                  <a:extLst>
                    <a:ext uri="{9D8B030D-6E8A-4147-A177-3AD203B41FA5}">
                      <a16:colId xmlns:a16="http://schemas.microsoft.com/office/drawing/2014/main" val="1033309515"/>
                    </a:ext>
                  </a:extLst>
                </a:gridCol>
              </a:tblGrid>
              <a:tr h="282487">
                <a:tc>
                  <a:txBody>
                    <a:bodyPr/>
                    <a:lstStyle/>
                    <a:p>
                      <a:endParaRPr kumimoji="1" lang="ja-JP" altLang="en-US" sz="900" dirty="0">
                        <a:solidFill>
                          <a:schemeClr val="tx1"/>
                        </a:solidFill>
                      </a:endParaRPr>
                    </a:p>
                  </a:txBody>
                  <a:tcPr/>
                </a:tc>
                <a:tc>
                  <a:txBody>
                    <a:bodyPr/>
                    <a:lstStyle/>
                    <a:p>
                      <a:pPr algn="ctr"/>
                      <a:r>
                        <a:rPr kumimoji="1" lang="ja-JP" altLang="en-US" sz="900" dirty="0">
                          <a:solidFill>
                            <a:schemeClr val="tx1"/>
                          </a:solidFill>
                        </a:rPr>
                        <a:t>項目</a:t>
                      </a:r>
                    </a:p>
                  </a:txBody>
                  <a:tcPr/>
                </a:tc>
                <a:tc>
                  <a:txBody>
                    <a:bodyPr/>
                    <a:lstStyle/>
                    <a:p>
                      <a:pPr algn="ctr"/>
                      <a:r>
                        <a:rPr kumimoji="1" lang="ja-JP" altLang="en-US" sz="900" dirty="0">
                          <a:solidFill>
                            <a:schemeClr val="tx1"/>
                          </a:solidFill>
                        </a:rPr>
                        <a:t>府大実績</a:t>
                      </a:r>
                    </a:p>
                  </a:txBody>
                  <a:tcPr/>
                </a:tc>
                <a:tc>
                  <a:txBody>
                    <a:bodyPr/>
                    <a:lstStyle/>
                    <a:p>
                      <a:pPr algn="ctr"/>
                      <a:r>
                        <a:rPr kumimoji="1" lang="ja-JP" altLang="en-US" sz="900" dirty="0">
                          <a:solidFill>
                            <a:schemeClr val="tx1"/>
                          </a:solidFill>
                        </a:rPr>
                        <a:t>市大実績</a:t>
                      </a:r>
                    </a:p>
                  </a:txBody>
                  <a:tcPr/>
                </a:tc>
                <a:tc>
                  <a:txBody>
                    <a:bodyPr/>
                    <a:lstStyle/>
                    <a:p>
                      <a:pPr algn="ctr"/>
                      <a:r>
                        <a:rPr kumimoji="1" lang="ja-JP" altLang="en-US" sz="900" dirty="0">
                          <a:solidFill>
                            <a:schemeClr val="tx1"/>
                          </a:solidFill>
                        </a:rPr>
                        <a:t>両大学合計</a:t>
                      </a:r>
                    </a:p>
                  </a:txBody>
                  <a:tcPr/>
                </a:tc>
                <a:tc>
                  <a:txBody>
                    <a:bodyPr/>
                    <a:lstStyle/>
                    <a:p>
                      <a:pPr algn="ctr"/>
                      <a:r>
                        <a:rPr kumimoji="1" lang="ja-JP" altLang="en-US" sz="900" dirty="0">
                          <a:solidFill>
                            <a:schemeClr val="tx1"/>
                          </a:solidFill>
                        </a:rPr>
                        <a:t>備考</a:t>
                      </a:r>
                    </a:p>
                  </a:txBody>
                  <a:tcPr/>
                </a:tc>
                <a:extLst>
                  <a:ext uri="{0D108BD9-81ED-4DB2-BD59-A6C34878D82A}">
                    <a16:rowId xmlns:a16="http://schemas.microsoft.com/office/drawing/2014/main" val="3381718114"/>
                  </a:ext>
                </a:extLst>
              </a:tr>
              <a:tr h="282487">
                <a:tc rowSpan="4">
                  <a:txBody>
                    <a:bodyPr/>
                    <a:lstStyle/>
                    <a:p>
                      <a:r>
                        <a:rPr kumimoji="1" lang="ja-JP" altLang="en-US" sz="900" dirty="0">
                          <a:solidFill>
                            <a:schemeClr val="tx1"/>
                          </a:solidFill>
                        </a:rPr>
                        <a:t>教育力</a:t>
                      </a:r>
                    </a:p>
                  </a:txBody>
                  <a:tcPr/>
                </a:tc>
                <a:tc>
                  <a:txBody>
                    <a:bodyPr/>
                    <a:lstStyle/>
                    <a:p>
                      <a:r>
                        <a:rPr kumimoji="1" lang="ja-JP" altLang="en-US" sz="900" dirty="0">
                          <a:solidFill>
                            <a:schemeClr val="tx1"/>
                          </a:solidFill>
                        </a:rPr>
                        <a:t>ＦＤ・ＳＤ</a:t>
                      </a:r>
                      <a:r>
                        <a:rPr kumimoji="1" lang="ja-JP" altLang="en-US" sz="900" dirty="0" smtClean="0">
                          <a:solidFill>
                            <a:schemeClr val="tx1"/>
                          </a:solidFill>
                        </a:rPr>
                        <a:t>参加者数（</a:t>
                      </a:r>
                      <a:r>
                        <a:rPr kumimoji="1" lang="en-US" altLang="ja-JP" sz="900" dirty="0" smtClean="0">
                          <a:solidFill>
                            <a:schemeClr val="tx1"/>
                          </a:solidFill>
                        </a:rPr>
                        <a:t>2018</a:t>
                      </a:r>
                      <a:r>
                        <a:rPr kumimoji="1" lang="ja-JP" altLang="en-US" sz="900" dirty="0" smtClean="0">
                          <a:solidFill>
                            <a:schemeClr val="tx1"/>
                          </a:solidFill>
                        </a:rPr>
                        <a:t>年度）</a:t>
                      </a:r>
                      <a:endParaRPr kumimoji="1" lang="ja-JP" altLang="en-US" sz="900" dirty="0">
                        <a:solidFill>
                          <a:schemeClr val="tx1"/>
                        </a:solidFill>
                      </a:endParaRPr>
                    </a:p>
                  </a:txBody>
                  <a:tcPr/>
                </a:tc>
                <a:tc>
                  <a:txBody>
                    <a:bodyPr/>
                    <a:lstStyle/>
                    <a:p>
                      <a:pPr algn="ctr"/>
                      <a:r>
                        <a:rPr kumimoji="1" lang="en-US" altLang="ja-JP" sz="900" b="0" dirty="0" smtClean="0">
                          <a:solidFill>
                            <a:schemeClr val="tx1"/>
                          </a:solidFill>
                        </a:rPr>
                        <a:t>346</a:t>
                      </a:r>
                      <a:r>
                        <a:rPr kumimoji="1" lang="ja-JP" altLang="en-US" sz="900" b="0" dirty="0" smtClean="0">
                          <a:solidFill>
                            <a:schemeClr val="tx1"/>
                          </a:solidFill>
                        </a:rPr>
                        <a:t>人</a:t>
                      </a:r>
                      <a:endParaRPr kumimoji="1" lang="ja-JP" altLang="en-US" sz="900" b="0" dirty="0">
                        <a:solidFill>
                          <a:schemeClr val="tx1"/>
                        </a:solidFill>
                      </a:endParaRPr>
                    </a:p>
                  </a:txBody>
                  <a:tcPr/>
                </a:tc>
                <a:tc>
                  <a:txBody>
                    <a:bodyPr/>
                    <a:lstStyle/>
                    <a:p>
                      <a:pPr algn="ctr"/>
                      <a:r>
                        <a:rPr kumimoji="1" lang="en-US" altLang="ja-JP" sz="900" dirty="0" smtClean="0">
                          <a:solidFill>
                            <a:schemeClr val="tx1"/>
                          </a:solidFill>
                        </a:rPr>
                        <a:t>974</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1,320</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endParaRPr kumimoji="1" lang="ja-JP" altLang="en-US" sz="900" dirty="0">
                        <a:solidFill>
                          <a:schemeClr val="tx1"/>
                        </a:solidFill>
                      </a:endParaRPr>
                    </a:p>
                  </a:txBody>
                  <a:tcPr/>
                </a:tc>
                <a:extLst>
                  <a:ext uri="{0D108BD9-81ED-4DB2-BD59-A6C34878D82A}">
                    <a16:rowId xmlns:a16="http://schemas.microsoft.com/office/drawing/2014/main" val="1543511910"/>
                  </a:ext>
                </a:extLst>
              </a:tr>
              <a:tr h="282487">
                <a:tc vMerge="1">
                  <a:txBody>
                    <a:bodyPr/>
                    <a:lstStyle/>
                    <a:p>
                      <a:endParaRPr kumimoji="1" lang="ja-JP" altLang="en-US" sz="900" dirty="0"/>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就職率（学士</a:t>
                      </a:r>
                      <a:r>
                        <a:rPr kumimoji="1" lang="ja-JP" altLang="en-US" sz="900" dirty="0" smtClean="0">
                          <a:solidFill>
                            <a:schemeClr val="tx1"/>
                          </a:solidFill>
                        </a:rPr>
                        <a:t>課程）（</a:t>
                      </a:r>
                      <a:r>
                        <a:rPr kumimoji="1" lang="en-US" altLang="ja-JP" sz="900" dirty="0" smtClean="0">
                          <a:solidFill>
                            <a:schemeClr val="tx1"/>
                          </a:solidFill>
                        </a:rPr>
                        <a:t>2018</a:t>
                      </a:r>
                      <a:r>
                        <a:rPr kumimoji="1" lang="ja-JP" altLang="en-US" sz="900" dirty="0" smtClean="0">
                          <a:solidFill>
                            <a:schemeClr val="tx1"/>
                          </a:solidFill>
                        </a:rPr>
                        <a:t>年度）</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rPr>
                        <a:t>97.7</a:t>
                      </a:r>
                      <a:r>
                        <a:rPr kumimoji="1" lang="ja-JP" altLang="en-US" sz="900" dirty="0" smtClean="0">
                          <a:solidFill>
                            <a:schemeClr val="tx1"/>
                          </a:solidFill>
                        </a:rPr>
                        <a:t>％</a:t>
                      </a:r>
                      <a:endParaRPr kumimoji="1" lang="en-US" altLang="ja-JP" sz="900" dirty="0" smtClean="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smtClean="0">
                          <a:solidFill>
                            <a:schemeClr val="tx1"/>
                          </a:solidFill>
                        </a:rPr>
                        <a:t>（業務実績より）</a:t>
                      </a:r>
                    </a:p>
                  </a:txBody>
                  <a:tcPr/>
                </a:tc>
                <a:tc>
                  <a:txBody>
                    <a:bodyPr/>
                    <a:lstStyle/>
                    <a:p>
                      <a:pPr algn="ctr"/>
                      <a:r>
                        <a:rPr kumimoji="1" lang="en-US" altLang="ja-JP" sz="900" dirty="0" smtClean="0">
                          <a:solidFill>
                            <a:schemeClr val="tx1"/>
                          </a:solidFill>
                        </a:rPr>
                        <a:t>96.8</a:t>
                      </a:r>
                      <a:r>
                        <a:rPr kumimoji="1" lang="ja-JP" altLang="en-US" sz="900" dirty="0" smtClean="0">
                          <a:solidFill>
                            <a:schemeClr val="tx1"/>
                          </a:solidFill>
                        </a:rPr>
                        <a:t>％</a:t>
                      </a:r>
                      <a:endParaRPr kumimoji="1" lang="ja-JP" altLang="en-US" sz="900" dirty="0">
                        <a:solidFill>
                          <a:schemeClr val="tx1"/>
                        </a:solidFill>
                      </a:endParaRPr>
                    </a:p>
                  </a:txBody>
                  <a:tcPr/>
                </a:tc>
                <a:tc>
                  <a:txBody>
                    <a:bodyPr/>
                    <a:lstStyle/>
                    <a:p>
                      <a:pPr algn="ctr"/>
                      <a:r>
                        <a:rPr kumimoji="1" lang="ja-JP" altLang="en-US" sz="900" dirty="0">
                          <a:solidFill>
                            <a:schemeClr val="tx1"/>
                          </a:solidFill>
                        </a:rPr>
                        <a:t>－</a:t>
                      </a:r>
                    </a:p>
                  </a:txBody>
                  <a:tcPr/>
                </a:tc>
                <a:tc>
                  <a:txBody>
                    <a:bodyPr/>
                    <a:lstStyle/>
                    <a:p>
                      <a:endParaRPr kumimoji="1" lang="ja-JP" altLang="en-US" sz="900" dirty="0">
                        <a:solidFill>
                          <a:schemeClr val="tx1"/>
                        </a:solidFill>
                      </a:endParaRPr>
                    </a:p>
                  </a:txBody>
                  <a:tcPr/>
                </a:tc>
                <a:extLst>
                  <a:ext uri="{0D108BD9-81ED-4DB2-BD59-A6C34878D82A}">
                    <a16:rowId xmlns:a16="http://schemas.microsoft.com/office/drawing/2014/main" val="2593367589"/>
                  </a:ext>
                </a:extLst>
              </a:tr>
              <a:tr h="282487">
                <a:tc vMerge="1">
                  <a:txBody>
                    <a:bodyPr/>
                    <a:lstStyle/>
                    <a:p>
                      <a:endParaRPr kumimoji="1" lang="ja-JP" altLang="en-US" sz="900" dirty="0"/>
                    </a:p>
                  </a:txBody>
                  <a:tcPr>
                    <a:solidFill>
                      <a:schemeClr val="accent6">
                        <a:lumMod val="60000"/>
                        <a:lumOff val="40000"/>
                      </a:schemeClr>
                    </a:solidFill>
                  </a:tcPr>
                </a:tc>
                <a:tc>
                  <a:txBody>
                    <a:bodyPr/>
                    <a:lstStyle/>
                    <a:p>
                      <a:r>
                        <a:rPr kumimoji="1" lang="ja-JP" altLang="en-US" sz="900" dirty="0">
                          <a:solidFill>
                            <a:schemeClr val="tx1"/>
                          </a:solidFill>
                        </a:rPr>
                        <a:t>革新的企業や世界で活躍している卒業生</a:t>
                      </a:r>
                    </a:p>
                  </a:txBody>
                  <a:tcPr/>
                </a:tc>
                <a:tc>
                  <a:txBody>
                    <a:bodyPr/>
                    <a:lstStyle/>
                    <a:p>
                      <a:pPr algn="ctr"/>
                      <a:r>
                        <a:rPr kumimoji="1" lang="ja-JP" altLang="en-US" sz="900" dirty="0">
                          <a:solidFill>
                            <a:schemeClr val="tx1"/>
                          </a:solidFill>
                        </a:rPr>
                        <a:t>－</a:t>
                      </a:r>
                    </a:p>
                  </a:txBody>
                  <a:tcPr/>
                </a:tc>
                <a:tc>
                  <a:txBody>
                    <a:bodyPr/>
                    <a:lstStyle/>
                    <a:p>
                      <a:pPr algn="ctr"/>
                      <a:r>
                        <a:rPr kumimoji="1" lang="ja-JP" altLang="en-US" sz="900" dirty="0">
                          <a:solidFill>
                            <a:schemeClr val="tx1"/>
                          </a:solidFill>
                        </a:rPr>
                        <a:t>－</a:t>
                      </a:r>
                    </a:p>
                  </a:txBody>
                  <a:tcPr/>
                </a:tc>
                <a:tc>
                  <a:txBody>
                    <a:bodyPr/>
                    <a:lstStyle/>
                    <a:p>
                      <a:pPr algn="ctr"/>
                      <a:r>
                        <a:rPr kumimoji="1" lang="ja-JP" altLang="en-US" sz="900" dirty="0">
                          <a:solidFill>
                            <a:schemeClr val="tx1"/>
                          </a:solidFill>
                        </a:rPr>
                        <a:t>－</a:t>
                      </a:r>
                    </a:p>
                  </a:txBody>
                  <a:tcPr/>
                </a:tc>
                <a:tc>
                  <a:txBody>
                    <a:bodyPr/>
                    <a:lstStyle/>
                    <a:p>
                      <a:endParaRPr kumimoji="1" lang="ja-JP" altLang="en-US" sz="900" dirty="0">
                        <a:solidFill>
                          <a:schemeClr val="tx1"/>
                        </a:solidFill>
                      </a:endParaRPr>
                    </a:p>
                  </a:txBody>
                  <a:tcPr/>
                </a:tc>
                <a:extLst>
                  <a:ext uri="{0D108BD9-81ED-4DB2-BD59-A6C34878D82A}">
                    <a16:rowId xmlns:a16="http://schemas.microsoft.com/office/drawing/2014/main" val="3589192365"/>
                  </a:ext>
                </a:extLst>
              </a:tr>
              <a:tr h="282487">
                <a:tc vMerge="1">
                  <a:txBody>
                    <a:bodyPr/>
                    <a:lstStyle/>
                    <a:p>
                      <a:endParaRPr kumimoji="1" lang="ja-JP" altLang="en-US" sz="900" dirty="0"/>
                    </a:p>
                  </a:txBody>
                  <a:tcPr>
                    <a:solidFill>
                      <a:schemeClr val="accent6">
                        <a:lumMod val="60000"/>
                        <a:lumOff val="40000"/>
                      </a:schemeClr>
                    </a:solidFill>
                  </a:tcPr>
                </a:tc>
                <a:tc>
                  <a:txBody>
                    <a:bodyPr/>
                    <a:lstStyle/>
                    <a:p>
                      <a:r>
                        <a:rPr kumimoji="1" lang="ja-JP" altLang="en-US" sz="900" dirty="0">
                          <a:solidFill>
                            <a:schemeClr val="tx1"/>
                          </a:solidFill>
                        </a:rPr>
                        <a:t>博士の学位</a:t>
                      </a:r>
                      <a:r>
                        <a:rPr kumimoji="1" lang="ja-JP" altLang="en-US" sz="900" dirty="0" smtClean="0">
                          <a:solidFill>
                            <a:schemeClr val="tx1"/>
                          </a:solidFill>
                        </a:rPr>
                        <a:t>授与数（</a:t>
                      </a:r>
                      <a:r>
                        <a:rPr kumimoji="1" lang="en-US" altLang="ja-JP" sz="900" dirty="0" smtClean="0">
                          <a:solidFill>
                            <a:schemeClr val="tx1"/>
                          </a:solidFill>
                        </a:rPr>
                        <a:t>2018</a:t>
                      </a:r>
                      <a:r>
                        <a:rPr kumimoji="1" lang="ja-JP" altLang="en-US" sz="900" dirty="0" smtClean="0">
                          <a:solidFill>
                            <a:schemeClr val="tx1"/>
                          </a:solidFill>
                        </a:rPr>
                        <a:t>年度）</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79</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59</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138</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endParaRPr kumimoji="1" lang="ja-JP" altLang="en-US" sz="900" dirty="0">
                        <a:solidFill>
                          <a:schemeClr val="tx1"/>
                        </a:solidFill>
                      </a:endParaRPr>
                    </a:p>
                  </a:txBody>
                  <a:tcPr/>
                </a:tc>
                <a:extLst>
                  <a:ext uri="{0D108BD9-81ED-4DB2-BD59-A6C34878D82A}">
                    <a16:rowId xmlns:a16="http://schemas.microsoft.com/office/drawing/2014/main" val="2488933495"/>
                  </a:ext>
                </a:extLst>
              </a:tr>
              <a:tr h="282487">
                <a:tc rowSpan="2">
                  <a:txBody>
                    <a:bodyPr/>
                    <a:lstStyle/>
                    <a:p>
                      <a:r>
                        <a:rPr kumimoji="1" lang="ja-JP" altLang="en-US" sz="900" dirty="0">
                          <a:solidFill>
                            <a:schemeClr val="tx1"/>
                          </a:solidFill>
                        </a:rPr>
                        <a:t>研究力</a:t>
                      </a:r>
                    </a:p>
                  </a:txBody>
                  <a:tcPr/>
                </a:tc>
                <a:tc>
                  <a:txBody>
                    <a:bodyPr/>
                    <a:lstStyle/>
                    <a:p>
                      <a:r>
                        <a:rPr kumimoji="1" lang="ja-JP" altLang="en-US" sz="900" dirty="0">
                          <a:solidFill>
                            <a:schemeClr val="tx1"/>
                          </a:solidFill>
                        </a:rPr>
                        <a:t>科学研究費補助金の採択件数・</a:t>
                      </a:r>
                      <a:r>
                        <a:rPr kumimoji="1" lang="ja-JP" altLang="en-US" sz="900" dirty="0" smtClean="0">
                          <a:solidFill>
                            <a:schemeClr val="tx1"/>
                          </a:solidFill>
                        </a:rPr>
                        <a:t>金額（</a:t>
                      </a:r>
                      <a:r>
                        <a:rPr kumimoji="1" lang="en-US" altLang="ja-JP" sz="900" dirty="0" smtClean="0">
                          <a:solidFill>
                            <a:schemeClr val="tx1"/>
                          </a:solidFill>
                        </a:rPr>
                        <a:t>2018</a:t>
                      </a:r>
                      <a:r>
                        <a:rPr kumimoji="1" lang="ja-JP" altLang="en-US" sz="900" dirty="0" smtClean="0">
                          <a:solidFill>
                            <a:schemeClr val="tx1"/>
                          </a:solidFill>
                        </a:rPr>
                        <a:t>年度）</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553</a:t>
                      </a:r>
                      <a:r>
                        <a:rPr kumimoji="1" lang="ja-JP" altLang="en-US" sz="900" dirty="0" smtClean="0">
                          <a:solidFill>
                            <a:schemeClr val="tx1"/>
                          </a:solidFill>
                        </a:rPr>
                        <a:t>件</a:t>
                      </a:r>
                      <a:endParaRPr kumimoji="1" lang="en-US" altLang="ja-JP" sz="900" dirty="0">
                        <a:solidFill>
                          <a:schemeClr val="tx1"/>
                        </a:solidFill>
                      </a:endParaRPr>
                    </a:p>
                    <a:p>
                      <a:pPr algn="ctr"/>
                      <a:r>
                        <a:rPr kumimoji="1" lang="en-US" altLang="ja-JP" sz="900" dirty="0" smtClean="0">
                          <a:solidFill>
                            <a:schemeClr val="tx1"/>
                          </a:solidFill>
                        </a:rPr>
                        <a:t>1,413</a:t>
                      </a:r>
                      <a:r>
                        <a:rPr kumimoji="1" lang="ja-JP" altLang="en-US" sz="900" dirty="0" smtClean="0">
                          <a:solidFill>
                            <a:schemeClr val="tx1"/>
                          </a:solidFill>
                        </a:rPr>
                        <a:t>百万円</a:t>
                      </a:r>
                      <a:endParaRPr kumimoji="1" lang="en-US" altLang="ja-JP" sz="900" dirty="0">
                        <a:solidFill>
                          <a:schemeClr val="tx1"/>
                        </a:solidFill>
                      </a:endParaRPr>
                    </a:p>
                  </a:txBody>
                  <a:tcPr/>
                </a:tc>
                <a:tc>
                  <a:txBody>
                    <a:bodyPr/>
                    <a:lstStyle/>
                    <a:p>
                      <a:pPr algn="ctr"/>
                      <a:r>
                        <a:rPr kumimoji="1" lang="en-US" altLang="ja-JP" sz="900" dirty="0" smtClean="0">
                          <a:solidFill>
                            <a:schemeClr val="tx1"/>
                          </a:solidFill>
                        </a:rPr>
                        <a:t>515</a:t>
                      </a:r>
                      <a:r>
                        <a:rPr kumimoji="1" lang="ja-JP" altLang="en-US" sz="900" dirty="0" smtClean="0">
                          <a:solidFill>
                            <a:schemeClr val="tx1"/>
                          </a:solidFill>
                        </a:rPr>
                        <a:t>件</a:t>
                      </a:r>
                      <a:endParaRPr kumimoji="1" lang="en-US" altLang="ja-JP" sz="900" dirty="0">
                        <a:solidFill>
                          <a:schemeClr val="tx1"/>
                        </a:solidFill>
                      </a:endParaRPr>
                    </a:p>
                    <a:p>
                      <a:pPr algn="ctr"/>
                      <a:r>
                        <a:rPr kumimoji="1" lang="en-US" altLang="ja-JP" sz="900" dirty="0" smtClean="0">
                          <a:solidFill>
                            <a:schemeClr val="tx1"/>
                          </a:solidFill>
                        </a:rPr>
                        <a:t>1,174</a:t>
                      </a:r>
                      <a:r>
                        <a:rPr kumimoji="1" lang="ja-JP" altLang="en-US" sz="900" dirty="0" smtClean="0">
                          <a:solidFill>
                            <a:schemeClr val="tx1"/>
                          </a:solidFill>
                        </a:rPr>
                        <a:t>百円</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1,068</a:t>
                      </a:r>
                      <a:r>
                        <a:rPr kumimoji="1" lang="ja-JP" altLang="en-US" sz="900" dirty="0" smtClean="0">
                          <a:solidFill>
                            <a:schemeClr val="tx1"/>
                          </a:solidFill>
                        </a:rPr>
                        <a:t>件</a:t>
                      </a:r>
                      <a:endParaRPr kumimoji="1" lang="en-US" altLang="ja-JP" sz="900" dirty="0">
                        <a:solidFill>
                          <a:schemeClr val="tx1"/>
                        </a:solidFill>
                      </a:endParaRPr>
                    </a:p>
                    <a:p>
                      <a:pPr algn="ctr"/>
                      <a:r>
                        <a:rPr kumimoji="1" lang="en-US" altLang="ja-JP" sz="900" dirty="0" smtClean="0">
                          <a:solidFill>
                            <a:schemeClr val="tx1"/>
                          </a:solidFill>
                        </a:rPr>
                        <a:t>2,587</a:t>
                      </a:r>
                      <a:r>
                        <a:rPr kumimoji="1" lang="ja-JP" altLang="en-US" sz="900" dirty="0" smtClean="0">
                          <a:solidFill>
                            <a:schemeClr val="tx1"/>
                          </a:solidFill>
                        </a:rPr>
                        <a:t>百万円</a:t>
                      </a:r>
                      <a:endParaRPr kumimoji="1" lang="ja-JP" altLang="en-US" sz="900" dirty="0">
                        <a:solidFill>
                          <a:schemeClr val="tx1"/>
                        </a:solidFill>
                      </a:endParaRPr>
                    </a:p>
                  </a:txBody>
                  <a:tcPr/>
                </a:tc>
                <a:tc>
                  <a:txBody>
                    <a:bodyPr/>
                    <a:lstStyle/>
                    <a:p>
                      <a:endParaRPr kumimoji="1" lang="ja-JP" altLang="en-US" sz="900" dirty="0">
                        <a:solidFill>
                          <a:schemeClr val="tx1"/>
                        </a:solidFill>
                      </a:endParaRPr>
                    </a:p>
                  </a:txBody>
                  <a:tcPr/>
                </a:tc>
                <a:extLst>
                  <a:ext uri="{0D108BD9-81ED-4DB2-BD59-A6C34878D82A}">
                    <a16:rowId xmlns:a16="http://schemas.microsoft.com/office/drawing/2014/main" val="2331997358"/>
                  </a:ext>
                </a:extLst>
              </a:tr>
              <a:tr h="282487">
                <a:tc vMerge="1">
                  <a:txBody>
                    <a:bodyPr/>
                    <a:lstStyle/>
                    <a:p>
                      <a:endParaRPr kumimoji="1" lang="ja-JP" altLang="en-US" sz="900" dirty="0"/>
                    </a:p>
                  </a:txBody>
                  <a:tcPr>
                    <a:solidFill>
                      <a:schemeClr val="accent6">
                        <a:lumMod val="60000"/>
                        <a:lumOff val="40000"/>
                      </a:schemeClr>
                    </a:solidFill>
                  </a:tcPr>
                </a:tc>
                <a:tc>
                  <a:txBody>
                    <a:bodyPr/>
                    <a:lstStyle/>
                    <a:p>
                      <a:r>
                        <a:rPr kumimoji="1" lang="ja-JP" altLang="en-US" sz="900" dirty="0" smtClean="0">
                          <a:solidFill>
                            <a:schemeClr val="tx1"/>
                          </a:solidFill>
                        </a:rPr>
                        <a:t>ライセンス</a:t>
                      </a:r>
                      <a:r>
                        <a:rPr kumimoji="1" lang="ja-JP" altLang="en-US" sz="900" dirty="0">
                          <a:solidFill>
                            <a:schemeClr val="tx1"/>
                          </a:solidFill>
                        </a:rPr>
                        <a:t>収入</a:t>
                      </a:r>
                      <a:r>
                        <a:rPr kumimoji="1" lang="ja-JP" altLang="en-US" sz="900" dirty="0" smtClean="0">
                          <a:solidFill>
                            <a:schemeClr val="tx1"/>
                          </a:solidFill>
                        </a:rPr>
                        <a:t>額（</a:t>
                      </a:r>
                      <a:r>
                        <a:rPr kumimoji="1" lang="en-US" altLang="ja-JP" sz="900" dirty="0" smtClean="0">
                          <a:solidFill>
                            <a:schemeClr val="tx1"/>
                          </a:solidFill>
                        </a:rPr>
                        <a:t>2017</a:t>
                      </a:r>
                      <a:r>
                        <a:rPr kumimoji="1" lang="ja-JP" altLang="en-US" sz="900" dirty="0" smtClean="0">
                          <a:solidFill>
                            <a:schemeClr val="tx1"/>
                          </a:solidFill>
                        </a:rPr>
                        <a:t>年度）</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9,880</a:t>
                      </a:r>
                      <a:r>
                        <a:rPr kumimoji="1" lang="ja-JP" altLang="en-US" sz="900" dirty="0">
                          <a:solidFill>
                            <a:schemeClr val="tx1"/>
                          </a:solidFill>
                        </a:rPr>
                        <a:t>千円</a:t>
                      </a:r>
                    </a:p>
                  </a:txBody>
                  <a:tcPr/>
                </a:tc>
                <a:tc>
                  <a:txBody>
                    <a:bodyPr/>
                    <a:lstStyle/>
                    <a:p>
                      <a:pPr algn="ctr"/>
                      <a:r>
                        <a:rPr kumimoji="1" lang="en-US" altLang="ja-JP" sz="900" dirty="0" smtClean="0">
                          <a:solidFill>
                            <a:schemeClr val="tx1"/>
                          </a:solidFill>
                        </a:rPr>
                        <a:t>7,950</a:t>
                      </a:r>
                      <a:r>
                        <a:rPr kumimoji="1" lang="ja-JP" altLang="en-US" sz="900" dirty="0" smtClean="0">
                          <a:solidFill>
                            <a:schemeClr val="tx1"/>
                          </a:solidFill>
                        </a:rPr>
                        <a:t>千円</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17,830</a:t>
                      </a:r>
                      <a:r>
                        <a:rPr kumimoji="1" lang="ja-JP" altLang="en-US" sz="900" dirty="0" smtClean="0">
                          <a:solidFill>
                            <a:schemeClr val="tx1"/>
                          </a:solidFill>
                        </a:rPr>
                        <a:t>千円</a:t>
                      </a:r>
                      <a:endParaRPr kumimoji="1" lang="ja-JP" altLang="en-US" sz="900" dirty="0">
                        <a:solidFill>
                          <a:schemeClr val="tx1"/>
                        </a:solidFill>
                      </a:endParaRPr>
                    </a:p>
                  </a:txBody>
                  <a:tcPr/>
                </a:tc>
                <a:tc>
                  <a:txBody>
                    <a:bodyPr/>
                    <a:lstStyle/>
                    <a:p>
                      <a:endParaRPr kumimoji="1" lang="ja-JP" altLang="en-US" sz="900" dirty="0">
                        <a:solidFill>
                          <a:schemeClr val="tx1"/>
                        </a:solidFill>
                      </a:endParaRPr>
                    </a:p>
                  </a:txBody>
                  <a:tcPr/>
                </a:tc>
                <a:extLst>
                  <a:ext uri="{0D108BD9-81ED-4DB2-BD59-A6C34878D82A}">
                    <a16:rowId xmlns:a16="http://schemas.microsoft.com/office/drawing/2014/main" val="2004049271"/>
                  </a:ext>
                </a:extLst>
              </a:tr>
              <a:tr h="282487">
                <a:tc rowSpan="5">
                  <a:txBody>
                    <a:bodyPr/>
                    <a:lstStyle/>
                    <a:p>
                      <a:r>
                        <a:rPr kumimoji="1" lang="ja-JP" altLang="en-US" sz="900" dirty="0">
                          <a:solidFill>
                            <a:schemeClr val="tx1"/>
                          </a:solidFill>
                        </a:rPr>
                        <a:t>国際化</a:t>
                      </a:r>
                    </a:p>
                  </a:txBody>
                  <a:tcPr/>
                </a:tc>
                <a:tc>
                  <a:txBody>
                    <a:bodyPr/>
                    <a:lstStyle/>
                    <a:p>
                      <a:r>
                        <a:rPr kumimoji="1" lang="ja-JP" altLang="en-US" sz="900" dirty="0">
                          <a:solidFill>
                            <a:schemeClr val="tx1"/>
                          </a:solidFill>
                        </a:rPr>
                        <a:t>外国人教員数（専任</a:t>
                      </a:r>
                      <a:r>
                        <a:rPr kumimoji="1" lang="ja-JP" altLang="en-US" sz="900" dirty="0" smtClean="0">
                          <a:solidFill>
                            <a:schemeClr val="tx1"/>
                          </a:solidFill>
                        </a:rPr>
                        <a:t>）（</a:t>
                      </a:r>
                      <a:r>
                        <a:rPr kumimoji="1" lang="en-US" altLang="ja-JP" sz="900" dirty="0" smtClean="0">
                          <a:solidFill>
                            <a:schemeClr val="tx1"/>
                          </a:solidFill>
                        </a:rPr>
                        <a:t>2019.5.1</a:t>
                      </a:r>
                      <a:r>
                        <a:rPr kumimoji="1" lang="ja-JP" altLang="en-US" sz="900" dirty="0" smtClean="0">
                          <a:solidFill>
                            <a:schemeClr val="tx1"/>
                          </a:solidFill>
                        </a:rPr>
                        <a:t>）</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18</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22</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40</a:t>
                      </a:r>
                      <a:r>
                        <a:rPr kumimoji="1" lang="ja-JP" altLang="en-US" sz="900" dirty="0" smtClean="0">
                          <a:solidFill>
                            <a:schemeClr val="tx1"/>
                          </a:solidFill>
                        </a:rPr>
                        <a:t>人</a:t>
                      </a:r>
                      <a:endParaRPr kumimoji="1" lang="en-US" altLang="ja-JP" sz="900" dirty="0">
                        <a:solidFill>
                          <a:schemeClr val="tx1"/>
                        </a:solidFill>
                      </a:endParaRPr>
                    </a:p>
                  </a:txBody>
                  <a:tcPr/>
                </a:tc>
                <a:tc>
                  <a:txBody>
                    <a:bodyPr/>
                    <a:lstStyle/>
                    <a:p>
                      <a:endParaRPr kumimoji="1" lang="ja-JP" altLang="en-US" sz="900" dirty="0">
                        <a:solidFill>
                          <a:schemeClr val="tx1"/>
                        </a:solidFill>
                      </a:endParaRPr>
                    </a:p>
                  </a:txBody>
                  <a:tcPr/>
                </a:tc>
                <a:extLst>
                  <a:ext uri="{0D108BD9-81ED-4DB2-BD59-A6C34878D82A}">
                    <a16:rowId xmlns:a16="http://schemas.microsoft.com/office/drawing/2014/main" val="2873069222"/>
                  </a:ext>
                </a:extLst>
              </a:tr>
              <a:tr h="282487">
                <a:tc vMerge="1">
                  <a:txBody>
                    <a:bodyPr/>
                    <a:lstStyle/>
                    <a:p>
                      <a:endParaRPr kumimoji="1" lang="ja-JP" altLang="en-US" sz="900" dirty="0"/>
                    </a:p>
                  </a:txBody>
                  <a:tcPr>
                    <a:solidFill>
                      <a:schemeClr val="accent6">
                        <a:lumMod val="60000"/>
                        <a:lumOff val="40000"/>
                      </a:schemeClr>
                    </a:solidFill>
                  </a:tcPr>
                </a:tc>
                <a:tc>
                  <a:txBody>
                    <a:bodyPr/>
                    <a:lstStyle/>
                    <a:p>
                      <a:r>
                        <a:rPr kumimoji="1" lang="ja-JP" altLang="en-US" sz="900" dirty="0" smtClean="0">
                          <a:solidFill>
                            <a:schemeClr val="tx1"/>
                          </a:solidFill>
                        </a:rPr>
                        <a:t>外国人留学生数（短期含む）（</a:t>
                      </a:r>
                      <a:r>
                        <a:rPr kumimoji="1" lang="en-US" altLang="ja-JP" sz="900" dirty="0" smtClean="0">
                          <a:solidFill>
                            <a:schemeClr val="tx1"/>
                          </a:solidFill>
                        </a:rPr>
                        <a:t>2018</a:t>
                      </a:r>
                      <a:r>
                        <a:rPr kumimoji="1" lang="ja-JP" altLang="en-US" sz="900" dirty="0" smtClean="0">
                          <a:solidFill>
                            <a:schemeClr val="tx1"/>
                          </a:solidFill>
                        </a:rPr>
                        <a:t>年度）</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349</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416</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765</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endParaRPr kumimoji="1" lang="ja-JP" altLang="en-US" sz="900" dirty="0">
                        <a:solidFill>
                          <a:schemeClr val="tx1"/>
                        </a:solidFill>
                      </a:endParaRPr>
                    </a:p>
                  </a:txBody>
                  <a:tcPr/>
                </a:tc>
                <a:extLst>
                  <a:ext uri="{0D108BD9-81ED-4DB2-BD59-A6C34878D82A}">
                    <a16:rowId xmlns:a16="http://schemas.microsoft.com/office/drawing/2014/main" val="2106619163"/>
                  </a:ext>
                </a:extLst>
              </a:tr>
              <a:tr h="282487">
                <a:tc vMerge="1">
                  <a:txBody>
                    <a:bodyPr/>
                    <a:lstStyle/>
                    <a:p>
                      <a:endParaRPr kumimoji="1" lang="ja-JP" altLang="en-US" sz="900" dirty="0"/>
                    </a:p>
                  </a:txBody>
                  <a:tcPr>
                    <a:solidFill>
                      <a:schemeClr val="accent6">
                        <a:lumMod val="60000"/>
                        <a:lumOff val="40000"/>
                      </a:schemeClr>
                    </a:solidFill>
                  </a:tcPr>
                </a:tc>
                <a:tc>
                  <a:txBody>
                    <a:bodyPr/>
                    <a:lstStyle/>
                    <a:p>
                      <a:r>
                        <a:rPr kumimoji="1" lang="ja-JP" altLang="en-US" sz="900" dirty="0">
                          <a:solidFill>
                            <a:schemeClr val="tx1"/>
                          </a:solidFill>
                        </a:rPr>
                        <a:t>日本人学生の留学者数（短期含む</a:t>
                      </a:r>
                      <a:r>
                        <a:rPr kumimoji="1" lang="ja-JP" altLang="en-US" sz="900" dirty="0" smtClean="0">
                          <a:solidFill>
                            <a:schemeClr val="tx1"/>
                          </a:solidFill>
                        </a:rPr>
                        <a:t>）（</a:t>
                      </a:r>
                      <a:r>
                        <a:rPr kumimoji="1" lang="en-US" altLang="ja-JP" sz="900" dirty="0" smtClean="0">
                          <a:solidFill>
                            <a:schemeClr val="tx1"/>
                          </a:solidFill>
                        </a:rPr>
                        <a:t>2019.5.1</a:t>
                      </a:r>
                      <a:r>
                        <a:rPr kumimoji="1" lang="ja-JP" altLang="en-US" sz="900" dirty="0" smtClean="0">
                          <a:solidFill>
                            <a:schemeClr val="tx1"/>
                          </a:solidFill>
                        </a:rPr>
                        <a:t>）</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192</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271</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463</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endParaRPr kumimoji="1" lang="ja-JP" altLang="en-US" sz="900" dirty="0">
                        <a:solidFill>
                          <a:schemeClr val="tx1"/>
                        </a:solidFill>
                      </a:endParaRPr>
                    </a:p>
                  </a:txBody>
                  <a:tcPr/>
                </a:tc>
                <a:extLst>
                  <a:ext uri="{0D108BD9-81ED-4DB2-BD59-A6C34878D82A}">
                    <a16:rowId xmlns:a16="http://schemas.microsoft.com/office/drawing/2014/main" val="2216621472"/>
                  </a:ext>
                </a:extLst>
              </a:tr>
              <a:tr h="282487">
                <a:tc vMerge="1">
                  <a:txBody>
                    <a:bodyPr/>
                    <a:lstStyle/>
                    <a:p>
                      <a:endParaRPr kumimoji="1" lang="ja-JP" altLang="en-US" sz="900" dirty="0"/>
                    </a:p>
                  </a:txBody>
                  <a:tcPr>
                    <a:solidFill>
                      <a:schemeClr val="accent6">
                        <a:lumMod val="60000"/>
                        <a:lumOff val="40000"/>
                      </a:schemeClr>
                    </a:solidFill>
                  </a:tcPr>
                </a:tc>
                <a:tc>
                  <a:txBody>
                    <a:bodyPr/>
                    <a:lstStyle/>
                    <a:p>
                      <a:r>
                        <a:rPr kumimoji="1" lang="ja-JP" altLang="en-US" sz="900" dirty="0">
                          <a:solidFill>
                            <a:schemeClr val="tx1"/>
                          </a:solidFill>
                        </a:rPr>
                        <a:t>学生の英語能力（</a:t>
                      </a:r>
                      <a:r>
                        <a:rPr kumimoji="1" lang="en-US" altLang="ja-JP" sz="900" dirty="0">
                          <a:solidFill>
                            <a:schemeClr val="tx1"/>
                          </a:solidFill>
                        </a:rPr>
                        <a:t>CEFR B1</a:t>
                      </a:r>
                      <a:r>
                        <a:rPr kumimoji="1" lang="ja-JP" altLang="en-US" sz="900" dirty="0">
                          <a:solidFill>
                            <a:schemeClr val="tx1"/>
                          </a:solidFill>
                        </a:rPr>
                        <a:t>以上の率</a:t>
                      </a:r>
                      <a:r>
                        <a:rPr kumimoji="1" lang="ja-JP" altLang="en-US" sz="900" dirty="0" smtClean="0">
                          <a:solidFill>
                            <a:schemeClr val="tx1"/>
                          </a:solidFill>
                        </a:rPr>
                        <a:t>）（</a:t>
                      </a:r>
                      <a:r>
                        <a:rPr kumimoji="1" lang="en-US" altLang="ja-JP" sz="900" dirty="0" smtClean="0">
                          <a:solidFill>
                            <a:schemeClr val="tx1"/>
                          </a:solidFill>
                        </a:rPr>
                        <a:t>2019.5.1</a:t>
                      </a:r>
                      <a:r>
                        <a:rPr kumimoji="1" lang="ja-JP" altLang="en-US" sz="900" dirty="0" smtClean="0">
                          <a:solidFill>
                            <a:schemeClr val="tx1"/>
                          </a:solidFill>
                        </a:rPr>
                        <a:t>）</a:t>
                      </a:r>
                      <a:endParaRPr kumimoji="1" lang="ja-JP" altLang="en-US" sz="900" dirty="0">
                        <a:solidFill>
                          <a:schemeClr val="tx1"/>
                        </a:solidFill>
                      </a:endParaRPr>
                    </a:p>
                  </a:txBody>
                  <a:tcPr/>
                </a:tc>
                <a:tc>
                  <a:txBody>
                    <a:bodyPr/>
                    <a:lstStyle/>
                    <a:p>
                      <a:pPr algn="ctr"/>
                      <a:r>
                        <a:rPr kumimoji="1" lang="ja-JP" altLang="en-US" sz="900" dirty="0">
                          <a:solidFill>
                            <a:schemeClr val="tx1"/>
                          </a:solidFill>
                        </a:rPr>
                        <a:t>－</a:t>
                      </a:r>
                    </a:p>
                  </a:txBody>
                  <a:tcPr/>
                </a:tc>
                <a:tc>
                  <a:txBody>
                    <a:bodyPr/>
                    <a:lstStyle/>
                    <a:p>
                      <a:pPr algn="ctr"/>
                      <a:r>
                        <a:rPr kumimoji="1" lang="ja-JP" altLang="en-US" sz="900" dirty="0">
                          <a:solidFill>
                            <a:schemeClr val="tx1"/>
                          </a:solidFill>
                        </a:rPr>
                        <a:t>－</a:t>
                      </a:r>
                    </a:p>
                  </a:txBody>
                  <a:tcPr/>
                </a:tc>
                <a:tc>
                  <a:txBody>
                    <a:bodyPr/>
                    <a:lstStyle/>
                    <a:p>
                      <a:pPr algn="ctr"/>
                      <a:r>
                        <a:rPr kumimoji="1" lang="ja-JP" altLang="en-US" sz="900" dirty="0">
                          <a:solidFill>
                            <a:schemeClr val="tx1"/>
                          </a:solidFill>
                        </a:rPr>
                        <a:t>－</a:t>
                      </a:r>
                    </a:p>
                  </a:txBody>
                  <a:tcPr/>
                </a:tc>
                <a:tc>
                  <a:txBody>
                    <a:bodyPr/>
                    <a:lstStyle/>
                    <a:p>
                      <a:endParaRPr kumimoji="1" lang="ja-JP" altLang="en-US" sz="900" dirty="0">
                        <a:solidFill>
                          <a:schemeClr val="tx1"/>
                        </a:solidFill>
                      </a:endParaRPr>
                    </a:p>
                  </a:txBody>
                  <a:tcPr/>
                </a:tc>
                <a:extLst>
                  <a:ext uri="{0D108BD9-81ED-4DB2-BD59-A6C34878D82A}">
                    <a16:rowId xmlns:a16="http://schemas.microsoft.com/office/drawing/2014/main" val="4037217382"/>
                  </a:ext>
                </a:extLst>
              </a:tr>
              <a:tr h="282487">
                <a:tc vMerge="1">
                  <a:txBody>
                    <a:bodyPr/>
                    <a:lstStyle/>
                    <a:p>
                      <a:endParaRPr kumimoji="1" lang="ja-JP" altLang="en-US" sz="900" dirty="0"/>
                    </a:p>
                  </a:txBody>
                  <a:tcPr>
                    <a:solidFill>
                      <a:schemeClr val="accent6">
                        <a:lumMod val="20000"/>
                        <a:lumOff val="80000"/>
                      </a:schemeClr>
                    </a:solidFill>
                  </a:tcPr>
                </a:tc>
                <a:tc>
                  <a:txBody>
                    <a:bodyPr/>
                    <a:lstStyle/>
                    <a:p>
                      <a:r>
                        <a:rPr kumimoji="1" lang="ja-JP" altLang="en-US" sz="900" dirty="0">
                          <a:solidFill>
                            <a:schemeClr val="tx1"/>
                          </a:solidFill>
                        </a:rPr>
                        <a:t>海外学術交流協定数（累計</a:t>
                      </a:r>
                      <a:r>
                        <a:rPr kumimoji="1" lang="ja-JP" altLang="en-US" sz="900" dirty="0" smtClean="0">
                          <a:solidFill>
                            <a:schemeClr val="tx1"/>
                          </a:solidFill>
                        </a:rPr>
                        <a:t>）（</a:t>
                      </a:r>
                      <a:r>
                        <a:rPr kumimoji="1" lang="en-US" altLang="ja-JP" sz="900" dirty="0" smtClean="0">
                          <a:solidFill>
                            <a:schemeClr val="tx1"/>
                          </a:solidFill>
                        </a:rPr>
                        <a:t>2018</a:t>
                      </a:r>
                      <a:r>
                        <a:rPr kumimoji="1" lang="ja-JP" altLang="en-US" sz="900" dirty="0" smtClean="0">
                          <a:solidFill>
                            <a:schemeClr val="tx1"/>
                          </a:solidFill>
                        </a:rPr>
                        <a:t>年度）</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163</a:t>
                      </a:r>
                      <a:r>
                        <a:rPr kumimoji="1" lang="ja-JP" altLang="en-US" sz="900" dirty="0" smtClean="0">
                          <a:solidFill>
                            <a:schemeClr val="tx1"/>
                          </a:solidFill>
                        </a:rPr>
                        <a:t>件</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143</a:t>
                      </a:r>
                      <a:r>
                        <a:rPr kumimoji="1" lang="ja-JP" altLang="en-US" sz="900" dirty="0" smtClean="0">
                          <a:solidFill>
                            <a:schemeClr val="tx1"/>
                          </a:solidFill>
                        </a:rPr>
                        <a:t>件</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306</a:t>
                      </a:r>
                      <a:r>
                        <a:rPr kumimoji="1" lang="ja-JP" altLang="en-US" sz="900" smtClean="0">
                          <a:solidFill>
                            <a:schemeClr val="tx1"/>
                          </a:solidFill>
                        </a:rPr>
                        <a:t>件</a:t>
                      </a:r>
                      <a:endParaRPr kumimoji="1" lang="ja-JP" altLang="en-US" sz="900" dirty="0">
                        <a:solidFill>
                          <a:schemeClr val="tx1"/>
                        </a:solidFill>
                      </a:endParaRPr>
                    </a:p>
                  </a:txBody>
                  <a:tcPr/>
                </a:tc>
                <a:tc>
                  <a:txBody>
                    <a:bodyPr/>
                    <a:lstStyle/>
                    <a:p>
                      <a:endParaRPr kumimoji="1" lang="ja-JP" altLang="en-US" sz="900" dirty="0">
                        <a:solidFill>
                          <a:schemeClr val="tx1"/>
                        </a:solidFill>
                      </a:endParaRPr>
                    </a:p>
                  </a:txBody>
                  <a:tcPr/>
                </a:tc>
                <a:extLst>
                  <a:ext uri="{0D108BD9-81ED-4DB2-BD59-A6C34878D82A}">
                    <a16:rowId xmlns:a16="http://schemas.microsoft.com/office/drawing/2014/main" val="810343211"/>
                  </a:ext>
                </a:extLst>
              </a:tr>
              <a:tr h="282487">
                <a:tc rowSpan="2">
                  <a:txBody>
                    <a:bodyPr/>
                    <a:lstStyle/>
                    <a:p>
                      <a:r>
                        <a:rPr kumimoji="1" lang="ja-JP" altLang="en-US" sz="900" dirty="0">
                          <a:solidFill>
                            <a:schemeClr val="tx1"/>
                          </a:solidFill>
                        </a:rPr>
                        <a:t>多様性</a:t>
                      </a:r>
                    </a:p>
                  </a:txBody>
                  <a:tcPr/>
                </a:tc>
                <a:tc>
                  <a:txBody>
                    <a:bodyPr/>
                    <a:lstStyle/>
                    <a:p>
                      <a:r>
                        <a:rPr kumimoji="1" lang="ja-JP" altLang="en-US" sz="900" dirty="0">
                          <a:solidFill>
                            <a:schemeClr val="tx1"/>
                          </a:solidFill>
                        </a:rPr>
                        <a:t>女性教員の</a:t>
                      </a:r>
                      <a:r>
                        <a:rPr kumimoji="1" lang="ja-JP" altLang="en-US" sz="900" dirty="0" smtClean="0">
                          <a:solidFill>
                            <a:schemeClr val="tx1"/>
                          </a:solidFill>
                        </a:rPr>
                        <a:t>比率（Ｒ</a:t>
                      </a:r>
                      <a:r>
                        <a:rPr kumimoji="1" lang="en-US" altLang="ja-JP" sz="900" dirty="0" smtClean="0">
                          <a:solidFill>
                            <a:schemeClr val="tx1"/>
                          </a:solidFill>
                        </a:rPr>
                        <a:t>1.5.1</a:t>
                      </a:r>
                      <a:r>
                        <a:rPr kumimoji="1" lang="ja-JP" altLang="en-US" sz="900" dirty="0" smtClean="0">
                          <a:solidFill>
                            <a:schemeClr val="tx1"/>
                          </a:solidFill>
                        </a:rPr>
                        <a:t>）</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19.9%</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16.4</a:t>
                      </a:r>
                      <a:r>
                        <a:rPr kumimoji="1" lang="ja-JP" altLang="en-US" sz="900" dirty="0" smtClean="0">
                          <a:solidFill>
                            <a:schemeClr val="tx1"/>
                          </a:solidFill>
                        </a:rPr>
                        <a:t>％</a:t>
                      </a:r>
                      <a:endParaRPr kumimoji="1" lang="ja-JP" altLang="en-US" sz="900" dirty="0">
                        <a:solidFill>
                          <a:schemeClr val="tx1"/>
                        </a:solidFill>
                      </a:endParaRPr>
                    </a:p>
                  </a:txBody>
                  <a:tcPr/>
                </a:tc>
                <a:tc>
                  <a:txBody>
                    <a:bodyPr/>
                    <a:lstStyle/>
                    <a:p>
                      <a:pPr algn="ctr"/>
                      <a:r>
                        <a:rPr kumimoji="1" lang="ja-JP" altLang="en-US" sz="900" dirty="0">
                          <a:solidFill>
                            <a:schemeClr val="tx1"/>
                          </a:solidFill>
                        </a:rPr>
                        <a:t>－</a:t>
                      </a:r>
                    </a:p>
                  </a:txBody>
                  <a:tcPr/>
                </a:tc>
                <a:tc>
                  <a:txBody>
                    <a:bodyPr/>
                    <a:lstStyle/>
                    <a:p>
                      <a:endParaRPr kumimoji="1" lang="ja-JP" altLang="en-US" sz="900" dirty="0">
                        <a:solidFill>
                          <a:schemeClr val="tx1"/>
                        </a:solidFill>
                      </a:endParaRPr>
                    </a:p>
                  </a:txBody>
                  <a:tcPr/>
                </a:tc>
                <a:extLst>
                  <a:ext uri="{0D108BD9-81ED-4DB2-BD59-A6C34878D82A}">
                    <a16:rowId xmlns:a16="http://schemas.microsoft.com/office/drawing/2014/main" val="967118798"/>
                  </a:ext>
                </a:extLst>
              </a:tr>
              <a:tr h="319722">
                <a:tc vMerge="1">
                  <a:txBody>
                    <a:bodyPr/>
                    <a:lstStyle/>
                    <a:p>
                      <a:endParaRPr kumimoji="1" lang="ja-JP" altLang="en-US" sz="900" dirty="0"/>
                    </a:p>
                  </a:txBody>
                  <a:tcPr>
                    <a:solidFill>
                      <a:schemeClr val="accent6">
                        <a:lumMod val="60000"/>
                        <a:lumOff val="40000"/>
                      </a:schemeClr>
                    </a:solidFill>
                  </a:tcPr>
                </a:tc>
                <a:tc>
                  <a:txBody>
                    <a:bodyPr/>
                    <a:lstStyle/>
                    <a:p>
                      <a:r>
                        <a:rPr kumimoji="1" lang="ja-JP" altLang="en-US" sz="900" dirty="0">
                          <a:solidFill>
                            <a:schemeClr val="tx1"/>
                          </a:solidFill>
                        </a:rPr>
                        <a:t>理系女子大学院生数</a:t>
                      </a:r>
                      <a:r>
                        <a:rPr kumimoji="1" lang="ja-JP" altLang="en-US" sz="900" dirty="0" smtClean="0">
                          <a:solidFill>
                            <a:schemeClr val="tx1"/>
                          </a:solidFill>
                        </a:rPr>
                        <a:t>（医学・</a:t>
                      </a:r>
                      <a:r>
                        <a:rPr kumimoji="1" lang="ja-JP" altLang="en-US" sz="900" dirty="0">
                          <a:solidFill>
                            <a:schemeClr val="tx1"/>
                          </a:solidFill>
                        </a:rPr>
                        <a:t>保健含</a:t>
                      </a:r>
                      <a:r>
                        <a:rPr kumimoji="1" lang="ja-JP" altLang="en-US" sz="900" dirty="0" smtClean="0">
                          <a:solidFill>
                            <a:schemeClr val="tx1"/>
                          </a:solidFill>
                        </a:rPr>
                        <a:t>）</a:t>
                      </a:r>
                      <a:endParaRPr kumimoji="1" lang="en-US" altLang="ja-JP" sz="900" dirty="0" smtClean="0">
                        <a:solidFill>
                          <a:schemeClr val="tx1"/>
                        </a:solidFill>
                      </a:endParaRPr>
                    </a:p>
                    <a:p>
                      <a:r>
                        <a:rPr kumimoji="1" lang="ja-JP" altLang="en-US" sz="900" dirty="0" smtClean="0">
                          <a:solidFill>
                            <a:schemeClr val="tx1"/>
                          </a:solidFill>
                        </a:rPr>
                        <a:t>（Ｒ</a:t>
                      </a:r>
                      <a:r>
                        <a:rPr kumimoji="1" lang="en-US" altLang="ja-JP" sz="900" dirty="0" smtClean="0">
                          <a:solidFill>
                            <a:schemeClr val="tx1"/>
                          </a:solidFill>
                        </a:rPr>
                        <a:t>1.5.1</a:t>
                      </a:r>
                      <a:r>
                        <a:rPr kumimoji="1" lang="ja-JP" altLang="en-US" sz="900" dirty="0" smtClean="0">
                          <a:solidFill>
                            <a:schemeClr val="tx1"/>
                          </a:solidFill>
                        </a:rPr>
                        <a:t>）</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373</a:t>
                      </a:r>
                      <a:r>
                        <a:rPr kumimoji="1" lang="ja-JP" altLang="en-US" sz="900" dirty="0" smtClean="0">
                          <a:solidFill>
                            <a:schemeClr val="tx1"/>
                          </a:solidFill>
                        </a:rPr>
                        <a:t>人</a:t>
                      </a:r>
                      <a:endParaRPr kumimoji="1" lang="ja-JP" altLang="en-US" sz="900" dirty="0">
                        <a:solidFill>
                          <a:schemeClr val="tx1"/>
                        </a:solidFill>
                      </a:endParaRPr>
                    </a:p>
                  </a:txBody>
                  <a:tcPr>
                    <a:solidFill>
                      <a:srgbClr val="D5E3CF"/>
                    </a:solidFill>
                  </a:tcPr>
                </a:tc>
                <a:tc>
                  <a:txBody>
                    <a:bodyPr/>
                    <a:lstStyle/>
                    <a:p>
                      <a:pPr algn="ctr"/>
                      <a:r>
                        <a:rPr kumimoji="1" lang="en-US" altLang="ja-JP" sz="900" dirty="0" smtClean="0">
                          <a:solidFill>
                            <a:schemeClr val="tx1"/>
                          </a:solidFill>
                        </a:rPr>
                        <a:t>340</a:t>
                      </a:r>
                      <a:r>
                        <a:rPr kumimoji="1" lang="ja-JP" altLang="en-US" sz="900" dirty="0" smtClean="0">
                          <a:solidFill>
                            <a:schemeClr val="tx1"/>
                          </a:solidFill>
                        </a:rPr>
                        <a:t>人</a:t>
                      </a:r>
                      <a:endParaRPr kumimoji="1" lang="ja-JP" altLang="en-US" sz="900" dirty="0">
                        <a:solidFill>
                          <a:schemeClr val="tx1"/>
                        </a:solidFill>
                      </a:endParaRPr>
                    </a:p>
                  </a:txBody>
                  <a:tcPr>
                    <a:solidFill>
                      <a:srgbClr val="D5E3CF"/>
                    </a:solidFill>
                  </a:tcPr>
                </a:tc>
                <a:tc>
                  <a:txBody>
                    <a:bodyPr/>
                    <a:lstStyle/>
                    <a:p>
                      <a:pPr algn="ctr"/>
                      <a:r>
                        <a:rPr kumimoji="1" lang="en-US" altLang="ja-JP" sz="900" dirty="0" smtClean="0">
                          <a:solidFill>
                            <a:schemeClr val="tx1"/>
                          </a:solidFill>
                        </a:rPr>
                        <a:t>713</a:t>
                      </a:r>
                      <a:r>
                        <a:rPr kumimoji="1" lang="ja-JP" altLang="en-US" sz="900" dirty="0" smtClean="0">
                          <a:solidFill>
                            <a:schemeClr val="tx1"/>
                          </a:solidFill>
                        </a:rPr>
                        <a:t>人</a:t>
                      </a:r>
                      <a:endParaRPr kumimoji="1" lang="ja-JP" altLang="en-US" sz="900" dirty="0">
                        <a:solidFill>
                          <a:schemeClr val="tx1"/>
                        </a:solidFill>
                      </a:endParaRPr>
                    </a:p>
                  </a:txBody>
                  <a:tcPr>
                    <a:solidFill>
                      <a:srgbClr val="D5E3CF"/>
                    </a:solidFill>
                  </a:tcPr>
                </a:tc>
                <a:tc>
                  <a:txBody>
                    <a:bodyPr/>
                    <a:lstStyle/>
                    <a:p>
                      <a:endParaRPr kumimoji="1" lang="ja-JP" altLang="en-US" sz="900" dirty="0">
                        <a:solidFill>
                          <a:schemeClr val="tx1"/>
                        </a:solidFill>
                      </a:endParaRPr>
                    </a:p>
                  </a:txBody>
                  <a:tcPr>
                    <a:solidFill>
                      <a:srgbClr val="D5E3CF"/>
                    </a:solidFill>
                  </a:tcPr>
                </a:tc>
                <a:extLst>
                  <a:ext uri="{0D108BD9-81ED-4DB2-BD59-A6C34878D82A}">
                    <a16:rowId xmlns:a16="http://schemas.microsoft.com/office/drawing/2014/main" val="2424510982"/>
                  </a:ext>
                </a:extLst>
              </a:tr>
              <a:tr h="459041">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世界大学ランキング</a:t>
                      </a:r>
                      <a:r>
                        <a:rPr kumimoji="1" lang="ja-JP" altLang="en-US" sz="900" dirty="0" smtClean="0">
                          <a:solidFill>
                            <a:schemeClr val="tx1"/>
                          </a:solidFill>
                        </a:rPr>
                        <a:t>（</a:t>
                      </a:r>
                      <a:r>
                        <a:rPr kumimoji="1" lang="en-US" altLang="ja-JP" sz="900" dirty="0" smtClean="0">
                          <a:solidFill>
                            <a:schemeClr val="tx1"/>
                          </a:solidFill>
                        </a:rPr>
                        <a:t>2019Times Higher Education </a:t>
                      </a:r>
                      <a:r>
                        <a:rPr kumimoji="1" lang="ja-JP" altLang="en-US" sz="900" dirty="0" smtClean="0">
                          <a:solidFill>
                            <a:schemeClr val="tx1"/>
                          </a:solidFill>
                        </a:rPr>
                        <a:t>）</a:t>
                      </a:r>
                      <a:endParaRPr kumimoji="1" lang="ja-JP" altLang="en-US" sz="900" dirty="0">
                        <a:solidFill>
                          <a:schemeClr val="tx1"/>
                        </a:solidFill>
                      </a:endParaRPr>
                    </a:p>
                    <a:p>
                      <a:endParaRPr kumimoji="1" lang="ja-JP" altLang="en-US" sz="900" dirty="0">
                        <a:solidFill>
                          <a:schemeClr val="tx1"/>
                        </a:solidFill>
                      </a:endParaRPr>
                    </a:p>
                  </a:txBody>
                  <a:tcPr/>
                </a:tc>
                <a:tc hMerge="1">
                  <a:txBody>
                    <a:bodyPr/>
                    <a:lstStyle/>
                    <a:p>
                      <a:endParaRPr kumimoji="1" lang="ja-JP" altLang="en-US" sz="900" dirty="0"/>
                    </a:p>
                  </a:txBody>
                  <a:tcPr>
                    <a:solidFill>
                      <a:schemeClr val="accent6">
                        <a:lumMod val="60000"/>
                        <a:lumOff val="40000"/>
                      </a:schemeClr>
                    </a:solidFill>
                  </a:tcPr>
                </a:tc>
                <a:tc>
                  <a:txBody>
                    <a:bodyPr/>
                    <a:lstStyle/>
                    <a:p>
                      <a:pPr algn="ctr"/>
                      <a:r>
                        <a:rPr kumimoji="1" lang="en-US" altLang="ja-JP" sz="900" dirty="0" smtClean="0">
                          <a:solidFill>
                            <a:schemeClr val="tx1"/>
                          </a:solidFill>
                        </a:rPr>
                        <a:t>1000</a:t>
                      </a:r>
                      <a:r>
                        <a:rPr kumimoji="1" lang="ja-JP" altLang="en-US" sz="900" dirty="0" smtClean="0">
                          <a:solidFill>
                            <a:schemeClr val="tx1"/>
                          </a:solidFill>
                        </a:rPr>
                        <a:t>＋位</a:t>
                      </a:r>
                      <a:endParaRPr kumimoji="1" lang="en-US" altLang="ja-JP" sz="900" dirty="0">
                        <a:solidFill>
                          <a:schemeClr val="tx1"/>
                        </a:solidFill>
                      </a:endParaRPr>
                    </a:p>
                    <a:p>
                      <a:pPr algn="ctr"/>
                      <a:r>
                        <a:rPr kumimoji="1" lang="en-US" altLang="ja-JP" sz="900" dirty="0" smtClean="0">
                          <a:solidFill>
                            <a:schemeClr val="tx1"/>
                          </a:solidFill>
                        </a:rPr>
                        <a:t>52‐103</a:t>
                      </a:r>
                      <a:r>
                        <a:rPr kumimoji="1" lang="ja-JP" altLang="en-US" sz="900" dirty="0" smtClean="0">
                          <a:solidFill>
                            <a:schemeClr val="tx1"/>
                          </a:solidFill>
                        </a:rPr>
                        <a:t>位（国内）</a:t>
                      </a:r>
                      <a:endParaRPr kumimoji="1" lang="ja-JP" altLang="en-US" sz="900" dirty="0">
                        <a:solidFill>
                          <a:schemeClr val="tx1"/>
                        </a:solidFill>
                      </a:endParaRPr>
                    </a:p>
                  </a:txBody>
                  <a:tcPr/>
                </a:tc>
                <a:tc>
                  <a:txBody>
                    <a:bodyPr/>
                    <a:lstStyle/>
                    <a:p>
                      <a:pPr algn="ctr"/>
                      <a:r>
                        <a:rPr kumimoji="1" lang="en-US" altLang="ja-JP" sz="900" dirty="0">
                          <a:solidFill>
                            <a:schemeClr val="tx1"/>
                          </a:solidFill>
                        </a:rPr>
                        <a:t>801-1000</a:t>
                      </a:r>
                      <a:r>
                        <a:rPr kumimoji="1" lang="ja-JP" altLang="en-US" sz="900" dirty="0">
                          <a:solidFill>
                            <a:schemeClr val="tx1"/>
                          </a:solidFill>
                        </a:rPr>
                        <a:t>位</a:t>
                      </a:r>
                      <a:endParaRPr kumimoji="1" lang="en-US" altLang="ja-JP" sz="900" dirty="0">
                        <a:solidFill>
                          <a:schemeClr val="tx1"/>
                        </a:solidFill>
                      </a:endParaRPr>
                    </a:p>
                    <a:p>
                      <a:pPr algn="ctr"/>
                      <a:r>
                        <a:rPr kumimoji="1" lang="en-US" altLang="ja-JP" sz="900" dirty="0">
                          <a:solidFill>
                            <a:schemeClr val="tx1"/>
                          </a:solidFill>
                        </a:rPr>
                        <a:t>25</a:t>
                      </a:r>
                      <a:r>
                        <a:rPr kumimoji="1" lang="ja-JP" altLang="en-US" sz="900" dirty="0">
                          <a:solidFill>
                            <a:schemeClr val="tx1"/>
                          </a:solidFill>
                        </a:rPr>
                        <a:t>位（国内）</a:t>
                      </a:r>
                    </a:p>
                  </a:txBody>
                  <a:tcPr/>
                </a:tc>
                <a:tc>
                  <a:txBody>
                    <a:bodyPr/>
                    <a:lstStyle/>
                    <a:p>
                      <a:pPr algn="ctr"/>
                      <a:r>
                        <a:rPr kumimoji="1" lang="ja-JP" altLang="en-US" sz="900" dirty="0">
                          <a:solidFill>
                            <a:schemeClr val="tx1"/>
                          </a:solidFill>
                        </a:rPr>
                        <a:t>－</a:t>
                      </a:r>
                    </a:p>
                  </a:txBody>
                  <a:tcPr/>
                </a:tc>
                <a:tc>
                  <a:txBody>
                    <a:bodyPr/>
                    <a:lstStyle/>
                    <a:p>
                      <a:endParaRPr kumimoji="1" lang="ja-JP" altLang="en-US" sz="900" dirty="0">
                        <a:solidFill>
                          <a:schemeClr val="tx1"/>
                        </a:solidFill>
                      </a:endParaRPr>
                    </a:p>
                  </a:txBody>
                  <a:tcPr/>
                </a:tc>
                <a:extLst>
                  <a:ext uri="{0D108BD9-81ED-4DB2-BD59-A6C34878D82A}">
                    <a16:rowId xmlns:a16="http://schemas.microsoft.com/office/drawing/2014/main" val="483129251"/>
                  </a:ext>
                </a:extLst>
              </a:tr>
            </a:tbl>
          </a:graphicData>
        </a:graphic>
      </p:graphicFrame>
      <p:sp>
        <p:nvSpPr>
          <p:cNvPr id="6" name="スライド番号プレースホルダー 1"/>
          <p:cNvSpPr txBox="1">
            <a:spLocks/>
          </p:cNvSpPr>
          <p:nvPr/>
        </p:nvSpPr>
        <p:spPr>
          <a:xfrm>
            <a:off x="7032849" y="6492875"/>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sz="1600" dirty="0" smtClean="0">
                <a:solidFill>
                  <a:prstClr val="black">
                    <a:tint val="75000"/>
                  </a:prstClr>
                </a:solidFill>
                <a:latin typeface="Calibri" panose="020F0502020204030204"/>
                <a:ea typeface="游ゴシック" panose="020B0400000000000000" pitchFamily="50" charset="-128"/>
              </a:rPr>
              <a:t>35</a:t>
            </a:r>
            <a:endParaRPr lang="ja-JP" altLang="en-US" sz="1600" dirty="0">
              <a:solidFill>
                <a:prstClr val="black">
                  <a:tint val="75000"/>
                </a:prstClr>
              </a:solidFill>
              <a:latin typeface="Calibri" panose="020F0502020204030204"/>
              <a:ea typeface="游ゴシック" panose="020B0400000000000000" pitchFamily="50" charset="-128"/>
            </a:endParaRPr>
          </a:p>
        </p:txBody>
      </p:sp>
      <p:sp>
        <p:nvSpPr>
          <p:cNvPr id="7" name="正方形/長方形 6"/>
          <p:cNvSpPr/>
          <p:nvPr/>
        </p:nvSpPr>
        <p:spPr bwMode="white">
          <a:xfrm>
            <a:off x="270988" y="657760"/>
            <a:ext cx="8477475" cy="72008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185738" indent="-185738"/>
            <a:r>
              <a:rPr lang="ja-JP" altLang="en-US" sz="1100" dirty="0">
                <a:solidFill>
                  <a:schemeClr val="tx1"/>
                </a:solidFill>
                <a:latin typeface="ＭＳ ゴシック" panose="020B0609070205080204" pitchFamily="49" charset="-128"/>
                <a:ea typeface="ＭＳ ゴシック" panose="020B0609070205080204" pitchFamily="49" charset="-128"/>
              </a:rPr>
              <a:t>〇新大学が重点的に取り組む指標</a:t>
            </a:r>
          </a:p>
          <a:p>
            <a:pPr marL="185738" indent="-185738"/>
            <a:endParaRPr lang="en-US" altLang="ja-JP" sz="1050" dirty="0">
              <a:solidFill>
                <a:schemeClr val="tx1"/>
              </a:solidFill>
              <a:latin typeface="ＭＳ ゴシック" panose="020B0609070205080204" pitchFamily="49" charset="-128"/>
              <a:ea typeface="ＭＳ ゴシック" panose="020B0609070205080204" pitchFamily="49" charset="-128"/>
            </a:endParaRPr>
          </a:p>
          <a:p>
            <a:pPr marL="185738" indent="-185738"/>
            <a:r>
              <a:rPr lang="ja-JP" altLang="en-US" sz="1050" dirty="0">
                <a:solidFill>
                  <a:schemeClr val="tx1"/>
                </a:solidFill>
                <a:latin typeface="ＭＳ ゴシック" panose="020B0609070205080204" pitchFamily="49" charset="-128"/>
                <a:ea typeface="ＭＳ ゴシック" panose="020B0609070205080204" pitchFamily="49" charset="-128"/>
              </a:rPr>
              <a:t>　　新大学では次の指標を向上させることを目標に重点的に取り組む。</a:t>
            </a:r>
            <a:endParaRPr lang="en-US" altLang="ja-JP" sz="1050" dirty="0">
              <a:solidFill>
                <a:schemeClr val="tx1"/>
              </a:solidFill>
              <a:latin typeface="ＭＳ ゴシック" panose="020B0609070205080204" pitchFamily="49" charset="-128"/>
              <a:ea typeface="ＭＳ ゴシック" panose="020B0609070205080204" pitchFamily="49" charset="-128"/>
            </a:endParaRPr>
          </a:p>
        </p:txBody>
      </p:sp>
      <p:sp>
        <p:nvSpPr>
          <p:cNvPr id="8" name="タイトル 1"/>
          <p:cNvSpPr txBox="1">
            <a:spLocks/>
          </p:cNvSpPr>
          <p:nvPr/>
        </p:nvSpPr>
        <p:spPr>
          <a:xfrm>
            <a:off x="0" y="109225"/>
            <a:ext cx="9144000" cy="432000"/>
          </a:xfrm>
          <a:prstGeom prst="rect">
            <a:avLst/>
          </a:prstGeom>
          <a:solidFill>
            <a:schemeClr val="accent6"/>
          </a:solidFill>
        </p:spPr>
        <p:txBody>
          <a:bodyPr vert="horz" lIns="91440" tIns="36000" rIns="91440" bIns="3600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600" b="1" dirty="0">
                <a:solidFill>
                  <a:schemeClr val="bg1"/>
                </a:solidFill>
                <a:latin typeface="ＭＳ ゴシック" panose="020B0609070205080204" pitchFamily="49" charset="-128"/>
                <a:ea typeface="ＭＳ ゴシック" panose="020B0609070205080204" pitchFamily="49" charset="-128"/>
              </a:rPr>
              <a:t>５</a:t>
            </a:r>
            <a:r>
              <a:rPr lang="ja-JP" altLang="en-US" sz="1600" b="1" dirty="0" smtClean="0">
                <a:solidFill>
                  <a:schemeClr val="bg1"/>
                </a:solidFill>
                <a:latin typeface="ＭＳ ゴシック" panose="020B0609070205080204" pitchFamily="49" charset="-128"/>
                <a:ea typeface="ＭＳ ゴシック" panose="020B0609070205080204" pitchFamily="49" charset="-128"/>
              </a:rPr>
              <a:t>　大学</a:t>
            </a:r>
            <a:r>
              <a:rPr lang="ja-JP" altLang="en-US" sz="1600" b="1" dirty="0">
                <a:solidFill>
                  <a:schemeClr val="bg1"/>
                </a:solidFill>
                <a:latin typeface="ＭＳ ゴシック" panose="020B0609070205080204" pitchFamily="49" charset="-128"/>
                <a:ea typeface="ＭＳ ゴシック" panose="020B0609070205080204" pitchFamily="49" charset="-128"/>
              </a:rPr>
              <a:t>統合による</a:t>
            </a:r>
            <a:r>
              <a:rPr lang="ja-JP" altLang="en-US" sz="1600" b="1" dirty="0" smtClean="0">
                <a:solidFill>
                  <a:schemeClr val="bg1"/>
                </a:solidFill>
                <a:latin typeface="ＭＳ ゴシック" panose="020B0609070205080204" pitchFamily="49" charset="-128"/>
                <a:ea typeface="ＭＳ ゴシック" panose="020B0609070205080204" pitchFamily="49" charset="-128"/>
              </a:rPr>
              <a:t>効果</a:t>
            </a:r>
            <a:r>
              <a:rPr lang="en-US" altLang="ja-JP" sz="1600" b="1" dirty="0" smtClean="0">
                <a:solidFill>
                  <a:schemeClr val="bg1"/>
                </a:solidFill>
                <a:latin typeface="ＭＳ ゴシック" panose="020B0609070205080204" pitchFamily="49" charset="-128"/>
                <a:ea typeface="ＭＳ ゴシック" panose="020B0609070205080204" pitchFamily="49" charset="-128"/>
              </a:rPr>
              <a:t>(2)</a:t>
            </a:r>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848763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600" dirty="0" smtClean="0">
                <a:solidFill>
                  <a:prstClr val="black">
                    <a:tint val="75000"/>
                  </a:prstClr>
                </a:solidFill>
                <a:latin typeface="Calibri" panose="020F0502020204030204"/>
                <a:ea typeface="游ゴシック" panose="020B0400000000000000" pitchFamily="50" charset="-128"/>
              </a:rPr>
              <a:t>36</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8" name="タイトル 1"/>
          <p:cNvSpPr txBox="1">
            <a:spLocks/>
          </p:cNvSpPr>
          <p:nvPr/>
        </p:nvSpPr>
        <p:spPr>
          <a:xfrm>
            <a:off x="0" y="109225"/>
            <a:ext cx="9144000" cy="432000"/>
          </a:xfrm>
          <a:prstGeom prst="rect">
            <a:avLst/>
          </a:prstGeom>
          <a:solidFill>
            <a:schemeClr val="accent6"/>
          </a:solidFill>
        </p:spPr>
        <p:txBody>
          <a:bodyPr vert="horz" lIns="91440" tIns="36000" rIns="91440" bIns="3600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lvl="0">
              <a:defRPr/>
            </a:pPr>
            <a:r>
              <a:rPr lang="ja-JP" altLang="en-US" sz="1600" b="1" dirty="0">
                <a:solidFill>
                  <a:prstClr val="white"/>
                </a:solidFill>
                <a:latin typeface="ＭＳ ゴシック" panose="020B0609070205080204" pitchFamily="49" charset="-128"/>
                <a:ea typeface="ＭＳ ゴシック" panose="020B0609070205080204" pitchFamily="49" charset="-128"/>
              </a:rPr>
              <a:t>５　大学統合による効果</a:t>
            </a:r>
            <a:r>
              <a:rPr kumimoji="1" lang="ja-JP" altLang="en-US" sz="16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rPr>
              <a:t>　（参考）</a:t>
            </a:r>
            <a:r>
              <a:rPr lang="ja-JP" altLang="en-US" sz="1600" b="1" dirty="0" smtClean="0">
                <a:solidFill>
                  <a:prstClr val="white"/>
                </a:solidFill>
                <a:latin typeface="ＭＳ ゴシック" panose="020B0609070205080204" pitchFamily="49" charset="-128"/>
                <a:ea typeface="ＭＳ ゴシック" panose="020B0609070205080204" pitchFamily="49" charset="-128"/>
              </a:rPr>
              <a:t>データで見る新大学</a:t>
            </a:r>
            <a:endParaRPr kumimoji="1" lang="ja-JP"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endParaRPr>
          </a:p>
        </p:txBody>
      </p:sp>
      <p:sp>
        <p:nvSpPr>
          <p:cNvPr id="21" name="テキスト ボックス 20"/>
          <p:cNvSpPr txBox="1"/>
          <p:nvPr/>
        </p:nvSpPr>
        <p:spPr>
          <a:xfrm>
            <a:off x="2412000" y="636692"/>
            <a:ext cx="4320000" cy="288000"/>
          </a:xfrm>
          <a:prstGeom prst="rect">
            <a:avLst/>
          </a:prstGeom>
          <a:noFill/>
          <a:ln w="28575">
            <a:solidFill>
              <a:srgbClr val="00885A"/>
            </a:solid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大阪の発展を牽引できる全国ナンバーワンの公立大学の実現</a:t>
            </a:r>
            <a:endParaRPr kumimoji="1" lang="en-US"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22" name="テキスト ボックス 21"/>
          <p:cNvSpPr txBox="1"/>
          <p:nvPr/>
        </p:nvSpPr>
        <p:spPr>
          <a:xfrm>
            <a:off x="6810783" y="721333"/>
            <a:ext cx="230063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（公立大学法人大阪第</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期中期目標）</a:t>
            </a:r>
          </a:p>
        </p:txBody>
      </p:sp>
      <p:pic>
        <p:nvPicPr>
          <p:cNvPr id="23" name="図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400" y="1612080"/>
            <a:ext cx="792000" cy="792000"/>
          </a:xfrm>
          <a:prstGeom prst="rect">
            <a:avLst/>
          </a:prstGeom>
        </p:spPr>
      </p:pic>
      <p:pic>
        <p:nvPicPr>
          <p:cNvPr id="24" name="図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1630576"/>
            <a:ext cx="864000" cy="864000"/>
          </a:xfrm>
          <a:prstGeom prst="rect">
            <a:avLst/>
          </a:prstGeom>
        </p:spPr>
      </p:pic>
      <p:sp>
        <p:nvSpPr>
          <p:cNvPr id="61" name="テキスト ボックス 60"/>
          <p:cNvSpPr txBox="1"/>
          <p:nvPr/>
        </p:nvSpPr>
        <p:spPr>
          <a:xfrm>
            <a:off x="3312259" y="4090466"/>
            <a:ext cx="32624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（出典：大学改革支援・学位授与機構「大学基本情報」</a:t>
            </a:r>
            <a:endPar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http://portal.niad.ac.jp/ptrt/table.html</a:t>
            </a: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2019</a:t>
            </a: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a:t>
            </a:r>
            <a:r>
              <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5</a:t>
            </a: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月</a:t>
            </a:r>
            <a:r>
              <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10</a:t>
            </a: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日）） </a:t>
            </a:r>
          </a:p>
        </p:txBody>
      </p:sp>
      <p:sp>
        <p:nvSpPr>
          <p:cNvPr id="62" name="テキスト ボックス 61"/>
          <p:cNvSpPr txBox="1"/>
          <p:nvPr/>
        </p:nvSpPr>
        <p:spPr>
          <a:xfrm>
            <a:off x="3004312" y="1233925"/>
            <a:ext cx="60785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教員数</a:t>
            </a:r>
            <a:endParaRPr kumimoji="1" lang="ja-JP" altLang="en-US"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63" name="テキスト ボックス 62"/>
          <p:cNvSpPr txBox="1"/>
          <p:nvPr/>
        </p:nvSpPr>
        <p:spPr>
          <a:xfrm>
            <a:off x="3345862" y="1437298"/>
            <a:ext cx="220445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 </a:t>
            </a:r>
            <a:r>
              <a:rPr kumimoji="1" lang="en-US" altLang="ja-JP"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1,373</a:t>
            </a:r>
            <a:r>
              <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名（国公立大学　</a:t>
            </a:r>
            <a:r>
              <a:rPr kumimoji="1" lang="en-US" altLang="ja-JP"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12</a:t>
            </a:r>
            <a:r>
              <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a:t>
            </a:r>
          </a:p>
        </p:txBody>
      </p:sp>
      <p:pic>
        <p:nvPicPr>
          <p:cNvPr id="64" name="図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3053" y="3276731"/>
            <a:ext cx="504000" cy="504000"/>
          </a:xfrm>
          <a:prstGeom prst="rect">
            <a:avLst/>
          </a:prstGeom>
        </p:spPr>
      </p:pic>
      <p:sp>
        <p:nvSpPr>
          <p:cNvPr id="65" name="テキスト ボックス 64"/>
          <p:cNvSpPr txBox="1"/>
          <p:nvPr/>
        </p:nvSpPr>
        <p:spPr>
          <a:xfrm>
            <a:off x="6193461" y="2880651"/>
            <a:ext cx="88390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収入</a:t>
            </a:r>
          </a:p>
        </p:txBody>
      </p:sp>
      <p:sp>
        <p:nvSpPr>
          <p:cNvPr id="67" name="テキスト ボックス 66"/>
          <p:cNvSpPr txBox="1"/>
          <p:nvPr/>
        </p:nvSpPr>
        <p:spPr>
          <a:xfrm>
            <a:off x="6783282" y="4062264"/>
            <a:ext cx="236071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出典：各大学　</a:t>
            </a:r>
            <a:r>
              <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H29</a:t>
            </a: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年度決算報告書）</a:t>
            </a:r>
            <a:endPar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72" name="図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00" y="4336765"/>
            <a:ext cx="648000" cy="648000"/>
          </a:xfrm>
          <a:prstGeom prst="rect">
            <a:avLst/>
          </a:prstGeom>
        </p:spPr>
      </p:pic>
      <p:sp>
        <p:nvSpPr>
          <p:cNvPr id="73" name="テキスト ボックス 72"/>
          <p:cNvSpPr txBox="1"/>
          <p:nvPr/>
        </p:nvSpPr>
        <p:spPr>
          <a:xfrm>
            <a:off x="5956875" y="942132"/>
            <a:ext cx="307007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いずれも新大学の数値は両大学の数値を合計したもの</a:t>
            </a:r>
          </a:p>
        </p:txBody>
      </p:sp>
      <p:sp>
        <p:nvSpPr>
          <p:cNvPr id="74" name="テキスト ボックス 73"/>
          <p:cNvSpPr txBox="1"/>
          <p:nvPr/>
        </p:nvSpPr>
        <p:spPr>
          <a:xfrm>
            <a:off x="5195302" y="6648540"/>
            <a:ext cx="346761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（出典：文部科学省　平成</a:t>
            </a:r>
            <a:r>
              <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29</a:t>
            </a: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年度大学等における産学連携等実施状況）</a:t>
            </a:r>
            <a:endParaRPr kumimoji="1" lang="en-US" altLang="ja-JP" sz="8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75" name="テキスト ボックス 74"/>
          <p:cNvSpPr txBox="1"/>
          <p:nvPr/>
        </p:nvSpPr>
        <p:spPr>
          <a:xfrm>
            <a:off x="732600" y="4435060"/>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 科研費獲得件数　</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786</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件</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全大学・機関</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17</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76" name="テキスト ボックス 75"/>
          <p:cNvSpPr txBox="1"/>
          <p:nvPr/>
        </p:nvSpPr>
        <p:spPr>
          <a:xfrm>
            <a:off x="3408712" y="4431267"/>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 </a:t>
            </a:r>
            <a:r>
              <a:rPr kumimoji="1" lang="ja-JP" altLang="en-US"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共同研究件数　　</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537</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件</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全大学・機関</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11</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77" name="テキスト ボックス 76"/>
          <p:cNvSpPr txBox="1"/>
          <p:nvPr/>
        </p:nvSpPr>
        <p:spPr>
          <a:xfrm>
            <a:off x="6142327" y="4440634"/>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 </a:t>
            </a:r>
            <a:r>
              <a:rPr kumimoji="1" lang="ja-JP" altLang="en-US"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受託研究件数　　</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398</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件</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全大学・機関</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14</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78" name="テキスト ボックス 77"/>
          <p:cNvSpPr txBox="1"/>
          <p:nvPr/>
        </p:nvSpPr>
        <p:spPr>
          <a:xfrm>
            <a:off x="618406" y="4241580"/>
            <a:ext cx="46679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研究</a:t>
            </a:r>
          </a:p>
        </p:txBody>
      </p:sp>
      <p:sp>
        <p:nvSpPr>
          <p:cNvPr id="79" name="テキスト ボックス 78"/>
          <p:cNvSpPr txBox="1"/>
          <p:nvPr/>
        </p:nvSpPr>
        <p:spPr>
          <a:xfrm>
            <a:off x="0" y="1234605"/>
            <a:ext cx="11721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学部入学定員数</a:t>
            </a:r>
            <a:endParaRPr kumimoji="1" lang="ja-JP" altLang="en-US"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80" name="テキスト ボックス 79"/>
          <p:cNvSpPr txBox="1"/>
          <p:nvPr/>
        </p:nvSpPr>
        <p:spPr>
          <a:xfrm>
            <a:off x="417244" y="1437298"/>
            <a:ext cx="220445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 </a:t>
            </a:r>
            <a:r>
              <a:rPr kumimoji="1" lang="en-US" altLang="ja-JP"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2,853</a:t>
            </a:r>
            <a:r>
              <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名（国公立大学　３位）</a:t>
            </a:r>
          </a:p>
        </p:txBody>
      </p:sp>
      <p:sp>
        <p:nvSpPr>
          <p:cNvPr id="29" name="テキスト ボックス 28"/>
          <p:cNvSpPr txBox="1"/>
          <p:nvPr/>
        </p:nvSpPr>
        <p:spPr>
          <a:xfrm>
            <a:off x="6150201" y="1233925"/>
            <a:ext cx="21172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世界大学ランキング</a:t>
            </a:r>
          </a:p>
        </p:txBody>
      </p:sp>
      <p:sp>
        <p:nvSpPr>
          <p:cNvPr id="32" name="テキスト ボックス 31"/>
          <p:cNvSpPr txBox="1"/>
          <p:nvPr/>
        </p:nvSpPr>
        <p:spPr>
          <a:xfrm>
            <a:off x="6951766" y="2638976"/>
            <a:ext cx="2360718" cy="3428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THE</a:t>
            </a: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：英国 </a:t>
            </a:r>
            <a:r>
              <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Times Higher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QS</a:t>
            </a: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：英国 </a:t>
            </a:r>
            <a:r>
              <a:rPr kumimoji="1" lang="en-US" altLang="ja-JP" sz="800" b="0" i="0" u="none" strike="noStrike" kern="1200" cap="none" spc="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mn-cs"/>
              </a:rPr>
              <a:t>Quacquarelli</a:t>
            </a:r>
            <a:r>
              <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Symonds Ltd.</a:t>
            </a:r>
          </a:p>
        </p:txBody>
      </p:sp>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9053" y="1570357"/>
            <a:ext cx="612000" cy="612000"/>
          </a:xfrm>
          <a:prstGeom prst="rect">
            <a:avLst/>
          </a:prstGeom>
        </p:spPr>
      </p:pic>
      <p:pic>
        <p:nvPicPr>
          <p:cNvPr id="14" name="図 13"/>
          <p:cNvPicPr>
            <a:picLocks noChangeAspect="1"/>
          </p:cNvPicPr>
          <p:nvPr/>
        </p:nvPicPr>
        <p:blipFill>
          <a:blip r:embed="rId7"/>
          <a:stretch>
            <a:fillRect/>
          </a:stretch>
        </p:blipFill>
        <p:spPr>
          <a:xfrm>
            <a:off x="3279013" y="1652199"/>
            <a:ext cx="2754093" cy="2484000"/>
          </a:xfrm>
          <a:prstGeom prst="rect">
            <a:avLst/>
          </a:prstGeom>
        </p:spPr>
      </p:pic>
      <p:pic>
        <p:nvPicPr>
          <p:cNvPr id="15" name="図 14"/>
          <p:cNvPicPr>
            <a:picLocks noChangeAspect="1"/>
          </p:cNvPicPr>
          <p:nvPr/>
        </p:nvPicPr>
        <p:blipFill>
          <a:blip r:embed="rId8"/>
          <a:stretch>
            <a:fillRect/>
          </a:stretch>
        </p:blipFill>
        <p:spPr>
          <a:xfrm>
            <a:off x="6979121" y="1483625"/>
            <a:ext cx="1933353" cy="1188000"/>
          </a:xfrm>
          <a:prstGeom prst="rect">
            <a:avLst/>
          </a:prstGeom>
        </p:spPr>
      </p:pic>
      <p:pic>
        <p:nvPicPr>
          <p:cNvPr id="16" name="図 15"/>
          <p:cNvPicPr>
            <a:picLocks noChangeAspect="1"/>
          </p:cNvPicPr>
          <p:nvPr/>
        </p:nvPicPr>
        <p:blipFill>
          <a:blip r:embed="rId9"/>
          <a:stretch>
            <a:fillRect/>
          </a:stretch>
        </p:blipFill>
        <p:spPr>
          <a:xfrm>
            <a:off x="542925" y="4833376"/>
            <a:ext cx="8011320" cy="1980000"/>
          </a:xfrm>
          <a:prstGeom prst="rect">
            <a:avLst/>
          </a:prstGeom>
        </p:spPr>
      </p:pic>
      <p:sp>
        <p:nvSpPr>
          <p:cNvPr id="31" name="テキスト ボックス 30"/>
          <p:cNvSpPr txBox="1"/>
          <p:nvPr/>
        </p:nvSpPr>
        <p:spPr>
          <a:xfrm>
            <a:off x="23533" y="627188"/>
            <a:ext cx="2304000" cy="553998"/>
          </a:xfrm>
          <a:prstGeom prst="rect">
            <a:avLst/>
          </a:prstGeom>
          <a:noFill/>
          <a:ln>
            <a:solidFill>
              <a:schemeClr val="accent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ＭＳ ゴシック" panose="020B0609070205080204" pitchFamily="49" charset="-128"/>
                <a:ea typeface="ＭＳ ゴシック" panose="020B0609070205080204" pitchFamily="49" charset="-128"/>
              </a:rPr>
              <a:t> </a:t>
            </a:r>
            <a:r>
              <a:rPr lang="ja-JP" altLang="en-US" sz="1000" dirty="0" smtClean="0">
                <a:solidFill>
                  <a:prstClr val="black"/>
                </a:solidFill>
                <a:latin typeface="ＭＳ ゴシック" panose="020B0609070205080204" pitchFamily="49" charset="-128"/>
                <a:ea typeface="ＭＳ ゴシック" panose="020B0609070205080204" pitchFamily="49" charset="-128"/>
              </a:rPr>
              <a:t>学部入学定員数 国公立大学　 ３位</a:t>
            </a:r>
            <a:endParaRPr lang="en-US" altLang="ja-JP" sz="1000" dirty="0" smtClean="0">
              <a:solidFill>
                <a:prstClr val="black"/>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noProof="0" dirty="0" smtClean="0">
                <a:solidFill>
                  <a:prstClr val="black"/>
                </a:solidFill>
                <a:latin typeface="ＭＳ ゴシック" panose="020B0609070205080204" pitchFamily="49" charset="-128"/>
                <a:ea typeface="ＭＳ ゴシック" panose="020B0609070205080204" pitchFamily="49" charset="-128"/>
              </a:rPr>
              <a:t> </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教員数　　　　</a:t>
            </a:r>
            <a:r>
              <a:rPr kumimoji="1" lang="ja-JP" altLang="en-US" sz="1000" b="0" i="0" u="none" strike="noStrike" kern="1200" cap="none" spc="0" normalizeH="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国公立大学　 </a:t>
            </a:r>
            <a:r>
              <a:rPr kumimoji="1" lang="en-US" altLang="ja-JP"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12</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a:t>
            </a:r>
            <a:endParaRPr kumimoji="1" lang="en-US" altLang="ja-JP"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noProof="0" dirty="0" smtClean="0">
                <a:solidFill>
                  <a:prstClr val="black"/>
                </a:solidFill>
                <a:latin typeface="ＭＳ ゴシック" panose="020B0609070205080204" pitchFamily="49" charset="-128"/>
                <a:ea typeface="ＭＳ ゴシック" panose="020B0609070205080204" pitchFamily="49" charset="-128"/>
              </a:rPr>
              <a:t> 科研費獲得件数 全大学・機関 </a:t>
            </a:r>
            <a:r>
              <a:rPr lang="en-US" altLang="ja-JP" sz="1000" noProof="0" dirty="0" smtClean="0">
                <a:solidFill>
                  <a:prstClr val="black"/>
                </a:solidFill>
                <a:latin typeface="ＭＳ ゴシック" panose="020B0609070205080204" pitchFamily="49" charset="-128"/>
                <a:ea typeface="ＭＳ ゴシック" panose="020B0609070205080204" pitchFamily="49" charset="-128"/>
              </a:rPr>
              <a:t>17</a:t>
            </a:r>
            <a:r>
              <a:rPr lang="ja-JP" altLang="en-US" sz="1000" noProof="0" dirty="0" smtClean="0">
                <a:solidFill>
                  <a:prstClr val="black"/>
                </a:solidFill>
                <a:latin typeface="ＭＳ ゴシック" panose="020B0609070205080204" pitchFamily="49" charset="-128"/>
                <a:ea typeface="ＭＳ ゴシック" panose="020B0609070205080204" pitchFamily="49" charset="-128"/>
              </a:rPr>
              <a:t>位 </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endPar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4" name="図 3"/>
          <p:cNvPicPr>
            <a:picLocks noChangeAspect="1"/>
          </p:cNvPicPr>
          <p:nvPr/>
        </p:nvPicPr>
        <p:blipFill>
          <a:blip r:embed="rId10"/>
          <a:stretch>
            <a:fillRect/>
          </a:stretch>
        </p:blipFill>
        <p:spPr>
          <a:xfrm>
            <a:off x="6979121" y="3236283"/>
            <a:ext cx="1923880" cy="872608"/>
          </a:xfrm>
          <a:prstGeom prst="rect">
            <a:avLst/>
          </a:prstGeom>
        </p:spPr>
      </p:pic>
      <p:pic>
        <p:nvPicPr>
          <p:cNvPr id="5" name="図 4"/>
          <p:cNvPicPr>
            <a:picLocks noChangeAspect="1"/>
          </p:cNvPicPr>
          <p:nvPr/>
        </p:nvPicPr>
        <p:blipFill>
          <a:blip r:embed="rId11"/>
          <a:stretch>
            <a:fillRect/>
          </a:stretch>
        </p:blipFill>
        <p:spPr>
          <a:xfrm>
            <a:off x="226374" y="1665234"/>
            <a:ext cx="2736000" cy="2517691"/>
          </a:xfrm>
          <a:prstGeom prst="rect">
            <a:avLst/>
          </a:prstGeom>
        </p:spPr>
      </p:pic>
    </p:spTree>
    <p:extLst>
      <p:ext uri="{BB962C8B-B14F-4D97-AF65-F5344CB8AC3E}">
        <p14:creationId xmlns:p14="http://schemas.microsoft.com/office/powerpoint/2010/main" val="11785172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nvPr>
        </p:nvGraphicFramePr>
        <p:xfrm>
          <a:off x="717073" y="886809"/>
          <a:ext cx="7815368" cy="5368748"/>
        </p:xfrm>
        <a:graphic>
          <a:graphicData uri="http://schemas.openxmlformats.org/drawingml/2006/table">
            <a:tbl>
              <a:tblPr firstCol="1" bandRow="1">
                <a:tableStyleId>{93296810-A885-4BE3-A3E7-6D5BEEA58F35}</a:tableStyleId>
              </a:tblPr>
              <a:tblGrid>
                <a:gridCol w="1594984">
                  <a:extLst>
                    <a:ext uri="{9D8B030D-6E8A-4147-A177-3AD203B41FA5}">
                      <a16:colId xmlns:a16="http://schemas.microsoft.com/office/drawing/2014/main" val="20000"/>
                    </a:ext>
                  </a:extLst>
                </a:gridCol>
                <a:gridCol w="6220384">
                  <a:extLst>
                    <a:ext uri="{9D8B030D-6E8A-4147-A177-3AD203B41FA5}">
                      <a16:colId xmlns:a16="http://schemas.microsoft.com/office/drawing/2014/main" val="20001"/>
                    </a:ext>
                  </a:extLst>
                </a:gridCol>
              </a:tblGrid>
              <a:tr h="4816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2012(H24)</a:t>
                      </a:r>
                      <a:r>
                        <a:rPr kumimoji="1" lang="ja-JP" altLang="en-US" sz="110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a:t>
                      </a:r>
                      <a:r>
                        <a:rPr kumimoji="1" lang="en-US" altLang="ja-JP" sz="110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kumimoji="1" lang="ja-JP" altLang="en-US" sz="110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kumimoji="1" lang="en-US" altLang="ja-JP" sz="110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5</a:t>
                      </a:r>
                      <a:r>
                        <a:rPr kumimoji="1" lang="ja-JP" altLang="en-US" sz="110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月</a:t>
                      </a:r>
                      <a:endParaRPr kumimoji="1" lang="en-US" altLang="ja-JP" sz="110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Meiryo UI" panose="020B0604030504040204" pitchFamily="50" charset="-128"/>
                          <a:ea typeface="Meiryo UI" panose="020B0604030504040204" pitchFamily="50" charset="-128"/>
                        </a:rPr>
                        <a:t>2013(H25)</a:t>
                      </a:r>
                      <a:r>
                        <a:rPr kumimoji="1" lang="ja-JP" altLang="en-US" sz="1100" dirty="0">
                          <a:latin typeface="Meiryo UI" panose="020B0604030504040204" pitchFamily="50" charset="-128"/>
                          <a:ea typeface="Meiryo UI" panose="020B0604030504040204" pitchFamily="50" charset="-128"/>
                        </a:rPr>
                        <a:t>年  </a:t>
                      </a:r>
                      <a:r>
                        <a:rPr kumimoji="1" lang="en-US" altLang="ja-JP" sz="1100" dirty="0">
                          <a:latin typeface="Meiryo UI" panose="020B0604030504040204" pitchFamily="50" charset="-128"/>
                          <a:ea typeface="Meiryo UI" panose="020B0604030504040204" pitchFamily="50" charset="-128"/>
                        </a:rPr>
                        <a:t>1</a:t>
                      </a:r>
                      <a:r>
                        <a:rPr kumimoji="1" lang="ja-JP" altLang="en-US" sz="1100" dirty="0">
                          <a:latin typeface="Meiryo UI" panose="020B0604030504040204" pitchFamily="50" charset="-128"/>
                          <a:ea typeface="Meiryo UI" panose="020B0604030504040204" pitchFamily="50" charset="-128"/>
                        </a:rPr>
                        <a:t>月</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99692" marB="44313"/>
                </a:tc>
                <a:tc>
                  <a:txBody>
                    <a:bodyPr/>
                    <a:lstStyle/>
                    <a:p>
                      <a:r>
                        <a:rPr kumimoji="1" lang="ja-JP" altLang="en-US" sz="1100" dirty="0">
                          <a:latin typeface="Meiryo UI" panose="020B0604030504040204" pitchFamily="50" charset="-128"/>
                          <a:ea typeface="Meiryo UI" panose="020B0604030504040204" pitchFamily="50" charset="-128"/>
                        </a:rPr>
                        <a:t>外部有識者による「新大学構想会議」を設置（府市）</a:t>
                      </a:r>
                      <a:endParaRPr kumimoji="1" lang="en-US" altLang="ja-JP" sz="9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新大学構想会議から府市に「新大学構想</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提言</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」を提出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08000" marR="72000" marT="99692" marB="44313"/>
                </a:tc>
                <a:extLst>
                  <a:ext uri="{0D108BD9-81ED-4DB2-BD59-A6C34878D82A}">
                    <a16:rowId xmlns:a16="http://schemas.microsoft.com/office/drawing/2014/main" val="10000"/>
                  </a:ext>
                </a:extLst>
              </a:tr>
              <a:tr h="650442">
                <a:tc>
                  <a:txBody>
                    <a:bodyPr/>
                    <a:lstStyle/>
                    <a:p>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9</a:t>
                      </a:r>
                      <a:r>
                        <a:rPr kumimoji="1" lang="ja-JP" altLang="en-US" sz="1100" dirty="0">
                          <a:latin typeface="Meiryo UI" panose="020B0604030504040204" pitchFamily="50" charset="-128"/>
                          <a:ea typeface="Meiryo UI" panose="020B0604030504040204" pitchFamily="50" charset="-128"/>
                        </a:rPr>
                        <a:t>月</a:t>
                      </a:r>
                      <a:endParaRPr kumimoji="1" lang="en-US" altLang="ja-JP" sz="1100" dirty="0">
                        <a:latin typeface="Meiryo UI" panose="020B0604030504040204" pitchFamily="50" charset="-128"/>
                        <a:ea typeface="Meiryo UI" panose="020B0604030504040204" pitchFamily="50" charset="-128"/>
                      </a:endParaRPr>
                    </a:p>
                    <a:p>
                      <a:r>
                        <a:rPr kumimoji="1" lang="ja-JP" altLang="en-US" sz="1100" baseline="0" dirty="0">
                          <a:latin typeface="Meiryo UI" panose="020B0604030504040204" pitchFamily="50" charset="-128"/>
                          <a:ea typeface="Meiryo UI" panose="020B0604030504040204" pitchFamily="50" charset="-128"/>
                        </a:rPr>
                        <a:t>　　　            　 </a:t>
                      </a:r>
                      <a:r>
                        <a:rPr kumimoji="1" lang="en-US" altLang="ja-JP" sz="1100" baseline="0" dirty="0">
                          <a:latin typeface="Meiryo UI" panose="020B0604030504040204" pitchFamily="50" charset="-128"/>
                          <a:ea typeface="Meiryo UI" panose="020B0604030504040204" pitchFamily="50" charset="-128"/>
                        </a:rPr>
                        <a:t>10</a:t>
                      </a:r>
                      <a:r>
                        <a:rPr kumimoji="1" lang="ja-JP" altLang="en-US" sz="1100" baseline="0" dirty="0">
                          <a:latin typeface="Meiryo UI" panose="020B0604030504040204" pitchFamily="50" charset="-128"/>
                          <a:ea typeface="Meiryo UI" panose="020B0604030504040204" pitchFamily="50" charset="-128"/>
                        </a:rPr>
                        <a:t>月</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11</a:t>
                      </a:r>
                      <a:r>
                        <a:rPr kumimoji="1" lang="ja-JP" altLang="en-US" sz="1100" dirty="0">
                          <a:latin typeface="Meiryo UI" panose="020B0604030504040204" pitchFamily="50" charset="-128"/>
                          <a:ea typeface="Meiryo UI" panose="020B0604030504040204" pitchFamily="50" charset="-128"/>
                        </a:rPr>
                        <a:t>月</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99692" marB="44313"/>
                </a:tc>
                <a:tc>
                  <a:txBody>
                    <a:bodyPr/>
                    <a:lstStyle/>
                    <a:p>
                      <a:r>
                        <a:rPr kumimoji="1" lang="ja-JP" altLang="en-US" sz="1100" dirty="0">
                          <a:latin typeface="Meiryo UI" panose="020B0604030504040204" pitchFamily="50" charset="-128"/>
                          <a:ea typeface="Meiryo UI" panose="020B0604030504040204" pitchFamily="50" charset="-128"/>
                        </a:rPr>
                        <a:t>新大学構想会議の提言を踏まえ、府市で「新大学ビジョン」を策定</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府市及び両大学で「新大学案（平成</a:t>
                      </a:r>
                      <a:r>
                        <a:rPr kumimoji="1" lang="en-US" altLang="ja-JP" sz="1100" dirty="0">
                          <a:latin typeface="Meiryo UI" panose="020B0604030504040204" pitchFamily="50" charset="-128"/>
                          <a:ea typeface="Meiryo UI" panose="020B0604030504040204" pitchFamily="50" charset="-128"/>
                        </a:rPr>
                        <a:t>25</a:t>
                      </a:r>
                      <a:r>
                        <a:rPr kumimoji="1" lang="ja-JP" altLang="en-US" sz="1100" dirty="0">
                          <a:latin typeface="Meiryo UI" panose="020B0604030504040204" pitchFamily="50" charset="-128"/>
                          <a:ea typeface="Meiryo UI" panose="020B0604030504040204" pitchFamily="50" charset="-128"/>
                        </a:rPr>
                        <a:t>年</a:t>
                      </a:r>
                      <a:r>
                        <a:rPr kumimoji="1" lang="en-US" altLang="ja-JP" sz="1100" dirty="0">
                          <a:latin typeface="Meiryo UI" panose="020B0604030504040204" pitchFamily="50" charset="-128"/>
                          <a:ea typeface="Meiryo UI" panose="020B0604030504040204" pitchFamily="50" charset="-128"/>
                        </a:rPr>
                        <a:t>10</a:t>
                      </a:r>
                      <a:r>
                        <a:rPr kumimoji="1" lang="ja-JP" altLang="en-US" sz="1100" dirty="0">
                          <a:latin typeface="Meiryo UI" panose="020B0604030504040204" pitchFamily="50" charset="-128"/>
                          <a:ea typeface="Meiryo UI" panose="020B0604030504040204" pitchFamily="50" charset="-128"/>
                        </a:rPr>
                        <a:t>月版）」を策定</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大阪市会で統合関連議案（中期目標変更等）否決、府は議案提出を見送り</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08000" marR="72000" marT="99692" marB="44313"/>
                </a:tc>
                <a:extLst>
                  <a:ext uri="{0D108BD9-81ED-4DB2-BD59-A6C34878D82A}">
                    <a16:rowId xmlns:a16="http://schemas.microsoft.com/office/drawing/2014/main" val="10001"/>
                  </a:ext>
                </a:extLst>
              </a:tr>
              <a:tr h="819255">
                <a:tc>
                  <a:txBody>
                    <a:bodyPr/>
                    <a:lstStyle/>
                    <a:p>
                      <a:r>
                        <a:rPr kumimoji="1" lang="en-US" altLang="ja-JP" sz="1100" dirty="0">
                          <a:latin typeface="Meiryo UI" panose="020B0604030504040204" pitchFamily="50" charset="-128"/>
                          <a:ea typeface="Meiryo UI" panose="020B0604030504040204" pitchFamily="50" charset="-128"/>
                        </a:rPr>
                        <a:t>2014(H26)</a:t>
                      </a:r>
                      <a:r>
                        <a:rPr kumimoji="1" lang="ja-JP" altLang="en-US" sz="1100" dirty="0">
                          <a:latin typeface="Meiryo UI" panose="020B0604030504040204" pitchFamily="50" charset="-128"/>
                          <a:ea typeface="Meiryo UI" panose="020B0604030504040204" pitchFamily="50" charset="-128"/>
                        </a:rPr>
                        <a:t>年 ４月</a:t>
                      </a:r>
                      <a:endParaRPr kumimoji="1" lang="en-US" altLang="ja-JP" sz="1100" dirty="0">
                        <a:latin typeface="Meiryo UI" panose="020B0604030504040204" pitchFamily="50" charset="-128"/>
                        <a:ea typeface="Meiryo UI" panose="020B0604030504040204" pitchFamily="50" charset="-128"/>
                      </a:endParaRPr>
                    </a:p>
                    <a:p>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a:t>
                      </a:r>
                      <a:r>
                        <a:rPr kumimoji="1" lang="ja-JP" altLang="en-US" sz="1100" baseline="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10</a:t>
                      </a:r>
                      <a:r>
                        <a:rPr kumimoji="1" lang="ja-JP" altLang="en-US" sz="1100" dirty="0">
                          <a:latin typeface="Meiryo UI" panose="020B0604030504040204" pitchFamily="50" charset="-128"/>
                          <a:ea typeface="Meiryo UI" panose="020B0604030504040204" pitchFamily="50" charset="-128"/>
                        </a:rPr>
                        <a:t>月</a:t>
                      </a:r>
                      <a:endParaRPr kumimoji="1" lang="en-US" altLang="ja-JP" sz="1100" dirty="0">
                        <a:latin typeface="Meiryo UI" panose="020B0604030504040204" pitchFamily="50" charset="-128"/>
                        <a:ea typeface="Meiryo UI" panose="020B0604030504040204" pitchFamily="50" charset="-128"/>
                      </a:endParaRPr>
                    </a:p>
                    <a:p>
                      <a:r>
                        <a:rPr kumimoji="1" lang="en-US" altLang="ja-JP" sz="1100" baseline="0" dirty="0">
                          <a:latin typeface="Meiryo UI" panose="020B0604030504040204" pitchFamily="50" charset="-128"/>
                          <a:ea typeface="Meiryo UI" panose="020B0604030504040204" pitchFamily="50" charset="-128"/>
                        </a:rPr>
                        <a:t>2015(H27)</a:t>
                      </a:r>
                      <a:r>
                        <a:rPr kumimoji="1" lang="ja-JP" altLang="en-US" sz="1100" baseline="0" dirty="0">
                          <a:latin typeface="Meiryo UI" panose="020B0604030504040204" pitchFamily="50" charset="-128"/>
                          <a:ea typeface="Meiryo UI" panose="020B0604030504040204" pitchFamily="50" charset="-128"/>
                        </a:rPr>
                        <a:t>年 ２月</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99692" marB="44313"/>
                </a:tc>
                <a:tc>
                  <a:txBody>
                    <a:bodyPr/>
                    <a:lstStyle/>
                    <a:p>
                      <a:r>
                        <a:rPr kumimoji="1" lang="ja-JP" altLang="en-US" sz="1100" strike="noStrike" dirty="0">
                          <a:latin typeface="Meiryo UI" panose="020B0604030504040204" pitchFamily="50" charset="-128"/>
                          <a:ea typeface="Meiryo UI" panose="020B0604030504040204" pitchFamily="50" charset="-128"/>
                        </a:rPr>
                        <a:t>府市において</a:t>
                      </a:r>
                      <a:r>
                        <a:rPr kumimoji="1" lang="ja-JP" altLang="en-US" sz="1100" dirty="0">
                          <a:latin typeface="Meiryo UI" panose="020B0604030504040204" pitchFamily="50" charset="-128"/>
                          <a:ea typeface="Meiryo UI" panose="020B0604030504040204" pitchFamily="50" charset="-128"/>
                        </a:rPr>
                        <a:t>統合スケジュールの延期等を決定</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両大学で「新大学推進会議」を設置</a:t>
                      </a:r>
                    </a:p>
                    <a:p>
                      <a:r>
                        <a:rPr kumimoji="1" lang="ja-JP" altLang="en-US" sz="1100" dirty="0">
                          <a:latin typeface="Meiryo UI" panose="020B0604030504040204" pitchFamily="50" charset="-128"/>
                          <a:ea typeface="Meiryo UI" panose="020B0604030504040204" pitchFamily="50" charset="-128"/>
                        </a:rPr>
                        <a:t>両大学で「</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新・公立大学</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大阪モデル（基本的な考え方）」を公表</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両大学で「</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新・公立大学</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大阪モデル（基本構想）」を公表</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108000" marR="72000" marT="99692" marB="44313"/>
                </a:tc>
                <a:extLst>
                  <a:ext uri="{0D108BD9-81ED-4DB2-BD59-A6C34878D82A}">
                    <a16:rowId xmlns:a16="http://schemas.microsoft.com/office/drawing/2014/main" val="10002"/>
                  </a:ext>
                </a:extLst>
              </a:tr>
              <a:tr h="485061">
                <a:tc>
                  <a:txBody>
                    <a:bodyPr/>
                    <a:lstStyle/>
                    <a:p>
                      <a:r>
                        <a:rPr kumimoji="1" lang="ja-JP" altLang="en-US" sz="1100" baseline="0" dirty="0">
                          <a:latin typeface="Meiryo UI" panose="020B0604030504040204" pitchFamily="50" charset="-128"/>
                          <a:ea typeface="Meiryo UI" panose="020B0604030504040204" pitchFamily="50" charset="-128"/>
                        </a:rPr>
                        <a:t>           　　　    </a:t>
                      </a:r>
                      <a:r>
                        <a:rPr kumimoji="1" lang="en-US" altLang="ja-JP" sz="1100" baseline="0" dirty="0">
                          <a:latin typeface="Meiryo UI" panose="020B0604030504040204" pitchFamily="50" charset="-128"/>
                          <a:ea typeface="Meiryo UI" panose="020B0604030504040204" pitchFamily="50" charset="-128"/>
                        </a:rPr>
                        <a:t>12</a:t>
                      </a:r>
                      <a:r>
                        <a:rPr kumimoji="1" lang="ja-JP" altLang="en-US" sz="1100" dirty="0">
                          <a:latin typeface="Meiryo UI" panose="020B0604030504040204" pitchFamily="50" charset="-128"/>
                          <a:ea typeface="Meiryo UI" panose="020B0604030504040204" pitchFamily="50" charset="-128"/>
                        </a:rPr>
                        <a:t>月</a:t>
                      </a:r>
                      <a:endParaRPr kumimoji="1" lang="en-US" altLang="ja-JP" sz="11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2016(H28)</a:t>
                      </a:r>
                      <a:r>
                        <a:rPr kumimoji="1" lang="ja-JP" altLang="en-US" sz="1100" dirty="0">
                          <a:latin typeface="Meiryo UI" panose="020B0604030504040204" pitchFamily="50" charset="-128"/>
                          <a:ea typeface="Meiryo UI" panose="020B0604030504040204" pitchFamily="50" charset="-128"/>
                        </a:rPr>
                        <a:t>年</a:t>
                      </a:r>
                      <a:r>
                        <a:rPr kumimoji="1" lang="ja-JP" altLang="en-US" sz="1100" baseline="0" dirty="0">
                          <a:latin typeface="Meiryo UI" panose="020B0604030504040204" pitchFamily="50" charset="-128"/>
                          <a:ea typeface="Meiryo UI" panose="020B0604030504040204" pitchFamily="50" charset="-128"/>
                        </a:rPr>
                        <a:t> １</a:t>
                      </a:r>
                      <a:r>
                        <a:rPr kumimoji="1" lang="ja-JP" altLang="en-US" sz="1100" dirty="0">
                          <a:latin typeface="Meiryo UI" panose="020B0604030504040204" pitchFamily="50" charset="-128"/>
                          <a:ea typeface="Meiryo UI" panose="020B0604030504040204" pitchFamily="50" charset="-128"/>
                        </a:rPr>
                        <a:t>月</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99692" marB="44313"/>
                </a:tc>
                <a:tc>
                  <a:txBody>
                    <a:bodyPr/>
                    <a:lstStyle/>
                    <a:p>
                      <a:r>
                        <a:rPr kumimoji="1" lang="ja-JP" altLang="en-US" sz="1100" dirty="0">
                          <a:latin typeface="Meiryo UI" panose="020B0604030504040204" pitchFamily="50" charset="-128"/>
                          <a:ea typeface="Meiryo UI" panose="020B0604030504040204" pitchFamily="50" charset="-128"/>
                        </a:rPr>
                        <a:t>大阪府議会で統合関連議案（中期目標変更）可決</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大阪市会で統合関連議案（中期目標変更）可決</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108000" marR="72000" marT="99692" marB="44313"/>
                </a:tc>
                <a:extLst>
                  <a:ext uri="{0D108BD9-81ED-4DB2-BD59-A6C34878D82A}">
                    <a16:rowId xmlns:a16="http://schemas.microsoft.com/office/drawing/2014/main" val="10003"/>
                  </a:ext>
                </a:extLst>
              </a:tr>
              <a:tr h="819255">
                <a:tc>
                  <a:txBody>
                    <a:bodyPr/>
                    <a:lstStyle/>
                    <a:p>
                      <a:r>
                        <a:rPr kumimoji="1" lang="ja-JP" altLang="en-US" sz="1100" dirty="0">
                          <a:latin typeface="Meiryo UI" panose="020B0604030504040204" pitchFamily="50" charset="-128"/>
                          <a:ea typeface="Meiryo UI" panose="020B0604030504040204" pitchFamily="50" charset="-128"/>
                        </a:rPr>
                        <a:t>　　　　　　　　　　　４月</a:t>
                      </a:r>
                      <a:endParaRPr kumimoji="1" lang="en-US" altLang="ja-JP" sz="1100" dirty="0">
                        <a:latin typeface="Meiryo UI" panose="020B0604030504040204" pitchFamily="50" charset="-128"/>
                        <a:ea typeface="Meiryo UI" panose="020B0604030504040204" pitchFamily="50" charset="-128"/>
                      </a:endParaRPr>
                    </a:p>
                    <a:p>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10</a:t>
                      </a:r>
                      <a:r>
                        <a:rPr kumimoji="1" lang="ja-JP" altLang="en-US" sz="1100" dirty="0">
                          <a:latin typeface="Meiryo UI" panose="020B0604030504040204" pitchFamily="50" charset="-128"/>
                          <a:ea typeface="Meiryo UI" panose="020B0604030504040204" pitchFamily="50" charset="-128"/>
                        </a:rPr>
                        <a:t>月</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99692" marB="44313"/>
                </a:tc>
                <a:tc>
                  <a:txBody>
                    <a:bodyPr/>
                    <a:lstStyle/>
                    <a:p>
                      <a:r>
                        <a:rPr kumimoji="1" lang="ja-JP" altLang="en-US" sz="1100" dirty="0">
                          <a:latin typeface="Meiryo UI" panose="020B0604030504040204" pitchFamily="50" charset="-128"/>
                          <a:ea typeface="Meiryo UI" panose="020B0604030504040204" pitchFamily="50" charset="-128"/>
                        </a:rPr>
                        <a:t>「新大学設計</a:t>
                      </a:r>
                      <a:r>
                        <a:rPr kumimoji="1" lang="en-US" altLang="ja-JP" sz="1100" dirty="0">
                          <a:latin typeface="Meiryo UI" panose="020B0604030504040204" pitchFamily="50" charset="-128"/>
                          <a:ea typeface="Meiryo UI" panose="020B0604030504040204" pitchFamily="50" charset="-128"/>
                        </a:rPr>
                        <a:t>4</a:t>
                      </a:r>
                      <a:r>
                        <a:rPr kumimoji="1" lang="ja-JP" altLang="en-US" sz="1100" dirty="0">
                          <a:latin typeface="Meiryo UI" panose="020B0604030504040204" pitchFamily="50" charset="-128"/>
                          <a:ea typeface="Meiryo UI" panose="020B0604030504040204" pitchFamily="50" charset="-128"/>
                        </a:rPr>
                        <a:t>者タスクフォース」を設置（府市、両大学）</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第</a:t>
                      </a:r>
                      <a:r>
                        <a:rPr kumimoji="1" lang="en-US" altLang="ja-JP" sz="1100" dirty="0">
                          <a:latin typeface="Meiryo UI" panose="020B0604030504040204" pitchFamily="50" charset="-128"/>
                          <a:ea typeface="Meiryo UI" panose="020B0604030504040204" pitchFamily="50" charset="-128"/>
                        </a:rPr>
                        <a:t>5</a:t>
                      </a:r>
                      <a:r>
                        <a:rPr kumimoji="1" lang="ja-JP" altLang="en-US" sz="1100" dirty="0">
                          <a:latin typeface="Meiryo UI" panose="020B0604030504040204" pitchFamily="50" charset="-128"/>
                          <a:ea typeface="Meiryo UI" panose="020B0604030504040204" pitchFamily="50" charset="-128"/>
                        </a:rPr>
                        <a:t>回</a:t>
                      </a:r>
                      <a:r>
                        <a:rPr kumimoji="1" lang="ja-JP" altLang="en-US" sz="1100" dirty="0" smtClean="0">
                          <a:latin typeface="Meiryo UI" panose="020B0604030504040204" pitchFamily="50" charset="-128"/>
                          <a:ea typeface="Meiryo UI" panose="020B0604030504040204" pitchFamily="50" charset="-128"/>
                        </a:rPr>
                        <a:t>副首都推進本部</a:t>
                      </a:r>
                      <a:r>
                        <a:rPr kumimoji="1" lang="ja-JP" altLang="en-US" sz="1100" dirty="0">
                          <a:latin typeface="Meiryo UI" panose="020B0604030504040204" pitchFamily="50" charset="-128"/>
                          <a:ea typeface="Meiryo UI" panose="020B0604030504040204" pitchFamily="50" charset="-128"/>
                        </a:rPr>
                        <a:t>会議において「新大学について－検討経過の報告－」</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両大学教員を中心とする「戦略領域別ワークショップ」を設置</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大阪府議会で統合関連議案（府立大学第</a:t>
                      </a:r>
                      <a:r>
                        <a:rPr kumimoji="1" lang="en-US" altLang="ja-JP" sz="1100" dirty="0">
                          <a:latin typeface="Meiryo UI" panose="020B0604030504040204" pitchFamily="50" charset="-128"/>
                          <a:ea typeface="Meiryo UI" panose="020B0604030504040204" pitchFamily="50" charset="-128"/>
                        </a:rPr>
                        <a:t>3</a:t>
                      </a:r>
                      <a:r>
                        <a:rPr kumimoji="1" lang="ja-JP" altLang="en-US" sz="1100" dirty="0">
                          <a:latin typeface="Meiryo UI" panose="020B0604030504040204" pitchFamily="50" charset="-128"/>
                          <a:ea typeface="Meiryo UI" panose="020B0604030504040204" pitchFamily="50" charset="-128"/>
                        </a:rPr>
                        <a:t>期中期目標策定）可決</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108000" marR="72000" marT="99692" marB="44313"/>
                </a:tc>
                <a:extLst>
                  <a:ext uri="{0D108BD9-81ED-4DB2-BD59-A6C34878D82A}">
                    <a16:rowId xmlns:a16="http://schemas.microsoft.com/office/drawing/2014/main" val="4218536177"/>
                  </a:ext>
                </a:extLst>
              </a:tr>
              <a:tr h="819255">
                <a:tc>
                  <a:txBody>
                    <a:bodyPr/>
                    <a:lstStyle/>
                    <a:p>
                      <a:r>
                        <a:rPr kumimoji="1" lang="en-US" altLang="ja-JP" sz="1100" dirty="0">
                          <a:latin typeface="Meiryo UI" panose="020B0604030504040204" pitchFamily="50" charset="-128"/>
                          <a:ea typeface="Meiryo UI" panose="020B0604030504040204" pitchFamily="50" charset="-128"/>
                        </a:rPr>
                        <a:t>2017(H29)</a:t>
                      </a:r>
                      <a:r>
                        <a:rPr kumimoji="1" lang="ja-JP" altLang="en-US" sz="1100" dirty="0">
                          <a:latin typeface="Meiryo UI" panose="020B0604030504040204" pitchFamily="50" charset="-128"/>
                          <a:ea typeface="Meiryo UI" panose="020B0604030504040204" pitchFamily="50" charset="-128"/>
                        </a:rPr>
                        <a:t>年 ８月</a:t>
                      </a:r>
                      <a:endParaRPr kumimoji="1" lang="en-US" altLang="ja-JP" sz="1100" dirty="0">
                        <a:latin typeface="Meiryo UI" panose="020B0604030504040204" pitchFamily="50" charset="-128"/>
                        <a:ea typeface="Meiryo UI" panose="020B0604030504040204" pitchFamily="50" charset="-128"/>
                      </a:endParaRPr>
                    </a:p>
                    <a:p>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12</a:t>
                      </a:r>
                      <a:r>
                        <a:rPr kumimoji="1" lang="ja-JP" altLang="en-US" sz="1100" dirty="0">
                          <a:latin typeface="Meiryo UI" panose="020B0604030504040204" pitchFamily="50" charset="-128"/>
                          <a:ea typeface="Meiryo UI" panose="020B0604030504040204" pitchFamily="50" charset="-128"/>
                        </a:rPr>
                        <a:t>月</a:t>
                      </a:r>
                      <a:endParaRPr kumimoji="1" lang="en-US" altLang="ja-JP" sz="11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2018(H30)</a:t>
                      </a:r>
                      <a:r>
                        <a:rPr kumimoji="1" lang="ja-JP" altLang="en-US" sz="1100" dirty="0">
                          <a:latin typeface="Meiryo UI" panose="020B0604030504040204" pitchFamily="50" charset="-128"/>
                          <a:ea typeface="Meiryo UI" panose="020B0604030504040204" pitchFamily="50" charset="-128"/>
                        </a:rPr>
                        <a:t>年</a:t>
                      </a:r>
                      <a:r>
                        <a:rPr kumimoji="1" lang="ja-JP" altLang="en-US" sz="1100" baseline="0" dirty="0">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２月</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99692" marB="44313"/>
                </a:tc>
                <a:tc>
                  <a:txBody>
                    <a:bodyPr/>
                    <a:lstStyle/>
                    <a:p>
                      <a:r>
                        <a:rPr kumimoji="1" lang="ja-JP" altLang="en-US" sz="1100" dirty="0">
                          <a:latin typeface="Meiryo UI" panose="020B0604030504040204" pitchFamily="50" charset="-128"/>
                          <a:ea typeface="Meiryo UI" panose="020B0604030504040204" pitchFamily="50" charset="-128"/>
                        </a:rPr>
                        <a:t>第</a:t>
                      </a:r>
                      <a:r>
                        <a:rPr kumimoji="1" lang="en-US" altLang="ja-JP" sz="1100" dirty="0">
                          <a:latin typeface="Meiryo UI" panose="020B0604030504040204" pitchFamily="50" charset="-128"/>
                          <a:ea typeface="Meiryo UI" panose="020B0604030504040204" pitchFamily="50" charset="-128"/>
                        </a:rPr>
                        <a:t>10</a:t>
                      </a:r>
                      <a:r>
                        <a:rPr kumimoji="1" lang="ja-JP" altLang="en-US" sz="1100" dirty="0">
                          <a:latin typeface="Meiryo UI" panose="020B0604030504040204" pitchFamily="50" charset="-128"/>
                          <a:ea typeface="Meiryo UI" panose="020B0604030504040204" pitchFamily="50" charset="-128"/>
                        </a:rPr>
                        <a:t>回副首都推進本部会議において、新大学設計</a:t>
                      </a:r>
                      <a:r>
                        <a:rPr kumimoji="1" lang="en-US" altLang="ja-JP" sz="1100" dirty="0">
                          <a:latin typeface="Meiryo UI" panose="020B0604030504040204" pitchFamily="50" charset="-128"/>
                          <a:ea typeface="Meiryo UI" panose="020B0604030504040204" pitchFamily="50" charset="-128"/>
                        </a:rPr>
                        <a:t>4</a:t>
                      </a:r>
                      <a:r>
                        <a:rPr kumimoji="1" lang="ja-JP" altLang="en-US" sz="1100" dirty="0">
                          <a:latin typeface="Meiryo UI" panose="020B0604030504040204" pitchFamily="50" charset="-128"/>
                          <a:ea typeface="Meiryo UI" panose="020B0604030504040204" pitchFamily="50" charset="-128"/>
                        </a:rPr>
                        <a:t>者タスクフォース取りまとめ及び「新法人について（法人統合に関する計画」を報告</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大阪府議会で法人の新設合併に関する議案（新法人定款）可決</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大阪市会で法人の新設合併に関する議案（新法人定款）可決</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108000" marR="72000" marT="99692" marB="44313"/>
                </a:tc>
                <a:extLst>
                  <a:ext uri="{0D108BD9-81ED-4DB2-BD59-A6C34878D82A}">
                    <a16:rowId xmlns:a16="http://schemas.microsoft.com/office/drawing/2014/main" val="739537697"/>
                  </a:ext>
                </a:extLst>
              </a:tr>
              <a:tr h="485061">
                <a:tc>
                  <a:txBody>
                    <a:bodyPr/>
                    <a:lstStyle/>
                    <a:p>
                      <a:r>
                        <a:rPr kumimoji="1" lang="ja-JP" altLang="en-US" sz="1100" dirty="0">
                          <a:latin typeface="Meiryo UI" panose="020B0604030504040204" pitchFamily="50" charset="-128"/>
                          <a:ea typeface="Meiryo UI" panose="020B0604030504040204" pitchFamily="50" charset="-128"/>
                        </a:rPr>
                        <a:t>　　　　　　　　　　 </a:t>
                      </a:r>
                      <a:r>
                        <a:rPr kumimoji="1" lang="ja-JP" altLang="en-US" sz="1100" baseline="0" dirty="0">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８月</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a:t>
                      </a:r>
                      <a:r>
                        <a:rPr kumimoji="1" lang="ja-JP" altLang="en-US" sz="1100" baseline="0" dirty="0">
                          <a:latin typeface="Meiryo UI" panose="020B0604030504040204" pitchFamily="50" charset="-128"/>
                          <a:ea typeface="Meiryo UI" panose="020B0604030504040204" pitchFamily="50" charset="-128"/>
                        </a:rPr>
                        <a:t> </a:t>
                      </a:r>
                      <a:r>
                        <a:rPr kumimoji="1" lang="en-US" altLang="ja-JP" sz="1100" baseline="0" dirty="0">
                          <a:latin typeface="Meiryo UI" panose="020B0604030504040204" pitchFamily="50" charset="-128"/>
                          <a:ea typeface="Meiryo UI" panose="020B0604030504040204" pitchFamily="50" charset="-128"/>
                        </a:rPr>
                        <a:t>10</a:t>
                      </a:r>
                      <a:r>
                        <a:rPr kumimoji="1" lang="ja-JP" altLang="en-US" sz="1100" dirty="0">
                          <a:latin typeface="Meiryo UI" panose="020B0604030504040204" pitchFamily="50" charset="-128"/>
                          <a:ea typeface="Meiryo UI" panose="020B0604030504040204" pitchFamily="50" charset="-128"/>
                        </a:rPr>
                        <a:t>月</a:t>
                      </a:r>
                      <a:endParaRPr kumimoji="1" lang="en-US" altLang="ja-JP" sz="11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2019(H31)</a:t>
                      </a:r>
                      <a:r>
                        <a:rPr kumimoji="1" lang="ja-JP" altLang="en-US" sz="1100" dirty="0">
                          <a:latin typeface="Meiryo UI" panose="020B0604030504040204" pitchFamily="50" charset="-128"/>
                          <a:ea typeface="Meiryo UI" panose="020B0604030504040204" pitchFamily="50" charset="-128"/>
                        </a:rPr>
                        <a:t>年 ３月</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99692" marB="44313"/>
                </a:tc>
                <a:tc>
                  <a:txBody>
                    <a:bodyPr/>
                    <a:lstStyle/>
                    <a:p>
                      <a:r>
                        <a:rPr kumimoji="1" lang="ja-JP" altLang="en-US" sz="1100" dirty="0">
                          <a:latin typeface="Meiryo UI" panose="020B0604030504040204" pitchFamily="50" charset="-128"/>
                          <a:ea typeface="Meiryo UI" panose="020B0604030504040204" pitchFamily="50" charset="-128"/>
                        </a:rPr>
                        <a:t>第</a:t>
                      </a:r>
                      <a:r>
                        <a:rPr kumimoji="1" lang="en-US" altLang="ja-JP" sz="1100" dirty="0">
                          <a:latin typeface="Meiryo UI" panose="020B0604030504040204" pitchFamily="50" charset="-128"/>
                          <a:ea typeface="Meiryo UI" panose="020B0604030504040204" pitchFamily="50" charset="-128"/>
                        </a:rPr>
                        <a:t>1</a:t>
                      </a:r>
                      <a:r>
                        <a:rPr kumimoji="1" lang="ja-JP" altLang="en-US" sz="1100" dirty="0">
                          <a:latin typeface="Meiryo UI" panose="020B0604030504040204" pitchFamily="50" charset="-128"/>
                          <a:ea typeface="Meiryo UI" panose="020B0604030504040204" pitchFamily="50" charset="-128"/>
                        </a:rPr>
                        <a:t>回公立大学法人大阪運営協議会（新法人の中期目標案提示）</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府市において文書で大学統合による新大学実現に向けた検討について両法人に依頼</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新大学の教育研究組織とキャンパスの構想案を両法人から府市に回答</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108000" marR="72000" marT="99692" marB="44313"/>
                </a:tc>
                <a:extLst>
                  <a:ext uri="{0D108BD9-81ED-4DB2-BD59-A6C34878D82A}">
                    <a16:rowId xmlns:a16="http://schemas.microsoft.com/office/drawing/2014/main" val="119500862"/>
                  </a:ext>
                </a:extLst>
              </a:tr>
              <a:tr h="485061">
                <a:tc>
                  <a:txBody>
                    <a:bodyPr/>
                    <a:lstStyle/>
                    <a:p>
                      <a:r>
                        <a:rPr kumimoji="1" lang="ja-JP" altLang="en-US" sz="1100" dirty="0">
                          <a:latin typeface="Meiryo UI" panose="020B0604030504040204" pitchFamily="50" charset="-128"/>
                          <a:ea typeface="Meiryo UI" panose="020B0604030504040204" pitchFamily="50" charset="-128"/>
                        </a:rPr>
                        <a:t>　　　　　　　        ４月</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６月</a:t>
                      </a:r>
                      <a:endParaRPr kumimoji="1" lang="en-US" altLang="ja-JP" sz="1100" dirty="0">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　　　　　　　　　　　８月</a:t>
                      </a:r>
                      <a:r>
                        <a:rPr kumimoji="1" lang="ja-JP" altLang="en-US" sz="1100" dirty="0">
                          <a:solidFill>
                            <a:schemeClr val="tx1"/>
                          </a:solidFill>
                          <a:latin typeface="Meiryo UI" panose="020B0604030504040204" pitchFamily="50" charset="-128"/>
                          <a:ea typeface="Meiryo UI" panose="020B0604030504040204" pitchFamily="50" charset="-128"/>
                        </a:rPr>
                        <a:t>　　　　　　　　　　　</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99692" marB="44313"/>
                </a:tc>
                <a:tc>
                  <a:txBody>
                    <a:bodyPr/>
                    <a:lstStyle/>
                    <a:p>
                      <a:r>
                        <a:rPr kumimoji="1" lang="ja-JP" altLang="en-US" sz="1100" dirty="0">
                          <a:latin typeface="Meiryo UI" panose="020B0604030504040204" pitchFamily="50" charset="-128"/>
                          <a:ea typeface="Meiryo UI" panose="020B0604030504040204" pitchFamily="50" charset="-128"/>
                        </a:rPr>
                        <a:t>公立大学法人大阪　設立</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新大学基本構想（案）を法人から府市に回答</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新大学基本構想を法人から府市に回答</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108000" marR="72000" marT="99692" marB="44313"/>
                </a:tc>
                <a:extLst>
                  <a:ext uri="{0D108BD9-81ED-4DB2-BD59-A6C34878D82A}">
                    <a16:rowId xmlns:a16="http://schemas.microsoft.com/office/drawing/2014/main" val="1432880056"/>
                  </a:ext>
                </a:extLst>
              </a:tr>
            </a:tbl>
          </a:graphicData>
        </a:graphic>
      </p:graphicFrame>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600" dirty="0" smtClean="0">
                <a:solidFill>
                  <a:prstClr val="black">
                    <a:tint val="75000"/>
                  </a:prstClr>
                </a:solidFill>
                <a:latin typeface="Calibri" panose="020F0502020204030204"/>
                <a:ea typeface="游ゴシック" panose="020B0400000000000000" pitchFamily="50" charset="-128"/>
              </a:rPr>
              <a:t>37</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0" y="108000"/>
            <a:ext cx="9144000" cy="432000"/>
          </a:xfrm>
          <a:prstGeom prst="rect">
            <a:avLst/>
          </a:prstGeom>
          <a:solidFill>
            <a:srgbClr val="70AD47"/>
          </a:solidFill>
          <a:ln>
            <a:noFill/>
          </a:ln>
        </p:spPr>
        <p:txBody>
          <a:bodyPr wrap="square" tIns="36000" bIns="36000" rtlCol="0" anchor="ctr">
            <a:noAutofit/>
          </a:bodyPr>
          <a:lstStyle/>
          <a:p>
            <a:pPr lvl="0"/>
            <a:r>
              <a:rPr lang="en-US" altLang="ja-JP" sz="1600" b="1" dirty="0" smtClean="0">
                <a:solidFill>
                  <a:schemeClr val="bg1"/>
                </a:solidFill>
                <a:latin typeface="ＭＳ ゴシック" panose="020B0609070205080204" pitchFamily="49" charset="-128"/>
                <a:ea typeface="ＭＳ ゴシック" panose="020B0609070205080204" pitchFamily="49" charset="-128"/>
              </a:rPr>
              <a:t>【</a:t>
            </a:r>
            <a:r>
              <a:rPr lang="ja-JP" altLang="en-US" sz="1600" b="1" dirty="0">
                <a:solidFill>
                  <a:schemeClr val="bg1"/>
                </a:solidFill>
                <a:latin typeface="ＭＳ ゴシック" panose="020B0609070205080204" pitchFamily="49" charset="-128"/>
                <a:ea typeface="ＭＳ ゴシック" panose="020B0609070205080204" pitchFamily="49" charset="-128"/>
              </a:rPr>
              <a:t>参考資料</a:t>
            </a:r>
            <a:r>
              <a:rPr lang="en-US" altLang="ja-JP" sz="1600" b="1" dirty="0">
                <a:solidFill>
                  <a:schemeClr val="bg1"/>
                </a:solidFill>
                <a:latin typeface="ＭＳ ゴシック" panose="020B0609070205080204" pitchFamily="49" charset="-128"/>
                <a:ea typeface="ＭＳ ゴシック" panose="020B0609070205080204" pitchFamily="49" charset="-128"/>
              </a:rPr>
              <a:t>】</a:t>
            </a:r>
            <a:r>
              <a:rPr lang="ja-JP" altLang="en-US" sz="1600" b="1" dirty="0">
                <a:solidFill>
                  <a:schemeClr val="bg1"/>
                </a:solidFill>
                <a:latin typeface="ＭＳ ゴシック" panose="020B0609070205080204" pitchFamily="49" charset="-128"/>
                <a:ea typeface="ＭＳ ゴシック" panose="020B0609070205080204" pitchFamily="49" charset="-128"/>
              </a:rPr>
              <a:t>統合の取組経過　　</a:t>
            </a:r>
          </a:p>
        </p:txBody>
      </p:sp>
    </p:spTree>
    <p:extLst>
      <p:ext uri="{BB962C8B-B14F-4D97-AF65-F5344CB8AC3E}">
        <p14:creationId xmlns:p14="http://schemas.microsoft.com/office/powerpoint/2010/main" val="1108741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305526" y="836712"/>
            <a:ext cx="8532948" cy="5776005"/>
          </a:xfrm>
          <a:prstGeom prst="rect">
            <a:avLst/>
          </a:prstGeom>
          <a:noFill/>
        </p:spPr>
        <p:txBody>
          <a:bodyPr wrap="square" rtlCol="0">
            <a:spAutoFit/>
          </a:bodyPr>
          <a:lstStyle/>
          <a:p>
            <a:pPr marL="348901" indent="-348901"/>
            <a:r>
              <a:rPr lang="en-US" altLang="ja-JP" sz="1368" dirty="0" smtClean="0">
                <a:latin typeface="HG丸ｺﾞｼｯｸM-PRO" panose="020F0600000000000000" pitchFamily="50" charset="-128"/>
                <a:ea typeface="HG丸ｺﾞｼｯｸM-PRO" panose="020F0600000000000000" pitchFamily="50" charset="-128"/>
              </a:rPr>
              <a:t>【</a:t>
            </a:r>
            <a:r>
              <a:rPr lang="ja-JP" altLang="en-US" sz="1368" dirty="0">
                <a:latin typeface="HG丸ｺﾞｼｯｸM-PRO" panose="020F0600000000000000" pitchFamily="50" charset="-128"/>
                <a:ea typeface="HG丸ｺﾞｼｯｸM-PRO" panose="020F0600000000000000" pitchFamily="50" charset="-128"/>
              </a:rPr>
              <a:t>少子高齢化・大学間競争の</a:t>
            </a:r>
            <a:r>
              <a:rPr lang="ja-JP" altLang="en-US" sz="1368" dirty="0" smtClean="0">
                <a:latin typeface="HG丸ｺﾞｼｯｸM-PRO" panose="020F0600000000000000" pitchFamily="50" charset="-128"/>
                <a:ea typeface="HG丸ｺﾞｼｯｸM-PRO" panose="020F0600000000000000" pitchFamily="50" charset="-128"/>
              </a:rPr>
              <a:t>激化への対応</a:t>
            </a:r>
            <a:r>
              <a:rPr lang="en-US" altLang="ja-JP" sz="1368" dirty="0" smtClean="0">
                <a:latin typeface="HG丸ｺﾞｼｯｸM-PRO" panose="020F0600000000000000" pitchFamily="50" charset="-128"/>
                <a:ea typeface="HG丸ｺﾞｼｯｸM-PRO" panose="020F0600000000000000" pitchFamily="50" charset="-128"/>
              </a:rPr>
              <a:t>】</a:t>
            </a:r>
          </a:p>
          <a:p>
            <a:pPr marL="348901" indent="-348901"/>
            <a:r>
              <a:rPr lang="ja-JP" altLang="en-US" sz="1368" dirty="0" smtClean="0">
                <a:latin typeface="HG丸ｺﾞｼｯｸM-PRO" panose="020F0600000000000000" pitchFamily="50" charset="-128"/>
                <a:ea typeface="HG丸ｺﾞｼｯｸM-PRO" panose="020F0600000000000000" pitchFamily="50" charset="-128"/>
              </a:rPr>
              <a:t>〇</a:t>
            </a:r>
            <a:r>
              <a:rPr lang="ja-JP" altLang="en-US" sz="1368" dirty="0">
                <a:latin typeface="HG丸ｺﾞｼｯｸM-PRO" panose="020F0600000000000000" pitchFamily="50" charset="-128"/>
                <a:ea typeface="HG丸ｺﾞｼｯｸM-PRO" panose="020F0600000000000000" pitchFamily="50" charset="-128"/>
              </a:rPr>
              <a:t>　</a:t>
            </a:r>
            <a:r>
              <a:rPr lang="ja-JP" altLang="en-US" sz="1368" dirty="0" smtClean="0">
                <a:latin typeface="HG丸ｺﾞｼｯｸM-PRO" panose="020F0600000000000000" pitchFamily="50" charset="-128"/>
                <a:ea typeface="HG丸ｺﾞｼｯｸM-PRO" panose="020F0600000000000000" pitchFamily="50" charset="-128"/>
              </a:rPr>
              <a:t>我が国</a:t>
            </a:r>
            <a:r>
              <a:rPr lang="ja-JP" altLang="en-US" sz="1368" dirty="0">
                <a:latin typeface="HG丸ｺﾞｼｯｸM-PRO" panose="020F0600000000000000" pitchFamily="50" charset="-128"/>
                <a:ea typeface="HG丸ｺﾞｼｯｸM-PRO" panose="020F0600000000000000" pitchFamily="50" charset="-128"/>
              </a:rPr>
              <a:t>の少子</a:t>
            </a:r>
            <a:r>
              <a:rPr lang="ja-JP" altLang="en-US" sz="1368" dirty="0" smtClean="0">
                <a:latin typeface="HG丸ｺﾞｼｯｸM-PRO" panose="020F0600000000000000" pitchFamily="50" charset="-128"/>
                <a:ea typeface="HG丸ｺﾞｼｯｸM-PRO" panose="020F0600000000000000" pitchFamily="50" charset="-128"/>
              </a:rPr>
              <a:t>高齢化の進行は厳しく、国立</a:t>
            </a:r>
            <a:r>
              <a:rPr lang="ja-JP" altLang="en-US" sz="1368" dirty="0">
                <a:latin typeface="HG丸ｺﾞｼｯｸM-PRO" panose="020F0600000000000000" pitchFamily="50" charset="-128"/>
                <a:ea typeface="HG丸ｺﾞｼｯｸM-PRO" panose="020F0600000000000000" pitchFamily="50" charset="-128"/>
              </a:rPr>
              <a:t>大学の法人統合や国公</a:t>
            </a:r>
            <a:r>
              <a:rPr lang="ja-JP" altLang="en-US" sz="1368" dirty="0" smtClean="0">
                <a:latin typeface="HG丸ｺﾞｼｯｸM-PRO" panose="020F0600000000000000" pitchFamily="50" charset="-128"/>
                <a:ea typeface="HG丸ｺﾞｼｯｸM-PRO" panose="020F0600000000000000" pitchFamily="50" charset="-128"/>
              </a:rPr>
              <a:t>私立の設置形態を</a:t>
            </a:r>
            <a:r>
              <a:rPr lang="ja-JP" altLang="en-US" sz="1368" dirty="0">
                <a:latin typeface="HG丸ｺﾞｼｯｸM-PRO" panose="020F0600000000000000" pitchFamily="50" charset="-128"/>
                <a:ea typeface="HG丸ｺﾞｼｯｸM-PRO" panose="020F0600000000000000" pitchFamily="50" charset="-128"/>
              </a:rPr>
              <a:t>またいだ学部移譲などの</a:t>
            </a:r>
            <a:r>
              <a:rPr lang="ja-JP" altLang="en-US" sz="1368" dirty="0" smtClean="0">
                <a:latin typeface="HG丸ｺﾞｼｯｸM-PRO" panose="020F0600000000000000" pitchFamily="50" charset="-128"/>
                <a:ea typeface="HG丸ｺﾞｼｯｸM-PRO" panose="020F0600000000000000" pitchFamily="50" charset="-128"/>
              </a:rPr>
              <a:t>法整備</a:t>
            </a:r>
            <a:r>
              <a:rPr lang="ja-JP" altLang="en-US" sz="1368" dirty="0">
                <a:latin typeface="HG丸ｺﾞｼｯｸM-PRO" panose="020F0600000000000000" pitchFamily="50" charset="-128"/>
                <a:ea typeface="HG丸ｺﾞｼｯｸM-PRO" panose="020F0600000000000000" pitchFamily="50" charset="-128"/>
              </a:rPr>
              <a:t>が</a:t>
            </a:r>
            <a:r>
              <a:rPr lang="ja-JP" altLang="en-US" sz="1368" dirty="0" smtClean="0">
                <a:latin typeface="HG丸ｺﾞｼｯｸM-PRO" panose="020F0600000000000000" pitchFamily="50" charset="-128"/>
                <a:ea typeface="HG丸ｺﾞｼｯｸM-PRO" panose="020F0600000000000000" pitchFamily="50" charset="-128"/>
              </a:rPr>
              <a:t>整えられつつある。一方</a:t>
            </a:r>
            <a:r>
              <a:rPr lang="ja-JP" altLang="en-US" sz="1368" dirty="0">
                <a:latin typeface="HG丸ｺﾞｼｯｸM-PRO" panose="020F0600000000000000" pitchFamily="50" charset="-128"/>
                <a:ea typeface="HG丸ｺﾞｼｯｸM-PRO" panose="020F0600000000000000" pitchFamily="50" charset="-128"/>
              </a:rPr>
              <a:t>、アジアの主たる都市</a:t>
            </a:r>
            <a:r>
              <a:rPr lang="ja-JP" altLang="en-US" sz="1368" dirty="0" smtClean="0">
                <a:latin typeface="HG丸ｺﾞｼｯｸM-PRO" panose="020F0600000000000000" pitchFamily="50" charset="-128"/>
                <a:ea typeface="HG丸ｺﾞｼｯｸM-PRO" panose="020F0600000000000000" pitchFamily="50" charset="-128"/>
              </a:rPr>
              <a:t>に</a:t>
            </a:r>
            <a:r>
              <a:rPr lang="ja-JP" altLang="en-US" sz="1368" dirty="0">
                <a:latin typeface="HG丸ｺﾞｼｯｸM-PRO" panose="020F0600000000000000" pitchFamily="50" charset="-128"/>
                <a:ea typeface="HG丸ｺﾞｼｯｸM-PRO" panose="020F0600000000000000" pitchFamily="50" charset="-128"/>
              </a:rPr>
              <a:t>所在</a:t>
            </a:r>
            <a:r>
              <a:rPr lang="ja-JP" altLang="en-US" sz="1368" dirty="0" smtClean="0">
                <a:latin typeface="HG丸ｺﾞｼｯｸM-PRO" panose="020F0600000000000000" pitchFamily="50" charset="-128"/>
                <a:ea typeface="HG丸ｺﾞｼｯｸM-PRO" panose="020F0600000000000000" pitchFamily="50" charset="-128"/>
              </a:rPr>
              <a:t>する研究型</a:t>
            </a:r>
            <a:r>
              <a:rPr lang="ja-JP" altLang="en-US" sz="1368" dirty="0">
                <a:latin typeface="HG丸ｺﾞｼｯｸM-PRO" panose="020F0600000000000000" pitchFamily="50" charset="-128"/>
                <a:ea typeface="HG丸ｺﾞｼｯｸM-PRO" panose="020F0600000000000000" pitchFamily="50" charset="-128"/>
              </a:rPr>
              <a:t>大学</a:t>
            </a:r>
            <a:r>
              <a:rPr lang="ja-JP" altLang="en-US" sz="1368" dirty="0" smtClean="0">
                <a:latin typeface="HG丸ｺﾞｼｯｸM-PRO" panose="020F0600000000000000" pitchFamily="50" charset="-128"/>
                <a:ea typeface="HG丸ｺﾞｼｯｸM-PRO" panose="020F0600000000000000" pitchFamily="50" charset="-128"/>
              </a:rPr>
              <a:t>は、</a:t>
            </a:r>
            <a:r>
              <a:rPr lang="en-US" altLang="ja-JP" sz="1368" dirty="0" smtClean="0">
                <a:latin typeface="HG丸ｺﾞｼｯｸM-PRO" panose="020F0600000000000000" pitchFamily="50" charset="-128"/>
                <a:ea typeface="HG丸ｺﾞｼｯｸM-PRO" panose="020F0600000000000000" pitchFamily="50" charset="-128"/>
              </a:rPr>
              <a:t>1</a:t>
            </a:r>
            <a:r>
              <a:rPr lang="ja-JP" altLang="en-US" sz="1368" dirty="0">
                <a:latin typeface="HG丸ｺﾞｼｯｸM-PRO" panose="020F0600000000000000" pitchFamily="50" charset="-128"/>
                <a:ea typeface="HG丸ｺﾞｼｯｸM-PRO" panose="020F0600000000000000" pitchFamily="50" charset="-128"/>
              </a:rPr>
              <a:t>万人を超える学生規模を誇り、</a:t>
            </a:r>
            <a:r>
              <a:rPr lang="ja-JP" altLang="en-US" sz="1368" dirty="0" smtClean="0">
                <a:latin typeface="HG丸ｺﾞｼｯｸM-PRO" panose="020F0600000000000000" pitchFamily="50" charset="-128"/>
                <a:ea typeface="HG丸ｺﾞｼｯｸM-PRO" panose="020F0600000000000000" pitchFamily="50" charset="-128"/>
              </a:rPr>
              <a:t>英語によ</a:t>
            </a:r>
            <a:r>
              <a:rPr lang="ja-JP" altLang="en-US" sz="1368" dirty="0">
                <a:latin typeface="HG丸ｺﾞｼｯｸM-PRO" panose="020F0600000000000000" pitchFamily="50" charset="-128"/>
                <a:ea typeface="HG丸ｺﾞｼｯｸM-PRO" panose="020F0600000000000000" pitchFamily="50" charset="-128"/>
              </a:rPr>
              <a:t>る</a:t>
            </a:r>
            <a:r>
              <a:rPr lang="ja-JP" altLang="en-US" sz="1368" dirty="0" smtClean="0">
                <a:latin typeface="HG丸ｺﾞｼｯｸM-PRO" panose="020F0600000000000000" pitchFamily="50" charset="-128"/>
                <a:ea typeface="HG丸ｺﾞｼｯｸM-PRO" panose="020F0600000000000000" pitchFamily="50" charset="-128"/>
              </a:rPr>
              <a:t>授業にも</a:t>
            </a:r>
            <a:r>
              <a:rPr lang="ja-JP" altLang="en-US" sz="1368" dirty="0">
                <a:latin typeface="HG丸ｺﾞｼｯｸM-PRO" panose="020F0600000000000000" pitchFamily="50" charset="-128"/>
                <a:ea typeface="HG丸ｺﾞｼｯｸM-PRO" panose="020F0600000000000000" pitchFamily="50" charset="-128"/>
              </a:rPr>
              <a:t>積極的に</a:t>
            </a:r>
            <a:r>
              <a:rPr lang="ja-JP" altLang="en-US" sz="1368" dirty="0" smtClean="0">
                <a:latin typeface="HG丸ｺﾞｼｯｸM-PRO" panose="020F0600000000000000" pitchFamily="50" charset="-128"/>
                <a:ea typeface="HG丸ｺﾞｼｯｸM-PRO" panose="020F0600000000000000" pitchFamily="50" charset="-128"/>
              </a:rPr>
              <a:t>取り組み、近隣</a:t>
            </a:r>
            <a:r>
              <a:rPr lang="ja-JP" altLang="en-US" sz="1368" dirty="0">
                <a:latin typeface="HG丸ｺﾞｼｯｸM-PRO" panose="020F0600000000000000" pitchFamily="50" charset="-128"/>
                <a:ea typeface="HG丸ｺﾞｼｯｸM-PRO" panose="020F0600000000000000" pitchFamily="50" charset="-128"/>
              </a:rPr>
              <a:t>国の留学生を</a:t>
            </a:r>
            <a:r>
              <a:rPr lang="ja-JP" altLang="en-US" sz="1368" dirty="0" smtClean="0">
                <a:latin typeface="HG丸ｺﾞｼｯｸM-PRO" panose="020F0600000000000000" pitchFamily="50" charset="-128"/>
                <a:ea typeface="HG丸ｺﾞｼｯｸM-PRO" panose="020F0600000000000000" pitchFamily="50" charset="-128"/>
              </a:rPr>
              <a:t>受け入れ、世界的なプレゼンスを高めている。</a:t>
            </a:r>
            <a:endParaRPr lang="en-US" altLang="ja-JP" sz="1368" dirty="0" smtClean="0">
              <a:latin typeface="HG丸ｺﾞｼｯｸM-PRO" panose="020F0600000000000000" pitchFamily="50" charset="-128"/>
              <a:ea typeface="HG丸ｺﾞｼｯｸM-PRO" panose="020F0600000000000000" pitchFamily="50" charset="-128"/>
            </a:endParaRPr>
          </a:p>
          <a:p>
            <a:pPr marL="348901" indent="-348901"/>
            <a:r>
              <a:rPr lang="ja-JP" altLang="en-US" sz="1368" dirty="0">
                <a:latin typeface="HG丸ｺﾞｼｯｸM-PRO" panose="020F0600000000000000" pitchFamily="50" charset="-128"/>
                <a:ea typeface="HG丸ｺﾞｼｯｸM-PRO" panose="020F0600000000000000" pitchFamily="50" charset="-128"/>
              </a:rPr>
              <a:t>　</a:t>
            </a:r>
            <a:endParaRPr lang="en-US" altLang="ja-JP" sz="1368" dirty="0" smtClean="0">
              <a:latin typeface="HG丸ｺﾞｼｯｸM-PRO" panose="020F0600000000000000" pitchFamily="50" charset="-128"/>
              <a:ea typeface="HG丸ｺﾞｼｯｸM-PRO" panose="020F0600000000000000" pitchFamily="50" charset="-128"/>
            </a:endParaRPr>
          </a:p>
          <a:p>
            <a:pPr marL="348901" indent="-348901"/>
            <a:r>
              <a:rPr lang="ja-JP" altLang="en-US" sz="1368" dirty="0" smtClean="0">
                <a:latin typeface="HG丸ｺﾞｼｯｸM-PRO" panose="020F0600000000000000" pitchFamily="50" charset="-128"/>
                <a:ea typeface="HG丸ｺﾞｼｯｸM-PRO" panose="020F0600000000000000" pitchFamily="50" charset="-128"/>
              </a:rPr>
              <a:t>〇　この</a:t>
            </a:r>
            <a:r>
              <a:rPr lang="ja-JP" altLang="en-US" sz="1368" dirty="0">
                <a:latin typeface="HG丸ｺﾞｼｯｸM-PRO" panose="020F0600000000000000" pitchFamily="50" charset="-128"/>
                <a:ea typeface="HG丸ｺﾞｼｯｸM-PRO" panose="020F0600000000000000" pitchFamily="50" charset="-128"/>
              </a:rPr>
              <a:t>ような状況下で、設立団体たる大阪府、大阪市が世界と都市間競争を勝ち抜くためにも</a:t>
            </a:r>
            <a:r>
              <a:rPr lang="ja-JP" altLang="en-US" sz="1368" dirty="0" smtClean="0">
                <a:latin typeface="HG丸ｺﾞｼｯｸM-PRO" panose="020F0600000000000000" pitchFamily="50" charset="-128"/>
                <a:ea typeface="HG丸ｺﾞｼｯｸM-PRO" panose="020F0600000000000000" pitchFamily="50" charset="-128"/>
              </a:rPr>
              <a:t>、大学統合によって一定</a:t>
            </a:r>
            <a:r>
              <a:rPr lang="ja-JP" altLang="en-US" sz="1368" dirty="0">
                <a:latin typeface="HG丸ｺﾞｼｯｸM-PRO" panose="020F0600000000000000" pitchFamily="50" charset="-128"/>
                <a:ea typeface="HG丸ｺﾞｼｯｸM-PRO" panose="020F0600000000000000" pitchFamily="50" charset="-128"/>
              </a:rPr>
              <a:t>規模の大学となり、</a:t>
            </a:r>
            <a:r>
              <a:rPr lang="ja-JP" altLang="en-US" sz="1368" dirty="0" smtClean="0">
                <a:latin typeface="HG丸ｺﾞｼｯｸM-PRO" panose="020F0600000000000000" pitchFamily="50" charset="-128"/>
                <a:ea typeface="HG丸ｺﾞｼｯｸM-PRO" panose="020F0600000000000000" pitchFamily="50" charset="-128"/>
              </a:rPr>
              <a:t>国内のみ</a:t>
            </a:r>
            <a:r>
              <a:rPr lang="ja-JP" altLang="en-US" sz="1368" dirty="0">
                <a:latin typeface="HG丸ｺﾞｼｯｸM-PRO" panose="020F0600000000000000" pitchFamily="50" charset="-128"/>
                <a:ea typeface="HG丸ｺﾞｼｯｸM-PRO" panose="020F0600000000000000" pitchFamily="50" charset="-128"/>
              </a:rPr>
              <a:t>ならず</a:t>
            </a:r>
            <a:r>
              <a:rPr lang="ja-JP" altLang="en-US" sz="1368" dirty="0" smtClean="0">
                <a:latin typeface="HG丸ｺﾞｼｯｸM-PRO" panose="020F0600000000000000" pitchFamily="50" charset="-128"/>
                <a:ea typeface="HG丸ｺﾞｼｯｸM-PRO" panose="020F0600000000000000" pitchFamily="50" charset="-128"/>
              </a:rPr>
              <a:t>海外に</a:t>
            </a:r>
            <a:r>
              <a:rPr lang="ja-JP" altLang="en-US" sz="1368" dirty="0">
                <a:latin typeface="HG丸ｺﾞｼｯｸM-PRO" panose="020F0600000000000000" pitchFamily="50" charset="-128"/>
                <a:ea typeface="HG丸ｺﾞｼｯｸM-PRO" panose="020F0600000000000000" pitchFamily="50" charset="-128"/>
              </a:rPr>
              <a:t>対しても大学の価値を一層高めることが求められている。</a:t>
            </a:r>
            <a:endParaRPr lang="en-US" altLang="ja-JP" sz="1368" dirty="0" smtClean="0">
              <a:latin typeface="HG丸ｺﾞｼｯｸM-PRO" panose="020F0600000000000000" pitchFamily="50" charset="-128"/>
              <a:ea typeface="HG丸ｺﾞｼｯｸM-PRO" panose="020F0600000000000000" pitchFamily="50" charset="-128"/>
            </a:endParaRPr>
          </a:p>
          <a:p>
            <a:pPr marL="348901" indent="-348901"/>
            <a:endParaRPr lang="en-US" altLang="ja-JP" sz="1368" dirty="0" smtClean="0">
              <a:latin typeface="HG丸ｺﾞｼｯｸM-PRO" panose="020F0600000000000000" pitchFamily="50" charset="-128"/>
              <a:ea typeface="HG丸ｺﾞｼｯｸM-PRO" panose="020F0600000000000000" pitchFamily="50" charset="-128"/>
            </a:endParaRPr>
          </a:p>
          <a:p>
            <a:pPr marL="348901" indent="-348901"/>
            <a:r>
              <a:rPr lang="en-US" altLang="ja-JP" sz="1368" dirty="0" smtClean="0">
                <a:latin typeface="HG丸ｺﾞｼｯｸM-PRO" panose="020F0600000000000000" pitchFamily="50" charset="-128"/>
                <a:ea typeface="HG丸ｺﾞｼｯｸM-PRO" panose="020F0600000000000000" pitchFamily="50" charset="-128"/>
              </a:rPr>
              <a:t>【</a:t>
            </a:r>
            <a:r>
              <a:rPr lang="ja-JP" altLang="en-US" sz="1368" dirty="0">
                <a:latin typeface="HG丸ｺﾞｼｯｸM-PRO" panose="020F0600000000000000" pitchFamily="50" charset="-128"/>
                <a:ea typeface="HG丸ｺﾞｼｯｸM-PRO" panose="020F0600000000000000" pitchFamily="50" charset="-128"/>
              </a:rPr>
              <a:t>高度</a:t>
            </a:r>
            <a:r>
              <a:rPr lang="ja-JP" altLang="en-US" sz="1368" dirty="0" smtClean="0">
                <a:latin typeface="HG丸ｺﾞｼｯｸM-PRO" panose="020F0600000000000000" pitchFamily="50" charset="-128"/>
                <a:ea typeface="HG丸ｺﾞｼｯｸM-PRO" panose="020F0600000000000000" pitchFamily="50" charset="-128"/>
              </a:rPr>
              <a:t>な融合研究の展開</a:t>
            </a:r>
            <a:r>
              <a:rPr lang="en-US" altLang="ja-JP" sz="1368" dirty="0" smtClean="0">
                <a:latin typeface="HG丸ｺﾞｼｯｸM-PRO" panose="020F0600000000000000" pitchFamily="50" charset="-128"/>
                <a:ea typeface="HG丸ｺﾞｼｯｸM-PRO" panose="020F0600000000000000" pitchFamily="50" charset="-128"/>
              </a:rPr>
              <a:t>】</a:t>
            </a:r>
          </a:p>
          <a:p>
            <a:pPr marL="348901" indent="-348901"/>
            <a:r>
              <a:rPr lang="ja-JP" altLang="en-US" sz="1368" dirty="0" smtClean="0">
                <a:latin typeface="HG丸ｺﾞｼｯｸM-PRO" panose="020F0600000000000000" pitchFamily="50" charset="-128"/>
                <a:ea typeface="HG丸ｺﾞｼｯｸM-PRO" panose="020F0600000000000000" pitchFamily="50" charset="-128"/>
              </a:rPr>
              <a:t>〇</a:t>
            </a:r>
            <a:r>
              <a:rPr lang="ja-JP" altLang="en-US" sz="1368" dirty="0">
                <a:latin typeface="HG丸ｺﾞｼｯｸM-PRO" panose="020F0600000000000000" pitchFamily="50" charset="-128"/>
                <a:ea typeface="HG丸ｺﾞｼｯｸM-PRO" panose="020F0600000000000000" pitchFamily="50" charset="-128"/>
              </a:rPr>
              <a:t>　科学の進歩・社会の変化とともに、一つの分野の知識だけでは解決できない課題が多数</a:t>
            </a:r>
            <a:r>
              <a:rPr lang="ja-JP" altLang="en-US" sz="1368" dirty="0" smtClean="0">
                <a:latin typeface="HG丸ｺﾞｼｯｸM-PRO" panose="020F0600000000000000" pitchFamily="50" charset="-128"/>
                <a:ea typeface="HG丸ｺﾞｼｯｸM-PRO" panose="020F0600000000000000" pitchFamily="50" charset="-128"/>
              </a:rPr>
              <a:t>表出して</a:t>
            </a:r>
            <a:r>
              <a:rPr lang="ja-JP" altLang="en-US" sz="1368" dirty="0">
                <a:latin typeface="HG丸ｺﾞｼｯｸM-PRO" panose="020F0600000000000000" pitchFamily="50" charset="-128"/>
                <a:ea typeface="HG丸ｺﾞｼｯｸM-PRO" panose="020F0600000000000000" pitchFamily="50" charset="-128"/>
              </a:rPr>
              <a:t>いる。府立大学と市立大学はそれぞれ総合大学であり、例えば府大は工学・農学・獣医学など、市大は理学・</a:t>
            </a:r>
            <a:r>
              <a:rPr lang="ja-JP" altLang="en-US" sz="1368" dirty="0" smtClean="0">
                <a:latin typeface="HG丸ｺﾞｼｯｸM-PRO" panose="020F0600000000000000" pitchFamily="50" charset="-128"/>
                <a:ea typeface="HG丸ｺﾞｼｯｸM-PRO" panose="020F0600000000000000" pitchFamily="50" charset="-128"/>
              </a:rPr>
              <a:t>医学、人文・社会科学など</a:t>
            </a:r>
            <a:r>
              <a:rPr lang="ja-JP" altLang="en-US" sz="1368" dirty="0">
                <a:latin typeface="HG丸ｺﾞｼｯｸM-PRO" panose="020F0600000000000000" pitchFamily="50" charset="-128"/>
                <a:ea typeface="HG丸ｺﾞｼｯｸM-PRO" panose="020F0600000000000000" pitchFamily="50" charset="-128"/>
              </a:rPr>
              <a:t>の</a:t>
            </a:r>
            <a:r>
              <a:rPr lang="ja-JP" altLang="en-US" sz="1368" dirty="0" smtClean="0">
                <a:latin typeface="HG丸ｺﾞｼｯｸM-PRO" panose="020F0600000000000000" pitchFamily="50" charset="-128"/>
                <a:ea typeface="HG丸ｺﾞｼｯｸM-PRO" panose="020F0600000000000000" pitchFamily="50" charset="-128"/>
              </a:rPr>
              <a:t>分野に強みがある。</a:t>
            </a:r>
            <a:r>
              <a:rPr lang="ja-JP" altLang="en-US" sz="1368" dirty="0">
                <a:latin typeface="HG丸ｺﾞｼｯｸM-PRO" panose="020F0600000000000000" pitchFamily="50" charset="-128"/>
                <a:ea typeface="HG丸ｺﾞｼｯｸM-PRO" panose="020F0600000000000000" pitchFamily="50" charset="-128"/>
              </a:rPr>
              <a:t>新大学設置によってこれらがより強固に、効果的に組み合わさることにより、非常に高度な融合研究を</a:t>
            </a:r>
            <a:r>
              <a:rPr lang="ja-JP" altLang="en-US" sz="1368" dirty="0" smtClean="0">
                <a:latin typeface="HG丸ｺﾞｼｯｸM-PRO" panose="020F0600000000000000" pitchFamily="50" charset="-128"/>
                <a:ea typeface="HG丸ｺﾞｼｯｸM-PRO" panose="020F0600000000000000" pitchFamily="50" charset="-128"/>
              </a:rPr>
              <a:t>展開し、課題解決に寄与する</a:t>
            </a:r>
            <a:r>
              <a:rPr lang="ja-JP" altLang="en-US" sz="1368" dirty="0">
                <a:latin typeface="HG丸ｺﾞｼｯｸM-PRO" panose="020F0600000000000000" pitchFamily="50" charset="-128"/>
                <a:ea typeface="HG丸ｺﾞｼｯｸM-PRO" panose="020F0600000000000000" pitchFamily="50" charset="-128"/>
              </a:rPr>
              <a:t>ことができる。</a:t>
            </a:r>
          </a:p>
          <a:p>
            <a:pPr marL="348901" indent="-348901"/>
            <a:endParaRPr lang="en-US" altLang="ja-JP" sz="1368" dirty="0" smtClean="0">
              <a:latin typeface="HG丸ｺﾞｼｯｸM-PRO" panose="020F0600000000000000" pitchFamily="50" charset="-128"/>
              <a:ea typeface="HG丸ｺﾞｼｯｸM-PRO" panose="020F0600000000000000" pitchFamily="50" charset="-128"/>
            </a:endParaRPr>
          </a:p>
          <a:p>
            <a:pPr marL="348901" indent="-348901"/>
            <a:r>
              <a:rPr lang="ja-JP" altLang="en-US" sz="1368" dirty="0" smtClean="0">
                <a:latin typeface="HG丸ｺﾞｼｯｸM-PRO" panose="020F0600000000000000" pitchFamily="50" charset="-128"/>
                <a:ea typeface="HG丸ｺﾞｼｯｸM-PRO" panose="020F0600000000000000" pitchFamily="50" charset="-128"/>
              </a:rPr>
              <a:t>〇</a:t>
            </a:r>
            <a:r>
              <a:rPr lang="ja-JP" altLang="en-US" sz="1368" dirty="0">
                <a:latin typeface="HG丸ｺﾞｼｯｸM-PRO" panose="020F0600000000000000" pitchFamily="50" charset="-128"/>
                <a:ea typeface="HG丸ｺﾞｼｯｸM-PRO" panose="020F0600000000000000" pitchFamily="50" charset="-128"/>
              </a:rPr>
              <a:t>　例</a:t>
            </a:r>
            <a:r>
              <a:rPr lang="ja-JP" altLang="en-US" sz="1368" dirty="0" smtClean="0">
                <a:latin typeface="HG丸ｺﾞｼｯｸM-PRO" panose="020F0600000000000000" pitchFamily="50" charset="-128"/>
                <a:ea typeface="HG丸ｺﾞｼｯｸM-PRO" panose="020F0600000000000000" pitchFamily="50" charset="-128"/>
              </a:rPr>
              <a:t>として、「</a:t>
            </a:r>
            <a:r>
              <a:rPr lang="ja-JP" altLang="en-US" sz="1368" dirty="0">
                <a:latin typeface="HG丸ｺﾞｼｯｸM-PRO" panose="020F0600000000000000" pitchFamily="50" charset="-128"/>
                <a:ea typeface="HG丸ｺﾞｼｯｸM-PRO" panose="020F0600000000000000" pitchFamily="50" charset="-128"/>
              </a:rPr>
              <a:t>災害死ゼロ」を実現する</a:t>
            </a:r>
            <a:r>
              <a:rPr lang="ja-JP" altLang="en-US" sz="1368" dirty="0" smtClean="0">
                <a:latin typeface="HG丸ｺﾞｼｯｸM-PRO" panose="020F0600000000000000" pitchFamily="50" charset="-128"/>
                <a:ea typeface="HG丸ｺﾞｼｯｸM-PRO" panose="020F0600000000000000" pitchFamily="50" charset="-128"/>
              </a:rPr>
              <a:t>研究、</a:t>
            </a:r>
            <a:r>
              <a:rPr lang="ja-JP" altLang="en-US" sz="1368" dirty="0">
                <a:latin typeface="HG丸ｺﾞｼｯｸM-PRO" panose="020F0600000000000000" pitchFamily="50" charset="-128"/>
                <a:ea typeface="HG丸ｺﾞｼｯｸM-PRO" panose="020F0600000000000000" pitchFamily="50" charset="-128"/>
              </a:rPr>
              <a:t>持続可能で強靭な社会を形成する</a:t>
            </a:r>
            <a:r>
              <a:rPr lang="ja-JP" altLang="en-US" sz="1368" dirty="0" smtClean="0">
                <a:latin typeface="HG丸ｺﾞｼｯｸM-PRO" panose="020F0600000000000000" pitchFamily="50" charset="-128"/>
                <a:ea typeface="HG丸ｺﾞｼｯｸM-PRO" panose="020F0600000000000000" pitchFamily="50" charset="-128"/>
              </a:rPr>
              <a:t>研究、</a:t>
            </a:r>
            <a:r>
              <a:rPr lang="ja-JP" altLang="en-US" sz="1368" dirty="0">
                <a:latin typeface="HG丸ｺﾞｼｯｸM-PRO" panose="020F0600000000000000" pitchFamily="50" charset="-128"/>
                <a:ea typeface="HG丸ｺﾞｼｯｸM-PRO" panose="020F0600000000000000" pitchFamily="50" charset="-128"/>
              </a:rPr>
              <a:t>医療系関係の英知を結集した未来型予防医療の</a:t>
            </a:r>
            <a:r>
              <a:rPr lang="ja-JP" altLang="en-US" sz="1368" dirty="0" smtClean="0">
                <a:latin typeface="HG丸ｺﾞｼｯｸM-PRO" panose="020F0600000000000000" pitchFamily="50" charset="-128"/>
                <a:ea typeface="HG丸ｺﾞｼｯｸM-PRO" panose="020F0600000000000000" pitchFamily="50" charset="-128"/>
              </a:rPr>
              <a:t>研究、先端</a:t>
            </a:r>
            <a:r>
              <a:rPr lang="ja-JP" altLang="en-US" sz="1368" dirty="0">
                <a:latin typeface="HG丸ｺﾞｼｯｸM-PRO" panose="020F0600000000000000" pitchFamily="50" charset="-128"/>
                <a:ea typeface="HG丸ｺﾞｼｯｸM-PRO" panose="020F0600000000000000" pitchFamily="50" charset="-128"/>
              </a:rPr>
              <a:t>医薬を革新的に開発する</a:t>
            </a:r>
            <a:r>
              <a:rPr lang="ja-JP" altLang="en-US" sz="1368" dirty="0" smtClean="0">
                <a:latin typeface="HG丸ｺﾞｼｯｸM-PRO" panose="020F0600000000000000" pitchFamily="50" charset="-128"/>
                <a:ea typeface="HG丸ｺﾞｼｯｸM-PRO" panose="020F0600000000000000" pitchFamily="50" charset="-128"/>
              </a:rPr>
              <a:t>研究、人工</a:t>
            </a:r>
            <a:r>
              <a:rPr lang="ja-JP" altLang="en-US" sz="1368" dirty="0">
                <a:latin typeface="HG丸ｺﾞｼｯｸM-PRO" panose="020F0600000000000000" pitchFamily="50" charset="-128"/>
                <a:ea typeface="HG丸ｺﾞｼｯｸM-PRO" panose="020F0600000000000000" pitchFamily="50" charset="-128"/>
              </a:rPr>
              <a:t>光合成を核とした次世代エネルギー研究</a:t>
            </a:r>
            <a:r>
              <a:rPr lang="ja-JP" altLang="en-US" sz="1368" dirty="0" smtClean="0">
                <a:latin typeface="HG丸ｺﾞｼｯｸM-PRO" panose="020F0600000000000000" pitchFamily="50" charset="-128"/>
                <a:ea typeface="HG丸ｺﾞｼｯｸM-PRO" panose="020F0600000000000000" pitchFamily="50" charset="-128"/>
              </a:rPr>
              <a:t>開発などの</a:t>
            </a:r>
            <a:r>
              <a:rPr lang="ja-JP" altLang="en-US" sz="1368" dirty="0">
                <a:latin typeface="HG丸ｺﾞｼｯｸM-PRO" panose="020F0600000000000000" pitchFamily="50" charset="-128"/>
                <a:ea typeface="HG丸ｺﾞｼｯｸM-PRO" panose="020F0600000000000000" pitchFamily="50" charset="-128"/>
              </a:rPr>
              <a:t>推進</a:t>
            </a:r>
            <a:r>
              <a:rPr lang="ja-JP" altLang="en-US" sz="1368" dirty="0" smtClean="0">
                <a:latin typeface="HG丸ｺﾞｼｯｸM-PRO" panose="020F0600000000000000" pitchFamily="50" charset="-128"/>
                <a:ea typeface="HG丸ｺﾞｼｯｸM-PRO" panose="020F0600000000000000" pitchFamily="50" charset="-128"/>
              </a:rPr>
              <a:t>、</a:t>
            </a:r>
            <a:r>
              <a:rPr lang="ja-JP" altLang="en-US" sz="1368" dirty="0">
                <a:latin typeface="HG丸ｺﾞｼｯｸM-PRO" panose="020F0600000000000000" pitchFamily="50" charset="-128"/>
                <a:ea typeface="HG丸ｺﾞｼｯｸM-PRO" panose="020F0600000000000000" pitchFamily="50" charset="-128"/>
              </a:rPr>
              <a:t>全世代のヘルスケアサポートの人材育成</a:t>
            </a:r>
            <a:r>
              <a:rPr lang="ja-JP" altLang="en-US" sz="1368" dirty="0" smtClean="0">
                <a:latin typeface="HG丸ｺﾞｼｯｸM-PRO" panose="020F0600000000000000" pitchFamily="50" charset="-128"/>
                <a:ea typeface="HG丸ｺﾞｼｯｸM-PRO" panose="020F0600000000000000" pitchFamily="50" charset="-128"/>
              </a:rPr>
              <a:t>、</a:t>
            </a:r>
            <a:r>
              <a:rPr lang="ja-JP" altLang="en-US" sz="1368" dirty="0">
                <a:latin typeface="HG丸ｺﾞｼｯｸM-PRO" panose="020F0600000000000000" pitchFamily="50" charset="-128"/>
                <a:ea typeface="HG丸ｺﾞｼｯｸM-PRO" panose="020F0600000000000000" pitchFamily="50" charset="-128"/>
              </a:rPr>
              <a:t>医学と獣医学の連携による画期的診断治療法や感染症対策の確立、</a:t>
            </a:r>
            <a:r>
              <a:rPr lang="ja-JP" altLang="en-US" sz="1368" dirty="0" smtClean="0">
                <a:latin typeface="HG丸ｺﾞｼｯｸM-PRO" panose="020F0600000000000000" pitchFamily="50" charset="-128"/>
                <a:ea typeface="HG丸ｺﾞｼｯｸM-PRO" panose="020F0600000000000000" pitchFamily="50" charset="-128"/>
              </a:rPr>
              <a:t>情報学</a:t>
            </a:r>
            <a:r>
              <a:rPr lang="ja-JP" altLang="en-US" sz="1368" dirty="0">
                <a:latin typeface="HG丸ｺﾞｼｯｸM-PRO" panose="020F0600000000000000" pitchFamily="50" charset="-128"/>
                <a:ea typeface="HG丸ｺﾞｼｯｸM-PRO" panose="020F0600000000000000" pitchFamily="50" charset="-128"/>
              </a:rPr>
              <a:t>教員の集約による府市のデータ活用</a:t>
            </a:r>
            <a:r>
              <a:rPr lang="ja-JP" altLang="en-US" sz="1368" dirty="0" smtClean="0">
                <a:latin typeface="HG丸ｺﾞｼｯｸM-PRO" panose="020F0600000000000000" pitchFamily="50" charset="-128"/>
                <a:ea typeface="HG丸ｺﾞｼｯｸM-PRO" panose="020F0600000000000000" pitchFamily="50" charset="-128"/>
              </a:rPr>
              <a:t>などによりシナジー効果が発揮できる。</a:t>
            </a:r>
            <a:endParaRPr lang="ja-JP" altLang="en-US" sz="1368" dirty="0">
              <a:latin typeface="HG丸ｺﾞｼｯｸM-PRO" panose="020F0600000000000000" pitchFamily="50" charset="-128"/>
              <a:ea typeface="HG丸ｺﾞｼｯｸM-PRO" panose="020F0600000000000000" pitchFamily="50" charset="-128"/>
            </a:endParaRPr>
          </a:p>
          <a:p>
            <a:pPr marL="348901" indent="-348901"/>
            <a:r>
              <a:rPr lang="ja-JP" altLang="en-US" sz="1368" dirty="0" smtClean="0">
                <a:latin typeface="HG丸ｺﾞｼｯｸM-PRO" panose="020F0600000000000000" pitchFamily="50" charset="-128"/>
                <a:ea typeface="HG丸ｺﾞｼｯｸM-PRO" panose="020F0600000000000000" pitchFamily="50" charset="-128"/>
              </a:rPr>
              <a:t>　</a:t>
            </a:r>
            <a:endParaRPr lang="en-US" altLang="ja-JP" sz="1368" dirty="0" smtClean="0">
              <a:latin typeface="HG丸ｺﾞｼｯｸM-PRO" panose="020F0600000000000000" pitchFamily="50" charset="-128"/>
              <a:ea typeface="HG丸ｺﾞｼｯｸM-PRO" panose="020F0600000000000000" pitchFamily="50" charset="-128"/>
            </a:endParaRPr>
          </a:p>
          <a:p>
            <a:pPr marL="348901" indent="-348901"/>
            <a:r>
              <a:rPr lang="en-US" altLang="ja-JP" sz="1368" dirty="0" smtClean="0">
                <a:latin typeface="HG丸ｺﾞｼｯｸM-PRO" panose="020F0600000000000000" pitchFamily="50" charset="-128"/>
                <a:ea typeface="HG丸ｺﾞｼｯｸM-PRO" panose="020F0600000000000000" pitchFamily="50" charset="-128"/>
              </a:rPr>
              <a:t>【</a:t>
            </a:r>
            <a:r>
              <a:rPr lang="ja-JP" altLang="en-US" sz="1368" dirty="0" smtClean="0">
                <a:latin typeface="HG丸ｺﾞｼｯｸM-PRO" panose="020F0600000000000000" pitchFamily="50" charset="-128"/>
                <a:ea typeface="HG丸ｺﾞｼｯｸM-PRO" panose="020F0600000000000000" pitchFamily="50" charset="-128"/>
              </a:rPr>
              <a:t>選択と集中</a:t>
            </a:r>
            <a:r>
              <a:rPr lang="en-US" altLang="ja-JP" sz="1368" dirty="0" smtClean="0">
                <a:latin typeface="HG丸ｺﾞｼｯｸM-PRO" panose="020F0600000000000000" pitchFamily="50" charset="-128"/>
                <a:ea typeface="HG丸ｺﾞｼｯｸM-PRO" panose="020F0600000000000000" pitchFamily="50" charset="-128"/>
              </a:rPr>
              <a:t>】</a:t>
            </a:r>
            <a:endParaRPr lang="en-US" altLang="ja-JP" sz="1368" dirty="0">
              <a:latin typeface="HG丸ｺﾞｼｯｸM-PRO" panose="020F0600000000000000" pitchFamily="50" charset="-128"/>
              <a:ea typeface="HG丸ｺﾞｼｯｸM-PRO" panose="020F0600000000000000" pitchFamily="50" charset="-128"/>
            </a:endParaRPr>
          </a:p>
          <a:p>
            <a:pPr marL="348901" indent="-348901"/>
            <a:r>
              <a:rPr lang="ja-JP" altLang="en-US" sz="1368" dirty="0" smtClean="0">
                <a:latin typeface="HG丸ｺﾞｼｯｸM-PRO" panose="020F0600000000000000" pitchFamily="50" charset="-128"/>
                <a:ea typeface="HG丸ｺﾞｼｯｸM-PRO" panose="020F0600000000000000" pitchFamily="50" charset="-128"/>
              </a:rPr>
              <a:t>〇　</a:t>
            </a:r>
            <a:r>
              <a:rPr lang="ja-JP" altLang="en-US" sz="1368" dirty="0">
                <a:latin typeface="HG丸ｺﾞｼｯｸM-PRO" panose="020F0600000000000000" pitchFamily="50" charset="-128"/>
                <a:ea typeface="HG丸ｺﾞｼｯｸM-PRO" panose="020F0600000000000000" pitchFamily="50" charset="-128"/>
              </a:rPr>
              <a:t>有限の人材、財源、土地さらには貴重図書、</a:t>
            </a:r>
            <a:r>
              <a:rPr lang="ja-JP" altLang="en-US" sz="1368" dirty="0" smtClean="0">
                <a:latin typeface="HG丸ｺﾞｼｯｸM-PRO" panose="020F0600000000000000" pitchFamily="50" charset="-128"/>
                <a:ea typeface="HG丸ｺﾞｼｯｸM-PRO" panose="020F0600000000000000" pitchFamily="50" charset="-128"/>
              </a:rPr>
              <a:t>大型高機能機器</a:t>
            </a:r>
            <a:r>
              <a:rPr lang="ja-JP" altLang="en-US" sz="1368" dirty="0">
                <a:latin typeface="HG丸ｺﾞｼｯｸM-PRO" panose="020F0600000000000000" pitchFamily="50" charset="-128"/>
                <a:ea typeface="HG丸ｺﾞｼｯｸM-PRO" panose="020F0600000000000000" pitchFamily="50" charset="-128"/>
              </a:rPr>
              <a:t>、特徴ある設備などを最大限活用するために、人材の最適配置・計画的育成、固定費の抑制と戦略的裁量経費の継続的な確保・活用、外部にオープンな共通利用可能資産の活用を推進</a:t>
            </a:r>
            <a:r>
              <a:rPr lang="ja-JP" altLang="en-US" sz="1368" dirty="0" smtClean="0">
                <a:latin typeface="HG丸ｺﾞｼｯｸM-PRO" panose="020F0600000000000000" pitchFamily="50" charset="-128"/>
                <a:ea typeface="HG丸ｺﾞｼｯｸM-PRO" panose="020F0600000000000000" pitchFamily="50" charset="-128"/>
              </a:rPr>
              <a:t>する。</a:t>
            </a:r>
            <a:r>
              <a:rPr lang="ja-JP" altLang="en-US" sz="1368" dirty="0">
                <a:latin typeface="HG丸ｺﾞｼｯｸM-PRO" panose="020F0600000000000000" pitchFamily="50" charset="-128"/>
                <a:ea typeface="HG丸ｺﾞｼｯｸM-PRO" panose="020F0600000000000000" pitchFamily="50" charset="-128"/>
              </a:rPr>
              <a:t>また、設立団体の財政状況が</a:t>
            </a:r>
            <a:r>
              <a:rPr lang="ja-JP" altLang="en-US" sz="1368" dirty="0" smtClean="0">
                <a:latin typeface="HG丸ｺﾞｼｯｸM-PRO" panose="020F0600000000000000" pitchFamily="50" charset="-128"/>
                <a:ea typeface="HG丸ｺﾞｼｯｸM-PRO" panose="020F0600000000000000" pitchFamily="50" charset="-128"/>
              </a:rPr>
              <a:t>厳しい</a:t>
            </a:r>
            <a:r>
              <a:rPr lang="ja-JP" altLang="en-US" sz="1368" dirty="0">
                <a:latin typeface="HG丸ｺﾞｼｯｸM-PRO" panose="020F0600000000000000" pitchFamily="50" charset="-128"/>
                <a:ea typeface="HG丸ｺﾞｼｯｸM-PRO" panose="020F0600000000000000" pitchFamily="50" charset="-128"/>
              </a:rPr>
              <a:t>中</a:t>
            </a:r>
            <a:r>
              <a:rPr lang="ja-JP" altLang="en-US" sz="1368" dirty="0" smtClean="0">
                <a:latin typeface="HG丸ｺﾞｼｯｸM-PRO" panose="020F0600000000000000" pitchFamily="50" charset="-128"/>
                <a:ea typeface="HG丸ｺﾞｼｯｸM-PRO" panose="020F0600000000000000" pitchFamily="50" charset="-128"/>
              </a:rPr>
              <a:t>、</a:t>
            </a:r>
            <a:r>
              <a:rPr lang="ja-JP" altLang="en-US" sz="1368" dirty="0">
                <a:latin typeface="HG丸ｺﾞｼｯｸM-PRO" panose="020F0600000000000000" pitchFamily="50" charset="-128"/>
                <a:ea typeface="HG丸ｺﾞｼｯｸM-PRO" panose="020F0600000000000000" pitchFamily="50" charset="-128"/>
              </a:rPr>
              <a:t>府内唯一の公立大学への重点的な投資を求めていく。</a:t>
            </a:r>
          </a:p>
        </p:txBody>
      </p:sp>
      <p:sp>
        <p:nvSpPr>
          <p:cNvPr id="9" name="タイトル 1"/>
          <p:cNvSpPr txBox="1">
            <a:spLocks/>
          </p:cNvSpPr>
          <p:nvPr/>
        </p:nvSpPr>
        <p:spPr>
          <a:xfrm>
            <a:off x="0" y="109225"/>
            <a:ext cx="9144000" cy="432000"/>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600" b="1" dirty="0" smtClean="0">
                <a:solidFill>
                  <a:schemeClr val="bg1"/>
                </a:solidFill>
                <a:latin typeface="ＭＳ ゴシック" panose="020B0609070205080204" pitchFamily="49" charset="-128"/>
                <a:ea typeface="ＭＳ ゴシック" panose="020B0609070205080204" pitchFamily="49" charset="-128"/>
              </a:rPr>
              <a:t>２　策定の</a:t>
            </a:r>
            <a:r>
              <a:rPr lang="ja-JP" altLang="en-US" sz="1600" b="1" dirty="0">
                <a:solidFill>
                  <a:schemeClr val="bg1"/>
                </a:solidFill>
                <a:latin typeface="ＭＳ ゴシック" panose="020B0609070205080204" pitchFamily="49" charset="-128"/>
                <a:ea typeface="ＭＳ ゴシック" panose="020B0609070205080204" pitchFamily="49" charset="-128"/>
              </a:rPr>
              <a:t>背景　</a:t>
            </a:r>
            <a:r>
              <a:rPr lang="en-US" altLang="ja-JP" sz="1600" b="1" dirty="0" smtClean="0">
                <a:solidFill>
                  <a:schemeClr val="bg1"/>
                </a:solidFill>
                <a:latin typeface="ＭＳ ゴシック" panose="020B0609070205080204" pitchFamily="49" charset="-128"/>
                <a:ea typeface="ＭＳ ゴシック" panose="020B0609070205080204" pitchFamily="49" charset="-128"/>
              </a:rPr>
              <a:t>(1)</a:t>
            </a:r>
            <a:r>
              <a:rPr lang="ja-JP" altLang="en-US" sz="1600" b="1" dirty="0" smtClean="0">
                <a:solidFill>
                  <a:schemeClr val="bg1"/>
                </a:solidFill>
                <a:latin typeface="ＭＳ ゴシック" panose="020B0609070205080204" pitchFamily="49" charset="-128"/>
                <a:ea typeface="ＭＳ ゴシック" panose="020B0609070205080204" pitchFamily="49" charset="-128"/>
              </a:rPr>
              <a:t>大学</a:t>
            </a:r>
            <a:r>
              <a:rPr lang="ja-JP" altLang="en-US" sz="1600" b="1" dirty="0">
                <a:solidFill>
                  <a:schemeClr val="bg1"/>
                </a:solidFill>
                <a:latin typeface="ＭＳ ゴシック" panose="020B0609070205080204" pitchFamily="49" charset="-128"/>
                <a:ea typeface="ＭＳ ゴシック" panose="020B0609070205080204" pitchFamily="49" charset="-128"/>
              </a:rPr>
              <a:t>統合の</a:t>
            </a:r>
            <a:r>
              <a:rPr lang="ja-JP" altLang="en-US" sz="1600" b="1" dirty="0" smtClean="0">
                <a:solidFill>
                  <a:schemeClr val="bg1"/>
                </a:solidFill>
                <a:latin typeface="ＭＳ ゴシック" panose="020B0609070205080204" pitchFamily="49" charset="-128"/>
                <a:ea typeface="ＭＳ ゴシック" panose="020B0609070205080204" pitchFamily="49" charset="-128"/>
              </a:rPr>
              <a:t>必要性</a:t>
            </a:r>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sp>
        <p:nvSpPr>
          <p:cNvPr id="13" name="スライド番号プレースホルダー 11"/>
          <p:cNvSpPr>
            <a:spLocks noGrp="1"/>
          </p:cNvSpPr>
          <p:nvPr>
            <p:ph type="sldNum" sz="quarter" idx="12"/>
          </p:nvPr>
        </p:nvSpPr>
        <p:spPr>
          <a:xfrm>
            <a:off x="7086600" y="6538913"/>
            <a:ext cx="2057400" cy="365125"/>
          </a:xfrm>
        </p:spPr>
        <p:txBody>
          <a:bodyPr/>
          <a:lstStyle/>
          <a:p>
            <a:r>
              <a:rPr kumimoji="1" lang="en-US" altLang="ja-JP" sz="1600" dirty="0" smtClean="0"/>
              <a:t>2</a:t>
            </a:r>
            <a:endParaRPr kumimoji="1" lang="ja-JP" altLang="en-US" sz="1600" dirty="0"/>
          </a:p>
        </p:txBody>
      </p:sp>
    </p:spTree>
    <p:extLst>
      <p:ext uri="{BB962C8B-B14F-4D97-AF65-F5344CB8AC3E}">
        <p14:creationId xmlns:p14="http://schemas.microsoft.com/office/powerpoint/2010/main" val="27515522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コンテンツ プレースホルダー 4"/>
          <p:cNvGraphicFramePr>
            <a:graphicFrameLocks/>
          </p:cNvGraphicFramePr>
          <p:nvPr>
            <p:extLst>
              <p:ext uri="{D42A27DB-BD31-4B8C-83A1-F6EECF244321}">
                <p14:modId xmlns:p14="http://schemas.microsoft.com/office/powerpoint/2010/main" val="3650539430"/>
              </p:ext>
            </p:extLst>
          </p:nvPr>
        </p:nvGraphicFramePr>
        <p:xfrm>
          <a:off x="72000" y="1102697"/>
          <a:ext cx="9000000" cy="5117520"/>
        </p:xfrm>
        <a:graphic>
          <a:graphicData uri="http://schemas.openxmlformats.org/drawingml/2006/table">
            <a:tbl>
              <a:tblPr firstRow="1" bandRow="1">
                <a:tableStyleId>{5940675A-B579-460E-94D1-54222C63F5DA}</a:tableStyleId>
              </a:tblPr>
              <a:tblGrid>
                <a:gridCol w="936000">
                  <a:extLst>
                    <a:ext uri="{9D8B030D-6E8A-4147-A177-3AD203B41FA5}">
                      <a16:colId xmlns:a16="http://schemas.microsoft.com/office/drawing/2014/main" val="885961849"/>
                    </a:ext>
                  </a:extLst>
                </a:gridCol>
                <a:gridCol w="1152000">
                  <a:extLst>
                    <a:ext uri="{9D8B030D-6E8A-4147-A177-3AD203B41FA5}">
                      <a16:colId xmlns:a16="http://schemas.microsoft.com/office/drawing/2014/main" val="20000"/>
                    </a:ext>
                  </a:extLst>
                </a:gridCol>
                <a:gridCol w="3456000">
                  <a:extLst>
                    <a:ext uri="{9D8B030D-6E8A-4147-A177-3AD203B41FA5}">
                      <a16:colId xmlns:a16="http://schemas.microsoft.com/office/drawing/2014/main" val="20002"/>
                    </a:ext>
                  </a:extLst>
                </a:gridCol>
                <a:gridCol w="3456000">
                  <a:extLst>
                    <a:ext uri="{9D8B030D-6E8A-4147-A177-3AD203B41FA5}">
                      <a16:colId xmlns:a16="http://schemas.microsoft.com/office/drawing/2014/main" val="1063458928"/>
                    </a:ext>
                  </a:extLst>
                </a:gridCol>
              </a:tblGrid>
              <a:tr h="288000">
                <a:tc>
                  <a:txBody>
                    <a:bodyPr/>
                    <a:lstStyle/>
                    <a:p>
                      <a:pPr algn="ctr"/>
                      <a:r>
                        <a:rPr kumimoji="1" lang="ja-JP" altLang="en-US" sz="1000" dirty="0" smtClean="0">
                          <a:latin typeface="Meiryo UI" panose="020B0604030504040204" pitchFamily="50" charset="-128"/>
                          <a:ea typeface="Meiryo UI" panose="020B0604030504040204" pitchFamily="50" charset="-128"/>
                        </a:rPr>
                        <a:t>改革の３本柱</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6">
                        <a:lumMod val="20000"/>
                        <a:lumOff val="8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　項　目</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6">
                        <a:lumMod val="20000"/>
                        <a:lumOff val="8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　府　大</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6">
                        <a:lumMod val="20000"/>
                        <a:lumOff val="8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市　大</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6">
                        <a:lumMod val="20000"/>
                        <a:lumOff val="80000"/>
                      </a:schemeClr>
                    </a:solidFill>
                  </a:tcPr>
                </a:tc>
                <a:extLst>
                  <a:ext uri="{0D108BD9-81ED-4DB2-BD59-A6C34878D82A}">
                    <a16:rowId xmlns:a16="http://schemas.microsoft.com/office/drawing/2014/main" val="10000"/>
                  </a:ext>
                </a:extLst>
              </a:tr>
              <a:tr h="500272">
                <a:tc rowSpan="2">
                  <a:txBody>
                    <a:bodyPr/>
                    <a:lstStyle/>
                    <a:p>
                      <a:r>
                        <a:rPr kumimoji="1" lang="en-US" altLang="ja-JP" sz="1000" dirty="0" smtClean="0">
                          <a:latin typeface="Meiryo UI" panose="020B0604030504040204" pitchFamily="50" charset="-128"/>
                          <a:ea typeface="Meiryo UI" panose="020B0604030504040204" pitchFamily="50" charset="-128"/>
                        </a:rPr>
                        <a:t>Ⅰ</a:t>
                      </a:r>
                      <a:r>
                        <a:rPr kumimoji="1" lang="ja-JP" altLang="en-US" sz="1000" dirty="0" smtClean="0">
                          <a:latin typeface="Meiryo UI" panose="020B0604030504040204" pitchFamily="50" charset="-128"/>
                          <a:ea typeface="Meiryo UI" panose="020B0604030504040204" pitchFamily="50" charset="-128"/>
                        </a:rPr>
                        <a:t>　新たな</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教学体制の</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導入</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全学共通体制</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全学推進体制（総合教育研究機構、産学連携研究機構、２１世紀科学研究機構）を構築（</a:t>
                      </a:r>
                      <a:r>
                        <a:rPr kumimoji="1" lang="en-US" altLang="ja-JP" sz="1000" dirty="0" smtClean="0">
                          <a:latin typeface="Meiryo UI" panose="020B0604030504040204" pitchFamily="50" charset="-128"/>
                          <a:ea typeface="Meiryo UI" panose="020B0604030504040204" pitchFamily="50" charset="-128"/>
                        </a:rPr>
                        <a:t>2005</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smtClean="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５推進体制（教育・研究・地域貢献・産学連携・国際化）の構築（</a:t>
                      </a:r>
                      <a:r>
                        <a:rPr kumimoji="1" lang="en-US" altLang="ja-JP" sz="1000" dirty="0" smtClean="0">
                          <a:latin typeface="Meiryo UI" panose="020B0604030504040204" pitchFamily="50" charset="-128"/>
                          <a:ea typeface="Meiryo UI" panose="020B0604030504040204" pitchFamily="50" charset="-128"/>
                        </a:rPr>
                        <a:t>2008</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地域連携センターの設置（</a:t>
                      </a:r>
                      <a:r>
                        <a:rPr kumimoji="1" lang="en-US" altLang="ja-JP" sz="1000" dirty="0" smtClean="0">
                          <a:latin typeface="Meiryo UI" panose="020B0604030504040204" pitchFamily="50" charset="-128"/>
                          <a:ea typeface="Meiryo UI" panose="020B0604030504040204" pitchFamily="50" charset="-128"/>
                        </a:rPr>
                        <a:t>2012</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人工光合成研究センター、健康科学イノベーションセンター、都市防災教育研究センター、先端予防医療研究センター（</a:t>
                      </a:r>
                      <a:r>
                        <a:rPr kumimoji="1" lang="en-US" altLang="ja-JP" sz="1000" dirty="0" smtClean="0">
                          <a:latin typeface="Meiryo UI" panose="020B0604030504040204" pitchFamily="50" charset="-128"/>
                          <a:ea typeface="Meiryo UI" panose="020B0604030504040204" pitchFamily="50" charset="-128"/>
                        </a:rPr>
                        <a:t>2013</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3"/>
                  </a:ext>
                </a:extLst>
              </a:tr>
              <a:tr h="360000">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教育組織と</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教員組織の分離</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教員組織・学術研究院を設置（</a:t>
                      </a:r>
                      <a:r>
                        <a:rPr kumimoji="1" lang="en-US" altLang="ja-JP" sz="1000" dirty="0" smtClean="0">
                          <a:latin typeface="Meiryo UI" panose="020B0604030504040204" pitchFamily="50" charset="-128"/>
                          <a:ea typeface="Meiryo UI" panose="020B0604030504040204" pitchFamily="50" charset="-128"/>
                        </a:rPr>
                        <a:t>2011</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教員組織・研究院を設置（</a:t>
                      </a:r>
                      <a:r>
                        <a:rPr kumimoji="1" lang="en-US" altLang="ja-JP" sz="1000" dirty="0" smtClean="0">
                          <a:latin typeface="Meiryo UI" panose="020B0604030504040204" pitchFamily="50" charset="-128"/>
                          <a:ea typeface="Meiryo UI" panose="020B0604030504040204" pitchFamily="50" charset="-128"/>
                        </a:rPr>
                        <a:t>2015</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4"/>
                  </a:ext>
                </a:extLst>
              </a:tr>
              <a:tr h="30572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Meiryo UI" panose="020B0604030504040204" pitchFamily="50" charset="-128"/>
                          <a:ea typeface="Meiryo UI" panose="020B0604030504040204" pitchFamily="50" charset="-128"/>
                        </a:rPr>
                        <a:t>Ⅱ</a:t>
                      </a:r>
                      <a:r>
                        <a:rPr kumimoji="1" lang="ja-JP" altLang="en-US" sz="1000" dirty="0" smtClean="0">
                          <a:latin typeface="Meiryo UI" panose="020B0604030504040204" pitchFamily="50" charset="-128"/>
                          <a:ea typeface="Meiryo UI" panose="020B0604030504040204" pitchFamily="50" charset="-128"/>
                        </a:rPr>
                        <a:t>　選択と</a:t>
                      </a:r>
                      <a:endParaRPr kumimoji="1" lang="en-US" altLang="ja-JP" sz="1000" dirty="0" smtClean="0">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　集中による</a:t>
                      </a:r>
                      <a:endParaRPr kumimoji="1" lang="en-US" altLang="ja-JP" sz="1000" dirty="0" smtClean="0">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　教育組織の</a:t>
                      </a:r>
                      <a:endParaRPr kumimoji="1" lang="en-US" altLang="ja-JP" sz="1000" dirty="0" smtClean="0">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　再編</a:t>
                      </a: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教育の改革</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三大学統合による学部再編・教育方法等の改善（</a:t>
                      </a:r>
                      <a:r>
                        <a:rPr kumimoji="1" lang="en-US" altLang="ja-JP" sz="1000" dirty="0" smtClean="0">
                          <a:latin typeface="Meiryo UI" panose="020B0604030504040204" pitchFamily="50" charset="-128"/>
                          <a:ea typeface="Meiryo UI" panose="020B0604030504040204" pitchFamily="50" charset="-128"/>
                        </a:rPr>
                        <a:t>2005</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学域制の導入（</a:t>
                      </a:r>
                      <a:r>
                        <a:rPr kumimoji="1" lang="en-US" altLang="ja-JP" sz="1000" dirty="0" smtClean="0">
                          <a:latin typeface="Meiryo UI" panose="020B0604030504040204" pitchFamily="50" charset="-128"/>
                          <a:ea typeface="Meiryo UI" panose="020B0604030504040204" pitchFamily="50" charset="-128"/>
                        </a:rPr>
                        <a:t>2012</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数理科学（学士課程、大学院課程）を工学から理学系に集約（</a:t>
                      </a:r>
                      <a:r>
                        <a:rPr kumimoji="1" lang="en-US" altLang="ja-JP" sz="1000" dirty="0" smtClean="0">
                          <a:latin typeface="Meiryo UI" panose="020B0604030504040204" pitchFamily="50" charset="-128"/>
                          <a:ea typeface="Meiryo UI" panose="020B0604030504040204" pitchFamily="50" charset="-128"/>
                        </a:rPr>
                        <a:t>2018</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医学部附属病院先端予防医療部附属クリニックの設置（</a:t>
                      </a:r>
                      <a:r>
                        <a:rPr kumimoji="1" lang="en-US" altLang="ja-JP" sz="1000" dirty="0" smtClean="0">
                          <a:latin typeface="Meiryo UI" panose="020B0604030504040204" pitchFamily="50" charset="-128"/>
                          <a:ea typeface="Meiryo UI" panose="020B0604030504040204" pitchFamily="50" charset="-128"/>
                        </a:rPr>
                        <a:t>2015</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都市経営研究科の設置（</a:t>
                      </a:r>
                      <a:r>
                        <a:rPr kumimoji="1" lang="en-US" altLang="ja-JP" sz="1000" dirty="0" smtClean="0">
                          <a:latin typeface="Meiryo UI" panose="020B0604030504040204" pitchFamily="50" charset="-128"/>
                          <a:ea typeface="Meiryo UI" panose="020B0604030504040204" pitchFamily="50" charset="-128"/>
                        </a:rPr>
                        <a:t>2018</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5"/>
                  </a:ext>
                </a:extLst>
              </a:tr>
              <a:tr h="54000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dirty="0" smtClean="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国際力の強化</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グローバル化推進室の設置（</a:t>
                      </a:r>
                      <a:r>
                        <a:rPr kumimoji="1" lang="en-US" altLang="ja-JP" sz="1000" dirty="0" smtClean="0">
                          <a:latin typeface="Meiryo UI" panose="020B0604030504040204" pitchFamily="50" charset="-128"/>
                          <a:ea typeface="Meiryo UI" panose="020B0604030504040204" pitchFamily="50" charset="-128"/>
                        </a:rPr>
                        <a:t>2016</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グローバル化戦略の策定（</a:t>
                      </a:r>
                      <a:r>
                        <a:rPr kumimoji="1" lang="en-US" altLang="ja-JP" sz="1000" dirty="0" smtClean="0">
                          <a:latin typeface="Meiryo UI" panose="020B0604030504040204" pitchFamily="50" charset="-128"/>
                          <a:ea typeface="Meiryo UI" panose="020B0604030504040204" pitchFamily="50" charset="-128"/>
                        </a:rPr>
                        <a:t>2016</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英語教育開発センターの設置（</a:t>
                      </a:r>
                      <a:r>
                        <a:rPr kumimoji="1" lang="en-US" altLang="ja-JP" sz="1000" dirty="0" smtClean="0">
                          <a:latin typeface="Meiryo UI" panose="020B0604030504040204" pitchFamily="50" charset="-128"/>
                          <a:ea typeface="Meiryo UI" panose="020B0604030504040204" pitchFamily="50" charset="-128"/>
                        </a:rPr>
                        <a:t>2007</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国際化アクションプランの策定（</a:t>
                      </a:r>
                      <a:r>
                        <a:rPr kumimoji="1" lang="en-US" altLang="ja-JP" sz="1000" dirty="0" smtClean="0">
                          <a:latin typeface="Meiryo UI" panose="020B0604030504040204" pitchFamily="50" charset="-128"/>
                          <a:ea typeface="Meiryo UI" panose="020B0604030504040204" pitchFamily="50" charset="-128"/>
                        </a:rPr>
                        <a:t>2011</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留学生受入れ方針、留学生計画の策定（</a:t>
                      </a:r>
                      <a:r>
                        <a:rPr kumimoji="1" lang="en-US" altLang="ja-JP" sz="1000" dirty="0" smtClean="0">
                          <a:latin typeface="Meiryo UI" panose="020B0604030504040204" pitchFamily="50" charset="-128"/>
                          <a:ea typeface="Meiryo UI" panose="020B0604030504040204" pitchFamily="50" charset="-128"/>
                        </a:rPr>
                        <a:t>2012</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5155356"/>
                  </a:ext>
                </a:extLst>
              </a:tr>
              <a:tr h="288000">
                <a:tc rowSpan="5">
                  <a:txBody>
                    <a:bodyPr/>
                    <a:lstStyle/>
                    <a:p>
                      <a:r>
                        <a:rPr kumimoji="1" lang="en-US" altLang="ja-JP" sz="1000" dirty="0" smtClean="0">
                          <a:latin typeface="Meiryo UI" panose="020B0604030504040204" pitchFamily="50" charset="-128"/>
                          <a:ea typeface="Meiryo UI" panose="020B0604030504040204" pitchFamily="50" charset="-128"/>
                        </a:rPr>
                        <a:t>Ⅲ</a:t>
                      </a:r>
                      <a:r>
                        <a:rPr kumimoji="1" lang="ja-JP" altLang="en-US" sz="1000" dirty="0" smtClean="0">
                          <a:latin typeface="Meiryo UI" panose="020B0604030504040204" pitchFamily="50" charset="-128"/>
                          <a:ea typeface="Meiryo UI" panose="020B0604030504040204" pitchFamily="50" charset="-128"/>
                        </a:rPr>
                        <a:t>　大学運営</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システムの</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抜本的改革</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法人化</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法人化（</a:t>
                      </a:r>
                      <a:r>
                        <a:rPr kumimoji="1" lang="en-US" altLang="ja-JP" sz="1000" dirty="0" smtClean="0">
                          <a:solidFill>
                            <a:schemeClr val="tx1"/>
                          </a:solidFill>
                          <a:latin typeface="Meiryo UI" panose="020B0604030504040204" pitchFamily="50" charset="-128"/>
                          <a:ea typeface="Meiryo UI" panose="020B0604030504040204" pitchFamily="50" charset="-128"/>
                        </a:rPr>
                        <a:t>2005</a:t>
                      </a:r>
                      <a:r>
                        <a:rPr kumimoji="1" lang="ja-JP" altLang="en-US" sz="1000" dirty="0" smtClean="0">
                          <a:solidFill>
                            <a:schemeClr val="tx1"/>
                          </a:solidFill>
                          <a:latin typeface="Meiryo UI" panose="020B0604030504040204" pitchFamily="50" charset="-128"/>
                          <a:ea typeface="Meiryo UI" panose="020B0604030504040204" pitchFamily="50" charset="-128"/>
                        </a:rPr>
                        <a:t>）</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法人化（</a:t>
                      </a:r>
                      <a:r>
                        <a:rPr kumimoji="1" lang="en-US" altLang="ja-JP" sz="1000" dirty="0" smtClean="0">
                          <a:solidFill>
                            <a:schemeClr val="tx1"/>
                          </a:solidFill>
                          <a:latin typeface="Meiryo UI" panose="020B0604030504040204" pitchFamily="50" charset="-128"/>
                          <a:ea typeface="Meiryo UI" panose="020B0604030504040204" pitchFamily="50" charset="-128"/>
                        </a:rPr>
                        <a:t>2006</a:t>
                      </a:r>
                      <a:r>
                        <a:rPr kumimoji="1" lang="ja-JP" altLang="en-US" sz="1000" dirty="0" smtClean="0">
                          <a:solidFill>
                            <a:schemeClr val="tx1"/>
                          </a:solidFill>
                          <a:latin typeface="Meiryo UI" panose="020B0604030504040204" pitchFamily="50" charset="-128"/>
                          <a:ea typeface="Meiryo UI" panose="020B0604030504040204" pitchFamily="50" charset="-128"/>
                        </a:rPr>
                        <a:t>）</a:t>
                      </a:r>
                    </a:p>
                  </a:txBody>
                  <a:tcPr anchor="ctr"/>
                </a:tc>
                <a:extLst>
                  <a:ext uri="{0D108BD9-81ED-4DB2-BD59-A6C34878D82A}">
                    <a16:rowId xmlns:a16="http://schemas.microsoft.com/office/drawing/2014/main" val="2428727606"/>
                  </a:ext>
                </a:extLst>
              </a:tr>
              <a:tr h="396000">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理事長・学長の</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ガバナンス強化</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全学による選挙から理事長（学長）選考会議による選考に変更（</a:t>
                      </a:r>
                      <a:r>
                        <a:rPr kumimoji="1" lang="en-US" altLang="ja-JP" sz="1000" dirty="0" smtClean="0">
                          <a:latin typeface="Meiryo UI" panose="020B0604030504040204" pitchFamily="50" charset="-128"/>
                          <a:ea typeface="Meiryo UI" panose="020B0604030504040204" pitchFamily="50" charset="-128"/>
                        </a:rPr>
                        <a:t>2005</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教授会による選考から候補者</a:t>
                      </a:r>
                      <a:r>
                        <a:rPr kumimoji="1" lang="en-US" altLang="ja-JP" sz="1000" dirty="0" smtClean="0">
                          <a:latin typeface="Meiryo UI" panose="020B0604030504040204" pitchFamily="50" charset="-128"/>
                          <a:ea typeface="Meiryo UI" panose="020B0604030504040204" pitchFamily="50" charset="-128"/>
                        </a:rPr>
                        <a:t>2</a:t>
                      </a:r>
                      <a:r>
                        <a:rPr kumimoji="1" lang="ja-JP" altLang="en-US" sz="1000" dirty="0" smtClean="0">
                          <a:latin typeface="Meiryo UI" panose="020B0604030504040204" pitchFamily="50" charset="-128"/>
                          <a:ea typeface="Meiryo UI" panose="020B0604030504040204" pitchFamily="50" charset="-128"/>
                        </a:rPr>
                        <a:t>名以上から理事長が選任に変更（</a:t>
                      </a:r>
                      <a:r>
                        <a:rPr kumimoji="1" lang="en-US" altLang="ja-JP" sz="1000" dirty="0" smtClean="0">
                          <a:latin typeface="Meiryo UI" panose="020B0604030504040204" pitchFamily="50" charset="-128"/>
                          <a:ea typeface="Meiryo UI" panose="020B0604030504040204" pitchFamily="50" charset="-128"/>
                        </a:rPr>
                        <a:t>2005</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smtClean="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学内意向投票から理事長選考会議による選考に変更（</a:t>
                      </a:r>
                      <a:r>
                        <a:rPr kumimoji="1" lang="en-US" altLang="ja-JP" sz="1000" dirty="0" smtClean="0">
                          <a:latin typeface="Meiryo UI" panose="020B0604030504040204" pitchFamily="50" charset="-128"/>
                          <a:ea typeface="Meiryo UI" panose="020B0604030504040204" pitchFamily="50" charset="-128"/>
                        </a:rPr>
                        <a:t>2015</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教授会からの複数名の推薦者から学長が選考（</a:t>
                      </a:r>
                      <a:r>
                        <a:rPr kumimoji="1" lang="en-US" altLang="ja-JP" sz="1000" dirty="0" smtClean="0">
                          <a:latin typeface="Meiryo UI" panose="020B0604030504040204" pitchFamily="50" charset="-128"/>
                          <a:ea typeface="Meiryo UI" panose="020B0604030504040204" pitchFamily="50" charset="-128"/>
                        </a:rPr>
                        <a:t>2015</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学長補佐機関として教育研究戦略機構を設置（</a:t>
                      </a:r>
                      <a:r>
                        <a:rPr kumimoji="1" lang="en-US" altLang="ja-JP" sz="1000" dirty="0" smtClean="0">
                          <a:latin typeface="Meiryo UI" panose="020B0604030504040204" pitchFamily="50" charset="-128"/>
                          <a:ea typeface="Meiryo UI" panose="020B0604030504040204" pitchFamily="50" charset="-128"/>
                        </a:rPr>
                        <a:t>2015</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smtClean="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481220034"/>
                  </a:ext>
                </a:extLst>
              </a:tr>
              <a:tr h="396000">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教員人事</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教授会による選考から法人の人事委員会による選考に変更。原則、公募。（</a:t>
                      </a:r>
                      <a:r>
                        <a:rPr kumimoji="1" lang="en-US" altLang="ja-JP" sz="1000" dirty="0" smtClean="0">
                          <a:latin typeface="Meiryo UI" panose="020B0604030504040204" pitchFamily="50" charset="-128"/>
                          <a:ea typeface="Meiryo UI" panose="020B0604030504040204" pitchFamily="50" charset="-128"/>
                        </a:rPr>
                        <a:t>2005</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人事委員会による選考を</a:t>
                      </a:r>
                      <a:r>
                        <a:rPr kumimoji="1" lang="ja-JP" altLang="en-US" sz="1000" dirty="0" smtClean="0">
                          <a:latin typeface="Meiryo UI" panose="020B0604030504040204" pitchFamily="50" charset="-128"/>
                          <a:ea typeface="Meiryo UI" panose="020B0604030504040204" pitchFamily="50" charset="-128"/>
                        </a:rPr>
                        <a:t>実施（</a:t>
                      </a:r>
                      <a:r>
                        <a:rPr kumimoji="1" lang="en-US" altLang="ja-JP" sz="1000" dirty="0" smtClean="0">
                          <a:latin typeface="Meiryo UI" panose="020B0604030504040204" pitchFamily="50" charset="-128"/>
                          <a:ea typeface="Meiryo UI" panose="020B0604030504040204" pitchFamily="50" charset="-128"/>
                        </a:rPr>
                        <a:t>2012</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人事</a:t>
                      </a:r>
                      <a:r>
                        <a:rPr kumimoji="1" lang="ja-JP" altLang="en-US" sz="1000" dirty="0">
                          <a:latin typeface="Meiryo UI" panose="020B0604030504040204" pitchFamily="50" charset="-128"/>
                          <a:ea typeface="Meiryo UI" panose="020B0604030504040204" pitchFamily="50" charset="-128"/>
                        </a:rPr>
                        <a:t>計画策定会議を設置（</a:t>
                      </a:r>
                      <a:r>
                        <a:rPr kumimoji="1" lang="en-US" altLang="ja-JP" sz="1000" dirty="0" smtClean="0">
                          <a:latin typeface="Meiryo UI" panose="020B0604030504040204" pitchFamily="50" charset="-128"/>
                          <a:ea typeface="Meiryo UI" panose="020B0604030504040204" pitchFamily="50" charset="-128"/>
                        </a:rPr>
                        <a:t>2015</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911409093"/>
                  </a:ext>
                </a:extLst>
              </a:tr>
              <a:tr h="396000">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外部人材登用</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役員、経営会議委員、教育研究会議委員への外部人材の登用（</a:t>
                      </a:r>
                      <a:r>
                        <a:rPr kumimoji="1" lang="en-US" altLang="ja-JP" sz="1000" dirty="0" smtClean="0">
                          <a:latin typeface="Meiryo UI" panose="020B0604030504040204" pitchFamily="50" charset="-128"/>
                          <a:ea typeface="Meiryo UI" panose="020B0604030504040204" pitchFamily="50" charset="-128"/>
                        </a:rPr>
                        <a:t>2005</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役員、経営審議会委員への外部人材の登用（</a:t>
                      </a:r>
                      <a:r>
                        <a:rPr kumimoji="1" lang="en-US" altLang="ja-JP" sz="1000" dirty="0" smtClean="0">
                          <a:latin typeface="Meiryo UI" panose="020B0604030504040204" pitchFamily="50" charset="-128"/>
                          <a:ea typeface="Meiryo UI" panose="020B0604030504040204" pitchFamily="50" charset="-128"/>
                        </a:rPr>
                        <a:t>2006</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97017238"/>
                  </a:ext>
                </a:extLst>
              </a:tr>
              <a:tr h="305722">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情報の活用・発信</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広報課の設置（</a:t>
                      </a:r>
                      <a:r>
                        <a:rPr kumimoji="1" lang="en-US" altLang="ja-JP" sz="1000" dirty="0" smtClean="0">
                          <a:latin typeface="Meiryo UI" panose="020B0604030504040204" pitchFamily="50" charset="-128"/>
                          <a:ea typeface="Meiryo UI" panose="020B0604030504040204" pitchFamily="50" charset="-128"/>
                        </a:rPr>
                        <a:t>2011</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学長記者懇談会の開催（</a:t>
                      </a:r>
                      <a:r>
                        <a:rPr kumimoji="1" lang="en-US" altLang="ja-JP" sz="1000" dirty="0" smtClean="0">
                          <a:latin typeface="Meiryo UI" panose="020B0604030504040204" pitchFamily="50" charset="-128"/>
                          <a:ea typeface="Meiryo UI" panose="020B0604030504040204" pitchFamily="50" charset="-128"/>
                        </a:rPr>
                        <a:t>2015</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smtClean="0">
                          <a:latin typeface="Meiryo UI" panose="020B0604030504040204" pitchFamily="50" charset="-128"/>
                          <a:ea typeface="Meiryo UI" panose="020B0604030504040204" pitchFamily="50" charset="-128"/>
                        </a:rPr>
                        <a:t>広報室の設置、記者懇談会の開催（</a:t>
                      </a:r>
                      <a:r>
                        <a:rPr kumimoji="1" lang="en-US" altLang="ja-JP" sz="1000" dirty="0" smtClean="0">
                          <a:latin typeface="Meiryo UI" panose="020B0604030504040204" pitchFamily="50" charset="-128"/>
                          <a:ea typeface="Meiryo UI" panose="020B0604030504040204" pitchFamily="50" charset="-128"/>
                        </a:rPr>
                        <a:t>2011</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東京オフィスの設置（</a:t>
                      </a:r>
                      <a:r>
                        <a:rPr kumimoji="1" lang="en-US" altLang="ja-JP" sz="1000" dirty="0" smtClean="0">
                          <a:latin typeface="Meiryo UI" panose="020B0604030504040204" pitchFamily="50" charset="-128"/>
                          <a:ea typeface="Meiryo UI" panose="020B0604030504040204" pitchFamily="50" charset="-128"/>
                        </a:rPr>
                        <a:t>2011</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524942238"/>
                  </a:ext>
                </a:extLst>
              </a:tr>
            </a:tbl>
          </a:graphicData>
        </a:graphic>
      </p:graphicFrame>
      <p:sp>
        <p:nvSpPr>
          <p:cNvPr id="37" name="タイトル 1"/>
          <p:cNvSpPr txBox="1">
            <a:spLocks/>
          </p:cNvSpPr>
          <p:nvPr/>
        </p:nvSpPr>
        <p:spPr>
          <a:xfrm>
            <a:off x="0" y="109224"/>
            <a:ext cx="9144000" cy="432000"/>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600" b="1" dirty="0" smtClean="0">
                <a:solidFill>
                  <a:schemeClr val="bg1"/>
                </a:solidFill>
                <a:latin typeface="ＭＳ ゴシック" panose="020B0609070205080204" pitchFamily="49" charset="-128"/>
                <a:ea typeface="ＭＳ ゴシック" panose="020B0609070205080204" pitchFamily="49" charset="-128"/>
              </a:rPr>
              <a:t>２　策定の背景</a:t>
            </a:r>
            <a:r>
              <a:rPr lang="ja-JP" altLang="en-US" sz="1600" b="1" dirty="0">
                <a:solidFill>
                  <a:prstClr val="white"/>
                </a:solidFill>
                <a:latin typeface="ＭＳ ゴシック" panose="020B0609070205080204" pitchFamily="49" charset="-128"/>
                <a:ea typeface="ＭＳ ゴシック" panose="020B0609070205080204" pitchFamily="49" charset="-128"/>
              </a:rPr>
              <a:t>　</a:t>
            </a:r>
            <a:r>
              <a:rPr lang="en-US" altLang="ja-JP" sz="1600" b="1" dirty="0" smtClean="0">
                <a:solidFill>
                  <a:prstClr val="white"/>
                </a:solidFill>
                <a:latin typeface="ＭＳ ゴシック" panose="020B0609070205080204" pitchFamily="49" charset="-128"/>
                <a:ea typeface="ＭＳ ゴシック" panose="020B0609070205080204" pitchFamily="49" charset="-128"/>
              </a:rPr>
              <a:t>(2)</a:t>
            </a:r>
            <a:r>
              <a:rPr lang="ja-JP" altLang="en-US" sz="1600" b="1" dirty="0" smtClean="0">
                <a:solidFill>
                  <a:prstClr val="white"/>
                </a:solidFill>
                <a:latin typeface="ＭＳ ゴシック" panose="020B0609070205080204" pitchFamily="49" charset="-128"/>
                <a:ea typeface="ＭＳ ゴシック" panose="020B0609070205080204" pitchFamily="49" charset="-128"/>
              </a:rPr>
              <a:t>改革の経過</a:t>
            </a:r>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sp>
        <p:nvSpPr>
          <p:cNvPr id="7" name="スライド番号プレースホルダー 1"/>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600" noProof="0" dirty="0" smtClean="0">
                <a:solidFill>
                  <a:prstClr val="black">
                    <a:tint val="75000"/>
                  </a:prstClr>
                </a:solidFill>
                <a:latin typeface="Calibri" panose="020F0502020204030204"/>
                <a:ea typeface="游ゴシック" panose="020B0400000000000000" pitchFamily="50" charset="-128"/>
              </a:rPr>
              <a:t>3</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62000" y="583109"/>
            <a:ext cx="8820000" cy="423969"/>
          </a:xfrm>
          <a:prstGeom prst="rect">
            <a:avLst/>
          </a:prstGeom>
          <a:noFill/>
          <a:ln w="19050">
            <a:solidFill>
              <a:schemeClr val="accent6"/>
            </a:solidFill>
          </a:ln>
        </p:spPr>
        <p:txBody>
          <a:bodyPr wrap="square" rtlCol="0" anchor="ctr">
            <a:noAutofit/>
          </a:bodyPr>
          <a:lstStyle/>
          <a:p>
            <a:pPr lvl="0">
              <a:defRPr/>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両大学</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は、効率的な組織運営と教育ニーズへの柔軟な対応を図るため</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、教育組織と</a:t>
            </a:r>
            <a:r>
              <a:rPr lang="zh-TW"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教員組織</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機能的に分離</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し、新た</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な教学体制を導入し、選択と</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集中による教育組織の再編を行い、</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大学運営・ガバナンスの抜本的な</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改革に取り組んできた。</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92052" y="6381328"/>
            <a:ext cx="8496944" cy="42461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（出典：大阪府市新大学構想会議「新大学構想＜提言＞」</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2013</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年１月</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18</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日</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smtClean="0">
                <a:solidFill>
                  <a:prstClr val="black"/>
                </a:solidFill>
                <a:latin typeface="ＭＳ ゴシック" panose="020B0609070205080204" pitchFamily="49" charset="-128"/>
                <a:ea typeface="ＭＳ ゴシック" panose="020B0609070205080204" pitchFamily="49" charset="-128"/>
              </a:rPr>
              <a:t>　　　　公立大学法人大阪府立大学「大阪府立大学の改革について」</a:t>
            </a:r>
            <a:r>
              <a:rPr lang="en-US" altLang="ja-JP" sz="800" dirty="0" smtClean="0">
                <a:solidFill>
                  <a:prstClr val="black"/>
                </a:solidFill>
                <a:latin typeface="ＭＳ ゴシック" panose="020B0609070205080204" pitchFamily="49" charset="-128"/>
                <a:ea typeface="ＭＳ ゴシック" panose="020B0609070205080204" pitchFamily="49" charset="-128"/>
              </a:rPr>
              <a:t>2015</a:t>
            </a:r>
            <a:r>
              <a:rPr lang="ja-JP" altLang="en-US" sz="800" dirty="0" smtClean="0">
                <a:solidFill>
                  <a:prstClr val="black"/>
                </a:solidFill>
                <a:latin typeface="ＭＳ ゴシック" panose="020B0609070205080204" pitchFamily="49" charset="-128"/>
                <a:ea typeface="ＭＳ ゴシック" panose="020B0609070205080204" pitchFamily="49" charset="-128"/>
              </a:rPr>
              <a:t>年３月</a:t>
            </a:r>
            <a:endParaRPr lang="en-US" altLang="ja-JP" sz="800" dirty="0" smtClean="0">
              <a:solidFill>
                <a:prstClr val="black"/>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大阪市立大学「大阪市立大学改革プラン」</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2014</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4</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月　　　　　　　　　ほか）</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Tree>
    <p:extLst>
      <p:ext uri="{BB962C8B-B14F-4D97-AF65-F5344CB8AC3E}">
        <p14:creationId xmlns:p14="http://schemas.microsoft.com/office/powerpoint/2010/main" val="33738827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984886" y="3979134"/>
            <a:ext cx="1742572" cy="177002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178269" y="3501008"/>
            <a:ext cx="8787462" cy="3312368"/>
          </a:xfrm>
          <a:prstGeom prst="rect">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6" name="正方形/長方形 5"/>
          <p:cNvSpPr/>
          <p:nvPr/>
        </p:nvSpPr>
        <p:spPr>
          <a:xfrm>
            <a:off x="2397996" y="3833270"/>
            <a:ext cx="6466743" cy="2896388"/>
          </a:xfrm>
          <a:prstGeom prst="rect">
            <a:avLst/>
          </a:prstGeom>
          <a:no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dirty="0"/>
          </a:p>
        </p:txBody>
      </p:sp>
      <p:sp>
        <p:nvSpPr>
          <p:cNvPr id="22" name="正方形/長方形 21"/>
          <p:cNvSpPr/>
          <p:nvPr/>
        </p:nvSpPr>
        <p:spPr>
          <a:xfrm>
            <a:off x="178269" y="597260"/>
            <a:ext cx="8787462" cy="2827180"/>
          </a:xfrm>
          <a:prstGeom prst="rect">
            <a:avLst/>
          </a:prstGeom>
          <a:noFill/>
          <a:ln w="19050">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latin typeface="Meiryo UI" panose="020B0604030504040204" pitchFamily="50" charset="-128"/>
                <a:ea typeface="Meiryo UI" panose="020B0604030504040204" pitchFamily="50" charset="-128"/>
              </a:rPr>
              <a:t>（１）２つの新機能と４つの戦略領域での取組の推進</a:t>
            </a:r>
            <a:endParaRPr lang="en-US" altLang="ja-JP" sz="1200" dirty="0" smtClean="0">
              <a:latin typeface="Meiryo UI" panose="020B0604030504040204" pitchFamily="50" charset="-128"/>
              <a:ea typeface="Meiryo UI" panose="020B0604030504040204" pitchFamily="50" charset="-128"/>
            </a:endParaRPr>
          </a:p>
          <a:p>
            <a:pPr marL="468000" lvl="1" indent="-171450">
              <a:buFont typeface="Meiryo UI" panose="020B0604030504040204" pitchFamily="50" charset="-128"/>
              <a:buChar char="○"/>
            </a:pPr>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学校教育法で求められている「教育」「研究」「社会貢献」に、設立</a:t>
            </a:r>
            <a:r>
              <a:rPr lang="ja-JP" altLang="en-US" sz="1050" dirty="0">
                <a:latin typeface="Meiryo UI" panose="020B0604030504040204" pitchFamily="50" charset="-128"/>
                <a:ea typeface="Meiryo UI" panose="020B0604030504040204" pitchFamily="50" charset="-128"/>
              </a:rPr>
              <a:t>団体である大阪府・大阪市との緊密な連携の下、「都市シンクタンク」「技術インキュベーション」機能</a:t>
            </a:r>
            <a:r>
              <a:rPr lang="ja-JP" altLang="en-US" sz="1050" dirty="0" smtClean="0">
                <a:latin typeface="Meiryo UI" panose="020B0604030504040204" pitchFamily="50" charset="-128"/>
                <a:ea typeface="Meiryo UI" panose="020B0604030504040204" pitchFamily="50" charset="-128"/>
              </a:rPr>
              <a:t>を加え、</a:t>
            </a:r>
            <a:r>
              <a:rPr lang="ja-JP" altLang="en-US" sz="1050" dirty="0">
                <a:latin typeface="Meiryo UI" panose="020B0604030504040204" pitchFamily="50" charset="-128"/>
                <a:ea typeface="Meiryo UI" panose="020B0604030504040204" pitchFamily="50" charset="-128"/>
              </a:rPr>
              <a:t>従来の“公立大学”の枠を超えた大都市・大阪</a:t>
            </a:r>
            <a:r>
              <a:rPr lang="ja-JP" altLang="en-US" sz="1050" dirty="0" smtClean="0">
                <a:latin typeface="Meiryo UI" panose="020B0604030504040204" pitchFamily="50" charset="-128"/>
                <a:ea typeface="Meiryo UI" panose="020B0604030504040204" pitchFamily="50" charset="-128"/>
              </a:rPr>
              <a:t>の発展</a:t>
            </a:r>
            <a:r>
              <a:rPr lang="ja-JP" altLang="en-US" sz="1050" dirty="0">
                <a:latin typeface="Meiryo UI" panose="020B0604030504040204" pitchFamily="50" charset="-128"/>
                <a:ea typeface="Meiryo UI" panose="020B0604030504040204" pitchFamily="50" charset="-128"/>
              </a:rPr>
              <a:t>に貢献する知の拠点をめざす</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pPr marL="468000" lvl="1" indent="-171450">
              <a:buFont typeface="Meiryo UI" panose="020B0604030504040204" pitchFamily="50" charset="-128"/>
              <a:buChar char="○"/>
            </a:pPr>
            <a:r>
              <a:rPr lang="ja-JP" altLang="en-US" sz="1050" dirty="0" smtClean="0">
                <a:latin typeface="Meiryo UI" panose="020B0604030504040204" pitchFamily="50" charset="-128"/>
                <a:ea typeface="Meiryo UI" panose="020B0604030504040204" pitchFamily="50" charset="-128"/>
              </a:rPr>
              <a:t>　新大学では、この新たな２つの機能を発揮し、これまで有識者４者ＴＦで検討してきた「スマートシティ」「パブリックヘルス／スマートエイジング」「バイオエンジニアリング」「データマネジメント」の４つの戦略領域を中心に取組を重点化する。</a:t>
            </a:r>
            <a:endParaRPr lang="en-US" altLang="ja-JP" sz="1050" dirty="0">
              <a:latin typeface="Meiryo UI" panose="020B0604030504040204" pitchFamily="50" charset="-128"/>
              <a:ea typeface="Meiryo UI" panose="020B0604030504040204" pitchFamily="50" charset="-128"/>
            </a:endParaRPr>
          </a:p>
          <a:p>
            <a:pPr marL="457200" lvl="2">
              <a:spcBef>
                <a:spcPts val="600"/>
              </a:spcBef>
            </a:pPr>
            <a:r>
              <a:rPr lang="en-US" altLang="ja-JP"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都市シンクタンク機能</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パブリックデータからの分析など“公立大学”の強みを活用し、府市と一体化して大阪の都市課題解決に貢献する。</a:t>
            </a:r>
          </a:p>
          <a:p>
            <a:pPr marL="457200" lvl="2"/>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技術ｲﾝｷｭﾍﾞｰｼｮﾝ機能</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両大学がもつ各分野の強みを持ち寄り、産学連携による新たな研究に取組み、大阪産業の競争力強化に資する。</a:t>
            </a:r>
          </a:p>
          <a:p>
            <a:pPr>
              <a:spcBef>
                <a:spcPts val="600"/>
              </a:spcBef>
            </a:pPr>
            <a:r>
              <a:rPr lang="ja-JP" altLang="en-US" sz="1200" dirty="0" smtClean="0">
                <a:latin typeface="Meiryo UI" panose="020B0604030504040204" pitchFamily="50" charset="-128"/>
                <a:ea typeface="Meiryo UI" panose="020B0604030504040204" pitchFamily="50" charset="-128"/>
              </a:rPr>
              <a:t>（２）教育、研究、社会貢献のさらなる強化</a:t>
            </a:r>
            <a:endParaRPr lang="en-US" altLang="ja-JP" sz="1200" dirty="0">
              <a:latin typeface="Meiryo UI" panose="020B0604030504040204" pitchFamily="50" charset="-128"/>
              <a:ea typeface="Meiryo UI" panose="020B0604030504040204" pitchFamily="50" charset="-128"/>
            </a:endParaRPr>
          </a:p>
          <a:p>
            <a:pPr marL="468000" lvl="1" indent="-171450">
              <a:buFont typeface="Meiryo UI" panose="020B0604030504040204" pitchFamily="50" charset="-128"/>
              <a:buChar char="○"/>
            </a:pPr>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これ</a:t>
            </a:r>
            <a:r>
              <a:rPr lang="ja-JP" altLang="en-US" sz="1050" dirty="0">
                <a:latin typeface="Meiryo UI" panose="020B0604030504040204" pitchFamily="50" charset="-128"/>
                <a:ea typeface="Meiryo UI" panose="020B0604030504040204" pitchFamily="50" charset="-128"/>
              </a:rPr>
              <a:t>まで培ってきた両大学の歴史と伝統を活かし、理系・文系・医療系の幅広い学問体系を擁する総合大学として</a:t>
            </a:r>
            <a:r>
              <a:rPr lang="ja-JP" altLang="en-US" sz="1050" dirty="0" smtClean="0">
                <a:latin typeface="Meiryo UI" panose="020B0604030504040204" pitchFamily="50" charset="-128"/>
                <a:ea typeface="Meiryo UI" panose="020B0604030504040204" pitchFamily="50" charset="-128"/>
              </a:rPr>
              <a:t>、国際化やダイバーシティにも積極的に取り組み、教育、研究、社会貢献をさらに充実させ、世界に展開する高度</a:t>
            </a:r>
            <a:r>
              <a:rPr lang="ja-JP" altLang="en-US" sz="1050" dirty="0">
                <a:latin typeface="Meiryo UI" panose="020B0604030504040204" pitchFamily="50" charset="-128"/>
                <a:ea typeface="Meiryo UI" panose="020B0604030504040204" pitchFamily="50" charset="-128"/>
              </a:rPr>
              <a:t>研究型</a:t>
            </a:r>
            <a:r>
              <a:rPr lang="ja-JP" altLang="en-US" sz="1050" dirty="0" smtClean="0">
                <a:latin typeface="Meiryo UI" panose="020B0604030504040204" pitchFamily="50" charset="-128"/>
                <a:ea typeface="Meiryo UI" panose="020B0604030504040204" pitchFamily="50" charset="-128"/>
              </a:rPr>
              <a:t>大学を</a:t>
            </a:r>
            <a:r>
              <a:rPr lang="ja-JP" altLang="en-US" sz="1050" dirty="0">
                <a:latin typeface="Meiryo UI" panose="020B0604030504040204" pitchFamily="50" charset="-128"/>
                <a:ea typeface="Meiryo UI" panose="020B0604030504040204" pitchFamily="50" charset="-128"/>
              </a:rPr>
              <a:t>めざす</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pPr marL="457200" lvl="2">
              <a:spcBef>
                <a:spcPts val="600"/>
              </a:spcBef>
            </a:pPr>
            <a:r>
              <a:rPr lang="en-US" altLang="ja-JP"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教　</a:t>
            </a:r>
            <a:r>
              <a:rPr lang="ja-JP" altLang="en-US" sz="1050" dirty="0" smtClean="0">
                <a:latin typeface="Meiryo UI" panose="020B0604030504040204" pitchFamily="50" charset="-128"/>
                <a:ea typeface="Meiryo UI" panose="020B0604030504040204" pitchFamily="50" charset="-128"/>
              </a:rPr>
              <a:t>　育</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基幹教育（全学共通教育）の充実などカリキュラムの多様化を図り、大阪を牽引するグローバル人材を育成する。</a:t>
            </a:r>
            <a:endParaRPr lang="en-US" altLang="ja-JP" sz="1050" dirty="0">
              <a:latin typeface="Meiryo UI" panose="020B0604030504040204" pitchFamily="50" charset="-128"/>
              <a:ea typeface="Meiryo UI" panose="020B0604030504040204" pitchFamily="50" charset="-128"/>
            </a:endParaRPr>
          </a:p>
          <a:p>
            <a:pPr marL="457200" lvl="2"/>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研　</a:t>
            </a:r>
            <a:r>
              <a:rPr lang="ja-JP" altLang="en-US" sz="1050" dirty="0">
                <a:latin typeface="Meiryo UI" panose="020B0604030504040204" pitchFamily="50" charset="-128"/>
                <a:ea typeface="Meiryo UI" panose="020B0604030504040204" pitchFamily="50" charset="-128"/>
              </a:rPr>
              <a:t>　究</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幅広い学問体系を擁する強みを活かし、文理融合による新たな領域への開拓を図るほか、大阪が強い分野での先端研究、異分野</a:t>
            </a:r>
            <a:r>
              <a:rPr lang="ja-JP" altLang="en-US" sz="1050" dirty="0" smtClean="0">
                <a:latin typeface="Meiryo UI" panose="020B0604030504040204" pitchFamily="50" charset="-128"/>
                <a:ea typeface="Meiryo UI" panose="020B0604030504040204" pitchFamily="50" charset="-128"/>
              </a:rPr>
              <a:t>融合</a:t>
            </a:r>
            <a:endParaRPr lang="en-US" altLang="ja-JP" sz="1050" dirty="0" smtClean="0">
              <a:latin typeface="Meiryo UI" panose="020B0604030504040204" pitchFamily="50" charset="-128"/>
              <a:ea typeface="Meiryo UI" panose="020B0604030504040204" pitchFamily="50" charset="-128"/>
            </a:endParaRPr>
          </a:p>
          <a:p>
            <a:pPr marL="457200" lvl="2"/>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研究に</a:t>
            </a:r>
            <a:r>
              <a:rPr lang="ja-JP" altLang="en-US" sz="1050" dirty="0">
                <a:latin typeface="Meiryo UI" panose="020B0604030504040204" pitchFamily="50" charset="-128"/>
                <a:ea typeface="Meiryo UI" panose="020B0604030504040204" pitchFamily="50" charset="-128"/>
              </a:rPr>
              <a:t>も</a:t>
            </a:r>
            <a:r>
              <a:rPr lang="ja-JP" altLang="en-US" sz="1050" dirty="0" smtClean="0">
                <a:latin typeface="Meiryo UI" panose="020B0604030504040204" pitchFamily="50" charset="-128"/>
                <a:ea typeface="Meiryo UI" panose="020B0604030504040204" pitchFamily="50" charset="-128"/>
              </a:rPr>
              <a:t>重点的</a:t>
            </a:r>
            <a:r>
              <a:rPr lang="ja-JP" altLang="en-US" sz="1050" dirty="0">
                <a:latin typeface="Meiryo UI" panose="020B0604030504040204" pitchFamily="50" charset="-128"/>
                <a:ea typeface="Meiryo UI" panose="020B0604030504040204" pitchFamily="50" charset="-128"/>
              </a:rPr>
              <a:t>に取組む。</a:t>
            </a:r>
            <a:endParaRPr lang="en-US" altLang="ja-JP" sz="1050" dirty="0">
              <a:latin typeface="Meiryo UI" panose="020B0604030504040204" pitchFamily="50" charset="-128"/>
              <a:ea typeface="Meiryo UI" panose="020B0604030504040204" pitchFamily="50" charset="-128"/>
            </a:endParaRPr>
          </a:p>
          <a:p>
            <a:pPr marL="457200" lvl="2"/>
            <a:r>
              <a:rPr lang="en-US" altLang="ja-JP"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社会貢献</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行政との結びつきを一層強化し、高齢化をはじめ大阪が抱える都市課題への解決や低迷が続く大阪産業の高度化に向け、社会実装</a:t>
            </a:r>
            <a:r>
              <a:rPr lang="ja-JP" altLang="en-US" sz="1050" dirty="0" smtClean="0">
                <a:latin typeface="Meiryo UI" panose="020B0604030504040204" pitchFamily="50" charset="-128"/>
                <a:ea typeface="Meiryo UI" panose="020B0604030504040204" pitchFamily="50" charset="-128"/>
              </a:rPr>
              <a:t>や</a:t>
            </a:r>
            <a:endParaRPr lang="en-US" altLang="ja-JP" sz="1050" dirty="0" smtClean="0">
              <a:latin typeface="Meiryo UI" panose="020B0604030504040204" pitchFamily="50" charset="-128"/>
              <a:ea typeface="Meiryo UI" panose="020B0604030504040204" pitchFamily="50" charset="-128"/>
            </a:endParaRPr>
          </a:p>
          <a:p>
            <a:pPr marL="457200" lvl="2"/>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産業創出に積極的に</a:t>
            </a:r>
            <a:r>
              <a:rPr lang="ja-JP" altLang="en-US" sz="1050" dirty="0">
                <a:latin typeface="Meiryo UI" panose="020B0604030504040204" pitchFamily="50" charset="-128"/>
                <a:ea typeface="Meiryo UI" panose="020B0604030504040204" pitchFamily="50" charset="-128"/>
              </a:rPr>
              <a:t>取組む</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p:txBody>
      </p:sp>
      <p:sp>
        <p:nvSpPr>
          <p:cNvPr id="8" name="右矢印 7"/>
          <p:cNvSpPr/>
          <p:nvPr/>
        </p:nvSpPr>
        <p:spPr>
          <a:xfrm>
            <a:off x="2036258" y="4044189"/>
            <a:ext cx="295034" cy="1720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52" name="角丸四角形 51"/>
          <p:cNvSpPr/>
          <p:nvPr/>
        </p:nvSpPr>
        <p:spPr>
          <a:xfrm>
            <a:off x="3462822" y="4960170"/>
            <a:ext cx="1944000" cy="792000"/>
          </a:xfrm>
          <a:prstGeom prst="roundRect">
            <a:avLst/>
          </a:prstGeom>
        </p:spPr>
        <p:style>
          <a:lnRef idx="2">
            <a:schemeClr val="dk1"/>
          </a:lnRef>
          <a:fillRef idx="1">
            <a:schemeClr val="lt1"/>
          </a:fillRef>
          <a:effectRef idx="0">
            <a:schemeClr val="dk1"/>
          </a:effectRef>
          <a:fontRef idx="minor">
            <a:schemeClr val="dk1"/>
          </a:fontRef>
        </p:style>
        <p:txBody>
          <a:bodyPr tIns="36000" bIns="36000" rtlCol="0" anchor="ctr"/>
          <a:lstStyle/>
          <a:p>
            <a:pPr algn="ctr"/>
            <a:endParaRPr lang="en-US" altLang="ja-JP" sz="1000" dirty="0" smtClean="0">
              <a:latin typeface="ＭＳ ゴシック" panose="020B0609070205080204" pitchFamily="49" charset="-128"/>
              <a:ea typeface="ＭＳ ゴシック" panose="020B0609070205080204" pitchFamily="49" charset="-128"/>
            </a:endParaRPr>
          </a:p>
          <a:p>
            <a:pPr algn="ctr"/>
            <a:endParaRPr lang="en-US" altLang="ja-JP" sz="1000" dirty="0" smtClean="0">
              <a:latin typeface="ＭＳ ゴシック" panose="020B0609070205080204" pitchFamily="49" charset="-128"/>
              <a:ea typeface="ＭＳ ゴシック" panose="020B0609070205080204" pitchFamily="49" charset="-128"/>
            </a:endParaRPr>
          </a:p>
          <a:p>
            <a:pPr algn="ctr"/>
            <a:r>
              <a:rPr lang="ja-JP" altLang="en-US" sz="1000" dirty="0" smtClean="0">
                <a:latin typeface="ＭＳ ゴシック" panose="020B0609070205080204" pitchFamily="49" charset="-128"/>
                <a:ea typeface="ＭＳ ゴシック" panose="020B0609070205080204" pitchFamily="49" charset="-128"/>
              </a:rPr>
              <a:t>都市</a:t>
            </a:r>
            <a:r>
              <a:rPr lang="ja-JP" altLang="en-US" sz="1000" dirty="0">
                <a:latin typeface="ＭＳ ゴシック" panose="020B0609070205080204" pitchFamily="49" charset="-128"/>
                <a:ea typeface="ＭＳ ゴシック" panose="020B0609070205080204" pitchFamily="49" charset="-128"/>
              </a:rPr>
              <a:t>問題の解決や</a:t>
            </a:r>
          </a:p>
          <a:p>
            <a:pPr algn="ctr"/>
            <a:r>
              <a:rPr lang="ja-JP" altLang="en-US" sz="1000" dirty="0">
                <a:latin typeface="ＭＳ ゴシック" panose="020B0609070205080204" pitchFamily="49" charset="-128"/>
                <a:ea typeface="ＭＳ ゴシック" panose="020B0609070205080204" pitchFamily="49" charset="-128"/>
              </a:rPr>
              <a:t>産業競争力の強化による</a:t>
            </a:r>
          </a:p>
          <a:p>
            <a:pPr algn="ctr"/>
            <a:r>
              <a:rPr lang="ja-JP" altLang="en-US" sz="1000" dirty="0">
                <a:latin typeface="ＭＳ ゴシック" panose="020B0609070205080204" pitchFamily="49" charset="-128"/>
                <a:ea typeface="ＭＳ ゴシック" panose="020B0609070205080204" pitchFamily="49" charset="-128"/>
              </a:rPr>
              <a:t>大阪の発展への</a:t>
            </a:r>
            <a:r>
              <a:rPr lang="ja-JP" altLang="en-US" sz="1000" dirty="0" smtClean="0">
                <a:latin typeface="ＭＳ ゴシック" panose="020B0609070205080204" pitchFamily="49" charset="-128"/>
                <a:ea typeface="ＭＳ ゴシック" panose="020B0609070205080204" pitchFamily="49" charset="-128"/>
              </a:rPr>
              <a:t>貢献</a:t>
            </a:r>
            <a:endParaRPr lang="en-US" altLang="ja-JP" sz="1000" dirty="0" smtClean="0">
              <a:latin typeface="ＭＳ ゴシック" panose="020B0609070205080204" pitchFamily="49" charset="-128"/>
              <a:ea typeface="ＭＳ ゴシック" panose="020B0609070205080204" pitchFamily="49" charset="-128"/>
            </a:endParaRPr>
          </a:p>
          <a:p>
            <a:pPr algn="ctr"/>
            <a:endParaRPr lang="ja-JP" altLang="en-US" sz="1000" dirty="0">
              <a:latin typeface="ＭＳ ゴシック" panose="020B0609070205080204" pitchFamily="49" charset="-128"/>
              <a:ea typeface="ＭＳ ゴシック" panose="020B0609070205080204" pitchFamily="49" charset="-128"/>
            </a:endParaRPr>
          </a:p>
        </p:txBody>
      </p:sp>
      <p:sp>
        <p:nvSpPr>
          <p:cNvPr id="53" name="角丸四角形 52"/>
          <p:cNvSpPr/>
          <p:nvPr/>
        </p:nvSpPr>
        <p:spPr>
          <a:xfrm>
            <a:off x="2454822" y="4055063"/>
            <a:ext cx="1944000" cy="792000"/>
          </a:xfrm>
          <a:prstGeom prst="roundRect">
            <a:avLst/>
          </a:prstGeom>
        </p:spPr>
        <p:style>
          <a:lnRef idx="2">
            <a:schemeClr val="dk1"/>
          </a:lnRef>
          <a:fillRef idx="1">
            <a:schemeClr val="lt1"/>
          </a:fillRef>
          <a:effectRef idx="0">
            <a:schemeClr val="dk1"/>
          </a:effectRef>
          <a:fontRef idx="minor">
            <a:schemeClr val="dk1"/>
          </a:fontRef>
        </p:style>
        <p:txBody>
          <a:bodyPr tIns="36000" bIns="36000" rtlCol="0" anchor="ctr"/>
          <a:lstStyle/>
          <a:p>
            <a:pPr algn="ctr"/>
            <a:endParaRPr lang="ja-JP" altLang="en-US" sz="1000" dirty="0">
              <a:latin typeface="ＭＳ ゴシック" panose="020B0609070205080204" pitchFamily="49" charset="-128"/>
              <a:ea typeface="ＭＳ ゴシック" panose="020B0609070205080204" pitchFamily="49" charset="-128"/>
            </a:endParaRPr>
          </a:p>
          <a:p>
            <a:pPr algn="ctr"/>
            <a:r>
              <a:rPr lang="ja-JP" altLang="en-US" sz="1000" dirty="0">
                <a:latin typeface="ＭＳ ゴシック" panose="020B0609070205080204" pitchFamily="49" charset="-128"/>
                <a:ea typeface="ＭＳ ゴシック" panose="020B0609070205080204" pitchFamily="49" charset="-128"/>
              </a:rPr>
              <a:t>応用力や実践力を備えた</a:t>
            </a:r>
          </a:p>
          <a:p>
            <a:pPr algn="ctr"/>
            <a:r>
              <a:rPr lang="ja-JP" altLang="en-US" sz="1000" dirty="0">
                <a:latin typeface="ＭＳ ゴシック" panose="020B0609070205080204" pitchFamily="49" charset="-128"/>
                <a:ea typeface="ＭＳ ゴシック" panose="020B0609070205080204" pitchFamily="49" charset="-128"/>
              </a:rPr>
              <a:t>国際力豊かな高度人材の育成</a:t>
            </a:r>
          </a:p>
        </p:txBody>
      </p:sp>
      <p:sp>
        <p:nvSpPr>
          <p:cNvPr id="54" name="角丸四角形 53"/>
          <p:cNvSpPr/>
          <p:nvPr/>
        </p:nvSpPr>
        <p:spPr>
          <a:xfrm>
            <a:off x="4521415" y="4046684"/>
            <a:ext cx="1944000" cy="792000"/>
          </a:xfrm>
          <a:prstGeom prst="roundRect">
            <a:avLst/>
          </a:prstGeom>
        </p:spPr>
        <p:style>
          <a:lnRef idx="2">
            <a:schemeClr val="dk1"/>
          </a:lnRef>
          <a:fillRef idx="1">
            <a:schemeClr val="lt1"/>
          </a:fillRef>
          <a:effectRef idx="0">
            <a:schemeClr val="dk1"/>
          </a:effectRef>
          <a:fontRef idx="minor">
            <a:schemeClr val="dk1"/>
          </a:fontRef>
        </p:style>
        <p:txBody>
          <a:bodyPr tIns="36000" bIns="36000" rtlCol="0" anchor="ctr"/>
          <a:lstStyle/>
          <a:p>
            <a:pPr algn="ctr"/>
            <a:endParaRPr lang="ja-JP" altLang="en-US" sz="1000" dirty="0">
              <a:latin typeface="ＭＳ ゴシック" panose="020B0609070205080204" pitchFamily="49" charset="-128"/>
              <a:ea typeface="ＭＳ ゴシック" panose="020B0609070205080204" pitchFamily="49" charset="-128"/>
            </a:endParaRPr>
          </a:p>
          <a:p>
            <a:pPr algn="ctr"/>
            <a:r>
              <a:rPr lang="ja-JP" altLang="en-US" sz="1000" dirty="0">
                <a:latin typeface="ＭＳ ゴシック" panose="020B0609070205080204" pitchFamily="49" charset="-128"/>
                <a:ea typeface="ＭＳ ゴシック" panose="020B0609070205080204" pitchFamily="49" charset="-128"/>
              </a:rPr>
              <a:t>先端的・</a:t>
            </a:r>
            <a:r>
              <a:rPr lang="ja-JP" altLang="en-US" sz="1000" dirty="0" smtClean="0">
                <a:latin typeface="ＭＳ ゴシック" panose="020B0609070205080204" pitchFamily="49" charset="-128"/>
                <a:ea typeface="ＭＳ ゴシック" panose="020B0609070205080204" pitchFamily="49" charset="-128"/>
              </a:rPr>
              <a:t>異分野融合型研究の</a:t>
            </a:r>
            <a:endParaRPr lang="en-US" altLang="ja-JP" sz="1000" dirty="0" smtClean="0">
              <a:latin typeface="ＭＳ ゴシック" panose="020B0609070205080204" pitchFamily="49" charset="-128"/>
              <a:ea typeface="ＭＳ ゴシック" panose="020B0609070205080204" pitchFamily="49" charset="-128"/>
            </a:endParaRPr>
          </a:p>
          <a:p>
            <a:pPr algn="ctr"/>
            <a:r>
              <a:rPr lang="ja-JP" altLang="en-US" sz="1000" dirty="0" smtClean="0">
                <a:latin typeface="ＭＳ ゴシック" panose="020B0609070205080204" pitchFamily="49" charset="-128"/>
                <a:ea typeface="ＭＳ ゴシック" panose="020B0609070205080204" pitchFamily="49" charset="-128"/>
              </a:rPr>
              <a:t>推進</a:t>
            </a:r>
            <a:r>
              <a:rPr lang="ja-JP" altLang="en-US" sz="1000" dirty="0">
                <a:latin typeface="ＭＳ ゴシック" panose="020B0609070205080204" pitchFamily="49" charset="-128"/>
                <a:ea typeface="ＭＳ ゴシック" panose="020B0609070205080204" pitchFamily="49" charset="-128"/>
              </a:rPr>
              <a:t>に</a:t>
            </a:r>
            <a:r>
              <a:rPr lang="ja-JP" altLang="en-US" sz="1000" dirty="0" smtClean="0">
                <a:latin typeface="ＭＳ ゴシック" panose="020B0609070205080204" pitchFamily="49" charset="-128"/>
                <a:ea typeface="ＭＳ ゴシック" panose="020B0609070205080204" pitchFamily="49" charset="-128"/>
              </a:rPr>
              <a:t>よる高度</a:t>
            </a:r>
            <a:r>
              <a:rPr lang="ja-JP" altLang="en-US" sz="1000" dirty="0">
                <a:latin typeface="ＭＳ ゴシック" panose="020B0609070205080204" pitchFamily="49" charset="-128"/>
                <a:ea typeface="ＭＳ ゴシック" panose="020B0609070205080204" pitchFamily="49" charset="-128"/>
              </a:rPr>
              <a:t>研究型</a:t>
            </a:r>
            <a:r>
              <a:rPr lang="ja-JP" altLang="en-US" sz="1000" dirty="0" smtClean="0">
                <a:latin typeface="ＭＳ ゴシック" panose="020B0609070205080204" pitchFamily="49" charset="-128"/>
                <a:ea typeface="ＭＳ ゴシック" panose="020B0609070205080204" pitchFamily="49" charset="-128"/>
              </a:rPr>
              <a:t>大学の</a:t>
            </a:r>
            <a:endParaRPr lang="en-US" altLang="ja-JP" sz="1000" dirty="0" smtClean="0">
              <a:latin typeface="ＭＳ ゴシック" panose="020B0609070205080204" pitchFamily="49" charset="-128"/>
              <a:ea typeface="ＭＳ ゴシック" panose="020B0609070205080204" pitchFamily="49" charset="-128"/>
            </a:endParaRPr>
          </a:p>
          <a:p>
            <a:pPr algn="ctr"/>
            <a:r>
              <a:rPr lang="ja-JP" altLang="en-US" sz="1000" dirty="0" smtClean="0">
                <a:latin typeface="ＭＳ ゴシック" panose="020B0609070205080204" pitchFamily="49" charset="-128"/>
                <a:ea typeface="ＭＳ ゴシック" panose="020B0609070205080204" pitchFamily="49" charset="-128"/>
              </a:rPr>
              <a:t>実現</a:t>
            </a:r>
            <a:endParaRPr lang="ja-JP" altLang="en-US" sz="1000" dirty="0">
              <a:latin typeface="ＭＳ ゴシック" panose="020B0609070205080204" pitchFamily="49" charset="-128"/>
              <a:ea typeface="ＭＳ ゴシック" panose="020B0609070205080204" pitchFamily="49" charset="-128"/>
            </a:endParaRPr>
          </a:p>
        </p:txBody>
      </p:sp>
      <p:sp>
        <p:nvSpPr>
          <p:cNvPr id="55" name="角丸四角形 54"/>
          <p:cNvSpPr/>
          <p:nvPr/>
        </p:nvSpPr>
        <p:spPr>
          <a:xfrm>
            <a:off x="7143282" y="4293096"/>
            <a:ext cx="1440000" cy="540000"/>
          </a:xfrm>
          <a:prstGeom prst="roundRect">
            <a:avLst/>
          </a:prstGeom>
          <a:solidFill>
            <a:schemeClr val="tx1">
              <a:lumMod val="65000"/>
              <a:lumOff val="35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400" b="1" dirty="0">
                <a:latin typeface="ＭＳ ゴシック" panose="020B0609070205080204" pitchFamily="49" charset="-128"/>
                <a:ea typeface="ＭＳ ゴシック" panose="020B0609070205080204" pitchFamily="49" charset="-128"/>
              </a:rPr>
              <a:t>都市シンク</a:t>
            </a:r>
          </a:p>
          <a:p>
            <a:pPr algn="ctr"/>
            <a:r>
              <a:rPr lang="ja-JP" altLang="en-US" sz="1400" b="1" dirty="0">
                <a:latin typeface="ＭＳ ゴシック" panose="020B0609070205080204" pitchFamily="49" charset="-128"/>
                <a:ea typeface="ＭＳ ゴシック" panose="020B0609070205080204" pitchFamily="49" charset="-128"/>
              </a:rPr>
              <a:t>タンク機能</a:t>
            </a:r>
          </a:p>
        </p:txBody>
      </p:sp>
      <p:sp>
        <p:nvSpPr>
          <p:cNvPr id="56" name="角丸四角形 55"/>
          <p:cNvSpPr/>
          <p:nvPr/>
        </p:nvSpPr>
        <p:spPr>
          <a:xfrm>
            <a:off x="7136172" y="5033723"/>
            <a:ext cx="1440000" cy="540000"/>
          </a:xfrm>
          <a:prstGeom prst="roundRect">
            <a:avLst/>
          </a:prstGeom>
          <a:solidFill>
            <a:schemeClr val="tx1">
              <a:lumMod val="65000"/>
              <a:lumOff val="35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200" b="1" dirty="0">
                <a:latin typeface="ＭＳ ゴシック" panose="020B0609070205080204" pitchFamily="49" charset="-128"/>
                <a:ea typeface="ＭＳ ゴシック" panose="020B0609070205080204" pitchFamily="49" charset="-128"/>
              </a:rPr>
              <a:t>技術インキュ</a:t>
            </a:r>
          </a:p>
          <a:p>
            <a:pPr algn="ctr"/>
            <a:r>
              <a:rPr lang="ja-JP" altLang="en-US" sz="1200" b="1" dirty="0">
                <a:latin typeface="ＭＳ ゴシック" panose="020B0609070205080204" pitchFamily="49" charset="-128"/>
                <a:ea typeface="ＭＳ ゴシック" panose="020B0609070205080204" pitchFamily="49" charset="-128"/>
              </a:rPr>
              <a:t>ベーション機能</a:t>
            </a:r>
          </a:p>
        </p:txBody>
      </p:sp>
      <p:sp>
        <p:nvSpPr>
          <p:cNvPr id="60" name="角丸四角形 59"/>
          <p:cNvSpPr/>
          <p:nvPr/>
        </p:nvSpPr>
        <p:spPr>
          <a:xfrm>
            <a:off x="2922822" y="3994882"/>
            <a:ext cx="1008000" cy="288000"/>
          </a:xfrm>
          <a:prstGeom prst="round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latin typeface="ＭＳ ゴシック" panose="020B0609070205080204" pitchFamily="49" charset="-128"/>
                <a:ea typeface="ＭＳ ゴシック" panose="020B0609070205080204" pitchFamily="49" charset="-128"/>
              </a:rPr>
              <a:t>教　育</a:t>
            </a:r>
          </a:p>
        </p:txBody>
      </p:sp>
      <p:sp>
        <p:nvSpPr>
          <p:cNvPr id="61" name="角丸四角形 60"/>
          <p:cNvSpPr/>
          <p:nvPr/>
        </p:nvSpPr>
        <p:spPr>
          <a:xfrm>
            <a:off x="4985857" y="3994882"/>
            <a:ext cx="1015116" cy="288000"/>
          </a:xfrm>
          <a:prstGeom prst="round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latin typeface="ＭＳ ゴシック" panose="020B0609070205080204" pitchFamily="49" charset="-128"/>
                <a:ea typeface="ＭＳ ゴシック" panose="020B0609070205080204" pitchFamily="49" charset="-128"/>
              </a:rPr>
              <a:t>研　究</a:t>
            </a:r>
          </a:p>
        </p:txBody>
      </p:sp>
      <p:sp>
        <p:nvSpPr>
          <p:cNvPr id="62" name="角丸四角形 61"/>
          <p:cNvSpPr/>
          <p:nvPr/>
        </p:nvSpPr>
        <p:spPr>
          <a:xfrm>
            <a:off x="3930822" y="4869160"/>
            <a:ext cx="1008000" cy="288000"/>
          </a:xfrm>
          <a:prstGeom prst="round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latin typeface="ＭＳ ゴシック" panose="020B0609070205080204" pitchFamily="49" charset="-128"/>
                <a:ea typeface="ＭＳ ゴシック" panose="020B0609070205080204" pitchFamily="49" charset="-128"/>
              </a:rPr>
              <a:t>社会貢献</a:t>
            </a:r>
          </a:p>
        </p:txBody>
      </p:sp>
      <p:sp>
        <p:nvSpPr>
          <p:cNvPr id="65" name="正方形/長方形 64"/>
          <p:cNvSpPr/>
          <p:nvPr/>
        </p:nvSpPr>
        <p:spPr>
          <a:xfrm>
            <a:off x="4577104" y="6145406"/>
            <a:ext cx="3442534" cy="405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dirty="0">
                <a:latin typeface="ＭＳ ゴシック" panose="020B0609070205080204" pitchFamily="49" charset="-128"/>
                <a:ea typeface="ＭＳ ゴシック" panose="020B0609070205080204" pitchFamily="49" charset="-128"/>
                <a:cs typeface="Times New Roman" panose="02020603050405020304" pitchFamily="18" charset="0"/>
              </a:rPr>
              <a:t>世界に展開する高度研究型大学</a:t>
            </a:r>
            <a:endParaRPr lang="ja-JP" altLang="en-US" dirty="0">
              <a:latin typeface="ＭＳ ゴシック" panose="020B0609070205080204" pitchFamily="49" charset="-128"/>
              <a:ea typeface="ＭＳ ゴシック" panose="020B0609070205080204" pitchFamily="49" charset="-128"/>
            </a:endParaRPr>
          </a:p>
        </p:txBody>
      </p:sp>
      <p:sp>
        <p:nvSpPr>
          <p:cNvPr id="59" name="角丸四角形 58"/>
          <p:cNvSpPr/>
          <p:nvPr/>
        </p:nvSpPr>
        <p:spPr>
          <a:xfrm>
            <a:off x="3783006" y="3575171"/>
            <a:ext cx="3696722" cy="34191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100" b="1" dirty="0" smtClean="0">
                <a:latin typeface="ＭＳ ゴシック" panose="020B0609070205080204" pitchFamily="49" charset="-128"/>
                <a:ea typeface="ＭＳ ゴシック" panose="020B0609070205080204" pitchFamily="49" charset="-128"/>
              </a:rPr>
              <a:t>新大学　～大阪</a:t>
            </a:r>
            <a:r>
              <a:rPr lang="ja-JP" altLang="en-US" sz="1100" b="1" dirty="0">
                <a:latin typeface="ＭＳ ゴシック" panose="020B0609070205080204" pitchFamily="49" charset="-128"/>
                <a:ea typeface="ＭＳ ゴシック" panose="020B0609070205080204" pitchFamily="49" charset="-128"/>
              </a:rPr>
              <a:t>の発展を牽引する「知の拠点</a:t>
            </a:r>
            <a:r>
              <a:rPr lang="ja-JP" altLang="en-US" sz="1100" b="1" dirty="0" smtClean="0">
                <a:latin typeface="ＭＳ ゴシック" panose="020B0609070205080204" pitchFamily="49" charset="-128"/>
                <a:ea typeface="ＭＳ ゴシック" panose="020B0609070205080204" pitchFamily="49" charset="-128"/>
              </a:rPr>
              <a:t>」～</a:t>
            </a:r>
            <a:endParaRPr lang="ja-JP" altLang="en-US" sz="1100" b="1" dirty="0">
              <a:latin typeface="ＭＳ ゴシック" panose="020B0609070205080204" pitchFamily="49" charset="-128"/>
              <a:ea typeface="ＭＳ ゴシック" panose="020B0609070205080204" pitchFamily="49" charset="-128"/>
            </a:endParaRPr>
          </a:p>
        </p:txBody>
      </p:sp>
      <p:sp>
        <p:nvSpPr>
          <p:cNvPr id="2" name="スライド番号プレースホルダー 1"/>
          <p:cNvSpPr>
            <a:spLocks noGrp="1"/>
          </p:cNvSpPr>
          <p:nvPr>
            <p:ph type="sldNum" sz="quarter" idx="12"/>
          </p:nvPr>
        </p:nvSpPr>
        <p:spPr/>
        <p:txBody>
          <a:bodyPr/>
          <a:lstStyle/>
          <a:p>
            <a:r>
              <a:rPr kumimoji="1" lang="en-US" altLang="ja-JP" sz="1600" dirty="0" smtClean="0"/>
              <a:t>4</a:t>
            </a:r>
            <a:endParaRPr kumimoji="1" lang="ja-JP" altLang="en-US" sz="1600" dirty="0"/>
          </a:p>
        </p:txBody>
      </p:sp>
      <p:sp>
        <p:nvSpPr>
          <p:cNvPr id="31" name="タイトル 1"/>
          <p:cNvSpPr txBox="1">
            <a:spLocks/>
          </p:cNvSpPr>
          <p:nvPr/>
        </p:nvSpPr>
        <p:spPr>
          <a:xfrm>
            <a:off x="-56" y="108000"/>
            <a:ext cx="9144000" cy="432000"/>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cs typeface="+mj-cs"/>
              </a:rPr>
              <a:t>３　新大学がめざすもの</a:t>
            </a:r>
            <a:endParaRPr kumimoji="1" lang="ja-JP"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j-cs"/>
            </a:endParaRPr>
          </a:p>
        </p:txBody>
      </p:sp>
      <p:sp>
        <p:nvSpPr>
          <p:cNvPr id="34" name="正方形/長方形 33"/>
          <p:cNvSpPr/>
          <p:nvPr/>
        </p:nvSpPr>
        <p:spPr>
          <a:xfrm>
            <a:off x="276157" y="4121430"/>
            <a:ext cx="1651944" cy="2607416"/>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dirty="0"/>
          </a:p>
        </p:txBody>
      </p:sp>
      <p:sp>
        <p:nvSpPr>
          <p:cNvPr id="35" name="角丸四角形 34"/>
          <p:cNvSpPr/>
          <p:nvPr/>
        </p:nvSpPr>
        <p:spPr>
          <a:xfrm>
            <a:off x="377022" y="3749969"/>
            <a:ext cx="1455976" cy="5101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100" b="1" dirty="0" smtClean="0">
                <a:latin typeface="ＭＳ ゴシック" panose="020B0609070205080204" pitchFamily="49" charset="-128"/>
                <a:ea typeface="ＭＳ ゴシック" panose="020B0609070205080204" pitchFamily="49" charset="-128"/>
              </a:rPr>
              <a:t>学校教育法上の</a:t>
            </a:r>
            <a:endParaRPr lang="en-US" altLang="ja-JP" sz="1100" b="1" dirty="0" smtClean="0">
              <a:latin typeface="ＭＳ ゴシック" panose="020B0609070205080204" pitchFamily="49" charset="-128"/>
              <a:ea typeface="ＭＳ ゴシック" panose="020B0609070205080204" pitchFamily="49" charset="-128"/>
            </a:endParaRPr>
          </a:p>
          <a:p>
            <a:pPr algn="ctr"/>
            <a:r>
              <a:rPr lang="ja-JP" altLang="en-US" sz="1100" b="1" dirty="0" smtClean="0">
                <a:latin typeface="ＭＳ ゴシック" panose="020B0609070205080204" pitchFamily="49" charset="-128"/>
                <a:ea typeface="ＭＳ ゴシック" panose="020B0609070205080204" pitchFamily="49" charset="-128"/>
              </a:rPr>
              <a:t>大学の機能</a:t>
            </a:r>
            <a:endParaRPr lang="ja-JP" altLang="en-US" sz="1100" b="1" dirty="0">
              <a:latin typeface="ＭＳ ゴシック" panose="020B0609070205080204" pitchFamily="49" charset="-128"/>
              <a:ea typeface="ＭＳ ゴシック" panose="020B0609070205080204" pitchFamily="49" charset="-128"/>
            </a:endParaRPr>
          </a:p>
        </p:txBody>
      </p:sp>
      <p:sp>
        <p:nvSpPr>
          <p:cNvPr id="4" name="加算 3"/>
          <p:cNvSpPr/>
          <p:nvPr/>
        </p:nvSpPr>
        <p:spPr>
          <a:xfrm>
            <a:off x="6428867" y="4623076"/>
            <a:ext cx="504056" cy="58435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a:xfrm>
            <a:off x="609414" y="4696555"/>
            <a:ext cx="1008000" cy="359102"/>
          </a:xfrm>
          <a:prstGeom prst="round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latin typeface="ＭＳ ゴシック" panose="020B0609070205080204" pitchFamily="49" charset="-128"/>
                <a:ea typeface="ＭＳ ゴシック" panose="020B0609070205080204" pitchFamily="49" charset="-128"/>
              </a:rPr>
              <a:t>教　育</a:t>
            </a:r>
          </a:p>
        </p:txBody>
      </p:sp>
      <p:sp>
        <p:nvSpPr>
          <p:cNvPr id="39" name="角丸四角形 38"/>
          <p:cNvSpPr/>
          <p:nvPr/>
        </p:nvSpPr>
        <p:spPr>
          <a:xfrm>
            <a:off x="609414" y="5423157"/>
            <a:ext cx="1008000" cy="359102"/>
          </a:xfrm>
          <a:prstGeom prst="round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latin typeface="ＭＳ ゴシック" panose="020B0609070205080204" pitchFamily="49" charset="-128"/>
                <a:ea typeface="ＭＳ ゴシック" panose="020B0609070205080204" pitchFamily="49" charset="-128"/>
              </a:rPr>
              <a:t>研　究</a:t>
            </a:r>
          </a:p>
        </p:txBody>
      </p:sp>
      <p:sp>
        <p:nvSpPr>
          <p:cNvPr id="40" name="角丸四角形 39"/>
          <p:cNvSpPr/>
          <p:nvPr/>
        </p:nvSpPr>
        <p:spPr>
          <a:xfrm>
            <a:off x="608409" y="6149170"/>
            <a:ext cx="1008000" cy="384190"/>
          </a:xfrm>
          <a:prstGeom prst="round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latin typeface="ＭＳ ゴシック" panose="020B0609070205080204" pitchFamily="49" charset="-128"/>
                <a:ea typeface="ＭＳ ゴシック" panose="020B0609070205080204" pitchFamily="49" charset="-128"/>
              </a:rPr>
              <a:t>社会貢献</a:t>
            </a:r>
          </a:p>
        </p:txBody>
      </p:sp>
      <p:sp>
        <p:nvSpPr>
          <p:cNvPr id="7" name="テキスト ボックス 6"/>
          <p:cNvSpPr txBox="1"/>
          <p:nvPr/>
        </p:nvSpPr>
        <p:spPr>
          <a:xfrm>
            <a:off x="7386228" y="3965322"/>
            <a:ext cx="954107" cy="276999"/>
          </a:xfrm>
          <a:prstGeom prst="rect">
            <a:avLst/>
          </a:prstGeom>
          <a:noFill/>
        </p:spPr>
        <p:txBody>
          <a:bodyPr wrap="none" rtlCol="0">
            <a:spAutoFit/>
          </a:bodyPr>
          <a:lstStyle/>
          <a:p>
            <a:r>
              <a:rPr kumimoji="1" lang="ja-JP" altLang="en-US" sz="1200" dirty="0" smtClean="0">
                <a:latin typeface="ＭＳ ゴシック" panose="020B0609070205080204" pitchFamily="49" charset="-128"/>
                <a:ea typeface="ＭＳ ゴシック" panose="020B0609070205080204" pitchFamily="49" charset="-128"/>
              </a:rPr>
              <a:t>新たな機能</a:t>
            </a:r>
            <a:endParaRPr kumimoji="1" lang="ja-JP" altLang="en-US" sz="1200" dirty="0">
              <a:latin typeface="ＭＳ ゴシック" panose="020B0609070205080204" pitchFamily="49" charset="-128"/>
              <a:ea typeface="ＭＳ ゴシック" panose="020B0609070205080204" pitchFamily="49" charset="-128"/>
            </a:endParaRPr>
          </a:p>
        </p:txBody>
      </p:sp>
      <p:sp>
        <p:nvSpPr>
          <p:cNvPr id="26" name="右矢印 25"/>
          <p:cNvSpPr/>
          <p:nvPr/>
        </p:nvSpPr>
        <p:spPr>
          <a:xfrm rot="5400000">
            <a:off x="6090987" y="5295835"/>
            <a:ext cx="414768" cy="10984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Tree>
    <p:extLst>
      <p:ext uri="{BB962C8B-B14F-4D97-AF65-F5344CB8AC3E}">
        <p14:creationId xmlns:p14="http://schemas.microsoft.com/office/powerpoint/2010/main" val="2769232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3773655" y="1622013"/>
            <a:ext cx="5324992" cy="454329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正方形/長方形 25"/>
          <p:cNvSpPr/>
          <p:nvPr/>
        </p:nvSpPr>
        <p:spPr>
          <a:xfrm>
            <a:off x="3870522" y="2684604"/>
            <a:ext cx="5131259" cy="1659827"/>
          </a:xfrm>
          <a:prstGeom prst="rect">
            <a:avLst/>
          </a:prstGeom>
          <a:solidFill>
            <a:sysClr val="window" lastClr="FFFFFF"/>
          </a:solidFill>
          <a:ln w="28575" cap="flat" cmpd="sng" algn="ctr">
            <a:solidFill>
              <a:sysClr val="window" lastClr="FFFFFF">
                <a:lumMod val="75000"/>
              </a:sysClr>
            </a:solidFill>
            <a:prstDash val="solid"/>
          </a:ln>
          <a:effectLst>
            <a:glow rad="63500">
              <a:srgbClr val="4F81BD">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7" name="正方形/長方形 26"/>
          <p:cNvSpPr/>
          <p:nvPr/>
        </p:nvSpPr>
        <p:spPr>
          <a:xfrm>
            <a:off x="3803835" y="2382968"/>
            <a:ext cx="3318615" cy="340047"/>
          </a:xfrm>
          <a:prstGeom prst="rect">
            <a:avLst/>
          </a:prstGeom>
          <a:solidFill>
            <a:sysClr val="windowText" lastClr="000000">
              <a:lumMod val="65000"/>
              <a:lumOff val="35000"/>
            </a:sysClr>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１．都市シンクタンク機能　　～都市問題の解決</a:t>
            </a:r>
          </a:p>
        </p:txBody>
      </p:sp>
      <p:sp>
        <p:nvSpPr>
          <p:cNvPr id="28" name="角丸四角形 27"/>
          <p:cNvSpPr/>
          <p:nvPr/>
        </p:nvSpPr>
        <p:spPr>
          <a:xfrm>
            <a:off x="3944062" y="2929841"/>
            <a:ext cx="4966320" cy="614071"/>
          </a:xfrm>
          <a:prstGeom prst="roundRect">
            <a:avLst>
              <a:gd name="adj" fmla="val 6603"/>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9" name="角丸四角形 28"/>
          <p:cNvSpPr/>
          <p:nvPr/>
        </p:nvSpPr>
        <p:spPr>
          <a:xfrm>
            <a:off x="3929697" y="2920314"/>
            <a:ext cx="850434" cy="614073"/>
          </a:xfrm>
          <a:prstGeom prst="roundRect">
            <a:avLst/>
          </a:prstGeom>
          <a:solidFill>
            <a:srgbClr val="4BACC6">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スマートシティ</a:t>
            </a:r>
          </a:p>
        </p:txBody>
      </p:sp>
      <p:sp>
        <p:nvSpPr>
          <p:cNvPr id="30" name="テキスト ボックス 29"/>
          <p:cNvSpPr txBox="1"/>
          <p:nvPr/>
        </p:nvSpPr>
        <p:spPr>
          <a:xfrm>
            <a:off x="4738816" y="2940185"/>
            <a:ext cx="1282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新大学の総合的な知見や解析力を活用して、大阪の都市課題の解決を図る</a:t>
            </a:r>
          </a:p>
        </p:txBody>
      </p:sp>
      <p:sp>
        <p:nvSpPr>
          <p:cNvPr id="32" name="角丸四角形 31"/>
          <p:cNvSpPr/>
          <p:nvPr/>
        </p:nvSpPr>
        <p:spPr>
          <a:xfrm>
            <a:off x="3948746" y="3615643"/>
            <a:ext cx="4961635" cy="606548"/>
          </a:xfrm>
          <a:prstGeom prst="roundRect">
            <a:avLst>
              <a:gd name="adj" fmla="val 6603"/>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3" name="角丸四角形 32"/>
          <p:cNvSpPr/>
          <p:nvPr/>
        </p:nvSpPr>
        <p:spPr>
          <a:xfrm>
            <a:off x="3926712" y="3613289"/>
            <a:ext cx="853419" cy="609509"/>
          </a:xfrm>
          <a:prstGeom prst="roundRect">
            <a:avLst/>
          </a:prstGeom>
          <a:solidFill>
            <a:srgbClr val="4BACC6">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【B】</a:t>
            </a:r>
            <a:endPar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ﾊﾟﾌﾞﾘｯｸﾍﾙｽ</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ｽﾏｰﾄｴｲｼﾞﾝｸﾞ</a:t>
            </a:r>
          </a:p>
        </p:txBody>
      </p:sp>
      <p:sp>
        <p:nvSpPr>
          <p:cNvPr id="34" name="テキスト ボックス 33"/>
          <p:cNvSpPr txBox="1"/>
          <p:nvPr/>
        </p:nvSpPr>
        <p:spPr>
          <a:xfrm>
            <a:off x="4753476" y="3685807"/>
            <a:ext cx="13160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健康寿命の延伸に向けた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未来型予防医療の開発や全世代</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QOL</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向上のサポート</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角丸四角形 34"/>
          <p:cNvSpPr/>
          <p:nvPr/>
        </p:nvSpPr>
        <p:spPr>
          <a:xfrm>
            <a:off x="6001615" y="3667536"/>
            <a:ext cx="1227859" cy="489277"/>
          </a:xfrm>
          <a:prstGeom prst="roundRect">
            <a:avLst>
              <a:gd name="adj" fmla="val 3541"/>
            </a:avLst>
          </a:prstGeom>
          <a:solidFill>
            <a:sysClr val="window" lastClr="FFFFFF"/>
          </a:solidFill>
          <a:ln w="12700" cap="flat" cmpd="sng" algn="ctr">
            <a:solidFill>
              <a:sysClr val="windowText" lastClr="000000"/>
            </a:solidFill>
            <a:prstDash val="dash"/>
          </a:ln>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ヘルスケア</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人材、地域包括</a:t>
            </a:r>
            <a:endPar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ケアシステム、予防</a:t>
            </a: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医療・</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先</a:t>
            </a:r>
            <a:endPar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進医療など（</a:t>
            </a:r>
            <a:r>
              <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P12</a:t>
            </a:r>
            <a:r>
              <a:rPr kumimoji="0" lang="ja-JP" altLang="en-US" sz="8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8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13</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37" name="角丸四角形 36"/>
          <p:cNvSpPr/>
          <p:nvPr/>
        </p:nvSpPr>
        <p:spPr>
          <a:xfrm>
            <a:off x="7319641" y="1823075"/>
            <a:ext cx="1429339" cy="329510"/>
          </a:xfrm>
          <a:prstGeom prst="roundRect">
            <a:avLst/>
          </a:prstGeom>
          <a:solidFill>
            <a:srgbClr val="4BACC6">
              <a:lumMod val="40000"/>
              <a:lumOff val="60000"/>
            </a:srgbClr>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Ｄ</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データマネジメント</a:t>
            </a:r>
          </a:p>
        </p:txBody>
      </p:sp>
      <p:sp>
        <p:nvSpPr>
          <p:cNvPr id="38" name="テキスト ボックス 37"/>
          <p:cNvSpPr txBox="1"/>
          <p:nvPr/>
        </p:nvSpPr>
        <p:spPr>
          <a:xfrm>
            <a:off x="7267401" y="2175247"/>
            <a:ext cx="15933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シンクタンク機能やインキュベーション機能を支える情報基盤</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インフラ（</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P19)</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7334549" y="2697548"/>
            <a:ext cx="141716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行政データの収集・加工</a:t>
            </a:r>
          </a:p>
        </p:txBody>
      </p:sp>
      <p:sp>
        <p:nvSpPr>
          <p:cNvPr id="42" name="正方形/長方形 41"/>
          <p:cNvSpPr/>
          <p:nvPr/>
        </p:nvSpPr>
        <p:spPr>
          <a:xfrm>
            <a:off x="3879087" y="4828834"/>
            <a:ext cx="5094118" cy="1107602"/>
          </a:xfrm>
          <a:prstGeom prst="rect">
            <a:avLst/>
          </a:prstGeom>
          <a:solidFill>
            <a:sysClr val="window" lastClr="FFFFFF"/>
          </a:solidFill>
          <a:ln w="28575" cap="flat" cmpd="sng" algn="ctr">
            <a:solidFill>
              <a:sysClr val="window" lastClr="FFFFFF">
                <a:lumMod val="75000"/>
              </a:sysClr>
            </a:solidFill>
            <a:prstDash val="solid"/>
          </a:ln>
          <a:effectLst>
            <a:glow rad="63500">
              <a:srgbClr val="4F81BD">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3" name="正方形/長方形 42"/>
          <p:cNvSpPr/>
          <p:nvPr/>
        </p:nvSpPr>
        <p:spPr>
          <a:xfrm>
            <a:off x="3803835" y="4638716"/>
            <a:ext cx="3334573" cy="341887"/>
          </a:xfrm>
          <a:prstGeom prst="rect">
            <a:avLst/>
          </a:prstGeom>
          <a:solidFill>
            <a:sysClr val="windowText" lastClr="000000">
              <a:lumMod val="65000"/>
              <a:lumOff val="35000"/>
            </a:sysClr>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２．技術インキュベーション機能　　～産業競争力の強化</a:t>
            </a:r>
          </a:p>
        </p:txBody>
      </p:sp>
      <p:sp>
        <p:nvSpPr>
          <p:cNvPr id="44" name="角丸四角形 43"/>
          <p:cNvSpPr/>
          <p:nvPr/>
        </p:nvSpPr>
        <p:spPr>
          <a:xfrm>
            <a:off x="3980443" y="5145180"/>
            <a:ext cx="4929938" cy="648783"/>
          </a:xfrm>
          <a:prstGeom prst="roundRect">
            <a:avLst>
              <a:gd name="adj" fmla="val 6603"/>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5" name="角丸四角形 44"/>
          <p:cNvSpPr/>
          <p:nvPr/>
        </p:nvSpPr>
        <p:spPr>
          <a:xfrm>
            <a:off x="3965537" y="5145181"/>
            <a:ext cx="814594" cy="648782"/>
          </a:xfrm>
          <a:prstGeom prst="roundRect">
            <a:avLst/>
          </a:prstGeom>
          <a:solidFill>
            <a:srgbClr val="4BACC6">
              <a:lumMod val="40000"/>
              <a:lumOff val="60000"/>
            </a:srgbClr>
          </a:solidFill>
          <a:ln w="25400" cap="flat" cmpd="sng" algn="ctr">
            <a:solidFill>
              <a:sysClr val="windowText" lastClr="000000"/>
            </a:solidFill>
            <a:prstDash val="soli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Ｃ</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バイオ</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エンジニアリング</a:t>
            </a:r>
          </a:p>
        </p:txBody>
      </p:sp>
      <p:sp>
        <p:nvSpPr>
          <p:cNvPr id="46" name="テキスト ボックス 45"/>
          <p:cNvSpPr txBox="1"/>
          <p:nvPr/>
        </p:nvSpPr>
        <p:spPr>
          <a:xfrm>
            <a:off x="4780131" y="5246737"/>
            <a:ext cx="12853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大学シーズを活かした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大阪のバイオ関連産業の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活性化に向けた研究開発</a:t>
            </a:r>
          </a:p>
        </p:txBody>
      </p:sp>
      <p:sp>
        <p:nvSpPr>
          <p:cNvPr id="47" name="角丸四角形 46"/>
          <p:cNvSpPr/>
          <p:nvPr/>
        </p:nvSpPr>
        <p:spPr>
          <a:xfrm>
            <a:off x="5990624" y="5208821"/>
            <a:ext cx="1237547" cy="521954"/>
          </a:xfrm>
          <a:prstGeom prst="roundRect">
            <a:avLst>
              <a:gd name="adj" fmla="val 9039"/>
            </a:avLst>
          </a:prstGeom>
          <a:solidFill>
            <a:sysClr val="window" lastClr="FFFFFF"/>
          </a:solidFill>
          <a:ln w="12700" cap="flat" cmpd="sng" algn="ctr">
            <a:solidFill>
              <a:sysClr val="windowText" lastClr="000000"/>
            </a:solidFill>
            <a:prstDash val="dash"/>
          </a:ln>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創薬、人工光合成</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など</a:t>
            </a:r>
            <a:endPar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次世代</a:t>
            </a: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エネルギー開発</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医学獣</a:t>
            </a: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医学</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融合など</a:t>
            </a:r>
            <a:endPar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P14</a:t>
            </a:r>
            <a:r>
              <a:rPr kumimoji="0" lang="ja-JP" altLang="en-US" sz="8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8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15</a:t>
            </a:r>
            <a:r>
              <a:rPr kumimoji="0" lang="ja-JP" altLang="en-US" sz="8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800" kern="0" noProof="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16</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7315498" y="4904199"/>
            <a:ext cx="147356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データを活かした企業との連携</a:t>
            </a:r>
          </a:p>
        </p:txBody>
      </p:sp>
      <p:sp>
        <p:nvSpPr>
          <p:cNvPr id="36" name="角丸四角形 35"/>
          <p:cNvSpPr/>
          <p:nvPr/>
        </p:nvSpPr>
        <p:spPr>
          <a:xfrm>
            <a:off x="7310046" y="2161089"/>
            <a:ext cx="1510571" cy="3891688"/>
          </a:xfrm>
          <a:prstGeom prst="roundRect">
            <a:avLst>
              <a:gd name="adj" fmla="val 6603"/>
            </a:avLst>
          </a:prstGeom>
          <a:no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0" name="角丸四角形 49"/>
          <p:cNvSpPr/>
          <p:nvPr/>
        </p:nvSpPr>
        <p:spPr>
          <a:xfrm>
            <a:off x="5990624" y="2970246"/>
            <a:ext cx="1216331" cy="493985"/>
          </a:xfrm>
          <a:prstGeom prst="roundRect">
            <a:avLst>
              <a:gd name="adj" fmla="val 5374"/>
            </a:avLst>
          </a:prstGeom>
          <a:solidFill>
            <a:sysClr val="window" lastClr="FFFFFF"/>
          </a:solidFill>
          <a:ln w="12700" cap="flat" cmpd="sng" algn="ctr">
            <a:solidFill>
              <a:sysClr val="windowText" lastClr="000000"/>
            </a:solidFill>
            <a:prstDash val="dash"/>
          </a:ln>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防災・減災、都市インフラ、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都市ブランド、環境共生、　</a:t>
            </a: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宇宙環境</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科学、スマート</a:t>
            </a:r>
            <a:endPar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ホスピタルなど（</a:t>
            </a:r>
            <a:r>
              <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P11</a:t>
            </a:r>
            <a:r>
              <a:rPr kumimoji="0" lang="ja-JP" altLang="en-US" sz="8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18)</a:t>
            </a:r>
            <a:endPar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3851790" y="1786173"/>
            <a:ext cx="3287723" cy="3894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新大学がめざす２つの機能と４つの戦略領域</a:t>
            </a:r>
          </a:p>
        </p:txBody>
      </p:sp>
      <p:sp>
        <p:nvSpPr>
          <p:cNvPr id="17" name="正方形/長方形 16"/>
          <p:cNvSpPr/>
          <p:nvPr/>
        </p:nvSpPr>
        <p:spPr>
          <a:xfrm>
            <a:off x="35106" y="1622014"/>
            <a:ext cx="3698015" cy="4543290"/>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　都市シンクタンク機能の発揮</a:t>
            </a:r>
            <a:endParaRPr kumimoji="1" lang="en-US" altLang="ja-JP"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noProof="0" dirty="0">
                <a:solidFill>
                  <a:prstClr val="black"/>
                </a:solidFill>
                <a:latin typeface="ＭＳ ゴシック" panose="020B0609070205080204" pitchFamily="49" charset="-128"/>
                <a:ea typeface="ＭＳ ゴシック" panose="020B0609070205080204" pitchFamily="49" charset="-128"/>
              </a:rPr>
              <a:t>　</a:t>
            </a:r>
            <a:r>
              <a:rPr lang="ja-JP" altLang="en-US" sz="1050" noProof="0" dirty="0" smtClean="0">
                <a:solidFill>
                  <a:prstClr val="black"/>
                </a:solidFill>
                <a:latin typeface="ＭＳ ゴシック" panose="020B0609070205080204" pitchFamily="49" charset="-128"/>
                <a:ea typeface="ＭＳ ゴシック" panose="020B0609070205080204" pitchFamily="49" charset="-128"/>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高齢化</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の進展や長引く経済低迷など、大阪は高度化・複雑</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化</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する様々な都市課題が山積しており、これまで</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の研究</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培われ</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た</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高度な知見に基づく解決策の提示が求められている。</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パブリックデータ</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からの分析や産官学のネットワークなど、 自治体</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が設置する“公立大学”のアドバンテージを最大限に活用し、連携</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を強化し、府市と一体化して大阪の都市課題解決に貢献する。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endParaRPr kumimoji="1" lang="en-US" altLang="ja-JP"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　技術インキュベーション機能の強化</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バイオエンジニアリングについては有望な産業分野と見込まれて</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おり、両大学にはこれを支える最先端の基礎研究・技術開発の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蓄積があり、企業との共同研究・受託研究も数多く行われている。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両大学がもつ理学・工学・農学・医学・獣医学・ 生活科学各</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分野の強みを持ち寄ることにより、企業連携により新たな研究に</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取組み、大阪産業の競争力強化に資する。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戦略的取組みテーマ（例）</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・都市シンクタンク機能を活用した</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SDGs</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取組大阪モデルの発信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・健康</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寿命の延伸と経済成長を同時に実現する新たなヘルスケ</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アシステム</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の構築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・技術</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インキュベーション機能を活用した領域横断的融合による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革新的</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研究開発</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・“スマートユニバーシティ構想”による</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Society5.0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の社会実装</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など</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4" name="角丸四角形 63"/>
          <p:cNvSpPr/>
          <p:nvPr/>
        </p:nvSpPr>
        <p:spPr>
          <a:xfrm>
            <a:off x="7331613" y="2969540"/>
            <a:ext cx="1447921" cy="503629"/>
          </a:xfrm>
          <a:prstGeom prst="roundRect">
            <a:avLst>
              <a:gd name="adj" fmla="val 5374"/>
            </a:avLst>
          </a:prstGeom>
          <a:solidFill>
            <a:sysClr val="window" lastClr="FFFFFF"/>
          </a:solidFill>
          <a:ln w="12700" cap="flat" cmpd="sng" algn="ctr">
            <a:solidFill>
              <a:sysClr val="windowText" lastClr="000000"/>
            </a:solidFill>
            <a:prstDash val="dash"/>
          </a:ln>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行政と連携したﾃﾞｰﾀﾏﾈｼﾞﾒﾝﾄ</a:t>
            </a: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ｾﾝﾀｰの設置。新たな社会連携</a:t>
            </a: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ｼｽﾃﾑの</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構築など（</a:t>
            </a:r>
            <a:r>
              <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P6</a:t>
            </a:r>
            <a:r>
              <a:rPr kumimoji="0" lang="ja-JP" altLang="en-US" sz="8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800" kern="0" noProof="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角丸四角形 65"/>
          <p:cNvSpPr/>
          <p:nvPr/>
        </p:nvSpPr>
        <p:spPr>
          <a:xfrm>
            <a:off x="7334549" y="3672793"/>
            <a:ext cx="1417168" cy="474679"/>
          </a:xfrm>
          <a:prstGeom prst="roundRect">
            <a:avLst>
              <a:gd name="adj" fmla="val 3541"/>
            </a:avLst>
          </a:prstGeom>
          <a:solidFill>
            <a:sysClr val="window" lastClr="FFFFFF"/>
          </a:solidFill>
          <a:ln w="12700" cap="flat" cmpd="sng" algn="ctr">
            <a:solidFill>
              <a:sysClr val="windowText" lastClr="000000"/>
            </a:solidFill>
            <a:prstDash val="dash"/>
          </a:ln>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保健医療・介護関連データの</a:t>
            </a: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分析による行政施策等の提案</a:t>
            </a: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など（</a:t>
            </a:r>
            <a:r>
              <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P12</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角丸四角形 66"/>
          <p:cNvSpPr/>
          <p:nvPr/>
        </p:nvSpPr>
        <p:spPr>
          <a:xfrm>
            <a:off x="7359327" y="5206653"/>
            <a:ext cx="1392390" cy="517882"/>
          </a:xfrm>
          <a:prstGeom prst="roundRect">
            <a:avLst>
              <a:gd name="adj" fmla="val 9039"/>
            </a:avLst>
          </a:prstGeom>
          <a:solidFill>
            <a:sysClr val="window" lastClr="FFFFFF"/>
          </a:solidFill>
          <a:ln w="12700" cap="flat" cmpd="sng" algn="ctr">
            <a:solidFill>
              <a:sysClr val="windowText" lastClr="000000"/>
            </a:solidFill>
            <a:prstDash val="dash"/>
          </a:ln>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バイオエンジニアリングに必要な</a:t>
            </a: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解析やシミュレーション等</a:t>
            </a: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解決策の</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提案など（</a:t>
            </a:r>
            <a:r>
              <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P17</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p:cNvSpPr txBox="1"/>
          <p:nvPr/>
        </p:nvSpPr>
        <p:spPr>
          <a:xfrm>
            <a:off x="46905" y="811815"/>
            <a:ext cx="9032692" cy="600961"/>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大阪の抱える人口減少・高齢化等の都市問題と産業競争力の強化という課題を解決するため、強みを生かして、「都市シンクタンク機能」や</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「技術インキュベーション機能」を強化</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し</a:t>
            </a:r>
            <a:r>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、戦略</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領域を中心に取組む。</a:t>
            </a:r>
          </a:p>
        </p:txBody>
      </p:sp>
      <p:sp>
        <p:nvSpPr>
          <p:cNvPr id="40"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5</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1" name="タイトル 1"/>
          <p:cNvSpPr txBox="1">
            <a:spLocks/>
          </p:cNvSpPr>
          <p:nvPr/>
        </p:nvSpPr>
        <p:spPr>
          <a:xfrm>
            <a:off x="0" y="109225"/>
            <a:ext cx="9144000" cy="432000"/>
          </a:xfrm>
          <a:prstGeom prst="rect">
            <a:avLst/>
          </a:prstGeom>
          <a:solidFill>
            <a:schemeClr val="accent6"/>
          </a:solidFill>
        </p:spPr>
        <p:txBody>
          <a:bodyPr vert="horz" lIns="91440" tIns="36000" rIns="91440" bIns="3600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sz="1600" b="1" dirty="0" smtClean="0">
                <a:solidFill>
                  <a:prstClr val="white"/>
                </a:solidFill>
                <a:latin typeface="ＭＳ ゴシック" panose="020B0609070205080204" pitchFamily="49" charset="-128"/>
                <a:ea typeface="ＭＳ ゴシック" panose="020B0609070205080204" pitchFamily="49" charset="-128"/>
              </a:rPr>
              <a:t>３　新</a:t>
            </a:r>
            <a:r>
              <a:rPr lang="ja-JP" altLang="en-US" sz="1600" b="1" dirty="0">
                <a:solidFill>
                  <a:prstClr val="white"/>
                </a:solidFill>
                <a:latin typeface="ＭＳ ゴシック" panose="020B0609070205080204" pitchFamily="49" charset="-128"/>
                <a:ea typeface="ＭＳ ゴシック" panose="020B0609070205080204" pitchFamily="49" charset="-128"/>
              </a:rPr>
              <a:t>大学がめざす</a:t>
            </a:r>
            <a:r>
              <a:rPr lang="ja-JP" altLang="en-US" sz="1600" b="1" dirty="0" smtClean="0">
                <a:solidFill>
                  <a:prstClr val="white"/>
                </a:solidFill>
                <a:latin typeface="ＭＳ ゴシック" panose="020B0609070205080204" pitchFamily="49" charset="-128"/>
                <a:ea typeface="ＭＳ ゴシック" panose="020B0609070205080204" pitchFamily="49" charset="-128"/>
              </a:rPr>
              <a:t>もの</a:t>
            </a:r>
            <a:r>
              <a:rPr lang="ja-JP" altLang="en-US" sz="1600" b="1" dirty="0">
                <a:solidFill>
                  <a:prstClr val="white"/>
                </a:solidFill>
                <a:latin typeface="ＭＳ ゴシック" panose="020B0609070205080204" pitchFamily="49" charset="-128"/>
                <a:ea typeface="ＭＳ ゴシック" panose="020B0609070205080204" pitchFamily="49" charset="-128"/>
              </a:rPr>
              <a:t>　</a:t>
            </a:r>
            <a:r>
              <a:rPr lang="en-US" altLang="ja-JP" sz="1600" b="1" dirty="0" smtClean="0">
                <a:solidFill>
                  <a:prstClr val="white"/>
                </a:solidFill>
                <a:latin typeface="ＭＳ ゴシック" panose="020B0609070205080204" pitchFamily="49" charset="-128"/>
                <a:ea typeface="ＭＳ ゴシック" panose="020B0609070205080204" pitchFamily="49" charset="-128"/>
              </a:rPr>
              <a:t>(1)</a:t>
            </a:r>
            <a:r>
              <a:rPr lang="ja-JP" altLang="en-US" sz="1600" b="1" dirty="0" smtClean="0">
                <a:solidFill>
                  <a:prstClr val="white"/>
                </a:solidFill>
                <a:latin typeface="ＭＳ ゴシック" panose="020B0609070205080204" pitchFamily="49" charset="-128"/>
                <a:ea typeface="ＭＳ ゴシック" panose="020B0609070205080204" pitchFamily="49" charset="-128"/>
              </a:rPr>
              <a:t>２つの新機能</a:t>
            </a:r>
            <a:r>
              <a:rPr lang="ja-JP" altLang="en-US" sz="1600" b="1" dirty="0">
                <a:solidFill>
                  <a:prstClr val="white"/>
                </a:solidFill>
                <a:latin typeface="ＭＳ ゴシック" panose="020B0609070205080204" pitchFamily="49" charset="-128"/>
                <a:ea typeface="ＭＳ ゴシック" panose="020B0609070205080204" pitchFamily="49" charset="-128"/>
              </a:rPr>
              <a:t>と４つの戦略</a:t>
            </a:r>
            <a:r>
              <a:rPr lang="ja-JP" altLang="en-US" sz="1600" b="1" dirty="0" smtClean="0">
                <a:solidFill>
                  <a:prstClr val="white"/>
                </a:solidFill>
                <a:latin typeface="ＭＳ ゴシック" panose="020B0609070205080204" pitchFamily="49" charset="-128"/>
                <a:ea typeface="ＭＳ ゴシック" panose="020B0609070205080204" pitchFamily="49" charset="-128"/>
              </a:rPr>
              <a:t>領域：革新的な新たな取組み</a:t>
            </a:r>
            <a:endParaRPr lang="ja-JP" altLang="en-US" sz="1600" b="1" dirty="0">
              <a:solidFill>
                <a:prstClr val="white"/>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150451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6905" y="883858"/>
            <a:ext cx="9032692" cy="1321006"/>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新大学の開学に合わせ、高度化・複雑化する大阪の様々な都市問題に対応するため、設立団体の大阪府や大阪市と強力な連携の下、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欧米における行政と大学の連携事例も参考としながら、行政機関との人事交流なども視野に、「都市シンクタンク機能」を支える体制として</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「シンクタンク組織」</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を整備する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ことが必要である。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「シンクタンク組織」には、大学教員が参画し、課題ごとに関連する行政職員や企業関係者をメンバーとして、企業や国等からの外部資金、行政が</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持つ公的データなどを活用しつつ、課題解決に取り組んでいく。</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611560" y="6441903"/>
            <a:ext cx="54168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（いずれも、出典：新大学設計４者タスクフォース「新たな公立大学としての２つの機能・戦略領域</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報告書</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lang="en-US" altLang="ja-JP" sz="800" dirty="0">
                <a:solidFill>
                  <a:prstClr val="black"/>
                </a:solidFill>
                <a:latin typeface="ＭＳ ゴシック" panose="020B0609070205080204" pitchFamily="49" charset="-128"/>
                <a:ea typeface="ＭＳ ゴシック" panose="020B0609070205080204" pitchFamily="49" charset="-128"/>
              </a:rPr>
              <a:t>2017</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年８月</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29</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日　第</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10</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回副首都推進本部会議資料）</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8" name="図 7"/>
          <p:cNvPicPr>
            <a:picLocks noChangeAspect="1"/>
          </p:cNvPicPr>
          <p:nvPr/>
        </p:nvPicPr>
        <p:blipFill>
          <a:blip r:embed="rId2"/>
          <a:stretch>
            <a:fillRect/>
          </a:stretch>
        </p:blipFill>
        <p:spPr>
          <a:xfrm>
            <a:off x="-26400" y="2433758"/>
            <a:ext cx="4310368" cy="3528427"/>
          </a:xfrm>
          <a:prstGeom prst="rect">
            <a:avLst/>
          </a:prstGeom>
        </p:spPr>
      </p:pic>
      <p:pic>
        <p:nvPicPr>
          <p:cNvPr id="9" name="図 8"/>
          <p:cNvPicPr>
            <a:picLocks noChangeAspect="1"/>
          </p:cNvPicPr>
          <p:nvPr/>
        </p:nvPicPr>
        <p:blipFill>
          <a:blip r:embed="rId3"/>
          <a:stretch>
            <a:fillRect/>
          </a:stretch>
        </p:blipFill>
        <p:spPr>
          <a:xfrm>
            <a:off x="3777043" y="2420888"/>
            <a:ext cx="5366957" cy="3334557"/>
          </a:xfrm>
          <a:prstGeom prst="rect">
            <a:avLst/>
          </a:prstGeom>
        </p:spPr>
      </p:pic>
      <p:sp>
        <p:nvSpPr>
          <p:cNvPr id="10" name="スライド番号プレースホルダー 11"/>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600" dirty="0">
                <a:solidFill>
                  <a:prstClr val="black">
                    <a:tint val="75000"/>
                  </a:prstClr>
                </a:solidFill>
                <a:latin typeface="Calibri" panose="020F0502020204030204"/>
                <a:ea typeface="游ゴシック" panose="020B0400000000000000" pitchFamily="50" charset="-128"/>
              </a:rPr>
              <a:t>6</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1" name="タイトル 1"/>
          <p:cNvSpPr txBox="1">
            <a:spLocks/>
          </p:cNvSpPr>
          <p:nvPr/>
        </p:nvSpPr>
        <p:spPr>
          <a:xfrm>
            <a:off x="0" y="109225"/>
            <a:ext cx="9144000" cy="432000"/>
          </a:xfrm>
          <a:prstGeom prst="rect">
            <a:avLst/>
          </a:prstGeom>
          <a:solidFill>
            <a:schemeClr val="accent6"/>
          </a:solidFill>
        </p:spPr>
        <p:txBody>
          <a:bodyPr vert="horz" lIns="91440" tIns="36000" rIns="91440" bIns="3600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lvl="0">
              <a:defRPr/>
            </a:pPr>
            <a:r>
              <a:rPr lang="ja-JP" altLang="en-US" sz="1400" b="1" dirty="0">
                <a:solidFill>
                  <a:prstClr val="white"/>
                </a:solidFill>
                <a:latin typeface="ＭＳ ゴシック" panose="020B0609070205080204" pitchFamily="49" charset="-128"/>
                <a:ea typeface="ＭＳ ゴシック" panose="020B0609070205080204" pitchFamily="49" charset="-128"/>
              </a:rPr>
              <a:t>３　新大学がめざす</a:t>
            </a:r>
            <a:r>
              <a:rPr lang="ja-JP" altLang="en-US" sz="1400" b="1" dirty="0" smtClean="0">
                <a:solidFill>
                  <a:prstClr val="white"/>
                </a:solidFill>
                <a:latin typeface="ＭＳ ゴシック" panose="020B0609070205080204" pitchFamily="49" charset="-128"/>
                <a:ea typeface="ＭＳ ゴシック" panose="020B0609070205080204" pitchFamily="49" charset="-128"/>
              </a:rPr>
              <a:t>もの　</a:t>
            </a:r>
            <a:r>
              <a:rPr lang="en-US" altLang="ja-JP" sz="1400" b="1" dirty="0" smtClean="0">
                <a:solidFill>
                  <a:prstClr val="white"/>
                </a:solidFill>
                <a:latin typeface="ＭＳ ゴシック" panose="020B0609070205080204" pitchFamily="49" charset="-128"/>
                <a:ea typeface="ＭＳ ゴシック" panose="020B0609070205080204" pitchFamily="49" charset="-128"/>
              </a:rPr>
              <a:t>(</a:t>
            </a:r>
            <a:r>
              <a:rPr lang="en-US" altLang="ja-JP" sz="1400" b="1" dirty="0">
                <a:solidFill>
                  <a:prstClr val="white"/>
                </a:solidFill>
                <a:latin typeface="ＭＳ ゴシック" panose="020B0609070205080204" pitchFamily="49" charset="-128"/>
                <a:ea typeface="ＭＳ ゴシック" panose="020B0609070205080204" pitchFamily="49" charset="-128"/>
              </a:rPr>
              <a:t>1)</a:t>
            </a:r>
            <a:r>
              <a:rPr lang="ja-JP" altLang="en-US" sz="1400" b="1" dirty="0">
                <a:solidFill>
                  <a:prstClr val="white"/>
                </a:solidFill>
                <a:latin typeface="ＭＳ ゴシック" panose="020B0609070205080204" pitchFamily="49" charset="-128"/>
                <a:ea typeface="ＭＳ ゴシック" panose="020B0609070205080204" pitchFamily="49" charset="-128"/>
              </a:rPr>
              <a:t>２つの新機能と４つの戦略領域：革新的な新たな取組み</a:t>
            </a:r>
          </a:p>
          <a:p>
            <a:pPr lvl="0">
              <a:defRPr/>
            </a:pPr>
            <a:r>
              <a:rPr lang="ja-JP" altLang="en-US" sz="1600" b="1" dirty="0" smtClean="0">
                <a:solidFill>
                  <a:prstClr val="white"/>
                </a:solidFill>
                <a:latin typeface="ＭＳ ゴシック" panose="020B0609070205080204" pitchFamily="49" charset="-128"/>
                <a:ea typeface="ＭＳ ゴシック" panose="020B0609070205080204" pitchFamily="49" charset="-128"/>
              </a:rPr>
              <a:t>　①都市シンクタンク機能を支える体制の構築</a:t>
            </a:r>
            <a:endParaRPr lang="ja-JP" altLang="en-US" sz="1600" b="1" dirty="0">
              <a:solidFill>
                <a:prstClr val="white"/>
              </a:solidFill>
              <a:latin typeface="ＭＳ ゴシック" panose="020B0609070205080204" pitchFamily="49" charset="-128"/>
              <a:ea typeface="ＭＳ ゴシック" panose="020B0609070205080204" pitchFamily="49" charset="-128"/>
            </a:endParaRPr>
          </a:p>
        </p:txBody>
      </p:sp>
      <p:sp>
        <p:nvSpPr>
          <p:cNvPr id="2" name="テキスト ボックス 1"/>
          <p:cNvSpPr txBox="1"/>
          <p:nvPr/>
        </p:nvSpPr>
        <p:spPr>
          <a:xfrm>
            <a:off x="4067944" y="2420888"/>
            <a:ext cx="3528392" cy="230832"/>
          </a:xfrm>
          <a:prstGeom prst="rect">
            <a:avLst/>
          </a:prstGeom>
          <a:solidFill>
            <a:schemeClr val="bg1"/>
          </a:solidFill>
        </p:spPr>
        <p:txBody>
          <a:bodyPr wrap="square" rtlCol="0">
            <a:spAutoFit/>
          </a:bodyPr>
          <a:lstStyle/>
          <a:p>
            <a:r>
              <a:rPr kumimoji="1" lang="ja-JP" altLang="en-US" sz="900" u="sng" dirty="0" smtClean="0">
                <a:latin typeface="+mn-ea"/>
              </a:rPr>
              <a:t>府市・大学　合同プラットフォーム</a:t>
            </a:r>
            <a:endParaRPr kumimoji="1" lang="ja-JP" altLang="en-US" sz="900" u="sng" dirty="0">
              <a:latin typeface="+mn-ea"/>
            </a:endParaRPr>
          </a:p>
        </p:txBody>
      </p:sp>
    </p:spTree>
    <p:extLst>
      <p:ext uri="{BB962C8B-B14F-4D97-AF65-F5344CB8AC3E}">
        <p14:creationId xmlns:p14="http://schemas.microsoft.com/office/powerpoint/2010/main" val="5574339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27" y="108000"/>
            <a:ext cx="9142547" cy="432000"/>
          </a:xfrm>
          <a:prstGeom prst="rect">
            <a:avLst/>
          </a:prstGeom>
          <a:solidFill>
            <a:schemeClr val="accent6"/>
          </a:solidFill>
          <a:ln>
            <a:noFill/>
          </a:ln>
        </p:spPr>
        <p:txBody>
          <a:bodyPr wrap="square" tIns="36000" bIns="36000" rtlCol="0" anchor="ctr">
            <a:noAutofit/>
          </a:bodyPr>
          <a:lstStyle/>
          <a:p>
            <a:pPr lvl="0">
              <a:defRPr/>
            </a:pPr>
            <a:r>
              <a:rPr lang="ja-JP" altLang="en-US" sz="1400" b="1" dirty="0" smtClean="0">
                <a:solidFill>
                  <a:prstClr val="white"/>
                </a:solidFill>
                <a:latin typeface="ＭＳ ゴシック" panose="020B0609070205080204" pitchFamily="49" charset="-128"/>
                <a:ea typeface="ＭＳ ゴシック" panose="020B0609070205080204" pitchFamily="49" charset="-128"/>
              </a:rPr>
              <a:t>３　新</a:t>
            </a:r>
            <a:r>
              <a:rPr lang="ja-JP" altLang="en-US" sz="1400" b="1" dirty="0">
                <a:solidFill>
                  <a:prstClr val="white"/>
                </a:solidFill>
                <a:latin typeface="ＭＳ ゴシック" panose="020B0609070205080204" pitchFamily="49" charset="-128"/>
                <a:ea typeface="ＭＳ ゴシック" panose="020B0609070205080204" pitchFamily="49" charset="-128"/>
              </a:rPr>
              <a:t>大学がめざすもの　</a:t>
            </a:r>
            <a:r>
              <a:rPr lang="en-US" altLang="ja-JP" sz="1400" b="1" dirty="0">
                <a:solidFill>
                  <a:prstClr val="white"/>
                </a:solidFill>
                <a:latin typeface="ＭＳ ゴシック" panose="020B0609070205080204" pitchFamily="49" charset="-128"/>
                <a:ea typeface="ＭＳ ゴシック" panose="020B0609070205080204" pitchFamily="49" charset="-128"/>
              </a:rPr>
              <a:t>(1)</a:t>
            </a:r>
            <a:r>
              <a:rPr lang="ja-JP" altLang="en-US" sz="1400" b="1" dirty="0">
                <a:solidFill>
                  <a:prstClr val="white"/>
                </a:solidFill>
                <a:latin typeface="ＭＳ ゴシック" panose="020B0609070205080204" pitchFamily="49" charset="-128"/>
                <a:ea typeface="ＭＳ ゴシック" panose="020B0609070205080204" pitchFamily="49" charset="-128"/>
              </a:rPr>
              <a:t>２つの新機能と４つの戦略領域：革新的な新たな</a:t>
            </a:r>
            <a:r>
              <a:rPr lang="ja-JP" altLang="en-US" sz="1400" b="1" dirty="0" smtClean="0">
                <a:solidFill>
                  <a:prstClr val="white"/>
                </a:solidFill>
                <a:latin typeface="ＭＳ ゴシック" panose="020B0609070205080204" pitchFamily="49" charset="-128"/>
                <a:ea typeface="ＭＳ ゴシック" panose="020B0609070205080204" pitchFamily="49" charset="-128"/>
              </a:rPr>
              <a:t>取組み</a:t>
            </a:r>
            <a:endParaRPr lang="en-US" altLang="ja-JP" sz="1400" b="1" dirty="0" smtClean="0">
              <a:solidFill>
                <a:prstClr val="white"/>
              </a:solidFill>
              <a:latin typeface="ＭＳ ゴシック" panose="020B0609070205080204" pitchFamily="49" charset="-128"/>
              <a:ea typeface="ＭＳ ゴシック" panose="020B0609070205080204" pitchFamily="49" charset="-128"/>
            </a:endParaRPr>
          </a:p>
          <a:p>
            <a:pPr lvl="0">
              <a:defRPr/>
            </a:pPr>
            <a:r>
              <a:rPr lang="ja-JP" altLang="en-US" sz="1600" b="1" noProof="0" dirty="0">
                <a:solidFill>
                  <a:prstClr val="white"/>
                </a:solidFill>
                <a:latin typeface="ＭＳ ゴシック" panose="020B0609070205080204" pitchFamily="49" charset="-128"/>
                <a:ea typeface="ＭＳ ゴシック" panose="020B0609070205080204" pitchFamily="49" charset="-128"/>
              </a:rPr>
              <a:t>　</a:t>
            </a:r>
            <a:r>
              <a:rPr lang="ja-JP" altLang="en-US" sz="1600" b="1" noProof="0" dirty="0" smtClean="0">
                <a:solidFill>
                  <a:prstClr val="white"/>
                </a:solidFill>
                <a:latin typeface="ＭＳ ゴシック" panose="020B0609070205080204" pitchFamily="49" charset="-128"/>
                <a:ea typeface="ＭＳ ゴシック" panose="020B0609070205080204" pitchFamily="49" charset="-128"/>
              </a:rPr>
              <a:t>②</a:t>
            </a:r>
            <a:r>
              <a:rPr kumimoji="1" lang="ja-JP" altLang="en-US" sz="16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rPr>
              <a:t>技術インキュベーション機能を支える体制の構築</a:t>
            </a:r>
            <a:endParaRPr kumimoji="1" lang="ja-JP"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endParaRPr>
          </a:p>
        </p:txBody>
      </p:sp>
      <p:sp>
        <p:nvSpPr>
          <p:cNvPr id="4" name="テキスト ボックス 3"/>
          <p:cNvSpPr txBox="1"/>
          <p:nvPr/>
        </p:nvSpPr>
        <p:spPr>
          <a:xfrm>
            <a:off x="46905" y="735307"/>
            <a:ext cx="9032692" cy="1901605"/>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新エネルギーやバイオエンジニアリングは有望な産業分野であり、また、認知症など神経疾患やガンなど、いまだ発病の仕組みや治療法が確立されていない疾患も多く、医学のみならず、理学、工学、比較動物学などの異分野のクロスオーバーによる、新たな治療法、予防法の開発が強く求められてい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両大学には、これらの分野を支える様々な最先端の基礎研究・技術開発の蓄積があり、両大学のポテンシャルを融合することにより、未踏の研究領域でのテーマの創造を起こすことができる。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両大学は企業との共同研究・受託研究を数多く行う土壌があり、今後はベンチャー育成の仕組みの強化も必要であるが、新大学においても現状の強みである企業連携を深めていく。</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大学においては、両大学の強みを持ち寄ることにより、特に「人工光合成・エネルギー」「創薬科学」「生命医工科学」の分野において広がりが生じる。そのため、新大学が持つリソースを融合させ、新たな共同研究を促進させるプラットフォームを構築し、「技術インキュベーション機能」を発揮していく。</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2"/>
          <a:stretch>
            <a:fillRect/>
          </a:stretch>
        </p:blipFill>
        <p:spPr>
          <a:xfrm>
            <a:off x="35496" y="2700114"/>
            <a:ext cx="4578554" cy="3609206"/>
          </a:xfrm>
          <a:prstGeom prst="rect">
            <a:avLst/>
          </a:prstGeom>
        </p:spPr>
      </p:pic>
      <p:sp>
        <p:nvSpPr>
          <p:cNvPr id="6" name="テキスト ボックス 5"/>
          <p:cNvSpPr txBox="1"/>
          <p:nvPr/>
        </p:nvSpPr>
        <p:spPr>
          <a:xfrm>
            <a:off x="-108520" y="6318126"/>
            <a:ext cx="49039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（出典：新大学設計４者タスクフォース「新たな公立大学としての２つの機能・戦略領域</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報告書</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lang="en-US" altLang="ja-JP" sz="800" dirty="0">
                <a:solidFill>
                  <a:prstClr val="black"/>
                </a:solidFill>
                <a:latin typeface="ＭＳ ゴシック" panose="020B0609070205080204" pitchFamily="49" charset="-128"/>
                <a:ea typeface="ＭＳ ゴシック" panose="020B0609070205080204" pitchFamily="49" charset="-128"/>
              </a:rPr>
              <a:t>2017</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年８月</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29</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日　第</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10</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回副首都推進本部会議資料）</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8" name="スライド番号プレースホルダー 11"/>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7</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9" name="図 8"/>
          <p:cNvPicPr>
            <a:picLocks noChangeAspect="1"/>
          </p:cNvPicPr>
          <p:nvPr/>
        </p:nvPicPr>
        <p:blipFill>
          <a:blip r:embed="rId3"/>
          <a:stretch>
            <a:fillRect/>
          </a:stretch>
        </p:blipFill>
        <p:spPr>
          <a:xfrm>
            <a:off x="4582554" y="2776877"/>
            <a:ext cx="4497043" cy="3249328"/>
          </a:xfrm>
          <a:prstGeom prst="rect">
            <a:avLst/>
          </a:prstGeom>
        </p:spPr>
      </p:pic>
      <p:sp>
        <p:nvSpPr>
          <p:cNvPr id="10" name="テキスト ボックス 9"/>
          <p:cNvSpPr txBox="1"/>
          <p:nvPr/>
        </p:nvSpPr>
        <p:spPr>
          <a:xfrm>
            <a:off x="4768068" y="6309320"/>
            <a:ext cx="4484452" cy="318924"/>
          </a:xfrm>
          <a:prstGeom prst="rect">
            <a:avLst/>
          </a:prstGeom>
          <a:no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（新大学設計４者タスクフォース「新たな公立大学としての２つの機能・戦略領域</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報告書</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dirty="0">
                <a:solidFill>
                  <a:prstClr val="black"/>
                </a:solidFill>
                <a:latin typeface="ＭＳ ゴシック" panose="020B0609070205080204" pitchFamily="49" charset="-128"/>
                <a:ea typeface="ＭＳ ゴシック" panose="020B0609070205080204" pitchFamily="49" charset="-128"/>
              </a:rPr>
              <a:t>2017</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年８月</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29</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日　第</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10</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回副首都推進本部会議資料）から修正</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Tree>
    <p:extLst>
      <p:ext uri="{BB962C8B-B14F-4D97-AF65-F5344CB8AC3E}">
        <p14:creationId xmlns:p14="http://schemas.microsoft.com/office/powerpoint/2010/main" val="42599798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14173</TotalTime>
  <Words>9054</Words>
  <PresentationFormat>画面に合わせる (4:3)</PresentationFormat>
  <Paragraphs>1668</Paragraphs>
  <Slides>39</Slides>
  <Notes>11</Notes>
  <HiddenSlides>0</HiddenSlides>
  <MMClips>0</MMClips>
  <ScaleCrop>false</ScaleCrop>
  <HeadingPairs>
    <vt:vector size="6" baseType="variant">
      <vt:variant>
        <vt:lpstr>使用されているフォント</vt:lpstr>
      </vt:variant>
      <vt:variant>
        <vt:i4>14</vt:i4>
      </vt:variant>
      <vt:variant>
        <vt:lpstr>テーマ</vt:lpstr>
      </vt:variant>
      <vt:variant>
        <vt:i4>5</vt:i4>
      </vt:variant>
      <vt:variant>
        <vt:lpstr>スライド タイトル</vt:lpstr>
      </vt:variant>
      <vt:variant>
        <vt:i4>39</vt:i4>
      </vt:variant>
    </vt:vector>
  </HeadingPairs>
  <TitlesOfParts>
    <vt:vector size="58" baseType="lpstr">
      <vt:lpstr>HGP創英角ｺﾞｼｯｸUB</vt:lpstr>
      <vt:lpstr>HG丸ｺﾞｼｯｸM-PRO</vt:lpstr>
      <vt:lpstr>Meiryo UI</vt:lpstr>
      <vt:lpstr>ＭＳ Ｐゴシック</vt:lpstr>
      <vt:lpstr>ＭＳ Ｐゴシック</vt:lpstr>
      <vt:lpstr>ＭＳ ゴシック</vt:lpstr>
      <vt:lpstr>ＭＳ 明朝</vt:lpstr>
      <vt:lpstr>游ゴシック</vt:lpstr>
      <vt:lpstr>游ゴシック Light</vt:lpstr>
      <vt:lpstr>Arial</vt:lpstr>
      <vt:lpstr>Calibri</vt:lpstr>
      <vt:lpstr>Calibri Light</vt:lpstr>
      <vt:lpstr>Times New Roman</vt:lpstr>
      <vt:lpstr>Wingdings</vt:lpstr>
      <vt:lpstr>Office ​​テーマ</vt:lpstr>
      <vt:lpstr>Office Theme</vt:lpstr>
      <vt:lpstr>1_Office Theme</vt:lpstr>
      <vt:lpstr>3_Office Theme</vt:lpstr>
      <vt:lpstr>5_Office Theme</vt:lpstr>
      <vt:lpstr>PowerPoint プレゼンテーション</vt:lpstr>
      <vt:lpstr>（目次）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2019-08-27T00:49:17Z</cp:lastPrinted>
  <dcterms:created xsi:type="dcterms:W3CDTF">2014-07-04T04:15:15Z</dcterms:created>
  <dcterms:modified xsi:type="dcterms:W3CDTF">2019-08-28T04:12:13Z</dcterms:modified>
</cp:coreProperties>
</file>