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337" r:id="rId2"/>
    <p:sldId id="334" r:id="rId3"/>
    <p:sldId id="335" r:id="rId4"/>
    <p:sldId id="336"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a" initials="k"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F01"/>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21" autoAdjust="0"/>
    <p:restoredTop sz="97479" autoAdjust="0"/>
  </p:normalViewPr>
  <p:slideViewPr>
    <p:cSldViewPr>
      <p:cViewPr varScale="1">
        <p:scale>
          <a:sx n="70" d="100"/>
          <a:sy n="70" d="100"/>
        </p:scale>
        <p:origin x="1602" y="72"/>
      </p:cViewPr>
      <p:guideLst>
        <p:guide orient="horz" pos="2160"/>
        <p:guide pos="2880"/>
      </p:guideLst>
    </p:cSldViewPr>
  </p:slideViewPr>
  <p:notesTextViewPr>
    <p:cViewPr>
      <p:scale>
        <a:sx n="1" d="1"/>
        <a:sy n="1" d="1"/>
      </p:scale>
      <p:origin x="0" y="0"/>
    </p:cViewPr>
  </p:notesTextViewPr>
  <p:sorterViewPr>
    <p:cViewPr>
      <p:scale>
        <a:sx n="100" d="100"/>
        <a:sy n="100" d="100"/>
      </p:scale>
      <p:origin x="0" y="6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422" tIns="45710" rIns="91422" bIns="45710" rtlCol="0"/>
          <a:lstStyle>
            <a:lvl1pPr algn="r">
              <a:defRPr sz="1200"/>
            </a:lvl1pPr>
          </a:lstStyle>
          <a:p>
            <a:fld id="{BDB46B8C-BFFC-4C31-B876-35804184BE33}" type="datetimeFigureOut">
              <a:rPr kumimoji="1" lang="ja-JP" altLang="en-US" smtClean="0"/>
              <a:t>2019/8/27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2" tIns="45710" rIns="91422" bIns="45710"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22" tIns="45710" rIns="91422" bIns="457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48"/>
            <a:ext cx="2949786" cy="496967"/>
          </a:xfrm>
          <a:prstGeom prst="rect">
            <a:avLst/>
          </a:prstGeom>
        </p:spPr>
        <p:txBody>
          <a:bodyPr vert="horz" lIns="91422" tIns="45710" rIns="91422"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6" cy="496967"/>
          </a:xfrm>
          <a:prstGeom prst="rect">
            <a:avLst/>
          </a:prstGeom>
        </p:spPr>
        <p:txBody>
          <a:bodyPr vert="horz" lIns="91422" tIns="45710" rIns="91422" bIns="45710" rtlCol="0" anchor="b"/>
          <a:lstStyle>
            <a:lvl1pPr algn="r">
              <a:defRPr sz="1200"/>
            </a:lvl1pPr>
          </a:lstStyle>
          <a:p>
            <a:fld id="{84068A08-2BA6-4BD7-BA78-4CA4CAC45438}" type="slidenum">
              <a:rPr kumimoji="1" lang="ja-JP" altLang="en-US" smtClean="0"/>
              <a:t>‹#›</a:t>
            </a:fld>
            <a:endParaRPr kumimoji="1" lang="ja-JP" altLang="en-US"/>
          </a:p>
        </p:txBody>
      </p:sp>
    </p:spTree>
    <p:extLst>
      <p:ext uri="{BB962C8B-B14F-4D97-AF65-F5344CB8AC3E}">
        <p14:creationId xmlns:p14="http://schemas.microsoft.com/office/powerpoint/2010/main" val="20768874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EC881F-42BA-41BE-B4FA-674F717191AB}" type="slidenum">
              <a:rPr kumimoji="1" lang="ja-JP" altLang="en-US" smtClean="0"/>
              <a:t>1</a:t>
            </a:fld>
            <a:endParaRPr kumimoji="1" lang="ja-JP" altLang="en-US"/>
          </a:p>
        </p:txBody>
      </p:sp>
    </p:spTree>
    <p:extLst>
      <p:ext uri="{BB962C8B-B14F-4D97-AF65-F5344CB8AC3E}">
        <p14:creationId xmlns:p14="http://schemas.microsoft.com/office/powerpoint/2010/main" val="3063856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068A08-2BA6-4BD7-BA78-4CA4CAC45438}" type="slidenum">
              <a:rPr kumimoji="1" lang="ja-JP" altLang="en-US" smtClean="0"/>
              <a:t>4</a:t>
            </a:fld>
            <a:endParaRPr kumimoji="1" lang="ja-JP" altLang="en-US"/>
          </a:p>
        </p:txBody>
      </p:sp>
    </p:spTree>
    <p:extLst>
      <p:ext uri="{BB962C8B-B14F-4D97-AF65-F5344CB8AC3E}">
        <p14:creationId xmlns:p14="http://schemas.microsoft.com/office/powerpoint/2010/main" val="2464960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D6361C0-360A-4E39-B704-0032B90D672D}"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9155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161071-BFC4-4814-81BB-E3E149D0F833}"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0379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8A24D7-8800-4DB4-8A50-742EE6599884}"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5145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DD8A69-BC3B-4F0D-BADD-EED80E6DF0CE}"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477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BF76DE4-50CE-4D0F-81F3-7E2B85E41DEB}"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85830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850C5F-57D6-4396-ABD5-AE50D172D9AD}"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4448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DE1088-147F-408F-B0D7-8502164CA093}"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0565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B5E17F-85EC-4935-866B-CB07A41A1F8D}"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857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C4104D-9823-4E26-9DFD-6B0C1F7FB04D}"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728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9" y="273058"/>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0"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5EDF5C-1B6F-43B4-897F-A650DAF0F2A4}"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912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F03D0B-6BC0-48C7-8D04-92FE761849F3}"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3099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D13AD-54E2-4134-879F-486158D6FF55}" type="datetime1">
              <a:rPr lang="ja-JP" altLang="en-US" smtClean="0">
                <a:solidFill>
                  <a:prstClr val="black">
                    <a:tint val="75000"/>
                  </a:prstClr>
                </a:solidFill>
              </a:rPr>
              <a:pPr/>
              <a:t>2019/8/27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5730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449584" y="4896125"/>
            <a:ext cx="79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449584" y="3137449"/>
            <a:ext cx="79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449584" y="1133625"/>
            <a:ext cx="576000" cy="1944216"/>
          </a:xfrm>
          <a:prstGeom prst="rect">
            <a:avLst/>
          </a:prstGeom>
          <a:ln w="28575"/>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知事・市長／本部会議</a:t>
            </a:r>
          </a:p>
        </p:txBody>
      </p:sp>
      <p:sp>
        <p:nvSpPr>
          <p:cNvPr id="8" name="正方形/長方形 7"/>
          <p:cNvSpPr/>
          <p:nvPr/>
        </p:nvSpPr>
        <p:spPr>
          <a:xfrm>
            <a:off x="449584" y="3197057"/>
            <a:ext cx="576000" cy="1656000"/>
          </a:xfrm>
          <a:prstGeom prst="rect">
            <a:avLst/>
          </a:prstGeom>
          <a:ln w="28575"/>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大阪府・大阪市</a:t>
            </a:r>
          </a:p>
        </p:txBody>
      </p:sp>
      <p:sp>
        <p:nvSpPr>
          <p:cNvPr id="9" name="正方形/長方形 8"/>
          <p:cNvSpPr/>
          <p:nvPr/>
        </p:nvSpPr>
        <p:spPr>
          <a:xfrm>
            <a:off x="449584" y="4954065"/>
            <a:ext cx="576000" cy="1656000"/>
          </a:xfrm>
          <a:prstGeom prst="rect">
            <a:avLst/>
          </a:prstGeom>
          <a:ln w="28575"/>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府大・市大</a:t>
            </a:r>
          </a:p>
        </p:txBody>
      </p:sp>
      <p:sp>
        <p:nvSpPr>
          <p:cNvPr id="10" name="角丸四角形 9"/>
          <p:cNvSpPr/>
          <p:nvPr/>
        </p:nvSpPr>
        <p:spPr>
          <a:xfrm>
            <a:off x="1358725" y="1133625"/>
            <a:ext cx="504000" cy="1944216"/>
          </a:xfrm>
          <a:prstGeom prst="roundRect">
            <a:avLst/>
          </a:prstGeom>
          <a:noFill/>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500" dirty="0">
                <a:latin typeface="Meiryo UI" panose="020B0604030504040204" pitchFamily="50" charset="-128"/>
                <a:ea typeface="Meiryo UI" panose="020B0604030504040204" pitchFamily="50" charset="-128"/>
                <a:cs typeface="Meiryo UI" panose="020B0604030504040204" pitchFamily="50" charset="-128"/>
              </a:rPr>
              <a:t>新大学構想（提言）</a:t>
            </a:r>
          </a:p>
        </p:txBody>
      </p:sp>
      <p:sp>
        <p:nvSpPr>
          <p:cNvPr id="13" name="角丸四角形 12"/>
          <p:cNvSpPr/>
          <p:nvPr/>
        </p:nvSpPr>
        <p:spPr>
          <a:xfrm>
            <a:off x="4096642" y="4951305"/>
            <a:ext cx="936104" cy="1430023"/>
          </a:xfrm>
          <a:prstGeom prst="roundRect">
            <a:avLst/>
          </a:prstGeom>
          <a:noFill/>
        </p:spPr>
        <p:style>
          <a:lnRef idx="2">
            <a:schemeClr val="dk1"/>
          </a:lnRef>
          <a:fillRef idx="1">
            <a:schemeClr val="lt1"/>
          </a:fillRef>
          <a:effectRef idx="0">
            <a:schemeClr val="dk1"/>
          </a:effectRef>
          <a:fontRef idx="minor">
            <a:schemeClr val="dk1"/>
          </a:fontRef>
        </p:style>
        <p:txBody>
          <a:bodyPr vert="eaVert" wrap="none" rtlCol="0" anchor="ct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「新・公立大学」</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dirty="0">
                <a:latin typeface="Meiryo UI" panose="020B0604030504040204" pitchFamily="50" charset="-128"/>
                <a:ea typeface="Meiryo UI" panose="020B0604030504040204" pitchFamily="50" charset="-128"/>
                <a:cs typeface="Meiryo UI" panose="020B0604030504040204" pitchFamily="50" charset="-128"/>
              </a:rPr>
              <a:t>大阪モデル</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500" dirty="0">
                <a:latin typeface="Meiryo UI" panose="020B0604030504040204" pitchFamily="50" charset="-128"/>
                <a:ea typeface="Meiryo UI" panose="020B0604030504040204" pitchFamily="50" charset="-128"/>
                <a:cs typeface="Meiryo UI" panose="020B0604030504040204" pitchFamily="50" charset="-128"/>
              </a:rPr>
              <a:t>（基本構想）</a:t>
            </a:r>
          </a:p>
        </p:txBody>
      </p:sp>
      <p:cxnSp>
        <p:nvCxnSpPr>
          <p:cNvPr id="17" name="直線コネクタ 16"/>
          <p:cNvCxnSpPr/>
          <p:nvPr/>
        </p:nvCxnSpPr>
        <p:spPr>
          <a:xfrm>
            <a:off x="5261532" y="759519"/>
            <a:ext cx="0" cy="604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cxnSpLocks/>
          </p:cNvCxnSpPr>
          <p:nvPr/>
        </p:nvCxnSpPr>
        <p:spPr>
          <a:xfrm>
            <a:off x="1336170" y="1037315"/>
            <a:ext cx="38160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129044" y="692696"/>
            <a:ext cx="1981633" cy="307777"/>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これまでの</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提言</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や計画等</a:t>
            </a:r>
          </a:p>
        </p:txBody>
      </p:sp>
      <p:cxnSp>
        <p:nvCxnSpPr>
          <p:cNvPr id="22" name="直線矢印コネクタ 21"/>
          <p:cNvCxnSpPr/>
          <p:nvPr/>
        </p:nvCxnSpPr>
        <p:spPr>
          <a:xfrm>
            <a:off x="5336336" y="1037315"/>
            <a:ext cx="31320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792898" y="705155"/>
            <a:ext cx="2218877" cy="307777"/>
          </a:xfrm>
          <a:prstGeom prst="rect">
            <a:avLst/>
          </a:prstGeom>
          <a:noFill/>
        </p:spPr>
        <p:txBody>
          <a:bodyPr wrap="non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４者タスクフォー</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ス</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取組み</a:t>
            </a:r>
          </a:p>
        </p:txBody>
      </p:sp>
      <p:sp>
        <p:nvSpPr>
          <p:cNvPr id="26" name="テキスト ボックス 25"/>
          <p:cNvSpPr txBox="1"/>
          <p:nvPr/>
        </p:nvSpPr>
        <p:spPr>
          <a:xfrm>
            <a:off x="1359405" y="3164526"/>
            <a:ext cx="708848" cy="461665"/>
          </a:xfrm>
          <a:prstGeom prst="rect">
            <a:avLst/>
          </a:prstGeom>
          <a:noFill/>
        </p:spPr>
        <p:txBody>
          <a:bodyPr wrap="none" rtlCol="0">
            <a:spAutoFit/>
          </a:bodyPr>
          <a:lstStyle/>
          <a:p>
            <a:r>
              <a:rPr lang="en-US" altLang="ja-JP" sz="1200" dirty="0" smtClean="0"/>
              <a:t>2013</a:t>
            </a:r>
            <a:r>
              <a:rPr kumimoji="1" lang="en-US" altLang="ja-JP" sz="1200" dirty="0" smtClean="0"/>
              <a:t>.1</a:t>
            </a:r>
          </a:p>
          <a:p>
            <a:r>
              <a:rPr lang="ja-JP" altLang="en-US" sz="1200" dirty="0" smtClean="0"/>
              <a:t>（</a:t>
            </a:r>
            <a:r>
              <a:rPr lang="en-US" altLang="ja-JP" sz="1200" dirty="0" smtClean="0"/>
              <a:t>H25.1</a:t>
            </a:r>
            <a:r>
              <a:rPr lang="ja-JP" altLang="en-US" sz="1200" dirty="0" smtClean="0"/>
              <a:t>）</a:t>
            </a:r>
            <a:endParaRPr kumimoji="1" lang="ja-JP" altLang="en-US" sz="1200" dirty="0"/>
          </a:p>
        </p:txBody>
      </p:sp>
      <p:sp>
        <p:nvSpPr>
          <p:cNvPr id="27" name="テキスト ボックス 26"/>
          <p:cNvSpPr txBox="1"/>
          <p:nvPr/>
        </p:nvSpPr>
        <p:spPr>
          <a:xfrm>
            <a:off x="2156547" y="4956725"/>
            <a:ext cx="683200" cy="461665"/>
          </a:xfrm>
          <a:prstGeom prst="rect">
            <a:avLst/>
          </a:prstGeom>
          <a:noFill/>
        </p:spPr>
        <p:txBody>
          <a:bodyPr wrap="none" rtlCol="0">
            <a:spAutoFit/>
          </a:bodyPr>
          <a:lstStyle/>
          <a:p>
            <a:r>
              <a:rPr lang="en-US" altLang="ja-JP" sz="1200" dirty="0" smtClean="0"/>
              <a:t>2013</a:t>
            </a:r>
            <a:r>
              <a:rPr kumimoji="1" lang="en-US" altLang="ja-JP" sz="1200" dirty="0" smtClean="0"/>
              <a:t>.9</a:t>
            </a:r>
          </a:p>
          <a:p>
            <a:r>
              <a:rPr lang="en-US" altLang="ja-JP" sz="1200" dirty="0" smtClean="0"/>
              <a:t>(H25 .9)</a:t>
            </a:r>
            <a:endParaRPr kumimoji="1" lang="ja-JP" altLang="en-US" sz="1200" dirty="0"/>
          </a:p>
        </p:txBody>
      </p:sp>
      <p:sp>
        <p:nvSpPr>
          <p:cNvPr id="30" name="テキスト ボックス 29"/>
          <p:cNvSpPr txBox="1"/>
          <p:nvPr/>
        </p:nvSpPr>
        <p:spPr>
          <a:xfrm>
            <a:off x="3234293" y="6372286"/>
            <a:ext cx="726481" cy="461665"/>
          </a:xfrm>
          <a:prstGeom prst="rect">
            <a:avLst/>
          </a:prstGeom>
          <a:noFill/>
        </p:spPr>
        <p:txBody>
          <a:bodyPr wrap="none" rtlCol="0">
            <a:spAutoFit/>
          </a:bodyPr>
          <a:lstStyle/>
          <a:p>
            <a:r>
              <a:rPr lang="en-US" altLang="ja-JP" sz="1200" dirty="0" smtClean="0"/>
              <a:t>2013</a:t>
            </a:r>
            <a:r>
              <a:rPr kumimoji="1" lang="en-US" altLang="ja-JP" sz="1200" dirty="0" smtClean="0"/>
              <a:t>.10</a:t>
            </a:r>
          </a:p>
          <a:p>
            <a:r>
              <a:rPr kumimoji="1" lang="en-US" altLang="ja-JP" sz="1200" dirty="0" smtClean="0"/>
              <a:t>(H25.10)</a:t>
            </a:r>
            <a:endParaRPr kumimoji="1" lang="ja-JP" altLang="en-US" sz="1200" dirty="0"/>
          </a:p>
        </p:txBody>
      </p:sp>
      <p:sp>
        <p:nvSpPr>
          <p:cNvPr id="31" name="テキスト ボックス 30"/>
          <p:cNvSpPr txBox="1"/>
          <p:nvPr/>
        </p:nvSpPr>
        <p:spPr>
          <a:xfrm>
            <a:off x="4283040" y="6379249"/>
            <a:ext cx="647934" cy="461665"/>
          </a:xfrm>
          <a:prstGeom prst="rect">
            <a:avLst/>
          </a:prstGeom>
          <a:noFill/>
        </p:spPr>
        <p:txBody>
          <a:bodyPr wrap="none" rtlCol="0">
            <a:spAutoFit/>
          </a:bodyPr>
          <a:lstStyle/>
          <a:p>
            <a:r>
              <a:rPr lang="en-US" altLang="ja-JP" sz="1200" dirty="0" smtClean="0"/>
              <a:t>2015</a:t>
            </a:r>
            <a:r>
              <a:rPr kumimoji="1" lang="en-US" altLang="ja-JP" sz="1200" dirty="0" smtClean="0"/>
              <a:t>.2</a:t>
            </a:r>
          </a:p>
          <a:p>
            <a:r>
              <a:rPr lang="en-US" altLang="ja-JP" sz="1200" dirty="0" smtClean="0"/>
              <a:t>(H27.2)</a:t>
            </a:r>
            <a:endParaRPr kumimoji="1" lang="ja-JP" altLang="en-US" sz="1200" dirty="0"/>
          </a:p>
        </p:txBody>
      </p:sp>
      <p:sp>
        <p:nvSpPr>
          <p:cNvPr id="33" name="テキスト ボックス 32"/>
          <p:cNvSpPr txBox="1"/>
          <p:nvPr/>
        </p:nvSpPr>
        <p:spPr>
          <a:xfrm>
            <a:off x="5757551" y="5852899"/>
            <a:ext cx="647934" cy="461665"/>
          </a:xfrm>
          <a:prstGeom prst="rect">
            <a:avLst/>
          </a:prstGeom>
          <a:noFill/>
        </p:spPr>
        <p:txBody>
          <a:bodyPr wrap="none" rtlCol="0">
            <a:spAutoFit/>
          </a:bodyPr>
          <a:lstStyle/>
          <a:p>
            <a:r>
              <a:rPr lang="en-US" altLang="ja-JP" sz="1200" dirty="0" smtClean="0"/>
              <a:t>2016</a:t>
            </a:r>
            <a:r>
              <a:rPr kumimoji="1" lang="en-US" altLang="ja-JP" sz="1200" dirty="0" smtClean="0"/>
              <a:t>.8</a:t>
            </a:r>
          </a:p>
          <a:p>
            <a:r>
              <a:rPr lang="en-US" altLang="ja-JP" sz="1200" dirty="0" smtClean="0"/>
              <a:t>(H28.8)</a:t>
            </a:r>
            <a:endParaRPr kumimoji="1" lang="ja-JP" altLang="en-US" sz="1200" dirty="0"/>
          </a:p>
        </p:txBody>
      </p:sp>
      <p:cxnSp>
        <p:nvCxnSpPr>
          <p:cNvPr id="40" name="直線コネクタ 39">
            <a:extLst>
              <a:ext uri="{FF2B5EF4-FFF2-40B4-BE49-F238E27FC236}">
                <a16:creationId xmlns:a16="http://schemas.microsoft.com/office/drawing/2014/main" id="{A73B53E1-B0DA-46AE-9FD5-6C41207272E6}"/>
              </a:ext>
            </a:extLst>
          </p:cNvPr>
          <p:cNvCxnSpPr/>
          <p:nvPr/>
        </p:nvCxnSpPr>
        <p:spPr>
          <a:xfrm>
            <a:off x="3009592" y="1109323"/>
            <a:ext cx="0" cy="572400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9" name="角丸四角形 38"/>
          <p:cNvSpPr/>
          <p:nvPr/>
        </p:nvSpPr>
        <p:spPr>
          <a:xfrm>
            <a:off x="5442686" y="6356944"/>
            <a:ext cx="3025650" cy="366780"/>
          </a:xfrm>
          <a:prstGeom prst="roundRect">
            <a:avLst/>
          </a:prstGeom>
          <a:noFill/>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500" dirty="0">
                <a:latin typeface="Meiryo UI" panose="020B0604030504040204" pitchFamily="50" charset="-128"/>
                <a:ea typeface="Meiryo UI" panose="020B0604030504040204" pitchFamily="50" charset="-128"/>
                <a:cs typeface="Meiryo UI" panose="020B0604030504040204" pitchFamily="50" charset="-128"/>
              </a:rPr>
              <a:t>両大学</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の連携・共同事業の実施</a:t>
            </a:r>
            <a:endParaRPr kumimoji="1"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6740080" y="5852898"/>
            <a:ext cx="647934" cy="461665"/>
          </a:xfrm>
          <a:prstGeom prst="rect">
            <a:avLst/>
          </a:prstGeom>
          <a:noFill/>
        </p:spPr>
        <p:txBody>
          <a:bodyPr wrap="none" rtlCol="0">
            <a:spAutoFit/>
          </a:bodyPr>
          <a:lstStyle/>
          <a:p>
            <a:r>
              <a:rPr lang="en-US" altLang="ja-JP" sz="1200" dirty="0" smtClean="0"/>
              <a:t>2017</a:t>
            </a:r>
            <a:r>
              <a:rPr kumimoji="1" lang="en-US" altLang="ja-JP" sz="1200" dirty="0" smtClean="0"/>
              <a:t>.8</a:t>
            </a:r>
          </a:p>
          <a:p>
            <a:r>
              <a:rPr lang="en-US" altLang="ja-JP" sz="1200" dirty="0" smtClean="0"/>
              <a:t>(H29.8)</a:t>
            </a:r>
            <a:endParaRPr kumimoji="1" lang="ja-JP" altLang="en-US" sz="1200" dirty="0"/>
          </a:p>
        </p:txBody>
      </p:sp>
      <p:sp>
        <p:nvSpPr>
          <p:cNvPr id="28" name="スライド番号プレースホルダー 1"/>
          <p:cNvSpPr>
            <a:spLocks noGrp="1"/>
          </p:cNvSpPr>
          <p:nvPr>
            <p:ph type="sldNum" sz="quarter" idx="12"/>
          </p:nvPr>
        </p:nvSpPr>
        <p:spPr>
          <a:xfrm>
            <a:off x="6876256" y="6381328"/>
            <a:ext cx="2133600" cy="365125"/>
          </a:xfrm>
        </p:spPr>
        <p:txBody>
          <a:bodyPr/>
          <a:lstStyle/>
          <a:p>
            <a:fld id="{FC55D713-E10D-4D00-BE52-705DD96E9CFB}" type="slidenum">
              <a:rPr kumimoji="1" lang="ja-JP" altLang="en-US" smtClean="0"/>
              <a:pPr/>
              <a:t>1</a:t>
            </a:fld>
            <a:endParaRPr kumimoji="1" lang="ja-JP" altLang="en-US" dirty="0"/>
          </a:p>
        </p:txBody>
      </p:sp>
      <p:sp>
        <p:nvSpPr>
          <p:cNvPr id="36" name="テキスト ボックス 35"/>
          <p:cNvSpPr txBox="1"/>
          <p:nvPr/>
        </p:nvSpPr>
        <p:spPr>
          <a:xfrm>
            <a:off x="5213974" y="75700"/>
            <a:ext cx="2383986" cy="523220"/>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タイトル 1"/>
          <p:cNvSpPr txBox="1">
            <a:spLocks/>
          </p:cNvSpPr>
          <p:nvPr/>
        </p:nvSpPr>
        <p:spPr>
          <a:xfrm>
            <a:off x="132388" y="155477"/>
            <a:ext cx="3863590" cy="3341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HG丸ｺﾞｼｯｸM-PRO" panose="020F0600000000000000" pitchFamily="50" charset="-128"/>
                <a:ea typeface="HG丸ｺﾞｼｯｸM-PRO" panose="020F0600000000000000" pitchFamily="50" charset="-128"/>
              </a:rPr>
              <a:t>新大学実現に向けた取組経過</a:t>
            </a:r>
            <a:endParaRPr lang="ja-JP" altLang="en-US" sz="2000" b="1" dirty="0">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7605179" y="149233"/>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資料８－１</a:t>
            </a: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2202396" y="1133624"/>
            <a:ext cx="504000" cy="370800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500" dirty="0">
                <a:latin typeface="Meiryo UI" panose="020B0604030504040204" pitchFamily="50" charset="-128"/>
                <a:ea typeface="Meiryo UI" panose="020B0604030504040204" pitchFamily="50" charset="-128"/>
                <a:cs typeface="Meiryo UI" panose="020B0604030504040204" pitchFamily="50" charset="-128"/>
              </a:rPr>
              <a:t>新大学ビジョン</a:t>
            </a:r>
          </a:p>
        </p:txBody>
      </p:sp>
      <p:sp>
        <p:nvSpPr>
          <p:cNvPr id="12" name="角丸四角形 11"/>
          <p:cNvSpPr/>
          <p:nvPr/>
        </p:nvSpPr>
        <p:spPr>
          <a:xfrm>
            <a:off x="3329504" y="3281465"/>
            <a:ext cx="504000" cy="309986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500" dirty="0">
                <a:latin typeface="Meiryo UI" panose="020B0604030504040204" pitchFamily="50" charset="-128"/>
                <a:ea typeface="Meiryo UI" panose="020B0604030504040204" pitchFamily="50" charset="-128"/>
                <a:cs typeface="Meiryo UI" panose="020B0604030504040204" pitchFamily="50" charset="-128"/>
              </a:rPr>
              <a:t>新大学案</a:t>
            </a:r>
          </a:p>
        </p:txBody>
      </p:sp>
      <p:sp>
        <p:nvSpPr>
          <p:cNvPr id="14" name="角丸四角形 13"/>
          <p:cNvSpPr/>
          <p:nvPr/>
        </p:nvSpPr>
        <p:spPr>
          <a:xfrm>
            <a:off x="5757551" y="1133626"/>
            <a:ext cx="504000" cy="4696541"/>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500" dirty="0">
                <a:latin typeface="Meiryo UI" panose="020B0604030504040204" pitchFamily="50" charset="-128"/>
                <a:ea typeface="Meiryo UI" panose="020B0604030504040204" pitchFamily="50" charset="-128"/>
                <a:cs typeface="Meiryo UI" panose="020B0604030504040204" pitchFamily="50" charset="-128"/>
              </a:rPr>
              <a:t>新大学について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経過</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報告）</a:t>
            </a:r>
            <a:endParaRPr kumimoji="1"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6796017" y="1133625"/>
            <a:ext cx="504000" cy="4696543"/>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新たな公立大学としての２つの機能・戦略領域</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報告書</a:t>
            </a:r>
            <a:r>
              <a:rPr kumimoji="1"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40271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736947380"/>
              </p:ext>
            </p:extLst>
          </p:nvPr>
        </p:nvGraphicFramePr>
        <p:xfrm>
          <a:off x="179512" y="548680"/>
          <a:ext cx="8640961" cy="6219492"/>
        </p:xfrm>
        <a:graphic>
          <a:graphicData uri="http://schemas.openxmlformats.org/drawingml/2006/table">
            <a:tbl>
              <a:tblPr firstRow="1" bandRow="1">
                <a:tableStyleId>{5940675A-B579-460E-94D1-54222C63F5DA}</a:tableStyleId>
              </a:tblPr>
              <a:tblGrid>
                <a:gridCol w="1396021">
                  <a:extLst>
                    <a:ext uri="{9D8B030D-6E8A-4147-A177-3AD203B41FA5}">
                      <a16:colId xmlns:a16="http://schemas.microsoft.com/office/drawing/2014/main" val="20000"/>
                    </a:ext>
                  </a:extLst>
                </a:gridCol>
                <a:gridCol w="764219">
                  <a:extLst>
                    <a:ext uri="{9D8B030D-6E8A-4147-A177-3AD203B41FA5}">
                      <a16:colId xmlns:a16="http://schemas.microsoft.com/office/drawing/2014/main" val="20001"/>
                    </a:ext>
                  </a:extLst>
                </a:gridCol>
                <a:gridCol w="6480721">
                  <a:extLst>
                    <a:ext uri="{9D8B030D-6E8A-4147-A177-3AD203B41FA5}">
                      <a16:colId xmlns:a16="http://schemas.microsoft.com/office/drawing/2014/main" val="3503233846"/>
                    </a:ext>
                  </a:extLst>
                </a:gridCol>
              </a:tblGrid>
              <a:tr h="287423">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2011</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12</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H23</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pPr algn="ctr">
                        <a:lnSpc>
                          <a:spcPts val="1100"/>
                        </a:lnSpc>
                      </a:pPr>
                      <a:r>
                        <a:rPr kumimoji="1" lang="ja-JP" altLang="en-US" sz="1000" b="0" u="none" dirty="0" smtClean="0">
                          <a:solidFill>
                            <a:schemeClr val="tx1"/>
                          </a:solidFill>
                          <a:latin typeface="HG丸ｺﾞｼｯｸM-PRO" panose="020F0600000000000000" pitchFamily="50" charset="-128"/>
                          <a:ea typeface="HG丸ｺﾞｼｯｸM-PRO" panose="020F0600000000000000" pitchFamily="50" charset="-128"/>
                        </a:rPr>
                        <a:t>府市</a:t>
                      </a:r>
                      <a:r>
                        <a:rPr kumimoji="1" lang="en-US" altLang="ja-JP" sz="1000" b="0" u="none"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b="0" u="none" dirty="0" smtClean="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nSpc>
                          <a:spcPts val="1100"/>
                        </a:lnSpc>
                      </a:pPr>
                      <a:r>
                        <a:rPr kumimoji="1" lang="ja-JP" altLang="en-US" sz="1000" b="0" u="none"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「大阪府市統合本部会議」において、「経営形態見直し項目（Ａ項目）」に位置づけ</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966358">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2012</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 </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H24</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200" dirty="0" smtClean="0">
                          <a:latin typeface="HG丸ｺﾞｼｯｸM-PRO" panose="020F0600000000000000" pitchFamily="50" charset="-128"/>
                          <a:ea typeface="HG丸ｺﾞｼｯｸM-PRO" panose="020F0600000000000000" pitchFamily="50" charset="-128"/>
                        </a:rPr>
                        <a:t>2013</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H25</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pPr algn="ctr">
                        <a:lnSpc>
                          <a:spcPts val="11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府市</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gn="ctr">
                        <a:lnSpc>
                          <a:spcPts val="1100"/>
                        </a:lnSpc>
                      </a:pP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gn="ctr">
                        <a:lnSpc>
                          <a:spcPts val="1100"/>
                        </a:lnSpc>
                      </a:pP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gn="ctr">
                        <a:lnSpc>
                          <a:spcPts val="11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府市</a:t>
                      </a: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nSpc>
                          <a:spcPts val="11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外部有識者による「新大学構想会議」の設置決定（府市統合本部）</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・大阪における公立大学の将来ビジョンをとりまとめるため、府市で共同設置</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新大学構想会議から府市に「新大学構想</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提言</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」を提出</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・両大学の現状と課題、統合後の新大学の姿、運営体制等を提言</a:t>
                      </a:r>
                      <a:endPar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100"/>
                        </a:lnSpc>
                      </a:pPr>
                      <a:endPar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1277433">
                <a:tc>
                  <a:txBody>
                    <a:bodyPr/>
                    <a:lstStyle/>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9</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000" baseline="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000" baseline="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000" baseline="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200" baseline="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10</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ja-JP" altLang="en-US" sz="1200" dirty="0">
                        <a:latin typeface="HG丸ｺﾞｼｯｸM-PRO" panose="020F0600000000000000" pitchFamily="50" charset="-128"/>
                        <a:ea typeface="HG丸ｺﾞｼｯｸM-PRO" panose="020F0600000000000000" pitchFamily="50" charset="-128"/>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pPr algn="ctr"/>
                      <a:r>
                        <a:rPr lang="ja-JP" altLang="en-US" sz="1000" dirty="0" smtClean="0">
                          <a:latin typeface="HG丸ｺﾞｼｯｸM-PRO" panose="020F0600000000000000" pitchFamily="50" charset="-128"/>
                          <a:ea typeface="HG丸ｺﾞｼｯｸM-PRO" panose="020F0600000000000000" pitchFamily="50" charset="-128"/>
                        </a:rPr>
                        <a:t>府市</a:t>
                      </a:r>
                      <a:endParaRPr lang="en-US" altLang="ja-JP" sz="1200" dirty="0" smtClean="0">
                        <a:latin typeface="HG丸ｺﾞｼｯｸM-PRO" panose="020F0600000000000000" pitchFamily="50" charset="-128"/>
                        <a:ea typeface="HG丸ｺﾞｼｯｸM-PRO" panose="020F0600000000000000" pitchFamily="50" charset="-128"/>
                      </a:endParaRPr>
                    </a:p>
                    <a:p>
                      <a:pPr algn="ctr"/>
                      <a:endParaRPr lang="en-US" altLang="ja-JP" sz="1200" dirty="0" smtClean="0">
                        <a:latin typeface="HG丸ｺﾞｼｯｸM-PRO" panose="020F0600000000000000" pitchFamily="50" charset="-128"/>
                        <a:ea typeface="HG丸ｺﾞｼｯｸM-PRO" panose="020F0600000000000000" pitchFamily="50" charset="-128"/>
                      </a:endParaRPr>
                    </a:p>
                    <a:p>
                      <a:pPr algn="ctr"/>
                      <a:endParaRPr lang="en-US" altLang="ja-JP" sz="1200" dirty="0" smtClean="0">
                        <a:latin typeface="HG丸ｺﾞｼｯｸM-PRO" panose="020F0600000000000000" pitchFamily="50" charset="-128"/>
                        <a:ea typeface="HG丸ｺﾞｼｯｸM-PRO" panose="020F0600000000000000" pitchFamily="50" charset="-128"/>
                      </a:endParaRPr>
                    </a:p>
                    <a:p>
                      <a:pPr algn="ctr"/>
                      <a:r>
                        <a:rPr lang="ja-JP" altLang="en-US" sz="1000" dirty="0" smtClean="0">
                          <a:latin typeface="HG丸ｺﾞｼｯｸM-PRO" panose="020F0600000000000000" pitchFamily="50" charset="-128"/>
                          <a:ea typeface="HG丸ｺﾞｼｯｸM-PRO" panose="020F0600000000000000" pitchFamily="50" charset="-128"/>
                        </a:rPr>
                        <a:t>府市及び</a:t>
                      </a:r>
                      <a:endParaRPr lang="en-US" altLang="ja-JP" sz="1000" dirty="0" smtClean="0">
                        <a:latin typeface="HG丸ｺﾞｼｯｸM-PRO" panose="020F0600000000000000" pitchFamily="50" charset="-128"/>
                        <a:ea typeface="HG丸ｺﾞｼｯｸM-PRO" panose="020F0600000000000000" pitchFamily="50" charset="-128"/>
                      </a:endParaRPr>
                    </a:p>
                    <a:p>
                      <a:pPr algn="ctr"/>
                      <a:r>
                        <a:rPr lang="ja-JP" altLang="en-US" sz="1000" dirty="0" smtClean="0">
                          <a:latin typeface="HG丸ｺﾞｼｯｸM-PRO" panose="020F0600000000000000" pitchFamily="50" charset="-128"/>
                          <a:ea typeface="HG丸ｺﾞｼｯｸM-PRO" panose="020F0600000000000000" pitchFamily="50" charset="-128"/>
                        </a:rPr>
                        <a:t>両大学</a:t>
                      </a:r>
                      <a:endParaRPr lang="en-US" altLang="ja-JP" sz="1200" dirty="0" smtClean="0">
                        <a:latin typeface="HG丸ｺﾞｼｯｸM-PRO" panose="020F0600000000000000" pitchFamily="50" charset="-128"/>
                        <a:ea typeface="HG丸ｺﾞｼｯｸM-PRO" panose="020F0600000000000000" pitchFamily="50" charset="-128"/>
                      </a:endParaRPr>
                    </a:p>
                    <a:p>
                      <a:pPr algn="ctr"/>
                      <a:endParaRPr lang="en-US" altLang="ja-JP" sz="1200" dirty="0" smtClean="0">
                        <a:latin typeface="HG丸ｺﾞｼｯｸM-PRO" panose="020F0600000000000000" pitchFamily="50" charset="-128"/>
                        <a:ea typeface="HG丸ｺﾞｼｯｸM-PRO" panose="020F0600000000000000" pitchFamily="50" charset="-128"/>
                      </a:endParaRPr>
                    </a:p>
                    <a:p>
                      <a:pPr algn="ctr"/>
                      <a:r>
                        <a:rPr lang="ja-JP" altLang="en-US" sz="1000" dirty="0" smtClean="0">
                          <a:latin typeface="HG丸ｺﾞｼｯｸM-PRO" panose="020F0600000000000000" pitchFamily="50" charset="-128"/>
                          <a:ea typeface="HG丸ｺﾞｼｯｸM-PRO" panose="020F0600000000000000" pitchFamily="50" charset="-128"/>
                        </a:rPr>
                        <a:t>議会</a:t>
                      </a:r>
                      <a:endParaRPr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新大学構想会議の提言を踏まえ、府市で「新大学ビジョン」を策定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・新大学のあり方とその骨格などを示す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・新大学ビジョン（案）の公表（４月）、策定</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「新大学案（平成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月版）」を策定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・文部科学省への設置認可申請に向け、必要な基本事項等を示す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大阪市会で大学統合関連議案（中期目標変更等）否決、府は議案提出を見送り</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・「府立大学との統合による新大学実現へ向けた取組の推進」の目標を追加</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・理事長・学長分離に関する定款の変更等</a:t>
                      </a:r>
                      <a:endParaRPr kumimoji="1" lang="ja-JP" altLang="en-US" sz="1200" dirty="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1212266">
                <a:tc>
                  <a:txBody>
                    <a:bodyPr/>
                    <a:lstStyle/>
                    <a:p>
                      <a:pPr>
                        <a:lnSpc>
                          <a:spcPts val="1100"/>
                        </a:lnSpc>
                      </a:pPr>
                      <a:r>
                        <a:rPr kumimoji="1" lang="en-US" altLang="ja-JP" sz="1200" dirty="0" smtClean="0">
                          <a:latin typeface="HG丸ｺﾞｼｯｸM-PRO" panose="020F0600000000000000" pitchFamily="50" charset="-128"/>
                          <a:ea typeface="HG丸ｺﾞｼｯｸM-PRO" panose="020F0600000000000000" pitchFamily="50" charset="-128"/>
                        </a:rPr>
                        <a:t>2014</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a:t>
                      </a:r>
                      <a:r>
                        <a:rPr kumimoji="1" lang="en-US" altLang="ja-JP" sz="1200" dirty="0" smtClean="0">
                          <a:latin typeface="HG丸ｺﾞｼｯｸM-PRO" panose="020F0600000000000000" pitchFamily="50" charset="-128"/>
                          <a:ea typeface="HG丸ｺﾞｼｯｸM-PRO" panose="020F0600000000000000" pitchFamily="50" charset="-128"/>
                        </a:rPr>
                        <a:t>H26</a:t>
                      </a:r>
                      <a:r>
                        <a:rPr kumimoji="1" lang="ja-JP" altLang="en-US" sz="1200" dirty="0" smtClean="0">
                          <a:latin typeface="HG丸ｺﾞｼｯｸM-PRO" panose="020F0600000000000000" pitchFamily="50" charset="-128"/>
                          <a:ea typeface="HG丸ｺﾞｼｯｸM-PRO" panose="020F0600000000000000" pitchFamily="50" charset="-128"/>
                        </a:rPr>
                        <a:t>年）</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　　</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en-US" altLang="ja-JP" sz="1200" dirty="0" smtClean="0">
                          <a:latin typeface="HG丸ｺﾞｼｯｸM-PRO" panose="020F0600000000000000" pitchFamily="50" charset="-128"/>
                          <a:ea typeface="HG丸ｺﾞｼｯｸM-PRO" panose="020F0600000000000000" pitchFamily="50" charset="-128"/>
                        </a:rPr>
                        <a:t>2015</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2</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a:t>
                      </a:r>
                      <a:r>
                        <a:rPr kumimoji="1" lang="en-US" altLang="ja-JP" sz="1200" dirty="0" smtClean="0">
                          <a:latin typeface="HG丸ｺﾞｼｯｸM-PRO" panose="020F0600000000000000" pitchFamily="50" charset="-128"/>
                          <a:ea typeface="HG丸ｺﾞｼｯｸM-PRO" panose="020F0600000000000000" pitchFamily="50" charset="-128"/>
                        </a:rPr>
                        <a:t>H27</a:t>
                      </a:r>
                      <a:r>
                        <a:rPr kumimoji="1" lang="ja-JP" altLang="en-US" sz="1200" dirty="0" smtClean="0">
                          <a:latin typeface="HG丸ｺﾞｼｯｸM-PRO" panose="020F0600000000000000" pitchFamily="50" charset="-128"/>
                          <a:ea typeface="HG丸ｺﾞｼｯｸM-PRO" panose="020F0600000000000000" pitchFamily="50" charset="-128"/>
                        </a:rPr>
                        <a:t>年）</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pPr algn="ctr"/>
                      <a:r>
                        <a:rPr lang="ja-JP" altLang="en-US" sz="1000" dirty="0" smtClean="0">
                          <a:latin typeface="HG丸ｺﾞｼｯｸM-PRO" panose="020F0600000000000000" pitchFamily="50" charset="-128"/>
                          <a:ea typeface="HG丸ｺﾞｼｯｸM-PRO" panose="020F0600000000000000" pitchFamily="50" charset="-128"/>
                        </a:rPr>
                        <a:t>府市</a:t>
                      </a:r>
                      <a:endParaRPr lang="en-US" altLang="ja-JP" sz="1200" dirty="0" smtClean="0">
                        <a:latin typeface="HG丸ｺﾞｼｯｸM-PRO" panose="020F0600000000000000" pitchFamily="50" charset="-128"/>
                        <a:ea typeface="HG丸ｺﾞｼｯｸM-PRO" panose="020F0600000000000000" pitchFamily="50" charset="-128"/>
                      </a:endParaRPr>
                    </a:p>
                    <a:p>
                      <a:pPr algn="ctr"/>
                      <a:endParaRPr lang="en-US" altLang="ja-JP" sz="1200" dirty="0" smtClean="0">
                        <a:latin typeface="HG丸ｺﾞｼｯｸM-PRO" panose="020F0600000000000000" pitchFamily="50" charset="-128"/>
                        <a:ea typeface="HG丸ｺﾞｼｯｸM-PRO" panose="020F0600000000000000" pitchFamily="50" charset="-128"/>
                      </a:endParaRPr>
                    </a:p>
                    <a:p>
                      <a:pPr algn="ctr"/>
                      <a:endParaRPr lang="en-US" altLang="ja-JP" sz="1200" dirty="0" smtClean="0">
                        <a:latin typeface="HG丸ｺﾞｼｯｸM-PRO" panose="020F0600000000000000" pitchFamily="50" charset="-128"/>
                        <a:ea typeface="HG丸ｺﾞｼｯｸM-PRO" panose="020F0600000000000000" pitchFamily="50" charset="-128"/>
                      </a:endParaRPr>
                    </a:p>
                    <a:p>
                      <a:pPr algn="ctr"/>
                      <a:r>
                        <a:rPr lang="ja-JP" altLang="en-US" sz="1000" dirty="0" smtClean="0">
                          <a:latin typeface="HG丸ｺﾞｼｯｸM-PRO" panose="020F0600000000000000" pitchFamily="50" charset="-128"/>
                          <a:ea typeface="HG丸ｺﾞｼｯｸM-PRO" panose="020F0600000000000000" pitchFamily="50" charset="-128"/>
                        </a:rPr>
                        <a:t>両大学</a:t>
                      </a:r>
                      <a:endParaRPr lang="ja-JP" altLang="en-US" sz="1000" dirty="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nSpc>
                          <a:spcPts val="1100"/>
                        </a:lnSpc>
                      </a:pPr>
                      <a:r>
                        <a:rPr kumimoji="1" lang="ja-JP" altLang="en-US" sz="1200" strike="noStrike" dirty="0" smtClean="0">
                          <a:solidFill>
                            <a:schemeClr val="tx1"/>
                          </a:solidFill>
                          <a:latin typeface="HG丸ｺﾞｼｯｸM-PRO" panose="020F0600000000000000" pitchFamily="50" charset="-128"/>
                          <a:ea typeface="HG丸ｺﾞｼｯｸM-PRO" panose="020F0600000000000000" pitchFamily="50" charset="-128"/>
                        </a:rPr>
                        <a:t>府市の戦略本部会議において</a:t>
                      </a:r>
                      <a:r>
                        <a:rPr kumimoji="1" lang="ja-JP" altLang="en-US" sz="1200" dirty="0" smtClean="0">
                          <a:latin typeface="HG丸ｺﾞｼｯｸM-PRO" panose="020F0600000000000000" pitchFamily="50" charset="-128"/>
                          <a:ea typeface="HG丸ｺﾞｼｯｸM-PRO" panose="020F0600000000000000" pitchFamily="50" charset="-128"/>
                        </a:rPr>
                        <a:t>統合スケジュールの延期等を決定</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・当初の統合スケジュール（Ｈ２７法人統合・Ｈ２８大学統合）は延期</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・両大学で主体的に、大阪における公立大学のあり方の検討を行う</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1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200" dirty="0" smtClean="0">
                          <a:latin typeface="HG丸ｺﾞｼｯｸM-PRO" panose="020F0600000000000000" pitchFamily="50" charset="-128"/>
                          <a:ea typeface="HG丸ｺﾞｼｯｸM-PRO" panose="020F0600000000000000" pitchFamily="50" charset="-128"/>
                        </a:rPr>
                        <a:t>「</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大阪モデル（基本構想）」を公表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1000" dirty="0" smtClean="0">
                          <a:latin typeface="HG丸ｺﾞｼｯｸM-PRO" panose="020F0600000000000000" pitchFamily="50" charset="-128"/>
                          <a:ea typeface="HG丸ｺﾞｼｯｸM-PRO" panose="020F0600000000000000" pitchFamily="50" charset="-128"/>
                        </a:rPr>
                        <a:t>・地域から世界を展望する視点を重視した国際通用性のある教育研究を推進し、「世界に展開する高度研究型大学」を目指す</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744161">
                <a:tc>
                  <a:txBody>
                    <a:bodyPr/>
                    <a:lstStyle/>
                    <a:p>
                      <a:pPr>
                        <a:lnSpc>
                          <a:spcPts val="1200"/>
                        </a:lnSpc>
                      </a:pPr>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12</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1200" dirty="0" smtClean="0">
                          <a:latin typeface="HG丸ｺﾞｼｯｸM-PRO" panose="020F0600000000000000" pitchFamily="50" charset="-128"/>
                          <a:ea typeface="HG丸ｺﾞｼｯｸM-PRO" panose="020F0600000000000000" pitchFamily="50" charset="-128"/>
                        </a:rPr>
                        <a:t>2016</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 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1200" dirty="0" smtClean="0">
                          <a:latin typeface="HG丸ｺﾞｼｯｸM-PRO" panose="020F0600000000000000" pitchFamily="50" charset="-128"/>
                          <a:ea typeface="HG丸ｺﾞｼｯｸM-PRO" panose="020F0600000000000000" pitchFamily="50" charset="-128"/>
                        </a:rPr>
                        <a:t>（</a:t>
                      </a:r>
                      <a:r>
                        <a:rPr kumimoji="1" lang="en-US" altLang="ja-JP" sz="1200" dirty="0" smtClean="0">
                          <a:latin typeface="HG丸ｺﾞｼｯｸM-PRO" panose="020F0600000000000000" pitchFamily="50" charset="-128"/>
                          <a:ea typeface="HG丸ｺﾞｼｯｸM-PRO" panose="020F0600000000000000" pitchFamily="50" charset="-128"/>
                        </a:rPr>
                        <a:t>H28</a:t>
                      </a:r>
                      <a:r>
                        <a:rPr kumimoji="1" lang="ja-JP" altLang="en-US" sz="1200" dirty="0" smtClean="0">
                          <a:latin typeface="HG丸ｺﾞｼｯｸM-PRO" panose="020F0600000000000000" pitchFamily="50" charset="-128"/>
                          <a:ea typeface="HG丸ｺﾞｼｯｸM-PRO" panose="020F0600000000000000" pitchFamily="50" charset="-128"/>
                        </a:rPr>
                        <a:t>年）</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pPr algn="ctr">
                        <a:lnSpc>
                          <a:spcPts val="1200"/>
                        </a:lnSpc>
                      </a:pPr>
                      <a:r>
                        <a:rPr kumimoji="1" lang="ja-JP" altLang="en-US" sz="1000" dirty="0" smtClean="0">
                          <a:latin typeface="HG丸ｺﾞｼｯｸM-PRO" panose="020F0600000000000000" pitchFamily="50" charset="-128"/>
                          <a:ea typeface="HG丸ｺﾞｼｯｸM-PRO" panose="020F0600000000000000" pitchFamily="50" charset="-128"/>
                        </a:rPr>
                        <a:t>議会</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1000" dirty="0" smtClean="0">
                          <a:latin typeface="HG丸ｺﾞｼｯｸM-PRO" panose="020F0600000000000000" pitchFamily="50" charset="-128"/>
                          <a:ea typeface="HG丸ｺﾞｼｯｸM-PRO" panose="020F0600000000000000" pitchFamily="50" charset="-128"/>
                        </a:rPr>
                        <a:t>議会</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a:lnSpc>
                          <a:spcPts val="1200"/>
                        </a:lnSpc>
                      </a:pPr>
                      <a:r>
                        <a:rPr kumimoji="1" lang="ja-JP" altLang="en-US" sz="1200" dirty="0" smtClean="0">
                          <a:latin typeface="HG丸ｺﾞｼｯｸM-PRO" panose="020F0600000000000000" pitchFamily="50" charset="-128"/>
                          <a:ea typeface="HG丸ｺﾞｼｯｸM-PRO" panose="020F0600000000000000" pitchFamily="50" charset="-128"/>
                        </a:rPr>
                        <a:t>大阪府議会で大学統合関連議案（中期目標変更）可決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1000" dirty="0" smtClean="0">
                          <a:latin typeface="HG丸ｺﾞｼｯｸM-PRO" panose="020F0600000000000000" pitchFamily="50" charset="-128"/>
                          <a:ea typeface="HG丸ｺﾞｼｯｸM-PRO" panose="020F0600000000000000" pitchFamily="50" charset="-128"/>
                        </a:rPr>
                        <a:t>・「市立大学との統合による新大学実現へ向けた取組の推進」の目標を追加</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1000" dirty="0" smtClean="0">
                          <a:latin typeface="HG丸ｺﾞｼｯｸM-PRO" panose="020F0600000000000000" pitchFamily="50" charset="-128"/>
                          <a:ea typeface="HG丸ｺﾞｼｯｸM-PRO" panose="020F0600000000000000" pitchFamily="50" charset="-128"/>
                        </a:rPr>
                        <a:t>・「府立大学との統合による新大学実現へ向けた取組の推進」の目標を追加</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1106602">
                <a:tc>
                  <a:txBody>
                    <a:bodyPr/>
                    <a:lstStyle/>
                    <a:p>
                      <a:pPr>
                        <a:lnSpc>
                          <a:spcPts val="1200"/>
                        </a:lnSpc>
                      </a:pPr>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1200"/>
                        </a:lnSpc>
                      </a:pP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2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2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200" dirty="0" smtClean="0">
                        <a:latin typeface="HG丸ｺﾞｼｯｸM-PRO" panose="020F0600000000000000" pitchFamily="50" charset="-128"/>
                        <a:ea typeface="HG丸ｺﾞｼｯｸM-PRO" panose="020F0600000000000000" pitchFamily="50" charset="-128"/>
                      </a:endParaRPr>
                    </a:p>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議会</a:t>
                      </a:r>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smtClean="0">
                          <a:latin typeface="HG丸ｺﾞｼｯｸM-PRO" panose="020F0600000000000000" pitchFamily="50" charset="-128"/>
                          <a:ea typeface="HG丸ｺﾞｼｯｸM-PRO" panose="020F0600000000000000" pitchFamily="50" charset="-128"/>
                        </a:rPr>
                        <a:t> 第</a:t>
                      </a:r>
                      <a:r>
                        <a:rPr kumimoji="1" lang="en-US" altLang="ja-JP" sz="1200" dirty="0" smtClean="0">
                          <a:latin typeface="HG丸ｺﾞｼｯｸM-PRO" panose="020F0600000000000000" pitchFamily="50" charset="-128"/>
                          <a:ea typeface="HG丸ｺﾞｼｯｸM-PRO" panose="020F0600000000000000" pitchFamily="50" charset="-128"/>
                        </a:rPr>
                        <a:t>3</a:t>
                      </a:r>
                      <a:r>
                        <a:rPr kumimoji="1" lang="ja-JP" altLang="en-US" sz="1200" dirty="0" smtClean="0">
                          <a:latin typeface="HG丸ｺﾞｼｯｸM-PRO" panose="020F0600000000000000" pitchFamily="50" charset="-128"/>
                          <a:ea typeface="HG丸ｺﾞｼｯｸM-PRO" panose="020F0600000000000000" pitchFamily="50" charset="-128"/>
                        </a:rPr>
                        <a:t>回「副首都推進本部会議」において、大学統合に向けた検討体制（新大学設計</a:t>
                      </a:r>
                      <a:r>
                        <a:rPr kumimoji="1"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smtClean="0">
                          <a:latin typeface="HG丸ｺﾞｼｯｸM-PRO" panose="020F0600000000000000" pitchFamily="50" charset="-128"/>
                          <a:ea typeface="HG丸ｺﾞｼｯｸM-PRO" panose="020F0600000000000000" pitchFamily="50" charset="-128"/>
                        </a:rPr>
                        <a:t>者</a:t>
                      </a:r>
                      <a:r>
                        <a:rPr kumimoji="1" lang="en-US" altLang="ja-JP" sz="1200" dirty="0" smtClean="0">
                          <a:latin typeface="HG丸ｺﾞｼｯｸM-PRO" panose="020F0600000000000000" pitchFamily="50" charset="-128"/>
                          <a:ea typeface="HG丸ｺﾞｼｯｸM-PRO" panose="020F0600000000000000" pitchFamily="50" charset="-128"/>
                        </a:rPr>
                        <a:t>TF</a:t>
                      </a:r>
                      <a:r>
                        <a:rPr kumimoji="1" lang="ja-JP" altLang="en-US" sz="1200" dirty="0" smtClean="0">
                          <a:latin typeface="HG丸ｺﾞｼｯｸM-PRO" panose="020F0600000000000000" pitchFamily="50" charset="-128"/>
                          <a:ea typeface="HG丸ｺﾞｼｯｸM-PRO" panose="020F0600000000000000" pitchFamily="50" charset="-128"/>
                        </a:rPr>
                        <a:t>）や進め方について確認</a:t>
                      </a:r>
                      <a:r>
                        <a:rPr kumimoji="1" lang="en-US" altLang="ja-JP" sz="1200" dirty="0" smtClean="0">
                          <a:latin typeface="HG丸ｺﾞｼｯｸM-PRO" panose="020F0600000000000000" pitchFamily="50" charset="-128"/>
                          <a:ea typeface="HG丸ｺﾞｼｯｸM-PRO" panose="020F0600000000000000" pitchFamily="50" charset="-128"/>
                        </a:rPr>
                        <a:t>               </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大阪府議会で府立大学の第３期中期目標を定める議案可決</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タイトル 1"/>
          <p:cNvSpPr txBox="1">
            <a:spLocks/>
          </p:cNvSpPr>
          <p:nvPr/>
        </p:nvSpPr>
        <p:spPr>
          <a:xfrm>
            <a:off x="0" y="116632"/>
            <a:ext cx="3384376" cy="3341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latin typeface="HG丸ｺﾞｼｯｸM-PRO" panose="020F0600000000000000" pitchFamily="50" charset="-128"/>
                <a:ea typeface="HG丸ｺﾞｼｯｸM-PRO" panose="020F0600000000000000" pitchFamily="50" charset="-128"/>
              </a:rPr>
              <a:t>１</a:t>
            </a:r>
            <a:r>
              <a:rPr lang="ja-JP" altLang="en-US" sz="1600" b="1" dirty="0">
                <a:latin typeface="HG丸ｺﾞｼｯｸM-PRO" panose="020F0600000000000000" pitchFamily="50" charset="-128"/>
                <a:ea typeface="HG丸ｺﾞｼｯｸM-PRO" panose="020F0600000000000000" pitchFamily="50" charset="-128"/>
              </a:rPr>
              <a:t>．</a:t>
            </a:r>
            <a:r>
              <a:rPr lang="ja-JP" altLang="en-US" sz="1600" b="1" dirty="0" smtClean="0">
                <a:latin typeface="HG丸ｺﾞｼｯｸM-PRO" panose="020F0600000000000000" pitchFamily="50" charset="-128"/>
                <a:ea typeface="HG丸ｺﾞｼｯｸM-PRO" panose="020F0600000000000000" pitchFamily="50" charset="-128"/>
              </a:rPr>
              <a:t>新</a:t>
            </a:r>
            <a:r>
              <a:rPr lang="ja-JP" altLang="en-US" sz="1600" b="1" dirty="0" smtClean="0">
                <a:latin typeface="HG丸ｺﾞｼｯｸM-PRO" panose="020F0600000000000000" pitchFamily="50" charset="-128"/>
                <a:ea typeface="HG丸ｺﾞｼｯｸM-PRO" panose="020F0600000000000000" pitchFamily="50" charset="-128"/>
              </a:rPr>
              <a:t>大学実現に向けた取組経過</a:t>
            </a:r>
            <a:endParaRPr lang="ja-JP" altLang="en-US" sz="16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1"/>
          <p:cNvSpPr>
            <a:spLocks noGrp="1"/>
          </p:cNvSpPr>
          <p:nvPr>
            <p:ph type="sldNum" sz="quarter" idx="12"/>
          </p:nvPr>
        </p:nvSpPr>
        <p:spPr>
          <a:xfrm>
            <a:off x="6933960" y="6381328"/>
            <a:ext cx="2133600" cy="365125"/>
          </a:xfrm>
        </p:spPr>
        <p:txBody>
          <a:bodyPr/>
          <a:lstStyle/>
          <a:p>
            <a:r>
              <a:rPr lang="ja-JP" altLang="en-US" dirty="0"/>
              <a:t>２</a:t>
            </a:r>
            <a:endParaRPr lang="en-US" altLang="ja-JP" dirty="0" smtClean="0"/>
          </a:p>
        </p:txBody>
      </p:sp>
    </p:spTree>
    <p:extLst>
      <p:ext uri="{BB962C8B-B14F-4D97-AF65-F5344CB8AC3E}">
        <p14:creationId xmlns:p14="http://schemas.microsoft.com/office/powerpoint/2010/main" val="325323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91583891"/>
              </p:ext>
            </p:extLst>
          </p:nvPr>
        </p:nvGraphicFramePr>
        <p:xfrm>
          <a:off x="323529" y="476672"/>
          <a:ext cx="8424936" cy="3182099"/>
        </p:xfrm>
        <a:graphic>
          <a:graphicData uri="http://schemas.openxmlformats.org/drawingml/2006/table">
            <a:tbl>
              <a:tblPr firstRow="1" bandRow="1">
                <a:tableStyleId>{5940675A-B579-460E-94D1-54222C63F5DA}</a:tableStyleId>
              </a:tblPr>
              <a:tblGrid>
                <a:gridCol w="1457968">
                  <a:extLst>
                    <a:ext uri="{9D8B030D-6E8A-4147-A177-3AD203B41FA5}">
                      <a16:colId xmlns:a16="http://schemas.microsoft.com/office/drawing/2014/main" val="20000"/>
                    </a:ext>
                  </a:extLst>
                </a:gridCol>
                <a:gridCol w="715514">
                  <a:extLst>
                    <a:ext uri="{9D8B030D-6E8A-4147-A177-3AD203B41FA5}">
                      <a16:colId xmlns:a16="http://schemas.microsoft.com/office/drawing/2014/main" val="20001"/>
                    </a:ext>
                  </a:extLst>
                </a:gridCol>
                <a:gridCol w="6251454">
                  <a:extLst>
                    <a:ext uri="{9D8B030D-6E8A-4147-A177-3AD203B41FA5}">
                      <a16:colId xmlns:a16="http://schemas.microsoft.com/office/drawing/2014/main" val="1821115099"/>
                    </a:ext>
                  </a:extLst>
                </a:gridCol>
              </a:tblGrid>
              <a:tr h="2664296">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2017</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８月</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H29</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９月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2018</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 ２月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H30</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9</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月  </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2019</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 ４月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H31</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議会</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議会</a:t>
                      </a:r>
                      <a:endPar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議会</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府市</a:t>
                      </a: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第</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回「副首都推進本部会議」において、新大学設計４者</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TF</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における検討成果、両大学の連携・共同事業を報告、及び法人統合の計画案を協議</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府市が両議会に法人統合関連議案等を提出</a:t>
                      </a:r>
                      <a:endParaRPr kumimoji="1" lang="en-US" altLang="ja-JP" sz="1200" b="0" dirty="0" smtClean="0">
                        <a:solidFill>
                          <a:srgbClr val="FF0000"/>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・公立大学法人大阪府立大学と公立大学法人大阪市立大学の新設合併</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・公立大学法人大阪運営協議会の設置、大阪府市公立大学法人大阪評価委員会の共同設置</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・大阪府議会では可決（１１月）、大阪市会では継続審査が決定（１２月）</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大阪市会で法人統合関連議案可決</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大阪市会で市</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立大学の第３期中期目標を定める議案（修正案）可決</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a:lnSpc>
                          <a:spcPts val="1500"/>
                        </a:lnSpc>
                      </a:pP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府市が両議会に新法人の「第１期中期目標（案）」等を提出</a:t>
                      </a:r>
                      <a:endParaRPr kumimoji="1" lang="en-US" altLang="ja-JP" sz="1000" b="0" dirty="0" smtClean="0">
                        <a:solidFill>
                          <a:srgbClr val="FF0000"/>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・「第１期中期目標（案）」は、大阪府議会、大阪市会とも１２月に可決。</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新法人「公立大学法人大阪」の設立</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7" name="直線コネクタ 6"/>
          <p:cNvCxnSpPr/>
          <p:nvPr/>
        </p:nvCxnSpPr>
        <p:spPr>
          <a:xfrm>
            <a:off x="307856" y="2564904"/>
            <a:ext cx="8424935"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323528" y="3140968"/>
            <a:ext cx="8424935"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5" name="スライド番号プレースホルダー 1"/>
          <p:cNvSpPr>
            <a:spLocks noGrp="1"/>
          </p:cNvSpPr>
          <p:nvPr>
            <p:ph type="sldNum" sz="quarter" idx="12"/>
          </p:nvPr>
        </p:nvSpPr>
        <p:spPr>
          <a:xfrm>
            <a:off x="6876256" y="6381328"/>
            <a:ext cx="2133600" cy="365125"/>
          </a:xfrm>
        </p:spPr>
        <p:txBody>
          <a:bodyPr/>
          <a:lstStyle/>
          <a:p>
            <a:r>
              <a:rPr lang="ja-JP" altLang="en-US" dirty="0"/>
              <a:t>３</a:t>
            </a:r>
            <a:endParaRPr kumimoji="1" lang="ja-JP" altLang="en-US" dirty="0"/>
          </a:p>
        </p:txBody>
      </p:sp>
    </p:spTree>
    <p:extLst>
      <p:ext uri="{BB962C8B-B14F-4D97-AF65-F5344CB8AC3E}">
        <p14:creationId xmlns:p14="http://schemas.microsoft.com/office/powerpoint/2010/main" val="1181311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43840511"/>
              </p:ext>
            </p:extLst>
          </p:nvPr>
        </p:nvGraphicFramePr>
        <p:xfrm>
          <a:off x="639091" y="1052736"/>
          <a:ext cx="7815367" cy="2442006"/>
        </p:xfrm>
        <a:graphic>
          <a:graphicData uri="http://schemas.openxmlformats.org/drawingml/2006/table">
            <a:tbl>
              <a:tblPr firstRow="1" bandRow="1">
                <a:tableStyleId>{5940675A-B579-460E-94D1-54222C63F5DA}</a:tableStyleId>
              </a:tblPr>
              <a:tblGrid>
                <a:gridCol w="1262639">
                  <a:extLst>
                    <a:ext uri="{9D8B030D-6E8A-4147-A177-3AD203B41FA5}">
                      <a16:colId xmlns:a16="http://schemas.microsoft.com/office/drawing/2014/main" val="1843877207"/>
                    </a:ext>
                  </a:extLst>
                </a:gridCol>
                <a:gridCol w="6552728">
                  <a:extLst>
                    <a:ext uri="{9D8B030D-6E8A-4147-A177-3AD203B41FA5}">
                      <a16:colId xmlns:a16="http://schemas.microsoft.com/office/drawing/2014/main" val="1964762599"/>
                    </a:ext>
                  </a:extLst>
                </a:gridCol>
              </a:tblGrid>
              <a:tr h="208823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2020</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　２月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R2</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１０月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2021</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　８月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R</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３年）</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９月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１０月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2022</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　４月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R</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４年）</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L="72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大学統合関連議案（中期目標変更等</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新大学設置</a:t>
                      </a:r>
                      <a:r>
                        <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）について、府市が両議会に提出</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法人が国へ新大学の設置認可を申請</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国から新大学の設置認可</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大学統合関連議案（定款変更）について、府市が両議会に提出</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府市から国に法人の定款変更認可を申請</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大学統合（新大学スタート）</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500"/>
                        </a:lnSpc>
                      </a:pPr>
                      <a:endParaRPr kumimoji="1" lang="en-US" altLang="ja-JP" sz="1200" b="0" dirty="0" smtClean="0">
                        <a:solidFill>
                          <a:srgbClr val="FF0000"/>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1791233"/>
                  </a:ext>
                </a:extLst>
              </a:tr>
            </a:tbl>
          </a:graphicData>
        </a:graphic>
      </p:graphicFrame>
      <p:sp>
        <p:nvSpPr>
          <p:cNvPr id="5" name="タイトル 1"/>
          <p:cNvSpPr>
            <a:spLocks noGrp="1"/>
          </p:cNvSpPr>
          <p:nvPr>
            <p:ph type="title"/>
          </p:nvPr>
        </p:nvSpPr>
        <p:spPr>
          <a:xfrm>
            <a:off x="611560" y="476672"/>
            <a:ext cx="3024336" cy="360040"/>
          </a:xfrm>
        </p:spPr>
        <p:txBody>
          <a:bodyPr>
            <a:normAutofit fontScale="90000"/>
          </a:bodyPr>
          <a:lstStyle/>
          <a:p>
            <a:pPr algn="l"/>
            <a:r>
              <a:rPr lang="ja-JP" altLang="en-US" sz="1500" b="1" dirty="0" smtClean="0">
                <a:latin typeface="HG丸ｺﾞｼｯｸM-PRO" panose="020F0600000000000000" pitchFamily="50" charset="-128"/>
                <a:ea typeface="HG丸ｺﾞｼｯｸM-PRO" panose="020F0600000000000000" pitchFamily="50" charset="-128"/>
              </a:rPr>
              <a:t>２．今後のスケジュール（予定）</a:t>
            </a:r>
            <a:endParaRPr kumimoji="1" lang="ja-JP" altLang="en-US" sz="15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1"/>
          <p:cNvSpPr>
            <a:spLocks noGrp="1"/>
          </p:cNvSpPr>
          <p:nvPr>
            <p:ph type="sldNum" sz="quarter" idx="12"/>
          </p:nvPr>
        </p:nvSpPr>
        <p:spPr>
          <a:xfrm>
            <a:off x="6876256" y="6381328"/>
            <a:ext cx="2133600" cy="365125"/>
          </a:xfrm>
        </p:spPr>
        <p:txBody>
          <a:bodyPr/>
          <a:lstStyle/>
          <a:p>
            <a:r>
              <a:rPr lang="ja-JP" altLang="en-US" dirty="0"/>
              <a:t>４</a:t>
            </a:r>
            <a:endParaRPr kumimoji="1" lang="ja-JP" altLang="en-US" dirty="0"/>
          </a:p>
        </p:txBody>
      </p:sp>
    </p:spTree>
    <p:extLst>
      <p:ext uri="{BB962C8B-B14F-4D97-AF65-F5344CB8AC3E}">
        <p14:creationId xmlns:p14="http://schemas.microsoft.com/office/powerpoint/2010/main" val="45101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904</Words>
  <PresentationFormat>画面に合わせる (4:3)</PresentationFormat>
  <Paragraphs>190</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Meiryo UI</vt:lpstr>
      <vt:lpstr>ＭＳ Ｐゴシック</vt:lpstr>
      <vt:lpstr>Arial</vt:lpstr>
      <vt:lpstr>Calibri</vt:lpstr>
      <vt:lpstr>2_Office ​​テーマ</vt:lpstr>
      <vt:lpstr>PowerPoint プレゼンテーション</vt:lpstr>
      <vt:lpstr>PowerPoint プレゼンテーション</vt:lpstr>
      <vt:lpstr>PowerPoint プレゼンテーション</vt:lpstr>
      <vt:lpstr>２．今後のスケジュール（予定）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2019-08-27T02:23:22Z</cp:lastPrinted>
  <dcterms:modified xsi:type="dcterms:W3CDTF">2019-08-27T02:23:41Z</dcterms:modified>
</cp:coreProperties>
</file>