
<file path=[Content_Types].xml><?xml version="1.0" encoding="utf-8"?>
<Types xmlns="http://schemas.openxmlformats.org/package/2006/content-types">
  <Default Extension="png" ContentType="image/png"/>
  <Default Extension="emf" ContentType="image/x-emf"/>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notesSlides/notesSlide1.xml" ContentType="application/vnd.openxmlformats-officedocument.presentationml.notesSlide+xml"/>
  <Override PartName="/ppt/charts/chart4.xml" ContentType="application/vnd.openxmlformats-officedocument.drawingml.chart+xml"/>
  <Override PartName="/ppt/charts/chart5.xml" ContentType="application/vnd.openxmlformats-officedocument.drawingml.chart+xml"/>
  <Override PartName="/ppt/charts/chart6.xml" ContentType="application/vnd.openxmlformats-officedocument.drawingml.chart+xml"/>
  <Override PartName="/ppt/charts/chart7.xml" ContentType="application/vnd.openxmlformats-officedocument.drawingml.chart+xml"/>
  <Override PartName="/ppt/charts/chart8.xml" ContentType="application/vnd.openxmlformats-officedocument.drawingml.chart+xml"/>
  <Override PartName="/ppt/charts/chart9.xml" ContentType="application/vnd.openxmlformats-officedocument.drawingml.chart+xml"/>
  <Override PartName="/ppt/charts/chart10.xml" ContentType="application/vnd.openxmlformats-officedocument.drawingml.chart+xml"/>
  <Override PartName="/ppt/notesSlides/notesSlide2.xml" ContentType="application/vnd.openxmlformats-officedocument.presentationml.notesSlide+xml"/>
  <Override PartName="/ppt/charts/chart11.xml" ContentType="application/vnd.openxmlformats-officedocument.drawingml.chart+xml"/>
  <Override PartName="/ppt/charts/style1.xml" ContentType="application/vnd.ms-office.chartstyle+xml"/>
  <Override PartName="/ppt/charts/colors1.xml" ContentType="application/vnd.ms-office.chartcolorstyle+xml"/>
  <Override PartName="/ppt/charts/chart12.xml" ContentType="application/vnd.openxmlformats-officedocument.drawingml.chart+xml"/>
  <Override PartName="/ppt/charts/style2.xml" ContentType="application/vnd.ms-office.chartstyle+xml"/>
  <Override PartName="/ppt/charts/colors2.xml" ContentType="application/vnd.ms-office.chartcolorstyle+xml"/>
  <Override PartName="/ppt/charts/chart13.xml" ContentType="application/vnd.openxmlformats-officedocument.drawingml.chart+xml"/>
  <Override PartName="/ppt/charts/style3.xml" ContentType="application/vnd.ms-office.chartstyle+xml"/>
  <Override PartName="/ppt/charts/colors3.xml" ContentType="application/vnd.ms-office.chartcolorstyle+xml"/>
  <Override PartName="/ppt/charts/chart14.xml" ContentType="application/vnd.openxmlformats-officedocument.drawingml.chart+xml"/>
  <Override PartName="/ppt/charts/chart15.xml" ContentType="application/vnd.openxmlformats-officedocument.drawingml.chart+xml"/>
  <Override PartName="/ppt/charts/chart16.xml" ContentType="application/vnd.openxmlformats-officedocument.drawingml.chart+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rts/chart17.xml" ContentType="application/vnd.openxmlformats-officedocument.drawingml.chart+xml"/>
  <Override PartName="/ppt/charts/chart18.xml" ContentType="application/vnd.openxmlformats-officedocument.drawingml.char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Lst>
  <p:notesMasterIdLst>
    <p:notesMasterId r:id="rId46"/>
  </p:notesMasterIdLst>
  <p:sldIdLst>
    <p:sldId id="610" r:id="rId3"/>
    <p:sldId id="519" r:id="rId4"/>
    <p:sldId id="559" r:id="rId5"/>
    <p:sldId id="561" r:id="rId6"/>
    <p:sldId id="579" r:id="rId7"/>
    <p:sldId id="595" r:id="rId8"/>
    <p:sldId id="578" r:id="rId9"/>
    <p:sldId id="527" r:id="rId10"/>
    <p:sldId id="596" r:id="rId11"/>
    <p:sldId id="538" r:id="rId12"/>
    <p:sldId id="581" r:id="rId13"/>
    <p:sldId id="603" r:id="rId14"/>
    <p:sldId id="608" r:id="rId15"/>
    <p:sldId id="597" r:id="rId16"/>
    <p:sldId id="577" r:id="rId17"/>
    <p:sldId id="589" r:id="rId18"/>
    <p:sldId id="533" r:id="rId19"/>
    <p:sldId id="584" r:id="rId20"/>
    <p:sldId id="585" r:id="rId21"/>
    <p:sldId id="554" r:id="rId22"/>
    <p:sldId id="598" r:id="rId23"/>
    <p:sldId id="593" r:id="rId24"/>
    <p:sldId id="574" r:id="rId25"/>
    <p:sldId id="575" r:id="rId26"/>
    <p:sldId id="557" r:id="rId27"/>
    <p:sldId id="492" r:id="rId28"/>
    <p:sldId id="547" r:id="rId29"/>
    <p:sldId id="599" r:id="rId30"/>
    <p:sldId id="609" r:id="rId31"/>
    <p:sldId id="576" r:id="rId32"/>
    <p:sldId id="600" r:id="rId33"/>
    <p:sldId id="567" r:id="rId34"/>
    <p:sldId id="530" r:id="rId35"/>
    <p:sldId id="509" r:id="rId36"/>
    <p:sldId id="588" r:id="rId37"/>
    <p:sldId id="591" r:id="rId38"/>
    <p:sldId id="606" r:id="rId39"/>
    <p:sldId id="601" r:id="rId40"/>
    <p:sldId id="607" r:id="rId41"/>
    <p:sldId id="512" r:id="rId42"/>
    <p:sldId id="594" r:id="rId43"/>
    <p:sldId id="545" r:id="rId44"/>
    <p:sldId id="549" r:id="rId45"/>
  </p:sldIdLst>
  <p:sldSz cx="9144000" cy="6858000" type="screen4x3"/>
  <p:notesSz cx="6807200" cy="9939338"/>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廣瀬　光史" initials="廣瀬　光史" lastIdx="1" clrIdx="0">
    <p:extLst/>
  </p:cmAuthor>
  <p:cmAuthor id="2" name="土屋　俊平" initials="土屋　俊平" lastIdx="0" clrIdx="1">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99FF"/>
    <a:srgbClr val="800080"/>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スタイルなし、表のグリッド線あり">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7DF18680-E054-41AD-8BC1-D1AEF772440D}" styleName="中間スタイル 2 - アクセント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379" autoAdjust="0"/>
    <p:restoredTop sz="94424" autoAdjust="0"/>
  </p:normalViewPr>
  <p:slideViewPr>
    <p:cSldViewPr snapToGrid="0">
      <p:cViewPr>
        <p:scale>
          <a:sx n="50" d="100"/>
          <a:sy n="50" d="100"/>
        </p:scale>
        <p:origin x="1842" y="498"/>
      </p:cViewPr>
      <p:guideLst>
        <p:guide orient="horz" pos="2160"/>
        <p:guide pos="2880"/>
      </p:guideLst>
    </p:cSldViewPr>
  </p:slideViewPr>
  <p:outlineViewPr>
    <p:cViewPr>
      <p:scale>
        <a:sx n="33" d="100"/>
        <a:sy n="33" d="100"/>
      </p:scale>
      <p:origin x="0" y="-3324"/>
    </p:cViewPr>
  </p:outlin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commentAuthors" Target="commentAuthors.xml"/><Relationship Id="rId50" Type="http://schemas.openxmlformats.org/officeDocument/2006/relationships/theme" Target="theme/theme1.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presProps" Target="presProps.xml"/><Relationship Id="rId8" Type="http://schemas.openxmlformats.org/officeDocument/2006/relationships/slide" Target="slides/slide6.xml"/><Relationship Id="rId51" Type="http://schemas.openxmlformats.org/officeDocument/2006/relationships/tableStyles" Target="tableStyles.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notesMaster" Target="notesMasters/notesMaster1.xml"/><Relationship Id="rId20" Type="http://schemas.openxmlformats.org/officeDocument/2006/relationships/slide" Target="slides/slide18.xml"/><Relationship Id="rId41" Type="http://schemas.openxmlformats.org/officeDocument/2006/relationships/slide" Target="slides/slide39.xml"/><Relationship Id="rId1" Type="http://schemas.openxmlformats.org/officeDocument/2006/relationships/slideMaster" Target="slideMasters/slideMaster1.xml"/><Relationship Id="rId6" Type="http://schemas.openxmlformats.org/officeDocument/2006/relationships/slide" Target="slides/slide4.xml"/></Relationships>
</file>

<file path=ppt/charts/_rels/chart11.xml.rels><?xml version="1.0" encoding="UTF-8" standalone="yes"?>
<Relationships xmlns="http://schemas.openxmlformats.org/package/2006/relationships"><Relationship Id="rId2" Type="http://schemas.microsoft.com/office/2011/relationships/chartColorStyle" Target="colors1.xml"/><Relationship Id="rId1" Type="http://schemas.microsoft.com/office/2011/relationships/chartStyle" Target="style1.xml"/></Relationships>
</file>

<file path=ppt/charts/_rels/chart12.xml.rels><?xml version="1.0" encoding="UTF-8" standalone="yes"?>
<Relationships xmlns="http://schemas.openxmlformats.org/package/2006/relationships"><Relationship Id="rId2" Type="http://schemas.microsoft.com/office/2011/relationships/chartColorStyle" Target="colors2.xml"/><Relationship Id="rId1" Type="http://schemas.microsoft.com/office/2011/relationships/chartStyle" Target="style2.xml"/></Relationships>
</file>

<file path=ppt/charts/_rels/chart13.xml.rels><?xml version="1.0" encoding="UTF-8" standalone="yes"?>
<Relationships xmlns="http://schemas.openxmlformats.org/package/2006/relationships"><Relationship Id="rId2" Type="http://schemas.microsoft.com/office/2011/relationships/chartColorStyle" Target="colors3.xml"/><Relationship Id="rId1" Type="http://schemas.microsoft.com/office/2011/relationships/chartStyle" Target="style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8247277949677877E-2"/>
          <c:y val="9.4079697655623726E-2"/>
          <c:w val="0.84855513632295421"/>
          <c:h val="0.72746304110485227"/>
        </c:manualLayout>
      </c:layout>
      <c:barChart>
        <c:barDir val="col"/>
        <c:grouping val="stacked"/>
        <c:varyColors val="0"/>
        <c:ser>
          <c:idx val="0"/>
          <c:order val="0"/>
          <c:tx>
            <c:strRef>
              <c:f>Sheet1!$B$1</c:f>
              <c:strCache>
                <c:ptCount val="1"/>
                <c:pt idx="0">
                  <c:v>自己水</c:v>
                </c:pt>
              </c:strCache>
            </c:strRef>
          </c:tx>
          <c:spPr>
            <a:solidFill>
              <a:srgbClr val="92D050"/>
            </a:solidFill>
            <a:ln>
              <a:solidFill>
                <a:schemeClr val="bg1">
                  <a:lumMod val="50000"/>
                </a:schemeClr>
              </a:solidFill>
            </a:ln>
            <a:effectLst/>
          </c:spPr>
          <c:invertIfNegative val="0"/>
          <c:dPt>
            <c:idx val="42"/>
            <c:invertIfNegative val="0"/>
            <c:bubble3D val="0"/>
            <c:extLst>
              <c:ext xmlns:c16="http://schemas.microsoft.com/office/drawing/2014/chart" uri="{C3380CC4-5D6E-409C-BE32-E72D297353CC}">
                <c16:uniqueId val="{00000001-1A58-4EED-9CD8-662139E0161E}"/>
              </c:ext>
            </c:extLst>
          </c:dPt>
          <c:dPt>
            <c:idx val="43"/>
            <c:invertIfNegative val="0"/>
            <c:bubble3D val="0"/>
            <c:spPr>
              <a:solidFill>
                <a:srgbClr val="FFCCFF"/>
              </a:solidFill>
              <a:ln>
                <a:solidFill>
                  <a:schemeClr val="bg1">
                    <a:lumMod val="50000"/>
                  </a:schemeClr>
                </a:solidFill>
              </a:ln>
              <a:effectLst/>
            </c:spPr>
            <c:extLst>
              <c:ext xmlns:c16="http://schemas.microsoft.com/office/drawing/2014/chart" uri="{C3380CC4-5D6E-409C-BE32-E72D297353CC}">
                <c16:uniqueId val="{00000003-1A58-4EED-9CD8-662139E0161E}"/>
              </c:ext>
            </c:extLst>
          </c:dPt>
          <c:dPt>
            <c:idx val="44"/>
            <c:invertIfNegative val="0"/>
            <c:bubble3D val="0"/>
            <c:spPr>
              <a:solidFill>
                <a:srgbClr val="FFCCFF"/>
              </a:solidFill>
              <a:ln>
                <a:solidFill>
                  <a:schemeClr val="bg1">
                    <a:lumMod val="50000"/>
                  </a:schemeClr>
                </a:solidFill>
              </a:ln>
              <a:effectLst/>
            </c:spPr>
            <c:extLst>
              <c:ext xmlns:c16="http://schemas.microsoft.com/office/drawing/2014/chart" uri="{C3380CC4-5D6E-409C-BE32-E72D297353CC}">
                <c16:uniqueId val="{00000004-5C8B-4C0E-8802-4756030A7812}"/>
              </c:ext>
            </c:extLst>
          </c:dPt>
          <c:dPt>
            <c:idx val="45"/>
            <c:invertIfNegative val="0"/>
            <c:bubble3D val="0"/>
            <c:spPr>
              <a:solidFill>
                <a:srgbClr val="FFCCFF"/>
              </a:solidFill>
              <a:ln>
                <a:solidFill>
                  <a:schemeClr val="bg1">
                    <a:lumMod val="50000"/>
                  </a:schemeClr>
                </a:solidFill>
              </a:ln>
              <a:effectLst/>
            </c:spPr>
            <c:extLst>
              <c:ext xmlns:c16="http://schemas.microsoft.com/office/drawing/2014/chart" uri="{C3380CC4-5D6E-409C-BE32-E72D297353CC}">
                <c16:uniqueId val="{00000006-5C8B-4C0E-8802-4756030A7812}"/>
              </c:ext>
            </c:extLst>
          </c:dPt>
          <c:dPt>
            <c:idx val="46"/>
            <c:invertIfNegative val="0"/>
            <c:bubble3D val="0"/>
            <c:spPr>
              <a:solidFill>
                <a:srgbClr val="FFCCFF"/>
              </a:solidFill>
              <a:ln>
                <a:solidFill>
                  <a:schemeClr val="bg1">
                    <a:lumMod val="50000"/>
                  </a:schemeClr>
                </a:solidFill>
              </a:ln>
              <a:effectLst/>
            </c:spPr>
            <c:extLst>
              <c:ext xmlns:c16="http://schemas.microsoft.com/office/drawing/2014/chart" uri="{C3380CC4-5D6E-409C-BE32-E72D297353CC}">
                <c16:uniqueId val="{00000008-5C8B-4C0E-8802-4756030A7812}"/>
              </c:ext>
            </c:extLst>
          </c:dPt>
          <c:cat>
            <c:strRef>
              <c:f>Sheet1!$A$2:$A$48</c:f>
              <c:strCache>
                <c:ptCount val="42"/>
                <c:pt idx="0">
                  <c:v>堺市</c:v>
                </c:pt>
                <c:pt idx="1">
                  <c:v>八尾市</c:v>
                </c:pt>
                <c:pt idx="2">
                  <c:v>寝屋川市</c:v>
                </c:pt>
                <c:pt idx="3">
                  <c:v>門真市</c:v>
                </c:pt>
                <c:pt idx="4">
                  <c:v>大東市</c:v>
                </c:pt>
                <c:pt idx="5">
                  <c:v>松原市</c:v>
                </c:pt>
                <c:pt idx="6">
                  <c:v>泉大津市</c:v>
                </c:pt>
                <c:pt idx="7">
                  <c:v>泉南市</c:v>
                </c:pt>
                <c:pt idx="8">
                  <c:v>高石市</c:v>
                </c:pt>
                <c:pt idx="9">
                  <c:v>大阪狭山市</c:v>
                </c:pt>
                <c:pt idx="10">
                  <c:v>阪南市</c:v>
                </c:pt>
                <c:pt idx="11">
                  <c:v>熊取町</c:v>
                </c:pt>
                <c:pt idx="12">
                  <c:v>忠岡町</c:v>
                </c:pt>
                <c:pt idx="13">
                  <c:v>河南町</c:v>
                </c:pt>
                <c:pt idx="14">
                  <c:v>田尻町</c:v>
                </c:pt>
                <c:pt idx="15">
                  <c:v>東大阪市</c:v>
                </c:pt>
                <c:pt idx="16">
                  <c:v>四條畷市</c:v>
                </c:pt>
                <c:pt idx="17">
                  <c:v>岸和田市</c:v>
                </c:pt>
                <c:pt idx="18">
                  <c:v>能勢町</c:v>
                </c:pt>
                <c:pt idx="19">
                  <c:v>茨木市</c:v>
                </c:pt>
                <c:pt idx="20">
                  <c:v>箕面市</c:v>
                </c:pt>
                <c:pt idx="21">
                  <c:v>豊中市</c:v>
                </c:pt>
                <c:pt idx="22">
                  <c:v>泉佐野市</c:v>
                </c:pt>
                <c:pt idx="23">
                  <c:v>和泉市</c:v>
                </c:pt>
                <c:pt idx="24">
                  <c:v>岬町</c:v>
                </c:pt>
                <c:pt idx="25">
                  <c:v>摂津市</c:v>
                </c:pt>
                <c:pt idx="26">
                  <c:v>高槻市</c:v>
                </c:pt>
                <c:pt idx="27">
                  <c:v>吹田市</c:v>
                </c:pt>
                <c:pt idx="28">
                  <c:v>貝塚市</c:v>
                </c:pt>
                <c:pt idx="29">
                  <c:v>羽曳野市</c:v>
                </c:pt>
                <c:pt idx="30">
                  <c:v>藤井寺市</c:v>
                </c:pt>
                <c:pt idx="31">
                  <c:v>富田林市</c:v>
                </c:pt>
                <c:pt idx="32">
                  <c:v>豊能町</c:v>
                </c:pt>
                <c:pt idx="33">
                  <c:v>千早赤阪村</c:v>
                </c:pt>
                <c:pt idx="34">
                  <c:v>太子町</c:v>
                </c:pt>
                <c:pt idx="35">
                  <c:v>河内長野市</c:v>
                </c:pt>
                <c:pt idx="36">
                  <c:v>交野市</c:v>
                </c:pt>
                <c:pt idx="37">
                  <c:v>柏原市</c:v>
                </c:pt>
                <c:pt idx="38">
                  <c:v>枚方市</c:v>
                </c:pt>
                <c:pt idx="39">
                  <c:v>島本町</c:v>
                </c:pt>
                <c:pt idx="40">
                  <c:v>守口市</c:v>
                </c:pt>
                <c:pt idx="41">
                  <c:v>池田市</c:v>
                </c:pt>
              </c:strCache>
            </c:strRef>
          </c:cat>
          <c:val>
            <c:numRef>
              <c:f>Sheet1!$B$2:$B$48</c:f>
              <c:numCache>
                <c:formatCode>General</c:formatCode>
                <c:ptCount val="47"/>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1408</c:v>
                </c:pt>
                <c:pt idx="16">
                  <c:v>280</c:v>
                </c:pt>
                <c:pt idx="17">
                  <c:v>1123</c:v>
                </c:pt>
                <c:pt idx="18">
                  <c:v>99</c:v>
                </c:pt>
                <c:pt idx="19">
                  <c:v>10932</c:v>
                </c:pt>
                <c:pt idx="20">
                  <c:v>5297</c:v>
                </c:pt>
                <c:pt idx="21">
                  <c:v>17849</c:v>
                </c:pt>
                <c:pt idx="22">
                  <c:v>6585</c:v>
                </c:pt>
                <c:pt idx="23">
                  <c:v>9666</c:v>
                </c:pt>
                <c:pt idx="24">
                  <c:v>1677</c:v>
                </c:pt>
                <c:pt idx="25">
                  <c:v>8886</c:v>
                </c:pt>
                <c:pt idx="26">
                  <c:v>33377</c:v>
                </c:pt>
                <c:pt idx="27">
                  <c:v>42462</c:v>
                </c:pt>
                <c:pt idx="28">
                  <c:v>12900</c:v>
                </c:pt>
                <c:pt idx="29">
                  <c:v>17151</c:v>
                </c:pt>
                <c:pt idx="30">
                  <c:v>10129</c:v>
                </c:pt>
                <c:pt idx="31">
                  <c:v>21050</c:v>
                </c:pt>
                <c:pt idx="32">
                  <c:v>3598</c:v>
                </c:pt>
                <c:pt idx="33">
                  <c:v>1334</c:v>
                </c:pt>
                <c:pt idx="34">
                  <c:v>2618</c:v>
                </c:pt>
                <c:pt idx="35">
                  <c:v>22010</c:v>
                </c:pt>
                <c:pt idx="36">
                  <c:v>14697</c:v>
                </c:pt>
                <c:pt idx="37">
                  <c:v>16716</c:v>
                </c:pt>
                <c:pt idx="38">
                  <c:v>104059</c:v>
                </c:pt>
                <c:pt idx="39">
                  <c:v>8086</c:v>
                </c:pt>
                <c:pt idx="40">
                  <c:v>43178</c:v>
                </c:pt>
                <c:pt idx="41">
                  <c:v>31700</c:v>
                </c:pt>
                <c:pt idx="43">
                  <c:v>300000</c:v>
                </c:pt>
                <c:pt idx="44">
                  <c:v>300000</c:v>
                </c:pt>
                <c:pt idx="45">
                  <c:v>300000</c:v>
                </c:pt>
                <c:pt idx="46">
                  <c:v>209871</c:v>
                </c:pt>
              </c:numCache>
            </c:numRef>
          </c:val>
          <c:extLst>
            <c:ext xmlns:c16="http://schemas.microsoft.com/office/drawing/2014/chart" uri="{C3380CC4-5D6E-409C-BE32-E72D297353CC}">
              <c16:uniqueId val="{00000005-1A58-4EED-9CD8-662139E0161E}"/>
            </c:ext>
          </c:extLst>
        </c:ser>
        <c:ser>
          <c:idx val="1"/>
          <c:order val="1"/>
          <c:tx>
            <c:strRef>
              <c:f>Sheet1!$C$1</c:f>
              <c:strCache>
                <c:ptCount val="1"/>
                <c:pt idx="0">
                  <c:v>受水</c:v>
                </c:pt>
              </c:strCache>
            </c:strRef>
          </c:tx>
          <c:spPr>
            <a:solidFill>
              <a:srgbClr val="00B0F0"/>
            </a:solidFill>
            <a:ln>
              <a:solidFill>
                <a:schemeClr val="bg1">
                  <a:lumMod val="50000"/>
                </a:schemeClr>
              </a:solidFill>
            </a:ln>
            <a:effectLst/>
          </c:spPr>
          <c:invertIfNegative val="0"/>
          <c:cat>
            <c:strRef>
              <c:f>Sheet1!$A$2:$A$48</c:f>
              <c:strCache>
                <c:ptCount val="42"/>
                <c:pt idx="0">
                  <c:v>堺市</c:v>
                </c:pt>
                <c:pt idx="1">
                  <c:v>八尾市</c:v>
                </c:pt>
                <c:pt idx="2">
                  <c:v>寝屋川市</c:v>
                </c:pt>
                <c:pt idx="3">
                  <c:v>門真市</c:v>
                </c:pt>
                <c:pt idx="4">
                  <c:v>大東市</c:v>
                </c:pt>
                <c:pt idx="5">
                  <c:v>松原市</c:v>
                </c:pt>
                <c:pt idx="6">
                  <c:v>泉大津市</c:v>
                </c:pt>
                <c:pt idx="7">
                  <c:v>泉南市</c:v>
                </c:pt>
                <c:pt idx="8">
                  <c:v>高石市</c:v>
                </c:pt>
                <c:pt idx="9">
                  <c:v>大阪狭山市</c:v>
                </c:pt>
                <c:pt idx="10">
                  <c:v>阪南市</c:v>
                </c:pt>
                <c:pt idx="11">
                  <c:v>熊取町</c:v>
                </c:pt>
                <c:pt idx="12">
                  <c:v>忠岡町</c:v>
                </c:pt>
                <c:pt idx="13">
                  <c:v>河南町</c:v>
                </c:pt>
                <c:pt idx="14">
                  <c:v>田尻町</c:v>
                </c:pt>
                <c:pt idx="15">
                  <c:v>東大阪市</c:v>
                </c:pt>
                <c:pt idx="16">
                  <c:v>四條畷市</c:v>
                </c:pt>
                <c:pt idx="17">
                  <c:v>岸和田市</c:v>
                </c:pt>
                <c:pt idx="18">
                  <c:v>能勢町</c:v>
                </c:pt>
                <c:pt idx="19">
                  <c:v>茨木市</c:v>
                </c:pt>
                <c:pt idx="20">
                  <c:v>箕面市</c:v>
                </c:pt>
                <c:pt idx="21">
                  <c:v>豊中市</c:v>
                </c:pt>
                <c:pt idx="22">
                  <c:v>泉佐野市</c:v>
                </c:pt>
                <c:pt idx="23">
                  <c:v>和泉市</c:v>
                </c:pt>
                <c:pt idx="24">
                  <c:v>岬町</c:v>
                </c:pt>
                <c:pt idx="25">
                  <c:v>摂津市</c:v>
                </c:pt>
                <c:pt idx="26">
                  <c:v>高槻市</c:v>
                </c:pt>
                <c:pt idx="27">
                  <c:v>吹田市</c:v>
                </c:pt>
                <c:pt idx="28">
                  <c:v>貝塚市</c:v>
                </c:pt>
                <c:pt idx="29">
                  <c:v>羽曳野市</c:v>
                </c:pt>
                <c:pt idx="30">
                  <c:v>藤井寺市</c:v>
                </c:pt>
                <c:pt idx="31">
                  <c:v>富田林市</c:v>
                </c:pt>
                <c:pt idx="32">
                  <c:v>豊能町</c:v>
                </c:pt>
                <c:pt idx="33">
                  <c:v>千早赤阪村</c:v>
                </c:pt>
                <c:pt idx="34">
                  <c:v>太子町</c:v>
                </c:pt>
                <c:pt idx="35">
                  <c:v>河内長野市</c:v>
                </c:pt>
                <c:pt idx="36">
                  <c:v>交野市</c:v>
                </c:pt>
                <c:pt idx="37">
                  <c:v>柏原市</c:v>
                </c:pt>
                <c:pt idx="38">
                  <c:v>枚方市</c:v>
                </c:pt>
                <c:pt idx="39">
                  <c:v>島本町</c:v>
                </c:pt>
                <c:pt idx="40">
                  <c:v>守口市</c:v>
                </c:pt>
                <c:pt idx="41">
                  <c:v>池田市</c:v>
                </c:pt>
              </c:strCache>
            </c:strRef>
          </c:cat>
          <c:val>
            <c:numRef>
              <c:f>Sheet1!$C$2:$C$48</c:f>
              <c:numCache>
                <c:formatCode>General</c:formatCode>
                <c:ptCount val="47"/>
                <c:pt idx="0">
                  <c:v>263090</c:v>
                </c:pt>
                <c:pt idx="1">
                  <c:v>87871</c:v>
                </c:pt>
                <c:pt idx="2">
                  <c:v>66200</c:v>
                </c:pt>
                <c:pt idx="3">
                  <c:v>37800</c:v>
                </c:pt>
                <c:pt idx="4">
                  <c:v>37455</c:v>
                </c:pt>
                <c:pt idx="5">
                  <c:v>33523</c:v>
                </c:pt>
                <c:pt idx="6">
                  <c:v>23367</c:v>
                </c:pt>
                <c:pt idx="7">
                  <c:v>20036</c:v>
                </c:pt>
                <c:pt idx="8">
                  <c:v>19252</c:v>
                </c:pt>
                <c:pt idx="9">
                  <c:v>17458</c:v>
                </c:pt>
                <c:pt idx="10">
                  <c:v>17088</c:v>
                </c:pt>
                <c:pt idx="11">
                  <c:v>13416</c:v>
                </c:pt>
                <c:pt idx="12">
                  <c:v>5559</c:v>
                </c:pt>
                <c:pt idx="13">
                  <c:v>5025</c:v>
                </c:pt>
                <c:pt idx="14">
                  <c:v>3082</c:v>
                </c:pt>
                <c:pt idx="15">
                  <c:v>155033</c:v>
                </c:pt>
                <c:pt idx="16">
                  <c:v>16202</c:v>
                </c:pt>
                <c:pt idx="17">
                  <c:v>61285</c:v>
                </c:pt>
                <c:pt idx="18">
                  <c:v>2909</c:v>
                </c:pt>
                <c:pt idx="19">
                  <c:v>72520</c:v>
                </c:pt>
                <c:pt idx="20">
                  <c:v>34533</c:v>
                </c:pt>
                <c:pt idx="21">
                  <c:v>101946</c:v>
                </c:pt>
                <c:pt idx="22">
                  <c:v>31700</c:v>
                </c:pt>
                <c:pt idx="23">
                  <c:v>44334</c:v>
                </c:pt>
                <c:pt idx="24">
                  <c:v>4046</c:v>
                </c:pt>
                <c:pt idx="25">
                  <c:v>18884</c:v>
                </c:pt>
                <c:pt idx="26">
                  <c:v>67459</c:v>
                </c:pt>
                <c:pt idx="27">
                  <c:v>71683</c:v>
                </c:pt>
                <c:pt idx="28">
                  <c:v>14144</c:v>
                </c:pt>
                <c:pt idx="29">
                  <c:v>15896</c:v>
                </c:pt>
                <c:pt idx="30">
                  <c:v>9019</c:v>
                </c:pt>
                <c:pt idx="31">
                  <c:v>13290</c:v>
                </c:pt>
                <c:pt idx="32">
                  <c:v>1895</c:v>
                </c:pt>
                <c:pt idx="33">
                  <c:v>669</c:v>
                </c:pt>
                <c:pt idx="34">
                  <c:v>1204</c:v>
                </c:pt>
                <c:pt idx="35">
                  <c:v>9568</c:v>
                </c:pt>
                <c:pt idx="36">
                  <c:v>6180</c:v>
                </c:pt>
                <c:pt idx="37">
                  <c:v>6728</c:v>
                </c:pt>
                <c:pt idx="38">
                  <c:v>21464</c:v>
                </c:pt>
                <c:pt idx="39">
                  <c:v>878</c:v>
                </c:pt>
                <c:pt idx="40">
                  <c:v>2129</c:v>
                </c:pt>
                <c:pt idx="41">
                  <c:v>1390</c:v>
                </c:pt>
                <c:pt idx="43">
                  <c:v>0</c:v>
                </c:pt>
              </c:numCache>
            </c:numRef>
          </c:val>
          <c:extLst>
            <c:ext xmlns:c16="http://schemas.microsoft.com/office/drawing/2014/chart" uri="{C3380CC4-5D6E-409C-BE32-E72D297353CC}">
              <c16:uniqueId val="{00000006-1A58-4EED-9CD8-662139E0161E}"/>
            </c:ext>
          </c:extLst>
        </c:ser>
        <c:dLbls>
          <c:showLegendKey val="0"/>
          <c:showVal val="0"/>
          <c:showCatName val="0"/>
          <c:showSerName val="0"/>
          <c:showPercent val="0"/>
          <c:showBubbleSize val="0"/>
        </c:dLbls>
        <c:gapWidth val="20"/>
        <c:overlap val="100"/>
        <c:axId val="732272288"/>
        <c:axId val="732283264"/>
      </c:barChart>
      <c:lineChart>
        <c:grouping val="standard"/>
        <c:varyColors val="0"/>
        <c:ser>
          <c:idx val="2"/>
          <c:order val="2"/>
          <c:tx>
            <c:strRef>
              <c:f>Sheet1!$D$1</c:f>
              <c:strCache>
                <c:ptCount val="1"/>
                <c:pt idx="0">
                  <c:v>自己水率</c:v>
                </c:pt>
              </c:strCache>
            </c:strRef>
          </c:tx>
          <c:spPr>
            <a:ln>
              <a:solidFill>
                <a:schemeClr val="accent4"/>
              </a:solidFill>
            </a:ln>
          </c:spPr>
          <c:marker>
            <c:spPr>
              <a:solidFill>
                <a:schemeClr val="accent4"/>
              </a:solidFill>
              <a:ln>
                <a:solidFill>
                  <a:schemeClr val="accent4"/>
                </a:solidFill>
              </a:ln>
            </c:spPr>
          </c:marker>
          <c:cat>
            <c:strRef>
              <c:f>Sheet1!$A$2:$A$48</c:f>
              <c:strCache>
                <c:ptCount val="42"/>
                <c:pt idx="0">
                  <c:v>堺市</c:v>
                </c:pt>
                <c:pt idx="1">
                  <c:v>八尾市</c:v>
                </c:pt>
                <c:pt idx="2">
                  <c:v>寝屋川市</c:v>
                </c:pt>
                <c:pt idx="3">
                  <c:v>門真市</c:v>
                </c:pt>
                <c:pt idx="4">
                  <c:v>大東市</c:v>
                </c:pt>
                <c:pt idx="5">
                  <c:v>松原市</c:v>
                </c:pt>
                <c:pt idx="6">
                  <c:v>泉大津市</c:v>
                </c:pt>
                <c:pt idx="7">
                  <c:v>泉南市</c:v>
                </c:pt>
                <c:pt idx="8">
                  <c:v>高石市</c:v>
                </c:pt>
                <c:pt idx="9">
                  <c:v>大阪狭山市</c:v>
                </c:pt>
                <c:pt idx="10">
                  <c:v>阪南市</c:v>
                </c:pt>
                <c:pt idx="11">
                  <c:v>熊取町</c:v>
                </c:pt>
                <c:pt idx="12">
                  <c:v>忠岡町</c:v>
                </c:pt>
                <c:pt idx="13">
                  <c:v>河南町</c:v>
                </c:pt>
                <c:pt idx="14">
                  <c:v>田尻町</c:v>
                </c:pt>
                <c:pt idx="15">
                  <c:v>東大阪市</c:v>
                </c:pt>
                <c:pt idx="16">
                  <c:v>四條畷市</c:v>
                </c:pt>
                <c:pt idx="17">
                  <c:v>岸和田市</c:v>
                </c:pt>
                <c:pt idx="18">
                  <c:v>能勢町</c:v>
                </c:pt>
                <c:pt idx="19">
                  <c:v>茨木市</c:v>
                </c:pt>
                <c:pt idx="20">
                  <c:v>箕面市</c:v>
                </c:pt>
                <c:pt idx="21">
                  <c:v>豊中市</c:v>
                </c:pt>
                <c:pt idx="22">
                  <c:v>泉佐野市</c:v>
                </c:pt>
                <c:pt idx="23">
                  <c:v>和泉市</c:v>
                </c:pt>
                <c:pt idx="24">
                  <c:v>岬町</c:v>
                </c:pt>
                <c:pt idx="25">
                  <c:v>摂津市</c:v>
                </c:pt>
                <c:pt idx="26">
                  <c:v>高槻市</c:v>
                </c:pt>
                <c:pt idx="27">
                  <c:v>吹田市</c:v>
                </c:pt>
                <c:pt idx="28">
                  <c:v>貝塚市</c:v>
                </c:pt>
                <c:pt idx="29">
                  <c:v>羽曳野市</c:v>
                </c:pt>
                <c:pt idx="30">
                  <c:v>藤井寺市</c:v>
                </c:pt>
                <c:pt idx="31">
                  <c:v>富田林市</c:v>
                </c:pt>
                <c:pt idx="32">
                  <c:v>豊能町</c:v>
                </c:pt>
                <c:pt idx="33">
                  <c:v>千早赤阪村</c:v>
                </c:pt>
                <c:pt idx="34">
                  <c:v>太子町</c:v>
                </c:pt>
                <c:pt idx="35">
                  <c:v>河内長野市</c:v>
                </c:pt>
                <c:pt idx="36">
                  <c:v>交野市</c:v>
                </c:pt>
                <c:pt idx="37">
                  <c:v>柏原市</c:v>
                </c:pt>
                <c:pt idx="38">
                  <c:v>枚方市</c:v>
                </c:pt>
                <c:pt idx="39">
                  <c:v>島本町</c:v>
                </c:pt>
                <c:pt idx="40">
                  <c:v>守口市</c:v>
                </c:pt>
                <c:pt idx="41">
                  <c:v>池田市</c:v>
                </c:pt>
              </c:strCache>
            </c:strRef>
          </c:cat>
          <c:val>
            <c:numRef>
              <c:f>Sheet1!$D$2:$D$48</c:f>
              <c:numCache>
                <c:formatCode>General</c:formatCode>
                <c:ptCount val="47"/>
                <c:pt idx="15" formatCode="0%">
                  <c:v>9.0001981577719388E-3</c:v>
                </c:pt>
                <c:pt idx="16" formatCode="0%">
                  <c:v>1.6988229583788376E-2</c:v>
                </c:pt>
                <c:pt idx="17" formatCode="0%">
                  <c:v>1.7994487886168441E-2</c:v>
                </c:pt>
                <c:pt idx="18" formatCode="0%">
                  <c:v>3.2912234042553189E-2</c:v>
                </c:pt>
                <c:pt idx="19" formatCode="0%">
                  <c:v>0.13099745961750467</c:v>
                </c:pt>
                <c:pt idx="20" formatCode="0%">
                  <c:v>0.13299020838563896</c:v>
                </c:pt>
                <c:pt idx="21" formatCode="0%">
                  <c:v>0.14899620184481824</c:v>
                </c:pt>
                <c:pt idx="22" formatCode="0%">
                  <c:v>0.17199947760219408</c:v>
                </c:pt>
                <c:pt idx="23" formatCode="0%">
                  <c:v>0.17899999999999999</c:v>
                </c:pt>
                <c:pt idx="24" formatCode="0%">
                  <c:v>0.29302813209854972</c:v>
                </c:pt>
                <c:pt idx="25" formatCode="0%">
                  <c:v>0.31998559596687071</c:v>
                </c:pt>
                <c:pt idx="26" formatCode="0%">
                  <c:v>0.33100281645444085</c:v>
                </c:pt>
                <c:pt idx="27" formatCode="0%">
                  <c:v>0.3720005256472031</c:v>
                </c:pt>
                <c:pt idx="28" formatCode="0%">
                  <c:v>0.47700044372134298</c:v>
                </c:pt>
                <c:pt idx="29" formatCode="0%">
                  <c:v>0.51898810784640059</c:v>
                </c:pt>
                <c:pt idx="30" formatCode="0%">
                  <c:v>0.52898475036557346</c:v>
                </c:pt>
                <c:pt idx="31" formatCode="0%">
                  <c:v>0.61298776936517185</c:v>
                </c:pt>
                <c:pt idx="32" formatCode="0%">
                  <c:v>0.65501547423994178</c:v>
                </c:pt>
                <c:pt idx="33" formatCode="0%">
                  <c:v>0.66600099850224659</c:v>
                </c:pt>
                <c:pt idx="34" formatCode="0%">
                  <c:v>0.68498168498168499</c:v>
                </c:pt>
                <c:pt idx="35" formatCode="0%">
                  <c:v>0.69700424346063716</c:v>
                </c:pt>
                <c:pt idx="36" formatCode="0%">
                  <c:v>0.70398045696220723</c:v>
                </c:pt>
                <c:pt idx="37" formatCode="0%">
                  <c:v>0.71301825627026105</c:v>
                </c:pt>
                <c:pt idx="38" formatCode="0%">
                  <c:v>0.82900344956701166</c:v>
                </c:pt>
                <c:pt idx="39" formatCode="0%">
                  <c:v>0.90205265506470322</c:v>
                </c:pt>
                <c:pt idx="40" formatCode="0%">
                  <c:v>0.95300946873551551</c:v>
                </c:pt>
                <c:pt idx="41" formatCode="0%">
                  <c:v>0.95799335146569964</c:v>
                </c:pt>
                <c:pt idx="43" formatCode="0%">
                  <c:v>1</c:v>
                </c:pt>
              </c:numCache>
            </c:numRef>
          </c:val>
          <c:smooth val="0"/>
          <c:extLst>
            <c:ext xmlns:c16="http://schemas.microsoft.com/office/drawing/2014/chart" uri="{C3380CC4-5D6E-409C-BE32-E72D297353CC}">
              <c16:uniqueId val="{00000009-5C8B-4C0E-8802-4756030A7812}"/>
            </c:ext>
          </c:extLst>
        </c:ser>
        <c:dLbls>
          <c:showLegendKey val="0"/>
          <c:showVal val="0"/>
          <c:showCatName val="0"/>
          <c:showSerName val="0"/>
          <c:showPercent val="0"/>
          <c:showBubbleSize val="0"/>
        </c:dLbls>
        <c:marker val="1"/>
        <c:smooth val="0"/>
        <c:axId val="732284440"/>
        <c:axId val="732283656"/>
      </c:lineChart>
      <c:catAx>
        <c:axId val="732272288"/>
        <c:scaling>
          <c:orientation val="minMax"/>
        </c:scaling>
        <c:delete val="0"/>
        <c:axPos val="b"/>
        <c:numFmt formatCode="General" sourceLinked="1"/>
        <c:majorTickMark val="none"/>
        <c:minorTickMark val="none"/>
        <c:tickLblPos val="nextTo"/>
        <c:spPr>
          <a:noFill/>
          <a:ln w="9525" cap="flat" cmpd="sng" algn="ctr">
            <a:solidFill>
              <a:schemeClr val="bg1">
                <a:lumMod val="50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HGPｺﾞｼｯｸM" panose="020B0600000000000000" pitchFamily="50" charset="-128"/>
                <a:ea typeface="HGPｺﾞｼｯｸM" panose="020B0600000000000000" pitchFamily="50" charset="-128"/>
                <a:cs typeface="+mn-cs"/>
              </a:defRPr>
            </a:pPr>
            <a:endParaRPr lang="ja-JP"/>
          </a:p>
        </c:txPr>
        <c:crossAx val="732283264"/>
        <c:crosses val="autoZero"/>
        <c:auto val="1"/>
        <c:lblAlgn val="ctr"/>
        <c:lblOffset val="100"/>
        <c:noMultiLvlLbl val="0"/>
      </c:catAx>
      <c:valAx>
        <c:axId val="732283264"/>
        <c:scaling>
          <c:orientation val="minMax"/>
          <c:max val="300000"/>
          <c:min val="0"/>
        </c:scaling>
        <c:delete val="0"/>
        <c:axPos val="l"/>
        <c:numFmt formatCode="#,##0_);[Red]\(#,##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HGPｺﾞｼｯｸM" panose="020B0600000000000000" pitchFamily="50" charset="-128"/>
                <a:ea typeface="HGPｺﾞｼｯｸM" panose="020B0600000000000000" pitchFamily="50" charset="-128"/>
                <a:cs typeface="+mn-cs"/>
              </a:defRPr>
            </a:pPr>
            <a:endParaRPr lang="ja-JP"/>
          </a:p>
        </c:txPr>
        <c:crossAx val="732272288"/>
        <c:crosses val="autoZero"/>
        <c:crossBetween val="between"/>
        <c:majorUnit val="100000"/>
        <c:dispUnits>
          <c:builtInUnit val="tenThousands"/>
          <c:dispUnitsLbl>
            <c:layout>
              <c:manualLayout>
                <c:xMode val="edge"/>
                <c:yMode val="edge"/>
                <c:x val="4.9404067932970683E-2"/>
                <c:y val="2.0801150825424296E-2"/>
              </c:manualLayout>
            </c:layout>
            <c:tx>
              <c:rich>
                <a:bodyPr rot="0" vert="horz"/>
                <a:lstStyle/>
                <a:p>
                  <a:pPr>
                    <a:defRPr/>
                  </a:pPr>
                  <a:r>
                    <a:rPr lang="ja-JP" altLang="en-US" dirty="0" smtClean="0"/>
                    <a:t>万㎥</a:t>
                  </a:r>
                  <a:r>
                    <a:rPr lang="en-US" altLang="ja-JP" dirty="0" smtClean="0"/>
                    <a:t>/</a:t>
                  </a:r>
                  <a:r>
                    <a:rPr lang="ja-JP" altLang="en-US" dirty="0" smtClean="0"/>
                    <a:t>日</a:t>
                  </a:r>
                  <a:endParaRPr lang="ja-JP" altLang="en-US" dirty="0"/>
                </a:p>
              </c:rich>
            </c:tx>
          </c:dispUnitsLbl>
        </c:dispUnits>
      </c:valAx>
      <c:valAx>
        <c:axId val="732283656"/>
        <c:scaling>
          <c:orientation val="minMax"/>
          <c:max val="1"/>
          <c:min val="0"/>
        </c:scaling>
        <c:delete val="0"/>
        <c:axPos val="r"/>
        <c:numFmt formatCode="0%" sourceLinked="0"/>
        <c:majorTickMark val="out"/>
        <c:minorTickMark val="none"/>
        <c:tickLblPos val="nextTo"/>
        <c:crossAx val="732284440"/>
        <c:crosses val="max"/>
        <c:crossBetween val="between"/>
        <c:majorUnit val="0.5"/>
      </c:valAx>
      <c:catAx>
        <c:axId val="732284440"/>
        <c:scaling>
          <c:orientation val="minMax"/>
        </c:scaling>
        <c:delete val="1"/>
        <c:axPos val="b"/>
        <c:numFmt formatCode="General" sourceLinked="1"/>
        <c:majorTickMark val="out"/>
        <c:minorTickMark val="none"/>
        <c:tickLblPos val="nextTo"/>
        <c:crossAx val="732283656"/>
        <c:crosses val="autoZero"/>
        <c:auto val="1"/>
        <c:lblAlgn val="ctr"/>
        <c:lblOffset val="100"/>
        <c:noMultiLvlLbl val="0"/>
      </c:catAx>
      <c:spPr>
        <a:noFill/>
        <a:ln>
          <a:noFill/>
        </a:ln>
        <a:effectLst/>
      </c:spPr>
    </c:plotArea>
    <c:plotVisOnly val="1"/>
    <c:dispBlanksAs val="gap"/>
    <c:showDLblsOverMax val="0"/>
  </c:chart>
  <c:spPr>
    <a:noFill/>
    <a:ln>
      <a:noFill/>
    </a:ln>
    <a:effectLst/>
  </c:spPr>
  <c:txPr>
    <a:bodyPr/>
    <a:lstStyle/>
    <a:p>
      <a:pPr>
        <a:defRPr sz="900">
          <a:latin typeface="HGPｺﾞｼｯｸM" panose="020B0600000000000000" pitchFamily="50" charset="-128"/>
          <a:ea typeface="HGPｺﾞｼｯｸM" panose="020B0600000000000000" pitchFamily="50" charset="-128"/>
        </a:defRPr>
      </a:pPr>
      <a:endParaRPr lang="ja-JP"/>
    </a:p>
  </c:txPr>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6.9189532520325198E-2"/>
          <c:y val="0.15305738157153917"/>
          <c:w val="0.86162093495934955"/>
          <c:h val="0.70809928840298342"/>
        </c:manualLayout>
      </c:layout>
      <c:barChart>
        <c:barDir val="col"/>
        <c:grouping val="stacked"/>
        <c:varyColors val="0"/>
        <c:ser>
          <c:idx val="0"/>
          <c:order val="0"/>
          <c:tx>
            <c:strRef>
              <c:f>Sheet1!$B$1</c:f>
              <c:strCache>
                <c:ptCount val="1"/>
                <c:pt idx="0">
                  <c:v>管路延長</c:v>
                </c:pt>
              </c:strCache>
            </c:strRef>
          </c:tx>
          <c:spPr>
            <a:solidFill>
              <a:schemeClr val="bg1">
                <a:lumMod val="75000"/>
              </a:schemeClr>
            </a:solidFill>
            <a:ln>
              <a:solidFill>
                <a:schemeClr val="tx1">
                  <a:lumMod val="50000"/>
                  <a:lumOff val="50000"/>
                </a:schemeClr>
              </a:solidFill>
            </a:ln>
          </c:spPr>
          <c:invertIfNegative val="0"/>
          <c:dPt>
            <c:idx val="5"/>
            <c:invertIfNegative val="0"/>
            <c:bubble3D val="0"/>
            <c:extLst>
              <c:ext xmlns:c16="http://schemas.microsoft.com/office/drawing/2014/chart" uri="{C3380CC4-5D6E-409C-BE32-E72D297353CC}">
                <c16:uniqueId val="{00000000-FD2A-4777-8A3E-76127C22FF7F}"/>
              </c:ext>
            </c:extLst>
          </c:dPt>
          <c:dPt>
            <c:idx val="23"/>
            <c:invertIfNegative val="0"/>
            <c:bubble3D val="0"/>
            <c:extLst>
              <c:ext xmlns:c16="http://schemas.microsoft.com/office/drawing/2014/chart" uri="{C3380CC4-5D6E-409C-BE32-E72D297353CC}">
                <c16:uniqueId val="{00000002-FD2A-4777-8A3E-76127C22FF7F}"/>
              </c:ext>
            </c:extLst>
          </c:dPt>
          <c:dPt>
            <c:idx val="34"/>
            <c:invertIfNegative val="0"/>
            <c:bubble3D val="0"/>
            <c:spPr>
              <a:solidFill>
                <a:schemeClr val="tx1">
                  <a:lumMod val="50000"/>
                  <a:lumOff val="50000"/>
                </a:schemeClr>
              </a:solidFill>
              <a:ln>
                <a:solidFill>
                  <a:schemeClr val="tx1">
                    <a:lumMod val="50000"/>
                    <a:lumOff val="50000"/>
                  </a:schemeClr>
                </a:solidFill>
              </a:ln>
            </c:spPr>
            <c:extLst>
              <c:ext xmlns:c16="http://schemas.microsoft.com/office/drawing/2014/chart" uri="{C3380CC4-5D6E-409C-BE32-E72D297353CC}">
                <c16:uniqueId val="{00000003-9735-495B-B9B1-F424F8DEDFD6}"/>
              </c:ext>
            </c:extLst>
          </c:dPt>
          <c:dPt>
            <c:idx val="44"/>
            <c:invertIfNegative val="0"/>
            <c:bubble3D val="0"/>
            <c:spPr>
              <a:solidFill>
                <a:schemeClr val="tx1">
                  <a:lumMod val="50000"/>
                  <a:lumOff val="50000"/>
                </a:schemeClr>
              </a:solidFill>
              <a:ln>
                <a:solidFill>
                  <a:schemeClr val="tx1">
                    <a:lumMod val="50000"/>
                    <a:lumOff val="50000"/>
                  </a:schemeClr>
                </a:solidFill>
              </a:ln>
            </c:spPr>
            <c:extLst>
              <c:ext xmlns:c16="http://schemas.microsoft.com/office/drawing/2014/chart" uri="{C3380CC4-5D6E-409C-BE32-E72D297353CC}">
                <c16:uniqueId val="{00000004-FD2A-4777-8A3E-76127C22FF7F}"/>
              </c:ext>
            </c:extLst>
          </c:dPt>
          <c:cat>
            <c:strRef>
              <c:f>Sheet1!$A$2:$A$46</c:f>
              <c:strCache>
                <c:ptCount val="45"/>
                <c:pt idx="0">
                  <c:v>千早赤阪(企)</c:v>
                </c:pt>
                <c:pt idx="1">
                  <c:v>岸和田市</c:v>
                </c:pt>
                <c:pt idx="2">
                  <c:v>岬町</c:v>
                </c:pt>
                <c:pt idx="3">
                  <c:v>八尾市</c:v>
                </c:pt>
                <c:pt idx="4">
                  <c:v>寝屋川市</c:v>
                </c:pt>
                <c:pt idx="5">
                  <c:v>摂津市</c:v>
                </c:pt>
                <c:pt idx="6">
                  <c:v>島本町</c:v>
                </c:pt>
                <c:pt idx="7">
                  <c:v>藤井寺市</c:v>
                </c:pt>
                <c:pt idx="8">
                  <c:v>貝塚市</c:v>
                </c:pt>
                <c:pt idx="9">
                  <c:v>阪南市</c:v>
                </c:pt>
                <c:pt idx="10">
                  <c:v>東大阪市</c:v>
                </c:pt>
                <c:pt idx="11">
                  <c:v>豊能町</c:v>
                </c:pt>
                <c:pt idx="12">
                  <c:v>枚方市</c:v>
                </c:pt>
                <c:pt idx="13">
                  <c:v>堺市</c:v>
                </c:pt>
                <c:pt idx="14">
                  <c:v>守口市</c:v>
                </c:pt>
                <c:pt idx="15">
                  <c:v>田尻町</c:v>
                </c:pt>
                <c:pt idx="16">
                  <c:v>泉南市</c:v>
                </c:pt>
                <c:pt idx="17">
                  <c:v>柏原市</c:v>
                </c:pt>
                <c:pt idx="18">
                  <c:v>池田市</c:v>
                </c:pt>
                <c:pt idx="19">
                  <c:v>河南町</c:v>
                </c:pt>
                <c:pt idx="20">
                  <c:v>高石市</c:v>
                </c:pt>
                <c:pt idx="21">
                  <c:v>富田林市</c:v>
                </c:pt>
                <c:pt idx="22">
                  <c:v>箕面市</c:v>
                </c:pt>
                <c:pt idx="23">
                  <c:v>門真市</c:v>
                </c:pt>
                <c:pt idx="24">
                  <c:v>忠岡町</c:v>
                </c:pt>
                <c:pt idx="25">
                  <c:v>羽曳野市</c:v>
                </c:pt>
                <c:pt idx="26">
                  <c:v>茨木市</c:v>
                </c:pt>
                <c:pt idx="27">
                  <c:v>吹田市</c:v>
                </c:pt>
                <c:pt idx="28">
                  <c:v>大阪狭山市</c:v>
                </c:pt>
                <c:pt idx="29">
                  <c:v>高槻市</c:v>
                </c:pt>
                <c:pt idx="30">
                  <c:v>交野市</c:v>
                </c:pt>
                <c:pt idx="31">
                  <c:v>大東市</c:v>
                </c:pt>
                <c:pt idx="32">
                  <c:v>太子(企)</c:v>
                </c:pt>
                <c:pt idx="33">
                  <c:v>豊中市</c:v>
                </c:pt>
                <c:pt idx="34">
                  <c:v>大阪市</c:v>
                </c:pt>
                <c:pt idx="35">
                  <c:v>河内長野市</c:v>
                </c:pt>
                <c:pt idx="36">
                  <c:v>松原市</c:v>
                </c:pt>
                <c:pt idx="37">
                  <c:v>四條畷(企)</c:v>
                </c:pt>
                <c:pt idx="38">
                  <c:v>泉佐野市</c:v>
                </c:pt>
                <c:pt idx="39">
                  <c:v>能勢町</c:v>
                </c:pt>
                <c:pt idx="40">
                  <c:v>和泉市</c:v>
                </c:pt>
                <c:pt idx="41">
                  <c:v>熊取町</c:v>
                </c:pt>
                <c:pt idx="42">
                  <c:v>泉大津市</c:v>
                </c:pt>
                <c:pt idx="44">
                  <c:v>企業団</c:v>
                </c:pt>
              </c:strCache>
            </c:strRef>
          </c:cat>
          <c:val>
            <c:numRef>
              <c:f>Sheet1!$B$2:$B$46</c:f>
              <c:numCache>
                <c:formatCode>#,##0</c:formatCode>
                <c:ptCount val="45"/>
                <c:pt idx="0">
                  <c:v>12991</c:v>
                </c:pt>
                <c:pt idx="1">
                  <c:v>31875</c:v>
                </c:pt>
                <c:pt idx="2">
                  <c:v>18279</c:v>
                </c:pt>
                <c:pt idx="3">
                  <c:v>40559</c:v>
                </c:pt>
                <c:pt idx="4">
                  <c:v>36468</c:v>
                </c:pt>
                <c:pt idx="5">
                  <c:v>22200</c:v>
                </c:pt>
                <c:pt idx="6">
                  <c:v>12014</c:v>
                </c:pt>
                <c:pt idx="7">
                  <c:v>9947</c:v>
                </c:pt>
                <c:pt idx="8">
                  <c:v>18909</c:v>
                </c:pt>
                <c:pt idx="9">
                  <c:v>29463</c:v>
                </c:pt>
                <c:pt idx="10">
                  <c:v>67410</c:v>
                </c:pt>
                <c:pt idx="11">
                  <c:v>51463</c:v>
                </c:pt>
                <c:pt idx="12">
                  <c:v>55972</c:v>
                </c:pt>
                <c:pt idx="13">
                  <c:v>204794</c:v>
                </c:pt>
                <c:pt idx="14">
                  <c:v>46697</c:v>
                </c:pt>
                <c:pt idx="15">
                  <c:v>1183</c:v>
                </c:pt>
                <c:pt idx="16">
                  <c:v>22084</c:v>
                </c:pt>
                <c:pt idx="17">
                  <c:v>24116</c:v>
                </c:pt>
                <c:pt idx="18">
                  <c:v>48182</c:v>
                </c:pt>
                <c:pt idx="19">
                  <c:v>19421</c:v>
                </c:pt>
                <c:pt idx="20">
                  <c:v>6329</c:v>
                </c:pt>
                <c:pt idx="21">
                  <c:v>53504</c:v>
                </c:pt>
                <c:pt idx="22">
                  <c:v>46838</c:v>
                </c:pt>
                <c:pt idx="23">
                  <c:v>18885</c:v>
                </c:pt>
                <c:pt idx="24" formatCode="General">
                  <c:v>267</c:v>
                </c:pt>
                <c:pt idx="25">
                  <c:v>32407</c:v>
                </c:pt>
                <c:pt idx="26">
                  <c:v>80556</c:v>
                </c:pt>
                <c:pt idx="27">
                  <c:v>80561</c:v>
                </c:pt>
                <c:pt idx="28">
                  <c:v>20515</c:v>
                </c:pt>
                <c:pt idx="29">
                  <c:v>75040</c:v>
                </c:pt>
                <c:pt idx="30">
                  <c:v>24724</c:v>
                </c:pt>
                <c:pt idx="31">
                  <c:v>15908</c:v>
                </c:pt>
                <c:pt idx="32">
                  <c:v>6735</c:v>
                </c:pt>
                <c:pt idx="33">
                  <c:v>78197</c:v>
                </c:pt>
                <c:pt idx="34">
                  <c:v>750941</c:v>
                </c:pt>
                <c:pt idx="35">
                  <c:v>50721</c:v>
                </c:pt>
                <c:pt idx="36">
                  <c:v>12600</c:v>
                </c:pt>
                <c:pt idx="37">
                  <c:v>8461</c:v>
                </c:pt>
                <c:pt idx="38">
                  <c:v>12014</c:v>
                </c:pt>
                <c:pt idx="39">
                  <c:v>19732</c:v>
                </c:pt>
                <c:pt idx="40">
                  <c:v>35331</c:v>
                </c:pt>
                <c:pt idx="41">
                  <c:v>3919</c:v>
                </c:pt>
                <c:pt idx="42">
                  <c:v>2332</c:v>
                </c:pt>
                <c:pt idx="44" formatCode="General">
                  <c:v>570943</c:v>
                </c:pt>
              </c:numCache>
            </c:numRef>
          </c:val>
          <c:extLst>
            <c:ext xmlns:c16="http://schemas.microsoft.com/office/drawing/2014/chart" uri="{C3380CC4-5D6E-409C-BE32-E72D297353CC}">
              <c16:uniqueId val="{00000005-FD2A-4777-8A3E-76127C22FF7F}"/>
            </c:ext>
          </c:extLst>
        </c:ser>
        <c:dLbls>
          <c:showLegendKey val="0"/>
          <c:showVal val="0"/>
          <c:showCatName val="0"/>
          <c:showSerName val="0"/>
          <c:showPercent val="0"/>
          <c:showBubbleSize val="0"/>
        </c:dLbls>
        <c:gapWidth val="80"/>
        <c:overlap val="100"/>
        <c:axId val="538548528"/>
        <c:axId val="538546960"/>
      </c:barChart>
      <c:lineChart>
        <c:grouping val="standard"/>
        <c:varyColors val="0"/>
        <c:ser>
          <c:idx val="1"/>
          <c:order val="1"/>
          <c:tx>
            <c:strRef>
              <c:f>Sheet1!$C$1</c:f>
              <c:strCache>
                <c:ptCount val="1"/>
                <c:pt idx="0">
                  <c:v>列1</c:v>
                </c:pt>
              </c:strCache>
            </c:strRef>
          </c:tx>
          <c:cat>
            <c:strRef>
              <c:f>Sheet1!$A$2:$A$46</c:f>
              <c:strCache>
                <c:ptCount val="45"/>
                <c:pt idx="0">
                  <c:v>千早赤阪(企)</c:v>
                </c:pt>
                <c:pt idx="1">
                  <c:v>岸和田市</c:v>
                </c:pt>
                <c:pt idx="2">
                  <c:v>岬町</c:v>
                </c:pt>
                <c:pt idx="3">
                  <c:v>八尾市</c:v>
                </c:pt>
                <c:pt idx="4">
                  <c:v>寝屋川市</c:v>
                </c:pt>
                <c:pt idx="5">
                  <c:v>摂津市</c:v>
                </c:pt>
                <c:pt idx="6">
                  <c:v>島本町</c:v>
                </c:pt>
                <c:pt idx="7">
                  <c:v>藤井寺市</c:v>
                </c:pt>
                <c:pt idx="8">
                  <c:v>貝塚市</c:v>
                </c:pt>
                <c:pt idx="9">
                  <c:v>阪南市</c:v>
                </c:pt>
                <c:pt idx="10">
                  <c:v>東大阪市</c:v>
                </c:pt>
                <c:pt idx="11">
                  <c:v>豊能町</c:v>
                </c:pt>
                <c:pt idx="12">
                  <c:v>枚方市</c:v>
                </c:pt>
                <c:pt idx="13">
                  <c:v>堺市</c:v>
                </c:pt>
                <c:pt idx="14">
                  <c:v>守口市</c:v>
                </c:pt>
                <c:pt idx="15">
                  <c:v>田尻町</c:v>
                </c:pt>
                <c:pt idx="16">
                  <c:v>泉南市</c:v>
                </c:pt>
                <c:pt idx="17">
                  <c:v>柏原市</c:v>
                </c:pt>
                <c:pt idx="18">
                  <c:v>池田市</c:v>
                </c:pt>
                <c:pt idx="19">
                  <c:v>河南町</c:v>
                </c:pt>
                <c:pt idx="20">
                  <c:v>高石市</c:v>
                </c:pt>
                <c:pt idx="21">
                  <c:v>富田林市</c:v>
                </c:pt>
                <c:pt idx="22">
                  <c:v>箕面市</c:v>
                </c:pt>
                <c:pt idx="23">
                  <c:v>門真市</c:v>
                </c:pt>
                <c:pt idx="24">
                  <c:v>忠岡町</c:v>
                </c:pt>
                <c:pt idx="25">
                  <c:v>羽曳野市</c:v>
                </c:pt>
                <c:pt idx="26">
                  <c:v>茨木市</c:v>
                </c:pt>
                <c:pt idx="27">
                  <c:v>吹田市</c:v>
                </c:pt>
                <c:pt idx="28">
                  <c:v>大阪狭山市</c:v>
                </c:pt>
                <c:pt idx="29">
                  <c:v>高槻市</c:v>
                </c:pt>
                <c:pt idx="30">
                  <c:v>交野市</c:v>
                </c:pt>
                <c:pt idx="31">
                  <c:v>大東市</c:v>
                </c:pt>
                <c:pt idx="32">
                  <c:v>太子(企)</c:v>
                </c:pt>
                <c:pt idx="33">
                  <c:v>豊中市</c:v>
                </c:pt>
                <c:pt idx="34">
                  <c:v>大阪市</c:v>
                </c:pt>
                <c:pt idx="35">
                  <c:v>河内長野市</c:v>
                </c:pt>
                <c:pt idx="36">
                  <c:v>松原市</c:v>
                </c:pt>
                <c:pt idx="37">
                  <c:v>四條畷(企)</c:v>
                </c:pt>
                <c:pt idx="38">
                  <c:v>泉佐野市</c:v>
                </c:pt>
                <c:pt idx="39">
                  <c:v>能勢町</c:v>
                </c:pt>
                <c:pt idx="40">
                  <c:v>和泉市</c:v>
                </c:pt>
                <c:pt idx="41">
                  <c:v>熊取町</c:v>
                </c:pt>
                <c:pt idx="42">
                  <c:v>泉大津市</c:v>
                </c:pt>
                <c:pt idx="44">
                  <c:v>企業団</c:v>
                </c:pt>
              </c:strCache>
            </c:strRef>
          </c:cat>
          <c:val>
            <c:numRef>
              <c:f>Sheet1!$C$2:$C$46</c:f>
              <c:numCache>
                <c:formatCode>General</c:formatCode>
                <c:ptCount val="45"/>
              </c:numCache>
            </c:numRef>
          </c:val>
          <c:smooth val="0"/>
          <c:extLst>
            <c:ext xmlns:c16="http://schemas.microsoft.com/office/drawing/2014/chart" uri="{C3380CC4-5D6E-409C-BE32-E72D297353CC}">
              <c16:uniqueId val="{00000006-FD2A-4777-8A3E-76127C22FF7F}"/>
            </c:ext>
          </c:extLst>
        </c:ser>
        <c:ser>
          <c:idx val="2"/>
          <c:order val="2"/>
          <c:tx>
            <c:strRef>
              <c:f>Sheet1!$D$1</c:f>
              <c:strCache>
                <c:ptCount val="1"/>
                <c:pt idx="0">
                  <c:v>耐震適合率</c:v>
                </c:pt>
              </c:strCache>
            </c:strRef>
          </c:tx>
          <c:spPr>
            <a:ln>
              <a:solidFill>
                <a:srgbClr val="FF0000"/>
              </a:solidFill>
            </a:ln>
          </c:spPr>
          <c:marker>
            <c:spPr>
              <a:solidFill>
                <a:srgbClr val="FF0000"/>
              </a:solidFill>
              <a:ln>
                <a:solidFill>
                  <a:srgbClr val="FF0000"/>
                </a:solidFill>
              </a:ln>
            </c:spPr>
          </c:marker>
          <c:dLbls>
            <c:dLbl>
              <c:idx val="23"/>
              <c:delete val="1"/>
              <c:extLst>
                <c:ext xmlns:c15="http://schemas.microsoft.com/office/drawing/2012/chart" uri="{CE6537A1-D6FC-4f65-9D91-7224C49458BB}"/>
                <c:ext xmlns:c16="http://schemas.microsoft.com/office/drawing/2014/chart" uri="{C3380CC4-5D6E-409C-BE32-E72D297353CC}">
                  <c16:uniqueId val="{00000007-FD2A-4777-8A3E-76127C22FF7F}"/>
                </c:ext>
              </c:extLst>
            </c:dLbl>
            <c:dLbl>
              <c:idx val="34"/>
              <c:layout>
                <c:manualLayout>
                  <c:x val="-7.294325880758816E-2"/>
                  <c:y val="-2.9893100389976049E-3"/>
                </c:manualLayout>
              </c:layout>
              <c:dLblPos val="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6-9735-495B-B9B1-F424F8DEDFD6}"/>
                </c:ext>
              </c:extLst>
            </c:dLbl>
            <c:dLbl>
              <c:idx val="44"/>
              <c:layout/>
              <c:dLblPos val="l"/>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8-FD2A-4777-8A3E-76127C22FF7F}"/>
                </c:ext>
              </c:extLst>
            </c:dLbl>
            <c:numFmt formatCode="#,##0.0_);[Red]\(#,##0.0\)" sourceLinked="0"/>
            <c:spPr>
              <a:noFill/>
              <a:ln>
                <a:noFill/>
              </a:ln>
              <a:effectLst/>
            </c:spPr>
            <c:txPr>
              <a:bodyPr/>
              <a:lstStyle/>
              <a:p>
                <a:pPr>
                  <a:defRPr sz="900"/>
                </a:pPr>
                <a:endParaRPr lang="ja-JP"/>
              </a:p>
            </c:txPr>
            <c:dLblPos val="l"/>
            <c:showLegendKey val="0"/>
            <c:showVal val="0"/>
            <c:showCatName val="0"/>
            <c:showSerName val="0"/>
            <c:showPercent val="0"/>
            <c:showBubbleSize val="0"/>
            <c:extLst>
              <c:ext xmlns:c15="http://schemas.microsoft.com/office/drawing/2012/chart" uri="{CE6537A1-D6FC-4f65-9D91-7224C49458BB}">
                <c15:showLeaderLines val="1"/>
              </c:ext>
            </c:extLst>
          </c:dLbls>
          <c:cat>
            <c:strRef>
              <c:f>Sheet1!$A$2:$A$46</c:f>
              <c:strCache>
                <c:ptCount val="45"/>
                <c:pt idx="0">
                  <c:v>千早赤阪(企)</c:v>
                </c:pt>
                <c:pt idx="1">
                  <c:v>岸和田市</c:v>
                </c:pt>
                <c:pt idx="2">
                  <c:v>岬町</c:v>
                </c:pt>
                <c:pt idx="3">
                  <c:v>八尾市</c:v>
                </c:pt>
                <c:pt idx="4">
                  <c:v>寝屋川市</c:v>
                </c:pt>
                <c:pt idx="5">
                  <c:v>摂津市</c:v>
                </c:pt>
                <c:pt idx="6">
                  <c:v>島本町</c:v>
                </c:pt>
                <c:pt idx="7">
                  <c:v>藤井寺市</c:v>
                </c:pt>
                <c:pt idx="8">
                  <c:v>貝塚市</c:v>
                </c:pt>
                <c:pt idx="9">
                  <c:v>阪南市</c:v>
                </c:pt>
                <c:pt idx="10">
                  <c:v>東大阪市</c:v>
                </c:pt>
                <c:pt idx="11">
                  <c:v>豊能町</c:v>
                </c:pt>
                <c:pt idx="12">
                  <c:v>枚方市</c:v>
                </c:pt>
                <c:pt idx="13">
                  <c:v>堺市</c:v>
                </c:pt>
                <c:pt idx="14">
                  <c:v>守口市</c:v>
                </c:pt>
                <c:pt idx="15">
                  <c:v>田尻町</c:v>
                </c:pt>
                <c:pt idx="16">
                  <c:v>泉南市</c:v>
                </c:pt>
                <c:pt idx="17">
                  <c:v>柏原市</c:v>
                </c:pt>
                <c:pt idx="18">
                  <c:v>池田市</c:v>
                </c:pt>
                <c:pt idx="19">
                  <c:v>河南町</c:v>
                </c:pt>
                <c:pt idx="20">
                  <c:v>高石市</c:v>
                </c:pt>
                <c:pt idx="21">
                  <c:v>富田林市</c:v>
                </c:pt>
                <c:pt idx="22">
                  <c:v>箕面市</c:v>
                </c:pt>
                <c:pt idx="23">
                  <c:v>門真市</c:v>
                </c:pt>
                <c:pt idx="24">
                  <c:v>忠岡町</c:v>
                </c:pt>
                <c:pt idx="25">
                  <c:v>羽曳野市</c:v>
                </c:pt>
                <c:pt idx="26">
                  <c:v>茨木市</c:v>
                </c:pt>
                <c:pt idx="27">
                  <c:v>吹田市</c:v>
                </c:pt>
                <c:pt idx="28">
                  <c:v>大阪狭山市</c:v>
                </c:pt>
                <c:pt idx="29">
                  <c:v>高槻市</c:v>
                </c:pt>
                <c:pt idx="30">
                  <c:v>交野市</c:v>
                </c:pt>
                <c:pt idx="31">
                  <c:v>大東市</c:v>
                </c:pt>
                <c:pt idx="32">
                  <c:v>太子(企)</c:v>
                </c:pt>
                <c:pt idx="33">
                  <c:v>豊中市</c:v>
                </c:pt>
                <c:pt idx="34">
                  <c:v>大阪市</c:v>
                </c:pt>
                <c:pt idx="35">
                  <c:v>河内長野市</c:v>
                </c:pt>
                <c:pt idx="36">
                  <c:v>松原市</c:v>
                </c:pt>
                <c:pt idx="37">
                  <c:v>四條畷(企)</c:v>
                </c:pt>
                <c:pt idx="38">
                  <c:v>泉佐野市</c:v>
                </c:pt>
                <c:pt idx="39">
                  <c:v>能勢町</c:v>
                </c:pt>
                <c:pt idx="40">
                  <c:v>和泉市</c:v>
                </c:pt>
                <c:pt idx="41">
                  <c:v>熊取町</c:v>
                </c:pt>
                <c:pt idx="42">
                  <c:v>泉大津市</c:v>
                </c:pt>
                <c:pt idx="44">
                  <c:v>企業団</c:v>
                </c:pt>
              </c:strCache>
            </c:strRef>
          </c:cat>
          <c:val>
            <c:numRef>
              <c:f>Sheet1!$D$2:$D$46</c:f>
              <c:numCache>
                <c:formatCode>General</c:formatCode>
                <c:ptCount val="45"/>
                <c:pt idx="0">
                  <c:v>1.3701793549380341</c:v>
                </c:pt>
                <c:pt idx="1">
                  <c:v>9.2988235294117647</c:v>
                </c:pt>
                <c:pt idx="2">
                  <c:v>11.198643251819028</c:v>
                </c:pt>
                <c:pt idx="3">
                  <c:v>17.298256860376242</c:v>
                </c:pt>
                <c:pt idx="4">
                  <c:v>20.719534934737304</c:v>
                </c:pt>
                <c:pt idx="5">
                  <c:v>24.306306306306304</c:v>
                </c:pt>
                <c:pt idx="6">
                  <c:v>26.310970534376558</c:v>
                </c:pt>
                <c:pt idx="7">
                  <c:v>27.224288730270434</c:v>
                </c:pt>
                <c:pt idx="8">
                  <c:v>27.510709186101856</c:v>
                </c:pt>
                <c:pt idx="9">
                  <c:v>31.497131996062862</c:v>
                </c:pt>
                <c:pt idx="10">
                  <c:v>31.674825693517285</c:v>
                </c:pt>
                <c:pt idx="11">
                  <c:v>32.724481666439964</c:v>
                </c:pt>
                <c:pt idx="12">
                  <c:v>33.023654684485102</c:v>
                </c:pt>
                <c:pt idx="13">
                  <c:v>33.376954402961026</c:v>
                </c:pt>
                <c:pt idx="14">
                  <c:v>33.813735357731758</c:v>
                </c:pt>
                <c:pt idx="15">
                  <c:v>35.164835164835168</c:v>
                </c:pt>
                <c:pt idx="16">
                  <c:v>35.432892591921757</c:v>
                </c:pt>
                <c:pt idx="17">
                  <c:v>36.054901310333385</c:v>
                </c:pt>
                <c:pt idx="18">
                  <c:v>39.821925200282266</c:v>
                </c:pt>
                <c:pt idx="19">
                  <c:v>40.42531280572576</c:v>
                </c:pt>
                <c:pt idx="20">
                  <c:v>42.297361352504339</c:v>
                </c:pt>
                <c:pt idx="21">
                  <c:v>42.525792464114829</c:v>
                </c:pt>
                <c:pt idx="22">
                  <c:v>42.777232161919812</c:v>
                </c:pt>
                <c:pt idx="23">
                  <c:v>44.050833995234314</c:v>
                </c:pt>
                <c:pt idx="24">
                  <c:v>46.81647940074906</c:v>
                </c:pt>
                <c:pt idx="25">
                  <c:v>47.810658191131544</c:v>
                </c:pt>
                <c:pt idx="26">
                  <c:v>47.939321714087093</c:v>
                </c:pt>
                <c:pt idx="27">
                  <c:v>48.000893732699446</c:v>
                </c:pt>
                <c:pt idx="28">
                  <c:v>49.388252498172072</c:v>
                </c:pt>
                <c:pt idx="29">
                  <c:v>50.634328358208961</c:v>
                </c:pt>
                <c:pt idx="30">
                  <c:v>51.617861187510115</c:v>
                </c:pt>
                <c:pt idx="31">
                  <c:v>55.758109127483024</c:v>
                </c:pt>
                <c:pt idx="32">
                  <c:v>56.377134372680025</c:v>
                </c:pt>
                <c:pt idx="33">
                  <c:v>60.417918845991537</c:v>
                </c:pt>
                <c:pt idx="34">
                  <c:v>67.019912349971563</c:v>
                </c:pt>
                <c:pt idx="35">
                  <c:v>68.318842294118809</c:v>
                </c:pt>
                <c:pt idx="36">
                  <c:v>69.730158730158735</c:v>
                </c:pt>
                <c:pt idx="37">
                  <c:v>71.693653232478425</c:v>
                </c:pt>
                <c:pt idx="38">
                  <c:v>74.579657066755459</c:v>
                </c:pt>
                <c:pt idx="39">
                  <c:v>83.407662679910814</c:v>
                </c:pt>
                <c:pt idx="40">
                  <c:v>83.776287113299929</c:v>
                </c:pt>
                <c:pt idx="41">
                  <c:v>88.976779790762947</c:v>
                </c:pt>
                <c:pt idx="42">
                  <c:v>89.879931389365353</c:v>
                </c:pt>
                <c:pt idx="44">
                  <c:v>31.5835381115103</c:v>
                </c:pt>
              </c:numCache>
            </c:numRef>
          </c:val>
          <c:smooth val="0"/>
          <c:extLst>
            <c:ext xmlns:c16="http://schemas.microsoft.com/office/drawing/2014/chart" uri="{C3380CC4-5D6E-409C-BE32-E72D297353CC}">
              <c16:uniqueId val="{00000009-FD2A-4777-8A3E-76127C22FF7F}"/>
            </c:ext>
          </c:extLst>
        </c:ser>
        <c:dLbls>
          <c:showLegendKey val="0"/>
          <c:showVal val="0"/>
          <c:showCatName val="0"/>
          <c:showSerName val="0"/>
          <c:showPercent val="0"/>
          <c:showBubbleSize val="0"/>
        </c:dLbls>
        <c:marker val="1"/>
        <c:smooth val="0"/>
        <c:axId val="538549312"/>
        <c:axId val="538548920"/>
      </c:lineChart>
      <c:catAx>
        <c:axId val="538548528"/>
        <c:scaling>
          <c:orientation val="minMax"/>
        </c:scaling>
        <c:delete val="0"/>
        <c:axPos val="b"/>
        <c:numFmt formatCode="General" sourceLinked="0"/>
        <c:majorTickMark val="out"/>
        <c:minorTickMark val="none"/>
        <c:tickLblPos val="nextTo"/>
        <c:txPr>
          <a:bodyPr rot="0" vert="eaVert"/>
          <a:lstStyle/>
          <a:p>
            <a:pPr>
              <a:defRPr sz="700" spc="-90" baseline="0"/>
            </a:pPr>
            <a:endParaRPr lang="ja-JP"/>
          </a:p>
        </c:txPr>
        <c:crossAx val="538546960"/>
        <c:crosses val="autoZero"/>
        <c:auto val="1"/>
        <c:lblAlgn val="ctr"/>
        <c:lblOffset val="100"/>
        <c:noMultiLvlLbl val="0"/>
      </c:catAx>
      <c:valAx>
        <c:axId val="538546960"/>
        <c:scaling>
          <c:orientation val="minMax"/>
        </c:scaling>
        <c:delete val="0"/>
        <c:axPos val="l"/>
        <c:majorGridlines>
          <c:spPr>
            <a:ln>
              <a:solidFill>
                <a:schemeClr val="bg1">
                  <a:lumMod val="85000"/>
                </a:schemeClr>
              </a:solidFill>
            </a:ln>
          </c:spPr>
        </c:majorGridlines>
        <c:numFmt formatCode="#,##0" sourceLinked="1"/>
        <c:majorTickMark val="out"/>
        <c:minorTickMark val="none"/>
        <c:tickLblPos val="nextTo"/>
        <c:txPr>
          <a:bodyPr/>
          <a:lstStyle/>
          <a:p>
            <a:pPr>
              <a:defRPr sz="900"/>
            </a:pPr>
            <a:endParaRPr lang="ja-JP"/>
          </a:p>
        </c:txPr>
        <c:crossAx val="538548528"/>
        <c:crosses val="autoZero"/>
        <c:crossBetween val="between"/>
        <c:dispUnits>
          <c:builtInUnit val="thousands"/>
        </c:dispUnits>
      </c:valAx>
      <c:valAx>
        <c:axId val="538548920"/>
        <c:scaling>
          <c:orientation val="minMax"/>
          <c:max val="100"/>
          <c:min val="0"/>
        </c:scaling>
        <c:delete val="0"/>
        <c:axPos val="r"/>
        <c:numFmt formatCode="General" sourceLinked="1"/>
        <c:majorTickMark val="out"/>
        <c:minorTickMark val="none"/>
        <c:tickLblPos val="nextTo"/>
        <c:txPr>
          <a:bodyPr/>
          <a:lstStyle/>
          <a:p>
            <a:pPr>
              <a:defRPr sz="900"/>
            </a:pPr>
            <a:endParaRPr lang="ja-JP"/>
          </a:p>
        </c:txPr>
        <c:crossAx val="538549312"/>
        <c:crosses val="max"/>
        <c:crossBetween val="between"/>
      </c:valAx>
      <c:catAx>
        <c:axId val="538549312"/>
        <c:scaling>
          <c:orientation val="minMax"/>
        </c:scaling>
        <c:delete val="1"/>
        <c:axPos val="b"/>
        <c:numFmt formatCode="General" sourceLinked="1"/>
        <c:majorTickMark val="out"/>
        <c:minorTickMark val="none"/>
        <c:tickLblPos val="nextTo"/>
        <c:crossAx val="538548920"/>
        <c:crosses val="autoZero"/>
        <c:auto val="1"/>
        <c:lblAlgn val="ctr"/>
        <c:lblOffset val="100"/>
        <c:noMultiLvlLbl val="0"/>
      </c:catAx>
    </c:plotArea>
    <c:plotVisOnly val="1"/>
    <c:dispBlanksAs val="gap"/>
    <c:showDLblsOverMax val="0"/>
  </c:chart>
  <c:txPr>
    <a:bodyPr/>
    <a:lstStyle/>
    <a:p>
      <a:pPr>
        <a:defRPr sz="1100">
          <a:latin typeface="Meiryo UI" panose="020B0604030504040204" pitchFamily="50" charset="-128"/>
          <a:ea typeface="Meiryo UI" panose="020B0604030504040204" pitchFamily="50" charset="-128"/>
          <a:cs typeface="Meiryo UI" panose="020B0604030504040204" pitchFamily="50" charset="-128"/>
        </a:defRPr>
      </a:pPr>
      <a:endParaRPr lang="ja-JP"/>
    </a:p>
  </c:txPr>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基幹管路</c:v>
                </c:pt>
              </c:strCache>
            </c:strRef>
          </c:tx>
          <c:spPr>
            <a:solidFill>
              <a:schemeClr val="accent1"/>
            </a:solidFill>
            <a:ln>
              <a:noFill/>
            </a:ln>
            <a:effectLst/>
          </c:spPr>
          <c:invertIfNegative val="0"/>
          <c:dLbls>
            <c:numFmt formatCode="#,##0_);[Red]\(#,##0\)" sourceLinked="0"/>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うち耐震
適合性なし</c:v>
                </c:pt>
                <c:pt idx="1">
                  <c:v>管路延長
(km)</c:v>
                </c:pt>
              </c:strCache>
            </c:strRef>
          </c:cat>
          <c:val>
            <c:numRef>
              <c:f>Sheet1!$B$2:$B$3</c:f>
              <c:numCache>
                <c:formatCode>General</c:formatCode>
                <c:ptCount val="2"/>
                <c:pt idx="0">
                  <c:v>1099</c:v>
                </c:pt>
                <c:pt idx="1">
                  <c:v>2211</c:v>
                </c:pt>
              </c:numCache>
            </c:numRef>
          </c:val>
          <c:extLst>
            <c:ext xmlns:c16="http://schemas.microsoft.com/office/drawing/2014/chart" uri="{C3380CC4-5D6E-409C-BE32-E72D297353CC}">
              <c16:uniqueId val="{00000000-C06F-4BDB-B407-A869089930AC}"/>
            </c:ext>
          </c:extLst>
        </c:ser>
        <c:ser>
          <c:idx val="1"/>
          <c:order val="1"/>
          <c:tx>
            <c:strRef>
              <c:f>Sheet1!$C$1</c:f>
              <c:strCache>
                <c:ptCount val="1"/>
                <c:pt idx="0">
                  <c:v>基幹管路以外</c:v>
                </c:pt>
              </c:strCache>
            </c:strRef>
          </c:tx>
          <c:spPr>
            <a:solidFill>
              <a:schemeClr val="accent1">
                <a:lumMod val="40000"/>
                <a:lumOff val="60000"/>
              </a:schemeClr>
            </a:solidFill>
            <a:ln>
              <a:noFill/>
            </a:ln>
            <a:effectLst/>
          </c:spPr>
          <c:invertIfNegative val="0"/>
          <c:dLbls>
            <c:numFmt formatCode="#,##0_);[Red]\(#,##0\)" sourceLinked="0"/>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eiryo UI" panose="020B0604030504040204" pitchFamily="50" charset="-128"/>
                    <a:ea typeface="Meiryo UI" panose="020B0604030504040204" pitchFamily="50" charset="-128"/>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うち耐震
適合性なし</c:v>
                </c:pt>
                <c:pt idx="1">
                  <c:v>管路延長
(km)</c:v>
                </c:pt>
              </c:strCache>
            </c:strRef>
          </c:cat>
          <c:val>
            <c:numRef>
              <c:f>Sheet1!$C$2:$C$3</c:f>
              <c:numCache>
                <c:formatCode>General</c:formatCode>
                <c:ptCount val="2"/>
                <c:pt idx="0">
                  <c:v>14021</c:v>
                </c:pt>
                <c:pt idx="1">
                  <c:v>21729</c:v>
                </c:pt>
              </c:numCache>
            </c:numRef>
          </c:val>
          <c:extLst>
            <c:ext xmlns:c16="http://schemas.microsoft.com/office/drawing/2014/chart" uri="{C3380CC4-5D6E-409C-BE32-E72D297353CC}">
              <c16:uniqueId val="{00000001-C06F-4BDB-B407-A869089930AC}"/>
            </c:ext>
          </c:extLst>
        </c:ser>
        <c:dLbls>
          <c:showLegendKey val="0"/>
          <c:showVal val="0"/>
          <c:showCatName val="0"/>
          <c:showSerName val="0"/>
          <c:showPercent val="0"/>
          <c:showBubbleSize val="0"/>
        </c:dLbls>
        <c:gapWidth val="150"/>
        <c:overlap val="100"/>
        <c:axId val="732977696"/>
        <c:axId val="732978088"/>
      </c:barChart>
      <c:catAx>
        <c:axId val="732977696"/>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eiryo UI" panose="020B0604030504040204" pitchFamily="50" charset="-128"/>
                <a:ea typeface="Meiryo UI" panose="020B0604030504040204" pitchFamily="50" charset="-128"/>
                <a:cs typeface="+mn-cs"/>
              </a:defRPr>
            </a:pPr>
            <a:endParaRPr lang="ja-JP"/>
          </a:p>
        </c:txPr>
        <c:crossAx val="732978088"/>
        <c:crosses val="autoZero"/>
        <c:auto val="1"/>
        <c:lblAlgn val="ctr"/>
        <c:lblOffset val="100"/>
        <c:noMultiLvlLbl val="0"/>
      </c:catAx>
      <c:valAx>
        <c:axId val="732978088"/>
        <c:scaling>
          <c:orientation val="minMax"/>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732977696"/>
        <c:crosses val="autoZero"/>
        <c:crossBetween val="between"/>
      </c:valAx>
      <c:spPr>
        <a:noFill/>
        <a:ln>
          <a:noFill/>
        </a:ln>
        <a:effectLst/>
      </c:spPr>
    </c:plotArea>
    <c:legend>
      <c:legendPos val="b"/>
      <c:layout>
        <c:manualLayout>
          <c:xMode val="edge"/>
          <c:yMode val="edge"/>
          <c:x val="0.28793798349564026"/>
          <c:y val="4.0750050939623229E-2"/>
          <c:w val="0.56498355336541572"/>
          <c:h val="7.3422258445954292E-2"/>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eiryo UI" panose="020B0604030504040204" pitchFamily="50" charset="-128"/>
              <a:ea typeface="Meiryo UI" panose="020B0604030504040204" pitchFamily="50" charset="-128"/>
              <a:cs typeface="+mn-cs"/>
            </a:defRPr>
          </a:pPr>
          <a:endParaRPr lang="ja-JP"/>
        </a:p>
      </c:txPr>
    </c:legend>
    <c:plotVisOnly val="1"/>
    <c:dispBlanksAs val="gap"/>
    <c:showDLblsOverMax val="0"/>
  </c:chart>
  <c:spPr>
    <a:noFill/>
    <a:ln>
      <a:noFill/>
    </a:ln>
    <a:effectLst/>
  </c:spPr>
  <c:txPr>
    <a:bodyPr/>
    <a:lstStyle/>
    <a:p>
      <a:pPr>
        <a:defRPr/>
      </a:pPr>
      <a:endParaRPr lang="ja-JP"/>
    </a:p>
  </c:txPr>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Sheet1!$B$1</c:f>
              <c:strCache>
                <c:ptCount val="1"/>
                <c:pt idx="0">
                  <c:v>耐震適合率</c:v>
                </c:pt>
              </c:strCache>
            </c:strRef>
          </c:tx>
          <c:spPr>
            <a:solidFill>
              <a:schemeClr val="accent1"/>
            </a:solidFill>
            <a:ln>
              <a:solidFill>
                <a:schemeClr val="accent1"/>
              </a:solidFill>
            </a:ln>
            <a:effectLst/>
          </c:spPr>
          <c:invertIfNegative val="0"/>
          <c:dLbls>
            <c:numFmt formatCode="#,##0.0_);[Red]\(#,##0.0\)" sourceLinked="0"/>
            <c:spPr>
              <a:noFill/>
              <a:ln>
                <a:noFill/>
              </a:ln>
              <a:effectLst/>
            </c:spPr>
            <c:txPr>
              <a:bodyPr rot="0" spcFirstLastPara="1" vertOverflow="ellipsis" vert="horz" wrap="square" lIns="38100" tIns="19050" rIns="38100" bIns="19050" anchor="ctr" anchorCtr="1">
                <a:spAutoFit/>
              </a:bodyPr>
              <a:lstStyle/>
              <a:p>
                <a:pPr>
                  <a:defRPr sz="600" b="0" i="0" u="none" strike="noStrike" kern="1200" baseline="0">
                    <a:solidFill>
                      <a:schemeClr val="tx1"/>
                    </a:solidFill>
                    <a:latin typeface="Meiryo UI" panose="020B0604030504040204" pitchFamily="50" charset="-128"/>
                    <a:ea typeface="Meiryo UI" panose="020B0604030504040204" pitchFamily="50" charset="-128"/>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Sheet1!$A$2:$A$45</c:f>
              <c:strCache>
                <c:ptCount val="44"/>
                <c:pt idx="0">
                  <c:v>千早赤阪(企)</c:v>
                </c:pt>
                <c:pt idx="1">
                  <c:v>忠岡町</c:v>
                </c:pt>
                <c:pt idx="2">
                  <c:v>豊能町</c:v>
                </c:pt>
                <c:pt idx="3">
                  <c:v>岬町</c:v>
                </c:pt>
                <c:pt idx="4">
                  <c:v>田尻町</c:v>
                </c:pt>
                <c:pt idx="5">
                  <c:v>島本町</c:v>
                </c:pt>
                <c:pt idx="6">
                  <c:v>太子(企)</c:v>
                </c:pt>
                <c:pt idx="7">
                  <c:v>河南町</c:v>
                </c:pt>
                <c:pt idx="8">
                  <c:v>熊取町</c:v>
                </c:pt>
                <c:pt idx="9">
                  <c:v>能勢町</c:v>
                </c:pt>
                <c:pt idx="11">
                  <c:v>摂津市</c:v>
                </c:pt>
                <c:pt idx="12">
                  <c:v>寝屋川市</c:v>
                </c:pt>
                <c:pt idx="13">
                  <c:v>四條畷(企)</c:v>
                </c:pt>
                <c:pt idx="14">
                  <c:v>岸和田市</c:v>
                </c:pt>
                <c:pt idx="15">
                  <c:v>松原市</c:v>
                </c:pt>
                <c:pt idx="16">
                  <c:v>高石市</c:v>
                </c:pt>
                <c:pt idx="17">
                  <c:v>東大阪市</c:v>
                </c:pt>
                <c:pt idx="18">
                  <c:v>八尾市</c:v>
                </c:pt>
                <c:pt idx="19">
                  <c:v>吹田市</c:v>
                </c:pt>
                <c:pt idx="20">
                  <c:v>門真市</c:v>
                </c:pt>
                <c:pt idx="21">
                  <c:v>交野市</c:v>
                </c:pt>
                <c:pt idx="22">
                  <c:v>大東市</c:v>
                </c:pt>
                <c:pt idx="23">
                  <c:v>泉南市</c:v>
                </c:pt>
                <c:pt idx="24">
                  <c:v>泉大津市</c:v>
                </c:pt>
                <c:pt idx="25">
                  <c:v>富田林市</c:v>
                </c:pt>
                <c:pt idx="26">
                  <c:v>箕面市</c:v>
                </c:pt>
                <c:pt idx="27">
                  <c:v>茨木市</c:v>
                </c:pt>
                <c:pt idx="28">
                  <c:v>羽曳野市</c:v>
                </c:pt>
                <c:pt idx="29">
                  <c:v>池田市</c:v>
                </c:pt>
                <c:pt idx="30">
                  <c:v>貝塚市</c:v>
                </c:pt>
                <c:pt idx="31">
                  <c:v>豊中市</c:v>
                </c:pt>
                <c:pt idx="32">
                  <c:v>守口市</c:v>
                </c:pt>
                <c:pt idx="33">
                  <c:v>柏原市</c:v>
                </c:pt>
                <c:pt idx="34">
                  <c:v>枚方市</c:v>
                </c:pt>
                <c:pt idx="35">
                  <c:v>高槻市</c:v>
                </c:pt>
                <c:pt idx="36">
                  <c:v>堺市</c:v>
                </c:pt>
                <c:pt idx="37">
                  <c:v>藤井寺市</c:v>
                </c:pt>
                <c:pt idx="38">
                  <c:v>泉佐野市</c:v>
                </c:pt>
                <c:pt idx="39">
                  <c:v>阪南市</c:v>
                </c:pt>
                <c:pt idx="40">
                  <c:v>和泉市</c:v>
                </c:pt>
                <c:pt idx="41">
                  <c:v>大阪狭山市</c:v>
                </c:pt>
                <c:pt idx="42">
                  <c:v>河内長野市</c:v>
                </c:pt>
                <c:pt idx="43">
                  <c:v>大阪市</c:v>
                </c:pt>
              </c:strCache>
            </c:strRef>
          </c:cat>
          <c:val>
            <c:numRef>
              <c:f>Sheet1!$B$2:$B$45</c:f>
              <c:numCache>
                <c:formatCode>#,##0.0_);[Red]\(#,##0.0\)</c:formatCode>
                <c:ptCount val="44"/>
                <c:pt idx="0">
                  <c:v>2.4478719964006017</c:v>
                </c:pt>
                <c:pt idx="1">
                  <c:v>5.3527775436230298</c:v>
                </c:pt>
                <c:pt idx="2">
                  <c:v>9.0429867417757048</c:v>
                </c:pt>
                <c:pt idx="3">
                  <c:v>15.244529869726446</c:v>
                </c:pt>
                <c:pt idx="4">
                  <c:v>26.65428316406533</c:v>
                </c:pt>
                <c:pt idx="5">
                  <c:v>26.888357462943812</c:v>
                </c:pt>
                <c:pt idx="6">
                  <c:v>38.99627416168638</c:v>
                </c:pt>
                <c:pt idx="7">
                  <c:v>39.058791846902189</c:v>
                </c:pt>
                <c:pt idx="8">
                  <c:v>53.001660395753049</c:v>
                </c:pt>
                <c:pt idx="9">
                  <c:v>53.588371566592329</c:v>
                </c:pt>
                <c:pt idx="11">
                  <c:v>7.7844990072077138</c:v>
                </c:pt>
                <c:pt idx="12">
                  <c:v>12.426881245140205</c:v>
                </c:pt>
                <c:pt idx="13">
                  <c:v>12.538016727360038</c:v>
                </c:pt>
                <c:pt idx="14">
                  <c:v>15.598970000095319</c:v>
                </c:pt>
                <c:pt idx="15">
                  <c:v>15.659921538905419</c:v>
                </c:pt>
                <c:pt idx="16">
                  <c:v>16.395066278172543</c:v>
                </c:pt>
                <c:pt idx="17">
                  <c:v>17.05053166862152</c:v>
                </c:pt>
                <c:pt idx="18">
                  <c:v>19.336040365340164</c:v>
                </c:pt>
                <c:pt idx="19">
                  <c:v>20.031906488805749</c:v>
                </c:pt>
                <c:pt idx="20">
                  <c:v>20.241616589345206</c:v>
                </c:pt>
                <c:pt idx="21">
                  <c:v>20.494496176311667</c:v>
                </c:pt>
                <c:pt idx="22">
                  <c:v>20.885018241732375</c:v>
                </c:pt>
                <c:pt idx="23">
                  <c:v>21.064026984319923</c:v>
                </c:pt>
                <c:pt idx="24">
                  <c:v>22.022342729032136</c:v>
                </c:pt>
                <c:pt idx="25">
                  <c:v>22.402602664246587</c:v>
                </c:pt>
                <c:pt idx="26">
                  <c:v>24.270785450628452</c:v>
                </c:pt>
                <c:pt idx="27">
                  <c:v>25.955614651597177</c:v>
                </c:pt>
                <c:pt idx="28">
                  <c:v>26.0977650397251</c:v>
                </c:pt>
                <c:pt idx="29">
                  <c:v>29.195395730956282</c:v>
                </c:pt>
                <c:pt idx="30">
                  <c:v>29.269990498045352</c:v>
                </c:pt>
                <c:pt idx="31">
                  <c:v>29.299110675219868</c:v>
                </c:pt>
                <c:pt idx="32">
                  <c:v>29.552406020541643</c:v>
                </c:pt>
                <c:pt idx="33">
                  <c:v>29.567882483974735</c:v>
                </c:pt>
                <c:pt idx="34">
                  <c:v>31.174348071004616</c:v>
                </c:pt>
                <c:pt idx="35">
                  <c:v>31.463675113938276</c:v>
                </c:pt>
                <c:pt idx="36">
                  <c:v>33.033698004183634</c:v>
                </c:pt>
                <c:pt idx="37">
                  <c:v>33.869635846757816</c:v>
                </c:pt>
                <c:pt idx="38">
                  <c:v>34.082163015796574</c:v>
                </c:pt>
                <c:pt idx="39">
                  <c:v>39.618488366285412</c:v>
                </c:pt>
                <c:pt idx="40">
                  <c:v>40.140235259401855</c:v>
                </c:pt>
                <c:pt idx="41">
                  <c:v>43.788223720579978</c:v>
                </c:pt>
                <c:pt idx="42">
                  <c:v>51.725039799863545</c:v>
                </c:pt>
                <c:pt idx="43">
                  <c:v>72.034786852223576</c:v>
                </c:pt>
              </c:numCache>
            </c:numRef>
          </c:val>
          <c:extLst>
            <c:ext xmlns:c16="http://schemas.microsoft.com/office/drawing/2014/chart" uri="{C3380CC4-5D6E-409C-BE32-E72D297353CC}">
              <c16:uniqueId val="{00000000-E1BF-4D30-A57D-90EF0DC3F63E}"/>
            </c:ext>
          </c:extLst>
        </c:ser>
        <c:dLbls>
          <c:showLegendKey val="0"/>
          <c:showVal val="0"/>
          <c:showCatName val="0"/>
          <c:showSerName val="0"/>
          <c:showPercent val="0"/>
          <c:showBubbleSize val="0"/>
        </c:dLbls>
        <c:gapWidth val="100"/>
        <c:axId val="732978480"/>
        <c:axId val="732971424"/>
      </c:barChart>
      <c:catAx>
        <c:axId val="732978480"/>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600" b="0" i="0" u="none" strike="noStrike" kern="1200" baseline="0">
                <a:solidFill>
                  <a:schemeClr val="tx1"/>
                </a:solidFill>
                <a:latin typeface="Meiryo UI" panose="020B0604030504040204" pitchFamily="50" charset="-128"/>
                <a:ea typeface="Meiryo UI" panose="020B0604030504040204" pitchFamily="50" charset="-128"/>
                <a:cs typeface="+mn-cs"/>
              </a:defRPr>
            </a:pPr>
            <a:endParaRPr lang="ja-JP"/>
          </a:p>
        </c:txPr>
        <c:crossAx val="732971424"/>
        <c:crosses val="autoZero"/>
        <c:auto val="1"/>
        <c:lblAlgn val="ctr"/>
        <c:lblOffset val="100"/>
        <c:noMultiLvlLbl val="0"/>
      </c:catAx>
      <c:valAx>
        <c:axId val="732971424"/>
        <c:scaling>
          <c:orientation val="minMax"/>
          <c:max val="80"/>
          <c:min val="0"/>
        </c:scaling>
        <c:delete val="0"/>
        <c:axPos val="b"/>
        <c:numFmt formatCode="0_ "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eiryo UI" panose="020B0604030504040204" pitchFamily="50" charset="-128"/>
                <a:ea typeface="Meiryo UI" panose="020B0604030504040204" pitchFamily="50" charset="-128"/>
                <a:cs typeface="+mn-cs"/>
              </a:defRPr>
            </a:pPr>
            <a:endParaRPr lang="ja-JP"/>
          </a:p>
        </c:txPr>
        <c:crossAx val="732978480"/>
        <c:crosses val="autoZero"/>
        <c:crossBetween val="between"/>
      </c:valAx>
      <c:spPr>
        <a:noFill/>
        <a:ln>
          <a:noFill/>
        </a:ln>
        <a:effectLst/>
      </c:spPr>
    </c:plotArea>
    <c:plotVisOnly val="1"/>
    <c:dispBlanksAs val="gap"/>
    <c:showDLblsOverMax val="0"/>
  </c:chart>
  <c:spPr>
    <a:noFill/>
    <a:ln>
      <a:noFill/>
    </a:ln>
    <a:effectLst/>
  </c:spPr>
  <c:txPr>
    <a:bodyPr/>
    <a:lstStyle/>
    <a:p>
      <a:pPr>
        <a:defRPr sz="1100">
          <a:latin typeface="Meiryo UI" panose="020B0604030504040204" pitchFamily="50" charset="-128"/>
          <a:ea typeface="Meiryo UI" panose="020B0604030504040204" pitchFamily="50" charset="-128"/>
        </a:defRPr>
      </a:pPr>
      <a:endParaRPr lang="ja-JP"/>
    </a:p>
  </c:txPr>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Sheet1!$B$1</c:f>
              <c:strCache>
                <c:ptCount val="1"/>
                <c:pt idx="0">
                  <c:v>管路更新率</c:v>
                </c:pt>
              </c:strCache>
            </c:strRef>
          </c:tx>
          <c:spPr>
            <a:solidFill>
              <a:schemeClr val="accent1"/>
            </a:solidFill>
            <a:ln>
              <a:solidFill>
                <a:schemeClr val="accent1"/>
              </a:solidFill>
            </a:ln>
            <a:effectLst/>
          </c:spPr>
          <c:invertIfNegative val="0"/>
          <c:dLbls>
            <c:numFmt formatCode="#,##0.0_);[Red]\(#,##0.0\)" sourceLinked="0"/>
            <c:spPr>
              <a:noFill/>
              <a:ln>
                <a:noFill/>
              </a:ln>
              <a:effectLst/>
            </c:spPr>
            <c:txPr>
              <a:bodyPr rot="0" spcFirstLastPara="1" vertOverflow="ellipsis" vert="horz" wrap="square" lIns="38100" tIns="19050" rIns="38100" bIns="19050" anchor="ctr" anchorCtr="1">
                <a:spAutoFit/>
              </a:bodyPr>
              <a:lstStyle/>
              <a:p>
                <a:pPr>
                  <a:defRPr sz="600" b="0" i="0" u="none" strike="noStrike" kern="1200" baseline="0">
                    <a:solidFill>
                      <a:schemeClr val="tx1"/>
                    </a:solidFill>
                    <a:latin typeface="Meiryo UI" panose="020B0604030504040204" pitchFamily="50" charset="-128"/>
                    <a:ea typeface="Meiryo UI" panose="020B0604030504040204" pitchFamily="50" charset="-128"/>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Sheet1!$A$2:$A$45</c:f>
              <c:strCache>
                <c:ptCount val="44"/>
                <c:pt idx="0">
                  <c:v>豊能町</c:v>
                </c:pt>
                <c:pt idx="1">
                  <c:v>太子町</c:v>
                </c:pt>
                <c:pt idx="2">
                  <c:v>能勢町</c:v>
                </c:pt>
                <c:pt idx="3">
                  <c:v>田尻町</c:v>
                </c:pt>
                <c:pt idx="4">
                  <c:v>岬町</c:v>
                </c:pt>
                <c:pt idx="5">
                  <c:v>島本町</c:v>
                </c:pt>
                <c:pt idx="6">
                  <c:v>河南町</c:v>
                </c:pt>
                <c:pt idx="7">
                  <c:v>忠岡町</c:v>
                </c:pt>
                <c:pt idx="8">
                  <c:v>熊取町</c:v>
                </c:pt>
                <c:pt idx="9">
                  <c:v>千早赤阪村</c:v>
                </c:pt>
                <c:pt idx="11">
                  <c:v>交野市</c:v>
                </c:pt>
                <c:pt idx="12">
                  <c:v>四條畷市</c:v>
                </c:pt>
                <c:pt idx="13">
                  <c:v>茨木市</c:v>
                </c:pt>
                <c:pt idx="14">
                  <c:v>寝屋川市</c:v>
                </c:pt>
                <c:pt idx="15">
                  <c:v>摂津市</c:v>
                </c:pt>
                <c:pt idx="16">
                  <c:v>岸和田市</c:v>
                </c:pt>
                <c:pt idx="17">
                  <c:v>大東市</c:v>
                </c:pt>
                <c:pt idx="18">
                  <c:v>泉南市</c:v>
                </c:pt>
                <c:pt idx="19">
                  <c:v>東大阪市</c:v>
                </c:pt>
                <c:pt idx="20">
                  <c:v>泉大津市</c:v>
                </c:pt>
                <c:pt idx="21">
                  <c:v>泉佐野市</c:v>
                </c:pt>
                <c:pt idx="22">
                  <c:v>和泉市</c:v>
                </c:pt>
                <c:pt idx="23">
                  <c:v>高槻市</c:v>
                </c:pt>
                <c:pt idx="24">
                  <c:v>箕面市</c:v>
                </c:pt>
                <c:pt idx="25">
                  <c:v>松原市</c:v>
                </c:pt>
                <c:pt idx="26">
                  <c:v>河内長野市</c:v>
                </c:pt>
                <c:pt idx="27">
                  <c:v>門真市</c:v>
                </c:pt>
                <c:pt idx="28">
                  <c:v>羽曳野市</c:v>
                </c:pt>
                <c:pt idx="29">
                  <c:v>阪南市</c:v>
                </c:pt>
                <c:pt idx="30">
                  <c:v>貝塚市</c:v>
                </c:pt>
                <c:pt idx="31">
                  <c:v>枚方市</c:v>
                </c:pt>
                <c:pt idx="32">
                  <c:v>豊中市</c:v>
                </c:pt>
                <c:pt idx="33">
                  <c:v>柏原市</c:v>
                </c:pt>
                <c:pt idx="34">
                  <c:v>池田市</c:v>
                </c:pt>
                <c:pt idx="35">
                  <c:v>守口市</c:v>
                </c:pt>
                <c:pt idx="36">
                  <c:v>大阪市</c:v>
                </c:pt>
                <c:pt idx="37">
                  <c:v>藤井寺市</c:v>
                </c:pt>
                <c:pt idx="38">
                  <c:v>吹田市</c:v>
                </c:pt>
                <c:pt idx="39">
                  <c:v>富田林市</c:v>
                </c:pt>
                <c:pt idx="40">
                  <c:v>堺市</c:v>
                </c:pt>
                <c:pt idx="41">
                  <c:v>高石市</c:v>
                </c:pt>
                <c:pt idx="42">
                  <c:v>大阪狭山市</c:v>
                </c:pt>
                <c:pt idx="43">
                  <c:v>八尾市</c:v>
                </c:pt>
              </c:strCache>
            </c:strRef>
          </c:cat>
          <c:val>
            <c:numRef>
              <c:f>Sheet1!$B$2:$B$45</c:f>
              <c:numCache>
                <c:formatCode>0.00_ </c:formatCode>
                <c:ptCount val="44"/>
                <c:pt idx="0">
                  <c:v>0</c:v>
                </c:pt>
                <c:pt idx="1">
                  <c:v>0.13250000000000001</c:v>
                </c:pt>
                <c:pt idx="2">
                  <c:v>0.52200000000000002</c:v>
                </c:pt>
                <c:pt idx="3">
                  <c:v>0.52200000000000002</c:v>
                </c:pt>
                <c:pt idx="4">
                  <c:v>0.59400000000000008</c:v>
                </c:pt>
                <c:pt idx="5">
                  <c:v>0.81400000000000006</c:v>
                </c:pt>
                <c:pt idx="6">
                  <c:v>0.81599999999999984</c:v>
                </c:pt>
                <c:pt idx="7">
                  <c:v>0.82999999999999985</c:v>
                </c:pt>
                <c:pt idx="8">
                  <c:v>1.1240000000000001</c:v>
                </c:pt>
                <c:pt idx="9">
                  <c:v>2.3725000000000001</c:v>
                </c:pt>
                <c:pt idx="11">
                  <c:v>0.39200000000000002</c:v>
                </c:pt>
                <c:pt idx="12">
                  <c:v>0.40249999999999997</c:v>
                </c:pt>
                <c:pt idx="13">
                  <c:v>0.48599999999999993</c:v>
                </c:pt>
                <c:pt idx="14">
                  <c:v>0.5</c:v>
                </c:pt>
                <c:pt idx="15">
                  <c:v>0.502</c:v>
                </c:pt>
                <c:pt idx="16">
                  <c:v>0.57200000000000006</c:v>
                </c:pt>
                <c:pt idx="17">
                  <c:v>0.61</c:v>
                </c:pt>
                <c:pt idx="18">
                  <c:v>0.63800000000000001</c:v>
                </c:pt>
                <c:pt idx="19">
                  <c:v>0.72200000000000009</c:v>
                </c:pt>
                <c:pt idx="20">
                  <c:v>0.71799999999999997</c:v>
                </c:pt>
                <c:pt idx="21">
                  <c:v>0.72599999999999998</c:v>
                </c:pt>
                <c:pt idx="22">
                  <c:v>0.75</c:v>
                </c:pt>
                <c:pt idx="23">
                  <c:v>0.76</c:v>
                </c:pt>
                <c:pt idx="24">
                  <c:v>0.76600000000000001</c:v>
                </c:pt>
                <c:pt idx="25">
                  <c:v>0.79600000000000004</c:v>
                </c:pt>
                <c:pt idx="26">
                  <c:v>0.84400000000000008</c:v>
                </c:pt>
                <c:pt idx="27">
                  <c:v>0.86199999999999988</c:v>
                </c:pt>
                <c:pt idx="28">
                  <c:v>0.87999999999999989</c:v>
                </c:pt>
                <c:pt idx="29">
                  <c:v>0.91999999999999993</c:v>
                </c:pt>
                <c:pt idx="30">
                  <c:v>0.9880000000000001</c:v>
                </c:pt>
                <c:pt idx="31">
                  <c:v>1.014</c:v>
                </c:pt>
                <c:pt idx="32">
                  <c:v>1.0879999999999999</c:v>
                </c:pt>
                <c:pt idx="33">
                  <c:v>1.0879999999999999</c:v>
                </c:pt>
                <c:pt idx="34">
                  <c:v>1.1179999999999999</c:v>
                </c:pt>
                <c:pt idx="35">
                  <c:v>1.1339999999999999</c:v>
                </c:pt>
                <c:pt idx="36">
                  <c:v>1.1480000000000001</c:v>
                </c:pt>
                <c:pt idx="37">
                  <c:v>1.208</c:v>
                </c:pt>
                <c:pt idx="38">
                  <c:v>1.232</c:v>
                </c:pt>
                <c:pt idx="39">
                  <c:v>1.29</c:v>
                </c:pt>
                <c:pt idx="40">
                  <c:v>1.3260000000000001</c:v>
                </c:pt>
                <c:pt idx="41">
                  <c:v>1.484</c:v>
                </c:pt>
                <c:pt idx="42">
                  <c:v>1.7</c:v>
                </c:pt>
                <c:pt idx="43">
                  <c:v>1.7600000000000002</c:v>
                </c:pt>
              </c:numCache>
            </c:numRef>
          </c:val>
          <c:extLst>
            <c:ext xmlns:c16="http://schemas.microsoft.com/office/drawing/2014/chart" uri="{C3380CC4-5D6E-409C-BE32-E72D297353CC}">
              <c16:uniqueId val="{00000000-E1BF-4D30-A57D-90EF0DC3F63E}"/>
            </c:ext>
          </c:extLst>
        </c:ser>
        <c:dLbls>
          <c:showLegendKey val="0"/>
          <c:showVal val="0"/>
          <c:showCatName val="0"/>
          <c:showSerName val="0"/>
          <c:showPercent val="0"/>
          <c:showBubbleSize val="0"/>
        </c:dLbls>
        <c:gapWidth val="100"/>
        <c:axId val="732968680"/>
        <c:axId val="732969072"/>
      </c:barChart>
      <c:catAx>
        <c:axId val="732968680"/>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600" b="0" i="0" u="none" strike="noStrike" kern="1200" baseline="0">
                <a:solidFill>
                  <a:schemeClr val="tx1"/>
                </a:solidFill>
                <a:latin typeface="Meiryo UI" panose="020B0604030504040204" pitchFamily="50" charset="-128"/>
                <a:ea typeface="Meiryo UI" panose="020B0604030504040204" pitchFamily="50" charset="-128"/>
                <a:cs typeface="+mn-cs"/>
              </a:defRPr>
            </a:pPr>
            <a:endParaRPr lang="ja-JP"/>
          </a:p>
        </c:txPr>
        <c:crossAx val="732969072"/>
        <c:crosses val="autoZero"/>
        <c:auto val="1"/>
        <c:lblAlgn val="ctr"/>
        <c:lblOffset val="100"/>
        <c:noMultiLvlLbl val="0"/>
      </c:catAx>
      <c:valAx>
        <c:axId val="732969072"/>
        <c:scaling>
          <c:orientation val="minMax"/>
          <c:max val="2.4"/>
          <c:min val="0"/>
        </c:scaling>
        <c:delete val="0"/>
        <c:axPos val="b"/>
        <c:numFmt formatCode="0_ "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eiryo UI" panose="020B0604030504040204" pitchFamily="50" charset="-128"/>
                <a:ea typeface="Meiryo UI" panose="020B0604030504040204" pitchFamily="50" charset="-128"/>
                <a:cs typeface="+mn-cs"/>
              </a:defRPr>
            </a:pPr>
            <a:endParaRPr lang="ja-JP"/>
          </a:p>
        </c:txPr>
        <c:crossAx val="732968680"/>
        <c:crosses val="autoZero"/>
        <c:crossBetween val="between"/>
      </c:valAx>
      <c:spPr>
        <a:noFill/>
        <a:ln>
          <a:noFill/>
        </a:ln>
        <a:effectLst/>
      </c:spPr>
    </c:plotArea>
    <c:plotVisOnly val="1"/>
    <c:dispBlanksAs val="gap"/>
    <c:showDLblsOverMax val="0"/>
  </c:chart>
  <c:spPr>
    <a:noFill/>
    <a:ln>
      <a:noFill/>
    </a:ln>
    <a:effectLst/>
  </c:spPr>
  <c:txPr>
    <a:bodyPr/>
    <a:lstStyle/>
    <a:p>
      <a:pPr>
        <a:defRPr sz="1100">
          <a:latin typeface="Meiryo UI" panose="020B0604030504040204" pitchFamily="50" charset="-128"/>
          <a:ea typeface="Meiryo UI" panose="020B0604030504040204" pitchFamily="50" charset="-128"/>
        </a:defRPr>
      </a:pPr>
      <a:endParaRPr lang="ja-JP"/>
    </a:p>
  </c:txPr>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580919029418312"/>
          <c:y val="0.1976999984266849"/>
          <c:w val="0.70178232409290786"/>
          <c:h val="0.67576752325961276"/>
        </c:manualLayout>
      </c:layout>
      <c:barChart>
        <c:barDir val="bar"/>
        <c:grouping val="stacked"/>
        <c:varyColors val="0"/>
        <c:ser>
          <c:idx val="0"/>
          <c:order val="0"/>
          <c:tx>
            <c:strRef>
              <c:f>Sheet1!$B$1</c:f>
              <c:strCache>
                <c:ptCount val="1"/>
                <c:pt idx="0">
                  <c:v>技術職</c:v>
                </c:pt>
              </c:strCache>
            </c:strRef>
          </c:tx>
          <c:spPr>
            <a:solidFill>
              <a:schemeClr val="tx1">
                <a:lumMod val="75000"/>
                <a:lumOff val="25000"/>
              </a:schemeClr>
            </a:solidFill>
            <a:ln>
              <a:solidFill>
                <a:schemeClr val="tx1">
                  <a:lumMod val="75000"/>
                  <a:lumOff val="25000"/>
                </a:schemeClr>
              </a:solidFill>
            </a:ln>
          </c:spPr>
          <c:invertIfNegative val="0"/>
          <c:cat>
            <c:strRef>
              <c:f>Sheet1!$A$2:$A$10</c:f>
              <c:strCache>
                <c:ptCount val="9"/>
                <c:pt idx="0">
                  <c:v>～25歳</c:v>
                </c:pt>
                <c:pt idx="1">
                  <c:v>25～30歳</c:v>
                </c:pt>
                <c:pt idx="2">
                  <c:v>30～35歳</c:v>
                </c:pt>
                <c:pt idx="3">
                  <c:v>35～40歳</c:v>
                </c:pt>
                <c:pt idx="4">
                  <c:v>40～45歳</c:v>
                </c:pt>
                <c:pt idx="5">
                  <c:v>45～50歳</c:v>
                </c:pt>
                <c:pt idx="6">
                  <c:v>50～55歳</c:v>
                </c:pt>
                <c:pt idx="7">
                  <c:v>55～60歳</c:v>
                </c:pt>
                <c:pt idx="8">
                  <c:v>60歳～</c:v>
                </c:pt>
              </c:strCache>
            </c:strRef>
          </c:cat>
          <c:val>
            <c:numRef>
              <c:f>Sheet1!$B$2:$B$10</c:f>
              <c:numCache>
                <c:formatCode>General</c:formatCode>
                <c:ptCount val="9"/>
                <c:pt idx="0">
                  <c:v>60</c:v>
                </c:pt>
                <c:pt idx="1">
                  <c:v>137</c:v>
                </c:pt>
                <c:pt idx="2">
                  <c:v>184</c:v>
                </c:pt>
                <c:pt idx="3">
                  <c:v>160</c:v>
                </c:pt>
                <c:pt idx="4">
                  <c:v>284</c:v>
                </c:pt>
                <c:pt idx="5">
                  <c:v>288</c:v>
                </c:pt>
                <c:pt idx="6">
                  <c:v>251</c:v>
                </c:pt>
                <c:pt idx="7">
                  <c:v>176</c:v>
                </c:pt>
                <c:pt idx="8">
                  <c:v>170</c:v>
                </c:pt>
              </c:numCache>
            </c:numRef>
          </c:val>
          <c:extLst>
            <c:ext xmlns:c16="http://schemas.microsoft.com/office/drawing/2014/chart" uri="{C3380CC4-5D6E-409C-BE32-E72D297353CC}">
              <c16:uniqueId val="{00000000-18B0-4159-8FD6-B821A32A8ED4}"/>
            </c:ext>
          </c:extLst>
        </c:ser>
        <c:ser>
          <c:idx val="1"/>
          <c:order val="1"/>
          <c:tx>
            <c:strRef>
              <c:f>Sheet1!$C$1</c:f>
              <c:strCache>
                <c:ptCount val="1"/>
                <c:pt idx="0">
                  <c:v>技能職</c:v>
                </c:pt>
              </c:strCache>
            </c:strRef>
          </c:tx>
          <c:spPr>
            <a:solidFill>
              <a:schemeClr val="bg1">
                <a:lumMod val="75000"/>
              </a:schemeClr>
            </a:solidFill>
            <a:ln>
              <a:solidFill>
                <a:schemeClr val="tx1">
                  <a:lumMod val="75000"/>
                  <a:lumOff val="25000"/>
                </a:schemeClr>
              </a:solidFill>
            </a:ln>
          </c:spPr>
          <c:invertIfNegative val="0"/>
          <c:cat>
            <c:strRef>
              <c:f>Sheet1!$A$2:$A$10</c:f>
              <c:strCache>
                <c:ptCount val="9"/>
                <c:pt idx="0">
                  <c:v>～25歳</c:v>
                </c:pt>
                <c:pt idx="1">
                  <c:v>25～30歳</c:v>
                </c:pt>
                <c:pt idx="2">
                  <c:v>30～35歳</c:v>
                </c:pt>
                <c:pt idx="3">
                  <c:v>35～40歳</c:v>
                </c:pt>
                <c:pt idx="4">
                  <c:v>40～45歳</c:v>
                </c:pt>
                <c:pt idx="5">
                  <c:v>45～50歳</c:v>
                </c:pt>
                <c:pt idx="6">
                  <c:v>50～55歳</c:v>
                </c:pt>
                <c:pt idx="7">
                  <c:v>55～60歳</c:v>
                </c:pt>
                <c:pt idx="8">
                  <c:v>60歳～</c:v>
                </c:pt>
              </c:strCache>
            </c:strRef>
          </c:cat>
          <c:val>
            <c:numRef>
              <c:f>Sheet1!$C$2:$C$10</c:f>
              <c:numCache>
                <c:formatCode>General</c:formatCode>
                <c:ptCount val="9"/>
                <c:pt idx="0">
                  <c:v>2</c:v>
                </c:pt>
                <c:pt idx="1">
                  <c:v>5</c:v>
                </c:pt>
                <c:pt idx="2">
                  <c:v>2</c:v>
                </c:pt>
                <c:pt idx="3">
                  <c:v>29</c:v>
                </c:pt>
                <c:pt idx="4">
                  <c:v>131</c:v>
                </c:pt>
                <c:pt idx="5">
                  <c:v>195</c:v>
                </c:pt>
                <c:pt idx="6">
                  <c:v>142</c:v>
                </c:pt>
                <c:pt idx="7">
                  <c:v>81</c:v>
                </c:pt>
                <c:pt idx="8">
                  <c:v>47</c:v>
                </c:pt>
              </c:numCache>
            </c:numRef>
          </c:val>
          <c:extLst>
            <c:ext xmlns:c16="http://schemas.microsoft.com/office/drawing/2014/chart" uri="{C3380CC4-5D6E-409C-BE32-E72D297353CC}">
              <c16:uniqueId val="{00000001-18B0-4159-8FD6-B821A32A8ED4}"/>
            </c:ext>
          </c:extLst>
        </c:ser>
        <c:ser>
          <c:idx val="2"/>
          <c:order val="2"/>
          <c:tx>
            <c:strRef>
              <c:f>Sheet1!$D$1</c:f>
              <c:strCache>
                <c:ptCount val="1"/>
                <c:pt idx="0">
                  <c:v>事務職</c:v>
                </c:pt>
              </c:strCache>
            </c:strRef>
          </c:tx>
          <c:spPr>
            <a:solidFill>
              <a:schemeClr val="bg1"/>
            </a:solidFill>
            <a:ln>
              <a:solidFill>
                <a:schemeClr val="tx1">
                  <a:lumMod val="75000"/>
                  <a:lumOff val="25000"/>
                </a:schemeClr>
              </a:solidFill>
            </a:ln>
          </c:spPr>
          <c:invertIfNegative val="0"/>
          <c:cat>
            <c:strRef>
              <c:f>Sheet1!$A$2:$A$10</c:f>
              <c:strCache>
                <c:ptCount val="9"/>
                <c:pt idx="0">
                  <c:v>～25歳</c:v>
                </c:pt>
                <c:pt idx="1">
                  <c:v>25～30歳</c:v>
                </c:pt>
                <c:pt idx="2">
                  <c:v>30～35歳</c:v>
                </c:pt>
                <c:pt idx="3">
                  <c:v>35～40歳</c:v>
                </c:pt>
                <c:pt idx="4">
                  <c:v>40～45歳</c:v>
                </c:pt>
                <c:pt idx="5">
                  <c:v>45～50歳</c:v>
                </c:pt>
                <c:pt idx="6">
                  <c:v>50～55歳</c:v>
                </c:pt>
                <c:pt idx="7">
                  <c:v>55～60歳</c:v>
                </c:pt>
                <c:pt idx="8">
                  <c:v>60歳～</c:v>
                </c:pt>
              </c:strCache>
            </c:strRef>
          </c:cat>
          <c:val>
            <c:numRef>
              <c:f>Sheet1!$D$2:$D$10</c:f>
              <c:numCache>
                <c:formatCode>General</c:formatCode>
                <c:ptCount val="9"/>
                <c:pt idx="0">
                  <c:v>23</c:v>
                </c:pt>
                <c:pt idx="1">
                  <c:v>82</c:v>
                </c:pt>
                <c:pt idx="2">
                  <c:v>95</c:v>
                </c:pt>
                <c:pt idx="3">
                  <c:v>135</c:v>
                </c:pt>
                <c:pt idx="4">
                  <c:v>181</c:v>
                </c:pt>
                <c:pt idx="5">
                  <c:v>222</c:v>
                </c:pt>
                <c:pt idx="6">
                  <c:v>174</c:v>
                </c:pt>
                <c:pt idx="7">
                  <c:v>195</c:v>
                </c:pt>
                <c:pt idx="8">
                  <c:v>127</c:v>
                </c:pt>
              </c:numCache>
            </c:numRef>
          </c:val>
          <c:extLst>
            <c:ext xmlns:c16="http://schemas.microsoft.com/office/drawing/2014/chart" uri="{C3380CC4-5D6E-409C-BE32-E72D297353CC}">
              <c16:uniqueId val="{00000002-18B0-4159-8FD6-B821A32A8ED4}"/>
            </c:ext>
          </c:extLst>
        </c:ser>
        <c:dLbls>
          <c:showLegendKey val="0"/>
          <c:showVal val="0"/>
          <c:showCatName val="0"/>
          <c:showSerName val="0"/>
          <c:showPercent val="0"/>
          <c:showBubbleSize val="0"/>
        </c:dLbls>
        <c:gapWidth val="80"/>
        <c:overlap val="100"/>
        <c:axId val="569297320"/>
        <c:axId val="569300064"/>
      </c:barChart>
      <c:catAx>
        <c:axId val="569297320"/>
        <c:scaling>
          <c:orientation val="minMax"/>
        </c:scaling>
        <c:delete val="0"/>
        <c:axPos val="l"/>
        <c:numFmt formatCode="General" sourceLinked="0"/>
        <c:majorTickMark val="out"/>
        <c:minorTickMark val="none"/>
        <c:tickLblPos val="nextTo"/>
        <c:txPr>
          <a:bodyPr/>
          <a:lstStyle/>
          <a:p>
            <a:pPr>
              <a:defRPr sz="800"/>
            </a:pPr>
            <a:endParaRPr lang="ja-JP"/>
          </a:p>
        </c:txPr>
        <c:crossAx val="569300064"/>
        <c:crosses val="autoZero"/>
        <c:auto val="1"/>
        <c:lblAlgn val="ctr"/>
        <c:lblOffset val="100"/>
        <c:noMultiLvlLbl val="0"/>
      </c:catAx>
      <c:valAx>
        <c:axId val="569300064"/>
        <c:scaling>
          <c:orientation val="minMax"/>
          <c:max val="800"/>
          <c:min val="0"/>
        </c:scaling>
        <c:delete val="0"/>
        <c:axPos val="b"/>
        <c:majorGridlines>
          <c:spPr>
            <a:ln>
              <a:solidFill>
                <a:schemeClr val="bg1">
                  <a:lumMod val="75000"/>
                </a:schemeClr>
              </a:solidFill>
            </a:ln>
          </c:spPr>
        </c:majorGridlines>
        <c:numFmt formatCode="General" sourceLinked="1"/>
        <c:majorTickMark val="out"/>
        <c:minorTickMark val="none"/>
        <c:tickLblPos val="nextTo"/>
        <c:txPr>
          <a:bodyPr/>
          <a:lstStyle/>
          <a:p>
            <a:pPr>
              <a:defRPr sz="800"/>
            </a:pPr>
            <a:endParaRPr lang="ja-JP"/>
          </a:p>
        </c:txPr>
        <c:crossAx val="569297320"/>
        <c:crosses val="autoZero"/>
        <c:crossBetween val="between"/>
        <c:majorUnit val="500"/>
      </c:valAx>
    </c:plotArea>
    <c:legend>
      <c:legendPos val="t"/>
      <c:layout>
        <c:manualLayout>
          <c:xMode val="edge"/>
          <c:yMode val="edge"/>
          <c:x val="0.78382147685776715"/>
          <c:y val="0.74047612216699166"/>
          <c:w val="0.19580390026621375"/>
          <c:h val="0.11384631426259492"/>
        </c:manualLayout>
      </c:layout>
      <c:overlay val="0"/>
      <c:spPr>
        <a:solidFill>
          <a:schemeClr val="bg1"/>
        </a:solidFill>
      </c:spPr>
      <c:txPr>
        <a:bodyPr/>
        <a:lstStyle/>
        <a:p>
          <a:pPr>
            <a:defRPr sz="800"/>
          </a:pPr>
          <a:endParaRPr lang="ja-JP"/>
        </a:p>
      </c:txPr>
    </c:legend>
    <c:plotVisOnly val="1"/>
    <c:dispBlanksAs val="gap"/>
    <c:showDLblsOverMax val="0"/>
  </c:chart>
  <c:txPr>
    <a:bodyPr/>
    <a:lstStyle/>
    <a:p>
      <a:pPr>
        <a:defRPr sz="1200">
          <a:latin typeface="Meiryo UI" panose="020B0604030504040204" pitchFamily="50" charset="-128"/>
          <a:ea typeface="Meiryo UI" panose="020B0604030504040204" pitchFamily="50" charset="-128"/>
          <a:cs typeface="Meiryo UI" panose="020B0604030504040204" pitchFamily="50" charset="-128"/>
        </a:defRPr>
      </a:pPr>
      <a:endParaRPr lang="ja-JP"/>
    </a:p>
  </c:txPr>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3921514675052415E-2"/>
          <c:y val="0.15898255261895991"/>
          <c:w val="0.84353734276729564"/>
          <c:h val="0.46529039190968485"/>
        </c:manualLayout>
      </c:layout>
      <c:barChart>
        <c:barDir val="col"/>
        <c:grouping val="stacked"/>
        <c:varyColors val="0"/>
        <c:ser>
          <c:idx val="0"/>
          <c:order val="0"/>
          <c:tx>
            <c:strRef>
              <c:f>Sheet1!$B$1</c:f>
              <c:strCache>
                <c:ptCount val="1"/>
                <c:pt idx="0">
                  <c:v>技術
職員</c:v>
                </c:pt>
              </c:strCache>
            </c:strRef>
          </c:tx>
          <c:spPr>
            <a:solidFill>
              <a:schemeClr val="accent1"/>
            </a:solidFill>
          </c:spPr>
          <c:invertIfNegative val="0"/>
          <c:cat>
            <c:strRef>
              <c:f>Sheet1!$A$2:$A$46</c:f>
              <c:strCache>
                <c:ptCount val="45"/>
                <c:pt idx="0">
                  <c:v>堺市</c:v>
                </c:pt>
                <c:pt idx="1">
                  <c:v>東大阪市</c:v>
                </c:pt>
                <c:pt idx="2">
                  <c:v>枚方市</c:v>
                </c:pt>
                <c:pt idx="3">
                  <c:v>豊中市</c:v>
                </c:pt>
                <c:pt idx="4">
                  <c:v>吹田市</c:v>
                </c:pt>
                <c:pt idx="5">
                  <c:v>高槻市</c:v>
                </c:pt>
                <c:pt idx="6">
                  <c:v>茨木市</c:v>
                </c:pt>
                <c:pt idx="7">
                  <c:v>八尾市</c:v>
                </c:pt>
                <c:pt idx="8">
                  <c:v>寝屋川市</c:v>
                </c:pt>
                <c:pt idx="10">
                  <c:v>岸和田市</c:v>
                </c:pt>
                <c:pt idx="11">
                  <c:v>和泉市</c:v>
                </c:pt>
                <c:pt idx="12">
                  <c:v>守口市</c:v>
                </c:pt>
                <c:pt idx="13">
                  <c:v>箕面市</c:v>
                </c:pt>
                <c:pt idx="14">
                  <c:v>門真市</c:v>
                </c:pt>
                <c:pt idx="15">
                  <c:v>大東市</c:v>
                </c:pt>
                <c:pt idx="16">
                  <c:v>松原市</c:v>
                </c:pt>
                <c:pt idx="17">
                  <c:v>富田林市</c:v>
                </c:pt>
                <c:pt idx="18">
                  <c:v>羽曳野市</c:v>
                </c:pt>
                <c:pt idx="19">
                  <c:v>河内長野市</c:v>
                </c:pt>
                <c:pt idx="20">
                  <c:v>池田市</c:v>
                </c:pt>
                <c:pt idx="21">
                  <c:v>泉佐野市</c:v>
                </c:pt>
                <c:pt idx="23">
                  <c:v>貝塚市</c:v>
                </c:pt>
                <c:pt idx="24">
                  <c:v>摂津市</c:v>
                </c:pt>
                <c:pt idx="25">
                  <c:v>交野市</c:v>
                </c:pt>
                <c:pt idx="26">
                  <c:v>泉大津市</c:v>
                </c:pt>
                <c:pt idx="27">
                  <c:v>柏原市</c:v>
                </c:pt>
                <c:pt idx="28">
                  <c:v>藤井寺市</c:v>
                </c:pt>
                <c:pt idx="29">
                  <c:v>泉南市</c:v>
                </c:pt>
                <c:pt idx="30">
                  <c:v>大阪狭山市</c:v>
                </c:pt>
                <c:pt idx="31">
                  <c:v>高石市</c:v>
                </c:pt>
                <c:pt idx="32">
                  <c:v>四條畷(企)</c:v>
                </c:pt>
                <c:pt idx="33">
                  <c:v>阪南市</c:v>
                </c:pt>
                <c:pt idx="35">
                  <c:v>熊取町</c:v>
                </c:pt>
                <c:pt idx="36">
                  <c:v>島本町</c:v>
                </c:pt>
                <c:pt idx="37">
                  <c:v>豊能町</c:v>
                </c:pt>
                <c:pt idx="38">
                  <c:v>忠岡町</c:v>
                </c:pt>
                <c:pt idx="39">
                  <c:v>河南町</c:v>
                </c:pt>
                <c:pt idx="40">
                  <c:v>岬町</c:v>
                </c:pt>
                <c:pt idx="41">
                  <c:v>太子(企)</c:v>
                </c:pt>
                <c:pt idx="42">
                  <c:v>能勢町</c:v>
                </c:pt>
                <c:pt idx="43">
                  <c:v>田尻町</c:v>
                </c:pt>
                <c:pt idx="44">
                  <c:v>千早赤阪(企)</c:v>
                </c:pt>
              </c:strCache>
            </c:strRef>
          </c:cat>
          <c:val>
            <c:numRef>
              <c:f>Sheet1!$B$2:$B$46</c:f>
              <c:numCache>
                <c:formatCode>#,##0_);[Red]\(#,##0\)</c:formatCode>
                <c:ptCount val="45"/>
                <c:pt idx="0">
                  <c:v>141</c:v>
                </c:pt>
                <c:pt idx="1">
                  <c:v>87</c:v>
                </c:pt>
                <c:pt idx="2">
                  <c:v>63</c:v>
                </c:pt>
                <c:pt idx="3">
                  <c:v>77</c:v>
                </c:pt>
                <c:pt idx="4">
                  <c:v>97</c:v>
                </c:pt>
                <c:pt idx="5">
                  <c:v>57</c:v>
                </c:pt>
                <c:pt idx="6">
                  <c:v>25</c:v>
                </c:pt>
                <c:pt idx="7">
                  <c:v>55</c:v>
                </c:pt>
                <c:pt idx="8">
                  <c:v>21</c:v>
                </c:pt>
                <c:pt idx="10">
                  <c:v>24</c:v>
                </c:pt>
                <c:pt idx="11">
                  <c:v>12</c:v>
                </c:pt>
                <c:pt idx="12">
                  <c:v>35</c:v>
                </c:pt>
                <c:pt idx="13">
                  <c:v>11</c:v>
                </c:pt>
                <c:pt idx="14">
                  <c:v>16</c:v>
                </c:pt>
                <c:pt idx="15">
                  <c:v>12</c:v>
                </c:pt>
                <c:pt idx="16">
                  <c:v>10</c:v>
                </c:pt>
                <c:pt idx="17">
                  <c:v>27</c:v>
                </c:pt>
                <c:pt idx="18">
                  <c:v>17</c:v>
                </c:pt>
                <c:pt idx="19">
                  <c:v>13</c:v>
                </c:pt>
                <c:pt idx="20">
                  <c:v>21</c:v>
                </c:pt>
                <c:pt idx="21">
                  <c:v>8</c:v>
                </c:pt>
                <c:pt idx="23">
                  <c:v>19</c:v>
                </c:pt>
                <c:pt idx="24">
                  <c:v>10</c:v>
                </c:pt>
                <c:pt idx="25">
                  <c:v>12</c:v>
                </c:pt>
                <c:pt idx="26">
                  <c:v>7</c:v>
                </c:pt>
                <c:pt idx="27">
                  <c:v>18</c:v>
                </c:pt>
                <c:pt idx="28">
                  <c:v>15</c:v>
                </c:pt>
                <c:pt idx="29">
                  <c:v>12</c:v>
                </c:pt>
                <c:pt idx="30">
                  <c:v>8</c:v>
                </c:pt>
                <c:pt idx="31">
                  <c:v>6</c:v>
                </c:pt>
                <c:pt idx="32">
                  <c:v>8</c:v>
                </c:pt>
                <c:pt idx="33">
                  <c:v>9</c:v>
                </c:pt>
                <c:pt idx="35">
                  <c:v>7</c:v>
                </c:pt>
                <c:pt idx="36">
                  <c:v>4</c:v>
                </c:pt>
                <c:pt idx="37">
                  <c:v>1</c:v>
                </c:pt>
                <c:pt idx="38">
                  <c:v>1</c:v>
                </c:pt>
                <c:pt idx="39">
                  <c:v>4</c:v>
                </c:pt>
                <c:pt idx="40">
                  <c:v>3</c:v>
                </c:pt>
                <c:pt idx="41">
                  <c:v>3</c:v>
                </c:pt>
                <c:pt idx="42">
                  <c:v>1</c:v>
                </c:pt>
                <c:pt idx="43">
                  <c:v>2</c:v>
                </c:pt>
                <c:pt idx="44">
                  <c:v>1</c:v>
                </c:pt>
              </c:numCache>
            </c:numRef>
          </c:val>
          <c:extLst>
            <c:ext xmlns:c16="http://schemas.microsoft.com/office/drawing/2014/chart" uri="{C3380CC4-5D6E-409C-BE32-E72D297353CC}">
              <c16:uniqueId val="{00000000-65C5-40EE-BAF6-1E8BF592BDE7}"/>
            </c:ext>
          </c:extLst>
        </c:ser>
        <c:dLbls>
          <c:showLegendKey val="0"/>
          <c:showVal val="0"/>
          <c:showCatName val="0"/>
          <c:showSerName val="0"/>
          <c:showPercent val="0"/>
          <c:showBubbleSize val="0"/>
        </c:dLbls>
        <c:gapWidth val="80"/>
        <c:overlap val="100"/>
        <c:axId val="569301632"/>
        <c:axId val="569294184"/>
      </c:barChart>
      <c:catAx>
        <c:axId val="569301632"/>
        <c:scaling>
          <c:orientation val="minMax"/>
        </c:scaling>
        <c:delete val="0"/>
        <c:axPos val="b"/>
        <c:numFmt formatCode="General" sourceLinked="0"/>
        <c:majorTickMark val="out"/>
        <c:minorTickMark val="none"/>
        <c:tickLblPos val="nextTo"/>
        <c:txPr>
          <a:bodyPr rot="0" vert="eaVert"/>
          <a:lstStyle/>
          <a:p>
            <a:pPr>
              <a:defRPr sz="1000"/>
            </a:pPr>
            <a:endParaRPr lang="ja-JP"/>
          </a:p>
        </c:txPr>
        <c:crossAx val="569294184"/>
        <c:crosses val="autoZero"/>
        <c:auto val="1"/>
        <c:lblAlgn val="ctr"/>
        <c:lblOffset val="100"/>
        <c:tickLblSkip val="1"/>
        <c:noMultiLvlLbl val="0"/>
      </c:catAx>
      <c:valAx>
        <c:axId val="569294184"/>
        <c:scaling>
          <c:orientation val="minMax"/>
        </c:scaling>
        <c:delete val="0"/>
        <c:axPos val="l"/>
        <c:majorGridlines>
          <c:spPr>
            <a:ln>
              <a:solidFill>
                <a:schemeClr val="bg1">
                  <a:lumMod val="85000"/>
                </a:schemeClr>
              </a:solidFill>
            </a:ln>
          </c:spPr>
        </c:majorGridlines>
        <c:numFmt formatCode="#,##0_);[Red]\(#,##0\)" sourceLinked="1"/>
        <c:majorTickMark val="out"/>
        <c:minorTickMark val="none"/>
        <c:tickLblPos val="nextTo"/>
        <c:txPr>
          <a:bodyPr/>
          <a:lstStyle/>
          <a:p>
            <a:pPr>
              <a:defRPr sz="1000"/>
            </a:pPr>
            <a:endParaRPr lang="ja-JP"/>
          </a:p>
        </c:txPr>
        <c:crossAx val="569301632"/>
        <c:crosses val="autoZero"/>
        <c:crossBetween val="between"/>
      </c:valAx>
    </c:plotArea>
    <c:plotVisOnly val="1"/>
    <c:dispBlanksAs val="gap"/>
    <c:showDLblsOverMax val="0"/>
  </c:chart>
  <c:txPr>
    <a:bodyPr/>
    <a:lstStyle/>
    <a:p>
      <a:pPr>
        <a:defRPr sz="1200">
          <a:latin typeface="Meiryo UI" panose="020B0604030504040204" pitchFamily="50" charset="-128"/>
          <a:ea typeface="Meiryo UI" panose="020B0604030504040204" pitchFamily="50" charset="-128"/>
          <a:cs typeface="Meiryo UI" panose="020B0604030504040204" pitchFamily="50" charset="-128"/>
        </a:defRPr>
      </a:pPr>
      <a:endParaRPr lang="ja-JP"/>
    </a:p>
  </c:txPr>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5661476608187137"/>
          <c:y val="3.6072322322322325E-2"/>
          <c:w val="0.50848172514619883"/>
          <c:h val="0.47894969969969975"/>
        </c:manualLayout>
      </c:layout>
      <c:barChart>
        <c:barDir val="col"/>
        <c:grouping val="stacked"/>
        <c:varyColors val="0"/>
        <c:ser>
          <c:idx val="0"/>
          <c:order val="0"/>
          <c:tx>
            <c:strRef>
              <c:f>Sheet1!$B$1</c:f>
              <c:strCache>
                <c:ptCount val="1"/>
                <c:pt idx="0">
                  <c:v>技術
職員</c:v>
                </c:pt>
              </c:strCache>
            </c:strRef>
          </c:tx>
          <c:spPr>
            <a:solidFill>
              <a:schemeClr val="accent1"/>
            </a:solidFill>
          </c:spPr>
          <c:invertIfNegative val="0"/>
          <c:cat>
            <c:strRef>
              <c:f>Sheet1!$A$3:$A$7</c:f>
              <c:strCache>
                <c:ptCount val="2"/>
                <c:pt idx="1">
                  <c:v>大阪市</c:v>
                </c:pt>
              </c:strCache>
            </c:strRef>
          </c:cat>
          <c:val>
            <c:numRef>
              <c:f>Sheet1!$B$2:$B$4</c:f>
              <c:numCache>
                <c:formatCode>#,##0_);[Red]\(#,##0\)</c:formatCode>
                <c:ptCount val="3"/>
                <c:pt idx="0">
                  <c:v>422</c:v>
                </c:pt>
                <c:pt idx="1">
                  <c:v>262</c:v>
                </c:pt>
                <c:pt idx="2">
                  <c:v>102</c:v>
                </c:pt>
              </c:numCache>
            </c:numRef>
          </c:val>
          <c:extLst>
            <c:ext xmlns:c16="http://schemas.microsoft.com/office/drawing/2014/chart" uri="{C3380CC4-5D6E-409C-BE32-E72D297353CC}">
              <c16:uniqueId val="{00000000-65C5-40EE-BAF6-1E8BF592BDE7}"/>
            </c:ext>
          </c:extLst>
        </c:ser>
        <c:dLbls>
          <c:showLegendKey val="0"/>
          <c:showVal val="0"/>
          <c:showCatName val="0"/>
          <c:showSerName val="0"/>
          <c:showPercent val="0"/>
          <c:showBubbleSize val="0"/>
        </c:dLbls>
        <c:gapWidth val="100"/>
        <c:overlap val="100"/>
        <c:axId val="569294576"/>
        <c:axId val="569294968"/>
      </c:barChart>
      <c:catAx>
        <c:axId val="569294576"/>
        <c:scaling>
          <c:orientation val="minMax"/>
        </c:scaling>
        <c:delete val="0"/>
        <c:axPos val="b"/>
        <c:numFmt formatCode="General" sourceLinked="0"/>
        <c:majorTickMark val="out"/>
        <c:minorTickMark val="none"/>
        <c:tickLblPos val="nextTo"/>
        <c:txPr>
          <a:bodyPr rot="0" vert="eaVert"/>
          <a:lstStyle/>
          <a:p>
            <a:pPr>
              <a:defRPr sz="1000"/>
            </a:pPr>
            <a:endParaRPr lang="ja-JP"/>
          </a:p>
        </c:txPr>
        <c:crossAx val="569294968"/>
        <c:crosses val="autoZero"/>
        <c:auto val="1"/>
        <c:lblAlgn val="ctr"/>
        <c:lblOffset val="100"/>
        <c:tickLblSkip val="1"/>
        <c:noMultiLvlLbl val="0"/>
      </c:catAx>
      <c:valAx>
        <c:axId val="569294968"/>
        <c:scaling>
          <c:orientation val="minMax"/>
          <c:max val="160"/>
        </c:scaling>
        <c:delete val="0"/>
        <c:axPos val="l"/>
        <c:majorGridlines>
          <c:spPr>
            <a:ln>
              <a:solidFill>
                <a:schemeClr val="bg1">
                  <a:lumMod val="85000"/>
                </a:schemeClr>
              </a:solidFill>
            </a:ln>
          </c:spPr>
        </c:majorGridlines>
        <c:numFmt formatCode="#,##0_);[Red]\(#,##0\)" sourceLinked="1"/>
        <c:majorTickMark val="out"/>
        <c:minorTickMark val="none"/>
        <c:tickLblPos val="nextTo"/>
        <c:txPr>
          <a:bodyPr/>
          <a:lstStyle/>
          <a:p>
            <a:pPr>
              <a:defRPr sz="1000"/>
            </a:pPr>
            <a:endParaRPr lang="ja-JP"/>
          </a:p>
        </c:txPr>
        <c:crossAx val="569294576"/>
        <c:crosses val="autoZero"/>
        <c:crossBetween val="between"/>
      </c:valAx>
    </c:plotArea>
    <c:plotVisOnly val="1"/>
    <c:dispBlanksAs val="gap"/>
    <c:showDLblsOverMax val="0"/>
  </c:chart>
  <c:txPr>
    <a:bodyPr/>
    <a:lstStyle/>
    <a:p>
      <a:pPr>
        <a:defRPr sz="1200">
          <a:latin typeface="Meiryo UI" panose="020B0604030504040204" pitchFamily="50" charset="-128"/>
          <a:ea typeface="Meiryo UI" panose="020B0604030504040204" pitchFamily="50" charset="-128"/>
          <a:cs typeface="Meiryo UI" panose="020B0604030504040204" pitchFamily="50" charset="-128"/>
        </a:defRPr>
      </a:pPr>
      <a:endParaRPr lang="ja-JP"/>
    </a:p>
  </c:txPr>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bar3DChart>
        <c:barDir val="col"/>
        <c:grouping val="stacked"/>
        <c:varyColors val="0"/>
        <c:ser>
          <c:idx val="0"/>
          <c:order val="0"/>
          <c:tx>
            <c:strRef>
              <c:f>Sheet1!$B$1</c:f>
              <c:strCache>
                <c:ptCount val="1"/>
                <c:pt idx="0">
                  <c:v>系列 1</c:v>
                </c:pt>
              </c:strCache>
            </c:strRef>
          </c:tx>
          <c:spPr>
            <a:solidFill>
              <a:schemeClr val="accent1"/>
            </a:solidFill>
            <a:ln w="19050">
              <a:solidFill>
                <a:schemeClr val="accent1"/>
              </a:solidFill>
            </a:ln>
            <a:effectLst/>
            <a:sp3d contourW="19050">
              <a:contourClr>
                <a:schemeClr val="accent1"/>
              </a:contourClr>
            </a:sp3d>
          </c:spPr>
          <c:invertIfNegative val="0"/>
          <c:dLbls>
            <c:dLbl>
              <c:idx val="6"/>
              <c:layout>
                <c:manualLayout>
                  <c:x val="1.259920634920635E-2"/>
                  <c:y val="-9.9901881144555602E-2"/>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0-D9E6-477F-A3AC-28FEE966B04B}"/>
                </c:ext>
              </c:extLst>
            </c:dLbl>
            <c:dLbl>
              <c:idx val="7"/>
              <c:layout>
                <c:manualLayout>
                  <c:x val="8.3994708994708997E-3"/>
                  <c:y val="-9.9901881144555602E-2"/>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1-D9E6-477F-A3AC-28FEE966B04B}"/>
                </c:ext>
              </c:extLst>
            </c:dLbl>
            <c:dLbl>
              <c:idx val="8"/>
              <c:layout>
                <c:manualLayout>
                  <c:x val="6.2996031746031748E-3"/>
                  <c:y val="-9.3241755734918552E-2"/>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2-D9E6-477F-A3AC-28FEE966B04B}"/>
                </c:ext>
              </c:extLst>
            </c:dLbl>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lumMod val="75000"/>
                        <a:lumOff val="25000"/>
                      </a:schemeClr>
                    </a:solidFill>
                    <a:latin typeface="Meiryo UI" panose="020B0604030504040204" pitchFamily="50" charset="-128"/>
                    <a:ea typeface="Meiryo UI" panose="020B0604030504040204" pitchFamily="50" charset="-128"/>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柴島</c:v>
                </c:pt>
                <c:pt idx="1">
                  <c:v>豊野</c:v>
                </c:pt>
                <c:pt idx="2">
                  <c:v>市庭窪</c:v>
                </c:pt>
                <c:pt idx="3">
                  <c:v>企庭窪</c:v>
                </c:pt>
                <c:pt idx="4">
                  <c:v>村野</c:v>
                </c:pt>
                <c:pt idx="5">
                  <c:v>三島</c:v>
                </c:pt>
                <c:pt idx="6">
                  <c:v>泉
（吹田）</c:v>
                </c:pt>
                <c:pt idx="7">
                  <c:v>守口</c:v>
                </c:pt>
                <c:pt idx="8">
                  <c:v>中宮
（枚方）</c:v>
                </c:pt>
              </c:strCache>
            </c:strRef>
          </c:cat>
          <c:val>
            <c:numRef>
              <c:f>Sheet1!$B$2:$B$10</c:f>
              <c:numCache>
                <c:formatCode>General</c:formatCode>
                <c:ptCount val="9"/>
                <c:pt idx="0">
                  <c:v>51</c:v>
                </c:pt>
                <c:pt idx="1">
                  <c:v>45</c:v>
                </c:pt>
                <c:pt idx="2">
                  <c:v>48</c:v>
                </c:pt>
                <c:pt idx="3">
                  <c:v>20</c:v>
                </c:pt>
                <c:pt idx="4">
                  <c:v>123</c:v>
                </c:pt>
                <c:pt idx="5">
                  <c:v>33</c:v>
                </c:pt>
                <c:pt idx="6">
                  <c:v>4.9000000000000004</c:v>
                </c:pt>
                <c:pt idx="7">
                  <c:v>6.2</c:v>
                </c:pt>
                <c:pt idx="8">
                  <c:v>12.7</c:v>
                </c:pt>
              </c:numCache>
            </c:numRef>
          </c:val>
          <c:extLst>
            <c:ext xmlns:c16="http://schemas.microsoft.com/office/drawing/2014/chart" uri="{C3380CC4-5D6E-409C-BE32-E72D297353CC}">
              <c16:uniqueId val="{00000000-715E-4277-8D55-CBCA1109F3F4}"/>
            </c:ext>
          </c:extLst>
        </c:ser>
        <c:ser>
          <c:idx val="1"/>
          <c:order val="1"/>
          <c:tx>
            <c:strRef>
              <c:f>Sheet1!$C$1</c:f>
              <c:strCache>
                <c:ptCount val="1"/>
                <c:pt idx="0">
                  <c:v>系列 2</c:v>
                </c:pt>
              </c:strCache>
            </c:strRef>
          </c:tx>
          <c:spPr>
            <a:solidFill>
              <a:schemeClr val="bg1"/>
            </a:solidFill>
            <a:ln w="19050">
              <a:solidFill>
                <a:schemeClr val="accent1"/>
              </a:solidFill>
            </a:ln>
            <a:effectLst/>
            <a:sp3d contourW="19050">
              <a:contourClr>
                <a:schemeClr val="accent1"/>
              </a:contourClr>
            </a:sp3d>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Meiryo UI" panose="020B0604030504040204" pitchFamily="50" charset="-128"/>
                    <a:ea typeface="Meiryo UI" panose="020B0604030504040204" pitchFamily="50" charset="-128"/>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柴島</c:v>
                </c:pt>
                <c:pt idx="1">
                  <c:v>豊野</c:v>
                </c:pt>
                <c:pt idx="2">
                  <c:v>市庭窪</c:v>
                </c:pt>
                <c:pt idx="3">
                  <c:v>企庭窪</c:v>
                </c:pt>
                <c:pt idx="4">
                  <c:v>村野</c:v>
                </c:pt>
                <c:pt idx="5">
                  <c:v>三島</c:v>
                </c:pt>
                <c:pt idx="6">
                  <c:v>泉
（吹田）</c:v>
                </c:pt>
                <c:pt idx="7">
                  <c:v>守口</c:v>
                </c:pt>
                <c:pt idx="8">
                  <c:v>中宮
（枚方）</c:v>
                </c:pt>
              </c:strCache>
            </c:strRef>
          </c:cat>
          <c:val>
            <c:numRef>
              <c:f>Sheet1!$C$2:$C$10</c:f>
              <c:numCache>
                <c:formatCode>General</c:formatCode>
                <c:ptCount val="9"/>
                <c:pt idx="0">
                  <c:v>67</c:v>
                </c:pt>
                <c:pt idx="2">
                  <c:v>32</c:v>
                </c:pt>
                <c:pt idx="4">
                  <c:v>57</c:v>
                </c:pt>
              </c:numCache>
            </c:numRef>
          </c:val>
          <c:extLst>
            <c:ext xmlns:c16="http://schemas.microsoft.com/office/drawing/2014/chart" uri="{C3380CC4-5D6E-409C-BE32-E72D297353CC}">
              <c16:uniqueId val="{00000001-715E-4277-8D55-CBCA1109F3F4}"/>
            </c:ext>
          </c:extLst>
        </c:ser>
        <c:ser>
          <c:idx val="2"/>
          <c:order val="2"/>
          <c:tx>
            <c:strRef>
              <c:f>Sheet1!$D$1</c:f>
              <c:strCache>
                <c:ptCount val="1"/>
                <c:pt idx="0">
                  <c:v>系列 3</c:v>
                </c:pt>
              </c:strCache>
            </c:strRef>
          </c:tx>
          <c:spPr>
            <a:solidFill>
              <a:schemeClr val="accent3"/>
            </a:solidFill>
            <a:ln>
              <a:noFill/>
            </a:ln>
            <a:effectLst/>
            <a:sp3d/>
          </c:spPr>
          <c:invertIfNegative val="0"/>
          <c:cat>
            <c:strRef>
              <c:f>Sheet1!$A$2:$A$10</c:f>
              <c:strCache>
                <c:ptCount val="9"/>
                <c:pt idx="0">
                  <c:v>柴島</c:v>
                </c:pt>
                <c:pt idx="1">
                  <c:v>豊野</c:v>
                </c:pt>
                <c:pt idx="2">
                  <c:v>市庭窪</c:v>
                </c:pt>
                <c:pt idx="3">
                  <c:v>企庭窪</c:v>
                </c:pt>
                <c:pt idx="4">
                  <c:v>村野</c:v>
                </c:pt>
                <c:pt idx="5">
                  <c:v>三島</c:v>
                </c:pt>
                <c:pt idx="6">
                  <c:v>泉
（吹田）</c:v>
                </c:pt>
                <c:pt idx="7">
                  <c:v>守口</c:v>
                </c:pt>
                <c:pt idx="8">
                  <c:v>中宮
（枚方）</c:v>
                </c:pt>
              </c:strCache>
            </c:strRef>
          </c:cat>
          <c:val>
            <c:numRef>
              <c:f>Sheet1!$D$2:$D$10</c:f>
              <c:numCache>
                <c:formatCode>General</c:formatCode>
                <c:ptCount val="9"/>
              </c:numCache>
            </c:numRef>
          </c:val>
          <c:extLst>
            <c:ext xmlns:c16="http://schemas.microsoft.com/office/drawing/2014/chart" uri="{C3380CC4-5D6E-409C-BE32-E72D297353CC}">
              <c16:uniqueId val="{00000002-715E-4277-8D55-CBCA1109F3F4}"/>
            </c:ext>
          </c:extLst>
        </c:ser>
        <c:dLbls>
          <c:showLegendKey val="0"/>
          <c:showVal val="0"/>
          <c:showCatName val="0"/>
          <c:showSerName val="0"/>
          <c:showPercent val="0"/>
          <c:showBubbleSize val="0"/>
        </c:dLbls>
        <c:gapWidth val="110"/>
        <c:shape val="box"/>
        <c:axId val="732971816"/>
        <c:axId val="732972992"/>
        <c:axId val="0"/>
      </c:bar3DChart>
      <c:catAx>
        <c:axId val="732971816"/>
        <c:scaling>
          <c:orientation val="minMax"/>
        </c:scaling>
        <c:delete val="0"/>
        <c:axPos val="b"/>
        <c:numFmt formatCode="General" sourceLinked="1"/>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900" b="0" i="0" u="none" strike="noStrike" kern="1200" baseline="0">
                <a:solidFill>
                  <a:schemeClr val="tx1"/>
                </a:solidFill>
                <a:latin typeface="Meiryo UI" panose="020B0604030504040204" pitchFamily="50" charset="-128"/>
                <a:ea typeface="Meiryo UI" panose="020B0604030504040204" pitchFamily="50" charset="-128"/>
                <a:cs typeface="+mn-cs"/>
              </a:defRPr>
            </a:pPr>
            <a:endParaRPr lang="ja-JP"/>
          </a:p>
        </c:txPr>
        <c:crossAx val="732972992"/>
        <c:crosses val="autoZero"/>
        <c:auto val="1"/>
        <c:lblAlgn val="ctr"/>
        <c:lblOffset val="100"/>
        <c:noMultiLvlLbl val="0"/>
      </c:catAx>
      <c:valAx>
        <c:axId val="732972992"/>
        <c:scaling>
          <c:orientation val="minMax"/>
        </c:scaling>
        <c:delete val="0"/>
        <c:axPos val="l"/>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Meiryo UI" panose="020B0604030504040204" pitchFamily="50" charset="-128"/>
                <a:ea typeface="Meiryo UI" panose="020B0604030504040204" pitchFamily="50" charset="-128"/>
                <a:cs typeface="+mn-cs"/>
              </a:defRPr>
            </a:pPr>
            <a:endParaRPr lang="ja-JP"/>
          </a:p>
        </c:txPr>
        <c:crossAx val="732971816"/>
        <c:crosses val="autoZero"/>
        <c:crossBetween val="between"/>
      </c:valAx>
      <c:spPr>
        <a:noFill/>
        <a:ln>
          <a:noFill/>
        </a:ln>
        <a:effectLst/>
      </c:spPr>
    </c:plotArea>
    <c:plotVisOnly val="1"/>
    <c:dispBlanksAs val="gap"/>
    <c:showDLblsOverMax val="0"/>
  </c:chart>
  <c:spPr>
    <a:noFill/>
    <a:ln>
      <a:noFill/>
    </a:ln>
    <a:effectLst/>
  </c:spPr>
  <c:txPr>
    <a:bodyPr/>
    <a:lstStyle/>
    <a:p>
      <a:pPr>
        <a:defRPr sz="1200">
          <a:latin typeface="Meiryo UI" panose="020B0604030504040204" pitchFamily="50" charset="-128"/>
          <a:ea typeface="Meiryo UI" panose="020B0604030504040204" pitchFamily="50" charset="-128"/>
        </a:defRPr>
      </a:pPr>
      <a:endParaRPr lang="ja-JP"/>
    </a:p>
  </c:txPr>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bar3DChart>
        <c:barDir val="col"/>
        <c:grouping val="stacked"/>
        <c:varyColors val="0"/>
        <c:ser>
          <c:idx val="0"/>
          <c:order val="0"/>
          <c:tx>
            <c:strRef>
              <c:f>Sheet1!$B$1</c:f>
              <c:strCache>
                <c:ptCount val="1"/>
                <c:pt idx="0">
                  <c:v>系列 1</c:v>
                </c:pt>
              </c:strCache>
            </c:strRef>
          </c:tx>
          <c:spPr>
            <a:solidFill>
              <a:srgbClr val="FFFF99"/>
            </a:solidFill>
            <a:ln w="19050">
              <a:solidFill>
                <a:schemeClr val="accent1"/>
              </a:solidFill>
            </a:ln>
            <a:effectLst/>
            <a:sp3d contourW="19050">
              <a:contourClr>
                <a:schemeClr val="accent1"/>
              </a:contourClr>
            </a:sp3d>
          </c:spPr>
          <c:invertIfNegative val="0"/>
          <c:dPt>
            <c:idx val="0"/>
            <c:invertIfNegative val="0"/>
            <c:bubble3D val="0"/>
            <c:spPr>
              <a:solidFill>
                <a:srgbClr val="FFC000"/>
              </a:solidFill>
              <a:ln w="19050">
                <a:solidFill>
                  <a:schemeClr val="accent1"/>
                </a:solidFill>
              </a:ln>
              <a:effectLst/>
              <a:sp3d contourW="19050">
                <a:contourClr>
                  <a:schemeClr val="accent1"/>
                </a:contourClr>
              </a:sp3d>
            </c:spPr>
            <c:extLst>
              <c:ext xmlns:c16="http://schemas.microsoft.com/office/drawing/2014/chart" uri="{C3380CC4-5D6E-409C-BE32-E72D297353CC}">
                <c16:uniqueId val="{00000001-7741-48EA-BABC-5833E1DB6042}"/>
              </c:ext>
            </c:extLst>
          </c:dPt>
          <c:dPt>
            <c:idx val="1"/>
            <c:invertIfNegative val="0"/>
            <c:bubble3D val="0"/>
            <c:spPr>
              <a:solidFill>
                <a:schemeClr val="accent1"/>
              </a:solidFill>
              <a:ln w="19050">
                <a:solidFill>
                  <a:schemeClr val="accent1"/>
                </a:solidFill>
              </a:ln>
              <a:effectLst/>
              <a:sp3d contourW="19050">
                <a:contourClr>
                  <a:schemeClr val="accent1"/>
                </a:contourClr>
              </a:sp3d>
            </c:spPr>
            <c:extLst>
              <c:ext xmlns:c16="http://schemas.microsoft.com/office/drawing/2014/chart" uri="{C3380CC4-5D6E-409C-BE32-E72D297353CC}">
                <c16:uniqueId val="{00000003-7741-48EA-BABC-5833E1DB6042}"/>
              </c:ext>
            </c:extLst>
          </c:dPt>
          <c:dPt>
            <c:idx val="4"/>
            <c:invertIfNegative val="0"/>
            <c:bubble3D val="0"/>
            <c:spPr>
              <a:solidFill>
                <a:srgbClr val="FFC000"/>
              </a:solidFill>
              <a:ln w="19050">
                <a:solidFill>
                  <a:schemeClr val="accent1"/>
                </a:solidFill>
              </a:ln>
              <a:effectLst/>
              <a:sp3d contourW="19050">
                <a:contourClr>
                  <a:schemeClr val="accent1"/>
                </a:contourClr>
              </a:sp3d>
            </c:spPr>
            <c:extLst>
              <c:ext xmlns:c16="http://schemas.microsoft.com/office/drawing/2014/chart" uri="{C3380CC4-5D6E-409C-BE32-E72D297353CC}">
                <c16:uniqueId val="{00000005-7741-48EA-BABC-5833E1DB6042}"/>
              </c:ext>
            </c:extLst>
          </c:dPt>
          <c:dPt>
            <c:idx val="5"/>
            <c:invertIfNegative val="0"/>
            <c:bubble3D val="0"/>
            <c:spPr>
              <a:solidFill>
                <a:schemeClr val="accent1"/>
              </a:solidFill>
              <a:ln w="19050">
                <a:solidFill>
                  <a:schemeClr val="accent1"/>
                </a:solidFill>
              </a:ln>
              <a:effectLst/>
              <a:sp3d contourW="19050">
                <a:contourClr>
                  <a:schemeClr val="accent1"/>
                </a:contourClr>
              </a:sp3d>
            </c:spPr>
            <c:extLst>
              <c:ext xmlns:c16="http://schemas.microsoft.com/office/drawing/2014/chart" uri="{C3380CC4-5D6E-409C-BE32-E72D297353CC}">
                <c16:uniqueId val="{00000007-7741-48EA-BABC-5833E1DB6042}"/>
              </c:ext>
            </c:extLst>
          </c:dPt>
          <c:dPt>
            <c:idx val="8"/>
            <c:invertIfNegative val="0"/>
            <c:bubble3D val="0"/>
            <c:spPr>
              <a:solidFill>
                <a:schemeClr val="accent1"/>
              </a:solidFill>
              <a:ln w="19050">
                <a:solidFill>
                  <a:schemeClr val="accent1"/>
                </a:solidFill>
              </a:ln>
              <a:effectLst/>
              <a:sp3d contourW="19050">
                <a:contourClr>
                  <a:schemeClr val="accent1"/>
                </a:contourClr>
              </a:sp3d>
            </c:spPr>
            <c:extLst>
              <c:ext xmlns:c16="http://schemas.microsoft.com/office/drawing/2014/chart" uri="{C3380CC4-5D6E-409C-BE32-E72D297353CC}">
                <c16:uniqueId val="{00000009-7741-48EA-BABC-5833E1DB6042}"/>
              </c:ext>
            </c:extLst>
          </c:dPt>
          <c:dLbls>
            <c:dLbl>
              <c:idx val="8"/>
              <c:layout>
                <c:manualLayout>
                  <c:x val="1.4848660580664471E-2"/>
                  <c:y val="-8.998563165307856E-2"/>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9-7741-48EA-BABC-5833E1DB6042}"/>
                </c:ext>
              </c:extLst>
            </c:dLbl>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lumMod val="75000"/>
                        <a:lumOff val="25000"/>
                      </a:schemeClr>
                    </a:solidFill>
                    <a:latin typeface="Meiryo UI" panose="020B0604030504040204" pitchFamily="50" charset="-128"/>
                    <a:ea typeface="Meiryo UI" panose="020B0604030504040204" pitchFamily="50" charset="-128"/>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柴島</c:v>
                </c:pt>
                <c:pt idx="1">
                  <c:v>豊野</c:v>
                </c:pt>
                <c:pt idx="2">
                  <c:v>　　　</c:v>
                </c:pt>
                <c:pt idx="3">
                  <c:v>　　　</c:v>
                </c:pt>
                <c:pt idx="4">
                  <c:v>村野</c:v>
                </c:pt>
                <c:pt idx="5">
                  <c:v>三島</c:v>
                </c:pt>
                <c:pt idx="6">
                  <c:v>泉
（吹田）</c:v>
                </c:pt>
                <c:pt idx="7">
                  <c:v>守口</c:v>
                </c:pt>
                <c:pt idx="8">
                  <c:v>中宮
（枚方）</c:v>
                </c:pt>
              </c:strCache>
            </c:strRef>
          </c:cat>
          <c:val>
            <c:numRef>
              <c:f>Sheet1!$B$2:$B$10</c:f>
              <c:numCache>
                <c:formatCode>General</c:formatCode>
                <c:ptCount val="9"/>
                <c:pt idx="0">
                  <c:v>70</c:v>
                </c:pt>
                <c:pt idx="1">
                  <c:v>45</c:v>
                </c:pt>
                <c:pt idx="4">
                  <c:v>70</c:v>
                </c:pt>
                <c:pt idx="5">
                  <c:v>33</c:v>
                </c:pt>
                <c:pt idx="8">
                  <c:v>12.7</c:v>
                </c:pt>
              </c:numCache>
            </c:numRef>
          </c:val>
          <c:extLst>
            <c:ext xmlns:c16="http://schemas.microsoft.com/office/drawing/2014/chart" uri="{C3380CC4-5D6E-409C-BE32-E72D297353CC}">
              <c16:uniqueId val="{00000000-98EA-4B67-8165-A097670311BA}"/>
            </c:ext>
          </c:extLst>
        </c:ser>
        <c:ser>
          <c:idx val="1"/>
          <c:order val="1"/>
          <c:tx>
            <c:strRef>
              <c:f>Sheet1!$C$1</c:f>
              <c:strCache>
                <c:ptCount val="1"/>
                <c:pt idx="0">
                  <c:v>系列 2</c:v>
                </c:pt>
              </c:strCache>
            </c:strRef>
          </c:tx>
          <c:spPr>
            <a:solidFill>
              <a:schemeClr val="bg1"/>
            </a:solidFill>
            <a:ln w="19050">
              <a:solidFill>
                <a:schemeClr val="accent1"/>
              </a:solidFill>
            </a:ln>
            <a:effectLst/>
            <a:sp3d contourW="19050">
              <a:contourClr>
                <a:schemeClr val="accent1"/>
              </a:contourClr>
            </a:sp3d>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Meiryo UI" panose="020B0604030504040204" pitchFamily="50" charset="-128"/>
                    <a:ea typeface="Meiryo UI" panose="020B0604030504040204" pitchFamily="50" charset="-128"/>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柴島</c:v>
                </c:pt>
                <c:pt idx="1">
                  <c:v>豊野</c:v>
                </c:pt>
                <c:pt idx="2">
                  <c:v>　　　</c:v>
                </c:pt>
                <c:pt idx="3">
                  <c:v>　　　</c:v>
                </c:pt>
                <c:pt idx="4">
                  <c:v>村野</c:v>
                </c:pt>
                <c:pt idx="5">
                  <c:v>三島</c:v>
                </c:pt>
                <c:pt idx="6">
                  <c:v>泉
（吹田）</c:v>
                </c:pt>
                <c:pt idx="7">
                  <c:v>守口</c:v>
                </c:pt>
                <c:pt idx="8">
                  <c:v>中宮
（枚方）</c:v>
                </c:pt>
              </c:strCache>
            </c:strRef>
          </c:cat>
          <c:val>
            <c:numRef>
              <c:f>Sheet1!$C$2:$C$10</c:f>
              <c:numCache>
                <c:formatCode>General</c:formatCode>
                <c:ptCount val="9"/>
                <c:pt idx="0">
                  <c:v>48</c:v>
                </c:pt>
                <c:pt idx="4">
                  <c:v>110</c:v>
                </c:pt>
              </c:numCache>
            </c:numRef>
          </c:val>
          <c:extLst>
            <c:ext xmlns:c16="http://schemas.microsoft.com/office/drawing/2014/chart" uri="{C3380CC4-5D6E-409C-BE32-E72D297353CC}">
              <c16:uniqueId val="{00000001-98EA-4B67-8165-A097670311BA}"/>
            </c:ext>
          </c:extLst>
        </c:ser>
        <c:ser>
          <c:idx val="2"/>
          <c:order val="2"/>
          <c:tx>
            <c:strRef>
              <c:f>Sheet1!$D$1</c:f>
              <c:strCache>
                <c:ptCount val="1"/>
                <c:pt idx="0">
                  <c:v>系列 3</c:v>
                </c:pt>
              </c:strCache>
            </c:strRef>
          </c:tx>
          <c:spPr>
            <a:solidFill>
              <a:schemeClr val="accent3"/>
            </a:solidFill>
            <a:ln>
              <a:noFill/>
            </a:ln>
            <a:effectLst/>
            <a:sp3d/>
          </c:spPr>
          <c:invertIfNegative val="0"/>
          <c:cat>
            <c:strRef>
              <c:f>Sheet1!$A$2:$A$10</c:f>
              <c:strCache>
                <c:ptCount val="9"/>
                <c:pt idx="0">
                  <c:v>柴島</c:v>
                </c:pt>
                <c:pt idx="1">
                  <c:v>豊野</c:v>
                </c:pt>
                <c:pt idx="2">
                  <c:v>　　　</c:v>
                </c:pt>
                <c:pt idx="3">
                  <c:v>　　　</c:v>
                </c:pt>
                <c:pt idx="4">
                  <c:v>村野</c:v>
                </c:pt>
                <c:pt idx="5">
                  <c:v>三島</c:v>
                </c:pt>
                <c:pt idx="6">
                  <c:v>泉
（吹田）</c:v>
                </c:pt>
                <c:pt idx="7">
                  <c:v>守口</c:v>
                </c:pt>
                <c:pt idx="8">
                  <c:v>中宮
（枚方）</c:v>
                </c:pt>
              </c:strCache>
            </c:strRef>
          </c:cat>
          <c:val>
            <c:numRef>
              <c:f>Sheet1!$D$2:$D$10</c:f>
              <c:numCache>
                <c:formatCode>General</c:formatCode>
                <c:ptCount val="9"/>
              </c:numCache>
            </c:numRef>
          </c:val>
          <c:extLst>
            <c:ext xmlns:c16="http://schemas.microsoft.com/office/drawing/2014/chart" uri="{C3380CC4-5D6E-409C-BE32-E72D297353CC}">
              <c16:uniqueId val="{00000002-98EA-4B67-8165-A097670311BA}"/>
            </c:ext>
          </c:extLst>
        </c:ser>
        <c:dLbls>
          <c:showLegendKey val="0"/>
          <c:showVal val="0"/>
          <c:showCatName val="0"/>
          <c:showSerName val="0"/>
          <c:showPercent val="0"/>
          <c:showBubbleSize val="0"/>
        </c:dLbls>
        <c:gapWidth val="110"/>
        <c:shape val="box"/>
        <c:axId val="309754160"/>
        <c:axId val="309749848"/>
        <c:axId val="0"/>
      </c:bar3DChart>
      <c:catAx>
        <c:axId val="309754160"/>
        <c:scaling>
          <c:orientation val="minMax"/>
        </c:scaling>
        <c:delete val="0"/>
        <c:axPos val="b"/>
        <c:numFmt formatCode="General" sourceLinked="1"/>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900" b="0" i="0" u="none" strike="noStrike" kern="1200" baseline="0">
                <a:solidFill>
                  <a:schemeClr val="tx1"/>
                </a:solidFill>
                <a:latin typeface="Meiryo UI" panose="020B0604030504040204" pitchFamily="50" charset="-128"/>
                <a:ea typeface="Meiryo UI" panose="020B0604030504040204" pitchFamily="50" charset="-128"/>
                <a:cs typeface="+mn-cs"/>
              </a:defRPr>
            </a:pPr>
            <a:endParaRPr lang="ja-JP"/>
          </a:p>
        </c:txPr>
        <c:crossAx val="309749848"/>
        <c:crosses val="autoZero"/>
        <c:auto val="1"/>
        <c:lblAlgn val="ctr"/>
        <c:lblOffset val="100"/>
        <c:noMultiLvlLbl val="0"/>
      </c:catAx>
      <c:valAx>
        <c:axId val="309749848"/>
        <c:scaling>
          <c:orientation val="minMax"/>
        </c:scaling>
        <c:delete val="0"/>
        <c:axPos val="l"/>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Meiryo UI" panose="020B0604030504040204" pitchFamily="50" charset="-128"/>
                <a:ea typeface="Meiryo UI" panose="020B0604030504040204" pitchFamily="50" charset="-128"/>
                <a:cs typeface="+mn-cs"/>
              </a:defRPr>
            </a:pPr>
            <a:endParaRPr lang="ja-JP"/>
          </a:p>
        </c:txPr>
        <c:crossAx val="309754160"/>
        <c:crosses val="autoZero"/>
        <c:crossBetween val="between"/>
      </c:valAx>
      <c:spPr>
        <a:noFill/>
        <a:ln>
          <a:noFill/>
        </a:ln>
        <a:effectLst/>
      </c:spPr>
    </c:plotArea>
    <c:plotVisOnly val="1"/>
    <c:dispBlanksAs val="gap"/>
    <c:showDLblsOverMax val="0"/>
  </c:chart>
  <c:spPr>
    <a:noFill/>
    <a:ln>
      <a:noFill/>
    </a:ln>
    <a:effectLst/>
  </c:spPr>
  <c:txPr>
    <a:bodyPr/>
    <a:lstStyle/>
    <a:p>
      <a:pPr>
        <a:defRPr sz="1200">
          <a:latin typeface="Meiryo UI" panose="020B0604030504040204" pitchFamily="50" charset="-128"/>
          <a:ea typeface="Meiryo UI" panose="020B0604030504040204" pitchFamily="50" charset="-128"/>
        </a:defRPr>
      </a:pPr>
      <a:endParaRPr lang="ja-JP"/>
    </a:p>
  </c:txPr>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4255606868573467"/>
          <c:y val="0.14108930643780612"/>
          <c:w val="0.75300991623654279"/>
          <c:h val="0.68323192993646709"/>
        </c:manualLayout>
      </c:layout>
      <c:pieChart>
        <c:varyColors val="1"/>
        <c:ser>
          <c:idx val="0"/>
          <c:order val="0"/>
          <c:tx>
            <c:strRef>
              <c:f>Sheet1!$B$1</c:f>
              <c:strCache>
                <c:ptCount val="1"/>
                <c:pt idx="0">
                  <c:v>一日平均給水量</c:v>
                </c:pt>
              </c:strCache>
            </c:strRef>
          </c:tx>
          <c:spPr>
            <a:ln>
              <a:solidFill>
                <a:schemeClr val="bg1">
                  <a:lumMod val="50000"/>
                </a:schemeClr>
              </a:solidFill>
            </a:ln>
          </c:spPr>
          <c:dPt>
            <c:idx val="0"/>
            <c:bubble3D val="0"/>
            <c:spPr>
              <a:solidFill>
                <a:srgbClr val="00B0F0"/>
              </a:solidFill>
              <a:ln>
                <a:solidFill>
                  <a:schemeClr val="bg1">
                    <a:lumMod val="50000"/>
                  </a:schemeClr>
                </a:solidFill>
              </a:ln>
            </c:spPr>
            <c:extLst>
              <c:ext xmlns:c16="http://schemas.microsoft.com/office/drawing/2014/chart" uri="{C3380CC4-5D6E-409C-BE32-E72D297353CC}">
                <c16:uniqueId val="{00000001-C4EC-4A19-8DB0-38A9ADAD23F9}"/>
              </c:ext>
            </c:extLst>
          </c:dPt>
          <c:dPt>
            <c:idx val="1"/>
            <c:bubble3D val="0"/>
            <c:spPr>
              <a:solidFill>
                <a:srgbClr val="FFCCFF"/>
              </a:solidFill>
              <a:ln>
                <a:solidFill>
                  <a:schemeClr val="bg1">
                    <a:lumMod val="50000"/>
                  </a:schemeClr>
                </a:solidFill>
              </a:ln>
            </c:spPr>
            <c:extLst>
              <c:ext xmlns:c16="http://schemas.microsoft.com/office/drawing/2014/chart" uri="{C3380CC4-5D6E-409C-BE32-E72D297353CC}">
                <c16:uniqueId val="{00000003-C4EC-4A19-8DB0-38A9ADAD23F9}"/>
              </c:ext>
            </c:extLst>
          </c:dPt>
          <c:dPt>
            <c:idx val="2"/>
            <c:bubble3D val="0"/>
            <c:spPr>
              <a:solidFill>
                <a:srgbClr val="92D050"/>
              </a:solidFill>
              <a:ln>
                <a:solidFill>
                  <a:schemeClr val="bg1">
                    <a:lumMod val="50000"/>
                  </a:schemeClr>
                </a:solidFill>
              </a:ln>
            </c:spPr>
            <c:extLst>
              <c:ext xmlns:c16="http://schemas.microsoft.com/office/drawing/2014/chart" uri="{C3380CC4-5D6E-409C-BE32-E72D297353CC}">
                <c16:uniqueId val="{00000005-C4EC-4A19-8DB0-38A9ADAD23F9}"/>
              </c:ext>
            </c:extLst>
          </c:dPt>
          <c:dPt>
            <c:idx val="3"/>
            <c:bubble3D val="0"/>
            <c:spPr>
              <a:solidFill>
                <a:srgbClr val="99FF66"/>
              </a:solidFill>
              <a:ln>
                <a:solidFill>
                  <a:schemeClr val="bg1">
                    <a:lumMod val="50000"/>
                  </a:schemeClr>
                </a:solidFill>
              </a:ln>
            </c:spPr>
            <c:extLst>
              <c:ext xmlns:c16="http://schemas.microsoft.com/office/drawing/2014/chart" uri="{C3380CC4-5D6E-409C-BE32-E72D297353CC}">
                <c16:uniqueId val="{00000007-C4EC-4A19-8DB0-38A9ADAD23F9}"/>
              </c:ext>
            </c:extLst>
          </c:dPt>
          <c:dPt>
            <c:idx val="4"/>
            <c:bubble3D val="0"/>
            <c:spPr>
              <a:solidFill>
                <a:schemeClr val="accent2">
                  <a:lumMod val="40000"/>
                  <a:lumOff val="60000"/>
                </a:schemeClr>
              </a:solidFill>
              <a:ln>
                <a:solidFill>
                  <a:schemeClr val="bg1">
                    <a:lumMod val="50000"/>
                  </a:schemeClr>
                </a:solidFill>
              </a:ln>
            </c:spPr>
            <c:extLst>
              <c:ext xmlns:c16="http://schemas.microsoft.com/office/drawing/2014/chart" uri="{C3380CC4-5D6E-409C-BE32-E72D297353CC}">
                <c16:uniqueId val="{00000009-C4EC-4A19-8DB0-38A9ADAD23F9}"/>
              </c:ext>
            </c:extLst>
          </c:dPt>
          <c:dPt>
            <c:idx val="5"/>
            <c:bubble3D val="0"/>
            <c:spPr>
              <a:solidFill>
                <a:schemeClr val="accent2">
                  <a:lumMod val="60000"/>
                  <a:lumOff val="40000"/>
                </a:schemeClr>
              </a:solidFill>
              <a:ln>
                <a:solidFill>
                  <a:schemeClr val="bg1">
                    <a:lumMod val="50000"/>
                  </a:schemeClr>
                </a:solidFill>
              </a:ln>
            </c:spPr>
            <c:extLst>
              <c:ext xmlns:c16="http://schemas.microsoft.com/office/drawing/2014/chart" uri="{C3380CC4-5D6E-409C-BE32-E72D297353CC}">
                <c16:uniqueId val="{0000000B-C4EC-4A19-8DB0-38A9ADAD23F9}"/>
              </c:ext>
            </c:extLst>
          </c:dPt>
          <c:dLbls>
            <c:dLbl>
              <c:idx val="0"/>
              <c:layout>
                <c:manualLayout>
                  <c:x val="-0.16799803886761508"/>
                  <c:y val="3.722428961405503E-2"/>
                </c:manualLayout>
              </c:layout>
              <c:showLegendKey val="0"/>
              <c:showVal val="0"/>
              <c:showCatName val="1"/>
              <c:showSerName val="0"/>
              <c:showPercent val="1"/>
              <c:showBubbleSize val="0"/>
              <c:extLst>
                <c:ext xmlns:c15="http://schemas.microsoft.com/office/drawing/2012/chart" uri="{CE6537A1-D6FC-4f65-9D91-7224C49458BB}">
                  <c15:layout>
                    <c:manualLayout>
                      <c:w val="0.30742594458264078"/>
                      <c:h val="0.37271219041449921"/>
                    </c:manualLayout>
                  </c15:layout>
                </c:ext>
                <c:ext xmlns:c16="http://schemas.microsoft.com/office/drawing/2014/chart" uri="{C3380CC4-5D6E-409C-BE32-E72D297353CC}">
                  <c16:uniqueId val="{00000001-C4EC-4A19-8DB0-38A9ADAD23F9}"/>
                </c:ext>
              </c:extLst>
            </c:dLbl>
            <c:dLbl>
              <c:idx val="1"/>
              <c:layout>
                <c:manualLayout>
                  <c:x val="0.21851711214937841"/>
                  <c:y val="-0.16835859952462648"/>
                </c:manualLayout>
              </c:layout>
              <c:spPr/>
              <c:txPr>
                <a:bodyPr/>
                <a:lstStyle/>
                <a:p>
                  <a:pPr>
                    <a:defRPr sz="11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pPr>
                  <a:endParaRPr lang="ja-JP"/>
                </a:p>
              </c:txPr>
              <c:showLegendKey val="0"/>
              <c:showVal val="0"/>
              <c:showCatName val="1"/>
              <c:showSerName val="0"/>
              <c:showPercent val="1"/>
              <c:showBubbleSize val="0"/>
              <c:extLst>
                <c:ext xmlns:c15="http://schemas.microsoft.com/office/drawing/2012/chart" uri="{CE6537A1-D6FC-4f65-9D91-7224C49458BB}">
                  <c15:layout/>
                </c:ext>
                <c:ext xmlns:c16="http://schemas.microsoft.com/office/drawing/2014/chart" uri="{C3380CC4-5D6E-409C-BE32-E72D297353CC}">
                  <c16:uniqueId val="{00000003-C4EC-4A19-8DB0-38A9ADAD23F9}"/>
                </c:ext>
              </c:extLst>
            </c:dLbl>
            <c:dLbl>
              <c:idx val="2"/>
              <c:layout>
                <c:manualLayout>
                  <c:x val="0.1560933044081676"/>
                  <c:y val="0.12459498582202508"/>
                </c:manualLayout>
              </c:layout>
              <c:tx>
                <c:rich>
                  <a:bodyPr/>
                  <a:lstStyle/>
                  <a:p>
                    <a:r>
                      <a:rPr lang="ja-JP" altLang="en-US" dirty="0" smtClean="0"/>
                      <a:t>市町村</a:t>
                    </a:r>
                  </a:p>
                  <a:p>
                    <a:r>
                      <a:rPr lang="ja-JP" altLang="en-US" dirty="0" smtClean="0"/>
                      <a:t>自己</a:t>
                    </a:r>
                    <a:r>
                      <a:rPr lang="ja-JP" altLang="en-US" dirty="0"/>
                      <a:t>水
</a:t>
                    </a:r>
                    <a:r>
                      <a:rPr lang="en-US" altLang="ja-JP" dirty="0" smtClean="0"/>
                      <a:t>15%</a:t>
                    </a:r>
                    <a:endParaRPr lang="ja-JP" altLang="en-US" dirty="0"/>
                  </a:p>
                </c:rich>
              </c:tx>
              <c:showLegendKey val="0"/>
              <c:showVal val="0"/>
              <c:showCatName val="1"/>
              <c:showSerName val="0"/>
              <c:showPercent val="1"/>
              <c:showBubbleSize val="0"/>
              <c:extLst>
                <c:ext xmlns:c15="http://schemas.microsoft.com/office/drawing/2012/chart" uri="{CE6537A1-D6FC-4f65-9D91-7224C49458BB}">
                  <c15:layout/>
                </c:ext>
                <c:ext xmlns:c16="http://schemas.microsoft.com/office/drawing/2014/chart" uri="{C3380CC4-5D6E-409C-BE32-E72D297353CC}">
                  <c16:uniqueId val="{00000005-C4EC-4A19-8DB0-38A9ADAD23F9}"/>
                </c:ext>
              </c:extLst>
            </c:dLbl>
            <c:dLbl>
              <c:idx val="3"/>
              <c:layout>
                <c:manualLayout>
                  <c:x val="2.7526824267838944E-2"/>
                  <c:y val="1.1027227894681368E-2"/>
                </c:manualLayout>
              </c:layout>
              <c:spPr>
                <a:noFill/>
                <a:ln>
                  <a:noFill/>
                </a:ln>
                <a:effectLst/>
              </c:spPr>
              <c:txPr>
                <a:bodyPr/>
                <a:lstStyle/>
                <a:p>
                  <a:pPr>
                    <a:defRPr sz="8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pPr>
                  <a:endParaRPr lang="ja-JP"/>
                </a:p>
              </c:txPr>
              <c:showLegendKey val="0"/>
              <c:showVal val="0"/>
              <c:showCatName val="1"/>
              <c:showSerName val="0"/>
              <c:showPercent val="1"/>
              <c:showBubbleSize val="0"/>
              <c:extLst>
                <c:ext xmlns:c15="http://schemas.microsoft.com/office/drawing/2012/chart" uri="{CE6537A1-D6FC-4f65-9D91-7224C49458BB}">
                  <c15:layout/>
                </c:ext>
                <c:ext xmlns:c16="http://schemas.microsoft.com/office/drawing/2014/chart" uri="{C3380CC4-5D6E-409C-BE32-E72D297353CC}">
                  <c16:uniqueId val="{00000007-C4EC-4A19-8DB0-38A9ADAD23F9}"/>
                </c:ext>
              </c:extLst>
            </c:dLbl>
            <c:spPr>
              <a:noFill/>
              <a:ln>
                <a:noFill/>
              </a:ln>
              <a:effectLst/>
            </c:spPr>
            <c:txPr>
              <a:bodyPr/>
              <a:lstStyle/>
              <a:p>
                <a:pPr>
                  <a:defRPr sz="11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pPr>
                <a:endParaRPr lang="ja-JP"/>
              </a:p>
            </c:txPr>
            <c:showLegendKey val="0"/>
            <c:showVal val="0"/>
            <c:showCatName val="1"/>
            <c:showSerName val="0"/>
            <c:showPercent val="1"/>
            <c:showBubbleSize val="0"/>
            <c:showLeaderLines val="0"/>
            <c:extLst>
              <c:ext xmlns:c15="http://schemas.microsoft.com/office/drawing/2012/chart" uri="{CE6537A1-D6FC-4f65-9D91-7224C49458BB}"/>
            </c:extLst>
          </c:dLbls>
          <c:cat>
            <c:strRef>
              <c:f>Sheet1!$A$2:$A$6</c:f>
              <c:strCache>
                <c:ptCount val="4"/>
                <c:pt idx="0">
                  <c:v>大阪広域水道企業団</c:v>
                </c:pt>
                <c:pt idx="1">
                  <c:v>大阪市</c:v>
                </c:pt>
                <c:pt idx="2">
                  <c:v>市町村自己水</c:v>
                </c:pt>
                <c:pt idx="3">
                  <c:v>泉北水道企業団等</c:v>
                </c:pt>
              </c:strCache>
            </c:strRef>
          </c:cat>
          <c:val>
            <c:numRef>
              <c:f>Sheet1!$B$2:$B$6</c:f>
              <c:numCache>
                <c:formatCode>0_);[Red]\(0\)</c:formatCode>
                <c:ptCount val="5"/>
                <c:pt idx="0">
                  <c:v>1412938</c:v>
                </c:pt>
                <c:pt idx="1">
                  <c:v>1109871</c:v>
                </c:pt>
                <c:pt idx="2">
                  <c:v>448867</c:v>
                </c:pt>
                <c:pt idx="3" formatCode="General">
                  <c:v>24272</c:v>
                </c:pt>
              </c:numCache>
            </c:numRef>
          </c:val>
          <c:extLst>
            <c:ext xmlns:c16="http://schemas.microsoft.com/office/drawing/2014/chart" uri="{C3380CC4-5D6E-409C-BE32-E72D297353CC}">
              <c16:uniqueId val="{0000000C-C4EC-4A19-8DB0-38A9ADAD23F9}"/>
            </c:ext>
          </c:extLst>
        </c:ser>
        <c:ser>
          <c:idx val="1"/>
          <c:order val="1"/>
          <c:tx>
            <c:strRef>
              <c:f>Sheet1!$C$1</c:f>
              <c:strCache>
                <c:ptCount val="1"/>
                <c:pt idx="0">
                  <c:v>列1</c:v>
                </c:pt>
              </c:strCache>
            </c:strRef>
          </c:tx>
          <c:dLbls>
            <c:spPr>
              <a:noFill/>
              <a:ln>
                <a:noFill/>
              </a:ln>
              <a:effectLst/>
            </c:spPr>
            <c:showLegendKey val="0"/>
            <c:showVal val="0"/>
            <c:showCatName val="1"/>
            <c:showSerName val="0"/>
            <c:showPercent val="1"/>
            <c:showBubbleSize val="0"/>
            <c:showLeaderLines val="0"/>
            <c:extLst>
              <c:ext xmlns:c15="http://schemas.microsoft.com/office/drawing/2012/chart" uri="{CE6537A1-D6FC-4f65-9D91-7224C49458BB}"/>
            </c:extLst>
          </c:dLbls>
          <c:cat>
            <c:strRef>
              <c:f>Sheet1!$A$2:$A$6</c:f>
              <c:strCache>
                <c:ptCount val="4"/>
                <c:pt idx="0">
                  <c:v>大阪広域水道企業団</c:v>
                </c:pt>
                <c:pt idx="1">
                  <c:v>大阪市</c:v>
                </c:pt>
                <c:pt idx="2">
                  <c:v>市町村自己水</c:v>
                </c:pt>
                <c:pt idx="3">
                  <c:v>泉北水道企業団等</c:v>
                </c:pt>
              </c:strCache>
            </c:strRef>
          </c:cat>
          <c:val>
            <c:numRef>
              <c:f>Sheet1!$C$2:$C$6</c:f>
              <c:numCache>
                <c:formatCode>General</c:formatCode>
                <c:ptCount val="5"/>
              </c:numCache>
            </c:numRef>
          </c:val>
          <c:extLst>
            <c:ext xmlns:c16="http://schemas.microsoft.com/office/drawing/2014/chart" uri="{C3380CC4-5D6E-409C-BE32-E72D297353CC}">
              <c16:uniqueId val="{0000000D-C4EC-4A19-8DB0-38A9ADAD23F9}"/>
            </c:ext>
          </c:extLst>
        </c:ser>
        <c:dLbls>
          <c:showLegendKey val="0"/>
          <c:showVal val="0"/>
          <c:showCatName val="1"/>
          <c:showSerName val="0"/>
          <c:showPercent val="1"/>
          <c:showBubbleSize val="0"/>
          <c:showLeaderLines val="0"/>
        </c:dLbls>
        <c:firstSliceAng val="0"/>
      </c:pieChart>
      <c:spPr>
        <a:noFill/>
        <a:ln w="25400">
          <a:noFill/>
        </a:ln>
      </c:spPr>
    </c:plotArea>
    <c:plotVisOnly val="1"/>
    <c:dispBlanksAs val="gap"/>
    <c:showDLblsOverMax val="0"/>
  </c:chart>
  <c:txPr>
    <a:bodyPr/>
    <a:lstStyle/>
    <a:p>
      <a:pPr>
        <a:defRPr sz="1800"/>
      </a:pPr>
      <a:endParaRPr lang="ja-JP"/>
    </a:p>
  </c:txPr>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9401628004499155"/>
          <c:y val="0.13673499015748031"/>
          <c:w val="0.78806548073946048"/>
          <c:h val="0.79451500984251966"/>
        </c:manualLayout>
      </c:layout>
      <c:barChart>
        <c:barDir val="bar"/>
        <c:grouping val="stacked"/>
        <c:varyColors val="0"/>
        <c:ser>
          <c:idx val="0"/>
          <c:order val="0"/>
          <c:tx>
            <c:strRef>
              <c:f>Sheet1!$B$1</c:f>
              <c:strCache>
                <c:ptCount val="1"/>
                <c:pt idx="0">
                  <c:v>原水～浄水</c:v>
                </c:pt>
              </c:strCache>
            </c:strRef>
          </c:tx>
          <c:spPr>
            <a:solidFill>
              <a:srgbClr val="66CCFF"/>
            </a:solidFill>
            <a:ln>
              <a:solidFill>
                <a:schemeClr val="bg1">
                  <a:lumMod val="65000"/>
                </a:schemeClr>
              </a:solidFill>
            </a:ln>
          </c:spPr>
          <c:invertIfNegative val="0"/>
          <c:dPt>
            <c:idx val="1"/>
            <c:invertIfNegative val="0"/>
            <c:bubble3D val="0"/>
            <c:spPr>
              <a:solidFill>
                <a:schemeClr val="accent5">
                  <a:lumMod val="75000"/>
                </a:schemeClr>
              </a:solidFill>
              <a:ln>
                <a:solidFill>
                  <a:schemeClr val="bg1">
                    <a:lumMod val="65000"/>
                  </a:schemeClr>
                </a:solidFill>
              </a:ln>
            </c:spPr>
            <c:extLst>
              <c:ext xmlns:c16="http://schemas.microsoft.com/office/drawing/2014/chart" uri="{C3380CC4-5D6E-409C-BE32-E72D297353CC}">
                <c16:uniqueId val="{00000001-F0BD-4B48-9162-947BF692626C}"/>
              </c:ext>
            </c:extLst>
          </c:dPt>
          <c:dLbls>
            <c:dLbl>
              <c:idx val="1"/>
              <c:delete val="1"/>
              <c:extLst>
                <c:ext xmlns:c15="http://schemas.microsoft.com/office/drawing/2012/chart" uri="{CE6537A1-D6FC-4f65-9D91-7224C49458BB}"/>
                <c:ext xmlns:c16="http://schemas.microsoft.com/office/drawing/2014/chart" uri="{C3380CC4-5D6E-409C-BE32-E72D297353CC}">
                  <c16:uniqueId val="{00000001-F0BD-4B48-9162-947BF692626C}"/>
                </c:ext>
              </c:extLst>
            </c:dLbl>
            <c:spPr>
              <a:noFill/>
              <a:ln>
                <a:noFill/>
              </a:ln>
              <a:effectLst/>
            </c:spPr>
            <c:txPr>
              <a:bodyPr/>
              <a:lstStyle/>
              <a:p>
                <a:pPr>
                  <a:defRPr sz="2000"/>
                </a:pPr>
                <a:endParaRPr lang="ja-JP"/>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Sheet1!$A$2:$A$4</c:f>
              <c:strCache>
                <c:ptCount val="3"/>
                <c:pt idx="0">
                  <c:v>企業団</c:v>
                </c:pt>
                <c:pt idx="1">
                  <c:v>42市町村</c:v>
                </c:pt>
                <c:pt idx="2">
                  <c:v>大阪市</c:v>
                </c:pt>
              </c:strCache>
            </c:strRef>
          </c:cat>
          <c:val>
            <c:numRef>
              <c:f>Sheet1!$B$2:$B$4</c:f>
              <c:numCache>
                <c:formatCode>General</c:formatCode>
                <c:ptCount val="3"/>
                <c:pt idx="0">
                  <c:v>32</c:v>
                </c:pt>
                <c:pt idx="1">
                  <c:v>83</c:v>
                </c:pt>
                <c:pt idx="2">
                  <c:v>34</c:v>
                </c:pt>
              </c:numCache>
            </c:numRef>
          </c:val>
          <c:extLst>
            <c:ext xmlns:c16="http://schemas.microsoft.com/office/drawing/2014/chart" uri="{C3380CC4-5D6E-409C-BE32-E72D297353CC}">
              <c16:uniqueId val="{00000002-F0BD-4B48-9162-947BF692626C}"/>
            </c:ext>
          </c:extLst>
        </c:ser>
        <c:ser>
          <c:idx val="1"/>
          <c:order val="1"/>
          <c:tx>
            <c:strRef>
              <c:f>Sheet1!$C$1</c:f>
              <c:strCache>
                <c:ptCount val="1"/>
                <c:pt idx="0">
                  <c:v>送水</c:v>
                </c:pt>
              </c:strCache>
            </c:strRef>
          </c:tx>
          <c:spPr>
            <a:ln>
              <a:solidFill>
                <a:schemeClr val="bg1">
                  <a:lumMod val="65000"/>
                </a:schemeClr>
              </a:solidFill>
            </a:ln>
          </c:spPr>
          <c:invertIfNegative val="0"/>
          <c:dPt>
            <c:idx val="1"/>
            <c:invertIfNegative val="0"/>
            <c:bubble3D val="0"/>
            <c:spPr>
              <a:solidFill>
                <a:schemeClr val="accent5">
                  <a:lumMod val="40000"/>
                  <a:lumOff val="60000"/>
                </a:schemeClr>
              </a:solidFill>
              <a:ln>
                <a:solidFill>
                  <a:schemeClr val="bg1">
                    <a:lumMod val="65000"/>
                  </a:schemeClr>
                </a:solidFill>
              </a:ln>
            </c:spPr>
            <c:extLst>
              <c:ext xmlns:c16="http://schemas.microsoft.com/office/drawing/2014/chart" uri="{C3380CC4-5D6E-409C-BE32-E72D297353CC}">
                <c16:uniqueId val="{00000004-F0BD-4B48-9162-947BF692626C}"/>
              </c:ext>
            </c:extLst>
          </c:dPt>
          <c:dLbls>
            <c:dLbl>
              <c:idx val="1"/>
              <c:delete val="1"/>
              <c:extLst>
                <c:ext xmlns:c15="http://schemas.microsoft.com/office/drawing/2012/chart" uri="{CE6537A1-D6FC-4f65-9D91-7224C49458BB}"/>
                <c:ext xmlns:c16="http://schemas.microsoft.com/office/drawing/2014/chart" uri="{C3380CC4-5D6E-409C-BE32-E72D297353CC}">
                  <c16:uniqueId val="{00000004-F0BD-4B48-9162-947BF692626C}"/>
                </c:ext>
              </c:extLst>
            </c:dLbl>
            <c:spPr>
              <a:noFill/>
              <a:ln>
                <a:noFill/>
              </a:ln>
              <a:effectLst/>
            </c:spPr>
            <c:txPr>
              <a:bodyPr/>
              <a:lstStyle/>
              <a:p>
                <a:pPr>
                  <a:defRPr sz="2000"/>
                </a:pPr>
                <a:endParaRPr lang="ja-JP"/>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Sheet1!$A$2:$A$4</c:f>
              <c:strCache>
                <c:ptCount val="3"/>
                <c:pt idx="0">
                  <c:v>企業団</c:v>
                </c:pt>
                <c:pt idx="1">
                  <c:v>42市町村</c:v>
                </c:pt>
                <c:pt idx="2">
                  <c:v>大阪市</c:v>
                </c:pt>
              </c:strCache>
            </c:strRef>
          </c:cat>
          <c:val>
            <c:numRef>
              <c:f>Sheet1!$C$2:$C$4</c:f>
              <c:numCache>
                <c:formatCode>General</c:formatCode>
                <c:ptCount val="3"/>
                <c:pt idx="0">
                  <c:v>20</c:v>
                </c:pt>
                <c:pt idx="2">
                  <c:v>1</c:v>
                </c:pt>
              </c:numCache>
            </c:numRef>
          </c:val>
          <c:extLst>
            <c:ext xmlns:c16="http://schemas.microsoft.com/office/drawing/2014/chart" uri="{C3380CC4-5D6E-409C-BE32-E72D297353CC}">
              <c16:uniqueId val="{00000005-F0BD-4B48-9162-947BF692626C}"/>
            </c:ext>
          </c:extLst>
        </c:ser>
        <c:ser>
          <c:idx val="2"/>
          <c:order val="2"/>
          <c:tx>
            <c:strRef>
              <c:f>Sheet1!$D$1</c:f>
              <c:strCache>
                <c:ptCount val="1"/>
                <c:pt idx="0">
                  <c:v>配水</c:v>
                </c:pt>
              </c:strCache>
            </c:strRef>
          </c:tx>
          <c:spPr>
            <a:solidFill>
              <a:srgbClr val="CCFFCC"/>
            </a:solidFill>
            <a:ln>
              <a:solidFill>
                <a:schemeClr val="bg1">
                  <a:lumMod val="65000"/>
                </a:schemeClr>
              </a:solidFill>
            </a:ln>
          </c:spPr>
          <c:invertIfNegative val="0"/>
          <c:dLbls>
            <c:dLbl>
              <c:idx val="1"/>
              <c:layout>
                <c:manualLayout>
                  <c:x val="-5.9727464051827972E-3"/>
                  <c:y val="-1.1757816992751797E-16"/>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6-F0BD-4B48-9162-947BF692626C}"/>
                </c:ext>
              </c:extLst>
            </c:dLbl>
            <c:spPr>
              <a:noFill/>
              <a:ln>
                <a:noFill/>
              </a:ln>
              <a:effectLst/>
            </c:spPr>
            <c:txPr>
              <a:bodyPr/>
              <a:lstStyle/>
              <a:p>
                <a:pPr>
                  <a:defRPr sz="2000"/>
                </a:pPr>
                <a:endParaRPr lang="ja-JP"/>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Sheet1!$A$2:$A$4</c:f>
              <c:strCache>
                <c:ptCount val="3"/>
                <c:pt idx="0">
                  <c:v>企業団</c:v>
                </c:pt>
                <c:pt idx="1">
                  <c:v>42市町村</c:v>
                </c:pt>
                <c:pt idx="2">
                  <c:v>大阪市</c:v>
                </c:pt>
              </c:strCache>
            </c:strRef>
          </c:cat>
          <c:val>
            <c:numRef>
              <c:f>Sheet1!$D$2:$D$4</c:f>
              <c:numCache>
                <c:formatCode>General</c:formatCode>
                <c:ptCount val="3"/>
                <c:pt idx="1">
                  <c:v>47</c:v>
                </c:pt>
                <c:pt idx="2">
                  <c:v>66</c:v>
                </c:pt>
              </c:numCache>
            </c:numRef>
          </c:val>
          <c:extLst>
            <c:ext xmlns:c16="http://schemas.microsoft.com/office/drawing/2014/chart" uri="{C3380CC4-5D6E-409C-BE32-E72D297353CC}">
              <c16:uniqueId val="{00000007-F0BD-4B48-9162-947BF692626C}"/>
            </c:ext>
          </c:extLst>
        </c:ser>
        <c:ser>
          <c:idx val="3"/>
          <c:order val="3"/>
          <c:tx>
            <c:strRef>
              <c:f>Sheet1!$E$1</c:f>
              <c:strCache>
                <c:ptCount val="1"/>
                <c:pt idx="0">
                  <c:v>その他</c:v>
                </c:pt>
              </c:strCache>
            </c:strRef>
          </c:tx>
          <c:spPr>
            <a:pattFill prst="pct50">
              <a:fgClr>
                <a:schemeClr val="accent4">
                  <a:lumMod val="20000"/>
                  <a:lumOff val="80000"/>
                </a:schemeClr>
              </a:fgClr>
              <a:bgClr>
                <a:schemeClr val="bg1"/>
              </a:bgClr>
            </a:pattFill>
            <a:ln>
              <a:solidFill>
                <a:schemeClr val="bg1">
                  <a:lumMod val="65000"/>
                </a:schemeClr>
              </a:solidFill>
            </a:ln>
          </c:spPr>
          <c:invertIfNegative val="0"/>
          <c:dLbls>
            <c:spPr>
              <a:noFill/>
              <a:ln>
                <a:noFill/>
              </a:ln>
              <a:effectLst/>
            </c:spPr>
            <c:txPr>
              <a:bodyPr/>
              <a:lstStyle/>
              <a:p>
                <a:pPr>
                  <a:defRPr sz="2000"/>
                </a:pPr>
                <a:endParaRPr lang="ja-JP"/>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Sheet1!$A$2:$A$4</c:f>
              <c:strCache>
                <c:ptCount val="3"/>
                <c:pt idx="0">
                  <c:v>企業団</c:v>
                </c:pt>
                <c:pt idx="1">
                  <c:v>42市町村</c:v>
                </c:pt>
                <c:pt idx="2">
                  <c:v>大阪市</c:v>
                </c:pt>
              </c:strCache>
            </c:strRef>
          </c:cat>
          <c:val>
            <c:numRef>
              <c:f>Sheet1!$E$2:$E$4</c:f>
              <c:numCache>
                <c:formatCode>General</c:formatCode>
                <c:ptCount val="3"/>
                <c:pt idx="0">
                  <c:v>9</c:v>
                </c:pt>
                <c:pt idx="1">
                  <c:v>23</c:v>
                </c:pt>
                <c:pt idx="2">
                  <c:v>27</c:v>
                </c:pt>
              </c:numCache>
            </c:numRef>
          </c:val>
          <c:extLst>
            <c:ext xmlns:c16="http://schemas.microsoft.com/office/drawing/2014/chart" uri="{C3380CC4-5D6E-409C-BE32-E72D297353CC}">
              <c16:uniqueId val="{00000008-F0BD-4B48-9162-947BF692626C}"/>
            </c:ext>
          </c:extLst>
        </c:ser>
        <c:dLbls>
          <c:showLegendKey val="0"/>
          <c:showVal val="1"/>
          <c:showCatName val="0"/>
          <c:showSerName val="0"/>
          <c:showPercent val="0"/>
          <c:showBubbleSize val="0"/>
        </c:dLbls>
        <c:gapWidth val="61"/>
        <c:overlap val="100"/>
        <c:axId val="569295752"/>
        <c:axId val="569298888"/>
      </c:barChart>
      <c:catAx>
        <c:axId val="569295752"/>
        <c:scaling>
          <c:orientation val="minMax"/>
        </c:scaling>
        <c:delete val="0"/>
        <c:axPos val="l"/>
        <c:numFmt formatCode="General" sourceLinked="0"/>
        <c:majorTickMark val="none"/>
        <c:minorTickMark val="none"/>
        <c:tickLblPos val="nextTo"/>
        <c:spPr>
          <a:ln w="15875">
            <a:solidFill>
              <a:schemeClr val="tx1"/>
            </a:solidFill>
          </a:ln>
        </c:spPr>
        <c:txPr>
          <a:bodyPr/>
          <a:lstStyle/>
          <a:p>
            <a:pPr>
              <a:defRPr sz="1600">
                <a:latin typeface="メイリオ" panose="020B0604030504040204" pitchFamily="50" charset="-128"/>
                <a:ea typeface="メイリオ" panose="020B0604030504040204" pitchFamily="50" charset="-128"/>
                <a:cs typeface="メイリオ" panose="020B0604030504040204" pitchFamily="50" charset="-128"/>
              </a:defRPr>
            </a:pPr>
            <a:endParaRPr lang="ja-JP"/>
          </a:p>
        </c:txPr>
        <c:crossAx val="569298888"/>
        <c:crosses val="autoZero"/>
        <c:auto val="1"/>
        <c:lblAlgn val="ctr"/>
        <c:lblOffset val="100"/>
        <c:noMultiLvlLbl val="0"/>
      </c:catAx>
      <c:valAx>
        <c:axId val="569298888"/>
        <c:scaling>
          <c:orientation val="minMax"/>
          <c:max val="160"/>
          <c:min val="0"/>
        </c:scaling>
        <c:delete val="1"/>
        <c:axPos val="b"/>
        <c:numFmt formatCode="General" sourceLinked="1"/>
        <c:majorTickMark val="none"/>
        <c:minorTickMark val="none"/>
        <c:tickLblPos val="none"/>
        <c:crossAx val="569295752"/>
        <c:crosses val="autoZero"/>
        <c:crossBetween val="between"/>
        <c:majorUnit val="40"/>
      </c:valAx>
    </c:plotArea>
    <c:legend>
      <c:legendPos val="t"/>
      <c:layout>
        <c:manualLayout>
          <c:xMode val="edge"/>
          <c:yMode val="edge"/>
          <c:x val="0.19892788418201984"/>
          <c:y val="5.3124999999999999E-2"/>
          <c:w val="0.70169000505567114"/>
          <c:h val="8.6734990157480318E-2"/>
        </c:manualLayout>
      </c:layout>
      <c:overlay val="0"/>
      <c:txPr>
        <a:bodyPr/>
        <a:lstStyle/>
        <a:p>
          <a:pPr>
            <a:defRPr>
              <a:latin typeface="メイリオ" panose="020B0604030504040204" pitchFamily="50" charset="-128"/>
              <a:ea typeface="メイリオ" panose="020B0604030504040204" pitchFamily="50" charset="-128"/>
              <a:cs typeface="メイリオ" panose="020B0604030504040204" pitchFamily="50" charset="-128"/>
            </a:defRPr>
          </a:pPr>
          <a:endParaRPr lang="ja-JP"/>
        </a:p>
      </c:txPr>
    </c:legend>
    <c:plotVisOnly val="1"/>
    <c:dispBlanksAs val="gap"/>
    <c:showDLblsOverMax val="0"/>
  </c:chart>
  <c:txPr>
    <a:bodyPr/>
    <a:lstStyle/>
    <a:p>
      <a:pPr>
        <a:defRPr sz="1800"/>
      </a:pPr>
      <a:endParaRPr lang="ja-JP"/>
    </a:p>
  </c:txPr>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口径20㎜月20㎥料金税込</c:v>
                </c:pt>
              </c:strCache>
            </c:strRef>
          </c:tx>
          <c:spPr>
            <a:solidFill>
              <a:schemeClr val="bg1">
                <a:lumMod val="50000"/>
              </a:schemeClr>
            </a:solidFill>
          </c:spPr>
          <c:invertIfNegative val="0"/>
          <c:cat>
            <c:strRef>
              <c:f>Sheet1!$A$2:$A$48</c:f>
              <c:strCache>
                <c:ptCount val="47"/>
                <c:pt idx="0">
                  <c:v>大阪市</c:v>
                </c:pt>
                <c:pt idx="1">
                  <c:v>堺市</c:v>
                </c:pt>
                <c:pt idx="3">
                  <c:v>枚方市</c:v>
                </c:pt>
                <c:pt idx="4">
                  <c:v>吹田市</c:v>
                </c:pt>
                <c:pt idx="5">
                  <c:v>高槻市</c:v>
                </c:pt>
                <c:pt idx="6">
                  <c:v>茨木市</c:v>
                </c:pt>
                <c:pt idx="7">
                  <c:v>豊中市</c:v>
                </c:pt>
                <c:pt idx="8">
                  <c:v>東大阪市</c:v>
                </c:pt>
                <c:pt idx="9">
                  <c:v>寝屋川市</c:v>
                </c:pt>
                <c:pt idx="10">
                  <c:v>八尾市</c:v>
                </c:pt>
                <c:pt idx="12">
                  <c:v>富田林市</c:v>
                </c:pt>
                <c:pt idx="13">
                  <c:v>和泉市</c:v>
                </c:pt>
                <c:pt idx="14">
                  <c:v>大東市</c:v>
                </c:pt>
                <c:pt idx="15">
                  <c:v>守口市</c:v>
                </c:pt>
                <c:pt idx="16">
                  <c:v>池田市</c:v>
                </c:pt>
                <c:pt idx="17">
                  <c:v>岸和田市</c:v>
                </c:pt>
                <c:pt idx="18">
                  <c:v>羽曳野市</c:v>
                </c:pt>
                <c:pt idx="19">
                  <c:v>河内長野市</c:v>
                </c:pt>
                <c:pt idx="20">
                  <c:v>箕面市</c:v>
                </c:pt>
                <c:pt idx="21">
                  <c:v>泉佐野市</c:v>
                </c:pt>
                <c:pt idx="22">
                  <c:v>門真市</c:v>
                </c:pt>
                <c:pt idx="23">
                  <c:v>松原市</c:v>
                </c:pt>
                <c:pt idx="25">
                  <c:v>貝塚市</c:v>
                </c:pt>
                <c:pt idx="26">
                  <c:v>柏原市</c:v>
                </c:pt>
                <c:pt idx="27">
                  <c:v>大阪狭山市</c:v>
                </c:pt>
                <c:pt idx="28">
                  <c:v>摂津市</c:v>
                </c:pt>
                <c:pt idx="29">
                  <c:v>高石市</c:v>
                </c:pt>
                <c:pt idx="30">
                  <c:v>四條畷市(企)</c:v>
                </c:pt>
                <c:pt idx="31">
                  <c:v>藤井寺市</c:v>
                </c:pt>
                <c:pt idx="32">
                  <c:v>交野市</c:v>
                </c:pt>
                <c:pt idx="33">
                  <c:v>阪南市</c:v>
                </c:pt>
                <c:pt idx="34">
                  <c:v>泉大津市</c:v>
                </c:pt>
                <c:pt idx="35">
                  <c:v>泉南市</c:v>
                </c:pt>
                <c:pt idx="37">
                  <c:v>熊取町</c:v>
                </c:pt>
                <c:pt idx="38">
                  <c:v>島本町</c:v>
                </c:pt>
                <c:pt idx="39">
                  <c:v>河南町</c:v>
                </c:pt>
                <c:pt idx="40">
                  <c:v>忠岡町</c:v>
                </c:pt>
                <c:pt idx="41">
                  <c:v>田尻町</c:v>
                </c:pt>
                <c:pt idx="42">
                  <c:v>太子町(企)</c:v>
                </c:pt>
                <c:pt idx="43">
                  <c:v>千早赤阪村(企)</c:v>
                </c:pt>
                <c:pt idx="44">
                  <c:v>岬町</c:v>
                </c:pt>
                <c:pt idx="45">
                  <c:v>豊能町</c:v>
                </c:pt>
                <c:pt idx="46">
                  <c:v>能勢町</c:v>
                </c:pt>
              </c:strCache>
            </c:strRef>
          </c:cat>
          <c:val>
            <c:numRef>
              <c:f>Sheet1!$B$2:$B$48</c:f>
              <c:numCache>
                <c:formatCode>General</c:formatCode>
                <c:ptCount val="47"/>
                <c:pt idx="0">
                  <c:v>2073</c:v>
                </c:pt>
                <c:pt idx="1">
                  <c:v>2484</c:v>
                </c:pt>
                <c:pt idx="3">
                  <c:v>2235</c:v>
                </c:pt>
                <c:pt idx="4">
                  <c:v>2311</c:v>
                </c:pt>
                <c:pt idx="5">
                  <c:v>2376</c:v>
                </c:pt>
                <c:pt idx="6">
                  <c:v>2376</c:v>
                </c:pt>
                <c:pt idx="7">
                  <c:v>2451</c:v>
                </c:pt>
                <c:pt idx="8">
                  <c:v>2550</c:v>
                </c:pt>
                <c:pt idx="9">
                  <c:v>2553</c:v>
                </c:pt>
                <c:pt idx="10">
                  <c:v>2721</c:v>
                </c:pt>
                <c:pt idx="12">
                  <c:v>2378</c:v>
                </c:pt>
                <c:pt idx="13">
                  <c:v>2527</c:v>
                </c:pt>
                <c:pt idx="14">
                  <c:v>2577</c:v>
                </c:pt>
                <c:pt idx="15">
                  <c:v>2590</c:v>
                </c:pt>
                <c:pt idx="16">
                  <c:v>2602</c:v>
                </c:pt>
                <c:pt idx="17">
                  <c:v>2624</c:v>
                </c:pt>
                <c:pt idx="18">
                  <c:v>2694</c:v>
                </c:pt>
                <c:pt idx="19">
                  <c:v>2921</c:v>
                </c:pt>
                <c:pt idx="20">
                  <c:v>2958</c:v>
                </c:pt>
                <c:pt idx="21">
                  <c:v>2959</c:v>
                </c:pt>
                <c:pt idx="22">
                  <c:v>3002</c:v>
                </c:pt>
                <c:pt idx="23">
                  <c:v>3067</c:v>
                </c:pt>
                <c:pt idx="25">
                  <c:v>2365</c:v>
                </c:pt>
                <c:pt idx="26">
                  <c:v>2629</c:v>
                </c:pt>
                <c:pt idx="27">
                  <c:v>2656</c:v>
                </c:pt>
                <c:pt idx="28">
                  <c:v>2728</c:v>
                </c:pt>
                <c:pt idx="29">
                  <c:v>2858</c:v>
                </c:pt>
                <c:pt idx="30">
                  <c:v>2870</c:v>
                </c:pt>
                <c:pt idx="31">
                  <c:v>2910</c:v>
                </c:pt>
                <c:pt idx="32">
                  <c:v>2946</c:v>
                </c:pt>
                <c:pt idx="33">
                  <c:v>3095</c:v>
                </c:pt>
                <c:pt idx="34">
                  <c:v>3140</c:v>
                </c:pt>
                <c:pt idx="35">
                  <c:v>3408</c:v>
                </c:pt>
                <c:pt idx="37">
                  <c:v>2720</c:v>
                </c:pt>
                <c:pt idx="38">
                  <c:v>2872</c:v>
                </c:pt>
                <c:pt idx="39">
                  <c:v>3024</c:v>
                </c:pt>
                <c:pt idx="40">
                  <c:v>3099</c:v>
                </c:pt>
                <c:pt idx="41">
                  <c:v>3100</c:v>
                </c:pt>
                <c:pt idx="42">
                  <c:v>3132</c:v>
                </c:pt>
                <c:pt idx="43">
                  <c:v>3548</c:v>
                </c:pt>
                <c:pt idx="44">
                  <c:v>3760</c:v>
                </c:pt>
                <c:pt idx="45">
                  <c:v>3996</c:v>
                </c:pt>
                <c:pt idx="46">
                  <c:v>4806</c:v>
                </c:pt>
              </c:numCache>
            </c:numRef>
          </c:val>
          <c:extLst>
            <c:ext xmlns:c16="http://schemas.microsoft.com/office/drawing/2014/chart" uri="{C3380CC4-5D6E-409C-BE32-E72D297353CC}">
              <c16:uniqueId val="{00000000-7142-435A-B1FA-CB72639B987C}"/>
            </c:ext>
          </c:extLst>
        </c:ser>
        <c:dLbls>
          <c:showLegendKey val="0"/>
          <c:showVal val="0"/>
          <c:showCatName val="0"/>
          <c:showSerName val="0"/>
          <c:showPercent val="0"/>
          <c:showBubbleSize val="0"/>
        </c:dLbls>
        <c:gapWidth val="90"/>
        <c:axId val="569298104"/>
        <c:axId val="569297712"/>
      </c:barChart>
      <c:catAx>
        <c:axId val="569298104"/>
        <c:scaling>
          <c:orientation val="minMax"/>
        </c:scaling>
        <c:delete val="0"/>
        <c:axPos val="b"/>
        <c:numFmt formatCode="General" sourceLinked="0"/>
        <c:majorTickMark val="out"/>
        <c:minorTickMark val="none"/>
        <c:tickLblPos val="nextTo"/>
        <c:txPr>
          <a:bodyPr rot="0" vert="eaVert"/>
          <a:lstStyle/>
          <a:p>
            <a:pPr>
              <a:defRPr sz="1000"/>
            </a:pPr>
            <a:endParaRPr lang="ja-JP"/>
          </a:p>
        </c:txPr>
        <c:crossAx val="569297712"/>
        <c:crosses val="autoZero"/>
        <c:auto val="1"/>
        <c:lblAlgn val="ctr"/>
        <c:lblOffset val="100"/>
        <c:noMultiLvlLbl val="0"/>
      </c:catAx>
      <c:valAx>
        <c:axId val="569297712"/>
        <c:scaling>
          <c:orientation val="minMax"/>
          <c:max val="5000"/>
          <c:min val="1000"/>
        </c:scaling>
        <c:delete val="0"/>
        <c:axPos val="l"/>
        <c:majorGridlines>
          <c:spPr>
            <a:ln>
              <a:solidFill>
                <a:schemeClr val="bg1">
                  <a:lumMod val="85000"/>
                </a:schemeClr>
              </a:solidFill>
            </a:ln>
          </c:spPr>
        </c:majorGridlines>
        <c:numFmt formatCode="General" sourceLinked="1"/>
        <c:majorTickMark val="out"/>
        <c:minorTickMark val="none"/>
        <c:tickLblPos val="nextTo"/>
        <c:txPr>
          <a:bodyPr/>
          <a:lstStyle/>
          <a:p>
            <a:pPr>
              <a:defRPr sz="1050"/>
            </a:pPr>
            <a:endParaRPr lang="ja-JP"/>
          </a:p>
        </c:txPr>
        <c:crossAx val="569298104"/>
        <c:crosses val="autoZero"/>
        <c:crossBetween val="between"/>
        <c:majorUnit val="1000"/>
      </c:valAx>
    </c:plotArea>
    <c:plotVisOnly val="1"/>
    <c:dispBlanksAs val="gap"/>
    <c:showDLblsOverMax val="0"/>
  </c:chart>
  <c:txPr>
    <a:bodyPr/>
    <a:lstStyle/>
    <a:p>
      <a:pPr>
        <a:defRPr sz="1200">
          <a:latin typeface="Meiryo UI" panose="020B0604030504040204" pitchFamily="50" charset="-128"/>
          <a:ea typeface="Meiryo UI" panose="020B0604030504040204" pitchFamily="50" charset="-128"/>
          <a:cs typeface="Meiryo UI" panose="020B0604030504040204" pitchFamily="50" charset="-128"/>
        </a:defRPr>
      </a:pPr>
      <a:endParaRPr lang="ja-JP"/>
    </a:p>
  </c:txPr>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lineChart>
        <c:grouping val="standard"/>
        <c:varyColors val="0"/>
        <c:ser>
          <c:idx val="0"/>
          <c:order val="0"/>
          <c:tx>
            <c:strRef>
              <c:f>Sheet1!$B$1</c:f>
              <c:strCache>
                <c:ptCount val="1"/>
                <c:pt idx="0">
                  <c:v>人口</c:v>
                </c:pt>
              </c:strCache>
            </c:strRef>
          </c:tx>
          <c:spPr>
            <a:ln w="57150"/>
          </c:spPr>
          <c:marker>
            <c:symbol val="none"/>
          </c:marker>
          <c:dLbls>
            <c:dLbl>
              <c:idx val="33"/>
              <c:layout/>
              <c:dLblPos val="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0-EC2A-46F6-9058-B48B8DEE9F19}"/>
                </c:ext>
              </c:extLst>
            </c:dLbl>
            <c:dLbl>
              <c:idx val="38"/>
              <c:layout/>
              <c:dLblPos val="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0-2D94-4623-98A1-5AA15F696BB9}"/>
                </c:ext>
              </c:extLst>
            </c:dLbl>
            <c:dLbl>
              <c:idx val="68"/>
              <c:layout/>
              <c:dLblPos val="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1-2D94-4623-98A1-5AA15F696BB9}"/>
                </c:ext>
              </c:extLst>
            </c:dLbl>
            <c:numFmt formatCode="#,##0_);[Red]\(#,##0\)" sourceLinked="0"/>
            <c:spPr>
              <a:solidFill>
                <a:schemeClr val="bg1"/>
              </a:solidFill>
              <a:ln>
                <a:noFill/>
              </a:ln>
              <a:effectLst/>
            </c:spPr>
            <c:dLblPos val="t"/>
            <c:showLegendKey val="0"/>
            <c:showVal val="0"/>
            <c:showCatName val="0"/>
            <c:showSerName val="0"/>
            <c:showPercent val="0"/>
            <c:showBubbleSize val="0"/>
            <c:extLst>
              <c:ext xmlns:c15="http://schemas.microsoft.com/office/drawing/2012/chart" uri="{CE6537A1-D6FC-4f65-9D91-7224C49458BB}">
                <c15:showLeaderLines val="0"/>
              </c:ext>
            </c:extLst>
          </c:dLbls>
          <c:cat>
            <c:numRef>
              <c:f>Sheet1!$A$2:$A$70</c:f>
              <c:numCache>
                <c:formatCode>General</c:formatCode>
                <c:ptCount val="69"/>
                <c:pt idx="0">
                  <c:v>1977</c:v>
                </c:pt>
                <c:pt idx="1">
                  <c:v>1978</c:v>
                </c:pt>
                <c:pt idx="2">
                  <c:v>1979</c:v>
                </c:pt>
                <c:pt idx="3">
                  <c:v>1980</c:v>
                </c:pt>
                <c:pt idx="4">
                  <c:v>1981</c:v>
                </c:pt>
                <c:pt idx="5">
                  <c:v>1982</c:v>
                </c:pt>
                <c:pt idx="6">
                  <c:v>1983</c:v>
                </c:pt>
                <c:pt idx="7">
                  <c:v>1984</c:v>
                </c:pt>
                <c:pt idx="8">
                  <c:v>1985</c:v>
                </c:pt>
                <c:pt idx="9">
                  <c:v>1986</c:v>
                </c:pt>
                <c:pt idx="10">
                  <c:v>1987</c:v>
                </c:pt>
                <c:pt idx="11">
                  <c:v>1988</c:v>
                </c:pt>
                <c:pt idx="12">
                  <c:v>1989</c:v>
                </c:pt>
                <c:pt idx="13">
                  <c:v>1990</c:v>
                </c:pt>
                <c:pt idx="14">
                  <c:v>1991</c:v>
                </c:pt>
                <c:pt idx="15">
                  <c:v>1992</c:v>
                </c:pt>
                <c:pt idx="16">
                  <c:v>1993</c:v>
                </c:pt>
                <c:pt idx="17">
                  <c:v>1994</c:v>
                </c:pt>
                <c:pt idx="18">
                  <c:v>1995</c:v>
                </c:pt>
                <c:pt idx="19">
                  <c:v>1996</c:v>
                </c:pt>
                <c:pt idx="20">
                  <c:v>1997</c:v>
                </c:pt>
                <c:pt idx="21">
                  <c:v>1998</c:v>
                </c:pt>
                <c:pt idx="22">
                  <c:v>1999</c:v>
                </c:pt>
                <c:pt idx="23">
                  <c:v>2000</c:v>
                </c:pt>
                <c:pt idx="24">
                  <c:v>2001</c:v>
                </c:pt>
                <c:pt idx="25">
                  <c:v>2002</c:v>
                </c:pt>
                <c:pt idx="26">
                  <c:v>2003</c:v>
                </c:pt>
                <c:pt idx="27">
                  <c:v>2004</c:v>
                </c:pt>
                <c:pt idx="28">
                  <c:v>2005</c:v>
                </c:pt>
                <c:pt idx="29">
                  <c:v>2006</c:v>
                </c:pt>
                <c:pt idx="30">
                  <c:v>2007</c:v>
                </c:pt>
                <c:pt idx="31">
                  <c:v>2008</c:v>
                </c:pt>
                <c:pt idx="32">
                  <c:v>2009</c:v>
                </c:pt>
                <c:pt idx="33">
                  <c:v>2010</c:v>
                </c:pt>
                <c:pt idx="34">
                  <c:v>2011</c:v>
                </c:pt>
                <c:pt idx="35">
                  <c:v>2012</c:v>
                </c:pt>
                <c:pt idx="36">
                  <c:v>2013</c:v>
                </c:pt>
                <c:pt idx="37">
                  <c:v>2014</c:v>
                </c:pt>
                <c:pt idx="38">
                  <c:v>2015</c:v>
                </c:pt>
                <c:pt idx="39">
                  <c:v>2016</c:v>
                </c:pt>
                <c:pt idx="40">
                  <c:v>2017</c:v>
                </c:pt>
                <c:pt idx="41">
                  <c:v>2018</c:v>
                </c:pt>
                <c:pt idx="42">
                  <c:v>2019</c:v>
                </c:pt>
                <c:pt idx="43">
                  <c:v>2020</c:v>
                </c:pt>
                <c:pt idx="44">
                  <c:v>2021</c:v>
                </c:pt>
                <c:pt idx="45">
                  <c:v>2022</c:v>
                </c:pt>
                <c:pt idx="46">
                  <c:v>2023</c:v>
                </c:pt>
                <c:pt idx="47">
                  <c:v>2024</c:v>
                </c:pt>
                <c:pt idx="48">
                  <c:v>2025</c:v>
                </c:pt>
                <c:pt idx="49">
                  <c:v>2026</c:v>
                </c:pt>
                <c:pt idx="50">
                  <c:v>2027</c:v>
                </c:pt>
                <c:pt idx="51">
                  <c:v>2028</c:v>
                </c:pt>
                <c:pt idx="52">
                  <c:v>2029</c:v>
                </c:pt>
                <c:pt idx="53">
                  <c:v>2030</c:v>
                </c:pt>
                <c:pt idx="54">
                  <c:v>2031</c:v>
                </c:pt>
                <c:pt idx="55">
                  <c:v>2032</c:v>
                </c:pt>
                <c:pt idx="56">
                  <c:v>2033</c:v>
                </c:pt>
                <c:pt idx="57">
                  <c:v>2034</c:v>
                </c:pt>
                <c:pt idx="58">
                  <c:v>2035</c:v>
                </c:pt>
                <c:pt idx="59">
                  <c:v>2036</c:v>
                </c:pt>
                <c:pt idx="60">
                  <c:v>2037</c:v>
                </c:pt>
                <c:pt idx="61">
                  <c:v>2038</c:v>
                </c:pt>
                <c:pt idx="62">
                  <c:v>2039</c:v>
                </c:pt>
                <c:pt idx="63">
                  <c:v>2040</c:v>
                </c:pt>
                <c:pt idx="64">
                  <c:v>2041</c:v>
                </c:pt>
                <c:pt idx="65">
                  <c:v>2042</c:v>
                </c:pt>
                <c:pt idx="66">
                  <c:v>2043</c:v>
                </c:pt>
                <c:pt idx="67">
                  <c:v>2044</c:v>
                </c:pt>
                <c:pt idx="68">
                  <c:v>2045</c:v>
                </c:pt>
              </c:numCache>
            </c:numRef>
          </c:cat>
          <c:val>
            <c:numRef>
              <c:f>Sheet1!$B$2:$B$70</c:f>
              <c:numCache>
                <c:formatCode>General</c:formatCode>
                <c:ptCount val="69"/>
                <c:pt idx="0">
                  <c:v>8379511</c:v>
                </c:pt>
                <c:pt idx="1">
                  <c:v>8417825</c:v>
                </c:pt>
                <c:pt idx="2">
                  <c:v>8446738</c:v>
                </c:pt>
                <c:pt idx="3">
                  <c:v>8473446</c:v>
                </c:pt>
                <c:pt idx="4">
                  <c:v>8505786</c:v>
                </c:pt>
                <c:pt idx="5">
                  <c:v>8539459</c:v>
                </c:pt>
                <c:pt idx="6">
                  <c:v>8583176</c:v>
                </c:pt>
                <c:pt idx="7">
                  <c:v>8630611</c:v>
                </c:pt>
                <c:pt idx="8">
                  <c:v>8668095</c:v>
                </c:pt>
                <c:pt idx="9">
                  <c:v>8707046</c:v>
                </c:pt>
                <c:pt idx="10">
                  <c:v>8741144</c:v>
                </c:pt>
                <c:pt idx="11">
                  <c:v>8754226</c:v>
                </c:pt>
                <c:pt idx="12">
                  <c:v>8751277</c:v>
                </c:pt>
                <c:pt idx="13">
                  <c:v>8734516</c:v>
                </c:pt>
                <c:pt idx="14">
                  <c:v>8729138</c:v>
                </c:pt>
                <c:pt idx="15">
                  <c:v>8723609</c:v>
                </c:pt>
                <c:pt idx="16">
                  <c:v>8717659</c:v>
                </c:pt>
                <c:pt idx="17">
                  <c:v>8714763</c:v>
                </c:pt>
                <c:pt idx="18">
                  <c:v>8797268</c:v>
                </c:pt>
                <c:pt idx="19">
                  <c:v>8807752</c:v>
                </c:pt>
                <c:pt idx="20">
                  <c:v>8809643</c:v>
                </c:pt>
                <c:pt idx="21">
                  <c:v>8812100</c:v>
                </c:pt>
                <c:pt idx="22">
                  <c:v>8809128</c:v>
                </c:pt>
                <c:pt idx="23">
                  <c:v>8805081</c:v>
                </c:pt>
                <c:pt idx="24">
                  <c:v>8810547</c:v>
                </c:pt>
                <c:pt idx="25">
                  <c:v>8813616</c:v>
                </c:pt>
                <c:pt idx="26">
                  <c:v>8815559</c:v>
                </c:pt>
                <c:pt idx="27">
                  <c:v>8818874</c:v>
                </c:pt>
                <c:pt idx="28">
                  <c:v>8817166</c:v>
                </c:pt>
                <c:pt idx="29">
                  <c:v>8827544</c:v>
                </c:pt>
                <c:pt idx="30">
                  <c:v>8839019</c:v>
                </c:pt>
                <c:pt idx="31">
                  <c:v>8849693</c:v>
                </c:pt>
                <c:pt idx="32">
                  <c:v>8861602</c:v>
                </c:pt>
                <c:pt idx="33">
                  <c:v>8865245</c:v>
                </c:pt>
                <c:pt idx="34">
                  <c:v>8863588</c:v>
                </c:pt>
                <c:pt idx="35">
                  <c:v>8859595</c:v>
                </c:pt>
                <c:pt idx="36">
                  <c:v>8854702</c:v>
                </c:pt>
                <c:pt idx="37">
                  <c:v>8843160</c:v>
                </c:pt>
                <c:pt idx="38">
                  <c:v>8839469</c:v>
                </c:pt>
                <c:pt idx="39">
                  <c:v>8818026.5974000003</c:v>
                </c:pt>
                <c:pt idx="40">
                  <c:v>8796655.3766104393</c:v>
                </c:pt>
                <c:pt idx="41">
                  <c:v>8775355.0959576368</c:v>
                </c:pt>
                <c:pt idx="42">
                  <c:v>8754125.5145895258</c:v>
                </c:pt>
                <c:pt idx="43">
                  <c:v>8732289</c:v>
                </c:pt>
                <c:pt idx="44">
                  <c:v>8689444.9853999987</c:v>
                </c:pt>
                <c:pt idx="45">
                  <c:v>8646844.0113361198</c:v>
                </c:pt>
                <c:pt idx="46">
                  <c:v>8604484.616141744</c:v>
                </c:pt>
                <c:pt idx="47">
                  <c:v>8562365.3471222222</c:v>
                </c:pt>
                <c:pt idx="48">
                  <c:v>8526202</c:v>
                </c:pt>
                <c:pt idx="49">
                  <c:v>8471415.9771999996</c:v>
                </c:pt>
                <c:pt idx="50">
                  <c:v>8417017.4429783188</c:v>
                </c:pt>
                <c:pt idx="51">
                  <c:v>8363003.5103882067</c:v>
                </c:pt>
                <c:pt idx="52">
                  <c:v>8309371.3145405166</c:v>
                </c:pt>
                <c:pt idx="53">
                  <c:v>8262029</c:v>
                </c:pt>
                <c:pt idx="54">
                  <c:v>8200321.9326000009</c:v>
                </c:pt>
                <c:pt idx="55">
                  <c:v>8139107.2929692399</c:v>
                </c:pt>
                <c:pt idx="56">
                  <c:v>8078380.9804777</c:v>
                </c:pt>
                <c:pt idx="57">
                  <c:v>8018138.929510328</c:v>
                </c:pt>
                <c:pt idx="58">
                  <c:v>7962983</c:v>
                </c:pt>
                <c:pt idx="59">
                  <c:v>7897857.2193999998</c:v>
                </c:pt>
                <c:pt idx="60">
                  <c:v>7833289.1540838797</c:v>
                </c:pt>
                <c:pt idx="61">
                  <c:v>7769273.8665434727</c:v>
                </c:pt>
                <c:pt idx="62">
                  <c:v>7705806.4639751008</c:v>
                </c:pt>
                <c:pt idx="63">
                  <c:v>7649229</c:v>
                </c:pt>
                <c:pt idx="64">
                  <c:v>7583760.392</c:v>
                </c:pt>
                <c:pt idx="65">
                  <c:v>7518869.3130982406</c:v>
                </c:pt>
                <c:pt idx="66">
                  <c:v>7454550.5452204235</c:v>
                </c:pt>
                <c:pt idx="67">
                  <c:v>7390798.9182980545</c:v>
                </c:pt>
                <c:pt idx="68">
                  <c:v>7335352</c:v>
                </c:pt>
              </c:numCache>
            </c:numRef>
          </c:val>
          <c:smooth val="0"/>
          <c:extLst>
            <c:ext xmlns:c16="http://schemas.microsoft.com/office/drawing/2014/chart" uri="{C3380CC4-5D6E-409C-BE32-E72D297353CC}">
              <c16:uniqueId val="{00000003-EC2A-46F6-9058-B48B8DEE9F19}"/>
            </c:ext>
          </c:extLst>
        </c:ser>
        <c:dLbls>
          <c:showLegendKey val="0"/>
          <c:showVal val="0"/>
          <c:showCatName val="0"/>
          <c:showSerName val="0"/>
          <c:showPercent val="0"/>
          <c:showBubbleSize val="0"/>
        </c:dLbls>
        <c:marker val="1"/>
        <c:smooth val="0"/>
        <c:axId val="309132912"/>
        <c:axId val="309125072"/>
      </c:lineChart>
      <c:lineChart>
        <c:grouping val="standard"/>
        <c:varyColors val="0"/>
        <c:ser>
          <c:idx val="1"/>
          <c:order val="1"/>
          <c:tx>
            <c:strRef>
              <c:f>Sheet1!$C$1</c:f>
              <c:strCache>
                <c:ptCount val="1"/>
                <c:pt idx="0">
                  <c:v>給水量</c:v>
                </c:pt>
              </c:strCache>
            </c:strRef>
          </c:tx>
          <c:spPr>
            <a:ln w="57150">
              <a:solidFill>
                <a:srgbClr val="FF0000"/>
              </a:solidFill>
            </a:ln>
          </c:spPr>
          <c:marker>
            <c:symbol val="none"/>
          </c:marker>
          <c:dLbls>
            <c:dLbl>
              <c:idx val="13"/>
              <c:layout/>
              <c:dLblPos val="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4-EC2A-46F6-9058-B48B8DEE9F19}"/>
                </c:ext>
              </c:extLst>
            </c:dLbl>
            <c:dLbl>
              <c:idx val="38"/>
              <c:layout>
                <c:manualLayout>
                  <c:x val="-2.6087988274207351E-2"/>
                  <c:y val="-4.9845815199702034E-2"/>
                </c:manualLayout>
              </c:layout>
              <c:dLblPos val="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2-2D94-4623-98A1-5AA15F696BB9}"/>
                </c:ext>
              </c:extLst>
            </c:dLbl>
            <c:numFmt formatCode="#,##0_);[Red]\(#,##0\)" sourceLinked="0"/>
            <c:spPr>
              <a:solidFill>
                <a:schemeClr val="bg1"/>
              </a:solidFill>
              <a:ln>
                <a:noFill/>
              </a:ln>
              <a:effectLst/>
            </c:spPr>
            <c:dLblPos val="t"/>
            <c:showLegendKey val="0"/>
            <c:showVal val="0"/>
            <c:showCatName val="0"/>
            <c:showSerName val="0"/>
            <c:showPercent val="0"/>
            <c:showBubbleSize val="0"/>
            <c:extLst>
              <c:ext xmlns:c15="http://schemas.microsoft.com/office/drawing/2012/chart" uri="{CE6537A1-D6FC-4f65-9D91-7224C49458BB}">
                <c15:showLeaderLines val="0"/>
              </c:ext>
            </c:extLst>
          </c:dLbls>
          <c:cat>
            <c:numRef>
              <c:f>Sheet1!$A$2:$A$70</c:f>
              <c:numCache>
                <c:formatCode>General</c:formatCode>
                <c:ptCount val="69"/>
                <c:pt idx="0">
                  <c:v>1977</c:v>
                </c:pt>
                <c:pt idx="1">
                  <c:v>1978</c:v>
                </c:pt>
                <c:pt idx="2">
                  <c:v>1979</c:v>
                </c:pt>
                <c:pt idx="3">
                  <c:v>1980</c:v>
                </c:pt>
                <c:pt idx="4">
                  <c:v>1981</c:v>
                </c:pt>
                <c:pt idx="5">
                  <c:v>1982</c:v>
                </c:pt>
                <c:pt idx="6">
                  <c:v>1983</c:v>
                </c:pt>
                <c:pt idx="7">
                  <c:v>1984</c:v>
                </c:pt>
                <c:pt idx="8">
                  <c:v>1985</c:v>
                </c:pt>
                <c:pt idx="9">
                  <c:v>1986</c:v>
                </c:pt>
                <c:pt idx="10">
                  <c:v>1987</c:v>
                </c:pt>
                <c:pt idx="11">
                  <c:v>1988</c:v>
                </c:pt>
                <c:pt idx="12">
                  <c:v>1989</c:v>
                </c:pt>
                <c:pt idx="13">
                  <c:v>1990</c:v>
                </c:pt>
                <c:pt idx="14">
                  <c:v>1991</c:v>
                </c:pt>
                <c:pt idx="15">
                  <c:v>1992</c:v>
                </c:pt>
                <c:pt idx="16">
                  <c:v>1993</c:v>
                </c:pt>
                <c:pt idx="17">
                  <c:v>1994</c:v>
                </c:pt>
                <c:pt idx="18">
                  <c:v>1995</c:v>
                </c:pt>
                <c:pt idx="19">
                  <c:v>1996</c:v>
                </c:pt>
                <c:pt idx="20">
                  <c:v>1997</c:v>
                </c:pt>
                <c:pt idx="21">
                  <c:v>1998</c:v>
                </c:pt>
                <c:pt idx="22">
                  <c:v>1999</c:v>
                </c:pt>
                <c:pt idx="23">
                  <c:v>2000</c:v>
                </c:pt>
                <c:pt idx="24">
                  <c:v>2001</c:v>
                </c:pt>
                <c:pt idx="25">
                  <c:v>2002</c:v>
                </c:pt>
                <c:pt idx="26">
                  <c:v>2003</c:v>
                </c:pt>
                <c:pt idx="27">
                  <c:v>2004</c:v>
                </c:pt>
                <c:pt idx="28">
                  <c:v>2005</c:v>
                </c:pt>
                <c:pt idx="29">
                  <c:v>2006</c:v>
                </c:pt>
                <c:pt idx="30">
                  <c:v>2007</c:v>
                </c:pt>
                <c:pt idx="31">
                  <c:v>2008</c:v>
                </c:pt>
                <c:pt idx="32">
                  <c:v>2009</c:v>
                </c:pt>
                <c:pt idx="33">
                  <c:v>2010</c:v>
                </c:pt>
                <c:pt idx="34">
                  <c:v>2011</c:v>
                </c:pt>
                <c:pt idx="35">
                  <c:v>2012</c:v>
                </c:pt>
                <c:pt idx="36">
                  <c:v>2013</c:v>
                </c:pt>
                <c:pt idx="37">
                  <c:v>2014</c:v>
                </c:pt>
                <c:pt idx="38">
                  <c:v>2015</c:v>
                </c:pt>
                <c:pt idx="39">
                  <c:v>2016</c:v>
                </c:pt>
                <c:pt idx="40">
                  <c:v>2017</c:v>
                </c:pt>
                <c:pt idx="41">
                  <c:v>2018</c:v>
                </c:pt>
                <c:pt idx="42">
                  <c:v>2019</c:v>
                </c:pt>
                <c:pt idx="43">
                  <c:v>2020</c:v>
                </c:pt>
                <c:pt idx="44">
                  <c:v>2021</c:v>
                </c:pt>
                <c:pt idx="45">
                  <c:v>2022</c:v>
                </c:pt>
                <c:pt idx="46">
                  <c:v>2023</c:v>
                </c:pt>
                <c:pt idx="47">
                  <c:v>2024</c:v>
                </c:pt>
                <c:pt idx="48">
                  <c:v>2025</c:v>
                </c:pt>
                <c:pt idx="49">
                  <c:v>2026</c:v>
                </c:pt>
                <c:pt idx="50">
                  <c:v>2027</c:v>
                </c:pt>
                <c:pt idx="51">
                  <c:v>2028</c:v>
                </c:pt>
                <c:pt idx="52">
                  <c:v>2029</c:v>
                </c:pt>
                <c:pt idx="53">
                  <c:v>2030</c:v>
                </c:pt>
                <c:pt idx="54">
                  <c:v>2031</c:v>
                </c:pt>
                <c:pt idx="55">
                  <c:v>2032</c:v>
                </c:pt>
                <c:pt idx="56">
                  <c:v>2033</c:v>
                </c:pt>
                <c:pt idx="57">
                  <c:v>2034</c:v>
                </c:pt>
                <c:pt idx="58">
                  <c:v>2035</c:v>
                </c:pt>
                <c:pt idx="59">
                  <c:v>2036</c:v>
                </c:pt>
                <c:pt idx="60">
                  <c:v>2037</c:v>
                </c:pt>
                <c:pt idx="61">
                  <c:v>2038</c:v>
                </c:pt>
                <c:pt idx="62">
                  <c:v>2039</c:v>
                </c:pt>
                <c:pt idx="63">
                  <c:v>2040</c:v>
                </c:pt>
                <c:pt idx="64">
                  <c:v>2041</c:v>
                </c:pt>
                <c:pt idx="65">
                  <c:v>2042</c:v>
                </c:pt>
                <c:pt idx="66">
                  <c:v>2043</c:v>
                </c:pt>
                <c:pt idx="67">
                  <c:v>2044</c:v>
                </c:pt>
                <c:pt idx="68">
                  <c:v>2045</c:v>
                </c:pt>
              </c:numCache>
            </c:numRef>
          </c:cat>
          <c:val>
            <c:numRef>
              <c:f>Sheet1!$C$2:$C$70</c:f>
              <c:numCache>
                <c:formatCode>General</c:formatCode>
                <c:ptCount val="69"/>
                <c:pt idx="0">
                  <c:v>357.45698630136985</c:v>
                </c:pt>
                <c:pt idx="1">
                  <c:v>358.68520547945207</c:v>
                </c:pt>
                <c:pt idx="2">
                  <c:v>354.23260273972602</c:v>
                </c:pt>
                <c:pt idx="3">
                  <c:v>342.44273972602741</c:v>
                </c:pt>
                <c:pt idx="4">
                  <c:v>346.9468493150685</c:v>
                </c:pt>
                <c:pt idx="5">
                  <c:v>347.44109589041096</c:v>
                </c:pt>
                <c:pt idx="6">
                  <c:v>357.43945205479451</c:v>
                </c:pt>
                <c:pt idx="7">
                  <c:v>351.78328767123287</c:v>
                </c:pt>
                <c:pt idx="8">
                  <c:v>352.66958904109589</c:v>
                </c:pt>
                <c:pt idx="9">
                  <c:v>357.52767123287674</c:v>
                </c:pt>
                <c:pt idx="10">
                  <c:v>365.4197260273973</c:v>
                </c:pt>
                <c:pt idx="11">
                  <c:v>366.20438356164385</c:v>
                </c:pt>
                <c:pt idx="12">
                  <c:v>372.21342465753423</c:v>
                </c:pt>
                <c:pt idx="13">
                  <c:v>384.57589041095895</c:v>
                </c:pt>
                <c:pt idx="14">
                  <c:v>382.48493150684931</c:v>
                </c:pt>
                <c:pt idx="15">
                  <c:v>381.35041095890409</c:v>
                </c:pt>
                <c:pt idx="16">
                  <c:v>375.10410958904112</c:v>
                </c:pt>
                <c:pt idx="17">
                  <c:v>377.92602739726027</c:v>
                </c:pt>
                <c:pt idx="18">
                  <c:v>375.02630136986301</c:v>
                </c:pt>
                <c:pt idx="19">
                  <c:v>380.24739726027394</c:v>
                </c:pt>
                <c:pt idx="20">
                  <c:v>377.68356164383562</c:v>
                </c:pt>
                <c:pt idx="21">
                  <c:v>373.32136986301367</c:v>
                </c:pt>
                <c:pt idx="22">
                  <c:v>367.73561643835615</c:v>
                </c:pt>
                <c:pt idx="23">
                  <c:v>362.44273972602741</c:v>
                </c:pt>
                <c:pt idx="24">
                  <c:v>356.36109589041098</c:v>
                </c:pt>
                <c:pt idx="25">
                  <c:v>351.06630136986303</c:v>
                </c:pt>
                <c:pt idx="26">
                  <c:v>345.14465753424656</c:v>
                </c:pt>
                <c:pt idx="27">
                  <c:v>345.60657534246576</c:v>
                </c:pt>
                <c:pt idx="28">
                  <c:v>344.58684931506849</c:v>
                </c:pt>
                <c:pt idx="29">
                  <c:v>337.77671232876713</c:v>
                </c:pt>
                <c:pt idx="30">
                  <c:v>334.6950684931507</c:v>
                </c:pt>
                <c:pt idx="31">
                  <c:v>328.2854794520548</c:v>
                </c:pt>
                <c:pt idx="32">
                  <c:v>322.56821917808219</c:v>
                </c:pt>
                <c:pt idx="33">
                  <c:v>322.63589041095889</c:v>
                </c:pt>
                <c:pt idx="34">
                  <c:v>319.43424657534246</c:v>
                </c:pt>
                <c:pt idx="35">
                  <c:v>315.86273972602737</c:v>
                </c:pt>
                <c:pt idx="36">
                  <c:v>314.08356164383559</c:v>
                </c:pt>
                <c:pt idx="37">
                  <c:v>308.42109589041092</c:v>
                </c:pt>
                <c:pt idx="38">
                  <c:v>301.78440000000001</c:v>
                </c:pt>
                <c:pt idx="39">
                  <c:v>299.89420000000001</c:v>
                </c:pt>
              </c:numCache>
            </c:numRef>
          </c:val>
          <c:smooth val="0"/>
          <c:extLst>
            <c:ext xmlns:c16="http://schemas.microsoft.com/office/drawing/2014/chart" uri="{C3380CC4-5D6E-409C-BE32-E72D297353CC}">
              <c16:uniqueId val="{00000006-EC2A-46F6-9058-B48B8DEE9F19}"/>
            </c:ext>
          </c:extLst>
        </c:ser>
        <c:dLbls>
          <c:showLegendKey val="0"/>
          <c:showVal val="0"/>
          <c:showCatName val="0"/>
          <c:showSerName val="0"/>
          <c:showPercent val="0"/>
          <c:showBubbleSize val="0"/>
        </c:dLbls>
        <c:marker val="1"/>
        <c:smooth val="0"/>
        <c:axId val="309128208"/>
        <c:axId val="309133304"/>
      </c:lineChart>
      <c:catAx>
        <c:axId val="309132912"/>
        <c:scaling>
          <c:orientation val="minMax"/>
        </c:scaling>
        <c:delete val="0"/>
        <c:axPos val="b"/>
        <c:numFmt formatCode="General" sourceLinked="1"/>
        <c:majorTickMark val="out"/>
        <c:minorTickMark val="none"/>
        <c:tickLblPos val="nextTo"/>
        <c:txPr>
          <a:bodyPr rot="-5400000" vert="horz"/>
          <a:lstStyle/>
          <a:p>
            <a:pPr>
              <a:defRPr sz="1050"/>
            </a:pPr>
            <a:endParaRPr lang="ja-JP"/>
          </a:p>
        </c:txPr>
        <c:crossAx val="309125072"/>
        <c:crosses val="autoZero"/>
        <c:auto val="1"/>
        <c:lblAlgn val="ctr"/>
        <c:lblOffset val="100"/>
        <c:noMultiLvlLbl val="0"/>
      </c:catAx>
      <c:valAx>
        <c:axId val="309125072"/>
        <c:scaling>
          <c:orientation val="minMax"/>
          <c:max val="10000000"/>
          <c:min val="0"/>
        </c:scaling>
        <c:delete val="0"/>
        <c:axPos val="l"/>
        <c:majorGridlines>
          <c:spPr>
            <a:ln>
              <a:solidFill>
                <a:schemeClr val="bg1">
                  <a:lumMod val="85000"/>
                </a:schemeClr>
              </a:solidFill>
            </a:ln>
          </c:spPr>
        </c:majorGridlines>
        <c:numFmt formatCode="General" sourceLinked="1"/>
        <c:majorTickMark val="out"/>
        <c:minorTickMark val="none"/>
        <c:tickLblPos val="nextTo"/>
        <c:txPr>
          <a:bodyPr/>
          <a:lstStyle/>
          <a:p>
            <a:pPr>
              <a:defRPr sz="1000"/>
            </a:pPr>
            <a:endParaRPr lang="ja-JP"/>
          </a:p>
        </c:txPr>
        <c:crossAx val="309132912"/>
        <c:crosses val="autoZero"/>
        <c:crossBetween val="between"/>
        <c:majorUnit val="1000000"/>
        <c:dispUnits>
          <c:builtInUnit val="tenThousands"/>
        </c:dispUnits>
      </c:valAx>
      <c:valAx>
        <c:axId val="309133304"/>
        <c:scaling>
          <c:orientation val="minMax"/>
          <c:max val="500"/>
          <c:min val="0"/>
        </c:scaling>
        <c:delete val="0"/>
        <c:axPos val="r"/>
        <c:numFmt formatCode="General" sourceLinked="1"/>
        <c:majorTickMark val="out"/>
        <c:minorTickMark val="none"/>
        <c:tickLblPos val="nextTo"/>
        <c:txPr>
          <a:bodyPr/>
          <a:lstStyle/>
          <a:p>
            <a:pPr>
              <a:defRPr sz="1000"/>
            </a:pPr>
            <a:endParaRPr lang="ja-JP"/>
          </a:p>
        </c:txPr>
        <c:crossAx val="309128208"/>
        <c:crosses val="max"/>
        <c:crossBetween val="between"/>
        <c:majorUnit val="100"/>
      </c:valAx>
      <c:catAx>
        <c:axId val="309128208"/>
        <c:scaling>
          <c:orientation val="minMax"/>
        </c:scaling>
        <c:delete val="1"/>
        <c:axPos val="b"/>
        <c:numFmt formatCode="General" sourceLinked="1"/>
        <c:majorTickMark val="out"/>
        <c:minorTickMark val="none"/>
        <c:tickLblPos val="nextTo"/>
        <c:crossAx val="309133304"/>
        <c:crosses val="autoZero"/>
        <c:auto val="1"/>
        <c:lblAlgn val="ctr"/>
        <c:lblOffset val="100"/>
        <c:noMultiLvlLbl val="0"/>
      </c:catAx>
    </c:plotArea>
    <c:plotVisOnly val="1"/>
    <c:dispBlanksAs val="gap"/>
    <c:showDLblsOverMax val="0"/>
  </c:chart>
  <c:txPr>
    <a:bodyPr/>
    <a:lstStyle/>
    <a:p>
      <a:pPr>
        <a:defRPr sz="1100"/>
      </a:pPr>
      <a:endParaRPr lang="ja-JP"/>
    </a:p>
  </c:txPr>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lineChart>
        <c:grouping val="standard"/>
        <c:varyColors val="0"/>
        <c:ser>
          <c:idx val="0"/>
          <c:order val="0"/>
          <c:tx>
            <c:strRef>
              <c:f>Sheet1!$B$1</c:f>
              <c:strCache>
                <c:ptCount val="1"/>
                <c:pt idx="0">
                  <c:v>列1</c:v>
                </c:pt>
              </c:strCache>
            </c:strRef>
          </c:tx>
          <c:spPr>
            <a:ln w="57150"/>
          </c:spPr>
          <c:marker>
            <c:symbol val="none"/>
          </c:marker>
          <c:dLbls>
            <c:dLbl>
              <c:idx val="33"/>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EC2A-46F6-9058-B48B8DEE9F19}"/>
                </c:ext>
              </c:extLst>
            </c:dLbl>
            <c:dLbl>
              <c:idx val="38"/>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C5B1-4316-A2DF-81778DF77805}"/>
                </c:ext>
              </c:extLst>
            </c:dLbl>
            <c:dLbl>
              <c:idx val="68"/>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C5B1-4316-A2DF-81778DF77805}"/>
                </c:ext>
              </c:extLst>
            </c:dLbl>
            <c:numFmt formatCode="#,##0_);[Red]\(#,##0\)" sourceLinked="0"/>
            <c:spPr>
              <a:solidFill>
                <a:schemeClr val="bg1"/>
              </a:solidFill>
              <a:ln>
                <a:noFill/>
              </a:ln>
              <a:effectLst/>
            </c:spPr>
            <c:dLblPos val="t"/>
            <c:showLegendKey val="0"/>
            <c:showVal val="0"/>
            <c:showCatName val="0"/>
            <c:showSerName val="0"/>
            <c:showPercent val="0"/>
            <c:showBubbleSize val="0"/>
            <c:extLst>
              <c:ext xmlns:c15="http://schemas.microsoft.com/office/drawing/2012/chart" uri="{CE6537A1-D6FC-4f65-9D91-7224C49458BB}">
                <c15:showLeaderLines val="0"/>
              </c:ext>
            </c:extLst>
          </c:dLbls>
          <c:cat>
            <c:numRef>
              <c:f>Sheet1!$A$2:$A$40</c:f>
              <c:numCache>
                <c:formatCode>General</c:formatCode>
                <c:ptCount val="39"/>
                <c:pt idx="0">
                  <c:v>1977</c:v>
                </c:pt>
                <c:pt idx="1">
                  <c:v>1978</c:v>
                </c:pt>
                <c:pt idx="2">
                  <c:v>1979</c:v>
                </c:pt>
                <c:pt idx="3">
                  <c:v>1980</c:v>
                </c:pt>
                <c:pt idx="4">
                  <c:v>1981</c:v>
                </c:pt>
                <c:pt idx="5">
                  <c:v>1982</c:v>
                </c:pt>
                <c:pt idx="6">
                  <c:v>1983</c:v>
                </c:pt>
                <c:pt idx="7">
                  <c:v>1984</c:v>
                </c:pt>
                <c:pt idx="8">
                  <c:v>1985</c:v>
                </c:pt>
                <c:pt idx="9">
                  <c:v>1986</c:v>
                </c:pt>
                <c:pt idx="10">
                  <c:v>1987</c:v>
                </c:pt>
                <c:pt idx="11">
                  <c:v>1988</c:v>
                </c:pt>
                <c:pt idx="12">
                  <c:v>1989</c:v>
                </c:pt>
                <c:pt idx="13">
                  <c:v>1990</c:v>
                </c:pt>
                <c:pt idx="14">
                  <c:v>1991</c:v>
                </c:pt>
                <c:pt idx="15">
                  <c:v>1992</c:v>
                </c:pt>
                <c:pt idx="16">
                  <c:v>1993</c:v>
                </c:pt>
                <c:pt idx="17">
                  <c:v>1994</c:v>
                </c:pt>
                <c:pt idx="18">
                  <c:v>1995</c:v>
                </c:pt>
                <c:pt idx="19">
                  <c:v>1996</c:v>
                </c:pt>
                <c:pt idx="20">
                  <c:v>1997</c:v>
                </c:pt>
                <c:pt idx="21">
                  <c:v>1998</c:v>
                </c:pt>
                <c:pt idx="22">
                  <c:v>1999</c:v>
                </c:pt>
                <c:pt idx="23">
                  <c:v>2000</c:v>
                </c:pt>
                <c:pt idx="24">
                  <c:v>2001</c:v>
                </c:pt>
                <c:pt idx="25">
                  <c:v>2002</c:v>
                </c:pt>
                <c:pt idx="26">
                  <c:v>2003</c:v>
                </c:pt>
                <c:pt idx="27">
                  <c:v>2004</c:v>
                </c:pt>
                <c:pt idx="28">
                  <c:v>2005</c:v>
                </c:pt>
                <c:pt idx="29">
                  <c:v>2006</c:v>
                </c:pt>
                <c:pt idx="30">
                  <c:v>2007</c:v>
                </c:pt>
                <c:pt idx="31">
                  <c:v>2008</c:v>
                </c:pt>
                <c:pt idx="32">
                  <c:v>2009</c:v>
                </c:pt>
                <c:pt idx="33">
                  <c:v>2010</c:v>
                </c:pt>
                <c:pt idx="34">
                  <c:v>2011</c:v>
                </c:pt>
                <c:pt idx="35">
                  <c:v>2012</c:v>
                </c:pt>
                <c:pt idx="36">
                  <c:v>2013</c:v>
                </c:pt>
                <c:pt idx="37">
                  <c:v>2014</c:v>
                </c:pt>
                <c:pt idx="38">
                  <c:v>2015</c:v>
                </c:pt>
              </c:numCache>
            </c:numRef>
          </c:cat>
          <c:val>
            <c:numRef>
              <c:f>Sheet1!$B$2:$B$40</c:f>
              <c:numCache>
                <c:formatCode>General</c:formatCode>
                <c:ptCount val="39"/>
              </c:numCache>
            </c:numRef>
          </c:val>
          <c:smooth val="0"/>
          <c:extLst>
            <c:ext xmlns:c16="http://schemas.microsoft.com/office/drawing/2014/chart" uri="{C3380CC4-5D6E-409C-BE32-E72D297353CC}">
              <c16:uniqueId val="{00000003-EC2A-46F6-9058-B48B8DEE9F19}"/>
            </c:ext>
          </c:extLst>
        </c:ser>
        <c:ser>
          <c:idx val="1"/>
          <c:order val="1"/>
          <c:tx>
            <c:strRef>
              <c:f>Sheet1!$C$1</c:f>
              <c:strCache>
                <c:ptCount val="1"/>
                <c:pt idx="0">
                  <c:v>給水量</c:v>
                </c:pt>
              </c:strCache>
            </c:strRef>
          </c:tx>
          <c:spPr>
            <a:ln w="57150">
              <a:solidFill>
                <a:srgbClr val="FF0000"/>
              </a:solidFill>
            </a:ln>
          </c:spPr>
          <c:marker>
            <c:symbol val="none"/>
          </c:marker>
          <c:dLbls>
            <c:dLbl>
              <c:idx val="13"/>
              <c:layout/>
              <c:dLblPos val="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2-C5B1-4316-A2DF-81778DF77805}"/>
                </c:ext>
              </c:extLst>
            </c:dLbl>
            <c:dLbl>
              <c:idx val="38"/>
              <c:layout/>
              <c:dLblPos val="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3-C5B1-4316-A2DF-81778DF77805}"/>
                </c:ext>
              </c:extLst>
            </c:dLbl>
            <c:numFmt formatCode="#,##0.00_);[Red]\(#,##0.00\)" sourceLinked="0"/>
            <c:spPr>
              <a:noFill/>
              <a:ln>
                <a:noFill/>
              </a:ln>
              <a:effectLst/>
            </c:spPr>
            <c:dLblPos val="t"/>
            <c:showLegendKey val="0"/>
            <c:showVal val="0"/>
            <c:showCatName val="0"/>
            <c:showSerName val="0"/>
            <c:showPercent val="0"/>
            <c:showBubbleSize val="0"/>
            <c:extLst>
              <c:ext xmlns:c15="http://schemas.microsoft.com/office/drawing/2012/chart" uri="{CE6537A1-D6FC-4f65-9D91-7224C49458BB}">
                <c15:showLeaderLines val="1"/>
              </c:ext>
            </c:extLst>
          </c:dLbls>
          <c:cat>
            <c:numRef>
              <c:f>Sheet1!$A$2:$A$40</c:f>
              <c:numCache>
                <c:formatCode>General</c:formatCode>
                <c:ptCount val="39"/>
                <c:pt idx="0">
                  <c:v>1977</c:v>
                </c:pt>
                <c:pt idx="1">
                  <c:v>1978</c:v>
                </c:pt>
                <c:pt idx="2">
                  <c:v>1979</c:v>
                </c:pt>
                <c:pt idx="3">
                  <c:v>1980</c:v>
                </c:pt>
                <c:pt idx="4">
                  <c:v>1981</c:v>
                </c:pt>
                <c:pt idx="5">
                  <c:v>1982</c:v>
                </c:pt>
                <c:pt idx="6">
                  <c:v>1983</c:v>
                </c:pt>
                <c:pt idx="7">
                  <c:v>1984</c:v>
                </c:pt>
                <c:pt idx="8">
                  <c:v>1985</c:v>
                </c:pt>
                <c:pt idx="9">
                  <c:v>1986</c:v>
                </c:pt>
                <c:pt idx="10">
                  <c:v>1987</c:v>
                </c:pt>
                <c:pt idx="11">
                  <c:v>1988</c:v>
                </c:pt>
                <c:pt idx="12">
                  <c:v>1989</c:v>
                </c:pt>
                <c:pt idx="13">
                  <c:v>1990</c:v>
                </c:pt>
                <c:pt idx="14">
                  <c:v>1991</c:v>
                </c:pt>
                <c:pt idx="15">
                  <c:v>1992</c:v>
                </c:pt>
                <c:pt idx="16">
                  <c:v>1993</c:v>
                </c:pt>
                <c:pt idx="17">
                  <c:v>1994</c:v>
                </c:pt>
                <c:pt idx="18">
                  <c:v>1995</c:v>
                </c:pt>
                <c:pt idx="19">
                  <c:v>1996</c:v>
                </c:pt>
                <c:pt idx="20">
                  <c:v>1997</c:v>
                </c:pt>
                <c:pt idx="21">
                  <c:v>1998</c:v>
                </c:pt>
                <c:pt idx="22">
                  <c:v>1999</c:v>
                </c:pt>
                <c:pt idx="23">
                  <c:v>2000</c:v>
                </c:pt>
                <c:pt idx="24">
                  <c:v>2001</c:v>
                </c:pt>
                <c:pt idx="25">
                  <c:v>2002</c:v>
                </c:pt>
                <c:pt idx="26">
                  <c:v>2003</c:v>
                </c:pt>
                <c:pt idx="27">
                  <c:v>2004</c:v>
                </c:pt>
                <c:pt idx="28">
                  <c:v>2005</c:v>
                </c:pt>
                <c:pt idx="29">
                  <c:v>2006</c:v>
                </c:pt>
                <c:pt idx="30">
                  <c:v>2007</c:v>
                </c:pt>
                <c:pt idx="31">
                  <c:v>2008</c:v>
                </c:pt>
                <c:pt idx="32">
                  <c:v>2009</c:v>
                </c:pt>
                <c:pt idx="33">
                  <c:v>2010</c:v>
                </c:pt>
                <c:pt idx="34">
                  <c:v>2011</c:v>
                </c:pt>
                <c:pt idx="35">
                  <c:v>2012</c:v>
                </c:pt>
                <c:pt idx="36">
                  <c:v>2013</c:v>
                </c:pt>
                <c:pt idx="37">
                  <c:v>2014</c:v>
                </c:pt>
                <c:pt idx="38">
                  <c:v>2015</c:v>
                </c:pt>
              </c:numCache>
            </c:numRef>
          </c:cat>
          <c:val>
            <c:numRef>
              <c:f>Sheet1!$C$2:$C$40</c:f>
              <c:numCache>
                <c:formatCode>General</c:formatCode>
                <c:ptCount val="39"/>
                <c:pt idx="0">
                  <c:v>0.42658454210677671</c:v>
                </c:pt>
                <c:pt idx="1">
                  <c:v>0.42610199841342872</c:v>
                </c:pt>
                <c:pt idx="2">
                  <c:v>0.41937207326630233</c:v>
                </c:pt>
                <c:pt idx="3">
                  <c:v>0.40413633334776361</c:v>
                </c:pt>
                <c:pt idx="4">
                  <c:v>0.40789510730115769</c:v>
                </c:pt>
                <c:pt idx="5">
                  <c:v>0.40686546523662792</c:v>
                </c:pt>
                <c:pt idx="6">
                  <c:v>0.4164419464948575</c:v>
                </c:pt>
                <c:pt idx="7">
                  <c:v>0.40759951719667692</c:v>
                </c:pt>
                <c:pt idx="8">
                  <c:v>0.40685939533553322</c:v>
                </c:pt>
                <c:pt idx="9">
                  <c:v>0.41061879222054959</c:v>
                </c:pt>
                <c:pt idx="10">
                  <c:v>0.4180456540098153</c:v>
                </c:pt>
                <c:pt idx="11">
                  <c:v>0.4183172602142598</c:v>
                </c:pt>
                <c:pt idx="12">
                  <c:v>0.42532469793555189</c:v>
                </c:pt>
                <c:pt idx="13">
                  <c:v>0.44029444838266818</c:v>
                </c:pt>
                <c:pt idx="14">
                  <c:v>0.43817033423787011</c:v>
                </c:pt>
                <c:pt idx="15">
                  <c:v>0.43714752800005602</c:v>
                </c:pt>
                <c:pt idx="16">
                  <c:v>0.43028077788892766</c:v>
                </c:pt>
                <c:pt idx="17">
                  <c:v>0.4336618533369872</c:v>
                </c:pt>
                <c:pt idx="18">
                  <c:v>0.42629859789409963</c:v>
                </c:pt>
                <c:pt idx="19">
                  <c:v>0.43171900986798212</c:v>
                </c:pt>
                <c:pt idx="20">
                  <c:v>0.42871608037219627</c:v>
                </c:pt>
                <c:pt idx="21">
                  <c:v>0.42364631570569294</c:v>
                </c:pt>
                <c:pt idx="22">
                  <c:v>0.41744837450239813</c:v>
                </c:pt>
                <c:pt idx="23">
                  <c:v>0.41162908067061216</c:v>
                </c:pt>
                <c:pt idx="24">
                  <c:v>0.40447102307088423</c:v>
                </c:pt>
                <c:pt idx="25">
                  <c:v>0.39832266503312941</c:v>
                </c:pt>
                <c:pt idx="26">
                  <c:v>0.39151760828127469</c:v>
                </c:pt>
                <c:pt idx="27">
                  <c:v>0.39189422067087676</c:v>
                </c:pt>
                <c:pt idx="28">
                  <c:v>0.3908136121232928</c:v>
                </c:pt>
                <c:pt idx="29">
                  <c:v>0.38263951143009556</c:v>
                </c:pt>
                <c:pt idx="30">
                  <c:v>0.37865635144935278</c:v>
                </c:pt>
                <c:pt idx="31">
                  <c:v>0.37095691280144388</c:v>
                </c:pt>
                <c:pt idx="32">
                  <c:v>0.36400666513580976</c:v>
                </c:pt>
                <c:pt idx="33">
                  <c:v>0.36393341685532538</c:v>
                </c:pt>
                <c:pt idx="34">
                  <c:v>0.36038932154263315</c:v>
                </c:pt>
                <c:pt idx="35">
                  <c:v>0.3565205178408577</c:v>
                </c:pt>
                <c:pt idx="36">
                  <c:v>0.35470822354477383</c:v>
                </c:pt>
                <c:pt idx="37">
                  <c:v>0.34876796969681761</c:v>
                </c:pt>
                <c:pt idx="38">
                  <c:v>0.34234127281776211</c:v>
                </c:pt>
              </c:numCache>
            </c:numRef>
          </c:val>
          <c:smooth val="0"/>
          <c:extLst>
            <c:ext xmlns:c16="http://schemas.microsoft.com/office/drawing/2014/chart" uri="{C3380CC4-5D6E-409C-BE32-E72D297353CC}">
              <c16:uniqueId val="{00000006-EC2A-46F6-9058-B48B8DEE9F19}"/>
            </c:ext>
          </c:extLst>
        </c:ser>
        <c:dLbls>
          <c:showLegendKey val="0"/>
          <c:showVal val="0"/>
          <c:showCatName val="0"/>
          <c:showSerName val="0"/>
          <c:showPercent val="0"/>
          <c:showBubbleSize val="0"/>
        </c:dLbls>
        <c:smooth val="0"/>
        <c:axId val="309136440"/>
        <c:axId val="309138400"/>
      </c:lineChart>
      <c:catAx>
        <c:axId val="309136440"/>
        <c:scaling>
          <c:orientation val="minMax"/>
        </c:scaling>
        <c:delete val="0"/>
        <c:axPos val="b"/>
        <c:numFmt formatCode="General" sourceLinked="1"/>
        <c:majorTickMark val="out"/>
        <c:minorTickMark val="none"/>
        <c:tickLblPos val="nextTo"/>
        <c:txPr>
          <a:bodyPr rot="-5400000" vert="horz"/>
          <a:lstStyle/>
          <a:p>
            <a:pPr>
              <a:defRPr sz="1050"/>
            </a:pPr>
            <a:endParaRPr lang="ja-JP"/>
          </a:p>
        </c:txPr>
        <c:crossAx val="309138400"/>
        <c:crosses val="autoZero"/>
        <c:auto val="1"/>
        <c:lblAlgn val="ctr"/>
        <c:lblOffset val="100"/>
        <c:noMultiLvlLbl val="0"/>
      </c:catAx>
      <c:valAx>
        <c:axId val="309138400"/>
        <c:scaling>
          <c:orientation val="minMax"/>
        </c:scaling>
        <c:delete val="0"/>
        <c:axPos val="l"/>
        <c:majorGridlines>
          <c:spPr>
            <a:ln>
              <a:solidFill>
                <a:schemeClr val="bg1">
                  <a:lumMod val="85000"/>
                </a:schemeClr>
              </a:solidFill>
            </a:ln>
          </c:spPr>
        </c:majorGridlines>
        <c:numFmt formatCode="General" sourceLinked="1"/>
        <c:majorTickMark val="out"/>
        <c:minorTickMark val="none"/>
        <c:tickLblPos val="nextTo"/>
        <c:txPr>
          <a:bodyPr/>
          <a:lstStyle/>
          <a:p>
            <a:pPr>
              <a:defRPr sz="1000"/>
            </a:pPr>
            <a:endParaRPr lang="ja-JP"/>
          </a:p>
        </c:txPr>
        <c:crossAx val="309136440"/>
        <c:crosses val="autoZero"/>
        <c:crossBetween val="between"/>
      </c:valAx>
    </c:plotArea>
    <c:plotVisOnly val="1"/>
    <c:dispBlanksAs val="gap"/>
    <c:showDLblsOverMax val="0"/>
  </c:chart>
  <c:txPr>
    <a:bodyPr/>
    <a:lstStyle/>
    <a:p>
      <a:pPr>
        <a:defRPr sz="1100"/>
      </a:pPr>
      <a:endParaRPr lang="ja-JP"/>
    </a:p>
  </c:txPr>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0" i="0" u="none" strike="noStrike" kern="1200" spc="0" baseline="0">
                <a:solidFill>
                  <a:schemeClr val="tx1">
                    <a:lumMod val="65000"/>
                    <a:lumOff val="35000"/>
                  </a:schemeClr>
                </a:solidFill>
                <a:latin typeface="メイリオ" panose="020B0604030504040204" pitchFamily="50" charset="-128"/>
                <a:ea typeface="メイリオ" panose="020B0604030504040204" pitchFamily="50" charset="-128"/>
                <a:cs typeface="メイリオ" panose="020B0604030504040204" pitchFamily="50" charset="-128"/>
              </a:defRPr>
            </a:pPr>
            <a:r>
              <a:rPr lang="ja-JP" altLang="en-US" sz="1600" dirty="0" smtClean="0">
                <a:latin typeface="メイリオ" panose="020B0604030504040204" pitchFamily="50" charset="-128"/>
                <a:ea typeface="メイリオ" panose="020B0604030504040204" pitchFamily="50" charset="-128"/>
                <a:cs typeface="メイリオ" panose="020B0604030504040204" pitchFamily="50" charset="-128"/>
              </a:rPr>
              <a:t>府域の</a:t>
            </a:r>
            <a:r>
              <a:rPr lang="ja-JP" sz="1600" dirty="0" smtClean="0">
                <a:latin typeface="メイリオ" panose="020B0604030504040204" pitchFamily="50" charset="-128"/>
                <a:ea typeface="メイリオ" panose="020B0604030504040204" pitchFamily="50" charset="-128"/>
                <a:cs typeface="メイリオ" panose="020B0604030504040204" pitchFamily="50" charset="-128"/>
              </a:rPr>
              <a:t>一日</a:t>
            </a:r>
            <a:r>
              <a:rPr lang="ja-JP" sz="1600" dirty="0">
                <a:latin typeface="メイリオ" panose="020B0604030504040204" pitchFamily="50" charset="-128"/>
                <a:ea typeface="メイリオ" panose="020B0604030504040204" pitchFamily="50" charset="-128"/>
                <a:cs typeface="メイリオ" panose="020B0604030504040204" pitchFamily="50" charset="-128"/>
              </a:rPr>
              <a:t>最大給水量</a:t>
            </a:r>
          </a:p>
        </c:rich>
      </c:tx>
      <c:layout>
        <c:manualLayout>
          <c:xMode val="edge"/>
          <c:yMode val="edge"/>
          <c:x val="0.32071271779229477"/>
          <c:y val="4.4893383516516408E-2"/>
        </c:manualLayout>
      </c:layout>
      <c:overlay val="0"/>
      <c:spPr>
        <a:noFill/>
        <a:ln>
          <a:noFill/>
        </a:ln>
        <a:effectLst/>
      </c:spPr>
    </c:title>
    <c:autoTitleDeleted val="0"/>
    <c:plotArea>
      <c:layout>
        <c:manualLayout>
          <c:layoutTarget val="inner"/>
          <c:xMode val="edge"/>
          <c:yMode val="edge"/>
          <c:x val="0.25029322909962037"/>
          <c:y val="0.27148289797748826"/>
          <c:w val="0.68988109565992217"/>
          <c:h val="0.68943528543307087"/>
        </c:manualLayout>
      </c:layout>
      <c:barChart>
        <c:barDir val="bar"/>
        <c:grouping val="stacked"/>
        <c:varyColors val="0"/>
        <c:ser>
          <c:idx val="0"/>
          <c:order val="0"/>
          <c:tx>
            <c:strRef>
              <c:f>Sheet1!$B$1</c:f>
              <c:strCache>
                <c:ptCount val="1"/>
                <c:pt idx="0">
                  <c:v>大阪市</c:v>
                </c:pt>
              </c:strCache>
            </c:strRef>
          </c:tx>
          <c:spPr>
            <a:solidFill>
              <a:srgbClr val="FFCCFF"/>
            </a:solidFill>
            <a:ln>
              <a:solidFill>
                <a:schemeClr val="bg1">
                  <a:lumMod val="65000"/>
                </a:schemeClr>
              </a:solidFill>
            </a:ln>
            <a:effectLst/>
          </c:spPr>
          <c:invertIfNegative val="0"/>
          <c:dLbls>
            <c:dLbl>
              <c:idx val="0"/>
              <c:delete val="1"/>
              <c:extLst>
                <c:ext xmlns:c15="http://schemas.microsoft.com/office/drawing/2012/chart" uri="{CE6537A1-D6FC-4f65-9D91-7224C49458BB}"/>
                <c:ext xmlns:c16="http://schemas.microsoft.com/office/drawing/2014/chart" uri="{C3380CC4-5D6E-409C-BE32-E72D297353CC}">
                  <c16:uniqueId val="{00000000-57C4-4542-BE57-D955FDD2D8D0}"/>
                </c:ext>
              </c:extLst>
            </c:dLbl>
            <c:dLbl>
              <c:idx val="1"/>
              <c:layout/>
              <c:tx>
                <c:rich>
                  <a:bodyPr/>
                  <a:lstStyle/>
                  <a:p>
                    <a:r>
                      <a:rPr lang="en-US" altLang="ja-JP" smtClean="0"/>
                      <a:t>120</a:t>
                    </a:r>
                    <a:endParaRPr lang="en-US" altLang="ja-JP"/>
                  </a:p>
                </c:rich>
              </c:tx>
              <c:dLblPos val="ct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1-57C4-4542-BE57-D955FDD2D8D0}"/>
                </c:ext>
              </c:extLst>
            </c:dLbl>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tx1">
                        <a:lumMod val="75000"/>
                        <a:lumOff val="25000"/>
                      </a:schemeClr>
                    </a:solidFill>
                    <a:latin typeface="+mn-lt"/>
                    <a:ea typeface="+mn-ea"/>
                    <a:cs typeface="+mn-cs"/>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将来
(2045年度)</c:v>
                </c:pt>
                <c:pt idx="1">
                  <c:v>現在
(2017年度)</c:v>
                </c:pt>
              </c:strCache>
            </c:strRef>
          </c:cat>
          <c:val>
            <c:numRef>
              <c:f>Sheet1!$B$2:$B$3</c:f>
              <c:numCache>
                <c:formatCode>General</c:formatCode>
                <c:ptCount val="2"/>
                <c:pt idx="0">
                  <c:v>109</c:v>
                </c:pt>
                <c:pt idx="1">
                  <c:v>120</c:v>
                </c:pt>
              </c:numCache>
            </c:numRef>
          </c:val>
          <c:extLst>
            <c:ext xmlns:c16="http://schemas.microsoft.com/office/drawing/2014/chart" uri="{C3380CC4-5D6E-409C-BE32-E72D297353CC}">
              <c16:uniqueId val="{00000002-57C4-4542-BE57-D955FDD2D8D0}"/>
            </c:ext>
          </c:extLst>
        </c:ser>
        <c:ser>
          <c:idx val="1"/>
          <c:order val="1"/>
          <c:tx>
            <c:strRef>
              <c:f>Sheet1!$C$1</c:f>
              <c:strCache>
                <c:ptCount val="1"/>
                <c:pt idx="0">
                  <c:v>大阪広域水道企業団</c:v>
                </c:pt>
              </c:strCache>
            </c:strRef>
          </c:tx>
          <c:spPr>
            <a:solidFill>
              <a:schemeClr val="accent1">
                <a:lumMod val="40000"/>
                <a:lumOff val="60000"/>
              </a:schemeClr>
            </a:solidFill>
            <a:ln>
              <a:solidFill>
                <a:schemeClr val="bg1">
                  <a:lumMod val="65000"/>
                </a:schemeClr>
              </a:solidFill>
            </a:ln>
            <a:effectLst/>
          </c:spPr>
          <c:invertIfNegative val="0"/>
          <c:dLbls>
            <c:dLbl>
              <c:idx val="0"/>
              <c:delete val="1"/>
              <c:extLst>
                <c:ext xmlns:c15="http://schemas.microsoft.com/office/drawing/2012/chart" uri="{CE6537A1-D6FC-4f65-9D91-7224C49458BB}"/>
                <c:ext xmlns:c16="http://schemas.microsoft.com/office/drawing/2014/chart" uri="{C3380CC4-5D6E-409C-BE32-E72D297353CC}">
                  <c16:uniqueId val="{00000003-57C4-4542-BE57-D955FDD2D8D0}"/>
                </c:ext>
              </c:extLst>
            </c:dLbl>
            <c:dLbl>
              <c:idx val="1"/>
              <c:layout/>
              <c:tx>
                <c:rich>
                  <a:bodyPr/>
                  <a:lstStyle/>
                  <a:p>
                    <a:r>
                      <a:rPr lang="en-US" altLang="ja-JP" smtClean="0"/>
                      <a:t>155</a:t>
                    </a:r>
                    <a:endParaRPr lang="en-US" altLang="ja-JP" dirty="0"/>
                  </a:p>
                </c:rich>
              </c:tx>
              <c:dLblPos val="ct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4-57C4-4542-BE57-D955FDD2D8D0}"/>
                </c:ext>
              </c:extLst>
            </c:dLbl>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tx1">
                        <a:lumMod val="75000"/>
                        <a:lumOff val="25000"/>
                      </a:schemeClr>
                    </a:solidFill>
                    <a:latin typeface="+mn-lt"/>
                    <a:ea typeface="+mn-ea"/>
                    <a:cs typeface="+mn-cs"/>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将来
(2045年度)</c:v>
                </c:pt>
                <c:pt idx="1">
                  <c:v>現在
(2017年度)</c:v>
                </c:pt>
              </c:strCache>
            </c:strRef>
          </c:cat>
          <c:val>
            <c:numRef>
              <c:f>Sheet1!$C$2:$C$3</c:f>
              <c:numCache>
                <c:formatCode>General</c:formatCode>
                <c:ptCount val="2"/>
                <c:pt idx="0">
                  <c:v>124</c:v>
                </c:pt>
                <c:pt idx="1">
                  <c:v>156</c:v>
                </c:pt>
              </c:numCache>
            </c:numRef>
          </c:val>
          <c:extLst>
            <c:ext xmlns:c16="http://schemas.microsoft.com/office/drawing/2014/chart" uri="{C3380CC4-5D6E-409C-BE32-E72D297353CC}">
              <c16:uniqueId val="{00000005-57C4-4542-BE57-D955FDD2D8D0}"/>
            </c:ext>
          </c:extLst>
        </c:ser>
        <c:ser>
          <c:idx val="2"/>
          <c:order val="2"/>
          <c:tx>
            <c:strRef>
              <c:f>Sheet1!$D$1</c:f>
              <c:strCache>
                <c:ptCount val="1"/>
                <c:pt idx="0">
                  <c:v>自己水ほか</c:v>
                </c:pt>
              </c:strCache>
            </c:strRef>
          </c:tx>
          <c:spPr>
            <a:solidFill>
              <a:srgbClr val="CCFF99"/>
            </a:solidFill>
            <a:ln>
              <a:solidFill>
                <a:schemeClr val="bg1">
                  <a:lumMod val="65000"/>
                </a:schemeClr>
              </a:solidFill>
            </a:ln>
            <a:effectLst/>
          </c:spPr>
          <c:invertIfNegative val="0"/>
          <c:dLbls>
            <c:delete val="1"/>
          </c:dLbls>
          <c:cat>
            <c:strRef>
              <c:f>Sheet1!$A$2:$A$3</c:f>
              <c:strCache>
                <c:ptCount val="2"/>
                <c:pt idx="0">
                  <c:v>将来
(2045年度)</c:v>
                </c:pt>
                <c:pt idx="1">
                  <c:v>現在
(2017年度)</c:v>
                </c:pt>
              </c:strCache>
            </c:strRef>
          </c:cat>
          <c:val>
            <c:numRef>
              <c:f>Sheet1!$D$2:$D$3</c:f>
              <c:numCache>
                <c:formatCode>General</c:formatCode>
                <c:ptCount val="2"/>
                <c:pt idx="0">
                  <c:v>45</c:v>
                </c:pt>
                <c:pt idx="1">
                  <c:v>52</c:v>
                </c:pt>
              </c:numCache>
            </c:numRef>
          </c:val>
          <c:extLst>
            <c:ext xmlns:c16="http://schemas.microsoft.com/office/drawing/2014/chart" uri="{C3380CC4-5D6E-409C-BE32-E72D297353CC}">
              <c16:uniqueId val="{00000006-57C4-4542-BE57-D955FDD2D8D0}"/>
            </c:ext>
          </c:extLst>
        </c:ser>
        <c:dLbls>
          <c:dLblPos val="ctr"/>
          <c:showLegendKey val="0"/>
          <c:showVal val="1"/>
          <c:showCatName val="0"/>
          <c:showSerName val="0"/>
          <c:showPercent val="0"/>
          <c:showBubbleSize val="0"/>
        </c:dLbls>
        <c:gapWidth val="150"/>
        <c:overlap val="100"/>
        <c:axId val="309135656"/>
        <c:axId val="309135264"/>
      </c:barChart>
      <c:valAx>
        <c:axId val="309135264"/>
        <c:scaling>
          <c:orientation val="minMax"/>
          <c:max val="600"/>
        </c:scaling>
        <c:delete val="0"/>
        <c:axPos val="t"/>
        <c:majorGridlines>
          <c:spPr>
            <a:ln w="9525" cap="flat" cmpd="sng" algn="ctr">
              <a:solidFill>
                <a:schemeClr val="tx1">
                  <a:lumMod val="50000"/>
                  <a:lumOff val="50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メイリオ" panose="020B0604030504040204" pitchFamily="50" charset="-128"/>
                <a:ea typeface="メイリオ" panose="020B0604030504040204" pitchFamily="50" charset="-128"/>
                <a:cs typeface="メイリオ" panose="020B0604030504040204" pitchFamily="50" charset="-128"/>
              </a:defRPr>
            </a:pPr>
            <a:endParaRPr lang="ja-JP"/>
          </a:p>
        </c:txPr>
        <c:crossAx val="309135656"/>
        <c:crosses val="max"/>
        <c:crossBetween val="between"/>
        <c:majorUnit val="100"/>
      </c:valAx>
      <c:catAx>
        <c:axId val="30913565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50000"/>
                <a:lumOff val="50000"/>
              </a:schemeClr>
            </a:solidFill>
            <a:round/>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メイリオ" panose="020B0604030504040204" pitchFamily="50" charset="-128"/>
                <a:ea typeface="メイリオ" panose="020B0604030504040204" pitchFamily="50" charset="-128"/>
                <a:cs typeface="メイリオ" panose="020B0604030504040204" pitchFamily="50" charset="-128"/>
              </a:defRPr>
            </a:pPr>
            <a:endParaRPr lang="ja-JP"/>
          </a:p>
        </c:txPr>
        <c:crossAx val="309135264"/>
        <c:crosses val="autoZero"/>
        <c:auto val="1"/>
        <c:lblAlgn val="ctr"/>
        <c:lblOffset val="100"/>
        <c:noMultiLvlLbl val="0"/>
      </c:catAx>
      <c:spPr>
        <a:noFill/>
        <a:ln>
          <a:solidFill>
            <a:schemeClr val="tx1">
              <a:lumMod val="65000"/>
              <a:lumOff val="35000"/>
            </a:schemeClr>
          </a:solidFill>
        </a:ln>
        <a:effectLst/>
      </c:spPr>
    </c:plotArea>
    <c:plotVisOnly val="1"/>
    <c:dispBlanksAs val="gap"/>
    <c:showDLblsOverMax val="0"/>
  </c:chart>
  <c:spPr>
    <a:noFill/>
    <a:ln>
      <a:noFill/>
    </a:ln>
    <a:effectLst/>
  </c:spPr>
  <c:txPr>
    <a:bodyPr/>
    <a:lstStyle/>
    <a:p>
      <a:pPr>
        <a:defRPr/>
      </a:pPr>
      <a:endParaRPr lang="ja-JP"/>
    </a:p>
  </c:txPr>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0" i="0" u="none" strike="noStrike" kern="1200" spc="0" baseline="0">
                <a:solidFill>
                  <a:schemeClr val="tx1">
                    <a:lumMod val="65000"/>
                    <a:lumOff val="35000"/>
                  </a:schemeClr>
                </a:solidFill>
                <a:latin typeface="メイリオ" panose="020B0604030504040204" pitchFamily="50" charset="-128"/>
                <a:ea typeface="メイリオ" panose="020B0604030504040204" pitchFamily="50" charset="-128"/>
                <a:cs typeface="メイリオ" panose="020B0604030504040204" pitchFamily="50" charset="-128"/>
              </a:defRPr>
            </a:pPr>
            <a:r>
              <a:rPr lang="ja-JP" altLang="en-US" sz="1600" dirty="0" smtClean="0">
                <a:latin typeface="メイリオ" panose="020B0604030504040204" pitchFamily="50" charset="-128"/>
                <a:ea typeface="メイリオ" panose="020B0604030504040204" pitchFamily="50" charset="-128"/>
                <a:cs typeface="メイリオ" panose="020B0604030504040204" pitchFamily="50" charset="-128"/>
              </a:rPr>
              <a:t>府域の浄水施設能力</a:t>
            </a:r>
            <a:endParaRPr lang="ja-JP" sz="1600" dirty="0">
              <a:latin typeface="メイリオ" panose="020B0604030504040204" pitchFamily="50" charset="-128"/>
              <a:ea typeface="メイリオ" panose="020B0604030504040204" pitchFamily="50" charset="-128"/>
              <a:cs typeface="メイリオ" panose="020B0604030504040204" pitchFamily="50" charset="-128"/>
            </a:endParaRPr>
          </a:p>
        </c:rich>
      </c:tx>
      <c:layout>
        <c:manualLayout>
          <c:xMode val="edge"/>
          <c:yMode val="edge"/>
          <c:x val="0.34502285775266156"/>
          <c:y val="4.4893383516516408E-2"/>
        </c:manualLayout>
      </c:layout>
      <c:overlay val="0"/>
      <c:spPr>
        <a:noFill/>
        <a:ln>
          <a:noFill/>
        </a:ln>
        <a:effectLst/>
      </c:spPr>
    </c:title>
    <c:autoTitleDeleted val="0"/>
    <c:plotArea>
      <c:layout>
        <c:manualLayout>
          <c:layoutTarget val="inner"/>
          <c:xMode val="edge"/>
          <c:yMode val="edge"/>
          <c:x val="0.12800064549923015"/>
          <c:y val="0.26848991141732281"/>
          <c:w val="0.82603068237734179"/>
          <c:h val="0.68943528543307087"/>
        </c:manualLayout>
      </c:layout>
      <c:barChart>
        <c:barDir val="bar"/>
        <c:grouping val="stacked"/>
        <c:varyColors val="0"/>
        <c:ser>
          <c:idx val="0"/>
          <c:order val="0"/>
          <c:tx>
            <c:strRef>
              <c:f>Sheet1!$B$1</c:f>
              <c:strCache>
                <c:ptCount val="1"/>
                <c:pt idx="0">
                  <c:v>大阪市</c:v>
                </c:pt>
              </c:strCache>
            </c:strRef>
          </c:tx>
          <c:spPr>
            <a:solidFill>
              <a:schemeClr val="accent1">
                <a:lumMod val="40000"/>
                <a:lumOff val="60000"/>
              </a:schemeClr>
            </a:solidFill>
            <a:ln>
              <a:noFill/>
            </a:ln>
            <a:effectLst/>
          </c:spPr>
          <c:invertIfNegative val="0"/>
          <c:dPt>
            <c:idx val="0"/>
            <c:invertIfNegative val="0"/>
            <c:bubble3D val="0"/>
            <c:spPr>
              <a:solidFill>
                <a:srgbClr val="FFC000"/>
              </a:solidFill>
              <a:ln>
                <a:noFill/>
              </a:ln>
              <a:effectLst/>
            </c:spPr>
            <c:extLst>
              <c:ext xmlns:c16="http://schemas.microsoft.com/office/drawing/2014/chart" uri="{C3380CC4-5D6E-409C-BE32-E72D297353CC}">
                <c16:uniqueId val="{00000001-5B72-44A8-A421-D594F00B38D6}"/>
              </c:ext>
            </c:extLst>
          </c:dPt>
          <c:dPt>
            <c:idx val="1"/>
            <c:invertIfNegative val="0"/>
            <c:bubble3D val="0"/>
            <c:spPr>
              <a:solidFill>
                <a:srgbClr val="FFCCFF"/>
              </a:solidFill>
              <a:ln>
                <a:solidFill>
                  <a:schemeClr val="bg1">
                    <a:lumMod val="65000"/>
                  </a:schemeClr>
                </a:solidFill>
              </a:ln>
              <a:effectLst/>
            </c:spPr>
            <c:extLst>
              <c:ext xmlns:c16="http://schemas.microsoft.com/office/drawing/2014/chart" uri="{C3380CC4-5D6E-409C-BE32-E72D297353CC}">
                <c16:uniqueId val="{00000003-5B72-44A8-A421-D594F00B38D6}"/>
              </c:ext>
            </c:extLst>
          </c:dPt>
          <c:dLbls>
            <c:dLbl>
              <c:idx val="0"/>
              <c:delete val="1"/>
              <c:extLst>
                <c:ext xmlns:c15="http://schemas.microsoft.com/office/drawing/2012/chart" uri="{CE6537A1-D6FC-4f65-9D91-7224C49458BB}"/>
                <c:ext xmlns:c16="http://schemas.microsoft.com/office/drawing/2014/chart" uri="{C3380CC4-5D6E-409C-BE32-E72D297353CC}">
                  <c16:uniqueId val="{00000001-5B72-44A8-A421-D594F00B38D6}"/>
                </c:ext>
              </c:extLst>
            </c:dLbl>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tx1">
                        <a:lumMod val="75000"/>
                        <a:lumOff val="25000"/>
                      </a:schemeClr>
                    </a:solidFill>
                    <a:latin typeface="+mn-lt"/>
                    <a:ea typeface="+mn-ea"/>
                    <a:cs typeface="+mn-cs"/>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将来
（2045年度）</c:v>
                </c:pt>
                <c:pt idx="1">
                  <c:v>現在
（2017年度）</c:v>
                </c:pt>
              </c:strCache>
            </c:strRef>
          </c:cat>
          <c:val>
            <c:numRef>
              <c:f>Sheet1!$B$2:$B$3</c:f>
              <c:numCache>
                <c:formatCode>General</c:formatCode>
                <c:ptCount val="2"/>
                <c:pt idx="0">
                  <c:v>320</c:v>
                </c:pt>
                <c:pt idx="1">
                  <c:v>243</c:v>
                </c:pt>
              </c:numCache>
            </c:numRef>
          </c:val>
          <c:extLst>
            <c:ext xmlns:c16="http://schemas.microsoft.com/office/drawing/2014/chart" uri="{C3380CC4-5D6E-409C-BE32-E72D297353CC}">
              <c16:uniqueId val="{00000004-5B72-44A8-A421-D594F00B38D6}"/>
            </c:ext>
          </c:extLst>
        </c:ser>
        <c:ser>
          <c:idx val="1"/>
          <c:order val="1"/>
          <c:tx>
            <c:strRef>
              <c:f>Sheet1!$C$1</c:f>
              <c:strCache>
                <c:ptCount val="1"/>
                <c:pt idx="0">
                  <c:v>企業団</c:v>
                </c:pt>
              </c:strCache>
            </c:strRef>
          </c:tx>
          <c:spPr>
            <a:solidFill>
              <a:srgbClr val="FFCCFF"/>
            </a:solidFill>
            <a:ln>
              <a:noFill/>
            </a:ln>
            <a:effectLst/>
          </c:spPr>
          <c:invertIfNegative val="0"/>
          <c:dPt>
            <c:idx val="0"/>
            <c:invertIfNegative val="0"/>
            <c:bubble3D val="0"/>
            <c:spPr>
              <a:solidFill>
                <a:srgbClr val="FFC000"/>
              </a:solidFill>
              <a:ln>
                <a:noFill/>
              </a:ln>
              <a:effectLst/>
            </c:spPr>
            <c:extLst>
              <c:ext xmlns:c16="http://schemas.microsoft.com/office/drawing/2014/chart" uri="{C3380CC4-5D6E-409C-BE32-E72D297353CC}">
                <c16:uniqueId val="{00000006-5B72-44A8-A421-D594F00B38D6}"/>
              </c:ext>
            </c:extLst>
          </c:dPt>
          <c:dPt>
            <c:idx val="1"/>
            <c:invertIfNegative val="0"/>
            <c:bubble3D val="0"/>
            <c:spPr>
              <a:solidFill>
                <a:schemeClr val="accent1">
                  <a:lumMod val="40000"/>
                  <a:lumOff val="60000"/>
                </a:schemeClr>
              </a:solidFill>
              <a:ln>
                <a:solidFill>
                  <a:schemeClr val="bg1">
                    <a:lumMod val="65000"/>
                  </a:schemeClr>
                </a:solidFill>
              </a:ln>
              <a:effectLst/>
            </c:spPr>
            <c:extLst>
              <c:ext xmlns:c16="http://schemas.microsoft.com/office/drawing/2014/chart" uri="{C3380CC4-5D6E-409C-BE32-E72D297353CC}">
                <c16:uniqueId val="{00000008-5B72-44A8-A421-D594F00B38D6}"/>
              </c:ext>
            </c:extLst>
          </c:dPt>
          <c:dLbls>
            <c:dLbl>
              <c:idx val="0"/>
              <c:delete val="1"/>
              <c:extLst>
                <c:ext xmlns:c15="http://schemas.microsoft.com/office/drawing/2012/chart" uri="{CE6537A1-D6FC-4f65-9D91-7224C49458BB}"/>
                <c:ext xmlns:c16="http://schemas.microsoft.com/office/drawing/2014/chart" uri="{C3380CC4-5D6E-409C-BE32-E72D297353CC}">
                  <c16:uniqueId val="{00000006-5B72-44A8-A421-D594F00B38D6}"/>
                </c:ext>
              </c:extLst>
            </c:dLbl>
            <c:spPr>
              <a:solidFill>
                <a:schemeClr val="accent1">
                  <a:lumMod val="40000"/>
                  <a:lumOff val="60000"/>
                </a:schemeClr>
              </a:solid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tx1">
                        <a:lumMod val="75000"/>
                        <a:lumOff val="25000"/>
                      </a:schemeClr>
                    </a:solidFill>
                    <a:latin typeface="+mn-lt"/>
                    <a:ea typeface="+mn-ea"/>
                    <a:cs typeface="+mn-cs"/>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将来
（2045年度）</c:v>
                </c:pt>
                <c:pt idx="1">
                  <c:v>現在
（2017年度）</c:v>
                </c:pt>
              </c:strCache>
            </c:strRef>
          </c:cat>
          <c:val>
            <c:numRef>
              <c:f>Sheet1!$C$2:$C$3</c:f>
              <c:numCache>
                <c:formatCode>General</c:formatCode>
                <c:ptCount val="2"/>
                <c:pt idx="1">
                  <c:v>233</c:v>
                </c:pt>
              </c:numCache>
            </c:numRef>
          </c:val>
          <c:extLst>
            <c:ext xmlns:c16="http://schemas.microsoft.com/office/drawing/2014/chart" uri="{C3380CC4-5D6E-409C-BE32-E72D297353CC}">
              <c16:uniqueId val="{00000009-5B72-44A8-A421-D594F00B38D6}"/>
            </c:ext>
          </c:extLst>
        </c:ser>
        <c:ser>
          <c:idx val="2"/>
          <c:order val="2"/>
          <c:tx>
            <c:strRef>
              <c:f>Sheet1!$D$1</c:f>
              <c:strCache>
                <c:ptCount val="1"/>
                <c:pt idx="0">
                  <c:v>自己水ほか</c:v>
                </c:pt>
              </c:strCache>
            </c:strRef>
          </c:tx>
          <c:spPr>
            <a:solidFill>
              <a:schemeClr val="accent3">
                <a:lumMod val="60000"/>
                <a:lumOff val="40000"/>
              </a:schemeClr>
            </a:solidFill>
            <a:ln>
              <a:noFill/>
            </a:ln>
            <a:effectLst/>
          </c:spPr>
          <c:invertIfNegative val="0"/>
          <c:dPt>
            <c:idx val="0"/>
            <c:invertIfNegative val="0"/>
            <c:bubble3D val="0"/>
            <c:spPr>
              <a:solidFill>
                <a:srgbClr val="FFC000"/>
              </a:solidFill>
              <a:ln>
                <a:noFill/>
              </a:ln>
              <a:effectLst/>
            </c:spPr>
            <c:extLst>
              <c:ext xmlns:c16="http://schemas.microsoft.com/office/drawing/2014/chart" uri="{C3380CC4-5D6E-409C-BE32-E72D297353CC}">
                <c16:uniqueId val="{0000000B-5B72-44A8-A421-D594F00B38D6}"/>
              </c:ext>
            </c:extLst>
          </c:dPt>
          <c:dPt>
            <c:idx val="1"/>
            <c:invertIfNegative val="0"/>
            <c:bubble3D val="0"/>
            <c:spPr>
              <a:solidFill>
                <a:srgbClr val="CCFF99"/>
              </a:solidFill>
              <a:ln>
                <a:solidFill>
                  <a:schemeClr val="bg1">
                    <a:lumMod val="65000"/>
                  </a:schemeClr>
                </a:solidFill>
              </a:ln>
              <a:effectLst/>
            </c:spPr>
            <c:extLst>
              <c:ext xmlns:c16="http://schemas.microsoft.com/office/drawing/2014/chart" uri="{C3380CC4-5D6E-409C-BE32-E72D297353CC}">
                <c16:uniqueId val="{0000000D-5B72-44A8-A421-D594F00B38D6}"/>
              </c:ext>
            </c:extLst>
          </c:dPt>
          <c:dLbls>
            <c:delete val="1"/>
          </c:dLbls>
          <c:cat>
            <c:strRef>
              <c:f>Sheet1!$A$2:$A$3</c:f>
              <c:strCache>
                <c:ptCount val="2"/>
                <c:pt idx="0">
                  <c:v>将来
（2045年度）</c:v>
                </c:pt>
                <c:pt idx="1">
                  <c:v>現在
（2017年度）</c:v>
                </c:pt>
              </c:strCache>
            </c:strRef>
          </c:cat>
          <c:val>
            <c:numRef>
              <c:f>Sheet1!$D$2:$D$3</c:f>
              <c:numCache>
                <c:formatCode>General</c:formatCode>
                <c:ptCount val="2"/>
                <c:pt idx="1">
                  <c:v>63</c:v>
                </c:pt>
              </c:numCache>
            </c:numRef>
          </c:val>
          <c:extLst>
            <c:ext xmlns:c16="http://schemas.microsoft.com/office/drawing/2014/chart" uri="{C3380CC4-5D6E-409C-BE32-E72D297353CC}">
              <c16:uniqueId val="{0000000E-5B72-44A8-A421-D594F00B38D6}"/>
            </c:ext>
          </c:extLst>
        </c:ser>
        <c:dLbls>
          <c:dLblPos val="ctr"/>
          <c:showLegendKey val="0"/>
          <c:showVal val="1"/>
          <c:showCatName val="0"/>
          <c:showSerName val="0"/>
          <c:showPercent val="0"/>
          <c:showBubbleSize val="0"/>
        </c:dLbls>
        <c:gapWidth val="150"/>
        <c:overlap val="100"/>
        <c:axId val="732972208"/>
        <c:axId val="309138008"/>
      </c:barChart>
      <c:valAx>
        <c:axId val="309138008"/>
        <c:scaling>
          <c:orientation val="minMax"/>
        </c:scaling>
        <c:delete val="0"/>
        <c:axPos val="t"/>
        <c:majorGridlines>
          <c:spPr>
            <a:ln w="9525" cap="flat" cmpd="sng" algn="ctr">
              <a:solidFill>
                <a:schemeClr val="tx1">
                  <a:lumMod val="50000"/>
                  <a:lumOff val="50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メイリオ" panose="020B0604030504040204" pitchFamily="50" charset="-128"/>
                <a:ea typeface="メイリオ" panose="020B0604030504040204" pitchFamily="50" charset="-128"/>
                <a:cs typeface="メイリオ" panose="020B0604030504040204" pitchFamily="50" charset="-128"/>
              </a:defRPr>
            </a:pPr>
            <a:endParaRPr lang="ja-JP"/>
          </a:p>
        </c:txPr>
        <c:crossAx val="732972208"/>
        <c:crosses val="max"/>
        <c:crossBetween val="between"/>
        <c:majorUnit val="100"/>
      </c:valAx>
      <c:catAx>
        <c:axId val="732972208"/>
        <c:scaling>
          <c:orientation val="minMax"/>
        </c:scaling>
        <c:delete val="0"/>
        <c:axPos val="l"/>
        <c:numFmt formatCode="General" sourceLinked="1"/>
        <c:majorTickMark val="none"/>
        <c:minorTickMark val="none"/>
        <c:tickLblPos val="nextTo"/>
        <c:spPr>
          <a:noFill/>
          <a:ln w="9525" cap="flat" cmpd="sng" algn="ctr">
            <a:solidFill>
              <a:schemeClr val="tx1">
                <a:lumMod val="50000"/>
                <a:lumOff val="50000"/>
              </a:schemeClr>
            </a:solidFill>
            <a:round/>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メイリオ" panose="020B0604030504040204" pitchFamily="50" charset="-128"/>
                <a:ea typeface="メイリオ" panose="020B0604030504040204" pitchFamily="50" charset="-128"/>
                <a:cs typeface="メイリオ" panose="020B0604030504040204" pitchFamily="50" charset="-128"/>
              </a:defRPr>
            </a:pPr>
            <a:endParaRPr lang="ja-JP"/>
          </a:p>
        </c:txPr>
        <c:crossAx val="309138008"/>
        <c:crosses val="autoZero"/>
        <c:auto val="1"/>
        <c:lblAlgn val="ctr"/>
        <c:lblOffset val="100"/>
        <c:noMultiLvlLbl val="0"/>
      </c:catAx>
      <c:spPr>
        <a:noFill/>
        <a:ln>
          <a:solidFill>
            <a:schemeClr val="tx1">
              <a:lumMod val="50000"/>
              <a:lumOff val="50000"/>
            </a:schemeClr>
          </a:solidFill>
        </a:ln>
        <a:effectLst/>
      </c:spPr>
    </c:plotArea>
    <c:plotVisOnly val="1"/>
    <c:dispBlanksAs val="gap"/>
    <c:showDLblsOverMax val="0"/>
  </c:chart>
  <c:spPr>
    <a:noFill/>
    <a:ln>
      <a:noFill/>
    </a:ln>
    <a:effectLst/>
  </c:spPr>
  <c:txPr>
    <a:bodyPr/>
    <a:lstStyle/>
    <a:p>
      <a:pPr>
        <a:defRPr/>
      </a:pPr>
      <a:endParaRPr lang="ja-JP"/>
    </a:p>
  </c:txPr>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5456246284928121"/>
          <c:y val="0.16299753653269125"/>
          <c:w val="0.73664411513273687"/>
          <c:h val="0.68541061329892583"/>
        </c:manualLayout>
      </c:layout>
      <c:barChart>
        <c:barDir val="col"/>
        <c:grouping val="stacked"/>
        <c:varyColors val="0"/>
        <c:ser>
          <c:idx val="0"/>
          <c:order val="0"/>
          <c:tx>
            <c:strRef>
              <c:f>Sheet1!$B$1</c:f>
              <c:strCache>
                <c:ptCount val="1"/>
                <c:pt idx="0">
                  <c:v>基幹管路延長</c:v>
                </c:pt>
              </c:strCache>
            </c:strRef>
          </c:tx>
          <c:spPr>
            <a:solidFill>
              <a:schemeClr val="bg1">
                <a:lumMod val="85000"/>
              </a:schemeClr>
            </a:solidFill>
            <a:ln>
              <a:solidFill>
                <a:schemeClr val="tx1">
                  <a:lumMod val="50000"/>
                  <a:lumOff val="50000"/>
                </a:schemeClr>
              </a:solidFill>
            </a:ln>
          </c:spPr>
          <c:invertIfNegative val="0"/>
          <c:dPt>
            <c:idx val="0"/>
            <c:invertIfNegative val="0"/>
            <c:bubble3D val="0"/>
            <c:spPr>
              <a:solidFill>
                <a:schemeClr val="bg1">
                  <a:lumMod val="50000"/>
                </a:schemeClr>
              </a:solidFill>
              <a:ln>
                <a:solidFill>
                  <a:schemeClr val="tx1">
                    <a:lumMod val="50000"/>
                    <a:lumOff val="50000"/>
                  </a:schemeClr>
                </a:solidFill>
              </a:ln>
            </c:spPr>
            <c:extLst>
              <c:ext xmlns:c16="http://schemas.microsoft.com/office/drawing/2014/chart" uri="{C3380CC4-5D6E-409C-BE32-E72D297353CC}">
                <c16:uniqueId val="{00000001-5B17-41B3-8471-D8B9AABFB546}"/>
              </c:ext>
            </c:extLst>
          </c:dPt>
          <c:cat>
            <c:strRef>
              <c:f>Sheet1!$A$2:$A$7</c:f>
              <c:strCache>
                <c:ptCount val="6"/>
                <c:pt idx="0">
                  <c:v>大阪府</c:v>
                </c:pt>
                <c:pt idx="1">
                  <c:v>東京都</c:v>
                </c:pt>
                <c:pt idx="2">
                  <c:v>兵庫県</c:v>
                </c:pt>
                <c:pt idx="3">
                  <c:v>埼玉県</c:v>
                </c:pt>
                <c:pt idx="4">
                  <c:v>神奈川県</c:v>
                </c:pt>
                <c:pt idx="5">
                  <c:v>愛知県</c:v>
                </c:pt>
              </c:strCache>
            </c:strRef>
          </c:cat>
          <c:val>
            <c:numRef>
              <c:f>Sheet1!$B$2:$B$7</c:f>
              <c:numCache>
                <c:formatCode>General</c:formatCode>
                <c:ptCount val="6"/>
                <c:pt idx="0">
                  <c:v>2787.4679999999998</c:v>
                </c:pt>
                <c:pt idx="1">
                  <c:v>3520.998</c:v>
                </c:pt>
                <c:pt idx="2">
                  <c:v>5149.5820000000003</c:v>
                </c:pt>
                <c:pt idx="3">
                  <c:v>3448.2420000000002</c:v>
                </c:pt>
                <c:pt idx="4">
                  <c:v>2841.51</c:v>
                </c:pt>
                <c:pt idx="5">
                  <c:v>3890.0039999999999</c:v>
                </c:pt>
              </c:numCache>
            </c:numRef>
          </c:val>
          <c:extLst>
            <c:ext xmlns:c16="http://schemas.microsoft.com/office/drawing/2014/chart" uri="{C3380CC4-5D6E-409C-BE32-E72D297353CC}">
              <c16:uniqueId val="{00000002-5B17-41B3-8471-D8B9AABFB546}"/>
            </c:ext>
          </c:extLst>
        </c:ser>
        <c:dLbls>
          <c:showLegendKey val="0"/>
          <c:showVal val="0"/>
          <c:showCatName val="0"/>
          <c:showSerName val="0"/>
          <c:showPercent val="0"/>
          <c:showBubbleSize val="0"/>
        </c:dLbls>
        <c:gapWidth val="80"/>
        <c:overlap val="100"/>
        <c:axId val="543102096"/>
        <c:axId val="543098568"/>
      </c:barChart>
      <c:lineChart>
        <c:grouping val="standard"/>
        <c:varyColors val="0"/>
        <c:ser>
          <c:idx val="1"/>
          <c:order val="1"/>
          <c:tx>
            <c:strRef>
              <c:f>Sheet1!$C$1</c:f>
              <c:strCache>
                <c:ptCount val="1"/>
                <c:pt idx="0">
                  <c:v>耐震化率</c:v>
                </c:pt>
              </c:strCache>
            </c:strRef>
          </c:tx>
          <c:spPr>
            <a:ln>
              <a:solidFill>
                <a:schemeClr val="tx1"/>
              </a:solidFill>
            </a:ln>
          </c:spPr>
          <c:marker>
            <c:spPr>
              <a:solidFill>
                <a:schemeClr val="tx1"/>
              </a:solidFill>
              <a:ln>
                <a:solidFill>
                  <a:schemeClr val="tx1"/>
                </a:solidFill>
              </a:ln>
            </c:spPr>
          </c:marker>
          <c:cat>
            <c:strRef>
              <c:f>Sheet1!$A$2:$A$7</c:f>
              <c:strCache>
                <c:ptCount val="6"/>
                <c:pt idx="0">
                  <c:v>大阪府</c:v>
                </c:pt>
                <c:pt idx="1">
                  <c:v>東京都</c:v>
                </c:pt>
                <c:pt idx="2">
                  <c:v>兵庫県</c:v>
                </c:pt>
                <c:pt idx="3">
                  <c:v>埼玉県</c:v>
                </c:pt>
                <c:pt idx="4">
                  <c:v>神奈川県</c:v>
                </c:pt>
                <c:pt idx="5">
                  <c:v>愛知県</c:v>
                </c:pt>
              </c:strCache>
            </c:strRef>
          </c:cat>
          <c:val>
            <c:numRef>
              <c:f>Sheet1!$C$2:$C$7</c:f>
              <c:numCache>
                <c:formatCode>General</c:formatCode>
                <c:ptCount val="6"/>
              </c:numCache>
            </c:numRef>
          </c:val>
          <c:smooth val="0"/>
          <c:extLst>
            <c:ext xmlns:c16="http://schemas.microsoft.com/office/drawing/2014/chart" uri="{C3380CC4-5D6E-409C-BE32-E72D297353CC}">
              <c16:uniqueId val="{00000003-5B17-41B3-8471-D8B9AABFB546}"/>
            </c:ext>
          </c:extLst>
        </c:ser>
        <c:ser>
          <c:idx val="2"/>
          <c:order val="2"/>
          <c:tx>
            <c:strRef>
              <c:f>Sheet1!$D$1</c:f>
              <c:strCache>
                <c:ptCount val="1"/>
                <c:pt idx="0">
                  <c:v>耐震適合率</c:v>
                </c:pt>
              </c:strCache>
            </c:strRef>
          </c:tx>
          <c:spPr>
            <a:ln>
              <a:solidFill>
                <a:srgbClr val="FF0000"/>
              </a:solidFill>
            </a:ln>
          </c:spPr>
          <c:marker>
            <c:spPr>
              <a:solidFill>
                <a:srgbClr val="FF0000"/>
              </a:solidFill>
              <a:ln>
                <a:solidFill>
                  <a:srgbClr val="FF0000"/>
                </a:solidFill>
              </a:ln>
            </c:spPr>
          </c:marker>
          <c:dLbls>
            <c:dLbl>
              <c:idx val="1"/>
              <c:layout>
                <c:manualLayout>
                  <c:x val="-7.964566111839623E-2"/>
                  <c:y val="-2.9673163082437327E-2"/>
                </c:manualLayout>
              </c:layout>
              <c:dLblPos val="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2-3249-4F82-A484-0D856F08A2E0}"/>
                </c:ext>
              </c:extLst>
            </c:dLbl>
            <c:dLbl>
              <c:idx val="4"/>
              <c:layout>
                <c:manualLayout>
                  <c:x val="-7.9645661118396271E-2"/>
                  <c:y val="-3.2518145161290375E-2"/>
                </c:manualLayout>
              </c:layout>
              <c:dLblPos val="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3-3249-4F82-A484-0D856F08A2E0}"/>
                </c:ext>
              </c:extLst>
            </c:dLbl>
            <c:spPr>
              <a:noFill/>
              <a:ln>
                <a:noFill/>
              </a:ln>
              <a:effectLst/>
            </c:spPr>
            <c:txPr>
              <a:bodyPr/>
              <a:lstStyle/>
              <a:p>
                <a:pPr>
                  <a:defRPr sz="900"/>
                </a:pPr>
                <a:endParaRPr lang="ja-JP"/>
              </a:p>
            </c:txPr>
            <c:dLblPos val="t"/>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Sheet1!$A$2:$A$7</c:f>
              <c:strCache>
                <c:ptCount val="6"/>
                <c:pt idx="0">
                  <c:v>大阪府</c:v>
                </c:pt>
                <c:pt idx="1">
                  <c:v>東京都</c:v>
                </c:pt>
                <c:pt idx="2">
                  <c:v>兵庫県</c:v>
                </c:pt>
                <c:pt idx="3">
                  <c:v>埼玉県</c:v>
                </c:pt>
                <c:pt idx="4">
                  <c:v>神奈川県</c:v>
                </c:pt>
                <c:pt idx="5">
                  <c:v>愛知県</c:v>
                </c:pt>
              </c:strCache>
            </c:strRef>
          </c:cat>
          <c:val>
            <c:numRef>
              <c:f>Sheet1!$D$2:$D$7</c:f>
              <c:numCache>
                <c:formatCode>0.0_ </c:formatCode>
                <c:ptCount val="6"/>
                <c:pt idx="0">
                  <c:v>46.3</c:v>
                </c:pt>
                <c:pt idx="1">
                  <c:v>63.3</c:v>
                </c:pt>
                <c:pt idx="2">
                  <c:v>45</c:v>
                </c:pt>
                <c:pt idx="3">
                  <c:v>45.1</c:v>
                </c:pt>
                <c:pt idx="4">
                  <c:v>71.3</c:v>
                </c:pt>
                <c:pt idx="5">
                  <c:v>61</c:v>
                </c:pt>
              </c:numCache>
            </c:numRef>
          </c:val>
          <c:smooth val="0"/>
          <c:extLst>
            <c:ext xmlns:c16="http://schemas.microsoft.com/office/drawing/2014/chart" uri="{C3380CC4-5D6E-409C-BE32-E72D297353CC}">
              <c16:uniqueId val="{00000004-5B17-41B3-8471-D8B9AABFB546}"/>
            </c:ext>
          </c:extLst>
        </c:ser>
        <c:dLbls>
          <c:showLegendKey val="0"/>
          <c:showVal val="0"/>
          <c:showCatName val="0"/>
          <c:showSerName val="0"/>
          <c:showPercent val="0"/>
          <c:showBubbleSize val="0"/>
        </c:dLbls>
        <c:marker val="1"/>
        <c:smooth val="0"/>
        <c:axId val="543102488"/>
        <c:axId val="543106800"/>
      </c:lineChart>
      <c:catAx>
        <c:axId val="543102096"/>
        <c:scaling>
          <c:orientation val="minMax"/>
        </c:scaling>
        <c:delete val="0"/>
        <c:axPos val="b"/>
        <c:numFmt formatCode="General" sourceLinked="0"/>
        <c:majorTickMark val="out"/>
        <c:minorTickMark val="none"/>
        <c:tickLblPos val="nextTo"/>
        <c:txPr>
          <a:bodyPr rot="0" vert="eaVert"/>
          <a:lstStyle/>
          <a:p>
            <a:pPr>
              <a:defRPr sz="1050"/>
            </a:pPr>
            <a:endParaRPr lang="ja-JP"/>
          </a:p>
        </c:txPr>
        <c:crossAx val="543098568"/>
        <c:crosses val="autoZero"/>
        <c:auto val="1"/>
        <c:lblAlgn val="ctr"/>
        <c:lblOffset val="100"/>
        <c:noMultiLvlLbl val="0"/>
      </c:catAx>
      <c:valAx>
        <c:axId val="543098568"/>
        <c:scaling>
          <c:orientation val="minMax"/>
          <c:max val="8000"/>
          <c:min val="0"/>
        </c:scaling>
        <c:delete val="0"/>
        <c:axPos val="l"/>
        <c:majorGridlines>
          <c:spPr>
            <a:ln>
              <a:solidFill>
                <a:schemeClr val="bg1">
                  <a:lumMod val="85000"/>
                </a:schemeClr>
              </a:solidFill>
            </a:ln>
          </c:spPr>
        </c:majorGridlines>
        <c:numFmt formatCode="General" sourceLinked="1"/>
        <c:majorTickMark val="out"/>
        <c:minorTickMark val="none"/>
        <c:tickLblPos val="nextTo"/>
        <c:txPr>
          <a:bodyPr/>
          <a:lstStyle/>
          <a:p>
            <a:pPr>
              <a:defRPr sz="900"/>
            </a:pPr>
            <a:endParaRPr lang="ja-JP"/>
          </a:p>
        </c:txPr>
        <c:crossAx val="543102096"/>
        <c:crosses val="autoZero"/>
        <c:crossBetween val="between"/>
      </c:valAx>
      <c:valAx>
        <c:axId val="543106800"/>
        <c:scaling>
          <c:orientation val="minMax"/>
          <c:max val="100"/>
          <c:min val="0"/>
        </c:scaling>
        <c:delete val="0"/>
        <c:axPos val="r"/>
        <c:numFmt formatCode="General" sourceLinked="1"/>
        <c:majorTickMark val="out"/>
        <c:minorTickMark val="none"/>
        <c:tickLblPos val="nextTo"/>
        <c:txPr>
          <a:bodyPr/>
          <a:lstStyle/>
          <a:p>
            <a:pPr>
              <a:defRPr sz="900"/>
            </a:pPr>
            <a:endParaRPr lang="ja-JP"/>
          </a:p>
        </c:txPr>
        <c:crossAx val="543102488"/>
        <c:crosses val="max"/>
        <c:crossBetween val="between"/>
      </c:valAx>
      <c:catAx>
        <c:axId val="543102488"/>
        <c:scaling>
          <c:orientation val="minMax"/>
        </c:scaling>
        <c:delete val="1"/>
        <c:axPos val="b"/>
        <c:numFmt formatCode="General" sourceLinked="1"/>
        <c:majorTickMark val="out"/>
        <c:minorTickMark val="none"/>
        <c:tickLblPos val="nextTo"/>
        <c:crossAx val="543106800"/>
        <c:crosses val="autoZero"/>
        <c:auto val="1"/>
        <c:lblAlgn val="ctr"/>
        <c:lblOffset val="100"/>
        <c:noMultiLvlLbl val="0"/>
      </c:catAx>
    </c:plotArea>
    <c:legend>
      <c:legendPos val="t"/>
      <c:legendEntry>
        <c:idx val="1"/>
        <c:delete val="1"/>
      </c:legendEntry>
      <c:layout>
        <c:manualLayout>
          <c:xMode val="edge"/>
          <c:yMode val="edge"/>
          <c:x val="3.7718375309616178E-2"/>
          <c:y val="3.6984767025089606E-2"/>
          <c:w val="0.91228143128100192"/>
          <c:h val="5.4628136200716854E-2"/>
        </c:manualLayout>
      </c:layout>
      <c:overlay val="0"/>
      <c:txPr>
        <a:bodyPr/>
        <a:lstStyle/>
        <a:p>
          <a:pPr>
            <a:defRPr sz="1050"/>
          </a:pPr>
          <a:endParaRPr lang="ja-JP"/>
        </a:p>
      </c:txPr>
    </c:legend>
    <c:plotVisOnly val="1"/>
    <c:dispBlanksAs val="gap"/>
    <c:showDLblsOverMax val="0"/>
  </c:chart>
  <c:txPr>
    <a:bodyPr/>
    <a:lstStyle/>
    <a:p>
      <a:pPr>
        <a:defRPr sz="1100">
          <a:latin typeface="Meiryo UI" panose="020B0604030504040204" pitchFamily="50" charset="-128"/>
          <a:ea typeface="Meiryo UI" panose="020B0604030504040204" pitchFamily="50" charset="-128"/>
          <a:cs typeface="Meiryo UI" panose="020B0604030504040204" pitchFamily="50" charset="-128"/>
        </a:defRPr>
      </a:pPr>
      <a:endParaRPr lang="ja-JP"/>
    </a:p>
  </c:txPr>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88B098C-4311-41E6-A263-DEDF15845991}" type="doc">
      <dgm:prSet loTypeId="urn:microsoft.com/office/officeart/2005/8/layout/arrow2" loCatId="process" qsTypeId="urn:microsoft.com/office/officeart/2005/8/quickstyle/simple1" qsCatId="simple" csTypeId="urn:microsoft.com/office/officeart/2005/8/colors/accent0_1" csCatId="mainScheme" phldr="1"/>
      <dgm:spPr/>
    </dgm:pt>
    <dgm:pt modelId="{48A42879-AF11-41D1-A7D1-081997D313D7}">
      <dgm:prSet phldrT="[テキスト]" custT="1"/>
      <dgm:spPr/>
      <dgm:t>
        <a:bodyPr/>
        <a:lstStyle/>
        <a:p>
          <a:pPr>
            <a:lnSpc>
              <a:spcPts val="2500"/>
            </a:lnSpc>
            <a:spcBef>
              <a:spcPts val="0"/>
            </a:spcBef>
            <a:spcAft>
              <a:spcPts val="600"/>
            </a:spcAft>
          </a:pPr>
          <a:r>
            <a:rPr kumimoji="1" lang="en-US" altLang="ja-JP" sz="2000" dirty="0" smtClean="0">
              <a:latin typeface="メイリオ" panose="020B0604030504040204" pitchFamily="50" charset="-128"/>
              <a:ea typeface="メイリオ" panose="020B0604030504040204" pitchFamily="50" charset="-128"/>
            </a:rPr>
            <a:t>Step1</a:t>
          </a:r>
        </a:p>
        <a:p>
          <a:pPr>
            <a:lnSpc>
              <a:spcPts val="2500"/>
            </a:lnSpc>
            <a:spcBef>
              <a:spcPts val="0"/>
            </a:spcBef>
            <a:spcAft>
              <a:spcPts val="0"/>
            </a:spcAft>
          </a:pPr>
          <a:r>
            <a:rPr kumimoji="1" lang="ja-JP" altLang="en-US" sz="2000" dirty="0" smtClean="0">
              <a:latin typeface="メイリオ" panose="020B0604030504040204" pitchFamily="50" charset="-128"/>
              <a:ea typeface="メイリオ" panose="020B0604030504040204" pitchFamily="50" charset="-128"/>
            </a:rPr>
            <a:t>市町村での取組み</a:t>
          </a:r>
          <a:endParaRPr kumimoji="1" lang="ja-JP" altLang="en-US" sz="2000" dirty="0">
            <a:latin typeface="メイリオ" panose="020B0604030504040204" pitchFamily="50" charset="-128"/>
            <a:ea typeface="メイリオ" panose="020B0604030504040204" pitchFamily="50" charset="-128"/>
          </a:endParaRPr>
        </a:p>
      </dgm:t>
    </dgm:pt>
    <dgm:pt modelId="{BC5C93CD-5395-4678-830A-B414E7DD5362}" type="parTrans" cxnId="{128EB14D-958F-4A7C-A60D-555E9583D723}">
      <dgm:prSet/>
      <dgm:spPr/>
      <dgm:t>
        <a:bodyPr/>
        <a:lstStyle/>
        <a:p>
          <a:pPr>
            <a:spcBef>
              <a:spcPts val="0"/>
            </a:spcBef>
          </a:pPr>
          <a:endParaRPr kumimoji="1" lang="ja-JP" altLang="en-US" sz="2000">
            <a:latin typeface="メイリオ" panose="020B0604030504040204" pitchFamily="50" charset="-128"/>
            <a:ea typeface="メイリオ" panose="020B0604030504040204" pitchFamily="50" charset="-128"/>
          </a:endParaRPr>
        </a:p>
      </dgm:t>
    </dgm:pt>
    <dgm:pt modelId="{E09ED645-A43E-4B5A-9DFF-202494DEFED8}" type="sibTrans" cxnId="{128EB14D-958F-4A7C-A60D-555E9583D723}">
      <dgm:prSet/>
      <dgm:spPr/>
      <dgm:t>
        <a:bodyPr/>
        <a:lstStyle/>
        <a:p>
          <a:pPr>
            <a:spcBef>
              <a:spcPts val="0"/>
            </a:spcBef>
          </a:pPr>
          <a:endParaRPr kumimoji="1" lang="ja-JP" altLang="en-US" sz="2000">
            <a:latin typeface="メイリオ" panose="020B0604030504040204" pitchFamily="50" charset="-128"/>
            <a:ea typeface="メイリオ" panose="020B0604030504040204" pitchFamily="50" charset="-128"/>
          </a:endParaRPr>
        </a:p>
      </dgm:t>
    </dgm:pt>
    <dgm:pt modelId="{C740C429-F6A0-4E2F-8A16-B2A6D2016A5B}">
      <dgm:prSet phldrT="[テキスト]" custT="1"/>
      <dgm:spPr/>
      <dgm:t>
        <a:bodyPr/>
        <a:lstStyle/>
        <a:p>
          <a:pPr>
            <a:lnSpc>
              <a:spcPts val="2500"/>
            </a:lnSpc>
            <a:spcBef>
              <a:spcPts val="0"/>
            </a:spcBef>
            <a:spcAft>
              <a:spcPct val="35000"/>
            </a:spcAft>
          </a:pPr>
          <a:r>
            <a:rPr kumimoji="1" lang="en-US" altLang="ja-JP" sz="2000" dirty="0" smtClean="0">
              <a:latin typeface="メイリオ" panose="020B0604030504040204" pitchFamily="50" charset="-128"/>
              <a:ea typeface="メイリオ" panose="020B0604030504040204" pitchFamily="50" charset="-128"/>
            </a:rPr>
            <a:t>Step</a:t>
          </a:r>
          <a:r>
            <a:rPr kumimoji="1" lang="ja-JP" altLang="en-US" sz="2000" dirty="0" smtClean="0">
              <a:latin typeface="メイリオ" panose="020B0604030504040204" pitchFamily="50" charset="-128"/>
              <a:ea typeface="メイリオ" panose="020B0604030504040204" pitchFamily="50" charset="-128"/>
            </a:rPr>
            <a:t>２</a:t>
          </a:r>
          <a:endParaRPr kumimoji="1" lang="en-US" altLang="ja-JP" sz="2000" dirty="0" smtClean="0">
            <a:latin typeface="メイリオ" panose="020B0604030504040204" pitchFamily="50" charset="-128"/>
            <a:ea typeface="メイリオ" panose="020B0604030504040204" pitchFamily="50" charset="-128"/>
          </a:endParaRPr>
        </a:p>
        <a:p>
          <a:pPr>
            <a:lnSpc>
              <a:spcPts val="2500"/>
            </a:lnSpc>
            <a:spcBef>
              <a:spcPts val="0"/>
            </a:spcBef>
            <a:spcAft>
              <a:spcPts val="0"/>
            </a:spcAft>
          </a:pPr>
          <a:r>
            <a:rPr kumimoji="1" lang="ja-JP" altLang="en-US" sz="2000" dirty="0" smtClean="0">
              <a:latin typeface="メイリオ" panose="020B0604030504040204" pitchFamily="50" charset="-128"/>
              <a:ea typeface="メイリオ" panose="020B0604030504040204" pitchFamily="50" charset="-128"/>
            </a:rPr>
            <a:t>広域化</a:t>
          </a:r>
          <a:endParaRPr kumimoji="1" lang="en-US" altLang="ja-JP" sz="2000" dirty="0" smtClean="0">
            <a:latin typeface="メイリオ" panose="020B0604030504040204" pitchFamily="50" charset="-128"/>
            <a:ea typeface="メイリオ" panose="020B0604030504040204" pitchFamily="50" charset="-128"/>
          </a:endParaRPr>
        </a:p>
        <a:p>
          <a:pPr>
            <a:lnSpc>
              <a:spcPts val="2500"/>
            </a:lnSpc>
            <a:spcBef>
              <a:spcPts val="0"/>
            </a:spcBef>
            <a:spcAft>
              <a:spcPts val="0"/>
            </a:spcAft>
          </a:pPr>
          <a:r>
            <a:rPr kumimoji="1" lang="ja-JP" altLang="en-US" sz="2000" dirty="0" smtClean="0">
              <a:latin typeface="メイリオ" panose="020B0604030504040204" pitchFamily="50" charset="-128"/>
              <a:ea typeface="メイリオ" panose="020B0604030504040204" pitchFamily="50" charset="-128"/>
            </a:rPr>
            <a:t>官民連携</a:t>
          </a:r>
          <a:endParaRPr kumimoji="1" lang="ja-JP" altLang="en-US" sz="2000" dirty="0">
            <a:latin typeface="メイリオ" panose="020B0604030504040204" pitchFamily="50" charset="-128"/>
            <a:ea typeface="メイリオ" panose="020B0604030504040204" pitchFamily="50" charset="-128"/>
          </a:endParaRPr>
        </a:p>
      </dgm:t>
    </dgm:pt>
    <dgm:pt modelId="{EDE98FEF-CFB3-4A4E-A3D1-4D3D95BD7365}" type="parTrans" cxnId="{5FE118F4-1432-4476-90B0-83FD84A6F00C}">
      <dgm:prSet/>
      <dgm:spPr/>
      <dgm:t>
        <a:bodyPr/>
        <a:lstStyle/>
        <a:p>
          <a:pPr>
            <a:spcBef>
              <a:spcPts val="0"/>
            </a:spcBef>
          </a:pPr>
          <a:endParaRPr kumimoji="1" lang="ja-JP" altLang="en-US" sz="2000">
            <a:latin typeface="メイリオ" panose="020B0604030504040204" pitchFamily="50" charset="-128"/>
            <a:ea typeface="メイリオ" panose="020B0604030504040204" pitchFamily="50" charset="-128"/>
          </a:endParaRPr>
        </a:p>
      </dgm:t>
    </dgm:pt>
    <dgm:pt modelId="{245979E0-BE0E-4C0C-9473-A644975EAEEB}" type="sibTrans" cxnId="{5FE118F4-1432-4476-90B0-83FD84A6F00C}">
      <dgm:prSet/>
      <dgm:spPr/>
      <dgm:t>
        <a:bodyPr/>
        <a:lstStyle/>
        <a:p>
          <a:pPr>
            <a:spcBef>
              <a:spcPts val="0"/>
            </a:spcBef>
          </a:pPr>
          <a:endParaRPr kumimoji="1" lang="ja-JP" altLang="en-US" sz="2000">
            <a:latin typeface="メイリオ" panose="020B0604030504040204" pitchFamily="50" charset="-128"/>
            <a:ea typeface="メイリオ" panose="020B0604030504040204" pitchFamily="50" charset="-128"/>
          </a:endParaRPr>
        </a:p>
      </dgm:t>
    </dgm:pt>
    <dgm:pt modelId="{963FF805-7894-4D3D-9D5D-71A809F6CF10}">
      <dgm:prSet phldrT="[テキスト]" custT="1"/>
      <dgm:spPr/>
      <dgm:t>
        <a:bodyPr/>
        <a:lstStyle/>
        <a:p>
          <a:pPr>
            <a:spcBef>
              <a:spcPts val="0"/>
            </a:spcBef>
          </a:pPr>
          <a:r>
            <a:rPr kumimoji="1" lang="en-US" altLang="ja-JP" sz="2000" dirty="0" smtClean="0">
              <a:latin typeface="メイリオ" panose="020B0604030504040204" pitchFamily="50" charset="-128"/>
              <a:ea typeface="メイリオ" panose="020B0604030504040204" pitchFamily="50" charset="-128"/>
            </a:rPr>
            <a:t>Step</a:t>
          </a:r>
          <a:r>
            <a:rPr kumimoji="1" lang="ja-JP" altLang="en-US" sz="2000" dirty="0" smtClean="0">
              <a:latin typeface="メイリオ" panose="020B0604030504040204" pitchFamily="50" charset="-128"/>
              <a:ea typeface="メイリオ" panose="020B0604030504040204" pitchFamily="50" charset="-128"/>
            </a:rPr>
            <a:t>３</a:t>
          </a:r>
          <a:endParaRPr kumimoji="1" lang="en-US" altLang="ja-JP" sz="2000" dirty="0" smtClean="0">
            <a:latin typeface="メイリオ" panose="020B0604030504040204" pitchFamily="50" charset="-128"/>
            <a:ea typeface="メイリオ" panose="020B0604030504040204" pitchFamily="50" charset="-128"/>
          </a:endParaRPr>
        </a:p>
        <a:p>
          <a:pPr>
            <a:spcBef>
              <a:spcPts val="0"/>
            </a:spcBef>
          </a:pPr>
          <a:r>
            <a:rPr kumimoji="1" lang="ja-JP" altLang="en-US" sz="2000" dirty="0" smtClean="0">
              <a:latin typeface="メイリオ" panose="020B0604030504040204" pitchFamily="50" charset="-128"/>
              <a:ea typeface="メイリオ" panose="020B0604030504040204" pitchFamily="50" charset="-128"/>
            </a:rPr>
            <a:t>府域一水道化</a:t>
          </a:r>
          <a:endParaRPr kumimoji="1" lang="ja-JP" altLang="en-US" sz="2000" dirty="0">
            <a:latin typeface="メイリオ" panose="020B0604030504040204" pitchFamily="50" charset="-128"/>
            <a:ea typeface="メイリオ" panose="020B0604030504040204" pitchFamily="50" charset="-128"/>
          </a:endParaRPr>
        </a:p>
      </dgm:t>
    </dgm:pt>
    <dgm:pt modelId="{4E215D84-84F3-4020-8C09-32E481CDFD38}" type="parTrans" cxnId="{58313068-EB87-4DA7-83E6-068C0B51B415}">
      <dgm:prSet/>
      <dgm:spPr/>
      <dgm:t>
        <a:bodyPr/>
        <a:lstStyle/>
        <a:p>
          <a:pPr>
            <a:spcBef>
              <a:spcPts val="0"/>
            </a:spcBef>
          </a:pPr>
          <a:endParaRPr kumimoji="1" lang="ja-JP" altLang="en-US" sz="2000">
            <a:latin typeface="メイリオ" panose="020B0604030504040204" pitchFamily="50" charset="-128"/>
            <a:ea typeface="メイリオ" panose="020B0604030504040204" pitchFamily="50" charset="-128"/>
          </a:endParaRPr>
        </a:p>
      </dgm:t>
    </dgm:pt>
    <dgm:pt modelId="{1FAA8DAA-BD25-4295-B1E7-B3DD96A8944F}" type="sibTrans" cxnId="{58313068-EB87-4DA7-83E6-068C0B51B415}">
      <dgm:prSet/>
      <dgm:spPr/>
      <dgm:t>
        <a:bodyPr/>
        <a:lstStyle/>
        <a:p>
          <a:pPr>
            <a:spcBef>
              <a:spcPts val="0"/>
            </a:spcBef>
          </a:pPr>
          <a:endParaRPr kumimoji="1" lang="ja-JP" altLang="en-US" sz="2000">
            <a:latin typeface="メイリオ" panose="020B0604030504040204" pitchFamily="50" charset="-128"/>
            <a:ea typeface="メイリオ" panose="020B0604030504040204" pitchFamily="50" charset="-128"/>
          </a:endParaRPr>
        </a:p>
      </dgm:t>
    </dgm:pt>
    <dgm:pt modelId="{C760B787-D8A0-4622-B265-4862B9C68905}" type="pres">
      <dgm:prSet presAssocID="{288B098C-4311-41E6-A263-DEDF15845991}" presName="arrowDiagram" presStyleCnt="0">
        <dgm:presLayoutVars>
          <dgm:chMax val="5"/>
          <dgm:dir/>
          <dgm:resizeHandles val="exact"/>
        </dgm:presLayoutVars>
      </dgm:prSet>
      <dgm:spPr/>
    </dgm:pt>
    <dgm:pt modelId="{D9A97931-964E-48E4-A2DB-DA8992BD2928}" type="pres">
      <dgm:prSet presAssocID="{288B098C-4311-41E6-A263-DEDF15845991}" presName="arrow" presStyleLbl="bgShp" presStyleIdx="0" presStyleCnt="1" custScaleX="107083" custLinFactNeighborX="-2536" custLinFactNeighborY="10294"/>
      <dgm:spPr>
        <a:solidFill>
          <a:schemeClr val="tx2">
            <a:lumMod val="60000"/>
            <a:lumOff val="40000"/>
          </a:schemeClr>
        </a:solidFill>
      </dgm:spPr>
    </dgm:pt>
    <dgm:pt modelId="{BFACD045-42C5-45E8-8FD1-E4B0DC8A22A8}" type="pres">
      <dgm:prSet presAssocID="{288B098C-4311-41E6-A263-DEDF15845991}" presName="arrowDiagram3" presStyleCnt="0"/>
      <dgm:spPr/>
    </dgm:pt>
    <dgm:pt modelId="{35849185-6E45-4BD7-AA69-C08DC00E0F14}" type="pres">
      <dgm:prSet presAssocID="{48A42879-AF11-41D1-A7D1-081997D313D7}" presName="bullet3a" presStyleLbl="node1" presStyleIdx="0" presStyleCnt="3" custLinFactX="-60165" custLinFactNeighborX="-100000" custLinFactNeighborY="-65731"/>
      <dgm:spPr/>
    </dgm:pt>
    <dgm:pt modelId="{CC0912AC-6B01-4A50-AEB7-549033B87069}" type="pres">
      <dgm:prSet presAssocID="{48A42879-AF11-41D1-A7D1-081997D313D7}" presName="textBox3a" presStyleLbl="revTx" presStyleIdx="0" presStyleCnt="3" custScaleY="91981" custLinFactNeighborX="-32276" custLinFactNeighborY="3279">
        <dgm:presLayoutVars>
          <dgm:bulletEnabled val="1"/>
        </dgm:presLayoutVars>
      </dgm:prSet>
      <dgm:spPr/>
      <dgm:t>
        <a:bodyPr/>
        <a:lstStyle/>
        <a:p>
          <a:endParaRPr kumimoji="1" lang="ja-JP" altLang="en-US"/>
        </a:p>
      </dgm:t>
    </dgm:pt>
    <dgm:pt modelId="{0D316652-DE19-420E-9590-E5524F2DDC13}" type="pres">
      <dgm:prSet presAssocID="{C740C429-F6A0-4E2F-8A16-B2A6D2016A5B}" presName="bullet3b" presStyleLbl="node1" presStyleIdx="1" presStyleCnt="3" custLinFactNeighborX="57464" custLinFactNeighborY="-46660"/>
      <dgm:spPr/>
    </dgm:pt>
    <dgm:pt modelId="{FFA89052-5420-4C7F-ABBC-EDF480360800}" type="pres">
      <dgm:prSet presAssocID="{C740C429-F6A0-4E2F-8A16-B2A6D2016A5B}" presName="textBox3b" presStyleLbl="revTx" presStyleIdx="1" presStyleCnt="3" custScaleX="119485" custScaleY="89901" custLinFactNeighborX="-1464" custLinFactNeighborY="3957">
        <dgm:presLayoutVars>
          <dgm:bulletEnabled val="1"/>
        </dgm:presLayoutVars>
      </dgm:prSet>
      <dgm:spPr/>
      <dgm:t>
        <a:bodyPr/>
        <a:lstStyle/>
        <a:p>
          <a:endParaRPr kumimoji="1" lang="ja-JP" altLang="en-US"/>
        </a:p>
      </dgm:t>
    </dgm:pt>
    <dgm:pt modelId="{EB025D98-E798-4902-859A-2EC233BD5730}" type="pres">
      <dgm:prSet presAssocID="{963FF805-7894-4D3D-9D5D-71A809F6CF10}" presName="bullet3c" presStyleLbl="node1" presStyleIdx="2" presStyleCnt="3" custLinFactX="100000" custLinFactNeighborX="164706" custLinFactNeighborY="-49240"/>
      <dgm:spPr/>
    </dgm:pt>
    <dgm:pt modelId="{81AC0A3F-99E1-4765-B9AA-90F3E71EDB8A}" type="pres">
      <dgm:prSet presAssocID="{963FF805-7894-4D3D-9D5D-71A809F6CF10}" presName="textBox3c" presStyleLbl="revTx" presStyleIdx="2" presStyleCnt="3" custScaleX="142645" custLinFactNeighborX="67254" custLinFactNeighborY="1213">
        <dgm:presLayoutVars>
          <dgm:bulletEnabled val="1"/>
        </dgm:presLayoutVars>
      </dgm:prSet>
      <dgm:spPr/>
      <dgm:t>
        <a:bodyPr/>
        <a:lstStyle/>
        <a:p>
          <a:endParaRPr kumimoji="1" lang="ja-JP" altLang="en-US"/>
        </a:p>
      </dgm:t>
    </dgm:pt>
  </dgm:ptLst>
  <dgm:cxnLst>
    <dgm:cxn modelId="{D4E53E65-0181-4061-8E81-DF467498406C}" type="presOf" srcId="{48A42879-AF11-41D1-A7D1-081997D313D7}" destId="{CC0912AC-6B01-4A50-AEB7-549033B87069}" srcOrd="0" destOrd="0" presId="urn:microsoft.com/office/officeart/2005/8/layout/arrow2"/>
    <dgm:cxn modelId="{D2CE58BB-B33F-426E-B6AD-76785FE10495}" type="presOf" srcId="{288B098C-4311-41E6-A263-DEDF15845991}" destId="{C760B787-D8A0-4622-B265-4862B9C68905}" srcOrd="0" destOrd="0" presId="urn:microsoft.com/office/officeart/2005/8/layout/arrow2"/>
    <dgm:cxn modelId="{58313068-EB87-4DA7-83E6-068C0B51B415}" srcId="{288B098C-4311-41E6-A263-DEDF15845991}" destId="{963FF805-7894-4D3D-9D5D-71A809F6CF10}" srcOrd="2" destOrd="0" parTransId="{4E215D84-84F3-4020-8C09-32E481CDFD38}" sibTransId="{1FAA8DAA-BD25-4295-B1E7-B3DD96A8944F}"/>
    <dgm:cxn modelId="{128EB14D-958F-4A7C-A60D-555E9583D723}" srcId="{288B098C-4311-41E6-A263-DEDF15845991}" destId="{48A42879-AF11-41D1-A7D1-081997D313D7}" srcOrd="0" destOrd="0" parTransId="{BC5C93CD-5395-4678-830A-B414E7DD5362}" sibTransId="{E09ED645-A43E-4B5A-9DFF-202494DEFED8}"/>
    <dgm:cxn modelId="{8BC90F98-A52C-46C7-A62C-814977AF2E2E}" type="presOf" srcId="{963FF805-7894-4D3D-9D5D-71A809F6CF10}" destId="{81AC0A3F-99E1-4765-B9AA-90F3E71EDB8A}" srcOrd="0" destOrd="0" presId="urn:microsoft.com/office/officeart/2005/8/layout/arrow2"/>
    <dgm:cxn modelId="{0E3B3ECA-2BDB-44BD-B164-C36D643F7F1A}" type="presOf" srcId="{C740C429-F6A0-4E2F-8A16-B2A6D2016A5B}" destId="{FFA89052-5420-4C7F-ABBC-EDF480360800}" srcOrd="0" destOrd="0" presId="urn:microsoft.com/office/officeart/2005/8/layout/arrow2"/>
    <dgm:cxn modelId="{5FE118F4-1432-4476-90B0-83FD84A6F00C}" srcId="{288B098C-4311-41E6-A263-DEDF15845991}" destId="{C740C429-F6A0-4E2F-8A16-B2A6D2016A5B}" srcOrd="1" destOrd="0" parTransId="{EDE98FEF-CFB3-4A4E-A3D1-4D3D95BD7365}" sibTransId="{245979E0-BE0E-4C0C-9473-A644975EAEEB}"/>
    <dgm:cxn modelId="{18565962-B873-4440-8AC9-90B414866EA4}" type="presParOf" srcId="{C760B787-D8A0-4622-B265-4862B9C68905}" destId="{D9A97931-964E-48E4-A2DB-DA8992BD2928}" srcOrd="0" destOrd="0" presId="urn:microsoft.com/office/officeart/2005/8/layout/arrow2"/>
    <dgm:cxn modelId="{239751CB-BE7E-48D5-A573-C30B1BA167CC}" type="presParOf" srcId="{C760B787-D8A0-4622-B265-4862B9C68905}" destId="{BFACD045-42C5-45E8-8FD1-E4B0DC8A22A8}" srcOrd="1" destOrd="0" presId="urn:microsoft.com/office/officeart/2005/8/layout/arrow2"/>
    <dgm:cxn modelId="{9AC8051C-C376-4F18-9FB8-C557644A677C}" type="presParOf" srcId="{BFACD045-42C5-45E8-8FD1-E4B0DC8A22A8}" destId="{35849185-6E45-4BD7-AA69-C08DC00E0F14}" srcOrd="0" destOrd="0" presId="urn:microsoft.com/office/officeart/2005/8/layout/arrow2"/>
    <dgm:cxn modelId="{99372FE1-06C4-45D7-AA3A-E53866C52496}" type="presParOf" srcId="{BFACD045-42C5-45E8-8FD1-E4B0DC8A22A8}" destId="{CC0912AC-6B01-4A50-AEB7-549033B87069}" srcOrd="1" destOrd="0" presId="urn:microsoft.com/office/officeart/2005/8/layout/arrow2"/>
    <dgm:cxn modelId="{736BAE7C-503C-48E1-8065-E5F768781A9B}" type="presParOf" srcId="{BFACD045-42C5-45E8-8FD1-E4B0DC8A22A8}" destId="{0D316652-DE19-420E-9590-E5524F2DDC13}" srcOrd="2" destOrd="0" presId="urn:microsoft.com/office/officeart/2005/8/layout/arrow2"/>
    <dgm:cxn modelId="{57FD49CA-E191-458C-8E50-9D63E24E0834}" type="presParOf" srcId="{BFACD045-42C5-45E8-8FD1-E4B0DC8A22A8}" destId="{FFA89052-5420-4C7F-ABBC-EDF480360800}" srcOrd="3" destOrd="0" presId="urn:microsoft.com/office/officeart/2005/8/layout/arrow2"/>
    <dgm:cxn modelId="{742ABADB-F62F-46AE-B7CE-891ECCF7EDC6}" type="presParOf" srcId="{BFACD045-42C5-45E8-8FD1-E4B0DC8A22A8}" destId="{EB025D98-E798-4902-859A-2EC233BD5730}" srcOrd="4" destOrd="0" presId="urn:microsoft.com/office/officeart/2005/8/layout/arrow2"/>
    <dgm:cxn modelId="{CBA5D29C-D812-4981-97AE-567D0727C7EE}" type="presParOf" srcId="{BFACD045-42C5-45E8-8FD1-E4B0DC8A22A8}" destId="{81AC0A3F-99E1-4765-B9AA-90F3E71EDB8A}" srcOrd="5" destOrd="0" presId="urn:microsoft.com/office/officeart/2005/8/layout/arrow2"/>
  </dgm:cxnLst>
  <dgm:bg>
    <a:noFill/>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9A97931-964E-48E4-A2DB-DA8992BD2928}">
      <dsp:nvSpPr>
        <dsp:cNvPr id="0" name=""/>
        <dsp:cNvSpPr/>
      </dsp:nvSpPr>
      <dsp:spPr>
        <a:xfrm>
          <a:off x="263483" y="0"/>
          <a:ext cx="6592519" cy="3847786"/>
        </a:xfrm>
        <a:prstGeom prst="swooshArrow">
          <a:avLst>
            <a:gd name="adj1" fmla="val 25000"/>
            <a:gd name="adj2" fmla="val 25000"/>
          </a:avLst>
        </a:prstGeom>
        <a:solidFill>
          <a:schemeClr val="tx2">
            <a:lumMod val="60000"/>
            <a:lumOff val="40000"/>
          </a:schemeClr>
        </a:solidFill>
        <a:ln>
          <a:noFill/>
        </a:ln>
        <a:effectLst/>
      </dsp:spPr>
      <dsp:style>
        <a:lnRef idx="0">
          <a:scrgbClr r="0" g="0" b="0"/>
        </a:lnRef>
        <a:fillRef idx="1">
          <a:scrgbClr r="0" g="0" b="0"/>
        </a:fillRef>
        <a:effectRef idx="0">
          <a:scrgbClr r="0" g="0" b="0"/>
        </a:effectRef>
        <a:fontRef idx="minor"/>
      </dsp:style>
    </dsp:sp>
    <dsp:sp modelId="{35849185-6E45-4BD7-AA69-C08DC00E0F14}">
      <dsp:nvSpPr>
        <dsp:cNvPr id="0" name=""/>
        <dsp:cNvSpPr/>
      </dsp:nvSpPr>
      <dsp:spPr>
        <a:xfrm>
          <a:off x="1163139" y="2550527"/>
          <a:ext cx="160067" cy="160067"/>
        </a:xfrm>
        <a:prstGeom prst="ellipse">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C0912AC-6B01-4A50-AEB7-549033B87069}">
      <dsp:nvSpPr>
        <dsp:cNvPr id="0" name=""/>
        <dsp:cNvSpPr/>
      </dsp:nvSpPr>
      <dsp:spPr>
        <a:xfrm>
          <a:off x="1036561" y="2816824"/>
          <a:ext cx="1434454" cy="102283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4817" tIns="0" rIns="0" bIns="0" numCol="1" spcCol="1270" anchor="t" anchorCtr="0">
          <a:noAutofit/>
        </a:bodyPr>
        <a:lstStyle/>
        <a:p>
          <a:pPr lvl="0" algn="l" defTabSz="889000">
            <a:lnSpc>
              <a:spcPts val="2500"/>
            </a:lnSpc>
            <a:spcBef>
              <a:spcPct val="0"/>
            </a:spcBef>
            <a:spcAft>
              <a:spcPts val="600"/>
            </a:spcAft>
          </a:pPr>
          <a:r>
            <a:rPr kumimoji="1" lang="en-US" altLang="ja-JP" sz="2000" kern="1200" dirty="0" smtClean="0">
              <a:latin typeface="メイリオ" panose="020B0604030504040204" pitchFamily="50" charset="-128"/>
              <a:ea typeface="メイリオ" panose="020B0604030504040204" pitchFamily="50" charset="-128"/>
            </a:rPr>
            <a:t>Step1</a:t>
          </a:r>
        </a:p>
        <a:p>
          <a:pPr lvl="0" algn="l" defTabSz="889000">
            <a:lnSpc>
              <a:spcPts val="2500"/>
            </a:lnSpc>
            <a:spcBef>
              <a:spcPct val="0"/>
            </a:spcBef>
            <a:spcAft>
              <a:spcPts val="0"/>
            </a:spcAft>
          </a:pPr>
          <a:r>
            <a:rPr kumimoji="1" lang="ja-JP" altLang="en-US" sz="2000" kern="1200" dirty="0" smtClean="0">
              <a:latin typeface="メイリオ" panose="020B0604030504040204" pitchFamily="50" charset="-128"/>
              <a:ea typeface="メイリオ" panose="020B0604030504040204" pitchFamily="50" charset="-128"/>
            </a:rPr>
            <a:t>市町村での取組み</a:t>
          </a:r>
          <a:endParaRPr kumimoji="1" lang="ja-JP" altLang="en-US" sz="2000" kern="1200" dirty="0">
            <a:latin typeface="メイリオ" panose="020B0604030504040204" pitchFamily="50" charset="-128"/>
            <a:ea typeface="メイリオ" panose="020B0604030504040204" pitchFamily="50" charset="-128"/>
          </a:endParaRPr>
        </a:p>
      </dsp:txBody>
      <dsp:txXfrm>
        <a:off x="1036561" y="2816824"/>
        <a:ext cx="1434454" cy="1022838"/>
      </dsp:txXfrm>
    </dsp:sp>
    <dsp:sp modelId="{0D316652-DE19-420E-9590-E5524F2DDC13}">
      <dsp:nvSpPr>
        <dsp:cNvPr id="0" name=""/>
        <dsp:cNvSpPr/>
      </dsp:nvSpPr>
      <dsp:spPr>
        <a:xfrm>
          <a:off x="2998693" y="1474901"/>
          <a:ext cx="289353" cy="289353"/>
        </a:xfrm>
        <a:prstGeom prst="ellipse">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FA89052-5420-4C7F-ABBC-EDF480360800}">
      <dsp:nvSpPr>
        <dsp:cNvPr id="0" name=""/>
        <dsp:cNvSpPr/>
      </dsp:nvSpPr>
      <dsp:spPr>
        <a:xfrm>
          <a:off x="2811514" y="1943114"/>
          <a:ext cx="1765450" cy="188180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3322" tIns="0" rIns="0" bIns="0" numCol="1" spcCol="1270" anchor="t" anchorCtr="0">
          <a:noAutofit/>
        </a:bodyPr>
        <a:lstStyle/>
        <a:p>
          <a:pPr lvl="0" algn="l" defTabSz="889000">
            <a:lnSpc>
              <a:spcPts val="2500"/>
            </a:lnSpc>
            <a:spcBef>
              <a:spcPct val="0"/>
            </a:spcBef>
            <a:spcAft>
              <a:spcPct val="35000"/>
            </a:spcAft>
          </a:pPr>
          <a:r>
            <a:rPr kumimoji="1" lang="en-US" altLang="ja-JP" sz="2000" kern="1200" dirty="0" smtClean="0">
              <a:latin typeface="メイリオ" panose="020B0604030504040204" pitchFamily="50" charset="-128"/>
              <a:ea typeface="メイリオ" panose="020B0604030504040204" pitchFamily="50" charset="-128"/>
            </a:rPr>
            <a:t>Step</a:t>
          </a:r>
          <a:r>
            <a:rPr kumimoji="1" lang="ja-JP" altLang="en-US" sz="2000" kern="1200" dirty="0" smtClean="0">
              <a:latin typeface="メイリオ" panose="020B0604030504040204" pitchFamily="50" charset="-128"/>
              <a:ea typeface="メイリオ" panose="020B0604030504040204" pitchFamily="50" charset="-128"/>
            </a:rPr>
            <a:t>２</a:t>
          </a:r>
          <a:endParaRPr kumimoji="1" lang="en-US" altLang="ja-JP" sz="2000" kern="1200" dirty="0" smtClean="0">
            <a:latin typeface="メイリオ" panose="020B0604030504040204" pitchFamily="50" charset="-128"/>
            <a:ea typeface="メイリオ" panose="020B0604030504040204" pitchFamily="50" charset="-128"/>
          </a:endParaRPr>
        </a:p>
        <a:p>
          <a:pPr lvl="0" algn="l" defTabSz="889000">
            <a:lnSpc>
              <a:spcPts val="2500"/>
            </a:lnSpc>
            <a:spcBef>
              <a:spcPct val="0"/>
            </a:spcBef>
            <a:spcAft>
              <a:spcPts val="0"/>
            </a:spcAft>
          </a:pPr>
          <a:r>
            <a:rPr kumimoji="1" lang="ja-JP" altLang="en-US" sz="2000" kern="1200" dirty="0" smtClean="0">
              <a:latin typeface="メイリオ" panose="020B0604030504040204" pitchFamily="50" charset="-128"/>
              <a:ea typeface="メイリオ" panose="020B0604030504040204" pitchFamily="50" charset="-128"/>
            </a:rPr>
            <a:t>広域化</a:t>
          </a:r>
          <a:endParaRPr kumimoji="1" lang="en-US" altLang="ja-JP" sz="2000" kern="1200" dirty="0" smtClean="0">
            <a:latin typeface="メイリオ" panose="020B0604030504040204" pitchFamily="50" charset="-128"/>
            <a:ea typeface="メイリオ" panose="020B0604030504040204" pitchFamily="50" charset="-128"/>
          </a:endParaRPr>
        </a:p>
        <a:p>
          <a:pPr lvl="0" algn="l" defTabSz="889000">
            <a:lnSpc>
              <a:spcPts val="2500"/>
            </a:lnSpc>
            <a:spcBef>
              <a:spcPct val="0"/>
            </a:spcBef>
            <a:spcAft>
              <a:spcPts val="0"/>
            </a:spcAft>
          </a:pPr>
          <a:r>
            <a:rPr kumimoji="1" lang="ja-JP" altLang="en-US" sz="2000" kern="1200" dirty="0" smtClean="0">
              <a:latin typeface="メイリオ" panose="020B0604030504040204" pitchFamily="50" charset="-128"/>
              <a:ea typeface="メイリオ" panose="020B0604030504040204" pitchFamily="50" charset="-128"/>
            </a:rPr>
            <a:t>官民連携</a:t>
          </a:r>
          <a:endParaRPr kumimoji="1" lang="ja-JP" altLang="en-US" sz="2000" kern="1200" dirty="0">
            <a:latin typeface="メイリオ" panose="020B0604030504040204" pitchFamily="50" charset="-128"/>
            <a:ea typeface="メイリオ" panose="020B0604030504040204" pitchFamily="50" charset="-128"/>
          </a:endParaRPr>
        </a:p>
      </dsp:txBody>
      <dsp:txXfrm>
        <a:off x="2811514" y="1943114"/>
        <a:ext cx="1765450" cy="1881803"/>
      </dsp:txXfrm>
    </dsp:sp>
    <dsp:sp modelId="{EB025D98-E798-4902-859A-2EC233BD5730}">
      <dsp:nvSpPr>
        <dsp:cNvPr id="0" name=""/>
        <dsp:cNvSpPr/>
      </dsp:nvSpPr>
      <dsp:spPr>
        <a:xfrm>
          <a:off x="5590874" y="776446"/>
          <a:ext cx="400169" cy="400169"/>
        </a:xfrm>
        <a:prstGeom prst="ellipse">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1AC0A3F-99E1-4765-B9AA-90F3E71EDB8A}">
      <dsp:nvSpPr>
        <dsp:cNvPr id="0" name=""/>
        <dsp:cNvSpPr/>
      </dsp:nvSpPr>
      <dsp:spPr>
        <a:xfrm>
          <a:off x="5324091" y="1173574"/>
          <a:ext cx="2107650" cy="267421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12042" tIns="0" rIns="0" bIns="0" numCol="1" spcCol="1270" anchor="t" anchorCtr="0">
          <a:noAutofit/>
        </a:bodyPr>
        <a:lstStyle/>
        <a:p>
          <a:pPr lvl="0" algn="l" defTabSz="889000">
            <a:lnSpc>
              <a:spcPct val="90000"/>
            </a:lnSpc>
            <a:spcBef>
              <a:spcPct val="0"/>
            </a:spcBef>
            <a:spcAft>
              <a:spcPct val="35000"/>
            </a:spcAft>
          </a:pPr>
          <a:r>
            <a:rPr kumimoji="1" lang="en-US" altLang="ja-JP" sz="2000" kern="1200" dirty="0" smtClean="0">
              <a:latin typeface="メイリオ" panose="020B0604030504040204" pitchFamily="50" charset="-128"/>
              <a:ea typeface="メイリオ" panose="020B0604030504040204" pitchFamily="50" charset="-128"/>
            </a:rPr>
            <a:t>Step</a:t>
          </a:r>
          <a:r>
            <a:rPr kumimoji="1" lang="ja-JP" altLang="en-US" sz="2000" kern="1200" dirty="0" smtClean="0">
              <a:latin typeface="メイリオ" panose="020B0604030504040204" pitchFamily="50" charset="-128"/>
              <a:ea typeface="メイリオ" panose="020B0604030504040204" pitchFamily="50" charset="-128"/>
            </a:rPr>
            <a:t>３</a:t>
          </a:r>
          <a:endParaRPr kumimoji="1" lang="en-US" altLang="ja-JP" sz="2000" kern="1200" dirty="0" smtClean="0">
            <a:latin typeface="メイリオ" panose="020B0604030504040204" pitchFamily="50" charset="-128"/>
            <a:ea typeface="メイリオ" panose="020B0604030504040204" pitchFamily="50" charset="-128"/>
          </a:endParaRPr>
        </a:p>
        <a:p>
          <a:pPr lvl="0" algn="l" defTabSz="889000">
            <a:lnSpc>
              <a:spcPct val="90000"/>
            </a:lnSpc>
            <a:spcBef>
              <a:spcPct val="0"/>
            </a:spcBef>
            <a:spcAft>
              <a:spcPct val="35000"/>
            </a:spcAft>
          </a:pPr>
          <a:r>
            <a:rPr kumimoji="1" lang="ja-JP" altLang="en-US" sz="2000" kern="1200" dirty="0" smtClean="0">
              <a:latin typeface="メイリオ" panose="020B0604030504040204" pitchFamily="50" charset="-128"/>
              <a:ea typeface="メイリオ" panose="020B0604030504040204" pitchFamily="50" charset="-128"/>
            </a:rPr>
            <a:t>府域一水道化</a:t>
          </a:r>
          <a:endParaRPr kumimoji="1" lang="ja-JP" altLang="en-US" sz="2000" kern="1200" dirty="0">
            <a:latin typeface="メイリオ" panose="020B0604030504040204" pitchFamily="50" charset="-128"/>
            <a:ea typeface="メイリオ" panose="020B0604030504040204" pitchFamily="50" charset="-128"/>
          </a:endParaRPr>
        </a:p>
      </dsp:txBody>
      <dsp:txXfrm>
        <a:off x="5324091" y="1173574"/>
        <a:ext cx="2107650" cy="2674211"/>
      </dsp:txXfrm>
    </dsp:sp>
  </dsp:spTree>
</dsp:drawing>
</file>

<file path=ppt/diagrams/layout1.xml><?xml version="1.0" encoding="utf-8"?>
<dgm:layoutDef xmlns:dgm="http://schemas.openxmlformats.org/drawingml/2006/diagram" xmlns:a="http://schemas.openxmlformats.org/drawingml/2006/main" uniqueId="urn:microsoft.com/office/officeart/2005/8/layout/arrow2">
  <dgm:title val=""/>
  <dgm:desc val=""/>
  <dgm:catLst>
    <dgm:cat type="process" pri="2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arrowDiagram">
    <dgm:varLst>
      <dgm:chMax val="5"/>
      <dgm:dir/>
      <dgm:resizeHandles val="exact"/>
    </dgm:varLst>
    <dgm:alg type="composite">
      <dgm:param type="ar" val="1.6"/>
    </dgm:alg>
    <dgm:shape xmlns:r="http://schemas.openxmlformats.org/officeDocument/2006/relationships" r:blip="">
      <dgm:adjLst/>
    </dgm:shape>
    <dgm:presOf/>
    <dgm:constrLst>
      <dgm:constr type="l" for="ch" forName="arrow"/>
      <dgm:constr type="t" for="ch" forName="arrow"/>
      <dgm:constr type="w" for="ch" forName="arrow" refType="w"/>
      <dgm:constr type="h" for="ch" forName="arrow" refType="h"/>
      <dgm:constr type="ctrX" for="ch" forName="arrowDiagram1" refType="w" fact="0.5"/>
      <dgm:constr type="ctrY" for="ch" forName="arrowDiagram1" refType="h" fact="0.5"/>
      <dgm:constr type="w" for="ch" forName="arrowDiagram1" refType="w"/>
      <dgm:constr type="h" for="ch" forName="arrowDiagram1" refType="h"/>
      <dgm:constr type="ctrX" for="ch" forName="arrowDiagram2" refType="w" fact="0.5"/>
      <dgm:constr type="ctrY" for="ch" forName="arrowDiagram2" refType="h" fact="0.5"/>
      <dgm:constr type="w" for="ch" forName="arrowDiagram2" refType="w"/>
      <dgm:constr type="h" for="ch" forName="arrowDiagram2" refType="h"/>
      <dgm:constr type="ctrX" for="ch" forName="arrowDiagram3" refType="w" fact="0.5"/>
      <dgm:constr type="ctrY" for="ch" forName="arrowDiagram3" refType="h" fact="0.5"/>
      <dgm:constr type="w" for="ch" forName="arrowDiagram3" refType="w"/>
      <dgm:constr type="h" for="ch" forName="arrowDiagram3" refType="h"/>
      <dgm:constr type="ctrX" for="ch" forName="arrowDiagram4" refType="w" fact="0.5"/>
      <dgm:constr type="ctrY" for="ch" forName="arrowDiagram4" refType="h" fact="0.5"/>
      <dgm:constr type="w" for="ch" forName="arrowDiagram4" refType="w"/>
      <dgm:constr type="h" for="ch" forName="arrowDiagram4" refType="h"/>
      <dgm:constr type="ctrX" for="ch" forName="arrowDiagram5" refType="w" fact="0.5"/>
      <dgm:constr type="ctrY" for="ch" forName="arrowDiagram5" refType="h" fact="0.5"/>
      <dgm:constr type="w" for="ch" forName="arrowDiagram5" refType="w"/>
      <dgm:constr type="h" for="ch" forName="arrowDiagram5" refType="h"/>
    </dgm:constrLst>
    <dgm:ruleLst/>
    <dgm:choose name="Name0">
      <dgm:if name="Name1" axis="ch" ptType="node" func="cnt" op="gte" val="1">
        <dgm:layoutNode name="arrow" styleLbl="bgShp">
          <dgm:alg type="sp"/>
          <dgm:shape xmlns:r="http://schemas.openxmlformats.org/officeDocument/2006/relationships" type="swooshArrow" r:blip="">
            <dgm:adjLst>
              <dgm:adj idx="2" val="0.25"/>
            </dgm:adjLst>
          </dgm:shape>
          <dgm:presOf/>
          <dgm:constrLst/>
          <dgm:ruleLst/>
        </dgm:layoutNode>
        <dgm:choose name="Name2">
          <dgm:if name="Name3" axis="ch" ptType="node" func="cnt" op="lt" val="1"/>
          <dgm:if name="Name4" axis="ch" ptType="node" func="cnt" op="equ" val="1">
            <dgm:layoutNode name="arrowDiagram1">
              <dgm:varLst>
                <dgm:bulletEnabled val="1"/>
              </dgm:varLst>
              <dgm:alg type="composite">
                <dgm:param type="vertAlign" val="none"/>
                <dgm:param type="horzAlign" val="none"/>
              </dgm:alg>
              <dgm:shape xmlns:r="http://schemas.openxmlformats.org/officeDocument/2006/relationships" r:blip="">
                <dgm:adjLst/>
              </dgm:shape>
              <dgm:presOf/>
              <dgm:constrLst>
                <dgm:constr type="ctrX" for="ch" forName="bullet1" refType="w" fact="0.8"/>
                <dgm:constr type="ctrY" for="ch" forName="bullet1" refType="h" fact="0.262"/>
                <dgm:constr type="w" for="ch" forName="bullet1" refType="w" fact="0.074"/>
                <dgm:constr type="h" for="ch" forName="bullet1" refType="w" refFor="ch" refForName="bullet1"/>
                <dgm:constr type="r" for="ch" forName="textBox1" refType="ctrX" refFor="ch" refForName="bullet1"/>
                <dgm:constr type="t" for="ch" forName="textBox1" refType="ctrY" refFor="ch" refForName="bullet1"/>
                <dgm:constr type="w" for="ch" forName="textBox1" refType="w" fact="0.4"/>
                <dgm:constr type="h" for="ch" forName="textBox1" refType="h" fact="0.738"/>
                <dgm:constr type="userA" refType="h" refFor="ch" refForName="bullet1" fact="0.53"/>
                <dgm:constr type="rMarg" for="ch" forName="textBox1" refType="userA" fact="2.834"/>
                <dgm:constr type="primFontSz" for="ch" ptType="node" op="equ" val="65"/>
              </dgm:constrLst>
              <dgm:ruleLst/>
              <dgm:forEach name="Name5" axis="ch" ptType="node" cnt="1">
                <dgm:layoutNode name="bullet1" styleLbl="node1">
                  <dgm:alg type="sp"/>
                  <dgm:shape xmlns:r="http://schemas.openxmlformats.org/officeDocument/2006/relationships" type="ellipse" r:blip="">
                    <dgm:adjLst/>
                  </dgm:shape>
                  <dgm:presOf/>
                  <dgm:constrLst/>
                  <dgm:ruleLst/>
                </dgm:layoutNode>
                <dgm:layoutNode name="textBox1" styleLbl="revTx">
                  <dgm:varLst>
                    <dgm:bulletEnabled val="1"/>
                  </dgm:varLst>
                  <dgm:alg type="tx">
                    <dgm:param type="txAnchorVert" val="t"/>
                    <dgm:param type="parTxLTRAlign" val="r"/>
                    <dgm:param type="parTxRTLAlign" val="r"/>
                  </dgm:alg>
                  <dgm:shape xmlns:r="http://schemas.openxmlformats.org/officeDocument/2006/relationships" type="round2DiagRect" r:blip="">
                    <dgm:adjLst/>
                  </dgm:shape>
                  <dgm:presOf axis="desOrSelf" ptType="node"/>
                  <dgm:constrLst>
                    <dgm:constr type="lMarg"/>
                    <dgm:constr type="tMarg"/>
                    <dgm:constr type="bMarg"/>
                  </dgm:constrLst>
                  <dgm:ruleLst>
                    <dgm:rule type="primFontSz" val="5" fact="NaN" max="NaN"/>
                  </dgm:ruleLst>
                </dgm:layoutNode>
              </dgm:forEach>
            </dgm:layoutNode>
          </dgm:if>
          <dgm:if name="Name6" axis="ch" ptType="node" func="cnt" op="equ" val="2">
            <dgm:layoutNode name="arrowDiagram2">
              <dgm:alg type="composite">
                <dgm:param type="vertAlign" val="none"/>
                <dgm:param type="horzAlign" val="none"/>
              </dgm:alg>
              <dgm:shape xmlns:r="http://schemas.openxmlformats.org/officeDocument/2006/relationships" r:blip="">
                <dgm:adjLst/>
              </dgm:shape>
              <dgm:presOf/>
              <dgm:choose name="Name7">
                <dgm:if name="Name8" func="var" arg="dir" op="equ" val="norm">
                  <dgm:constrLst>
                    <dgm:constr type="ctrX" for="ch" forName="bullet2a" refType="w" fact="0.25"/>
                    <dgm:constr type="ctrY" for="ch" forName="bullet2a" refType="h" fact="0.573"/>
                    <dgm:constr type="w" for="ch" forName="bullet2a" refType="w" fact="0.035"/>
                    <dgm:constr type="h" for="ch" forName="bullet2a" refType="w" refFor="ch" refForName="bullet2a"/>
                    <dgm:constr type="l" for="ch" forName="textBox2a" refType="ctrX" refFor="ch" refForName="bullet2a"/>
                    <dgm:constr type="t" for="ch" forName="textBox2a" refType="ctrY" refFor="ch" refForName="bullet2a"/>
                    <dgm:constr type="w" for="ch" forName="textBox2a" refType="w" fact="0.325"/>
                    <dgm:constr type="h" for="ch" forName="textBox2a" refType="h" fact="0.427"/>
                    <dgm:constr type="userA" refType="h" refFor="ch" refForName="bullet2a" fact="0.53"/>
                    <dgm:constr type="l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l" for="ch" forName="textBox2b" refType="ctrX" refFor="ch" refForName="bullet2b"/>
                    <dgm:constr type="t" for="ch" forName="textBox2b" refType="ctrY" refFor="ch" refForName="bullet2b"/>
                    <dgm:constr type="w" for="ch" forName="textBox2b" refType="w" fact="0.325"/>
                    <dgm:constr type="h" for="ch" forName="textBox2b" refType="h" fact="0.662"/>
                    <dgm:constr type="userB" refType="h" refFor="ch" refForName="bullet2b" fact="0.53"/>
                    <dgm:constr type="lMarg" for="ch" forName="textBox2b" refType="userB" fact="2.834"/>
                    <dgm:constr type="primFontSz" for="ch" ptType="node" op="equ" val="65"/>
                  </dgm:constrLst>
                </dgm:if>
                <dgm:else name="Name9">
                  <dgm:constrLst>
                    <dgm:constr type="ctrX" for="ch" forName="bullet2a" refType="w" fact="0.25"/>
                    <dgm:constr type="ctrY" for="ch" forName="bullet2a" refType="h" fact="0.573"/>
                    <dgm:constr type="w" for="ch" forName="bullet2a" refType="w" fact="0.035"/>
                    <dgm:constr type="h" for="ch" forName="bullet2a" refType="w" refFor="ch" refForName="bullet2a"/>
                    <dgm:constr type="r" for="ch" forName="textBox2a" refType="ctrX" refFor="ch" refForName="bullet2a"/>
                    <dgm:constr type="b" for="ch" forName="textBox2a" refType="ctrY" refFor="ch" refForName="bullet2a"/>
                    <dgm:constr type="w" for="ch" forName="textBox2a" refType="w" fact="0.25"/>
                    <dgm:constr type="h" for="ch" forName="textBox2a" refType="h" fact="0.573"/>
                    <dgm:constr type="userA" refType="h" refFor="ch" refForName="bullet2a" fact="0.53"/>
                    <dgm:constr type="r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r" for="ch" forName="textBox2b" refType="ctrX" refFor="ch" refForName="bullet2b"/>
                    <dgm:constr type="b" for="ch" forName="textBox2b" refType="ctrY" refFor="ch" refForName="bullet2b"/>
                    <dgm:constr type="w" for="ch" forName="textBox2b" refType="w" fact="0.28"/>
                    <dgm:constr type="h" for="ch" forName="textBox2b" refType="h" fact="0.338"/>
                    <dgm:constr type="userB" refType="h" refFor="ch" refForName="bullet2b" fact="0.53"/>
                    <dgm:constr type="rMarg" for="ch" forName="textBox2b" refType="userB" fact="2.834"/>
                    <dgm:constr type="primFontSz" for="ch" ptType="node" op="equ" val="65"/>
                  </dgm:constrLst>
                </dgm:else>
              </dgm:choose>
              <dgm:ruleLst/>
              <dgm:forEach name="Name10" axis="ch" ptType="node" cnt="1">
                <dgm:layoutNode name="bullet2a" styleLbl="node1">
                  <dgm:alg type="sp"/>
                  <dgm:shape xmlns:r="http://schemas.openxmlformats.org/officeDocument/2006/relationships" type="ellipse" r:blip="">
                    <dgm:adjLst/>
                  </dgm:shape>
                  <dgm:presOf/>
                  <dgm:constrLst/>
                  <dgm:ruleLst/>
                </dgm:layoutNode>
                <dgm:layoutNode name="textBox2a" styleLbl="revTx">
                  <dgm:varLst>
                    <dgm:bulletEnabled val="1"/>
                  </dgm:varLst>
                  <dgm:choose name="Name11">
                    <dgm:if name="Name12" func="var" arg="dir" op="equ" val="norm">
                      <dgm:choose name="Name13">
                        <dgm:if name="Name14" axis="root des" ptType="all node" func="maxDepth" op="gt" val="1">
                          <dgm:alg type="tx">
                            <dgm:param type="txAnchorVert" val="t"/>
                            <dgm:param type="parTxLTRAlign" val="l"/>
                            <dgm:param type="parTxRTLAlign" val="r"/>
                          </dgm:alg>
                        </dgm:if>
                        <dgm:else name="Name15">
                          <dgm:alg type="tx">
                            <dgm:param type="txAnchorVert" val="t"/>
                            <dgm:param type="parTxLTRAlign" val="l"/>
                            <dgm:param type="parTxRTLAlign" val="l"/>
                          </dgm:alg>
                        </dgm:else>
                      </dgm:choose>
                    </dgm:if>
                    <dgm:else name="Name16">
                      <dgm:choose name="Name17">
                        <dgm:if name="Name18" axis="root des" ptType="all node" func="maxDepth" op="gt" val="1">
                          <dgm:alg type="tx">
                            <dgm:param type="txAnchorVert" val="b"/>
                            <dgm:param type="txAnchorVertCh" val="b"/>
                            <dgm:param type="parTxLTRAlign" val="l"/>
                            <dgm:param type="parTxRTLAlign" val="r"/>
                          </dgm:alg>
                        </dgm:if>
                        <dgm:else name="Name1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
                    <dgm:if name="Name21" func="var" arg="dir" op="equ" val="norm">
                      <dgm:constrLst>
                        <dgm:constr type="rMarg"/>
                        <dgm:constr type="tMarg"/>
                        <dgm:constr type="bMarg"/>
                      </dgm:constrLst>
                    </dgm:if>
                    <dgm:else name="Name22">
                      <dgm:constrLst>
                        <dgm:constr type="lMarg"/>
                        <dgm:constr type="tMarg"/>
                        <dgm:constr type="bMarg"/>
                      </dgm:constrLst>
                    </dgm:else>
                  </dgm:choose>
                  <dgm:ruleLst>
                    <dgm:rule type="primFontSz" val="5" fact="NaN" max="NaN"/>
                  </dgm:ruleLst>
                </dgm:layoutNode>
              </dgm:forEach>
              <dgm:forEach name="Name23" axis="ch" ptType="node" st="2" cnt="1">
                <dgm:layoutNode name="bullet2b" styleLbl="node1">
                  <dgm:alg type="sp"/>
                  <dgm:shape xmlns:r="http://schemas.openxmlformats.org/officeDocument/2006/relationships" type="ellipse" r:blip="">
                    <dgm:adjLst/>
                  </dgm:shape>
                  <dgm:presOf/>
                  <dgm:constrLst/>
                  <dgm:ruleLst/>
                </dgm:layoutNode>
                <dgm:layoutNode name="textBox2b" styleLbl="revTx">
                  <dgm:varLst>
                    <dgm:bulletEnabled val="1"/>
                  </dgm:varLst>
                  <dgm:choose name="Name24">
                    <dgm:if name="Name25" func="var" arg="dir" op="equ" val="norm">
                      <dgm:choose name="Name26">
                        <dgm:if name="Name27" axis="root des" ptType="all node" func="maxDepth" op="gt" val="1">
                          <dgm:alg type="tx">
                            <dgm:param type="txAnchorVert" val="t"/>
                            <dgm:param type="parTxLTRAlign" val="l"/>
                            <dgm:param type="parTxRTLAlign" val="r"/>
                          </dgm:alg>
                        </dgm:if>
                        <dgm:else name="Name28">
                          <dgm:alg type="tx">
                            <dgm:param type="txAnchorVert" val="t"/>
                            <dgm:param type="parTxLTRAlign" val="l"/>
                            <dgm:param type="parTxRTLAlign" val="l"/>
                          </dgm:alg>
                        </dgm:else>
                      </dgm:choose>
                    </dgm:if>
                    <dgm:else name="Name29">
                      <dgm:choose name="Name30">
                        <dgm:if name="Name31" axis="root des" ptType="all node" func="maxDepth" op="gt" val="1">
                          <dgm:alg type="tx">
                            <dgm:param type="txAnchorVert" val="b"/>
                            <dgm:param type="txAnchorVertCh" val="b"/>
                            <dgm:param type="parTxLTRAlign" val="l"/>
                            <dgm:param type="parTxRTLAlign" val="r"/>
                          </dgm:alg>
                        </dgm:if>
                        <dgm:else name="Name3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33">
                    <dgm:if name="Name34" func="var" arg="dir" op="equ" val="norm">
                      <dgm:constrLst>
                        <dgm:constr type="rMarg"/>
                        <dgm:constr type="tMarg"/>
                        <dgm:constr type="bMarg"/>
                      </dgm:constrLst>
                    </dgm:if>
                    <dgm:else name="Name35">
                      <dgm:constrLst>
                        <dgm:constr type="lMarg"/>
                        <dgm:constr type="tMarg"/>
                        <dgm:constr type="bMarg"/>
                      </dgm:constrLst>
                    </dgm:else>
                  </dgm:choose>
                  <dgm:ruleLst>
                    <dgm:rule type="primFontSz" val="5" fact="NaN" max="NaN"/>
                  </dgm:ruleLst>
                </dgm:layoutNode>
              </dgm:forEach>
            </dgm:layoutNode>
          </dgm:if>
          <dgm:if name="Name36" axis="ch" ptType="node" func="cnt" op="equ" val="3">
            <dgm:layoutNode name="arrowDiagram3">
              <dgm:alg type="composite">
                <dgm:param type="vertAlign" val="none"/>
                <dgm:param type="horzAlign" val="none"/>
              </dgm:alg>
              <dgm:shape xmlns:r="http://schemas.openxmlformats.org/officeDocument/2006/relationships" r:blip="">
                <dgm:adjLst/>
              </dgm:shape>
              <dgm:presOf/>
              <dgm:choose name="Name37">
                <dgm:if name="Name38" func="var" arg="dir" op="equ" val="norm">
                  <dgm:constrLst>
                    <dgm:constr type="ctrX" for="ch" forName="bullet3a" refType="w" fact="0.14"/>
                    <dgm:constr type="ctrY" for="ch" forName="bullet3a" refType="h" fact="0.711"/>
                    <dgm:constr type="w" for="ch" forName="bullet3a" refType="w" fact="0.026"/>
                    <dgm:constr type="h" for="ch" forName="bullet3a" refType="w" refFor="ch" refForName="bullet3a"/>
                    <dgm:constr type="l" for="ch" forName="textBox3a" refType="ctrX" refFor="ch" refForName="bullet3a"/>
                    <dgm:constr type="t" for="ch" forName="textBox3a" refType="ctrY" refFor="ch" refForName="bullet3a"/>
                    <dgm:constr type="w" for="ch" forName="textBox3a" refType="w" fact="0.233"/>
                    <dgm:constr type="h" for="ch" forName="textBox3a" refType="h" fact="0.289"/>
                    <dgm:constr type="userA" refType="h" refFor="ch" refForName="bullet3a" fact="0.53"/>
                    <dgm:constr type="l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l" for="ch" forName="textBox3b" refType="ctrX" refFor="ch" refForName="bullet3b"/>
                    <dgm:constr type="t" for="ch" forName="textBox3b" refType="ctrY" refFor="ch" refForName="bullet3b"/>
                    <dgm:constr type="w" for="ch" forName="textBox3b" refType="w" fact="0.24"/>
                    <dgm:constr type="h" for="ch" forName="textBox3b" refType="h" fact="0.544"/>
                    <dgm:constr type="userB" refType="h" refFor="ch" refForName="bullet3b" fact="0.53"/>
                    <dgm:constr type="l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l" for="ch" forName="textBox3c" refType="ctrX" refFor="ch" refForName="bullet3c"/>
                    <dgm:constr type="t" for="ch" forName="textBox3c" refType="ctrY" refFor="ch" refForName="bullet3c"/>
                    <dgm:constr type="w" for="ch" forName="textBox3c" refType="w" fact="0.24"/>
                    <dgm:constr type="h" for="ch" forName="textBox3c" refType="h" fact="0.695"/>
                    <dgm:constr type="userC" refType="h" refFor="ch" refForName="bullet3c" fact="0.53"/>
                    <dgm:constr type="lMarg" for="ch" forName="textBox3c" refType="userC" fact="2.834"/>
                    <dgm:constr type="primFontSz" for="ch" ptType="node" op="equ" val="65"/>
                  </dgm:constrLst>
                </dgm:if>
                <dgm:else name="Name39">
                  <dgm:constrLst>
                    <dgm:constr type="ctrX" for="ch" forName="bullet3a" refType="w" fact="0.14"/>
                    <dgm:constr type="ctrY" for="ch" forName="bullet3a" refType="h" fact="0.711"/>
                    <dgm:constr type="w" for="ch" forName="bullet3a" refType="w" fact="0.026"/>
                    <dgm:constr type="h" for="ch" forName="bullet3a" refType="w" refFor="ch" refForName="bullet3a"/>
                    <dgm:constr type="r" for="ch" forName="textBox3a" refType="ctrX" refFor="ch" refForName="bullet3a"/>
                    <dgm:constr type="b" for="ch" forName="textBox3a" refType="ctrY" refFor="ch" refForName="bullet3a"/>
                    <dgm:constr type="w" for="ch" forName="textBox3a" refType="w" fact="0.14"/>
                    <dgm:constr type="h" for="ch" forName="textBox3a" refType="h" fact="0.711"/>
                    <dgm:constr type="userA" refType="h" refFor="ch" refForName="bullet3a" fact="0.53"/>
                    <dgm:constr type="r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r" for="ch" forName="textBox3b" refType="ctrX" refFor="ch" refForName="bullet3b"/>
                    <dgm:constr type="b" for="ch" forName="textBox3b" refType="ctrY" refFor="ch" refForName="bullet3b"/>
                    <dgm:constr type="w" for="ch" forName="textBox3b" refType="w" fact="0.24"/>
                    <dgm:constr type="h" for="ch" forName="textBox3b" refType="h" fact="0.456"/>
                    <dgm:constr type="userB" refType="h" refFor="ch" refForName="bullet3b" fact="0.53"/>
                    <dgm:constr type="r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r" for="ch" forName="textBox3c" refType="ctrX" refFor="ch" refForName="bullet3c"/>
                    <dgm:constr type="b" for="ch" forName="textBox3c" refType="ctrY" refFor="ch" refForName="bullet3c"/>
                    <dgm:constr type="w" for="ch" forName="textBox3c" refType="w" fact="0.24"/>
                    <dgm:constr type="h" for="ch" forName="textBox3c" refType="h" fact="0.305"/>
                    <dgm:constr type="userC" refType="h" refFor="ch" refForName="bullet3c" fact="0.53"/>
                    <dgm:constr type="rMarg" for="ch" forName="textBox3c" refType="userC" fact="2.834"/>
                    <dgm:constr type="primFontSz" for="ch" ptType="node" op="equ" val="65"/>
                  </dgm:constrLst>
                </dgm:else>
              </dgm:choose>
              <dgm:ruleLst/>
              <dgm:forEach name="Name40" axis="ch" ptType="node" cnt="1">
                <dgm:layoutNode name="bullet3a" styleLbl="node1">
                  <dgm:alg type="sp"/>
                  <dgm:shape xmlns:r="http://schemas.openxmlformats.org/officeDocument/2006/relationships" type="ellipse" r:blip="">
                    <dgm:adjLst/>
                  </dgm:shape>
                  <dgm:presOf/>
                  <dgm:constrLst/>
                  <dgm:ruleLst/>
                </dgm:layoutNode>
                <dgm:layoutNode name="textBox3a" styleLbl="revTx">
                  <dgm:varLst>
                    <dgm:bulletEnabled val="1"/>
                  </dgm:varLst>
                  <dgm:choose name="Name41">
                    <dgm:if name="Name42" func="var" arg="dir" op="equ" val="norm">
                      <dgm:choose name="Name43">
                        <dgm:if name="Name44" axis="root des" ptType="all node" func="maxDepth" op="gt" val="1">
                          <dgm:alg type="tx">
                            <dgm:param type="txAnchorVert" val="t"/>
                            <dgm:param type="parTxLTRAlign" val="l"/>
                            <dgm:param type="parTxRTLAlign" val="r"/>
                          </dgm:alg>
                        </dgm:if>
                        <dgm:else name="Name45">
                          <dgm:alg type="tx">
                            <dgm:param type="txAnchorVert" val="t"/>
                            <dgm:param type="parTxLTRAlign" val="l"/>
                            <dgm:param type="parTxRTLAlign" val="l"/>
                          </dgm:alg>
                        </dgm:else>
                      </dgm:choose>
                    </dgm:if>
                    <dgm:else name="Name46">
                      <dgm:choose name="Name47">
                        <dgm:if name="Name48" axis="root des" ptType="all node" func="maxDepth" op="gt" val="1">
                          <dgm:alg type="tx">
                            <dgm:param type="txAnchorVert" val="b"/>
                            <dgm:param type="txAnchorVertCh" val="b"/>
                            <dgm:param type="parTxLTRAlign" val="l"/>
                            <dgm:param type="parTxRTLAlign" val="r"/>
                          </dgm:alg>
                        </dgm:if>
                        <dgm:else name="Name4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50">
                    <dgm:if name="Name51" func="var" arg="dir" op="equ" val="norm">
                      <dgm:constrLst>
                        <dgm:constr type="rMarg"/>
                        <dgm:constr type="tMarg"/>
                        <dgm:constr type="bMarg"/>
                      </dgm:constrLst>
                    </dgm:if>
                    <dgm:else name="Name52">
                      <dgm:constrLst>
                        <dgm:constr type="lMarg"/>
                        <dgm:constr type="tMarg"/>
                        <dgm:constr type="bMarg"/>
                      </dgm:constrLst>
                    </dgm:else>
                  </dgm:choose>
                  <dgm:ruleLst>
                    <dgm:rule type="primFontSz" val="5" fact="NaN" max="NaN"/>
                  </dgm:ruleLst>
                </dgm:layoutNode>
              </dgm:forEach>
              <dgm:forEach name="Name53" axis="ch" ptType="node" st="2" cnt="1">
                <dgm:layoutNode name="bullet3b" styleLbl="node1">
                  <dgm:alg type="sp"/>
                  <dgm:shape xmlns:r="http://schemas.openxmlformats.org/officeDocument/2006/relationships" type="ellipse" r:blip="">
                    <dgm:adjLst/>
                  </dgm:shape>
                  <dgm:presOf/>
                  <dgm:constrLst/>
                  <dgm:ruleLst/>
                </dgm:layoutNode>
                <dgm:layoutNode name="textBox3b" styleLbl="revTx">
                  <dgm:varLst>
                    <dgm:bulletEnabled val="1"/>
                  </dgm:varLst>
                  <dgm:choose name="Name54">
                    <dgm:if name="Name55" func="var" arg="dir" op="equ" val="norm">
                      <dgm:choose name="Name56">
                        <dgm:if name="Name57" axis="root des" ptType="all node" func="maxDepth" op="gt" val="1">
                          <dgm:alg type="tx">
                            <dgm:param type="txAnchorVert" val="t"/>
                            <dgm:param type="parTxLTRAlign" val="l"/>
                            <dgm:param type="parTxRTLAlign" val="r"/>
                          </dgm:alg>
                        </dgm:if>
                        <dgm:else name="Name58">
                          <dgm:alg type="tx">
                            <dgm:param type="txAnchorVert" val="t"/>
                            <dgm:param type="parTxLTRAlign" val="l"/>
                            <dgm:param type="parTxRTLAlign" val="l"/>
                          </dgm:alg>
                        </dgm:else>
                      </dgm:choose>
                    </dgm:if>
                    <dgm:else name="Name59">
                      <dgm:choose name="Name60">
                        <dgm:if name="Name61" axis="root des" ptType="all node" func="maxDepth" op="gt" val="1">
                          <dgm:alg type="tx">
                            <dgm:param type="txAnchorVert" val="b"/>
                            <dgm:param type="txAnchorVertCh" val="b"/>
                            <dgm:param type="parTxLTRAlign" val="l"/>
                            <dgm:param type="parTxRTLAlign" val="r"/>
                          </dgm:alg>
                        </dgm:if>
                        <dgm:else name="Name6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63">
                    <dgm:if name="Name64" func="var" arg="dir" op="equ" val="norm">
                      <dgm:constrLst>
                        <dgm:constr type="rMarg"/>
                        <dgm:constr type="tMarg"/>
                        <dgm:constr type="bMarg"/>
                      </dgm:constrLst>
                    </dgm:if>
                    <dgm:else name="Name65">
                      <dgm:constrLst>
                        <dgm:constr type="lMarg"/>
                        <dgm:constr type="tMarg"/>
                        <dgm:constr type="bMarg"/>
                      </dgm:constrLst>
                    </dgm:else>
                  </dgm:choose>
                  <dgm:ruleLst>
                    <dgm:rule type="primFontSz" val="5" fact="NaN" max="NaN"/>
                  </dgm:ruleLst>
                </dgm:layoutNode>
              </dgm:forEach>
              <dgm:forEach name="Name66" axis="ch" ptType="node" st="3" cnt="1">
                <dgm:layoutNode name="bullet3c" styleLbl="node1">
                  <dgm:alg type="sp"/>
                  <dgm:shape xmlns:r="http://schemas.openxmlformats.org/officeDocument/2006/relationships" type="ellipse" r:blip="">
                    <dgm:adjLst/>
                  </dgm:shape>
                  <dgm:presOf/>
                  <dgm:constrLst/>
                  <dgm:ruleLst/>
                </dgm:layoutNode>
                <dgm:layoutNode name="textBox3c" styleLbl="revTx">
                  <dgm:varLst>
                    <dgm:bulletEnabled val="1"/>
                  </dgm:varLst>
                  <dgm:choose name="Name67">
                    <dgm:if name="Name68" func="var" arg="dir" op="equ" val="norm">
                      <dgm:choose name="Name69">
                        <dgm:if name="Name70" axis="root des" ptType="all node" func="maxDepth" op="gt" val="1">
                          <dgm:alg type="tx">
                            <dgm:param type="txAnchorVert" val="t"/>
                            <dgm:param type="parTxLTRAlign" val="l"/>
                            <dgm:param type="parTxRTLAlign" val="r"/>
                          </dgm:alg>
                        </dgm:if>
                        <dgm:else name="Name71">
                          <dgm:alg type="tx">
                            <dgm:param type="txAnchorVert" val="t"/>
                            <dgm:param type="parTxLTRAlign" val="l"/>
                            <dgm:param type="parTxRTLAlign" val="l"/>
                          </dgm:alg>
                        </dgm:else>
                      </dgm:choose>
                    </dgm:if>
                    <dgm:else name="Name72">
                      <dgm:choose name="Name73">
                        <dgm:if name="Name74" axis="root des" ptType="all node" func="maxDepth" op="gt" val="1">
                          <dgm:alg type="tx">
                            <dgm:param type="txAnchorVert" val="b"/>
                            <dgm:param type="txAnchorVertCh" val="b"/>
                            <dgm:param type="parTxLTRAlign" val="l"/>
                            <dgm:param type="parTxRTLAlign" val="r"/>
                          </dgm:alg>
                        </dgm:if>
                        <dgm:else name="Name7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76">
                    <dgm:if name="Name77" func="var" arg="dir" op="equ" val="norm">
                      <dgm:constrLst>
                        <dgm:constr type="rMarg"/>
                        <dgm:constr type="tMarg"/>
                        <dgm:constr type="bMarg"/>
                      </dgm:constrLst>
                    </dgm:if>
                    <dgm:else name="Name78">
                      <dgm:constrLst>
                        <dgm:constr type="lMarg"/>
                        <dgm:constr type="tMarg"/>
                        <dgm:constr type="bMarg"/>
                      </dgm:constrLst>
                    </dgm:else>
                  </dgm:choose>
                  <dgm:ruleLst>
                    <dgm:rule type="primFontSz" val="5" fact="NaN" max="NaN"/>
                  </dgm:ruleLst>
                </dgm:layoutNode>
              </dgm:forEach>
            </dgm:layoutNode>
          </dgm:if>
          <dgm:if name="Name79" axis="ch" ptType="node" func="cnt" op="equ" val="4">
            <dgm:layoutNode name="arrowDiagram4">
              <dgm:alg type="composite">
                <dgm:param type="vertAlign" val="none"/>
                <dgm:param type="horzAlign" val="none"/>
              </dgm:alg>
              <dgm:shape xmlns:r="http://schemas.openxmlformats.org/officeDocument/2006/relationships" r:blip="">
                <dgm:adjLst/>
              </dgm:shape>
              <dgm:presOf/>
              <dgm:choose name="Name80">
                <dgm:if name="Name81" func="var" arg="dir" op="equ" val="norm">
                  <dgm:constrLst>
                    <dgm:constr type="ctrX" for="ch" forName="bullet4a" refType="w" fact="0.11"/>
                    <dgm:constr type="ctrY" for="ch" forName="bullet4a" refType="h" fact="0.762"/>
                    <dgm:constr type="w" for="ch" forName="bullet4a" refType="w" fact="0.023"/>
                    <dgm:constr type="h" for="ch" forName="bullet4a" refType="w" refFor="ch" refForName="bullet4a"/>
                    <dgm:constr type="l" for="ch" forName="textBox4a" refType="ctrX" refFor="ch" refForName="bullet4a"/>
                    <dgm:constr type="t" for="ch" forName="textBox4a" refType="ctrY" refFor="ch" refForName="bullet4a"/>
                    <dgm:constr type="w" for="ch" forName="textBox4a" refType="w" fact="0.171"/>
                    <dgm:constr type="h" for="ch" forName="textBox4a" refType="h" fact="0.238"/>
                    <dgm:constr type="userA" refType="h" refFor="ch" refForName="bullet4a" fact="0.53"/>
                    <dgm:constr type="l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l" for="ch" forName="textBox4b" refType="ctrX" refFor="ch" refForName="bullet4b"/>
                    <dgm:constr type="t" for="ch" forName="textBox4b" refType="ctrY" refFor="ch" refForName="bullet4b"/>
                    <dgm:constr type="w" for="ch" forName="textBox4b" refType="w" fact="0.21"/>
                    <dgm:constr type="h" for="ch" forName="textBox4b" refType="h" fact="0.457"/>
                    <dgm:constr type="userB" refType="h" refFor="ch" refForName="bullet4b" fact="0.53"/>
                    <dgm:constr type="l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l" for="ch" forName="textBox4c" refType="ctrX" refFor="ch" refForName="bullet4c"/>
                    <dgm:constr type="t" for="ch" forName="textBox4c" refType="ctrY" refFor="ch" refForName="bullet4c"/>
                    <dgm:constr type="w" for="ch" forName="textBox4c" refType="w" fact="0.21"/>
                    <dgm:constr type="h" for="ch" forName="textBox4c" refType="h" fact="0.618"/>
                    <dgm:constr type="userC" refType="h" refFor="ch" refForName="bullet4c" fact="0.53"/>
                    <dgm:constr type="l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l" for="ch" forName="textBox4d" refType="ctrX" refFor="ch" refForName="bullet4d"/>
                    <dgm:constr type="t" for="ch" forName="textBox4d" refType="ctrY" refFor="ch" refForName="bullet4d"/>
                    <dgm:constr type="w" for="ch" forName="textBox4d" refType="w" fact="0.21"/>
                    <dgm:constr type="h" for="ch" forName="textBox4d" refType="h" fact="0.717"/>
                    <dgm:constr type="userD" refType="h" refFor="ch" refForName="bullet4d" fact="0.53"/>
                    <dgm:constr type="lMarg" for="ch" forName="textBox4d" refType="userD" fact="2.834"/>
                    <dgm:constr type="primFontSz" for="ch" ptType="node" op="equ" val="65"/>
                  </dgm:constrLst>
                </dgm:if>
                <dgm:else name="Name82">
                  <dgm:constrLst>
                    <dgm:constr type="ctrX" for="ch" forName="bullet4a" refType="w" fact="0.11"/>
                    <dgm:constr type="ctrY" for="ch" forName="bullet4a" refType="h" fact="0.762"/>
                    <dgm:constr type="w" for="ch" forName="bullet4a" refType="w" fact="0.023"/>
                    <dgm:constr type="h" for="ch" forName="bullet4a" refType="w" refFor="ch" refForName="bullet4a"/>
                    <dgm:constr type="r" for="ch" forName="textBox4a" refType="ctrX" refFor="ch" refForName="bullet4a"/>
                    <dgm:constr type="b" for="ch" forName="textBox4a" refType="ctrY" refFor="ch" refForName="bullet4a"/>
                    <dgm:constr type="w" for="ch" forName="textBox4a" refType="w" fact="0.11"/>
                    <dgm:constr type="h" for="ch" forName="textBox4a" refType="h" fact="0.762"/>
                    <dgm:constr type="userA" refType="h" refFor="ch" refForName="bullet4a" fact="0.53"/>
                    <dgm:constr type="r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r" for="ch" forName="textBox4b" refType="ctrX" refFor="ch" refForName="bullet4b"/>
                    <dgm:constr type="b" for="ch" forName="textBox4b" refType="ctrY" refFor="ch" refForName="bullet4b"/>
                    <dgm:constr type="w" for="ch" forName="textBox4b" refType="w" fact="0.171"/>
                    <dgm:constr type="h" for="ch" forName="textBox4b" refType="h" fact="0.543"/>
                    <dgm:constr type="userB" refType="h" refFor="ch" refForName="bullet4b" fact="0.53"/>
                    <dgm:constr type="r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r" for="ch" forName="textBox4c" refType="ctrX" refFor="ch" refForName="bullet4c"/>
                    <dgm:constr type="b" for="ch" forName="textBox4c" refType="ctrY" refFor="ch" refForName="bullet4c"/>
                    <dgm:constr type="w" for="ch" forName="textBox4c" refType="w" fact="0.21"/>
                    <dgm:constr type="h" for="ch" forName="textBox4c" refType="h" fact="0.382"/>
                    <dgm:constr type="userC" refType="h" refFor="ch" refForName="bullet4c" fact="0.53"/>
                    <dgm:constr type="r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r" for="ch" forName="textBox4d" refType="ctrX" refFor="ch" refForName="bullet4d"/>
                    <dgm:constr type="b" for="ch" forName="textBox4d" refType="ctrY" refFor="ch" refForName="bullet4d"/>
                    <dgm:constr type="w" for="ch" forName="textBox4d" refType="w" fact="0.21"/>
                    <dgm:constr type="h" for="ch" forName="textBox4d" refType="h" fact="0.283"/>
                    <dgm:constr type="userD" refType="h" refFor="ch" refForName="bullet4d" fact="0.53"/>
                    <dgm:constr type="rMarg" for="ch" forName="textBox4d" refType="userD" fact="2.834"/>
                    <dgm:constr type="primFontSz" for="ch" ptType="node" op="equ" val="65"/>
                  </dgm:constrLst>
                </dgm:else>
              </dgm:choose>
              <dgm:ruleLst/>
              <dgm:forEach name="Name83" axis="ch" ptType="node" cnt="1">
                <dgm:layoutNode name="bullet4a" styleLbl="node1">
                  <dgm:alg type="sp"/>
                  <dgm:shape xmlns:r="http://schemas.openxmlformats.org/officeDocument/2006/relationships" type="ellipse" r:blip="">
                    <dgm:adjLst/>
                  </dgm:shape>
                  <dgm:presOf/>
                  <dgm:constrLst/>
                  <dgm:ruleLst/>
                </dgm:layoutNode>
                <dgm:layoutNode name="textBox4a" styleLbl="revTx">
                  <dgm:varLst>
                    <dgm:bulletEnabled val="1"/>
                  </dgm:varLst>
                  <dgm:choose name="Name84">
                    <dgm:if name="Name85" func="var" arg="dir" op="equ" val="norm">
                      <dgm:choose name="Name86">
                        <dgm:if name="Name87" axis="root des" ptType="all node" func="maxDepth" op="gt" val="1">
                          <dgm:alg type="tx">
                            <dgm:param type="txAnchorVert" val="t"/>
                            <dgm:param type="parTxLTRAlign" val="l"/>
                            <dgm:param type="parTxRTLAlign" val="r"/>
                          </dgm:alg>
                        </dgm:if>
                        <dgm:else name="Name88">
                          <dgm:alg type="tx">
                            <dgm:param type="txAnchorVert" val="t"/>
                            <dgm:param type="parTxLTRAlign" val="l"/>
                            <dgm:param type="parTxRTLAlign" val="l"/>
                          </dgm:alg>
                        </dgm:else>
                      </dgm:choose>
                    </dgm:if>
                    <dgm:else name="Name89">
                      <dgm:choose name="Name90">
                        <dgm:if name="Name91" axis="root des" ptType="all node" func="maxDepth" op="gt" val="1">
                          <dgm:alg type="tx">
                            <dgm:param type="txAnchorVert" val="b"/>
                            <dgm:param type="txAnchorVertCh" val="b"/>
                            <dgm:param type="parTxLTRAlign" val="l"/>
                            <dgm:param type="parTxRTLAlign" val="r"/>
                          </dgm:alg>
                        </dgm:if>
                        <dgm:else name="Name9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93">
                    <dgm:if name="Name94" func="var" arg="dir" op="equ" val="norm">
                      <dgm:constrLst>
                        <dgm:constr type="rMarg"/>
                        <dgm:constr type="tMarg"/>
                        <dgm:constr type="bMarg"/>
                      </dgm:constrLst>
                    </dgm:if>
                    <dgm:else name="Name95">
                      <dgm:constrLst>
                        <dgm:constr type="lMarg"/>
                        <dgm:constr type="tMarg"/>
                        <dgm:constr type="bMarg"/>
                      </dgm:constrLst>
                    </dgm:else>
                  </dgm:choose>
                  <dgm:ruleLst>
                    <dgm:rule type="primFontSz" val="5" fact="NaN" max="NaN"/>
                  </dgm:ruleLst>
                </dgm:layoutNode>
              </dgm:forEach>
              <dgm:forEach name="Name96" axis="ch" ptType="node" st="2" cnt="1">
                <dgm:layoutNode name="bullet4b" styleLbl="node1">
                  <dgm:alg type="sp"/>
                  <dgm:shape xmlns:r="http://schemas.openxmlformats.org/officeDocument/2006/relationships" type="ellipse" r:blip="">
                    <dgm:adjLst/>
                  </dgm:shape>
                  <dgm:presOf/>
                  <dgm:constrLst/>
                  <dgm:ruleLst/>
                </dgm:layoutNode>
                <dgm:layoutNode name="textBox4b" styleLbl="revTx">
                  <dgm:varLst>
                    <dgm:bulletEnabled val="1"/>
                  </dgm:varLst>
                  <dgm:choose name="Name97">
                    <dgm:if name="Name98" func="var" arg="dir" op="equ" val="norm">
                      <dgm:choose name="Name99">
                        <dgm:if name="Name100" axis="root des" ptType="all node" func="maxDepth" op="gt" val="1">
                          <dgm:alg type="tx">
                            <dgm:param type="txAnchorVert" val="t"/>
                            <dgm:param type="parTxLTRAlign" val="l"/>
                            <dgm:param type="parTxRTLAlign" val="r"/>
                          </dgm:alg>
                        </dgm:if>
                        <dgm:else name="Name101">
                          <dgm:alg type="tx">
                            <dgm:param type="txAnchorVert" val="t"/>
                            <dgm:param type="parTxLTRAlign" val="l"/>
                            <dgm:param type="parTxRTLAlign" val="l"/>
                          </dgm:alg>
                        </dgm:else>
                      </dgm:choose>
                    </dgm:if>
                    <dgm:else name="Name102">
                      <dgm:choose name="Name103">
                        <dgm:if name="Name104" axis="root des" ptType="all node" func="maxDepth" op="gt" val="1">
                          <dgm:alg type="tx">
                            <dgm:param type="txAnchorVert" val="b"/>
                            <dgm:param type="txAnchorVertCh" val="b"/>
                            <dgm:param type="parTxLTRAlign" val="l"/>
                            <dgm:param type="parTxRTLAlign" val="r"/>
                          </dgm:alg>
                        </dgm:if>
                        <dgm:else name="Name10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06">
                    <dgm:if name="Name107" func="var" arg="dir" op="equ" val="norm">
                      <dgm:constrLst>
                        <dgm:constr type="rMarg"/>
                        <dgm:constr type="tMarg"/>
                        <dgm:constr type="bMarg"/>
                      </dgm:constrLst>
                    </dgm:if>
                    <dgm:else name="Name108">
                      <dgm:constrLst>
                        <dgm:constr type="lMarg"/>
                        <dgm:constr type="tMarg"/>
                        <dgm:constr type="bMarg"/>
                      </dgm:constrLst>
                    </dgm:else>
                  </dgm:choose>
                  <dgm:ruleLst>
                    <dgm:rule type="primFontSz" val="5" fact="NaN" max="NaN"/>
                  </dgm:ruleLst>
                </dgm:layoutNode>
              </dgm:forEach>
              <dgm:forEach name="Name109" axis="ch" ptType="node" st="3" cnt="1">
                <dgm:layoutNode name="bullet4c" styleLbl="node1">
                  <dgm:alg type="sp"/>
                  <dgm:shape xmlns:r="http://schemas.openxmlformats.org/officeDocument/2006/relationships" type="ellipse" r:blip="">
                    <dgm:adjLst/>
                  </dgm:shape>
                  <dgm:presOf/>
                  <dgm:constrLst/>
                  <dgm:ruleLst/>
                </dgm:layoutNode>
                <dgm:layoutNode name="textBox4c" styleLbl="revTx">
                  <dgm:varLst>
                    <dgm:bulletEnabled val="1"/>
                  </dgm:varLst>
                  <dgm:choose name="Name110">
                    <dgm:if name="Name111" func="var" arg="dir" op="equ" val="norm">
                      <dgm:choose name="Name112">
                        <dgm:if name="Name113" axis="root des" ptType="all node" func="maxDepth" op="gt" val="1">
                          <dgm:alg type="tx">
                            <dgm:param type="txAnchorVert" val="t"/>
                            <dgm:param type="parTxLTRAlign" val="l"/>
                            <dgm:param type="parTxRTLAlign" val="r"/>
                          </dgm:alg>
                        </dgm:if>
                        <dgm:else name="Name114">
                          <dgm:alg type="tx">
                            <dgm:param type="txAnchorVert" val="t"/>
                            <dgm:param type="parTxLTRAlign" val="l"/>
                            <dgm:param type="parTxRTLAlign" val="l"/>
                          </dgm:alg>
                        </dgm:else>
                      </dgm:choose>
                    </dgm:if>
                    <dgm:else name="Name115">
                      <dgm:choose name="Name116">
                        <dgm:if name="Name117" axis="root des" ptType="all node" func="maxDepth" op="gt" val="1">
                          <dgm:alg type="tx">
                            <dgm:param type="txAnchorVert" val="b"/>
                            <dgm:param type="txAnchorVertCh" val="b"/>
                            <dgm:param type="parTxLTRAlign" val="l"/>
                            <dgm:param type="parTxRTLAlign" val="r"/>
                          </dgm:alg>
                        </dgm:if>
                        <dgm:else name="Name11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19">
                    <dgm:if name="Name120" func="var" arg="dir" op="equ" val="norm">
                      <dgm:constrLst>
                        <dgm:constr type="rMarg"/>
                        <dgm:constr type="tMarg"/>
                        <dgm:constr type="bMarg"/>
                      </dgm:constrLst>
                    </dgm:if>
                    <dgm:else name="Name121">
                      <dgm:constrLst>
                        <dgm:constr type="lMarg"/>
                        <dgm:constr type="tMarg"/>
                        <dgm:constr type="bMarg"/>
                      </dgm:constrLst>
                    </dgm:else>
                  </dgm:choose>
                  <dgm:ruleLst>
                    <dgm:rule type="primFontSz" val="5" fact="NaN" max="NaN"/>
                  </dgm:ruleLst>
                </dgm:layoutNode>
              </dgm:forEach>
              <dgm:forEach name="Name122" axis="ch" ptType="node" st="4" cnt="1">
                <dgm:layoutNode name="bullet4d" styleLbl="node1">
                  <dgm:alg type="sp"/>
                  <dgm:shape xmlns:r="http://schemas.openxmlformats.org/officeDocument/2006/relationships" type="ellipse" r:blip="">
                    <dgm:adjLst/>
                  </dgm:shape>
                  <dgm:presOf/>
                  <dgm:constrLst/>
                  <dgm:ruleLst/>
                </dgm:layoutNode>
                <dgm:layoutNode name="textBox4d" styleLbl="revTx">
                  <dgm:varLst>
                    <dgm:bulletEnabled val="1"/>
                  </dgm:varLst>
                  <dgm:choose name="Name123">
                    <dgm:if name="Name124" func="var" arg="dir" op="equ" val="norm">
                      <dgm:choose name="Name125">
                        <dgm:if name="Name126" axis="root des" ptType="all node" func="maxDepth" op="gt" val="1">
                          <dgm:alg type="tx">
                            <dgm:param type="txAnchorVert" val="t"/>
                            <dgm:param type="parTxLTRAlign" val="l"/>
                            <dgm:param type="parTxRTLAlign" val="r"/>
                          </dgm:alg>
                        </dgm:if>
                        <dgm:else name="Name127">
                          <dgm:alg type="tx">
                            <dgm:param type="txAnchorVert" val="t"/>
                            <dgm:param type="parTxLTRAlign" val="l"/>
                            <dgm:param type="parTxRTLAlign" val="l"/>
                          </dgm:alg>
                        </dgm:else>
                      </dgm:choose>
                    </dgm:if>
                    <dgm:else name="Name128">
                      <dgm:choose name="Name129">
                        <dgm:if name="Name130" axis="root des" ptType="all node" func="maxDepth" op="gt" val="1">
                          <dgm:alg type="tx">
                            <dgm:param type="txAnchorVert" val="b"/>
                            <dgm:param type="txAnchorVertCh" val="b"/>
                            <dgm:param type="parTxLTRAlign" val="l"/>
                            <dgm:param type="parTxRTLAlign" val="r"/>
                          </dgm:alg>
                        </dgm:if>
                        <dgm:else name="Name13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32">
                    <dgm:if name="Name133" func="var" arg="dir" op="equ" val="norm">
                      <dgm:constrLst>
                        <dgm:constr type="rMarg"/>
                        <dgm:constr type="tMarg"/>
                        <dgm:constr type="bMarg"/>
                      </dgm:constrLst>
                    </dgm:if>
                    <dgm:else name="Name134">
                      <dgm:constrLst>
                        <dgm:constr type="lMarg"/>
                        <dgm:constr type="tMarg"/>
                        <dgm:constr type="bMarg"/>
                      </dgm:constrLst>
                    </dgm:else>
                  </dgm:choose>
                  <dgm:ruleLst>
                    <dgm:rule type="primFontSz" val="5" fact="NaN" max="NaN"/>
                  </dgm:ruleLst>
                </dgm:layoutNode>
              </dgm:forEach>
            </dgm:layoutNode>
          </dgm:if>
          <dgm:else name="Name135">
            <dgm:layoutNode name="arrowDiagram5">
              <dgm:alg type="composite">
                <dgm:param type="vertAlign" val="none"/>
                <dgm:param type="horzAlign" val="none"/>
              </dgm:alg>
              <dgm:shape xmlns:r="http://schemas.openxmlformats.org/officeDocument/2006/relationships" r:blip="">
                <dgm:adjLst/>
              </dgm:shape>
              <dgm:presOf/>
              <dgm:choose name="Name136">
                <dgm:if name="Name137" func="var" arg="dir" op="equ" val="norm">
                  <dgm:constrLst>
                    <dgm:constr type="ctrX" for="ch" forName="bullet5a" refType="w" fact="0.11"/>
                    <dgm:constr type="ctrY" for="ch" forName="bullet5a" refType="h" fact="0.762"/>
                    <dgm:constr type="w" for="ch" forName="bullet5a" refType="w" fact="0.023"/>
                    <dgm:constr type="h" for="ch" forName="bullet5a" refType="w" refFor="ch" refForName="bullet5a"/>
                    <dgm:constr type="l" for="ch" forName="textBox5a" refType="ctrX" refFor="ch" refForName="bullet5a"/>
                    <dgm:constr type="t" for="ch" forName="textBox5a" refType="ctrY" refFor="ch" refForName="bullet5a"/>
                    <dgm:constr type="w" for="ch" forName="textBox5a" refType="w" fact="0.131"/>
                    <dgm:constr type="h" for="ch" forName="textBox5a" refType="h" fact="0.238"/>
                    <dgm:constr type="userA" refType="h" refFor="ch" refForName="bullet5a" fact="0.53"/>
                    <dgm:constr type="l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l" for="ch" forName="textBox5b" refType="ctrX" refFor="ch" refForName="bullet5b"/>
                    <dgm:constr type="t" for="ch" forName="textBox5b" refType="ctrY" refFor="ch" refForName="bullet5b"/>
                    <dgm:constr type="w" for="ch" forName="textBox5b" refType="w" fact="0.166"/>
                    <dgm:constr type="h" for="ch" forName="textBox5b" refType="h" fact="0.419"/>
                    <dgm:constr type="userB" refType="h" refFor="ch" refForName="bullet5b" fact="0.53"/>
                    <dgm:constr type="l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l" for="ch" forName="textBox5c" refType="ctrX" refFor="ch" refForName="bullet5c"/>
                    <dgm:constr type="t" for="ch" forName="textBox5c" refType="ctrY" refFor="ch" refForName="bullet5c"/>
                    <dgm:constr type="w" for="ch" forName="textBox5c" refType="w" fact="0.193"/>
                    <dgm:constr type="h" for="ch" forName="textBox5c" refType="h" fact="0.562"/>
                    <dgm:constr type="userC" refType="h" refFor="ch" refForName="bullet5c" fact="0.53"/>
                    <dgm:constr type="l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l" for="ch" forName="textBox5d" refType="ctrX" refFor="ch" refForName="bullet5d"/>
                    <dgm:constr type="t" for="ch" forName="textBox5d" refType="ctrY" refFor="ch" refForName="bullet5d"/>
                    <dgm:constr type="w" for="ch" forName="textBox5d" refType="w" fact="0.2"/>
                    <dgm:constr type="h" for="ch" forName="textBox5d" refType="h" fact="0.67"/>
                    <dgm:constr type="userD" refType="h" refFor="ch" refForName="bullet5d" fact="0.53"/>
                    <dgm:constr type="l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l" for="ch" forName="textBox5e" refType="ctrX" refFor="ch" refForName="bullet5e"/>
                    <dgm:constr type="t" for="ch" forName="textBox5e" refType="ctrY" refFor="ch" refForName="bullet5e"/>
                    <dgm:constr type="w" for="ch" forName="textBox5e" refType="w" fact="0.2"/>
                    <dgm:constr type="h" for="ch" forName="textBox5e" refType="h" fact="0.736"/>
                    <dgm:constr type="userE" refType="h" refFor="ch" refForName="bullet5e" fact="0.53"/>
                    <dgm:constr type="lMarg" for="ch" forName="textBox5e" refType="userE" fact="2.834"/>
                    <dgm:constr type="primFontSz" for="ch" ptType="node" op="equ" val="65"/>
                  </dgm:constrLst>
                </dgm:if>
                <dgm:else name="Name138">
                  <dgm:constrLst>
                    <dgm:constr type="ctrX" for="ch" forName="bullet5a" refType="w" fact="0.11"/>
                    <dgm:constr type="ctrY" for="ch" forName="bullet5a" refType="h" fact="0.762"/>
                    <dgm:constr type="w" for="ch" forName="bullet5a" refType="w" fact="0.023"/>
                    <dgm:constr type="h" for="ch" forName="bullet5a" refType="w" refFor="ch" refForName="bullet5a"/>
                    <dgm:constr type="r" for="ch" forName="textBox5a" refType="ctrX" refFor="ch" refForName="bullet5a"/>
                    <dgm:constr type="b" for="ch" forName="textBox5a" refType="ctrY" refFor="ch" refForName="bullet5a"/>
                    <dgm:constr type="w" for="ch" forName="textBox5a" refType="w" fact="0.11"/>
                    <dgm:constr type="h" for="ch" forName="textBox5a" refType="h" fact="0.762"/>
                    <dgm:constr type="userA" refType="h" refFor="ch" refForName="bullet5a" fact="0.53"/>
                    <dgm:constr type="r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r" for="ch" forName="textBox5b" refType="ctrX" refFor="ch" refForName="bullet5b"/>
                    <dgm:constr type="b" for="ch" forName="textBox5b" refType="ctrY" refFor="ch" refForName="bullet5b"/>
                    <dgm:constr type="w" for="ch" forName="textBox5b" refType="w" fact="0.131"/>
                    <dgm:constr type="h" for="ch" forName="textBox5b" refType="h" fact="0.581"/>
                    <dgm:constr type="userB" refType="h" refFor="ch" refForName="bullet5b" fact="0.53"/>
                    <dgm:constr type="r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r" for="ch" forName="textBox5c" refType="ctrX" refFor="ch" refForName="bullet5c"/>
                    <dgm:constr type="b" for="ch" forName="textBox5c" refType="ctrY" refFor="ch" refForName="bullet5c"/>
                    <dgm:constr type="w" for="ch" forName="textBox5c" refType="w" fact="0.166"/>
                    <dgm:constr type="h" for="ch" forName="textBox5c" refType="h" fact="0.438"/>
                    <dgm:constr type="userC" refType="h" refFor="ch" refForName="bullet5c" fact="0.53"/>
                    <dgm:constr type="r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r" for="ch" forName="textBox5d" refType="ctrX" refFor="ch" refForName="bullet5d"/>
                    <dgm:constr type="b" for="ch" forName="textBox5d" refType="ctrY" refFor="ch" refForName="bullet5d"/>
                    <dgm:constr type="w" for="ch" forName="textBox5d" refType="w" fact="0.193"/>
                    <dgm:constr type="h" for="ch" forName="textBox5d" refType="h" fact="0.33"/>
                    <dgm:constr type="userD" refType="h" refFor="ch" refForName="bullet5d" fact="0.53"/>
                    <dgm:constr type="r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r" for="ch" forName="textBox5e" refType="ctrX" refFor="ch" refForName="bullet5e"/>
                    <dgm:constr type="b" for="ch" forName="textBox5e" refType="ctrY" refFor="ch" refForName="bullet5e"/>
                    <dgm:constr type="w" for="ch" forName="textBox5e" refType="w" fact="0.2"/>
                    <dgm:constr type="h" for="ch" forName="textBox5e" refType="h" fact="0.264"/>
                    <dgm:constr type="userE" refType="h" refFor="ch" refForName="bullet5e" fact="0.53"/>
                    <dgm:constr type="rMarg" for="ch" forName="textBox5e" refType="userE" fact="2.834"/>
                    <dgm:constr type="primFontSz" for="ch" ptType="node" op="equ" val="65"/>
                  </dgm:constrLst>
                </dgm:else>
              </dgm:choose>
              <dgm:ruleLst/>
              <dgm:forEach name="Name139" axis="ch" ptType="node" cnt="1">
                <dgm:layoutNode name="bullet5a" styleLbl="node1">
                  <dgm:alg type="sp"/>
                  <dgm:shape xmlns:r="http://schemas.openxmlformats.org/officeDocument/2006/relationships" type="ellipse" r:blip="">
                    <dgm:adjLst/>
                  </dgm:shape>
                  <dgm:presOf/>
                  <dgm:constrLst/>
                  <dgm:ruleLst/>
                </dgm:layoutNode>
                <dgm:layoutNode name="textBox5a" styleLbl="revTx">
                  <dgm:varLst>
                    <dgm:bulletEnabled val="1"/>
                  </dgm:varLst>
                  <dgm:choose name="Name140">
                    <dgm:if name="Name141" func="var" arg="dir" op="equ" val="norm">
                      <dgm:choose name="Name142">
                        <dgm:if name="Name143" axis="root des" ptType="all node" func="maxDepth" op="gt" val="1">
                          <dgm:alg type="tx">
                            <dgm:param type="txAnchorVert" val="t"/>
                            <dgm:param type="parTxLTRAlign" val="l"/>
                            <dgm:param type="parTxRTLAlign" val="r"/>
                          </dgm:alg>
                        </dgm:if>
                        <dgm:else name="Name144">
                          <dgm:alg type="tx">
                            <dgm:param type="txAnchorVert" val="t"/>
                            <dgm:param type="parTxLTRAlign" val="l"/>
                            <dgm:param type="parTxRTLAlign" val="l"/>
                          </dgm:alg>
                        </dgm:else>
                      </dgm:choose>
                    </dgm:if>
                    <dgm:else name="Name145">
                      <dgm:choose name="Name146">
                        <dgm:if name="Name147" axis="root des" ptType="all node" func="maxDepth" op="gt" val="1">
                          <dgm:alg type="tx">
                            <dgm:param type="txAnchorVert" val="b"/>
                            <dgm:param type="txAnchorVertCh" val="b"/>
                            <dgm:param type="parTxLTRAlign" val="l"/>
                            <dgm:param type="parTxRTLAlign" val="r"/>
                          </dgm:alg>
                        </dgm:if>
                        <dgm:else name="Name14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49">
                    <dgm:if name="Name150" func="var" arg="dir" op="equ" val="norm">
                      <dgm:constrLst>
                        <dgm:constr type="rMarg"/>
                        <dgm:constr type="tMarg"/>
                        <dgm:constr type="bMarg"/>
                      </dgm:constrLst>
                    </dgm:if>
                    <dgm:else name="Name151">
                      <dgm:constrLst>
                        <dgm:constr type="lMarg"/>
                        <dgm:constr type="tMarg"/>
                        <dgm:constr type="bMarg"/>
                      </dgm:constrLst>
                    </dgm:else>
                  </dgm:choose>
                  <dgm:ruleLst>
                    <dgm:rule type="primFontSz" val="5" fact="NaN" max="NaN"/>
                  </dgm:ruleLst>
                </dgm:layoutNode>
              </dgm:forEach>
              <dgm:forEach name="Name152" axis="ch" ptType="node" st="2" cnt="1">
                <dgm:layoutNode name="bullet5b" styleLbl="node1">
                  <dgm:alg type="sp"/>
                  <dgm:shape xmlns:r="http://schemas.openxmlformats.org/officeDocument/2006/relationships" type="ellipse" r:blip="">
                    <dgm:adjLst/>
                  </dgm:shape>
                  <dgm:presOf/>
                  <dgm:constrLst/>
                  <dgm:ruleLst/>
                </dgm:layoutNode>
                <dgm:layoutNode name="textBox5b" styleLbl="revTx">
                  <dgm:varLst>
                    <dgm:bulletEnabled val="1"/>
                  </dgm:varLst>
                  <dgm:choose name="Name153">
                    <dgm:if name="Name154" func="var" arg="dir" op="equ" val="norm">
                      <dgm:choose name="Name155">
                        <dgm:if name="Name156" axis="root des" ptType="all node" func="maxDepth" op="gt" val="1">
                          <dgm:alg type="tx">
                            <dgm:param type="txAnchorVert" val="t"/>
                            <dgm:param type="parTxLTRAlign" val="l"/>
                            <dgm:param type="parTxRTLAlign" val="r"/>
                          </dgm:alg>
                        </dgm:if>
                        <dgm:else name="Name157">
                          <dgm:alg type="tx">
                            <dgm:param type="txAnchorVert" val="t"/>
                            <dgm:param type="parTxLTRAlign" val="l"/>
                            <dgm:param type="parTxRTLAlign" val="l"/>
                          </dgm:alg>
                        </dgm:else>
                      </dgm:choose>
                    </dgm:if>
                    <dgm:else name="Name158">
                      <dgm:choose name="Name159">
                        <dgm:if name="Name160" axis="root des" ptType="all node" func="maxDepth" op="gt" val="1">
                          <dgm:alg type="tx">
                            <dgm:param type="txAnchorVert" val="b"/>
                            <dgm:param type="txAnchorVertCh" val="b"/>
                            <dgm:param type="parTxLTRAlign" val="l"/>
                            <dgm:param type="parTxRTLAlign" val="r"/>
                          </dgm:alg>
                        </dgm:if>
                        <dgm:else name="Name16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62">
                    <dgm:if name="Name163" func="var" arg="dir" op="equ" val="norm">
                      <dgm:constrLst>
                        <dgm:constr type="rMarg"/>
                        <dgm:constr type="tMarg"/>
                        <dgm:constr type="bMarg"/>
                      </dgm:constrLst>
                    </dgm:if>
                    <dgm:else name="Name164">
                      <dgm:constrLst>
                        <dgm:constr type="lMarg"/>
                        <dgm:constr type="tMarg"/>
                        <dgm:constr type="bMarg"/>
                      </dgm:constrLst>
                    </dgm:else>
                  </dgm:choose>
                  <dgm:ruleLst>
                    <dgm:rule type="primFontSz" val="5" fact="NaN" max="NaN"/>
                  </dgm:ruleLst>
                </dgm:layoutNode>
              </dgm:forEach>
              <dgm:forEach name="Name165" axis="ch" ptType="node" st="3" cnt="1">
                <dgm:layoutNode name="bullet5c" styleLbl="node1">
                  <dgm:alg type="sp"/>
                  <dgm:shape xmlns:r="http://schemas.openxmlformats.org/officeDocument/2006/relationships" type="ellipse" r:blip="">
                    <dgm:adjLst/>
                  </dgm:shape>
                  <dgm:presOf/>
                  <dgm:constrLst/>
                  <dgm:ruleLst/>
                </dgm:layoutNode>
                <dgm:layoutNode name="textBox5c" styleLbl="revTx">
                  <dgm:varLst>
                    <dgm:bulletEnabled val="1"/>
                  </dgm:varLst>
                  <dgm:choose name="Name166">
                    <dgm:if name="Name167" func="var" arg="dir" op="equ" val="norm">
                      <dgm:choose name="Name168">
                        <dgm:if name="Name169" axis="root des" ptType="all node" func="maxDepth" op="gt" val="1">
                          <dgm:alg type="tx">
                            <dgm:param type="txAnchorVert" val="t"/>
                            <dgm:param type="parTxLTRAlign" val="l"/>
                            <dgm:param type="parTxRTLAlign" val="r"/>
                          </dgm:alg>
                        </dgm:if>
                        <dgm:else name="Name170">
                          <dgm:alg type="tx">
                            <dgm:param type="txAnchorVert" val="t"/>
                            <dgm:param type="parTxLTRAlign" val="l"/>
                            <dgm:param type="parTxRTLAlign" val="l"/>
                          </dgm:alg>
                        </dgm:else>
                      </dgm:choose>
                    </dgm:if>
                    <dgm:else name="Name171">
                      <dgm:choose name="Name172">
                        <dgm:if name="Name173" axis="root des" ptType="all node" func="maxDepth" op="gt" val="1">
                          <dgm:alg type="tx">
                            <dgm:param type="txAnchorVert" val="b"/>
                            <dgm:param type="txAnchorVertCh" val="b"/>
                            <dgm:param type="parTxLTRAlign" val="l"/>
                            <dgm:param type="parTxRTLAlign" val="r"/>
                          </dgm:alg>
                        </dgm:if>
                        <dgm:else name="Name174">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75">
                    <dgm:if name="Name176" func="var" arg="dir" op="equ" val="norm">
                      <dgm:constrLst>
                        <dgm:constr type="rMarg"/>
                        <dgm:constr type="tMarg"/>
                        <dgm:constr type="bMarg"/>
                      </dgm:constrLst>
                    </dgm:if>
                    <dgm:else name="Name177">
                      <dgm:constrLst>
                        <dgm:constr type="lMarg"/>
                        <dgm:constr type="tMarg"/>
                        <dgm:constr type="bMarg"/>
                      </dgm:constrLst>
                    </dgm:else>
                  </dgm:choose>
                  <dgm:ruleLst>
                    <dgm:rule type="primFontSz" val="5" fact="NaN" max="NaN"/>
                  </dgm:ruleLst>
                </dgm:layoutNode>
              </dgm:forEach>
              <dgm:forEach name="Name178" axis="ch" ptType="node" st="4" cnt="1">
                <dgm:layoutNode name="bullet5d" styleLbl="node1">
                  <dgm:alg type="sp"/>
                  <dgm:shape xmlns:r="http://schemas.openxmlformats.org/officeDocument/2006/relationships" type="ellipse" r:blip="">
                    <dgm:adjLst/>
                  </dgm:shape>
                  <dgm:presOf/>
                  <dgm:constrLst/>
                  <dgm:ruleLst/>
                </dgm:layoutNode>
                <dgm:layoutNode name="textBox5d" styleLbl="revTx">
                  <dgm:varLst>
                    <dgm:bulletEnabled val="1"/>
                  </dgm:varLst>
                  <dgm:choose name="Name179">
                    <dgm:if name="Name180" func="var" arg="dir" op="equ" val="norm">
                      <dgm:choose name="Name181">
                        <dgm:if name="Name182" axis="root des" ptType="all node" func="maxDepth" op="gt" val="1">
                          <dgm:alg type="tx">
                            <dgm:param type="txAnchorVert" val="t"/>
                            <dgm:param type="parTxLTRAlign" val="l"/>
                            <dgm:param type="parTxRTLAlign" val="r"/>
                          </dgm:alg>
                        </dgm:if>
                        <dgm:else name="Name183">
                          <dgm:alg type="tx">
                            <dgm:param type="txAnchorVert" val="t"/>
                            <dgm:param type="parTxLTRAlign" val="l"/>
                            <dgm:param type="parTxRTLAlign" val="l"/>
                          </dgm:alg>
                        </dgm:else>
                      </dgm:choose>
                    </dgm:if>
                    <dgm:else name="Name184">
                      <dgm:choose name="Name185">
                        <dgm:if name="Name186" axis="root des" ptType="all node" func="maxDepth" op="gt" val="1">
                          <dgm:alg type="tx">
                            <dgm:param type="txAnchorVert" val="b"/>
                            <dgm:param type="txAnchorVertCh" val="b"/>
                            <dgm:param type="parTxLTRAlign" val="l"/>
                            <dgm:param type="parTxRTLAlign" val="r"/>
                          </dgm:alg>
                        </dgm:if>
                        <dgm:else name="Name187">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88">
                    <dgm:if name="Name189" func="var" arg="dir" op="equ" val="norm">
                      <dgm:constrLst>
                        <dgm:constr type="rMarg"/>
                        <dgm:constr type="tMarg"/>
                        <dgm:constr type="bMarg"/>
                      </dgm:constrLst>
                    </dgm:if>
                    <dgm:else name="Name190">
                      <dgm:constrLst>
                        <dgm:constr type="lMarg"/>
                        <dgm:constr type="tMarg"/>
                        <dgm:constr type="bMarg"/>
                      </dgm:constrLst>
                    </dgm:else>
                  </dgm:choose>
                  <dgm:ruleLst>
                    <dgm:rule type="primFontSz" val="5" fact="NaN" max="NaN"/>
                  </dgm:ruleLst>
                </dgm:layoutNode>
              </dgm:forEach>
              <dgm:forEach name="Name191" axis="ch" ptType="node" st="5" cnt="1">
                <dgm:layoutNode name="bullet5e" styleLbl="node1">
                  <dgm:alg type="sp"/>
                  <dgm:shape xmlns:r="http://schemas.openxmlformats.org/officeDocument/2006/relationships" type="ellipse" r:blip="">
                    <dgm:adjLst/>
                  </dgm:shape>
                  <dgm:presOf/>
                  <dgm:constrLst/>
                  <dgm:ruleLst/>
                </dgm:layoutNode>
                <dgm:layoutNode name="textBox5e" styleLbl="revTx">
                  <dgm:varLst>
                    <dgm:bulletEnabled val="1"/>
                  </dgm:varLst>
                  <dgm:choose name="Name192">
                    <dgm:if name="Name193" func="var" arg="dir" op="equ" val="norm">
                      <dgm:choose name="Name194">
                        <dgm:if name="Name195" axis="root des" ptType="all node" func="maxDepth" op="gt" val="1">
                          <dgm:alg type="tx">
                            <dgm:param type="txAnchorVert" val="t"/>
                            <dgm:param type="parTxLTRAlign" val="l"/>
                            <dgm:param type="parTxRTLAlign" val="r"/>
                          </dgm:alg>
                        </dgm:if>
                        <dgm:else name="Name196">
                          <dgm:alg type="tx">
                            <dgm:param type="txAnchorVert" val="t"/>
                            <dgm:param type="parTxLTRAlign" val="l"/>
                            <dgm:param type="parTxRTLAlign" val="l"/>
                          </dgm:alg>
                        </dgm:else>
                      </dgm:choose>
                    </dgm:if>
                    <dgm:else name="Name197">
                      <dgm:choose name="Name198">
                        <dgm:if name="Name199" axis="root des" ptType="all node" func="maxDepth" op="gt" val="1">
                          <dgm:alg type="tx">
                            <dgm:param type="txAnchorVert" val="b"/>
                            <dgm:param type="txAnchorVertCh" val="b"/>
                            <dgm:param type="parTxLTRAlign" val="l"/>
                            <dgm:param type="parTxRTLAlign" val="r"/>
                          </dgm:alg>
                        </dgm:if>
                        <dgm:else name="Name200">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1">
                    <dgm:if name="Name202" func="var" arg="dir" op="equ" val="norm">
                      <dgm:constrLst>
                        <dgm:constr type="rMarg"/>
                        <dgm:constr type="tMarg"/>
                        <dgm:constr type="bMarg"/>
                      </dgm:constrLst>
                    </dgm:if>
                    <dgm:else name="Name203">
                      <dgm:constrLst>
                        <dgm:constr type="lMarg"/>
                        <dgm:constr type="tMarg"/>
                        <dgm:constr type="bMarg"/>
                      </dgm:constrLst>
                    </dgm:else>
                  </dgm:choose>
                  <dgm:ruleLst>
                    <dgm:rule type="primFontSz" val="5" fact="NaN" max="NaN"/>
                  </dgm:ruleLst>
                </dgm:layoutNode>
              </dgm:forEach>
            </dgm:layoutNode>
          </dgm:else>
        </dgm:choose>
      </dgm:if>
      <dgm:else name="Name204"/>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2" y="1"/>
            <a:ext cx="2949575" cy="498475"/>
          </a:xfrm>
          <a:prstGeom prst="rect">
            <a:avLst/>
          </a:prstGeom>
        </p:spPr>
        <p:txBody>
          <a:bodyPr vert="horz" lIns="91424" tIns="45713" rIns="91424" bIns="45713" rtlCol="0"/>
          <a:lstStyle>
            <a:lvl1pPr algn="l">
              <a:defRPr sz="1200"/>
            </a:lvl1pPr>
          </a:lstStyle>
          <a:p>
            <a:endParaRPr kumimoji="1" lang="ja-JP" altLang="en-US" dirty="0"/>
          </a:p>
        </p:txBody>
      </p:sp>
      <p:sp>
        <p:nvSpPr>
          <p:cNvPr id="3" name="日付プレースホルダー 2"/>
          <p:cNvSpPr>
            <a:spLocks noGrp="1"/>
          </p:cNvSpPr>
          <p:nvPr>
            <p:ph type="dt" idx="1"/>
          </p:nvPr>
        </p:nvSpPr>
        <p:spPr>
          <a:xfrm>
            <a:off x="3856040" y="1"/>
            <a:ext cx="2949575" cy="498475"/>
          </a:xfrm>
          <a:prstGeom prst="rect">
            <a:avLst/>
          </a:prstGeom>
        </p:spPr>
        <p:txBody>
          <a:bodyPr vert="horz" lIns="91424" tIns="45713" rIns="91424" bIns="45713" rtlCol="0"/>
          <a:lstStyle>
            <a:lvl1pPr algn="r">
              <a:defRPr sz="1200"/>
            </a:lvl1pPr>
          </a:lstStyle>
          <a:p>
            <a:fld id="{4C784C2A-0F73-4B54-8B22-F12158C345FF}" type="datetimeFigureOut">
              <a:rPr kumimoji="1" lang="ja-JP" altLang="en-US" smtClean="0"/>
              <a:t>2019/8/27</a:t>
            </a:fld>
            <a:endParaRPr kumimoji="1" lang="ja-JP" altLang="en-US" dirty="0"/>
          </a:p>
        </p:txBody>
      </p:sp>
      <p:sp>
        <p:nvSpPr>
          <p:cNvPr id="4" name="スライド イメージ プレースホルダー 3"/>
          <p:cNvSpPr>
            <a:spLocks noGrp="1" noRot="1" noChangeAspect="1"/>
          </p:cNvSpPr>
          <p:nvPr>
            <p:ph type="sldImg" idx="2"/>
          </p:nvPr>
        </p:nvSpPr>
        <p:spPr>
          <a:xfrm>
            <a:off x="1168400" y="1243013"/>
            <a:ext cx="4470400" cy="3354387"/>
          </a:xfrm>
          <a:prstGeom prst="rect">
            <a:avLst/>
          </a:prstGeom>
          <a:noFill/>
          <a:ln w="12700">
            <a:solidFill>
              <a:prstClr val="black"/>
            </a:solidFill>
          </a:ln>
        </p:spPr>
        <p:txBody>
          <a:bodyPr vert="horz" lIns="91424" tIns="45713" rIns="91424" bIns="45713" rtlCol="0" anchor="ctr"/>
          <a:lstStyle/>
          <a:p>
            <a:endParaRPr lang="ja-JP" altLang="en-US" dirty="0"/>
          </a:p>
        </p:txBody>
      </p:sp>
      <p:sp>
        <p:nvSpPr>
          <p:cNvPr id="5" name="ノート プレースホルダー 4"/>
          <p:cNvSpPr>
            <a:spLocks noGrp="1"/>
          </p:cNvSpPr>
          <p:nvPr>
            <p:ph type="body" sz="quarter" idx="3"/>
          </p:nvPr>
        </p:nvSpPr>
        <p:spPr>
          <a:xfrm>
            <a:off x="681039" y="4783139"/>
            <a:ext cx="5445125" cy="3913187"/>
          </a:xfrm>
          <a:prstGeom prst="rect">
            <a:avLst/>
          </a:prstGeom>
        </p:spPr>
        <p:txBody>
          <a:bodyPr vert="horz" lIns="91424" tIns="45713" rIns="91424" bIns="45713"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2" y="9440864"/>
            <a:ext cx="2949575" cy="498475"/>
          </a:xfrm>
          <a:prstGeom prst="rect">
            <a:avLst/>
          </a:prstGeom>
        </p:spPr>
        <p:txBody>
          <a:bodyPr vert="horz" lIns="91424" tIns="45713" rIns="91424" bIns="45713" rtlCol="0" anchor="b"/>
          <a:lstStyle>
            <a:lvl1pPr algn="l">
              <a:defRPr sz="1200"/>
            </a:lvl1pPr>
          </a:lstStyle>
          <a:p>
            <a:endParaRPr kumimoji="1" lang="ja-JP" altLang="en-US" dirty="0"/>
          </a:p>
        </p:txBody>
      </p:sp>
      <p:sp>
        <p:nvSpPr>
          <p:cNvPr id="7" name="スライド番号プレースホルダー 6"/>
          <p:cNvSpPr>
            <a:spLocks noGrp="1"/>
          </p:cNvSpPr>
          <p:nvPr>
            <p:ph type="sldNum" sz="quarter" idx="5"/>
          </p:nvPr>
        </p:nvSpPr>
        <p:spPr>
          <a:xfrm>
            <a:off x="3856040" y="9440864"/>
            <a:ext cx="2949575" cy="498475"/>
          </a:xfrm>
          <a:prstGeom prst="rect">
            <a:avLst/>
          </a:prstGeom>
        </p:spPr>
        <p:txBody>
          <a:bodyPr vert="horz" lIns="91424" tIns="45713" rIns="91424" bIns="45713" rtlCol="0" anchor="b"/>
          <a:lstStyle>
            <a:lvl1pPr algn="r">
              <a:defRPr sz="1200"/>
            </a:lvl1pPr>
          </a:lstStyle>
          <a:p>
            <a:fld id="{93A21E6B-E66A-4003-A187-FFFA23ED07B7}" type="slidenum">
              <a:rPr kumimoji="1" lang="ja-JP" altLang="en-US" smtClean="0"/>
              <a:t>‹#›</a:t>
            </a:fld>
            <a:endParaRPr kumimoji="1" lang="ja-JP" altLang="en-US" dirty="0"/>
          </a:p>
        </p:txBody>
      </p:sp>
    </p:spTree>
    <p:extLst>
      <p:ext uri="{BB962C8B-B14F-4D97-AF65-F5344CB8AC3E}">
        <p14:creationId xmlns:p14="http://schemas.microsoft.com/office/powerpoint/2010/main" val="328743687"/>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68CAB7FA-7D43-4FED-BBE6-57F42884A627}" type="slidenum">
              <a:rPr kumimoji="1" lang="ja-JP" altLang="en-US" smtClean="0"/>
              <a:t>7</a:t>
            </a:fld>
            <a:endParaRPr kumimoji="1" lang="ja-JP" altLang="en-US"/>
          </a:p>
        </p:txBody>
      </p:sp>
    </p:spTree>
    <p:extLst>
      <p:ext uri="{BB962C8B-B14F-4D97-AF65-F5344CB8AC3E}">
        <p14:creationId xmlns:p14="http://schemas.microsoft.com/office/powerpoint/2010/main" val="399719530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49325" y="1350963"/>
            <a:ext cx="4859338" cy="3646487"/>
          </a:xfrm>
        </p:spPr>
      </p:sp>
      <p:sp>
        <p:nvSpPr>
          <p:cNvPr id="3" name="ノート プレースホルダー 2"/>
          <p:cNvSpPr>
            <a:spLocks noGrp="1"/>
          </p:cNvSpPr>
          <p:nvPr>
            <p:ph type="body" idx="1"/>
          </p:nvPr>
        </p:nvSpPr>
        <p:spPr/>
        <p:txBody>
          <a:bodyPr/>
          <a:lstStyle/>
          <a:p>
            <a:endParaRPr kumimoji="1" lang="ja-JP" altLang="en-US" dirty="0"/>
          </a:p>
        </p:txBody>
      </p:sp>
    </p:spTree>
    <p:extLst>
      <p:ext uri="{BB962C8B-B14F-4D97-AF65-F5344CB8AC3E}">
        <p14:creationId xmlns:p14="http://schemas.microsoft.com/office/powerpoint/2010/main" val="322337739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373188" y="1143000"/>
            <a:ext cx="4113212" cy="3086100"/>
          </a:xfrm>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pPr defTabSz="914243">
              <a:defRPr/>
            </a:pPr>
            <a:fld id="{93A21E6B-E66A-4003-A187-FFFA23ED07B7}" type="slidenum">
              <a:rPr lang="ja-JP" altLang="en-US">
                <a:solidFill>
                  <a:prstClr val="black"/>
                </a:solidFill>
                <a:latin typeface="Calibri" panose="020F0502020204030204"/>
                <a:ea typeface="ＭＳ Ｐゴシック" panose="020B0600070205080204" pitchFamily="50" charset="-128"/>
              </a:rPr>
              <a:pPr defTabSz="914243">
                <a:defRPr/>
              </a:pPr>
              <a:t>36</a:t>
            </a:fld>
            <a:endParaRPr lang="ja-JP" altLang="en-US">
              <a:solidFill>
                <a:prstClr val="black"/>
              </a:solidFill>
              <a:latin typeface="Calibri" panose="020F0502020204030204"/>
              <a:ea typeface="ＭＳ Ｐゴシック" panose="020B0600070205080204" pitchFamily="50" charset="-128"/>
            </a:endParaRPr>
          </a:p>
        </p:txBody>
      </p:sp>
    </p:spTree>
    <p:extLst>
      <p:ext uri="{BB962C8B-B14F-4D97-AF65-F5344CB8AC3E}">
        <p14:creationId xmlns:p14="http://schemas.microsoft.com/office/powerpoint/2010/main" val="335611155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373188" y="1143000"/>
            <a:ext cx="4113212" cy="3086100"/>
          </a:xfrm>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pPr defTabSz="914243">
              <a:defRPr/>
            </a:pPr>
            <a:fld id="{93A21E6B-E66A-4003-A187-FFFA23ED07B7}" type="slidenum">
              <a:rPr lang="ja-JP" altLang="en-US">
                <a:solidFill>
                  <a:prstClr val="black"/>
                </a:solidFill>
                <a:latin typeface="Calibri" panose="020F0502020204030204"/>
                <a:ea typeface="ＭＳ Ｐゴシック" panose="020B0600070205080204" pitchFamily="50" charset="-128"/>
              </a:rPr>
              <a:pPr defTabSz="914243">
                <a:defRPr/>
              </a:pPr>
              <a:t>37</a:t>
            </a:fld>
            <a:endParaRPr lang="ja-JP" altLang="en-US">
              <a:solidFill>
                <a:prstClr val="black"/>
              </a:solidFill>
              <a:latin typeface="Calibri" panose="020F0502020204030204"/>
              <a:ea typeface="ＭＳ Ｐゴシック" panose="020B0600070205080204" pitchFamily="50" charset="-128"/>
            </a:endParaRPr>
          </a:p>
        </p:txBody>
      </p:sp>
    </p:spTree>
    <p:extLst>
      <p:ext uri="{BB962C8B-B14F-4D97-AF65-F5344CB8AC3E}">
        <p14:creationId xmlns:p14="http://schemas.microsoft.com/office/powerpoint/2010/main" val="163644249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93A21E6B-E66A-4003-A187-FFFA23ED07B7}" type="slidenum">
              <a:rPr kumimoji="1" lang="ja-JP" altLang="en-US" smtClean="0"/>
              <a:t>14</a:t>
            </a:fld>
            <a:endParaRPr kumimoji="1" lang="ja-JP" altLang="en-US" dirty="0"/>
          </a:p>
        </p:txBody>
      </p:sp>
    </p:spTree>
    <p:extLst>
      <p:ext uri="{BB962C8B-B14F-4D97-AF65-F5344CB8AC3E}">
        <p14:creationId xmlns:p14="http://schemas.microsoft.com/office/powerpoint/2010/main" val="59672465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93A21E6B-E66A-4003-A187-FFFA23ED07B7}" type="slidenum">
              <a:rPr kumimoji="1" lang="ja-JP" altLang="en-US" smtClean="0"/>
              <a:t>16</a:t>
            </a:fld>
            <a:endParaRPr kumimoji="1" lang="ja-JP" altLang="en-US" dirty="0"/>
          </a:p>
        </p:txBody>
      </p:sp>
    </p:spTree>
    <p:extLst>
      <p:ext uri="{BB962C8B-B14F-4D97-AF65-F5344CB8AC3E}">
        <p14:creationId xmlns:p14="http://schemas.microsoft.com/office/powerpoint/2010/main" val="105724030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373188" y="1143000"/>
            <a:ext cx="4113212" cy="3086100"/>
          </a:xfrm>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pPr defTabSz="914243">
              <a:defRPr/>
            </a:pPr>
            <a:fld id="{93A21E6B-E66A-4003-A187-FFFA23ED07B7}" type="slidenum">
              <a:rPr lang="ja-JP" altLang="en-US">
                <a:solidFill>
                  <a:prstClr val="black"/>
                </a:solidFill>
                <a:latin typeface="Calibri" panose="020F0502020204030204"/>
                <a:ea typeface="ＭＳ Ｐゴシック" panose="020B0600070205080204" pitchFamily="50" charset="-128"/>
              </a:rPr>
              <a:pPr defTabSz="914243">
                <a:defRPr/>
              </a:pPr>
              <a:t>18</a:t>
            </a:fld>
            <a:endParaRPr lang="ja-JP" altLang="en-US">
              <a:solidFill>
                <a:prstClr val="black"/>
              </a:solidFill>
              <a:latin typeface="Calibri" panose="020F0502020204030204"/>
              <a:ea typeface="ＭＳ Ｐゴシック" panose="020B0600070205080204" pitchFamily="50" charset="-128"/>
            </a:endParaRPr>
          </a:p>
        </p:txBody>
      </p:sp>
    </p:spTree>
    <p:extLst>
      <p:ext uri="{BB962C8B-B14F-4D97-AF65-F5344CB8AC3E}">
        <p14:creationId xmlns:p14="http://schemas.microsoft.com/office/powerpoint/2010/main" val="174190399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93A21E6B-E66A-4003-A187-FFFA23ED07B7}" type="slidenum">
              <a:rPr kumimoji="1" lang="ja-JP" altLang="en-US" smtClean="0"/>
              <a:t>19</a:t>
            </a:fld>
            <a:endParaRPr kumimoji="1" lang="ja-JP" altLang="en-US" dirty="0"/>
          </a:p>
        </p:txBody>
      </p:sp>
    </p:spTree>
    <p:extLst>
      <p:ext uri="{BB962C8B-B14F-4D97-AF65-F5344CB8AC3E}">
        <p14:creationId xmlns:p14="http://schemas.microsoft.com/office/powerpoint/2010/main" val="171228464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373188" y="1143000"/>
            <a:ext cx="4113212" cy="3086100"/>
          </a:xfrm>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pPr defTabSz="914243">
              <a:defRPr/>
            </a:pPr>
            <a:fld id="{93A21E6B-E66A-4003-A187-FFFA23ED07B7}" type="slidenum">
              <a:rPr lang="ja-JP" altLang="en-US">
                <a:solidFill>
                  <a:prstClr val="black"/>
                </a:solidFill>
                <a:latin typeface="Calibri" panose="020F0502020204030204"/>
                <a:ea typeface="ＭＳ Ｐゴシック" panose="020B0600070205080204" pitchFamily="50" charset="-128"/>
              </a:rPr>
              <a:pPr defTabSz="914243">
                <a:defRPr/>
              </a:pPr>
              <a:t>20</a:t>
            </a:fld>
            <a:endParaRPr lang="ja-JP" altLang="en-US">
              <a:solidFill>
                <a:prstClr val="black"/>
              </a:solidFill>
              <a:latin typeface="Calibri" panose="020F0502020204030204"/>
              <a:ea typeface="ＭＳ Ｐゴシック" panose="020B0600070205080204" pitchFamily="50" charset="-128"/>
            </a:endParaRPr>
          </a:p>
        </p:txBody>
      </p:sp>
    </p:spTree>
    <p:extLst>
      <p:ext uri="{BB962C8B-B14F-4D97-AF65-F5344CB8AC3E}">
        <p14:creationId xmlns:p14="http://schemas.microsoft.com/office/powerpoint/2010/main" val="151695719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65C3CA6B-38B8-4A85-85F6-399B82003C65}" type="slidenum">
              <a:rPr lang="ja-JP" altLang="en-US" smtClean="0">
                <a:solidFill>
                  <a:prstClr val="black"/>
                </a:solidFill>
              </a:rPr>
              <a:pPr/>
              <a:t>28</a:t>
            </a:fld>
            <a:endParaRPr lang="ja-JP" altLang="en-US">
              <a:solidFill>
                <a:prstClr val="black"/>
              </a:solidFill>
            </a:endParaRPr>
          </a:p>
        </p:txBody>
      </p:sp>
    </p:spTree>
    <p:extLst>
      <p:ext uri="{BB962C8B-B14F-4D97-AF65-F5344CB8AC3E}">
        <p14:creationId xmlns:p14="http://schemas.microsoft.com/office/powerpoint/2010/main" val="87473678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67A24794-13CE-4BD4-99DC-C23AB4ADA336}" type="slidenum">
              <a:rPr kumimoji="1" lang="ja-JP" altLang="en-US" smtClean="0"/>
              <a:t>29</a:t>
            </a:fld>
            <a:endParaRPr kumimoji="1" lang="ja-JP" altLang="en-US"/>
          </a:p>
        </p:txBody>
      </p:sp>
    </p:spTree>
    <p:extLst>
      <p:ext uri="{BB962C8B-B14F-4D97-AF65-F5344CB8AC3E}">
        <p14:creationId xmlns:p14="http://schemas.microsoft.com/office/powerpoint/2010/main" val="345793968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93A21E6B-E66A-4003-A187-FFFA23ED07B7}" type="slidenum">
              <a:rPr kumimoji="1" lang="ja-JP" altLang="en-US" smtClean="0"/>
              <a:t>31</a:t>
            </a:fld>
            <a:endParaRPr kumimoji="1" lang="ja-JP" altLang="en-US" dirty="0"/>
          </a:p>
        </p:txBody>
      </p:sp>
    </p:spTree>
    <p:extLst>
      <p:ext uri="{BB962C8B-B14F-4D97-AF65-F5344CB8AC3E}">
        <p14:creationId xmlns:p14="http://schemas.microsoft.com/office/powerpoint/2010/main" val="165249153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ja-JP" altLang="en-US"/>
              <a:t>マスター タイトルの書式設定</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38DF6DE9-B54F-498C-92C8-5F88503E6378}" type="datetime1">
              <a:rPr kumimoji="1" lang="ja-JP" altLang="en-US" smtClean="0"/>
              <a:t>2019/8/27</a:t>
            </a:fld>
            <a:endParaRPr kumimoji="1" lang="ja-JP" altLang="en-US" dirty="0"/>
          </a:p>
        </p:txBody>
      </p:sp>
      <p:sp>
        <p:nvSpPr>
          <p:cNvPr id="5" name="Footer Placeholder 4"/>
          <p:cNvSpPr>
            <a:spLocks noGrp="1"/>
          </p:cNvSpPr>
          <p:nvPr>
            <p:ph type="ftr" sz="quarter" idx="11"/>
          </p:nvPr>
        </p:nvSpPr>
        <p:spPr/>
        <p:txBody>
          <a:bodyPr/>
          <a:lstStyle/>
          <a:p>
            <a:endParaRPr kumimoji="1" lang="ja-JP" altLang="en-US" dirty="0"/>
          </a:p>
        </p:txBody>
      </p:sp>
      <p:sp>
        <p:nvSpPr>
          <p:cNvPr id="6" name="Slide Number Placeholder 5"/>
          <p:cNvSpPr>
            <a:spLocks noGrp="1"/>
          </p:cNvSpPr>
          <p:nvPr>
            <p:ph type="sldNum" sz="quarter" idx="12"/>
          </p:nvPr>
        </p:nvSpPr>
        <p:spPr>
          <a:xfrm>
            <a:off x="7086600" y="6488767"/>
            <a:ext cx="2057400" cy="365125"/>
          </a:xfrm>
        </p:spPr>
        <p:txBody>
          <a:bodyPr/>
          <a:lstStyle>
            <a:lvl1pPr>
              <a:defRPr sz="1400">
                <a:solidFill>
                  <a:schemeClr val="tx1"/>
                </a:solidFill>
              </a:defRPr>
            </a:lvl1pPr>
          </a:lstStyle>
          <a:p>
            <a:fld id="{0852C555-0D64-4388-834A-3E059AADB174}" type="slidenum">
              <a:rPr lang="ja-JP" altLang="en-US" smtClean="0"/>
              <a:pPr/>
              <a:t>‹#›</a:t>
            </a:fld>
            <a:endParaRPr lang="ja-JP" altLang="en-US" dirty="0"/>
          </a:p>
        </p:txBody>
      </p:sp>
    </p:spTree>
    <p:extLst>
      <p:ext uri="{BB962C8B-B14F-4D97-AF65-F5344CB8AC3E}">
        <p14:creationId xmlns:p14="http://schemas.microsoft.com/office/powerpoint/2010/main" val="427569851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 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BA0395C7-127B-4043-8F65-40E59D6F69FF}" type="datetime1">
              <a:rPr kumimoji="1" lang="ja-JP" altLang="en-US" smtClean="0"/>
              <a:t>2019/8/27</a:t>
            </a:fld>
            <a:endParaRPr kumimoji="1" lang="ja-JP" altLang="en-US" dirty="0"/>
          </a:p>
        </p:txBody>
      </p:sp>
      <p:sp>
        <p:nvSpPr>
          <p:cNvPr id="5" name="Footer Placeholder 4"/>
          <p:cNvSpPr>
            <a:spLocks noGrp="1"/>
          </p:cNvSpPr>
          <p:nvPr>
            <p:ph type="ftr" sz="quarter" idx="11"/>
          </p:nvPr>
        </p:nvSpPr>
        <p:spPr/>
        <p:txBody>
          <a:bodyPr/>
          <a:lstStyle/>
          <a:p>
            <a:endParaRPr kumimoji="1" lang="ja-JP" altLang="en-US" dirty="0"/>
          </a:p>
        </p:txBody>
      </p:sp>
      <p:sp>
        <p:nvSpPr>
          <p:cNvPr id="6" name="Slide Number Placeholder 5"/>
          <p:cNvSpPr>
            <a:spLocks noGrp="1"/>
          </p:cNvSpPr>
          <p:nvPr>
            <p:ph type="sldNum" sz="quarter" idx="12"/>
          </p:nvPr>
        </p:nvSpPr>
        <p:spPr/>
        <p:txBody>
          <a:bodyPr/>
          <a:lstStyle/>
          <a:p>
            <a:fld id="{0852C555-0D64-4388-834A-3E059AADB174}" type="slidenum">
              <a:rPr kumimoji="1" lang="ja-JP" altLang="en-US" smtClean="0"/>
              <a:t>‹#›</a:t>
            </a:fld>
            <a:endParaRPr kumimoji="1" lang="ja-JP" altLang="en-US" dirty="0"/>
          </a:p>
        </p:txBody>
      </p:sp>
    </p:spTree>
    <p:extLst>
      <p:ext uri="{BB962C8B-B14F-4D97-AF65-F5344CB8AC3E}">
        <p14:creationId xmlns:p14="http://schemas.microsoft.com/office/powerpoint/2010/main" val="7008598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 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D2356C87-7CF6-4DC4-A1DB-E61952DCB4A8}" type="datetime1">
              <a:rPr kumimoji="1" lang="ja-JP" altLang="en-US" smtClean="0"/>
              <a:t>2019/8/27</a:t>
            </a:fld>
            <a:endParaRPr kumimoji="1" lang="ja-JP" altLang="en-US" dirty="0"/>
          </a:p>
        </p:txBody>
      </p:sp>
      <p:sp>
        <p:nvSpPr>
          <p:cNvPr id="5" name="Footer Placeholder 4"/>
          <p:cNvSpPr>
            <a:spLocks noGrp="1"/>
          </p:cNvSpPr>
          <p:nvPr>
            <p:ph type="ftr" sz="quarter" idx="11"/>
          </p:nvPr>
        </p:nvSpPr>
        <p:spPr/>
        <p:txBody>
          <a:bodyPr/>
          <a:lstStyle/>
          <a:p>
            <a:endParaRPr kumimoji="1" lang="ja-JP" altLang="en-US" dirty="0"/>
          </a:p>
        </p:txBody>
      </p:sp>
      <p:sp>
        <p:nvSpPr>
          <p:cNvPr id="6" name="Slide Number Placeholder 5"/>
          <p:cNvSpPr>
            <a:spLocks noGrp="1"/>
          </p:cNvSpPr>
          <p:nvPr>
            <p:ph type="sldNum" sz="quarter" idx="12"/>
          </p:nvPr>
        </p:nvSpPr>
        <p:spPr/>
        <p:txBody>
          <a:bodyPr/>
          <a:lstStyle/>
          <a:p>
            <a:fld id="{0852C555-0D64-4388-834A-3E059AADB174}" type="slidenum">
              <a:rPr kumimoji="1" lang="ja-JP" altLang="en-US" smtClean="0"/>
              <a:t>‹#›</a:t>
            </a:fld>
            <a:endParaRPr kumimoji="1" lang="ja-JP" altLang="en-US" dirty="0"/>
          </a:p>
        </p:txBody>
      </p:sp>
    </p:spTree>
    <p:extLst>
      <p:ext uri="{BB962C8B-B14F-4D97-AF65-F5344CB8AC3E}">
        <p14:creationId xmlns:p14="http://schemas.microsoft.com/office/powerpoint/2010/main" val="290845675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738928" y="1"/>
            <a:ext cx="8712969" cy="432048"/>
          </a:xfrm>
        </p:spPr>
        <p:txBody>
          <a:bodyPr>
            <a:normAutofit/>
          </a:bodyPr>
          <a:lstStyle>
            <a:lvl1pPr algn="l">
              <a:defRPr sz="1900" b="1">
                <a:latin typeface="Meiryo UI" panose="020B0604030504040204" pitchFamily="50" charset="-128"/>
                <a:ea typeface="Meiryo UI" panose="020B0604030504040204" pitchFamily="50" charset="-128"/>
                <a:cs typeface="Meiryo UI" panose="020B0604030504040204" pitchFamily="50" charset="-128"/>
              </a:defRPr>
            </a:lvl1pPr>
          </a:lstStyle>
          <a:p>
            <a:r>
              <a:rPr kumimoji="1" lang="ja-JP" altLang="en-US" dirty="0"/>
              <a:t>マスター タイトルの書式設定</a:t>
            </a:r>
          </a:p>
        </p:txBody>
      </p:sp>
      <p:sp>
        <p:nvSpPr>
          <p:cNvPr id="3" name="サブタイトル 2"/>
          <p:cNvSpPr>
            <a:spLocks noGrp="1"/>
          </p:cNvSpPr>
          <p:nvPr>
            <p:ph type="subTitle" idx="1"/>
          </p:nvPr>
        </p:nvSpPr>
        <p:spPr>
          <a:xfrm>
            <a:off x="251520" y="505393"/>
            <a:ext cx="6912769" cy="432048"/>
          </a:xfrm>
          <a:prstGeom prst="rect">
            <a:avLst/>
          </a:prstGeom>
        </p:spPr>
        <p:txBody>
          <a:bodyPr>
            <a:normAutofit/>
          </a:bodyPr>
          <a:lstStyle>
            <a:lvl1pPr marL="0" indent="0" algn="l">
              <a:buNone/>
              <a:defRPr sz="17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vl2pPr marL="425212" indent="0" algn="ctr">
              <a:buNone/>
              <a:defRPr>
                <a:solidFill>
                  <a:schemeClr val="tx1">
                    <a:tint val="75000"/>
                  </a:schemeClr>
                </a:solidFill>
              </a:defRPr>
            </a:lvl2pPr>
            <a:lvl3pPr marL="850423" indent="0" algn="ctr">
              <a:buNone/>
              <a:defRPr>
                <a:solidFill>
                  <a:schemeClr val="tx1">
                    <a:tint val="75000"/>
                  </a:schemeClr>
                </a:solidFill>
              </a:defRPr>
            </a:lvl3pPr>
            <a:lvl4pPr marL="1275634" indent="0" algn="ctr">
              <a:buNone/>
              <a:defRPr>
                <a:solidFill>
                  <a:schemeClr val="tx1">
                    <a:tint val="75000"/>
                  </a:schemeClr>
                </a:solidFill>
              </a:defRPr>
            </a:lvl4pPr>
            <a:lvl5pPr marL="1700845" indent="0" algn="ctr">
              <a:buNone/>
              <a:defRPr>
                <a:solidFill>
                  <a:schemeClr val="tx1">
                    <a:tint val="75000"/>
                  </a:schemeClr>
                </a:solidFill>
              </a:defRPr>
            </a:lvl5pPr>
            <a:lvl6pPr marL="2126058" indent="0" algn="ctr">
              <a:buNone/>
              <a:defRPr>
                <a:solidFill>
                  <a:schemeClr val="tx1">
                    <a:tint val="75000"/>
                  </a:schemeClr>
                </a:solidFill>
              </a:defRPr>
            </a:lvl6pPr>
            <a:lvl7pPr marL="2551269" indent="0" algn="ctr">
              <a:buNone/>
              <a:defRPr>
                <a:solidFill>
                  <a:schemeClr val="tx1">
                    <a:tint val="75000"/>
                  </a:schemeClr>
                </a:solidFill>
              </a:defRPr>
            </a:lvl7pPr>
            <a:lvl8pPr marL="2976481" indent="0" algn="ctr">
              <a:buNone/>
              <a:defRPr>
                <a:solidFill>
                  <a:schemeClr val="tx1">
                    <a:tint val="75000"/>
                  </a:schemeClr>
                </a:solidFill>
              </a:defRPr>
            </a:lvl8pPr>
            <a:lvl9pPr marL="3401693" indent="0" algn="ctr">
              <a:buNone/>
              <a:defRPr>
                <a:solidFill>
                  <a:schemeClr val="tx1">
                    <a:tint val="75000"/>
                  </a:schemeClr>
                </a:solidFill>
              </a:defRPr>
            </a:lvl9pPr>
          </a:lstStyle>
          <a:p>
            <a:r>
              <a:rPr kumimoji="1" lang="ja-JP" altLang="en-US" dirty="0"/>
              <a:t>マスター サブタイトルの書式設定</a:t>
            </a:r>
          </a:p>
        </p:txBody>
      </p:sp>
      <p:sp>
        <p:nvSpPr>
          <p:cNvPr id="5" name="テキスト プレースホルダー 4"/>
          <p:cNvSpPr>
            <a:spLocks noGrp="1"/>
          </p:cNvSpPr>
          <p:nvPr>
            <p:ph type="body" sz="quarter" idx="10"/>
          </p:nvPr>
        </p:nvSpPr>
        <p:spPr>
          <a:xfrm>
            <a:off x="251521" y="1052738"/>
            <a:ext cx="8784976" cy="2520950"/>
          </a:xfrm>
          <a:prstGeom prst="rect">
            <a:avLst/>
          </a:prstGeom>
        </p:spPr>
        <p:txBody>
          <a:bodyPr>
            <a:normAutofit/>
          </a:bodyPr>
          <a:lstStyle>
            <a:lvl1pPr marL="0" indent="0">
              <a:buNone/>
              <a:defRPr sz="1700">
                <a:latin typeface="Meiryo UI" panose="020B0604030504040204" pitchFamily="50" charset="-128"/>
                <a:ea typeface="Meiryo UI" panose="020B0604030504040204" pitchFamily="50" charset="-128"/>
                <a:cs typeface="Meiryo UI" panose="020B0604030504040204" pitchFamily="50" charset="-128"/>
              </a:defRPr>
            </a:lvl1pPr>
            <a:lvl2pPr>
              <a:defRPr sz="1700">
                <a:latin typeface="Meiryo UI" panose="020B0604030504040204" pitchFamily="50" charset="-128"/>
                <a:ea typeface="Meiryo UI" panose="020B0604030504040204" pitchFamily="50" charset="-128"/>
                <a:cs typeface="Meiryo UI" panose="020B0604030504040204" pitchFamily="50" charset="-128"/>
              </a:defRPr>
            </a:lvl2pPr>
            <a:lvl3pPr>
              <a:defRPr sz="1700">
                <a:latin typeface="Meiryo UI" panose="020B0604030504040204" pitchFamily="50" charset="-128"/>
                <a:ea typeface="Meiryo UI" panose="020B0604030504040204" pitchFamily="50" charset="-128"/>
                <a:cs typeface="Meiryo UI" panose="020B0604030504040204" pitchFamily="50" charset="-128"/>
              </a:defRPr>
            </a:lvl3pPr>
            <a:lvl4pPr>
              <a:defRPr sz="1700">
                <a:latin typeface="Meiryo UI" panose="020B0604030504040204" pitchFamily="50" charset="-128"/>
                <a:ea typeface="Meiryo UI" panose="020B0604030504040204" pitchFamily="50" charset="-128"/>
                <a:cs typeface="Meiryo UI" panose="020B0604030504040204" pitchFamily="50" charset="-128"/>
              </a:defRPr>
            </a:lvl4pPr>
            <a:lvl5pPr>
              <a:defRPr sz="1700">
                <a:latin typeface="Meiryo UI" panose="020B0604030504040204" pitchFamily="50" charset="-128"/>
                <a:ea typeface="Meiryo UI" panose="020B0604030504040204" pitchFamily="50" charset="-128"/>
                <a:cs typeface="Meiryo UI" panose="020B0604030504040204" pitchFamily="50" charset="-128"/>
              </a:defRPr>
            </a:lvl5pPr>
          </a:lstStyle>
          <a:p>
            <a:pPr lvl="0"/>
            <a:r>
              <a:rPr kumimoji="1" lang="ja-JP" altLang="en-US" dirty="0"/>
              <a:t>マスター テキストの書式設定</a:t>
            </a:r>
          </a:p>
          <a:p>
            <a:pPr lvl="1"/>
            <a:r>
              <a:rPr kumimoji="1" lang="ja-JP" altLang="en-US" dirty="0"/>
              <a:t>第 </a:t>
            </a:r>
            <a:r>
              <a:rPr kumimoji="1" lang="en-US" altLang="ja-JP" dirty="0"/>
              <a:t>2 </a:t>
            </a:r>
            <a:r>
              <a:rPr kumimoji="1" lang="ja-JP" altLang="en-US" dirty="0"/>
              <a:t>レベル</a:t>
            </a:r>
          </a:p>
          <a:p>
            <a:pPr lvl="2"/>
            <a:r>
              <a:rPr kumimoji="1" lang="ja-JP" altLang="en-US" dirty="0"/>
              <a:t>第 </a:t>
            </a:r>
            <a:r>
              <a:rPr kumimoji="1" lang="en-US" altLang="ja-JP" dirty="0"/>
              <a:t>3 </a:t>
            </a:r>
            <a:r>
              <a:rPr kumimoji="1" lang="ja-JP" altLang="en-US" dirty="0"/>
              <a:t>レベル</a:t>
            </a:r>
          </a:p>
          <a:p>
            <a:pPr lvl="3"/>
            <a:r>
              <a:rPr kumimoji="1" lang="ja-JP" altLang="en-US" dirty="0"/>
              <a:t>第 </a:t>
            </a:r>
            <a:r>
              <a:rPr kumimoji="1" lang="en-US" altLang="ja-JP" dirty="0"/>
              <a:t>4 </a:t>
            </a:r>
            <a:r>
              <a:rPr kumimoji="1" lang="ja-JP" altLang="en-US" dirty="0"/>
              <a:t>レベル</a:t>
            </a:r>
          </a:p>
          <a:p>
            <a:pPr lvl="4"/>
            <a:r>
              <a:rPr kumimoji="1" lang="ja-JP" altLang="en-US" dirty="0"/>
              <a:t>第 </a:t>
            </a:r>
            <a:r>
              <a:rPr kumimoji="1" lang="en-US" altLang="ja-JP" dirty="0"/>
              <a:t>5 </a:t>
            </a:r>
            <a:r>
              <a:rPr kumimoji="1" lang="ja-JP" altLang="en-US" dirty="0"/>
              <a:t>レベル</a:t>
            </a:r>
          </a:p>
        </p:txBody>
      </p:sp>
      <p:cxnSp>
        <p:nvCxnSpPr>
          <p:cNvPr id="9" name="直線コネクタ 8"/>
          <p:cNvCxnSpPr/>
          <p:nvPr userDrawn="1"/>
        </p:nvCxnSpPr>
        <p:spPr>
          <a:xfrm>
            <a:off x="622413" y="440668"/>
            <a:ext cx="8318470" cy="0"/>
          </a:xfrm>
          <a:prstGeom prst="line">
            <a:avLst/>
          </a:prstGeom>
          <a:ln w="28575" cap="rnd">
            <a:solidFill>
              <a:schemeClr val="tx2">
                <a:lumMod val="60000"/>
                <a:lumOff val="40000"/>
              </a:schemeClr>
            </a:solidFill>
            <a:prstDash val="dash"/>
          </a:ln>
        </p:spPr>
        <p:style>
          <a:lnRef idx="1">
            <a:schemeClr val="accent1"/>
          </a:lnRef>
          <a:fillRef idx="0">
            <a:schemeClr val="accent1"/>
          </a:fillRef>
          <a:effectRef idx="0">
            <a:schemeClr val="accent1"/>
          </a:effectRef>
          <a:fontRef idx="minor">
            <a:schemeClr val="tx1"/>
          </a:fontRef>
        </p:style>
      </p:cxnSp>
      <p:sp>
        <p:nvSpPr>
          <p:cNvPr id="11" name="山形 10"/>
          <p:cNvSpPr/>
          <p:nvPr userDrawn="1"/>
        </p:nvSpPr>
        <p:spPr>
          <a:xfrm>
            <a:off x="76486" y="66465"/>
            <a:ext cx="374204" cy="374205"/>
          </a:xfrm>
          <a:prstGeom prst="chevron">
            <a:avLst/>
          </a:prstGeom>
          <a:gradFill>
            <a:gsLst>
              <a:gs pos="0">
                <a:schemeClr val="bg1"/>
              </a:gs>
              <a:gs pos="65000">
                <a:srgbClr val="00B0F0"/>
              </a:gs>
            </a:gsLst>
            <a:lin ang="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5047" tIns="42523" rIns="85047" bIns="42523" numCol="1" spcCol="0" rtlCol="0" fromWordArt="0" anchor="ctr" anchorCtr="0" forceAA="0" compatLnSpc="1">
            <a:prstTxWarp prst="textNoShape">
              <a:avLst/>
            </a:prstTxWarp>
            <a:noAutofit/>
          </a:bodyPr>
          <a:lstStyle/>
          <a:p>
            <a:pPr algn="ctr"/>
            <a:endParaRPr lang="ja-JP" altLang="en-US" sz="1700">
              <a:solidFill>
                <a:prstClr val="black"/>
              </a:solidFill>
            </a:endParaRPr>
          </a:p>
        </p:txBody>
      </p:sp>
      <p:sp>
        <p:nvSpPr>
          <p:cNvPr id="12" name="山形 11"/>
          <p:cNvSpPr/>
          <p:nvPr userDrawn="1"/>
        </p:nvSpPr>
        <p:spPr>
          <a:xfrm>
            <a:off x="335681" y="66465"/>
            <a:ext cx="374204" cy="374205"/>
          </a:xfrm>
          <a:prstGeom prst="chevron">
            <a:avLst/>
          </a:prstGeom>
          <a:gradFill>
            <a:gsLst>
              <a:gs pos="0">
                <a:schemeClr val="bg1"/>
              </a:gs>
              <a:gs pos="65000">
                <a:srgbClr val="00B0F0"/>
              </a:gs>
            </a:gsLst>
            <a:lin ang="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5047" tIns="42523" rIns="85047" bIns="42523" numCol="1" spcCol="0" rtlCol="0" fromWordArt="0" anchor="ctr" anchorCtr="0" forceAA="0" compatLnSpc="1">
            <a:prstTxWarp prst="textNoShape">
              <a:avLst/>
            </a:prstTxWarp>
            <a:noAutofit/>
          </a:bodyPr>
          <a:lstStyle/>
          <a:p>
            <a:pPr algn="ctr"/>
            <a:endParaRPr lang="ja-JP" altLang="en-US" sz="1700">
              <a:solidFill>
                <a:prstClr val="black"/>
              </a:solidFill>
            </a:endParaRPr>
          </a:p>
        </p:txBody>
      </p:sp>
    </p:spTree>
    <p:extLst>
      <p:ext uri="{BB962C8B-B14F-4D97-AF65-F5344CB8AC3E}">
        <p14:creationId xmlns:p14="http://schemas.microsoft.com/office/powerpoint/2010/main" val="333520174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kumimoji="1" lang="ja-JP" altLang="en-US"/>
              <a:t>マスター タイトルの書式設定</a:t>
            </a:r>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a:t>マスター サブタイトルの書式設定</a:t>
            </a:r>
          </a:p>
        </p:txBody>
      </p:sp>
      <p:sp>
        <p:nvSpPr>
          <p:cNvPr id="4" name="日付プレースホルダー 3"/>
          <p:cNvSpPr>
            <a:spLocks noGrp="1"/>
          </p:cNvSpPr>
          <p:nvPr>
            <p:ph type="dt" sz="half" idx="10"/>
          </p:nvPr>
        </p:nvSpPr>
        <p:spPr/>
        <p:txBody>
          <a:bodyPr/>
          <a:lstStyle/>
          <a:p>
            <a:fld id="{AC2F6CAB-D7E5-4D3D-AFDA-B849B49F2663}" type="datetimeFigureOut">
              <a:rPr kumimoji="1" lang="ja-JP" altLang="en-US" smtClean="0"/>
              <a:t>2019/8/27</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5FA0A091-17DC-4744-A33F-339DA786EF75}" type="slidenum">
              <a:rPr kumimoji="1" lang="ja-JP" altLang="en-US" smtClean="0"/>
              <a:t>‹#›</a:t>
            </a:fld>
            <a:endParaRPr kumimoji="1" lang="ja-JP" altLang="en-US"/>
          </a:p>
        </p:txBody>
      </p:sp>
    </p:spTree>
    <p:extLst>
      <p:ext uri="{BB962C8B-B14F-4D97-AF65-F5344CB8AC3E}">
        <p14:creationId xmlns:p14="http://schemas.microsoft.com/office/powerpoint/2010/main" val="114585441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AC2F6CAB-D7E5-4D3D-AFDA-B849B49F2663}" type="datetimeFigureOut">
              <a:rPr kumimoji="1" lang="ja-JP" altLang="en-US" smtClean="0"/>
              <a:t>2019/8/27</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5FA0A091-17DC-4744-A33F-339DA786EF75}" type="slidenum">
              <a:rPr kumimoji="1" lang="ja-JP" altLang="en-US" smtClean="0"/>
              <a:t>‹#›</a:t>
            </a:fld>
            <a:endParaRPr kumimoji="1" lang="ja-JP" altLang="en-US"/>
          </a:p>
        </p:txBody>
      </p:sp>
    </p:spTree>
    <p:extLst>
      <p:ext uri="{BB962C8B-B14F-4D97-AF65-F5344CB8AC3E}">
        <p14:creationId xmlns:p14="http://schemas.microsoft.com/office/powerpoint/2010/main" val="29960998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a:t>マスター テキストの書式設定</a:t>
            </a:r>
          </a:p>
        </p:txBody>
      </p:sp>
      <p:sp>
        <p:nvSpPr>
          <p:cNvPr id="4" name="日付プレースホルダー 3"/>
          <p:cNvSpPr>
            <a:spLocks noGrp="1"/>
          </p:cNvSpPr>
          <p:nvPr>
            <p:ph type="dt" sz="half" idx="10"/>
          </p:nvPr>
        </p:nvSpPr>
        <p:spPr/>
        <p:txBody>
          <a:bodyPr/>
          <a:lstStyle/>
          <a:p>
            <a:fld id="{AC2F6CAB-D7E5-4D3D-AFDA-B849B49F2663}" type="datetimeFigureOut">
              <a:rPr kumimoji="1" lang="ja-JP" altLang="en-US" smtClean="0"/>
              <a:t>2019/8/27</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5FA0A091-17DC-4744-A33F-339DA786EF75}" type="slidenum">
              <a:rPr kumimoji="1" lang="ja-JP" altLang="en-US" smtClean="0"/>
              <a:t>‹#›</a:t>
            </a:fld>
            <a:endParaRPr kumimoji="1" lang="ja-JP" altLang="en-US"/>
          </a:p>
        </p:txBody>
      </p:sp>
    </p:spTree>
    <p:extLst>
      <p:ext uri="{BB962C8B-B14F-4D97-AF65-F5344CB8AC3E}">
        <p14:creationId xmlns:p14="http://schemas.microsoft.com/office/powerpoint/2010/main" val="368675524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p:cNvSpPr>
            <a:spLocks noGrp="1"/>
          </p:cNvSpPr>
          <p:nvPr>
            <p:ph type="dt" sz="half" idx="10"/>
          </p:nvPr>
        </p:nvSpPr>
        <p:spPr/>
        <p:txBody>
          <a:bodyPr/>
          <a:lstStyle/>
          <a:p>
            <a:fld id="{AC2F6CAB-D7E5-4D3D-AFDA-B849B49F2663}" type="datetimeFigureOut">
              <a:rPr kumimoji="1" lang="ja-JP" altLang="en-US" smtClean="0"/>
              <a:t>2019/8/27</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5FA0A091-17DC-4744-A33F-339DA786EF75}" type="slidenum">
              <a:rPr kumimoji="1" lang="ja-JP" altLang="en-US" smtClean="0"/>
              <a:t>‹#›</a:t>
            </a:fld>
            <a:endParaRPr kumimoji="1" lang="ja-JP" altLang="en-US"/>
          </a:p>
        </p:txBody>
      </p:sp>
    </p:spTree>
    <p:extLst>
      <p:ext uri="{BB962C8B-B14F-4D97-AF65-F5344CB8AC3E}">
        <p14:creationId xmlns:p14="http://schemas.microsoft.com/office/powerpoint/2010/main" val="294252252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4" name="コンテンツ プレースホルダー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6" name="コンテンツ プレースホルダー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p:cNvSpPr>
            <a:spLocks noGrp="1"/>
          </p:cNvSpPr>
          <p:nvPr>
            <p:ph type="dt" sz="half" idx="10"/>
          </p:nvPr>
        </p:nvSpPr>
        <p:spPr/>
        <p:txBody>
          <a:bodyPr/>
          <a:lstStyle/>
          <a:p>
            <a:fld id="{AC2F6CAB-D7E5-4D3D-AFDA-B849B49F2663}" type="datetimeFigureOut">
              <a:rPr kumimoji="1" lang="ja-JP" altLang="en-US" smtClean="0"/>
              <a:t>2019/8/27</a:t>
            </a:fld>
            <a:endParaRPr kumimoji="1" lang="ja-JP" altLang="en-US"/>
          </a:p>
        </p:txBody>
      </p:sp>
      <p:sp>
        <p:nvSpPr>
          <p:cNvPr id="8" name="フッター プレースホルダー 7"/>
          <p:cNvSpPr>
            <a:spLocks noGrp="1"/>
          </p:cNvSpPr>
          <p:nvPr>
            <p:ph type="ftr" sz="quarter" idx="11"/>
          </p:nvPr>
        </p:nvSpPr>
        <p:spPr/>
        <p:txBody>
          <a:bodyPr/>
          <a:lstStyle/>
          <a:p>
            <a:endParaRPr kumimoji="1" lang="ja-JP" altLang="en-US"/>
          </a:p>
        </p:txBody>
      </p:sp>
      <p:sp>
        <p:nvSpPr>
          <p:cNvPr id="9" name="スライド番号プレースホルダー 8"/>
          <p:cNvSpPr>
            <a:spLocks noGrp="1"/>
          </p:cNvSpPr>
          <p:nvPr>
            <p:ph type="sldNum" sz="quarter" idx="12"/>
          </p:nvPr>
        </p:nvSpPr>
        <p:spPr/>
        <p:txBody>
          <a:bodyPr/>
          <a:lstStyle/>
          <a:p>
            <a:fld id="{5FA0A091-17DC-4744-A33F-339DA786EF75}" type="slidenum">
              <a:rPr kumimoji="1" lang="ja-JP" altLang="en-US" smtClean="0"/>
              <a:t>‹#›</a:t>
            </a:fld>
            <a:endParaRPr kumimoji="1" lang="ja-JP" altLang="en-US"/>
          </a:p>
        </p:txBody>
      </p:sp>
    </p:spTree>
    <p:extLst>
      <p:ext uri="{BB962C8B-B14F-4D97-AF65-F5344CB8AC3E}">
        <p14:creationId xmlns:p14="http://schemas.microsoft.com/office/powerpoint/2010/main" val="283302403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日付プレースホルダー 2"/>
          <p:cNvSpPr>
            <a:spLocks noGrp="1"/>
          </p:cNvSpPr>
          <p:nvPr>
            <p:ph type="dt" sz="half" idx="10"/>
          </p:nvPr>
        </p:nvSpPr>
        <p:spPr/>
        <p:txBody>
          <a:bodyPr/>
          <a:lstStyle/>
          <a:p>
            <a:fld id="{AC2F6CAB-D7E5-4D3D-AFDA-B849B49F2663}" type="datetimeFigureOut">
              <a:rPr kumimoji="1" lang="ja-JP" altLang="en-US" smtClean="0"/>
              <a:t>2019/8/27</a:t>
            </a:fld>
            <a:endParaRPr kumimoji="1" lang="ja-JP" altLang="en-US"/>
          </a:p>
        </p:txBody>
      </p:sp>
      <p:sp>
        <p:nvSpPr>
          <p:cNvPr id="4" name="フッター プレースホルダー 3"/>
          <p:cNvSpPr>
            <a:spLocks noGrp="1"/>
          </p:cNvSpPr>
          <p:nvPr>
            <p:ph type="ftr" sz="quarter" idx="11"/>
          </p:nvPr>
        </p:nvSpPr>
        <p:spPr/>
        <p:txBody>
          <a:bodyPr/>
          <a:lstStyle/>
          <a:p>
            <a:endParaRPr kumimoji="1" lang="ja-JP" altLang="en-US"/>
          </a:p>
        </p:txBody>
      </p:sp>
      <p:sp>
        <p:nvSpPr>
          <p:cNvPr id="5" name="スライド番号プレースホルダー 4"/>
          <p:cNvSpPr>
            <a:spLocks noGrp="1"/>
          </p:cNvSpPr>
          <p:nvPr>
            <p:ph type="sldNum" sz="quarter" idx="12"/>
          </p:nvPr>
        </p:nvSpPr>
        <p:spPr/>
        <p:txBody>
          <a:bodyPr/>
          <a:lstStyle/>
          <a:p>
            <a:fld id="{5FA0A091-17DC-4744-A33F-339DA786EF75}" type="slidenum">
              <a:rPr kumimoji="1" lang="ja-JP" altLang="en-US" smtClean="0"/>
              <a:t>‹#›</a:t>
            </a:fld>
            <a:endParaRPr kumimoji="1" lang="ja-JP" altLang="en-US"/>
          </a:p>
        </p:txBody>
      </p:sp>
    </p:spTree>
    <p:extLst>
      <p:ext uri="{BB962C8B-B14F-4D97-AF65-F5344CB8AC3E}">
        <p14:creationId xmlns:p14="http://schemas.microsoft.com/office/powerpoint/2010/main" val="18778785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AC2F6CAB-D7E5-4D3D-AFDA-B849B49F2663}" type="datetimeFigureOut">
              <a:rPr kumimoji="1" lang="ja-JP" altLang="en-US" smtClean="0"/>
              <a:t>2019/8/27</a:t>
            </a:fld>
            <a:endParaRPr kumimoji="1" lang="ja-JP" altLang="en-US"/>
          </a:p>
        </p:txBody>
      </p:sp>
      <p:sp>
        <p:nvSpPr>
          <p:cNvPr id="3" name="フッター プレースホルダー 2"/>
          <p:cNvSpPr>
            <a:spLocks noGrp="1"/>
          </p:cNvSpPr>
          <p:nvPr>
            <p:ph type="ftr" sz="quarter" idx="11"/>
          </p:nvPr>
        </p:nvSpPr>
        <p:spPr/>
        <p:txBody>
          <a:bodyPr/>
          <a:lstStyle/>
          <a:p>
            <a:endParaRPr kumimoji="1" lang="ja-JP" altLang="en-US"/>
          </a:p>
        </p:txBody>
      </p:sp>
      <p:sp>
        <p:nvSpPr>
          <p:cNvPr id="4" name="スライド番号プレースホルダー 3"/>
          <p:cNvSpPr>
            <a:spLocks noGrp="1"/>
          </p:cNvSpPr>
          <p:nvPr>
            <p:ph type="sldNum" sz="quarter" idx="12"/>
          </p:nvPr>
        </p:nvSpPr>
        <p:spPr/>
        <p:txBody>
          <a:bodyPr/>
          <a:lstStyle/>
          <a:p>
            <a:fld id="{5FA0A091-17DC-4744-A33F-339DA786EF75}" type="slidenum">
              <a:rPr kumimoji="1" lang="ja-JP" altLang="en-US" smtClean="0"/>
              <a:t>‹#›</a:t>
            </a:fld>
            <a:endParaRPr kumimoji="1" lang="ja-JP" altLang="en-US"/>
          </a:p>
        </p:txBody>
      </p:sp>
    </p:spTree>
    <p:extLst>
      <p:ext uri="{BB962C8B-B14F-4D97-AF65-F5344CB8AC3E}">
        <p14:creationId xmlns:p14="http://schemas.microsoft.com/office/powerpoint/2010/main" val="23721286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F1364473-B58A-4FEA-ABE7-DDD39BEAA7F2}" type="datetime1">
              <a:rPr kumimoji="1" lang="ja-JP" altLang="en-US" smtClean="0"/>
              <a:t>2019/8/27</a:t>
            </a:fld>
            <a:endParaRPr kumimoji="1" lang="ja-JP" altLang="en-US" dirty="0"/>
          </a:p>
        </p:txBody>
      </p:sp>
      <p:sp>
        <p:nvSpPr>
          <p:cNvPr id="5" name="Footer Placeholder 4"/>
          <p:cNvSpPr>
            <a:spLocks noGrp="1"/>
          </p:cNvSpPr>
          <p:nvPr>
            <p:ph type="ftr" sz="quarter" idx="11"/>
          </p:nvPr>
        </p:nvSpPr>
        <p:spPr/>
        <p:txBody>
          <a:bodyPr/>
          <a:lstStyle/>
          <a:p>
            <a:endParaRPr kumimoji="1" lang="ja-JP" altLang="en-US" dirty="0"/>
          </a:p>
        </p:txBody>
      </p:sp>
      <p:sp>
        <p:nvSpPr>
          <p:cNvPr id="6" name="Slide Number Placeholder 5"/>
          <p:cNvSpPr>
            <a:spLocks noGrp="1"/>
          </p:cNvSpPr>
          <p:nvPr>
            <p:ph type="sldNum" sz="quarter" idx="12"/>
          </p:nvPr>
        </p:nvSpPr>
        <p:spPr>
          <a:xfrm>
            <a:off x="7086600" y="6463927"/>
            <a:ext cx="2057400" cy="365125"/>
          </a:xfrm>
        </p:spPr>
        <p:txBody>
          <a:bodyPr/>
          <a:lstStyle>
            <a:lvl1pPr>
              <a:defRPr sz="1400">
                <a:solidFill>
                  <a:schemeClr val="tx1"/>
                </a:solidFill>
              </a:defRPr>
            </a:lvl1pPr>
          </a:lstStyle>
          <a:p>
            <a:fld id="{0852C555-0D64-4388-834A-3E059AADB174}" type="slidenum">
              <a:rPr lang="ja-JP" altLang="en-US" smtClean="0"/>
              <a:pPr/>
              <a:t>‹#›</a:t>
            </a:fld>
            <a:endParaRPr lang="ja-JP" altLang="en-US" dirty="0"/>
          </a:p>
        </p:txBody>
      </p:sp>
    </p:spTree>
    <p:extLst>
      <p:ext uri="{BB962C8B-B14F-4D97-AF65-F5344CB8AC3E}">
        <p14:creationId xmlns:p14="http://schemas.microsoft.com/office/powerpoint/2010/main" val="335363267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タイトル付きの 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kumimoji="1" lang="ja-JP" altLang="en-US"/>
              <a:t>マスター タイトルの書式設定</a:t>
            </a:r>
          </a:p>
        </p:txBody>
      </p:sp>
      <p:sp>
        <p:nvSpPr>
          <p:cNvPr id="3" name="コンテンツ プレースホルダー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AC2F6CAB-D7E5-4D3D-AFDA-B849B49F2663}" type="datetimeFigureOut">
              <a:rPr kumimoji="1" lang="ja-JP" altLang="en-US" smtClean="0"/>
              <a:t>2019/8/27</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5FA0A091-17DC-4744-A33F-339DA786EF75}" type="slidenum">
              <a:rPr kumimoji="1" lang="ja-JP" altLang="en-US" smtClean="0"/>
              <a:t>‹#›</a:t>
            </a:fld>
            <a:endParaRPr kumimoji="1" lang="ja-JP" altLang="en-US"/>
          </a:p>
        </p:txBody>
      </p:sp>
    </p:spTree>
    <p:extLst>
      <p:ext uri="{BB962C8B-B14F-4D97-AF65-F5344CB8AC3E}">
        <p14:creationId xmlns:p14="http://schemas.microsoft.com/office/powerpoint/2010/main" val="384416908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kumimoji="1" lang="ja-JP" altLang="en-US"/>
              <a:t>マスター タイトルの書式設定</a:t>
            </a:r>
          </a:p>
        </p:txBody>
      </p:sp>
      <p:sp>
        <p:nvSpPr>
          <p:cNvPr id="3" name="図プレースホルダー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AC2F6CAB-D7E5-4D3D-AFDA-B849B49F2663}" type="datetimeFigureOut">
              <a:rPr kumimoji="1" lang="ja-JP" altLang="en-US" smtClean="0"/>
              <a:t>2019/8/27</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5FA0A091-17DC-4744-A33F-339DA786EF75}" type="slidenum">
              <a:rPr kumimoji="1" lang="ja-JP" altLang="en-US" smtClean="0"/>
              <a:t>‹#›</a:t>
            </a:fld>
            <a:endParaRPr kumimoji="1" lang="ja-JP" altLang="en-US"/>
          </a:p>
        </p:txBody>
      </p:sp>
    </p:spTree>
    <p:extLst>
      <p:ext uri="{BB962C8B-B14F-4D97-AF65-F5344CB8AC3E}">
        <p14:creationId xmlns:p14="http://schemas.microsoft.com/office/powerpoint/2010/main" val="295291662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タイトルと 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AC2F6CAB-D7E5-4D3D-AFDA-B849B49F2663}" type="datetimeFigureOut">
              <a:rPr kumimoji="1" lang="ja-JP" altLang="en-US" smtClean="0"/>
              <a:t>2019/8/27</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5FA0A091-17DC-4744-A33F-339DA786EF75}" type="slidenum">
              <a:rPr kumimoji="1" lang="ja-JP" altLang="en-US" smtClean="0"/>
              <a:t>‹#›</a:t>
            </a:fld>
            <a:endParaRPr kumimoji="1" lang="ja-JP" altLang="en-US"/>
          </a:p>
        </p:txBody>
      </p:sp>
    </p:spTree>
    <p:extLst>
      <p:ext uri="{BB962C8B-B14F-4D97-AF65-F5344CB8AC3E}">
        <p14:creationId xmlns:p14="http://schemas.microsoft.com/office/powerpoint/2010/main" val="52667795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縦書きタイトルと 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a:xfrm>
            <a:off x="457200" y="274638"/>
            <a:ext cx="6019800" cy="5851525"/>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AC2F6CAB-D7E5-4D3D-AFDA-B849B49F2663}" type="datetimeFigureOut">
              <a:rPr kumimoji="1" lang="ja-JP" altLang="en-US" smtClean="0"/>
              <a:t>2019/8/27</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5FA0A091-17DC-4744-A33F-339DA786EF75}" type="slidenum">
              <a:rPr kumimoji="1" lang="ja-JP" altLang="en-US" smtClean="0"/>
              <a:t>‹#›</a:t>
            </a:fld>
            <a:endParaRPr kumimoji="1" lang="ja-JP" altLang="en-US"/>
          </a:p>
        </p:txBody>
      </p:sp>
    </p:spTree>
    <p:extLst>
      <p:ext uri="{BB962C8B-B14F-4D97-AF65-F5344CB8AC3E}">
        <p14:creationId xmlns:p14="http://schemas.microsoft.com/office/powerpoint/2010/main" val="25209492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FB29D299-8FAA-48B6-9865-38A4DCE472DB}" type="datetime1">
              <a:rPr kumimoji="1" lang="ja-JP" altLang="en-US" smtClean="0"/>
              <a:t>2019/8/27</a:t>
            </a:fld>
            <a:endParaRPr kumimoji="1" lang="ja-JP" altLang="en-US" dirty="0"/>
          </a:p>
        </p:txBody>
      </p:sp>
      <p:sp>
        <p:nvSpPr>
          <p:cNvPr id="5" name="Footer Placeholder 4"/>
          <p:cNvSpPr>
            <a:spLocks noGrp="1"/>
          </p:cNvSpPr>
          <p:nvPr>
            <p:ph type="ftr" sz="quarter" idx="11"/>
          </p:nvPr>
        </p:nvSpPr>
        <p:spPr/>
        <p:txBody>
          <a:bodyPr/>
          <a:lstStyle/>
          <a:p>
            <a:endParaRPr kumimoji="1" lang="ja-JP" altLang="en-US" dirty="0"/>
          </a:p>
        </p:txBody>
      </p:sp>
      <p:sp>
        <p:nvSpPr>
          <p:cNvPr id="6" name="Slide Number Placeholder 5"/>
          <p:cNvSpPr>
            <a:spLocks noGrp="1"/>
          </p:cNvSpPr>
          <p:nvPr>
            <p:ph type="sldNum" sz="quarter" idx="12"/>
          </p:nvPr>
        </p:nvSpPr>
        <p:spPr/>
        <p:txBody>
          <a:bodyPr/>
          <a:lstStyle/>
          <a:p>
            <a:fld id="{0852C555-0D64-4388-834A-3E059AADB174}" type="slidenum">
              <a:rPr kumimoji="1" lang="ja-JP" altLang="en-US" smtClean="0"/>
              <a:t>‹#›</a:t>
            </a:fld>
            <a:endParaRPr kumimoji="1" lang="ja-JP" altLang="en-US" dirty="0"/>
          </a:p>
        </p:txBody>
      </p:sp>
    </p:spTree>
    <p:extLst>
      <p:ext uri="{BB962C8B-B14F-4D97-AF65-F5344CB8AC3E}">
        <p14:creationId xmlns:p14="http://schemas.microsoft.com/office/powerpoint/2010/main" val="7631080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9B04FD92-723C-4FB9-950C-8006281BD7B7}" type="datetime1">
              <a:rPr kumimoji="1" lang="ja-JP" altLang="en-US" smtClean="0"/>
              <a:t>2019/8/27</a:t>
            </a:fld>
            <a:endParaRPr kumimoji="1" lang="ja-JP" altLang="en-US" dirty="0"/>
          </a:p>
        </p:txBody>
      </p:sp>
      <p:sp>
        <p:nvSpPr>
          <p:cNvPr id="6" name="Footer Placeholder 5"/>
          <p:cNvSpPr>
            <a:spLocks noGrp="1"/>
          </p:cNvSpPr>
          <p:nvPr>
            <p:ph type="ftr" sz="quarter" idx="11"/>
          </p:nvPr>
        </p:nvSpPr>
        <p:spPr/>
        <p:txBody>
          <a:bodyPr/>
          <a:lstStyle/>
          <a:p>
            <a:endParaRPr kumimoji="1" lang="ja-JP" altLang="en-US" dirty="0"/>
          </a:p>
        </p:txBody>
      </p:sp>
      <p:sp>
        <p:nvSpPr>
          <p:cNvPr id="7" name="Slide Number Placeholder 6"/>
          <p:cNvSpPr>
            <a:spLocks noGrp="1"/>
          </p:cNvSpPr>
          <p:nvPr>
            <p:ph type="sldNum" sz="quarter" idx="12"/>
          </p:nvPr>
        </p:nvSpPr>
        <p:spPr/>
        <p:txBody>
          <a:bodyPr/>
          <a:lstStyle/>
          <a:p>
            <a:fld id="{0852C555-0D64-4388-834A-3E059AADB174}" type="slidenum">
              <a:rPr kumimoji="1" lang="ja-JP" altLang="en-US" smtClean="0"/>
              <a:t>‹#›</a:t>
            </a:fld>
            <a:endParaRPr kumimoji="1" lang="ja-JP" altLang="en-US" dirty="0"/>
          </a:p>
        </p:txBody>
      </p:sp>
    </p:spTree>
    <p:extLst>
      <p:ext uri="{BB962C8B-B14F-4D97-AF65-F5344CB8AC3E}">
        <p14:creationId xmlns:p14="http://schemas.microsoft.com/office/powerpoint/2010/main" val="209159862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Content Placeholder 3"/>
          <p:cNvSpPr>
            <a:spLocks noGrp="1"/>
          </p:cNvSpPr>
          <p:nvPr>
            <p:ph sz="half" idx="2"/>
          </p:nvPr>
        </p:nvSpPr>
        <p:spPr>
          <a:xfrm>
            <a:off x="629842" y="2505075"/>
            <a:ext cx="3868340"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Content Placeholder 5"/>
          <p:cNvSpPr>
            <a:spLocks noGrp="1"/>
          </p:cNvSpPr>
          <p:nvPr>
            <p:ph sz="quarter" idx="4"/>
          </p:nvPr>
        </p:nvSpPr>
        <p:spPr>
          <a:xfrm>
            <a:off x="4629150" y="2505075"/>
            <a:ext cx="3887391"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96C3926C-B0FB-4809-A2D0-219E996E8E4F}" type="datetime1">
              <a:rPr kumimoji="1" lang="ja-JP" altLang="en-US" smtClean="0"/>
              <a:t>2019/8/27</a:t>
            </a:fld>
            <a:endParaRPr kumimoji="1" lang="ja-JP" altLang="en-US" dirty="0"/>
          </a:p>
        </p:txBody>
      </p:sp>
      <p:sp>
        <p:nvSpPr>
          <p:cNvPr id="8" name="Footer Placeholder 7"/>
          <p:cNvSpPr>
            <a:spLocks noGrp="1"/>
          </p:cNvSpPr>
          <p:nvPr>
            <p:ph type="ftr" sz="quarter" idx="11"/>
          </p:nvPr>
        </p:nvSpPr>
        <p:spPr/>
        <p:txBody>
          <a:bodyPr/>
          <a:lstStyle/>
          <a:p>
            <a:endParaRPr kumimoji="1" lang="ja-JP" altLang="en-US" dirty="0"/>
          </a:p>
        </p:txBody>
      </p:sp>
      <p:sp>
        <p:nvSpPr>
          <p:cNvPr id="9" name="Slide Number Placeholder 8"/>
          <p:cNvSpPr>
            <a:spLocks noGrp="1"/>
          </p:cNvSpPr>
          <p:nvPr>
            <p:ph type="sldNum" sz="quarter" idx="12"/>
          </p:nvPr>
        </p:nvSpPr>
        <p:spPr/>
        <p:txBody>
          <a:bodyPr/>
          <a:lstStyle/>
          <a:p>
            <a:fld id="{0852C555-0D64-4388-834A-3E059AADB174}" type="slidenum">
              <a:rPr kumimoji="1" lang="ja-JP" altLang="en-US" smtClean="0"/>
              <a:t>‹#›</a:t>
            </a:fld>
            <a:endParaRPr kumimoji="1" lang="ja-JP" altLang="en-US" dirty="0"/>
          </a:p>
        </p:txBody>
      </p:sp>
    </p:spTree>
    <p:extLst>
      <p:ext uri="{BB962C8B-B14F-4D97-AF65-F5344CB8AC3E}">
        <p14:creationId xmlns:p14="http://schemas.microsoft.com/office/powerpoint/2010/main" val="352750378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190CFCB4-8484-4A0C-BFCC-C8684FF55DC5}" type="datetime1">
              <a:rPr kumimoji="1" lang="ja-JP" altLang="en-US" smtClean="0"/>
              <a:t>2019/8/27</a:t>
            </a:fld>
            <a:endParaRPr kumimoji="1" lang="ja-JP" altLang="en-US" dirty="0"/>
          </a:p>
        </p:txBody>
      </p:sp>
      <p:sp>
        <p:nvSpPr>
          <p:cNvPr id="4" name="Footer Placeholder 3"/>
          <p:cNvSpPr>
            <a:spLocks noGrp="1"/>
          </p:cNvSpPr>
          <p:nvPr>
            <p:ph type="ftr" sz="quarter" idx="11"/>
          </p:nvPr>
        </p:nvSpPr>
        <p:spPr/>
        <p:txBody>
          <a:bodyPr/>
          <a:lstStyle/>
          <a:p>
            <a:endParaRPr kumimoji="1" lang="ja-JP" altLang="en-US" dirty="0"/>
          </a:p>
        </p:txBody>
      </p:sp>
      <p:sp>
        <p:nvSpPr>
          <p:cNvPr id="5" name="Slide Number Placeholder 4"/>
          <p:cNvSpPr>
            <a:spLocks noGrp="1"/>
          </p:cNvSpPr>
          <p:nvPr>
            <p:ph type="sldNum" sz="quarter" idx="12"/>
          </p:nvPr>
        </p:nvSpPr>
        <p:spPr>
          <a:xfrm>
            <a:off x="7086600" y="6492875"/>
            <a:ext cx="2057400" cy="365125"/>
          </a:xfrm>
        </p:spPr>
        <p:txBody>
          <a:bodyPr/>
          <a:lstStyle>
            <a:lvl1pPr>
              <a:defRPr sz="1400">
                <a:solidFill>
                  <a:schemeClr val="tx1"/>
                </a:solidFill>
              </a:defRPr>
            </a:lvl1pPr>
          </a:lstStyle>
          <a:p>
            <a:fld id="{0852C555-0D64-4388-834A-3E059AADB174}" type="slidenum">
              <a:rPr lang="ja-JP" altLang="en-US" smtClean="0"/>
              <a:pPr/>
              <a:t>‹#›</a:t>
            </a:fld>
            <a:endParaRPr lang="ja-JP" altLang="en-US" dirty="0"/>
          </a:p>
        </p:txBody>
      </p:sp>
    </p:spTree>
    <p:extLst>
      <p:ext uri="{BB962C8B-B14F-4D97-AF65-F5344CB8AC3E}">
        <p14:creationId xmlns:p14="http://schemas.microsoft.com/office/powerpoint/2010/main" val="344910258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31CE020-B526-4280-ACFF-7DD36E0BEE9E}" type="datetime1">
              <a:rPr kumimoji="1" lang="ja-JP" altLang="en-US" smtClean="0"/>
              <a:t>2019/8/27</a:t>
            </a:fld>
            <a:endParaRPr kumimoji="1" lang="ja-JP" altLang="en-US" dirty="0"/>
          </a:p>
        </p:txBody>
      </p:sp>
      <p:sp>
        <p:nvSpPr>
          <p:cNvPr id="3" name="Footer Placeholder 2"/>
          <p:cNvSpPr>
            <a:spLocks noGrp="1"/>
          </p:cNvSpPr>
          <p:nvPr>
            <p:ph type="ftr" sz="quarter" idx="11"/>
          </p:nvPr>
        </p:nvSpPr>
        <p:spPr/>
        <p:txBody>
          <a:bodyPr/>
          <a:lstStyle/>
          <a:p>
            <a:endParaRPr kumimoji="1" lang="ja-JP" altLang="en-US" dirty="0"/>
          </a:p>
        </p:txBody>
      </p:sp>
      <p:sp>
        <p:nvSpPr>
          <p:cNvPr id="4" name="Slide Number Placeholder 3"/>
          <p:cNvSpPr>
            <a:spLocks noGrp="1"/>
          </p:cNvSpPr>
          <p:nvPr>
            <p:ph type="sldNum" sz="quarter" idx="12"/>
          </p:nvPr>
        </p:nvSpPr>
        <p:spPr>
          <a:xfrm>
            <a:off x="7086600" y="6492875"/>
            <a:ext cx="2057400" cy="365125"/>
          </a:xfrm>
        </p:spPr>
        <p:txBody>
          <a:bodyPr/>
          <a:lstStyle>
            <a:lvl1pPr>
              <a:defRPr sz="1400">
                <a:solidFill>
                  <a:schemeClr val="tx1"/>
                </a:solidFill>
              </a:defRPr>
            </a:lvl1pPr>
          </a:lstStyle>
          <a:p>
            <a:fld id="{0852C555-0D64-4388-834A-3E059AADB174}" type="slidenum">
              <a:rPr lang="ja-JP" altLang="en-US" smtClean="0"/>
              <a:pPr/>
              <a:t>‹#›</a:t>
            </a:fld>
            <a:endParaRPr lang="ja-JP" altLang="en-US" dirty="0"/>
          </a:p>
        </p:txBody>
      </p:sp>
    </p:spTree>
    <p:extLst>
      <p:ext uri="{BB962C8B-B14F-4D97-AF65-F5344CB8AC3E}">
        <p14:creationId xmlns:p14="http://schemas.microsoft.com/office/powerpoint/2010/main" val="10467129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 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1908C3B7-8F48-4A72-898E-008B13036113}" type="datetime1">
              <a:rPr kumimoji="1" lang="ja-JP" altLang="en-US" smtClean="0"/>
              <a:t>2019/8/27</a:t>
            </a:fld>
            <a:endParaRPr kumimoji="1" lang="ja-JP" altLang="en-US" dirty="0"/>
          </a:p>
        </p:txBody>
      </p:sp>
      <p:sp>
        <p:nvSpPr>
          <p:cNvPr id="6" name="Footer Placeholder 5"/>
          <p:cNvSpPr>
            <a:spLocks noGrp="1"/>
          </p:cNvSpPr>
          <p:nvPr>
            <p:ph type="ftr" sz="quarter" idx="11"/>
          </p:nvPr>
        </p:nvSpPr>
        <p:spPr/>
        <p:txBody>
          <a:bodyPr/>
          <a:lstStyle/>
          <a:p>
            <a:endParaRPr kumimoji="1" lang="ja-JP" altLang="en-US" dirty="0"/>
          </a:p>
        </p:txBody>
      </p:sp>
      <p:sp>
        <p:nvSpPr>
          <p:cNvPr id="7" name="Slide Number Placeholder 6"/>
          <p:cNvSpPr>
            <a:spLocks noGrp="1"/>
          </p:cNvSpPr>
          <p:nvPr>
            <p:ph type="sldNum" sz="quarter" idx="12"/>
          </p:nvPr>
        </p:nvSpPr>
        <p:spPr/>
        <p:txBody>
          <a:bodyPr/>
          <a:lstStyle/>
          <a:p>
            <a:fld id="{0852C555-0D64-4388-834A-3E059AADB174}" type="slidenum">
              <a:rPr kumimoji="1" lang="ja-JP" altLang="en-US" smtClean="0"/>
              <a:t>‹#›</a:t>
            </a:fld>
            <a:endParaRPr kumimoji="1" lang="ja-JP" altLang="en-US" dirty="0"/>
          </a:p>
        </p:txBody>
      </p:sp>
    </p:spTree>
    <p:extLst>
      <p:ext uri="{BB962C8B-B14F-4D97-AF65-F5344CB8AC3E}">
        <p14:creationId xmlns:p14="http://schemas.microsoft.com/office/powerpoint/2010/main" val="130276150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dirty="0"/>
              <a:t>図を追加</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EEE5EE8E-D363-4AA1-A5A6-63D51B2E3672}" type="datetime1">
              <a:rPr kumimoji="1" lang="ja-JP" altLang="en-US" smtClean="0"/>
              <a:t>2019/8/27</a:t>
            </a:fld>
            <a:endParaRPr kumimoji="1" lang="ja-JP" altLang="en-US" dirty="0"/>
          </a:p>
        </p:txBody>
      </p:sp>
      <p:sp>
        <p:nvSpPr>
          <p:cNvPr id="6" name="Footer Placeholder 5"/>
          <p:cNvSpPr>
            <a:spLocks noGrp="1"/>
          </p:cNvSpPr>
          <p:nvPr>
            <p:ph type="ftr" sz="quarter" idx="11"/>
          </p:nvPr>
        </p:nvSpPr>
        <p:spPr/>
        <p:txBody>
          <a:bodyPr/>
          <a:lstStyle/>
          <a:p>
            <a:endParaRPr kumimoji="1" lang="ja-JP" altLang="en-US" dirty="0"/>
          </a:p>
        </p:txBody>
      </p:sp>
      <p:sp>
        <p:nvSpPr>
          <p:cNvPr id="7" name="Slide Number Placeholder 6"/>
          <p:cNvSpPr>
            <a:spLocks noGrp="1"/>
          </p:cNvSpPr>
          <p:nvPr>
            <p:ph type="sldNum" sz="quarter" idx="12"/>
          </p:nvPr>
        </p:nvSpPr>
        <p:spPr/>
        <p:txBody>
          <a:bodyPr/>
          <a:lstStyle/>
          <a:p>
            <a:fld id="{0852C555-0D64-4388-834A-3E059AADB174}" type="slidenum">
              <a:rPr kumimoji="1" lang="ja-JP" altLang="en-US" smtClean="0"/>
              <a:t>‹#›</a:t>
            </a:fld>
            <a:endParaRPr kumimoji="1" lang="ja-JP" altLang="en-US" dirty="0"/>
          </a:p>
        </p:txBody>
      </p:sp>
    </p:spTree>
    <p:extLst>
      <p:ext uri="{BB962C8B-B14F-4D97-AF65-F5344CB8AC3E}">
        <p14:creationId xmlns:p14="http://schemas.microsoft.com/office/powerpoint/2010/main" val="175996709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4B3203D-228D-4552-ACDC-6E463A6EDC0A}" type="datetime1">
              <a:rPr kumimoji="1" lang="ja-JP" altLang="en-US" smtClean="0"/>
              <a:t>2019/8/27</a:t>
            </a:fld>
            <a:endParaRPr kumimoji="1" lang="ja-JP" altLang="en-US" dirty="0"/>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dirty="0"/>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852C555-0D64-4388-834A-3E059AADB174}" type="slidenum">
              <a:rPr kumimoji="1" lang="ja-JP" altLang="en-US" smtClean="0"/>
              <a:t>‹#›</a:t>
            </a:fld>
            <a:endParaRPr kumimoji="1" lang="ja-JP" altLang="en-US" dirty="0"/>
          </a:p>
        </p:txBody>
      </p:sp>
    </p:spTree>
    <p:extLst>
      <p:ext uri="{BB962C8B-B14F-4D97-AF65-F5344CB8AC3E}">
        <p14:creationId xmlns:p14="http://schemas.microsoft.com/office/powerpoint/2010/main" val="185779856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84" r:id="rId12"/>
  </p:sldLayoutIdLst>
  <p:hf hdr="0" ftr="0" dt="0"/>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C2F6CAB-D7E5-4D3D-AFDA-B849B49F2663}" type="datetimeFigureOut">
              <a:rPr kumimoji="1" lang="ja-JP" altLang="en-US" smtClean="0"/>
              <a:t>2019/8/27</a:t>
            </a:fld>
            <a:endParaRPr kumimoji="1" lang="ja-JP" altLang="en-US"/>
          </a:p>
        </p:txBody>
      </p:sp>
      <p:sp>
        <p:nvSpPr>
          <p:cNvPr id="5" name="フッター プレースホルダー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p:cNvSpPr>
            <a:spLocks noGrp="1"/>
          </p:cNvSpPr>
          <p:nvPr>
            <p:ph type="sldNum" sz="quarter" idx="4"/>
          </p:nvPr>
        </p:nvSpPr>
        <p:spPr>
          <a:xfrm>
            <a:off x="7010400" y="6465143"/>
            <a:ext cx="2133600" cy="365125"/>
          </a:xfrm>
          <a:prstGeom prst="rect">
            <a:avLst/>
          </a:prstGeom>
        </p:spPr>
        <p:txBody>
          <a:bodyPr vert="horz" lIns="91440" tIns="45720" rIns="91440" bIns="45720" rtlCol="0" anchor="ctr"/>
          <a:lstStyle>
            <a:lvl1pPr algn="r">
              <a:defRPr sz="2000" b="1">
                <a:solidFill>
                  <a:schemeClr val="bg1">
                    <a:lumMod val="50000"/>
                  </a:schemeClr>
                </a:solidFill>
              </a:defRPr>
            </a:lvl1pPr>
          </a:lstStyle>
          <a:p>
            <a:fld id="{5FA0A091-17DC-4744-A33F-339DA786EF75}" type="slidenum">
              <a:rPr lang="ja-JP" altLang="en-US" smtClean="0"/>
              <a:pPr/>
              <a:t>‹#›</a:t>
            </a:fld>
            <a:endParaRPr lang="ja-JP" altLang="en-US" dirty="0"/>
          </a:p>
        </p:txBody>
      </p:sp>
    </p:spTree>
    <p:extLst>
      <p:ext uri="{BB962C8B-B14F-4D97-AF65-F5344CB8AC3E}">
        <p14:creationId xmlns:p14="http://schemas.microsoft.com/office/powerpoint/2010/main" val="39818330"/>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chart" Target="../charts/chart5.xml"/><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chart" Target="../charts/chart7.xml"/><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3" Type="http://schemas.openxmlformats.org/officeDocument/2006/relationships/image" Target="../media/image6.wmf"/><Relationship Id="rId2" Type="http://schemas.openxmlformats.org/officeDocument/2006/relationships/image" Target="../media/image5.png"/><Relationship Id="rId1" Type="http://schemas.openxmlformats.org/officeDocument/2006/relationships/slideLayout" Target="../slideLayouts/slideLayout14.xml"/><Relationship Id="rId5" Type="http://schemas.openxmlformats.org/officeDocument/2006/relationships/image" Target="../media/image8.png"/><Relationship Id="rId4" Type="http://schemas.openxmlformats.org/officeDocument/2006/relationships/image" Target="../media/image7.png"/></Relationships>
</file>

<file path=ppt/slides/_rels/slide13.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chart" Target="../charts/chart9.xml"/><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3" Type="http://schemas.openxmlformats.org/officeDocument/2006/relationships/chart" Target="../charts/chart11.xml"/><Relationship Id="rId2" Type="http://schemas.openxmlformats.org/officeDocument/2006/relationships/notesSlide" Target="../notesSlides/notesSlide2.xml"/><Relationship Id="rId1" Type="http://schemas.openxmlformats.org/officeDocument/2006/relationships/slideLayout" Target="../slideLayouts/slideLayout14.xml"/><Relationship Id="rId5" Type="http://schemas.openxmlformats.org/officeDocument/2006/relationships/chart" Target="../charts/chart13.xml"/><Relationship Id="rId4" Type="http://schemas.openxmlformats.org/officeDocument/2006/relationships/chart" Target="../charts/chart12.xml"/></Relationships>
</file>

<file path=ppt/slides/_rels/slide15.xml.rels><?xml version="1.0" encoding="UTF-8" standalone="yes"?>
<Relationships xmlns="http://schemas.openxmlformats.org/package/2006/relationships"><Relationship Id="rId3" Type="http://schemas.openxmlformats.org/officeDocument/2006/relationships/chart" Target="../charts/chart15.xml"/><Relationship Id="rId2" Type="http://schemas.openxmlformats.org/officeDocument/2006/relationships/chart" Target="../charts/chart14.xml"/><Relationship Id="rId1" Type="http://schemas.openxmlformats.org/officeDocument/2006/relationships/slideLayout" Target="../slideLayouts/slideLayout14.xml"/><Relationship Id="rId4" Type="http://schemas.openxmlformats.org/officeDocument/2006/relationships/chart" Target="../charts/chart16.xml"/></Relationships>
</file>

<file path=ppt/slides/_rels/slide1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3" Type="http://schemas.openxmlformats.org/officeDocument/2006/relationships/chart" Target="../charts/chart17.xml"/><Relationship Id="rId2" Type="http://schemas.openxmlformats.org/officeDocument/2006/relationships/notesSlide" Target="../notesSlides/notesSlide7.xml"/><Relationship Id="rId1" Type="http://schemas.openxmlformats.org/officeDocument/2006/relationships/slideLayout" Target="../slideLayouts/slideLayout19.xml"/><Relationship Id="rId4" Type="http://schemas.openxmlformats.org/officeDocument/2006/relationships/chart" Target="../charts/chart18.xml"/></Relationships>
</file>

<file path=ppt/slides/_rels/slide2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8.xml"/><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16.emf"/><Relationship Id="rId5" Type="http://schemas.openxmlformats.org/officeDocument/2006/relationships/image" Target="../media/image15.emf"/><Relationship Id="rId4" Type="http://schemas.openxmlformats.org/officeDocument/2006/relationships/image" Target="../media/image14.emf"/></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emf"/><Relationship Id="rId1" Type="http://schemas.openxmlformats.org/officeDocument/2006/relationships/slideLayout" Target="../slideLayouts/slideLayout2.xml"/><Relationship Id="rId5" Type="http://schemas.openxmlformats.org/officeDocument/2006/relationships/image" Target="../media/image4.emf"/><Relationship Id="rId4" Type="http://schemas.openxmlformats.org/officeDocument/2006/relationships/image" Target="../media/image3.emf"/></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chart" Target="../charts/chart1.xml"/><Relationship Id="rId1" Type="http://schemas.openxmlformats.org/officeDocument/2006/relationships/slideLayout" Target="../slideLayouts/slideLayout2.xml"/><Relationship Id="rId4" Type="http://schemas.openxmlformats.org/officeDocument/2006/relationships/chart" Target="../charts/chart2.xml"/></Relationships>
</file>

<file path=ppt/slides/_rels/slide6.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p:cNvSpPr txBox="1"/>
          <p:nvPr/>
        </p:nvSpPr>
        <p:spPr>
          <a:xfrm>
            <a:off x="710495" y="2381847"/>
            <a:ext cx="8014447" cy="534368"/>
          </a:xfrm>
          <a:prstGeom prst="rect">
            <a:avLst/>
          </a:prstGeom>
          <a:noFill/>
        </p:spPr>
        <p:txBody>
          <a:bodyPr wrap="square" lIns="36000" tIns="36000" rIns="36000" bIns="36000" rtlCol="0" anchor="ctr" anchorCtr="0">
            <a:spAutoFit/>
          </a:bodyPr>
          <a:lstStyle/>
          <a:p>
            <a:pPr algn="ctr"/>
            <a:r>
              <a:rPr lang="ja-JP" altLang="en-US" sz="3000" dirty="0">
                <a:latin typeface="Meiryo UI" panose="020B0604030504040204" pitchFamily="50" charset="-128"/>
                <a:ea typeface="Meiryo UI" panose="020B0604030504040204" pitchFamily="50" charset="-128"/>
              </a:rPr>
              <a:t>持続可能な府域水道事業の構築に向けた取組み</a:t>
            </a:r>
            <a:endParaRPr kumimoji="1" lang="ja-JP" altLang="en-US" sz="3000" dirty="0">
              <a:latin typeface="Meiryo UI" panose="020B0604030504040204" pitchFamily="50" charset="-128"/>
              <a:ea typeface="Meiryo UI" panose="020B0604030504040204" pitchFamily="50" charset="-128"/>
            </a:endParaRPr>
          </a:p>
        </p:txBody>
      </p:sp>
      <p:sp>
        <p:nvSpPr>
          <p:cNvPr id="6" name="テキスト ボックス 5"/>
          <p:cNvSpPr txBox="1">
            <a:spLocks noChangeArrowheads="1"/>
          </p:cNvSpPr>
          <p:nvPr/>
        </p:nvSpPr>
        <p:spPr bwMode="auto">
          <a:xfrm>
            <a:off x="7245333" y="116634"/>
            <a:ext cx="1928664" cy="411257"/>
          </a:xfrm>
          <a:prstGeom prst="rect">
            <a:avLst/>
          </a:prstGeom>
          <a:noFill/>
          <a:ln>
            <a:noFill/>
          </a:ln>
        </p:spPr>
        <p:txBody>
          <a:bodyPr wrap="square" lIns="36000" tIns="36000" rIns="36000" bIns="36000">
            <a:spAutoFit/>
          </a:bodyPr>
          <a:lstStyle>
            <a:defPPr>
              <a:defRPr lang="ja-JP"/>
            </a:defPPr>
            <a:lvl1pPr marL="0" algn="l" defTabSz="914235" rtl="0" eaLnBrk="1" latinLnBrk="0" hangingPunct="1">
              <a:defRPr kumimoji="1" sz="1800" kern="1200">
                <a:solidFill>
                  <a:schemeClr val="tx1"/>
                </a:solidFill>
                <a:latin typeface="+mn-lt"/>
                <a:ea typeface="+mn-ea"/>
                <a:cs typeface="+mn-cs"/>
              </a:defRPr>
            </a:lvl1pPr>
            <a:lvl2pPr marL="457117" algn="l" defTabSz="914235" rtl="0" eaLnBrk="1" latinLnBrk="0" hangingPunct="1">
              <a:defRPr kumimoji="1" sz="1800" kern="1200">
                <a:solidFill>
                  <a:schemeClr val="tx1"/>
                </a:solidFill>
                <a:latin typeface="+mn-lt"/>
                <a:ea typeface="+mn-ea"/>
                <a:cs typeface="+mn-cs"/>
              </a:defRPr>
            </a:lvl2pPr>
            <a:lvl3pPr marL="914235" algn="l" defTabSz="914235" rtl="0" eaLnBrk="1" latinLnBrk="0" hangingPunct="1">
              <a:defRPr kumimoji="1" sz="1800" kern="1200">
                <a:solidFill>
                  <a:schemeClr val="tx1"/>
                </a:solidFill>
                <a:latin typeface="+mn-lt"/>
                <a:ea typeface="+mn-ea"/>
                <a:cs typeface="+mn-cs"/>
              </a:defRPr>
            </a:lvl3pPr>
            <a:lvl4pPr marL="1371353" algn="l" defTabSz="914235" rtl="0" eaLnBrk="1" latinLnBrk="0" hangingPunct="1">
              <a:defRPr kumimoji="1" sz="1800" kern="1200">
                <a:solidFill>
                  <a:schemeClr val="tx1"/>
                </a:solidFill>
                <a:latin typeface="+mn-lt"/>
                <a:ea typeface="+mn-ea"/>
                <a:cs typeface="+mn-cs"/>
              </a:defRPr>
            </a:lvl4pPr>
            <a:lvl5pPr marL="1828470" algn="l" defTabSz="914235" rtl="0" eaLnBrk="1" latinLnBrk="0" hangingPunct="1">
              <a:defRPr kumimoji="1" sz="1800" kern="1200">
                <a:solidFill>
                  <a:schemeClr val="tx1"/>
                </a:solidFill>
                <a:latin typeface="+mn-lt"/>
                <a:ea typeface="+mn-ea"/>
                <a:cs typeface="+mn-cs"/>
              </a:defRPr>
            </a:lvl5pPr>
            <a:lvl6pPr marL="2285588" algn="l" defTabSz="914235" rtl="0" eaLnBrk="1" latinLnBrk="0" hangingPunct="1">
              <a:defRPr kumimoji="1" sz="1800" kern="1200">
                <a:solidFill>
                  <a:schemeClr val="tx1"/>
                </a:solidFill>
                <a:latin typeface="+mn-lt"/>
                <a:ea typeface="+mn-ea"/>
                <a:cs typeface="+mn-cs"/>
              </a:defRPr>
            </a:lvl6pPr>
            <a:lvl7pPr marL="2742705" algn="l" defTabSz="914235" rtl="0" eaLnBrk="1" latinLnBrk="0" hangingPunct="1">
              <a:defRPr kumimoji="1" sz="1800" kern="1200">
                <a:solidFill>
                  <a:schemeClr val="tx1"/>
                </a:solidFill>
                <a:latin typeface="+mn-lt"/>
                <a:ea typeface="+mn-ea"/>
                <a:cs typeface="+mn-cs"/>
              </a:defRPr>
            </a:lvl7pPr>
            <a:lvl8pPr marL="3199823" algn="l" defTabSz="914235" rtl="0" eaLnBrk="1" latinLnBrk="0" hangingPunct="1">
              <a:defRPr kumimoji="1" sz="1800" kern="1200">
                <a:solidFill>
                  <a:schemeClr val="tx1"/>
                </a:solidFill>
                <a:latin typeface="+mn-lt"/>
                <a:ea typeface="+mn-ea"/>
                <a:cs typeface="+mn-cs"/>
              </a:defRPr>
            </a:lvl8pPr>
            <a:lvl9pPr marL="3656940" algn="l" defTabSz="914235" rtl="0" eaLnBrk="1" latinLnBrk="0" hangingPunct="1">
              <a:defRPr kumimoji="1" sz="1800" kern="1200">
                <a:solidFill>
                  <a:schemeClr val="tx1"/>
                </a:solidFill>
                <a:latin typeface="+mn-lt"/>
                <a:ea typeface="+mn-ea"/>
                <a:cs typeface="+mn-cs"/>
              </a:defRPr>
            </a:lvl9pPr>
          </a:lstStyle>
          <a:p>
            <a:pPr eaLnBrk="1" hangingPunct="1">
              <a:spcBef>
                <a:spcPct val="0"/>
              </a:spcBef>
              <a:buFontTx/>
              <a:buNone/>
            </a:pPr>
            <a:r>
              <a:rPr lang="en-US" altLang="ja-JP" sz="1100" dirty="0" smtClean="0">
                <a:solidFill>
                  <a:srgbClr val="000000"/>
                </a:solidFill>
                <a:latin typeface="Meiryo UI" pitchFamily="50" charset="-128"/>
                <a:ea typeface="Meiryo UI" pitchFamily="50" charset="-128"/>
                <a:cs typeface="Meiryo UI" pitchFamily="50" charset="-128"/>
              </a:rPr>
              <a:t>2019.</a:t>
            </a:r>
            <a:r>
              <a:rPr lang="ja-JP" altLang="en-US" sz="1100" dirty="0">
                <a:solidFill>
                  <a:srgbClr val="000000"/>
                </a:solidFill>
                <a:latin typeface="Meiryo UI" pitchFamily="50" charset="-128"/>
                <a:ea typeface="Meiryo UI" pitchFamily="50" charset="-128"/>
                <a:cs typeface="Meiryo UI" pitchFamily="50" charset="-128"/>
              </a:rPr>
              <a:t>８</a:t>
            </a:r>
            <a:r>
              <a:rPr lang="en-US" altLang="ja-JP" sz="1100" dirty="0">
                <a:solidFill>
                  <a:srgbClr val="000000"/>
                </a:solidFill>
                <a:latin typeface="Meiryo UI" pitchFamily="50" charset="-128"/>
                <a:ea typeface="Meiryo UI" pitchFamily="50" charset="-128"/>
                <a:cs typeface="Meiryo UI" pitchFamily="50" charset="-128"/>
              </a:rPr>
              <a:t>.27</a:t>
            </a:r>
          </a:p>
          <a:p>
            <a:pPr eaLnBrk="1" hangingPunct="1">
              <a:spcBef>
                <a:spcPct val="0"/>
              </a:spcBef>
              <a:buFontTx/>
              <a:buNone/>
            </a:pPr>
            <a:r>
              <a:rPr lang="ja-JP" altLang="en-US" sz="1100" dirty="0">
                <a:solidFill>
                  <a:srgbClr val="000000"/>
                </a:solidFill>
                <a:latin typeface="Meiryo UI" pitchFamily="50" charset="-128"/>
                <a:ea typeface="Meiryo UI" pitchFamily="50" charset="-128"/>
                <a:cs typeface="Meiryo UI" pitchFamily="50" charset="-128"/>
              </a:rPr>
              <a:t>第</a:t>
            </a:r>
            <a:r>
              <a:rPr lang="en-US" altLang="ja-JP" sz="1100" dirty="0">
                <a:solidFill>
                  <a:srgbClr val="000000"/>
                </a:solidFill>
                <a:latin typeface="Meiryo UI" pitchFamily="50" charset="-128"/>
                <a:ea typeface="Meiryo UI" pitchFamily="50" charset="-128"/>
                <a:cs typeface="Meiryo UI" pitchFamily="50" charset="-128"/>
              </a:rPr>
              <a:t>19</a:t>
            </a:r>
            <a:r>
              <a:rPr lang="ja-JP" altLang="en-US" sz="1100" dirty="0">
                <a:solidFill>
                  <a:srgbClr val="000000"/>
                </a:solidFill>
                <a:latin typeface="Meiryo UI" pitchFamily="50" charset="-128"/>
                <a:ea typeface="Meiryo UI" pitchFamily="50" charset="-128"/>
                <a:cs typeface="Meiryo UI" pitchFamily="50" charset="-128"/>
              </a:rPr>
              <a:t>回副首都推進本部会議</a:t>
            </a:r>
            <a:endParaRPr lang="en-US" altLang="ja-JP" sz="1100" dirty="0">
              <a:solidFill>
                <a:srgbClr val="000000"/>
              </a:solidFill>
              <a:latin typeface="Meiryo UI" pitchFamily="50" charset="-128"/>
              <a:ea typeface="Meiryo UI" pitchFamily="50" charset="-128"/>
              <a:cs typeface="Meiryo UI" pitchFamily="50" charset="-128"/>
            </a:endParaRPr>
          </a:p>
        </p:txBody>
      </p:sp>
      <p:sp>
        <p:nvSpPr>
          <p:cNvPr id="7" name="テキスト ボックス 6"/>
          <p:cNvSpPr txBox="1">
            <a:spLocks noChangeArrowheads="1"/>
          </p:cNvSpPr>
          <p:nvPr/>
        </p:nvSpPr>
        <p:spPr bwMode="auto">
          <a:xfrm>
            <a:off x="7517812" y="548680"/>
            <a:ext cx="1421256" cy="288147"/>
          </a:xfrm>
          <a:prstGeom prst="rect">
            <a:avLst/>
          </a:prstGeom>
          <a:solidFill>
            <a:schemeClr val="bg1"/>
          </a:solidFill>
          <a:ln w="9525">
            <a:solidFill>
              <a:srgbClr val="000000"/>
            </a:solidFill>
            <a:miter lim="800000"/>
            <a:headEnd/>
            <a:tailEnd/>
          </a:ln>
        </p:spPr>
        <p:txBody>
          <a:bodyPr wrap="square" lIns="36000" tIns="36000" rIns="36000" bIns="36000">
            <a:spAutoFit/>
          </a:bodyPr>
          <a:lstStyle>
            <a:lvl1pPr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algn="ctr" eaLnBrk="1" hangingPunct="1">
              <a:spcBef>
                <a:spcPct val="0"/>
              </a:spcBef>
              <a:buFontTx/>
              <a:buNone/>
            </a:pPr>
            <a:r>
              <a:rPr lang="ja-JP" altLang="en-US" sz="1400" dirty="0" smtClean="0">
                <a:solidFill>
                  <a:srgbClr val="000000"/>
                </a:solidFill>
                <a:latin typeface="Meiryo UI" pitchFamily="50" charset="-128"/>
                <a:ea typeface="Meiryo UI" pitchFamily="50" charset="-128"/>
                <a:cs typeface="Meiryo UI" pitchFamily="50" charset="-128"/>
              </a:rPr>
              <a:t>資料７</a:t>
            </a:r>
            <a:endParaRPr lang="en-US" altLang="ja-JP" sz="1400" dirty="0">
              <a:solidFill>
                <a:srgbClr val="000000"/>
              </a:solidFill>
              <a:latin typeface="Meiryo UI" pitchFamily="50" charset="-128"/>
              <a:ea typeface="Meiryo UI" pitchFamily="50" charset="-128"/>
              <a:cs typeface="Meiryo UI" pitchFamily="50" charset="-128"/>
            </a:endParaRPr>
          </a:p>
        </p:txBody>
      </p:sp>
      <p:sp>
        <p:nvSpPr>
          <p:cNvPr id="8" name="テキスト ボックス 7"/>
          <p:cNvSpPr txBox="1"/>
          <p:nvPr/>
        </p:nvSpPr>
        <p:spPr>
          <a:xfrm>
            <a:off x="2255044" y="4638238"/>
            <a:ext cx="4621212" cy="892552"/>
          </a:xfrm>
          <a:prstGeom prst="rect">
            <a:avLst/>
          </a:prstGeom>
          <a:noFill/>
        </p:spPr>
        <p:txBody>
          <a:bodyPr wrap="square" rtlCol="0">
            <a:spAutoFit/>
          </a:bodyPr>
          <a:lstStyle/>
          <a:p>
            <a:pPr algn="ctr"/>
            <a:r>
              <a:rPr lang="ja-JP" altLang="en-US" sz="2800" dirty="0">
                <a:latin typeface="メイリオ" panose="020B0604030504040204" pitchFamily="50" charset="-128"/>
                <a:ea typeface="メイリオ" panose="020B0604030504040204" pitchFamily="50" charset="-128"/>
              </a:rPr>
              <a:t>大阪府市水道検討チーム</a:t>
            </a:r>
            <a:endParaRPr lang="en-US" altLang="ja-JP" sz="2800" dirty="0">
              <a:latin typeface="メイリオ" panose="020B0604030504040204" pitchFamily="50" charset="-128"/>
              <a:ea typeface="メイリオ" panose="020B0604030504040204" pitchFamily="50" charset="-128"/>
            </a:endParaRPr>
          </a:p>
          <a:p>
            <a:r>
              <a:rPr lang="ja-JP" altLang="en-US" sz="2400" dirty="0">
                <a:latin typeface="メイリオ" panose="020B0604030504040204" pitchFamily="50" charset="-128"/>
                <a:ea typeface="メイリオ" panose="020B0604030504040204" pitchFamily="50" charset="-128"/>
              </a:rPr>
              <a:t>　</a:t>
            </a:r>
            <a:endParaRPr kumimoji="1" lang="ja-JP" altLang="en-US" sz="2400" dirty="0">
              <a:latin typeface="メイリオ" panose="020B0604030504040204" pitchFamily="50" charset="-128"/>
              <a:ea typeface="メイリオ" panose="020B0604030504040204" pitchFamily="50" charset="-128"/>
            </a:endParaRPr>
          </a:p>
        </p:txBody>
      </p:sp>
      <p:sp>
        <p:nvSpPr>
          <p:cNvPr id="9" name="大かっこ 8"/>
          <p:cNvSpPr/>
          <p:nvPr/>
        </p:nvSpPr>
        <p:spPr>
          <a:xfrm>
            <a:off x="2844000" y="5157320"/>
            <a:ext cx="3456000" cy="1152000"/>
          </a:xfrm>
          <a:prstGeom prst="bracketPair">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lIns="108000" tIns="108000" rIns="108000" bIns="108000" rtlCol="0" anchor="ctr"/>
          <a:lstStyle/>
          <a:p>
            <a:r>
              <a:rPr lang="ja-JP" altLang="en-US" sz="2400" dirty="0">
                <a:latin typeface="メイリオ" panose="020B0604030504040204" pitchFamily="50" charset="-128"/>
                <a:ea typeface="メイリオ" panose="020B0604030504040204" pitchFamily="50" charset="-128"/>
              </a:rPr>
              <a:t>大阪府市副首都推進局</a:t>
            </a:r>
            <a:endParaRPr lang="en-US" altLang="ja-JP" sz="2400" dirty="0">
              <a:latin typeface="メイリオ" panose="020B0604030504040204" pitchFamily="50" charset="-128"/>
              <a:ea typeface="メイリオ" panose="020B0604030504040204" pitchFamily="50" charset="-128"/>
            </a:endParaRPr>
          </a:p>
          <a:p>
            <a:r>
              <a:rPr lang="ja-JP" altLang="en-US" sz="2400" dirty="0">
                <a:latin typeface="メイリオ" panose="020B0604030504040204" pitchFamily="50" charset="-128"/>
                <a:ea typeface="メイリオ" panose="020B0604030504040204" pitchFamily="50" charset="-128"/>
              </a:rPr>
              <a:t>大阪府健康医療部</a:t>
            </a:r>
            <a:endParaRPr lang="en-US" altLang="ja-JP" sz="2400" dirty="0">
              <a:latin typeface="メイリオ" panose="020B0604030504040204" pitchFamily="50" charset="-128"/>
              <a:ea typeface="メイリオ" panose="020B0604030504040204" pitchFamily="50" charset="-128"/>
            </a:endParaRPr>
          </a:p>
          <a:p>
            <a:r>
              <a:rPr lang="ja-JP" altLang="en-US" sz="2400" dirty="0">
                <a:latin typeface="メイリオ" panose="020B0604030504040204" pitchFamily="50" charset="-128"/>
                <a:ea typeface="メイリオ" panose="020B0604030504040204" pitchFamily="50" charset="-128"/>
              </a:rPr>
              <a:t>大阪市水道局</a:t>
            </a:r>
            <a:endParaRPr kumimoji="1" lang="ja-JP" altLang="en-US" sz="2400" dirty="0"/>
          </a:p>
        </p:txBody>
      </p:sp>
      <p:sp>
        <p:nvSpPr>
          <p:cNvPr id="10" name="テキスト ボックス 9"/>
          <p:cNvSpPr txBox="1"/>
          <p:nvPr/>
        </p:nvSpPr>
        <p:spPr>
          <a:xfrm>
            <a:off x="2195736" y="4103494"/>
            <a:ext cx="4752528" cy="523220"/>
          </a:xfrm>
          <a:prstGeom prst="rect">
            <a:avLst/>
          </a:prstGeom>
          <a:noFill/>
        </p:spPr>
        <p:txBody>
          <a:bodyPr wrap="square" rtlCol="0">
            <a:spAutoFit/>
          </a:bodyPr>
          <a:lstStyle/>
          <a:p>
            <a:pPr algn="ctr"/>
            <a:r>
              <a:rPr lang="en-US" altLang="ja-JP" sz="2800" dirty="0">
                <a:latin typeface="メイリオ" panose="020B0604030504040204" pitchFamily="50" charset="-128"/>
                <a:ea typeface="メイリオ" panose="020B0604030504040204" pitchFamily="50" charset="-128"/>
                <a:cs typeface="メイリオ" panose="020B0604030504040204" pitchFamily="50" charset="-128"/>
              </a:rPr>
              <a:t>2019</a:t>
            </a:r>
            <a:r>
              <a:rPr lang="ja-JP" altLang="en-US" sz="2800" dirty="0">
                <a:latin typeface="メイリオ" panose="020B0604030504040204" pitchFamily="50" charset="-128"/>
                <a:ea typeface="メイリオ" panose="020B0604030504040204" pitchFamily="50" charset="-128"/>
                <a:cs typeface="メイリオ" panose="020B0604030504040204" pitchFamily="50" charset="-128"/>
              </a:rPr>
              <a:t>年８月</a:t>
            </a:r>
            <a:endParaRPr lang="en-US" altLang="ja-JP" sz="2800"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2" name="スライド番号プレースホルダー 3"/>
          <p:cNvSpPr>
            <a:spLocks noGrp="1"/>
          </p:cNvSpPr>
          <p:nvPr>
            <p:ph type="sldNum" sz="quarter" idx="12"/>
          </p:nvPr>
        </p:nvSpPr>
        <p:spPr>
          <a:xfrm>
            <a:off x="7086600" y="6463927"/>
            <a:ext cx="2057400" cy="365125"/>
          </a:xfrm>
        </p:spPr>
        <p:txBody>
          <a:bodyPr/>
          <a:lstStyle/>
          <a:p>
            <a:fld id="{0852C555-0D64-4388-834A-3E059AADB174}" type="slidenum">
              <a:rPr lang="ja-JP" altLang="en-US" smtClean="0"/>
              <a:pPr/>
              <a:t>1</a:t>
            </a:fld>
            <a:endParaRPr lang="ja-JP" altLang="en-US" dirty="0"/>
          </a:p>
        </p:txBody>
      </p:sp>
    </p:spTree>
    <p:extLst>
      <p:ext uri="{BB962C8B-B14F-4D97-AF65-F5344CB8AC3E}">
        <p14:creationId xmlns:p14="http://schemas.microsoft.com/office/powerpoint/2010/main" val="322766344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グラフ 3"/>
          <p:cNvGraphicFramePr/>
          <p:nvPr>
            <p:extLst/>
          </p:nvPr>
        </p:nvGraphicFramePr>
        <p:xfrm>
          <a:off x="3600399" y="2065515"/>
          <a:ext cx="5346587" cy="4509803"/>
        </p:xfrm>
        <a:graphic>
          <a:graphicData uri="http://schemas.openxmlformats.org/drawingml/2006/chart">
            <c:chart xmlns:c="http://schemas.openxmlformats.org/drawingml/2006/chart" xmlns:r="http://schemas.openxmlformats.org/officeDocument/2006/relationships" r:id="rId2"/>
          </a:graphicData>
        </a:graphic>
      </p:graphicFrame>
      <p:cxnSp>
        <p:nvCxnSpPr>
          <p:cNvPr id="10" name="直線コネクタ 9">
            <a:extLst>
              <a:ext uri="{FF2B5EF4-FFF2-40B4-BE49-F238E27FC236}">
                <a16:creationId xmlns:a16="http://schemas.microsoft.com/office/drawing/2014/main" id="{B0256477-8C47-4BD4-88F1-C03FF1244475}"/>
              </a:ext>
            </a:extLst>
          </p:cNvPr>
          <p:cNvCxnSpPr/>
          <p:nvPr/>
        </p:nvCxnSpPr>
        <p:spPr>
          <a:xfrm>
            <a:off x="6642731" y="1916832"/>
            <a:ext cx="0" cy="4212000"/>
          </a:xfrm>
          <a:prstGeom prst="line">
            <a:avLst/>
          </a:prstGeom>
          <a:ln w="19050">
            <a:solidFill>
              <a:schemeClr val="tx1"/>
            </a:solidFill>
            <a:prstDash val="dashDot"/>
          </a:ln>
        </p:spPr>
        <p:style>
          <a:lnRef idx="1">
            <a:schemeClr val="accent1"/>
          </a:lnRef>
          <a:fillRef idx="0">
            <a:schemeClr val="accent1"/>
          </a:fillRef>
          <a:effectRef idx="0">
            <a:schemeClr val="accent1"/>
          </a:effectRef>
          <a:fontRef idx="minor">
            <a:schemeClr val="tx1"/>
          </a:fontRef>
        </p:style>
      </p:cxnSp>
      <p:cxnSp>
        <p:nvCxnSpPr>
          <p:cNvPr id="6" name="直線矢印コネクタ 5"/>
          <p:cNvCxnSpPr/>
          <p:nvPr/>
        </p:nvCxnSpPr>
        <p:spPr>
          <a:xfrm>
            <a:off x="6652658" y="3796300"/>
            <a:ext cx="1713821" cy="524459"/>
          </a:xfrm>
          <a:prstGeom prst="straightConnector1">
            <a:avLst/>
          </a:prstGeom>
          <a:ln w="38100">
            <a:solidFill>
              <a:srgbClr val="FF0000"/>
            </a:solidFill>
            <a:prstDash val="sysDash"/>
            <a:tailEnd type="arrow"/>
          </a:ln>
        </p:spPr>
        <p:style>
          <a:lnRef idx="1">
            <a:schemeClr val="accent1"/>
          </a:lnRef>
          <a:fillRef idx="0">
            <a:schemeClr val="accent1"/>
          </a:fillRef>
          <a:effectRef idx="0">
            <a:schemeClr val="accent1"/>
          </a:effectRef>
          <a:fontRef idx="minor">
            <a:schemeClr val="tx1"/>
          </a:fontRef>
        </p:style>
      </p:cxnSp>
      <p:sp>
        <p:nvSpPr>
          <p:cNvPr id="12" name="テキスト ボックス 11"/>
          <p:cNvSpPr txBox="1"/>
          <p:nvPr/>
        </p:nvSpPr>
        <p:spPr>
          <a:xfrm>
            <a:off x="5691521" y="1897087"/>
            <a:ext cx="1976823" cy="307777"/>
          </a:xfrm>
          <a:prstGeom prst="rect">
            <a:avLst/>
          </a:prstGeom>
          <a:noFill/>
        </p:spPr>
        <p:txBody>
          <a:bodyPr wrap="none" rtlCol="0">
            <a:spAutoFit/>
          </a:bodyPr>
          <a:lstStyle/>
          <a:p>
            <a:r>
              <a:rPr kumimoji="1" lang="ja-JP" altLang="en-US" sz="1400" dirty="0">
                <a:latin typeface="Meiryo UI" panose="020B0604030504040204" pitchFamily="50" charset="-128"/>
                <a:ea typeface="Meiryo UI" panose="020B0604030504040204" pitchFamily="50" charset="-128"/>
                <a:cs typeface="Meiryo UI" panose="020B0604030504040204" pitchFamily="50" charset="-128"/>
              </a:rPr>
              <a:t>実績値　←　→　推計値</a:t>
            </a:r>
          </a:p>
        </p:txBody>
      </p:sp>
      <p:sp>
        <p:nvSpPr>
          <p:cNvPr id="13" name="角丸四角形吹き出し 12"/>
          <p:cNvSpPr/>
          <p:nvPr/>
        </p:nvSpPr>
        <p:spPr>
          <a:xfrm>
            <a:off x="4172115" y="4171306"/>
            <a:ext cx="2376264" cy="1839674"/>
          </a:xfrm>
          <a:prstGeom prst="wedgeRoundRectCallout">
            <a:avLst>
              <a:gd name="adj1" fmla="val 33825"/>
              <a:gd name="adj2" fmla="val -71656"/>
              <a:gd name="adj3" fmla="val 16667"/>
            </a:avLst>
          </a:prstGeom>
        </p:spPr>
        <p:style>
          <a:lnRef idx="1">
            <a:schemeClr val="accent1"/>
          </a:lnRef>
          <a:fillRef idx="2">
            <a:schemeClr val="accent1"/>
          </a:fillRef>
          <a:effectRef idx="1">
            <a:schemeClr val="accent1"/>
          </a:effectRef>
          <a:fontRef idx="minor">
            <a:schemeClr val="dk1"/>
          </a:fontRef>
        </p:style>
        <p:txBody>
          <a:bodyPr rtlCol="0" anchor="ctr"/>
          <a:lstStyle/>
          <a:p>
            <a:r>
              <a:rPr kumimoji="1"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大阪の人口実績は</a:t>
            </a:r>
            <a:r>
              <a:rPr kumimoji="1" lang="en-US" altLang="ja-JP"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1980</a:t>
            </a:r>
            <a:r>
              <a:rPr kumimoji="1"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年代</a:t>
            </a:r>
            <a:r>
              <a:rPr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に</a:t>
            </a:r>
            <a:r>
              <a:rPr kumimoji="1" lang="en-US" altLang="ja-JP"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850</a:t>
            </a:r>
            <a:r>
              <a:rPr kumimoji="1"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万人を超えて安定的に推移し、</a:t>
            </a:r>
            <a:r>
              <a:rPr kumimoji="1" lang="en-US" altLang="ja-JP"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2010</a:t>
            </a:r>
            <a:r>
              <a:rPr kumimoji="1"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年の</a:t>
            </a:r>
            <a:r>
              <a:rPr kumimoji="1" lang="en-US" altLang="ja-JP"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887</a:t>
            </a:r>
            <a:r>
              <a:rPr kumimoji="1"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万人をピークに</a:t>
            </a:r>
            <a:r>
              <a:rPr kumimoji="1"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漸減。</a:t>
            </a:r>
            <a:endParaRPr kumimoji="1" lang="en-US" altLang="ja-JP"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一方、水道給水量は節水機器の普及や環境意識の高まりなどにより、</a:t>
            </a:r>
            <a:r>
              <a:rPr kumimoji="1" lang="en-US" altLang="ja-JP"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1990</a:t>
            </a:r>
            <a:r>
              <a:rPr kumimoji="1"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年の</a:t>
            </a:r>
            <a:r>
              <a:rPr kumimoji="1" lang="en-US" altLang="ja-JP"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385</a:t>
            </a:r>
            <a:r>
              <a:rPr kumimoji="1"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万㎥</a:t>
            </a:r>
            <a:r>
              <a:rPr kumimoji="1"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／日のピークに対して、</a:t>
            </a:r>
            <a:r>
              <a:rPr kumimoji="1" lang="en-US" altLang="ja-JP"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2015</a:t>
            </a:r>
            <a:r>
              <a:rPr kumimoji="1"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年には</a:t>
            </a:r>
            <a:r>
              <a:rPr kumimoji="1" lang="en-US" altLang="ja-JP"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2</a:t>
            </a:r>
            <a:r>
              <a:rPr kumimoji="1"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割減の</a:t>
            </a:r>
            <a:r>
              <a:rPr kumimoji="1" lang="en-US" altLang="ja-JP"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302</a:t>
            </a:r>
            <a:r>
              <a:rPr kumimoji="1"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万㎥</a:t>
            </a:r>
            <a:r>
              <a:rPr kumimoji="1"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日。</a:t>
            </a:r>
            <a:endParaRPr kumimoji="1"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4" name="正方形/長方形 13"/>
          <p:cNvSpPr/>
          <p:nvPr/>
        </p:nvSpPr>
        <p:spPr>
          <a:xfrm>
            <a:off x="853556" y="828001"/>
            <a:ext cx="7798060" cy="584775"/>
          </a:xfrm>
          <a:prstGeom prst="rect">
            <a:avLst/>
          </a:prstGeom>
          <a:noFill/>
        </p:spPr>
        <p:txBody>
          <a:bodyPr wrap="square" rtlCol="0">
            <a:spAutoFit/>
          </a:bodyPr>
          <a:lstStyle/>
          <a:p>
            <a:pPr marL="285750" indent="-285750">
              <a:buFont typeface="Arial" panose="020B0604020202020204" pitchFamily="34" charset="0"/>
              <a:buChar char="•"/>
            </a:pPr>
            <a:r>
              <a:rPr lang="ja-JP" altLang="en-US" sz="1600" dirty="0">
                <a:latin typeface="Meiryo UI" panose="020B0604030504040204" pitchFamily="50" charset="-128"/>
                <a:ea typeface="Meiryo UI" panose="020B0604030504040204" pitchFamily="50" charset="-128"/>
                <a:cs typeface="Meiryo UI" panose="020B0604030504040204" pitchFamily="50" charset="-128"/>
              </a:rPr>
              <a:t>大阪の人口は</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1600" dirty="0">
                <a:latin typeface="Meiryo UI" panose="020B0604030504040204" pitchFamily="50" charset="-128"/>
                <a:ea typeface="Meiryo UI" panose="020B0604030504040204" pitchFamily="50" charset="-128"/>
                <a:cs typeface="Meiryo UI" panose="020B0604030504040204" pitchFamily="50" charset="-128"/>
              </a:rPr>
              <a:t>2045</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年</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には</a:t>
            </a:r>
            <a:r>
              <a:rPr lang="en-US" altLang="ja-JP" sz="1600" dirty="0">
                <a:latin typeface="Meiryo UI" panose="020B0604030504040204" pitchFamily="50" charset="-128"/>
                <a:ea typeface="Meiryo UI" panose="020B0604030504040204" pitchFamily="50" charset="-128"/>
                <a:cs typeface="Meiryo UI" panose="020B0604030504040204" pitchFamily="50" charset="-128"/>
              </a:rPr>
              <a:t>2015</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年比</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で</a:t>
            </a:r>
            <a:r>
              <a:rPr lang="en-US" altLang="ja-JP" sz="1600" dirty="0">
                <a:latin typeface="Meiryo UI" panose="020B0604030504040204" pitchFamily="50" charset="-128"/>
                <a:ea typeface="Meiryo UI" panose="020B0604030504040204" pitchFamily="50" charset="-128"/>
                <a:cs typeface="Meiryo UI" panose="020B0604030504040204" pitchFamily="50" charset="-128"/>
              </a:rPr>
              <a:t>150</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万人</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1600" dirty="0">
                <a:latin typeface="Meiryo UI" panose="020B0604030504040204" pitchFamily="50" charset="-128"/>
                <a:ea typeface="Meiryo UI" panose="020B0604030504040204" pitchFamily="50" charset="-128"/>
                <a:cs typeface="Meiryo UI" panose="020B0604030504040204" pitchFamily="50" charset="-128"/>
              </a:rPr>
              <a:t>17</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）減少すると</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推計。</a:t>
            </a:r>
            <a:endParaRPr lang="en-US" altLang="ja-JP" sz="1600" dirty="0" smtClean="0">
              <a:latin typeface="Meiryo UI" panose="020B0604030504040204" pitchFamily="50" charset="-128"/>
              <a:ea typeface="Meiryo UI" panose="020B0604030504040204" pitchFamily="50" charset="-128"/>
              <a:cs typeface="Meiryo UI" panose="020B0604030504040204" pitchFamily="50" charset="-128"/>
            </a:endParaRPr>
          </a:p>
          <a:p>
            <a:pPr marL="285750" indent="-285750">
              <a:buFont typeface="Arial" panose="020B0604020202020204" pitchFamily="34" charset="0"/>
              <a:buChar char="•"/>
            </a:pP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一人</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当たり</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水需要が</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変化しないと仮定しても、人口減に伴う水需要の減が予想</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される。</a:t>
            </a:r>
            <a:endParaRPr lang="en-US" altLang="ja-JP" sz="16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5" name="テキスト ボックス 14"/>
          <p:cNvSpPr txBox="1"/>
          <p:nvPr/>
        </p:nvSpPr>
        <p:spPr>
          <a:xfrm>
            <a:off x="8287414" y="4166527"/>
            <a:ext cx="364202" cy="307777"/>
          </a:xfrm>
          <a:prstGeom prst="rect">
            <a:avLst/>
          </a:prstGeom>
          <a:noFill/>
        </p:spPr>
        <p:txBody>
          <a:bodyPr wrap="none" rtlCol="0">
            <a:spAutoFit/>
          </a:bodyPr>
          <a:lstStyle/>
          <a:p>
            <a:r>
              <a:rPr kumimoji="1" lang="ja-JP" altLang="en-US" sz="1400" b="1" dirty="0">
                <a:latin typeface="Meiryo UI" panose="020B0604030504040204" pitchFamily="50" charset="-128"/>
                <a:ea typeface="Meiryo UI" panose="020B0604030504040204" pitchFamily="50" charset="-128"/>
                <a:cs typeface="Meiryo UI" panose="020B0604030504040204" pitchFamily="50" charset="-128"/>
              </a:rPr>
              <a:t>？</a:t>
            </a:r>
          </a:p>
        </p:txBody>
      </p:sp>
      <p:sp>
        <p:nvSpPr>
          <p:cNvPr id="18" name="テキスト ボックス 17"/>
          <p:cNvSpPr txBox="1"/>
          <p:nvPr/>
        </p:nvSpPr>
        <p:spPr>
          <a:xfrm>
            <a:off x="4089073" y="2333649"/>
            <a:ext cx="1569660" cy="261610"/>
          </a:xfrm>
          <a:prstGeom prst="rect">
            <a:avLst/>
          </a:prstGeom>
          <a:noFill/>
        </p:spPr>
        <p:txBody>
          <a:bodyPr wrap="none" rtlCol="0">
            <a:spAutoFit/>
          </a:bodyPr>
          <a:lstStyle/>
          <a:p>
            <a:r>
              <a:rPr kumimoji="1" lang="ja-JP" altLang="en-US" sz="1100" dirty="0">
                <a:latin typeface="Meiryo UI" panose="020B0604030504040204" pitchFamily="50" charset="-128"/>
                <a:ea typeface="Meiryo UI" panose="020B0604030504040204" pitchFamily="50" charset="-128"/>
                <a:cs typeface="Meiryo UI" panose="020B0604030504040204" pitchFamily="50" charset="-128"/>
              </a:rPr>
              <a:t>大阪府の人口（左軸）</a:t>
            </a:r>
          </a:p>
        </p:txBody>
      </p:sp>
      <p:sp>
        <p:nvSpPr>
          <p:cNvPr id="19" name="テキスト ボックス 18"/>
          <p:cNvSpPr txBox="1"/>
          <p:nvPr/>
        </p:nvSpPr>
        <p:spPr>
          <a:xfrm>
            <a:off x="4124020" y="3534690"/>
            <a:ext cx="1851789" cy="261610"/>
          </a:xfrm>
          <a:prstGeom prst="rect">
            <a:avLst/>
          </a:prstGeom>
          <a:noFill/>
        </p:spPr>
        <p:txBody>
          <a:bodyPr wrap="none" rtlCol="0">
            <a:spAutoFit/>
          </a:bodyPr>
          <a:lstStyle/>
          <a:p>
            <a:r>
              <a:rPr kumimoji="1" lang="ja-JP" altLang="en-US" sz="1100" dirty="0">
                <a:latin typeface="Meiryo UI" panose="020B0604030504040204" pitchFamily="50" charset="-128"/>
                <a:ea typeface="Meiryo UI" panose="020B0604030504040204" pitchFamily="50" charset="-128"/>
                <a:cs typeface="Meiryo UI" panose="020B0604030504040204" pitchFamily="50" charset="-128"/>
              </a:rPr>
              <a:t>大阪府域の水需要（右軸）</a:t>
            </a:r>
          </a:p>
        </p:txBody>
      </p:sp>
      <p:sp>
        <p:nvSpPr>
          <p:cNvPr id="20" name="テキスト ボックス 19"/>
          <p:cNvSpPr txBox="1"/>
          <p:nvPr/>
        </p:nvSpPr>
        <p:spPr>
          <a:xfrm>
            <a:off x="5665403" y="2349038"/>
            <a:ext cx="488787" cy="230832"/>
          </a:xfrm>
          <a:prstGeom prst="rect">
            <a:avLst/>
          </a:prstGeom>
          <a:noFill/>
        </p:spPr>
        <p:txBody>
          <a:bodyPr wrap="none" rtlCol="0">
            <a:spAutoFit/>
          </a:bodyPr>
          <a:lstStyle/>
          <a:p>
            <a:r>
              <a:rPr kumimoji="1" lang="ja-JP" altLang="en-US" sz="900" dirty="0">
                <a:latin typeface="Meiryo UI" panose="020B0604030504040204" pitchFamily="50" charset="-128"/>
                <a:ea typeface="Meiryo UI" panose="020B0604030504040204" pitchFamily="50" charset="-128"/>
                <a:cs typeface="Meiryo UI" panose="020B0604030504040204" pitchFamily="50" charset="-128"/>
              </a:rPr>
              <a:t>ピーク</a:t>
            </a:r>
          </a:p>
        </p:txBody>
      </p:sp>
      <p:sp>
        <p:nvSpPr>
          <p:cNvPr id="21" name="テキスト ボックス 20"/>
          <p:cNvSpPr txBox="1"/>
          <p:nvPr/>
        </p:nvSpPr>
        <p:spPr>
          <a:xfrm>
            <a:off x="3415733" y="3368031"/>
            <a:ext cx="369332" cy="1169551"/>
          </a:xfrm>
          <a:prstGeom prst="rect">
            <a:avLst/>
          </a:prstGeom>
          <a:noFill/>
        </p:spPr>
        <p:txBody>
          <a:bodyPr vert="eaVert" wrap="none" rtlCol="0">
            <a:spAutoFit/>
          </a:bodyPr>
          <a:lstStyle/>
          <a:p>
            <a:r>
              <a:rPr kumimoji="1" lang="ja-JP" altLang="en-US" sz="1200" b="1" dirty="0">
                <a:latin typeface="Meiryo UI" panose="020B0604030504040204" pitchFamily="50" charset="-128"/>
                <a:ea typeface="Meiryo UI" panose="020B0604030504040204" pitchFamily="50" charset="-128"/>
                <a:cs typeface="Meiryo UI" panose="020B0604030504040204" pitchFamily="50" charset="-128"/>
              </a:rPr>
              <a:t>人口　（万人）</a:t>
            </a:r>
          </a:p>
        </p:txBody>
      </p:sp>
      <p:sp>
        <p:nvSpPr>
          <p:cNvPr id="22" name="テキスト ボックス 21"/>
          <p:cNvSpPr txBox="1"/>
          <p:nvPr/>
        </p:nvSpPr>
        <p:spPr>
          <a:xfrm>
            <a:off x="8816278" y="2926912"/>
            <a:ext cx="380104" cy="2288575"/>
          </a:xfrm>
          <a:prstGeom prst="rect">
            <a:avLst/>
          </a:prstGeom>
          <a:noFill/>
        </p:spPr>
        <p:txBody>
          <a:bodyPr vert="eaVert" wrap="none" rtlCol="0">
            <a:spAutoFit/>
          </a:bodyPr>
          <a:lstStyle/>
          <a:p>
            <a:r>
              <a:rPr kumimoji="1" lang="en-US" altLang="ja-JP" sz="1200" b="1" dirty="0" smtClean="0">
                <a:latin typeface="Meiryo UI" panose="020B0604030504040204" pitchFamily="50" charset="-128"/>
                <a:ea typeface="Meiryo UI" panose="020B0604030504040204" pitchFamily="50" charset="-128"/>
                <a:cs typeface="Meiryo UI" panose="020B0604030504040204" pitchFamily="50" charset="-128"/>
              </a:rPr>
              <a:t>1</a:t>
            </a:r>
            <a:r>
              <a:rPr kumimoji="1" lang="ja-JP" altLang="en-US" sz="1200" b="1" dirty="0" smtClean="0">
                <a:latin typeface="Meiryo UI" panose="020B0604030504040204" pitchFamily="50" charset="-128"/>
                <a:ea typeface="Meiryo UI" panose="020B0604030504040204" pitchFamily="50" charset="-128"/>
                <a:cs typeface="Meiryo UI" panose="020B0604030504040204" pitchFamily="50" charset="-128"/>
              </a:rPr>
              <a:t>日</a:t>
            </a:r>
            <a:r>
              <a:rPr lang="ja-JP" altLang="en-US" sz="1200" b="1" dirty="0">
                <a:latin typeface="Meiryo UI" panose="020B0604030504040204" pitchFamily="50" charset="-128"/>
                <a:ea typeface="Meiryo UI" panose="020B0604030504040204" pitchFamily="50" charset="-128"/>
                <a:cs typeface="Meiryo UI" panose="020B0604030504040204" pitchFamily="50" charset="-128"/>
              </a:rPr>
              <a:t>平均</a:t>
            </a:r>
            <a:r>
              <a:rPr kumimoji="1" lang="ja-JP" altLang="en-US" sz="1200" b="1" dirty="0" smtClean="0">
                <a:latin typeface="Meiryo UI" panose="020B0604030504040204" pitchFamily="50" charset="-128"/>
                <a:ea typeface="Meiryo UI" panose="020B0604030504040204" pitchFamily="50" charset="-128"/>
                <a:cs typeface="Meiryo UI" panose="020B0604030504040204" pitchFamily="50" charset="-128"/>
              </a:rPr>
              <a:t>給水量</a:t>
            </a:r>
            <a:r>
              <a:rPr kumimoji="1" lang="ja-JP" altLang="en-US" sz="1200" b="1" dirty="0">
                <a:latin typeface="Meiryo UI" panose="020B0604030504040204" pitchFamily="50" charset="-128"/>
                <a:ea typeface="Meiryo UI" panose="020B0604030504040204" pitchFamily="50" charset="-128"/>
                <a:cs typeface="Meiryo UI" panose="020B0604030504040204" pitchFamily="50" charset="-128"/>
              </a:rPr>
              <a:t>　</a:t>
            </a:r>
            <a:r>
              <a:rPr kumimoji="1" lang="ja-JP" altLang="en-US" sz="1200" b="1" dirty="0" smtClean="0">
                <a:latin typeface="Meiryo UI" panose="020B0604030504040204" pitchFamily="50" charset="-128"/>
                <a:ea typeface="Meiryo UI" panose="020B0604030504040204" pitchFamily="50" charset="-128"/>
                <a:cs typeface="Meiryo UI" panose="020B0604030504040204" pitchFamily="50" charset="-128"/>
              </a:rPr>
              <a:t>（万㎥</a:t>
            </a:r>
            <a:r>
              <a:rPr kumimoji="1" lang="ja-JP" altLang="en-US" sz="1200" b="1" dirty="0">
                <a:latin typeface="Meiryo UI" panose="020B0604030504040204" pitchFamily="50" charset="-128"/>
                <a:ea typeface="Meiryo UI" panose="020B0604030504040204" pitchFamily="50" charset="-128"/>
                <a:cs typeface="Meiryo UI" panose="020B0604030504040204" pitchFamily="50" charset="-128"/>
              </a:rPr>
              <a:t>／日）</a:t>
            </a:r>
          </a:p>
        </p:txBody>
      </p:sp>
      <p:sp>
        <p:nvSpPr>
          <p:cNvPr id="23" name="テキスト ボックス 22"/>
          <p:cNvSpPr txBox="1"/>
          <p:nvPr/>
        </p:nvSpPr>
        <p:spPr>
          <a:xfrm>
            <a:off x="4365187" y="2817805"/>
            <a:ext cx="444352" cy="230832"/>
          </a:xfrm>
          <a:prstGeom prst="rect">
            <a:avLst/>
          </a:prstGeom>
          <a:noFill/>
        </p:spPr>
        <p:txBody>
          <a:bodyPr wrap="none" rtlCol="0">
            <a:spAutoFit/>
          </a:bodyPr>
          <a:lstStyle/>
          <a:p>
            <a:r>
              <a:rPr kumimoji="1" lang="ja-JP" altLang="en-US" sz="900" dirty="0">
                <a:latin typeface="Meiryo UI" panose="020B0604030504040204" pitchFamily="50" charset="-128"/>
                <a:ea typeface="Meiryo UI" panose="020B0604030504040204" pitchFamily="50" charset="-128"/>
                <a:cs typeface="Meiryo UI" panose="020B0604030504040204" pitchFamily="50" charset="-128"/>
              </a:rPr>
              <a:t>ピーク</a:t>
            </a:r>
          </a:p>
        </p:txBody>
      </p:sp>
      <p:sp>
        <p:nvSpPr>
          <p:cNvPr id="2" name="スライド番号プレースホルダー 1"/>
          <p:cNvSpPr>
            <a:spLocks noGrp="1"/>
          </p:cNvSpPr>
          <p:nvPr>
            <p:ph type="sldNum" sz="quarter" idx="12"/>
          </p:nvPr>
        </p:nvSpPr>
        <p:spPr>
          <a:xfrm>
            <a:off x="7018712" y="6548237"/>
            <a:ext cx="2133600" cy="365125"/>
          </a:xfrm>
        </p:spPr>
        <p:txBody>
          <a:bodyPr/>
          <a:lstStyle/>
          <a:p>
            <a:fld id="{026B3D98-A60D-4F83-A925-9FA9AF0DAB1E}" type="slidenum">
              <a:rPr kumimoji="1" lang="ja-JP" altLang="en-US" sz="1400" b="0" smtClean="0">
                <a:solidFill>
                  <a:schemeClr val="tx1"/>
                </a:solidFill>
              </a:rPr>
              <a:t>10</a:t>
            </a:fld>
            <a:endParaRPr kumimoji="1" lang="ja-JP" altLang="en-US" b="0" dirty="0">
              <a:solidFill>
                <a:schemeClr val="tx1"/>
              </a:solidFill>
            </a:endParaRPr>
          </a:p>
        </p:txBody>
      </p:sp>
      <p:sp>
        <p:nvSpPr>
          <p:cNvPr id="17" name="テキスト ボックス 16"/>
          <p:cNvSpPr txBox="1"/>
          <p:nvPr/>
        </p:nvSpPr>
        <p:spPr>
          <a:xfrm>
            <a:off x="4086431" y="6571762"/>
            <a:ext cx="4914569" cy="246221"/>
          </a:xfrm>
          <a:prstGeom prst="rect">
            <a:avLst/>
          </a:prstGeom>
          <a:noFill/>
        </p:spPr>
        <p:txBody>
          <a:bodyPr wrap="square" rtlCol="0">
            <a:spAutoFit/>
          </a:bodyPr>
          <a:lstStyle/>
          <a:p>
            <a:r>
              <a:rPr lang="ja-JP" altLang="en-US" sz="1000" dirty="0">
                <a:latin typeface="メイリオ" panose="020B0604030504040204" pitchFamily="50" charset="-128"/>
                <a:ea typeface="メイリオ" panose="020B0604030504040204" pitchFamily="50" charset="-128"/>
                <a:cs typeface="メイリオ" panose="020B0604030504040204" pitchFamily="50" charset="-128"/>
              </a:rPr>
              <a:t>大阪府</a:t>
            </a:r>
            <a:r>
              <a:rPr lang="ja-JP" altLang="en-US" sz="1000" dirty="0" smtClean="0">
                <a:latin typeface="メイリオ" panose="020B0604030504040204" pitchFamily="50" charset="-128"/>
                <a:ea typeface="メイリオ" panose="020B0604030504040204" pitchFamily="50" charset="-128"/>
                <a:cs typeface="メイリオ" panose="020B0604030504040204" pitchFamily="50" charset="-128"/>
              </a:rPr>
              <a:t>の人口</a:t>
            </a:r>
            <a:r>
              <a:rPr kumimoji="1" lang="ja-JP" altLang="en-US" sz="1000" dirty="0" smtClean="0">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000" dirty="0">
                <a:latin typeface="Meiryo UI" panose="020B0604030504040204" pitchFamily="50" charset="-128"/>
                <a:ea typeface="Meiryo UI" panose="020B0604030504040204" pitchFamily="50" charset="-128"/>
              </a:rPr>
              <a:t>国立社会保障・人口問題</a:t>
            </a:r>
            <a:r>
              <a:rPr lang="ja-JP" altLang="en-US" sz="1000" dirty="0" smtClean="0">
                <a:latin typeface="Meiryo UI" panose="020B0604030504040204" pitchFamily="50" charset="-128"/>
                <a:ea typeface="Meiryo UI" panose="020B0604030504040204" pitchFamily="50" charset="-128"/>
              </a:rPr>
              <a:t>研究所の</a:t>
            </a:r>
            <a:r>
              <a:rPr lang="ja-JP" altLang="en-US" sz="1000" dirty="0">
                <a:latin typeface="Meiryo UI" panose="020B0604030504040204" pitchFamily="50" charset="-128"/>
                <a:ea typeface="Meiryo UI" panose="020B0604030504040204" pitchFamily="50" charset="-128"/>
              </a:rPr>
              <a:t>推計</a:t>
            </a:r>
            <a:r>
              <a:rPr lang="ja-JP" altLang="en-US" sz="1000" dirty="0" smtClean="0">
                <a:latin typeface="Meiryo UI" panose="020B0604030504040204" pitchFamily="50" charset="-128"/>
                <a:ea typeface="Meiryo UI" panose="020B0604030504040204" pitchFamily="50" charset="-128"/>
              </a:rPr>
              <a:t>人口（</a:t>
            </a:r>
            <a:r>
              <a:rPr lang="en-US" altLang="ja-JP" sz="1000" dirty="0" smtClean="0">
                <a:latin typeface="Meiryo UI" panose="020B0604030504040204" pitchFamily="50" charset="-128"/>
                <a:ea typeface="Meiryo UI" panose="020B0604030504040204" pitchFamily="50" charset="-128"/>
              </a:rPr>
              <a:t>2015</a:t>
            </a:r>
            <a:r>
              <a:rPr lang="ja-JP" altLang="en-US" sz="1000" dirty="0" smtClean="0">
                <a:latin typeface="Meiryo UI" panose="020B0604030504040204" pitchFamily="50" charset="-128"/>
                <a:ea typeface="Meiryo UI" panose="020B0604030504040204" pitchFamily="50" charset="-128"/>
              </a:rPr>
              <a:t>年以降）</a:t>
            </a:r>
            <a:endParaRPr kumimoji="1" lang="ja-JP" altLang="en-US" sz="1000"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24" name="テキスト ボックス 23">
            <a:extLst>
              <a:ext uri="{FF2B5EF4-FFF2-40B4-BE49-F238E27FC236}">
                <a16:creationId xmlns:a16="http://schemas.microsoft.com/office/drawing/2014/main" id="{61624D16-5E49-44C8-A6EB-736FA09B78EB}"/>
              </a:ext>
            </a:extLst>
          </p:cNvPr>
          <p:cNvSpPr txBox="1"/>
          <p:nvPr/>
        </p:nvSpPr>
        <p:spPr>
          <a:xfrm>
            <a:off x="561896" y="207396"/>
            <a:ext cx="4172937" cy="400110"/>
          </a:xfrm>
          <a:prstGeom prst="rect">
            <a:avLst/>
          </a:prstGeom>
          <a:noFill/>
        </p:spPr>
        <p:txBody>
          <a:bodyPr wrap="none" rtlCol="0">
            <a:spAutoFit/>
          </a:bodyPr>
          <a:lstStyle/>
          <a:p>
            <a:r>
              <a:rPr lang="ja-JP" altLang="en-US" sz="2000" b="1" dirty="0" smtClean="0">
                <a:latin typeface="Meiryo UI" panose="020B0604030504040204" pitchFamily="50" charset="-128"/>
                <a:ea typeface="Meiryo UI" panose="020B0604030504040204" pitchFamily="50" charset="-128"/>
                <a:cs typeface="Meiryo UI" panose="020B0604030504040204" pitchFamily="50" charset="-128"/>
              </a:rPr>
              <a:t>大阪府域の給水人口と水需要</a:t>
            </a:r>
            <a:r>
              <a:rPr kumimoji="1" lang="ja-JP" altLang="en-US" sz="2000" b="1" dirty="0" smtClean="0">
                <a:latin typeface="Meiryo UI" panose="020B0604030504040204" pitchFamily="50" charset="-128"/>
                <a:ea typeface="Meiryo UI" panose="020B0604030504040204" pitchFamily="50" charset="-128"/>
                <a:cs typeface="Meiryo UI" panose="020B0604030504040204" pitchFamily="50" charset="-128"/>
              </a:rPr>
              <a:t>の減少</a:t>
            </a:r>
            <a:endParaRPr kumimoji="1" lang="ja-JP" altLang="en-US" sz="2000" b="1" dirty="0">
              <a:latin typeface="Meiryo UI" panose="020B0604030504040204" pitchFamily="50" charset="-128"/>
              <a:ea typeface="Meiryo UI" panose="020B0604030504040204" pitchFamily="50" charset="-128"/>
              <a:cs typeface="Meiryo UI" panose="020B0604030504040204" pitchFamily="50" charset="-128"/>
            </a:endParaRPr>
          </a:p>
        </p:txBody>
      </p:sp>
      <p:graphicFrame>
        <p:nvGraphicFramePr>
          <p:cNvPr id="25" name="グラフ 24"/>
          <p:cNvGraphicFramePr/>
          <p:nvPr>
            <p:extLst>
              <p:ext uri="{D42A27DB-BD31-4B8C-83A1-F6EECF244321}">
                <p14:modId xmlns:p14="http://schemas.microsoft.com/office/powerpoint/2010/main" val="3366571770"/>
              </p:ext>
            </p:extLst>
          </p:nvPr>
        </p:nvGraphicFramePr>
        <p:xfrm>
          <a:off x="71295" y="2065515"/>
          <a:ext cx="3380530" cy="4509803"/>
        </p:xfrm>
        <a:graphic>
          <a:graphicData uri="http://schemas.openxmlformats.org/drawingml/2006/chart">
            <c:chart xmlns:c="http://schemas.openxmlformats.org/drawingml/2006/chart" xmlns:r="http://schemas.openxmlformats.org/officeDocument/2006/relationships" r:id="rId3"/>
          </a:graphicData>
        </a:graphic>
      </p:graphicFrame>
      <p:sp>
        <p:nvSpPr>
          <p:cNvPr id="3" name="テキスト ボックス 2"/>
          <p:cNvSpPr txBox="1"/>
          <p:nvPr/>
        </p:nvSpPr>
        <p:spPr>
          <a:xfrm>
            <a:off x="926683" y="1655693"/>
            <a:ext cx="2073003" cy="307777"/>
          </a:xfrm>
          <a:prstGeom prst="rect">
            <a:avLst/>
          </a:prstGeom>
          <a:noFill/>
        </p:spPr>
        <p:txBody>
          <a:bodyPr wrap="none" rtlCol="0">
            <a:spAutoFit/>
          </a:bodyPr>
          <a:lstStyle/>
          <a:p>
            <a:r>
              <a:rPr kumimoji="1" lang="ja-JP" altLang="en-US" sz="1400" b="1" dirty="0" smtClean="0">
                <a:latin typeface="Meiryo UI" panose="020B0604030504040204" pitchFamily="50" charset="-128"/>
                <a:ea typeface="Meiryo UI" panose="020B0604030504040204" pitchFamily="50" charset="-128"/>
              </a:rPr>
              <a:t>一人当たり水需要（㎥）</a:t>
            </a:r>
            <a:endParaRPr kumimoji="1" lang="ja-JP" altLang="en-US" sz="1400" b="1" dirty="0">
              <a:latin typeface="Meiryo UI" panose="020B0604030504040204" pitchFamily="50" charset="-128"/>
              <a:ea typeface="Meiryo UI" panose="020B0604030504040204" pitchFamily="50" charset="-128"/>
            </a:endParaRPr>
          </a:p>
        </p:txBody>
      </p:sp>
      <p:sp>
        <p:nvSpPr>
          <p:cNvPr id="5" name="テキスト ボックス 4"/>
          <p:cNvSpPr txBox="1"/>
          <p:nvPr/>
        </p:nvSpPr>
        <p:spPr>
          <a:xfrm>
            <a:off x="55312" y="1861426"/>
            <a:ext cx="325730" cy="261610"/>
          </a:xfrm>
          <a:prstGeom prst="rect">
            <a:avLst/>
          </a:prstGeom>
          <a:noFill/>
        </p:spPr>
        <p:txBody>
          <a:bodyPr wrap="none" rtlCol="0">
            <a:spAutoFit/>
          </a:bodyPr>
          <a:lstStyle/>
          <a:p>
            <a:r>
              <a:rPr kumimoji="1" lang="ja-JP" altLang="en-US" sz="1100" dirty="0" smtClean="0"/>
              <a:t>㎥</a:t>
            </a:r>
            <a:endParaRPr kumimoji="1" lang="ja-JP" altLang="en-US" sz="1100" dirty="0"/>
          </a:p>
        </p:txBody>
      </p:sp>
      <p:sp>
        <p:nvSpPr>
          <p:cNvPr id="26" name="テキスト ボックス 25"/>
          <p:cNvSpPr txBox="1"/>
          <p:nvPr/>
        </p:nvSpPr>
        <p:spPr>
          <a:xfrm>
            <a:off x="5174220" y="1621567"/>
            <a:ext cx="2937022" cy="307777"/>
          </a:xfrm>
          <a:prstGeom prst="rect">
            <a:avLst/>
          </a:prstGeom>
          <a:noFill/>
        </p:spPr>
        <p:txBody>
          <a:bodyPr wrap="none" rtlCol="0">
            <a:spAutoFit/>
          </a:bodyPr>
          <a:lstStyle/>
          <a:p>
            <a:r>
              <a:rPr kumimoji="1" lang="ja-JP" altLang="en-US" sz="1400" b="1" dirty="0" smtClean="0">
                <a:latin typeface="Meiryo UI" panose="020B0604030504040204" pitchFamily="50" charset="-128"/>
                <a:ea typeface="Meiryo UI" panose="020B0604030504040204" pitchFamily="50" charset="-128"/>
              </a:rPr>
              <a:t>人口と水需要の推移（実績と推計）</a:t>
            </a:r>
            <a:endParaRPr kumimoji="1" lang="ja-JP" altLang="en-US" sz="1400" b="1" dirty="0">
              <a:latin typeface="Meiryo UI" panose="020B0604030504040204" pitchFamily="50" charset="-128"/>
              <a:ea typeface="Meiryo UI" panose="020B0604030504040204" pitchFamily="50" charset="-128"/>
            </a:endParaRPr>
          </a:p>
        </p:txBody>
      </p:sp>
      <p:sp>
        <p:nvSpPr>
          <p:cNvPr id="8" name="テキスト ボックス 7"/>
          <p:cNvSpPr txBox="1"/>
          <p:nvPr/>
        </p:nvSpPr>
        <p:spPr>
          <a:xfrm>
            <a:off x="558067" y="3611012"/>
            <a:ext cx="2714205" cy="276999"/>
          </a:xfrm>
          <a:prstGeom prst="rect">
            <a:avLst/>
          </a:prstGeom>
          <a:noFill/>
        </p:spPr>
        <p:txBody>
          <a:bodyPr wrap="none" rtlCol="0">
            <a:spAutoFit/>
          </a:bodyPr>
          <a:lstStyle/>
          <a:p>
            <a:r>
              <a:rPr kumimoji="1" lang="ja-JP" altLang="en-US" sz="1200" dirty="0" smtClean="0">
                <a:latin typeface="Meiryo UI" panose="020B0604030504040204" pitchFamily="50" charset="-128"/>
                <a:ea typeface="Meiryo UI" panose="020B0604030504040204" pitchFamily="50" charset="-128"/>
              </a:rPr>
              <a:t>一人当たりの水需要はピーク時から</a:t>
            </a:r>
            <a:r>
              <a:rPr kumimoji="1" lang="en-US" altLang="ja-JP" sz="1200" dirty="0" smtClean="0">
                <a:latin typeface="Meiryo UI" panose="020B0604030504040204" pitchFamily="50" charset="-128"/>
                <a:ea typeface="Meiryo UI" panose="020B0604030504040204" pitchFamily="50" charset="-128"/>
              </a:rPr>
              <a:t>3</a:t>
            </a:r>
            <a:r>
              <a:rPr kumimoji="1" lang="ja-JP" altLang="en-US" sz="1200" dirty="0" smtClean="0">
                <a:latin typeface="Meiryo UI" panose="020B0604030504040204" pitchFamily="50" charset="-128"/>
                <a:ea typeface="Meiryo UI" panose="020B0604030504040204" pitchFamily="50" charset="-128"/>
              </a:rPr>
              <a:t>割減</a:t>
            </a:r>
            <a:endParaRPr kumimoji="1" lang="ja-JP" altLang="en-US" sz="1200" dirty="0">
              <a:latin typeface="Meiryo UI" panose="020B0604030504040204" pitchFamily="50" charset="-128"/>
              <a:ea typeface="Meiryo UI" panose="020B0604030504040204" pitchFamily="50" charset="-128"/>
            </a:endParaRPr>
          </a:p>
        </p:txBody>
      </p:sp>
      <p:cxnSp>
        <p:nvCxnSpPr>
          <p:cNvPr id="28" name="直線コネクタ 27"/>
          <p:cNvCxnSpPr/>
          <p:nvPr/>
        </p:nvCxnSpPr>
        <p:spPr>
          <a:xfrm>
            <a:off x="525904" y="620688"/>
            <a:ext cx="8100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9133024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テキスト ボックス 11"/>
          <p:cNvSpPr txBox="1"/>
          <p:nvPr/>
        </p:nvSpPr>
        <p:spPr>
          <a:xfrm>
            <a:off x="540098" y="182344"/>
            <a:ext cx="4665060" cy="400110"/>
          </a:xfrm>
          <a:prstGeom prst="rect">
            <a:avLst/>
          </a:prstGeom>
          <a:noFill/>
        </p:spPr>
        <p:txBody>
          <a:bodyPr wrap="none" rtlCol="0">
            <a:spAutoFit/>
          </a:bodyPr>
          <a:lstStyle>
            <a:defPPr>
              <a:defRPr lang="ja-JP"/>
            </a:defPPr>
            <a:lvl1pPr>
              <a:defRPr sz="2400" b="1">
                <a:latin typeface="Meiryo UI" panose="020B0604030504040204" pitchFamily="50" charset="-128"/>
                <a:ea typeface="Meiryo UI" panose="020B0604030504040204" pitchFamily="50" charset="-128"/>
              </a:defRPr>
            </a:lvl1pPr>
          </a:lstStyle>
          <a:p>
            <a:r>
              <a:rPr lang="ja-JP" altLang="en-US" sz="2000" dirty="0" smtClean="0">
                <a:solidFill>
                  <a:prstClr val="black"/>
                </a:solidFill>
              </a:rPr>
              <a:t>府域の水需要と浄水場の施設能力の乖離</a:t>
            </a:r>
            <a:endParaRPr lang="ja-JP" altLang="en-US" sz="2000" dirty="0">
              <a:solidFill>
                <a:prstClr val="black"/>
              </a:solidFill>
            </a:endParaRPr>
          </a:p>
        </p:txBody>
      </p:sp>
      <p:sp>
        <p:nvSpPr>
          <p:cNvPr id="13" name="テキスト ボックス 12"/>
          <p:cNvSpPr txBox="1"/>
          <p:nvPr/>
        </p:nvSpPr>
        <p:spPr>
          <a:xfrm>
            <a:off x="940644" y="933688"/>
            <a:ext cx="7663804" cy="1077218"/>
          </a:xfrm>
          <a:prstGeom prst="rect">
            <a:avLst/>
          </a:prstGeom>
          <a:noFill/>
        </p:spPr>
        <p:txBody>
          <a:bodyPr wrap="square" rtlCol="0">
            <a:spAutoFit/>
          </a:bodyPr>
          <a:lstStyle/>
          <a:p>
            <a:pPr marL="285750" indent="-285750">
              <a:buFont typeface="Arial" panose="020B0604020202020204" pitchFamily="34" charset="0"/>
              <a:buChar char="•"/>
            </a:pPr>
            <a:r>
              <a:rPr lang="ja-JP" altLang="en-US" sz="1600" dirty="0">
                <a:latin typeface="Meiryo UI" panose="020B0604030504040204" pitchFamily="50" charset="-128"/>
                <a:ea typeface="Meiryo UI" panose="020B0604030504040204" pitchFamily="50" charset="-128"/>
                <a:cs typeface="Meiryo UI" panose="020B0604030504040204" pitchFamily="50" charset="-128"/>
              </a:rPr>
              <a:t>府域全体の浄水施設の稼働率は</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現在</a:t>
            </a:r>
            <a:r>
              <a:rPr lang="en-US" altLang="ja-JP" sz="1600" dirty="0" smtClean="0">
                <a:latin typeface="Meiryo UI" panose="020B0604030504040204" pitchFamily="50" charset="-128"/>
                <a:ea typeface="Meiryo UI" panose="020B0604030504040204" pitchFamily="50" charset="-128"/>
                <a:cs typeface="Meiryo UI" panose="020B0604030504040204" pitchFamily="50" charset="-128"/>
              </a:rPr>
              <a:t>61</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であり、予備力を考慮したとしても能力が余っている</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状態。（全国水道事業の平均稼働率</a:t>
            </a:r>
            <a:r>
              <a:rPr lang="en-US" altLang="ja-JP" sz="1600" dirty="0" smtClean="0">
                <a:latin typeface="Meiryo UI" panose="020B0604030504040204" pitchFamily="50" charset="-128"/>
                <a:ea typeface="Meiryo UI" panose="020B0604030504040204" pitchFamily="50" charset="-128"/>
                <a:cs typeface="Meiryo UI" panose="020B0604030504040204" pitchFamily="50" charset="-128"/>
              </a:rPr>
              <a:t>67%</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1600" dirty="0" smtClean="0">
                <a:latin typeface="Meiryo UI" panose="020B0604030504040204" pitchFamily="50" charset="-128"/>
                <a:ea typeface="Meiryo UI" panose="020B0604030504040204" pitchFamily="50" charset="-128"/>
                <a:cs typeface="Meiryo UI" panose="020B0604030504040204" pitchFamily="50" charset="-128"/>
              </a:rPr>
              <a:t>2016</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a:t>
            </a:r>
            <a:endParaRPr lang="en-US" altLang="ja-JP" sz="1600" dirty="0">
              <a:latin typeface="Meiryo UI" panose="020B0604030504040204" pitchFamily="50" charset="-128"/>
              <a:ea typeface="Meiryo UI" panose="020B0604030504040204" pitchFamily="50" charset="-128"/>
              <a:cs typeface="Meiryo UI" panose="020B0604030504040204" pitchFamily="50" charset="-128"/>
            </a:endParaRPr>
          </a:p>
          <a:p>
            <a:pPr marL="285750" indent="-285750">
              <a:buFont typeface="Arial" panose="020B0604020202020204" pitchFamily="34" charset="0"/>
              <a:buChar char="•"/>
            </a:pPr>
            <a:r>
              <a:rPr lang="en-US" altLang="ja-JP" sz="1600" dirty="0">
                <a:latin typeface="Meiryo UI" panose="020B0604030504040204" pitchFamily="50" charset="-128"/>
                <a:ea typeface="Meiryo UI" panose="020B0604030504040204" pitchFamily="50" charset="-128"/>
                <a:cs typeface="Meiryo UI" panose="020B0604030504040204" pitchFamily="50" charset="-128"/>
              </a:rPr>
              <a:t>2045</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年度には水需要が約</a:t>
            </a:r>
            <a:r>
              <a:rPr lang="en-US" altLang="ja-JP" sz="1600" dirty="0" smtClean="0">
                <a:latin typeface="Meiryo UI" panose="020B0604030504040204" pitchFamily="50" charset="-128"/>
                <a:ea typeface="Meiryo UI" panose="020B0604030504040204" pitchFamily="50" charset="-128"/>
                <a:cs typeface="Meiryo UI" panose="020B0604030504040204" pitchFamily="50" charset="-128"/>
              </a:rPr>
              <a:t>15%</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減少していく見込みであり、その場合は水量あたりのコストが上昇するため、浄水場の更新時に合わせダウンサイジングや統廃合を行なう必要が</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ある。</a:t>
            </a:r>
            <a:endParaRPr lang="ja-JP" altLang="en-US" sz="16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5" name="テキスト ボックス 14"/>
          <p:cNvSpPr txBox="1"/>
          <p:nvPr/>
        </p:nvSpPr>
        <p:spPr>
          <a:xfrm>
            <a:off x="0" y="6582270"/>
            <a:ext cx="4227845" cy="276999"/>
          </a:xfrm>
          <a:prstGeom prst="rect">
            <a:avLst/>
          </a:prstGeom>
          <a:noFill/>
        </p:spPr>
        <p:txBody>
          <a:bodyPr wrap="square" rtlCol="0">
            <a:spAutoFit/>
          </a:bodyPr>
          <a:lstStyle/>
          <a:p>
            <a:pPr algn="r"/>
            <a:r>
              <a:rPr lang="ja-JP" altLang="en-US" sz="1200" dirty="0"/>
              <a:t>出典：</a:t>
            </a:r>
            <a:r>
              <a:rPr lang="ja-JP" altLang="en-US" sz="1200" dirty="0" smtClean="0"/>
              <a:t>「大阪府</a:t>
            </a:r>
            <a:r>
              <a:rPr lang="ja-JP" altLang="en-US" sz="1200" dirty="0"/>
              <a:t>の水道の</a:t>
            </a:r>
            <a:r>
              <a:rPr lang="ja-JP" altLang="en-US" sz="1200" dirty="0" smtClean="0"/>
              <a:t>現況（</a:t>
            </a:r>
            <a:r>
              <a:rPr lang="en-US" altLang="ja-JP" sz="1200" dirty="0" smtClean="0"/>
              <a:t>2017</a:t>
            </a:r>
            <a:r>
              <a:rPr lang="ja-JP" altLang="en-US" sz="1200" dirty="0" smtClean="0"/>
              <a:t>）」・水道統計（</a:t>
            </a:r>
            <a:r>
              <a:rPr lang="en-US" altLang="ja-JP" sz="1200" dirty="0" smtClean="0"/>
              <a:t>2016</a:t>
            </a:r>
            <a:r>
              <a:rPr lang="ja-JP" altLang="en-US" sz="1200" dirty="0" smtClean="0"/>
              <a:t>）</a:t>
            </a:r>
            <a:endParaRPr lang="ja-JP" altLang="en-US" sz="1200" dirty="0"/>
          </a:p>
        </p:txBody>
      </p:sp>
      <p:sp>
        <p:nvSpPr>
          <p:cNvPr id="16" name="スライド番号プレースホルダー 3"/>
          <p:cNvSpPr>
            <a:spLocks noGrp="1"/>
          </p:cNvSpPr>
          <p:nvPr>
            <p:ph type="sldNum" sz="quarter" idx="12"/>
          </p:nvPr>
        </p:nvSpPr>
        <p:spPr>
          <a:xfrm>
            <a:off x="6980952" y="6520259"/>
            <a:ext cx="2133600" cy="365125"/>
          </a:xfrm>
        </p:spPr>
        <p:txBody>
          <a:bodyPr/>
          <a:lstStyle/>
          <a:p>
            <a:fld id="{026B3D98-A60D-4F83-A925-9FA9AF0DAB1E}" type="slidenum">
              <a:rPr lang="ja-JP" altLang="en-US" sz="1400" b="0" smtClean="0">
                <a:solidFill>
                  <a:schemeClr val="tx1"/>
                </a:solidFill>
              </a:rPr>
              <a:pPr/>
              <a:t>11</a:t>
            </a:fld>
            <a:endParaRPr lang="ja-JP" altLang="en-US" sz="1400" b="0" dirty="0">
              <a:solidFill>
                <a:schemeClr val="tx1"/>
              </a:solidFill>
            </a:endParaRPr>
          </a:p>
        </p:txBody>
      </p:sp>
      <p:graphicFrame>
        <p:nvGraphicFramePr>
          <p:cNvPr id="9" name="グラフ 8"/>
          <p:cNvGraphicFramePr/>
          <p:nvPr>
            <p:extLst/>
          </p:nvPr>
        </p:nvGraphicFramePr>
        <p:xfrm>
          <a:off x="136213" y="1936588"/>
          <a:ext cx="4179326" cy="4243387"/>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29" name="グラフ 28"/>
          <p:cNvGraphicFramePr/>
          <p:nvPr>
            <p:extLst/>
          </p:nvPr>
        </p:nvGraphicFramePr>
        <p:xfrm>
          <a:off x="4716016" y="1936588"/>
          <a:ext cx="4179326" cy="4243387"/>
        </p:xfrm>
        <a:graphic>
          <a:graphicData uri="http://schemas.openxmlformats.org/drawingml/2006/chart">
            <c:chart xmlns:c="http://schemas.openxmlformats.org/drawingml/2006/chart" xmlns:r="http://schemas.openxmlformats.org/officeDocument/2006/relationships" r:id="rId3"/>
          </a:graphicData>
        </a:graphic>
      </p:graphicFrame>
      <p:sp>
        <p:nvSpPr>
          <p:cNvPr id="22" name="テキスト ボックス 21"/>
          <p:cNvSpPr txBox="1"/>
          <p:nvPr/>
        </p:nvSpPr>
        <p:spPr>
          <a:xfrm>
            <a:off x="2536440" y="5094223"/>
            <a:ext cx="720080" cy="369332"/>
          </a:xfrm>
          <a:prstGeom prst="rect">
            <a:avLst/>
          </a:prstGeom>
          <a:noFill/>
        </p:spPr>
        <p:txBody>
          <a:bodyPr wrap="square" rtlCol="0">
            <a:spAutoFit/>
          </a:bodyPr>
          <a:lstStyle/>
          <a:p>
            <a:r>
              <a:rPr lang="en-US" altLang="ja-JP"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278</a:t>
            </a:r>
            <a:endParaRPr lang="ja-JP" altLang="en-US"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30" name="テキスト ボックス 29"/>
          <p:cNvSpPr txBox="1"/>
          <p:nvPr/>
        </p:nvSpPr>
        <p:spPr>
          <a:xfrm>
            <a:off x="2752464" y="3613220"/>
            <a:ext cx="720080" cy="369332"/>
          </a:xfrm>
          <a:prstGeom prst="rect">
            <a:avLst/>
          </a:prstGeom>
          <a:noFill/>
        </p:spPr>
        <p:txBody>
          <a:bodyPr wrap="square" rtlCol="0">
            <a:spAutoFit/>
          </a:bodyPr>
          <a:lstStyle/>
          <a:p>
            <a:r>
              <a:rPr lang="en-US" altLang="ja-JP"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328</a:t>
            </a:r>
            <a:endParaRPr lang="ja-JP" altLang="en-US"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31" name="テキスト ボックス 30"/>
          <p:cNvSpPr txBox="1"/>
          <p:nvPr/>
        </p:nvSpPr>
        <p:spPr>
          <a:xfrm>
            <a:off x="8316416" y="3594228"/>
            <a:ext cx="720080" cy="369332"/>
          </a:xfrm>
          <a:prstGeom prst="rect">
            <a:avLst/>
          </a:prstGeom>
          <a:noFill/>
        </p:spPr>
        <p:txBody>
          <a:bodyPr wrap="square" rtlCol="0">
            <a:spAutoFit/>
          </a:bodyPr>
          <a:lstStyle/>
          <a:p>
            <a:r>
              <a:rPr lang="en-US" altLang="ja-JP"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539</a:t>
            </a:r>
            <a:endParaRPr lang="ja-JP" altLang="en-US"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33" name="左右矢印 32"/>
          <p:cNvSpPr/>
          <p:nvPr/>
        </p:nvSpPr>
        <p:spPr>
          <a:xfrm>
            <a:off x="4227845" y="3634441"/>
            <a:ext cx="451151" cy="306036"/>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ja-JP" altLang="en-US">
              <a:solidFill>
                <a:prstClr val="white"/>
              </a:solidFill>
            </a:endParaRPr>
          </a:p>
        </p:txBody>
      </p:sp>
      <p:sp>
        <p:nvSpPr>
          <p:cNvPr id="34" name="テキスト ボックス 1"/>
          <p:cNvSpPr txBox="1"/>
          <p:nvPr/>
        </p:nvSpPr>
        <p:spPr>
          <a:xfrm>
            <a:off x="4139918" y="3219176"/>
            <a:ext cx="648106" cy="532067"/>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ja-JP" altLang="en-US" sz="1200" dirty="0" smtClean="0">
                <a:solidFill>
                  <a:srgbClr val="1F497D"/>
                </a:solidFill>
                <a:latin typeface="メイリオ" panose="020B0604030504040204" pitchFamily="50" charset="-128"/>
                <a:ea typeface="メイリオ" panose="020B0604030504040204" pitchFamily="50" charset="-128"/>
                <a:cs typeface="メイリオ" panose="020B0604030504040204" pitchFamily="50" charset="-128"/>
              </a:rPr>
              <a:t>稼働率</a:t>
            </a:r>
            <a:endParaRPr lang="en-US" altLang="ja-JP" sz="1200" dirty="0" smtClean="0">
              <a:solidFill>
                <a:srgbClr val="1F497D"/>
              </a:solidFill>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1200" dirty="0" smtClean="0">
                <a:solidFill>
                  <a:srgbClr val="1F497D"/>
                </a:solidFill>
                <a:latin typeface="メイリオ" panose="020B0604030504040204" pitchFamily="50" charset="-128"/>
                <a:ea typeface="メイリオ" panose="020B0604030504040204" pitchFamily="50" charset="-128"/>
                <a:cs typeface="メイリオ" panose="020B0604030504040204" pitchFamily="50" charset="-128"/>
              </a:rPr>
              <a:t>６</a:t>
            </a:r>
            <a:r>
              <a:rPr lang="en-US" altLang="ja-JP" sz="1200" dirty="0" smtClean="0">
                <a:solidFill>
                  <a:srgbClr val="1F497D"/>
                </a:solidFill>
                <a:latin typeface="メイリオ" panose="020B0604030504040204" pitchFamily="50" charset="-128"/>
                <a:ea typeface="メイリオ" panose="020B0604030504040204" pitchFamily="50" charset="-128"/>
                <a:cs typeface="メイリオ" panose="020B0604030504040204" pitchFamily="50" charset="-128"/>
              </a:rPr>
              <a:t>1</a:t>
            </a:r>
            <a:r>
              <a:rPr lang="ja-JP" altLang="en-US" sz="1200" dirty="0" smtClean="0">
                <a:solidFill>
                  <a:srgbClr val="1F497D"/>
                </a:solidFill>
                <a:latin typeface="メイリオ" panose="020B0604030504040204" pitchFamily="50" charset="-128"/>
                <a:ea typeface="メイリオ" panose="020B0604030504040204" pitchFamily="50" charset="-128"/>
                <a:cs typeface="メイリオ" panose="020B0604030504040204" pitchFamily="50" charset="-128"/>
              </a:rPr>
              <a:t>％</a:t>
            </a:r>
            <a:endParaRPr lang="ja-JP" altLang="en-US" sz="1200" dirty="0">
              <a:solidFill>
                <a:srgbClr val="1F497D"/>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35" name="左右矢印 34"/>
          <p:cNvSpPr/>
          <p:nvPr/>
        </p:nvSpPr>
        <p:spPr>
          <a:xfrm>
            <a:off x="4227845" y="5115251"/>
            <a:ext cx="451151" cy="306036"/>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ja-JP" altLang="en-US">
              <a:solidFill>
                <a:prstClr val="white"/>
              </a:solidFill>
            </a:endParaRPr>
          </a:p>
        </p:txBody>
      </p:sp>
      <p:sp>
        <p:nvSpPr>
          <p:cNvPr id="36" name="テキスト ボックス 1"/>
          <p:cNvSpPr txBox="1"/>
          <p:nvPr/>
        </p:nvSpPr>
        <p:spPr>
          <a:xfrm>
            <a:off x="4129367" y="4672892"/>
            <a:ext cx="648106" cy="532067"/>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ja-JP" altLang="en-US" sz="1200" dirty="0" smtClean="0">
                <a:solidFill>
                  <a:srgbClr val="1F497D"/>
                </a:solidFill>
                <a:latin typeface="メイリオ" panose="020B0604030504040204" pitchFamily="50" charset="-128"/>
                <a:ea typeface="メイリオ" panose="020B0604030504040204" pitchFamily="50" charset="-128"/>
                <a:cs typeface="メイリオ" panose="020B0604030504040204" pitchFamily="50" charset="-128"/>
              </a:rPr>
              <a:t>稼働率</a:t>
            </a:r>
            <a:endParaRPr lang="en-US" altLang="ja-JP" sz="1200" dirty="0" smtClean="0">
              <a:solidFill>
                <a:srgbClr val="1F497D"/>
              </a:solidFill>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1200" dirty="0" smtClean="0">
                <a:solidFill>
                  <a:srgbClr val="1F497D"/>
                </a:solidFill>
                <a:latin typeface="メイリオ" panose="020B0604030504040204" pitchFamily="50" charset="-128"/>
                <a:ea typeface="メイリオ" panose="020B0604030504040204" pitchFamily="50" charset="-128"/>
                <a:cs typeface="メイリオ" panose="020B0604030504040204" pitchFamily="50" charset="-128"/>
              </a:rPr>
              <a:t>向　上</a:t>
            </a:r>
            <a:endParaRPr lang="ja-JP" altLang="en-US" sz="1200" dirty="0">
              <a:solidFill>
                <a:srgbClr val="1F497D"/>
              </a:solidFill>
              <a:latin typeface="メイリオ" panose="020B0604030504040204" pitchFamily="50" charset="-128"/>
              <a:ea typeface="メイリオ" panose="020B0604030504040204" pitchFamily="50" charset="-128"/>
              <a:cs typeface="メイリオ" panose="020B0604030504040204" pitchFamily="50" charset="-128"/>
            </a:endParaRPr>
          </a:p>
        </p:txBody>
      </p:sp>
      <p:cxnSp>
        <p:nvCxnSpPr>
          <p:cNvPr id="40" name="直線矢印コネクタ 39"/>
          <p:cNvCxnSpPr/>
          <p:nvPr/>
        </p:nvCxnSpPr>
        <p:spPr>
          <a:xfrm flipH="1">
            <a:off x="7343775" y="3762199"/>
            <a:ext cx="1059994" cy="1524176"/>
          </a:xfrm>
          <a:prstGeom prst="straightConnector1">
            <a:avLst/>
          </a:prstGeom>
          <a:ln w="19050">
            <a:solidFill>
              <a:srgbClr val="FF0000"/>
            </a:solidFill>
            <a:prstDash val="dash"/>
            <a:tailEnd type="triangle"/>
          </a:ln>
        </p:spPr>
        <p:style>
          <a:lnRef idx="1">
            <a:schemeClr val="accent1"/>
          </a:lnRef>
          <a:fillRef idx="0">
            <a:schemeClr val="accent1"/>
          </a:fillRef>
          <a:effectRef idx="0">
            <a:schemeClr val="accent1"/>
          </a:effectRef>
          <a:fontRef idx="minor">
            <a:schemeClr val="tx1"/>
          </a:fontRef>
        </p:style>
      </p:cxnSp>
      <p:sp>
        <p:nvSpPr>
          <p:cNvPr id="41" name="テキスト ボックス 40"/>
          <p:cNvSpPr txBox="1"/>
          <p:nvPr/>
        </p:nvSpPr>
        <p:spPr>
          <a:xfrm>
            <a:off x="6294004" y="4156248"/>
            <a:ext cx="1739076" cy="738664"/>
          </a:xfrm>
          <a:prstGeom prst="rect">
            <a:avLst/>
          </a:prstGeom>
          <a:noFill/>
        </p:spPr>
        <p:txBody>
          <a:bodyPr wrap="square" rtlCol="0">
            <a:spAutoFit/>
          </a:bodyPr>
          <a:lstStyle/>
          <a:p>
            <a:r>
              <a:rPr lang="ja-JP" altLang="en-US" sz="1400" dirty="0">
                <a:solidFill>
                  <a:srgbClr val="C00000"/>
                </a:solidFill>
                <a:latin typeface="メイリオ" panose="020B0604030504040204" pitchFamily="50" charset="-128"/>
                <a:ea typeface="メイリオ" panose="020B0604030504040204" pitchFamily="50" charset="-128"/>
                <a:cs typeface="メイリオ" panose="020B0604030504040204" pitchFamily="50" charset="-128"/>
              </a:rPr>
              <a:t>需要に</a:t>
            </a:r>
            <a:r>
              <a:rPr lang="ja-JP" altLang="en-US" sz="1400" dirty="0" smtClean="0">
                <a:solidFill>
                  <a:srgbClr val="C00000"/>
                </a:solidFill>
                <a:latin typeface="メイリオ" panose="020B0604030504040204" pitchFamily="50" charset="-128"/>
                <a:ea typeface="メイリオ" panose="020B0604030504040204" pitchFamily="50" charset="-128"/>
                <a:cs typeface="メイリオ" panose="020B0604030504040204" pitchFamily="50" charset="-128"/>
              </a:rPr>
              <a:t>見合った</a:t>
            </a:r>
            <a:endParaRPr lang="en-US" altLang="ja-JP" sz="1400" dirty="0" smtClean="0">
              <a:solidFill>
                <a:srgbClr val="C00000"/>
              </a:solidFill>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1400" dirty="0" smtClean="0">
                <a:solidFill>
                  <a:srgbClr val="C00000"/>
                </a:solidFill>
                <a:latin typeface="メイリオ" panose="020B0604030504040204" pitchFamily="50" charset="-128"/>
                <a:ea typeface="メイリオ" panose="020B0604030504040204" pitchFamily="50" charset="-128"/>
                <a:cs typeface="メイリオ" panose="020B0604030504040204" pitchFamily="50" charset="-128"/>
              </a:rPr>
              <a:t>ダウンサイジング</a:t>
            </a:r>
            <a:r>
              <a:rPr lang="ja-JP" altLang="en-US" sz="1400" dirty="0">
                <a:solidFill>
                  <a:srgbClr val="C00000"/>
                </a:solidFill>
                <a:latin typeface="メイリオ" panose="020B0604030504040204" pitchFamily="50" charset="-128"/>
                <a:ea typeface="メイリオ" panose="020B0604030504040204" pitchFamily="50" charset="-128"/>
                <a:cs typeface="メイリオ" panose="020B0604030504040204" pitchFamily="50" charset="-128"/>
              </a:rPr>
              <a:t>が必要</a:t>
            </a:r>
          </a:p>
        </p:txBody>
      </p:sp>
      <p:sp>
        <p:nvSpPr>
          <p:cNvPr id="43" name="テキスト ボックス 42"/>
          <p:cNvSpPr txBox="1"/>
          <p:nvPr/>
        </p:nvSpPr>
        <p:spPr>
          <a:xfrm>
            <a:off x="7596336" y="5033514"/>
            <a:ext cx="1512000" cy="646331"/>
          </a:xfrm>
          <a:prstGeom prst="rect">
            <a:avLst/>
          </a:prstGeom>
          <a:noFill/>
        </p:spPr>
        <p:txBody>
          <a:bodyPr wrap="square" rtlCol="0">
            <a:spAutoFit/>
          </a:bodyPr>
          <a:lstStyle/>
          <a:p>
            <a:r>
              <a:rPr lang="en-US" altLang="ja-JP"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278</a:t>
            </a:r>
          </a:p>
          <a:p>
            <a:r>
              <a:rPr lang="ja-JP" altLang="en-US"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a:t>
            </a:r>
            <a:r>
              <a:rPr lang="en-US" altLang="ja-JP"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α</a:t>
            </a:r>
            <a:r>
              <a:rPr lang="en-US" altLang="ja-JP" sz="11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1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予備</a:t>
            </a:r>
            <a:r>
              <a:rPr lang="ja-JP" altLang="en-US" sz="11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力）</a:t>
            </a:r>
            <a:endParaRPr lang="ja-JP" altLang="en-US" sz="11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44" name="テキスト ボックス 43"/>
          <p:cNvSpPr txBox="1"/>
          <p:nvPr/>
        </p:nvSpPr>
        <p:spPr>
          <a:xfrm>
            <a:off x="3112504" y="2431827"/>
            <a:ext cx="1296144" cy="276999"/>
          </a:xfrm>
          <a:prstGeom prst="rect">
            <a:avLst/>
          </a:prstGeom>
          <a:noFill/>
        </p:spPr>
        <p:txBody>
          <a:bodyPr wrap="square" rtlCol="0">
            <a:spAutoFit/>
          </a:bodyPr>
          <a:lstStyle/>
          <a:p>
            <a:r>
              <a:rPr lang="ja-JP" altLang="en-US" sz="12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単位：万㎥</a:t>
            </a:r>
            <a:r>
              <a:rPr lang="en-US" altLang="ja-JP" sz="12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2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日</a:t>
            </a:r>
          </a:p>
        </p:txBody>
      </p:sp>
      <p:sp>
        <p:nvSpPr>
          <p:cNvPr id="45" name="テキスト ボックス 44"/>
          <p:cNvSpPr txBox="1"/>
          <p:nvPr/>
        </p:nvSpPr>
        <p:spPr>
          <a:xfrm>
            <a:off x="7596336" y="2431827"/>
            <a:ext cx="1297978" cy="276999"/>
          </a:xfrm>
          <a:prstGeom prst="rect">
            <a:avLst/>
          </a:prstGeom>
          <a:noFill/>
        </p:spPr>
        <p:txBody>
          <a:bodyPr wrap="square" rtlCol="0">
            <a:spAutoFit/>
          </a:bodyPr>
          <a:lstStyle/>
          <a:p>
            <a:r>
              <a:rPr lang="ja-JP" altLang="en-US" sz="12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単位：万㎥</a:t>
            </a:r>
            <a:r>
              <a:rPr lang="en-US" altLang="ja-JP" sz="12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2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日</a:t>
            </a:r>
          </a:p>
        </p:txBody>
      </p:sp>
      <p:cxnSp>
        <p:nvCxnSpPr>
          <p:cNvPr id="47" name="直線矢印コネクタ 46"/>
          <p:cNvCxnSpPr/>
          <p:nvPr/>
        </p:nvCxnSpPr>
        <p:spPr>
          <a:xfrm flipH="1">
            <a:off x="2515339" y="3819227"/>
            <a:ext cx="270476" cy="1537452"/>
          </a:xfrm>
          <a:prstGeom prst="straightConnector1">
            <a:avLst/>
          </a:prstGeom>
          <a:ln w="19050">
            <a:solidFill>
              <a:srgbClr val="FF0000"/>
            </a:solidFill>
            <a:prstDash val="dash"/>
            <a:tailEnd type="triangle"/>
          </a:ln>
        </p:spPr>
        <p:style>
          <a:lnRef idx="1">
            <a:schemeClr val="accent1"/>
          </a:lnRef>
          <a:fillRef idx="0">
            <a:schemeClr val="accent1"/>
          </a:fillRef>
          <a:effectRef idx="0">
            <a:schemeClr val="accent1"/>
          </a:effectRef>
          <a:fontRef idx="minor">
            <a:schemeClr val="tx1"/>
          </a:fontRef>
        </p:style>
      </p:cxnSp>
      <p:grpSp>
        <p:nvGrpSpPr>
          <p:cNvPr id="4" name="グループ化 3"/>
          <p:cNvGrpSpPr/>
          <p:nvPr/>
        </p:nvGrpSpPr>
        <p:grpSpPr>
          <a:xfrm>
            <a:off x="2232000" y="6041044"/>
            <a:ext cx="4680000" cy="461665"/>
            <a:chOff x="2412000" y="6324321"/>
            <a:chExt cx="4680000" cy="461665"/>
          </a:xfrm>
        </p:grpSpPr>
        <p:sp>
          <p:nvSpPr>
            <p:cNvPr id="2" name="テキスト ボックス 1"/>
            <p:cNvSpPr txBox="1"/>
            <p:nvPr/>
          </p:nvSpPr>
          <p:spPr>
            <a:xfrm>
              <a:off x="2412000" y="6324321"/>
              <a:ext cx="4680000" cy="461665"/>
            </a:xfrm>
            <a:prstGeom prst="rect">
              <a:avLst/>
            </a:prstGeom>
            <a:noFill/>
          </p:spPr>
          <p:txBody>
            <a:bodyPr wrap="square" rtlCol="0">
              <a:spAutoFit/>
            </a:bodyPr>
            <a:lstStyle/>
            <a:p>
              <a:r>
                <a:rPr kumimoji="1" lang="ja-JP" altLang="en-US" sz="1200" dirty="0" smtClean="0">
                  <a:latin typeface="メイリオ" panose="020B0604030504040204" pitchFamily="50" charset="-128"/>
                  <a:ea typeface="メイリオ" panose="020B0604030504040204" pitchFamily="50" charset="-128"/>
                  <a:cs typeface="メイリオ" panose="020B0604030504040204" pitchFamily="50" charset="-128"/>
                </a:rPr>
                <a:t>　　　大阪市　　　大阪広域水道企業団　　　市町村自己水ほか</a:t>
              </a:r>
              <a:endParaRPr kumimoji="1" lang="en-US" altLang="ja-JP" sz="1200" dirty="0" smtClean="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3" name="正方形/長方形 2"/>
            <p:cNvSpPr/>
            <p:nvPr/>
          </p:nvSpPr>
          <p:spPr>
            <a:xfrm>
              <a:off x="2715151" y="6353770"/>
              <a:ext cx="180000" cy="180000"/>
            </a:xfrm>
            <a:prstGeom prst="rect">
              <a:avLst/>
            </a:prstGeom>
            <a:solidFill>
              <a:srgbClr val="FFCCFF"/>
            </a:solidFill>
            <a:ln w="63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4" name="正方形/長方形 23"/>
            <p:cNvSpPr/>
            <p:nvPr/>
          </p:nvSpPr>
          <p:spPr>
            <a:xfrm>
              <a:off x="3647004" y="6353770"/>
              <a:ext cx="180000" cy="180000"/>
            </a:xfrm>
            <a:prstGeom prst="rect">
              <a:avLst/>
            </a:prstGeom>
            <a:solidFill>
              <a:schemeClr val="accent1">
                <a:lumMod val="40000"/>
                <a:lumOff val="60000"/>
              </a:schemeClr>
            </a:solidFill>
            <a:ln w="63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5" name="正方形/長方形 24"/>
            <p:cNvSpPr/>
            <p:nvPr/>
          </p:nvSpPr>
          <p:spPr>
            <a:xfrm>
              <a:off x="5464671" y="6353770"/>
              <a:ext cx="180000" cy="180000"/>
            </a:xfrm>
            <a:prstGeom prst="rect">
              <a:avLst/>
            </a:prstGeom>
            <a:solidFill>
              <a:schemeClr val="accent3">
                <a:lumMod val="60000"/>
                <a:lumOff val="40000"/>
              </a:schemeClr>
            </a:solidFill>
            <a:ln w="63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cxnSp>
        <p:nvCxnSpPr>
          <p:cNvPr id="27" name="直線コネクタ 26"/>
          <p:cNvCxnSpPr/>
          <p:nvPr/>
        </p:nvCxnSpPr>
        <p:spPr>
          <a:xfrm>
            <a:off x="525904" y="620688"/>
            <a:ext cx="8100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8" name="テキスト ボックス 27"/>
          <p:cNvSpPr txBox="1"/>
          <p:nvPr/>
        </p:nvSpPr>
        <p:spPr>
          <a:xfrm>
            <a:off x="1598675" y="4429247"/>
            <a:ext cx="1153789" cy="309219"/>
          </a:xfrm>
          <a:prstGeom prst="rect">
            <a:avLst/>
          </a:prstGeom>
          <a:noFill/>
        </p:spPr>
        <p:txBody>
          <a:bodyPr wrap="square" rtlCol="0">
            <a:spAutoFit/>
          </a:bodyPr>
          <a:lstStyle/>
          <a:p>
            <a:r>
              <a:rPr lang="ja-JP" altLang="en-US" sz="1400" dirty="0" smtClean="0">
                <a:solidFill>
                  <a:srgbClr val="C00000"/>
                </a:solidFill>
                <a:latin typeface="メイリオ" panose="020B0604030504040204" pitchFamily="50" charset="-128"/>
                <a:ea typeface="メイリオ" panose="020B0604030504040204" pitchFamily="50" charset="-128"/>
                <a:cs typeface="メイリオ" panose="020B0604030504040204" pitchFamily="50" charset="-128"/>
              </a:rPr>
              <a:t>約</a:t>
            </a:r>
            <a:r>
              <a:rPr lang="en-US" altLang="ja-JP" sz="1400" dirty="0" smtClean="0">
                <a:solidFill>
                  <a:srgbClr val="C00000"/>
                </a:solidFill>
                <a:latin typeface="メイリオ" panose="020B0604030504040204" pitchFamily="50" charset="-128"/>
                <a:ea typeface="メイリオ" panose="020B0604030504040204" pitchFamily="50" charset="-128"/>
                <a:cs typeface="メイリオ" panose="020B0604030504040204" pitchFamily="50" charset="-128"/>
              </a:rPr>
              <a:t>15</a:t>
            </a:r>
            <a:r>
              <a:rPr lang="ja-JP" altLang="en-US" sz="1400" dirty="0" smtClean="0">
                <a:solidFill>
                  <a:srgbClr val="C00000"/>
                </a:solidFill>
                <a:latin typeface="メイリオ" panose="020B0604030504040204" pitchFamily="50" charset="-128"/>
                <a:ea typeface="メイリオ" panose="020B0604030504040204" pitchFamily="50" charset="-128"/>
                <a:cs typeface="メイリオ" panose="020B0604030504040204" pitchFamily="50" charset="-128"/>
              </a:rPr>
              <a:t>％減少</a:t>
            </a:r>
            <a:endParaRPr lang="ja-JP" altLang="en-US" sz="1400" dirty="0">
              <a:solidFill>
                <a:srgbClr val="C00000"/>
              </a:solidFill>
              <a:latin typeface="メイリオ" panose="020B0604030504040204" pitchFamily="50" charset="-128"/>
              <a:ea typeface="メイリオ" panose="020B0604030504040204" pitchFamily="50" charset="-128"/>
              <a:cs typeface="メイリオ" panose="020B0604030504040204" pitchFamily="50" charset="-128"/>
            </a:endParaRPr>
          </a:p>
        </p:txBody>
      </p:sp>
    </p:spTree>
    <p:extLst>
      <p:ext uri="{BB962C8B-B14F-4D97-AF65-F5344CB8AC3E}">
        <p14:creationId xmlns:p14="http://schemas.microsoft.com/office/powerpoint/2010/main" val="318102858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p:cNvSpPr txBox="1"/>
          <p:nvPr/>
        </p:nvSpPr>
        <p:spPr>
          <a:xfrm>
            <a:off x="341999" y="195273"/>
            <a:ext cx="5485079" cy="369332"/>
          </a:xfrm>
          <a:prstGeom prst="rect">
            <a:avLst/>
          </a:prstGeom>
          <a:noFill/>
        </p:spPr>
        <p:txBody>
          <a:bodyPr wrap="square" rtlCol="0">
            <a:spAutoFit/>
          </a:bodyPr>
          <a:lstStyle/>
          <a:p>
            <a:r>
              <a:rPr lang="ja-JP" altLang="en-US" b="1" dirty="0">
                <a:latin typeface="Meiryo UI" panose="020B0604030504040204" pitchFamily="50" charset="-128"/>
                <a:ea typeface="Meiryo UI" panose="020B0604030504040204" pitchFamily="50" charset="-128"/>
              </a:rPr>
              <a:t>地震による水道施設への被害</a:t>
            </a:r>
            <a:endParaRPr lang="ja-JP" altLang="ja-JP" b="1" dirty="0">
              <a:latin typeface="Meiryo UI" panose="020B0604030504040204" pitchFamily="50" charset="-128"/>
              <a:ea typeface="Meiryo UI" panose="020B0604030504040204" pitchFamily="50" charset="-128"/>
            </a:endParaRPr>
          </a:p>
        </p:txBody>
      </p:sp>
      <p:sp>
        <p:nvSpPr>
          <p:cNvPr id="5" name="テキスト ボックス 4"/>
          <p:cNvSpPr txBox="1"/>
          <p:nvPr/>
        </p:nvSpPr>
        <p:spPr>
          <a:xfrm>
            <a:off x="-24137" y="1633816"/>
            <a:ext cx="3415553" cy="338554"/>
          </a:xfrm>
          <a:prstGeom prst="rect">
            <a:avLst/>
          </a:prstGeom>
          <a:noFill/>
        </p:spPr>
        <p:txBody>
          <a:bodyPr wrap="square" rtlCol="0">
            <a:spAutoFit/>
          </a:bodyPr>
          <a:lstStyle>
            <a:defPPr>
              <a:defRPr lang="ja-JP"/>
            </a:defPPr>
            <a:lvl1pPr>
              <a:defRPr sz="2000" b="1">
                <a:latin typeface="Meiryo UI" panose="020B0604030504040204" pitchFamily="50" charset="-128"/>
                <a:ea typeface="Meiryo UI" panose="020B0604030504040204" pitchFamily="50" charset="-128"/>
              </a:defRPr>
            </a:lvl1pPr>
          </a:lstStyle>
          <a:p>
            <a:r>
              <a:rPr lang="ja-JP" altLang="en-US" sz="1600" dirty="0"/>
              <a:t>◆大阪北部地震</a:t>
            </a:r>
          </a:p>
        </p:txBody>
      </p:sp>
      <p:sp>
        <p:nvSpPr>
          <p:cNvPr id="6" name="テキスト ボックス 5"/>
          <p:cNvSpPr txBox="1"/>
          <p:nvPr/>
        </p:nvSpPr>
        <p:spPr>
          <a:xfrm>
            <a:off x="12700" y="4168650"/>
            <a:ext cx="3415553" cy="338554"/>
          </a:xfrm>
          <a:prstGeom prst="rect">
            <a:avLst/>
          </a:prstGeom>
          <a:noFill/>
        </p:spPr>
        <p:txBody>
          <a:bodyPr wrap="square" rtlCol="0">
            <a:spAutoFit/>
          </a:bodyPr>
          <a:lstStyle>
            <a:defPPr>
              <a:defRPr lang="ja-JP"/>
            </a:defPPr>
            <a:lvl1pPr>
              <a:defRPr sz="2000" b="1">
                <a:latin typeface="Meiryo UI" panose="020B0604030504040204" pitchFamily="50" charset="-128"/>
                <a:ea typeface="Meiryo UI" panose="020B0604030504040204" pitchFamily="50" charset="-128"/>
              </a:defRPr>
            </a:lvl1pPr>
          </a:lstStyle>
          <a:p>
            <a:r>
              <a:rPr lang="ja-JP" altLang="en-US" sz="1600" dirty="0"/>
              <a:t>◆東日本大震災</a:t>
            </a:r>
          </a:p>
        </p:txBody>
      </p:sp>
      <p:sp>
        <p:nvSpPr>
          <p:cNvPr id="7" name="テキスト ボックス 6"/>
          <p:cNvSpPr txBox="1"/>
          <p:nvPr/>
        </p:nvSpPr>
        <p:spPr>
          <a:xfrm>
            <a:off x="4572604" y="1655466"/>
            <a:ext cx="4176000" cy="830997"/>
          </a:xfrm>
          <a:prstGeom prst="rect">
            <a:avLst/>
          </a:prstGeom>
          <a:noFill/>
        </p:spPr>
        <p:txBody>
          <a:bodyPr wrap="square" rtlCol="0">
            <a:spAutoFit/>
          </a:bodyPr>
          <a:lstStyle>
            <a:defPPr>
              <a:defRPr lang="ja-JP"/>
            </a:defPPr>
            <a:lvl1pPr>
              <a:defRPr sz="2000" b="1">
                <a:latin typeface="Meiryo UI" panose="020B0604030504040204" pitchFamily="50" charset="-128"/>
                <a:ea typeface="Meiryo UI" panose="020B0604030504040204" pitchFamily="50" charset="-128"/>
              </a:defRPr>
            </a:lvl1pPr>
          </a:lstStyle>
          <a:p>
            <a:r>
              <a:rPr lang="ja-JP" altLang="en-US" sz="1600" dirty="0"/>
              <a:t>◆南海トラフ巨大</a:t>
            </a:r>
            <a:r>
              <a:rPr lang="ja-JP" altLang="en-US" sz="1600" dirty="0" smtClean="0"/>
              <a:t>地震</a:t>
            </a:r>
            <a:r>
              <a:rPr lang="en-US" altLang="ja-JP" sz="1600" baseline="30000" dirty="0" smtClean="0"/>
              <a:t>※</a:t>
            </a:r>
            <a:r>
              <a:rPr lang="en-US" altLang="ja-JP" sz="1600" dirty="0" smtClean="0"/>
              <a:t>【2013</a:t>
            </a:r>
            <a:r>
              <a:rPr lang="ja-JP" altLang="en-US" sz="1600" dirty="0" smtClean="0"/>
              <a:t>年大阪府</a:t>
            </a:r>
            <a:r>
              <a:rPr lang="ja-JP" altLang="en-US" sz="1600" dirty="0"/>
              <a:t>予測</a:t>
            </a:r>
            <a:r>
              <a:rPr lang="en-US" altLang="ja-JP" sz="1600" dirty="0" smtClean="0"/>
              <a:t>】</a:t>
            </a:r>
          </a:p>
          <a:p>
            <a:r>
              <a:rPr lang="ja-JP" altLang="en-US" sz="1600" dirty="0"/>
              <a:t>　</a:t>
            </a:r>
            <a:r>
              <a:rPr lang="ja-JP" altLang="en-US" sz="1600" dirty="0" smtClean="0"/>
              <a:t>　</a:t>
            </a:r>
            <a:r>
              <a:rPr lang="en-US" altLang="ja-JP" sz="900" dirty="0" smtClean="0"/>
              <a:t>※</a:t>
            </a:r>
            <a:r>
              <a:rPr lang="ja-JP" altLang="en-US" sz="900" dirty="0" smtClean="0"/>
              <a:t>南海トラフ地震のうち、想定される最大規模（Ｍ</a:t>
            </a:r>
            <a:r>
              <a:rPr lang="en-US" altLang="ja-JP" sz="900" dirty="0" smtClean="0"/>
              <a:t>9.0</a:t>
            </a:r>
            <a:r>
              <a:rPr lang="ja-JP" altLang="en-US" sz="900" dirty="0" smtClean="0"/>
              <a:t>～</a:t>
            </a:r>
            <a:r>
              <a:rPr lang="en-US" altLang="ja-JP" sz="900" dirty="0" smtClean="0"/>
              <a:t>9.1</a:t>
            </a:r>
            <a:r>
              <a:rPr lang="ja-JP" altLang="en-US" sz="900" dirty="0" smtClean="0"/>
              <a:t>）の地震</a:t>
            </a:r>
            <a:endParaRPr lang="ja-JP" altLang="en-US" sz="1600" dirty="0"/>
          </a:p>
        </p:txBody>
      </p:sp>
      <p:sp>
        <p:nvSpPr>
          <p:cNvPr id="2" name="テキスト ボックス 1"/>
          <p:cNvSpPr txBox="1"/>
          <p:nvPr/>
        </p:nvSpPr>
        <p:spPr>
          <a:xfrm>
            <a:off x="341999" y="856967"/>
            <a:ext cx="8645421" cy="584775"/>
          </a:xfrm>
          <a:prstGeom prst="rect">
            <a:avLst/>
          </a:prstGeom>
          <a:noFill/>
        </p:spPr>
        <p:txBody>
          <a:bodyPr wrap="square" rtlCol="0">
            <a:spAutoFit/>
          </a:bodyPr>
          <a:lstStyle>
            <a:defPPr>
              <a:defRPr lang="ja-JP"/>
            </a:defPPr>
            <a:lvl1pPr marL="285750" indent="-285750">
              <a:buFont typeface="Arial" panose="020B0604020202020204" pitchFamily="34" charset="0"/>
              <a:buChar char="•"/>
              <a:defRPr sz="1600">
                <a:latin typeface="Meiryo UI" panose="020B0604030504040204" pitchFamily="50" charset="-128"/>
                <a:ea typeface="Meiryo UI" panose="020B0604030504040204" pitchFamily="50" charset="-128"/>
                <a:cs typeface="Meiryo UI" panose="020B0604030504040204" pitchFamily="50" charset="-128"/>
              </a:defRPr>
            </a:lvl1pPr>
          </a:lstStyle>
          <a:p>
            <a:r>
              <a:rPr lang="ja-JP" altLang="en-US" dirty="0" smtClean="0"/>
              <a:t>昨年</a:t>
            </a:r>
            <a:r>
              <a:rPr lang="en-US" altLang="ja-JP" dirty="0" smtClean="0"/>
              <a:t>6</a:t>
            </a:r>
            <a:r>
              <a:rPr lang="ja-JP" altLang="ja-JP" dirty="0"/>
              <a:t>月</a:t>
            </a:r>
            <a:r>
              <a:rPr lang="ja-JP" altLang="en-US" dirty="0"/>
              <a:t>の</a:t>
            </a:r>
            <a:r>
              <a:rPr lang="ja-JP" altLang="ja-JP" dirty="0"/>
              <a:t>大阪北部地震</a:t>
            </a:r>
            <a:r>
              <a:rPr lang="ja-JP" altLang="en-US" dirty="0"/>
              <a:t>は、</a:t>
            </a:r>
            <a:r>
              <a:rPr lang="ja-JP" altLang="ja-JP" dirty="0"/>
              <a:t>府北部</a:t>
            </a:r>
            <a:r>
              <a:rPr lang="ja-JP" altLang="en-US" dirty="0"/>
              <a:t>エリアで最大約</a:t>
            </a:r>
            <a:r>
              <a:rPr lang="en-US" altLang="ja-JP" dirty="0"/>
              <a:t>9.4</a:t>
            </a:r>
            <a:r>
              <a:rPr lang="ja-JP" altLang="en-US" dirty="0"/>
              <a:t>万</a:t>
            </a:r>
            <a:r>
              <a:rPr lang="ja-JP" altLang="ja-JP" dirty="0"/>
              <a:t>世帯</a:t>
            </a:r>
            <a:r>
              <a:rPr lang="ja-JP" altLang="en-US" dirty="0"/>
              <a:t>が断</a:t>
            </a:r>
            <a:r>
              <a:rPr lang="ja-JP" altLang="en-US" dirty="0" smtClean="0"/>
              <a:t>減水。</a:t>
            </a:r>
            <a:endParaRPr lang="en-US" altLang="ja-JP" dirty="0"/>
          </a:p>
          <a:p>
            <a:r>
              <a:rPr lang="ja-JP" altLang="ja-JP" dirty="0"/>
              <a:t>南海</a:t>
            </a:r>
            <a:r>
              <a:rPr lang="ja-JP" altLang="ja-JP" dirty="0" smtClean="0"/>
              <a:t>トラフ地震</a:t>
            </a:r>
            <a:r>
              <a:rPr lang="ja-JP" altLang="ja-JP" dirty="0"/>
              <a:t>の発生確率</a:t>
            </a:r>
            <a:r>
              <a:rPr lang="ja-JP" altLang="en-US" dirty="0"/>
              <a:t>は</a:t>
            </a:r>
            <a:r>
              <a:rPr lang="ja-JP" altLang="ja-JP" dirty="0"/>
              <a:t>今後</a:t>
            </a:r>
            <a:r>
              <a:rPr lang="en-US" altLang="ja-JP" dirty="0"/>
              <a:t>30</a:t>
            </a:r>
            <a:r>
              <a:rPr lang="ja-JP" altLang="ja-JP" dirty="0"/>
              <a:t>年で</a:t>
            </a:r>
            <a:r>
              <a:rPr lang="en-US" altLang="ja-JP" dirty="0"/>
              <a:t>70~80</a:t>
            </a:r>
            <a:r>
              <a:rPr lang="ja-JP" altLang="ja-JP" dirty="0"/>
              <a:t>％</a:t>
            </a:r>
            <a:r>
              <a:rPr lang="ja-JP" altLang="en-US" dirty="0"/>
              <a:t>と試算されており、水道施設の耐震化は</a:t>
            </a:r>
            <a:r>
              <a:rPr lang="ja-JP" altLang="en-US" dirty="0" smtClean="0"/>
              <a:t>急務。</a:t>
            </a:r>
            <a:endParaRPr lang="en-US" altLang="ja-JP" dirty="0" smtClean="0"/>
          </a:p>
        </p:txBody>
      </p:sp>
      <p:pic>
        <p:nvPicPr>
          <p:cNvPr id="8"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31405" t="47461" r="44839" b="26269"/>
          <a:stretch/>
        </p:blipFill>
        <p:spPr bwMode="auto">
          <a:xfrm>
            <a:off x="72734" y="2126062"/>
            <a:ext cx="2489845" cy="154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テキスト ボックス 8"/>
          <p:cNvSpPr txBox="1"/>
          <p:nvPr/>
        </p:nvSpPr>
        <p:spPr>
          <a:xfrm>
            <a:off x="50765" y="3679966"/>
            <a:ext cx="2605200" cy="492443"/>
          </a:xfrm>
          <a:prstGeom prst="rect">
            <a:avLst/>
          </a:prstGeom>
          <a:noFill/>
        </p:spPr>
        <p:txBody>
          <a:bodyPr wrap="none" rtlCol="0">
            <a:spAutoFit/>
          </a:bodyPr>
          <a:lstStyle/>
          <a:p>
            <a:r>
              <a:rPr lang="ja-JP" altLang="en-US" sz="900" dirty="0">
                <a:latin typeface="Meiryo UI" panose="020B0604030504040204" pitchFamily="50" charset="-128"/>
                <a:ea typeface="Meiryo UI" panose="020B0604030504040204" pitchFamily="50" charset="-128"/>
                <a:cs typeface="Meiryo UI" panose="020B0604030504040204" pitchFamily="50" charset="-128"/>
              </a:rPr>
              <a:t>出典元</a:t>
            </a:r>
            <a:r>
              <a:rPr lang="ja-JP" altLang="en-US" sz="900"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900" dirty="0" smtClean="0">
                <a:latin typeface="Meiryo UI" panose="020B0604030504040204" pitchFamily="50" charset="-128"/>
                <a:ea typeface="Meiryo UI" panose="020B0604030504040204" pitchFamily="50" charset="-128"/>
                <a:cs typeface="Meiryo UI" panose="020B0604030504040204" pitchFamily="50" charset="-128"/>
              </a:rPr>
              <a:t>2018.</a:t>
            </a:r>
            <a:r>
              <a:rPr kumimoji="1" lang="en-US" altLang="ja-JP" sz="900" dirty="0" smtClean="0">
                <a:latin typeface="Meiryo UI" panose="020B0604030504040204" pitchFamily="50" charset="-128"/>
                <a:ea typeface="Meiryo UI" panose="020B0604030504040204" pitchFamily="50" charset="-128"/>
                <a:cs typeface="Meiryo UI" panose="020B0604030504040204" pitchFamily="50" charset="-128"/>
              </a:rPr>
              <a:t>7.23</a:t>
            </a:r>
            <a:r>
              <a:rPr kumimoji="1" lang="en-US" altLang="ja-JP" sz="900" dirty="0">
                <a:latin typeface="Meiryo UI" panose="020B0604030504040204" pitchFamily="50" charset="-128"/>
                <a:ea typeface="Meiryo UI" panose="020B0604030504040204" pitchFamily="50" charset="-128"/>
                <a:cs typeface="Meiryo UI" panose="020B0604030504040204" pitchFamily="50" charset="-128"/>
              </a:rPr>
              <a:t>_</a:t>
            </a:r>
            <a:r>
              <a:rPr kumimoji="1" lang="ja-JP" altLang="en-US" sz="900" dirty="0">
                <a:latin typeface="Meiryo UI" panose="020B0604030504040204" pitchFamily="50" charset="-128"/>
                <a:ea typeface="Meiryo UI" panose="020B0604030504040204" pitchFamily="50" charset="-128"/>
                <a:cs typeface="Meiryo UI" panose="020B0604030504040204" pitchFamily="50" charset="-128"/>
              </a:rPr>
              <a:t>土木工学地震工学委員会</a:t>
            </a:r>
            <a:endParaRPr kumimoji="1" lang="en-US" altLang="ja-JP" sz="900" dirty="0">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850" dirty="0">
                <a:latin typeface="Meiryo UI" panose="020B0604030504040204" pitchFamily="50" charset="-128"/>
                <a:ea typeface="Meiryo UI" panose="020B0604030504040204" pitchFamily="50" charset="-128"/>
                <a:cs typeface="Meiryo UI" panose="020B0604030504040204" pitchFamily="50" charset="-128"/>
              </a:rPr>
              <a:t>「大阪北部の地震におけるライフラインの被害」</a:t>
            </a:r>
            <a:endParaRPr kumimoji="1" lang="en-US" altLang="ja-JP" sz="850"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850" dirty="0">
                <a:latin typeface="Meiryo UI" panose="020B0604030504040204" pitchFamily="50" charset="-128"/>
                <a:ea typeface="Meiryo UI" panose="020B0604030504040204" pitchFamily="50" charset="-128"/>
                <a:cs typeface="Meiryo UI" panose="020B0604030504040204" pitchFamily="50" charset="-128"/>
              </a:rPr>
              <a:t>　　　　　　　　</a:t>
            </a:r>
            <a:r>
              <a:rPr kumimoji="1" lang="ja-JP" altLang="en-US" sz="850" dirty="0">
                <a:latin typeface="Meiryo UI" panose="020B0604030504040204" pitchFamily="50" charset="-128"/>
                <a:ea typeface="Meiryo UI" panose="020B0604030504040204" pitchFamily="50" charset="-128"/>
                <a:cs typeface="Meiryo UI" panose="020B0604030504040204" pitchFamily="50" charset="-128"/>
              </a:rPr>
              <a:t>（神戸大学鍬田准教授資料より抜粋）</a:t>
            </a:r>
          </a:p>
        </p:txBody>
      </p:sp>
      <p:sp>
        <p:nvSpPr>
          <p:cNvPr id="10" name="テキスト ボックス 9"/>
          <p:cNvSpPr txBox="1"/>
          <p:nvPr/>
        </p:nvSpPr>
        <p:spPr>
          <a:xfrm>
            <a:off x="-31750" y="1903890"/>
            <a:ext cx="3016250" cy="246221"/>
          </a:xfrm>
          <a:prstGeom prst="rect">
            <a:avLst/>
          </a:prstGeom>
          <a:noFill/>
        </p:spPr>
        <p:txBody>
          <a:bodyPr wrap="square" rtlCol="0">
            <a:spAutoFit/>
          </a:bodyPr>
          <a:lstStyle/>
          <a:p>
            <a:r>
              <a:rPr lang="ja-JP" altLang="en-US" sz="1000" b="1" dirty="0">
                <a:latin typeface="Meiryo UI" panose="020B0604030504040204" pitchFamily="50" charset="-128"/>
                <a:ea typeface="Meiryo UI" panose="020B0604030504040204" pitchFamily="50" charset="-128"/>
                <a:cs typeface="Meiryo UI" panose="020B0604030504040204" pitchFamily="50" charset="-128"/>
              </a:rPr>
              <a:t>　≪口径</a:t>
            </a:r>
            <a:r>
              <a:rPr kumimoji="1" lang="en-US" altLang="ja-JP" sz="1000" b="1" dirty="0">
                <a:latin typeface="Meiryo UI" panose="020B0604030504040204" pitchFamily="50" charset="-128"/>
                <a:ea typeface="Meiryo UI" panose="020B0604030504040204" pitchFamily="50" charset="-128"/>
                <a:cs typeface="Meiryo UI" panose="020B0604030504040204" pitchFamily="50" charset="-128"/>
              </a:rPr>
              <a:t>900mm</a:t>
            </a:r>
            <a:r>
              <a:rPr kumimoji="1" lang="ja-JP" altLang="en-US" sz="1000" b="1" dirty="0">
                <a:latin typeface="Meiryo UI" panose="020B0604030504040204" pitchFamily="50" charset="-128"/>
                <a:ea typeface="Meiryo UI" panose="020B0604030504040204" pitchFamily="50" charset="-128"/>
                <a:cs typeface="Meiryo UI" panose="020B0604030504040204" pitchFamily="50" charset="-128"/>
              </a:rPr>
              <a:t>≫</a:t>
            </a:r>
          </a:p>
        </p:txBody>
      </p:sp>
      <p:graphicFrame>
        <p:nvGraphicFramePr>
          <p:cNvPr id="12" name="表 11"/>
          <p:cNvGraphicFramePr>
            <a:graphicFrameLocks noGrp="1"/>
          </p:cNvGraphicFramePr>
          <p:nvPr>
            <p:extLst/>
          </p:nvPr>
        </p:nvGraphicFramePr>
        <p:xfrm>
          <a:off x="2624673" y="2132458"/>
          <a:ext cx="1944000" cy="1053475"/>
        </p:xfrm>
        <a:graphic>
          <a:graphicData uri="http://schemas.openxmlformats.org/drawingml/2006/table">
            <a:tbl>
              <a:tblPr firstRow="1" bandRow="1">
                <a:tableStyleId>{5C22544A-7EE6-4342-B048-85BDC9FD1C3A}</a:tableStyleId>
              </a:tblPr>
              <a:tblGrid>
                <a:gridCol w="699842">
                  <a:extLst>
                    <a:ext uri="{9D8B030D-6E8A-4147-A177-3AD203B41FA5}">
                      <a16:colId xmlns:a16="http://schemas.microsoft.com/office/drawing/2014/main" val="20000"/>
                    </a:ext>
                  </a:extLst>
                </a:gridCol>
                <a:gridCol w="1244158">
                  <a:extLst>
                    <a:ext uri="{9D8B030D-6E8A-4147-A177-3AD203B41FA5}">
                      <a16:colId xmlns:a16="http://schemas.microsoft.com/office/drawing/2014/main" val="20001"/>
                    </a:ext>
                  </a:extLst>
                </a:gridCol>
              </a:tblGrid>
              <a:tr h="360000">
                <a:tc>
                  <a:txBody>
                    <a:bodyPr/>
                    <a:lstStyle/>
                    <a:p>
                      <a:r>
                        <a:rPr kumimoji="1" lang="ja-JP" altLang="en-US" sz="10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高槻市</a:t>
                      </a:r>
                    </a:p>
                  </a:txBody>
                  <a:tcPr anchor="ctr">
                    <a:lnR w="19050" cap="flat" cmpd="sng" algn="ctr">
                      <a:solidFill>
                        <a:schemeClr val="bg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bg1">
                        <a:lumMod val="85000"/>
                      </a:schemeClr>
                    </a:solidFill>
                  </a:tcPr>
                </a:tc>
                <a:tc>
                  <a:txBody>
                    <a:bodyPr/>
                    <a:lstStyle/>
                    <a:p>
                      <a:r>
                        <a:rPr kumimoji="1" lang="ja-JP" altLang="en-US" sz="10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最大</a:t>
                      </a:r>
                      <a:r>
                        <a:rPr kumimoji="1" lang="en-US" altLang="ja-JP" sz="10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19</a:t>
                      </a:r>
                      <a:r>
                        <a:rPr kumimoji="1" lang="ja-JP" altLang="en-US" sz="1000" b="1" dirty="0" err="1">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10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4</a:t>
                      </a:r>
                      <a:r>
                        <a:rPr kumimoji="1" lang="ja-JP" altLang="en-US" sz="10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万人（</a:t>
                      </a:r>
                      <a:r>
                        <a:rPr kumimoji="1" lang="en-US" altLang="ja-JP" sz="10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8.6</a:t>
                      </a:r>
                      <a:r>
                        <a:rPr kumimoji="1" lang="ja-JP" altLang="en-US" sz="10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万戸）</a:t>
                      </a:r>
                    </a:p>
                  </a:txBody>
                  <a:tcPr anchor="ctr">
                    <a:lnL w="19050" cap="flat" cmpd="sng" algn="ctr">
                      <a:solidFill>
                        <a:schemeClr val="bg1"/>
                      </a:solidFill>
                      <a:prstDash val="solid"/>
                      <a:round/>
                      <a:headEnd type="none" w="med" len="med"/>
                      <a:tailEnd type="none" w="med" len="med"/>
                    </a:lnL>
                    <a:lnT w="19050" cap="flat" cmpd="sng" algn="ctr">
                      <a:solidFill>
                        <a:schemeClr val="tx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10000"/>
                  </a:ext>
                </a:extLst>
              </a:tr>
              <a:tr h="360000">
                <a:tc>
                  <a:txBody>
                    <a:bodyPr/>
                    <a:lstStyle/>
                    <a:p>
                      <a:r>
                        <a:rPr kumimoji="1" lang="ja-JP" altLang="en-US" sz="10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箕面市</a:t>
                      </a:r>
                    </a:p>
                  </a:txBody>
                  <a:tcPr anchor="ctr">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bg1">
                        <a:lumMod val="85000"/>
                      </a:schemeClr>
                    </a:solidFill>
                  </a:tcPr>
                </a:tc>
                <a:tc>
                  <a:txBody>
                    <a:bodyPr/>
                    <a:lstStyle/>
                    <a:p>
                      <a:r>
                        <a:rPr kumimoji="1" lang="ja-JP" altLang="en-US" sz="10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最大</a:t>
                      </a:r>
                      <a:r>
                        <a:rPr kumimoji="1" lang="en-US" altLang="ja-JP" sz="10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2</a:t>
                      </a:r>
                      <a:r>
                        <a:rPr kumimoji="1" lang="ja-JP" altLang="en-US" sz="10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万人</a:t>
                      </a:r>
                      <a:endParaRPr kumimoji="1" lang="en-US" altLang="ja-JP" sz="10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10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10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0.8</a:t>
                      </a:r>
                      <a:r>
                        <a:rPr kumimoji="1" lang="ja-JP" altLang="en-US" sz="10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万戸）</a:t>
                      </a:r>
                      <a:endParaRPr kumimoji="1" lang="en-US" altLang="ja-JP" sz="10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lnL w="19050" cap="flat" cmpd="sng" algn="ctr">
                      <a:solidFill>
                        <a:schemeClr val="bg1"/>
                      </a:solidFill>
                      <a:prstDash val="solid"/>
                      <a:round/>
                      <a:headEnd type="none" w="med" len="med"/>
                      <a:tailEnd type="none" w="med" len="med"/>
                    </a:lnL>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10001"/>
                  </a:ext>
                </a:extLst>
              </a:tr>
              <a:tr h="260995">
                <a:tc>
                  <a:txBody>
                    <a:bodyPr/>
                    <a:lstStyle/>
                    <a:p>
                      <a:r>
                        <a:rPr kumimoji="1" lang="ja-JP" altLang="en-US" sz="10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吹田市</a:t>
                      </a:r>
                    </a:p>
                  </a:txBody>
                  <a:tcPr anchor="ctr">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lumMod val="85000"/>
                      </a:schemeClr>
                    </a:solidFill>
                  </a:tcPr>
                </a:tc>
                <a:tc>
                  <a:txBody>
                    <a:bodyPr/>
                    <a:lstStyle/>
                    <a:p>
                      <a:r>
                        <a:rPr kumimoji="1" lang="en-US" altLang="ja-JP" sz="10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30</a:t>
                      </a:r>
                      <a:r>
                        <a:rPr kumimoji="1" lang="ja-JP" altLang="en-US" sz="10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戸</a:t>
                      </a:r>
                    </a:p>
                  </a:txBody>
                  <a:tcPr anchor="ctr">
                    <a:lnL w="19050" cap="flat" cmpd="sng" algn="ctr">
                      <a:solidFill>
                        <a:schemeClr val="bg1"/>
                      </a:solidFill>
                      <a:prstDash val="solid"/>
                      <a:round/>
                      <a:headEnd type="none" w="med" len="med"/>
                      <a:tailEnd type="none" w="med" len="med"/>
                    </a:lnL>
                    <a:lnT w="19050" cap="flat" cmpd="sng" algn="ctr">
                      <a:solidFill>
                        <a:schemeClr val="bg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10002"/>
                  </a:ext>
                </a:extLst>
              </a:tr>
            </a:tbl>
          </a:graphicData>
        </a:graphic>
      </p:graphicFrame>
      <p:sp>
        <p:nvSpPr>
          <p:cNvPr id="13" name="テキスト ボックス 12"/>
          <p:cNvSpPr txBox="1"/>
          <p:nvPr/>
        </p:nvSpPr>
        <p:spPr>
          <a:xfrm>
            <a:off x="2512709" y="3679966"/>
            <a:ext cx="2082621" cy="223138"/>
          </a:xfrm>
          <a:prstGeom prst="rect">
            <a:avLst/>
          </a:prstGeom>
          <a:noFill/>
        </p:spPr>
        <p:txBody>
          <a:bodyPr wrap="none" rtlCol="0">
            <a:spAutoFit/>
          </a:bodyPr>
          <a:lstStyle/>
          <a:p>
            <a:r>
              <a:rPr lang="ja-JP" altLang="en-US" sz="850" dirty="0">
                <a:latin typeface="Meiryo UI" panose="020B0604030504040204" pitchFamily="50" charset="-128"/>
                <a:ea typeface="Meiryo UI" panose="020B0604030504040204" pitchFamily="50" charset="-128"/>
                <a:cs typeface="Meiryo UI" panose="020B0604030504040204" pitchFamily="50" charset="-128"/>
              </a:rPr>
              <a:t>出典元：内閣府公表資料</a:t>
            </a:r>
            <a:r>
              <a:rPr lang="ja-JP" altLang="en-US" sz="850"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850" dirty="0" smtClean="0">
                <a:latin typeface="Meiryo UI" panose="020B0604030504040204" pitchFamily="50" charset="-128"/>
                <a:ea typeface="Meiryo UI" panose="020B0604030504040204" pitchFamily="50" charset="-128"/>
                <a:cs typeface="Meiryo UI" panose="020B0604030504040204" pitchFamily="50" charset="-128"/>
              </a:rPr>
              <a:t>2018.7.5</a:t>
            </a:r>
            <a:r>
              <a:rPr lang="ja-JP" altLang="en-US" sz="850" dirty="0">
                <a:latin typeface="Meiryo UI" panose="020B0604030504040204" pitchFamily="50" charset="-128"/>
                <a:ea typeface="Meiryo UI" panose="020B0604030504040204" pitchFamily="50" charset="-128"/>
                <a:cs typeface="Meiryo UI" panose="020B0604030504040204" pitchFamily="50" charset="-128"/>
              </a:rPr>
              <a:t>）</a:t>
            </a:r>
            <a:endParaRPr lang="en-US" altLang="ja-JP" sz="85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4" name="テキスト ボックス 13"/>
          <p:cNvSpPr txBox="1"/>
          <p:nvPr/>
        </p:nvSpPr>
        <p:spPr>
          <a:xfrm>
            <a:off x="2533349" y="1906058"/>
            <a:ext cx="1952926" cy="246221"/>
          </a:xfrm>
          <a:prstGeom prst="rect">
            <a:avLst/>
          </a:prstGeom>
          <a:noFill/>
        </p:spPr>
        <p:txBody>
          <a:bodyPr wrap="square" lIns="36000" rIns="36000" rtlCol="0">
            <a:spAutoFit/>
          </a:bodyPr>
          <a:lstStyle/>
          <a:p>
            <a:pPr algn="ctr"/>
            <a:r>
              <a:rPr lang="ja-JP" altLang="en-US" sz="1000" b="1" dirty="0">
                <a:latin typeface="Meiryo UI" panose="020B0604030504040204" pitchFamily="50" charset="-128"/>
                <a:ea typeface="Meiryo UI" panose="020B0604030504040204" pitchFamily="50" charset="-128"/>
                <a:cs typeface="Meiryo UI" panose="020B0604030504040204" pitchFamily="50" charset="-128"/>
              </a:rPr>
              <a:t>≪水道被害≫</a:t>
            </a:r>
            <a:endParaRPr lang="en-US" altLang="ja-JP" sz="1000" b="1" dirty="0">
              <a:latin typeface="Meiryo UI" panose="020B0604030504040204" pitchFamily="50" charset="-128"/>
              <a:ea typeface="Meiryo UI" panose="020B0604030504040204" pitchFamily="50" charset="-128"/>
              <a:cs typeface="Meiryo UI" panose="020B0604030504040204" pitchFamily="50" charset="-128"/>
            </a:endParaRPr>
          </a:p>
        </p:txBody>
      </p:sp>
      <p:pic>
        <p:nvPicPr>
          <p:cNvPr id="15" name="図 14"/>
          <p:cNvPicPr>
            <a:picLocks noChangeAspect="1"/>
          </p:cNvPicPr>
          <p:nvPr/>
        </p:nvPicPr>
        <p:blipFill>
          <a:blip r:embed="rId3"/>
          <a:stretch>
            <a:fillRect/>
          </a:stretch>
        </p:blipFill>
        <p:spPr>
          <a:xfrm>
            <a:off x="72733" y="4634204"/>
            <a:ext cx="2484000" cy="1762002"/>
          </a:xfrm>
          <a:prstGeom prst="rect">
            <a:avLst/>
          </a:prstGeom>
        </p:spPr>
      </p:pic>
      <p:sp>
        <p:nvSpPr>
          <p:cNvPr id="16" name="テキスト ボックス 15"/>
          <p:cNvSpPr txBox="1"/>
          <p:nvPr/>
        </p:nvSpPr>
        <p:spPr>
          <a:xfrm>
            <a:off x="40290" y="4424738"/>
            <a:ext cx="3261297" cy="253916"/>
          </a:xfrm>
          <a:prstGeom prst="rect">
            <a:avLst/>
          </a:prstGeom>
          <a:noFill/>
        </p:spPr>
        <p:txBody>
          <a:bodyPr wrap="square" rtlCol="0">
            <a:spAutoFit/>
          </a:bodyPr>
          <a:lstStyle/>
          <a:p>
            <a:r>
              <a:rPr lang="ja-JP" altLang="en-US" sz="1000" b="1" dirty="0">
                <a:latin typeface="Meiryo UI" panose="020B0604030504040204" pitchFamily="50" charset="-128"/>
                <a:ea typeface="Meiryo UI" panose="020B0604030504040204" pitchFamily="50" charset="-128"/>
              </a:rPr>
              <a:t>≪口径</a:t>
            </a:r>
            <a:r>
              <a:rPr kumimoji="1" lang="en-US" altLang="ja-JP" sz="1000" b="1" dirty="0">
                <a:latin typeface="Meiryo UI" panose="020B0604030504040204" pitchFamily="50" charset="-128"/>
                <a:ea typeface="Meiryo UI" panose="020B0604030504040204" pitchFamily="50" charset="-128"/>
              </a:rPr>
              <a:t>2400mm</a:t>
            </a:r>
            <a:r>
              <a:rPr kumimoji="1" lang="ja-JP" altLang="en-US" sz="1000" b="1" dirty="0">
                <a:latin typeface="Meiryo UI" panose="020B0604030504040204" pitchFamily="50" charset="-128"/>
                <a:ea typeface="Meiryo UI" panose="020B0604030504040204" pitchFamily="50" charset="-128"/>
              </a:rPr>
              <a:t>≫</a:t>
            </a:r>
            <a:endParaRPr kumimoji="1" lang="en-US" altLang="ja-JP" sz="1000" b="1" dirty="0">
              <a:latin typeface="Meiryo UI" panose="020B0604030504040204" pitchFamily="50" charset="-128"/>
              <a:ea typeface="Meiryo UI" panose="020B0604030504040204" pitchFamily="50" charset="-128"/>
            </a:endParaRPr>
          </a:p>
        </p:txBody>
      </p:sp>
      <p:sp>
        <p:nvSpPr>
          <p:cNvPr id="17" name="テキスト ボックス 16"/>
          <p:cNvSpPr txBox="1"/>
          <p:nvPr/>
        </p:nvSpPr>
        <p:spPr>
          <a:xfrm>
            <a:off x="91785" y="6414611"/>
            <a:ext cx="2441563" cy="484748"/>
          </a:xfrm>
          <a:prstGeom prst="rect">
            <a:avLst/>
          </a:prstGeom>
          <a:noFill/>
        </p:spPr>
        <p:txBody>
          <a:bodyPr wrap="square" rtlCol="0">
            <a:spAutoFit/>
          </a:bodyPr>
          <a:lstStyle/>
          <a:p>
            <a:r>
              <a:rPr lang="ja-JP" altLang="en-US" sz="850" dirty="0">
                <a:latin typeface="Meiryo UI" panose="020B0604030504040204" pitchFamily="50" charset="-128"/>
                <a:ea typeface="Meiryo UI" panose="020B0604030504040204" pitchFamily="50" charset="-128"/>
              </a:rPr>
              <a:t>出典元：「平成</a:t>
            </a:r>
            <a:r>
              <a:rPr lang="en-US" altLang="ja-JP" sz="850" dirty="0">
                <a:latin typeface="Meiryo UI" panose="020B0604030504040204" pitchFamily="50" charset="-128"/>
                <a:ea typeface="Meiryo UI" panose="020B0604030504040204" pitchFamily="50" charset="-128"/>
              </a:rPr>
              <a:t>23</a:t>
            </a:r>
            <a:r>
              <a:rPr lang="ja-JP" altLang="en-US" sz="850" dirty="0">
                <a:latin typeface="Meiryo UI" panose="020B0604030504040204" pitchFamily="50" charset="-128"/>
                <a:ea typeface="Meiryo UI" panose="020B0604030504040204" pitchFamily="50" charset="-128"/>
              </a:rPr>
              <a:t>年（</a:t>
            </a:r>
            <a:r>
              <a:rPr lang="en-US" altLang="ja-JP" sz="850" dirty="0">
                <a:latin typeface="Meiryo UI" panose="020B0604030504040204" pitchFamily="50" charset="-128"/>
                <a:ea typeface="Meiryo UI" panose="020B0604030504040204" pitchFamily="50" charset="-128"/>
              </a:rPr>
              <a:t>2011</a:t>
            </a:r>
            <a:r>
              <a:rPr lang="ja-JP" altLang="en-US" sz="850" dirty="0">
                <a:latin typeface="Meiryo UI" panose="020B0604030504040204" pitchFamily="50" charset="-128"/>
                <a:ea typeface="Meiryo UI" panose="020B0604030504040204" pitchFamily="50" charset="-128"/>
              </a:rPr>
              <a:t>年）東日本大震災</a:t>
            </a:r>
            <a:endParaRPr lang="en-US" altLang="ja-JP" sz="850" dirty="0">
              <a:latin typeface="Meiryo UI" panose="020B0604030504040204" pitchFamily="50" charset="-128"/>
              <a:ea typeface="Meiryo UI" panose="020B0604030504040204" pitchFamily="50" charset="-128"/>
            </a:endParaRPr>
          </a:p>
          <a:p>
            <a:r>
              <a:rPr lang="ja-JP" altLang="en-US" sz="850" dirty="0">
                <a:latin typeface="Meiryo UI" panose="020B0604030504040204" pitchFamily="50" charset="-128"/>
                <a:ea typeface="Meiryo UI" panose="020B0604030504040204" pitchFamily="50" charset="-128"/>
              </a:rPr>
              <a:t>水道被害等現地調査団報告書（厚生労働省及び日本水道協会）」</a:t>
            </a:r>
          </a:p>
        </p:txBody>
      </p:sp>
      <p:sp>
        <p:nvSpPr>
          <p:cNvPr id="18" name="テキスト ボックス 17"/>
          <p:cNvSpPr txBox="1"/>
          <p:nvPr/>
        </p:nvSpPr>
        <p:spPr>
          <a:xfrm>
            <a:off x="2512709" y="6405086"/>
            <a:ext cx="2441563" cy="484748"/>
          </a:xfrm>
          <a:prstGeom prst="rect">
            <a:avLst/>
          </a:prstGeom>
          <a:noFill/>
        </p:spPr>
        <p:txBody>
          <a:bodyPr wrap="square" rtlCol="0">
            <a:spAutoFit/>
          </a:bodyPr>
          <a:lstStyle/>
          <a:p>
            <a:r>
              <a:rPr lang="ja-JP" altLang="en-US" sz="850" dirty="0">
                <a:latin typeface="Meiryo UI" panose="020B0604030504040204" pitchFamily="50" charset="-128"/>
                <a:ea typeface="Meiryo UI" panose="020B0604030504040204" pitchFamily="50" charset="-128"/>
              </a:rPr>
              <a:t>出典元：「東日本大震災　水道施設被害状況</a:t>
            </a:r>
            <a:endParaRPr lang="en-US" altLang="ja-JP" sz="850" dirty="0">
              <a:latin typeface="Meiryo UI" panose="020B0604030504040204" pitchFamily="50" charset="-128"/>
              <a:ea typeface="Meiryo UI" panose="020B0604030504040204" pitchFamily="50" charset="-128"/>
            </a:endParaRPr>
          </a:p>
          <a:p>
            <a:r>
              <a:rPr lang="ja-JP" altLang="en-US" sz="850" dirty="0">
                <a:latin typeface="Meiryo UI" panose="020B0604030504040204" pitchFamily="50" charset="-128"/>
                <a:ea typeface="Meiryo UI" panose="020B0604030504040204" pitchFamily="50" charset="-128"/>
              </a:rPr>
              <a:t>調査 最終報告書（厚生労働省とりまとめ</a:t>
            </a:r>
            <a:r>
              <a:rPr lang="en-US" altLang="ja-JP" sz="850" dirty="0">
                <a:latin typeface="Meiryo UI" panose="020B0604030504040204" pitchFamily="50" charset="-128"/>
                <a:ea typeface="Meiryo UI" panose="020B0604030504040204" pitchFamily="50" charset="-128"/>
              </a:rPr>
              <a:t>〕</a:t>
            </a:r>
            <a:r>
              <a:rPr lang="ja-JP" altLang="en-US" sz="850" dirty="0">
                <a:latin typeface="Meiryo UI" panose="020B0604030504040204" pitchFamily="50" charset="-128"/>
                <a:ea typeface="Meiryo UI" panose="020B0604030504040204" pitchFamily="50" charset="-128"/>
              </a:rPr>
              <a:t>」</a:t>
            </a:r>
          </a:p>
          <a:p>
            <a:endParaRPr lang="ja-JP" altLang="en-US" sz="850" dirty="0">
              <a:latin typeface="Meiryo UI" panose="020B0604030504040204" pitchFamily="50" charset="-128"/>
              <a:ea typeface="Meiryo UI" panose="020B0604030504040204" pitchFamily="50" charset="-128"/>
            </a:endParaRPr>
          </a:p>
        </p:txBody>
      </p:sp>
      <p:graphicFrame>
        <p:nvGraphicFramePr>
          <p:cNvPr id="19" name="表 18"/>
          <p:cNvGraphicFramePr>
            <a:graphicFrameLocks noGrp="1"/>
          </p:cNvGraphicFramePr>
          <p:nvPr>
            <p:extLst/>
          </p:nvPr>
        </p:nvGraphicFramePr>
        <p:xfrm>
          <a:off x="2634198" y="4628008"/>
          <a:ext cx="1944000" cy="853440"/>
        </p:xfrm>
        <a:graphic>
          <a:graphicData uri="http://schemas.openxmlformats.org/drawingml/2006/table">
            <a:tbl>
              <a:tblPr firstRow="1" bandRow="1">
                <a:tableStyleId>{5C22544A-7EE6-4342-B048-85BDC9FD1C3A}</a:tableStyleId>
              </a:tblPr>
              <a:tblGrid>
                <a:gridCol w="849571">
                  <a:extLst>
                    <a:ext uri="{9D8B030D-6E8A-4147-A177-3AD203B41FA5}">
                      <a16:colId xmlns:a16="http://schemas.microsoft.com/office/drawing/2014/main" val="20000"/>
                    </a:ext>
                  </a:extLst>
                </a:gridCol>
                <a:gridCol w="1094429">
                  <a:extLst>
                    <a:ext uri="{9D8B030D-6E8A-4147-A177-3AD203B41FA5}">
                      <a16:colId xmlns:a16="http://schemas.microsoft.com/office/drawing/2014/main" val="20001"/>
                    </a:ext>
                  </a:extLst>
                </a:gridCol>
              </a:tblGrid>
              <a:tr h="360000">
                <a:tc>
                  <a:txBody>
                    <a:bodyPr/>
                    <a:lstStyle/>
                    <a:p>
                      <a:r>
                        <a:rPr kumimoji="1" lang="ja-JP" altLang="en-US" sz="10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総断水戸数</a:t>
                      </a:r>
                    </a:p>
                  </a:txBody>
                  <a:tcPr anchor="ctr">
                    <a:lnR w="19050" cap="flat" cmpd="sng" algn="ctr">
                      <a:solidFill>
                        <a:schemeClr val="bg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bg1">
                        <a:lumMod val="85000"/>
                      </a:schemeClr>
                    </a:solidFill>
                  </a:tcPr>
                </a:tc>
                <a:tc>
                  <a:txBody>
                    <a:bodyPr/>
                    <a:lstStyle/>
                    <a:p>
                      <a:r>
                        <a:rPr kumimoji="1" lang="en-US" altLang="ja-JP" sz="10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256</a:t>
                      </a:r>
                      <a:r>
                        <a:rPr kumimoji="1" lang="ja-JP" altLang="en-US" sz="1000" b="1" dirty="0" err="1">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10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7</a:t>
                      </a:r>
                      <a:r>
                        <a:rPr kumimoji="1" lang="ja-JP" altLang="en-US" sz="9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万戸</a:t>
                      </a:r>
                      <a:endParaRPr kumimoji="1" lang="en-US" altLang="ja-JP" sz="10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8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9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19</a:t>
                      </a:r>
                      <a:r>
                        <a:rPr kumimoji="1" lang="ja-JP" altLang="en-US" sz="8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都道県</a:t>
                      </a:r>
                      <a:r>
                        <a:rPr kumimoji="1" lang="en-US" altLang="ja-JP" sz="8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sz="9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lnL w="19050" cap="flat" cmpd="sng" algn="ctr">
                      <a:solidFill>
                        <a:schemeClr val="bg1"/>
                      </a:solidFill>
                      <a:prstDash val="solid"/>
                      <a:round/>
                      <a:headEnd type="none" w="med" len="med"/>
                      <a:tailEnd type="none" w="med" len="med"/>
                    </a:lnL>
                    <a:lnT w="19050" cap="flat" cmpd="sng" algn="ctr">
                      <a:solidFill>
                        <a:schemeClr val="tx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10000"/>
                  </a:ext>
                </a:extLst>
              </a:tr>
              <a:tr h="432000">
                <a:tc>
                  <a:txBody>
                    <a:bodyPr/>
                    <a:lstStyle/>
                    <a:p>
                      <a:r>
                        <a:rPr kumimoji="1" lang="ja-JP" altLang="en-US" sz="10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断水率</a:t>
                      </a:r>
                    </a:p>
                  </a:txBody>
                  <a:tcPr anchor="ctr">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lumMod val="85000"/>
                      </a:schemeClr>
                    </a:solidFill>
                  </a:tcPr>
                </a:tc>
                <a:tc>
                  <a:txBody>
                    <a:bodyPr/>
                    <a:lstStyle/>
                    <a:p>
                      <a:r>
                        <a:rPr kumimoji="1" lang="en-US" altLang="ja-JP" sz="9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14.8</a:t>
                      </a:r>
                      <a:r>
                        <a:rPr kumimoji="1" lang="ja-JP" altLang="en-US" sz="8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kumimoji="1" lang="en-US" altLang="ja-JP" sz="8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kumimoji="1" lang="en-US" altLang="ja-JP" sz="8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8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宮城、福島、茨城</a:t>
                      </a:r>
                      <a:r>
                        <a:rPr kumimoji="1" lang="en-US" altLang="ja-JP" sz="8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r>
                      <a:br>
                        <a:rPr kumimoji="1" lang="en-US" altLang="ja-JP" sz="8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br>
                      <a:r>
                        <a:rPr kumimoji="1" lang="ja-JP" altLang="en-US" sz="8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では</a:t>
                      </a:r>
                      <a:r>
                        <a:rPr kumimoji="1" lang="en-US" altLang="ja-JP" sz="8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60</a:t>
                      </a:r>
                      <a:r>
                        <a:rPr kumimoji="1" lang="en-US" altLang="ja-JP" sz="7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8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以上</a:t>
                      </a:r>
                      <a:endParaRPr kumimoji="1" lang="en-US" altLang="ja-JP" sz="8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lnL w="19050" cap="flat" cmpd="sng" algn="ctr">
                      <a:solidFill>
                        <a:schemeClr val="bg1"/>
                      </a:solidFill>
                      <a:prstDash val="solid"/>
                      <a:round/>
                      <a:headEnd type="none" w="med" len="med"/>
                      <a:tailEnd type="none" w="med" len="med"/>
                    </a:lnL>
                    <a:lnT w="19050" cap="flat" cmpd="sng" algn="ctr">
                      <a:solidFill>
                        <a:schemeClr val="bg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10001"/>
                  </a:ext>
                </a:extLst>
              </a:tr>
            </a:tbl>
          </a:graphicData>
        </a:graphic>
      </p:graphicFrame>
      <p:pic>
        <p:nvPicPr>
          <p:cNvPr id="20" name="Picture 2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17971" y="2584774"/>
            <a:ext cx="2511504" cy="36060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1" name="テキスト ボックス 20"/>
          <p:cNvSpPr txBox="1"/>
          <p:nvPr/>
        </p:nvSpPr>
        <p:spPr>
          <a:xfrm>
            <a:off x="5925227" y="6203481"/>
            <a:ext cx="2530253" cy="353943"/>
          </a:xfrm>
          <a:prstGeom prst="rect">
            <a:avLst/>
          </a:prstGeom>
          <a:noFill/>
        </p:spPr>
        <p:txBody>
          <a:bodyPr wrap="square" rtlCol="0">
            <a:spAutoFit/>
          </a:bodyPr>
          <a:lstStyle/>
          <a:p>
            <a:r>
              <a:rPr lang="ja-JP" altLang="en-US" sz="850" dirty="0">
                <a:latin typeface="Meiryo UI" panose="020B0604030504040204" pitchFamily="50" charset="-128"/>
                <a:ea typeface="Meiryo UI" panose="020B0604030504040204" pitchFamily="50" charset="-128"/>
                <a:cs typeface="Meiryo UI" panose="020B0604030504040204" pitchFamily="50" charset="-128"/>
              </a:rPr>
              <a:t>出典元：第５回南海トラフ巨大地震災害対策等</a:t>
            </a:r>
            <a:endParaRPr lang="en-US" altLang="ja-JP" sz="850"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850" dirty="0">
                <a:latin typeface="Meiryo UI" panose="020B0604030504040204" pitchFamily="50" charset="-128"/>
                <a:ea typeface="Meiryo UI" panose="020B0604030504040204" pitchFamily="50" charset="-128"/>
                <a:cs typeface="Meiryo UI" panose="020B0604030504040204" pitchFamily="50" charset="-128"/>
              </a:rPr>
              <a:t>検討部会</a:t>
            </a:r>
            <a:r>
              <a:rPr lang="ja-JP" altLang="en-US" sz="850"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850" dirty="0" smtClean="0">
                <a:latin typeface="Meiryo UI" panose="020B0604030504040204" pitchFamily="50" charset="-128"/>
                <a:ea typeface="Meiryo UI" panose="020B0604030504040204" pitchFamily="50" charset="-128"/>
                <a:cs typeface="Meiryo UI" panose="020B0604030504040204" pitchFamily="50" charset="-128"/>
              </a:rPr>
              <a:t>2014.1.24</a:t>
            </a:r>
            <a:r>
              <a:rPr lang="ja-JP" altLang="en-US" sz="850" dirty="0">
                <a:latin typeface="Meiryo UI" panose="020B0604030504040204" pitchFamily="50" charset="-128"/>
                <a:ea typeface="Meiryo UI" panose="020B0604030504040204" pitchFamily="50" charset="-128"/>
                <a:cs typeface="Meiryo UI" panose="020B0604030504040204" pitchFamily="50" charset="-128"/>
              </a:rPr>
              <a:t>）「資料</a:t>
            </a:r>
            <a:r>
              <a:rPr lang="en-US" altLang="ja-JP" sz="850" dirty="0">
                <a:latin typeface="Meiryo UI" panose="020B0604030504040204" pitchFamily="50" charset="-128"/>
                <a:ea typeface="Meiryo UI" panose="020B0604030504040204" pitchFamily="50" charset="-128"/>
                <a:cs typeface="Meiryo UI" panose="020B0604030504040204" pitchFamily="50" charset="-128"/>
              </a:rPr>
              <a:t>-1</a:t>
            </a:r>
            <a:r>
              <a:rPr lang="ja-JP" altLang="en-US" sz="850" dirty="0">
                <a:latin typeface="Meiryo UI" panose="020B0604030504040204" pitchFamily="50" charset="-128"/>
                <a:ea typeface="Meiryo UI" panose="020B0604030504040204" pitchFamily="50" charset="-128"/>
                <a:cs typeface="Meiryo UI" panose="020B0604030504040204" pitchFamily="50" charset="-128"/>
              </a:rPr>
              <a:t>」</a:t>
            </a:r>
            <a:endParaRPr lang="en-US" altLang="ja-JP" sz="85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22" name="テキスト ボックス 21"/>
          <p:cNvSpPr txBox="1"/>
          <p:nvPr/>
        </p:nvSpPr>
        <p:spPr>
          <a:xfrm>
            <a:off x="2533349" y="4406192"/>
            <a:ext cx="1952926" cy="246221"/>
          </a:xfrm>
          <a:prstGeom prst="rect">
            <a:avLst/>
          </a:prstGeom>
          <a:noFill/>
        </p:spPr>
        <p:txBody>
          <a:bodyPr wrap="square" lIns="36000" rIns="36000" rtlCol="0">
            <a:spAutoFit/>
          </a:bodyPr>
          <a:lstStyle/>
          <a:p>
            <a:pPr algn="ctr"/>
            <a:r>
              <a:rPr lang="ja-JP" altLang="en-US" sz="1000" b="1" dirty="0">
                <a:latin typeface="Meiryo UI" panose="020B0604030504040204" pitchFamily="50" charset="-128"/>
                <a:ea typeface="Meiryo UI" panose="020B0604030504040204" pitchFamily="50" charset="-128"/>
                <a:cs typeface="Meiryo UI" panose="020B0604030504040204" pitchFamily="50" charset="-128"/>
              </a:rPr>
              <a:t>≪水道被害≫</a:t>
            </a:r>
            <a:endParaRPr lang="en-US" altLang="ja-JP" sz="100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23" name="テキスト ボックス 22"/>
          <p:cNvSpPr txBox="1"/>
          <p:nvPr/>
        </p:nvSpPr>
        <p:spPr>
          <a:xfrm>
            <a:off x="5249396" y="2325568"/>
            <a:ext cx="1672113" cy="246221"/>
          </a:xfrm>
          <a:prstGeom prst="rect">
            <a:avLst/>
          </a:prstGeom>
          <a:noFill/>
        </p:spPr>
        <p:txBody>
          <a:bodyPr wrap="square" rtlCol="0">
            <a:spAutoFit/>
          </a:bodyPr>
          <a:lstStyle/>
          <a:p>
            <a:pPr algn="ctr"/>
            <a:r>
              <a:rPr lang="ja-JP" altLang="en-US" sz="1000" b="1" dirty="0">
                <a:latin typeface="Meiryo UI" panose="020B0604030504040204" pitchFamily="50" charset="-128"/>
                <a:ea typeface="Meiryo UI" panose="020B0604030504040204" pitchFamily="50" charset="-128"/>
                <a:cs typeface="Meiryo UI" panose="020B0604030504040204" pitchFamily="50" charset="-128"/>
              </a:rPr>
              <a:t>≪大阪府域断水率≫</a:t>
            </a:r>
            <a:endParaRPr lang="en-US" altLang="ja-JP" sz="100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26" name="テキスト ボックス 25"/>
          <p:cNvSpPr txBox="1"/>
          <p:nvPr/>
        </p:nvSpPr>
        <p:spPr>
          <a:xfrm>
            <a:off x="6997709" y="2325568"/>
            <a:ext cx="2193916" cy="246221"/>
          </a:xfrm>
          <a:prstGeom prst="rect">
            <a:avLst/>
          </a:prstGeom>
          <a:noFill/>
        </p:spPr>
        <p:txBody>
          <a:bodyPr wrap="square" lIns="36000" rIns="36000" rtlCol="0">
            <a:spAutoFit/>
          </a:bodyPr>
          <a:lstStyle/>
          <a:p>
            <a:pPr algn="ctr"/>
            <a:r>
              <a:rPr lang="ja-JP" altLang="en-US" sz="1000" b="1" dirty="0">
                <a:latin typeface="Meiryo UI" panose="020B0604030504040204" pitchFamily="50" charset="-128"/>
                <a:ea typeface="Meiryo UI" panose="020B0604030504040204" pitchFamily="50" charset="-128"/>
                <a:cs typeface="Meiryo UI" panose="020B0604030504040204" pitchFamily="50" charset="-128"/>
              </a:rPr>
              <a:t>≪水道被害≫</a:t>
            </a:r>
            <a:endParaRPr lang="en-US" altLang="ja-JP" sz="1000" b="1" dirty="0">
              <a:latin typeface="Meiryo UI" panose="020B0604030504040204" pitchFamily="50" charset="-128"/>
              <a:ea typeface="Meiryo UI" panose="020B0604030504040204" pitchFamily="50" charset="-128"/>
              <a:cs typeface="Meiryo UI" panose="020B0604030504040204" pitchFamily="50" charset="-128"/>
            </a:endParaRPr>
          </a:p>
        </p:txBody>
      </p:sp>
      <p:graphicFrame>
        <p:nvGraphicFramePr>
          <p:cNvPr id="27" name="表 26"/>
          <p:cNvGraphicFramePr>
            <a:graphicFrameLocks noGrp="1"/>
          </p:cNvGraphicFramePr>
          <p:nvPr>
            <p:extLst/>
          </p:nvPr>
        </p:nvGraphicFramePr>
        <p:xfrm>
          <a:off x="7239000" y="2655180"/>
          <a:ext cx="1800000" cy="792480"/>
        </p:xfrm>
        <a:graphic>
          <a:graphicData uri="http://schemas.openxmlformats.org/drawingml/2006/table">
            <a:tbl>
              <a:tblPr firstRow="1" bandRow="1">
                <a:tableStyleId>{5C22544A-7EE6-4342-B048-85BDC9FD1C3A}</a:tableStyleId>
              </a:tblPr>
              <a:tblGrid>
                <a:gridCol w="717193">
                  <a:extLst>
                    <a:ext uri="{9D8B030D-6E8A-4147-A177-3AD203B41FA5}">
                      <a16:colId xmlns:a16="http://schemas.microsoft.com/office/drawing/2014/main" val="20000"/>
                    </a:ext>
                  </a:extLst>
                </a:gridCol>
                <a:gridCol w="1082807">
                  <a:extLst>
                    <a:ext uri="{9D8B030D-6E8A-4147-A177-3AD203B41FA5}">
                      <a16:colId xmlns:a16="http://schemas.microsoft.com/office/drawing/2014/main" val="20001"/>
                    </a:ext>
                  </a:extLst>
                </a:gridCol>
              </a:tblGrid>
              <a:tr h="278871">
                <a:tc>
                  <a:txBody>
                    <a:bodyPr/>
                    <a:lstStyle/>
                    <a:p>
                      <a:r>
                        <a:rPr kumimoji="1" lang="ja-JP" altLang="en-US" sz="10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断水</a:t>
                      </a:r>
                      <a:endParaRPr kumimoji="1" lang="en-US" altLang="ja-JP" sz="10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10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人口</a:t>
                      </a:r>
                    </a:p>
                  </a:txBody>
                  <a:tcPr anchor="ctr">
                    <a:lnR w="19050" cap="flat" cmpd="sng" algn="ctr">
                      <a:solidFill>
                        <a:schemeClr val="bg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bg1">
                        <a:lumMod val="85000"/>
                      </a:schemeClr>
                    </a:solidFill>
                  </a:tcPr>
                </a:tc>
                <a:tc>
                  <a:txBody>
                    <a:bodyPr/>
                    <a:lstStyle/>
                    <a:p>
                      <a:r>
                        <a:rPr kumimoji="1" lang="ja-JP" altLang="en-US" sz="10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約</a:t>
                      </a:r>
                      <a:r>
                        <a:rPr kumimoji="1" lang="en-US" altLang="ja-JP" sz="11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400</a:t>
                      </a:r>
                      <a:r>
                        <a:rPr kumimoji="1" lang="ja-JP" altLang="en-US" sz="10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万人</a:t>
                      </a:r>
                    </a:p>
                  </a:txBody>
                  <a:tcPr anchor="ctr">
                    <a:lnL w="19050" cap="flat" cmpd="sng" algn="ctr">
                      <a:solidFill>
                        <a:schemeClr val="bg1"/>
                      </a:solidFill>
                      <a:prstDash val="solid"/>
                      <a:round/>
                      <a:headEnd type="none" w="med" len="med"/>
                      <a:tailEnd type="none" w="med" len="med"/>
                    </a:lnL>
                    <a:lnT w="19050" cap="flat" cmpd="sng" algn="ctr">
                      <a:solidFill>
                        <a:schemeClr val="tx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10000"/>
                  </a:ext>
                </a:extLst>
              </a:tr>
              <a:tr h="278871">
                <a:tc>
                  <a:txBody>
                    <a:bodyPr/>
                    <a:lstStyle/>
                    <a:p>
                      <a:r>
                        <a:rPr kumimoji="1" lang="ja-JP" altLang="en-US" sz="10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初期</a:t>
                      </a:r>
                      <a:endParaRPr kumimoji="1" lang="en-US" altLang="ja-JP" sz="10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10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断水率</a:t>
                      </a:r>
                      <a:r>
                        <a:rPr kumimoji="1" lang="en-US" altLang="ja-JP" sz="1000" b="1" baseline="30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sz="1000" b="1" baseline="300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lumMod val="85000"/>
                      </a:schemeClr>
                    </a:solidFill>
                  </a:tcPr>
                </a:tc>
                <a:tc>
                  <a:txBody>
                    <a:bodyPr/>
                    <a:lstStyle/>
                    <a:p>
                      <a:r>
                        <a:rPr kumimoji="1" lang="en-US" altLang="ja-JP" sz="11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45.2</a:t>
                      </a:r>
                      <a:r>
                        <a:rPr kumimoji="1" lang="ja-JP" altLang="en-US" sz="10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endParaRPr kumimoji="1" lang="en-US" altLang="ja-JP" sz="10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lnL w="19050" cap="flat" cmpd="sng" algn="ctr">
                      <a:solidFill>
                        <a:schemeClr val="bg1"/>
                      </a:solidFill>
                      <a:prstDash val="solid"/>
                      <a:round/>
                      <a:headEnd type="none" w="med" len="med"/>
                      <a:tailEnd type="none" w="med" len="med"/>
                    </a:lnL>
                    <a:lnT w="19050" cap="flat" cmpd="sng" algn="ctr">
                      <a:solidFill>
                        <a:schemeClr val="bg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10001"/>
                  </a:ext>
                </a:extLst>
              </a:tr>
            </a:tbl>
          </a:graphicData>
        </a:graphic>
      </p:graphicFrame>
      <p:sp>
        <p:nvSpPr>
          <p:cNvPr id="28" name="テキスト ボックス 27"/>
          <p:cNvSpPr txBox="1"/>
          <p:nvPr/>
        </p:nvSpPr>
        <p:spPr>
          <a:xfrm>
            <a:off x="8230276" y="3472152"/>
            <a:ext cx="1056599" cy="223138"/>
          </a:xfrm>
          <a:prstGeom prst="rect">
            <a:avLst/>
          </a:prstGeom>
          <a:noFill/>
        </p:spPr>
        <p:txBody>
          <a:bodyPr wrap="square" rtlCol="0">
            <a:spAutoFit/>
          </a:bodyPr>
          <a:lstStyle/>
          <a:p>
            <a:r>
              <a:rPr lang="en-US" altLang="ja-JP" sz="850" dirty="0">
                <a:latin typeface="Meiryo UI" panose="020B0604030504040204" pitchFamily="50" charset="-128"/>
                <a:ea typeface="Meiryo UI" panose="020B0604030504040204" pitchFamily="50" charset="-128"/>
                <a:cs typeface="Meiryo UI" panose="020B0604030504040204" pitchFamily="50" charset="-128"/>
              </a:rPr>
              <a:t>※</a:t>
            </a:r>
            <a:r>
              <a:rPr lang="ja-JP" altLang="en-US" sz="850" dirty="0">
                <a:latin typeface="Meiryo UI" panose="020B0604030504040204" pitchFamily="50" charset="-128"/>
                <a:ea typeface="Meiryo UI" panose="020B0604030504040204" pitchFamily="50" charset="-128"/>
                <a:cs typeface="Meiryo UI" panose="020B0604030504040204" pitchFamily="50" charset="-128"/>
              </a:rPr>
              <a:t>発災１日後</a:t>
            </a:r>
            <a:endParaRPr lang="en-US" altLang="ja-JP" sz="850" dirty="0">
              <a:latin typeface="Meiryo UI" panose="020B0604030504040204" pitchFamily="50" charset="-128"/>
              <a:ea typeface="Meiryo UI" panose="020B0604030504040204" pitchFamily="50" charset="-128"/>
              <a:cs typeface="Meiryo UI" panose="020B0604030504040204" pitchFamily="50" charset="-128"/>
            </a:endParaRPr>
          </a:p>
        </p:txBody>
      </p:sp>
      <p:graphicFrame>
        <p:nvGraphicFramePr>
          <p:cNvPr id="29" name="表 28"/>
          <p:cNvGraphicFramePr>
            <a:graphicFrameLocks noGrp="1"/>
          </p:cNvGraphicFramePr>
          <p:nvPr>
            <p:extLst/>
          </p:nvPr>
        </p:nvGraphicFramePr>
        <p:xfrm>
          <a:off x="2624673" y="5704333"/>
          <a:ext cx="1944001" cy="701040"/>
        </p:xfrm>
        <a:graphic>
          <a:graphicData uri="http://schemas.openxmlformats.org/drawingml/2006/table">
            <a:tbl>
              <a:tblPr firstRow="1" bandRow="1">
                <a:tableStyleId>{5C22544A-7EE6-4342-B048-85BDC9FD1C3A}</a:tableStyleId>
              </a:tblPr>
              <a:tblGrid>
                <a:gridCol w="856715">
                  <a:extLst>
                    <a:ext uri="{9D8B030D-6E8A-4147-A177-3AD203B41FA5}">
                      <a16:colId xmlns:a16="http://schemas.microsoft.com/office/drawing/2014/main" val="20000"/>
                    </a:ext>
                  </a:extLst>
                </a:gridCol>
                <a:gridCol w="1087286">
                  <a:extLst>
                    <a:ext uri="{9D8B030D-6E8A-4147-A177-3AD203B41FA5}">
                      <a16:colId xmlns:a16="http://schemas.microsoft.com/office/drawing/2014/main" val="20001"/>
                    </a:ext>
                  </a:extLst>
                </a:gridCol>
              </a:tblGrid>
              <a:tr h="216000">
                <a:tc>
                  <a:txBody>
                    <a:bodyPr/>
                    <a:lstStyle/>
                    <a:p>
                      <a:r>
                        <a:rPr kumimoji="1" lang="ja-JP" altLang="en-US" sz="8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地震後</a:t>
                      </a:r>
                      <a:r>
                        <a:rPr kumimoji="1" lang="ja-JP" altLang="en-US" sz="9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１</a:t>
                      </a:r>
                      <a:r>
                        <a:rPr kumimoji="1" lang="ja-JP" altLang="en-US" sz="8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週間</a:t>
                      </a:r>
                    </a:p>
                  </a:txBody>
                  <a:tcPr anchor="ctr">
                    <a:lnR w="19050" cap="flat" cmpd="sng" algn="ctr">
                      <a:solidFill>
                        <a:schemeClr val="bg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bg1">
                        <a:lumMod val="85000"/>
                      </a:schemeClr>
                    </a:solidFill>
                  </a:tcPr>
                </a:tc>
                <a:tc>
                  <a:txBody>
                    <a:bodyPr/>
                    <a:lstStyle/>
                    <a:p>
                      <a:r>
                        <a:rPr kumimoji="1" lang="en-US" altLang="ja-JP" sz="9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57%</a:t>
                      </a:r>
                      <a:r>
                        <a:rPr kumimoji="1" lang="ja-JP" altLang="en-US" sz="9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復旧</a:t>
                      </a:r>
                      <a:endParaRPr kumimoji="1" lang="en-US" altLang="ja-JP" sz="9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lnL w="19050" cap="flat" cmpd="sng" algn="ctr">
                      <a:solidFill>
                        <a:schemeClr val="bg1"/>
                      </a:solidFill>
                      <a:prstDash val="solid"/>
                      <a:round/>
                      <a:headEnd type="none" w="med" len="med"/>
                      <a:tailEnd type="none" w="med" len="med"/>
                    </a:lnL>
                    <a:lnT w="19050" cap="flat" cmpd="sng" algn="ctr">
                      <a:solidFill>
                        <a:schemeClr val="tx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10000"/>
                  </a:ext>
                </a:extLst>
              </a:tr>
              <a:tr h="216000">
                <a:tc>
                  <a:txBody>
                    <a:bodyPr/>
                    <a:lstStyle/>
                    <a:p>
                      <a:r>
                        <a:rPr kumimoji="1" lang="ja-JP" altLang="en-US" sz="8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地震後</a:t>
                      </a:r>
                      <a:r>
                        <a:rPr kumimoji="1" lang="ja-JP" altLang="en-US" sz="9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３</a:t>
                      </a:r>
                      <a:r>
                        <a:rPr kumimoji="1" lang="ja-JP" altLang="en-US" sz="8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週間</a:t>
                      </a:r>
                    </a:p>
                  </a:txBody>
                  <a:tcPr anchor="ctr">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bg1">
                        <a:lumMod val="85000"/>
                      </a:schemeClr>
                    </a:solidFill>
                  </a:tcPr>
                </a:tc>
                <a:tc>
                  <a:txBody>
                    <a:bodyPr/>
                    <a:lstStyle/>
                    <a:p>
                      <a:r>
                        <a:rPr kumimoji="1" lang="en-US" altLang="ja-JP" sz="9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90%</a:t>
                      </a:r>
                      <a:r>
                        <a:rPr kumimoji="1" lang="ja-JP" altLang="en-US" sz="9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復旧</a:t>
                      </a:r>
                      <a:endParaRPr kumimoji="1" lang="en-US" altLang="ja-JP" sz="9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lnL w="19050" cap="flat" cmpd="sng" algn="ctr">
                      <a:solidFill>
                        <a:schemeClr val="bg1"/>
                      </a:solidFill>
                      <a:prstDash val="solid"/>
                      <a:round/>
                      <a:headEnd type="none" w="med" len="med"/>
                      <a:tailEnd type="none" w="med" len="med"/>
                    </a:lnL>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10001"/>
                  </a:ext>
                </a:extLst>
              </a:tr>
              <a:tr h="216000">
                <a:tc gridSpan="2">
                  <a:txBody>
                    <a:bodyPr/>
                    <a:lstStyle/>
                    <a:p>
                      <a:pPr algn="ctr"/>
                      <a:r>
                        <a:rPr kumimoji="1" lang="ja-JP" altLang="en-US" sz="9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最長断水期間は</a:t>
                      </a:r>
                      <a:r>
                        <a:rPr kumimoji="1" lang="en-US" altLang="ja-JP" sz="10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7</a:t>
                      </a:r>
                      <a:r>
                        <a:rPr kumimoji="1" lang="ja-JP" altLang="en-US" sz="9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カ月</a:t>
                      </a:r>
                    </a:p>
                  </a:txBody>
                  <a:tcPr anchor="ctr">
                    <a:lnT w="19050" cap="flat" cmpd="sng" algn="ctr">
                      <a:solidFill>
                        <a:schemeClr val="bg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lumMod val="85000"/>
                      </a:schemeClr>
                    </a:solidFill>
                  </a:tcPr>
                </a:tc>
                <a:tc hMerge="1">
                  <a:txBody>
                    <a:bodyPr/>
                    <a:lstStyle/>
                    <a:p>
                      <a:endParaRPr kumimoji="1" lang="en-US" altLang="ja-JP" sz="10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lnL w="19050" cap="flat" cmpd="sng" algn="ctr">
                      <a:solidFill>
                        <a:schemeClr val="bg1"/>
                      </a:solidFill>
                      <a:prstDash val="solid"/>
                      <a:round/>
                      <a:headEnd type="none" w="med" len="med"/>
                      <a:tailEnd type="none" w="med" len="med"/>
                    </a:lnL>
                    <a:lnT w="19050" cap="flat" cmpd="sng" algn="ctr">
                      <a:solidFill>
                        <a:schemeClr val="bg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10002"/>
                  </a:ext>
                </a:extLst>
              </a:tr>
            </a:tbl>
          </a:graphicData>
        </a:graphic>
      </p:graphicFrame>
      <p:sp>
        <p:nvSpPr>
          <p:cNvPr id="30" name="テキスト ボックス 29"/>
          <p:cNvSpPr txBox="1"/>
          <p:nvPr/>
        </p:nvSpPr>
        <p:spPr>
          <a:xfrm>
            <a:off x="7329012" y="4281718"/>
            <a:ext cx="1672113" cy="246221"/>
          </a:xfrm>
          <a:prstGeom prst="rect">
            <a:avLst/>
          </a:prstGeom>
          <a:noFill/>
        </p:spPr>
        <p:txBody>
          <a:bodyPr wrap="square" rtlCol="0">
            <a:spAutoFit/>
          </a:bodyPr>
          <a:lstStyle/>
          <a:p>
            <a:pPr algn="ctr"/>
            <a:r>
              <a:rPr lang="ja-JP" altLang="en-US" sz="1000" b="1" dirty="0">
                <a:latin typeface="Meiryo UI" panose="020B0604030504040204" pitchFamily="50" charset="-128"/>
                <a:ea typeface="Meiryo UI" panose="020B0604030504040204" pitchFamily="50" charset="-128"/>
                <a:cs typeface="Meiryo UI" panose="020B0604030504040204" pitchFamily="50" charset="-128"/>
              </a:rPr>
              <a:t>≪断水の推移≫</a:t>
            </a:r>
            <a:endParaRPr lang="en-US" altLang="ja-JP" sz="100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31" name="テキスト ボックス 30"/>
          <p:cNvSpPr txBox="1"/>
          <p:nvPr/>
        </p:nvSpPr>
        <p:spPr>
          <a:xfrm>
            <a:off x="2673756" y="3201829"/>
            <a:ext cx="1672113" cy="246221"/>
          </a:xfrm>
          <a:prstGeom prst="rect">
            <a:avLst/>
          </a:prstGeom>
          <a:noFill/>
        </p:spPr>
        <p:txBody>
          <a:bodyPr wrap="square" rtlCol="0">
            <a:spAutoFit/>
          </a:bodyPr>
          <a:lstStyle/>
          <a:p>
            <a:pPr algn="ctr"/>
            <a:r>
              <a:rPr lang="ja-JP" altLang="en-US" sz="1000" b="1" dirty="0">
                <a:latin typeface="Meiryo UI" panose="020B0604030504040204" pitchFamily="50" charset="-128"/>
                <a:ea typeface="Meiryo UI" panose="020B0604030504040204" pitchFamily="50" charset="-128"/>
                <a:cs typeface="Meiryo UI" panose="020B0604030504040204" pitchFamily="50" charset="-128"/>
              </a:rPr>
              <a:t>≪断水の推移≫</a:t>
            </a:r>
            <a:endParaRPr lang="en-US" altLang="ja-JP" sz="1000" b="1" dirty="0">
              <a:latin typeface="Meiryo UI" panose="020B0604030504040204" pitchFamily="50" charset="-128"/>
              <a:ea typeface="Meiryo UI" panose="020B0604030504040204" pitchFamily="50" charset="-128"/>
              <a:cs typeface="Meiryo UI" panose="020B0604030504040204" pitchFamily="50" charset="-128"/>
            </a:endParaRPr>
          </a:p>
        </p:txBody>
      </p:sp>
      <p:graphicFrame>
        <p:nvGraphicFramePr>
          <p:cNvPr id="32" name="表 31"/>
          <p:cNvGraphicFramePr>
            <a:graphicFrameLocks noGrp="1"/>
          </p:cNvGraphicFramePr>
          <p:nvPr>
            <p:extLst/>
          </p:nvPr>
        </p:nvGraphicFramePr>
        <p:xfrm>
          <a:off x="2627849" y="3429000"/>
          <a:ext cx="1944000" cy="252000"/>
        </p:xfrm>
        <a:graphic>
          <a:graphicData uri="http://schemas.openxmlformats.org/drawingml/2006/table">
            <a:tbl>
              <a:tblPr firstRow="1" bandRow="1">
                <a:tableStyleId>{5C22544A-7EE6-4342-B048-85BDC9FD1C3A}</a:tableStyleId>
              </a:tblPr>
              <a:tblGrid>
                <a:gridCol w="1944000">
                  <a:extLst>
                    <a:ext uri="{9D8B030D-6E8A-4147-A177-3AD203B41FA5}">
                      <a16:colId xmlns:a16="http://schemas.microsoft.com/office/drawing/2014/main" val="20000"/>
                    </a:ext>
                  </a:extLst>
                </a:gridCol>
              </a:tblGrid>
              <a:tr h="252000">
                <a:tc>
                  <a:txBody>
                    <a:bodyPr/>
                    <a:lstStyle/>
                    <a:p>
                      <a:r>
                        <a:rPr kumimoji="1" lang="ja-JP" altLang="en-US" sz="10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地震１日後に断減水解消</a:t>
                      </a:r>
                    </a:p>
                  </a:txBody>
                  <a:tcPr anchor="ct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10000"/>
                  </a:ext>
                </a:extLst>
              </a:tr>
            </a:tbl>
          </a:graphicData>
        </a:graphic>
      </p:graphicFrame>
      <p:sp>
        <p:nvSpPr>
          <p:cNvPr id="33" name="テキスト ボックス 32"/>
          <p:cNvSpPr txBox="1"/>
          <p:nvPr/>
        </p:nvSpPr>
        <p:spPr>
          <a:xfrm>
            <a:off x="2673756" y="5487344"/>
            <a:ext cx="1672113" cy="246221"/>
          </a:xfrm>
          <a:prstGeom prst="rect">
            <a:avLst/>
          </a:prstGeom>
          <a:noFill/>
        </p:spPr>
        <p:txBody>
          <a:bodyPr wrap="square" rtlCol="0">
            <a:spAutoFit/>
          </a:bodyPr>
          <a:lstStyle/>
          <a:p>
            <a:pPr algn="ctr"/>
            <a:r>
              <a:rPr lang="ja-JP" altLang="en-US" sz="1000" b="1" dirty="0">
                <a:latin typeface="Meiryo UI" panose="020B0604030504040204" pitchFamily="50" charset="-128"/>
                <a:ea typeface="Meiryo UI" panose="020B0604030504040204" pitchFamily="50" charset="-128"/>
                <a:cs typeface="Meiryo UI" panose="020B0604030504040204" pitchFamily="50" charset="-128"/>
              </a:rPr>
              <a:t>≪断水の推移≫</a:t>
            </a:r>
            <a:endParaRPr lang="en-US" altLang="ja-JP" sz="1000" b="1" dirty="0">
              <a:latin typeface="Meiryo UI" panose="020B0604030504040204" pitchFamily="50" charset="-128"/>
              <a:ea typeface="Meiryo UI" panose="020B0604030504040204" pitchFamily="50" charset="-128"/>
              <a:cs typeface="Meiryo UI" panose="020B0604030504040204" pitchFamily="50" charset="-128"/>
            </a:endParaRPr>
          </a:p>
        </p:txBody>
      </p:sp>
      <p:graphicFrame>
        <p:nvGraphicFramePr>
          <p:cNvPr id="34" name="表 33"/>
          <p:cNvGraphicFramePr>
            <a:graphicFrameLocks noGrp="1"/>
          </p:cNvGraphicFramePr>
          <p:nvPr>
            <p:extLst/>
          </p:nvPr>
        </p:nvGraphicFramePr>
        <p:xfrm>
          <a:off x="7248750" y="4578307"/>
          <a:ext cx="1800000" cy="1260000"/>
        </p:xfrm>
        <a:graphic>
          <a:graphicData uri="http://schemas.openxmlformats.org/drawingml/2006/table">
            <a:tbl>
              <a:tblPr firstRow="1" bandRow="1">
                <a:tableStyleId>{5C22544A-7EE6-4342-B048-85BDC9FD1C3A}</a:tableStyleId>
              </a:tblPr>
              <a:tblGrid>
                <a:gridCol w="952275">
                  <a:extLst>
                    <a:ext uri="{9D8B030D-6E8A-4147-A177-3AD203B41FA5}">
                      <a16:colId xmlns:a16="http://schemas.microsoft.com/office/drawing/2014/main" val="20000"/>
                    </a:ext>
                  </a:extLst>
                </a:gridCol>
                <a:gridCol w="847725">
                  <a:extLst>
                    <a:ext uri="{9D8B030D-6E8A-4147-A177-3AD203B41FA5}">
                      <a16:colId xmlns:a16="http://schemas.microsoft.com/office/drawing/2014/main" val="20001"/>
                    </a:ext>
                  </a:extLst>
                </a:gridCol>
              </a:tblGrid>
              <a:tr h="252000">
                <a:tc>
                  <a:txBody>
                    <a:bodyPr/>
                    <a:lstStyle/>
                    <a:p>
                      <a:endParaRPr kumimoji="1" lang="ja-JP" altLang="en-US" sz="9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lnR w="19050" cap="flat" cmpd="sng" algn="ctr">
                      <a:solidFill>
                        <a:schemeClr val="bg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bg1">
                        <a:lumMod val="65000"/>
                      </a:schemeClr>
                    </a:solidFill>
                  </a:tcPr>
                </a:tc>
                <a:tc>
                  <a:txBody>
                    <a:bodyPr/>
                    <a:lstStyle/>
                    <a:p>
                      <a:r>
                        <a:rPr kumimoji="1" lang="ja-JP" altLang="en-US" sz="10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断水率</a:t>
                      </a:r>
                      <a:endParaRPr kumimoji="1" lang="en-US" altLang="ja-JP" sz="10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lnL w="19050" cap="flat" cmpd="sng" algn="ctr">
                      <a:solidFill>
                        <a:schemeClr val="bg1"/>
                      </a:solidFill>
                      <a:prstDash val="solid"/>
                      <a:round/>
                      <a:headEnd type="none" w="med" len="med"/>
                      <a:tailEnd type="none" w="med" len="med"/>
                    </a:lnL>
                    <a:lnT w="19050" cap="flat" cmpd="sng" algn="ctr">
                      <a:solidFill>
                        <a:schemeClr val="tx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bg1">
                        <a:lumMod val="65000"/>
                      </a:schemeClr>
                    </a:solidFill>
                  </a:tcPr>
                </a:tc>
                <a:extLst>
                  <a:ext uri="{0D108BD9-81ED-4DB2-BD59-A6C34878D82A}">
                    <a16:rowId xmlns:a16="http://schemas.microsoft.com/office/drawing/2014/main" val="10000"/>
                  </a:ext>
                </a:extLst>
              </a:tr>
              <a:tr h="252000">
                <a:tc>
                  <a:txBody>
                    <a:bodyPr/>
                    <a:lstStyle/>
                    <a:p>
                      <a:r>
                        <a:rPr kumimoji="1" lang="ja-JP" altLang="en-US" sz="9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被災</a:t>
                      </a:r>
                      <a:r>
                        <a:rPr kumimoji="1" lang="ja-JP" altLang="en-US" sz="10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１</a:t>
                      </a:r>
                      <a:r>
                        <a:rPr kumimoji="1" lang="ja-JP" altLang="en-US" sz="9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日後</a:t>
                      </a:r>
                    </a:p>
                  </a:txBody>
                  <a:tcPr anchor="ctr">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bg1">
                        <a:lumMod val="85000"/>
                      </a:schemeClr>
                    </a:solidFill>
                  </a:tcPr>
                </a:tc>
                <a:tc>
                  <a:txBody>
                    <a:bodyPr/>
                    <a:lstStyle/>
                    <a:p>
                      <a:r>
                        <a:rPr kumimoji="1" lang="en-US" altLang="ja-JP" sz="10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45.2%</a:t>
                      </a:r>
                    </a:p>
                  </a:txBody>
                  <a:tcPr anchor="ctr">
                    <a:lnL w="19050" cap="flat" cmpd="sng" algn="ctr">
                      <a:solidFill>
                        <a:schemeClr val="bg1"/>
                      </a:solidFill>
                      <a:prstDash val="solid"/>
                      <a:round/>
                      <a:headEnd type="none" w="med" len="med"/>
                      <a:tailEnd type="none" w="med" len="med"/>
                    </a:lnL>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10001"/>
                  </a:ext>
                </a:extLst>
              </a:tr>
              <a:tr h="252000">
                <a:tc>
                  <a:txBody>
                    <a:bodyPr/>
                    <a:lstStyle/>
                    <a:p>
                      <a:r>
                        <a:rPr kumimoji="1" lang="ja-JP" altLang="en-US" sz="9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被災</a:t>
                      </a:r>
                      <a:r>
                        <a:rPr kumimoji="1" lang="ja-JP" altLang="en-US" sz="105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１</a:t>
                      </a:r>
                      <a:r>
                        <a:rPr kumimoji="1" lang="ja-JP" altLang="en-US" sz="9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週間後</a:t>
                      </a:r>
                    </a:p>
                  </a:txBody>
                  <a:tcPr anchor="ctr">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bg1">
                        <a:lumMod val="85000"/>
                      </a:schemeClr>
                    </a:solidFill>
                  </a:tcPr>
                </a:tc>
                <a:tc>
                  <a:txBody>
                    <a:bodyPr/>
                    <a:lstStyle/>
                    <a:p>
                      <a:r>
                        <a:rPr kumimoji="1" lang="en-US" altLang="ja-JP" sz="10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40.6%</a:t>
                      </a:r>
                    </a:p>
                  </a:txBody>
                  <a:tcPr anchor="ctr">
                    <a:lnL w="19050" cap="flat" cmpd="sng" algn="ctr">
                      <a:solidFill>
                        <a:schemeClr val="bg1"/>
                      </a:solidFill>
                      <a:prstDash val="solid"/>
                      <a:round/>
                      <a:headEnd type="none" w="med" len="med"/>
                      <a:tailEnd type="none" w="med" len="med"/>
                    </a:lnL>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10002"/>
                  </a:ext>
                </a:extLst>
              </a:tr>
              <a:tr h="252000">
                <a:tc>
                  <a:txBody>
                    <a:bodyPr/>
                    <a:lstStyle/>
                    <a:p>
                      <a:r>
                        <a:rPr kumimoji="1" lang="ja-JP" altLang="en-US" sz="9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被災</a:t>
                      </a:r>
                      <a:r>
                        <a:rPr kumimoji="1" lang="en-US" altLang="ja-JP" sz="9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1</a:t>
                      </a:r>
                      <a:r>
                        <a:rPr kumimoji="1" lang="ja-JP" altLang="en-US" sz="9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か月後</a:t>
                      </a:r>
                    </a:p>
                  </a:txBody>
                  <a:tcPr anchor="ctr">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bg1">
                        <a:lumMod val="85000"/>
                      </a:schemeClr>
                    </a:solidFill>
                  </a:tcPr>
                </a:tc>
                <a:tc>
                  <a:txBody>
                    <a:bodyPr/>
                    <a:lstStyle/>
                    <a:p>
                      <a:r>
                        <a:rPr kumimoji="1" lang="en-US" altLang="ja-JP" sz="10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14.3%</a:t>
                      </a:r>
                    </a:p>
                  </a:txBody>
                  <a:tcPr anchor="ctr">
                    <a:lnL w="19050" cap="flat" cmpd="sng" algn="ctr">
                      <a:solidFill>
                        <a:schemeClr val="bg1"/>
                      </a:solidFill>
                      <a:prstDash val="solid"/>
                      <a:round/>
                      <a:headEnd type="none" w="med" len="med"/>
                      <a:tailEnd type="none" w="med" len="med"/>
                    </a:lnL>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10003"/>
                  </a:ext>
                </a:extLst>
              </a:tr>
              <a:tr h="252000">
                <a:tc>
                  <a:txBody>
                    <a:bodyPr/>
                    <a:lstStyle/>
                    <a:p>
                      <a:r>
                        <a:rPr kumimoji="1" lang="ja-JP" altLang="en-US" sz="9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被災約</a:t>
                      </a:r>
                      <a:r>
                        <a:rPr kumimoji="1" lang="en-US" altLang="ja-JP" sz="9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40</a:t>
                      </a:r>
                      <a:r>
                        <a:rPr kumimoji="1" lang="ja-JP" altLang="en-US" sz="9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日後</a:t>
                      </a:r>
                    </a:p>
                  </a:txBody>
                  <a:tcPr anchor="ctr">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lumMod val="85000"/>
                      </a:schemeClr>
                    </a:solidFill>
                  </a:tcPr>
                </a:tc>
                <a:tc>
                  <a:txBody>
                    <a:bodyPr/>
                    <a:lstStyle/>
                    <a:p>
                      <a:r>
                        <a:rPr kumimoji="1" lang="en-US" altLang="ja-JP" sz="10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1.1%</a:t>
                      </a:r>
                    </a:p>
                  </a:txBody>
                  <a:tcPr anchor="ctr">
                    <a:lnL w="19050" cap="flat" cmpd="sng" algn="ctr">
                      <a:solidFill>
                        <a:schemeClr val="bg1"/>
                      </a:solidFill>
                      <a:prstDash val="solid"/>
                      <a:round/>
                      <a:headEnd type="none" w="med" len="med"/>
                      <a:tailEnd type="none" w="med" len="med"/>
                    </a:lnL>
                    <a:lnT w="19050" cap="flat" cmpd="sng" algn="ctr">
                      <a:solidFill>
                        <a:schemeClr val="bg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10004"/>
                  </a:ext>
                </a:extLst>
              </a:tr>
            </a:tbl>
          </a:graphicData>
        </a:graphic>
      </p:graphicFrame>
      <p:sp>
        <p:nvSpPr>
          <p:cNvPr id="25" name="フリーフォーム 24"/>
          <p:cNvSpPr/>
          <p:nvPr/>
        </p:nvSpPr>
        <p:spPr>
          <a:xfrm>
            <a:off x="5903794" y="3895662"/>
            <a:ext cx="740656" cy="838768"/>
          </a:xfrm>
          <a:custGeom>
            <a:avLst/>
            <a:gdLst>
              <a:gd name="connsiteX0" fmla="*/ 0 w 966788"/>
              <a:gd name="connsiteY0" fmla="*/ 154820 h 154820"/>
              <a:gd name="connsiteX1" fmla="*/ 776288 w 966788"/>
              <a:gd name="connsiteY1" fmla="*/ 16707 h 154820"/>
              <a:gd name="connsiteX2" fmla="*/ 966788 w 966788"/>
              <a:gd name="connsiteY2" fmla="*/ 2420 h 154820"/>
              <a:gd name="connsiteX3" fmla="*/ 966788 w 966788"/>
              <a:gd name="connsiteY3" fmla="*/ 2420 h 154820"/>
              <a:gd name="connsiteX0" fmla="*/ 0 w 966788"/>
              <a:gd name="connsiteY0" fmla="*/ 152400 h 152400"/>
              <a:gd name="connsiteX1" fmla="*/ 130292 w 966788"/>
              <a:gd name="connsiteY1" fmla="*/ 85451 h 152400"/>
              <a:gd name="connsiteX2" fmla="*/ 776288 w 966788"/>
              <a:gd name="connsiteY2" fmla="*/ 14287 h 152400"/>
              <a:gd name="connsiteX3" fmla="*/ 966788 w 966788"/>
              <a:gd name="connsiteY3" fmla="*/ 0 h 152400"/>
              <a:gd name="connsiteX4" fmla="*/ 966788 w 966788"/>
              <a:gd name="connsiteY4" fmla="*/ 0 h 152400"/>
              <a:gd name="connsiteX0" fmla="*/ 0 w 966788"/>
              <a:gd name="connsiteY0" fmla="*/ 152400 h 152400"/>
              <a:gd name="connsiteX1" fmla="*/ 130292 w 966788"/>
              <a:gd name="connsiteY1" fmla="*/ 85451 h 152400"/>
              <a:gd name="connsiteX2" fmla="*/ 187442 w 966788"/>
              <a:gd name="connsiteY2" fmla="*/ 56876 h 152400"/>
              <a:gd name="connsiteX3" fmla="*/ 776288 w 966788"/>
              <a:gd name="connsiteY3" fmla="*/ 14287 h 152400"/>
              <a:gd name="connsiteX4" fmla="*/ 966788 w 966788"/>
              <a:gd name="connsiteY4" fmla="*/ 0 h 152400"/>
              <a:gd name="connsiteX5" fmla="*/ 966788 w 966788"/>
              <a:gd name="connsiteY5" fmla="*/ 0 h 152400"/>
              <a:gd name="connsiteX0" fmla="*/ 0 w 966788"/>
              <a:gd name="connsiteY0" fmla="*/ 162199 h 162199"/>
              <a:gd name="connsiteX1" fmla="*/ 130292 w 966788"/>
              <a:gd name="connsiteY1" fmla="*/ 95250 h 162199"/>
              <a:gd name="connsiteX2" fmla="*/ 187442 w 966788"/>
              <a:gd name="connsiteY2" fmla="*/ 66675 h 162199"/>
              <a:gd name="connsiteX3" fmla="*/ 196967 w 966788"/>
              <a:gd name="connsiteY3" fmla="*/ 0 h 162199"/>
              <a:gd name="connsiteX4" fmla="*/ 776288 w 966788"/>
              <a:gd name="connsiteY4" fmla="*/ 24086 h 162199"/>
              <a:gd name="connsiteX5" fmla="*/ 966788 w 966788"/>
              <a:gd name="connsiteY5" fmla="*/ 9799 h 162199"/>
              <a:gd name="connsiteX6" fmla="*/ 966788 w 966788"/>
              <a:gd name="connsiteY6" fmla="*/ 9799 h 162199"/>
              <a:gd name="connsiteX0" fmla="*/ 0 w 966788"/>
              <a:gd name="connsiteY0" fmla="*/ 162199 h 162199"/>
              <a:gd name="connsiteX1" fmla="*/ 130292 w 966788"/>
              <a:gd name="connsiteY1" fmla="*/ 95250 h 162199"/>
              <a:gd name="connsiteX2" fmla="*/ 187442 w 966788"/>
              <a:gd name="connsiteY2" fmla="*/ 66675 h 162199"/>
              <a:gd name="connsiteX3" fmla="*/ 196967 w 966788"/>
              <a:gd name="connsiteY3" fmla="*/ 0 h 162199"/>
              <a:gd name="connsiteX4" fmla="*/ 268405 w 966788"/>
              <a:gd name="connsiteY4" fmla="*/ 14289 h 162199"/>
              <a:gd name="connsiteX5" fmla="*/ 776288 w 966788"/>
              <a:gd name="connsiteY5" fmla="*/ 24086 h 162199"/>
              <a:gd name="connsiteX6" fmla="*/ 966788 w 966788"/>
              <a:gd name="connsiteY6" fmla="*/ 9799 h 162199"/>
              <a:gd name="connsiteX7" fmla="*/ 966788 w 966788"/>
              <a:gd name="connsiteY7" fmla="*/ 9799 h 162199"/>
              <a:gd name="connsiteX0" fmla="*/ 0 w 966788"/>
              <a:gd name="connsiteY0" fmla="*/ 205090 h 205090"/>
              <a:gd name="connsiteX1" fmla="*/ 130292 w 966788"/>
              <a:gd name="connsiteY1" fmla="*/ 138141 h 205090"/>
              <a:gd name="connsiteX2" fmla="*/ 187442 w 966788"/>
              <a:gd name="connsiteY2" fmla="*/ 109566 h 205090"/>
              <a:gd name="connsiteX3" fmla="*/ 196967 w 966788"/>
              <a:gd name="connsiteY3" fmla="*/ 42891 h 205090"/>
              <a:gd name="connsiteX4" fmla="*/ 268405 w 966788"/>
              <a:gd name="connsiteY4" fmla="*/ 57180 h 205090"/>
              <a:gd name="connsiteX5" fmla="*/ 344605 w 966788"/>
              <a:gd name="connsiteY5" fmla="*/ 30 h 205090"/>
              <a:gd name="connsiteX6" fmla="*/ 776288 w 966788"/>
              <a:gd name="connsiteY6" fmla="*/ 66977 h 205090"/>
              <a:gd name="connsiteX7" fmla="*/ 966788 w 966788"/>
              <a:gd name="connsiteY7" fmla="*/ 52690 h 205090"/>
              <a:gd name="connsiteX8" fmla="*/ 966788 w 966788"/>
              <a:gd name="connsiteY8" fmla="*/ 52690 h 205090"/>
              <a:gd name="connsiteX0" fmla="*/ 0 w 966788"/>
              <a:gd name="connsiteY0" fmla="*/ 227178 h 227178"/>
              <a:gd name="connsiteX1" fmla="*/ 130292 w 966788"/>
              <a:gd name="connsiteY1" fmla="*/ 160229 h 227178"/>
              <a:gd name="connsiteX2" fmla="*/ 187442 w 966788"/>
              <a:gd name="connsiteY2" fmla="*/ 131654 h 227178"/>
              <a:gd name="connsiteX3" fmla="*/ 196967 w 966788"/>
              <a:gd name="connsiteY3" fmla="*/ 64979 h 227178"/>
              <a:gd name="connsiteX4" fmla="*/ 268405 w 966788"/>
              <a:gd name="connsiteY4" fmla="*/ 79268 h 227178"/>
              <a:gd name="connsiteX5" fmla="*/ 344605 w 966788"/>
              <a:gd name="connsiteY5" fmla="*/ 22118 h 227178"/>
              <a:gd name="connsiteX6" fmla="*/ 387467 w 966788"/>
              <a:gd name="connsiteY6" fmla="*/ 3068 h 227178"/>
              <a:gd name="connsiteX7" fmla="*/ 776288 w 966788"/>
              <a:gd name="connsiteY7" fmla="*/ 89065 h 227178"/>
              <a:gd name="connsiteX8" fmla="*/ 966788 w 966788"/>
              <a:gd name="connsiteY8" fmla="*/ 74778 h 227178"/>
              <a:gd name="connsiteX9" fmla="*/ 966788 w 966788"/>
              <a:gd name="connsiteY9" fmla="*/ 74778 h 227178"/>
              <a:gd name="connsiteX0" fmla="*/ 0 w 966788"/>
              <a:gd name="connsiteY0" fmla="*/ 242415 h 242415"/>
              <a:gd name="connsiteX1" fmla="*/ 130292 w 966788"/>
              <a:gd name="connsiteY1" fmla="*/ 175466 h 242415"/>
              <a:gd name="connsiteX2" fmla="*/ 187442 w 966788"/>
              <a:gd name="connsiteY2" fmla="*/ 146891 h 242415"/>
              <a:gd name="connsiteX3" fmla="*/ 196967 w 966788"/>
              <a:gd name="connsiteY3" fmla="*/ 80216 h 242415"/>
              <a:gd name="connsiteX4" fmla="*/ 268405 w 966788"/>
              <a:gd name="connsiteY4" fmla="*/ 94505 h 242415"/>
              <a:gd name="connsiteX5" fmla="*/ 344605 w 966788"/>
              <a:gd name="connsiteY5" fmla="*/ 37355 h 242415"/>
              <a:gd name="connsiteX6" fmla="*/ 387467 w 966788"/>
              <a:gd name="connsiteY6" fmla="*/ 18305 h 242415"/>
              <a:gd name="connsiteX7" fmla="*/ 492242 w 966788"/>
              <a:gd name="connsiteY7" fmla="*/ 4017 h 242415"/>
              <a:gd name="connsiteX8" fmla="*/ 776288 w 966788"/>
              <a:gd name="connsiteY8" fmla="*/ 104302 h 242415"/>
              <a:gd name="connsiteX9" fmla="*/ 966788 w 966788"/>
              <a:gd name="connsiteY9" fmla="*/ 90015 h 242415"/>
              <a:gd name="connsiteX10" fmla="*/ 966788 w 966788"/>
              <a:gd name="connsiteY10" fmla="*/ 90015 h 242415"/>
              <a:gd name="connsiteX0" fmla="*/ 0 w 966788"/>
              <a:gd name="connsiteY0" fmla="*/ 335276 h 335276"/>
              <a:gd name="connsiteX1" fmla="*/ 130292 w 966788"/>
              <a:gd name="connsiteY1" fmla="*/ 268327 h 335276"/>
              <a:gd name="connsiteX2" fmla="*/ 187442 w 966788"/>
              <a:gd name="connsiteY2" fmla="*/ 239752 h 335276"/>
              <a:gd name="connsiteX3" fmla="*/ 196967 w 966788"/>
              <a:gd name="connsiteY3" fmla="*/ 173077 h 335276"/>
              <a:gd name="connsiteX4" fmla="*/ 268405 w 966788"/>
              <a:gd name="connsiteY4" fmla="*/ 187366 h 335276"/>
              <a:gd name="connsiteX5" fmla="*/ 344605 w 966788"/>
              <a:gd name="connsiteY5" fmla="*/ 130216 h 335276"/>
              <a:gd name="connsiteX6" fmla="*/ 387467 w 966788"/>
              <a:gd name="connsiteY6" fmla="*/ 111166 h 335276"/>
              <a:gd name="connsiteX7" fmla="*/ 492242 w 966788"/>
              <a:gd name="connsiteY7" fmla="*/ 96878 h 335276"/>
              <a:gd name="connsiteX8" fmla="*/ 544630 w 966788"/>
              <a:gd name="connsiteY8" fmla="*/ 1629 h 335276"/>
              <a:gd name="connsiteX9" fmla="*/ 776288 w 966788"/>
              <a:gd name="connsiteY9" fmla="*/ 197163 h 335276"/>
              <a:gd name="connsiteX10" fmla="*/ 966788 w 966788"/>
              <a:gd name="connsiteY10" fmla="*/ 182876 h 335276"/>
              <a:gd name="connsiteX11" fmla="*/ 966788 w 966788"/>
              <a:gd name="connsiteY11" fmla="*/ 182876 h 335276"/>
              <a:gd name="connsiteX0" fmla="*/ 0 w 966788"/>
              <a:gd name="connsiteY0" fmla="*/ 335276 h 335276"/>
              <a:gd name="connsiteX1" fmla="*/ 130292 w 966788"/>
              <a:gd name="connsiteY1" fmla="*/ 268327 h 335276"/>
              <a:gd name="connsiteX2" fmla="*/ 187442 w 966788"/>
              <a:gd name="connsiteY2" fmla="*/ 239752 h 335276"/>
              <a:gd name="connsiteX3" fmla="*/ 196967 w 966788"/>
              <a:gd name="connsiteY3" fmla="*/ 173077 h 335276"/>
              <a:gd name="connsiteX4" fmla="*/ 268405 w 966788"/>
              <a:gd name="connsiteY4" fmla="*/ 187366 h 335276"/>
              <a:gd name="connsiteX5" fmla="*/ 344605 w 966788"/>
              <a:gd name="connsiteY5" fmla="*/ 130216 h 335276"/>
              <a:gd name="connsiteX6" fmla="*/ 387467 w 966788"/>
              <a:gd name="connsiteY6" fmla="*/ 111166 h 335276"/>
              <a:gd name="connsiteX7" fmla="*/ 492242 w 966788"/>
              <a:gd name="connsiteY7" fmla="*/ 96878 h 335276"/>
              <a:gd name="connsiteX8" fmla="*/ 544630 w 966788"/>
              <a:gd name="connsiteY8" fmla="*/ 1629 h 335276"/>
              <a:gd name="connsiteX9" fmla="*/ 592255 w 966788"/>
              <a:gd name="connsiteY9" fmla="*/ 87354 h 335276"/>
              <a:gd name="connsiteX10" fmla="*/ 776288 w 966788"/>
              <a:gd name="connsiteY10" fmla="*/ 197163 h 335276"/>
              <a:gd name="connsiteX11" fmla="*/ 966788 w 966788"/>
              <a:gd name="connsiteY11" fmla="*/ 182876 h 335276"/>
              <a:gd name="connsiteX12" fmla="*/ 966788 w 966788"/>
              <a:gd name="connsiteY12" fmla="*/ 182876 h 335276"/>
              <a:gd name="connsiteX0" fmla="*/ 0 w 966788"/>
              <a:gd name="connsiteY0" fmla="*/ 335276 h 335276"/>
              <a:gd name="connsiteX1" fmla="*/ 130292 w 966788"/>
              <a:gd name="connsiteY1" fmla="*/ 268327 h 335276"/>
              <a:gd name="connsiteX2" fmla="*/ 187442 w 966788"/>
              <a:gd name="connsiteY2" fmla="*/ 239752 h 335276"/>
              <a:gd name="connsiteX3" fmla="*/ 196967 w 966788"/>
              <a:gd name="connsiteY3" fmla="*/ 173077 h 335276"/>
              <a:gd name="connsiteX4" fmla="*/ 268405 w 966788"/>
              <a:gd name="connsiteY4" fmla="*/ 187366 h 335276"/>
              <a:gd name="connsiteX5" fmla="*/ 344605 w 966788"/>
              <a:gd name="connsiteY5" fmla="*/ 130216 h 335276"/>
              <a:gd name="connsiteX6" fmla="*/ 387467 w 966788"/>
              <a:gd name="connsiteY6" fmla="*/ 111166 h 335276"/>
              <a:gd name="connsiteX7" fmla="*/ 492242 w 966788"/>
              <a:gd name="connsiteY7" fmla="*/ 96878 h 335276"/>
              <a:gd name="connsiteX8" fmla="*/ 544630 w 966788"/>
              <a:gd name="connsiteY8" fmla="*/ 1629 h 335276"/>
              <a:gd name="connsiteX9" fmla="*/ 592255 w 966788"/>
              <a:gd name="connsiteY9" fmla="*/ 87354 h 335276"/>
              <a:gd name="connsiteX10" fmla="*/ 601780 w 966788"/>
              <a:gd name="connsiteY10" fmla="*/ 134979 h 335276"/>
              <a:gd name="connsiteX11" fmla="*/ 776288 w 966788"/>
              <a:gd name="connsiteY11" fmla="*/ 197163 h 335276"/>
              <a:gd name="connsiteX12" fmla="*/ 966788 w 966788"/>
              <a:gd name="connsiteY12" fmla="*/ 182876 h 335276"/>
              <a:gd name="connsiteX13" fmla="*/ 966788 w 966788"/>
              <a:gd name="connsiteY13" fmla="*/ 182876 h 335276"/>
              <a:gd name="connsiteX0" fmla="*/ 0 w 966788"/>
              <a:gd name="connsiteY0" fmla="*/ 335276 h 335276"/>
              <a:gd name="connsiteX1" fmla="*/ 130292 w 966788"/>
              <a:gd name="connsiteY1" fmla="*/ 268327 h 335276"/>
              <a:gd name="connsiteX2" fmla="*/ 187442 w 966788"/>
              <a:gd name="connsiteY2" fmla="*/ 239752 h 335276"/>
              <a:gd name="connsiteX3" fmla="*/ 196967 w 966788"/>
              <a:gd name="connsiteY3" fmla="*/ 173077 h 335276"/>
              <a:gd name="connsiteX4" fmla="*/ 268405 w 966788"/>
              <a:gd name="connsiteY4" fmla="*/ 187366 h 335276"/>
              <a:gd name="connsiteX5" fmla="*/ 344605 w 966788"/>
              <a:gd name="connsiteY5" fmla="*/ 130216 h 335276"/>
              <a:gd name="connsiteX6" fmla="*/ 387467 w 966788"/>
              <a:gd name="connsiteY6" fmla="*/ 111166 h 335276"/>
              <a:gd name="connsiteX7" fmla="*/ 492242 w 966788"/>
              <a:gd name="connsiteY7" fmla="*/ 96878 h 335276"/>
              <a:gd name="connsiteX8" fmla="*/ 544630 w 966788"/>
              <a:gd name="connsiteY8" fmla="*/ 1629 h 335276"/>
              <a:gd name="connsiteX9" fmla="*/ 592255 w 966788"/>
              <a:gd name="connsiteY9" fmla="*/ 87354 h 335276"/>
              <a:gd name="connsiteX10" fmla="*/ 601780 w 966788"/>
              <a:gd name="connsiteY10" fmla="*/ 134979 h 335276"/>
              <a:gd name="connsiteX11" fmla="*/ 577967 w 966788"/>
              <a:gd name="connsiteY11" fmla="*/ 168317 h 335276"/>
              <a:gd name="connsiteX12" fmla="*/ 776288 w 966788"/>
              <a:gd name="connsiteY12" fmla="*/ 197163 h 335276"/>
              <a:gd name="connsiteX13" fmla="*/ 966788 w 966788"/>
              <a:gd name="connsiteY13" fmla="*/ 182876 h 335276"/>
              <a:gd name="connsiteX14" fmla="*/ 966788 w 966788"/>
              <a:gd name="connsiteY14" fmla="*/ 182876 h 335276"/>
              <a:gd name="connsiteX0" fmla="*/ 0 w 966788"/>
              <a:gd name="connsiteY0" fmla="*/ 335276 h 335276"/>
              <a:gd name="connsiteX1" fmla="*/ 130292 w 966788"/>
              <a:gd name="connsiteY1" fmla="*/ 268327 h 335276"/>
              <a:gd name="connsiteX2" fmla="*/ 187442 w 966788"/>
              <a:gd name="connsiteY2" fmla="*/ 239752 h 335276"/>
              <a:gd name="connsiteX3" fmla="*/ 196967 w 966788"/>
              <a:gd name="connsiteY3" fmla="*/ 173077 h 335276"/>
              <a:gd name="connsiteX4" fmla="*/ 268405 w 966788"/>
              <a:gd name="connsiteY4" fmla="*/ 187366 h 335276"/>
              <a:gd name="connsiteX5" fmla="*/ 344605 w 966788"/>
              <a:gd name="connsiteY5" fmla="*/ 130216 h 335276"/>
              <a:gd name="connsiteX6" fmla="*/ 387467 w 966788"/>
              <a:gd name="connsiteY6" fmla="*/ 111166 h 335276"/>
              <a:gd name="connsiteX7" fmla="*/ 492242 w 966788"/>
              <a:gd name="connsiteY7" fmla="*/ 96878 h 335276"/>
              <a:gd name="connsiteX8" fmla="*/ 544630 w 966788"/>
              <a:gd name="connsiteY8" fmla="*/ 1629 h 335276"/>
              <a:gd name="connsiteX9" fmla="*/ 592255 w 966788"/>
              <a:gd name="connsiteY9" fmla="*/ 87354 h 335276"/>
              <a:gd name="connsiteX10" fmla="*/ 601780 w 966788"/>
              <a:gd name="connsiteY10" fmla="*/ 134979 h 335276"/>
              <a:gd name="connsiteX11" fmla="*/ 577967 w 966788"/>
              <a:gd name="connsiteY11" fmla="*/ 168317 h 335276"/>
              <a:gd name="connsiteX12" fmla="*/ 597017 w 966788"/>
              <a:gd name="connsiteY12" fmla="*/ 206417 h 335276"/>
              <a:gd name="connsiteX13" fmla="*/ 776288 w 966788"/>
              <a:gd name="connsiteY13" fmla="*/ 197163 h 335276"/>
              <a:gd name="connsiteX14" fmla="*/ 966788 w 966788"/>
              <a:gd name="connsiteY14" fmla="*/ 182876 h 335276"/>
              <a:gd name="connsiteX15" fmla="*/ 966788 w 966788"/>
              <a:gd name="connsiteY15" fmla="*/ 182876 h 335276"/>
              <a:gd name="connsiteX0" fmla="*/ 0 w 966788"/>
              <a:gd name="connsiteY0" fmla="*/ 335276 h 335276"/>
              <a:gd name="connsiteX1" fmla="*/ 130292 w 966788"/>
              <a:gd name="connsiteY1" fmla="*/ 268327 h 335276"/>
              <a:gd name="connsiteX2" fmla="*/ 187442 w 966788"/>
              <a:gd name="connsiteY2" fmla="*/ 239752 h 335276"/>
              <a:gd name="connsiteX3" fmla="*/ 196967 w 966788"/>
              <a:gd name="connsiteY3" fmla="*/ 173077 h 335276"/>
              <a:gd name="connsiteX4" fmla="*/ 268405 w 966788"/>
              <a:gd name="connsiteY4" fmla="*/ 187366 h 335276"/>
              <a:gd name="connsiteX5" fmla="*/ 344605 w 966788"/>
              <a:gd name="connsiteY5" fmla="*/ 130216 h 335276"/>
              <a:gd name="connsiteX6" fmla="*/ 387467 w 966788"/>
              <a:gd name="connsiteY6" fmla="*/ 111166 h 335276"/>
              <a:gd name="connsiteX7" fmla="*/ 492242 w 966788"/>
              <a:gd name="connsiteY7" fmla="*/ 96878 h 335276"/>
              <a:gd name="connsiteX8" fmla="*/ 544630 w 966788"/>
              <a:gd name="connsiteY8" fmla="*/ 1629 h 335276"/>
              <a:gd name="connsiteX9" fmla="*/ 592255 w 966788"/>
              <a:gd name="connsiteY9" fmla="*/ 87354 h 335276"/>
              <a:gd name="connsiteX10" fmla="*/ 601780 w 966788"/>
              <a:gd name="connsiteY10" fmla="*/ 134979 h 335276"/>
              <a:gd name="connsiteX11" fmla="*/ 577967 w 966788"/>
              <a:gd name="connsiteY11" fmla="*/ 168317 h 335276"/>
              <a:gd name="connsiteX12" fmla="*/ 597017 w 966788"/>
              <a:gd name="connsiteY12" fmla="*/ 206417 h 335276"/>
              <a:gd name="connsiteX13" fmla="*/ 630355 w 966788"/>
              <a:gd name="connsiteY13" fmla="*/ 230229 h 335276"/>
              <a:gd name="connsiteX14" fmla="*/ 776288 w 966788"/>
              <a:gd name="connsiteY14" fmla="*/ 197163 h 335276"/>
              <a:gd name="connsiteX15" fmla="*/ 966788 w 966788"/>
              <a:gd name="connsiteY15" fmla="*/ 182876 h 335276"/>
              <a:gd name="connsiteX16" fmla="*/ 966788 w 966788"/>
              <a:gd name="connsiteY16" fmla="*/ 182876 h 335276"/>
              <a:gd name="connsiteX0" fmla="*/ 0 w 966788"/>
              <a:gd name="connsiteY0" fmla="*/ 335276 h 378011"/>
              <a:gd name="connsiteX1" fmla="*/ 130292 w 966788"/>
              <a:gd name="connsiteY1" fmla="*/ 268327 h 378011"/>
              <a:gd name="connsiteX2" fmla="*/ 187442 w 966788"/>
              <a:gd name="connsiteY2" fmla="*/ 239752 h 378011"/>
              <a:gd name="connsiteX3" fmla="*/ 196967 w 966788"/>
              <a:gd name="connsiteY3" fmla="*/ 173077 h 378011"/>
              <a:gd name="connsiteX4" fmla="*/ 268405 w 966788"/>
              <a:gd name="connsiteY4" fmla="*/ 187366 h 378011"/>
              <a:gd name="connsiteX5" fmla="*/ 344605 w 966788"/>
              <a:gd name="connsiteY5" fmla="*/ 130216 h 378011"/>
              <a:gd name="connsiteX6" fmla="*/ 387467 w 966788"/>
              <a:gd name="connsiteY6" fmla="*/ 111166 h 378011"/>
              <a:gd name="connsiteX7" fmla="*/ 492242 w 966788"/>
              <a:gd name="connsiteY7" fmla="*/ 96878 h 378011"/>
              <a:gd name="connsiteX8" fmla="*/ 544630 w 966788"/>
              <a:gd name="connsiteY8" fmla="*/ 1629 h 378011"/>
              <a:gd name="connsiteX9" fmla="*/ 592255 w 966788"/>
              <a:gd name="connsiteY9" fmla="*/ 87354 h 378011"/>
              <a:gd name="connsiteX10" fmla="*/ 601780 w 966788"/>
              <a:gd name="connsiteY10" fmla="*/ 134979 h 378011"/>
              <a:gd name="connsiteX11" fmla="*/ 577967 w 966788"/>
              <a:gd name="connsiteY11" fmla="*/ 168317 h 378011"/>
              <a:gd name="connsiteX12" fmla="*/ 597017 w 966788"/>
              <a:gd name="connsiteY12" fmla="*/ 206417 h 378011"/>
              <a:gd name="connsiteX13" fmla="*/ 630355 w 966788"/>
              <a:gd name="connsiteY13" fmla="*/ 230229 h 378011"/>
              <a:gd name="connsiteX14" fmla="*/ 577967 w 966788"/>
              <a:gd name="connsiteY14" fmla="*/ 377867 h 378011"/>
              <a:gd name="connsiteX15" fmla="*/ 776288 w 966788"/>
              <a:gd name="connsiteY15" fmla="*/ 197163 h 378011"/>
              <a:gd name="connsiteX16" fmla="*/ 966788 w 966788"/>
              <a:gd name="connsiteY16" fmla="*/ 182876 h 378011"/>
              <a:gd name="connsiteX17" fmla="*/ 966788 w 966788"/>
              <a:gd name="connsiteY17" fmla="*/ 182876 h 378011"/>
              <a:gd name="connsiteX0" fmla="*/ 0 w 966788"/>
              <a:gd name="connsiteY0" fmla="*/ 335276 h 519710"/>
              <a:gd name="connsiteX1" fmla="*/ 130292 w 966788"/>
              <a:gd name="connsiteY1" fmla="*/ 268327 h 519710"/>
              <a:gd name="connsiteX2" fmla="*/ 187442 w 966788"/>
              <a:gd name="connsiteY2" fmla="*/ 239752 h 519710"/>
              <a:gd name="connsiteX3" fmla="*/ 196967 w 966788"/>
              <a:gd name="connsiteY3" fmla="*/ 173077 h 519710"/>
              <a:gd name="connsiteX4" fmla="*/ 268405 w 966788"/>
              <a:gd name="connsiteY4" fmla="*/ 187366 h 519710"/>
              <a:gd name="connsiteX5" fmla="*/ 344605 w 966788"/>
              <a:gd name="connsiteY5" fmla="*/ 130216 h 519710"/>
              <a:gd name="connsiteX6" fmla="*/ 387467 w 966788"/>
              <a:gd name="connsiteY6" fmla="*/ 111166 h 519710"/>
              <a:gd name="connsiteX7" fmla="*/ 492242 w 966788"/>
              <a:gd name="connsiteY7" fmla="*/ 96878 h 519710"/>
              <a:gd name="connsiteX8" fmla="*/ 544630 w 966788"/>
              <a:gd name="connsiteY8" fmla="*/ 1629 h 519710"/>
              <a:gd name="connsiteX9" fmla="*/ 592255 w 966788"/>
              <a:gd name="connsiteY9" fmla="*/ 87354 h 519710"/>
              <a:gd name="connsiteX10" fmla="*/ 601780 w 966788"/>
              <a:gd name="connsiteY10" fmla="*/ 134979 h 519710"/>
              <a:gd name="connsiteX11" fmla="*/ 577967 w 966788"/>
              <a:gd name="connsiteY11" fmla="*/ 168317 h 519710"/>
              <a:gd name="connsiteX12" fmla="*/ 597017 w 966788"/>
              <a:gd name="connsiteY12" fmla="*/ 206417 h 519710"/>
              <a:gd name="connsiteX13" fmla="*/ 630355 w 966788"/>
              <a:gd name="connsiteY13" fmla="*/ 230229 h 519710"/>
              <a:gd name="connsiteX14" fmla="*/ 577967 w 966788"/>
              <a:gd name="connsiteY14" fmla="*/ 377867 h 519710"/>
              <a:gd name="connsiteX15" fmla="*/ 549392 w 966788"/>
              <a:gd name="connsiteY15" fmla="*/ 515979 h 519710"/>
              <a:gd name="connsiteX16" fmla="*/ 776288 w 966788"/>
              <a:gd name="connsiteY16" fmla="*/ 197163 h 519710"/>
              <a:gd name="connsiteX17" fmla="*/ 966788 w 966788"/>
              <a:gd name="connsiteY17" fmla="*/ 182876 h 519710"/>
              <a:gd name="connsiteX18" fmla="*/ 966788 w 966788"/>
              <a:gd name="connsiteY18" fmla="*/ 182876 h 519710"/>
              <a:gd name="connsiteX0" fmla="*/ 0 w 966788"/>
              <a:gd name="connsiteY0" fmla="*/ 335276 h 596180"/>
              <a:gd name="connsiteX1" fmla="*/ 130292 w 966788"/>
              <a:gd name="connsiteY1" fmla="*/ 268327 h 596180"/>
              <a:gd name="connsiteX2" fmla="*/ 187442 w 966788"/>
              <a:gd name="connsiteY2" fmla="*/ 239752 h 596180"/>
              <a:gd name="connsiteX3" fmla="*/ 196967 w 966788"/>
              <a:gd name="connsiteY3" fmla="*/ 173077 h 596180"/>
              <a:gd name="connsiteX4" fmla="*/ 268405 w 966788"/>
              <a:gd name="connsiteY4" fmla="*/ 187366 h 596180"/>
              <a:gd name="connsiteX5" fmla="*/ 344605 w 966788"/>
              <a:gd name="connsiteY5" fmla="*/ 130216 h 596180"/>
              <a:gd name="connsiteX6" fmla="*/ 387467 w 966788"/>
              <a:gd name="connsiteY6" fmla="*/ 111166 h 596180"/>
              <a:gd name="connsiteX7" fmla="*/ 492242 w 966788"/>
              <a:gd name="connsiteY7" fmla="*/ 96878 h 596180"/>
              <a:gd name="connsiteX8" fmla="*/ 544630 w 966788"/>
              <a:gd name="connsiteY8" fmla="*/ 1629 h 596180"/>
              <a:gd name="connsiteX9" fmla="*/ 592255 w 966788"/>
              <a:gd name="connsiteY9" fmla="*/ 87354 h 596180"/>
              <a:gd name="connsiteX10" fmla="*/ 601780 w 966788"/>
              <a:gd name="connsiteY10" fmla="*/ 134979 h 596180"/>
              <a:gd name="connsiteX11" fmla="*/ 577967 w 966788"/>
              <a:gd name="connsiteY11" fmla="*/ 168317 h 596180"/>
              <a:gd name="connsiteX12" fmla="*/ 597017 w 966788"/>
              <a:gd name="connsiteY12" fmla="*/ 206417 h 596180"/>
              <a:gd name="connsiteX13" fmla="*/ 630355 w 966788"/>
              <a:gd name="connsiteY13" fmla="*/ 230229 h 596180"/>
              <a:gd name="connsiteX14" fmla="*/ 577967 w 966788"/>
              <a:gd name="connsiteY14" fmla="*/ 377867 h 596180"/>
              <a:gd name="connsiteX15" fmla="*/ 549392 w 966788"/>
              <a:gd name="connsiteY15" fmla="*/ 515979 h 596180"/>
              <a:gd name="connsiteX16" fmla="*/ 587492 w 966788"/>
              <a:gd name="connsiteY16" fmla="*/ 582653 h 596180"/>
              <a:gd name="connsiteX17" fmla="*/ 776288 w 966788"/>
              <a:gd name="connsiteY17" fmla="*/ 197163 h 596180"/>
              <a:gd name="connsiteX18" fmla="*/ 966788 w 966788"/>
              <a:gd name="connsiteY18" fmla="*/ 182876 h 596180"/>
              <a:gd name="connsiteX19" fmla="*/ 966788 w 966788"/>
              <a:gd name="connsiteY19" fmla="*/ 182876 h 596180"/>
              <a:gd name="connsiteX0" fmla="*/ 0 w 966788"/>
              <a:gd name="connsiteY0" fmla="*/ 335276 h 602771"/>
              <a:gd name="connsiteX1" fmla="*/ 130292 w 966788"/>
              <a:gd name="connsiteY1" fmla="*/ 268327 h 602771"/>
              <a:gd name="connsiteX2" fmla="*/ 187442 w 966788"/>
              <a:gd name="connsiteY2" fmla="*/ 239752 h 602771"/>
              <a:gd name="connsiteX3" fmla="*/ 196967 w 966788"/>
              <a:gd name="connsiteY3" fmla="*/ 173077 h 602771"/>
              <a:gd name="connsiteX4" fmla="*/ 268405 w 966788"/>
              <a:gd name="connsiteY4" fmla="*/ 187366 h 602771"/>
              <a:gd name="connsiteX5" fmla="*/ 344605 w 966788"/>
              <a:gd name="connsiteY5" fmla="*/ 130216 h 602771"/>
              <a:gd name="connsiteX6" fmla="*/ 387467 w 966788"/>
              <a:gd name="connsiteY6" fmla="*/ 111166 h 602771"/>
              <a:gd name="connsiteX7" fmla="*/ 492242 w 966788"/>
              <a:gd name="connsiteY7" fmla="*/ 96878 h 602771"/>
              <a:gd name="connsiteX8" fmla="*/ 544630 w 966788"/>
              <a:gd name="connsiteY8" fmla="*/ 1629 h 602771"/>
              <a:gd name="connsiteX9" fmla="*/ 592255 w 966788"/>
              <a:gd name="connsiteY9" fmla="*/ 87354 h 602771"/>
              <a:gd name="connsiteX10" fmla="*/ 601780 w 966788"/>
              <a:gd name="connsiteY10" fmla="*/ 134979 h 602771"/>
              <a:gd name="connsiteX11" fmla="*/ 577967 w 966788"/>
              <a:gd name="connsiteY11" fmla="*/ 168317 h 602771"/>
              <a:gd name="connsiteX12" fmla="*/ 597017 w 966788"/>
              <a:gd name="connsiteY12" fmla="*/ 206417 h 602771"/>
              <a:gd name="connsiteX13" fmla="*/ 630355 w 966788"/>
              <a:gd name="connsiteY13" fmla="*/ 230229 h 602771"/>
              <a:gd name="connsiteX14" fmla="*/ 577967 w 966788"/>
              <a:gd name="connsiteY14" fmla="*/ 377867 h 602771"/>
              <a:gd name="connsiteX15" fmla="*/ 549392 w 966788"/>
              <a:gd name="connsiteY15" fmla="*/ 515979 h 602771"/>
              <a:gd name="connsiteX16" fmla="*/ 587492 w 966788"/>
              <a:gd name="connsiteY16" fmla="*/ 582653 h 602771"/>
              <a:gd name="connsiteX17" fmla="*/ 558917 w 966788"/>
              <a:gd name="connsiteY17" fmla="*/ 577891 h 602771"/>
              <a:gd name="connsiteX18" fmla="*/ 776288 w 966788"/>
              <a:gd name="connsiteY18" fmla="*/ 197163 h 602771"/>
              <a:gd name="connsiteX19" fmla="*/ 966788 w 966788"/>
              <a:gd name="connsiteY19" fmla="*/ 182876 h 602771"/>
              <a:gd name="connsiteX20" fmla="*/ 966788 w 966788"/>
              <a:gd name="connsiteY20" fmla="*/ 182876 h 602771"/>
              <a:gd name="connsiteX0" fmla="*/ 0 w 966788"/>
              <a:gd name="connsiteY0" fmla="*/ 335276 h 622533"/>
              <a:gd name="connsiteX1" fmla="*/ 130292 w 966788"/>
              <a:gd name="connsiteY1" fmla="*/ 268327 h 622533"/>
              <a:gd name="connsiteX2" fmla="*/ 187442 w 966788"/>
              <a:gd name="connsiteY2" fmla="*/ 239752 h 622533"/>
              <a:gd name="connsiteX3" fmla="*/ 196967 w 966788"/>
              <a:gd name="connsiteY3" fmla="*/ 173077 h 622533"/>
              <a:gd name="connsiteX4" fmla="*/ 268405 w 966788"/>
              <a:gd name="connsiteY4" fmla="*/ 187366 h 622533"/>
              <a:gd name="connsiteX5" fmla="*/ 344605 w 966788"/>
              <a:gd name="connsiteY5" fmla="*/ 130216 h 622533"/>
              <a:gd name="connsiteX6" fmla="*/ 387467 w 966788"/>
              <a:gd name="connsiteY6" fmla="*/ 111166 h 622533"/>
              <a:gd name="connsiteX7" fmla="*/ 492242 w 966788"/>
              <a:gd name="connsiteY7" fmla="*/ 96878 h 622533"/>
              <a:gd name="connsiteX8" fmla="*/ 544630 w 966788"/>
              <a:gd name="connsiteY8" fmla="*/ 1629 h 622533"/>
              <a:gd name="connsiteX9" fmla="*/ 592255 w 966788"/>
              <a:gd name="connsiteY9" fmla="*/ 87354 h 622533"/>
              <a:gd name="connsiteX10" fmla="*/ 601780 w 966788"/>
              <a:gd name="connsiteY10" fmla="*/ 134979 h 622533"/>
              <a:gd name="connsiteX11" fmla="*/ 577967 w 966788"/>
              <a:gd name="connsiteY11" fmla="*/ 168317 h 622533"/>
              <a:gd name="connsiteX12" fmla="*/ 597017 w 966788"/>
              <a:gd name="connsiteY12" fmla="*/ 206417 h 622533"/>
              <a:gd name="connsiteX13" fmla="*/ 630355 w 966788"/>
              <a:gd name="connsiteY13" fmla="*/ 230229 h 622533"/>
              <a:gd name="connsiteX14" fmla="*/ 577967 w 966788"/>
              <a:gd name="connsiteY14" fmla="*/ 377867 h 622533"/>
              <a:gd name="connsiteX15" fmla="*/ 549392 w 966788"/>
              <a:gd name="connsiteY15" fmla="*/ 515979 h 622533"/>
              <a:gd name="connsiteX16" fmla="*/ 587492 w 966788"/>
              <a:gd name="connsiteY16" fmla="*/ 582653 h 622533"/>
              <a:gd name="connsiteX17" fmla="*/ 530342 w 966788"/>
              <a:gd name="connsiteY17" fmla="*/ 601704 h 622533"/>
              <a:gd name="connsiteX18" fmla="*/ 776288 w 966788"/>
              <a:gd name="connsiteY18" fmla="*/ 197163 h 622533"/>
              <a:gd name="connsiteX19" fmla="*/ 966788 w 966788"/>
              <a:gd name="connsiteY19" fmla="*/ 182876 h 622533"/>
              <a:gd name="connsiteX20" fmla="*/ 966788 w 966788"/>
              <a:gd name="connsiteY20" fmla="*/ 182876 h 622533"/>
              <a:gd name="connsiteX0" fmla="*/ 0 w 966788"/>
              <a:gd name="connsiteY0" fmla="*/ 335276 h 711927"/>
              <a:gd name="connsiteX1" fmla="*/ 130292 w 966788"/>
              <a:gd name="connsiteY1" fmla="*/ 268327 h 711927"/>
              <a:gd name="connsiteX2" fmla="*/ 187442 w 966788"/>
              <a:gd name="connsiteY2" fmla="*/ 239752 h 711927"/>
              <a:gd name="connsiteX3" fmla="*/ 196967 w 966788"/>
              <a:gd name="connsiteY3" fmla="*/ 173077 h 711927"/>
              <a:gd name="connsiteX4" fmla="*/ 268405 w 966788"/>
              <a:gd name="connsiteY4" fmla="*/ 187366 h 711927"/>
              <a:gd name="connsiteX5" fmla="*/ 344605 w 966788"/>
              <a:gd name="connsiteY5" fmla="*/ 130216 h 711927"/>
              <a:gd name="connsiteX6" fmla="*/ 387467 w 966788"/>
              <a:gd name="connsiteY6" fmla="*/ 111166 h 711927"/>
              <a:gd name="connsiteX7" fmla="*/ 492242 w 966788"/>
              <a:gd name="connsiteY7" fmla="*/ 96878 h 711927"/>
              <a:gd name="connsiteX8" fmla="*/ 544630 w 966788"/>
              <a:gd name="connsiteY8" fmla="*/ 1629 h 711927"/>
              <a:gd name="connsiteX9" fmla="*/ 592255 w 966788"/>
              <a:gd name="connsiteY9" fmla="*/ 87354 h 711927"/>
              <a:gd name="connsiteX10" fmla="*/ 601780 w 966788"/>
              <a:gd name="connsiteY10" fmla="*/ 134979 h 711927"/>
              <a:gd name="connsiteX11" fmla="*/ 577967 w 966788"/>
              <a:gd name="connsiteY11" fmla="*/ 168317 h 711927"/>
              <a:gd name="connsiteX12" fmla="*/ 597017 w 966788"/>
              <a:gd name="connsiteY12" fmla="*/ 206417 h 711927"/>
              <a:gd name="connsiteX13" fmla="*/ 630355 w 966788"/>
              <a:gd name="connsiteY13" fmla="*/ 230229 h 711927"/>
              <a:gd name="connsiteX14" fmla="*/ 577967 w 966788"/>
              <a:gd name="connsiteY14" fmla="*/ 377867 h 711927"/>
              <a:gd name="connsiteX15" fmla="*/ 549392 w 966788"/>
              <a:gd name="connsiteY15" fmla="*/ 515979 h 711927"/>
              <a:gd name="connsiteX16" fmla="*/ 587492 w 966788"/>
              <a:gd name="connsiteY16" fmla="*/ 582653 h 711927"/>
              <a:gd name="connsiteX17" fmla="*/ 530342 w 966788"/>
              <a:gd name="connsiteY17" fmla="*/ 601704 h 711927"/>
              <a:gd name="connsiteX18" fmla="*/ 630355 w 966788"/>
              <a:gd name="connsiteY18" fmla="*/ 696953 h 711927"/>
              <a:gd name="connsiteX19" fmla="*/ 776288 w 966788"/>
              <a:gd name="connsiteY19" fmla="*/ 197163 h 711927"/>
              <a:gd name="connsiteX20" fmla="*/ 966788 w 966788"/>
              <a:gd name="connsiteY20" fmla="*/ 182876 h 711927"/>
              <a:gd name="connsiteX21" fmla="*/ 966788 w 966788"/>
              <a:gd name="connsiteY21" fmla="*/ 182876 h 711927"/>
              <a:gd name="connsiteX0" fmla="*/ 0 w 966788"/>
              <a:gd name="connsiteY0" fmla="*/ 335276 h 714508"/>
              <a:gd name="connsiteX1" fmla="*/ 130292 w 966788"/>
              <a:gd name="connsiteY1" fmla="*/ 268327 h 714508"/>
              <a:gd name="connsiteX2" fmla="*/ 187442 w 966788"/>
              <a:gd name="connsiteY2" fmla="*/ 239752 h 714508"/>
              <a:gd name="connsiteX3" fmla="*/ 196967 w 966788"/>
              <a:gd name="connsiteY3" fmla="*/ 173077 h 714508"/>
              <a:gd name="connsiteX4" fmla="*/ 268405 w 966788"/>
              <a:gd name="connsiteY4" fmla="*/ 187366 h 714508"/>
              <a:gd name="connsiteX5" fmla="*/ 344605 w 966788"/>
              <a:gd name="connsiteY5" fmla="*/ 130216 h 714508"/>
              <a:gd name="connsiteX6" fmla="*/ 387467 w 966788"/>
              <a:gd name="connsiteY6" fmla="*/ 111166 h 714508"/>
              <a:gd name="connsiteX7" fmla="*/ 492242 w 966788"/>
              <a:gd name="connsiteY7" fmla="*/ 96878 h 714508"/>
              <a:gd name="connsiteX8" fmla="*/ 544630 w 966788"/>
              <a:gd name="connsiteY8" fmla="*/ 1629 h 714508"/>
              <a:gd name="connsiteX9" fmla="*/ 592255 w 966788"/>
              <a:gd name="connsiteY9" fmla="*/ 87354 h 714508"/>
              <a:gd name="connsiteX10" fmla="*/ 601780 w 966788"/>
              <a:gd name="connsiteY10" fmla="*/ 134979 h 714508"/>
              <a:gd name="connsiteX11" fmla="*/ 577967 w 966788"/>
              <a:gd name="connsiteY11" fmla="*/ 168317 h 714508"/>
              <a:gd name="connsiteX12" fmla="*/ 597017 w 966788"/>
              <a:gd name="connsiteY12" fmla="*/ 206417 h 714508"/>
              <a:gd name="connsiteX13" fmla="*/ 630355 w 966788"/>
              <a:gd name="connsiteY13" fmla="*/ 230229 h 714508"/>
              <a:gd name="connsiteX14" fmla="*/ 577967 w 966788"/>
              <a:gd name="connsiteY14" fmla="*/ 377867 h 714508"/>
              <a:gd name="connsiteX15" fmla="*/ 549392 w 966788"/>
              <a:gd name="connsiteY15" fmla="*/ 515979 h 714508"/>
              <a:gd name="connsiteX16" fmla="*/ 587492 w 966788"/>
              <a:gd name="connsiteY16" fmla="*/ 582653 h 714508"/>
              <a:gd name="connsiteX17" fmla="*/ 663692 w 966788"/>
              <a:gd name="connsiteY17" fmla="*/ 635042 h 714508"/>
              <a:gd name="connsiteX18" fmla="*/ 630355 w 966788"/>
              <a:gd name="connsiteY18" fmla="*/ 696953 h 714508"/>
              <a:gd name="connsiteX19" fmla="*/ 776288 w 966788"/>
              <a:gd name="connsiteY19" fmla="*/ 197163 h 714508"/>
              <a:gd name="connsiteX20" fmla="*/ 966788 w 966788"/>
              <a:gd name="connsiteY20" fmla="*/ 182876 h 714508"/>
              <a:gd name="connsiteX21" fmla="*/ 966788 w 966788"/>
              <a:gd name="connsiteY21" fmla="*/ 182876 h 714508"/>
              <a:gd name="connsiteX0" fmla="*/ 0 w 966788"/>
              <a:gd name="connsiteY0" fmla="*/ 335276 h 736906"/>
              <a:gd name="connsiteX1" fmla="*/ 130292 w 966788"/>
              <a:gd name="connsiteY1" fmla="*/ 268327 h 736906"/>
              <a:gd name="connsiteX2" fmla="*/ 187442 w 966788"/>
              <a:gd name="connsiteY2" fmla="*/ 239752 h 736906"/>
              <a:gd name="connsiteX3" fmla="*/ 196967 w 966788"/>
              <a:gd name="connsiteY3" fmla="*/ 173077 h 736906"/>
              <a:gd name="connsiteX4" fmla="*/ 268405 w 966788"/>
              <a:gd name="connsiteY4" fmla="*/ 187366 h 736906"/>
              <a:gd name="connsiteX5" fmla="*/ 344605 w 966788"/>
              <a:gd name="connsiteY5" fmla="*/ 130216 h 736906"/>
              <a:gd name="connsiteX6" fmla="*/ 387467 w 966788"/>
              <a:gd name="connsiteY6" fmla="*/ 111166 h 736906"/>
              <a:gd name="connsiteX7" fmla="*/ 492242 w 966788"/>
              <a:gd name="connsiteY7" fmla="*/ 96878 h 736906"/>
              <a:gd name="connsiteX8" fmla="*/ 544630 w 966788"/>
              <a:gd name="connsiteY8" fmla="*/ 1629 h 736906"/>
              <a:gd name="connsiteX9" fmla="*/ 592255 w 966788"/>
              <a:gd name="connsiteY9" fmla="*/ 87354 h 736906"/>
              <a:gd name="connsiteX10" fmla="*/ 601780 w 966788"/>
              <a:gd name="connsiteY10" fmla="*/ 134979 h 736906"/>
              <a:gd name="connsiteX11" fmla="*/ 577967 w 966788"/>
              <a:gd name="connsiteY11" fmla="*/ 168317 h 736906"/>
              <a:gd name="connsiteX12" fmla="*/ 597017 w 966788"/>
              <a:gd name="connsiteY12" fmla="*/ 206417 h 736906"/>
              <a:gd name="connsiteX13" fmla="*/ 630355 w 966788"/>
              <a:gd name="connsiteY13" fmla="*/ 230229 h 736906"/>
              <a:gd name="connsiteX14" fmla="*/ 577967 w 966788"/>
              <a:gd name="connsiteY14" fmla="*/ 377867 h 736906"/>
              <a:gd name="connsiteX15" fmla="*/ 549392 w 966788"/>
              <a:gd name="connsiteY15" fmla="*/ 515979 h 736906"/>
              <a:gd name="connsiteX16" fmla="*/ 587492 w 966788"/>
              <a:gd name="connsiteY16" fmla="*/ 582653 h 736906"/>
              <a:gd name="connsiteX17" fmla="*/ 663692 w 966788"/>
              <a:gd name="connsiteY17" fmla="*/ 635042 h 736906"/>
              <a:gd name="connsiteX18" fmla="*/ 630355 w 966788"/>
              <a:gd name="connsiteY18" fmla="*/ 696953 h 736906"/>
              <a:gd name="connsiteX19" fmla="*/ 687505 w 966788"/>
              <a:gd name="connsiteY19" fmla="*/ 711240 h 736906"/>
              <a:gd name="connsiteX20" fmla="*/ 776288 w 966788"/>
              <a:gd name="connsiteY20" fmla="*/ 197163 h 736906"/>
              <a:gd name="connsiteX21" fmla="*/ 966788 w 966788"/>
              <a:gd name="connsiteY21" fmla="*/ 182876 h 736906"/>
              <a:gd name="connsiteX22" fmla="*/ 966788 w 966788"/>
              <a:gd name="connsiteY22" fmla="*/ 182876 h 736906"/>
              <a:gd name="connsiteX0" fmla="*/ 0 w 966788"/>
              <a:gd name="connsiteY0" fmla="*/ 335276 h 815865"/>
              <a:gd name="connsiteX1" fmla="*/ 130292 w 966788"/>
              <a:gd name="connsiteY1" fmla="*/ 268327 h 815865"/>
              <a:gd name="connsiteX2" fmla="*/ 187442 w 966788"/>
              <a:gd name="connsiteY2" fmla="*/ 239752 h 815865"/>
              <a:gd name="connsiteX3" fmla="*/ 196967 w 966788"/>
              <a:gd name="connsiteY3" fmla="*/ 173077 h 815865"/>
              <a:gd name="connsiteX4" fmla="*/ 268405 w 966788"/>
              <a:gd name="connsiteY4" fmla="*/ 187366 h 815865"/>
              <a:gd name="connsiteX5" fmla="*/ 344605 w 966788"/>
              <a:gd name="connsiteY5" fmla="*/ 130216 h 815865"/>
              <a:gd name="connsiteX6" fmla="*/ 387467 w 966788"/>
              <a:gd name="connsiteY6" fmla="*/ 111166 h 815865"/>
              <a:gd name="connsiteX7" fmla="*/ 492242 w 966788"/>
              <a:gd name="connsiteY7" fmla="*/ 96878 h 815865"/>
              <a:gd name="connsiteX8" fmla="*/ 544630 w 966788"/>
              <a:gd name="connsiteY8" fmla="*/ 1629 h 815865"/>
              <a:gd name="connsiteX9" fmla="*/ 592255 w 966788"/>
              <a:gd name="connsiteY9" fmla="*/ 87354 h 815865"/>
              <a:gd name="connsiteX10" fmla="*/ 601780 w 966788"/>
              <a:gd name="connsiteY10" fmla="*/ 134979 h 815865"/>
              <a:gd name="connsiteX11" fmla="*/ 577967 w 966788"/>
              <a:gd name="connsiteY11" fmla="*/ 168317 h 815865"/>
              <a:gd name="connsiteX12" fmla="*/ 597017 w 966788"/>
              <a:gd name="connsiteY12" fmla="*/ 206417 h 815865"/>
              <a:gd name="connsiteX13" fmla="*/ 630355 w 966788"/>
              <a:gd name="connsiteY13" fmla="*/ 230229 h 815865"/>
              <a:gd name="connsiteX14" fmla="*/ 577967 w 966788"/>
              <a:gd name="connsiteY14" fmla="*/ 377867 h 815865"/>
              <a:gd name="connsiteX15" fmla="*/ 549392 w 966788"/>
              <a:gd name="connsiteY15" fmla="*/ 515979 h 815865"/>
              <a:gd name="connsiteX16" fmla="*/ 587492 w 966788"/>
              <a:gd name="connsiteY16" fmla="*/ 582653 h 815865"/>
              <a:gd name="connsiteX17" fmla="*/ 663692 w 966788"/>
              <a:gd name="connsiteY17" fmla="*/ 635042 h 815865"/>
              <a:gd name="connsiteX18" fmla="*/ 630355 w 966788"/>
              <a:gd name="connsiteY18" fmla="*/ 696953 h 815865"/>
              <a:gd name="connsiteX19" fmla="*/ 687505 w 966788"/>
              <a:gd name="connsiteY19" fmla="*/ 711240 h 815865"/>
              <a:gd name="connsiteX20" fmla="*/ 671513 w 966788"/>
              <a:gd name="connsiteY20" fmla="*/ 797238 h 815865"/>
              <a:gd name="connsiteX21" fmla="*/ 966788 w 966788"/>
              <a:gd name="connsiteY21" fmla="*/ 182876 h 815865"/>
              <a:gd name="connsiteX22" fmla="*/ 966788 w 966788"/>
              <a:gd name="connsiteY22" fmla="*/ 182876 h 815865"/>
              <a:gd name="connsiteX0" fmla="*/ 0 w 966788"/>
              <a:gd name="connsiteY0" fmla="*/ 335276 h 856834"/>
              <a:gd name="connsiteX1" fmla="*/ 130292 w 966788"/>
              <a:gd name="connsiteY1" fmla="*/ 268327 h 856834"/>
              <a:gd name="connsiteX2" fmla="*/ 187442 w 966788"/>
              <a:gd name="connsiteY2" fmla="*/ 239752 h 856834"/>
              <a:gd name="connsiteX3" fmla="*/ 196967 w 966788"/>
              <a:gd name="connsiteY3" fmla="*/ 173077 h 856834"/>
              <a:gd name="connsiteX4" fmla="*/ 268405 w 966788"/>
              <a:gd name="connsiteY4" fmla="*/ 187366 h 856834"/>
              <a:gd name="connsiteX5" fmla="*/ 344605 w 966788"/>
              <a:gd name="connsiteY5" fmla="*/ 130216 h 856834"/>
              <a:gd name="connsiteX6" fmla="*/ 387467 w 966788"/>
              <a:gd name="connsiteY6" fmla="*/ 111166 h 856834"/>
              <a:gd name="connsiteX7" fmla="*/ 492242 w 966788"/>
              <a:gd name="connsiteY7" fmla="*/ 96878 h 856834"/>
              <a:gd name="connsiteX8" fmla="*/ 544630 w 966788"/>
              <a:gd name="connsiteY8" fmla="*/ 1629 h 856834"/>
              <a:gd name="connsiteX9" fmla="*/ 592255 w 966788"/>
              <a:gd name="connsiteY9" fmla="*/ 87354 h 856834"/>
              <a:gd name="connsiteX10" fmla="*/ 601780 w 966788"/>
              <a:gd name="connsiteY10" fmla="*/ 134979 h 856834"/>
              <a:gd name="connsiteX11" fmla="*/ 577967 w 966788"/>
              <a:gd name="connsiteY11" fmla="*/ 168317 h 856834"/>
              <a:gd name="connsiteX12" fmla="*/ 597017 w 966788"/>
              <a:gd name="connsiteY12" fmla="*/ 206417 h 856834"/>
              <a:gd name="connsiteX13" fmla="*/ 630355 w 966788"/>
              <a:gd name="connsiteY13" fmla="*/ 230229 h 856834"/>
              <a:gd name="connsiteX14" fmla="*/ 577967 w 966788"/>
              <a:gd name="connsiteY14" fmla="*/ 377867 h 856834"/>
              <a:gd name="connsiteX15" fmla="*/ 549392 w 966788"/>
              <a:gd name="connsiteY15" fmla="*/ 515979 h 856834"/>
              <a:gd name="connsiteX16" fmla="*/ 587492 w 966788"/>
              <a:gd name="connsiteY16" fmla="*/ 582653 h 856834"/>
              <a:gd name="connsiteX17" fmla="*/ 663692 w 966788"/>
              <a:gd name="connsiteY17" fmla="*/ 635042 h 856834"/>
              <a:gd name="connsiteX18" fmla="*/ 630355 w 966788"/>
              <a:gd name="connsiteY18" fmla="*/ 696953 h 856834"/>
              <a:gd name="connsiteX19" fmla="*/ 687505 w 966788"/>
              <a:gd name="connsiteY19" fmla="*/ 711240 h 856834"/>
              <a:gd name="connsiteX20" fmla="*/ 671513 w 966788"/>
              <a:gd name="connsiteY20" fmla="*/ 797238 h 856834"/>
              <a:gd name="connsiteX21" fmla="*/ 616067 w 966788"/>
              <a:gd name="connsiteY21" fmla="*/ 811252 h 856834"/>
              <a:gd name="connsiteX22" fmla="*/ 966788 w 966788"/>
              <a:gd name="connsiteY22" fmla="*/ 182876 h 856834"/>
              <a:gd name="connsiteX23" fmla="*/ 966788 w 966788"/>
              <a:gd name="connsiteY23" fmla="*/ 182876 h 856834"/>
              <a:gd name="connsiteX0" fmla="*/ 0 w 966788"/>
              <a:gd name="connsiteY0" fmla="*/ 335276 h 834280"/>
              <a:gd name="connsiteX1" fmla="*/ 130292 w 966788"/>
              <a:gd name="connsiteY1" fmla="*/ 268327 h 834280"/>
              <a:gd name="connsiteX2" fmla="*/ 187442 w 966788"/>
              <a:gd name="connsiteY2" fmla="*/ 239752 h 834280"/>
              <a:gd name="connsiteX3" fmla="*/ 196967 w 966788"/>
              <a:gd name="connsiteY3" fmla="*/ 173077 h 834280"/>
              <a:gd name="connsiteX4" fmla="*/ 268405 w 966788"/>
              <a:gd name="connsiteY4" fmla="*/ 187366 h 834280"/>
              <a:gd name="connsiteX5" fmla="*/ 344605 w 966788"/>
              <a:gd name="connsiteY5" fmla="*/ 130216 h 834280"/>
              <a:gd name="connsiteX6" fmla="*/ 387467 w 966788"/>
              <a:gd name="connsiteY6" fmla="*/ 111166 h 834280"/>
              <a:gd name="connsiteX7" fmla="*/ 492242 w 966788"/>
              <a:gd name="connsiteY7" fmla="*/ 96878 h 834280"/>
              <a:gd name="connsiteX8" fmla="*/ 544630 w 966788"/>
              <a:gd name="connsiteY8" fmla="*/ 1629 h 834280"/>
              <a:gd name="connsiteX9" fmla="*/ 592255 w 966788"/>
              <a:gd name="connsiteY9" fmla="*/ 87354 h 834280"/>
              <a:gd name="connsiteX10" fmla="*/ 601780 w 966788"/>
              <a:gd name="connsiteY10" fmla="*/ 134979 h 834280"/>
              <a:gd name="connsiteX11" fmla="*/ 577967 w 966788"/>
              <a:gd name="connsiteY11" fmla="*/ 168317 h 834280"/>
              <a:gd name="connsiteX12" fmla="*/ 597017 w 966788"/>
              <a:gd name="connsiteY12" fmla="*/ 206417 h 834280"/>
              <a:gd name="connsiteX13" fmla="*/ 630355 w 966788"/>
              <a:gd name="connsiteY13" fmla="*/ 230229 h 834280"/>
              <a:gd name="connsiteX14" fmla="*/ 577967 w 966788"/>
              <a:gd name="connsiteY14" fmla="*/ 377867 h 834280"/>
              <a:gd name="connsiteX15" fmla="*/ 549392 w 966788"/>
              <a:gd name="connsiteY15" fmla="*/ 515979 h 834280"/>
              <a:gd name="connsiteX16" fmla="*/ 587492 w 966788"/>
              <a:gd name="connsiteY16" fmla="*/ 582653 h 834280"/>
              <a:gd name="connsiteX17" fmla="*/ 663692 w 966788"/>
              <a:gd name="connsiteY17" fmla="*/ 635042 h 834280"/>
              <a:gd name="connsiteX18" fmla="*/ 630355 w 966788"/>
              <a:gd name="connsiteY18" fmla="*/ 696953 h 834280"/>
              <a:gd name="connsiteX19" fmla="*/ 687505 w 966788"/>
              <a:gd name="connsiteY19" fmla="*/ 711240 h 834280"/>
              <a:gd name="connsiteX20" fmla="*/ 671513 w 966788"/>
              <a:gd name="connsiteY20" fmla="*/ 797238 h 834280"/>
              <a:gd name="connsiteX21" fmla="*/ 616067 w 966788"/>
              <a:gd name="connsiteY21" fmla="*/ 811252 h 834280"/>
              <a:gd name="connsiteX22" fmla="*/ 530342 w 966788"/>
              <a:gd name="connsiteY22" fmla="*/ 773151 h 834280"/>
              <a:gd name="connsiteX23" fmla="*/ 966788 w 966788"/>
              <a:gd name="connsiteY23" fmla="*/ 182876 h 834280"/>
              <a:gd name="connsiteX24" fmla="*/ 966788 w 966788"/>
              <a:gd name="connsiteY24" fmla="*/ 182876 h 834280"/>
              <a:gd name="connsiteX0" fmla="*/ 0 w 966788"/>
              <a:gd name="connsiteY0" fmla="*/ 335276 h 834280"/>
              <a:gd name="connsiteX1" fmla="*/ 130292 w 966788"/>
              <a:gd name="connsiteY1" fmla="*/ 268327 h 834280"/>
              <a:gd name="connsiteX2" fmla="*/ 187442 w 966788"/>
              <a:gd name="connsiteY2" fmla="*/ 239752 h 834280"/>
              <a:gd name="connsiteX3" fmla="*/ 196967 w 966788"/>
              <a:gd name="connsiteY3" fmla="*/ 173077 h 834280"/>
              <a:gd name="connsiteX4" fmla="*/ 268405 w 966788"/>
              <a:gd name="connsiteY4" fmla="*/ 187366 h 834280"/>
              <a:gd name="connsiteX5" fmla="*/ 344605 w 966788"/>
              <a:gd name="connsiteY5" fmla="*/ 130216 h 834280"/>
              <a:gd name="connsiteX6" fmla="*/ 387467 w 966788"/>
              <a:gd name="connsiteY6" fmla="*/ 111166 h 834280"/>
              <a:gd name="connsiteX7" fmla="*/ 492242 w 966788"/>
              <a:gd name="connsiteY7" fmla="*/ 96878 h 834280"/>
              <a:gd name="connsiteX8" fmla="*/ 544630 w 966788"/>
              <a:gd name="connsiteY8" fmla="*/ 1629 h 834280"/>
              <a:gd name="connsiteX9" fmla="*/ 592255 w 966788"/>
              <a:gd name="connsiteY9" fmla="*/ 87354 h 834280"/>
              <a:gd name="connsiteX10" fmla="*/ 601780 w 966788"/>
              <a:gd name="connsiteY10" fmla="*/ 134979 h 834280"/>
              <a:gd name="connsiteX11" fmla="*/ 577967 w 966788"/>
              <a:gd name="connsiteY11" fmla="*/ 168317 h 834280"/>
              <a:gd name="connsiteX12" fmla="*/ 597017 w 966788"/>
              <a:gd name="connsiteY12" fmla="*/ 206417 h 834280"/>
              <a:gd name="connsiteX13" fmla="*/ 630355 w 966788"/>
              <a:gd name="connsiteY13" fmla="*/ 230229 h 834280"/>
              <a:gd name="connsiteX14" fmla="*/ 577967 w 966788"/>
              <a:gd name="connsiteY14" fmla="*/ 377867 h 834280"/>
              <a:gd name="connsiteX15" fmla="*/ 549392 w 966788"/>
              <a:gd name="connsiteY15" fmla="*/ 515979 h 834280"/>
              <a:gd name="connsiteX16" fmla="*/ 587492 w 966788"/>
              <a:gd name="connsiteY16" fmla="*/ 582653 h 834280"/>
              <a:gd name="connsiteX17" fmla="*/ 663692 w 966788"/>
              <a:gd name="connsiteY17" fmla="*/ 635042 h 834280"/>
              <a:gd name="connsiteX18" fmla="*/ 630355 w 966788"/>
              <a:gd name="connsiteY18" fmla="*/ 696953 h 834280"/>
              <a:gd name="connsiteX19" fmla="*/ 687505 w 966788"/>
              <a:gd name="connsiteY19" fmla="*/ 711240 h 834280"/>
              <a:gd name="connsiteX20" fmla="*/ 671513 w 966788"/>
              <a:gd name="connsiteY20" fmla="*/ 797238 h 834280"/>
              <a:gd name="connsiteX21" fmla="*/ 616067 w 966788"/>
              <a:gd name="connsiteY21" fmla="*/ 811252 h 834280"/>
              <a:gd name="connsiteX22" fmla="*/ 530342 w 966788"/>
              <a:gd name="connsiteY22" fmla="*/ 773151 h 834280"/>
              <a:gd name="connsiteX23" fmla="*/ 468430 w 966788"/>
              <a:gd name="connsiteY23" fmla="*/ 787439 h 834280"/>
              <a:gd name="connsiteX24" fmla="*/ 966788 w 966788"/>
              <a:gd name="connsiteY24" fmla="*/ 182876 h 834280"/>
              <a:gd name="connsiteX25" fmla="*/ 966788 w 966788"/>
              <a:gd name="connsiteY25" fmla="*/ 182876 h 834280"/>
              <a:gd name="connsiteX0" fmla="*/ 0 w 966788"/>
              <a:gd name="connsiteY0" fmla="*/ 335276 h 881321"/>
              <a:gd name="connsiteX1" fmla="*/ 130292 w 966788"/>
              <a:gd name="connsiteY1" fmla="*/ 268327 h 881321"/>
              <a:gd name="connsiteX2" fmla="*/ 187442 w 966788"/>
              <a:gd name="connsiteY2" fmla="*/ 239752 h 881321"/>
              <a:gd name="connsiteX3" fmla="*/ 196967 w 966788"/>
              <a:gd name="connsiteY3" fmla="*/ 173077 h 881321"/>
              <a:gd name="connsiteX4" fmla="*/ 268405 w 966788"/>
              <a:gd name="connsiteY4" fmla="*/ 187366 h 881321"/>
              <a:gd name="connsiteX5" fmla="*/ 344605 w 966788"/>
              <a:gd name="connsiteY5" fmla="*/ 130216 h 881321"/>
              <a:gd name="connsiteX6" fmla="*/ 387467 w 966788"/>
              <a:gd name="connsiteY6" fmla="*/ 111166 h 881321"/>
              <a:gd name="connsiteX7" fmla="*/ 492242 w 966788"/>
              <a:gd name="connsiteY7" fmla="*/ 96878 h 881321"/>
              <a:gd name="connsiteX8" fmla="*/ 544630 w 966788"/>
              <a:gd name="connsiteY8" fmla="*/ 1629 h 881321"/>
              <a:gd name="connsiteX9" fmla="*/ 592255 w 966788"/>
              <a:gd name="connsiteY9" fmla="*/ 87354 h 881321"/>
              <a:gd name="connsiteX10" fmla="*/ 601780 w 966788"/>
              <a:gd name="connsiteY10" fmla="*/ 134979 h 881321"/>
              <a:gd name="connsiteX11" fmla="*/ 577967 w 966788"/>
              <a:gd name="connsiteY11" fmla="*/ 168317 h 881321"/>
              <a:gd name="connsiteX12" fmla="*/ 597017 w 966788"/>
              <a:gd name="connsiteY12" fmla="*/ 206417 h 881321"/>
              <a:gd name="connsiteX13" fmla="*/ 630355 w 966788"/>
              <a:gd name="connsiteY13" fmla="*/ 230229 h 881321"/>
              <a:gd name="connsiteX14" fmla="*/ 577967 w 966788"/>
              <a:gd name="connsiteY14" fmla="*/ 377867 h 881321"/>
              <a:gd name="connsiteX15" fmla="*/ 549392 w 966788"/>
              <a:gd name="connsiteY15" fmla="*/ 515979 h 881321"/>
              <a:gd name="connsiteX16" fmla="*/ 587492 w 966788"/>
              <a:gd name="connsiteY16" fmla="*/ 582653 h 881321"/>
              <a:gd name="connsiteX17" fmla="*/ 663692 w 966788"/>
              <a:gd name="connsiteY17" fmla="*/ 635042 h 881321"/>
              <a:gd name="connsiteX18" fmla="*/ 630355 w 966788"/>
              <a:gd name="connsiteY18" fmla="*/ 696953 h 881321"/>
              <a:gd name="connsiteX19" fmla="*/ 687505 w 966788"/>
              <a:gd name="connsiteY19" fmla="*/ 711240 h 881321"/>
              <a:gd name="connsiteX20" fmla="*/ 671513 w 966788"/>
              <a:gd name="connsiteY20" fmla="*/ 797238 h 881321"/>
              <a:gd name="connsiteX21" fmla="*/ 616067 w 966788"/>
              <a:gd name="connsiteY21" fmla="*/ 811252 h 881321"/>
              <a:gd name="connsiteX22" fmla="*/ 530342 w 966788"/>
              <a:gd name="connsiteY22" fmla="*/ 773151 h 881321"/>
              <a:gd name="connsiteX23" fmla="*/ 468430 w 966788"/>
              <a:gd name="connsiteY23" fmla="*/ 787439 h 881321"/>
              <a:gd name="connsiteX24" fmla="*/ 358892 w 966788"/>
              <a:gd name="connsiteY24" fmla="*/ 854114 h 881321"/>
              <a:gd name="connsiteX25" fmla="*/ 966788 w 966788"/>
              <a:gd name="connsiteY25" fmla="*/ 182876 h 881321"/>
              <a:gd name="connsiteX26" fmla="*/ 966788 w 966788"/>
              <a:gd name="connsiteY26" fmla="*/ 182876 h 881321"/>
              <a:gd name="connsiteX0" fmla="*/ 0 w 966788"/>
              <a:gd name="connsiteY0" fmla="*/ 335276 h 863938"/>
              <a:gd name="connsiteX1" fmla="*/ 130292 w 966788"/>
              <a:gd name="connsiteY1" fmla="*/ 268327 h 863938"/>
              <a:gd name="connsiteX2" fmla="*/ 187442 w 966788"/>
              <a:gd name="connsiteY2" fmla="*/ 239752 h 863938"/>
              <a:gd name="connsiteX3" fmla="*/ 196967 w 966788"/>
              <a:gd name="connsiteY3" fmla="*/ 173077 h 863938"/>
              <a:gd name="connsiteX4" fmla="*/ 268405 w 966788"/>
              <a:gd name="connsiteY4" fmla="*/ 187366 h 863938"/>
              <a:gd name="connsiteX5" fmla="*/ 344605 w 966788"/>
              <a:gd name="connsiteY5" fmla="*/ 130216 h 863938"/>
              <a:gd name="connsiteX6" fmla="*/ 387467 w 966788"/>
              <a:gd name="connsiteY6" fmla="*/ 111166 h 863938"/>
              <a:gd name="connsiteX7" fmla="*/ 492242 w 966788"/>
              <a:gd name="connsiteY7" fmla="*/ 96878 h 863938"/>
              <a:gd name="connsiteX8" fmla="*/ 544630 w 966788"/>
              <a:gd name="connsiteY8" fmla="*/ 1629 h 863938"/>
              <a:gd name="connsiteX9" fmla="*/ 592255 w 966788"/>
              <a:gd name="connsiteY9" fmla="*/ 87354 h 863938"/>
              <a:gd name="connsiteX10" fmla="*/ 601780 w 966788"/>
              <a:gd name="connsiteY10" fmla="*/ 134979 h 863938"/>
              <a:gd name="connsiteX11" fmla="*/ 577967 w 966788"/>
              <a:gd name="connsiteY11" fmla="*/ 168317 h 863938"/>
              <a:gd name="connsiteX12" fmla="*/ 597017 w 966788"/>
              <a:gd name="connsiteY12" fmla="*/ 206417 h 863938"/>
              <a:gd name="connsiteX13" fmla="*/ 630355 w 966788"/>
              <a:gd name="connsiteY13" fmla="*/ 230229 h 863938"/>
              <a:gd name="connsiteX14" fmla="*/ 577967 w 966788"/>
              <a:gd name="connsiteY14" fmla="*/ 377867 h 863938"/>
              <a:gd name="connsiteX15" fmla="*/ 549392 w 966788"/>
              <a:gd name="connsiteY15" fmla="*/ 515979 h 863938"/>
              <a:gd name="connsiteX16" fmla="*/ 587492 w 966788"/>
              <a:gd name="connsiteY16" fmla="*/ 582653 h 863938"/>
              <a:gd name="connsiteX17" fmla="*/ 663692 w 966788"/>
              <a:gd name="connsiteY17" fmla="*/ 635042 h 863938"/>
              <a:gd name="connsiteX18" fmla="*/ 630355 w 966788"/>
              <a:gd name="connsiteY18" fmla="*/ 696953 h 863938"/>
              <a:gd name="connsiteX19" fmla="*/ 687505 w 966788"/>
              <a:gd name="connsiteY19" fmla="*/ 711240 h 863938"/>
              <a:gd name="connsiteX20" fmla="*/ 671513 w 966788"/>
              <a:gd name="connsiteY20" fmla="*/ 797238 h 863938"/>
              <a:gd name="connsiteX21" fmla="*/ 616067 w 966788"/>
              <a:gd name="connsiteY21" fmla="*/ 811252 h 863938"/>
              <a:gd name="connsiteX22" fmla="*/ 530342 w 966788"/>
              <a:gd name="connsiteY22" fmla="*/ 773151 h 863938"/>
              <a:gd name="connsiteX23" fmla="*/ 468430 w 966788"/>
              <a:gd name="connsiteY23" fmla="*/ 787439 h 863938"/>
              <a:gd name="connsiteX24" fmla="*/ 358892 w 966788"/>
              <a:gd name="connsiteY24" fmla="*/ 854114 h 863938"/>
              <a:gd name="connsiteX25" fmla="*/ 339842 w 966788"/>
              <a:gd name="connsiteY25" fmla="*/ 796964 h 863938"/>
              <a:gd name="connsiteX26" fmla="*/ 966788 w 966788"/>
              <a:gd name="connsiteY26" fmla="*/ 182876 h 863938"/>
              <a:gd name="connsiteX27" fmla="*/ 966788 w 966788"/>
              <a:gd name="connsiteY27" fmla="*/ 182876 h 863938"/>
              <a:gd name="connsiteX0" fmla="*/ 0 w 966788"/>
              <a:gd name="connsiteY0" fmla="*/ 335276 h 863938"/>
              <a:gd name="connsiteX1" fmla="*/ 130292 w 966788"/>
              <a:gd name="connsiteY1" fmla="*/ 268327 h 863938"/>
              <a:gd name="connsiteX2" fmla="*/ 187442 w 966788"/>
              <a:gd name="connsiteY2" fmla="*/ 239752 h 863938"/>
              <a:gd name="connsiteX3" fmla="*/ 196967 w 966788"/>
              <a:gd name="connsiteY3" fmla="*/ 173077 h 863938"/>
              <a:gd name="connsiteX4" fmla="*/ 268405 w 966788"/>
              <a:gd name="connsiteY4" fmla="*/ 187366 h 863938"/>
              <a:gd name="connsiteX5" fmla="*/ 344605 w 966788"/>
              <a:gd name="connsiteY5" fmla="*/ 130216 h 863938"/>
              <a:gd name="connsiteX6" fmla="*/ 387467 w 966788"/>
              <a:gd name="connsiteY6" fmla="*/ 111166 h 863938"/>
              <a:gd name="connsiteX7" fmla="*/ 492242 w 966788"/>
              <a:gd name="connsiteY7" fmla="*/ 96878 h 863938"/>
              <a:gd name="connsiteX8" fmla="*/ 544630 w 966788"/>
              <a:gd name="connsiteY8" fmla="*/ 1629 h 863938"/>
              <a:gd name="connsiteX9" fmla="*/ 592255 w 966788"/>
              <a:gd name="connsiteY9" fmla="*/ 87354 h 863938"/>
              <a:gd name="connsiteX10" fmla="*/ 601780 w 966788"/>
              <a:gd name="connsiteY10" fmla="*/ 134979 h 863938"/>
              <a:gd name="connsiteX11" fmla="*/ 577967 w 966788"/>
              <a:gd name="connsiteY11" fmla="*/ 168317 h 863938"/>
              <a:gd name="connsiteX12" fmla="*/ 597017 w 966788"/>
              <a:gd name="connsiteY12" fmla="*/ 206417 h 863938"/>
              <a:gd name="connsiteX13" fmla="*/ 630355 w 966788"/>
              <a:gd name="connsiteY13" fmla="*/ 230229 h 863938"/>
              <a:gd name="connsiteX14" fmla="*/ 577967 w 966788"/>
              <a:gd name="connsiteY14" fmla="*/ 377867 h 863938"/>
              <a:gd name="connsiteX15" fmla="*/ 549392 w 966788"/>
              <a:gd name="connsiteY15" fmla="*/ 515979 h 863938"/>
              <a:gd name="connsiteX16" fmla="*/ 587492 w 966788"/>
              <a:gd name="connsiteY16" fmla="*/ 582653 h 863938"/>
              <a:gd name="connsiteX17" fmla="*/ 663692 w 966788"/>
              <a:gd name="connsiteY17" fmla="*/ 635042 h 863938"/>
              <a:gd name="connsiteX18" fmla="*/ 630355 w 966788"/>
              <a:gd name="connsiteY18" fmla="*/ 696953 h 863938"/>
              <a:gd name="connsiteX19" fmla="*/ 687505 w 966788"/>
              <a:gd name="connsiteY19" fmla="*/ 711240 h 863938"/>
              <a:gd name="connsiteX20" fmla="*/ 671513 w 966788"/>
              <a:gd name="connsiteY20" fmla="*/ 797238 h 863938"/>
              <a:gd name="connsiteX21" fmla="*/ 616067 w 966788"/>
              <a:gd name="connsiteY21" fmla="*/ 811252 h 863938"/>
              <a:gd name="connsiteX22" fmla="*/ 530342 w 966788"/>
              <a:gd name="connsiteY22" fmla="*/ 773151 h 863938"/>
              <a:gd name="connsiteX23" fmla="*/ 468430 w 966788"/>
              <a:gd name="connsiteY23" fmla="*/ 787439 h 863938"/>
              <a:gd name="connsiteX24" fmla="*/ 358892 w 966788"/>
              <a:gd name="connsiteY24" fmla="*/ 854114 h 863938"/>
              <a:gd name="connsiteX25" fmla="*/ 339842 w 966788"/>
              <a:gd name="connsiteY25" fmla="*/ 796964 h 863938"/>
              <a:gd name="connsiteX26" fmla="*/ 139817 w 966788"/>
              <a:gd name="connsiteY26" fmla="*/ 730289 h 863938"/>
              <a:gd name="connsiteX27" fmla="*/ 966788 w 966788"/>
              <a:gd name="connsiteY27" fmla="*/ 182876 h 863938"/>
              <a:gd name="connsiteX28" fmla="*/ 966788 w 966788"/>
              <a:gd name="connsiteY28" fmla="*/ 182876 h 863938"/>
              <a:gd name="connsiteX0" fmla="*/ 14287 w 981720"/>
              <a:gd name="connsiteY0" fmla="*/ 335276 h 863938"/>
              <a:gd name="connsiteX1" fmla="*/ 144579 w 981720"/>
              <a:gd name="connsiteY1" fmla="*/ 268327 h 863938"/>
              <a:gd name="connsiteX2" fmla="*/ 201729 w 981720"/>
              <a:gd name="connsiteY2" fmla="*/ 239752 h 863938"/>
              <a:gd name="connsiteX3" fmla="*/ 211254 w 981720"/>
              <a:gd name="connsiteY3" fmla="*/ 173077 h 863938"/>
              <a:gd name="connsiteX4" fmla="*/ 282692 w 981720"/>
              <a:gd name="connsiteY4" fmla="*/ 187366 h 863938"/>
              <a:gd name="connsiteX5" fmla="*/ 358892 w 981720"/>
              <a:gd name="connsiteY5" fmla="*/ 130216 h 863938"/>
              <a:gd name="connsiteX6" fmla="*/ 401754 w 981720"/>
              <a:gd name="connsiteY6" fmla="*/ 111166 h 863938"/>
              <a:gd name="connsiteX7" fmla="*/ 506529 w 981720"/>
              <a:gd name="connsiteY7" fmla="*/ 96878 h 863938"/>
              <a:gd name="connsiteX8" fmla="*/ 558917 w 981720"/>
              <a:gd name="connsiteY8" fmla="*/ 1629 h 863938"/>
              <a:gd name="connsiteX9" fmla="*/ 606542 w 981720"/>
              <a:gd name="connsiteY9" fmla="*/ 87354 h 863938"/>
              <a:gd name="connsiteX10" fmla="*/ 616067 w 981720"/>
              <a:gd name="connsiteY10" fmla="*/ 134979 h 863938"/>
              <a:gd name="connsiteX11" fmla="*/ 592254 w 981720"/>
              <a:gd name="connsiteY11" fmla="*/ 168317 h 863938"/>
              <a:gd name="connsiteX12" fmla="*/ 611304 w 981720"/>
              <a:gd name="connsiteY12" fmla="*/ 206417 h 863938"/>
              <a:gd name="connsiteX13" fmla="*/ 644642 w 981720"/>
              <a:gd name="connsiteY13" fmla="*/ 230229 h 863938"/>
              <a:gd name="connsiteX14" fmla="*/ 592254 w 981720"/>
              <a:gd name="connsiteY14" fmla="*/ 377867 h 863938"/>
              <a:gd name="connsiteX15" fmla="*/ 563679 w 981720"/>
              <a:gd name="connsiteY15" fmla="*/ 515979 h 863938"/>
              <a:gd name="connsiteX16" fmla="*/ 601779 w 981720"/>
              <a:gd name="connsiteY16" fmla="*/ 582653 h 863938"/>
              <a:gd name="connsiteX17" fmla="*/ 677979 w 981720"/>
              <a:gd name="connsiteY17" fmla="*/ 635042 h 863938"/>
              <a:gd name="connsiteX18" fmla="*/ 644642 w 981720"/>
              <a:gd name="connsiteY18" fmla="*/ 696953 h 863938"/>
              <a:gd name="connsiteX19" fmla="*/ 701792 w 981720"/>
              <a:gd name="connsiteY19" fmla="*/ 711240 h 863938"/>
              <a:gd name="connsiteX20" fmla="*/ 685800 w 981720"/>
              <a:gd name="connsiteY20" fmla="*/ 797238 h 863938"/>
              <a:gd name="connsiteX21" fmla="*/ 630354 w 981720"/>
              <a:gd name="connsiteY21" fmla="*/ 811252 h 863938"/>
              <a:gd name="connsiteX22" fmla="*/ 544629 w 981720"/>
              <a:gd name="connsiteY22" fmla="*/ 773151 h 863938"/>
              <a:gd name="connsiteX23" fmla="*/ 482717 w 981720"/>
              <a:gd name="connsiteY23" fmla="*/ 787439 h 863938"/>
              <a:gd name="connsiteX24" fmla="*/ 373179 w 981720"/>
              <a:gd name="connsiteY24" fmla="*/ 854114 h 863938"/>
              <a:gd name="connsiteX25" fmla="*/ 354129 w 981720"/>
              <a:gd name="connsiteY25" fmla="*/ 796964 h 863938"/>
              <a:gd name="connsiteX26" fmla="*/ 154104 w 981720"/>
              <a:gd name="connsiteY26" fmla="*/ 730289 h 863938"/>
              <a:gd name="connsiteX27" fmla="*/ 981075 w 981720"/>
              <a:gd name="connsiteY27" fmla="*/ 182876 h 863938"/>
              <a:gd name="connsiteX28" fmla="*/ 0 w 981720"/>
              <a:gd name="connsiteY28" fmla="*/ 735326 h 863938"/>
              <a:gd name="connsiteX0" fmla="*/ 14287 w 711341"/>
              <a:gd name="connsiteY0" fmla="*/ 335276 h 863938"/>
              <a:gd name="connsiteX1" fmla="*/ 144579 w 711341"/>
              <a:gd name="connsiteY1" fmla="*/ 268327 h 863938"/>
              <a:gd name="connsiteX2" fmla="*/ 201729 w 711341"/>
              <a:gd name="connsiteY2" fmla="*/ 239752 h 863938"/>
              <a:gd name="connsiteX3" fmla="*/ 211254 w 711341"/>
              <a:gd name="connsiteY3" fmla="*/ 173077 h 863938"/>
              <a:gd name="connsiteX4" fmla="*/ 282692 w 711341"/>
              <a:gd name="connsiteY4" fmla="*/ 187366 h 863938"/>
              <a:gd name="connsiteX5" fmla="*/ 358892 w 711341"/>
              <a:gd name="connsiteY5" fmla="*/ 130216 h 863938"/>
              <a:gd name="connsiteX6" fmla="*/ 401754 w 711341"/>
              <a:gd name="connsiteY6" fmla="*/ 111166 h 863938"/>
              <a:gd name="connsiteX7" fmla="*/ 506529 w 711341"/>
              <a:gd name="connsiteY7" fmla="*/ 96878 h 863938"/>
              <a:gd name="connsiteX8" fmla="*/ 558917 w 711341"/>
              <a:gd name="connsiteY8" fmla="*/ 1629 h 863938"/>
              <a:gd name="connsiteX9" fmla="*/ 606542 w 711341"/>
              <a:gd name="connsiteY9" fmla="*/ 87354 h 863938"/>
              <a:gd name="connsiteX10" fmla="*/ 616067 w 711341"/>
              <a:gd name="connsiteY10" fmla="*/ 134979 h 863938"/>
              <a:gd name="connsiteX11" fmla="*/ 592254 w 711341"/>
              <a:gd name="connsiteY11" fmla="*/ 168317 h 863938"/>
              <a:gd name="connsiteX12" fmla="*/ 611304 w 711341"/>
              <a:gd name="connsiteY12" fmla="*/ 206417 h 863938"/>
              <a:gd name="connsiteX13" fmla="*/ 644642 w 711341"/>
              <a:gd name="connsiteY13" fmla="*/ 230229 h 863938"/>
              <a:gd name="connsiteX14" fmla="*/ 592254 w 711341"/>
              <a:gd name="connsiteY14" fmla="*/ 377867 h 863938"/>
              <a:gd name="connsiteX15" fmla="*/ 563679 w 711341"/>
              <a:gd name="connsiteY15" fmla="*/ 515979 h 863938"/>
              <a:gd name="connsiteX16" fmla="*/ 601779 w 711341"/>
              <a:gd name="connsiteY16" fmla="*/ 582653 h 863938"/>
              <a:gd name="connsiteX17" fmla="*/ 677979 w 711341"/>
              <a:gd name="connsiteY17" fmla="*/ 635042 h 863938"/>
              <a:gd name="connsiteX18" fmla="*/ 644642 w 711341"/>
              <a:gd name="connsiteY18" fmla="*/ 696953 h 863938"/>
              <a:gd name="connsiteX19" fmla="*/ 701792 w 711341"/>
              <a:gd name="connsiteY19" fmla="*/ 711240 h 863938"/>
              <a:gd name="connsiteX20" fmla="*/ 685800 w 711341"/>
              <a:gd name="connsiteY20" fmla="*/ 797238 h 863938"/>
              <a:gd name="connsiteX21" fmla="*/ 630354 w 711341"/>
              <a:gd name="connsiteY21" fmla="*/ 811252 h 863938"/>
              <a:gd name="connsiteX22" fmla="*/ 544629 w 711341"/>
              <a:gd name="connsiteY22" fmla="*/ 773151 h 863938"/>
              <a:gd name="connsiteX23" fmla="*/ 482717 w 711341"/>
              <a:gd name="connsiteY23" fmla="*/ 787439 h 863938"/>
              <a:gd name="connsiteX24" fmla="*/ 373179 w 711341"/>
              <a:gd name="connsiteY24" fmla="*/ 854114 h 863938"/>
              <a:gd name="connsiteX25" fmla="*/ 354129 w 711341"/>
              <a:gd name="connsiteY25" fmla="*/ 796964 h 863938"/>
              <a:gd name="connsiteX26" fmla="*/ 154104 w 711341"/>
              <a:gd name="connsiteY26" fmla="*/ 730289 h 863938"/>
              <a:gd name="connsiteX27" fmla="*/ 90487 w 711341"/>
              <a:gd name="connsiteY27" fmla="*/ 740088 h 863938"/>
              <a:gd name="connsiteX28" fmla="*/ 0 w 711341"/>
              <a:gd name="connsiteY28" fmla="*/ 735326 h 863938"/>
              <a:gd name="connsiteX0" fmla="*/ 14287 w 711341"/>
              <a:gd name="connsiteY0" fmla="*/ 335276 h 863938"/>
              <a:gd name="connsiteX1" fmla="*/ 130292 w 711341"/>
              <a:gd name="connsiteY1" fmla="*/ 261183 h 863938"/>
              <a:gd name="connsiteX2" fmla="*/ 201729 w 711341"/>
              <a:gd name="connsiteY2" fmla="*/ 239752 h 863938"/>
              <a:gd name="connsiteX3" fmla="*/ 211254 w 711341"/>
              <a:gd name="connsiteY3" fmla="*/ 173077 h 863938"/>
              <a:gd name="connsiteX4" fmla="*/ 282692 w 711341"/>
              <a:gd name="connsiteY4" fmla="*/ 187366 h 863938"/>
              <a:gd name="connsiteX5" fmla="*/ 358892 w 711341"/>
              <a:gd name="connsiteY5" fmla="*/ 130216 h 863938"/>
              <a:gd name="connsiteX6" fmla="*/ 401754 w 711341"/>
              <a:gd name="connsiteY6" fmla="*/ 111166 h 863938"/>
              <a:gd name="connsiteX7" fmla="*/ 506529 w 711341"/>
              <a:gd name="connsiteY7" fmla="*/ 96878 h 863938"/>
              <a:gd name="connsiteX8" fmla="*/ 558917 w 711341"/>
              <a:gd name="connsiteY8" fmla="*/ 1629 h 863938"/>
              <a:gd name="connsiteX9" fmla="*/ 606542 w 711341"/>
              <a:gd name="connsiteY9" fmla="*/ 87354 h 863938"/>
              <a:gd name="connsiteX10" fmla="*/ 616067 w 711341"/>
              <a:gd name="connsiteY10" fmla="*/ 134979 h 863938"/>
              <a:gd name="connsiteX11" fmla="*/ 592254 w 711341"/>
              <a:gd name="connsiteY11" fmla="*/ 168317 h 863938"/>
              <a:gd name="connsiteX12" fmla="*/ 611304 w 711341"/>
              <a:gd name="connsiteY12" fmla="*/ 206417 h 863938"/>
              <a:gd name="connsiteX13" fmla="*/ 644642 w 711341"/>
              <a:gd name="connsiteY13" fmla="*/ 230229 h 863938"/>
              <a:gd name="connsiteX14" fmla="*/ 592254 w 711341"/>
              <a:gd name="connsiteY14" fmla="*/ 377867 h 863938"/>
              <a:gd name="connsiteX15" fmla="*/ 563679 w 711341"/>
              <a:gd name="connsiteY15" fmla="*/ 515979 h 863938"/>
              <a:gd name="connsiteX16" fmla="*/ 601779 w 711341"/>
              <a:gd name="connsiteY16" fmla="*/ 582653 h 863938"/>
              <a:gd name="connsiteX17" fmla="*/ 677979 w 711341"/>
              <a:gd name="connsiteY17" fmla="*/ 635042 h 863938"/>
              <a:gd name="connsiteX18" fmla="*/ 644642 w 711341"/>
              <a:gd name="connsiteY18" fmla="*/ 696953 h 863938"/>
              <a:gd name="connsiteX19" fmla="*/ 701792 w 711341"/>
              <a:gd name="connsiteY19" fmla="*/ 711240 h 863938"/>
              <a:gd name="connsiteX20" fmla="*/ 685800 w 711341"/>
              <a:gd name="connsiteY20" fmla="*/ 797238 h 863938"/>
              <a:gd name="connsiteX21" fmla="*/ 630354 w 711341"/>
              <a:gd name="connsiteY21" fmla="*/ 811252 h 863938"/>
              <a:gd name="connsiteX22" fmla="*/ 544629 w 711341"/>
              <a:gd name="connsiteY22" fmla="*/ 773151 h 863938"/>
              <a:gd name="connsiteX23" fmla="*/ 482717 w 711341"/>
              <a:gd name="connsiteY23" fmla="*/ 787439 h 863938"/>
              <a:gd name="connsiteX24" fmla="*/ 373179 w 711341"/>
              <a:gd name="connsiteY24" fmla="*/ 854114 h 863938"/>
              <a:gd name="connsiteX25" fmla="*/ 354129 w 711341"/>
              <a:gd name="connsiteY25" fmla="*/ 796964 h 863938"/>
              <a:gd name="connsiteX26" fmla="*/ 154104 w 711341"/>
              <a:gd name="connsiteY26" fmla="*/ 730289 h 863938"/>
              <a:gd name="connsiteX27" fmla="*/ 90487 w 711341"/>
              <a:gd name="connsiteY27" fmla="*/ 740088 h 863938"/>
              <a:gd name="connsiteX28" fmla="*/ 0 w 711341"/>
              <a:gd name="connsiteY28" fmla="*/ 735326 h 863938"/>
              <a:gd name="connsiteX0" fmla="*/ 14287 w 711341"/>
              <a:gd name="connsiteY0" fmla="*/ 335276 h 863938"/>
              <a:gd name="connsiteX1" fmla="*/ 130292 w 711341"/>
              <a:gd name="connsiteY1" fmla="*/ 261183 h 863938"/>
              <a:gd name="connsiteX2" fmla="*/ 201729 w 711341"/>
              <a:gd name="connsiteY2" fmla="*/ 239752 h 863938"/>
              <a:gd name="connsiteX3" fmla="*/ 211254 w 711341"/>
              <a:gd name="connsiteY3" fmla="*/ 173077 h 863938"/>
              <a:gd name="connsiteX4" fmla="*/ 282692 w 711341"/>
              <a:gd name="connsiteY4" fmla="*/ 187366 h 863938"/>
              <a:gd name="connsiteX5" fmla="*/ 358892 w 711341"/>
              <a:gd name="connsiteY5" fmla="*/ 130216 h 863938"/>
              <a:gd name="connsiteX6" fmla="*/ 401754 w 711341"/>
              <a:gd name="connsiteY6" fmla="*/ 111166 h 863938"/>
              <a:gd name="connsiteX7" fmla="*/ 506529 w 711341"/>
              <a:gd name="connsiteY7" fmla="*/ 96878 h 863938"/>
              <a:gd name="connsiteX8" fmla="*/ 558917 w 711341"/>
              <a:gd name="connsiteY8" fmla="*/ 1629 h 863938"/>
              <a:gd name="connsiteX9" fmla="*/ 606542 w 711341"/>
              <a:gd name="connsiteY9" fmla="*/ 87354 h 863938"/>
              <a:gd name="connsiteX10" fmla="*/ 616067 w 711341"/>
              <a:gd name="connsiteY10" fmla="*/ 134979 h 863938"/>
              <a:gd name="connsiteX11" fmla="*/ 592254 w 711341"/>
              <a:gd name="connsiteY11" fmla="*/ 168317 h 863938"/>
              <a:gd name="connsiteX12" fmla="*/ 611304 w 711341"/>
              <a:gd name="connsiteY12" fmla="*/ 206417 h 863938"/>
              <a:gd name="connsiteX13" fmla="*/ 644642 w 711341"/>
              <a:gd name="connsiteY13" fmla="*/ 230229 h 863938"/>
              <a:gd name="connsiteX14" fmla="*/ 592254 w 711341"/>
              <a:gd name="connsiteY14" fmla="*/ 377867 h 863938"/>
              <a:gd name="connsiteX15" fmla="*/ 563679 w 711341"/>
              <a:gd name="connsiteY15" fmla="*/ 515979 h 863938"/>
              <a:gd name="connsiteX16" fmla="*/ 601779 w 711341"/>
              <a:gd name="connsiteY16" fmla="*/ 582653 h 863938"/>
              <a:gd name="connsiteX17" fmla="*/ 677979 w 711341"/>
              <a:gd name="connsiteY17" fmla="*/ 635042 h 863938"/>
              <a:gd name="connsiteX18" fmla="*/ 644642 w 711341"/>
              <a:gd name="connsiteY18" fmla="*/ 696953 h 863938"/>
              <a:gd name="connsiteX19" fmla="*/ 701792 w 711341"/>
              <a:gd name="connsiteY19" fmla="*/ 711240 h 863938"/>
              <a:gd name="connsiteX20" fmla="*/ 685800 w 711341"/>
              <a:gd name="connsiteY20" fmla="*/ 797238 h 863938"/>
              <a:gd name="connsiteX21" fmla="*/ 630354 w 711341"/>
              <a:gd name="connsiteY21" fmla="*/ 811252 h 863938"/>
              <a:gd name="connsiteX22" fmla="*/ 544629 w 711341"/>
              <a:gd name="connsiteY22" fmla="*/ 773151 h 863938"/>
              <a:gd name="connsiteX23" fmla="*/ 482717 w 711341"/>
              <a:gd name="connsiteY23" fmla="*/ 787439 h 863938"/>
              <a:gd name="connsiteX24" fmla="*/ 373179 w 711341"/>
              <a:gd name="connsiteY24" fmla="*/ 854114 h 863938"/>
              <a:gd name="connsiteX25" fmla="*/ 354129 w 711341"/>
              <a:gd name="connsiteY25" fmla="*/ 796964 h 863938"/>
              <a:gd name="connsiteX26" fmla="*/ 154104 w 711341"/>
              <a:gd name="connsiteY26" fmla="*/ 730289 h 863938"/>
              <a:gd name="connsiteX27" fmla="*/ 90487 w 711341"/>
              <a:gd name="connsiteY27" fmla="*/ 740088 h 863938"/>
              <a:gd name="connsiteX28" fmla="*/ 0 w 711341"/>
              <a:gd name="connsiteY28" fmla="*/ 735326 h 863938"/>
              <a:gd name="connsiteX0" fmla="*/ 14287 w 711341"/>
              <a:gd name="connsiteY0" fmla="*/ 335276 h 863938"/>
              <a:gd name="connsiteX1" fmla="*/ 130292 w 711341"/>
              <a:gd name="connsiteY1" fmla="*/ 261183 h 863938"/>
              <a:gd name="connsiteX2" fmla="*/ 192204 w 711341"/>
              <a:gd name="connsiteY2" fmla="*/ 239752 h 863938"/>
              <a:gd name="connsiteX3" fmla="*/ 211254 w 711341"/>
              <a:gd name="connsiteY3" fmla="*/ 173077 h 863938"/>
              <a:gd name="connsiteX4" fmla="*/ 282692 w 711341"/>
              <a:gd name="connsiteY4" fmla="*/ 187366 h 863938"/>
              <a:gd name="connsiteX5" fmla="*/ 358892 w 711341"/>
              <a:gd name="connsiteY5" fmla="*/ 130216 h 863938"/>
              <a:gd name="connsiteX6" fmla="*/ 401754 w 711341"/>
              <a:gd name="connsiteY6" fmla="*/ 111166 h 863938"/>
              <a:gd name="connsiteX7" fmla="*/ 506529 w 711341"/>
              <a:gd name="connsiteY7" fmla="*/ 96878 h 863938"/>
              <a:gd name="connsiteX8" fmla="*/ 558917 w 711341"/>
              <a:gd name="connsiteY8" fmla="*/ 1629 h 863938"/>
              <a:gd name="connsiteX9" fmla="*/ 606542 w 711341"/>
              <a:gd name="connsiteY9" fmla="*/ 87354 h 863938"/>
              <a:gd name="connsiteX10" fmla="*/ 616067 w 711341"/>
              <a:gd name="connsiteY10" fmla="*/ 134979 h 863938"/>
              <a:gd name="connsiteX11" fmla="*/ 592254 w 711341"/>
              <a:gd name="connsiteY11" fmla="*/ 168317 h 863938"/>
              <a:gd name="connsiteX12" fmla="*/ 611304 w 711341"/>
              <a:gd name="connsiteY12" fmla="*/ 206417 h 863938"/>
              <a:gd name="connsiteX13" fmla="*/ 644642 w 711341"/>
              <a:gd name="connsiteY13" fmla="*/ 230229 h 863938"/>
              <a:gd name="connsiteX14" fmla="*/ 592254 w 711341"/>
              <a:gd name="connsiteY14" fmla="*/ 377867 h 863938"/>
              <a:gd name="connsiteX15" fmla="*/ 563679 w 711341"/>
              <a:gd name="connsiteY15" fmla="*/ 515979 h 863938"/>
              <a:gd name="connsiteX16" fmla="*/ 601779 w 711341"/>
              <a:gd name="connsiteY16" fmla="*/ 582653 h 863938"/>
              <a:gd name="connsiteX17" fmla="*/ 677979 w 711341"/>
              <a:gd name="connsiteY17" fmla="*/ 635042 h 863938"/>
              <a:gd name="connsiteX18" fmla="*/ 644642 w 711341"/>
              <a:gd name="connsiteY18" fmla="*/ 696953 h 863938"/>
              <a:gd name="connsiteX19" fmla="*/ 701792 w 711341"/>
              <a:gd name="connsiteY19" fmla="*/ 711240 h 863938"/>
              <a:gd name="connsiteX20" fmla="*/ 685800 w 711341"/>
              <a:gd name="connsiteY20" fmla="*/ 797238 h 863938"/>
              <a:gd name="connsiteX21" fmla="*/ 630354 w 711341"/>
              <a:gd name="connsiteY21" fmla="*/ 811252 h 863938"/>
              <a:gd name="connsiteX22" fmla="*/ 544629 w 711341"/>
              <a:gd name="connsiteY22" fmla="*/ 773151 h 863938"/>
              <a:gd name="connsiteX23" fmla="*/ 482717 w 711341"/>
              <a:gd name="connsiteY23" fmla="*/ 787439 h 863938"/>
              <a:gd name="connsiteX24" fmla="*/ 373179 w 711341"/>
              <a:gd name="connsiteY24" fmla="*/ 854114 h 863938"/>
              <a:gd name="connsiteX25" fmla="*/ 354129 w 711341"/>
              <a:gd name="connsiteY25" fmla="*/ 796964 h 863938"/>
              <a:gd name="connsiteX26" fmla="*/ 154104 w 711341"/>
              <a:gd name="connsiteY26" fmla="*/ 730289 h 863938"/>
              <a:gd name="connsiteX27" fmla="*/ 90487 w 711341"/>
              <a:gd name="connsiteY27" fmla="*/ 740088 h 863938"/>
              <a:gd name="connsiteX28" fmla="*/ 0 w 711341"/>
              <a:gd name="connsiteY28" fmla="*/ 735326 h 863938"/>
              <a:gd name="connsiteX0" fmla="*/ 14287 w 711341"/>
              <a:gd name="connsiteY0" fmla="*/ 335276 h 863938"/>
              <a:gd name="connsiteX1" fmla="*/ 130292 w 711341"/>
              <a:gd name="connsiteY1" fmla="*/ 261183 h 863938"/>
              <a:gd name="connsiteX2" fmla="*/ 192204 w 711341"/>
              <a:gd name="connsiteY2" fmla="*/ 239752 h 863938"/>
              <a:gd name="connsiteX3" fmla="*/ 211254 w 711341"/>
              <a:gd name="connsiteY3" fmla="*/ 173077 h 863938"/>
              <a:gd name="connsiteX4" fmla="*/ 282692 w 711341"/>
              <a:gd name="connsiteY4" fmla="*/ 187366 h 863938"/>
              <a:gd name="connsiteX5" fmla="*/ 358892 w 711341"/>
              <a:gd name="connsiteY5" fmla="*/ 130216 h 863938"/>
              <a:gd name="connsiteX6" fmla="*/ 401754 w 711341"/>
              <a:gd name="connsiteY6" fmla="*/ 111166 h 863938"/>
              <a:gd name="connsiteX7" fmla="*/ 506529 w 711341"/>
              <a:gd name="connsiteY7" fmla="*/ 96878 h 863938"/>
              <a:gd name="connsiteX8" fmla="*/ 558917 w 711341"/>
              <a:gd name="connsiteY8" fmla="*/ 1629 h 863938"/>
              <a:gd name="connsiteX9" fmla="*/ 606542 w 711341"/>
              <a:gd name="connsiteY9" fmla="*/ 87354 h 863938"/>
              <a:gd name="connsiteX10" fmla="*/ 616067 w 711341"/>
              <a:gd name="connsiteY10" fmla="*/ 134979 h 863938"/>
              <a:gd name="connsiteX11" fmla="*/ 592254 w 711341"/>
              <a:gd name="connsiteY11" fmla="*/ 168317 h 863938"/>
              <a:gd name="connsiteX12" fmla="*/ 611304 w 711341"/>
              <a:gd name="connsiteY12" fmla="*/ 206417 h 863938"/>
              <a:gd name="connsiteX13" fmla="*/ 644642 w 711341"/>
              <a:gd name="connsiteY13" fmla="*/ 230229 h 863938"/>
              <a:gd name="connsiteX14" fmla="*/ 592254 w 711341"/>
              <a:gd name="connsiteY14" fmla="*/ 377867 h 863938"/>
              <a:gd name="connsiteX15" fmla="*/ 563679 w 711341"/>
              <a:gd name="connsiteY15" fmla="*/ 515979 h 863938"/>
              <a:gd name="connsiteX16" fmla="*/ 601779 w 711341"/>
              <a:gd name="connsiteY16" fmla="*/ 582653 h 863938"/>
              <a:gd name="connsiteX17" fmla="*/ 677979 w 711341"/>
              <a:gd name="connsiteY17" fmla="*/ 635042 h 863938"/>
              <a:gd name="connsiteX18" fmla="*/ 644642 w 711341"/>
              <a:gd name="connsiteY18" fmla="*/ 696953 h 863938"/>
              <a:gd name="connsiteX19" fmla="*/ 701792 w 711341"/>
              <a:gd name="connsiteY19" fmla="*/ 711240 h 863938"/>
              <a:gd name="connsiteX20" fmla="*/ 685800 w 711341"/>
              <a:gd name="connsiteY20" fmla="*/ 797238 h 863938"/>
              <a:gd name="connsiteX21" fmla="*/ 630354 w 711341"/>
              <a:gd name="connsiteY21" fmla="*/ 811252 h 863938"/>
              <a:gd name="connsiteX22" fmla="*/ 544629 w 711341"/>
              <a:gd name="connsiteY22" fmla="*/ 773151 h 863938"/>
              <a:gd name="connsiteX23" fmla="*/ 482717 w 711341"/>
              <a:gd name="connsiteY23" fmla="*/ 787439 h 863938"/>
              <a:gd name="connsiteX24" fmla="*/ 373179 w 711341"/>
              <a:gd name="connsiteY24" fmla="*/ 854114 h 863938"/>
              <a:gd name="connsiteX25" fmla="*/ 354129 w 711341"/>
              <a:gd name="connsiteY25" fmla="*/ 796964 h 863938"/>
              <a:gd name="connsiteX26" fmla="*/ 154104 w 711341"/>
              <a:gd name="connsiteY26" fmla="*/ 730289 h 863938"/>
              <a:gd name="connsiteX27" fmla="*/ 90487 w 711341"/>
              <a:gd name="connsiteY27" fmla="*/ 740088 h 863938"/>
              <a:gd name="connsiteX28" fmla="*/ 0 w 711341"/>
              <a:gd name="connsiteY28" fmla="*/ 735326 h 863938"/>
              <a:gd name="connsiteX0" fmla="*/ 14287 w 711341"/>
              <a:gd name="connsiteY0" fmla="*/ 335276 h 863938"/>
              <a:gd name="connsiteX1" fmla="*/ 130292 w 711341"/>
              <a:gd name="connsiteY1" fmla="*/ 261183 h 863938"/>
              <a:gd name="connsiteX2" fmla="*/ 192204 w 711341"/>
              <a:gd name="connsiteY2" fmla="*/ 239752 h 863938"/>
              <a:gd name="connsiteX3" fmla="*/ 204110 w 711341"/>
              <a:gd name="connsiteY3" fmla="*/ 165933 h 863938"/>
              <a:gd name="connsiteX4" fmla="*/ 282692 w 711341"/>
              <a:gd name="connsiteY4" fmla="*/ 187366 h 863938"/>
              <a:gd name="connsiteX5" fmla="*/ 358892 w 711341"/>
              <a:gd name="connsiteY5" fmla="*/ 130216 h 863938"/>
              <a:gd name="connsiteX6" fmla="*/ 401754 w 711341"/>
              <a:gd name="connsiteY6" fmla="*/ 111166 h 863938"/>
              <a:gd name="connsiteX7" fmla="*/ 506529 w 711341"/>
              <a:gd name="connsiteY7" fmla="*/ 96878 h 863938"/>
              <a:gd name="connsiteX8" fmla="*/ 558917 w 711341"/>
              <a:gd name="connsiteY8" fmla="*/ 1629 h 863938"/>
              <a:gd name="connsiteX9" fmla="*/ 606542 w 711341"/>
              <a:gd name="connsiteY9" fmla="*/ 87354 h 863938"/>
              <a:gd name="connsiteX10" fmla="*/ 616067 w 711341"/>
              <a:gd name="connsiteY10" fmla="*/ 134979 h 863938"/>
              <a:gd name="connsiteX11" fmla="*/ 592254 w 711341"/>
              <a:gd name="connsiteY11" fmla="*/ 168317 h 863938"/>
              <a:gd name="connsiteX12" fmla="*/ 611304 w 711341"/>
              <a:gd name="connsiteY12" fmla="*/ 206417 h 863938"/>
              <a:gd name="connsiteX13" fmla="*/ 644642 w 711341"/>
              <a:gd name="connsiteY13" fmla="*/ 230229 h 863938"/>
              <a:gd name="connsiteX14" fmla="*/ 592254 w 711341"/>
              <a:gd name="connsiteY14" fmla="*/ 377867 h 863938"/>
              <a:gd name="connsiteX15" fmla="*/ 563679 w 711341"/>
              <a:gd name="connsiteY15" fmla="*/ 515979 h 863938"/>
              <a:gd name="connsiteX16" fmla="*/ 601779 w 711341"/>
              <a:gd name="connsiteY16" fmla="*/ 582653 h 863938"/>
              <a:gd name="connsiteX17" fmla="*/ 677979 w 711341"/>
              <a:gd name="connsiteY17" fmla="*/ 635042 h 863938"/>
              <a:gd name="connsiteX18" fmla="*/ 644642 w 711341"/>
              <a:gd name="connsiteY18" fmla="*/ 696953 h 863938"/>
              <a:gd name="connsiteX19" fmla="*/ 701792 w 711341"/>
              <a:gd name="connsiteY19" fmla="*/ 711240 h 863938"/>
              <a:gd name="connsiteX20" fmla="*/ 685800 w 711341"/>
              <a:gd name="connsiteY20" fmla="*/ 797238 h 863938"/>
              <a:gd name="connsiteX21" fmla="*/ 630354 w 711341"/>
              <a:gd name="connsiteY21" fmla="*/ 811252 h 863938"/>
              <a:gd name="connsiteX22" fmla="*/ 544629 w 711341"/>
              <a:gd name="connsiteY22" fmla="*/ 773151 h 863938"/>
              <a:gd name="connsiteX23" fmla="*/ 482717 w 711341"/>
              <a:gd name="connsiteY23" fmla="*/ 787439 h 863938"/>
              <a:gd name="connsiteX24" fmla="*/ 373179 w 711341"/>
              <a:gd name="connsiteY24" fmla="*/ 854114 h 863938"/>
              <a:gd name="connsiteX25" fmla="*/ 354129 w 711341"/>
              <a:gd name="connsiteY25" fmla="*/ 796964 h 863938"/>
              <a:gd name="connsiteX26" fmla="*/ 154104 w 711341"/>
              <a:gd name="connsiteY26" fmla="*/ 730289 h 863938"/>
              <a:gd name="connsiteX27" fmla="*/ 90487 w 711341"/>
              <a:gd name="connsiteY27" fmla="*/ 740088 h 863938"/>
              <a:gd name="connsiteX28" fmla="*/ 0 w 711341"/>
              <a:gd name="connsiteY28" fmla="*/ 735326 h 863938"/>
              <a:gd name="connsiteX0" fmla="*/ 14287 w 711341"/>
              <a:gd name="connsiteY0" fmla="*/ 335276 h 863938"/>
              <a:gd name="connsiteX1" fmla="*/ 130292 w 711341"/>
              <a:gd name="connsiteY1" fmla="*/ 261183 h 863938"/>
              <a:gd name="connsiteX2" fmla="*/ 192204 w 711341"/>
              <a:gd name="connsiteY2" fmla="*/ 239752 h 863938"/>
              <a:gd name="connsiteX3" fmla="*/ 204110 w 711341"/>
              <a:gd name="connsiteY3" fmla="*/ 165933 h 863938"/>
              <a:gd name="connsiteX4" fmla="*/ 282692 w 711341"/>
              <a:gd name="connsiteY4" fmla="*/ 187366 h 863938"/>
              <a:gd name="connsiteX5" fmla="*/ 358892 w 711341"/>
              <a:gd name="connsiteY5" fmla="*/ 130216 h 863938"/>
              <a:gd name="connsiteX6" fmla="*/ 401754 w 711341"/>
              <a:gd name="connsiteY6" fmla="*/ 111166 h 863938"/>
              <a:gd name="connsiteX7" fmla="*/ 506529 w 711341"/>
              <a:gd name="connsiteY7" fmla="*/ 96878 h 863938"/>
              <a:gd name="connsiteX8" fmla="*/ 558917 w 711341"/>
              <a:gd name="connsiteY8" fmla="*/ 1629 h 863938"/>
              <a:gd name="connsiteX9" fmla="*/ 606542 w 711341"/>
              <a:gd name="connsiteY9" fmla="*/ 87354 h 863938"/>
              <a:gd name="connsiteX10" fmla="*/ 616067 w 711341"/>
              <a:gd name="connsiteY10" fmla="*/ 134979 h 863938"/>
              <a:gd name="connsiteX11" fmla="*/ 592254 w 711341"/>
              <a:gd name="connsiteY11" fmla="*/ 168317 h 863938"/>
              <a:gd name="connsiteX12" fmla="*/ 611304 w 711341"/>
              <a:gd name="connsiteY12" fmla="*/ 206417 h 863938"/>
              <a:gd name="connsiteX13" fmla="*/ 644642 w 711341"/>
              <a:gd name="connsiteY13" fmla="*/ 230229 h 863938"/>
              <a:gd name="connsiteX14" fmla="*/ 592254 w 711341"/>
              <a:gd name="connsiteY14" fmla="*/ 377867 h 863938"/>
              <a:gd name="connsiteX15" fmla="*/ 563679 w 711341"/>
              <a:gd name="connsiteY15" fmla="*/ 515979 h 863938"/>
              <a:gd name="connsiteX16" fmla="*/ 601779 w 711341"/>
              <a:gd name="connsiteY16" fmla="*/ 582653 h 863938"/>
              <a:gd name="connsiteX17" fmla="*/ 677979 w 711341"/>
              <a:gd name="connsiteY17" fmla="*/ 635042 h 863938"/>
              <a:gd name="connsiteX18" fmla="*/ 644642 w 711341"/>
              <a:gd name="connsiteY18" fmla="*/ 696953 h 863938"/>
              <a:gd name="connsiteX19" fmla="*/ 701792 w 711341"/>
              <a:gd name="connsiteY19" fmla="*/ 711240 h 863938"/>
              <a:gd name="connsiteX20" fmla="*/ 685800 w 711341"/>
              <a:gd name="connsiteY20" fmla="*/ 797238 h 863938"/>
              <a:gd name="connsiteX21" fmla="*/ 630354 w 711341"/>
              <a:gd name="connsiteY21" fmla="*/ 811252 h 863938"/>
              <a:gd name="connsiteX22" fmla="*/ 544629 w 711341"/>
              <a:gd name="connsiteY22" fmla="*/ 773151 h 863938"/>
              <a:gd name="connsiteX23" fmla="*/ 482717 w 711341"/>
              <a:gd name="connsiteY23" fmla="*/ 787439 h 863938"/>
              <a:gd name="connsiteX24" fmla="*/ 373179 w 711341"/>
              <a:gd name="connsiteY24" fmla="*/ 854114 h 863938"/>
              <a:gd name="connsiteX25" fmla="*/ 354129 w 711341"/>
              <a:gd name="connsiteY25" fmla="*/ 796964 h 863938"/>
              <a:gd name="connsiteX26" fmla="*/ 154104 w 711341"/>
              <a:gd name="connsiteY26" fmla="*/ 730289 h 863938"/>
              <a:gd name="connsiteX27" fmla="*/ 90487 w 711341"/>
              <a:gd name="connsiteY27" fmla="*/ 740088 h 863938"/>
              <a:gd name="connsiteX28" fmla="*/ 0 w 711341"/>
              <a:gd name="connsiteY28" fmla="*/ 735326 h 863938"/>
              <a:gd name="connsiteX0" fmla="*/ 14287 w 711341"/>
              <a:gd name="connsiteY0" fmla="*/ 335276 h 863938"/>
              <a:gd name="connsiteX1" fmla="*/ 130292 w 711341"/>
              <a:gd name="connsiteY1" fmla="*/ 261183 h 863938"/>
              <a:gd name="connsiteX2" fmla="*/ 192204 w 711341"/>
              <a:gd name="connsiteY2" fmla="*/ 239752 h 863938"/>
              <a:gd name="connsiteX3" fmla="*/ 204110 w 711341"/>
              <a:gd name="connsiteY3" fmla="*/ 165933 h 863938"/>
              <a:gd name="connsiteX4" fmla="*/ 263642 w 711341"/>
              <a:gd name="connsiteY4" fmla="*/ 175460 h 863938"/>
              <a:gd name="connsiteX5" fmla="*/ 358892 w 711341"/>
              <a:gd name="connsiteY5" fmla="*/ 130216 h 863938"/>
              <a:gd name="connsiteX6" fmla="*/ 401754 w 711341"/>
              <a:gd name="connsiteY6" fmla="*/ 111166 h 863938"/>
              <a:gd name="connsiteX7" fmla="*/ 506529 w 711341"/>
              <a:gd name="connsiteY7" fmla="*/ 96878 h 863938"/>
              <a:gd name="connsiteX8" fmla="*/ 558917 w 711341"/>
              <a:gd name="connsiteY8" fmla="*/ 1629 h 863938"/>
              <a:gd name="connsiteX9" fmla="*/ 606542 w 711341"/>
              <a:gd name="connsiteY9" fmla="*/ 87354 h 863938"/>
              <a:gd name="connsiteX10" fmla="*/ 616067 w 711341"/>
              <a:gd name="connsiteY10" fmla="*/ 134979 h 863938"/>
              <a:gd name="connsiteX11" fmla="*/ 592254 w 711341"/>
              <a:gd name="connsiteY11" fmla="*/ 168317 h 863938"/>
              <a:gd name="connsiteX12" fmla="*/ 611304 w 711341"/>
              <a:gd name="connsiteY12" fmla="*/ 206417 h 863938"/>
              <a:gd name="connsiteX13" fmla="*/ 644642 w 711341"/>
              <a:gd name="connsiteY13" fmla="*/ 230229 h 863938"/>
              <a:gd name="connsiteX14" fmla="*/ 592254 w 711341"/>
              <a:gd name="connsiteY14" fmla="*/ 377867 h 863938"/>
              <a:gd name="connsiteX15" fmla="*/ 563679 w 711341"/>
              <a:gd name="connsiteY15" fmla="*/ 515979 h 863938"/>
              <a:gd name="connsiteX16" fmla="*/ 601779 w 711341"/>
              <a:gd name="connsiteY16" fmla="*/ 582653 h 863938"/>
              <a:gd name="connsiteX17" fmla="*/ 677979 w 711341"/>
              <a:gd name="connsiteY17" fmla="*/ 635042 h 863938"/>
              <a:gd name="connsiteX18" fmla="*/ 644642 w 711341"/>
              <a:gd name="connsiteY18" fmla="*/ 696953 h 863938"/>
              <a:gd name="connsiteX19" fmla="*/ 701792 w 711341"/>
              <a:gd name="connsiteY19" fmla="*/ 711240 h 863938"/>
              <a:gd name="connsiteX20" fmla="*/ 685800 w 711341"/>
              <a:gd name="connsiteY20" fmla="*/ 797238 h 863938"/>
              <a:gd name="connsiteX21" fmla="*/ 630354 w 711341"/>
              <a:gd name="connsiteY21" fmla="*/ 811252 h 863938"/>
              <a:gd name="connsiteX22" fmla="*/ 544629 w 711341"/>
              <a:gd name="connsiteY22" fmla="*/ 773151 h 863938"/>
              <a:gd name="connsiteX23" fmla="*/ 482717 w 711341"/>
              <a:gd name="connsiteY23" fmla="*/ 787439 h 863938"/>
              <a:gd name="connsiteX24" fmla="*/ 373179 w 711341"/>
              <a:gd name="connsiteY24" fmla="*/ 854114 h 863938"/>
              <a:gd name="connsiteX25" fmla="*/ 354129 w 711341"/>
              <a:gd name="connsiteY25" fmla="*/ 796964 h 863938"/>
              <a:gd name="connsiteX26" fmla="*/ 154104 w 711341"/>
              <a:gd name="connsiteY26" fmla="*/ 730289 h 863938"/>
              <a:gd name="connsiteX27" fmla="*/ 90487 w 711341"/>
              <a:gd name="connsiteY27" fmla="*/ 740088 h 863938"/>
              <a:gd name="connsiteX28" fmla="*/ 0 w 711341"/>
              <a:gd name="connsiteY28" fmla="*/ 735326 h 863938"/>
              <a:gd name="connsiteX0" fmla="*/ 14287 w 711341"/>
              <a:gd name="connsiteY0" fmla="*/ 335276 h 863938"/>
              <a:gd name="connsiteX1" fmla="*/ 130292 w 711341"/>
              <a:gd name="connsiteY1" fmla="*/ 261183 h 863938"/>
              <a:gd name="connsiteX2" fmla="*/ 192204 w 711341"/>
              <a:gd name="connsiteY2" fmla="*/ 239752 h 863938"/>
              <a:gd name="connsiteX3" fmla="*/ 204110 w 711341"/>
              <a:gd name="connsiteY3" fmla="*/ 165933 h 863938"/>
              <a:gd name="connsiteX4" fmla="*/ 263642 w 711341"/>
              <a:gd name="connsiteY4" fmla="*/ 175460 h 863938"/>
              <a:gd name="connsiteX5" fmla="*/ 358892 w 711341"/>
              <a:gd name="connsiteY5" fmla="*/ 130216 h 863938"/>
              <a:gd name="connsiteX6" fmla="*/ 401754 w 711341"/>
              <a:gd name="connsiteY6" fmla="*/ 111166 h 863938"/>
              <a:gd name="connsiteX7" fmla="*/ 506529 w 711341"/>
              <a:gd name="connsiteY7" fmla="*/ 96878 h 863938"/>
              <a:gd name="connsiteX8" fmla="*/ 558917 w 711341"/>
              <a:gd name="connsiteY8" fmla="*/ 1629 h 863938"/>
              <a:gd name="connsiteX9" fmla="*/ 606542 w 711341"/>
              <a:gd name="connsiteY9" fmla="*/ 87354 h 863938"/>
              <a:gd name="connsiteX10" fmla="*/ 616067 w 711341"/>
              <a:gd name="connsiteY10" fmla="*/ 134979 h 863938"/>
              <a:gd name="connsiteX11" fmla="*/ 592254 w 711341"/>
              <a:gd name="connsiteY11" fmla="*/ 168317 h 863938"/>
              <a:gd name="connsiteX12" fmla="*/ 611304 w 711341"/>
              <a:gd name="connsiteY12" fmla="*/ 206417 h 863938"/>
              <a:gd name="connsiteX13" fmla="*/ 644642 w 711341"/>
              <a:gd name="connsiteY13" fmla="*/ 230229 h 863938"/>
              <a:gd name="connsiteX14" fmla="*/ 592254 w 711341"/>
              <a:gd name="connsiteY14" fmla="*/ 377867 h 863938"/>
              <a:gd name="connsiteX15" fmla="*/ 563679 w 711341"/>
              <a:gd name="connsiteY15" fmla="*/ 515979 h 863938"/>
              <a:gd name="connsiteX16" fmla="*/ 601779 w 711341"/>
              <a:gd name="connsiteY16" fmla="*/ 582653 h 863938"/>
              <a:gd name="connsiteX17" fmla="*/ 677979 w 711341"/>
              <a:gd name="connsiteY17" fmla="*/ 635042 h 863938"/>
              <a:gd name="connsiteX18" fmla="*/ 644642 w 711341"/>
              <a:gd name="connsiteY18" fmla="*/ 696953 h 863938"/>
              <a:gd name="connsiteX19" fmla="*/ 701792 w 711341"/>
              <a:gd name="connsiteY19" fmla="*/ 711240 h 863938"/>
              <a:gd name="connsiteX20" fmla="*/ 685800 w 711341"/>
              <a:gd name="connsiteY20" fmla="*/ 797238 h 863938"/>
              <a:gd name="connsiteX21" fmla="*/ 630354 w 711341"/>
              <a:gd name="connsiteY21" fmla="*/ 811252 h 863938"/>
              <a:gd name="connsiteX22" fmla="*/ 544629 w 711341"/>
              <a:gd name="connsiteY22" fmla="*/ 773151 h 863938"/>
              <a:gd name="connsiteX23" fmla="*/ 482717 w 711341"/>
              <a:gd name="connsiteY23" fmla="*/ 787439 h 863938"/>
              <a:gd name="connsiteX24" fmla="*/ 373179 w 711341"/>
              <a:gd name="connsiteY24" fmla="*/ 854114 h 863938"/>
              <a:gd name="connsiteX25" fmla="*/ 354129 w 711341"/>
              <a:gd name="connsiteY25" fmla="*/ 796964 h 863938"/>
              <a:gd name="connsiteX26" fmla="*/ 154104 w 711341"/>
              <a:gd name="connsiteY26" fmla="*/ 730289 h 863938"/>
              <a:gd name="connsiteX27" fmla="*/ 90487 w 711341"/>
              <a:gd name="connsiteY27" fmla="*/ 740088 h 863938"/>
              <a:gd name="connsiteX28" fmla="*/ 0 w 711341"/>
              <a:gd name="connsiteY28" fmla="*/ 735326 h 863938"/>
              <a:gd name="connsiteX0" fmla="*/ 14287 w 711341"/>
              <a:gd name="connsiteY0" fmla="*/ 335276 h 863938"/>
              <a:gd name="connsiteX1" fmla="*/ 130292 w 711341"/>
              <a:gd name="connsiteY1" fmla="*/ 261183 h 863938"/>
              <a:gd name="connsiteX2" fmla="*/ 192204 w 711341"/>
              <a:gd name="connsiteY2" fmla="*/ 239752 h 863938"/>
              <a:gd name="connsiteX3" fmla="*/ 204110 w 711341"/>
              <a:gd name="connsiteY3" fmla="*/ 165933 h 863938"/>
              <a:gd name="connsiteX4" fmla="*/ 263642 w 711341"/>
              <a:gd name="connsiteY4" fmla="*/ 175460 h 863938"/>
              <a:gd name="connsiteX5" fmla="*/ 346985 w 711341"/>
              <a:gd name="connsiteY5" fmla="*/ 96879 h 863938"/>
              <a:gd name="connsiteX6" fmla="*/ 401754 w 711341"/>
              <a:gd name="connsiteY6" fmla="*/ 111166 h 863938"/>
              <a:gd name="connsiteX7" fmla="*/ 506529 w 711341"/>
              <a:gd name="connsiteY7" fmla="*/ 96878 h 863938"/>
              <a:gd name="connsiteX8" fmla="*/ 558917 w 711341"/>
              <a:gd name="connsiteY8" fmla="*/ 1629 h 863938"/>
              <a:gd name="connsiteX9" fmla="*/ 606542 w 711341"/>
              <a:gd name="connsiteY9" fmla="*/ 87354 h 863938"/>
              <a:gd name="connsiteX10" fmla="*/ 616067 w 711341"/>
              <a:gd name="connsiteY10" fmla="*/ 134979 h 863938"/>
              <a:gd name="connsiteX11" fmla="*/ 592254 w 711341"/>
              <a:gd name="connsiteY11" fmla="*/ 168317 h 863938"/>
              <a:gd name="connsiteX12" fmla="*/ 611304 w 711341"/>
              <a:gd name="connsiteY12" fmla="*/ 206417 h 863938"/>
              <a:gd name="connsiteX13" fmla="*/ 644642 w 711341"/>
              <a:gd name="connsiteY13" fmla="*/ 230229 h 863938"/>
              <a:gd name="connsiteX14" fmla="*/ 592254 w 711341"/>
              <a:gd name="connsiteY14" fmla="*/ 377867 h 863938"/>
              <a:gd name="connsiteX15" fmla="*/ 563679 w 711341"/>
              <a:gd name="connsiteY15" fmla="*/ 515979 h 863938"/>
              <a:gd name="connsiteX16" fmla="*/ 601779 w 711341"/>
              <a:gd name="connsiteY16" fmla="*/ 582653 h 863938"/>
              <a:gd name="connsiteX17" fmla="*/ 677979 w 711341"/>
              <a:gd name="connsiteY17" fmla="*/ 635042 h 863938"/>
              <a:gd name="connsiteX18" fmla="*/ 644642 w 711341"/>
              <a:gd name="connsiteY18" fmla="*/ 696953 h 863938"/>
              <a:gd name="connsiteX19" fmla="*/ 701792 w 711341"/>
              <a:gd name="connsiteY19" fmla="*/ 711240 h 863938"/>
              <a:gd name="connsiteX20" fmla="*/ 685800 w 711341"/>
              <a:gd name="connsiteY20" fmla="*/ 797238 h 863938"/>
              <a:gd name="connsiteX21" fmla="*/ 630354 w 711341"/>
              <a:gd name="connsiteY21" fmla="*/ 811252 h 863938"/>
              <a:gd name="connsiteX22" fmla="*/ 544629 w 711341"/>
              <a:gd name="connsiteY22" fmla="*/ 773151 h 863938"/>
              <a:gd name="connsiteX23" fmla="*/ 482717 w 711341"/>
              <a:gd name="connsiteY23" fmla="*/ 787439 h 863938"/>
              <a:gd name="connsiteX24" fmla="*/ 373179 w 711341"/>
              <a:gd name="connsiteY24" fmla="*/ 854114 h 863938"/>
              <a:gd name="connsiteX25" fmla="*/ 354129 w 711341"/>
              <a:gd name="connsiteY25" fmla="*/ 796964 h 863938"/>
              <a:gd name="connsiteX26" fmla="*/ 154104 w 711341"/>
              <a:gd name="connsiteY26" fmla="*/ 730289 h 863938"/>
              <a:gd name="connsiteX27" fmla="*/ 90487 w 711341"/>
              <a:gd name="connsiteY27" fmla="*/ 740088 h 863938"/>
              <a:gd name="connsiteX28" fmla="*/ 0 w 711341"/>
              <a:gd name="connsiteY28" fmla="*/ 735326 h 863938"/>
              <a:gd name="connsiteX0" fmla="*/ 14287 w 711341"/>
              <a:gd name="connsiteY0" fmla="*/ 335276 h 863938"/>
              <a:gd name="connsiteX1" fmla="*/ 130292 w 711341"/>
              <a:gd name="connsiteY1" fmla="*/ 261183 h 863938"/>
              <a:gd name="connsiteX2" fmla="*/ 192204 w 711341"/>
              <a:gd name="connsiteY2" fmla="*/ 239752 h 863938"/>
              <a:gd name="connsiteX3" fmla="*/ 204110 w 711341"/>
              <a:gd name="connsiteY3" fmla="*/ 165933 h 863938"/>
              <a:gd name="connsiteX4" fmla="*/ 263642 w 711341"/>
              <a:gd name="connsiteY4" fmla="*/ 175460 h 863938"/>
              <a:gd name="connsiteX5" fmla="*/ 346985 w 711341"/>
              <a:gd name="connsiteY5" fmla="*/ 96879 h 863938"/>
              <a:gd name="connsiteX6" fmla="*/ 401754 w 711341"/>
              <a:gd name="connsiteY6" fmla="*/ 111166 h 863938"/>
              <a:gd name="connsiteX7" fmla="*/ 506529 w 711341"/>
              <a:gd name="connsiteY7" fmla="*/ 96878 h 863938"/>
              <a:gd name="connsiteX8" fmla="*/ 558917 w 711341"/>
              <a:gd name="connsiteY8" fmla="*/ 1629 h 863938"/>
              <a:gd name="connsiteX9" fmla="*/ 606542 w 711341"/>
              <a:gd name="connsiteY9" fmla="*/ 87354 h 863938"/>
              <a:gd name="connsiteX10" fmla="*/ 616067 w 711341"/>
              <a:gd name="connsiteY10" fmla="*/ 134979 h 863938"/>
              <a:gd name="connsiteX11" fmla="*/ 592254 w 711341"/>
              <a:gd name="connsiteY11" fmla="*/ 168317 h 863938"/>
              <a:gd name="connsiteX12" fmla="*/ 611304 w 711341"/>
              <a:gd name="connsiteY12" fmla="*/ 206417 h 863938"/>
              <a:gd name="connsiteX13" fmla="*/ 644642 w 711341"/>
              <a:gd name="connsiteY13" fmla="*/ 230229 h 863938"/>
              <a:gd name="connsiteX14" fmla="*/ 592254 w 711341"/>
              <a:gd name="connsiteY14" fmla="*/ 377867 h 863938"/>
              <a:gd name="connsiteX15" fmla="*/ 563679 w 711341"/>
              <a:gd name="connsiteY15" fmla="*/ 515979 h 863938"/>
              <a:gd name="connsiteX16" fmla="*/ 601779 w 711341"/>
              <a:gd name="connsiteY16" fmla="*/ 582653 h 863938"/>
              <a:gd name="connsiteX17" fmla="*/ 677979 w 711341"/>
              <a:gd name="connsiteY17" fmla="*/ 635042 h 863938"/>
              <a:gd name="connsiteX18" fmla="*/ 644642 w 711341"/>
              <a:gd name="connsiteY18" fmla="*/ 696953 h 863938"/>
              <a:gd name="connsiteX19" fmla="*/ 701792 w 711341"/>
              <a:gd name="connsiteY19" fmla="*/ 711240 h 863938"/>
              <a:gd name="connsiteX20" fmla="*/ 685800 w 711341"/>
              <a:gd name="connsiteY20" fmla="*/ 797238 h 863938"/>
              <a:gd name="connsiteX21" fmla="*/ 630354 w 711341"/>
              <a:gd name="connsiteY21" fmla="*/ 811252 h 863938"/>
              <a:gd name="connsiteX22" fmla="*/ 544629 w 711341"/>
              <a:gd name="connsiteY22" fmla="*/ 773151 h 863938"/>
              <a:gd name="connsiteX23" fmla="*/ 482717 w 711341"/>
              <a:gd name="connsiteY23" fmla="*/ 787439 h 863938"/>
              <a:gd name="connsiteX24" fmla="*/ 373179 w 711341"/>
              <a:gd name="connsiteY24" fmla="*/ 854114 h 863938"/>
              <a:gd name="connsiteX25" fmla="*/ 354129 w 711341"/>
              <a:gd name="connsiteY25" fmla="*/ 796964 h 863938"/>
              <a:gd name="connsiteX26" fmla="*/ 154104 w 711341"/>
              <a:gd name="connsiteY26" fmla="*/ 730289 h 863938"/>
              <a:gd name="connsiteX27" fmla="*/ 90487 w 711341"/>
              <a:gd name="connsiteY27" fmla="*/ 740088 h 863938"/>
              <a:gd name="connsiteX28" fmla="*/ 0 w 711341"/>
              <a:gd name="connsiteY28" fmla="*/ 735326 h 863938"/>
              <a:gd name="connsiteX0" fmla="*/ 14287 w 711341"/>
              <a:gd name="connsiteY0" fmla="*/ 335276 h 863938"/>
              <a:gd name="connsiteX1" fmla="*/ 130292 w 711341"/>
              <a:gd name="connsiteY1" fmla="*/ 261183 h 863938"/>
              <a:gd name="connsiteX2" fmla="*/ 192204 w 711341"/>
              <a:gd name="connsiteY2" fmla="*/ 239752 h 863938"/>
              <a:gd name="connsiteX3" fmla="*/ 204110 w 711341"/>
              <a:gd name="connsiteY3" fmla="*/ 165933 h 863938"/>
              <a:gd name="connsiteX4" fmla="*/ 263642 w 711341"/>
              <a:gd name="connsiteY4" fmla="*/ 175460 h 863938"/>
              <a:gd name="connsiteX5" fmla="*/ 344604 w 711341"/>
              <a:gd name="connsiteY5" fmla="*/ 87354 h 863938"/>
              <a:gd name="connsiteX6" fmla="*/ 401754 w 711341"/>
              <a:gd name="connsiteY6" fmla="*/ 111166 h 863938"/>
              <a:gd name="connsiteX7" fmla="*/ 506529 w 711341"/>
              <a:gd name="connsiteY7" fmla="*/ 96878 h 863938"/>
              <a:gd name="connsiteX8" fmla="*/ 558917 w 711341"/>
              <a:gd name="connsiteY8" fmla="*/ 1629 h 863938"/>
              <a:gd name="connsiteX9" fmla="*/ 606542 w 711341"/>
              <a:gd name="connsiteY9" fmla="*/ 87354 h 863938"/>
              <a:gd name="connsiteX10" fmla="*/ 616067 w 711341"/>
              <a:gd name="connsiteY10" fmla="*/ 134979 h 863938"/>
              <a:gd name="connsiteX11" fmla="*/ 592254 w 711341"/>
              <a:gd name="connsiteY11" fmla="*/ 168317 h 863938"/>
              <a:gd name="connsiteX12" fmla="*/ 611304 w 711341"/>
              <a:gd name="connsiteY12" fmla="*/ 206417 h 863938"/>
              <a:gd name="connsiteX13" fmla="*/ 644642 w 711341"/>
              <a:gd name="connsiteY13" fmla="*/ 230229 h 863938"/>
              <a:gd name="connsiteX14" fmla="*/ 592254 w 711341"/>
              <a:gd name="connsiteY14" fmla="*/ 377867 h 863938"/>
              <a:gd name="connsiteX15" fmla="*/ 563679 w 711341"/>
              <a:gd name="connsiteY15" fmla="*/ 515979 h 863938"/>
              <a:gd name="connsiteX16" fmla="*/ 601779 w 711341"/>
              <a:gd name="connsiteY16" fmla="*/ 582653 h 863938"/>
              <a:gd name="connsiteX17" fmla="*/ 677979 w 711341"/>
              <a:gd name="connsiteY17" fmla="*/ 635042 h 863938"/>
              <a:gd name="connsiteX18" fmla="*/ 644642 w 711341"/>
              <a:gd name="connsiteY18" fmla="*/ 696953 h 863938"/>
              <a:gd name="connsiteX19" fmla="*/ 701792 w 711341"/>
              <a:gd name="connsiteY19" fmla="*/ 711240 h 863938"/>
              <a:gd name="connsiteX20" fmla="*/ 685800 w 711341"/>
              <a:gd name="connsiteY20" fmla="*/ 797238 h 863938"/>
              <a:gd name="connsiteX21" fmla="*/ 630354 w 711341"/>
              <a:gd name="connsiteY21" fmla="*/ 811252 h 863938"/>
              <a:gd name="connsiteX22" fmla="*/ 544629 w 711341"/>
              <a:gd name="connsiteY22" fmla="*/ 773151 h 863938"/>
              <a:gd name="connsiteX23" fmla="*/ 482717 w 711341"/>
              <a:gd name="connsiteY23" fmla="*/ 787439 h 863938"/>
              <a:gd name="connsiteX24" fmla="*/ 373179 w 711341"/>
              <a:gd name="connsiteY24" fmla="*/ 854114 h 863938"/>
              <a:gd name="connsiteX25" fmla="*/ 354129 w 711341"/>
              <a:gd name="connsiteY25" fmla="*/ 796964 h 863938"/>
              <a:gd name="connsiteX26" fmla="*/ 154104 w 711341"/>
              <a:gd name="connsiteY26" fmla="*/ 730289 h 863938"/>
              <a:gd name="connsiteX27" fmla="*/ 90487 w 711341"/>
              <a:gd name="connsiteY27" fmla="*/ 740088 h 863938"/>
              <a:gd name="connsiteX28" fmla="*/ 0 w 711341"/>
              <a:gd name="connsiteY28" fmla="*/ 735326 h 863938"/>
              <a:gd name="connsiteX0" fmla="*/ 14287 w 711341"/>
              <a:gd name="connsiteY0" fmla="*/ 335276 h 863938"/>
              <a:gd name="connsiteX1" fmla="*/ 130292 w 711341"/>
              <a:gd name="connsiteY1" fmla="*/ 261183 h 863938"/>
              <a:gd name="connsiteX2" fmla="*/ 192204 w 711341"/>
              <a:gd name="connsiteY2" fmla="*/ 239752 h 863938"/>
              <a:gd name="connsiteX3" fmla="*/ 204110 w 711341"/>
              <a:gd name="connsiteY3" fmla="*/ 165933 h 863938"/>
              <a:gd name="connsiteX4" fmla="*/ 263642 w 711341"/>
              <a:gd name="connsiteY4" fmla="*/ 175460 h 863938"/>
              <a:gd name="connsiteX5" fmla="*/ 344604 w 711341"/>
              <a:gd name="connsiteY5" fmla="*/ 87354 h 863938"/>
              <a:gd name="connsiteX6" fmla="*/ 373180 w 711341"/>
              <a:gd name="connsiteY6" fmla="*/ 89732 h 863938"/>
              <a:gd name="connsiteX7" fmla="*/ 401754 w 711341"/>
              <a:gd name="connsiteY7" fmla="*/ 111166 h 863938"/>
              <a:gd name="connsiteX8" fmla="*/ 506529 w 711341"/>
              <a:gd name="connsiteY8" fmla="*/ 96878 h 863938"/>
              <a:gd name="connsiteX9" fmla="*/ 558917 w 711341"/>
              <a:gd name="connsiteY9" fmla="*/ 1629 h 863938"/>
              <a:gd name="connsiteX10" fmla="*/ 606542 w 711341"/>
              <a:gd name="connsiteY10" fmla="*/ 87354 h 863938"/>
              <a:gd name="connsiteX11" fmla="*/ 616067 w 711341"/>
              <a:gd name="connsiteY11" fmla="*/ 134979 h 863938"/>
              <a:gd name="connsiteX12" fmla="*/ 592254 w 711341"/>
              <a:gd name="connsiteY12" fmla="*/ 168317 h 863938"/>
              <a:gd name="connsiteX13" fmla="*/ 611304 w 711341"/>
              <a:gd name="connsiteY13" fmla="*/ 206417 h 863938"/>
              <a:gd name="connsiteX14" fmla="*/ 644642 w 711341"/>
              <a:gd name="connsiteY14" fmla="*/ 230229 h 863938"/>
              <a:gd name="connsiteX15" fmla="*/ 592254 w 711341"/>
              <a:gd name="connsiteY15" fmla="*/ 377867 h 863938"/>
              <a:gd name="connsiteX16" fmla="*/ 563679 w 711341"/>
              <a:gd name="connsiteY16" fmla="*/ 515979 h 863938"/>
              <a:gd name="connsiteX17" fmla="*/ 601779 w 711341"/>
              <a:gd name="connsiteY17" fmla="*/ 582653 h 863938"/>
              <a:gd name="connsiteX18" fmla="*/ 677979 w 711341"/>
              <a:gd name="connsiteY18" fmla="*/ 635042 h 863938"/>
              <a:gd name="connsiteX19" fmla="*/ 644642 w 711341"/>
              <a:gd name="connsiteY19" fmla="*/ 696953 h 863938"/>
              <a:gd name="connsiteX20" fmla="*/ 701792 w 711341"/>
              <a:gd name="connsiteY20" fmla="*/ 711240 h 863938"/>
              <a:gd name="connsiteX21" fmla="*/ 685800 w 711341"/>
              <a:gd name="connsiteY21" fmla="*/ 797238 h 863938"/>
              <a:gd name="connsiteX22" fmla="*/ 630354 w 711341"/>
              <a:gd name="connsiteY22" fmla="*/ 811252 h 863938"/>
              <a:gd name="connsiteX23" fmla="*/ 544629 w 711341"/>
              <a:gd name="connsiteY23" fmla="*/ 773151 h 863938"/>
              <a:gd name="connsiteX24" fmla="*/ 482717 w 711341"/>
              <a:gd name="connsiteY24" fmla="*/ 787439 h 863938"/>
              <a:gd name="connsiteX25" fmla="*/ 373179 w 711341"/>
              <a:gd name="connsiteY25" fmla="*/ 854114 h 863938"/>
              <a:gd name="connsiteX26" fmla="*/ 354129 w 711341"/>
              <a:gd name="connsiteY26" fmla="*/ 796964 h 863938"/>
              <a:gd name="connsiteX27" fmla="*/ 154104 w 711341"/>
              <a:gd name="connsiteY27" fmla="*/ 730289 h 863938"/>
              <a:gd name="connsiteX28" fmla="*/ 90487 w 711341"/>
              <a:gd name="connsiteY28" fmla="*/ 740088 h 863938"/>
              <a:gd name="connsiteX29" fmla="*/ 0 w 711341"/>
              <a:gd name="connsiteY29" fmla="*/ 735326 h 863938"/>
              <a:gd name="connsiteX0" fmla="*/ 14287 w 711341"/>
              <a:gd name="connsiteY0" fmla="*/ 335276 h 863938"/>
              <a:gd name="connsiteX1" fmla="*/ 130292 w 711341"/>
              <a:gd name="connsiteY1" fmla="*/ 261183 h 863938"/>
              <a:gd name="connsiteX2" fmla="*/ 192204 w 711341"/>
              <a:gd name="connsiteY2" fmla="*/ 239752 h 863938"/>
              <a:gd name="connsiteX3" fmla="*/ 204110 w 711341"/>
              <a:gd name="connsiteY3" fmla="*/ 165933 h 863938"/>
              <a:gd name="connsiteX4" fmla="*/ 263642 w 711341"/>
              <a:gd name="connsiteY4" fmla="*/ 175460 h 863938"/>
              <a:gd name="connsiteX5" fmla="*/ 344604 w 711341"/>
              <a:gd name="connsiteY5" fmla="*/ 87354 h 863938"/>
              <a:gd name="connsiteX6" fmla="*/ 373180 w 711341"/>
              <a:gd name="connsiteY6" fmla="*/ 89732 h 863938"/>
              <a:gd name="connsiteX7" fmla="*/ 401754 w 711341"/>
              <a:gd name="connsiteY7" fmla="*/ 111166 h 863938"/>
              <a:gd name="connsiteX8" fmla="*/ 444618 w 711341"/>
              <a:gd name="connsiteY8" fmla="*/ 87351 h 863938"/>
              <a:gd name="connsiteX9" fmla="*/ 506529 w 711341"/>
              <a:gd name="connsiteY9" fmla="*/ 96878 h 863938"/>
              <a:gd name="connsiteX10" fmla="*/ 558917 w 711341"/>
              <a:gd name="connsiteY10" fmla="*/ 1629 h 863938"/>
              <a:gd name="connsiteX11" fmla="*/ 606542 w 711341"/>
              <a:gd name="connsiteY11" fmla="*/ 87354 h 863938"/>
              <a:gd name="connsiteX12" fmla="*/ 616067 w 711341"/>
              <a:gd name="connsiteY12" fmla="*/ 134979 h 863938"/>
              <a:gd name="connsiteX13" fmla="*/ 592254 w 711341"/>
              <a:gd name="connsiteY13" fmla="*/ 168317 h 863938"/>
              <a:gd name="connsiteX14" fmla="*/ 611304 w 711341"/>
              <a:gd name="connsiteY14" fmla="*/ 206417 h 863938"/>
              <a:gd name="connsiteX15" fmla="*/ 644642 w 711341"/>
              <a:gd name="connsiteY15" fmla="*/ 230229 h 863938"/>
              <a:gd name="connsiteX16" fmla="*/ 592254 w 711341"/>
              <a:gd name="connsiteY16" fmla="*/ 377867 h 863938"/>
              <a:gd name="connsiteX17" fmla="*/ 563679 w 711341"/>
              <a:gd name="connsiteY17" fmla="*/ 515979 h 863938"/>
              <a:gd name="connsiteX18" fmla="*/ 601779 w 711341"/>
              <a:gd name="connsiteY18" fmla="*/ 582653 h 863938"/>
              <a:gd name="connsiteX19" fmla="*/ 677979 w 711341"/>
              <a:gd name="connsiteY19" fmla="*/ 635042 h 863938"/>
              <a:gd name="connsiteX20" fmla="*/ 644642 w 711341"/>
              <a:gd name="connsiteY20" fmla="*/ 696953 h 863938"/>
              <a:gd name="connsiteX21" fmla="*/ 701792 w 711341"/>
              <a:gd name="connsiteY21" fmla="*/ 711240 h 863938"/>
              <a:gd name="connsiteX22" fmla="*/ 685800 w 711341"/>
              <a:gd name="connsiteY22" fmla="*/ 797238 h 863938"/>
              <a:gd name="connsiteX23" fmla="*/ 630354 w 711341"/>
              <a:gd name="connsiteY23" fmla="*/ 811252 h 863938"/>
              <a:gd name="connsiteX24" fmla="*/ 544629 w 711341"/>
              <a:gd name="connsiteY24" fmla="*/ 773151 h 863938"/>
              <a:gd name="connsiteX25" fmla="*/ 482717 w 711341"/>
              <a:gd name="connsiteY25" fmla="*/ 787439 h 863938"/>
              <a:gd name="connsiteX26" fmla="*/ 373179 w 711341"/>
              <a:gd name="connsiteY26" fmla="*/ 854114 h 863938"/>
              <a:gd name="connsiteX27" fmla="*/ 354129 w 711341"/>
              <a:gd name="connsiteY27" fmla="*/ 796964 h 863938"/>
              <a:gd name="connsiteX28" fmla="*/ 154104 w 711341"/>
              <a:gd name="connsiteY28" fmla="*/ 730289 h 863938"/>
              <a:gd name="connsiteX29" fmla="*/ 90487 w 711341"/>
              <a:gd name="connsiteY29" fmla="*/ 740088 h 863938"/>
              <a:gd name="connsiteX30" fmla="*/ 0 w 711341"/>
              <a:gd name="connsiteY30" fmla="*/ 735326 h 863938"/>
              <a:gd name="connsiteX0" fmla="*/ 14287 w 711341"/>
              <a:gd name="connsiteY0" fmla="*/ 335247 h 863909"/>
              <a:gd name="connsiteX1" fmla="*/ 130292 w 711341"/>
              <a:gd name="connsiteY1" fmla="*/ 261154 h 863909"/>
              <a:gd name="connsiteX2" fmla="*/ 192204 w 711341"/>
              <a:gd name="connsiteY2" fmla="*/ 239723 h 863909"/>
              <a:gd name="connsiteX3" fmla="*/ 204110 w 711341"/>
              <a:gd name="connsiteY3" fmla="*/ 165904 h 863909"/>
              <a:gd name="connsiteX4" fmla="*/ 263642 w 711341"/>
              <a:gd name="connsiteY4" fmla="*/ 175431 h 863909"/>
              <a:gd name="connsiteX5" fmla="*/ 344604 w 711341"/>
              <a:gd name="connsiteY5" fmla="*/ 87325 h 863909"/>
              <a:gd name="connsiteX6" fmla="*/ 373180 w 711341"/>
              <a:gd name="connsiteY6" fmla="*/ 89703 h 863909"/>
              <a:gd name="connsiteX7" fmla="*/ 401754 w 711341"/>
              <a:gd name="connsiteY7" fmla="*/ 111137 h 863909"/>
              <a:gd name="connsiteX8" fmla="*/ 444618 w 711341"/>
              <a:gd name="connsiteY8" fmla="*/ 87322 h 863909"/>
              <a:gd name="connsiteX9" fmla="*/ 480335 w 711341"/>
              <a:gd name="connsiteY9" fmla="*/ 99230 h 863909"/>
              <a:gd name="connsiteX10" fmla="*/ 558917 w 711341"/>
              <a:gd name="connsiteY10" fmla="*/ 1600 h 863909"/>
              <a:gd name="connsiteX11" fmla="*/ 606542 w 711341"/>
              <a:gd name="connsiteY11" fmla="*/ 87325 h 863909"/>
              <a:gd name="connsiteX12" fmla="*/ 616067 w 711341"/>
              <a:gd name="connsiteY12" fmla="*/ 134950 h 863909"/>
              <a:gd name="connsiteX13" fmla="*/ 592254 w 711341"/>
              <a:gd name="connsiteY13" fmla="*/ 168288 h 863909"/>
              <a:gd name="connsiteX14" fmla="*/ 611304 w 711341"/>
              <a:gd name="connsiteY14" fmla="*/ 206388 h 863909"/>
              <a:gd name="connsiteX15" fmla="*/ 644642 w 711341"/>
              <a:gd name="connsiteY15" fmla="*/ 230200 h 863909"/>
              <a:gd name="connsiteX16" fmla="*/ 592254 w 711341"/>
              <a:gd name="connsiteY16" fmla="*/ 377838 h 863909"/>
              <a:gd name="connsiteX17" fmla="*/ 563679 w 711341"/>
              <a:gd name="connsiteY17" fmla="*/ 515950 h 863909"/>
              <a:gd name="connsiteX18" fmla="*/ 601779 w 711341"/>
              <a:gd name="connsiteY18" fmla="*/ 582624 h 863909"/>
              <a:gd name="connsiteX19" fmla="*/ 677979 w 711341"/>
              <a:gd name="connsiteY19" fmla="*/ 635013 h 863909"/>
              <a:gd name="connsiteX20" fmla="*/ 644642 w 711341"/>
              <a:gd name="connsiteY20" fmla="*/ 696924 h 863909"/>
              <a:gd name="connsiteX21" fmla="*/ 701792 w 711341"/>
              <a:gd name="connsiteY21" fmla="*/ 711211 h 863909"/>
              <a:gd name="connsiteX22" fmla="*/ 685800 w 711341"/>
              <a:gd name="connsiteY22" fmla="*/ 797209 h 863909"/>
              <a:gd name="connsiteX23" fmla="*/ 630354 w 711341"/>
              <a:gd name="connsiteY23" fmla="*/ 811223 h 863909"/>
              <a:gd name="connsiteX24" fmla="*/ 544629 w 711341"/>
              <a:gd name="connsiteY24" fmla="*/ 773122 h 863909"/>
              <a:gd name="connsiteX25" fmla="*/ 482717 w 711341"/>
              <a:gd name="connsiteY25" fmla="*/ 787410 h 863909"/>
              <a:gd name="connsiteX26" fmla="*/ 373179 w 711341"/>
              <a:gd name="connsiteY26" fmla="*/ 854085 h 863909"/>
              <a:gd name="connsiteX27" fmla="*/ 354129 w 711341"/>
              <a:gd name="connsiteY27" fmla="*/ 796935 h 863909"/>
              <a:gd name="connsiteX28" fmla="*/ 154104 w 711341"/>
              <a:gd name="connsiteY28" fmla="*/ 730260 h 863909"/>
              <a:gd name="connsiteX29" fmla="*/ 90487 w 711341"/>
              <a:gd name="connsiteY29" fmla="*/ 740059 h 863909"/>
              <a:gd name="connsiteX30" fmla="*/ 0 w 711341"/>
              <a:gd name="connsiteY30" fmla="*/ 735297 h 863909"/>
              <a:gd name="connsiteX0" fmla="*/ 14287 w 711341"/>
              <a:gd name="connsiteY0" fmla="*/ 333789 h 862451"/>
              <a:gd name="connsiteX1" fmla="*/ 130292 w 711341"/>
              <a:gd name="connsiteY1" fmla="*/ 259696 h 862451"/>
              <a:gd name="connsiteX2" fmla="*/ 192204 w 711341"/>
              <a:gd name="connsiteY2" fmla="*/ 238265 h 862451"/>
              <a:gd name="connsiteX3" fmla="*/ 204110 w 711341"/>
              <a:gd name="connsiteY3" fmla="*/ 164446 h 862451"/>
              <a:gd name="connsiteX4" fmla="*/ 263642 w 711341"/>
              <a:gd name="connsiteY4" fmla="*/ 173973 h 862451"/>
              <a:gd name="connsiteX5" fmla="*/ 344604 w 711341"/>
              <a:gd name="connsiteY5" fmla="*/ 85867 h 862451"/>
              <a:gd name="connsiteX6" fmla="*/ 373180 w 711341"/>
              <a:gd name="connsiteY6" fmla="*/ 88245 h 862451"/>
              <a:gd name="connsiteX7" fmla="*/ 401754 w 711341"/>
              <a:gd name="connsiteY7" fmla="*/ 109679 h 862451"/>
              <a:gd name="connsiteX8" fmla="*/ 444618 w 711341"/>
              <a:gd name="connsiteY8" fmla="*/ 85864 h 862451"/>
              <a:gd name="connsiteX9" fmla="*/ 480335 w 711341"/>
              <a:gd name="connsiteY9" fmla="*/ 97772 h 862451"/>
              <a:gd name="connsiteX10" fmla="*/ 497005 w 711341"/>
              <a:gd name="connsiteY10" fmla="*/ 52527 h 862451"/>
              <a:gd name="connsiteX11" fmla="*/ 558917 w 711341"/>
              <a:gd name="connsiteY11" fmla="*/ 142 h 862451"/>
              <a:gd name="connsiteX12" fmla="*/ 606542 w 711341"/>
              <a:gd name="connsiteY12" fmla="*/ 85867 h 862451"/>
              <a:gd name="connsiteX13" fmla="*/ 616067 w 711341"/>
              <a:gd name="connsiteY13" fmla="*/ 133492 h 862451"/>
              <a:gd name="connsiteX14" fmla="*/ 592254 w 711341"/>
              <a:gd name="connsiteY14" fmla="*/ 166830 h 862451"/>
              <a:gd name="connsiteX15" fmla="*/ 611304 w 711341"/>
              <a:gd name="connsiteY15" fmla="*/ 204930 h 862451"/>
              <a:gd name="connsiteX16" fmla="*/ 644642 w 711341"/>
              <a:gd name="connsiteY16" fmla="*/ 228742 h 862451"/>
              <a:gd name="connsiteX17" fmla="*/ 592254 w 711341"/>
              <a:gd name="connsiteY17" fmla="*/ 376380 h 862451"/>
              <a:gd name="connsiteX18" fmla="*/ 563679 w 711341"/>
              <a:gd name="connsiteY18" fmla="*/ 514492 h 862451"/>
              <a:gd name="connsiteX19" fmla="*/ 601779 w 711341"/>
              <a:gd name="connsiteY19" fmla="*/ 581166 h 862451"/>
              <a:gd name="connsiteX20" fmla="*/ 677979 w 711341"/>
              <a:gd name="connsiteY20" fmla="*/ 633555 h 862451"/>
              <a:gd name="connsiteX21" fmla="*/ 644642 w 711341"/>
              <a:gd name="connsiteY21" fmla="*/ 695466 h 862451"/>
              <a:gd name="connsiteX22" fmla="*/ 701792 w 711341"/>
              <a:gd name="connsiteY22" fmla="*/ 709753 h 862451"/>
              <a:gd name="connsiteX23" fmla="*/ 685800 w 711341"/>
              <a:gd name="connsiteY23" fmla="*/ 795751 h 862451"/>
              <a:gd name="connsiteX24" fmla="*/ 630354 w 711341"/>
              <a:gd name="connsiteY24" fmla="*/ 809765 h 862451"/>
              <a:gd name="connsiteX25" fmla="*/ 544629 w 711341"/>
              <a:gd name="connsiteY25" fmla="*/ 771664 h 862451"/>
              <a:gd name="connsiteX26" fmla="*/ 482717 w 711341"/>
              <a:gd name="connsiteY26" fmla="*/ 785952 h 862451"/>
              <a:gd name="connsiteX27" fmla="*/ 373179 w 711341"/>
              <a:gd name="connsiteY27" fmla="*/ 852627 h 862451"/>
              <a:gd name="connsiteX28" fmla="*/ 354129 w 711341"/>
              <a:gd name="connsiteY28" fmla="*/ 795477 h 862451"/>
              <a:gd name="connsiteX29" fmla="*/ 154104 w 711341"/>
              <a:gd name="connsiteY29" fmla="*/ 728802 h 862451"/>
              <a:gd name="connsiteX30" fmla="*/ 90487 w 711341"/>
              <a:gd name="connsiteY30" fmla="*/ 738601 h 862451"/>
              <a:gd name="connsiteX31" fmla="*/ 0 w 711341"/>
              <a:gd name="connsiteY31" fmla="*/ 733839 h 862451"/>
              <a:gd name="connsiteX0" fmla="*/ 14287 w 711341"/>
              <a:gd name="connsiteY0" fmla="*/ 335767 h 864429"/>
              <a:gd name="connsiteX1" fmla="*/ 130292 w 711341"/>
              <a:gd name="connsiteY1" fmla="*/ 261674 h 864429"/>
              <a:gd name="connsiteX2" fmla="*/ 192204 w 711341"/>
              <a:gd name="connsiteY2" fmla="*/ 240243 h 864429"/>
              <a:gd name="connsiteX3" fmla="*/ 204110 w 711341"/>
              <a:gd name="connsiteY3" fmla="*/ 166424 h 864429"/>
              <a:gd name="connsiteX4" fmla="*/ 263642 w 711341"/>
              <a:gd name="connsiteY4" fmla="*/ 175951 h 864429"/>
              <a:gd name="connsiteX5" fmla="*/ 344604 w 711341"/>
              <a:gd name="connsiteY5" fmla="*/ 87845 h 864429"/>
              <a:gd name="connsiteX6" fmla="*/ 373180 w 711341"/>
              <a:gd name="connsiteY6" fmla="*/ 90223 h 864429"/>
              <a:gd name="connsiteX7" fmla="*/ 401754 w 711341"/>
              <a:gd name="connsiteY7" fmla="*/ 111657 h 864429"/>
              <a:gd name="connsiteX8" fmla="*/ 444618 w 711341"/>
              <a:gd name="connsiteY8" fmla="*/ 87842 h 864429"/>
              <a:gd name="connsiteX9" fmla="*/ 480335 w 711341"/>
              <a:gd name="connsiteY9" fmla="*/ 99750 h 864429"/>
              <a:gd name="connsiteX10" fmla="*/ 497005 w 711341"/>
              <a:gd name="connsiteY10" fmla="*/ 54505 h 864429"/>
              <a:gd name="connsiteX11" fmla="*/ 530343 w 711341"/>
              <a:gd name="connsiteY11" fmla="*/ 33073 h 864429"/>
              <a:gd name="connsiteX12" fmla="*/ 558917 w 711341"/>
              <a:gd name="connsiteY12" fmla="*/ 2120 h 864429"/>
              <a:gd name="connsiteX13" fmla="*/ 606542 w 711341"/>
              <a:gd name="connsiteY13" fmla="*/ 87845 h 864429"/>
              <a:gd name="connsiteX14" fmla="*/ 616067 w 711341"/>
              <a:gd name="connsiteY14" fmla="*/ 135470 h 864429"/>
              <a:gd name="connsiteX15" fmla="*/ 592254 w 711341"/>
              <a:gd name="connsiteY15" fmla="*/ 168808 h 864429"/>
              <a:gd name="connsiteX16" fmla="*/ 611304 w 711341"/>
              <a:gd name="connsiteY16" fmla="*/ 206908 h 864429"/>
              <a:gd name="connsiteX17" fmla="*/ 644642 w 711341"/>
              <a:gd name="connsiteY17" fmla="*/ 230720 h 864429"/>
              <a:gd name="connsiteX18" fmla="*/ 592254 w 711341"/>
              <a:gd name="connsiteY18" fmla="*/ 378358 h 864429"/>
              <a:gd name="connsiteX19" fmla="*/ 563679 w 711341"/>
              <a:gd name="connsiteY19" fmla="*/ 516470 h 864429"/>
              <a:gd name="connsiteX20" fmla="*/ 601779 w 711341"/>
              <a:gd name="connsiteY20" fmla="*/ 583144 h 864429"/>
              <a:gd name="connsiteX21" fmla="*/ 677979 w 711341"/>
              <a:gd name="connsiteY21" fmla="*/ 635533 h 864429"/>
              <a:gd name="connsiteX22" fmla="*/ 644642 w 711341"/>
              <a:gd name="connsiteY22" fmla="*/ 697444 h 864429"/>
              <a:gd name="connsiteX23" fmla="*/ 701792 w 711341"/>
              <a:gd name="connsiteY23" fmla="*/ 711731 h 864429"/>
              <a:gd name="connsiteX24" fmla="*/ 685800 w 711341"/>
              <a:gd name="connsiteY24" fmla="*/ 797729 h 864429"/>
              <a:gd name="connsiteX25" fmla="*/ 630354 w 711341"/>
              <a:gd name="connsiteY25" fmla="*/ 811743 h 864429"/>
              <a:gd name="connsiteX26" fmla="*/ 544629 w 711341"/>
              <a:gd name="connsiteY26" fmla="*/ 773642 h 864429"/>
              <a:gd name="connsiteX27" fmla="*/ 482717 w 711341"/>
              <a:gd name="connsiteY27" fmla="*/ 787930 h 864429"/>
              <a:gd name="connsiteX28" fmla="*/ 373179 w 711341"/>
              <a:gd name="connsiteY28" fmla="*/ 854605 h 864429"/>
              <a:gd name="connsiteX29" fmla="*/ 354129 w 711341"/>
              <a:gd name="connsiteY29" fmla="*/ 797455 h 864429"/>
              <a:gd name="connsiteX30" fmla="*/ 154104 w 711341"/>
              <a:gd name="connsiteY30" fmla="*/ 730780 h 864429"/>
              <a:gd name="connsiteX31" fmla="*/ 90487 w 711341"/>
              <a:gd name="connsiteY31" fmla="*/ 740579 h 864429"/>
              <a:gd name="connsiteX32" fmla="*/ 0 w 711341"/>
              <a:gd name="connsiteY32" fmla="*/ 735817 h 864429"/>
              <a:gd name="connsiteX0" fmla="*/ 14287 w 711341"/>
              <a:gd name="connsiteY0" fmla="*/ 334054 h 862716"/>
              <a:gd name="connsiteX1" fmla="*/ 130292 w 711341"/>
              <a:gd name="connsiteY1" fmla="*/ 259961 h 862716"/>
              <a:gd name="connsiteX2" fmla="*/ 192204 w 711341"/>
              <a:gd name="connsiteY2" fmla="*/ 238530 h 862716"/>
              <a:gd name="connsiteX3" fmla="*/ 204110 w 711341"/>
              <a:gd name="connsiteY3" fmla="*/ 164711 h 862716"/>
              <a:gd name="connsiteX4" fmla="*/ 263642 w 711341"/>
              <a:gd name="connsiteY4" fmla="*/ 174238 h 862716"/>
              <a:gd name="connsiteX5" fmla="*/ 344604 w 711341"/>
              <a:gd name="connsiteY5" fmla="*/ 86132 h 862716"/>
              <a:gd name="connsiteX6" fmla="*/ 373180 w 711341"/>
              <a:gd name="connsiteY6" fmla="*/ 88510 h 862716"/>
              <a:gd name="connsiteX7" fmla="*/ 401754 w 711341"/>
              <a:gd name="connsiteY7" fmla="*/ 109944 h 862716"/>
              <a:gd name="connsiteX8" fmla="*/ 444618 w 711341"/>
              <a:gd name="connsiteY8" fmla="*/ 86129 h 862716"/>
              <a:gd name="connsiteX9" fmla="*/ 480335 w 711341"/>
              <a:gd name="connsiteY9" fmla="*/ 98037 h 862716"/>
              <a:gd name="connsiteX10" fmla="*/ 497005 w 711341"/>
              <a:gd name="connsiteY10" fmla="*/ 52792 h 862716"/>
              <a:gd name="connsiteX11" fmla="*/ 530343 w 711341"/>
              <a:gd name="connsiteY11" fmla="*/ 31360 h 862716"/>
              <a:gd name="connsiteX12" fmla="*/ 558917 w 711341"/>
              <a:gd name="connsiteY12" fmla="*/ 407 h 862716"/>
              <a:gd name="connsiteX13" fmla="*/ 568443 w 711341"/>
              <a:gd name="connsiteY13" fmla="*/ 55173 h 862716"/>
              <a:gd name="connsiteX14" fmla="*/ 606542 w 711341"/>
              <a:gd name="connsiteY14" fmla="*/ 86132 h 862716"/>
              <a:gd name="connsiteX15" fmla="*/ 616067 w 711341"/>
              <a:gd name="connsiteY15" fmla="*/ 133757 h 862716"/>
              <a:gd name="connsiteX16" fmla="*/ 592254 w 711341"/>
              <a:gd name="connsiteY16" fmla="*/ 167095 h 862716"/>
              <a:gd name="connsiteX17" fmla="*/ 611304 w 711341"/>
              <a:gd name="connsiteY17" fmla="*/ 205195 h 862716"/>
              <a:gd name="connsiteX18" fmla="*/ 644642 w 711341"/>
              <a:gd name="connsiteY18" fmla="*/ 229007 h 862716"/>
              <a:gd name="connsiteX19" fmla="*/ 592254 w 711341"/>
              <a:gd name="connsiteY19" fmla="*/ 376645 h 862716"/>
              <a:gd name="connsiteX20" fmla="*/ 563679 w 711341"/>
              <a:gd name="connsiteY20" fmla="*/ 514757 h 862716"/>
              <a:gd name="connsiteX21" fmla="*/ 601779 w 711341"/>
              <a:gd name="connsiteY21" fmla="*/ 581431 h 862716"/>
              <a:gd name="connsiteX22" fmla="*/ 677979 w 711341"/>
              <a:gd name="connsiteY22" fmla="*/ 633820 h 862716"/>
              <a:gd name="connsiteX23" fmla="*/ 644642 w 711341"/>
              <a:gd name="connsiteY23" fmla="*/ 695731 h 862716"/>
              <a:gd name="connsiteX24" fmla="*/ 701792 w 711341"/>
              <a:gd name="connsiteY24" fmla="*/ 710018 h 862716"/>
              <a:gd name="connsiteX25" fmla="*/ 685800 w 711341"/>
              <a:gd name="connsiteY25" fmla="*/ 796016 h 862716"/>
              <a:gd name="connsiteX26" fmla="*/ 630354 w 711341"/>
              <a:gd name="connsiteY26" fmla="*/ 810030 h 862716"/>
              <a:gd name="connsiteX27" fmla="*/ 544629 w 711341"/>
              <a:gd name="connsiteY27" fmla="*/ 771929 h 862716"/>
              <a:gd name="connsiteX28" fmla="*/ 482717 w 711341"/>
              <a:gd name="connsiteY28" fmla="*/ 786217 h 862716"/>
              <a:gd name="connsiteX29" fmla="*/ 373179 w 711341"/>
              <a:gd name="connsiteY29" fmla="*/ 852892 h 862716"/>
              <a:gd name="connsiteX30" fmla="*/ 354129 w 711341"/>
              <a:gd name="connsiteY30" fmla="*/ 795742 h 862716"/>
              <a:gd name="connsiteX31" fmla="*/ 154104 w 711341"/>
              <a:gd name="connsiteY31" fmla="*/ 729067 h 862716"/>
              <a:gd name="connsiteX32" fmla="*/ 90487 w 711341"/>
              <a:gd name="connsiteY32" fmla="*/ 738866 h 862716"/>
              <a:gd name="connsiteX33" fmla="*/ 0 w 711341"/>
              <a:gd name="connsiteY33" fmla="*/ 734104 h 862716"/>
              <a:gd name="connsiteX0" fmla="*/ 14287 w 711341"/>
              <a:gd name="connsiteY0" fmla="*/ 334054 h 862716"/>
              <a:gd name="connsiteX1" fmla="*/ 130292 w 711341"/>
              <a:gd name="connsiteY1" fmla="*/ 259961 h 862716"/>
              <a:gd name="connsiteX2" fmla="*/ 192204 w 711341"/>
              <a:gd name="connsiteY2" fmla="*/ 238530 h 862716"/>
              <a:gd name="connsiteX3" fmla="*/ 204110 w 711341"/>
              <a:gd name="connsiteY3" fmla="*/ 164711 h 862716"/>
              <a:gd name="connsiteX4" fmla="*/ 263642 w 711341"/>
              <a:gd name="connsiteY4" fmla="*/ 174238 h 862716"/>
              <a:gd name="connsiteX5" fmla="*/ 344604 w 711341"/>
              <a:gd name="connsiteY5" fmla="*/ 86132 h 862716"/>
              <a:gd name="connsiteX6" fmla="*/ 373180 w 711341"/>
              <a:gd name="connsiteY6" fmla="*/ 88510 h 862716"/>
              <a:gd name="connsiteX7" fmla="*/ 401754 w 711341"/>
              <a:gd name="connsiteY7" fmla="*/ 109944 h 862716"/>
              <a:gd name="connsiteX8" fmla="*/ 444618 w 711341"/>
              <a:gd name="connsiteY8" fmla="*/ 86129 h 862716"/>
              <a:gd name="connsiteX9" fmla="*/ 480335 w 711341"/>
              <a:gd name="connsiteY9" fmla="*/ 98037 h 862716"/>
              <a:gd name="connsiteX10" fmla="*/ 497005 w 711341"/>
              <a:gd name="connsiteY10" fmla="*/ 52792 h 862716"/>
              <a:gd name="connsiteX11" fmla="*/ 530343 w 711341"/>
              <a:gd name="connsiteY11" fmla="*/ 31360 h 862716"/>
              <a:gd name="connsiteX12" fmla="*/ 558917 w 711341"/>
              <a:gd name="connsiteY12" fmla="*/ 407 h 862716"/>
              <a:gd name="connsiteX13" fmla="*/ 568443 w 711341"/>
              <a:gd name="connsiteY13" fmla="*/ 55173 h 862716"/>
              <a:gd name="connsiteX14" fmla="*/ 592254 w 711341"/>
              <a:gd name="connsiteY14" fmla="*/ 74226 h 862716"/>
              <a:gd name="connsiteX15" fmla="*/ 616067 w 711341"/>
              <a:gd name="connsiteY15" fmla="*/ 133757 h 862716"/>
              <a:gd name="connsiteX16" fmla="*/ 592254 w 711341"/>
              <a:gd name="connsiteY16" fmla="*/ 167095 h 862716"/>
              <a:gd name="connsiteX17" fmla="*/ 611304 w 711341"/>
              <a:gd name="connsiteY17" fmla="*/ 205195 h 862716"/>
              <a:gd name="connsiteX18" fmla="*/ 644642 w 711341"/>
              <a:gd name="connsiteY18" fmla="*/ 229007 h 862716"/>
              <a:gd name="connsiteX19" fmla="*/ 592254 w 711341"/>
              <a:gd name="connsiteY19" fmla="*/ 376645 h 862716"/>
              <a:gd name="connsiteX20" fmla="*/ 563679 w 711341"/>
              <a:gd name="connsiteY20" fmla="*/ 514757 h 862716"/>
              <a:gd name="connsiteX21" fmla="*/ 601779 w 711341"/>
              <a:gd name="connsiteY21" fmla="*/ 581431 h 862716"/>
              <a:gd name="connsiteX22" fmla="*/ 677979 w 711341"/>
              <a:gd name="connsiteY22" fmla="*/ 633820 h 862716"/>
              <a:gd name="connsiteX23" fmla="*/ 644642 w 711341"/>
              <a:gd name="connsiteY23" fmla="*/ 695731 h 862716"/>
              <a:gd name="connsiteX24" fmla="*/ 701792 w 711341"/>
              <a:gd name="connsiteY24" fmla="*/ 710018 h 862716"/>
              <a:gd name="connsiteX25" fmla="*/ 685800 w 711341"/>
              <a:gd name="connsiteY25" fmla="*/ 796016 h 862716"/>
              <a:gd name="connsiteX26" fmla="*/ 630354 w 711341"/>
              <a:gd name="connsiteY26" fmla="*/ 810030 h 862716"/>
              <a:gd name="connsiteX27" fmla="*/ 544629 w 711341"/>
              <a:gd name="connsiteY27" fmla="*/ 771929 h 862716"/>
              <a:gd name="connsiteX28" fmla="*/ 482717 w 711341"/>
              <a:gd name="connsiteY28" fmla="*/ 786217 h 862716"/>
              <a:gd name="connsiteX29" fmla="*/ 373179 w 711341"/>
              <a:gd name="connsiteY29" fmla="*/ 852892 h 862716"/>
              <a:gd name="connsiteX30" fmla="*/ 354129 w 711341"/>
              <a:gd name="connsiteY30" fmla="*/ 795742 h 862716"/>
              <a:gd name="connsiteX31" fmla="*/ 154104 w 711341"/>
              <a:gd name="connsiteY31" fmla="*/ 729067 h 862716"/>
              <a:gd name="connsiteX32" fmla="*/ 90487 w 711341"/>
              <a:gd name="connsiteY32" fmla="*/ 738866 h 862716"/>
              <a:gd name="connsiteX33" fmla="*/ 0 w 711341"/>
              <a:gd name="connsiteY33" fmla="*/ 734104 h 862716"/>
              <a:gd name="connsiteX0" fmla="*/ 14287 w 711341"/>
              <a:gd name="connsiteY0" fmla="*/ 334054 h 862716"/>
              <a:gd name="connsiteX1" fmla="*/ 130292 w 711341"/>
              <a:gd name="connsiteY1" fmla="*/ 259961 h 862716"/>
              <a:gd name="connsiteX2" fmla="*/ 192204 w 711341"/>
              <a:gd name="connsiteY2" fmla="*/ 238530 h 862716"/>
              <a:gd name="connsiteX3" fmla="*/ 204110 w 711341"/>
              <a:gd name="connsiteY3" fmla="*/ 164711 h 862716"/>
              <a:gd name="connsiteX4" fmla="*/ 263642 w 711341"/>
              <a:gd name="connsiteY4" fmla="*/ 174238 h 862716"/>
              <a:gd name="connsiteX5" fmla="*/ 344604 w 711341"/>
              <a:gd name="connsiteY5" fmla="*/ 86132 h 862716"/>
              <a:gd name="connsiteX6" fmla="*/ 373180 w 711341"/>
              <a:gd name="connsiteY6" fmla="*/ 88510 h 862716"/>
              <a:gd name="connsiteX7" fmla="*/ 401754 w 711341"/>
              <a:gd name="connsiteY7" fmla="*/ 109944 h 862716"/>
              <a:gd name="connsiteX8" fmla="*/ 444618 w 711341"/>
              <a:gd name="connsiteY8" fmla="*/ 86129 h 862716"/>
              <a:gd name="connsiteX9" fmla="*/ 480335 w 711341"/>
              <a:gd name="connsiteY9" fmla="*/ 98037 h 862716"/>
              <a:gd name="connsiteX10" fmla="*/ 497005 w 711341"/>
              <a:gd name="connsiteY10" fmla="*/ 52792 h 862716"/>
              <a:gd name="connsiteX11" fmla="*/ 530343 w 711341"/>
              <a:gd name="connsiteY11" fmla="*/ 31360 h 862716"/>
              <a:gd name="connsiteX12" fmla="*/ 558917 w 711341"/>
              <a:gd name="connsiteY12" fmla="*/ 407 h 862716"/>
              <a:gd name="connsiteX13" fmla="*/ 568443 w 711341"/>
              <a:gd name="connsiteY13" fmla="*/ 55173 h 862716"/>
              <a:gd name="connsiteX14" fmla="*/ 592254 w 711341"/>
              <a:gd name="connsiteY14" fmla="*/ 74226 h 862716"/>
              <a:gd name="connsiteX15" fmla="*/ 616067 w 711341"/>
              <a:gd name="connsiteY15" fmla="*/ 133757 h 862716"/>
              <a:gd name="connsiteX16" fmla="*/ 592254 w 711341"/>
              <a:gd name="connsiteY16" fmla="*/ 167095 h 862716"/>
              <a:gd name="connsiteX17" fmla="*/ 611304 w 711341"/>
              <a:gd name="connsiteY17" fmla="*/ 205195 h 862716"/>
              <a:gd name="connsiteX18" fmla="*/ 644642 w 711341"/>
              <a:gd name="connsiteY18" fmla="*/ 229007 h 862716"/>
              <a:gd name="connsiteX19" fmla="*/ 592254 w 711341"/>
              <a:gd name="connsiteY19" fmla="*/ 376645 h 862716"/>
              <a:gd name="connsiteX20" fmla="*/ 563679 w 711341"/>
              <a:gd name="connsiteY20" fmla="*/ 514757 h 862716"/>
              <a:gd name="connsiteX21" fmla="*/ 601779 w 711341"/>
              <a:gd name="connsiteY21" fmla="*/ 581431 h 862716"/>
              <a:gd name="connsiteX22" fmla="*/ 677979 w 711341"/>
              <a:gd name="connsiteY22" fmla="*/ 633820 h 862716"/>
              <a:gd name="connsiteX23" fmla="*/ 644642 w 711341"/>
              <a:gd name="connsiteY23" fmla="*/ 695731 h 862716"/>
              <a:gd name="connsiteX24" fmla="*/ 701792 w 711341"/>
              <a:gd name="connsiteY24" fmla="*/ 710018 h 862716"/>
              <a:gd name="connsiteX25" fmla="*/ 685800 w 711341"/>
              <a:gd name="connsiteY25" fmla="*/ 796016 h 862716"/>
              <a:gd name="connsiteX26" fmla="*/ 630354 w 711341"/>
              <a:gd name="connsiteY26" fmla="*/ 810030 h 862716"/>
              <a:gd name="connsiteX27" fmla="*/ 544629 w 711341"/>
              <a:gd name="connsiteY27" fmla="*/ 771929 h 862716"/>
              <a:gd name="connsiteX28" fmla="*/ 482717 w 711341"/>
              <a:gd name="connsiteY28" fmla="*/ 786217 h 862716"/>
              <a:gd name="connsiteX29" fmla="*/ 373179 w 711341"/>
              <a:gd name="connsiteY29" fmla="*/ 852892 h 862716"/>
              <a:gd name="connsiteX30" fmla="*/ 354129 w 711341"/>
              <a:gd name="connsiteY30" fmla="*/ 795742 h 862716"/>
              <a:gd name="connsiteX31" fmla="*/ 154104 w 711341"/>
              <a:gd name="connsiteY31" fmla="*/ 729067 h 862716"/>
              <a:gd name="connsiteX32" fmla="*/ 90487 w 711341"/>
              <a:gd name="connsiteY32" fmla="*/ 738866 h 862716"/>
              <a:gd name="connsiteX33" fmla="*/ 0 w 711341"/>
              <a:gd name="connsiteY33" fmla="*/ 734104 h 862716"/>
              <a:gd name="connsiteX0" fmla="*/ 14287 w 711341"/>
              <a:gd name="connsiteY0" fmla="*/ 334054 h 862716"/>
              <a:gd name="connsiteX1" fmla="*/ 130292 w 711341"/>
              <a:gd name="connsiteY1" fmla="*/ 259961 h 862716"/>
              <a:gd name="connsiteX2" fmla="*/ 192204 w 711341"/>
              <a:gd name="connsiteY2" fmla="*/ 238530 h 862716"/>
              <a:gd name="connsiteX3" fmla="*/ 204110 w 711341"/>
              <a:gd name="connsiteY3" fmla="*/ 164711 h 862716"/>
              <a:gd name="connsiteX4" fmla="*/ 263642 w 711341"/>
              <a:gd name="connsiteY4" fmla="*/ 174238 h 862716"/>
              <a:gd name="connsiteX5" fmla="*/ 344604 w 711341"/>
              <a:gd name="connsiteY5" fmla="*/ 86132 h 862716"/>
              <a:gd name="connsiteX6" fmla="*/ 373180 w 711341"/>
              <a:gd name="connsiteY6" fmla="*/ 88510 h 862716"/>
              <a:gd name="connsiteX7" fmla="*/ 401754 w 711341"/>
              <a:gd name="connsiteY7" fmla="*/ 109944 h 862716"/>
              <a:gd name="connsiteX8" fmla="*/ 444618 w 711341"/>
              <a:gd name="connsiteY8" fmla="*/ 86129 h 862716"/>
              <a:gd name="connsiteX9" fmla="*/ 480335 w 711341"/>
              <a:gd name="connsiteY9" fmla="*/ 98037 h 862716"/>
              <a:gd name="connsiteX10" fmla="*/ 497005 w 711341"/>
              <a:gd name="connsiteY10" fmla="*/ 52792 h 862716"/>
              <a:gd name="connsiteX11" fmla="*/ 530343 w 711341"/>
              <a:gd name="connsiteY11" fmla="*/ 31360 h 862716"/>
              <a:gd name="connsiteX12" fmla="*/ 558917 w 711341"/>
              <a:gd name="connsiteY12" fmla="*/ 407 h 862716"/>
              <a:gd name="connsiteX13" fmla="*/ 568443 w 711341"/>
              <a:gd name="connsiteY13" fmla="*/ 55173 h 862716"/>
              <a:gd name="connsiteX14" fmla="*/ 592254 w 711341"/>
              <a:gd name="connsiteY14" fmla="*/ 74226 h 862716"/>
              <a:gd name="connsiteX15" fmla="*/ 616067 w 711341"/>
              <a:gd name="connsiteY15" fmla="*/ 133757 h 862716"/>
              <a:gd name="connsiteX16" fmla="*/ 592254 w 711341"/>
              <a:gd name="connsiteY16" fmla="*/ 167095 h 862716"/>
              <a:gd name="connsiteX17" fmla="*/ 611304 w 711341"/>
              <a:gd name="connsiteY17" fmla="*/ 205195 h 862716"/>
              <a:gd name="connsiteX18" fmla="*/ 644642 w 711341"/>
              <a:gd name="connsiteY18" fmla="*/ 229007 h 862716"/>
              <a:gd name="connsiteX19" fmla="*/ 592254 w 711341"/>
              <a:gd name="connsiteY19" fmla="*/ 376645 h 862716"/>
              <a:gd name="connsiteX20" fmla="*/ 563679 w 711341"/>
              <a:gd name="connsiteY20" fmla="*/ 514757 h 862716"/>
              <a:gd name="connsiteX21" fmla="*/ 601779 w 711341"/>
              <a:gd name="connsiteY21" fmla="*/ 581431 h 862716"/>
              <a:gd name="connsiteX22" fmla="*/ 677979 w 711341"/>
              <a:gd name="connsiteY22" fmla="*/ 633820 h 862716"/>
              <a:gd name="connsiteX23" fmla="*/ 644642 w 711341"/>
              <a:gd name="connsiteY23" fmla="*/ 695731 h 862716"/>
              <a:gd name="connsiteX24" fmla="*/ 701792 w 711341"/>
              <a:gd name="connsiteY24" fmla="*/ 710018 h 862716"/>
              <a:gd name="connsiteX25" fmla="*/ 685800 w 711341"/>
              <a:gd name="connsiteY25" fmla="*/ 796016 h 862716"/>
              <a:gd name="connsiteX26" fmla="*/ 630354 w 711341"/>
              <a:gd name="connsiteY26" fmla="*/ 810030 h 862716"/>
              <a:gd name="connsiteX27" fmla="*/ 544629 w 711341"/>
              <a:gd name="connsiteY27" fmla="*/ 771929 h 862716"/>
              <a:gd name="connsiteX28" fmla="*/ 482717 w 711341"/>
              <a:gd name="connsiteY28" fmla="*/ 786217 h 862716"/>
              <a:gd name="connsiteX29" fmla="*/ 373179 w 711341"/>
              <a:gd name="connsiteY29" fmla="*/ 852892 h 862716"/>
              <a:gd name="connsiteX30" fmla="*/ 354129 w 711341"/>
              <a:gd name="connsiteY30" fmla="*/ 795742 h 862716"/>
              <a:gd name="connsiteX31" fmla="*/ 154104 w 711341"/>
              <a:gd name="connsiteY31" fmla="*/ 729067 h 862716"/>
              <a:gd name="connsiteX32" fmla="*/ 90487 w 711341"/>
              <a:gd name="connsiteY32" fmla="*/ 738866 h 862716"/>
              <a:gd name="connsiteX33" fmla="*/ 0 w 711341"/>
              <a:gd name="connsiteY33" fmla="*/ 734104 h 862716"/>
              <a:gd name="connsiteX0" fmla="*/ 14287 w 711341"/>
              <a:gd name="connsiteY0" fmla="*/ 334054 h 862716"/>
              <a:gd name="connsiteX1" fmla="*/ 130292 w 711341"/>
              <a:gd name="connsiteY1" fmla="*/ 259961 h 862716"/>
              <a:gd name="connsiteX2" fmla="*/ 192204 w 711341"/>
              <a:gd name="connsiteY2" fmla="*/ 238530 h 862716"/>
              <a:gd name="connsiteX3" fmla="*/ 204110 w 711341"/>
              <a:gd name="connsiteY3" fmla="*/ 164711 h 862716"/>
              <a:gd name="connsiteX4" fmla="*/ 263642 w 711341"/>
              <a:gd name="connsiteY4" fmla="*/ 174238 h 862716"/>
              <a:gd name="connsiteX5" fmla="*/ 344604 w 711341"/>
              <a:gd name="connsiteY5" fmla="*/ 86132 h 862716"/>
              <a:gd name="connsiteX6" fmla="*/ 373180 w 711341"/>
              <a:gd name="connsiteY6" fmla="*/ 88510 h 862716"/>
              <a:gd name="connsiteX7" fmla="*/ 401754 w 711341"/>
              <a:gd name="connsiteY7" fmla="*/ 109944 h 862716"/>
              <a:gd name="connsiteX8" fmla="*/ 444618 w 711341"/>
              <a:gd name="connsiteY8" fmla="*/ 86129 h 862716"/>
              <a:gd name="connsiteX9" fmla="*/ 480335 w 711341"/>
              <a:gd name="connsiteY9" fmla="*/ 98037 h 862716"/>
              <a:gd name="connsiteX10" fmla="*/ 497005 w 711341"/>
              <a:gd name="connsiteY10" fmla="*/ 52792 h 862716"/>
              <a:gd name="connsiteX11" fmla="*/ 530343 w 711341"/>
              <a:gd name="connsiteY11" fmla="*/ 31360 h 862716"/>
              <a:gd name="connsiteX12" fmla="*/ 558917 w 711341"/>
              <a:gd name="connsiteY12" fmla="*/ 407 h 862716"/>
              <a:gd name="connsiteX13" fmla="*/ 568443 w 711341"/>
              <a:gd name="connsiteY13" fmla="*/ 55173 h 862716"/>
              <a:gd name="connsiteX14" fmla="*/ 592254 w 711341"/>
              <a:gd name="connsiteY14" fmla="*/ 74226 h 862716"/>
              <a:gd name="connsiteX15" fmla="*/ 616067 w 711341"/>
              <a:gd name="connsiteY15" fmla="*/ 133757 h 862716"/>
              <a:gd name="connsiteX16" fmla="*/ 580348 w 711341"/>
              <a:gd name="connsiteY16" fmla="*/ 162332 h 862716"/>
              <a:gd name="connsiteX17" fmla="*/ 611304 w 711341"/>
              <a:gd name="connsiteY17" fmla="*/ 205195 h 862716"/>
              <a:gd name="connsiteX18" fmla="*/ 644642 w 711341"/>
              <a:gd name="connsiteY18" fmla="*/ 229007 h 862716"/>
              <a:gd name="connsiteX19" fmla="*/ 592254 w 711341"/>
              <a:gd name="connsiteY19" fmla="*/ 376645 h 862716"/>
              <a:gd name="connsiteX20" fmla="*/ 563679 w 711341"/>
              <a:gd name="connsiteY20" fmla="*/ 514757 h 862716"/>
              <a:gd name="connsiteX21" fmla="*/ 601779 w 711341"/>
              <a:gd name="connsiteY21" fmla="*/ 581431 h 862716"/>
              <a:gd name="connsiteX22" fmla="*/ 677979 w 711341"/>
              <a:gd name="connsiteY22" fmla="*/ 633820 h 862716"/>
              <a:gd name="connsiteX23" fmla="*/ 644642 w 711341"/>
              <a:gd name="connsiteY23" fmla="*/ 695731 h 862716"/>
              <a:gd name="connsiteX24" fmla="*/ 701792 w 711341"/>
              <a:gd name="connsiteY24" fmla="*/ 710018 h 862716"/>
              <a:gd name="connsiteX25" fmla="*/ 685800 w 711341"/>
              <a:gd name="connsiteY25" fmla="*/ 796016 h 862716"/>
              <a:gd name="connsiteX26" fmla="*/ 630354 w 711341"/>
              <a:gd name="connsiteY26" fmla="*/ 810030 h 862716"/>
              <a:gd name="connsiteX27" fmla="*/ 544629 w 711341"/>
              <a:gd name="connsiteY27" fmla="*/ 771929 h 862716"/>
              <a:gd name="connsiteX28" fmla="*/ 482717 w 711341"/>
              <a:gd name="connsiteY28" fmla="*/ 786217 h 862716"/>
              <a:gd name="connsiteX29" fmla="*/ 373179 w 711341"/>
              <a:gd name="connsiteY29" fmla="*/ 852892 h 862716"/>
              <a:gd name="connsiteX30" fmla="*/ 354129 w 711341"/>
              <a:gd name="connsiteY30" fmla="*/ 795742 h 862716"/>
              <a:gd name="connsiteX31" fmla="*/ 154104 w 711341"/>
              <a:gd name="connsiteY31" fmla="*/ 729067 h 862716"/>
              <a:gd name="connsiteX32" fmla="*/ 90487 w 711341"/>
              <a:gd name="connsiteY32" fmla="*/ 738866 h 862716"/>
              <a:gd name="connsiteX33" fmla="*/ 0 w 711341"/>
              <a:gd name="connsiteY33" fmla="*/ 734104 h 862716"/>
              <a:gd name="connsiteX0" fmla="*/ 14287 w 711341"/>
              <a:gd name="connsiteY0" fmla="*/ 334054 h 862716"/>
              <a:gd name="connsiteX1" fmla="*/ 130292 w 711341"/>
              <a:gd name="connsiteY1" fmla="*/ 259961 h 862716"/>
              <a:gd name="connsiteX2" fmla="*/ 192204 w 711341"/>
              <a:gd name="connsiteY2" fmla="*/ 238530 h 862716"/>
              <a:gd name="connsiteX3" fmla="*/ 204110 w 711341"/>
              <a:gd name="connsiteY3" fmla="*/ 164711 h 862716"/>
              <a:gd name="connsiteX4" fmla="*/ 263642 w 711341"/>
              <a:gd name="connsiteY4" fmla="*/ 174238 h 862716"/>
              <a:gd name="connsiteX5" fmla="*/ 344604 w 711341"/>
              <a:gd name="connsiteY5" fmla="*/ 86132 h 862716"/>
              <a:gd name="connsiteX6" fmla="*/ 373180 w 711341"/>
              <a:gd name="connsiteY6" fmla="*/ 88510 h 862716"/>
              <a:gd name="connsiteX7" fmla="*/ 401754 w 711341"/>
              <a:gd name="connsiteY7" fmla="*/ 109944 h 862716"/>
              <a:gd name="connsiteX8" fmla="*/ 444618 w 711341"/>
              <a:gd name="connsiteY8" fmla="*/ 86129 h 862716"/>
              <a:gd name="connsiteX9" fmla="*/ 480335 w 711341"/>
              <a:gd name="connsiteY9" fmla="*/ 98037 h 862716"/>
              <a:gd name="connsiteX10" fmla="*/ 497005 w 711341"/>
              <a:gd name="connsiteY10" fmla="*/ 52792 h 862716"/>
              <a:gd name="connsiteX11" fmla="*/ 530343 w 711341"/>
              <a:gd name="connsiteY11" fmla="*/ 31360 h 862716"/>
              <a:gd name="connsiteX12" fmla="*/ 558917 w 711341"/>
              <a:gd name="connsiteY12" fmla="*/ 407 h 862716"/>
              <a:gd name="connsiteX13" fmla="*/ 568443 w 711341"/>
              <a:gd name="connsiteY13" fmla="*/ 55173 h 862716"/>
              <a:gd name="connsiteX14" fmla="*/ 592254 w 711341"/>
              <a:gd name="connsiteY14" fmla="*/ 74226 h 862716"/>
              <a:gd name="connsiteX15" fmla="*/ 616067 w 711341"/>
              <a:gd name="connsiteY15" fmla="*/ 133757 h 862716"/>
              <a:gd name="connsiteX16" fmla="*/ 580348 w 711341"/>
              <a:gd name="connsiteY16" fmla="*/ 162332 h 862716"/>
              <a:gd name="connsiteX17" fmla="*/ 611304 w 711341"/>
              <a:gd name="connsiteY17" fmla="*/ 205195 h 862716"/>
              <a:gd name="connsiteX18" fmla="*/ 644642 w 711341"/>
              <a:gd name="connsiteY18" fmla="*/ 229007 h 862716"/>
              <a:gd name="connsiteX19" fmla="*/ 592254 w 711341"/>
              <a:gd name="connsiteY19" fmla="*/ 376645 h 862716"/>
              <a:gd name="connsiteX20" fmla="*/ 563679 w 711341"/>
              <a:gd name="connsiteY20" fmla="*/ 514757 h 862716"/>
              <a:gd name="connsiteX21" fmla="*/ 601779 w 711341"/>
              <a:gd name="connsiteY21" fmla="*/ 581431 h 862716"/>
              <a:gd name="connsiteX22" fmla="*/ 677979 w 711341"/>
              <a:gd name="connsiteY22" fmla="*/ 633820 h 862716"/>
              <a:gd name="connsiteX23" fmla="*/ 644642 w 711341"/>
              <a:gd name="connsiteY23" fmla="*/ 695731 h 862716"/>
              <a:gd name="connsiteX24" fmla="*/ 701792 w 711341"/>
              <a:gd name="connsiteY24" fmla="*/ 710018 h 862716"/>
              <a:gd name="connsiteX25" fmla="*/ 685800 w 711341"/>
              <a:gd name="connsiteY25" fmla="*/ 796016 h 862716"/>
              <a:gd name="connsiteX26" fmla="*/ 630354 w 711341"/>
              <a:gd name="connsiteY26" fmla="*/ 810030 h 862716"/>
              <a:gd name="connsiteX27" fmla="*/ 544629 w 711341"/>
              <a:gd name="connsiteY27" fmla="*/ 771929 h 862716"/>
              <a:gd name="connsiteX28" fmla="*/ 482717 w 711341"/>
              <a:gd name="connsiteY28" fmla="*/ 786217 h 862716"/>
              <a:gd name="connsiteX29" fmla="*/ 373179 w 711341"/>
              <a:gd name="connsiteY29" fmla="*/ 852892 h 862716"/>
              <a:gd name="connsiteX30" fmla="*/ 354129 w 711341"/>
              <a:gd name="connsiteY30" fmla="*/ 795742 h 862716"/>
              <a:gd name="connsiteX31" fmla="*/ 154104 w 711341"/>
              <a:gd name="connsiteY31" fmla="*/ 729067 h 862716"/>
              <a:gd name="connsiteX32" fmla="*/ 90487 w 711341"/>
              <a:gd name="connsiteY32" fmla="*/ 738866 h 862716"/>
              <a:gd name="connsiteX33" fmla="*/ 0 w 711341"/>
              <a:gd name="connsiteY33" fmla="*/ 734104 h 862716"/>
              <a:gd name="connsiteX0" fmla="*/ 14287 w 711341"/>
              <a:gd name="connsiteY0" fmla="*/ 334054 h 862716"/>
              <a:gd name="connsiteX1" fmla="*/ 130292 w 711341"/>
              <a:gd name="connsiteY1" fmla="*/ 259961 h 862716"/>
              <a:gd name="connsiteX2" fmla="*/ 192204 w 711341"/>
              <a:gd name="connsiteY2" fmla="*/ 238530 h 862716"/>
              <a:gd name="connsiteX3" fmla="*/ 204110 w 711341"/>
              <a:gd name="connsiteY3" fmla="*/ 164711 h 862716"/>
              <a:gd name="connsiteX4" fmla="*/ 263642 w 711341"/>
              <a:gd name="connsiteY4" fmla="*/ 174238 h 862716"/>
              <a:gd name="connsiteX5" fmla="*/ 344604 w 711341"/>
              <a:gd name="connsiteY5" fmla="*/ 86132 h 862716"/>
              <a:gd name="connsiteX6" fmla="*/ 373180 w 711341"/>
              <a:gd name="connsiteY6" fmla="*/ 88510 h 862716"/>
              <a:gd name="connsiteX7" fmla="*/ 401754 w 711341"/>
              <a:gd name="connsiteY7" fmla="*/ 109944 h 862716"/>
              <a:gd name="connsiteX8" fmla="*/ 444618 w 711341"/>
              <a:gd name="connsiteY8" fmla="*/ 86129 h 862716"/>
              <a:gd name="connsiteX9" fmla="*/ 480335 w 711341"/>
              <a:gd name="connsiteY9" fmla="*/ 98037 h 862716"/>
              <a:gd name="connsiteX10" fmla="*/ 497005 w 711341"/>
              <a:gd name="connsiteY10" fmla="*/ 52792 h 862716"/>
              <a:gd name="connsiteX11" fmla="*/ 530343 w 711341"/>
              <a:gd name="connsiteY11" fmla="*/ 31360 h 862716"/>
              <a:gd name="connsiteX12" fmla="*/ 558917 w 711341"/>
              <a:gd name="connsiteY12" fmla="*/ 407 h 862716"/>
              <a:gd name="connsiteX13" fmla="*/ 568443 w 711341"/>
              <a:gd name="connsiteY13" fmla="*/ 55173 h 862716"/>
              <a:gd name="connsiteX14" fmla="*/ 592254 w 711341"/>
              <a:gd name="connsiteY14" fmla="*/ 74226 h 862716"/>
              <a:gd name="connsiteX15" fmla="*/ 616067 w 711341"/>
              <a:gd name="connsiteY15" fmla="*/ 133757 h 862716"/>
              <a:gd name="connsiteX16" fmla="*/ 580348 w 711341"/>
              <a:gd name="connsiteY16" fmla="*/ 162332 h 862716"/>
              <a:gd name="connsiteX17" fmla="*/ 604160 w 711341"/>
              <a:gd name="connsiteY17" fmla="*/ 200432 h 862716"/>
              <a:gd name="connsiteX18" fmla="*/ 644642 w 711341"/>
              <a:gd name="connsiteY18" fmla="*/ 229007 h 862716"/>
              <a:gd name="connsiteX19" fmla="*/ 592254 w 711341"/>
              <a:gd name="connsiteY19" fmla="*/ 376645 h 862716"/>
              <a:gd name="connsiteX20" fmla="*/ 563679 w 711341"/>
              <a:gd name="connsiteY20" fmla="*/ 514757 h 862716"/>
              <a:gd name="connsiteX21" fmla="*/ 601779 w 711341"/>
              <a:gd name="connsiteY21" fmla="*/ 581431 h 862716"/>
              <a:gd name="connsiteX22" fmla="*/ 677979 w 711341"/>
              <a:gd name="connsiteY22" fmla="*/ 633820 h 862716"/>
              <a:gd name="connsiteX23" fmla="*/ 644642 w 711341"/>
              <a:gd name="connsiteY23" fmla="*/ 695731 h 862716"/>
              <a:gd name="connsiteX24" fmla="*/ 701792 w 711341"/>
              <a:gd name="connsiteY24" fmla="*/ 710018 h 862716"/>
              <a:gd name="connsiteX25" fmla="*/ 685800 w 711341"/>
              <a:gd name="connsiteY25" fmla="*/ 796016 h 862716"/>
              <a:gd name="connsiteX26" fmla="*/ 630354 w 711341"/>
              <a:gd name="connsiteY26" fmla="*/ 810030 h 862716"/>
              <a:gd name="connsiteX27" fmla="*/ 544629 w 711341"/>
              <a:gd name="connsiteY27" fmla="*/ 771929 h 862716"/>
              <a:gd name="connsiteX28" fmla="*/ 482717 w 711341"/>
              <a:gd name="connsiteY28" fmla="*/ 786217 h 862716"/>
              <a:gd name="connsiteX29" fmla="*/ 373179 w 711341"/>
              <a:gd name="connsiteY29" fmla="*/ 852892 h 862716"/>
              <a:gd name="connsiteX30" fmla="*/ 354129 w 711341"/>
              <a:gd name="connsiteY30" fmla="*/ 795742 h 862716"/>
              <a:gd name="connsiteX31" fmla="*/ 154104 w 711341"/>
              <a:gd name="connsiteY31" fmla="*/ 729067 h 862716"/>
              <a:gd name="connsiteX32" fmla="*/ 90487 w 711341"/>
              <a:gd name="connsiteY32" fmla="*/ 738866 h 862716"/>
              <a:gd name="connsiteX33" fmla="*/ 0 w 711341"/>
              <a:gd name="connsiteY33" fmla="*/ 734104 h 862716"/>
              <a:gd name="connsiteX0" fmla="*/ 14287 w 711341"/>
              <a:gd name="connsiteY0" fmla="*/ 334054 h 862716"/>
              <a:gd name="connsiteX1" fmla="*/ 130292 w 711341"/>
              <a:gd name="connsiteY1" fmla="*/ 259961 h 862716"/>
              <a:gd name="connsiteX2" fmla="*/ 192204 w 711341"/>
              <a:gd name="connsiteY2" fmla="*/ 238530 h 862716"/>
              <a:gd name="connsiteX3" fmla="*/ 204110 w 711341"/>
              <a:gd name="connsiteY3" fmla="*/ 164711 h 862716"/>
              <a:gd name="connsiteX4" fmla="*/ 263642 w 711341"/>
              <a:gd name="connsiteY4" fmla="*/ 174238 h 862716"/>
              <a:gd name="connsiteX5" fmla="*/ 344604 w 711341"/>
              <a:gd name="connsiteY5" fmla="*/ 86132 h 862716"/>
              <a:gd name="connsiteX6" fmla="*/ 373180 w 711341"/>
              <a:gd name="connsiteY6" fmla="*/ 88510 h 862716"/>
              <a:gd name="connsiteX7" fmla="*/ 401754 w 711341"/>
              <a:gd name="connsiteY7" fmla="*/ 109944 h 862716"/>
              <a:gd name="connsiteX8" fmla="*/ 444618 w 711341"/>
              <a:gd name="connsiteY8" fmla="*/ 86129 h 862716"/>
              <a:gd name="connsiteX9" fmla="*/ 480335 w 711341"/>
              <a:gd name="connsiteY9" fmla="*/ 98037 h 862716"/>
              <a:gd name="connsiteX10" fmla="*/ 497005 w 711341"/>
              <a:gd name="connsiteY10" fmla="*/ 52792 h 862716"/>
              <a:gd name="connsiteX11" fmla="*/ 530343 w 711341"/>
              <a:gd name="connsiteY11" fmla="*/ 31360 h 862716"/>
              <a:gd name="connsiteX12" fmla="*/ 558917 w 711341"/>
              <a:gd name="connsiteY12" fmla="*/ 407 h 862716"/>
              <a:gd name="connsiteX13" fmla="*/ 568443 w 711341"/>
              <a:gd name="connsiteY13" fmla="*/ 55173 h 862716"/>
              <a:gd name="connsiteX14" fmla="*/ 592254 w 711341"/>
              <a:gd name="connsiteY14" fmla="*/ 74226 h 862716"/>
              <a:gd name="connsiteX15" fmla="*/ 616067 w 711341"/>
              <a:gd name="connsiteY15" fmla="*/ 133757 h 862716"/>
              <a:gd name="connsiteX16" fmla="*/ 580348 w 711341"/>
              <a:gd name="connsiteY16" fmla="*/ 162332 h 862716"/>
              <a:gd name="connsiteX17" fmla="*/ 604160 w 711341"/>
              <a:gd name="connsiteY17" fmla="*/ 200432 h 862716"/>
              <a:gd name="connsiteX18" fmla="*/ 644642 w 711341"/>
              <a:gd name="connsiteY18" fmla="*/ 229007 h 862716"/>
              <a:gd name="connsiteX19" fmla="*/ 606543 w 711341"/>
              <a:gd name="connsiteY19" fmla="*/ 255197 h 862716"/>
              <a:gd name="connsiteX20" fmla="*/ 592254 w 711341"/>
              <a:gd name="connsiteY20" fmla="*/ 376645 h 862716"/>
              <a:gd name="connsiteX21" fmla="*/ 563679 w 711341"/>
              <a:gd name="connsiteY21" fmla="*/ 514757 h 862716"/>
              <a:gd name="connsiteX22" fmla="*/ 601779 w 711341"/>
              <a:gd name="connsiteY22" fmla="*/ 581431 h 862716"/>
              <a:gd name="connsiteX23" fmla="*/ 677979 w 711341"/>
              <a:gd name="connsiteY23" fmla="*/ 633820 h 862716"/>
              <a:gd name="connsiteX24" fmla="*/ 644642 w 711341"/>
              <a:gd name="connsiteY24" fmla="*/ 695731 h 862716"/>
              <a:gd name="connsiteX25" fmla="*/ 701792 w 711341"/>
              <a:gd name="connsiteY25" fmla="*/ 710018 h 862716"/>
              <a:gd name="connsiteX26" fmla="*/ 685800 w 711341"/>
              <a:gd name="connsiteY26" fmla="*/ 796016 h 862716"/>
              <a:gd name="connsiteX27" fmla="*/ 630354 w 711341"/>
              <a:gd name="connsiteY27" fmla="*/ 810030 h 862716"/>
              <a:gd name="connsiteX28" fmla="*/ 544629 w 711341"/>
              <a:gd name="connsiteY28" fmla="*/ 771929 h 862716"/>
              <a:gd name="connsiteX29" fmla="*/ 482717 w 711341"/>
              <a:gd name="connsiteY29" fmla="*/ 786217 h 862716"/>
              <a:gd name="connsiteX30" fmla="*/ 373179 w 711341"/>
              <a:gd name="connsiteY30" fmla="*/ 852892 h 862716"/>
              <a:gd name="connsiteX31" fmla="*/ 354129 w 711341"/>
              <a:gd name="connsiteY31" fmla="*/ 795742 h 862716"/>
              <a:gd name="connsiteX32" fmla="*/ 154104 w 711341"/>
              <a:gd name="connsiteY32" fmla="*/ 729067 h 862716"/>
              <a:gd name="connsiteX33" fmla="*/ 90487 w 711341"/>
              <a:gd name="connsiteY33" fmla="*/ 738866 h 862716"/>
              <a:gd name="connsiteX34" fmla="*/ 0 w 711341"/>
              <a:gd name="connsiteY34" fmla="*/ 734104 h 862716"/>
              <a:gd name="connsiteX0" fmla="*/ 14287 w 711341"/>
              <a:gd name="connsiteY0" fmla="*/ 334054 h 862716"/>
              <a:gd name="connsiteX1" fmla="*/ 130292 w 711341"/>
              <a:gd name="connsiteY1" fmla="*/ 259961 h 862716"/>
              <a:gd name="connsiteX2" fmla="*/ 192204 w 711341"/>
              <a:gd name="connsiteY2" fmla="*/ 238530 h 862716"/>
              <a:gd name="connsiteX3" fmla="*/ 204110 w 711341"/>
              <a:gd name="connsiteY3" fmla="*/ 164711 h 862716"/>
              <a:gd name="connsiteX4" fmla="*/ 263642 w 711341"/>
              <a:gd name="connsiteY4" fmla="*/ 174238 h 862716"/>
              <a:gd name="connsiteX5" fmla="*/ 344604 w 711341"/>
              <a:gd name="connsiteY5" fmla="*/ 86132 h 862716"/>
              <a:gd name="connsiteX6" fmla="*/ 373180 w 711341"/>
              <a:gd name="connsiteY6" fmla="*/ 88510 h 862716"/>
              <a:gd name="connsiteX7" fmla="*/ 401754 w 711341"/>
              <a:gd name="connsiteY7" fmla="*/ 109944 h 862716"/>
              <a:gd name="connsiteX8" fmla="*/ 444618 w 711341"/>
              <a:gd name="connsiteY8" fmla="*/ 86129 h 862716"/>
              <a:gd name="connsiteX9" fmla="*/ 480335 w 711341"/>
              <a:gd name="connsiteY9" fmla="*/ 98037 h 862716"/>
              <a:gd name="connsiteX10" fmla="*/ 497005 w 711341"/>
              <a:gd name="connsiteY10" fmla="*/ 52792 h 862716"/>
              <a:gd name="connsiteX11" fmla="*/ 530343 w 711341"/>
              <a:gd name="connsiteY11" fmla="*/ 31360 h 862716"/>
              <a:gd name="connsiteX12" fmla="*/ 558917 w 711341"/>
              <a:gd name="connsiteY12" fmla="*/ 407 h 862716"/>
              <a:gd name="connsiteX13" fmla="*/ 568443 w 711341"/>
              <a:gd name="connsiteY13" fmla="*/ 55173 h 862716"/>
              <a:gd name="connsiteX14" fmla="*/ 592254 w 711341"/>
              <a:gd name="connsiteY14" fmla="*/ 74226 h 862716"/>
              <a:gd name="connsiteX15" fmla="*/ 616067 w 711341"/>
              <a:gd name="connsiteY15" fmla="*/ 133757 h 862716"/>
              <a:gd name="connsiteX16" fmla="*/ 580348 w 711341"/>
              <a:gd name="connsiteY16" fmla="*/ 162332 h 862716"/>
              <a:gd name="connsiteX17" fmla="*/ 604160 w 711341"/>
              <a:gd name="connsiteY17" fmla="*/ 200432 h 862716"/>
              <a:gd name="connsiteX18" fmla="*/ 644642 w 711341"/>
              <a:gd name="connsiteY18" fmla="*/ 229007 h 862716"/>
              <a:gd name="connsiteX19" fmla="*/ 606543 w 711341"/>
              <a:gd name="connsiteY19" fmla="*/ 255197 h 862716"/>
              <a:gd name="connsiteX20" fmla="*/ 592254 w 711341"/>
              <a:gd name="connsiteY20" fmla="*/ 376645 h 862716"/>
              <a:gd name="connsiteX21" fmla="*/ 611305 w 711341"/>
              <a:gd name="connsiteY21" fmla="*/ 388547 h 862716"/>
              <a:gd name="connsiteX22" fmla="*/ 563679 w 711341"/>
              <a:gd name="connsiteY22" fmla="*/ 514757 h 862716"/>
              <a:gd name="connsiteX23" fmla="*/ 601779 w 711341"/>
              <a:gd name="connsiteY23" fmla="*/ 581431 h 862716"/>
              <a:gd name="connsiteX24" fmla="*/ 677979 w 711341"/>
              <a:gd name="connsiteY24" fmla="*/ 633820 h 862716"/>
              <a:gd name="connsiteX25" fmla="*/ 644642 w 711341"/>
              <a:gd name="connsiteY25" fmla="*/ 695731 h 862716"/>
              <a:gd name="connsiteX26" fmla="*/ 701792 w 711341"/>
              <a:gd name="connsiteY26" fmla="*/ 710018 h 862716"/>
              <a:gd name="connsiteX27" fmla="*/ 685800 w 711341"/>
              <a:gd name="connsiteY27" fmla="*/ 796016 h 862716"/>
              <a:gd name="connsiteX28" fmla="*/ 630354 w 711341"/>
              <a:gd name="connsiteY28" fmla="*/ 810030 h 862716"/>
              <a:gd name="connsiteX29" fmla="*/ 544629 w 711341"/>
              <a:gd name="connsiteY29" fmla="*/ 771929 h 862716"/>
              <a:gd name="connsiteX30" fmla="*/ 482717 w 711341"/>
              <a:gd name="connsiteY30" fmla="*/ 786217 h 862716"/>
              <a:gd name="connsiteX31" fmla="*/ 373179 w 711341"/>
              <a:gd name="connsiteY31" fmla="*/ 852892 h 862716"/>
              <a:gd name="connsiteX32" fmla="*/ 354129 w 711341"/>
              <a:gd name="connsiteY32" fmla="*/ 795742 h 862716"/>
              <a:gd name="connsiteX33" fmla="*/ 154104 w 711341"/>
              <a:gd name="connsiteY33" fmla="*/ 729067 h 862716"/>
              <a:gd name="connsiteX34" fmla="*/ 90487 w 711341"/>
              <a:gd name="connsiteY34" fmla="*/ 738866 h 862716"/>
              <a:gd name="connsiteX35" fmla="*/ 0 w 711341"/>
              <a:gd name="connsiteY35" fmla="*/ 734104 h 862716"/>
              <a:gd name="connsiteX0" fmla="*/ 14287 w 711341"/>
              <a:gd name="connsiteY0" fmla="*/ 334054 h 862716"/>
              <a:gd name="connsiteX1" fmla="*/ 130292 w 711341"/>
              <a:gd name="connsiteY1" fmla="*/ 259961 h 862716"/>
              <a:gd name="connsiteX2" fmla="*/ 192204 w 711341"/>
              <a:gd name="connsiteY2" fmla="*/ 238530 h 862716"/>
              <a:gd name="connsiteX3" fmla="*/ 204110 w 711341"/>
              <a:gd name="connsiteY3" fmla="*/ 164711 h 862716"/>
              <a:gd name="connsiteX4" fmla="*/ 263642 w 711341"/>
              <a:gd name="connsiteY4" fmla="*/ 174238 h 862716"/>
              <a:gd name="connsiteX5" fmla="*/ 344604 w 711341"/>
              <a:gd name="connsiteY5" fmla="*/ 86132 h 862716"/>
              <a:gd name="connsiteX6" fmla="*/ 373180 w 711341"/>
              <a:gd name="connsiteY6" fmla="*/ 88510 h 862716"/>
              <a:gd name="connsiteX7" fmla="*/ 401754 w 711341"/>
              <a:gd name="connsiteY7" fmla="*/ 109944 h 862716"/>
              <a:gd name="connsiteX8" fmla="*/ 444618 w 711341"/>
              <a:gd name="connsiteY8" fmla="*/ 86129 h 862716"/>
              <a:gd name="connsiteX9" fmla="*/ 480335 w 711341"/>
              <a:gd name="connsiteY9" fmla="*/ 98037 h 862716"/>
              <a:gd name="connsiteX10" fmla="*/ 497005 w 711341"/>
              <a:gd name="connsiteY10" fmla="*/ 52792 h 862716"/>
              <a:gd name="connsiteX11" fmla="*/ 530343 w 711341"/>
              <a:gd name="connsiteY11" fmla="*/ 31360 h 862716"/>
              <a:gd name="connsiteX12" fmla="*/ 558917 w 711341"/>
              <a:gd name="connsiteY12" fmla="*/ 407 h 862716"/>
              <a:gd name="connsiteX13" fmla="*/ 568443 w 711341"/>
              <a:gd name="connsiteY13" fmla="*/ 55173 h 862716"/>
              <a:gd name="connsiteX14" fmla="*/ 592254 w 711341"/>
              <a:gd name="connsiteY14" fmla="*/ 74226 h 862716"/>
              <a:gd name="connsiteX15" fmla="*/ 616067 w 711341"/>
              <a:gd name="connsiteY15" fmla="*/ 133757 h 862716"/>
              <a:gd name="connsiteX16" fmla="*/ 580348 w 711341"/>
              <a:gd name="connsiteY16" fmla="*/ 162332 h 862716"/>
              <a:gd name="connsiteX17" fmla="*/ 604160 w 711341"/>
              <a:gd name="connsiteY17" fmla="*/ 200432 h 862716"/>
              <a:gd name="connsiteX18" fmla="*/ 644642 w 711341"/>
              <a:gd name="connsiteY18" fmla="*/ 229007 h 862716"/>
              <a:gd name="connsiteX19" fmla="*/ 606543 w 711341"/>
              <a:gd name="connsiteY19" fmla="*/ 255197 h 862716"/>
              <a:gd name="connsiteX20" fmla="*/ 592254 w 711341"/>
              <a:gd name="connsiteY20" fmla="*/ 376645 h 862716"/>
              <a:gd name="connsiteX21" fmla="*/ 611305 w 711341"/>
              <a:gd name="connsiteY21" fmla="*/ 388547 h 862716"/>
              <a:gd name="connsiteX22" fmla="*/ 597018 w 711341"/>
              <a:gd name="connsiteY22" fmla="*/ 469509 h 862716"/>
              <a:gd name="connsiteX23" fmla="*/ 563679 w 711341"/>
              <a:gd name="connsiteY23" fmla="*/ 514757 h 862716"/>
              <a:gd name="connsiteX24" fmla="*/ 601779 w 711341"/>
              <a:gd name="connsiteY24" fmla="*/ 581431 h 862716"/>
              <a:gd name="connsiteX25" fmla="*/ 677979 w 711341"/>
              <a:gd name="connsiteY25" fmla="*/ 633820 h 862716"/>
              <a:gd name="connsiteX26" fmla="*/ 644642 w 711341"/>
              <a:gd name="connsiteY26" fmla="*/ 695731 h 862716"/>
              <a:gd name="connsiteX27" fmla="*/ 701792 w 711341"/>
              <a:gd name="connsiteY27" fmla="*/ 710018 h 862716"/>
              <a:gd name="connsiteX28" fmla="*/ 685800 w 711341"/>
              <a:gd name="connsiteY28" fmla="*/ 796016 h 862716"/>
              <a:gd name="connsiteX29" fmla="*/ 630354 w 711341"/>
              <a:gd name="connsiteY29" fmla="*/ 810030 h 862716"/>
              <a:gd name="connsiteX30" fmla="*/ 544629 w 711341"/>
              <a:gd name="connsiteY30" fmla="*/ 771929 h 862716"/>
              <a:gd name="connsiteX31" fmla="*/ 482717 w 711341"/>
              <a:gd name="connsiteY31" fmla="*/ 786217 h 862716"/>
              <a:gd name="connsiteX32" fmla="*/ 373179 w 711341"/>
              <a:gd name="connsiteY32" fmla="*/ 852892 h 862716"/>
              <a:gd name="connsiteX33" fmla="*/ 354129 w 711341"/>
              <a:gd name="connsiteY33" fmla="*/ 795742 h 862716"/>
              <a:gd name="connsiteX34" fmla="*/ 154104 w 711341"/>
              <a:gd name="connsiteY34" fmla="*/ 729067 h 862716"/>
              <a:gd name="connsiteX35" fmla="*/ 90487 w 711341"/>
              <a:gd name="connsiteY35" fmla="*/ 738866 h 862716"/>
              <a:gd name="connsiteX36" fmla="*/ 0 w 711341"/>
              <a:gd name="connsiteY36" fmla="*/ 734104 h 862716"/>
              <a:gd name="connsiteX0" fmla="*/ 14287 w 711341"/>
              <a:gd name="connsiteY0" fmla="*/ 334054 h 862716"/>
              <a:gd name="connsiteX1" fmla="*/ 130292 w 711341"/>
              <a:gd name="connsiteY1" fmla="*/ 259961 h 862716"/>
              <a:gd name="connsiteX2" fmla="*/ 192204 w 711341"/>
              <a:gd name="connsiteY2" fmla="*/ 238530 h 862716"/>
              <a:gd name="connsiteX3" fmla="*/ 204110 w 711341"/>
              <a:gd name="connsiteY3" fmla="*/ 164711 h 862716"/>
              <a:gd name="connsiteX4" fmla="*/ 263642 w 711341"/>
              <a:gd name="connsiteY4" fmla="*/ 174238 h 862716"/>
              <a:gd name="connsiteX5" fmla="*/ 344604 w 711341"/>
              <a:gd name="connsiteY5" fmla="*/ 86132 h 862716"/>
              <a:gd name="connsiteX6" fmla="*/ 373180 w 711341"/>
              <a:gd name="connsiteY6" fmla="*/ 88510 h 862716"/>
              <a:gd name="connsiteX7" fmla="*/ 401754 w 711341"/>
              <a:gd name="connsiteY7" fmla="*/ 109944 h 862716"/>
              <a:gd name="connsiteX8" fmla="*/ 444618 w 711341"/>
              <a:gd name="connsiteY8" fmla="*/ 86129 h 862716"/>
              <a:gd name="connsiteX9" fmla="*/ 480335 w 711341"/>
              <a:gd name="connsiteY9" fmla="*/ 98037 h 862716"/>
              <a:gd name="connsiteX10" fmla="*/ 497005 w 711341"/>
              <a:gd name="connsiteY10" fmla="*/ 52792 h 862716"/>
              <a:gd name="connsiteX11" fmla="*/ 530343 w 711341"/>
              <a:gd name="connsiteY11" fmla="*/ 31360 h 862716"/>
              <a:gd name="connsiteX12" fmla="*/ 558917 w 711341"/>
              <a:gd name="connsiteY12" fmla="*/ 407 h 862716"/>
              <a:gd name="connsiteX13" fmla="*/ 568443 w 711341"/>
              <a:gd name="connsiteY13" fmla="*/ 55173 h 862716"/>
              <a:gd name="connsiteX14" fmla="*/ 592254 w 711341"/>
              <a:gd name="connsiteY14" fmla="*/ 74226 h 862716"/>
              <a:gd name="connsiteX15" fmla="*/ 616067 w 711341"/>
              <a:gd name="connsiteY15" fmla="*/ 133757 h 862716"/>
              <a:gd name="connsiteX16" fmla="*/ 580348 w 711341"/>
              <a:gd name="connsiteY16" fmla="*/ 162332 h 862716"/>
              <a:gd name="connsiteX17" fmla="*/ 604160 w 711341"/>
              <a:gd name="connsiteY17" fmla="*/ 200432 h 862716"/>
              <a:gd name="connsiteX18" fmla="*/ 644642 w 711341"/>
              <a:gd name="connsiteY18" fmla="*/ 229007 h 862716"/>
              <a:gd name="connsiteX19" fmla="*/ 606543 w 711341"/>
              <a:gd name="connsiteY19" fmla="*/ 255197 h 862716"/>
              <a:gd name="connsiteX20" fmla="*/ 592254 w 711341"/>
              <a:gd name="connsiteY20" fmla="*/ 376645 h 862716"/>
              <a:gd name="connsiteX21" fmla="*/ 611305 w 711341"/>
              <a:gd name="connsiteY21" fmla="*/ 388547 h 862716"/>
              <a:gd name="connsiteX22" fmla="*/ 597018 w 711341"/>
              <a:gd name="connsiteY22" fmla="*/ 469509 h 862716"/>
              <a:gd name="connsiteX23" fmla="*/ 563679 w 711341"/>
              <a:gd name="connsiteY23" fmla="*/ 514757 h 862716"/>
              <a:gd name="connsiteX24" fmla="*/ 601779 w 711341"/>
              <a:gd name="connsiteY24" fmla="*/ 581431 h 862716"/>
              <a:gd name="connsiteX25" fmla="*/ 677979 w 711341"/>
              <a:gd name="connsiteY25" fmla="*/ 633820 h 862716"/>
              <a:gd name="connsiteX26" fmla="*/ 644642 w 711341"/>
              <a:gd name="connsiteY26" fmla="*/ 695731 h 862716"/>
              <a:gd name="connsiteX27" fmla="*/ 701792 w 711341"/>
              <a:gd name="connsiteY27" fmla="*/ 710018 h 862716"/>
              <a:gd name="connsiteX28" fmla="*/ 685800 w 711341"/>
              <a:gd name="connsiteY28" fmla="*/ 796016 h 862716"/>
              <a:gd name="connsiteX29" fmla="*/ 630354 w 711341"/>
              <a:gd name="connsiteY29" fmla="*/ 810030 h 862716"/>
              <a:gd name="connsiteX30" fmla="*/ 544629 w 711341"/>
              <a:gd name="connsiteY30" fmla="*/ 771929 h 862716"/>
              <a:gd name="connsiteX31" fmla="*/ 482717 w 711341"/>
              <a:gd name="connsiteY31" fmla="*/ 786217 h 862716"/>
              <a:gd name="connsiteX32" fmla="*/ 373179 w 711341"/>
              <a:gd name="connsiteY32" fmla="*/ 852892 h 862716"/>
              <a:gd name="connsiteX33" fmla="*/ 354129 w 711341"/>
              <a:gd name="connsiteY33" fmla="*/ 795742 h 862716"/>
              <a:gd name="connsiteX34" fmla="*/ 154104 w 711341"/>
              <a:gd name="connsiteY34" fmla="*/ 729067 h 862716"/>
              <a:gd name="connsiteX35" fmla="*/ 90487 w 711341"/>
              <a:gd name="connsiteY35" fmla="*/ 738866 h 862716"/>
              <a:gd name="connsiteX36" fmla="*/ 0 w 711341"/>
              <a:gd name="connsiteY36" fmla="*/ 734104 h 862716"/>
              <a:gd name="connsiteX0" fmla="*/ 14287 w 711341"/>
              <a:gd name="connsiteY0" fmla="*/ 334054 h 862716"/>
              <a:gd name="connsiteX1" fmla="*/ 130292 w 711341"/>
              <a:gd name="connsiteY1" fmla="*/ 259961 h 862716"/>
              <a:gd name="connsiteX2" fmla="*/ 192204 w 711341"/>
              <a:gd name="connsiteY2" fmla="*/ 238530 h 862716"/>
              <a:gd name="connsiteX3" fmla="*/ 204110 w 711341"/>
              <a:gd name="connsiteY3" fmla="*/ 164711 h 862716"/>
              <a:gd name="connsiteX4" fmla="*/ 263642 w 711341"/>
              <a:gd name="connsiteY4" fmla="*/ 174238 h 862716"/>
              <a:gd name="connsiteX5" fmla="*/ 344604 w 711341"/>
              <a:gd name="connsiteY5" fmla="*/ 86132 h 862716"/>
              <a:gd name="connsiteX6" fmla="*/ 373180 w 711341"/>
              <a:gd name="connsiteY6" fmla="*/ 88510 h 862716"/>
              <a:gd name="connsiteX7" fmla="*/ 401754 w 711341"/>
              <a:gd name="connsiteY7" fmla="*/ 109944 h 862716"/>
              <a:gd name="connsiteX8" fmla="*/ 444618 w 711341"/>
              <a:gd name="connsiteY8" fmla="*/ 86129 h 862716"/>
              <a:gd name="connsiteX9" fmla="*/ 480335 w 711341"/>
              <a:gd name="connsiteY9" fmla="*/ 98037 h 862716"/>
              <a:gd name="connsiteX10" fmla="*/ 497005 w 711341"/>
              <a:gd name="connsiteY10" fmla="*/ 52792 h 862716"/>
              <a:gd name="connsiteX11" fmla="*/ 530343 w 711341"/>
              <a:gd name="connsiteY11" fmla="*/ 31360 h 862716"/>
              <a:gd name="connsiteX12" fmla="*/ 558917 w 711341"/>
              <a:gd name="connsiteY12" fmla="*/ 407 h 862716"/>
              <a:gd name="connsiteX13" fmla="*/ 568443 w 711341"/>
              <a:gd name="connsiteY13" fmla="*/ 55173 h 862716"/>
              <a:gd name="connsiteX14" fmla="*/ 592254 w 711341"/>
              <a:gd name="connsiteY14" fmla="*/ 74226 h 862716"/>
              <a:gd name="connsiteX15" fmla="*/ 616067 w 711341"/>
              <a:gd name="connsiteY15" fmla="*/ 133757 h 862716"/>
              <a:gd name="connsiteX16" fmla="*/ 580348 w 711341"/>
              <a:gd name="connsiteY16" fmla="*/ 162332 h 862716"/>
              <a:gd name="connsiteX17" fmla="*/ 604160 w 711341"/>
              <a:gd name="connsiteY17" fmla="*/ 200432 h 862716"/>
              <a:gd name="connsiteX18" fmla="*/ 644642 w 711341"/>
              <a:gd name="connsiteY18" fmla="*/ 229007 h 862716"/>
              <a:gd name="connsiteX19" fmla="*/ 606543 w 711341"/>
              <a:gd name="connsiteY19" fmla="*/ 255197 h 862716"/>
              <a:gd name="connsiteX20" fmla="*/ 592254 w 711341"/>
              <a:gd name="connsiteY20" fmla="*/ 376645 h 862716"/>
              <a:gd name="connsiteX21" fmla="*/ 611305 w 711341"/>
              <a:gd name="connsiteY21" fmla="*/ 388547 h 862716"/>
              <a:gd name="connsiteX22" fmla="*/ 597018 w 711341"/>
              <a:gd name="connsiteY22" fmla="*/ 469509 h 862716"/>
              <a:gd name="connsiteX23" fmla="*/ 611304 w 711341"/>
              <a:gd name="connsiteY23" fmla="*/ 524282 h 862716"/>
              <a:gd name="connsiteX24" fmla="*/ 601779 w 711341"/>
              <a:gd name="connsiteY24" fmla="*/ 581431 h 862716"/>
              <a:gd name="connsiteX25" fmla="*/ 677979 w 711341"/>
              <a:gd name="connsiteY25" fmla="*/ 633820 h 862716"/>
              <a:gd name="connsiteX26" fmla="*/ 644642 w 711341"/>
              <a:gd name="connsiteY26" fmla="*/ 695731 h 862716"/>
              <a:gd name="connsiteX27" fmla="*/ 701792 w 711341"/>
              <a:gd name="connsiteY27" fmla="*/ 710018 h 862716"/>
              <a:gd name="connsiteX28" fmla="*/ 685800 w 711341"/>
              <a:gd name="connsiteY28" fmla="*/ 796016 h 862716"/>
              <a:gd name="connsiteX29" fmla="*/ 630354 w 711341"/>
              <a:gd name="connsiteY29" fmla="*/ 810030 h 862716"/>
              <a:gd name="connsiteX30" fmla="*/ 544629 w 711341"/>
              <a:gd name="connsiteY30" fmla="*/ 771929 h 862716"/>
              <a:gd name="connsiteX31" fmla="*/ 482717 w 711341"/>
              <a:gd name="connsiteY31" fmla="*/ 786217 h 862716"/>
              <a:gd name="connsiteX32" fmla="*/ 373179 w 711341"/>
              <a:gd name="connsiteY32" fmla="*/ 852892 h 862716"/>
              <a:gd name="connsiteX33" fmla="*/ 354129 w 711341"/>
              <a:gd name="connsiteY33" fmla="*/ 795742 h 862716"/>
              <a:gd name="connsiteX34" fmla="*/ 154104 w 711341"/>
              <a:gd name="connsiteY34" fmla="*/ 729067 h 862716"/>
              <a:gd name="connsiteX35" fmla="*/ 90487 w 711341"/>
              <a:gd name="connsiteY35" fmla="*/ 738866 h 862716"/>
              <a:gd name="connsiteX36" fmla="*/ 0 w 711341"/>
              <a:gd name="connsiteY36" fmla="*/ 734104 h 862716"/>
              <a:gd name="connsiteX0" fmla="*/ 14287 w 711341"/>
              <a:gd name="connsiteY0" fmla="*/ 334054 h 862716"/>
              <a:gd name="connsiteX1" fmla="*/ 130292 w 711341"/>
              <a:gd name="connsiteY1" fmla="*/ 259961 h 862716"/>
              <a:gd name="connsiteX2" fmla="*/ 192204 w 711341"/>
              <a:gd name="connsiteY2" fmla="*/ 238530 h 862716"/>
              <a:gd name="connsiteX3" fmla="*/ 204110 w 711341"/>
              <a:gd name="connsiteY3" fmla="*/ 164711 h 862716"/>
              <a:gd name="connsiteX4" fmla="*/ 263642 w 711341"/>
              <a:gd name="connsiteY4" fmla="*/ 174238 h 862716"/>
              <a:gd name="connsiteX5" fmla="*/ 344604 w 711341"/>
              <a:gd name="connsiteY5" fmla="*/ 86132 h 862716"/>
              <a:gd name="connsiteX6" fmla="*/ 373180 w 711341"/>
              <a:gd name="connsiteY6" fmla="*/ 88510 h 862716"/>
              <a:gd name="connsiteX7" fmla="*/ 401754 w 711341"/>
              <a:gd name="connsiteY7" fmla="*/ 109944 h 862716"/>
              <a:gd name="connsiteX8" fmla="*/ 444618 w 711341"/>
              <a:gd name="connsiteY8" fmla="*/ 86129 h 862716"/>
              <a:gd name="connsiteX9" fmla="*/ 480335 w 711341"/>
              <a:gd name="connsiteY9" fmla="*/ 98037 h 862716"/>
              <a:gd name="connsiteX10" fmla="*/ 497005 w 711341"/>
              <a:gd name="connsiteY10" fmla="*/ 52792 h 862716"/>
              <a:gd name="connsiteX11" fmla="*/ 530343 w 711341"/>
              <a:gd name="connsiteY11" fmla="*/ 31360 h 862716"/>
              <a:gd name="connsiteX12" fmla="*/ 558917 w 711341"/>
              <a:gd name="connsiteY12" fmla="*/ 407 h 862716"/>
              <a:gd name="connsiteX13" fmla="*/ 568443 w 711341"/>
              <a:gd name="connsiteY13" fmla="*/ 55173 h 862716"/>
              <a:gd name="connsiteX14" fmla="*/ 592254 w 711341"/>
              <a:gd name="connsiteY14" fmla="*/ 74226 h 862716"/>
              <a:gd name="connsiteX15" fmla="*/ 616067 w 711341"/>
              <a:gd name="connsiteY15" fmla="*/ 133757 h 862716"/>
              <a:gd name="connsiteX16" fmla="*/ 580348 w 711341"/>
              <a:gd name="connsiteY16" fmla="*/ 162332 h 862716"/>
              <a:gd name="connsiteX17" fmla="*/ 604160 w 711341"/>
              <a:gd name="connsiteY17" fmla="*/ 200432 h 862716"/>
              <a:gd name="connsiteX18" fmla="*/ 644642 w 711341"/>
              <a:gd name="connsiteY18" fmla="*/ 229007 h 862716"/>
              <a:gd name="connsiteX19" fmla="*/ 606543 w 711341"/>
              <a:gd name="connsiteY19" fmla="*/ 255197 h 862716"/>
              <a:gd name="connsiteX20" fmla="*/ 592254 w 711341"/>
              <a:gd name="connsiteY20" fmla="*/ 376645 h 862716"/>
              <a:gd name="connsiteX21" fmla="*/ 611305 w 711341"/>
              <a:gd name="connsiteY21" fmla="*/ 388547 h 862716"/>
              <a:gd name="connsiteX22" fmla="*/ 597018 w 711341"/>
              <a:gd name="connsiteY22" fmla="*/ 469509 h 862716"/>
              <a:gd name="connsiteX23" fmla="*/ 611304 w 711341"/>
              <a:gd name="connsiteY23" fmla="*/ 524282 h 862716"/>
              <a:gd name="connsiteX24" fmla="*/ 592255 w 711341"/>
              <a:gd name="connsiteY24" fmla="*/ 529041 h 862716"/>
              <a:gd name="connsiteX25" fmla="*/ 601779 w 711341"/>
              <a:gd name="connsiteY25" fmla="*/ 581431 h 862716"/>
              <a:gd name="connsiteX26" fmla="*/ 677979 w 711341"/>
              <a:gd name="connsiteY26" fmla="*/ 633820 h 862716"/>
              <a:gd name="connsiteX27" fmla="*/ 644642 w 711341"/>
              <a:gd name="connsiteY27" fmla="*/ 695731 h 862716"/>
              <a:gd name="connsiteX28" fmla="*/ 701792 w 711341"/>
              <a:gd name="connsiteY28" fmla="*/ 710018 h 862716"/>
              <a:gd name="connsiteX29" fmla="*/ 685800 w 711341"/>
              <a:gd name="connsiteY29" fmla="*/ 796016 h 862716"/>
              <a:gd name="connsiteX30" fmla="*/ 630354 w 711341"/>
              <a:gd name="connsiteY30" fmla="*/ 810030 h 862716"/>
              <a:gd name="connsiteX31" fmla="*/ 544629 w 711341"/>
              <a:gd name="connsiteY31" fmla="*/ 771929 h 862716"/>
              <a:gd name="connsiteX32" fmla="*/ 482717 w 711341"/>
              <a:gd name="connsiteY32" fmla="*/ 786217 h 862716"/>
              <a:gd name="connsiteX33" fmla="*/ 373179 w 711341"/>
              <a:gd name="connsiteY33" fmla="*/ 852892 h 862716"/>
              <a:gd name="connsiteX34" fmla="*/ 354129 w 711341"/>
              <a:gd name="connsiteY34" fmla="*/ 795742 h 862716"/>
              <a:gd name="connsiteX35" fmla="*/ 154104 w 711341"/>
              <a:gd name="connsiteY35" fmla="*/ 729067 h 862716"/>
              <a:gd name="connsiteX36" fmla="*/ 90487 w 711341"/>
              <a:gd name="connsiteY36" fmla="*/ 738866 h 862716"/>
              <a:gd name="connsiteX37" fmla="*/ 0 w 711341"/>
              <a:gd name="connsiteY37" fmla="*/ 734104 h 862716"/>
              <a:gd name="connsiteX0" fmla="*/ 14287 w 711341"/>
              <a:gd name="connsiteY0" fmla="*/ 334054 h 862716"/>
              <a:gd name="connsiteX1" fmla="*/ 130292 w 711341"/>
              <a:gd name="connsiteY1" fmla="*/ 259961 h 862716"/>
              <a:gd name="connsiteX2" fmla="*/ 192204 w 711341"/>
              <a:gd name="connsiteY2" fmla="*/ 238530 h 862716"/>
              <a:gd name="connsiteX3" fmla="*/ 204110 w 711341"/>
              <a:gd name="connsiteY3" fmla="*/ 164711 h 862716"/>
              <a:gd name="connsiteX4" fmla="*/ 263642 w 711341"/>
              <a:gd name="connsiteY4" fmla="*/ 174238 h 862716"/>
              <a:gd name="connsiteX5" fmla="*/ 344604 w 711341"/>
              <a:gd name="connsiteY5" fmla="*/ 86132 h 862716"/>
              <a:gd name="connsiteX6" fmla="*/ 373180 w 711341"/>
              <a:gd name="connsiteY6" fmla="*/ 88510 h 862716"/>
              <a:gd name="connsiteX7" fmla="*/ 401754 w 711341"/>
              <a:gd name="connsiteY7" fmla="*/ 109944 h 862716"/>
              <a:gd name="connsiteX8" fmla="*/ 444618 w 711341"/>
              <a:gd name="connsiteY8" fmla="*/ 86129 h 862716"/>
              <a:gd name="connsiteX9" fmla="*/ 480335 w 711341"/>
              <a:gd name="connsiteY9" fmla="*/ 98037 h 862716"/>
              <a:gd name="connsiteX10" fmla="*/ 497005 w 711341"/>
              <a:gd name="connsiteY10" fmla="*/ 52792 h 862716"/>
              <a:gd name="connsiteX11" fmla="*/ 530343 w 711341"/>
              <a:gd name="connsiteY11" fmla="*/ 31360 h 862716"/>
              <a:gd name="connsiteX12" fmla="*/ 558917 w 711341"/>
              <a:gd name="connsiteY12" fmla="*/ 407 h 862716"/>
              <a:gd name="connsiteX13" fmla="*/ 568443 w 711341"/>
              <a:gd name="connsiteY13" fmla="*/ 55173 h 862716"/>
              <a:gd name="connsiteX14" fmla="*/ 592254 w 711341"/>
              <a:gd name="connsiteY14" fmla="*/ 74226 h 862716"/>
              <a:gd name="connsiteX15" fmla="*/ 616067 w 711341"/>
              <a:gd name="connsiteY15" fmla="*/ 133757 h 862716"/>
              <a:gd name="connsiteX16" fmla="*/ 580348 w 711341"/>
              <a:gd name="connsiteY16" fmla="*/ 162332 h 862716"/>
              <a:gd name="connsiteX17" fmla="*/ 604160 w 711341"/>
              <a:gd name="connsiteY17" fmla="*/ 200432 h 862716"/>
              <a:gd name="connsiteX18" fmla="*/ 644642 w 711341"/>
              <a:gd name="connsiteY18" fmla="*/ 229007 h 862716"/>
              <a:gd name="connsiteX19" fmla="*/ 606543 w 711341"/>
              <a:gd name="connsiteY19" fmla="*/ 255197 h 862716"/>
              <a:gd name="connsiteX20" fmla="*/ 592254 w 711341"/>
              <a:gd name="connsiteY20" fmla="*/ 376645 h 862716"/>
              <a:gd name="connsiteX21" fmla="*/ 611305 w 711341"/>
              <a:gd name="connsiteY21" fmla="*/ 388547 h 862716"/>
              <a:gd name="connsiteX22" fmla="*/ 597018 w 711341"/>
              <a:gd name="connsiteY22" fmla="*/ 469509 h 862716"/>
              <a:gd name="connsiteX23" fmla="*/ 611304 w 711341"/>
              <a:gd name="connsiteY23" fmla="*/ 524282 h 862716"/>
              <a:gd name="connsiteX24" fmla="*/ 592255 w 711341"/>
              <a:gd name="connsiteY24" fmla="*/ 529041 h 862716"/>
              <a:gd name="connsiteX25" fmla="*/ 592254 w 711341"/>
              <a:gd name="connsiteY25" fmla="*/ 576668 h 862716"/>
              <a:gd name="connsiteX26" fmla="*/ 677979 w 711341"/>
              <a:gd name="connsiteY26" fmla="*/ 633820 h 862716"/>
              <a:gd name="connsiteX27" fmla="*/ 644642 w 711341"/>
              <a:gd name="connsiteY27" fmla="*/ 695731 h 862716"/>
              <a:gd name="connsiteX28" fmla="*/ 701792 w 711341"/>
              <a:gd name="connsiteY28" fmla="*/ 710018 h 862716"/>
              <a:gd name="connsiteX29" fmla="*/ 685800 w 711341"/>
              <a:gd name="connsiteY29" fmla="*/ 796016 h 862716"/>
              <a:gd name="connsiteX30" fmla="*/ 630354 w 711341"/>
              <a:gd name="connsiteY30" fmla="*/ 810030 h 862716"/>
              <a:gd name="connsiteX31" fmla="*/ 544629 w 711341"/>
              <a:gd name="connsiteY31" fmla="*/ 771929 h 862716"/>
              <a:gd name="connsiteX32" fmla="*/ 482717 w 711341"/>
              <a:gd name="connsiteY32" fmla="*/ 786217 h 862716"/>
              <a:gd name="connsiteX33" fmla="*/ 373179 w 711341"/>
              <a:gd name="connsiteY33" fmla="*/ 852892 h 862716"/>
              <a:gd name="connsiteX34" fmla="*/ 354129 w 711341"/>
              <a:gd name="connsiteY34" fmla="*/ 795742 h 862716"/>
              <a:gd name="connsiteX35" fmla="*/ 154104 w 711341"/>
              <a:gd name="connsiteY35" fmla="*/ 729067 h 862716"/>
              <a:gd name="connsiteX36" fmla="*/ 90487 w 711341"/>
              <a:gd name="connsiteY36" fmla="*/ 738866 h 862716"/>
              <a:gd name="connsiteX37" fmla="*/ 0 w 711341"/>
              <a:gd name="connsiteY37" fmla="*/ 734104 h 862716"/>
              <a:gd name="connsiteX0" fmla="*/ 14287 w 711341"/>
              <a:gd name="connsiteY0" fmla="*/ 334054 h 862716"/>
              <a:gd name="connsiteX1" fmla="*/ 130292 w 711341"/>
              <a:gd name="connsiteY1" fmla="*/ 259961 h 862716"/>
              <a:gd name="connsiteX2" fmla="*/ 192204 w 711341"/>
              <a:gd name="connsiteY2" fmla="*/ 238530 h 862716"/>
              <a:gd name="connsiteX3" fmla="*/ 204110 w 711341"/>
              <a:gd name="connsiteY3" fmla="*/ 164711 h 862716"/>
              <a:gd name="connsiteX4" fmla="*/ 263642 w 711341"/>
              <a:gd name="connsiteY4" fmla="*/ 174238 h 862716"/>
              <a:gd name="connsiteX5" fmla="*/ 344604 w 711341"/>
              <a:gd name="connsiteY5" fmla="*/ 86132 h 862716"/>
              <a:gd name="connsiteX6" fmla="*/ 373180 w 711341"/>
              <a:gd name="connsiteY6" fmla="*/ 88510 h 862716"/>
              <a:gd name="connsiteX7" fmla="*/ 401754 w 711341"/>
              <a:gd name="connsiteY7" fmla="*/ 109944 h 862716"/>
              <a:gd name="connsiteX8" fmla="*/ 444618 w 711341"/>
              <a:gd name="connsiteY8" fmla="*/ 86129 h 862716"/>
              <a:gd name="connsiteX9" fmla="*/ 480335 w 711341"/>
              <a:gd name="connsiteY9" fmla="*/ 98037 h 862716"/>
              <a:gd name="connsiteX10" fmla="*/ 497005 w 711341"/>
              <a:gd name="connsiteY10" fmla="*/ 52792 h 862716"/>
              <a:gd name="connsiteX11" fmla="*/ 530343 w 711341"/>
              <a:gd name="connsiteY11" fmla="*/ 31360 h 862716"/>
              <a:gd name="connsiteX12" fmla="*/ 558917 w 711341"/>
              <a:gd name="connsiteY12" fmla="*/ 407 h 862716"/>
              <a:gd name="connsiteX13" fmla="*/ 568443 w 711341"/>
              <a:gd name="connsiteY13" fmla="*/ 55173 h 862716"/>
              <a:gd name="connsiteX14" fmla="*/ 592254 w 711341"/>
              <a:gd name="connsiteY14" fmla="*/ 74226 h 862716"/>
              <a:gd name="connsiteX15" fmla="*/ 616067 w 711341"/>
              <a:gd name="connsiteY15" fmla="*/ 133757 h 862716"/>
              <a:gd name="connsiteX16" fmla="*/ 580348 w 711341"/>
              <a:gd name="connsiteY16" fmla="*/ 162332 h 862716"/>
              <a:gd name="connsiteX17" fmla="*/ 604160 w 711341"/>
              <a:gd name="connsiteY17" fmla="*/ 200432 h 862716"/>
              <a:gd name="connsiteX18" fmla="*/ 644642 w 711341"/>
              <a:gd name="connsiteY18" fmla="*/ 229007 h 862716"/>
              <a:gd name="connsiteX19" fmla="*/ 606543 w 711341"/>
              <a:gd name="connsiteY19" fmla="*/ 255197 h 862716"/>
              <a:gd name="connsiteX20" fmla="*/ 592254 w 711341"/>
              <a:gd name="connsiteY20" fmla="*/ 376645 h 862716"/>
              <a:gd name="connsiteX21" fmla="*/ 611305 w 711341"/>
              <a:gd name="connsiteY21" fmla="*/ 388547 h 862716"/>
              <a:gd name="connsiteX22" fmla="*/ 597018 w 711341"/>
              <a:gd name="connsiteY22" fmla="*/ 469509 h 862716"/>
              <a:gd name="connsiteX23" fmla="*/ 611304 w 711341"/>
              <a:gd name="connsiteY23" fmla="*/ 524282 h 862716"/>
              <a:gd name="connsiteX24" fmla="*/ 608924 w 711341"/>
              <a:gd name="connsiteY24" fmla="*/ 536185 h 862716"/>
              <a:gd name="connsiteX25" fmla="*/ 592254 w 711341"/>
              <a:gd name="connsiteY25" fmla="*/ 576668 h 862716"/>
              <a:gd name="connsiteX26" fmla="*/ 677979 w 711341"/>
              <a:gd name="connsiteY26" fmla="*/ 633820 h 862716"/>
              <a:gd name="connsiteX27" fmla="*/ 644642 w 711341"/>
              <a:gd name="connsiteY27" fmla="*/ 695731 h 862716"/>
              <a:gd name="connsiteX28" fmla="*/ 701792 w 711341"/>
              <a:gd name="connsiteY28" fmla="*/ 710018 h 862716"/>
              <a:gd name="connsiteX29" fmla="*/ 685800 w 711341"/>
              <a:gd name="connsiteY29" fmla="*/ 796016 h 862716"/>
              <a:gd name="connsiteX30" fmla="*/ 630354 w 711341"/>
              <a:gd name="connsiteY30" fmla="*/ 810030 h 862716"/>
              <a:gd name="connsiteX31" fmla="*/ 544629 w 711341"/>
              <a:gd name="connsiteY31" fmla="*/ 771929 h 862716"/>
              <a:gd name="connsiteX32" fmla="*/ 482717 w 711341"/>
              <a:gd name="connsiteY32" fmla="*/ 786217 h 862716"/>
              <a:gd name="connsiteX33" fmla="*/ 373179 w 711341"/>
              <a:gd name="connsiteY33" fmla="*/ 852892 h 862716"/>
              <a:gd name="connsiteX34" fmla="*/ 354129 w 711341"/>
              <a:gd name="connsiteY34" fmla="*/ 795742 h 862716"/>
              <a:gd name="connsiteX35" fmla="*/ 154104 w 711341"/>
              <a:gd name="connsiteY35" fmla="*/ 729067 h 862716"/>
              <a:gd name="connsiteX36" fmla="*/ 90487 w 711341"/>
              <a:gd name="connsiteY36" fmla="*/ 738866 h 862716"/>
              <a:gd name="connsiteX37" fmla="*/ 0 w 711341"/>
              <a:gd name="connsiteY37" fmla="*/ 734104 h 862716"/>
              <a:gd name="connsiteX0" fmla="*/ 14287 w 711341"/>
              <a:gd name="connsiteY0" fmla="*/ 334054 h 862716"/>
              <a:gd name="connsiteX1" fmla="*/ 130292 w 711341"/>
              <a:gd name="connsiteY1" fmla="*/ 259961 h 862716"/>
              <a:gd name="connsiteX2" fmla="*/ 192204 w 711341"/>
              <a:gd name="connsiteY2" fmla="*/ 238530 h 862716"/>
              <a:gd name="connsiteX3" fmla="*/ 204110 w 711341"/>
              <a:gd name="connsiteY3" fmla="*/ 164711 h 862716"/>
              <a:gd name="connsiteX4" fmla="*/ 263642 w 711341"/>
              <a:gd name="connsiteY4" fmla="*/ 174238 h 862716"/>
              <a:gd name="connsiteX5" fmla="*/ 344604 w 711341"/>
              <a:gd name="connsiteY5" fmla="*/ 86132 h 862716"/>
              <a:gd name="connsiteX6" fmla="*/ 373180 w 711341"/>
              <a:gd name="connsiteY6" fmla="*/ 88510 h 862716"/>
              <a:gd name="connsiteX7" fmla="*/ 401754 w 711341"/>
              <a:gd name="connsiteY7" fmla="*/ 109944 h 862716"/>
              <a:gd name="connsiteX8" fmla="*/ 444618 w 711341"/>
              <a:gd name="connsiteY8" fmla="*/ 86129 h 862716"/>
              <a:gd name="connsiteX9" fmla="*/ 480335 w 711341"/>
              <a:gd name="connsiteY9" fmla="*/ 98037 h 862716"/>
              <a:gd name="connsiteX10" fmla="*/ 497005 w 711341"/>
              <a:gd name="connsiteY10" fmla="*/ 52792 h 862716"/>
              <a:gd name="connsiteX11" fmla="*/ 530343 w 711341"/>
              <a:gd name="connsiteY11" fmla="*/ 31360 h 862716"/>
              <a:gd name="connsiteX12" fmla="*/ 558917 w 711341"/>
              <a:gd name="connsiteY12" fmla="*/ 407 h 862716"/>
              <a:gd name="connsiteX13" fmla="*/ 568443 w 711341"/>
              <a:gd name="connsiteY13" fmla="*/ 55173 h 862716"/>
              <a:gd name="connsiteX14" fmla="*/ 592254 w 711341"/>
              <a:gd name="connsiteY14" fmla="*/ 74226 h 862716"/>
              <a:gd name="connsiteX15" fmla="*/ 616067 w 711341"/>
              <a:gd name="connsiteY15" fmla="*/ 133757 h 862716"/>
              <a:gd name="connsiteX16" fmla="*/ 580348 w 711341"/>
              <a:gd name="connsiteY16" fmla="*/ 162332 h 862716"/>
              <a:gd name="connsiteX17" fmla="*/ 604160 w 711341"/>
              <a:gd name="connsiteY17" fmla="*/ 200432 h 862716"/>
              <a:gd name="connsiteX18" fmla="*/ 644642 w 711341"/>
              <a:gd name="connsiteY18" fmla="*/ 229007 h 862716"/>
              <a:gd name="connsiteX19" fmla="*/ 606543 w 711341"/>
              <a:gd name="connsiteY19" fmla="*/ 255197 h 862716"/>
              <a:gd name="connsiteX20" fmla="*/ 592254 w 711341"/>
              <a:gd name="connsiteY20" fmla="*/ 376645 h 862716"/>
              <a:gd name="connsiteX21" fmla="*/ 611305 w 711341"/>
              <a:gd name="connsiteY21" fmla="*/ 388547 h 862716"/>
              <a:gd name="connsiteX22" fmla="*/ 597018 w 711341"/>
              <a:gd name="connsiteY22" fmla="*/ 469509 h 862716"/>
              <a:gd name="connsiteX23" fmla="*/ 611304 w 711341"/>
              <a:gd name="connsiteY23" fmla="*/ 524282 h 862716"/>
              <a:gd name="connsiteX24" fmla="*/ 597018 w 711341"/>
              <a:gd name="connsiteY24" fmla="*/ 531422 h 862716"/>
              <a:gd name="connsiteX25" fmla="*/ 592254 w 711341"/>
              <a:gd name="connsiteY25" fmla="*/ 576668 h 862716"/>
              <a:gd name="connsiteX26" fmla="*/ 677979 w 711341"/>
              <a:gd name="connsiteY26" fmla="*/ 633820 h 862716"/>
              <a:gd name="connsiteX27" fmla="*/ 644642 w 711341"/>
              <a:gd name="connsiteY27" fmla="*/ 695731 h 862716"/>
              <a:gd name="connsiteX28" fmla="*/ 701792 w 711341"/>
              <a:gd name="connsiteY28" fmla="*/ 710018 h 862716"/>
              <a:gd name="connsiteX29" fmla="*/ 685800 w 711341"/>
              <a:gd name="connsiteY29" fmla="*/ 796016 h 862716"/>
              <a:gd name="connsiteX30" fmla="*/ 630354 w 711341"/>
              <a:gd name="connsiteY30" fmla="*/ 810030 h 862716"/>
              <a:gd name="connsiteX31" fmla="*/ 544629 w 711341"/>
              <a:gd name="connsiteY31" fmla="*/ 771929 h 862716"/>
              <a:gd name="connsiteX32" fmla="*/ 482717 w 711341"/>
              <a:gd name="connsiteY32" fmla="*/ 786217 h 862716"/>
              <a:gd name="connsiteX33" fmla="*/ 373179 w 711341"/>
              <a:gd name="connsiteY33" fmla="*/ 852892 h 862716"/>
              <a:gd name="connsiteX34" fmla="*/ 354129 w 711341"/>
              <a:gd name="connsiteY34" fmla="*/ 795742 h 862716"/>
              <a:gd name="connsiteX35" fmla="*/ 154104 w 711341"/>
              <a:gd name="connsiteY35" fmla="*/ 729067 h 862716"/>
              <a:gd name="connsiteX36" fmla="*/ 90487 w 711341"/>
              <a:gd name="connsiteY36" fmla="*/ 738866 h 862716"/>
              <a:gd name="connsiteX37" fmla="*/ 0 w 711341"/>
              <a:gd name="connsiteY37" fmla="*/ 734104 h 862716"/>
              <a:gd name="connsiteX0" fmla="*/ 14287 w 711341"/>
              <a:gd name="connsiteY0" fmla="*/ 334054 h 862716"/>
              <a:gd name="connsiteX1" fmla="*/ 130292 w 711341"/>
              <a:gd name="connsiteY1" fmla="*/ 259961 h 862716"/>
              <a:gd name="connsiteX2" fmla="*/ 192204 w 711341"/>
              <a:gd name="connsiteY2" fmla="*/ 238530 h 862716"/>
              <a:gd name="connsiteX3" fmla="*/ 204110 w 711341"/>
              <a:gd name="connsiteY3" fmla="*/ 164711 h 862716"/>
              <a:gd name="connsiteX4" fmla="*/ 263642 w 711341"/>
              <a:gd name="connsiteY4" fmla="*/ 174238 h 862716"/>
              <a:gd name="connsiteX5" fmla="*/ 344604 w 711341"/>
              <a:gd name="connsiteY5" fmla="*/ 86132 h 862716"/>
              <a:gd name="connsiteX6" fmla="*/ 373180 w 711341"/>
              <a:gd name="connsiteY6" fmla="*/ 88510 h 862716"/>
              <a:gd name="connsiteX7" fmla="*/ 401754 w 711341"/>
              <a:gd name="connsiteY7" fmla="*/ 109944 h 862716"/>
              <a:gd name="connsiteX8" fmla="*/ 444618 w 711341"/>
              <a:gd name="connsiteY8" fmla="*/ 86129 h 862716"/>
              <a:gd name="connsiteX9" fmla="*/ 480335 w 711341"/>
              <a:gd name="connsiteY9" fmla="*/ 98037 h 862716"/>
              <a:gd name="connsiteX10" fmla="*/ 497005 w 711341"/>
              <a:gd name="connsiteY10" fmla="*/ 52792 h 862716"/>
              <a:gd name="connsiteX11" fmla="*/ 530343 w 711341"/>
              <a:gd name="connsiteY11" fmla="*/ 31360 h 862716"/>
              <a:gd name="connsiteX12" fmla="*/ 558917 w 711341"/>
              <a:gd name="connsiteY12" fmla="*/ 407 h 862716"/>
              <a:gd name="connsiteX13" fmla="*/ 568443 w 711341"/>
              <a:gd name="connsiteY13" fmla="*/ 55173 h 862716"/>
              <a:gd name="connsiteX14" fmla="*/ 592254 w 711341"/>
              <a:gd name="connsiteY14" fmla="*/ 74226 h 862716"/>
              <a:gd name="connsiteX15" fmla="*/ 616067 w 711341"/>
              <a:gd name="connsiteY15" fmla="*/ 133757 h 862716"/>
              <a:gd name="connsiteX16" fmla="*/ 580348 w 711341"/>
              <a:gd name="connsiteY16" fmla="*/ 162332 h 862716"/>
              <a:gd name="connsiteX17" fmla="*/ 604160 w 711341"/>
              <a:gd name="connsiteY17" fmla="*/ 200432 h 862716"/>
              <a:gd name="connsiteX18" fmla="*/ 644642 w 711341"/>
              <a:gd name="connsiteY18" fmla="*/ 229007 h 862716"/>
              <a:gd name="connsiteX19" fmla="*/ 606543 w 711341"/>
              <a:gd name="connsiteY19" fmla="*/ 255197 h 862716"/>
              <a:gd name="connsiteX20" fmla="*/ 592254 w 711341"/>
              <a:gd name="connsiteY20" fmla="*/ 376645 h 862716"/>
              <a:gd name="connsiteX21" fmla="*/ 611305 w 711341"/>
              <a:gd name="connsiteY21" fmla="*/ 388547 h 862716"/>
              <a:gd name="connsiteX22" fmla="*/ 597018 w 711341"/>
              <a:gd name="connsiteY22" fmla="*/ 469509 h 862716"/>
              <a:gd name="connsiteX23" fmla="*/ 611304 w 711341"/>
              <a:gd name="connsiteY23" fmla="*/ 524282 h 862716"/>
              <a:gd name="connsiteX24" fmla="*/ 597018 w 711341"/>
              <a:gd name="connsiteY24" fmla="*/ 531422 h 862716"/>
              <a:gd name="connsiteX25" fmla="*/ 592254 w 711341"/>
              <a:gd name="connsiteY25" fmla="*/ 576668 h 862716"/>
              <a:gd name="connsiteX26" fmla="*/ 647024 w 711341"/>
              <a:gd name="connsiteY26" fmla="*/ 619528 h 862716"/>
              <a:gd name="connsiteX27" fmla="*/ 677979 w 711341"/>
              <a:gd name="connsiteY27" fmla="*/ 633820 h 862716"/>
              <a:gd name="connsiteX28" fmla="*/ 644642 w 711341"/>
              <a:gd name="connsiteY28" fmla="*/ 695731 h 862716"/>
              <a:gd name="connsiteX29" fmla="*/ 701792 w 711341"/>
              <a:gd name="connsiteY29" fmla="*/ 710018 h 862716"/>
              <a:gd name="connsiteX30" fmla="*/ 685800 w 711341"/>
              <a:gd name="connsiteY30" fmla="*/ 796016 h 862716"/>
              <a:gd name="connsiteX31" fmla="*/ 630354 w 711341"/>
              <a:gd name="connsiteY31" fmla="*/ 810030 h 862716"/>
              <a:gd name="connsiteX32" fmla="*/ 544629 w 711341"/>
              <a:gd name="connsiteY32" fmla="*/ 771929 h 862716"/>
              <a:gd name="connsiteX33" fmla="*/ 482717 w 711341"/>
              <a:gd name="connsiteY33" fmla="*/ 786217 h 862716"/>
              <a:gd name="connsiteX34" fmla="*/ 373179 w 711341"/>
              <a:gd name="connsiteY34" fmla="*/ 852892 h 862716"/>
              <a:gd name="connsiteX35" fmla="*/ 354129 w 711341"/>
              <a:gd name="connsiteY35" fmla="*/ 795742 h 862716"/>
              <a:gd name="connsiteX36" fmla="*/ 154104 w 711341"/>
              <a:gd name="connsiteY36" fmla="*/ 729067 h 862716"/>
              <a:gd name="connsiteX37" fmla="*/ 90487 w 711341"/>
              <a:gd name="connsiteY37" fmla="*/ 738866 h 862716"/>
              <a:gd name="connsiteX38" fmla="*/ 0 w 711341"/>
              <a:gd name="connsiteY38" fmla="*/ 734104 h 862716"/>
              <a:gd name="connsiteX0" fmla="*/ 14287 w 711341"/>
              <a:gd name="connsiteY0" fmla="*/ 334054 h 862716"/>
              <a:gd name="connsiteX1" fmla="*/ 130292 w 711341"/>
              <a:gd name="connsiteY1" fmla="*/ 259961 h 862716"/>
              <a:gd name="connsiteX2" fmla="*/ 192204 w 711341"/>
              <a:gd name="connsiteY2" fmla="*/ 238530 h 862716"/>
              <a:gd name="connsiteX3" fmla="*/ 204110 w 711341"/>
              <a:gd name="connsiteY3" fmla="*/ 164711 h 862716"/>
              <a:gd name="connsiteX4" fmla="*/ 263642 w 711341"/>
              <a:gd name="connsiteY4" fmla="*/ 174238 h 862716"/>
              <a:gd name="connsiteX5" fmla="*/ 344604 w 711341"/>
              <a:gd name="connsiteY5" fmla="*/ 86132 h 862716"/>
              <a:gd name="connsiteX6" fmla="*/ 373180 w 711341"/>
              <a:gd name="connsiteY6" fmla="*/ 88510 h 862716"/>
              <a:gd name="connsiteX7" fmla="*/ 401754 w 711341"/>
              <a:gd name="connsiteY7" fmla="*/ 109944 h 862716"/>
              <a:gd name="connsiteX8" fmla="*/ 444618 w 711341"/>
              <a:gd name="connsiteY8" fmla="*/ 86129 h 862716"/>
              <a:gd name="connsiteX9" fmla="*/ 480335 w 711341"/>
              <a:gd name="connsiteY9" fmla="*/ 98037 h 862716"/>
              <a:gd name="connsiteX10" fmla="*/ 497005 w 711341"/>
              <a:gd name="connsiteY10" fmla="*/ 52792 h 862716"/>
              <a:gd name="connsiteX11" fmla="*/ 530343 w 711341"/>
              <a:gd name="connsiteY11" fmla="*/ 31360 h 862716"/>
              <a:gd name="connsiteX12" fmla="*/ 558917 w 711341"/>
              <a:gd name="connsiteY12" fmla="*/ 407 h 862716"/>
              <a:gd name="connsiteX13" fmla="*/ 568443 w 711341"/>
              <a:gd name="connsiteY13" fmla="*/ 55173 h 862716"/>
              <a:gd name="connsiteX14" fmla="*/ 592254 w 711341"/>
              <a:gd name="connsiteY14" fmla="*/ 74226 h 862716"/>
              <a:gd name="connsiteX15" fmla="*/ 616067 w 711341"/>
              <a:gd name="connsiteY15" fmla="*/ 133757 h 862716"/>
              <a:gd name="connsiteX16" fmla="*/ 580348 w 711341"/>
              <a:gd name="connsiteY16" fmla="*/ 162332 h 862716"/>
              <a:gd name="connsiteX17" fmla="*/ 604160 w 711341"/>
              <a:gd name="connsiteY17" fmla="*/ 200432 h 862716"/>
              <a:gd name="connsiteX18" fmla="*/ 644642 w 711341"/>
              <a:gd name="connsiteY18" fmla="*/ 229007 h 862716"/>
              <a:gd name="connsiteX19" fmla="*/ 606543 w 711341"/>
              <a:gd name="connsiteY19" fmla="*/ 255197 h 862716"/>
              <a:gd name="connsiteX20" fmla="*/ 592254 w 711341"/>
              <a:gd name="connsiteY20" fmla="*/ 376645 h 862716"/>
              <a:gd name="connsiteX21" fmla="*/ 611305 w 711341"/>
              <a:gd name="connsiteY21" fmla="*/ 388547 h 862716"/>
              <a:gd name="connsiteX22" fmla="*/ 597018 w 711341"/>
              <a:gd name="connsiteY22" fmla="*/ 469509 h 862716"/>
              <a:gd name="connsiteX23" fmla="*/ 611304 w 711341"/>
              <a:gd name="connsiteY23" fmla="*/ 524282 h 862716"/>
              <a:gd name="connsiteX24" fmla="*/ 597018 w 711341"/>
              <a:gd name="connsiteY24" fmla="*/ 531422 h 862716"/>
              <a:gd name="connsiteX25" fmla="*/ 592254 w 711341"/>
              <a:gd name="connsiteY25" fmla="*/ 576668 h 862716"/>
              <a:gd name="connsiteX26" fmla="*/ 647024 w 711341"/>
              <a:gd name="connsiteY26" fmla="*/ 619528 h 862716"/>
              <a:gd name="connsiteX27" fmla="*/ 677979 w 711341"/>
              <a:gd name="connsiteY27" fmla="*/ 633820 h 862716"/>
              <a:gd name="connsiteX28" fmla="*/ 644642 w 711341"/>
              <a:gd name="connsiteY28" fmla="*/ 688587 h 862716"/>
              <a:gd name="connsiteX29" fmla="*/ 701792 w 711341"/>
              <a:gd name="connsiteY29" fmla="*/ 710018 h 862716"/>
              <a:gd name="connsiteX30" fmla="*/ 685800 w 711341"/>
              <a:gd name="connsiteY30" fmla="*/ 796016 h 862716"/>
              <a:gd name="connsiteX31" fmla="*/ 630354 w 711341"/>
              <a:gd name="connsiteY31" fmla="*/ 810030 h 862716"/>
              <a:gd name="connsiteX32" fmla="*/ 544629 w 711341"/>
              <a:gd name="connsiteY32" fmla="*/ 771929 h 862716"/>
              <a:gd name="connsiteX33" fmla="*/ 482717 w 711341"/>
              <a:gd name="connsiteY33" fmla="*/ 786217 h 862716"/>
              <a:gd name="connsiteX34" fmla="*/ 373179 w 711341"/>
              <a:gd name="connsiteY34" fmla="*/ 852892 h 862716"/>
              <a:gd name="connsiteX35" fmla="*/ 354129 w 711341"/>
              <a:gd name="connsiteY35" fmla="*/ 795742 h 862716"/>
              <a:gd name="connsiteX36" fmla="*/ 154104 w 711341"/>
              <a:gd name="connsiteY36" fmla="*/ 729067 h 862716"/>
              <a:gd name="connsiteX37" fmla="*/ 90487 w 711341"/>
              <a:gd name="connsiteY37" fmla="*/ 738866 h 862716"/>
              <a:gd name="connsiteX38" fmla="*/ 0 w 711341"/>
              <a:gd name="connsiteY38" fmla="*/ 734104 h 862716"/>
              <a:gd name="connsiteX0" fmla="*/ 14287 w 702576"/>
              <a:gd name="connsiteY0" fmla="*/ 334054 h 862716"/>
              <a:gd name="connsiteX1" fmla="*/ 130292 w 702576"/>
              <a:gd name="connsiteY1" fmla="*/ 259961 h 862716"/>
              <a:gd name="connsiteX2" fmla="*/ 192204 w 702576"/>
              <a:gd name="connsiteY2" fmla="*/ 238530 h 862716"/>
              <a:gd name="connsiteX3" fmla="*/ 204110 w 702576"/>
              <a:gd name="connsiteY3" fmla="*/ 164711 h 862716"/>
              <a:gd name="connsiteX4" fmla="*/ 263642 w 702576"/>
              <a:gd name="connsiteY4" fmla="*/ 174238 h 862716"/>
              <a:gd name="connsiteX5" fmla="*/ 344604 w 702576"/>
              <a:gd name="connsiteY5" fmla="*/ 86132 h 862716"/>
              <a:gd name="connsiteX6" fmla="*/ 373180 w 702576"/>
              <a:gd name="connsiteY6" fmla="*/ 88510 h 862716"/>
              <a:gd name="connsiteX7" fmla="*/ 401754 w 702576"/>
              <a:gd name="connsiteY7" fmla="*/ 109944 h 862716"/>
              <a:gd name="connsiteX8" fmla="*/ 444618 w 702576"/>
              <a:gd name="connsiteY8" fmla="*/ 86129 h 862716"/>
              <a:gd name="connsiteX9" fmla="*/ 480335 w 702576"/>
              <a:gd name="connsiteY9" fmla="*/ 98037 h 862716"/>
              <a:gd name="connsiteX10" fmla="*/ 497005 w 702576"/>
              <a:gd name="connsiteY10" fmla="*/ 52792 h 862716"/>
              <a:gd name="connsiteX11" fmla="*/ 530343 w 702576"/>
              <a:gd name="connsiteY11" fmla="*/ 31360 h 862716"/>
              <a:gd name="connsiteX12" fmla="*/ 558917 w 702576"/>
              <a:gd name="connsiteY12" fmla="*/ 407 h 862716"/>
              <a:gd name="connsiteX13" fmla="*/ 568443 w 702576"/>
              <a:gd name="connsiteY13" fmla="*/ 55173 h 862716"/>
              <a:gd name="connsiteX14" fmla="*/ 592254 w 702576"/>
              <a:gd name="connsiteY14" fmla="*/ 74226 h 862716"/>
              <a:gd name="connsiteX15" fmla="*/ 616067 w 702576"/>
              <a:gd name="connsiteY15" fmla="*/ 133757 h 862716"/>
              <a:gd name="connsiteX16" fmla="*/ 580348 w 702576"/>
              <a:gd name="connsiteY16" fmla="*/ 162332 h 862716"/>
              <a:gd name="connsiteX17" fmla="*/ 604160 w 702576"/>
              <a:gd name="connsiteY17" fmla="*/ 200432 h 862716"/>
              <a:gd name="connsiteX18" fmla="*/ 644642 w 702576"/>
              <a:gd name="connsiteY18" fmla="*/ 229007 h 862716"/>
              <a:gd name="connsiteX19" fmla="*/ 606543 w 702576"/>
              <a:gd name="connsiteY19" fmla="*/ 255197 h 862716"/>
              <a:gd name="connsiteX20" fmla="*/ 592254 w 702576"/>
              <a:gd name="connsiteY20" fmla="*/ 376645 h 862716"/>
              <a:gd name="connsiteX21" fmla="*/ 611305 w 702576"/>
              <a:gd name="connsiteY21" fmla="*/ 388547 h 862716"/>
              <a:gd name="connsiteX22" fmla="*/ 597018 w 702576"/>
              <a:gd name="connsiteY22" fmla="*/ 469509 h 862716"/>
              <a:gd name="connsiteX23" fmla="*/ 611304 w 702576"/>
              <a:gd name="connsiteY23" fmla="*/ 524282 h 862716"/>
              <a:gd name="connsiteX24" fmla="*/ 597018 w 702576"/>
              <a:gd name="connsiteY24" fmla="*/ 531422 h 862716"/>
              <a:gd name="connsiteX25" fmla="*/ 592254 w 702576"/>
              <a:gd name="connsiteY25" fmla="*/ 576668 h 862716"/>
              <a:gd name="connsiteX26" fmla="*/ 647024 w 702576"/>
              <a:gd name="connsiteY26" fmla="*/ 619528 h 862716"/>
              <a:gd name="connsiteX27" fmla="*/ 677979 w 702576"/>
              <a:gd name="connsiteY27" fmla="*/ 633820 h 862716"/>
              <a:gd name="connsiteX28" fmla="*/ 644642 w 702576"/>
              <a:gd name="connsiteY28" fmla="*/ 688587 h 862716"/>
              <a:gd name="connsiteX29" fmla="*/ 606543 w 702576"/>
              <a:gd name="connsiteY29" fmla="*/ 679059 h 862716"/>
              <a:gd name="connsiteX30" fmla="*/ 701792 w 702576"/>
              <a:gd name="connsiteY30" fmla="*/ 710018 h 862716"/>
              <a:gd name="connsiteX31" fmla="*/ 685800 w 702576"/>
              <a:gd name="connsiteY31" fmla="*/ 796016 h 862716"/>
              <a:gd name="connsiteX32" fmla="*/ 630354 w 702576"/>
              <a:gd name="connsiteY32" fmla="*/ 810030 h 862716"/>
              <a:gd name="connsiteX33" fmla="*/ 544629 w 702576"/>
              <a:gd name="connsiteY33" fmla="*/ 771929 h 862716"/>
              <a:gd name="connsiteX34" fmla="*/ 482717 w 702576"/>
              <a:gd name="connsiteY34" fmla="*/ 786217 h 862716"/>
              <a:gd name="connsiteX35" fmla="*/ 373179 w 702576"/>
              <a:gd name="connsiteY35" fmla="*/ 852892 h 862716"/>
              <a:gd name="connsiteX36" fmla="*/ 354129 w 702576"/>
              <a:gd name="connsiteY36" fmla="*/ 795742 h 862716"/>
              <a:gd name="connsiteX37" fmla="*/ 154104 w 702576"/>
              <a:gd name="connsiteY37" fmla="*/ 729067 h 862716"/>
              <a:gd name="connsiteX38" fmla="*/ 90487 w 702576"/>
              <a:gd name="connsiteY38" fmla="*/ 738866 h 862716"/>
              <a:gd name="connsiteX39" fmla="*/ 0 w 702576"/>
              <a:gd name="connsiteY39" fmla="*/ 734104 h 862716"/>
              <a:gd name="connsiteX0" fmla="*/ 14287 w 702576"/>
              <a:gd name="connsiteY0" fmla="*/ 334054 h 862716"/>
              <a:gd name="connsiteX1" fmla="*/ 130292 w 702576"/>
              <a:gd name="connsiteY1" fmla="*/ 259961 h 862716"/>
              <a:gd name="connsiteX2" fmla="*/ 192204 w 702576"/>
              <a:gd name="connsiteY2" fmla="*/ 238530 h 862716"/>
              <a:gd name="connsiteX3" fmla="*/ 204110 w 702576"/>
              <a:gd name="connsiteY3" fmla="*/ 164711 h 862716"/>
              <a:gd name="connsiteX4" fmla="*/ 263642 w 702576"/>
              <a:gd name="connsiteY4" fmla="*/ 174238 h 862716"/>
              <a:gd name="connsiteX5" fmla="*/ 344604 w 702576"/>
              <a:gd name="connsiteY5" fmla="*/ 86132 h 862716"/>
              <a:gd name="connsiteX6" fmla="*/ 373180 w 702576"/>
              <a:gd name="connsiteY6" fmla="*/ 88510 h 862716"/>
              <a:gd name="connsiteX7" fmla="*/ 401754 w 702576"/>
              <a:gd name="connsiteY7" fmla="*/ 109944 h 862716"/>
              <a:gd name="connsiteX8" fmla="*/ 444618 w 702576"/>
              <a:gd name="connsiteY8" fmla="*/ 86129 h 862716"/>
              <a:gd name="connsiteX9" fmla="*/ 480335 w 702576"/>
              <a:gd name="connsiteY9" fmla="*/ 98037 h 862716"/>
              <a:gd name="connsiteX10" fmla="*/ 497005 w 702576"/>
              <a:gd name="connsiteY10" fmla="*/ 52792 h 862716"/>
              <a:gd name="connsiteX11" fmla="*/ 530343 w 702576"/>
              <a:gd name="connsiteY11" fmla="*/ 31360 h 862716"/>
              <a:gd name="connsiteX12" fmla="*/ 558917 w 702576"/>
              <a:gd name="connsiteY12" fmla="*/ 407 h 862716"/>
              <a:gd name="connsiteX13" fmla="*/ 568443 w 702576"/>
              <a:gd name="connsiteY13" fmla="*/ 55173 h 862716"/>
              <a:gd name="connsiteX14" fmla="*/ 592254 w 702576"/>
              <a:gd name="connsiteY14" fmla="*/ 74226 h 862716"/>
              <a:gd name="connsiteX15" fmla="*/ 616067 w 702576"/>
              <a:gd name="connsiteY15" fmla="*/ 133757 h 862716"/>
              <a:gd name="connsiteX16" fmla="*/ 580348 w 702576"/>
              <a:gd name="connsiteY16" fmla="*/ 162332 h 862716"/>
              <a:gd name="connsiteX17" fmla="*/ 604160 w 702576"/>
              <a:gd name="connsiteY17" fmla="*/ 200432 h 862716"/>
              <a:gd name="connsiteX18" fmla="*/ 644642 w 702576"/>
              <a:gd name="connsiteY18" fmla="*/ 229007 h 862716"/>
              <a:gd name="connsiteX19" fmla="*/ 606543 w 702576"/>
              <a:gd name="connsiteY19" fmla="*/ 255197 h 862716"/>
              <a:gd name="connsiteX20" fmla="*/ 592254 w 702576"/>
              <a:gd name="connsiteY20" fmla="*/ 376645 h 862716"/>
              <a:gd name="connsiteX21" fmla="*/ 611305 w 702576"/>
              <a:gd name="connsiteY21" fmla="*/ 388547 h 862716"/>
              <a:gd name="connsiteX22" fmla="*/ 597018 w 702576"/>
              <a:gd name="connsiteY22" fmla="*/ 469509 h 862716"/>
              <a:gd name="connsiteX23" fmla="*/ 611304 w 702576"/>
              <a:gd name="connsiteY23" fmla="*/ 524282 h 862716"/>
              <a:gd name="connsiteX24" fmla="*/ 597018 w 702576"/>
              <a:gd name="connsiteY24" fmla="*/ 531422 h 862716"/>
              <a:gd name="connsiteX25" fmla="*/ 592254 w 702576"/>
              <a:gd name="connsiteY25" fmla="*/ 576668 h 862716"/>
              <a:gd name="connsiteX26" fmla="*/ 647024 w 702576"/>
              <a:gd name="connsiteY26" fmla="*/ 619528 h 862716"/>
              <a:gd name="connsiteX27" fmla="*/ 677979 w 702576"/>
              <a:gd name="connsiteY27" fmla="*/ 633820 h 862716"/>
              <a:gd name="connsiteX28" fmla="*/ 644642 w 702576"/>
              <a:gd name="connsiteY28" fmla="*/ 688587 h 862716"/>
              <a:gd name="connsiteX29" fmla="*/ 608924 w 702576"/>
              <a:gd name="connsiteY29" fmla="*/ 705253 h 862716"/>
              <a:gd name="connsiteX30" fmla="*/ 606543 w 702576"/>
              <a:gd name="connsiteY30" fmla="*/ 679059 h 862716"/>
              <a:gd name="connsiteX31" fmla="*/ 701792 w 702576"/>
              <a:gd name="connsiteY31" fmla="*/ 710018 h 862716"/>
              <a:gd name="connsiteX32" fmla="*/ 685800 w 702576"/>
              <a:gd name="connsiteY32" fmla="*/ 796016 h 862716"/>
              <a:gd name="connsiteX33" fmla="*/ 630354 w 702576"/>
              <a:gd name="connsiteY33" fmla="*/ 810030 h 862716"/>
              <a:gd name="connsiteX34" fmla="*/ 544629 w 702576"/>
              <a:gd name="connsiteY34" fmla="*/ 771929 h 862716"/>
              <a:gd name="connsiteX35" fmla="*/ 482717 w 702576"/>
              <a:gd name="connsiteY35" fmla="*/ 786217 h 862716"/>
              <a:gd name="connsiteX36" fmla="*/ 373179 w 702576"/>
              <a:gd name="connsiteY36" fmla="*/ 852892 h 862716"/>
              <a:gd name="connsiteX37" fmla="*/ 354129 w 702576"/>
              <a:gd name="connsiteY37" fmla="*/ 795742 h 862716"/>
              <a:gd name="connsiteX38" fmla="*/ 154104 w 702576"/>
              <a:gd name="connsiteY38" fmla="*/ 729067 h 862716"/>
              <a:gd name="connsiteX39" fmla="*/ 90487 w 702576"/>
              <a:gd name="connsiteY39" fmla="*/ 738866 h 862716"/>
              <a:gd name="connsiteX40" fmla="*/ 0 w 702576"/>
              <a:gd name="connsiteY40" fmla="*/ 734104 h 862716"/>
              <a:gd name="connsiteX0" fmla="*/ 14287 w 701895"/>
              <a:gd name="connsiteY0" fmla="*/ 334054 h 862716"/>
              <a:gd name="connsiteX1" fmla="*/ 130292 w 701895"/>
              <a:gd name="connsiteY1" fmla="*/ 259961 h 862716"/>
              <a:gd name="connsiteX2" fmla="*/ 192204 w 701895"/>
              <a:gd name="connsiteY2" fmla="*/ 238530 h 862716"/>
              <a:gd name="connsiteX3" fmla="*/ 204110 w 701895"/>
              <a:gd name="connsiteY3" fmla="*/ 164711 h 862716"/>
              <a:gd name="connsiteX4" fmla="*/ 263642 w 701895"/>
              <a:gd name="connsiteY4" fmla="*/ 174238 h 862716"/>
              <a:gd name="connsiteX5" fmla="*/ 344604 w 701895"/>
              <a:gd name="connsiteY5" fmla="*/ 86132 h 862716"/>
              <a:gd name="connsiteX6" fmla="*/ 373180 w 701895"/>
              <a:gd name="connsiteY6" fmla="*/ 88510 h 862716"/>
              <a:gd name="connsiteX7" fmla="*/ 401754 w 701895"/>
              <a:gd name="connsiteY7" fmla="*/ 109944 h 862716"/>
              <a:gd name="connsiteX8" fmla="*/ 444618 w 701895"/>
              <a:gd name="connsiteY8" fmla="*/ 86129 h 862716"/>
              <a:gd name="connsiteX9" fmla="*/ 480335 w 701895"/>
              <a:gd name="connsiteY9" fmla="*/ 98037 h 862716"/>
              <a:gd name="connsiteX10" fmla="*/ 497005 w 701895"/>
              <a:gd name="connsiteY10" fmla="*/ 52792 h 862716"/>
              <a:gd name="connsiteX11" fmla="*/ 530343 w 701895"/>
              <a:gd name="connsiteY11" fmla="*/ 31360 h 862716"/>
              <a:gd name="connsiteX12" fmla="*/ 558917 w 701895"/>
              <a:gd name="connsiteY12" fmla="*/ 407 h 862716"/>
              <a:gd name="connsiteX13" fmla="*/ 568443 w 701895"/>
              <a:gd name="connsiteY13" fmla="*/ 55173 h 862716"/>
              <a:gd name="connsiteX14" fmla="*/ 592254 w 701895"/>
              <a:gd name="connsiteY14" fmla="*/ 74226 h 862716"/>
              <a:gd name="connsiteX15" fmla="*/ 616067 w 701895"/>
              <a:gd name="connsiteY15" fmla="*/ 133757 h 862716"/>
              <a:gd name="connsiteX16" fmla="*/ 580348 w 701895"/>
              <a:gd name="connsiteY16" fmla="*/ 162332 h 862716"/>
              <a:gd name="connsiteX17" fmla="*/ 604160 w 701895"/>
              <a:gd name="connsiteY17" fmla="*/ 200432 h 862716"/>
              <a:gd name="connsiteX18" fmla="*/ 644642 w 701895"/>
              <a:gd name="connsiteY18" fmla="*/ 229007 h 862716"/>
              <a:gd name="connsiteX19" fmla="*/ 606543 w 701895"/>
              <a:gd name="connsiteY19" fmla="*/ 255197 h 862716"/>
              <a:gd name="connsiteX20" fmla="*/ 592254 w 701895"/>
              <a:gd name="connsiteY20" fmla="*/ 376645 h 862716"/>
              <a:gd name="connsiteX21" fmla="*/ 611305 w 701895"/>
              <a:gd name="connsiteY21" fmla="*/ 388547 h 862716"/>
              <a:gd name="connsiteX22" fmla="*/ 597018 w 701895"/>
              <a:gd name="connsiteY22" fmla="*/ 469509 h 862716"/>
              <a:gd name="connsiteX23" fmla="*/ 611304 w 701895"/>
              <a:gd name="connsiteY23" fmla="*/ 524282 h 862716"/>
              <a:gd name="connsiteX24" fmla="*/ 597018 w 701895"/>
              <a:gd name="connsiteY24" fmla="*/ 531422 h 862716"/>
              <a:gd name="connsiteX25" fmla="*/ 592254 w 701895"/>
              <a:gd name="connsiteY25" fmla="*/ 576668 h 862716"/>
              <a:gd name="connsiteX26" fmla="*/ 647024 w 701895"/>
              <a:gd name="connsiteY26" fmla="*/ 619528 h 862716"/>
              <a:gd name="connsiteX27" fmla="*/ 677979 w 701895"/>
              <a:gd name="connsiteY27" fmla="*/ 633820 h 862716"/>
              <a:gd name="connsiteX28" fmla="*/ 644642 w 701895"/>
              <a:gd name="connsiteY28" fmla="*/ 688587 h 862716"/>
              <a:gd name="connsiteX29" fmla="*/ 608924 w 701895"/>
              <a:gd name="connsiteY29" fmla="*/ 705253 h 862716"/>
              <a:gd name="connsiteX30" fmla="*/ 606543 w 701895"/>
              <a:gd name="connsiteY30" fmla="*/ 679059 h 862716"/>
              <a:gd name="connsiteX31" fmla="*/ 673218 w 701895"/>
              <a:gd name="connsiteY31" fmla="*/ 721922 h 862716"/>
              <a:gd name="connsiteX32" fmla="*/ 701792 w 701895"/>
              <a:gd name="connsiteY32" fmla="*/ 710018 h 862716"/>
              <a:gd name="connsiteX33" fmla="*/ 685800 w 701895"/>
              <a:gd name="connsiteY33" fmla="*/ 796016 h 862716"/>
              <a:gd name="connsiteX34" fmla="*/ 630354 w 701895"/>
              <a:gd name="connsiteY34" fmla="*/ 810030 h 862716"/>
              <a:gd name="connsiteX35" fmla="*/ 544629 w 701895"/>
              <a:gd name="connsiteY35" fmla="*/ 771929 h 862716"/>
              <a:gd name="connsiteX36" fmla="*/ 482717 w 701895"/>
              <a:gd name="connsiteY36" fmla="*/ 786217 h 862716"/>
              <a:gd name="connsiteX37" fmla="*/ 373179 w 701895"/>
              <a:gd name="connsiteY37" fmla="*/ 852892 h 862716"/>
              <a:gd name="connsiteX38" fmla="*/ 354129 w 701895"/>
              <a:gd name="connsiteY38" fmla="*/ 795742 h 862716"/>
              <a:gd name="connsiteX39" fmla="*/ 154104 w 701895"/>
              <a:gd name="connsiteY39" fmla="*/ 729067 h 862716"/>
              <a:gd name="connsiteX40" fmla="*/ 90487 w 701895"/>
              <a:gd name="connsiteY40" fmla="*/ 738866 h 862716"/>
              <a:gd name="connsiteX41" fmla="*/ 0 w 701895"/>
              <a:gd name="connsiteY41" fmla="*/ 734104 h 862716"/>
              <a:gd name="connsiteX0" fmla="*/ 14287 w 701895"/>
              <a:gd name="connsiteY0" fmla="*/ 334054 h 862716"/>
              <a:gd name="connsiteX1" fmla="*/ 130292 w 701895"/>
              <a:gd name="connsiteY1" fmla="*/ 259961 h 862716"/>
              <a:gd name="connsiteX2" fmla="*/ 192204 w 701895"/>
              <a:gd name="connsiteY2" fmla="*/ 238530 h 862716"/>
              <a:gd name="connsiteX3" fmla="*/ 204110 w 701895"/>
              <a:gd name="connsiteY3" fmla="*/ 164711 h 862716"/>
              <a:gd name="connsiteX4" fmla="*/ 263642 w 701895"/>
              <a:gd name="connsiteY4" fmla="*/ 174238 h 862716"/>
              <a:gd name="connsiteX5" fmla="*/ 344604 w 701895"/>
              <a:gd name="connsiteY5" fmla="*/ 86132 h 862716"/>
              <a:gd name="connsiteX6" fmla="*/ 373180 w 701895"/>
              <a:gd name="connsiteY6" fmla="*/ 88510 h 862716"/>
              <a:gd name="connsiteX7" fmla="*/ 401754 w 701895"/>
              <a:gd name="connsiteY7" fmla="*/ 109944 h 862716"/>
              <a:gd name="connsiteX8" fmla="*/ 444618 w 701895"/>
              <a:gd name="connsiteY8" fmla="*/ 86129 h 862716"/>
              <a:gd name="connsiteX9" fmla="*/ 480335 w 701895"/>
              <a:gd name="connsiteY9" fmla="*/ 98037 h 862716"/>
              <a:gd name="connsiteX10" fmla="*/ 497005 w 701895"/>
              <a:gd name="connsiteY10" fmla="*/ 52792 h 862716"/>
              <a:gd name="connsiteX11" fmla="*/ 530343 w 701895"/>
              <a:gd name="connsiteY11" fmla="*/ 31360 h 862716"/>
              <a:gd name="connsiteX12" fmla="*/ 558917 w 701895"/>
              <a:gd name="connsiteY12" fmla="*/ 407 h 862716"/>
              <a:gd name="connsiteX13" fmla="*/ 568443 w 701895"/>
              <a:gd name="connsiteY13" fmla="*/ 55173 h 862716"/>
              <a:gd name="connsiteX14" fmla="*/ 592254 w 701895"/>
              <a:gd name="connsiteY14" fmla="*/ 74226 h 862716"/>
              <a:gd name="connsiteX15" fmla="*/ 616067 w 701895"/>
              <a:gd name="connsiteY15" fmla="*/ 133757 h 862716"/>
              <a:gd name="connsiteX16" fmla="*/ 580348 w 701895"/>
              <a:gd name="connsiteY16" fmla="*/ 162332 h 862716"/>
              <a:gd name="connsiteX17" fmla="*/ 604160 w 701895"/>
              <a:gd name="connsiteY17" fmla="*/ 200432 h 862716"/>
              <a:gd name="connsiteX18" fmla="*/ 644642 w 701895"/>
              <a:gd name="connsiteY18" fmla="*/ 229007 h 862716"/>
              <a:gd name="connsiteX19" fmla="*/ 606543 w 701895"/>
              <a:gd name="connsiteY19" fmla="*/ 255197 h 862716"/>
              <a:gd name="connsiteX20" fmla="*/ 592254 w 701895"/>
              <a:gd name="connsiteY20" fmla="*/ 376645 h 862716"/>
              <a:gd name="connsiteX21" fmla="*/ 611305 w 701895"/>
              <a:gd name="connsiteY21" fmla="*/ 388547 h 862716"/>
              <a:gd name="connsiteX22" fmla="*/ 597018 w 701895"/>
              <a:gd name="connsiteY22" fmla="*/ 469509 h 862716"/>
              <a:gd name="connsiteX23" fmla="*/ 611304 w 701895"/>
              <a:gd name="connsiteY23" fmla="*/ 524282 h 862716"/>
              <a:gd name="connsiteX24" fmla="*/ 597018 w 701895"/>
              <a:gd name="connsiteY24" fmla="*/ 531422 h 862716"/>
              <a:gd name="connsiteX25" fmla="*/ 592254 w 701895"/>
              <a:gd name="connsiteY25" fmla="*/ 576668 h 862716"/>
              <a:gd name="connsiteX26" fmla="*/ 647024 w 701895"/>
              <a:gd name="connsiteY26" fmla="*/ 619528 h 862716"/>
              <a:gd name="connsiteX27" fmla="*/ 677979 w 701895"/>
              <a:gd name="connsiteY27" fmla="*/ 633820 h 862716"/>
              <a:gd name="connsiteX28" fmla="*/ 644642 w 701895"/>
              <a:gd name="connsiteY28" fmla="*/ 688587 h 862716"/>
              <a:gd name="connsiteX29" fmla="*/ 608924 w 701895"/>
              <a:gd name="connsiteY29" fmla="*/ 705253 h 862716"/>
              <a:gd name="connsiteX30" fmla="*/ 606543 w 701895"/>
              <a:gd name="connsiteY30" fmla="*/ 679059 h 862716"/>
              <a:gd name="connsiteX31" fmla="*/ 673218 w 701895"/>
              <a:gd name="connsiteY31" fmla="*/ 721922 h 862716"/>
              <a:gd name="connsiteX32" fmla="*/ 701792 w 701895"/>
              <a:gd name="connsiteY32" fmla="*/ 710018 h 862716"/>
              <a:gd name="connsiteX33" fmla="*/ 685800 w 701895"/>
              <a:gd name="connsiteY33" fmla="*/ 796016 h 862716"/>
              <a:gd name="connsiteX34" fmla="*/ 630354 w 701895"/>
              <a:gd name="connsiteY34" fmla="*/ 810030 h 862716"/>
              <a:gd name="connsiteX35" fmla="*/ 544629 w 701895"/>
              <a:gd name="connsiteY35" fmla="*/ 771929 h 862716"/>
              <a:gd name="connsiteX36" fmla="*/ 482717 w 701895"/>
              <a:gd name="connsiteY36" fmla="*/ 786217 h 862716"/>
              <a:gd name="connsiteX37" fmla="*/ 373179 w 701895"/>
              <a:gd name="connsiteY37" fmla="*/ 852892 h 862716"/>
              <a:gd name="connsiteX38" fmla="*/ 354129 w 701895"/>
              <a:gd name="connsiteY38" fmla="*/ 795742 h 862716"/>
              <a:gd name="connsiteX39" fmla="*/ 154104 w 701895"/>
              <a:gd name="connsiteY39" fmla="*/ 729067 h 862716"/>
              <a:gd name="connsiteX40" fmla="*/ 90487 w 701895"/>
              <a:gd name="connsiteY40" fmla="*/ 738866 h 862716"/>
              <a:gd name="connsiteX41" fmla="*/ 0 w 701895"/>
              <a:gd name="connsiteY41" fmla="*/ 734104 h 862716"/>
              <a:gd name="connsiteX0" fmla="*/ 14287 w 701895"/>
              <a:gd name="connsiteY0" fmla="*/ 334054 h 862716"/>
              <a:gd name="connsiteX1" fmla="*/ 130292 w 701895"/>
              <a:gd name="connsiteY1" fmla="*/ 259961 h 862716"/>
              <a:gd name="connsiteX2" fmla="*/ 192204 w 701895"/>
              <a:gd name="connsiteY2" fmla="*/ 238530 h 862716"/>
              <a:gd name="connsiteX3" fmla="*/ 204110 w 701895"/>
              <a:gd name="connsiteY3" fmla="*/ 164711 h 862716"/>
              <a:gd name="connsiteX4" fmla="*/ 263642 w 701895"/>
              <a:gd name="connsiteY4" fmla="*/ 174238 h 862716"/>
              <a:gd name="connsiteX5" fmla="*/ 344604 w 701895"/>
              <a:gd name="connsiteY5" fmla="*/ 86132 h 862716"/>
              <a:gd name="connsiteX6" fmla="*/ 373180 w 701895"/>
              <a:gd name="connsiteY6" fmla="*/ 88510 h 862716"/>
              <a:gd name="connsiteX7" fmla="*/ 401754 w 701895"/>
              <a:gd name="connsiteY7" fmla="*/ 109944 h 862716"/>
              <a:gd name="connsiteX8" fmla="*/ 444618 w 701895"/>
              <a:gd name="connsiteY8" fmla="*/ 86129 h 862716"/>
              <a:gd name="connsiteX9" fmla="*/ 480335 w 701895"/>
              <a:gd name="connsiteY9" fmla="*/ 98037 h 862716"/>
              <a:gd name="connsiteX10" fmla="*/ 497005 w 701895"/>
              <a:gd name="connsiteY10" fmla="*/ 52792 h 862716"/>
              <a:gd name="connsiteX11" fmla="*/ 530343 w 701895"/>
              <a:gd name="connsiteY11" fmla="*/ 31360 h 862716"/>
              <a:gd name="connsiteX12" fmla="*/ 558917 w 701895"/>
              <a:gd name="connsiteY12" fmla="*/ 407 h 862716"/>
              <a:gd name="connsiteX13" fmla="*/ 568443 w 701895"/>
              <a:gd name="connsiteY13" fmla="*/ 55173 h 862716"/>
              <a:gd name="connsiteX14" fmla="*/ 592254 w 701895"/>
              <a:gd name="connsiteY14" fmla="*/ 74226 h 862716"/>
              <a:gd name="connsiteX15" fmla="*/ 616067 w 701895"/>
              <a:gd name="connsiteY15" fmla="*/ 133757 h 862716"/>
              <a:gd name="connsiteX16" fmla="*/ 580348 w 701895"/>
              <a:gd name="connsiteY16" fmla="*/ 162332 h 862716"/>
              <a:gd name="connsiteX17" fmla="*/ 604160 w 701895"/>
              <a:gd name="connsiteY17" fmla="*/ 200432 h 862716"/>
              <a:gd name="connsiteX18" fmla="*/ 644642 w 701895"/>
              <a:gd name="connsiteY18" fmla="*/ 229007 h 862716"/>
              <a:gd name="connsiteX19" fmla="*/ 606543 w 701895"/>
              <a:gd name="connsiteY19" fmla="*/ 255197 h 862716"/>
              <a:gd name="connsiteX20" fmla="*/ 592254 w 701895"/>
              <a:gd name="connsiteY20" fmla="*/ 376645 h 862716"/>
              <a:gd name="connsiteX21" fmla="*/ 611305 w 701895"/>
              <a:gd name="connsiteY21" fmla="*/ 388547 h 862716"/>
              <a:gd name="connsiteX22" fmla="*/ 597018 w 701895"/>
              <a:gd name="connsiteY22" fmla="*/ 469509 h 862716"/>
              <a:gd name="connsiteX23" fmla="*/ 611304 w 701895"/>
              <a:gd name="connsiteY23" fmla="*/ 524282 h 862716"/>
              <a:gd name="connsiteX24" fmla="*/ 597018 w 701895"/>
              <a:gd name="connsiteY24" fmla="*/ 531422 h 862716"/>
              <a:gd name="connsiteX25" fmla="*/ 592254 w 701895"/>
              <a:gd name="connsiteY25" fmla="*/ 576668 h 862716"/>
              <a:gd name="connsiteX26" fmla="*/ 647024 w 701895"/>
              <a:gd name="connsiteY26" fmla="*/ 619528 h 862716"/>
              <a:gd name="connsiteX27" fmla="*/ 677979 w 701895"/>
              <a:gd name="connsiteY27" fmla="*/ 633820 h 862716"/>
              <a:gd name="connsiteX28" fmla="*/ 644642 w 701895"/>
              <a:gd name="connsiteY28" fmla="*/ 688587 h 862716"/>
              <a:gd name="connsiteX29" fmla="*/ 606543 w 701895"/>
              <a:gd name="connsiteY29" fmla="*/ 679059 h 862716"/>
              <a:gd name="connsiteX30" fmla="*/ 673218 w 701895"/>
              <a:gd name="connsiteY30" fmla="*/ 721922 h 862716"/>
              <a:gd name="connsiteX31" fmla="*/ 701792 w 701895"/>
              <a:gd name="connsiteY31" fmla="*/ 710018 h 862716"/>
              <a:gd name="connsiteX32" fmla="*/ 685800 w 701895"/>
              <a:gd name="connsiteY32" fmla="*/ 796016 h 862716"/>
              <a:gd name="connsiteX33" fmla="*/ 630354 w 701895"/>
              <a:gd name="connsiteY33" fmla="*/ 810030 h 862716"/>
              <a:gd name="connsiteX34" fmla="*/ 544629 w 701895"/>
              <a:gd name="connsiteY34" fmla="*/ 771929 h 862716"/>
              <a:gd name="connsiteX35" fmla="*/ 482717 w 701895"/>
              <a:gd name="connsiteY35" fmla="*/ 786217 h 862716"/>
              <a:gd name="connsiteX36" fmla="*/ 373179 w 701895"/>
              <a:gd name="connsiteY36" fmla="*/ 852892 h 862716"/>
              <a:gd name="connsiteX37" fmla="*/ 354129 w 701895"/>
              <a:gd name="connsiteY37" fmla="*/ 795742 h 862716"/>
              <a:gd name="connsiteX38" fmla="*/ 154104 w 701895"/>
              <a:gd name="connsiteY38" fmla="*/ 729067 h 862716"/>
              <a:gd name="connsiteX39" fmla="*/ 90487 w 701895"/>
              <a:gd name="connsiteY39" fmla="*/ 738866 h 862716"/>
              <a:gd name="connsiteX40" fmla="*/ 0 w 701895"/>
              <a:gd name="connsiteY40" fmla="*/ 734104 h 862716"/>
              <a:gd name="connsiteX0" fmla="*/ 14287 w 701895"/>
              <a:gd name="connsiteY0" fmla="*/ 334054 h 862716"/>
              <a:gd name="connsiteX1" fmla="*/ 130292 w 701895"/>
              <a:gd name="connsiteY1" fmla="*/ 259961 h 862716"/>
              <a:gd name="connsiteX2" fmla="*/ 192204 w 701895"/>
              <a:gd name="connsiteY2" fmla="*/ 238530 h 862716"/>
              <a:gd name="connsiteX3" fmla="*/ 204110 w 701895"/>
              <a:gd name="connsiteY3" fmla="*/ 164711 h 862716"/>
              <a:gd name="connsiteX4" fmla="*/ 263642 w 701895"/>
              <a:gd name="connsiteY4" fmla="*/ 174238 h 862716"/>
              <a:gd name="connsiteX5" fmla="*/ 344604 w 701895"/>
              <a:gd name="connsiteY5" fmla="*/ 86132 h 862716"/>
              <a:gd name="connsiteX6" fmla="*/ 373180 w 701895"/>
              <a:gd name="connsiteY6" fmla="*/ 88510 h 862716"/>
              <a:gd name="connsiteX7" fmla="*/ 401754 w 701895"/>
              <a:gd name="connsiteY7" fmla="*/ 109944 h 862716"/>
              <a:gd name="connsiteX8" fmla="*/ 444618 w 701895"/>
              <a:gd name="connsiteY8" fmla="*/ 86129 h 862716"/>
              <a:gd name="connsiteX9" fmla="*/ 480335 w 701895"/>
              <a:gd name="connsiteY9" fmla="*/ 98037 h 862716"/>
              <a:gd name="connsiteX10" fmla="*/ 497005 w 701895"/>
              <a:gd name="connsiteY10" fmla="*/ 52792 h 862716"/>
              <a:gd name="connsiteX11" fmla="*/ 530343 w 701895"/>
              <a:gd name="connsiteY11" fmla="*/ 31360 h 862716"/>
              <a:gd name="connsiteX12" fmla="*/ 558917 w 701895"/>
              <a:gd name="connsiteY12" fmla="*/ 407 h 862716"/>
              <a:gd name="connsiteX13" fmla="*/ 568443 w 701895"/>
              <a:gd name="connsiteY13" fmla="*/ 55173 h 862716"/>
              <a:gd name="connsiteX14" fmla="*/ 592254 w 701895"/>
              <a:gd name="connsiteY14" fmla="*/ 74226 h 862716"/>
              <a:gd name="connsiteX15" fmla="*/ 616067 w 701895"/>
              <a:gd name="connsiteY15" fmla="*/ 133757 h 862716"/>
              <a:gd name="connsiteX16" fmla="*/ 580348 w 701895"/>
              <a:gd name="connsiteY16" fmla="*/ 162332 h 862716"/>
              <a:gd name="connsiteX17" fmla="*/ 604160 w 701895"/>
              <a:gd name="connsiteY17" fmla="*/ 200432 h 862716"/>
              <a:gd name="connsiteX18" fmla="*/ 644642 w 701895"/>
              <a:gd name="connsiteY18" fmla="*/ 229007 h 862716"/>
              <a:gd name="connsiteX19" fmla="*/ 606543 w 701895"/>
              <a:gd name="connsiteY19" fmla="*/ 255197 h 862716"/>
              <a:gd name="connsiteX20" fmla="*/ 592254 w 701895"/>
              <a:gd name="connsiteY20" fmla="*/ 376645 h 862716"/>
              <a:gd name="connsiteX21" fmla="*/ 611305 w 701895"/>
              <a:gd name="connsiteY21" fmla="*/ 388547 h 862716"/>
              <a:gd name="connsiteX22" fmla="*/ 597018 w 701895"/>
              <a:gd name="connsiteY22" fmla="*/ 469509 h 862716"/>
              <a:gd name="connsiteX23" fmla="*/ 611304 w 701895"/>
              <a:gd name="connsiteY23" fmla="*/ 524282 h 862716"/>
              <a:gd name="connsiteX24" fmla="*/ 597018 w 701895"/>
              <a:gd name="connsiteY24" fmla="*/ 531422 h 862716"/>
              <a:gd name="connsiteX25" fmla="*/ 592254 w 701895"/>
              <a:gd name="connsiteY25" fmla="*/ 576668 h 862716"/>
              <a:gd name="connsiteX26" fmla="*/ 647024 w 701895"/>
              <a:gd name="connsiteY26" fmla="*/ 619528 h 862716"/>
              <a:gd name="connsiteX27" fmla="*/ 677979 w 701895"/>
              <a:gd name="connsiteY27" fmla="*/ 633820 h 862716"/>
              <a:gd name="connsiteX28" fmla="*/ 644642 w 701895"/>
              <a:gd name="connsiteY28" fmla="*/ 688587 h 862716"/>
              <a:gd name="connsiteX29" fmla="*/ 606543 w 701895"/>
              <a:gd name="connsiteY29" fmla="*/ 679059 h 862716"/>
              <a:gd name="connsiteX30" fmla="*/ 632737 w 701895"/>
              <a:gd name="connsiteY30" fmla="*/ 719541 h 862716"/>
              <a:gd name="connsiteX31" fmla="*/ 673218 w 701895"/>
              <a:gd name="connsiteY31" fmla="*/ 721922 h 862716"/>
              <a:gd name="connsiteX32" fmla="*/ 701792 w 701895"/>
              <a:gd name="connsiteY32" fmla="*/ 710018 h 862716"/>
              <a:gd name="connsiteX33" fmla="*/ 685800 w 701895"/>
              <a:gd name="connsiteY33" fmla="*/ 796016 h 862716"/>
              <a:gd name="connsiteX34" fmla="*/ 630354 w 701895"/>
              <a:gd name="connsiteY34" fmla="*/ 810030 h 862716"/>
              <a:gd name="connsiteX35" fmla="*/ 544629 w 701895"/>
              <a:gd name="connsiteY35" fmla="*/ 771929 h 862716"/>
              <a:gd name="connsiteX36" fmla="*/ 482717 w 701895"/>
              <a:gd name="connsiteY36" fmla="*/ 786217 h 862716"/>
              <a:gd name="connsiteX37" fmla="*/ 373179 w 701895"/>
              <a:gd name="connsiteY37" fmla="*/ 852892 h 862716"/>
              <a:gd name="connsiteX38" fmla="*/ 354129 w 701895"/>
              <a:gd name="connsiteY38" fmla="*/ 795742 h 862716"/>
              <a:gd name="connsiteX39" fmla="*/ 154104 w 701895"/>
              <a:gd name="connsiteY39" fmla="*/ 729067 h 862716"/>
              <a:gd name="connsiteX40" fmla="*/ 90487 w 701895"/>
              <a:gd name="connsiteY40" fmla="*/ 738866 h 862716"/>
              <a:gd name="connsiteX41" fmla="*/ 0 w 701895"/>
              <a:gd name="connsiteY41" fmla="*/ 734104 h 862716"/>
              <a:gd name="connsiteX0" fmla="*/ 14287 w 701895"/>
              <a:gd name="connsiteY0" fmla="*/ 334054 h 862716"/>
              <a:gd name="connsiteX1" fmla="*/ 130292 w 701895"/>
              <a:gd name="connsiteY1" fmla="*/ 259961 h 862716"/>
              <a:gd name="connsiteX2" fmla="*/ 192204 w 701895"/>
              <a:gd name="connsiteY2" fmla="*/ 238530 h 862716"/>
              <a:gd name="connsiteX3" fmla="*/ 204110 w 701895"/>
              <a:gd name="connsiteY3" fmla="*/ 164711 h 862716"/>
              <a:gd name="connsiteX4" fmla="*/ 263642 w 701895"/>
              <a:gd name="connsiteY4" fmla="*/ 174238 h 862716"/>
              <a:gd name="connsiteX5" fmla="*/ 344604 w 701895"/>
              <a:gd name="connsiteY5" fmla="*/ 86132 h 862716"/>
              <a:gd name="connsiteX6" fmla="*/ 373180 w 701895"/>
              <a:gd name="connsiteY6" fmla="*/ 88510 h 862716"/>
              <a:gd name="connsiteX7" fmla="*/ 401754 w 701895"/>
              <a:gd name="connsiteY7" fmla="*/ 109944 h 862716"/>
              <a:gd name="connsiteX8" fmla="*/ 444618 w 701895"/>
              <a:gd name="connsiteY8" fmla="*/ 86129 h 862716"/>
              <a:gd name="connsiteX9" fmla="*/ 480335 w 701895"/>
              <a:gd name="connsiteY9" fmla="*/ 98037 h 862716"/>
              <a:gd name="connsiteX10" fmla="*/ 497005 w 701895"/>
              <a:gd name="connsiteY10" fmla="*/ 52792 h 862716"/>
              <a:gd name="connsiteX11" fmla="*/ 530343 w 701895"/>
              <a:gd name="connsiteY11" fmla="*/ 31360 h 862716"/>
              <a:gd name="connsiteX12" fmla="*/ 558917 w 701895"/>
              <a:gd name="connsiteY12" fmla="*/ 407 h 862716"/>
              <a:gd name="connsiteX13" fmla="*/ 568443 w 701895"/>
              <a:gd name="connsiteY13" fmla="*/ 55173 h 862716"/>
              <a:gd name="connsiteX14" fmla="*/ 592254 w 701895"/>
              <a:gd name="connsiteY14" fmla="*/ 74226 h 862716"/>
              <a:gd name="connsiteX15" fmla="*/ 616067 w 701895"/>
              <a:gd name="connsiteY15" fmla="*/ 133757 h 862716"/>
              <a:gd name="connsiteX16" fmla="*/ 580348 w 701895"/>
              <a:gd name="connsiteY16" fmla="*/ 162332 h 862716"/>
              <a:gd name="connsiteX17" fmla="*/ 604160 w 701895"/>
              <a:gd name="connsiteY17" fmla="*/ 200432 h 862716"/>
              <a:gd name="connsiteX18" fmla="*/ 644642 w 701895"/>
              <a:gd name="connsiteY18" fmla="*/ 229007 h 862716"/>
              <a:gd name="connsiteX19" fmla="*/ 606543 w 701895"/>
              <a:gd name="connsiteY19" fmla="*/ 255197 h 862716"/>
              <a:gd name="connsiteX20" fmla="*/ 592254 w 701895"/>
              <a:gd name="connsiteY20" fmla="*/ 376645 h 862716"/>
              <a:gd name="connsiteX21" fmla="*/ 611305 w 701895"/>
              <a:gd name="connsiteY21" fmla="*/ 388547 h 862716"/>
              <a:gd name="connsiteX22" fmla="*/ 597018 w 701895"/>
              <a:gd name="connsiteY22" fmla="*/ 469509 h 862716"/>
              <a:gd name="connsiteX23" fmla="*/ 611304 w 701895"/>
              <a:gd name="connsiteY23" fmla="*/ 524282 h 862716"/>
              <a:gd name="connsiteX24" fmla="*/ 597018 w 701895"/>
              <a:gd name="connsiteY24" fmla="*/ 531422 h 862716"/>
              <a:gd name="connsiteX25" fmla="*/ 592254 w 701895"/>
              <a:gd name="connsiteY25" fmla="*/ 576668 h 862716"/>
              <a:gd name="connsiteX26" fmla="*/ 647024 w 701895"/>
              <a:gd name="connsiteY26" fmla="*/ 619528 h 862716"/>
              <a:gd name="connsiteX27" fmla="*/ 677979 w 701895"/>
              <a:gd name="connsiteY27" fmla="*/ 633820 h 862716"/>
              <a:gd name="connsiteX28" fmla="*/ 649404 w 701895"/>
              <a:gd name="connsiteY28" fmla="*/ 669537 h 862716"/>
              <a:gd name="connsiteX29" fmla="*/ 606543 w 701895"/>
              <a:gd name="connsiteY29" fmla="*/ 679059 h 862716"/>
              <a:gd name="connsiteX30" fmla="*/ 632737 w 701895"/>
              <a:gd name="connsiteY30" fmla="*/ 719541 h 862716"/>
              <a:gd name="connsiteX31" fmla="*/ 673218 w 701895"/>
              <a:gd name="connsiteY31" fmla="*/ 721922 h 862716"/>
              <a:gd name="connsiteX32" fmla="*/ 701792 w 701895"/>
              <a:gd name="connsiteY32" fmla="*/ 710018 h 862716"/>
              <a:gd name="connsiteX33" fmla="*/ 685800 w 701895"/>
              <a:gd name="connsiteY33" fmla="*/ 796016 h 862716"/>
              <a:gd name="connsiteX34" fmla="*/ 630354 w 701895"/>
              <a:gd name="connsiteY34" fmla="*/ 810030 h 862716"/>
              <a:gd name="connsiteX35" fmla="*/ 544629 w 701895"/>
              <a:gd name="connsiteY35" fmla="*/ 771929 h 862716"/>
              <a:gd name="connsiteX36" fmla="*/ 482717 w 701895"/>
              <a:gd name="connsiteY36" fmla="*/ 786217 h 862716"/>
              <a:gd name="connsiteX37" fmla="*/ 373179 w 701895"/>
              <a:gd name="connsiteY37" fmla="*/ 852892 h 862716"/>
              <a:gd name="connsiteX38" fmla="*/ 354129 w 701895"/>
              <a:gd name="connsiteY38" fmla="*/ 795742 h 862716"/>
              <a:gd name="connsiteX39" fmla="*/ 154104 w 701895"/>
              <a:gd name="connsiteY39" fmla="*/ 729067 h 862716"/>
              <a:gd name="connsiteX40" fmla="*/ 90487 w 701895"/>
              <a:gd name="connsiteY40" fmla="*/ 738866 h 862716"/>
              <a:gd name="connsiteX41" fmla="*/ 0 w 701895"/>
              <a:gd name="connsiteY41" fmla="*/ 734104 h 862716"/>
              <a:gd name="connsiteX0" fmla="*/ 14287 w 701895"/>
              <a:gd name="connsiteY0" fmla="*/ 334054 h 862716"/>
              <a:gd name="connsiteX1" fmla="*/ 130292 w 701895"/>
              <a:gd name="connsiteY1" fmla="*/ 259961 h 862716"/>
              <a:gd name="connsiteX2" fmla="*/ 192204 w 701895"/>
              <a:gd name="connsiteY2" fmla="*/ 238530 h 862716"/>
              <a:gd name="connsiteX3" fmla="*/ 204110 w 701895"/>
              <a:gd name="connsiteY3" fmla="*/ 164711 h 862716"/>
              <a:gd name="connsiteX4" fmla="*/ 263642 w 701895"/>
              <a:gd name="connsiteY4" fmla="*/ 174238 h 862716"/>
              <a:gd name="connsiteX5" fmla="*/ 344604 w 701895"/>
              <a:gd name="connsiteY5" fmla="*/ 86132 h 862716"/>
              <a:gd name="connsiteX6" fmla="*/ 373180 w 701895"/>
              <a:gd name="connsiteY6" fmla="*/ 88510 h 862716"/>
              <a:gd name="connsiteX7" fmla="*/ 401754 w 701895"/>
              <a:gd name="connsiteY7" fmla="*/ 109944 h 862716"/>
              <a:gd name="connsiteX8" fmla="*/ 444618 w 701895"/>
              <a:gd name="connsiteY8" fmla="*/ 86129 h 862716"/>
              <a:gd name="connsiteX9" fmla="*/ 480335 w 701895"/>
              <a:gd name="connsiteY9" fmla="*/ 98037 h 862716"/>
              <a:gd name="connsiteX10" fmla="*/ 497005 w 701895"/>
              <a:gd name="connsiteY10" fmla="*/ 52792 h 862716"/>
              <a:gd name="connsiteX11" fmla="*/ 530343 w 701895"/>
              <a:gd name="connsiteY11" fmla="*/ 31360 h 862716"/>
              <a:gd name="connsiteX12" fmla="*/ 558917 w 701895"/>
              <a:gd name="connsiteY12" fmla="*/ 407 h 862716"/>
              <a:gd name="connsiteX13" fmla="*/ 568443 w 701895"/>
              <a:gd name="connsiteY13" fmla="*/ 55173 h 862716"/>
              <a:gd name="connsiteX14" fmla="*/ 592254 w 701895"/>
              <a:gd name="connsiteY14" fmla="*/ 74226 h 862716"/>
              <a:gd name="connsiteX15" fmla="*/ 616067 w 701895"/>
              <a:gd name="connsiteY15" fmla="*/ 133757 h 862716"/>
              <a:gd name="connsiteX16" fmla="*/ 580348 w 701895"/>
              <a:gd name="connsiteY16" fmla="*/ 162332 h 862716"/>
              <a:gd name="connsiteX17" fmla="*/ 604160 w 701895"/>
              <a:gd name="connsiteY17" fmla="*/ 200432 h 862716"/>
              <a:gd name="connsiteX18" fmla="*/ 644642 w 701895"/>
              <a:gd name="connsiteY18" fmla="*/ 229007 h 862716"/>
              <a:gd name="connsiteX19" fmla="*/ 606543 w 701895"/>
              <a:gd name="connsiteY19" fmla="*/ 255197 h 862716"/>
              <a:gd name="connsiteX20" fmla="*/ 592254 w 701895"/>
              <a:gd name="connsiteY20" fmla="*/ 376645 h 862716"/>
              <a:gd name="connsiteX21" fmla="*/ 611305 w 701895"/>
              <a:gd name="connsiteY21" fmla="*/ 388547 h 862716"/>
              <a:gd name="connsiteX22" fmla="*/ 597018 w 701895"/>
              <a:gd name="connsiteY22" fmla="*/ 469509 h 862716"/>
              <a:gd name="connsiteX23" fmla="*/ 611304 w 701895"/>
              <a:gd name="connsiteY23" fmla="*/ 524282 h 862716"/>
              <a:gd name="connsiteX24" fmla="*/ 597018 w 701895"/>
              <a:gd name="connsiteY24" fmla="*/ 531422 h 862716"/>
              <a:gd name="connsiteX25" fmla="*/ 592254 w 701895"/>
              <a:gd name="connsiteY25" fmla="*/ 576668 h 862716"/>
              <a:gd name="connsiteX26" fmla="*/ 647024 w 701895"/>
              <a:gd name="connsiteY26" fmla="*/ 619528 h 862716"/>
              <a:gd name="connsiteX27" fmla="*/ 677979 w 701895"/>
              <a:gd name="connsiteY27" fmla="*/ 633820 h 862716"/>
              <a:gd name="connsiteX28" fmla="*/ 649404 w 701895"/>
              <a:gd name="connsiteY28" fmla="*/ 669537 h 862716"/>
              <a:gd name="connsiteX29" fmla="*/ 606543 w 701895"/>
              <a:gd name="connsiteY29" fmla="*/ 679059 h 862716"/>
              <a:gd name="connsiteX30" fmla="*/ 632737 w 701895"/>
              <a:gd name="connsiteY30" fmla="*/ 719541 h 862716"/>
              <a:gd name="connsiteX31" fmla="*/ 661312 w 701895"/>
              <a:gd name="connsiteY31" fmla="*/ 717160 h 862716"/>
              <a:gd name="connsiteX32" fmla="*/ 701792 w 701895"/>
              <a:gd name="connsiteY32" fmla="*/ 710018 h 862716"/>
              <a:gd name="connsiteX33" fmla="*/ 685800 w 701895"/>
              <a:gd name="connsiteY33" fmla="*/ 796016 h 862716"/>
              <a:gd name="connsiteX34" fmla="*/ 630354 w 701895"/>
              <a:gd name="connsiteY34" fmla="*/ 810030 h 862716"/>
              <a:gd name="connsiteX35" fmla="*/ 544629 w 701895"/>
              <a:gd name="connsiteY35" fmla="*/ 771929 h 862716"/>
              <a:gd name="connsiteX36" fmla="*/ 482717 w 701895"/>
              <a:gd name="connsiteY36" fmla="*/ 786217 h 862716"/>
              <a:gd name="connsiteX37" fmla="*/ 373179 w 701895"/>
              <a:gd name="connsiteY37" fmla="*/ 852892 h 862716"/>
              <a:gd name="connsiteX38" fmla="*/ 354129 w 701895"/>
              <a:gd name="connsiteY38" fmla="*/ 795742 h 862716"/>
              <a:gd name="connsiteX39" fmla="*/ 154104 w 701895"/>
              <a:gd name="connsiteY39" fmla="*/ 729067 h 862716"/>
              <a:gd name="connsiteX40" fmla="*/ 90487 w 701895"/>
              <a:gd name="connsiteY40" fmla="*/ 738866 h 862716"/>
              <a:gd name="connsiteX41" fmla="*/ 0 w 701895"/>
              <a:gd name="connsiteY41" fmla="*/ 734104 h 862716"/>
              <a:gd name="connsiteX0" fmla="*/ 14287 w 695164"/>
              <a:gd name="connsiteY0" fmla="*/ 334054 h 862716"/>
              <a:gd name="connsiteX1" fmla="*/ 130292 w 695164"/>
              <a:gd name="connsiteY1" fmla="*/ 259961 h 862716"/>
              <a:gd name="connsiteX2" fmla="*/ 192204 w 695164"/>
              <a:gd name="connsiteY2" fmla="*/ 238530 h 862716"/>
              <a:gd name="connsiteX3" fmla="*/ 204110 w 695164"/>
              <a:gd name="connsiteY3" fmla="*/ 164711 h 862716"/>
              <a:gd name="connsiteX4" fmla="*/ 263642 w 695164"/>
              <a:gd name="connsiteY4" fmla="*/ 174238 h 862716"/>
              <a:gd name="connsiteX5" fmla="*/ 344604 w 695164"/>
              <a:gd name="connsiteY5" fmla="*/ 86132 h 862716"/>
              <a:gd name="connsiteX6" fmla="*/ 373180 w 695164"/>
              <a:gd name="connsiteY6" fmla="*/ 88510 h 862716"/>
              <a:gd name="connsiteX7" fmla="*/ 401754 w 695164"/>
              <a:gd name="connsiteY7" fmla="*/ 109944 h 862716"/>
              <a:gd name="connsiteX8" fmla="*/ 444618 w 695164"/>
              <a:gd name="connsiteY8" fmla="*/ 86129 h 862716"/>
              <a:gd name="connsiteX9" fmla="*/ 480335 w 695164"/>
              <a:gd name="connsiteY9" fmla="*/ 98037 h 862716"/>
              <a:gd name="connsiteX10" fmla="*/ 497005 w 695164"/>
              <a:gd name="connsiteY10" fmla="*/ 52792 h 862716"/>
              <a:gd name="connsiteX11" fmla="*/ 530343 w 695164"/>
              <a:gd name="connsiteY11" fmla="*/ 31360 h 862716"/>
              <a:gd name="connsiteX12" fmla="*/ 558917 w 695164"/>
              <a:gd name="connsiteY12" fmla="*/ 407 h 862716"/>
              <a:gd name="connsiteX13" fmla="*/ 568443 w 695164"/>
              <a:gd name="connsiteY13" fmla="*/ 55173 h 862716"/>
              <a:gd name="connsiteX14" fmla="*/ 592254 w 695164"/>
              <a:gd name="connsiteY14" fmla="*/ 74226 h 862716"/>
              <a:gd name="connsiteX15" fmla="*/ 616067 w 695164"/>
              <a:gd name="connsiteY15" fmla="*/ 133757 h 862716"/>
              <a:gd name="connsiteX16" fmla="*/ 580348 w 695164"/>
              <a:gd name="connsiteY16" fmla="*/ 162332 h 862716"/>
              <a:gd name="connsiteX17" fmla="*/ 604160 w 695164"/>
              <a:gd name="connsiteY17" fmla="*/ 200432 h 862716"/>
              <a:gd name="connsiteX18" fmla="*/ 644642 w 695164"/>
              <a:gd name="connsiteY18" fmla="*/ 229007 h 862716"/>
              <a:gd name="connsiteX19" fmla="*/ 606543 w 695164"/>
              <a:gd name="connsiteY19" fmla="*/ 255197 h 862716"/>
              <a:gd name="connsiteX20" fmla="*/ 592254 w 695164"/>
              <a:gd name="connsiteY20" fmla="*/ 376645 h 862716"/>
              <a:gd name="connsiteX21" fmla="*/ 611305 w 695164"/>
              <a:gd name="connsiteY21" fmla="*/ 388547 h 862716"/>
              <a:gd name="connsiteX22" fmla="*/ 597018 w 695164"/>
              <a:gd name="connsiteY22" fmla="*/ 469509 h 862716"/>
              <a:gd name="connsiteX23" fmla="*/ 611304 w 695164"/>
              <a:gd name="connsiteY23" fmla="*/ 524282 h 862716"/>
              <a:gd name="connsiteX24" fmla="*/ 597018 w 695164"/>
              <a:gd name="connsiteY24" fmla="*/ 531422 h 862716"/>
              <a:gd name="connsiteX25" fmla="*/ 592254 w 695164"/>
              <a:gd name="connsiteY25" fmla="*/ 576668 h 862716"/>
              <a:gd name="connsiteX26" fmla="*/ 647024 w 695164"/>
              <a:gd name="connsiteY26" fmla="*/ 619528 h 862716"/>
              <a:gd name="connsiteX27" fmla="*/ 677979 w 695164"/>
              <a:gd name="connsiteY27" fmla="*/ 633820 h 862716"/>
              <a:gd name="connsiteX28" fmla="*/ 649404 w 695164"/>
              <a:gd name="connsiteY28" fmla="*/ 669537 h 862716"/>
              <a:gd name="connsiteX29" fmla="*/ 606543 w 695164"/>
              <a:gd name="connsiteY29" fmla="*/ 679059 h 862716"/>
              <a:gd name="connsiteX30" fmla="*/ 632737 w 695164"/>
              <a:gd name="connsiteY30" fmla="*/ 719541 h 862716"/>
              <a:gd name="connsiteX31" fmla="*/ 661312 w 695164"/>
              <a:gd name="connsiteY31" fmla="*/ 717160 h 862716"/>
              <a:gd name="connsiteX32" fmla="*/ 694648 w 695164"/>
              <a:gd name="connsiteY32" fmla="*/ 750499 h 862716"/>
              <a:gd name="connsiteX33" fmla="*/ 685800 w 695164"/>
              <a:gd name="connsiteY33" fmla="*/ 796016 h 862716"/>
              <a:gd name="connsiteX34" fmla="*/ 630354 w 695164"/>
              <a:gd name="connsiteY34" fmla="*/ 810030 h 862716"/>
              <a:gd name="connsiteX35" fmla="*/ 544629 w 695164"/>
              <a:gd name="connsiteY35" fmla="*/ 771929 h 862716"/>
              <a:gd name="connsiteX36" fmla="*/ 482717 w 695164"/>
              <a:gd name="connsiteY36" fmla="*/ 786217 h 862716"/>
              <a:gd name="connsiteX37" fmla="*/ 373179 w 695164"/>
              <a:gd name="connsiteY37" fmla="*/ 852892 h 862716"/>
              <a:gd name="connsiteX38" fmla="*/ 354129 w 695164"/>
              <a:gd name="connsiteY38" fmla="*/ 795742 h 862716"/>
              <a:gd name="connsiteX39" fmla="*/ 154104 w 695164"/>
              <a:gd name="connsiteY39" fmla="*/ 729067 h 862716"/>
              <a:gd name="connsiteX40" fmla="*/ 90487 w 695164"/>
              <a:gd name="connsiteY40" fmla="*/ 738866 h 862716"/>
              <a:gd name="connsiteX41" fmla="*/ 0 w 695164"/>
              <a:gd name="connsiteY41" fmla="*/ 734104 h 862716"/>
              <a:gd name="connsiteX0" fmla="*/ 14287 w 695590"/>
              <a:gd name="connsiteY0" fmla="*/ 334054 h 862716"/>
              <a:gd name="connsiteX1" fmla="*/ 130292 w 695590"/>
              <a:gd name="connsiteY1" fmla="*/ 259961 h 862716"/>
              <a:gd name="connsiteX2" fmla="*/ 192204 w 695590"/>
              <a:gd name="connsiteY2" fmla="*/ 238530 h 862716"/>
              <a:gd name="connsiteX3" fmla="*/ 204110 w 695590"/>
              <a:gd name="connsiteY3" fmla="*/ 164711 h 862716"/>
              <a:gd name="connsiteX4" fmla="*/ 263642 w 695590"/>
              <a:gd name="connsiteY4" fmla="*/ 174238 h 862716"/>
              <a:gd name="connsiteX5" fmla="*/ 344604 w 695590"/>
              <a:gd name="connsiteY5" fmla="*/ 86132 h 862716"/>
              <a:gd name="connsiteX6" fmla="*/ 373180 w 695590"/>
              <a:gd name="connsiteY6" fmla="*/ 88510 h 862716"/>
              <a:gd name="connsiteX7" fmla="*/ 401754 w 695590"/>
              <a:gd name="connsiteY7" fmla="*/ 109944 h 862716"/>
              <a:gd name="connsiteX8" fmla="*/ 444618 w 695590"/>
              <a:gd name="connsiteY8" fmla="*/ 86129 h 862716"/>
              <a:gd name="connsiteX9" fmla="*/ 480335 w 695590"/>
              <a:gd name="connsiteY9" fmla="*/ 98037 h 862716"/>
              <a:gd name="connsiteX10" fmla="*/ 497005 w 695590"/>
              <a:gd name="connsiteY10" fmla="*/ 52792 h 862716"/>
              <a:gd name="connsiteX11" fmla="*/ 530343 w 695590"/>
              <a:gd name="connsiteY11" fmla="*/ 31360 h 862716"/>
              <a:gd name="connsiteX12" fmla="*/ 558917 w 695590"/>
              <a:gd name="connsiteY12" fmla="*/ 407 h 862716"/>
              <a:gd name="connsiteX13" fmla="*/ 568443 w 695590"/>
              <a:gd name="connsiteY13" fmla="*/ 55173 h 862716"/>
              <a:gd name="connsiteX14" fmla="*/ 592254 w 695590"/>
              <a:gd name="connsiteY14" fmla="*/ 74226 h 862716"/>
              <a:gd name="connsiteX15" fmla="*/ 616067 w 695590"/>
              <a:gd name="connsiteY15" fmla="*/ 133757 h 862716"/>
              <a:gd name="connsiteX16" fmla="*/ 580348 w 695590"/>
              <a:gd name="connsiteY16" fmla="*/ 162332 h 862716"/>
              <a:gd name="connsiteX17" fmla="*/ 604160 w 695590"/>
              <a:gd name="connsiteY17" fmla="*/ 200432 h 862716"/>
              <a:gd name="connsiteX18" fmla="*/ 644642 w 695590"/>
              <a:gd name="connsiteY18" fmla="*/ 229007 h 862716"/>
              <a:gd name="connsiteX19" fmla="*/ 606543 w 695590"/>
              <a:gd name="connsiteY19" fmla="*/ 255197 h 862716"/>
              <a:gd name="connsiteX20" fmla="*/ 592254 w 695590"/>
              <a:gd name="connsiteY20" fmla="*/ 376645 h 862716"/>
              <a:gd name="connsiteX21" fmla="*/ 611305 w 695590"/>
              <a:gd name="connsiteY21" fmla="*/ 388547 h 862716"/>
              <a:gd name="connsiteX22" fmla="*/ 597018 w 695590"/>
              <a:gd name="connsiteY22" fmla="*/ 469509 h 862716"/>
              <a:gd name="connsiteX23" fmla="*/ 611304 w 695590"/>
              <a:gd name="connsiteY23" fmla="*/ 524282 h 862716"/>
              <a:gd name="connsiteX24" fmla="*/ 597018 w 695590"/>
              <a:gd name="connsiteY24" fmla="*/ 531422 h 862716"/>
              <a:gd name="connsiteX25" fmla="*/ 592254 w 695590"/>
              <a:gd name="connsiteY25" fmla="*/ 576668 h 862716"/>
              <a:gd name="connsiteX26" fmla="*/ 647024 w 695590"/>
              <a:gd name="connsiteY26" fmla="*/ 619528 h 862716"/>
              <a:gd name="connsiteX27" fmla="*/ 677979 w 695590"/>
              <a:gd name="connsiteY27" fmla="*/ 633820 h 862716"/>
              <a:gd name="connsiteX28" fmla="*/ 649404 w 695590"/>
              <a:gd name="connsiteY28" fmla="*/ 669537 h 862716"/>
              <a:gd name="connsiteX29" fmla="*/ 606543 w 695590"/>
              <a:gd name="connsiteY29" fmla="*/ 679059 h 862716"/>
              <a:gd name="connsiteX30" fmla="*/ 632737 w 695590"/>
              <a:gd name="connsiteY30" fmla="*/ 719541 h 862716"/>
              <a:gd name="connsiteX31" fmla="*/ 661312 w 695590"/>
              <a:gd name="connsiteY31" fmla="*/ 717160 h 862716"/>
              <a:gd name="connsiteX32" fmla="*/ 694648 w 695590"/>
              <a:gd name="connsiteY32" fmla="*/ 750499 h 862716"/>
              <a:gd name="connsiteX33" fmla="*/ 677981 w 695590"/>
              <a:gd name="connsiteY33" fmla="*/ 767166 h 862716"/>
              <a:gd name="connsiteX34" fmla="*/ 685800 w 695590"/>
              <a:gd name="connsiteY34" fmla="*/ 796016 h 862716"/>
              <a:gd name="connsiteX35" fmla="*/ 630354 w 695590"/>
              <a:gd name="connsiteY35" fmla="*/ 810030 h 862716"/>
              <a:gd name="connsiteX36" fmla="*/ 544629 w 695590"/>
              <a:gd name="connsiteY36" fmla="*/ 771929 h 862716"/>
              <a:gd name="connsiteX37" fmla="*/ 482717 w 695590"/>
              <a:gd name="connsiteY37" fmla="*/ 786217 h 862716"/>
              <a:gd name="connsiteX38" fmla="*/ 373179 w 695590"/>
              <a:gd name="connsiteY38" fmla="*/ 852892 h 862716"/>
              <a:gd name="connsiteX39" fmla="*/ 354129 w 695590"/>
              <a:gd name="connsiteY39" fmla="*/ 795742 h 862716"/>
              <a:gd name="connsiteX40" fmla="*/ 154104 w 695590"/>
              <a:gd name="connsiteY40" fmla="*/ 729067 h 862716"/>
              <a:gd name="connsiteX41" fmla="*/ 90487 w 695590"/>
              <a:gd name="connsiteY41" fmla="*/ 738866 h 862716"/>
              <a:gd name="connsiteX42" fmla="*/ 0 w 695590"/>
              <a:gd name="connsiteY42" fmla="*/ 734104 h 862716"/>
              <a:gd name="connsiteX0" fmla="*/ 14287 w 695590"/>
              <a:gd name="connsiteY0" fmla="*/ 334054 h 862716"/>
              <a:gd name="connsiteX1" fmla="*/ 130292 w 695590"/>
              <a:gd name="connsiteY1" fmla="*/ 259961 h 862716"/>
              <a:gd name="connsiteX2" fmla="*/ 192204 w 695590"/>
              <a:gd name="connsiteY2" fmla="*/ 238530 h 862716"/>
              <a:gd name="connsiteX3" fmla="*/ 204110 w 695590"/>
              <a:gd name="connsiteY3" fmla="*/ 164711 h 862716"/>
              <a:gd name="connsiteX4" fmla="*/ 263642 w 695590"/>
              <a:gd name="connsiteY4" fmla="*/ 174238 h 862716"/>
              <a:gd name="connsiteX5" fmla="*/ 344604 w 695590"/>
              <a:gd name="connsiteY5" fmla="*/ 86132 h 862716"/>
              <a:gd name="connsiteX6" fmla="*/ 373180 w 695590"/>
              <a:gd name="connsiteY6" fmla="*/ 88510 h 862716"/>
              <a:gd name="connsiteX7" fmla="*/ 401754 w 695590"/>
              <a:gd name="connsiteY7" fmla="*/ 109944 h 862716"/>
              <a:gd name="connsiteX8" fmla="*/ 444618 w 695590"/>
              <a:gd name="connsiteY8" fmla="*/ 86129 h 862716"/>
              <a:gd name="connsiteX9" fmla="*/ 480335 w 695590"/>
              <a:gd name="connsiteY9" fmla="*/ 98037 h 862716"/>
              <a:gd name="connsiteX10" fmla="*/ 497005 w 695590"/>
              <a:gd name="connsiteY10" fmla="*/ 52792 h 862716"/>
              <a:gd name="connsiteX11" fmla="*/ 530343 w 695590"/>
              <a:gd name="connsiteY11" fmla="*/ 31360 h 862716"/>
              <a:gd name="connsiteX12" fmla="*/ 558917 w 695590"/>
              <a:gd name="connsiteY12" fmla="*/ 407 h 862716"/>
              <a:gd name="connsiteX13" fmla="*/ 568443 w 695590"/>
              <a:gd name="connsiteY13" fmla="*/ 55173 h 862716"/>
              <a:gd name="connsiteX14" fmla="*/ 592254 w 695590"/>
              <a:gd name="connsiteY14" fmla="*/ 74226 h 862716"/>
              <a:gd name="connsiteX15" fmla="*/ 616067 w 695590"/>
              <a:gd name="connsiteY15" fmla="*/ 133757 h 862716"/>
              <a:gd name="connsiteX16" fmla="*/ 580348 w 695590"/>
              <a:gd name="connsiteY16" fmla="*/ 162332 h 862716"/>
              <a:gd name="connsiteX17" fmla="*/ 604160 w 695590"/>
              <a:gd name="connsiteY17" fmla="*/ 200432 h 862716"/>
              <a:gd name="connsiteX18" fmla="*/ 644642 w 695590"/>
              <a:gd name="connsiteY18" fmla="*/ 229007 h 862716"/>
              <a:gd name="connsiteX19" fmla="*/ 606543 w 695590"/>
              <a:gd name="connsiteY19" fmla="*/ 255197 h 862716"/>
              <a:gd name="connsiteX20" fmla="*/ 592254 w 695590"/>
              <a:gd name="connsiteY20" fmla="*/ 376645 h 862716"/>
              <a:gd name="connsiteX21" fmla="*/ 611305 w 695590"/>
              <a:gd name="connsiteY21" fmla="*/ 388547 h 862716"/>
              <a:gd name="connsiteX22" fmla="*/ 597018 w 695590"/>
              <a:gd name="connsiteY22" fmla="*/ 469509 h 862716"/>
              <a:gd name="connsiteX23" fmla="*/ 611304 w 695590"/>
              <a:gd name="connsiteY23" fmla="*/ 524282 h 862716"/>
              <a:gd name="connsiteX24" fmla="*/ 597018 w 695590"/>
              <a:gd name="connsiteY24" fmla="*/ 531422 h 862716"/>
              <a:gd name="connsiteX25" fmla="*/ 592254 w 695590"/>
              <a:gd name="connsiteY25" fmla="*/ 576668 h 862716"/>
              <a:gd name="connsiteX26" fmla="*/ 647024 w 695590"/>
              <a:gd name="connsiteY26" fmla="*/ 619528 h 862716"/>
              <a:gd name="connsiteX27" fmla="*/ 677979 w 695590"/>
              <a:gd name="connsiteY27" fmla="*/ 633820 h 862716"/>
              <a:gd name="connsiteX28" fmla="*/ 649404 w 695590"/>
              <a:gd name="connsiteY28" fmla="*/ 669537 h 862716"/>
              <a:gd name="connsiteX29" fmla="*/ 606543 w 695590"/>
              <a:gd name="connsiteY29" fmla="*/ 679059 h 862716"/>
              <a:gd name="connsiteX30" fmla="*/ 632737 w 695590"/>
              <a:gd name="connsiteY30" fmla="*/ 719541 h 862716"/>
              <a:gd name="connsiteX31" fmla="*/ 661312 w 695590"/>
              <a:gd name="connsiteY31" fmla="*/ 717160 h 862716"/>
              <a:gd name="connsiteX32" fmla="*/ 694648 w 695590"/>
              <a:gd name="connsiteY32" fmla="*/ 750499 h 862716"/>
              <a:gd name="connsiteX33" fmla="*/ 677981 w 695590"/>
              <a:gd name="connsiteY33" fmla="*/ 767166 h 862716"/>
              <a:gd name="connsiteX34" fmla="*/ 669131 w 695590"/>
              <a:gd name="connsiteY34" fmla="*/ 793635 h 862716"/>
              <a:gd name="connsiteX35" fmla="*/ 630354 w 695590"/>
              <a:gd name="connsiteY35" fmla="*/ 810030 h 862716"/>
              <a:gd name="connsiteX36" fmla="*/ 544629 w 695590"/>
              <a:gd name="connsiteY36" fmla="*/ 771929 h 862716"/>
              <a:gd name="connsiteX37" fmla="*/ 482717 w 695590"/>
              <a:gd name="connsiteY37" fmla="*/ 786217 h 862716"/>
              <a:gd name="connsiteX38" fmla="*/ 373179 w 695590"/>
              <a:gd name="connsiteY38" fmla="*/ 852892 h 862716"/>
              <a:gd name="connsiteX39" fmla="*/ 354129 w 695590"/>
              <a:gd name="connsiteY39" fmla="*/ 795742 h 862716"/>
              <a:gd name="connsiteX40" fmla="*/ 154104 w 695590"/>
              <a:gd name="connsiteY40" fmla="*/ 729067 h 862716"/>
              <a:gd name="connsiteX41" fmla="*/ 90487 w 695590"/>
              <a:gd name="connsiteY41" fmla="*/ 738866 h 862716"/>
              <a:gd name="connsiteX42" fmla="*/ 0 w 695590"/>
              <a:gd name="connsiteY42" fmla="*/ 734104 h 862716"/>
              <a:gd name="connsiteX0" fmla="*/ 14287 w 695590"/>
              <a:gd name="connsiteY0" fmla="*/ 334054 h 862716"/>
              <a:gd name="connsiteX1" fmla="*/ 130292 w 695590"/>
              <a:gd name="connsiteY1" fmla="*/ 259961 h 862716"/>
              <a:gd name="connsiteX2" fmla="*/ 192204 w 695590"/>
              <a:gd name="connsiteY2" fmla="*/ 238530 h 862716"/>
              <a:gd name="connsiteX3" fmla="*/ 204110 w 695590"/>
              <a:gd name="connsiteY3" fmla="*/ 164711 h 862716"/>
              <a:gd name="connsiteX4" fmla="*/ 263642 w 695590"/>
              <a:gd name="connsiteY4" fmla="*/ 174238 h 862716"/>
              <a:gd name="connsiteX5" fmla="*/ 344604 w 695590"/>
              <a:gd name="connsiteY5" fmla="*/ 86132 h 862716"/>
              <a:gd name="connsiteX6" fmla="*/ 373180 w 695590"/>
              <a:gd name="connsiteY6" fmla="*/ 88510 h 862716"/>
              <a:gd name="connsiteX7" fmla="*/ 401754 w 695590"/>
              <a:gd name="connsiteY7" fmla="*/ 109944 h 862716"/>
              <a:gd name="connsiteX8" fmla="*/ 444618 w 695590"/>
              <a:gd name="connsiteY8" fmla="*/ 86129 h 862716"/>
              <a:gd name="connsiteX9" fmla="*/ 480335 w 695590"/>
              <a:gd name="connsiteY9" fmla="*/ 98037 h 862716"/>
              <a:gd name="connsiteX10" fmla="*/ 497005 w 695590"/>
              <a:gd name="connsiteY10" fmla="*/ 52792 h 862716"/>
              <a:gd name="connsiteX11" fmla="*/ 530343 w 695590"/>
              <a:gd name="connsiteY11" fmla="*/ 31360 h 862716"/>
              <a:gd name="connsiteX12" fmla="*/ 558917 w 695590"/>
              <a:gd name="connsiteY12" fmla="*/ 407 h 862716"/>
              <a:gd name="connsiteX13" fmla="*/ 568443 w 695590"/>
              <a:gd name="connsiteY13" fmla="*/ 55173 h 862716"/>
              <a:gd name="connsiteX14" fmla="*/ 592254 w 695590"/>
              <a:gd name="connsiteY14" fmla="*/ 74226 h 862716"/>
              <a:gd name="connsiteX15" fmla="*/ 616067 w 695590"/>
              <a:gd name="connsiteY15" fmla="*/ 133757 h 862716"/>
              <a:gd name="connsiteX16" fmla="*/ 580348 w 695590"/>
              <a:gd name="connsiteY16" fmla="*/ 162332 h 862716"/>
              <a:gd name="connsiteX17" fmla="*/ 604160 w 695590"/>
              <a:gd name="connsiteY17" fmla="*/ 200432 h 862716"/>
              <a:gd name="connsiteX18" fmla="*/ 644642 w 695590"/>
              <a:gd name="connsiteY18" fmla="*/ 229007 h 862716"/>
              <a:gd name="connsiteX19" fmla="*/ 606543 w 695590"/>
              <a:gd name="connsiteY19" fmla="*/ 255197 h 862716"/>
              <a:gd name="connsiteX20" fmla="*/ 592254 w 695590"/>
              <a:gd name="connsiteY20" fmla="*/ 376645 h 862716"/>
              <a:gd name="connsiteX21" fmla="*/ 611305 w 695590"/>
              <a:gd name="connsiteY21" fmla="*/ 388547 h 862716"/>
              <a:gd name="connsiteX22" fmla="*/ 597018 w 695590"/>
              <a:gd name="connsiteY22" fmla="*/ 469509 h 862716"/>
              <a:gd name="connsiteX23" fmla="*/ 611304 w 695590"/>
              <a:gd name="connsiteY23" fmla="*/ 524282 h 862716"/>
              <a:gd name="connsiteX24" fmla="*/ 597018 w 695590"/>
              <a:gd name="connsiteY24" fmla="*/ 531422 h 862716"/>
              <a:gd name="connsiteX25" fmla="*/ 592254 w 695590"/>
              <a:gd name="connsiteY25" fmla="*/ 576668 h 862716"/>
              <a:gd name="connsiteX26" fmla="*/ 647024 w 695590"/>
              <a:gd name="connsiteY26" fmla="*/ 619528 h 862716"/>
              <a:gd name="connsiteX27" fmla="*/ 677979 w 695590"/>
              <a:gd name="connsiteY27" fmla="*/ 633820 h 862716"/>
              <a:gd name="connsiteX28" fmla="*/ 649404 w 695590"/>
              <a:gd name="connsiteY28" fmla="*/ 669537 h 862716"/>
              <a:gd name="connsiteX29" fmla="*/ 606543 w 695590"/>
              <a:gd name="connsiteY29" fmla="*/ 679059 h 862716"/>
              <a:gd name="connsiteX30" fmla="*/ 632737 w 695590"/>
              <a:gd name="connsiteY30" fmla="*/ 719541 h 862716"/>
              <a:gd name="connsiteX31" fmla="*/ 661312 w 695590"/>
              <a:gd name="connsiteY31" fmla="*/ 717160 h 862716"/>
              <a:gd name="connsiteX32" fmla="*/ 694648 w 695590"/>
              <a:gd name="connsiteY32" fmla="*/ 750499 h 862716"/>
              <a:gd name="connsiteX33" fmla="*/ 677981 w 695590"/>
              <a:gd name="connsiteY33" fmla="*/ 767166 h 862716"/>
              <a:gd name="connsiteX34" fmla="*/ 669131 w 695590"/>
              <a:gd name="connsiteY34" fmla="*/ 793635 h 862716"/>
              <a:gd name="connsiteX35" fmla="*/ 630354 w 695590"/>
              <a:gd name="connsiteY35" fmla="*/ 810030 h 862716"/>
              <a:gd name="connsiteX36" fmla="*/ 539869 w 695590"/>
              <a:gd name="connsiteY36" fmla="*/ 798122 h 862716"/>
              <a:gd name="connsiteX37" fmla="*/ 544629 w 695590"/>
              <a:gd name="connsiteY37" fmla="*/ 771929 h 862716"/>
              <a:gd name="connsiteX38" fmla="*/ 482717 w 695590"/>
              <a:gd name="connsiteY38" fmla="*/ 786217 h 862716"/>
              <a:gd name="connsiteX39" fmla="*/ 373179 w 695590"/>
              <a:gd name="connsiteY39" fmla="*/ 852892 h 862716"/>
              <a:gd name="connsiteX40" fmla="*/ 354129 w 695590"/>
              <a:gd name="connsiteY40" fmla="*/ 795742 h 862716"/>
              <a:gd name="connsiteX41" fmla="*/ 154104 w 695590"/>
              <a:gd name="connsiteY41" fmla="*/ 729067 h 862716"/>
              <a:gd name="connsiteX42" fmla="*/ 90487 w 695590"/>
              <a:gd name="connsiteY42" fmla="*/ 738866 h 862716"/>
              <a:gd name="connsiteX43" fmla="*/ 0 w 695590"/>
              <a:gd name="connsiteY43" fmla="*/ 734104 h 862716"/>
              <a:gd name="connsiteX0" fmla="*/ 14287 w 695590"/>
              <a:gd name="connsiteY0" fmla="*/ 334054 h 862716"/>
              <a:gd name="connsiteX1" fmla="*/ 130292 w 695590"/>
              <a:gd name="connsiteY1" fmla="*/ 259961 h 862716"/>
              <a:gd name="connsiteX2" fmla="*/ 192204 w 695590"/>
              <a:gd name="connsiteY2" fmla="*/ 238530 h 862716"/>
              <a:gd name="connsiteX3" fmla="*/ 204110 w 695590"/>
              <a:gd name="connsiteY3" fmla="*/ 164711 h 862716"/>
              <a:gd name="connsiteX4" fmla="*/ 263642 w 695590"/>
              <a:gd name="connsiteY4" fmla="*/ 174238 h 862716"/>
              <a:gd name="connsiteX5" fmla="*/ 344604 w 695590"/>
              <a:gd name="connsiteY5" fmla="*/ 86132 h 862716"/>
              <a:gd name="connsiteX6" fmla="*/ 373180 w 695590"/>
              <a:gd name="connsiteY6" fmla="*/ 88510 h 862716"/>
              <a:gd name="connsiteX7" fmla="*/ 401754 w 695590"/>
              <a:gd name="connsiteY7" fmla="*/ 109944 h 862716"/>
              <a:gd name="connsiteX8" fmla="*/ 444618 w 695590"/>
              <a:gd name="connsiteY8" fmla="*/ 86129 h 862716"/>
              <a:gd name="connsiteX9" fmla="*/ 480335 w 695590"/>
              <a:gd name="connsiteY9" fmla="*/ 98037 h 862716"/>
              <a:gd name="connsiteX10" fmla="*/ 497005 w 695590"/>
              <a:gd name="connsiteY10" fmla="*/ 52792 h 862716"/>
              <a:gd name="connsiteX11" fmla="*/ 530343 w 695590"/>
              <a:gd name="connsiteY11" fmla="*/ 31360 h 862716"/>
              <a:gd name="connsiteX12" fmla="*/ 558917 w 695590"/>
              <a:gd name="connsiteY12" fmla="*/ 407 h 862716"/>
              <a:gd name="connsiteX13" fmla="*/ 568443 w 695590"/>
              <a:gd name="connsiteY13" fmla="*/ 55173 h 862716"/>
              <a:gd name="connsiteX14" fmla="*/ 592254 w 695590"/>
              <a:gd name="connsiteY14" fmla="*/ 74226 h 862716"/>
              <a:gd name="connsiteX15" fmla="*/ 616067 w 695590"/>
              <a:gd name="connsiteY15" fmla="*/ 133757 h 862716"/>
              <a:gd name="connsiteX16" fmla="*/ 580348 w 695590"/>
              <a:gd name="connsiteY16" fmla="*/ 162332 h 862716"/>
              <a:gd name="connsiteX17" fmla="*/ 604160 w 695590"/>
              <a:gd name="connsiteY17" fmla="*/ 200432 h 862716"/>
              <a:gd name="connsiteX18" fmla="*/ 644642 w 695590"/>
              <a:gd name="connsiteY18" fmla="*/ 229007 h 862716"/>
              <a:gd name="connsiteX19" fmla="*/ 606543 w 695590"/>
              <a:gd name="connsiteY19" fmla="*/ 255197 h 862716"/>
              <a:gd name="connsiteX20" fmla="*/ 592254 w 695590"/>
              <a:gd name="connsiteY20" fmla="*/ 376645 h 862716"/>
              <a:gd name="connsiteX21" fmla="*/ 611305 w 695590"/>
              <a:gd name="connsiteY21" fmla="*/ 388547 h 862716"/>
              <a:gd name="connsiteX22" fmla="*/ 597018 w 695590"/>
              <a:gd name="connsiteY22" fmla="*/ 469509 h 862716"/>
              <a:gd name="connsiteX23" fmla="*/ 611304 w 695590"/>
              <a:gd name="connsiteY23" fmla="*/ 524282 h 862716"/>
              <a:gd name="connsiteX24" fmla="*/ 597018 w 695590"/>
              <a:gd name="connsiteY24" fmla="*/ 531422 h 862716"/>
              <a:gd name="connsiteX25" fmla="*/ 592254 w 695590"/>
              <a:gd name="connsiteY25" fmla="*/ 576668 h 862716"/>
              <a:gd name="connsiteX26" fmla="*/ 647024 w 695590"/>
              <a:gd name="connsiteY26" fmla="*/ 619528 h 862716"/>
              <a:gd name="connsiteX27" fmla="*/ 677979 w 695590"/>
              <a:gd name="connsiteY27" fmla="*/ 633820 h 862716"/>
              <a:gd name="connsiteX28" fmla="*/ 649404 w 695590"/>
              <a:gd name="connsiteY28" fmla="*/ 669537 h 862716"/>
              <a:gd name="connsiteX29" fmla="*/ 606543 w 695590"/>
              <a:gd name="connsiteY29" fmla="*/ 679059 h 862716"/>
              <a:gd name="connsiteX30" fmla="*/ 632737 w 695590"/>
              <a:gd name="connsiteY30" fmla="*/ 719541 h 862716"/>
              <a:gd name="connsiteX31" fmla="*/ 661312 w 695590"/>
              <a:gd name="connsiteY31" fmla="*/ 717160 h 862716"/>
              <a:gd name="connsiteX32" fmla="*/ 694648 w 695590"/>
              <a:gd name="connsiteY32" fmla="*/ 750499 h 862716"/>
              <a:gd name="connsiteX33" fmla="*/ 677981 w 695590"/>
              <a:gd name="connsiteY33" fmla="*/ 767166 h 862716"/>
              <a:gd name="connsiteX34" fmla="*/ 669131 w 695590"/>
              <a:gd name="connsiteY34" fmla="*/ 793635 h 862716"/>
              <a:gd name="connsiteX35" fmla="*/ 630354 w 695590"/>
              <a:gd name="connsiteY35" fmla="*/ 810030 h 862716"/>
              <a:gd name="connsiteX36" fmla="*/ 587494 w 695590"/>
              <a:gd name="connsiteY36" fmla="*/ 798122 h 862716"/>
              <a:gd name="connsiteX37" fmla="*/ 544629 w 695590"/>
              <a:gd name="connsiteY37" fmla="*/ 771929 h 862716"/>
              <a:gd name="connsiteX38" fmla="*/ 482717 w 695590"/>
              <a:gd name="connsiteY38" fmla="*/ 786217 h 862716"/>
              <a:gd name="connsiteX39" fmla="*/ 373179 w 695590"/>
              <a:gd name="connsiteY39" fmla="*/ 852892 h 862716"/>
              <a:gd name="connsiteX40" fmla="*/ 354129 w 695590"/>
              <a:gd name="connsiteY40" fmla="*/ 795742 h 862716"/>
              <a:gd name="connsiteX41" fmla="*/ 154104 w 695590"/>
              <a:gd name="connsiteY41" fmla="*/ 729067 h 862716"/>
              <a:gd name="connsiteX42" fmla="*/ 90487 w 695590"/>
              <a:gd name="connsiteY42" fmla="*/ 738866 h 862716"/>
              <a:gd name="connsiteX43" fmla="*/ 0 w 695590"/>
              <a:gd name="connsiteY43" fmla="*/ 734104 h 862716"/>
              <a:gd name="connsiteX0" fmla="*/ 14287 w 695590"/>
              <a:gd name="connsiteY0" fmla="*/ 334054 h 862716"/>
              <a:gd name="connsiteX1" fmla="*/ 130292 w 695590"/>
              <a:gd name="connsiteY1" fmla="*/ 259961 h 862716"/>
              <a:gd name="connsiteX2" fmla="*/ 192204 w 695590"/>
              <a:gd name="connsiteY2" fmla="*/ 238530 h 862716"/>
              <a:gd name="connsiteX3" fmla="*/ 204110 w 695590"/>
              <a:gd name="connsiteY3" fmla="*/ 164711 h 862716"/>
              <a:gd name="connsiteX4" fmla="*/ 263642 w 695590"/>
              <a:gd name="connsiteY4" fmla="*/ 174238 h 862716"/>
              <a:gd name="connsiteX5" fmla="*/ 344604 w 695590"/>
              <a:gd name="connsiteY5" fmla="*/ 86132 h 862716"/>
              <a:gd name="connsiteX6" fmla="*/ 373180 w 695590"/>
              <a:gd name="connsiteY6" fmla="*/ 88510 h 862716"/>
              <a:gd name="connsiteX7" fmla="*/ 401754 w 695590"/>
              <a:gd name="connsiteY7" fmla="*/ 109944 h 862716"/>
              <a:gd name="connsiteX8" fmla="*/ 444618 w 695590"/>
              <a:gd name="connsiteY8" fmla="*/ 86129 h 862716"/>
              <a:gd name="connsiteX9" fmla="*/ 480335 w 695590"/>
              <a:gd name="connsiteY9" fmla="*/ 98037 h 862716"/>
              <a:gd name="connsiteX10" fmla="*/ 497005 w 695590"/>
              <a:gd name="connsiteY10" fmla="*/ 52792 h 862716"/>
              <a:gd name="connsiteX11" fmla="*/ 530343 w 695590"/>
              <a:gd name="connsiteY11" fmla="*/ 31360 h 862716"/>
              <a:gd name="connsiteX12" fmla="*/ 558917 w 695590"/>
              <a:gd name="connsiteY12" fmla="*/ 407 h 862716"/>
              <a:gd name="connsiteX13" fmla="*/ 568443 w 695590"/>
              <a:gd name="connsiteY13" fmla="*/ 55173 h 862716"/>
              <a:gd name="connsiteX14" fmla="*/ 592254 w 695590"/>
              <a:gd name="connsiteY14" fmla="*/ 74226 h 862716"/>
              <a:gd name="connsiteX15" fmla="*/ 616067 w 695590"/>
              <a:gd name="connsiteY15" fmla="*/ 133757 h 862716"/>
              <a:gd name="connsiteX16" fmla="*/ 580348 w 695590"/>
              <a:gd name="connsiteY16" fmla="*/ 162332 h 862716"/>
              <a:gd name="connsiteX17" fmla="*/ 604160 w 695590"/>
              <a:gd name="connsiteY17" fmla="*/ 200432 h 862716"/>
              <a:gd name="connsiteX18" fmla="*/ 644642 w 695590"/>
              <a:gd name="connsiteY18" fmla="*/ 229007 h 862716"/>
              <a:gd name="connsiteX19" fmla="*/ 606543 w 695590"/>
              <a:gd name="connsiteY19" fmla="*/ 255197 h 862716"/>
              <a:gd name="connsiteX20" fmla="*/ 592254 w 695590"/>
              <a:gd name="connsiteY20" fmla="*/ 376645 h 862716"/>
              <a:gd name="connsiteX21" fmla="*/ 611305 w 695590"/>
              <a:gd name="connsiteY21" fmla="*/ 388547 h 862716"/>
              <a:gd name="connsiteX22" fmla="*/ 597018 w 695590"/>
              <a:gd name="connsiteY22" fmla="*/ 469509 h 862716"/>
              <a:gd name="connsiteX23" fmla="*/ 611304 w 695590"/>
              <a:gd name="connsiteY23" fmla="*/ 524282 h 862716"/>
              <a:gd name="connsiteX24" fmla="*/ 597018 w 695590"/>
              <a:gd name="connsiteY24" fmla="*/ 531422 h 862716"/>
              <a:gd name="connsiteX25" fmla="*/ 592254 w 695590"/>
              <a:gd name="connsiteY25" fmla="*/ 576668 h 862716"/>
              <a:gd name="connsiteX26" fmla="*/ 647024 w 695590"/>
              <a:gd name="connsiteY26" fmla="*/ 619528 h 862716"/>
              <a:gd name="connsiteX27" fmla="*/ 677979 w 695590"/>
              <a:gd name="connsiteY27" fmla="*/ 633820 h 862716"/>
              <a:gd name="connsiteX28" fmla="*/ 649404 w 695590"/>
              <a:gd name="connsiteY28" fmla="*/ 669537 h 862716"/>
              <a:gd name="connsiteX29" fmla="*/ 606543 w 695590"/>
              <a:gd name="connsiteY29" fmla="*/ 679059 h 862716"/>
              <a:gd name="connsiteX30" fmla="*/ 632737 w 695590"/>
              <a:gd name="connsiteY30" fmla="*/ 719541 h 862716"/>
              <a:gd name="connsiteX31" fmla="*/ 661312 w 695590"/>
              <a:gd name="connsiteY31" fmla="*/ 717160 h 862716"/>
              <a:gd name="connsiteX32" fmla="*/ 694648 w 695590"/>
              <a:gd name="connsiteY32" fmla="*/ 750499 h 862716"/>
              <a:gd name="connsiteX33" fmla="*/ 677981 w 695590"/>
              <a:gd name="connsiteY33" fmla="*/ 767166 h 862716"/>
              <a:gd name="connsiteX34" fmla="*/ 669131 w 695590"/>
              <a:gd name="connsiteY34" fmla="*/ 793635 h 862716"/>
              <a:gd name="connsiteX35" fmla="*/ 637497 w 695590"/>
              <a:gd name="connsiteY35" fmla="*/ 810030 h 862716"/>
              <a:gd name="connsiteX36" fmla="*/ 587494 w 695590"/>
              <a:gd name="connsiteY36" fmla="*/ 798122 h 862716"/>
              <a:gd name="connsiteX37" fmla="*/ 544629 w 695590"/>
              <a:gd name="connsiteY37" fmla="*/ 771929 h 862716"/>
              <a:gd name="connsiteX38" fmla="*/ 482717 w 695590"/>
              <a:gd name="connsiteY38" fmla="*/ 786217 h 862716"/>
              <a:gd name="connsiteX39" fmla="*/ 373179 w 695590"/>
              <a:gd name="connsiteY39" fmla="*/ 852892 h 862716"/>
              <a:gd name="connsiteX40" fmla="*/ 354129 w 695590"/>
              <a:gd name="connsiteY40" fmla="*/ 795742 h 862716"/>
              <a:gd name="connsiteX41" fmla="*/ 154104 w 695590"/>
              <a:gd name="connsiteY41" fmla="*/ 729067 h 862716"/>
              <a:gd name="connsiteX42" fmla="*/ 90487 w 695590"/>
              <a:gd name="connsiteY42" fmla="*/ 738866 h 862716"/>
              <a:gd name="connsiteX43" fmla="*/ 0 w 695590"/>
              <a:gd name="connsiteY43" fmla="*/ 734104 h 862716"/>
              <a:gd name="connsiteX0" fmla="*/ 14287 w 695590"/>
              <a:gd name="connsiteY0" fmla="*/ 334054 h 862716"/>
              <a:gd name="connsiteX1" fmla="*/ 130292 w 695590"/>
              <a:gd name="connsiteY1" fmla="*/ 259961 h 862716"/>
              <a:gd name="connsiteX2" fmla="*/ 192204 w 695590"/>
              <a:gd name="connsiteY2" fmla="*/ 238530 h 862716"/>
              <a:gd name="connsiteX3" fmla="*/ 204110 w 695590"/>
              <a:gd name="connsiteY3" fmla="*/ 164711 h 862716"/>
              <a:gd name="connsiteX4" fmla="*/ 263642 w 695590"/>
              <a:gd name="connsiteY4" fmla="*/ 174238 h 862716"/>
              <a:gd name="connsiteX5" fmla="*/ 344604 w 695590"/>
              <a:gd name="connsiteY5" fmla="*/ 86132 h 862716"/>
              <a:gd name="connsiteX6" fmla="*/ 373180 w 695590"/>
              <a:gd name="connsiteY6" fmla="*/ 88510 h 862716"/>
              <a:gd name="connsiteX7" fmla="*/ 401754 w 695590"/>
              <a:gd name="connsiteY7" fmla="*/ 109944 h 862716"/>
              <a:gd name="connsiteX8" fmla="*/ 444618 w 695590"/>
              <a:gd name="connsiteY8" fmla="*/ 86129 h 862716"/>
              <a:gd name="connsiteX9" fmla="*/ 480335 w 695590"/>
              <a:gd name="connsiteY9" fmla="*/ 98037 h 862716"/>
              <a:gd name="connsiteX10" fmla="*/ 497005 w 695590"/>
              <a:gd name="connsiteY10" fmla="*/ 52792 h 862716"/>
              <a:gd name="connsiteX11" fmla="*/ 530343 w 695590"/>
              <a:gd name="connsiteY11" fmla="*/ 31360 h 862716"/>
              <a:gd name="connsiteX12" fmla="*/ 558917 w 695590"/>
              <a:gd name="connsiteY12" fmla="*/ 407 h 862716"/>
              <a:gd name="connsiteX13" fmla="*/ 568443 w 695590"/>
              <a:gd name="connsiteY13" fmla="*/ 55173 h 862716"/>
              <a:gd name="connsiteX14" fmla="*/ 592254 w 695590"/>
              <a:gd name="connsiteY14" fmla="*/ 74226 h 862716"/>
              <a:gd name="connsiteX15" fmla="*/ 616067 w 695590"/>
              <a:gd name="connsiteY15" fmla="*/ 133757 h 862716"/>
              <a:gd name="connsiteX16" fmla="*/ 580348 w 695590"/>
              <a:gd name="connsiteY16" fmla="*/ 162332 h 862716"/>
              <a:gd name="connsiteX17" fmla="*/ 604160 w 695590"/>
              <a:gd name="connsiteY17" fmla="*/ 200432 h 862716"/>
              <a:gd name="connsiteX18" fmla="*/ 644642 w 695590"/>
              <a:gd name="connsiteY18" fmla="*/ 229007 h 862716"/>
              <a:gd name="connsiteX19" fmla="*/ 606543 w 695590"/>
              <a:gd name="connsiteY19" fmla="*/ 255197 h 862716"/>
              <a:gd name="connsiteX20" fmla="*/ 592254 w 695590"/>
              <a:gd name="connsiteY20" fmla="*/ 376645 h 862716"/>
              <a:gd name="connsiteX21" fmla="*/ 611305 w 695590"/>
              <a:gd name="connsiteY21" fmla="*/ 388547 h 862716"/>
              <a:gd name="connsiteX22" fmla="*/ 597018 w 695590"/>
              <a:gd name="connsiteY22" fmla="*/ 469509 h 862716"/>
              <a:gd name="connsiteX23" fmla="*/ 611304 w 695590"/>
              <a:gd name="connsiteY23" fmla="*/ 524282 h 862716"/>
              <a:gd name="connsiteX24" fmla="*/ 597018 w 695590"/>
              <a:gd name="connsiteY24" fmla="*/ 531422 h 862716"/>
              <a:gd name="connsiteX25" fmla="*/ 592254 w 695590"/>
              <a:gd name="connsiteY25" fmla="*/ 576668 h 862716"/>
              <a:gd name="connsiteX26" fmla="*/ 647024 w 695590"/>
              <a:gd name="connsiteY26" fmla="*/ 619528 h 862716"/>
              <a:gd name="connsiteX27" fmla="*/ 677979 w 695590"/>
              <a:gd name="connsiteY27" fmla="*/ 633820 h 862716"/>
              <a:gd name="connsiteX28" fmla="*/ 649404 w 695590"/>
              <a:gd name="connsiteY28" fmla="*/ 669537 h 862716"/>
              <a:gd name="connsiteX29" fmla="*/ 606543 w 695590"/>
              <a:gd name="connsiteY29" fmla="*/ 679059 h 862716"/>
              <a:gd name="connsiteX30" fmla="*/ 632737 w 695590"/>
              <a:gd name="connsiteY30" fmla="*/ 719541 h 862716"/>
              <a:gd name="connsiteX31" fmla="*/ 661312 w 695590"/>
              <a:gd name="connsiteY31" fmla="*/ 717160 h 862716"/>
              <a:gd name="connsiteX32" fmla="*/ 694648 w 695590"/>
              <a:gd name="connsiteY32" fmla="*/ 750499 h 862716"/>
              <a:gd name="connsiteX33" fmla="*/ 677981 w 695590"/>
              <a:gd name="connsiteY33" fmla="*/ 767166 h 862716"/>
              <a:gd name="connsiteX34" fmla="*/ 669131 w 695590"/>
              <a:gd name="connsiteY34" fmla="*/ 793635 h 862716"/>
              <a:gd name="connsiteX35" fmla="*/ 637497 w 695590"/>
              <a:gd name="connsiteY35" fmla="*/ 810030 h 862716"/>
              <a:gd name="connsiteX36" fmla="*/ 587494 w 695590"/>
              <a:gd name="connsiteY36" fmla="*/ 798122 h 862716"/>
              <a:gd name="connsiteX37" fmla="*/ 544629 w 695590"/>
              <a:gd name="connsiteY37" fmla="*/ 771929 h 862716"/>
              <a:gd name="connsiteX38" fmla="*/ 482717 w 695590"/>
              <a:gd name="connsiteY38" fmla="*/ 786217 h 862716"/>
              <a:gd name="connsiteX39" fmla="*/ 373179 w 695590"/>
              <a:gd name="connsiteY39" fmla="*/ 852892 h 862716"/>
              <a:gd name="connsiteX40" fmla="*/ 354129 w 695590"/>
              <a:gd name="connsiteY40" fmla="*/ 795742 h 862716"/>
              <a:gd name="connsiteX41" fmla="*/ 154104 w 695590"/>
              <a:gd name="connsiteY41" fmla="*/ 729067 h 862716"/>
              <a:gd name="connsiteX42" fmla="*/ 90487 w 695590"/>
              <a:gd name="connsiteY42" fmla="*/ 738866 h 862716"/>
              <a:gd name="connsiteX43" fmla="*/ 0 w 695590"/>
              <a:gd name="connsiteY43" fmla="*/ 734104 h 862716"/>
              <a:gd name="connsiteX0" fmla="*/ 14287 w 695590"/>
              <a:gd name="connsiteY0" fmla="*/ 334054 h 862716"/>
              <a:gd name="connsiteX1" fmla="*/ 130292 w 695590"/>
              <a:gd name="connsiteY1" fmla="*/ 259961 h 862716"/>
              <a:gd name="connsiteX2" fmla="*/ 192204 w 695590"/>
              <a:gd name="connsiteY2" fmla="*/ 238530 h 862716"/>
              <a:gd name="connsiteX3" fmla="*/ 204110 w 695590"/>
              <a:gd name="connsiteY3" fmla="*/ 164711 h 862716"/>
              <a:gd name="connsiteX4" fmla="*/ 263642 w 695590"/>
              <a:gd name="connsiteY4" fmla="*/ 174238 h 862716"/>
              <a:gd name="connsiteX5" fmla="*/ 344604 w 695590"/>
              <a:gd name="connsiteY5" fmla="*/ 86132 h 862716"/>
              <a:gd name="connsiteX6" fmla="*/ 373180 w 695590"/>
              <a:gd name="connsiteY6" fmla="*/ 88510 h 862716"/>
              <a:gd name="connsiteX7" fmla="*/ 401754 w 695590"/>
              <a:gd name="connsiteY7" fmla="*/ 109944 h 862716"/>
              <a:gd name="connsiteX8" fmla="*/ 444618 w 695590"/>
              <a:gd name="connsiteY8" fmla="*/ 86129 h 862716"/>
              <a:gd name="connsiteX9" fmla="*/ 480335 w 695590"/>
              <a:gd name="connsiteY9" fmla="*/ 98037 h 862716"/>
              <a:gd name="connsiteX10" fmla="*/ 497005 w 695590"/>
              <a:gd name="connsiteY10" fmla="*/ 52792 h 862716"/>
              <a:gd name="connsiteX11" fmla="*/ 530343 w 695590"/>
              <a:gd name="connsiteY11" fmla="*/ 31360 h 862716"/>
              <a:gd name="connsiteX12" fmla="*/ 558917 w 695590"/>
              <a:gd name="connsiteY12" fmla="*/ 407 h 862716"/>
              <a:gd name="connsiteX13" fmla="*/ 568443 w 695590"/>
              <a:gd name="connsiteY13" fmla="*/ 55173 h 862716"/>
              <a:gd name="connsiteX14" fmla="*/ 592254 w 695590"/>
              <a:gd name="connsiteY14" fmla="*/ 74226 h 862716"/>
              <a:gd name="connsiteX15" fmla="*/ 616067 w 695590"/>
              <a:gd name="connsiteY15" fmla="*/ 133757 h 862716"/>
              <a:gd name="connsiteX16" fmla="*/ 580348 w 695590"/>
              <a:gd name="connsiteY16" fmla="*/ 162332 h 862716"/>
              <a:gd name="connsiteX17" fmla="*/ 604160 w 695590"/>
              <a:gd name="connsiteY17" fmla="*/ 200432 h 862716"/>
              <a:gd name="connsiteX18" fmla="*/ 644642 w 695590"/>
              <a:gd name="connsiteY18" fmla="*/ 229007 h 862716"/>
              <a:gd name="connsiteX19" fmla="*/ 606543 w 695590"/>
              <a:gd name="connsiteY19" fmla="*/ 255197 h 862716"/>
              <a:gd name="connsiteX20" fmla="*/ 592254 w 695590"/>
              <a:gd name="connsiteY20" fmla="*/ 376645 h 862716"/>
              <a:gd name="connsiteX21" fmla="*/ 611305 w 695590"/>
              <a:gd name="connsiteY21" fmla="*/ 388547 h 862716"/>
              <a:gd name="connsiteX22" fmla="*/ 597018 w 695590"/>
              <a:gd name="connsiteY22" fmla="*/ 469509 h 862716"/>
              <a:gd name="connsiteX23" fmla="*/ 611304 w 695590"/>
              <a:gd name="connsiteY23" fmla="*/ 524282 h 862716"/>
              <a:gd name="connsiteX24" fmla="*/ 597018 w 695590"/>
              <a:gd name="connsiteY24" fmla="*/ 531422 h 862716"/>
              <a:gd name="connsiteX25" fmla="*/ 592254 w 695590"/>
              <a:gd name="connsiteY25" fmla="*/ 576668 h 862716"/>
              <a:gd name="connsiteX26" fmla="*/ 647024 w 695590"/>
              <a:gd name="connsiteY26" fmla="*/ 619528 h 862716"/>
              <a:gd name="connsiteX27" fmla="*/ 677979 w 695590"/>
              <a:gd name="connsiteY27" fmla="*/ 633820 h 862716"/>
              <a:gd name="connsiteX28" fmla="*/ 649404 w 695590"/>
              <a:gd name="connsiteY28" fmla="*/ 669537 h 862716"/>
              <a:gd name="connsiteX29" fmla="*/ 606543 w 695590"/>
              <a:gd name="connsiteY29" fmla="*/ 679059 h 862716"/>
              <a:gd name="connsiteX30" fmla="*/ 632737 w 695590"/>
              <a:gd name="connsiteY30" fmla="*/ 719541 h 862716"/>
              <a:gd name="connsiteX31" fmla="*/ 661312 w 695590"/>
              <a:gd name="connsiteY31" fmla="*/ 717160 h 862716"/>
              <a:gd name="connsiteX32" fmla="*/ 694648 w 695590"/>
              <a:gd name="connsiteY32" fmla="*/ 750499 h 862716"/>
              <a:gd name="connsiteX33" fmla="*/ 677981 w 695590"/>
              <a:gd name="connsiteY33" fmla="*/ 767166 h 862716"/>
              <a:gd name="connsiteX34" fmla="*/ 669131 w 695590"/>
              <a:gd name="connsiteY34" fmla="*/ 793635 h 862716"/>
              <a:gd name="connsiteX35" fmla="*/ 637497 w 695590"/>
              <a:gd name="connsiteY35" fmla="*/ 810030 h 862716"/>
              <a:gd name="connsiteX36" fmla="*/ 587494 w 695590"/>
              <a:gd name="connsiteY36" fmla="*/ 798122 h 862716"/>
              <a:gd name="connsiteX37" fmla="*/ 535106 w 695590"/>
              <a:gd name="connsiteY37" fmla="*/ 795741 h 862716"/>
              <a:gd name="connsiteX38" fmla="*/ 544629 w 695590"/>
              <a:gd name="connsiteY38" fmla="*/ 771929 h 862716"/>
              <a:gd name="connsiteX39" fmla="*/ 482717 w 695590"/>
              <a:gd name="connsiteY39" fmla="*/ 786217 h 862716"/>
              <a:gd name="connsiteX40" fmla="*/ 373179 w 695590"/>
              <a:gd name="connsiteY40" fmla="*/ 852892 h 862716"/>
              <a:gd name="connsiteX41" fmla="*/ 354129 w 695590"/>
              <a:gd name="connsiteY41" fmla="*/ 795742 h 862716"/>
              <a:gd name="connsiteX42" fmla="*/ 154104 w 695590"/>
              <a:gd name="connsiteY42" fmla="*/ 729067 h 862716"/>
              <a:gd name="connsiteX43" fmla="*/ 90487 w 695590"/>
              <a:gd name="connsiteY43" fmla="*/ 738866 h 862716"/>
              <a:gd name="connsiteX44" fmla="*/ 0 w 695590"/>
              <a:gd name="connsiteY44" fmla="*/ 734104 h 862716"/>
              <a:gd name="connsiteX0" fmla="*/ 14287 w 695590"/>
              <a:gd name="connsiteY0" fmla="*/ 334054 h 862716"/>
              <a:gd name="connsiteX1" fmla="*/ 130292 w 695590"/>
              <a:gd name="connsiteY1" fmla="*/ 259961 h 862716"/>
              <a:gd name="connsiteX2" fmla="*/ 192204 w 695590"/>
              <a:gd name="connsiteY2" fmla="*/ 238530 h 862716"/>
              <a:gd name="connsiteX3" fmla="*/ 204110 w 695590"/>
              <a:gd name="connsiteY3" fmla="*/ 164711 h 862716"/>
              <a:gd name="connsiteX4" fmla="*/ 263642 w 695590"/>
              <a:gd name="connsiteY4" fmla="*/ 174238 h 862716"/>
              <a:gd name="connsiteX5" fmla="*/ 344604 w 695590"/>
              <a:gd name="connsiteY5" fmla="*/ 86132 h 862716"/>
              <a:gd name="connsiteX6" fmla="*/ 373180 w 695590"/>
              <a:gd name="connsiteY6" fmla="*/ 88510 h 862716"/>
              <a:gd name="connsiteX7" fmla="*/ 401754 w 695590"/>
              <a:gd name="connsiteY7" fmla="*/ 109944 h 862716"/>
              <a:gd name="connsiteX8" fmla="*/ 444618 w 695590"/>
              <a:gd name="connsiteY8" fmla="*/ 86129 h 862716"/>
              <a:gd name="connsiteX9" fmla="*/ 480335 w 695590"/>
              <a:gd name="connsiteY9" fmla="*/ 98037 h 862716"/>
              <a:gd name="connsiteX10" fmla="*/ 497005 w 695590"/>
              <a:gd name="connsiteY10" fmla="*/ 52792 h 862716"/>
              <a:gd name="connsiteX11" fmla="*/ 530343 w 695590"/>
              <a:gd name="connsiteY11" fmla="*/ 31360 h 862716"/>
              <a:gd name="connsiteX12" fmla="*/ 558917 w 695590"/>
              <a:gd name="connsiteY12" fmla="*/ 407 h 862716"/>
              <a:gd name="connsiteX13" fmla="*/ 568443 w 695590"/>
              <a:gd name="connsiteY13" fmla="*/ 55173 h 862716"/>
              <a:gd name="connsiteX14" fmla="*/ 592254 w 695590"/>
              <a:gd name="connsiteY14" fmla="*/ 74226 h 862716"/>
              <a:gd name="connsiteX15" fmla="*/ 616067 w 695590"/>
              <a:gd name="connsiteY15" fmla="*/ 133757 h 862716"/>
              <a:gd name="connsiteX16" fmla="*/ 580348 w 695590"/>
              <a:gd name="connsiteY16" fmla="*/ 162332 h 862716"/>
              <a:gd name="connsiteX17" fmla="*/ 604160 w 695590"/>
              <a:gd name="connsiteY17" fmla="*/ 200432 h 862716"/>
              <a:gd name="connsiteX18" fmla="*/ 644642 w 695590"/>
              <a:gd name="connsiteY18" fmla="*/ 229007 h 862716"/>
              <a:gd name="connsiteX19" fmla="*/ 606543 w 695590"/>
              <a:gd name="connsiteY19" fmla="*/ 255197 h 862716"/>
              <a:gd name="connsiteX20" fmla="*/ 592254 w 695590"/>
              <a:gd name="connsiteY20" fmla="*/ 376645 h 862716"/>
              <a:gd name="connsiteX21" fmla="*/ 611305 w 695590"/>
              <a:gd name="connsiteY21" fmla="*/ 388547 h 862716"/>
              <a:gd name="connsiteX22" fmla="*/ 597018 w 695590"/>
              <a:gd name="connsiteY22" fmla="*/ 469509 h 862716"/>
              <a:gd name="connsiteX23" fmla="*/ 611304 w 695590"/>
              <a:gd name="connsiteY23" fmla="*/ 524282 h 862716"/>
              <a:gd name="connsiteX24" fmla="*/ 597018 w 695590"/>
              <a:gd name="connsiteY24" fmla="*/ 531422 h 862716"/>
              <a:gd name="connsiteX25" fmla="*/ 592254 w 695590"/>
              <a:gd name="connsiteY25" fmla="*/ 576668 h 862716"/>
              <a:gd name="connsiteX26" fmla="*/ 647024 w 695590"/>
              <a:gd name="connsiteY26" fmla="*/ 619528 h 862716"/>
              <a:gd name="connsiteX27" fmla="*/ 677979 w 695590"/>
              <a:gd name="connsiteY27" fmla="*/ 633820 h 862716"/>
              <a:gd name="connsiteX28" fmla="*/ 649404 w 695590"/>
              <a:gd name="connsiteY28" fmla="*/ 669537 h 862716"/>
              <a:gd name="connsiteX29" fmla="*/ 606543 w 695590"/>
              <a:gd name="connsiteY29" fmla="*/ 679059 h 862716"/>
              <a:gd name="connsiteX30" fmla="*/ 632737 w 695590"/>
              <a:gd name="connsiteY30" fmla="*/ 719541 h 862716"/>
              <a:gd name="connsiteX31" fmla="*/ 661312 w 695590"/>
              <a:gd name="connsiteY31" fmla="*/ 717160 h 862716"/>
              <a:gd name="connsiteX32" fmla="*/ 694648 w 695590"/>
              <a:gd name="connsiteY32" fmla="*/ 750499 h 862716"/>
              <a:gd name="connsiteX33" fmla="*/ 677981 w 695590"/>
              <a:gd name="connsiteY33" fmla="*/ 767166 h 862716"/>
              <a:gd name="connsiteX34" fmla="*/ 669131 w 695590"/>
              <a:gd name="connsiteY34" fmla="*/ 793635 h 862716"/>
              <a:gd name="connsiteX35" fmla="*/ 637497 w 695590"/>
              <a:gd name="connsiteY35" fmla="*/ 810030 h 862716"/>
              <a:gd name="connsiteX36" fmla="*/ 587494 w 695590"/>
              <a:gd name="connsiteY36" fmla="*/ 798122 h 862716"/>
              <a:gd name="connsiteX37" fmla="*/ 535106 w 695590"/>
              <a:gd name="connsiteY37" fmla="*/ 795741 h 862716"/>
              <a:gd name="connsiteX38" fmla="*/ 544629 w 695590"/>
              <a:gd name="connsiteY38" fmla="*/ 771929 h 862716"/>
              <a:gd name="connsiteX39" fmla="*/ 482717 w 695590"/>
              <a:gd name="connsiteY39" fmla="*/ 786217 h 862716"/>
              <a:gd name="connsiteX40" fmla="*/ 373179 w 695590"/>
              <a:gd name="connsiteY40" fmla="*/ 852892 h 862716"/>
              <a:gd name="connsiteX41" fmla="*/ 354129 w 695590"/>
              <a:gd name="connsiteY41" fmla="*/ 795742 h 862716"/>
              <a:gd name="connsiteX42" fmla="*/ 154104 w 695590"/>
              <a:gd name="connsiteY42" fmla="*/ 729067 h 862716"/>
              <a:gd name="connsiteX43" fmla="*/ 90487 w 695590"/>
              <a:gd name="connsiteY43" fmla="*/ 738866 h 862716"/>
              <a:gd name="connsiteX44" fmla="*/ 66000 w 695590"/>
              <a:gd name="connsiteY44" fmla="*/ 729066 h 862716"/>
              <a:gd name="connsiteX45" fmla="*/ 0 w 695590"/>
              <a:gd name="connsiteY45" fmla="*/ 734104 h 862716"/>
              <a:gd name="connsiteX0" fmla="*/ 14287 w 695590"/>
              <a:gd name="connsiteY0" fmla="*/ 334054 h 862716"/>
              <a:gd name="connsiteX1" fmla="*/ 130292 w 695590"/>
              <a:gd name="connsiteY1" fmla="*/ 259961 h 862716"/>
              <a:gd name="connsiteX2" fmla="*/ 192204 w 695590"/>
              <a:gd name="connsiteY2" fmla="*/ 238530 h 862716"/>
              <a:gd name="connsiteX3" fmla="*/ 204110 w 695590"/>
              <a:gd name="connsiteY3" fmla="*/ 164711 h 862716"/>
              <a:gd name="connsiteX4" fmla="*/ 263642 w 695590"/>
              <a:gd name="connsiteY4" fmla="*/ 174238 h 862716"/>
              <a:gd name="connsiteX5" fmla="*/ 344604 w 695590"/>
              <a:gd name="connsiteY5" fmla="*/ 86132 h 862716"/>
              <a:gd name="connsiteX6" fmla="*/ 373180 w 695590"/>
              <a:gd name="connsiteY6" fmla="*/ 88510 h 862716"/>
              <a:gd name="connsiteX7" fmla="*/ 401754 w 695590"/>
              <a:gd name="connsiteY7" fmla="*/ 109944 h 862716"/>
              <a:gd name="connsiteX8" fmla="*/ 444618 w 695590"/>
              <a:gd name="connsiteY8" fmla="*/ 86129 h 862716"/>
              <a:gd name="connsiteX9" fmla="*/ 480335 w 695590"/>
              <a:gd name="connsiteY9" fmla="*/ 98037 h 862716"/>
              <a:gd name="connsiteX10" fmla="*/ 497005 w 695590"/>
              <a:gd name="connsiteY10" fmla="*/ 52792 h 862716"/>
              <a:gd name="connsiteX11" fmla="*/ 530343 w 695590"/>
              <a:gd name="connsiteY11" fmla="*/ 31360 h 862716"/>
              <a:gd name="connsiteX12" fmla="*/ 558917 w 695590"/>
              <a:gd name="connsiteY12" fmla="*/ 407 h 862716"/>
              <a:gd name="connsiteX13" fmla="*/ 568443 w 695590"/>
              <a:gd name="connsiteY13" fmla="*/ 55173 h 862716"/>
              <a:gd name="connsiteX14" fmla="*/ 592254 w 695590"/>
              <a:gd name="connsiteY14" fmla="*/ 74226 h 862716"/>
              <a:gd name="connsiteX15" fmla="*/ 616067 w 695590"/>
              <a:gd name="connsiteY15" fmla="*/ 133757 h 862716"/>
              <a:gd name="connsiteX16" fmla="*/ 580348 w 695590"/>
              <a:gd name="connsiteY16" fmla="*/ 162332 h 862716"/>
              <a:gd name="connsiteX17" fmla="*/ 604160 w 695590"/>
              <a:gd name="connsiteY17" fmla="*/ 200432 h 862716"/>
              <a:gd name="connsiteX18" fmla="*/ 644642 w 695590"/>
              <a:gd name="connsiteY18" fmla="*/ 229007 h 862716"/>
              <a:gd name="connsiteX19" fmla="*/ 606543 w 695590"/>
              <a:gd name="connsiteY19" fmla="*/ 255197 h 862716"/>
              <a:gd name="connsiteX20" fmla="*/ 592254 w 695590"/>
              <a:gd name="connsiteY20" fmla="*/ 376645 h 862716"/>
              <a:gd name="connsiteX21" fmla="*/ 611305 w 695590"/>
              <a:gd name="connsiteY21" fmla="*/ 388547 h 862716"/>
              <a:gd name="connsiteX22" fmla="*/ 597018 w 695590"/>
              <a:gd name="connsiteY22" fmla="*/ 469509 h 862716"/>
              <a:gd name="connsiteX23" fmla="*/ 611304 w 695590"/>
              <a:gd name="connsiteY23" fmla="*/ 524282 h 862716"/>
              <a:gd name="connsiteX24" fmla="*/ 597018 w 695590"/>
              <a:gd name="connsiteY24" fmla="*/ 531422 h 862716"/>
              <a:gd name="connsiteX25" fmla="*/ 592254 w 695590"/>
              <a:gd name="connsiteY25" fmla="*/ 576668 h 862716"/>
              <a:gd name="connsiteX26" fmla="*/ 647024 w 695590"/>
              <a:gd name="connsiteY26" fmla="*/ 619528 h 862716"/>
              <a:gd name="connsiteX27" fmla="*/ 677979 w 695590"/>
              <a:gd name="connsiteY27" fmla="*/ 633820 h 862716"/>
              <a:gd name="connsiteX28" fmla="*/ 649404 w 695590"/>
              <a:gd name="connsiteY28" fmla="*/ 669537 h 862716"/>
              <a:gd name="connsiteX29" fmla="*/ 606543 w 695590"/>
              <a:gd name="connsiteY29" fmla="*/ 679059 h 862716"/>
              <a:gd name="connsiteX30" fmla="*/ 632737 w 695590"/>
              <a:gd name="connsiteY30" fmla="*/ 719541 h 862716"/>
              <a:gd name="connsiteX31" fmla="*/ 661312 w 695590"/>
              <a:gd name="connsiteY31" fmla="*/ 717160 h 862716"/>
              <a:gd name="connsiteX32" fmla="*/ 694648 w 695590"/>
              <a:gd name="connsiteY32" fmla="*/ 750499 h 862716"/>
              <a:gd name="connsiteX33" fmla="*/ 677981 w 695590"/>
              <a:gd name="connsiteY33" fmla="*/ 767166 h 862716"/>
              <a:gd name="connsiteX34" fmla="*/ 669131 w 695590"/>
              <a:gd name="connsiteY34" fmla="*/ 793635 h 862716"/>
              <a:gd name="connsiteX35" fmla="*/ 637497 w 695590"/>
              <a:gd name="connsiteY35" fmla="*/ 810030 h 862716"/>
              <a:gd name="connsiteX36" fmla="*/ 587494 w 695590"/>
              <a:gd name="connsiteY36" fmla="*/ 798122 h 862716"/>
              <a:gd name="connsiteX37" fmla="*/ 535106 w 695590"/>
              <a:gd name="connsiteY37" fmla="*/ 795741 h 862716"/>
              <a:gd name="connsiteX38" fmla="*/ 544629 w 695590"/>
              <a:gd name="connsiteY38" fmla="*/ 771929 h 862716"/>
              <a:gd name="connsiteX39" fmla="*/ 482717 w 695590"/>
              <a:gd name="connsiteY39" fmla="*/ 786217 h 862716"/>
              <a:gd name="connsiteX40" fmla="*/ 373179 w 695590"/>
              <a:gd name="connsiteY40" fmla="*/ 852892 h 862716"/>
              <a:gd name="connsiteX41" fmla="*/ 354129 w 695590"/>
              <a:gd name="connsiteY41" fmla="*/ 795742 h 862716"/>
              <a:gd name="connsiteX42" fmla="*/ 154104 w 695590"/>
              <a:gd name="connsiteY42" fmla="*/ 729067 h 862716"/>
              <a:gd name="connsiteX43" fmla="*/ 132675 w 695590"/>
              <a:gd name="connsiteY43" fmla="*/ 736209 h 862716"/>
              <a:gd name="connsiteX44" fmla="*/ 90487 w 695590"/>
              <a:gd name="connsiteY44" fmla="*/ 738866 h 862716"/>
              <a:gd name="connsiteX45" fmla="*/ 66000 w 695590"/>
              <a:gd name="connsiteY45" fmla="*/ 729066 h 862716"/>
              <a:gd name="connsiteX46" fmla="*/ 0 w 695590"/>
              <a:gd name="connsiteY46" fmla="*/ 734104 h 862716"/>
              <a:gd name="connsiteX0" fmla="*/ 14287 w 695590"/>
              <a:gd name="connsiteY0" fmla="*/ 334054 h 862716"/>
              <a:gd name="connsiteX1" fmla="*/ 130292 w 695590"/>
              <a:gd name="connsiteY1" fmla="*/ 259961 h 862716"/>
              <a:gd name="connsiteX2" fmla="*/ 192204 w 695590"/>
              <a:gd name="connsiteY2" fmla="*/ 238530 h 862716"/>
              <a:gd name="connsiteX3" fmla="*/ 204110 w 695590"/>
              <a:gd name="connsiteY3" fmla="*/ 164711 h 862716"/>
              <a:gd name="connsiteX4" fmla="*/ 263642 w 695590"/>
              <a:gd name="connsiteY4" fmla="*/ 174238 h 862716"/>
              <a:gd name="connsiteX5" fmla="*/ 344604 w 695590"/>
              <a:gd name="connsiteY5" fmla="*/ 86132 h 862716"/>
              <a:gd name="connsiteX6" fmla="*/ 373180 w 695590"/>
              <a:gd name="connsiteY6" fmla="*/ 88510 h 862716"/>
              <a:gd name="connsiteX7" fmla="*/ 401754 w 695590"/>
              <a:gd name="connsiteY7" fmla="*/ 109944 h 862716"/>
              <a:gd name="connsiteX8" fmla="*/ 444618 w 695590"/>
              <a:gd name="connsiteY8" fmla="*/ 86129 h 862716"/>
              <a:gd name="connsiteX9" fmla="*/ 480335 w 695590"/>
              <a:gd name="connsiteY9" fmla="*/ 98037 h 862716"/>
              <a:gd name="connsiteX10" fmla="*/ 497005 w 695590"/>
              <a:gd name="connsiteY10" fmla="*/ 52792 h 862716"/>
              <a:gd name="connsiteX11" fmla="*/ 530343 w 695590"/>
              <a:gd name="connsiteY11" fmla="*/ 31360 h 862716"/>
              <a:gd name="connsiteX12" fmla="*/ 558917 w 695590"/>
              <a:gd name="connsiteY12" fmla="*/ 407 h 862716"/>
              <a:gd name="connsiteX13" fmla="*/ 568443 w 695590"/>
              <a:gd name="connsiteY13" fmla="*/ 55173 h 862716"/>
              <a:gd name="connsiteX14" fmla="*/ 592254 w 695590"/>
              <a:gd name="connsiteY14" fmla="*/ 74226 h 862716"/>
              <a:gd name="connsiteX15" fmla="*/ 616067 w 695590"/>
              <a:gd name="connsiteY15" fmla="*/ 133757 h 862716"/>
              <a:gd name="connsiteX16" fmla="*/ 580348 w 695590"/>
              <a:gd name="connsiteY16" fmla="*/ 162332 h 862716"/>
              <a:gd name="connsiteX17" fmla="*/ 604160 w 695590"/>
              <a:gd name="connsiteY17" fmla="*/ 200432 h 862716"/>
              <a:gd name="connsiteX18" fmla="*/ 644642 w 695590"/>
              <a:gd name="connsiteY18" fmla="*/ 229007 h 862716"/>
              <a:gd name="connsiteX19" fmla="*/ 606543 w 695590"/>
              <a:gd name="connsiteY19" fmla="*/ 255197 h 862716"/>
              <a:gd name="connsiteX20" fmla="*/ 592254 w 695590"/>
              <a:gd name="connsiteY20" fmla="*/ 376645 h 862716"/>
              <a:gd name="connsiteX21" fmla="*/ 611305 w 695590"/>
              <a:gd name="connsiteY21" fmla="*/ 388547 h 862716"/>
              <a:gd name="connsiteX22" fmla="*/ 597018 w 695590"/>
              <a:gd name="connsiteY22" fmla="*/ 469509 h 862716"/>
              <a:gd name="connsiteX23" fmla="*/ 611304 w 695590"/>
              <a:gd name="connsiteY23" fmla="*/ 524282 h 862716"/>
              <a:gd name="connsiteX24" fmla="*/ 597018 w 695590"/>
              <a:gd name="connsiteY24" fmla="*/ 531422 h 862716"/>
              <a:gd name="connsiteX25" fmla="*/ 592254 w 695590"/>
              <a:gd name="connsiteY25" fmla="*/ 576668 h 862716"/>
              <a:gd name="connsiteX26" fmla="*/ 647024 w 695590"/>
              <a:gd name="connsiteY26" fmla="*/ 619528 h 862716"/>
              <a:gd name="connsiteX27" fmla="*/ 677979 w 695590"/>
              <a:gd name="connsiteY27" fmla="*/ 633820 h 862716"/>
              <a:gd name="connsiteX28" fmla="*/ 649404 w 695590"/>
              <a:gd name="connsiteY28" fmla="*/ 669537 h 862716"/>
              <a:gd name="connsiteX29" fmla="*/ 606543 w 695590"/>
              <a:gd name="connsiteY29" fmla="*/ 679059 h 862716"/>
              <a:gd name="connsiteX30" fmla="*/ 632737 w 695590"/>
              <a:gd name="connsiteY30" fmla="*/ 719541 h 862716"/>
              <a:gd name="connsiteX31" fmla="*/ 661312 w 695590"/>
              <a:gd name="connsiteY31" fmla="*/ 717160 h 862716"/>
              <a:gd name="connsiteX32" fmla="*/ 694648 w 695590"/>
              <a:gd name="connsiteY32" fmla="*/ 750499 h 862716"/>
              <a:gd name="connsiteX33" fmla="*/ 677981 w 695590"/>
              <a:gd name="connsiteY33" fmla="*/ 767166 h 862716"/>
              <a:gd name="connsiteX34" fmla="*/ 669131 w 695590"/>
              <a:gd name="connsiteY34" fmla="*/ 793635 h 862716"/>
              <a:gd name="connsiteX35" fmla="*/ 637497 w 695590"/>
              <a:gd name="connsiteY35" fmla="*/ 810030 h 862716"/>
              <a:gd name="connsiteX36" fmla="*/ 587494 w 695590"/>
              <a:gd name="connsiteY36" fmla="*/ 798122 h 862716"/>
              <a:gd name="connsiteX37" fmla="*/ 535106 w 695590"/>
              <a:gd name="connsiteY37" fmla="*/ 795741 h 862716"/>
              <a:gd name="connsiteX38" fmla="*/ 544629 w 695590"/>
              <a:gd name="connsiteY38" fmla="*/ 771929 h 862716"/>
              <a:gd name="connsiteX39" fmla="*/ 482717 w 695590"/>
              <a:gd name="connsiteY39" fmla="*/ 786217 h 862716"/>
              <a:gd name="connsiteX40" fmla="*/ 373179 w 695590"/>
              <a:gd name="connsiteY40" fmla="*/ 852892 h 862716"/>
              <a:gd name="connsiteX41" fmla="*/ 354129 w 695590"/>
              <a:gd name="connsiteY41" fmla="*/ 795742 h 862716"/>
              <a:gd name="connsiteX42" fmla="*/ 154104 w 695590"/>
              <a:gd name="connsiteY42" fmla="*/ 729067 h 862716"/>
              <a:gd name="connsiteX43" fmla="*/ 132675 w 695590"/>
              <a:gd name="connsiteY43" fmla="*/ 736209 h 862716"/>
              <a:gd name="connsiteX44" fmla="*/ 90487 w 695590"/>
              <a:gd name="connsiteY44" fmla="*/ 729341 h 862716"/>
              <a:gd name="connsiteX45" fmla="*/ 66000 w 695590"/>
              <a:gd name="connsiteY45" fmla="*/ 729066 h 862716"/>
              <a:gd name="connsiteX46" fmla="*/ 0 w 695590"/>
              <a:gd name="connsiteY46" fmla="*/ 734104 h 862716"/>
              <a:gd name="connsiteX0" fmla="*/ 14287 w 695590"/>
              <a:gd name="connsiteY0" fmla="*/ 334054 h 862716"/>
              <a:gd name="connsiteX1" fmla="*/ 130292 w 695590"/>
              <a:gd name="connsiteY1" fmla="*/ 259961 h 862716"/>
              <a:gd name="connsiteX2" fmla="*/ 192204 w 695590"/>
              <a:gd name="connsiteY2" fmla="*/ 238530 h 862716"/>
              <a:gd name="connsiteX3" fmla="*/ 204110 w 695590"/>
              <a:gd name="connsiteY3" fmla="*/ 164711 h 862716"/>
              <a:gd name="connsiteX4" fmla="*/ 263642 w 695590"/>
              <a:gd name="connsiteY4" fmla="*/ 174238 h 862716"/>
              <a:gd name="connsiteX5" fmla="*/ 344604 w 695590"/>
              <a:gd name="connsiteY5" fmla="*/ 86132 h 862716"/>
              <a:gd name="connsiteX6" fmla="*/ 373180 w 695590"/>
              <a:gd name="connsiteY6" fmla="*/ 88510 h 862716"/>
              <a:gd name="connsiteX7" fmla="*/ 401754 w 695590"/>
              <a:gd name="connsiteY7" fmla="*/ 109944 h 862716"/>
              <a:gd name="connsiteX8" fmla="*/ 444618 w 695590"/>
              <a:gd name="connsiteY8" fmla="*/ 86129 h 862716"/>
              <a:gd name="connsiteX9" fmla="*/ 480335 w 695590"/>
              <a:gd name="connsiteY9" fmla="*/ 98037 h 862716"/>
              <a:gd name="connsiteX10" fmla="*/ 497005 w 695590"/>
              <a:gd name="connsiteY10" fmla="*/ 52792 h 862716"/>
              <a:gd name="connsiteX11" fmla="*/ 530343 w 695590"/>
              <a:gd name="connsiteY11" fmla="*/ 31360 h 862716"/>
              <a:gd name="connsiteX12" fmla="*/ 558917 w 695590"/>
              <a:gd name="connsiteY12" fmla="*/ 407 h 862716"/>
              <a:gd name="connsiteX13" fmla="*/ 568443 w 695590"/>
              <a:gd name="connsiteY13" fmla="*/ 55173 h 862716"/>
              <a:gd name="connsiteX14" fmla="*/ 592254 w 695590"/>
              <a:gd name="connsiteY14" fmla="*/ 74226 h 862716"/>
              <a:gd name="connsiteX15" fmla="*/ 616067 w 695590"/>
              <a:gd name="connsiteY15" fmla="*/ 133757 h 862716"/>
              <a:gd name="connsiteX16" fmla="*/ 580348 w 695590"/>
              <a:gd name="connsiteY16" fmla="*/ 162332 h 862716"/>
              <a:gd name="connsiteX17" fmla="*/ 604160 w 695590"/>
              <a:gd name="connsiteY17" fmla="*/ 200432 h 862716"/>
              <a:gd name="connsiteX18" fmla="*/ 644642 w 695590"/>
              <a:gd name="connsiteY18" fmla="*/ 229007 h 862716"/>
              <a:gd name="connsiteX19" fmla="*/ 606543 w 695590"/>
              <a:gd name="connsiteY19" fmla="*/ 255197 h 862716"/>
              <a:gd name="connsiteX20" fmla="*/ 592254 w 695590"/>
              <a:gd name="connsiteY20" fmla="*/ 376645 h 862716"/>
              <a:gd name="connsiteX21" fmla="*/ 611305 w 695590"/>
              <a:gd name="connsiteY21" fmla="*/ 388547 h 862716"/>
              <a:gd name="connsiteX22" fmla="*/ 597018 w 695590"/>
              <a:gd name="connsiteY22" fmla="*/ 469509 h 862716"/>
              <a:gd name="connsiteX23" fmla="*/ 611304 w 695590"/>
              <a:gd name="connsiteY23" fmla="*/ 524282 h 862716"/>
              <a:gd name="connsiteX24" fmla="*/ 597018 w 695590"/>
              <a:gd name="connsiteY24" fmla="*/ 531422 h 862716"/>
              <a:gd name="connsiteX25" fmla="*/ 592254 w 695590"/>
              <a:gd name="connsiteY25" fmla="*/ 576668 h 862716"/>
              <a:gd name="connsiteX26" fmla="*/ 647024 w 695590"/>
              <a:gd name="connsiteY26" fmla="*/ 619528 h 862716"/>
              <a:gd name="connsiteX27" fmla="*/ 677979 w 695590"/>
              <a:gd name="connsiteY27" fmla="*/ 633820 h 862716"/>
              <a:gd name="connsiteX28" fmla="*/ 649404 w 695590"/>
              <a:gd name="connsiteY28" fmla="*/ 669537 h 862716"/>
              <a:gd name="connsiteX29" fmla="*/ 606543 w 695590"/>
              <a:gd name="connsiteY29" fmla="*/ 679059 h 862716"/>
              <a:gd name="connsiteX30" fmla="*/ 632737 w 695590"/>
              <a:gd name="connsiteY30" fmla="*/ 719541 h 862716"/>
              <a:gd name="connsiteX31" fmla="*/ 661312 w 695590"/>
              <a:gd name="connsiteY31" fmla="*/ 717160 h 862716"/>
              <a:gd name="connsiteX32" fmla="*/ 694648 w 695590"/>
              <a:gd name="connsiteY32" fmla="*/ 750499 h 862716"/>
              <a:gd name="connsiteX33" fmla="*/ 677981 w 695590"/>
              <a:gd name="connsiteY33" fmla="*/ 767166 h 862716"/>
              <a:gd name="connsiteX34" fmla="*/ 669131 w 695590"/>
              <a:gd name="connsiteY34" fmla="*/ 793635 h 862716"/>
              <a:gd name="connsiteX35" fmla="*/ 637497 w 695590"/>
              <a:gd name="connsiteY35" fmla="*/ 810030 h 862716"/>
              <a:gd name="connsiteX36" fmla="*/ 587494 w 695590"/>
              <a:gd name="connsiteY36" fmla="*/ 798122 h 862716"/>
              <a:gd name="connsiteX37" fmla="*/ 535106 w 695590"/>
              <a:gd name="connsiteY37" fmla="*/ 795741 h 862716"/>
              <a:gd name="connsiteX38" fmla="*/ 544629 w 695590"/>
              <a:gd name="connsiteY38" fmla="*/ 771929 h 862716"/>
              <a:gd name="connsiteX39" fmla="*/ 482717 w 695590"/>
              <a:gd name="connsiteY39" fmla="*/ 786217 h 862716"/>
              <a:gd name="connsiteX40" fmla="*/ 373179 w 695590"/>
              <a:gd name="connsiteY40" fmla="*/ 852892 h 862716"/>
              <a:gd name="connsiteX41" fmla="*/ 354129 w 695590"/>
              <a:gd name="connsiteY41" fmla="*/ 795742 h 862716"/>
              <a:gd name="connsiteX42" fmla="*/ 294600 w 695590"/>
              <a:gd name="connsiteY42" fmla="*/ 776691 h 862716"/>
              <a:gd name="connsiteX43" fmla="*/ 154104 w 695590"/>
              <a:gd name="connsiteY43" fmla="*/ 729067 h 862716"/>
              <a:gd name="connsiteX44" fmla="*/ 132675 w 695590"/>
              <a:gd name="connsiteY44" fmla="*/ 736209 h 862716"/>
              <a:gd name="connsiteX45" fmla="*/ 90487 w 695590"/>
              <a:gd name="connsiteY45" fmla="*/ 729341 h 862716"/>
              <a:gd name="connsiteX46" fmla="*/ 66000 w 695590"/>
              <a:gd name="connsiteY46" fmla="*/ 729066 h 862716"/>
              <a:gd name="connsiteX47" fmla="*/ 0 w 695590"/>
              <a:gd name="connsiteY47" fmla="*/ 734104 h 862716"/>
              <a:gd name="connsiteX0" fmla="*/ 14287 w 695590"/>
              <a:gd name="connsiteY0" fmla="*/ 334054 h 853638"/>
              <a:gd name="connsiteX1" fmla="*/ 130292 w 695590"/>
              <a:gd name="connsiteY1" fmla="*/ 259961 h 853638"/>
              <a:gd name="connsiteX2" fmla="*/ 192204 w 695590"/>
              <a:gd name="connsiteY2" fmla="*/ 238530 h 853638"/>
              <a:gd name="connsiteX3" fmla="*/ 204110 w 695590"/>
              <a:gd name="connsiteY3" fmla="*/ 164711 h 853638"/>
              <a:gd name="connsiteX4" fmla="*/ 263642 w 695590"/>
              <a:gd name="connsiteY4" fmla="*/ 174238 h 853638"/>
              <a:gd name="connsiteX5" fmla="*/ 344604 w 695590"/>
              <a:gd name="connsiteY5" fmla="*/ 86132 h 853638"/>
              <a:gd name="connsiteX6" fmla="*/ 373180 w 695590"/>
              <a:gd name="connsiteY6" fmla="*/ 88510 h 853638"/>
              <a:gd name="connsiteX7" fmla="*/ 401754 w 695590"/>
              <a:gd name="connsiteY7" fmla="*/ 109944 h 853638"/>
              <a:gd name="connsiteX8" fmla="*/ 444618 w 695590"/>
              <a:gd name="connsiteY8" fmla="*/ 86129 h 853638"/>
              <a:gd name="connsiteX9" fmla="*/ 480335 w 695590"/>
              <a:gd name="connsiteY9" fmla="*/ 98037 h 853638"/>
              <a:gd name="connsiteX10" fmla="*/ 497005 w 695590"/>
              <a:gd name="connsiteY10" fmla="*/ 52792 h 853638"/>
              <a:gd name="connsiteX11" fmla="*/ 530343 w 695590"/>
              <a:gd name="connsiteY11" fmla="*/ 31360 h 853638"/>
              <a:gd name="connsiteX12" fmla="*/ 558917 w 695590"/>
              <a:gd name="connsiteY12" fmla="*/ 407 h 853638"/>
              <a:gd name="connsiteX13" fmla="*/ 568443 w 695590"/>
              <a:gd name="connsiteY13" fmla="*/ 55173 h 853638"/>
              <a:gd name="connsiteX14" fmla="*/ 592254 w 695590"/>
              <a:gd name="connsiteY14" fmla="*/ 74226 h 853638"/>
              <a:gd name="connsiteX15" fmla="*/ 616067 w 695590"/>
              <a:gd name="connsiteY15" fmla="*/ 133757 h 853638"/>
              <a:gd name="connsiteX16" fmla="*/ 580348 w 695590"/>
              <a:gd name="connsiteY16" fmla="*/ 162332 h 853638"/>
              <a:gd name="connsiteX17" fmla="*/ 604160 w 695590"/>
              <a:gd name="connsiteY17" fmla="*/ 200432 h 853638"/>
              <a:gd name="connsiteX18" fmla="*/ 644642 w 695590"/>
              <a:gd name="connsiteY18" fmla="*/ 229007 h 853638"/>
              <a:gd name="connsiteX19" fmla="*/ 606543 w 695590"/>
              <a:gd name="connsiteY19" fmla="*/ 255197 h 853638"/>
              <a:gd name="connsiteX20" fmla="*/ 592254 w 695590"/>
              <a:gd name="connsiteY20" fmla="*/ 376645 h 853638"/>
              <a:gd name="connsiteX21" fmla="*/ 611305 w 695590"/>
              <a:gd name="connsiteY21" fmla="*/ 388547 h 853638"/>
              <a:gd name="connsiteX22" fmla="*/ 597018 w 695590"/>
              <a:gd name="connsiteY22" fmla="*/ 469509 h 853638"/>
              <a:gd name="connsiteX23" fmla="*/ 611304 w 695590"/>
              <a:gd name="connsiteY23" fmla="*/ 524282 h 853638"/>
              <a:gd name="connsiteX24" fmla="*/ 597018 w 695590"/>
              <a:gd name="connsiteY24" fmla="*/ 531422 h 853638"/>
              <a:gd name="connsiteX25" fmla="*/ 592254 w 695590"/>
              <a:gd name="connsiteY25" fmla="*/ 576668 h 853638"/>
              <a:gd name="connsiteX26" fmla="*/ 647024 w 695590"/>
              <a:gd name="connsiteY26" fmla="*/ 619528 h 853638"/>
              <a:gd name="connsiteX27" fmla="*/ 677979 w 695590"/>
              <a:gd name="connsiteY27" fmla="*/ 633820 h 853638"/>
              <a:gd name="connsiteX28" fmla="*/ 649404 w 695590"/>
              <a:gd name="connsiteY28" fmla="*/ 669537 h 853638"/>
              <a:gd name="connsiteX29" fmla="*/ 606543 w 695590"/>
              <a:gd name="connsiteY29" fmla="*/ 679059 h 853638"/>
              <a:gd name="connsiteX30" fmla="*/ 632737 w 695590"/>
              <a:gd name="connsiteY30" fmla="*/ 719541 h 853638"/>
              <a:gd name="connsiteX31" fmla="*/ 661312 w 695590"/>
              <a:gd name="connsiteY31" fmla="*/ 717160 h 853638"/>
              <a:gd name="connsiteX32" fmla="*/ 694648 w 695590"/>
              <a:gd name="connsiteY32" fmla="*/ 750499 h 853638"/>
              <a:gd name="connsiteX33" fmla="*/ 677981 w 695590"/>
              <a:gd name="connsiteY33" fmla="*/ 767166 h 853638"/>
              <a:gd name="connsiteX34" fmla="*/ 669131 w 695590"/>
              <a:gd name="connsiteY34" fmla="*/ 793635 h 853638"/>
              <a:gd name="connsiteX35" fmla="*/ 637497 w 695590"/>
              <a:gd name="connsiteY35" fmla="*/ 810030 h 853638"/>
              <a:gd name="connsiteX36" fmla="*/ 587494 w 695590"/>
              <a:gd name="connsiteY36" fmla="*/ 798122 h 853638"/>
              <a:gd name="connsiteX37" fmla="*/ 535106 w 695590"/>
              <a:gd name="connsiteY37" fmla="*/ 795741 h 853638"/>
              <a:gd name="connsiteX38" fmla="*/ 544629 w 695590"/>
              <a:gd name="connsiteY38" fmla="*/ 771929 h 853638"/>
              <a:gd name="connsiteX39" fmla="*/ 482717 w 695590"/>
              <a:gd name="connsiteY39" fmla="*/ 786217 h 853638"/>
              <a:gd name="connsiteX40" fmla="*/ 373179 w 695590"/>
              <a:gd name="connsiteY40" fmla="*/ 852892 h 853638"/>
              <a:gd name="connsiteX41" fmla="*/ 373181 w 695590"/>
              <a:gd name="connsiteY41" fmla="*/ 821934 h 853638"/>
              <a:gd name="connsiteX42" fmla="*/ 354129 w 695590"/>
              <a:gd name="connsiteY42" fmla="*/ 795742 h 853638"/>
              <a:gd name="connsiteX43" fmla="*/ 294600 w 695590"/>
              <a:gd name="connsiteY43" fmla="*/ 776691 h 853638"/>
              <a:gd name="connsiteX44" fmla="*/ 154104 w 695590"/>
              <a:gd name="connsiteY44" fmla="*/ 729067 h 853638"/>
              <a:gd name="connsiteX45" fmla="*/ 132675 w 695590"/>
              <a:gd name="connsiteY45" fmla="*/ 736209 h 853638"/>
              <a:gd name="connsiteX46" fmla="*/ 90487 w 695590"/>
              <a:gd name="connsiteY46" fmla="*/ 729341 h 853638"/>
              <a:gd name="connsiteX47" fmla="*/ 66000 w 695590"/>
              <a:gd name="connsiteY47" fmla="*/ 729066 h 853638"/>
              <a:gd name="connsiteX48" fmla="*/ 0 w 695590"/>
              <a:gd name="connsiteY48" fmla="*/ 734104 h 853638"/>
              <a:gd name="connsiteX0" fmla="*/ 14287 w 695590"/>
              <a:gd name="connsiteY0" fmla="*/ 334054 h 853638"/>
              <a:gd name="connsiteX1" fmla="*/ 130292 w 695590"/>
              <a:gd name="connsiteY1" fmla="*/ 259961 h 853638"/>
              <a:gd name="connsiteX2" fmla="*/ 192204 w 695590"/>
              <a:gd name="connsiteY2" fmla="*/ 238530 h 853638"/>
              <a:gd name="connsiteX3" fmla="*/ 204110 w 695590"/>
              <a:gd name="connsiteY3" fmla="*/ 164711 h 853638"/>
              <a:gd name="connsiteX4" fmla="*/ 263642 w 695590"/>
              <a:gd name="connsiteY4" fmla="*/ 174238 h 853638"/>
              <a:gd name="connsiteX5" fmla="*/ 344604 w 695590"/>
              <a:gd name="connsiteY5" fmla="*/ 86132 h 853638"/>
              <a:gd name="connsiteX6" fmla="*/ 373180 w 695590"/>
              <a:gd name="connsiteY6" fmla="*/ 88510 h 853638"/>
              <a:gd name="connsiteX7" fmla="*/ 401754 w 695590"/>
              <a:gd name="connsiteY7" fmla="*/ 109944 h 853638"/>
              <a:gd name="connsiteX8" fmla="*/ 444618 w 695590"/>
              <a:gd name="connsiteY8" fmla="*/ 86129 h 853638"/>
              <a:gd name="connsiteX9" fmla="*/ 480335 w 695590"/>
              <a:gd name="connsiteY9" fmla="*/ 98037 h 853638"/>
              <a:gd name="connsiteX10" fmla="*/ 497005 w 695590"/>
              <a:gd name="connsiteY10" fmla="*/ 52792 h 853638"/>
              <a:gd name="connsiteX11" fmla="*/ 530343 w 695590"/>
              <a:gd name="connsiteY11" fmla="*/ 31360 h 853638"/>
              <a:gd name="connsiteX12" fmla="*/ 558917 w 695590"/>
              <a:gd name="connsiteY12" fmla="*/ 407 h 853638"/>
              <a:gd name="connsiteX13" fmla="*/ 568443 w 695590"/>
              <a:gd name="connsiteY13" fmla="*/ 55173 h 853638"/>
              <a:gd name="connsiteX14" fmla="*/ 592254 w 695590"/>
              <a:gd name="connsiteY14" fmla="*/ 74226 h 853638"/>
              <a:gd name="connsiteX15" fmla="*/ 616067 w 695590"/>
              <a:gd name="connsiteY15" fmla="*/ 133757 h 853638"/>
              <a:gd name="connsiteX16" fmla="*/ 580348 w 695590"/>
              <a:gd name="connsiteY16" fmla="*/ 162332 h 853638"/>
              <a:gd name="connsiteX17" fmla="*/ 604160 w 695590"/>
              <a:gd name="connsiteY17" fmla="*/ 200432 h 853638"/>
              <a:gd name="connsiteX18" fmla="*/ 644642 w 695590"/>
              <a:gd name="connsiteY18" fmla="*/ 229007 h 853638"/>
              <a:gd name="connsiteX19" fmla="*/ 606543 w 695590"/>
              <a:gd name="connsiteY19" fmla="*/ 255197 h 853638"/>
              <a:gd name="connsiteX20" fmla="*/ 592254 w 695590"/>
              <a:gd name="connsiteY20" fmla="*/ 376645 h 853638"/>
              <a:gd name="connsiteX21" fmla="*/ 611305 w 695590"/>
              <a:gd name="connsiteY21" fmla="*/ 388547 h 853638"/>
              <a:gd name="connsiteX22" fmla="*/ 597018 w 695590"/>
              <a:gd name="connsiteY22" fmla="*/ 469509 h 853638"/>
              <a:gd name="connsiteX23" fmla="*/ 611304 w 695590"/>
              <a:gd name="connsiteY23" fmla="*/ 524282 h 853638"/>
              <a:gd name="connsiteX24" fmla="*/ 597018 w 695590"/>
              <a:gd name="connsiteY24" fmla="*/ 531422 h 853638"/>
              <a:gd name="connsiteX25" fmla="*/ 592254 w 695590"/>
              <a:gd name="connsiteY25" fmla="*/ 576668 h 853638"/>
              <a:gd name="connsiteX26" fmla="*/ 647024 w 695590"/>
              <a:gd name="connsiteY26" fmla="*/ 619528 h 853638"/>
              <a:gd name="connsiteX27" fmla="*/ 677979 w 695590"/>
              <a:gd name="connsiteY27" fmla="*/ 633820 h 853638"/>
              <a:gd name="connsiteX28" fmla="*/ 649404 w 695590"/>
              <a:gd name="connsiteY28" fmla="*/ 669537 h 853638"/>
              <a:gd name="connsiteX29" fmla="*/ 606543 w 695590"/>
              <a:gd name="connsiteY29" fmla="*/ 679059 h 853638"/>
              <a:gd name="connsiteX30" fmla="*/ 632737 w 695590"/>
              <a:gd name="connsiteY30" fmla="*/ 719541 h 853638"/>
              <a:gd name="connsiteX31" fmla="*/ 661312 w 695590"/>
              <a:gd name="connsiteY31" fmla="*/ 717160 h 853638"/>
              <a:gd name="connsiteX32" fmla="*/ 694648 w 695590"/>
              <a:gd name="connsiteY32" fmla="*/ 750499 h 853638"/>
              <a:gd name="connsiteX33" fmla="*/ 677981 w 695590"/>
              <a:gd name="connsiteY33" fmla="*/ 767166 h 853638"/>
              <a:gd name="connsiteX34" fmla="*/ 669131 w 695590"/>
              <a:gd name="connsiteY34" fmla="*/ 793635 h 853638"/>
              <a:gd name="connsiteX35" fmla="*/ 637497 w 695590"/>
              <a:gd name="connsiteY35" fmla="*/ 810030 h 853638"/>
              <a:gd name="connsiteX36" fmla="*/ 587494 w 695590"/>
              <a:gd name="connsiteY36" fmla="*/ 798122 h 853638"/>
              <a:gd name="connsiteX37" fmla="*/ 535106 w 695590"/>
              <a:gd name="connsiteY37" fmla="*/ 795741 h 853638"/>
              <a:gd name="connsiteX38" fmla="*/ 544629 w 695590"/>
              <a:gd name="connsiteY38" fmla="*/ 771929 h 853638"/>
              <a:gd name="connsiteX39" fmla="*/ 482717 w 695590"/>
              <a:gd name="connsiteY39" fmla="*/ 786217 h 853638"/>
              <a:gd name="connsiteX40" fmla="*/ 373179 w 695590"/>
              <a:gd name="connsiteY40" fmla="*/ 852892 h 853638"/>
              <a:gd name="connsiteX41" fmla="*/ 373181 w 695590"/>
              <a:gd name="connsiteY41" fmla="*/ 821934 h 853638"/>
              <a:gd name="connsiteX42" fmla="*/ 354129 w 695590"/>
              <a:gd name="connsiteY42" fmla="*/ 795742 h 853638"/>
              <a:gd name="connsiteX43" fmla="*/ 294600 w 695590"/>
              <a:gd name="connsiteY43" fmla="*/ 776691 h 853638"/>
              <a:gd name="connsiteX44" fmla="*/ 154104 w 695590"/>
              <a:gd name="connsiteY44" fmla="*/ 729067 h 853638"/>
              <a:gd name="connsiteX45" fmla="*/ 132675 w 695590"/>
              <a:gd name="connsiteY45" fmla="*/ 736209 h 853638"/>
              <a:gd name="connsiteX46" fmla="*/ 90487 w 695590"/>
              <a:gd name="connsiteY46" fmla="*/ 729341 h 853638"/>
              <a:gd name="connsiteX47" fmla="*/ 66000 w 695590"/>
              <a:gd name="connsiteY47" fmla="*/ 729066 h 853638"/>
              <a:gd name="connsiteX48" fmla="*/ 0 w 695590"/>
              <a:gd name="connsiteY48" fmla="*/ 734104 h 853638"/>
              <a:gd name="connsiteX0" fmla="*/ 14287 w 695590"/>
              <a:gd name="connsiteY0" fmla="*/ 334054 h 853638"/>
              <a:gd name="connsiteX1" fmla="*/ 130292 w 695590"/>
              <a:gd name="connsiteY1" fmla="*/ 259961 h 853638"/>
              <a:gd name="connsiteX2" fmla="*/ 192204 w 695590"/>
              <a:gd name="connsiteY2" fmla="*/ 238530 h 853638"/>
              <a:gd name="connsiteX3" fmla="*/ 204110 w 695590"/>
              <a:gd name="connsiteY3" fmla="*/ 164711 h 853638"/>
              <a:gd name="connsiteX4" fmla="*/ 263642 w 695590"/>
              <a:gd name="connsiteY4" fmla="*/ 174238 h 853638"/>
              <a:gd name="connsiteX5" fmla="*/ 344604 w 695590"/>
              <a:gd name="connsiteY5" fmla="*/ 86132 h 853638"/>
              <a:gd name="connsiteX6" fmla="*/ 373180 w 695590"/>
              <a:gd name="connsiteY6" fmla="*/ 88510 h 853638"/>
              <a:gd name="connsiteX7" fmla="*/ 401754 w 695590"/>
              <a:gd name="connsiteY7" fmla="*/ 109944 h 853638"/>
              <a:gd name="connsiteX8" fmla="*/ 444618 w 695590"/>
              <a:gd name="connsiteY8" fmla="*/ 86129 h 853638"/>
              <a:gd name="connsiteX9" fmla="*/ 480335 w 695590"/>
              <a:gd name="connsiteY9" fmla="*/ 98037 h 853638"/>
              <a:gd name="connsiteX10" fmla="*/ 497005 w 695590"/>
              <a:gd name="connsiteY10" fmla="*/ 52792 h 853638"/>
              <a:gd name="connsiteX11" fmla="*/ 530343 w 695590"/>
              <a:gd name="connsiteY11" fmla="*/ 31360 h 853638"/>
              <a:gd name="connsiteX12" fmla="*/ 558917 w 695590"/>
              <a:gd name="connsiteY12" fmla="*/ 407 h 853638"/>
              <a:gd name="connsiteX13" fmla="*/ 568443 w 695590"/>
              <a:gd name="connsiteY13" fmla="*/ 55173 h 853638"/>
              <a:gd name="connsiteX14" fmla="*/ 592254 w 695590"/>
              <a:gd name="connsiteY14" fmla="*/ 74226 h 853638"/>
              <a:gd name="connsiteX15" fmla="*/ 616067 w 695590"/>
              <a:gd name="connsiteY15" fmla="*/ 133757 h 853638"/>
              <a:gd name="connsiteX16" fmla="*/ 580348 w 695590"/>
              <a:gd name="connsiteY16" fmla="*/ 162332 h 853638"/>
              <a:gd name="connsiteX17" fmla="*/ 604160 w 695590"/>
              <a:gd name="connsiteY17" fmla="*/ 200432 h 853638"/>
              <a:gd name="connsiteX18" fmla="*/ 644642 w 695590"/>
              <a:gd name="connsiteY18" fmla="*/ 229007 h 853638"/>
              <a:gd name="connsiteX19" fmla="*/ 606543 w 695590"/>
              <a:gd name="connsiteY19" fmla="*/ 255197 h 853638"/>
              <a:gd name="connsiteX20" fmla="*/ 592254 w 695590"/>
              <a:gd name="connsiteY20" fmla="*/ 376645 h 853638"/>
              <a:gd name="connsiteX21" fmla="*/ 611305 w 695590"/>
              <a:gd name="connsiteY21" fmla="*/ 388547 h 853638"/>
              <a:gd name="connsiteX22" fmla="*/ 597018 w 695590"/>
              <a:gd name="connsiteY22" fmla="*/ 469509 h 853638"/>
              <a:gd name="connsiteX23" fmla="*/ 611304 w 695590"/>
              <a:gd name="connsiteY23" fmla="*/ 524282 h 853638"/>
              <a:gd name="connsiteX24" fmla="*/ 597018 w 695590"/>
              <a:gd name="connsiteY24" fmla="*/ 531422 h 853638"/>
              <a:gd name="connsiteX25" fmla="*/ 592254 w 695590"/>
              <a:gd name="connsiteY25" fmla="*/ 576668 h 853638"/>
              <a:gd name="connsiteX26" fmla="*/ 647024 w 695590"/>
              <a:gd name="connsiteY26" fmla="*/ 619528 h 853638"/>
              <a:gd name="connsiteX27" fmla="*/ 675598 w 695590"/>
              <a:gd name="connsiteY27" fmla="*/ 643345 h 853638"/>
              <a:gd name="connsiteX28" fmla="*/ 649404 w 695590"/>
              <a:gd name="connsiteY28" fmla="*/ 669537 h 853638"/>
              <a:gd name="connsiteX29" fmla="*/ 606543 w 695590"/>
              <a:gd name="connsiteY29" fmla="*/ 679059 h 853638"/>
              <a:gd name="connsiteX30" fmla="*/ 632737 w 695590"/>
              <a:gd name="connsiteY30" fmla="*/ 719541 h 853638"/>
              <a:gd name="connsiteX31" fmla="*/ 661312 w 695590"/>
              <a:gd name="connsiteY31" fmla="*/ 717160 h 853638"/>
              <a:gd name="connsiteX32" fmla="*/ 694648 w 695590"/>
              <a:gd name="connsiteY32" fmla="*/ 750499 h 853638"/>
              <a:gd name="connsiteX33" fmla="*/ 677981 w 695590"/>
              <a:gd name="connsiteY33" fmla="*/ 767166 h 853638"/>
              <a:gd name="connsiteX34" fmla="*/ 669131 w 695590"/>
              <a:gd name="connsiteY34" fmla="*/ 793635 h 853638"/>
              <a:gd name="connsiteX35" fmla="*/ 637497 w 695590"/>
              <a:gd name="connsiteY35" fmla="*/ 810030 h 853638"/>
              <a:gd name="connsiteX36" fmla="*/ 587494 w 695590"/>
              <a:gd name="connsiteY36" fmla="*/ 798122 h 853638"/>
              <a:gd name="connsiteX37" fmla="*/ 535106 w 695590"/>
              <a:gd name="connsiteY37" fmla="*/ 795741 h 853638"/>
              <a:gd name="connsiteX38" fmla="*/ 544629 w 695590"/>
              <a:gd name="connsiteY38" fmla="*/ 771929 h 853638"/>
              <a:gd name="connsiteX39" fmla="*/ 482717 w 695590"/>
              <a:gd name="connsiteY39" fmla="*/ 786217 h 853638"/>
              <a:gd name="connsiteX40" fmla="*/ 373179 w 695590"/>
              <a:gd name="connsiteY40" fmla="*/ 852892 h 853638"/>
              <a:gd name="connsiteX41" fmla="*/ 373181 w 695590"/>
              <a:gd name="connsiteY41" fmla="*/ 821934 h 853638"/>
              <a:gd name="connsiteX42" fmla="*/ 354129 w 695590"/>
              <a:gd name="connsiteY42" fmla="*/ 795742 h 853638"/>
              <a:gd name="connsiteX43" fmla="*/ 294600 w 695590"/>
              <a:gd name="connsiteY43" fmla="*/ 776691 h 853638"/>
              <a:gd name="connsiteX44" fmla="*/ 154104 w 695590"/>
              <a:gd name="connsiteY44" fmla="*/ 729067 h 853638"/>
              <a:gd name="connsiteX45" fmla="*/ 132675 w 695590"/>
              <a:gd name="connsiteY45" fmla="*/ 736209 h 853638"/>
              <a:gd name="connsiteX46" fmla="*/ 90487 w 695590"/>
              <a:gd name="connsiteY46" fmla="*/ 729341 h 853638"/>
              <a:gd name="connsiteX47" fmla="*/ 66000 w 695590"/>
              <a:gd name="connsiteY47" fmla="*/ 729066 h 853638"/>
              <a:gd name="connsiteX48" fmla="*/ 0 w 695590"/>
              <a:gd name="connsiteY48" fmla="*/ 734104 h 853638"/>
              <a:gd name="connsiteX0" fmla="*/ 14287 w 695590"/>
              <a:gd name="connsiteY0" fmla="*/ 334054 h 853638"/>
              <a:gd name="connsiteX1" fmla="*/ 130292 w 695590"/>
              <a:gd name="connsiteY1" fmla="*/ 259961 h 853638"/>
              <a:gd name="connsiteX2" fmla="*/ 192204 w 695590"/>
              <a:gd name="connsiteY2" fmla="*/ 238530 h 853638"/>
              <a:gd name="connsiteX3" fmla="*/ 204110 w 695590"/>
              <a:gd name="connsiteY3" fmla="*/ 164711 h 853638"/>
              <a:gd name="connsiteX4" fmla="*/ 263642 w 695590"/>
              <a:gd name="connsiteY4" fmla="*/ 174238 h 853638"/>
              <a:gd name="connsiteX5" fmla="*/ 344604 w 695590"/>
              <a:gd name="connsiteY5" fmla="*/ 86132 h 853638"/>
              <a:gd name="connsiteX6" fmla="*/ 373180 w 695590"/>
              <a:gd name="connsiteY6" fmla="*/ 88510 h 853638"/>
              <a:gd name="connsiteX7" fmla="*/ 401754 w 695590"/>
              <a:gd name="connsiteY7" fmla="*/ 109944 h 853638"/>
              <a:gd name="connsiteX8" fmla="*/ 444618 w 695590"/>
              <a:gd name="connsiteY8" fmla="*/ 86129 h 853638"/>
              <a:gd name="connsiteX9" fmla="*/ 480335 w 695590"/>
              <a:gd name="connsiteY9" fmla="*/ 98037 h 853638"/>
              <a:gd name="connsiteX10" fmla="*/ 497005 w 695590"/>
              <a:gd name="connsiteY10" fmla="*/ 52792 h 853638"/>
              <a:gd name="connsiteX11" fmla="*/ 530343 w 695590"/>
              <a:gd name="connsiteY11" fmla="*/ 31360 h 853638"/>
              <a:gd name="connsiteX12" fmla="*/ 558917 w 695590"/>
              <a:gd name="connsiteY12" fmla="*/ 407 h 853638"/>
              <a:gd name="connsiteX13" fmla="*/ 568443 w 695590"/>
              <a:gd name="connsiteY13" fmla="*/ 55173 h 853638"/>
              <a:gd name="connsiteX14" fmla="*/ 592254 w 695590"/>
              <a:gd name="connsiteY14" fmla="*/ 74226 h 853638"/>
              <a:gd name="connsiteX15" fmla="*/ 616067 w 695590"/>
              <a:gd name="connsiteY15" fmla="*/ 133757 h 853638"/>
              <a:gd name="connsiteX16" fmla="*/ 580348 w 695590"/>
              <a:gd name="connsiteY16" fmla="*/ 162332 h 853638"/>
              <a:gd name="connsiteX17" fmla="*/ 604160 w 695590"/>
              <a:gd name="connsiteY17" fmla="*/ 200432 h 853638"/>
              <a:gd name="connsiteX18" fmla="*/ 644642 w 695590"/>
              <a:gd name="connsiteY18" fmla="*/ 229007 h 853638"/>
              <a:gd name="connsiteX19" fmla="*/ 606543 w 695590"/>
              <a:gd name="connsiteY19" fmla="*/ 255197 h 853638"/>
              <a:gd name="connsiteX20" fmla="*/ 592254 w 695590"/>
              <a:gd name="connsiteY20" fmla="*/ 376645 h 853638"/>
              <a:gd name="connsiteX21" fmla="*/ 611305 w 695590"/>
              <a:gd name="connsiteY21" fmla="*/ 388547 h 853638"/>
              <a:gd name="connsiteX22" fmla="*/ 597018 w 695590"/>
              <a:gd name="connsiteY22" fmla="*/ 469509 h 853638"/>
              <a:gd name="connsiteX23" fmla="*/ 611304 w 695590"/>
              <a:gd name="connsiteY23" fmla="*/ 524282 h 853638"/>
              <a:gd name="connsiteX24" fmla="*/ 597018 w 695590"/>
              <a:gd name="connsiteY24" fmla="*/ 531422 h 853638"/>
              <a:gd name="connsiteX25" fmla="*/ 592254 w 695590"/>
              <a:gd name="connsiteY25" fmla="*/ 576668 h 853638"/>
              <a:gd name="connsiteX26" fmla="*/ 647024 w 695590"/>
              <a:gd name="connsiteY26" fmla="*/ 619528 h 853638"/>
              <a:gd name="connsiteX27" fmla="*/ 675598 w 695590"/>
              <a:gd name="connsiteY27" fmla="*/ 643345 h 853638"/>
              <a:gd name="connsiteX28" fmla="*/ 649404 w 695590"/>
              <a:gd name="connsiteY28" fmla="*/ 669537 h 853638"/>
              <a:gd name="connsiteX29" fmla="*/ 606543 w 695590"/>
              <a:gd name="connsiteY29" fmla="*/ 679059 h 853638"/>
              <a:gd name="connsiteX30" fmla="*/ 632737 w 695590"/>
              <a:gd name="connsiteY30" fmla="*/ 719541 h 853638"/>
              <a:gd name="connsiteX31" fmla="*/ 661312 w 695590"/>
              <a:gd name="connsiteY31" fmla="*/ 717160 h 853638"/>
              <a:gd name="connsiteX32" fmla="*/ 694648 w 695590"/>
              <a:gd name="connsiteY32" fmla="*/ 750499 h 853638"/>
              <a:gd name="connsiteX33" fmla="*/ 677981 w 695590"/>
              <a:gd name="connsiteY33" fmla="*/ 767166 h 853638"/>
              <a:gd name="connsiteX34" fmla="*/ 669131 w 695590"/>
              <a:gd name="connsiteY34" fmla="*/ 793635 h 853638"/>
              <a:gd name="connsiteX35" fmla="*/ 637497 w 695590"/>
              <a:gd name="connsiteY35" fmla="*/ 810030 h 853638"/>
              <a:gd name="connsiteX36" fmla="*/ 587494 w 695590"/>
              <a:gd name="connsiteY36" fmla="*/ 798122 h 853638"/>
              <a:gd name="connsiteX37" fmla="*/ 535106 w 695590"/>
              <a:gd name="connsiteY37" fmla="*/ 795741 h 853638"/>
              <a:gd name="connsiteX38" fmla="*/ 544629 w 695590"/>
              <a:gd name="connsiteY38" fmla="*/ 771929 h 853638"/>
              <a:gd name="connsiteX39" fmla="*/ 482717 w 695590"/>
              <a:gd name="connsiteY39" fmla="*/ 786217 h 853638"/>
              <a:gd name="connsiteX40" fmla="*/ 373179 w 695590"/>
              <a:gd name="connsiteY40" fmla="*/ 852892 h 853638"/>
              <a:gd name="connsiteX41" fmla="*/ 373181 w 695590"/>
              <a:gd name="connsiteY41" fmla="*/ 821934 h 853638"/>
              <a:gd name="connsiteX42" fmla="*/ 354129 w 695590"/>
              <a:gd name="connsiteY42" fmla="*/ 795742 h 853638"/>
              <a:gd name="connsiteX43" fmla="*/ 294600 w 695590"/>
              <a:gd name="connsiteY43" fmla="*/ 776691 h 853638"/>
              <a:gd name="connsiteX44" fmla="*/ 154104 w 695590"/>
              <a:gd name="connsiteY44" fmla="*/ 729067 h 853638"/>
              <a:gd name="connsiteX45" fmla="*/ 132675 w 695590"/>
              <a:gd name="connsiteY45" fmla="*/ 736209 h 853638"/>
              <a:gd name="connsiteX46" fmla="*/ 90487 w 695590"/>
              <a:gd name="connsiteY46" fmla="*/ 729341 h 853638"/>
              <a:gd name="connsiteX47" fmla="*/ 66000 w 695590"/>
              <a:gd name="connsiteY47" fmla="*/ 729066 h 853638"/>
              <a:gd name="connsiteX48" fmla="*/ 0 w 695590"/>
              <a:gd name="connsiteY48" fmla="*/ 734104 h 853638"/>
              <a:gd name="connsiteX0" fmla="*/ 14287 w 695590"/>
              <a:gd name="connsiteY0" fmla="*/ 334054 h 853638"/>
              <a:gd name="connsiteX1" fmla="*/ 130292 w 695590"/>
              <a:gd name="connsiteY1" fmla="*/ 259961 h 853638"/>
              <a:gd name="connsiteX2" fmla="*/ 192204 w 695590"/>
              <a:gd name="connsiteY2" fmla="*/ 238530 h 853638"/>
              <a:gd name="connsiteX3" fmla="*/ 204110 w 695590"/>
              <a:gd name="connsiteY3" fmla="*/ 164711 h 853638"/>
              <a:gd name="connsiteX4" fmla="*/ 263642 w 695590"/>
              <a:gd name="connsiteY4" fmla="*/ 174238 h 853638"/>
              <a:gd name="connsiteX5" fmla="*/ 344604 w 695590"/>
              <a:gd name="connsiteY5" fmla="*/ 86132 h 853638"/>
              <a:gd name="connsiteX6" fmla="*/ 373180 w 695590"/>
              <a:gd name="connsiteY6" fmla="*/ 88510 h 853638"/>
              <a:gd name="connsiteX7" fmla="*/ 401754 w 695590"/>
              <a:gd name="connsiteY7" fmla="*/ 109944 h 853638"/>
              <a:gd name="connsiteX8" fmla="*/ 444618 w 695590"/>
              <a:gd name="connsiteY8" fmla="*/ 86129 h 853638"/>
              <a:gd name="connsiteX9" fmla="*/ 480335 w 695590"/>
              <a:gd name="connsiteY9" fmla="*/ 98037 h 853638"/>
              <a:gd name="connsiteX10" fmla="*/ 497005 w 695590"/>
              <a:gd name="connsiteY10" fmla="*/ 52792 h 853638"/>
              <a:gd name="connsiteX11" fmla="*/ 530343 w 695590"/>
              <a:gd name="connsiteY11" fmla="*/ 31360 h 853638"/>
              <a:gd name="connsiteX12" fmla="*/ 558917 w 695590"/>
              <a:gd name="connsiteY12" fmla="*/ 407 h 853638"/>
              <a:gd name="connsiteX13" fmla="*/ 568443 w 695590"/>
              <a:gd name="connsiteY13" fmla="*/ 55173 h 853638"/>
              <a:gd name="connsiteX14" fmla="*/ 592254 w 695590"/>
              <a:gd name="connsiteY14" fmla="*/ 74226 h 853638"/>
              <a:gd name="connsiteX15" fmla="*/ 616067 w 695590"/>
              <a:gd name="connsiteY15" fmla="*/ 133757 h 853638"/>
              <a:gd name="connsiteX16" fmla="*/ 580348 w 695590"/>
              <a:gd name="connsiteY16" fmla="*/ 162332 h 853638"/>
              <a:gd name="connsiteX17" fmla="*/ 604160 w 695590"/>
              <a:gd name="connsiteY17" fmla="*/ 200432 h 853638"/>
              <a:gd name="connsiteX18" fmla="*/ 644642 w 695590"/>
              <a:gd name="connsiteY18" fmla="*/ 229007 h 853638"/>
              <a:gd name="connsiteX19" fmla="*/ 606543 w 695590"/>
              <a:gd name="connsiteY19" fmla="*/ 255197 h 853638"/>
              <a:gd name="connsiteX20" fmla="*/ 592254 w 695590"/>
              <a:gd name="connsiteY20" fmla="*/ 376645 h 853638"/>
              <a:gd name="connsiteX21" fmla="*/ 611305 w 695590"/>
              <a:gd name="connsiteY21" fmla="*/ 388547 h 853638"/>
              <a:gd name="connsiteX22" fmla="*/ 597018 w 695590"/>
              <a:gd name="connsiteY22" fmla="*/ 469509 h 853638"/>
              <a:gd name="connsiteX23" fmla="*/ 611304 w 695590"/>
              <a:gd name="connsiteY23" fmla="*/ 524282 h 853638"/>
              <a:gd name="connsiteX24" fmla="*/ 597018 w 695590"/>
              <a:gd name="connsiteY24" fmla="*/ 531422 h 853638"/>
              <a:gd name="connsiteX25" fmla="*/ 592254 w 695590"/>
              <a:gd name="connsiteY25" fmla="*/ 576668 h 853638"/>
              <a:gd name="connsiteX26" fmla="*/ 647024 w 695590"/>
              <a:gd name="connsiteY26" fmla="*/ 619528 h 853638"/>
              <a:gd name="connsiteX27" fmla="*/ 675598 w 695590"/>
              <a:gd name="connsiteY27" fmla="*/ 643345 h 853638"/>
              <a:gd name="connsiteX28" fmla="*/ 649404 w 695590"/>
              <a:gd name="connsiteY28" fmla="*/ 669537 h 853638"/>
              <a:gd name="connsiteX29" fmla="*/ 606543 w 695590"/>
              <a:gd name="connsiteY29" fmla="*/ 679059 h 853638"/>
              <a:gd name="connsiteX30" fmla="*/ 632737 w 695590"/>
              <a:gd name="connsiteY30" fmla="*/ 719541 h 853638"/>
              <a:gd name="connsiteX31" fmla="*/ 661312 w 695590"/>
              <a:gd name="connsiteY31" fmla="*/ 717160 h 853638"/>
              <a:gd name="connsiteX32" fmla="*/ 694648 w 695590"/>
              <a:gd name="connsiteY32" fmla="*/ 750499 h 853638"/>
              <a:gd name="connsiteX33" fmla="*/ 677981 w 695590"/>
              <a:gd name="connsiteY33" fmla="*/ 767166 h 853638"/>
              <a:gd name="connsiteX34" fmla="*/ 669131 w 695590"/>
              <a:gd name="connsiteY34" fmla="*/ 793635 h 853638"/>
              <a:gd name="connsiteX35" fmla="*/ 637497 w 695590"/>
              <a:gd name="connsiteY35" fmla="*/ 810030 h 853638"/>
              <a:gd name="connsiteX36" fmla="*/ 587494 w 695590"/>
              <a:gd name="connsiteY36" fmla="*/ 798122 h 853638"/>
              <a:gd name="connsiteX37" fmla="*/ 535106 w 695590"/>
              <a:gd name="connsiteY37" fmla="*/ 795741 h 853638"/>
              <a:gd name="connsiteX38" fmla="*/ 544629 w 695590"/>
              <a:gd name="connsiteY38" fmla="*/ 771929 h 853638"/>
              <a:gd name="connsiteX39" fmla="*/ 482717 w 695590"/>
              <a:gd name="connsiteY39" fmla="*/ 786217 h 853638"/>
              <a:gd name="connsiteX40" fmla="*/ 373179 w 695590"/>
              <a:gd name="connsiteY40" fmla="*/ 852892 h 853638"/>
              <a:gd name="connsiteX41" fmla="*/ 373181 w 695590"/>
              <a:gd name="connsiteY41" fmla="*/ 821934 h 853638"/>
              <a:gd name="connsiteX42" fmla="*/ 354129 w 695590"/>
              <a:gd name="connsiteY42" fmla="*/ 795742 h 853638"/>
              <a:gd name="connsiteX43" fmla="*/ 294600 w 695590"/>
              <a:gd name="connsiteY43" fmla="*/ 776691 h 853638"/>
              <a:gd name="connsiteX44" fmla="*/ 154104 w 695590"/>
              <a:gd name="connsiteY44" fmla="*/ 729067 h 853638"/>
              <a:gd name="connsiteX45" fmla="*/ 132675 w 695590"/>
              <a:gd name="connsiteY45" fmla="*/ 736209 h 853638"/>
              <a:gd name="connsiteX46" fmla="*/ 90487 w 695590"/>
              <a:gd name="connsiteY46" fmla="*/ 729341 h 853638"/>
              <a:gd name="connsiteX47" fmla="*/ 66000 w 695590"/>
              <a:gd name="connsiteY47" fmla="*/ 729066 h 853638"/>
              <a:gd name="connsiteX48" fmla="*/ 0 w 695590"/>
              <a:gd name="connsiteY48" fmla="*/ 734104 h 853638"/>
              <a:gd name="connsiteX0" fmla="*/ 14287 w 695590"/>
              <a:gd name="connsiteY0" fmla="*/ 334054 h 853638"/>
              <a:gd name="connsiteX1" fmla="*/ 130292 w 695590"/>
              <a:gd name="connsiteY1" fmla="*/ 259961 h 853638"/>
              <a:gd name="connsiteX2" fmla="*/ 192204 w 695590"/>
              <a:gd name="connsiteY2" fmla="*/ 238530 h 853638"/>
              <a:gd name="connsiteX3" fmla="*/ 204110 w 695590"/>
              <a:gd name="connsiteY3" fmla="*/ 164711 h 853638"/>
              <a:gd name="connsiteX4" fmla="*/ 263642 w 695590"/>
              <a:gd name="connsiteY4" fmla="*/ 174238 h 853638"/>
              <a:gd name="connsiteX5" fmla="*/ 344604 w 695590"/>
              <a:gd name="connsiteY5" fmla="*/ 86132 h 853638"/>
              <a:gd name="connsiteX6" fmla="*/ 373180 w 695590"/>
              <a:gd name="connsiteY6" fmla="*/ 88510 h 853638"/>
              <a:gd name="connsiteX7" fmla="*/ 401754 w 695590"/>
              <a:gd name="connsiteY7" fmla="*/ 109944 h 853638"/>
              <a:gd name="connsiteX8" fmla="*/ 444618 w 695590"/>
              <a:gd name="connsiteY8" fmla="*/ 86129 h 853638"/>
              <a:gd name="connsiteX9" fmla="*/ 480335 w 695590"/>
              <a:gd name="connsiteY9" fmla="*/ 98037 h 853638"/>
              <a:gd name="connsiteX10" fmla="*/ 497005 w 695590"/>
              <a:gd name="connsiteY10" fmla="*/ 52792 h 853638"/>
              <a:gd name="connsiteX11" fmla="*/ 530343 w 695590"/>
              <a:gd name="connsiteY11" fmla="*/ 31360 h 853638"/>
              <a:gd name="connsiteX12" fmla="*/ 558917 w 695590"/>
              <a:gd name="connsiteY12" fmla="*/ 407 h 853638"/>
              <a:gd name="connsiteX13" fmla="*/ 568443 w 695590"/>
              <a:gd name="connsiteY13" fmla="*/ 55173 h 853638"/>
              <a:gd name="connsiteX14" fmla="*/ 592254 w 695590"/>
              <a:gd name="connsiteY14" fmla="*/ 74226 h 853638"/>
              <a:gd name="connsiteX15" fmla="*/ 616067 w 695590"/>
              <a:gd name="connsiteY15" fmla="*/ 133757 h 853638"/>
              <a:gd name="connsiteX16" fmla="*/ 580348 w 695590"/>
              <a:gd name="connsiteY16" fmla="*/ 162332 h 853638"/>
              <a:gd name="connsiteX17" fmla="*/ 604160 w 695590"/>
              <a:gd name="connsiteY17" fmla="*/ 200432 h 853638"/>
              <a:gd name="connsiteX18" fmla="*/ 644642 w 695590"/>
              <a:gd name="connsiteY18" fmla="*/ 229007 h 853638"/>
              <a:gd name="connsiteX19" fmla="*/ 606543 w 695590"/>
              <a:gd name="connsiteY19" fmla="*/ 255197 h 853638"/>
              <a:gd name="connsiteX20" fmla="*/ 592254 w 695590"/>
              <a:gd name="connsiteY20" fmla="*/ 376645 h 853638"/>
              <a:gd name="connsiteX21" fmla="*/ 611305 w 695590"/>
              <a:gd name="connsiteY21" fmla="*/ 388547 h 853638"/>
              <a:gd name="connsiteX22" fmla="*/ 597018 w 695590"/>
              <a:gd name="connsiteY22" fmla="*/ 469509 h 853638"/>
              <a:gd name="connsiteX23" fmla="*/ 611304 w 695590"/>
              <a:gd name="connsiteY23" fmla="*/ 524282 h 853638"/>
              <a:gd name="connsiteX24" fmla="*/ 597018 w 695590"/>
              <a:gd name="connsiteY24" fmla="*/ 531422 h 853638"/>
              <a:gd name="connsiteX25" fmla="*/ 592254 w 695590"/>
              <a:gd name="connsiteY25" fmla="*/ 576668 h 853638"/>
              <a:gd name="connsiteX26" fmla="*/ 647024 w 695590"/>
              <a:gd name="connsiteY26" fmla="*/ 619528 h 853638"/>
              <a:gd name="connsiteX27" fmla="*/ 675598 w 695590"/>
              <a:gd name="connsiteY27" fmla="*/ 643345 h 853638"/>
              <a:gd name="connsiteX28" fmla="*/ 606543 w 695590"/>
              <a:gd name="connsiteY28" fmla="*/ 679059 h 853638"/>
              <a:gd name="connsiteX29" fmla="*/ 632737 w 695590"/>
              <a:gd name="connsiteY29" fmla="*/ 719541 h 853638"/>
              <a:gd name="connsiteX30" fmla="*/ 661312 w 695590"/>
              <a:gd name="connsiteY30" fmla="*/ 717160 h 853638"/>
              <a:gd name="connsiteX31" fmla="*/ 694648 w 695590"/>
              <a:gd name="connsiteY31" fmla="*/ 750499 h 853638"/>
              <a:gd name="connsiteX32" fmla="*/ 677981 w 695590"/>
              <a:gd name="connsiteY32" fmla="*/ 767166 h 853638"/>
              <a:gd name="connsiteX33" fmla="*/ 669131 w 695590"/>
              <a:gd name="connsiteY33" fmla="*/ 793635 h 853638"/>
              <a:gd name="connsiteX34" fmla="*/ 637497 w 695590"/>
              <a:gd name="connsiteY34" fmla="*/ 810030 h 853638"/>
              <a:gd name="connsiteX35" fmla="*/ 587494 w 695590"/>
              <a:gd name="connsiteY35" fmla="*/ 798122 h 853638"/>
              <a:gd name="connsiteX36" fmla="*/ 535106 w 695590"/>
              <a:gd name="connsiteY36" fmla="*/ 795741 h 853638"/>
              <a:gd name="connsiteX37" fmla="*/ 544629 w 695590"/>
              <a:gd name="connsiteY37" fmla="*/ 771929 h 853638"/>
              <a:gd name="connsiteX38" fmla="*/ 482717 w 695590"/>
              <a:gd name="connsiteY38" fmla="*/ 786217 h 853638"/>
              <a:gd name="connsiteX39" fmla="*/ 373179 w 695590"/>
              <a:gd name="connsiteY39" fmla="*/ 852892 h 853638"/>
              <a:gd name="connsiteX40" fmla="*/ 373181 w 695590"/>
              <a:gd name="connsiteY40" fmla="*/ 821934 h 853638"/>
              <a:gd name="connsiteX41" fmla="*/ 354129 w 695590"/>
              <a:gd name="connsiteY41" fmla="*/ 795742 h 853638"/>
              <a:gd name="connsiteX42" fmla="*/ 294600 w 695590"/>
              <a:gd name="connsiteY42" fmla="*/ 776691 h 853638"/>
              <a:gd name="connsiteX43" fmla="*/ 154104 w 695590"/>
              <a:gd name="connsiteY43" fmla="*/ 729067 h 853638"/>
              <a:gd name="connsiteX44" fmla="*/ 132675 w 695590"/>
              <a:gd name="connsiteY44" fmla="*/ 736209 h 853638"/>
              <a:gd name="connsiteX45" fmla="*/ 90487 w 695590"/>
              <a:gd name="connsiteY45" fmla="*/ 729341 h 853638"/>
              <a:gd name="connsiteX46" fmla="*/ 66000 w 695590"/>
              <a:gd name="connsiteY46" fmla="*/ 729066 h 853638"/>
              <a:gd name="connsiteX47" fmla="*/ 0 w 695590"/>
              <a:gd name="connsiteY47" fmla="*/ 734104 h 853638"/>
              <a:gd name="connsiteX0" fmla="*/ 14287 w 695590"/>
              <a:gd name="connsiteY0" fmla="*/ 334054 h 853638"/>
              <a:gd name="connsiteX1" fmla="*/ 130292 w 695590"/>
              <a:gd name="connsiteY1" fmla="*/ 259961 h 853638"/>
              <a:gd name="connsiteX2" fmla="*/ 192204 w 695590"/>
              <a:gd name="connsiteY2" fmla="*/ 238530 h 853638"/>
              <a:gd name="connsiteX3" fmla="*/ 204110 w 695590"/>
              <a:gd name="connsiteY3" fmla="*/ 164711 h 853638"/>
              <a:gd name="connsiteX4" fmla="*/ 263642 w 695590"/>
              <a:gd name="connsiteY4" fmla="*/ 174238 h 853638"/>
              <a:gd name="connsiteX5" fmla="*/ 344604 w 695590"/>
              <a:gd name="connsiteY5" fmla="*/ 86132 h 853638"/>
              <a:gd name="connsiteX6" fmla="*/ 373180 w 695590"/>
              <a:gd name="connsiteY6" fmla="*/ 88510 h 853638"/>
              <a:gd name="connsiteX7" fmla="*/ 401754 w 695590"/>
              <a:gd name="connsiteY7" fmla="*/ 109944 h 853638"/>
              <a:gd name="connsiteX8" fmla="*/ 444618 w 695590"/>
              <a:gd name="connsiteY8" fmla="*/ 86129 h 853638"/>
              <a:gd name="connsiteX9" fmla="*/ 480335 w 695590"/>
              <a:gd name="connsiteY9" fmla="*/ 98037 h 853638"/>
              <a:gd name="connsiteX10" fmla="*/ 497005 w 695590"/>
              <a:gd name="connsiteY10" fmla="*/ 52792 h 853638"/>
              <a:gd name="connsiteX11" fmla="*/ 530343 w 695590"/>
              <a:gd name="connsiteY11" fmla="*/ 31360 h 853638"/>
              <a:gd name="connsiteX12" fmla="*/ 558917 w 695590"/>
              <a:gd name="connsiteY12" fmla="*/ 407 h 853638"/>
              <a:gd name="connsiteX13" fmla="*/ 568443 w 695590"/>
              <a:gd name="connsiteY13" fmla="*/ 55173 h 853638"/>
              <a:gd name="connsiteX14" fmla="*/ 592254 w 695590"/>
              <a:gd name="connsiteY14" fmla="*/ 74226 h 853638"/>
              <a:gd name="connsiteX15" fmla="*/ 616067 w 695590"/>
              <a:gd name="connsiteY15" fmla="*/ 133757 h 853638"/>
              <a:gd name="connsiteX16" fmla="*/ 580348 w 695590"/>
              <a:gd name="connsiteY16" fmla="*/ 162332 h 853638"/>
              <a:gd name="connsiteX17" fmla="*/ 604160 w 695590"/>
              <a:gd name="connsiteY17" fmla="*/ 200432 h 853638"/>
              <a:gd name="connsiteX18" fmla="*/ 644642 w 695590"/>
              <a:gd name="connsiteY18" fmla="*/ 229007 h 853638"/>
              <a:gd name="connsiteX19" fmla="*/ 606543 w 695590"/>
              <a:gd name="connsiteY19" fmla="*/ 255197 h 853638"/>
              <a:gd name="connsiteX20" fmla="*/ 592254 w 695590"/>
              <a:gd name="connsiteY20" fmla="*/ 376645 h 853638"/>
              <a:gd name="connsiteX21" fmla="*/ 611305 w 695590"/>
              <a:gd name="connsiteY21" fmla="*/ 388547 h 853638"/>
              <a:gd name="connsiteX22" fmla="*/ 597018 w 695590"/>
              <a:gd name="connsiteY22" fmla="*/ 469509 h 853638"/>
              <a:gd name="connsiteX23" fmla="*/ 611304 w 695590"/>
              <a:gd name="connsiteY23" fmla="*/ 524282 h 853638"/>
              <a:gd name="connsiteX24" fmla="*/ 597018 w 695590"/>
              <a:gd name="connsiteY24" fmla="*/ 531422 h 853638"/>
              <a:gd name="connsiteX25" fmla="*/ 592254 w 695590"/>
              <a:gd name="connsiteY25" fmla="*/ 576668 h 853638"/>
              <a:gd name="connsiteX26" fmla="*/ 647024 w 695590"/>
              <a:gd name="connsiteY26" fmla="*/ 619528 h 853638"/>
              <a:gd name="connsiteX27" fmla="*/ 675598 w 695590"/>
              <a:gd name="connsiteY27" fmla="*/ 643345 h 853638"/>
              <a:gd name="connsiteX28" fmla="*/ 649406 w 695590"/>
              <a:gd name="connsiteY28" fmla="*/ 679059 h 853638"/>
              <a:gd name="connsiteX29" fmla="*/ 606543 w 695590"/>
              <a:gd name="connsiteY29" fmla="*/ 679059 h 853638"/>
              <a:gd name="connsiteX30" fmla="*/ 632737 w 695590"/>
              <a:gd name="connsiteY30" fmla="*/ 719541 h 853638"/>
              <a:gd name="connsiteX31" fmla="*/ 661312 w 695590"/>
              <a:gd name="connsiteY31" fmla="*/ 717160 h 853638"/>
              <a:gd name="connsiteX32" fmla="*/ 694648 w 695590"/>
              <a:gd name="connsiteY32" fmla="*/ 750499 h 853638"/>
              <a:gd name="connsiteX33" fmla="*/ 677981 w 695590"/>
              <a:gd name="connsiteY33" fmla="*/ 767166 h 853638"/>
              <a:gd name="connsiteX34" fmla="*/ 669131 w 695590"/>
              <a:gd name="connsiteY34" fmla="*/ 793635 h 853638"/>
              <a:gd name="connsiteX35" fmla="*/ 637497 w 695590"/>
              <a:gd name="connsiteY35" fmla="*/ 810030 h 853638"/>
              <a:gd name="connsiteX36" fmla="*/ 587494 w 695590"/>
              <a:gd name="connsiteY36" fmla="*/ 798122 h 853638"/>
              <a:gd name="connsiteX37" fmla="*/ 535106 w 695590"/>
              <a:gd name="connsiteY37" fmla="*/ 795741 h 853638"/>
              <a:gd name="connsiteX38" fmla="*/ 544629 w 695590"/>
              <a:gd name="connsiteY38" fmla="*/ 771929 h 853638"/>
              <a:gd name="connsiteX39" fmla="*/ 482717 w 695590"/>
              <a:gd name="connsiteY39" fmla="*/ 786217 h 853638"/>
              <a:gd name="connsiteX40" fmla="*/ 373179 w 695590"/>
              <a:gd name="connsiteY40" fmla="*/ 852892 h 853638"/>
              <a:gd name="connsiteX41" fmla="*/ 373181 w 695590"/>
              <a:gd name="connsiteY41" fmla="*/ 821934 h 853638"/>
              <a:gd name="connsiteX42" fmla="*/ 354129 w 695590"/>
              <a:gd name="connsiteY42" fmla="*/ 795742 h 853638"/>
              <a:gd name="connsiteX43" fmla="*/ 294600 w 695590"/>
              <a:gd name="connsiteY43" fmla="*/ 776691 h 853638"/>
              <a:gd name="connsiteX44" fmla="*/ 154104 w 695590"/>
              <a:gd name="connsiteY44" fmla="*/ 729067 h 853638"/>
              <a:gd name="connsiteX45" fmla="*/ 132675 w 695590"/>
              <a:gd name="connsiteY45" fmla="*/ 736209 h 853638"/>
              <a:gd name="connsiteX46" fmla="*/ 90487 w 695590"/>
              <a:gd name="connsiteY46" fmla="*/ 729341 h 853638"/>
              <a:gd name="connsiteX47" fmla="*/ 66000 w 695590"/>
              <a:gd name="connsiteY47" fmla="*/ 729066 h 853638"/>
              <a:gd name="connsiteX48" fmla="*/ 0 w 695590"/>
              <a:gd name="connsiteY48" fmla="*/ 734104 h 853638"/>
              <a:gd name="connsiteX0" fmla="*/ 14287 w 695590"/>
              <a:gd name="connsiteY0" fmla="*/ 334054 h 853638"/>
              <a:gd name="connsiteX1" fmla="*/ 130292 w 695590"/>
              <a:gd name="connsiteY1" fmla="*/ 259961 h 853638"/>
              <a:gd name="connsiteX2" fmla="*/ 192204 w 695590"/>
              <a:gd name="connsiteY2" fmla="*/ 238530 h 853638"/>
              <a:gd name="connsiteX3" fmla="*/ 204110 w 695590"/>
              <a:gd name="connsiteY3" fmla="*/ 164711 h 853638"/>
              <a:gd name="connsiteX4" fmla="*/ 263642 w 695590"/>
              <a:gd name="connsiteY4" fmla="*/ 174238 h 853638"/>
              <a:gd name="connsiteX5" fmla="*/ 344604 w 695590"/>
              <a:gd name="connsiteY5" fmla="*/ 86132 h 853638"/>
              <a:gd name="connsiteX6" fmla="*/ 373180 w 695590"/>
              <a:gd name="connsiteY6" fmla="*/ 88510 h 853638"/>
              <a:gd name="connsiteX7" fmla="*/ 401754 w 695590"/>
              <a:gd name="connsiteY7" fmla="*/ 109944 h 853638"/>
              <a:gd name="connsiteX8" fmla="*/ 444618 w 695590"/>
              <a:gd name="connsiteY8" fmla="*/ 86129 h 853638"/>
              <a:gd name="connsiteX9" fmla="*/ 480335 w 695590"/>
              <a:gd name="connsiteY9" fmla="*/ 98037 h 853638"/>
              <a:gd name="connsiteX10" fmla="*/ 497005 w 695590"/>
              <a:gd name="connsiteY10" fmla="*/ 52792 h 853638"/>
              <a:gd name="connsiteX11" fmla="*/ 530343 w 695590"/>
              <a:gd name="connsiteY11" fmla="*/ 31360 h 853638"/>
              <a:gd name="connsiteX12" fmla="*/ 558917 w 695590"/>
              <a:gd name="connsiteY12" fmla="*/ 407 h 853638"/>
              <a:gd name="connsiteX13" fmla="*/ 568443 w 695590"/>
              <a:gd name="connsiteY13" fmla="*/ 55173 h 853638"/>
              <a:gd name="connsiteX14" fmla="*/ 592254 w 695590"/>
              <a:gd name="connsiteY14" fmla="*/ 74226 h 853638"/>
              <a:gd name="connsiteX15" fmla="*/ 616067 w 695590"/>
              <a:gd name="connsiteY15" fmla="*/ 133757 h 853638"/>
              <a:gd name="connsiteX16" fmla="*/ 580348 w 695590"/>
              <a:gd name="connsiteY16" fmla="*/ 162332 h 853638"/>
              <a:gd name="connsiteX17" fmla="*/ 604160 w 695590"/>
              <a:gd name="connsiteY17" fmla="*/ 200432 h 853638"/>
              <a:gd name="connsiteX18" fmla="*/ 644642 w 695590"/>
              <a:gd name="connsiteY18" fmla="*/ 229007 h 853638"/>
              <a:gd name="connsiteX19" fmla="*/ 606543 w 695590"/>
              <a:gd name="connsiteY19" fmla="*/ 255197 h 853638"/>
              <a:gd name="connsiteX20" fmla="*/ 592254 w 695590"/>
              <a:gd name="connsiteY20" fmla="*/ 376645 h 853638"/>
              <a:gd name="connsiteX21" fmla="*/ 611305 w 695590"/>
              <a:gd name="connsiteY21" fmla="*/ 388547 h 853638"/>
              <a:gd name="connsiteX22" fmla="*/ 597018 w 695590"/>
              <a:gd name="connsiteY22" fmla="*/ 469509 h 853638"/>
              <a:gd name="connsiteX23" fmla="*/ 611304 w 695590"/>
              <a:gd name="connsiteY23" fmla="*/ 524282 h 853638"/>
              <a:gd name="connsiteX24" fmla="*/ 597018 w 695590"/>
              <a:gd name="connsiteY24" fmla="*/ 531422 h 853638"/>
              <a:gd name="connsiteX25" fmla="*/ 592254 w 695590"/>
              <a:gd name="connsiteY25" fmla="*/ 576668 h 853638"/>
              <a:gd name="connsiteX26" fmla="*/ 647024 w 695590"/>
              <a:gd name="connsiteY26" fmla="*/ 619528 h 853638"/>
              <a:gd name="connsiteX27" fmla="*/ 666073 w 695590"/>
              <a:gd name="connsiteY27" fmla="*/ 633820 h 853638"/>
              <a:gd name="connsiteX28" fmla="*/ 649406 w 695590"/>
              <a:gd name="connsiteY28" fmla="*/ 679059 h 853638"/>
              <a:gd name="connsiteX29" fmla="*/ 606543 w 695590"/>
              <a:gd name="connsiteY29" fmla="*/ 679059 h 853638"/>
              <a:gd name="connsiteX30" fmla="*/ 632737 w 695590"/>
              <a:gd name="connsiteY30" fmla="*/ 719541 h 853638"/>
              <a:gd name="connsiteX31" fmla="*/ 661312 w 695590"/>
              <a:gd name="connsiteY31" fmla="*/ 717160 h 853638"/>
              <a:gd name="connsiteX32" fmla="*/ 694648 w 695590"/>
              <a:gd name="connsiteY32" fmla="*/ 750499 h 853638"/>
              <a:gd name="connsiteX33" fmla="*/ 677981 w 695590"/>
              <a:gd name="connsiteY33" fmla="*/ 767166 h 853638"/>
              <a:gd name="connsiteX34" fmla="*/ 669131 w 695590"/>
              <a:gd name="connsiteY34" fmla="*/ 793635 h 853638"/>
              <a:gd name="connsiteX35" fmla="*/ 637497 w 695590"/>
              <a:gd name="connsiteY35" fmla="*/ 810030 h 853638"/>
              <a:gd name="connsiteX36" fmla="*/ 587494 w 695590"/>
              <a:gd name="connsiteY36" fmla="*/ 798122 h 853638"/>
              <a:gd name="connsiteX37" fmla="*/ 535106 w 695590"/>
              <a:gd name="connsiteY37" fmla="*/ 795741 h 853638"/>
              <a:gd name="connsiteX38" fmla="*/ 544629 w 695590"/>
              <a:gd name="connsiteY38" fmla="*/ 771929 h 853638"/>
              <a:gd name="connsiteX39" fmla="*/ 482717 w 695590"/>
              <a:gd name="connsiteY39" fmla="*/ 786217 h 853638"/>
              <a:gd name="connsiteX40" fmla="*/ 373179 w 695590"/>
              <a:gd name="connsiteY40" fmla="*/ 852892 h 853638"/>
              <a:gd name="connsiteX41" fmla="*/ 373181 w 695590"/>
              <a:gd name="connsiteY41" fmla="*/ 821934 h 853638"/>
              <a:gd name="connsiteX42" fmla="*/ 354129 w 695590"/>
              <a:gd name="connsiteY42" fmla="*/ 795742 h 853638"/>
              <a:gd name="connsiteX43" fmla="*/ 294600 w 695590"/>
              <a:gd name="connsiteY43" fmla="*/ 776691 h 853638"/>
              <a:gd name="connsiteX44" fmla="*/ 154104 w 695590"/>
              <a:gd name="connsiteY44" fmla="*/ 729067 h 853638"/>
              <a:gd name="connsiteX45" fmla="*/ 132675 w 695590"/>
              <a:gd name="connsiteY45" fmla="*/ 736209 h 853638"/>
              <a:gd name="connsiteX46" fmla="*/ 90487 w 695590"/>
              <a:gd name="connsiteY46" fmla="*/ 729341 h 853638"/>
              <a:gd name="connsiteX47" fmla="*/ 66000 w 695590"/>
              <a:gd name="connsiteY47" fmla="*/ 729066 h 853638"/>
              <a:gd name="connsiteX48" fmla="*/ 0 w 695590"/>
              <a:gd name="connsiteY48" fmla="*/ 734104 h 853638"/>
              <a:gd name="connsiteX0" fmla="*/ 14287 w 695590"/>
              <a:gd name="connsiteY0" fmla="*/ 334054 h 853638"/>
              <a:gd name="connsiteX1" fmla="*/ 130292 w 695590"/>
              <a:gd name="connsiteY1" fmla="*/ 259961 h 853638"/>
              <a:gd name="connsiteX2" fmla="*/ 192204 w 695590"/>
              <a:gd name="connsiteY2" fmla="*/ 238530 h 853638"/>
              <a:gd name="connsiteX3" fmla="*/ 204110 w 695590"/>
              <a:gd name="connsiteY3" fmla="*/ 164711 h 853638"/>
              <a:gd name="connsiteX4" fmla="*/ 263642 w 695590"/>
              <a:gd name="connsiteY4" fmla="*/ 174238 h 853638"/>
              <a:gd name="connsiteX5" fmla="*/ 344604 w 695590"/>
              <a:gd name="connsiteY5" fmla="*/ 86132 h 853638"/>
              <a:gd name="connsiteX6" fmla="*/ 373180 w 695590"/>
              <a:gd name="connsiteY6" fmla="*/ 88510 h 853638"/>
              <a:gd name="connsiteX7" fmla="*/ 401754 w 695590"/>
              <a:gd name="connsiteY7" fmla="*/ 109944 h 853638"/>
              <a:gd name="connsiteX8" fmla="*/ 444618 w 695590"/>
              <a:gd name="connsiteY8" fmla="*/ 86129 h 853638"/>
              <a:gd name="connsiteX9" fmla="*/ 480335 w 695590"/>
              <a:gd name="connsiteY9" fmla="*/ 98037 h 853638"/>
              <a:gd name="connsiteX10" fmla="*/ 497005 w 695590"/>
              <a:gd name="connsiteY10" fmla="*/ 52792 h 853638"/>
              <a:gd name="connsiteX11" fmla="*/ 530343 w 695590"/>
              <a:gd name="connsiteY11" fmla="*/ 31360 h 853638"/>
              <a:gd name="connsiteX12" fmla="*/ 558917 w 695590"/>
              <a:gd name="connsiteY12" fmla="*/ 407 h 853638"/>
              <a:gd name="connsiteX13" fmla="*/ 568443 w 695590"/>
              <a:gd name="connsiteY13" fmla="*/ 55173 h 853638"/>
              <a:gd name="connsiteX14" fmla="*/ 592254 w 695590"/>
              <a:gd name="connsiteY14" fmla="*/ 74226 h 853638"/>
              <a:gd name="connsiteX15" fmla="*/ 616067 w 695590"/>
              <a:gd name="connsiteY15" fmla="*/ 133757 h 853638"/>
              <a:gd name="connsiteX16" fmla="*/ 580348 w 695590"/>
              <a:gd name="connsiteY16" fmla="*/ 162332 h 853638"/>
              <a:gd name="connsiteX17" fmla="*/ 604160 w 695590"/>
              <a:gd name="connsiteY17" fmla="*/ 200432 h 853638"/>
              <a:gd name="connsiteX18" fmla="*/ 644642 w 695590"/>
              <a:gd name="connsiteY18" fmla="*/ 229007 h 853638"/>
              <a:gd name="connsiteX19" fmla="*/ 606543 w 695590"/>
              <a:gd name="connsiteY19" fmla="*/ 255197 h 853638"/>
              <a:gd name="connsiteX20" fmla="*/ 592254 w 695590"/>
              <a:gd name="connsiteY20" fmla="*/ 376645 h 853638"/>
              <a:gd name="connsiteX21" fmla="*/ 611305 w 695590"/>
              <a:gd name="connsiteY21" fmla="*/ 388547 h 853638"/>
              <a:gd name="connsiteX22" fmla="*/ 597018 w 695590"/>
              <a:gd name="connsiteY22" fmla="*/ 469509 h 853638"/>
              <a:gd name="connsiteX23" fmla="*/ 611304 w 695590"/>
              <a:gd name="connsiteY23" fmla="*/ 524282 h 853638"/>
              <a:gd name="connsiteX24" fmla="*/ 597018 w 695590"/>
              <a:gd name="connsiteY24" fmla="*/ 531422 h 853638"/>
              <a:gd name="connsiteX25" fmla="*/ 592254 w 695590"/>
              <a:gd name="connsiteY25" fmla="*/ 576668 h 853638"/>
              <a:gd name="connsiteX26" fmla="*/ 647024 w 695590"/>
              <a:gd name="connsiteY26" fmla="*/ 619528 h 853638"/>
              <a:gd name="connsiteX27" fmla="*/ 666073 w 695590"/>
              <a:gd name="connsiteY27" fmla="*/ 633820 h 853638"/>
              <a:gd name="connsiteX28" fmla="*/ 649406 w 695590"/>
              <a:gd name="connsiteY28" fmla="*/ 679059 h 853638"/>
              <a:gd name="connsiteX29" fmla="*/ 606543 w 695590"/>
              <a:gd name="connsiteY29" fmla="*/ 679059 h 853638"/>
              <a:gd name="connsiteX30" fmla="*/ 632737 w 695590"/>
              <a:gd name="connsiteY30" fmla="*/ 719541 h 853638"/>
              <a:gd name="connsiteX31" fmla="*/ 661312 w 695590"/>
              <a:gd name="connsiteY31" fmla="*/ 717160 h 853638"/>
              <a:gd name="connsiteX32" fmla="*/ 694648 w 695590"/>
              <a:gd name="connsiteY32" fmla="*/ 750499 h 853638"/>
              <a:gd name="connsiteX33" fmla="*/ 677981 w 695590"/>
              <a:gd name="connsiteY33" fmla="*/ 767166 h 853638"/>
              <a:gd name="connsiteX34" fmla="*/ 669131 w 695590"/>
              <a:gd name="connsiteY34" fmla="*/ 793635 h 853638"/>
              <a:gd name="connsiteX35" fmla="*/ 637497 w 695590"/>
              <a:gd name="connsiteY35" fmla="*/ 810030 h 853638"/>
              <a:gd name="connsiteX36" fmla="*/ 587494 w 695590"/>
              <a:gd name="connsiteY36" fmla="*/ 798122 h 853638"/>
              <a:gd name="connsiteX37" fmla="*/ 535106 w 695590"/>
              <a:gd name="connsiteY37" fmla="*/ 795741 h 853638"/>
              <a:gd name="connsiteX38" fmla="*/ 544629 w 695590"/>
              <a:gd name="connsiteY38" fmla="*/ 771929 h 853638"/>
              <a:gd name="connsiteX39" fmla="*/ 497006 w 695590"/>
              <a:gd name="connsiteY39" fmla="*/ 793359 h 853638"/>
              <a:gd name="connsiteX40" fmla="*/ 482717 w 695590"/>
              <a:gd name="connsiteY40" fmla="*/ 786217 h 853638"/>
              <a:gd name="connsiteX41" fmla="*/ 373179 w 695590"/>
              <a:gd name="connsiteY41" fmla="*/ 852892 h 853638"/>
              <a:gd name="connsiteX42" fmla="*/ 373181 w 695590"/>
              <a:gd name="connsiteY42" fmla="*/ 821934 h 853638"/>
              <a:gd name="connsiteX43" fmla="*/ 354129 w 695590"/>
              <a:gd name="connsiteY43" fmla="*/ 795742 h 853638"/>
              <a:gd name="connsiteX44" fmla="*/ 294600 w 695590"/>
              <a:gd name="connsiteY44" fmla="*/ 776691 h 853638"/>
              <a:gd name="connsiteX45" fmla="*/ 154104 w 695590"/>
              <a:gd name="connsiteY45" fmla="*/ 729067 h 853638"/>
              <a:gd name="connsiteX46" fmla="*/ 132675 w 695590"/>
              <a:gd name="connsiteY46" fmla="*/ 736209 h 853638"/>
              <a:gd name="connsiteX47" fmla="*/ 90487 w 695590"/>
              <a:gd name="connsiteY47" fmla="*/ 729341 h 853638"/>
              <a:gd name="connsiteX48" fmla="*/ 66000 w 695590"/>
              <a:gd name="connsiteY48" fmla="*/ 729066 h 853638"/>
              <a:gd name="connsiteX49" fmla="*/ 0 w 695590"/>
              <a:gd name="connsiteY49" fmla="*/ 734104 h 853638"/>
              <a:gd name="connsiteX0" fmla="*/ 14287 w 695590"/>
              <a:gd name="connsiteY0" fmla="*/ 334054 h 853638"/>
              <a:gd name="connsiteX1" fmla="*/ 130292 w 695590"/>
              <a:gd name="connsiteY1" fmla="*/ 259961 h 853638"/>
              <a:gd name="connsiteX2" fmla="*/ 192204 w 695590"/>
              <a:gd name="connsiteY2" fmla="*/ 238530 h 853638"/>
              <a:gd name="connsiteX3" fmla="*/ 204110 w 695590"/>
              <a:gd name="connsiteY3" fmla="*/ 164711 h 853638"/>
              <a:gd name="connsiteX4" fmla="*/ 263642 w 695590"/>
              <a:gd name="connsiteY4" fmla="*/ 174238 h 853638"/>
              <a:gd name="connsiteX5" fmla="*/ 344604 w 695590"/>
              <a:gd name="connsiteY5" fmla="*/ 86132 h 853638"/>
              <a:gd name="connsiteX6" fmla="*/ 373180 w 695590"/>
              <a:gd name="connsiteY6" fmla="*/ 88510 h 853638"/>
              <a:gd name="connsiteX7" fmla="*/ 401754 w 695590"/>
              <a:gd name="connsiteY7" fmla="*/ 109944 h 853638"/>
              <a:gd name="connsiteX8" fmla="*/ 444618 w 695590"/>
              <a:gd name="connsiteY8" fmla="*/ 86129 h 853638"/>
              <a:gd name="connsiteX9" fmla="*/ 480335 w 695590"/>
              <a:gd name="connsiteY9" fmla="*/ 98037 h 853638"/>
              <a:gd name="connsiteX10" fmla="*/ 497005 w 695590"/>
              <a:gd name="connsiteY10" fmla="*/ 52792 h 853638"/>
              <a:gd name="connsiteX11" fmla="*/ 530343 w 695590"/>
              <a:gd name="connsiteY11" fmla="*/ 31360 h 853638"/>
              <a:gd name="connsiteX12" fmla="*/ 558917 w 695590"/>
              <a:gd name="connsiteY12" fmla="*/ 407 h 853638"/>
              <a:gd name="connsiteX13" fmla="*/ 568443 w 695590"/>
              <a:gd name="connsiteY13" fmla="*/ 55173 h 853638"/>
              <a:gd name="connsiteX14" fmla="*/ 592254 w 695590"/>
              <a:gd name="connsiteY14" fmla="*/ 74226 h 853638"/>
              <a:gd name="connsiteX15" fmla="*/ 616067 w 695590"/>
              <a:gd name="connsiteY15" fmla="*/ 133757 h 853638"/>
              <a:gd name="connsiteX16" fmla="*/ 580348 w 695590"/>
              <a:gd name="connsiteY16" fmla="*/ 162332 h 853638"/>
              <a:gd name="connsiteX17" fmla="*/ 604160 w 695590"/>
              <a:gd name="connsiteY17" fmla="*/ 200432 h 853638"/>
              <a:gd name="connsiteX18" fmla="*/ 644642 w 695590"/>
              <a:gd name="connsiteY18" fmla="*/ 229007 h 853638"/>
              <a:gd name="connsiteX19" fmla="*/ 606543 w 695590"/>
              <a:gd name="connsiteY19" fmla="*/ 255197 h 853638"/>
              <a:gd name="connsiteX20" fmla="*/ 592254 w 695590"/>
              <a:gd name="connsiteY20" fmla="*/ 376645 h 853638"/>
              <a:gd name="connsiteX21" fmla="*/ 611305 w 695590"/>
              <a:gd name="connsiteY21" fmla="*/ 388547 h 853638"/>
              <a:gd name="connsiteX22" fmla="*/ 597018 w 695590"/>
              <a:gd name="connsiteY22" fmla="*/ 469509 h 853638"/>
              <a:gd name="connsiteX23" fmla="*/ 611304 w 695590"/>
              <a:gd name="connsiteY23" fmla="*/ 524282 h 853638"/>
              <a:gd name="connsiteX24" fmla="*/ 597018 w 695590"/>
              <a:gd name="connsiteY24" fmla="*/ 531422 h 853638"/>
              <a:gd name="connsiteX25" fmla="*/ 592254 w 695590"/>
              <a:gd name="connsiteY25" fmla="*/ 576668 h 853638"/>
              <a:gd name="connsiteX26" fmla="*/ 647024 w 695590"/>
              <a:gd name="connsiteY26" fmla="*/ 619528 h 853638"/>
              <a:gd name="connsiteX27" fmla="*/ 666073 w 695590"/>
              <a:gd name="connsiteY27" fmla="*/ 633820 h 853638"/>
              <a:gd name="connsiteX28" fmla="*/ 649406 w 695590"/>
              <a:gd name="connsiteY28" fmla="*/ 679059 h 853638"/>
              <a:gd name="connsiteX29" fmla="*/ 606543 w 695590"/>
              <a:gd name="connsiteY29" fmla="*/ 679059 h 853638"/>
              <a:gd name="connsiteX30" fmla="*/ 632737 w 695590"/>
              <a:gd name="connsiteY30" fmla="*/ 719541 h 853638"/>
              <a:gd name="connsiteX31" fmla="*/ 661312 w 695590"/>
              <a:gd name="connsiteY31" fmla="*/ 717160 h 853638"/>
              <a:gd name="connsiteX32" fmla="*/ 694648 w 695590"/>
              <a:gd name="connsiteY32" fmla="*/ 750499 h 853638"/>
              <a:gd name="connsiteX33" fmla="*/ 677981 w 695590"/>
              <a:gd name="connsiteY33" fmla="*/ 767166 h 853638"/>
              <a:gd name="connsiteX34" fmla="*/ 669131 w 695590"/>
              <a:gd name="connsiteY34" fmla="*/ 793635 h 853638"/>
              <a:gd name="connsiteX35" fmla="*/ 637497 w 695590"/>
              <a:gd name="connsiteY35" fmla="*/ 810030 h 853638"/>
              <a:gd name="connsiteX36" fmla="*/ 587494 w 695590"/>
              <a:gd name="connsiteY36" fmla="*/ 798122 h 853638"/>
              <a:gd name="connsiteX37" fmla="*/ 535106 w 695590"/>
              <a:gd name="connsiteY37" fmla="*/ 795741 h 853638"/>
              <a:gd name="connsiteX38" fmla="*/ 532723 w 695590"/>
              <a:gd name="connsiteY38" fmla="*/ 774311 h 853638"/>
              <a:gd name="connsiteX39" fmla="*/ 497006 w 695590"/>
              <a:gd name="connsiteY39" fmla="*/ 793359 h 853638"/>
              <a:gd name="connsiteX40" fmla="*/ 482717 w 695590"/>
              <a:gd name="connsiteY40" fmla="*/ 786217 h 853638"/>
              <a:gd name="connsiteX41" fmla="*/ 373179 w 695590"/>
              <a:gd name="connsiteY41" fmla="*/ 852892 h 853638"/>
              <a:gd name="connsiteX42" fmla="*/ 373181 w 695590"/>
              <a:gd name="connsiteY42" fmla="*/ 821934 h 853638"/>
              <a:gd name="connsiteX43" fmla="*/ 354129 w 695590"/>
              <a:gd name="connsiteY43" fmla="*/ 795742 h 853638"/>
              <a:gd name="connsiteX44" fmla="*/ 294600 w 695590"/>
              <a:gd name="connsiteY44" fmla="*/ 776691 h 853638"/>
              <a:gd name="connsiteX45" fmla="*/ 154104 w 695590"/>
              <a:gd name="connsiteY45" fmla="*/ 729067 h 853638"/>
              <a:gd name="connsiteX46" fmla="*/ 132675 w 695590"/>
              <a:gd name="connsiteY46" fmla="*/ 736209 h 853638"/>
              <a:gd name="connsiteX47" fmla="*/ 90487 w 695590"/>
              <a:gd name="connsiteY47" fmla="*/ 729341 h 853638"/>
              <a:gd name="connsiteX48" fmla="*/ 66000 w 695590"/>
              <a:gd name="connsiteY48" fmla="*/ 729066 h 853638"/>
              <a:gd name="connsiteX49" fmla="*/ 0 w 695590"/>
              <a:gd name="connsiteY49" fmla="*/ 734104 h 853638"/>
              <a:gd name="connsiteX0" fmla="*/ 14287 w 695590"/>
              <a:gd name="connsiteY0" fmla="*/ 334054 h 853638"/>
              <a:gd name="connsiteX1" fmla="*/ 130292 w 695590"/>
              <a:gd name="connsiteY1" fmla="*/ 259961 h 853638"/>
              <a:gd name="connsiteX2" fmla="*/ 192204 w 695590"/>
              <a:gd name="connsiteY2" fmla="*/ 238530 h 853638"/>
              <a:gd name="connsiteX3" fmla="*/ 204110 w 695590"/>
              <a:gd name="connsiteY3" fmla="*/ 164711 h 853638"/>
              <a:gd name="connsiteX4" fmla="*/ 263642 w 695590"/>
              <a:gd name="connsiteY4" fmla="*/ 174238 h 853638"/>
              <a:gd name="connsiteX5" fmla="*/ 344604 w 695590"/>
              <a:gd name="connsiteY5" fmla="*/ 86132 h 853638"/>
              <a:gd name="connsiteX6" fmla="*/ 373180 w 695590"/>
              <a:gd name="connsiteY6" fmla="*/ 88510 h 853638"/>
              <a:gd name="connsiteX7" fmla="*/ 401754 w 695590"/>
              <a:gd name="connsiteY7" fmla="*/ 109944 h 853638"/>
              <a:gd name="connsiteX8" fmla="*/ 444618 w 695590"/>
              <a:gd name="connsiteY8" fmla="*/ 86129 h 853638"/>
              <a:gd name="connsiteX9" fmla="*/ 480335 w 695590"/>
              <a:gd name="connsiteY9" fmla="*/ 98037 h 853638"/>
              <a:gd name="connsiteX10" fmla="*/ 497005 w 695590"/>
              <a:gd name="connsiteY10" fmla="*/ 52792 h 853638"/>
              <a:gd name="connsiteX11" fmla="*/ 530343 w 695590"/>
              <a:gd name="connsiteY11" fmla="*/ 31360 h 853638"/>
              <a:gd name="connsiteX12" fmla="*/ 558917 w 695590"/>
              <a:gd name="connsiteY12" fmla="*/ 407 h 853638"/>
              <a:gd name="connsiteX13" fmla="*/ 568443 w 695590"/>
              <a:gd name="connsiteY13" fmla="*/ 55173 h 853638"/>
              <a:gd name="connsiteX14" fmla="*/ 592254 w 695590"/>
              <a:gd name="connsiteY14" fmla="*/ 74226 h 853638"/>
              <a:gd name="connsiteX15" fmla="*/ 616067 w 695590"/>
              <a:gd name="connsiteY15" fmla="*/ 133757 h 853638"/>
              <a:gd name="connsiteX16" fmla="*/ 580348 w 695590"/>
              <a:gd name="connsiteY16" fmla="*/ 162332 h 853638"/>
              <a:gd name="connsiteX17" fmla="*/ 604160 w 695590"/>
              <a:gd name="connsiteY17" fmla="*/ 200432 h 853638"/>
              <a:gd name="connsiteX18" fmla="*/ 644642 w 695590"/>
              <a:gd name="connsiteY18" fmla="*/ 229007 h 853638"/>
              <a:gd name="connsiteX19" fmla="*/ 606543 w 695590"/>
              <a:gd name="connsiteY19" fmla="*/ 255197 h 853638"/>
              <a:gd name="connsiteX20" fmla="*/ 592254 w 695590"/>
              <a:gd name="connsiteY20" fmla="*/ 376645 h 853638"/>
              <a:gd name="connsiteX21" fmla="*/ 611305 w 695590"/>
              <a:gd name="connsiteY21" fmla="*/ 388547 h 853638"/>
              <a:gd name="connsiteX22" fmla="*/ 597018 w 695590"/>
              <a:gd name="connsiteY22" fmla="*/ 469509 h 853638"/>
              <a:gd name="connsiteX23" fmla="*/ 611304 w 695590"/>
              <a:gd name="connsiteY23" fmla="*/ 524282 h 853638"/>
              <a:gd name="connsiteX24" fmla="*/ 597018 w 695590"/>
              <a:gd name="connsiteY24" fmla="*/ 531422 h 853638"/>
              <a:gd name="connsiteX25" fmla="*/ 592254 w 695590"/>
              <a:gd name="connsiteY25" fmla="*/ 576668 h 853638"/>
              <a:gd name="connsiteX26" fmla="*/ 647024 w 695590"/>
              <a:gd name="connsiteY26" fmla="*/ 619528 h 853638"/>
              <a:gd name="connsiteX27" fmla="*/ 666073 w 695590"/>
              <a:gd name="connsiteY27" fmla="*/ 633820 h 853638"/>
              <a:gd name="connsiteX28" fmla="*/ 649406 w 695590"/>
              <a:gd name="connsiteY28" fmla="*/ 679059 h 853638"/>
              <a:gd name="connsiteX29" fmla="*/ 606543 w 695590"/>
              <a:gd name="connsiteY29" fmla="*/ 679059 h 853638"/>
              <a:gd name="connsiteX30" fmla="*/ 632737 w 695590"/>
              <a:gd name="connsiteY30" fmla="*/ 719541 h 853638"/>
              <a:gd name="connsiteX31" fmla="*/ 661312 w 695590"/>
              <a:gd name="connsiteY31" fmla="*/ 717160 h 853638"/>
              <a:gd name="connsiteX32" fmla="*/ 694648 w 695590"/>
              <a:gd name="connsiteY32" fmla="*/ 750499 h 853638"/>
              <a:gd name="connsiteX33" fmla="*/ 677981 w 695590"/>
              <a:gd name="connsiteY33" fmla="*/ 767166 h 853638"/>
              <a:gd name="connsiteX34" fmla="*/ 669131 w 695590"/>
              <a:gd name="connsiteY34" fmla="*/ 793635 h 853638"/>
              <a:gd name="connsiteX35" fmla="*/ 637497 w 695590"/>
              <a:gd name="connsiteY35" fmla="*/ 810030 h 853638"/>
              <a:gd name="connsiteX36" fmla="*/ 587494 w 695590"/>
              <a:gd name="connsiteY36" fmla="*/ 798122 h 853638"/>
              <a:gd name="connsiteX37" fmla="*/ 535106 w 695590"/>
              <a:gd name="connsiteY37" fmla="*/ 795741 h 853638"/>
              <a:gd name="connsiteX38" fmla="*/ 532723 w 695590"/>
              <a:gd name="connsiteY38" fmla="*/ 774311 h 853638"/>
              <a:gd name="connsiteX39" fmla="*/ 497006 w 695590"/>
              <a:gd name="connsiteY39" fmla="*/ 774309 h 853638"/>
              <a:gd name="connsiteX40" fmla="*/ 482717 w 695590"/>
              <a:gd name="connsiteY40" fmla="*/ 786217 h 853638"/>
              <a:gd name="connsiteX41" fmla="*/ 373179 w 695590"/>
              <a:gd name="connsiteY41" fmla="*/ 852892 h 853638"/>
              <a:gd name="connsiteX42" fmla="*/ 373181 w 695590"/>
              <a:gd name="connsiteY42" fmla="*/ 821934 h 853638"/>
              <a:gd name="connsiteX43" fmla="*/ 354129 w 695590"/>
              <a:gd name="connsiteY43" fmla="*/ 795742 h 853638"/>
              <a:gd name="connsiteX44" fmla="*/ 294600 w 695590"/>
              <a:gd name="connsiteY44" fmla="*/ 776691 h 853638"/>
              <a:gd name="connsiteX45" fmla="*/ 154104 w 695590"/>
              <a:gd name="connsiteY45" fmla="*/ 729067 h 853638"/>
              <a:gd name="connsiteX46" fmla="*/ 132675 w 695590"/>
              <a:gd name="connsiteY46" fmla="*/ 736209 h 853638"/>
              <a:gd name="connsiteX47" fmla="*/ 90487 w 695590"/>
              <a:gd name="connsiteY47" fmla="*/ 729341 h 853638"/>
              <a:gd name="connsiteX48" fmla="*/ 66000 w 695590"/>
              <a:gd name="connsiteY48" fmla="*/ 729066 h 853638"/>
              <a:gd name="connsiteX49" fmla="*/ 0 w 695590"/>
              <a:gd name="connsiteY49" fmla="*/ 734104 h 853638"/>
              <a:gd name="connsiteX0" fmla="*/ 14287 w 695590"/>
              <a:gd name="connsiteY0" fmla="*/ 334054 h 839960"/>
              <a:gd name="connsiteX1" fmla="*/ 130292 w 695590"/>
              <a:gd name="connsiteY1" fmla="*/ 259961 h 839960"/>
              <a:gd name="connsiteX2" fmla="*/ 192204 w 695590"/>
              <a:gd name="connsiteY2" fmla="*/ 238530 h 839960"/>
              <a:gd name="connsiteX3" fmla="*/ 204110 w 695590"/>
              <a:gd name="connsiteY3" fmla="*/ 164711 h 839960"/>
              <a:gd name="connsiteX4" fmla="*/ 263642 w 695590"/>
              <a:gd name="connsiteY4" fmla="*/ 174238 h 839960"/>
              <a:gd name="connsiteX5" fmla="*/ 344604 w 695590"/>
              <a:gd name="connsiteY5" fmla="*/ 86132 h 839960"/>
              <a:gd name="connsiteX6" fmla="*/ 373180 w 695590"/>
              <a:gd name="connsiteY6" fmla="*/ 88510 h 839960"/>
              <a:gd name="connsiteX7" fmla="*/ 401754 w 695590"/>
              <a:gd name="connsiteY7" fmla="*/ 109944 h 839960"/>
              <a:gd name="connsiteX8" fmla="*/ 444618 w 695590"/>
              <a:gd name="connsiteY8" fmla="*/ 86129 h 839960"/>
              <a:gd name="connsiteX9" fmla="*/ 480335 w 695590"/>
              <a:gd name="connsiteY9" fmla="*/ 98037 h 839960"/>
              <a:gd name="connsiteX10" fmla="*/ 497005 w 695590"/>
              <a:gd name="connsiteY10" fmla="*/ 52792 h 839960"/>
              <a:gd name="connsiteX11" fmla="*/ 530343 w 695590"/>
              <a:gd name="connsiteY11" fmla="*/ 31360 h 839960"/>
              <a:gd name="connsiteX12" fmla="*/ 558917 w 695590"/>
              <a:gd name="connsiteY12" fmla="*/ 407 h 839960"/>
              <a:gd name="connsiteX13" fmla="*/ 568443 w 695590"/>
              <a:gd name="connsiteY13" fmla="*/ 55173 h 839960"/>
              <a:gd name="connsiteX14" fmla="*/ 592254 w 695590"/>
              <a:gd name="connsiteY14" fmla="*/ 74226 h 839960"/>
              <a:gd name="connsiteX15" fmla="*/ 616067 w 695590"/>
              <a:gd name="connsiteY15" fmla="*/ 133757 h 839960"/>
              <a:gd name="connsiteX16" fmla="*/ 580348 w 695590"/>
              <a:gd name="connsiteY16" fmla="*/ 162332 h 839960"/>
              <a:gd name="connsiteX17" fmla="*/ 604160 w 695590"/>
              <a:gd name="connsiteY17" fmla="*/ 200432 h 839960"/>
              <a:gd name="connsiteX18" fmla="*/ 644642 w 695590"/>
              <a:gd name="connsiteY18" fmla="*/ 229007 h 839960"/>
              <a:gd name="connsiteX19" fmla="*/ 606543 w 695590"/>
              <a:gd name="connsiteY19" fmla="*/ 255197 h 839960"/>
              <a:gd name="connsiteX20" fmla="*/ 592254 w 695590"/>
              <a:gd name="connsiteY20" fmla="*/ 376645 h 839960"/>
              <a:gd name="connsiteX21" fmla="*/ 611305 w 695590"/>
              <a:gd name="connsiteY21" fmla="*/ 388547 h 839960"/>
              <a:gd name="connsiteX22" fmla="*/ 597018 w 695590"/>
              <a:gd name="connsiteY22" fmla="*/ 469509 h 839960"/>
              <a:gd name="connsiteX23" fmla="*/ 611304 w 695590"/>
              <a:gd name="connsiteY23" fmla="*/ 524282 h 839960"/>
              <a:gd name="connsiteX24" fmla="*/ 597018 w 695590"/>
              <a:gd name="connsiteY24" fmla="*/ 531422 h 839960"/>
              <a:gd name="connsiteX25" fmla="*/ 592254 w 695590"/>
              <a:gd name="connsiteY25" fmla="*/ 576668 h 839960"/>
              <a:gd name="connsiteX26" fmla="*/ 647024 w 695590"/>
              <a:gd name="connsiteY26" fmla="*/ 619528 h 839960"/>
              <a:gd name="connsiteX27" fmla="*/ 666073 w 695590"/>
              <a:gd name="connsiteY27" fmla="*/ 633820 h 839960"/>
              <a:gd name="connsiteX28" fmla="*/ 649406 w 695590"/>
              <a:gd name="connsiteY28" fmla="*/ 679059 h 839960"/>
              <a:gd name="connsiteX29" fmla="*/ 606543 w 695590"/>
              <a:gd name="connsiteY29" fmla="*/ 679059 h 839960"/>
              <a:gd name="connsiteX30" fmla="*/ 632737 w 695590"/>
              <a:gd name="connsiteY30" fmla="*/ 719541 h 839960"/>
              <a:gd name="connsiteX31" fmla="*/ 661312 w 695590"/>
              <a:gd name="connsiteY31" fmla="*/ 717160 h 839960"/>
              <a:gd name="connsiteX32" fmla="*/ 694648 w 695590"/>
              <a:gd name="connsiteY32" fmla="*/ 750499 h 839960"/>
              <a:gd name="connsiteX33" fmla="*/ 677981 w 695590"/>
              <a:gd name="connsiteY33" fmla="*/ 767166 h 839960"/>
              <a:gd name="connsiteX34" fmla="*/ 669131 w 695590"/>
              <a:gd name="connsiteY34" fmla="*/ 793635 h 839960"/>
              <a:gd name="connsiteX35" fmla="*/ 637497 w 695590"/>
              <a:gd name="connsiteY35" fmla="*/ 810030 h 839960"/>
              <a:gd name="connsiteX36" fmla="*/ 587494 w 695590"/>
              <a:gd name="connsiteY36" fmla="*/ 798122 h 839960"/>
              <a:gd name="connsiteX37" fmla="*/ 535106 w 695590"/>
              <a:gd name="connsiteY37" fmla="*/ 795741 h 839960"/>
              <a:gd name="connsiteX38" fmla="*/ 532723 w 695590"/>
              <a:gd name="connsiteY38" fmla="*/ 774311 h 839960"/>
              <a:gd name="connsiteX39" fmla="*/ 497006 w 695590"/>
              <a:gd name="connsiteY39" fmla="*/ 774309 h 839960"/>
              <a:gd name="connsiteX40" fmla="*/ 482717 w 695590"/>
              <a:gd name="connsiteY40" fmla="*/ 786217 h 839960"/>
              <a:gd name="connsiteX41" fmla="*/ 380323 w 695590"/>
              <a:gd name="connsiteY41" fmla="*/ 838604 h 839960"/>
              <a:gd name="connsiteX42" fmla="*/ 373181 w 695590"/>
              <a:gd name="connsiteY42" fmla="*/ 821934 h 839960"/>
              <a:gd name="connsiteX43" fmla="*/ 354129 w 695590"/>
              <a:gd name="connsiteY43" fmla="*/ 795742 h 839960"/>
              <a:gd name="connsiteX44" fmla="*/ 294600 w 695590"/>
              <a:gd name="connsiteY44" fmla="*/ 776691 h 839960"/>
              <a:gd name="connsiteX45" fmla="*/ 154104 w 695590"/>
              <a:gd name="connsiteY45" fmla="*/ 729067 h 839960"/>
              <a:gd name="connsiteX46" fmla="*/ 132675 w 695590"/>
              <a:gd name="connsiteY46" fmla="*/ 736209 h 839960"/>
              <a:gd name="connsiteX47" fmla="*/ 90487 w 695590"/>
              <a:gd name="connsiteY47" fmla="*/ 729341 h 839960"/>
              <a:gd name="connsiteX48" fmla="*/ 66000 w 695590"/>
              <a:gd name="connsiteY48" fmla="*/ 729066 h 839960"/>
              <a:gd name="connsiteX49" fmla="*/ 0 w 695590"/>
              <a:gd name="connsiteY49" fmla="*/ 734104 h 839960"/>
              <a:gd name="connsiteX0" fmla="*/ 14287 w 695590"/>
              <a:gd name="connsiteY0" fmla="*/ 334054 h 838973"/>
              <a:gd name="connsiteX1" fmla="*/ 130292 w 695590"/>
              <a:gd name="connsiteY1" fmla="*/ 259961 h 838973"/>
              <a:gd name="connsiteX2" fmla="*/ 192204 w 695590"/>
              <a:gd name="connsiteY2" fmla="*/ 238530 h 838973"/>
              <a:gd name="connsiteX3" fmla="*/ 204110 w 695590"/>
              <a:gd name="connsiteY3" fmla="*/ 164711 h 838973"/>
              <a:gd name="connsiteX4" fmla="*/ 263642 w 695590"/>
              <a:gd name="connsiteY4" fmla="*/ 174238 h 838973"/>
              <a:gd name="connsiteX5" fmla="*/ 344604 w 695590"/>
              <a:gd name="connsiteY5" fmla="*/ 86132 h 838973"/>
              <a:gd name="connsiteX6" fmla="*/ 373180 w 695590"/>
              <a:gd name="connsiteY6" fmla="*/ 88510 h 838973"/>
              <a:gd name="connsiteX7" fmla="*/ 401754 w 695590"/>
              <a:gd name="connsiteY7" fmla="*/ 109944 h 838973"/>
              <a:gd name="connsiteX8" fmla="*/ 444618 w 695590"/>
              <a:gd name="connsiteY8" fmla="*/ 86129 h 838973"/>
              <a:gd name="connsiteX9" fmla="*/ 480335 w 695590"/>
              <a:gd name="connsiteY9" fmla="*/ 98037 h 838973"/>
              <a:gd name="connsiteX10" fmla="*/ 497005 w 695590"/>
              <a:gd name="connsiteY10" fmla="*/ 52792 h 838973"/>
              <a:gd name="connsiteX11" fmla="*/ 530343 w 695590"/>
              <a:gd name="connsiteY11" fmla="*/ 31360 h 838973"/>
              <a:gd name="connsiteX12" fmla="*/ 558917 w 695590"/>
              <a:gd name="connsiteY12" fmla="*/ 407 h 838973"/>
              <a:gd name="connsiteX13" fmla="*/ 568443 w 695590"/>
              <a:gd name="connsiteY13" fmla="*/ 55173 h 838973"/>
              <a:gd name="connsiteX14" fmla="*/ 592254 w 695590"/>
              <a:gd name="connsiteY14" fmla="*/ 74226 h 838973"/>
              <a:gd name="connsiteX15" fmla="*/ 616067 w 695590"/>
              <a:gd name="connsiteY15" fmla="*/ 133757 h 838973"/>
              <a:gd name="connsiteX16" fmla="*/ 580348 w 695590"/>
              <a:gd name="connsiteY16" fmla="*/ 162332 h 838973"/>
              <a:gd name="connsiteX17" fmla="*/ 604160 w 695590"/>
              <a:gd name="connsiteY17" fmla="*/ 200432 h 838973"/>
              <a:gd name="connsiteX18" fmla="*/ 644642 w 695590"/>
              <a:gd name="connsiteY18" fmla="*/ 229007 h 838973"/>
              <a:gd name="connsiteX19" fmla="*/ 606543 w 695590"/>
              <a:gd name="connsiteY19" fmla="*/ 255197 h 838973"/>
              <a:gd name="connsiteX20" fmla="*/ 592254 w 695590"/>
              <a:gd name="connsiteY20" fmla="*/ 376645 h 838973"/>
              <a:gd name="connsiteX21" fmla="*/ 611305 w 695590"/>
              <a:gd name="connsiteY21" fmla="*/ 388547 h 838973"/>
              <a:gd name="connsiteX22" fmla="*/ 597018 w 695590"/>
              <a:gd name="connsiteY22" fmla="*/ 469509 h 838973"/>
              <a:gd name="connsiteX23" fmla="*/ 611304 w 695590"/>
              <a:gd name="connsiteY23" fmla="*/ 524282 h 838973"/>
              <a:gd name="connsiteX24" fmla="*/ 597018 w 695590"/>
              <a:gd name="connsiteY24" fmla="*/ 531422 h 838973"/>
              <a:gd name="connsiteX25" fmla="*/ 592254 w 695590"/>
              <a:gd name="connsiteY25" fmla="*/ 576668 h 838973"/>
              <a:gd name="connsiteX26" fmla="*/ 647024 w 695590"/>
              <a:gd name="connsiteY26" fmla="*/ 619528 h 838973"/>
              <a:gd name="connsiteX27" fmla="*/ 666073 w 695590"/>
              <a:gd name="connsiteY27" fmla="*/ 633820 h 838973"/>
              <a:gd name="connsiteX28" fmla="*/ 649406 w 695590"/>
              <a:gd name="connsiteY28" fmla="*/ 679059 h 838973"/>
              <a:gd name="connsiteX29" fmla="*/ 606543 w 695590"/>
              <a:gd name="connsiteY29" fmla="*/ 679059 h 838973"/>
              <a:gd name="connsiteX30" fmla="*/ 632737 w 695590"/>
              <a:gd name="connsiteY30" fmla="*/ 719541 h 838973"/>
              <a:gd name="connsiteX31" fmla="*/ 661312 w 695590"/>
              <a:gd name="connsiteY31" fmla="*/ 717160 h 838973"/>
              <a:gd name="connsiteX32" fmla="*/ 694648 w 695590"/>
              <a:gd name="connsiteY32" fmla="*/ 750499 h 838973"/>
              <a:gd name="connsiteX33" fmla="*/ 677981 w 695590"/>
              <a:gd name="connsiteY33" fmla="*/ 767166 h 838973"/>
              <a:gd name="connsiteX34" fmla="*/ 669131 w 695590"/>
              <a:gd name="connsiteY34" fmla="*/ 793635 h 838973"/>
              <a:gd name="connsiteX35" fmla="*/ 637497 w 695590"/>
              <a:gd name="connsiteY35" fmla="*/ 810030 h 838973"/>
              <a:gd name="connsiteX36" fmla="*/ 587494 w 695590"/>
              <a:gd name="connsiteY36" fmla="*/ 798122 h 838973"/>
              <a:gd name="connsiteX37" fmla="*/ 535106 w 695590"/>
              <a:gd name="connsiteY37" fmla="*/ 795741 h 838973"/>
              <a:gd name="connsiteX38" fmla="*/ 532723 w 695590"/>
              <a:gd name="connsiteY38" fmla="*/ 774311 h 838973"/>
              <a:gd name="connsiteX39" fmla="*/ 497006 w 695590"/>
              <a:gd name="connsiteY39" fmla="*/ 774309 h 838973"/>
              <a:gd name="connsiteX40" fmla="*/ 482717 w 695590"/>
              <a:gd name="connsiteY40" fmla="*/ 786217 h 838973"/>
              <a:gd name="connsiteX41" fmla="*/ 447000 w 695590"/>
              <a:gd name="connsiteY41" fmla="*/ 819553 h 838973"/>
              <a:gd name="connsiteX42" fmla="*/ 380323 w 695590"/>
              <a:gd name="connsiteY42" fmla="*/ 838604 h 838973"/>
              <a:gd name="connsiteX43" fmla="*/ 373181 w 695590"/>
              <a:gd name="connsiteY43" fmla="*/ 821934 h 838973"/>
              <a:gd name="connsiteX44" fmla="*/ 354129 w 695590"/>
              <a:gd name="connsiteY44" fmla="*/ 795742 h 838973"/>
              <a:gd name="connsiteX45" fmla="*/ 294600 w 695590"/>
              <a:gd name="connsiteY45" fmla="*/ 776691 h 838973"/>
              <a:gd name="connsiteX46" fmla="*/ 154104 w 695590"/>
              <a:gd name="connsiteY46" fmla="*/ 729067 h 838973"/>
              <a:gd name="connsiteX47" fmla="*/ 132675 w 695590"/>
              <a:gd name="connsiteY47" fmla="*/ 736209 h 838973"/>
              <a:gd name="connsiteX48" fmla="*/ 90487 w 695590"/>
              <a:gd name="connsiteY48" fmla="*/ 729341 h 838973"/>
              <a:gd name="connsiteX49" fmla="*/ 66000 w 695590"/>
              <a:gd name="connsiteY49" fmla="*/ 729066 h 838973"/>
              <a:gd name="connsiteX50" fmla="*/ 0 w 695590"/>
              <a:gd name="connsiteY50" fmla="*/ 734104 h 838973"/>
              <a:gd name="connsiteX0" fmla="*/ 14287 w 695590"/>
              <a:gd name="connsiteY0" fmla="*/ 334054 h 838768"/>
              <a:gd name="connsiteX1" fmla="*/ 130292 w 695590"/>
              <a:gd name="connsiteY1" fmla="*/ 259961 h 838768"/>
              <a:gd name="connsiteX2" fmla="*/ 192204 w 695590"/>
              <a:gd name="connsiteY2" fmla="*/ 238530 h 838768"/>
              <a:gd name="connsiteX3" fmla="*/ 204110 w 695590"/>
              <a:gd name="connsiteY3" fmla="*/ 164711 h 838768"/>
              <a:gd name="connsiteX4" fmla="*/ 263642 w 695590"/>
              <a:gd name="connsiteY4" fmla="*/ 174238 h 838768"/>
              <a:gd name="connsiteX5" fmla="*/ 344604 w 695590"/>
              <a:gd name="connsiteY5" fmla="*/ 86132 h 838768"/>
              <a:gd name="connsiteX6" fmla="*/ 373180 w 695590"/>
              <a:gd name="connsiteY6" fmla="*/ 88510 h 838768"/>
              <a:gd name="connsiteX7" fmla="*/ 401754 w 695590"/>
              <a:gd name="connsiteY7" fmla="*/ 109944 h 838768"/>
              <a:gd name="connsiteX8" fmla="*/ 444618 w 695590"/>
              <a:gd name="connsiteY8" fmla="*/ 86129 h 838768"/>
              <a:gd name="connsiteX9" fmla="*/ 480335 w 695590"/>
              <a:gd name="connsiteY9" fmla="*/ 98037 h 838768"/>
              <a:gd name="connsiteX10" fmla="*/ 497005 w 695590"/>
              <a:gd name="connsiteY10" fmla="*/ 52792 h 838768"/>
              <a:gd name="connsiteX11" fmla="*/ 530343 w 695590"/>
              <a:gd name="connsiteY11" fmla="*/ 31360 h 838768"/>
              <a:gd name="connsiteX12" fmla="*/ 558917 w 695590"/>
              <a:gd name="connsiteY12" fmla="*/ 407 h 838768"/>
              <a:gd name="connsiteX13" fmla="*/ 568443 w 695590"/>
              <a:gd name="connsiteY13" fmla="*/ 55173 h 838768"/>
              <a:gd name="connsiteX14" fmla="*/ 592254 w 695590"/>
              <a:gd name="connsiteY14" fmla="*/ 74226 h 838768"/>
              <a:gd name="connsiteX15" fmla="*/ 616067 w 695590"/>
              <a:gd name="connsiteY15" fmla="*/ 133757 h 838768"/>
              <a:gd name="connsiteX16" fmla="*/ 580348 w 695590"/>
              <a:gd name="connsiteY16" fmla="*/ 162332 h 838768"/>
              <a:gd name="connsiteX17" fmla="*/ 604160 w 695590"/>
              <a:gd name="connsiteY17" fmla="*/ 200432 h 838768"/>
              <a:gd name="connsiteX18" fmla="*/ 644642 w 695590"/>
              <a:gd name="connsiteY18" fmla="*/ 229007 h 838768"/>
              <a:gd name="connsiteX19" fmla="*/ 606543 w 695590"/>
              <a:gd name="connsiteY19" fmla="*/ 255197 h 838768"/>
              <a:gd name="connsiteX20" fmla="*/ 592254 w 695590"/>
              <a:gd name="connsiteY20" fmla="*/ 376645 h 838768"/>
              <a:gd name="connsiteX21" fmla="*/ 611305 w 695590"/>
              <a:gd name="connsiteY21" fmla="*/ 388547 h 838768"/>
              <a:gd name="connsiteX22" fmla="*/ 597018 w 695590"/>
              <a:gd name="connsiteY22" fmla="*/ 469509 h 838768"/>
              <a:gd name="connsiteX23" fmla="*/ 611304 w 695590"/>
              <a:gd name="connsiteY23" fmla="*/ 524282 h 838768"/>
              <a:gd name="connsiteX24" fmla="*/ 597018 w 695590"/>
              <a:gd name="connsiteY24" fmla="*/ 531422 h 838768"/>
              <a:gd name="connsiteX25" fmla="*/ 592254 w 695590"/>
              <a:gd name="connsiteY25" fmla="*/ 576668 h 838768"/>
              <a:gd name="connsiteX26" fmla="*/ 647024 w 695590"/>
              <a:gd name="connsiteY26" fmla="*/ 619528 h 838768"/>
              <a:gd name="connsiteX27" fmla="*/ 666073 w 695590"/>
              <a:gd name="connsiteY27" fmla="*/ 633820 h 838768"/>
              <a:gd name="connsiteX28" fmla="*/ 649406 w 695590"/>
              <a:gd name="connsiteY28" fmla="*/ 679059 h 838768"/>
              <a:gd name="connsiteX29" fmla="*/ 606543 w 695590"/>
              <a:gd name="connsiteY29" fmla="*/ 679059 h 838768"/>
              <a:gd name="connsiteX30" fmla="*/ 632737 w 695590"/>
              <a:gd name="connsiteY30" fmla="*/ 719541 h 838768"/>
              <a:gd name="connsiteX31" fmla="*/ 661312 w 695590"/>
              <a:gd name="connsiteY31" fmla="*/ 717160 h 838768"/>
              <a:gd name="connsiteX32" fmla="*/ 694648 w 695590"/>
              <a:gd name="connsiteY32" fmla="*/ 750499 h 838768"/>
              <a:gd name="connsiteX33" fmla="*/ 677981 w 695590"/>
              <a:gd name="connsiteY33" fmla="*/ 767166 h 838768"/>
              <a:gd name="connsiteX34" fmla="*/ 669131 w 695590"/>
              <a:gd name="connsiteY34" fmla="*/ 793635 h 838768"/>
              <a:gd name="connsiteX35" fmla="*/ 637497 w 695590"/>
              <a:gd name="connsiteY35" fmla="*/ 810030 h 838768"/>
              <a:gd name="connsiteX36" fmla="*/ 587494 w 695590"/>
              <a:gd name="connsiteY36" fmla="*/ 798122 h 838768"/>
              <a:gd name="connsiteX37" fmla="*/ 535106 w 695590"/>
              <a:gd name="connsiteY37" fmla="*/ 795741 h 838768"/>
              <a:gd name="connsiteX38" fmla="*/ 532723 w 695590"/>
              <a:gd name="connsiteY38" fmla="*/ 774311 h 838768"/>
              <a:gd name="connsiteX39" fmla="*/ 497006 w 695590"/>
              <a:gd name="connsiteY39" fmla="*/ 774309 h 838768"/>
              <a:gd name="connsiteX40" fmla="*/ 482717 w 695590"/>
              <a:gd name="connsiteY40" fmla="*/ 786217 h 838768"/>
              <a:gd name="connsiteX41" fmla="*/ 447000 w 695590"/>
              <a:gd name="connsiteY41" fmla="*/ 819553 h 838768"/>
              <a:gd name="connsiteX42" fmla="*/ 406519 w 695590"/>
              <a:gd name="connsiteY42" fmla="*/ 826698 h 838768"/>
              <a:gd name="connsiteX43" fmla="*/ 380323 w 695590"/>
              <a:gd name="connsiteY43" fmla="*/ 838604 h 838768"/>
              <a:gd name="connsiteX44" fmla="*/ 373181 w 695590"/>
              <a:gd name="connsiteY44" fmla="*/ 821934 h 838768"/>
              <a:gd name="connsiteX45" fmla="*/ 354129 w 695590"/>
              <a:gd name="connsiteY45" fmla="*/ 795742 h 838768"/>
              <a:gd name="connsiteX46" fmla="*/ 294600 w 695590"/>
              <a:gd name="connsiteY46" fmla="*/ 776691 h 838768"/>
              <a:gd name="connsiteX47" fmla="*/ 154104 w 695590"/>
              <a:gd name="connsiteY47" fmla="*/ 729067 h 838768"/>
              <a:gd name="connsiteX48" fmla="*/ 132675 w 695590"/>
              <a:gd name="connsiteY48" fmla="*/ 736209 h 838768"/>
              <a:gd name="connsiteX49" fmla="*/ 90487 w 695590"/>
              <a:gd name="connsiteY49" fmla="*/ 729341 h 838768"/>
              <a:gd name="connsiteX50" fmla="*/ 66000 w 695590"/>
              <a:gd name="connsiteY50" fmla="*/ 729066 h 838768"/>
              <a:gd name="connsiteX51" fmla="*/ 0 w 695590"/>
              <a:gd name="connsiteY51" fmla="*/ 734104 h 838768"/>
              <a:gd name="connsiteX0" fmla="*/ 14287 w 695590"/>
              <a:gd name="connsiteY0" fmla="*/ 334054 h 838768"/>
              <a:gd name="connsiteX1" fmla="*/ 130292 w 695590"/>
              <a:gd name="connsiteY1" fmla="*/ 259961 h 838768"/>
              <a:gd name="connsiteX2" fmla="*/ 192204 w 695590"/>
              <a:gd name="connsiteY2" fmla="*/ 238530 h 838768"/>
              <a:gd name="connsiteX3" fmla="*/ 204110 w 695590"/>
              <a:gd name="connsiteY3" fmla="*/ 164711 h 838768"/>
              <a:gd name="connsiteX4" fmla="*/ 263642 w 695590"/>
              <a:gd name="connsiteY4" fmla="*/ 174238 h 838768"/>
              <a:gd name="connsiteX5" fmla="*/ 344604 w 695590"/>
              <a:gd name="connsiteY5" fmla="*/ 86132 h 838768"/>
              <a:gd name="connsiteX6" fmla="*/ 373180 w 695590"/>
              <a:gd name="connsiteY6" fmla="*/ 88510 h 838768"/>
              <a:gd name="connsiteX7" fmla="*/ 401754 w 695590"/>
              <a:gd name="connsiteY7" fmla="*/ 109944 h 838768"/>
              <a:gd name="connsiteX8" fmla="*/ 444618 w 695590"/>
              <a:gd name="connsiteY8" fmla="*/ 86129 h 838768"/>
              <a:gd name="connsiteX9" fmla="*/ 480335 w 695590"/>
              <a:gd name="connsiteY9" fmla="*/ 98037 h 838768"/>
              <a:gd name="connsiteX10" fmla="*/ 497005 w 695590"/>
              <a:gd name="connsiteY10" fmla="*/ 52792 h 838768"/>
              <a:gd name="connsiteX11" fmla="*/ 530343 w 695590"/>
              <a:gd name="connsiteY11" fmla="*/ 31360 h 838768"/>
              <a:gd name="connsiteX12" fmla="*/ 558917 w 695590"/>
              <a:gd name="connsiteY12" fmla="*/ 407 h 838768"/>
              <a:gd name="connsiteX13" fmla="*/ 568443 w 695590"/>
              <a:gd name="connsiteY13" fmla="*/ 55173 h 838768"/>
              <a:gd name="connsiteX14" fmla="*/ 592254 w 695590"/>
              <a:gd name="connsiteY14" fmla="*/ 74226 h 838768"/>
              <a:gd name="connsiteX15" fmla="*/ 616067 w 695590"/>
              <a:gd name="connsiteY15" fmla="*/ 133757 h 838768"/>
              <a:gd name="connsiteX16" fmla="*/ 580348 w 695590"/>
              <a:gd name="connsiteY16" fmla="*/ 162332 h 838768"/>
              <a:gd name="connsiteX17" fmla="*/ 604160 w 695590"/>
              <a:gd name="connsiteY17" fmla="*/ 200432 h 838768"/>
              <a:gd name="connsiteX18" fmla="*/ 644642 w 695590"/>
              <a:gd name="connsiteY18" fmla="*/ 229007 h 838768"/>
              <a:gd name="connsiteX19" fmla="*/ 606543 w 695590"/>
              <a:gd name="connsiteY19" fmla="*/ 255197 h 838768"/>
              <a:gd name="connsiteX20" fmla="*/ 592254 w 695590"/>
              <a:gd name="connsiteY20" fmla="*/ 376645 h 838768"/>
              <a:gd name="connsiteX21" fmla="*/ 611305 w 695590"/>
              <a:gd name="connsiteY21" fmla="*/ 388547 h 838768"/>
              <a:gd name="connsiteX22" fmla="*/ 597018 w 695590"/>
              <a:gd name="connsiteY22" fmla="*/ 469509 h 838768"/>
              <a:gd name="connsiteX23" fmla="*/ 611304 w 695590"/>
              <a:gd name="connsiteY23" fmla="*/ 524282 h 838768"/>
              <a:gd name="connsiteX24" fmla="*/ 597018 w 695590"/>
              <a:gd name="connsiteY24" fmla="*/ 531422 h 838768"/>
              <a:gd name="connsiteX25" fmla="*/ 592254 w 695590"/>
              <a:gd name="connsiteY25" fmla="*/ 576668 h 838768"/>
              <a:gd name="connsiteX26" fmla="*/ 647024 w 695590"/>
              <a:gd name="connsiteY26" fmla="*/ 619528 h 838768"/>
              <a:gd name="connsiteX27" fmla="*/ 666073 w 695590"/>
              <a:gd name="connsiteY27" fmla="*/ 633820 h 838768"/>
              <a:gd name="connsiteX28" fmla="*/ 649406 w 695590"/>
              <a:gd name="connsiteY28" fmla="*/ 679059 h 838768"/>
              <a:gd name="connsiteX29" fmla="*/ 606543 w 695590"/>
              <a:gd name="connsiteY29" fmla="*/ 679059 h 838768"/>
              <a:gd name="connsiteX30" fmla="*/ 632737 w 695590"/>
              <a:gd name="connsiteY30" fmla="*/ 719541 h 838768"/>
              <a:gd name="connsiteX31" fmla="*/ 661312 w 695590"/>
              <a:gd name="connsiteY31" fmla="*/ 717160 h 838768"/>
              <a:gd name="connsiteX32" fmla="*/ 694648 w 695590"/>
              <a:gd name="connsiteY32" fmla="*/ 750499 h 838768"/>
              <a:gd name="connsiteX33" fmla="*/ 677981 w 695590"/>
              <a:gd name="connsiteY33" fmla="*/ 767166 h 838768"/>
              <a:gd name="connsiteX34" fmla="*/ 669131 w 695590"/>
              <a:gd name="connsiteY34" fmla="*/ 793635 h 838768"/>
              <a:gd name="connsiteX35" fmla="*/ 637497 w 695590"/>
              <a:gd name="connsiteY35" fmla="*/ 810030 h 838768"/>
              <a:gd name="connsiteX36" fmla="*/ 587494 w 695590"/>
              <a:gd name="connsiteY36" fmla="*/ 798122 h 838768"/>
              <a:gd name="connsiteX37" fmla="*/ 535106 w 695590"/>
              <a:gd name="connsiteY37" fmla="*/ 795741 h 838768"/>
              <a:gd name="connsiteX38" fmla="*/ 532723 w 695590"/>
              <a:gd name="connsiteY38" fmla="*/ 774311 h 838768"/>
              <a:gd name="connsiteX39" fmla="*/ 497006 w 695590"/>
              <a:gd name="connsiteY39" fmla="*/ 774309 h 838768"/>
              <a:gd name="connsiteX40" fmla="*/ 482717 w 695590"/>
              <a:gd name="connsiteY40" fmla="*/ 786217 h 838768"/>
              <a:gd name="connsiteX41" fmla="*/ 447000 w 695590"/>
              <a:gd name="connsiteY41" fmla="*/ 812409 h 838768"/>
              <a:gd name="connsiteX42" fmla="*/ 406519 w 695590"/>
              <a:gd name="connsiteY42" fmla="*/ 826698 h 838768"/>
              <a:gd name="connsiteX43" fmla="*/ 380323 w 695590"/>
              <a:gd name="connsiteY43" fmla="*/ 838604 h 838768"/>
              <a:gd name="connsiteX44" fmla="*/ 373181 w 695590"/>
              <a:gd name="connsiteY44" fmla="*/ 821934 h 838768"/>
              <a:gd name="connsiteX45" fmla="*/ 354129 w 695590"/>
              <a:gd name="connsiteY45" fmla="*/ 795742 h 838768"/>
              <a:gd name="connsiteX46" fmla="*/ 294600 w 695590"/>
              <a:gd name="connsiteY46" fmla="*/ 776691 h 838768"/>
              <a:gd name="connsiteX47" fmla="*/ 154104 w 695590"/>
              <a:gd name="connsiteY47" fmla="*/ 729067 h 838768"/>
              <a:gd name="connsiteX48" fmla="*/ 132675 w 695590"/>
              <a:gd name="connsiteY48" fmla="*/ 736209 h 838768"/>
              <a:gd name="connsiteX49" fmla="*/ 90487 w 695590"/>
              <a:gd name="connsiteY49" fmla="*/ 729341 h 838768"/>
              <a:gd name="connsiteX50" fmla="*/ 66000 w 695590"/>
              <a:gd name="connsiteY50" fmla="*/ 729066 h 838768"/>
              <a:gd name="connsiteX51" fmla="*/ 0 w 695590"/>
              <a:gd name="connsiteY51" fmla="*/ 734104 h 838768"/>
              <a:gd name="connsiteX0" fmla="*/ 14287 w 695590"/>
              <a:gd name="connsiteY0" fmla="*/ 334054 h 838768"/>
              <a:gd name="connsiteX1" fmla="*/ 130292 w 695590"/>
              <a:gd name="connsiteY1" fmla="*/ 259961 h 838768"/>
              <a:gd name="connsiteX2" fmla="*/ 192204 w 695590"/>
              <a:gd name="connsiteY2" fmla="*/ 238530 h 838768"/>
              <a:gd name="connsiteX3" fmla="*/ 204110 w 695590"/>
              <a:gd name="connsiteY3" fmla="*/ 164711 h 838768"/>
              <a:gd name="connsiteX4" fmla="*/ 263642 w 695590"/>
              <a:gd name="connsiteY4" fmla="*/ 174238 h 838768"/>
              <a:gd name="connsiteX5" fmla="*/ 344604 w 695590"/>
              <a:gd name="connsiteY5" fmla="*/ 86132 h 838768"/>
              <a:gd name="connsiteX6" fmla="*/ 373180 w 695590"/>
              <a:gd name="connsiteY6" fmla="*/ 88510 h 838768"/>
              <a:gd name="connsiteX7" fmla="*/ 401754 w 695590"/>
              <a:gd name="connsiteY7" fmla="*/ 109944 h 838768"/>
              <a:gd name="connsiteX8" fmla="*/ 444618 w 695590"/>
              <a:gd name="connsiteY8" fmla="*/ 86129 h 838768"/>
              <a:gd name="connsiteX9" fmla="*/ 480335 w 695590"/>
              <a:gd name="connsiteY9" fmla="*/ 98037 h 838768"/>
              <a:gd name="connsiteX10" fmla="*/ 497005 w 695590"/>
              <a:gd name="connsiteY10" fmla="*/ 52792 h 838768"/>
              <a:gd name="connsiteX11" fmla="*/ 530343 w 695590"/>
              <a:gd name="connsiteY11" fmla="*/ 31360 h 838768"/>
              <a:gd name="connsiteX12" fmla="*/ 558917 w 695590"/>
              <a:gd name="connsiteY12" fmla="*/ 407 h 838768"/>
              <a:gd name="connsiteX13" fmla="*/ 568443 w 695590"/>
              <a:gd name="connsiteY13" fmla="*/ 55173 h 838768"/>
              <a:gd name="connsiteX14" fmla="*/ 592254 w 695590"/>
              <a:gd name="connsiteY14" fmla="*/ 74226 h 838768"/>
              <a:gd name="connsiteX15" fmla="*/ 616067 w 695590"/>
              <a:gd name="connsiteY15" fmla="*/ 133757 h 838768"/>
              <a:gd name="connsiteX16" fmla="*/ 580348 w 695590"/>
              <a:gd name="connsiteY16" fmla="*/ 162332 h 838768"/>
              <a:gd name="connsiteX17" fmla="*/ 604160 w 695590"/>
              <a:gd name="connsiteY17" fmla="*/ 200432 h 838768"/>
              <a:gd name="connsiteX18" fmla="*/ 644642 w 695590"/>
              <a:gd name="connsiteY18" fmla="*/ 229007 h 838768"/>
              <a:gd name="connsiteX19" fmla="*/ 606543 w 695590"/>
              <a:gd name="connsiteY19" fmla="*/ 255197 h 838768"/>
              <a:gd name="connsiteX20" fmla="*/ 592254 w 695590"/>
              <a:gd name="connsiteY20" fmla="*/ 376645 h 838768"/>
              <a:gd name="connsiteX21" fmla="*/ 611305 w 695590"/>
              <a:gd name="connsiteY21" fmla="*/ 388547 h 838768"/>
              <a:gd name="connsiteX22" fmla="*/ 597018 w 695590"/>
              <a:gd name="connsiteY22" fmla="*/ 469509 h 838768"/>
              <a:gd name="connsiteX23" fmla="*/ 611304 w 695590"/>
              <a:gd name="connsiteY23" fmla="*/ 524282 h 838768"/>
              <a:gd name="connsiteX24" fmla="*/ 597018 w 695590"/>
              <a:gd name="connsiteY24" fmla="*/ 531422 h 838768"/>
              <a:gd name="connsiteX25" fmla="*/ 592254 w 695590"/>
              <a:gd name="connsiteY25" fmla="*/ 576668 h 838768"/>
              <a:gd name="connsiteX26" fmla="*/ 647024 w 695590"/>
              <a:gd name="connsiteY26" fmla="*/ 619528 h 838768"/>
              <a:gd name="connsiteX27" fmla="*/ 666073 w 695590"/>
              <a:gd name="connsiteY27" fmla="*/ 633820 h 838768"/>
              <a:gd name="connsiteX28" fmla="*/ 649406 w 695590"/>
              <a:gd name="connsiteY28" fmla="*/ 679059 h 838768"/>
              <a:gd name="connsiteX29" fmla="*/ 606543 w 695590"/>
              <a:gd name="connsiteY29" fmla="*/ 679059 h 838768"/>
              <a:gd name="connsiteX30" fmla="*/ 632737 w 695590"/>
              <a:gd name="connsiteY30" fmla="*/ 719541 h 838768"/>
              <a:gd name="connsiteX31" fmla="*/ 661312 w 695590"/>
              <a:gd name="connsiteY31" fmla="*/ 717160 h 838768"/>
              <a:gd name="connsiteX32" fmla="*/ 694648 w 695590"/>
              <a:gd name="connsiteY32" fmla="*/ 750499 h 838768"/>
              <a:gd name="connsiteX33" fmla="*/ 677981 w 695590"/>
              <a:gd name="connsiteY33" fmla="*/ 767166 h 838768"/>
              <a:gd name="connsiteX34" fmla="*/ 669131 w 695590"/>
              <a:gd name="connsiteY34" fmla="*/ 793635 h 838768"/>
              <a:gd name="connsiteX35" fmla="*/ 637497 w 695590"/>
              <a:gd name="connsiteY35" fmla="*/ 810030 h 838768"/>
              <a:gd name="connsiteX36" fmla="*/ 587494 w 695590"/>
              <a:gd name="connsiteY36" fmla="*/ 798122 h 838768"/>
              <a:gd name="connsiteX37" fmla="*/ 535106 w 695590"/>
              <a:gd name="connsiteY37" fmla="*/ 795741 h 838768"/>
              <a:gd name="connsiteX38" fmla="*/ 532723 w 695590"/>
              <a:gd name="connsiteY38" fmla="*/ 774311 h 838768"/>
              <a:gd name="connsiteX39" fmla="*/ 497006 w 695590"/>
              <a:gd name="connsiteY39" fmla="*/ 774309 h 838768"/>
              <a:gd name="connsiteX40" fmla="*/ 482717 w 695590"/>
              <a:gd name="connsiteY40" fmla="*/ 786217 h 838768"/>
              <a:gd name="connsiteX41" fmla="*/ 447000 w 695590"/>
              <a:gd name="connsiteY41" fmla="*/ 812409 h 838768"/>
              <a:gd name="connsiteX42" fmla="*/ 406519 w 695590"/>
              <a:gd name="connsiteY42" fmla="*/ 826698 h 838768"/>
              <a:gd name="connsiteX43" fmla="*/ 380323 w 695590"/>
              <a:gd name="connsiteY43" fmla="*/ 838604 h 838768"/>
              <a:gd name="connsiteX44" fmla="*/ 373181 w 695590"/>
              <a:gd name="connsiteY44" fmla="*/ 821934 h 838768"/>
              <a:gd name="connsiteX45" fmla="*/ 354129 w 695590"/>
              <a:gd name="connsiteY45" fmla="*/ 795742 h 838768"/>
              <a:gd name="connsiteX46" fmla="*/ 294600 w 695590"/>
              <a:gd name="connsiteY46" fmla="*/ 776691 h 838768"/>
              <a:gd name="connsiteX47" fmla="*/ 154104 w 695590"/>
              <a:gd name="connsiteY47" fmla="*/ 729067 h 838768"/>
              <a:gd name="connsiteX48" fmla="*/ 125531 w 695590"/>
              <a:gd name="connsiteY48" fmla="*/ 731446 h 838768"/>
              <a:gd name="connsiteX49" fmla="*/ 90487 w 695590"/>
              <a:gd name="connsiteY49" fmla="*/ 729341 h 838768"/>
              <a:gd name="connsiteX50" fmla="*/ 66000 w 695590"/>
              <a:gd name="connsiteY50" fmla="*/ 729066 h 838768"/>
              <a:gd name="connsiteX51" fmla="*/ 0 w 695590"/>
              <a:gd name="connsiteY51" fmla="*/ 734104 h 838768"/>
              <a:gd name="connsiteX0" fmla="*/ 14287 w 695590"/>
              <a:gd name="connsiteY0" fmla="*/ 334054 h 838768"/>
              <a:gd name="connsiteX1" fmla="*/ 130292 w 695590"/>
              <a:gd name="connsiteY1" fmla="*/ 259961 h 838768"/>
              <a:gd name="connsiteX2" fmla="*/ 192204 w 695590"/>
              <a:gd name="connsiteY2" fmla="*/ 238530 h 838768"/>
              <a:gd name="connsiteX3" fmla="*/ 204110 w 695590"/>
              <a:gd name="connsiteY3" fmla="*/ 164711 h 838768"/>
              <a:gd name="connsiteX4" fmla="*/ 263642 w 695590"/>
              <a:gd name="connsiteY4" fmla="*/ 174238 h 838768"/>
              <a:gd name="connsiteX5" fmla="*/ 344604 w 695590"/>
              <a:gd name="connsiteY5" fmla="*/ 86132 h 838768"/>
              <a:gd name="connsiteX6" fmla="*/ 373180 w 695590"/>
              <a:gd name="connsiteY6" fmla="*/ 88510 h 838768"/>
              <a:gd name="connsiteX7" fmla="*/ 401754 w 695590"/>
              <a:gd name="connsiteY7" fmla="*/ 109944 h 838768"/>
              <a:gd name="connsiteX8" fmla="*/ 444618 w 695590"/>
              <a:gd name="connsiteY8" fmla="*/ 86129 h 838768"/>
              <a:gd name="connsiteX9" fmla="*/ 480335 w 695590"/>
              <a:gd name="connsiteY9" fmla="*/ 98037 h 838768"/>
              <a:gd name="connsiteX10" fmla="*/ 497005 w 695590"/>
              <a:gd name="connsiteY10" fmla="*/ 52792 h 838768"/>
              <a:gd name="connsiteX11" fmla="*/ 530343 w 695590"/>
              <a:gd name="connsiteY11" fmla="*/ 31360 h 838768"/>
              <a:gd name="connsiteX12" fmla="*/ 558917 w 695590"/>
              <a:gd name="connsiteY12" fmla="*/ 407 h 838768"/>
              <a:gd name="connsiteX13" fmla="*/ 568443 w 695590"/>
              <a:gd name="connsiteY13" fmla="*/ 55173 h 838768"/>
              <a:gd name="connsiteX14" fmla="*/ 592254 w 695590"/>
              <a:gd name="connsiteY14" fmla="*/ 74226 h 838768"/>
              <a:gd name="connsiteX15" fmla="*/ 616067 w 695590"/>
              <a:gd name="connsiteY15" fmla="*/ 133757 h 838768"/>
              <a:gd name="connsiteX16" fmla="*/ 580348 w 695590"/>
              <a:gd name="connsiteY16" fmla="*/ 162332 h 838768"/>
              <a:gd name="connsiteX17" fmla="*/ 604160 w 695590"/>
              <a:gd name="connsiteY17" fmla="*/ 200432 h 838768"/>
              <a:gd name="connsiteX18" fmla="*/ 644642 w 695590"/>
              <a:gd name="connsiteY18" fmla="*/ 229007 h 838768"/>
              <a:gd name="connsiteX19" fmla="*/ 606543 w 695590"/>
              <a:gd name="connsiteY19" fmla="*/ 255197 h 838768"/>
              <a:gd name="connsiteX20" fmla="*/ 592254 w 695590"/>
              <a:gd name="connsiteY20" fmla="*/ 376645 h 838768"/>
              <a:gd name="connsiteX21" fmla="*/ 611305 w 695590"/>
              <a:gd name="connsiteY21" fmla="*/ 388547 h 838768"/>
              <a:gd name="connsiteX22" fmla="*/ 597018 w 695590"/>
              <a:gd name="connsiteY22" fmla="*/ 469509 h 838768"/>
              <a:gd name="connsiteX23" fmla="*/ 611304 w 695590"/>
              <a:gd name="connsiteY23" fmla="*/ 524282 h 838768"/>
              <a:gd name="connsiteX24" fmla="*/ 597018 w 695590"/>
              <a:gd name="connsiteY24" fmla="*/ 531422 h 838768"/>
              <a:gd name="connsiteX25" fmla="*/ 592254 w 695590"/>
              <a:gd name="connsiteY25" fmla="*/ 576668 h 838768"/>
              <a:gd name="connsiteX26" fmla="*/ 647024 w 695590"/>
              <a:gd name="connsiteY26" fmla="*/ 619528 h 838768"/>
              <a:gd name="connsiteX27" fmla="*/ 666073 w 695590"/>
              <a:gd name="connsiteY27" fmla="*/ 633820 h 838768"/>
              <a:gd name="connsiteX28" fmla="*/ 649406 w 695590"/>
              <a:gd name="connsiteY28" fmla="*/ 679059 h 838768"/>
              <a:gd name="connsiteX29" fmla="*/ 606543 w 695590"/>
              <a:gd name="connsiteY29" fmla="*/ 679059 h 838768"/>
              <a:gd name="connsiteX30" fmla="*/ 632737 w 695590"/>
              <a:gd name="connsiteY30" fmla="*/ 719541 h 838768"/>
              <a:gd name="connsiteX31" fmla="*/ 661312 w 695590"/>
              <a:gd name="connsiteY31" fmla="*/ 717160 h 838768"/>
              <a:gd name="connsiteX32" fmla="*/ 694648 w 695590"/>
              <a:gd name="connsiteY32" fmla="*/ 750499 h 838768"/>
              <a:gd name="connsiteX33" fmla="*/ 677981 w 695590"/>
              <a:gd name="connsiteY33" fmla="*/ 767166 h 838768"/>
              <a:gd name="connsiteX34" fmla="*/ 669131 w 695590"/>
              <a:gd name="connsiteY34" fmla="*/ 793635 h 838768"/>
              <a:gd name="connsiteX35" fmla="*/ 637497 w 695590"/>
              <a:gd name="connsiteY35" fmla="*/ 810030 h 838768"/>
              <a:gd name="connsiteX36" fmla="*/ 587494 w 695590"/>
              <a:gd name="connsiteY36" fmla="*/ 798122 h 838768"/>
              <a:gd name="connsiteX37" fmla="*/ 535106 w 695590"/>
              <a:gd name="connsiteY37" fmla="*/ 795741 h 838768"/>
              <a:gd name="connsiteX38" fmla="*/ 532723 w 695590"/>
              <a:gd name="connsiteY38" fmla="*/ 774311 h 838768"/>
              <a:gd name="connsiteX39" fmla="*/ 497006 w 695590"/>
              <a:gd name="connsiteY39" fmla="*/ 774309 h 838768"/>
              <a:gd name="connsiteX40" fmla="*/ 482717 w 695590"/>
              <a:gd name="connsiteY40" fmla="*/ 786217 h 838768"/>
              <a:gd name="connsiteX41" fmla="*/ 447000 w 695590"/>
              <a:gd name="connsiteY41" fmla="*/ 812409 h 838768"/>
              <a:gd name="connsiteX42" fmla="*/ 406519 w 695590"/>
              <a:gd name="connsiteY42" fmla="*/ 826698 h 838768"/>
              <a:gd name="connsiteX43" fmla="*/ 380323 w 695590"/>
              <a:gd name="connsiteY43" fmla="*/ 838604 h 838768"/>
              <a:gd name="connsiteX44" fmla="*/ 373181 w 695590"/>
              <a:gd name="connsiteY44" fmla="*/ 821934 h 838768"/>
              <a:gd name="connsiteX45" fmla="*/ 354129 w 695590"/>
              <a:gd name="connsiteY45" fmla="*/ 795742 h 838768"/>
              <a:gd name="connsiteX46" fmla="*/ 294600 w 695590"/>
              <a:gd name="connsiteY46" fmla="*/ 776691 h 838768"/>
              <a:gd name="connsiteX47" fmla="*/ 154104 w 695590"/>
              <a:gd name="connsiteY47" fmla="*/ 729067 h 838768"/>
              <a:gd name="connsiteX48" fmla="*/ 125531 w 695590"/>
              <a:gd name="connsiteY48" fmla="*/ 731446 h 838768"/>
              <a:gd name="connsiteX49" fmla="*/ 90487 w 695590"/>
              <a:gd name="connsiteY49" fmla="*/ 729341 h 838768"/>
              <a:gd name="connsiteX50" fmla="*/ 66000 w 695590"/>
              <a:gd name="connsiteY50" fmla="*/ 729066 h 838768"/>
              <a:gd name="connsiteX51" fmla="*/ 0 w 695590"/>
              <a:gd name="connsiteY51" fmla="*/ 734104 h 838768"/>
              <a:gd name="connsiteX0" fmla="*/ 14287 w 695590"/>
              <a:gd name="connsiteY0" fmla="*/ 334054 h 838768"/>
              <a:gd name="connsiteX1" fmla="*/ 130292 w 695590"/>
              <a:gd name="connsiteY1" fmla="*/ 259961 h 838768"/>
              <a:gd name="connsiteX2" fmla="*/ 192204 w 695590"/>
              <a:gd name="connsiteY2" fmla="*/ 238530 h 838768"/>
              <a:gd name="connsiteX3" fmla="*/ 204110 w 695590"/>
              <a:gd name="connsiteY3" fmla="*/ 164711 h 838768"/>
              <a:gd name="connsiteX4" fmla="*/ 263642 w 695590"/>
              <a:gd name="connsiteY4" fmla="*/ 174238 h 838768"/>
              <a:gd name="connsiteX5" fmla="*/ 344604 w 695590"/>
              <a:gd name="connsiteY5" fmla="*/ 86132 h 838768"/>
              <a:gd name="connsiteX6" fmla="*/ 373180 w 695590"/>
              <a:gd name="connsiteY6" fmla="*/ 88510 h 838768"/>
              <a:gd name="connsiteX7" fmla="*/ 401754 w 695590"/>
              <a:gd name="connsiteY7" fmla="*/ 109944 h 838768"/>
              <a:gd name="connsiteX8" fmla="*/ 444618 w 695590"/>
              <a:gd name="connsiteY8" fmla="*/ 86129 h 838768"/>
              <a:gd name="connsiteX9" fmla="*/ 480335 w 695590"/>
              <a:gd name="connsiteY9" fmla="*/ 98037 h 838768"/>
              <a:gd name="connsiteX10" fmla="*/ 497005 w 695590"/>
              <a:gd name="connsiteY10" fmla="*/ 52792 h 838768"/>
              <a:gd name="connsiteX11" fmla="*/ 530343 w 695590"/>
              <a:gd name="connsiteY11" fmla="*/ 31360 h 838768"/>
              <a:gd name="connsiteX12" fmla="*/ 558917 w 695590"/>
              <a:gd name="connsiteY12" fmla="*/ 407 h 838768"/>
              <a:gd name="connsiteX13" fmla="*/ 568443 w 695590"/>
              <a:gd name="connsiteY13" fmla="*/ 55173 h 838768"/>
              <a:gd name="connsiteX14" fmla="*/ 592254 w 695590"/>
              <a:gd name="connsiteY14" fmla="*/ 74226 h 838768"/>
              <a:gd name="connsiteX15" fmla="*/ 608923 w 695590"/>
              <a:gd name="connsiteY15" fmla="*/ 126613 h 838768"/>
              <a:gd name="connsiteX16" fmla="*/ 580348 w 695590"/>
              <a:gd name="connsiteY16" fmla="*/ 162332 h 838768"/>
              <a:gd name="connsiteX17" fmla="*/ 604160 w 695590"/>
              <a:gd name="connsiteY17" fmla="*/ 200432 h 838768"/>
              <a:gd name="connsiteX18" fmla="*/ 644642 w 695590"/>
              <a:gd name="connsiteY18" fmla="*/ 229007 h 838768"/>
              <a:gd name="connsiteX19" fmla="*/ 606543 w 695590"/>
              <a:gd name="connsiteY19" fmla="*/ 255197 h 838768"/>
              <a:gd name="connsiteX20" fmla="*/ 592254 w 695590"/>
              <a:gd name="connsiteY20" fmla="*/ 376645 h 838768"/>
              <a:gd name="connsiteX21" fmla="*/ 611305 w 695590"/>
              <a:gd name="connsiteY21" fmla="*/ 388547 h 838768"/>
              <a:gd name="connsiteX22" fmla="*/ 597018 w 695590"/>
              <a:gd name="connsiteY22" fmla="*/ 469509 h 838768"/>
              <a:gd name="connsiteX23" fmla="*/ 611304 w 695590"/>
              <a:gd name="connsiteY23" fmla="*/ 524282 h 838768"/>
              <a:gd name="connsiteX24" fmla="*/ 597018 w 695590"/>
              <a:gd name="connsiteY24" fmla="*/ 531422 h 838768"/>
              <a:gd name="connsiteX25" fmla="*/ 592254 w 695590"/>
              <a:gd name="connsiteY25" fmla="*/ 576668 h 838768"/>
              <a:gd name="connsiteX26" fmla="*/ 647024 w 695590"/>
              <a:gd name="connsiteY26" fmla="*/ 619528 h 838768"/>
              <a:gd name="connsiteX27" fmla="*/ 666073 w 695590"/>
              <a:gd name="connsiteY27" fmla="*/ 633820 h 838768"/>
              <a:gd name="connsiteX28" fmla="*/ 649406 w 695590"/>
              <a:gd name="connsiteY28" fmla="*/ 679059 h 838768"/>
              <a:gd name="connsiteX29" fmla="*/ 606543 w 695590"/>
              <a:gd name="connsiteY29" fmla="*/ 679059 h 838768"/>
              <a:gd name="connsiteX30" fmla="*/ 632737 w 695590"/>
              <a:gd name="connsiteY30" fmla="*/ 719541 h 838768"/>
              <a:gd name="connsiteX31" fmla="*/ 661312 w 695590"/>
              <a:gd name="connsiteY31" fmla="*/ 717160 h 838768"/>
              <a:gd name="connsiteX32" fmla="*/ 694648 w 695590"/>
              <a:gd name="connsiteY32" fmla="*/ 750499 h 838768"/>
              <a:gd name="connsiteX33" fmla="*/ 677981 w 695590"/>
              <a:gd name="connsiteY33" fmla="*/ 767166 h 838768"/>
              <a:gd name="connsiteX34" fmla="*/ 669131 w 695590"/>
              <a:gd name="connsiteY34" fmla="*/ 793635 h 838768"/>
              <a:gd name="connsiteX35" fmla="*/ 637497 w 695590"/>
              <a:gd name="connsiteY35" fmla="*/ 810030 h 838768"/>
              <a:gd name="connsiteX36" fmla="*/ 587494 w 695590"/>
              <a:gd name="connsiteY36" fmla="*/ 798122 h 838768"/>
              <a:gd name="connsiteX37" fmla="*/ 535106 w 695590"/>
              <a:gd name="connsiteY37" fmla="*/ 795741 h 838768"/>
              <a:gd name="connsiteX38" fmla="*/ 532723 w 695590"/>
              <a:gd name="connsiteY38" fmla="*/ 774311 h 838768"/>
              <a:gd name="connsiteX39" fmla="*/ 497006 w 695590"/>
              <a:gd name="connsiteY39" fmla="*/ 774309 h 838768"/>
              <a:gd name="connsiteX40" fmla="*/ 482717 w 695590"/>
              <a:gd name="connsiteY40" fmla="*/ 786217 h 838768"/>
              <a:gd name="connsiteX41" fmla="*/ 447000 w 695590"/>
              <a:gd name="connsiteY41" fmla="*/ 812409 h 838768"/>
              <a:gd name="connsiteX42" fmla="*/ 406519 w 695590"/>
              <a:gd name="connsiteY42" fmla="*/ 826698 h 838768"/>
              <a:gd name="connsiteX43" fmla="*/ 380323 w 695590"/>
              <a:gd name="connsiteY43" fmla="*/ 838604 h 838768"/>
              <a:gd name="connsiteX44" fmla="*/ 373181 w 695590"/>
              <a:gd name="connsiteY44" fmla="*/ 821934 h 838768"/>
              <a:gd name="connsiteX45" fmla="*/ 354129 w 695590"/>
              <a:gd name="connsiteY45" fmla="*/ 795742 h 838768"/>
              <a:gd name="connsiteX46" fmla="*/ 294600 w 695590"/>
              <a:gd name="connsiteY46" fmla="*/ 776691 h 838768"/>
              <a:gd name="connsiteX47" fmla="*/ 154104 w 695590"/>
              <a:gd name="connsiteY47" fmla="*/ 729067 h 838768"/>
              <a:gd name="connsiteX48" fmla="*/ 125531 w 695590"/>
              <a:gd name="connsiteY48" fmla="*/ 731446 h 838768"/>
              <a:gd name="connsiteX49" fmla="*/ 90487 w 695590"/>
              <a:gd name="connsiteY49" fmla="*/ 729341 h 838768"/>
              <a:gd name="connsiteX50" fmla="*/ 66000 w 695590"/>
              <a:gd name="connsiteY50" fmla="*/ 729066 h 838768"/>
              <a:gd name="connsiteX51" fmla="*/ 0 w 695590"/>
              <a:gd name="connsiteY51" fmla="*/ 734104 h 838768"/>
              <a:gd name="connsiteX0" fmla="*/ 14287 w 695590"/>
              <a:gd name="connsiteY0" fmla="*/ 334054 h 838768"/>
              <a:gd name="connsiteX1" fmla="*/ 130292 w 695590"/>
              <a:gd name="connsiteY1" fmla="*/ 259961 h 838768"/>
              <a:gd name="connsiteX2" fmla="*/ 192204 w 695590"/>
              <a:gd name="connsiteY2" fmla="*/ 238530 h 838768"/>
              <a:gd name="connsiteX3" fmla="*/ 204110 w 695590"/>
              <a:gd name="connsiteY3" fmla="*/ 164711 h 838768"/>
              <a:gd name="connsiteX4" fmla="*/ 263642 w 695590"/>
              <a:gd name="connsiteY4" fmla="*/ 174238 h 838768"/>
              <a:gd name="connsiteX5" fmla="*/ 344604 w 695590"/>
              <a:gd name="connsiteY5" fmla="*/ 86132 h 838768"/>
              <a:gd name="connsiteX6" fmla="*/ 373180 w 695590"/>
              <a:gd name="connsiteY6" fmla="*/ 88510 h 838768"/>
              <a:gd name="connsiteX7" fmla="*/ 401754 w 695590"/>
              <a:gd name="connsiteY7" fmla="*/ 109944 h 838768"/>
              <a:gd name="connsiteX8" fmla="*/ 444618 w 695590"/>
              <a:gd name="connsiteY8" fmla="*/ 86129 h 838768"/>
              <a:gd name="connsiteX9" fmla="*/ 480335 w 695590"/>
              <a:gd name="connsiteY9" fmla="*/ 98037 h 838768"/>
              <a:gd name="connsiteX10" fmla="*/ 497005 w 695590"/>
              <a:gd name="connsiteY10" fmla="*/ 52792 h 838768"/>
              <a:gd name="connsiteX11" fmla="*/ 530343 w 695590"/>
              <a:gd name="connsiteY11" fmla="*/ 31360 h 838768"/>
              <a:gd name="connsiteX12" fmla="*/ 558917 w 695590"/>
              <a:gd name="connsiteY12" fmla="*/ 407 h 838768"/>
              <a:gd name="connsiteX13" fmla="*/ 568443 w 695590"/>
              <a:gd name="connsiteY13" fmla="*/ 55173 h 838768"/>
              <a:gd name="connsiteX14" fmla="*/ 592254 w 695590"/>
              <a:gd name="connsiteY14" fmla="*/ 74226 h 838768"/>
              <a:gd name="connsiteX15" fmla="*/ 608923 w 695590"/>
              <a:gd name="connsiteY15" fmla="*/ 126613 h 838768"/>
              <a:gd name="connsiteX16" fmla="*/ 587491 w 695590"/>
              <a:gd name="connsiteY16" fmla="*/ 167095 h 838768"/>
              <a:gd name="connsiteX17" fmla="*/ 604160 w 695590"/>
              <a:gd name="connsiteY17" fmla="*/ 200432 h 838768"/>
              <a:gd name="connsiteX18" fmla="*/ 644642 w 695590"/>
              <a:gd name="connsiteY18" fmla="*/ 229007 h 838768"/>
              <a:gd name="connsiteX19" fmla="*/ 606543 w 695590"/>
              <a:gd name="connsiteY19" fmla="*/ 255197 h 838768"/>
              <a:gd name="connsiteX20" fmla="*/ 592254 w 695590"/>
              <a:gd name="connsiteY20" fmla="*/ 376645 h 838768"/>
              <a:gd name="connsiteX21" fmla="*/ 611305 w 695590"/>
              <a:gd name="connsiteY21" fmla="*/ 388547 h 838768"/>
              <a:gd name="connsiteX22" fmla="*/ 597018 w 695590"/>
              <a:gd name="connsiteY22" fmla="*/ 469509 h 838768"/>
              <a:gd name="connsiteX23" fmla="*/ 611304 w 695590"/>
              <a:gd name="connsiteY23" fmla="*/ 524282 h 838768"/>
              <a:gd name="connsiteX24" fmla="*/ 597018 w 695590"/>
              <a:gd name="connsiteY24" fmla="*/ 531422 h 838768"/>
              <a:gd name="connsiteX25" fmla="*/ 592254 w 695590"/>
              <a:gd name="connsiteY25" fmla="*/ 576668 h 838768"/>
              <a:gd name="connsiteX26" fmla="*/ 647024 w 695590"/>
              <a:gd name="connsiteY26" fmla="*/ 619528 h 838768"/>
              <a:gd name="connsiteX27" fmla="*/ 666073 w 695590"/>
              <a:gd name="connsiteY27" fmla="*/ 633820 h 838768"/>
              <a:gd name="connsiteX28" fmla="*/ 649406 w 695590"/>
              <a:gd name="connsiteY28" fmla="*/ 679059 h 838768"/>
              <a:gd name="connsiteX29" fmla="*/ 606543 w 695590"/>
              <a:gd name="connsiteY29" fmla="*/ 679059 h 838768"/>
              <a:gd name="connsiteX30" fmla="*/ 632737 w 695590"/>
              <a:gd name="connsiteY30" fmla="*/ 719541 h 838768"/>
              <a:gd name="connsiteX31" fmla="*/ 661312 w 695590"/>
              <a:gd name="connsiteY31" fmla="*/ 717160 h 838768"/>
              <a:gd name="connsiteX32" fmla="*/ 694648 w 695590"/>
              <a:gd name="connsiteY32" fmla="*/ 750499 h 838768"/>
              <a:gd name="connsiteX33" fmla="*/ 677981 w 695590"/>
              <a:gd name="connsiteY33" fmla="*/ 767166 h 838768"/>
              <a:gd name="connsiteX34" fmla="*/ 669131 w 695590"/>
              <a:gd name="connsiteY34" fmla="*/ 793635 h 838768"/>
              <a:gd name="connsiteX35" fmla="*/ 637497 w 695590"/>
              <a:gd name="connsiteY35" fmla="*/ 810030 h 838768"/>
              <a:gd name="connsiteX36" fmla="*/ 587494 w 695590"/>
              <a:gd name="connsiteY36" fmla="*/ 798122 h 838768"/>
              <a:gd name="connsiteX37" fmla="*/ 535106 w 695590"/>
              <a:gd name="connsiteY37" fmla="*/ 795741 h 838768"/>
              <a:gd name="connsiteX38" fmla="*/ 532723 w 695590"/>
              <a:gd name="connsiteY38" fmla="*/ 774311 h 838768"/>
              <a:gd name="connsiteX39" fmla="*/ 497006 w 695590"/>
              <a:gd name="connsiteY39" fmla="*/ 774309 h 838768"/>
              <a:gd name="connsiteX40" fmla="*/ 482717 w 695590"/>
              <a:gd name="connsiteY40" fmla="*/ 786217 h 838768"/>
              <a:gd name="connsiteX41" fmla="*/ 447000 w 695590"/>
              <a:gd name="connsiteY41" fmla="*/ 812409 h 838768"/>
              <a:gd name="connsiteX42" fmla="*/ 406519 w 695590"/>
              <a:gd name="connsiteY42" fmla="*/ 826698 h 838768"/>
              <a:gd name="connsiteX43" fmla="*/ 380323 w 695590"/>
              <a:gd name="connsiteY43" fmla="*/ 838604 h 838768"/>
              <a:gd name="connsiteX44" fmla="*/ 373181 w 695590"/>
              <a:gd name="connsiteY44" fmla="*/ 821934 h 838768"/>
              <a:gd name="connsiteX45" fmla="*/ 354129 w 695590"/>
              <a:gd name="connsiteY45" fmla="*/ 795742 h 838768"/>
              <a:gd name="connsiteX46" fmla="*/ 294600 w 695590"/>
              <a:gd name="connsiteY46" fmla="*/ 776691 h 838768"/>
              <a:gd name="connsiteX47" fmla="*/ 154104 w 695590"/>
              <a:gd name="connsiteY47" fmla="*/ 729067 h 838768"/>
              <a:gd name="connsiteX48" fmla="*/ 125531 w 695590"/>
              <a:gd name="connsiteY48" fmla="*/ 731446 h 838768"/>
              <a:gd name="connsiteX49" fmla="*/ 90487 w 695590"/>
              <a:gd name="connsiteY49" fmla="*/ 729341 h 838768"/>
              <a:gd name="connsiteX50" fmla="*/ 66000 w 695590"/>
              <a:gd name="connsiteY50" fmla="*/ 729066 h 838768"/>
              <a:gd name="connsiteX51" fmla="*/ 0 w 695590"/>
              <a:gd name="connsiteY51" fmla="*/ 734104 h 838768"/>
              <a:gd name="connsiteX0" fmla="*/ 14287 w 695590"/>
              <a:gd name="connsiteY0" fmla="*/ 334054 h 838768"/>
              <a:gd name="connsiteX1" fmla="*/ 130292 w 695590"/>
              <a:gd name="connsiteY1" fmla="*/ 259961 h 838768"/>
              <a:gd name="connsiteX2" fmla="*/ 192204 w 695590"/>
              <a:gd name="connsiteY2" fmla="*/ 238530 h 838768"/>
              <a:gd name="connsiteX3" fmla="*/ 204110 w 695590"/>
              <a:gd name="connsiteY3" fmla="*/ 164711 h 838768"/>
              <a:gd name="connsiteX4" fmla="*/ 263642 w 695590"/>
              <a:gd name="connsiteY4" fmla="*/ 174238 h 838768"/>
              <a:gd name="connsiteX5" fmla="*/ 344604 w 695590"/>
              <a:gd name="connsiteY5" fmla="*/ 86132 h 838768"/>
              <a:gd name="connsiteX6" fmla="*/ 373180 w 695590"/>
              <a:gd name="connsiteY6" fmla="*/ 88510 h 838768"/>
              <a:gd name="connsiteX7" fmla="*/ 401754 w 695590"/>
              <a:gd name="connsiteY7" fmla="*/ 109944 h 838768"/>
              <a:gd name="connsiteX8" fmla="*/ 444618 w 695590"/>
              <a:gd name="connsiteY8" fmla="*/ 86129 h 838768"/>
              <a:gd name="connsiteX9" fmla="*/ 480335 w 695590"/>
              <a:gd name="connsiteY9" fmla="*/ 98037 h 838768"/>
              <a:gd name="connsiteX10" fmla="*/ 497005 w 695590"/>
              <a:gd name="connsiteY10" fmla="*/ 52792 h 838768"/>
              <a:gd name="connsiteX11" fmla="*/ 530343 w 695590"/>
              <a:gd name="connsiteY11" fmla="*/ 31360 h 838768"/>
              <a:gd name="connsiteX12" fmla="*/ 558917 w 695590"/>
              <a:gd name="connsiteY12" fmla="*/ 407 h 838768"/>
              <a:gd name="connsiteX13" fmla="*/ 568443 w 695590"/>
              <a:gd name="connsiteY13" fmla="*/ 55173 h 838768"/>
              <a:gd name="connsiteX14" fmla="*/ 592254 w 695590"/>
              <a:gd name="connsiteY14" fmla="*/ 74226 h 838768"/>
              <a:gd name="connsiteX15" fmla="*/ 608923 w 695590"/>
              <a:gd name="connsiteY15" fmla="*/ 126613 h 838768"/>
              <a:gd name="connsiteX16" fmla="*/ 587491 w 695590"/>
              <a:gd name="connsiteY16" fmla="*/ 167095 h 838768"/>
              <a:gd name="connsiteX17" fmla="*/ 604160 w 695590"/>
              <a:gd name="connsiteY17" fmla="*/ 200432 h 838768"/>
              <a:gd name="connsiteX18" fmla="*/ 644642 w 695590"/>
              <a:gd name="connsiteY18" fmla="*/ 229007 h 838768"/>
              <a:gd name="connsiteX19" fmla="*/ 606543 w 695590"/>
              <a:gd name="connsiteY19" fmla="*/ 255197 h 838768"/>
              <a:gd name="connsiteX20" fmla="*/ 592254 w 695590"/>
              <a:gd name="connsiteY20" fmla="*/ 376645 h 838768"/>
              <a:gd name="connsiteX21" fmla="*/ 611305 w 695590"/>
              <a:gd name="connsiteY21" fmla="*/ 388547 h 838768"/>
              <a:gd name="connsiteX22" fmla="*/ 597018 w 695590"/>
              <a:gd name="connsiteY22" fmla="*/ 469509 h 838768"/>
              <a:gd name="connsiteX23" fmla="*/ 611304 w 695590"/>
              <a:gd name="connsiteY23" fmla="*/ 524282 h 838768"/>
              <a:gd name="connsiteX24" fmla="*/ 597018 w 695590"/>
              <a:gd name="connsiteY24" fmla="*/ 531422 h 838768"/>
              <a:gd name="connsiteX25" fmla="*/ 599398 w 695590"/>
              <a:gd name="connsiteY25" fmla="*/ 576668 h 838768"/>
              <a:gd name="connsiteX26" fmla="*/ 647024 w 695590"/>
              <a:gd name="connsiteY26" fmla="*/ 619528 h 838768"/>
              <a:gd name="connsiteX27" fmla="*/ 666073 w 695590"/>
              <a:gd name="connsiteY27" fmla="*/ 633820 h 838768"/>
              <a:gd name="connsiteX28" fmla="*/ 649406 w 695590"/>
              <a:gd name="connsiteY28" fmla="*/ 679059 h 838768"/>
              <a:gd name="connsiteX29" fmla="*/ 606543 w 695590"/>
              <a:gd name="connsiteY29" fmla="*/ 679059 h 838768"/>
              <a:gd name="connsiteX30" fmla="*/ 632737 w 695590"/>
              <a:gd name="connsiteY30" fmla="*/ 719541 h 838768"/>
              <a:gd name="connsiteX31" fmla="*/ 661312 w 695590"/>
              <a:gd name="connsiteY31" fmla="*/ 717160 h 838768"/>
              <a:gd name="connsiteX32" fmla="*/ 694648 w 695590"/>
              <a:gd name="connsiteY32" fmla="*/ 750499 h 838768"/>
              <a:gd name="connsiteX33" fmla="*/ 677981 w 695590"/>
              <a:gd name="connsiteY33" fmla="*/ 767166 h 838768"/>
              <a:gd name="connsiteX34" fmla="*/ 669131 w 695590"/>
              <a:gd name="connsiteY34" fmla="*/ 793635 h 838768"/>
              <a:gd name="connsiteX35" fmla="*/ 637497 w 695590"/>
              <a:gd name="connsiteY35" fmla="*/ 810030 h 838768"/>
              <a:gd name="connsiteX36" fmla="*/ 587494 w 695590"/>
              <a:gd name="connsiteY36" fmla="*/ 798122 h 838768"/>
              <a:gd name="connsiteX37" fmla="*/ 535106 w 695590"/>
              <a:gd name="connsiteY37" fmla="*/ 795741 h 838768"/>
              <a:gd name="connsiteX38" fmla="*/ 532723 w 695590"/>
              <a:gd name="connsiteY38" fmla="*/ 774311 h 838768"/>
              <a:gd name="connsiteX39" fmla="*/ 497006 w 695590"/>
              <a:gd name="connsiteY39" fmla="*/ 774309 h 838768"/>
              <a:gd name="connsiteX40" fmla="*/ 482717 w 695590"/>
              <a:gd name="connsiteY40" fmla="*/ 786217 h 838768"/>
              <a:gd name="connsiteX41" fmla="*/ 447000 w 695590"/>
              <a:gd name="connsiteY41" fmla="*/ 812409 h 838768"/>
              <a:gd name="connsiteX42" fmla="*/ 406519 w 695590"/>
              <a:gd name="connsiteY42" fmla="*/ 826698 h 838768"/>
              <a:gd name="connsiteX43" fmla="*/ 380323 w 695590"/>
              <a:gd name="connsiteY43" fmla="*/ 838604 h 838768"/>
              <a:gd name="connsiteX44" fmla="*/ 373181 w 695590"/>
              <a:gd name="connsiteY44" fmla="*/ 821934 h 838768"/>
              <a:gd name="connsiteX45" fmla="*/ 354129 w 695590"/>
              <a:gd name="connsiteY45" fmla="*/ 795742 h 838768"/>
              <a:gd name="connsiteX46" fmla="*/ 294600 w 695590"/>
              <a:gd name="connsiteY46" fmla="*/ 776691 h 838768"/>
              <a:gd name="connsiteX47" fmla="*/ 154104 w 695590"/>
              <a:gd name="connsiteY47" fmla="*/ 729067 h 838768"/>
              <a:gd name="connsiteX48" fmla="*/ 125531 w 695590"/>
              <a:gd name="connsiteY48" fmla="*/ 731446 h 838768"/>
              <a:gd name="connsiteX49" fmla="*/ 90487 w 695590"/>
              <a:gd name="connsiteY49" fmla="*/ 729341 h 838768"/>
              <a:gd name="connsiteX50" fmla="*/ 66000 w 695590"/>
              <a:gd name="connsiteY50" fmla="*/ 729066 h 838768"/>
              <a:gd name="connsiteX51" fmla="*/ 0 w 695590"/>
              <a:gd name="connsiteY51" fmla="*/ 734104 h 838768"/>
              <a:gd name="connsiteX0" fmla="*/ 14287 w 695590"/>
              <a:gd name="connsiteY0" fmla="*/ 334054 h 838768"/>
              <a:gd name="connsiteX1" fmla="*/ 130292 w 695590"/>
              <a:gd name="connsiteY1" fmla="*/ 259961 h 838768"/>
              <a:gd name="connsiteX2" fmla="*/ 192204 w 695590"/>
              <a:gd name="connsiteY2" fmla="*/ 238530 h 838768"/>
              <a:gd name="connsiteX3" fmla="*/ 204110 w 695590"/>
              <a:gd name="connsiteY3" fmla="*/ 164711 h 838768"/>
              <a:gd name="connsiteX4" fmla="*/ 263642 w 695590"/>
              <a:gd name="connsiteY4" fmla="*/ 174238 h 838768"/>
              <a:gd name="connsiteX5" fmla="*/ 344604 w 695590"/>
              <a:gd name="connsiteY5" fmla="*/ 86132 h 838768"/>
              <a:gd name="connsiteX6" fmla="*/ 373180 w 695590"/>
              <a:gd name="connsiteY6" fmla="*/ 88510 h 838768"/>
              <a:gd name="connsiteX7" fmla="*/ 401754 w 695590"/>
              <a:gd name="connsiteY7" fmla="*/ 109944 h 838768"/>
              <a:gd name="connsiteX8" fmla="*/ 444618 w 695590"/>
              <a:gd name="connsiteY8" fmla="*/ 86129 h 838768"/>
              <a:gd name="connsiteX9" fmla="*/ 480335 w 695590"/>
              <a:gd name="connsiteY9" fmla="*/ 98037 h 838768"/>
              <a:gd name="connsiteX10" fmla="*/ 497005 w 695590"/>
              <a:gd name="connsiteY10" fmla="*/ 52792 h 838768"/>
              <a:gd name="connsiteX11" fmla="*/ 530343 w 695590"/>
              <a:gd name="connsiteY11" fmla="*/ 31360 h 838768"/>
              <a:gd name="connsiteX12" fmla="*/ 558917 w 695590"/>
              <a:gd name="connsiteY12" fmla="*/ 407 h 838768"/>
              <a:gd name="connsiteX13" fmla="*/ 568443 w 695590"/>
              <a:gd name="connsiteY13" fmla="*/ 55173 h 838768"/>
              <a:gd name="connsiteX14" fmla="*/ 592254 w 695590"/>
              <a:gd name="connsiteY14" fmla="*/ 74226 h 838768"/>
              <a:gd name="connsiteX15" fmla="*/ 608923 w 695590"/>
              <a:gd name="connsiteY15" fmla="*/ 126613 h 838768"/>
              <a:gd name="connsiteX16" fmla="*/ 587491 w 695590"/>
              <a:gd name="connsiteY16" fmla="*/ 167095 h 838768"/>
              <a:gd name="connsiteX17" fmla="*/ 604160 w 695590"/>
              <a:gd name="connsiteY17" fmla="*/ 200432 h 838768"/>
              <a:gd name="connsiteX18" fmla="*/ 644642 w 695590"/>
              <a:gd name="connsiteY18" fmla="*/ 229007 h 838768"/>
              <a:gd name="connsiteX19" fmla="*/ 606543 w 695590"/>
              <a:gd name="connsiteY19" fmla="*/ 255197 h 838768"/>
              <a:gd name="connsiteX20" fmla="*/ 592254 w 695590"/>
              <a:gd name="connsiteY20" fmla="*/ 376645 h 838768"/>
              <a:gd name="connsiteX21" fmla="*/ 611305 w 695590"/>
              <a:gd name="connsiteY21" fmla="*/ 388547 h 838768"/>
              <a:gd name="connsiteX22" fmla="*/ 597018 w 695590"/>
              <a:gd name="connsiteY22" fmla="*/ 469509 h 838768"/>
              <a:gd name="connsiteX23" fmla="*/ 611304 w 695590"/>
              <a:gd name="connsiteY23" fmla="*/ 524282 h 838768"/>
              <a:gd name="connsiteX24" fmla="*/ 606543 w 695590"/>
              <a:gd name="connsiteY24" fmla="*/ 531422 h 838768"/>
              <a:gd name="connsiteX25" fmla="*/ 599398 w 695590"/>
              <a:gd name="connsiteY25" fmla="*/ 576668 h 838768"/>
              <a:gd name="connsiteX26" fmla="*/ 647024 w 695590"/>
              <a:gd name="connsiteY26" fmla="*/ 619528 h 838768"/>
              <a:gd name="connsiteX27" fmla="*/ 666073 w 695590"/>
              <a:gd name="connsiteY27" fmla="*/ 633820 h 838768"/>
              <a:gd name="connsiteX28" fmla="*/ 649406 w 695590"/>
              <a:gd name="connsiteY28" fmla="*/ 679059 h 838768"/>
              <a:gd name="connsiteX29" fmla="*/ 606543 w 695590"/>
              <a:gd name="connsiteY29" fmla="*/ 679059 h 838768"/>
              <a:gd name="connsiteX30" fmla="*/ 632737 w 695590"/>
              <a:gd name="connsiteY30" fmla="*/ 719541 h 838768"/>
              <a:gd name="connsiteX31" fmla="*/ 661312 w 695590"/>
              <a:gd name="connsiteY31" fmla="*/ 717160 h 838768"/>
              <a:gd name="connsiteX32" fmla="*/ 694648 w 695590"/>
              <a:gd name="connsiteY32" fmla="*/ 750499 h 838768"/>
              <a:gd name="connsiteX33" fmla="*/ 677981 w 695590"/>
              <a:gd name="connsiteY33" fmla="*/ 767166 h 838768"/>
              <a:gd name="connsiteX34" fmla="*/ 669131 w 695590"/>
              <a:gd name="connsiteY34" fmla="*/ 793635 h 838768"/>
              <a:gd name="connsiteX35" fmla="*/ 637497 w 695590"/>
              <a:gd name="connsiteY35" fmla="*/ 810030 h 838768"/>
              <a:gd name="connsiteX36" fmla="*/ 587494 w 695590"/>
              <a:gd name="connsiteY36" fmla="*/ 798122 h 838768"/>
              <a:gd name="connsiteX37" fmla="*/ 535106 w 695590"/>
              <a:gd name="connsiteY37" fmla="*/ 795741 h 838768"/>
              <a:gd name="connsiteX38" fmla="*/ 532723 w 695590"/>
              <a:gd name="connsiteY38" fmla="*/ 774311 h 838768"/>
              <a:gd name="connsiteX39" fmla="*/ 497006 w 695590"/>
              <a:gd name="connsiteY39" fmla="*/ 774309 h 838768"/>
              <a:gd name="connsiteX40" fmla="*/ 482717 w 695590"/>
              <a:gd name="connsiteY40" fmla="*/ 786217 h 838768"/>
              <a:gd name="connsiteX41" fmla="*/ 447000 w 695590"/>
              <a:gd name="connsiteY41" fmla="*/ 812409 h 838768"/>
              <a:gd name="connsiteX42" fmla="*/ 406519 w 695590"/>
              <a:gd name="connsiteY42" fmla="*/ 826698 h 838768"/>
              <a:gd name="connsiteX43" fmla="*/ 380323 w 695590"/>
              <a:gd name="connsiteY43" fmla="*/ 838604 h 838768"/>
              <a:gd name="connsiteX44" fmla="*/ 373181 w 695590"/>
              <a:gd name="connsiteY44" fmla="*/ 821934 h 838768"/>
              <a:gd name="connsiteX45" fmla="*/ 354129 w 695590"/>
              <a:gd name="connsiteY45" fmla="*/ 795742 h 838768"/>
              <a:gd name="connsiteX46" fmla="*/ 294600 w 695590"/>
              <a:gd name="connsiteY46" fmla="*/ 776691 h 838768"/>
              <a:gd name="connsiteX47" fmla="*/ 154104 w 695590"/>
              <a:gd name="connsiteY47" fmla="*/ 729067 h 838768"/>
              <a:gd name="connsiteX48" fmla="*/ 125531 w 695590"/>
              <a:gd name="connsiteY48" fmla="*/ 731446 h 838768"/>
              <a:gd name="connsiteX49" fmla="*/ 90487 w 695590"/>
              <a:gd name="connsiteY49" fmla="*/ 729341 h 838768"/>
              <a:gd name="connsiteX50" fmla="*/ 66000 w 695590"/>
              <a:gd name="connsiteY50" fmla="*/ 729066 h 838768"/>
              <a:gd name="connsiteX51" fmla="*/ 0 w 695590"/>
              <a:gd name="connsiteY51" fmla="*/ 734104 h 838768"/>
              <a:gd name="connsiteX0" fmla="*/ 14287 w 695590"/>
              <a:gd name="connsiteY0" fmla="*/ 334054 h 838768"/>
              <a:gd name="connsiteX1" fmla="*/ 130292 w 695590"/>
              <a:gd name="connsiteY1" fmla="*/ 259961 h 838768"/>
              <a:gd name="connsiteX2" fmla="*/ 192204 w 695590"/>
              <a:gd name="connsiteY2" fmla="*/ 238530 h 838768"/>
              <a:gd name="connsiteX3" fmla="*/ 204110 w 695590"/>
              <a:gd name="connsiteY3" fmla="*/ 164711 h 838768"/>
              <a:gd name="connsiteX4" fmla="*/ 263642 w 695590"/>
              <a:gd name="connsiteY4" fmla="*/ 174238 h 838768"/>
              <a:gd name="connsiteX5" fmla="*/ 344604 w 695590"/>
              <a:gd name="connsiteY5" fmla="*/ 86132 h 838768"/>
              <a:gd name="connsiteX6" fmla="*/ 373180 w 695590"/>
              <a:gd name="connsiteY6" fmla="*/ 88510 h 838768"/>
              <a:gd name="connsiteX7" fmla="*/ 401754 w 695590"/>
              <a:gd name="connsiteY7" fmla="*/ 109944 h 838768"/>
              <a:gd name="connsiteX8" fmla="*/ 444618 w 695590"/>
              <a:gd name="connsiteY8" fmla="*/ 86129 h 838768"/>
              <a:gd name="connsiteX9" fmla="*/ 480335 w 695590"/>
              <a:gd name="connsiteY9" fmla="*/ 98037 h 838768"/>
              <a:gd name="connsiteX10" fmla="*/ 497005 w 695590"/>
              <a:gd name="connsiteY10" fmla="*/ 52792 h 838768"/>
              <a:gd name="connsiteX11" fmla="*/ 530343 w 695590"/>
              <a:gd name="connsiteY11" fmla="*/ 31360 h 838768"/>
              <a:gd name="connsiteX12" fmla="*/ 558917 w 695590"/>
              <a:gd name="connsiteY12" fmla="*/ 407 h 838768"/>
              <a:gd name="connsiteX13" fmla="*/ 568443 w 695590"/>
              <a:gd name="connsiteY13" fmla="*/ 55173 h 838768"/>
              <a:gd name="connsiteX14" fmla="*/ 592254 w 695590"/>
              <a:gd name="connsiteY14" fmla="*/ 74226 h 838768"/>
              <a:gd name="connsiteX15" fmla="*/ 608923 w 695590"/>
              <a:gd name="connsiteY15" fmla="*/ 126613 h 838768"/>
              <a:gd name="connsiteX16" fmla="*/ 587491 w 695590"/>
              <a:gd name="connsiteY16" fmla="*/ 167095 h 838768"/>
              <a:gd name="connsiteX17" fmla="*/ 604160 w 695590"/>
              <a:gd name="connsiteY17" fmla="*/ 200432 h 838768"/>
              <a:gd name="connsiteX18" fmla="*/ 644642 w 695590"/>
              <a:gd name="connsiteY18" fmla="*/ 229007 h 838768"/>
              <a:gd name="connsiteX19" fmla="*/ 606543 w 695590"/>
              <a:gd name="connsiteY19" fmla="*/ 255197 h 838768"/>
              <a:gd name="connsiteX20" fmla="*/ 592254 w 695590"/>
              <a:gd name="connsiteY20" fmla="*/ 376645 h 838768"/>
              <a:gd name="connsiteX21" fmla="*/ 611305 w 695590"/>
              <a:gd name="connsiteY21" fmla="*/ 388547 h 838768"/>
              <a:gd name="connsiteX22" fmla="*/ 597018 w 695590"/>
              <a:gd name="connsiteY22" fmla="*/ 469509 h 838768"/>
              <a:gd name="connsiteX23" fmla="*/ 613685 w 695590"/>
              <a:gd name="connsiteY23" fmla="*/ 509995 h 838768"/>
              <a:gd name="connsiteX24" fmla="*/ 606543 w 695590"/>
              <a:gd name="connsiteY24" fmla="*/ 531422 h 838768"/>
              <a:gd name="connsiteX25" fmla="*/ 599398 w 695590"/>
              <a:gd name="connsiteY25" fmla="*/ 576668 h 838768"/>
              <a:gd name="connsiteX26" fmla="*/ 647024 w 695590"/>
              <a:gd name="connsiteY26" fmla="*/ 619528 h 838768"/>
              <a:gd name="connsiteX27" fmla="*/ 666073 w 695590"/>
              <a:gd name="connsiteY27" fmla="*/ 633820 h 838768"/>
              <a:gd name="connsiteX28" fmla="*/ 649406 w 695590"/>
              <a:gd name="connsiteY28" fmla="*/ 679059 h 838768"/>
              <a:gd name="connsiteX29" fmla="*/ 606543 w 695590"/>
              <a:gd name="connsiteY29" fmla="*/ 679059 h 838768"/>
              <a:gd name="connsiteX30" fmla="*/ 632737 w 695590"/>
              <a:gd name="connsiteY30" fmla="*/ 719541 h 838768"/>
              <a:gd name="connsiteX31" fmla="*/ 661312 w 695590"/>
              <a:gd name="connsiteY31" fmla="*/ 717160 h 838768"/>
              <a:gd name="connsiteX32" fmla="*/ 694648 w 695590"/>
              <a:gd name="connsiteY32" fmla="*/ 750499 h 838768"/>
              <a:gd name="connsiteX33" fmla="*/ 677981 w 695590"/>
              <a:gd name="connsiteY33" fmla="*/ 767166 h 838768"/>
              <a:gd name="connsiteX34" fmla="*/ 669131 w 695590"/>
              <a:gd name="connsiteY34" fmla="*/ 793635 h 838768"/>
              <a:gd name="connsiteX35" fmla="*/ 637497 w 695590"/>
              <a:gd name="connsiteY35" fmla="*/ 810030 h 838768"/>
              <a:gd name="connsiteX36" fmla="*/ 587494 w 695590"/>
              <a:gd name="connsiteY36" fmla="*/ 798122 h 838768"/>
              <a:gd name="connsiteX37" fmla="*/ 535106 w 695590"/>
              <a:gd name="connsiteY37" fmla="*/ 795741 h 838768"/>
              <a:gd name="connsiteX38" fmla="*/ 532723 w 695590"/>
              <a:gd name="connsiteY38" fmla="*/ 774311 h 838768"/>
              <a:gd name="connsiteX39" fmla="*/ 497006 w 695590"/>
              <a:gd name="connsiteY39" fmla="*/ 774309 h 838768"/>
              <a:gd name="connsiteX40" fmla="*/ 482717 w 695590"/>
              <a:gd name="connsiteY40" fmla="*/ 786217 h 838768"/>
              <a:gd name="connsiteX41" fmla="*/ 447000 w 695590"/>
              <a:gd name="connsiteY41" fmla="*/ 812409 h 838768"/>
              <a:gd name="connsiteX42" fmla="*/ 406519 w 695590"/>
              <a:gd name="connsiteY42" fmla="*/ 826698 h 838768"/>
              <a:gd name="connsiteX43" fmla="*/ 380323 w 695590"/>
              <a:gd name="connsiteY43" fmla="*/ 838604 h 838768"/>
              <a:gd name="connsiteX44" fmla="*/ 373181 w 695590"/>
              <a:gd name="connsiteY44" fmla="*/ 821934 h 838768"/>
              <a:gd name="connsiteX45" fmla="*/ 354129 w 695590"/>
              <a:gd name="connsiteY45" fmla="*/ 795742 h 838768"/>
              <a:gd name="connsiteX46" fmla="*/ 294600 w 695590"/>
              <a:gd name="connsiteY46" fmla="*/ 776691 h 838768"/>
              <a:gd name="connsiteX47" fmla="*/ 154104 w 695590"/>
              <a:gd name="connsiteY47" fmla="*/ 729067 h 838768"/>
              <a:gd name="connsiteX48" fmla="*/ 125531 w 695590"/>
              <a:gd name="connsiteY48" fmla="*/ 731446 h 838768"/>
              <a:gd name="connsiteX49" fmla="*/ 90487 w 695590"/>
              <a:gd name="connsiteY49" fmla="*/ 729341 h 838768"/>
              <a:gd name="connsiteX50" fmla="*/ 66000 w 695590"/>
              <a:gd name="connsiteY50" fmla="*/ 729066 h 838768"/>
              <a:gd name="connsiteX51" fmla="*/ 0 w 695590"/>
              <a:gd name="connsiteY51" fmla="*/ 734104 h 838768"/>
              <a:gd name="connsiteX0" fmla="*/ 14287 w 695590"/>
              <a:gd name="connsiteY0" fmla="*/ 334054 h 838768"/>
              <a:gd name="connsiteX1" fmla="*/ 130292 w 695590"/>
              <a:gd name="connsiteY1" fmla="*/ 259961 h 838768"/>
              <a:gd name="connsiteX2" fmla="*/ 192204 w 695590"/>
              <a:gd name="connsiteY2" fmla="*/ 238530 h 838768"/>
              <a:gd name="connsiteX3" fmla="*/ 204110 w 695590"/>
              <a:gd name="connsiteY3" fmla="*/ 164711 h 838768"/>
              <a:gd name="connsiteX4" fmla="*/ 263642 w 695590"/>
              <a:gd name="connsiteY4" fmla="*/ 174238 h 838768"/>
              <a:gd name="connsiteX5" fmla="*/ 344604 w 695590"/>
              <a:gd name="connsiteY5" fmla="*/ 86132 h 838768"/>
              <a:gd name="connsiteX6" fmla="*/ 373180 w 695590"/>
              <a:gd name="connsiteY6" fmla="*/ 88510 h 838768"/>
              <a:gd name="connsiteX7" fmla="*/ 401754 w 695590"/>
              <a:gd name="connsiteY7" fmla="*/ 109944 h 838768"/>
              <a:gd name="connsiteX8" fmla="*/ 444618 w 695590"/>
              <a:gd name="connsiteY8" fmla="*/ 86129 h 838768"/>
              <a:gd name="connsiteX9" fmla="*/ 480335 w 695590"/>
              <a:gd name="connsiteY9" fmla="*/ 98037 h 838768"/>
              <a:gd name="connsiteX10" fmla="*/ 497005 w 695590"/>
              <a:gd name="connsiteY10" fmla="*/ 52792 h 838768"/>
              <a:gd name="connsiteX11" fmla="*/ 530343 w 695590"/>
              <a:gd name="connsiteY11" fmla="*/ 31360 h 838768"/>
              <a:gd name="connsiteX12" fmla="*/ 558917 w 695590"/>
              <a:gd name="connsiteY12" fmla="*/ 407 h 838768"/>
              <a:gd name="connsiteX13" fmla="*/ 568443 w 695590"/>
              <a:gd name="connsiteY13" fmla="*/ 55173 h 838768"/>
              <a:gd name="connsiteX14" fmla="*/ 592254 w 695590"/>
              <a:gd name="connsiteY14" fmla="*/ 74226 h 838768"/>
              <a:gd name="connsiteX15" fmla="*/ 608923 w 695590"/>
              <a:gd name="connsiteY15" fmla="*/ 126613 h 838768"/>
              <a:gd name="connsiteX16" fmla="*/ 587491 w 695590"/>
              <a:gd name="connsiteY16" fmla="*/ 167095 h 838768"/>
              <a:gd name="connsiteX17" fmla="*/ 604160 w 695590"/>
              <a:gd name="connsiteY17" fmla="*/ 200432 h 838768"/>
              <a:gd name="connsiteX18" fmla="*/ 644642 w 695590"/>
              <a:gd name="connsiteY18" fmla="*/ 229007 h 838768"/>
              <a:gd name="connsiteX19" fmla="*/ 606543 w 695590"/>
              <a:gd name="connsiteY19" fmla="*/ 255197 h 838768"/>
              <a:gd name="connsiteX20" fmla="*/ 592254 w 695590"/>
              <a:gd name="connsiteY20" fmla="*/ 376645 h 838768"/>
              <a:gd name="connsiteX21" fmla="*/ 611305 w 695590"/>
              <a:gd name="connsiteY21" fmla="*/ 388547 h 838768"/>
              <a:gd name="connsiteX22" fmla="*/ 597018 w 695590"/>
              <a:gd name="connsiteY22" fmla="*/ 469509 h 838768"/>
              <a:gd name="connsiteX23" fmla="*/ 613685 w 695590"/>
              <a:gd name="connsiteY23" fmla="*/ 509995 h 838768"/>
              <a:gd name="connsiteX24" fmla="*/ 592255 w 695590"/>
              <a:gd name="connsiteY24" fmla="*/ 526659 h 838768"/>
              <a:gd name="connsiteX25" fmla="*/ 599398 w 695590"/>
              <a:gd name="connsiteY25" fmla="*/ 576668 h 838768"/>
              <a:gd name="connsiteX26" fmla="*/ 647024 w 695590"/>
              <a:gd name="connsiteY26" fmla="*/ 619528 h 838768"/>
              <a:gd name="connsiteX27" fmla="*/ 666073 w 695590"/>
              <a:gd name="connsiteY27" fmla="*/ 633820 h 838768"/>
              <a:gd name="connsiteX28" fmla="*/ 649406 w 695590"/>
              <a:gd name="connsiteY28" fmla="*/ 679059 h 838768"/>
              <a:gd name="connsiteX29" fmla="*/ 606543 w 695590"/>
              <a:gd name="connsiteY29" fmla="*/ 679059 h 838768"/>
              <a:gd name="connsiteX30" fmla="*/ 632737 w 695590"/>
              <a:gd name="connsiteY30" fmla="*/ 719541 h 838768"/>
              <a:gd name="connsiteX31" fmla="*/ 661312 w 695590"/>
              <a:gd name="connsiteY31" fmla="*/ 717160 h 838768"/>
              <a:gd name="connsiteX32" fmla="*/ 694648 w 695590"/>
              <a:gd name="connsiteY32" fmla="*/ 750499 h 838768"/>
              <a:gd name="connsiteX33" fmla="*/ 677981 w 695590"/>
              <a:gd name="connsiteY33" fmla="*/ 767166 h 838768"/>
              <a:gd name="connsiteX34" fmla="*/ 669131 w 695590"/>
              <a:gd name="connsiteY34" fmla="*/ 793635 h 838768"/>
              <a:gd name="connsiteX35" fmla="*/ 637497 w 695590"/>
              <a:gd name="connsiteY35" fmla="*/ 810030 h 838768"/>
              <a:gd name="connsiteX36" fmla="*/ 587494 w 695590"/>
              <a:gd name="connsiteY36" fmla="*/ 798122 h 838768"/>
              <a:gd name="connsiteX37" fmla="*/ 535106 w 695590"/>
              <a:gd name="connsiteY37" fmla="*/ 795741 h 838768"/>
              <a:gd name="connsiteX38" fmla="*/ 532723 w 695590"/>
              <a:gd name="connsiteY38" fmla="*/ 774311 h 838768"/>
              <a:gd name="connsiteX39" fmla="*/ 497006 w 695590"/>
              <a:gd name="connsiteY39" fmla="*/ 774309 h 838768"/>
              <a:gd name="connsiteX40" fmla="*/ 482717 w 695590"/>
              <a:gd name="connsiteY40" fmla="*/ 786217 h 838768"/>
              <a:gd name="connsiteX41" fmla="*/ 447000 w 695590"/>
              <a:gd name="connsiteY41" fmla="*/ 812409 h 838768"/>
              <a:gd name="connsiteX42" fmla="*/ 406519 w 695590"/>
              <a:gd name="connsiteY42" fmla="*/ 826698 h 838768"/>
              <a:gd name="connsiteX43" fmla="*/ 380323 w 695590"/>
              <a:gd name="connsiteY43" fmla="*/ 838604 h 838768"/>
              <a:gd name="connsiteX44" fmla="*/ 373181 w 695590"/>
              <a:gd name="connsiteY44" fmla="*/ 821934 h 838768"/>
              <a:gd name="connsiteX45" fmla="*/ 354129 w 695590"/>
              <a:gd name="connsiteY45" fmla="*/ 795742 h 838768"/>
              <a:gd name="connsiteX46" fmla="*/ 294600 w 695590"/>
              <a:gd name="connsiteY46" fmla="*/ 776691 h 838768"/>
              <a:gd name="connsiteX47" fmla="*/ 154104 w 695590"/>
              <a:gd name="connsiteY47" fmla="*/ 729067 h 838768"/>
              <a:gd name="connsiteX48" fmla="*/ 125531 w 695590"/>
              <a:gd name="connsiteY48" fmla="*/ 731446 h 838768"/>
              <a:gd name="connsiteX49" fmla="*/ 90487 w 695590"/>
              <a:gd name="connsiteY49" fmla="*/ 729341 h 838768"/>
              <a:gd name="connsiteX50" fmla="*/ 66000 w 695590"/>
              <a:gd name="connsiteY50" fmla="*/ 729066 h 838768"/>
              <a:gd name="connsiteX51" fmla="*/ 0 w 695590"/>
              <a:gd name="connsiteY51" fmla="*/ 734104 h 838768"/>
              <a:gd name="connsiteX0" fmla="*/ 14287 w 695590"/>
              <a:gd name="connsiteY0" fmla="*/ 334054 h 838768"/>
              <a:gd name="connsiteX1" fmla="*/ 130292 w 695590"/>
              <a:gd name="connsiteY1" fmla="*/ 259961 h 838768"/>
              <a:gd name="connsiteX2" fmla="*/ 192204 w 695590"/>
              <a:gd name="connsiteY2" fmla="*/ 238530 h 838768"/>
              <a:gd name="connsiteX3" fmla="*/ 204110 w 695590"/>
              <a:gd name="connsiteY3" fmla="*/ 164711 h 838768"/>
              <a:gd name="connsiteX4" fmla="*/ 263642 w 695590"/>
              <a:gd name="connsiteY4" fmla="*/ 174238 h 838768"/>
              <a:gd name="connsiteX5" fmla="*/ 344604 w 695590"/>
              <a:gd name="connsiteY5" fmla="*/ 86132 h 838768"/>
              <a:gd name="connsiteX6" fmla="*/ 373180 w 695590"/>
              <a:gd name="connsiteY6" fmla="*/ 88510 h 838768"/>
              <a:gd name="connsiteX7" fmla="*/ 401754 w 695590"/>
              <a:gd name="connsiteY7" fmla="*/ 109944 h 838768"/>
              <a:gd name="connsiteX8" fmla="*/ 444618 w 695590"/>
              <a:gd name="connsiteY8" fmla="*/ 86129 h 838768"/>
              <a:gd name="connsiteX9" fmla="*/ 480335 w 695590"/>
              <a:gd name="connsiteY9" fmla="*/ 98037 h 838768"/>
              <a:gd name="connsiteX10" fmla="*/ 497005 w 695590"/>
              <a:gd name="connsiteY10" fmla="*/ 52792 h 838768"/>
              <a:gd name="connsiteX11" fmla="*/ 530343 w 695590"/>
              <a:gd name="connsiteY11" fmla="*/ 31360 h 838768"/>
              <a:gd name="connsiteX12" fmla="*/ 558917 w 695590"/>
              <a:gd name="connsiteY12" fmla="*/ 407 h 838768"/>
              <a:gd name="connsiteX13" fmla="*/ 568443 w 695590"/>
              <a:gd name="connsiteY13" fmla="*/ 55173 h 838768"/>
              <a:gd name="connsiteX14" fmla="*/ 592254 w 695590"/>
              <a:gd name="connsiteY14" fmla="*/ 74226 h 838768"/>
              <a:gd name="connsiteX15" fmla="*/ 608923 w 695590"/>
              <a:gd name="connsiteY15" fmla="*/ 126613 h 838768"/>
              <a:gd name="connsiteX16" fmla="*/ 587491 w 695590"/>
              <a:gd name="connsiteY16" fmla="*/ 167095 h 838768"/>
              <a:gd name="connsiteX17" fmla="*/ 604160 w 695590"/>
              <a:gd name="connsiteY17" fmla="*/ 200432 h 838768"/>
              <a:gd name="connsiteX18" fmla="*/ 644642 w 695590"/>
              <a:gd name="connsiteY18" fmla="*/ 229007 h 838768"/>
              <a:gd name="connsiteX19" fmla="*/ 606543 w 695590"/>
              <a:gd name="connsiteY19" fmla="*/ 255197 h 838768"/>
              <a:gd name="connsiteX20" fmla="*/ 592254 w 695590"/>
              <a:gd name="connsiteY20" fmla="*/ 376645 h 838768"/>
              <a:gd name="connsiteX21" fmla="*/ 611305 w 695590"/>
              <a:gd name="connsiteY21" fmla="*/ 388547 h 838768"/>
              <a:gd name="connsiteX22" fmla="*/ 597018 w 695590"/>
              <a:gd name="connsiteY22" fmla="*/ 469509 h 838768"/>
              <a:gd name="connsiteX23" fmla="*/ 613685 w 695590"/>
              <a:gd name="connsiteY23" fmla="*/ 509995 h 838768"/>
              <a:gd name="connsiteX24" fmla="*/ 592255 w 695590"/>
              <a:gd name="connsiteY24" fmla="*/ 526659 h 838768"/>
              <a:gd name="connsiteX25" fmla="*/ 608925 w 695590"/>
              <a:gd name="connsiteY25" fmla="*/ 550473 h 838768"/>
              <a:gd name="connsiteX26" fmla="*/ 599398 w 695590"/>
              <a:gd name="connsiteY26" fmla="*/ 576668 h 838768"/>
              <a:gd name="connsiteX27" fmla="*/ 647024 w 695590"/>
              <a:gd name="connsiteY27" fmla="*/ 619528 h 838768"/>
              <a:gd name="connsiteX28" fmla="*/ 666073 w 695590"/>
              <a:gd name="connsiteY28" fmla="*/ 633820 h 838768"/>
              <a:gd name="connsiteX29" fmla="*/ 649406 w 695590"/>
              <a:gd name="connsiteY29" fmla="*/ 679059 h 838768"/>
              <a:gd name="connsiteX30" fmla="*/ 606543 w 695590"/>
              <a:gd name="connsiteY30" fmla="*/ 679059 h 838768"/>
              <a:gd name="connsiteX31" fmla="*/ 632737 w 695590"/>
              <a:gd name="connsiteY31" fmla="*/ 719541 h 838768"/>
              <a:gd name="connsiteX32" fmla="*/ 661312 w 695590"/>
              <a:gd name="connsiteY32" fmla="*/ 717160 h 838768"/>
              <a:gd name="connsiteX33" fmla="*/ 694648 w 695590"/>
              <a:gd name="connsiteY33" fmla="*/ 750499 h 838768"/>
              <a:gd name="connsiteX34" fmla="*/ 677981 w 695590"/>
              <a:gd name="connsiteY34" fmla="*/ 767166 h 838768"/>
              <a:gd name="connsiteX35" fmla="*/ 669131 w 695590"/>
              <a:gd name="connsiteY35" fmla="*/ 793635 h 838768"/>
              <a:gd name="connsiteX36" fmla="*/ 637497 w 695590"/>
              <a:gd name="connsiteY36" fmla="*/ 810030 h 838768"/>
              <a:gd name="connsiteX37" fmla="*/ 587494 w 695590"/>
              <a:gd name="connsiteY37" fmla="*/ 798122 h 838768"/>
              <a:gd name="connsiteX38" fmla="*/ 535106 w 695590"/>
              <a:gd name="connsiteY38" fmla="*/ 795741 h 838768"/>
              <a:gd name="connsiteX39" fmla="*/ 532723 w 695590"/>
              <a:gd name="connsiteY39" fmla="*/ 774311 h 838768"/>
              <a:gd name="connsiteX40" fmla="*/ 497006 w 695590"/>
              <a:gd name="connsiteY40" fmla="*/ 774309 h 838768"/>
              <a:gd name="connsiteX41" fmla="*/ 482717 w 695590"/>
              <a:gd name="connsiteY41" fmla="*/ 786217 h 838768"/>
              <a:gd name="connsiteX42" fmla="*/ 447000 w 695590"/>
              <a:gd name="connsiteY42" fmla="*/ 812409 h 838768"/>
              <a:gd name="connsiteX43" fmla="*/ 406519 w 695590"/>
              <a:gd name="connsiteY43" fmla="*/ 826698 h 838768"/>
              <a:gd name="connsiteX44" fmla="*/ 380323 w 695590"/>
              <a:gd name="connsiteY44" fmla="*/ 838604 h 838768"/>
              <a:gd name="connsiteX45" fmla="*/ 373181 w 695590"/>
              <a:gd name="connsiteY45" fmla="*/ 821934 h 838768"/>
              <a:gd name="connsiteX46" fmla="*/ 354129 w 695590"/>
              <a:gd name="connsiteY46" fmla="*/ 795742 h 838768"/>
              <a:gd name="connsiteX47" fmla="*/ 294600 w 695590"/>
              <a:gd name="connsiteY47" fmla="*/ 776691 h 838768"/>
              <a:gd name="connsiteX48" fmla="*/ 154104 w 695590"/>
              <a:gd name="connsiteY48" fmla="*/ 729067 h 838768"/>
              <a:gd name="connsiteX49" fmla="*/ 125531 w 695590"/>
              <a:gd name="connsiteY49" fmla="*/ 731446 h 838768"/>
              <a:gd name="connsiteX50" fmla="*/ 90487 w 695590"/>
              <a:gd name="connsiteY50" fmla="*/ 729341 h 838768"/>
              <a:gd name="connsiteX51" fmla="*/ 66000 w 695590"/>
              <a:gd name="connsiteY51" fmla="*/ 729066 h 838768"/>
              <a:gd name="connsiteX52" fmla="*/ 0 w 695590"/>
              <a:gd name="connsiteY52" fmla="*/ 734104 h 838768"/>
              <a:gd name="connsiteX0" fmla="*/ 14287 w 695590"/>
              <a:gd name="connsiteY0" fmla="*/ 334054 h 838768"/>
              <a:gd name="connsiteX1" fmla="*/ 130292 w 695590"/>
              <a:gd name="connsiteY1" fmla="*/ 259961 h 838768"/>
              <a:gd name="connsiteX2" fmla="*/ 192204 w 695590"/>
              <a:gd name="connsiteY2" fmla="*/ 238530 h 838768"/>
              <a:gd name="connsiteX3" fmla="*/ 204110 w 695590"/>
              <a:gd name="connsiteY3" fmla="*/ 164711 h 838768"/>
              <a:gd name="connsiteX4" fmla="*/ 263642 w 695590"/>
              <a:gd name="connsiteY4" fmla="*/ 174238 h 838768"/>
              <a:gd name="connsiteX5" fmla="*/ 344604 w 695590"/>
              <a:gd name="connsiteY5" fmla="*/ 86132 h 838768"/>
              <a:gd name="connsiteX6" fmla="*/ 373180 w 695590"/>
              <a:gd name="connsiteY6" fmla="*/ 88510 h 838768"/>
              <a:gd name="connsiteX7" fmla="*/ 401754 w 695590"/>
              <a:gd name="connsiteY7" fmla="*/ 109944 h 838768"/>
              <a:gd name="connsiteX8" fmla="*/ 444618 w 695590"/>
              <a:gd name="connsiteY8" fmla="*/ 86129 h 838768"/>
              <a:gd name="connsiteX9" fmla="*/ 480335 w 695590"/>
              <a:gd name="connsiteY9" fmla="*/ 98037 h 838768"/>
              <a:gd name="connsiteX10" fmla="*/ 497005 w 695590"/>
              <a:gd name="connsiteY10" fmla="*/ 52792 h 838768"/>
              <a:gd name="connsiteX11" fmla="*/ 530343 w 695590"/>
              <a:gd name="connsiteY11" fmla="*/ 31360 h 838768"/>
              <a:gd name="connsiteX12" fmla="*/ 558917 w 695590"/>
              <a:gd name="connsiteY12" fmla="*/ 407 h 838768"/>
              <a:gd name="connsiteX13" fmla="*/ 568443 w 695590"/>
              <a:gd name="connsiteY13" fmla="*/ 55173 h 838768"/>
              <a:gd name="connsiteX14" fmla="*/ 592254 w 695590"/>
              <a:gd name="connsiteY14" fmla="*/ 74226 h 838768"/>
              <a:gd name="connsiteX15" fmla="*/ 608923 w 695590"/>
              <a:gd name="connsiteY15" fmla="*/ 126613 h 838768"/>
              <a:gd name="connsiteX16" fmla="*/ 587491 w 695590"/>
              <a:gd name="connsiteY16" fmla="*/ 167095 h 838768"/>
              <a:gd name="connsiteX17" fmla="*/ 604160 w 695590"/>
              <a:gd name="connsiteY17" fmla="*/ 200432 h 838768"/>
              <a:gd name="connsiteX18" fmla="*/ 644642 w 695590"/>
              <a:gd name="connsiteY18" fmla="*/ 229007 h 838768"/>
              <a:gd name="connsiteX19" fmla="*/ 606543 w 695590"/>
              <a:gd name="connsiteY19" fmla="*/ 255197 h 838768"/>
              <a:gd name="connsiteX20" fmla="*/ 644644 w 695590"/>
              <a:gd name="connsiteY20" fmla="*/ 283773 h 838768"/>
              <a:gd name="connsiteX21" fmla="*/ 592254 w 695590"/>
              <a:gd name="connsiteY21" fmla="*/ 376645 h 838768"/>
              <a:gd name="connsiteX22" fmla="*/ 611305 w 695590"/>
              <a:gd name="connsiteY22" fmla="*/ 388547 h 838768"/>
              <a:gd name="connsiteX23" fmla="*/ 597018 w 695590"/>
              <a:gd name="connsiteY23" fmla="*/ 469509 h 838768"/>
              <a:gd name="connsiteX24" fmla="*/ 613685 w 695590"/>
              <a:gd name="connsiteY24" fmla="*/ 509995 h 838768"/>
              <a:gd name="connsiteX25" fmla="*/ 592255 w 695590"/>
              <a:gd name="connsiteY25" fmla="*/ 526659 h 838768"/>
              <a:gd name="connsiteX26" fmla="*/ 608925 w 695590"/>
              <a:gd name="connsiteY26" fmla="*/ 550473 h 838768"/>
              <a:gd name="connsiteX27" fmla="*/ 599398 w 695590"/>
              <a:gd name="connsiteY27" fmla="*/ 576668 h 838768"/>
              <a:gd name="connsiteX28" fmla="*/ 647024 w 695590"/>
              <a:gd name="connsiteY28" fmla="*/ 619528 h 838768"/>
              <a:gd name="connsiteX29" fmla="*/ 666073 w 695590"/>
              <a:gd name="connsiteY29" fmla="*/ 633820 h 838768"/>
              <a:gd name="connsiteX30" fmla="*/ 649406 w 695590"/>
              <a:gd name="connsiteY30" fmla="*/ 679059 h 838768"/>
              <a:gd name="connsiteX31" fmla="*/ 606543 w 695590"/>
              <a:gd name="connsiteY31" fmla="*/ 679059 h 838768"/>
              <a:gd name="connsiteX32" fmla="*/ 632737 w 695590"/>
              <a:gd name="connsiteY32" fmla="*/ 719541 h 838768"/>
              <a:gd name="connsiteX33" fmla="*/ 661312 w 695590"/>
              <a:gd name="connsiteY33" fmla="*/ 717160 h 838768"/>
              <a:gd name="connsiteX34" fmla="*/ 694648 w 695590"/>
              <a:gd name="connsiteY34" fmla="*/ 750499 h 838768"/>
              <a:gd name="connsiteX35" fmla="*/ 677981 w 695590"/>
              <a:gd name="connsiteY35" fmla="*/ 767166 h 838768"/>
              <a:gd name="connsiteX36" fmla="*/ 669131 w 695590"/>
              <a:gd name="connsiteY36" fmla="*/ 793635 h 838768"/>
              <a:gd name="connsiteX37" fmla="*/ 637497 w 695590"/>
              <a:gd name="connsiteY37" fmla="*/ 810030 h 838768"/>
              <a:gd name="connsiteX38" fmla="*/ 587494 w 695590"/>
              <a:gd name="connsiteY38" fmla="*/ 798122 h 838768"/>
              <a:gd name="connsiteX39" fmla="*/ 535106 w 695590"/>
              <a:gd name="connsiteY39" fmla="*/ 795741 h 838768"/>
              <a:gd name="connsiteX40" fmla="*/ 532723 w 695590"/>
              <a:gd name="connsiteY40" fmla="*/ 774311 h 838768"/>
              <a:gd name="connsiteX41" fmla="*/ 497006 w 695590"/>
              <a:gd name="connsiteY41" fmla="*/ 774309 h 838768"/>
              <a:gd name="connsiteX42" fmla="*/ 482717 w 695590"/>
              <a:gd name="connsiteY42" fmla="*/ 786217 h 838768"/>
              <a:gd name="connsiteX43" fmla="*/ 447000 w 695590"/>
              <a:gd name="connsiteY43" fmla="*/ 812409 h 838768"/>
              <a:gd name="connsiteX44" fmla="*/ 406519 w 695590"/>
              <a:gd name="connsiteY44" fmla="*/ 826698 h 838768"/>
              <a:gd name="connsiteX45" fmla="*/ 380323 w 695590"/>
              <a:gd name="connsiteY45" fmla="*/ 838604 h 838768"/>
              <a:gd name="connsiteX46" fmla="*/ 373181 w 695590"/>
              <a:gd name="connsiteY46" fmla="*/ 821934 h 838768"/>
              <a:gd name="connsiteX47" fmla="*/ 354129 w 695590"/>
              <a:gd name="connsiteY47" fmla="*/ 795742 h 838768"/>
              <a:gd name="connsiteX48" fmla="*/ 294600 w 695590"/>
              <a:gd name="connsiteY48" fmla="*/ 776691 h 838768"/>
              <a:gd name="connsiteX49" fmla="*/ 154104 w 695590"/>
              <a:gd name="connsiteY49" fmla="*/ 729067 h 838768"/>
              <a:gd name="connsiteX50" fmla="*/ 125531 w 695590"/>
              <a:gd name="connsiteY50" fmla="*/ 731446 h 838768"/>
              <a:gd name="connsiteX51" fmla="*/ 90487 w 695590"/>
              <a:gd name="connsiteY51" fmla="*/ 729341 h 838768"/>
              <a:gd name="connsiteX52" fmla="*/ 66000 w 695590"/>
              <a:gd name="connsiteY52" fmla="*/ 729066 h 838768"/>
              <a:gd name="connsiteX53" fmla="*/ 0 w 695590"/>
              <a:gd name="connsiteY53" fmla="*/ 734104 h 838768"/>
              <a:gd name="connsiteX0" fmla="*/ 14287 w 695590"/>
              <a:gd name="connsiteY0" fmla="*/ 334054 h 838768"/>
              <a:gd name="connsiteX1" fmla="*/ 130292 w 695590"/>
              <a:gd name="connsiteY1" fmla="*/ 259961 h 838768"/>
              <a:gd name="connsiteX2" fmla="*/ 192204 w 695590"/>
              <a:gd name="connsiteY2" fmla="*/ 238530 h 838768"/>
              <a:gd name="connsiteX3" fmla="*/ 204110 w 695590"/>
              <a:gd name="connsiteY3" fmla="*/ 164711 h 838768"/>
              <a:gd name="connsiteX4" fmla="*/ 263642 w 695590"/>
              <a:gd name="connsiteY4" fmla="*/ 174238 h 838768"/>
              <a:gd name="connsiteX5" fmla="*/ 344604 w 695590"/>
              <a:gd name="connsiteY5" fmla="*/ 86132 h 838768"/>
              <a:gd name="connsiteX6" fmla="*/ 373180 w 695590"/>
              <a:gd name="connsiteY6" fmla="*/ 88510 h 838768"/>
              <a:gd name="connsiteX7" fmla="*/ 401754 w 695590"/>
              <a:gd name="connsiteY7" fmla="*/ 109944 h 838768"/>
              <a:gd name="connsiteX8" fmla="*/ 444618 w 695590"/>
              <a:gd name="connsiteY8" fmla="*/ 86129 h 838768"/>
              <a:gd name="connsiteX9" fmla="*/ 480335 w 695590"/>
              <a:gd name="connsiteY9" fmla="*/ 98037 h 838768"/>
              <a:gd name="connsiteX10" fmla="*/ 497005 w 695590"/>
              <a:gd name="connsiteY10" fmla="*/ 52792 h 838768"/>
              <a:gd name="connsiteX11" fmla="*/ 530343 w 695590"/>
              <a:gd name="connsiteY11" fmla="*/ 31360 h 838768"/>
              <a:gd name="connsiteX12" fmla="*/ 558917 w 695590"/>
              <a:gd name="connsiteY12" fmla="*/ 407 h 838768"/>
              <a:gd name="connsiteX13" fmla="*/ 568443 w 695590"/>
              <a:gd name="connsiteY13" fmla="*/ 55173 h 838768"/>
              <a:gd name="connsiteX14" fmla="*/ 592254 w 695590"/>
              <a:gd name="connsiteY14" fmla="*/ 74226 h 838768"/>
              <a:gd name="connsiteX15" fmla="*/ 608923 w 695590"/>
              <a:gd name="connsiteY15" fmla="*/ 126613 h 838768"/>
              <a:gd name="connsiteX16" fmla="*/ 587491 w 695590"/>
              <a:gd name="connsiteY16" fmla="*/ 167095 h 838768"/>
              <a:gd name="connsiteX17" fmla="*/ 604160 w 695590"/>
              <a:gd name="connsiteY17" fmla="*/ 200432 h 838768"/>
              <a:gd name="connsiteX18" fmla="*/ 644642 w 695590"/>
              <a:gd name="connsiteY18" fmla="*/ 229007 h 838768"/>
              <a:gd name="connsiteX19" fmla="*/ 625593 w 695590"/>
              <a:gd name="connsiteY19" fmla="*/ 257578 h 838768"/>
              <a:gd name="connsiteX20" fmla="*/ 644644 w 695590"/>
              <a:gd name="connsiteY20" fmla="*/ 283773 h 838768"/>
              <a:gd name="connsiteX21" fmla="*/ 592254 w 695590"/>
              <a:gd name="connsiteY21" fmla="*/ 376645 h 838768"/>
              <a:gd name="connsiteX22" fmla="*/ 611305 w 695590"/>
              <a:gd name="connsiteY22" fmla="*/ 388547 h 838768"/>
              <a:gd name="connsiteX23" fmla="*/ 597018 w 695590"/>
              <a:gd name="connsiteY23" fmla="*/ 469509 h 838768"/>
              <a:gd name="connsiteX24" fmla="*/ 613685 w 695590"/>
              <a:gd name="connsiteY24" fmla="*/ 509995 h 838768"/>
              <a:gd name="connsiteX25" fmla="*/ 592255 w 695590"/>
              <a:gd name="connsiteY25" fmla="*/ 526659 h 838768"/>
              <a:gd name="connsiteX26" fmla="*/ 608925 w 695590"/>
              <a:gd name="connsiteY26" fmla="*/ 550473 h 838768"/>
              <a:gd name="connsiteX27" fmla="*/ 599398 w 695590"/>
              <a:gd name="connsiteY27" fmla="*/ 576668 h 838768"/>
              <a:gd name="connsiteX28" fmla="*/ 647024 w 695590"/>
              <a:gd name="connsiteY28" fmla="*/ 619528 h 838768"/>
              <a:gd name="connsiteX29" fmla="*/ 666073 w 695590"/>
              <a:gd name="connsiteY29" fmla="*/ 633820 h 838768"/>
              <a:gd name="connsiteX30" fmla="*/ 649406 w 695590"/>
              <a:gd name="connsiteY30" fmla="*/ 679059 h 838768"/>
              <a:gd name="connsiteX31" fmla="*/ 606543 w 695590"/>
              <a:gd name="connsiteY31" fmla="*/ 679059 h 838768"/>
              <a:gd name="connsiteX32" fmla="*/ 632737 w 695590"/>
              <a:gd name="connsiteY32" fmla="*/ 719541 h 838768"/>
              <a:gd name="connsiteX33" fmla="*/ 661312 w 695590"/>
              <a:gd name="connsiteY33" fmla="*/ 717160 h 838768"/>
              <a:gd name="connsiteX34" fmla="*/ 694648 w 695590"/>
              <a:gd name="connsiteY34" fmla="*/ 750499 h 838768"/>
              <a:gd name="connsiteX35" fmla="*/ 677981 w 695590"/>
              <a:gd name="connsiteY35" fmla="*/ 767166 h 838768"/>
              <a:gd name="connsiteX36" fmla="*/ 669131 w 695590"/>
              <a:gd name="connsiteY36" fmla="*/ 793635 h 838768"/>
              <a:gd name="connsiteX37" fmla="*/ 637497 w 695590"/>
              <a:gd name="connsiteY37" fmla="*/ 810030 h 838768"/>
              <a:gd name="connsiteX38" fmla="*/ 587494 w 695590"/>
              <a:gd name="connsiteY38" fmla="*/ 798122 h 838768"/>
              <a:gd name="connsiteX39" fmla="*/ 535106 w 695590"/>
              <a:gd name="connsiteY39" fmla="*/ 795741 h 838768"/>
              <a:gd name="connsiteX40" fmla="*/ 532723 w 695590"/>
              <a:gd name="connsiteY40" fmla="*/ 774311 h 838768"/>
              <a:gd name="connsiteX41" fmla="*/ 497006 w 695590"/>
              <a:gd name="connsiteY41" fmla="*/ 774309 h 838768"/>
              <a:gd name="connsiteX42" fmla="*/ 482717 w 695590"/>
              <a:gd name="connsiteY42" fmla="*/ 786217 h 838768"/>
              <a:gd name="connsiteX43" fmla="*/ 447000 w 695590"/>
              <a:gd name="connsiteY43" fmla="*/ 812409 h 838768"/>
              <a:gd name="connsiteX44" fmla="*/ 406519 w 695590"/>
              <a:gd name="connsiteY44" fmla="*/ 826698 h 838768"/>
              <a:gd name="connsiteX45" fmla="*/ 380323 w 695590"/>
              <a:gd name="connsiteY45" fmla="*/ 838604 h 838768"/>
              <a:gd name="connsiteX46" fmla="*/ 373181 w 695590"/>
              <a:gd name="connsiteY46" fmla="*/ 821934 h 838768"/>
              <a:gd name="connsiteX47" fmla="*/ 354129 w 695590"/>
              <a:gd name="connsiteY47" fmla="*/ 795742 h 838768"/>
              <a:gd name="connsiteX48" fmla="*/ 294600 w 695590"/>
              <a:gd name="connsiteY48" fmla="*/ 776691 h 838768"/>
              <a:gd name="connsiteX49" fmla="*/ 154104 w 695590"/>
              <a:gd name="connsiteY49" fmla="*/ 729067 h 838768"/>
              <a:gd name="connsiteX50" fmla="*/ 125531 w 695590"/>
              <a:gd name="connsiteY50" fmla="*/ 731446 h 838768"/>
              <a:gd name="connsiteX51" fmla="*/ 90487 w 695590"/>
              <a:gd name="connsiteY51" fmla="*/ 729341 h 838768"/>
              <a:gd name="connsiteX52" fmla="*/ 66000 w 695590"/>
              <a:gd name="connsiteY52" fmla="*/ 729066 h 838768"/>
              <a:gd name="connsiteX53" fmla="*/ 0 w 695590"/>
              <a:gd name="connsiteY53" fmla="*/ 734104 h 838768"/>
              <a:gd name="connsiteX0" fmla="*/ 14287 w 695590"/>
              <a:gd name="connsiteY0" fmla="*/ 334054 h 838768"/>
              <a:gd name="connsiteX1" fmla="*/ 130292 w 695590"/>
              <a:gd name="connsiteY1" fmla="*/ 259961 h 838768"/>
              <a:gd name="connsiteX2" fmla="*/ 192204 w 695590"/>
              <a:gd name="connsiteY2" fmla="*/ 238530 h 838768"/>
              <a:gd name="connsiteX3" fmla="*/ 204110 w 695590"/>
              <a:gd name="connsiteY3" fmla="*/ 164711 h 838768"/>
              <a:gd name="connsiteX4" fmla="*/ 263642 w 695590"/>
              <a:gd name="connsiteY4" fmla="*/ 174238 h 838768"/>
              <a:gd name="connsiteX5" fmla="*/ 344604 w 695590"/>
              <a:gd name="connsiteY5" fmla="*/ 86132 h 838768"/>
              <a:gd name="connsiteX6" fmla="*/ 373180 w 695590"/>
              <a:gd name="connsiteY6" fmla="*/ 88510 h 838768"/>
              <a:gd name="connsiteX7" fmla="*/ 401754 w 695590"/>
              <a:gd name="connsiteY7" fmla="*/ 109944 h 838768"/>
              <a:gd name="connsiteX8" fmla="*/ 444618 w 695590"/>
              <a:gd name="connsiteY8" fmla="*/ 86129 h 838768"/>
              <a:gd name="connsiteX9" fmla="*/ 480335 w 695590"/>
              <a:gd name="connsiteY9" fmla="*/ 98037 h 838768"/>
              <a:gd name="connsiteX10" fmla="*/ 497005 w 695590"/>
              <a:gd name="connsiteY10" fmla="*/ 52792 h 838768"/>
              <a:gd name="connsiteX11" fmla="*/ 530343 w 695590"/>
              <a:gd name="connsiteY11" fmla="*/ 31360 h 838768"/>
              <a:gd name="connsiteX12" fmla="*/ 558917 w 695590"/>
              <a:gd name="connsiteY12" fmla="*/ 407 h 838768"/>
              <a:gd name="connsiteX13" fmla="*/ 568443 w 695590"/>
              <a:gd name="connsiteY13" fmla="*/ 55173 h 838768"/>
              <a:gd name="connsiteX14" fmla="*/ 592254 w 695590"/>
              <a:gd name="connsiteY14" fmla="*/ 74226 h 838768"/>
              <a:gd name="connsiteX15" fmla="*/ 608923 w 695590"/>
              <a:gd name="connsiteY15" fmla="*/ 126613 h 838768"/>
              <a:gd name="connsiteX16" fmla="*/ 587491 w 695590"/>
              <a:gd name="connsiteY16" fmla="*/ 167095 h 838768"/>
              <a:gd name="connsiteX17" fmla="*/ 604160 w 695590"/>
              <a:gd name="connsiteY17" fmla="*/ 200432 h 838768"/>
              <a:gd name="connsiteX18" fmla="*/ 644642 w 695590"/>
              <a:gd name="connsiteY18" fmla="*/ 229007 h 838768"/>
              <a:gd name="connsiteX19" fmla="*/ 625593 w 695590"/>
              <a:gd name="connsiteY19" fmla="*/ 257578 h 838768"/>
              <a:gd name="connsiteX20" fmla="*/ 644644 w 695590"/>
              <a:gd name="connsiteY20" fmla="*/ 283773 h 838768"/>
              <a:gd name="connsiteX21" fmla="*/ 663694 w 695590"/>
              <a:gd name="connsiteY21" fmla="*/ 252817 h 838768"/>
              <a:gd name="connsiteX22" fmla="*/ 592254 w 695590"/>
              <a:gd name="connsiteY22" fmla="*/ 376645 h 838768"/>
              <a:gd name="connsiteX23" fmla="*/ 611305 w 695590"/>
              <a:gd name="connsiteY23" fmla="*/ 388547 h 838768"/>
              <a:gd name="connsiteX24" fmla="*/ 597018 w 695590"/>
              <a:gd name="connsiteY24" fmla="*/ 469509 h 838768"/>
              <a:gd name="connsiteX25" fmla="*/ 613685 w 695590"/>
              <a:gd name="connsiteY25" fmla="*/ 509995 h 838768"/>
              <a:gd name="connsiteX26" fmla="*/ 592255 w 695590"/>
              <a:gd name="connsiteY26" fmla="*/ 526659 h 838768"/>
              <a:gd name="connsiteX27" fmla="*/ 608925 w 695590"/>
              <a:gd name="connsiteY27" fmla="*/ 550473 h 838768"/>
              <a:gd name="connsiteX28" fmla="*/ 599398 w 695590"/>
              <a:gd name="connsiteY28" fmla="*/ 576668 h 838768"/>
              <a:gd name="connsiteX29" fmla="*/ 647024 w 695590"/>
              <a:gd name="connsiteY29" fmla="*/ 619528 h 838768"/>
              <a:gd name="connsiteX30" fmla="*/ 666073 w 695590"/>
              <a:gd name="connsiteY30" fmla="*/ 633820 h 838768"/>
              <a:gd name="connsiteX31" fmla="*/ 649406 w 695590"/>
              <a:gd name="connsiteY31" fmla="*/ 679059 h 838768"/>
              <a:gd name="connsiteX32" fmla="*/ 606543 w 695590"/>
              <a:gd name="connsiteY32" fmla="*/ 679059 h 838768"/>
              <a:gd name="connsiteX33" fmla="*/ 632737 w 695590"/>
              <a:gd name="connsiteY33" fmla="*/ 719541 h 838768"/>
              <a:gd name="connsiteX34" fmla="*/ 661312 w 695590"/>
              <a:gd name="connsiteY34" fmla="*/ 717160 h 838768"/>
              <a:gd name="connsiteX35" fmla="*/ 694648 w 695590"/>
              <a:gd name="connsiteY35" fmla="*/ 750499 h 838768"/>
              <a:gd name="connsiteX36" fmla="*/ 677981 w 695590"/>
              <a:gd name="connsiteY36" fmla="*/ 767166 h 838768"/>
              <a:gd name="connsiteX37" fmla="*/ 669131 w 695590"/>
              <a:gd name="connsiteY37" fmla="*/ 793635 h 838768"/>
              <a:gd name="connsiteX38" fmla="*/ 637497 w 695590"/>
              <a:gd name="connsiteY38" fmla="*/ 810030 h 838768"/>
              <a:gd name="connsiteX39" fmla="*/ 587494 w 695590"/>
              <a:gd name="connsiteY39" fmla="*/ 798122 h 838768"/>
              <a:gd name="connsiteX40" fmla="*/ 535106 w 695590"/>
              <a:gd name="connsiteY40" fmla="*/ 795741 h 838768"/>
              <a:gd name="connsiteX41" fmla="*/ 532723 w 695590"/>
              <a:gd name="connsiteY41" fmla="*/ 774311 h 838768"/>
              <a:gd name="connsiteX42" fmla="*/ 497006 w 695590"/>
              <a:gd name="connsiteY42" fmla="*/ 774309 h 838768"/>
              <a:gd name="connsiteX43" fmla="*/ 482717 w 695590"/>
              <a:gd name="connsiteY43" fmla="*/ 786217 h 838768"/>
              <a:gd name="connsiteX44" fmla="*/ 447000 w 695590"/>
              <a:gd name="connsiteY44" fmla="*/ 812409 h 838768"/>
              <a:gd name="connsiteX45" fmla="*/ 406519 w 695590"/>
              <a:gd name="connsiteY45" fmla="*/ 826698 h 838768"/>
              <a:gd name="connsiteX46" fmla="*/ 380323 w 695590"/>
              <a:gd name="connsiteY46" fmla="*/ 838604 h 838768"/>
              <a:gd name="connsiteX47" fmla="*/ 373181 w 695590"/>
              <a:gd name="connsiteY47" fmla="*/ 821934 h 838768"/>
              <a:gd name="connsiteX48" fmla="*/ 354129 w 695590"/>
              <a:gd name="connsiteY48" fmla="*/ 795742 h 838768"/>
              <a:gd name="connsiteX49" fmla="*/ 294600 w 695590"/>
              <a:gd name="connsiteY49" fmla="*/ 776691 h 838768"/>
              <a:gd name="connsiteX50" fmla="*/ 154104 w 695590"/>
              <a:gd name="connsiteY50" fmla="*/ 729067 h 838768"/>
              <a:gd name="connsiteX51" fmla="*/ 125531 w 695590"/>
              <a:gd name="connsiteY51" fmla="*/ 731446 h 838768"/>
              <a:gd name="connsiteX52" fmla="*/ 90487 w 695590"/>
              <a:gd name="connsiteY52" fmla="*/ 729341 h 838768"/>
              <a:gd name="connsiteX53" fmla="*/ 66000 w 695590"/>
              <a:gd name="connsiteY53" fmla="*/ 729066 h 838768"/>
              <a:gd name="connsiteX54" fmla="*/ 0 w 695590"/>
              <a:gd name="connsiteY54" fmla="*/ 734104 h 838768"/>
              <a:gd name="connsiteX0" fmla="*/ 14287 w 696594"/>
              <a:gd name="connsiteY0" fmla="*/ 334054 h 838768"/>
              <a:gd name="connsiteX1" fmla="*/ 130292 w 696594"/>
              <a:gd name="connsiteY1" fmla="*/ 259961 h 838768"/>
              <a:gd name="connsiteX2" fmla="*/ 192204 w 696594"/>
              <a:gd name="connsiteY2" fmla="*/ 238530 h 838768"/>
              <a:gd name="connsiteX3" fmla="*/ 204110 w 696594"/>
              <a:gd name="connsiteY3" fmla="*/ 164711 h 838768"/>
              <a:gd name="connsiteX4" fmla="*/ 263642 w 696594"/>
              <a:gd name="connsiteY4" fmla="*/ 174238 h 838768"/>
              <a:gd name="connsiteX5" fmla="*/ 344604 w 696594"/>
              <a:gd name="connsiteY5" fmla="*/ 86132 h 838768"/>
              <a:gd name="connsiteX6" fmla="*/ 373180 w 696594"/>
              <a:gd name="connsiteY6" fmla="*/ 88510 h 838768"/>
              <a:gd name="connsiteX7" fmla="*/ 401754 w 696594"/>
              <a:gd name="connsiteY7" fmla="*/ 109944 h 838768"/>
              <a:gd name="connsiteX8" fmla="*/ 444618 w 696594"/>
              <a:gd name="connsiteY8" fmla="*/ 86129 h 838768"/>
              <a:gd name="connsiteX9" fmla="*/ 480335 w 696594"/>
              <a:gd name="connsiteY9" fmla="*/ 98037 h 838768"/>
              <a:gd name="connsiteX10" fmla="*/ 497005 w 696594"/>
              <a:gd name="connsiteY10" fmla="*/ 52792 h 838768"/>
              <a:gd name="connsiteX11" fmla="*/ 530343 w 696594"/>
              <a:gd name="connsiteY11" fmla="*/ 31360 h 838768"/>
              <a:gd name="connsiteX12" fmla="*/ 558917 w 696594"/>
              <a:gd name="connsiteY12" fmla="*/ 407 h 838768"/>
              <a:gd name="connsiteX13" fmla="*/ 568443 w 696594"/>
              <a:gd name="connsiteY13" fmla="*/ 55173 h 838768"/>
              <a:gd name="connsiteX14" fmla="*/ 592254 w 696594"/>
              <a:gd name="connsiteY14" fmla="*/ 74226 h 838768"/>
              <a:gd name="connsiteX15" fmla="*/ 608923 w 696594"/>
              <a:gd name="connsiteY15" fmla="*/ 126613 h 838768"/>
              <a:gd name="connsiteX16" fmla="*/ 587491 w 696594"/>
              <a:gd name="connsiteY16" fmla="*/ 167095 h 838768"/>
              <a:gd name="connsiteX17" fmla="*/ 604160 w 696594"/>
              <a:gd name="connsiteY17" fmla="*/ 200432 h 838768"/>
              <a:gd name="connsiteX18" fmla="*/ 644642 w 696594"/>
              <a:gd name="connsiteY18" fmla="*/ 229007 h 838768"/>
              <a:gd name="connsiteX19" fmla="*/ 625593 w 696594"/>
              <a:gd name="connsiteY19" fmla="*/ 257578 h 838768"/>
              <a:gd name="connsiteX20" fmla="*/ 644644 w 696594"/>
              <a:gd name="connsiteY20" fmla="*/ 283773 h 838768"/>
              <a:gd name="connsiteX21" fmla="*/ 663694 w 696594"/>
              <a:gd name="connsiteY21" fmla="*/ 252817 h 838768"/>
              <a:gd name="connsiteX22" fmla="*/ 694650 w 696594"/>
              <a:gd name="connsiteY22" fmla="*/ 233767 h 838768"/>
              <a:gd name="connsiteX23" fmla="*/ 592254 w 696594"/>
              <a:gd name="connsiteY23" fmla="*/ 376645 h 838768"/>
              <a:gd name="connsiteX24" fmla="*/ 611305 w 696594"/>
              <a:gd name="connsiteY24" fmla="*/ 388547 h 838768"/>
              <a:gd name="connsiteX25" fmla="*/ 597018 w 696594"/>
              <a:gd name="connsiteY25" fmla="*/ 469509 h 838768"/>
              <a:gd name="connsiteX26" fmla="*/ 613685 w 696594"/>
              <a:gd name="connsiteY26" fmla="*/ 509995 h 838768"/>
              <a:gd name="connsiteX27" fmla="*/ 592255 w 696594"/>
              <a:gd name="connsiteY27" fmla="*/ 526659 h 838768"/>
              <a:gd name="connsiteX28" fmla="*/ 608925 w 696594"/>
              <a:gd name="connsiteY28" fmla="*/ 550473 h 838768"/>
              <a:gd name="connsiteX29" fmla="*/ 599398 w 696594"/>
              <a:gd name="connsiteY29" fmla="*/ 576668 h 838768"/>
              <a:gd name="connsiteX30" fmla="*/ 647024 w 696594"/>
              <a:gd name="connsiteY30" fmla="*/ 619528 h 838768"/>
              <a:gd name="connsiteX31" fmla="*/ 666073 w 696594"/>
              <a:gd name="connsiteY31" fmla="*/ 633820 h 838768"/>
              <a:gd name="connsiteX32" fmla="*/ 649406 w 696594"/>
              <a:gd name="connsiteY32" fmla="*/ 679059 h 838768"/>
              <a:gd name="connsiteX33" fmla="*/ 606543 w 696594"/>
              <a:gd name="connsiteY33" fmla="*/ 679059 h 838768"/>
              <a:gd name="connsiteX34" fmla="*/ 632737 w 696594"/>
              <a:gd name="connsiteY34" fmla="*/ 719541 h 838768"/>
              <a:gd name="connsiteX35" fmla="*/ 661312 w 696594"/>
              <a:gd name="connsiteY35" fmla="*/ 717160 h 838768"/>
              <a:gd name="connsiteX36" fmla="*/ 694648 w 696594"/>
              <a:gd name="connsiteY36" fmla="*/ 750499 h 838768"/>
              <a:gd name="connsiteX37" fmla="*/ 677981 w 696594"/>
              <a:gd name="connsiteY37" fmla="*/ 767166 h 838768"/>
              <a:gd name="connsiteX38" fmla="*/ 669131 w 696594"/>
              <a:gd name="connsiteY38" fmla="*/ 793635 h 838768"/>
              <a:gd name="connsiteX39" fmla="*/ 637497 w 696594"/>
              <a:gd name="connsiteY39" fmla="*/ 810030 h 838768"/>
              <a:gd name="connsiteX40" fmla="*/ 587494 w 696594"/>
              <a:gd name="connsiteY40" fmla="*/ 798122 h 838768"/>
              <a:gd name="connsiteX41" fmla="*/ 535106 w 696594"/>
              <a:gd name="connsiteY41" fmla="*/ 795741 h 838768"/>
              <a:gd name="connsiteX42" fmla="*/ 532723 w 696594"/>
              <a:gd name="connsiteY42" fmla="*/ 774311 h 838768"/>
              <a:gd name="connsiteX43" fmla="*/ 497006 w 696594"/>
              <a:gd name="connsiteY43" fmla="*/ 774309 h 838768"/>
              <a:gd name="connsiteX44" fmla="*/ 482717 w 696594"/>
              <a:gd name="connsiteY44" fmla="*/ 786217 h 838768"/>
              <a:gd name="connsiteX45" fmla="*/ 447000 w 696594"/>
              <a:gd name="connsiteY45" fmla="*/ 812409 h 838768"/>
              <a:gd name="connsiteX46" fmla="*/ 406519 w 696594"/>
              <a:gd name="connsiteY46" fmla="*/ 826698 h 838768"/>
              <a:gd name="connsiteX47" fmla="*/ 380323 w 696594"/>
              <a:gd name="connsiteY47" fmla="*/ 838604 h 838768"/>
              <a:gd name="connsiteX48" fmla="*/ 373181 w 696594"/>
              <a:gd name="connsiteY48" fmla="*/ 821934 h 838768"/>
              <a:gd name="connsiteX49" fmla="*/ 354129 w 696594"/>
              <a:gd name="connsiteY49" fmla="*/ 795742 h 838768"/>
              <a:gd name="connsiteX50" fmla="*/ 294600 w 696594"/>
              <a:gd name="connsiteY50" fmla="*/ 776691 h 838768"/>
              <a:gd name="connsiteX51" fmla="*/ 154104 w 696594"/>
              <a:gd name="connsiteY51" fmla="*/ 729067 h 838768"/>
              <a:gd name="connsiteX52" fmla="*/ 125531 w 696594"/>
              <a:gd name="connsiteY52" fmla="*/ 731446 h 838768"/>
              <a:gd name="connsiteX53" fmla="*/ 90487 w 696594"/>
              <a:gd name="connsiteY53" fmla="*/ 729341 h 838768"/>
              <a:gd name="connsiteX54" fmla="*/ 66000 w 696594"/>
              <a:gd name="connsiteY54" fmla="*/ 729066 h 838768"/>
              <a:gd name="connsiteX55" fmla="*/ 0 w 696594"/>
              <a:gd name="connsiteY55" fmla="*/ 734104 h 838768"/>
              <a:gd name="connsiteX0" fmla="*/ 14287 w 709684"/>
              <a:gd name="connsiteY0" fmla="*/ 334054 h 838768"/>
              <a:gd name="connsiteX1" fmla="*/ 130292 w 709684"/>
              <a:gd name="connsiteY1" fmla="*/ 259961 h 838768"/>
              <a:gd name="connsiteX2" fmla="*/ 192204 w 709684"/>
              <a:gd name="connsiteY2" fmla="*/ 238530 h 838768"/>
              <a:gd name="connsiteX3" fmla="*/ 204110 w 709684"/>
              <a:gd name="connsiteY3" fmla="*/ 164711 h 838768"/>
              <a:gd name="connsiteX4" fmla="*/ 263642 w 709684"/>
              <a:gd name="connsiteY4" fmla="*/ 174238 h 838768"/>
              <a:gd name="connsiteX5" fmla="*/ 344604 w 709684"/>
              <a:gd name="connsiteY5" fmla="*/ 86132 h 838768"/>
              <a:gd name="connsiteX6" fmla="*/ 373180 w 709684"/>
              <a:gd name="connsiteY6" fmla="*/ 88510 h 838768"/>
              <a:gd name="connsiteX7" fmla="*/ 401754 w 709684"/>
              <a:gd name="connsiteY7" fmla="*/ 109944 h 838768"/>
              <a:gd name="connsiteX8" fmla="*/ 444618 w 709684"/>
              <a:gd name="connsiteY8" fmla="*/ 86129 h 838768"/>
              <a:gd name="connsiteX9" fmla="*/ 480335 w 709684"/>
              <a:gd name="connsiteY9" fmla="*/ 98037 h 838768"/>
              <a:gd name="connsiteX10" fmla="*/ 497005 w 709684"/>
              <a:gd name="connsiteY10" fmla="*/ 52792 h 838768"/>
              <a:gd name="connsiteX11" fmla="*/ 530343 w 709684"/>
              <a:gd name="connsiteY11" fmla="*/ 31360 h 838768"/>
              <a:gd name="connsiteX12" fmla="*/ 558917 w 709684"/>
              <a:gd name="connsiteY12" fmla="*/ 407 h 838768"/>
              <a:gd name="connsiteX13" fmla="*/ 568443 w 709684"/>
              <a:gd name="connsiteY13" fmla="*/ 55173 h 838768"/>
              <a:gd name="connsiteX14" fmla="*/ 592254 w 709684"/>
              <a:gd name="connsiteY14" fmla="*/ 74226 h 838768"/>
              <a:gd name="connsiteX15" fmla="*/ 608923 w 709684"/>
              <a:gd name="connsiteY15" fmla="*/ 126613 h 838768"/>
              <a:gd name="connsiteX16" fmla="*/ 587491 w 709684"/>
              <a:gd name="connsiteY16" fmla="*/ 167095 h 838768"/>
              <a:gd name="connsiteX17" fmla="*/ 604160 w 709684"/>
              <a:gd name="connsiteY17" fmla="*/ 200432 h 838768"/>
              <a:gd name="connsiteX18" fmla="*/ 644642 w 709684"/>
              <a:gd name="connsiteY18" fmla="*/ 229007 h 838768"/>
              <a:gd name="connsiteX19" fmla="*/ 625593 w 709684"/>
              <a:gd name="connsiteY19" fmla="*/ 257578 h 838768"/>
              <a:gd name="connsiteX20" fmla="*/ 644644 w 709684"/>
              <a:gd name="connsiteY20" fmla="*/ 283773 h 838768"/>
              <a:gd name="connsiteX21" fmla="*/ 663694 w 709684"/>
              <a:gd name="connsiteY21" fmla="*/ 252817 h 838768"/>
              <a:gd name="connsiteX22" fmla="*/ 694650 w 709684"/>
              <a:gd name="connsiteY22" fmla="*/ 233767 h 838768"/>
              <a:gd name="connsiteX23" fmla="*/ 704175 w 709684"/>
              <a:gd name="connsiteY23" fmla="*/ 274248 h 838768"/>
              <a:gd name="connsiteX24" fmla="*/ 592254 w 709684"/>
              <a:gd name="connsiteY24" fmla="*/ 376645 h 838768"/>
              <a:gd name="connsiteX25" fmla="*/ 611305 w 709684"/>
              <a:gd name="connsiteY25" fmla="*/ 388547 h 838768"/>
              <a:gd name="connsiteX26" fmla="*/ 597018 w 709684"/>
              <a:gd name="connsiteY26" fmla="*/ 469509 h 838768"/>
              <a:gd name="connsiteX27" fmla="*/ 613685 w 709684"/>
              <a:gd name="connsiteY27" fmla="*/ 509995 h 838768"/>
              <a:gd name="connsiteX28" fmla="*/ 592255 w 709684"/>
              <a:gd name="connsiteY28" fmla="*/ 526659 h 838768"/>
              <a:gd name="connsiteX29" fmla="*/ 608925 w 709684"/>
              <a:gd name="connsiteY29" fmla="*/ 550473 h 838768"/>
              <a:gd name="connsiteX30" fmla="*/ 599398 w 709684"/>
              <a:gd name="connsiteY30" fmla="*/ 576668 h 838768"/>
              <a:gd name="connsiteX31" fmla="*/ 647024 w 709684"/>
              <a:gd name="connsiteY31" fmla="*/ 619528 h 838768"/>
              <a:gd name="connsiteX32" fmla="*/ 666073 w 709684"/>
              <a:gd name="connsiteY32" fmla="*/ 633820 h 838768"/>
              <a:gd name="connsiteX33" fmla="*/ 649406 w 709684"/>
              <a:gd name="connsiteY33" fmla="*/ 679059 h 838768"/>
              <a:gd name="connsiteX34" fmla="*/ 606543 w 709684"/>
              <a:gd name="connsiteY34" fmla="*/ 679059 h 838768"/>
              <a:gd name="connsiteX35" fmla="*/ 632737 w 709684"/>
              <a:gd name="connsiteY35" fmla="*/ 719541 h 838768"/>
              <a:gd name="connsiteX36" fmla="*/ 661312 w 709684"/>
              <a:gd name="connsiteY36" fmla="*/ 717160 h 838768"/>
              <a:gd name="connsiteX37" fmla="*/ 694648 w 709684"/>
              <a:gd name="connsiteY37" fmla="*/ 750499 h 838768"/>
              <a:gd name="connsiteX38" fmla="*/ 677981 w 709684"/>
              <a:gd name="connsiteY38" fmla="*/ 767166 h 838768"/>
              <a:gd name="connsiteX39" fmla="*/ 669131 w 709684"/>
              <a:gd name="connsiteY39" fmla="*/ 793635 h 838768"/>
              <a:gd name="connsiteX40" fmla="*/ 637497 w 709684"/>
              <a:gd name="connsiteY40" fmla="*/ 810030 h 838768"/>
              <a:gd name="connsiteX41" fmla="*/ 587494 w 709684"/>
              <a:gd name="connsiteY41" fmla="*/ 798122 h 838768"/>
              <a:gd name="connsiteX42" fmla="*/ 535106 w 709684"/>
              <a:gd name="connsiteY42" fmla="*/ 795741 h 838768"/>
              <a:gd name="connsiteX43" fmla="*/ 532723 w 709684"/>
              <a:gd name="connsiteY43" fmla="*/ 774311 h 838768"/>
              <a:gd name="connsiteX44" fmla="*/ 497006 w 709684"/>
              <a:gd name="connsiteY44" fmla="*/ 774309 h 838768"/>
              <a:gd name="connsiteX45" fmla="*/ 482717 w 709684"/>
              <a:gd name="connsiteY45" fmla="*/ 786217 h 838768"/>
              <a:gd name="connsiteX46" fmla="*/ 447000 w 709684"/>
              <a:gd name="connsiteY46" fmla="*/ 812409 h 838768"/>
              <a:gd name="connsiteX47" fmla="*/ 406519 w 709684"/>
              <a:gd name="connsiteY47" fmla="*/ 826698 h 838768"/>
              <a:gd name="connsiteX48" fmla="*/ 380323 w 709684"/>
              <a:gd name="connsiteY48" fmla="*/ 838604 h 838768"/>
              <a:gd name="connsiteX49" fmla="*/ 373181 w 709684"/>
              <a:gd name="connsiteY49" fmla="*/ 821934 h 838768"/>
              <a:gd name="connsiteX50" fmla="*/ 354129 w 709684"/>
              <a:gd name="connsiteY50" fmla="*/ 795742 h 838768"/>
              <a:gd name="connsiteX51" fmla="*/ 294600 w 709684"/>
              <a:gd name="connsiteY51" fmla="*/ 776691 h 838768"/>
              <a:gd name="connsiteX52" fmla="*/ 154104 w 709684"/>
              <a:gd name="connsiteY52" fmla="*/ 729067 h 838768"/>
              <a:gd name="connsiteX53" fmla="*/ 125531 w 709684"/>
              <a:gd name="connsiteY53" fmla="*/ 731446 h 838768"/>
              <a:gd name="connsiteX54" fmla="*/ 90487 w 709684"/>
              <a:gd name="connsiteY54" fmla="*/ 729341 h 838768"/>
              <a:gd name="connsiteX55" fmla="*/ 66000 w 709684"/>
              <a:gd name="connsiteY55" fmla="*/ 729066 h 838768"/>
              <a:gd name="connsiteX56" fmla="*/ 0 w 709684"/>
              <a:gd name="connsiteY56" fmla="*/ 734104 h 838768"/>
              <a:gd name="connsiteX0" fmla="*/ 14287 w 741289"/>
              <a:gd name="connsiteY0" fmla="*/ 334054 h 838768"/>
              <a:gd name="connsiteX1" fmla="*/ 130292 w 741289"/>
              <a:gd name="connsiteY1" fmla="*/ 259961 h 838768"/>
              <a:gd name="connsiteX2" fmla="*/ 192204 w 741289"/>
              <a:gd name="connsiteY2" fmla="*/ 238530 h 838768"/>
              <a:gd name="connsiteX3" fmla="*/ 204110 w 741289"/>
              <a:gd name="connsiteY3" fmla="*/ 164711 h 838768"/>
              <a:gd name="connsiteX4" fmla="*/ 263642 w 741289"/>
              <a:gd name="connsiteY4" fmla="*/ 174238 h 838768"/>
              <a:gd name="connsiteX5" fmla="*/ 344604 w 741289"/>
              <a:gd name="connsiteY5" fmla="*/ 86132 h 838768"/>
              <a:gd name="connsiteX6" fmla="*/ 373180 w 741289"/>
              <a:gd name="connsiteY6" fmla="*/ 88510 h 838768"/>
              <a:gd name="connsiteX7" fmla="*/ 401754 w 741289"/>
              <a:gd name="connsiteY7" fmla="*/ 109944 h 838768"/>
              <a:gd name="connsiteX8" fmla="*/ 444618 w 741289"/>
              <a:gd name="connsiteY8" fmla="*/ 86129 h 838768"/>
              <a:gd name="connsiteX9" fmla="*/ 480335 w 741289"/>
              <a:gd name="connsiteY9" fmla="*/ 98037 h 838768"/>
              <a:gd name="connsiteX10" fmla="*/ 497005 w 741289"/>
              <a:gd name="connsiteY10" fmla="*/ 52792 h 838768"/>
              <a:gd name="connsiteX11" fmla="*/ 530343 w 741289"/>
              <a:gd name="connsiteY11" fmla="*/ 31360 h 838768"/>
              <a:gd name="connsiteX12" fmla="*/ 558917 w 741289"/>
              <a:gd name="connsiteY12" fmla="*/ 407 h 838768"/>
              <a:gd name="connsiteX13" fmla="*/ 568443 w 741289"/>
              <a:gd name="connsiteY13" fmla="*/ 55173 h 838768"/>
              <a:gd name="connsiteX14" fmla="*/ 592254 w 741289"/>
              <a:gd name="connsiteY14" fmla="*/ 74226 h 838768"/>
              <a:gd name="connsiteX15" fmla="*/ 608923 w 741289"/>
              <a:gd name="connsiteY15" fmla="*/ 126613 h 838768"/>
              <a:gd name="connsiteX16" fmla="*/ 587491 w 741289"/>
              <a:gd name="connsiteY16" fmla="*/ 167095 h 838768"/>
              <a:gd name="connsiteX17" fmla="*/ 604160 w 741289"/>
              <a:gd name="connsiteY17" fmla="*/ 200432 h 838768"/>
              <a:gd name="connsiteX18" fmla="*/ 644642 w 741289"/>
              <a:gd name="connsiteY18" fmla="*/ 229007 h 838768"/>
              <a:gd name="connsiteX19" fmla="*/ 625593 w 741289"/>
              <a:gd name="connsiteY19" fmla="*/ 257578 h 838768"/>
              <a:gd name="connsiteX20" fmla="*/ 644644 w 741289"/>
              <a:gd name="connsiteY20" fmla="*/ 283773 h 838768"/>
              <a:gd name="connsiteX21" fmla="*/ 663694 w 741289"/>
              <a:gd name="connsiteY21" fmla="*/ 252817 h 838768"/>
              <a:gd name="connsiteX22" fmla="*/ 694650 w 741289"/>
              <a:gd name="connsiteY22" fmla="*/ 233767 h 838768"/>
              <a:gd name="connsiteX23" fmla="*/ 704175 w 741289"/>
              <a:gd name="connsiteY23" fmla="*/ 274248 h 838768"/>
              <a:gd name="connsiteX24" fmla="*/ 737512 w 741289"/>
              <a:gd name="connsiteY24" fmla="*/ 262342 h 838768"/>
              <a:gd name="connsiteX25" fmla="*/ 592254 w 741289"/>
              <a:gd name="connsiteY25" fmla="*/ 376645 h 838768"/>
              <a:gd name="connsiteX26" fmla="*/ 611305 w 741289"/>
              <a:gd name="connsiteY26" fmla="*/ 388547 h 838768"/>
              <a:gd name="connsiteX27" fmla="*/ 597018 w 741289"/>
              <a:gd name="connsiteY27" fmla="*/ 469509 h 838768"/>
              <a:gd name="connsiteX28" fmla="*/ 613685 w 741289"/>
              <a:gd name="connsiteY28" fmla="*/ 509995 h 838768"/>
              <a:gd name="connsiteX29" fmla="*/ 592255 w 741289"/>
              <a:gd name="connsiteY29" fmla="*/ 526659 h 838768"/>
              <a:gd name="connsiteX30" fmla="*/ 608925 w 741289"/>
              <a:gd name="connsiteY30" fmla="*/ 550473 h 838768"/>
              <a:gd name="connsiteX31" fmla="*/ 599398 w 741289"/>
              <a:gd name="connsiteY31" fmla="*/ 576668 h 838768"/>
              <a:gd name="connsiteX32" fmla="*/ 647024 w 741289"/>
              <a:gd name="connsiteY32" fmla="*/ 619528 h 838768"/>
              <a:gd name="connsiteX33" fmla="*/ 666073 w 741289"/>
              <a:gd name="connsiteY33" fmla="*/ 633820 h 838768"/>
              <a:gd name="connsiteX34" fmla="*/ 649406 w 741289"/>
              <a:gd name="connsiteY34" fmla="*/ 679059 h 838768"/>
              <a:gd name="connsiteX35" fmla="*/ 606543 w 741289"/>
              <a:gd name="connsiteY35" fmla="*/ 679059 h 838768"/>
              <a:gd name="connsiteX36" fmla="*/ 632737 w 741289"/>
              <a:gd name="connsiteY36" fmla="*/ 719541 h 838768"/>
              <a:gd name="connsiteX37" fmla="*/ 661312 w 741289"/>
              <a:gd name="connsiteY37" fmla="*/ 717160 h 838768"/>
              <a:gd name="connsiteX38" fmla="*/ 694648 w 741289"/>
              <a:gd name="connsiteY38" fmla="*/ 750499 h 838768"/>
              <a:gd name="connsiteX39" fmla="*/ 677981 w 741289"/>
              <a:gd name="connsiteY39" fmla="*/ 767166 h 838768"/>
              <a:gd name="connsiteX40" fmla="*/ 669131 w 741289"/>
              <a:gd name="connsiteY40" fmla="*/ 793635 h 838768"/>
              <a:gd name="connsiteX41" fmla="*/ 637497 w 741289"/>
              <a:gd name="connsiteY41" fmla="*/ 810030 h 838768"/>
              <a:gd name="connsiteX42" fmla="*/ 587494 w 741289"/>
              <a:gd name="connsiteY42" fmla="*/ 798122 h 838768"/>
              <a:gd name="connsiteX43" fmla="*/ 535106 w 741289"/>
              <a:gd name="connsiteY43" fmla="*/ 795741 h 838768"/>
              <a:gd name="connsiteX44" fmla="*/ 532723 w 741289"/>
              <a:gd name="connsiteY44" fmla="*/ 774311 h 838768"/>
              <a:gd name="connsiteX45" fmla="*/ 497006 w 741289"/>
              <a:gd name="connsiteY45" fmla="*/ 774309 h 838768"/>
              <a:gd name="connsiteX46" fmla="*/ 482717 w 741289"/>
              <a:gd name="connsiteY46" fmla="*/ 786217 h 838768"/>
              <a:gd name="connsiteX47" fmla="*/ 447000 w 741289"/>
              <a:gd name="connsiteY47" fmla="*/ 812409 h 838768"/>
              <a:gd name="connsiteX48" fmla="*/ 406519 w 741289"/>
              <a:gd name="connsiteY48" fmla="*/ 826698 h 838768"/>
              <a:gd name="connsiteX49" fmla="*/ 380323 w 741289"/>
              <a:gd name="connsiteY49" fmla="*/ 838604 h 838768"/>
              <a:gd name="connsiteX50" fmla="*/ 373181 w 741289"/>
              <a:gd name="connsiteY50" fmla="*/ 821934 h 838768"/>
              <a:gd name="connsiteX51" fmla="*/ 354129 w 741289"/>
              <a:gd name="connsiteY51" fmla="*/ 795742 h 838768"/>
              <a:gd name="connsiteX52" fmla="*/ 294600 w 741289"/>
              <a:gd name="connsiteY52" fmla="*/ 776691 h 838768"/>
              <a:gd name="connsiteX53" fmla="*/ 154104 w 741289"/>
              <a:gd name="connsiteY53" fmla="*/ 729067 h 838768"/>
              <a:gd name="connsiteX54" fmla="*/ 125531 w 741289"/>
              <a:gd name="connsiteY54" fmla="*/ 731446 h 838768"/>
              <a:gd name="connsiteX55" fmla="*/ 90487 w 741289"/>
              <a:gd name="connsiteY55" fmla="*/ 729341 h 838768"/>
              <a:gd name="connsiteX56" fmla="*/ 66000 w 741289"/>
              <a:gd name="connsiteY56" fmla="*/ 729066 h 838768"/>
              <a:gd name="connsiteX57" fmla="*/ 0 w 741289"/>
              <a:gd name="connsiteY57" fmla="*/ 734104 h 838768"/>
              <a:gd name="connsiteX0" fmla="*/ 14287 w 741289"/>
              <a:gd name="connsiteY0" fmla="*/ 334054 h 838768"/>
              <a:gd name="connsiteX1" fmla="*/ 130292 w 741289"/>
              <a:gd name="connsiteY1" fmla="*/ 259961 h 838768"/>
              <a:gd name="connsiteX2" fmla="*/ 192204 w 741289"/>
              <a:gd name="connsiteY2" fmla="*/ 238530 h 838768"/>
              <a:gd name="connsiteX3" fmla="*/ 204110 w 741289"/>
              <a:gd name="connsiteY3" fmla="*/ 164711 h 838768"/>
              <a:gd name="connsiteX4" fmla="*/ 263642 w 741289"/>
              <a:gd name="connsiteY4" fmla="*/ 174238 h 838768"/>
              <a:gd name="connsiteX5" fmla="*/ 344604 w 741289"/>
              <a:gd name="connsiteY5" fmla="*/ 86132 h 838768"/>
              <a:gd name="connsiteX6" fmla="*/ 373180 w 741289"/>
              <a:gd name="connsiteY6" fmla="*/ 88510 h 838768"/>
              <a:gd name="connsiteX7" fmla="*/ 401754 w 741289"/>
              <a:gd name="connsiteY7" fmla="*/ 109944 h 838768"/>
              <a:gd name="connsiteX8" fmla="*/ 444618 w 741289"/>
              <a:gd name="connsiteY8" fmla="*/ 86129 h 838768"/>
              <a:gd name="connsiteX9" fmla="*/ 480335 w 741289"/>
              <a:gd name="connsiteY9" fmla="*/ 98037 h 838768"/>
              <a:gd name="connsiteX10" fmla="*/ 497005 w 741289"/>
              <a:gd name="connsiteY10" fmla="*/ 52792 h 838768"/>
              <a:gd name="connsiteX11" fmla="*/ 530343 w 741289"/>
              <a:gd name="connsiteY11" fmla="*/ 31360 h 838768"/>
              <a:gd name="connsiteX12" fmla="*/ 558917 w 741289"/>
              <a:gd name="connsiteY12" fmla="*/ 407 h 838768"/>
              <a:gd name="connsiteX13" fmla="*/ 568443 w 741289"/>
              <a:gd name="connsiteY13" fmla="*/ 55173 h 838768"/>
              <a:gd name="connsiteX14" fmla="*/ 592254 w 741289"/>
              <a:gd name="connsiteY14" fmla="*/ 74226 h 838768"/>
              <a:gd name="connsiteX15" fmla="*/ 608923 w 741289"/>
              <a:gd name="connsiteY15" fmla="*/ 126613 h 838768"/>
              <a:gd name="connsiteX16" fmla="*/ 587491 w 741289"/>
              <a:gd name="connsiteY16" fmla="*/ 167095 h 838768"/>
              <a:gd name="connsiteX17" fmla="*/ 604160 w 741289"/>
              <a:gd name="connsiteY17" fmla="*/ 200432 h 838768"/>
              <a:gd name="connsiteX18" fmla="*/ 644642 w 741289"/>
              <a:gd name="connsiteY18" fmla="*/ 229007 h 838768"/>
              <a:gd name="connsiteX19" fmla="*/ 625593 w 741289"/>
              <a:gd name="connsiteY19" fmla="*/ 257578 h 838768"/>
              <a:gd name="connsiteX20" fmla="*/ 644644 w 741289"/>
              <a:gd name="connsiteY20" fmla="*/ 283773 h 838768"/>
              <a:gd name="connsiteX21" fmla="*/ 663694 w 741289"/>
              <a:gd name="connsiteY21" fmla="*/ 252817 h 838768"/>
              <a:gd name="connsiteX22" fmla="*/ 694650 w 741289"/>
              <a:gd name="connsiteY22" fmla="*/ 233767 h 838768"/>
              <a:gd name="connsiteX23" fmla="*/ 704175 w 741289"/>
              <a:gd name="connsiteY23" fmla="*/ 274248 h 838768"/>
              <a:gd name="connsiteX24" fmla="*/ 737512 w 741289"/>
              <a:gd name="connsiteY24" fmla="*/ 262342 h 838768"/>
              <a:gd name="connsiteX25" fmla="*/ 716081 w 741289"/>
              <a:gd name="connsiteY25" fmla="*/ 288535 h 838768"/>
              <a:gd name="connsiteX26" fmla="*/ 592254 w 741289"/>
              <a:gd name="connsiteY26" fmla="*/ 376645 h 838768"/>
              <a:gd name="connsiteX27" fmla="*/ 611305 w 741289"/>
              <a:gd name="connsiteY27" fmla="*/ 388547 h 838768"/>
              <a:gd name="connsiteX28" fmla="*/ 597018 w 741289"/>
              <a:gd name="connsiteY28" fmla="*/ 469509 h 838768"/>
              <a:gd name="connsiteX29" fmla="*/ 613685 w 741289"/>
              <a:gd name="connsiteY29" fmla="*/ 509995 h 838768"/>
              <a:gd name="connsiteX30" fmla="*/ 592255 w 741289"/>
              <a:gd name="connsiteY30" fmla="*/ 526659 h 838768"/>
              <a:gd name="connsiteX31" fmla="*/ 608925 w 741289"/>
              <a:gd name="connsiteY31" fmla="*/ 550473 h 838768"/>
              <a:gd name="connsiteX32" fmla="*/ 599398 w 741289"/>
              <a:gd name="connsiteY32" fmla="*/ 576668 h 838768"/>
              <a:gd name="connsiteX33" fmla="*/ 647024 w 741289"/>
              <a:gd name="connsiteY33" fmla="*/ 619528 h 838768"/>
              <a:gd name="connsiteX34" fmla="*/ 666073 w 741289"/>
              <a:gd name="connsiteY34" fmla="*/ 633820 h 838768"/>
              <a:gd name="connsiteX35" fmla="*/ 649406 w 741289"/>
              <a:gd name="connsiteY35" fmla="*/ 679059 h 838768"/>
              <a:gd name="connsiteX36" fmla="*/ 606543 w 741289"/>
              <a:gd name="connsiteY36" fmla="*/ 679059 h 838768"/>
              <a:gd name="connsiteX37" fmla="*/ 632737 w 741289"/>
              <a:gd name="connsiteY37" fmla="*/ 719541 h 838768"/>
              <a:gd name="connsiteX38" fmla="*/ 661312 w 741289"/>
              <a:gd name="connsiteY38" fmla="*/ 717160 h 838768"/>
              <a:gd name="connsiteX39" fmla="*/ 694648 w 741289"/>
              <a:gd name="connsiteY39" fmla="*/ 750499 h 838768"/>
              <a:gd name="connsiteX40" fmla="*/ 677981 w 741289"/>
              <a:gd name="connsiteY40" fmla="*/ 767166 h 838768"/>
              <a:gd name="connsiteX41" fmla="*/ 669131 w 741289"/>
              <a:gd name="connsiteY41" fmla="*/ 793635 h 838768"/>
              <a:gd name="connsiteX42" fmla="*/ 637497 w 741289"/>
              <a:gd name="connsiteY42" fmla="*/ 810030 h 838768"/>
              <a:gd name="connsiteX43" fmla="*/ 587494 w 741289"/>
              <a:gd name="connsiteY43" fmla="*/ 798122 h 838768"/>
              <a:gd name="connsiteX44" fmla="*/ 535106 w 741289"/>
              <a:gd name="connsiteY44" fmla="*/ 795741 h 838768"/>
              <a:gd name="connsiteX45" fmla="*/ 532723 w 741289"/>
              <a:gd name="connsiteY45" fmla="*/ 774311 h 838768"/>
              <a:gd name="connsiteX46" fmla="*/ 497006 w 741289"/>
              <a:gd name="connsiteY46" fmla="*/ 774309 h 838768"/>
              <a:gd name="connsiteX47" fmla="*/ 482717 w 741289"/>
              <a:gd name="connsiteY47" fmla="*/ 786217 h 838768"/>
              <a:gd name="connsiteX48" fmla="*/ 447000 w 741289"/>
              <a:gd name="connsiteY48" fmla="*/ 812409 h 838768"/>
              <a:gd name="connsiteX49" fmla="*/ 406519 w 741289"/>
              <a:gd name="connsiteY49" fmla="*/ 826698 h 838768"/>
              <a:gd name="connsiteX50" fmla="*/ 380323 w 741289"/>
              <a:gd name="connsiteY50" fmla="*/ 838604 h 838768"/>
              <a:gd name="connsiteX51" fmla="*/ 373181 w 741289"/>
              <a:gd name="connsiteY51" fmla="*/ 821934 h 838768"/>
              <a:gd name="connsiteX52" fmla="*/ 354129 w 741289"/>
              <a:gd name="connsiteY52" fmla="*/ 795742 h 838768"/>
              <a:gd name="connsiteX53" fmla="*/ 294600 w 741289"/>
              <a:gd name="connsiteY53" fmla="*/ 776691 h 838768"/>
              <a:gd name="connsiteX54" fmla="*/ 154104 w 741289"/>
              <a:gd name="connsiteY54" fmla="*/ 729067 h 838768"/>
              <a:gd name="connsiteX55" fmla="*/ 125531 w 741289"/>
              <a:gd name="connsiteY55" fmla="*/ 731446 h 838768"/>
              <a:gd name="connsiteX56" fmla="*/ 90487 w 741289"/>
              <a:gd name="connsiteY56" fmla="*/ 729341 h 838768"/>
              <a:gd name="connsiteX57" fmla="*/ 66000 w 741289"/>
              <a:gd name="connsiteY57" fmla="*/ 729066 h 838768"/>
              <a:gd name="connsiteX58" fmla="*/ 0 w 741289"/>
              <a:gd name="connsiteY58" fmla="*/ 734104 h 838768"/>
              <a:gd name="connsiteX0" fmla="*/ 14287 w 741289"/>
              <a:gd name="connsiteY0" fmla="*/ 334054 h 838768"/>
              <a:gd name="connsiteX1" fmla="*/ 130292 w 741289"/>
              <a:gd name="connsiteY1" fmla="*/ 259961 h 838768"/>
              <a:gd name="connsiteX2" fmla="*/ 192204 w 741289"/>
              <a:gd name="connsiteY2" fmla="*/ 238530 h 838768"/>
              <a:gd name="connsiteX3" fmla="*/ 204110 w 741289"/>
              <a:gd name="connsiteY3" fmla="*/ 164711 h 838768"/>
              <a:gd name="connsiteX4" fmla="*/ 263642 w 741289"/>
              <a:gd name="connsiteY4" fmla="*/ 174238 h 838768"/>
              <a:gd name="connsiteX5" fmla="*/ 344604 w 741289"/>
              <a:gd name="connsiteY5" fmla="*/ 86132 h 838768"/>
              <a:gd name="connsiteX6" fmla="*/ 373180 w 741289"/>
              <a:gd name="connsiteY6" fmla="*/ 88510 h 838768"/>
              <a:gd name="connsiteX7" fmla="*/ 401754 w 741289"/>
              <a:gd name="connsiteY7" fmla="*/ 109944 h 838768"/>
              <a:gd name="connsiteX8" fmla="*/ 444618 w 741289"/>
              <a:gd name="connsiteY8" fmla="*/ 86129 h 838768"/>
              <a:gd name="connsiteX9" fmla="*/ 480335 w 741289"/>
              <a:gd name="connsiteY9" fmla="*/ 98037 h 838768"/>
              <a:gd name="connsiteX10" fmla="*/ 497005 w 741289"/>
              <a:gd name="connsiteY10" fmla="*/ 52792 h 838768"/>
              <a:gd name="connsiteX11" fmla="*/ 530343 w 741289"/>
              <a:gd name="connsiteY11" fmla="*/ 31360 h 838768"/>
              <a:gd name="connsiteX12" fmla="*/ 558917 w 741289"/>
              <a:gd name="connsiteY12" fmla="*/ 407 h 838768"/>
              <a:gd name="connsiteX13" fmla="*/ 568443 w 741289"/>
              <a:gd name="connsiteY13" fmla="*/ 55173 h 838768"/>
              <a:gd name="connsiteX14" fmla="*/ 592254 w 741289"/>
              <a:gd name="connsiteY14" fmla="*/ 74226 h 838768"/>
              <a:gd name="connsiteX15" fmla="*/ 608923 w 741289"/>
              <a:gd name="connsiteY15" fmla="*/ 126613 h 838768"/>
              <a:gd name="connsiteX16" fmla="*/ 587491 w 741289"/>
              <a:gd name="connsiteY16" fmla="*/ 167095 h 838768"/>
              <a:gd name="connsiteX17" fmla="*/ 604160 w 741289"/>
              <a:gd name="connsiteY17" fmla="*/ 200432 h 838768"/>
              <a:gd name="connsiteX18" fmla="*/ 644642 w 741289"/>
              <a:gd name="connsiteY18" fmla="*/ 229007 h 838768"/>
              <a:gd name="connsiteX19" fmla="*/ 625593 w 741289"/>
              <a:gd name="connsiteY19" fmla="*/ 257578 h 838768"/>
              <a:gd name="connsiteX20" fmla="*/ 644644 w 741289"/>
              <a:gd name="connsiteY20" fmla="*/ 283773 h 838768"/>
              <a:gd name="connsiteX21" fmla="*/ 663694 w 741289"/>
              <a:gd name="connsiteY21" fmla="*/ 252817 h 838768"/>
              <a:gd name="connsiteX22" fmla="*/ 694650 w 741289"/>
              <a:gd name="connsiteY22" fmla="*/ 233767 h 838768"/>
              <a:gd name="connsiteX23" fmla="*/ 704175 w 741289"/>
              <a:gd name="connsiteY23" fmla="*/ 274248 h 838768"/>
              <a:gd name="connsiteX24" fmla="*/ 737512 w 741289"/>
              <a:gd name="connsiteY24" fmla="*/ 262342 h 838768"/>
              <a:gd name="connsiteX25" fmla="*/ 716081 w 741289"/>
              <a:gd name="connsiteY25" fmla="*/ 288535 h 838768"/>
              <a:gd name="connsiteX26" fmla="*/ 592254 w 741289"/>
              <a:gd name="connsiteY26" fmla="*/ 376645 h 838768"/>
              <a:gd name="connsiteX27" fmla="*/ 611305 w 741289"/>
              <a:gd name="connsiteY27" fmla="*/ 388547 h 838768"/>
              <a:gd name="connsiteX28" fmla="*/ 597018 w 741289"/>
              <a:gd name="connsiteY28" fmla="*/ 469509 h 838768"/>
              <a:gd name="connsiteX29" fmla="*/ 613685 w 741289"/>
              <a:gd name="connsiteY29" fmla="*/ 509995 h 838768"/>
              <a:gd name="connsiteX30" fmla="*/ 592255 w 741289"/>
              <a:gd name="connsiteY30" fmla="*/ 526659 h 838768"/>
              <a:gd name="connsiteX31" fmla="*/ 608925 w 741289"/>
              <a:gd name="connsiteY31" fmla="*/ 550473 h 838768"/>
              <a:gd name="connsiteX32" fmla="*/ 599398 w 741289"/>
              <a:gd name="connsiteY32" fmla="*/ 576668 h 838768"/>
              <a:gd name="connsiteX33" fmla="*/ 647024 w 741289"/>
              <a:gd name="connsiteY33" fmla="*/ 619528 h 838768"/>
              <a:gd name="connsiteX34" fmla="*/ 666073 w 741289"/>
              <a:gd name="connsiteY34" fmla="*/ 633820 h 838768"/>
              <a:gd name="connsiteX35" fmla="*/ 649406 w 741289"/>
              <a:gd name="connsiteY35" fmla="*/ 679059 h 838768"/>
              <a:gd name="connsiteX36" fmla="*/ 606543 w 741289"/>
              <a:gd name="connsiteY36" fmla="*/ 679059 h 838768"/>
              <a:gd name="connsiteX37" fmla="*/ 632737 w 741289"/>
              <a:gd name="connsiteY37" fmla="*/ 719541 h 838768"/>
              <a:gd name="connsiteX38" fmla="*/ 661312 w 741289"/>
              <a:gd name="connsiteY38" fmla="*/ 717160 h 838768"/>
              <a:gd name="connsiteX39" fmla="*/ 694648 w 741289"/>
              <a:gd name="connsiteY39" fmla="*/ 750499 h 838768"/>
              <a:gd name="connsiteX40" fmla="*/ 677981 w 741289"/>
              <a:gd name="connsiteY40" fmla="*/ 767166 h 838768"/>
              <a:gd name="connsiteX41" fmla="*/ 669131 w 741289"/>
              <a:gd name="connsiteY41" fmla="*/ 793635 h 838768"/>
              <a:gd name="connsiteX42" fmla="*/ 637497 w 741289"/>
              <a:gd name="connsiteY42" fmla="*/ 810030 h 838768"/>
              <a:gd name="connsiteX43" fmla="*/ 587494 w 741289"/>
              <a:gd name="connsiteY43" fmla="*/ 798122 h 838768"/>
              <a:gd name="connsiteX44" fmla="*/ 535106 w 741289"/>
              <a:gd name="connsiteY44" fmla="*/ 795741 h 838768"/>
              <a:gd name="connsiteX45" fmla="*/ 532723 w 741289"/>
              <a:gd name="connsiteY45" fmla="*/ 774311 h 838768"/>
              <a:gd name="connsiteX46" fmla="*/ 497006 w 741289"/>
              <a:gd name="connsiteY46" fmla="*/ 774309 h 838768"/>
              <a:gd name="connsiteX47" fmla="*/ 482717 w 741289"/>
              <a:gd name="connsiteY47" fmla="*/ 786217 h 838768"/>
              <a:gd name="connsiteX48" fmla="*/ 447000 w 741289"/>
              <a:gd name="connsiteY48" fmla="*/ 812409 h 838768"/>
              <a:gd name="connsiteX49" fmla="*/ 406519 w 741289"/>
              <a:gd name="connsiteY49" fmla="*/ 826698 h 838768"/>
              <a:gd name="connsiteX50" fmla="*/ 380323 w 741289"/>
              <a:gd name="connsiteY50" fmla="*/ 838604 h 838768"/>
              <a:gd name="connsiteX51" fmla="*/ 373181 w 741289"/>
              <a:gd name="connsiteY51" fmla="*/ 821934 h 838768"/>
              <a:gd name="connsiteX52" fmla="*/ 354129 w 741289"/>
              <a:gd name="connsiteY52" fmla="*/ 795742 h 838768"/>
              <a:gd name="connsiteX53" fmla="*/ 294600 w 741289"/>
              <a:gd name="connsiteY53" fmla="*/ 776691 h 838768"/>
              <a:gd name="connsiteX54" fmla="*/ 154104 w 741289"/>
              <a:gd name="connsiteY54" fmla="*/ 729067 h 838768"/>
              <a:gd name="connsiteX55" fmla="*/ 125531 w 741289"/>
              <a:gd name="connsiteY55" fmla="*/ 731446 h 838768"/>
              <a:gd name="connsiteX56" fmla="*/ 90487 w 741289"/>
              <a:gd name="connsiteY56" fmla="*/ 729341 h 838768"/>
              <a:gd name="connsiteX57" fmla="*/ 66000 w 741289"/>
              <a:gd name="connsiteY57" fmla="*/ 729066 h 838768"/>
              <a:gd name="connsiteX58" fmla="*/ 0 w 741289"/>
              <a:gd name="connsiteY58" fmla="*/ 734104 h 838768"/>
              <a:gd name="connsiteX0" fmla="*/ 14287 w 741289"/>
              <a:gd name="connsiteY0" fmla="*/ 334054 h 838768"/>
              <a:gd name="connsiteX1" fmla="*/ 130292 w 741289"/>
              <a:gd name="connsiteY1" fmla="*/ 259961 h 838768"/>
              <a:gd name="connsiteX2" fmla="*/ 192204 w 741289"/>
              <a:gd name="connsiteY2" fmla="*/ 238530 h 838768"/>
              <a:gd name="connsiteX3" fmla="*/ 204110 w 741289"/>
              <a:gd name="connsiteY3" fmla="*/ 164711 h 838768"/>
              <a:gd name="connsiteX4" fmla="*/ 263642 w 741289"/>
              <a:gd name="connsiteY4" fmla="*/ 174238 h 838768"/>
              <a:gd name="connsiteX5" fmla="*/ 344604 w 741289"/>
              <a:gd name="connsiteY5" fmla="*/ 86132 h 838768"/>
              <a:gd name="connsiteX6" fmla="*/ 373180 w 741289"/>
              <a:gd name="connsiteY6" fmla="*/ 88510 h 838768"/>
              <a:gd name="connsiteX7" fmla="*/ 401754 w 741289"/>
              <a:gd name="connsiteY7" fmla="*/ 109944 h 838768"/>
              <a:gd name="connsiteX8" fmla="*/ 444618 w 741289"/>
              <a:gd name="connsiteY8" fmla="*/ 86129 h 838768"/>
              <a:gd name="connsiteX9" fmla="*/ 480335 w 741289"/>
              <a:gd name="connsiteY9" fmla="*/ 98037 h 838768"/>
              <a:gd name="connsiteX10" fmla="*/ 497005 w 741289"/>
              <a:gd name="connsiteY10" fmla="*/ 52792 h 838768"/>
              <a:gd name="connsiteX11" fmla="*/ 530343 w 741289"/>
              <a:gd name="connsiteY11" fmla="*/ 31360 h 838768"/>
              <a:gd name="connsiteX12" fmla="*/ 558917 w 741289"/>
              <a:gd name="connsiteY12" fmla="*/ 407 h 838768"/>
              <a:gd name="connsiteX13" fmla="*/ 568443 w 741289"/>
              <a:gd name="connsiteY13" fmla="*/ 55173 h 838768"/>
              <a:gd name="connsiteX14" fmla="*/ 592254 w 741289"/>
              <a:gd name="connsiteY14" fmla="*/ 74226 h 838768"/>
              <a:gd name="connsiteX15" fmla="*/ 608923 w 741289"/>
              <a:gd name="connsiteY15" fmla="*/ 126613 h 838768"/>
              <a:gd name="connsiteX16" fmla="*/ 587491 w 741289"/>
              <a:gd name="connsiteY16" fmla="*/ 167095 h 838768"/>
              <a:gd name="connsiteX17" fmla="*/ 604160 w 741289"/>
              <a:gd name="connsiteY17" fmla="*/ 200432 h 838768"/>
              <a:gd name="connsiteX18" fmla="*/ 644642 w 741289"/>
              <a:gd name="connsiteY18" fmla="*/ 229007 h 838768"/>
              <a:gd name="connsiteX19" fmla="*/ 625593 w 741289"/>
              <a:gd name="connsiteY19" fmla="*/ 257578 h 838768"/>
              <a:gd name="connsiteX20" fmla="*/ 644644 w 741289"/>
              <a:gd name="connsiteY20" fmla="*/ 283773 h 838768"/>
              <a:gd name="connsiteX21" fmla="*/ 663694 w 741289"/>
              <a:gd name="connsiteY21" fmla="*/ 252817 h 838768"/>
              <a:gd name="connsiteX22" fmla="*/ 694650 w 741289"/>
              <a:gd name="connsiteY22" fmla="*/ 233767 h 838768"/>
              <a:gd name="connsiteX23" fmla="*/ 704175 w 741289"/>
              <a:gd name="connsiteY23" fmla="*/ 274248 h 838768"/>
              <a:gd name="connsiteX24" fmla="*/ 737512 w 741289"/>
              <a:gd name="connsiteY24" fmla="*/ 262342 h 838768"/>
              <a:gd name="connsiteX25" fmla="*/ 716081 w 741289"/>
              <a:gd name="connsiteY25" fmla="*/ 288535 h 838768"/>
              <a:gd name="connsiteX26" fmla="*/ 689887 w 741289"/>
              <a:gd name="connsiteY26" fmla="*/ 333779 h 838768"/>
              <a:gd name="connsiteX27" fmla="*/ 592254 w 741289"/>
              <a:gd name="connsiteY27" fmla="*/ 376645 h 838768"/>
              <a:gd name="connsiteX28" fmla="*/ 611305 w 741289"/>
              <a:gd name="connsiteY28" fmla="*/ 388547 h 838768"/>
              <a:gd name="connsiteX29" fmla="*/ 597018 w 741289"/>
              <a:gd name="connsiteY29" fmla="*/ 469509 h 838768"/>
              <a:gd name="connsiteX30" fmla="*/ 613685 w 741289"/>
              <a:gd name="connsiteY30" fmla="*/ 509995 h 838768"/>
              <a:gd name="connsiteX31" fmla="*/ 592255 w 741289"/>
              <a:gd name="connsiteY31" fmla="*/ 526659 h 838768"/>
              <a:gd name="connsiteX32" fmla="*/ 608925 w 741289"/>
              <a:gd name="connsiteY32" fmla="*/ 550473 h 838768"/>
              <a:gd name="connsiteX33" fmla="*/ 599398 w 741289"/>
              <a:gd name="connsiteY33" fmla="*/ 576668 h 838768"/>
              <a:gd name="connsiteX34" fmla="*/ 647024 w 741289"/>
              <a:gd name="connsiteY34" fmla="*/ 619528 h 838768"/>
              <a:gd name="connsiteX35" fmla="*/ 666073 w 741289"/>
              <a:gd name="connsiteY35" fmla="*/ 633820 h 838768"/>
              <a:gd name="connsiteX36" fmla="*/ 649406 w 741289"/>
              <a:gd name="connsiteY36" fmla="*/ 679059 h 838768"/>
              <a:gd name="connsiteX37" fmla="*/ 606543 w 741289"/>
              <a:gd name="connsiteY37" fmla="*/ 679059 h 838768"/>
              <a:gd name="connsiteX38" fmla="*/ 632737 w 741289"/>
              <a:gd name="connsiteY38" fmla="*/ 719541 h 838768"/>
              <a:gd name="connsiteX39" fmla="*/ 661312 w 741289"/>
              <a:gd name="connsiteY39" fmla="*/ 717160 h 838768"/>
              <a:gd name="connsiteX40" fmla="*/ 694648 w 741289"/>
              <a:gd name="connsiteY40" fmla="*/ 750499 h 838768"/>
              <a:gd name="connsiteX41" fmla="*/ 677981 w 741289"/>
              <a:gd name="connsiteY41" fmla="*/ 767166 h 838768"/>
              <a:gd name="connsiteX42" fmla="*/ 669131 w 741289"/>
              <a:gd name="connsiteY42" fmla="*/ 793635 h 838768"/>
              <a:gd name="connsiteX43" fmla="*/ 637497 w 741289"/>
              <a:gd name="connsiteY43" fmla="*/ 810030 h 838768"/>
              <a:gd name="connsiteX44" fmla="*/ 587494 w 741289"/>
              <a:gd name="connsiteY44" fmla="*/ 798122 h 838768"/>
              <a:gd name="connsiteX45" fmla="*/ 535106 w 741289"/>
              <a:gd name="connsiteY45" fmla="*/ 795741 h 838768"/>
              <a:gd name="connsiteX46" fmla="*/ 532723 w 741289"/>
              <a:gd name="connsiteY46" fmla="*/ 774311 h 838768"/>
              <a:gd name="connsiteX47" fmla="*/ 497006 w 741289"/>
              <a:gd name="connsiteY47" fmla="*/ 774309 h 838768"/>
              <a:gd name="connsiteX48" fmla="*/ 482717 w 741289"/>
              <a:gd name="connsiteY48" fmla="*/ 786217 h 838768"/>
              <a:gd name="connsiteX49" fmla="*/ 447000 w 741289"/>
              <a:gd name="connsiteY49" fmla="*/ 812409 h 838768"/>
              <a:gd name="connsiteX50" fmla="*/ 406519 w 741289"/>
              <a:gd name="connsiteY50" fmla="*/ 826698 h 838768"/>
              <a:gd name="connsiteX51" fmla="*/ 380323 w 741289"/>
              <a:gd name="connsiteY51" fmla="*/ 838604 h 838768"/>
              <a:gd name="connsiteX52" fmla="*/ 373181 w 741289"/>
              <a:gd name="connsiteY52" fmla="*/ 821934 h 838768"/>
              <a:gd name="connsiteX53" fmla="*/ 354129 w 741289"/>
              <a:gd name="connsiteY53" fmla="*/ 795742 h 838768"/>
              <a:gd name="connsiteX54" fmla="*/ 294600 w 741289"/>
              <a:gd name="connsiteY54" fmla="*/ 776691 h 838768"/>
              <a:gd name="connsiteX55" fmla="*/ 154104 w 741289"/>
              <a:gd name="connsiteY55" fmla="*/ 729067 h 838768"/>
              <a:gd name="connsiteX56" fmla="*/ 125531 w 741289"/>
              <a:gd name="connsiteY56" fmla="*/ 731446 h 838768"/>
              <a:gd name="connsiteX57" fmla="*/ 90487 w 741289"/>
              <a:gd name="connsiteY57" fmla="*/ 729341 h 838768"/>
              <a:gd name="connsiteX58" fmla="*/ 66000 w 741289"/>
              <a:gd name="connsiteY58" fmla="*/ 729066 h 838768"/>
              <a:gd name="connsiteX59" fmla="*/ 0 w 741289"/>
              <a:gd name="connsiteY59" fmla="*/ 734104 h 838768"/>
              <a:gd name="connsiteX0" fmla="*/ 14287 w 741289"/>
              <a:gd name="connsiteY0" fmla="*/ 334054 h 838768"/>
              <a:gd name="connsiteX1" fmla="*/ 130292 w 741289"/>
              <a:gd name="connsiteY1" fmla="*/ 259961 h 838768"/>
              <a:gd name="connsiteX2" fmla="*/ 192204 w 741289"/>
              <a:gd name="connsiteY2" fmla="*/ 238530 h 838768"/>
              <a:gd name="connsiteX3" fmla="*/ 204110 w 741289"/>
              <a:gd name="connsiteY3" fmla="*/ 164711 h 838768"/>
              <a:gd name="connsiteX4" fmla="*/ 263642 w 741289"/>
              <a:gd name="connsiteY4" fmla="*/ 174238 h 838768"/>
              <a:gd name="connsiteX5" fmla="*/ 344604 w 741289"/>
              <a:gd name="connsiteY5" fmla="*/ 86132 h 838768"/>
              <a:gd name="connsiteX6" fmla="*/ 373180 w 741289"/>
              <a:gd name="connsiteY6" fmla="*/ 88510 h 838768"/>
              <a:gd name="connsiteX7" fmla="*/ 401754 w 741289"/>
              <a:gd name="connsiteY7" fmla="*/ 109944 h 838768"/>
              <a:gd name="connsiteX8" fmla="*/ 444618 w 741289"/>
              <a:gd name="connsiteY8" fmla="*/ 86129 h 838768"/>
              <a:gd name="connsiteX9" fmla="*/ 480335 w 741289"/>
              <a:gd name="connsiteY9" fmla="*/ 98037 h 838768"/>
              <a:gd name="connsiteX10" fmla="*/ 497005 w 741289"/>
              <a:gd name="connsiteY10" fmla="*/ 52792 h 838768"/>
              <a:gd name="connsiteX11" fmla="*/ 530343 w 741289"/>
              <a:gd name="connsiteY11" fmla="*/ 31360 h 838768"/>
              <a:gd name="connsiteX12" fmla="*/ 558917 w 741289"/>
              <a:gd name="connsiteY12" fmla="*/ 407 h 838768"/>
              <a:gd name="connsiteX13" fmla="*/ 568443 w 741289"/>
              <a:gd name="connsiteY13" fmla="*/ 55173 h 838768"/>
              <a:gd name="connsiteX14" fmla="*/ 592254 w 741289"/>
              <a:gd name="connsiteY14" fmla="*/ 74226 h 838768"/>
              <a:gd name="connsiteX15" fmla="*/ 608923 w 741289"/>
              <a:gd name="connsiteY15" fmla="*/ 126613 h 838768"/>
              <a:gd name="connsiteX16" fmla="*/ 587491 w 741289"/>
              <a:gd name="connsiteY16" fmla="*/ 167095 h 838768"/>
              <a:gd name="connsiteX17" fmla="*/ 604160 w 741289"/>
              <a:gd name="connsiteY17" fmla="*/ 200432 h 838768"/>
              <a:gd name="connsiteX18" fmla="*/ 644642 w 741289"/>
              <a:gd name="connsiteY18" fmla="*/ 229007 h 838768"/>
              <a:gd name="connsiteX19" fmla="*/ 625593 w 741289"/>
              <a:gd name="connsiteY19" fmla="*/ 257578 h 838768"/>
              <a:gd name="connsiteX20" fmla="*/ 644644 w 741289"/>
              <a:gd name="connsiteY20" fmla="*/ 283773 h 838768"/>
              <a:gd name="connsiteX21" fmla="*/ 663694 w 741289"/>
              <a:gd name="connsiteY21" fmla="*/ 252817 h 838768"/>
              <a:gd name="connsiteX22" fmla="*/ 694650 w 741289"/>
              <a:gd name="connsiteY22" fmla="*/ 233767 h 838768"/>
              <a:gd name="connsiteX23" fmla="*/ 704175 w 741289"/>
              <a:gd name="connsiteY23" fmla="*/ 274248 h 838768"/>
              <a:gd name="connsiteX24" fmla="*/ 737512 w 741289"/>
              <a:gd name="connsiteY24" fmla="*/ 262342 h 838768"/>
              <a:gd name="connsiteX25" fmla="*/ 716081 w 741289"/>
              <a:gd name="connsiteY25" fmla="*/ 288535 h 838768"/>
              <a:gd name="connsiteX26" fmla="*/ 689887 w 741289"/>
              <a:gd name="connsiteY26" fmla="*/ 333779 h 838768"/>
              <a:gd name="connsiteX27" fmla="*/ 663694 w 741289"/>
              <a:gd name="connsiteY27" fmla="*/ 369498 h 838768"/>
              <a:gd name="connsiteX28" fmla="*/ 592254 w 741289"/>
              <a:gd name="connsiteY28" fmla="*/ 376645 h 838768"/>
              <a:gd name="connsiteX29" fmla="*/ 611305 w 741289"/>
              <a:gd name="connsiteY29" fmla="*/ 388547 h 838768"/>
              <a:gd name="connsiteX30" fmla="*/ 597018 w 741289"/>
              <a:gd name="connsiteY30" fmla="*/ 469509 h 838768"/>
              <a:gd name="connsiteX31" fmla="*/ 613685 w 741289"/>
              <a:gd name="connsiteY31" fmla="*/ 509995 h 838768"/>
              <a:gd name="connsiteX32" fmla="*/ 592255 w 741289"/>
              <a:gd name="connsiteY32" fmla="*/ 526659 h 838768"/>
              <a:gd name="connsiteX33" fmla="*/ 608925 w 741289"/>
              <a:gd name="connsiteY33" fmla="*/ 550473 h 838768"/>
              <a:gd name="connsiteX34" fmla="*/ 599398 w 741289"/>
              <a:gd name="connsiteY34" fmla="*/ 576668 h 838768"/>
              <a:gd name="connsiteX35" fmla="*/ 647024 w 741289"/>
              <a:gd name="connsiteY35" fmla="*/ 619528 h 838768"/>
              <a:gd name="connsiteX36" fmla="*/ 666073 w 741289"/>
              <a:gd name="connsiteY36" fmla="*/ 633820 h 838768"/>
              <a:gd name="connsiteX37" fmla="*/ 649406 w 741289"/>
              <a:gd name="connsiteY37" fmla="*/ 679059 h 838768"/>
              <a:gd name="connsiteX38" fmla="*/ 606543 w 741289"/>
              <a:gd name="connsiteY38" fmla="*/ 679059 h 838768"/>
              <a:gd name="connsiteX39" fmla="*/ 632737 w 741289"/>
              <a:gd name="connsiteY39" fmla="*/ 719541 h 838768"/>
              <a:gd name="connsiteX40" fmla="*/ 661312 w 741289"/>
              <a:gd name="connsiteY40" fmla="*/ 717160 h 838768"/>
              <a:gd name="connsiteX41" fmla="*/ 694648 w 741289"/>
              <a:gd name="connsiteY41" fmla="*/ 750499 h 838768"/>
              <a:gd name="connsiteX42" fmla="*/ 677981 w 741289"/>
              <a:gd name="connsiteY42" fmla="*/ 767166 h 838768"/>
              <a:gd name="connsiteX43" fmla="*/ 669131 w 741289"/>
              <a:gd name="connsiteY43" fmla="*/ 793635 h 838768"/>
              <a:gd name="connsiteX44" fmla="*/ 637497 w 741289"/>
              <a:gd name="connsiteY44" fmla="*/ 810030 h 838768"/>
              <a:gd name="connsiteX45" fmla="*/ 587494 w 741289"/>
              <a:gd name="connsiteY45" fmla="*/ 798122 h 838768"/>
              <a:gd name="connsiteX46" fmla="*/ 535106 w 741289"/>
              <a:gd name="connsiteY46" fmla="*/ 795741 h 838768"/>
              <a:gd name="connsiteX47" fmla="*/ 532723 w 741289"/>
              <a:gd name="connsiteY47" fmla="*/ 774311 h 838768"/>
              <a:gd name="connsiteX48" fmla="*/ 497006 w 741289"/>
              <a:gd name="connsiteY48" fmla="*/ 774309 h 838768"/>
              <a:gd name="connsiteX49" fmla="*/ 482717 w 741289"/>
              <a:gd name="connsiteY49" fmla="*/ 786217 h 838768"/>
              <a:gd name="connsiteX50" fmla="*/ 447000 w 741289"/>
              <a:gd name="connsiteY50" fmla="*/ 812409 h 838768"/>
              <a:gd name="connsiteX51" fmla="*/ 406519 w 741289"/>
              <a:gd name="connsiteY51" fmla="*/ 826698 h 838768"/>
              <a:gd name="connsiteX52" fmla="*/ 380323 w 741289"/>
              <a:gd name="connsiteY52" fmla="*/ 838604 h 838768"/>
              <a:gd name="connsiteX53" fmla="*/ 373181 w 741289"/>
              <a:gd name="connsiteY53" fmla="*/ 821934 h 838768"/>
              <a:gd name="connsiteX54" fmla="*/ 354129 w 741289"/>
              <a:gd name="connsiteY54" fmla="*/ 795742 h 838768"/>
              <a:gd name="connsiteX55" fmla="*/ 294600 w 741289"/>
              <a:gd name="connsiteY55" fmla="*/ 776691 h 838768"/>
              <a:gd name="connsiteX56" fmla="*/ 154104 w 741289"/>
              <a:gd name="connsiteY56" fmla="*/ 729067 h 838768"/>
              <a:gd name="connsiteX57" fmla="*/ 125531 w 741289"/>
              <a:gd name="connsiteY57" fmla="*/ 731446 h 838768"/>
              <a:gd name="connsiteX58" fmla="*/ 90487 w 741289"/>
              <a:gd name="connsiteY58" fmla="*/ 729341 h 838768"/>
              <a:gd name="connsiteX59" fmla="*/ 66000 w 741289"/>
              <a:gd name="connsiteY59" fmla="*/ 729066 h 838768"/>
              <a:gd name="connsiteX60" fmla="*/ 0 w 741289"/>
              <a:gd name="connsiteY60" fmla="*/ 734104 h 838768"/>
              <a:gd name="connsiteX0" fmla="*/ 14287 w 740934"/>
              <a:gd name="connsiteY0" fmla="*/ 334054 h 838768"/>
              <a:gd name="connsiteX1" fmla="*/ 130292 w 740934"/>
              <a:gd name="connsiteY1" fmla="*/ 259961 h 838768"/>
              <a:gd name="connsiteX2" fmla="*/ 192204 w 740934"/>
              <a:gd name="connsiteY2" fmla="*/ 238530 h 838768"/>
              <a:gd name="connsiteX3" fmla="*/ 204110 w 740934"/>
              <a:gd name="connsiteY3" fmla="*/ 164711 h 838768"/>
              <a:gd name="connsiteX4" fmla="*/ 263642 w 740934"/>
              <a:gd name="connsiteY4" fmla="*/ 174238 h 838768"/>
              <a:gd name="connsiteX5" fmla="*/ 344604 w 740934"/>
              <a:gd name="connsiteY5" fmla="*/ 86132 h 838768"/>
              <a:gd name="connsiteX6" fmla="*/ 373180 w 740934"/>
              <a:gd name="connsiteY6" fmla="*/ 88510 h 838768"/>
              <a:gd name="connsiteX7" fmla="*/ 401754 w 740934"/>
              <a:gd name="connsiteY7" fmla="*/ 109944 h 838768"/>
              <a:gd name="connsiteX8" fmla="*/ 444618 w 740934"/>
              <a:gd name="connsiteY8" fmla="*/ 86129 h 838768"/>
              <a:gd name="connsiteX9" fmla="*/ 480335 w 740934"/>
              <a:gd name="connsiteY9" fmla="*/ 98037 h 838768"/>
              <a:gd name="connsiteX10" fmla="*/ 497005 w 740934"/>
              <a:gd name="connsiteY10" fmla="*/ 52792 h 838768"/>
              <a:gd name="connsiteX11" fmla="*/ 530343 w 740934"/>
              <a:gd name="connsiteY11" fmla="*/ 31360 h 838768"/>
              <a:gd name="connsiteX12" fmla="*/ 558917 w 740934"/>
              <a:gd name="connsiteY12" fmla="*/ 407 h 838768"/>
              <a:gd name="connsiteX13" fmla="*/ 568443 w 740934"/>
              <a:gd name="connsiteY13" fmla="*/ 55173 h 838768"/>
              <a:gd name="connsiteX14" fmla="*/ 592254 w 740934"/>
              <a:gd name="connsiteY14" fmla="*/ 74226 h 838768"/>
              <a:gd name="connsiteX15" fmla="*/ 608923 w 740934"/>
              <a:gd name="connsiteY15" fmla="*/ 126613 h 838768"/>
              <a:gd name="connsiteX16" fmla="*/ 587491 w 740934"/>
              <a:gd name="connsiteY16" fmla="*/ 167095 h 838768"/>
              <a:gd name="connsiteX17" fmla="*/ 604160 w 740934"/>
              <a:gd name="connsiteY17" fmla="*/ 200432 h 838768"/>
              <a:gd name="connsiteX18" fmla="*/ 644642 w 740934"/>
              <a:gd name="connsiteY18" fmla="*/ 229007 h 838768"/>
              <a:gd name="connsiteX19" fmla="*/ 625593 w 740934"/>
              <a:gd name="connsiteY19" fmla="*/ 257578 h 838768"/>
              <a:gd name="connsiteX20" fmla="*/ 644644 w 740934"/>
              <a:gd name="connsiteY20" fmla="*/ 283773 h 838768"/>
              <a:gd name="connsiteX21" fmla="*/ 663694 w 740934"/>
              <a:gd name="connsiteY21" fmla="*/ 252817 h 838768"/>
              <a:gd name="connsiteX22" fmla="*/ 694650 w 740934"/>
              <a:gd name="connsiteY22" fmla="*/ 233767 h 838768"/>
              <a:gd name="connsiteX23" fmla="*/ 697031 w 740934"/>
              <a:gd name="connsiteY23" fmla="*/ 267104 h 838768"/>
              <a:gd name="connsiteX24" fmla="*/ 737512 w 740934"/>
              <a:gd name="connsiteY24" fmla="*/ 262342 h 838768"/>
              <a:gd name="connsiteX25" fmla="*/ 716081 w 740934"/>
              <a:gd name="connsiteY25" fmla="*/ 288535 h 838768"/>
              <a:gd name="connsiteX26" fmla="*/ 689887 w 740934"/>
              <a:gd name="connsiteY26" fmla="*/ 333779 h 838768"/>
              <a:gd name="connsiteX27" fmla="*/ 663694 w 740934"/>
              <a:gd name="connsiteY27" fmla="*/ 369498 h 838768"/>
              <a:gd name="connsiteX28" fmla="*/ 592254 w 740934"/>
              <a:gd name="connsiteY28" fmla="*/ 376645 h 838768"/>
              <a:gd name="connsiteX29" fmla="*/ 611305 w 740934"/>
              <a:gd name="connsiteY29" fmla="*/ 388547 h 838768"/>
              <a:gd name="connsiteX30" fmla="*/ 597018 w 740934"/>
              <a:gd name="connsiteY30" fmla="*/ 469509 h 838768"/>
              <a:gd name="connsiteX31" fmla="*/ 613685 w 740934"/>
              <a:gd name="connsiteY31" fmla="*/ 509995 h 838768"/>
              <a:gd name="connsiteX32" fmla="*/ 592255 w 740934"/>
              <a:gd name="connsiteY32" fmla="*/ 526659 h 838768"/>
              <a:gd name="connsiteX33" fmla="*/ 608925 w 740934"/>
              <a:gd name="connsiteY33" fmla="*/ 550473 h 838768"/>
              <a:gd name="connsiteX34" fmla="*/ 599398 w 740934"/>
              <a:gd name="connsiteY34" fmla="*/ 576668 h 838768"/>
              <a:gd name="connsiteX35" fmla="*/ 647024 w 740934"/>
              <a:gd name="connsiteY35" fmla="*/ 619528 h 838768"/>
              <a:gd name="connsiteX36" fmla="*/ 666073 w 740934"/>
              <a:gd name="connsiteY36" fmla="*/ 633820 h 838768"/>
              <a:gd name="connsiteX37" fmla="*/ 649406 w 740934"/>
              <a:gd name="connsiteY37" fmla="*/ 679059 h 838768"/>
              <a:gd name="connsiteX38" fmla="*/ 606543 w 740934"/>
              <a:gd name="connsiteY38" fmla="*/ 679059 h 838768"/>
              <a:gd name="connsiteX39" fmla="*/ 632737 w 740934"/>
              <a:gd name="connsiteY39" fmla="*/ 719541 h 838768"/>
              <a:gd name="connsiteX40" fmla="*/ 661312 w 740934"/>
              <a:gd name="connsiteY40" fmla="*/ 717160 h 838768"/>
              <a:gd name="connsiteX41" fmla="*/ 694648 w 740934"/>
              <a:gd name="connsiteY41" fmla="*/ 750499 h 838768"/>
              <a:gd name="connsiteX42" fmla="*/ 677981 w 740934"/>
              <a:gd name="connsiteY42" fmla="*/ 767166 h 838768"/>
              <a:gd name="connsiteX43" fmla="*/ 669131 w 740934"/>
              <a:gd name="connsiteY43" fmla="*/ 793635 h 838768"/>
              <a:gd name="connsiteX44" fmla="*/ 637497 w 740934"/>
              <a:gd name="connsiteY44" fmla="*/ 810030 h 838768"/>
              <a:gd name="connsiteX45" fmla="*/ 587494 w 740934"/>
              <a:gd name="connsiteY45" fmla="*/ 798122 h 838768"/>
              <a:gd name="connsiteX46" fmla="*/ 535106 w 740934"/>
              <a:gd name="connsiteY46" fmla="*/ 795741 h 838768"/>
              <a:gd name="connsiteX47" fmla="*/ 532723 w 740934"/>
              <a:gd name="connsiteY47" fmla="*/ 774311 h 838768"/>
              <a:gd name="connsiteX48" fmla="*/ 497006 w 740934"/>
              <a:gd name="connsiteY48" fmla="*/ 774309 h 838768"/>
              <a:gd name="connsiteX49" fmla="*/ 482717 w 740934"/>
              <a:gd name="connsiteY49" fmla="*/ 786217 h 838768"/>
              <a:gd name="connsiteX50" fmla="*/ 447000 w 740934"/>
              <a:gd name="connsiteY50" fmla="*/ 812409 h 838768"/>
              <a:gd name="connsiteX51" fmla="*/ 406519 w 740934"/>
              <a:gd name="connsiteY51" fmla="*/ 826698 h 838768"/>
              <a:gd name="connsiteX52" fmla="*/ 380323 w 740934"/>
              <a:gd name="connsiteY52" fmla="*/ 838604 h 838768"/>
              <a:gd name="connsiteX53" fmla="*/ 373181 w 740934"/>
              <a:gd name="connsiteY53" fmla="*/ 821934 h 838768"/>
              <a:gd name="connsiteX54" fmla="*/ 354129 w 740934"/>
              <a:gd name="connsiteY54" fmla="*/ 795742 h 838768"/>
              <a:gd name="connsiteX55" fmla="*/ 294600 w 740934"/>
              <a:gd name="connsiteY55" fmla="*/ 776691 h 838768"/>
              <a:gd name="connsiteX56" fmla="*/ 154104 w 740934"/>
              <a:gd name="connsiteY56" fmla="*/ 729067 h 838768"/>
              <a:gd name="connsiteX57" fmla="*/ 125531 w 740934"/>
              <a:gd name="connsiteY57" fmla="*/ 731446 h 838768"/>
              <a:gd name="connsiteX58" fmla="*/ 90487 w 740934"/>
              <a:gd name="connsiteY58" fmla="*/ 729341 h 838768"/>
              <a:gd name="connsiteX59" fmla="*/ 66000 w 740934"/>
              <a:gd name="connsiteY59" fmla="*/ 729066 h 838768"/>
              <a:gd name="connsiteX60" fmla="*/ 0 w 740934"/>
              <a:gd name="connsiteY60" fmla="*/ 734104 h 838768"/>
              <a:gd name="connsiteX0" fmla="*/ 14287 w 740934"/>
              <a:gd name="connsiteY0" fmla="*/ 334054 h 838768"/>
              <a:gd name="connsiteX1" fmla="*/ 130292 w 740934"/>
              <a:gd name="connsiteY1" fmla="*/ 259961 h 838768"/>
              <a:gd name="connsiteX2" fmla="*/ 192204 w 740934"/>
              <a:gd name="connsiteY2" fmla="*/ 238530 h 838768"/>
              <a:gd name="connsiteX3" fmla="*/ 204110 w 740934"/>
              <a:gd name="connsiteY3" fmla="*/ 164711 h 838768"/>
              <a:gd name="connsiteX4" fmla="*/ 263642 w 740934"/>
              <a:gd name="connsiteY4" fmla="*/ 174238 h 838768"/>
              <a:gd name="connsiteX5" fmla="*/ 344604 w 740934"/>
              <a:gd name="connsiteY5" fmla="*/ 86132 h 838768"/>
              <a:gd name="connsiteX6" fmla="*/ 373180 w 740934"/>
              <a:gd name="connsiteY6" fmla="*/ 88510 h 838768"/>
              <a:gd name="connsiteX7" fmla="*/ 401754 w 740934"/>
              <a:gd name="connsiteY7" fmla="*/ 109944 h 838768"/>
              <a:gd name="connsiteX8" fmla="*/ 444618 w 740934"/>
              <a:gd name="connsiteY8" fmla="*/ 86129 h 838768"/>
              <a:gd name="connsiteX9" fmla="*/ 480335 w 740934"/>
              <a:gd name="connsiteY9" fmla="*/ 98037 h 838768"/>
              <a:gd name="connsiteX10" fmla="*/ 497005 w 740934"/>
              <a:gd name="connsiteY10" fmla="*/ 52792 h 838768"/>
              <a:gd name="connsiteX11" fmla="*/ 530343 w 740934"/>
              <a:gd name="connsiteY11" fmla="*/ 31360 h 838768"/>
              <a:gd name="connsiteX12" fmla="*/ 558917 w 740934"/>
              <a:gd name="connsiteY12" fmla="*/ 407 h 838768"/>
              <a:gd name="connsiteX13" fmla="*/ 568443 w 740934"/>
              <a:gd name="connsiteY13" fmla="*/ 55173 h 838768"/>
              <a:gd name="connsiteX14" fmla="*/ 592254 w 740934"/>
              <a:gd name="connsiteY14" fmla="*/ 74226 h 838768"/>
              <a:gd name="connsiteX15" fmla="*/ 608923 w 740934"/>
              <a:gd name="connsiteY15" fmla="*/ 126613 h 838768"/>
              <a:gd name="connsiteX16" fmla="*/ 587491 w 740934"/>
              <a:gd name="connsiteY16" fmla="*/ 167095 h 838768"/>
              <a:gd name="connsiteX17" fmla="*/ 604160 w 740934"/>
              <a:gd name="connsiteY17" fmla="*/ 200432 h 838768"/>
              <a:gd name="connsiteX18" fmla="*/ 644642 w 740934"/>
              <a:gd name="connsiteY18" fmla="*/ 229007 h 838768"/>
              <a:gd name="connsiteX19" fmla="*/ 625593 w 740934"/>
              <a:gd name="connsiteY19" fmla="*/ 257578 h 838768"/>
              <a:gd name="connsiteX20" fmla="*/ 644644 w 740934"/>
              <a:gd name="connsiteY20" fmla="*/ 283773 h 838768"/>
              <a:gd name="connsiteX21" fmla="*/ 663694 w 740934"/>
              <a:gd name="connsiteY21" fmla="*/ 252817 h 838768"/>
              <a:gd name="connsiteX22" fmla="*/ 694650 w 740934"/>
              <a:gd name="connsiteY22" fmla="*/ 233767 h 838768"/>
              <a:gd name="connsiteX23" fmla="*/ 697031 w 740934"/>
              <a:gd name="connsiteY23" fmla="*/ 267104 h 838768"/>
              <a:gd name="connsiteX24" fmla="*/ 737512 w 740934"/>
              <a:gd name="connsiteY24" fmla="*/ 262342 h 838768"/>
              <a:gd name="connsiteX25" fmla="*/ 716081 w 740934"/>
              <a:gd name="connsiteY25" fmla="*/ 288535 h 838768"/>
              <a:gd name="connsiteX26" fmla="*/ 689887 w 740934"/>
              <a:gd name="connsiteY26" fmla="*/ 333779 h 838768"/>
              <a:gd name="connsiteX27" fmla="*/ 663694 w 740934"/>
              <a:gd name="connsiteY27" fmla="*/ 369498 h 838768"/>
              <a:gd name="connsiteX28" fmla="*/ 592254 w 740934"/>
              <a:gd name="connsiteY28" fmla="*/ 376645 h 838768"/>
              <a:gd name="connsiteX29" fmla="*/ 611305 w 740934"/>
              <a:gd name="connsiteY29" fmla="*/ 388547 h 838768"/>
              <a:gd name="connsiteX30" fmla="*/ 597018 w 740934"/>
              <a:gd name="connsiteY30" fmla="*/ 469509 h 838768"/>
              <a:gd name="connsiteX31" fmla="*/ 613685 w 740934"/>
              <a:gd name="connsiteY31" fmla="*/ 509995 h 838768"/>
              <a:gd name="connsiteX32" fmla="*/ 592255 w 740934"/>
              <a:gd name="connsiteY32" fmla="*/ 526659 h 838768"/>
              <a:gd name="connsiteX33" fmla="*/ 608925 w 740934"/>
              <a:gd name="connsiteY33" fmla="*/ 550473 h 838768"/>
              <a:gd name="connsiteX34" fmla="*/ 599398 w 740934"/>
              <a:gd name="connsiteY34" fmla="*/ 576668 h 838768"/>
              <a:gd name="connsiteX35" fmla="*/ 647024 w 740934"/>
              <a:gd name="connsiteY35" fmla="*/ 619528 h 838768"/>
              <a:gd name="connsiteX36" fmla="*/ 666073 w 740934"/>
              <a:gd name="connsiteY36" fmla="*/ 633820 h 838768"/>
              <a:gd name="connsiteX37" fmla="*/ 649406 w 740934"/>
              <a:gd name="connsiteY37" fmla="*/ 679059 h 838768"/>
              <a:gd name="connsiteX38" fmla="*/ 606543 w 740934"/>
              <a:gd name="connsiteY38" fmla="*/ 679059 h 838768"/>
              <a:gd name="connsiteX39" fmla="*/ 632737 w 740934"/>
              <a:gd name="connsiteY39" fmla="*/ 719541 h 838768"/>
              <a:gd name="connsiteX40" fmla="*/ 661312 w 740934"/>
              <a:gd name="connsiteY40" fmla="*/ 717160 h 838768"/>
              <a:gd name="connsiteX41" fmla="*/ 694648 w 740934"/>
              <a:gd name="connsiteY41" fmla="*/ 750499 h 838768"/>
              <a:gd name="connsiteX42" fmla="*/ 677981 w 740934"/>
              <a:gd name="connsiteY42" fmla="*/ 767166 h 838768"/>
              <a:gd name="connsiteX43" fmla="*/ 669131 w 740934"/>
              <a:gd name="connsiteY43" fmla="*/ 793635 h 838768"/>
              <a:gd name="connsiteX44" fmla="*/ 637497 w 740934"/>
              <a:gd name="connsiteY44" fmla="*/ 810030 h 838768"/>
              <a:gd name="connsiteX45" fmla="*/ 587494 w 740934"/>
              <a:gd name="connsiteY45" fmla="*/ 798122 h 838768"/>
              <a:gd name="connsiteX46" fmla="*/ 535106 w 740934"/>
              <a:gd name="connsiteY46" fmla="*/ 795741 h 838768"/>
              <a:gd name="connsiteX47" fmla="*/ 532723 w 740934"/>
              <a:gd name="connsiteY47" fmla="*/ 774311 h 838768"/>
              <a:gd name="connsiteX48" fmla="*/ 497006 w 740934"/>
              <a:gd name="connsiteY48" fmla="*/ 774309 h 838768"/>
              <a:gd name="connsiteX49" fmla="*/ 482717 w 740934"/>
              <a:gd name="connsiteY49" fmla="*/ 786217 h 838768"/>
              <a:gd name="connsiteX50" fmla="*/ 447000 w 740934"/>
              <a:gd name="connsiteY50" fmla="*/ 812409 h 838768"/>
              <a:gd name="connsiteX51" fmla="*/ 406519 w 740934"/>
              <a:gd name="connsiteY51" fmla="*/ 826698 h 838768"/>
              <a:gd name="connsiteX52" fmla="*/ 380323 w 740934"/>
              <a:gd name="connsiteY52" fmla="*/ 838604 h 838768"/>
              <a:gd name="connsiteX53" fmla="*/ 373181 w 740934"/>
              <a:gd name="connsiteY53" fmla="*/ 821934 h 838768"/>
              <a:gd name="connsiteX54" fmla="*/ 354129 w 740934"/>
              <a:gd name="connsiteY54" fmla="*/ 795742 h 838768"/>
              <a:gd name="connsiteX55" fmla="*/ 294600 w 740934"/>
              <a:gd name="connsiteY55" fmla="*/ 776691 h 838768"/>
              <a:gd name="connsiteX56" fmla="*/ 154104 w 740934"/>
              <a:gd name="connsiteY56" fmla="*/ 729067 h 838768"/>
              <a:gd name="connsiteX57" fmla="*/ 125531 w 740934"/>
              <a:gd name="connsiteY57" fmla="*/ 731446 h 838768"/>
              <a:gd name="connsiteX58" fmla="*/ 90487 w 740934"/>
              <a:gd name="connsiteY58" fmla="*/ 729341 h 838768"/>
              <a:gd name="connsiteX59" fmla="*/ 66000 w 740934"/>
              <a:gd name="connsiteY59" fmla="*/ 729066 h 838768"/>
              <a:gd name="connsiteX60" fmla="*/ 0 w 740934"/>
              <a:gd name="connsiteY60" fmla="*/ 734104 h 838768"/>
              <a:gd name="connsiteX0" fmla="*/ 14287 w 741527"/>
              <a:gd name="connsiteY0" fmla="*/ 334054 h 838768"/>
              <a:gd name="connsiteX1" fmla="*/ 130292 w 741527"/>
              <a:gd name="connsiteY1" fmla="*/ 259961 h 838768"/>
              <a:gd name="connsiteX2" fmla="*/ 192204 w 741527"/>
              <a:gd name="connsiteY2" fmla="*/ 238530 h 838768"/>
              <a:gd name="connsiteX3" fmla="*/ 204110 w 741527"/>
              <a:gd name="connsiteY3" fmla="*/ 164711 h 838768"/>
              <a:gd name="connsiteX4" fmla="*/ 263642 w 741527"/>
              <a:gd name="connsiteY4" fmla="*/ 174238 h 838768"/>
              <a:gd name="connsiteX5" fmla="*/ 344604 w 741527"/>
              <a:gd name="connsiteY5" fmla="*/ 86132 h 838768"/>
              <a:gd name="connsiteX6" fmla="*/ 373180 w 741527"/>
              <a:gd name="connsiteY6" fmla="*/ 88510 h 838768"/>
              <a:gd name="connsiteX7" fmla="*/ 401754 w 741527"/>
              <a:gd name="connsiteY7" fmla="*/ 109944 h 838768"/>
              <a:gd name="connsiteX8" fmla="*/ 444618 w 741527"/>
              <a:gd name="connsiteY8" fmla="*/ 86129 h 838768"/>
              <a:gd name="connsiteX9" fmla="*/ 480335 w 741527"/>
              <a:gd name="connsiteY9" fmla="*/ 98037 h 838768"/>
              <a:gd name="connsiteX10" fmla="*/ 497005 w 741527"/>
              <a:gd name="connsiteY10" fmla="*/ 52792 h 838768"/>
              <a:gd name="connsiteX11" fmla="*/ 530343 w 741527"/>
              <a:gd name="connsiteY11" fmla="*/ 31360 h 838768"/>
              <a:gd name="connsiteX12" fmla="*/ 558917 w 741527"/>
              <a:gd name="connsiteY12" fmla="*/ 407 h 838768"/>
              <a:gd name="connsiteX13" fmla="*/ 568443 w 741527"/>
              <a:gd name="connsiteY13" fmla="*/ 55173 h 838768"/>
              <a:gd name="connsiteX14" fmla="*/ 592254 w 741527"/>
              <a:gd name="connsiteY14" fmla="*/ 74226 h 838768"/>
              <a:gd name="connsiteX15" fmla="*/ 608923 w 741527"/>
              <a:gd name="connsiteY15" fmla="*/ 126613 h 838768"/>
              <a:gd name="connsiteX16" fmla="*/ 587491 w 741527"/>
              <a:gd name="connsiteY16" fmla="*/ 167095 h 838768"/>
              <a:gd name="connsiteX17" fmla="*/ 604160 w 741527"/>
              <a:gd name="connsiteY17" fmla="*/ 200432 h 838768"/>
              <a:gd name="connsiteX18" fmla="*/ 644642 w 741527"/>
              <a:gd name="connsiteY18" fmla="*/ 229007 h 838768"/>
              <a:gd name="connsiteX19" fmla="*/ 625593 w 741527"/>
              <a:gd name="connsiteY19" fmla="*/ 257578 h 838768"/>
              <a:gd name="connsiteX20" fmla="*/ 644644 w 741527"/>
              <a:gd name="connsiteY20" fmla="*/ 283773 h 838768"/>
              <a:gd name="connsiteX21" fmla="*/ 663694 w 741527"/>
              <a:gd name="connsiteY21" fmla="*/ 252817 h 838768"/>
              <a:gd name="connsiteX22" fmla="*/ 694650 w 741527"/>
              <a:gd name="connsiteY22" fmla="*/ 233767 h 838768"/>
              <a:gd name="connsiteX23" fmla="*/ 697031 w 741527"/>
              <a:gd name="connsiteY23" fmla="*/ 267104 h 838768"/>
              <a:gd name="connsiteX24" fmla="*/ 737512 w 741527"/>
              <a:gd name="connsiteY24" fmla="*/ 262342 h 838768"/>
              <a:gd name="connsiteX25" fmla="*/ 716081 w 741527"/>
              <a:gd name="connsiteY25" fmla="*/ 288535 h 838768"/>
              <a:gd name="connsiteX26" fmla="*/ 689887 w 741527"/>
              <a:gd name="connsiteY26" fmla="*/ 333779 h 838768"/>
              <a:gd name="connsiteX27" fmla="*/ 663694 w 741527"/>
              <a:gd name="connsiteY27" fmla="*/ 369498 h 838768"/>
              <a:gd name="connsiteX28" fmla="*/ 592254 w 741527"/>
              <a:gd name="connsiteY28" fmla="*/ 376645 h 838768"/>
              <a:gd name="connsiteX29" fmla="*/ 611305 w 741527"/>
              <a:gd name="connsiteY29" fmla="*/ 388547 h 838768"/>
              <a:gd name="connsiteX30" fmla="*/ 597018 w 741527"/>
              <a:gd name="connsiteY30" fmla="*/ 469509 h 838768"/>
              <a:gd name="connsiteX31" fmla="*/ 613685 w 741527"/>
              <a:gd name="connsiteY31" fmla="*/ 509995 h 838768"/>
              <a:gd name="connsiteX32" fmla="*/ 592255 w 741527"/>
              <a:gd name="connsiteY32" fmla="*/ 526659 h 838768"/>
              <a:gd name="connsiteX33" fmla="*/ 608925 w 741527"/>
              <a:gd name="connsiteY33" fmla="*/ 550473 h 838768"/>
              <a:gd name="connsiteX34" fmla="*/ 599398 w 741527"/>
              <a:gd name="connsiteY34" fmla="*/ 576668 h 838768"/>
              <a:gd name="connsiteX35" fmla="*/ 647024 w 741527"/>
              <a:gd name="connsiteY35" fmla="*/ 619528 h 838768"/>
              <a:gd name="connsiteX36" fmla="*/ 666073 w 741527"/>
              <a:gd name="connsiteY36" fmla="*/ 633820 h 838768"/>
              <a:gd name="connsiteX37" fmla="*/ 649406 w 741527"/>
              <a:gd name="connsiteY37" fmla="*/ 679059 h 838768"/>
              <a:gd name="connsiteX38" fmla="*/ 606543 w 741527"/>
              <a:gd name="connsiteY38" fmla="*/ 679059 h 838768"/>
              <a:gd name="connsiteX39" fmla="*/ 632737 w 741527"/>
              <a:gd name="connsiteY39" fmla="*/ 719541 h 838768"/>
              <a:gd name="connsiteX40" fmla="*/ 661312 w 741527"/>
              <a:gd name="connsiteY40" fmla="*/ 717160 h 838768"/>
              <a:gd name="connsiteX41" fmla="*/ 694648 w 741527"/>
              <a:gd name="connsiteY41" fmla="*/ 750499 h 838768"/>
              <a:gd name="connsiteX42" fmla="*/ 677981 w 741527"/>
              <a:gd name="connsiteY42" fmla="*/ 767166 h 838768"/>
              <a:gd name="connsiteX43" fmla="*/ 669131 w 741527"/>
              <a:gd name="connsiteY43" fmla="*/ 793635 h 838768"/>
              <a:gd name="connsiteX44" fmla="*/ 637497 w 741527"/>
              <a:gd name="connsiteY44" fmla="*/ 810030 h 838768"/>
              <a:gd name="connsiteX45" fmla="*/ 587494 w 741527"/>
              <a:gd name="connsiteY45" fmla="*/ 798122 h 838768"/>
              <a:gd name="connsiteX46" fmla="*/ 535106 w 741527"/>
              <a:gd name="connsiteY46" fmla="*/ 795741 h 838768"/>
              <a:gd name="connsiteX47" fmla="*/ 532723 w 741527"/>
              <a:gd name="connsiteY47" fmla="*/ 774311 h 838768"/>
              <a:gd name="connsiteX48" fmla="*/ 497006 w 741527"/>
              <a:gd name="connsiteY48" fmla="*/ 774309 h 838768"/>
              <a:gd name="connsiteX49" fmla="*/ 482717 w 741527"/>
              <a:gd name="connsiteY49" fmla="*/ 786217 h 838768"/>
              <a:gd name="connsiteX50" fmla="*/ 447000 w 741527"/>
              <a:gd name="connsiteY50" fmla="*/ 812409 h 838768"/>
              <a:gd name="connsiteX51" fmla="*/ 406519 w 741527"/>
              <a:gd name="connsiteY51" fmla="*/ 826698 h 838768"/>
              <a:gd name="connsiteX52" fmla="*/ 380323 w 741527"/>
              <a:gd name="connsiteY52" fmla="*/ 838604 h 838768"/>
              <a:gd name="connsiteX53" fmla="*/ 373181 w 741527"/>
              <a:gd name="connsiteY53" fmla="*/ 821934 h 838768"/>
              <a:gd name="connsiteX54" fmla="*/ 354129 w 741527"/>
              <a:gd name="connsiteY54" fmla="*/ 795742 h 838768"/>
              <a:gd name="connsiteX55" fmla="*/ 294600 w 741527"/>
              <a:gd name="connsiteY55" fmla="*/ 776691 h 838768"/>
              <a:gd name="connsiteX56" fmla="*/ 154104 w 741527"/>
              <a:gd name="connsiteY56" fmla="*/ 729067 h 838768"/>
              <a:gd name="connsiteX57" fmla="*/ 125531 w 741527"/>
              <a:gd name="connsiteY57" fmla="*/ 731446 h 838768"/>
              <a:gd name="connsiteX58" fmla="*/ 90487 w 741527"/>
              <a:gd name="connsiteY58" fmla="*/ 729341 h 838768"/>
              <a:gd name="connsiteX59" fmla="*/ 66000 w 741527"/>
              <a:gd name="connsiteY59" fmla="*/ 729066 h 838768"/>
              <a:gd name="connsiteX60" fmla="*/ 0 w 741527"/>
              <a:gd name="connsiteY60" fmla="*/ 734104 h 838768"/>
              <a:gd name="connsiteX0" fmla="*/ 14287 w 740568"/>
              <a:gd name="connsiteY0" fmla="*/ 334054 h 838768"/>
              <a:gd name="connsiteX1" fmla="*/ 130292 w 740568"/>
              <a:gd name="connsiteY1" fmla="*/ 259961 h 838768"/>
              <a:gd name="connsiteX2" fmla="*/ 192204 w 740568"/>
              <a:gd name="connsiteY2" fmla="*/ 238530 h 838768"/>
              <a:gd name="connsiteX3" fmla="*/ 204110 w 740568"/>
              <a:gd name="connsiteY3" fmla="*/ 164711 h 838768"/>
              <a:gd name="connsiteX4" fmla="*/ 263642 w 740568"/>
              <a:gd name="connsiteY4" fmla="*/ 174238 h 838768"/>
              <a:gd name="connsiteX5" fmla="*/ 344604 w 740568"/>
              <a:gd name="connsiteY5" fmla="*/ 86132 h 838768"/>
              <a:gd name="connsiteX6" fmla="*/ 373180 w 740568"/>
              <a:gd name="connsiteY6" fmla="*/ 88510 h 838768"/>
              <a:gd name="connsiteX7" fmla="*/ 401754 w 740568"/>
              <a:gd name="connsiteY7" fmla="*/ 109944 h 838768"/>
              <a:gd name="connsiteX8" fmla="*/ 444618 w 740568"/>
              <a:gd name="connsiteY8" fmla="*/ 86129 h 838768"/>
              <a:gd name="connsiteX9" fmla="*/ 480335 w 740568"/>
              <a:gd name="connsiteY9" fmla="*/ 98037 h 838768"/>
              <a:gd name="connsiteX10" fmla="*/ 497005 w 740568"/>
              <a:gd name="connsiteY10" fmla="*/ 52792 h 838768"/>
              <a:gd name="connsiteX11" fmla="*/ 530343 w 740568"/>
              <a:gd name="connsiteY11" fmla="*/ 31360 h 838768"/>
              <a:gd name="connsiteX12" fmla="*/ 558917 w 740568"/>
              <a:gd name="connsiteY12" fmla="*/ 407 h 838768"/>
              <a:gd name="connsiteX13" fmla="*/ 568443 w 740568"/>
              <a:gd name="connsiteY13" fmla="*/ 55173 h 838768"/>
              <a:gd name="connsiteX14" fmla="*/ 592254 w 740568"/>
              <a:gd name="connsiteY14" fmla="*/ 74226 h 838768"/>
              <a:gd name="connsiteX15" fmla="*/ 608923 w 740568"/>
              <a:gd name="connsiteY15" fmla="*/ 126613 h 838768"/>
              <a:gd name="connsiteX16" fmla="*/ 587491 w 740568"/>
              <a:gd name="connsiteY16" fmla="*/ 167095 h 838768"/>
              <a:gd name="connsiteX17" fmla="*/ 604160 w 740568"/>
              <a:gd name="connsiteY17" fmla="*/ 200432 h 838768"/>
              <a:gd name="connsiteX18" fmla="*/ 644642 w 740568"/>
              <a:gd name="connsiteY18" fmla="*/ 229007 h 838768"/>
              <a:gd name="connsiteX19" fmla="*/ 625593 w 740568"/>
              <a:gd name="connsiteY19" fmla="*/ 257578 h 838768"/>
              <a:gd name="connsiteX20" fmla="*/ 644644 w 740568"/>
              <a:gd name="connsiteY20" fmla="*/ 283773 h 838768"/>
              <a:gd name="connsiteX21" fmla="*/ 663694 w 740568"/>
              <a:gd name="connsiteY21" fmla="*/ 252817 h 838768"/>
              <a:gd name="connsiteX22" fmla="*/ 694650 w 740568"/>
              <a:gd name="connsiteY22" fmla="*/ 233767 h 838768"/>
              <a:gd name="connsiteX23" fmla="*/ 697031 w 740568"/>
              <a:gd name="connsiteY23" fmla="*/ 267104 h 838768"/>
              <a:gd name="connsiteX24" fmla="*/ 737512 w 740568"/>
              <a:gd name="connsiteY24" fmla="*/ 262342 h 838768"/>
              <a:gd name="connsiteX25" fmla="*/ 716081 w 740568"/>
              <a:gd name="connsiteY25" fmla="*/ 288535 h 838768"/>
              <a:gd name="connsiteX26" fmla="*/ 689887 w 740568"/>
              <a:gd name="connsiteY26" fmla="*/ 333779 h 838768"/>
              <a:gd name="connsiteX27" fmla="*/ 663694 w 740568"/>
              <a:gd name="connsiteY27" fmla="*/ 369498 h 838768"/>
              <a:gd name="connsiteX28" fmla="*/ 592254 w 740568"/>
              <a:gd name="connsiteY28" fmla="*/ 376645 h 838768"/>
              <a:gd name="connsiteX29" fmla="*/ 611305 w 740568"/>
              <a:gd name="connsiteY29" fmla="*/ 388547 h 838768"/>
              <a:gd name="connsiteX30" fmla="*/ 597018 w 740568"/>
              <a:gd name="connsiteY30" fmla="*/ 469509 h 838768"/>
              <a:gd name="connsiteX31" fmla="*/ 613685 w 740568"/>
              <a:gd name="connsiteY31" fmla="*/ 509995 h 838768"/>
              <a:gd name="connsiteX32" fmla="*/ 592255 w 740568"/>
              <a:gd name="connsiteY32" fmla="*/ 526659 h 838768"/>
              <a:gd name="connsiteX33" fmla="*/ 608925 w 740568"/>
              <a:gd name="connsiteY33" fmla="*/ 550473 h 838768"/>
              <a:gd name="connsiteX34" fmla="*/ 599398 w 740568"/>
              <a:gd name="connsiteY34" fmla="*/ 576668 h 838768"/>
              <a:gd name="connsiteX35" fmla="*/ 647024 w 740568"/>
              <a:gd name="connsiteY35" fmla="*/ 619528 h 838768"/>
              <a:gd name="connsiteX36" fmla="*/ 666073 w 740568"/>
              <a:gd name="connsiteY36" fmla="*/ 633820 h 838768"/>
              <a:gd name="connsiteX37" fmla="*/ 649406 w 740568"/>
              <a:gd name="connsiteY37" fmla="*/ 679059 h 838768"/>
              <a:gd name="connsiteX38" fmla="*/ 606543 w 740568"/>
              <a:gd name="connsiteY38" fmla="*/ 679059 h 838768"/>
              <a:gd name="connsiteX39" fmla="*/ 632737 w 740568"/>
              <a:gd name="connsiteY39" fmla="*/ 719541 h 838768"/>
              <a:gd name="connsiteX40" fmla="*/ 661312 w 740568"/>
              <a:gd name="connsiteY40" fmla="*/ 717160 h 838768"/>
              <a:gd name="connsiteX41" fmla="*/ 694648 w 740568"/>
              <a:gd name="connsiteY41" fmla="*/ 750499 h 838768"/>
              <a:gd name="connsiteX42" fmla="*/ 677981 w 740568"/>
              <a:gd name="connsiteY42" fmla="*/ 767166 h 838768"/>
              <a:gd name="connsiteX43" fmla="*/ 669131 w 740568"/>
              <a:gd name="connsiteY43" fmla="*/ 793635 h 838768"/>
              <a:gd name="connsiteX44" fmla="*/ 637497 w 740568"/>
              <a:gd name="connsiteY44" fmla="*/ 810030 h 838768"/>
              <a:gd name="connsiteX45" fmla="*/ 587494 w 740568"/>
              <a:gd name="connsiteY45" fmla="*/ 798122 h 838768"/>
              <a:gd name="connsiteX46" fmla="*/ 535106 w 740568"/>
              <a:gd name="connsiteY46" fmla="*/ 795741 h 838768"/>
              <a:gd name="connsiteX47" fmla="*/ 532723 w 740568"/>
              <a:gd name="connsiteY47" fmla="*/ 774311 h 838768"/>
              <a:gd name="connsiteX48" fmla="*/ 497006 w 740568"/>
              <a:gd name="connsiteY48" fmla="*/ 774309 h 838768"/>
              <a:gd name="connsiteX49" fmla="*/ 482717 w 740568"/>
              <a:gd name="connsiteY49" fmla="*/ 786217 h 838768"/>
              <a:gd name="connsiteX50" fmla="*/ 447000 w 740568"/>
              <a:gd name="connsiteY50" fmla="*/ 812409 h 838768"/>
              <a:gd name="connsiteX51" fmla="*/ 406519 w 740568"/>
              <a:gd name="connsiteY51" fmla="*/ 826698 h 838768"/>
              <a:gd name="connsiteX52" fmla="*/ 380323 w 740568"/>
              <a:gd name="connsiteY52" fmla="*/ 838604 h 838768"/>
              <a:gd name="connsiteX53" fmla="*/ 373181 w 740568"/>
              <a:gd name="connsiteY53" fmla="*/ 821934 h 838768"/>
              <a:gd name="connsiteX54" fmla="*/ 354129 w 740568"/>
              <a:gd name="connsiteY54" fmla="*/ 795742 h 838768"/>
              <a:gd name="connsiteX55" fmla="*/ 294600 w 740568"/>
              <a:gd name="connsiteY55" fmla="*/ 776691 h 838768"/>
              <a:gd name="connsiteX56" fmla="*/ 154104 w 740568"/>
              <a:gd name="connsiteY56" fmla="*/ 729067 h 838768"/>
              <a:gd name="connsiteX57" fmla="*/ 125531 w 740568"/>
              <a:gd name="connsiteY57" fmla="*/ 731446 h 838768"/>
              <a:gd name="connsiteX58" fmla="*/ 90487 w 740568"/>
              <a:gd name="connsiteY58" fmla="*/ 729341 h 838768"/>
              <a:gd name="connsiteX59" fmla="*/ 66000 w 740568"/>
              <a:gd name="connsiteY59" fmla="*/ 729066 h 838768"/>
              <a:gd name="connsiteX60" fmla="*/ 0 w 740568"/>
              <a:gd name="connsiteY60" fmla="*/ 734104 h 838768"/>
              <a:gd name="connsiteX0" fmla="*/ 14287 w 740568"/>
              <a:gd name="connsiteY0" fmla="*/ 334054 h 838768"/>
              <a:gd name="connsiteX1" fmla="*/ 130292 w 740568"/>
              <a:gd name="connsiteY1" fmla="*/ 259961 h 838768"/>
              <a:gd name="connsiteX2" fmla="*/ 192204 w 740568"/>
              <a:gd name="connsiteY2" fmla="*/ 238530 h 838768"/>
              <a:gd name="connsiteX3" fmla="*/ 204110 w 740568"/>
              <a:gd name="connsiteY3" fmla="*/ 164711 h 838768"/>
              <a:gd name="connsiteX4" fmla="*/ 263642 w 740568"/>
              <a:gd name="connsiteY4" fmla="*/ 174238 h 838768"/>
              <a:gd name="connsiteX5" fmla="*/ 344604 w 740568"/>
              <a:gd name="connsiteY5" fmla="*/ 86132 h 838768"/>
              <a:gd name="connsiteX6" fmla="*/ 373180 w 740568"/>
              <a:gd name="connsiteY6" fmla="*/ 88510 h 838768"/>
              <a:gd name="connsiteX7" fmla="*/ 401754 w 740568"/>
              <a:gd name="connsiteY7" fmla="*/ 109944 h 838768"/>
              <a:gd name="connsiteX8" fmla="*/ 444618 w 740568"/>
              <a:gd name="connsiteY8" fmla="*/ 86129 h 838768"/>
              <a:gd name="connsiteX9" fmla="*/ 480335 w 740568"/>
              <a:gd name="connsiteY9" fmla="*/ 98037 h 838768"/>
              <a:gd name="connsiteX10" fmla="*/ 497005 w 740568"/>
              <a:gd name="connsiteY10" fmla="*/ 52792 h 838768"/>
              <a:gd name="connsiteX11" fmla="*/ 530343 w 740568"/>
              <a:gd name="connsiteY11" fmla="*/ 31360 h 838768"/>
              <a:gd name="connsiteX12" fmla="*/ 558917 w 740568"/>
              <a:gd name="connsiteY12" fmla="*/ 407 h 838768"/>
              <a:gd name="connsiteX13" fmla="*/ 568443 w 740568"/>
              <a:gd name="connsiteY13" fmla="*/ 55173 h 838768"/>
              <a:gd name="connsiteX14" fmla="*/ 592254 w 740568"/>
              <a:gd name="connsiteY14" fmla="*/ 74226 h 838768"/>
              <a:gd name="connsiteX15" fmla="*/ 608923 w 740568"/>
              <a:gd name="connsiteY15" fmla="*/ 126613 h 838768"/>
              <a:gd name="connsiteX16" fmla="*/ 587491 w 740568"/>
              <a:gd name="connsiteY16" fmla="*/ 167095 h 838768"/>
              <a:gd name="connsiteX17" fmla="*/ 604160 w 740568"/>
              <a:gd name="connsiteY17" fmla="*/ 200432 h 838768"/>
              <a:gd name="connsiteX18" fmla="*/ 644642 w 740568"/>
              <a:gd name="connsiteY18" fmla="*/ 229007 h 838768"/>
              <a:gd name="connsiteX19" fmla="*/ 625593 w 740568"/>
              <a:gd name="connsiteY19" fmla="*/ 257578 h 838768"/>
              <a:gd name="connsiteX20" fmla="*/ 644644 w 740568"/>
              <a:gd name="connsiteY20" fmla="*/ 283773 h 838768"/>
              <a:gd name="connsiteX21" fmla="*/ 663694 w 740568"/>
              <a:gd name="connsiteY21" fmla="*/ 252817 h 838768"/>
              <a:gd name="connsiteX22" fmla="*/ 694650 w 740568"/>
              <a:gd name="connsiteY22" fmla="*/ 233767 h 838768"/>
              <a:gd name="connsiteX23" fmla="*/ 697031 w 740568"/>
              <a:gd name="connsiteY23" fmla="*/ 267104 h 838768"/>
              <a:gd name="connsiteX24" fmla="*/ 737512 w 740568"/>
              <a:gd name="connsiteY24" fmla="*/ 262342 h 838768"/>
              <a:gd name="connsiteX25" fmla="*/ 716081 w 740568"/>
              <a:gd name="connsiteY25" fmla="*/ 288535 h 838768"/>
              <a:gd name="connsiteX26" fmla="*/ 689887 w 740568"/>
              <a:gd name="connsiteY26" fmla="*/ 333779 h 838768"/>
              <a:gd name="connsiteX27" fmla="*/ 663694 w 740568"/>
              <a:gd name="connsiteY27" fmla="*/ 369498 h 838768"/>
              <a:gd name="connsiteX28" fmla="*/ 599398 w 740568"/>
              <a:gd name="connsiteY28" fmla="*/ 376645 h 838768"/>
              <a:gd name="connsiteX29" fmla="*/ 611305 w 740568"/>
              <a:gd name="connsiteY29" fmla="*/ 388547 h 838768"/>
              <a:gd name="connsiteX30" fmla="*/ 597018 w 740568"/>
              <a:gd name="connsiteY30" fmla="*/ 469509 h 838768"/>
              <a:gd name="connsiteX31" fmla="*/ 613685 w 740568"/>
              <a:gd name="connsiteY31" fmla="*/ 509995 h 838768"/>
              <a:gd name="connsiteX32" fmla="*/ 592255 w 740568"/>
              <a:gd name="connsiteY32" fmla="*/ 526659 h 838768"/>
              <a:gd name="connsiteX33" fmla="*/ 608925 w 740568"/>
              <a:gd name="connsiteY33" fmla="*/ 550473 h 838768"/>
              <a:gd name="connsiteX34" fmla="*/ 599398 w 740568"/>
              <a:gd name="connsiteY34" fmla="*/ 576668 h 838768"/>
              <a:gd name="connsiteX35" fmla="*/ 647024 w 740568"/>
              <a:gd name="connsiteY35" fmla="*/ 619528 h 838768"/>
              <a:gd name="connsiteX36" fmla="*/ 666073 w 740568"/>
              <a:gd name="connsiteY36" fmla="*/ 633820 h 838768"/>
              <a:gd name="connsiteX37" fmla="*/ 649406 w 740568"/>
              <a:gd name="connsiteY37" fmla="*/ 679059 h 838768"/>
              <a:gd name="connsiteX38" fmla="*/ 606543 w 740568"/>
              <a:gd name="connsiteY38" fmla="*/ 679059 h 838768"/>
              <a:gd name="connsiteX39" fmla="*/ 632737 w 740568"/>
              <a:gd name="connsiteY39" fmla="*/ 719541 h 838768"/>
              <a:gd name="connsiteX40" fmla="*/ 661312 w 740568"/>
              <a:gd name="connsiteY40" fmla="*/ 717160 h 838768"/>
              <a:gd name="connsiteX41" fmla="*/ 694648 w 740568"/>
              <a:gd name="connsiteY41" fmla="*/ 750499 h 838768"/>
              <a:gd name="connsiteX42" fmla="*/ 677981 w 740568"/>
              <a:gd name="connsiteY42" fmla="*/ 767166 h 838768"/>
              <a:gd name="connsiteX43" fmla="*/ 669131 w 740568"/>
              <a:gd name="connsiteY43" fmla="*/ 793635 h 838768"/>
              <a:gd name="connsiteX44" fmla="*/ 637497 w 740568"/>
              <a:gd name="connsiteY44" fmla="*/ 810030 h 838768"/>
              <a:gd name="connsiteX45" fmla="*/ 587494 w 740568"/>
              <a:gd name="connsiteY45" fmla="*/ 798122 h 838768"/>
              <a:gd name="connsiteX46" fmla="*/ 535106 w 740568"/>
              <a:gd name="connsiteY46" fmla="*/ 795741 h 838768"/>
              <a:gd name="connsiteX47" fmla="*/ 532723 w 740568"/>
              <a:gd name="connsiteY47" fmla="*/ 774311 h 838768"/>
              <a:gd name="connsiteX48" fmla="*/ 497006 w 740568"/>
              <a:gd name="connsiteY48" fmla="*/ 774309 h 838768"/>
              <a:gd name="connsiteX49" fmla="*/ 482717 w 740568"/>
              <a:gd name="connsiteY49" fmla="*/ 786217 h 838768"/>
              <a:gd name="connsiteX50" fmla="*/ 447000 w 740568"/>
              <a:gd name="connsiteY50" fmla="*/ 812409 h 838768"/>
              <a:gd name="connsiteX51" fmla="*/ 406519 w 740568"/>
              <a:gd name="connsiteY51" fmla="*/ 826698 h 838768"/>
              <a:gd name="connsiteX52" fmla="*/ 380323 w 740568"/>
              <a:gd name="connsiteY52" fmla="*/ 838604 h 838768"/>
              <a:gd name="connsiteX53" fmla="*/ 373181 w 740568"/>
              <a:gd name="connsiteY53" fmla="*/ 821934 h 838768"/>
              <a:gd name="connsiteX54" fmla="*/ 354129 w 740568"/>
              <a:gd name="connsiteY54" fmla="*/ 795742 h 838768"/>
              <a:gd name="connsiteX55" fmla="*/ 294600 w 740568"/>
              <a:gd name="connsiteY55" fmla="*/ 776691 h 838768"/>
              <a:gd name="connsiteX56" fmla="*/ 154104 w 740568"/>
              <a:gd name="connsiteY56" fmla="*/ 729067 h 838768"/>
              <a:gd name="connsiteX57" fmla="*/ 125531 w 740568"/>
              <a:gd name="connsiteY57" fmla="*/ 731446 h 838768"/>
              <a:gd name="connsiteX58" fmla="*/ 90487 w 740568"/>
              <a:gd name="connsiteY58" fmla="*/ 729341 h 838768"/>
              <a:gd name="connsiteX59" fmla="*/ 66000 w 740568"/>
              <a:gd name="connsiteY59" fmla="*/ 729066 h 838768"/>
              <a:gd name="connsiteX60" fmla="*/ 0 w 740568"/>
              <a:gd name="connsiteY60" fmla="*/ 734104 h 838768"/>
              <a:gd name="connsiteX0" fmla="*/ 14287 w 740568"/>
              <a:gd name="connsiteY0" fmla="*/ 334054 h 838768"/>
              <a:gd name="connsiteX1" fmla="*/ 130292 w 740568"/>
              <a:gd name="connsiteY1" fmla="*/ 259961 h 838768"/>
              <a:gd name="connsiteX2" fmla="*/ 192204 w 740568"/>
              <a:gd name="connsiteY2" fmla="*/ 238530 h 838768"/>
              <a:gd name="connsiteX3" fmla="*/ 204110 w 740568"/>
              <a:gd name="connsiteY3" fmla="*/ 164711 h 838768"/>
              <a:gd name="connsiteX4" fmla="*/ 263642 w 740568"/>
              <a:gd name="connsiteY4" fmla="*/ 174238 h 838768"/>
              <a:gd name="connsiteX5" fmla="*/ 344604 w 740568"/>
              <a:gd name="connsiteY5" fmla="*/ 86132 h 838768"/>
              <a:gd name="connsiteX6" fmla="*/ 373180 w 740568"/>
              <a:gd name="connsiteY6" fmla="*/ 88510 h 838768"/>
              <a:gd name="connsiteX7" fmla="*/ 401754 w 740568"/>
              <a:gd name="connsiteY7" fmla="*/ 109944 h 838768"/>
              <a:gd name="connsiteX8" fmla="*/ 444618 w 740568"/>
              <a:gd name="connsiteY8" fmla="*/ 86129 h 838768"/>
              <a:gd name="connsiteX9" fmla="*/ 480335 w 740568"/>
              <a:gd name="connsiteY9" fmla="*/ 98037 h 838768"/>
              <a:gd name="connsiteX10" fmla="*/ 497005 w 740568"/>
              <a:gd name="connsiteY10" fmla="*/ 52792 h 838768"/>
              <a:gd name="connsiteX11" fmla="*/ 530343 w 740568"/>
              <a:gd name="connsiteY11" fmla="*/ 31360 h 838768"/>
              <a:gd name="connsiteX12" fmla="*/ 558917 w 740568"/>
              <a:gd name="connsiteY12" fmla="*/ 407 h 838768"/>
              <a:gd name="connsiteX13" fmla="*/ 568443 w 740568"/>
              <a:gd name="connsiteY13" fmla="*/ 55173 h 838768"/>
              <a:gd name="connsiteX14" fmla="*/ 592254 w 740568"/>
              <a:gd name="connsiteY14" fmla="*/ 74226 h 838768"/>
              <a:gd name="connsiteX15" fmla="*/ 608923 w 740568"/>
              <a:gd name="connsiteY15" fmla="*/ 126613 h 838768"/>
              <a:gd name="connsiteX16" fmla="*/ 587491 w 740568"/>
              <a:gd name="connsiteY16" fmla="*/ 167095 h 838768"/>
              <a:gd name="connsiteX17" fmla="*/ 604160 w 740568"/>
              <a:gd name="connsiteY17" fmla="*/ 200432 h 838768"/>
              <a:gd name="connsiteX18" fmla="*/ 644642 w 740568"/>
              <a:gd name="connsiteY18" fmla="*/ 229007 h 838768"/>
              <a:gd name="connsiteX19" fmla="*/ 625593 w 740568"/>
              <a:gd name="connsiteY19" fmla="*/ 257578 h 838768"/>
              <a:gd name="connsiteX20" fmla="*/ 644644 w 740568"/>
              <a:gd name="connsiteY20" fmla="*/ 283773 h 838768"/>
              <a:gd name="connsiteX21" fmla="*/ 656550 w 740568"/>
              <a:gd name="connsiteY21" fmla="*/ 248055 h 838768"/>
              <a:gd name="connsiteX22" fmla="*/ 694650 w 740568"/>
              <a:gd name="connsiteY22" fmla="*/ 233767 h 838768"/>
              <a:gd name="connsiteX23" fmla="*/ 697031 w 740568"/>
              <a:gd name="connsiteY23" fmla="*/ 267104 h 838768"/>
              <a:gd name="connsiteX24" fmla="*/ 737512 w 740568"/>
              <a:gd name="connsiteY24" fmla="*/ 262342 h 838768"/>
              <a:gd name="connsiteX25" fmla="*/ 716081 w 740568"/>
              <a:gd name="connsiteY25" fmla="*/ 288535 h 838768"/>
              <a:gd name="connsiteX26" fmla="*/ 689887 w 740568"/>
              <a:gd name="connsiteY26" fmla="*/ 333779 h 838768"/>
              <a:gd name="connsiteX27" fmla="*/ 663694 w 740568"/>
              <a:gd name="connsiteY27" fmla="*/ 369498 h 838768"/>
              <a:gd name="connsiteX28" fmla="*/ 599398 w 740568"/>
              <a:gd name="connsiteY28" fmla="*/ 376645 h 838768"/>
              <a:gd name="connsiteX29" fmla="*/ 611305 w 740568"/>
              <a:gd name="connsiteY29" fmla="*/ 388547 h 838768"/>
              <a:gd name="connsiteX30" fmla="*/ 597018 w 740568"/>
              <a:gd name="connsiteY30" fmla="*/ 469509 h 838768"/>
              <a:gd name="connsiteX31" fmla="*/ 613685 w 740568"/>
              <a:gd name="connsiteY31" fmla="*/ 509995 h 838768"/>
              <a:gd name="connsiteX32" fmla="*/ 592255 w 740568"/>
              <a:gd name="connsiteY32" fmla="*/ 526659 h 838768"/>
              <a:gd name="connsiteX33" fmla="*/ 608925 w 740568"/>
              <a:gd name="connsiteY33" fmla="*/ 550473 h 838768"/>
              <a:gd name="connsiteX34" fmla="*/ 599398 w 740568"/>
              <a:gd name="connsiteY34" fmla="*/ 576668 h 838768"/>
              <a:gd name="connsiteX35" fmla="*/ 647024 w 740568"/>
              <a:gd name="connsiteY35" fmla="*/ 619528 h 838768"/>
              <a:gd name="connsiteX36" fmla="*/ 666073 w 740568"/>
              <a:gd name="connsiteY36" fmla="*/ 633820 h 838768"/>
              <a:gd name="connsiteX37" fmla="*/ 649406 w 740568"/>
              <a:gd name="connsiteY37" fmla="*/ 679059 h 838768"/>
              <a:gd name="connsiteX38" fmla="*/ 606543 w 740568"/>
              <a:gd name="connsiteY38" fmla="*/ 679059 h 838768"/>
              <a:gd name="connsiteX39" fmla="*/ 632737 w 740568"/>
              <a:gd name="connsiteY39" fmla="*/ 719541 h 838768"/>
              <a:gd name="connsiteX40" fmla="*/ 661312 w 740568"/>
              <a:gd name="connsiteY40" fmla="*/ 717160 h 838768"/>
              <a:gd name="connsiteX41" fmla="*/ 694648 w 740568"/>
              <a:gd name="connsiteY41" fmla="*/ 750499 h 838768"/>
              <a:gd name="connsiteX42" fmla="*/ 677981 w 740568"/>
              <a:gd name="connsiteY42" fmla="*/ 767166 h 838768"/>
              <a:gd name="connsiteX43" fmla="*/ 669131 w 740568"/>
              <a:gd name="connsiteY43" fmla="*/ 793635 h 838768"/>
              <a:gd name="connsiteX44" fmla="*/ 637497 w 740568"/>
              <a:gd name="connsiteY44" fmla="*/ 810030 h 838768"/>
              <a:gd name="connsiteX45" fmla="*/ 587494 w 740568"/>
              <a:gd name="connsiteY45" fmla="*/ 798122 h 838768"/>
              <a:gd name="connsiteX46" fmla="*/ 535106 w 740568"/>
              <a:gd name="connsiteY46" fmla="*/ 795741 h 838768"/>
              <a:gd name="connsiteX47" fmla="*/ 532723 w 740568"/>
              <a:gd name="connsiteY47" fmla="*/ 774311 h 838768"/>
              <a:gd name="connsiteX48" fmla="*/ 497006 w 740568"/>
              <a:gd name="connsiteY48" fmla="*/ 774309 h 838768"/>
              <a:gd name="connsiteX49" fmla="*/ 482717 w 740568"/>
              <a:gd name="connsiteY49" fmla="*/ 786217 h 838768"/>
              <a:gd name="connsiteX50" fmla="*/ 447000 w 740568"/>
              <a:gd name="connsiteY50" fmla="*/ 812409 h 838768"/>
              <a:gd name="connsiteX51" fmla="*/ 406519 w 740568"/>
              <a:gd name="connsiteY51" fmla="*/ 826698 h 838768"/>
              <a:gd name="connsiteX52" fmla="*/ 380323 w 740568"/>
              <a:gd name="connsiteY52" fmla="*/ 838604 h 838768"/>
              <a:gd name="connsiteX53" fmla="*/ 373181 w 740568"/>
              <a:gd name="connsiteY53" fmla="*/ 821934 h 838768"/>
              <a:gd name="connsiteX54" fmla="*/ 354129 w 740568"/>
              <a:gd name="connsiteY54" fmla="*/ 795742 h 838768"/>
              <a:gd name="connsiteX55" fmla="*/ 294600 w 740568"/>
              <a:gd name="connsiteY55" fmla="*/ 776691 h 838768"/>
              <a:gd name="connsiteX56" fmla="*/ 154104 w 740568"/>
              <a:gd name="connsiteY56" fmla="*/ 729067 h 838768"/>
              <a:gd name="connsiteX57" fmla="*/ 125531 w 740568"/>
              <a:gd name="connsiteY57" fmla="*/ 731446 h 838768"/>
              <a:gd name="connsiteX58" fmla="*/ 90487 w 740568"/>
              <a:gd name="connsiteY58" fmla="*/ 729341 h 838768"/>
              <a:gd name="connsiteX59" fmla="*/ 66000 w 740568"/>
              <a:gd name="connsiteY59" fmla="*/ 729066 h 838768"/>
              <a:gd name="connsiteX60" fmla="*/ 0 w 740568"/>
              <a:gd name="connsiteY60" fmla="*/ 734104 h 838768"/>
              <a:gd name="connsiteX0" fmla="*/ 14287 w 740656"/>
              <a:gd name="connsiteY0" fmla="*/ 334054 h 838768"/>
              <a:gd name="connsiteX1" fmla="*/ 130292 w 740656"/>
              <a:gd name="connsiteY1" fmla="*/ 259961 h 838768"/>
              <a:gd name="connsiteX2" fmla="*/ 192204 w 740656"/>
              <a:gd name="connsiteY2" fmla="*/ 238530 h 838768"/>
              <a:gd name="connsiteX3" fmla="*/ 204110 w 740656"/>
              <a:gd name="connsiteY3" fmla="*/ 164711 h 838768"/>
              <a:gd name="connsiteX4" fmla="*/ 263642 w 740656"/>
              <a:gd name="connsiteY4" fmla="*/ 174238 h 838768"/>
              <a:gd name="connsiteX5" fmla="*/ 344604 w 740656"/>
              <a:gd name="connsiteY5" fmla="*/ 86132 h 838768"/>
              <a:gd name="connsiteX6" fmla="*/ 373180 w 740656"/>
              <a:gd name="connsiteY6" fmla="*/ 88510 h 838768"/>
              <a:gd name="connsiteX7" fmla="*/ 401754 w 740656"/>
              <a:gd name="connsiteY7" fmla="*/ 109944 h 838768"/>
              <a:gd name="connsiteX8" fmla="*/ 444618 w 740656"/>
              <a:gd name="connsiteY8" fmla="*/ 86129 h 838768"/>
              <a:gd name="connsiteX9" fmla="*/ 480335 w 740656"/>
              <a:gd name="connsiteY9" fmla="*/ 98037 h 838768"/>
              <a:gd name="connsiteX10" fmla="*/ 497005 w 740656"/>
              <a:gd name="connsiteY10" fmla="*/ 52792 h 838768"/>
              <a:gd name="connsiteX11" fmla="*/ 530343 w 740656"/>
              <a:gd name="connsiteY11" fmla="*/ 31360 h 838768"/>
              <a:gd name="connsiteX12" fmla="*/ 558917 w 740656"/>
              <a:gd name="connsiteY12" fmla="*/ 407 h 838768"/>
              <a:gd name="connsiteX13" fmla="*/ 568443 w 740656"/>
              <a:gd name="connsiteY13" fmla="*/ 55173 h 838768"/>
              <a:gd name="connsiteX14" fmla="*/ 592254 w 740656"/>
              <a:gd name="connsiteY14" fmla="*/ 74226 h 838768"/>
              <a:gd name="connsiteX15" fmla="*/ 608923 w 740656"/>
              <a:gd name="connsiteY15" fmla="*/ 126613 h 838768"/>
              <a:gd name="connsiteX16" fmla="*/ 587491 w 740656"/>
              <a:gd name="connsiteY16" fmla="*/ 167095 h 838768"/>
              <a:gd name="connsiteX17" fmla="*/ 604160 w 740656"/>
              <a:gd name="connsiteY17" fmla="*/ 200432 h 838768"/>
              <a:gd name="connsiteX18" fmla="*/ 644642 w 740656"/>
              <a:gd name="connsiteY18" fmla="*/ 229007 h 838768"/>
              <a:gd name="connsiteX19" fmla="*/ 625593 w 740656"/>
              <a:gd name="connsiteY19" fmla="*/ 257578 h 838768"/>
              <a:gd name="connsiteX20" fmla="*/ 644644 w 740656"/>
              <a:gd name="connsiteY20" fmla="*/ 283773 h 838768"/>
              <a:gd name="connsiteX21" fmla="*/ 656550 w 740656"/>
              <a:gd name="connsiteY21" fmla="*/ 248055 h 838768"/>
              <a:gd name="connsiteX22" fmla="*/ 694650 w 740656"/>
              <a:gd name="connsiteY22" fmla="*/ 233767 h 838768"/>
              <a:gd name="connsiteX23" fmla="*/ 699412 w 740656"/>
              <a:gd name="connsiteY23" fmla="*/ 259960 h 838768"/>
              <a:gd name="connsiteX24" fmla="*/ 737512 w 740656"/>
              <a:gd name="connsiteY24" fmla="*/ 262342 h 838768"/>
              <a:gd name="connsiteX25" fmla="*/ 716081 w 740656"/>
              <a:gd name="connsiteY25" fmla="*/ 288535 h 838768"/>
              <a:gd name="connsiteX26" fmla="*/ 689887 w 740656"/>
              <a:gd name="connsiteY26" fmla="*/ 333779 h 838768"/>
              <a:gd name="connsiteX27" fmla="*/ 663694 w 740656"/>
              <a:gd name="connsiteY27" fmla="*/ 369498 h 838768"/>
              <a:gd name="connsiteX28" fmla="*/ 599398 w 740656"/>
              <a:gd name="connsiteY28" fmla="*/ 376645 h 838768"/>
              <a:gd name="connsiteX29" fmla="*/ 611305 w 740656"/>
              <a:gd name="connsiteY29" fmla="*/ 388547 h 838768"/>
              <a:gd name="connsiteX30" fmla="*/ 597018 w 740656"/>
              <a:gd name="connsiteY30" fmla="*/ 469509 h 838768"/>
              <a:gd name="connsiteX31" fmla="*/ 613685 w 740656"/>
              <a:gd name="connsiteY31" fmla="*/ 509995 h 838768"/>
              <a:gd name="connsiteX32" fmla="*/ 592255 w 740656"/>
              <a:gd name="connsiteY32" fmla="*/ 526659 h 838768"/>
              <a:gd name="connsiteX33" fmla="*/ 608925 w 740656"/>
              <a:gd name="connsiteY33" fmla="*/ 550473 h 838768"/>
              <a:gd name="connsiteX34" fmla="*/ 599398 w 740656"/>
              <a:gd name="connsiteY34" fmla="*/ 576668 h 838768"/>
              <a:gd name="connsiteX35" fmla="*/ 647024 w 740656"/>
              <a:gd name="connsiteY35" fmla="*/ 619528 h 838768"/>
              <a:gd name="connsiteX36" fmla="*/ 666073 w 740656"/>
              <a:gd name="connsiteY36" fmla="*/ 633820 h 838768"/>
              <a:gd name="connsiteX37" fmla="*/ 649406 w 740656"/>
              <a:gd name="connsiteY37" fmla="*/ 679059 h 838768"/>
              <a:gd name="connsiteX38" fmla="*/ 606543 w 740656"/>
              <a:gd name="connsiteY38" fmla="*/ 679059 h 838768"/>
              <a:gd name="connsiteX39" fmla="*/ 632737 w 740656"/>
              <a:gd name="connsiteY39" fmla="*/ 719541 h 838768"/>
              <a:gd name="connsiteX40" fmla="*/ 661312 w 740656"/>
              <a:gd name="connsiteY40" fmla="*/ 717160 h 838768"/>
              <a:gd name="connsiteX41" fmla="*/ 694648 w 740656"/>
              <a:gd name="connsiteY41" fmla="*/ 750499 h 838768"/>
              <a:gd name="connsiteX42" fmla="*/ 677981 w 740656"/>
              <a:gd name="connsiteY42" fmla="*/ 767166 h 838768"/>
              <a:gd name="connsiteX43" fmla="*/ 669131 w 740656"/>
              <a:gd name="connsiteY43" fmla="*/ 793635 h 838768"/>
              <a:gd name="connsiteX44" fmla="*/ 637497 w 740656"/>
              <a:gd name="connsiteY44" fmla="*/ 810030 h 838768"/>
              <a:gd name="connsiteX45" fmla="*/ 587494 w 740656"/>
              <a:gd name="connsiteY45" fmla="*/ 798122 h 838768"/>
              <a:gd name="connsiteX46" fmla="*/ 535106 w 740656"/>
              <a:gd name="connsiteY46" fmla="*/ 795741 h 838768"/>
              <a:gd name="connsiteX47" fmla="*/ 532723 w 740656"/>
              <a:gd name="connsiteY47" fmla="*/ 774311 h 838768"/>
              <a:gd name="connsiteX48" fmla="*/ 497006 w 740656"/>
              <a:gd name="connsiteY48" fmla="*/ 774309 h 838768"/>
              <a:gd name="connsiteX49" fmla="*/ 482717 w 740656"/>
              <a:gd name="connsiteY49" fmla="*/ 786217 h 838768"/>
              <a:gd name="connsiteX50" fmla="*/ 447000 w 740656"/>
              <a:gd name="connsiteY50" fmla="*/ 812409 h 838768"/>
              <a:gd name="connsiteX51" fmla="*/ 406519 w 740656"/>
              <a:gd name="connsiteY51" fmla="*/ 826698 h 838768"/>
              <a:gd name="connsiteX52" fmla="*/ 380323 w 740656"/>
              <a:gd name="connsiteY52" fmla="*/ 838604 h 838768"/>
              <a:gd name="connsiteX53" fmla="*/ 373181 w 740656"/>
              <a:gd name="connsiteY53" fmla="*/ 821934 h 838768"/>
              <a:gd name="connsiteX54" fmla="*/ 354129 w 740656"/>
              <a:gd name="connsiteY54" fmla="*/ 795742 h 838768"/>
              <a:gd name="connsiteX55" fmla="*/ 294600 w 740656"/>
              <a:gd name="connsiteY55" fmla="*/ 776691 h 838768"/>
              <a:gd name="connsiteX56" fmla="*/ 154104 w 740656"/>
              <a:gd name="connsiteY56" fmla="*/ 729067 h 838768"/>
              <a:gd name="connsiteX57" fmla="*/ 125531 w 740656"/>
              <a:gd name="connsiteY57" fmla="*/ 731446 h 838768"/>
              <a:gd name="connsiteX58" fmla="*/ 90487 w 740656"/>
              <a:gd name="connsiteY58" fmla="*/ 729341 h 838768"/>
              <a:gd name="connsiteX59" fmla="*/ 66000 w 740656"/>
              <a:gd name="connsiteY59" fmla="*/ 729066 h 838768"/>
              <a:gd name="connsiteX60" fmla="*/ 0 w 740656"/>
              <a:gd name="connsiteY60" fmla="*/ 734104 h 838768"/>
              <a:gd name="connsiteX0" fmla="*/ 14287 w 740656"/>
              <a:gd name="connsiteY0" fmla="*/ 334054 h 838768"/>
              <a:gd name="connsiteX1" fmla="*/ 130292 w 740656"/>
              <a:gd name="connsiteY1" fmla="*/ 259961 h 838768"/>
              <a:gd name="connsiteX2" fmla="*/ 192204 w 740656"/>
              <a:gd name="connsiteY2" fmla="*/ 238530 h 838768"/>
              <a:gd name="connsiteX3" fmla="*/ 204110 w 740656"/>
              <a:gd name="connsiteY3" fmla="*/ 164711 h 838768"/>
              <a:gd name="connsiteX4" fmla="*/ 263642 w 740656"/>
              <a:gd name="connsiteY4" fmla="*/ 174238 h 838768"/>
              <a:gd name="connsiteX5" fmla="*/ 344604 w 740656"/>
              <a:gd name="connsiteY5" fmla="*/ 86132 h 838768"/>
              <a:gd name="connsiteX6" fmla="*/ 373180 w 740656"/>
              <a:gd name="connsiteY6" fmla="*/ 88510 h 838768"/>
              <a:gd name="connsiteX7" fmla="*/ 401754 w 740656"/>
              <a:gd name="connsiteY7" fmla="*/ 109944 h 838768"/>
              <a:gd name="connsiteX8" fmla="*/ 444618 w 740656"/>
              <a:gd name="connsiteY8" fmla="*/ 86129 h 838768"/>
              <a:gd name="connsiteX9" fmla="*/ 480335 w 740656"/>
              <a:gd name="connsiteY9" fmla="*/ 98037 h 838768"/>
              <a:gd name="connsiteX10" fmla="*/ 497005 w 740656"/>
              <a:gd name="connsiteY10" fmla="*/ 52792 h 838768"/>
              <a:gd name="connsiteX11" fmla="*/ 530343 w 740656"/>
              <a:gd name="connsiteY11" fmla="*/ 31360 h 838768"/>
              <a:gd name="connsiteX12" fmla="*/ 558917 w 740656"/>
              <a:gd name="connsiteY12" fmla="*/ 407 h 838768"/>
              <a:gd name="connsiteX13" fmla="*/ 568443 w 740656"/>
              <a:gd name="connsiteY13" fmla="*/ 55173 h 838768"/>
              <a:gd name="connsiteX14" fmla="*/ 592254 w 740656"/>
              <a:gd name="connsiteY14" fmla="*/ 74226 h 838768"/>
              <a:gd name="connsiteX15" fmla="*/ 608923 w 740656"/>
              <a:gd name="connsiteY15" fmla="*/ 126613 h 838768"/>
              <a:gd name="connsiteX16" fmla="*/ 587491 w 740656"/>
              <a:gd name="connsiteY16" fmla="*/ 167095 h 838768"/>
              <a:gd name="connsiteX17" fmla="*/ 604160 w 740656"/>
              <a:gd name="connsiteY17" fmla="*/ 200432 h 838768"/>
              <a:gd name="connsiteX18" fmla="*/ 644642 w 740656"/>
              <a:gd name="connsiteY18" fmla="*/ 229007 h 838768"/>
              <a:gd name="connsiteX19" fmla="*/ 625593 w 740656"/>
              <a:gd name="connsiteY19" fmla="*/ 257578 h 838768"/>
              <a:gd name="connsiteX20" fmla="*/ 627975 w 740656"/>
              <a:gd name="connsiteY20" fmla="*/ 274248 h 838768"/>
              <a:gd name="connsiteX21" fmla="*/ 644644 w 740656"/>
              <a:gd name="connsiteY21" fmla="*/ 283773 h 838768"/>
              <a:gd name="connsiteX22" fmla="*/ 656550 w 740656"/>
              <a:gd name="connsiteY22" fmla="*/ 248055 h 838768"/>
              <a:gd name="connsiteX23" fmla="*/ 694650 w 740656"/>
              <a:gd name="connsiteY23" fmla="*/ 233767 h 838768"/>
              <a:gd name="connsiteX24" fmla="*/ 699412 w 740656"/>
              <a:gd name="connsiteY24" fmla="*/ 259960 h 838768"/>
              <a:gd name="connsiteX25" fmla="*/ 737512 w 740656"/>
              <a:gd name="connsiteY25" fmla="*/ 262342 h 838768"/>
              <a:gd name="connsiteX26" fmla="*/ 716081 w 740656"/>
              <a:gd name="connsiteY26" fmla="*/ 288535 h 838768"/>
              <a:gd name="connsiteX27" fmla="*/ 689887 w 740656"/>
              <a:gd name="connsiteY27" fmla="*/ 333779 h 838768"/>
              <a:gd name="connsiteX28" fmla="*/ 663694 w 740656"/>
              <a:gd name="connsiteY28" fmla="*/ 369498 h 838768"/>
              <a:gd name="connsiteX29" fmla="*/ 599398 w 740656"/>
              <a:gd name="connsiteY29" fmla="*/ 376645 h 838768"/>
              <a:gd name="connsiteX30" fmla="*/ 611305 w 740656"/>
              <a:gd name="connsiteY30" fmla="*/ 388547 h 838768"/>
              <a:gd name="connsiteX31" fmla="*/ 597018 w 740656"/>
              <a:gd name="connsiteY31" fmla="*/ 469509 h 838768"/>
              <a:gd name="connsiteX32" fmla="*/ 613685 w 740656"/>
              <a:gd name="connsiteY32" fmla="*/ 509995 h 838768"/>
              <a:gd name="connsiteX33" fmla="*/ 592255 w 740656"/>
              <a:gd name="connsiteY33" fmla="*/ 526659 h 838768"/>
              <a:gd name="connsiteX34" fmla="*/ 608925 w 740656"/>
              <a:gd name="connsiteY34" fmla="*/ 550473 h 838768"/>
              <a:gd name="connsiteX35" fmla="*/ 599398 w 740656"/>
              <a:gd name="connsiteY35" fmla="*/ 576668 h 838768"/>
              <a:gd name="connsiteX36" fmla="*/ 647024 w 740656"/>
              <a:gd name="connsiteY36" fmla="*/ 619528 h 838768"/>
              <a:gd name="connsiteX37" fmla="*/ 666073 w 740656"/>
              <a:gd name="connsiteY37" fmla="*/ 633820 h 838768"/>
              <a:gd name="connsiteX38" fmla="*/ 649406 w 740656"/>
              <a:gd name="connsiteY38" fmla="*/ 679059 h 838768"/>
              <a:gd name="connsiteX39" fmla="*/ 606543 w 740656"/>
              <a:gd name="connsiteY39" fmla="*/ 679059 h 838768"/>
              <a:gd name="connsiteX40" fmla="*/ 632737 w 740656"/>
              <a:gd name="connsiteY40" fmla="*/ 719541 h 838768"/>
              <a:gd name="connsiteX41" fmla="*/ 661312 w 740656"/>
              <a:gd name="connsiteY41" fmla="*/ 717160 h 838768"/>
              <a:gd name="connsiteX42" fmla="*/ 694648 w 740656"/>
              <a:gd name="connsiteY42" fmla="*/ 750499 h 838768"/>
              <a:gd name="connsiteX43" fmla="*/ 677981 w 740656"/>
              <a:gd name="connsiteY43" fmla="*/ 767166 h 838768"/>
              <a:gd name="connsiteX44" fmla="*/ 669131 w 740656"/>
              <a:gd name="connsiteY44" fmla="*/ 793635 h 838768"/>
              <a:gd name="connsiteX45" fmla="*/ 637497 w 740656"/>
              <a:gd name="connsiteY45" fmla="*/ 810030 h 838768"/>
              <a:gd name="connsiteX46" fmla="*/ 587494 w 740656"/>
              <a:gd name="connsiteY46" fmla="*/ 798122 h 838768"/>
              <a:gd name="connsiteX47" fmla="*/ 535106 w 740656"/>
              <a:gd name="connsiteY47" fmla="*/ 795741 h 838768"/>
              <a:gd name="connsiteX48" fmla="*/ 532723 w 740656"/>
              <a:gd name="connsiteY48" fmla="*/ 774311 h 838768"/>
              <a:gd name="connsiteX49" fmla="*/ 497006 w 740656"/>
              <a:gd name="connsiteY49" fmla="*/ 774309 h 838768"/>
              <a:gd name="connsiteX50" fmla="*/ 482717 w 740656"/>
              <a:gd name="connsiteY50" fmla="*/ 786217 h 838768"/>
              <a:gd name="connsiteX51" fmla="*/ 447000 w 740656"/>
              <a:gd name="connsiteY51" fmla="*/ 812409 h 838768"/>
              <a:gd name="connsiteX52" fmla="*/ 406519 w 740656"/>
              <a:gd name="connsiteY52" fmla="*/ 826698 h 838768"/>
              <a:gd name="connsiteX53" fmla="*/ 380323 w 740656"/>
              <a:gd name="connsiteY53" fmla="*/ 838604 h 838768"/>
              <a:gd name="connsiteX54" fmla="*/ 373181 w 740656"/>
              <a:gd name="connsiteY54" fmla="*/ 821934 h 838768"/>
              <a:gd name="connsiteX55" fmla="*/ 354129 w 740656"/>
              <a:gd name="connsiteY55" fmla="*/ 795742 h 838768"/>
              <a:gd name="connsiteX56" fmla="*/ 294600 w 740656"/>
              <a:gd name="connsiteY56" fmla="*/ 776691 h 838768"/>
              <a:gd name="connsiteX57" fmla="*/ 154104 w 740656"/>
              <a:gd name="connsiteY57" fmla="*/ 729067 h 838768"/>
              <a:gd name="connsiteX58" fmla="*/ 125531 w 740656"/>
              <a:gd name="connsiteY58" fmla="*/ 731446 h 838768"/>
              <a:gd name="connsiteX59" fmla="*/ 90487 w 740656"/>
              <a:gd name="connsiteY59" fmla="*/ 729341 h 838768"/>
              <a:gd name="connsiteX60" fmla="*/ 66000 w 740656"/>
              <a:gd name="connsiteY60" fmla="*/ 729066 h 838768"/>
              <a:gd name="connsiteX61" fmla="*/ 0 w 740656"/>
              <a:gd name="connsiteY61" fmla="*/ 734104 h 838768"/>
              <a:gd name="connsiteX0" fmla="*/ 14287 w 740656"/>
              <a:gd name="connsiteY0" fmla="*/ 334054 h 838768"/>
              <a:gd name="connsiteX1" fmla="*/ 130292 w 740656"/>
              <a:gd name="connsiteY1" fmla="*/ 259961 h 838768"/>
              <a:gd name="connsiteX2" fmla="*/ 192204 w 740656"/>
              <a:gd name="connsiteY2" fmla="*/ 238530 h 838768"/>
              <a:gd name="connsiteX3" fmla="*/ 204110 w 740656"/>
              <a:gd name="connsiteY3" fmla="*/ 164711 h 838768"/>
              <a:gd name="connsiteX4" fmla="*/ 263642 w 740656"/>
              <a:gd name="connsiteY4" fmla="*/ 174238 h 838768"/>
              <a:gd name="connsiteX5" fmla="*/ 344604 w 740656"/>
              <a:gd name="connsiteY5" fmla="*/ 86132 h 838768"/>
              <a:gd name="connsiteX6" fmla="*/ 373180 w 740656"/>
              <a:gd name="connsiteY6" fmla="*/ 88510 h 838768"/>
              <a:gd name="connsiteX7" fmla="*/ 401754 w 740656"/>
              <a:gd name="connsiteY7" fmla="*/ 109944 h 838768"/>
              <a:gd name="connsiteX8" fmla="*/ 444618 w 740656"/>
              <a:gd name="connsiteY8" fmla="*/ 86129 h 838768"/>
              <a:gd name="connsiteX9" fmla="*/ 480335 w 740656"/>
              <a:gd name="connsiteY9" fmla="*/ 98037 h 838768"/>
              <a:gd name="connsiteX10" fmla="*/ 497005 w 740656"/>
              <a:gd name="connsiteY10" fmla="*/ 52792 h 838768"/>
              <a:gd name="connsiteX11" fmla="*/ 530343 w 740656"/>
              <a:gd name="connsiteY11" fmla="*/ 31360 h 838768"/>
              <a:gd name="connsiteX12" fmla="*/ 558917 w 740656"/>
              <a:gd name="connsiteY12" fmla="*/ 407 h 838768"/>
              <a:gd name="connsiteX13" fmla="*/ 568443 w 740656"/>
              <a:gd name="connsiteY13" fmla="*/ 55173 h 838768"/>
              <a:gd name="connsiteX14" fmla="*/ 592254 w 740656"/>
              <a:gd name="connsiteY14" fmla="*/ 74226 h 838768"/>
              <a:gd name="connsiteX15" fmla="*/ 608923 w 740656"/>
              <a:gd name="connsiteY15" fmla="*/ 126613 h 838768"/>
              <a:gd name="connsiteX16" fmla="*/ 587491 w 740656"/>
              <a:gd name="connsiteY16" fmla="*/ 167095 h 838768"/>
              <a:gd name="connsiteX17" fmla="*/ 604160 w 740656"/>
              <a:gd name="connsiteY17" fmla="*/ 200432 h 838768"/>
              <a:gd name="connsiteX18" fmla="*/ 644642 w 740656"/>
              <a:gd name="connsiteY18" fmla="*/ 229007 h 838768"/>
              <a:gd name="connsiteX19" fmla="*/ 625593 w 740656"/>
              <a:gd name="connsiteY19" fmla="*/ 257578 h 838768"/>
              <a:gd name="connsiteX20" fmla="*/ 627975 w 740656"/>
              <a:gd name="connsiteY20" fmla="*/ 274248 h 838768"/>
              <a:gd name="connsiteX21" fmla="*/ 644644 w 740656"/>
              <a:gd name="connsiteY21" fmla="*/ 271867 h 838768"/>
              <a:gd name="connsiteX22" fmla="*/ 656550 w 740656"/>
              <a:gd name="connsiteY22" fmla="*/ 248055 h 838768"/>
              <a:gd name="connsiteX23" fmla="*/ 694650 w 740656"/>
              <a:gd name="connsiteY23" fmla="*/ 233767 h 838768"/>
              <a:gd name="connsiteX24" fmla="*/ 699412 w 740656"/>
              <a:gd name="connsiteY24" fmla="*/ 259960 h 838768"/>
              <a:gd name="connsiteX25" fmla="*/ 737512 w 740656"/>
              <a:gd name="connsiteY25" fmla="*/ 262342 h 838768"/>
              <a:gd name="connsiteX26" fmla="*/ 716081 w 740656"/>
              <a:gd name="connsiteY26" fmla="*/ 288535 h 838768"/>
              <a:gd name="connsiteX27" fmla="*/ 689887 w 740656"/>
              <a:gd name="connsiteY27" fmla="*/ 333779 h 838768"/>
              <a:gd name="connsiteX28" fmla="*/ 663694 w 740656"/>
              <a:gd name="connsiteY28" fmla="*/ 369498 h 838768"/>
              <a:gd name="connsiteX29" fmla="*/ 599398 w 740656"/>
              <a:gd name="connsiteY29" fmla="*/ 376645 h 838768"/>
              <a:gd name="connsiteX30" fmla="*/ 611305 w 740656"/>
              <a:gd name="connsiteY30" fmla="*/ 388547 h 838768"/>
              <a:gd name="connsiteX31" fmla="*/ 597018 w 740656"/>
              <a:gd name="connsiteY31" fmla="*/ 469509 h 838768"/>
              <a:gd name="connsiteX32" fmla="*/ 613685 w 740656"/>
              <a:gd name="connsiteY32" fmla="*/ 509995 h 838768"/>
              <a:gd name="connsiteX33" fmla="*/ 592255 w 740656"/>
              <a:gd name="connsiteY33" fmla="*/ 526659 h 838768"/>
              <a:gd name="connsiteX34" fmla="*/ 608925 w 740656"/>
              <a:gd name="connsiteY34" fmla="*/ 550473 h 838768"/>
              <a:gd name="connsiteX35" fmla="*/ 599398 w 740656"/>
              <a:gd name="connsiteY35" fmla="*/ 576668 h 838768"/>
              <a:gd name="connsiteX36" fmla="*/ 647024 w 740656"/>
              <a:gd name="connsiteY36" fmla="*/ 619528 h 838768"/>
              <a:gd name="connsiteX37" fmla="*/ 666073 w 740656"/>
              <a:gd name="connsiteY37" fmla="*/ 633820 h 838768"/>
              <a:gd name="connsiteX38" fmla="*/ 649406 w 740656"/>
              <a:gd name="connsiteY38" fmla="*/ 679059 h 838768"/>
              <a:gd name="connsiteX39" fmla="*/ 606543 w 740656"/>
              <a:gd name="connsiteY39" fmla="*/ 679059 h 838768"/>
              <a:gd name="connsiteX40" fmla="*/ 632737 w 740656"/>
              <a:gd name="connsiteY40" fmla="*/ 719541 h 838768"/>
              <a:gd name="connsiteX41" fmla="*/ 661312 w 740656"/>
              <a:gd name="connsiteY41" fmla="*/ 717160 h 838768"/>
              <a:gd name="connsiteX42" fmla="*/ 694648 w 740656"/>
              <a:gd name="connsiteY42" fmla="*/ 750499 h 838768"/>
              <a:gd name="connsiteX43" fmla="*/ 677981 w 740656"/>
              <a:gd name="connsiteY43" fmla="*/ 767166 h 838768"/>
              <a:gd name="connsiteX44" fmla="*/ 669131 w 740656"/>
              <a:gd name="connsiteY44" fmla="*/ 793635 h 838768"/>
              <a:gd name="connsiteX45" fmla="*/ 637497 w 740656"/>
              <a:gd name="connsiteY45" fmla="*/ 810030 h 838768"/>
              <a:gd name="connsiteX46" fmla="*/ 587494 w 740656"/>
              <a:gd name="connsiteY46" fmla="*/ 798122 h 838768"/>
              <a:gd name="connsiteX47" fmla="*/ 535106 w 740656"/>
              <a:gd name="connsiteY47" fmla="*/ 795741 h 838768"/>
              <a:gd name="connsiteX48" fmla="*/ 532723 w 740656"/>
              <a:gd name="connsiteY48" fmla="*/ 774311 h 838768"/>
              <a:gd name="connsiteX49" fmla="*/ 497006 w 740656"/>
              <a:gd name="connsiteY49" fmla="*/ 774309 h 838768"/>
              <a:gd name="connsiteX50" fmla="*/ 482717 w 740656"/>
              <a:gd name="connsiteY50" fmla="*/ 786217 h 838768"/>
              <a:gd name="connsiteX51" fmla="*/ 447000 w 740656"/>
              <a:gd name="connsiteY51" fmla="*/ 812409 h 838768"/>
              <a:gd name="connsiteX52" fmla="*/ 406519 w 740656"/>
              <a:gd name="connsiteY52" fmla="*/ 826698 h 838768"/>
              <a:gd name="connsiteX53" fmla="*/ 380323 w 740656"/>
              <a:gd name="connsiteY53" fmla="*/ 838604 h 838768"/>
              <a:gd name="connsiteX54" fmla="*/ 373181 w 740656"/>
              <a:gd name="connsiteY54" fmla="*/ 821934 h 838768"/>
              <a:gd name="connsiteX55" fmla="*/ 354129 w 740656"/>
              <a:gd name="connsiteY55" fmla="*/ 795742 h 838768"/>
              <a:gd name="connsiteX56" fmla="*/ 294600 w 740656"/>
              <a:gd name="connsiteY56" fmla="*/ 776691 h 838768"/>
              <a:gd name="connsiteX57" fmla="*/ 154104 w 740656"/>
              <a:gd name="connsiteY57" fmla="*/ 729067 h 838768"/>
              <a:gd name="connsiteX58" fmla="*/ 125531 w 740656"/>
              <a:gd name="connsiteY58" fmla="*/ 731446 h 838768"/>
              <a:gd name="connsiteX59" fmla="*/ 90487 w 740656"/>
              <a:gd name="connsiteY59" fmla="*/ 729341 h 838768"/>
              <a:gd name="connsiteX60" fmla="*/ 66000 w 740656"/>
              <a:gd name="connsiteY60" fmla="*/ 729066 h 838768"/>
              <a:gd name="connsiteX61" fmla="*/ 0 w 740656"/>
              <a:gd name="connsiteY61" fmla="*/ 734104 h 838768"/>
              <a:gd name="connsiteX0" fmla="*/ 14287 w 740656"/>
              <a:gd name="connsiteY0" fmla="*/ 334054 h 838768"/>
              <a:gd name="connsiteX1" fmla="*/ 130292 w 740656"/>
              <a:gd name="connsiteY1" fmla="*/ 259961 h 838768"/>
              <a:gd name="connsiteX2" fmla="*/ 192204 w 740656"/>
              <a:gd name="connsiteY2" fmla="*/ 238530 h 838768"/>
              <a:gd name="connsiteX3" fmla="*/ 204110 w 740656"/>
              <a:gd name="connsiteY3" fmla="*/ 164711 h 838768"/>
              <a:gd name="connsiteX4" fmla="*/ 263642 w 740656"/>
              <a:gd name="connsiteY4" fmla="*/ 174238 h 838768"/>
              <a:gd name="connsiteX5" fmla="*/ 344604 w 740656"/>
              <a:gd name="connsiteY5" fmla="*/ 86132 h 838768"/>
              <a:gd name="connsiteX6" fmla="*/ 373180 w 740656"/>
              <a:gd name="connsiteY6" fmla="*/ 88510 h 838768"/>
              <a:gd name="connsiteX7" fmla="*/ 401754 w 740656"/>
              <a:gd name="connsiteY7" fmla="*/ 109944 h 838768"/>
              <a:gd name="connsiteX8" fmla="*/ 444618 w 740656"/>
              <a:gd name="connsiteY8" fmla="*/ 86129 h 838768"/>
              <a:gd name="connsiteX9" fmla="*/ 480335 w 740656"/>
              <a:gd name="connsiteY9" fmla="*/ 98037 h 838768"/>
              <a:gd name="connsiteX10" fmla="*/ 497005 w 740656"/>
              <a:gd name="connsiteY10" fmla="*/ 52792 h 838768"/>
              <a:gd name="connsiteX11" fmla="*/ 530343 w 740656"/>
              <a:gd name="connsiteY11" fmla="*/ 31360 h 838768"/>
              <a:gd name="connsiteX12" fmla="*/ 558917 w 740656"/>
              <a:gd name="connsiteY12" fmla="*/ 407 h 838768"/>
              <a:gd name="connsiteX13" fmla="*/ 568443 w 740656"/>
              <a:gd name="connsiteY13" fmla="*/ 55173 h 838768"/>
              <a:gd name="connsiteX14" fmla="*/ 592254 w 740656"/>
              <a:gd name="connsiteY14" fmla="*/ 74226 h 838768"/>
              <a:gd name="connsiteX15" fmla="*/ 608923 w 740656"/>
              <a:gd name="connsiteY15" fmla="*/ 126613 h 838768"/>
              <a:gd name="connsiteX16" fmla="*/ 587491 w 740656"/>
              <a:gd name="connsiteY16" fmla="*/ 167095 h 838768"/>
              <a:gd name="connsiteX17" fmla="*/ 604160 w 740656"/>
              <a:gd name="connsiteY17" fmla="*/ 200432 h 838768"/>
              <a:gd name="connsiteX18" fmla="*/ 644642 w 740656"/>
              <a:gd name="connsiteY18" fmla="*/ 229007 h 838768"/>
              <a:gd name="connsiteX19" fmla="*/ 625593 w 740656"/>
              <a:gd name="connsiteY19" fmla="*/ 257578 h 838768"/>
              <a:gd name="connsiteX20" fmla="*/ 627975 w 740656"/>
              <a:gd name="connsiteY20" fmla="*/ 274248 h 838768"/>
              <a:gd name="connsiteX21" fmla="*/ 644644 w 740656"/>
              <a:gd name="connsiteY21" fmla="*/ 271867 h 838768"/>
              <a:gd name="connsiteX22" fmla="*/ 656550 w 740656"/>
              <a:gd name="connsiteY22" fmla="*/ 248055 h 838768"/>
              <a:gd name="connsiteX23" fmla="*/ 694650 w 740656"/>
              <a:gd name="connsiteY23" fmla="*/ 233767 h 838768"/>
              <a:gd name="connsiteX24" fmla="*/ 699412 w 740656"/>
              <a:gd name="connsiteY24" fmla="*/ 259960 h 838768"/>
              <a:gd name="connsiteX25" fmla="*/ 737512 w 740656"/>
              <a:gd name="connsiteY25" fmla="*/ 262342 h 838768"/>
              <a:gd name="connsiteX26" fmla="*/ 716081 w 740656"/>
              <a:gd name="connsiteY26" fmla="*/ 288535 h 838768"/>
              <a:gd name="connsiteX27" fmla="*/ 689887 w 740656"/>
              <a:gd name="connsiteY27" fmla="*/ 333779 h 838768"/>
              <a:gd name="connsiteX28" fmla="*/ 663694 w 740656"/>
              <a:gd name="connsiteY28" fmla="*/ 369498 h 838768"/>
              <a:gd name="connsiteX29" fmla="*/ 606542 w 740656"/>
              <a:gd name="connsiteY29" fmla="*/ 376645 h 838768"/>
              <a:gd name="connsiteX30" fmla="*/ 611305 w 740656"/>
              <a:gd name="connsiteY30" fmla="*/ 388547 h 838768"/>
              <a:gd name="connsiteX31" fmla="*/ 597018 w 740656"/>
              <a:gd name="connsiteY31" fmla="*/ 469509 h 838768"/>
              <a:gd name="connsiteX32" fmla="*/ 613685 w 740656"/>
              <a:gd name="connsiteY32" fmla="*/ 509995 h 838768"/>
              <a:gd name="connsiteX33" fmla="*/ 592255 w 740656"/>
              <a:gd name="connsiteY33" fmla="*/ 526659 h 838768"/>
              <a:gd name="connsiteX34" fmla="*/ 608925 w 740656"/>
              <a:gd name="connsiteY34" fmla="*/ 550473 h 838768"/>
              <a:gd name="connsiteX35" fmla="*/ 599398 w 740656"/>
              <a:gd name="connsiteY35" fmla="*/ 576668 h 838768"/>
              <a:gd name="connsiteX36" fmla="*/ 647024 w 740656"/>
              <a:gd name="connsiteY36" fmla="*/ 619528 h 838768"/>
              <a:gd name="connsiteX37" fmla="*/ 666073 w 740656"/>
              <a:gd name="connsiteY37" fmla="*/ 633820 h 838768"/>
              <a:gd name="connsiteX38" fmla="*/ 649406 w 740656"/>
              <a:gd name="connsiteY38" fmla="*/ 679059 h 838768"/>
              <a:gd name="connsiteX39" fmla="*/ 606543 w 740656"/>
              <a:gd name="connsiteY39" fmla="*/ 679059 h 838768"/>
              <a:gd name="connsiteX40" fmla="*/ 632737 w 740656"/>
              <a:gd name="connsiteY40" fmla="*/ 719541 h 838768"/>
              <a:gd name="connsiteX41" fmla="*/ 661312 w 740656"/>
              <a:gd name="connsiteY41" fmla="*/ 717160 h 838768"/>
              <a:gd name="connsiteX42" fmla="*/ 694648 w 740656"/>
              <a:gd name="connsiteY42" fmla="*/ 750499 h 838768"/>
              <a:gd name="connsiteX43" fmla="*/ 677981 w 740656"/>
              <a:gd name="connsiteY43" fmla="*/ 767166 h 838768"/>
              <a:gd name="connsiteX44" fmla="*/ 669131 w 740656"/>
              <a:gd name="connsiteY44" fmla="*/ 793635 h 838768"/>
              <a:gd name="connsiteX45" fmla="*/ 637497 w 740656"/>
              <a:gd name="connsiteY45" fmla="*/ 810030 h 838768"/>
              <a:gd name="connsiteX46" fmla="*/ 587494 w 740656"/>
              <a:gd name="connsiteY46" fmla="*/ 798122 h 838768"/>
              <a:gd name="connsiteX47" fmla="*/ 535106 w 740656"/>
              <a:gd name="connsiteY47" fmla="*/ 795741 h 838768"/>
              <a:gd name="connsiteX48" fmla="*/ 532723 w 740656"/>
              <a:gd name="connsiteY48" fmla="*/ 774311 h 838768"/>
              <a:gd name="connsiteX49" fmla="*/ 497006 w 740656"/>
              <a:gd name="connsiteY49" fmla="*/ 774309 h 838768"/>
              <a:gd name="connsiteX50" fmla="*/ 482717 w 740656"/>
              <a:gd name="connsiteY50" fmla="*/ 786217 h 838768"/>
              <a:gd name="connsiteX51" fmla="*/ 447000 w 740656"/>
              <a:gd name="connsiteY51" fmla="*/ 812409 h 838768"/>
              <a:gd name="connsiteX52" fmla="*/ 406519 w 740656"/>
              <a:gd name="connsiteY52" fmla="*/ 826698 h 838768"/>
              <a:gd name="connsiteX53" fmla="*/ 380323 w 740656"/>
              <a:gd name="connsiteY53" fmla="*/ 838604 h 838768"/>
              <a:gd name="connsiteX54" fmla="*/ 373181 w 740656"/>
              <a:gd name="connsiteY54" fmla="*/ 821934 h 838768"/>
              <a:gd name="connsiteX55" fmla="*/ 354129 w 740656"/>
              <a:gd name="connsiteY55" fmla="*/ 795742 h 838768"/>
              <a:gd name="connsiteX56" fmla="*/ 294600 w 740656"/>
              <a:gd name="connsiteY56" fmla="*/ 776691 h 838768"/>
              <a:gd name="connsiteX57" fmla="*/ 154104 w 740656"/>
              <a:gd name="connsiteY57" fmla="*/ 729067 h 838768"/>
              <a:gd name="connsiteX58" fmla="*/ 125531 w 740656"/>
              <a:gd name="connsiteY58" fmla="*/ 731446 h 838768"/>
              <a:gd name="connsiteX59" fmla="*/ 90487 w 740656"/>
              <a:gd name="connsiteY59" fmla="*/ 729341 h 838768"/>
              <a:gd name="connsiteX60" fmla="*/ 66000 w 740656"/>
              <a:gd name="connsiteY60" fmla="*/ 729066 h 838768"/>
              <a:gd name="connsiteX61" fmla="*/ 0 w 740656"/>
              <a:gd name="connsiteY61" fmla="*/ 734104 h 838768"/>
              <a:gd name="connsiteX0" fmla="*/ 14287 w 740656"/>
              <a:gd name="connsiteY0" fmla="*/ 334054 h 838768"/>
              <a:gd name="connsiteX1" fmla="*/ 130292 w 740656"/>
              <a:gd name="connsiteY1" fmla="*/ 259961 h 838768"/>
              <a:gd name="connsiteX2" fmla="*/ 192204 w 740656"/>
              <a:gd name="connsiteY2" fmla="*/ 238530 h 838768"/>
              <a:gd name="connsiteX3" fmla="*/ 204110 w 740656"/>
              <a:gd name="connsiteY3" fmla="*/ 164711 h 838768"/>
              <a:gd name="connsiteX4" fmla="*/ 230306 w 740656"/>
              <a:gd name="connsiteY4" fmla="*/ 164710 h 838768"/>
              <a:gd name="connsiteX5" fmla="*/ 263642 w 740656"/>
              <a:gd name="connsiteY5" fmla="*/ 174238 h 838768"/>
              <a:gd name="connsiteX6" fmla="*/ 344604 w 740656"/>
              <a:gd name="connsiteY6" fmla="*/ 86132 h 838768"/>
              <a:gd name="connsiteX7" fmla="*/ 373180 w 740656"/>
              <a:gd name="connsiteY7" fmla="*/ 88510 h 838768"/>
              <a:gd name="connsiteX8" fmla="*/ 401754 w 740656"/>
              <a:gd name="connsiteY8" fmla="*/ 109944 h 838768"/>
              <a:gd name="connsiteX9" fmla="*/ 444618 w 740656"/>
              <a:gd name="connsiteY9" fmla="*/ 86129 h 838768"/>
              <a:gd name="connsiteX10" fmla="*/ 480335 w 740656"/>
              <a:gd name="connsiteY10" fmla="*/ 98037 h 838768"/>
              <a:gd name="connsiteX11" fmla="*/ 497005 w 740656"/>
              <a:gd name="connsiteY11" fmla="*/ 52792 h 838768"/>
              <a:gd name="connsiteX12" fmla="*/ 530343 w 740656"/>
              <a:gd name="connsiteY12" fmla="*/ 31360 h 838768"/>
              <a:gd name="connsiteX13" fmla="*/ 558917 w 740656"/>
              <a:gd name="connsiteY13" fmla="*/ 407 h 838768"/>
              <a:gd name="connsiteX14" fmla="*/ 568443 w 740656"/>
              <a:gd name="connsiteY14" fmla="*/ 55173 h 838768"/>
              <a:gd name="connsiteX15" fmla="*/ 592254 w 740656"/>
              <a:gd name="connsiteY15" fmla="*/ 74226 h 838768"/>
              <a:gd name="connsiteX16" fmla="*/ 608923 w 740656"/>
              <a:gd name="connsiteY16" fmla="*/ 126613 h 838768"/>
              <a:gd name="connsiteX17" fmla="*/ 587491 w 740656"/>
              <a:gd name="connsiteY17" fmla="*/ 167095 h 838768"/>
              <a:gd name="connsiteX18" fmla="*/ 604160 w 740656"/>
              <a:gd name="connsiteY18" fmla="*/ 200432 h 838768"/>
              <a:gd name="connsiteX19" fmla="*/ 644642 w 740656"/>
              <a:gd name="connsiteY19" fmla="*/ 229007 h 838768"/>
              <a:gd name="connsiteX20" fmla="*/ 625593 w 740656"/>
              <a:gd name="connsiteY20" fmla="*/ 257578 h 838768"/>
              <a:gd name="connsiteX21" fmla="*/ 627975 w 740656"/>
              <a:gd name="connsiteY21" fmla="*/ 274248 h 838768"/>
              <a:gd name="connsiteX22" fmla="*/ 644644 w 740656"/>
              <a:gd name="connsiteY22" fmla="*/ 271867 h 838768"/>
              <a:gd name="connsiteX23" fmla="*/ 656550 w 740656"/>
              <a:gd name="connsiteY23" fmla="*/ 248055 h 838768"/>
              <a:gd name="connsiteX24" fmla="*/ 694650 w 740656"/>
              <a:gd name="connsiteY24" fmla="*/ 233767 h 838768"/>
              <a:gd name="connsiteX25" fmla="*/ 699412 w 740656"/>
              <a:gd name="connsiteY25" fmla="*/ 259960 h 838768"/>
              <a:gd name="connsiteX26" fmla="*/ 737512 w 740656"/>
              <a:gd name="connsiteY26" fmla="*/ 262342 h 838768"/>
              <a:gd name="connsiteX27" fmla="*/ 716081 w 740656"/>
              <a:gd name="connsiteY27" fmla="*/ 288535 h 838768"/>
              <a:gd name="connsiteX28" fmla="*/ 689887 w 740656"/>
              <a:gd name="connsiteY28" fmla="*/ 333779 h 838768"/>
              <a:gd name="connsiteX29" fmla="*/ 663694 w 740656"/>
              <a:gd name="connsiteY29" fmla="*/ 369498 h 838768"/>
              <a:gd name="connsiteX30" fmla="*/ 606542 w 740656"/>
              <a:gd name="connsiteY30" fmla="*/ 376645 h 838768"/>
              <a:gd name="connsiteX31" fmla="*/ 611305 w 740656"/>
              <a:gd name="connsiteY31" fmla="*/ 388547 h 838768"/>
              <a:gd name="connsiteX32" fmla="*/ 597018 w 740656"/>
              <a:gd name="connsiteY32" fmla="*/ 469509 h 838768"/>
              <a:gd name="connsiteX33" fmla="*/ 613685 w 740656"/>
              <a:gd name="connsiteY33" fmla="*/ 509995 h 838768"/>
              <a:gd name="connsiteX34" fmla="*/ 592255 w 740656"/>
              <a:gd name="connsiteY34" fmla="*/ 526659 h 838768"/>
              <a:gd name="connsiteX35" fmla="*/ 608925 w 740656"/>
              <a:gd name="connsiteY35" fmla="*/ 550473 h 838768"/>
              <a:gd name="connsiteX36" fmla="*/ 599398 w 740656"/>
              <a:gd name="connsiteY36" fmla="*/ 576668 h 838768"/>
              <a:gd name="connsiteX37" fmla="*/ 647024 w 740656"/>
              <a:gd name="connsiteY37" fmla="*/ 619528 h 838768"/>
              <a:gd name="connsiteX38" fmla="*/ 666073 w 740656"/>
              <a:gd name="connsiteY38" fmla="*/ 633820 h 838768"/>
              <a:gd name="connsiteX39" fmla="*/ 649406 w 740656"/>
              <a:gd name="connsiteY39" fmla="*/ 679059 h 838768"/>
              <a:gd name="connsiteX40" fmla="*/ 606543 w 740656"/>
              <a:gd name="connsiteY40" fmla="*/ 679059 h 838768"/>
              <a:gd name="connsiteX41" fmla="*/ 632737 w 740656"/>
              <a:gd name="connsiteY41" fmla="*/ 719541 h 838768"/>
              <a:gd name="connsiteX42" fmla="*/ 661312 w 740656"/>
              <a:gd name="connsiteY42" fmla="*/ 717160 h 838768"/>
              <a:gd name="connsiteX43" fmla="*/ 694648 w 740656"/>
              <a:gd name="connsiteY43" fmla="*/ 750499 h 838768"/>
              <a:gd name="connsiteX44" fmla="*/ 677981 w 740656"/>
              <a:gd name="connsiteY44" fmla="*/ 767166 h 838768"/>
              <a:gd name="connsiteX45" fmla="*/ 669131 w 740656"/>
              <a:gd name="connsiteY45" fmla="*/ 793635 h 838768"/>
              <a:gd name="connsiteX46" fmla="*/ 637497 w 740656"/>
              <a:gd name="connsiteY46" fmla="*/ 810030 h 838768"/>
              <a:gd name="connsiteX47" fmla="*/ 587494 w 740656"/>
              <a:gd name="connsiteY47" fmla="*/ 798122 h 838768"/>
              <a:gd name="connsiteX48" fmla="*/ 535106 w 740656"/>
              <a:gd name="connsiteY48" fmla="*/ 795741 h 838768"/>
              <a:gd name="connsiteX49" fmla="*/ 532723 w 740656"/>
              <a:gd name="connsiteY49" fmla="*/ 774311 h 838768"/>
              <a:gd name="connsiteX50" fmla="*/ 497006 w 740656"/>
              <a:gd name="connsiteY50" fmla="*/ 774309 h 838768"/>
              <a:gd name="connsiteX51" fmla="*/ 482717 w 740656"/>
              <a:gd name="connsiteY51" fmla="*/ 786217 h 838768"/>
              <a:gd name="connsiteX52" fmla="*/ 447000 w 740656"/>
              <a:gd name="connsiteY52" fmla="*/ 812409 h 838768"/>
              <a:gd name="connsiteX53" fmla="*/ 406519 w 740656"/>
              <a:gd name="connsiteY53" fmla="*/ 826698 h 838768"/>
              <a:gd name="connsiteX54" fmla="*/ 380323 w 740656"/>
              <a:gd name="connsiteY54" fmla="*/ 838604 h 838768"/>
              <a:gd name="connsiteX55" fmla="*/ 373181 w 740656"/>
              <a:gd name="connsiteY55" fmla="*/ 821934 h 838768"/>
              <a:gd name="connsiteX56" fmla="*/ 354129 w 740656"/>
              <a:gd name="connsiteY56" fmla="*/ 795742 h 838768"/>
              <a:gd name="connsiteX57" fmla="*/ 294600 w 740656"/>
              <a:gd name="connsiteY57" fmla="*/ 776691 h 838768"/>
              <a:gd name="connsiteX58" fmla="*/ 154104 w 740656"/>
              <a:gd name="connsiteY58" fmla="*/ 729067 h 838768"/>
              <a:gd name="connsiteX59" fmla="*/ 125531 w 740656"/>
              <a:gd name="connsiteY59" fmla="*/ 731446 h 838768"/>
              <a:gd name="connsiteX60" fmla="*/ 90487 w 740656"/>
              <a:gd name="connsiteY60" fmla="*/ 729341 h 838768"/>
              <a:gd name="connsiteX61" fmla="*/ 66000 w 740656"/>
              <a:gd name="connsiteY61" fmla="*/ 729066 h 838768"/>
              <a:gd name="connsiteX62" fmla="*/ 0 w 740656"/>
              <a:gd name="connsiteY62" fmla="*/ 734104 h 838768"/>
              <a:gd name="connsiteX0" fmla="*/ 14287 w 740656"/>
              <a:gd name="connsiteY0" fmla="*/ 334054 h 838768"/>
              <a:gd name="connsiteX1" fmla="*/ 130292 w 740656"/>
              <a:gd name="connsiteY1" fmla="*/ 259961 h 838768"/>
              <a:gd name="connsiteX2" fmla="*/ 192204 w 740656"/>
              <a:gd name="connsiteY2" fmla="*/ 238530 h 838768"/>
              <a:gd name="connsiteX3" fmla="*/ 204110 w 740656"/>
              <a:gd name="connsiteY3" fmla="*/ 164711 h 838768"/>
              <a:gd name="connsiteX4" fmla="*/ 230306 w 740656"/>
              <a:gd name="connsiteY4" fmla="*/ 164710 h 838768"/>
              <a:gd name="connsiteX5" fmla="*/ 263642 w 740656"/>
              <a:gd name="connsiteY5" fmla="*/ 174238 h 838768"/>
              <a:gd name="connsiteX6" fmla="*/ 344604 w 740656"/>
              <a:gd name="connsiteY6" fmla="*/ 86132 h 838768"/>
              <a:gd name="connsiteX7" fmla="*/ 373180 w 740656"/>
              <a:gd name="connsiteY7" fmla="*/ 88510 h 838768"/>
              <a:gd name="connsiteX8" fmla="*/ 401754 w 740656"/>
              <a:gd name="connsiteY8" fmla="*/ 109944 h 838768"/>
              <a:gd name="connsiteX9" fmla="*/ 444618 w 740656"/>
              <a:gd name="connsiteY9" fmla="*/ 86129 h 838768"/>
              <a:gd name="connsiteX10" fmla="*/ 480335 w 740656"/>
              <a:gd name="connsiteY10" fmla="*/ 98037 h 838768"/>
              <a:gd name="connsiteX11" fmla="*/ 497005 w 740656"/>
              <a:gd name="connsiteY11" fmla="*/ 52792 h 838768"/>
              <a:gd name="connsiteX12" fmla="*/ 530343 w 740656"/>
              <a:gd name="connsiteY12" fmla="*/ 31360 h 838768"/>
              <a:gd name="connsiteX13" fmla="*/ 558917 w 740656"/>
              <a:gd name="connsiteY13" fmla="*/ 407 h 838768"/>
              <a:gd name="connsiteX14" fmla="*/ 568443 w 740656"/>
              <a:gd name="connsiteY14" fmla="*/ 55173 h 838768"/>
              <a:gd name="connsiteX15" fmla="*/ 592254 w 740656"/>
              <a:gd name="connsiteY15" fmla="*/ 74226 h 838768"/>
              <a:gd name="connsiteX16" fmla="*/ 608923 w 740656"/>
              <a:gd name="connsiteY16" fmla="*/ 126613 h 838768"/>
              <a:gd name="connsiteX17" fmla="*/ 587491 w 740656"/>
              <a:gd name="connsiteY17" fmla="*/ 167095 h 838768"/>
              <a:gd name="connsiteX18" fmla="*/ 604160 w 740656"/>
              <a:gd name="connsiteY18" fmla="*/ 200432 h 838768"/>
              <a:gd name="connsiteX19" fmla="*/ 644642 w 740656"/>
              <a:gd name="connsiteY19" fmla="*/ 229007 h 838768"/>
              <a:gd name="connsiteX20" fmla="*/ 632737 w 740656"/>
              <a:gd name="connsiteY20" fmla="*/ 255197 h 838768"/>
              <a:gd name="connsiteX21" fmla="*/ 627975 w 740656"/>
              <a:gd name="connsiteY21" fmla="*/ 274248 h 838768"/>
              <a:gd name="connsiteX22" fmla="*/ 644644 w 740656"/>
              <a:gd name="connsiteY22" fmla="*/ 271867 h 838768"/>
              <a:gd name="connsiteX23" fmla="*/ 656550 w 740656"/>
              <a:gd name="connsiteY23" fmla="*/ 248055 h 838768"/>
              <a:gd name="connsiteX24" fmla="*/ 694650 w 740656"/>
              <a:gd name="connsiteY24" fmla="*/ 233767 h 838768"/>
              <a:gd name="connsiteX25" fmla="*/ 699412 w 740656"/>
              <a:gd name="connsiteY25" fmla="*/ 259960 h 838768"/>
              <a:gd name="connsiteX26" fmla="*/ 737512 w 740656"/>
              <a:gd name="connsiteY26" fmla="*/ 262342 h 838768"/>
              <a:gd name="connsiteX27" fmla="*/ 716081 w 740656"/>
              <a:gd name="connsiteY27" fmla="*/ 288535 h 838768"/>
              <a:gd name="connsiteX28" fmla="*/ 689887 w 740656"/>
              <a:gd name="connsiteY28" fmla="*/ 333779 h 838768"/>
              <a:gd name="connsiteX29" fmla="*/ 663694 w 740656"/>
              <a:gd name="connsiteY29" fmla="*/ 369498 h 838768"/>
              <a:gd name="connsiteX30" fmla="*/ 606542 w 740656"/>
              <a:gd name="connsiteY30" fmla="*/ 376645 h 838768"/>
              <a:gd name="connsiteX31" fmla="*/ 611305 w 740656"/>
              <a:gd name="connsiteY31" fmla="*/ 388547 h 838768"/>
              <a:gd name="connsiteX32" fmla="*/ 597018 w 740656"/>
              <a:gd name="connsiteY32" fmla="*/ 469509 h 838768"/>
              <a:gd name="connsiteX33" fmla="*/ 613685 w 740656"/>
              <a:gd name="connsiteY33" fmla="*/ 509995 h 838768"/>
              <a:gd name="connsiteX34" fmla="*/ 592255 w 740656"/>
              <a:gd name="connsiteY34" fmla="*/ 526659 h 838768"/>
              <a:gd name="connsiteX35" fmla="*/ 608925 w 740656"/>
              <a:gd name="connsiteY35" fmla="*/ 550473 h 838768"/>
              <a:gd name="connsiteX36" fmla="*/ 599398 w 740656"/>
              <a:gd name="connsiteY36" fmla="*/ 576668 h 838768"/>
              <a:gd name="connsiteX37" fmla="*/ 647024 w 740656"/>
              <a:gd name="connsiteY37" fmla="*/ 619528 h 838768"/>
              <a:gd name="connsiteX38" fmla="*/ 666073 w 740656"/>
              <a:gd name="connsiteY38" fmla="*/ 633820 h 838768"/>
              <a:gd name="connsiteX39" fmla="*/ 649406 w 740656"/>
              <a:gd name="connsiteY39" fmla="*/ 679059 h 838768"/>
              <a:gd name="connsiteX40" fmla="*/ 606543 w 740656"/>
              <a:gd name="connsiteY40" fmla="*/ 679059 h 838768"/>
              <a:gd name="connsiteX41" fmla="*/ 632737 w 740656"/>
              <a:gd name="connsiteY41" fmla="*/ 719541 h 838768"/>
              <a:gd name="connsiteX42" fmla="*/ 661312 w 740656"/>
              <a:gd name="connsiteY42" fmla="*/ 717160 h 838768"/>
              <a:gd name="connsiteX43" fmla="*/ 694648 w 740656"/>
              <a:gd name="connsiteY43" fmla="*/ 750499 h 838768"/>
              <a:gd name="connsiteX44" fmla="*/ 677981 w 740656"/>
              <a:gd name="connsiteY44" fmla="*/ 767166 h 838768"/>
              <a:gd name="connsiteX45" fmla="*/ 669131 w 740656"/>
              <a:gd name="connsiteY45" fmla="*/ 793635 h 838768"/>
              <a:gd name="connsiteX46" fmla="*/ 637497 w 740656"/>
              <a:gd name="connsiteY46" fmla="*/ 810030 h 838768"/>
              <a:gd name="connsiteX47" fmla="*/ 587494 w 740656"/>
              <a:gd name="connsiteY47" fmla="*/ 798122 h 838768"/>
              <a:gd name="connsiteX48" fmla="*/ 535106 w 740656"/>
              <a:gd name="connsiteY48" fmla="*/ 795741 h 838768"/>
              <a:gd name="connsiteX49" fmla="*/ 532723 w 740656"/>
              <a:gd name="connsiteY49" fmla="*/ 774311 h 838768"/>
              <a:gd name="connsiteX50" fmla="*/ 497006 w 740656"/>
              <a:gd name="connsiteY50" fmla="*/ 774309 h 838768"/>
              <a:gd name="connsiteX51" fmla="*/ 482717 w 740656"/>
              <a:gd name="connsiteY51" fmla="*/ 786217 h 838768"/>
              <a:gd name="connsiteX52" fmla="*/ 447000 w 740656"/>
              <a:gd name="connsiteY52" fmla="*/ 812409 h 838768"/>
              <a:gd name="connsiteX53" fmla="*/ 406519 w 740656"/>
              <a:gd name="connsiteY53" fmla="*/ 826698 h 838768"/>
              <a:gd name="connsiteX54" fmla="*/ 380323 w 740656"/>
              <a:gd name="connsiteY54" fmla="*/ 838604 h 838768"/>
              <a:gd name="connsiteX55" fmla="*/ 373181 w 740656"/>
              <a:gd name="connsiteY55" fmla="*/ 821934 h 838768"/>
              <a:gd name="connsiteX56" fmla="*/ 354129 w 740656"/>
              <a:gd name="connsiteY56" fmla="*/ 795742 h 838768"/>
              <a:gd name="connsiteX57" fmla="*/ 294600 w 740656"/>
              <a:gd name="connsiteY57" fmla="*/ 776691 h 838768"/>
              <a:gd name="connsiteX58" fmla="*/ 154104 w 740656"/>
              <a:gd name="connsiteY58" fmla="*/ 729067 h 838768"/>
              <a:gd name="connsiteX59" fmla="*/ 125531 w 740656"/>
              <a:gd name="connsiteY59" fmla="*/ 731446 h 838768"/>
              <a:gd name="connsiteX60" fmla="*/ 90487 w 740656"/>
              <a:gd name="connsiteY60" fmla="*/ 729341 h 838768"/>
              <a:gd name="connsiteX61" fmla="*/ 66000 w 740656"/>
              <a:gd name="connsiteY61" fmla="*/ 729066 h 838768"/>
              <a:gd name="connsiteX62" fmla="*/ 0 w 740656"/>
              <a:gd name="connsiteY62" fmla="*/ 734104 h 838768"/>
              <a:gd name="connsiteX0" fmla="*/ 14287 w 740656"/>
              <a:gd name="connsiteY0" fmla="*/ 334054 h 838768"/>
              <a:gd name="connsiteX1" fmla="*/ 130292 w 740656"/>
              <a:gd name="connsiteY1" fmla="*/ 259961 h 838768"/>
              <a:gd name="connsiteX2" fmla="*/ 192204 w 740656"/>
              <a:gd name="connsiteY2" fmla="*/ 238530 h 838768"/>
              <a:gd name="connsiteX3" fmla="*/ 204110 w 740656"/>
              <a:gd name="connsiteY3" fmla="*/ 164711 h 838768"/>
              <a:gd name="connsiteX4" fmla="*/ 230306 w 740656"/>
              <a:gd name="connsiteY4" fmla="*/ 164710 h 838768"/>
              <a:gd name="connsiteX5" fmla="*/ 263642 w 740656"/>
              <a:gd name="connsiteY5" fmla="*/ 174238 h 838768"/>
              <a:gd name="connsiteX6" fmla="*/ 344604 w 740656"/>
              <a:gd name="connsiteY6" fmla="*/ 86132 h 838768"/>
              <a:gd name="connsiteX7" fmla="*/ 373180 w 740656"/>
              <a:gd name="connsiteY7" fmla="*/ 88510 h 838768"/>
              <a:gd name="connsiteX8" fmla="*/ 401754 w 740656"/>
              <a:gd name="connsiteY8" fmla="*/ 109944 h 838768"/>
              <a:gd name="connsiteX9" fmla="*/ 444618 w 740656"/>
              <a:gd name="connsiteY9" fmla="*/ 86129 h 838768"/>
              <a:gd name="connsiteX10" fmla="*/ 480335 w 740656"/>
              <a:gd name="connsiteY10" fmla="*/ 98037 h 838768"/>
              <a:gd name="connsiteX11" fmla="*/ 497005 w 740656"/>
              <a:gd name="connsiteY11" fmla="*/ 52792 h 838768"/>
              <a:gd name="connsiteX12" fmla="*/ 530343 w 740656"/>
              <a:gd name="connsiteY12" fmla="*/ 31360 h 838768"/>
              <a:gd name="connsiteX13" fmla="*/ 558917 w 740656"/>
              <a:gd name="connsiteY13" fmla="*/ 407 h 838768"/>
              <a:gd name="connsiteX14" fmla="*/ 568443 w 740656"/>
              <a:gd name="connsiteY14" fmla="*/ 55173 h 838768"/>
              <a:gd name="connsiteX15" fmla="*/ 592254 w 740656"/>
              <a:gd name="connsiteY15" fmla="*/ 74226 h 838768"/>
              <a:gd name="connsiteX16" fmla="*/ 608923 w 740656"/>
              <a:gd name="connsiteY16" fmla="*/ 126613 h 838768"/>
              <a:gd name="connsiteX17" fmla="*/ 587491 w 740656"/>
              <a:gd name="connsiteY17" fmla="*/ 167095 h 838768"/>
              <a:gd name="connsiteX18" fmla="*/ 604160 w 740656"/>
              <a:gd name="connsiteY18" fmla="*/ 200432 h 838768"/>
              <a:gd name="connsiteX19" fmla="*/ 644642 w 740656"/>
              <a:gd name="connsiteY19" fmla="*/ 229007 h 838768"/>
              <a:gd name="connsiteX20" fmla="*/ 632737 w 740656"/>
              <a:gd name="connsiteY20" fmla="*/ 255197 h 838768"/>
              <a:gd name="connsiteX21" fmla="*/ 632738 w 740656"/>
              <a:gd name="connsiteY21" fmla="*/ 267105 h 838768"/>
              <a:gd name="connsiteX22" fmla="*/ 644644 w 740656"/>
              <a:gd name="connsiteY22" fmla="*/ 271867 h 838768"/>
              <a:gd name="connsiteX23" fmla="*/ 656550 w 740656"/>
              <a:gd name="connsiteY23" fmla="*/ 248055 h 838768"/>
              <a:gd name="connsiteX24" fmla="*/ 694650 w 740656"/>
              <a:gd name="connsiteY24" fmla="*/ 233767 h 838768"/>
              <a:gd name="connsiteX25" fmla="*/ 699412 w 740656"/>
              <a:gd name="connsiteY25" fmla="*/ 259960 h 838768"/>
              <a:gd name="connsiteX26" fmla="*/ 737512 w 740656"/>
              <a:gd name="connsiteY26" fmla="*/ 262342 h 838768"/>
              <a:gd name="connsiteX27" fmla="*/ 716081 w 740656"/>
              <a:gd name="connsiteY27" fmla="*/ 288535 h 838768"/>
              <a:gd name="connsiteX28" fmla="*/ 689887 w 740656"/>
              <a:gd name="connsiteY28" fmla="*/ 333779 h 838768"/>
              <a:gd name="connsiteX29" fmla="*/ 663694 w 740656"/>
              <a:gd name="connsiteY29" fmla="*/ 369498 h 838768"/>
              <a:gd name="connsiteX30" fmla="*/ 606542 w 740656"/>
              <a:gd name="connsiteY30" fmla="*/ 376645 h 838768"/>
              <a:gd name="connsiteX31" fmla="*/ 611305 w 740656"/>
              <a:gd name="connsiteY31" fmla="*/ 388547 h 838768"/>
              <a:gd name="connsiteX32" fmla="*/ 597018 w 740656"/>
              <a:gd name="connsiteY32" fmla="*/ 469509 h 838768"/>
              <a:gd name="connsiteX33" fmla="*/ 613685 w 740656"/>
              <a:gd name="connsiteY33" fmla="*/ 509995 h 838768"/>
              <a:gd name="connsiteX34" fmla="*/ 592255 w 740656"/>
              <a:gd name="connsiteY34" fmla="*/ 526659 h 838768"/>
              <a:gd name="connsiteX35" fmla="*/ 608925 w 740656"/>
              <a:gd name="connsiteY35" fmla="*/ 550473 h 838768"/>
              <a:gd name="connsiteX36" fmla="*/ 599398 w 740656"/>
              <a:gd name="connsiteY36" fmla="*/ 576668 h 838768"/>
              <a:gd name="connsiteX37" fmla="*/ 647024 w 740656"/>
              <a:gd name="connsiteY37" fmla="*/ 619528 h 838768"/>
              <a:gd name="connsiteX38" fmla="*/ 666073 w 740656"/>
              <a:gd name="connsiteY38" fmla="*/ 633820 h 838768"/>
              <a:gd name="connsiteX39" fmla="*/ 649406 w 740656"/>
              <a:gd name="connsiteY39" fmla="*/ 679059 h 838768"/>
              <a:gd name="connsiteX40" fmla="*/ 606543 w 740656"/>
              <a:gd name="connsiteY40" fmla="*/ 679059 h 838768"/>
              <a:gd name="connsiteX41" fmla="*/ 632737 w 740656"/>
              <a:gd name="connsiteY41" fmla="*/ 719541 h 838768"/>
              <a:gd name="connsiteX42" fmla="*/ 661312 w 740656"/>
              <a:gd name="connsiteY42" fmla="*/ 717160 h 838768"/>
              <a:gd name="connsiteX43" fmla="*/ 694648 w 740656"/>
              <a:gd name="connsiteY43" fmla="*/ 750499 h 838768"/>
              <a:gd name="connsiteX44" fmla="*/ 677981 w 740656"/>
              <a:gd name="connsiteY44" fmla="*/ 767166 h 838768"/>
              <a:gd name="connsiteX45" fmla="*/ 669131 w 740656"/>
              <a:gd name="connsiteY45" fmla="*/ 793635 h 838768"/>
              <a:gd name="connsiteX46" fmla="*/ 637497 w 740656"/>
              <a:gd name="connsiteY46" fmla="*/ 810030 h 838768"/>
              <a:gd name="connsiteX47" fmla="*/ 587494 w 740656"/>
              <a:gd name="connsiteY47" fmla="*/ 798122 h 838768"/>
              <a:gd name="connsiteX48" fmla="*/ 535106 w 740656"/>
              <a:gd name="connsiteY48" fmla="*/ 795741 h 838768"/>
              <a:gd name="connsiteX49" fmla="*/ 532723 w 740656"/>
              <a:gd name="connsiteY49" fmla="*/ 774311 h 838768"/>
              <a:gd name="connsiteX50" fmla="*/ 497006 w 740656"/>
              <a:gd name="connsiteY50" fmla="*/ 774309 h 838768"/>
              <a:gd name="connsiteX51" fmla="*/ 482717 w 740656"/>
              <a:gd name="connsiteY51" fmla="*/ 786217 h 838768"/>
              <a:gd name="connsiteX52" fmla="*/ 447000 w 740656"/>
              <a:gd name="connsiteY52" fmla="*/ 812409 h 838768"/>
              <a:gd name="connsiteX53" fmla="*/ 406519 w 740656"/>
              <a:gd name="connsiteY53" fmla="*/ 826698 h 838768"/>
              <a:gd name="connsiteX54" fmla="*/ 380323 w 740656"/>
              <a:gd name="connsiteY54" fmla="*/ 838604 h 838768"/>
              <a:gd name="connsiteX55" fmla="*/ 373181 w 740656"/>
              <a:gd name="connsiteY55" fmla="*/ 821934 h 838768"/>
              <a:gd name="connsiteX56" fmla="*/ 354129 w 740656"/>
              <a:gd name="connsiteY56" fmla="*/ 795742 h 838768"/>
              <a:gd name="connsiteX57" fmla="*/ 294600 w 740656"/>
              <a:gd name="connsiteY57" fmla="*/ 776691 h 838768"/>
              <a:gd name="connsiteX58" fmla="*/ 154104 w 740656"/>
              <a:gd name="connsiteY58" fmla="*/ 729067 h 838768"/>
              <a:gd name="connsiteX59" fmla="*/ 125531 w 740656"/>
              <a:gd name="connsiteY59" fmla="*/ 731446 h 838768"/>
              <a:gd name="connsiteX60" fmla="*/ 90487 w 740656"/>
              <a:gd name="connsiteY60" fmla="*/ 729341 h 838768"/>
              <a:gd name="connsiteX61" fmla="*/ 66000 w 740656"/>
              <a:gd name="connsiteY61" fmla="*/ 729066 h 838768"/>
              <a:gd name="connsiteX62" fmla="*/ 0 w 740656"/>
              <a:gd name="connsiteY62" fmla="*/ 734104 h 838768"/>
              <a:gd name="connsiteX0" fmla="*/ 14287 w 740656"/>
              <a:gd name="connsiteY0" fmla="*/ 334054 h 838768"/>
              <a:gd name="connsiteX1" fmla="*/ 130292 w 740656"/>
              <a:gd name="connsiteY1" fmla="*/ 259961 h 838768"/>
              <a:gd name="connsiteX2" fmla="*/ 192204 w 740656"/>
              <a:gd name="connsiteY2" fmla="*/ 238530 h 838768"/>
              <a:gd name="connsiteX3" fmla="*/ 204110 w 740656"/>
              <a:gd name="connsiteY3" fmla="*/ 164711 h 838768"/>
              <a:gd name="connsiteX4" fmla="*/ 230306 w 740656"/>
              <a:gd name="connsiteY4" fmla="*/ 164710 h 838768"/>
              <a:gd name="connsiteX5" fmla="*/ 263642 w 740656"/>
              <a:gd name="connsiteY5" fmla="*/ 174238 h 838768"/>
              <a:gd name="connsiteX6" fmla="*/ 344604 w 740656"/>
              <a:gd name="connsiteY6" fmla="*/ 86132 h 838768"/>
              <a:gd name="connsiteX7" fmla="*/ 373180 w 740656"/>
              <a:gd name="connsiteY7" fmla="*/ 88510 h 838768"/>
              <a:gd name="connsiteX8" fmla="*/ 401754 w 740656"/>
              <a:gd name="connsiteY8" fmla="*/ 109944 h 838768"/>
              <a:gd name="connsiteX9" fmla="*/ 444618 w 740656"/>
              <a:gd name="connsiteY9" fmla="*/ 86129 h 838768"/>
              <a:gd name="connsiteX10" fmla="*/ 480335 w 740656"/>
              <a:gd name="connsiteY10" fmla="*/ 98037 h 838768"/>
              <a:gd name="connsiteX11" fmla="*/ 497005 w 740656"/>
              <a:gd name="connsiteY11" fmla="*/ 52792 h 838768"/>
              <a:gd name="connsiteX12" fmla="*/ 530343 w 740656"/>
              <a:gd name="connsiteY12" fmla="*/ 31360 h 838768"/>
              <a:gd name="connsiteX13" fmla="*/ 558917 w 740656"/>
              <a:gd name="connsiteY13" fmla="*/ 407 h 838768"/>
              <a:gd name="connsiteX14" fmla="*/ 568443 w 740656"/>
              <a:gd name="connsiteY14" fmla="*/ 55173 h 838768"/>
              <a:gd name="connsiteX15" fmla="*/ 592254 w 740656"/>
              <a:gd name="connsiteY15" fmla="*/ 74226 h 838768"/>
              <a:gd name="connsiteX16" fmla="*/ 608923 w 740656"/>
              <a:gd name="connsiteY16" fmla="*/ 126613 h 838768"/>
              <a:gd name="connsiteX17" fmla="*/ 587491 w 740656"/>
              <a:gd name="connsiteY17" fmla="*/ 167095 h 838768"/>
              <a:gd name="connsiteX18" fmla="*/ 604160 w 740656"/>
              <a:gd name="connsiteY18" fmla="*/ 200432 h 838768"/>
              <a:gd name="connsiteX19" fmla="*/ 644642 w 740656"/>
              <a:gd name="connsiteY19" fmla="*/ 229007 h 838768"/>
              <a:gd name="connsiteX20" fmla="*/ 632737 w 740656"/>
              <a:gd name="connsiteY20" fmla="*/ 255197 h 838768"/>
              <a:gd name="connsiteX21" fmla="*/ 632738 w 740656"/>
              <a:gd name="connsiteY21" fmla="*/ 267105 h 838768"/>
              <a:gd name="connsiteX22" fmla="*/ 644644 w 740656"/>
              <a:gd name="connsiteY22" fmla="*/ 271867 h 838768"/>
              <a:gd name="connsiteX23" fmla="*/ 656550 w 740656"/>
              <a:gd name="connsiteY23" fmla="*/ 248055 h 838768"/>
              <a:gd name="connsiteX24" fmla="*/ 694650 w 740656"/>
              <a:gd name="connsiteY24" fmla="*/ 233767 h 838768"/>
              <a:gd name="connsiteX25" fmla="*/ 699412 w 740656"/>
              <a:gd name="connsiteY25" fmla="*/ 259960 h 838768"/>
              <a:gd name="connsiteX26" fmla="*/ 737512 w 740656"/>
              <a:gd name="connsiteY26" fmla="*/ 262342 h 838768"/>
              <a:gd name="connsiteX27" fmla="*/ 716081 w 740656"/>
              <a:gd name="connsiteY27" fmla="*/ 288535 h 838768"/>
              <a:gd name="connsiteX28" fmla="*/ 689887 w 740656"/>
              <a:gd name="connsiteY28" fmla="*/ 333779 h 838768"/>
              <a:gd name="connsiteX29" fmla="*/ 663694 w 740656"/>
              <a:gd name="connsiteY29" fmla="*/ 369498 h 838768"/>
              <a:gd name="connsiteX30" fmla="*/ 618448 w 740656"/>
              <a:gd name="connsiteY30" fmla="*/ 376645 h 838768"/>
              <a:gd name="connsiteX31" fmla="*/ 611305 w 740656"/>
              <a:gd name="connsiteY31" fmla="*/ 388547 h 838768"/>
              <a:gd name="connsiteX32" fmla="*/ 597018 w 740656"/>
              <a:gd name="connsiteY32" fmla="*/ 469509 h 838768"/>
              <a:gd name="connsiteX33" fmla="*/ 613685 w 740656"/>
              <a:gd name="connsiteY33" fmla="*/ 509995 h 838768"/>
              <a:gd name="connsiteX34" fmla="*/ 592255 w 740656"/>
              <a:gd name="connsiteY34" fmla="*/ 526659 h 838768"/>
              <a:gd name="connsiteX35" fmla="*/ 608925 w 740656"/>
              <a:gd name="connsiteY35" fmla="*/ 550473 h 838768"/>
              <a:gd name="connsiteX36" fmla="*/ 599398 w 740656"/>
              <a:gd name="connsiteY36" fmla="*/ 576668 h 838768"/>
              <a:gd name="connsiteX37" fmla="*/ 647024 w 740656"/>
              <a:gd name="connsiteY37" fmla="*/ 619528 h 838768"/>
              <a:gd name="connsiteX38" fmla="*/ 666073 w 740656"/>
              <a:gd name="connsiteY38" fmla="*/ 633820 h 838768"/>
              <a:gd name="connsiteX39" fmla="*/ 649406 w 740656"/>
              <a:gd name="connsiteY39" fmla="*/ 679059 h 838768"/>
              <a:gd name="connsiteX40" fmla="*/ 606543 w 740656"/>
              <a:gd name="connsiteY40" fmla="*/ 679059 h 838768"/>
              <a:gd name="connsiteX41" fmla="*/ 632737 w 740656"/>
              <a:gd name="connsiteY41" fmla="*/ 719541 h 838768"/>
              <a:gd name="connsiteX42" fmla="*/ 661312 w 740656"/>
              <a:gd name="connsiteY42" fmla="*/ 717160 h 838768"/>
              <a:gd name="connsiteX43" fmla="*/ 694648 w 740656"/>
              <a:gd name="connsiteY43" fmla="*/ 750499 h 838768"/>
              <a:gd name="connsiteX44" fmla="*/ 677981 w 740656"/>
              <a:gd name="connsiteY44" fmla="*/ 767166 h 838768"/>
              <a:gd name="connsiteX45" fmla="*/ 669131 w 740656"/>
              <a:gd name="connsiteY45" fmla="*/ 793635 h 838768"/>
              <a:gd name="connsiteX46" fmla="*/ 637497 w 740656"/>
              <a:gd name="connsiteY46" fmla="*/ 810030 h 838768"/>
              <a:gd name="connsiteX47" fmla="*/ 587494 w 740656"/>
              <a:gd name="connsiteY47" fmla="*/ 798122 h 838768"/>
              <a:gd name="connsiteX48" fmla="*/ 535106 w 740656"/>
              <a:gd name="connsiteY48" fmla="*/ 795741 h 838768"/>
              <a:gd name="connsiteX49" fmla="*/ 532723 w 740656"/>
              <a:gd name="connsiteY49" fmla="*/ 774311 h 838768"/>
              <a:gd name="connsiteX50" fmla="*/ 497006 w 740656"/>
              <a:gd name="connsiteY50" fmla="*/ 774309 h 838768"/>
              <a:gd name="connsiteX51" fmla="*/ 482717 w 740656"/>
              <a:gd name="connsiteY51" fmla="*/ 786217 h 838768"/>
              <a:gd name="connsiteX52" fmla="*/ 447000 w 740656"/>
              <a:gd name="connsiteY52" fmla="*/ 812409 h 838768"/>
              <a:gd name="connsiteX53" fmla="*/ 406519 w 740656"/>
              <a:gd name="connsiteY53" fmla="*/ 826698 h 838768"/>
              <a:gd name="connsiteX54" fmla="*/ 380323 w 740656"/>
              <a:gd name="connsiteY54" fmla="*/ 838604 h 838768"/>
              <a:gd name="connsiteX55" fmla="*/ 373181 w 740656"/>
              <a:gd name="connsiteY55" fmla="*/ 821934 h 838768"/>
              <a:gd name="connsiteX56" fmla="*/ 354129 w 740656"/>
              <a:gd name="connsiteY56" fmla="*/ 795742 h 838768"/>
              <a:gd name="connsiteX57" fmla="*/ 294600 w 740656"/>
              <a:gd name="connsiteY57" fmla="*/ 776691 h 838768"/>
              <a:gd name="connsiteX58" fmla="*/ 154104 w 740656"/>
              <a:gd name="connsiteY58" fmla="*/ 729067 h 838768"/>
              <a:gd name="connsiteX59" fmla="*/ 125531 w 740656"/>
              <a:gd name="connsiteY59" fmla="*/ 731446 h 838768"/>
              <a:gd name="connsiteX60" fmla="*/ 90487 w 740656"/>
              <a:gd name="connsiteY60" fmla="*/ 729341 h 838768"/>
              <a:gd name="connsiteX61" fmla="*/ 66000 w 740656"/>
              <a:gd name="connsiteY61" fmla="*/ 729066 h 838768"/>
              <a:gd name="connsiteX62" fmla="*/ 0 w 740656"/>
              <a:gd name="connsiteY62" fmla="*/ 734104 h 838768"/>
              <a:gd name="connsiteX0" fmla="*/ 14287 w 740656"/>
              <a:gd name="connsiteY0" fmla="*/ 334054 h 838768"/>
              <a:gd name="connsiteX1" fmla="*/ 130292 w 740656"/>
              <a:gd name="connsiteY1" fmla="*/ 259961 h 838768"/>
              <a:gd name="connsiteX2" fmla="*/ 192204 w 740656"/>
              <a:gd name="connsiteY2" fmla="*/ 238530 h 838768"/>
              <a:gd name="connsiteX3" fmla="*/ 204110 w 740656"/>
              <a:gd name="connsiteY3" fmla="*/ 164711 h 838768"/>
              <a:gd name="connsiteX4" fmla="*/ 230306 w 740656"/>
              <a:gd name="connsiteY4" fmla="*/ 164710 h 838768"/>
              <a:gd name="connsiteX5" fmla="*/ 263642 w 740656"/>
              <a:gd name="connsiteY5" fmla="*/ 174238 h 838768"/>
              <a:gd name="connsiteX6" fmla="*/ 316031 w 740656"/>
              <a:gd name="connsiteY6" fmla="*/ 138517 h 838768"/>
              <a:gd name="connsiteX7" fmla="*/ 344604 w 740656"/>
              <a:gd name="connsiteY7" fmla="*/ 86132 h 838768"/>
              <a:gd name="connsiteX8" fmla="*/ 373180 w 740656"/>
              <a:gd name="connsiteY8" fmla="*/ 88510 h 838768"/>
              <a:gd name="connsiteX9" fmla="*/ 401754 w 740656"/>
              <a:gd name="connsiteY9" fmla="*/ 109944 h 838768"/>
              <a:gd name="connsiteX10" fmla="*/ 444618 w 740656"/>
              <a:gd name="connsiteY10" fmla="*/ 86129 h 838768"/>
              <a:gd name="connsiteX11" fmla="*/ 480335 w 740656"/>
              <a:gd name="connsiteY11" fmla="*/ 98037 h 838768"/>
              <a:gd name="connsiteX12" fmla="*/ 497005 w 740656"/>
              <a:gd name="connsiteY12" fmla="*/ 52792 h 838768"/>
              <a:gd name="connsiteX13" fmla="*/ 530343 w 740656"/>
              <a:gd name="connsiteY13" fmla="*/ 31360 h 838768"/>
              <a:gd name="connsiteX14" fmla="*/ 558917 w 740656"/>
              <a:gd name="connsiteY14" fmla="*/ 407 h 838768"/>
              <a:gd name="connsiteX15" fmla="*/ 568443 w 740656"/>
              <a:gd name="connsiteY15" fmla="*/ 55173 h 838768"/>
              <a:gd name="connsiteX16" fmla="*/ 592254 w 740656"/>
              <a:gd name="connsiteY16" fmla="*/ 74226 h 838768"/>
              <a:gd name="connsiteX17" fmla="*/ 608923 w 740656"/>
              <a:gd name="connsiteY17" fmla="*/ 126613 h 838768"/>
              <a:gd name="connsiteX18" fmla="*/ 587491 w 740656"/>
              <a:gd name="connsiteY18" fmla="*/ 167095 h 838768"/>
              <a:gd name="connsiteX19" fmla="*/ 604160 w 740656"/>
              <a:gd name="connsiteY19" fmla="*/ 200432 h 838768"/>
              <a:gd name="connsiteX20" fmla="*/ 644642 w 740656"/>
              <a:gd name="connsiteY20" fmla="*/ 229007 h 838768"/>
              <a:gd name="connsiteX21" fmla="*/ 632737 w 740656"/>
              <a:gd name="connsiteY21" fmla="*/ 255197 h 838768"/>
              <a:gd name="connsiteX22" fmla="*/ 632738 w 740656"/>
              <a:gd name="connsiteY22" fmla="*/ 267105 h 838768"/>
              <a:gd name="connsiteX23" fmla="*/ 644644 w 740656"/>
              <a:gd name="connsiteY23" fmla="*/ 271867 h 838768"/>
              <a:gd name="connsiteX24" fmla="*/ 656550 w 740656"/>
              <a:gd name="connsiteY24" fmla="*/ 248055 h 838768"/>
              <a:gd name="connsiteX25" fmla="*/ 694650 w 740656"/>
              <a:gd name="connsiteY25" fmla="*/ 233767 h 838768"/>
              <a:gd name="connsiteX26" fmla="*/ 699412 w 740656"/>
              <a:gd name="connsiteY26" fmla="*/ 259960 h 838768"/>
              <a:gd name="connsiteX27" fmla="*/ 737512 w 740656"/>
              <a:gd name="connsiteY27" fmla="*/ 262342 h 838768"/>
              <a:gd name="connsiteX28" fmla="*/ 716081 w 740656"/>
              <a:gd name="connsiteY28" fmla="*/ 288535 h 838768"/>
              <a:gd name="connsiteX29" fmla="*/ 689887 w 740656"/>
              <a:gd name="connsiteY29" fmla="*/ 333779 h 838768"/>
              <a:gd name="connsiteX30" fmla="*/ 663694 w 740656"/>
              <a:gd name="connsiteY30" fmla="*/ 369498 h 838768"/>
              <a:gd name="connsiteX31" fmla="*/ 618448 w 740656"/>
              <a:gd name="connsiteY31" fmla="*/ 376645 h 838768"/>
              <a:gd name="connsiteX32" fmla="*/ 611305 w 740656"/>
              <a:gd name="connsiteY32" fmla="*/ 388547 h 838768"/>
              <a:gd name="connsiteX33" fmla="*/ 597018 w 740656"/>
              <a:gd name="connsiteY33" fmla="*/ 469509 h 838768"/>
              <a:gd name="connsiteX34" fmla="*/ 613685 w 740656"/>
              <a:gd name="connsiteY34" fmla="*/ 509995 h 838768"/>
              <a:gd name="connsiteX35" fmla="*/ 592255 w 740656"/>
              <a:gd name="connsiteY35" fmla="*/ 526659 h 838768"/>
              <a:gd name="connsiteX36" fmla="*/ 608925 w 740656"/>
              <a:gd name="connsiteY36" fmla="*/ 550473 h 838768"/>
              <a:gd name="connsiteX37" fmla="*/ 599398 w 740656"/>
              <a:gd name="connsiteY37" fmla="*/ 576668 h 838768"/>
              <a:gd name="connsiteX38" fmla="*/ 647024 w 740656"/>
              <a:gd name="connsiteY38" fmla="*/ 619528 h 838768"/>
              <a:gd name="connsiteX39" fmla="*/ 666073 w 740656"/>
              <a:gd name="connsiteY39" fmla="*/ 633820 h 838768"/>
              <a:gd name="connsiteX40" fmla="*/ 649406 w 740656"/>
              <a:gd name="connsiteY40" fmla="*/ 679059 h 838768"/>
              <a:gd name="connsiteX41" fmla="*/ 606543 w 740656"/>
              <a:gd name="connsiteY41" fmla="*/ 679059 h 838768"/>
              <a:gd name="connsiteX42" fmla="*/ 632737 w 740656"/>
              <a:gd name="connsiteY42" fmla="*/ 719541 h 838768"/>
              <a:gd name="connsiteX43" fmla="*/ 661312 w 740656"/>
              <a:gd name="connsiteY43" fmla="*/ 717160 h 838768"/>
              <a:gd name="connsiteX44" fmla="*/ 694648 w 740656"/>
              <a:gd name="connsiteY44" fmla="*/ 750499 h 838768"/>
              <a:gd name="connsiteX45" fmla="*/ 677981 w 740656"/>
              <a:gd name="connsiteY45" fmla="*/ 767166 h 838768"/>
              <a:gd name="connsiteX46" fmla="*/ 669131 w 740656"/>
              <a:gd name="connsiteY46" fmla="*/ 793635 h 838768"/>
              <a:gd name="connsiteX47" fmla="*/ 637497 w 740656"/>
              <a:gd name="connsiteY47" fmla="*/ 810030 h 838768"/>
              <a:gd name="connsiteX48" fmla="*/ 587494 w 740656"/>
              <a:gd name="connsiteY48" fmla="*/ 798122 h 838768"/>
              <a:gd name="connsiteX49" fmla="*/ 535106 w 740656"/>
              <a:gd name="connsiteY49" fmla="*/ 795741 h 838768"/>
              <a:gd name="connsiteX50" fmla="*/ 532723 w 740656"/>
              <a:gd name="connsiteY50" fmla="*/ 774311 h 838768"/>
              <a:gd name="connsiteX51" fmla="*/ 497006 w 740656"/>
              <a:gd name="connsiteY51" fmla="*/ 774309 h 838768"/>
              <a:gd name="connsiteX52" fmla="*/ 482717 w 740656"/>
              <a:gd name="connsiteY52" fmla="*/ 786217 h 838768"/>
              <a:gd name="connsiteX53" fmla="*/ 447000 w 740656"/>
              <a:gd name="connsiteY53" fmla="*/ 812409 h 838768"/>
              <a:gd name="connsiteX54" fmla="*/ 406519 w 740656"/>
              <a:gd name="connsiteY54" fmla="*/ 826698 h 838768"/>
              <a:gd name="connsiteX55" fmla="*/ 380323 w 740656"/>
              <a:gd name="connsiteY55" fmla="*/ 838604 h 838768"/>
              <a:gd name="connsiteX56" fmla="*/ 373181 w 740656"/>
              <a:gd name="connsiteY56" fmla="*/ 821934 h 838768"/>
              <a:gd name="connsiteX57" fmla="*/ 354129 w 740656"/>
              <a:gd name="connsiteY57" fmla="*/ 795742 h 838768"/>
              <a:gd name="connsiteX58" fmla="*/ 294600 w 740656"/>
              <a:gd name="connsiteY58" fmla="*/ 776691 h 838768"/>
              <a:gd name="connsiteX59" fmla="*/ 154104 w 740656"/>
              <a:gd name="connsiteY59" fmla="*/ 729067 h 838768"/>
              <a:gd name="connsiteX60" fmla="*/ 125531 w 740656"/>
              <a:gd name="connsiteY60" fmla="*/ 731446 h 838768"/>
              <a:gd name="connsiteX61" fmla="*/ 90487 w 740656"/>
              <a:gd name="connsiteY61" fmla="*/ 729341 h 838768"/>
              <a:gd name="connsiteX62" fmla="*/ 66000 w 740656"/>
              <a:gd name="connsiteY62" fmla="*/ 729066 h 838768"/>
              <a:gd name="connsiteX63" fmla="*/ 0 w 740656"/>
              <a:gd name="connsiteY63" fmla="*/ 734104 h 838768"/>
              <a:gd name="connsiteX0" fmla="*/ 14287 w 740656"/>
              <a:gd name="connsiteY0" fmla="*/ 334054 h 838768"/>
              <a:gd name="connsiteX1" fmla="*/ 130292 w 740656"/>
              <a:gd name="connsiteY1" fmla="*/ 259961 h 838768"/>
              <a:gd name="connsiteX2" fmla="*/ 192204 w 740656"/>
              <a:gd name="connsiteY2" fmla="*/ 238530 h 838768"/>
              <a:gd name="connsiteX3" fmla="*/ 204110 w 740656"/>
              <a:gd name="connsiteY3" fmla="*/ 164711 h 838768"/>
              <a:gd name="connsiteX4" fmla="*/ 230306 w 740656"/>
              <a:gd name="connsiteY4" fmla="*/ 164710 h 838768"/>
              <a:gd name="connsiteX5" fmla="*/ 263642 w 740656"/>
              <a:gd name="connsiteY5" fmla="*/ 174238 h 838768"/>
              <a:gd name="connsiteX6" fmla="*/ 316031 w 740656"/>
              <a:gd name="connsiteY6" fmla="*/ 138517 h 838768"/>
              <a:gd name="connsiteX7" fmla="*/ 332700 w 740656"/>
              <a:gd name="connsiteY7" fmla="*/ 93273 h 838768"/>
              <a:gd name="connsiteX8" fmla="*/ 344604 w 740656"/>
              <a:gd name="connsiteY8" fmla="*/ 86132 h 838768"/>
              <a:gd name="connsiteX9" fmla="*/ 373180 w 740656"/>
              <a:gd name="connsiteY9" fmla="*/ 88510 h 838768"/>
              <a:gd name="connsiteX10" fmla="*/ 401754 w 740656"/>
              <a:gd name="connsiteY10" fmla="*/ 109944 h 838768"/>
              <a:gd name="connsiteX11" fmla="*/ 444618 w 740656"/>
              <a:gd name="connsiteY11" fmla="*/ 86129 h 838768"/>
              <a:gd name="connsiteX12" fmla="*/ 480335 w 740656"/>
              <a:gd name="connsiteY12" fmla="*/ 98037 h 838768"/>
              <a:gd name="connsiteX13" fmla="*/ 497005 w 740656"/>
              <a:gd name="connsiteY13" fmla="*/ 52792 h 838768"/>
              <a:gd name="connsiteX14" fmla="*/ 530343 w 740656"/>
              <a:gd name="connsiteY14" fmla="*/ 31360 h 838768"/>
              <a:gd name="connsiteX15" fmla="*/ 558917 w 740656"/>
              <a:gd name="connsiteY15" fmla="*/ 407 h 838768"/>
              <a:gd name="connsiteX16" fmla="*/ 568443 w 740656"/>
              <a:gd name="connsiteY16" fmla="*/ 55173 h 838768"/>
              <a:gd name="connsiteX17" fmla="*/ 592254 w 740656"/>
              <a:gd name="connsiteY17" fmla="*/ 74226 h 838768"/>
              <a:gd name="connsiteX18" fmla="*/ 608923 w 740656"/>
              <a:gd name="connsiteY18" fmla="*/ 126613 h 838768"/>
              <a:gd name="connsiteX19" fmla="*/ 587491 w 740656"/>
              <a:gd name="connsiteY19" fmla="*/ 167095 h 838768"/>
              <a:gd name="connsiteX20" fmla="*/ 604160 w 740656"/>
              <a:gd name="connsiteY20" fmla="*/ 200432 h 838768"/>
              <a:gd name="connsiteX21" fmla="*/ 644642 w 740656"/>
              <a:gd name="connsiteY21" fmla="*/ 229007 h 838768"/>
              <a:gd name="connsiteX22" fmla="*/ 632737 w 740656"/>
              <a:gd name="connsiteY22" fmla="*/ 255197 h 838768"/>
              <a:gd name="connsiteX23" fmla="*/ 632738 w 740656"/>
              <a:gd name="connsiteY23" fmla="*/ 267105 h 838768"/>
              <a:gd name="connsiteX24" fmla="*/ 644644 w 740656"/>
              <a:gd name="connsiteY24" fmla="*/ 271867 h 838768"/>
              <a:gd name="connsiteX25" fmla="*/ 656550 w 740656"/>
              <a:gd name="connsiteY25" fmla="*/ 248055 h 838768"/>
              <a:gd name="connsiteX26" fmla="*/ 694650 w 740656"/>
              <a:gd name="connsiteY26" fmla="*/ 233767 h 838768"/>
              <a:gd name="connsiteX27" fmla="*/ 699412 w 740656"/>
              <a:gd name="connsiteY27" fmla="*/ 259960 h 838768"/>
              <a:gd name="connsiteX28" fmla="*/ 737512 w 740656"/>
              <a:gd name="connsiteY28" fmla="*/ 262342 h 838768"/>
              <a:gd name="connsiteX29" fmla="*/ 716081 w 740656"/>
              <a:gd name="connsiteY29" fmla="*/ 288535 h 838768"/>
              <a:gd name="connsiteX30" fmla="*/ 689887 w 740656"/>
              <a:gd name="connsiteY30" fmla="*/ 333779 h 838768"/>
              <a:gd name="connsiteX31" fmla="*/ 663694 w 740656"/>
              <a:gd name="connsiteY31" fmla="*/ 369498 h 838768"/>
              <a:gd name="connsiteX32" fmla="*/ 618448 w 740656"/>
              <a:gd name="connsiteY32" fmla="*/ 376645 h 838768"/>
              <a:gd name="connsiteX33" fmla="*/ 611305 w 740656"/>
              <a:gd name="connsiteY33" fmla="*/ 388547 h 838768"/>
              <a:gd name="connsiteX34" fmla="*/ 597018 w 740656"/>
              <a:gd name="connsiteY34" fmla="*/ 469509 h 838768"/>
              <a:gd name="connsiteX35" fmla="*/ 613685 w 740656"/>
              <a:gd name="connsiteY35" fmla="*/ 509995 h 838768"/>
              <a:gd name="connsiteX36" fmla="*/ 592255 w 740656"/>
              <a:gd name="connsiteY36" fmla="*/ 526659 h 838768"/>
              <a:gd name="connsiteX37" fmla="*/ 608925 w 740656"/>
              <a:gd name="connsiteY37" fmla="*/ 550473 h 838768"/>
              <a:gd name="connsiteX38" fmla="*/ 599398 w 740656"/>
              <a:gd name="connsiteY38" fmla="*/ 576668 h 838768"/>
              <a:gd name="connsiteX39" fmla="*/ 647024 w 740656"/>
              <a:gd name="connsiteY39" fmla="*/ 619528 h 838768"/>
              <a:gd name="connsiteX40" fmla="*/ 666073 w 740656"/>
              <a:gd name="connsiteY40" fmla="*/ 633820 h 838768"/>
              <a:gd name="connsiteX41" fmla="*/ 649406 w 740656"/>
              <a:gd name="connsiteY41" fmla="*/ 679059 h 838768"/>
              <a:gd name="connsiteX42" fmla="*/ 606543 w 740656"/>
              <a:gd name="connsiteY42" fmla="*/ 679059 h 838768"/>
              <a:gd name="connsiteX43" fmla="*/ 632737 w 740656"/>
              <a:gd name="connsiteY43" fmla="*/ 719541 h 838768"/>
              <a:gd name="connsiteX44" fmla="*/ 661312 w 740656"/>
              <a:gd name="connsiteY44" fmla="*/ 717160 h 838768"/>
              <a:gd name="connsiteX45" fmla="*/ 694648 w 740656"/>
              <a:gd name="connsiteY45" fmla="*/ 750499 h 838768"/>
              <a:gd name="connsiteX46" fmla="*/ 677981 w 740656"/>
              <a:gd name="connsiteY46" fmla="*/ 767166 h 838768"/>
              <a:gd name="connsiteX47" fmla="*/ 669131 w 740656"/>
              <a:gd name="connsiteY47" fmla="*/ 793635 h 838768"/>
              <a:gd name="connsiteX48" fmla="*/ 637497 w 740656"/>
              <a:gd name="connsiteY48" fmla="*/ 810030 h 838768"/>
              <a:gd name="connsiteX49" fmla="*/ 587494 w 740656"/>
              <a:gd name="connsiteY49" fmla="*/ 798122 h 838768"/>
              <a:gd name="connsiteX50" fmla="*/ 535106 w 740656"/>
              <a:gd name="connsiteY50" fmla="*/ 795741 h 838768"/>
              <a:gd name="connsiteX51" fmla="*/ 532723 w 740656"/>
              <a:gd name="connsiteY51" fmla="*/ 774311 h 838768"/>
              <a:gd name="connsiteX52" fmla="*/ 497006 w 740656"/>
              <a:gd name="connsiteY52" fmla="*/ 774309 h 838768"/>
              <a:gd name="connsiteX53" fmla="*/ 482717 w 740656"/>
              <a:gd name="connsiteY53" fmla="*/ 786217 h 838768"/>
              <a:gd name="connsiteX54" fmla="*/ 447000 w 740656"/>
              <a:gd name="connsiteY54" fmla="*/ 812409 h 838768"/>
              <a:gd name="connsiteX55" fmla="*/ 406519 w 740656"/>
              <a:gd name="connsiteY55" fmla="*/ 826698 h 838768"/>
              <a:gd name="connsiteX56" fmla="*/ 380323 w 740656"/>
              <a:gd name="connsiteY56" fmla="*/ 838604 h 838768"/>
              <a:gd name="connsiteX57" fmla="*/ 373181 w 740656"/>
              <a:gd name="connsiteY57" fmla="*/ 821934 h 838768"/>
              <a:gd name="connsiteX58" fmla="*/ 354129 w 740656"/>
              <a:gd name="connsiteY58" fmla="*/ 795742 h 838768"/>
              <a:gd name="connsiteX59" fmla="*/ 294600 w 740656"/>
              <a:gd name="connsiteY59" fmla="*/ 776691 h 838768"/>
              <a:gd name="connsiteX60" fmla="*/ 154104 w 740656"/>
              <a:gd name="connsiteY60" fmla="*/ 729067 h 838768"/>
              <a:gd name="connsiteX61" fmla="*/ 125531 w 740656"/>
              <a:gd name="connsiteY61" fmla="*/ 731446 h 838768"/>
              <a:gd name="connsiteX62" fmla="*/ 90487 w 740656"/>
              <a:gd name="connsiteY62" fmla="*/ 729341 h 838768"/>
              <a:gd name="connsiteX63" fmla="*/ 66000 w 740656"/>
              <a:gd name="connsiteY63" fmla="*/ 729066 h 838768"/>
              <a:gd name="connsiteX64" fmla="*/ 0 w 740656"/>
              <a:gd name="connsiteY64" fmla="*/ 734104 h 8387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Lst>
            <a:rect l="l" t="t" r="r" b="b"/>
            <a:pathLst>
              <a:path w="740656" h="838768">
                <a:moveTo>
                  <a:pt x="14287" y="334054"/>
                </a:moveTo>
                <a:cubicBezTo>
                  <a:pt x="73593" y="324438"/>
                  <a:pt x="80511" y="288627"/>
                  <a:pt x="130292" y="259961"/>
                </a:cubicBezTo>
                <a:cubicBezTo>
                  <a:pt x="173155" y="255199"/>
                  <a:pt x="149341" y="243292"/>
                  <a:pt x="192204" y="238530"/>
                </a:cubicBezTo>
                <a:cubicBezTo>
                  <a:pt x="193792" y="190111"/>
                  <a:pt x="164422" y="167886"/>
                  <a:pt x="204110" y="164711"/>
                </a:cubicBezTo>
                <a:cubicBezTo>
                  <a:pt x="210460" y="153598"/>
                  <a:pt x="220384" y="163122"/>
                  <a:pt x="230306" y="164710"/>
                </a:cubicBezTo>
                <a:cubicBezTo>
                  <a:pt x="240228" y="166298"/>
                  <a:pt x="251339" y="179794"/>
                  <a:pt x="263642" y="174238"/>
                </a:cubicBezTo>
                <a:cubicBezTo>
                  <a:pt x="275945" y="168682"/>
                  <a:pt x="303331" y="150820"/>
                  <a:pt x="316031" y="138517"/>
                </a:cubicBezTo>
                <a:cubicBezTo>
                  <a:pt x="328731" y="126214"/>
                  <a:pt x="327938" y="102004"/>
                  <a:pt x="332700" y="93273"/>
                </a:cubicBezTo>
                <a:cubicBezTo>
                  <a:pt x="337462" y="84542"/>
                  <a:pt x="339048" y="88116"/>
                  <a:pt x="344604" y="86132"/>
                </a:cubicBezTo>
                <a:cubicBezTo>
                  <a:pt x="363257" y="74225"/>
                  <a:pt x="363655" y="84541"/>
                  <a:pt x="373180" y="88510"/>
                </a:cubicBezTo>
                <a:cubicBezTo>
                  <a:pt x="382705" y="92479"/>
                  <a:pt x="387467" y="109547"/>
                  <a:pt x="401754" y="109944"/>
                </a:cubicBezTo>
                <a:cubicBezTo>
                  <a:pt x="416041" y="110341"/>
                  <a:pt x="427156" y="88510"/>
                  <a:pt x="444618" y="86129"/>
                </a:cubicBezTo>
                <a:cubicBezTo>
                  <a:pt x="462080" y="83748"/>
                  <a:pt x="469620" y="100815"/>
                  <a:pt x="480335" y="98037"/>
                </a:cubicBezTo>
                <a:cubicBezTo>
                  <a:pt x="491050" y="95259"/>
                  <a:pt x="490655" y="65492"/>
                  <a:pt x="497005" y="52792"/>
                </a:cubicBezTo>
                <a:cubicBezTo>
                  <a:pt x="503355" y="40092"/>
                  <a:pt x="520024" y="40091"/>
                  <a:pt x="530343" y="31360"/>
                </a:cubicBezTo>
                <a:cubicBezTo>
                  <a:pt x="540662" y="22629"/>
                  <a:pt x="550186" y="-3562"/>
                  <a:pt x="558917" y="407"/>
                </a:cubicBezTo>
                <a:cubicBezTo>
                  <a:pt x="567648" y="4376"/>
                  <a:pt x="560506" y="40886"/>
                  <a:pt x="568443" y="55173"/>
                </a:cubicBezTo>
                <a:cubicBezTo>
                  <a:pt x="576380" y="69460"/>
                  <a:pt x="586698" y="61129"/>
                  <a:pt x="592254" y="74226"/>
                </a:cubicBezTo>
                <a:cubicBezTo>
                  <a:pt x="588286" y="114707"/>
                  <a:pt x="578251" y="108312"/>
                  <a:pt x="608923" y="126613"/>
                </a:cubicBezTo>
                <a:cubicBezTo>
                  <a:pt x="633529" y="142488"/>
                  <a:pt x="558406" y="156731"/>
                  <a:pt x="587491" y="167095"/>
                </a:cubicBezTo>
                <a:cubicBezTo>
                  <a:pt x="593841" y="186938"/>
                  <a:pt x="571106" y="195624"/>
                  <a:pt x="604160" y="200432"/>
                </a:cubicBezTo>
                <a:cubicBezTo>
                  <a:pt x="624004" y="206782"/>
                  <a:pt x="614764" y="230549"/>
                  <a:pt x="644642" y="229007"/>
                </a:cubicBezTo>
                <a:cubicBezTo>
                  <a:pt x="649405" y="241310"/>
                  <a:pt x="641468" y="230591"/>
                  <a:pt x="632737" y="255197"/>
                </a:cubicBezTo>
                <a:cubicBezTo>
                  <a:pt x="631150" y="262340"/>
                  <a:pt x="629563" y="262739"/>
                  <a:pt x="632738" y="267105"/>
                </a:cubicBezTo>
                <a:cubicBezTo>
                  <a:pt x="635913" y="271471"/>
                  <a:pt x="641072" y="275836"/>
                  <a:pt x="644644" y="271867"/>
                </a:cubicBezTo>
                <a:cubicBezTo>
                  <a:pt x="644644" y="282186"/>
                  <a:pt x="665282" y="232577"/>
                  <a:pt x="656550" y="248055"/>
                </a:cubicBezTo>
                <a:cubicBezTo>
                  <a:pt x="652581" y="253611"/>
                  <a:pt x="706557" y="213129"/>
                  <a:pt x="694650" y="233767"/>
                </a:cubicBezTo>
                <a:cubicBezTo>
                  <a:pt x="693063" y="240514"/>
                  <a:pt x="702190" y="229003"/>
                  <a:pt x="699412" y="259960"/>
                </a:cubicBezTo>
                <a:cubicBezTo>
                  <a:pt x="685125" y="265119"/>
                  <a:pt x="756166" y="245276"/>
                  <a:pt x="737512" y="262342"/>
                </a:cubicBezTo>
                <a:cubicBezTo>
                  <a:pt x="736321" y="265914"/>
                  <a:pt x="740291" y="269485"/>
                  <a:pt x="716081" y="288535"/>
                </a:cubicBezTo>
                <a:cubicBezTo>
                  <a:pt x="706556" y="299648"/>
                  <a:pt x="710525" y="319094"/>
                  <a:pt x="689887" y="333779"/>
                </a:cubicBezTo>
                <a:cubicBezTo>
                  <a:pt x="679568" y="344495"/>
                  <a:pt x="679966" y="362354"/>
                  <a:pt x="663694" y="369498"/>
                </a:cubicBezTo>
                <a:cubicBezTo>
                  <a:pt x="647422" y="376642"/>
                  <a:pt x="625592" y="370692"/>
                  <a:pt x="618448" y="376645"/>
                </a:cubicBezTo>
                <a:cubicBezTo>
                  <a:pt x="637498" y="384583"/>
                  <a:pt x="611702" y="378229"/>
                  <a:pt x="611305" y="388547"/>
                </a:cubicBezTo>
                <a:cubicBezTo>
                  <a:pt x="610908" y="398865"/>
                  <a:pt x="604956" y="448474"/>
                  <a:pt x="597018" y="469509"/>
                </a:cubicBezTo>
                <a:cubicBezTo>
                  <a:pt x="574793" y="478638"/>
                  <a:pt x="611701" y="486182"/>
                  <a:pt x="613685" y="509995"/>
                </a:cubicBezTo>
                <a:cubicBezTo>
                  <a:pt x="615272" y="523092"/>
                  <a:pt x="593843" y="517134"/>
                  <a:pt x="592255" y="526659"/>
                </a:cubicBezTo>
                <a:cubicBezTo>
                  <a:pt x="589080" y="533405"/>
                  <a:pt x="607735" y="542138"/>
                  <a:pt x="608925" y="550473"/>
                </a:cubicBezTo>
                <a:cubicBezTo>
                  <a:pt x="610115" y="558808"/>
                  <a:pt x="590667" y="565159"/>
                  <a:pt x="599398" y="576668"/>
                </a:cubicBezTo>
                <a:cubicBezTo>
                  <a:pt x="608129" y="588177"/>
                  <a:pt x="632737" y="610003"/>
                  <a:pt x="647024" y="619528"/>
                </a:cubicBezTo>
                <a:cubicBezTo>
                  <a:pt x="661311" y="629053"/>
                  <a:pt x="668057" y="627073"/>
                  <a:pt x="666073" y="633820"/>
                </a:cubicBezTo>
                <a:cubicBezTo>
                  <a:pt x="664089" y="640567"/>
                  <a:pt x="660915" y="673107"/>
                  <a:pt x="649406" y="679059"/>
                </a:cubicBezTo>
                <a:cubicBezTo>
                  <a:pt x="637897" y="685011"/>
                  <a:pt x="606940" y="669137"/>
                  <a:pt x="606543" y="679059"/>
                </a:cubicBezTo>
                <a:cubicBezTo>
                  <a:pt x="606146" y="688981"/>
                  <a:pt x="621625" y="712397"/>
                  <a:pt x="632737" y="719541"/>
                </a:cubicBezTo>
                <a:cubicBezTo>
                  <a:pt x="643849" y="726685"/>
                  <a:pt x="652581" y="716366"/>
                  <a:pt x="661312" y="717160"/>
                </a:cubicBezTo>
                <a:cubicBezTo>
                  <a:pt x="670043" y="717954"/>
                  <a:pt x="689092" y="739784"/>
                  <a:pt x="694648" y="750499"/>
                </a:cubicBezTo>
                <a:cubicBezTo>
                  <a:pt x="700204" y="761214"/>
                  <a:pt x="679456" y="759580"/>
                  <a:pt x="677981" y="767166"/>
                </a:cubicBezTo>
                <a:cubicBezTo>
                  <a:pt x="676506" y="774752"/>
                  <a:pt x="675878" y="786491"/>
                  <a:pt x="669131" y="793635"/>
                </a:cubicBezTo>
                <a:cubicBezTo>
                  <a:pt x="662384" y="800779"/>
                  <a:pt x="657056" y="807695"/>
                  <a:pt x="637497" y="810030"/>
                </a:cubicBezTo>
                <a:cubicBezTo>
                  <a:pt x="620319" y="790934"/>
                  <a:pt x="601781" y="804472"/>
                  <a:pt x="587494" y="798122"/>
                </a:cubicBezTo>
                <a:cubicBezTo>
                  <a:pt x="574398" y="793359"/>
                  <a:pt x="542250" y="800107"/>
                  <a:pt x="535106" y="795741"/>
                </a:cubicBezTo>
                <a:cubicBezTo>
                  <a:pt x="527962" y="791375"/>
                  <a:pt x="541851" y="772724"/>
                  <a:pt x="532723" y="774311"/>
                </a:cubicBezTo>
                <a:cubicBezTo>
                  <a:pt x="523595" y="775899"/>
                  <a:pt x="507325" y="771928"/>
                  <a:pt x="497006" y="774309"/>
                </a:cubicBezTo>
                <a:cubicBezTo>
                  <a:pt x="486687" y="776690"/>
                  <a:pt x="494226" y="780661"/>
                  <a:pt x="482717" y="786217"/>
                </a:cubicBezTo>
                <a:cubicBezTo>
                  <a:pt x="471208" y="791773"/>
                  <a:pt x="457715" y="804869"/>
                  <a:pt x="447000" y="812409"/>
                </a:cubicBezTo>
                <a:cubicBezTo>
                  <a:pt x="436285" y="819949"/>
                  <a:pt x="417632" y="823523"/>
                  <a:pt x="406519" y="826698"/>
                </a:cubicBezTo>
                <a:cubicBezTo>
                  <a:pt x="395406" y="829873"/>
                  <a:pt x="387864" y="840192"/>
                  <a:pt x="380323" y="838604"/>
                </a:cubicBezTo>
                <a:cubicBezTo>
                  <a:pt x="372782" y="837016"/>
                  <a:pt x="376356" y="831459"/>
                  <a:pt x="373181" y="821934"/>
                </a:cubicBezTo>
                <a:cubicBezTo>
                  <a:pt x="370006" y="812409"/>
                  <a:pt x="368813" y="802886"/>
                  <a:pt x="354129" y="795742"/>
                </a:cubicBezTo>
                <a:cubicBezTo>
                  <a:pt x="339445" y="788598"/>
                  <a:pt x="327937" y="787803"/>
                  <a:pt x="294600" y="776691"/>
                </a:cubicBezTo>
                <a:cubicBezTo>
                  <a:pt x="261263" y="765579"/>
                  <a:pt x="181091" y="730654"/>
                  <a:pt x="154104" y="729067"/>
                </a:cubicBezTo>
                <a:cubicBezTo>
                  <a:pt x="127117" y="727480"/>
                  <a:pt x="136134" y="729813"/>
                  <a:pt x="125531" y="731446"/>
                </a:cubicBezTo>
                <a:cubicBezTo>
                  <a:pt x="114928" y="733079"/>
                  <a:pt x="100409" y="729738"/>
                  <a:pt x="90487" y="729341"/>
                </a:cubicBezTo>
                <a:cubicBezTo>
                  <a:pt x="80565" y="728944"/>
                  <a:pt x="81081" y="729860"/>
                  <a:pt x="66000" y="729066"/>
                </a:cubicBezTo>
                <a:cubicBezTo>
                  <a:pt x="50919" y="728272"/>
                  <a:pt x="26478" y="721755"/>
                  <a:pt x="0" y="734104"/>
                </a:cubicBezTo>
              </a:path>
            </a:pathLst>
          </a:custGeom>
          <a:noFill/>
          <a:ln w="15875">
            <a:solidFill>
              <a:schemeClr val="tx1">
                <a:lumMod val="95000"/>
                <a:lumOff val="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1" name="図 10"/>
          <p:cNvPicPr>
            <a:picLocks noChangeAspect="1"/>
          </p:cNvPicPr>
          <p:nvPr/>
        </p:nvPicPr>
        <p:blipFill rotWithShape="1">
          <a:blip r:embed="rId5"/>
          <a:srcRect r="13202"/>
          <a:stretch/>
        </p:blipFill>
        <p:spPr>
          <a:xfrm>
            <a:off x="4713790" y="4090628"/>
            <a:ext cx="913287" cy="1117679"/>
          </a:xfrm>
          <a:prstGeom prst="rect">
            <a:avLst/>
          </a:prstGeom>
        </p:spPr>
      </p:pic>
      <p:cxnSp>
        <p:nvCxnSpPr>
          <p:cNvPr id="35" name="直線コネクタ 34"/>
          <p:cNvCxnSpPr/>
          <p:nvPr/>
        </p:nvCxnSpPr>
        <p:spPr>
          <a:xfrm>
            <a:off x="341999" y="661285"/>
            <a:ext cx="801818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 name="スライド番号プレースホルダー 2"/>
          <p:cNvSpPr>
            <a:spLocks noGrp="1"/>
          </p:cNvSpPr>
          <p:nvPr>
            <p:ph type="sldNum" sz="quarter" idx="12"/>
          </p:nvPr>
        </p:nvSpPr>
        <p:spPr/>
        <p:txBody>
          <a:bodyPr/>
          <a:lstStyle/>
          <a:p>
            <a:fld id="{0852C555-0D64-4388-834A-3E059AADB174}" type="slidenum">
              <a:rPr lang="ja-JP" altLang="en-US" sz="1400" b="0" smtClean="0">
                <a:solidFill>
                  <a:schemeClr val="tx1"/>
                </a:solidFill>
              </a:rPr>
              <a:pPr/>
              <a:t>12</a:t>
            </a:fld>
            <a:endParaRPr lang="ja-JP" altLang="en-US" sz="1400" b="0" dirty="0">
              <a:solidFill>
                <a:schemeClr val="tx1"/>
              </a:solidFill>
            </a:endParaRPr>
          </a:p>
        </p:txBody>
      </p:sp>
    </p:spTree>
    <p:extLst>
      <p:ext uri="{BB962C8B-B14F-4D97-AF65-F5344CB8AC3E}">
        <p14:creationId xmlns:p14="http://schemas.microsoft.com/office/powerpoint/2010/main" val="402207555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2" name="グラフ 31"/>
          <p:cNvGraphicFramePr/>
          <p:nvPr>
            <p:extLst/>
          </p:nvPr>
        </p:nvGraphicFramePr>
        <p:xfrm>
          <a:off x="29612" y="1830756"/>
          <a:ext cx="3102228" cy="44640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6" name="グラフ 15"/>
          <p:cNvGraphicFramePr/>
          <p:nvPr>
            <p:extLst/>
          </p:nvPr>
        </p:nvGraphicFramePr>
        <p:xfrm>
          <a:off x="3241060" y="1904318"/>
          <a:ext cx="5904000" cy="4248472"/>
        </p:xfrm>
        <a:graphic>
          <a:graphicData uri="http://schemas.openxmlformats.org/drawingml/2006/chart">
            <c:chart xmlns:c="http://schemas.openxmlformats.org/drawingml/2006/chart" xmlns:r="http://schemas.openxmlformats.org/officeDocument/2006/relationships" r:id="rId3"/>
          </a:graphicData>
        </a:graphic>
      </p:graphicFrame>
      <p:sp>
        <p:nvSpPr>
          <p:cNvPr id="5" name="テキスト ボックス 4">
            <a:extLst>
              <a:ext uri="{FF2B5EF4-FFF2-40B4-BE49-F238E27FC236}">
                <a16:creationId xmlns:a16="http://schemas.microsoft.com/office/drawing/2014/main" id="{25EA8B5C-41AA-409F-92C9-3CC88BC3BF10}"/>
              </a:ext>
            </a:extLst>
          </p:cNvPr>
          <p:cNvSpPr txBox="1"/>
          <p:nvPr/>
        </p:nvSpPr>
        <p:spPr>
          <a:xfrm>
            <a:off x="269682" y="175506"/>
            <a:ext cx="3241593" cy="400110"/>
          </a:xfrm>
          <a:prstGeom prst="rect">
            <a:avLst/>
          </a:prstGeom>
          <a:noFill/>
        </p:spPr>
        <p:txBody>
          <a:bodyPr wrap="none" rtlCol="0">
            <a:spAutoFit/>
          </a:bodyPr>
          <a:lstStyle/>
          <a:p>
            <a:r>
              <a:rPr lang="ja-JP" altLang="en-US" sz="2000" b="1" dirty="0">
                <a:latin typeface="Meiryo UI" panose="020B0604030504040204" pitchFamily="50" charset="-128"/>
                <a:ea typeface="Meiryo UI" panose="020B0604030504040204" pitchFamily="50" charset="-128"/>
              </a:rPr>
              <a:t>耐震化の状況（基幹管路）</a:t>
            </a:r>
            <a:endParaRPr kumimoji="1" lang="en-US" altLang="ja-JP" sz="2000" b="1" dirty="0">
              <a:latin typeface="Meiryo UI" panose="020B0604030504040204" pitchFamily="50" charset="-128"/>
              <a:ea typeface="Meiryo UI" panose="020B0604030504040204" pitchFamily="50" charset="-128"/>
            </a:endParaRPr>
          </a:p>
        </p:txBody>
      </p:sp>
      <p:cxnSp>
        <p:nvCxnSpPr>
          <p:cNvPr id="21" name="直線コネクタ 20"/>
          <p:cNvCxnSpPr/>
          <p:nvPr/>
        </p:nvCxnSpPr>
        <p:spPr>
          <a:xfrm>
            <a:off x="3655736" y="4184203"/>
            <a:ext cx="5076000" cy="0"/>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18" name="テキスト ボックス 17"/>
          <p:cNvSpPr txBox="1"/>
          <p:nvPr/>
        </p:nvSpPr>
        <p:spPr>
          <a:xfrm>
            <a:off x="35496" y="6265448"/>
            <a:ext cx="4652236" cy="577081"/>
          </a:xfrm>
          <a:prstGeom prst="rect">
            <a:avLst/>
          </a:prstGeom>
          <a:noFill/>
        </p:spPr>
        <p:txBody>
          <a:bodyPr wrap="none" rtlCol="0">
            <a:spAutoFit/>
          </a:bodyPr>
          <a:lstStyle/>
          <a:p>
            <a:r>
              <a:rPr lang="ja-JP" altLang="en-US" sz="1050" dirty="0">
                <a:latin typeface="Meiryo UI" panose="020B0604030504040204" pitchFamily="50" charset="-128"/>
                <a:ea typeface="Meiryo UI" panose="020B0604030504040204" pitchFamily="50" charset="-128"/>
                <a:cs typeface="Meiryo UI" panose="020B0604030504040204" pitchFamily="50" charset="-128"/>
              </a:rPr>
              <a:t>出典）主要府県・・・厚労省　水道事業における耐震化の状況（</a:t>
            </a:r>
            <a:r>
              <a:rPr lang="ja-JP" altLang="en-US" sz="1050" dirty="0" smtClean="0">
                <a:latin typeface="Meiryo UI" panose="020B0604030504040204" pitchFamily="50" charset="-128"/>
                <a:ea typeface="Meiryo UI" panose="020B0604030504040204" pitchFamily="50" charset="-128"/>
                <a:cs typeface="Meiryo UI" panose="020B0604030504040204" pitchFamily="50" charset="-128"/>
              </a:rPr>
              <a:t>平成</a:t>
            </a:r>
            <a:r>
              <a:rPr lang="en-US" altLang="ja-JP" sz="1050" dirty="0" smtClean="0">
                <a:latin typeface="Meiryo UI" panose="020B0604030504040204" pitchFamily="50" charset="-128"/>
                <a:ea typeface="Meiryo UI" panose="020B0604030504040204" pitchFamily="50" charset="-128"/>
                <a:cs typeface="Meiryo UI" panose="020B0604030504040204" pitchFamily="50" charset="-128"/>
              </a:rPr>
              <a:t>29</a:t>
            </a:r>
            <a:r>
              <a:rPr lang="ja-JP" altLang="en-US" sz="1050" dirty="0" smtClean="0">
                <a:latin typeface="Meiryo UI" panose="020B0604030504040204" pitchFamily="50" charset="-128"/>
                <a:ea typeface="Meiryo UI" panose="020B0604030504040204" pitchFamily="50" charset="-128"/>
                <a:cs typeface="Meiryo UI" panose="020B0604030504040204" pitchFamily="50" charset="-128"/>
              </a:rPr>
              <a:t>年度</a:t>
            </a:r>
            <a:r>
              <a:rPr lang="ja-JP" altLang="en-US" sz="1050" dirty="0">
                <a:latin typeface="Meiryo UI" panose="020B0604030504040204" pitchFamily="50" charset="-128"/>
                <a:ea typeface="Meiryo UI" panose="020B0604030504040204" pitchFamily="50" charset="-128"/>
                <a:cs typeface="Meiryo UI" panose="020B0604030504040204" pitchFamily="50" charset="-128"/>
              </a:rPr>
              <a:t>）</a:t>
            </a:r>
            <a:endParaRPr lang="en-US" altLang="ja-JP" sz="1050" dirty="0">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1050" dirty="0">
                <a:latin typeface="Meiryo UI" panose="020B0604030504040204" pitchFamily="50" charset="-128"/>
                <a:ea typeface="Meiryo UI" panose="020B0604030504040204" pitchFamily="50" charset="-128"/>
                <a:cs typeface="Meiryo UI" panose="020B0604030504040204" pitchFamily="50" charset="-128"/>
              </a:rPr>
              <a:t>　　 　　大阪府内・・・大阪府の水道の現況（平成</a:t>
            </a:r>
            <a:r>
              <a:rPr kumimoji="1" lang="en-US" altLang="ja-JP" sz="1050" dirty="0" smtClean="0">
                <a:latin typeface="Meiryo UI" panose="020B0604030504040204" pitchFamily="50" charset="-128"/>
                <a:ea typeface="Meiryo UI" panose="020B0604030504040204" pitchFamily="50" charset="-128"/>
                <a:cs typeface="Meiryo UI" panose="020B0604030504040204" pitchFamily="50" charset="-128"/>
              </a:rPr>
              <a:t>29</a:t>
            </a:r>
            <a:r>
              <a:rPr kumimoji="1" lang="ja-JP" altLang="en-US" sz="1050" dirty="0" smtClean="0">
                <a:latin typeface="Meiryo UI" panose="020B0604030504040204" pitchFamily="50" charset="-128"/>
                <a:ea typeface="Meiryo UI" panose="020B0604030504040204" pitchFamily="50" charset="-128"/>
                <a:cs typeface="Meiryo UI" panose="020B0604030504040204" pitchFamily="50" charset="-128"/>
              </a:rPr>
              <a:t>年度</a:t>
            </a:r>
            <a:r>
              <a:rPr kumimoji="1" lang="ja-JP" altLang="en-US" sz="1050" dirty="0">
                <a:latin typeface="Meiryo UI" panose="020B0604030504040204" pitchFamily="50" charset="-128"/>
                <a:ea typeface="Meiryo UI" panose="020B0604030504040204" pitchFamily="50" charset="-128"/>
                <a:cs typeface="Meiryo UI" panose="020B0604030504040204" pitchFamily="50" charset="-128"/>
              </a:rPr>
              <a:t>）</a:t>
            </a:r>
            <a:endParaRPr kumimoji="1" lang="en-US" altLang="ja-JP" sz="1050" dirty="0">
              <a:latin typeface="Meiryo UI" panose="020B0604030504040204" pitchFamily="50" charset="-128"/>
              <a:ea typeface="Meiryo UI" panose="020B0604030504040204" pitchFamily="50" charset="-128"/>
              <a:cs typeface="Meiryo UI" panose="020B0604030504040204" pitchFamily="50" charset="-128"/>
            </a:endParaRPr>
          </a:p>
          <a:p>
            <a:r>
              <a:rPr lang="en-US" altLang="ja-JP" sz="1050" dirty="0">
                <a:latin typeface="Meiryo UI" panose="020B0604030504040204" pitchFamily="50" charset="-128"/>
                <a:ea typeface="Meiryo UI" panose="020B0604030504040204" pitchFamily="50" charset="-128"/>
                <a:cs typeface="Meiryo UI" panose="020B0604030504040204" pitchFamily="50" charset="-128"/>
              </a:rPr>
              <a:t>※</a:t>
            </a:r>
            <a:r>
              <a:rPr lang="ja-JP" altLang="en-US" sz="105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050" dirty="0" smtClean="0">
                <a:latin typeface="Meiryo UI" panose="020B0604030504040204" pitchFamily="50" charset="-128"/>
                <a:ea typeface="Meiryo UI" panose="020B0604030504040204" pitchFamily="50" charset="-128"/>
                <a:cs typeface="Meiryo UI" panose="020B0604030504040204" pitchFamily="50" charset="-128"/>
              </a:rPr>
              <a:t>右のグラフ</a:t>
            </a:r>
            <a:r>
              <a:rPr lang="ja-JP" altLang="en-US" sz="1050" dirty="0">
                <a:latin typeface="Meiryo UI" panose="020B0604030504040204" pitchFamily="50" charset="-128"/>
                <a:ea typeface="Meiryo UI" panose="020B0604030504040204" pitchFamily="50" charset="-128"/>
                <a:cs typeface="Meiryo UI" panose="020B0604030504040204" pitchFamily="50" charset="-128"/>
              </a:rPr>
              <a:t>は左から耐震適合率が低い順で並んでいる</a:t>
            </a:r>
            <a:endParaRPr kumimoji="1" lang="ja-JP" altLang="en-US" sz="105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24" name="テキスト ボックス 23"/>
          <p:cNvSpPr txBox="1"/>
          <p:nvPr/>
        </p:nvSpPr>
        <p:spPr>
          <a:xfrm>
            <a:off x="3635896" y="1606414"/>
            <a:ext cx="5083879" cy="338554"/>
          </a:xfrm>
          <a:prstGeom prst="rect">
            <a:avLst/>
          </a:prstGeom>
          <a:noFill/>
          <a:ln>
            <a:solidFill>
              <a:schemeClr val="bg1">
                <a:lumMod val="50000"/>
              </a:schemeClr>
            </a:solidFill>
          </a:ln>
        </p:spPr>
        <p:txBody>
          <a:bodyPr wrap="square" rtlCol="0">
            <a:spAutoFit/>
          </a:bodyPr>
          <a:lstStyle/>
          <a:p>
            <a:pPr algn="ctr"/>
            <a:r>
              <a:rPr kumimoji="1" lang="ja-JP" altLang="en-US" sz="1600" dirty="0">
                <a:latin typeface="Meiryo UI" panose="020B0604030504040204" pitchFamily="50" charset="-128"/>
                <a:ea typeface="Meiryo UI" panose="020B0604030504040204" pitchFamily="50" charset="-128"/>
                <a:cs typeface="Meiryo UI" panose="020B0604030504040204" pitchFamily="50" charset="-128"/>
              </a:rPr>
              <a:t>大阪府内</a:t>
            </a:r>
          </a:p>
        </p:txBody>
      </p:sp>
      <p:sp>
        <p:nvSpPr>
          <p:cNvPr id="15" name="スライド番号プレースホルダー 2"/>
          <p:cNvSpPr>
            <a:spLocks noGrp="1"/>
          </p:cNvSpPr>
          <p:nvPr>
            <p:ph type="sldNum" sz="quarter" idx="12"/>
          </p:nvPr>
        </p:nvSpPr>
        <p:spPr>
          <a:xfrm>
            <a:off x="7010400" y="6492875"/>
            <a:ext cx="2133600" cy="365125"/>
          </a:xfrm>
        </p:spPr>
        <p:txBody>
          <a:bodyPr/>
          <a:lstStyle/>
          <a:p>
            <a:fld id="{7853CF83-2CA7-468D-933C-9DDBEAA5E899}" type="slidenum">
              <a:rPr kumimoji="1" lang="ja-JP" altLang="en-US" sz="1400" b="0" smtClean="0">
                <a:solidFill>
                  <a:schemeClr val="tx1"/>
                </a:solidFill>
              </a:rPr>
              <a:t>13</a:t>
            </a:fld>
            <a:endParaRPr kumimoji="1" lang="ja-JP" altLang="en-US" sz="1400" b="0" dirty="0">
              <a:solidFill>
                <a:schemeClr val="tx1"/>
              </a:solidFill>
            </a:endParaRPr>
          </a:p>
        </p:txBody>
      </p:sp>
      <p:sp>
        <p:nvSpPr>
          <p:cNvPr id="17" name="テキスト ボックス 16"/>
          <p:cNvSpPr txBox="1"/>
          <p:nvPr/>
        </p:nvSpPr>
        <p:spPr>
          <a:xfrm>
            <a:off x="999736" y="791284"/>
            <a:ext cx="7460696" cy="584775"/>
          </a:xfrm>
          <a:prstGeom prst="rect">
            <a:avLst/>
          </a:prstGeom>
          <a:noFill/>
        </p:spPr>
        <p:txBody>
          <a:bodyPr wrap="square" rtlCol="0">
            <a:spAutoFit/>
          </a:bodyPr>
          <a:lstStyle/>
          <a:p>
            <a:pPr marL="285750" indent="-285750">
              <a:buFont typeface="Arial" panose="020B0604020202020204" pitchFamily="34" charset="0"/>
              <a:buChar char="•"/>
            </a:pPr>
            <a:r>
              <a:rPr kumimoji="1" lang="ja-JP" altLang="en-US" sz="1600" dirty="0">
                <a:latin typeface="Meiryo UI" panose="020B0604030504040204" pitchFamily="50" charset="-128"/>
                <a:ea typeface="Meiryo UI" panose="020B0604030504040204" pitchFamily="50" charset="-128"/>
                <a:cs typeface="Meiryo UI" panose="020B0604030504040204" pitchFamily="50" charset="-128"/>
              </a:rPr>
              <a:t>大阪の基幹管路の耐震適合率</a:t>
            </a:r>
            <a:r>
              <a:rPr kumimoji="1" lang="ja-JP" altLang="en-US" sz="1600" dirty="0" smtClean="0">
                <a:latin typeface="Meiryo UI" panose="020B0604030504040204" pitchFamily="50" charset="-128"/>
                <a:ea typeface="Meiryo UI" panose="020B0604030504040204" pitchFamily="50" charset="-128"/>
                <a:cs typeface="Meiryo UI" panose="020B0604030504040204" pitchFamily="50" charset="-128"/>
              </a:rPr>
              <a:t>は、</a:t>
            </a:r>
            <a:r>
              <a:rPr kumimoji="1" lang="ja-JP" altLang="en-US" sz="1600" dirty="0">
                <a:latin typeface="Meiryo UI" panose="020B0604030504040204" pitchFamily="50" charset="-128"/>
                <a:ea typeface="Meiryo UI" panose="020B0604030504040204" pitchFamily="50" charset="-128"/>
                <a:cs typeface="Meiryo UI" panose="020B0604030504040204" pitchFamily="50" charset="-128"/>
              </a:rPr>
              <a:t>主要府県の中ではやや遅れて</a:t>
            </a:r>
            <a:r>
              <a:rPr kumimoji="1" lang="ja-JP" altLang="en-US" sz="1600" dirty="0" smtClean="0">
                <a:latin typeface="Meiryo UI" panose="020B0604030504040204" pitchFamily="50" charset="-128"/>
                <a:ea typeface="Meiryo UI" panose="020B0604030504040204" pitchFamily="50" charset="-128"/>
                <a:cs typeface="Meiryo UI" panose="020B0604030504040204" pitchFamily="50" charset="-128"/>
              </a:rPr>
              <a:t>いる。</a:t>
            </a:r>
            <a:endParaRPr kumimoji="1" lang="en-US" altLang="ja-JP" sz="1600" dirty="0">
              <a:latin typeface="Meiryo UI" panose="020B0604030504040204" pitchFamily="50" charset="-128"/>
              <a:ea typeface="Meiryo UI" panose="020B0604030504040204" pitchFamily="50" charset="-128"/>
              <a:cs typeface="Meiryo UI" panose="020B0604030504040204" pitchFamily="50" charset="-128"/>
            </a:endParaRPr>
          </a:p>
          <a:p>
            <a:pPr marL="285750" indent="-285750">
              <a:buFont typeface="Arial" panose="020B0604020202020204" pitchFamily="34" charset="0"/>
              <a:buChar char="•"/>
            </a:pPr>
            <a:r>
              <a:rPr lang="ja-JP" altLang="en-US" sz="1600" dirty="0">
                <a:latin typeface="Meiryo UI" panose="020B0604030504040204" pitchFamily="50" charset="-128"/>
                <a:ea typeface="Meiryo UI" panose="020B0604030504040204" pitchFamily="50" charset="-128"/>
                <a:cs typeface="Meiryo UI" panose="020B0604030504040204" pitchFamily="50" charset="-128"/>
              </a:rPr>
              <a:t>府内市町村管の耐震適合率に</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は１％から</a:t>
            </a:r>
            <a:r>
              <a:rPr lang="en-US" altLang="ja-JP" sz="1600" dirty="0" smtClean="0">
                <a:latin typeface="Meiryo UI" panose="020B0604030504040204" pitchFamily="50" charset="-128"/>
                <a:ea typeface="Meiryo UI" panose="020B0604030504040204" pitchFamily="50" charset="-128"/>
                <a:cs typeface="Meiryo UI" panose="020B0604030504040204" pitchFamily="50" charset="-128"/>
              </a:rPr>
              <a:t>90</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まで大きな差が</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ある。</a:t>
            </a:r>
            <a:endParaRPr kumimoji="1" lang="ja-JP" altLang="en-US" sz="16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7" name="テキスト ボックス 6"/>
          <p:cNvSpPr txBox="1"/>
          <p:nvPr/>
        </p:nvSpPr>
        <p:spPr>
          <a:xfrm>
            <a:off x="5148064" y="6323388"/>
            <a:ext cx="3428248" cy="415498"/>
          </a:xfrm>
          <a:prstGeom prst="rect">
            <a:avLst/>
          </a:prstGeom>
          <a:noFill/>
          <a:ln>
            <a:solidFill>
              <a:schemeClr val="bg1">
                <a:lumMod val="65000"/>
              </a:schemeClr>
            </a:solidFill>
          </a:ln>
        </p:spPr>
        <p:txBody>
          <a:bodyPr wrap="square" rtlCol="0">
            <a:spAutoFit/>
          </a:bodyPr>
          <a:lstStyle/>
          <a:p>
            <a:r>
              <a:rPr kumimoji="1" lang="ja-JP" altLang="en-US" sz="1050" dirty="0">
                <a:latin typeface="Meiryo UI" panose="020B0604030504040204" pitchFamily="50" charset="-128"/>
                <a:ea typeface="Meiryo UI" panose="020B0604030504040204" pitchFamily="50" charset="-128"/>
                <a:cs typeface="Meiryo UI" panose="020B0604030504040204" pitchFamily="50" charset="-128"/>
              </a:rPr>
              <a:t>耐震適合率とは・・・　レベル２地震動において、地盤によって</a:t>
            </a:r>
            <a:endParaRPr kumimoji="1" lang="en-US" altLang="ja-JP" sz="1050"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1050" dirty="0">
                <a:latin typeface="Meiryo UI" panose="020B0604030504040204" pitchFamily="50" charset="-128"/>
                <a:ea typeface="Meiryo UI" panose="020B0604030504040204" pitchFamily="50" charset="-128"/>
                <a:cs typeface="Meiryo UI" panose="020B0604030504040204" pitchFamily="50" charset="-128"/>
              </a:rPr>
              <a:t>　　　</a:t>
            </a:r>
            <a:r>
              <a:rPr kumimoji="1" lang="ja-JP" altLang="en-US" sz="1050" dirty="0">
                <a:latin typeface="Meiryo UI" panose="020B0604030504040204" pitchFamily="50" charset="-128"/>
                <a:ea typeface="Meiryo UI" panose="020B0604030504040204" pitchFamily="50" charset="-128"/>
                <a:cs typeface="Meiryo UI" panose="020B0604030504040204" pitchFamily="50" charset="-128"/>
              </a:rPr>
              <a:t>は管路の破損や継手の離脱等の被害が軽微な管の率</a:t>
            </a:r>
          </a:p>
        </p:txBody>
      </p:sp>
      <p:sp>
        <p:nvSpPr>
          <p:cNvPr id="19" name="テキスト ボックス 18"/>
          <p:cNvSpPr txBox="1"/>
          <p:nvPr/>
        </p:nvSpPr>
        <p:spPr>
          <a:xfrm>
            <a:off x="3664463" y="3859321"/>
            <a:ext cx="1136850" cy="369332"/>
          </a:xfrm>
          <a:prstGeom prst="rect">
            <a:avLst/>
          </a:prstGeom>
          <a:noFill/>
        </p:spPr>
        <p:txBody>
          <a:bodyPr wrap="none" rtlCol="0">
            <a:spAutoFit/>
          </a:bodyPr>
          <a:lstStyle/>
          <a:p>
            <a:r>
              <a:rPr kumimoji="1" lang="ja-JP" altLang="en-US" sz="900" dirty="0">
                <a:latin typeface="Meiryo UI" panose="020B0604030504040204" pitchFamily="50" charset="-128"/>
                <a:ea typeface="Meiryo UI" panose="020B0604030504040204" pitchFamily="50" charset="-128"/>
                <a:cs typeface="Meiryo UI" panose="020B0604030504040204" pitchFamily="50" charset="-128"/>
              </a:rPr>
              <a:t>耐震適合率</a:t>
            </a:r>
            <a:endParaRPr kumimoji="1" lang="en-US" altLang="ja-JP" sz="900"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900" dirty="0">
                <a:latin typeface="Meiryo UI" panose="020B0604030504040204" pitchFamily="50" charset="-128"/>
                <a:ea typeface="Meiryo UI" panose="020B0604030504040204" pitchFamily="50" charset="-128"/>
                <a:cs typeface="Meiryo UI" panose="020B0604030504040204" pitchFamily="50" charset="-128"/>
              </a:rPr>
              <a:t>大阪府</a:t>
            </a:r>
            <a:r>
              <a:rPr kumimoji="1" lang="ja-JP" altLang="en-US" sz="900" dirty="0" smtClean="0">
                <a:latin typeface="Meiryo UI" panose="020B0604030504040204" pitchFamily="50" charset="-128"/>
                <a:ea typeface="Meiryo UI" panose="020B0604030504040204" pitchFamily="50" charset="-128"/>
                <a:cs typeface="Meiryo UI" panose="020B0604030504040204" pitchFamily="50" charset="-128"/>
              </a:rPr>
              <a:t>平均</a:t>
            </a:r>
            <a:r>
              <a:rPr kumimoji="1" lang="en-US" altLang="ja-JP" sz="900" dirty="0" smtClean="0">
                <a:latin typeface="Meiryo UI" panose="020B0604030504040204" pitchFamily="50" charset="-128"/>
                <a:ea typeface="Meiryo UI" panose="020B0604030504040204" pitchFamily="50" charset="-128"/>
                <a:cs typeface="Meiryo UI" panose="020B0604030504040204" pitchFamily="50" charset="-128"/>
              </a:rPr>
              <a:t>46.3%</a:t>
            </a:r>
            <a:endParaRPr kumimoji="1" lang="ja-JP" altLang="en-US" sz="900" dirty="0">
              <a:latin typeface="Meiryo UI" panose="020B0604030504040204" pitchFamily="50" charset="-128"/>
              <a:ea typeface="Meiryo UI" panose="020B0604030504040204" pitchFamily="50" charset="-128"/>
              <a:cs typeface="Meiryo UI" panose="020B0604030504040204" pitchFamily="50" charset="-128"/>
            </a:endParaRPr>
          </a:p>
        </p:txBody>
      </p:sp>
      <p:cxnSp>
        <p:nvCxnSpPr>
          <p:cNvPr id="25" name="直線コネクタ 24"/>
          <p:cNvCxnSpPr/>
          <p:nvPr/>
        </p:nvCxnSpPr>
        <p:spPr>
          <a:xfrm>
            <a:off x="502908" y="4425388"/>
            <a:ext cx="2268000" cy="0"/>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26" name="テキスト ボックス 25"/>
          <p:cNvSpPr txBox="1"/>
          <p:nvPr/>
        </p:nvSpPr>
        <p:spPr>
          <a:xfrm>
            <a:off x="467808" y="3097414"/>
            <a:ext cx="1021433" cy="369332"/>
          </a:xfrm>
          <a:prstGeom prst="rect">
            <a:avLst/>
          </a:prstGeom>
          <a:noFill/>
        </p:spPr>
        <p:txBody>
          <a:bodyPr wrap="none" rtlCol="0">
            <a:spAutoFit/>
          </a:bodyPr>
          <a:lstStyle/>
          <a:p>
            <a:r>
              <a:rPr kumimoji="1" lang="ja-JP" altLang="en-US" sz="900" dirty="0">
                <a:latin typeface="Meiryo UI" panose="020B0604030504040204" pitchFamily="50" charset="-128"/>
                <a:ea typeface="Meiryo UI" panose="020B0604030504040204" pitchFamily="50" charset="-128"/>
                <a:cs typeface="Meiryo UI" panose="020B0604030504040204" pitchFamily="50" charset="-128"/>
              </a:rPr>
              <a:t>耐震適合率</a:t>
            </a:r>
            <a:endParaRPr kumimoji="1" lang="en-US" altLang="ja-JP" sz="900" dirty="0">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900" dirty="0">
                <a:latin typeface="Meiryo UI" panose="020B0604030504040204" pitchFamily="50" charset="-128"/>
                <a:ea typeface="Meiryo UI" panose="020B0604030504040204" pitchFamily="50" charset="-128"/>
                <a:cs typeface="Meiryo UI" panose="020B0604030504040204" pitchFamily="50" charset="-128"/>
              </a:rPr>
              <a:t>全国平均</a:t>
            </a:r>
            <a:r>
              <a:rPr kumimoji="1" lang="en-US" altLang="ja-JP" sz="900" dirty="0" smtClean="0">
                <a:latin typeface="Meiryo UI" panose="020B0604030504040204" pitchFamily="50" charset="-128"/>
                <a:ea typeface="Meiryo UI" panose="020B0604030504040204" pitchFamily="50" charset="-128"/>
                <a:cs typeface="Meiryo UI" panose="020B0604030504040204" pitchFamily="50" charset="-128"/>
              </a:rPr>
              <a:t>39.3%</a:t>
            </a:r>
            <a:endParaRPr kumimoji="1" lang="ja-JP" altLang="en-US" sz="900" dirty="0">
              <a:latin typeface="Meiryo UI" panose="020B0604030504040204" pitchFamily="50" charset="-128"/>
              <a:ea typeface="Meiryo UI" panose="020B0604030504040204" pitchFamily="50" charset="-128"/>
              <a:cs typeface="Meiryo UI" panose="020B0604030504040204" pitchFamily="50" charset="-128"/>
            </a:endParaRPr>
          </a:p>
        </p:txBody>
      </p:sp>
      <p:cxnSp>
        <p:nvCxnSpPr>
          <p:cNvPr id="27" name="直線コネクタ 26"/>
          <p:cNvCxnSpPr/>
          <p:nvPr/>
        </p:nvCxnSpPr>
        <p:spPr>
          <a:xfrm flipH="1">
            <a:off x="539750" y="3448255"/>
            <a:ext cx="50800" cy="97134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8" name="テキスト ボックス 27"/>
          <p:cNvSpPr txBox="1"/>
          <p:nvPr/>
        </p:nvSpPr>
        <p:spPr>
          <a:xfrm>
            <a:off x="150714" y="2250290"/>
            <a:ext cx="344966" cy="246221"/>
          </a:xfrm>
          <a:prstGeom prst="rect">
            <a:avLst/>
          </a:prstGeom>
          <a:noFill/>
        </p:spPr>
        <p:txBody>
          <a:bodyPr wrap="none" rtlCol="0">
            <a:spAutoFit/>
          </a:bodyPr>
          <a:lstStyle/>
          <a:p>
            <a:r>
              <a:rPr kumimoji="1" lang="en-US" altLang="ja-JP" sz="1000" dirty="0"/>
              <a:t>km</a:t>
            </a:r>
            <a:endParaRPr kumimoji="1" lang="ja-JP" altLang="en-US" sz="1000" dirty="0"/>
          </a:p>
        </p:txBody>
      </p:sp>
      <p:sp>
        <p:nvSpPr>
          <p:cNvPr id="29" name="テキスト ボックス 28"/>
          <p:cNvSpPr txBox="1"/>
          <p:nvPr/>
        </p:nvSpPr>
        <p:spPr>
          <a:xfrm>
            <a:off x="467808" y="1584028"/>
            <a:ext cx="2376000" cy="338554"/>
          </a:xfrm>
          <a:prstGeom prst="rect">
            <a:avLst/>
          </a:prstGeom>
          <a:noFill/>
          <a:ln>
            <a:solidFill>
              <a:schemeClr val="bg1">
                <a:lumMod val="50000"/>
              </a:schemeClr>
            </a:solidFill>
          </a:ln>
        </p:spPr>
        <p:txBody>
          <a:bodyPr wrap="square" rtlCol="0">
            <a:spAutoFit/>
          </a:bodyPr>
          <a:lstStyle/>
          <a:p>
            <a:pPr algn="ctr"/>
            <a:r>
              <a:rPr kumimoji="1" lang="ja-JP" altLang="en-US" sz="1600" dirty="0">
                <a:latin typeface="Meiryo UI" panose="020B0604030504040204" pitchFamily="50" charset="-128"/>
                <a:ea typeface="Meiryo UI" panose="020B0604030504040204" pitchFamily="50" charset="-128"/>
                <a:cs typeface="Meiryo UI" panose="020B0604030504040204" pitchFamily="50" charset="-128"/>
              </a:rPr>
              <a:t>全国主要都府県</a:t>
            </a:r>
          </a:p>
        </p:txBody>
      </p:sp>
      <p:sp>
        <p:nvSpPr>
          <p:cNvPr id="3" name="テキスト ボックス 2"/>
          <p:cNvSpPr txBox="1"/>
          <p:nvPr/>
        </p:nvSpPr>
        <p:spPr>
          <a:xfrm>
            <a:off x="590318" y="2177330"/>
            <a:ext cx="492443" cy="215444"/>
          </a:xfrm>
          <a:prstGeom prst="rect">
            <a:avLst/>
          </a:prstGeom>
          <a:noFill/>
        </p:spPr>
        <p:txBody>
          <a:bodyPr wrap="none" rtlCol="0">
            <a:spAutoFit/>
          </a:bodyPr>
          <a:lstStyle/>
          <a:p>
            <a:r>
              <a:rPr kumimoji="1" lang="ja-JP" altLang="en-US" sz="800" dirty="0"/>
              <a:t>（左軸）</a:t>
            </a:r>
          </a:p>
        </p:txBody>
      </p:sp>
      <p:sp>
        <p:nvSpPr>
          <p:cNvPr id="30" name="テキスト ボックス 29"/>
          <p:cNvSpPr txBox="1"/>
          <p:nvPr/>
        </p:nvSpPr>
        <p:spPr>
          <a:xfrm>
            <a:off x="1627891" y="2204965"/>
            <a:ext cx="492443" cy="215444"/>
          </a:xfrm>
          <a:prstGeom prst="rect">
            <a:avLst/>
          </a:prstGeom>
          <a:noFill/>
        </p:spPr>
        <p:txBody>
          <a:bodyPr wrap="none" rtlCol="0">
            <a:spAutoFit/>
          </a:bodyPr>
          <a:lstStyle/>
          <a:p>
            <a:r>
              <a:rPr kumimoji="1" lang="ja-JP" altLang="en-US" sz="800" dirty="0"/>
              <a:t>（右軸）</a:t>
            </a:r>
          </a:p>
        </p:txBody>
      </p:sp>
      <p:sp>
        <p:nvSpPr>
          <p:cNvPr id="31" name="テキスト ボックス 30"/>
          <p:cNvSpPr txBox="1"/>
          <p:nvPr/>
        </p:nvSpPr>
        <p:spPr>
          <a:xfrm>
            <a:off x="3290930" y="2248736"/>
            <a:ext cx="344966" cy="246221"/>
          </a:xfrm>
          <a:prstGeom prst="rect">
            <a:avLst/>
          </a:prstGeom>
          <a:noFill/>
        </p:spPr>
        <p:txBody>
          <a:bodyPr wrap="none" rtlCol="0">
            <a:spAutoFit/>
          </a:bodyPr>
          <a:lstStyle/>
          <a:p>
            <a:r>
              <a:rPr kumimoji="1" lang="en-US" altLang="ja-JP" sz="1000" dirty="0"/>
              <a:t>km</a:t>
            </a:r>
            <a:endParaRPr kumimoji="1" lang="ja-JP" altLang="en-US" sz="1000" dirty="0"/>
          </a:p>
        </p:txBody>
      </p:sp>
      <p:cxnSp>
        <p:nvCxnSpPr>
          <p:cNvPr id="33" name="直線コネクタ 32"/>
          <p:cNvCxnSpPr/>
          <p:nvPr/>
        </p:nvCxnSpPr>
        <p:spPr>
          <a:xfrm>
            <a:off x="251520" y="649552"/>
            <a:ext cx="860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nvGrpSpPr>
          <p:cNvPr id="9" name="グループ化 8"/>
          <p:cNvGrpSpPr/>
          <p:nvPr/>
        </p:nvGrpSpPr>
        <p:grpSpPr>
          <a:xfrm>
            <a:off x="7366431" y="1970223"/>
            <a:ext cx="1815781" cy="314829"/>
            <a:chOff x="1709871" y="2176693"/>
            <a:chExt cx="1581059" cy="253916"/>
          </a:xfrm>
        </p:grpSpPr>
        <p:cxnSp>
          <p:nvCxnSpPr>
            <p:cNvPr id="4" name="直線コネクタ 3"/>
            <p:cNvCxnSpPr/>
            <p:nvPr/>
          </p:nvCxnSpPr>
          <p:spPr>
            <a:xfrm>
              <a:off x="1709871" y="2314575"/>
              <a:ext cx="257042" cy="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sp>
          <p:nvSpPr>
            <p:cNvPr id="6" name="二等辺三角形 5"/>
            <p:cNvSpPr/>
            <p:nvPr/>
          </p:nvSpPr>
          <p:spPr>
            <a:xfrm flipH="1">
              <a:off x="1792275" y="2269792"/>
              <a:ext cx="92233" cy="79511"/>
            </a:xfrm>
            <a:prstGeom prst="triangl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テキスト ボックス 7"/>
            <p:cNvSpPr txBox="1"/>
            <p:nvPr/>
          </p:nvSpPr>
          <p:spPr>
            <a:xfrm>
              <a:off x="1918338" y="2176693"/>
              <a:ext cx="1372592" cy="253916"/>
            </a:xfrm>
            <a:prstGeom prst="rect">
              <a:avLst/>
            </a:prstGeom>
            <a:noFill/>
          </p:spPr>
          <p:txBody>
            <a:bodyPr wrap="square" rtlCol="0">
              <a:spAutoFit/>
            </a:bodyPr>
            <a:lstStyle/>
            <a:p>
              <a:r>
                <a:rPr kumimoji="1" lang="ja-JP" altLang="en-US" sz="1050" dirty="0" smtClean="0">
                  <a:latin typeface="HG丸ｺﾞｼｯｸM-PRO" panose="020F0600000000000000" pitchFamily="50" charset="-128"/>
                  <a:ea typeface="HG丸ｺﾞｼｯｸM-PRO" panose="020F0600000000000000" pitchFamily="50" charset="-128"/>
                </a:rPr>
                <a:t>耐震適合率</a:t>
              </a:r>
              <a:r>
                <a:rPr lang="en-US" altLang="ja-JP" sz="800" dirty="0">
                  <a:latin typeface="HG丸ｺﾞｼｯｸM-PRO" panose="020F0600000000000000" pitchFamily="50" charset="-128"/>
                  <a:ea typeface="HG丸ｺﾞｼｯｸM-PRO" panose="020F0600000000000000" pitchFamily="50" charset="-128"/>
                </a:rPr>
                <a:t>(</a:t>
              </a:r>
              <a:r>
                <a:rPr kumimoji="1" lang="ja-JP" altLang="en-US" sz="800" dirty="0" smtClean="0">
                  <a:latin typeface="HG丸ｺﾞｼｯｸM-PRO" panose="020F0600000000000000" pitchFamily="50" charset="-128"/>
                  <a:ea typeface="HG丸ｺﾞｼｯｸM-PRO" panose="020F0600000000000000" pitchFamily="50" charset="-128"/>
                </a:rPr>
                <a:t>右軸</a:t>
              </a:r>
              <a:r>
                <a:rPr kumimoji="1" lang="en-US" altLang="ja-JP" sz="800" dirty="0" smtClean="0">
                  <a:latin typeface="HG丸ｺﾞｼｯｸM-PRO" panose="020F0600000000000000" pitchFamily="50" charset="-128"/>
                  <a:ea typeface="HG丸ｺﾞｼｯｸM-PRO" panose="020F0600000000000000" pitchFamily="50" charset="-128"/>
                </a:rPr>
                <a:t>)</a:t>
              </a:r>
              <a:endParaRPr kumimoji="1" lang="ja-JP" altLang="en-US" sz="800" dirty="0">
                <a:latin typeface="HG丸ｺﾞｼｯｸM-PRO" panose="020F0600000000000000" pitchFamily="50" charset="-128"/>
                <a:ea typeface="HG丸ｺﾞｼｯｸM-PRO" panose="020F0600000000000000" pitchFamily="50" charset="-128"/>
              </a:endParaRPr>
            </a:p>
          </p:txBody>
        </p:sp>
      </p:grpSp>
      <p:grpSp>
        <p:nvGrpSpPr>
          <p:cNvPr id="11" name="グループ化 10"/>
          <p:cNvGrpSpPr/>
          <p:nvPr/>
        </p:nvGrpSpPr>
        <p:grpSpPr>
          <a:xfrm>
            <a:off x="5903259" y="1970223"/>
            <a:ext cx="1802671" cy="314829"/>
            <a:chOff x="529510" y="2176693"/>
            <a:chExt cx="1569644" cy="253916"/>
          </a:xfrm>
        </p:grpSpPr>
        <p:sp>
          <p:nvSpPr>
            <p:cNvPr id="10" name="正方形/長方形 9"/>
            <p:cNvSpPr/>
            <p:nvPr/>
          </p:nvSpPr>
          <p:spPr>
            <a:xfrm>
              <a:off x="529510" y="2275071"/>
              <a:ext cx="248365" cy="79511"/>
            </a:xfrm>
            <a:prstGeom prst="rect">
              <a:avLst/>
            </a:prstGeom>
            <a:solidFill>
              <a:schemeClr val="bg1">
                <a:lumMod val="85000"/>
              </a:schemeClr>
            </a:solidFill>
            <a:ln w="952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6" name="テキスト ボックス 35"/>
            <p:cNvSpPr txBox="1"/>
            <p:nvPr/>
          </p:nvSpPr>
          <p:spPr>
            <a:xfrm>
              <a:off x="726562" y="2176693"/>
              <a:ext cx="1372592" cy="253916"/>
            </a:xfrm>
            <a:prstGeom prst="rect">
              <a:avLst/>
            </a:prstGeom>
            <a:noFill/>
          </p:spPr>
          <p:txBody>
            <a:bodyPr wrap="square" rtlCol="0">
              <a:spAutoFit/>
            </a:bodyPr>
            <a:lstStyle/>
            <a:p>
              <a:r>
                <a:rPr lang="ja-JP" altLang="en-US" sz="1050" dirty="0" smtClean="0">
                  <a:latin typeface="HG丸ｺﾞｼｯｸM-PRO" panose="020F0600000000000000" pitchFamily="50" charset="-128"/>
                  <a:ea typeface="HG丸ｺﾞｼｯｸM-PRO" panose="020F0600000000000000" pitchFamily="50" charset="-128"/>
                </a:rPr>
                <a:t>基幹管路延長</a:t>
              </a:r>
              <a:r>
                <a:rPr kumimoji="1" lang="en-US" altLang="ja-JP" sz="800" dirty="0" smtClean="0">
                  <a:latin typeface="HG丸ｺﾞｼｯｸM-PRO" panose="020F0600000000000000" pitchFamily="50" charset="-128"/>
                  <a:ea typeface="HG丸ｺﾞｼｯｸM-PRO" panose="020F0600000000000000" pitchFamily="50" charset="-128"/>
                </a:rPr>
                <a:t>(</a:t>
              </a:r>
              <a:r>
                <a:rPr kumimoji="1" lang="ja-JP" altLang="en-US" sz="800" dirty="0" smtClean="0">
                  <a:latin typeface="HG丸ｺﾞｼｯｸM-PRO" panose="020F0600000000000000" pitchFamily="50" charset="-128"/>
                  <a:ea typeface="HG丸ｺﾞｼｯｸM-PRO" panose="020F0600000000000000" pitchFamily="50" charset="-128"/>
                </a:rPr>
                <a:t>左軸</a:t>
              </a:r>
              <a:r>
                <a:rPr kumimoji="1" lang="en-US" altLang="ja-JP" sz="800" dirty="0" smtClean="0">
                  <a:latin typeface="HG丸ｺﾞｼｯｸM-PRO" panose="020F0600000000000000" pitchFamily="50" charset="-128"/>
                  <a:ea typeface="HG丸ｺﾞｼｯｸM-PRO" panose="020F0600000000000000" pitchFamily="50" charset="-128"/>
                </a:rPr>
                <a:t>)</a:t>
              </a:r>
              <a:endParaRPr kumimoji="1" lang="ja-JP" altLang="en-US" sz="800" dirty="0">
                <a:latin typeface="HG丸ｺﾞｼｯｸM-PRO" panose="020F0600000000000000" pitchFamily="50" charset="-128"/>
                <a:ea typeface="HG丸ｺﾞｼｯｸM-PRO" panose="020F0600000000000000" pitchFamily="50" charset="-128"/>
              </a:endParaRPr>
            </a:p>
          </p:txBody>
        </p:sp>
      </p:grpSp>
    </p:spTree>
    <p:extLst>
      <p:ext uri="{BB962C8B-B14F-4D97-AF65-F5344CB8AC3E}">
        <p14:creationId xmlns:p14="http://schemas.microsoft.com/office/powerpoint/2010/main" val="239764182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8" name="グラフ 27"/>
          <p:cNvGraphicFramePr/>
          <p:nvPr>
            <p:extLst/>
          </p:nvPr>
        </p:nvGraphicFramePr>
        <p:xfrm>
          <a:off x="4281813" y="2292006"/>
          <a:ext cx="3967073" cy="3641566"/>
        </p:xfrm>
        <a:graphic>
          <a:graphicData uri="http://schemas.openxmlformats.org/drawingml/2006/chart">
            <c:chart xmlns:c="http://schemas.openxmlformats.org/drawingml/2006/chart" xmlns:r="http://schemas.openxmlformats.org/officeDocument/2006/relationships" r:id="rId3"/>
          </a:graphicData>
        </a:graphic>
      </p:graphicFrame>
      <p:cxnSp>
        <p:nvCxnSpPr>
          <p:cNvPr id="5" name="直線コネクタ 4"/>
          <p:cNvCxnSpPr/>
          <p:nvPr/>
        </p:nvCxnSpPr>
        <p:spPr>
          <a:xfrm>
            <a:off x="199519" y="665893"/>
            <a:ext cx="8820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7" name="テキスト ボックス 6"/>
          <p:cNvSpPr txBox="1"/>
          <p:nvPr/>
        </p:nvSpPr>
        <p:spPr>
          <a:xfrm>
            <a:off x="169430" y="183352"/>
            <a:ext cx="6354625" cy="400110"/>
          </a:xfrm>
          <a:prstGeom prst="rect">
            <a:avLst/>
          </a:prstGeom>
          <a:noFill/>
        </p:spPr>
        <p:txBody>
          <a:bodyPr wrap="none" rtlCol="0">
            <a:spAutoFit/>
          </a:bodyPr>
          <a:lstStyle/>
          <a:p>
            <a:r>
              <a:rPr lang="ja-JP" altLang="en-US" sz="2000" b="1" dirty="0" smtClean="0">
                <a:solidFill>
                  <a:prstClr val="black"/>
                </a:solidFill>
                <a:latin typeface="Meiryo UI" panose="020B0604030504040204" pitchFamily="50" charset="-128"/>
                <a:ea typeface="Meiryo UI" panose="020B0604030504040204" pitchFamily="50" charset="-128"/>
              </a:rPr>
              <a:t>管</a:t>
            </a:r>
            <a:r>
              <a:rPr lang="ja-JP" altLang="en-US" sz="2000" b="1" dirty="0">
                <a:solidFill>
                  <a:prstClr val="black"/>
                </a:solidFill>
                <a:latin typeface="Meiryo UI" panose="020B0604030504040204" pitchFamily="50" charset="-128"/>
                <a:ea typeface="Meiryo UI" panose="020B0604030504040204" pitchFamily="50" charset="-128"/>
              </a:rPr>
              <a:t>路の耐震適合率と</a:t>
            </a:r>
            <a:r>
              <a:rPr lang="ja-JP" altLang="en-US" sz="2000" b="1" dirty="0">
                <a:latin typeface="Meiryo UI" panose="020B0604030504040204" pitchFamily="50" charset="-128"/>
                <a:ea typeface="Meiryo UI" panose="020B0604030504040204" pitchFamily="50" charset="-128"/>
              </a:rPr>
              <a:t>耐震化のための</a:t>
            </a:r>
            <a:r>
              <a:rPr lang="ja-JP" altLang="en-US" sz="2000" b="1" dirty="0" smtClean="0">
                <a:latin typeface="Meiryo UI" panose="020B0604030504040204" pitchFamily="50" charset="-128"/>
                <a:ea typeface="Meiryo UI" panose="020B0604030504040204" pitchFamily="50" charset="-128"/>
              </a:rPr>
              <a:t>事業費</a:t>
            </a:r>
            <a:r>
              <a:rPr lang="en-US" altLang="ja-JP" sz="1200" b="1" dirty="0" smtClean="0">
                <a:latin typeface="Meiryo UI" panose="020B0604030504040204" pitchFamily="50" charset="-128"/>
                <a:ea typeface="Meiryo UI" panose="020B0604030504040204" pitchFamily="50" charset="-128"/>
              </a:rPr>
              <a:t>(</a:t>
            </a:r>
            <a:r>
              <a:rPr lang="ja-JP" altLang="en-US" sz="1200" b="1" dirty="0" smtClean="0">
                <a:latin typeface="Meiryo UI" panose="020B0604030504040204" pitchFamily="50" charset="-128"/>
                <a:ea typeface="Meiryo UI" panose="020B0604030504040204" pitchFamily="50" charset="-128"/>
              </a:rPr>
              <a:t>用水供給事業除く</a:t>
            </a:r>
            <a:r>
              <a:rPr lang="en-US" altLang="ja-JP" sz="1200" b="1" dirty="0" smtClean="0">
                <a:latin typeface="Meiryo UI" panose="020B0604030504040204" pitchFamily="50" charset="-128"/>
                <a:ea typeface="Meiryo UI" panose="020B0604030504040204" pitchFamily="50" charset="-128"/>
              </a:rPr>
              <a:t>)</a:t>
            </a:r>
            <a:endParaRPr lang="ja-JP" altLang="en-US" sz="2000" b="1" dirty="0">
              <a:latin typeface="Meiryo UI" panose="020B0604030504040204" pitchFamily="50" charset="-128"/>
              <a:ea typeface="Meiryo UI" panose="020B0604030504040204" pitchFamily="50" charset="-128"/>
            </a:endParaRPr>
          </a:p>
        </p:txBody>
      </p:sp>
      <p:sp>
        <p:nvSpPr>
          <p:cNvPr id="32" name="テキスト ボックス 31"/>
          <p:cNvSpPr txBox="1"/>
          <p:nvPr/>
        </p:nvSpPr>
        <p:spPr>
          <a:xfrm>
            <a:off x="473259" y="764973"/>
            <a:ext cx="8423427" cy="584775"/>
          </a:xfrm>
          <a:prstGeom prst="rect">
            <a:avLst/>
          </a:prstGeom>
          <a:noFill/>
        </p:spPr>
        <p:txBody>
          <a:bodyPr wrap="square" rtlCol="0">
            <a:spAutoFit/>
          </a:bodyPr>
          <a:lstStyle/>
          <a:p>
            <a:pPr marL="285750" indent="-285750">
              <a:buFont typeface="Arial" panose="020B0604020202020204" pitchFamily="34" charset="0"/>
              <a:buChar char="•"/>
            </a:pPr>
            <a:r>
              <a:rPr lang="ja-JP" altLang="en-US" sz="1600" dirty="0" smtClean="0">
                <a:latin typeface="Meiryo UI" panose="020B0604030504040204" pitchFamily="50" charset="-128"/>
                <a:ea typeface="Meiryo UI" panose="020B0604030504040204" pitchFamily="50" charset="-128"/>
              </a:rPr>
              <a:t>府内水道事業の管</a:t>
            </a:r>
            <a:r>
              <a:rPr lang="ja-JP" altLang="en-US" sz="1600" dirty="0">
                <a:latin typeface="Meiryo UI" panose="020B0604030504040204" pitchFamily="50" charset="-128"/>
                <a:ea typeface="Meiryo UI" panose="020B0604030504040204" pitchFamily="50" charset="-128"/>
              </a:rPr>
              <a:t>路全体のうち耐震適合性のある管路（＝耐震適合率）</a:t>
            </a:r>
            <a:r>
              <a:rPr lang="ja-JP" altLang="en-US" sz="1600" dirty="0" smtClean="0">
                <a:latin typeface="Meiryo UI" panose="020B0604030504040204" pitchFamily="50" charset="-128"/>
                <a:ea typeface="Meiryo UI" panose="020B0604030504040204" pitchFamily="50" charset="-128"/>
              </a:rPr>
              <a:t>は</a:t>
            </a:r>
            <a:r>
              <a:rPr lang="en-US" altLang="ja-JP" sz="1600" dirty="0" smtClean="0">
                <a:latin typeface="Meiryo UI" panose="020B0604030504040204" pitchFamily="50" charset="-128"/>
                <a:ea typeface="Meiryo UI" panose="020B0604030504040204" pitchFamily="50" charset="-128"/>
              </a:rPr>
              <a:t>36.8</a:t>
            </a:r>
            <a:r>
              <a:rPr lang="ja-JP" altLang="en-US" sz="1600" dirty="0" smtClean="0">
                <a:latin typeface="Meiryo UI" panose="020B0604030504040204" pitchFamily="50" charset="-128"/>
                <a:ea typeface="Meiryo UI" panose="020B0604030504040204" pitchFamily="50" charset="-128"/>
              </a:rPr>
              <a:t>％</a:t>
            </a:r>
            <a:r>
              <a:rPr lang="ja-JP" altLang="en-US" sz="1600" dirty="0">
                <a:latin typeface="Meiryo UI" panose="020B0604030504040204" pitchFamily="50" charset="-128"/>
                <a:ea typeface="Meiryo UI" panose="020B0604030504040204" pitchFamily="50" charset="-128"/>
              </a:rPr>
              <a:t>と</a:t>
            </a:r>
            <a:r>
              <a:rPr lang="ja-JP" altLang="en-US" sz="1600" dirty="0" smtClean="0">
                <a:latin typeface="Meiryo UI" panose="020B0604030504040204" pitchFamily="50" charset="-128"/>
                <a:ea typeface="Meiryo UI" panose="020B0604030504040204" pitchFamily="50" charset="-128"/>
              </a:rPr>
              <a:t>低い。</a:t>
            </a:r>
            <a:endParaRPr lang="en-US" altLang="ja-JP" sz="1600" dirty="0">
              <a:latin typeface="Meiryo UI" panose="020B0604030504040204" pitchFamily="50" charset="-128"/>
              <a:ea typeface="Meiryo UI" panose="020B0604030504040204" pitchFamily="50" charset="-128"/>
            </a:endParaRPr>
          </a:p>
          <a:p>
            <a:pPr marL="285750" indent="-285750">
              <a:buFont typeface="Arial" panose="020B0604020202020204" pitchFamily="34" charset="0"/>
              <a:buChar char="•"/>
            </a:pPr>
            <a:r>
              <a:rPr lang="ja-JP" altLang="en-US" sz="1600" dirty="0">
                <a:latin typeface="Meiryo UI" panose="020B0604030504040204" pitchFamily="50" charset="-128"/>
                <a:ea typeface="Meiryo UI" panose="020B0604030504040204" pitchFamily="50" charset="-128"/>
              </a:rPr>
              <a:t>また、約</a:t>
            </a:r>
            <a:r>
              <a:rPr lang="en-US" altLang="ja-JP" sz="1600" dirty="0">
                <a:latin typeface="Meiryo UI" panose="020B0604030504040204" pitchFamily="50" charset="-128"/>
                <a:ea typeface="Meiryo UI" panose="020B0604030504040204" pitchFamily="50" charset="-128"/>
              </a:rPr>
              <a:t>110</a:t>
            </a:r>
            <a:r>
              <a:rPr lang="ja-JP" altLang="en-US" sz="1600" dirty="0">
                <a:latin typeface="Meiryo UI" panose="020B0604030504040204" pitchFamily="50" charset="-128"/>
                <a:ea typeface="Meiryo UI" panose="020B0604030504040204" pitchFamily="50" charset="-128"/>
              </a:rPr>
              <a:t>年に一回のペースで更新（＝管路更新率）しており、管路の耐震化は進んで</a:t>
            </a:r>
            <a:r>
              <a:rPr lang="ja-JP" altLang="en-US" sz="1600" dirty="0" smtClean="0">
                <a:latin typeface="Meiryo UI" panose="020B0604030504040204" pitchFamily="50" charset="-128"/>
                <a:ea typeface="Meiryo UI" panose="020B0604030504040204" pitchFamily="50" charset="-128"/>
              </a:rPr>
              <a:t>いない。</a:t>
            </a:r>
            <a:endParaRPr lang="en-US" altLang="ja-JP" sz="1600" dirty="0">
              <a:latin typeface="Meiryo UI" panose="020B0604030504040204" pitchFamily="50" charset="-128"/>
              <a:ea typeface="Meiryo UI" panose="020B0604030504040204" pitchFamily="50" charset="-128"/>
            </a:endParaRPr>
          </a:p>
        </p:txBody>
      </p:sp>
      <p:sp>
        <p:nvSpPr>
          <p:cNvPr id="26" name="テキスト ボックス 25">
            <a:extLst>
              <a:ext uri="{FF2B5EF4-FFF2-40B4-BE49-F238E27FC236}">
                <a16:creationId xmlns:a16="http://schemas.microsoft.com/office/drawing/2014/main" id="{55D23E93-7116-4306-B087-1C269A9333D4}"/>
              </a:ext>
            </a:extLst>
          </p:cNvPr>
          <p:cNvSpPr txBox="1"/>
          <p:nvPr/>
        </p:nvSpPr>
        <p:spPr>
          <a:xfrm>
            <a:off x="473259" y="1309503"/>
            <a:ext cx="1441420" cy="307777"/>
          </a:xfrm>
          <a:prstGeom prst="rect">
            <a:avLst/>
          </a:prstGeom>
          <a:noFill/>
        </p:spPr>
        <p:txBody>
          <a:bodyPr wrap="none" rtlCol="0">
            <a:spAutoFit/>
          </a:bodyPr>
          <a:lstStyle/>
          <a:p>
            <a:r>
              <a:rPr lang="ja-JP" altLang="en-US" sz="1400" b="1" dirty="0">
                <a:latin typeface="Meiryo UI" panose="020B0604030504040204" pitchFamily="50" charset="-128"/>
                <a:ea typeface="Meiryo UI" panose="020B0604030504040204" pitchFamily="50" charset="-128"/>
              </a:rPr>
              <a:t>管路耐震適合率</a:t>
            </a:r>
            <a:endParaRPr lang="en-US" altLang="ja-JP" sz="1200" dirty="0">
              <a:latin typeface="Meiryo UI" panose="020B0604030504040204" pitchFamily="50" charset="-128"/>
              <a:ea typeface="Meiryo UI" panose="020B0604030504040204" pitchFamily="50" charset="-128"/>
            </a:endParaRPr>
          </a:p>
        </p:txBody>
      </p:sp>
      <p:sp>
        <p:nvSpPr>
          <p:cNvPr id="30" name="テキスト ボックス 29"/>
          <p:cNvSpPr txBox="1"/>
          <p:nvPr/>
        </p:nvSpPr>
        <p:spPr>
          <a:xfrm>
            <a:off x="2505621" y="1309502"/>
            <a:ext cx="2101857" cy="307777"/>
          </a:xfrm>
          <a:prstGeom prst="rect">
            <a:avLst/>
          </a:prstGeom>
          <a:noFill/>
        </p:spPr>
        <p:txBody>
          <a:bodyPr wrap="none" rtlCol="0">
            <a:spAutoFit/>
          </a:bodyPr>
          <a:lstStyle/>
          <a:p>
            <a:pPr algn="ctr"/>
            <a:r>
              <a:rPr lang="ja-JP" altLang="en-US" sz="1400" b="1" dirty="0">
                <a:latin typeface="Meiryo UI" panose="020B0604030504040204" pitchFamily="50" charset="-128"/>
                <a:ea typeface="Meiryo UI" panose="020B0604030504040204" pitchFamily="50" charset="-128"/>
              </a:rPr>
              <a:t>管路更新率（</a:t>
            </a:r>
            <a:r>
              <a:rPr lang="en-US" altLang="ja-JP" sz="1400" b="1" dirty="0">
                <a:latin typeface="Meiryo UI" panose="020B0604030504040204" pitchFamily="50" charset="-128"/>
                <a:ea typeface="Meiryo UI" panose="020B0604030504040204" pitchFamily="50" charset="-128"/>
              </a:rPr>
              <a:t>5</a:t>
            </a:r>
            <a:r>
              <a:rPr lang="ja-JP" altLang="en-US" sz="1400" b="1" dirty="0">
                <a:latin typeface="Meiryo UI" panose="020B0604030504040204" pitchFamily="50" charset="-128"/>
                <a:ea typeface="Meiryo UI" panose="020B0604030504040204" pitchFamily="50" charset="-128"/>
              </a:rPr>
              <a:t>年平均）</a:t>
            </a:r>
            <a:endParaRPr lang="en-US" altLang="ja-JP" sz="1400" b="1" dirty="0">
              <a:latin typeface="Meiryo UI" panose="020B0604030504040204" pitchFamily="50" charset="-128"/>
              <a:ea typeface="Meiryo UI" panose="020B0604030504040204" pitchFamily="50" charset="-128"/>
            </a:endParaRPr>
          </a:p>
        </p:txBody>
      </p:sp>
      <p:sp>
        <p:nvSpPr>
          <p:cNvPr id="29" name="テキスト ボックス 28"/>
          <p:cNvSpPr txBox="1"/>
          <p:nvPr/>
        </p:nvSpPr>
        <p:spPr>
          <a:xfrm>
            <a:off x="4036314" y="5872093"/>
            <a:ext cx="4860372" cy="861774"/>
          </a:xfrm>
          <a:prstGeom prst="rect">
            <a:avLst/>
          </a:prstGeom>
          <a:noFill/>
        </p:spPr>
        <p:txBody>
          <a:bodyPr wrap="square" rtlCol="0">
            <a:spAutoFit/>
          </a:bodyPr>
          <a:lstStyle/>
          <a:p>
            <a:r>
              <a:rPr lang="ja-JP" altLang="en-US" sz="1000" dirty="0">
                <a:latin typeface="Meiryo UI" panose="020B0604030504040204" pitchFamily="50" charset="-128"/>
                <a:ea typeface="Meiryo UI" panose="020B0604030504040204" pitchFamily="50" charset="-128"/>
              </a:rPr>
              <a:t>出典：（耐震適合率）大阪府の水道の現況（</a:t>
            </a:r>
            <a:r>
              <a:rPr lang="en-US" altLang="ja-JP" sz="1000" dirty="0" smtClean="0">
                <a:latin typeface="Meiryo UI" panose="020B0604030504040204" pitchFamily="50" charset="-128"/>
                <a:ea typeface="Meiryo UI" panose="020B0604030504040204" pitchFamily="50" charset="-128"/>
              </a:rPr>
              <a:t>2017</a:t>
            </a:r>
            <a:r>
              <a:rPr lang="ja-JP" altLang="en-US" sz="1000" dirty="0" smtClean="0">
                <a:latin typeface="Meiryo UI" panose="020B0604030504040204" pitchFamily="50" charset="-128"/>
                <a:ea typeface="Meiryo UI" panose="020B0604030504040204" pitchFamily="50" charset="-128"/>
              </a:rPr>
              <a:t>年</a:t>
            </a:r>
            <a:r>
              <a:rPr lang="ja-JP" altLang="en-US" sz="1000" dirty="0">
                <a:latin typeface="Meiryo UI" panose="020B0604030504040204" pitchFamily="50" charset="-128"/>
                <a:ea typeface="Meiryo UI" panose="020B0604030504040204" pitchFamily="50" charset="-128"/>
              </a:rPr>
              <a:t>）</a:t>
            </a:r>
            <a:endParaRPr lang="en-US" altLang="ja-JP" sz="1000" dirty="0">
              <a:latin typeface="Meiryo UI" panose="020B0604030504040204" pitchFamily="50" charset="-128"/>
              <a:ea typeface="Meiryo UI" panose="020B0604030504040204" pitchFamily="50" charset="-128"/>
            </a:endParaRPr>
          </a:p>
          <a:p>
            <a:r>
              <a:rPr lang="ja-JP" altLang="en-US" sz="1000" dirty="0">
                <a:latin typeface="Meiryo UI" panose="020B0604030504040204" pitchFamily="50" charset="-128"/>
                <a:ea typeface="Meiryo UI" panose="020B0604030504040204" pitchFamily="50" charset="-128"/>
              </a:rPr>
              <a:t>　　　   （管路更新率）市町村経営比較分析表（</a:t>
            </a:r>
            <a:r>
              <a:rPr lang="en-US" altLang="ja-JP" sz="1000" dirty="0" smtClean="0">
                <a:latin typeface="Meiryo UI" panose="020B0604030504040204" pitchFamily="50" charset="-128"/>
                <a:ea typeface="Meiryo UI" panose="020B0604030504040204" pitchFamily="50" charset="-128"/>
              </a:rPr>
              <a:t>2013</a:t>
            </a:r>
            <a:r>
              <a:rPr lang="ja-JP" altLang="en-US" sz="1000" dirty="0" smtClean="0">
                <a:latin typeface="Meiryo UI" panose="020B0604030504040204" pitchFamily="50" charset="-128"/>
                <a:ea typeface="Meiryo UI" panose="020B0604030504040204" pitchFamily="50" charset="-128"/>
              </a:rPr>
              <a:t>～</a:t>
            </a:r>
            <a:r>
              <a:rPr lang="en-US" altLang="ja-JP" sz="1000" dirty="0" smtClean="0">
                <a:latin typeface="Meiryo UI" panose="020B0604030504040204" pitchFamily="50" charset="-128"/>
                <a:ea typeface="Meiryo UI" panose="020B0604030504040204" pitchFamily="50" charset="-128"/>
              </a:rPr>
              <a:t>2017</a:t>
            </a:r>
            <a:r>
              <a:rPr lang="ja-JP" altLang="en-US" sz="1000" dirty="0" smtClean="0">
                <a:latin typeface="Meiryo UI" panose="020B0604030504040204" pitchFamily="50" charset="-128"/>
                <a:ea typeface="Meiryo UI" panose="020B0604030504040204" pitchFamily="50" charset="-128"/>
              </a:rPr>
              <a:t>年</a:t>
            </a:r>
            <a:r>
              <a:rPr lang="ja-JP" altLang="en-US" sz="1000" dirty="0">
                <a:latin typeface="Meiryo UI" panose="020B0604030504040204" pitchFamily="50" charset="-128"/>
                <a:ea typeface="Meiryo UI" panose="020B0604030504040204" pitchFamily="50" charset="-128"/>
              </a:rPr>
              <a:t>の平均</a:t>
            </a:r>
            <a:r>
              <a:rPr lang="ja-JP" altLang="en-US" sz="1000" dirty="0" smtClean="0">
                <a:latin typeface="Meiryo UI" panose="020B0604030504040204" pitchFamily="50" charset="-128"/>
                <a:ea typeface="Meiryo UI" panose="020B0604030504040204" pitchFamily="50" charset="-128"/>
              </a:rPr>
              <a:t>）</a:t>
            </a:r>
            <a:endParaRPr lang="en-US" altLang="ja-JP" sz="1000" dirty="0" smtClean="0">
              <a:latin typeface="Meiryo UI" panose="020B0604030504040204" pitchFamily="50" charset="-128"/>
              <a:ea typeface="Meiryo UI" panose="020B0604030504040204" pitchFamily="50" charset="-128"/>
            </a:endParaRPr>
          </a:p>
          <a:p>
            <a:r>
              <a:rPr lang="en-US" altLang="ja-JP" sz="1000" dirty="0">
                <a:latin typeface="Meiryo UI" panose="020B0604030504040204" pitchFamily="50" charset="-128"/>
                <a:ea typeface="Meiryo UI" panose="020B0604030504040204" pitchFamily="50" charset="-128"/>
              </a:rPr>
              <a:t> </a:t>
            </a:r>
            <a:r>
              <a:rPr lang="en-US" altLang="ja-JP" sz="1000" dirty="0" smtClean="0">
                <a:latin typeface="Meiryo UI" panose="020B0604030504040204" pitchFamily="50" charset="-128"/>
                <a:ea typeface="Meiryo UI" panose="020B0604030504040204" pitchFamily="50" charset="-128"/>
              </a:rPr>
              <a:t>                             ※</a:t>
            </a:r>
            <a:r>
              <a:rPr lang="ja-JP" altLang="en-US" sz="1000" dirty="0" smtClean="0">
                <a:latin typeface="Meiryo UI" panose="020B0604030504040204" pitchFamily="50" charset="-128"/>
                <a:ea typeface="Meiryo UI" panose="020B0604030504040204" pitchFamily="50" charset="-128"/>
              </a:rPr>
              <a:t>四條畷市、太子町、千早赤阪村は、</a:t>
            </a:r>
            <a:r>
              <a:rPr lang="en-US" altLang="ja-JP" sz="1000" dirty="0" smtClean="0">
                <a:latin typeface="Meiryo UI" panose="020B0604030504040204" pitchFamily="50" charset="-128"/>
                <a:ea typeface="Meiryo UI" panose="020B0604030504040204" pitchFamily="50" charset="-128"/>
              </a:rPr>
              <a:t>2013</a:t>
            </a:r>
            <a:r>
              <a:rPr lang="ja-JP" altLang="en-US" sz="1000" dirty="0" smtClean="0">
                <a:latin typeface="Meiryo UI" panose="020B0604030504040204" pitchFamily="50" charset="-128"/>
                <a:ea typeface="Meiryo UI" panose="020B0604030504040204" pitchFamily="50" charset="-128"/>
              </a:rPr>
              <a:t>～</a:t>
            </a:r>
            <a:r>
              <a:rPr lang="en-US" altLang="ja-JP" sz="1000" dirty="0" smtClean="0">
                <a:latin typeface="Meiryo UI" panose="020B0604030504040204" pitchFamily="50" charset="-128"/>
                <a:ea typeface="Meiryo UI" panose="020B0604030504040204" pitchFamily="50" charset="-128"/>
              </a:rPr>
              <a:t>2016</a:t>
            </a:r>
            <a:r>
              <a:rPr lang="ja-JP" altLang="en-US" sz="1000" dirty="0" smtClean="0">
                <a:latin typeface="Meiryo UI" panose="020B0604030504040204" pitchFamily="50" charset="-128"/>
                <a:ea typeface="Meiryo UI" panose="020B0604030504040204" pitchFamily="50" charset="-128"/>
              </a:rPr>
              <a:t>年の平均）</a:t>
            </a:r>
            <a:endParaRPr lang="en-US" altLang="ja-JP" sz="1000" dirty="0" smtClean="0">
              <a:latin typeface="Meiryo UI" panose="020B0604030504040204" pitchFamily="50" charset="-128"/>
              <a:ea typeface="Meiryo UI" panose="020B0604030504040204" pitchFamily="50" charset="-128"/>
            </a:endParaRPr>
          </a:p>
          <a:p>
            <a:r>
              <a:rPr lang="ja-JP" altLang="en-US" sz="1000" dirty="0">
                <a:latin typeface="Meiryo UI" panose="020B0604030504040204" pitchFamily="50" charset="-128"/>
                <a:ea typeface="Meiryo UI" panose="020B0604030504040204" pitchFamily="50" charset="-128"/>
              </a:rPr>
              <a:t>　</a:t>
            </a:r>
            <a:r>
              <a:rPr lang="ja-JP" altLang="en-US" sz="1000" dirty="0" smtClean="0">
                <a:latin typeface="Meiryo UI" panose="020B0604030504040204" pitchFamily="50" charset="-128"/>
                <a:ea typeface="Meiryo UI" panose="020B0604030504040204" pitchFamily="50" charset="-128"/>
              </a:rPr>
              <a:t>　　　　</a:t>
            </a:r>
            <a:r>
              <a:rPr lang="ja-JP" altLang="en-US" sz="1000" dirty="0">
                <a:latin typeface="Meiryo UI" panose="020B0604030504040204" pitchFamily="50" charset="-128"/>
                <a:ea typeface="Meiryo UI" panose="020B0604030504040204" pitchFamily="50" charset="-128"/>
              </a:rPr>
              <a:t>（</a:t>
            </a:r>
            <a:r>
              <a:rPr lang="ja-JP" altLang="en-US" sz="1000" dirty="0" smtClean="0">
                <a:latin typeface="Meiryo UI" panose="020B0604030504040204" pitchFamily="50" charset="-128"/>
                <a:ea typeface="Meiryo UI" panose="020B0604030504040204" pitchFamily="50" charset="-128"/>
              </a:rPr>
              <a:t>更新事業費）大阪府</a:t>
            </a:r>
            <a:r>
              <a:rPr lang="ja-JP" altLang="en-US" sz="1000" dirty="0">
                <a:latin typeface="Meiryo UI" panose="020B0604030504040204" pitchFamily="50" charset="-128"/>
                <a:ea typeface="Meiryo UI" panose="020B0604030504040204" pitchFamily="50" charset="-128"/>
              </a:rPr>
              <a:t>の水道の現況（</a:t>
            </a:r>
            <a:r>
              <a:rPr lang="en-US" altLang="ja-JP" sz="1000" dirty="0">
                <a:latin typeface="Meiryo UI" panose="020B0604030504040204" pitchFamily="50" charset="-128"/>
                <a:ea typeface="Meiryo UI" panose="020B0604030504040204" pitchFamily="50" charset="-128"/>
              </a:rPr>
              <a:t>2017</a:t>
            </a:r>
            <a:r>
              <a:rPr lang="ja-JP" altLang="en-US" sz="1000" dirty="0">
                <a:latin typeface="Meiryo UI" panose="020B0604030504040204" pitchFamily="50" charset="-128"/>
                <a:ea typeface="Meiryo UI" panose="020B0604030504040204" pitchFamily="50" charset="-128"/>
              </a:rPr>
              <a:t>年</a:t>
            </a:r>
            <a:r>
              <a:rPr lang="ja-JP" altLang="en-US" sz="1000" dirty="0" smtClean="0">
                <a:latin typeface="Meiryo UI" panose="020B0604030504040204" pitchFamily="50" charset="-128"/>
                <a:ea typeface="Meiryo UI" panose="020B0604030504040204" pitchFamily="50" charset="-128"/>
              </a:rPr>
              <a:t>）</a:t>
            </a:r>
            <a:r>
              <a:rPr lang="ja-JP" altLang="en-US" sz="1000" dirty="0">
                <a:latin typeface="Meiryo UI" panose="020B0604030504040204" pitchFamily="50" charset="-128"/>
                <a:ea typeface="Meiryo UI" panose="020B0604030504040204" pitchFamily="50" charset="-128"/>
              </a:rPr>
              <a:t>、</a:t>
            </a:r>
            <a:r>
              <a:rPr lang="ja-JP" altLang="en-US" sz="1000" dirty="0" smtClean="0">
                <a:latin typeface="Meiryo UI" panose="020B0604030504040204" pitchFamily="50" charset="-128"/>
                <a:ea typeface="Meiryo UI" panose="020B0604030504040204" pitchFamily="50" charset="-128"/>
              </a:rPr>
              <a:t>水道統計</a:t>
            </a:r>
            <a:r>
              <a:rPr lang="ja-JP" altLang="en-US" sz="1000" dirty="0">
                <a:latin typeface="Meiryo UI" panose="020B0604030504040204" pitchFamily="50" charset="-128"/>
                <a:ea typeface="Meiryo UI" panose="020B0604030504040204" pitchFamily="50" charset="-128"/>
              </a:rPr>
              <a:t>（</a:t>
            </a:r>
            <a:r>
              <a:rPr lang="en-US" altLang="ja-JP" sz="1000" dirty="0" smtClean="0">
                <a:latin typeface="Meiryo UI" panose="020B0604030504040204" pitchFamily="50" charset="-128"/>
                <a:ea typeface="Meiryo UI" panose="020B0604030504040204" pitchFamily="50" charset="-128"/>
              </a:rPr>
              <a:t>2016</a:t>
            </a:r>
            <a:r>
              <a:rPr lang="ja-JP" altLang="en-US" sz="1000" dirty="0" smtClean="0">
                <a:latin typeface="Meiryo UI" panose="020B0604030504040204" pitchFamily="50" charset="-128"/>
                <a:ea typeface="Meiryo UI" panose="020B0604030504040204" pitchFamily="50" charset="-128"/>
              </a:rPr>
              <a:t>年）</a:t>
            </a:r>
            <a:endParaRPr lang="en-US" altLang="ja-JP" sz="1000" dirty="0">
              <a:latin typeface="Meiryo UI" panose="020B0604030504040204" pitchFamily="50" charset="-128"/>
              <a:ea typeface="Meiryo UI" panose="020B0604030504040204" pitchFamily="50" charset="-128"/>
            </a:endParaRPr>
          </a:p>
          <a:p>
            <a:r>
              <a:rPr lang="ja-JP" altLang="en-US" sz="1000" dirty="0" smtClean="0">
                <a:latin typeface="Meiryo UI" panose="020B0604030504040204" pitchFamily="50" charset="-128"/>
                <a:ea typeface="Meiryo UI" panose="020B0604030504040204" pitchFamily="50" charset="-128"/>
              </a:rPr>
              <a:t>　　　　　　　　　　　　　　　 算出方法</a:t>
            </a:r>
            <a:r>
              <a:rPr lang="en-US" altLang="ja-JP" sz="1000" dirty="0" smtClean="0">
                <a:latin typeface="Meiryo UI" panose="020B0604030504040204" pitchFamily="50" charset="-128"/>
                <a:ea typeface="Meiryo UI" panose="020B0604030504040204" pitchFamily="50" charset="-128"/>
              </a:rPr>
              <a:t>:</a:t>
            </a:r>
            <a:r>
              <a:rPr lang="ja-JP" altLang="en-US" sz="1000" dirty="0" smtClean="0">
                <a:latin typeface="Meiryo UI" panose="020B0604030504040204" pitchFamily="50" charset="-128"/>
                <a:ea typeface="Meiryo UI" panose="020B0604030504040204" pitchFamily="50" charset="-128"/>
              </a:rPr>
              <a:t>第</a:t>
            </a:r>
            <a:r>
              <a:rPr lang="en-US" altLang="ja-JP" sz="1000" dirty="0" smtClean="0">
                <a:latin typeface="Meiryo UI" panose="020B0604030504040204" pitchFamily="50" charset="-128"/>
                <a:ea typeface="Meiryo UI" panose="020B0604030504040204" pitchFamily="50" charset="-128"/>
              </a:rPr>
              <a:t>16</a:t>
            </a:r>
            <a:r>
              <a:rPr lang="ja-JP" altLang="en-US" sz="1000" dirty="0" smtClean="0">
                <a:latin typeface="Meiryo UI" panose="020B0604030504040204" pitchFamily="50" charset="-128"/>
                <a:ea typeface="Meiryo UI" panose="020B0604030504040204" pitchFamily="50" charset="-128"/>
              </a:rPr>
              <a:t>回副首都推進本部会議　資料</a:t>
            </a:r>
            <a:r>
              <a:rPr lang="en-US" altLang="ja-JP" sz="1000" dirty="0" smtClean="0">
                <a:latin typeface="Meiryo UI" panose="020B0604030504040204" pitchFamily="50" charset="-128"/>
                <a:ea typeface="Meiryo UI" panose="020B0604030504040204" pitchFamily="50" charset="-128"/>
              </a:rPr>
              <a:t>4-1</a:t>
            </a:r>
            <a:r>
              <a:rPr lang="ja-JP" altLang="en-US" sz="1000" dirty="0" smtClean="0">
                <a:latin typeface="Meiryo UI" panose="020B0604030504040204" pitchFamily="50" charset="-128"/>
                <a:ea typeface="Meiryo UI" panose="020B0604030504040204" pitchFamily="50" charset="-128"/>
              </a:rPr>
              <a:t>　</a:t>
            </a:r>
            <a:r>
              <a:rPr lang="en-US" altLang="ja-JP" sz="1000" dirty="0" smtClean="0">
                <a:latin typeface="Meiryo UI" panose="020B0604030504040204" pitchFamily="50" charset="-128"/>
                <a:ea typeface="Meiryo UI" panose="020B0604030504040204" pitchFamily="50" charset="-128"/>
              </a:rPr>
              <a:t>P13,33</a:t>
            </a:r>
            <a:endParaRPr lang="en-US" altLang="ja-JP" sz="1000" dirty="0">
              <a:latin typeface="Meiryo UI" panose="020B0604030504040204" pitchFamily="50" charset="-128"/>
              <a:ea typeface="Meiryo UI" panose="020B0604030504040204" pitchFamily="50" charset="-128"/>
            </a:endParaRPr>
          </a:p>
        </p:txBody>
      </p:sp>
      <p:sp>
        <p:nvSpPr>
          <p:cNvPr id="3" name="スライド番号プレースホルダー 2"/>
          <p:cNvSpPr>
            <a:spLocks noGrp="1"/>
          </p:cNvSpPr>
          <p:nvPr>
            <p:ph type="sldNum" sz="quarter" idx="12"/>
          </p:nvPr>
        </p:nvSpPr>
        <p:spPr/>
        <p:txBody>
          <a:bodyPr/>
          <a:lstStyle/>
          <a:p>
            <a:fld id="{0852C555-0D64-4388-834A-3E059AADB174}" type="slidenum">
              <a:rPr lang="ja-JP" altLang="en-US" sz="1400" b="0" smtClean="0">
                <a:solidFill>
                  <a:prstClr val="black"/>
                </a:solidFill>
              </a:rPr>
              <a:pPr/>
              <a:t>14</a:t>
            </a:fld>
            <a:endParaRPr lang="ja-JP" altLang="en-US" b="0" dirty="0">
              <a:solidFill>
                <a:prstClr val="black"/>
              </a:solidFill>
            </a:endParaRPr>
          </a:p>
        </p:txBody>
      </p:sp>
      <p:sp>
        <p:nvSpPr>
          <p:cNvPr id="4" name="テキスト ボックス 3">
            <a:extLst>
              <a:ext uri="{FF2B5EF4-FFF2-40B4-BE49-F238E27FC236}">
                <a16:creationId xmlns:a16="http://schemas.microsoft.com/office/drawing/2014/main" id="{FAB54288-D0B4-4777-8FD4-548A2A5A903A}"/>
              </a:ext>
            </a:extLst>
          </p:cNvPr>
          <p:cNvSpPr txBox="1"/>
          <p:nvPr/>
        </p:nvSpPr>
        <p:spPr>
          <a:xfrm>
            <a:off x="7873569" y="2978953"/>
            <a:ext cx="1354347" cy="338554"/>
          </a:xfrm>
          <a:prstGeom prst="rect">
            <a:avLst/>
          </a:prstGeom>
          <a:noFill/>
        </p:spPr>
        <p:txBody>
          <a:bodyPr wrap="square" rtlCol="0">
            <a:spAutoFit/>
          </a:bodyPr>
          <a:lstStyle/>
          <a:p>
            <a:r>
              <a:rPr lang="ja-JP" altLang="en-US" sz="1600" dirty="0">
                <a:latin typeface="Meiryo UI" panose="020B0604030504040204" pitchFamily="50" charset="-128"/>
                <a:ea typeface="Meiryo UI" panose="020B0604030504040204" pitchFamily="50" charset="-128"/>
              </a:rPr>
              <a:t>約</a:t>
            </a:r>
            <a:r>
              <a:rPr lang="en-US" altLang="ja-JP" sz="1600" dirty="0">
                <a:latin typeface="Meiryo UI" panose="020B0604030504040204" pitchFamily="50" charset="-128"/>
                <a:ea typeface="Meiryo UI" panose="020B0604030504040204" pitchFamily="50" charset="-128"/>
              </a:rPr>
              <a:t>2.9</a:t>
            </a:r>
            <a:r>
              <a:rPr lang="ja-JP" altLang="en-US" sz="1600" dirty="0">
                <a:latin typeface="Meiryo UI" panose="020B0604030504040204" pitchFamily="50" charset="-128"/>
                <a:ea typeface="Meiryo UI" panose="020B0604030504040204" pitchFamily="50" charset="-128"/>
              </a:rPr>
              <a:t>兆円</a:t>
            </a:r>
            <a:endParaRPr kumimoji="1" lang="ja-JP" altLang="en-US" sz="1600" dirty="0">
              <a:latin typeface="Meiryo UI" panose="020B0604030504040204" pitchFamily="50" charset="-128"/>
              <a:ea typeface="Meiryo UI" panose="020B0604030504040204" pitchFamily="50" charset="-128"/>
            </a:endParaRPr>
          </a:p>
        </p:txBody>
      </p:sp>
      <p:sp>
        <p:nvSpPr>
          <p:cNvPr id="21" name="テキスト ボックス 20">
            <a:extLst>
              <a:ext uri="{FF2B5EF4-FFF2-40B4-BE49-F238E27FC236}">
                <a16:creationId xmlns:a16="http://schemas.microsoft.com/office/drawing/2014/main" id="{41E0A49F-DDF2-4681-A19D-EF7ED535AA13}"/>
              </a:ext>
            </a:extLst>
          </p:cNvPr>
          <p:cNvSpPr txBox="1"/>
          <p:nvPr/>
        </p:nvSpPr>
        <p:spPr>
          <a:xfrm>
            <a:off x="7811146" y="2428103"/>
            <a:ext cx="1354347" cy="338554"/>
          </a:xfrm>
          <a:prstGeom prst="rect">
            <a:avLst/>
          </a:prstGeom>
          <a:noFill/>
        </p:spPr>
        <p:txBody>
          <a:bodyPr wrap="square" rtlCol="0">
            <a:spAutoFit/>
          </a:bodyPr>
          <a:lstStyle/>
          <a:p>
            <a:r>
              <a:rPr lang="ja-JP" altLang="en-US" sz="1600" dirty="0">
                <a:latin typeface="Meiryo UI" panose="020B0604030504040204" pitchFamily="50" charset="-128"/>
                <a:ea typeface="Meiryo UI" panose="020B0604030504040204" pitchFamily="50" charset="-128"/>
              </a:rPr>
              <a:t>更新事業費</a:t>
            </a:r>
            <a:endParaRPr kumimoji="1" lang="ja-JP" altLang="en-US" sz="1600" dirty="0">
              <a:latin typeface="Meiryo UI" panose="020B0604030504040204" pitchFamily="50" charset="-128"/>
              <a:ea typeface="Meiryo UI" panose="020B0604030504040204" pitchFamily="50" charset="-128"/>
            </a:endParaRPr>
          </a:p>
        </p:txBody>
      </p:sp>
      <p:sp>
        <p:nvSpPr>
          <p:cNvPr id="22" name="テキスト ボックス 21">
            <a:extLst>
              <a:ext uri="{FF2B5EF4-FFF2-40B4-BE49-F238E27FC236}">
                <a16:creationId xmlns:a16="http://schemas.microsoft.com/office/drawing/2014/main" id="{2CFA8ED4-FD2F-4A24-B7D8-5ED70C47A64C}"/>
              </a:ext>
            </a:extLst>
          </p:cNvPr>
          <p:cNvSpPr txBox="1"/>
          <p:nvPr/>
        </p:nvSpPr>
        <p:spPr>
          <a:xfrm>
            <a:off x="7891475" y="4445796"/>
            <a:ext cx="1354347" cy="338554"/>
          </a:xfrm>
          <a:prstGeom prst="rect">
            <a:avLst/>
          </a:prstGeom>
          <a:noFill/>
        </p:spPr>
        <p:txBody>
          <a:bodyPr wrap="square" rtlCol="0">
            <a:spAutoFit/>
          </a:bodyPr>
          <a:lstStyle/>
          <a:p>
            <a:r>
              <a:rPr lang="ja-JP" altLang="en-US" sz="1600" b="1" u="sng" dirty="0" smtClean="0">
                <a:latin typeface="Meiryo UI" panose="020B0604030504040204" pitchFamily="50" charset="-128"/>
                <a:ea typeface="Meiryo UI" panose="020B0604030504040204" pitchFamily="50" charset="-128"/>
              </a:rPr>
              <a:t>約</a:t>
            </a:r>
            <a:r>
              <a:rPr lang="en-US" altLang="ja-JP" sz="1600" b="1" u="sng" dirty="0" smtClean="0">
                <a:latin typeface="Meiryo UI" panose="020B0604030504040204" pitchFamily="50" charset="-128"/>
                <a:ea typeface="Meiryo UI" panose="020B0604030504040204" pitchFamily="50" charset="-128"/>
              </a:rPr>
              <a:t>1.8</a:t>
            </a:r>
            <a:r>
              <a:rPr lang="ja-JP" altLang="en-US" sz="1600" b="1" u="sng" dirty="0" smtClean="0">
                <a:latin typeface="Meiryo UI" panose="020B0604030504040204" pitchFamily="50" charset="-128"/>
                <a:ea typeface="Meiryo UI" panose="020B0604030504040204" pitchFamily="50" charset="-128"/>
              </a:rPr>
              <a:t>兆</a:t>
            </a:r>
            <a:r>
              <a:rPr lang="ja-JP" altLang="en-US" sz="1600" b="1" u="sng" dirty="0">
                <a:latin typeface="Meiryo UI" panose="020B0604030504040204" pitchFamily="50" charset="-128"/>
                <a:ea typeface="Meiryo UI" panose="020B0604030504040204" pitchFamily="50" charset="-128"/>
              </a:rPr>
              <a:t>円</a:t>
            </a:r>
            <a:endParaRPr kumimoji="1" lang="ja-JP" altLang="en-US" sz="1600" b="1" u="sng" dirty="0">
              <a:latin typeface="Meiryo UI" panose="020B0604030504040204" pitchFamily="50" charset="-128"/>
              <a:ea typeface="Meiryo UI" panose="020B0604030504040204" pitchFamily="50" charset="-128"/>
            </a:endParaRPr>
          </a:p>
        </p:txBody>
      </p:sp>
      <p:sp>
        <p:nvSpPr>
          <p:cNvPr id="6" name="フローチャート: 抜出し 5">
            <a:extLst>
              <a:ext uri="{FF2B5EF4-FFF2-40B4-BE49-F238E27FC236}">
                <a16:creationId xmlns:a16="http://schemas.microsoft.com/office/drawing/2014/main" id="{01CD2811-1222-4E53-AB8E-9CECE2A4B244}"/>
              </a:ext>
            </a:extLst>
          </p:cNvPr>
          <p:cNvSpPr/>
          <p:nvPr/>
        </p:nvSpPr>
        <p:spPr>
          <a:xfrm rot="5400000">
            <a:off x="7528149" y="3069695"/>
            <a:ext cx="565994" cy="160656"/>
          </a:xfrm>
          <a:prstGeom prst="flowChartExtra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4" name="フローチャート: 抜出し 23">
            <a:extLst>
              <a:ext uri="{FF2B5EF4-FFF2-40B4-BE49-F238E27FC236}">
                <a16:creationId xmlns:a16="http://schemas.microsoft.com/office/drawing/2014/main" id="{8D957BDF-8E0B-466B-B63D-2F469C21F01D}"/>
              </a:ext>
            </a:extLst>
          </p:cNvPr>
          <p:cNvSpPr/>
          <p:nvPr/>
        </p:nvSpPr>
        <p:spPr>
          <a:xfrm rot="5400000">
            <a:off x="7528149" y="4562426"/>
            <a:ext cx="565994" cy="160656"/>
          </a:xfrm>
          <a:prstGeom prst="flowChartExtra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7" name="テキスト ボックス 26">
            <a:extLst>
              <a:ext uri="{FF2B5EF4-FFF2-40B4-BE49-F238E27FC236}">
                <a16:creationId xmlns:a16="http://schemas.microsoft.com/office/drawing/2014/main" id="{110EF5AF-1C3D-438C-83D5-4A4AB38192A5}"/>
              </a:ext>
            </a:extLst>
          </p:cNvPr>
          <p:cNvSpPr txBox="1"/>
          <p:nvPr/>
        </p:nvSpPr>
        <p:spPr>
          <a:xfrm>
            <a:off x="5026799" y="1642439"/>
            <a:ext cx="3967073" cy="584775"/>
          </a:xfrm>
          <a:prstGeom prst="rect">
            <a:avLst/>
          </a:prstGeom>
          <a:noFill/>
        </p:spPr>
        <p:txBody>
          <a:bodyPr wrap="square" rtlCol="0">
            <a:spAutoFit/>
          </a:bodyPr>
          <a:lstStyle/>
          <a:p>
            <a:pPr marL="285750" indent="-285750">
              <a:buFont typeface="Arial" panose="020B0604020202020204" pitchFamily="34" charset="0"/>
              <a:buChar char="•"/>
            </a:pPr>
            <a:r>
              <a:rPr lang="ja-JP" altLang="en-US" sz="1600" dirty="0">
                <a:latin typeface="Meiryo UI" panose="020B0604030504040204" pitchFamily="50" charset="-128"/>
                <a:ea typeface="Meiryo UI" panose="020B0604030504040204" pitchFamily="50" charset="-128"/>
              </a:rPr>
              <a:t>すべてを耐震適合性のある管路へ更新するには</a:t>
            </a:r>
            <a:r>
              <a:rPr lang="ja-JP" altLang="en-US" sz="1600" dirty="0" smtClean="0">
                <a:latin typeface="Meiryo UI" panose="020B0604030504040204" pitchFamily="50" charset="-128"/>
                <a:ea typeface="Meiryo UI" panose="020B0604030504040204" pitchFamily="50" charset="-128"/>
              </a:rPr>
              <a:t>約</a:t>
            </a:r>
            <a:r>
              <a:rPr lang="en-US" altLang="ja-JP" sz="1600" dirty="0" smtClean="0">
                <a:latin typeface="Meiryo UI" panose="020B0604030504040204" pitchFamily="50" charset="-128"/>
                <a:ea typeface="Meiryo UI" panose="020B0604030504040204" pitchFamily="50" charset="-128"/>
              </a:rPr>
              <a:t>1.8</a:t>
            </a:r>
            <a:r>
              <a:rPr lang="ja-JP" altLang="en-US" sz="1600" dirty="0" smtClean="0">
                <a:latin typeface="Meiryo UI" panose="020B0604030504040204" pitchFamily="50" charset="-128"/>
                <a:ea typeface="Meiryo UI" panose="020B0604030504040204" pitchFamily="50" charset="-128"/>
              </a:rPr>
              <a:t>兆</a:t>
            </a:r>
            <a:r>
              <a:rPr lang="ja-JP" altLang="en-US" sz="1600" dirty="0">
                <a:latin typeface="Meiryo UI" panose="020B0604030504040204" pitchFamily="50" charset="-128"/>
                <a:ea typeface="Meiryo UI" panose="020B0604030504040204" pitchFamily="50" charset="-128"/>
              </a:rPr>
              <a:t>円もの膨大な事業費が必要</a:t>
            </a:r>
            <a:endParaRPr lang="en-US" altLang="ja-JP" sz="1600" dirty="0">
              <a:latin typeface="Meiryo UI" panose="020B0604030504040204" pitchFamily="50" charset="-128"/>
              <a:ea typeface="Meiryo UI" panose="020B0604030504040204" pitchFamily="50" charset="-128"/>
            </a:endParaRPr>
          </a:p>
        </p:txBody>
      </p:sp>
      <p:cxnSp>
        <p:nvCxnSpPr>
          <p:cNvPr id="9" name="直線コネクタ 8">
            <a:extLst>
              <a:ext uri="{FF2B5EF4-FFF2-40B4-BE49-F238E27FC236}">
                <a16:creationId xmlns:a16="http://schemas.microsoft.com/office/drawing/2014/main" id="{A9005A70-1E58-4AA5-82B5-8D5F713C660B}"/>
              </a:ext>
            </a:extLst>
          </p:cNvPr>
          <p:cNvCxnSpPr>
            <a:cxnSpLocks/>
          </p:cNvCxnSpPr>
          <p:nvPr/>
        </p:nvCxnSpPr>
        <p:spPr>
          <a:xfrm flipH="1">
            <a:off x="5325672" y="3478251"/>
            <a:ext cx="91756" cy="916494"/>
          </a:xfrm>
          <a:prstGeom prst="line">
            <a:avLst/>
          </a:prstGeom>
        </p:spPr>
        <p:style>
          <a:lnRef idx="1">
            <a:schemeClr val="accent1"/>
          </a:lnRef>
          <a:fillRef idx="0">
            <a:schemeClr val="accent1"/>
          </a:fillRef>
          <a:effectRef idx="0">
            <a:schemeClr val="accent1"/>
          </a:effectRef>
          <a:fontRef idx="minor">
            <a:schemeClr val="tx1"/>
          </a:fontRef>
        </p:style>
      </p:cxnSp>
      <p:cxnSp>
        <p:nvCxnSpPr>
          <p:cNvPr id="37" name="直線コネクタ 36">
            <a:extLst>
              <a:ext uri="{FF2B5EF4-FFF2-40B4-BE49-F238E27FC236}">
                <a16:creationId xmlns:a16="http://schemas.microsoft.com/office/drawing/2014/main" id="{AC71F31B-8019-43E4-9702-D39179834818}"/>
              </a:ext>
            </a:extLst>
          </p:cNvPr>
          <p:cNvCxnSpPr>
            <a:cxnSpLocks/>
          </p:cNvCxnSpPr>
          <p:nvPr/>
        </p:nvCxnSpPr>
        <p:spPr>
          <a:xfrm flipH="1">
            <a:off x="6656070" y="3480156"/>
            <a:ext cx="836901" cy="916494"/>
          </a:xfrm>
          <a:prstGeom prst="line">
            <a:avLst/>
          </a:prstGeom>
        </p:spPr>
        <p:style>
          <a:lnRef idx="1">
            <a:schemeClr val="accent1"/>
          </a:lnRef>
          <a:fillRef idx="0">
            <a:schemeClr val="accent1"/>
          </a:fillRef>
          <a:effectRef idx="0">
            <a:schemeClr val="accent1"/>
          </a:effectRef>
          <a:fontRef idx="minor">
            <a:schemeClr val="tx1"/>
          </a:fontRef>
        </p:style>
      </p:cxnSp>
      <p:sp>
        <p:nvSpPr>
          <p:cNvPr id="43" name="テキスト ボックス 42">
            <a:extLst>
              <a:ext uri="{FF2B5EF4-FFF2-40B4-BE49-F238E27FC236}">
                <a16:creationId xmlns:a16="http://schemas.microsoft.com/office/drawing/2014/main" id="{1645BA18-2E1A-4AD2-A425-ADDE67A398AE}"/>
              </a:ext>
            </a:extLst>
          </p:cNvPr>
          <p:cNvSpPr txBox="1"/>
          <p:nvPr/>
        </p:nvSpPr>
        <p:spPr>
          <a:xfrm>
            <a:off x="5054695" y="3775826"/>
            <a:ext cx="526715" cy="261610"/>
          </a:xfrm>
          <a:prstGeom prst="rect">
            <a:avLst/>
          </a:prstGeom>
          <a:noFill/>
        </p:spPr>
        <p:txBody>
          <a:bodyPr wrap="square" rtlCol="0">
            <a:spAutoFit/>
          </a:bodyPr>
          <a:lstStyle/>
          <a:p>
            <a:r>
              <a:rPr lang="en-US" altLang="ja-JP" sz="1100" dirty="0" smtClean="0">
                <a:latin typeface="Meiryo UI" panose="020B0604030504040204" pitchFamily="50" charset="-128"/>
                <a:ea typeface="Meiryo UI" panose="020B0604030504040204" pitchFamily="50" charset="-128"/>
              </a:rPr>
              <a:t>50</a:t>
            </a:r>
            <a:r>
              <a:rPr lang="ja-JP" altLang="en-US" sz="1100" dirty="0" smtClean="0">
                <a:latin typeface="Meiryo UI" panose="020B0604030504040204" pitchFamily="50" charset="-128"/>
                <a:ea typeface="Meiryo UI" panose="020B0604030504040204" pitchFamily="50" charset="-128"/>
              </a:rPr>
              <a:t>％</a:t>
            </a:r>
            <a:endParaRPr kumimoji="1" lang="ja-JP" altLang="en-US" sz="1100" dirty="0">
              <a:latin typeface="Meiryo UI" panose="020B0604030504040204" pitchFamily="50" charset="-128"/>
              <a:ea typeface="Meiryo UI" panose="020B0604030504040204" pitchFamily="50" charset="-128"/>
            </a:endParaRPr>
          </a:p>
        </p:txBody>
      </p:sp>
      <p:sp>
        <p:nvSpPr>
          <p:cNvPr id="44" name="テキスト ボックス 43">
            <a:extLst>
              <a:ext uri="{FF2B5EF4-FFF2-40B4-BE49-F238E27FC236}">
                <a16:creationId xmlns:a16="http://schemas.microsoft.com/office/drawing/2014/main" id="{EA4F9A6D-248C-446A-B2C2-F4A2DCD06565}"/>
              </a:ext>
            </a:extLst>
          </p:cNvPr>
          <p:cNvSpPr txBox="1"/>
          <p:nvPr/>
        </p:nvSpPr>
        <p:spPr>
          <a:xfrm>
            <a:off x="6806597" y="3775826"/>
            <a:ext cx="526715" cy="261610"/>
          </a:xfrm>
          <a:prstGeom prst="rect">
            <a:avLst/>
          </a:prstGeom>
          <a:noFill/>
        </p:spPr>
        <p:txBody>
          <a:bodyPr wrap="square" rtlCol="0">
            <a:spAutoFit/>
          </a:bodyPr>
          <a:lstStyle/>
          <a:p>
            <a:r>
              <a:rPr lang="en-US" altLang="ja-JP" sz="1100" dirty="0" smtClean="0">
                <a:latin typeface="Meiryo UI" panose="020B0604030504040204" pitchFamily="50" charset="-128"/>
                <a:ea typeface="Meiryo UI" panose="020B0604030504040204" pitchFamily="50" charset="-128"/>
              </a:rPr>
              <a:t>65</a:t>
            </a:r>
            <a:r>
              <a:rPr lang="ja-JP" altLang="en-US" sz="1100" dirty="0" smtClean="0">
                <a:latin typeface="Meiryo UI" panose="020B0604030504040204" pitchFamily="50" charset="-128"/>
                <a:ea typeface="Meiryo UI" panose="020B0604030504040204" pitchFamily="50" charset="-128"/>
              </a:rPr>
              <a:t>％</a:t>
            </a:r>
            <a:endParaRPr kumimoji="1" lang="ja-JP" altLang="en-US" sz="1100" dirty="0">
              <a:latin typeface="Meiryo UI" panose="020B0604030504040204" pitchFamily="50" charset="-128"/>
              <a:ea typeface="Meiryo UI" panose="020B0604030504040204" pitchFamily="50" charset="-128"/>
            </a:endParaRPr>
          </a:p>
        </p:txBody>
      </p:sp>
      <p:graphicFrame>
        <p:nvGraphicFramePr>
          <p:cNvPr id="31" name="グラフ 30"/>
          <p:cNvGraphicFramePr/>
          <p:nvPr>
            <p:extLst/>
          </p:nvPr>
        </p:nvGraphicFramePr>
        <p:xfrm>
          <a:off x="122021" y="1648460"/>
          <a:ext cx="2314226" cy="5184000"/>
        </p:xfrm>
        <a:graphic>
          <a:graphicData uri="http://schemas.openxmlformats.org/drawingml/2006/chart">
            <c:chart xmlns:c="http://schemas.openxmlformats.org/drawingml/2006/chart" xmlns:r="http://schemas.openxmlformats.org/officeDocument/2006/relationships" r:id="rId4"/>
          </a:graphicData>
        </a:graphic>
      </p:graphicFrame>
      <p:cxnSp>
        <p:nvCxnSpPr>
          <p:cNvPr id="38" name="直線コネクタ 37"/>
          <p:cNvCxnSpPr/>
          <p:nvPr/>
        </p:nvCxnSpPr>
        <p:spPr>
          <a:xfrm flipH="1">
            <a:off x="1420786" y="1648460"/>
            <a:ext cx="0" cy="5040000"/>
          </a:xfrm>
          <a:prstGeom prst="line">
            <a:avLst/>
          </a:prstGeom>
          <a:ln w="15875">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42" name="テキスト ボックス 41"/>
          <p:cNvSpPr txBox="1"/>
          <p:nvPr/>
        </p:nvSpPr>
        <p:spPr>
          <a:xfrm>
            <a:off x="-122623" y="1601191"/>
            <a:ext cx="1622195" cy="230832"/>
          </a:xfrm>
          <a:prstGeom prst="rect">
            <a:avLst/>
          </a:prstGeom>
          <a:noFill/>
        </p:spPr>
        <p:txBody>
          <a:bodyPr wrap="square" rtlCol="0">
            <a:spAutoFit/>
          </a:bodyPr>
          <a:lstStyle/>
          <a:p>
            <a:pPr algn="r"/>
            <a:r>
              <a:rPr lang="ja-JP" altLang="en-US" sz="900" dirty="0">
                <a:latin typeface="Meiryo UI" panose="020B0604030504040204" pitchFamily="50" charset="-128"/>
                <a:ea typeface="Meiryo UI" panose="020B0604030504040204" pitchFamily="50" charset="-128"/>
              </a:rPr>
              <a:t>大阪府</a:t>
            </a:r>
            <a:r>
              <a:rPr kumimoji="1" lang="ja-JP" altLang="en-US" sz="900" dirty="0">
                <a:latin typeface="Meiryo UI" panose="020B0604030504040204" pitchFamily="50" charset="-128"/>
                <a:ea typeface="Meiryo UI" panose="020B0604030504040204" pitchFamily="50" charset="-128"/>
              </a:rPr>
              <a:t>平均 </a:t>
            </a:r>
            <a:r>
              <a:rPr lang="en-US" altLang="ja-JP" sz="900" dirty="0" smtClean="0">
                <a:latin typeface="Meiryo UI" panose="020B0604030504040204" pitchFamily="50" charset="-128"/>
                <a:ea typeface="Meiryo UI" panose="020B0604030504040204" pitchFamily="50" charset="-128"/>
              </a:rPr>
              <a:t>36.8%</a:t>
            </a:r>
            <a:r>
              <a:rPr lang="ja-JP" altLang="en-US" sz="900" dirty="0">
                <a:latin typeface="Meiryo UI" panose="020B0604030504040204" pitchFamily="50" charset="-128"/>
                <a:ea typeface="Meiryo UI" panose="020B0604030504040204" pitchFamily="50" charset="-128"/>
              </a:rPr>
              <a:t> </a:t>
            </a:r>
            <a:r>
              <a:rPr lang="ja-JP" altLang="en-US" sz="900" dirty="0" smtClean="0">
                <a:latin typeface="Meiryo UI" panose="020B0604030504040204" pitchFamily="50" charset="-128"/>
                <a:ea typeface="Meiryo UI" panose="020B0604030504040204" pitchFamily="50" charset="-128"/>
              </a:rPr>
              <a:t>→</a:t>
            </a:r>
            <a:endParaRPr kumimoji="1" lang="ja-JP" altLang="en-US" sz="900" dirty="0">
              <a:latin typeface="Meiryo UI" panose="020B0604030504040204" pitchFamily="50" charset="-128"/>
              <a:ea typeface="Meiryo UI" panose="020B0604030504040204" pitchFamily="50" charset="-128"/>
            </a:endParaRPr>
          </a:p>
        </p:txBody>
      </p:sp>
      <p:graphicFrame>
        <p:nvGraphicFramePr>
          <p:cNvPr id="33" name="グラフ 32"/>
          <p:cNvGraphicFramePr/>
          <p:nvPr>
            <p:extLst/>
          </p:nvPr>
        </p:nvGraphicFramePr>
        <p:xfrm>
          <a:off x="2399434" y="1648460"/>
          <a:ext cx="2314226" cy="5184000"/>
        </p:xfrm>
        <a:graphic>
          <a:graphicData uri="http://schemas.openxmlformats.org/drawingml/2006/chart">
            <c:chart xmlns:c="http://schemas.openxmlformats.org/drawingml/2006/chart" xmlns:r="http://schemas.openxmlformats.org/officeDocument/2006/relationships" r:id="rId5"/>
          </a:graphicData>
        </a:graphic>
      </p:graphicFrame>
      <p:sp>
        <p:nvSpPr>
          <p:cNvPr id="34" name="テキスト ボックス 33"/>
          <p:cNvSpPr txBox="1"/>
          <p:nvPr/>
        </p:nvSpPr>
        <p:spPr>
          <a:xfrm>
            <a:off x="1998736" y="1617279"/>
            <a:ext cx="1631609" cy="230832"/>
          </a:xfrm>
          <a:prstGeom prst="rect">
            <a:avLst/>
          </a:prstGeom>
          <a:noFill/>
        </p:spPr>
        <p:txBody>
          <a:bodyPr wrap="square" rtlCol="0">
            <a:spAutoFit/>
          </a:bodyPr>
          <a:lstStyle/>
          <a:p>
            <a:pPr algn="r"/>
            <a:r>
              <a:rPr lang="ja-JP" altLang="en-US" sz="900" dirty="0" smtClean="0">
                <a:latin typeface="Meiryo UI" panose="020B0604030504040204" pitchFamily="50" charset="-128"/>
                <a:ea typeface="Meiryo UI" panose="020B0604030504040204" pitchFamily="50" charset="-128"/>
              </a:rPr>
              <a:t>大阪府</a:t>
            </a:r>
            <a:r>
              <a:rPr kumimoji="1" lang="ja-JP" altLang="en-US" sz="900" dirty="0" smtClean="0">
                <a:latin typeface="Meiryo UI" panose="020B0604030504040204" pitchFamily="50" charset="-128"/>
                <a:ea typeface="Meiryo UI" panose="020B0604030504040204" pitchFamily="50" charset="-128"/>
              </a:rPr>
              <a:t>平均</a:t>
            </a:r>
            <a:r>
              <a:rPr lang="en-US" altLang="ja-JP" sz="900" dirty="0" smtClean="0">
                <a:latin typeface="Meiryo UI" panose="020B0604030504040204" pitchFamily="50" charset="-128"/>
                <a:ea typeface="Meiryo UI" panose="020B0604030504040204" pitchFamily="50" charset="-128"/>
              </a:rPr>
              <a:t>0.89%</a:t>
            </a:r>
            <a:r>
              <a:rPr lang="ja-JP" altLang="en-US" sz="900" dirty="0">
                <a:latin typeface="Meiryo UI" panose="020B0604030504040204" pitchFamily="50" charset="-128"/>
                <a:ea typeface="Meiryo UI" panose="020B0604030504040204" pitchFamily="50" charset="-128"/>
              </a:rPr>
              <a:t> </a:t>
            </a:r>
            <a:r>
              <a:rPr lang="ja-JP" altLang="en-US" sz="900" dirty="0" smtClean="0">
                <a:latin typeface="Meiryo UI" panose="020B0604030504040204" pitchFamily="50" charset="-128"/>
                <a:ea typeface="Meiryo UI" panose="020B0604030504040204" pitchFamily="50" charset="-128"/>
              </a:rPr>
              <a:t>→</a:t>
            </a:r>
            <a:endParaRPr kumimoji="1" lang="ja-JP" altLang="en-US" sz="900" dirty="0">
              <a:latin typeface="Meiryo UI" panose="020B0604030504040204" pitchFamily="50" charset="-128"/>
              <a:ea typeface="Meiryo UI" panose="020B0604030504040204" pitchFamily="50" charset="-128"/>
            </a:endParaRPr>
          </a:p>
        </p:txBody>
      </p:sp>
      <p:cxnSp>
        <p:nvCxnSpPr>
          <p:cNvPr id="36" name="直線コネクタ 35"/>
          <p:cNvCxnSpPr/>
          <p:nvPr/>
        </p:nvCxnSpPr>
        <p:spPr>
          <a:xfrm flipH="1">
            <a:off x="3535501" y="1648460"/>
            <a:ext cx="0" cy="5040000"/>
          </a:xfrm>
          <a:prstGeom prst="line">
            <a:avLst/>
          </a:prstGeom>
          <a:ln w="15875">
            <a:solidFill>
              <a:schemeClr val="tx1"/>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3806759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8" name="グラフ 37"/>
          <p:cNvGraphicFramePr/>
          <p:nvPr>
            <p:extLst/>
          </p:nvPr>
        </p:nvGraphicFramePr>
        <p:xfrm>
          <a:off x="1062846" y="3789208"/>
          <a:ext cx="2744787" cy="3241563"/>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47" name="グラフ 46"/>
          <p:cNvGraphicFramePr/>
          <p:nvPr>
            <p:extLst/>
          </p:nvPr>
        </p:nvGraphicFramePr>
        <p:xfrm>
          <a:off x="1693642" y="225352"/>
          <a:ext cx="7991993" cy="4101991"/>
        </p:xfrm>
        <a:graphic>
          <a:graphicData uri="http://schemas.openxmlformats.org/drawingml/2006/chart">
            <c:chart xmlns:c="http://schemas.openxmlformats.org/drawingml/2006/chart" xmlns:r="http://schemas.openxmlformats.org/officeDocument/2006/relationships" r:id="rId3"/>
          </a:graphicData>
        </a:graphic>
      </p:graphicFrame>
      <p:cxnSp>
        <p:nvCxnSpPr>
          <p:cNvPr id="15" name="直線コネクタ 14"/>
          <p:cNvCxnSpPr/>
          <p:nvPr/>
        </p:nvCxnSpPr>
        <p:spPr>
          <a:xfrm>
            <a:off x="167421" y="518441"/>
            <a:ext cx="8820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直線コネクタ 18"/>
          <p:cNvCxnSpPr/>
          <p:nvPr/>
        </p:nvCxnSpPr>
        <p:spPr>
          <a:xfrm>
            <a:off x="167421" y="4155450"/>
            <a:ext cx="8820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8" name="テキスト ボックス 27"/>
          <p:cNvSpPr txBox="1"/>
          <p:nvPr/>
        </p:nvSpPr>
        <p:spPr>
          <a:xfrm>
            <a:off x="78102" y="1630122"/>
            <a:ext cx="400110" cy="1740094"/>
          </a:xfrm>
          <a:prstGeom prst="rect">
            <a:avLst/>
          </a:prstGeom>
          <a:noFill/>
          <a:ln>
            <a:solidFill>
              <a:schemeClr val="bg1">
                <a:lumMod val="50000"/>
              </a:schemeClr>
            </a:solidFill>
          </a:ln>
        </p:spPr>
        <p:txBody>
          <a:bodyPr vert="eaVert" wrap="square" rtlCol="0">
            <a:spAutoFit/>
          </a:bodyPr>
          <a:lstStyle/>
          <a:p>
            <a:pPr algn="ctr"/>
            <a:r>
              <a:rPr lang="ja-JP" altLang="en-US" sz="1400" dirty="0">
                <a:latin typeface="Meiryo UI" panose="020B0604030504040204" pitchFamily="50" charset="-128"/>
                <a:ea typeface="Meiryo UI" panose="020B0604030504040204" pitchFamily="50" charset="-128"/>
              </a:rPr>
              <a:t>技術職員の数</a:t>
            </a:r>
            <a:endParaRPr kumimoji="1" lang="ja-JP" altLang="en-US" sz="1400" dirty="0">
              <a:latin typeface="Meiryo UI" panose="020B0604030504040204" pitchFamily="50" charset="-128"/>
              <a:ea typeface="Meiryo UI" panose="020B0604030504040204" pitchFamily="50" charset="-128"/>
            </a:endParaRPr>
          </a:p>
        </p:txBody>
      </p:sp>
      <p:sp>
        <p:nvSpPr>
          <p:cNvPr id="29" name="テキスト ボックス 28"/>
          <p:cNvSpPr txBox="1"/>
          <p:nvPr/>
        </p:nvSpPr>
        <p:spPr>
          <a:xfrm>
            <a:off x="78102" y="4613133"/>
            <a:ext cx="400110" cy="1740094"/>
          </a:xfrm>
          <a:prstGeom prst="rect">
            <a:avLst/>
          </a:prstGeom>
          <a:noFill/>
          <a:ln>
            <a:solidFill>
              <a:schemeClr val="bg1">
                <a:lumMod val="50000"/>
              </a:schemeClr>
            </a:solidFill>
          </a:ln>
        </p:spPr>
        <p:txBody>
          <a:bodyPr vert="eaVert" wrap="square" rtlCol="0">
            <a:spAutoFit/>
          </a:bodyPr>
          <a:lstStyle/>
          <a:p>
            <a:pPr algn="ctr"/>
            <a:r>
              <a:rPr lang="ja-JP" altLang="en-US" sz="1400" dirty="0">
                <a:latin typeface="Meiryo UI" panose="020B0604030504040204" pitchFamily="50" charset="-128"/>
                <a:ea typeface="Meiryo UI" panose="020B0604030504040204" pitchFamily="50" charset="-128"/>
              </a:rPr>
              <a:t>職員の年齢</a:t>
            </a:r>
            <a:endParaRPr kumimoji="1" lang="ja-JP" altLang="en-US" sz="1400" dirty="0">
              <a:latin typeface="Meiryo UI" panose="020B0604030504040204" pitchFamily="50" charset="-128"/>
              <a:ea typeface="Meiryo UI" panose="020B0604030504040204" pitchFamily="50" charset="-128"/>
            </a:endParaRPr>
          </a:p>
        </p:txBody>
      </p:sp>
      <p:sp>
        <p:nvSpPr>
          <p:cNvPr id="30" name="テキスト ボックス 29"/>
          <p:cNvSpPr txBox="1"/>
          <p:nvPr/>
        </p:nvSpPr>
        <p:spPr>
          <a:xfrm>
            <a:off x="3311143" y="4658005"/>
            <a:ext cx="4472699" cy="338554"/>
          </a:xfrm>
          <a:prstGeom prst="rect">
            <a:avLst/>
          </a:prstGeom>
          <a:noFill/>
        </p:spPr>
        <p:txBody>
          <a:bodyPr wrap="none" rtlCol="0">
            <a:spAutoFit/>
          </a:bodyPr>
          <a:lstStyle/>
          <a:p>
            <a:r>
              <a:rPr kumimoji="1" lang="ja-JP" altLang="en-US" sz="1600" dirty="0">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1600" dirty="0">
                <a:latin typeface="Meiryo UI" panose="020B0604030504040204" pitchFamily="50" charset="-128"/>
                <a:ea typeface="Meiryo UI" panose="020B0604030504040204" pitchFamily="50" charset="-128"/>
                <a:cs typeface="Meiryo UI" panose="020B0604030504040204" pitchFamily="50" charset="-128"/>
              </a:rPr>
              <a:t>50</a:t>
            </a:r>
            <a:r>
              <a:rPr kumimoji="1" lang="ja-JP" altLang="en-US" sz="1600" dirty="0">
                <a:latin typeface="Meiryo UI" panose="020B0604030504040204" pitchFamily="50" charset="-128"/>
                <a:ea typeface="Meiryo UI" panose="020B0604030504040204" pitchFamily="50" charset="-128"/>
                <a:cs typeface="Meiryo UI" panose="020B0604030504040204" pitchFamily="50" charset="-128"/>
              </a:rPr>
              <a:t>歳以上</a:t>
            </a:r>
            <a:r>
              <a:rPr kumimoji="1" lang="ja-JP" altLang="en-US" sz="1600" dirty="0" smtClean="0">
                <a:latin typeface="Meiryo UI" panose="020B0604030504040204" pitchFamily="50" charset="-128"/>
                <a:ea typeface="Meiryo UI" panose="020B0604030504040204" pitchFamily="50" charset="-128"/>
                <a:cs typeface="Meiryo UI" panose="020B0604030504040204" pitchFamily="50" charset="-128"/>
              </a:rPr>
              <a:t>が</a:t>
            </a:r>
            <a:r>
              <a:rPr kumimoji="1" lang="en-US" altLang="ja-JP" sz="1600" dirty="0" smtClean="0">
                <a:latin typeface="Meiryo UI" panose="020B0604030504040204" pitchFamily="50" charset="-128"/>
                <a:ea typeface="Meiryo UI" panose="020B0604030504040204" pitchFamily="50" charset="-128"/>
                <a:cs typeface="Meiryo UI" panose="020B0604030504040204" pitchFamily="50" charset="-128"/>
              </a:rPr>
              <a:t>38.1</a:t>
            </a:r>
            <a:r>
              <a:rPr kumimoji="1" lang="ja-JP" altLang="en-US" sz="16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技術職のみ：</a:t>
            </a:r>
            <a:r>
              <a:rPr lang="en-US" altLang="ja-JP" sz="1600" dirty="0" smtClean="0">
                <a:latin typeface="Meiryo UI" panose="020B0604030504040204" pitchFamily="50" charset="-128"/>
                <a:ea typeface="Meiryo UI" panose="020B0604030504040204" pitchFamily="50" charset="-128"/>
                <a:cs typeface="Meiryo UI" panose="020B0604030504040204" pitchFamily="50" charset="-128"/>
              </a:rPr>
              <a:t>34.9</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sz="16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34" name="テキスト ボックス 33"/>
          <p:cNvSpPr txBox="1"/>
          <p:nvPr/>
        </p:nvSpPr>
        <p:spPr>
          <a:xfrm>
            <a:off x="167421" y="105307"/>
            <a:ext cx="1210588" cy="400110"/>
          </a:xfrm>
          <a:prstGeom prst="rect">
            <a:avLst/>
          </a:prstGeom>
          <a:noFill/>
        </p:spPr>
        <p:txBody>
          <a:bodyPr wrap="none" rtlCol="0">
            <a:spAutoFit/>
          </a:bodyPr>
          <a:lstStyle/>
          <a:p>
            <a:r>
              <a:rPr lang="ja-JP" altLang="en-US" sz="2000" b="1" dirty="0" smtClean="0">
                <a:latin typeface="Meiryo UI" panose="020B0604030504040204" pitchFamily="50" charset="-128"/>
                <a:ea typeface="Meiryo UI" panose="020B0604030504040204" pitchFamily="50" charset="-128"/>
              </a:rPr>
              <a:t>技術</a:t>
            </a:r>
            <a:r>
              <a:rPr lang="ja-JP" altLang="en-US" sz="2000" b="1" dirty="0">
                <a:latin typeface="Meiryo UI" panose="020B0604030504040204" pitchFamily="50" charset="-128"/>
                <a:ea typeface="Meiryo UI" panose="020B0604030504040204" pitchFamily="50" charset="-128"/>
              </a:rPr>
              <a:t>継承</a:t>
            </a:r>
            <a:endParaRPr kumimoji="1" lang="ja-JP" altLang="en-US" sz="2000" b="1" dirty="0">
              <a:latin typeface="Meiryo UI" panose="020B0604030504040204" pitchFamily="50" charset="-128"/>
              <a:ea typeface="Meiryo UI" panose="020B0604030504040204" pitchFamily="50" charset="-128"/>
            </a:endParaRPr>
          </a:p>
        </p:txBody>
      </p:sp>
      <p:sp>
        <p:nvSpPr>
          <p:cNvPr id="40" name="角丸四角形 39"/>
          <p:cNvSpPr/>
          <p:nvPr/>
        </p:nvSpPr>
        <p:spPr>
          <a:xfrm>
            <a:off x="1038225" y="4416547"/>
            <a:ext cx="2206490" cy="736478"/>
          </a:xfrm>
          <a:prstGeom prst="roundRect">
            <a:avLst>
              <a:gd name="adj" fmla="val 8772"/>
            </a:avLst>
          </a:prstGeom>
          <a:noFill/>
          <a:ln>
            <a:solidFill>
              <a:srgbClr val="FF00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1" name="角丸四角形 40"/>
          <p:cNvSpPr/>
          <p:nvPr/>
        </p:nvSpPr>
        <p:spPr>
          <a:xfrm>
            <a:off x="1038225" y="6124575"/>
            <a:ext cx="2206490" cy="484899"/>
          </a:xfrm>
          <a:prstGeom prst="roundRect">
            <a:avLst>
              <a:gd name="adj" fmla="val 8772"/>
            </a:avLst>
          </a:prstGeom>
          <a:noFill/>
          <a:ln>
            <a:solidFill>
              <a:srgbClr val="FF00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2" name="テキスト ボックス 41"/>
          <p:cNvSpPr txBox="1"/>
          <p:nvPr/>
        </p:nvSpPr>
        <p:spPr>
          <a:xfrm>
            <a:off x="435917" y="570238"/>
            <a:ext cx="437940" cy="288000"/>
          </a:xfrm>
          <a:prstGeom prst="rect">
            <a:avLst/>
          </a:prstGeom>
          <a:noFill/>
        </p:spPr>
        <p:txBody>
          <a:bodyPr wrap="none" rtlCol="0">
            <a:spAutoFit/>
          </a:bodyPr>
          <a:lstStyle/>
          <a:p>
            <a:r>
              <a:rPr kumimoji="1" lang="en-US" altLang="ja-JP" sz="1050" dirty="0">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050" dirty="0">
                <a:latin typeface="Meiryo UI" panose="020B0604030504040204" pitchFamily="50" charset="-128"/>
                <a:ea typeface="Meiryo UI" panose="020B0604030504040204" pitchFamily="50" charset="-128"/>
                <a:cs typeface="Meiryo UI" panose="020B0604030504040204" pitchFamily="50" charset="-128"/>
              </a:rPr>
              <a:t>人</a:t>
            </a:r>
            <a:r>
              <a:rPr kumimoji="1" lang="en-US" altLang="ja-JP" sz="1050" dirty="0">
                <a:latin typeface="Meiryo UI" panose="020B0604030504040204" pitchFamily="50" charset="-128"/>
                <a:ea typeface="Meiryo UI" panose="020B0604030504040204" pitchFamily="50" charset="-128"/>
                <a:cs typeface="Meiryo UI" panose="020B0604030504040204" pitchFamily="50" charset="-128"/>
              </a:rPr>
              <a:t>)</a:t>
            </a:r>
          </a:p>
        </p:txBody>
      </p:sp>
      <p:sp>
        <p:nvSpPr>
          <p:cNvPr id="44" name="テキスト ボックス 43"/>
          <p:cNvSpPr txBox="1"/>
          <p:nvPr/>
        </p:nvSpPr>
        <p:spPr>
          <a:xfrm>
            <a:off x="3148075" y="698456"/>
            <a:ext cx="5852940" cy="830997"/>
          </a:xfrm>
          <a:prstGeom prst="rect">
            <a:avLst/>
          </a:prstGeom>
          <a:solidFill>
            <a:schemeClr val="bg1"/>
          </a:solidFill>
        </p:spPr>
        <p:txBody>
          <a:bodyPr wrap="square" rtlCol="0">
            <a:spAutoFit/>
          </a:bodyPr>
          <a:lstStyle/>
          <a:p>
            <a:pPr marL="285750" indent="-285750">
              <a:buFont typeface="Arial" panose="020B0604020202020204" pitchFamily="34" charset="0"/>
              <a:buChar char="•"/>
            </a:pPr>
            <a:r>
              <a:rPr kumimoji="1" lang="ja-JP" altLang="en-US" sz="1600" dirty="0">
                <a:latin typeface="Meiryo UI" panose="020B0604030504040204" pitchFamily="50" charset="-128"/>
                <a:ea typeface="Meiryo UI" panose="020B0604030504040204" pitchFamily="50" charset="-128"/>
              </a:rPr>
              <a:t>技術職員</a:t>
            </a:r>
            <a:r>
              <a:rPr lang="ja-JP" altLang="en-US" sz="1600" dirty="0">
                <a:latin typeface="Meiryo UI" panose="020B0604030504040204" pitchFamily="50" charset="-128"/>
                <a:ea typeface="Meiryo UI" panose="020B0604030504040204" pitchFamily="50" charset="-128"/>
              </a:rPr>
              <a:t>は、水道施設の整備・更新や維持管理を担う</a:t>
            </a:r>
            <a:r>
              <a:rPr lang="ja-JP" altLang="en-US" sz="1600" dirty="0" smtClean="0">
                <a:latin typeface="Meiryo UI" panose="020B0604030504040204" pitchFamily="50" charset="-128"/>
                <a:ea typeface="Meiryo UI" panose="020B0604030504040204" pitchFamily="50" charset="-128"/>
              </a:rPr>
              <a:t>専門家。</a:t>
            </a:r>
            <a:endParaRPr lang="en-US" altLang="ja-JP" sz="1600" dirty="0">
              <a:latin typeface="Meiryo UI" panose="020B0604030504040204" pitchFamily="50" charset="-128"/>
              <a:ea typeface="Meiryo UI" panose="020B0604030504040204" pitchFamily="50" charset="-128"/>
            </a:endParaRPr>
          </a:p>
          <a:p>
            <a:pPr marL="285750" indent="-285750">
              <a:buFont typeface="Arial" panose="020B0604020202020204" pitchFamily="34" charset="0"/>
              <a:buChar char="•"/>
            </a:pPr>
            <a:r>
              <a:rPr lang="ja-JP" altLang="en-US" sz="1600" dirty="0">
                <a:latin typeface="Meiryo UI" panose="020B0604030504040204" pitchFamily="50" charset="-128"/>
                <a:ea typeface="Meiryo UI" panose="020B0604030504040204" pitchFamily="50" charset="-128"/>
              </a:rPr>
              <a:t>技術職員の不足により、適切な経営計画／耐震化</a:t>
            </a:r>
            <a:r>
              <a:rPr lang="ja-JP" altLang="en-US" sz="1600" dirty="0" smtClean="0">
                <a:latin typeface="Meiryo UI" panose="020B0604030504040204" pitchFamily="50" charset="-128"/>
                <a:ea typeface="Meiryo UI" panose="020B0604030504040204" pitchFamily="50" charset="-128"/>
              </a:rPr>
              <a:t>計画の策定・実施ができない</a:t>
            </a:r>
            <a:r>
              <a:rPr lang="ja-JP" altLang="en-US" sz="1600" dirty="0">
                <a:latin typeface="Meiryo UI" panose="020B0604030504040204" pitchFamily="50" charset="-128"/>
                <a:ea typeface="Meiryo UI" panose="020B0604030504040204" pitchFamily="50" charset="-128"/>
              </a:rPr>
              <a:t>可能性が</a:t>
            </a:r>
            <a:r>
              <a:rPr lang="ja-JP" altLang="en-US" sz="1600" dirty="0" smtClean="0">
                <a:latin typeface="Meiryo UI" panose="020B0604030504040204" pitchFamily="50" charset="-128"/>
                <a:ea typeface="Meiryo UI" panose="020B0604030504040204" pitchFamily="50" charset="-128"/>
              </a:rPr>
              <a:t>ある。</a:t>
            </a:r>
            <a:endParaRPr kumimoji="1" lang="ja-JP" altLang="en-US" sz="1600" dirty="0">
              <a:latin typeface="Meiryo UI" panose="020B0604030504040204" pitchFamily="50" charset="-128"/>
              <a:ea typeface="Meiryo UI" panose="020B0604030504040204" pitchFamily="50" charset="-128"/>
            </a:endParaRPr>
          </a:p>
        </p:txBody>
      </p:sp>
      <p:sp>
        <p:nvSpPr>
          <p:cNvPr id="2" name="テキスト ボックス 1"/>
          <p:cNvSpPr txBox="1"/>
          <p:nvPr/>
        </p:nvSpPr>
        <p:spPr>
          <a:xfrm>
            <a:off x="6445415" y="1842448"/>
            <a:ext cx="184731" cy="369332"/>
          </a:xfrm>
          <a:prstGeom prst="rect">
            <a:avLst/>
          </a:prstGeom>
          <a:noFill/>
        </p:spPr>
        <p:txBody>
          <a:bodyPr wrap="none" rtlCol="0">
            <a:spAutoFit/>
          </a:bodyPr>
          <a:lstStyle/>
          <a:p>
            <a:endParaRPr kumimoji="1" lang="ja-JP" altLang="en-US" dirty="0"/>
          </a:p>
        </p:txBody>
      </p:sp>
      <p:sp>
        <p:nvSpPr>
          <p:cNvPr id="21" name="テキスト ボックス 20"/>
          <p:cNvSpPr txBox="1"/>
          <p:nvPr/>
        </p:nvSpPr>
        <p:spPr>
          <a:xfrm>
            <a:off x="2197575" y="3617190"/>
            <a:ext cx="1354778" cy="288000"/>
          </a:xfrm>
          <a:prstGeom prst="rect">
            <a:avLst/>
          </a:prstGeom>
          <a:solidFill>
            <a:schemeClr val="bg1">
              <a:lumMod val="85000"/>
            </a:schemeClr>
          </a:solidFill>
          <a:ln>
            <a:solidFill>
              <a:schemeClr val="bg1">
                <a:lumMod val="65000"/>
              </a:schemeClr>
            </a:solidFill>
          </a:ln>
        </p:spPr>
        <p:txBody>
          <a:bodyPr wrap="square" rtlCol="0">
            <a:spAutoFit/>
          </a:bodyPr>
          <a:lstStyle/>
          <a:p>
            <a:pPr algn="ctr"/>
            <a:r>
              <a:rPr lang="en-US" altLang="ja-JP" sz="1200" dirty="0">
                <a:latin typeface="Meiryo UI" panose="020B0604030504040204" pitchFamily="50" charset="-128"/>
                <a:ea typeface="Meiryo UI" panose="020B0604030504040204" pitchFamily="50" charset="-128"/>
                <a:cs typeface="Meiryo UI" panose="020B0604030504040204" pitchFamily="50" charset="-128"/>
              </a:rPr>
              <a:t>20</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万人以上</a:t>
            </a:r>
            <a:endParaRPr kumimoji="1" lang="ja-JP" altLang="en-US" sz="12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22" name="テキスト ボックス 21"/>
          <p:cNvSpPr txBox="1"/>
          <p:nvPr/>
        </p:nvSpPr>
        <p:spPr>
          <a:xfrm>
            <a:off x="3691453" y="3617190"/>
            <a:ext cx="1816637" cy="288000"/>
          </a:xfrm>
          <a:prstGeom prst="rect">
            <a:avLst/>
          </a:prstGeom>
          <a:solidFill>
            <a:schemeClr val="bg1">
              <a:lumMod val="85000"/>
            </a:schemeClr>
          </a:solidFill>
          <a:ln>
            <a:solidFill>
              <a:schemeClr val="bg1">
                <a:lumMod val="65000"/>
              </a:schemeClr>
            </a:solidFill>
          </a:ln>
        </p:spPr>
        <p:txBody>
          <a:bodyPr wrap="square" rtlCol="0">
            <a:spAutoFit/>
          </a:bodyPr>
          <a:lstStyle/>
          <a:p>
            <a:pPr algn="ctr"/>
            <a:r>
              <a:rPr lang="en-US" altLang="ja-JP" sz="1200" dirty="0">
                <a:latin typeface="Meiryo UI" panose="020B0604030504040204" pitchFamily="50" charset="-128"/>
                <a:ea typeface="Meiryo UI" panose="020B0604030504040204" pitchFamily="50" charset="-128"/>
                <a:cs typeface="Meiryo UI" panose="020B0604030504040204" pitchFamily="50" charset="-128"/>
              </a:rPr>
              <a:t>10</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200" dirty="0">
                <a:latin typeface="Meiryo UI" panose="020B0604030504040204" pitchFamily="50" charset="-128"/>
                <a:ea typeface="Meiryo UI" panose="020B0604030504040204" pitchFamily="50" charset="-128"/>
                <a:cs typeface="Meiryo UI" panose="020B0604030504040204" pitchFamily="50" charset="-128"/>
              </a:rPr>
              <a:t>20</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万人未満</a:t>
            </a:r>
            <a:endParaRPr kumimoji="1" lang="ja-JP" altLang="en-US" sz="12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23" name="テキスト ボックス 22"/>
          <p:cNvSpPr txBox="1"/>
          <p:nvPr/>
        </p:nvSpPr>
        <p:spPr>
          <a:xfrm>
            <a:off x="5651845" y="3617190"/>
            <a:ext cx="1644305" cy="288000"/>
          </a:xfrm>
          <a:prstGeom prst="rect">
            <a:avLst/>
          </a:prstGeom>
          <a:solidFill>
            <a:schemeClr val="bg1">
              <a:lumMod val="85000"/>
            </a:schemeClr>
          </a:solidFill>
          <a:ln>
            <a:solidFill>
              <a:schemeClr val="bg1">
                <a:lumMod val="65000"/>
              </a:schemeClr>
            </a:solidFill>
          </a:ln>
        </p:spPr>
        <p:txBody>
          <a:bodyPr wrap="square" rtlCol="0">
            <a:spAutoFit/>
          </a:bodyPr>
          <a:lstStyle/>
          <a:p>
            <a:pPr algn="ctr"/>
            <a:r>
              <a:rPr lang="en-US" altLang="ja-JP" sz="1200" dirty="0">
                <a:latin typeface="Meiryo UI" panose="020B0604030504040204" pitchFamily="50" charset="-128"/>
                <a:ea typeface="Meiryo UI" panose="020B0604030504040204" pitchFamily="50" charset="-128"/>
                <a:cs typeface="Meiryo UI" panose="020B0604030504040204" pitchFamily="50" charset="-128"/>
              </a:rPr>
              <a:t>5</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200" dirty="0">
                <a:latin typeface="Meiryo UI" panose="020B0604030504040204" pitchFamily="50" charset="-128"/>
                <a:ea typeface="Meiryo UI" panose="020B0604030504040204" pitchFamily="50" charset="-128"/>
                <a:cs typeface="Meiryo UI" panose="020B0604030504040204" pitchFamily="50" charset="-128"/>
              </a:rPr>
              <a:t>10</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万人未満</a:t>
            </a:r>
            <a:endParaRPr kumimoji="1" lang="ja-JP" altLang="en-US" sz="12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24" name="テキスト ボックス 23"/>
          <p:cNvSpPr txBox="1"/>
          <p:nvPr/>
        </p:nvSpPr>
        <p:spPr>
          <a:xfrm>
            <a:off x="7439025" y="3617190"/>
            <a:ext cx="1504950" cy="288000"/>
          </a:xfrm>
          <a:prstGeom prst="rect">
            <a:avLst/>
          </a:prstGeom>
          <a:solidFill>
            <a:schemeClr val="bg1">
              <a:lumMod val="85000"/>
            </a:schemeClr>
          </a:solidFill>
          <a:ln>
            <a:solidFill>
              <a:schemeClr val="bg1">
                <a:lumMod val="65000"/>
              </a:schemeClr>
            </a:solidFill>
          </a:ln>
        </p:spPr>
        <p:txBody>
          <a:bodyPr wrap="square" rtlCol="0">
            <a:spAutoFit/>
          </a:bodyPr>
          <a:lstStyle/>
          <a:p>
            <a:pPr algn="ctr"/>
            <a:r>
              <a:rPr lang="en-US" altLang="ja-JP" sz="1200" dirty="0">
                <a:latin typeface="Meiryo UI" panose="020B0604030504040204" pitchFamily="50" charset="-128"/>
                <a:ea typeface="Meiryo UI" panose="020B0604030504040204" pitchFamily="50" charset="-128"/>
                <a:cs typeface="Meiryo UI" panose="020B0604030504040204" pitchFamily="50" charset="-128"/>
              </a:rPr>
              <a:t>5</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万人未満</a:t>
            </a:r>
            <a:endParaRPr kumimoji="1" lang="ja-JP" altLang="en-US" sz="12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25" name="テキスト ボックス 24"/>
          <p:cNvSpPr txBox="1"/>
          <p:nvPr/>
        </p:nvSpPr>
        <p:spPr>
          <a:xfrm>
            <a:off x="6221009" y="6492635"/>
            <a:ext cx="3712381" cy="261610"/>
          </a:xfrm>
          <a:prstGeom prst="rect">
            <a:avLst/>
          </a:prstGeom>
          <a:noFill/>
        </p:spPr>
        <p:txBody>
          <a:bodyPr wrap="square" rtlCol="0">
            <a:spAutoFit/>
          </a:bodyPr>
          <a:lstStyle/>
          <a:p>
            <a:r>
              <a:rPr lang="ja-JP" altLang="en-US" sz="1100" dirty="0" smtClean="0">
                <a:latin typeface="Meiryo UI" panose="020B0604030504040204" pitchFamily="50" charset="-128"/>
                <a:ea typeface="Meiryo UI" panose="020B0604030504040204" pitchFamily="50" charset="-128"/>
              </a:rPr>
              <a:t>出典：大阪府</a:t>
            </a:r>
            <a:r>
              <a:rPr lang="ja-JP" altLang="en-US" sz="1100" dirty="0">
                <a:latin typeface="Meiryo UI" panose="020B0604030504040204" pitchFamily="50" charset="-128"/>
                <a:ea typeface="Meiryo UI" panose="020B0604030504040204" pitchFamily="50" charset="-128"/>
              </a:rPr>
              <a:t>の水道の現況（</a:t>
            </a:r>
            <a:r>
              <a:rPr lang="en-US" altLang="ja-JP" sz="1100" dirty="0" smtClean="0">
                <a:latin typeface="Meiryo UI" panose="020B0604030504040204" pitchFamily="50" charset="-128"/>
                <a:ea typeface="Meiryo UI" panose="020B0604030504040204" pitchFamily="50" charset="-128"/>
              </a:rPr>
              <a:t>2017</a:t>
            </a:r>
            <a:r>
              <a:rPr lang="ja-JP" altLang="en-US" sz="1100" dirty="0" smtClean="0">
                <a:latin typeface="Meiryo UI" panose="020B0604030504040204" pitchFamily="50" charset="-128"/>
                <a:ea typeface="Meiryo UI" panose="020B0604030504040204" pitchFamily="50" charset="-128"/>
              </a:rPr>
              <a:t>年）</a:t>
            </a:r>
            <a:endParaRPr lang="en-US" altLang="ja-JP" sz="1100" dirty="0" smtClean="0">
              <a:latin typeface="Meiryo UI" panose="020B0604030504040204" pitchFamily="50" charset="-128"/>
              <a:ea typeface="Meiryo UI" panose="020B0604030504040204" pitchFamily="50" charset="-128"/>
            </a:endParaRPr>
          </a:p>
        </p:txBody>
      </p:sp>
      <p:sp>
        <p:nvSpPr>
          <p:cNvPr id="27" name="テキスト ボックス 26"/>
          <p:cNvSpPr txBox="1"/>
          <p:nvPr/>
        </p:nvSpPr>
        <p:spPr>
          <a:xfrm>
            <a:off x="2197575" y="3886326"/>
            <a:ext cx="6763791" cy="261610"/>
          </a:xfrm>
          <a:prstGeom prst="rect">
            <a:avLst/>
          </a:prstGeom>
          <a:noFill/>
        </p:spPr>
        <p:txBody>
          <a:bodyPr wrap="square" rtlCol="0">
            <a:spAutoFit/>
          </a:bodyPr>
          <a:lstStyle/>
          <a:p>
            <a:pPr algn="r"/>
            <a:r>
              <a:rPr lang="ja-JP" altLang="en-US" sz="1100" dirty="0" smtClean="0">
                <a:latin typeface="Meiryo UI" panose="020B0604030504040204" pitchFamily="50" charset="-128"/>
                <a:ea typeface="Meiryo UI" panose="020B0604030504040204" pitchFamily="50" charset="-128"/>
              </a:rPr>
              <a:t>出典：大阪府</a:t>
            </a:r>
            <a:r>
              <a:rPr lang="ja-JP" altLang="en-US" sz="1100" dirty="0">
                <a:latin typeface="Meiryo UI" panose="020B0604030504040204" pitchFamily="50" charset="-128"/>
                <a:ea typeface="Meiryo UI" panose="020B0604030504040204" pitchFamily="50" charset="-128"/>
              </a:rPr>
              <a:t>の水道の現況（</a:t>
            </a:r>
            <a:r>
              <a:rPr lang="en-US" altLang="ja-JP" sz="1100" dirty="0" smtClean="0">
                <a:latin typeface="Meiryo UI" panose="020B0604030504040204" pitchFamily="50" charset="-128"/>
                <a:ea typeface="Meiryo UI" panose="020B0604030504040204" pitchFamily="50" charset="-128"/>
              </a:rPr>
              <a:t>2017</a:t>
            </a:r>
            <a:r>
              <a:rPr lang="ja-JP" altLang="en-US" sz="1100" dirty="0" smtClean="0">
                <a:latin typeface="Meiryo UI" panose="020B0604030504040204" pitchFamily="50" charset="-128"/>
                <a:ea typeface="Meiryo UI" panose="020B0604030504040204" pitchFamily="50" charset="-128"/>
              </a:rPr>
              <a:t>年）</a:t>
            </a:r>
            <a:endParaRPr lang="en-US" altLang="ja-JP" sz="1100" dirty="0">
              <a:latin typeface="Meiryo UI" panose="020B0604030504040204" pitchFamily="50" charset="-128"/>
              <a:ea typeface="Meiryo UI" panose="020B0604030504040204" pitchFamily="50" charset="-128"/>
            </a:endParaRPr>
          </a:p>
        </p:txBody>
      </p:sp>
      <p:sp>
        <p:nvSpPr>
          <p:cNvPr id="3" name="スライド番号プレースホルダー 2"/>
          <p:cNvSpPr>
            <a:spLocks noGrp="1"/>
          </p:cNvSpPr>
          <p:nvPr>
            <p:ph type="sldNum" sz="quarter" idx="12"/>
          </p:nvPr>
        </p:nvSpPr>
        <p:spPr/>
        <p:txBody>
          <a:bodyPr/>
          <a:lstStyle/>
          <a:p>
            <a:fld id="{0852C555-0D64-4388-834A-3E059AADB174}" type="slidenum">
              <a:rPr lang="ja-JP" altLang="en-US" sz="1400" b="0" smtClean="0">
                <a:solidFill>
                  <a:schemeClr val="tx1"/>
                </a:solidFill>
              </a:rPr>
              <a:pPr/>
              <a:t>15</a:t>
            </a:fld>
            <a:endParaRPr lang="ja-JP" altLang="en-US" sz="1400" b="0" dirty="0">
              <a:solidFill>
                <a:schemeClr val="tx1"/>
              </a:solidFill>
            </a:endParaRPr>
          </a:p>
        </p:txBody>
      </p:sp>
      <p:sp>
        <p:nvSpPr>
          <p:cNvPr id="46" name="テキスト ボックス 45"/>
          <p:cNvSpPr txBox="1"/>
          <p:nvPr/>
        </p:nvSpPr>
        <p:spPr>
          <a:xfrm>
            <a:off x="1072325" y="4132034"/>
            <a:ext cx="2172390" cy="276999"/>
          </a:xfrm>
          <a:prstGeom prst="rect">
            <a:avLst/>
          </a:prstGeom>
          <a:noFill/>
        </p:spPr>
        <p:txBody>
          <a:bodyPr wrap="none" rtlCol="0">
            <a:spAutoFit/>
          </a:bodyPr>
          <a:lstStyle/>
          <a:p>
            <a:r>
              <a:rPr kumimoji="1" lang="ja-JP" altLang="en-US" sz="1200" b="1" dirty="0">
                <a:latin typeface="Meiryo UI" panose="020B0604030504040204" pitchFamily="50" charset="-128"/>
                <a:ea typeface="Meiryo UI" panose="020B0604030504040204" pitchFamily="50" charset="-128"/>
                <a:cs typeface="Meiryo UI" panose="020B0604030504040204" pitchFamily="50" charset="-128"/>
              </a:rPr>
              <a:t>大阪府内水道事業の年齢構成</a:t>
            </a:r>
          </a:p>
        </p:txBody>
      </p:sp>
      <p:graphicFrame>
        <p:nvGraphicFramePr>
          <p:cNvPr id="48" name="グラフ 47"/>
          <p:cNvGraphicFramePr/>
          <p:nvPr>
            <p:extLst/>
          </p:nvPr>
        </p:nvGraphicFramePr>
        <p:xfrm>
          <a:off x="746492" y="734431"/>
          <a:ext cx="1138150" cy="399600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03206663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2"/>
          </p:nvPr>
        </p:nvSpPr>
        <p:spPr/>
        <p:txBody>
          <a:bodyPr/>
          <a:lstStyle/>
          <a:p>
            <a:fld id="{0852C555-0D64-4388-834A-3E059AADB174}" type="slidenum">
              <a:rPr lang="ja-JP" altLang="en-US" sz="1400" b="0" smtClean="0">
                <a:solidFill>
                  <a:schemeClr val="tx1"/>
                </a:solidFill>
              </a:rPr>
              <a:pPr/>
              <a:t>16</a:t>
            </a:fld>
            <a:endParaRPr lang="ja-JP" altLang="en-US" sz="1400" b="0" dirty="0">
              <a:solidFill>
                <a:schemeClr val="tx1"/>
              </a:solidFill>
            </a:endParaRPr>
          </a:p>
        </p:txBody>
      </p:sp>
      <p:sp>
        <p:nvSpPr>
          <p:cNvPr id="5" name="タイトル 1">
            <a:extLst>
              <a:ext uri="{FF2B5EF4-FFF2-40B4-BE49-F238E27FC236}">
                <a16:creationId xmlns:a16="http://schemas.microsoft.com/office/drawing/2014/main" id="{EC1C3EFA-023E-45C1-B893-26F1A3AAA499}"/>
              </a:ext>
            </a:extLst>
          </p:cNvPr>
          <p:cNvSpPr txBox="1">
            <a:spLocks/>
          </p:cNvSpPr>
          <p:nvPr/>
        </p:nvSpPr>
        <p:spPr>
          <a:xfrm>
            <a:off x="282257" y="152053"/>
            <a:ext cx="5944372" cy="419642"/>
          </a:xfrm>
          <a:prstGeom prst="rect">
            <a:avLst/>
          </a:prstGeom>
        </p:spPr>
        <p:txBody>
          <a:bodyPr vert="horz" lIns="91440" tIns="45720" rIns="91440" bIns="45720" rtlCol="0" anchor="ctr">
            <a:noAutofit/>
          </a:bodyPr>
          <a:lstStyle>
            <a:lvl1pPr algn="l" defTabSz="974476" rtl="0" eaLnBrk="1" latinLnBrk="0" hangingPunct="1">
              <a:lnSpc>
                <a:spcPct val="90000"/>
              </a:lnSpc>
              <a:spcBef>
                <a:spcPct val="0"/>
              </a:spcBef>
              <a:buNone/>
              <a:defRPr kumimoji="1" sz="1914" b="1" kern="12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stStyle>
          <a:p>
            <a:pPr lvl="0">
              <a:defRPr/>
            </a:pPr>
            <a:r>
              <a:rPr lang="en-US" altLang="ja-JP" sz="2000" dirty="0" smtClean="0"/>
              <a:t>2045</a:t>
            </a:r>
            <a:r>
              <a:rPr lang="ja-JP" altLang="en-US" sz="2000" dirty="0" smtClean="0"/>
              <a:t>年度の水道料金の見込み（府による試算）</a:t>
            </a:r>
            <a:endParaRPr kumimoji="1" lang="ja-JP" altLang="en-US" sz="2000" b="1" i="0" u="none" strike="noStrike" kern="1200" cap="none" spc="0" normalizeH="0" baseline="0" noProof="0" dirty="0">
              <a:ln>
                <a:noFill/>
              </a:ln>
              <a:solidFill>
                <a:sysClr val="windowText" lastClr="000000"/>
              </a:solidFill>
              <a:effectLst/>
              <a:uLnTx/>
              <a:uFillTx/>
            </a:endParaRPr>
          </a:p>
        </p:txBody>
      </p:sp>
      <p:sp>
        <p:nvSpPr>
          <p:cNvPr id="6" name="テキスト ボックス 5"/>
          <p:cNvSpPr txBox="1"/>
          <p:nvPr/>
        </p:nvSpPr>
        <p:spPr>
          <a:xfrm>
            <a:off x="282256" y="4619876"/>
            <a:ext cx="8861743" cy="2046714"/>
          </a:xfrm>
          <a:prstGeom prst="rect">
            <a:avLst/>
          </a:prstGeom>
          <a:noFill/>
        </p:spPr>
        <p:txBody>
          <a:bodyPr wrap="square" rtlCol="0">
            <a:spAutoFit/>
          </a:bodyPr>
          <a:lstStyle/>
          <a:p>
            <a:pPr marL="252000" indent="-180000">
              <a:buFont typeface="Arial" panose="020B0604020202020204" pitchFamily="34" charset="0"/>
              <a:buChar char="•"/>
            </a:pPr>
            <a:r>
              <a:rPr lang="ja-JP" altLang="ja-JP" sz="1400" dirty="0" smtClean="0">
                <a:latin typeface="游明朝" panose="02020400000000000000" pitchFamily="18" charset="-128"/>
                <a:ea typeface="HG丸ｺﾞｼｯｸM-PRO" panose="020F0600000000000000" pitchFamily="50" charset="-128"/>
                <a:cs typeface="Times New Roman" panose="02020603050405020304" pitchFamily="18" charset="0"/>
              </a:rPr>
              <a:t>府内</a:t>
            </a:r>
            <a:r>
              <a:rPr lang="ja-JP" altLang="ja-JP" sz="1400" dirty="0">
                <a:latin typeface="游明朝" panose="02020400000000000000" pitchFamily="18" charset="-128"/>
                <a:ea typeface="HG丸ｺﾞｼｯｸM-PRO" panose="020F0600000000000000" pitchFamily="50" charset="-128"/>
                <a:cs typeface="Times New Roman" panose="02020603050405020304" pitchFamily="18" charset="0"/>
              </a:rPr>
              <a:t>の各市町村の将来の水道料金を比較できるように、大阪府において簡便</a:t>
            </a:r>
            <a:r>
              <a:rPr lang="ja-JP" altLang="ja-JP" sz="1400" dirty="0" smtClean="0">
                <a:latin typeface="游明朝" panose="02020400000000000000" pitchFamily="18" charset="-128"/>
                <a:ea typeface="HG丸ｺﾞｼｯｸM-PRO" panose="020F0600000000000000" pitchFamily="50" charset="-128"/>
                <a:cs typeface="Times New Roman" panose="02020603050405020304" pitchFamily="18" charset="0"/>
              </a:rPr>
              <a:t>な条件</a:t>
            </a:r>
            <a:r>
              <a:rPr lang="ja-JP" altLang="ja-JP" sz="1400" dirty="0">
                <a:latin typeface="游明朝" panose="02020400000000000000" pitchFamily="18" charset="-128"/>
                <a:ea typeface="HG丸ｺﾞｼｯｸM-PRO" panose="020F0600000000000000" pitchFamily="50" charset="-128"/>
                <a:cs typeface="Times New Roman" panose="02020603050405020304" pitchFamily="18" charset="0"/>
              </a:rPr>
              <a:t>を一律に設定</a:t>
            </a:r>
            <a:r>
              <a:rPr lang="ja-JP" altLang="ja-JP" sz="1400" dirty="0" smtClean="0">
                <a:latin typeface="游明朝" panose="02020400000000000000" pitchFamily="18" charset="-128"/>
                <a:ea typeface="HG丸ｺﾞｼｯｸM-PRO" panose="020F0600000000000000" pitchFamily="50" charset="-128"/>
                <a:cs typeface="Times New Roman" panose="02020603050405020304" pitchFamily="18" charset="0"/>
              </a:rPr>
              <a:t>し</a:t>
            </a:r>
            <a:r>
              <a:rPr lang="ja-JP" altLang="en-US" sz="1400" dirty="0" smtClean="0">
                <a:latin typeface="游明朝" panose="02020400000000000000" pitchFamily="18" charset="-128"/>
                <a:ea typeface="HG丸ｺﾞｼｯｸM-PRO" panose="020F0600000000000000" pitchFamily="50" charset="-128"/>
                <a:cs typeface="Times New Roman" panose="02020603050405020304" pitchFamily="18" charset="0"/>
              </a:rPr>
              <a:t>試算。</a:t>
            </a:r>
            <a:endParaRPr lang="en-US" altLang="ja-JP" sz="1400" dirty="0" smtClean="0">
              <a:latin typeface="游明朝" panose="02020400000000000000" pitchFamily="18" charset="-128"/>
              <a:ea typeface="HG丸ｺﾞｼｯｸM-PRO" panose="020F0600000000000000" pitchFamily="50" charset="-128"/>
              <a:cs typeface="Times New Roman" panose="02020603050405020304" pitchFamily="18" charset="0"/>
            </a:endParaRPr>
          </a:p>
          <a:p>
            <a:pPr marL="266700">
              <a:spcBef>
                <a:spcPts val="300"/>
              </a:spcBef>
            </a:pPr>
            <a:r>
              <a:rPr lang="ja-JP" altLang="en-US" sz="1400" dirty="0" smtClean="0">
                <a:latin typeface="HG丸ｺﾞｼｯｸM-PRO" panose="020F0600000000000000" pitchFamily="50" charset="-128"/>
                <a:ea typeface="HG丸ｺﾞｼｯｸM-PRO" panose="020F0600000000000000" pitchFamily="50" charset="-128"/>
                <a:cs typeface="Times New Roman" panose="02020603050405020304" pitchFamily="18" charset="0"/>
              </a:rPr>
              <a:t>＜主たる条件＞</a:t>
            </a:r>
            <a:r>
              <a:rPr lang="ja-JP" altLang="en-US" sz="1100" dirty="0">
                <a:latin typeface="HG丸ｺﾞｼｯｸM-PRO" panose="020F0600000000000000" pitchFamily="50" charset="-128"/>
                <a:ea typeface="HG丸ｺﾞｼｯｸM-PRO" panose="020F0600000000000000" pitchFamily="50" charset="-128"/>
                <a:cs typeface="Times New Roman" panose="02020603050405020304" pitchFamily="18" charset="0"/>
              </a:rPr>
              <a:t>　</a:t>
            </a:r>
            <a:endParaRPr lang="en-US" altLang="ja-JP" sz="1100" dirty="0" smtClean="0">
              <a:latin typeface="HG丸ｺﾞｼｯｸM-PRO" panose="020F0600000000000000" pitchFamily="50" charset="-128"/>
              <a:ea typeface="HG丸ｺﾞｼｯｸM-PRO" panose="020F0600000000000000" pitchFamily="50" charset="-128"/>
              <a:cs typeface="Times New Roman" panose="02020603050405020304" pitchFamily="18" charset="0"/>
            </a:endParaRPr>
          </a:p>
          <a:p>
            <a:pPr marL="266700">
              <a:spcBef>
                <a:spcPts val="300"/>
              </a:spcBef>
            </a:pPr>
            <a:r>
              <a:rPr lang="ja-JP" altLang="en-US" sz="1100" dirty="0">
                <a:latin typeface="HG丸ｺﾞｼｯｸM-PRO" panose="020F0600000000000000" pitchFamily="50" charset="-128"/>
                <a:ea typeface="HG丸ｺﾞｼｯｸM-PRO" panose="020F0600000000000000" pitchFamily="50" charset="-128"/>
                <a:cs typeface="Times New Roman" panose="02020603050405020304" pitchFamily="18" charset="0"/>
              </a:rPr>
              <a:t>　</a:t>
            </a:r>
            <a:r>
              <a:rPr lang="ja-JP" altLang="en-US" sz="1100" dirty="0" smtClean="0">
                <a:latin typeface="HG丸ｺﾞｼｯｸM-PRO" panose="020F0600000000000000" pitchFamily="50" charset="-128"/>
                <a:ea typeface="HG丸ｺﾞｼｯｸM-PRO" panose="020F0600000000000000" pitchFamily="50" charset="-128"/>
                <a:cs typeface="Times New Roman" panose="02020603050405020304" pitchFamily="18" charset="0"/>
              </a:rPr>
              <a:t>✓ 給水人口は</a:t>
            </a:r>
            <a:r>
              <a:rPr lang="ja-JP" altLang="en-US" sz="1100" dirty="0">
                <a:latin typeface="HG丸ｺﾞｼｯｸM-PRO" panose="020F0600000000000000" pitchFamily="50" charset="-128"/>
                <a:ea typeface="HG丸ｺﾞｼｯｸM-PRO" panose="020F0600000000000000" pitchFamily="50" charset="-128"/>
                <a:cs typeface="Times New Roman" panose="02020603050405020304" pitchFamily="18" charset="0"/>
              </a:rPr>
              <a:t>、大阪府の将来推計人口（</a:t>
            </a:r>
            <a:r>
              <a:rPr lang="en-US" altLang="ja-JP" sz="1100" dirty="0">
                <a:latin typeface="HG丸ｺﾞｼｯｸM-PRO" panose="020F0600000000000000" pitchFamily="50" charset="-128"/>
                <a:ea typeface="HG丸ｺﾞｼｯｸM-PRO" panose="020F0600000000000000" pitchFamily="50" charset="-128"/>
                <a:cs typeface="Times New Roman" panose="02020603050405020304" pitchFamily="18" charset="0"/>
              </a:rPr>
              <a:t>2018</a:t>
            </a:r>
            <a:r>
              <a:rPr lang="ja-JP" altLang="en-US" sz="1100" dirty="0">
                <a:latin typeface="HG丸ｺﾞｼｯｸM-PRO" panose="020F0600000000000000" pitchFamily="50" charset="-128"/>
                <a:ea typeface="HG丸ｺﾞｼｯｸM-PRO" panose="020F0600000000000000" pitchFamily="50" charset="-128"/>
                <a:cs typeface="Times New Roman" panose="02020603050405020304" pitchFamily="18" charset="0"/>
              </a:rPr>
              <a:t>年</a:t>
            </a:r>
            <a:r>
              <a:rPr lang="en-US" altLang="ja-JP" sz="1100" dirty="0">
                <a:latin typeface="HG丸ｺﾞｼｯｸM-PRO" panose="020F0600000000000000" pitchFamily="50" charset="-128"/>
                <a:ea typeface="HG丸ｺﾞｼｯｸM-PRO" panose="020F0600000000000000" pitchFamily="50" charset="-128"/>
                <a:cs typeface="Times New Roman" panose="02020603050405020304" pitchFamily="18" charset="0"/>
              </a:rPr>
              <a:t>8</a:t>
            </a:r>
            <a:r>
              <a:rPr lang="ja-JP" altLang="en-US" sz="1100" dirty="0">
                <a:latin typeface="HG丸ｺﾞｼｯｸM-PRO" panose="020F0600000000000000" pitchFamily="50" charset="-128"/>
                <a:ea typeface="HG丸ｺﾞｼｯｸM-PRO" panose="020F0600000000000000" pitchFamily="50" charset="-128"/>
                <a:cs typeface="Times New Roman" panose="02020603050405020304" pitchFamily="18" charset="0"/>
              </a:rPr>
              <a:t>月大阪府政策企画部企画室計画課）</a:t>
            </a:r>
            <a:r>
              <a:rPr lang="ja-JP" altLang="en-US" sz="1100" dirty="0" smtClean="0">
                <a:latin typeface="HG丸ｺﾞｼｯｸM-PRO" panose="020F0600000000000000" pitchFamily="50" charset="-128"/>
                <a:ea typeface="HG丸ｺﾞｼｯｸM-PRO" panose="020F0600000000000000" pitchFamily="50" charset="-128"/>
                <a:cs typeface="Times New Roman" panose="02020603050405020304" pitchFamily="18" charset="0"/>
              </a:rPr>
              <a:t>を 国立</a:t>
            </a:r>
            <a:r>
              <a:rPr lang="ja-JP" altLang="en-US" sz="1100" dirty="0">
                <a:latin typeface="HG丸ｺﾞｼｯｸM-PRO" panose="020F0600000000000000" pitchFamily="50" charset="-128"/>
                <a:ea typeface="HG丸ｺﾞｼｯｸM-PRO" panose="020F0600000000000000" pitchFamily="50" charset="-128"/>
                <a:cs typeface="Times New Roman" panose="02020603050405020304" pitchFamily="18" charset="0"/>
              </a:rPr>
              <a:t>社会保障・人口問題研究所</a:t>
            </a:r>
            <a:r>
              <a:rPr lang="ja-JP" altLang="en-US" sz="1100" dirty="0" smtClean="0">
                <a:latin typeface="HG丸ｺﾞｼｯｸM-PRO" panose="020F0600000000000000" pitchFamily="50" charset="-128"/>
                <a:ea typeface="HG丸ｺﾞｼｯｸM-PRO" panose="020F0600000000000000" pitchFamily="50" charset="-128"/>
                <a:cs typeface="Times New Roman" panose="02020603050405020304" pitchFamily="18" charset="0"/>
              </a:rPr>
              <a:t>の</a:t>
            </a:r>
            <a:endParaRPr lang="en-US" altLang="ja-JP" sz="1100" dirty="0" smtClean="0">
              <a:latin typeface="HG丸ｺﾞｼｯｸM-PRO" panose="020F0600000000000000" pitchFamily="50" charset="-128"/>
              <a:ea typeface="HG丸ｺﾞｼｯｸM-PRO" panose="020F0600000000000000" pitchFamily="50" charset="-128"/>
              <a:cs typeface="Times New Roman" panose="02020603050405020304" pitchFamily="18" charset="0"/>
            </a:endParaRPr>
          </a:p>
          <a:p>
            <a:pPr marL="266700"/>
            <a:r>
              <a:rPr lang="en-US" altLang="ja-JP" sz="1100" dirty="0">
                <a:latin typeface="HG丸ｺﾞｼｯｸM-PRO" panose="020F0600000000000000" pitchFamily="50" charset="-128"/>
                <a:ea typeface="HG丸ｺﾞｼｯｸM-PRO" panose="020F0600000000000000" pitchFamily="50" charset="-128"/>
                <a:cs typeface="Times New Roman" panose="02020603050405020304" pitchFamily="18" charset="0"/>
              </a:rPr>
              <a:t> </a:t>
            </a:r>
            <a:r>
              <a:rPr lang="en-US" altLang="ja-JP" sz="1100" dirty="0" smtClean="0">
                <a:latin typeface="HG丸ｺﾞｼｯｸM-PRO" panose="020F0600000000000000" pitchFamily="50" charset="-128"/>
                <a:ea typeface="HG丸ｺﾞｼｯｸM-PRO" panose="020F0600000000000000" pitchFamily="50" charset="-128"/>
                <a:cs typeface="Times New Roman" panose="02020603050405020304" pitchFamily="18" charset="0"/>
              </a:rPr>
              <a:t>      </a:t>
            </a:r>
            <a:r>
              <a:rPr lang="ja-JP" altLang="en-US" sz="1100" dirty="0" smtClean="0">
                <a:latin typeface="HG丸ｺﾞｼｯｸM-PRO" panose="020F0600000000000000" pitchFamily="50" charset="-128"/>
                <a:ea typeface="HG丸ｺﾞｼｯｸM-PRO" panose="020F0600000000000000" pitchFamily="50" charset="-128"/>
                <a:cs typeface="Times New Roman" panose="02020603050405020304" pitchFamily="18" charset="0"/>
              </a:rPr>
              <a:t>市町村</a:t>
            </a:r>
            <a:r>
              <a:rPr lang="ja-JP" altLang="en-US" sz="1100" dirty="0">
                <a:latin typeface="HG丸ｺﾞｼｯｸM-PRO" panose="020F0600000000000000" pitchFamily="50" charset="-128"/>
                <a:ea typeface="HG丸ｺﾞｼｯｸM-PRO" panose="020F0600000000000000" pitchFamily="50" charset="-128"/>
                <a:cs typeface="Times New Roman" panose="02020603050405020304" pitchFamily="18" charset="0"/>
              </a:rPr>
              <a:t>別</a:t>
            </a:r>
            <a:r>
              <a:rPr lang="ja-JP" altLang="en-US" sz="1100" dirty="0" smtClean="0">
                <a:latin typeface="HG丸ｺﾞｼｯｸM-PRO" panose="020F0600000000000000" pitchFamily="50" charset="-128"/>
                <a:ea typeface="HG丸ｺﾞｼｯｸM-PRO" panose="020F0600000000000000" pitchFamily="50" charset="-128"/>
                <a:cs typeface="Times New Roman" panose="02020603050405020304" pitchFamily="18" charset="0"/>
              </a:rPr>
              <a:t>予測にて補正</a:t>
            </a:r>
            <a:endParaRPr lang="en-US" altLang="ja-JP" sz="1100" dirty="0" smtClean="0">
              <a:latin typeface="HG丸ｺﾞｼｯｸM-PRO" panose="020F0600000000000000" pitchFamily="50" charset="-128"/>
              <a:ea typeface="HG丸ｺﾞｼｯｸM-PRO" panose="020F0600000000000000" pitchFamily="50" charset="-128"/>
              <a:cs typeface="Times New Roman" panose="02020603050405020304" pitchFamily="18" charset="0"/>
            </a:endParaRPr>
          </a:p>
          <a:p>
            <a:pPr marL="266700"/>
            <a:r>
              <a:rPr lang="ja-JP" altLang="en-US" sz="1100" dirty="0">
                <a:latin typeface="HG丸ｺﾞｼｯｸM-PRO" panose="020F0600000000000000" pitchFamily="50" charset="-128"/>
                <a:ea typeface="HG丸ｺﾞｼｯｸM-PRO" panose="020F0600000000000000" pitchFamily="50" charset="-128"/>
                <a:cs typeface="Times New Roman" panose="02020603050405020304" pitchFamily="18" charset="0"/>
              </a:rPr>
              <a:t>　</a:t>
            </a:r>
            <a:r>
              <a:rPr lang="ja-JP" altLang="en-US" sz="1100" dirty="0" smtClean="0">
                <a:latin typeface="HG丸ｺﾞｼｯｸM-PRO" panose="020F0600000000000000" pitchFamily="50" charset="-128"/>
                <a:ea typeface="HG丸ｺﾞｼｯｸM-PRO" panose="020F0600000000000000" pitchFamily="50" charset="-128"/>
                <a:cs typeface="Times New Roman" panose="02020603050405020304" pitchFamily="18" charset="0"/>
              </a:rPr>
              <a:t>✓ 水道</a:t>
            </a:r>
            <a:r>
              <a:rPr lang="ja-JP" altLang="en-US" sz="1100" dirty="0">
                <a:latin typeface="HG丸ｺﾞｼｯｸM-PRO" panose="020F0600000000000000" pitchFamily="50" charset="-128"/>
                <a:ea typeface="HG丸ｺﾞｼｯｸM-PRO" panose="020F0600000000000000" pitchFamily="50" charset="-128"/>
                <a:cs typeface="Times New Roman" panose="02020603050405020304" pitchFamily="18" charset="0"/>
              </a:rPr>
              <a:t>料金収入の見通しは</a:t>
            </a:r>
            <a:r>
              <a:rPr lang="ja-JP" altLang="en-US" sz="1100" dirty="0" smtClean="0">
                <a:latin typeface="HG丸ｺﾞｼｯｸM-PRO" panose="020F0600000000000000" pitchFamily="50" charset="-128"/>
                <a:ea typeface="HG丸ｺﾞｼｯｸM-PRO" panose="020F0600000000000000" pitchFamily="50" charset="-128"/>
                <a:cs typeface="Times New Roman" panose="02020603050405020304" pitchFamily="18" charset="0"/>
              </a:rPr>
              <a:t>、推定人口から推計される水量と</a:t>
            </a:r>
            <a:r>
              <a:rPr lang="en-US" altLang="ja-JP" sz="1100" dirty="0" smtClean="0">
                <a:latin typeface="HG丸ｺﾞｼｯｸM-PRO" panose="020F0600000000000000" pitchFamily="50" charset="-128"/>
                <a:ea typeface="HG丸ｺﾞｼｯｸM-PRO" panose="020F0600000000000000" pitchFamily="50" charset="-128"/>
                <a:cs typeface="Times New Roman" panose="02020603050405020304" pitchFamily="18" charset="0"/>
              </a:rPr>
              <a:t>2016</a:t>
            </a:r>
            <a:r>
              <a:rPr lang="ja-JP" altLang="en-US" sz="1100" dirty="0">
                <a:latin typeface="HG丸ｺﾞｼｯｸM-PRO" panose="020F0600000000000000" pitchFamily="50" charset="-128"/>
                <a:ea typeface="HG丸ｺﾞｼｯｸM-PRO" panose="020F0600000000000000" pitchFamily="50" charset="-128"/>
                <a:cs typeface="Times New Roman" panose="02020603050405020304" pitchFamily="18" charset="0"/>
              </a:rPr>
              <a:t>年度の供給</a:t>
            </a:r>
            <a:r>
              <a:rPr lang="ja-JP" altLang="en-US" sz="1100" dirty="0" smtClean="0">
                <a:latin typeface="HG丸ｺﾞｼｯｸM-PRO" panose="020F0600000000000000" pitchFamily="50" charset="-128"/>
                <a:ea typeface="HG丸ｺﾞｼｯｸM-PRO" panose="020F0600000000000000" pitchFamily="50" charset="-128"/>
                <a:cs typeface="Times New Roman" panose="02020603050405020304" pitchFamily="18" charset="0"/>
              </a:rPr>
              <a:t>単価から算出</a:t>
            </a:r>
          </a:p>
          <a:p>
            <a:pPr marL="266700"/>
            <a:r>
              <a:rPr lang="ja-JP" altLang="en-US" sz="1100" dirty="0" smtClean="0">
                <a:latin typeface="HG丸ｺﾞｼｯｸM-PRO" panose="020F0600000000000000" pitchFamily="50" charset="-128"/>
                <a:ea typeface="HG丸ｺﾞｼｯｸM-PRO" panose="020F0600000000000000" pitchFamily="50" charset="-128"/>
                <a:cs typeface="Times New Roman" panose="02020603050405020304" pitchFamily="18" charset="0"/>
              </a:rPr>
              <a:t>　✓ 将来の水道料金は、</a:t>
            </a:r>
            <a:r>
              <a:rPr lang="en-US" altLang="ja-JP" sz="1100" dirty="0" smtClean="0">
                <a:latin typeface="HG丸ｺﾞｼｯｸM-PRO" panose="020F0600000000000000" pitchFamily="50" charset="-128"/>
                <a:ea typeface="HG丸ｺﾞｼｯｸM-PRO" panose="020F0600000000000000" pitchFamily="50" charset="-128"/>
                <a:cs typeface="Times New Roman" panose="02020603050405020304" pitchFamily="18" charset="0"/>
              </a:rPr>
              <a:t>2045</a:t>
            </a:r>
            <a:r>
              <a:rPr lang="ja-JP" altLang="en-US" sz="1100" dirty="0" smtClean="0">
                <a:latin typeface="HG丸ｺﾞｼｯｸM-PRO" panose="020F0600000000000000" pitchFamily="50" charset="-128"/>
                <a:ea typeface="HG丸ｺﾞｼｯｸM-PRO" panose="020F0600000000000000" pitchFamily="50" charset="-128"/>
                <a:cs typeface="Times New Roman" panose="02020603050405020304" pitchFamily="18" charset="0"/>
              </a:rPr>
              <a:t>年度時点で赤字回避に必要</a:t>
            </a:r>
            <a:r>
              <a:rPr lang="ja-JP" altLang="en-US" sz="1100" dirty="0">
                <a:latin typeface="HG丸ｺﾞｼｯｸM-PRO" panose="020F0600000000000000" pitchFamily="50" charset="-128"/>
                <a:ea typeface="HG丸ｺﾞｼｯｸM-PRO" panose="020F0600000000000000" pitchFamily="50" charset="-128"/>
                <a:cs typeface="Times New Roman" panose="02020603050405020304" pitchFamily="18" charset="0"/>
              </a:rPr>
              <a:t>な収入上昇率</a:t>
            </a:r>
            <a:r>
              <a:rPr lang="ja-JP" altLang="en-US" sz="1100" dirty="0" smtClean="0">
                <a:latin typeface="HG丸ｺﾞｼｯｸM-PRO" panose="020F0600000000000000" pitchFamily="50" charset="-128"/>
                <a:ea typeface="HG丸ｺﾞｼｯｸM-PRO" panose="020F0600000000000000" pitchFamily="50" charset="-128"/>
                <a:cs typeface="Times New Roman" panose="02020603050405020304" pitchFamily="18" charset="0"/>
              </a:rPr>
              <a:t>を</a:t>
            </a:r>
            <a:r>
              <a:rPr lang="en-US" altLang="ja-JP" sz="1100" dirty="0" smtClean="0">
                <a:latin typeface="HG丸ｺﾞｼｯｸM-PRO" panose="020F0600000000000000" pitchFamily="50" charset="-128"/>
                <a:ea typeface="HG丸ｺﾞｼｯｸM-PRO" panose="020F0600000000000000" pitchFamily="50" charset="-128"/>
                <a:cs typeface="Times New Roman" panose="02020603050405020304" pitchFamily="18" charset="0"/>
              </a:rPr>
              <a:t>2016</a:t>
            </a:r>
            <a:r>
              <a:rPr lang="ja-JP" altLang="en-US" sz="1100" dirty="0" smtClean="0">
                <a:latin typeface="HG丸ｺﾞｼｯｸM-PRO" panose="020F0600000000000000" pitchFamily="50" charset="-128"/>
                <a:ea typeface="HG丸ｺﾞｼｯｸM-PRO" panose="020F0600000000000000" pitchFamily="50" charset="-128"/>
                <a:cs typeface="Times New Roman" panose="02020603050405020304" pitchFamily="18" charset="0"/>
              </a:rPr>
              <a:t>年度の水道</a:t>
            </a:r>
            <a:r>
              <a:rPr lang="ja-JP" altLang="en-US" sz="1100" dirty="0">
                <a:latin typeface="HG丸ｺﾞｼｯｸM-PRO" panose="020F0600000000000000" pitchFamily="50" charset="-128"/>
                <a:ea typeface="HG丸ｺﾞｼｯｸM-PRO" panose="020F0600000000000000" pitchFamily="50" charset="-128"/>
                <a:cs typeface="Times New Roman" panose="02020603050405020304" pitchFamily="18" charset="0"/>
              </a:rPr>
              <a:t>料金</a:t>
            </a:r>
            <a:r>
              <a:rPr lang="ja-JP" altLang="en-US" sz="1100" dirty="0" smtClean="0">
                <a:latin typeface="HG丸ｺﾞｼｯｸM-PRO" panose="020F0600000000000000" pitchFamily="50" charset="-128"/>
                <a:ea typeface="HG丸ｺﾞｼｯｸM-PRO" panose="020F0600000000000000" pitchFamily="50" charset="-128"/>
                <a:cs typeface="Times New Roman" panose="02020603050405020304" pitchFamily="18" charset="0"/>
              </a:rPr>
              <a:t>に乗じて算出</a:t>
            </a:r>
            <a:endParaRPr lang="en-US" altLang="ja-JP" sz="1100" dirty="0" smtClean="0">
              <a:latin typeface="HG丸ｺﾞｼｯｸM-PRO" panose="020F0600000000000000" pitchFamily="50" charset="-128"/>
              <a:ea typeface="HG丸ｺﾞｼｯｸM-PRO" panose="020F0600000000000000" pitchFamily="50" charset="-128"/>
              <a:cs typeface="Times New Roman" panose="02020603050405020304" pitchFamily="18" charset="0"/>
            </a:endParaRPr>
          </a:p>
          <a:p>
            <a:pPr marL="266700"/>
            <a:r>
              <a:rPr lang="ja-JP" altLang="en-US" sz="1200" dirty="0">
                <a:latin typeface="HG丸ｺﾞｼｯｸM-PRO" panose="020F0600000000000000" pitchFamily="50" charset="-128"/>
                <a:ea typeface="HG丸ｺﾞｼｯｸM-PRO" panose="020F0600000000000000" pitchFamily="50" charset="-128"/>
                <a:cs typeface="Times New Roman" panose="02020603050405020304" pitchFamily="18" charset="0"/>
              </a:rPr>
              <a:t>　</a:t>
            </a:r>
            <a:r>
              <a:rPr lang="ja-JP" altLang="en-US" sz="1100" dirty="0">
                <a:latin typeface="HG丸ｺﾞｼｯｸM-PRO" panose="020F0600000000000000" pitchFamily="50" charset="-128"/>
                <a:ea typeface="HG丸ｺﾞｼｯｸM-PRO" panose="020F0600000000000000" pitchFamily="50" charset="-128"/>
                <a:cs typeface="Times New Roman" panose="02020603050405020304" pitchFamily="18" charset="0"/>
              </a:rPr>
              <a:t>✓ </a:t>
            </a:r>
            <a:r>
              <a:rPr lang="ja-JP" altLang="en-US" sz="1100" b="1" u="sng" dirty="0">
                <a:latin typeface="HG丸ｺﾞｼｯｸM-PRO" panose="020F0600000000000000" pitchFamily="50" charset="-128"/>
                <a:ea typeface="HG丸ｺﾞｼｯｸM-PRO" panose="020F0600000000000000" pitchFamily="50" charset="-128"/>
                <a:cs typeface="Times New Roman" panose="02020603050405020304" pitchFamily="18" charset="0"/>
              </a:rPr>
              <a:t>管路の更新率を</a:t>
            </a:r>
            <a:r>
              <a:rPr lang="en-US" altLang="ja-JP" sz="1100" b="1" u="sng" dirty="0">
                <a:latin typeface="HG丸ｺﾞｼｯｸM-PRO" panose="020F0600000000000000" pitchFamily="50" charset="-128"/>
                <a:ea typeface="HG丸ｺﾞｼｯｸM-PRO" panose="020F0600000000000000" pitchFamily="50" charset="-128"/>
                <a:cs typeface="Times New Roman" panose="02020603050405020304" pitchFamily="18" charset="0"/>
              </a:rPr>
              <a:t>1.67</a:t>
            </a:r>
            <a:r>
              <a:rPr lang="ja-JP" altLang="en-US" sz="1100" b="1" u="sng" dirty="0">
                <a:latin typeface="HG丸ｺﾞｼｯｸM-PRO" panose="020F0600000000000000" pitchFamily="50" charset="-128"/>
                <a:ea typeface="HG丸ｺﾞｼｯｸM-PRO" panose="020F0600000000000000" pitchFamily="50" charset="-128"/>
                <a:cs typeface="Times New Roman" panose="02020603050405020304" pitchFamily="18" charset="0"/>
              </a:rPr>
              <a:t>％に</a:t>
            </a:r>
            <a:r>
              <a:rPr lang="ja-JP" altLang="en-US" sz="1100" b="1" u="sng" dirty="0" smtClean="0">
                <a:latin typeface="HG丸ｺﾞｼｯｸM-PRO" panose="020F0600000000000000" pitchFamily="50" charset="-128"/>
                <a:ea typeface="HG丸ｺﾞｼｯｸM-PRO" panose="020F0600000000000000" pitchFamily="50" charset="-128"/>
                <a:cs typeface="Times New Roman" panose="02020603050405020304" pitchFamily="18" charset="0"/>
              </a:rPr>
              <a:t>設定（</a:t>
            </a:r>
            <a:r>
              <a:rPr lang="en-US" altLang="ja-JP" sz="1100" b="1" u="sng" dirty="0" smtClean="0">
                <a:latin typeface="HG丸ｺﾞｼｯｸM-PRO" panose="020F0600000000000000" pitchFamily="50" charset="-128"/>
                <a:ea typeface="HG丸ｺﾞｼｯｸM-PRO" panose="020F0600000000000000" pitchFamily="50" charset="-128"/>
                <a:cs typeface="Times New Roman" panose="02020603050405020304" pitchFamily="18" charset="0"/>
              </a:rPr>
              <a:t>60</a:t>
            </a:r>
            <a:r>
              <a:rPr lang="ja-JP" altLang="en-US" sz="1100" b="1" u="sng" dirty="0" smtClean="0">
                <a:latin typeface="HG丸ｺﾞｼｯｸM-PRO" panose="020F0600000000000000" pitchFamily="50" charset="-128"/>
                <a:ea typeface="HG丸ｺﾞｼｯｸM-PRO" panose="020F0600000000000000" pitchFamily="50" charset="-128"/>
                <a:cs typeface="Times New Roman" panose="02020603050405020304" pitchFamily="18" charset="0"/>
              </a:rPr>
              <a:t>年に</a:t>
            </a:r>
            <a:r>
              <a:rPr lang="en-US" altLang="ja-JP" sz="1100" b="1" u="sng" dirty="0" smtClean="0">
                <a:latin typeface="HG丸ｺﾞｼｯｸM-PRO" panose="020F0600000000000000" pitchFamily="50" charset="-128"/>
                <a:ea typeface="HG丸ｺﾞｼｯｸM-PRO" panose="020F0600000000000000" pitchFamily="50" charset="-128"/>
                <a:cs typeface="Times New Roman" panose="02020603050405020304" pitchFamily="18" charset="0"/>
              </a:rPr>
              <a:t>1</a:t>
            </a:r>
            <a:r>
              <a:rPr lang="ja-JP" altLang="en-US" sz="1100" b="1" u="sng" dirty="0" smtClean="0">
                <a:latin typeface="HG丸ｺﾞｼｯｸM-PRO" panose="020F0600000000000000" pitchFamily="50" charset="-128"/>
                <a:ea typeface="HG丸ｺﾞｼｯｸM-PRO" panose="020F0600000000000000" pitchFamily="50" charset="-128"/>
                <a:cs typeface="Times New Roman" panose="02020603050405020304" pitchFamily="18" charset="0"/>
              </a:rPr>
              <a:t>度のペース）</a:t>
            </a:r>
            <a:r>
              <a:rPr lang="ja-JP" altLang="en-US" sz="1100" dirty="0">
                <a:latin typeface="HG丸ｺﾞｼｯｸM-PRO" panose="020F0600000000000000" pitchFamily="50" charset="-128"/>
                <a:ea typeface="HG丸ｺﾞｼｯｸM-PRO" panose="020F0600000000000000" pitchFamily="50" charset="-128"/>
                <a:cs typeface="Times New Roman" panose="02020603050405020304" pitchFamily="18" charset="0"/>
              </a:rPr>
              <a:t>　</a:t>
            </a:r>
            <a:r>
              <a:rPr lang="en-US" altLang="ja-JP" sz="900" baseline="30000" dirty="0">
                <a:latin typeface="HG丸ｺﾞｼｯｸM-PRO" panose="020F0600000000000000" pitchFamily="50" charset="-128"/>
                <a:ea typeface="HG丸ｺﾞｼｯｸM-PRO" panose="020F0600000000000000" pitchFamily="50" charset="-128"/>
                <a:cs typeface="Times New Roman" panose="02020603050405020304" pitchFamily="18" charset="0"/>
              </a:rPr>
              <a:t>※</a:t>
            </a:r>
            <a:r>
              <a:rPr lang="ja-JP" altLang="en-US" sz="900" dirty="0">
                <a:latin typeface="HG丸ｺﾞｼｯｸM-PRO" panose="020F0600000000000000" pitchFamily="50" charset="-128"/>
                <a:ea typeface="HG丸ｺﾞｼｯｸM-PRO" panose="020F0600000000000000" pitchFamily="50" charset="-128"/>
                <a:cs typeface="Times New Roman" panose="02020603050405020304" pitchFamily="18" charset="0"/>
              </a:rPr>
              <a:t>市町村実績が</a:t>
            </a:r>
            <a:r>
              <a:rPr lang="en-US" altLang="ja-JP" sz="900" dirty="0">
                <a:latin typeface="HG丸ｺﾞｼｯｸM-PRO" panose="020F0600000000000000" pitchFamily="50" charset="-128"/>
                <a:ea typeface="HG丸ｺﾞｼｯｸM-PRO" panose="020F0600000000000000" pitchFamily="50" charset="-128"/>
                <a:cs typeface="Times New Roman" panose="02020603050405020304" pitchFamily="18" charset="0"/>
              </a:rPr>
              <a:t>1.67%</a:t>
            </a:r>
            <a:r>
              <a:rPr lang="ja-JP" altLang="en-US" sz="900" dirty="0">
                <a:latin typeface="HG丸ｺﾞｼｯｸM-PRO" panose="020F0600000000000000" pitchFamily="50" charset="-128"/>
                <a:ea typeface="HG丸ｺﾞｼｯｸM-PRO" panose="020F0600000000000000" pitchFamily="50" charset="-128"/>
                <a:cs typeface="Times New Roman" panose="02020603050405020304" pitchFamily="18" charset="0"/>
              </a:rPr>
              <a:t>以上の場合は、その更新率を採用</a:t>
            </a:r>
            <a:r>
              <a:rPr lang="ja-JP" altLang="en-US" sz="1100" dirty="0">
                <a:latin typeface="HG丸ｺﾞｼｯｸM-PRO" panose="020F0600000000000000" pitchFamily="50" charset="-128"/>
                <a:ea typeface="HG丸ｺﾞｼｯｸM-PRO" panose="020F0600000000000000" pitchFamily="50" charset="-128"/>
                <a:cs typeface="Times New Roman" panose="02020603050405020304" pitchFamily="18" charset="0"/>
              </a:rPr>
              <a:t>　</a:t>
            </a:r>
            <a:endParaRPr lang="en-US" altLang="ja-JP" sz="1100" dirty="0">
              <a:latin typeface="HG丸ｺﾞｼｯｸM-PRO" panose="020F0600000000000000" pitchFamily="50" charset="-128"/>
              <a:ea typeface="HG丸ｺﾞｼｯｸM-PRO" panose="020F0600000000000000" pitchFamily="50" charset="-128"/>
              <a:cs typeface="Times New Roman" panose="02020603050405020304" pitchFamily="18" charset="0"/>
            </a:endParaRPr>
          </a:p>
          <a:p>
            <a:pPr marL="266700"/>
            <a:r>
              <a:rPr lang="ja-JP" altLang="en-US" sz="1100" dirty="0">
                <a:latin typeface="HG丸ｺﾞｼｯｸM-PRO" panose="020F0600000000000000" pitchFamily="50" charset="-128"/>
                <a:ea typeface="HG丸ｺﾞｼｯｸM-PRO" panose="020F0600000000000000" pitchFamily="50" charset="-128"/>
                <a:cs typeface="Times New Roman" panose="02020603050405020304" pitchFamily="18" charset="0"/>
              </a:rPr>
              <a:t>　</a:t>
            </a:r>
            <a:r>
              <a:rPr lang="ja-JP" altLang="en-US" sz="1100" dirty="0" smtClean="0">
                <a:latin typeface="HG丸ｺﾞｼｯｸM-PRO" panose="020F0600000000000000" pitchFamily="50" charset="-128"/>
                <a:ea typeface="HG丸ｺﾞｼｯｸM-PRO" panose="020F0600000000000000" pitchFamily="50" charset="-128"/>
                <a:cs typeface="Times New Roman" panose="02020603050405020304" pitchFamily="18" charset="0"/>
              </a:rPr>
              <a:t>✓ 個別の浄水場</a:t>
            </a:r>
            <a:r>
              <a:rPr lang="ja-JP" altLang="en-US" sz="1100" dirty="0">
                <a:latin typeface="HG丸ｺﾞｼｯｸM-PRO" panose="020F0600000000000000" pitchFamily="50" charset="-128"/>
                <a:ea typeface="HG丸ｺﾞｼｯｸM-PRO" panose="020F0600000000000000" pitchFamily="50" charset="-128"/>
                <a:cs typeface="Times New Roman" panose="02020603050405020304" pitchFamily="18" charset="0"/>
              </a:rPr>
              <a:t>や配水場等の更新</a:t>
            </a:r>
            <a:r>
              <a:rPr lang="ja-JP" altLang="en-US" sz="1100" dirty="0" smtClean="0">
                <a:latin typeface="HG丸ｺﾞｼｯｸM-PRO" panose="020F0600000000000000" pitchFamily="50" charset="-128"/>
                <a:ea typeface="HG丸ｺﾞｼｯｸM-PRO" panose="020F0600000000000000" pitchFamily="50" charset="-128"/>
                <a:cs typeface="Times New Roman" panose="02020603050405020304" pitchFamily="18" charset="0"/>
              </a:rPr>
              <a:t>費用は見込まず、</a:t>
            </a:r>
            <a:r>
              <a:rPr lang="en-US" altLang="ja-JP" sz="1100" dirty="0" smtClean="0">
                <a:latin typeface="HG丸ｺﾞｼｯｸM-PRO" panose="020F0600000000000000" pitchFamily="50" charset="-128"/>
                <a:ea typeface="HG丸ｺﾞｼｯｸM-PRO" panose="020F0600000000000000" pitchFamily="50" charset="-128"/>
                <a:cs typeface="Times New Roman" panose="02020603050405020304" pitchFamily="18" charset="0"/>
              </a:rPr>
              <a:t>2016</a:t>
            </a:r>
            <a:r>
              <a:rPr lang="ja-JP" altLang="en-US" sz="1100" dirty="0">
                <a:latin typeface="HG丸ｺﾞｼｯｸM-PRO" panose="020F0600000000000000" pitchFamily="50" charset="-128"/>
                <a:ea typeface="HG丸ｺﾞｼｯｸM-PRO" panose="020F0600000000000000" pitchFamily="50" charset="-128"/>
                <a:cs typeface="Times New Roman" panose="02020603050405020304" pitchFamily="18" charset="0"/>
              </a:rPr>
              <a:t>年度の決算値を</a:t>
            </a:r>
            <a:r>
              <a:rPr lang="en-US" altLang="ja-JP" sz="1100" dirty="0">
                <a:latin typeface="HG丸ｺﾞｼｯｸM-PRO" panose="020F0600000000000000" pitchFamily="50" charset="-128"/>
                <a:ea typeface="HG丸ｺﾞｼｯｸM-PRO" panose="020F0600000000000000" pitchFamily="50" charset="-128"/>
                <a:cs typeface="Times New Roman" panose="02020603050405020304" pitchFamily="18" charset="0"/>
              </a:rPr>
              <a:t>2045</a:t>
            </a:r>
            <a:r>
              <a:rPr lang="ja-JP" altLang="en-US" sz="1100" dirty="0">
                <a:latin typeface="HG丸ｺﾞｼｯｸM-PRO" panose="020F0600000000000000" pitchFamily="50" charset="-128"/>
                <a:ea typeface="HG丸ｺﾞｼｯｸM-PRO" panose="020F0600000000000000" pitchFamily="50" charset="-128"/>
                <a:cs typeface="Times New Roman" panose="02020603050405020304" pitchFamily="18" charset="0"/>
              </a:rPr>
              <a:t>年度まで</a:t>
            </a:r>
            <a:r>
              <a:rPr lang="ja-JP" altLang="en-US" sz="1100" dirty="0" smtClean="0">
                <a:latin typeface="HG丸ｺﾞｼｯｸM-PRO" panose="020F0600000000000000" pitchFamily="50" charset="-128"/>
                <a:ea typeface="HG丸ｺﾞｼｯｸM-PRO" panose="020F0600000000000000" pitchFamily="50" charset="-128"/>
                <a:cs typeface="Times New Roman" panose="02020603050405020304" pitchFamily="18" charset="0"/>
              </a:rPr>
              <a:t>見込</a:t>
            </a:r>
            <a:r>
              <a:rPr lang="ja-JP" altLang="en-US" sz="1100" dirty="0">
                <a:latin typeface="HG丸ｺﾞｼｯｸM-PRO" panose="020F0600000000000000" pitchFamily="50" charset="-128"/>
                <a:ea typeface="HG丸ｺﾞｼｯｸM-PRO" panose="020F0600000000000000" pitchFamily="50" charset="-128"/>
                <a:cs typeface="Times New Roman" panose="02020603050405020304" pitchFamily="18" charset="0"/>
              </a:rPr>
              <a:t>む</a:t>
            </a:r>
            <a:endParaRPr lang="en-US" altLang="ja-JP" sz="1100" dirty="0" smtClean="0">
              <a:latin typeface="HG丸ｺﾞｼｯｸM-PRO" panose="020F0600000000000000" pitchFamily="50" charset="-128"/>
              <a:ea typeface="HG丸ｺﾞｼｯｸM-PRO" panose="020F0600000000000000" pitchFamily="50" charset="-128"/>
              <a:cs typeface="Times New Roman" panose="02020603050405020304" pitchFamily="18" charset="0"/>
            </a:endParaRPr>
          </a:p>
          <a:p>
            <a:pPr marL="266700">
              <a:spcBef>
                <a:spcPts val="600"/>
              </a:spcBef>
            </a:pPr>
            <a:r>
              <a:rPr lang="en-US" altLang="ja-JP" sz="1100" dirty="0" smtClean="0">
                <a:latin typeface="HG丸ｺﾞｼｯｸM-PRO" panose="020F0600000000000000" pitchFamily="50" charset="-128"/>
                <a:ea typeface="HG丸ｺﾞｼｯｸM-PRO" panose="020F0600000000000000" pitchFamily="50" charset="-128"/>
                <a:cs typeface="Times New Roman" panose="02020603050405020304" pitchFamily="18" charset="0"/>
              </a:rPr>
              <a:t>※</a:t>
            </a:r>
            <a:r>
              <a:rPr lang="ja-JP" altLang="en-US" sz="1100" dirty="0" smtClean="0">
                <a:latin typeface="HG丸ｺﾞｼｯｸM-PRO" panose="020F0600000000000000" pitchFamily="50" charset="-128"/>
                <a:ea typeface="HG丸ｺﾞｼｯｸM-PRO" panose="020F0600000000000000" pitchFamily="50" charset="-128"/>
                <a:cs typeface="Times New Roman" panose="02020603050405020304" pitchFamily="18" charset="0"/>
              </a:rPr>
              <a:t>なお、 </a:t>
            </a:r>
            <a:r>
              <a:rPr lang="en-US" altLang="ja-JP" sz="1100" dirty="0">
                <a:latin typeface="HG丸ｺﾞｼｯｸM-PRO" panose="020F0600000000000000" pitchFamily="50" charset="-128"/>
                <a:ea typeface="HG丸ｺﾞｼｯｸM-PRO" panose="020F0600000000000000" pitchFamily="50" charset="-128"/>
                <a:cs typeface="Times New Roman" panose="02020603050405020304" pitchFamily="18" charset="0"/>
              </a:rPr>
              <a:t>2045</a:t>
            </a:r>
            <a:r>
              <a:rPr lang="ja-JP" altLang="en-US" sz="1100" dirty="0">
                <a:latin typeface="HG丸ｺﾞｼｯｸM-PRO" panose="020F0600000000000000" pitchFamily="50" charset="-128"/>
                <a:ea typeface="HG丸ｺﾞｼｯｸM-PRO" panose="020F0600000000000000" pitchFamily="50" charset="-128"/>
                <a:cs typeface="Times New Roman" panose="02020603050405020304" pitchFamily="18" charset="0"/>
              </a:rPr>
              <a:t>年まで</a:t>
            </a:r>
            <a:r>
              <a:rPr lang="ja-JP" altLang="en-US" sz="1100" dirty="0" smtClean="0">
                <a:latin typeface="HG丸ｺﾞｼｯｸM-PRO" panose="020F0600000000000000" pitchFamily="50" charset="-128"/>
                <a:ea typeface="HG丸ｺﾞｼｯｸM-PRO" panose="020F0600000000000000" pitchFamily="50" charset="-128"/>
                <a:cs typeface="Times New Roman" panose="02020603050405020304" pitchFamily="18" charset="0"/>
              </a:rPr>
              <a:t>の計画</a:t>
            </a:r>
            <a:r>
              <a:rPr lang="ja-JP" altLang="en-US" sz="1100" dirty="0">
                <a:latin typeface="HG丸ｺﾞｼｯｸM-PRO" panose="020F0600000000000000" pitchFamily="50" charset="-128"/>
                <a:ea typeface="HG丸ｺﾞｼｯｸM-PRO" panose="020F0600000000000000" pitchFamily="50" charset="-128"/>
                <a:cs typeface="Times New Roman" panose="02020603050405020304" pitchFamily="18" charset="0"/>
              </a:rPr>
              <a:t>があり、管路の更新率が</a:t>
            </a:r>
            <a:r>
              <a:rPr lang="en-US" altLang="ja-JP" sz="1100" dirty="0">
                <a:latin typeface="HG丸ｺﾞｼｯｸM-PRO" panose="020F0600000000000000" pitchFamily="50" charset="-128"/>
                <a:ea typeface="HG丸ｺﾞｼｯｸM-PRO" panose="020F0600000000000000" pitchFamily="50" charset="-128"/>
                <a:cs typeface="Times New Roman" panose="02020603050405020304" pitchFamily="18" charset="0"/>
              </a:rPr>
              <a:t>1.67%</a:t>
            </a:r>
            <a:r>
              <a:rPr lang="ja-JP" altLang="en-US" sz="1100" dirty="0">
                <a:latin typeface="HG丸ｺﾞｼｯｸM-PRO" panose="020F0600000000000000" pitchFamily="50" charset="-128"/>
                <a:ea typeface="HG丸ｺﾞｼｯｸM-PRO" panose="020F0600000000000000" pitchFamily="50" charset="-128"/>
                <a:cs typeface="Times New Roman" panose="02020603050405020304" pitchFamily="18" charset="0"/>
              </a:rPr>
              <a:t>（</a:t>
            </a:r>
            <a:r>
              <a:rPr lang="en-US" altLang="ja-JP" sz="1100" dirty="0">
                <a:latin typeface="HG丸ｺﾞｼｯｸM-PRO" panose="020F0600000000000000" pitchFamily="50" charset="-128"/>
                <a:ea typeface="HG丸ｺﾞｼｯｸM-PRO" panose="020F0600000000000000" pitchFamily="50" charset="-128"/>
                <a:cs typeface="Times New Roman" panose="02020603050405020304" pitchFamily="18" charset="0"/>
              </a:rPr>
              <a:t>60</a:t>
            </a:r>
            <a:r>
              <a:rPr lang="ja-JP" altLang="en-US" sz="1100" dirty="0">
                <a:latin typeface="HG丸ｺﾞｼｯｸM-PRO" panose="020F0600000000000000" pitchFamily="50" charset="-128"/>
                <a:ea typeface="HG丸ｺﾞｼｯｸM-PRO" panose="020F0600000000000000" pitchFamily="50" charset="-128"/>
                <a:cs typeface="Times New Roman" panose="02020603050405020304" pitchFamily="18" charset="0"/>
              </a:rPr>
              <a:t>年で全ての水道管を更新</a:t>
            </a:r>
            <a:r>
              <a:rPr lang="ja-JP" altLang="en-US" sz="1100" dirty="0" smtClean="0">
                <a:latin typeface="HG丸ｺﾞｼｯｸM-PRO" panose="020F0600000000000000" pitchFamily="50" charset="-128"/>
                <a:ea typeface="HG丸ｺﾞｼｯｸM-PRO" panose="020F0600000000000000" pitchFamily="50" charset="-128"/>
                <a:cs typeface="Times New Roman" panose="02020603050405020304" pitchFamily="18" charset="0"/>
              </a:rPr>
              <a:t>） </a:t>
            </a:r>
            <a:r>
              <a:rPr lang="ja-JP" altLang="en-US" sz="1100" dirty="0">
                <a:latin typeface="HG丸ｺﾞｼｯｸM-PRO" panose="020F0600000000000000" pitchFamily="50" charset="-128"/>
                <a:ea typeface="HG丸ｺﾞｼｯｸM-PRO" panose="020F0600000000000000" pitchFamily="50" charset="-128"/>
                <a:cs typeface="Times New Roman" panose="02020603050405020304" pitchFamily="18" charset="0"/>
              </a:rPr>
              <a:t>以上の場合は</a:t>
            </a:r>
            <a:r>
              <a:rPr lang="ja-JP" altLang="en-US" sz="1100" dirty="0" smtClean="0">
                <a:latin typeface="HG丸ｺﾞｼｯｸM-PRO" panose="020F0600000000000000" pitchFamily="50" charset="-128"/>
                <a:ea typeface="HG丸ｺﾞｼｯｸM-PRO" panose="020F0600000000000000" pitchFamily="50" charset="-128"/>
                <a:cs typeface="Times New Roman" panose="02020603050405020304" pitchFamily="18" charset="0"/>
              </a:rPr>
              <a:t>、市町村</a:t>
            </a:r>
            <a:r>
              <a:rPr lang="ja-JP" altLang="en-US" sz="1100" dirty="0">
                <a:latin typeface="HG丸ｺﾞｼｯｸM-PRO" panose="020F0600000000000000" pitchFamily="50" charset="-128"/>
                <a:ea typeface="HG丸ｺﾞｼｯｸM-PRO" panose="020F0600000000000000" pitchFamily="50" charset="-128"/>
                <a:cs typeface="Times New Roman" panose="02020603050405020304" pitchFamily="18" charset="0"/>
              </a:rPr>
              <a:t>計画をもと</a:t>
            </a:r>
            <a:r>
              <a:rPr lang="ja-JP" altLang="en-US" sz="1100" dirty="0" smtClean="0">
                <a:latin typeface="HG丸ｺﾞｼｯｸM-PRO" panose="020F0600000000000000" pitchFamily="50" charset="-128"/>
                <a:ea typeface="HG丸ｺﾞｼｯｸM-PRO" panose="020F0600000000000000" pitchFamily="50" charset="-128"/>
                <a:cs typeface="Times New Roman" panose="02020603050405020304" pitchFamily="18" charset="0"/>
              </a:rPr>
              <a:t>に</a:t>
            </a:r>
            <a:endParaRPr lang="en-US" altLang="ja-JP" sz="1100" dirty="0" smtClean="0">
              <a:latin typeface="HG丸ｺﾞｼｯｸM-PRO" panose="020F0600000000000000" pitchFamily="50" charset="-128"/>
              <a:ea typeface="HG丸ｺﾞｼｯｸM-PRO" panose="020F0600000000000000" pitchFamily="50" charset="-128"/>
              <a:cs typeface="Times New Roman" panose="02020603050405020304" pitchFamily="18" charset="0"/>
            </a:endParaRPr>
          </a:p>
          <a:p>
            <a:pPr marL="266700"/>
            <a:r>
              <a:rPr lang="ja-JP" altLang="en-US" sz="1100" dirty="0">
                <a:latin typeface="HG丸ｺﾞｼｯｸM-PRO" panose="020F0600000000000000" pitchFamily="50" charset="-128"/>
                <a:ea typeface="HG丸ｺﾞｼｯｸM-PRO" panose="020F0600000000000000" pitchFamily="50" charset="-128"/>
                <a:cs typeface="Times New Roman" panose="02020603050405020304" pitchFamily="18" charset="0"/>
              </a:rPr>
              <a:t>　</a:t>
            </a:r>
            <a:r>
              <a:rPr lang="en-US" altLang="ja-JP" sz="1100" dirty="0" smtClean="0">
                <a:latin typeface="HG丸ｺﾞｼｯｸM-PRO" panose="020F0600000000000000" pitchFamily="50" charset="-128"/>
                <a:ea typeface="HG丸ｺﾞｼｯｸM-PRO" panose="020F0600000000000000" pitchFamily="50" charset="-128"/>
                <a:cs typeface="Times New Roman" panose="02020603050405020304" pitchFamily="18" charset="0"/>
              </a:rPr>
              <a:t>2045</a:t>
            </a:r>
            <a:r>
              <a:rPr lang="ja-JP" altLang="en-US" sz="1100" dirty="0">
                <a:latin typeface="HG丸ｺﾞｼｯｸM-PRO" panose="020F0600000000000000" pitchFamily="50" charset="-128"/>
                <a:ea typeface="HG丸ｺﾞｼｯｸM-PRO" panose="020F0600000000000000" pitchFamily="50" charset="-128"/>
                <a:cs typeface="Times New Roman" panose="02020603050405020304" pitchFamily="18" charset="0"/>
              </a:rPr>
              <a:t>年度時点で赤字回避に必要な収入上昇率を</a:t>
            </a:r>
            <a:r>
              <a:rPr lang="en-US" altLang="ja-JP" sz="1100" dirty="0">
                <a:latin typeface="HG丸ｺﾞｼｯｸM-PRO" panose="020F0600000000000000" pitchFamily="50" charset="-128"/>
                <a:ea typeface="HG丸ｺﾞｼｯｸM-PRO" panose="020F0600000000000000" pitchFamily="50" charset="-128"/>
                <a:cs typeface="Times New Roman" panose="02020603050405020304" pitchFamily="18" charset="0"/>
              </a:rPr>
              <a:t>2016</a:t>
            </a:r>
            <a:r>
              <a:rPr lang="ja-JP" altLang="en-US" sz="1100" dirty="0">
                <a:latin typeface="HG丸ｺﾞｼｯｸM-PRO" panose="020F0600000000000000" pitchFamily="50" charset="-128"/>
                <a:ea typeface="HG丸ｺﾞｼｯｸM-PRO" panose="020F0600000000000000" pitchFamily="50" charset="-128"/>
                <a:cs typeface="Times New Roman" panose="02020603050405020304" pitchFamily="18" charset="0"/>
              </a:rPr>
              <a:t>年度の水道料金に</a:t>
            </a:r>
            <a:r>
              <a:rPr lang="ja-JP" altLang="en-US" sz="1100" dirty="0" smtClean="0">
                <a:latin typeface="HG丸ｺﾞｼｯｸM-PRO" panose="020F0600000000000000" pitchFamily="50" charset="-128"/>
                <a:ea typeface="HG丸ｺﾞｼｯｸM-PRO" panose="020F0600000000000000" pitchFamily="50" charset="-128"/>
                <a:cs typeface="Times New Roman" panose="02020603050405020304" pitchFamily="18" charset="0"/>
              </a:rPr>
              <a:t>乗じて算出</a:t>
            </a:r>
            <a:endParaRPr lang="ja-JP" altLang="en-US" sz="1100" dirty="0">
              <a:latin typeface="HG丸ｺﾞｼｯｸM-PRO" panose="020F0600000000000000" pitchFamily="50" charset="-128"/>
              <a:ea typeface="HG丸ｺﾞｼｯｸM-PRO" panose="020F0600000000000000" pitchFamily="50" charset="-128"/>
              <a:cs typeface="Times New Roman" panose="02020603050405020304" pitchFamily="18" charset="0"/>
            </a:endParaRPr>
          </a:p>
        </p:txBody>
      </p:sp>
      <p:sp>
        <p:nvSpPr>
          <p:cNvPr id="8" name="正方形/長方形 7"/>
          <p:cNvSpPr/>
          <p:nvPr/>
        </p:nvSpPr>
        <p:spPr>
          <a:xfrm>
            <a:off x="258648" y="848754"/>
            <a:ext cx="8637545" cy="597109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テキスト ボックス 8"/>
          <p:cNvSpPr txBox="1"/>
          <p:nvPr/>
        </p:nvSpPr>
        <p:spPr>
          <a:xfrm>
            <a:off x="449979" y="535811"/>
            <a:ext cx="7665321" cy="338554"/>
          </a:xfrm>
          <a:prstGeom prst="rect">
            <a:avLst/>
          </a:prstGeom>
          <a:noFill/>
        </p:spPr>
        <p:txBody>
          <a:bodyPr wrap="square" rtlCol="0">
            <a:spAutoFit/>
          </a:bodyPr>
          <a:lstStyle/>
          <a:p>
            <a:r>
              <a:rPr kumimoji="1" lang="ja-JP" altLang="en-US" sz="1600" dirty="0" smtClean="0">
                <a:latin typeface="Meiryo UI" panose="020B0604030504040204" pitchFamily="50" charset="-128"/>
                <a:ea typeface="Meiryo UI" panose="020B0604030504040204" pitchFamily="50" charset="-128"/>
              </a:rPr>
              <a:t>　　　管</a:t>
            </a:r>
            <a:r>
              <a:rPr kumimoji="1" lang="ja-JP" altLang="en-US" sz="1600" dirty="0">
                <a:latin typeface="Meiryo UI" panose="020B0604030504040204" pitchFamily="50" charset="-128"/>
                <a:ea typeface="Meiryo UI" panose="020B0604030504040204" pitchFamily="50" charset="-128"/>
              </a:rPr>
              <a:t>路</a:t>
            </a:r>
            <a:r>
              <a:rPr kumimoji="1" lang="ja-JP" altLang="en-US" sz="1600" dirty="0" smtClean="0">
                <a:latin typeface="Meiryo UI" panose="020B0604030504040204" pitchFamily="50" charset="-128"/>
                <a:ea typeface="Meiryo UI" panose="020B0604030504040204" pitchFamily="50" charset="-128"/>
              </a:rPr>
              <a:t>更新を</a:t>
            </a:r>
            <a:r>
              <a:rPr kumimoji="1" lang="en-US" altLang="ja-JP" sz="1600" dirty="0" smtClean="0">
                <a:latin typeface="Meiryo UI" panose="020B0604030504040204" pitchFamily="50" charset="-128"/>
                <a:ea typeface="Meiryo UI" panose="020B0604030504040204" pitchFamily="50" charset="-128"/>
              </a:rPr>
              <a:t>60</a:t>
            </a:r>
            <a:r>
              <a:rPr kumimoji="1" lang="ja-JP" altLang="en-US" sz="1600" dirty="0">
                <a:latin typeface="Meiryo UI" panose="020B0604030504040204" pitchFamily="50" charset="-128"/>
                <a:ea typeface="Meiryo UI" panose="020B0604030504040204" pitchFamily="50" charset="-128"/>
              </a:rPr>
              <a:t>年に</a:t>
            </a:r>
            <a:r>
              <a:rPr kumimoji="1" lang="ja-JP" altLang="en-US" sz="1600" dirty="0" smtClean="0">
                <a:latin typeface="Meiryo UI" panose="020B0604030504040204" pitchFamily="50" charset="-128"/>
                <a:ea typeface="Meiryo UI" panose="020B0604030504040204" pitchFamily="50" charset="-128"/>
              </a:rPr>
              <a:t>一度のペースに引き上げ ⇒ </a:t>
            </a:r>
            <a:r>
              <a:rPr kumimoji="1" lang="ja-JP" altLang="en-US" sz="1600" b="1" dirty="0" smtClean="0">
                <a:latin typeface="Meiryo UI" panose="020B0604030504040204" pitchFamily="50" charset="-128"/>
                <a:ea typeface="Meiryo UI" panose="020B0604030504040204" pitchFamily="50" charset="-128"/>
              </a:rPr>
              <a:t>団体によっては料金が大幅に上昇</a:t>
            </a:r>
            <a:endParaRPr kumimoji="1" lang="en-US" altLang="ja-JP" sz="1600" b="1" dirty="0">
              <a:latin typeface="Meiryo UI" panose="020B0604030504040204" pitchFamily="50" charset="-128"/>
              <a:ea typeface="Meiryo UI" panose="020B0604030504040204" pitchFamily="50" charset="-128"/>
            </a:endParaRPr>
          </a:p>
        </p:txBody>
      </p:sp>
      <p:pic>
        <p:nvPicPr>
          <p:cNvPr id="11" name="図 10"/>
          <p:cNvPicPr>
            <a:picLocks noChangeAspect="1"/>
          </p:cNvPicPr>
          <p:nvPr/>
        </p:nvPicPr>
        <p:blipFill>
          <a:blip r:embed="rId3"/>
          <a:stretch>
            <a:fillRect/>
          </a:stretch>
        </p:blipFill>
        <p:spPr>
          <a:xfrm>
            <a:off x="1094509" y="932642"/>
            <a:ext cx="7020791" cy="3697868"/>
          </a:xfrm>
          <a:prstGeom prst="rect">
            <a:avLst/>
          </a:prstGeom>
        </p:spPr>
      </p:pic>
      <p:cxnSp>
        <p:nvCxnSpPr>
          <p:cNvPr id="12" name="直線コネクタ 11"/>
          <p:cNvCxnSpPr/>
          <p:nvPr/>
        </p:nvCxnSpPr>
        <p:spPr>
          <a:xfrm>
            <a:off x="167421" y="518441"/>
            <a:ext cx="8820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 name="正方形/長方形 1"/>
          <p:cNvSpPr/>
          <p:nvPr/>
        </p:nvSpPr>
        <p:spPr>
          <a:xfrm>
            <a:off x="5008076" y="1012924"/>
            <a:ext cx="4346534" cy="276999"/>
          </a:xfrm>
          <a:prstGeom prst="rect">
            <a:avLst/>
          </a:prstGeom>
        </p:spPr>
        <p:txBody>
          <a:bodyPr wrap="square">
            <a:spAutoFit/>
          </a:bodyPr>
          <a:lstStyle/>
          <a:p>
            <a:pPr marL="266700">
              <a:spcAft>
                <a:spcPts val="800"/>
              </a:spcAft>
            </a:pPr>
            <a:r>
              <a:rPr lang="ja-JP" altLang="en-US" sz="1200" dirty="0" smtClean="0">
                <a:latin typeface="游明朝" panose="02020400000000000000" pitchFamily="18" charset="-128"/>
                <a:ea typeface="HG丸ｺﾞｼｯｸM-PRO" panose="020F0600000000000000" pitchFamily="50" charset="-128"/>
                <a:cs typeface="Times New Roman" panose="02020603050405020304" pitchFamily="18" charset="0"/>
              </a:rPr>
              <a:t>（</a:t>
            </a:r>
            <a:r>
              <a:rPr lang="ja-JP" altLang="ja-JP" sz="1200" dirty="0" smtClean="0">
                <a:latin typeface="游明朝" panose="02020400000000000000" pitchFamily="18" charset="-128"/>
                <a:ea typeface="HG丸ｺﾞｼｯｸM-PRO" panose="020F0600000000000000" pitchFamily="50" charset="-128"/>
                <a:cs typeface="Times New Roman" panose="02020603050405020304" pitchFamily="18" charset="0"/>
              </a:rPr>
              <a:t>一般的</a:t>
            </a:r>
            <a:r>
              <a:rPr lang="ja-JP" altLang="ja-JP" sz="1200" dirty="0">
                <a:latin typeface="游明朝" panose="02020400000000000000" pitchFamily="18" charset="-128"/>
                <a:ea typeface="HG丸ｺﾞｼｯｸM-PRO" panose="020F0600000000000000" pitchFamily="50" charset="-128"/>
                <a:cs typeface="Times New Roman" panose="02020603050405020304" pitchFamily="18" charset="0"/>
              </a:rPr>
              <a:t>な家庭で</a:t>
            </a:r>
            <a:r>
              <a:rPr lang="en-US" altLang="ja-JP" sz="1200" dirty="0">
                <a:latin typeface="游明朝" panose="02020400000000000000" pitchFamily="18" charset="-128"/>
                <a:ea typeface="HG丸ｺﾞｼｯｸM-PRO" panose="020F0600000000000000" pitchFamily="50" charset="-128"/>
                <a:cs typeface="Times New Roman" panose="02020603050405020304" pitchFamily="18" charset="0"/>
              </a:rPr>
              <a:t>20m</a:t>
            </a:r>
            <a:r>
              <a:rPr lang="en-US" altLang="ja-JP" sz="1200" baseline="30000" dirty="0">
                <a:latin typeface="游明朝" panose="02020400000000000000" pitchFamily="18" charset="-128"/>
                <a:ea typeface="HG丸ｺﾞｼｯｸM-PRO" panose="020F0600000000000000" pitchFamily="50" charset="-128"/>
                <a:cs typeface="Times New Roman" panose="02020603050405020304" pitchFamily="18" charset="0"/>
              </a:rPr>
              <a:t>3</a:t>
            </a:r>
            <a:r>
              <a:rPr lang="ja-JP" altLang="ja-JP" sz="1200" dirty="0">
                <a:latin typeface="游明朝" panose="02020400000000000000" pitchFamily="18" charset="-128"/>
                <a:ea typeface="HG丸ｺﾞｼｯｸM-PRO" panose="020F0600000000000000" pitchFamily="50" charset="-128"/>
                <a:cs typeface="Times New Roman" panose="02020603050405020304" pitchFamily="18" charset="0"/>
              </a:rPr>
              <a:t>使用した</a:t>
            </a:r>
            <a:r>
              <a:rPr lang="ja-JP" altLang="ja-JP" sz="1200" dirty="0" smtClean="0">
                <a:latin typeface="游明朝" panose="02020400000000000000" pitchFamily="18" charset="-128"/>
                <a:ea typeface="HG丸ｺﾞｼｯｸM-PRO" panose="020F0600000000000000" pitchFamily="50" charset="-128"/>
                <a:cs typeface="Times New Roman" panose="02020603050405020304" pitchFamily="18" charset="0"/>
              </a:rPr>
              <a:t>場合</a:t>
            </a:r>
            <a:r>
              <a:rPr lang="ja-JP" altLang="en-US" sz="1200" dirty="0" smtClean="0">
                <a:latin typeface="游明朝" panose="02020400000000000000" pitchFamily="18" charset="-128"/>
                <a:ea typeface="HG丸ｺﾞｼｯｸM-PRO" panose="020F0600000000000000" pitchFamily="50" charset="-128"/>
                <a:cs typeface="Times New Roman" panose="02020603050405020304" pitchFamily="18" charset="0"/>
              </a:rPr>
              <a:t>）</a:t>
            </a:r>
            <a:endParaRPr lang="en-US" altLang="ja-JP" sz="1200" dirty="0">
              <a:latin typeface="游明朝" panose="02020400000000000000" pitchFamily="18" charset="-128"/>
              <a:ea typeface="HG丸ｺﾞｼｯｸM-PRO" panose="020F0600000000000000" pitchFamily="50" charset="-128"/>
              <a:cs typeface="Times New Roman" panose="02020603050405020304" pitchFamily="18" charset="0"/>
            </a:endParaRPr>
          </a:p>
        </p:txBody>
      </p:sp>
    </p:spTree>
    <p:extLst>
      <p:ext uri="{BB962C8B-B14F-4D97-AF65-F5344CB8AC3E}">
        <p14:creationId xmlns:p14="http://schemas.microsoft.com/office/powerpoint/2010/main" val="124686510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a:extLst>
              <a:ext uri="{FF2B5EF4-FFF2-40B4-BE49-F238E27FC236}">
                <a16:creationId xmlns:a16="http://schemas.microsoft.com/office/drawing/2014/main" id="{EBC820EF-3DC4-4A5F-8D5B-EFFADA1E6FCD}"/>
              </a:ext>
            </a:extLst>
          </p:cNvPr>
          <p:cNvSpPr>
            <a:spLocks noGrp="1"/>
          </p:cNvSpPr>
          <p:nvPr>
            <p:ph type="sldNum" sz="quarter" idx="12"/>
          </p:nvPr>
        </p:nvSpPr>
        <p:spPr/>
        <p:txBody>
          <a:bodyPr/>
          <a:lstStyle/>
          <a:p>
            <a:fld id="{0852C555-0D64-4388-834A-3E059AADB174}" type="slidenum">
              <a:rPr lang="ja-JP" altLang="en-US" smtClean="0"/>
              <a:pPr/>
              <a:t>17</a:t>
            </a:fld>
            <a:endParaRPr lang="ja-JP" altLang="en-US" dirty="0"/>
          </a:p>
        </p:txBody>
      </p:sp>
      <p:sp>
        <p:nvSpPr>
          <p:cNvPr id="5" name="タイトル 1">
            <a:extLst>
              <a:ext uri="{FF2B5EF4-FFF2-40B4-BE49-F238E27FC236}">
                <a16:creationId xmlns:a16="http://schemas.microsoft.com/office/drawing/2014/main" id="{7B8A9703-50E1-4737-9994-ABCAD26BCBFD}"/>
              </a:ext>
            </a:extLst>
          </p:cNvPr>
          <p:cNvSpPr txBox="1">
            <a:spLocks/>
          </p:cNvSpPr>
          <p:nvPr/>
        </p:nvSpPr>
        <p:spPr>
          <a:xfrm>
            <a:off x="732354" y="2193981"/>
            <a:ext cx="78867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lgn="ctr"/>
            <a:r>
              <a:rPr lang="ja-JP" altLang="en-US" sz="3200" b="1" dirty="0" smtClean="0">
                <a:solidFill>
                  <a:prstClr val="black"/>
                </a:solidFill>
                <a:latin typeface="Meiryo UI" panose="020B0604030504040204" pitchFamily="50" charset="-128"/>
                <a:ea typeface="Meiryo UI" panose="020B0604030504040204" pitchFamily="50" charset="-128"/>
              </a:rPr>
              <a:t>第２章　課題解決の手法</a:t>
            </a:r>
            <a:r>
              <a:rPr lang="ja-JP" altLang="en-US" sz="3200" b="1" dirty="0">
                <a:solidFill>
                  <a:prstClr val="black"/>
                </a:solidFill>
                <a:latin typeface="Meiryo UI" panose="020B0604030504040204" pitchFamily="50" charset="-128"/>
                <a:ea typeface="Meiryo UI" panose="020B0604030504040204" pitchFamily="50" charset="-128"/>
              </a:rPr>
              <a:t>　</a:t>
            </a:r>
            <a:r>
              <a:rPr lang="ja-JP" altLang="en-US" b="1" dirty="0">
                <a:solidFill>
                  <a:prstClr val="black"/>
                </a:solidFill>
                <a:latin typeface="Meiryo UI" panose="020B0604030504040204" pitchFamily="50" charset="-128"/>
                <a:ea typeface="Meiryo UI" panose="020B0604030504040204" pitchFamily="50" charset="-128"/>
              </a:rPr>
              <a:t/>
            </a:r>
            <a:br>
              <a:rPr lang="ja-JP" altLang="en-US" b="1" dirty="0">
                <a:solidFill>
                  <a:prstClr val="black"/>
                </a:solidFill>
                <a:latin typeface="Meiryo UI" panose="020B0604030504040204" pitchFamily="50" charset="-128"/>
                <a:ea typeface="Meiryo UI" panose="020B0604030504040204" pitchFamily="50" charset="-128"/>
              </a:rPr>
            </a:br>
            <a:endParaRPr lang="ja-JP" altLang="en-US" dirty="0"/>
          </a:p>
        </p:txBody>
      </p:sp>
    </p:spTree>
    <p:extLst>
      <p:ext uri="{BB962C8B-B14F-4D97-AF65-F5344CB8AC3E}">
        <p14:creationId xmlns:p14="http://schemas.microsoft.com/office/powerpoint/2010/main" val="64146656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テキスト ボックス 4"/>
          <p:cNvSpPr txBox="1"/>
          <p:nvPr/>
        </p:nvSpPr>
        <p:spPr>
          <a:xfrm>
            <a:off x="388622" y="229016"/>
            <a:ext cx="3392522" cy="380480"/>
          </a:xfrm>
          <a:prstGeom prst="rect">
            <a:avLst/>
          </a:prstGeom>
          <a:noFill/>
        </p:spPr>
        <p:txBody>
          <a:bodyPr wrap="none" lIns="36000" tIns="36000" rIns="36000" bIns="3600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2000" b="1"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rPr>
              <a:t>課題解決のための３つの手法</a:t>
            </a:r>
            <a:r>
              <a:rPr kumimoji="1" lang="ja-JP" altLang="en-US" sz="20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　</a:t>
            </a:r>
          </a:p>
        </p:txBody>
      </p:sp>
      <p:sp>
        <p:nvSpPr>
          <p:cNvPr id="2" name="スライド番号プレースホルダー 1"/>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852C555-0D64-4388-834A-3E059AADB174}" type="slidenum">
              <a:rPr kumimoji="1" lang="ja-JP" altLang="en-US" sz="1400" b="0" i="0" u="none" strike="noStrike" kern="1200" cap="none" spc="0" normalizeH="0" baseline="0" noProof="0" smtClean="0">
                <a:ln>
                  <a:noFill/>
                </a:ln>
                <a:solidFill>
                  <a:prstClr val="black"/>
                </a:solidFill>
                <a:effectLst/>
                <a:uLnTx/>
                <a:uFillTx/>
                <a:latin typeface="Calibri" panose="020F0502020204030204"/>
                <a:ea typeface="ＭＳ Ｐゴシック" panose="020B0600070205080204"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1" lang="ja-JP" altLang="en-US" sz="14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endParaRPr>
          </a:p>
        </p:txBody>
      </p:sp>
      <p:sp>
        <p:nvSpPr>
          <p:cNvPr id="14" name="テキスト ボックス 13"/>
          <p:cNvSpPr txBox="1"/>
          <p:nvPr/>
        </p:nvSpPr>
        <p:spPr>
          <a:xfrm>
            <a:off x="299250" y="779247"/>
            <a:ext cx="8598799" cy="1754326"/>
          </a:xfrm>
          <a:prstGeom prst="rect">
            <a:avLst/>
          </a:prstGeom>
          <a:noFill/>
        </p:spPr>
        <p:txBody>
          <a:bodyPr wrap="square" rtlCol="0">
            <a:spAutoFit/>
          </a:bodyPr>
          <a:lstStyle/>
          <a:p>
            <a:pPr marL="457200" indent="-457200">
              <a:lnSpc>
                <a:spcPct val="150000"/>
              </a:lnSpc>
              <a:buFont typeface="Wingdings" panose="05000000000000000000" pitchFamily="2" charset="2"/>
              <a:buChar char="l"/>
            </a:pPr>
            <a:r>
              <a:rPr lang="ja-JP" altLang="en-US" dirty="0">
                <a:latin typeface="Meiryo UI" panose="020B0604030504040204" pitchFamily="50" charset="-128"/>
                <a:ea typeface="Meiryo UI" panose="020B0604030504040204" pitchFamily="50" charset="-128"/>
              </a:rPr>
              <a:t>給水人口の減少による水需要と収益の減少という府域</a:t>
            </a:r>
            <a:r>
              <a:rPr lang="ja-JP" altLang="en-US" dirty="0" smtClean="0">
                <a:latin typeface="Meiryo UI" panose="020B0604030504040204" pitchFamily="50" charset="-128"/>
                <a:ea typeface="Meiryo UI" panose="020B0604030504040204" pitchFamily="50" charset="-128"/>
              </a:rPr>
              <a:t>全体</a:t>
            </a:r>
            <a:r>
              <a:rPr lang="ja-JP" altLang="en-US" dirty="0">
                <a:latin typeface="Meiryo UI" panose="020B0604030504040204" pitchFamily="50" charset="-128"/>
                <a:ea typeface="Meiryo UI" panose="020B0604030504040204" pitchFamily="50" charset="-128"/>
              </a:rPr>
              <a:t>の共通課題がある一方で、「施設の耐震化」「技術継承の問題」「水道料金」といった課題については、市町村間に差が</a:t>
            </a:r>
            <a:r>
              <a:rPr lang="ja-JP" altLang="en-US" dirty="0" smtClean="0">
                <a:latin typeface="Meiryo UI" panose="020B0604030504040204" pitchFamily="50" charset="-128"/>
                <a:ea typeface="Meiryo UI" panose="020B0604030504040204" pitchFamily="50" charset="-128"/>
              </a:rPr>
              <a:t>見られるため、各事業者はそれぞれの</a:t>
            </a:r>
            <a:r>
              <a:rPr kumimoji="1" lang="ja-JP" altLang="en-US" dirty="0" smtClean="0">
                <a:latin typeface="Meiryo UI" panose="020B0604030504040204" pitchFamily="50" charset="-128"/>
                <a:ea typeface="Meiryo UI" panose="020B0604030504040204" pitchFamily="50" charset="-128"/>
              </a:rPr>
              <a:t>状況を踏まえ、効果的な方策を着実</a:t>
            </a:r>
            <a:r>
              <a:rPr lang="ja-JP" altLang="en-US" dirty="0" smtClean="0">
                <a:latin typeface="Meiryo UI" panose="020B0604030504040204" pitchFamily="50" charset="-128"/>
                <a:ea typeface="Meiryo UI" panose="020B0604030504040204" pitchFamily="50" charset="-128"/>
              </a:rPr>
              <a:t>に</a:t>
            </a:r>
            <a:r>
              <a:rPr kumimoji="1" lang="ja-JP" altLang="en-US" dirty="0" smtClean="0">
                <a:latin typeface="Meiryo UI" panose="020B0604030504040204" pitchFamily="50" charset="-128"/>
                <a:ea typeface="Meiryo UI" panose="020B0604030504040204" pitchFamily="50" charset="-128"/>
              </a:rPr>
              <a:t>実施していくことが強く求められている。</a:t>
            </a:r>
            <a:endParaRPr kumimoji="1" lang="ja-JP" altLang="en-US" dirty="0">
              <a:latin typeface="Meiryo UI" panose="020B0604030504040204" pitchFamily="50" charset="-128"/>
              <a:ea typeface="Meiryo UI" panose="020B0604030504040204" pitchFamily="50" charset="-128"/>
            </a:endParaRPr>
          </a:p>
        </p:txBody>
      </p:sp>
      <p:sp>
        <p:nvSpPr>
          <p:cNvPr id="15" name="テキスト ボックス 14"/>
          <p:cNvSpPr txBox="1"/>
          <p:nvPr/>
        </p:nvSpPr>
        <p:spPr>
          <a:xfrm>
            <a:off x="299246" y="2495488"/>
            <a:ext cx="8598799" cy="923330"/>
          </a:xfrm>
          <a:prstGeom prst="rect">
            <a:avLst/>
          </a:prstGeom>
          <a:noFill/>
        </p:spPr>
        <p:txBody>
          <a:bodyPr wrap="square" rtlCol="0">
            <a:spAutoFit/>
          </a:bodyPr>
          <a:lstStyle/>
          <a:p>
            <a:pPr marL="457200" indent="-457200">
              <a:lnSpc>
                <a:spcPct val="150000"/>
              </a:lnSpc>
              <a:buFont typeface="Wingdings" panose="05000000000000000000" pitchFamily="2" charset="2"/>
              <a:buChar char="l"/>
            </a:pPr>
            <a:r>
              <a:rPr kumimoji="1" lang="ja-JP" altLang="en-US" dirty="0" smtClean="0">
                <a:latin typeface="Meiryo UI" panose="020B0604030504040204" pitchFamily="50" charset="-128"/>
                <a:ea typeface="Meiryo UI" panose="020B0604030504040204" pitchFamily="50" charset="-128"/>
              </a:rPr>
              <a:t>そのために</a:t>
            </a:r>
            <a:r>
              <a:rPr lang="ja-JP" altLang="en-US" dirty="0">
                <a:latin typeface="Meiryo UI" panose="020B0604030504040204" pitchFamily="50" charset="-128"/>
                <a:ea typeface="Meiryo UI" panose="020B0604030504040204" pitchFamily="50" charset="-128"/>
              </a:rPr>
              <a:t>は、「広域化</a:t>
            </a:r>
            <a:r>
              <a:rPr lang="ja-JP" altLang="en-US" dirty="0" smtClean="0">
                <a:latin typeface="Meiryo UI" panose="020B0604030504040204" pitchFamily="50" charset="-128"/>
                <a:ea typeface="Meiryo UI" panose="020B0604030504040204" pitchFamily="50" charset="-128"/>
              </a:rPr>
              <a:t>」による施設の最適化や</a:t>
            </a:r>
            <a:r>
              <a:rPr lang="ja-JP" altLang="en-US" dirty="0">
                <a:latin typeface="Meiryo UI" panose="020B0604030504040204" pitchFamily="50" charset="-128"/>
                <a:ea typeface="Meiryo UI" panose="020B0604030504040204" pitchFamily="50" charset="-128"/>
              </a:rPr>
              <a:t>、「官民連携</a:t>
            </a:r>
            <a:r>
              <a:rPr lang="ja-JP" altLang="en-US" dirty="0" smtClean="0">
                <a:latin typeface="Meiryo UI" panose="020B0604030504040204" pitchFamily="50" charset="-128"/>
                <a:ea typeface="Meiryo UI" panose="020B0604030504040204" pitchFamily="50" charset="-128"/>
              </a:rPr>
              <a:t>」による民間</a:t>
            </a:r>
            <a:r>
              <a:rPr kumimoji="1" lang="ja-JP" altLang="en-US" dirty="0" smtClean="0">
                <a:latin typeface="Meiryo UI" panose="020B0604030504040204" pitchFamily="50" charset="-128"/>
                <a:ea typeface="Meiryo UI" panose="020B0604030504040204" pitchFamily="50" charset="-128"/>
              </a:rPr>
              <a:t>の専門性やノウハウの導入により、経営の効率化につなげ</a:t>
            </a:r>
            <a:r>
              <a:rPr kumimoji="1" lang="ja-JP" altLang="en-US" dirty="0" smtClean="0">
                <a:solidFill>
                  <a:srgbClr val="FF0000"/>
                </a:solidFill>
                <a:latin typeface="Meiryo UI" panose="020B0604030504040204" pitchFamily="50" charset="-128"/>
                <a:ea typeface="Meiryo UI" panose="020B0604030504040204" pitchFamily="50" charset="-128"/>
              </a:rPr>
              <a:t>、</a:t>
            </a:r>
            <a:r>
              <a:rPr kumimoji="1" lang="ja-JP" altLang="en-US" dirty="0" smtClean="0">
                <a:latin typeface="Meiryo UI" panose="020B0604030504040204" pitchFamily="50" charset="-128"/>
                <a:ea typeface="Meiryo UI" panose="020B0604030504040204" pitchFamily="50" charset="-128"/>
              </a:rPr>
              <a:t>水道の基盤強化を図ることが効果的である。</a:t>
            </a:r>
            <a:endParaRPr kumimoji="1" lang="en-US" altLang="ja-JP" dirty="0" smtClean="0">
              <a:latin typeface="Meiryo UI" panose="020B0604030504040204" pitchFamily="50" charset="-128"/>
              <a:ea typeface="Meiryo UI" panose="020B0604030504040204" pitchFamily="50" charset="-128"/>
            </a:endParaRPr>
          </a:p>
        </p:txBody>
      </p:sp>
      <p:sp>
        <p:nvSpPr>
          <p:cNvPr id="11" name="テキスト ボックス 10"/>
          <p:cNvSpPr txBox="1"/>
          <p:nvPr/>
        </p:nvSpPr>
        <p:spPr>
          <a:xfrm>
            <a:off x="281570" y="3418818"/>
            <a:ext cx="8598799" cy="923330"/>
          </a:xfrm>
          <a:prstGeom prst="rect">
            <a:avLst/>
          </a:prstGeom>
          <a:noFill/>
        </p:spPr>
        <p:txBody>
          <a:bodyPr wrap="square" rtlCol="0">
            <a:spAutoFit/>
          </a:bodyPr>
          <a:lstStyle/>
          <a:p>
            <a:pPr marL="457200" indent="-457200">
              <a:lnSpc>
                <a:spcPct val="150000"/>
              </a:lnSpc>
              <a:buFont typeface="Wingdings" panose="05000000000000000000" pitchFamily="2" charset="2"/>
              <a:buChar char="l"/>
            </a:pPr>
            <a:r>
              <a:rPr kumimoji="1" lang="ja-JP" altLang="en-US" dirty="0" smtClean="0">
                <a:latin typeface="Meiryo UI" panose="020B0604030504040204" pitchFamily="50" charset="-128"/>
                <a:ea typeface="Meiryo UI" panose="020B0604030504040204" pitchFamily="50" charset="-128"/>
              </a:rPr>
              <a:t>また</a:t>
            </a:r>
            <a:r>
              <a:rPr lang="ja-JP" altLang="en-US" dirty="0" smtClean="0">
                <a:latin typeface="Meiryo UI" panose="020B0604030504040204" pitchFamily="50" charset="-128"/>
                <a:ea typeface="Meiryo UI" panose="020B0604030504040204" pitchFamily="50" charset="-128"/>
              </a:rPr>
              <a:t>、水道</a:t>
            </a:r>
            <a:r>
              <a:rPr kumimoji="1" lang="ja-JP" altLang="en-US" dirty="0" smtClean="0">
                <a:latin typeface="Meiryo UI" panose="020B0604030504040204" pitchFamily="50" charset="-128"/>
                <a:ea typeface="Meiryo UI" panose="020B0604030504040204" pitchFamily="50" charset="-128"/>
              </a:rPr>
              <a:t>の現状や課題はもちろんのこと、将来見通しや対応策・選択肢等について、積極的に情報を公開・発信し、住民の理解を得ることも重要である。</a:t>
            </a:r>
            <a:endParaRPr kumimoji="1" lang="en-US" altLang="ja-JP" dirty="0" smtClean="0">
              <a:latin typeface="Meiryo UI" panose="020B0604030504040204" pitchFamily="50" charset="-128"/>
              <a:ea typeface="Meiryo UI" panose="020B0604030504040204" pitchFamily="50" charset="-128"/>
            </a:endParaRPr>
          </a:p>
        </p:txBody>
      </p:sp>
      <p:sp>
        <p:nvSpPr>
          <p:cNvPr id="4" name="二等辺三角形 3"/>
          <p:cNvSpPr/>
          <p:nvPr/>
        </p:nvSpPr>
        <p:spPr>
          <a:xfrm rot="10800000">
            <a:off x="3258564" y="4715879"/>
            <a:ext cx="2674961" cy="395785"/>
          </a:xfrm>
          <a:prstGeom prst="triangle">
            <a:avLst>
              <a:gd name="adj" fmla="val 4949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テキスト ボックス 11"/>
          <p:cNvSpPr txBox="1"/>
          <p:nvPr/>
        </p:nvSpPr>
        <p:spPr>
          <a:xfrm>
            <a:off x="388622" y="5201094"/>
            <a:ext cx="8598799" cy="1431161"/>
          </a:xfrm>
          <a:prstGeom prst="rect">
            <a:avLst/>
          </a:prstGeom>
          <a:noFill/>
        </p:spPr>
        <p:txBody>
          <a:bodyPr wrap="square" rtlCol="0">
            <a:spAutoFit/>
          </a:bodyPr>
          <a:lstStyle/>
          <a:p>
            <a:pPr algn="ctr">
              <a:lnSpc>
                <a:spcPct val="150000"/>
              </a:lnSpc>
            </a:pPr>
            <a:r>
              <a:rPr lang="ja-JP" altLang="en-US" sz="2400" b="1" u="sng" dirty="0" smtClean="0">
                <a:latin typeface="Meiryo UI" panose="020B0604030504040204" pitchFamily="50" charset="-128"/>
                <a:ea typeface="Meiryo UI" panose="020B0604030504040204" pitchFamily="50" charset="-128"/>
              </a:rPr>
              <a:t>「３つの手法」</a:t>
            </a:r>
            <a:endParaRPr lang="en-US" altLang="ja-JP" sz="2400" b="1" u="sng" dirty="0" smtClean="0">
              <a:latin typeface="Meiryo UI" panose="020B0604030504040204" pitchFamily="50" charset="-128"/>
              <a:ea typeface="Meiryo UI" panose="020B0604030504040204" pitchFamily="50" charset="-128"/>
            </a:endParaRPr>
          </a:p>
          <a:p>
            <a:pPr algn="ctr">
              <a:lnSpc>
                <a:spcPct val="150000"/>
              </a:lnSpc>
            </a:pPr>
            <a:r>
              <a:rPr lang="ja-JP" altLang="en-US" sz="2000" b="1" dirty="0" smtClean="0">
                <a:latin typeface="Meiryo UI" panose="020B0604030504040204" pitchFamily="50" charset="-128"/>
                <a:ea typeface="Meiryo UI" panose="020B0604030504040204" pitchFamily="50" charset="-128"/>
              </a:rPr>
              <a:t>〇広域化　　〇官民連携　　〇住民理解</a:t>
            </a:r>
            <a:endParaRPr lang="en-US" altLang="ja-JP" sz="2000" b="1" dirty="0" smtClean="0">
              <a:latin typeface="Meiryo UI" panose="020B0604030504040204" pitchFamily="50" charset="-128"/>
              <a:ea typeface="Meiryo UI" panose="020B0604030504040204" pitchFamily="50" charset="-128"/>
            </a:endParaRPr>
          </a:p>
          <a:p>
            <a:pPr algn="ctr">
              <a:lnSpc>
                <a:spcPct val="150000"/>
              </a:lnSpc>
            </a:pPr>
            <a:r>
              <a:rPr kumimoji="1" lang="ja-JP" altLang="en-US" sz="1400" dirty="0" smtClean="0">
                <a:latin typeface="Meiryo UI" panose="020B0604030504040204" pitchFamily="50" charset="-128"/>
                <a:ea typeface="Meiryo UI" panose="020B0604030504040204" pitchFamily="50" charset="-128"/>
              </a:rPr>
              <a:t>＊改正水道法においても関連規定が新設されている（次頁</a:t>
            </a:r>
            <a:r>
              <a:rPr lang="ja-JP" altLang="en-US" sz="1400" dirty="0" smtClean="0">
                <a:latin typeface="Meiryo UI" panose="020B0604030504040204" pitchFamily="50" charset="-128"/>
                <a:ea typeface="Meiryo UI" panose="020B0604030504040204" pitchFamily="50" charset="-128"/>
              </a:rPr>
              <a:t>）</a:t>
            </a:r>
            <a:endParaRPr kumimoji="1" lang="en-US" altLang="ja-JP" sz="1400" dirty="0" smtClean="0">
              <a:latin typeface="Meiryo UI" panose="020B0604030504040204" pitchFamily="50" charset="-128"/>
              <a:ea typeface="Meiryo UI" panose="020B0604030504040204" pitchFamily="50" charset="-128"/>
            </a:endParaRPr>
          </a:p>
        </p:txBody>
      </p:sp>
      <p:cxnSp>
        <p:nvCxnSpPr>
          <p:cNvPr id="10" name="直線コネクタ 9"/>
          <p:cNvCxnSpPr/>
          <p:nvPr/>
        </p:nvCxnSpPr>
        <p:spPr>
          <a:xfrm>
            <a:off x="294045" y="609496"/>
            <a:ext cx="860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4390710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正方形/長方形 4">
            <a:extLst>
              <a:ext uri="{FF2B5EF4-FFF2-40B4-BE49-F238E27FC236}">
                <a16:creationId xmlns:a16="http://schemas.microsoft.com/office/drawing/2014/main" id="{BB133BD7-EFC1-4627-94F6-C1B2F1371165}"/>
              </a:ext>
            </a:extLst>
          </p:cNvPr>
          <p:cNvSpPr/>
          <p:nvPr/>
        </p:nvSpPr>
        <p:spPr>
          <a:xfrm>
            <a:off x="212600" y="87809"/>
            <a:ext cx="4684296" cy="400110"/>
          </a:xfrm>
          <a:prstGeom prst="rect">
            <a:avLst/>
          </a:prstGeom>
        </p:spPr>
        <p:txBody>
          <a:bodyPr wrap="none">
            <a:spAutoFit/>
          </a:bodyPr>
          <a:lstStyle/>
          <a:p>
            <a:r>
              <a:rPr lang="ja-JP" altLang="en-US" sz="2000" b="1" dirty="0">
                <a:latin typeface="Meiryo UI" panose="020B0604030504040204" pitchFamily="50" charset="-128"/>
                <a:ea typeface="Meiryo UI" panose="020B0604030504040204" pitchFamily="50" charset="-128"/>
              </a:rPr>
              <a:t>改正水道法の</a:t>
            </a:r>
            <a:r>
              <a:rPr lang="ja-JP" altLang="en-US" sz="2000" b="1" dirty="0" smtClean="0">
                <a:latin typeface="Meiryo UI" panose="020B0604030504040204" pitchFamily="50" charset="-128"/>
                <a:ea typeface="Meiryo UI" panose="020B0604030504040204" pitchFamily="50" charset="-128"/>
              </a:rPr>
              <a:t>概要</a:t>
            </a:r>
            <a:r>
              <a:rPr lang="ja-JP" altLang="en-US" sz="1400" dirty="0" smtClean="0">
                <a:latin typeface="Meiryo UI" panose="020B0604030504040204" pitchFamily="50" charset="-128"/>
                <a:ea typeface="Meiryo UI" panose="020B0604030504040204" pitchFamily="50" charset="-128"/>
              </a:rPr>
              <a:t>（</a:t>
            </a:r>
            <a:r>
              <a:rPr lang="en-US" altLang="ja-JP" sz="1400" dirty="0" smtClean="0">
                <a:latin typeface="Meiryo UI" panose="020B0604030504040204" pitchFamily="50" charset="-128"/>
                <a:ea typeface="Meiryo UI" panose="020B0604030504040204" pitchFamily="50" charset="-128"/>
              </a:rPr>
              <a:t>2019</a:t>
            </a:r>
            <a:r>
              <a:rPr lang="ja-JP" altLang="en-US" sz="1400" dirty="0" smtClean="0">
                <a:latin typeface="Meiryo UI" panose="020B0604030504040204" pitchFamily="50" charset="-128"/>
                <a:ea typeface="Meiryo UI" panose="020B0604030504040204" pitchFamily="50" charset="-128"/>
              </a:rPr>
              <a:t>年</a:t>
            </a:r>
            <a:r>
              <a:rPr lang="en-US" altLang="ja-JP" sz="1400" dirty="0" smtClean="0">
                <a:latin typeface="Meiryo UI" panose="020B0604030504040204" pitchFamily="50" charset="-128"/>
                <a:ea typeface="Meiryo UI" panose="020B0604030504040204" pitchFamily="50" charset="-128"/>
              </a:rPr>
              <a:t>10</a:t>
            </a:r>
            <a:r>
              <a:rPr lang="ja-JP" altLang="en-US" sz="1400" dirty="0" smtClean="0">
                <a:latin typeface="Meiryo UI" panose="020B0604030504040204" pitchFamily="50" charset="-128"/>
                <a:ea typeface="Meiryo UI" panose="020B0604030504040204" pitchFamily="50" charset="-128"/>
              </a:rPr>
              <a:t>月</a:t>
            </a:r>
            <a:r>
              <a:rPr lang="en-US" altLang="ja-JP" sz="1400" dirty="0" smtClean="0">
                <a:latin typeface="Meiryo UI" panose="020B0604030504040204" pitchFamily="50" charset="-128"/>
                <a:ea typeface="Meiryo UI" panose="020B0604030504040204" pitchFamily="50" charset="-128"/>
              </a:rPr>
              <a:t>1</a:t>
            </a:r>
            <a:r>
              <a:rPr lang="ja-JP" altLang="en-US" sz="1400" dirty="0" smtClean="0">
                <a:latin typeface="Meiryo UI" panose="020B0604030504040204" pitchFamily="50" charset="-128"/>
                <a:ea typeface="Meiryo UI" panose="020B0604030504040204" pitchFamily="50" charset="-128"/>
              </a:rPr>
              <a:t>日施行予定）</a:t>
            </a:r>
            <a:endParaRPr lang="ja-JP" altLang="en-US" sz="1400" dirty="0">
              <a:latin typeface="Meiryo UI" panose="020B0604030504040204" pitchFamily="50" charset="-128"/>
              <a:ea typeface="Meiryo UI" panose="020B0604030504040204" pitchFamily="50" charset="-128"/>
            </a:endParaRPr>
          </a:p>
        </p:txBody>
      </p:sp>
      <p:sp>
        <p:nvSpPr>
          <p:cNvPr id="8" name="正方形/長方形 7">
            <a:extLst>
              <a:ext uri="{FF2B5EF4-FFF2-40B4-BE49-F238E27FC236}">
                <a16:creationId xmlns:a16="http://schemas.microsoft.com/office/drawing/2014/main" id="{D8B37617-AA22-48AF-B576-7C3908EA4FA6}"/>
              </a:ext>
            </a:extLst>
          </p:cNvPr>
          <p:cNvSpPr/>
          <p:nvPr/>
        </p:nvSpPr>
        <p:spPr>
          <a:xfrm>
            <a:off x="955792" y="815690"/>
            <a:ext cx="3456267" cy="2491108"/>
          </a:xfrm>
          <a:prstGeom prst="rect">
            <a:avLst/>
          </a:prstGeom>
          <a:ln w="12700"/>
        </p:spPr>
        <p:style>
          <a:lnRef idx="2">
            <a:schemeClr val="dk1"/>
          </a:lnRef>
          <a:fillRef idx="1">
            <a:schemeClr val="lt1"/>
          </a:fillRef>
          <a:effectRef idx="0">
            <a:schemeClr val="dk1"/>
          </a:effectRef>
          <a:fontRef idx="minor">
            <a:schemeClr val="dk1"/>
          </a:fontRef>
        </p:style>
        <p:txBody>
          <a:bodyPr vert="horz" lIns="36000" rIns="36000" rtlCol="0" anchor="ctr"/>
          <a:lstStyle/>
          <a:p>
            <a:pPr marL="285750" indent="-285750">
              <a:spcAft>
                <a:spcPts val="600"/>
              </a:spcAft>
              <a:buFont typeface="Arial" panose="020B0604020202020204" pitchFamily="34" charset="0"/>
              <a:buChar char="•"/>
            </a:pPr>
            <a:r>
              <a:rPr lang="ja-JP" altLang="en-US" sz="1300" dirty="0">
                <a:latin typeface="Meiryo UI" panose="020B0604030504040204" pitchFamily="50" charset="-128"/>
                <a:ea typeface="Meiryo UI" panose="020B0604030504040204" pitchFamily="50" charset="-128"/>
              </a:rPr>
              <a:t>国内の水道広域化の阻害要因としては、料金や財政状況、施設整備水準の事業体間格差が課題となって</a:t>
            </a:r>
            <a:r>
              <a:rPr lang="ja-JP" altLang="en-US" sz="1300" dirty="0" smtClean="0">
                <a:latin typeface="Meiryo UI" panose="020B0604030504040204" pitchFamily="50" charset="-128"/>
                <a:ea typeface="Meiryo UI" panose="020B0604030504040204" pitchFamily="50" charset="-128"/>
              </a:rPr>
              <a:t>いる。</a:t>
            </a:r>
            <a:endParaRPr lang="ja-JP" altLang="en-US" sz="1300" dirty="0">
              <a:latin typeface="Meiryo UI" panose="020B0604030504040204" pitchFamily="50" charset="-128"/>
              <a:ea typeface="Meiryo UI" panose="020B0604030504040204" pitchFamily="50" charset="-128"/>
            </a:endParaRPr>
          </a:p>
          <a:p>
            <a:pPr marL="285750" indent="-285750">
              <a:spcAft>
                <a:spcPts val="600"/>
              </a:spcAft>
              <a:buFont typeface="Arial" panose="020B0604020202020204" pitchFamily="34" charset="0"/>
              <a:buChar char="•"/>
            </a:pPr>
            <a:r>
              <a:rPr lang="ja-JP" altLang="en-US" sz="1300" dirty="0">
                <a:latin typeface="Meiryo UI" panose="020B0604030504040204" pitchFamily="50" charset="-128"/>
                <a:ea typeface="Meiryo UI" panose="020B0604030504040204" pitchFamily="50" charset="-128"/>
              </a:rPr>
              <a:t>事業体自身が広域化検討の契機を捉えられない状況にあることから、広域化の足掛かりを与える推進役として都道府県の積極的な関与が</a:t>
            </a:r>
            <a:r>
              <a:rPr lang="ja-JP" altLang="en-US" sz="1300" dirty="0" smtClean="0">
                <a:latin typeface="Meiryo UI" panose="020B0604030504040204" pitchFamily="50" charset="-128"/>
                <a:ea typeface="Meiryo UI" panose="020B0604030504040204" pitchFamily="50" charset="-128"/>
              </a:rPr>
              <a:t>望まれる。</a:t>
            </a:r>
            <a:endParaRPr lang="en-US" altLang="ja-JP" sz="1400" dirty="0">
              <a:latin typeface="Meiryo UI" panose="020B0604030504040204" pitchFamily="50" charset="-128"/>
              <a:ea typeface="Meiryo UI" panose="020B0604030504040204" pitchFamily="50" charset="-128"/>
            </a:endParaRPr>
          </a:p>
          <a:p>
            <a:r>
              <a:rPr lang="ja-JP" altLang="en-US" sz="1400" dirty="0">
                <a:latin typeface="Meiryo UI" panose="020B0604030504040204" pitchFamily="50" charset="-128"/>
                <a:ea typeface="Meiryo UI" panose="020B0604030504040204" pitchFamily="50" charset="-128"/>
              </a:rPr>
              <a:t>　</a:t>
            </a:r>
            <a:r>
              <a:rPr lang="ja-JP" altLang="en-US" sz="1200" dirty="0">
                <a:latin typeface="Meiryo UI" panose="020B0604030504040204" pitchFamily="50" charset="-128"/>
                <a:ea typeface="Meiryo UI" panose="020B0604030504040204" pitchFamily="50" charset="-128"/>
              </a:rPr>
              <a:t>　</a:t>
            </a:r>
            <a:r>
              <a:rPr lang="en-US" altLang="ja-JP" sz="1200" dirty="0">
                <a:latin typeface="Meiryo UI" panose="020B0604030504040204" pitchFamily="50" charset="-128"/>
                <a:ea typeface="Meiryo UI" panose="020B0604030504040204" pitchFamily="50" charset="-128"/>
              </a:rPr>
              <a:t>※</a:t>
            </a:r>
            <a:r>
              <a:rPr lang="ja-JP" altLang="en-US" sz="1200" dirty="0">
                <a:latin typeface="Meiryo UI" panose="020B0604030504040204" pitchFamily="50" charset="-128"/>
                <a:ea typeface="Meiryo UI" panose="020B0604030504040204" pitchFamily="50" charset="-128"/>
              </a:rPr>
              <a:t>　現行法では、広域的な連携に対する都道</a:t>
            </a:r>
            <a:endParaRPr lang="en-US" altLang="ja-JP" sz="1200" dirty="0">
              <a:latin typeface="Meiryo UI" panose="020B0604030504040204" pitchFamily="50" charset="-128"/>
              <a:ea typeface="Meiryo UI" panose="020B0604030504040204" pitchFamily="50" charset="-128"/>
            </a:endParaRPr>
          </a:p>
          <a:p>
            <a:r>
              <a:rPr lang="ja-JP" altLang="en-US" sz="1200" dirty="0">
                <a:latin typeface="Meiryo UI" panose="020B0604030504040204" pitchFamily="50" charset="-128"/>
                <a:ea typeface="Meiryo UI" panose="020B0604030504040204" pitchFamily="50" charset="-128"/>
              </a:rPr>
              <a:t>　　　　府県の責務の規定はない。</a:t>
            </a:r>
          </a:p>
        </p:txBody>
      </p:sp>
      <p:sp>
        <p:nvSpPr>
          <p:cNvPr id="9" name="正方形/長方形 8">
            <a:extLst>
              <a:ext uri="{FF2B5EF4-FFF2-40B4-BE49-F238E27FC236}">
                <a16:creationId xmlns:a16="http://schemas.microsoft.com/office/drawing/2014/main" id="{AC4E908E-F11A-4E3D-86E9-22C623D87E60}"/>
              </a:ext>
            </a:extLst>
          </p:cNvPr>
          <p:cNvSpPr/>
          <p:nvPr/>
        </p:nvSpPr>
        <p:spPr>
          <a:xfrm>
            <a:off x="4694830" y="823657"/>
            <a:ext cx="4367834" cy="2483142"/>
          </a:xfrm>
          <a:prstGeom prst="rect">
            <a:avLst/>
          </a:prstGeom>
          <a:ln/>
        </p:spPr>
        <p:style>
          <a:lnRef idx="1">
            <a:schemeClr val="accent6"/>
          </a:lnRef>
          <a:fillRef idx="2">
            <a:schemeClr val="accent6"/>
          </a:fillRef>
          <a:effectRef idx="1">
            <a:schemeClr val="accent6"/>
          </a:effectRef>
          <a:fontRef idx="minor">
            <a:schemeClr val="dk1"/>
          </a:fontRef>
        </p:style>
        <p:txBody>
          <a:bodyPr lIns="36000" tIns="72000" rIns="36000" rtlCol="0" anchor="ctr"/>
          <a:lstStyle/>
          <a:p>
            <a:pPr marL="285750" indent="-285750">
              <a:spcAft>
                <a:spcPts val="600"/>
              </a:spcAft>
              <a:buFont typeface="Arial" panose="020B0604020202020204" pitchFamily="34" charset="0"/>
              <a:buChar char="•"/>
            </a:pPr>
            <a:r>
              <a:rPr lang="ja-JP" altLang="en-US" sz="1300" dirty="0" smtClean="0">
                <a:latin typeface="メイリオ" panose="020B0604030504040204" pitchFamily="50" charset="-128"/>
                <a:ea typeface="メイリオ" panose="020B0604030504040204" pitchFamily="50" charset="-128"/>
                <a:cs typeface="メイリオ" panose="020B0604030504040204" pitchFamily="50" charset="-128"/>
              </a:rPr>
              <a:t>都道府県</a:t>
            </a:r>
            <a:r>
              <a:rPr lang="ja-JP" altLang="en-US" sz="1300" dirty="0">
                <a:latin typeface="メイリオ" panose="020B0604030504040204" pitchFamily="50" charset="-128"/>
                <a:ea typeface="メイリオ" panose="020B0604030504040204" pitchFamily="50" charset="-128"/>
                <a:cs typeface="メイリオ" panose="020B0604030504040204" pitchFamily="50" charset="-128"/>
              </a:rPr>
              <a:t>に対し広域的な連携の推進役としての責務を</a:t>
            </a:r>
            <a:r>
              <a:rPr lang="ja-JP" altLang="en-US" sz="1300" dirty="0" smtClean="0">
                <a:latin typeface="メイリオ" panose="020B0604030504040204" pitchFamily="50" charset="-128"/>
                <a:ea typeface="メイリオ" panose="020B0604030504040204" pitchFamily="50" charset="-128"/>
                <a:cs typeface="メイリオ" panose="020B0604030504040204" pitchFamily="50" charset="-128"/>
              </a:rPr>
              <a:t>規定。</a:t>
            </a:r>
            <a:r>
              <a:rPr lang="en-US" altLang="ja-JP" sz="1300" dirty="0" smtClean="0">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300" dirty="0">
                <a:latin typeface="メイリオ" panose="020B0604030504040204" pitchFamily="50" charset="-128"/>
                <a:ea typeface="メイリオ" panose="020B0604030504040204" pitchFamily="50" charset="-128"/>
                <a:cs typeface="メイリオ" panose="020B0604030504040204" pitchFamily="50" charset="-128"/>
              </a:rPr>
              <a:t>２条の２</a:t>
            </a:r>
            <a:r>
              <a:rPr lang="en-US" altLang="ja-JP" sz="1300" dirty="0" smtClean="0">
                <a:latin typeface="メイリオ" panose="020B0604030504040204" pitchFamily="50" charset="-128"/>
                <a:ea typeface="メイリオ" panose="020B0604030504040204" pitchFamily="50" charset="-128"/>
                <a:cs typeface="メイリオ" panose="020B0604030504040204" pitchFamily="50" charset="-128"/>
              </a:rPr>
              <a:t>)</a:t>
            </a:r>
            <a:endParaRPr lang="en-US" altLang="ja-JP" sz="1300" dirty="0">
              <a:latin typeface="メイリオ" panose="020B0604030504040204" pitchFamily="50" charset="-128"/>
              <a:ea typeface="メイリオ" panose="020B0604030504040204" pitchFamily="50" charset="-128"/>
              <a:cs typeface="メイリオ" panose="020B0604030504040204" pitchFamily="50" charset="-128"/>
            </a:endParaRPr>
          </a:p>
          <a:p>
            <a:pPr marL="285750" indent="-285750">
              <a:buFont typeface="Arial" panose="020B0604020202020204" pitchFamily="34" charset="0"/>
              <a:buChar char="•"/>
            </a:pPr>
            <a:r>
              <a:rPr lang="ja-JP" altLang="en-US" sz="1300" dirty="0">
                <a:latin typeface="メイリオ" panose="020B0604030504040204" pitchFamily="50" charset="-128"/>
                <a:ea typeface="メイリオ" panose="020B0604030504040204" pitchFamily="50" charset="-128"/>
                <a:cs typeface="メイリオ" panose="020B0604030504040204" pitchFamily="50" charset="-128"/>
              </a:rPr>
              <a:t>都道府県は、水道基盤を強化するため、必要があると認めるときは、水道基盤強化計画を定めることが</a:t>
            </a:r>
            <a:r>
              <a:rPr lang="ja-JP" altLang="en-US" sz="1300" dirty="0" smtClean="0">
                <a:latin typeface="メイリオ" panose="020B0604030504040204" pitchFamily="50" charset="-128"/>
                <a:ea typeface="メイリオ" panose="020B0604030504040204" pitchFamily="50" charset="-128"/>
                <a:cs typeface="メイリオ" panose="020B0604030504040204" pitchFamily="50" charset="-128"/>
              </a:rPr>
              <a:t>可能。</a:t>
            </a:r>
            <a:r>
              <a:rPr lang="ja-JP" altLang="en-US" sz="1300" dirty="0">
                <a:latin typeface="メイリオ" panose="020B0604030504040204" pitchFamily="50" charset="-128"/>
                <a:ea typeface="メイリオ" panose="020B0604030504040204" pitchFamily="50" charset="-128"/>
                <a:cs typeface="メイリオ" panose="020B0604030504040204" pitchFamily="50" charset="-128"/>
              </a:rPr>
              <a:t>　</a:t>
            </a:r>
            <a:r>
              <a:rPr lang="en-US" altLang="ja-JP" sz="1300" dirty="0">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300" dirty="0">
                <a:latin typeface="メイリオ" panose="020B0604030504040204" pitchFamily="50" charset="-128"/>
                <a:ea typeface="メイリオ" panose="020B0604030504040204" pitchFamily="50" charset="-128"/>
                <a:cs typeface="メイリオ" panose="020B0604030504040204" pitchFamily="50" charset="-128"/>
              </a:rPr>
              <a:t>５条の３</a:t>
            </a:r>
            <a:r>
              <a:rPr lang="en-US" altLang="ja-JP" sz="1300" dirty="0">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300" dirty="0">
                <a:latin typeface="メイリオ" panose="020B0604030504040204" pitchFamily="50" charset="-128"/>
                <a:ea typeface="メイリオ" panose="020B0604030504040204" pitchFamily="50" charset="-128"/>
                <a:cs typeface="メイリオ" panose="020B0604030504040204" pitchFamily="50" charset="-128"/>
              </a:rPr>
              <a:t>　</a:t>
            </a:r>
          </a:p>
          <a:p>
            <a:r>
              <a:rPr lang="ja-JP" altLang="en-US" sz="1100" dirty="0">
                <a:latin typeface="メイリオ" panose="020B0604030504040204" pitchFamily="50" charset="-128"/>
                <a:ea typeface="メイリオ" panose="020B0604030504040204" pitchFamily="50" charset="-128"/>
                <a:cs typeface="メイリオ" panose="020B0604030504040204" pitchFamily="50" charset="-128"/>
              </a:rPr>
              <a:t>　　</a:t>
            </a:r>
            <a:r>
              <a:rPr lang="en-US" altLang="ja-JP" sz="1100" dirty="0">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100" dirty="0">
                <a:latin typeface="メイリオ" panose="020B0604030504040204" pitchFamily="50" charset="-128"/>
                <a:ea typeface="メイリオ" panose="020B0604030504040204" pitchFamily="50" charset="-128"/>
                <a:cs typeface="メイリオ" panose="020B0604030504040204" pitchFamily="50" charset="-128"/>
              </a:rPr>
              <a:t>　現行法では、地方公共団体の要請により、水道の</a:t>
            </a:r>
            <a:endParaRPr lang="en-US" altLang="ja-JP" sz="1100" dirty="0">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1100" dirty="0">
                <a:latin typeface="メイリオ" panose="020B0604030504040204" pitchFamily="50" charset="-128"/>
                <a:ea typeface="メイリオ" panose="020B0604030504040204" pitchFamily="50" charset="-128"/>
                <a:cs typeface="メイリオ" panose="020B0604030504040204" pitchFamily="50" charset="-128"/>
              </a:rPr>
              <a:t>　　　　広域的な整備に関する基本計画を定めることがで</a:t>
            </a:r>
            <a:endParaRPr lang="en-US" altLang="ja-JP" sz="1100" dirty="0">
              <a:latin typeface="メイリオ" panose="020B0604030504040204" pitchFamily="50" charset="-128"/>
              <a:ea typeface="メイリオ" panose="020B0604030504040204" pitchFamily="50" charset="-128"/>
              <a:cs typeface="メイリオ" panose="020B0604030504040204" pitchFamily="50" charset="-128"/>
            </a:endParaRPr>
          </a:p>
          <a:p>
            <a:pPr>
              <a:spcAft>
                <a:spcPts val="600"/>
              </a:spcAft>
            </a:pPr>
            <a:r>
              <a:rPr lang="ja-JP" altLang="en-US" sz="1100" dirty="0">
                <a:latin typeface="メイリオ" panose="020B0604030504040204" pitchFamily="50" charset="-128"/>
                <a:ea typeface="メイリオ" panose="020B0604030504040204" pitchFamily="50" charset="-128"/>
                <a:cs typeface="メイリオ" panose="020B0604030504040204" pitchFamily="50" charset="-128"/>
              </a:rPr>
              <a:t>　　　　きるとされている</a:t>
            </a:r>
            <a:r>
              <a:rPr lang="ja-JP" altLang="en-US" sz="1100" dirty="0" smtClean="0">
                <a:latin typeface="メイリオ" panose="020B0604030504040204" pitchFamily="50" charset="-128"/>
                <a:ea typeface="メイリオ" panose="020B0604030504040204" pitchFamily="50" charset="-128"/>
                <a:cs typeface="メイリオ" panose="020B0604030504040204" pitchFamily="50" charset="-128"/>
              </a:rPr>
              <a:t>。</a:t>
            </a:r>
            <a:endParaRPr lang="ja-JP" altLang="en-US" sz="1050" dirty="0">
              <a:latin typeface="メイリオ" panose="020B0604030504040204" pitchFamily="50" charset="-128"/>
              <a:ea typeface="メイリオ" panose="020B0604030504040204" pitchFamily="50" charset="-128"/>
              <a:cs typeface="メイリオ" panose="020B0604030504040204" pitchFamily="50" charset="-128"/>
            </a:endParaRPr>
          </a:p>
          <a:p>
            <a:pPr marL="285750" indent="-285750">
              <a:buFont typeface="Arial" panose="020B0604020202020204" pitchFamily="34" charset="0"/>
              <a:buChar char="•"/>
            </a:pPr>
            <a:r>
              <a:rPr lang="ja-JP" altLang="en-US" sz="1300" dirty="0">
                <a:latin typeface="メイリオ" panose="020B0604030504040204" pitchFamily="50" charset="-128"/>
                <a:ea typeface="メイリオ" panose="020B0604030504040204" pitchFamily="50" charset="-128"/>
                <a:cs typeface="メイリオ" panose="020B0604030504040204" pitchFamily="50" charset="-128"/>
              </a:rPr>
              <a:t>都道府県は、広域連携を推進するため、関係市町村等を構成員とする協議会（広域的連携推進協議会）を組織することが</a:t>
            </a:r>
            <a:r>
              <a:rPr lang="ja-JP" altLang="en-US" sz="1300" dirty="0" smtClean="0">
                <a:latin typeface="メイリオ" panose="020B0604030504040204" pitchFamily="50" charset="-128"/>
                <a:ea typeface="メイリオ" panose="020B0604030504040204" pitchFamily="50" charset="-128"/>
                <a:cs typeface="メイリオ" panose="020B0604030504040204" pitchFamily="50" charset="-128"/>
              </a:rPr>
              <a:t>可能。</a:t>
            </a:r>
            <a:endParaRPr lang="en-US" altLang="ja-JP" sz="1300" dirty="0">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1300" dirty="0">
                <a:latin typeface="メイリオ" panose="020B0604030504040204" pitchFamily="50" charset="-128"/>
                <a:ea typeface="メイリオ" panose="020B0604030504040204" pitchFamily="50" charset="-128"/>
                <a:cs typeface="メイリオ" panose="020B0604030504040204" pitchFamily="50" charset="-128"/>
              </a:rPr>
              <a:t>　　</a:t>
            </a:r>
            <a:r>
              <a:rPr lang="en-US" altLang="ja-JP" sz="1300" dirty="0">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300" dirty="0">
                <a:latin typeface="メイリオ" panose="020B0604030504040204" pitchFamily="50" charset="-128"/>
                <a:ea typeface="メイリオ" panose="020B0604030504040204" pitchFamily="50" charset="-128"/>
                <a:cs typeface="メイリオ" panose="020B0604030504040204" pitchFamily="50" charset="-128"/>
              </a:rPr>
              <a:t>５条の４</a:t>
            </a:r>
            <a:r>
              <a:rPr lang="en-US" altLang="ja-JP" sz="1300" dirty="0">
                <a:latin typeface="メイリオ" panose="020B0604030504040204" pitchFamily="50" charset="-128"/>
                <a:ea typeface="メイリオ" panose="020B0604030504040204" pitchFamily="50" charset="-128"/>
                <a:cs typeface="メイリオ" panose="020B0604030504040204" pitchFamily="50" charset="-128"/>
              </a:rPr>
              <a:t>)</a:t>
            </a:r>
          </a:p>
        </p:txBody>
      </p:sp>
      <p:sp>
        <p:nvSpPr>
          <p:cNvPr id="12" name="正方形/長方形 11">
            <a:extLst>
              <a:ext uri="{FF2B5EF4-FFF2-40B4-BE49-F238E27FC236}">
                <a16:creationId xmlns:a16="http://schemas.microsoft.com/office/drawing/2014/main" id="{DEC6A80A-DD71-4093-9248-8EC789050C52}"/>
              </a:ext>
            </a:extLst>
          </p:cNvPr>
          <p:cNvSpPr/>
          <p:nvPr/>
        </p:nvSpPr>
        <p:spPr>
          <a:xfrm>
            <a:off x="4687562" y="3466320"/>
            <a:ext cx="4375102" cy="1869956"/>
          </a:xfrm>
          <a:prstGeom prst="rect">
            <a:avLst/>
          </a:prstGeom>
        </p:spPr>
        <p:style>
          <a:lnRef idx="1">
            <a:schemeClr val="accent6"/>
          </a:lnRef>
          <a:fillRef idx="2">
            <a:schemeClr val="accent6"/>
          </a:fillRef>
          <a:effectRef idx="1">
            <a:schemeClr val="accent6"/>
          </a:effectRef>
          <a:fontRef idx="minor">
            <a:schemeClr val="dk1"/>
          </a:fontRef>
        </p:style>
        <p:txBody>
          <a:bodyPr lIns="36000" tIns="108000" rIns="36000" rtlCol="0" anchor="ctr"/>
          <a:lstStyle/>
          <a:p>
            <a:pPr marL="285750" indent="-285750">
              <a:spcAft>
                <a:spcPts val="600"/>
              </a:spcAft>
              <a:buFont typeface="Arial" panose="020B0604020202020204" pitchFamily="34" charset="0"/>
              <a:buChar char="•"/>
            </a:pPr>
            <a:r>
              <a:rPr lang="ja-JP" altLang="en-US" sz="1300" dirty="0">
                <a:latin typeface="メイリオ" panose="020B0604030504040204" pitchFamily="50" charset="-128"/>
                <a:ea typeface="メイリオ" panose="020B0604030504040204" pitchFamily="50" charset="-128"/>
                <a:cs typeface="メイリオ" panose="020B0604030504040204" pitchFamily="50" charset="-128"/>
              </a:rPr>
              <a:t>地方公共団体が、水道事業者等としての位置付けを維持しつつ、水道施設の運営権を民間事業者に設定できる方式を</a:t>
            </a:r>
            <a:r>
              <a:rPr lang="ja-JP" altLang="en-US" sz="1300" dirty="0" smtClean="0">
                <a:latin typeface="メイリオ" panose="020B0604030504040204" pitchFamily="50" charset="-128"/>
                <a:ea typeface="メイリオ" panose="020B0604030504040204" pitchFamily="50" charset="-128"/>
                <a:cs typeface="メイリオ" panose="020B0604030504040204" pitchFamily="50" charset="-128"/>
              </a:rPr>
              <a:t>創設。（</a:t>
            </a:r>
            <a:r>
              <a:rPr lang="en-US" altLang="ja-JP" sz="1300" dirty="0">
                <a:latin typeface="メイリオ" panose="020B0604030504040204" pitchFamily="50" charset="-128"/>
                <a:ea typeface="メイリオ" panose="020B0604030504040204" pitchFamily="50" charset="-128"/>
                <a:cs typeface="メイリオ" panose="020B0604030504040204" pitchFamily="50" charset="-128"/>
              </a:rPr>
              <a:t>24</a:t>
            </a:r>
            <a:r>
              <a:rPr lang="ja-JP" altLang="en-US" sz="1300" dirty="0">
                <a:latin typeface="メイリオ" panose="020B0604030504040204" pitchFamily="50" charset="-128"/>
                <a:ea typeface="メイリオ" panose="020B0604030504040204" pitchFamily="50" charset="-128"/>
                <a:cs typeface="メイリオ" panose="020B0604030504040204" pitchFamily="50" charset="-128"/>
              </a:rPr>
              <a:t>条の４</a:t>
            </a:r>
            <a:r>
              <a:rPr lang="ja-JP" altLang="en-US" sz="1300" dirty="0" smtClean="0">
                <a:latin typeface="メイリオ" panose="020B0604030504040204" pitchFamily="50" charset="-128"/>
                <a:ea typeface="メイリオ" panose="020B0604030504040204" pitchFamily="50" charset="-128"/>
                <a:cs typeface="メイリオ" panose="020B0604030504040204" pitchFamily="50" charset="-128"/>
              </a:rPr>
              <a:t>）</a:t>
            </a:r>
            <a:endParaRPr lang="ja-JP" altLang="en-US" sz="1300" dirty="0">
              <a:latin typeface="メイリオ" panose="020B0604030504040204" pitchFamily="50" charset="-128"/>
              <a:ea typeface="メイリオ" panose="020B0604030504040204" pitchFamily="50" charset="-128"/>
              <a:cs typeface="メイリオ" panose="020B0604030504040204" pitchFamily="50" charset="-128"/>
            </a:endParaRPr>
          </a:p>
          <a:p>
            <a:pPr marL="285750" indent="-285750">
              <a:spcAft>
                <a:spcPts val="600"/>
              </a:spcAft>
              <a:buFont typeface="Arial" panose="020B0604020202020204" pitchFamily="34" charset="0"/>
              <a:buChar char="•"/>
            </a:pPr>
            <a:r>
              <a:rPr lang="ja-JP" altLang="en-US" sz="1300" dirty="0">
                <a:latin typeface="メイリオ" panose="020B0604030504040204" pitchFamily="50" charset="-128"/>
                <a:ea typeface="メイリオ" panose="020B0604030504040204" pitchFamily="50" charset="-128"/>
                <a:cs typeface="メイリオ" panose="020B0604030504040204" pitchFamily="50" charset="-128"/>
              </a:rPr>
              <a:t>地方公共団体に事業認可が残り、水道事業者として、全体方針の決定・全体管理の業務について最低限実施する必要</a:t>
            </a:r>
            <a:r>
              <a:rPr lang="ja-JP" altLang="en-US" sz="1300" dirty="0" smtClean="0">
                <a:latin typeface="メイリオ" panose="020B0604030504040204" pitchFamily="50" charset="-128"/>
                <a:ea typeface="メイリオ" panose="020B0604030504040204" pitchFamily="50" charset="-128"/>
                <a:cs typeface="メイリオ" panose="020B0604030504040204" pitchFamily="50" charset="-128"/>
              </a:rPr>
              <a:t>あり。</a:t>
            </a:r>
            <a:endParaRPr lang="ja-JP" altLang="en-US" sz="1300" dirty="0">
              <a:latin typeface="メイリオ" panose="020B0604030504040204" pitchFamily="50" charset="-128"/>
              <a:ea typeface="メイリオ" panose="020B0604030504040204" pitchFamily="50" charset="-128"/>
              <a:cs typeface="メイリオ" panose="020B0604030504040204" pitchFamily="50" charset="-128"/>
            </a:endParaRPr>
          </a:p>
          <a:p>
            <a:pPr marL="285750" indent="-285750">
              <a:buFont typeface="Arial" panose="020B0604020202020204" pitchFamily="34" charset="0"/>
              <a:buChar char="•"/>
            </a:pPr>
            <a:r>
              <a:rPr lang="ja-JP" altLang="en-US" sz="1300" dirty="0">
                <a:latin typeface="メイリオ" panose="020B0604030504040204" pitchFamily="50" charset="-128"/>
                <a:ea typeface="メイリオ" panose="020B0604030504040204" pitchFamily="50" charset="-128"/>
                <a:cs typeface="メイリオ" panose="020B0604030504040204" pitchFamily="50" charset="-128"/>
              </a:rPr>
              <a:t>一方、運営会社の業務範囲は、実施契約によって個別具体的に</a:t>
            </a:r>
            <a:r>
              <a:rPr lang="ja-JP" altLang="en-US" sz="1300" dirty="0" smtClean="0">
                <a:latin typeface="メイリオ" panose="020B0604030504040204" pitchFamily="50" charset="-128"/>
                <a:ea typeface="メイリオ" panose="020B0604030504040204" pitchFamily="50" charset="-128"/>
                <a:cs typeface="メイリオ" panose="020B0604030504040204" pitchFamily="50" charset="-128"/>
              </a:rPr>
              <a:t>定められる。</a:t>
            </a:r>
            <a:endParaRPr lang="ja-JP" altLang="en-US" sz="1300"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3" name="正方形/長方形 12">
            <a:extLst>
              <a:ext uri="{FF2B5EF4-FFF2-40B4-BE49-F238E27FC236}">
                <a16:creationId xmlns:a16="http://schemas.microsoft.com/office/drawing/2014/main" id="{B4DF9E6D-B1DC-449A-9A69-3D3B2C66FAEE}"/>
              </a:ext>
            </a:extLst>
          </p:cNvPr>
          <p:cNvSpPr/>
          <p:nvPr/>
        </p:nvSpPr>
        <p:spPr>
          <a:xfrm>
            <a:off x="955791" y="3479165"/>
            <a:ext cx="3463686" cy="1857111"/>
          </a:xfrm>
          <a:prstGeom prst="rect">
            <a:avLst/>
          </a:prstGeom>
          <a:ln w="12700"/>
        </p:spPr>
        <p:style>
          <a:lnRef idx="2">
            <a:schemeClr val="dk1"/>
          </a:lnRef>
          <a:fillRef idx="1">
            <a:schemeClr val="lt1"/>
          </a:fillRef>
          <a:effectRef idx="0">
            <a:schemeClr val="dk1"/>
          </a:effectRef>
          <a:fontRef idx="minor">
            <a:schemeClr val="dk1"/>
          </a:fontRef>
        </p:style>
        <p:txBody>
          <a:bodyPr vert="horz" lIns="36000" rIns="36000" rtlCol="0" anchor="ctr"/>
          <a:lstStyle/>
          <a:p>
            <a:pPr marL="285750" indent="-285750">
              <a:spcAft>
                <a:spcPts val="600"/>
              </a:spcAft>
              <a:buFont typeface="Arial" panose="020B0604020202020204" pitchFamily="34" charset="0"/>
              <a:buChar char="•"/>
            </a:pPr>
            <a:r>
              <a:rPr lang="ja-JP" altLang="en-US" sz="1300" dirty="0">
                <a:latin typeface="メイリオ" panose="020B0604030504040204" pitchFamily="50" charset="-128"/>
                <a:ea typeface="メイリオ" panose="020B0604030504040204" pitchFamily="50" charset="-128"/>
                <a:cs typeface="メイリオ" panose="020B0604030504040204" pitchFamily="50" charset="-128"/>
              </a:rPr>
              <a:t>現行法では、施設の運営権を民間事業者に設定するためには、地方公共団体が水道事業の認可を返上した上で、民間事業者が新たに認可を受けることが</a:t>
            </a:r>
            <a:r>
              <a:rPr lang="ja-JP" altLang="en-US" sz="1300" dirty="0" smtClean="0">
                <a:latin typeface="メイリオ" panose="020B0604030504040204" pitchFamily="50" charset="-128"/>
                <a:ea typeface="メイリオ" panose="020B0604030504040204" pitchFamily="50" charset="-128"/>
                <a:cs typeface="メイリオ" panose="020B0604030504040204" pitchFamily="50" charset="-128"/>
              </a:rPr>
              <a:t>必要。</a:t>
            </a:r>
            <a:endParaRPr lang="ja-JP" altLang="en-US" sz="1300" dirty="0">
              <a:latin typeface="メイリオ" panose="020B0604030504040204" pitchFamily="50" charset="-128"/>
              <a:ea typeface="メイリオ" panose="020B0604030504040204" pitchFamily="50" charset="-128"/>
              <a:cs typeface="メイリオ" panose="020B0604030504040204" pitchFamily="50" charset="-128"/>
            </a:endParaRPr>
          </a:p>
          <a:p>
            <a:pPr marL="285750" indent="-285750">
              <a:buFont typeface="Arial" panose="020B0604020202020204" pitchFamily="34" charset="0"/>
              <a:buChar char="•"/>
            </a:pPr>
            <a:r>
              <a:rPr lang="ja-JP" altLang="en-US" sz="1300" dirty="0">
                <a:latin typeface="メイリオ" panose="020B0604030504040204" pitchFamily="50" charset="-128"/>
                <a:ea typeface="メイリオ" panose="020B0604030504040204" pitchFamily="50" charset="-128"/>
                <a:cs typeface="メイリオ" panose="020B0604030504040204" pitchFamily="50" charset="-128"/>
              </a:rPr>
              <a:t>地方公共団体から、不測のリスク発生時には地方公共団体が責任を負えるよう、水道事業の認可を残したまま、運営権の設定を可能として欲しいとの</a:t>
            </a:r>
            <a:r>
              <a:rPr lang="ja-JP" altLang="en-US" sz="1300" dirty="0" smtClean="0">
                <a:latin typeface="メイリオ" panose="020B0604030504040204" pitchFamily="50" charset="-128"/>
                <a:ea typeface="メイリオ" panose="020B0604030504040204" pitchFamily="50" charset="-128"/>
                <a:cs typeface="メイリオ" panose="020B0604030504040204" pitchFamily="50" charset="-128"/>
              </a:rPr>
              <a:t>要望。</a:t>
            </a:r>
            <a:endParaRPr lang="ja-JP" altLang="en-US" sz="1300"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4" name="二等辺三角形 13">
            <a:extLst>
              <a:ext uri="{FF2B5EF4-FFF2-40B4-BE49-F238E27FC236}">
                <a16:creationId xmlns:a16="http://schemas.microsoft.com/office/drawing/2014/main" id="{B2C47CEF-50CE-4CEB-8BC5-7C851034F40B}"/>
              </a:ext>
            </a:extLst>
          </p:cNvPr>
          <p:cNvSpPr/>
          <p:nvPr/>
        </p:nvSpPr>
        <p:spPr>
          <a:xfrm rot="5400000">
            <a:off x="3469674" y="2060924"/>
            <a:ext cx="2167541" cy="131543"/>
          </a:xfrm>
          <a:prstGeom prst="triangle">
            <a:avLst/>
          </a:prstGeom>
          <a:gradFill flip="none" rotWithShape="1">
            <a:lin ang="2700000" scaled="1"/>
            <a:tileRect/>
          </a:gradFill>
          <a:ln>
            <a:noFill/>
          </a:ln>
        </p:spPr>
        <p:style>
          <a:lnRef idx="1">
            <a:schemeClr val="accent1"/>
          </a:lnRef>
          <a:fillRef idx="2">
            <a:schemeClr val="accent1"/>
          </a:fillRef>
          <a:effectRef idx="1">
            <a:schemeClr val="accent1"/>
          </a:effectRef>
          <a:fontRef idx="minor">
            <a:schemeClr val="dk1"/>
          </a:fontRef>
        </p:style>
        <p:txBody>
          <a:bodyPr vert="eaVert" rtlCol="0" anchor="ctr"/>
          <a:lstStyle/>
          <a:p>
            <a:pPr algn="ctr"/>
            <a:endParaRPr kumimoji="1" lang="ja-JP" altLang="en-US" sz="1100" dirty="0"/>
          </a:p>
        </p:txBody>
      </p:sp>
      <p:sp>
        <p:nvSpPr>
          <p:cNvPr id="15" name="二等辺三角形 14">
            <a:extLst>
              <a:ext uri="{FF2B5EF4-FFF2-40B4-BE49-F238E27FC236}">
                <a16:creationId xmlns:a16="http://schemas.microsoft.com/office/drawing/2014/main" id="{6F319F92-F67D-431F-8C1F-B952D623124A}"/>
              </a:ext>
            </a:extLst>
          </p:cNvPr>
          <p:cNvSpPr/>
          <p:nvPr/>
        </p:nvSpPr>
        <p:spPr>
          <a:xfrm rot="5400000">
            <a:off x="3665951" y="4273832"/>
            <a:ext cx="1775137" cy="131392"/>
          </a:xfrm>
          <a:prstGeom prst="triangle">
            <a:avLst/>
          </a:prstGeom>
          <a:gradFill flip="none" rotWithShape="1">
            <a:lin ang="2700000" scaled="1"/>
            <a:tileRect/>
          </a:gradFill>
          <a:ln>
            <a:noFill/>
          </a:ln>
        </p:spPr>
        <p:style>
          <a:lnRef idx="1">
            <a:schemeClr val="accent1"/>
          </a:lnRef>
          <a:fillRef idx="2">
            <a:schemeClr val="accent1"/>
          </a:fillRef>
          <a:effectRef idx="1">
            <a:schemeClr val="accent1"/>
          </a:effectRef>
          <a:fontRef idx="minor">
            <a:schemeClr val="dk1"/>
          </a:fontRef>
        </p:style>
        <p:txBody>
          <a:bodyPr vert="eaVert" rtlCol="0" anchor="ctr"/>
          <a:lstStyle/>
          <a:p>
            <a:pPr algn="ctr"/>
            <a:endParaRPr kumimoji="1" lang="ja-JP" altLang="en-US" sz="1100" dirty="0"/>
          </a:p>
        </p:txBody>
      </p:sp>
      <p:sp>
        <p:nvSpPr>
          <p:cNvPr id="16" name="テキスト ボックス 15">
            <a:extLst>
              <a:ext uri="{FF2B5EF4-FFF2-40B4-BE49-F238E27FC236}">
                <a16:creationId xmlns:a16="http://schemas.microsoft.com/office/drawing/2014/main" id="{21535B46-EEDC-489C-8593-0007089A7873}"/>
              </a:ext>
            </a:extLst>
          </p:cNvPr>
          <p:cNvSpPr txBox="1"/>
          <p:nvPr/>
        </p:nvSpPr>
        <p:spPr>
          <a:xfrm>
            <a:off x="1871868" y="487919"/>
            <a:ext cx="869149" cy="338554"/>
          </a:xfrm>
          <a:prstGeom prst="rect">
            <a:avLst/>
          </a:prstGeom>
          <a:noFill/>
        </p:spPr>
        <p:txBody>
          <a:bodyPr wrap="none" rtlCol="0">
            <a:spAutoFit/>
          </a:bodyPr>
          <a:lstStyle/>
          <a:p>
            <a:r>
              <a:rPr kumimoji="1" lang="ja-JP" altLang="en-US" sz="1600" b="1" u="sng" dirty="0" smtClean="0">
                <a:latin typeface="Meiryo UI" panose="020B0604030504040204" pitchFamily="50" charset="-128"/>
                <a:ea typeface="Meiryo UI" panose="020B0604030504040204" pitchFamily="50" charset="-128"/>
              </a:rPr>
              <a:t>課題 等</a:t>
            </a:r>
            <a:endParaRPr kumimoji="1" lang="ja-JP" altLang="en-US" sz="1600" b="1" u="sng" dirty="0">
              <a:latin typeface="Meiryo UI" panose="020B0604030504040204" pitchFamily="50" charset="-128"/>
              <a:ea typeface="Meiryo UI" panose="020B0604030504040204" pitchFamily="50" charset="-128"/>
            </a:endParaRPr>
          </a:p>
        </p:txBody>
      </p:sp>
      <p:sp>
        <p:nvSpPr>
          <p:cNvPr id="17" name="テキスト ボックス 16">
            <a:extLst>
              <a:ext uri="{FF2B5EF4-FFF2-40B4-BE49-F238E27FC236}">
                <a16:creationId xmlns:a16="http://schemas.microsoft.com/office/drawing/2014/main" id="{29099401-2B73-4964-BE62-54D5DD35D3B9}"/>
              </a:ext>
            </a:extLst>
          </p:cNvPr>
          <p:cNvSpPr txBox="1"/>
          <p:nvPr/>
        </p:nvSpPr>
        <p:spPr>
          <a:xfrm>
            <a:off x="5949342" y="494859"/>
            <a:ext cx="1398140" cy="338554"/>
          </a:xfrm>
          <a:prstGeom prst="rect">
            <a:avLst/>
          </a:prstGeom>
          <a:noFill/>
        </p:spPr>
        <p:txBody>
          <a:bodyPr wrap="none" rtlCol="0">
            <a:spAutoFit/>
          </a:bodyPr>
          <a:lstStyle/>
          <a:p>
            <a:r>
              <a:rPr kumimoji="1" lang="ja-JP" altLang="en-US" sz="1600" b="1" u="sng" dirty="0" smtClean="0">
                <a:latin typeface="Meiryo UI" panose="020B0604030504040204" pitchFamily="50" charset="-128"/>
                <a:ea typeface="Meiryo UI" panose="020B0604030504040204" pitchFamily="50" charset="-128"/>
              </a:rPr>
              <a:t>改正法の内容</a:t>
            </a:r>
            <a:endParaRPr kumimoji="1" lang="ja-JP" altLang="en-US" sz="1600" b="1" u="sng" dirty="0">
              <a:latin typeface="Meiryo UI" panose="020B0604030504040204" pitchFamily="50" charset="-128"/>
              <a:ea typeface="Meiryo UI" panose="020B0604030504040204" pitchFamily="50" charset="-128"/>
            </a:endParaRPr>
          </a:p>
        </p:txBody>
      </p:sp>
      <p:cxnSp>
        <p:nvCxnSpPr>
          <p:cNvPr id="18" name="直線コネクタ 17"/>
          <p:cNvCxnSpPr/>
          <p:nvPr/>
        </p:nvCxnSpPr>
        <p:spPr>
          <a:xfrm>
            <a:off x="251520" y="501272"/>
            <a:ext cx="860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 name="スライド番号プレースホルダー 2"/>
          <p:cNvSpPr>
            <a:spLocks noGrp="1"/>
          </p:cNvSpPr>
          <p:nvPr>
            <p:ph type="sldNum" sz="quarter" idx="12"/>
          </p:nvPr>
        </p:nvSpPr>
        <p:spPr/>
        <p:txBody>
          <a:bodyPr/>
          <a:lstStyle/>
          <a:p>
            <a:fld id="{0852C555-0D64-4388-834A-3E059AADB174}" type="slidenum">
              <a:rPr lang="ja-JP" altLang="en-US" smtClean="0"/>
              <a:pPr/>
              <a:t>19</a:t>
            </a:fld>
            <a:endParaRPr lang="ja-JP" altLang="en-US"/>
          </a:p>
        </p:txBody>
      </p:sp>
      <p:sp>
        <p:nvSpPr>
          <p:cNvPr id="20" name="四角形: 角を丸くする 5">
            <a:extLst>
              <a:ext uri="{FF2B5EF4-FFF2-40B4-BE49-F238E27FC236}">
                <a16:creationId xmlns:a16="http://schemas.microsoft.com/office/drawing/2014/main" id="{604B9C6D-1525-4A60-8905-C02836B75AFD}"/>
              </a:ext>
            </a:extLst>
          </p:cNvPr>
          <p:cNvSpPr/>
          <p:nvPr/>
        </p:nvSpPr>
        <p:spPr>
          <a:xfrm>
            <a:off x="191846" y="805985"/>
            <a:ext cx="701134" cy="2500813"/>
          </a:xfrm>
          <a:prstGeom prst="roundRect">
            <a:avLst>
              <a:gd name="adj" fmla="val 9284"/>
            </a:avLst>
          </a:prstGeom>
          <a:solidFill>
            <a:schemeClr val="bg1">
              <a:lumMod val="85000"/>
            </a:schemeClr>
          </a:solidFill>
        </p:spPr>
        <p:style>
          <a:lnRef idx="2">
            <a:schemeClr val="dk1"/>
          </a:lnRef>
          <a:fillRef idx="1">
            <a:schemeClr val="lt1"/>
          </a:fillRef>
          <a:effectRef idx="0">
            <a:schemeClr val="dk1"/>
          </a:effectRef>
          <a:fontRef idx="minor">
            <a:schemeClr val="dk1"/>
          </a:fontRef>
        </p:style>
        <p:txBody>
          <a:bodyPr vert="eaVert" lIns="36000" rIns="36000" rtlCol="0" anchor="ctr"/>
          <a:lstStyle/>
          <a:p>
            <a:pPr algn="ctr"/>
            <a:r>
              <a:rPr lang="ja-JP" altLang="en-US" sz="2400" b="1" dirty="0" smtClean="0">
                <a:latin typeface="Meiryo UI" panose="020B0604030504040204" pitchFamily="50" charset="-128"/>
                <a:ea typeface="Meiryo UI" panose="020B0604030504040204" pitchFamily="50" charset="-128"/>
              </a:rPr>
              <a:t>広　域　化</a:t>
            </a:r>
            <a:endParaRPr kumimoji="1" lang="ja-JP" altLang="en-US" sz="2400" b="1" dirty="0">
              <a:latin typeface="Meiryo UI" panose="020B0604030504040204" pitchFamily="50" charset="-128"/>
              <a:ea typeface="Meiryo UI" panose="020B0604030504040204" pitchFamily="50" charset="-128"/>
            </a:endParaRPr>
          </a:p>
        </p:txBody>
      </p:sp>
      <p:sp>
        <p:nvSpPr>
          <p:cNvPr id="21" name="四角形: 角を丸くする 5">
            <a:extLst>
              <a:ext uri="{FF2B5EF4-FFF2-40B4-BE49-F238E27FC236}">
                <a16:creationId xmlns:a16="http://schemas.microsoft.com/office/drawing/2014/main" id="{604B9C6D-1525-4A60-8905-C02836B75AFD}"/>
              </a:ext>
            </a:extLst>
          </p:cNvPr>
          <p:cNvSpPr/>
          <p:nvPr/>
        </p:nvSpPr>
        <p:spPr>
          <a:xfrm>
            <a:off x="191846" y="3479165"/>
            <a:ext cx="695599" cy="1857111"/>
          </a:xfrm>
          <a:prstGeom prst="roundRect">
            <a:avLst>
              <a:gd name="adj" fmla="val 9284"/>
            </a:avLst>
          </a:prstGeom>
          <a:solidFill>
            <a:schemeClr val="bg1">
              <a:lumMod val="85000"/>
            </a:schemeClr>
          </a:solidFill>
        </p:spPr>
        <p:style>
          <a:lnRef idx="2">
            <a:schemeClr val="dk1"/>
          </a:lnRef>
          <a:fillRef idx="1">
            <a:schemeClr val="lt1"/>
          </a:fillRef>
          <a:effectRef idx="0">
            <a:schemeClr val="dk1"/>
          </a:effectRef>
          <a:fontRef idx="minor">
            <a:schemeClr val="dk1"/>
          </a:fontRef>
        </p:style>
        <p:txBody>
          <a:bodyPr vert="eaVert" lIns="36000" rIns="36000" rtlCol="0" anchor="ctr"/>
          <a:lstStyle/>
          <a:p>
            <a:pPr algn="ctr"/>
            <a:r>
              <a:rPr kumimoji="1" lang="ja-JP" altLang="en-US" sz="2400" b="1" dirty="0" smtClean="0">
                <a:latin typeface="Meiryo UI" panose="020B0604030504040204" pitchFamily="50" charset="-128"/>
                <a:ea typeface="Meiryo UI" panose="020B0604030504040204" pitchFamily="50" charset="-128"/>
              </a:rPr>
              <a:t>官 民 連 携</a:t>
            </a:r>
            <a:endParaRPr kumimoji="1" lang="ja-JP" altLang="en-US" sz="2400" b="1" dirty="0">
              <a:latin typeface="Meiryo UI" panose="020B0604030504040204" pitchFamily="50" charset="-128"/>
              <a:ea typeface="Meiryo UI" panose="020B0604030504040204" pitchFamily="50" charset="-128"/>
            </a:endParaRPr>
          </a:p>
        </p:txBody>
      </p:sp>
      <p:sp>
        <p:nvSpPr>
          <p:cNvPr id="24" name="正方形/長方形 23">
            <a:extLst>
              <a:ext uri="{FF2B5EF4-FFF2-40B4-BE49-F238E27FC236}">
                <a16:creationId xmlns:a16="http://schemas.microsoft.com/office/drawing/2014/main" id="{B4DF9E6D-B1DC-449A-9A69-3D3B2C66FAEE}"/>
              </a:ext>
            </a:extLst>
          </p:cNvPr>
          <p:cNvSpPr/>
          <p:nvPr/>
        </p:nvSpPr>
        <p:spPr>
          <a:xfrm>
            <a:off x="960575" y="5495797"/>
            <a:ext cx="3451484" cy="1098966"/>
          </a:xfrm>
          <a:prstGeom prst="rect">
            <a:avLst/>
          </a:prstGeom>
          <a:ln w="12700"/>
        </p:spPr>
        <p:style>
          <a:lnRef idx="2">
            <a:schemeClr val="dk1"/>
          </a:lnRef>
          <a:fillRef idx="1">
            <a:schemeClr val="lt1"/>
          </a:fillRef>
          <a:effectRef idx="0">
            <a:schemeClr val="dk1"/>
          </a:effectRef>
          <a:fontRef idx="minor">
            <a:schemeClr val="dk1"/>
          </a:fontRef>
        </p:style>
        <p:txBody>
          <a:bodyPr vert="horz" lIns="36000" rIns="36000" rtlCol="0" anchor="ctr"/>
          <a:lstStyle/>
          <a:p>
            <a:pPr marL="285750" indent="-285750">
              <a:buFont typeface="Arial" panose="020B0604020202020204" pitchFamily="34" charset="0"/>
              <a:buChar char="•"/>
            </a:pPr>
            <a:r>
              <a:rPr lang="ja-JP" altLang="en-US" sz="1300" dirty="0" smtClean="0">
                <a:latin typeface="メイリオ" panose="020B0604030504040204" pitchFamily="50" charset="-128"/>
                <a:ea typeface="メイリオ" panose="020B0604030504040204" pitchFamily="50" charset="-128"/>
                <a:cs typeface="メイリオ" panose="020B0604030504040204" pitchFamily="50" charset="-128"/>
              </a:rPr>
              <a:t>水道事業の経営状況は今後も厳しい見込みだが、十分な更新費用を見込んでいない事業者が多く、このままでは、将来急激な料金引き上げを招くおそれ。</a:t>
            </a:r>
            <a:endParaRPr lang="ja-JP" altLang="en-US" sz="1300"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25" name="正方形/長方形 24">
            <a:extLst>
              <a:ext uri="{FF2B5EF4-FFF2-40B4-BE49-F238E27FC236}">
                <a16:creationId xmlns:a16="http://schemas.microsoft.com/office/drawing/2014/main" id="{DEC6A80A-DD71-4093-9248-8EC789050C52}"/>
              </a:ext>
            </a:extLst>
          </p:cNvPr>
          <p:cNvSpPr/>
          <p:nvPr/>
        </p:nvSpPr>
        <p:spPr>
          <a:xfrm>
            <a:off x="4694830" y="5495797"/>
            <a:ext cx="4367834" cy="1098966"/>
          </a:xfrm>
          <a:prstGeom prst="rect">
            <a:avLst/>
          </a:prstGeom>
        </p:spPr>
        <p:style>
          <a:lnRef idx="1">
            <a:schemeClr val="accent6"/>
          </a:lnRef>
          <a:fillRef idx="2">
            <a:schemeClr val="accent6"/>
          </a:fillRef>
          <a:effectRef idx="1">
            <a:schemeClr val="accent6"/>
          </a:effectRef>
          <a:fontRef idx="minor">
            <a:schemeClr val="dk1"/>
          </a:fontRef>
        </p:style>
        <p:txBody>
          <a:bodyPr lIns="36000" tIns="108000" rIns="36000" rtlCol="0" anchor="ctr"/>
          <a:lstStyle/>
          <a:p>
            <a:pPr marL="285750" indent="-285750">
              <a:buFont typeface="Arial" panose="020B0604020202020204" pitchFamily="34" charset="0"/>
              <a:buChar char="•"/>
            </a:pPr>
            <a:r>
              <a:rPr lang="ja-JP" altLang="en-US" sz="1300" dirty="0" smtClean="0">
                <a:latin typeface="メイリオ" panose="020B0604030504040204" pitchFamily="50" charset="-128"/>
                <a:ea typeface="メイリオ" panose="020B0604030504040204" pitchFamily="50" charset="-128"/>
                <a:cs typeface="メイリオ" panose="020B0604030504040204" pitchFamily="50" charset="-128"/>
              </a:rPr>
              <a:t>水道事業者は、施設の計画的な更新及び更新費用を含む収支の見通しを作成し公表する旨の努力義務を規定。（</a:t>
            </a:r>
            <a:r>
              <a:rPr lang="en-US" altLang="ja-JP" sz="1300" dirty="0" smtClean="0">
                <a:latin typeface="メイリオ" panose="020B0604030504040204" pitchFamily="50" charset="-128"/>
                <a:ea typeface="メイリオ" panose="020B0604030504040204" pitchFamily="50" charset="-128"/>
                <a:cs typeface="メイリオ" panose="020B0604030504040204" pitchFamily="50" charset="-128"/>
              </a:rPr>
              <a:t>22</a:t>
            </a:r>
            <a:r>
              <a:rPr lang="ja-JP" altLang="en-US" sz="1300" dirty="0" smtClean="0">
                <a:latin typeface="メイリオ" panose="020B0604030504040204" pitchFamily="50" charset="-128"/>
                <a:ea typeface="メイリオ" panose="020B0604030504040204" pitchFamily="50" charset="-128"/>
                <a:cs typeface="メイリオ" panose="020B0604030504040204" pitchFamily="50" charset="-128"/>
              </a:rPr>
              <a:t>条の４）</a:t>
            </a:r>
            <a:endParaRPr lang="ja-JP" altLang="en-US" sz="1300"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22" name="四角形: 角を丸くする 5">
            <a:extLst>
              <a:ext uri="{FF2B5EF4-FFF2-40B4-BE49-F238E27FC236}">
                <a16:creationId xmlns:a16="http://schemas.microsoft.com/office/drawing/2014/main" id="{604B9C6D-1525-4A60-8905-C02836B75AFD}"/>
              </a:ext>
            </a:extLst>
          </p:cNvPr>
          <p:cNvSpPr/>
          <p:nvPr/>
        </p:nvSpPr>
        <p:spPr>
          <a:xfrm>
            <a:off x="212600" y="5495796"/>
            <a:ext cx="666639" cy="1098967"/>
          </a:xfrm>
          <a:prstGeom prst="roundRect">
            <a:avLst>
              <a:gd name="adj" fmla="val 9284"/>
            </a:avLst>
          </a:prstGeom>
          <a:solidFill>
            <a:schemeClr val="bg1">
              <a:lumMod val="85000"/>
            </a:schemeClr>
          </a:solidFill>
        </p:spPr>
        <p:style>
          <a:lnRef idx="2">
            <a:schemeClr val="dk1"/>
          </a:lnRef>
          <a:fillRef idx="1">
            <a:schemeClr val="lt1"/>
          </a:fillRef>
          <a:effectRef idx="0">
            <a:schemeClr val="dk1"/>
          </a:effectRef>
          <a:fontRef idx="minor">
            <a:schemeClr val="dk1"/>
          </a:fontRef>
        </p:style>
        <p:txBody>
          <a:bodyPr vert="eaVert" lIns="36000" rIns="36000" rtlCol="0" anchor="ctr"/>
          <a:lstStyle/>
          <a:p>
            <a:pPr algn="ctr"/>
            <a:r>
              <a:rPr kumimoji="1" lang="ja-JP" altLang="en-US" b="1" dirty="0" smtClean="0">
                <a:solidFill>
                  <a:schemeClr val="tx1"/>
                </a:solidFill>
                <a:latin typeface="Meiryo UI" panose="020B0604030504040204" pitchFamily="50" charset="-128"/>
                <a:ea typeface="Meiryo UI" panose="020B0604030504040204" pitchFamily="50" charset="-128"/>
              </a:rPr>
              <a:t>住民理解</a:t>
            </a:r>
            <a:endParaRPr kumimoji="1" lang="ja-JP" altLang="en-US" b="1" dirty="0">
              <a:solidFill>
                <a:schemeClr val="tx1"/>
              </a:solidFill>
              <a:latin typeface="Meiryo UI" panose="020B0604030504040204" pitchFamily="50" charset="-128"/>
              <a:ea typeface="Meiryo UI" panose="020B0604030504040204" pitchFamily="50" charset="-128"/>
            </a:endParaRPr>
          </a:p>
        </p:txBody>
      </p:sp>
      <p:sp>
        <p:nvSpPr>
          <p:cNvPr id="19" name="二等辺三角形 18">
            <a:extLst>
              <a:ext uri="{FF2B5EF4-FFF2-40B4-BE49-F238E27FC236}">
                <a16:creationId xmlns:a16="http://schemas.microsoft.com/office/drawing/2014/main" id="{6F319F92-F67D-431F-8C1F-B952D623124A}"/>
              </a:ext>
            </a:extLst>
          </p:cNvPr>
          <p:cNvSpPr/>
          <p:nvPr/>
        </p:nvSpPr>
        <p:spPr>
          <a:xfrm rot="5400000">
            <a:off x="3981347" y="6014343"/>
            <a:ext cx="1150692" cy="113602"/>
          </a:xfrm>
          <a:prstGeom prst="triangle">
            <a:avLst/>
          </a:prstGeom>
          <a:gradFill flip="none" rotWithShape="1">
            <a:lin ang="2700000" scaled="1"/>
            <a:tileRect/>
          </a:gradFill>
          <a:ln>
            <a:noFill/>
          </a:ln>
        </p:spPr>
        <p:style>
          <a:lnRef idx="1">
            <a:schemeClr val="accent1"/>
          </a:lnRef>
          <a:fillRef idx="2">
            <a:schemeClr val="accent1"/>
          </a:fillRef>
          <a:effectRef idx="1">
            <a:schemeClr val="accent1"/>
          </a:effectRef>
          <a:fontRef idx="minor">
            <a:schemeClr val="dk1"/>
          </a:fontRef>
        </p:style>
        <p:txBody>
          <a:bodyPr vert="eaVert" rtlCol="0" anchor="ctr"/>
          <a:lstStyle/>
          <a:p>
            <a:pPr algn="ctr"/>
            <a:endParaRPr kumimoji="1" lang="ja-JP" altLang="en-US" sz="1100" dirty="0"/>
          </a:p>
        </p:txBody>
      </p:sp>
    </p:spTree>
    <p:extLst>
      <p:ext uri="{BB962C8B-B14F-4D97-AF65-F5344CB8AC3E}">
        <p14:creationId xmlns:p14="http://schemas.microsoft.com/office/powerpoint/2010/main" val="145671062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1260375" y="1054612"/>
            <a:ext cx="7038151" cy="4893647"/>
          </a:xfrm>
          <a:prstGeom prst="rect">
            <a:avLst/>
          </a:prstGeom>
          <a:noFill/>
        </p:spPr>
        <p:txBody>
          <a:bodyPr wrap="square" rtlCol="0">
            <a:spAutoFit/>
          </a:bodyPr>
          <a:lstStyle/>
          <a:p>
            <a:pPr algn="ctr"/>
            <a:r>
              <a:rPr kumimoji="1" lang="ja-JP" altLang="en-US" sz="2400" dirty="0">
                <a:latin typeface="Meiryo UI" panose="020B0604030504040204" pitchFamily="50" charset="-128"/>
                <a:ea typeface="Meiryo UI" panose="020B0604030504040204" pitchFamily="50" charset="-128"/>
              </a:rPr>
              <a:t>目　次</a:t>
            </a:r>
            <a:endParaRPr kumimoji="1" lang="en-US" altLang="ja-JP" sz="2400" dirty="0">
              <a:latin typeface="Meiryo UI" panose="020B0604030504040204" pitchFamily="50" charset="-128"/>
              <a:ea typeface="Meiryo UI" panose="020B0604030504040204" pitchFamily="50" charset="-128"/>
            </a:endParaRPr>
          </a:p>
          <a:p>
            <a:endParaRPr lang="en-US" altLang="ja-JP" sz="2400" dirty="0">
              <a:latin typeface="Meiryo UI" panose="020B0604030504040204" pitchFamily="50" charset="-128"/>
              <a:ea typeface="Meiryo UI" panose="020B0604030504040204" pitchFamily="50" charset="-128"/>
            </a:endParaRPr>
          </a:p>
          <a:p>
            <a:endParaRPr lang="en-US" altLang="ja-JP" sz="2400" dirty="0">
              <a:latin typeface="Meiryo UI" panose="020B0604030504040204" pitchFamily="50" charset="-128"/>
              <a:ea typeface="Meiryo UI" panose="020B0604030504040204" pitchFamily="50" charset="-128"/>
            </a:endParaRPr>
          </a:p>
          <a:p>
            <a:endParaRPr kumimoji="1" lang="en-US" altLang="ja-JP" sz="2400" dirty="0">
              <a:latin typeface="Meiryo UI" panose="020B0604030504040204" pitchFamily="50" charset="-128"/>
              <a:ea typeface="Meiryo UI" panose="020B0604030504040204" pitchFamily="50" charset="-128"/>
            </a:endParaRPr>
          </a:p>
          <a:p>
            <a:r>
              <a:rPr lang="ja-JP" altLang="en-US" sz="2400" dirty="0" smtClean="0">
                <a:latin typeface="Meiryo UI" panose="020B0604030504040204" pitchFamily="50" charset="-128"/>
                <a:ea typeface="Meiryo UI" panose="020B0604030504040204" pitchFamily="50" charset="-128"/>
              </a:rPr>
              <a:t>序章（はじめに）</a:t>
            </a:r>
            <a:endParaRPr lang="en-US" altLang="ja-JP" sz="2400" dirty="0" smtClean="0">
              <a:latin typeface="Meiryo UI" panose="020B0604030504040204" pitchFamily="50" charset="-128"/>
              <a:ea typeface="Meiryo UI" panose="020B0604030504040204" pitchFamily="50" charset="-128"/>
            </a:endParaRPr>
          </a:p>
          <a:p>
            <a:endParaRPr lang="en-US" altLang="ja-JP" sz="2400" dirty="0" smtClean="0">
              <a:latin typeface="Meiryo UI" panose="020B0604030504040204" pitchFamily="50" charset="-128"/>
              <a:ea typeface="Meiryo UI" panose="020B0604030504040204" pitchFamily="50" charset="-128"/>
            </a:endParaRPr>
          </a:p>
          <a:p>
            <a:r>
              <a:rPr lang="ja-JP" altLang="en-US" sz="2400" dirty="0" smtClean="0">
                <a:latin typeface="Meiryo UI" panose="020B0604030504040204" pitchFamily="50" charset="-128"/>
                <a:ea typeface="Meiryo UI" panose="020B0604030504040204" pitchFamily="50" charset="-128"/>
              </a:rPr>
              <a:t>第１章</a:t>
            </a:r>
            <a:r>
              <a:rPr lang="ja-JP" altLang="en-US" sz="2400" dirty="0">
                <a:latin typeface="Meiryo UI" panose="020B0604030504040204" pitchFamily="50" charset="-128"/>
                <a:ea typeface="Meiryo UI" panose="020B0604030504040204" pitchFamily="50" charset="-128"/>
              </a:rPr>
              <a:t>　</a:t>
            </a:r>
            <a:r>
              <a:rPr lang="ja-JP" altLang="en-US" sz="2400" dirty="0" smtClean="0">
                <a:latin typeface="Meiryo UI" panose="020B0604030504040204" pitchFamily="50" charset="-128"/>
                <a:ea typeface="Meiryo UI" panose="020B0604030504040204" pitchFamily="50" charset="-128"/>
              </a:rPr>
              <a:t>大阪府域の水道の課題</a:t>
            </a:r>
            <a:endParaRPr lang="en-US" altLang="ja-JP" sz="2400" dirty="0">
              <a:latin typeface="Meiryo UI" panose="020B0604030504040204" pitchFamily="50" charset="-128"/>
              <a:ea typeface="Meiryo UI" panose="020B0604030504040204" pitchFamily="50" charset="-128"/>
            </a:endParaRPr>
          </a:p>
          <a:p>
            <a:endParaRPr lang="en-US" altLang="ja-JP" sz="2400" dirty="0">
              <a:latin typeface="Meiryo UI" panose="020B0604030504040204" pitchFamily="50" charset="-128"/>
              <a:ea typeface="Meiryo UI" panose="020B0604030504040204" pitchFamily="50" charset="-128"/>
            </a:endParaRPr>
          </a:p>
          <a:p>
            <a:r>
              <a:rPr lang="ja-JP" altLang="en-US" sz="2400" dirty="0">
                <a:latin typeface="Meiryo UI" panose="020B0604030504040204" pitchFamily="50" charset="-128"/>
                <a:ea typeface="Meiryo UI" panose="020B0604030504040204" pitchFamily="50" charset="-128"/>
              </a:rPr>
              <a:t>第２章　</a:t>
            </a:r>
            <a:r>
              <a:rPr lang="ja-JP" altLang="en-US" sz="2400" dirty="0" smtClean="0">
                <a:latin typeface="Meiryo UI" panose="020B0604030504040204" pitchFamily="50" charset="-128"/>
                <a:ea typeface="Meiryo UI" panose="020B0604030504040204" pitchFamily="50" charset="-128"/>
              </a:rPr>
              <a:t>課題解決の手法</a:t>
            </a:r>
            <a:endParaRPr lang="en-US" altLang="ja-JP" sz="2400" dirty="0" smtClean="0">
              <a:latin typeface="Meiryo UI" panose="020B0604030504040204" pitchFamily="50" charset="-128"/>
              <a:ea typeface="Meiryo UI" panose="020B0604030504040204" pitchFamily="50" charset="-128"/>
            </a:endParaRPr>
          </a:p>
          <a:p>
            <a:endParaRPr lang="en-US" altLang="ja-JP" sz="2400" dirty="0">
              <a:latin typeface="Meiryo UI" panose="020B0604030504040204" pitchFamily="50" charset="-128"/>
              <a:ea typeface="Meiryo UI" panose="020B0604030504040204" pitchFamily="50" charset="-128"/>
            </a:endParaRPr>
          </a:p>
          <a:p>
            <a:r>
              <a:rPr lang="ja-JP" altLang="en-US" sz="2400" dirty="0" smtClean="0">
                <a:latin typeface="Meiryo UI" panose="020B0604030504040204" pitchFamily="50" charset="-128"/>
                <a:ea typeface="Meiryo UI" panose="020B0604030504040204" pitchFamily="50" charset="-128"/>
              </a:rPr>
              <a:t>第</a:t>
            </a:r>
            <a:r>
              <a:rPr lang="ja-JP" altLang="en-US" sz="2400" dirty="0">
                <a:latin typeface="Meiryo UI" panose="020B0604030504040204" pitchFamily="50" charset="-128"/>
                <a:ea typeface="Meiryo UI" panose="020B0604030504040204" pitchFamily="50" charset="-128"/>
              </a:rPr>
              <a:t>３</a:t>
            </a:r>
            <a:r>
              <a:rPr lang="ja-JP" altLang="en-US" sz="2400" dirty="0" smtClean="0">
                <a:latin typeface="Meiryo UI" panose="020B0604030504040204" pitchFamily="50" charset="-128"/>
                <a:ea typeface="Meiryo UI" panose="020B0604030504040204" pitchFamily="50" charset="-128"/>
              </a:rPr>
              <a:t>章　具体的取組み</a:t>
            </a:r>
            <a:endParaRPr lang="en-US" altLang="ja-JP" sz="2400" dirty="0" smtClean="0">
              <a:latin typeface="Meiryo UI" panose="020B0604030504040204" pitchFamily="50" charset="-128"/>
              <a:ea typeface="Meiryo UI" panose="020B0604030504040204" pitchFamily="50" charset="-128"/>
            </a:endParaRPr>
          </a:p>
          <a:p>
            <a:endParaRPr lang="en-US" altLang="ja-JP" sz="2400" dirty="0">
              <a:latin typeface="Meiryo UI" panose="020B0604030504040204" pitchFamily="50" charset="-128"/>
              <a:ea typeface="Meiryo UI" panose="020B0604030504040204" pitchFamily="50" charset="-128"/>
            </a:endParaRPr>
          </a:p>
          <a:p>
            <a:endParaRPr lang="en-US" altLang="ja-JP" sz="2400" dirty="0">
              <a:latin typeface="Meiryo UI" panose="020B0604030504040204" pitchFamily="50" charset="-128"/>
              <a:ea typeface="Meiryo UI" panose="020B0604030504040204" pitchFamily="50" charset="-128"/>
            </a:endParaRPr>
          </a:p>
        </p:txBody>
      </p:sp>
      <p:sp>
        <p:nvSpPr>
          <p:cNvPr id="6" name="スライド番号プレースホルダー 5"/>
          <p:cNvSpPr>
            <a:spLocks noGrp="1"/>
          </p:cNvSpPr>
          <p:nvPr>
            <p:ph type="sldNum" sz="quarter" idx="12"/>
          </p:nvPr>
        </p:nvSpPr>
        <p:spPr/>
        <p:txBody>
          <a:bodyPr/>
          <a:lstStyle/>
          <a:p>
            <a:fld id="{0852C555-0D64-4388-834A-3E059AADB174}" type="slidenum">
              <a:rPr lang="ja-JP" altLang="en-US" smtClean="0"/>
              <a:pPr/>
              <a:t>2</a:t>
            </a:fld>
            <a:endParaRPr lang="ja-JP" altLang="en-US" dirty="0"/>
          </a:p>
        </p:txBody>
      </p:sp>
    </p:spTree>
    <p:extLst>
      <p:ext uri="{BB962C8B-B14F-4D97-AF65-F5344CB8AC3E}">
        <p14:creationId xmlns:p14="http://schemas.microsoft.com/office/powerpoint/2010/main" val="422979561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テキスト ボックス 4"/>
          <p:cNvSpPr txBox="1"/>
          <p:nvPr/>
        </p:nvSpPr>
        <p:spPr>
          <a:xfrm>
            <a:off x="151017" y="82876"/>
            <a:ext cx="4285395" cy="380480"/>
          </a:xfrm>
          <a:prstGeom prst="rect">
            <a:avLst/>
          </a:prstGeom>
          <a:noFill/>
        </p:spPr>
        <p:txBody>
          <a:bodyPr wrap="none" lIns="36000" tIns="36000" rIns="36000" bIns="3600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2000" b="1"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広域化及び官民連携の具体的な手法</a:t>
            </a:r>
            <a:r>
              <a:rPr kumimoji="1" lang="ja-JP" altLang="en-US" sz="20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a:t>
            </a:r>
          </a:p>
        </p:txBody>
      </p:sp>
      <p:graphicFrame>
        <p:nvGraphicFramePr>
          <p:cNvPr id="6" name="表 5"/>
          <p:cNvGraphicFramePr>
            <a:graphicFrameLocks noGrp="1"/>
          </p:cNvGraphicFramePr>
          <p:nvPr>
            <p:extLst>
              <p:ext uri="{D42A27DB-BD31-4B8C-83A1-F6EECF244321}">
                <p14:modId xmlns:p14="http://schemas.microsoft.com/office/powerpoint/2010/main" val="2006370554"/>
              </p:ext>
            </p:extLst>
          </p:nvPr>
        </p:nvGraphicFramePr>
        <p:xfrm>
          <a:off x="218175" y="1852531"/>
          <a:ext cx="8674737" cy="2159999"/>
        </p:xfrm>
        <a:graphic>
          <a:graphicData uri="http://schemas.openxmlformats.org/drawingml/2006/table">
            <a:tbl>
              <a:tblPr firstRow="1" bandRow="1">
                <a:tableStyleId>{5C22544A-7EE6-4342-B048-85BDC9FD1C3A}</a:tableStyleId>
              </a:tblPr>
              <a:tblGrid>
                <a:gridCol w="977579">
                  <a:extLst>
                    <a:ext uri="{9D8B030D-6E8A-4147-A177-3AD203B41FA5}">
                      <a16:colId xmlns:a16="http://schemas.microsoft.com/office/drawing/2014/main" val="20000"/>
                    </a:ext>
                  </a:extLst>
                </a:gridCol>
                <a:gridCol w="1541158">
                  <a:extLst>
                    <a:ext uri="{9D8B030D-6E8A-4147-A177-3AD203B41FA5}">
                      <a16:colId xmlns:a16="http://schemas.microsoft.com/office/drawing/2014/main" val="20001"/>
                    </a:ext>
                  </a:extLst>
                </a:gridCol>
                <a:gridCol w="6156000">
                  <a:extLst>
                    <a:ext uri="{9D8B030D-6E8A-4147-A177-3AD203B41FA5}">
                      <a16:colId xmlns:a16="http://schemas.microsoft.com/office/drawing/2014/main" val="20002"/>
                    </a:ext>
                  </a:extLst>
                </a:gridCol>
              </a:tblGrid>
              <a:tr h="346624">
                <a:tc gridSpan="2">
                  <a:txBody>
                    <a:bodyPr/>
                    <a:lstStyle/>
                    <a:p>
                      <a:pPr algn="ctr"/>
                      <a:r>
                        <a:rPr kumimoji="1" lang="ja-JP" altLang="en-US" sz="1600" dirty="0" smtClean="0">
                          <a:latin typeface="Meiryo UI" panose="020B0604030504040204" pitchFamily="50" charset="-128"/>
                          <a:ea typeface="Meiryo UI" panose="020B0604030504040204" pitchFamily="50" charset="-128"/>
                        </a:rPr>
                        <a:t>広域化手法</a:t>
                      </a:r>
                      <a:endParaRPr kumimoji="1" lang="ja-JP" altLang="en-US" sz="1600" dirty="0">
                        <a:latin typeface="Meiryo UI" panose="020B0604030504040204" pitchFamily="50" charset="-128"/>
                        <a:ea typeface="Meiryo UI" panose="020B0604030504040204" pitchFamily="50" charset="-128"/>
                      </a:endParaRPr>
                    </a:p>
                  </a:txBody>
                  <a:tcPr anchor="ctr"/>
                </a:tc>
                <a:tc hMerge="1">
                  <a:txBody>
                    <a:bodyPr/>
                    <a:lstStyle/>
                    <a:p>
                      <a:endParaRPr kumimoji="1" lang="ja-JP" altLang="en-US" dirty="0">
                        <a:latin typeface="Meiryo UI" panose="020B0604030504040204" pitchFamily="50" charset="-128"/>
                        <a:ea typeface="Meiryo UI" panose="020B0604030504040204" pitchFamily="50" charset="-128"/>
                      </a:endParaRPr>
                    </a:p>
                  </a:txBody>
                  <a:tcPr/>
                </a:tc>
                <a:tc>
                  <a:txBody>
                    <a:bodyPr/>
                    <a:lstStyle/>
                    <a:p>
                      <a:pPr algn="ctr"/>
                      <a:r>
                        <a:rPr kumimoji="1" lang="ja-JP" altLang="en-US" sz="1600" dirty="0" smtClean="0">
                          <a:latin typeface="Meiryo UI" panose="020B0604030504040204" pitchFamily="50" charset="-128"/>
                          <a:ea typeface="Meiryo UI" panose="020B0604030504040204" pitchFamily="50" charset="-128"/>
                        </a:rPr>
                        <a:t>内容</a:t>
                      </a:r>
                      <a:endParaRPr kumimoji="1" lang="ja-JP" altLang="en-US" sz="1600" dirty="0">
                        <a:latin typeface="Meiryo UI" panose="020B0604030504040204" pitchFamily="50" charset="-128"/>
                        <a:ea typeface="Meiryo UI" panose="020B0604030504040204" pitchFamily="50" charset="-128"/>
                      </a:endParaRPr>
                    </a:p>
                  </a:txBody>
                  <a:tcPr anchor="ctr"/>
                </a:tc>
                <a:extLst>
                  <a:ext uri="{0D108BD9-81ED-4DB2-BD59-A6C34878D82A}">
                    <a16:rowId xmlns:a16="http://schemas.microsoft.com/office/drawing/2014/main" val="10000"/>
                  </a:ext>
                </a:extLst>
              </a:tr>
              <a:tr h="362675">
                <a:tc gridSpan="2">
                  <a:txBody>
                    <a:bodyPr/>
                    <a:lstStyle/>
                    <a:p>
                      <a:pPr algn="ctr"/>
                      <a:r>
                        <a:rPr kumimoji="1" lang="ja-JP" altLang="en-US" sz="1600" b="1" dirty="0" smtClean="0">
                          <a:latin typeface="Meiryo UI" panose="020B0604030504040204" pitchFamily="50" charset="-128"/>
                          <a:ea typeface="Meiryo UI" panose="020B0604030504040204" pitchFamily="50" charset="-128"/>
                        </a:rPr>
                        <a:t>事業統合</a:t>
                      </a:r>
                      <a:endParaRPr kumimoji="1" lang="ja-JP" altLang="en-US" sz="1600" b="1" dirty="0">
                        <a:latin typeface="Meiryo UI" panose="020B0604030504040204" pitchFamily="50" charset="-128"/>
                        <a:ea typeface="Meiryo UI" panose="020B0604030504040204" pitchFamily="50" charset="-128"/>
                      </a:endParaRPr>
                    </a:p>
                  </a:txBody>
                  <a:tcPr anchor="ctr"/>
                </a:tc>
                <a:tc hMerge="1">
                  <a:txBody>
                    <a:bodyPr/>
                    <a:lstStyle/>
                    <a:p>
                      <a:endParaRPr kumimoji="1" lang="ja-JP" altLang="en-US" dirty="0">
                        <a:latin typeface="Meiryo UI" panose="020B0604030504040204" pitchFamily="50" charset="-128"/>
                        <a:ea typeface="Meiryo UI" panose="020B0604030504040204" pitchFamily="50" charset="-128"/>
                      </a:endParaRPr>
                    </a:p>
                  </a:txBody>
                  <a:tcPr/>
                </a:tc>
                <a:tc>
                  <a:txBody>
                    <a:bodyPr/>
                    <a:lstStyle/>
                    <a:p>
                      <a:r>
                        <a:rPr kumimoji="1" lang="ja-JP" altLang="en-US" sz="1400" dirty="0" smtClean="0">
                          <a:latin typeface="Meiryo UI" panose="020B0604030504040204" pitchFamily="50" charset="-128"/>
                          <a:ea typeface="Meiryo UI" panose="020B0604030504040204" pitchFamily="50" charset="-128"/>
                        </a:rPr>
                        <a:t>経営主体も事業も一つに統合（組織・料金体系が一体化）</a:t>
                      </a:r>
                      <a:endParaRPr kumimoji="1" lang="ja-JP" altLang="en-US" sz="1400" dirty="0">
                        <a:latin typeface="Meiryo UI" panose="020B0604030504040204" pitchFamily="50" charset="-128"/>
                        <a:ea typeface="Meiryo UI" panose="020B0604030504040204" pitchFamily="50" charset="-128"/>
                      </a:endParaRPr>
                    </a:p>
                  </a:txBody>
                  <a:tcPr anchor="ctr"/>
                </a:tc>
                <a:extLst>
                  <a:ext uri="{0D108BD9-81ED-4DB2-BD59-A6C34878D82A}">
                    <a16:rowId xmlns:a16="http://schemas.microsoft.com/office/drawing/2014/main" val="10001"/>
                  </a:ext>
                </a:extLst>
              </a:tr>
              <a:tr h="362675">
                <a:tc gridSpan="2">
                  <a:txBody>
                    <a:bodyPr/>
                    <a:lstStyle/>
                    <a:p>
                      <a:pPr algn="ctr"/>
                      <a:r>
                        <a:rPr kumimoji="1" lang="ja-JP" altLang="en-US" sz="1600" b="1" dirty="0" smtClean="0">
                          <a:latin typeface="Meiryo UI" panose="020B0604030504040204" pitchFamily="50" charset="-128"/>
                          <a:ea typeface="Meiryo UI" panose="020B0604030504040204" pitchFamily="50" charset="-128"/>
                        </a:rPr>
                        <a:t>経営の一体化</a:t>
                      </a:r>
                      <a:endParaRPr kumimoji="1" lang="ja-JP" altLang="en-US" sz="1600" b="1" dirty="0">
                        <a:latin typeface="Meiryo UI" panose="020B0604030504040204" pitchFamily="50" charset="-128"/>
                        <a:ea typeface="Meiryo UI" panose="020B0604030504040204" pitchFamily="50" charset="-128"/>
                      </a:endParaRPr>
                    </a:p>
                  </a:txBody>
                  <a:tcPr anchor="ctr"/>
                </a:tc>
                <a:tc hMerge="1">
                  <a:txBody>
                    <a:bodyPr/>
                    <a:lstStyle/>
                    <a:p>
                      <a:endParaRPr kumimoji="1" lang="ja-JP" altLang="en-US" dirty="0">
                        <a:latin typeface="Meiryo UI" panose="020B0604030504040204" pitchFamily="50" charset="-128"/>
                        <a:ea typeface="Meiryo UI" panose="020B0604030504040204" pitchFamily="50" charset="-128"/>
                      </a:endParaRPr>
                    </a:p>
                  </a:txBody>
                  <a:tcPr/>
                </a:tc>
                <a:tc>
                  <a:txBody>
                    <a:bodyPr/>
                    <a:lstStyle/>
                    <a:p>
                      <a:r>
                        <a:rPr kumimoji="1" lang="ja-JP" altLang="en-US" sz="1400" dirty="0" smtClean="0">
                          <a:latin typeface="Meiryo UI" panose="020B0604030504040204" pitchFamily="50" charset="-128"/>
                          <a:ea typeface="Meiryo UI" panose="020B0604030504040204" pitchFamily="50" charset="-128"/>
                        </a:rPr>
                        <a:t>経営主体は同一だが、事業は別形態（組織は一体化、料金体系は別）</a:t>
                      </a:r>
                      <a:endParaRPr kumimoji="1" lang="ja-JP" altLang="en-US" sz="1400" dirty="0">
                        <a:latin typeface="Meiryo UI" panose="020B0604030504040204" pitchFamily="50" charset="-128"/>
                        <a:ea typeface="Meiryo UI" panose="020B0604030504040204" pitchFamily="50" charset="-128"/>
                      </a:endParaRPr>
                    </a:p>
                  </a:txBody>
                  <a:tcPr anchor="ctr"/>
                </a:tc>
                <a:extLst>
                  <a:ext uri="{0D108BD9-81ED-4DB2-BD59-A6C34878D82A}">
                    <a16:rowId xmlns:a16="http://schemas.microsoft.com/office/drawing/2014/main" val="10002"/>
                  </a:ext>
                </a:extLst>
              </a:tr>
              <a:tr h="362675">
                <a:tc rowSpan="2">
                  <a:txBody>
                    <a:bodyPr/>
                    <a:lstStyle/>
                    <a:p>
                      <a:pPr algn="ctr"/>
                      <a:r>
                        <a:rPr kumimoji="1" lang="ja-JP" altLang="en-US" sz="1600" b="1" dirty="0" smtClean="0">
                          <a:latin typeface="Meiryo UI" panose="020B0604030504040204" pitchFamily="50" charset="-128"/>
                          <a:ea typeface="Meiryo UI" panose="020B0604030504040204" pitchFamily="50" charset="-128"/>
                        </a:rPr>
                        <a:t>業務の</a:t>
                      </a:r>
                      <a:endParaRPr kumimoji="1" lang="en-US" altLang="ja-JP" sz="1600" b="1" dirty="0" smtClean="0">
                        <a:latin typeface="Meiryo UI" panose="020B0604030504040204" pitchFamily="50" charset="-128"/>
                        <a:ea typeface="Meiryo UI" panose="020B0604030504040204" pitchFamily="50" charset="-128"/>
                      </a:endParaRPr>
                    </a:p>
                    <a:p>
                      <a:pPr algn="ctr"/>
                      <a:r>
                        <a:rPr kumimoji="1" lang="ja-JP" altLang="en-US" sz="1600" b="1" dirty="0" smtClean="0">
                          <a:latin typeface="Meiryo UI" panose="020B0604030504040204" pitchFamily="50" charset="-128"/>
                          <a:ea typeface="Meiryo UI" panose="020B0604030504040204" pitchFamily="50" charset="-128"/>
                        </a:rPr>
                        <a:t>共同化</a:t>
                      </a:r>
                      <a:endParaRPr kumimoji="1" lang="ja-JP" altLang="en-US" sz="1600" b="1" dirty="0">
                        <a:latin typeface="Meiryo UI" panose="020B0604030504040204" pitchFamily="50" charset="-128"/>
                        <a:ea typeface="Meiryo UI" panose="020B0604030504040204" pitchFamily="50" charset="-128"/>
                      </a:endParaRPr>
                    </a:p>
                  </a:txBody>
                  <a:tcPr anchor="ctr"/>
                </a:tc>
                <a:tc>
                  <a:txBody>
                    <a:bodyPr/>
                    <a:lstStyle/>
                    <a:p>
                      <a:pPr algn="ctr"/>
                      <a:r>
                        <a:rPr kumimoji="1" lang="ja-JP" altLang="en-US" sz="1600" b="1" dirty="0" smtClean="0">
                          <a:latin typeface="Meiryo UI" panose="020B0604030504040204" pitchFamily="50" charset="-128"/>
                          <a:ea typeface="Meiryo UI" panose="020B0604030504040204" pitchFamily="50" charset="-128"/>
                        </a:rPr>
                        <a:t>管理の一体化</a:t>
                      </a:r>
                      <a:endParaRPr kumimoji="1" lang="ja-JP" altLang="en-US" sz="1600" b="1" dirty="0">
                        <a:latin typeface="Meiryo UI" panose="020B0604030504040204" pitchFamily="50" charset="-128"/>
                        <a:ea typeface="Meiryo UI" panose="020B0604030504040204" pitchFamily="50" charset="-128"/>
                      </a:endParaRPr>
                    </a:p>
                  </a:txBody>
                  <a:tcPr anchor="ctr"/>
                </a:tc>
                <a:tc>
                  <a:txBody>
                    <a:bodyPr/>
                    <a:lstStyle/>
                    <a:p>
                      <a:r>
                        <a:rPr kumimoji="1" lang="ja-JP" altLang="en-US" sz="1400" dirty="0" smtClean="0">
                          <a:latin typeface="Meiryo UI" panose="020B0604030504040204" pitchFamily="50" charset="-128"/>
                          <a:ea typeface="Meiryo UI" panose="020B0604030504040204" pitchFamily="50" charset="-128"/>
                        </a:rPr>
                        <a:t>維持管理、総務系事務等の共同実施・共同委託</a:t>
                      </a:r>
                      <a:endParaRPr kumimoji="1" lang="ja-JP" altLang="en-US" sz="1400" dirty="0">
                        <a:latin typeface="Meiryo UI" panose="020B0604030504040204" pitchFamily="50" charset="-128"/>
                        <a:ea typeface="Meiryo UI" panose="020B0604030504040204" pitchFamily="50" charset="-128"/>
                      </a:endParaRPr>
                    </a:p>
                  </a:txBody>
                  <a:tcPr anchor="ctr"/>
                </a:tc>
                <a:extLst>
                  <a:ext uri="{0D108BD9-81ED-4DB2-BD59-A6C34878D82A}">
                    <a16:rowId xmlns:a16="http://schemas.microsoft.com/office/drawing/2014/main" val="10003"/>
                  </a:ext>
                </a:extLst>
              </a:tr>
              <a:tr h="362675">
                <a:tc vMerge="1">
                  <a:txBody>
                    <a:bodyPr/>
                    <a:lstStyle/>
                    <a:p>
                      <a:endParaRPr kumimoji="1" lang="ja-JP" altLang="en-US" dirty="0"/>
                    </a:p>
                  </a:txBody>
                  <a:tcPr/>
                </a:tc>
                <a:tc>
                  <a:txBody>
                    <a:bodyPr/>
                    <a:lstStyle/>
                    <a:p>
                      <a:pPr algn="ctr"/>
                      <a:r>
                        <a:rPr kumimoji="1" lang="ja-JP" altLang="en-US" sz="1600" b="1" dirty="0" smtClean="0">
                          <a:latin typeface="Meiryo UI" panose="020B0604030504040204" pitchFamily="50" charset="-128"/>
                          <a:ea typeface="Meiryo UI" panose="020B0604030504040204" pitchFamily="50" charset="-128"/>
                        </a:rPr>
                        <a:t>施設の共同化</a:t>
                      </a:r>
                      <a:endParaRPr kumimoji="1" lang="ja-JP" altLang="en-US" sz="1600" b="1" dirty="0">
                        <a:latin typeface="Meiryo UI" panose="020B0604030504040204" pitchFamily="50" charset="-128"/>
                        <a:ea typeface="Meiryo UI" panose="020B0604030504040204" pitchFamily="50" charset="-128"/>
                      </a:endParaRPr>
                    </a:p>
                  </a:txBody>
                  <a:tcPr anchor="ctr"/>
                </a:tc>
                <a:tc>
                  <a:txBody>
                    <a:bodyPr/>
                    <a:lstStyle/>
                    <a:p>
                      <a:r>
                        <a:rPr kumimoji="1" lang="ja-JP" altLang="en-US" sz="1400" dirty="0" smtClean="0">
                          <a:latin typeface="Meiryo UI" panose="020B0604030504040204" pitchFamily="50" charset="-128"/>
                          <a:ea typeface="Meiryo UI" panose="020B0604030504040204" pitchFamily="50" charset="-128"/>
                        </a:rPr>
                        <a:t>水道施設の共同設置・共用、緊急連絡管の接続</a:t>
                      </a:r>
                      <a:endParaRPr kumimoji="1" lang="ja-JP" altLang="en-US" sz="1400" dirty="0">
                        <a:latin typeface="Meiryo UI" panose="020B0604030504040204" pitchFamily="50" charset="-128"/>
                        <a:ea typeface="Meiryo UI" panose="020B0604030504040204" pitchFamily="50" charset="-128"/>
                      </a:endParaRPr>
                    </a:p>
                  </a:txBody>
                  <a:tcPr anchor="ctr"/>
                </a:tc>
                <a:extLst>
                  <a:ext uri="{0D108BD9-81ED-4DB2-BD59-A6C34878D82A}">
                    <a16:rowId xmlns:a16="http://schemas.microsoft.com/office/drawing/2014/main" val="10004"/>
                  </a:ext>
                </a:extLst>
              </a:tr>
              <a:tr h="362675">
                <a:tc gridSpan="2">
                  <a:txBody>
                    <a:bodyPr/>
                    <a:lstStyle/>
                    <a:p>
                      <a:pPr algn="ctr"/>
                      <a:r>
                        <a:rPr kumimoji="1" lang="ja-JP" altLang="en-US" sz="1600" b="1" dirty="0" smtClean="0">
                          <a:latin typeface="Meiryo UI" panose="020B0604030504040204" pitchFamily="50" charset="-128"/>
                          <a:ea typeface="Meiryo UI" panose="020B0604030504040204" pitchFamily="50" charset="-128"/>
                        </a:rPr>
                        <a:t>その他</a:t>
                      </a:r>
                      <a:endParaRPr kumimoji="1" lang="ja-JP" altLang="en-US" sz="1600" b="1" dirty="0">
                        <a:latin typeface="Meiryo UI" panose="020B0604030504040204" pitchFamily="50" charset="-128"/>
                        <a:ea typeface="Meiryo UI" panose="020B0604030504040204" pitchFamily="50" charset="-128"/>
                      </a:endParaRPr>
                    </a:p>
                  </a:txBody>
                  <a:tcPr anchor="ctr"/>
                </a:tc>
                <a:tc hMerge="1">
                  <a:txBody>
                    <a:bodyPr/>
                    <a:lstStyle/>
                    <a:p>
                      <a:endParaRPr kumimoji="1" lang="ja-JP" altLang="en-US" dirty="0">
                        <a:latin typeface="Meiryo UI" panose="020B0604030504040204" pitchFamily="50" charset="-128"/>
                        <a:ea typeface="Meiryo UI" panose="020B0604030504040204" pitchFamily="50" charset="-128"/>
                      </a:endParaRPr>
                    </a:p>
                  </a:txBody>
                  <a:tcPr/>
                </a:tc>
                <a:tc>
                  <a:txBody>
                    <a:bodyPr/>
                    <a:lstStyle/>
                    <a:p>
                      <a:r>
                        <a:rPr kumimoji="1" lang="ja-JP" altLang="en-US" sz="1400" dirty="0" smtClean="0">
                          <a:latin typeface="Meiryo UI" panose="020B0604030504040204" pitchFamily="50" charset="-128"/>
                          <a:ea typeface="Meiryo UI" panose="020B0604030504040204" pitchFamily="50" charset="-128"/>
                        </a:rPr>
                        <a:t>災害時相互応援体制の整備、資材の共同整備</a:t>
                      </a:r>
                      <a:endParaRPr kumimoji="1" lang="ja-JP" altLang="en-US" sz="1400" dirty="0">
                        <a:latin typeface="Meiryo UI" panose="020B0604030504040204" pitchFamily="50" charset="-128"/>
                        <a:ea typeface="Meiryo UI" panose="020B0604030504040204" pitchFamily="50" charset="-128"/>
                      </a:endParaRPr>
                    </a:p>
                  </a:txBody>
                  <a:tcPr anchor="ctr"/>
                </a:tc>
                <a:extLst>
                  <a:ext uri="{0D108BD9-81ED-4DB2-BD59-A6C34878D82A}">
                    <a16:rowId xmlns:a16="http://schemas.microsoft.com/office/drawing/2014/main" val="10005"/>
                  </a:ext>
                </a:extLst>
              </a:tr>
            </a:tbl>
          </a:graphicData>
        </a:graphic>
      </p:graphicFrame>
      <p:sp>
        <p:nvSpPr>
          <p:cNvPr id="8" name="テキスト ボックス 7"/>
          <p:cNvSpPr txBox="1"/>
          <p:nvPr/>
        </p:nvSpPr>
        <p:spPr>
          <a:xfrm>
            <a:off x="252530" y="1468675"/>
            <a:ext cx="842145" cy="380480"/>
          </a:xfrm>
          <a:prstGeom prst="rect">
            <a:avLst/>
          </a:prstGeom>
          <a:noFill/>
        </p:spPr>
        <p:txBody>
          <a:bodyPr wrap="none" lIns="36000" tIns="36000" rIns="36000" bIns="3600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2000" b="1"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広域化</a:t>
            </a:r>
            <a:endParaRPr kumimoji="1" lang="ja-JP" altLang="en-US" sz="20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graphicFrame>
        <p:nvGraphicFramePr>
          <p:cNvPr id="11" name="表 10"/>
          <p:cNvGraphicFramePr>
            <a:graphicFrameLocks noGrp="1"/>
          </p:cNvGraphicFramePr>
          <p:nvPr>
            <p:extLst>
              <p:ext uri="{D42A27DB-BD31-4B8C-83A1-F6EECF244321}">
                <p14:modId xmlns:p14="http://schemas.microsoft.com/office/powerpoint/2010/main" val="3735070372"/>
              </p:ext>
            </p:extLst>
          </p:nvPr>
        </p:nvGraphicFramePr>
        <p:xfrm>
          <a:off x="281558" y="4551958"/>
          <a:ext cx="8674737" cy="2088000"/>
        </p:xfrm>
        <a:graphic>
          <a:graphicData uri="http://schemas.openxmlformats.org/drawingml/2006/table">
            <a:tbl>
              <a:tblPr firstRow="1" bandRow="1">
                <a:tableStyleId>{5C22544A-7EE6-4342-B048-85BDC9FD1C3A}</a:tableStyleId>
              </a:tblPr>
              <a:tblGrid>
                <a:gridCol w="2518737">
                  <a:extLst>
                    <a:ext uri="{9D8B030D-6E8A-4147-A177-3AD203B41FA5}">
                      <a16:colId xmlns:a16="http://schemas.microsoft.com/office/drawing/2014/main" val="20000"/>
                    </a:ext>
                  </a:extLst>
                </a:gridCol>
                <a:gridCol w="6156000">
                  <a:extLst>
                    <a:ext uri="{9D8B030D-6E8A-4147-A177-3AD203B41FA5}">
                      <a16:colId xmlns:a16="http://schemas.microsoft.com/office/drawing/2014/main" val="20001"/>
                    </a:ext>
                  </a:extLst>
                </a:gridCol>
              </a:tblGrid>
              <a:tr h="348000">
                <a:tc>
                  <a:txBody>
                    <a:bodyPr/>
                    <a:lstStyle/>
                    <a:p>
                      <a:pPr algn="ctr"/>
                      <a:r>
                        <a:rPr kumimoji="1" lang="ja-JP" altLang="en-US" sz="1600" dirty="0" smtClean="0">
                          <a:latin typeface="Meiryo UI" panose="020B0604030504040204" pitchFamily="50" charset="-128"/>
                          <a:ea typeface="Meiryo UI" panose="020B0604030504040204" pitchFamily="50" charset="-128"/>
                        </a:rPr>
                        <a:t>官民連携手法</a:t>
                      </a:r>
                      <a:endParaRPr kumimoji="1" lang="ja-JP" altLang="en-US" sz="1600" dirty="0">
                        <a:latin typeface="Meiryo UI" panose="020B0604030504040204" pitchFamily="50" charset="-128"/>
                        <a:ea typeface="Meiryo UI" panose="020B0604030504040204" pitchFamily="50" charset="-128"/>
                      </a:endParaRPr>
                    </a:p>
                  </a:txBody>
                  <a:tcPr anchor="ctr"/>
                </a:tc>
                <a:tc>
                  <a:txBody>
                    <a:bodyPr/>
                    <a:lstStyle/>
                    <a:p>
                      <a:pPr algn="ctr"/>
                      <a:r>
                        <a:rPr kumimoji="1" lang="ja-JP" altLang="en-US" sz="1600" dirty="0" smtClean="0">
                          <a:latin typeface="Meiryo UI" panose="020B0604030504040204" pitchFamily="50" charset="-128"/>
                          <a:ea typeface="Meiryo UI" panose="020B0604030504040204" pitchFamily="50" charset="-128"/>
                        </a:rPr>
                        <a:t>内容</a:t>
                      </a:r>
                      <a:endParaRPr kumimoji="1" lang="ja-JP" altLang="en-US" sz="1600" dirty="0">
                        <a:latin typeface="Meiryo UI" panose="020B0604030504040204" pitchFamily="50" charset="-128"/>
                        <a:ea typeface="Meiryo UI" panose="020B0604030504040204" pitchFamily="50" charset="-128"/>
                      </a:endParaRPr>
                    </a:p>
                  </a:txBody>
                  <a:tcPr anchor="ctr"/>
                </a:tc>
                <a:extLst>
                  <a:ext uri="{0D108BD9-81ED-4DB2-BD59-A6C34878D82A}">
                    <a16:rowId xmlns:a16="http://schemas.microsoft.com/office/drawing/2014/main" val="10000"/>
                  </a:ext>
                </a:extLst>
              </a:tr>
              <a:tr h="348000">
                <a:tc>
                  <a:txBody>
                    <a:bodyPr/>
                    <a:lstStyle/>
                    <a:p>
                      <a:pPr algn="ctr"/>
                      <a:r>
                        <a:rPr kumimoji="1" lang="ja-JP" altLang="en-US" sz="1600" b="1" dirty="0" smtClean="0">
                          <a:latin typeface="Meiryo UI" panose="020B0604030504040204" pitchFamily="50" charset="-128"/>
                          <a:ea typeface="Meiryo UI" panose="020B0604030504040204" pitchFamily="50" charset="-128"/>
                        </a:rPr>
                        <a:t>コンセッション方式</a:t>
                      </a:r>
                      <a:endParaRPr kumimoji="1" lang="ja-JP" altLang="en-US" sz="1600" b="1" dirty="0">
                        <a:latin typeface="Meiryo UI" panose="020B0604030504040204" pitchFamily="50" charset="-128"/>
                        <a:ea typeface="Meiryo UI" panose="020B0604030504040204" pitchFamily="50" charset="-128"/>
                      </a:endParaRPr>
                    </a:p>
                  </a:txBody>
                  <a:tcPr anchor="ctr"/>
                </a:tc>
                <a:tc>
                  <a:txBody>
                    <a:bodyPr/>
                    <a:lstStyle/>
                    <a:p>
                      <a:r>
                        <a:rPr kumimoji="1" lang="ja-JP" altLang="en-US" sz="1400" dirty="0" smtClean="0">
                          <a:latin typeface="Meiryo UI" panose="020B0604030504040204" pitchFamily="50" charset="-128"/>
                          <a:ea typeface="Meiryo UI" panose="020B0604030504040204" pitchFamily="50" charset="-128"/>
                        </a:rPr>
                        <a:t>民間事業者が料金を徴収し、水道施設を運営する方式</a:t>
                      </a:r>
                      <a:endParaRPr kumimoji="1" lang="ja-JP" altLang="en-US" sz="1400" dirty="0">
                        <a:latin typeface="Meiryo UI" panose="020B0604030504040204" pitchFamily="50" charset="-128"/>
                        <a:ea typeface="Meiryo UI" panose="020B0604030504040204" pitchFamily="50" charset="-128"/>
                      </a:endParaRPr>
                    </a:p>
                  </a:txBody>
                  <a:tcPr anchor="ctr"/>
                </a:tc>
                <a:extLst>
                  <a:ext uri="{0D108BD9-81ED-4DB2-BD59-A6C34878D82A}">
                    <a16:rowId xmlns:a16="http://schemas.microsoft.com/office/drawing/2014/main" val="10001"/>
                  </a:ext>
                </a:extLst>
              </a:tr>
              <a:tr h="348000">
                <a:tc>
                  <a:txBody>
                    <a:bodyPr/>
                    <a:lstStyle/>
                    <a:p>
                      <a:pPr algn="ctr"/>
                      <a:r>
                        <a:rPr kumimoji="1" lang="en-US" altLang="ja-JP" sz="1600" b="1" dirty="0" smtClean="0">
                          <a:latin typeface="Meiryo UI" panose="020B0604030504040204" pitchFamily="50" charset="-128"/>
                          <a:ea typeface="Meiryo UI" panose="020B0604030504040204" pitchFamily="50" charset="-128"/>
                        </a:rPr>
                        <a:t>PFI</a:t>
                      </a:r>
                      <a:endParaRPr kumimoji="1" lang="ja-JP" altLang="en-US" sz="1600" b="1" dirty="0">
                        <a:latin typeface="Meiryo UI" panose="020B0604030504040204" pitchFamily="50" charset="-128"/>
                        <a:ea typeface="Meiryo UI" panose="020B0604030504040204" pitchFamily="50" charset="-128"/>
                      </a:endParaRPr>
                    </a:p>
                  </a:txBody>
                  <a:tcPr anchor="ctr"/>
                </a:tc>
                <a:tc>
                  <a:txBody>
                    <a:bodyPr/>
                    <a:lstStyle/>
                    <a:p>
                      <a:r>
                        <a:rPr kumimoji="1" lang="ja-JP" altLang="en-US" sz="1400" dirty="0" smtClean="0">
                          <a:latin typeface="Meiryo UI" panose="020B0604030504040204" pitchFamily="50" charset="-128"/>
                          <a:ea typeface="Meiryo UI" panose="020B0604030504040204" pitchFamily="50" charset="-128"/>
                        </a:rPr>
                        <a:t>民間事業者の資金とノウハウを活用して包括的に実施する方式</a:t>
                      </a:r>
                      <a:endParaRPr kumimoji="1" lang="ja-JP" altLang="en-US" sz="1400" dirty="0">
                        <a:latin typeface="Meiryo UI" panose="020B0604030504040204" pitchFamily="50" charset="-128"/>
                        <a:ea typeface="Meiryo UI" panose="020B0604030504040204" pitchFamily="50" charset="-128"/>
                      </a:endParaRPr>
                    </a:p>
                  </a:txBody>
                  <a:tcPr anchor="ctr"/>
                </a:tc>
                <a:extLst>
                  <a:ext uri="{0D108BD9-81ED-4DB2-BD59-A6C34878D82A}">
                    <a16:rowId xmlns:a16="http://schemas.microsoft.com/office/drawing/2014/main" val="10002"/>
                  </a:ext>
                </a:extLst>
              </a:tr>
              <a:tr h="348000">
                <a:tc>
                  <a:txBody>
                    <a:bodyPr/>
                    <a:lstStyle/>
                    <a:p>
                      <a:pPr algn="ctr"/>
                      <a:r>
                        <a:rPr kumimoji="1" lang="en-US" altLang="ja-JP" sz="1600" b="1" dirty="0" smtClean="0">
                          <a:latin typeface="Meiryo UI" panose="020B0604030504040204" pitchFamily="50" charset="-128"/>
                          <a:ea typeface="Meiryo UI" panose="020B0604030504040204" pitchFamily="50" charset="-128"/>
                        </a:rPr>
                        <a:t>DBO</a:t>
                      </a:r>
                      <a:endParaRPr kumimoji="1" lang="ja-JP" altLang="en-US" sz="1600" b="1" dirty="0">
                        <a:latin typeface="Meiryo UI" panose="020B0604030504040204" pitchFamily="50" charset="-128"/>
                        <a:ea typeface="Meiryo UI" panose="020B0604030504040204" pitchFamily="50" charset="-128"/>
                      </a:endParaRPr>
                    </a:p>
                  </a:txBody>
                  <a:tcPr anchor="ctr"/>
                </a:tc>
                <a:tc>
                  <a:txBody>
                    <a:bodyPr/>
                    <a:lstStyle/>
                    <a:p>
                      <a:r>
                        <a:rPr kumimoji="1" lang="ja-JP" altLang="en-US" sz="1400" dirty="0" smtClean="0">
                          <a:latin typeface="Meiryo UI" panose="020B0604030504040204" pitchFamily="50" charset="-128"/>
                          <a:ea typeface="Meiryo UI" panose="020B0604030504040204" pitchFamily="50" charset="-128"/>
                        </a:rPr>
                        <a:t>水道事業者が資金調達し、施設の設計・建設・運転管理等を包括的に委託</a:t>
                      </a:r>
                      <a:endParaRPr kumimoji="1" lang="ja-JP" altLang="en-US" sz="1400" dirty="0">
                        <a:latin typeface="Meiryo UI" panose="020B0604030504040204" pitchFamily="50" charset="-128"/>
                        <a:ea typeface="Meiryo UI" panose="020B0604030504040204" pitchFamily="50" charset="-128"/>
                      </a:endParaRPr>
                    </a:p>
                  </a:txBody>
                  <a:tcPr anchor="ctr"/>
                </a:tc>
                <a:extLst>
                  <a:ext uri="{0D108BD9-81ED-4DB2-BD59-A6C34878D82A}">
                    <a16:rowId xmlns:a16="http://schemas.microsoft.com/office/drawing/2014/main" val="10003"/>
                  </a:ext>
                </a:extLst>
              </a:tr>
              <a:tr h="348000">
                <a:tc>
                  <a:txBody>
                    <a:bodyPr/>
                    <a:lstStyle/>
                    <a:p>
                      <a:pPr algn="ctr"/>
                      <a:r>
                        <a:rPr kumimoji="1" lang="ja-JP" altLang="en-US" sz="1600" b="1" dirty="0" smtClean="0">
                          <a:latin typeface="Meiryo UI" panose="020B0604030504040204" pitchFamily="50" charset="-128"/>
                          <a:ea typeface="Meiryo UI" panose="020B0604030504040204" pitchFamily="50" charset="-128"/>
                        </a:rPr>
                        <a:t>第三者委託</a:t>
                      </a:r>
                      <a:endParaRPr kumimoji="1" lang="ja-JP" altLang="en-US" sz="1600" b="1" dirty="0">
                        <a:latin typeface="Meiryo UI" panose="020B0604030504040204" pitchFamily="50" charset="-128"/>
                        <a:ea typeface="Meiryo UI" panose="020B0604030504040204" pitchFamily="50" charset="-128"/>
                      </a:endParaRPr>
                    </a:p>
                  </a:txBody>
                  <a:tcPr anchor="ctr"/>
                </a:tc>
                <a:tc>
                  <a:txBody>
                    <a:bodyPr/>
                    <a:lstStyle/>
                    <a:p>
                      <a:r>
                        <a:rPr kumimoji="1" lang="ja-JP" altLang="en-US" sz="1400" dirty="0" smtClean="0">
                          <a:latin typeface="Meiryo UI" panose="020B0604030504040204" pitchFamily="50" charset="-128"/>
                          <a:ea typeface="Meiryo UI" panose="020B0604030504040204" pitchFamily="50" charset="-128"/>
                        </a:rPr>
                        <a:t>水道の管理に関する技術的業務について、水道法上の責任を含め委託</a:t>
                      </a:r>
                      <a:endParaRPr kumimoji="1" lang="ja-JP" altLang="en-US" sz="1400" dirty="0">
                        <a:latin typeface="Meiryo UI" panose="020B0604030504040204" pitchFamily="50" charset="-128"/>
                        <a:ea typeface="Meiryo UI" panose="020B0604030504040204" pitchFamily="50" charset="-128"/>
                      </a:endParaRPr>
                    </a:p>
                  </a:txBody>
                  <a:tcPr anchor="ctr"/>
                </a:tc>
                <a:extLst>
                  <a:ext uri="{0D108BD9-81ED-4DB2-BD59-A6C34878D82A}">
                    <a16:rowId xmlns:a16="http://schemas.microsoft.com/office/drawing/2014/main" val="10004"/>
                  </a:ext>
                </a:extLst>
              </a:tr>
              <a:tr h="348000">
                <a:tc>
                  <a:txBody>
                    <a:bodyPr/>
                    <a:lstStyle/>
                    <a:p>
                      <a:pPr algn="ctr"/>
                      <a:r>
                        <a:rPr kumimoji="1" lang="ja-JP" altLang="en-US" sz="1600" b="1" dirty="0" smtClean="0">
                          <a:latin typeface="Meiryo UI" panose="020B0604030504040204" pitchFamily="50" charset="-128"/>
                          <a:ea typeface="Meiryo UI" panose="020B0604030504040204" pitchFamily="50" charset="-128"/>
                        </a:rPr>
                        <a:t>一般的な業務委託</a:t>
                      </a:r>
                      <a:endParaRPr kumimoji="1" lang="ja-JP" altLang="en-US" sz="1600" b="1" dirty="0">
                        <a:latin typeface="Meiryo UI" panose="020B0604030504040204" pitchFamily="50" charset="-128"/>
                        <a:ea typeface="Meiryo UI" panose="020B0604030504040204" pitchFamily="50" charset="-128"/>
                      </a:endParaRPr>
                    </a:p>
                  </a:txBody>
                  <a:tcPr anchor="ctr"/>
                </a:tc>
                <a:tc>
                  <a:txBody>
                    <a:bodyPr/>
                    <a:lstStyle/>
                    <a:p>
                      <a:r>
                        <a:rPr kumimoji="1" lang="ja-JP" altLang="en-US" sz="1400" dirty="0" smtClean="0">
                          <a:latin typeface="Meiryo UI" panose="020B0604030504040204" pitchFamily="50" charset="-128"/>
                          <a:ea typeface="Meiryo UI" panose="020B0604030504040204" pitchFamily="50" charset="-128"/>
                        </a:rPr>
                        <a:t>個別委託、複数の業務を一括して委託する包括委託</a:t>
                      </a:r>
                      <a:endParaRPr kumimoji="1" lang="ja-JP" altLang="en-US" sz="1400" dirty="0">
                        <a:latin typeface="Meiryo UI" panose="020B0604030504040204" pitchFamily="50" charset="-128"/>
                        <a:ea typeface="Meiryo UI" panose="020B0604030504040204" pitchFamily="50" charset="-128"/>
                      </a:endParaRPr>
                    </a:p>
                  </a:txBody>
                  <a:tcPr anchor="ctr"/>
                </a:tc>
                <a:extLst>
                  <a:ext uri="{0D108BD9-81ED-4DB2-BD59-A6C34878D82A}">
                    <a16:rowId xmlns:a16="http://schemas.microsoft.com/office/drawing/2014/main" val="10005"/>
                  </a:ext>
                </a:extLst>
              </a:tr>
            </a:tbl>
          </a:graphicData>
        </a:graphic>
      </p:graphicFrame>
      <p:sp>
        <p:nvSpPr>
          <p:cNvPr id="12" name="テキスト ボックス 11"/>
          <p:cNvSpPr txBox="1"/>
          <p:nvPr/>
        </p:nvSpPr>
        <p:spPr>
          <a:xfrm>
            <a:off x="283945" y="4175587"/>
            <a:ext cx="1098625" cy="380480"/>
          </a:xfrm>
          <a:prstGeom prst="rect">
            <a:avLst/>
          </a:prstGeom>
          <a:noFill/>
        </p:spPr>
        <p:txBody>
          <a:bodyPr wrap="none" lIns="36000" tIns="36000" rIns="36000" bIns="3600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2000" b="1"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官民連携</a:t>
            </a:r>
            <a:endParaRPr kumimoji="1" lang="ja-JP" altLang="en-US" sz="20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13" name="テキスト ボックス 12"/>
          <p:cNvSpPr txBox="1"/>
          <p:nvPr/>
        </p:nvSpPr>
        <p:spPr>
          <a:xfrm>
            <a:off x="1771535" y="3979647"/>
            <a:ext cx="7126514" cy="276999"/>
          </a:xfrm>
          <a:prstGeom prst="rect">
            <a:avLst/>
          </a:prstGeom>
          <a:noFill/>
        </p:spPr>
        <p:txBody>
          <a:bodyPr wrap="square" rtlCol="0">
            <a:spAutoFit/>
          </a:bodyPr>
          <a:lstStyle/>
          <a:p>
            <a:r>
              <a:rPr kumimoji="1" lang="en-US" altLang="ja-JP" sz="1200" dirty="0" smtClean="0">
                <a:latin typeface="Meiryo UI" panose="020B0604030504040204" pitchFamily="50" charset="-128"/>
                <a:ea typeface="Meiryo UI" panose="020B0604030504040204" pitchFamily="50" charset="-128"/>
              </a:rPr>
              <a:t>※</a:t>
            </a:r>
            <a:r>
              <a:rPr kumimoji="1" lang="ja-JP" altLang="en-US" sz="1200" dirty="0" smtClean="0">
                <a:latin typeface="Meiryo UI" panose="020B0604030504040204" pitchFamily="50" charset="-128"/>
                <a:ea typeface="Meiryo UI" panose="020B0604030504040204" pitchFamily="50" charset="-128"/>
              </a:rPr>
              <a:t>広域化手法の類型には、垂直型（用水供給事業と末端水道事業）と水平型（複数の水道事業）がある。</a:t>
            </a:r>
            <a:endParaRPr kumimoji="1" lang="ja-JP" altLang="en-US" sz="1200" dirty="0">
              <a:latin typeface="Meiryo UI" panose="020B0604030504040204" pitchFamily="50" charset="-128"/>
              <a:ea typeface="Meiryo UI" panose="020B0604030504040204" pitchFamily="50" charset="-128"/>
            </a:endParaRPr>
          </a:p>
        </p:txBody>
      </p:sp>
      <p:sp>
        <p:nvSpPr>
          <p:cNvPr id="14" name="テキスト ボックス 13"/>
          <p:cNvSpPr txBox="1"/>
          <p:nvPr/>
        </p:nvSpPr>
        <p:spPr>
          <a:xfrm>
            <a:off x="197650" y="692163"/>
            <a:ext cx="8730450" cy="646331"/>
          </a:xfrm>
          <a:prstGeom prst="rect">
            <a:avLst/>
          </a:prstGeom>
          <a:noFill/>
        </p:spPr>
        <p:txBody>
          <a:bodyPr wrap="square" rtlCol="0">
            <a:spAutoFit/>
          </a:bodyPr>
          <a:lstStyle/>
          <a:p>
            <a:r>
              <a:rPr kumimoji="1" lang="ja-JP" altLang="en-US" dirty="0" smtClean="0">
                <a:latin typeface="Meiryo UI" panose="020B0604030504040204" pitchFamily="50" charset="-128"/>
                <a:ea typeface="Meiryo UI" panose="020B0604030504040204" pitchFamily="50" charset="-128"/>
              </a:rPr>
              <a:t>市町村の区域を超える広域化や民間ノウハウを活用する官民連携には、様々な手法があり、各水道事業者の経営状況や地域の実情に応じた最適な手法を選択していくことが考えられる。</a:t>
            </a:r>
            <a:endParaRPr kumimoji="1" lang="ja-JP" altLang="en-US" dirty="0">
              <a:latin typeface="Meiryo UI" panose="020B0604030504040204" pitchFamily="50" charset="-128"/>
              <a:ea typeface="Meiryo UI" panose="020B0604030504040204" pitchFamily="50" charset="-128"/>
            </a:endParaRPr>
          </a:p>
        </p:txBody>
      </p:sp>
      <p:cxnSp>
        <p:nvCxnSpPr>
          <p:cNvPr id="15" name="直線コネクタ 14"/>
          <p:cNvCxnSpPr/>
          <p:nvPr/>
        </p:nvCxnSpPr>
        <p:spPr>
          <a:xfrm>
            <a:off x="167421" y="518441"/>
            <a:ext cx="8820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 name="スライド番号プレースホルダー 1"/>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852C555-0D64-4388-834A-3E059AADB174}" type="slidenum">
              <a:rPr kumimoji="1" lang="ja-JP" altLang="en-US" sz="1400" b="0" i="0" u="none" strike="noStrike" kern="1200" cap="none" spc="0" normalizeH="0" baseline="0" noProof="0" smtClean="0">
                <a:ln>
                  <a:noFill/>
                </a:ln>
                <a:solidFill>
                  <a:prstClr val="black"/>
                </a:solidFill>
                <a:effectLst/>
                <a:uLnTx/>
                <a:uFillTx/>
                <a:latin typeface="Calibri" panose="020F0502020204030204"/>
                <a:ea typeface="ＭＳ Ｐゴシック" panose="020B0600070205080204"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1" lang="ja-JP" altLang="en-US" sz="1400" b="0" i="0" u="none" strike="noStrike" kern="1200" cap="none" spc="0" normalizeH="0" baseline="0" noProof="0">
              <a:ln>
                <a:noFill/>
              </a:ln>
              <a:solidFill>
                <a:prstClr val="black"/>
              </a:solidFill>
              <a:effectLst/>
              <a:uLnTx/>
              <a:uFillTx/>
              <a:latin typeface="Calibri" panose="020F0502020204030204"/>
              <a:ea typeface="ＭＳ Ｐゴシック" panose="020B0600070205080204" pitchFamily="50" charset="-128"/>
              <a:cs typeface="+mn-cs"/>
            </a:endParaRPr>
          </a:p>
        </p:txBody>
      </p:sp>
    </p:spTree>
    <p:extLst>
      <p:ext uri="{BB962C8B-B14F-4D97-AF65-F5344CB8AC3E}">
        <p14:creationId xmlns:p14="http://schemas.microsoft.com/office/powerpoint/2010/main" val="74733380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タイトル 1">
            <a:extLst>
              <a:ext uri="{FF2B5EF4-FFF2-40B4-BE49-F238E27FC236}">
                <a16:creationId xmlns:a16="http://schemas.microsoft.com/office/drawing/2014/main" id="{6E1141DB-FAE6-4FCB-BFFB-DA432E2BF76A}"/>
              </a:ext>
            </a:extLst>
          </p:cNvPr>
          <p:cNvSpPr>
            <a:spLocks noGrp="1"/>
          </p:cNvSpPr>
          <p:nvPr>
            <p:ph type="title"/>
          </p:nvPr>
        </p:nvSpPr>
        <p:spPr>
          <a:xfrm>
            <a:off x="614076" y="297805"/>
            <a:ext cx="7886700" cy="1325563"/>
          </a:xfrm>
        </p:spPr>
        <p:txBody>
          <a:bodyPr>
            <a:normAutofit/>
          </a:bodyPr>
          <a:lstStyle/>
          <a:p>
            <a:pPr algn="ctr"/>
            <a:r>
              <a:rPr lang="ja-JP" altLang="en-US" sz="3200" b="1" dirty="0" smtClean="0">
                <a:solidFill>
                  <a:prstClr val="black"/>
                </a:solidFill>
                <a:latin typeface="Meiryo UI" panose="020B0604030504040204" pitchFamily="50" charset="-128"/>
                <a:ea typeface="Meiryo UI" panose="020B0604030504040204" pitchFamily="50" charset="-128"/>
              </a:rPr>
              <a:t>第３章</a:t>
            </a:r>
            <a:r>
              <a:rPr lang="ja-JP" altLang="en-US" sz="3200" b="1" dirty="0">
                <a:solidFill>
                  <a:prstClr val="black"/>
                </a:solidFill>
                <a:latin typeface="Meiryo UI" panose="020B0604030504040204" pitchFamily="50" charset="-128"/>
                <a:ea typeface="Meiryo UI" panose="020B0604030504040204" pitchFamily="50" charset="-128"/>
              </a:rPr>
              <a:t>　</a:t>
            </a:r>
            <a:r>
              <a:rPr lang="ja-JP" altLang="en-US" sz="3200" b="1" dirty="0" smtClean="0">
                <a:solidFill>
                  <a:prstClr val="black"/>
                </a:solidFill>
                <a:latin typeface="Meiryo UI" panose="020B0604030504040204" pitchFamily="50" charset="-128"/>
                <a:ea typeface="Meiryo UI" panose="020B0604030504040204" pitchFamily="50" charset="-128"/>
              </a:rPr>
              <a:t>具体的取組み</a:t>
            </a:r>
            <a:r>
              <a:rPr lang="ja-JP" altLang="en-US" b="1" dirty="0">
                <a:solidFill>
                  <a:prstClr val="black"/>
                </a:solidFill>
                <a:latin typeface="Meiryo UI" panose="020B0604030504040204" pitchFamily="50" charset="-128"/>
                <a:ea typeface="Meiryo UI" panose="020B0604030504040204" pitchFamily="50" charset="-128"/>
              </a:rPr>
              <a:t/>
            </a:r>
            <a:br>
              <a:rPr lang="ja-JP" altLang="en-US" b="1" dirty="0">
                <a:solidFill>
                  <a:prstClr val="black"/>
                </a:solidFill>
                <a:latin typeface="Meiryo UI" panose="020B0604030504040204" pitchFamily="50" charset="-128"/>
                <a:ea typeface="Meiryo UI" panose="020B0604030504040204" pitchFamily="50" charset="-128"/>
              </a:rPr>
            </a:br>
            <a:endParaRPr kumimoji="1" lang="ja-JP" altLang="en-US" dirty="0"/>
          </a:p>
        </p:txBody>
      </p:sp>
      <p:sp>
        <p:nvSpPr>
          <p:cNvPr id="4" name="スライド番号プレースホルダー 3">
            <a:extLst>
              <a:ext uri="{FF2B5EF4-FFF2-40B4-BE49-F238E27FC236}">
                <a16:creationId xmlns:a16="http://schemas.microsoft.com/office/drawing/2014/main" id="{E03409B9-78AC-4955-AB4C-77E5B591D42C}"/>
              </a:ext>
            </a:extLst>
          </p:cNvPr>
          <p:cNvSpPr>
            <a:spLocks noGrp="1"/>
          </p:cNvSpPr>
          <p:nvPr>
            <p:ph type="sldNum" sz="quarter" idx="12"/>
          </p:nvPr>
        </p:nvSpPr>
        <p:spPr/>
        <p:txBody>
          <a:bodyPr/>
          <a:lstStyle/>
          <a:p>
            <a:fld id="{0852C555-0D64-4388-834A-3E059AADB174}" type="slidenum">
              <a:rPr lang="ja-JP" altLang="en-US" smtClean="0"/>
              <a:pPr/>
              <a:t>21</a:t>
            </a:fld>
            <a:endParaRPr lang="ja-JP" altLang="en-US" dirty="0"/>
          </a:p>
        </p:txBody>
      </p:sp>
      <p:sp>
        <p:nvSpPr>
          <p:cNvPr id="5" name="円/楕円 4"/>
          <p:cNvSpPr>
            <a:spLocks noChangeAspect="1"/>
          </p:cNvSpPr>
          <p:nvPr/>
        </p:nvSpPr>
        <p:spPr>
          <a:xfrm>
            <a:off x="4645646" y="1633228"/>
            <a:ext cx="648000" cy="648000"/>
          </a:xfrm>
          <a:prstGeom prst="ellipse">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kumimoji="1" lang="en-US" altLang="ja-JP" sz="2800" dirty="0">
                <a:latin typeface="Segoe UI Black" panose="020B0A02040204020203" pitchFamily="34" charset="0"/>
                <a:ea typeface="Segoe UI Black" panose="020B0A02040204020203" pitchFamily="34" charset="0"/>
                <a:cs typeface="Segoe UI Black" panose="020B0A02040204020203" pitchFamily="34" charset="0"/>
              </a:rPr>
              <a:t>1</a:t>
            </a:r>
            <a:endParaRPr kumimoji="1" lang="ja-JP" altLang="en-US" sz="2800" dirty="0">
              <a:latin typeface="Segoe UI Black" panose="020B0A02040204020203" pitchFamily="34" charset="0"/>
              <a:cs typeface="Segoe UI Black" panose="020B0A02040204020203" pitchFamily="34" charset="0"/>
            </a:endParaRPr>
          </a:p>
        </p:txBody>
      </p:sp>
      <p:sp>
        <p:nvSpPr>
          <p:cNvPr id="7" name="円/楕円 6"/>
          <p:cNvSpPr>
            <a:spLocks noChangeAspect="1"/>
          </p:cNvSpPr>
          <p:nvPr/>
        </p:nvSpPr>
        <p:spPr>
          <a:xfrm>
            <a:off x="4645646" y="2519662"/>
            <a:ext cx="648000" cy="648000"/>
          </a:xfrm>
          <a:prstGeom prst="ellipse">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lang="en-US" altLang="ja-JP" sz="2800" dirty="0">
                <a:latin typeface="Segoe UI Black" panose="020B0A02040204020203" pitchFamily="34" charset="0"/>
                <a:ea typeface="Segoe UI Black" panose="020B0A02040204020203" pitchFamily="34" charset="0"/>
                <a:cs typeface="Segoe UI Black" panose="020B0A02040204020203" pitchFamily="34" charset="0"/>
              </a:rPr>
              <a:t>2</a:t>
            </a:r>
            <a:endParaRPr kumimoji="1" lang="ja-JP" altLang="en-US" sz="2800" dirty="0">
              <a:latin typeface="Segoe UI Black" panose="020B0A02040204020203" pitchFamily="34" charset="0"/>
              <a:cs typeface="Segoe UI Black" panose="020B0A02040204020203" pitchFamily="34" charset="0"/>
            </a:endParaRPr>
          </a:p>
        </p:txBody>
      </p:sp>
      <p:sp>
        <p:nvSpPr>
          <p:cNvPr id="8" name="円/楕円 7"/>
          <p:cNvSpPr>
            <a:spLocks noChangeAspect="1"/>
          </p:cNvSpPr>
          <p:nvPr/>
        </p:nvSpPr>
        <p:spPr>
          <a:xfrm>
            <a:off x="4620211" y="3414084"/>
            <a:ext cx="648000" cy="648000"/>
          </a:xfrm>
          <a:prstGeom prst="ellipse">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lang="en-US" altLang="ja-JP" sz="2800" dirty="0">
                <a:latin typeface="Segoe UI Black" panose="020B0A02040204020203" pitchFamily="34" charset="0"/>
                <a:ea typeface="Segoe UI Black" panose="020B0A02040204020203" pitchFamily="34" charset="0"/>
                <a:cs typeface="Segoe UI Black" panose="020B0A02040204020203" pitchFamily="34" charset="0"/>
              </a:rPr>
              <a:t>3</a:t>
            </a:r>
            <a:endParaRPr kumimoji="1" lang="ja-JP" altLang="en-US" sz="2800" dirty="0">
              <a:latin typeface="Segoe UI Black" panose="020B0A02040204020203" pitchFamily="34" charset="0"/>
              <a:cs typeface="Segoe UI Black" panose="020B0A02040204020203" pitchFamily="34" charset="0"/>
            </a:endParaRPr>
          </a:p>
        </p:txBody>
      </p:sp>
      <p:sp>
        <p:nvSpPr>
          <p:cNvPr id="2" name="テキスト ボックス 1"/>
          <p:cNvSpPr txBox="1"/>
          <p:nvPr/>
        </p:nvSpPr>
        <p:spPr>
          <a:xfrm>
            <a:off x="5548352" y="1745874"/>
            <a:ext cx="2311400" cy="646331"/>
          </a:xfrm>
          <a:prstGeom prst="rect">
            <a:avLst/>
          </a:prstGeom>
          <a:noFill/>
        </p:spPr>
        <p:txBody>
          <a:bodyPr wrap="square" rtlCol="0">
            <a:spAutoFit/>
          </a:bodyPr>
          <a:lstStyle/>
          <a:p>
            <a:r>
              <a:rPr kumimoji="1" lang="ja-JP" altLang="en-US" b="1" dirty="0" smtClean="0">
                <a:latin typeface="Meiryo UI" panose="020B0604030504040204" pitchFamily="50" charset="-128"/>
                <a:ea typeface="Meiryo UI" panose="020B0604030504040204" pitchFamily="50" charset="-128"/>
              </a:rPr>
              <a:t>オール大阪での検討（あり方協議会）</a:t>
            </a:r>
            <a:endParaRPr kumimoji="1" lang="ja-JP" altLang="en-US" b="1" dirty="0">
              <a:latin typeface="Meiryo UI" panose="020B0604030504040204" pitchFamily="50" charset="-128"/>
              <a:ea typeface="Meiryo UI" panose="020B0604030504040204" pitchFamily="50" charset="-128"/>
            </a:endParaRPr>
          </a:p>
        </p:txBody>
      </p:sp>
      <p:sp>
        <p:nvSpPr>
          <p:cNvPr id="11" name="テキスト ボックス 10"/>
          <p:cNvSpPr txBox="1"/>
          <p:nvPr/>
        </p:nvSpPr>
        <p:spPr>
          <a:xfrm>
            <a:off x="688068" y="1633228"/>
            <a:ext cx="1872000" cy="584775"/>
          </a:xfrm>
          <a:prstGeom prst="rect">
            <a:avLst/>
          </a:prstGeom>
          <a:noFill/>
        </p:spPr>
        <p:txBody>
          <a:bodyPr wrap="square" rtlCol="0">
            <a:spAutoFit/>
          </a:bodyPr>
          <a:lstStyle/>
          <a:p>
            <a:r>
              <a:rPr kumimoji="1" lang="ja-JP" altLang="en-US" sz="3200" b="1" dirty="0" smtClean="0">
                <a:latin typeface="Meiryo UI" panose="020B0604030504040204" pitchFamily="50" charset="-128"/>
                <a:ea typeface="Meiryo UI" panose="020B0604030504040204" pitchFamily="50" charset="-128"/>
              </a:rPr>
              <a:t>広域化</a:t>
            </a:r>
            <a:endParaRPr kumimoji="1" lang="ja-JP" altLang="en-US" sz="3200" b="1" dirty="0">
              <a:latin typeface="Meiryo UI" panose="020B0604030504040204" pitchFamily="50" charset="-128"/>
              <a:ea typeface="Meiryo UI" panose="020B0604030504040204" pitchFamily="50" charset="-128"/>
            </a:endParaRPr>
          </a:p>
        </p:txBody>
      </p:sp>
      <p:sp>
        <p:nvSpPr>
          <p:cNvPr id="12" name="テキスト ボックス 11"/>
          <p:cNvSpPr txBox="1"/>
          <p:nvPr/>
        </p:nvSpPr>
        <p:spPr>
          <a:xfrm>
            <a:off x="683103" y="3515436"/>
            <a:ext cx="1872000" cy="584775"/>
          </a:xfrm>
          <a:prstGeom prst="rect">
            <a:avLst/>
          </a:prstGeom>
          <a:noFill/>
        </p:spPr>
        <p:txBody>
          <a:bodyPr wrap="square" rtlCol="0">
            <a:spAutoFit/>
          </a:bodyPr>
          <a:lstStyle/>
          <a:p>
            <a:r>
              <a:rPr kumimoji="1" lang="ja-JP" altLang="en-US" sz="3200" b="1" dirty="0" smtClean="0">
                <a:latin typeface="Meiryo UI" panose="020B0604030504040204" pitchFamily="50" charset="-128"/>
                <a:ea typeface="Meiryo UI" panose="020B0604030504040204" pitchFamily="50" charset="-128"/>
              </a:rPr>
              <a:t>官民連携</a:t>
            </a:r>
            <a:endParaRPr kumimoji="1" lang="ja-JP" altLang="en-US" sz="3200" b="1" dirty="0">
              <a:latin typeface="Meiryo UI" panose="020B0604030504040204" pitchFamily="50" charset="-128"/>
              <a:ea typeface="Meiryo UI" panose="020B0604030504040204" pitchFamily="50" charset="-128"/>
            </a:endParaRPr>
          </a:p>
        </p:txBody>
      </p:sp>
      <p:sp>
        <p:nvSpPr>
          <p:cNvPr id="13" name="テキスト ボックス 12"/>
          <p:cNvSpPr txBox="1"/>
          <p:nvPr/>
        </p:nvSpPr>
        <p:spPr>
          <a:xfrm>
            <a:off x="688068" y="5611877"/>
            <a:ext cx="2273040" cy="584775"/>
          </a:xfrm>
          <a:prstGeom prst="rect">
            <a:avLst/>
          </a:prstGeom>
          <a:noFill/>
        </p:spPr>
        <p:txBody>
          <a:bodyPr wrap="square" rtlCol="0">
            <a:spAutoFit/>
          </a:bodyPr>
          <a:lstStyle/>
          <a:p>
            <a:r>
              <a:rPr kumimoji="1" lang="ja-JP" altLang="en-US" sz="3200" b="1" dirty="0" smtClean="0">
                <a:latin typeface="Meiryo UI" panose="020B0604030504040204" pitchFamily="50" charset="-128"/>
                <a:ea typeface="Meiryo UI" panose="020B0604030504040204" pitchFamily="50" charset="-128"/>
              </a:rPr>
              <a:t>住民理解</a:t>
            </a:r>
            <a:endParaRPr kumimoji="1" lang="ja-JP" altLang="en-US" sz="3200" b="1" dirty="0">
              <a:latin typeface="Meiryo UI" panose="020B0604030504040204" pitchFamily="50" charset="-128"/>
              <a:ea typeface="Meiryo UI" panose="020B0604030504040204" pitchFamily="50" charset="-128"/>
            </a:endParaRPr>
          </a:p>
        </p:txBody>
      </p:sp>
      <p:sp>
        <p:nvSpPr>
          <p:cNvPr id="21" name="テキスト ボックス 20"/>
          <p:cNvSpPr txBox="1"/>
          <p:nvPr/>
        </p:nvSpPr>
        <p:spPr>
          <a:xfrm>
            <a:off x="5548352" y="2671502"/>
            <a:ext cx="2946400" cy="369332"/>
          </a:xfrm>
          <a:prstGeom prst="rect">
            <a:avLst/>
          </a:prstGeom>
          <a:noFill/>
        </p:spPr>
        <p:txBody>
          <a:bodyPr wrap="square" rtlCol="0">
            <a:spAutoFit/>
          </a:bodyPr>
          <a:lstStyle/>
          <a:p>
            <a:r>
              <a:rPr kumimoji="1" lang="ja-JP" altLang="en-US" b="1" dirty="0" smtClean="0">
                <a:latin typeface="Meiryo UI" panose="020B0604030504040204" pitchFamily="50" charset="-128"/>
                <a:ea typeface="Meiryo UI" panose="020B0604030504040204" pitchFamily="50" charset="-128"/>
              </a:rPr>
              <a:t>淀川系浄水場の最適配置</a:t>
            </a:r>
            <a:endParaRPr kumimoji="1" lang="ja-JP" altLang="en-US" b="1" dirty="0">
              <a:latin typeface="Meiryo UI" panose="020B0604030504040204" pitchFamily="50" charset="-128"/>
              <a:ea typeface="Meiryo UI" panose="020B0604030504040204" pitchFamily="50" charset="-128"/>
            </a:endParaRPr>
          </a:p>
        </p:txBody>
      </p:sp>
      <p:sp>
        <p:nvSpPr>
          <p:cNvPr id="22" name="テキスト ボックス 21"/>
          <p:cNvSpPr txBox="1"/>
          <p:nvPr/>
        </p:nvSpPr>
        <p:spPr>
          <a:xfrm>
            <a:off x="5548351" y="3380537"/>
            <a:ext cx="3429393" cy="646331"/>
          </a:xfrm>
          <a:prstGeom prst="rect">
            <a:avLst/>
          </a:prstGeom>
          <a:noFill/>
        </p:spPr>
        <p:txBody>
          <a:bodyPr wrap="square" rtlCol="0">
            <a:spAutoFit/>
          </a:bodyPr>
          <a:lstStyle/>
          <a:p>
            <a:r>
              <a:rPr kumimoji="1" lang="ja-JP" altLang="en-US" b="1" dirty="0" smtClean="0">
                <a:latin typeface="Meiryo UI" panose="020B0604030504040204" pitchFamily="50" charset="-128"/>
                <a:ea typeface="Meiryo UI" panose="020B0604030504040204" pitchFamily="50" charset="-128"/>
              </a:rPr>
              <a:t>大阪市による</a:t>
            </a:r>
            <a:r>
              <a:rPr kumimoji="1" lang="en-US" altLang="ja-JP" b="1" dirty="0" smtClean="0">
                <a:latin typeface="Meiryo UI" panose="020B0604030504040204" pitchFamily="50" charset="-128"/>
                <a:ea typeface="Meiryo UI" panose="020B0604030504040204" pitchFamily="50" charset="-128"/>
              </a:rPr>
              <a:t>PFI</a:t>
            </a:r>
            <a:r>
              <a:rPr kumimoji="1" lang="ja-JP" altLang="en-US" b="1" dirty="0" smtClean="0">
                <a:latin typeface="Meiryo UI" panose="020B0604030504040204" pitchFamily="50" charset="-128"/>
                <a:ea typeface="Meiryo UI" panose="020B0604030504040204" pitchFamily="50" charset="-128"/>
              </a:rPr>
              <a:t>管路更新事業とその水平展開</a:t>
            </a:r>
            <a:endParaRPr kumimoji="1" lang="ja-JP" altLang="en-US" b="1" dirty="0">
              <a:latin typeface="Meiryo UI" panose="020B0604030504040204" pitchFamily="50" charset="-128"/>
              <a:ea typeface="Meiryo UI" panose="020B0604030504040204" pitchFamily="50" charset="-128"/>
            </a:endParaRPr>
          </a:p>
        </p:txBody>
      </p:sp>
      <p:sp>
        <p:nvSpPr>
          <p:cNvPr id="23" name="テキスト ボックス 22"/>
          <p:cNvSpPr txBox="1"/>
          <p:nvPr/>
        </p:nvSpPr>
        <p:spPr>
          <a:xfrm>
            <a:off x="5548352" y="4546940"/>
            <a:ext cx="3302000" cy="646331"/>
          </a:xfrm>
          <a:prstGeom prst="rect">
            <a:avLst/>
          </a:prstGeom>
          <a:noFill/>
        </p:spPr>
        <p:txBody>
          <a:bodyPr wrap="square" rtlCol="0">
            <a:spAutoFit/>
          </a:bodyPr>
          <a:lstStyle/>
          <a:p>
            <a:r>
              <a:rPr kumimoji="1" lang="ja-JP" altLang="en-US" b="1" dirty="0" smtClean="0">
                <a:latin typeface="Meiryo UI" panose="020B0604030504040204" pitchFamily="50" charset="-128"/>
                <a:ea typeface="Meiryo UI" panose="020B0604030504040204" pitchFamily="50" charset="-128"/>
              </a:rPr>
              <a:t>大阪市による水平連携、</a:t>
            </a:r>
            <a:endParaRPr kumimoji="1" lang="en-US" altLang="ja-JP" b="1" dirty="0" smtClean="0">
              <a:latin typeface="Meiryo UI" panose="020B0604030504040204" pitchFamily="50" charset="-128"/>
              <a:ea typeface="Meiryo UI" panose="020B0604030504040204" pitchFamily="50" charset="-128"/>
            </a:endParaRPr>
          </a:p>
          <a:p>
            <a:r>
              <a:rPr kumimoji="1" lang="ja-JP" altLang="en-US" b="1" dirty="0" smtClean="0">
                <a:latin typeface="Meiryo UI" panose="020B0604030504040204" pitchFamily="50" charset="-128"/>
                <a:ea typeface="Meiryo UI" panose="020B0604030504040204" pitchFamily="50" charset="-128"/>
              </a:rPr>
              <a:t>企業団による連携等</a:t>
            </a:r>
            <a:endParaRPr kumimoji="1" lang="ja-JP" altLang="en-US" b="1" dirty="0">
              <a:latin typeface="Meiryo UI" panose="020B0604030504040204" pitchFamily="50" charset="-128"/>
              <a:ea typeface="Meiryo UI" panose="020B0604030504040204" pitchFamily="50" charset="-128"/>
            </a:endParaRPr>
          </a:p>
        </p:txBody>
      </p:sp>
      <p:sp>
        <p:nvSpPr>
          <p:cNvPr id="25" name="円/楕円 24"/>
          <p:cNvSpPr>
            <a:spLocks noChangeAspect="1"/>
          </p:cNvSpPr>
          <p:nvPr/>
        </p:nvSpPr>
        <p:spPr>
          <a:xfrm>
            <a:off x="4645646" y="4546940"/>
            <a:ext cx="648000" cy="648000"/>
          </a:xfrm>
          <a:prstGeom prst="ellipse">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lang="en-US" altLang="ja-JP" sz="2800" dirty="0">
                <a:latin typeface="Segoe UI Black" panose="020B0A02040204020203" pitchFamily="34" charset="0"/>
                <a:ea typeface="Segoe UI Black" panose="020B0A02040204020203" pitchFamily="34" charset="0"/>
                <a:cs typeface="Segoe UI Black" panose="020B0A02040204020203" pitchFamily="34" charset="0"/>
              </a:rPr>
              <a:t>4</a:t>
            </a:r>
            <a:endParaRPr kumimoji="1" lang="ja-JP" altLang="en-US" sz="2800" dirty="0">
              <a:latin typeface="Segoe UI Black" panose="020B0A02040204020203" pitchFamily="34" charset="0"/>
              <a:cs typeface="Segoe UI Black" panose="020B0A02040204020203" pitchFamily="34" charset="0"/>
            </a:endParaRPr>
          </a:p>
        </p:txBody>
      </p:sp>
      <p:sp>
        <p:nvSpPr>
          <p:cNvPr id="26" name="テキスト ボックス 25"/>
          <p:cNvSpPr txBox="1"/>
          <p:nvPr/>
        </p:nvSpPr>
        <p:spPr>
          <a:xfrm>
            <a:off x="5548351" y="5625446"/>
            <a:ext cx="3429393" cy="646331"/>
          </a:xfrm>
          <a:prstGeom prst="rect">
            <a:avLst/>
          </a:prstGeom>
          <a:noFill/>
        </p:spPr>
        <p:txBody>
          <a:bodyPr wrap="square" rtlCol="0">
            <a:spAutoFit/>
          </a:bodyPr>
          <a:lstStyle/>
          <a:p>
            <a:r>
              <a:rPr lang="ja-JP" altLang="en-US" b="1" dirty="0" smtClean="0">
                <a:latin typeface="Meiryo UI" panose="020B0604030504040204" pitchFamily="50" charset="-128"/>
                <a:ea typeface="Meiryo UI" panose="020B0604030504040204" pitchFamily="50" charset="-128"/>
              </a:rPr>
              <a:t>住民理解につながる</a:t>
            </a:r>
            <a:endParaRPr lang="en-US" altLang="ja-JP" b="1" dirty="0" smtClean="0">
              <a:latin typeface="Meiryo UI" panose="020B0604030504040204" pitchFamily="50" charset="-128"/>
              <a:ea typeface="Meiryo UI" panose="020B0604030504040204" pitchFamily="50" charset="-128"/>
            </a:endParaRPr>
          </a:p>
          <a:p>
            <a:r>
              <a:rPr lang="ja-JP" altLang="en-US" b="1" dirty="0" smtClean="0">
                <a:latin typeface="Meiryo UI" panose="020B0604030504040204" pitchFamily="50" charset="-128"/>
                <a:ea typeface="Meiryo UI" panose="020B0604030504040204" pitchFamily="50" charset="-128"/>
              </a:rPr>
              <a:t>情報の公開・発信</a:t>
            </a:r>
            <a:endParaRPr kumimoji="1" lang="ja-JP" altLang="en-US" b="1" dirty="0">
              <a:latin typeface="Meiryo UI" panose="020B0604030504040204" pitchFamily="50" charset="-128"/>
              <a:ea typeface="Meiryo UI" panose="020B0604030504040204" pitchFamily="50" charset="-128"/>
            </a:endParaRPr>
          </a:p>
        </p:txBody>
      </p:sp>
      <p:cxnSp>
        <p:nvCxnSpPr>
          <p:cNvPr id="29" name="直線矢印コネクタ 28"/>
          <p:cNvCxnSpPr>
            <a:stCxn id="11" idx="3"/>
          </p:cNvCxnSpPr>
          <p:nvPr/>
        </p:nvCxnSpPr>
        <p:spPr>
          <a:xfrm flipV="1">
            <a:off x="2560068" y="1925341"/>
            <a:ext cx="1944000" cy="275"/>
          </a:xfrm>
          <a:prstGeom prst="straightConnector1">
            <a:avLst/>
          </a:prstGeom>
          <a:ln w="63500">
            <a:solidFill>
              <a:schemeClr val="tx1">
                <a:lumMod val="95000"/>
                <a:lumOff val="5000"/>
              </a:schemeClr>
            </a:solidFill>
            <a:tailEnd type="stealth" w="lg" len="lg"/>
          </a:ln>
        </p:spPr>
        <p:style>
          <a:lnRef idx="1">
            <a:schemeClr val="accent1"/>
          </a:lnRef>
          <a:fillRef idx="0">
            <a:schemeClr val="accent1"/>
          </a:fillRef>
          <a:effectRef idx="0">
            <a:schemeClr val="accent1"/>
          </a:effectRef>
          <a:fontRef idx="minor">
            <a:schemeClr val="tx1"/>
          </a:fontRef>
        </p:style>
      </p:cxnSp>
      <p:cxnSp>
        <p:nvCxnSpPr>
          <p:cNvPr id="30" name="直線矢印コネクタ 29"/>
          <p:cNvCxnSpPr/>
          <p:nvPr/>
        </p:nvCxnSpPr>
        <p:spPr>
          <a:xfrm>
            <a:off x="3041681" y="5904265"/>
            <a:ext cx="1462387" cy="2"/>
          </a:xfrm>
          <a:prstGeom prst="straightConnector1">
            <a:avLst/>
          </a:prstGeom>
          <a:ln w="63500">
            <a:solidFill>
              <a:schemeClr val="tx1">
                <a:lumMod val="95000"/>
                <a:lumOff val="5000"/>
              </a:schemeClr>
            </a:solidFill>
            <a:tailEnd type="stealth" w="lg" len="lg"/>
          </a:ln>
        </p:spPr>
        <p:style>
          <a:lnRef idx="1">
            <a:schemeClr val="accent1"/>
          </a:lnRef>
          <a:fillRef idx="0">
            <a:schemeClr val="accent1"/>
          </a:fillRef>
          <a:effectRef idx="0">
            <a:schemeClr val="accent1"/>
          </a:effectRef>
          <a:fontRef idx="minor">
            <a:schemeClr val="tx1"/>
          </a:fontRef>
        </p:style>
      </p:cxnSp>
      <p:cxnSp>
        <p:nvCxnSpPr>
          <p:cNvPr id="34" name="カギ線コネクタ 33"/>
          <p:cNvCxnSpPr/>
          <p:nvPr/>
        </p:nvCxnSpPr>
        <p:spPr>
          <a:xfrm>
            <a:off x="2560068" y="1923320"/>
            <a:ext cx="1944000" cy="861859"/>
          </a:xfrm>
          <a:prstGeom prst="bentConnector3">
            <a:avLst/>
          </a:prstGeom>
          <a:ln w="63500">
            <a:solidFill>
              <a:schemeClr val="tx1">
                <a:lumMod val="95000"/>
                <a:lumOff val="5000"/>
              </a:schemeClr>
            </a:solidFill>
            <a:tailEnd type="stealth" w="lg" len="lg"/>
          </a:ln>
        </p:spPr>
        <p:style>
          <a:lnRef idx="1">
            <a:schemeClr val="accent1"/>
          </a:lnRef>
          <a:fillRef idx="0">
            <a:schemeClr val="accent1"/>
          </a:fillRef>
          <a:effectRef idx="0">
            <a:schemeClr val="accent1"/>
          </a:effectRef>
          <a:fontRef idx="minor">
            <a:schemeClr val="tx1"/>
          </a:fontRef>
        </p:style>
      </p:cxnSp>
      <p:cxnSp>
        <p:nvCxnSpPr>
          <p:cNvPr id="42" name="直線矢印コネクタ 41"/>
          <p:cNvCxnSpPr/>
          <p:nvPr/>
        </p:nvCxnSpPr>
        <p:spPr>
          <a:xfrm flipV="1">
            <a:off x="2534633" y="3817257"/>
            <a:ext cx="905253" cy="2083"/>
          </a:xfrm>
          <a:prstGeom prst="straightConnector1">
            <a:avLst/>
          </a:prstGeom>
          <a:ln w="63500">
            <a:solidFill>
              <a:schemeClr val="tx1">
                <a:lumMod val="95000"/>
                <a:lumOff val="5000"/>
              </a:schemeClr>
            </a:solidFill>
            <a:tailEnd type="none" w="lg" len="lg"/>
          </a:ln>
        </p:spPr>
        <p:style>
          <a:lnRef idx="1">
            <a:schemeClr val="accent1"/>
          </a:lnRef>
          <a:fillRef idx="0">
            <a:schemeClr val="accent1"/>
          </a:fillRef>
          <a:effectRef idx="0">
            <a:schemeClr val="accent1"/>
          </a:effectRef>
          <a:fontRef idx="minor">
            <a:schemeClr val="tx1"/>
          </a:fontRef>
        </p:style>
      </p:cxnSp>
      <p:sp>
        <p:nvSpPr>
          <p:cNvPr id="28" name="テキスト ボックス 27"/>
          <p:cNvSpPr txBox="1"/>
          <p:nvPr/>
        </p:nvSpPr>
        <p:spPr>
          <a:xfrm>
            <a:off x="844851" y="1088627"/>
            <a:ext cx="1872000" cy="338554"/>
          </a:xfrm>
          <a:prstGeom prst="rect">
            <a:avLst/>
          </a:prstGeom>
          <a:noFill/>
        </p:spPr>
        <p:txBody>
          <a:bodyPr wrap="square" rtlCol="0">
            <a:spAutoFit/>
          </a:bodyPr>
          <a:lstStyle/>
          <a:p>
            <a:r>
              <a:rPr kumimoji="1" lang="en-US" altLang="ja-JP" sz="1600" b="1" dirty="0" smtClean="0">
                <a:latin typeface="Meiryo UI" panose="020B0604030504040204" pitchFamily="50" charset="-128"/>
                <a:ea typeface="Meiryo UI" panose="020B0604030504040204" pitchFamily="50" charset="-128"/>
              </a:rPr>
              <a:t>【</a:t>
            </a:r>
            <a:r>
              <a:rPr kumimoji="1" lang="ja-JP" altLang="en-US" sz="1600" b="1" dirty="0" smtClean="0">
                <a:latin typeface="Meiryo UI" panose="020B0604030504040204" pitchFamily="50" charset="-128"/>
                <a:ea typeface="Meiryo UI" panose="020B0604030504040204" pitchFamily="50" charset="-128"/>
              </a:rPr>
              <a:t>３つの手法</a:t>
            </a:r>
            <a:r>
              <a:rPr kumimoji="1" lang="en-US" altLang="ja-JP" sz="1600" b="1" dirty="0" smtClean="0">
                <a:latin typeface="Meiryo UI" panose="020B0604030504040204" pitchFamily="50" charset="-128"/>
                <a:ea typeface="Meiryo UI" panose="020B0604030504040204" pitchFamily="50" charset="-128"/>
              </a:rPr>
              <a:t>】</a:t>
            </a:r>
            <a:endParaRPr kumimoji="1" lang="ja-JP" altLang="en-US" sz="1600" b="1" dirty="0">
              <a:latin typeface="Meiryo UI" panose="020B0604030504040204" pitchFamily="50" charset="-128"/>
              <a:ea typeface="Meiryo UI" panose="020B0604030504040204" pitchFamily="50" charset="-128"/>
            </a:endParaRPr>
          </a:p>
        </p:txBody>
      </p:sp>
      <p:sp>
        <p:nvSpPr>
          <p:cNvPr id="31" name="テキスト ボックス 30"/>
          <p:cNvSpPr txBox="1"/>
          <p:nvPr/>
        </p:nvSpPr>
        <p:spPr>
          <a:xfrm>
            <a:off x="4612512" y="1088627"/>
            <a:ext cx="1872000" cy="338554"/>
          </a:xfrm>
          <a:prstGeom prst="rect">
            <a:avLst/>
          </a:prstGeom>
          <a:noFill/>
        </p:spPr>
        <p:txBody>
          <a:bodyPr wrap="square" rtlCol="0">
            <a:spAutoFit/>
          </a:bodyPr>
          <a:lstStyle/>
          <a:p>
            <a:r>
              <a:rPr lang="en-US" altLang="ja-JP" sz="1600" b="1" dirty="0" smtClean="0">
                <a:latin typeface="Meiryo UI" panose="020B0604030504040204" pitchFamily="50" charset="-128"/>
                <a:ea typeface="Meiryo UI" panose="020B0604030504040204" pitchFamily="50" charset="-128"/>
              </a:rPr>
              <a:t>【</a:t>
            </a:r>
            <a:r>
              <a:rPr lang="ja-JP" altLang="en-US" sz="1600" b="1" dirty="0" smtClean="0">
                <a:latin typeface="Meiryo UI" panose="020B0604030504040204" pitchFamily="50" charset="-128"/>
                <a:ea typeface="Meiryo UI" panose="020B0604030504040204" pitchFamily="50" charset="-128"/>
              </a:rPr>
              <a:t>具体的取組み</a:t>
            </a:r>
            <a:r>
              <a:rPr lang="en-US" altLang="ja-JP" sz="1600" b="1" dirty="0" smtClean="0">
                <a:latin typeface="Meiryo UI" panose="020B0604030504040204" pitchFamily="50" charset="-128"/>
                <a:ea typeface="Meiryo UI" panose="020B0604030504040204" pitchFamily="50" charset="-128"/>
              </a:rPr>
              <a:t>】</a:t>
            </a:r>
            <a:endParaRPr kumimoji="1" lang="ja-JP" altLang="en-US" sz="1600" b="1" dirty="0">
              <a:latin typeface="Meiryo UI" panose="020B0604030504040204" pitchFamily="50" charset="-128"/>
              <a:ea typeface="Meiryo UI" panose="020B0604030504040204" pitchFamily="50" charset="-128"/>
            </a:endParaRPr>
          </a:p>
        </p:txBody>
      </p:sp>
      <p:sp>
        <p:nvSpPr>
          <p:cNvPr id="37" name="円/楕円 24"/>
          <p:cNvSpPr>
            <a:spLocks noChangeAspect="1"/>
          </p:cNvSpPr>
          <p:nvPr/>
        </p:nvSpPr>
        <p:spPr>
          <a:xfrm>
            <a:off x="4665214" y="5623777"/>
            <a:ext cx="648000" cy="648000"/>
          </a:xfrm>
          <a:prstGeom prst="ellipse">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lang="en-US" altLang="ja-JP" sz="2800" dirty="0">
                <a:latin typeface="Segoe UI Black" panose="020B0A02040204020203" pitchFamily="34" charset="0"/>
                <a:ea typeface="Segoe UI Black" panose="020B0A02040204020203" pitchFamily="34" charset="0"/>
                <a:cs typeface="Segoe UI Black" panose="020B0A02040204020203" pitchFamily="34" charset="0"/>
              </a:rPr>
              <a:t>5</a:t>
            </a:r>
            <a:endParaRPr kumimoji="1" lang="ja-JP" altLang="en-US" sz="2800" dirty="0">
              <a:latin typeface="Segoe UI Black" panose="020B0A02040204020203" pitchFamily="34" charset="0"/>
              <a:cs typeface="Segoe UI Black" panose="020B0A02040204020203" pitchFamily="34" charset="0"/>
            </a:endParaRPr>
          </a:p>
        </p:txBody>
      </p:sp>
      <p:cxnSp>
        <p:nvCxnSpPr>
          <p:cNvPr id="24" name="カギ線コネクタ 23"/>
          <p:cNvCxnSpPr/>
          <p:nvPr/>
        </p:nvCxnSpPr>
        <p:spPr>
          <a:xfrm>
            <a:off x="3546029" y="2718982"/>
            <a:ext cx="1011397" cy="812972"/>
          </a:xfrm>
          <a:prstGeom prst="bentConnector3">
            <a:avLst>
              <a:gd name="adj1" fmla="val -1277"/>
            </a:avLst>
          </a:prstGeom>
          <a:ln w="63500">
            <a:solidFill>
              <a:schemeClr val="tx1"/>
            </a:solidFill>
            <a:tailEnd type="stealth" w="lg" len="lg"/>
          </a:ln>
        </p:spPr>
        <p:style>
          <a:lnRef idx="1">
            <a:schemeClr val="accent1"/>
          </a:lnRef>
          <a:fillRef idx="0">
            <a:schemeClr val="accent1"/>
          </a:fillRef>
          <a:effectRef idx="0">
            <a:schemeClr val="accent1"/>
          </a:effectRef>
          <a:fontRef idx="minor">
            <a:schemeClr val="tx1"/>
          </a:fontRef>
        </p:style>
      </p:cxnSp>
      <p:cxnSp>
        <p:nvCxnSpPr>
          <p:cNvPr id="41" name="カギ線コネクタ 40"/>
          <p:cNvCxnSpPr/>
          <p:nvPr/>
        </p:nvCxnSpPr>
        <p:spPr>
          <a:xfrm rot="16200000" flipH="1">
            <a:off x="3388111" y="3700790"/>
            <a:ext cx="1313272" cy="1025358"/>
          </a:xfrm>
          <a:prstGeom prst="bentConnector3">
            <a:avLst>
              <a:gd name="adj1" fmla="val 99883"/>
            </a:avLst>
          </a:prstGeom>
          <a:ln w="63500">
            <a:solidFill>
              <a:schemeClr val="tx1"/>
            </a:solidFill>
            <a:tailEnd type="stealth" w="lg" len="lg"/>
          </a:ln>
        </p:spPr>
        <p:style>
          <a:lnRef idx="1">
            <a:schemeClr val="accent1"/>
          </a:lnRef>
          <a:fillRef idx="0">
            <a:schemeClr val="accent1"/>
          </a:fillRef>
          <a:effectRef idx="0">
            <a:schemeClr val="accent1"/>
          </a:effectRef>
          <a:fontRef idx="minor">
            <a:schemeClr val="tx1"/>
          </a:fontRef>
        </p:style>
      </p:cxnSp>
      <p:grpSp>
        <p:nvGrpSpPr>
          <p:cNvPr id="27" name="グループ化 26"/>
          <p:cNvGrpSpPr>
            <a:grpSpLocks noChangeAspect="1"/>
          </p:cNvGrpSpPr>
          <p:nvPr/>
        </p:nvGrpSpPr>
        <p:grpSpPr>
          <a:xfrm>
            <a:off x="3390510" y="3700645"/>
            <a:ext cx="284821" cy="288000"/>
            <a:chOff x="1013300" y="3020334"/>
            <a:chExt cx="378070" cy="382289"/>
          </a:xfrm>
        </p:grpSpPr>
        <p:sp>
          <p:nvSpPr>
            <p:cNvPr id="32" name="円弧 31"/>
            <p:cNvSpPr/>
            <p:nvPr/>
          </p:nvSpPr>
          <p:spPr>
            <a:xfrm>
              <a:off x="1013300" y="3020334"/>
              <a:ext cx="378069" cy="378069"/>
            </a:xfrm>
            <a:prstGeom prst="arc">
              <a:avLst/>
            </a:prstGeom>
            <a:ln w="63500">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33" name="円弧 32"/>
            <p:cNvSpPr/>
            <p:nvPr/>
          </p:nvSpPr>
          <p:spPr>
            <a:xfrm flipH="1">
              <a:off x="1013301" y="3024554"/>
              <a:ext cx="378069" cy="378069"/>
            </a:xfrm>
            <a:prstGeom prst="arc">
              <a:avLst/>
            </a:prstGeom>
            <a:ln w="63500">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grpSp>
      <p:cxnSp>
        <p:nvCxnSpPr>
          <p:cNvPr id="36" name="直線矢印コネクタ 35"/>
          <p:cNvCxnSpPr/>
          <p:nvPr/>
        </p:nvCxnSpPr>
        <p:spPr>
          <a:xfrm>
            <a:off x="3658192" y="3828272"/>
            <a:ext cx="852545" cy="12964"/>
          </a:xfrm>
          <a:prstGeom prst="straightConnector1">
            <a:avLst/>
          </a:prstGeom>
          <a:ln w="63500">
            <a:solidFill>
              <a:schemeClr val="tx1">
                <a:lumMod val="95000"/>
                <a:lumOff val="5000"/>
              </a:schemeClr>
            </a:solidFill>
            <a:tailEnd type="stealth" w="lg" len="lg"/>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3198698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a:extLst>
              <a:ext uri="{FF2B5EF4-FFF2-40B4-BE49-F238E27FC236}">
                <a16:creationId xmlns:a16="http://schemas.microsoft.com/office/drawing/2014/main" id="{E03409B9-78AC-4955-AB4C-77E5B591D42C}"/>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852C555-0D64-4388-834A-3E059AADB174}" type="slidenum">
              <a:rPr kumimoji="1" lang="ja-JP" altLang="en-US" sz="1400" b="0" i="0" u="none" strike="noStrike" kern="1200" cap="none" spc="0" normalizeH="0" baseline="0" noProof="0" smtClean="0">
                <a:ln>
                  <a:noFill/>
                </a:ln>
                <a:solidFill>
                  <a:prstClr val="black"/>
                </a:solidFill>
                <a:effectLst/>
                <a:uLnTx/>
                <a:uFillTx/>
                <a:latin typeface="Calibri" panose="020F0502020204030204"/>
                <a:ea typeface="ＭＳ Ｐゴシック" panose="020B0600070205080204"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1" lang="ja-JP" altLang="en-US" sz="14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endParaRPr>
          </a:p>
        </p:txBody>
      </p:sp>
      <p:sp>
        <p:nvSpPr>
          <p:cNvPr id="5" name="円/楕円 4"/>
          <p:cNvSpPr>
            <a:spLocks noChangeAspect="1"/>
          </p:cNvSpPr>
          <p:nvPr/>
        </p:nvSpPr>
        <p:spPr>
          <a:xfrm>
            <a:off x="2137619" y="1707977"/>
            <a:ext cx="648000" cy="648000"/>
          </a:xfrm>
          <a:prstGeom prst="ellipse">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2800" b="0" i="0" u="none" strike="noStrike" kern="1200" cap="none" spc="0" normalizeH="0" baseline="0" noProof="0" dirty="0">
                <a:ln>
                  <a:noFill/>
                </a:ln>
                <a:solidFill>
                  <a:prstClr val="white"/>
                </a:solidFill>
                <a:effectLst/>
                <a:uLnTx/>
                <a:uFillTx/>
                <a:latin typeface="Segoe UI Black" panose="020B0A02040204020203" pitchFamily="34" charset="0"/>
                <a:ea typeface="Segoe UI Black" panose="020B0A02040204020203" pitchFamily="34" charset="0"/>
                <a:cs typeface="Segoe UI Black" panose="020B0A02040204020203" pitchFamily="34" charset="0"/>
              </a:rPr>
              <a:t>1</a:t>
            </a:r>
            <a:endParaRPr kumimoji="1" lang="ja-JP" altLang="en-US" sz="2800" b="0" i="0" u="none" strike="noStrike" kern="1200" cap="none" spc="0" normalizeH="0" baseline="0" noProof="0" dirty="0">
              <a:ln>
                <a:noFill/>
              </a:ln>
              <a:solidFill>
                <a:prstClr val="white"/>
              </a:solidFill>
              <a:effectLst/>
              <a:uLnTx/>
              <a:uFillTx/>
              <a:latin typeface="Segoe UI Black" panose="020B0A02040204020203" pitchFamily="34" charset="0"/>
              <a:ea typeface="ＭＳ Ｐゴシック" panose="020B0600070205080204" pitchFamily="50" charset="-128"/>
              <a:cs typeface="Segoe UI Black" panose="020B0A02040204020203" pitchFamily="34" charset="0"/>
            </a:endParaRPr>
          </a:p>
        </p:txBody>
      </p:sp>
      <p:sp>
        <p:nvSpPr>
          <p:cNvPr id="2" name="テキスト ボックス 1"/>
          <p:cNvSpPr txBox="1"/>
          <p:nvPr/>
        </p:nvSpPr>
        <p:spPr>
          <a:xfrm>
            <a:off x="2966207" y="1686502"/>
            <a:ext cx="3598365" cy="107721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3200" b="1"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オール大阪での検討</a:t>
            </a:r>
            <a:endParaRPr kumimoji="1" lang="en-US" altLang="ja-JP" sz="3200" b="1"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3200" b="1" dirty="0" smtClean="0">
                <a:solidFill>
                  <a:prstClr val="black"/>
                </a:solidFill>
                <a:latin typeface="Meiryo UI" panose="020B0604030504040204" pitchFamily="50" charset="-128"/>
                <a:ea typeface="Meiryo UI" panose="020B0604030504040204" pitchFamily="50" charset="-128"/>
              </a:rPr>
              <a:t>（あり方協議会）</a:t>
            </a:r>
            <a:endParaRPr kumimoji="1" lang="ja-JP" altLang="en-US" sz="32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Tree>
    <p:extLst>
      <p:ext uri="{BB962C8B-B14F-4D97-AF65-F5344CB8AC3E}">
        <p14:creationId xmlns:p14="http://schemas.microsoft.com/office/powerpoint/2010/main" val="172068665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2"/>
          </p:nvPr>
        </p:nvSpPr>
        <p:spPr/>
        <p:txBody>
          <a:bodyPr/>
          <a:lstStyle/>
          <a:p>
            <a:fld id="{0852C555-0D64-4388-834A-3E059AADB174}" type="slidenum">
              <a:rPr lang="ja-JP" altLang="en-US" sz="1400" b="0" smtClean="0">
                <a:solidFill>
                  <a:schemeClr val="tx1"/>
                </a:solidFill>
              </a:rPr>
              <a:pPr/>
              <a:t>23</a:t>
            </a:fld>
            <a:endParaRPr lang="ja-JP" altLang="en-US" sz="1400" b="0" dirty="0">
              <a:solidFill>
                <a:schemeClr val="tx1"/>
              </a:solidFill>
            </a:endParaRPr>
          </a:p>
        </p:txBody>
      </p:sp>
      <p:sp>
        <p:nvSpPr>
          <p:cNvPr id="28" name="テキスト ボックス 27"/>
          <p:cNvSpPr txBox="1"/>
          <p:nvPr/>
        </p:nvSpPr>
        <p:spPr>
          <a:xfrm>
            <a:off x="590093" y="662891"/>
            <a:ext cx="7081506" cy="400110"/>
          </a:xfrm>
          <a:prstGeom prst="rect">
            <a:avLst/>
          </a:prstGeom>
          <a:noFill/>
        </p:spPr>
        <p:txBody>
          <a:bodyPr wrap="square" rtlCol="0">
            <a:spAutoFit/>
          </a:bodyPr>
          <a:lstStyle/>
          <a:p>
            <a:r>
              <a:rPr lang="ja-JP" altLang="ja-JP" sz="2000" b="1" dirty="0">
                <a:latin typeface="Meiryo UI" panose="020B0604030504040204" pitchFamily="50" charset="-128"/>
                <a:ea typeface="Meiryo UI" panose="020B0604030504040204" pitchFamily="50" charset="-128"/>
              </a:rPr>
              <a:t>「府域一水道に向けた水道のあり方協議会</a:t>
            </a:r>
            <a:r>
              <a:rPr lang="ja-JP" altLang="ja-JP" sz="2000" b="1" dirty="0" smtClean="0">
                <a:latin typeface="Meiryo UI" panose="020B0604030504040204" pitchFamily="50" charset="-128"/>
                <a:ea typeface="Meiryo UI" panose="020B0604030504040204" pitchFamily="50" charset="-128"/>
              </a:rPr>
              <a:t>」</a:t>
            </a:r>
            <a:r>
              <a:rPr lang="ja-JP" altLang="en-US" sz="2000" b="1" dirty="0" smtClean="0">
                <a:latin typeface="Meiryo UI" panose="020B0604030504040204" pitchFamily="50" charset="-128"/>
                <a:ea typeface="Meiryo UI" panose="020B0604030504040204" pitchFamily="50" charset="-128"/>
              </a:rPr>
              <a:t>（</a:t>
            </a:r>
            <a:r>
              <a:rPr lang="en-US" altLang="ja-JP" sz="2000" b="1" dirty="0">
                <a:latin typeface="Meiryo UI" panose="020B0604030504040204" pitchFamily="50" charset="-128"/>
                <a:ea typeface="Meiryo UI" panose="020B0604030504040204" pitchFamily="50" charset="-128"/>
              </a:rPr>
              <a:t>2018</a:t>
            </a:r>
            <a:r>
              <a:rPr lang="ja-JP" altLang="en-US" sz="2000" b="1" dirty="0">
                <a:latin typeface="Meiryo UI" panose="020B0604030504040204" pitchFamily="50" charset="-128"/>
                <a:ea typeface="Meiryo UI" panose="020B0604030504040204" pitchFamily="50" charset="-128"/>
              </a:rPr>
              <a:t>年</a:t>
            </a:r>
            <a:r>
              <a:rPr lang="en-US" altLang="ja-JP" sz="2000" b="1" dirty="0">
                <a:latin typeface="Meiryo UI" panose="020B0604030504040204" pitchFamily="50" charset="-128"/>
                <a:ea typeface="Meiryo UI" panose="020B0604030504040204" pitchFamily="50" charset="-128"/>
              </a:rPr>
              <a:t>8</a:t>
            </a:r>
            <a:r>
              <a:rPr lang="ja-JP" altLang="en-US" sz="2000" b="1" dirty="0">
                <a:latin typeface="Meiryo UI" panose="020B0604030504040204" pitchFamily="50" charset="-128"/>
                <a:ea typeface="Meiryo UI" panose="020B0604030504040204" pitchFamily="50" charset="-128"/>
              </a:rPr>
              <a:t>月～</a:t>
            </a:r>
            <a:r>
              <a:rPr lang="ja-JP" altLang="en-US" sz="2000" b="1" dirty="0" smtClean="0">
                <a:latin typeface="Meiryo UI" panose="020B0604030504040204" pitchFamily="50" charset="-128"/>
                <a:ea typeface="Meiryo UI" panose="020B0604030504040204" pitchFamily="50" charset="-128"/>
              </a:rPr>
              <a:t>）</a:t>
            </a:r>
            <a:endParaRPr lang="ja-JP" altLang="en-US" sz="2000" b="1" dirty="0">
              <a:latin typeface="Meiryo UI" panose="020B0604030504040204" pitchFamily="50" charset="-128"/>
              <a:ea typeface="Meiryo UI" panose="020B0604030504040204" pitchFamily="50" charset="-128"/>
            </a:endParaRPr>
          </a:p>
        </p:txBody>
      </p:sp>
      <p:sp>
        <p:nvSpPr>
          <p:cNvPr id="33" name="正方形/長方形 32"/>
          <p:cNvSpPr/>
          <p:nvPr/>
        </p:nvSpPr>
        <p:spPr>
          <a:xfrm>
            <a:off x="4237364" y="3356315"/>
            <a:ext cx="3547928" cy="2297196"/>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00" dirty="0">
              <a:solidFill>
                <a:prstClr val="white"/>
              </a:solidFill>
            </a:endParaRPr>
          </a:p>
        </p:txBody>
      </p:sp>
      <p:sp>
        <p:nvSpPr>
          <p:cNvPr id="34" name="正方形/長方形 33"/>
          <p:cNvSpPr/>
          <p:nvPr/>
        </p:nvSpPr>
        <p:spPr>
          <a:xfrm>
            <a:off x="5712805" y="3078292"/>
            <a:ext cx="196676" cy="440695"/>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00" dirty="0">
              <a:solidFill>
                <a:prstClr val="white"/>
              </a:solidFill>
            </a:endParaRPr>
          </a:p>
        </p:txBody>
      </p:sp>
      <p:sp>
        <p:nvSpPr>
          <p:cNvPr id="36" name="正方形/長方形 35"/>
          <p:cNvSpPr/>
          <p:nvPr/>
        </p:nvSpPr>
        <p:spPr>
          <a:xfrm>
            <a:off x="680036" y="3342673"/>
            <a:ext cx="3467650" cy="3060121"/>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00" dirty="0">
              <a:solidFill>
                <a:prstClr val="white"/>
              </a:solidFill>
            </a:endParaRPr>
          </a:p>
        </p:txBody>
      </p:sp>
      <p:sp>
        <p:nvSpPr>
          <p:cNvPr id="37" name="正方形/長方形 36"/>
          <p:cNvSpPr/>
          <p:nvPr/>
        </p:nvSpPr>
        <p:spPr>
          <a:xfrm>
            <a:off x="2226599" y="3078292"/>
            <a:ext cx="253964" cy="453539"/>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00" dirty="0">
              <a:solidFill>
                <a:prstClr val="white"/>
              </a:solidFill>
            </a:endParaRPr>
          </a:p>
        </p:txBody>
      </p:sp>
      <p:sp>
        <p:nvSpPr>
          <p:cNvPr id="38" name="正方形/長方形 37"/>
          <p:cNvSpPr/>
          <p:nvPr/>
        </p:nvSpPr>
        <p:spPr>
          <a:xfrm>
            <a:off x="921685" y="3506706"/>
            <a:ext cx="3117753" cy="1752026"/>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b="1" dirty="0">
                <a:solidFill>
                  <a:prstClr val="black"/>
                </a:solidFill>
                <a:latin typeface="メイリオ" panose="020B0604030504040204" pitchFamily="50" charset="-128"/>
                <a:ea typeface="メイリオ" panose="020B0604030504040204" pitchFamily="50" charset="-128"/>
              </a:rPr>
              <a:t>一元化専門部会（幹事会）</a:t>
            </a:r>
            <a:endParaRPr lang="en-US" altLang="ja-JP" b="1" dirty="0">
              <a:solidFill>
                <a:prstClr val="black"/>
              </a:solidFill>
              <a:latin typeface="メイリオ" panose="020B0604030504040204" pitchFamily="50" charset="-128"/>
              <a:ea typeface="メイリオ" panose="020B0604030504040204" pitchFamily="50" charset="-128"/>
            </a:endParaRPr>
          </a:p>
          <a:p>
            <a:pPr algn="ctr"/>
            <a:endParaRPr lang="en-US" altLang="ja-JP" sz="1400" dirty="0">
              <a:solidFill>
                <a:prstClr val="black"/>
              </a:solidFill>
              <a:latin typeface="メイリオ" panose="020B0604030504040204" pitchFamily="50" charset="-128"/>
              <a:ea typeface="メイリオ" panose="020B0604030504040204" pitchFamily="50" charset="-128"/>
            </a:endParaRPr>
          </a:p>
          <a:p>
            <a:pPr algn="ctr"/>
            <a:r>
              <a:rPr lang="ja-JP" altLang="en-US" sz="1400" dirty="0">
                <a:solidFill>
                  <a:prstClr val="black"/>
                </a:solidFill>
                <a:latin typeface="メイリオ" panose="020B0604030504040204" pitchFamily="50" charset="-128"/>
                <a:ea typeface="メイリオ" panose="020B0604030504040204" pitchFamily="50" charset="-128"/>
              </a:rPr>
              <a:t>府域水道事業の最適化等を検討</a:t>
            </a:r>
            <a:endParaRPr lang="en-US" altLang="ja-JP" sz="1400" dirty="0">
              <a:solidFill>
                <a:prstClr val="black"/>
              </a:solidFill>
              <a:latin typeface="メイリオ" panose="020B0604030504040204" pitchFamily="50" charset="-128"/>
              <a:ea typeface="メイリオ" panose="020B0604030504040204" pitchFamily="50" charset="-128"/>
            </a:endParaRPr>
          </a:p>
          <a:p>
            <a:pPr algn="ctr"/>
            <a:endParaRPr lang="en-US" altLang="ja-JP" sz="1400" dirty="0">
              <a:solidFill>
                <a:prstClr val="black"/>
              </a:solidFill>
              <a:latin typeface="メイリオ" panose="020B0604030504040204" pitchFamily="50" charset="-128"/>
              <a:ea typeface="メイリオ" panose="020B0604030504040204" pitchFamily="50" charset="-128"/>
            </a:endParaRPr>
          </a:p>
          <a:p>
            <a:r>
              <a:rPr lang="ja-JP" altLang="en-US" sz="1400" dirty="0">
                <a:solidFill>
                  <a:prstClr val="black"/>
                </a:solidFill>
                <a:latin typeface="メイリオ" panose="020B0604030504040204" pitchFamily="50" charset="-128"/>
                <a:ea typeface="メイリオ" panose="020B0604030504040204" pitchFamily="50" charset="-128"/>
              </a:rPr>
              <a:t>　　　４ブロック代表</a:t>
            </a:r>
            <a:r>
              <a:rPr lang="ja-JP" altLang="en-US" sz="1400" dirty="0" smtClean="0">
                <a:solidFill>
                  <a:prstClr val="black"/>
                </a:solidFill>
                <a:latin typeface="メイリオ" panose="020B0604030504040204" pitchFamily="50" charset="-128"/>
                <a:ea typeface="メイリオ" panose="020B0604030504040204" pitchFamily="50" charset="-128"/>
              </a:rPr>
              <a:t>市、</a:t>
            </a:r>
            <a:endParaRPr lang="en-US" altLang="ja-JP" sz="1400" dirty="0">
              <a:solidFill>
                <a:prstClr val="black"/>
              </a:solidFill>
              <a:latin typeface="メイリオ" panose="020B0604030504040204" pitchFamily="50" charset="-128"/>
              <a:ea typeface="メイリオ" panose="020B0604030504040204" pitchFamily="50" charset="-128"/>
            </a:endParaRPr>
          </a:p>
          <a:p>
            <a:pPr algn="ctr"/>
            <a:r>
              <a:rPr lang="ja-JP" altLang="en-US" sz="1400" dirty="0">
                <a:solidFill>
                  <a:prstClr val="black"/>
                </a:solidFill>
                <a:latin typeface="メイリオ" panose="020B0604030504040204" pitchFamily="50" charset="-128"/>
                <a:ea typeface="メイリオ" panose="020B0604030504040204" pitchFamily="50" charset="-128"/>
              </a:rPr>
              <a:t>  大阪市、堺市、豊中市、</a:t>
            </a:r>
            <a:endParaRPr lang="en-US" altLang="ja-JP" sz="1400" dirty="0">
              <a:solidFill>
                <a:prstClr val="black"/>
              </a:solidFill>
              <a:latin typeface="メイリオ" panose="020B0604030504040204" pitchFamily="50" charset="-128"/>
              <a:ea typeface="メイリオ" panose="020B0604030504040204" pitchFamily="50" charset="-128"/>
            </a:endParaRPr>
          </a:p>
          <a:p>
            <a:r>
              <a:rPr lang="ja-JP" altLang="en-US" sz="1400" dirty="0">
                <a:solidFill>
                  <a:prstClr val="black"/>
                </a:solidFill>
                <a:latin typeface="メイリオ" panose="020B0604030504040204" pitchFamily="50" charset="-128"/>
                <a:ea typeface="メイリオ" panose="020B0604030504040204" pitchFamily="50" charset="-128"/>
              </a:rPr>
              <a:t>         大阪広域水道</a:t>
            </a:r>
            <a:r>
              <a:rPr lang="ja-JP" altLang="en-US" sz="1400" dirty="0" smtClean="0">
                <a:solidFill>
                  <a:prstClr val="black"/>
                </a:solidFill>
                <a:latin typeface="メイリオ" panose="020B0604030504040204" pitchFamily="50" charset="-128"/>
                <a:ea typeface="メイリオ" panose="020B0604030504040204" pitchFamily="50" charset="-128"/>
              </a:rPr>
              <a:t>企業団</a:t>
            </a:r>
            <a:endParaRPr lang="en-US" altLang="ja-JP" sz="1400" dirty="0">
              <a:solidFill>
                <a:prstClr val="black"/>
              </a:solidFill>
              <a:latin typeface="メイリオ" panose="020B0604030504040204" pitchFamily="50" charset="-128"/>
              <a:ea typeface="メイリオ" panose="020B0604030504040204" pitchFamily="50" charset="-128"/>
            </a:endParaRPr>
          </a:p>
        </p:txBody>
      </p:sp>
      <p:sp>
        <p:nvSpPr>
          <p:cNvPr id="39" name="正方形/長方形 38"/>
          <p:cNvSpPr/>
          <p:nvPr/>
        </p:nvSpPr>
        <p:spPr>
          <a:xfrm>
            <a:off x="653540" y="2466535"/>
            <a:ext cx="7121237" cy="626103"/>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ja-JP" altLang="en-US" b="1" dirty="0">
                <a:solidFill>
                  <a:prstClr val="black"/>
                </a:solidFill>
                <a:latin typeface="メイリオ" panose="020B0604030504040204" pitchFamily="50" charset="-128"/>
                <a:ea typeface="メイリオ" panose="020B0604030504040204" pitchFamily="50" charset="-128"/>
              </a:rPr>
              <a:t>総会</a:t>
            </a:r>
            <a:endParaRPr lang="en-US" altLang="ja-JP" b="1" dirty="0">
              <a:solidFill>
                <a:prstClr val="black"/>
              </a:solidFill>
              <a:latin typeface="メイリオ" panose="020B0604030504040204" pitchFamily="50" charset="-128"/>
              <a:ea typeface="メイリオ" panose="020B0604030504040204" pitchFamily="50" charset="-128"/>
            </a:endParaRPr>
          </a:p>
          <a:p>
            <a:pPr lvl="0" algn="ctr"/>
            <a:r>
              <a:rPr lang="en-US" altLang="ja-JP" sz="1600" dirty="0" smtClean="0">
                <a:solidFill>
                  <a:prstClr val="black"/>
                </a:solidFill>
                <a:latin typeface="メイリオ" panose="020B0604030504040204" pitchFamily="50" charset="-128"/>
                <a:ea typeface="メイリオ" panose="020B0604030504040204" pitchFamily="50" charset="-128"/>
              </a:rPr>
              <a:t>【</a:t>
            </a:r>
            <a:r>
              <a:rPr lang="ja-JP" altLang="en-US" sz="1600" dirty="0" smtClean="0">
                <a:solidFill>
                  <a:prstClr val="black"/>
                </a:solidFill>
                <a:latin typeface="メイリオ" panose="020B0604030504040204" pitchFamily="50" charset="-128"/>
                <a:ea typeface="メイリオ" panose="020B0604030504040204" pitchFamily="50" charset="-128"/>
              </a:rPr>
              <a:t>府・全水道（用水供給）事業者</a:t>
            </a:r>
            <a:r>
              <a:rPr lang="en-US" altLang="ja-JP" sz="1600" dirty="0">
                <a:solidFill>
                  <a:prstClr val="black"/>
                </a:solidFill>
                <a:latin typeface="メイリオ" panose="020B0604030504040204" pitchFamily="50" charset="-128"/>
                <a:ea typeface="メイリオ" panose="020B0604030504040204" pitchFamily="50" charset="-128"/>
              </a:rPr>
              <a:t>】</a:t>
            </a:r>
          </a:p>
        </p:txBody>
      </p:sp>
      <p:sp>
        <p:nvSpPr>
          <p:cNvPr id="40" name="正方形/長方形 39"/>
          <p:cNvSpPr/>
          <p:nvPr/>
        </p:nvSpPr>
        <p:spPr>
          <a:xfrm>
            <a:off x="4350911" y="3518987"/>
            <a:ext cx="3320688" cy="1808269"/>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lang="ja-JP" altLang="en-US" sz="1600" b="1" dirty="0">
                <a:solidFill>
                  <a:prstClr val="black"/>
                </a:solidFill>
                <a:latin typeface="メイリオ" panose="020B0604030504040204" pitchFamily="50" charset="-128"/>
                <a:ea typeface="メイリオ" panose="020B0604030504040204" pitchFamily="50" charset="-128"/>
              </a:rPr>
              <a:t>淀川系浄水場最適配置専門部会</a:t>
            </a:r>
            <a:endParaRPr lang="en-US" altLang="ja-JP" sz="1600" b="1" dirty="0">
              <a:solidFill>
                <a:prstClr val="black"/>
              </a:solidFill>
              <a:latin typeface="メイリオ" panose="020B0604030504040204" pitchFamily="50" charset="-128"/>
              <a:ea typeface="メイリオ" panose="020B0604030504040204" pitchFamily="50" charset="-128"/>
            </a:endParaRPr>
          </a:p>
          <a:p>
            <a:pPr algn="ctr"/>
            <a:endParaRPr lang="en-US" altLang="ja-JP" sz="1400" dirty="0">
              <a:solidFill>
                <a:prstClr val="black"/>
              </a:solidFill>
              <a:latin typeface="メイリオ" panose="020B0604030504040204" pitchFamily="50" charset="-128"/>
              <a:ea typeface="メイリオ" panose="020B0604030504040204" pitchFamily="50" charset="-128"/>
            </a:endParaRPr>
          </a:p>
          <a:p>
            <a:pPr algn="ctr"/>
            <a:r>
              <a:rPr lang="ja-JP" altLang="en-US" sz="1400" dirty="0">
                <a:solidFill>
                  <a:prstClr val="black"/>
                </a:solidFill>
                <a:latin typeface="メイリオ" panose="020B0604030504040204" pitchFamily="50" charset="-128"/>
                <a:ea typeface="メイリオ" panose="020B0604030504040204" pitchFamily="50" charset="-128"/>
              </a:rPr>
              <a:t>淀川を水源とする浄水場の</a:t>
            </a:r>
            <a:endParaRPr lang="en-US" altLang="ja-JP" sz="1400" dirty="0">
              <a:solidFill>
                <a:prstClr val="black"/>
              </a:solidFill>
              <a:latin typeface="メイリオ" panose="020B0604030504040204" pitchFamily="50" charset="-128"/>
              <a:ea typeface="メイリオ" panose="020B0604030504040204" pitchFamily="50" charset="-128"/>
            </a:endParaRPr>
          </a:p>
          <a:p>
            <a:pPr algn="ctr"/>
            <a:r>
              <a:rPr lang="ja-JP" altLang="en-US" sz="1400" dirty="0">
                <a:solidFill>
                  <a:prstClr val="black"/>
                </a:solidFill>
                <a:latin typeface="メイリオ" panose="020B0604030504040204" pitchFamily="50" charset="-128"/>
                <a:ea typeface="メイリオ" panose="020B0604030504040204" pitchFamily="50" charset="-128"/>
              </a:rPr>
              <a:t>最適配置案に関する検討</a:t>
            </a:r>
            <a:endParaRPr lang="en-US" altLang="ja-JP" sz="1400" dirty="0">
              <a:solidFill>
                <a:prstClr val="black"/>
              </a:solidFill>
              <a:latin typeface="メイリオ" panose="020B0604030504040204" pitchFamily="50" charset="-128"/>
              <a:ea typeface="メイリオ" panose="020B0604030504040204" pitchFamily="50" charset="-128"/>
            </a:endParaRPr>
          </a:p>
          <a:p>
            <a:pPr algn="ctr"/>
            <a:endParaRPr lang="en-US" altLang="ja-JP" sz="1400" dirty="0">
              <a:solidFill>
                <a:prstClr val="black"/>
              </a:solidFill>
              <a:latin typeface="メイリオ" panose="020B0604030504040204" pitchFamily="50" charset="-128"/>
              <a:ea typeface="メイリオ" panose="020B0604030504040204" pitchFamily="50" charset="-128"/>
            </a:endParaRPr>
          </a:p>
          <a:p>
            <a:pPr algn="ctr"/>
            <a:r>
              <a:rPr lang="ja-JP" altLang="en-US" sz="1400" dirty="0">
                <a:solidFill>
                  <a:prstClr val="black"/>
                </a:solidFill>
                <a:latin typeface="メイリオ" panose="020B0604030504040204" pitchFamily="50" charset="-128"/>
                <a:ea typeface="メイリオ" panose="020B0604030504040204" pitchFamily="50" charset="-128"/>
              </a:rPr>
              <a:t>大阪市、吹田市、枚方市、守口市、</a:t>
            </a:r>
            <a:endParaRPr lang="en-US" altLang="ja-JP" sz="1400" dirty="0">
              <a:solidFill>
                <a:prstClr val="black"/>
              </a:solidFill>
              <a:latin typeface="メイリオ" panose="020B0604030504040204" pitchFamily="50" charset="-128"/>
              <a:ea typeface="メイリオ" panose="020B0604030504040204" pitchFamily="50" charset="-128"/>
            </a:endParaRPr>
          </a:p>
          <a:p>
            <a:pPr algn="ctr"/>
            <a:r>
              <a:rPr lang="ja-JP" altLang="en-US" sz="1400" dirty="0">
                <a:solidFill>
                  <a:prstClr val="black"/>
                </a:solidFill>
                <a:latin typeface="メイリオ" panose="020B0604030504040204" pitchFamily="50" charset="-128"/>
                <a:ea typeface="メイリオ" panose="020B0604030504040204" pitchFamily="50" charset="-128"/>
              </a:rPr>
              <a:t>大阪広域水道企業団</a:t>
            </a:r>
            <a:endParaRPr lang="en-US" altLang="ja-JP" sz="1400" dirty="0">
              <a:solidFill>
                <a:prstClr val="black"/>
              </a:solidFill>
              <a:latin typeface="メイリオ" panose="020B0604030504040204" pitchFamily="50" charset="-128"/>
              <a:ea typeface="メイリオ" panose="020B0604030504040204" pitchFamily="50" charset="-128"/>
            </a:endParaRPr>
          </a:p>
        </p:txBody>
      </p:sp>
      <p:sp>
        <p:nvSpPr>
          <p:cNvPr id="41" name="正方形/長方形 40"/>
          <p:cNvSpPr/>
          <p:nvPr/>
        </p:nvSpPr>
        <p:spPr>
          <a:xfrm>
            <a:off x="3352728" y="5630427"/>
            <a:ext cx="692328" cy="5256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200" dirty="0">
                <a:solidFill>
                  <a:prstClr val="black"/>
                </a:solidFill>
                <a:latin typeface="Meiryo UI" panose="020B0604030504040204" pitchFamily="50" charset="-128"/>
                <a:ea typeface="Meiryo UI" panose="020B0604030504040204" pitchFamily="50" charset="-128"/>
              </a:rPr>
              <a:t>阪南</a:t>
            </a:r>
            <a:endParaRPr lang="en-US" altLang="ja-JP" sz="1200" dirty="0">
              <a:solidFill>
                <a:prstClr val="black"/>
              </a:solidFill>
              <a:latin typeface="Meiryo UI" panose="020B0604030504040204" pitchFamily="50" charset="-128"/>
              <a:ea typeface="Meiryo UI" panose="020B0604030504040204" pitchFamily="50" charset="-128"/>
            </a:endParaRPr>
          </a:p>
          <a:p>
            <a:pPr algn="ctr"/>
            <a:r>
              <a:rPr lang="ja-JP" altLang="en-US" sz="1200" dirty="0">
                <a:solidFill>
                  <a:prstClr val="black"/>
                </a:solidFill>
                <a:latin typeface="Meiryo UI" panose="020B0604030504040204" pitchFamily="50" charset="-128"/>
                <a:ea typeface="Meiryo UI" panose="020B0604030504040204" pitchFamily="50" charset="-128"/>
              </a:rPr>
              <a:t>ブロック</a:t>
            </a:r>
          </a:p>
        </p:txBody>
      </p:sp>
      <p:sp>
        <p:nvSpPr>
          <p:cNvPr id="42" name="正方形/長方形 41"/>
          <p:cNvSpPr/>
          <p:nvPr/>
        </p:nvSpPr>
        <p:spPr>
          <a:xfrm>
            <a:off x="2570240" y="5640300"/>
            <a:ext cx="681980" cy="5256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200" dirty="0">
                <a:solidFill>
                  <a:prstClr val="black"/>
                </a:solidFill>
                <a:latin typeface="Meiryo UI" panose="020B0604030504040204" pitchFamily="50" charset="-128"/>
                <a:ea typeface="Meiryo UI" panose="020B0604030504040204" pitchFamily="50" charset="-128"/>
              </a:rPr>
              <a:t>河南</a:t>
            </a:r>
            <a:endParaRPr lang="en-US" altLang="ja-JP" sz="1200" dirty="0">
              <a:solidFill>
                <a:prstClr val="black"/>
              </a:solidFill>
              <a:latin typeface="Meiryo UI" panose="020B0604030504040204" pitchFamily="50" charset="-128"/>
              <a:ea typeface="Meiryo UI" panose="020B0604030504040204" pitchFamily="50" charset="-128"/>
            </a:endParaRPr>
          </a:p>
          <a:p>
            <a:pPr algn="ctr"/>
            <a:r>
              <a:rPr lang="ja-JP" altLang="en-US" sz="1200" dirty="0">
                <a:solidFill>
                  <a:prstClr val="black"/>
                </a:solidFill>
                <a:latin typeface="Meiryo UI" panose="020B0604030504040204" pitchFamily="50" charset="-128"/>
                <a:ea typeface="Meiryo UI" panose="020B0604030504040204" pitchFamily="50" charset="-128"/>
              </a:rPr>
              <a:t>ブロック</a:t>
            </a:r>
          </a:p>
        </p:txBody>
      </p:sp>
      <p:sp>
        <p:nvSpPr>
          <p:cNvPr id="43" name="正方形/長方形 42"/>
          <p:cNvSpPr/>
          <p:nvPr/>
        </p:nvSpPr>
        <p:spPr>
          <a:xfrm>
            <a:off x="1734424" y="5640300"/>
            <a:ext cx="746138" cy="5256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lang="ja-JP" altLang="en-US" sz="1200" dirty="0">
                <a:solidFill>
                  <a:prstClr val="black"/>
                </a:solidFill>
                <a:latin typeface="Meiryo UI" panose="020B0604030504040204" pitchFamily="50" charset="-128"/>
                <a:ea typeface="Meiryo UI" panose="020B0604030504040204" pitchFamily="50" charset="-128"/>
              </a:rPr>
              <a:t>東部大阪</a:t>
            </a:r>
            <a:endParaRPr lang="en-US" altLang="ja-JP" sz="1200" dirty="0">
              <a:solidFill>
                <a:prstClr val="black"/>
              </a:solidFill>
              <a:latin typeface="Meiryo UI" panose="020B0604030504040204" pitchFamily="50" charset="-128"/>
              <a:ea typeface="Meiryo UI" panose="020B0604030504040204" pitchFamily="50" charset="-128"/>
            </a:endParaRPr>
          </a:p>
          <a:p>
            <a:pPr algn="ctr"/>
            <a:r>
              <a:rPr lang="ja-JP" altLang="en-US" sz="1200" dirty="0">
                <a:solidFill>
                  <a:prstClr val="black"/>
                </a:solidFill>
                <a:latin typeface="Meiryo UI" panose="020B0604030504040204" pitchFamily="50" charset="-128"/>
                <a:ea typeface="Meiryo UI" panose="020B0604030504040204" pitchFamily="50" charset="-128"/>
              </a:rPr>
              <a:t>ブロック</a:t>
            </a:r>
          </a:p>
        </p:txBody>
      </p:sp>
      <p:sp>
        <p:nvSpPr>
          <p:cNvPr id="44" name="正方形/長方形 43"/>
          <p:cNvSpPr/>
          <p:nvPr/>
        </p:nvSpPr>
        <p:spPr>
          <a:xfrm>
            <a:off x="935845" y="5640300"/>
            <a:ext cx="721508" cy="5256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200" dirty="0">
                <a:solidFill>
                  <a:prstClr val="black"/>
                </a:solidFill>
                <a:latin typeface="Meiryo UI" panose="020B0604030504040204" pitchFamily="50" charset="-128"/>
                <a:ea typeface="Meiryo UI" panose="020B0604030504040204" pitchFamily="50" charset="-128"/>
              </a:rPr>
              <a:t>北大阪</a:t>
            </a:r>
            <a:endParaRPr lang="en-US" altLang="ja-JP" sz="1200" dirty="0">
              <a:solidFill>
                <a:prstClr val="black"/>
              </a:solidFill>
              <a:latin typeface="Meiryo UI" panose="020B0604030504040204" pitchFamily="50" charset="-128"/>
              <a:ea typeface="Meiryo UI" panose="020B0604030504040204" pitchFamily="50" charset="-128"/>
            </a:endParaRPr>
          </a:p>
          <a:p>
            <a:pPr algn="ctr"/>
            <a:r>
              <a:rPr lang="ja-JP" altLang="en-US" sz="1200" dirty="0">
                <a:solidFill>
                  <a:prstClr val="black"/>
                </a:solidFill>
                <a:latin typeface="Meiryo UI" panose="020B0604030504040204" pitchFamily="50" charset="-128"/>
                <a:ea typeface="Meiryo UI" panose="020B0604030504040204" pitchFamily="50" charset="-128"/>
              </a:rPr>
              <a:t>ブロック</a:t>
            </a:r>
          </a:p>
        </p:txBody>
      </p:sp>
      <p:sp>
        <p:nvSpPr>
          <p:cNvPr id="45" name="上下矢印 44"/>
          <p:cNvSpPr/>
          <p:nvPr/>
        </p:nvSpPr>
        <p:spPr>
          <a:xfrm>
            <a:off x="1226397" y="5292739"/>
            <a:ext cx="140404" cy="280324"/>
          </a:xfrm>
          <a:prstGeom prst="upDownArrow">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00" dirty="0">
              <a:solidFill>
                <a:prstClr val="white"/>
              </a:solidFill>
            </a:endParaRPr>
          </a:p>
        </p:txBody>
      </p:sp>
      <p:sp>
        <p:nvSpPr>
          <p:cNvPr id="46" name="上下矢印 45"/>
          <p:cNvSpPr/>
          <p:nvPr/>
        </p:nvSpPr>
        <p:spPr>
          <a:xfrm>
            <a:off x="2086194" y="5299189"/>
            <a:ext cx="140404" cy="280324"/>
          </a:xfrm>
          <a:prstGeom prst="upDownArrow">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00" dirty="0">
              <a:solidFill>
                <a:prstClr val="white"/>
              </a:solidFill>
            </a:endParaRPr>
          </a:p>
        </p:txBody>
      </p:sp>
      <p:sp>
        <p:nvSpPr>
          <p:cNvPr id="47" name="上下矢印 46"/>
          <p:cNvSpPr/>
          <p:nvPr/>
        </p:nvSpPr>
        <p:spPr>
          <a:xfrm>
            <a:off x="2845440" y="5292739"/>
            <a:ext cx="131580" cy="280324"/>
          </a:xfrm>
          <a:prstGeom prst="upDownArrow">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00" dirty="0">
              <a:solidFill>
                <a:prstClr val="white"/>
              </a:solidFill>
            </a:endParaRPr>
          </a:p>
        </p:txBody>
      </p:sp>
      <p:sp>
        <p:nvSpPr>
          <p:cNvPr id="48" name="上下矢印 47"/>
          <p:cNvSpPr/>
          <p:nvPr/>
        </p:nvSpPr>
        <p:spPr>
          <a:xfrm>
            <a:off x="3570320" y="5292739"/>
            <a:ext cx="140404" cy="280324"/>
          </a:xfrm>
          <a:prstGeom prst="upDownArrow">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00" dirty="0">
              <a:solidFill>
                <a:prstClr val="white"/>
              </a:solidFill>
            </a:endParaRPr>
          </a:p>
        </p:txBody>
      </p:sp>
      <p:sp>
        <p:nvSpPr>
          <p:cNvPr id="49" name="正方形/長方形 48"/>
          <p:cNvSpPr/>
          <p:nvPr/>
        </p:nvSpPr>
        <p:spPr>
          <a:xfrm>
            <a:off x="7898839" y="2541880"/>
            <a:ext cx="488614" cy="2416560"/>
          </a:xfrm>
          <a:prstGeom prst="rect">
            <a:avLst/>
          </a:prstGeom>
        </p:spPr>
        <p:style>
          <a:lnRef idx="2">
            <a:schemeClr val="dk1"/>
          </a:lnRef>
          <a:fillRef idx="1">
            <a:schemeClr val="lt1"/>
          </a:fillRef>
          <a:effectRef idx="0">
            <a:schemeClr val="dk1"/>
          </a:effectRef>
          <a:fontRef idx="minor">
            <a:schemeClr val="dk1"/>
          </a:fontRef>
        </p:style>
        <p:txBody>
          <a:bodyPr vert="eaVert" rtlCol="0" anchor="ctr"/>
          <a:lstStyle/>
          <a:p>
            <a:pPr algn="ctr"/>
            <a:r>
              <a:rPr lang="ja-JP" altLang="en-US" sz="1600" dirty="0">
                <a:latin typeface="メイリオ" panose="020B0604030504040204" pitchFamily="50" charset="-128"/>
                <a:ea typeface="メイリオ" panose="020B0604030504040204" pitchFamily="50" charset="-128"/>
              </a:rPr>
              <a:t>事務局：府環境衛生課</a:t>
            </a:r>
          </a:p>
        </p:txBody>
      </p:sp>
      <p:cxnSp>
        <p:nvCxnSpPr>
          <p:cNvPr id="26" name="直線コネクタ 25"/>
          <p:cNvCxnSpPr/>
          <p:nvPr/>
        </p:nvCxnSpPr>
        <p:spPr>
          <a:xfrm>
            <a:off x="203245" y="1118943"/>
            <a:ext cx="8820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0" name="テキスト ボックス 29"/>
          <p:cNvSpPr txBox="1"/>
          <p:nvPr/>
        </p:nvSpPr>
        <p:spPr>
          <a:xfrm>
            <a:off x="317997" y="1368246"/>
            <a:ext cx="8065827" cy="661720"/>
          </a:xfrm>
          <a:prstGeom prst="rect">
            <a:avLst/>
          </a:prstGeom>
          <a:noFill/>
        </p:spPr>
        <p:txBody>
          <a:bodyPr wrap="square" rtlCol="0">
            <a:spAutoFit/>
          </a:bodyPr>
          <a:lstStyle/>
          <a:p>
            <a:pPr lvl="0" defTabSz="964441">
              <a:spcAft>
                <a:spcPts val="633"/>
              </a:spcAft>
              <a:buClr>
                <a:prstClr val="black"/>
              </a:buClr>
              <a:defRPr/>
            </a:pPr>
            <a:r>
              <a:rPr kumimoji="1" lang="ja-JP" altLang="en-US" sz="1600" b="1" dirty="0" smtClean="0">
                <a:latin typeface="Meiryo UI" panose="020B0604030504040204" pitchFamily="50" charset="-128"/>
                <a:ea typeface="Meiryo UI" panose="020B0604030504040204" pitchFamily="50" charset="-128"/>
              </a:rPr>
              <a:t>・副首都本部会議での議論を受け、府・全水道（用水供給）事業者が参画して設置。</a:t>
            </a:r>
            <a:endParaRPr kumimoji="1" lang="en-US" altLang="ja-JP" sz="1600" b="1" dirty="0" smtClean="0">
              <a:latin typeface="Meiryo UI" panose="020B0604030504040204" pitchFamily="50" charset="-128"/>
              <a:ea typeface="Meiryo UI" panose="020B0604030504040204" pitchFamily="50" charset="-128"/>
            </a:endParaRPr>
          </a:p>
          <a:p>
            <a:pPr lvl="0" defTabSz="964441">
              <a:spcAft>
                <a:spcPts val="633"/>
              </a:spcAft>
              <a:buClr>
                <a:prstClr val="black"/>
              </a:buClr>
              <a:defRPr/>
            </a:pPr>
            <a:r>
              <a:rPr lang="ja-JP" altLang="en-US" sz="1600" b="1" dirty="0" smtClean="0">
                <a:latin typeface="Meiryo UI" panose="020B0604030504040204" pitchFamily="50" charset="-128"/>
                <a:ea typeface="Meiryo UI" panose="020B0604030504040204" pitchFamily="50" charset="-128"/>
              </a:rPr>
              <a:t>　→「一元化」「淀川系最適配置」を中心に議論・検討を実施中。</a:t>
            </a:r>
            <a:endParaRPr kumimoji="1" lang="ja-JP" altLang="en-US" sz="1600" b="1" dirty="0">
              <a:latin typeface="Meiryo UI" panose="020B0604030504040204" pitchFamily="50" charset="-128"/>
              <a:ea typeface="Meiryo UI" panose="020B0604030504040204" pitchFamily="50" charset="-128"/>
            </a:endParaRPr>
          </a:p>
        </p:txBody>
      </p:sp>
      <p:sp>
        <p:nvSpPr>
          <p:cNvPr id="3" name="テキスト ボックス 2"/>
          <p:cNvSpPr txBox="1"/>
          <p:nvPr/>
        </p:nvSpPr>
        <p:spPr>
          <a:xfrm>
            <a:off x="355303" y="2097203"/>
            <a:ext cx="1132764" cy="369332"/>
          </a:xfrm>
          <a:prstGeom prst="rect">
            <a:avLst/>
          </a:prstGeom>
          <a:noFill/>
        </p:spPr>
        <p:txBody>
          <a:bodyPr wrap="square" rtlCol="0">
            <a:spAutoFit/>
          </a:bodyPr>
          <a:lstStyle/>
          <a:p>
            <a:r>
              <a:rPr kumimoji="1" lang="en-US" altLang="ja-JP" b="1" dirty="0" smtClean="0">
                <a:latin typeface="Meiryo UI" panose="020B0604030504040204" pitchFamily="50" charset="-128"/>
                <a:ea typeface="Meiryo UI" panose="020B0604030504040204" pitchFamily="50" charset="-128"/>
              </a:rPr>
              <a:t>【 </a:t>
            </a:r>
            <a:r>
              <a:rPr kumimoji="1" lang="ja-JP" altLang="en-US" b="1" dirty="0" smtClean="0">
                <a:latin typeface="Meiryo UI" panose="020B0604030504040204" pitchFamily="50" charset="-128"/>
                <a:ea typeface="Meiryo UI" panose="020B0604030504040204" pitchFamily="50" charset="-128"/>
              </a:rPr>
              <a:t>体 制 </a:t>
            </a:r>
            <a:r>
              <a:rPr kumimoji="1" lang="en-US" altLang="ja-JP" b="1" dirty="0" smtClean="0">
                <a:latin typeface="Meiryo UI" panose="020B0604030504040204" pitchFamily="50" charset="-128"/>
                <a:ea typeface="Meiryo UI" panose="020B0604030504040204" pitchFamily="50" charset="-128"/>
              </a:rPr>
              <a:t>】</a:t>
            </a:r>
            <a:endParaRPr kumimoji="1" lang="ja-JP" altLang="en-US" b="1" dirty="0">
              <a:latin typeface="Meiryo UI" panose="020B0604030504040204" pitchFamily="50" charset="-128"/>
              <a:ea typeface="Meiryo UI" panose="020B0604030504040204" pitchFamily="50" charset="-128"/>
            </a:endParaRPr>
          </a:p>
        </p:txBody>
      </p:sp>
      <p:sp>
        <p:nvSpPr>
          <p:cNvPr id="23" name="テキスト ボックス 22"/>
          <p:cNvSpPr txBox="1"/>
          <p:nvPr/>
        </p:nvSpPr>
        <p:spPr>
          <a:xfrm>
            <a:off x="317997" y="224184"/>
            <a:ext cx="2934223" cy="461665"/>
          </a:xfrm>
          <a:prstGeom prst="rect">
            <a:avLst/>
          </a:prstGeom>
          <a:noFill/>
        </p:spPr>
        <p:txBody>
          <a:bodyPr wrap="square" rtlCol="0">
            <a:spAutoFit/>
          </a:bodyPr>
          <a:lstStyle/>
          <a:p>
            <a:r>
              <a:rPr lang="ja-JP" altLang="en-US" sz="2400" b="1" dirty="0" smtClean="0">
                <a:latin typeface="Meiryo UI" panose="020B0604030504040204" pitchFamily="50" charset="-128"/>
                <a:ea typeface="Meiryo UI" panose="020B0604030504040204" pitchFamily="50" charset="-128"/>
              </a:rPr>
              <a:t>オール大阪での検討</a:t>
            </a:r>
            <a:endParaRPr lang="ja-JP" altLang="en-US" sz="2400" b="1"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46290008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fld id="{0852C555-0D64-4388-834A-3E059AADB174}" type="slidenum">
              <a:rPr lang="ja-JP" altLang="en-US" sz="1400" smtClean="0">
                <a:solidFill>
                  <a:schemeClr val="tx1"/>
                </a:solidFill>
              </a:rPr>
              <a:pPr/>
              <a:t>24</a:t>
            </a:fld>
            <a:endParaRPr lang="ja-JP" altLang="en-US" sz="1400" dirty="0">
              <a:solidFill>
                <a:schemeClr val="tx1"/>
              </a:solidFill>
            </a:endParaRPr>
          </a:p>
        </p:txBody>
      </p:sp>
      <p:sp>
        <p:nvSpPr>
          <p:cNvPr id="3" name="テキスト ボックス 2"/>
          <p:cNvSpPr txBox="1"/>
          <p:nvPr/>
        </p:nvSpPr>
        <p:spPr>
          <a:xfrm>
            <a:off x="387254" y="4433872"/>
            <a:ext cx="7728046" cy="2281253"/>
          </a:xfrm>
          <a:prstGeom prst="rect">
            <a:avLst/>
          </a:prstGeom>
          <a:noFill/>
          <a:ln>
            <a:solidFill>
              <a:schemeClr val="accent1"/>
            </a:solidFill>
            <a:prstDash val="sysDash"/>
          </a:ln>
        </p:spPr>
        <p:txBody>
          <a:bodyPr wrap="square" lIns="72000" tIns="36000" rIns="72000" bIns="36000" rtlCol="0">
            <a:noAutofit/>
          </a:bodyPr>
          <a:lstStyle/>
          <a:p>
            <a:pPr marL="0" marR="0" lvl="0" indent="0" algn="l" defTabSz="914400" rtl="0" eaLnBrk="1" fontAlgn="auto" latinLnBrk="0" hangingPunct="1">
              <a:lnSpc>
                <a:spcPct val="100000"/>
              </a:lnSpc>
              <a:spcBef>
                <a:spcPts val="0"/>
              </a:spcBef>
              <a:buClrTx/>
              <a:buSzTx/>
              <a:buFontTx/>
              <a:buNone/>
              <a:tabLst/>
              <a:defRPr/>
            </a:pPr>
            <a:r>
              <a:rPr lang="ja-JP" altLang="en-US" sz="1400" dirty="0">
                <a:latin typeface="Meiryo UI" panose="020B0604030504040204" pitchFamily="50" charset="-128"/>
                <a:ea typeface="Meiryo UI" panose="020B0604030504040204" pitchFamily="50" charset="-128"/>
              </a:rPr>
              <a:t>　　</a:t>
            </a:r>
            <a:r>
              <a:rPr lang="ja-JP" altLang="ja-JP" sz="1400" dirty="0">
                <a:latin typeface="Meiryo UI" panose="020B0604030504040204" pitchFamily="50" charset="-128"/>
                <a:ea typeface="Meiryo UI" panose="020B0604030504040204" pitchFamily="50" charset="-128"/>
              </a:rPr>
              <a:t>【目標】　今年度中に以下内容についての“とりまとめ”を</a:t>
            </a:r>
            <a:r>
              <a:rPr lang="ja-JP" altLang="ja-JP" sz="1400" dirty="0" smtClean="0">
                <a:latin typeface="Meiryo UI" panose="020B0604030504040204" pitchFamily="50" charset="-128"/>
                <a:ea typeface="Meiryo UI" panose="020B0604030504040204" pitchFamily="50" charset="-128"/>
              </a:rPr>
              <a:t>行う</a:t>
            </a:r>
            <a:r>
              <a:rPr lang="ja-JP" altLang="en-US" sz="1400" dirty="0" smtClean="0">
                <a:latin typeface="Meiryo UI" panose="020B0604030504040204" pitchFamily="50" charset="-128"/>
                <a:ea typeface="Meiryo UI" panose="020B0604030504040204" pitchFamily="50" charset="-128"/>
              </a:rPr>
              <a:t>。</a:t>
            </a:r>
            <a:endParaRPr lang="ja-JP" altLang="ja-JP" sz="1400" dirty="0">
              <a:latin typeface="Meiryo UI" panose="020B0604030504040204" pitchFamily="50" charset="-128"/>
              <a:ea typeface="Meiryo UI" panose="020B0604030504040204" pitchFamily="50" charset="-128"/>
            </a:endParaRPr>
          </a:p>
          <a:p>
            <a:r>
              <a:rPr lang="ja-JP" altLang="en-US" sz="1400" dirty="0">
                <a:latin typeface="Meiryo UI" panose="020B0604030504040204" pitchFamily="50" charset="-128"/>
                <a:ea typeface="Meiryo UI" panose="020B0604030504040204" pitchFamily="50" charset="-128"/>
              </a:rPr>
              <a:t>　　</a:t>
            </a:r>
            <a:r>
              <a:rPr lang="ja-JP" altLang="ja-JP" sz="1400" dirty="0">
                <a:latin typeface="Meiryo UI" panose="020B0604030504040204" pitchFamily="50" charset="-128"/>
                <a:ea typeface="Meiryo UI" panose="020B0604030504040204" pitchFamily="50" charset="-128"/>
              </a:rPr>
              <a:t>【内容（現時点での案）】　</a:t>
            </a:r>
          </a:p>
          <a:p>
            <a:r>
              <a:rPr lang="ja-JP" altLang="ja-JP" sz="1400" dirty="0">
                <a:latin typeface="Meiryo UI" panose="020B0604030504040204" pitchFamily="50" charset="-128"/>
                <a:ea typeface="Meiryo UI" panose="020B0604030504040204" pitchFamily="50" charset="-128"/>
              </a:rPr>
              <a:t>　　　１）意義・メリット ：　「</a:t>
            </a:r>
            <a:r>
              <a:rPr lang="ja-JP" altLang="en-US" sz="1400" dirty="0">
                <a:latin typeface="Meiryo UI" panose="020B0604030504040204" pitchFamily="50" charset="-128"/>
                <a:ea typeface="Meiryo UI" panose="020B0604030504040204" pitchFamily="50" charset="-128"/>
              </a:rPr>
              <a:t>意義」「メリット」</a:t>
            </a:r>
            <a:r>
              <a:rPr lang="ja-JP" altLang="ja-JP" sz="1400" dirty="0">
                <a:latin typeface="Meiryo UI" panose="020B0604030504040204" pitchFamily="50" charset="-128"/>
                <a:ea typeface="Meiryo UI" panose="020B0604030504040204" pitchFamily="50" charset="-128"/>
              </a:rPr>
              <a:t>「財政シミュレーション</a:t>
            </a:r>
            <a:r>
              <a:rPr lang="ja-JP" altLang="ja-JP" sz="1400" dirty="0" smtClean="0">
                <a:latin typeface="Meiryo UI" panose="020B0604030504040204" pitchFamily="50" charset="-128"/>
                <a:ea typeface="Meiryo UI" panose="020B0604030504040204" pitchFamily="50" charset="-128"/>
              </a:rPr>
              <a:t>」</a:t>
            </a:r>
            <a:r>
              <a:rPr lang="ja-JP" altLang="en-US" sz="1400" dirty="0" smtClean="0">
                <a:latin typeface="Meiryo UI" panose="020B0604030504040204" pitchFamily="50" charset="-128"/>
                <a:ea typeface="Meiryo UI" panose="020B0604030504040204" pitchFamily="50" charset="-128"/>
              </a:rPr>
              <a:t>「</a:t>
            </a:r>
            <a:r>
              <a:rPr lang="ja-JP" altLang="en-US" sz="1400" dirty="0">
                <a:latin typeface="Meiryo UI" panose="020B0604030504040204" pitchFamily="50" charset="-128"/>
                <a:ea typeface="Meiryo UI" panose="020B0604030504040204" pitchFamily="50" charset="-128"/>
              </a:rPr>
              <a:t>早期着手の重要性」</a:t>
            </a:r>
            <a:endParaRPr lang="ja-JP" altLang="ja-JP" sz="1400" dirty="0">
              <a:latin typeface="Meiryo UI" panose="020B0604030504040204" pitchFamily="50" charset="-128"/>
              <a:ea typeface="Meiryo UI" panose="020B0604030504040204" pitchFamily="50" charset="-128"/>
            </a:endParaRPr>
          </a:p>
          <a:p>
            <a:r>
              <a:rPr lang="ja-JP" altLang="ja-JP" sz="1400" dirty="0">
                <a:latin typeface="Meiryo UI" panose="020B0604030504040204" pitchFamily="50" charset="-128"/>
                <a:ea typeface="Meiryo UI" panose="020B0604030504040204" pitchFamily="50" charset="-128"/>
              </a:rPr>
              <a:t>　　　</a:t>
            </a:r>
            <a:r>
              <a:rPr lang="ja-JP" altLang="en-US" sz="1400" dirty="0">
                <a:latin typeface="Meiryo UI" panose="020B0604030504040204" pitchFamily="50" charset="-128"/>
                <a:ea typeface="Meiryo UI" panose="020B0604030504040204" pitchFamily="50" charset="-128"/>
              </a:rPr>
              <a:t>２）課題と</a:t>
            </a:r>
            <a:r>
              <a:rPr lang="ja-JP" altLang="en-US" sz="1400" dirty="0" smtClean="0">
                <a:latin typeface="Meiryo UI" panose="020B0604030504040204" pitchFamily="50" charset="-128"/>
                <a:ea typeface="Meiryo UI" panose="020B0604030504040204" pitchFamily="50" charset="-128"/>
              </a:rPr>
              <a:t>取組み：</a:t>
            </a:r>
            <a:endParaRPr lang="en-US" altLang="ja-JP" sz="1400" dirty="0">
              <a:latin typeface="Meiryo UI" panose="020B0604030504040204" pitchFamily="50" charset="-128"/>
              <a:ea typeface="Meiryo UI" panose="020B0604030504040204" pitchFamily="50" charset="-128"/>
            </a:endParaRPr>
          </a:p>
          <a:p>
            <a:r>
              <a:rPr lang="ja-JP" altLang="en-US" sz="1400" dirty="0">
                <a:latin typeface="Meiryo UI" panose="020B0604030504040204" pitchFamily="50" charset="-128"/>
                <a:ea typeface="Meiryo UI" panose="020B0604030504040204" pitchFamily="50" charset="-128"/>
              </a:rPr>
              <a:t>　　　　　　　「一水道の具体的イメージ」「想定される課題」「前段階での取組み」</a:t>
            </a:r>
            <a:endParaRPr lang="en-US" altLang="ja-JP" sz="1400" dirty="0">
              <a:latin typeface="Meiryo UI" panose="020B0604030504040204" pitchFamily="50" charset="-128"/>
              <a:ea typeface="Meiryo UI" panose="020B0604030504040204" pitchFamily="50" charset="-128"/>
            </a:endParaRPr>
          </a:p>
          <a:p>
            <a:r>
              <a:rPr lang="ja-JP" altLang="en-US" sz="1400" dirty="0">
                <a:latin typeface="Meiryo UI" panose="020B0604030504040204" pitchFamily="50" charset="-128"/>
                <a:ea typeface="Meiryo UI" panose="020B0604030504040204" pitchFamily="50" charset="-128"/>
              </a:rPr>
              <a:t>　　　３</a:t>
            </a:r>
            <a:r>
              <a:rPr lang="ja-JP" altLang="ja-JP" sz="1400" dirty="0">
                <a:latin typeface="Meiryo UI" panose="020B0604030504040204" pitchFamily="50" charset="-128"/>
                <a:ea typeface="Meiryo UI" panose="020B0604030504040204" pitchFamily="50" charset="-128"/>
              </a:rPr>
              <a:t>）</a:t>
            </a:r>
            <a:r>
              <a:rPr lang="ja-JP" altLang="en-US" sz="1400" dirty="0">
                <a:latin typeface="Meiryo UI" panose="020B0604030504040204" pitchFamily="50" charset="-128"/>
                <a:ea typeface="Meiryo UI" panose="020B0604030504040204" pitchFamily="50" charset="-128"/>
              </a:rPr>
              <a:t>今後の議論・検討事項</a:t>
            </a:r>
            <a:r>
              <a:rPr lang="ja-JP" altLang="ja-JP" sz="1400" dirty="0">
                <a:latin typeface="Meiryo UI" panose="020B0604030504040204" pitchFamily="50" charset="-128"/>
                <a:ea typeface="Meiryo UI" panose="020B0604030504040204" pitchFamily="50" charset="-128"/>
              </a:rPr>
              <a:t>（論点整理）：</a:t>
            </a:r>
          </a:p>
          <a:p>
            <a:r>
              <a:rPr lang="ja-JP" altLang="en-US" sz="1400" dirty="0">
                <a:latin typeface="Meiryo UI" panose="020B0604030504040204" pitchFamily="50" charset="-128"/>
                <a:ea typeface="Meiryo UI" panose="020B0604030504040204" pitchFamily="50" charset="-128"/>
              </a:rPr>
              <a:t>　　　　</a:t>
            </a:r>
            <a:r>
              <a:rPr lang="ja-JP" altLang="en-US" sz="1400" dirty="0" smtClean="0">
                <a:latin typeface="Meiryo UI" panose="020B0604030504040204" pitchFamily="50" charset="-128"/>
                <a:ea typeface="Meiryo UI" panose="020B0604030504040204" pitchFamily="50" charset="-128"/>
              </a:rPr>
              <a:t>　　</a:t>
            </a:r>
            <a:r>
              <a:rPr lang="ja-JP" altLang="en-US" sz="1400" dirty="0">
                <a:latin typeface="Meiryo UI" panose="020B0604030504040204" pitchFamily="50" charset="-128"/>
                <a:ea typeface="Meiryo UI" panose="020B0604030504040204" pitchFamily="50" charset="-128"/>
              </a:rPr>
              <a:t>　「</a:t>
            </a:r>
            <a:r>
              <a:rPr lang="ja-JP" altLang="ja-JP" sz="1400" dirty="0">
                <a:latin typeface="Meiryo UI" panose="020B0604030504040204" pitchFamily="50" charset="-128"/>
                <a:ea typeface="Meiryo UI" panose="020B0604030504040204" pitchFamily="50" charset="-128"/>
              </a:rPr>
              <a:t>施設再配置</a:t>
            </a:r>
            <a:r>
              <a:rPr lang="ja-JP" altLang="en-US" sz="1400" dirty="0">
                <a:latin typeface="Meiryo UI" panose="020B0604030504040204" pitchFamily="50" charset="-128"/>
                <a:ea typeface="Meiryo UI" panose="020B0604030504040204" pitchFamily="50" charset="-128"/>
              </a:rPr>
              <a:t>等</a:t>
            </a:r>
            <a:r>
              <a:rPr lang="ja-JP" altLang="ja-JP" sz="1400" dirty="0">
                <a:latin typeface="Meiryo UI" panose="020B0604030504040204" pitchFamily="50" charset="-128"/>
                <a:ea typeface="Meiryo UI" panose="020B0604030504040204" pitchFamily="50" charset="-128"/>
              </a:rPr>
              <a:t>の具体策」</a:t>
            </a:r>
            <a:r>
              <a:rPr lang="ja-JP" altLang="en-US" sz="1400" dirty="0">
                <a:latin typeface="Meiryo UI" panose="020B0604030504040204" pitchFamily="50" charset="-128"/>
                <a:ea typeface="Meiryo UI" panose="020B0604030504040204" pitchFamily="50" charset="-128"/>
              </a:rPr>
              <a:t>＝淀川系浄水場の最適化、送配水施設の統廃合</a:t>
            </a:r>
            <a:endParaRPr lang="en-US" altLang="ja-JP" sz="1400" dirty="0">
              <a:latin typeface="Meiryo UI" panose="020B0604030504040204" pitchFamily="50" charset="-128"/>
              <a:ea typeface="Meiryo UI" panose="020B0604030504040204" pitchFamily="50" charset="-128"/>
            </a:endParaRPr>
          </a:p>
          <a:p>
            <a:r>
              <a:rPr lang="ja-JP" altLang="en-US" sz="1400" dirty="0">
                <a:latin typeface="Meiryo UI" panose="020B0604030504040204" pitchFamily="50" charset="-128"/>
                <a:ea typeface="Meiryo UI" panose="020B0604030504040204" pitchFamily="50" charset="-128"/>
              </a:rPr>
              <a:t>　　　　</a:t>
            </a:r>
            <a:r>
              <a:rPr lang="ja-JP" altLang="en-US" sz="1400" dirty="0" smtClean="0">
                <a:latin typeface="Meiryo UI" panose="020B0604030504040204" pitchFamily="50" charset="-128"/>
                <a:ea typeface="Meiryo UI" panose="020B0604030504040204" pitchFamily="50" charset="-128"/>
              </a:rPr>
              <a:t>　　</a:t>
            </a:r>
            <a:r>
              <a:rPr lang="ja-JP" altLang="en-US" sz="1400" dirty="0">
                <a:latin typeface="Meiryo UI" panose="020B0604030504040204" pitchFamily="50" charset="-128"/>
                <a:ea typeface="Meiryo UI" panose="020B0604030504040204" pitchFamily="50" charset="-128"/>
              </a:rPr>
              <a:t>　「</a:t>
            </a:r>
            <a:r>
              <a:rPr lang="ja-JP" altLang="ja-JP" sz="1400" dirty="0">
                <a:latin typeface="Meiryo UI" panose="020B0604030504040204" pitchFamily="50" charset="-128"/>
                <a:ea typeface="Meiryo UI" panose="020B0604030504040204" pitchFamily="50" charset="-128"/>
              </a:rPr>
              <a:t>諸課題のクリア方策」</a:t>
            </a:r>
            <a:r>
              <a:rPr lang="ja-JP" altLang="en-US" sz="1400" dirty="0">
                <a:latin typeface="Meiryo UI" panose="020B0604030504040204" pitchFamily="50" charset="-128"/>
                <a:ea typeface="Meiryo UI" panose="020B0604030504040204" pitchFamily="50" charset="-128"/>
              </a:rPr>
              <a:t>＝料金のあり方、自己水のあり方　等</a:t>
            </a:r>
            <a:endParaRPr lang="ja-JP" altLang="ja-JP" sz="1400" dirty="0">
              <a:latin typeface="Meiryo UI" panose="020B0604030504040204" pitchFamily="50" charset="-128"/>
              <a:ea typeface="Meiryo UI" panose="020B0604030504040204" pitchFamily="50" charset="-128"/>
            </a:endParaRPr>
          </a:p>
          <a:p>
            <a:r>
              <a:rPr lang="ja-JP" altLang="ja-JP" sz="1400" dirty="0">
                <a:latin typeface="Meiryo UI" panose="020B0604030504040204" pitchFamily="50" charset="-128"/>
                <a:ea typeface="Meiryo UI" panose="020B0604030504040204" pitchFamily="50" charset="-128"/>
              </a:rPr>
              <a:t>　　　</a:t>
            </a:r>
            <a:r>
              <a:rPr lang="ja-JP" altLang="en-US" sz="1400" dirty="0">
                <a:latin typeface="Meiryo UI" panose="020B0604030504040204" pitchFamily="50" charset="-128"/>
                <a:ea typeface="Meiryo UI" panose="020B0604030504040204" pitchFamily="50" charset="-128"/>
              </a:rPr>
              <a:t>４</a:t>
            </a:r>
            <a:r>
              <a:rPr lang="ja-JP" altLang="ja-JP" sz="1400" dirty="0">
                <a:latin typeface="Meiryo UI" panose="020B0604030504040204" pitchFamily="50" charset="-128"/>
                <a:ea typeface="Meiryo UI" panose="020B0604030504040204" pitchFamily="50" charset="-128"/>
              </a:rPr>
              <a:t>）当面の</a:t>
            </a:r>
            <a:r>
              <a:rPr lang="ja-JP" altLang="ja-JP" sz="1400" dirty="0" smtClean="0">
                <a:latin typeface="Meiryo UI" panose="020B0604030504040204" pitchFamily="50" charset="-128"/>
                <a:ea typeface="Meiryo UI" panose="020B0604030504040204" pitchFamily="50" charset="-128"/>
              </a:rPr>
              <a:t>取組み</a:t>
            </a:r>
            <a:r>
              <a:rPr lang="ja-JP" altLang="ja-JP" sz="1400" dirty="0">
                <a:latin typeface="Meiryo UI" panose="020B0604030504040204" pitchFamily="50" charset="-128"/>
                <a:ea typeface="Meiryo UI" panose="020B0604030504040204" pitchFamily="50" charset="-128"/>
              </a:rPr>
              <a:t>：</a:t>
            </a:r>
          </a:p>
          <a:p>
            <a:r>
              <a:rPr lang="ja-JP" altLang="en-US" sz="1400" dirty="0">
                <a:latin typeface="Meiryo UI" panose="020B0604030504040204" pitchFamily="50" charset="-128"/>
                <a:ea typeface="Meiryo UI" panose="020B0604030504040204" pitchFamily="50" charset="-128"/>
              </a:rPr>
              <a:t>　　　　</a:t>
            </a:r>
            <a:r>
              <a:rPr lang="ja-JP" altLang="en-US" sz="1400" dirty="0" smtClean="0">
                <a:latin typeface="Meiryo UI" panose="020B0604030504040204" pitchFamily="50" charset="-128"/>
                <a:ea typeface="Meiryo UI" panose="020B0604030504040204" pitchFamily="50" charset="-128"/>
              </a:rPr>
              <a:t>　　</a:t>
            </a:r>
            <a:r>
              <a:rPr lang="ja-JP" altLang="en-US" sz="1400" dirty="0">
                <a:latin typeface="Meiryo UI" panose="020B0604030504040204" pitchFamily="50" charset="-128"/>
                <a:ea typeface="Meiryo UI" panose="020B0604030504040204" pitchFamily="50" charset="-128"/>
              </a:rPr>
              <a:t>　</a:t>
            </a:r>
            <a:r>
              <a:rPr lang="ja-JP" altLang="ja-JP" sz="1400" dirty="0">
                <a:latin typeface="Meiryo UI" panose="020B0604030504040204" pitchFamily="50" charset="-128"/>
                <a:ea typeface="Meiryo UI" panose="020B0604030504040204" pitchFamily="50" charset="-128"/>
              </a:rPr>
              <a:t>「企業団への統合促進策」「市町村間の水平連携の促進策」「今後の進め方の整理」</a:t>
            </a:r>
            <a:endParaRPr lang="en-US" altLang="ja-JP" sz="1600" dirty="0">
              <a:solidFill>
                <a:prstClr val="black"/>
              </a:solidFill>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ts val="0"/>
              </a:spcBef>
              <a:spcAft>
                <a:spcPts val="600"/>
              </a:spcAft>
              <a:buClrTx/>
              <a:buSzTx/>
              <a:buFontTx/>
              <a:buNone/>
              <a:tabLst/>
              <a:defRPr/>
            </a:pPr>
            <a:r>
              <a:rPr kumimoji="1" lang="ja-JP" altLang="ja-JP"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a:t>
            </a:r>
            <a:endParaRPr kumimoji="1" lang="en-US" altLang="ja-JP" sz="1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ja-JP" sz="1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5" name="テキスト ボックス 4"/>
          <p:cNvSpPr txBox="1"/>
          <p:nvPr/>
        </p:nvSpPr>
        <p:spPr>
          <a:xfrm>
            <a:off x="149490" y="108243"/>
            <a:ext cx="5771132" cy="400110"/>
          </a:xfrm>
          <a:prstGeom prst="rect">
            <a:avLst/>
          </a:prstGeom>
          <a:noFill/>
        </p:spPr>
        <p:txBody>
          <a:bodyPr wrap="none" rtlCol="0">
            <a:spAutoFit/>
          </a:bodyPr>
          <a:lstStyle/>
          <a:p>
            <a:r>
              <a:rPr lang="ja-JP" altLang="ja-JP" sz="2000" b="1" dirty="0">
                <a:latin typeface="Meiryo UI" panose="020B0604030504040204" pitchFamily="50" charset="-128"/>
                <a:ea typeface="Meiryo UI" panose="020B0604030504040204" pitchFamily="50" charset="-128"/>
              </a:rPr>
              <a:t>「府域一水道に向けた水道のあり方協議会」</a:t>
            </a:r>
            <a:r>
              <a:rPr lang="ja-JP" altLang="en-US" sz="2000" b="1" dirty="0">
                <a:latin typeface="Meiryo UI" panose="020B0604030504040204" pitchFamily="50" charset="-128"/>
                <a:ea typeface="Meiryo UI" panose="020B0604030504040204" pitchFamily="50" charset="-128"/>
              </a:rPr>
              <a:t>の進め方</a:t>
            </a:r>
            <a:endParaRPr kumimoji="1" lang="ja-JP" altLang="en-US" sz="2000" b="1" dirty="0">
              <a:latin typeface="Meiryo UI" panose="020B0604030504040204" pitchFamily="50" charset="-128"/>
              <a:ea typeface="Meiryo UI" panose="020B0604030504040204" pitchFamily="50" charset="-128"/>
            </a:endParaRPr>
          </a:p>
        </p:txBody>
      </p:sp>
      <p:cxnSp>
        <p:nvCxnSpPr>
          <p:cNvPr id="7" name="直線コネクタ 6"/>
          <p:cNvCxnSpPr/>
          <p:nvPr/>
        </p:nvCxnSpPr>
        <p:spPr>
          <a:xfrm>
            <a:off x="167421" y="518441"/>
            <a:ext cx="8820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pic>
        <p:nvPicPr>
          <p:cNvPr id="6" name="図 5"/>
          <p:cNvPicPr>
            <a:picLocks noChangeAspect="1"/>
          </p:cNvPicPr>
          <p:nvPr/>
        </p:nvPicPr>
        <p:blipFill>
          <a:blip r:embed="rId2"/>
          <a:stretch>
            <a:fillRect/>
          </a:stretch>
        </p:blipFill>
        <p:spPr>
          <a:xfrm>
            <a:off x="67874" y="645290"/>
            <a:ext cx="9076126" cy="3590287"/>
          </a:xfrm>
          <a:prstGeom prst="rect">
            <a:avLst/>
          </a:prstGeom>
        </p:spPr>
      </p:pic>
    </p:spTree>
    <p:extLst>
      <p:ext uri="{BB962C8B-B14F-4D97-AF65-F5344CB8AC3E}">
        <p14:creationId xmlns:p14="http://schemas.microsoft.com/office/powerpoint/2010/main" val="149624027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a:extLst>
              <a:ext uri="{FF2B5EF4-FFF2-40B4-BE49-F238E27FC236}">
                <a16:creationId xmlns:a16="http://schemas.microsoft.com/office/drawing/2014/main" id="{E03409B9-78AC-4955-AB4C-77E5B591D42C}"/>
              </a:ext>
            </a:extLst>
          </p:cNvPr>
          <p:cNvSpPr>
            <a:spLocks noGrp="1"/>
          </p:cNvSpPr>
          <p:nvPr>
            <p:ph type="sldNum" sz="quarter" idx="12"/>
          </p:nvPr>
        </p:nvSpPr>
        <p:spPr/>
        <p:txBody>
          <a:bodyPr/>
          <a:lstStyle/>
          <a:p>
            <a:fld id="{0852C555-0D64-4388-834A-3E059AADB174}" type="slidenum">
              <a:rPr lang="ja-JP" altLang="en-US" smtClean="0"/>
              <a:pPr/>
              <a:t>25</a:t>
            </a:fld>
            <a:endParaRPr lang="ja-JP" altLang="en-US" dirty="0"/>
          </a:p>
        </p:txBody>
      </p:sp>
      <p:sp>
        <p:nvSpPr>
          <p:cNvPr id="5" name="円/楕円 4"/>
          <p:cNvSpPr>
            <a:spLocks noChangeAspect="1"/>
          </p:cNvSpPr>
          <p:nvPr/>
        </p:nvSpPr>
        <p:spPr>
          <a:xfrm>
            <a:off x="1891959" y="1672047"/>
            <a:ext cx="648000" cy="648000"/>
          </a:xfrm>
          <a:prstGeom prst="ellipse">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lang="en-US" altLang="ja-JP" sz="2800" dirty="0">
                <a:latin typeface="Segoe UI Black" panose="020B0A02040204020203" pitchFamily="34" charset="0"/>
                <a:ea typeface="Segoe UI Black" panose="020B0A02040204020203" pitchFamily="34" charset="0"/>
                <a:cs typeface="Segoe UI Black" panose="020B0A02040204020203" pitchFamily="34" charset="0"/>
              </a:rPr>
              <a:t>2</a:t>
            </a:r>
            <a:endParaRPr kumimoji="1" lang="ja-JP" altLang="en-US" sz="2800" dirty="0">
              <a:latin typeface="Segoe UI Black" panose="020B0A02040204020203" pitchFamily="34" charset="0"/>
              <a:cs typeface="Segoe UI Black" panose="020B0A02040204020203" pitchFamily="34" charset="0"/>
            </a:endParaRPr>
          </a:p>
        </p:txBody>
      </p:sp>
      <p:sp>
        <p:nvSpPr>
          <p:cNvPr id="11" name="テキスト ボックス 10"/>
          <p:cNvSpPr txBox="1"/>
          <p:nvPr/>
        </p:nvSpPr>
        <p:spPr>
          <a:xfrm>
            <a:off x="2471382" y="1626715"/>
            <a:ext cx="4615218" cy="738664"/>
          </a:xfrm>
          <a:prstGeom prst="rect">
            <a:avLst/>
          </a:prstGeom>
          <a:noFill/>
        </p:spPr>
        <p:txBody>
          <a:bodyPr wrap="square" rtlCol="0">
            <a:spAutoFit/>
          </a:bodyPr>
          <a:lstStyle/>
          <a:p>
            <a:pPr algn="ctr">
              <a:lnSpc>
                <a:spcPct val="150000"/>
              </a:lnSpc>
            </a:pPr>
            <a:r>
              <a:rPr kumimoji="1" lang="ja-JP" altLang="en-US" sz="2800" b="1" dirty="0" smtClean="0">
                <a:latin typeface="Meiryo UI" panose="020B0604030504040204" pitchFamily="50" charset="-128"/>
                <a:ea typeface="Meiryo UI" panose="020B0604030504040204" pitchFamily="50" charset="-128"/>
              </a:rPr>
              <a:t>淀川系浄水場の最適配置</a:t>
            </a:r>
            <a:endParaRPr kumimoji="1" lang="ja-JP" altLang="en-US" sz="2800" b="1"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358960506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グループ化 5"/>
          <p:cNvGrpSpPr/>
          <p:nvPr/>
        </p:nvGrpSpPr>
        <p:grpSpPr>
          <a:xfrm>
            <a:off x="-726278" y="2156451"/>
            <a:ext cx="10453510" cy="7725927"/>
            <a:chOff x="-192878" y="-710530"/>
            <a:chExt cx="10453510" cy="7725927"/>
          </a:xfrm>
        </p:grpSpPr>
        <p:sp>
          <p:nvSpPr>
            <p:cNvPr id="8" name="フリーフォーム 7"/>
            <p:cNvSpPr/>
            <p:nvPr/>
          </p:nvSpPr>
          <p:spPr bwMode="auto">
            <a:xfrm>
              <a:off x="-192878" y="-710530"/>
              <a:ext cx="10453510" cy="4211538"/>
            </a:xfrm>
            <a:custGeom>
              <a:avLst/>
              <a:gdLst>
                <a:gd name="connsiteX0" fmla="*/ 8287657 w 9056914"/>
                <a:gd name="connsiteY0" fmla="*/ 14514 h 3468914"/>
                <a:gd name="connsiteX1" fmla="*/ 6763657 w 9056914"/>
                <a:gd name="connsiteY1" fmla="*/ 624114 h 3468914"/>
                <a:gd name="connsiteX2" fmla="*/ 5791200 w 9056914"/>
                <a:gd name="connsiteY2" fmla="*/ 667657 h 3468914"/>
                <a:gd name="connsiteX3" fmla="*/ 4151085 w 9056914"/>
                <a:gd name="connsiteY3" fmla="*/ 1785257 h 3468914"/>
                <a:gd name="connsiteX4" fmla="*/ 4034971 w 9056914"/>
                <a:gd name="connsiteY4" fmla="*/ 2235200 h 3468914"/>
                <a:gd name="connsiteX5" fmla="*/ 2481942 w 9056914"/>
                <a:gd name="connsiteY5" fmla="*/ 2394857 h 3468914"/>
                <a:gd name="connsiteX6" fmla="*/ 2365828 w 9056914"/>
                <a:gd name="connsiteY6" fmla="*/ 2438400 h 3468914"/>
                <a:gd name="connsiteX7" fmla="*/ 0 w 9056914"/>
                <a:gd name="connsiteY7" fmla="*/ 2815772 h 3468914"/>
                <a:gd name="connsiteX8" fmla="*/ 0 w 9056914"/>
                <a:gd name="connsiteY8" fmla="*/ 3468914 h 3468914"/>
                <a:gd name="connsiteX9" fmla="*/ 1683657 w 9056914"/>
                <a:gd name="connsiteY9" fmla="*/ 3135086 h 3468914"/>
                <a:gd name="connsiteX10" fmla="*/ 2786742 w 9056914"/>
                <a:gd name="connsiteY10" fmla="*/ 2743200 h 3468914"/>
                <a:gd name="connsiteX11" fmla="*/ 4165600 w 9056914"/>
                <a:gd name="connsiteY11" fmla="*/ 2525486 h 3468914"/>
                <a:gd name="connsiteX12" fmla="*/ 4513942 w 9056914"/>
                <a:gd name="connsiteY12" fmla="*/ 2002972 h 3468914"/>
                <a:gd name="connsiteX13" fmla="*/ 5820228 w 9056914"/>
                <a:gd name="connsiteY13" fmla="*/ 1103086 h 3468914"/>
                <a:gd name="connsiteX14" fmla="*/ 7141028 w 9056914"/>
                <a:gd name="connsiteY14" fmla="*/ 856343 h 3468914"/>
                <a:gd name="connsiteX15" fmla="*/ 9056914 w 9056914"/>
                <a:gd name="connsiteY15" fmla="*/ 0 h 3468914"/>
                <a:gd name="connsiteX16" fmla="*/ 8215085 w 9056914"/>
                <a:gd name="connsiteY16" fmla="*/ 58057 h 3468914"/>
                <a:gd name="connsiteX0" fmla="*/ 8287657 w 9056914"/>
                <a:gd name="connsiteY0" fmla="*/ 130628 h 3585028"/>
                <a:gd name="connsiteX1" fmla="*/ 6763657 w 9056914"/>
                <a:gd name="connsiteY1" fmla="*/ 740228 h 3585028"/>
                <a:gd name="connsiteX2" fmla="*/ 5791200 w 9056914"/>
                <a:gd name="connsiteY2" fmla="*/ 783771 h 3585028"/>
                <a:gd name="connsiteX3" fmla="*/ 4151085 w 9056914"/>
                <a:gd name="connsiteY3" fmla="*/ 1901371 h 3585028"/>
                <a:gd name="connsiteX4" fmla="*/ 4034971 w 9056914"/>
                <a:gd name="connsiteY4" fmla="*/ 2351314 h 3585028"/>
                <a:gd name="connsiteX5" fmla="*/ 2481942 w 9056914"/>
                <a:gd name="connsiteY5" fmla="*/ 2510971 h 3585028"/>
                <a:gd name="connsiteX6" fmla="*/ 2365828 w 9056914"/>
                <a:gd name="connsiteY6" fmla="*/ 2554514 h 3585028"/>
                <a:gd name="connsiteX7" fmla="*/ 0 w 9056914"/>
                <a:gd name="connsiteY7" fmla="*/ 2931886 h 3585028"/>
                <a:gd name="connsiteX8" fmla="*/ 0 w 9056914"/>
                <a:gd name="connsiteY8" fmla="*/ 3585028 h 3585028"/>
                <a:gd name="connsiteX9" fmla="*/ 1683657 w 9056914"/>
                <a:gd name="connsiteY9" fmla="*/ 3251200 h 3585028"/>
                <a:gd name="connsiteX10" fmla="*/ 2786742 w 9056914"/>
                <a:gd name="connsiteY10" fmla="*/ 2859314 h 3585028"/>
                <a:gd name="connsiteX11" fmla="*/ 4165600 w 9056914"/>
                <a:gd name="connsiteY11" fmla="*/ 2641600 h 3585028"/>
                <a:gd name="connsiteX12" fmla="*/ 4513942 w 9056914"/>
                <a:gd name="connsiteY12" fmla="*/ 2119086 h 3585028"/>
                <a:gd name="connsiteX13" fmla="*/ 5820228 w 9056914"/>
                <a:gd name="connsiteY13" fmla="*/ 1219200 h 3585028"/>
                <a:gd name="connsiteX14" fmla="*/ 7141028 w 9056914"/>
                <a:gd name="connsiteY14" fmla="*/ 972457 h 3585028"/>
                <a:gd name="connsiteX15" fmla="*/ 9056914 w 9056914"/>
                <a:gd name="connsiteY15" fmla="*/ 116114 h 3585028"/>
                <a:gd name="connsiteX16" fmla="*/ 8331199 w 9056914"/>
                <a:gd name="connsiteY16" fmla="*/ 0 h 3585028"/>
                <a:gd name="connsiteX0" fmla="*/ 8345715 w 9056914"/>
                <a:gd name="connsiteY0" fmla="*/ 14513 h 3585028"/>
                <a:gd name="connsiteX1" fmla="*/ 6763657 w 9056914"/>
                <a:gd name="connsiteY1" fmla="*/ 740228 h 3585028"/>
                <a:gd name="connsiteX2" fmla="*/ 5791200 w 9056914"/>
                <a:gd name="connsiteY2" fmla="*/ 783771 h 3585028"/>
                <a:gd name="connsiteX3" fmla="*/ 4151085 w 9056914"/>
                <a:gd name="connsiteY3" fmla="*/ 1901371 h 3585028"/>
                <a:gd name="connsiteX4" fmla="*/ 4034971 w 9056914"/>
                <a:gd name="connsiteY4" fmla="*/ 2351314 h 3585028"/>
                <a:gd name="connsiteX5" fmla="*/ 2481942 w 9056914"/>
                <a:gd name="connsiteY5" fmla="*/ 2510971 h 3585028"/>
                <a:gd name="connsiteX6" fmla="*/ 2365828 w 9056914"/>
                <a:gd name="connsiteY6" fmla="*/ 2554514 h 3585028"/>
                <a:gd name="connsiteX7" fmla="*/ 0 w 9056914"/>
                <a:gd name="connsiteY7" fmla="*/ 2931886 h 3585028"/>
                <a:gd name="connsiteX8" fmla="*/ 0 w 9056914"/>
                <a:gd name="connsiteY8" fmla="*/ 3585028 h 3585028"/>
                <a:gd name="connsiteX9" fmla="*/ 1683657 w 9056914"/>
                <a:gd name="connsiteY9" fmla="*/ 3251200 h 3585028"/>
                <a:gd name="connsiteX10" fmla="*/ 2786742 w 9056914"/>
                <a:gd name="connsiteY10" fmla="*/ 2859314 h 3585028"/>
                <a:gd name="connsiteX11" fmla="*/ 4165600 w 9056914"/>
                <a:gd name="connsiteY11" fmla="*/ 2641600 h 3585028"/>
                <a:gd name="connsiteX12" fmla="*/ 4513942 w 9056914"/>
                <a:gd name="connsiteY12" fmla="*/ 2119086 h 3585028"/>
                <a:gd name="connsiteX13" fmla="*/ 5820228 w 9056914"/>
                <a:gd name="connsiteY13" fmla="*/ 1219200 h 3585028"/>
                <a:gd name="connsiteX14" fmla="*/ 7141028 w 9056914"/>
                <a:gd name="connsiteY14" fmla="*/ 972457 h 3585028"/>
                <a:gd name="connsiteX15" fmla="*/ 9056914 w 9056914"/>
                <a:gd name="connsiteY15" fmla="*/ 116114 h 3585028"/>
                <a:gd name="connsiteX16" fmla="*/ 8331199 w 9056914"/>
                <a:gd name="connsiteY16" fmla="*/ 0 h 3585028"/>
                <a:gd name="connsiteX0" fmla="*/ 8345715 w 9056914"/>
                <a:gd name="connsiteY0" fmla="*/ 14513 h 3585028"/>
                <a:gd name="connsiteX1" fmla="*/ 6763657 w 9056914"/>
                <a:gd name="connsiteY1" fmla="*/ 740228 h 3585028"/>
                <a:gd name="connsiteX2" fmla="*/ 5791200 w 9056914"/>
                <a:gd name="connsiteY2" fmla="*/ 783771 h 3585028"/>
                <a:gd name="connsiteX3" fmla="*/ 4151085 w 9056914"/>
                <a:gd name="connsiteY3" fmla="*/ 1901371 h 3585028"/>
                <a:gd name="connsiteX4" fmla="*/ 3976914 w 9056914"/>
                <a:gd name="connsiteY4" fmla="*/ 2307771 h 3585028"/>
                <a:gd name="connsiteX5" fmla="*/ 2481942 w 9056914"/>
                <a:gd name="connsiteY5" fmla="*/ 2510971 h 3585028"/>
                <a:gd name="connsiteX6" fmla="*/ 2365828 w 9056914"/>
                <a:gd name="connsiteY6" fmla="*/ 2554514 h 3585028"/>
                <a:gd name="connsiteX7" fmla="*/ 0 w 9056914"/>
                <a:gd name="connsiteY7" fmla="*/ 2931886 h 3585028"/>
                <a:gd name="connsiteX8" fmla="*/ 0 w 9056914"/>
                <a:gd name="connsiteY8" fmla="*/ 3585028 h 3585028"/>
                <a:gd name="connsiteX9" fmla="*/ 1683657 w 9056914"/>
                <a:gd name="connsiteY9" fmla="*/ 3251200 h 3585028"/>
                <a:gd name="connsiteX10" fmla="*/ 2786742 w 9056914"/>
                <a:gd name="connsiteY10" fmla="*/ 2859314 h 3585028"/>
                <a:gd name="connsiteX11" fmla="*/ 4165600 w 9056914"/>
                <a:gd name="connsiteY11" fmla="*/ 2641600 h 3585028"/>
                <a:gd name="connsiteX12" fmla="*/ 4513942 w 9056914"/>
                <a:gd name="connsiteY12" fmla="*/ 2119086 h 3585028"/>
                <a:gd name="connsiteX13" fmla="*/ 5820228 w 9056914"/>
                <a:gd name="connsiteY13" fmla="*/ 1219200 h 3585028"/>
                <a:gd name="connsiteX14" fmla="*/ 7141028 w 9056914"/>
                <a:gd name="connsiteY14" fmla="*/ 972457 h 3585028"/>
                <a:gd name="connsiteX15" fmla="*/ 9056914 w 9056914"/>
                <a:gd name="connsiteY15" fmla="*/ 116114 h 3585028"/>
                <a:gd name="connsiteX16" fmla="*/ 8331199 w 9056914"/>
                <a:gd name="connsiteY16" fmla="*/ 0 h 3585028"/>
                <a:gd name="connsiteX0" fmla="*/ 8465054 w 9176253"/>
                <a:gd name="connsiteY0" fmla="*/ 14513 h 3587424"/>
                <a:gd name="connsiteX1" fmla="*/ 6882996 w 9176253"/>
                <a:gd name="connsiteY1" fmla="*/ 740228 h 3587424"/>
                <a:gd name="connsiteX2" fmla="*/ 5910539 w 9176253"/>
                <a:gd name="connsiteY2" fmla="*/ 783771 h 3587424"/>
                <a:gd name="connsiteX3" fmla="*/ 4270424 w 9176253"/>
                <a:gd name="connsiteY3" fmla="*/ 1901371 h 3587424"/>
                <a:gd name="connsiteX4" fmla="*/ 4096253 w 9176253"/>
                <a:gd name="connsiteY4" fmla="*/ 2307771 h 3587424"/>
                <a:gd name="connsiteX5" fmla="*/ 2601281 w 9176253"/>
                <a:gd name="connsiteY5" fmla="*/ 2510971 h 3587424"/>
                <a:gd name="connsiteX6" fmla="*/ 2485167 w 9176253"/>
                <a:gd name="connsiteY6" fmla="*/ 2554514 h 3587424"/>
                <a:gd name="connsiteX7" fmla="*/ 119339 w 9176253"/>
                <a:gd name="connsiteY7" fmla="*/ 2931886 h 3587424"/>
                <a:gd name="connsiteX8" fmla="*/ 119339 w 9176253"/>
                <a:gd name="connsiteY8" fmla="*/ 3585028 h 3587424"/>
                <a:gd name="connsiteX9" fmla="*/ 1730424 w 9176253"/>
                <a:gd name="connsiteY9" fmla="*/ 3135085 h 3587424"/>
                <a:gd name="connsiteX10" fmla="*/ 2906081 w 9176253"/>
                <a:gd name="connsiteY10" fmla="*/ 2859314 h 3587424"/>
                <a:gd name="connsiteX11" fmla="*/ 4284939 w 9176253"/>
                <a:gd name="connsiteY11" fmla="*/ 2641600 h 3587424"/>
                <a:gd name="connsiteX12" fmla="*/ 4633281 w 9176253"/>
                <a:gd name="connsiteY12" fmla="*/ 2119086 h 3587424"/>
                <a:gd name="connsiteX13" fmla="*/ 5939567 w 9176253"/>
                <a:gd name="connsiteY13" fmla="*/ 1219200 h 3587424"/>
                <a:gd name="connsiteX14" fmla="*/ 7260367 w 9176253"/>
                <a:gd name="connsiteY14" fmla="*/ 972457 h 3587424"/>
                <a:gd name="connsiteX15" fmla="*/ 9176253 w 9176253"/>
                <a:gd name="connsiteY15" fmla="*/ 116114 h 3587424"/>
                <a:gd name="connsiteX16" fmla="*/ 8450538 w 9176253"/>
                <a:gd name="connsiteY16" fmla="*/ 0 h 3587424"/>
                <a:gd name="connsiteX0" fmla="*/ 8465054 w 9176253"/>
                <a:gd name="connsiteY0" fmla="*/ 14513 h 3587424"/>
                <a:gd name="connsiteX1" fmla="*/ 6882996 w 9176253"/>
                <a:gd name="connsiteY1" fmla="*/ 740228 h 3587424"/>
                <a:gd name="connsiteX2" fmla="*/ 5910539 w 9176253"/>
                <a:gd name="connsiteY2" fmla="*/ 783771 h 3587424"/>
                <a:gd name="connsiteX3" fmla="*/ 4270424 w 9176253"/>
                <a:gd name="connsiteY3" fmla="*/ 1901371 h 3587424"/>
                <a:gd name="connsiteX4" fmla="*/ 4096253 w 9176253"/>
                <a:gd name="connsiteY4" fmla="*/ 2307771 h 3587424"/>
                <a:gd name="connsiteX5" fmla="*/ 2601281 w 9176253"/>
                <a:gd name="connsiteY5" fmla="*/ 2510971 h 3587424"/>
                <a:gd name="connsiteX6" fmla="*/ 2485167 w 9176253"/>
                <a:gd name="connsiteY6" fmla="*/ 2554514 h 3587424"/>
                <a:gd name="connsiteX7" fmla="*/ 119339 w 9176253"/>
                <a:gd name="connsiteY7" fmla="*/ 2931886 h 3587424"/>
                <a:gd name="connsiteX8" fmla="*/ 119339 w 9176253"/>
                <a:gd name="connsiteY8" fmla="*/ 3585028 h 3587424"/>
                <a:gd name="connsiteX9" fmla="*/ 1730424 w 9176253"/>
                <a:gd name="connsiteY9" fmla="*/ 3135085 h 3587424"/>
                <a:gd name="connsiteX10" fmla="*/ 2906081 w 9176253"/>
                <a:gd name="connsiteY10" fmla="*/ 2859314 h 3587424"/>
                <a:gd name="connsiteX11" fmla="*/ 4284939 w 9176253"/>
                <a:gd name="connsiteY11" fmla="*/ 2641600 h 3587424"/>
                <a:gd name="connsiteX12" fmla="*/ 4633281 w 9176253"/>
                <a:gd name="connsiteY12" fmla="*/ 2119086 h 3587424"/>
                <a:gd name="connsiteX13" fmla="*/ 5939567 w 9176253"/>
                <a:gd name="connsiteY13" fmla="*/ 1219200 h 3587424"/>
                <a:gd name="connsiteX14" fmla="*/ 7260367 w 9176253"/>
                <a:gd name="connsiteY14" fmla="*/ 972457 h 3587424"/>
                <a:gd name="connsiteX15" fmla="*/ 9176253 w 9176253"/>
                <a:gd name="connsiteY15" fmla="*/ 116114 h 3587424"/>
                <a:gd name="connsiteX16" fmla="*/ 8450538 w 9176253"/>
                <a:gd name="connsiteY16" fmla="*/ 0 h 3587424"/>
                <a:gd name="connsiteX0" fmla="*/ 8465054 w 9176253"/>
                <a:gd name="connsiteY0" fmla="*/ 14513 h 3587424"/>
                <a:gd name="connsiteX1" fmla="*/ 6882996 w 9176253"/>
                <a:gd name="connsiteY1" fmla="*/ 740228 h 3587424"/>
                <a:gd name="connsiteX2" fmla="*/ 5910539 w 9176253"/>
                <a:gd name="connsiteY2" fmla="*/ 783771 h 3587424"/>
                <a:gd name="connsiteX3" fmla="*/ 4270424 w 9176253"/>
                <a:gd name="connsiteY3" fmla="*/ 1901371 h 3587424"/>
                <a:gd name="connsiteX4" fmla="*/ 4096253 w 9176253"/>
                <a:gd name="connsiteY4" fmla="*/ 2307771 h 3587424"/>
                <a:gd name="connsiteX5" fmla="*/ 2601281 w 9176253"/>
                <a:gd name="connsiteY5" fmla="*/ 2510971 h 3587424"/>
                <a:gd name="connsiteX6" fmla="*/ 2485167 w 9176253"/>
                <a:gd name="connsiteY6" fmla="*/ 2554514 h 3587424"/>
                <a:gd name="connsiteX7" fmla="*/ 119339 w 9176253"/>
                <a:gd name="connsiteY7" fmla="*/ 2931886 h 3587424"/>
                <a:gd name="connsiteX8" fmla="*/ 119339 w 9176253"/>
                <a:gd name="connsiteY8" fmla="*/ 3585028 h 3587424"/>
                <a:gd name="connsiteX9" fmla="*/ 1730424 w 9176253"/>
                <a:gd name="connsiteY9" fmla="*/ 3135085 h 3587424"/>
                <a:gd name="connsiteX10" fmla="*/ 2906081 w 9176253"/>
                <a:gd name="connsiteY10" fmla="*/ 2859314 h 3587424"/>
                <a:gd name="connsiteX11" fmla="*/ 4284939 w 9176253"/>
                <a:gd name="connsiteY11" fmla="*/ 2641600 h 3587424"/>
                <a:gd name="connsiteX12" fmla="*/ 4633281 w 9176253"/>
                <a:gd name="connsiteY12" fmla="*/ 2119086 h 3587424"/>
                <a:gd name="connsiteX13" fmla="*/ 5939567 w 9176253"/>
                <a:gd name="connsiteY13" fmla="*/ 1219200 h 3587424"/>
                <a:gd name="connsiteX14" fmla="*/ 7260367 w 9176253"/>
                <a:gd name="connsiteY14" fmla="*/ 972457 h 3587424"/>
                <a:gd name="connsiteX15" fmla="*/ 9176253 w 9176253"/>
                <a:gd name="connsiteY15" fmla="*/ 116114 h 3587424"/>
                <a:gd name="connsiteX16" fmla="*/ 8450538 w 9176253"/>
                <a:gd name="connsiteY16" fmla="*/ 0 h 3587424"/>
                <a:gd name="connsiteX0" fmla="*/ 8465054 w 9176253"/>
                <a:gd name="connsiteY0" fmla="*/ 14513 h 3587424"/>
                <a:gd name="connsiteX1" fmla="*/ 6882996 w 9176253"/>
                <a:gd name="connsiteY1" fmla="*/ 740228 h 3587424"/>
                <a:gd name="connsiteX2" fmla="*/ 5910539 w 9176253"/>
                <a:gd name="connsiteY2" fmla="*/ 783771 h 3587424"/>
                <a:gd name="connsiteX3" fmla="*/ 4270424 w 9176253"/>
                <a:gd name="connsiteY3" fmla="*/ 1901371 h 3587424"/>
                <a:gd name="connsiteX4" fmla="*/ 4096253 w 9176253"/>
                <a:gd name="connsiteY4" fmla="*/ 2307771 h 3587424"/>
                <a:gd name="connsiteX5" fmla="*/ 2601281 w 9176253"/>
                <a:gd name="connsiteY5" fmla="*/ 2510971 h 3587424"/>
                <a:gd name="connsiteX6" fmla="*/ 2485167 w 9176253"/>
                <a:gd name="connsiteY6" fmla="*/ 2554514 h 3587424"/>
                <a:gd name="connsiteX7" fmla="*/ 119339 w 9176253"/>
                <a:gd name="connsiteY7" fmla="*/ 2931886 h 3587424"/>
                <a:gd name="connsiteX8" fmla="*/ 119339 w 9176253"/>
                <a:gd name="connsiteY8" fmla="*/ 3585028 h 3587424"/>
                <a:gd name="connsiteX9" fmla="*/ 1730424 w 9176253"/>
                <a:gd name="connsiteY9" fmla="*/ 3135085 h 3587424"/>
                <a:gd name="connsiteX10" fmla="*/ 2906081 w 9176253"/>
                <a:gd name="connsiteY10" fmla="*/ 2859314 h 3587424"/>
                <a:gd name="connsiteX11" fmla="*/ 4284939 w 9176253"/>
                <a:gd name="connsiteY11" fmla="*/ 2641600 h 3587424"/>
                <a:gd name="connsiteX12" fmla="*/ 4633281 w 9176253"/>
                <a:gd name="connsiteY12" fmla="*/ 2119086 h 3587424"/>
                <a:gd name="connsiteX13" fmla="*/ 5939567 w 9176253"/>
                <a:gd name="connsiteY13" fmla="*/ 1219200 h 3587424"/>
                <a:gd name="connsiteX14" fmla="*/ 7260367 w 9176253"/>
                <a:gd name="connsiteY14" fmla="*/ 972457 h 3587424"/>
                <a:gd name="connsiteX15" fmla="*/ 9176253 w 9176253"/>
                <a:gd name="connsiteY15" fmla="*/ 116114 h 3587424"/>
                <a:gd name="connsiteX16" fmla="*/ 8450538 w 9176253"/>
                <a:gd name="connsiteY16" fmla="*/ 0 h 3587424"/>
                <a:gd name="connsiteX0" fmla="*/ 8465054 w 9176253"/>
                <a:gd name="connsiteY0" fmla="*/ 14513 h 3587424"/>
                <a:gd name="connsiteX1" fmla="*/ 6882996 w 9176253"/>
                <a:gd name="connsiteY1" fmla="*/ 740228 h 3587424"/>
                <a:gd name="connsiteX2" fmla="*/ 5910539 w 9176253"/>
                <a:gd name="connsiteY2" fmla="*/ 783771 h 3587424"/>
                <a:gd name="connsiteX3" fmla="*/ 4270424 w 9176253"/>
                <a:gd name="connsiteY3" fmla="*/ 1901371 h 3587424"/>
                <a:gd name="connsiteX4" fmla="*/ 4096253 w 9176253"/>
                <a:gd name="connsiteY4" fmla="*/ 2307771 h 3587424"/>
                <a:gd name="connsiteX5" fmla="*/ 2601281 w 9176253"/>
                <a:gd name="connsiteY5" fmla="*/ 2510971 h 3587424"/>
                <a:gd name="connsiteX6" fmla="*/ 2485167 w 9176253"/>
                <a:gd name="connsiteY6" fmla="*/ 2554514 h 3587424"/>
                <a:gd name="connsiteX7" fmla="*/ 119339 w 9176253"/>
                <a:gd name="connsiteY7" fmla="*/ 2931886 h 3587424"/>
                <a:gd name="connsiteX8" fmla="*/ 119339 w 9176253"/>
                <a:gd name="connsiteY8" fmla="*/ 3585028 h 3587424"/>
                <a:gd name="connsiteX9" fmla="*/ 1730424 w 9176253"/>
                <a:gd name="connsiteY9" fmla="*/ 3135085 h 3587424"/>
                <a:gd name="connsiteX10" fmla="*/ 2906081 w 9176253"/>
                <a:gd name="connsiteY10" fmla="*/ 2859314 h 3587424"/>
                <a:gd name="connsiteX11" fmla="*/ 4284939 w 9176253"/>
                <a:gd name="connsiteY11" fmla="*/ 2641600 h 3587424"/>
                <a:gd name="connsiteX12" fmla="*/ 4633281 w 9176253"/>
                <a:gd name="connsiteY12" fmla="*/ 2119086 h 3587424"/>
                <a:gd name="connsiteX13" fmla="*/ 5939567 w 9176253"/>
                <a:gd name="connsiteY13" fmla="*/ 1219200 h 3587424"/>
                <a:gd name="connsiteX14" fmla="*/ 7260367 w 9176253"/>
                <a:gd name="connsiteY14" fmla="*/ 972457 h 3587424"/>
                <a:gd name="connsiteX15" fmla="*/ 9176253 w 9176253"/>
                <a:gd name="connsiteY15" fmla="*/ 116114 h 3587424"/>
                <a:gd name="connsiteX16" fmla="*/ 8450538 w 9176253"/>
                <a:gd name="connsiteY16" fmla="*/ 0 h 3587424"/>
                <a:gd name="connsiteX0" fmla="*/ 8465054 w 9176253"/>
                <a:gd name="connsiteY0" fmla="*/ 14513 h 3587424"/>
                <a:gd name="connsiteX1" fmla="*/ 6882996 w 9176253"/>
                <a:gd name="connsiteY1" fmla="*/ 740228 h 3587424"/>
                <a:gd name="connsiteX2" fmla="*/ 5910539 w 9176253"/>
                <a:gd name="connsiteY2" fmla="*/ 783771 h 3587424"/>
                <a:gd name="connsiteX3" fmla="*/ 4270424 w 9176253"/>
                <a:gd name="connsiteY3" fmla="*/ 1901371 h 3587424"/>
                <a:gd name="connsiteX4" fmla="*/ 4096253 w 9176253"/>
                <a:gd name="connsiteY4" fmla="*/ 2307771 h 3587424"/>
                <a:gd name="connsiteX5" fmla="*/ 2601281 w 9176253"/>
                <a:gd name="connsiteY5" fmla="*/ 2510971 h 3587424"/>
                <a:gd name="connsiteX6" fmla="*/ 2485167 w 9176253"/>
                <a:gd name="connsiteY6" fmla="*/ 2554514 h 3587424"/>
                <a:gd name="connsiteX7" fmla="*/ 119339 w 9176253"/>
                <a:gd name="connsiteY7" fmla="*/ 2931886 h 3587424"/>
                <a:gd name="connsiteX8" fmla="*/ 119339 w 9176253"/>
                <a:gd name="connsiteY8" fmla="*/ 3585028 h 3587424"/>
                <a:gd name="connsiteX9" fmla="*/ 1730424 w 9176253"/>
                <a:gd name="connsiteY9" fmla="*/ 3135085 h 3587424"/>
                <a:gd name="connsiteX10" fmla="*/ 2906081 w 9176253"/>
                <a:gd name="connsiteY10" fmla="*/ 2859314 h 3587424"/>
                <a:gd name="connsiteX11" fmla="*/ 4284939 w 9176253"/>
                <a:gd name="connsiteY11" fmla="*/ 2641600 h 3587424"/>
                <a:gd name="connsiteX12" fmla="*/ 4633281 w 9176253"/>
                <a:gd name="connsiteY12" fmla="*/ 2119086 h 3587424"/>
                <a:gd name="connsiteX13" fmla="*/ 5939567 w 9176253"/>
                <a:gd name="connsiteY13" fmla="*/ 1219200 h 3587424"/>
                <a:gd name="connsiteX14" fmla="*/ 7260367 w 9176253"/>
                <a:gd name="connsiteY14" fmla="*/ 972457 h 3587424"/>
                <a:gd name="connsiteX15" fmla="*/ 9176253 w 9176253"/>
                <a:gd name="connsiteY15" fmla="*/ 116114 h 3587424"/>
                <a:gd name="connsiteX16" fmla="*/ 8450538 w 9176253"/>
                <a:gd name="connsiteY16" fmla="*/ 0 h 3587424"/>
                <a:gd name="connsiteX0" fmla="*/ 8465054 w 9176253"/>
                <a:gd name="connsiteY0" fmla="*/ 14513 h 3587424"/>
                <a:gd name="connsiteX1" fmla="*/ 6882996 w 9176253"/>
                <a:gd name="connsiteY1" fmla="*/ 740228 h 3587424"/>
                <a:gd name="connsiteX2" fmla="*/ 5910539 w 9176253"/>
                <a:gd name="connsiteY2" fmla="*/ 783771 h 3587424"/>
                <a:gd name="connsiteX3" fmla="*/ 4270424 w 9176253"/>
                <a:gd name="connsiteY3" fmla="*/ 1901371 h 3587424"/>
                <a:gd name="connsiteX4" fmla="*/ 4096253 w 9176253"/>
                <a:gd name="connsiteY4" fmla="*/ 2307771 h 3587424"/>
                <a:gd name="connsiteX5" fmla="*/ 2601281 w 9176253"/>
                <a:gd name="connsiteY5" fmla="*/ 2510971 h 3587424"/>
                <a:gd name="connsiteX6" fmla="*/ 2485167 w 9176253"/>
                <a:gd name="connsiteY6" fmla="*/ 2554514 h 3587424"/>
                <a:gd name="connsiteX7" fmla="*/ 119339 w 9176253"/>
                <a:gd name="connsiteY7" fmla="*/ 2931886 h 3587424"/>
                <a:gd name="connsiteX8" fmla="*/ 119339 w 9176253"/>
                <a:gd name="connsiteY8" fmla="*/ 3585028 h 3587424"/>
                <a:gd name="connsiteX9" fmla="*/ 1730424 w 9176253"/>
                <a:gd name="connsiteY9" fmla="*/ 3135085 h 3587424"/>
                <a:gd name="connsiteX10" fmla="*/ 2906081 w 9176253"/>
                <a:gd name="connsiteY10" fmla="*/ 2859314 h 3587424"/>
                <a:gd name="connsiteX11" fmla="*/ 4284939 w 9176253"/>
                <a:gd name="connsiteY11" fmla="*/ 2641600 h 3587424"/>
                <a:gd name="connsiteX12" fmla="*/ 4633281 w 9176253"/>
                <a:gd name="connsiteY12" fmla="*/ 2119086 h 3587424"/>
                <a:gd name="connsiteX13" fmla="*/ 5939567 w 9176253"/>
                <a:gd name="connsiteY13" fmla="*/ 1219200 h 3587424"/>
                <a:gd name="connsiteX14" fmla="*/ 7260367 w 9176253"/>
                <a:gd name="connsiteY14" fmla="*/ 972457 h 3587424"/>
                <a:gd name="connsiteX15" fmla="*/ 9176253 w 9176253"/>
                <a:gd name="connsiteY15" fmla="*/ 116114 h 3587424"/>
                <a:gd name="connsiteX16" fmla="*/ 8450538 w 9176253"/>
                <a:gd name="connsiteY16" fmla="*/ 0 h 3587424"/>
                <a:gd name="connsiteX0" fmla="*/ 8465054 w 9176253"/>
                <a:gd name="connsiteY0" fmla="*/ 14513 h 3587424"/>
                <a:gd name="connsiteX1" fmla="*/ 6882996 w 9176253"/>
                <a:gd name="connsiteY1" fmla="*/ 740228 h 3587424"/>
                <a:gd name="connsiteX2" fmla="*/ 5910539 w 9176253"/>
                <a:gd name="connsiteY2" fmla="*/ 783771 h 3587424"/>
                <a:gd name="connsiteX3" fmla="*/ 4270424 w 9176253"/>
                <a:gd name="connsiteY3" fmla="*/ 1901371 h 3587424"/>
                <a:gd name="connsiteX4" fmla="*/ 4096253 w 9176253"/>
                <a:gd name="connsiteY4" fmla="*/ 2307771 h 3587424"/>
                <a:gd name="connsiteX5" fmla="*/ 2601281 w 9176253"/>
                <a:gd name="connsiteY5" fmla="*/ 2510971 h 3587424"/>
                <a:gd name="connsiteX6" fmla="*/ 2485167 w 9176253"/>
                <a:gd name="connsiteY6" fmla="*/ 2554514 h 3587424"/>
                <a:gd name="connsiteX7" fmla="*/ 119339 w 9176253"/>
                <a:gd name="connsiteY7" fmla="*/ 2931886 h 3587424"/>
                <a:gd name="connsiteX8" fmla="*/ 119339 w 9176253"/>
                <a:gd name="connsiteY8" fmla="*/ 3585028 h 3587424"/>
                <a:gd name="connsiteX9" fmla="*/ 1730424 w 9176253"/>
                <a:gd name="connsiteY9" fmla="*/ 3135085 h 3587424"/>
                <a:gd name="connsiteX10" fmla="*/ 2906081 w 9176253"/>
                <a:gd name="connsiteY10" fmla="*/ 2859314 h 3587424"/>
                <a:gd name="connsiteX11" fmla="*/ 4284939 w 9176253"/>
                <a:gd name="connsiteY11" fmla="*/ 2641600 h 3587424"/>
                <a:gd name="connsiteX12" fmla="*/ 4633281 w 9176253"/>
                <a:gd name="connsiteY12" fmla="*/ 2119086 h 3587424"/>
                <a:gd name="connsiteX13" fmla="*/ 5939567 w 9176253"/>
                <a:gd name="connsiteY13" fmla="*/ 1219200 h 3587424"/>
                <a:gd name="connsiteX14" fmla="*/ 7260367 w 9176253"/>
                <a:gd name="connsiteY14" fmla="*/ 972457 h 3587424"/>
                <a:gd name="connsiteX15" fmla="*/ 9176253 w 9176253"/>
                <a:gd name="connsiteY15" fmla="*/ 116114 h 3587424"/>
                <a:gd name="connsiteX16" fmla="*/ 8450538 w 9176253"/>
                <a:gd name="connsiteY16" fmla="*/ 0 h 3587424"/>
                <a:gd name="connsiteX0" fmla="*/ 8465054 w 9176253"/>
                <a:gd name="connsiteY0" fmla="*/ 14513 h 3587424"/>
                <a:gd name="connsiteX1" fmla="*/ 6882996 w 9176253"/>
                <a:gd name="connsiteY1" fmla="*/ 740228 h 3587424"/>
                <a:gd name="connsiteX2" fmla="*/ 5910539 w 9176253"/>
                <a:gd name="connsiteY2" fmla="*/ 783771 h 3587424"/>
                <a:gd name="connsiteX3" fmla="*/ 4270424 w 9176253"/>
                <a:gd name="connsiteY3" fmla="*/ 1901371 h 3587424"/>
                <a:gd name="connsiteX4" fmla="*/ 4096253 w 9176253"/>
                <a:gd name="connsiteY4" fmla="*/ 2307771 h 3587424"/>
                <a:gd name="connsiteX5" fmla="*/ 2601281 w 9176253"/>
                <a:gd name="connsiteY5" fmla="*/ 2510971 h 3587424"/>
                <a:gd name="connsiteX6" fmla="*/ 2485167 w 9176253"/>
                <a:gd name="connsiteY6" fmla="*/ 2554514 h 3587424"/>
                <a:gd name="connsiteX7" fmla="*/ 119339 w 9176253"/>
                <a:gd name="connsiteY7" fmla="*/ 2931886 h 3587424"/>
                <a:gd name="connsiteX8" fmla="*/ 119339 w 9176253"/>
                <a:gd name="connsiteY8" fmla="*/ 3585028 h 3587424"/>
                <a:gd name="connsiteX9" fmla="*/ 1730424 w 9176253"/>
                <a:gd name="connsiteY9" fmla="*/ 3135085 h 3587424"/>
                <a:gd name="connsiteX10" fmla="*/ 2906081 w 9176253"/>
                <a:gd name="connsiteY10" fmla="*/ 2859314 h 3587424"/>
                <a:gd name="connsiteX11" fmla="*/ 4284939 w 9176253"/>
                <a:gd name="connsiteY11" fmla="*/ 2641600 h 3587424"/>
                <a:gd name="connsiteX12" fmla="*/ 4633281 w 9176253"/>
                <a:gd name="connsiteY12" fmla="*/ 2119086 h 3587424"/>
                <a:gd name="connsiteX13" fmla="*/ 5939567 w 9176253"/>
                <a:gd name="connsiteY13" fmla="*/ 1219200 h 3587424"/>
                <a:gd name="connsiteX14" fmla="*/ 7260367 w 9176253"/>
                <a:gd name="connsiteY14" fmla="*/ 972457 h 3587424"/>
                <a:gd name="connsiteX15" fmla="*/ 9176253 w 9176253"/>
                <a:gd name="connsiteY15" fmla="*/ 116114 h 3587424"/>
                <a:gd name="connsiteX16" fmla="*/ 8450538 w 9176253"/>
                <a:gd name="connsiteY16" fmla="*/ 0 h 3587424"/>
                <a:gd name="connsiteX0" fmla="*/ 8465054 w 9176253"/>
                <a:gd name="connsiteY0" fmla="*/ 14513 h 3587424"/>
                <a:gd name="connsiteX1" fmla="*/ 6882996 w 9176253"/>
                <a:gd name="connsiteY1" fmla="*/ 740228 h 3587424"/>
                <a:gd name="connsiteX2" fmla="*/ 5910539 w 9176253"/>
                <a:gd name="connsiteY2" fmla="*/ 783771 h 3587424"/>
                <a:gd name="connsiteX3" fmla="*/ 4270424 w 9176253"/>
                <a:gd name="connsiteY3" fmla="*/ 1901371 h 3587424"/>
                <a:gd name="connsiteX4" fmla="*/ 4096253 w 9176253"/>
                <a:gd name="connsiteY4" fmla="*/ 2307771 h 3587424"/>
                <a:gd name="connsiteX5" fmla="*/ 2601281 w 9176253"/>
                <a:gd name="connsiteY5" fmla="*/ 2510971 h 3587424"/>
                <a:gd name="connsiteX6" fmla="*/ 2485167 w 9176253"/>
                <a:gd name="connsiteY6" fmla="*/ 2554514 h 3587424"/>
                <a:gd name="connsiteX7" fmla="*/ 119339 w 9176253"/>
                <a:gd name="connsiteY7" fmla="*/ 2931886 h 3587424"/>
                <a:gd name="connsiteX8" fmla="*/ 119339 w 9176253"/>
                <a:gd name="connsiteY8" fmla="*/ 3585028 h 3587424"/>
                <a:gd name="connsiteX9" fmla="*/ 1730424 w 9176253"/>
                <a:gd name="connsiteY9" fmla="*/ 3135085 h 3587424"/>
                <a:gd name="connsiteX10" fmla="*/ 2906081 w 9176253"/>
                <a:gd name="connsiteY10" fmla="*/ 2859314 h 3587424"/>
                <a:gd name="connsiteX11" fmla="*/ 4284939 w 9176253"/>
                <a:gd name="connsiteY11" fmla="*/ 2641600 h 3587424"/>
                <a:gd name="connsiteX12" fmla="*/ 4633281 w 9176253"/>
                <a:gd name="connsiteY12" fmla="*/ 2119086 h 3587424"/>
                <a:gd name="connsiteX13" fmla="*/ 5939567 w 9176253"/>
                <a:gd name="connsiteY13" fmla="*/ 1219200 h 3587424"/>
                <a:gd name="connsiteX14" fmla="*/ 7260367 w 9176253"/>
                <a:gd name="connsiteY14" fmla="*/ 972457 h 3587424"/>
                <a:gd name="connsiteX15" fmla="*/ 9176253 w 9176253"/>
                <a:gd name="connsiteY15" fmla="*/ 116114 h 3587424"/>
                <a:gd name="connsiteX16" fmla="*/ 8450538 w 9176253"/>
                <a:gd name="connsiteY16" fmla="*/ 0 h 3587424"/>
                <a:gd name="connsiteX0" fmla="*/ 8465054 w 9176253"/>
                <a:gd name="connsiteY0" fmla="*/ 14513 h 3587424"/>
                <a:gd name="connsiteX1" fmla="*/ 6882996 w 9176253"/>
                <a:gd name="connsiteY1" fmla="*/ 740228 h 3587424"/>
                <a:gd name="connsiteX2" fmla="*/ 5910539 w 9176253"/>
                <a:gd name="connsiteY2" fmla="*/ 783771 h 3587424"/>
                <a:gd name="connsiteX3" fmla="*/ 4270424 w 9176253"/>
                <a:gd name="connsiteY3" fmla="*/ 1901371 h 3587424"/>
                <a:gd name="connsiteX4" fmla="*/ 3951110 w 9176253"/>
                <a:gd name="connsiteY4" fmla="*/ 2322285 h 3587424"/>
                <a:gd name="connsiteX5" fmla="*/ 2601281 w 9176253"/>
                <a:gd name="connsiteY5" fmla="*/ 2510971 h 3587424"/>
                <a:gd name="connsiteX6" fmla="*/ 2485167 w 9176253"/>
                <a:gd name="connsiteY6" fmla="*/ 2554514 h 3587424"/>
                <a:gd name="connsiteX7" fmla="*/ 119339 w 9176253"/>
                <a:gd name="connsiteY7" fmla="*/ 2931886 h 3587424"/>
                <a:gd name="connsiteX8" fmla="*/ 119339 w 9176253"/>
                <a:gd name="connsiteY8" fmla="*/ 3585028 h 3587424"/>
                <a:gd name="connsiteX9" fmla="*/ 1730424 w 9176253"/>
                <a:gd name="connsiteY9" fmla="*/ 3135085 h 3587424"/>
                <a:gd name="connsiteX10" fmla="*/ 2906081 w 9176253"/>
                <a:gd name="connsiteY10" fmla="*/ 2859314 h 3587424"/>
                <a:gd name="connsiteX11" fmla="*/ 4284939 w 9176253"/>
                <a:gd name="connsiteY11" fmla="*/ 2641600 h 3587424"/>
                <a:gd name="connsiteX12" fmla="*/ 4633281 w 9176253"/>
                <a:gd name="connsiteY12" fmla="*/ 2119086 h 3587424"/>
                <a:gd name="connsiteX13" fmla="*/ 5939567 w 9176253"/>
                <a:gd name="connsiteY13" fmla="*/ 1219200 h 3587424"/>
                <a:gd name="connsiteX14" fmla="*/ 7260367 w 9176253"/>
                <a:gd name="connsiteY14" fmla="*/ 972457 h 3587424"/>
                <a:gd name="connsiteX15" fmla="*/ 9176253 w 9176253"/>
                <a:gd name="connsiteY15" fmla="*/ 116114 h 3587424"/>
                <a:gd name="connsiteX16" fmla="*/ 8450538 w 9176253"/>
                <a:gd name="connsiteY16" fmla="*/ 0 h 3587424"/>
                <a:gd name="connsiteX0" fmla="*/ 8465054 w 9176253"/>
                <a:gd name="connsiteY0" fmla="*/ 14513 h 3587424"/>
                <a:gd name="connsiteX1" fmla="*/ 6882996 w 9176253"/>
                <a:gd name="connsiteY1" fmla="*/ 740228 h 3587424"/>
                <a:gd name="connsiteX2" fmla="*/ 5910539 w 9176253"/>
                <a:gd name="connsiteY2" fmla="*/ 783771 h 3587424"/>
                <a:gd name="connsiteX3" fmla="*/ 4270424 w 9176253"/>
                <a:gd name="connsiteY3" fmla="*/ 1901371 h 3587424"/>
                <a:gd name="connsiteX4" fmla="*/ 3951110 w 9176253"/>
                <a:gd name="connsiteY4" fmla="*/ 2322285 h 3587424"/>
                <a:gd name="connsiteX5" fmla="*/ 2601281 w 9176253"/>
                <a:gd name="connsiteY5" fmla="*/ 2510971 h 3587424"/>
                <a:gd name="connsiteX6" fmla="*/ 2485167 w 9176253"/>
                <a:gd name="connsiteY6" fmla="*/ 2554514 h 3587424"/>
                <a:gd name="connsiteX7" fmla="*/ 119339 w 9176253"/>
                <a:gd name="connsiteY7" fmla="*/ 2931886 h 3587424"/>
                <a:gd name="connsiteX8" fmla="*/ 119339 w 9176253"/>
                <a:gd name="connsiteY8" fmla="*/ 3585028 h 3587424"/>
                <a:gd name="connsiteX9" fmla="*/ 1730424 w 9176253"/>
                <a:gd name="connsiteY9" fmla="*/ 3135085 h 3587424"/>
                <a:gd name="connsiteX10" fmla="*/ 2906081 w 9176253"/>
                <a:gd name="connsiteY10" fmla="*/ 2859314 h 3587424"/>
                <a:gd name="connsiteX11" fmla="*/ 4284939 w 9176253"/>
                <a:gd name="connsiteY11" fmla="*/ 2641600 h 3587424"/>
                <a:gd name="connsiteX12" fmla="*/ 4633281 w 9176253"/>
                <a:gd name="connsiteY12" fmla="*/ 2119086 h 3587424"/>
                <a:gd name="connsiteX13" fmla="*/ 5939567 w 9176253"/>
                <a:gd name="connsiteY13" fmla="*/ 1219200 h 3587424"/>
                <a:gd name="connsiteX14" fmla="*/ 7260367 w 9176253"/>
                <a:gd name="connsiteY14" fmla="*/ 972457 h 3587424"/>
                <a:gd name="connsiteX15" fmla="*/ 9176253 w 9176253"/>
                <a:gd name="connsiteY15" fmla="*/ 116114 h 3587424"/>
                <a:gd name="connsiteX16" fmla="*/ 8450538 w 9176253"/>
                <a:gd name="connsiteY16" fmla="*/ 0 h 3587424"/>
                <a:gd name="connsiteX0" fmla="*/ 8465054 w 9176253"/>
                <a:gd name="connsiteY0" fmla="*/ 319313 h 3892224"/>
                <a:gd name="connsiteX1" fmla="*/ 6882996 w 9176253"/>
                <a:gd name="connsiteY1" fmla="*/ 1045028 h 3892224"/>
                <a:gd name="connsiteX2" fmla="*/ 5910539 w 9176253"/>
                <a:gd name="connsiteY2" fmla="*/ 1088571 h 3892224"/>
                <a:gd name="connsiteX3" fmla="*/ 4270424 w 9176253"/>
                <a:gd name="connsiteY3" fmla="*/ 2206171 h 3892224"/>
                <a:gd name="connsiteX4" fmla="*/ 3951110 w 9176253"/>
                <a:gd name="connsiteY4" fmla="*/ 2627085 h 3892224"/>
                <a:gd name="connsiteX5" fmla="*/ 2601281 w 9176253"/>
                <a:gd name="connsiteY5" fmla="*/ 2815771 h 3892224"/>
                <a:gd name="connsiteX6" fmla="*/ 2485167 w 9176253"/>
                <a:gd name="connsiteY6" fmla="*/ 2859314 h 3892224"/>
                <a:gd name="connsiteX7" fmla="*/ 119339 w 9176253"/>
                <a:gd name="connsiteY7" fmla="*/ 3236686 h 3892224"/>
                <a:gd name="connsiteX8" fmla="*/ 119339 w 9176253"/>
                <a:gd name="connsiteY8" fmla="*/ 3889828 h 3892224"/>
                <a:gd name="connsiteX9" fmla="*/ 1730424 w 9176253"/>
                <a:gd name="connsiteY9" fmla="*/ 3439885 h 3892224"/>
                <a:gd name="connsiteX10" fmla="*/ 2906081 w 9176253"/>
                <a:gd name="connsiteY10" fmla="*/ 3164114 h 3892224"/>
                <a:gd name="connsiteX11" fmla="*/ 4284939 w 9176253"/>
                <a:gd name="connsiteY11" fmla="*/ 2946400 h 3892224"/>
                <a:gd name="connsiteX12" fmla="*/ 4633281 w 9176253"/>
                <a:gd name="connsiteY12" fmla="*/ 2423886 h 3892224"/>
                <a:gd name="connsiteX13" fmla="*/ 5939567 w 9176253"/>
                <a:gd name="connsiteY13" fmla="*/ 1524000 h 3892224"/>
                <a:gd name="connsiteX14" fmla="*/ 7260367 w 9176253"/>
                <a:gd name="connsiteY14" fmla="*/ 1277257 h 3892224"/>
                <a:gd name="connsiteX15" fmla="*/ 9176253 w 9176253"/>
                <a:gd name="connsiteY15" fmla="*/ 420914 h 3892224"/>
                <a:gd name="connsiteX16" fmla="*/ 8711795 w 9176253"/>
                <a:gd name="connsiteY16" fmla="*/ 0 h 3892224"/>
                <a:gd name="connsiteX0" fmla="*/ 8465054 w 10453510"/>
                <a:gd name="connsiteY0" fmla="*/ 522514 h 4095425"/>
                <a:gd name="connsiteX1" fmla="*/ 6882996 w 10453510"/>
                <a:gd name="connsiteY1" fmla="*/ 1248229 h 4095425"/>
                <a:gd name="connsiteX2" fmla="*/ 5910539 w 10453510"/>
                <a:gd name="connsiteY2" fmla="*/ 1291772 h 4095425"/>
                <a:gd name="connsiteX3" fmla="*/ 4270424 w 10453510"/>
                <a:gd name="connsiteY3" fmla="*/ 2409372 h 4095425"/>
                <a:gd name="connsiteX4" fmla="*/ 3951110 w 10453510"/>
                <a:gd name="connsiteY4" fmla="*/ 2830286 h 4095425"/>
                <a:gd name="connsiteX5" fmla="*/ 2601281 w 10453510"/>
                <a:gd name="connsiteY5" fmla="*/ 3018972 h 4095425"/>
                <a:gd name="connsiteX6" fmla="*/ 2485167 w 10453510"/>
                <a:gd name="connsiteY6" fmla="*/ 3062515 h 4095425"/>
                <a:gd name="connsiteX7" fmla="*/ 119339 w 10453510"/>
                <a:gd name="connsiteY7" fmla="*/ 3439887 h 4095425"/>
                <a:gd name="connsiteX8" fmla="*/ 119339 w 10453510"/>
                <a:gd name="connsiteY8" fmla="*/ 4093029 h 4095425"/>
                <a:gd name="connsiteX9" fmla="*/ 1730424 w 10453510"/>
                <a:gd name="connsiteY9" fmla="*/ 3643086 h 4095425"/>
                <a:gd name="connsiteX10" fmla="*/ 2906081 w 10453510"/>
                <a:gd name="connsiteY10" fmla="*/ 3367315 h 4095425"/>
                <a:gd name="connsiteX11" fmla="*/ 4284939 w 10453510"/>
                <a:gd name="connsiteY11" fmla="*/ 3149601 h 4095425"/>
                <a:gd name="connsiteX12" fmla="*/ 4633281 w 10453510"/>
                <a:gd name="connsiteY12" fmla="*/ 2627087 h 4095425"/>
                <a:gd name="connsiteX13" fmla="*/ 5939567 w 10453510"/>
                <a:gd name="connsiteY13" fmla="*/ 1727201 h 4095425"/>
                <a:gd name="connsiteX14" fmla="*/ 7260367 w 10453510"/>
                <a:gd name="connsiteY14" fmla="*/ 1480458 h 4095425"/>
                <a:gd name="connsiteX15" fmla="*/ 10453510 w 10453510"/>
                <a:gd name="connsiteY15" fmla="*/ 0 h 4095425"/>
                <a:gd name="connsiteX16" fmla="*/ 8711795 w 10453510"/>
                <a:gd name="connsiteY16" fmla="*/ 203201 h 4095425"/>
                <a:gd name="connsiteX0" fmla="*/ 8900482 w 10453510"/>
                <a:gd name="connsiteY0" fmla="*/ 348342 h 4095425"/>
                <a:gd name="connsiteX1" fmla="*/ 6882996 w 10453510"/>
                <a:gd name="connsiteY1" fmla="*/ 1248229 h 4095425"/>
                <a:gd name="connsiteX2" fmla="*/ 5910539 w 10453510"/>
                <a:gd name="connsiteY2" fmla="*/ 1291772 h 4095425"/>
                <a:gd name="connsiteX3" fmla="*/ 4270424 w 10453510"/>
                <a:gd name="connsiteY3" fmla="*/ 2409372 h 4095425"/>
                <a:gd name="connsiteX4" fmla="*/ 3951110 w 10453510"/>
                <a:gd name="connsiteY4" fmla="*/ 2830286 h 4095425"/>
                <a:gd name="connsiteX5" fmla="*/ 2601281 w 10453510"/>
                <a:gd name="connsiteY5" fmla="*/ 3018972 h 4095425"/>
                <a:gd name="connsiteX6" fmla="*/ 2485167 w 10453510"/>
                <a:gd name="connsiteY6" fmla="*/ 3062515 h 4095425"/>
                <a:gd name="connsiteX7" fmla="*/ 119339 w 10453510"/>
                <a:gd name="connsiteY7" fmla="*/ 3439887 h 4095425"/>
                <a:gd name="connsiteX8" fmla="*/ 119339 w 10453510"/>
                <a:gd name="connsiteY8" fmla="*/ 4093029 h 4095425"/>
                <a:gd name="connsiteX9" fmla="*/ 1730424 w 10453510"/>
                <a:gd name="connsiteY9" fmla="*/ 3643086 h 4095425"/>
                <a:gd name="connsiteX10" fmla="*/ 2906081 w 10453510"/>
                <a:gd name="connsiteY10" fmla="*/ 3367315 h 4095425"/>
                <a:gd name="connsiteX11" fmla="*/ 4284939 w 10453510"/>
                <a:gd name="connsiteY11" fmla="*/ 3149601 h 4095425"/>
                <a:gd name="connsiteX12" fmla="*/ 4633281 w 10453510"/>
                <a:gd name="connsiteY12" fmla="*/ 2627087 h 4095425"/>
                <a:gd name="connsiteX13" fmla="*/ 5939567 w 10453510"/>
                <a:gd name="connsiteY13" fmla="*/ 1727201 h 4095425"/>
                <a:gd name="connsiteX14" fmla="*/ 7260367 w 10453510"/>
                <a:gd name="connsiteY14" fmla="*/ 1480458 h 4095425"/>
                <a:gd name="connsiteX15" fmla="*/ 10453510 w 10453510"/>
                <a:gd name="connsiteY15" fmla="*/ 0 h 4095425"/>
                <a:gd name="connsiteX16" fmla="*/ 8711795 w 10453510"/>
                <a:gd name="connsiteY16" fmla="*/ 203201 h 4095425"/>
                <a:gd name="connsiteX0" fmla="*/ 8900482 w 10453510"/>
                <a:gd name="connsiteY0" fmla="*/ 348342 h 4095425"/>
                <a:gd name="connsiteX1" fmla="*/ 6882996 w 10453510"/>
                <a:gd name="connsiteY1" fmla="*/ 1248229 h 4095425"/>
                <a:gd name="connsiteX2" fmla="*/ 5910539 w 10453510"/>
                <a:gd name="connsiteY2" fmla="*/ 1291772 h 4095425"/>
                <a:gd name="connsiteX3" fmla="*/ 4270424 w 10453510"/>
                <a:gd name="connsiteY3" fmla="*/ 2409372 h 4095425"/>
                <a:gd name="connsiteX4" fmla="*/ 3951110 w 10453510"/>
                <a:gd name="connsiteY4" fmla="*/ 2830286 h 4095425"/>
                <a:gd name="connsiteX5" fmla="*/ 2601281 w 10453510"/>
                <a:gd name="connsiteY5" fmla="*/ 3018972 h 4095425"/>
                <a:gd name="connsiteX6" fmla="*/ 2485167 w 10453510"/>
                <a:gd name="connsiteY6" fmla="*/ 3062515 h 4095425"/>
                <a:gd name="connsiteX7" fmla="*/ 119339 w 10453510"/>
                <a:gd name="connsiteY7" fmla="*/ 3439887 h 4095425"/>
                <a:gd name="connsiteX8" fmla="*/ 119339 w 10453510"/>
                <a:gd name="connsiteY8" fmla="*/ 4093029 h 4095425"/>
                <a:gd name="connsiteX9" fmla="*/ 1730424 w 10453510"/>
                <a:gd name="connsiteY9" fmla="*/ 3643086 h 4095425"/>
                <a:gd name="connsiteX10" fmla="*/ 2906081 w 10453510"/>
                <a:gd name="connsiteY10" fmla="*/ 3367315 h 4095425"/>
                <a:gd name="connsiteX11" fmla="*/ 4284939 w 10453510"/>
                <a:gd name="connsiteY11" fmla="*/ 3149601 h 4095425"/>
                <a:gd name="connsiteX12" fmla="*/ 4633281 w 10453510"/>
                <a:gd name="connsiteY12" fmla="*/ 2627087 h 4095425"/>
                <a:gd name="connsiteX13" fmla="*/ 5939567 w 10453510"/>
                <a:gd name="connsiteY13" fmla="*/ 1727201 h 4095425"/>
                <a:gd name="connsiteX14" fmla="*/ 7260367 w 10453510"/>
                <a:gd name="connsiteY14" fmla="*/ 1480458 h 4095425"/>
                <a:gd name="connsiteX15" fmla="*/ 10453510 w 10453510"/>
                <a:gd name="connsiteY15" fmla="*/ 0 h 4095425"/>
                <a:gd name="connsiteX16" fmla="*/ 8885966 w 10453510"/>
                <a:gd name="connsiteY16" fmla="*/ 362858 h 4095425"/>
                <a:gd name="connsiteX0" fmla="*/ 8900482 w 10453510"/>
                <a:gd name="connsiteY0" fmla="*/ 348342 h 4095425"/>
                <a:gd name="connsiteX1" fmla="*/ 6882996 w 10453510"/>
                <a:gd name="connsiteY1" fmla="*/ 1248229 h 4095425"/>
                <a:gd name="connsiteX2" fmla="*/ 5910539 w 10453510"/>
                <a:gd name="connsiteY2" fmla="*/ 1291772 h 4095425"/>
                <a:gd name="connsiteX3" fmla="*/ 4270424 w 10453510"/>
                <a:gd name="connsiteY3" fmla="*/ 2409372 h 4095425"/>
                <a:gd name="connsiteX4" fmla="*/ 3951110 w 10453510"/>
                <a:gd name="connsiteY4" fmla="*/ 2830286 h 4095425"/>
                <a:gd name="connsiteX5" fmla="*/ 2601281 w 10453510"/>
                <a:gd name="connsiteY5" fmla="*/ 3018972 h 4095425"/>
                <a:gd name="connsiteX6" fmla="*/ 2485167 w 10453510"/>
                <a:gd name="connsiteY6" fmla="*/ 3062515 h 4095425"/>
                <a:gd name="connsiteX7" fmla="*/ 119339 w 10453510"/>
                <a:gd name="connsiteY7" fmla="*/ 3439887 h 4095425"/>
                <a:gd name="connsiteX8" fmla="*/ 119339 w 10453510"/>
                <a:gd name="connsiteY8" fmla="*/ 4093029 h 4095425"/>
                <a:gd name="connsiteX9" fmla="*/ 1730424 w 10453510"/>
                <a:gd name="connsiteY9" fmla="*/ 3643086 h 4095425"/>
                <a:gd name="connsiteX10" fmla="*/ 2906081 w 10453510"/>
                <a:gd name="connsiteY10" fmla="*/ 3367315 h 4095425"/>
                <a:gd name="connsiteX11" fmla="*/ 4284939 w 10453510"/>
                <a:gd name="connsiteY11" fmla="*/ 3149601 h 4095425"/>
                <a:gd name="connsiteX12" fmla="*/ 4633281 w 10453510"/>
                <a:gd name="connsiteY12" fmla="*/ 2627087 h 4095425"/>
                <a:gd name="connsiteX13" fmla="*/ 5939567 w 10453510"/>
                <a:gd name="connsiteY13" fmla="*/ 1727201 h 4095425"/>
                <a:gd name="connsiteX14" fmla="*/ 7260367 w 10453510"/>
                <a:gd name="connsiteY14" fmla="*/ 1480458 h 4095425"/>
                <a:gd name="connsiteX15" fmla="*/ 10453510 w 10453510"/>
                <a:gd name="connsiteY15" fmla="*/ 0 h 4095425"/>
                <a:gd name="connsiteX16" fmla="*/ 8885966 w 10453510"/>
                <a:gd name="connsiteY16" fmla="*/ 362858 h 4095425"/>
                <a:gd name="connsiteX17" fmla="*/ 8900482 w 10453510"/>
                <a:gd name="connsiteY17" fmla="*/ 348342 h 4095425"/>
                <a:gd name="connsiteX0" fmla="*/ 9263340 w 10453510"/>
                <a:gd name="connsiteY0" fmla="*/ 130628 h 4095425"/>
                <a:gd name="connsiteX1" fmla="*/ 6882996 w 10453510"/>
                <a:gd name="connsiteY1" fmla="*/ 1248229 h 4095425"/>
                <a:gd name="connsiteX2" fmla="*/ 5910539 w 10453510"/>
                <a:gd name="connsiteY2" fmla="*/ 1291772 h 4095425"/>
                <a:gd name="connsiteX3" fmla="*/ 4270424 w 10453510"/>
                <a:gd name="connsiteY3" fmla="*/ 2409372 h 4095425"/>
                <a:gd name="connsiteX4" fmla="*/ 3951110 w 10453510"/>
                <a:gd name="connsiteY4" fmla="*/ 2830286 h 4095425"/>
                <a:gd name="connsiteX5" fmla="*/ 2601281 w 10453510"/>
                <a:gd name="connsiteY5" fmla="*/ 3018972 h 4095425"/>
                <a:gd name="connsiteX6" fmla="*/ 2485167 w 10453510"/>
                <a:gd name="connsiteY6" fmla="*/ 3062515 h 4095425"/>
                <a:gd name="connsiteX7" fmla="*/ 119339 w 10453510"/>
                <a:gd name="connsiteY7" fmla="*/ 3439887 h 4095425"/>
                <a:gd name="connsiteX8" fmla="*/ 119339 w 10453510"/>
                <a:gd name="connsiteY8" fmla="*/ 4093029 h 4095425"/>
                <a:gd name="connsiteX9" fmla="*/ 1730424 w 10453510"/>
                <a:gd name="connsiteY9" fmla="*/ 3643086 h 4095425"/>
                <a:gd name="connsiteX10" fmla="*/ 2906081 w 10453510"/>
                <a:gd name="connsiteY10" fmla="*/ 3367315 h 4095425"/>
                <a:gd name="connsiteX11" fmla="*/ 4284939 w 10453510"/>
                <a:gd name="connsiteY11" fmla="*/ 3149601 h 4095425"/>
                <a:gd name="connsiteX12" fmla="*/ 4633281 w 10453510"/>
                <a:gd name="connsiteY12" fmla="*/ 2627087 h 4095425"/>
                <a:gd name="connsiteX13" fmla="*/ 5939567 w 10453510"/>
                <a:gd name="connsiteY13" fmla="*/ 1727201 h 4095425"/>
                <a:gd name="connsiteX14" fmla="*/ 7260367 w 10453510"/>
                <a:gd name="connsiteY14" fmla="*/ 1480458 h 4095425"/>
                <a:gd name="connsiteX15" fmla="*/ 10453510 w 10453510"/>
                <a:gd name="connsiteY15" fmla="*/ 0 h 4095425"/>
                <a:gd name="connsiteX16" fmla="*/ 8885966 w 10453510"/>
                <a:gd name="connsiteY16" fmla="*/ 362858 h 4095425"/>
                <a:gd name="connsiteX17" fmla="*/ 9263340 w 10453510"/>
                <a:gd name="connsiteY17" fmla="*/ 130628 h 4095425"/>
                <a:gd name="connsiteX0" fmla="*/ 9263340 w 10453510"/>
                <a:gd name="connsiteY0" fmla="*/ 246741 h 4211538"/>
                <a:gd name="connsiteX1" fmla="*/ 6882996 w 10453510"/>
                <a:gd name="connsiteY1" fmla="*/ 1364342 h 4211538"/>
                <a:gd name="connsiteX2" fmla="*/ 5910539 w 10453510"/>
                <a:gd name="connsiteY2" fmla="*/ 1407885 h 4211538"/>
                <a:gd name="connsiteX3" fmla="*/ 4270424 w 10453510"/>
                <a:gd name="connsiteY3" fmla="*/ 2525485 h 4211538"/>
                <a:gd name="connsiteX4" fmla="*/ 3951110 w 10453510"/>
                <a:gd name="connsiteY4" fmla="*/ 2946399 h 4211538"/>
                <a:gd name="connsiteX5" fmla="*/ 2601281 w 10453510"/>
                <a:gd name="connsiteY5" fmla="*/ 3135085 h 4211538"/>
                <a:gd name="connsiteX6" fmla="*/ 2485167 w 10453510"/>
                <a:gd name="connsiteY6" fmla="*/ 3178628 h 4211538"/>
                <a:gd name="connsiteX7" fmla="*/ 119339 w 10453510"/>
                <a:gd name="connsiteY7" fmla="*/ 3556000 h 4211538"/>
                <a:gd name="connsiteX8" fmla="*/ 119339 w 10453510"/>
                <a:gd name="connsiteY8" fmla="*/ 4209142 h 4211538"/>
                <a:gd name="connsiteX9" fmla="*/ 1730424 w 10453510"/>
                <a:gd name="connsiteY9" fmla="*/ 3759199 h 4211538"/>
                <a:gd name="connsiteX10" fmla="*/ 2906081 w 10453510"/>
                <a:gd name="connsiteY10" fmla="*/ 3483428 h 4211538"/>
                <a:gd name="connsiteX11" fmla="*/ 4284939 w 10453510"/>
                <a:gd name="connsiteY11" fmla="*/ 3265714 h 4211538"/>
                <a:gd name="connsiteX12" fmla="*/ 4633281 w 10453510"/>
                <a:gd name="connsiteY12" fmla="*/ 2743200 h 4211538"/>
                <a:gd name="connsiteX13" fmla="*/ 5939567 w 10453510"/>
                <a:gd name="connsiteY13" fmla="*/ 1843314 h 4211538"/>
                <a:gd name="connsiteX14" fmla="*/ 7260367 w 10453510"/>
                <a:gd name="connsiteY14" fmla="*/ 1596571 h 4211538"/>
                <a:gd name="connsiteX15" fmla="*/ 10453510 w 10453510"/>
                <a:gd name="connsiteY15" fmla="*/ 116113 h 4211538"/>
                <a:gd name="connsiteX16" fmla="*/ 9539109 w 10453510"/>
                <a:gd name="connsiteY16" fmla="*/ 0 h 4211538"/>
                <a:gd name="connsiteX17" fmla="*/ 9263340 w 10453510"/>
                <a:gd name="connsiteY17" fmla="*/ 246741 h 4211538"/>
                <a:gd name="connsiteX0" fmla="*/ 9248350 w 10453510"/>
                <a:gd name="connsiteY0" fmla="*/ 96839 h 4211538"/>
                <a:gd name="connsiteX1" fmla="*/ 6882996 w 10453510"/>
                <a:gd name="connsiteY1" fmla="*/ 1364342 h 4211538"/>
                <a:gd name="connsiteX2" fmla="*/ 5910539 w 10453510"/>
                <a:gd name="connsiteY2" fmla="*/ 1407885 h 4211538"/>
                <a:gd name="connsiteX3" fmla="*/ 4270424 w 10453510"/>
                <a:gd name="connsiteY3" fmla="*/ 2525485 h 4211538"/>
                <a:gd name="connsiteX4" fmla="*/ 3951110 w 10453510"/>
                <a:gd name="connsiteY4" fmla="*/ 2946399 h 4211538"/>
                <a:gd name="connsiteX5" fmla="*/ 2601281 w 10453510"/>
                <a:gd name="connsiteY5" fmla="*/ 3135085 h 4211538"/>
                <a:gd name="connsiteX6" fmla="*/ 2485167 w 10453510"/>
                <a:gd name="connsiteY6" fmla="*/ 3178628 h 4211538"/>
                <a:gd name="connsiteX7" fmla="*/ 119339 w 10453510"/>
                <a:gd name="connsiteY7" fmla="*/ 3556000 h 4211538"/>
                <a:gd name="connsiteX8" fmla="*/ 119339 w 10453510"/>
                <a:gd name="connsiteY8" fmla="*/ 4209142 h 4211538"/>
                <a:gd name="connsiteX9" fmla="*/ 1730424 w 10453510"/>
                <a:gd name="connsiteY9" fmla="*/ 3759199 h 4211538"/>
                <a:gd name="connsiteX10" fmla="*/ 2906081 w 10453510"/>
                <a:gd name="connsiteY10" fmla="*/ 3483428 h 4211538"/>
                <a:gd name="connsiteX11" fmla="*/ 4284939 w 10453510"/>
                <a:gd name="connsiteY11" fmla="*/ 3265714 h 4211538"/>
                <a:gd name="connsiteX12" fmla="*/ 4633281 w 10453510"/>
                <a:gd name="connsiteY12" fmla="*/ 2743200 h 4211538"/>
                <a:gd name="connsiteX13" fmla="*/ 5939567 w 10453510"/>
                <a:gd name="connsiteY13" fmla="*/ 1843314 h 4211538"/>
                <a:gd name="connsiteX14" fmla="*/ 7260367 w 10453510"/>
                <a:gd name="connsiteY14" fmla="*/ 1596571 h 4211538"/>
                <a:gd name="connsiteX15" fmla="*/ 10453510 w 10453510"/>
                <a:gd name="connsiteY15" fmla="*/ 116113 h 4211538"/>
                <a:gd name="connsiteX16" fmla="*/ 9539109 w 10453510"/>
                <a:gd name="connsiteY16" fmla="*/ 0 h 4211538"/>
                <a:gd name="connsiteX17" fmla="*/ 9248350 w 10453510"/>
                <a:gd name="connsiteY17" fmla="*/ 96839 h 42115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0453510" h="4211538">
                  <a:moveTo>
                    <a:pt x="9248350" y="96839"/>
                  </a:moveTo>
                  <a:cubicBezTo>
                    <a:pt x="8720997" y="338744"/>
                    <a:pt x="7439298" y="1145834"/>
                    <a:pt x="6882996" y="1364342"/>
                  </a:cubicBezTo>
                  <a:cubicBezTo>
                    <a:pt x="6326694" y="1582850"/>
                    <a:pt x="6345968" y="1214361"/>
                    <a:pt x="5910539" y="1407885"/>
                  </a:cubicBezTo>
                  <a:cubicBezTo>
                    <a:pt x="5475110" y="1601409"/>
                    <a:pt x="4596995" y="2123923"/>
                    <a:pt x="4270424" y="2525485"/>
                  </a:cubicBezTo>
                  <a:cubicBezTo>
                    <a:pt x="3943853" y="2927047"/>
                    <a:pt x="4214785" y="2844799"/>
                    <a:pt x="3951110" y="2946399"/>
                  </a:cubicBezTo>
                  <a:cubicBezTo>
                    <a:pt x="3687435" y="3047999"/>
                    <a:pt x="2869795" y="3093961"/>
                    <a:pt x="2601281" y="3135085"/>
                  </a:cubicBezTo>
                  <a:lnTo>
                    <a:pt x="2485167" y="3178628"/>
                  </a:lnTo>
                  <a:lnTo>
                    <a:pt x="119339" y="3556000"/>
                  </a:lnTo>
                  <a:cubicBezTo>
                    <a:pt x="119339" y="3773714"/>
                    <a:pt x="-149175" y="4175276"/>
                    <a:pt x="119339" y="4209142"/>
                  </a:cubicBezTo>
                  <a:cubicBezTo>
                    <a:pt x="387853" y="4243008"/>
                    <a:pt x="1193396" y="3909180"/>
                    <a:pt x="1730424" y="3759199"/>
                  </a:cubicBezTo>
                  <a:lnTo>
                    <a:pt x="2906081" y="3483428"/>
                  </a:lnTo>
                  <a:cubicBezTo>
                    <a:pt x="3331833" y="3401181"/>
                    <a:pt x="3997072" y="3389085"/>
                    <a:pt x="4284939" y="3265714"/>
                  </a:cubicBezTo>
                  <a:cubicBezTo>
                    <a:pt x="4572806" y="3142343"/>
                    <a:pt x="4357510" y="2980267"/>
                    <a:pt x="4633281" y="2743200"/>
                  </a:cubicBezTo>
                  <a:cubicBezTo>
                    <a:pt x="4909052" y="2506133"/>
                    <a:pt x="5501720" y="2034419"/>
                    <a:pt x="5939567" y="1843314"/>
                  </a:cubicBezTo>
                  <a:cubicBezTo>
                    <a:pt x="6377414" y="1652209"/>
                    <a:pt x="6508043" y="1884438"/>
                    <a:pt x="7260367" y="1596571"/>
                  </a:cubicBezTo>
                  <a:cubicBezTo>
                    <a:pt x="8012691" y="1308704"/>
                    <a:pt x="10255148" y="278189"/>
                    <a:pt x="10453510" y="116113"/>
                  </a:cubicBezTo>
                  <a:lnTo>
                    <a:pt x="9539109" y="0"/>
                  </a:lnTo>
                  <a:lnTo>
                    <a:pt x="9248350" y="96839"/>
                  </a:lnTo>
                  <a:close/>
                </a:path>
              </a:pathLst>
            </a:custGeom>
            <a:solidFill>
              <a:schemeClr val="accent5">
                <a:lumMod val="40000"/>
                <a:lumOff val="60000"/>
              </a:schemeClr>
            </a:solidFill>
            <a:ln w="3175" cap="rnd" cmpd="sng">
              <a:noFill/>
              <a:prstDash val="solid"/>
              <a:round/>
              <a:headEnd type="none" w="med" len="med"/>
              <a:tailEnd type="none" w="med" len="med"/>
            </a:ln>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endParaRPr>
            </a:p>
          </p:txBody>
        </p:sp>
        <p:grpSp>
          <p:nvGrpSpPr>
            <p:cNvPr id="9" name="グループ化 8"/>
            <p:cNvGrpSpPr/>
            <p:nvPr/>
          </p:nvGrpSpPr>
          <p:grpSpPr>
            <a:xfrm>
              <a:off x="-74951" y="-333829"/>
              <a:ext cx="9938479" cy="7349226"/>
              <a:chOff x="-74951" y="-333829"/>
              <a:chExt cx="9938479" cy="7349226"/>
            </a:xfrm>
          </p:grpSpPr>
          <p:sp>
            <p:nvSpPr>
              <p:cNvPr id="10" name="フリーフォーム 9"/>
              <p:cNvSpPr/>
              <p:nvPr/>
            </p:nvSpPr>
            <p:spPr bwMode="auto">
              <a:xfrm>
                <a:off x="-74951" y="1454046"/>
                <a:ext cx="5336499" cy="5561351"/>
              </a:xfrm>
              <a:custGeom>
                <a:avLst/>
                <a:gdLst>
                  <a:gd name="connsiteX0" fmla="*/ 0 w 5336499"/>
                  <a:gd name="connsiteY0" fmla="*/ 869429 h 5561351"/>
                  <a:gd name="connsiteX1" fmla="*/ 0 w 5336499"/>
                  <a:gd name="connsiteY1" fmla="*/ 869429 h 5561351"/>
                  <a:gd name="connsiteX2" fmla="*/ 179882 w 5336499"/>
                  <a:gd name="connsiteY2" fmla="*/ 854439 h 5561351"/>
                  <a:gd name="connsiteX3" fmla="*/ 809469 w 5336499"/>
                  <a:gd name="connsiteY3" fmla="*/ 734518 h 5561351"/>
                  <a:gd name="connsiteX4" fmla="*/ 2038662 w 5336499"/>
                  <a:gd name="connsiteY4" fmla="*/ 359764 h 5561351"/>
                  <a:gd name="connsiteX5" fmla="*/ 3162925 w 5336499"/>
                  <a:gd name="connsiteY5" fmla="*/ 374754 h 5561351"/>
                  <a:gd name="connsiteX6" fmla="*/ 3942413 w 5336499"/>
                  <a:gd name="connsiteY6" fmla="*/ 0 h 5561351"/>
                  <a:gd name="connsiteX7" fmla="*/ 4137285 w 5336499"/>
                  <a:gd name="connsiteY7" fmla="*/ 179882 h 5561351"/>
                  <a:gd name="connsiteX8" fmla="*/ 4197246 w 5336499"/>
                  <a:gd name="connsiteY8" fmla="*/ 674557 h 5561351"/>
                  <a:gd name="connsiteX9" fmla="*/ 4242217 w 5336499"/>
                  <a:gd name="connsiteY9" fmla="*/ 1154243 h 5561351"/>
                  <a:gd name="connsiteX10" fmla="*/ 4317167 w 5336499"/>
                  <a:gd name="connsiteY10" fmla="*/ 1738859 h 5561351"/>
                  <a:gd name="connsiteX11" fmla="*/ 5111646 w 5336499"/>
                  <a:gd name="connsiteY11" fmla="*/ 2068643 h 5561351"/>
                  <a:gd name="connsiteX12" fmla="*/ 5336499 w 5336499"/>
                  <a:gd name="connsiteY12" fmla="*/ 2563318 h 5561351"/>
                  <a:gd name="connsiteX13" fmla="*/ 5201587 w 5336499"/>
                  <a:gd name="connsiteY13" fmla="*/ 2818151 h 5561351"/>
                  <a:gd name="connsiteX14" fmla="*/ 4616971 w 5336499"/>
                  <a:gd name="connsiteY14" fmla="*/ 3117954 h 5561351"/>
                  <a:gd name="connsiteX15" fmla="*/ 4631961 w 5336499"/>
                  <a:gd name="connsiteY15" fmla="*/ 4781862 h 5561351"/>
                  <a:gd name="connsiteX16" fmla="*/ 4631961 w 5336499"/>
                  <a:gd name="connsiteY16" fmla="*/ 5216577 h 5561351"/>
                  <a:gd name="connsiteX17" fmla="*/ 4856813 w 5336499"/>
                  <a:gd name="connsiteY17" fmla="*/ 5561351 h 55613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5336499" h="5561351">
                    <a:moveTo>
                      <a:pt x="0" y="869429"/>
                    </a:moveTo>
                    <a:lnTo>
                      <a:pt x="0" y="869429"/>
                    </a:lnTo>
                    <a:cubicBezTo>
                      <a:pt x="169868" y="853987"/>
                      <a:pt x="109701" y="854439"/>
                      <a:pt x="179882" y="854439"/>
                    </a:cubicBezTo>
                    <a:lnTo>
                      <a:pt x="809469" y="734518"/>
                    </a:lnTo>
                    <a:lnTo>
                      <a:pt x="2038662" y="359764"/>
                    </a:lnTo>
                    <a:lnTo>
                      <a:pt x="3162925" y="374754"/>
                    </a:lnTo>
                    <a:lnTo>
                      <a:pt x="3942413" y="0"/>
                    </a:lnTo>
                    <a:lnTo>
                      <a:pt x="4137285" y="179882"/>
                    </a:lnTo>
                    <a:lnTo>
                      <a:pt x="4197246" y="674557"/>
                    </a:lnTo>
                    <a:lnTo>
                      <a:pt x="4242217" y="1154243"/>
                    </a:lnTo>
                    <a:lnTo>
                      <a:pt x="4317167" y="1738859"/>
                    </a:lnTo>
                    <a:lnTo>
                      <a:pt x="5111646" y="2068643"/>
                    </a:lnTo>
                    <a:lnTo>
                      <a:pt x="5336499" y="2563318"/>
                    </a:lnTo>
                    <a:lnTo>
                      <a:pt x="5201587" y="2818151"/>
                    </a:lnTo>
                    <a:lnTo>
                      <a:pt x="4616971" y="3117954"/>
                    </a:lnTo>
                    <a:lnTo>
                      <a:pt x="4631961" y="4781862"/>
                    </a:lnTo>
                    <a:lnTo>
                      <a:pt x="4631961" y="5216577"/>
                    </a:lnTo>
                    <a:lnTo>
                      <a:pt x="4856813" y="5561351"/>
                    </a:lnTo>
                  </a:path>
                </a:pathLst>
              </a:custGeom>
              <a:noFill/>
              <a:ln w="3175" cap="rnd" cmpd="sng">
                <a:solidFill>
                  <a:schemeClr val="tx1">
                    <a:lumMod val="65000"/>
                    <a:lumOff val="35000"/>
                  </a:schemeClr>
                </a:solidFill>
                <a:prstDash val="dash"/>
                <a:round/>
                <a:headEnd type="none" w="med" len="med"/>
                <a:tailEnd type="none" w="med" len="med"/>
              </a:ln>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endParaRPr>
              </a:p>
            </p:txBody>
          </p:sp>
          <p:sp>
            <p:nvSpPr>
              <p:cNvPr id="11" name="フリーフォーム 10"/>
              <p:cNvSpPr/>
              <p:nvPr/>
            </p:nvSpPr>
            <p:spPr bwMode="auto">
              <a:xfrm>
                <a:off x="4122295" y="1603948"/>
                <a:ext cx="1753849" cy="1897309"/>
              </a:xfrm>
              <a:custGeom>
                <a:avLst/>
                <a:gdLst>
                  <a:gd name="connsiteX0" fmla="*/ 824459 w 1873771"/>
                  <a:gd name="connsiteY0" fmla="*/ 2368446 h 2368446"/>
                  <a:gd name="connsiteX1" fmla="*/ 1049312 w 1873771"/>
                  <a:gd name="connsiteY1" fmla="*/ 2248524 h 2368446"/>
                  <a:gd name="connsiteX2" fmla="*/ 1109272 w 1873771"/>
                  <a:gd name="connsiteY2" fmla="*/ 1918741 h 2368446"/>
                  <a:gd name="connsiteX3" fmla="*/ 1214203 w 1873771"/>
                  <a:gd name="connsiteY3" fmla="*/ 1843790 h 2368446"/>
                  <a:gd name="connsiteX4" fmla="*/ 1753849 w 1873771"/>
                  <a:gd name="connsiteY4" fmla="*/ 1558977 h 2368446"/>
                  <a:gd name="connsiteX5" fmla="*/ 1873771 w 1873771"/>
                  <a:gd name="connsiteY5" fmla="*/ 464695 h 2368446"/>
                  <a:gd name="connsiteX6" fmla="*/ 1139253 w 1873771"/>
                  <a:gd name="connsiteY6" fmla="*/ 0 h 2368446"/>
                  <a:gd name="connsiteX7" fmla="*/ 509666 w 1873771"/>
                  <a:gd name="connsiteY7" fmla="*/ 494675 h 2368446"/>
                  <a:gd name="connsiteX8" fmla="*/ 0 w 1873771"/>
                  <a:gd name="connsiteY8" fmla="*/ 914400 h 2368446"/>
                  <a:gd name="connsiteX0" fmla="*/ 824459 w 1873771"/>
                  <a:gd name="connsiteY0" fmla="*/ 2053652 h 2053652"/>
                  <a:gd name="connsiteX1" fmla="*/ 1049312 w 1873771"/>
                  <a:gd name="connsiteY1" fmla="*/ 1933730 h 2053652"/>
                  <a:gd name="connsiteX2" fmla="*/ 1109272 w 1873771"/>
                  <a:gd name="connsiteY2" fmla="*/ 1603947 h 2053652"/>
                  <a:gd name="connsiteX3" fmla="*/ 1214203 w 1873771"/>
                  <a:gd name="connsiteY3" fmla="*/ 1528996 h 2053652"/>
                  <a:gd name="connsiteX4" fmla="*/ 1753849 w 1873771"/>
                  <a:gd name="connsiteY4" fmla="*/ 1244183 h 2053652"/>
                  <a:gd name="connsiteX5" fmla="*/ 1873771 w 1873771"/>
                  <a:gd name="connsiteY5" fmla="*/ 149901 h 2053652"/>
                  <a:gd name="connsiteX6" fmla="*/ 779489 w 1873771"/>
                  <a:gd name="connsiteY6" fmla="*/ 0 h 2053652"/>
                  <a:gd name="connsiteX7" fmla="*/ 509666 w 1873771"/>
                  <a:gd name="connsiteY7" fmla="*/ 179881 h 2053652"/>
                  <a:gd name="connsiteX8" fmla="*/ 0 w 1873771"/>
                  <a:gd name="connsiteY8" fmla="*/ 599606 h 2053652"/>
                  <a:gd name="connsiteX0" fmla="*/ 824459 w 1753849"/>
                  <a:gd name="connsiteY0" fmla="*/ 2053652 h 2053652"/>
                  <a:gd name="connsiteX1" fmla="*/ 1049312 w 1753849"/>
                  <a:gd name="connsiteY1" fmla="*/ 1933730 h 2053652"/>
                  <a:gd name="connsiteX2" fmla="*/ 1109272 w 1753849"/>
                  <a:gd name="connsiteY2" fmla="*/ 1603947 h 2053652"/>
                  <a:gd name="connsiteX3" fmla="*/ 1214203 w 1753849"/>
                  <a:gd name="connsiteY3" fmla="*/ 1528996 h 2053652"/>
                  <a:gd name="connsiteX4" fmla="*/ 1753849 w 1753849"/>
                  <a:gd name="connsiteY4" fmla="*/ 1244183 h 2053652"/>
                  <a:gd name="connsiteX5" fmla="*/ 1573967 w 1753849"/>
                  <a:gd name="connsiteY5" fmla="*/ 584615 h 2053652"/>
                  <a:gd name="connsiteX6" fmla="*/ 779489 w 1753849"/>
                  <a:gd name="connsiteY6" fmla="*/ 0 h 2053652"/>
                  <a:gd name="connsiteX7" fmla="*/ 509666 w 1753849"/>
                  <a:gd name="connsiteY7" fmla="*/ 179881 h 2053652"/>
                  <a:gd name="connsiteX8" fmla="*/ 0 w 1753849"/>
                  <a:gd name="connsiteY8" fmla="*/ 599606 h 2053652"/>
                  <a:gd name="connsiteX0" fmla="*/ 824459 w 1753849"/>
                  <a:gd name="connsiteY0" fmla="*/ 1918741 h 1918741"/>
                  <a:gd name="connsiteX1" fmla="*/ 1049312 w 1753849"/>
                  <a:gd name="connsiteY1" fmla="*/ 1798819 h 1918741"/>
                  <a:gd name="connsiteX2" fmla="*/ 1109272 w 1753849"/>
                  <a:gd name="connsiteY2" fmla="*/ 1469036 h 1918741"/>
                  <a:gd name="connsiteX3" fmla="*/ 1214203 w 1753849"/>
                  <a:gd name="connsiteY3" fmla="*/ 1394085 h 1918741"/>
                  <a:gd name="connsiteX4" fmla="*/ 1753849 w 1753849"/>
                  <a:gd name="connsiteY4" fmla="*/ 1109272 h 1918741"/>
                  <a:gd name="connsiteX5" fmla="*/ 1573967 w 1753849"/>
                  <a:gd name="connsiteY5" fmla="*/ 449704 h 1918741"/>
                  <a:gd name="connsiteX6" fmla="*/ 674558 w 1753849"/>
                  <a:gd name="connsiteY6" fmla="*/ 0 h 1918741"/>
                  <a:gd name="connsiteX7" fmla="*/ 509666 w 1753849"/>
                  <a:gd name="connsiteY7" fmla="*/ 44970 h 1918741"/>
                  <a:gd name="connsiteX8" fmla="*/ 0 w 1753849"/>
                  <a:gd name="connsiteY8" fmla="*/ 464695 h 1918741"/>
                  <a:gd name="connsiteX0" fmla="*/ 824459 w 1753849"/>
                  <a:gd name="connsiteY0" fmla="*/ 1918741 h 1918741"/>
                  <a:gd name="connsiteX1" fmla="*/ 1049312 w 1753849"/>
                  <a:gd name="connsiteY1" fmla="*/ 1798819 h 1918741"/>
                  <a:gd name="connsiteX2" fmla="*/ 1109272 w 1753849"/>
                  <a:gd name="connsiteY2" fmla="*/ 1469036 h 1918741"/>
                  <a:gd name="connsiteX3" fmla="*/ 1214203 w 1753849"/>
                  <a:gd name="connsiteY3" fmla="*/ 1394085 h 1918741"/>
                  <a:gd name="connsiteX4" fmla="*/ 1753849 w 1753849"/>
                  <a:gd name="connsiteY4" fmla="*/ 1109272 h 1918741"/>
                  <a:gd name="connsiteX5" fmla="*/ 1573967 w 1753849"/>
                  <a:gd name="connsiteY5" fmla="*/ 449704 h 1918741"/>
                  <a:gd name="connsiteX6" fmla="*/ 674558 w 1753849"/>
                  <a:gd name="connsiteY6" fmla="*/ 0 h 1918741"/>
                  <a:gd name="connsiteX7" fmla="*/ 344774 w 1753849"/>
                  <a:gd name="connsiteY7" fmla="*/ 224852 h 1918741"/>
                  <a:gd name="connsiteX8" fmla="*/ 0 w 1753849"/>
                  <a:gd name="connsiteY8" fmla="*/ 464695 h 1918741"/>
                  <a:gd name="connsiteX0" fmla="*/ 857796 w 1753849"/>
                  <a:gd name="connsiteY0" fmla="*/ 1897309 h 1897309"/>
                  <a:gd name="connsiteX1" fmla="*/ 1049312 w 1753849"/>
                  <a:gd name="connsiteY1" fmla="*/ 1798819 h 1897309"/>
                  <a:gd name="connsiteX2" fmla="*/ 1109272 w 1753849"/>
                  <a:gd name="connsiteY2" fmla="*/ 1469036 h 1897309"/>
                  <a:gd name="connsiteX3" fmla="*/ 1214203 w 1753849"/>
                  <a:gd name="connsiteY3" fmla="*/ 1394085 h 1897309"/>
                  <a:gd name="connsiteX4" fmla="*/ 1753849 w 1753849"/>
                  <a:gd name="connsiteY4" fmla="*/ 1109272 h 1897309"/>
                  <a:gd name="connsiteX5" fmla="*/ 1573967 w 1753849"/>
                  <a:gd name="connsiteY5" fmla="*/ 449704 h 1897309"/>
                  <a:gd name="connsiteX6" fmla="*/ 674558 w 1753849"/>
                  <a:gd name="connsiteY6" fmla="*/ 0 h 1897309"/>
                  <a:gd name="connsiteX7" fmla="*/ 344774 w 1753849"/>
                  <a:gd name="connsiteY7" fmla="*/ 224852 h 1897309"/>
                  <a:gd name="connsiteX8" fmla="*/ 0 w 1753849"/>
                  <a:gd name="connsiteY8" fmla="*/ 464695 h 1897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53849" h="1897309">
                    <a:moveTo>
                      <a:pt x="857796" y="1897309"/>
                    </a:moveTo>
                    <a:lnTo>
                      <a:pt x="1049312" y="1798819"/>
                    </a:lnTo>
                    <a:lnTo>
                      <a:pt x="1109272" y="1469036"/>
                    </a:lnTo>
                    <a:lnTo>
                      <a:pt x="1214203" y="1394085"/>
                    </a:lnTo>
                    <a:lnTo>
                      <a:pt x="1753849" y="1109272"/>
                    </a:lnTo>
                    <a:lnTo>
                      <a:pt x="1573967" y="449704"/>
                    </a:lnTo>
                    <a:lnTo>
                      <a:pt x="674558" y="0"/>
                    </a:lnTo>
                    <a:lnTo>
                      <a:pt x="344774" y="224852"/>
                    </a:lnTo>
                    <a:lnTo>
                      <a:pt x="0" y="464695"/>
                    </a:lnTo>
                  </a:path>
                </a:pathLst>
              </a:custGeom>
              <a:noFill/>
              <a:ln w="3175" cap="rnd" cmpd="sng">
                <a:solidFill>
                  <a:schemeClr val="tx1">
                    <a:lumMod val="65000"/>
                    <a:lumOff val="35000"/>
                  </a:schemeClr>
                </a:solidFill>
                <a:prstDash val="dash"/>
                <a:round/>
                <a:headEnd type="none" w="med" len="med"/>
                <a:tailEnd type="none" w="med" len="med"/>
              </a:ln>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endParaRPr>
              </a:p>
            </p:txBody>
          </p:sp>
          <p:sp>
            <p:nvSpPr>
              <p:cNvPr id="12" name="フリーフォーム 11"/>
              <p:cNvSpPr/>
              <p:nvPr/>
            </p:nvSpPr>
            <p:spPr bwMode="auto">
              <a:xfrm>
                <a:off x="6520721" y="-194872"/>
                <a:ext cx="2923082" cy="2593298"/>
              </a:xfrm>
              <a:custGeom>
                <a:avLst/>
                <a:gdLst>
                  <a:gd name="connsiteX0" fmla="*/ 2338466 w 2923082"/>
                  <a:gd name="connsiteY0" fmla="*/ 0 h 2593298"/>
                  <a:gd name="connsiteX1" fmla="*/ 2338466 w 2923082"/>
                  <a:gd name="connsiteY1" fmla="*/ 0 h 2593298"/>
                  <a:gd name="connsiteX2" fmla="*/ 1289154 w 2923082"/>
                  <a:gd name="connsiteY2" fmla="*/ 599606 h 2593298"/>
                  <a:gd name="connsiteX3" fmla="*/ 0 w 2923082"/>
                  <a:gd name="connsiteY3" fmla="*/ 1079292 h 2593298"/>
                  <a:gd name="connsiteX4" fmla="*/ 554636 w 2923082"/>
                  <a:gd name="connsiteY4" fmla="*/ 1514006 h 2593298"/>
                  <a:gd name="connsiteX5" fmla="*/ 1154243 w 2923082"/>
                  <a:gd name="connsiteY5" fmla="*/ 2173574 h 2593298"/>
                  <a:gd name="connsiteX6" fmla="*/ 1993692 w 2923082"/>
                  <a:gd name="connsiteY6" fmla="*/ 2593298 h 2593298"/>
                  <a:gd name="connsiteX7" fmla="*/ 2473377 w 2923082"/>
                  <a:gd name="connsiteY7" fmla="*/ 2323475 h 2593298"/>
                  <a:gd name="connsiteX8" fmla="*/ 2923082 w 2923082"/>
                  <a:gd name="connsiteY8" fmla="*/ 2233534 h 25932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923082" h="2593298">
                    <a:moveTo>
                      <a:pt x="2338466" y="0"/>
                    </a:moveTo>
                    <a:lnTo>
                      <a:pt x="2338466" y="0"/>
                    </a:lnTo>
                    <a:lnTo>
                      <a:pt x="1289154" y="599606"/>
                    </a:lnTo>
                    <a:lnTo>
                      <a:pt x="0" y="1079292"/>
                    </a:lnTo>
                    <a:lnTo>
                      <a:pt x="554636" y="1514006"/>
                    </a:lnTo>
                    <a:lnTo>
                      <a:pt x="1154243" y="2173574"/>
                    </a:lnTo>
                    <a:lnTo>
                      <a:pt x="1993692" y="2593298"/>
                    </a:lnTo>
                    <a:lnTo>
                      <a:pt x="2473377" y="2323475"/>
                    </a:lnTo>
                    <a:lnTo>
                      <a:pt x="2923082" y="2233534"/>
                    </a:lnTo>
                  </a:path>
                </a:pathLst>
              </a:custGeom>
              <a:noFill/>
              <a:ln w="3175" cap="rnd" cmpd="sng">
                <a:solidFill>
                  <a:schemeClr val="tx1">
                    <a:lumMod val="65000"/>
                    <a:lumOff val="35000"/>
                  </a:schemeClr>
                </a:solidFill>
                <a:prstDash val="dash"/>
                <a:round/>
                <a:headEnd type="none" w="med" len="med"/>
                <a:tailEnd type="none" w="med" len="med"/>
              </a:ln>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endParaRPr>
              </a:p>
            </p:txBody>
          </p:sp>
          <p:sp>
            <p:nvSpPr>
              <p:cNvPr id="13" name="フリーフォーム 12"/>
              <p:cNvSpPr/>
              <p:nvPr/>
            </p:nvSpPr>
            <p:spPr bwMode="auto">
              <a:xfrm>
                <a:off x="1963711" y="-194872"/>
                <a:ext cx="2578309" cy="1948721"/>
              </a:xfrm>
              <a:custGeom>
                <a:avLst/>
                <a:gdLst>
                  <a:gd name="connsiteX0" fmla="*/ 1888761 w 2578309"/>
                  <a:gd name="connsiteY0" fmla="*/ 1618938 h 1948721"/>
                  <a:gd name="connsiteX1" fmla="*/ 1798820 w 2578309"/>
                  <a:gd name="connsiteY1" fmla="*/ 1349115 h 1948721"/>
                  <a:gd name="connsiteX2" fmla="*/ 2578309 w 2578309"/>
                  <a:gd name="connsiteY2" fmla="*/ 779488 h 1948721"/>
                  <a:gd name="connsiteX3" fmla="*/ 2173574 w 2578309"/>
                  <a:gd name="connsiteY3" fmla="*/ 44970 h 1948721"/>
                  <a:gd name="connsiteX4" fmla="*/ 449705 w 2578309"/>
                  <a:gd name="connsiteY4" fmla="*/ 0 h 1948721"/>
                  <a:gd name="connsiteX5" fmla="*/ 29981 w 2578309"/>
                  <a:gd name="connsiteY5" fmla="*/ 779488 h 1948721"/>
                  <a:gd name="connsiteX6" fmla="*/ 329784 w 2578309"/>
                  <a:gd name="connsiteY6" fmla="*/ 1394085 h 1948721"/>
                  <a:gd name="connsiteX7" fmla="*/ 0 w 2578309"/>
                  <a:gd name="connsiteY7" fmla="*/ 1948721 h 19487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78309" h="1948721">
                    <a:moveTo>
                      <a:pt x="1888761" y="1618938"/>
                    </a:moveTo>
                    <a:lnTo>
                      <a:pt x="1798820" y="1349115"/>
                    </a:lnTo>
                    <a:lnTo>
                      <a:pt x="2578309" y="779488"/>
                    </a:lnTo>
                    <a:lnTo>
                      <a:pt x="2173574" y="44970"/>
                    </a:lnTo>
                    <a:lnTo>
                      <a:pt x="449705" y="0"/>
                    </a:lnTo>
                    <a:lnTo>
                      <a:pt x="29981" y="779488"/>
                    </a:lnTo>
                    <a:lnTo>
                      <a:pt x="329784" y="1394085"/>
                    </a:lnTo>
                    <a:lnTo>
                      <a:pt x="0" y="1948721"/>
                    </a:lnTo>
                  </a:path>
                </a:pathLst>
              </a:custGeom>
              <a:noFill/>
              <a:ln w="3175" cap="rnd" cmpd="sng">
                <a:solidFill>
                  <a:schemeClr val="tx1">
                    <a:lumMod val="65000"/>
                    <a:lumOff val="35000"/>
                  </a:schemeClr>
                </a:solidFill>
                <a:prstDash val="dash"/>
                <a:round/>
                <a:headEnd type="none" w="med" len="med"/>
                <a:tailEnd type="none" w="med" len="med"/>
              </a:ln>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endParaRPr>
              </a:p>
            </p:txBody>
          </p:sp>
          <p:sp>
            <p:nvSpPr>
              <p:cNvPr id="14" name="フリーフォーム 13"/>
              <p:cNvSpPr/>
              <p:nvPr/>
            </p:nvSpPr>
            <p:spPr bwMode="auto">
              <a:xfrm>
                <a:off x="5861154" y="2113613"/>
                <a:ext cx="2113613" cy="1259174"/>
              </a:xfrm>
              <a:custGeom>
                <a:avLst/>
                <a:gdLst>
                  <a:gd name="connsiteX0" fmla="*/ 0 w 2113613"/>
                  <a:gd name="connsiteY0" fmla="*/ 599607 h 1259174"/>
                  <a:gd name="connsiteX1" fmla="*/ 764498 w 2113613"/>
                  <a:gd name="connsiteY1" fmla="*/ 1259174 h 1259174"/>
                  <a:gd name="connsiteX2" fmla="*/ 1289154 w 2113613"/>
                  <a:gd name="connsiteY2" fmla="*/ 1034321 h 1259174"/>
                  <a:gd name="connsiteX3" fmla="*/ 1993692 w 2113613"/>
                  <a:gd name="connsiteY3" fmla="*/ 1094282 h 1259174"/>
                  <a:gd name="connsiteX4" fmla="*/ 2113613 w 2113613"/>
                  <a:gd name="connsiteY4" fmla="*/ 0 h 12591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13613" h="1259174">
                    <a:moveTo>
                      <a:pt x="0" y="599607"/>
                    </a:moveTo>
                    <a:lnTo>
                      <a:pt x="764498" y="1259174"/>
                    </a:lnTo>
                    <a:lnTo>
                      <a:pt x="1289154" y="1034321"/>
                    </a:lnTo>
                    <a:lnTo>
                      <a:pt x="1993692" y="1094282"/>
                    </a:lnTo>
                    <a:lnTo>
                      <a:pt x="2113613" y="0"/>
                    </a:lnTo>
                  </a:path>
                </a:pathLst>
              </a:custGeom>
              <a:noFill/>
              <a:ln w="3175" cap="rnd" cmpd="sng">
                <a:solidFill>
                  <a:schemeClr val="tx1">
                    <a:lumMod val="65000"/>
                    <a:lumOff val="35000"/>
                  </a:schemeClr>
                </a:solidFill>
                <a:prstDash val="dash"/>
                <a:round/>
                <a:headEnd type="none" w="med" len="med"/>
                <a:tailEnd type="none" w="med" len="med"/>
              </a:ln>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endParaRPr>
              </a:p>
            </p:txBody>
          </p:sp>
          <p:sp>
            <p:nvSpPr>
              <p:cNvPr id="15" name="フリーフォーム 14"/>
              <p:cNvSpPr/>
              <p:nvPr/>
            </p:nvSpPr>
            <p:spPr bwMode="auto">
              <a:xfrm>
                <a:off x="4811843" y="869430"/>
                <a:ext cx="1798819" cy="749508"/>
              </a:xfrm>
              <a:custGeom>
                <a:avLst/>
                <a:gdLst>
                  <a:gd name="connsiteX0" fmla="*/ 0 w 1798819"/>
                  <a:gd name="connsiteY0" fmla="*/ 749508 h 749508"/>
                  <a:gd name="connsiteX1" fmla="*/ 869429 w 1798819"/>
                  <a:gd name="connsiteY1" fmla="*/ 104931 h 749508"/>
                  <a:gd name="connsiteX2" fmla="*/ 1798819 w 1798819"/>
                  <a:gd name="connsiteY2" fmla="*/ 0 h 749508"/>
                </a:gdLst>
                <a:ahLst/>
                <a:cxnLst>
                  <a:cxn ang="0">
                    <a:pos x="connsiteX0" y="connsiteY0"/>
                  </a:cxn>
                  <a:cxn ang="0">
                    <a:pos x="connsiteX1" y="connsiteY1"/>
                  </a:cxn>
                  <a:cxn ang="0">
                    <a:pos x="connsiteX2" y="connsiteY2"/>
                  </a:cxn>
                </a:cxnLst>
                <a:rect l="l" t="t" r="r" b="b"/>
                <a:pathLst>
                  <a:path w="1798819" h="749508">
                    <a:moveTo>
                      <a:pt x="0" y="749508"/>
                    </a:moveTo>
                    <a:lnTo>
                      <a:pt x="869429" y="104931"/>
                    </a:lnTo>
                    <a:lnTo>
                      <a:pt x="1798819" y="0"/>
                    </a:lnTo>
                  </a:path>
                </a:pathLst>
              </a:custGeom>
              <a:noFill/>
              <a:ln w="3175" cap="rnd" cmpd="sng">
                <a:solidFill>
                  <a:schemeClr val="tx1">
                    <a:lumMod val="65000"/>
                    <a:lumOff val="35000"/>
                  </a:schemeClr>
                </a:solidFill>
                <a:prstDash val="dash"/>
                <a:round/>
                <a:headEnd type="none" w="med" len="med"/>
                <a:tailEnd type="none" w="med" len="med"/>
              </a:ln>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endParaRPr>
              </a:p>
            </p:txBody>
          </p:sp>
          <p:sp>
            <p:nvSpPr>
              <p:cNvPr id="16" name="フリーフォーム 15"/>
              <p:cNvSpPr/>
              <p:nvPr/>
            </p:nvSpPr>
            <p:spPr bwMode="auto">
              <a:xfrm>
                <a:off x="5261548" y="3387777"/>
                <a:ext cx="1379095" cy="644577"/>
              </a:xfrm>
              <a:custGeom>
                <a:avLst/>
                <a:gdLst>
                  <a:gd name="connsiteX0" fmla="*/ 0 w 1379095"/>
                  <a:gd name="connsiteY0" fmla="*/ 644577 h 644577"/>
                  <a:gd name="connsiteX1" fmla="*/ 794478 w 1379095"/>
                  <a:gd name="connsiteY1" fmla="*/ 509666 h 644577"/>
                  <a:gd name="connsiteX2" fmla="*/ 1364104 w 1379095"/>
                  <a:gd name="connsiteY2" fmla="*/ 584616 h 644577"/>
                  <a:gd name="connsiteX3" fmla="*/ 1379095 w 1379095"/>
                  <a:gd name="connsiteY3" fmla="*/ 0 h 644577"/>
                </a:gdLst>
                <a:ahLst/>
                <a:cxnLst>
                  <a:cxn ang="0">
                    <a:pos x="connsiteX0" y="connsiteY0"/>
                  </a:cxn>
                  <a:cxn ang="0">
                    <a:pos x="connsiteX1" y="connsiteY1"/>
                  </a:cxn>
                  <a:cxn ang="0">
                    <a:pos x="connsiteX2" y="connsiteY2"/>
                  </a:cxn>
                  <a:cxn ang="0">
                    <a:pos x="connsiteX3" y="connsiteY3"/>
                  </a:cxn>
                </a:cxnLst>
                <a:rect l="l" t="t" r="r" b="b"/>
                <a:pathLst>
                  <a:path w="1379095" h="644577">
                    <a:moveTo>
                      <a:pt x="0" y="644577"/>
                    </a:moveTo>
                    <a:lnTo>
                      <a:pt x="794478" y="509666"/>
                    </a:lnTo>
                    <a:lnTo>
                      <a:pt x="1364104" y="584616"/>
                    </a:lnTo>
                    <a:lnTo>
                      <a:pt x="1379095" y="0"/>
                    </a:lnTo>
                  </a:path>
                </a:pathLst>
              </a:custGeom>
              <a:noFill/>
              <a:ln w="3175" cap="rnd" cmpd="sng">
                <a:solidFill>
                  <a:schemeClr val="tx1">
                    <a:lumMod val="65000"/>
                    <a:lumOff val="35000"/>
                  </a:schemeClr>
                </a:solidFill>
                <a:prstDash val="dash"/>
                <a:round/>
                <a:headEnd type="none" w="med" len="med"/>
                <a:tailEnd type="none" w="med" len="med"/>
              </a:ln>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endParaRPr>
              </a:p>
            </p:txBody>
          </p:sp>
          <p:sp>
            <p:nvSpPr>
              <p:cNvPr id="17" name="フリーフォーム 16"/>
              <p:cNvSpPr/>
              <p:nvPr/>
            </p:nvSpPr>
            <p:spPr bwMode="auto">
              <a:xfrm>
                <a:off x="6655633" y="3072984"/>
                <a:ext cx="3207895" cy="1843790"/>
              </a:xfrm>
              <a:custGeom>
                <a:avLst/>
                <a:gdLst>
                  <a:gd name="connsiteX0" fmla="*/ 1214203 w 3207895"/>
                  <a:gd name="connsiteY0" fmla="*/ 0 h 1648918"/>
                  <a:gd name="connsiteX1" fmla="*/ 1618937 w 3207895"/>
                  <a:gd name="connsiteY1" fmla="*/ 224852 h 1648918"/>
                  <a:gd name="connsiteX2" fmla="*/ 2893101 w 3207895"/>
                  <a:gd name="connsiteY2" fmla="*/ 374754 h 1648918"/>
                  <a:gd name="connsiteX3" fmla="*/ 3207895 w 3207895"/>
                  <a:gd name="connsiteY3" fmla="*/ 974360 h 1648918"/>
                  <a:gd name="connsiteX4" fmla="*/ 2698229 w 3207895"/>
                  <a:gd name="connsiteY4" fmla="*/ 1648918 h 1648918"/>
                  <a:gd name="connsiteX5" fmla="*/ 2683239 w 3207895"/>
                  <a:gd name="connsiteY5" fmla="*/ 1364105 h 1648918"/>
                  <a:gd name="connsiteX6" fmla="*/ 1334124 w 3207895"/>
                  <a:gd name="connsiteY6" fmla="*/ 929390 h 1648918"/>
                  <a:gd name="connsiteX7" fmla="*/ 1169233 w 3207895"/>
                  <a:gd name="connsiteY7" fmla="*/ 719527 h 1648918"/>
                  <a:gd name="connsiteX8" fmla="*/ 0 w 3207895"/>
                  <a:gd name="connsiteY8" fmla="*/ 524655 h 1648918"/>
                  <a:gd name="connsiteX0" fmla="*/ 1214203 w 3207895"/>
                  <a:gd name="connsiteY0" fmla="*/ 0 h 1648918"/>
                  <a:gd name="connsiteX1" fmla="*/ 1618937 w 3207895"/>
                  <a:gd name="connsiteY1" fmla="*/ 224852 h 1648918"/>
                  <a:gd name="connsiteX2" fmla="*/ 2893101 w 3207895"/>
                  <a:gd name="connsiteY2" fmla="*/ 374754 h 1648918"/>
                  <a:gd name="connsiteX3" fmla="*/ 3207895 w 3207895"/>
                  <a:gd name="connsiteY3" fmla="*/ 974360 h 1648918"/>
                  <a:gd name="connsiteX4" fmla="*/ 2698229 w 3207895"/>
                  <a:gd name="connsiteY4" fmla="*/ 1648918 h 1648918"/>
                  <a:gd name="connsiteX5" fmla="*/ 2188564 w 3207895"/>
                  <a:gd name="connsiteY5" fmla="*/ 1394085 h 1648918"/>
                  <a:gd name="connsiteX6" fmla="*/ 1334124 w 3207895"/>
                  <a:gd name="connsiteY6" fmla="*/ 929390 h 1648918"/>
                  <a:gd name="connsiteX7" fmla="*/ 1169233 w 3207895"/>
                  <a:gd name="connsiteY7" fmla="*/ 719527 h 1648918"/>
                  <a:gd name="connsiteX8" fmla="*/ 0 w 3207895"/>
                  <a:gd name="connsiteY8" fmla="*/ 524655 h 1648918"/>
                  <a:gd name="connsiteX0" fmla="*/ 1214203 w 3207895"/>
                  <a:gd name="connsiteY0" fmla="*/ 0 h 1648918"/>
                  <a:gd name="connsiteX1" fmla="*/ 1618937 w 3207895"/>
                  <a:gd name="connsiteY1" fmla="*/ 224852 h 1648918"/>
                  <a:gd name="connsiteX2" fmla="*/ 2893101 w 3207895"/>
                  <a:gd name="connsiteY2" fmla="*/ 374754 h 1648918"/>
                  <a:gd name="connsiteX3" fmla="*/ 3207895 w 3207895"/>
                  <a:gd name="connsiteY3" fmla="*/ 974360 h 1648918"/>
                  <a:gd name="connsiteX4" fmla="*/ 2233534 w 3207895"/>
                  <a:gd name="connsiteY4" fmla="*/ 1648918 h 1648918"/>
                  <a:gd name="connsiteX5" fmla="*/ 2188564 w 3207895"/>
                  <a:gd name="connsiteY5" fmla="*/ 1394085 h 1648918"/>
                  <a:gd name="connsiteX6" fmla="*/ 1334124 w 3207895"/>
                  <a:gd name="connsiteY6" fmla="*/ 929390 h 1648918"/>
                  <a:gd name="connsiteX7" fmla="*/ 1169233 w 3207895"/>
                  <a:gd name="connsiteY7" fmla="*/ 719527 h 1648918"/>
                  <a:gd name="connsiteX8" fmla="*/ 0 w 3207895"/>
                  <a:gd name="connsiteY8" fmla="*/ 524655 h 1648918"/>
                  <a:gd name="connsiteX0" fmla="*/ 1214203 w 3207895"/>
                  <a:gd name="connsiteY0" fmla="*/ 0 h 1843790"/>
                  <a:gd name="connsiteX1" fmla="*/ 1618937 w 3207895"/>
                  <a:gd name="connsiteY1" fmla="*/ 224852 h 1843790"/>
                  <a:gd name="connsiteX2" fmla="*/ 2893101 w 3207895"/>
                  <a:gd name="connsiteY2" fmla="*/ 374754 h 1843790"/>
                  <a:gd name="connsiteX3" fmla="*/ 3207895 w 3207895"/>
                  <a:gd name="connsiteY3" fmla="*/ 974360 h 1843790"/>
                  <a:gd name="connsiteX4" fmla="*/ 2488367 w 3207895"/>
                  <a:gd name="connsiteY4" fmla="*/ 1843790 h 1843790"/>
                  <a:gd name="connsiteX5" fmla="*/ 2188564 w 3207895"/>
                  <a:gd name="connsiteY5" fmla="*/ 1394085 h 1843790"/>
                  <a:gd name="connsiteX6" fmla="*/ 1334124 w 3207895"/>
                  <a:gd name="connsiteY6" fmla="*/ 929390 h 1843790"/>
                  <a:gd name="connsiteX7" fmla="*/ 1169233 w 3207895"/>
                  <a:gd name="connsiteY7" fmla="*/ 719527 h 1843790"/>
                  <a:gd name="connsiteX8" fmla="*/ 0 w 3207895"/>
                  <a:gd name="connsiteY8" fmla="*/ 524655 h 18437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07895" h="1843790">
                    <a:moveTo>
                      <a:pt x="1214203" y="0"/>
                    </a:moveTo>
                    <a:lnTo>
                      <a:pt x="1618937" y="224852"/>
                    </a:lnTo>
                    <a:lnTo>
                      <a:pt x="2893101" y="374754"/>
                    </a:lnTo>
                    <a:lnTo>
                      <a:pt x="3207895" y="974360"/>
                    </a:lnTo>
                    <a:lnTo>
                      <a:pt x="2488367" y="1843790"/>
                    </a:lnTo>
                    <a:lnTo>
                      <a:pt x="2188564" y="1394085"/>
                    </a:lnTo>
                    <a:lnTo>
                      <a:pt x="1334124" y="929390"/>
                    </a:lnTo>
                    <a:lnTo>
                      <a:pt x="1169233" y="719527"/>
                    </a:lnTo>
                    <a:lnTo>
                      <a:pt x="0" y="524655"/>
                    </a:lnTo>
                  </a:path>
                </a:pathLst>
              </a:custGeom>
              <a:noFill/>
              <a:ln w="3175" cap="rnd" cmpd="sng">
                <a:solidFill>
                  <a:schemeClr val="tx1">
                    <a:lumMod val="65000"/>
                    <a:lumOff val="35000"/>
                  </a:schemeClr>
                </a:solidFill>
                <a:prstDash val="dash"/>
                <a:round/>
                <a:headEnd type="none" w="med" len="med"/>
                <a:tailEnd type="none" w="med" len="med"/>
              </a:ln>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endParaRPr>
              </a:p>
            </p:txBody>
          </p:sp>
          <p:sp>
            <p:nvSpPr>
              <p:cNvPr id="18" name="フリーフォーム 17"/>
              <p:cNvSpPr/>
              <p:nvPr/>
            </p:nvSpPr>
            <p:spPr bwMode="auto">
              <a:xfrm>
                <a:off x="4631961" y="4557010"/>
                <a:ext cx="4497049" cy="779488"/>
              </a:xfrm>
              <a:custGeom>
                <a:avLst/>
                <a:gdLst>
                  <a:gd name="connsiteX0" fmla="*/ 0 w 4497049"/>
                  <a:gd name="connsiteY0" fmla="*/ 0 h 779488"/>
                  <a:gd name="connsiteX1" fmla="*/ 824459 w 4497049"/>
                  <a:gd name="connsiteY1" fmla="*/ 29980 h 779488"/>
                  <a:gd name="connsiteX2" fmla="*/ 2068642 w 4497049"/>
                  <a:gd name="connsiteY2" fmla="*/ 539646 h 779488"/>
                  <a:gd name="connsiteX3" fmla="*/ 2173573 w 4497049"/>
                  <a:gd name="connsiteY3" fmla="*/ 314793 h 779488"/>
                  <a:gd name="connsiteX4" fmla="*/ 3207895 w 4497049"/>
                  <a:gd name="connsiteY4" fmla="*/ 539646 h 779488"/>
                  <a:gd name="connsiteX5" fmla="*/ 3642609 w 4497049"/>
                  <a:gd name="connsiteY5" fmla="*/ 779488 h 779488"/>
                  <a:gd name="connsiteX6" fmla="*/ 4422098 w 4497049"/>
                  <a:gd name="connsiteY6" fmla="*/ 689547 h 779488"/>
                  <a:gd name="connsiteX7" fmla="*/ 4497049 w 4497049"/>
                  <a:gd name="connsiteY7" fmla="*/ 344774 h 7794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497049" h="779488">
                    <a:moveTo>
                      <a:pt x="0" y="0"/>
                    </a:moveTo>
                    <a:lnTo>
                      <a:pt x="824459" y="29980"/>
                    </a:lnTo>
                    <a:lnTo>
                      <a:pt x="2068642" y="539646"/>
                    </a:lnTo>
                    <a:lnTo>
                      <a:pt x="2173573" y="314793"/>
                    </a:lnTo>
                    <a:lnTo>
                      <a:pt x="3207895" y="539646"/>
                    </a:lnTo>
                    <a:lnTo>
                      <a:pt x="3642609" y="779488"/>
                    </a:lnTo>
                    <a:lnTo>
                      <a:pt x="4422098" y="689547"/>
                    </a:lnTo>
                    <a:lnTo>
                      <a:pt x="4497049" y="344774"/>
                    </a:lnTo>
                  </a:path>
                </a:pathLst>
              </a:custGeom>
              <a:noFill/>
              <a:ln w="3175" cap="rnd" cmpd="sng">
                <a:solidFill>
                  <a:schemeClr val="tx1">
                    <a:lumMod val="65000"/>
                    <a:lumOff val="35000"/>
                  </a:schemeClr>
                </a:solidFill>
                <a:prstDash val="dash"/>
                <a:round/>
                <a:headEnd type="none" w="med" len="med"/>
                <a:tailEnd type="none" w="med" len="med"/>
              </a:ln>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endParaRPr>
              </a:p>
            </p:txBody>
          </p:sp>
          <p:sp>
            <p:nvSpPr>
              <p:cNvPr id="19" name="フリーフォーム 18"/>
              <p:cNvSpPr/>
              <p:nvPr/>
            </p:nvSpPr>
            <p:spPr bwMode="auto">
              <a:xfrm>
                <a:off x="5950857" y="-333829"/>
                <a:ext cx="87086" cy="1291772"/>
              </a:xfrm>
              <a:custGeom>
                <a:avLst/>
                <a:gdLst>
                  <a:gd name="connsiteX0" fmla="*/ 87086 w 87086"/>
                  <a:gd name="connsiteY0" fmla="*/ 0 h 1291772"/>
                  <a:gd name="connsiteX1" fmla="*/ 14514 w 87086"/>
                  <a:gd name="connsiteY1" fmla="*/ 580572 h 1291772"/>
                  <a:gd name="connsiteX2" fmla="*/ 0 w 87086"/>
                  <a:gd name="connsiteY2" fmla="*/ 1291772 h 1291772"/>
                </a:gdLst>
                <a:ahLst/>
                <a:cxnLst>
                  <a:cxn ang="0">
                    <a:pos x="connsiteX0" y="connsiteY0"/>
                  </a:cxn>
                  <a:cxn ang="0">
                    <a:pos x="connsiteX1" y="connsiteY1"/>
                  </a:cxn>
                  <a:cxn ang="0">
                    <a:pos x="connsiteX2" y="connsiteY2"/>
                  </a:cxn>
                </a:cxnLst>
                <a:rect l="l" t="t" r="r" b="b"/>
                <a:pathLst>
                  <a:path w="87086" h="1291772">
                    <a:moveTo>
                      <a:pt x="87086" y="0"/>
                    </a:moveTo>
                    <a:lnTo>
                      <a:pt x="14514" y="580572"/>
                    </a:lnTo>
                    <a:lnTo>
                      <a:pt x="0" y="1291772"/>
                    </a:lnTo>
                  </a:path>
                </a:pathLst>
              </a:custGeom>
              <a:noFill/>
              <a:ln w="3175" cap="rnd" cmpd="sng">
                <a:solidFill>
                  <a:schemeClr val="tx1">
                    <a:lumMod val="65000"/>
                    <a:lumOff val="35000"/>
                  </a:schemeClr>
                </a:solidFill>
                <a:prstDash val="dash"/>
                <a:round/>
                <a:headEnd type="none" w="med" len="med"/>
                <a:tailEnd type="none" w="med" len="med"/>
              </a:ln>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endParaRPr>
              </a:p>
            </p:txBody>
          </p:sp>
          <p:sp>
            <p:nvSpPr>
              <p:cNvPr id="20" name="フリーフォーム 19"/>
              <p:cNvSpPr/>
              <p:nvPr/>
            </p:nvSpPr>
            <p:spPr bwMode="auto">
              <a:xfrm>
                <a:off x="4557486" y="203200"/>
                <a:ext cx="1422400" cy="638629"/>
              </a:xfrm>
              <a:custGeom>
                <a:avLst/>
                <a:gdLst>
                  <a:gd name="connsiteX0" fmla="*/ 0 w 1422400"/>
                  <a:gd name="connsiteY0" fmla="*/ 391886 h 638629"/>
                  <a:gd name="connsiteX1" fmla="*/ 174171 w 1422400"/>
                  <a:gd name="connsiteY1" fmla="*/ 377371 h 638629"/>
                  <a:gd name="connsiteX2" fmla="*/ 261257 w 1422400"/>
                  <a:gd name="connsiteY2" fmla="*/ 638629 h 638629"/>
                  <a:gd name="connsiteX3" fmla="*/ 1422400 w 1422400"/>
                  <a:gd name="connsiteY3" fmla="*/ 0 h 638629"/>
                </a:gdLst>
                <a:ahLst/>
                <a:cxnLst>
                  <a:cxn ang="0">
                    <a:pos x="connsiteX0" y="connsiteY0"/>
                  </a:cxn>
                  <a:cxn ang="0">
                    <a:pos x="connsiteX1" y="connsiteY1"/>
                  </a:cxn>
                  <a:cxn ang="0">
                    <a:pos x="connsiteX2" y="connsiteY2"/>
                  </a:cxn>
                  <a:cxn ang="0">
                    <a:pos x="connsiteX3" y="connsiteY3"/>
                  </a:cxn>
                </a:cxnLst>
                <a:rect l="l" t="t" r="r" b="b"/>
                <a:pathLst>
                  <a:path w="1422400" h="638629">
                    <a:moveTo>
                      <a:pt x="0" y="391886"/>
                    </a:moveTo>
                    <a:lnTo>
                      <a:pt x="174171" y="377371"/>
                    </a:lnTo>
                    <a:lnTo>
                      <a:pt x="261257" y="638629"/>
                    </a:lnTo>
                    <a:lnTo>
                      <a:pt x="1422400" y="0"/>
                    </a:lnTo>
                  </a:path>
                </a:pathLst>
              </a:custGeom>
              <a:noFill/>
              <a:ln w="3175" cap="rnd" cmpd="sng">
                <a:solidFill>
                  <a:schemeClr val="tx1">
                    <a:lumMod val="65000"/>
                    <a:lumOff val="35000"/>
                  </a:schemeClr>
                </a:solidFill>
                <a:prstDash val="dash"/>
                <a:round/>
                <a:headEnd type="none" w="med" len="med"/>
                <a:tailEnd type="none" w="med" len="med"/>
              </a:ln>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endParaRPr>
              </a:p>
            </p:txBody>
          </p:sp>
        </p:grpSp>
      </p:grpSp>
      <p:pic>
        <p:nvPicPr>
          <p:cNvPr id="21" name="Picture 9"/>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341535" y="3541468"/>
            <a:ext cx="548843" cy="357982"/>
          </a:xfrm>
          <a:prstGeom prst="rect">
            <a:avLst/>
          </a:prstGeom>
          <a:solidFill>
            <a:srgbClr val="92D050"/>
          </a:solidFill>
          <a:ln>
            <a:noFill/>
          </a:ln>
          <a:effectLst/>
        </p:spPr>
      </p:pic>
      <p:pic>
        <p:nvPicPr>
          <p:cNvPr id="22" name="Picture 9"/>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805633" y="4914694"/>
            <a:ext cx="445769" cy="290752"/>
          </a:xfrm>
          <a:prstGeom prst="rect">
            <a:avLst/>
          </a:prstGeom>
          <a:solidFill>
            <a:srgbClr val="92D050"/>
          </a:solidFill>
          <a:ln>
            <a:noFill/>
          </a:ln>
          <a:effectLst/>
        </p:spPr>
      </p:pic>
      <p:pic>
        <p:nvPicPr>
          <p:cNvPr id="23" name="Picture 9"/>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275060" y="4267455"/>
            <a:ext cx="460458" cy="300333"/>
          </a:xfrm>
          <a:prstGeom prst="rect">
            <a:avLst/>
          </a:prstGeom>
          <a:solidFill>
            <a:srgbClr val="92D050"/>
          </a:solidFill>
          <a:ln>
            <a:noFill/>
          </a:ln>
          <a:effectLst/>
        </p:spPr>
      </p:pic>
      <p:pic>
        <p:nvPicPr>
          <p:cNvPr id="24" name="Picture 9"/>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335918" y="5143956"/>
            <a:ext cx="548843" cy="357982"/>
          </a:xfrm>
          <a:prstGeom prst="rect">
            <a:avLst/>
          </a:prstGeom>
          <a:solidFill>
            <a:srgbClr val="FF99FF"/>
          </a:solidFill>
          <a:ln>
            <a:noFill/>
          </a:ln>
          <a:effectLst/>
        </p:spPr>
      </p:pic>
      <p:pic>
        <p:nvPicPr>
          <p:cNvPr id="25" name="Picture 9"/>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898642" y="4752289"/>
            <a:ext cx="907919" cy="592188"/>
          </a:xfrm>
          <a:prstGeom prst="rect">
            <a:avLst/>
          </a:prstGeom>
          <a:solidFill>
            <a:srgbClr val="FF99FF"/>
          </a:solidFill>
          <a:ln>
            <a:noFill/>
          </a:ln>
          <a:effectLst/>
        </p:spPr>
      </p:pic>
      <p:pic>
        <p:nvPicPr>
          <p:cNvPr id="27" name="Picture 9"/>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208299" y="4603869"/>
            <a:ext cx="548843" cy="357982"/>
          </a:xfrm>
          <a:prstGeom prst="rect">
            <a:avLst/>
          </a:prstGeom>
          <a:solidFill>
            <a:schemeClr val="tx2">
              <a:lumMod val="40000"/>
              <a:lumOff val="60000"/>
            </a:schemeClr>
          </a:solidFill>
          <a:ln>
            <a:noFill/>
          </a:ln>
          <a:effectLst/>
        </p:spPr>
      </p:pic>
      <p:pic>
        <p:nvPicPr>
          <p:cNvPr id="30" name="Picture 9"/>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776077" y="4090433"/>
            <a:ext cx="897409" cy="585334"/>
          </a:xfrm>
          <a:prstGeom prst="rect">
            <a:avLst/>
          </a:prstGeom>
          <a:solidFill>
            <a:schemeClr val="tx2">
              <a:lumMod val="40000"/>
              <a:lumOff val="60000"/>
            </a:schemeClr>
          </a:solidFill>
          <a:ln>
            <a:noFill/>
          </a:ln>
          <a:effectLst/>
        </p:spPr>
      </p:pic>
      <p:sp>
        <p:nvSpPr>
          <p:cNvPr id="31" name="テキスト ボックス 30"/>
          <p:cNvSpPr txBox="1"/>
          <p:nvPr/>
        </p:nvSpPr>
        <p:spPr>
          <a:xfrm>
            <a:off x="791302" y="4980092"/>
            <a:ext cx="1217207"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srgbClr val="FF66FF"/>
                </a:solidFill>
                <a:effectLst/>
                <a:uLnTx/>
                <a:uFillTx/>
                <a:latin typeface="Calibri"/>
                <a:ea typeface="ＭＳ Ｐゴシック" panose="020B0600070205080204" pitchFamily="50" charset="-128"/>
                <a:cs typeface="+mn-cs"/>
              </a:rPr>
              <a:t>柴島浄水場</a:t>
            </a:r>
            <a:endParaRPr kumimoji="1" lang="en-US" altLang="ja-JP" sz="1400" b="0" i="0" u="none" strike="noStrike" kern="1200" cap="none" spc="0" normalizeH="0" baseline="0" noProof="0" dirty="0">
              <a:ln>
                <a:noFill/>
              </a:ln>
              <a:solidFill>
                <a:srgbClr val="FF66FF"/>
              </a:solidFill>
              <a:effectLst/>
              <a:uLnTx/>
              <a:uFillTx/>
              <a:latin typeface="Calibri"/>
              <a:ea typeface="ＭＳ Ｐゴシック" panose="020B0600070205080204"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srgbClr val="FF66FF"/>
                </a:solidFill>
                <a:effectLst/>
                <a:uLnTx/>
                <a:uFillTx/>
                <a:latin typeface="Calibri"/>
                <a:ea typeface="ＭＳ Ｐゴシック" panose="020B0600070205080204" pitchFamily="50" charset="-128"/>
                <a:cs typeface="+mn-cs"/>
              </a:rPr>
              <a:t>（大阪市）</a:t>
            </a:r>
          </a:p>
        </p:txBody>
      </p:sp>
      <p:sp>
        <p:nvSpPr>
          <p:cNvPr id="32" name="テキスト ボックス 31"/>
          <p:cNvSpPr txBox="1"/>
          <p:nvPr/>
        </p:nvSpPr>
        <p:spPr>
          <a:xfrm>
            <a:off x="4434913" y="4031146"/>
            <a:ext cx="1217207" cy="73866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srgbClr val="4F81BD"/>
                </a:solidFill>
                <a:effectLst/>
                <a:uLnTx/>
                <a:uFillTx/>
                <a:latin typeface="Calibri"/>
                <a:ea typeface="ＭＳ Ｐゴシック" panose="020B0600070205080204" pitchFamily="50" charset="-128"/>
                <a:cs typeface="+mn-cs"/>
              </a:rPr>
              <a:t>庭窪</a:t>
            </a:r>
            <a:endParaRPr kumimoji="1" lang="en-US" altLang="ja-JP" sz="1400" b="0" i="0" u="none" strike="noStrike" kern="1200" cap="none" spc="0" normalizeH="0" baseline="0" noProof="0" dirty="0">
              <a:ln>
                <a:noFill/>
              </a:ln>
              <a:solidFill>
                <a:srgbClr val="4F81BD"/>
              </a:solidFill>
              <a:effectLst/>
              <a:uLnTx/>
              <a:uFillTx/>
              <a:latin typeface="Calibri"/>
              <a:ea typeface="ＭＳ Ｐゴシック" panose="020B0600070205080204"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srgbClr val="4F81BD"/>
                </a:solidFill>
                <a:effectLst/>
                <a:uLnTx/>
                <a:uFillTx/>
                <a:latin typeface="Calibri"/>
                <a:ea typeface="ＭＳ Ｐゴシック" panose="020B0600070205080204" pitchFamily="50" charset="-128"/>
                <a:cs typeface="+mn-cs"/>
              </a:rPr>
              <a:t>浄水場</a:t>
            </a:r>
            <a:endParaRPr kumimoji="1" lang="en-US" altLang="ja-JP" sz="1400" b="0" i="0" u="none" strike="noStrike" kern="1200" cap="none" spc="0" normalizeH="0" baseline="0" noProof="0" dirty="0">
              <a:ln>
                <a:noFill/>
              </a:ln>
              <a:solidFill>
                <a:srgbClr val="4F81BD"/>
              </a:solidFill>
              <a:effectLst/>
              <a:uLnTx/>
              <a:uFillTx/>
              <a:latin typeface="Calibri"/>
              <a:ea typeface="ＭＳ Ｐゴシック" panose="020B0600070205080204"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srgbClr val="4F81BD"/>
                </a:solidFill>
                <a:effectLst/>
                <a:uLnTx/>
                <a:uFillTx/>
                <a:latin typeface="Calibri"/>
                <a:ea typeface="ＭＳ Ｐゴシック" panose="020B0600070205080204" pitchFamily="50" charset="-128"/>
                <a:cs typeface="+mn-cs"/>
              </a:rPr>
              <a:t>（企業団）</a:t>
            </a:r>
          </a:p>
        </p:txBody>
      </p:sp>
      <p:sp>
        <p:nvSpPr>
          <p:cNvPr id="33" name="テキスト ボックス 32"/>
          <p:cNvSpPr txBox="1"/>
          <p:nvPr/>
        </p:nvSpPr>
        <p:spPr>
          <a:xfrm>
            <a:off x="3958494" y="5345874"/>
            <a:ext cx="1217207" cy="73866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srgbClr val="FF66FF"/>
                </a:solidFill>
                <a:effectLst/>
                <a:uLnTx/>
                <a:uFillTx/>
                <a:latin typeface="Calibri"/>
                <a:ea typeface="ＭＳ Ｐゴシック" panose="020B0600070205080204" pitchFamily="50" charset="-128"/>
                <a:cs typeface="+mn-cs"/>
              </a:rPr>
              <a:t>庭窪</a:t>
            </a:r>
            <a:endParaRPr kumimoji="1" lang="en-US" altLang="ja-JP" sz="1400" b="0" i="0" u="none" strike="noStrike" kern="1200" cap="none" spc="0" normalizeH="0" baseline="0" noProof="0" dirty="0">
              <a:ln>
                <a:noFill/>
              </a:ln>
              <a:solidFill>
                <a:srgbClr val="FF66FF"/>
              </a:solidFill>
              <a:effectLst/>
              <a:uLnTx/>
              <a:uFillTx/>
              <a:latin typeface="Calibri"/>
              <a:ea typeface="ＭＳ Ｐゴシック" panose="020B0600070205080204"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srgbClr val="FF66FF"/>
                </a:solidFill>
                <a:effectLst/>
                <a:uLnTx/>
                <a:uFillTx/>
                <a:latin typeface="Calibri"/>
                <a:ea typeface="ＭＳ Ｐゴシック" panose="020B0600070205080204" pitchFamily="50" charset="-128"/>
                <a:cs typeface="+mn-cs"/>
              </a:rPr>
              <a:t>浄水場</a:t>
            </a:r>
            <a:endParaRPr kumimoji="1" lang="en-US" altLang="ja-JP" sz="1400" b="0" i="0" u="none" strike="noStrike" kern="1200" cap="none" spc="0" normalizeH="0" baseline="0" noProof="0" dirty="0">
              <a:ln>
                <a:noFill/>
              </a:ln>
              <a:solidFill>
                <a:srgbClr val="FF66FF"/>
              </a:solidFill>
              <a:effectLst/>
              <a:uLnTx/>
              <a:uFillTx/>
              <a:latin typeface="Calibri"/>
              <a:ea typeface="ＭＳ Ｐゴシック" panose="020B0600070205080204"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srgbClr val="FF66FF"/>
                </a:solidFill>
                <a:effectLst/>
                <a:uLnTx/>
                <a:uFillTx/>
                <a:latin typeface="Calibri"/>
                <a:ea typeface="ＭＳ Ｐゴシック" panose="020B0600070205080204" pitchFamily="50" charset="-128"/>
                <a:cs typeface="+mn-cs"/>
              </a:rPr>
              <a:t>（大阪市）</a:t>
            </a:r>
          </a:p>
        </p:txBody>
      </p:sp>
      <p:sp>
        <p:nvSpPr>
          <p:cNvPr id="34" name="テキスト ボックス 33"/>
          <p:cNvSpPr txBox="1"/>
          <p:nvPr/>
        </p:nvSpPr>
        <p:spPr>
          <a:xfrm>
            <a:off x="3034557" y="5137965"/>
            <a:ext cx="1217207"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srgbClr val="00B050"/>
                </a:solidFill>
                <a:effectLst/>
                <a:uLnTx/>
                <a:uFillTx/>
                <a:latin typeface="Calibri"/>
                <a:ea typeface="ＭＳ Ｐゴシック" panose="020B0600070205080204" pitchFamily="50" charset="-128"/>
                <a:cs typeface="+mn-cs"/>
              </a:rPr>
              <a:t>守口市</a:t>
            </a:r>
            <a:endParaRPr kumimoji="1" lang="en-US" altLang="ja-JP" sz="1400" b="0" i="0" u="none" strike="noStrike" kern="1200" cap="none" spc="0" normalizeH="0" baseline="0" noProof="0" dirty="0">
              <a:ln>
                <a:noFill/>
              </a:ln>
              <a:solidFill>
                <a:srgbClr val="00B050"/>
              </a:solidFill>
              <a:effectLst/>
              <a:uLnTx/>
              <a:uFillTx/>
              <a:latin typeface="Calibri"/>
              <a:ea typeface="ＭＳ Ｐゴシック" panose="020B0600070205080204"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srgbClr val="00B050"/>
                </a:solidFill>
                <a:effectLst/>
                <a:uLnTx/>
                <a:uFillTx/>
                <a:latin typeface="Calibri"/>
                <a:ea typeface="ＭＳ Ｐゴシック" panose="020B0600070205080204" pitchFamily="50" charset="-128"/>
                <a:cs typeface="+mn-cs"/>
              </a:rPr>
              <a:t>浄水場</a:t>
            </a:r>
            <a:endParaRPr kumimoji="1" lang="en-US" altLang="ja-JP" sz="1400" b="0" i="0" u="none" strike="noStrike" kern="1200" cap="none" spc="0" normalizeH="0" baseline="0" noProof="0" dirty="0">
              <a:ln>
                <a:noFill/>
              </a:ln>
              <a:solidFill>
                <a:srgbClr val="00B050"/>
              </a:solidFill>
              <a:effectLst/>
              <a:uLnTx/>
              <a:uFillTx/>
              <a:latin typeface="Calibri"/>
              <a:ea typeface="ＭＳ Ｐゴシック" panose="020B0600070205080204" pitchFamily="50" charset="-128"/>
              <a:cs typeface="+mn-cs"/>
            </a:endParaRPr>
          </a:p>
        </p:txBody>
      </p:sp>
      <p:sp>
        <p:nvSpPr>
          <p:cNvPr id="35" name="テキスト ボックス 34"/>
          <p:cNvSpPr txBox="1"/>
          <p:nvPr/>
        </p:nvSpPr>
        <p:spPr>
          <a:xfrm>
            <a:off x="5882354" y="5477664"/>
            <a:ext cx="1525450"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srgbClr val="FF66FF"/>
                </a:solidFill>
                <a:effectLst/>
                <a:uLnTx/>
                <a:uFillTx/>
                <a:latin typeface="Calibri"/>
                <a:ea typeface="ＭＳ Ｐゴシック" panose="020B0600070205080204" pitchFamily="50" charset="-128"/>
                <a:cs typeface="+mn-cs"/>
              </a:rPr>
              <a:t>豊野浄水場</a:t>
            </a:r>
            <a:endParaRPr kumimoji="1" lang="en-US" altLang="ja-JP" sz="1400" b="0" i="0" u="none" strike="noStrike" kern="1200" cap="none" spc="0" normalizeH="0" baseline="0" noProof="0" dirty="0">
              <a:ln>
                <a:noFill/>
              </a:ln>
              <a:solidFill>
                <a:srgbClr val="FF66FF"/>
              </a:solidFill>
              <a:effectLst/>
              <a:uLnTx/>
              <a:uFillTx/>
              <a:latin typeface="Calibri"/>
              <a:ea typeface="ＭＳ Ｐゴシック" panose="020B0600070205080204"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srgbClr val="FF66FF"/>
                </a:solidFill>
                <a:effectLst/>
                <a:uLnTx/>
                <a:uFillTx/>
                <a:latin typeface="Calibri"/>
                <a:ea typeface="ＭＳ Ｐゴシック" panose="020B0600070205080204" pitchFamily="50" charset="-128"/>
                <a:cs typeface="+mn-cs"/>
              </a:rPr>
              <a:t>（大阪市）</a:t>
            </a:r>
            <a:endParaRPr kumimoji="1" lang="en-US" altLang="ja-JP" sz="1400" b="0" i="0" u="none" strike="noStrike" kern="1200" cap="none" spc="0" normalizeH="0" baseline="0" noProof="0" dirty="0">
              <a:ln>
                <a:noFill/>
              </a:ln>
              <a:solidFill>
                <a:srgbClr val="FF66FF"/>
              </a:solidFill>
              <a:effectLst/>
              <a:uLnTx/>
              <a:uFillTx/>
              <a:latin typeface="Calibri"/>
              <a:ea typeface="ＭＳ Ｐゴシック" panose="020B0600070205080204" pitchFamily="50" charset="-128"/>
              <a:cs typeface="+mn-cs"/>
            </a:endParaRPr>
          </a:p>
        </p:txBody>
      </p:sp>
      <p:sp>
        <p:nvSpPr>
          <p:cNvPr id="36" name="テキスト ボックス 35"/>
          <p:cNvSpPr txBox="1"/>
          <p:nvPr/>
        </p:nvSpPr>
        <p:spPr>
          <a:xfrm>
            <a:off x="7541682" y="4665028"/>
            <a:ext cx="1368721"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srgbClr val="4F81BD"/>
                </a:solidFill>
                <a:effectLst/>
                <a:uLnTx/>
                <a:uFillTx/>
                <a:latin typeface="Calibri"/>
                <a:ea typeface="ＭＳ Ｐゴシック" panose="020B0600070205080204" pitchFamily="50" charset="-128"/>
                <a:cs typeface="+mn-cs"/>
              </a:rPr>
              <a:t>村野浄水場</a:t>
            </a:r>
            <a:endParaRPr kumimoji="1" lang="en-US" altLang="ja-JP" sz="1400" b="0" i="0" u="none" strike="noStrike" kern="1200" cap="none" spc="0" normalizeH="0" baseline="0" noProof="0" dirty="0">
              <a:ln>
                <a:noFill/>
              </a:ln>
              <a:solidFill>
                <a:srgbClr val="4F81BD"/>
              </a:solidFill>
              <a:effectLst/>
              <a:uLnTx/>
              <a:uFillTx/>
              <a:latin typeface="Calibri"/>
              <a:ea typeface="ＭＳ Ｐゴシック" panose="020B0600070205080204"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srgbClr val="4F81BD"/>
                </a:solidFill>
                <a:effectLst/>
                <a:uLnTx/>
                <a:uFillTx/>
                <a:latin typeface="Calibri"/>
                <a:ea typeface="ＭＳ Ｐゴシック" panose="020B0600070205080204" pitchFamily="50" charset="-128"/>
                <a:cs typeface="+mn-cs"/>
              </a:rPr>
              <a:t>（企業団）</a:t>
            </a:r>
            <a:endParaRPr kumimoji="1" lang="en-US" altLang="ja-JP" sz="1400" b="0" i="0" u="none" strike="noStrike" kern="1200" cap="none" spc="0" normalizeH="0" baseline="0" noProof="0" dirty="0">
              <a:ln>
                <a:noFill/>
              </a:ln>
              <a:solidFill>
                <a:srgbClr val="4F81BD"/>
              </a:solidFill>
              <a:effectLst/>
              <a:uLnTx/>
              <a:uFillTx/>
              <a:latin typeface="Calibri"/>
              <a:ea typeface="ＭＳ Ｐゴシック" panose="020B0600070205080204" pitchFamily="50" charset="-128"/>
              <a:cs typeface="+mn-cs"/>
            </a:endParaRPr>
          </a:p>
        </p:txBody>
      </p:sp>
      <p:sp>
        <p:nvSpPr>
          <p:cNvPr id="37" name="テキスト ボックス 36"/>
          <p:cNvSpPr txBox="1"/>
          <p:nvPr/>
        </p:nvSpPr>
        <p:spPr>
          <a:xfrm>
            <a:off x="6491543" y="3471147"/>
            <a:ext cx="1217207" cy="73866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srgbClr val="00B050"/>
                </a:solidFill>
                <a:effectLst/>
                <a:uLnTx/>
                <a:uFillTx/>
                <a:latin typeface="Calibri"/>
                <a:ea typeface="ＭＳ Ｐゴシック" panose="020B0600070205080204" pitchFamily="50" charset="-128"/>
                <a:cs typeface="+mn-cs"/>
              </a:rPr>
              <a:t>中宮</a:t>
            </a:r>
            <a:endParaRPr kumimoji="1" lang="en-US" altLang="ja-JP" sz="1400" b="0" i="0" u="none" strike="noStrike" kern="1200" cap="none" spc="0" normalizeH="0" baseline="0" noProof="0" dirty="0">
              <a:ln>
                <a:noFill/>
              </a:ln>
              <a:solidFill>
                <a:srgbClr val="00B050"/>
              </a:solidFill>
              <a:effectLst/>
              <a:uLnTx/>
              <a:uFillTx/>
              <a:latin typeface="Calibri"/>
              <a:ea typeface="ＭＳ Ｐゴシック" panose="020B0600070205080204"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srgbClr val="00B050"/>
                </a:solidFill>
                <a:effectLst/>
                <a:uLnTx/>
                <a:uFillTx/>
                <a:latin typeface="Calibri"/>
                <a:ea typeface="ＭＳ Ｐゴシック" panose="020B0600070205080204" pitchFamily="50" charset="-128"/>
                <a:cs typeface="+mn-cs"/>
              </a:rPr>
              <a:t>浄水場</a:t>
            </a:r>
            <a:endParaRPr kumimoji="1" lang="en-US" altLang="ja-JP" sz="1400" b="0" i="0" u="none" strike="noStrike" kern="1200" cap="none" spc="0" normalizeH="0" baseline="0" noProof="0" dirty="0">
              <a:ln>
                <a:noFill/>
              </a:ln>
              <a:solidFill>
                <a:srgbClr val="00B050"/>
              </a:solidFill>
              <a:effectLst/>
              <a:uLnTx/>
              <a:uFillTx/>
              <a:latin typeface="Calibri"/>
              <a:ea typeface="ＭＳ Ｐゴシック" panose="020B0600070205080204"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srgbClr val="00B050"/>
                </a:solidFill>
                <a:effectLst/>
                <a:uLnTx/>
                <a:uFillTx/>
                <a:latin typeface="Calibri"/>
                <a:ea typeface="ＭＳ Ｐゴシック" panose="020B0600070205080204" pitchFamily="50" charset="-128"/>
                <a:cs typeface="+mn-cs"/>
              </a:rPr>
              <a:t>（枚方市）</a:t>
            </a:r>
            <a:endParaRPr kumimoji="1" lang="en-US" altLang="ja-JP" sz="1400" b="0" i="0" u="none" strike="noStrike" kern="1200" cap="none" spc="0" normalizeH="0" baseline="0" noProof="0" dirty="0">
              <a:ln>
                <a:noFill/>
              </a:ln>
              <a:solidFill>
                <a:srgbClr val="00B050"/>
              </a:solidFill>
              <a:effectLst/>
              <a:uLnTx/>
              <a:uFillTx/>
              <a:latin typeface="Calibri"/>
              <a:ea typeface="ＭＳ Ｐゴシック" panose="020B0600070205080204" pitchFamily="50" charset="-128"/>
              <a:cs typeface="+mn-cs"/>
            </a:endParaRPr>
          </a:p>
        </p:txBody>
      </p:sp>
      <p:sp>
        <p:nvSpPr>
          <p:cNvPr id="38" name="テキスト ボックス 37"/>
          <p:cNvSpPr txBox="1"/>
          <p:nvPr/>
        </p:nvSpPr>
        <p:spPr>
          <a:xfrm>
            <a:off x="1871422" y="3703693"/>
            <a:ext cx="1584176"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srgbClr val="00B050"/>
                </a:solidFill>
                <a:effectLst/>
                <a:uLnTx/>
                <a:uFillTx/>
                <a:latin typeface="Calibri"/>
                <a:ea typeface="ＭＳ Ｐゴシック" panose="020B0600070205080204" pitchFamily="50" charset="-128"/>
                <a:cs typeface="+mn-cs"/>
              </a:rPr>
              <a:t>泉浄水所</a:t>
            </a:r>
            <a:endParaRPr kumimoji="1" lang="en-US" altLang="ja-JP" sz="1400" b="0" i="0" u="none" strike="noStrike" kern="1200" cap="none" spc="0" normalizeH="0" baseline="0" noProof="0" dirty="0">
              <a:ln>
                <a:noFill/>
              </a:ln>
              <a:solidFill>
                <a:srgbClr val="00B050"/>
              </a:solidFill>
              <a:effectLst/>
              <a:uLnTx/>
              <a:uFillTx/>
              <a:latin typeface="Calibri"/>
              <a:ea typeface="ＭＳ Ｐゴシック" panose="020B0600070205080204"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srgbClr val="00B050"/>
                </a:solidFill>
                <a:effectLst/>
                <a:uLnTx/>
                <a:uFillTx/>
                <a:latin typeface="Calibri"/>
                <a:ea typeface="ＭＳ Ｐゴシック" panose="020B0600070205080204" pitchFamily="50" charset="-128"/>
                <a:cs typeface="+mn-cs"/>
              </a:rPr>
              <a:t>（吹田市）</a:t>
            </a:r>
            <a:endParaRPr kumimoji="1" lang="en-US" altLang="ja-JP" sz="1400" b="0" i="0" u="none" strike="noStrike" kern="1200" cap="none" spc="0" normalizeH="0" baseline="0" noProof="0" dirty="0">
              <a:ln>
                <a:noFill/>
              </a:ln>
              <a:solidFill>
                <a:srgbClr val="00B050"/>
              </a:solidFill>
              <a:effectLst/>
              <a:uLnTx/>
              <a:uFillTx/>
              <a:latin typeface="Calibri"/>
              <a:ea typeface="ＭＳ Ｐゴシック" panose="020B0600070205080204" pitchFamily="50" charset="-128"/>
              <a:cs typeface="+mn-cs"/>
            </a:endParaRPr>
          </a:p>
        </p:txBody>
      </p:sp>
      <p:sp>
        <p:nvSpPr>
          <p:cNvPr id="39" name="テキスト ボックス 38"/>
          <p:cNvSpPr txBox="1"/>
          <p:nvPr/>
        </p:nvSpPr>
        <p:spPr>
          <a:xfrm>
            <a:off x="1882092" y="3003415"/>
            <a:ext cx="1217207" cy="73866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srgbClr val="4F81BD"/>
                </a:solidFill>
                <a:effectLst/>
                <a:uLnTx/>
                <a:uFillTx/>
                <a:latin typeface="Calibri"/>
                <a:ea typeface="ＭＳ Ｐゴシック" panose="020B0600070205080204" pitchFamily="50" charset="-128"/>
                <a:cs typeface="+mn-cs"/>
              </a:rPr>
              <a:t>三島・万博</a:t>
            </a:r>
            <a:endParaRPr kumimoji="1" lang="en-US" altLang="ja-JP" sz="1400" b="0" i="0" u="none" strike="noStrike" kern="1200" cap="none" spc="0" normalizeH="0" baseline="0" noProof="0" dirty="0">
              <a:ln>
                <a:noFill/>
              </a:ln>
              <a:solidFill>
                <a:srgbClr val="4F81BD"/>
              </a:solidFill>
              <a:effectLst/>
              <a:uLnTx/>
              <a:uFillTx/>
              <a:latin typeface="Calibri"/>
              <a:ea typeface="ＭＳ Ｐゴシック" panose="020B0600070205080204"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srgbClr val="4F81BD"/>
                </a:solidFill>
                <a:effectLst/>
                <a:uLnTx/>
                <a:uFillTx/>
                <a:latin typeface="Calibri"/>
                <a:ea typeface="ＭＳ Ｐゴシック" panose="020B0600070205080204" pitchFamily="50" charset="-128"/>
                <a:cs typeface="+mn-cs"/>
              </a:rPr>
              <a:t>浄水場</a:t>
            </a:r>
            <a:endParaRPr kumimoji="1" lang="en-US" altLang="ja-JP" sz="1400" b="0" i="0" u="none" strike="noStrike" kern="1200" cap="none" spc="0" normalizeH="0" baseline="0" noProof="0" dirty="0">
              <a:ln>
                <a:noFill/>
              </a:ln>
              <a:solidFill>
                <a:srgbClr val="4F81BD"/>
              </a:solidFill>
              <a:effectLst/>
              <a:uLnTx/>
              <a:uFillTx/>
              <a:latin typeface="Calibri"/>
              <a:ea typeface="ＭＳ Ｐゴシック" panose="020B0600070205080204"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srgbClr val="4F81BD"/>
                </a:solidFill>
                <a:effectLst/>
                <a:uLnTx/>
                <a:uFillTx/>
                <a:latin typeface="Calibri"/>
                <a:ea typeface="ＭＳ Ｐゴシック" panose="020B0600070205080204" pitchFamily="50" charset="-128"/>
                <a:cs typeface="+mn-cs"/>
              </a:rPr>
              <a:t>（企業団）</a:t>
            </a:r>
            <a:endParaRPr kumimoji="1" lang="en-US" altLang="ja-JP" sz="1400" b="0" i="0" u="none" strike="noStrike" kern="1200" cap="none" spc="0" normalizeH="0" baseline="0" noProof="0" dirty="0">
              <a:ln>
                <a:noFill/>
              </a:ln>
              <a:solidFill>
                <a:srgbClr val="4F81BD"/>
              </a:solidFill>
              <a:effectLst/>
              <a:uLnTx/>
              <a:uFillTx/>
              <a:latin typeface="Calibri"/>
              <a:ea typeface="ＭＳ Ｐゴシック" panose="020B0600070205080204" pitchFamily="50" charset="-128"/>
              <a:cs typeface="+mn-cs"/>
            </a:endParaRPr>
          </a:p>
        </p:txBody>
      </p:sp>
      <p:pic>
        <p:nvPicPr>
          <p:cNvPr id="42" name="Picture 9"/>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917670" y="3143425"/>
            <a:ext cx="548843" cy="357982"/>
          </a:xfrm>
          <a:prstGeom prst="rect">
            <a:avLst/>
          </a:prstGeom>
          <a:solidFill>
            <a:schemeClr val="tx2">
              <a:lumMod val="40000"/>
              <a:lumOff val="60000"/>
            </a:schemeClr>
          </a:solidFill>
          <a:ln>
            <a:noFill/>
          </a:ln>
          <a:effectLst/>
        </p:spPr>
      </p:pic>
      <p:sp>
        <p:nvSpPr>
          <p:cNvPr id="57" name="テキスト ボックス 56"/>
          <p:cNvSpPr txBox="1"/>
          <p:nvPr/>
        </p:nvSpPr>
        <p:spPr>
          <a:xfrm>
            <a:off x="950064" y="6197614"/>
            <a:ext cx="2153311" cy="620039"/>
          </a:xfrm>
          <a:prstGeom prst="ellipse">
            <a:avLst/>
          </a:prstGeom>
          <a:noFill/>
        </p:spPr>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white">
                    <a:lumMod val="50000"/>
                  </a:prstClr>
                </a:solidFill>
                <a:effectLst/>
                <a:uLnTx/>
                <a:uFillTx/>
                <a:latin typeface="Calibri"/>
                <a:ea typeface="ＭＳ Ｐゴシック" panose="020B0600070205080204" pitchFamily="50" charset="-128"/>
                <a:cs typeface="+mn-cs"/>
              </a:rPr>
              <a:t>大阪市</a:t>
            </a:r>
          </a:p>
        </p:txBody>
      </p:sp>
      <p:sp>
        <p:nvSpPr>
          <p:cNvPr id="77" name="テキスト ボックス 76"/>
          <p:cNvSpPr txBox="1"/>
          <p:nvPr/>
        </p:nvSpPr>
        <p:spPr>
          <a:xfrm>
            <a:off x="180477" y="134769"/>
            <a:ext cx="6166608"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b="1"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淀川</a:t>
            </a:r>
            <a:r>
              <a:rPr kumimoji="1" lang="ja-JP" altLang="en-US" sz="20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を水源とする９つの浄水場</a:t>
            </a:r>
          </a:p>
        </p:txBody>
      </p:sp>
      <p:sp>
        <p:nvSpPr>
          <p:cNvPr id="82" name="テキスト ボックス 81"/>
          <p:cNvSpPr txBox="1"/>
          <p:nvPr/>
        </p:nvSpPr>
        <p:spPr>
          <a:xfrm>
            <a:off x="521513" y="1144736"/>
            <a:ext cx="8352928" cy="861774"/>
          </a:xfrm>
          <a:prstGeom prst="rect">
            <a:avLst/>
          </a:prstGeom>
          <a:noFill/>
        </p:spPr>
        <p:txBody>
          <a:bodyPr wrap="square" rtlCol="0">
            <a:sp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大阪市、吹田市、守口市、枚方市は、自らの市域のために浄水場を保有し、大阪広域水道企業団は、大阪市を除く府域のために淀川を水源とした浄水場を保有して</a:t>
            </a:r>
            <a:r>
              <a:rPr kumimoji="1" lang="ja-JP" altLang="en-US" sz="16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いる。</a:t>
            </a:r>
            <a:endParaRPr kumimoji="1" lang="en-US" altLang="ja-JP"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各浄水場は淀川の府域上流から下流</a:t>
            </a:r>
            <a:r>
              <a:rPr kumimoji="1" lang="en-US" altLang="ja-JP"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23</a:t>
            </a:r>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ｋｍの間にある取水口から取水して</a:t>
            </a:r>
            <a:r>
              <a:rPr kumimoji="1" lang="ja-JP" altLang="en-US" sz="16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いる。</a:t>
            </a:r>
            <a:endPar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
        <p:nvSpPr>
          <p:cNvPr id="3" name="テキスト ボックス 2"/>
          <p:cNvSpPr txBox="1"/>
          <p:nvPr/>
        </p:nvSpPr>
        <p:spPr>
          <a:xfrm>
            <a:off x="4843784" y="3562636"/>
            <a:ext cx="775553"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1"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淀川</a:t>
            </a:r>
          </a:p>
        </p:txBody>
      </p:sp>
      <p:sp>
        <p:nvSpPr>
          <p:cNvPr id="2" name="テキスト ボックス 1"/>
          <p:cNvSpPr txBox="1"/>
          <p:nvPr/>
        </p:nvSpPr>
        <p:spPr>
          <a:xfrm>
            <a:off x="4729002" y="5345874"/>
            <a:ext cx="883547"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800" b="1" i="0" u="none" strike="noStrike" kern="1200" cap="none" spc="0" normalizeH="0" baseline="0" noProof="0" dirty="0">
                <a:ln>
                  <a:noFill/>
                </a:ln>
                <a:solidFill>
                  <a:srgbClr val="FF66FF"/>
                </a:solidFill>
                <a:effectLst/>
                <a:uLnTx/>
                <a:uFillTx/>
                <a:latin typeface="Calibri"/>
                <a:ea typeface="ＭＳ Ｐゴシック" panose="020B0600070205080204" pitchFamily="50" charset="-128"/>
                <a:cs typeface="+mn-cs"/>
              </a:rPr>
              <a:t>80</a:t>
            </a:r>
            <a:r>
              <a:rPr kumimoji="1" lang="ja-JP" altLang="en-US" sz="1800" b="1" i="0" u="none" strike="noStrike" kern="1200" cap="none" spc="0" normalizeH="0" baseline="0" noProof="0" dirty="0">
                <a:ln>
                  <a:noFill/>
                </a:ln>
                <a:solidFill>
                  <a:srgbClr val="FF66FF"/>
                </a:solidFill>
                <a:effectLst/>
                <a:uLnTx/>
                <a:uFillTx/>
                <a:latin typeface="Calibri"/>
                <a:ea typeface="ＭＳ Ｐゴシック" panose="020B0600070205080204" pitchFamily="50" charset="-128"/>
                <a:cs typeface="+mn-cs"/>
              </a:rPr>
              <a:t>万㎥</a:t>
            </a:r>
          </a:p>
        </p:txBody>
      </p:sp>
      <p:sp>
        <p:nvSpPr>
          <p:cNvPr id="43" name="テキスト ボックス 42"/>
          <p:cNvSpPr txBox="1"/>
          <p:nvPr/>
        </p:nvSpPr>
        <p:spPr>
          <a:xfrm>
            <a:off x="4716016" y="4616502"/>
            <a:ext cx="883547"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800" b="1" i="0" u="none" strike="noStrike" kern="1200" cap="none" spc="0" normalizeH="0" baseline="0" noProof="0" dirty="0">
                <a:ln>
                  <a:noFill/>
                </a:ln>
                <a:solidFill>
                  <a:srgbClr val="4F81BD">
                    <a:lumMod val="75000"/>
                  </a:srgbClr>
                </a:solidFill>
                <a:effectLst/>
                <a:uLnTx/>
                <a:uFillTx/>
                <a:latin typeface="Calibri"/>
                <a:ea typeface="ＭＳ Ｐゴシック" panose="020B0600070205080204" pitchFamily="50" charset="-128"/>
                <a:cs typeface="+mn-cs"/>
              </a:rPr>
              <a:t>20</a:t>
            </a:r>
            <a:r>
              <a:rPr kumimoji="1" lang="ja-JP" altLang="en-US" sz="1800" b="1" i="0" u="none" strike="noStrike" kern="1200" cap="none" spc="0" normalizeH="0" baseline="0" noProof="0" dirty="0">
                <a:ln>
                  <a:noFill/>
                </a:ln>
                <a:solidFill>
                  <a:srgbClr val="4F81BD">
                    <a:lumMod val="75000"/>
                  </a:srgbClr>
                </a:solidFill>
                <a:effectLst/>
                <a:uLnTx/>
                <a:uFillTx/>
                <a:latin typeface="Calibri"/>
                <a:ea typeface="ＭＳ Ｐゴシック" panose="020B0600070205080204" pitchFamily="50" charset="-128"/>
                <a:cs typeface="+mn-cs"/>
              </a:rPr>
              <a:t>万㎥</a:t>
            </a:r>
          </a:p>
        </p:txBody>
      </p:sp>
      <p:sp>
        <p:nvSpPr>
          <p:cNvPr id="44" name="テキスト ボックス 43"/>
          <p:cNvSpPr txBox="1"/>
          <p:nvPr/>
        </p:nvSpPr>
        <p:spPr>
          <a:xfrm>
            <a:off x="3216383" y="4910834"/>
            <a:ext cx="883547"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800" b="1" i="0" u="none" strike="noStrike" kern="1200" cap="none" spc="0" normalizeH="0" baseline="0" noProof="0" dirty="0">
                <a:ln>
                  <a:noFill/>
                </a:ln>
                <a:solidFill>
                  <a:srgbClr val="00B050"/>
                </a:solidFill>
                <a:effectLst/>
                <a:uLnTx/>
                <a:uFillTx/>
                <a:latin typeface="Calibri"/>
                <a:ea typeface="ＭＳ Ｐゴシック" panose="020B0600070205080204" pitchFamily="50" charset="-128"/>
                <a:cs typeface="+mn-cs"/>
              </a:rPr>
              <a:t>6</a:t>
            </a:r>
            <a:r>
              <a:rPr kumimoji="1" lang="ja-JP" altLang="en-US" sz="1800" b="1" i="0" u="none" strike="noStrike" kern="1200" cap="none" spc="0" normalizeH="0" baseline="0" noProof="0" dirty="0">
                <a:ln>
                  <a:noFill/>
                </a:ln>
                <a:solidFill>
                  <a:srgbClr val="00B050"/>
                </a:solidFill>
                <a:effectLst/>
                <a:uLnTx/>
                <a:uFillTx/>
                <a:latin typeface="Calibri"/>
                <a:ea typeface="ＭＳ Ｐゴシック" panose="020B0600070205080204" pitchFamily="50" charset="-128"/>
                <a:cs typeface="+mn-cs"/>
              </a:rPr>
              <a:t>万㎥</a:t>
            </a:r>
          </a:p>
        </p:txBody>
      </p:sp>
      <p:sp>
        <p:nvSpPr>
          <p:cNvPr id="45" name="テキスト ボックス 44"/>
          <p:cNvSpPr txBox="1"/>
          <p:nvPr/>
        </p:nvSpPr>
        <p:spPr>
          <a:xfrm>
            <a:off x="7744452" y="3809270"/>
            <a:ext cx="1176688"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800" b="1" i="0" u="none" strike="noStrike" kern="1200" cap="none" spc="0" normalizeH="0" baseline="0" noProof="0" dirty="0">
                <a:ln>
                  <a:noFill/>
                </a:ln>
                <a:solidFill>
                  <a:srgbClr val="4F81BD">
                    <a:lumMod val="75000"/>
                  </a:srgbClr>
                </a:solidFill>
                <a:effectLst/>
                <a:uLnTx/>
                <a:uFillTx/>
                <a:latin typeface="Calibri"/>
                <a:ea typeface="ＭＳ Ｐゴシック" panose="020B0600070205080204" pitchFamily="50" charset="-128"/>
                <a:cs typeface="+mn-cs"/>
              </a:rPr>
              <a:t>180</a:t>
            </a:r>
            <a:r>
              <a:rPr kumimoji="1" lang="ja-JP" altLang="en-US" sz="1800" b="1" i="0" u="none" strike="noStrike" kern="1200" cap="none" spc="0" normalizeH="0" baseline="0" noProof="0" dirty="0">
                <a:ln>
                  <a:noFill/>
                </a:ln>
                <a:solidFill>
                  <a:srgbClr val="4F81BD">
                    <a:lumMod val="75000"/>
                  </a:srgbClr>
                </a:solidFill>
                <a:effectLst/>
                <a:uLnTx/>
                <a:uFillTx/>
                <a:latin typeface="Calibri"/>
                <a:ea typeface="ＭＳ Ｐゴシック" panose="020B0600070205080204" pitchFamily="50" charset="-128"/>
                <a:cs typeface="+mn-cs"/>
              </a:rPr>
              <a:t>万㎥</a:t>
            </a:r>
          </a:p>
        </p:txBody>
      </p:sp>
      <p:sp>
        <p:nvSpPr>
          <p:cNvPr id="46" name="テキスト ボックス 45"/>
          <p:cNvSpPr txBox="1"/>
          <p:nvPr/>
        </p:nvSpPr>
        <p:spPr>
          <a:xfrm>
            <a:off x="7469780" y="3202252"/>
            <a:ext cx="883547"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800" b="1" i="0" u="none" strike="noStrike" kern="1200" cap="none" spc="0" normalizeH="0" baseline="0" noProof="0" dirty="0">
                <a:ln>
                  <a:noFill/>
                </a:ln>
                <a:solidFill>
                  <a:srgbClr val="00B050"/>
                </a:solidFill>
                <a:effectLst/>
                <a:uLnTx/>
                <a:uFillTx/>
                <a:latin typeface="Calibri"/>
                <a:ea typeface="ＭＳ Ｐゴシック" panose="020B0600070205080204" pitchFamily="50" charset="-128"/>
                <a:cs typeface="+mn-cs"/>
              </a:rPr>
              <a:t>12</a:t>
            </a:r>
            <a:r>
              <a:rPr kumimoji="1" lang="ja-JP" altLang="en-US" sz="1800" b="1" i="0" u="none" strike="noStrike" kern="1200" cap="none" spc="0" normalizeH="0" baseline="0" noProof="0" dirty="0">
                <a:ln>
                  <a:noFill/>
                </a:ln>
                <a:solidFill>
                  <a:srgbClr val="00B050"/>
                </a:solidFill>
                <a:effectLst/>
                <a:uLnTx/>
                <a:uFillTx/>
                <a:latin typeface="Calibri"/>
                <a:ea typeface="ＭＳ Ｐゴシック" panose="020B0600070205080204" pitchFamily="50" charset="-128"/>
                <a:cs typeface="+mn-cs"/>
              </a:rPr>
              <a:t>万㎥</a:t>
            </a:r>
          </a:p>
        </p:txBody>
      </p:sp>
      <p:sp>
        <p:nvSpPr>
          <p:cNvPr id="47" name="テキスト ボックス 46"/>
          <p:cNvSpPr txBox="1"/>
          <p:nvPr/>
        </p:nvSpPr>
        <p:spPr>
          <a:xfrm>
            <a:off x="6250192" y="4817538"/>
            <a:ext cx="883547"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800" b="1" i="0" u="none" strike="noStrike" kern="1200" cap="none" spc="0" normalizeH="0" baseline="0" noProof="0" dirty="0">
                <a:ln>
                  <a:noFill/>
                </a:ln>
                <a:solidFill>
                  <a:srgbClr val="FF66FF"/>
                </a:solidFill>
                <a:effectLst/>
                <a:uLnTx/>
                <a:uFillTx/>
                <a:latin typeface="Calibri"/>
                <a:ea typeface="ＭＳ Ｐゴシック" panose="020B0600070205080204" pitchFamily="50" charset="-128"/>
                <a:cs typeface="+mn-cs"/>
              </a:rPr>
              <a:t>45</a:t>
            </a:r>
            <a:r>
              <a:rPr kumimoji="1" lang="ja-JP" altLang="en-US" sz="1800" b="1" i="0" u="none" strike="noStrike" kern="1200" cap="none" spc="0" normalizeH="0" baseline="0" noProof="0" dirty="0">
                <a:ln>
                  <a:noFill/>
                </a:ln>
                <a:solidFill>
                  <a:srgbClr val="FF66FF"/>
                </a:solidFill>
                <a:effectLst/>
                <a:uLnTx/>
                <a:uFillTx/>
                <a:latin typeface="Calibri"/>
                <a:ea typeface="ＭＳ Ｐゴシック" panose="020B0600070205080204" pitchFamily="50" charset="-128"/>
                <a:cs typeface="+mn-cs"/>
              </a:rPr>
              <a:t>万㎥</a:t>
            </a:r>
          </a:p>
        </p:txBody>
      </p:sp>
      <p:sp>
        <p:nvSpPr>
          <p:cNvPr id="48" name="テキスト ボックス 47"/>
          <p:cNvSpPr txBox="1"/>
          <p:nvPr/>
        </p:nvSpPr>
        <p:spPr>
          <a:xfrm>
            <a:off x="996418" y="4686452"/>
            <a:ext cx="1165566"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800" b="1" i="0" u="none" strike="noStrike" kern="1200" cap="none" spc="0" normalizeH="0" baseline="0" noProof="0" dirty="0">
                <a:ln>
                  <a:noFill/>
                </a:ln>
                <a:solidFill>
                  <a:srgbClr val="FF66FF"/>
                </a:solidFill>
                <a:effectLst/>
                <a:uLnTx/>
                <a:uFillTx/>
                <a:latin typeface="Calibri"/>
                <a:ea typeface="ＭＳ Ｐゴシック" panose="020B0600070205080204" pitchFamily="50" charset="-128"/>
                <a:cs typeface="+mn-cs"/>
              </a:rPr>
              <a:t>118</a:t>
            </a:r>
            <a:r>
              <a:rPr kumimoji="1" lang="ja-JP" altLang="en-US" sz="1800" b="1" i="0" u="none" strike="noStrike" kern="1200" cap="none" spc="0" normalizeH="0" baseline="0" noProof="0" dirty="0">
                <a:ln>
                  <a:noFill/>
                </a:ln>
                <a:solidFill>
                  <a:srgbClr val="FF66FF"/>
                </a:solidFill>
                <a:effectLst/>
                <a:uLnTx/>
                <a:uFillTx/>
                <a:latin typeface="Calibri"/>
                <a:ea typeface="ＭＳ Ｐゴシック" panose="020B0600070205080204" pitchFamily="50" charset="-128"/>
                <a:cs typeface="+mn-cs"/>
              </a:rPr>
              <a:t>万㎥</a:t>
            </a:r>
          </a:p>
        </p:txBody>
      </p:sp>
      <p:sp>
        <p:nvSpPr>
          <p:cNvPr id="49" name="テキスト ボックス 48"/>
          <p:cNvSpPr txBox="1"/>
          <p:nvPr/>
        </p:nvSpPr>
        <p:spPr>
          <a:xfrm>
            <a:off x="2750319" y="4179364"/>
            <a:ext cx="883547"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800" b="1" i="0" u="none" strike="noStrike" kern="1200" cap="none" spc="0" normalizeH="0" baseline="0" noProof="0" dirty="0">
                <a:ln>
                  <a:noFill/>
                </a:ln>
                <a:solidFill>
                  <a:srgbClr val="00B050"/>
                </a:solidFill>
                <a:effectLst/>
                <a:uLnTx/>
                <a:uFillTx/>
                <a:latin typeface="Calibri"/>
                <a:ea typeface="ＭＳ Ｐゴシック" panose="020B0600070205080204" pitchFamily="50" charset="-128"/>
                <a:cs typeface="+mn-cs"/>
              </a:rPr>
              <a:t>5</a:t>
            </a:r>
            <a:r>
              <a:rPr kumimoji="1" lang="ja-JP" altLang="en-US" sz="1800" b="1" i="0" u="none" strike="noStrike" kern="1200" cap="none" spc="0" normalizeH="0" baseline="0" noProof="0" dirty="0">
                <a:ln>
                  <a:noFill/>
                </a:ln>
                <a:solidFill>
                  <a:srgbClr val="00B050"/>
                </a:solidFill>
                <a:effectLst/>
                <a:uLnTx/>
                <a:uFillTx/>
                <a:latin typeface="Calibri"/>
                <a:ea typeface="ＭＳ Ｐゴシック" panose="020B0600070205080204" pitchFamily="50" charset="-128"/>
                <a:cs typeface="+mn-cs"/>
              </a:rPr>
              <a:t>万㎥</a:t>
            </a:r>
          </a:p>
        </p:txBody>
      </p:sp>
      <p:sp>
        <p:nvSpPr>
          <p:cNvPr id="50" name="テキスト ボックス 49"/>
          <p:cNvSpPr txBox="1"/>
          <p:nvPr/>
        </p:nvSpPr>
        <p:spPr>
          <a:xfrm>
            <a:off x="2725399" y="2817226"/>
            <a:ext cx="883547"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800" b="1" i="0" u="none" strike="noStrike" kern="1200" cap="none" spc="0" normalizeH="0" baseline="0" noProof="0" dirty="0">
                <a:ln>
                  <a:noFill/>
                </a:ln>
                <a:solidFill>
                  <a:srgbClr val="4F81BD">
                    <a:lumMod val="75000"/>
                  </a:srgbClr>
                </a:solidFill>
                <a:effectLst/>
                <a:uLnTx/>
                <a:uFillTx/>
                <a:latin typeface="Calibri"/>
                <a:ea typeface="ＭＳ Ｐゴシック" panose="020B0600070205080204" pitchFamily="50" charset="-128"/>
                <a:cs typeface="+mn-cs"/>
              </a:rPr>
              <a:t>33</a:t>
            </a:r>
            <a:r>
              <a:rPr kumimoji="1" lang="ja-JP" altLang="en-US" sz="1800" b="1" i="0" u="none" strike="noStrike" kern="1200" cap="none" spc="0" normalizeH="0" baseline="0" noProof="0" dirty="0">
                <a:ln>
                  <a:noFill/>
                </a:ln>
                <a:solidFill>
                  <a:srgbClr val="4F81BD">
                    <a:lumMod val="75000"/>
                  </a:srgbClr>
                </a:solidFill>
                <a:effectLst/>
                <a:uLnTx/>
                <a:uFillTx/>
                <a:latin typeface="Calibri"/>
                <a:ea typeface="ＭＳ Ｐゴシック" panose="020B0600070205080204" pitchFamily="50" charset="-128"/>
                <a:cs typeface="+mn-cs"/>
              </a:rPr>
              <a:t>万㎥</a:t>
            </a:r>
          </a:p>
        </p:txBody>
      </p:sp>
      <p:sp>
        <p:nvSpPr>
          <p:cNvPr id="51" name="テキスト ボックス 50"/>
          <p:cNvSpPr txBox="1"/>
          <p:nvPr/>
        </p:nvSpPr>
        <p:spPr>
          <a:xfrm>
            <a:off x="5067418" y="4153461"/>
            <a:ext cx="2153311" cy="620039"/>
          </a:xfrm>
          <a:prstGeom prst="ellipse">
            <a:avLst/>
          </a:prstGeom>
          <a:noFill/>
        </p:spPr>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white">
                    <a:lumMod val="50000"/>
                  </a:prstClr>
                </a:solidFill>
                <a:effectLst/>
                <a:uLnTx/>
                <a:uFillTx/>
                <a:latin typeface="Calibri"/>
                <a:ea typeface="ＭＳ Ｐゴシック" panose="020B0600070205080204" pitchFamily="50" charset="-128"/>
                <a:cs typeface="+mn-cs"/>
              </a:rPr>
              <a:t>寝屋川市</a:t>
            </a:r>
          </a:p>
        </p:txBody>
      </p:sp>
      <p:sp>
        <p:nvSpPr>
          <p:cNvPr id="52" name="テキスト ボックス 51"/>
          <p:cNvSpPr txBox="1"/>
          <p:nvPr/>
        </p:nvSpPr>
        <p:spPr>
          <a:xfrm>
            <a:off x="7826414" y="3345264"/>
            <a:ext cx="1728566" cy="620039"/>
          </a:xfrm>
          <a:prstGeom prst="ellipse">
            <a:avLst/>
          </a:prstGeom>
          <a:noFill/>
        </p:spPr>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white">
                    <a:lumMod val="50000"/>
                  </a:prstClr>
                </a:solidFill>
                <a:effectLst/>
                <a:uLnTx/>
                <a:uFillTx/>
                <a:latin typeface="Calibri"/>
                <a:ea typeface="ＭＳ Ｐゴシック" panose="020B0600070205080204" pitchFamily="50" charset="-128"/>
                <a:cs typeface="+mn-cs"/>
              </a:rPr>
              <a:t>枚方市</a:t>
            </a:r>
          </a:p>
        </p:txBody>
      </p:sp>
      <p:sp>
        <p:nvSpPr>
          <p:cNvPr id="53" name="テキスト ボックス 52"/>
          <p:cNvSpPr txBox="1"/>
          <p:nvPr/>
        </p:nvSpPr>
        <p:spPr>
          <a:xfrm>
            <a:off x="3340909" y="5501938"/>
            <a:ext cx="1217208" cy="620039"/>
          </a:xfrm>
          <a:prstGeom prst="ellipse">
            <a:avLst/>
          </a:prstGeom>
          <a:noFill/>
        </p:spPr>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white">
                    <a:lumMod val="50000"/>
                  </a:prstClr>
                </a:solidFill>
                <a:effectLst/>
                <a:uLnTx/>
                <a:uFillTx/>
                <a:latin typeface="Calibri"/>
                <a:ea typeface="ＭＳ Ｐゴシック" panose="020B0600070205080204" pitchFamily="50" charset="-128"/>
                <a:cs typeface="+mn-cs"/>
              </a:rPr>
              <a:t>守口市</a:t>
            </a:r>
          </a:p>
        </p:txBody>
      </p:sp>
      <p:sp>
        <p:nvSpPr>
          <p:cNvPr id="54" name="テキスト ボックス 53"/>
          <p:cNvSpPr txBox="1"/>
          <p:nvPr/>
        </p:nvSpPr>
        <p:spPr>
          <a:xfrm>
            <a:off x="850750" y="3220346"/>
            <a:ext cx="2153311" cy="620039"/>
          </a:xfrm>
          <a:prstGeom prst="ellipse">
            <a:avLst/>
          </a:prstGeom>
          <a:noFill/>
        </p:spPr>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white">
                    <a:lumMod val="50000"/>
                  </a:prstClr>
                </a:solidFill>
                <a:effectLst/>
                <a:uLnTx/>
                <a:uFillTx/>
                <a:latin typeface="Calibri"/>
                <a:ea typeface="ＭＳ Ｐゴシック" panose="020B0600070205080204" pitchFamily="50" charset="-128"/>
                <a:cs typeface="+mn-cs"/>
              </a:rPr>
              <a:t>吹田市</a:t>
            </a:r>
          </a:p>
        </p:txBody>
      </p:sp>
      <p:cxnSp>
        <p:nvCxnSpPr>
          <p:cNvPr id="28" name="直線矢印コネクタ 27"/>
          <p:cNvCxnSpPr/>
          <p:nvPr/>
        </p:nvCxnSpPr>
        <p:spPr>
          <a:xfrm flipV="1">
            <a:off x="8130259" y="2047907"/>
            <a:ext cx="754750" cy="360040"/>
          </a:xfrm>
          <a:prstGeom prst="straightConnector1">
            <a:avLst/>
          </a:prstGeom>
          <a:ln>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58" name="テキスト ボックス 57"/>
          <p:cNvSpPr txBox="1"/>
          <p:nvPr/>
        </p:nvSpPr>
        <p:spPr>
          <a:xfrm>
            <a:off x="7708750" y="2289262"/>
            <a:ext cx="883547"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1" i="0" u="none" strike="noStrike" kern="1200" cap="none" spc="0" normalizeH="0" baseline="0" noProof="0" dirty="0">
                <a:ln>
                  <a:noFill/>
                </a:ln>
                <a:solidFill>
                  <a:prstClr val="white">
                    <a:lumMod val="50000"/>
                  </a:prstClr>
                </a:solidFill>
                <a:effectLst/>
                <a:uLnTx/>
                <a:uFillTx/>
                <a:latin typeface="Calibri"/>
                <a:ea typeface="ＭＳ Ｐゴシック" panose="020B0600070205080204" pitchFamily="50" charset="-128"/>
                <a:cs typeface="+mn-cs"/>
              </a:rPr>
              <a:t>琵琶湖</a:t>
            </a:r>
          </a:p>
        </p:txBody>
      </p:sp>
      <p:sp>
        <p:nvSpPr>
          <p:cNvPr id="59" name="テキスト ボックス 58"/>
          <p:cNvSpPr txBox="1"/>
          <p:nvPr/>
        </p:nvSpPr>
        <p:spPr>
          <a:xfrm>
            <a:off x="408976" y="5578670"/>
            <a:ext cx="883547"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1" i="0" u="none" strike="noStrike" kern="1200" cap="none" spc="0" normalizeH="0" baseline="0" noProof="0" dirty="0">
                <a:ln>
                  <a:noFill/>
                </a:ln>
                <a:solidFill>
                  <a:prstClr val="white">
                    <a:lumMod val="50000"/>
                  </a:prstClr>
                </a:solidFill>
                <a:effectLst/>
                <a:uLnTx/>
                <a:uFillTx/>
                <a:latin typeface="Calibri"/>
                <a:ea typeface="ＭＳ Ｐゴシック" panose="020B0600070205080204" pitchFamily="50" charset="-128"/>
                <a:cs typeface="+mn-cs"/>
              </a:rPr>
              <a:t>大阪湾</a:t>
            </a:r>
          </a:p>
        </p:txBody>
      </p:sp>
      <p:cxnSp>
        <p:nvCxnSpPr>
          <p:cNvPr id="60" name="直線矢印コネクタ 59"/>
          <p:cNvCxnSpPr/>
          <p:nvPr/>
        </p:nvCxnSpPr>
        <p:spPr>
          <a:xfrm flipH="1">
            <a:off x="-13028" y="5864458"/>
            <a:ext cx="643378" cy="187093"/>
          </a:xfrm>
          <a:prstGeom prst="straightConnector1">
            <a:avLst/>
          </a:prstGeom>
          <a:ln>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55" name="スライド番号プレースホルダー 2"/>
          <p:cNvSpPr>
            <a:spLocks noGrp="1"/>
          </p:cNvSpPr>
          <p:nvPr>
            <p:ph type="sldNum" sz="quarter" idx="12"/>
          </p:nvPr>
        </p:nvSpPr>
        <p:spPr>
          <a:xfrm>
            <a:off x="7009032" y="6482241"/>
            <a:ext cx="21336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26B3D98-A60D-4F83-A925-9FA9AF0DAB1E}" type="slidenum">
              <a:rPr kumimoji="1" lang="ja-JP" altLang="en-US" sz="1400" b="0" i="0" u="none" strike="noStrike" kern="1200" cap="none" spc="0" normalizeH="0" baseline="0" noProof="0" smtClean="0">
                <a:ln>
                  <a:noFill/>
                </a:ln>
                <a:solidFill>
                  <a:schemeClr val="tx1"/>
                </a:solidFill>
                <a:effectLst/>
                <a:uLnTx/>
                <a:uFillTx/>
                <a:latin typeface="Calibri"/>
                <a:ea typeface="ＭＳ Ｐゴシック" panose="020B0600070205080204"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1" lang="ja-JP" altLang="en-US" sz="1400" b="0" i="0" u="none" strike="noStrike" kern="1200" cap="none" spc="0" normalizeH="0" baseline="0" noProof="0" dirty="0">
              <a:ln>
                <a:noFill/>
              </a:ln>
              <a:solidFill>
                <a:schemeClr val="tx1"/>
              </a:solidFill>
              <a:effectLst/>
              <a:uLnTx/>
              <a:uFillTx/>
              <a:latin typeface="Calibri"/>
              <a:ea typeface="ＭＳ Ｐゴシック" panose="020B0600070205080204" pitchFamily="50" charset="-128"/>
              <a:cs typeface="+mn-cs"/>
            </a:endParaRPr>
          </a:p>
        </p:txBody>
      </p:sp>
      <p:sp>
        <p:nvSpPr>
          <p:cNvPr id="4" name="テキスト ボックス 3"/>
          <p:cNvSpPr txBox="1"/>
          <p:nvPr/>
        </p:nvSpPr>
        <p:spPr>
          <a:xfrm>
            <a:off x="3762000" y="2556241"/>
            <a:ext cx="2585085"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数値は浄水場の施設能力（日量）</a:t>
            </a:r>
          </a:p>
        </p:txBody>
      </p:sp>
      <p:pic>
        <p:nvPicPr>
          <p:cNvPr id="26" name="Picture 9"/>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211960" y="4913826"/>
            <a:ext cx="696710" cy="454428"/>
          </a:xfrm>
          <a:prstGeom prst="rect">
            <a:avLst/>
          </a:prstGeom>
          <a:solidFill>
            <a:srgbClr val="FF99FF"/>
          </a:solidFill>
          <a:ln>
            <a:noFill/>
          </a:ln>
          <a:effectLst/>
        </p:spPr>
      </p:pic>
      <p:sp>
        <p:nvSpPr>
          <p:cNvPr id="62" name="テキスト ボックス 61"/>
          <p:cNvSpPr txBox="1"/>
          <p:nvPr/>
        </p:nvSpPr>
        <p:spPr>
          <a:xfrm>
            <a:off x="555499" y="6618895"/>
            <a:ext cx="4538073" cy="253916"/>
          </a:xfrm>
          <a:prstGeom prst="rect">
            <a:avLst/>
          </a:prstGeom>
          <a:noFill/>
        </p:spPr>
        <p:txBody>
          <a:bodyPr wrap="square" lIns="36000" rIns="3600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出典：大阪府の水道の現況（</a:t>
            </a:r>
            <a:r>
              <a:rPr kumimoji="1" lang="en-US" altLang="ja-JP"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2016)</a:t>
            </a:r>
            <a:r>
              <a:rPr kumimoji="1" lang="ja-JP" altLang="en-US"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等</a:t>
            </a:r>
          </a:p>
        </p:txBody>
      </p:sp>
      <p:cxnSp>
        <p:nvCxnSpPr>
          <p:cNvPr id="61" name="直線コネクタ 60"/>
          <p:cNvCxnSpPr/>
          <p:nvPr/>
        </p:nvCxnSpPr>
        <p:spPr>
          <a:xfrm>
            <a:off x="167421" y="518441"/>
            <a:ext cx="8820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4091871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p:cNvSpPr txBox="1"/>
          <p:nvPr/>
        </p:nvSpPr>
        <p:spPr>
          <a:xfrm>
            <a:off x="495040" y="1636743"/>
            <a:ext cx="8280920" cy="3831818"/>
          </a:xfrm>
          <a:prstGeom prst="rect">
            <a:avLst/>
          </a:prstGeom>
          <a:noFill/>
        </p:spPr>
        <p:txBody>
          <a:bodyPr wrap="square" rtlCol="0">
            <a:spAutoFit/>
          </a:bodyPr>
          <a:lstStyle/>
          <a:p>
            <a:pPr marL="285750" indent="-285750">
              <a:lnSpc>
                <a:spcPct val="150000"/>
              </a:lnSpc>
              <a:buFont typeface="Arial" panose="020B0604020202020204" pitchFamily="34" charset="0"/>
              <a:buChar char="•"/>
            </a:pPr>
            <a:r>
              <a:rPr lang="ja-JP" altLang="ja-JP" dirty="0" smtClean="0">
                <a:latin typeface="メイリオ" panose="020B0604030504040204" pitchFamily="50" charset="-128"/>
                <a:ea typeface="メイリオ" panose="020B0604030504040204" pitchFamily="50" charset="-128"/>
                <a:cs typeface="メイリオ" panose="020B0604030504040204" pitchFamily="50" charset="-128"/>
              </a:rPr>
              <a:t>府域</a:t>
            </a:r>
            <a:r>
              <a:rPr lang="ja-JP" altLang="ja-JP" dirty="0">
                <a:latin typeface="メイリオ" panose="020B0604030504040204" pitchFamily="50" charset="-128"/>
                <a:ea typeface="メイリオ" panose="020B0604030504040204" pitchFamily="50" charset="-128"/>
                <a:cs typeface="メイリオ" panose="020B0604030504040204" pitchFamily="50" charset="-128"/>
              </a:rPr>
              <a:t>全体で供給能力が過剰となる中、府域供給量の</a:t>
            </a:r>
            <a:r>
              <a:rPr lang="en-US" altLang="ja-JP" dirty="0">
                <a:latin typeface="メイリオ" panose="020B0604030504040204" pitchFamily="50" charset="-128"/>
                <a:ea typeface="メイリオ" panose="020B0604030504040204" pitchFamily="50" charset="-128"/>
                <a:cs typeface="メイリオ" panose="020B0604030504040204" pitchFamily="50" charset="-128"/>
              </a:rPr>
              <a:t>9</a:t>
            </a:r>
            <a:r>
              <a:rPr lang="ja-JP" altLang="ja-JP" dirty="0">
                <a:latin typeface="メイリオ" panose="020B0604030504040204" pitchFamily="50" charset="-128"/>
                <a:ea typeface="メイリオ" panose="020B0604030504040204" pitchFamily="50" charset="-128"/>
                <a:cs typeface="メイリオ" panose="020B0604030504040204" pitchFamily="50" charset="-128"/>
              </a:rPr>
              <a:t>割を占める淀川を水源とした９つの浄水場の最適化に焦点を絞り、以下の基本的な考え方に基づき、試算結果を示すことと</a:t>
            </a:r>
            <a:r>
              <a:rPr lang="ja-JP" altLang="ja-JP" dirty="0" smtClean="0">
                <a:latin typeface="メイリオ" panose="020B0604030504040204" pitchFamily="50" charset="-128"/>
                <a:ea typeface="メイリオ" panose="020B0604030504040204" pitchFamily="50" charset="-128"/>
                <a:cs typeface="メイリオ" panose="020B0604030504040204" pitchFamily="50" charset="-128"/>
              </a:rPr>
              <a:t>した</a:t>
            </a:r>
            <a:r>
              <a:rPr lang="ja-JP" altLang="en-US" dirty="0" smtClean="0">
                <a:latin typeface="メイリオ" panose="020B0604030504040204" pitchFamily="50" charset="-128"/>
                <a:ea typeface="メイリオ" panose="020B0604030504040204" pitchFamily="50" charset="-128"/>
                <a:cs typeface="メイリオ" panose="020B0604030504040204" pitchFamily="50" charset="-128"/>
              </a:rPr>
              <a:t>。</a:t>
            </a:r>
            <a:endParaRPr lang="en-US" altLang="ja-JP" dirty="0" smtClean="0">
              <a:latin typeface="メイリオ" panose="020B0604030504040204" pitchFamily="50" charset="-128"/>
              <a:ea typeface="メイリオ" panose="020B0604030504040204" pitchFamily="50" charset="-128"/>
              <a:cs typeface="メイリオ" panose="020B0604030504040204" pitchFamily="50" charset="-128"/>
            </a:endParaRPr>
          </a:p>
          <a:p>
            <a:pPr marL="285750" indent="-285750">
              <a:buFont typeface="Arial" panose="020B0604020202020204" pitchFamily="34" charset="0"/>
              <a:buChar char="•"/>
            </a:pPr>
            <a:endParaRPr lang="en-US" altLang="ja-JP" dirty="0">
              <a:latin typeface="メイリオ" panose="020B0604030504040204" pitchFamily="50" charset="-128"/>
              <a:ea typeface="メイリオ" panose="020B0604030504040204" pitchFamily="50" charset="-128"/>
              <a:cs typeface="メイリオ" panose="020B0604030504040204" pitchFamily="50" charset="-128"/>
            </a:endParaRPr>
          </a:p>
          <a:p>
            <a:r>
              <a:rPr lang="ja-JP" altLang="ja-JP" b="1" dirty="0" smtClean="0">
                <a:latin typeface="メイリオ" panose="020B0604030504040204" pitchFamily="50" charset="-128"/>
                <a:ea typeface="メイリオ" panose="020B0604030504040204" pitchFamily="50" charset="-128"/>
                <a:cs typeface="メイリオ" panose="020B0604030504040204" pitchFamily="50" charset="-128"/>
              </a:rPr>
              <a:t>【</a:t>
            </a:r>
            <a:r>
              <a:rPr lang="ja-JP" altLang="ja-JP" b="1" dirty="0">
                <a:latin typeface="メイリオ" panose="020B0604030504040204" pitchFamily="50" charset="-128"/>
                <a:ea typeface="メイリオ" panose="020B0604030504040204" pitchFamily="50" charset="-128"/>
                <a:cs typeface="メイリオ" panose="020B0604030504040204" pitchFamily="50" charset="-128"/>
              </a:rPr>
              <a:t>基本姿勢】</a:t>
            </a:r>
            <a:r>
              <a:rPr lang="ja-JP" altLang="ja-JP" dirty="0">
                <a:latin typeface="メイリオ" panose="020B0604030504040204" pitchFamily="50" charset="-128"/>
                <a:ea typeface="メイリオ" panose="020B0604030504040204" pitchFamily="50" charset="-128"/>
                <a:cs typeface="メイリオ" panose="020B0604030504040204" pitchFamily="50" charset="-128"/>
              </a:rPr>
              <a:t>大阪市・</a:t>
            </a:r>
            <a:r>
              <a:rPr lang="ja-JP" altLang="ja-JP" dirty="0" smtClean="0">
                <a:latin typeface="メイリオ" panose="020B0604030504040204" pitchFamily="50" charset="-128"/>
                <a:ea typeface="メイリオ" panose="020B0604030504040204" pitchFamily="50" charset="-128"/>
                <a:cs typeface="メイリオ" panose="020B0604030504040204" pitchFamily="50" charset="-128"/>
              </a:rPr>
              <a:t>企業団</a:t>
            </a:r>
            <a:r>
              <a:rPr lang="ja-JP" altLang="en-US" dirty="0" smtClean="0">
                <a:latin typeface="メイリオ" panose="020B0604030504040204" pitchFamily="50" charset="-128"/>
                <a:ea typeface="メイリオ" panose="020B0604030504040204" pitchFamily="50" charset="-128"/>
                <a:cs typeface="メイリオ" panose="020B0604030504040204" pitchFamily="50" charset="-128"/>
              </a:rPr>
              <a:t>・受水市町村の</a:t>
            </a:r>
            <a:r>
              <a:rPr lang="ja-JP" altLang="ja-JP" dirty="0" smtClean="0">
                <a:latin typeface="メイリオ" panose="020B0604030504040204" pitchFamily="50" charset="-128"/>
                <a:ea typeface="メイリオ" panose="020B0604030504040204" pitchFamily="50" charset="-128"/>
                <a:cs typeface="メイリオ" panose="020B0604030504040204" pitchFamily="50" charset="-128"/>
              </a:rPr>
              <a:t>行政</a:t>
            </a:r>
            <a:r>
              <a:rPr lang="ja-JP" altLang="ja-JP" dirty="0">
                <a:latin typeface="メイリオ" panose="020B0604030504040204" pitchFamily="50" charset="-128"/>
                <a:ea typeface="メイリオ" panose="020B0604030504040204" pitchFamily="50" charset="-128"/>
                <a:cs typeface="メイリオ" panose="020B0604030504040204" pitchFamily="50" charset="-128"/>
              </a:rPr>
              <a:t>区域の概念を離れる</a:t>
            </a:r>
          </a:p>
          <a:p>
            <a:endParaRPr lang="en-US" altLang="ja-JP" dirty="0" smtClean="0">
              <a:latin typeface="メイリオ" panose="020B0604030504040204" pitchFamily="50" charset="-128"/>
              <a:ea typeface="メイリオ" panose="020B0604030504040204" pitchFamily="50" charset="-128"/>
              <a:cs typeface="メイリオ" panose="020B0604030504040204" pitchFamily="50" charset="-128"/>
            </a:endParaRPr>
          </a:p>
          <a:p>
            <a:r>
              <a:rPr lang="ja-JP" altLang="ja-JP" b="1" dirty="0" smtClean="0">
                <a:latin typeface="メイリオ" panose="020B0604030504040204" pitchFamily="50" charset="-128"/>
                <a:ea typeface="メイリオ" panose="020B0604030504040204" pitchFamily="50" charset="-128"/>
                <a:cs typeface="メイリオ" panose="020B0604030504040204" pitchFamily="50" charset="-128"/>
              </a:rPr>
              <a:t>【</a:t>
            </a:r>
            <a:r>
              <a:rPr lang="en-US" altLang="ja-JP" b="1" dirty="0" smtClean="0">
                <a:latin typeface="メイリオ" panose="020B0604030504040204" pitchFamily="50" charset="-128"/>
                <a:ea typeface="メイリオ" panose="020B0604030504040204" pitchFamily="50" charset="-128"/>
                <a:cs typeface="メイリオ" panose="020B0604030504040204" pitchFamily="50" charset="-128"/>
              </a:rPr>
              <a:t> </a:t>
            </a:r>
            <a:r>
              <a:rPr lang="ja-JP" altLang="ja-JP" b="1" dirty="0" smtClean="0">
                <a:latin typeface="メイリオ" panose="020B0604030504040204" pitchFamily="50" charset="-128"/>
                <a:ea typeface="メイリオ" panose="020B0604030504040204" pitchFamily="50" charset="-128"/>
                <a:cs typeface="メイリオ" panose="020B0604030504040204" pitchFamily="50" charset="-128"/>
              </a:rPr>
              <a:t>コ</a:t>
            </a:r>
            <a:r>
              <a:rPr lang="en-US" altLang="ja-JP" b="1" dirty="0" smtClean="0">
                <a:latin typeface="メイリオ" panose="020B0604030504040204" pitchFamily="50" charset="-128"/>
                <a:ea typeface="メイリオ" panose="020B0604030504040204" pitchFamily="50" charset="-128"/>
                <a:cs typeface="メイリオ" panose="020B0604030504040204" pitchFamily="50" charset="-128"/>
              </a:rPr>
              <a:t> </a:t>
            </a:r>
            <a:r>
              <a:rPr lang="ja-JP" altLang="ja-JP" b="1" dirty="0" smtClean="0">
                <a:latin typeface="メイリオ" panose="020B0604030504040204" pitchFamily="50" charset="-128"/>
                <a:ea typeface="メイリオ" panose="020B0604030504040204" pitchFamily="50" charset="-128"/>
                <a:cs typeface="メイリオ" panose="020B0604030504040204" pitchFamily="50" charset="-128"/>
              </a:rPr>
              <a:t>ス</a:t>
            </a:r>
            <a:r>
              <a:rPr lang="en-US" altLang="ja-JP" b="1" dirty="0" smtClean="0">
                <a:latin typeface="メイリオ" panose="020B0604030504040204" pitchFamily="50" charset="-128"/>
                <a:ea typeface="メイリオ" panose="020B0604030504040204" pitchFamily="50" charset="-128"/>
                <a:cs typeface="メイリオ" panose="020B0604030504040204" pitchFamily="50" charset="-128"/>
              </a:rPr>
              <a:t> </a:t>
            </a:r>
            <a:r>
              <a:rPr lang="ja-JP" altLang="ja-JP" b="1" dirty="0" smtClean="0">
                <a:latin typeface="メイリオ" panose="020B0604030504040204" pitchFamily="50" charset="-128"/>
                <a:ea typeface="メイリオ" panose="020B0604030504040204" pitchFamily="50" charset="-128"/>
                <a:cs typeface="メイリオ" panose="020B0604030504040204" pitchFamily="50" charset="-128"/>
              </a:rPr>
              <a:t>ト】</a:t>
            </a:r>
            <a:r>
              <a:rPr lang="ja-JP" altLang="ja-JP" dirty="0">
                <a:latin typeface="メイリオ" panose="020B0604030504040204" pitchFamily="50" charset="-128"/>
                <a:ea typeface="メイリオ" panose="020B0604030504040204" pitchFamily="50" charset="-128"/>
                <a:cs typeface="メイリオ" panose="020B0604030504040204" pitchFamily="50" charset="-128"/>
              </a:rPr>
              <a:t>コストの安い浄水場の有効活用</a:t>
            </a:r>
          </a:p>
          <a:p>
            <a:r>
              <a:rPr lang="en-US" altLang="ja-JP" dirty="0" smtClean="0">
                <a:latin typeface="メイリオ" panose="020B0604030504040204" pitchFamily="50" charset="-128"/>
                <a:ea typeface="メイリオ" panose="020B0604030504040204" pitchFamily="50" charset="-128"/>
                <a:cs typeface="メイリオ" panose="020B0604030504040204" pitchFamily="50" charset="-128"/>
              </a:rPr>
              <a:t>	</a:t>
            </a:r>
            <a:r>
              <a:rPr lang="ja-JP" altLang="en-US" dirty="0" smtClean="0">
                <a:latin typeface="メイリオ" panose="020B0604030504040204" pitchFamily="50" charset="-128"/>
                <a:ea typeface="メイリオ" panose="020B0604030504040204" pitchFamily="50" charset="-128"/>
                <a:cs typeface="メイリオ" panose="020B0604030504040204" pitchFamily="50" charset="-128"/>
              </a:rPr>
              <a:t>　   </a:t>
            </a:r>
            <a:r>
              <a:rPr lang="ja-JP" altLang="ja-JP" dirty="0" smtClean="0">
                <a:latin typeface="メイリオ" panose="020B0604030504040204" pitchFamily="50" charset="-128"/>
                <a:ea typeface="メイリオ" panose="020B0604030504040204" pitchFamily="50" charset="-128"/>
                <a:cs typeface="メイリオ" panose="020B0604030504040204" pitchFamily="50" charset="-128"/>
              </a:rPr>
              <a:t>浄水場</a:t>
            </a:r>
            <a:r>
              <a:rPr lang="ja-JP" altLang="ja-JP" dirty="0">
                <a:latin typeface="メイリオ" panose="020B0604030504040204" pitchFamily="50" charset="-128"/>
                <a:ea typeface="メイリオ" panose="020B0604030504040204" pitchFamily="50" charset="-128"/>
                <a:cs typeface="メイリオ" panose="020B0604030504040204" pitchFamily="50" charset="-128"/>
              </a:rPr>
              <a:t>ダウンサイジングにより将来更新コストを低減</a:t>
            </a:r>
          </a:p>
          <a:p>
            <a:r>
              <a:rPr lang="en-US" altLang="ja-JP" dirty="0" smtClean="0">
                <a:latin typeface="メイリオ" panose="020B0604030504040204" pitchFamily="50" charset="-128"/>
                <a:ea typeface="メイリオ" panose="020B0604030504040204" pitchFamily="50" charset="-128"/>
                <a:cs typeface="メイリオ" panose="020B0604030504040204" pitchFamily="50" charset="-128"/>
              </a:rPr>
              <a:t>	</a:t>
            </a:r>
            <a:r>
              <a:rPr lang="ja-JP" altLang="en-US" dirty="0" smtClean="0">
                <a:latin typeface="メイリオ" panose="020B0604030504040204" pitchFamily="50" charset="-128"/>
                <a:ea typeface="メイリオ" panose="020B0604030504040204" pitchFamily="50" charset="-128"/>
                <a:cs typeface="メイリオ" panose="020B0604030504040204" pitchFamily="50" charset="-128"/>
              </a:rPr>
              <a:t>　   </a:t>
            </a:r>
            <a:r>
              <a:rPr lang="ja-JP" altLang="ja-JP" dirty="0" smtClean="0">
                <a:latin typeface="メイリオ" panose="020B0604030504040204" pitchFamily="50" charset="-128"/>
                <a:ea typeface="メイリオ" panose="020B0604030504040204" pitchFamily="50" charset="-128"/>
                <a:cs typeface="メイリオ" panose="020B0604030504040204" pitchFamily="50" charset="-128"/>
              </a:rPr>
              <a:t>小規模</a:t>
            </a:r>
            <a:r>
              <a:rPr lang="ja-JP" altLang="ja-JP" dirty="0">
                <a:latin typeface="メイリオ" panose="020B0604030504040204" pitchFamily="50" charset="-128"/>
                <a:ea typeface="メイリオ" panose="020B0604030504040204" pitchFamily="50" charset="-128"/>
                <a:cs typeface="メイリオ" panose="020B0604030504040204" pitchFamily="50" charset="-128"/>
              </a:rPr>
              <a:t>な浄水場や隣接する浄水場同士の統合・一体化</a:t>
            </a:r>
          </a:p>
          <a:p>
            <a:endParaRPr lang="en-US" altLang="ja-JP" dirty="0" smtClean="0">
              <a:latin typeface="メイリオ" panose="020B0604030504040204" pitchFamily="50" charset="-128"/>
              <a:ea typeface="メイリオ" panose="020B0604030504040204" pitchFamily="50" charset="-128"/>
              <a:cs typeface="メイリオ" panose="020B0604030504040204" pitchFamily="50" charset="-128"/>
            </a:endParaRPr>
          </a:p>
          <a:p>
            <a:r>
              <a:rPr lang="ja-JP" altLang="ja-JP" b="1" dirty="0" smtClean="0">
                <a:latin typeface="メイリオ" panose="020B0604030504040204" pitchFamily="50" charset="-128"/>
                <a:ea typeface="メイリオ" panose="020B0604030504040204" pitchFamily="50" charset="-128"/>
                <a:cs typeface="メイリオ" panose="020B0604030504040204" pitchFamily="50" charset="-128"/>
              </a:rPr>
              <a:t>【</a:t>
            </a:r>
            <a:r>
              <a:rPr lang="ja-JP" altLang="ja-JP" b="1" dirty="0">
                <a:latin typeface="メイリオ" panose="020B0604030504040204" pitchFamily="50" charset="-128"/>
                <a:ea typeface="メイリオ" panose="020B0604030504040204" pitchFamily="50" charset="-128"/>
                <a:cs typeface="メイリオ" panose="020B0604030504040204" pitchFamily="50" charset="-128"/>
              </a:rPr>
              <a:t>危機管理】</a:t>
            </a:r>
            <a:r>
              <a:rPr lang="ja-JP" altLang="ja-JP" dirty="0">
                <a:latin typeface="メイリオ" panose="020B0604030504040204" pitchFamily="50" charset="-128"/>
                <a:ea typeface="メイリオ" panose="020B0604030504040204" pitchFamily="50" charset="-128"/>
                <a:cs typeface="メイリオ" panose="020B0604030504040204" pitchFamily="50" charset="-128"/>
              </a:rPr>
              <a:t>浄水場の耐震化とバックアップ機能の強化</a:t>
            </a:r>
          </a:p>
          <a:p>
            <a:r>
              <a:rPr lang="en-US" altLang="ja-JP" dirty="0" smtClean="0">
                <a:latin typeface="メイリオ" panose="020B0604030504040204" pitchFamily="50" charset="-128"/>
                <a:ea typeface="メイリオ" panose="020B0604030504040204" pitchFamily="50" charset="-128"/>
                <a:cs typeface="メイリオ" panose="020B0604030504040204" pitchFamily="50" charset="-128"/>
              </a:rPr>
              <a:t>	</a:t>
            </a:r>
            <a:r>
              <a:rPr lang="ja-JP" altLang="en-US" dirty="0" smtClean="0">
                <a:latin typeface="メイリオ" panose="020B0604030504040204" pitchFamily="50" charset="-128"/>
                <a:ea typeface="メイリオ" panose="020B0604030504040204" pitchFamily="50" charset="-128"/>
                <a:cs typeface="メイリオ" panose="020B0604030504040204" pitchFamily="50" charset="-128"/>
              </a:rPr>
              <a:t>　   </a:t>
            </a:r>
            <a:r>
              <a:rPr lang="ja-JP" altLang="ja-JP" dirty="0" smtClean="0">
                <a:latin typeface="メイリオ" panose="020B0604030504040204" pitchFamily="50" charset="-128"/>
                <a:ea typeface="メイリオ" panose="020B0604030504040204" pitchFamily="50" charset="-128"/>
                <a:cs typeface="メイリオ" panose="020B0604030504040204" pitchFamily="50" charset="-128"/>
              </a:rPr>
              <a:t>（</a:t>
            </a:r>
            <a:r>
              <a:rPr lang="ja-JP" altLang="ja-JP" dirty="0">
                <a:latin typeface="メイリオ" panose="020B0604030504040204" pitchFamily="50" charset="-128"/>
                <a:ea typeface="メイリオ" panose="020B0604030504040204" pitchFamily="50" charset="-128"/>
                <a:cs typeface="メイリオ" panose="020B0604030504040204" pitchFamily="50" charset="-128"/>
              </a:rPr>
              <a:t>施設能力の平準化、送水ルートの二重化等</a:t>
            </a:r>
            <a:r>
              <a:rPr lang="ja-JP" altLang="ja-JP" dirty="0" smtClean="0">
                <a:latin typeface="メイリオ" panose="020B0604030504040204" pitchFamily="50" charset="-128"/>
                <a:ea typeface="メイリオ" panose="020B0604030504040204" pitchFamily="50" charset="-128"/>
                <a:cs typeface="メイリオ" panose="020B0604030504040204" pitchFamily="50" charset="-128"/>
              </a:rPr>
              <a:t>）</a:t>
            </a:r>
            <a:endParaRPr lang="ja-JP" altLang="en-US"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5" name="テキスト ボックス 4"/>
          <p:cNvSpPr txBox="1"/>
          <p:nvPr/>
        </p:nvSpPr>
        <p:spPr>
          <a:xfrm>
            <a:off x="180477" y="134769"/>
            <a:ext cx="6166608"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b="1"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淀川系の浄水場の最適配置の考え方</a:t>
            </a:r>
            <a:endParaRPr kumimoji="1" lang="ja-JP" altLang="en-US" sz="20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p:txBody>
      </p:sp>
      <p:cxnSp>
        <p:nvCxnSpPr>
          <p:cNvPr id="7" name="直線コネクタ 6"/>
          <p:cNvCxnSpPr/>
          <p:nvPr/>
        </p:nvCxnSpPr>
        <p:spPr>
          <a:xfrm>
            <a:off x="167421" y="518441"/>
            <a:ext cx="8820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8" name="スライド番号プレースホルダー 2"/>
          <p:cNvSpPr>
            <a:spLocks noGrp="1"/>
          </p:cNvSpPr>
          <p:nvPr>
            <p:ph type="sldNum" sz="quarter" idx="12"/>
          </p:nvPr>
        </p:nvSpPr>
        <p:spPr>
          <a:xfrm>
            <a:off x="7009032" y="6482241"/>
            <a:ext cx="21336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26B3D98-A60D-4F83-A925-9FA9AF0DAB1E}" type="slidenum">
              <a:rPr kumimoji="1" lang="ja-JP" altLang="en-US" sz="1400" b="0" i="0" u="none" strike="noStrike" kern="1200" cap="none" spc="0" normalizeH="0" baseline="0" noProof="0" smtClean="0">
                <a:ln>
                  <a:noFill/>
                </a:ln>
                <a:solidFill>
                  <a:schemeClr val="tx1"/>
                </a:solidFill>
                <a:effectLst/>
                <a:uLnTx/>
                <a:uFillTx/>
                <a:latin typeface="Calibri"/>
                <a:ea typeface="ＭＳ Ｐゴシック" panose="020B0600070205080204"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27</a:t>
            </a:fld>
            <a:endParaRPr kumimoji="1" lang="ja-JP" altLang="en-US" sz="1400" b="0" i="0" u="none" strike="noStrike" kern="1200" cap="none" spc="0" normalizeH="0" baseline="0" noProof="0" dirty="0">
              <a:ln>
                <a:noFill/>
              </a:ln>
              <a:solidFill>
                <a:schemeClr val="tx1"/>
              </a:solidFill>
              <a:effectLst/>
              <a:uLnTx/>
              <a:uFillTx/>
              <a:latin typeface="Calibri"/>
              <a:ea typeface="ＭＳ Ｐゴシック" panose="020B0600070205080204" pitchFamily="50" charset="-128"/>
              <a:cs typeface="+mn-cs"/>
            </a:endParaRPr>
          </a:p>
        </p:txBody>
      </p:sp>
    </p:spTree>
    <p:extLst>
      <p:ext uri="{BB962C8B-B14F-4D97-AF65-F5344CB8AC3E}">
        <p14:creationId xmlns:p14="http://schemas.microsoft.com/office/powerpoint/2010/main" val="196527120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9" name="グラフ 48"/>
          <p:cNvGraphicFramePr/>
          <p:nvPr>
            <p:extLst/>
          </p:nvPr>
        </p:nvGraphicFramePr>
        <p:xfrm>
          <a:off x="469400" y="2274383"/>
          <a:ext cx="6048000" cy="1906871"/>
        </p:xfrm>
        <a:graphic>
          <a:graphicData uri="http://schemas.openxmlformats.org/drawingml/2006/chart">
            <c:chart xmlns:c="http://schemas.openxmlformats.org/drawingml/2006/chart" xmlns:r="http://schemas.openxmlformats.org/officeDocument/2006/relationships" r:id="rId3"/>
          </a:graphicData>
        </a:graphic>
      </p:graphicFrame>
      <p:sp>
        <p:nvSpPr>
          <p:cNvPr id="46" name="直方体 45"/>
          <p:cNvSpPr/>
          <p:nvPr/>
        </p:nvSpPr>
        <p:spPr>
          <a:xfrm>
            <a:off x="6118571" y="2657975"/>
            <a:ext cx="972000" cy="1080000"/>
          </a:xfrm>
          <a:prstGeom prst="cube">
            <a:avLst>
              <a:gd name="adj" fmla="val 14630"/>
            </a:avLst>
          </a:prstGeom>
          <a:ln w="19050"/>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US" altLang="ja-JP" sz="1100" dirty="0">
                <a:solidFill>
                  <a:prstClr val="black"/>
                </a:solidFill>
                <a:latin typeface="Meiryo UI" panose="020B0604030504040204" pitchFamily="50" charset="-128"/>
                <a:ea typeface="Meiryo UI" panose="020B0604030504040204" pitchFamily="50" charset="-128"/>
              </a:rPr>
              <a:t>344</a:t>
            </a:r>
          </a:p>
          <a:p>
            <a:pPr algn="ctr"/>
            <a:endParaRPr lang="en-US" altLang="ja-JP" sz="500" dirty="0">
              <a:solidFill>
                <a:prstClr val="black"/>
              </a:solidFill>
              <a:latin typeface="Meiryo UI" panose="020B0604030504040204" pitchFamily="50" charset="-128"/>
              <a:ea typeface="Meiryo UI" panose="020B0604030504040204" pitchFamily="50" charset="-128"/>
            </a:endParaRPr>
          </a:p>
          <a:p>
            <a:pPr algn="ctr"/>
            <a:r>
              <a:rPr lang="en-US" altLang="ja-JP" sz="1050" b="1" dirty="0">
                <a:solidFill>
                  <a:prstClr val="black"/>
                </a:solidFill>
                <a:latin typeface="Meiryo UI" panose="020B0604030504040204" pitchFamily="50" charset="-128"/>
                <a:ea typeface="Meiryo UI" panose="020B0604030504040204" pitchFamily="50" charset="-128"/>
              </a:rPr>
              <a:t>[69%]</a:t>
            </a:r>
            <a:endParaRPr lang="ja-JP" altLang="en-US" sz="1050" b="1" dirty="0">
              <a:solidFill>
                <a:prstClr val="black"/>
              </a:solidFill>
              <a:latin typeface="Meiryo UI" panose="020B0604030504040204" pitchFamily="50" charset="-128"/>
              <a:ea typeface="Meiryo UI" panose="020B0604030504040204" pitchFamily="50" charset="-128"/>
            </a:endParaRPr>
          </a:p>
        </p:txBody>
      </p:sp>
      <p:sp>
        <p:nvSpPr>
          <p:cNvPr id="47" name="直方体 46"/>
          <p:cNvSpPr/>
          <p:nvPr/>
        </p:nvSpPr>
        <p:spPr>
          <a:xfrm>
            <a:off x="6118571" y="2284108"/>
            <a:ext cx="972000" cy="504000"/>
          </a:xfrm>
          <a:prstGeom prst="cube">
            <a:avLst>
              <a:gd name="adj" fmla="val 25867"/>
            </a:avLst>
          </a:prstGeom>
          <a:solidFill>
            <a:schemeClr val="bg1"/>
          </a:solid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1200" dirty="0">
                <a:solidFill>
                  <a:prstClr val="black"/>
                </a:solidFill>
              </a:rPr>
              <a:t>156</a:t>
            </a:r>
            <a:endParaRPr lang="ja-JP" altLang="en-US" sz="1200" dirty="0">
              <a:solidFill>
                <a:prstClr val="black"/>
              </a:solidFill>
            </a:endParaRPr>
          </a:p>
        </p:txBody>
      </p:sp>
      <p:sp>
        <p:nvSpPr>
          <p:cNvPr id="48" name="角丸四角形 47"/>
          <p:cNvSpPr/>
          <p:nvPr/>
        </p:nvSpPr>
        <p:spPr>
          <a:xfrm>
            <a:off x="251404" y="2235654"/>
            <a:ext cx="395992" cy="1548000"/>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ja-JP" altLang="en-US" sz="1600" b="1" dirty="0">
                <a:solidFill>
                  <a:prstClr val="black"/>
                </a:solidFill>
                <a:latin typeface="Meiryo UI" panose="020B0604030504040204" pitchFamily="50" charset="-128"/>
                <a:ea typeface="Meiryo UI" panose="020B0604030504040204" pitchFamily="50" charset="-128"/>
              </a:rPr>
              <a:t>現行計画</a:t>
            </a:r>
          </a:p>
        </p:txBody>
      </p:sp>
      <p:sp>
        <p:nvSpPr>
          <p:cNvPr id="51" name="テキスト ボックス 50">
            <a:extLst>
              <a:ext uri="{FF2B5EF4-FFF2-40B4-BE49-F238E27FC236}">
                <a16:creationId xmlns:a16="http://schemas.microsoft.com/office/drawing/2014/main" id="{E61679D0-23EA-4549-B795-EFCA26B23077}"/>
              </a:ext>
            </a:extLst>
          </p:cNvPr>
          <p:cNvSpPr txBox="1"/>
          <p:nvPr/>
        </p:nvSpPr>
        <p:spPr>
          <a:xfrm>
            <a:off x="5961360" y="1883998"/>
            <a:ext cx="1314784" cy="400110"/>
          </a:xfrm>
          <a:prstGeom prst="rect">
            <a:avLst/>
          </a:prstGeom>
          <a:noFill/>
        </p:spPr>
        <p:txBody>
          <a:bodyPr wrap="none" rtlCol="0">
            <a:spAutoFit/>
          </a:bodyPr>
          <a:lstStyle/>
          <a:p>
            <a:pPr algn="ctr"/>
            <a:r>
              <a:rPr lang="ja-JP" altLang="en-US" sz="1000" b="1" dirty="0">
                <a:solidFill>
                  <a:prstClr val="black"/>
                </a:solidFill>
                <a:latin typeface="Meiryo UI" panose="020B0604030504040204" pitchFamily="50" charset="-128"/>
                <a:ea typeface="Meiryo UI" panose="020B0604030504040204" pitchFamily="50" charset="-128"/>
              </a:rPr>
              <a:t>９浄水場の施設能力</a:t>
            </a:r>
            <a:endParaRPr lang="en-US" altLang="ja-JP" sz="1000" b="1" dirty="0">
              <a:solidFill>
                <a:prstClr val="black"/>
              </a:solidFill>
              <a:latin typeface="Meiryo UI" panose="020B0604030504040204" pitchFamily="50" charset="-128"/>
              <a:ea typeface="Meiryo UI" panose="020B0604030504040204" pitchFamily="50" charset="-128"/>
            </a:endParaRPr>
          </a:p>
          <a:p>
            <a:pPr algn="ctr"/>
            <a:r>
              <a:rPr lang="en-US" altLang="ja-JP" sz="1000" b="1" dirty="0">
                <a:solidFill>
                  <a:prstClr val="black"/>
                </a:solidFill>
                <a:latin typeface="Meiryo UI" panose="020B0604030504040204" pitchFamily="50" charset="-128"/>
                <a:ea typeface="Meiryo UI" panose="020B0604030504040204" pitchFamily="50" charset="-128"/>
              </a:rPr>
              <a:t>500</a:t>
            </a:r>
            <a:r>
              <a:rPr lang="ja-JP" altLang="en-US" sz="1000" b="1" dirty="0">
                <a:solidFill>
                  <a:prstClr val="black"/>
                </a:solidFill>
                <a:latin typeface="Meiryo UI" panose="020B0604030504040204" pitchFamily="50" charset="-128"/>
                <a:ea typeface="Meiryo UI" panose="020B0604030504040204" pitchFamily="50" charset="-128"/>
              </a:rPr>
              <a:t>万</a:t>
            </a:r>
            <a:r>
              <a:rPr lang="ja-JP" altLang="en-US" sz="1000" b="1" dirty="0" smtClean="0">
                <a:solidFill>
                  <a:prstClr val="black"/>
                </a:solidFill>
                <a:latin typeface="Meiryo UI" panose="020B0604030504040204" pitchFamily="50" charset="-128"/>
                <a:ea typeface="Meiryo UI" panose="020B0604030504040204" pitchFamily="50" charset="-128"/>
              </a:rPr>
              <a:t>㎥</a:t>
            </a:r>
            <a:r>
              <a:rPr lang="en-US" altLang="ja-JP" sz="1000" b="1" dirty="0" smtClean="0">
                <a:solidFill>
                  <a:prstClr val="black"/>
                </a:solidFill>
                <a:latin typeface="Meiryo UI" panose="020B0604030504040204" pitchFamily="50" charset="-128"/>
                <a:ea typeface="Meiryo UI" panose="020B0604030504040204" pitchFamily="50" charset="-128"/>
              </a:rPr>
              <a:t>/</a:t>
            </a:r>
            <a:r>
              <a:rPr lang="ja-JP" altLang="en-US" sz="1000" b="1" dirty="0" smtClean="0">
                <a:solidFill>
                  <a:prstClr val="black"/>
                </a:solidFill>
                <a:latin typeface="Meiryo UI" panose="020B0604030504040204" pitchFamily="50" charset="-128"/>
                <a:ea typeface="Meiryo UI" panose="020B0604030504040204" pitchFamily="50" charset="-128"/>
              </a:rPr>
              <a:t>日</a:t>
            </a:r>
            <a:endParaRPr lang="ja-JP" altLang="en-US" sz="1000" b="1" dirty="0">
              <a:solidFill>
                <a:prstClr val="black"/>
              </a:solidFill>
              <a:latin typeface="Meiryo UI" panose="020B0604030504040204" pitchFamily="50" charset="-128"/>
              <a:ea typeface="Meiryo UI" panose="020B0604030504040204" pitchFamily="50" charset="-128"/>
            </a:endParaRPr>
          </a:p>
        </p:txBody>
      </p:sp>
      <p:cxnSp>
        <p:nvCxnSpPr>
          <p:cNvPr id="60" name="直線コネクタ 59">
            <a:extLst>
              <a:ext uri="{FF2B5EF4-FFF2-40B4-BE49-F238E27FC236}">
                <a16:creationId xmlns:a16="http://schemas.microsoft.com/office/drawing/2014/main" id="{0283A7E3-475B-48D4-8B55-01F8F14D519A}"/>
              </a:ext>
            </a:extLst>
          </p:cNvPr>
          <p:cNvCxnSpPr>
            <a:cxnSpLocks/>
          </p:cNvCxnSpPr>
          <p:nvPr/>
        </p:nvCxnSpPr>
        <p:spPr>
          <a:xfrm flipH="1">
            <a:off x="6948264" y="2408267"/>
            <a:ext cx="795540" cy="69239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64" name="右中かっこ 63"/>
          <p:cNvSpPr/>
          <p:nvPr/>
        </p:nvSpPr>
        <p:spPr>
          <a:xfrm rot="16200000">
            <a:off x="2011679" y="1720828"/>
            <a:ext cx="155448" cy="1440000"/>
          </a:xfrm>
          <a:prstGeom prst="rightBrace">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ja-JP" altLang="en-US">
              <a:solidFill>
                <a:prstClr val="black"/>
              </a:solidFill>
            </a:endParaRPr>
          </a:p>
        </p:txBody>
      </p:sp>
      <p:sp>
        <p:nvSpPr>
          <p:cNvPr id="65" name="右中かっこ 64"/>
          <p:cNvSpPr/>
          <p:nvPr/>
        </p:nvSpPr>
        <p:spPr>
          <a:xfrm rot="16200000">
            <a:off x="3558092" y="1720828"/>
            <a:ext cx="155448" cy="1440000"/>
          </a:xfrm>
          <a:prstGeom prst="rightBrace">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ja-JP" altLang="en-US">
              <a:solidFill>
                <a:prstClr val="black"/>
              </a:solidFill>
            </a:endParaRPr>
          </a:p>
        </p:txBody>
      </p:sp>
      <p:sp>
        <p:nvSpPr>
          <p:cNvPr id="66" name="テキスト ボックス 65">
            <a:extLst>
              <a:ext uri="{FF2B5EF4-FFF2-40B4-BE49-F238E27FC236}">
                <a16:creationId xmlns:a16="http://schemas.microsoft.com/office/drawing/2014/main" id="{E61679D0-23EA-4549-B795-EFCA26B23077}"/>
              </a:ext>
            </a:extLst>
          </p:cNvPr>
          <p:cNvSpPr txBox="1"/>
          <p:nvPr/>
        </p:nvSpPr>
        <p:spPr>
          <a:xfrm>
            <a:off x="1771825" y="2117513"/>
            <a:ext cx="607859" cy="261610"/>
          </a:xfrm>
          <a:prstGeom prst="rect">
            <a:avLst/>
          </a:prstGeom>
          <a:noFill/>
        </p:spPr>
        <p:txBody>
          <a:bodyPr wrap="none" rtlCol="0">
            <a:spAutoFit/>
          </a:bodyPr>
          <a:lstStyle/>
          <a:p>
            <a:pPr algn="ctr"/>
            <a:r>
              <a:rPr lang="ja-JP" altLang="en-US" sz="1100" b="1" dirty="0">
                <a:solidFill>
                  <a:prstClr val="black"/>
                </a:solidFill>
                <a:latin typeface="Meiryo UI" panose="020B0604030504040204" pitchFamily="50" charset="-128"/>
                <a:ea typeface="Meiryo UI" panose="020B0604030504040204" pitchFamily="50" charset="-128"/>
              </a:rPr>
              <a:t>大阪市</a:t>
            </a:r>
          </a:p>
        </p:txBody>
      </p:sp>
      <p:sp>
        <p:nvSpPr>
          <p:cNvPr id="67" name="テキスト ボックス 66">
            <a:extLst>
              <a:ext uri="{FF2B5EF4-FFF2-40B4-BE49-F238E27FC236}">
                <a16:creationId xmlns:a16="http://schemas.microsoft.com/office/drawing/2014/main" id="{E61679D0-23EA-4549-B795-EFCA26B23077}"/>
              </a:ext>
            </a:extLst>
          </p:cNvPr>
          <p:cNvSpPr txBox="1"/>
          <p:nvPr/>
        </p:nvSpPr>
        <p:spPr>
          <a:xfrm>
            <a:off x="2908694" y="2117513"/>
            <a:ext cx="1454244" cy="261610"/>
          </a:xfrm>
          <a:prstGeom prst="rect">
            <a:avLst/>
          </a:prstGeom>
          <a:noFill/>
        </p:spPr>
        <p:txBody>
          <a:bodyPr wrap="none" rtlCol="0">
            <a:spAutoFit/>
          </a:bodyPr>
          <a:lstStyle/>
          <a:p>
            <a:pPr algn="ctr"/>
            <a:r>
              <a:rPr lang="ja-JP" altLang="en-US" sz="1100" b="1" dirty="0">
                <a:solidFill>
                  <a:prstClr val="black"/>
                </a:solidFill>
                <a:latin typeface="Meiryo UI" panose="020B0604030504040204" pitchFamily="50" charset="-128"/>
                <a:ea typeface="Meiryo UI" panose="020B0604030504040204" pitchFamily="50" charset="-128"/>
              </a:rPr>
              <a:t>大阪広域水道企業団</a:t>
            </a:r>
          </a:p>
        </p:txBody>
      </p:sp>
      <p:sp>
        <p:nvSpPr>
          <p:cNvPr id="68" name="テキスト ボックス 67">
            <a:extLst>
              <a:ext uri="{FF2B5EF4-FFF2-40B4-BE49-F238E27FC236}">
                <a16:creationId xmlns:a16="http://schemas.microsoft.com/office/drawing/2014/main" id="{486F365D-AA19-4856-889B-278189257CD5}"/>
              </a:ext>
            </a:extLst>
          </p:cNvPr>
          <p:cNvSpPr txBox="1"/>
          <p:nvPr/>
        </p:nvSpPr>
        <p:spPr>
          <a:xfrm>
            <a:off x="1344971" y="2714137"/>
            <a:ext cx="425116" cy="246221"/>
          </a:xfrm>
          <a:prstGeom prst="rect">
            <a:avLst/>
          </a:prstGeom>
          <a:noFill/>
        </p:spPr>
        <p:txBody>
          <a:bodyPr wrap="none" rtlCol="0">
            <a:spAutoFit/>
          </a:bodyPr>
          <a:lstStyle/>
          <a:p>
            <a:r>
              <a:rPr lang="en-US" altLang="ja-JP" sz="1000" dirty="0">
                <a:solidFill>
                  <a:prstClr val="black"/>
                </a:solidFill>
                <a:latin typeface="Meiryo UI" panose="020B0604030504040204" pitchFamily="50" charset="-128"/>
                <a:ea typeface="Meiryo UI" panose="020B0604030504040204" pitchFamily="50" charset="-128"/>
              </a:rPr>
              <a:t>118</a:t>
            </a:r>
            <a:endParaRPr lang="ja-JP" altLang="en-US" sz="1000" dirty="0">
              <a:solidFill>
                <a:prstClr val="black"/>
              </a:solidFill>
              <a:latin typeface="Meiryo UI" panose="020B0604030504040204" pitchFamily="50" charset="-128"/>
              <a:ea typeface="Meiryo UI" panose="020B0604030504040204" pitchFamily="50" charset="-128"/>
            </a:endParaRPr>
          </a:p>
        </p:txBody>
      </p:sp>
      <p:sp>
        <p:nvSpPr>
          <p:cNvPr id="69" name="テキスト ボックス 68">
            <a:extLst>
              <a:ext uri="{FF2B5EF4-FFF2-40B4-BE49-F238E27FC236}">
                <a16:creationId xmlns:a16="http://schemas.microsoft.com/office/drawing/2014/main" id="{486F365D-AA19-4856-889B-278189257CD5}"/>
              </a:ext>
            </a:extLst>
          </p:cNvPr>
          <p:cNvSpPr txBox="1"/>
          <p:nvPr/>
        </p:nvSpPr>
        <p:spPr>
          <a:xfrm>
            <a:off x="2411156" y="2909575"/>
            <a:ext cx="344966" cy="246221"/>
          </a:xfrm>
          <a:prstGeom prst="rect">
            <a:avLst/>
          </a:prstGeom>
          <a:noFill/>
        </p:spPr>
        <p:txBody>
          <a:bodyPr wrap="none" rtlCol="0">
            <a:spAutoFit/>
          </a:bodyPr>
          <a:lstStyle/>
          <a:p>
            <a:r>
              <a:rPr lang="en-US" altLang="ja-JP" sz="1000" dirty="0">
                <a:solidFill>
                  <a:prstClr val="black"/>
                </a:solidFill>
                <a:latin typeface="Meiryo UI" panose="020B0604030504040204" pitchFamily="50" charset="-128"/>
                <a:ea typeface="Meiryo UI" panose="020B0604030504040204" pitchFamily="50" charset="-128"/>
              </a:rPr>
              <a:t>80</a:t>
            </a:r>
            <a:endParaRPr lang="ja-JP" altLang="en-US" sz="1000" dirty="0">
              <a:solidFill>
                <a:prstClr val="black"/>
              </a:solidFill>
              <a:latin typeface="Meiryo UI" panose="020B0604030504040204" pitchFamily="50" charset="-128"/>
              <a:ea typeface="Meiryo UI" panose="020B0604030504040204" pitchFamily="50" charset="-128"/>
            </a:endParaRPr>
          </a:p>
        </p:txBody>
      </p:sp>
      <p:sp>
        <p:nvSpPr>
          <p:cNvPr id="72" name="テキスト ボックス 71">
            <a:extLst>
              <a:ext uri="{FF2B5EF4-FFF2-40B4-BE49-F238E27FC236}">
                <a16:creationId xmlns:a16="http://schemas.microsoft.com/office/drawing/2014/main" id="{486F365D-AA19-4856-889B-278189257CD5}"/>
              </a:ext>
            </a:extLst>
          </p:cNvPr>
          <p:cNvSpPr txBox="1"/>
          <p:nvPr/>
        </p:nvSpPr>
        <p:spPr>
          <a:xfrm>
            <a:off x="3405998" y="2395678"/>
            <a:ext cx="425116" cy="246221"/>
          </a:xfrm>
          <a:prstGeom prst="rect">
            <a:avLst/>
          </a:prstGeom>
          <a:noFill/>
        </p:spPr>
        <p:txBody>
          <a:bodyPr wrap="none" rtlCol="0">
            <a:spAutoFit/>
          </a:bodyPr>
          <a:lstStyle/>
          <a:p>
            <a:r>
              <a:rPr lang="en-US" altLang="ja-JP" sz="1000" dirty="0">
                <a:solidFill>
                  <a:prstClr val="black"/>
                </a:solidFill>
                <a:latin typeface="Meiryo UI" panose="020B0604030504040204" pitchFamily="50" charset="-128"/>
                <a:ea typeface="Meiryo UI" panose="020B0604030504040204" pitchFamily="50" charset="-128"/>
              </a:rPr>
              <a:t>180</a:t>
            </a:r>
            <a:endParaRPr lang="ja-JP" altLang="en-US" sz="1000" dirty="0">
              <a:solidFill>
                <a:prstClr val="black"/>
              </a:solidFill>
              <a:latin typeface="Meiryo UI" panose="020B0604030504040204" pitchFamily="50" charset="-128"/>
              <a:ea typeface="Meiryo UI" panose="020B0604030504040204" pitchFamily="50" charset="-128"/>
            </a:endParaRPr>
          </a:p>
        </p:txBody>
      </p:sp>
      <p:sp>
        <p:nvSpPr>
          <p:cNvPr id="74" name="テキスト ボックス 73">
            <a:extLst>
              <a:ext uri="{FF2B5EF4-FFF2-40B4-BE49-F238E27FC236}">
                <a16:creationId xmlns:a16="http://schemas.microsoft.com/office/drawing/2014/main" id="{B899F399-F325-4BBE-BB10-D8CA90387E48}"/>
              </a:ext>
            </a:extLst>
          </p:cNvPr>
          <p:cNvSpPr txBox="1"/>
          <p:nvPr/>
        </p:nvSpPr>
        <p:spPr>
          <a:xfrm>
            <a:off x="7743804" y="2054324"/>
            <a:ext cx="1314784" cy="707886"/>
          </a:xfrm>
          <a:prstGeom prst="rect">
            <a:avLst/>
          </a:prstGeom>
          <a:noFill/>
        </p:spPr>
        <p:txBody>
          <a:bodyPr wrap="square" rtlCol="0">
            <a:spAutoFit/>
          </a:bodyPr>
          <a:lstStyle/>
          <a:p>
            <a:r>
              <a:rPr lang="ja-JP" altLang="en-US" sz="1000" dirty="0">
                <a:solidFill>
                  <a:prstClr val="black"/>
                </a:solidFill>
                <a:latin typeface="Meiryo UI" panose="020B0604030504040204" pitchFamily="50" charset="-128"/>
                <a:ea typeface="Meiryo UI" panose="020B0604030504040204" pitchFamily="50" charset="-128"/>
              </a:rPr>
              <a:t>現行ダウンサイジング計画は、現施設能力の</a:t>
            </a:r>
            <a:r>
              <a:rPr lang="en-US" altLang="ja-JP" sz="1000" dirty="0">
                <a:solidFill>
                  <a:prstClr val="black"/>
                </a:solidFill>
                <a:latin typeface="Meiryo UI" panose="020B0604030504040204" pitchFamily="50" charset="-128"/>
                <a:ea typeface="Meiryo UI" panose="020B0604030504040204" pitchFamily="50" charset="-128"/>
              </a:rPr>
              <a:t>69</a:t>
            </a:r>
            <a:r>
              <a:rPr lang="ja-JP" altLang="en-US" sz="1000" dirty="0">
                <a:solidFill>
                  <a:prstClr val="black"/>
                </a:solidFill>
                <a:latin typeface="Meiryo UI" panose="020B0604030504040204" pitchFamily="50" charset="-128"/>
                <a:ea typeface="Meiryo UI" panose="020B0604030504040204" pitchFamily="50" charset="-128"/>
              </a:rPr>
              <a:t>％まで削減する計画</a:t>
            </a:r>
          </a:p>
        </p:txBody>
      </p:sp>
      <p:graphicFrame>
        <p:nvGraphicFramePr>
          <p:cNvPr id="106" name="グラフ 105">
            <a:extLst>
              <a:ext uri="{FF2B5EF4-FFF2-40B4-BE49-F238E27FC236}">
                <a16:creationId xmlns:a16="http://schemas.microsoft.com/office/drawing/2014/main" id="{C7423381-AB1E-4B9C-BF83-B7EA396831D6}"/>
              </a:ext>
            </a:extLst>
          </p:cNvPr>
          <p:cNvGraphicFramePr/>
          <p:nvPr>
            <p:extLst/>
          </p:nvPr>
        </p:nvGraphicFramePr>
        <p:xfrm>
          <a:off x="530328" y="4205160"/>
          <a:ext cx="5987072" cy="1975871"/>
        </p:xfrm>
        <a:graphic>
          <a:graphicData uri="http://schemas.openxmlformats.org/drawingml/2006/chart">
            <c:chart xmlns:c="http://schemas.openxmlformats.org/drawingml/2006/chart" xmlns:r="http://schemas.openxmlformats.org/officeDocument/2006/relationships" r:id="rId4"/>
          </a:graphicData>
        </a:graphic>
      </p:graphicFrame>
      <p:cxnSp>
        <p:nvCxnSpPr>
          <p:cNvPr id="107" name="直線コネクタ 106">
            <a:extLst>
              <a:ext uri="{FF2B5EF4-FFF2-40B4-BE49-F238E27FC236}">
                <a16:creationId xmlns:a16="http://schemas.microsoft.com/office/drawing/2014/main" id="{CEF3EAFF-E398-48B8-925A-8B131100E70D}"/>
              </a:ext>
            </a:extLst>
          </p:cNvPr>
          <p:cNvCxnSpPr/>
          <p:nvPr/>
        </p:nvCxnSpPr>
        <p:spPr>
          <a:xfrm flipV="1">
            <a:off x="3407172" y="4816924"/>
            <a:ext cx="0" cy="361666"/>
          </a:xfrm>
          <a:prstGeom prst="line">
            <a:avLst/>
          </a:prstGeom>
          <a:ln w="57150">
            <a:solidFill>
              <a:srgbClr val="C00000"/>
            </a:solidFill>
            <a:prstDash val="sysDot"/>
            <a:headEnd type="triangle"/>
            <a:tailEnd type="none"/>
          </a:ln>
        </p:spPr>
        <p:style>
          <a:lnRef idx="2">
            <a:schemeClr val="dk1"/>
          </a:lnRef>
          <a:fillRef idx="0">
            <a:schemeClr val="dk1"/>
          </a:fillRef>
          <a:effectRef idx="1">
            <a:schemeClr val="dk1"/>
          </a:effectRef>
          <a:fontRef idx="minor">
            <a:schemeClr val="tx1"/>
          </a:fontRef>
        </p:style>
      </p:cxnSp>
      <p:sp>
        <p:nvSpPr>
          <p:cNvPr id="108" name="テキスト ボックス 107">
            <a:extLst>
              <a:ext uri="{FF2B5EF4-FFF2-40B4-BE49-F238E27FC236}">
                <a16:creationId xmlns:a16="http://schemas.microsoft.com/office/drawing/2014/main" id="{9A24BB96-8BEA-4506-9E7B-D442F1F882FC}"/>
              </a:ext>
            </a:extLst>
          </p:cNvPr>
          <p:cNvSpPr txBox="1"/>
          <p:nvPr/>
        </p:nvSpPr>
        <p:spPr>
          <a:xfrm>
            <a:off x="4891813" y="5237151"/>
            <a:ext cx="530915" cy="369332"/>
          </a:xfrm>
          <a:prstGeom prst="rect">
            <a:avLst/>
          </a:prstGeom>
          <a:noFill/>
        </p:spPr>
        <p:txBody>
          <a:bodyPr wrap="none" rtlCol="0">
            <a:spAutoFit/>
          </a:bodyPr>
          <a:lstStyle/>
          <a:p>
            <a:r>
              <a:rPr lang="ja-JP" altLang="en-US" sz="900" dirty="0">
                <a:solidFill>
                  <a:prstClr val="black"/>
                </a:solidFill>
                <a:latin typeface="Meiryo UI" panose="020B0604030504040204" pitchFamily="50" charset="-128"/>
                <a:ea typeface="Meiryo UI" panose="020B0604030504040204" pitchFamily="50" charset="-128"/>
              </a:rPr>
              <a:t>庭窪と</a:t>
            </a:r>
            <a:endParaRPr lang="en-US" altLang="ja-JP" sz="900" dirty="0">
              <a:solidFill>
                <a:prstClr val="black"/>
              </a:solidFill>
              <a:latin typeface="Meiryo UI" panose="020B0604030504040204" pitchFamily="50" charset="-128"/>
              <a:ea typeface="Meiryo UI" panose="020B0604030504040204" pitchFamily="50" charset="-128"/>
            </a:endParaRPr>
          </a:p>
          <a:p>
            <a:r>
              <a:rPr lang="ja-JP" altLang="en-US" sz="900" dirty="0">
                <a:solidFill>
                  <a:prstClr val="black"/>
                </a:solidFill>
                <a:latin typeface="Meiryo UI" panose="020B0604030504040204" pitchFamily="50" charset="-128"/>
                <a:ea typeface="Meiryo UI" panose="020B0604030504040204" pitchFamily="50" charset="-128"/>
              </a:rPr>
              <a:t>一体化</a:t>
            </a:r>
          </a:p>
        </p:txBody>
      </p:sp>
      <p:sp>
        <p:nvSpPr>
          <p:cNvPr id="109" name="角丸四角形 15">
            <a:extLst>
              <a:ext uri="{FF2B5EF4-FFF2-40B4-BE49-F238E27FC236}">
                <a16:creationId xmlns:a16="http://schemas.microsoft.com/office/drawing/2014/main" id="{3615295E-167F-4530-A132-3D4A88770B97}"/>
              </a:ext>
            </a:extLst>
          </p:cNvPr>
          <p:cNvSpPr/>
          <p:nvPr/>
        </p:nvSpPr>
        <p:spPr>
          <a:xfrm>
            <a:off x="251404" y="4424237"/>
            <a:ext cx="395992" cy="1548000"/>
          </a:xfrm>
          <a:prstGeom prst="roundRect">
            <a:avLst/>
          </a:prstGeom>
          <a:solidFill>
            <a:schemeClr val="tx1">
              <a:lumMod val="75000"/>
              <a:lumOff val="25000"/>
            </a:schemeClr>
          </a:solidFill>
        </p:spPr>
        <p:style>
          <a:lnRef idx="2">
            <a:schemeClr val="dk1"/>
          </a:lnRef>
          <a:fillRef idx="1">
            <a:schemeClr val="lt1"/>
          </a:fillRef>
          <a:effectRef idx="0">
            <a:schemeClr val="dk1"/>
          </a:effectRef>
          <a:fontRef idx="minor">
            <a:schemeClr val="dk1"/>
          </a:fontRef>
        </p:style>
        <p:txBody>
          <a:bodyPr vert="eaVert" rtlCol="0" anchor="ctr"/>
          <a:lstStyle/>
          <a:p>
            <a:pPr algn="ctr"/>
            <a:r>
              <a:rPr lang="ja-JP" altLang="en-US" sz="1400" b="1" dirty="0" smtClean="0">
                <a:solidFill>
                  <a:schemeClr val="bg1"/>
                </a:solidFill>
                <a:latin typeface="Meiryo UI" panose="020B0604030504040204" pitchFamily="50" charset="-128"/>
                <a:ea typeface="Meiryo UI" panose="020B0604030504040204" pitchFamily="50" charset="-128"/>
              </a:rPr>
              <a:t>最適化モデル</a:t>
            </a:r>
            <a:endParaRPr lang="ja-JP" altLang="en-US" sz="1400" b="1" dirty="0">
              <a:solidFill>
                <a:schemeClr val="bg1"/>
              </a:solidFill>
              <a:latin typeface="Meiryo UI" panose="020B0604030504040204" pitchFamily="50" charset="-128"/>
              <a:ea typeface="Meiryo UI" panose="020B0604030504040204" pitchFamily="50" charset="-128"/>
            </a:endParaRPr>
          </a:p>
        </p:txBody>
      </p:sp>
      <p:sp>
        <p:nvSpPr>
          <p:cNvPr id="110" name="直方体 109">
            <a:extLst>
              <a:ext uri="{FF2B5EF4-FFF2-40B4-BE49-F238E27FC236}">
                <a16:creationId xmlns:a16="http://schemas.microsoft.com/office/drawing/2014/main" id="{BA631AA5-8A46-4B3C-BA3A-D5949257A1A8}"/>
              </a:ext>
            </a:extLst>
          </p:cNvPr>
          <p:cNvSpPr/>
          <p:nvPr/>
        </p:nvSpPr>
        <p:spPr>
          <a:xfrm>
            <a:off x="6118571" y="4886773"/>
            <a:ext cx="972000" cy="826311"/>
          </a:xfrm>
          <a:prstGeom prst="cube">
            <a:avLst>
              <a:gd name="adj" fmla="val 14987"/>
            </a:avLst>
          </a:prstGeom>
          <a:ln w="19050"/>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US" altLang="ja-JP" sz="1100" dirty="0">
                <a:solidFill>
                  <a:prstClr val="black"/>
                </a:solidFill>
                <a:latin typeface="Meiryo UI" panose="020B0604030504040204" pitchFamily="50" charset="-128"/>
                <a:ea typeface="Meiryo UI" panose="020B0604030504040204" pitchFamily="50" charset="-128"/>
              </a:rPr>
              <a:t>301</a:t>
            </a:r>
          </a:p>
          <a:p>
            <a:pPr algn="ctr"/>
            <a:endParaRPr lang="en-US" altLang="ja-JP" sz="500" dirty="0">
              <a:solidFill>
                <a:prstClr val="black"/>
              </a:solidFill>
              <a:latin typeface="Meiryo UI" panose="020B0604030504040204" pitchFamily="50" charset="-128"/>
              <a:ea typeface="Meiryo UI" panose="020B0604030504040204" pitchFamily="50" charset="-128"/>
            </a:endParaRPr>
          </a:p>
          <a:p>
            <a:pPr algn="ctr"/>
            <a:r>
              <a:rPr lang="en-US" altLang="ja-JP" sz="1050" b="1" dirty="0">
                <a:solidFill>
                  <a:prstClr val="black"/>
                </a:solidFill>
                <a:latin typeface="Meiryo UI" panose="020B0604030504040204" pitchFamily="50" charset="-128"/>
                <a:ea typeface="Meiryo UI" panose="020B0604030504040204" pitchFamily="50" charset="-128"/>
              </a:rPr>
              <a:t>[60%]</a:t>
            </a:r>
            <a:endParaRPr lang="ja-JP" altLang="en-US" sz="1050" b="1" dirty="0">
              <a:solidFill>
                <a:prstClr val="black"/>
              </a:solidFill>
              <a:latin typeface="Meiryo UI" panose="020B0604030504040204" pitchFamily="50" charset="-128"/>
              <a:ea typeface="Meiryo UI" panose="020B0604030504040204" pitchFamily="50" charset="-128"/>
            </a:endParaRPr>
          </a:p>
        </p:txBody>
      </p:sp>
      <p:sp>
        <p:nvSpPr>
          <p:cNvPr id="115" name="直方体 114">
            <a:extLst>
              <a:ext uri="{FF2B5EF4-FFF2-40B4-BE49-F238E27FC236}">
                <a16:creationId xmlns:a16="http://schemas.microsoft.com/office/drawing/2014/main" id="{E3F2E40F-D05A-4526-A7B9-A730A37B536D}"/>
              </a:ext>
            </a:extLst>
          </p:cNvPr>
          <p:cNvSpPr/>
          <p:nvPr/>
        </p:nvSpPr>
        <p:spPr>
          <a:xfrm>
            <a:off x="6118571" y="4331721"/>
            <a:ext cx="972000" cy="689406"/>
          </a:xfrm>
          <a:prstGeom prst="cube">
            <a:avLst>
              <a:gd name="adj" fmla="val 17483"/>
            </a:avLst>
          </a:prstGeom>
          <a:solidFill>
            <a:schemeClr val="bg1"/>
          </a:solid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1200" dirty="0">
                <a:solidFill>
                  <a:prstClr val="black"/>
                </a:solidFill>
              </a:rPr>
              <a:t>199</a:t>
            </a:r>
            <a:endParaRPr lang="ja-JP" altLang="en-US" sz="1200" dirty="0">
              <a:solidFill>
                <a:prstClr val="black"/>
              </a:solidFill>
            </a:endParaRPr>
          </a:p>
        </p:txBody>
      </p:sp>
      <p:sp>
        <p:nvSpPr>
          <p:cNvPr id="116" name="テキスト ボックス 115">
            <a:extLst>
              <a:ext uri="{FF2B5EF4-FFF2-40B4-BE49-F238E27FC236}">
                <a16:creationId xmlns:a16="http://schemas.microsoft.com/office/drawing/2014/main" id="{B207FF37-853D-4451-83DB-ABAD285208EC}"/>
              </a:ext>
            </a:extLst>
          </p:cNvPr>
          <p:cNvSpPr txBox="1"/>
          <p:nvPr/>
        </p:nvSpPr>
        <p:spPr>
          <a:xfrm>
            <a:off x="4326460" y="5381167"/>
            <a:ext cx="595035" cy="215444"/>
          </a:xfrm>
          <a:prstGeom prst="rect">
            <a:avLst/>
          </a:prstGeom>
          <a:noFill/>
        </p:spPr>
        <p:txBody>
          <a:bodyPr wrap="none" rtlCol="0">
            <a:spAutoFit/>
          </a:bodyPr>
          <a:lstStyle/>
          <a:p>
            <a:r>
              <a:rPr lang="ja-JP" altLang="en-US" sz="800" dirty="0">
                <a:solidFill>
                  <a:prstClr val="black"/>
                </a:solidFill>
                <a:latin typeface="Meiryo UI" panose="020B0604030504040204" pitchFamily="50" charset="-128"/>
                <a:ea typeface="Meiryo UI" panose="020B0604030504040204" pitchFamily="50" charset="-128"/>
              </a:rPr>
              <a:t>配水場化</a:t>
            </a:r>
          </a:p>
        </p:txBody>
      </p:sp>
      <p:sp>
        <p:nvSpPr>
          <p:cNvPr id="120" name="正方形/長方形 119"/>
          <p:cNvSpPr/>
          <p:nvPr/>
        </p:nvSpPr>
        <p:spPr>
          <a:xfrm>
            <a:off x="2267744" y="5625008"/>
            <a:ext cx="1061551" cy="44575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ja-JP" altLang="en-US" sz="900" dirty="0">
                <a:solidFill>
                  <a:prstClr val="black"/>
                </a:solidFill>
                <a:latin typeface="Meiryo UI" panose="020B0604030504040204" pitchFamily="50" charset="-128"/>
                <a:ea typeface="Meiryo UI" panose="020B0604030504040204" pitchFamily="50" charset="-128"/>
              </a:rPr>
              <a:t>新庭窪</a:t>
            </a:r>
            <a:endParaRPr lang="en-US" altLang="ja-JP" sz="900" dirty="0">
              <a:solidFill>
                <a:prstClr val="black"/>
              </a:solidFill>
              <a:latin typeface="Meiryo UI" panose="020B0604030504040204" pitchFamily="50" charset="-128"/>
              <a:ea typeface="Meiryo UI" panose="020B0604030504040204" pitchFamily="50" charset="-128"/>
            </a:endParaRPr>
          </a:p>
          <a:p>
            <a:pPr algn="ctr"/>
            <a:r>
              <a:rPr lang="ja-JP" altLang="en-US" sz="700" dirty="0">
                <a:solidFill>
                  <a:prstClr val="black"/>
                </a:solidFill>
                <a:latin typeface="Meiryo UI" panose="020B0604030504040204" pitchFamily="50" charset="-128"/>
                <a:ea typeface="Meiryo UI" panose="020B0604030504040204" pitchFamily="50" charset="-128"/>
              </a:rPr>
              <a:t>（市・企・守口）</a:t>
            </a:r>
          </a:p>
        </p:txBody>
      </p:sp>
      <p:sp>
        <p:nvSpPr>
          <p:cNvPr id="121" name="直方体 120"/>
          <p:cNvSpPr/>
          <p:nvPr/>
        </p:nvSpPr>
        <p:spPr>
          <a:xfrm>
            <a:off x="2675729" y="5129191"/>
            <a:ext cx="324000" cy="446400"/>
          </a:xfrm>
          <a:prstGeom prst="cube">
            <a:avLst>
              <a:gd name="adj" fmla="val 20099"/>
            </a:avLst>
          </a:prstGeom>
          <a:solidFill>
            <a:srgbClr val="FFC000"/>
          </a:solid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122" name="直方体 121"/>
          <p:cNvSpPr/>
          <p:nvPr/>
        </p:nvSpPr>
        <p:spPr>
          <a:xfrm>
            <a:off x="2675729" y="4975541"/>
            <a:ext cx="324000" cy="213673"/>
          </a:xfrm>
          <a:prstGeom prst="cube">
            <a:avLst>
              <a:gd name="adj" fmla="val 31243"/>
            </a:avLst>
          </a:prstGeom>
          <a:solidFill>
            <a:schemeClr val="bg1"/>
          </a:solid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123" name="テキスト ボックス 122">
            <a:extLst>
              <a:ext uri="{FF2B5EF4-FFF2-40B4-BE49-F238E27FC236}">
                <a16:creationId xmlns:a16="http://schemas.microsoft.com/office/drawing/2014/main" id="{2F99A55F-D98D-4696-9700-CF874077B6AA}"/>
              </a:ext>
            </a:extLst>
          </p:cNvPr>
          <p:cNvSpPr txBox="1"/>
          <p:nvPr/>
        </p:nvSpPr>
        <p:spPr>
          <a:xfrm>
            <a:off x="2638850" y="4996793"/>
            <a:ext cx="328936" cy="230832"/>
          </a:xfrm>
          <a:prstGeom prst="rect">
            <a:avLst/>
          </a:prstGeom>
          <a:noFill/>
        </p:spPr>
        <p:txBody>
          <a:bodyPr wrap="none" rtlCol="0">
            <a:spAutoFit/>
          </a:bodyPr>
          <a:lstStyle/>
          <a:p>
            <a:r>
              <a:rPr lang="en-US" altLang="ja-JP" sz="900" dirty="0">
                <a:solidFill>
                  <a:prstClr val="black"/>
                </a:solidFill>
                <a:latin typeface="Meiryo UI" panose="020B0604030504040204" pitchFamily="50" charset="-128"/>
                <a:ea typeface="Meiryo UI" panose="020B0604030504040204" pitchFamily="50" charset="-128"/>
              </a:rPr>
              <a:t>36</a:t>
            </a:r>
            <a:endParaRPr lang="ja-JP" altLang="en-US" sz="900" dirty="0">
              <a:solidFill>
                <a:prstClr val="black"/>
              </a:solidFill>
              <a:latin typeface="Meiryo UI" panose="020B0604030504040204" pitchFamily="50" charset="-128"/>
              <a:ea typeface="Meiryo UI" panose="020B0604030504040204" pitchFamily="50" charset="-128"/>
            </a:endParaRPr>
          </a:p>
        </p:txBody>
      </p:sp>
      <p:sp>
        <p:nvSpPr>
          <p:cNvPr id="124" name="テキスト ボックス 123">
            <a:extLst>
              <a:ext uri="{FF2B5EF4-FFF2-40B4-BE49-F238E27FC236}">
                <a16:creationId xmlns:a16="http://schemas.microsoft.com/office/drawing/2014/main" id="{486F365D-AA19-4856-889B-278189257CD5}"/>
              </a:ext>
            </a:extLst>
          </p:cNvPr>
          <p:cNvSpPr txBox="1"/>
          <p:nvPr/>
        </p:nvSpPr>
        <p:spPr>
          <a:xfrm>
            <a:off x="2638850" y="5271059"/>
            <a:ext cx="344966" cy="246221"/>
          </a:xfrm>
          <a:prstGeom prst="rect">
            <a:avLst/>
          </a:prstGeom>
          <a:noFill/>
        </p:spPr>
        <p:txBody>
          <a:bodyPr wrap="none" rtlCol="0">
            <a:spAutoFit/>
          </a:bodyPr>
          <a:lstStyle/>
          <a:p>
            <a:r>
              <a:rPr lang="en-US" altLang="ja-JP" sz="1000" dirty="0">
                <a:solidFill>
                  <a:prstClr val="black"/>
                </a:solidFill>
                <a:latin typeface="Meiryo UI" panose="020B0604030504040204" pitchFamily="50" charset="-128"/>
                <a:ea typeface="Meiryo UI" panose="020B0604030504040204" pitchFamily="50" charset="-128"/>
              </a:rPr>
              <a:t>70</a:t>
            </a:r>
            <a:endParaRPr lang="ja-JP" altLang="en-US" sz="1000" dirty="0">
              <a:solidFill>
                <a:prstClr val="black"/>
              </a:solidFill>
              <a:latin typeface="Meiryo UI" panose="020B0604030504040204" pitchFamily="50" charset="-128"/>
              <a:ea typeface="Meiryo UI" panose="020B0604030504040204" pitchFamily="50" charset="-128"/>
            </a:endParaRPr>
          </a:p>
        </p:txBody>
      </p:sp>
      <p:cxnSp>
        <p:nvCxnSpPr>
          <p:cNvPr id="125" name="直線コネクタ 124"/>
          <p:cNvCxnSpPr/>
          <p:nvPr/>
        </p:nvCxnSpPr>
        <p:spPr>
          <a:xfrm>
            <a:off x="1344971" y="5197747"/>
            <a:ext cx="4595181" cy="0"/>
          </a:xfrm>
          <a:prstGeom prst="line">
            <a:avLst/>
          </a:prstGeom>
          <a:ln w="19050">
            <a:solidFill>
              <a:srgbClr val="C00000"/>
            </a:solidFill>
            <a:prstDash val="dash"/>
          </a:ln>
        </p:spPr>
        <p:style>
          <a:lnRef idx="1">
            <a:schemeClr val="accent1"/>
          </a:lnRef>
          <a:fillRef idx="0">
            <a:schemeClr val="accent1"/>
          </a:fillRef>
          <a:effectRef idx="0">
            <a:schemeClr val="accent1"/>
          </a:effectRef>
          <a:fontRef idx="minor">
            <a:schemeClr val="tx1"/>
          </a:fontRef>
        </p:style>
      </p:cxnSp>
      <p:cxnSp>
        <p:nvCxnSpPr>
          <p:cNvPr id="126" name="直線コネクタ 125">
            <a:extLst>
              <a:ext uri="{FF2B5EF4-FFF2-40B4-BE49-F238E27FC236}">
                <a16:creationId xmlns:a16="http://schemas.microsoft.com/office/drawing/2014/main" id="{CEF3EAFF-E398-48B8-925A-8B131100E70D}"/>
              </a:ext>
            </a:extLst>
          </p:cNvPr>
          <p:cNvCxnSpPr/>
          <p:nvPr/>
        </p:nvCxnSpPr>
        <p:spPr>
          <a:xfrm>
            <a:off x="1842046" y="5238599"/>
            <a:ext cx="0" cy="341776"/>
          </a:xfrm>
          <a:prstGeom prst="line">
            <a:avLst/>
          </a:prstGeom>
          <a:ln w="57150">
            <a:solidFill>
              <a:srgbClr val="C00000"/>
            </a:solidFill>
            <a:prstDash val="sysDot"/>
            <a:headEnd type="triangle"/>
            <a:tailEnd type="none"/>
          </a:ln>
        </p:spPr>
        <p:style>
          <a:lnRef idx="2">
            <a:schemeClr val="dk1"/>
          </a:lnRef>
          <a:fillRef idx="0">
            <a:schemeClr val="dk1"/>
          </a:fillRef>
          <a:effectRef idx="1">
            <a:schemeClr val="dk1"/>
          </a:effectRef>
          <a:fontRef idx="minor">
            <a:schemeClr val="tx1"/>
          </a:fontRef>
        </p:style>
      </p:cxnSp>
      <p:cxnSp>
        <p:nvCxnSpPr>
          <p:cNvPr id="127" name="直線コネクタ 126">
            <a:extLst>
              <a:ext uri="{FF2B5EF4-FFF2-40B4-BE49-F238E27FC236}">
                <a16:creationId xmlns:a16="http://schemas.microsoft.com/office/drawing/2014/main" id="{C08676FD-CA21-49DC-A77C-38C4BFC257C3}"/>
              </a:ext>
            </a:extLst>
          </p:cNvPr>
          <p:cNvCxnSpPr>
            <a:stCxn id="129" idx="0"/>
          </p:cNvCxnSpPr>
          <p:nvPr/>
        </p:nvCxnSpPr>
        <p:spPr>
          <a:xfrm flipV="1">
            <a:off x="5152546" y="4661087"/>
            <a:ext cx="0" cy="360040"/>
          </a:xfrm>
          <a:prstGeom prst="line">
            <a:avLst/>
          </a:prstGeom>
          <a:ln w="19050">
            <a:solidFill>
              <a:schemeClr val="accent6"/>
            </a:solidFill>
            <a:prstDash val="sysDot"/>
          </a:ln>
        </p:spPr>
        <p:style>
          <a:lnRef idx="2">
            <a:schemeClr val="dk1"/>
          </a:lnRef>
          <a:fillRef idx="0">
            <a:schemeClr val="dk1"/>
          </a:fillRef>
          <a:effectRef idx="1">
            <a:schemeClr val="dk1"/>
          </a:effectRef>
          <a:fontRef idx="minor">
            <a:schemeClr val="tx1"/>
          </a:fontRef>
        </p:style>
      </p:cxnSp>
      <p:cxnSp>
        <p:nvCxnSpPr>
          <p:cNvPr id="128" name="直線コネクタ 127">
            <a:extLst>
              <a:ext uri="{FF2B5EF4-FFF2-40B4-BE49-F238E27FC236}">
                <a16:creationId xmlns:a16="http://schemas.microsoft.com/office/drawing/2014/main" id="{94221CCA-4D3C-4AEA-8A50-DD79D3A42548}"/>
              </a:ext>
            </a:extLst>
          </p:cNvPr>
          <p:cNvCxnSpPr>
            <a:cxnSpLocks/>
          </p:cNvCxnSpPr>
          <p:nvPr/>
        </p:nvCxnSpPr>
        <p:spPr>
          <a:xfrm>
            <a:off x="2852648" y="4661087"/>
            <a:ext cx="2304000" cy="0"/>
          </a:xfrm>
          <a:prstGeom prst="line">
            <a:avLst/>
          </a:prstGeom>
          <a:ln w="19050">
            <a:solidFill>
              <a:schemeClr val="accent6"/>
            </a:solidFill>
            <a:prstDash val="sysDot"/>
          </a:ln>
        </p:spPr>
        <p:style>
          <a:lnRef idx="2">
            <a:schemeClr val="dk1"/>
          </a:lnRef>
          <a:fillRef idx="0">
            <a:schemeClr val="dk1"/>
          </a:fillRef>
          <a:effectRef idx="1">
            <a:schemeClr val="dk1"/>
          </a:effectRef>
          <a:fontRef idx="minor">
            <a:schemeClr val="tx1"/>
          </a:fontRef>
        </p:style>
      </p:cxnSp>
      <p:sp>
        <p:nvSpPr>
          <p:cNvPr id="129" name="角丸四角形 128"/>
          <p:cNvSpPr/>
          <p:nvPr/>
        </p:nvSpPr>
        <p:spPr>
          <a:xfrm>
            <a:off x="4899400" y="5021127"/>
            <a:ext cx="506291" cy="642803"/>
          </a:xfrm>
          <a:prstGeom prst="roundRect">
            <a:avLst/>
          </a:prstGeom>
          <a:noFill/>
          <a:ln w="19050">
            <a:solidFill>
              <a:schemeClr val="accent6"/>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130" name="角丸四角形 129"/>
          <p:cNvSpPr/>
          <p:nvPr/>
        </p:nvSpPr>
        <p:spPr>
          <a:xfrm>
            <a:off x="2573192" y="4871930"/>
            <a:ext cx="530776" cy="792000"/>
          </a:xfrm>
          <a:prstGeom prst="roundRect">
            <a:avLst/>
          </a:prstGeom>
          <a:noFill/>
          <a:ln w="19050">
            <a:solidFill>
              <a:schemeClr val="accent6"/>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cxnSp>
        <p:nvCxnSpPr>
          <p:cNvPr id="131" name="直線コネクタ 130">
            <a:extLst>
              <a:ext uri="{FF2B5EF4-FFF2-40B4-BE49-F238E27FC236}">
                <a16:creationId xmlns:a16="http://schemas.microsoft.com/office/drawing/2014/main" id="{402D40C5-7F57-46A0-B2C8-FEF79A64FF0A}"/>
              </a:ext>
            </a:extLst>
          </p:cNvPr>
          <p:cNvCxnSpPr/>
          <p:nvPr/>
        </p:nvCxnSpPr>
        <p:spPr>
          <a:xfrm flipV="1">
            <a:off x="2852648" y="4661087"/>
            <a:ext cx="0" cy="252000"/>
          </a:xfrm>
          <a:prstGeom prst="line">
            <a:avLst/>
          </a:prstGeom>
          <a:ln>
            <a:solidFill>
              <a:schemeClr val="accent6"/>
            </a:solidFill>
            <a:prstDash val="sysDot"/>
            <a:headEnd type="triangle"/>
            <a:tailEnd type="none"/>
          </a:ln>
        </p:spPr>
        <p:style>
          <a:lnRef idx="2">
            <a:schemeClr val="dk1"/>
          </a:lnRef>
          <a:fillRef idx="0">
            <a:schemeClr val="dk1"/>
          </a:fillRef>
          <a:effectRef idx="1">
            <a:schemeClr val="dk1"/>
          </a:effectRef>
          <a:fontRef idx="minor">
            <a:schemeClr val="tx1"/>
          </a:fontRef>
        </p:style>
      </p:cxnSp>
      <p:sp>
        <p:nvSpPr>
          <p:cNvPr id="134" name="テキスト ボックス 133">
            <a:extLst>
              <a:ext uri="{FF2B5EF4-FFF2-40B4-BE49-F238E27FC236}">
                <a16:creationId xmlns:a16="http://schemas.microsoft.com/office/drawing/2014/main" id="{E61679D0-23EA-4549-B795-EFCA26B23077}"/>
              </a:ext>
            </a:extLst>
          </p:cNvPr>
          <p:cNvSpPr txBox="1"/>
          <p:nvPr/>
        </p:nvSpPr>
        <p:spPr>
          <a:xfrm>
            <a:off x="6067276" y="4082051"/>
            <a:ext cx="1127232" cy="246221"/>
          </a:xfrm>
          <a:prstGeom prst="rect">
            <a:avLst/>
          </a:prstGeom>
          <a:noFill/>
        </p:spPr>
        <p:txBody>
          <a:bodyPr wrap="none" rtlCol="0">
            <a:spAutoFit/>
          </a:bodyPr>
          <a:lstStyle/>
          <a:p>
            <a:pPr algn="ctr"/>
            <a:r>
              <a:rPr lang="ja-JP" altLang="en-US" sz="1000" b="1" dirty="0">
                <a:solidFill>
                  <a:prstClr val="black"/>
                </a:solidFill>
                <a:latin typeface="Meiryo UI" panose="020B0604030504040204" pitchFamily="50" charset="-128"/>
                <a:ea typeface="Meiryo UI" panose="020B0604030504040204" pitchFamily="50" charset="-128"/>
              </a:rPr>
              <a:t>施設能力▲</a:t>
            </a:r>
            <a:r>
              <a:rPr lang="en-US" altLang="ja-JP" sz="1000" b="1" dirty="0">
                <a:solidFill>
                  <a:prstClr val="black"/>
                </a:solidFill>
                <a:latin typeface="Meiryo UI" panose="020B0604030504040204" pitchFamily="50" charset="-128"/>
                <a:ea typeface="Meiryo UI" panose="020B0604030504040204" pitchFamily="50" charset="-128"/>
              </a:rPr>
              <a:t>13</a:t>
            </a:r>
            <a:r>
              <a:rPr lang="ja-JP" altLang="en-US" sz="1000" b="1" dirty="0">
                <a:solidFill>
                  <a:prstClr val="black"/>
                </a:solidFill>
                <a:latin typeface="Meiryo UI" panose="020B0604030504040204" pitchFamily="50" charset="-128"/>
                <a:ea typeface="Meiryo UI" panose="020B0604030504040204" pitchFamily="50" charset="-128"/>
              </a:rPr>
              <a:t>％</a:t>
            </a:r>
            <a:endParaRPr lang="en-US" altLang="ja-JP" sz="1000" b="1" dirty="0">
              <a:solidFill>
                <a:prstClr val="black"/>
              </a:solidFill>
              <a:latin typeface="Meiryo UI" panose="020B0604030504040204" pitchFamily="50" charset="-128"/>
              <a:ea typeface="Meiryo UI" panose="020B0604030504040204" pitchFamily="50" charset="-128"/>
            </a:endParaRPr>
          </a:p>
        </p:txBody>
      </p:sp>
      <p:sp>
        <p:nvSpPr>
          <p:cNvPr id="135" name="テキスト ボックス 134"/>
          <p:cNvSpPr txBox="1"/>
          <p:nvPr/>
        </p:nvSpPr>
        <p:spPr>
          <a:xfrm>
            <a:off x="5796136" y="5733854"/>
            <a:ext cx="3118436" cy="784830"/>
          </a:xfrm>
          <a:prstGeom prst="rect">
            <a:avLst/>
          </a:prstGeom>
          <a:noFill/>
        </p:spPr>
        <p:txBody>
          <a:bodyPr wrap="square" rtlCol="0">
            <a:spAutoFit/>
          </a:bodyPr>
          <a:lstStyle/>
          <a:p>
            <a:r>
              <a:rPr lang="ja-JP" altLang="en-US" sz="9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注１：更新事業費を法定耐用年数により減価償却費に置き換えたうえで総費用を算出（他の費用は変更なし</a:t>
            </a:r>
            <a:r>
              <a:rPr lang="ja-JP" altLang="en-US" sz="9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a:t>
            </a:r>
            <a:endParaRPr lang="en-US" altLang="ja-JP" sz="9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9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注２：管路整備費用は含まれていない。ただし浄水場の配水場化に伴う送水設備費用は含む。</a:t>
            </a:r>
            <a:endParaRPr lang="en-US" altLang="ja-JP" sz="9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endParaRPr lang="ja-JP" altLang="en-US" sz="9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79" name="二等辺三角形 78">
            <a:extLst>
              <a:ext uri="{FF2B5EF4-FFF2-40B4-BE49-F238E27FC236}">
                <a16:creationId xmlns:a16="http://schemas.microsoft.com/office/drawing/2014/main" id="{BB04D671-C1F1-4114-92BB-EB901184D18A}"/>
              </a:ext>
            </a:extLst>
          </p:cNvPr>
          <p:cNvSpPr/>
          <p:nvPr/>
        </p:nvSpPr>
        <p:spPr>
          <a:xfrm rot="10800000">
            <a:off x="194946" y="3955233"/>
            <a:ext cx="504000" cy="193331"/>
          </a:xfrm>
          <a:prstGeom prst="triangl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graphicFrame>
        <p:nvGraphicFramePr>
          <p:cNvPr id="2" name="表 1"/>
          <p:cNvGraphicFramePr>
            <a:graphicFrameLocks noGrp="1"/>
          </p:cNvGraphicFramePr>
          <p:nvPr>
            <p:extLst/>
          </p:nvPr>
        </p:nvGraphicFramePr>
        <p:xfrm>
          <a:off x="7214189" y="2802330"/>
          <a:ext cx="1916748" cy="965200"/>
        </p:xfrm>
        <a:graphic>
          <a:graphicData uri="http://schemas.openxmlformats.org/drawingml/2006/table">
            <a:tbl>
              <a:tblPr firstRow="1" bandRow="1">
                <a:tableStyleId>{5940675A-B579-460E-94D1-54222C63F5DA}</a:tableStyleId>
              </a:tblPr>
              <a:tblGrid>
                <a:gridCol w="1008380">
                  <a:extLst>
                    <a:ext uri="{9D8B030D-6E8A-4147-A177-3AD203B41FA5}">
                      <a16:colId xmlns:a16="http://schemas.microsoft.com/office/drawing/2014/main" val="20000"/>
                    </a:ext>
                  </a:extLst>
                </a:gridCol>
                <a:gridCol w="908368">
                  <a:extLst>
                    <a:ext uri="{9D8B030D-6E8A-4147-A177-3AD203B41FA5}">
                      <a16:colId xmlns:a16="http://schemas.microsoft.com/office/drawing/2014/main" val="20001"/>
                    </a:ext>
                  </a:extLst>
                </a:gridCol>
              </a:tblGrid>
              <a:tr h="370840">
                <a:tc>
                  <a:txBody>
                    <a:bodyPr/>
                    <a:lstStyle/>
                    <a:p>
                      <a:r>
                        <a:rPr kumimoji="1" lang="ja-JP" altLang="en-US" sz="1100" dirty="0" smtClean="0"/>
                        <a:t>淀川系５事業</a:t>
                      </a:r>
                      <a:endParaRPr kumimoji="1" lang="en-US" altLang="ja-JP" sz="1100" dirty="0" smtClean="0"/>
                    </a:p>
                    <a:p>
                      <a:r>
                        <a:rPr kumimoji="1" lang="ja-JP" altLang="en-US" sz="1100" dirty="0" smtClean="0"/>
                        <a:t>の総費用</a:t>
                      </a:r>
                      <a:r>
                        <a:rPr kumimoji="1" lang="ja-JP" altLang="en-US" sz="1100" baseline="30000" dirty="0" smtClean="0"/>
                        <a:t>注１</a:t>
                      </a:r>
                      <a:endParaRPr kumimoji="1" lang="ja-JP" altLang="en-US" sz="1100" baseline="30000" dirty="0">
                        <a:latin typeface="メイリオ" panose="020B0604030504040204" pitchFamily="50" charset="-128"/>
                        <a:ea typeface="メイリオ" panose="020B0604030504040204" pitchFamily="50" charset="-128"/>
                        <a:cs typeface="メイリオ" panose="020B0604030504040204" pitchFamily="50" charset="-128"/>
                      </a:endParaRPr>
                    </a:p>
                  </a:txBody>
                  <a:tcPr anchor="ctr"/>
                </a:tc>
                <a:tc>
                  <a:txBody>
                    <a:bodyPr/>
                    <a:lstStyle/>
                    <a:p>
                      <a:r>
                        <a:rPr kumimoji="1" lang="ja-JP" altLang="en-US" sz="1100" dirty="0" smtClean="0"/>
                        <a:t>９浄水場の</a:t>
                      </a:r>
                      <a:endParaRPr kumimoji="1" lang="en-US" altLang="ja-JP" sz="1100" dirty="0" smtClean="0"/>
                    </a:p>
                    <a:p>
                      <a:r>
                        <a:rPr kumimoji="1" lang="ja-JP" altLang="en-US" sz="1100" dirty="0" smtClean="0"/>
                        <a:t>総更新</a:t>
                      </a:r>
                      <a:endParaRPr kumimoji="1" lang="en-US" altLang="ja-JP" sz="1100" dirty="0" smtClean="0"/>
                    </a:p>
                    <a:p>
                      <a:r>
                        <a:rPr kumimoji="1" lang="ja-JP" altLang="en-US" sz="1100" dirty="0" smtClean="0"/>
                        <a:t>事業費</a:t>
                      </a:r>
                      <a:r>
                        <a:rPr kumimoji="1" lang="ja-JP" altLang="en-US" sz="1200" baseline="30000" dirty="0" smtClean="0"/>
                        <a:t>注２</a:t>
                      </a:r>
                      <a:endParaRPr kumimoji="1" lang="ja-JP" altLang="en-US" sz="1100" baseline="30000" dirty="0">
                        <a:latin typeface="メイリオ" panose="020B0604030504040204" pitchFamily="50" charset="-128"/>
                        <a:ea typeface="メイリオ" panose="020B0604030504040204" pitchFamily="50" charset="-128"/>
                        <a:cs typeface="メイリオ" panose="020B0604030504040204" pitchFamily="50" charset="-128"/>
                      </a:endParaRPr>
                    </a:p>
                  </a:txBody>
                  <a:tcPr anchor="ctr"/>
                </a:tc>
                <a:extLst>
                  <a:ext uri="{0D108BD9-81ED-4DB2-BD59-A6C34878D82A}">
                    <a16:rowId xmlns:a16="http://schemas.microsoft.com/office/drawing/2014/main" val="10000"/>
                  </a:ext>
                </a:extLst>
              </a:tr>
              <a:tr h="370840">
                <a:tc>
                  <a:txBody>
                    <a:bodyPr/>
                    <a:lstStyle/>
                    <a:p>
                      <a:r>
                        <a:rPr kumimoji="1" lang="en-US" altLang="ja-JP" sz="1100" dirty="0" smtClean="0">
                          <a:latin typeface="メイリオ" panose="020B0604030504040204" pitchFamily="50" charset="-128"/>
                          <a:ea typeface="メイリオ" panose="020B0604030504040204" pitchFamily="50" charset="-128"/>
                          <a:cs typeface="メイリオ" panose="020B0604030504040204" pitchFamily="50" charset="-128"/>
                        </a:rPr>
                        <a:t>989</a:t>
                      </a:r>
                      <a:r>
                        <a:rPr kumimoji="1" lang="ja-JP" altLang="en-US" sz="1100" dirty="0" smtClean="0">
                          <a:latin typeface="メイリオ" panose="020B0604030504040204" pitchFamily="50" charset="-128"/>
                          <a:ea typeface="メイリオ" panose="020B0604030504040204" pitchFamily="50" charset="-128"/>
                          <a:cs typeface="メイリオ" panose="020B0604030504040204" pitchFamily="50" charset="-128"/>
                        </a:rPr>
                        <a:t>億円</a:t>
                      </a:r>
                      <a:r>
                        <a:rPr kumimoji="1" lang="en-US" altLang="ja-JP" sz="1100" dirty="0" smtClean="0">
                          <a:latin typeface="メイリオ" panose="020B0604030504040204" pitchFamily="50" charset="-128"/>
                          <a:ea typeface="メイリオ" panose="020B0604030504040204" pitchFamily="50" charset="-128"/>
                          <a:cs typeface="メイリオ" panose="020B0604030504040204" pitchFamily="50" charset="-128"/>
                        </a:rPr>
                        <a:t>/</a:t>
                      </a:r>
                      <a:r>
                        <a:rPr kumimoji="1" lang="ja-JP" altLang="en-US" sz="1100" dirty="0" smtClean="0">
                          <a:latin typeface="メイリオ" panose="020B0604030504040204" pitchFamily="50" charset="-128"/>
                          <a:ea typeface="メイリオ" panose="020B0604030504040204" pitchFamily="50" charset="-128"/>
                          <a:cs typeface="メイリオ" panose="020B0604030504040204" pitchFamily="50" charset="-128"/>
                        </a:rPr>
                        <a:t>年</a:t>
                      </a:r>
                      <a:endParaRPr kumimoji="1" lang="ja-JP" altLang="en-US" sz="1100" dirty="0">
                        <a:latin typeface="メイリオ" panose="020B0604030504040204" pitchFamily="50" charset="-128"/>
                        <a:ea typeface="メイリオ" panose="020B0604030504040204" pitchFamily="50" charset="-128"/>
                        <a:cs typeface="メイリオ" panose="020B0604030504040204" pitchFamily="50" charset="-128"/>
                      </a:endParaRPr>
                    </a:p>
                  </a:txBody>
                  <a:tcPr anchor="ctr"/>
                </a:tc>
                <a:tc>
                  <a:txBody>
                    <a:bodyPr/>
                    <a:lstStyle/>
                    <a:p>
                      <a:r>
                        <a:rPr kumimoji="1" lang="en-US" altLang="ja-JP" sz="1100" dirty="0" smtClean="0">
                          <a:latin typeface="メイリオ" panose="020B0604030504040204" pitchFamily="50" charset="-128"/>
                          <a:ea typeface="メイリオ" panose="020B0604030504040204" pitchFamily="50" charset="-128"/>
                          <a:cs typeface="メイリオ" panose="020B0604030504040204" pitchFamily="50" charset="-128"/>
                        </a:rPr>
                        <a:t>4,451</a:t>
                      </a:r>
                      <a:r>
                        <a:rPr kumimoji="1" lang="ja-JP" altLang="en-US" sz="1100" dirty="0" smtClean="0">
                          <a:latin typeface="メイリオ" panose="020B0604030504040204" pitchFamily="50" charset="-128"/>
                          <a:ea typeface="メイリオ" panose="020B0604030504040204" pitchFamily="50" charset="-128"/>
                          <a:cs typeface="メイリオ" panose="020B0604030504040204" pitchFamily="50" charset="-128"/>
                        </a:rPr>
                        <a:t>億円</a:t>
                      </a:r>
                      <a:endParaRPr kumimoji="1" lang="ja-JP" altLang="en-US" sz="1100" dirty="0">
                        <a:latin typeface="メイリオ" panose="020B0604030504040204" pitchFamily="50" charset="-128"/>
                        <a:ea typeface="メイリオ" panose="020B0604030504040204" pitchFamily="50" charset="-128"/>
                        <a:cs typeface="メイリオ" panose="020B0604030504040204" pitchFamily="50" charset="-128"/>
                      </a:endParaRPr>
                    </a:p>
                  </a:txBody>
                  <a:tcPr anchor="ctr"/>
                </a:tc>
                <a:extLst>
                  <a:ext uri="{0D108BD9-81ED-4DB2-BD59-A6C34878D82A}">
                    <a16:rowId xmlns:a16="http://schemas.microsoft.com/office/drawing/2014/main" val="10001"/>
                  </a:ext>
                </a:extLst>
              </a:tr>
            </a:tbl>
          </a:graphicData>
        </a:graphic>
      </p:graphicFrame>
      <p:graphicFrame>
        <p:nvGraphicFramePr>
          <p:cNvPr id="104" name="表 103"/>
          <p:cNvGraphicFramePr>
            <a:graphicFrameLocks noGrp="1"/>
          </p:cNvGraphicFramePr>
          <p:nvPr>
            <p:extLst/>
          </p:nvPr>
        </p:nvGraphicFramePr>
        <p:xfrm>
          <a:off x="7211014" y="4450222"/>
          <a:ext cx="1919923" cy="1188720"/>
        </p:xfrm>
        <a:graphic>
          <a:graphicData uri="http://schemas.openxmlformats.org/drawingml/2006/table">
            <a:tbl>
              <a:tblPr firstRow="1" bandRow="1">
                <a:tableStyleId>{5940675A-B579-460E-94D1-54222C63F5DA}</a:tableStyleId>
              </a:tblPr>
              <a:tblGrid>
                <a:gridCol w="1008380">
                  <a:extLst>
                    <a:ext uri="{9D8B030D-6E8A-4147-A177-3AD203B41FA5}">
                      <a16:colId xmlns:a16="http://schemas.microsoft.com/office/drawing/2014/main" val="20000"/>
                    </a:ext>
                  </a:extLst>
                </a:gridCol>
                <a:gridCol w="911543">
                  <a:extLst>
                    <a:ext uri="{9D8B030D-6E8A-4147-A177-3AD203B41FA5}">
                      <a16:colId xmlns:a16="http://schemas.microsoft.com/office/drawing/2014/main" val="20001"/>
                    </a:ext>
                  </a:extLst>
                </a:gridCol>
              </a:tblGrid>
              <a:tr h="370840">
                <a:tc>
                  <a:txBody>
                    <a:bodyPr/>
                    <a:lstStyle/>
                    <a:p>
                      <a:r>
                        <a:rPr kumimoji="1" lang="ja-JP" altLang="en-US" sz="1100" dirty="0" smtClean="0"/>
                        <a:t>淀川系５事業</a:t>
                      </a:r>
                      <a:endParaRPr kumimoji="1" lang="en-US" altLang="ja-JP" sz="1100" dirty="0" smtClean="0"/>
                    </a:p>
                    <a:p>
                      <a:r>
                        <a:rPr kumimoji="1" lang="ja-JP" altLang="en-US" sz="1100" dirty="0" smtClean="0"/>
                        <a:t>の総費用</a:t>
                      </a:r>
                      <a:r>
                        <a:rPr kumimoji="1" lang="ja-JP" altLang="en-US" sz="1100" baseline="30000" dirty="0" smtClean="0"/>
                        <a:t>注１</a:t>
                      </a:r>
                      <a:endParaRPr kumimoji="1" lang="ja-JP" altLang="en-US" sz="1100" baseline="30000" dirty="0">
                        <a:latin typeface="メイリオ" panose="020B0604030504040204" pitchFamily="50" charset="-128"/>
                        <a:ea typeface="メイリオ" panose="020B0604030504040204" pitchFamily="50" charset="-128"/>
                        <a:cs typeface="メイリオ" panose="020B0604030504040204" pitchFamily="50" charset="-128"/>
                      </a:endParaRPr>
                    </a:p>
                  </a:txBody>
                  <a:tcPr anchor="ctr"/>
                </a:tc>
                <a:tc>
                  <a:txBody>
                    <a:bodyPr/>
                    <a:lstStyle/>
                    <a:p>
                      <a:r>
                        <a:rPr kumimoji="1" lang="ja-JP" altLang="en-US" sz="1100" dirty="0" smtClean="0"/>
                        <a:t>６浄水場の</a:t>
                      </a:r>
                      <a:endParaRPr kumimoji="1" lang="en-US" altLang="ja-JP" sz="1100" dirty="0" smtClean="0"/>
                    </a:p>
                    <a:p>
                      <a:r>
                        <a:rPr kumimoji="1" lang="ja-JP" altLang="en-US" sz="1100" dirty="0" smtClean="0"/>
                        <a:t>総更新</a:t>
                      </a:r>
                      <a:endParaRPr kumimoji="1" lang="en-US" altLang="ja-JP" sz="1100" dirty="0" smtClean="0"/>
                    </a:p>
                    <a:p>
                      <a:r>
                        <a:rPr kumimoji="1" lang="ja-JP" altLang="en-US" sz="1100" dirty="0" smtClean="0"/>
                        <a:t>事業費</a:t>
                      </a:r>
                      <a:r>
                        <a:rPr kumimoji="1" lang="ja-JP" altLang="en-US" sz="1200" baseline="30000" dirty="0" smtClean="0"/>
                        <a:t>注２</a:t>
                      </a:r>
                      <a:endParaRPr kumimoji="1" lang="ja-JP" altLang="en-US" sz="1100" baseline="30000" dirty="0">
                        <a:latin typeface="メイリオ" panose="020B0604030504040204" pitchFamily="50" charset="-128"/>
                        <a:ea typeface="メイリオ" panose="020B0604030504040204" pitchFamily="50" charset="-128"/>
                        <a:cs typeface="メイリオ" panose="020B0604030504040204" pitchFamily="50" charset="-128"/>
                      </a:endParaRPr>
                    </a:p>
                  </a:txBody>
                  <a:tcPr anchor="ctr"/>
                </a:tc>
                <a:extLst>
                  <a:ext uri="{0D108BD9-81ED-4DB2-BD59-A6C34878D82A}">
                    <a16:rowId xmlns:a16="http://schemas.microsoft.com/office/drawing/2014/main" val="10000"/>
                  </a:ext>
                </a:extLst>
              </a:tr>
              <a:tr h="370840">
                <a:tc>
                  <a:txBody>
                    <a:bodyPr/>
                    <a:lstStyle/>
                    <a:p>
                      <a:r>
                        <a:rPr kumimoji="1" lang="ja-JP" altLang="en-US" sz="1100" dirty="0" smtClean="0">
                          <a:latin typeface="メイリオ" panose="020B0604030504040204" pitchFamily="50" charset="-128"/>
                          <a:ea typeface="メイリオ" panose="020B0604030504040204" pitchFamily="50" charset="-128"/>
                          <a:cs typeface="メイリオ" panose="020B0604030504040204" pitchFamily="50" charset="-128"/>
                        </a:rPr>
                        <a:t>▲</a:t>
                      </a:r>
                      <a:r>
                        <a:rPr kumimoji="1" lang="en-US" altLang="ja-JP" sz="1100" dirty="0" smtClean="0">
                          <a:latin typeface="メイリオ" panose="020B0604030504040204" pitchFamily="50" charset="-128"/>
                          <a:ea typeface="メイリオ" panose="020B0604030504040204" pitchFamily="50" charset="-128"/>
                          <a:cs typeface="メイリオ" panose="020B0604030504040204" pitchFamily="50" charset="-128"/>
                        </a:rPr>
                        <a:t>25</a:t>
                      </a:r>
                      <a:r>
                        <a:rPr kumimoji="1" lang="ja-JP" altLang="en-US" sz="1100" dirty="0" smtClean="0">
                          <a:latin typeface="メイリオ" panose="020B0604030504040204" pitchFamily="50" charset="-128"/>
                          <a:ea typeface="メイリオ" panose="020B0604030504040204" pitchFamily="50" charset="-128"/>
                          <a:cs typeface="メイリオ" panose="020B0604030504040204" pitchFamily="50" charset="-128"/>
                        </a:rPr>
                        <a:t>億円</a:t>
                      </a:r>
                      <a:endParaRPr kumimoji="1" lang="en-US" altLang="ja-JP" sz="1100" dirty="0" smtClean="0">
                        <a:latin typeface="メイリオ" panose="020B0604030504040204" pitchFamily="50" charset="-128"/>
                        <a:ea typeface="メイリオ" panose="020B0604030504040204" pitchFamily="50" charset="-128"/>
                        <a:cs typeface="メイリオ" panose="020B0604030504040204" pitchFamily="50" charset="-128"/>
                      </a:endParaRPr>
                    </a:p>
                    <a:p>
                      <a:r>
                        <a:rPr kumimoji="1" lang="ja-JP" altLang="en-US" sz="1100" dirty="0" smtClean="0">
                          <a:latin typeface="メイリオ" panose="020B0604030504040204" pitchFamily="50" charset="-128"/>
                          <a:ea typeface="メイリオ" panose="020B0604030504040204" pitchFamily="50" charset="-128"/>
                          <a:cs typeface="メイリオ" panose="020B0604030504040204" pitchFamily="50" charset="-128"/>
                        </a:rPr>
                        <a:t>▲３％</a:t>
                      </a:r>
                      <a:endParaRPr kumimoji="1" lang="en-US" altLang="ja-JP" sz="1100" dirty="0" smtClean="0">
                        <a:latin typeface="メイリオ" panose="020B0604030504040204" pitchFamily="50" charset="-128"/>
                        <a:ea typeface="メイリオ" panose="020B0604030504040204" pitchFamily="50" charset="-128"/>
                        <a:cs typeface="メイリオ" panose="020B0604030504040204" pitchFamily="50" charset="-128"/>
                      </a:endParaRPr>
                    </a:p>
                    <a:p>
                      <a:r>
                        <a:rPr kumimoji="1" lang="en-US" altLang="ja-JP" sz="1100" dirty="0" smtClean="0">
                          <a:latin typeface="メイリオ" panose="020B0604030504040204" pitchFamily="50" charset="-128"/>
                          <a:ea typeface="メイリオ" panose="020B0604030504040204" pitchFamily="50" charset="-128"/>
                          <a:cs typeface="メイリオ" panose="020B0604030504040204" pitchFamily="50" charset="-128"/>
                        </a:rPr>
                        <a:t>964</a:t>
                      </a:r>
                      <a:r>
                        <a:rPr kumimoji="1" lang="ja-JP" altLang="en-US" sz="1100" dirty="0" smtClean="0">
                          <a:latin typeface="メイリオ" panose="020B0604030504040204" pitchFamily="50" charset="-128"/>
                          <a:ea typeface="メイリオ" panose="020B0604030504040204" pitchFamily="50" charset="-128"/>
                          <a:cs typeface="メイリオ" panose="020B0604030504040204" pitchFamily="50" charset="-128"/>
                        </a:rPr>
                        <a:t>億円</a:t>
                      </a:r>
                      <a:r>
                        <a:rPr kumimoji="1" lang="en-US" altLang="ja-JP" sz="1100" dirty="0" smtClean="0">
                          <a:latin typeface="メイリオ" panose="020B0604030504040204" pitchFamily="50" charset="-128"/>
                          <a:ea typeface="メイリオ" panose="020B0604030504040204" pitchFamily="50" charset="-128"/>
                          <a:cs typeface="メイリオ" panose="020B0604030504040204" pitchFamily="50" charset="-128"/>
                        </a:rPr>
                        <a:t>/</a:t>
                      </a:r>
                      <a:r>
                        <a:rPr kumimoji="1" lang="ja-JP" altLang="en-US" sz="1100" dirty="0" smtClean="0">
                          <a:latin typeface="メイリオ" panose="020B0604030504040204" pitchFamily="50" charset="-128"/>
                          <a:ea typeface="メイリオ" panose="020B0604030504040204" pitchFamily="50" charset="-128"/>
                          <a:cs typeface="メイリオ" panose="020B0604030504040204" pitchFamily="50" charset="-128"/>
                        </a:rPr>
                        <a:t>年</a:t>
                      </a:r>
                      <a:endParaRPr kumimoji="1" lang="ja-JP" altLang="en-US" sz="1100" dirty="0">
                        <a:latin typeface="メイリオ" panose="020B0604030504040204" pitchFamily="50" charset="-128"/>
                        <a:ea typeface="メイリオ" panose="020B0604030504040204" pitchFamily="50" charset="-128"/>
                        <a:cs typeface="メイリオ" panose="020B0604030504040204" pitchFamily="50" charset="-128"/>
                      </a:endParaRPr>
                    </a:p>
                  </a:txBody>
                  <a:tcPr anchor="ctr"/>
                </a:tc>
                <a:tc>
                  <a:txBody>
                    <a:bodyPr/>
                    <a:lstStyle/>
                    <a:p>
                      <a:r>
                        <a:rPr kumimoji="1" lang="ja-JP" altLang="en-US" sz="1100" b="1" dirty="0" smtClean="0">
                          <a:latin typeface="メイリオ" panose="020B0604030504040204" pitchFamily="50" charset="-128"/>
                          <a:ea typeface="メイリオ" panose="020B0604030504040204" pitchFamily="50" charset="-128"/>
                          <a:cs typeface="メイリオ" panose="020B0604030504040204" pitchFamily="50" charset="-128"/>
                        </a:rPr>
                        <a:t>▲</a:t>
                      </a:r>
                      <a:r>
                        <a:rPr kumimoji="1" lang="en-US" altLang="ja-JP" sz="1100" b="1" dirty="0" smtClean="0">
                          <a:latin typeface="メイリオ" panose="020B0604030504040204" pitchFamily="50" charset="-128"/>
                          <a:ea typeface="メイリオ" panose="020B0604030504040204" pitchFamily="50" charset="-128"/>
                          <a:cs typeface="メイリオ" panose="020B0604030504040204" pitchFamily="50" charset="-128"/>
                        </a:rPr>
                        <a:t>645</a:t>
                      </a:r>
                      <a:r>
                        <a:rPr kumimoji="1" lang="ja-JP" altLang="en-US" sz="1100" b="1" dirty="0" smtClean="0">
                          <a:latin typeface="メイリオ" panose="020B0604030504040204" pitchFamily="50" charset="-128"/>
                          <a:ea typeface="メイリオ" panose="020B0604030504040204" pitchFamily="50" charset="-128"/>
                          <a:cs typeface="メイリオ" panose="020B0604030504040204" pitchFamily="50" charset="-128"/>
                        </a:rPr>
                        <a:t>億円</a:t>
                      </a:r>
                      <a:endParaRPr kumimoji="1" lang="en-US" altLang="ja-JP" sz="1100" b="1" dirty="0" smtClean="0">
                        <a:latin typeface="メイリオ" panose="020B0604030504040204" pitchFamily="50" charset="-128"/>
                        <a:ea typeface="メイリオ" panose="020B0604030504040204" pitchFamily="50" charset="-128"/>
                        <a:cs typeface="メイリオ" panose="020B0604030504040204" pitchFamily="50" charset="-128"/>
                      </a:endParaRPr>
                    </a:p>
                    <a:p>
                      <a:r>
                        <a:rPr kumimoji="1" lang="ja-JP" altLang="en-US" sz="1100" dirty="0" smtClean="0">
                          <a:latin typeface="メイリオ" panose="020B0604030504040204" pitchFamily="50" charset="-128"/>
                          <a:ea typeface="メイリオ" panose="020B0604030504040204" pitchFamily="50" charset="-128"/>
                          <a:cs typeface="メイリオ" panose="020B0604030504040204" pitchFamily="50" charset="-128"/>
                        </a:rPr>
                        <a:t>▲</a:t>
                      </a:r>
                      <a:r>
                        <a:rPr kumimoji="1" lang="en-US" altLang="ja-JP" sz="1100" dirty="0" smtClean="0">
                          <a:latin typeface="メイリオ" panose="020B0604030504040204" pitchFamily="50" charset="-128"/>
                          <a:ea typeface="メイリオ" panose="020B0604030504040204" pitchFamily="50" charset="-128"/>
                          <a:cs typeface="メイリオ" panose="020B0604030504040204" pitchFamily="50" charset="-128"/>
                        </a:rPr>
                        <a:t>14</a:t>
                      </a:r>
                      <a:r>
                        <a:rPr kumimoji="1" lang="ja-JP" altLang="en-US" sz="1100" dirty="0" smtClean="0">
                          <a:latin typeface="メイリオ" panose="020B0604030504040204" pitchFamily="50" charset="-128"/>
                          <a:ea typeface="メイリオ" panose="020B0604030504040204" pitchFamily="50" charset="-128"/>
                          <a:cs typeface="メイリオ" panose="020B0604030504040204" pitchFamily="50" charset="-128"/>
                        </a:rPr>
                        <a:t>％</a:t>
                      </a:r>
                      <a:endParaRPr kumimoji="1" lang="en-US" altLang="ja-JP" sz="1100" dirty="0" smtClean="0">
                        <a:latin typeface="メイリオ" panose="020B0604030504040204" pitchFamily="50" charset="-128"/>
                        <a:ea typeface="メイリオ" panose="020B0604030504040204" pitchFamily="50" charset="-128"/>
                        <a:cs typeface="メイリオ" panose="020B0604030504040204" pitchFamily="50" charset="-128"/>
                      </a:endParaRPr>
                    </a:p>
                    <a:p>
                      <a:r>
                        <a:rPr kumimoji="1" lang="en-US" altLang="ja-JP" sz="1100" dirty="0" smtClean="0">
                          <a:latin typeface="メイリオ" panose="020B0604030504040204" pitchFamily="50" charset="-128"/>
                          <a:ea typeface="メイリオ" panose="020B0604030504040204" pitchFamily="50" charset="-128"/>
                          <a:cs typeface="メイリオ" panose="020B0604030504040204" pitchFamily="50" charset="-128"/>
                        </a:rPr>
                        <a:t>3,806</a:t>
                      </a:r>
                      <a:r>
                        <a:rPr kumimoji="1" lang="ja-JP" altLang="en-US" sz="1100" dirty="0" smtClean="0">
                          <a:latin typeface="メイリオ" panose="020B0604030504040204" pitchFamily="50" charset="-128"/>
                          <a:ea typeface="メイリオ" panose="020B0604030504040204" pitchFamily="50" charset="-128"/>
                          <a:cs typeface="メイリオ" panose="020B0604030504040204" pitchFamily="50" charset="-128"/>
                        </a:rPr>
                        <a:t>億円</a:t>
                      </a:r>
                      <a:endParaRPr kumimoji="1" lang="ja-JP" altLang="en-US" sz="1100" dirty="0">
                        <a:latin typeface="メイリオ" panose="020B0604030504040204" pitchFamily="50" charset="-128"/>
                        <a:ea typeface="メイリオ" panose="020B0604030504040204" pitchFamily="50" charset="-128"/>
                        <a:cs typeface="メイリオ" panose="020B0604030504040204" pitchFamily="50" charset="-128"/>
                      </a:endParaRPr>
                    </a:p>
                  </a:txBody>
                  <a:tcPr anchor="ctr"/>
                </a:tc>
                <a:extLst>
                  <a:ext uri="{0D108BD9-81ED-4DB2-BD59-A6C34878D82A}">
                    <a16:rowId xmlns:a16="http://schemas.microsoft.com/office/drawing/2014/main" val="10001"/>
                  </a:ext>
                </a:extLst>
              </a:tr>
            </a:tbl>
          </a:graphicData>
        </a:graphic>
      </p:graphicFrame>
      <p:sp>
        <p:nvSpPr>
          <p:cNvPr id="3" name="テキスト ボックス 2"/>
          <p:cNvSpPr txBox="1"/>
          <p:nvPr/>
        </p:nvSpPr>
        <p:spPr>
          <a:xfrm>
            <a:off x="1237458" y="6140535"/>
            <a:ext cx="4881113" cy="246221"/>
          </a:xfrm>
          <a:prstGeom prst="rect">
            <a:avLst/>
          </a:prstGeom>
          <a:noFill/>
        </p:spPr>
        <p:txBody>
          <a:bodyPr wrap="square" rtlCol="0">
            <a:spAutoFit/>
          </a:bodyPr>
          <a:lstStyle/>
          <a:p>
            <a:pPr marL="85725" indent="-85725"/>
            <a:r>
              <a:rPr kumimoji="1" lang="en-US" altLang="ja-JP" sz="1000" dirty="0" smtClean="0">
                <a:latin typeface="メイリオ" panose="020B0604030504040204" pitchFamily="50" charset="-128"/>
                <a:ea typeface="メイリオ" panose="020B0604030504040204" pitchFamily="50" charset="-128"/>
                <a:cs typeface="メイリオ" panose="020B0604030504040204" pitchFamily="50" charset="-128"/>
              </a:rPr>
              <a:t>※</a:t>
            </a:r>
            <a:r>
              <a:rPr kumimoji="1" lang="ja-JP" altLang="en-US" sz="1000" dirty="0" smtClean="0">
                <a:latin typeface="メイリオ" panose="020B0604030504040204" pitchFamily="50" charset="-128"/>
                <a:ea typeface="メイリオ" panose="020B0604030504040204" pitchFamily="50" charset="-128"/>
                <a:cs typeface="メイリオ" panose="020B0604030504040204" pitchFamily="50" charset="-128"/>
              </a:rPr>
              <a:t>柴島・上系の廃止予定面積</a:t>
            </a:r>
            <a:r>
              <a:rPr kumimoji="1" lang="en-US" altLang="ja-JP" sz="1000" dirty="0" smtClean="0">
                <a:latin typeface="メイリオ" panose="020B0604030504040204" pitchFamily="50" charset="-128"/>
                <a:ea typeface="メイリオ" panose="020B0604030504040204" pitchFamily="50" charset="-128"/>
                <a:cs typeface="メイリオ" panose="020B0604030504040204" pitchFamily="50" charset="-128"/>
              </a:rPr>
              <a:t>14.8ha</a:t>
            </a:r>
            <a:r>
              <a:rPr lang="en-US" altLang="ja-JP" sz="1000" dirty="0" smtClean="0">
                <a:latin typeface="メイリオ" panose="020B0604030504040204" pitchFamily="50" charset="-128"/>
                <a:ea typeface="メイリオ" panose="020B0604030504040204" pitchFamily="50" charset="-128"/>
                <a:cs typeface="メイリオ" panose="020B0604030504040204" pitchFamily="50" charset="-128"/>
              </a:rPr>
              <a:t> </a:t>
            </a:r>
            <a:r>
              <a:rPr kumimoji="1" lang="ja-JP" altLang="en-US" sz="1000" dirty="0" smtClean="0">
                <a:latin typeface="メイリオ" panose="020B0604030504040204" pitchFamily="50" charset="-128"/>
                <a:ea typeface="メイリオ" panose="020B0604030504040204" pitchFamily="50" charset="-128"/>
                <a:cs typeface="メイリオ" panose="020B0604030504040204" pitchFamily="50" charset="-128"/>
              </a:rPr>
              <a:t>のうち約</a:t>
            </a:r>
            <a:r>
              <a:rPr kumimoji="1" lang="en-US" altLang="ja-JP" sz="1000" dirty="0" smtClean="0">
                <a:latin typeface="メイリオ" panose="020B0604030504040204" pitchFamily="50" charset="-128"/>
                <a:ea typeface="メイリオ" panose="020B0604030504040204" pitchFamily="50" charset="-128"/>
                <a:cs typeface="メイリオ" panose="020B0604030504040204" pitchFamily="50" charset="-128"/>
              </a:rPr>
              <a:t>2.5ha</a:t>
            </a:r>
            <a:r>
              <a:rPr kumimoji="1" lang="ja-JP" altLang="en-US" sz="1000" dirty="0" smtClean="0">
                <a:latin typeface="メイリオ" panose="020B0604030504040204" pitchFamily="50" charset="-128"/>
                <a:ea typeface="メイリオ" panose="020B0604030504040204" pitchFamily="50" charset="-128"/>
                <a:cs typeface="メイリオ" panose="020B0604030504040204" pitchFamily="50" charset="-128"/>
              </a:rPr>
              <a:t>を存続</a:t>
            </a:r>
            <a:r>
              <a:rPr kumimoji="1" lang="en-US" altLang="ja-JP" sz="1000" dirty="0" smtClean="0">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000" dirty="0">
                <a:latin typeface="メイリオ" panose="020B0604030504040204" pitchFamily="50" charset="-128"/>
                <a:ea typeface="メイリオ" panose="020B0604030504040204" pitchFamily="50" charset="-128"/>
                <a:cs typeface="メイリオ" panose="020B0604030504040204" pitchFamily="50" charset="-128"/>
              </a:rPr>
              <a:t>約</a:t>
            </a:r>
            <a:r>
              <a:rPr kumimoji="1" lang="en-US" altLang="ja-JP" sz="1000" dirty="0" smtClean="0">
                <a:latin typeface="メイリオ" panose="020B0604030504040204" pitchFamily="50" charset="-128"/>
                <a:ea typeface="メイリオ" panose="020B0604030504040204" pitchFamily="50" charset="-128"/>
                <a:cs typeface="メイリオ" panose="020B0604030504040204" pitchFamily="50" charset="-128"/>
              </a:rPr>
              <a:t>12.3ha</a:t>
            </a:r>
            <a:r>
              <a:rPr kumimoji="1" lang="ja-JP" altLang="en-US" sz="1000" dirty="0" smtClean="0">
                <a:latin typeface="メイリオ" panose="020B0604030504040204" pitchFamily="50" charset="-128"/>
                <a:ea typeface="メイリオ" panose="020B0604030504040204" pitchFamily="50" charset="-128"/>
                <a:cs typeface="メイリオ" panose="020B0604030504040204" pitchFamily="50" charset="-128"/>
              </a:rPr>
              <a:t>を廃止）</a:t>
            </a:r>
            <a:endParaRPr kumimoji="1" lang="ja-JP" altLang="en-US" sz="1000"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73" name="テキスト ボックス 72">
            <a:extLst>
              <a:ext uri="{FF2B5EF4-FFF2-40B4-BE49-F238E27FC236}">
                <a16:creationId xmlns:a16="http://schemas.microsoft.com/office/drawing/2014/main" id="{486F365D-AA19-4856-889B-278189257CD5}"/>
              </a:ext>
            </a:extLst>
          </p:cNvPr>
          <p:cNvSpPr txBox="1"/>
          <p:nvPr/>
        </p:nvSpPr>
        <p:spPr>
          <a:xfrm>
            <a:off x="1462998" y="5386101"/>
            <a:ext cx="312906" cy="246221"/>
          </a:xfrm>
          <a:prstGeom prst="rect">
            <a:avLst/>
          </a:prstGeom>
          <a:noFill/>
        </p:spPr>
        <p:txBody>
          <a:bodyPr wrap="none" rtlCol="0">
            <a:spAutoFit/>
          </a:bodyPr>
          <a:lstStyle/>
          <a:p>
            <a:r>
              <a:rPr lang="en-US" altLang="ja-JP" sz="1000" dirty="0" smtClean="0">
                <a:solidFill>
                  <a:prstClr val="black"/>
                </a:solidFill>
                <a:latin typeface="Meiryo UI" panose="020B0604030504040204" pitchFamily="50" charset="-128"/>
                <a:ea typeface="Meiryo UI" panose="020B0604030504040204" pitchFamily="50" charset="-128"/>
              </a:rPr>
              <a:t>※</a:t>
            </a:r>
            <a:endParaRPr lang="ja-JP" altLang="en-US" sz="1000" dirty="0">
              <a:solidFill>
                <a:prstClr val="black"/>
              </a:solidFill>
              <a:latin typeface="Meiryo UI" panose="020B0604030504040204" pitchFamily="50" charset="-128"/>
              <a:ea typeface="Meiryo UI" panose="020B0604030504040204" pitchFamily="50" charset="-128"/>
            </a:endParaRPr>
          </a:p>
        </p:txBody>
      </p:sp>
      <p:cxnSp>
        <p:nvCxnSpPr>
          <p:cNvPr id="84" name="直線矢印コネクタ 83"/>
          <p:cNvCxnSpPr/>
          <p:nvPr/>
        </p:nvCxnSpPr>
        <p:spPr>
          <a:xfrm flipH="1">
            <a:off x="1590459" y="5895625"/>
            <a:ext cx="27322" cy="225964"/>
          </a:xfrm>
          <a:prstGeom prst="straightConnector1">
            <a:avLst/>
          </a:prstGeom>
          <a:ln>
            <a:solidFill>
              <a:schemeClr val="bg1">
                <a:lumMod val="50000"/>
              </a:schemeClr>
            </a:solidFill>
            <a:prstDash val="solid"/>
            <a:tailEnd type="triangle"/>
          </a:ln>
        </p:spPr>
        <p:style>
          <a:lnRef idx="1">
            <a:schemeClr val="accent1"/>
          </a:lnRef>
          <a:fillRef idx="0">
            <a:schemeClr val="accent1"/>
          </a:fillRef>
          <a:effectRef idx="0">
            <a:schemeClr val="accent1"/>
          </a:effectRef>
          <a:fontRef idx="minor">
            <a:schemeClr val="tx1"/>
          </a:fontRef>
        </p:style>
      </p:cxnSp>
      <p:sp>
        <p:nvSpPr>
          <p:cNvPr id="90" name="直方体 89"/>
          <p:cNvSpPr/>
          <p:nvPr/>
        </p:nvSpPr>
        <p:spPr>
          <a:xfrm>
            <a:off x="8109750" y="1478651"/>
            <a:ext cx="245245" cy="387600"/>
          </a:xfrm>
          <a:prstGeom prst="cube">
            <a:avLst>
              <a:gd name="adj" fmla="val 14630"/>
            </a:avLst>
          </a:prstGeom>
          <a:ln w="19050"/>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endParaRPr lang="ja-JP" altLang="en-US" sz="1050" b="1" dirty="0">
              <a:solidFill>
                <a:prstClr val="black"/>
              </a:solidFill>
              <a:latin typeface="Meiryo UI" panose="020B0604030504040204" pitchFamily="50" charset="-128"/>
              <a:ea typeface="Meiryo UI" panose="020B0604030504040204" pitchFamily="50" charset="-128"/>
            </a:endParaRPr>
          </a:p>
        </p:txBody>
      </p:sp>
      <p:sp>
        <p:nvSpPr>
          <p:cNvPr id="101" name="直方体 100"/>
          <p:cNvSpPr/>
          <p:nvPr/>
        </p:nvSpPr>
        <p:spPr>
          <a:xfrm>
            <a:off x="8109750" y="1334635"/>
            <a:ext cx="245245" cy="180880"/>
          </a:xfrm>
          <a:prstGeom prst="cube">
            <a:avLst>
              <a:gd name="adj" fmla="val 25867"/>
            </a:avLst>
          </a:prstGeom>
          <a:solidFill>
            <a:schemeClr val="bg1"/>
          </a:solid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200" dirty="0">
              <a:solidFill>
                <a:prstClr val="black"/>
              </a:solidFill>
            </a:endParaRPr>
          </a:p>
        </p:txBody>
      </p:sp>
      <p:sp>
        <p:nvSpPr>
          <p:cNvPr id="7" name="左中かっこ 6"/>
          <p:cNvSpPr/>
          <p:nvPr/>
        </p:nvSpPr>
        <p:spPr>
          <a:xfrm>
            <a:off x="7989227" y="1334636"/>
            <a:ext cx="120523" cy="531520"/>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8" name="テキスト ボックス 7"/>
          <p:cNvSpPr txBox="1"/>
          <p:nvPr/>
        </p:nvSpPr>
        <p:spPr>
          <a:xfrm>
            <a:off x="7758318" y="1365116"/>
            <a:ext cx="307777" cy="544125"/>
          </a:xfrm>
          <a:prstGeom prst="rect">
            <a:avLst/>
          </a:prstGeom>
          <a:noFill/>
        </p:spPr>
        <p:txBody>
          <a:bodyPr vert="eaVert" wrap="square" rtlCol="0">
            <a:spAutoFit/>
          </a:bodyPr>
          <a:lstStyle/>
          <a:p>
            <a:r>
              <a:rPr kumimoji="1" lang="ja-JP" altLang="en-US" sz="800" dirty="0" smtClean="0">
                <a:latin typeface="メイリオ" panose="020B0604030504040204" pitchFamily="50" charset="-128"/>
                <a:ea typeface="メイリオ" panose="020B0604030504040204" pitchFamily="50" charset="-128"/>
                <a:cs typeface="メイリオ" panose="020B0604030504040204" pitchFamily="50" charset="-128"/>
              </a:rPr>
              <a:t>施設能力</a:t>
            </a:r>
            <a:endParaRPr kumimoji="1" lang="ja-JP" altLang="en-US" sz="800"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9" name="右中かっこ 8"/>
          <p:cNvSpPr/>
          <p:nvPr/>
        </p:nvSpPr>
        <p:spPr>
          <a:xfrm>
            <a:off x="8354995" y="1334635"/>
            <a:ext cx="140523" cy="144016"/>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102" name="テキスト ボックス 101"/>
          <p:cNvSpPr txBox="1"/>
          <p:nvPr/>
        </p:nvSpPr>
        <p:spPr>
          <a:xfrm>
            <a:off x="8416449" y="1279326"/>
            <a:ext cx="756529" cy="338554"/>
          </a:xfrm>
          <a:prstGeom prst="rect">
            <a:avLst/>
          </a:prstGeom>
          <a:noFill/>
        </p:spPr>
        <p:txBody>
          <a:bodyPr vert="horz" wrap="square" rtlCol="0">
            <a:spAutoFit/>
          </a:bodyPr>
          <a:lstStyle/>
          <a:p>
            <a:r>
              <a:rPr kumimoji="1" lang="ja-JP" altLang="en-US" sz="800" dirty="0" smtClean="0">
                <a:latin typeface="メイリオ" panose="020B0604030504040204" pitchFamily="50" charset="-128"/>
                <a:ea typeface="メイリオ" panose="020B0604030504040204" pitchFamily="50" charset="-128"/>
                <a:cs typeface="メイリオ" panose="020B0604030504040204" pitchFamily="50" charset="-128"/>
              </a:rPr>
              <a:t>ダウンサイ</a:t>
            </a:r>
            <a:endParaRPr kumimoji="1" lang="en-US" altLang="ja-JP" sz="800" dirty="0" smtClean="0">
              <a:latin typeface="メイリオ" panose="020B0604030504040204" pitchFamily="50" charset="-128"/>
              <a:ea typeface="メイリオ" panose="020B0604030504040204" pitchFamily="50" charset="-128"/>
              <a:cs typeface="メイリオ" panose="020B0604030504040204" pitchFamily="50" charset="-128"/>
            </a:endParaRPr>
          </a:p>
          <a:p>
            <a:r>
              <a:rPr kumimoji="1" lang="ja-JP" altLang="en-US" sz="800" dirty="0" smtClean="0">
                <a:latin typeface="メイリオ" panose="020B0604030504040204" pitchFamily="50" charset="-128"/>
                <a:ea typeface="メイリオ" panose="020B0604030504040204" pitchFamily="50" charset="-128"/>
                <a:cs typeface="メイリオ" panose="020B0604030504040204" pitchFamily="50" charset="-128"/>
              </a:rPr>
              <a:t>ジング対象</a:t>
            </a:r>
            <a:endParaRPr kumimoji="1" lang="ja-JP" altLang="en-US" sz="800"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05" name="テキスト ボックス 104"/>
          <p:cNvSpPr txBox="1"/>
          <p:nvPr/>
        </p:nvSpPr>
        <p:spPr>
          <a:xfrm>
            <a:off x="7687830" y="1054760"/>
            <a:ext cx="756529" cy="215444"/>
          </a:xfrm>
          <a:prstGeom prst="rect">
            <a:avLst/>
          </a:prstGeom>
          <a:noFill/>
        </p:spPr>
        <p:txBody>
          <a:bodyPr vert="horz" wrap="square" rtlCol="0">
            <a:spAutoFit/>
          </a:bodyPr>
          <a:lstStyle/>
          <a:p>
            <a:r>
              <a:rPr kumimoji="1" lang="en-US" altLang="ja-JP" sz="800" dirty="0" smtClean="0">
                <a:latin typeface="メイリオ" panose="020B0604030504040204" pitchFamily="50" charset="-128"/>
                <a:ea typeface="メイリオ" panose="020B0604030504040204" pitchFamily="50" charset="-128"/>
                <a:cs typeface="メイリオ" panose="020B0604030504040204" pitchFamily="50" charset="-128"/>
              </a:rPr>
              <a:t>【</a:t>
            </a:r>
            <a:r>
              <a:rPr kumimoji="1" lang="ja-JP" altLang="en-US" sz="800" dirty="0" smtClean="0">
                <a:latin typeface="メイリオ" panose="020B0604030504040204" pitchFamily="50" charset="-128"/>
                <a:ea typeface="メイリオ" panose="020B0604030504040204" pitchFamily="50" charset="-128"/>
                <a:cs typeface="メイリオ" panose="020B0604030504040204" pitchFamily="50" charset="-128"/>
              </a:rPr>
              <a:t>凡例</a:t>
            </a:r>
            <a:r>
              <a:rPr kumimoji="1" lang="en-US" altLang="ja-JP" sz="800" dirty="0" smtClean="0">
                <a:latin typeface="メイリオ" panose="020B0604030504040204" pitchFamily="50" charset="-128"/>
                <a:ea typeface="メイリオ" panose="020B0604030504040204" pitchFamily="50" charset="-128"/>
                <a:cs typeface="メイリオ" panose="020B0604030504040204" pitchFamily="50" charset="-128"/>
              </a:rPr>
              <a:t>】</a:t>
            </a:r>
            <a:endParaRPr kumimoji="1" lang="ja-JP" altLang="en-US" sz="800"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11" name="テキスト ボックス 110"/>
          <p:cNvSpPr txBox="1"/>
          <p:nvPr/>
        </p:nvSpPr>
        <p:spPr>
          <a:xfrm>
            <a:off x="8289747" y="1622667"/>
            <a:ext cx="756107" cy="215444"/>
          </a:xfrm>
          <a:prstGeom prst="rect">
            <a:avLst/>
          </a:prstGeom>
          <a:noFill/>
        </p:spPr>
        <p:txBody>
          <a:bodyPr vert="horz" wrap="square" rtlCol="0">
            <a:spAutoFit/>
          </a:bodyPr>
          <a:lstStyle/>
          <a:p>
            <a:r>
              <a:rPr kumimoji="1" lang="ja-JP" altLang="en-US" sz="800" dirty="0" smtClean="0">
                <a:latin typeface="メイリオ" panose="020B0604030504040204" pitchFamily="50" charset="-128"/>
                <a:ea typeface="メイリオ" panose="020B0604030504040204" pitchFamily="50" charset="-128"/>
                <a:cs typeface="メイリオ" panose="020B0604030504040204" pitchFamily="50" charset="-128"/>
              </a:rPr>
              <a:t>（万㎥</a:t>
            </a:r>
            <a:r>
              <a:rPr kumimoji="1" lang="en-US" altLang="ja-JP" sz="800" dirty="0" smtClean="0">
                <a:latin typeface="メイリオ" panose="020B0604030504040204" pitchFamily="50" charset="-128"/>
                <a:ea typeface="メイリオ" panose="020B0604030504040204" pitchFamily="50" charset="-128"/>
                <a:cs typeface="メイリオ" panose="020B0604030504040204" pitchFamily="50" charset="-128"/>
              </a:rPr>
              <a:t>/</a:t>
            </a:r>
            <a:r>
              <a:rPr kumimoji="1" lang="ja-JP" altLang="en-US" sz="800" dirty="0" smtClean="0">
                <a:latin typeface="メイリオ" panose="020B0604030504040204" pitchFamily="50" charset="-128"/>
                <a:ea typeface="メイリオ" panose="020B0604030504040204" pitchFamily="50" charset="-128"/>
                <a:cs typeface="メイリオ" panose="020B0604030504040204" pitchFamily="50" charset="-128"/>
              </a:rPr>
              <a:t>日）</a:t>
            </a:r>
            <a:endParaRPr kumimoji="1" lang="ja-JP" altLang="en-US" sz="800"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12" name="スライド番号プレースホルダー 3"/>
          <p:cNvSpPr>
            <a:spLocks noGrp="1"/>
          </p:cNvSpPr>
          <p:nvPr>
            <p:ph type="sldNum" sz="quarter" idx="12"/>
          </p:nvPr>
        </p:nvSpPr>
        <p:spPr>
          <a:xfrm>
            <a:off x="7010400" y="6479667"/>
            <a:ext cx="2133600" cy="365125"/>
          </a:xfrm>
        </p:spPr>
        <p:txBody>
          <a:bodyPr/>
          <a:lstStyle/>
          <a:p>
            <a:fld id="{026B3D98-A60D-4F83-A925-9FA9AF0DAB1E}" type="slidenum">
              <a:rPr kumimoji="1" lang="ja-JP" altLang="en-US" sz="1400" b="0" smtClean="0">
                <a:solidFill>
                  <a:schemeClr val="tx1"/>
                </a:solidFill>
              </a:rPr>
              <a:t>28</a:t>
            </a:fld>
            <a:endParaRPr kumimoji="1" lang="ja-JP" altLang="en-US" sz="1400" b="0" dirty="0">
              <a:solidFill>
                <a:schemeClr val="tx1"/>
              </a:solidFill>
            </a:endParaRPr>
          </a:p>
        </p:txBody>
      </p:sp>
      <p:sp>
        <p:nvSpPr>
          <p:cNvPr id="80" name="右中かっこ 79"/>
          <p:cNvSpPr/>
          <p:nvPr/>
        </p:nvSpPr>
        <p:spPr>
          <a:xfrm rot="16200000">
            <a:off x="5063298" y="1717192"/>
            <a:ext cx="155448" cy="1440000"/>
          </a:xfrm>
          <a:prstGeom prst="rightBrace">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ja-JP" altLang="en-US">
              <a:solidFill>
                <a:prstClr val="black"/>
              </a:solidFill>
            </a:endParaRPr>
          </a:p>
        </p:txBody>
      </p:sp>
      <p:sp>
        <p:nvSpPr>
          <p:cNvPr id="113" name="テキスト ボックス 112">
            <a:extLst>
              <a:ext uri="{FF2B5EF4-FFF2-40B4-BE49-F238E27FC236}">
                <a16:creationId xmlns:a16="http://schemas.microsoft.com/office/drawing/2014/main" id="{E61679D0-23EA-4549-B795-EFCA26B23077}"/>
              </a:ext>
            </a:extLst>
          </p:cNvPr>
          <p:cNvSpPr txBox="1"/>
          <p:nvPr/>
        </p:nvSpPr>
        <p:spPr>
          <a:xfrm>
            <a:off x="4718470" y="2113877"/>
            <a:ext cx="845103" cy="261610"/>
          </a:xfrm>
          <a:prstGeom prst="rect">
            <a:avLst/>
          </a:prstGeom>
          <a:noFill/>
        </p:spPr>
        <p:txBody>
          <a:bodyPr wrap="none" rtlCol="0">
            <a:spAutoFit/>
          </a:bodyPr>
          <a:lstStyle/>
          <a:p>
            <a:pPr algn="ctr"/>
            <a:r>
              <a:rPr lang="ja-JP" altLang="en-US" sz="1100" b="1" dirty="0" smtClean="0">
                <a:latin typeface="Meiryo UI" panose="020B0604030504040204" pitchFamily="50" charset="-128"/>
                <a:ea typeface="Meiryo UI" panose="020B0604030504040204" pitchFamily="50" charset="-128"/>
              </a:rPr>
              <a:t>淀川系</a:t>
            </a:r>
            <a:r>
              <a:rPr lang="en-US" altLang="ja-JP" sz="1100" b="1" dirty="0" smtClean="0">
                <a:latin typeface="Meiryo UI" panose="020B0604030504040204" pitchFamily="50" charset="-128"/>
                <a:ea typeface="Meiryo UI" panose="020B0604030504040204" pitchFamily="50" charset="-128"/>
              </a:rPr>
              <a:t>3</a:t>
            </a:r>
            <a:r>
              <a:rPr lang="ja-JP" altLang="en-US" sz="1100" b="1" dirty="0" smtClean="0">
                <a:latin typeface="Meiryo UI" panose="020B0604030504040204" pitchFamily="50" charset="-128"/>
                <a:ea typeface="Meiryo UI" panose="020B0604030504040204" pitchFamily="50" charset="-128"/>
              </a:rPr>
              <a:t>市</a:t>
            </a:r>
            <a:endParaRPr lang="ja-JP" altLang="en-US" sz="1100" b="1" dirty="0">
              <a:latin typeface="Meiryo UI" panose="020B0604030504040204" pitchFamily="50" charset="-128"/>
              <a:ea typeface="Meiryo UI" panose="020B0604030504040204" pitchFamily="50" charset="-128"/>
            </a:endParaRPr>
          </a:p>
        </p:txBody>
      </p:sp>
      <p:sp>
        <p:nvSpPr>
          <p:cNvPr id="117" name="テキスト ボックス 116"/>
          <p:cNvSpPr txBox="1"/>
          <p:nvPr/>
        </p:nvSpPr>
        <p:spPr>
          <a:xfrm>
            <a:off x="105220" y="646448"/>
            <a:ext cx="7653098" cy="1228863"/>
          </a:xfrm>
          <a:prstGeom prst="rect">
            <a:avLst/>
          </a:prstGeom>
          <a:noFill/>
        </p:spPr>
        <p:txBody>
          <a:bodyPr wrap="square" rtlCol="0">
            <a:spAutoFit/>
          </a:bodyPr>
          <a:lstStyle/>
          <a:p>
            <a:r>
              <a:rPr lang="ja-JP" altLang="en-US" sz="1477" dirty="0">
                <a:solidFill>
                  <a:prstClr val="black"/>
                </a:solidFill>
                <a:latin typeface="メイリオ" panose="020B0604030504040204" pitchFamily="50" charset="-128"/>
                <a:ea typeface="メイリオ" panose="020B0604030504040204" pitchFamily="50" charset="-128"/>
              </a:rPr>
              <a:t>　</a:t>
            </a:r>
            <a:r>
              <a:rPr lang="ja-JP" altLang="en-US" sz="1477" dirty="0" smtClean="0">
                <a:solidFill>
                  <a:prstClr val="black"/>
                </a:solidFill>
                <a:latin typeface="メイリオ" panose="020B0604030504040204" pitchFamily="50" charset="-128"/>
                <a:ea typeface="メイリオ" panose="020B0604030504040204" pitchFamily="50" charset="-128"/>
              </a:rPr>
              <a:t>概要</a:t>
            </a:r>
            <a:endParaRPr lang="en-US" altLang="ja-JP" sz="1662" dirty="0" smtClean="0">
              <a:latin typeface="メイリオ" panose="020B0604030504040204" pitchFamily="50" charset="-128"/>
              <a:ea typeface="メイリオ" panose="020B0604030504040204" pitchFamily="50" charset="-128"/>
            </a:endParaRPr>
          </a:p>
          <a:p>
            <a:pPr marL="685817" lvl="1" indent="-263776">
              <a:buFont typeface="Wingdings" panose="05000000000000000000" pitchFamily="2" charset="2"/>
              <a:buChar char="Ø"/>
            </a:pPr>
            <a:r>
              <a:rPr lang="ja-JP" altLang="en-US" sz="1477" dirty="0" smtClean="0">
                <a:solidFill>
                  <a:prstClr val="black"/>
                </a:solidFill>
                <a:latin typeface="メイリオ" panose="020B0604030504040204" pitchFamily="50" charset="-128"/>
                <a:ea typeface="メイリオ" panose="020B0604030504040204" pitchFamily="50" charset="-128"/>
              </a:rPr>
              <a:t>浄水場の統廃合・一体運用により浄水場数を９から</a:t>
            </a:r>
            <a:r>
              <a:rPr lang="en-US" altLang="ja-JP" sz="1477" dirty="0" smtClean="0">
                <a:solidFill>
                  <a:prstClr val="black"/>
                </a:solidFill>
                <a:latin typeface="メイリオ" panose="020B0604030504040204" pitchFamily="50" charset="-128"/>
                <a:ea typeface="メイリオ" panose="020B0604030504040204" pitchFamily="50" charset="-128"/>
              </a:rPr>
              <a:t>6</a:t>
            </a:r>
            <a:r>
              <a:rPr lang="ja-JP" altLang="en-US" sz="1477" dirty="0" smtClean="0">
                <a:solidFill>
                  <a:prstClr val="black"/>
                </a:solidFill>
                <a:latin typeface="メイリオ" panose="020B0604030504040204" pitchFamily="50" charset="-128"/>
                <a:ea typeface="メイリオ" panose="020B0604030504040204" pitchFamily="50" charset="-128"/>
              </a:rPr>
              <a:t>に削減。</a:t>
            </a:r>
            <a:endParaRPr lang="en-US" altLang="ja-JP" sz="1477" dirty="0" smtClean="0">
              <a:solidFill>
                <a:prstClr val="black"/>
              </a:solidFill>
              <a:latin typeface="メイリオ" panose="020B0604030504040204" pitchFamily="50" charset="-128"/>
              <a:ea typeface="メイリオ" panose="020B0604030504040204" pitchFamily="50" charset="-128"/>
            </a:endParaRPr>
          </a:p>
          <a:p>
            <a:pPr marL="685817" lvl="1" indent="-263776">
              <a:buFont typeface="Wingdings" panose="05000000000000000000" pitchFamily="2" charset="2"/>
              <a:buChar char="Ø"/>
            </a:pPr>
            <a:r>
              <a:rPr lang="ja-JP" altLang="en-US" sz="1477" dirty="0" smtClean="0">
                <a:solidFill>
                  <a:prstClr val="black"/>
                </a:solidFill>
                <a:latin typeface="メイリオ" panose="020B0604030504040204" pitchFamily="50" charset="-128"/>
                <a:ea typeface="メイリオ" panose="020B0604030504040204" pitchFamily="50" charset="-128"/>
              </a:rPr>
              <a:t>施設</a:t>
            </a:r>
            <a:r>
              <a:rPr lang="ja-JP" altLang="en-US" sz="1477" dirty="0">
                <a:solidFill>
                  <a:prstClr val="black"/>
                </a:solidFill>
                <a:latin typeface="メイリオ" panose="020B0604030504040204" pitchFamily="50" charset="-128"/>
                <a:ea typeface="メイリオ" panose="020B0604030504040204" pitchFamily="50" charset="-128"/>
              </a:rPr>
              <a:t>能力均等化に</a:t>
            </a:r>
            <a:r>
              <a:rPr lang="ja-JP" altLang="en-US" sz="1477" dirty="0" smtClean="0">
                <a:solidFill>
                  <a:prstClr val="black"/>
                </a:solidFill>
                <a:latin typeface="メイリオ" panose="020B0604030504040204" pitchFamily="50" charset="-128"/>
                <a:ea typeface="メイリオ" panose="020B0604030504040204" pitchFamily="50" charset="-128"/>
              </a:rPr>
              <a:t>より、</a:t>
            </a:r>
            <a:r>
              <a:rPr lang="en-US" altLang="ja-JP" sz="1477" dirty="0" smtClean="0">
                <a:solidFill>
                  <a:prstClr val="black"/>
                </a:solidFill>
                <a:latin typeface="メイリオ" panose="020B0604030504040204" pitchFamily="50" charset="-128"/>
                <a:ea typeface="メイリオ" panose="020B0604030504040204" pitchFamily="50" charset="-128"/>
              </a:rPr>
              <a:t>1</a:t>
            </a:r>
            <a:r>
              <a:rPr lang="ja-JP" altLang="en-US" sz="1477" dirty="0">
                <a:solidFill>
                  <a:prstClr val="black"/>
                </a:solidFill>
                <a:latin typeface="メイリオ" panose="020B0604030504040204" pitchFamily="50" charset="-128"/>
                <a:ea typeface="メイリオ" panose="020B0604030504040204" pitchFamily="50" charset="-128"/>
              </a:rPr>
              <a:t>浄水場停止時もバックアップ水量を確保</a:t>
            </a:r>
            <a:r>
              <a:rPr lang="ja-JP" altLang="en-US" sz="1477" dirty="0" smtClean="0">
                <a:solidFill>
                  <a:prstClr val="black"/>
                </a:solidFill>
                <a:latin typeface="メイリオ" panose="020B0604030504040204" pitchFamily="50" charset="-128"/>
                <a:ea typeface="メイリオ" panose="020B0604030504040204" pitchFamily="50" charset="-128"/>
              </a:rPr>
              <a:t>しつつ、全体</a:t>
            </a:r>
            <a:r>
              <a:rPr lang="ja-JP" altLang="en-US" sz="1477" dirty="0">
                <a:solidFill>
                  <a:prstClr val="black"/>
                </a:solidFill>
                <a:latin typeface="メイリオ" panose="020B0604030504040204" pitchFamily="50" charset="-128"/>
                <a:ea typeface="メイリオ" panose="020B0604030504040204" pitchFamily="50" charset="-128"/>
              </a:rPr>
              <a:t>の施設能力を</a:t>
            </a:r>
            <a:r>
              <a:rPr lang="ja-JP" altLang="en-US" sz="1477" dirty="0" smtClean="0">
                <a:solidFill>
                  <a:prstClr val="black"/>
                </a:solidFill>
                <a:latin typeface="メイリオ" panose="020B0604030504040204" pitchFamily="50" charset="-128"/>
                <a:ea typeface="メイリオ" panose="020B0604030504040204" pitchFamily="50" charset="-128"/>
              </a:rPr>
              <a:t>削減。</a:t>
            </a:r>
            <a:endParaRPr lang="en-US" altLang="ja-JP" sz="1477" dirty="0">
              <a:solidFill>
                <a:prstClr val="black"/>
              </a:solidFill>
              <a:latin typeface="メイリオ" panose="020B0604030504040204" pitchFamily="50" charset="-128"/>
              <a:ea typeface="メイリオ" panose="020B0604030504040204" pitchFamily="50" charset="-128"/>
            </a:endParaRPr>
          </a:p>
          <a:p>
            <a:pPr marL="685817" lvl="1" indent="-263776">
              <a:buFont typeface="Wingdings" panose="05000000000000000000" pitchFamily="2" charset="2"/>
              <a:buChar char="Ø"/>
            </a:pPr>
            <a:r>
              <a:rPr lang="ja-JP" altLang="en-US" sz="1477" dirty="0">
                <a:solidFill>
                  <a:prstClr val="black"/>
                </a:solidFill>
                <a:latin typeface="メイリオ" panose="020B0604030504040204" pitchFamily="50" charset="-128"/>
                <a:ea typeface="メイリオ" panose="020B0604030504040204" pitchFamily="50" charset="-128"/>
              </a:rPr>
              <a:t>これにより、更新事業費を削減しつつ、バックアップを</a:t>
            </a:r>
            <a:r>
              <a:rPr lang="ja-JP" altLang="en-US" sz="1477" dirty="0" smtClean="0">
                <a:solidFill>
                  <a:prstClr val="black"/>
                </a:solidFill>
                <a:latin typeface="メイリオ" panose="020B0604030504040204" pitchFamily="50" charset="-128"/>
                <a:ea typeface="メイリオ" panose="020B0604030504040204" pitchFamily="50" charset="-128"/>
              </a:rPr>
              <a:t>強化。</a:t>
            </a:r>
            <a:endParaRPr lang="en-US" altLang="ja-JP" sz="1477" dirty="0" smtClean="0">
              <a:solidFill>
                <a:prstClr val="black"/>
              </a:solidFill>
              <a:latin typeface="メイリオ" panose="020B0604030504040204" pitchFamily="50" charset="-128"/>
              <a:ea typeface="メイリオ" panose="020B0604030504040204" pitchFamily="50" charset="-128"/>
            </a:endParaRPr>
          </a:p>
        </p:txBody>
      </p:sp>
      <p:sp>
        <p:nvSpPr>
          <p:cNvPr id="118" name="テキスト ボックス 117"/>
          <p:cNvSpPr txBox="1"/>
          <p:nvPr/>
        </p:nvSpPr>
        <p:spPr>
          <a:xfrm>
            <a:off x="105220" y="102454"/>
            <a:ext cx="3241593" cy="400110"/>
          </a:xfrm>
          <a:prstGeom prst="rect">
            <a:avLst/>
          </a:prstGeom>
          <a:noFill/>
        </p:spPr>
        <p:txBody>
          <a:bodyPr wrap="none" rtlCol="0">
            <a:spAutoFit/>
          </a:bodyPr>
          <a:lstStyle/>
          <a:p>
            <a:r>
              <a:rPr kumimoji="1" lang="ja-JP" altLang="en-US" sz="2000" b="1" dirty="0" smtClean="0">
                <a:latin typeface="Meiryo UI" panose="020B0604030504040204" pitchFamily="50" charset="-128"/>
                <a:ea typeface="Meiryo UI" panose="020B0604030504040204" pitchFamily="50" charset="-128"/>
              </a:rPr>
              <a:t>淀川</a:t>
            </a:r>
            <a:r>
              <a:rPr kumimoji="1" lang="ja-JP" altLang="en-US" sz="2000" b="1" dirty="0">
                <a:latin typeface="Meiryo UI" panose="020B0604030504040204" pitchFamily="50" charset="-128"/>
                <a:ea typeface="Meiryo UI" panose="020B0604030504040204" pitchFamily="50" charset="-128"/>
              </a:rPr>
              <a:t>系浄水場の最適配置案</a:t>
            </a:r>
          </a:p>
        </p:txBody>
      </p:sp>
      <p:cxnSp>
        <p:nvCxnSpPr>
          <p:cNvPr id="5" name="直線矢印コネクタ 4"/>
          <p:cNvCxnSpPr/>
          <p:nvPr/>
        </p:nvCxnSpPr>
        <p:spPr>
          <a:xfrm>
            <a:off x="2573192" y="3955233"/>
            <a:ext cx="135509" cy="65317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33" name="直線矢印コネクタ 132"/>
          <p:cNvCxnSpPr/>
          <p:nvPr/>
        </p:nvCxnSpPr>
        <p:spPr>
          <a:xfrm flipH="1">
            <a:off x="2884364" y="3949819"/>
            <a:ext cx="203603" cy="66783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36" name="テキスト ボックス 135"/>
          <p:cNvSpPr txBox="1"/>
          <p:nvPr/>
        </p:nvSpPr>
        <p:spPr>
          <a:xfrm>
            <a:off x="1449118" y="5748310"/>
            <a:ext cx="386269" cy="184666"/>
          </a:xfrm>
          <a:prstGeom prst="rect">
            <a:avLst/>
          </a:prstGeom>
          <a:solidFill>
            <a:schemeClr val="bg1"/>
          </a:solidFill>
        </p:spPr>
        <p:txBody>
          <a:bodyPr wrap="square" lIns="0" tIns="0" rIns="0" bIns="0" rtlCol="0">
            <a:spAutoFit/>
          </a:bodyPr>
          <a:lstStyle/>
          <a:p>
            <a:r>
              <a:rPr kumimoji="1" lang="ja-JP" altLang="en-US" sz="1200" dirty="0">
                <a:latin typeface="メイリオ" panose="020B0604030504040204" pitchFamily="50" charset="-128"/>
                <a:ea typeface="メイリオ" panose="020B0604030504040204" pitchFamily="50" charset="-128"/>
              </a:rPr>
              <a:t>柴島</a:t>
            </a:r>
          </a:p>
        </p:txBody>
      </p:sp>
      <p:sp>
        <p:nvSpPr>
          <p:cNvPr id="137" name="テキスト ボックス 136"/>
          <p:cNvSpPr txBox="1"/>
          <p:nvPr/>
        </p:nvSpPr>
        <p:spPr>
          <a:xfrm>
            <a:off x="1945968" y="5720195"/>
            <a:ext cx="386269" cy="184666"/>
          </a:xfrm>
          <a:prstGeom prst="rect">
            <a:avLst/>
          </a:prstGeom>
          <a:solidFill>
            <a:schemeClr val="bg1"/>
          </a:solidFill>
        </p:spPr>
        <p:txBody>
          <a:bodyPr wrap="square" lIns="0" tIns="0" rIns="0" bIns="0" rtlCol="0">
            <a:spAutoFit/>
          </a:bodyPr>
          <a:lstStyle/>
          <a:p>
            <a:pPr algn="ctr"/>
            <a:r>
              <a:rPr kumimoji="1" lang="ja-JP" altLang="en-US" sz="1200" dirty="0">
                <a:latin typeface="メイリオ" panose="020B0604030504040204" pitchFamily="50" charset="-128"/>
                <a:ea typeface="メイリオ" panose="020B0604030504040204" pitchFamily="50" charset="-128"/>
              </a:rPr>
              <a:t>豊野</a:t>
            </a:r>
          </a:p>
        </p:txBody>
      </p:sp>
      <p:sp>
        <p:nvSpPr>
          <p:cNvPr id="138" name="テキスト ボックス 137"/>
          <p:cNvSpPr txBox="1"/>
          <p:nvPr/>
        </p:nvSpPr>
        <p:spPr>
          <a:xfrm>
            <a:off x="3441417" y="5720195"/>
            <a:ext cx="402287" cy="184666"/>
          </a:xfrm>
          <a:prstGeom prst="rect">
            <a:avLst/>
          </a:prstGeom>
          <a:solidFill>
            <a:schemeClr val="bg1"/>
          </a:solidFill>
        </p:spPr>
        <p:txBody>
          <a:bodyPr wrap="square" lIns="0" tIns="0" rIns="0" bIns="0" rtlCol="0">
            <a:spAutoFit/>
          </a:bodyPr>
          <a:lstStyle/>
          <a:p>
            <a:r>
              <a:rPr lang="ja-JP" altLang="en-US" sz="1200" dirty="0">
                <a:latin typeface="メイリオ" panose="020B0604030504040204" pitchFamily="50" charset="-128"/>
                <a:ea typeface="メイリオ" panose="020B0604030504040204" pitchFamily="50" charset="-128"/>
              </a:rPr>
              <a:t>村野</a:t>
            </a:r>
            <a:endParaRPr kumimoji="1" lang="ja-JP" altLang="en-US" sz="1200" dirty="0">
              <a:latin typeface="メイリオ" panose="020B0604030504040204" pitchFamily="50" charset="-128"/>
              <a:ea typeface="メイリオ" panose="020B0604030504040204" pitchFamily="50" charset="-128"/>
            </a:endParaRPr>
          </a:p>
        </p:txBody>
      </p:sp>
      <p:sp>
        <p:nvSpPr>
          <p:cNvPr id="139" name="テキスト ボックス 138"/>
          <p:cNvSpPr txBox="1"/>
          <p:nvPr/>
        </p:nvSpPr>
        <p:spPr>
          <a:xfrm>
            <a:off x="3913204" y="5704847"/>
            <a:ext cx="402287" cy="184666"/>
          </a:xfrm>
          <a:prstGeom prst="rect">
            <a:avLst/>
          </a:prstGeom>
          <a:solidFill>
            <a:schemeClr val="bg1"/>
          </a:solidFill>
        </p:spPr>
        <p:txBody>
          <a:bodyPr wrap="square" lIns="0" tIns="0" rIns="0" bIns="0" rtlCol="0">
            <a:spAutoFit/>
          </a:bodyPr>
          <a:lstStyle/>
          <a:p>
            <a:r>
              <a:rPr lang="ja-JP" altLang="en-US" sz="1200" dirty="0">
                <a:latin typeface="メイリオ" panose="020B0604030504040204" pitchFamily="50" charset="-128"/>
                <a:ea typeface="メイリオ" panose="020B0604030504040204" pitchFamily="50" charset="-128"/>
              </a:rPr>
              <a:t>三島</a:t>
            </a:r>
            <a:endParaRPr kumimoji="1" lang="ja-JP" altLang="en-US" sz="1200" dirty="0">
              <a:latin typeface="メイリオ" panose="020B0604030504040204" pitchFamily="50" charset="-128"/>
              <a:ea typeface="メイリオ" panose="020B0604030504040204" pitchFamily="50" charset="-128"/>
            </a:endParaRPr>
          </a:p>
        </p:txBody>
      </p:sp>
      <p:sp>
        <p:nvSpPr>
          <p:cNvPr id="140" name="テキスト ボックス 139"/>
          <p:cNvSpPr txBox="1"/>
          <p:nvPr/>
        </p:nvSpPr>
        <p:spPr>
          <a:xfrm>
            <a:off x="4320837" y="5720195"/>
            <a:ext cx="524091" cy="323165"/>
          </a:xfrm>
          <a:prstGeom prst="rect">
            <a:avLst/>
          </a:prstGeom>
          <a:solidFill>
            <a:schemeClr val="bg1"/>
          </a:solidFill>
        </p:spPr>
        <p:txBody>
          <a:bodyPr wrap="square" lIns="0" tIns="0" rIns="0" bIns="0" rtlCol="0">
            <a:spAutoFit/>
          </a:bodyPr>
          <a:lstStyle/>
          <a:p>
            <a:pPr algn="ctr"/>
            <a:r>
              <a:rPr lang="ja-JP" altLang="en-US" sz="1200" dirty="0">
                <a:latin typeface="メイリオ" panose="020B0604030504040204" pitchFamily="50" charset="-128"/>
                <a:ea typeface="メイリオ" panose="020B0604030504040204" pitchFamily="50" charset="-128"/>
              </a:rPr>
              <a:t>泉</a:t>
            </a:r>
            <a:endParaRPr lang="en-US" altLang="ja-JP" sz="1200" dirty="0">
              <a:latin typeface="メイリオ" panose="020B0604030504040204" pitchFamily="50" charset="-128"/>
              <a:ea typeface="メイリオ" panose="020B0604030504040204" pitchFamily="50" charset="-128"/>
            </a:endParaRPr>
          </a:p>
          <a:p>
            <a:pPr algn="ctr"/>
            <a:r>
              <a:rPr lang="en-US" altLang="ja-JP" sz="900" dirty="0">
                <a:latin typeface="メイリオ" panose="020B0604030504040204" pitchFamily="50" charset="-128"/>
                <a:ea typeface="メイリオ" panose="020B0604030504040204" pitchFamily="50" charset="-128"/>
              </a:rPr>
              <a:t>(</a:t>
            </a:r>
            <a:r>
              <a:rPr lang="ja-JP" altLang="en-US" sz="900" dirty="0">
                <a:latin typeface="メイリオ" panose="020B0604030504040204" pitchFamily="50" charset="-128"/>
                <a:ea typeface="メイリオ" panose="020B0604030504040204" pitchFamily="50" charset="-128"/>
              </a:rPr>
              <a:t>吹田市</a:t>
            </a:r>
            <a:r>
              <a:rPr lang="en-US" altLang="ja-JP" sz="900" dirty="0">
                <a:latin typeface="メイリオ" panose="020B0604030504040204" pitchFamily="50" charset="-128"/>
                <a:ea typeface="メイリオ" panose="020B0604030504040204" pitchFamily="50" charset="-128"/>
              </a:rPr>
              <a:t>)</a:t>
            </a:r>
            <a:endParaRPr kumimoji="1" lang="ja-JP" altLang="en-US" sz="900" dirty="0">
              <a:latin typeface="メイリオ" panose="020B0604030504040204" pitchFamily="50" charset="-128"/>
              <a:ea typeface="メイリオ" panose="020B0604030504040204" pitchFamily="50" charset="-128"/>
            </a:endParaRPr>
          </a:p>
        </p:txBody>
      </p:sp>
      <p:sp>
        <p:nvSpPr>
          <p:cNvPr id="141" name="テキスト ボックス 140"/>
          <p:cNvSpPr txBox="1"/>
          <p:nvPr/>
        </p:nvSpPr>
        <p:spPr>
          <a:xfrm>
            <a:off x="5336332" y="5720897"/>
            <a:ext cx="524091" cy="323165"/>
          </a:xfrm>
          <a:prstGeom prst="rect">
            <a:avLst/>
          </a:prstGeom>
          <a:solidFill>
            <a:schemeClr val="bg1"/>
          </a:solidFill>
        </p:spPr>
        <p:txBody>
          <a:bodyPr wrap="square" lIns="0" tIns="0" rIns="0" bIns="0" rtlCol="0">
            <a:spAutoFit/>
          </a:bodyPr>
          <a:lstStyle/>
          <a:p>
            <a:pPr algn="ctr"/>
            <a:r>
              <a:rPr lang="ja-JP" altLang="en-US" sz="1200" dirty="0">
                <a:latin typeface="メイリオ" panose="020B0604030504040204" pitchFamily="50" charset="-128"/>
                <a:ea typeface="メイリオ" panose="020B0604030504040204" pitchFamily="50" charset="-128"/>
              </a:rPr>
              <a:t>中宮</a:t>
            </a:r>
            <a:endParaRPr lang="en-US" altLang="ja-JP" sz="1200" dirty="0">
              <a:latin typeface="メイリオ" panose="020B0604030504040204" pitchFamily="50" charset="-128"/>
              <a:ea typeface="メイリオ" panose="020B0604030504040204" pitchFamily="50" charset="-128"/>
            </a:endParaRPr>
          </a:p>
          <a:p>
            <a:pPr algn="ctr"/>
            <a:r>
              <a:rPr lang="en-US" altLang="ja-JP" sz="900" dirty="0">
                <a:latin typeface="メイリオ" panose="020B0604030504040204" pitchFamily="50" charset="-128"/>
                <a:ea typeface="メイリオ" panose="020B0604030504040204" pitchFamily="50" charset="-128"/>
              </a:rPr>
              <a:t>(</a:t>
            </a:r>
            <a:r>
              <a:rPr lang="ja-JP" altLang="en-US" sz="900" dirty="0">
                <a:latin typeface="メイリオ" panose="020B0604030504040204" pitchFamily="50" charset="-128"/>
                <a:ea typeface="メイリオ" panose="020B0604030504040204" pitchFamily="50" charset="-128"/>
              </a:rPr>
              <a:t>枚方市</a:t>
            </a:r>
            <a:r>
              <a:rPr lang="en-US" altLang="ja-JP" sz="900" dirty="0">
                <a:latin typeface="メイリオ" panose="020B0604030504040204" pitchFamily="50" charset="-128"/>
                <a:ea typeface="メイリオ" panose="020B0604030504040204" pitchFamily="50" charset="-128"/>
              </a:rPr>
              <a:t>)</a:t>
            </a:r>
            <a:endParaRPr kumimoji="1" lang="ja-JP" altLang="en-US" sz="900" dirty="0">
              <a:latin typeface="メイリオ" panose="020B0604030504040204" pitchFamily="50" charset="-128"/>
              <a:ea typeface="メイリオ" panose="020B0604030504040204" pitchFamily="50" charset="-128"/>
            </a:endParaRPr>
          </a:p>
        </p:txBody>
      </p:sp>
      <p:sp>
        <p:nvSpPr>
          <p:cNvPr id="142" name="テキスト ボックス 141"/>
          <p:cNvSpPr txBox="1"/>
          <p:nvPr/>
        </p:nvSpPr>
        <p:spPr>
          <a:xfrm>
            <a:off x="4967524" y="5720195"/>
            <a:ext cx="402287" cy="184666"/>
          </a:xfrm>
          <a:prstGeom prst="rect">
            <a:avLst/>
          </a:prstGeom>
          <a:solidFill>
            <a:schemeClr val="bg1"/>
          </a:solidFill>
        </p:spPr>
        <p:txBody>
          <a:bodyPr wrap="square" lIns="0" tIns="0" rIns="0" bIns="0" rtlCol="0">
            <a:spAutoFit/>
          </a:bodyPr>
          <a:lstStyle/>
          <a:p>
            <a:r>
              <a:rPr lang="ja-JP" altLang="en-US" sz="1200" dirty="0">
                <a:latin typeface="メイリオ" panose="020B0604030504040204" pitchFamily="50" charset="-128"/>
                <a:ea typeface="メイリオ" panose="020B0604030504040204" pitchFamily="50" charset="-128"/>
              </a:rPr>
              <a:t>守口</a:t>
            </a:r>
            <a:endParaRPr kumimoji="1" lang="ja-JP" altLang="en-US" sz="1200" dirty="0">
              <a:latin typeface="メイリオ" panose="020B0604030504040204" pitchFamily="50" charset="-128"/>
              <a:ea typeface="メイリオ" panose="020B0604030504040204" pitchFamily="50" charset="-128"/>
            </a:endParaRPr>
          </a:p>
        </p:txBody>
      </p:sp>
      <p:sp>
        <p:nvSpPr>
          <p:cNvPr id="143" name="テキスト ボックス 142"/>
          <p:cNvSpPr txBox="1"/>
          <p:nvPr/>
        </p:nvSpPr>
        <p:spPr>
          <a:xfrm>
            <a:off x="2395272" y="5683538"/>
            <a:ext cx="795813" cy="323165"/>
          </a:xfrm>
          <a:prstGeom prst="rect">
            <a:avLst/>
          </a:prstGeom>
          <a:solidFill>
            <a:schemeClr val="bg1"/>
          </a:solidFill>
        </p:spPr>
        <p:txBody>
          <a:bodyPr wrap="square" lIns="0" tIns="0" rIns="0" bIns="0" rtlCol="0">
            <a:spAutoFit/>
          </a:bodyPr>
          <a:lstStyle/>
          <a:p>
            <a:pPr algn="ctr"/>
            <a:r>
              <a:rPr lang="ja-JP" altLang="en-US" sz="1200" dirty="0">
                <a:latin typeface="メイリオ" panose="020B0604030504040204" pitchFamily="50" charset="-128"/>
                <a:ea typeface="メイリオ" panose="020B0604030504040204" pitchFamily="50" charset="-128"/>
              </a:rPr>
              <a:t>新庭窪</a:t>
            </a:r>
            <a:endParaRPr lang="en-US" altLang="ja-JP" sz="1200" dirty="0">
              <a:latin typeface="メイリオ" panose="020B0604030504040204" pitchFamily="50" charset="-128"/>
              <a:ea typeface="メイリオ" panose="020B0604030504040204" pitchFamily="50" charset="-128"/>
            </a:endParaRPr>
          </a:p>
          <a:p>
            <a:pPr algn="ctr"/>
            <a:r>
              <a:rPr lang="en-US" altLang="ja-JP" sz="900" dirty="0">
                <a:latin typeface="メイリオ" panose="020B0604030504040204" pitchFamily="50" charset="-128"/>
                <a:ea typeface="メイリオ" panose="020B0604030504040204" pitchFamily="50" charset="-128"/>
              </a:rPr>
              <a:t>(</a:t>
            </a:r>
            <a:r>
              <a:rPr lang="ja-JP" altLang="en-US" sz="900" dirty="0">
                <a:latin typeface="メイリオ" panose="020B0604030504040204" pitchFamily="50" charset="-128"/>
                <a:ea typeface="メイリオ" panose="020B0604030504040204" pitchFamily="50" charset="-128"/>
              </a:rPr>
              <a:t>市・企・守口</a:t>
            </a:r>
            <a:r>
              <a:rPr lang="en-US" altLang="ja-JP" sz="900" dirty="0">
                <a:latin typeface="メイリオ" panose="020B0604030504040204" pitchFamily="50" charset="-128"/>
                <a:ea typeface="メイリオ" panose="020B0604030504040204" pitchFamily="50" charset="-128"/>
              </a:rPr>
              <a:t>)</a:t>
            </a:r>
            <a:endParaRPr kumimoji="1" lang="ja-JP" altLang="en-US" sz="900" dirty="0">
              <a:latin typeface="メイリオ" panose="020B0604030504040204" pitchFamily="50" charset="-128"/>
              <a:ea typeface="メイリオ" panose="020B0604030504040204" pitchFamily="50" charset="-128"/>
            </a:endParaRPr>
          </a:p>
        </p:txBody>
      </p:sp>
      <p:sp>
        <p:nvSpPr>
          <p:cNvPr id="144" name="テキスト ボックス 143"/>
          <p:cNvSpPr txBox="1"/>
          <p:nvPr/>
        </p:nvSpPr>
        <p:spPr>
          <a:xfrm>
            <a:off x="1422816" y="3735359"/>
            <a:ext cx="386269" cy="184666"/>
          </a:xfrm>
          <a:prstGeom prst="rect">
            <a:avLst/>
          </a:prstGeom>
          <a:solidFill>
            <a:schemeClr val="bg1"/>
          </a:solidFill>
        </p:spPr>
        <p:txBody>
          <a:bodyPr wrap="square" lIns="0" tIns="0" rIns="0" bIns="0" rtlCol="0">
            <a:spAutoFit/>
          </a:bodyPr>
          <a:lstStyle/>
          <a:p>
            <a:r>
              <a:rPr kumimoji="1" lang="ja-JP" altLang="en-US" sz="1200" dirty="0">
                <a:latin typeface="メイリオ" panose="020B0604030504040204" pitchFamily="50" charset="-128"/>
                <a:ea typeface="メイリオ" panose="020B0604030504040204" pitchFamily="50" charset="-128"/>
              </a:rPr>
              <a:t>柴島</a:t>
            </a:r>
          </a:p>
        </p:txBody>
      </p:sp>
      <p:sp>
        <p:nvSpPr>
          <p:cNvPr id="145" name="テキスト ボックス 144"/>
          <p:cNvSpPr txBox="1"/>
          <p:nvPr/>
        </p:nvSpPr>
        <p:spPr>
          <a:xfrm>
            <a:off x="1910859" y="3736392"/>
            <a:ext cx="386269" cy="184666"/>
          </a:xfrm>
          <a:prstGeom prst="rect">
            <a:avLst/>
          </a:prstGeom>
          <a:solidFill>
            <a:schemeClr val="bg1"/>
          </a:solidFill>
        </p:spPr>
        <p:txBody>
          <a:bodyPr wrap="square" lIns="0" tIns="0" rIns="0" bIns="0" rtlCol="0">
            <a:spAutoFit/>
          </a:bodyPr>
          <a:lstStyle/>
          <a:p>
            <a:r>
              <a:rPr kumimoji="1" lang="ja-JP" altLang="en-US" sz="1200" dirty="0">
                <a:latin typeface="メイリオ" panose="020B0604030504040204" pitchFamily="50" charset="-128"/>
                <a:ea typeface="メイリオ" panose="020B0604030504040204" pitchFamily="50" charset="-128"/>
              </a:rPr>
              <a:t>豊野</a:t>
            </a:r>
          </a:p>
        </p:txBody>
      </p:sp>
      <p:sp>
        <p:nvSpPr>
          <p:cNvPr id="146" name="テキスト ボックス 145"/>
          <p:cNvSpPr txBox="1"/>
          <p:nvPr/>
        </p:nvSpPr>
        <p:spPr>
          <a:xfrm>
            <a:off x="2359808" y="3750959"/>
            <a:ext cx="491435" cy="184666"/>
          </a:xfrm>
          <a:prstGeom prst="rect">
            <a:avLst/>
          </a:prstGeom>
          <a:solidFill>
            <a:schemeClr val="bg1"/>
          </a:solidFill>
        </p:spPr>
        <p:txBody>
          <a:bodyPr wrap="square" lIns="0" tIns="0" rIns="0" bIns="0" rtlCol="0">
            <a:spAutoFit/>
          </a:bodyPr>
          <a:lstStyle/>
          <a:p>
            <a:r>
              <a:rPr kumimoji="1" lang="ja-JP" altLang="en-US" sz="1200" dirty="0">
                <a:latin typeface="メイリオ" panose="020B0604030504040204" pitchFamily="50" charset="-128"/>
                <a:ea typeface="メイリオ" panose="020B0604030504040204" pitchFamily="50" charset="-128"/>
              </a:rPr>
              <a:t>市庭窪</a:t>
            </a:r>
          </a:p>
        </p:txBody>
      </p:sp>
      <p:sp>
        <p:nvSpPr>
          <p:cNvPr id="147" name="テキスト ボックス 146"/>
          <p:cNvSpPr txBox="1"/>
          <p:nvPr/>
        </p:nvSpPr>
        <p:spPr>
          <a:xfrm>
            <a:off x="2861501" y="3738611"/>
            <a:ext cx="491435" cy="184666"/>
          </a:xfrm>
          <a:prstGeom prst="rect">
            <a:avLst/>
          </a:prstGeom>
          <a:solidFill>
            <a:schemeClr val="bg1"/>
          </a:solidFill>
        </p:spPr>
        <p:txBody>
          <a:bodyPr wrap="square" lIns="0" tIns="0" rIns="0" bIns="0" rtlCol="0">
            <a:spAutoFit/>
          </a:bodyPr>
          <a:lstStyle/>
          <a:p>
            <a:r>
              <a:rPr kumimoji="1" lang="ja-JP" altLang="en-US" sz="1200" dirty="0">
                <a:latin typeface="メイリオ" panose="020B0604030504040204" pitchFamily="50" charset="-128"/>
                <a:ea typeface="メイリオ" panose="020B0604030504040204" pitchFamily="50" charset="-128"/>
              </a:rPr>
              <a:t>企庭窪</a:t>
            </a:r>
          </a:p>
        </p:txBody>
      </p:sp>
      <p:sp>
        <p:nvSpPr>
          <p:cNvPr id="148" name="テキスト ボックス 147"/>
          <p:cNvSpPr txBox="1"/>
          <p:nvPr/>
        </p:nvSpPr>
        <p:spPr>
          <a:xfrm>
            <a:off x="3419601" y="3723047"/>
            <a:ext cx="402287" cy="184666"/>
          </a:xfrm>
          <a:prstGeom prst="rect">
            <a:avLst/>
          </a:prstGeom>
          <a:solidFill>
            <a:schemeClr val="bg1"/>
          </a:solidFill>
        </p:spPr>
        <p:txBody>
          <a:bodyPr wrap="square" lIns="0" tIns="0" rIns="0" bIns="0" rtlCol="0">
            <a:spAutoFit/>
          </a:bodyPr>
          <a:lstStyle/>
          <a:p>
            <a:r>
              <a:rPr lang="ja-JP" altLang="en-US" sz="1200" dirty="0">
                <a:latin typeface="メイリオ" panose="020B0604030504040204" pitchFamily="50" charset="-128"/>
                <a:ea typeface="メイリオ" panose="020B0604030504040204" pitchFamily="50" charset="-128"/>
              </a:rPr>
              <a:t>村野</a:t>
            </a:r>
            <a:endParaRPr kumimoji="1" lang="ja-JP" altLang="en-US" sz="1200" dirty="0">
              <a:latin typeface="メイリオ" panose="020B0604030504040204" pitchFamily="50" charset="-128"/>
              <a:ea typeface="メイリオ" panose="020B0604030504040204" pitchFamily="50" charset="-128"/>
            </a:endParaRPr>
          </a:p>
        </p:txBody>
      </p:sp>
      <p:sp>
        <p:nvSpPr>
          <p:cNvPr id="149" name="テキスト ボックス 148"/>
          <p:cNvSpPr txBox="1"/>
          <p:nvPr/>
        </p:nvSpPr>
        <p:spPr>
          <a:xfrm>
            <a:off x="3896291" y="3750959"/>
            <a:ext cx="402287" cy="184666"/>
          </a:xfrm>
          <a:prstGeom prst="rect">
            <a:avLst/>
          </a:prstGeom>
          <a:solidFill>
            <a:schemeClr val="bg1"/>
          </a:solidFill>
        </p:spPr>
        <p:txBody>
          <a:bodyPr wrap="square" lIns="0" tIns="0" rIns="0" bIns="0" rtlCol="0">
            <a:spAutoFit/>
          </a:bodyPr>
          <a:lstStyle/>
          <a:p>
            <a:r>
              <a:rPr lang="ja-JP" altLang="en-US" sz="1200" dirty="0">
                <a:latin typeface="メイリオ" panose="020B0604030504040204" pitchFamily="50" charset="-128"/>
                <a:ea typeface="メイリオ" panose="020B0604030504040204" pitchFamily="50" charset="-128"/>
              </a:rPr>
              <a:t>三島</a:t>
            </a:r>
            <a:endParaRPr kumimoji="1" lang="ja-JP" altLang="en-US" sz="1200" dirty="0">
              <a:latin typeface="メイリオ" panose="020B0604030504040204" pitchFamily="50" charset="-128"/>
              <a:ea typeface="メイリオ" panose="020B0604030504040204" pitchFamily="50" charset="-128"/>
            </a:endParaRPr>
          </a:p>
        </p:txBody>
      </p:sp>
      <p:sp>
        <p:nvSpPr>
          <p:cNvPr id="150" name="テキスト ボックス 149"/>
          <p:cNvSpPr txBox="1"/>
          <p:nvPr/>
        </p:nvSpPr>
        <p:spPr>
          <a:xfrm>
            <a:off x="4353679" y="3740063"/>
            <a:ext cx="524091" cy="323165"/>
          </a:xfrm>
          <a:prstGeom prst="rect">
            <a:avLst/>
          </a:prstGeom>
          <a:solidFill>
            <a:schemeClr val="bg1"/>
          </a:solidFill>
        </p:spPr>
        <p:txBody>
          <a:bodyPr wrap="square" lIns="0" tIns="0" rIns="0" bIns="0" rtlCol="0">
            <a:spAutoFit/>
          </a:bodyPr>
          <a:lstStyle/>
          <a:p>
            <a:pPr algn="ctr"/>
            <a:r>
              <a:rPr lang="ja-JP" altLang="en-US" sz="1200" dirty="0">
                <a:latin typeface="メイリオ" panose="020B0604030504040204" pitchFamily="50" charset="-128"/>
                <a:ea typeface="メイリオ" panose="020B0604030504040204" pitchFamily="50" charset="-128"/>
              </a:rPr>
              <a:t>泉</a:t>
            </a:r>
            <a:endParaRPr lang="en-US" altLang="ja-JP" sz="1200" dirty="0">
              <a:latin typeface="メイリオ" panose="020B0604030504040204" pitchFamily="50" charset="-128"/>
              <a:ea typeface="メイリオ" panose="020B0604030504040204" pitchFamily="50" charset="-128"/>
            </a:endParaRPr>
          </a:p>
          <a:p>
            <a:pPr algn="ctr"/>
            <a:r>
              <a:rPr lang="en-US" altLang="ja-JP" sz="900" dirty="0">
                <a:latin typeface="メイリオ" panose="020B0604030504040204" pitchFamily="50" charset="-128"/>
                <a:ea typeface="メイリオ" panose="020B0604030504040204" pitchFamily="50" charset="-128"/>
              </a:rPr>
              <a:t>(</a:t>
            </a:r>
            <a:r>
              <a:rPr lang="ja-JP" altLang="en-US" sz="900" dirty="0">
                <a:latin typeface="メイリオ" panose="020B0604030504040204" pitchFamily="50" charset="-128"/>
                <a:ea typeface="メイリオ" panose="020B0604030504040204" pitchFamily="50" charset="-128"/>
              </a:rPr>
              <a:t>吹田市</a:t>
            </a:r>
            <a:r>
              <a:rPr lang="en-US" altLang="ja-JP" sz="900" dirty="0">
                <a:latin typeface="メイリオ" panose="020B0604030504040204" pitchFamily="50" charset="-128"/>
                <a:ea typeface="メイリオ" panose="020B0604030504040204" pitchFamily="50" charset="-128"/>
              </a:rPr>
              <a:t>)</a:t>
            </a:r>
            <a:endParaRPr kumimoji="1" lang="ja-JP" altLang="en-US" sz="900" dirty="0">
              <a:latin typeface="メイリオ" panose="020B0604030504040204" pitchFamily="50" charset="-128"/>
              <a:ea typeface="メイリオ" panose="020B0604030504040204" pitchFamily="50" charset="-128"/>
            </a:endParaRPr>
          </a:p>
        </p:txBody>
      </p:sp>
      <p:sp>
        <p:nvSpPr>
          <p:cNvPr id="151" name="テキスト ボックス 150"/>
          <p:cNvSpPr txBox="1"/>
          <p:nvPr/>
        </p:nvSpPr>
        <p:spPr>
          <a:xfrm>
            <a:off x="5358857" y="3723047"/>
            <a:ext cx="524091" cy="323165"/>
          </a:xfrm>
          <a:prstGeom prst="rect">
            <a:avLst/>
          </a:prstGeom>
          <a:solidFill>
            <a:schemeClr val="bg1"/>
          </a:solidFill>
        </p:spPr>
        <p:txBody>
          <a:bodyPr wrap="square" lIns="0" tIns="0" rIns="0" bIns="0" rtlCol="0">
            <a:spAutoFit/>
          </a:bodyPr>
          <a:lstStyle/>
          <a:p>
            <a:pPr algn="ctr"/>
            <a:r>
              <a:rPr lang="ja-JP" altLang="en-US" sz="1200" dirty="0">
                <a:latin typeface="メイリオ" panose="020B0604030504040204" pitchFamily="50" charset="-128"/>
                <a:ea typeface="メイリオ" panose="020B0604030504040204" pitchFamily="50" charset="-128"/>
              </a:rPr>
              <a:t>中宮</a:t>
            </a:r>
            <a:endParaRPr lang="en-US" altLang="ja-JP" sz="1200" dirty="0">
              <a:latin typeface="メイリオ" panose="020B0604030504040204" pitchFamily="50" charset="-128"/>
              <a:ea typeface="メイリオ" panose="020B0604030504040204" pitchFamily="50" charset="-128"/>
            </a:endParaRPr>
          </a:p>
          <a:p>
            <a:pPr algn="ctr"/>
            <a:r>
              <a:rPr lang="en-US" altLang="ja-JP" sz="900" dirty="0">
                <a:latin typeface="メイリオ" panose="020B0604030504040204" pitchFamily="50" charset="-128"/>
                <a:ea typeface="メイリオ" panose="020B0604030504040204" pitchFamily="50" charset="-128"/>
              </a:rPr>
              <a:t>(</a:t>
            </a:r>
            <a:r>
              <a:rPr lang="ja-JP" altLang="en-US" sz="900" dirty="0">
                <a:latin typeface="メイリオ" panose="020B0604030504040204" pitchFamily="50" charset="-128"/>
                <a:ea typeface="メイリオ" panose="020B0604030504040204" pitchFamily="50" charset="-128"/>
              </a:rPr>
              <a:t>枚方市</a:t>
            </a:r>
            <a:r>
              <a:rPr lang="en-US" altLang="ja-JP" sz="900" dirty="0">
                <a:latin typeface="メイリオ" panose="020B0604030504040204" pitchFamily="50" charset="-128"/>
                <a:ea typeface="メイリオ" panose="020B0604030504040204" pitchFamily="50" charset="-128"/>
              </a:rPr>
              <a:t>)</a:t>
            </a:r>
            <a:endParaRPr kumimoji="1" lang="ja-JP" altLang="en-US" sz="900" dirty="0">
              <a:latin typeface="メイリオ" panose="020B0604030504040204" pitchFamily="50" charset="-128"/>
              <a:ea typeface="メイリオ" panose="020B0604030504040204" pitchFamily="50" charset="-128"/>
            </a:endParaRPr>
          </a:p>
        </p:txBody>
      </p:sp>
      <p:sp>
        <p:nvSpPr>
          <p:cNvPr id="152" name="テキスト ボックス 151"/>
          <p:cNvSpPr txBox="1"/>
          <p:nvPr/>
        </p:nvSpPr>
        <p:spPr>
          <a:xfrm>
            <a:off x="4927993" y="3751596"/>
            <a:ext cx="402287" cy="184666"/>
          </a:xfrm>
          <a:prstGeom prst="rect">
            <a:avLst/>
          </a:prstGeom>
          <a:solidFill>
            <a:schemeClr val="bg1"/>
          </a:solidFill>
        </p:spPr>
        <p:txBody>
          <a:bodyPr wrap="square" lIns="0" tIns="0" rIns="0" bIns="0" rtlCol="0">
            <a:spAutoFit/>
          </a:bodyPr>
          <a:lstStyle/>
          <a:p>
            <a:r>
              <a:rPr lang="ja-JP" altLang="en-US" sz="1200" dirty="0">
                <a:latin typeface="メイリオ" panose="020B0604030504040204" pitchFamily="50" charset="-128"/>
                <a:ea typeface="メイリオ" panose="020B0604030504040204" pitchFamily="50" charset="-128"/>
              </a:rPr>
              <a:t>守口</a:t>
            </a:r>
            <a:endParaRPr kumimoji="1" lang="ja-JP" altLang="en-US" sz="1200" dirty="0">
              <a:latin typeface="メイリオ" panose="020B0604030504040204" pitchFamily="50" charset="-128"/>
              <a:ea typeface="メイリオ" panose="020B0604030504040204" pitchFamily="50" charset="-128"/>
            </a:endParaRPr>
          </a:p>
        </p:txBody>
      </p:sp>
      <p:cxnSp>
        <p:nvCxnSpPr>
          <p:cNvPr id="76" name="直線コネクタ 75"/>
          <p:cNvCxnSpPr/>
          <p:nvPr/>
        </p:nvCxnSpPr>
        <p:spPr>
          <a:xfrm>
            <a:off x="167421" y="518441"/>
            <a:ext cx="8820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77" name="テキスト ボックス 76"/>
          <p:cNvSpPr txBox="1"/>
          <p:nvPr/>
        </p:nvSpPr>
        <p:spPr>
          <a:xfrm>
            <a:off x="192612" y="6401632"/>
            <a:ext cx="8765781" cy="546945"/>
          </a:xfrm>
          <a:prstGeom prst="rect">
            <a:avLst/>
          </a:prstGeom>
          <a:noFill/>
        </p:spPr>
        <p:txBody>
          <a:bodyPr wrap="square" rtlCol="0">
            <a:spAutoFit/>
          </a:bodyPr>
          <a:lstStyle/>
          <a:p>
            <a:pPr marL="285750" indent="-285750">
              <a:buFont typeface="Wingdings" panose="05000000000000000000" pitchFamily="2" charset="2"/>
              <a:buChar char="ü"/>
            </a:pPr>
            <a:r>
              <a:rPr lang="ja-JP" altLang="en-US" sz="1477" dirty="0">
                <a:solidFill>
                  <a:prstClr val="black"/>
                </a:solidFill>
                <a:latin typeface="メイリオ" panose="020B0604030504040204" pitchFamily="50" charset="-128"/>
                <a:ea typeface="メイリオ" panose="020B0604030504040204" pitchFamily="50" charset="-128"/>
              </a:rPr>
              <a:t>　</a:t>
            </a:r>
            <a:r>
              <a:rPr lang="ja-JP" altLang="en-US" sz="1477" b="1" dirty="0" smtClean="0">
                <a:solidFill>
                  <a:prstClr val="black"/>
                </a:solidFill>
                <a:latin typeface="メイリオ" panose="020B0604030504040204" pitchFamily="50" charset="-128"/>
                <a:ea typeface="メイリオ" panose="020B0604030504040204" pitchFamily="50" charset="-128"/>
              </a:rPr>
              <a:t>この</a:t>
            </a:r>
            <a:r>
              <a:rPr lang="ja-JP" altLang="en-US" sz="1477" b="1" dirty="0">
                <a:solidFill>
                  <a:prstClr val="black"/>
                </a:solidFill>
                <a:latin typeface="メイリオ" panose="020B0604030504040204" pitchFamily="50" charset="-128"/>
                <a:ea typeface="メイリオ" panose="020B0604030504040204" pitchFamily="50" charset="-128"/>
              </a:rPr>
              <a:t>案</a:t>
            </a:r>
            <a:r>
              <a:rPr lang="ja-JP" altLang="en-US" sz="1477" b="1" dirty="0" smtClean="0">
                <a:solidFill>
                  <a:prstClr val="black"/>
                </a:solidFill>
                <a:latin typeface="メイリオ" panose="020B0604030504040204" pitchFamily="50" charset="-128"/>
                <a:ea typeface="メイリオ" panose="020B0604030504040204" pitchFamily="50" charset="-128"/>
              </a:rPr>
              <a:t>については「府域一水道に向けた水道のあり方協議会」の総会</a:t>
            </a:r>
            <a:r>
              <a:rPr lang="ja-JP" altLang="en-US" sz="1477" b="1" dirty="0">
                <a:solidFill>
                  <a:prstClr val="black"/>
                </a:solidFill>
                <a:latin typeface="メイリオ" panose="020B0604030504040204" pitchFamily="50" charset="-128"/>
                <a:ea typeface="メイリオ" panose="020B0604030504040204" pitchFamily="50" charset="-128"/>
              </a:rPr>
              <a:t>（</a:t>
            </a:r>
            <a:r>
              <a:rPr lang="en-US" altLang="ja-JP" sz="1477" b="1" dirty="0" smtClean="0">
                <a:solidFill>
                  <a:prstClr val="black"/>
                </a:solidFill>
                <a:latin typeface="メイリオ" panose="020B0604030504040204" pitchFamily="50" charset="-128"/>
                <a:ea typeface="メイリオ" panose="020B0604030504040204" pitchFamily="50" charset="-128"/>
              </a:rPr>
              <a:t>2018</a:t>
            </a:r>
            <a:r>
              <a:rPr lang="ja-JP" altLang="en-US" sz="1477" b="1" dirty="0" smtClean="0">
                <a:solidFill>
                  <a:prstClr val="black"/>
                </a:solidFill>
                <a:latin typeface="メイリオ" panose="020B0604030504040204" pitchFamily="50" charset="-128"/>
                <a:ea typeface="メイリオ" panose="020B0604030504040204" pitchFamily="50" charset="-128"/>
              </a:rPr>
              <a:t>年</a:t>
            </a:r>
            <a:r>
              <a:rPr lang="en-US" altLang="ja-JP" sz="1477" b="1" dirty="0" smtClean="0">
                <a:solidFill>
                  <a:prstClr val="black"/>
                </a:solidFill>
                <a:latin typeface="メイリオ" panose="020B0604030504040204" pitchFamily="50" charset="-128"/>
                <a:ea typeface="メイリオ" panose="020B0604030504040204" pitchFamily="50" charset="-128"/>
              </a:rPr>
              <a:t>12</a:t>
            </a:r>
            <a:r>
              <a:rPr lang="ja-JP" altLang="en-US" sz="1477" b="1" dirty="0" smtClean="0">
                <a:solidFill>
                  <a:prstClr val="black"/>
                </a:solidFill>
                <a:latin typeface="メイリオ" panose="020B0604030504040204" pitchFamily="50" charset="-128"/>
                <a:ea typeface="メイリオ" panose="020B0604030504040204" pitchFamily="50" charset="-128"/>
              </a:rPr>
              <a:t>月）において、実現可能性を一定確認済み。</a:t>
            </a:r>
            <a:endParaRPr lang="en-US" altLang="ja-JP" sz="1477" dirty="0">
              <a:solidFill>
                <a:prstClr val="black"/>
              </a:solidFill>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327337757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サブタイトル 7"/>
          <p:cNvSpPr txBox="1">
            <a:spLocks/>
          </p:cNvSpPr>
          <p:nvPr/>
        </p:nvSpPr>
        <p:spPr>
          <a:xfrm>
            <a:off x="257811" y="180184"/>
            <a:ext cx="8271926" cy="437298"/>
          </a:xfrm>
          <a:prstGeom prst="rect">
            <a:avLst/>
          </a:prstGeom>
        </p:spPr>
        <p:txBody>
          <a:bodyPr vert="horz" lIns="96444" tIns="48222" rIns="96444" bIns="48222" rtlCol="0">
            <a:noAutofit/>
          </a:bodyPr>
          <a:lstStyle>
            <a:lvl1pPr marL="0" indent="0" algn="l" defTabSz="1007552" rtl="0" eaLnBrk="1" latinLnBrk="0" hangingPunct="1">
              <a:lnSpc>
                <a:spcPct val="90000"/>
              </a:lnSpc>
              <a:spcBef>
                <a:spcPts val="1101"/>
              </a:spcBef>
              <a:buFont typeface="Arial" panose="020B0604020202020204" pitchFamily="34" charset="0"/>
              <a:buNone/>
              <a:defRPr kumimoji="1" sz="1900" kern="12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vl2pPr marL="478411" indent="0" algn="ctr" defTabSz="1007552" rtl="0" eaLnBrk="1" latinLnBrk="0" hangingPunct="1">
              <a:lnSpc>
                <a:spcPct val="90000"/>
              </a:lnSpc>
              <a:spcBef>
                <a:spcPts val="551"/>
              </a:spcBef>
              <a:buFont typeface="Arial" panose="020B0604020202020204" pitchFamily="34" charset="0"/>
              <a:buNone/>
              <a:defRPr kumimoji="1" sz="2600" kern="1200">
                <a:solidFill>
                  <a:schemeClr val="tx1">
                    <a:tint val="75000"/>
                  </a:schemeClr>
                </a:solidFill>
                <a:latin typeface="+mn-lt"/>
                <a:ea typeface="+mn-ea"/>
                <a:cs typeface="+mn-cs"/>
              </a:defRPr>
            </a:lvl2pPr>
            <a:lvl3pPr marL="956822" indent="0" algn="ctr" defTabSz="1007552" rtl="0" eaLnBrk="1" latinLnBrk="0" hangingPunct="1">
              <a:lnSpc>
                <a:spcPct val="90000"/>
              </a:lnSpc>
              <a:spcBef>
                <a:spcPts val="551"/>
              </a:spcBef>
              <a:buFont typeface="Arial" panose="020B0604020202020204" pitchFamily="34" charset="0"/>
              <a:buNone/>
              <a:defRPr kumimoji="1" sz="2200" kern="1200">
                <a:solidFill>
                  <a:schemeClr val="tx1">
                    <a:tint val="75000"/>
                  </a:schemeClr>
                </a:solidFill>
                <a:latin typeface="+mn-lt"/>
                <a:ea typeface="+mn-ea"/>
                <a:cs typeface="+mn-cs"/>
              </a:defRPr>
            </a:lvl3pPr>
            <a:lvl4pPr marL="1435232" indent="0" algn="ctr" defTabSz="1007552" rtl="0" eaLnBrk="1" latinLnBrk="0" hangingPunct="1">
              <a:lnSpc>
                <a:spcPct val="90000"/>
              </a:lnSpc>
              <a:spcBef>
                <a:spcPts val="551"/>
              </a:spcBef>
              <a:buFont typeface="Arial" panose="020B0604020202020204" pitchFamily="34" charset="0"/>
              <a:buNone/>
              <a:defRPr kumimoji="1" sz="2000" kern="1200">
                <a:solidFill>
                  <a:schemeClr val="tx1">
                    <a:tint val="75000"/>
                  </a:schemeClr>
                </a:solidFill>
                <a:latin typeface="+mn-lt"/>
                <a:ea typeface="+mn-ea"/>
                <a:cs typeface="+mn-cs"/>
              </a:defRPr>
            </a:lvl4pPr>
            <a:lvl5pPr marL="1913642" indent="0" algn="ctr" defTabSz="1007552" rtl="0" eaLnBrk="1" latinLnBrk="0" hangingPunct="1">
              <a:lnSpc>
                <a:spcPct val="90000"/>
              </a:lnSpc>
              <a:spcBef>
                <a:spcPts val="551"/>
              </a:spcBef>
              <a:buFont typeface="Arial" panose="020B0604020202020204" pitchFamily="34" charset="0"/>
              <a:buNone/>
              <a:defRPr kumimoji="1" sz="2000" kern="1200">
                <a:solidFill>
                  <a:schemeClr val="tx1">
                    <a:tint val="75000"/>
                  </a:schemeClr>
                </a:solidFill>
                <a:latin typeface="+mn-lt"/>
                <a:ea typeface="+mn-ea"/>
                <a:cs typeface="+mn-cs"/>
              </a:defRPr>
            </a:lvl5pPr>
            <a:lvl6pPr marL="2392054" indent="0" algn="ctr" defTabSz="1007552" rtl="0" eaLnBrk="1" latinLnBrk="0" hangingPunct="1">
              <a:lnSpc>
                <a:spcPct val="90000"/>
              </a:lnSpc>
              <a:spcBef>
                <a:spcPts val="551"/>
              </a:spcBef>
              <a:buFont typeface="Arial" panose="020B0604020202020204" pitchFamily="34" charset="0"/>
              <a:buNone/>
              <a:defRPr kumimoji="1" sz="2000" kern="1200">
                <a:solidFill>
                  <a:schemeClr val="tx1">
                    <a:tint val="75000"/>
                  </a:schemeClr>
                </a:solidFill>
                <a:latin typeface="+mn-lt"/>
                <a:ea typeface="+mn-ea"/>
                <a:cs typeface="+mn-cs"/>
              </a:defRPr>
            </a:lvl6pPr>
            <a:lvl7pPr marL="2870465" indent="0" algn="ctr" defTabSz="1007552" rtl="0" eaLnBrk="1" latinLnBrk="0" hangingPunct="1">
              <a:lnSpc>
                <a:spcPct val="90000"/>
              </a:lnSpc>
              <a:spcBef>
                <a:spcPts val="551"/>
              </a:spcBef>
              <a:buFont typeface="Arial" panose="020B0604020202020204" pitchFamily="34" charset="0"/>
              <a:buNone/>
              <a:defRPr kumimoji="1" sz="2000" kern="1200">
                <a:solidFill>
                  <a:schemeClr val="tx1">
                    <a:tint val="75000"/>
                  </a:schemeClr>
                </a:solidFill>
                <a:latin typeface="+mn-lt"/>
                <a:ea typeface="+mn-ea"/>
                <a:cs typeface="+mn-cs"/>
              </a:defRPr>
            </a:lvl7pPr>
            <a:lvl8pPr marL="3348876" indent="0" algn="ctr" defTabSz="1007552" rtl="0" eaLnBrk="1" latinLnBrk="0" hangingPunct="1">
              <a:lnSpc>
                <a:spcPct val="90000"/>
              </a:lnSpc>
              <a:spcBef>
                <a:spcPts val="551"/>
              </a:spcBef>
              <a:buFont typeface="Arial" panose="020B0604020202020204" pitchFamily="34" charset="0"/>
              <a:buNone/>
              <a:defRPr kumimoji="1" sz="2000" kern="1200">
                <a:solidFill>
                  <a:schemeClr val="tx1">
                    <a:tint val="75000"/>
                  </a:schemeClr>
                </a:solidFill>
                <a:latin typeface="+mn-lt"/>
                <a:ea typeface="+mn-ea"/>
                <a:cs typeface="+mn-cs"/>
              </a:defRPr>
            </a:lvl8pPr>
            <a:lvl9pPr marL="3827287" indent="0" algn="ctr" defTabSz="1007552" rtl="0" eaLnBrk="1" latinLnBrk="0" hangingPunct="1">
              <a:lnSpc>
                <a:spcPct val="90000"/>
              </a:lnSpc>
              <a:spcBef>
                <a:spcPts val="551"/>
              </a:spcBef>
              <a:buFont typeface="Arial" panose="020B0604020202020204" pitchFamily="34" charset="0"/>
              <a:buNone/>
              <a:defRPr kumimoji="1" sz="2000" kern="1200">
                <a:solidFill>
                  <a:schemeClr val="tx1">
                    <a:tint val="75000"/>
                  </a:schemeClr>
                </a:solidFill>
                <a:latin typeface="+mn-lt"/>
                <a:ea typeface="+mn-ea"/>
                <a:cs typeface="+mn-cs"/>
              </a:defRPr>
            </a:lvl9pPr>
          </a:lstStyle>
          <a:p>
            <a:pPr marR="0" lvl="0" indent="0" defTabSz="914400" fontAlgn="auto">
              <a:lnSpc>
                <a:spcPts val="1400"/>
              </a:lnSpc>
              <a:spcBef>
                <a:spcPts val="1101"/>
              </a:spcBef>
              <a:spcAft>
                <a:spcPts val="0"/>
              </a:spcAft>
              <a:buClrTx/>
              <a:buSzTx/>
              <a:buFont typeface="Arial" panose="020B0604020202020204" pitchFamily="34" charset="0"/>
              <a:buNone/>
              <a:tabLst/>
              <a:defRPr/>
            </a:pPr>
            <a:r>
              <a:rPr lang="ja-JP" altLang="en-US" sz="2000" b="1" dirty="0" smtClean="0">
                <a:cs typeface="+mn-cs"/>
              </a:rPr>
              <a:t>淀川系浄水場の最適配置案を踏まえた具体的な取組み</a:t>
            </a:r>
            <a:endParaRPr lang="en-US" altLang="ja-JP" sz="2000" b="1" dirty="0" smtClean="0">
              <a:cs typeface="+mn-cs"/>
            </a:endParaRPr>
          </a:p>
          <a:p>
            <a:pPr marR="0" lvl="0" indent="0" defTabSz="914400" fontAlgn="auto">
              <a:lnSpc>
                <a:spcPts val="1400"/>
              </a:lnSpc>
              <a:spcBef>
                <a:spcPts val="1101"/>
              </a:spcBef>
              <a:spcAft>
                <a:spcPts val="0"/>
              </a:spcAft>
              <a:buClrTx/>
              <a:buSzTx/>
              <a:buFont typeface="Arial" panose="020B0604020202020204" pitchFamily="34" charset="0"/>
              <a:buNone/>
              <a:tabLst/>
              <a:defRPr/>
            </a:pPr>
            <a:r>
              <a:rPr lang="ja-JP" altLang="en-US" sz="2000" b="1" dirty="0">
                <a:cs typeface="+mn-cs"/>
              </a:rPr>
              <a:t>（</a:t>
            </a:r>
            <a:r>
              <a:rPr lang="ja-JP" altLang="en-US" sz="2000" b="1" dirty="0" smtClean="0">
                <a:cs typeface="+mn-cs"/>
              </a:rPr>
              <a:t>大阪市</a:t>
            </a:r>
            <a:r>
              <a:rPr lang="ja-JP" altLang="en-US" sz="2000" b="1" dirty="0">
                <a:cs typeface="+mn-cs"/>
              </a:rPr>
              <a:t>と守口市による浄水場共同化の</a:t>
            </a:r>
            <a:r>
              <a:rPr lang="ja-JP" altLang="en-US" sz="2000" b="1" dirty="0" smtClean="0">
                <a:cs typeface="+mn-cs"/>
              </a:rPr>
              <a:t>検討）</a:t>
            </a:r>
            <a:endParaRPr lang="ja-JP" altLang="en-US" sz="2000" b="1" dirty="0">
              <a:cs typeface="+mn-cs"/>
            </a:endParaRPr>
          </a:p>
        </p:txBody>
      </p:sp>
      <p:sp>
        <p:nvSpPr>
          <p:cNvPr id="7" name="正方形/長方形 6"/>
          <p:cNvSpPr/>
          <p:nvPr/>
        </p:nvSpPr>
        <p:spPr>
          <a:xfrm>
            <a:off x="404462" y="2133103"/>
            <a:ext cx="3879506" cy="1407938"/>
          </a:xfrm>
          <a:prstGeom prst="rect">
            <a:avLst/>
          </a:prstGeom>
          <a:solidFill>
            <a:sysClr val="window" lastClr="FFFFFF">
              <a:lumMod val="95000"/>
            </a:sysClr>
          </a:solidFill>
          <a:ln w="19050" cap="flat" cmpd="sng" algn="ctr">
            <a:solidFill>
              <a:sysClr val="windowText" lastClr="000000">
                <a:lumMod val="85000"/>
                <a:lumOff val="15000"/>
              </a:sysClr>
            </a:solidFill>
            <a:prstDash val="solid"/>
            <a:miter lim="800000"/>
          </a:ln>
          <a:effectLst/>
        </p:spPr>
        <p:txBody>
          <a:bodyPr rtlCol="0" anchor="ctr"/>
          <a:lstStyle/>
          <a:p>
            <a:pPr marL="285750" marR="0" lvl="0" indent="-285750" defTabSz="964441" eaLnBrk="1" fontAlgn="auto" latinLnBrk="0" hangingPunct="1">
              <a:lnSpc>
                <a:spcPct val="100000"/>
              </a:lnSpc>
              <a:spcBef>
                <a:spcPts val="0"/>
              </a:spcBef>
              <a:spcAft>
                <a:spcPts val="0"/>
              </a:spcAft>
              <a:buClrTx/>
              <a:buSzTx/>
              <a:buFont typeface="Wingdings" panose="05000000000000000000" pitchFamily="2" charset="2"/>
              <a:buChar char="l"/>
              <a:tabLst/>
              <a:defRPr/>
            </a:pPr>
            <a:r>
              <a:rPr kumimoji="0" lang="ja-JP" altLang="ja-JP" sz="1400" b="0" i="0" u="none" strike="noStrike" kern="0" cap="none" spc="0" normalizeH="0" baseline="0" noProof="0" dirty="0">
                <a:ln>
                  <a:noFill/>
                </a:ln>
                <a:solidFill>
                  <a:prstClr val="black">
                    <a:lumMod val="95000"/>
                    <a:lumOff val="5000"/>
                  </a:prstClr>
                </a:solidFill>
                <a:effectLst/>
                <a:uLnTx/>
                <a:uFillTx/>
                <a:latin typeface="Meiryo UI" panose="020B0604030504040204" pitchFamily="50" charset="-128"/>
                <a:ea typeface="Meiryo UI" panose="020B0604030504040204" pitchFamily="50" charset="-128"/>
                <a:cs typeface="+mn-cs"/>
              </a:rPr>
              <a:t>庭窪浄水場の施設は、</a:t>
            </a:r>
            <a:r>
              <a:rPr kumimoji="0" lang="ja-JP" altLang="en-US" sz="1400" b="0" i="0" u="none" strike="noStrike" kern="0" cap="none" spc="0" normalizeH="0" baseline="0" noProof="0" dirty="0">
                <a:ln>
                  <a:noFill/>
                </a:ln>
                <a:solidFill>
                  <a:prstClr val="black">
                    <a:lumMod val="95000"/>
                    <a:lumOff val="5000"/>
                  </a:prstClr>
                </a:solidFill>
                <a:effectLst/>
                <a:uLnTx/>
                <a:uFillTx/>
                <a:latin typeface="Meiryo UI" panose="020B0604030504040204" pitchFamily="50" charset="-128"/>
                <a:ea typeface="Meiryo UI" panose="020B0604030504040204" pitchFamily="50" charset="-128"/>
                <a:cs typeface="+mn-cs"/>
              </a:rPr>
              <a:t>両市で</a:t>
            </a:r>
            <a:r>
              <a:rPr kumimoji="0" lang="ja-JP" altLang="ja-JP" sz="1400" b="0" i="0" u="none" strike="noStrike" kern="0" cap="none" spc="0" normalizeH="0" baseline="0" noProof="0" dirty="0">
                <a:ln>
                  <a:noFill/>
                </a:ln>
                <a:solidFill>
                  <a:prstClr val="black">
                    <a:lumMod val="95000"/>
                    <a:lumOff val="5000"/>
                  </a:prstClr>
                </a:solidFill>
                <a:effectLst/>
                <a:uLnTx/>
                <a:uFillTx/>
                <a:latin typeface="Meiryo UI" panose="020B0604030504040204" pitchFamily="50" charset="-128"/>
                <a:ea typeface="Meiryo UI" panose="020B0604030504040204" pitchFamily="50" charset="-128"/>
                <a:cs typeface="+mn-cs"/>
              </a:rPr>
              <a:t>共同所有</a:t>
            </a:r>
            <a:r>
              <a:rPr kumimoji="0" lang="ja-JP" altLang="en-US" sz="1400" b="0" i="0" u="none" strike="noStrike" kern="0" cap="none" spc="0" normalizeH="0" baseline="0" noProof="0" dirty="0">
                <a:ln>
                  <a:noFill/>
                </a:ln>
                <a:solidFill>
                  <a:prstClr val="black">
                    <a:lumMod val="95000"/>
                    <a:lumOff val="5000"/>
                  </a:prstClr>
                </a:solidFill>
                <a:effectLst/>
                <a:uLnTx/>
                <a:uFillTx/>
                <a:latin typeface="Meiryo UI" panose="020B0604030504040204" pitchFamily="50" charset="-128"/>
                <a:ea typeface="Meiryo UI" panose="020B0604030504040204" pitchFamily="50" charset="-128"/>
                <a:cs typeface="+mn-cs"/>
              </a:rPr>
              <a:t>し、</a:t>
            </a:r>
            <a:r>
              <a:rPr kumimoji="0" lang="ja-JP" altLang="ja-JP" sz="1400" b="0" i="0" u="none" strike="noStrike" kern="0" cap="none" spc="0" normalizeH="0" baseline="0" noProof="0" dirty="0">
                <a:ln>
                  <a:noFill/>
                </a:ln>
                <a:solidFill>
                  <a:prstClr val="black">
                    <a:lumMod val="95000"/>
                    <a:lumOff val="5000"/>
                  </a:prstClr>
                </a:solidFill>
                <a:effectLst/>
                <a:uLnTx/>
                <a:uFillTx/>
                <a:latin typeface="Meiryo UI" panose="020B0604030504040204" pitchFamily="50" charset="-128"/>
                <a:ea typeface="Meiryo UI" panose="020B0604030504040204" pitchFamily="50" charset="-128"/>
                <a:cs typeface="+mn-cs"/>
              </a:rPr>
              <a:t>取水から浄水処理までを行う。</a:t>
            </a:r>
          </a:p>
          <a:p>
            <a:pPr marL="285750" marR="0" lvl="0" indent="-285750" defTabSz="964441" eaLnBrk="1" fontAlgn="auto" latinLnBrk="0" hangingPunct="1">
              <a:lnSpc>
                <a:spcPct val="100000"/>
              </a:lnSpc>
              <a:spcBef>
                <a:spcPts val="0"/>
              </a:spcBef>
              <a:spcAft>
                <a:spcPts val="0"/>
              </a:spcAft>
              <a:buClrTx/>
              <a:buSzTx/>
              <a:buFont typeface="Wingdings" panose="05000000000000000000" pitchFamily="2" charset="2"/>
              <a:buChar char="l"/>
              <a:tabLst/>
              <a:defRPr/>
            </a:pPr>
            <a:r>
              <a:rPr kumimoji="0" lang="ja-JP" altLang="ja-JP" sz="1400" b="0" i="0" u="none" strike="noStrike" kern="0" cap="none" spc="0" normalizeH="0" baseline="0" noProof="0" dirty="0">
                <a:ln>
                  <a:noFill/>
                </a:ln>
                <a:solidFill>
                  <a:prstClr val="black">
                    <a:lumMod val="95000"/>
                    <a:lumOff val="5000"/>
                  </a:prstClr>
                </a:solidFill>
                <a:effectLst/>
                <a:uLnTx/>
                <a:uFillTx/>
                <a:latin typeface="Meiryo UI" panose="020B0604030504040204" pitchFamily="50" charset="-128"/>
                <a:ea typeface="Meiryo UI" panose="020B0604030504040204" pitchFamily="50" charset="-128"/>
                <a:cs typeface="+mn-cs"/>
              </a:rPr>
              <a:t>送水管</a:t>
            </a:r>
            <a:r>
              <a:rPr kumimoji="0" lang="en-US" altLang="ja-JP" sz="1400" b="0" i="0" u="none" strike="noStrike" kern="0" cap="none" spc="0" normalizeH="0" baseline="0" noProof="0" dirty="0">
                <a:ln>
                  <a:noFill/>
                </a:ln>
                <a:solidFill>
                  <a:prstClr val="black">
                    <a:lumMod val="95000"/>
                    <a:lumOff val="5000"/>
                  </a:prstClr>
                </a:solidFill>
                <a:effectLst/>
                <a:uLnTx/>
                <a:uFillTx/>
                <a:latin typeface="Meiryo UI" panose="020B0604030504040204" pitchFamily="50" charset="-128"/>
                <a:ea typeface="Meiryo UI" panose="020B0604030504040204" pitchFamily="50" charset="-128"/>
                <a:cs typeface="+mn-cs"/>
              </a:rPr>
              <a:t>(</a:t>
            </a:r>
            <a:r>
              <a:rPr kumimoji="0" lang="ja-JP" altLang="ja-JP" sz="1400" b="0" i="0" u="none" strike="noStrike" kern="0" cap="none" spc="0" normalizeH="0" baseline="0" noProof="0" dirty="0">
                <a:ln>
                  <a:noFill/>
                </a:ln>
                <a:solidFill>
                  <a:prstClr val="black">
                    <a:lumMod val="95000"/>
                    <a:lumOff val="5000"/>
                  </a:prstClr>
                </a:solidFill>
                <a:effectLst/>
                <a:uLnTx/>
                <a:uFillTx/>
                <a:latin typeface="Meiryo UI" panose="020B0604030504040204" pitchFamily="50" charset="-128"/>
                <a:ea typeface="Meiryo UI" panose="020B0604030504040204" pitchFamily="50" charset="-128"/>
                <a:cs typeface="+mn-cs"/>
              </a:rPr>
              <a:t>約</a:t>
            </a:r>
            <a:r>
              <a:rPr kumimoji="0" lang="en-US" altLang="ja-JP" sz="1400" b="0" i="0" u="none" strike="noStrike" kern="0" cap="none" spc="0" normalizeH="0" baseline="0" noProof="0" dirty="0">
                <a:ln>
                  <a:noFill/>
                </a:ln>
                <a:solidFill>
                  <a:prstClr val="black">
                    <a:lumMod val="95000"/>
                    <a:lumOff val="5000"/>
                  </a:prstClr>
                </a:solidFill>
                <a:effectLst/>
                <a:uLnTx/>
                <a:uFillTx/>
                <a:latin typeface="Meiryo UI" panose="020B0604030504040204" pitchFamily="50" charset="-128"/>
                <a:ea typeface="Meiryo UI" panose="020B0604030504040204" pitchFamily="50" charset="-128"/>
                <a:cs typeface="+mn-cs"/>
              </a:rPr>
              <a:t>700m)</a:t>
            </a:r>
            <a:r>
              <a:rPr kumimoji="0" lang="ja-JP" altLang="ja-JP" sz="1400" b="0" i="0" u="none" strike="noStrike" kern="0" cap="none" spc="0" normalizeH="0" baseline="0" noProof="0" dirty="0">
                <a:ln>
                  <a:noFill/>
                </a:ln>
                <a:solidFill>
                  <a:prstClr val="black">
                    <a:lumMod val="95000"/>
                    <a:lumOff val="5000"/>
                  </a:prstClr>
                </a:solidFill>
                <a:effectLst/>
                <a:uLnTx/>
                <a:uFillTx/>
                <a:latin typeface="Meiryo UI" panose="020B0604030504040204" pitchFamily="50" charset="-128"/>
                <a:ea typeface="Meiryo UI" panose="020B0604030504040204" pitchFamily="50" charset="-128"/>
                <a:cs typeface="+mn-cs"/>
              </a:rPr>
              <a:t>を新設し、庭窪浄水場から</a:t>
            </a:r>
            <a:r>
              <a:rPr kumimoji="0" lang="en-US" altLang="ja-JP" sz="1400" b="0" i="0" u="none" strike="noStrike" kern="0" cap="none" spc="0" normalizeH="0" baseline="0" noProof="0" dirty="0">
                <a:ln>
                  <a:noFill/>
                </a:ln>
                <a:solidFill>
                  <a:prstClr val="black">
                    <a:lumMod val="95000"/>
                    <a:lumOff val="5000"/>
                  </a:prstClr>
                </a:solidFill>
                <a:effectLst/>
                <a:uLnTx/>
                <a:uFillTx/>
                <a:latin typeface="Meiryo UI" panose="020B0604030504040204" pitchFamily="50" charset="-128"/>
                <a:ea typeface="Meiryo UI" panose="020B0604030504040204" pitchFamily="50" charset="-128"/>
                <a:cs typeface="+mn-cs"/>
              </a:rPr>
              <a:t>【</a:t>
            </a:r>
            <a:r>
              <a:rPr kumimoji="0" lang="ja-JP" altLang="en-US" sz="1400" b="0" i="0" u="none" strike="noStrike" kern="0" cap="none" spc="0" normalizeH="0" baseline="0" noProof="0" dirty="0">
                <a:ln>
                  <a:noFill/>
                </a:ln>
                <a:solidFill>
                  <a:prstClr val="black">
                    <a:lumMod val="95000"/>
                    <a:lumOff val="5000"/>
                  </a:prstClr>
                </a:solidFill>
                <a:effectLst/>
                <a:uLnTx/>
                <a:uFillTx/>
                <a:latin typeface="Meiryo UI" panose="020B0604030504040204" pitchFamily="50" charset="-128"/>
                <a:ea typeface="Meiryo UI" panose="020B0604030504040204" pitchFamily="50" charset="-128"/>
                <a:cs typeface="+mn-cs"/>
              </a:rPr>
              <a:t>新</a:t>
            </a:r>
            <a:r>
              <a:rPr kumimoji="0" lang="en-US" altLang="ja-JP" sz="1400" b="0" i="0" u="none" strike="noStrike" kern="0" cap="none" spc="0" normalizeH="0" baseline="0" noProof="0" dirty="0">
                <a:ln>
                  <a:noFill/>
                </a:ln>
                <a:solidFill>
                  <a:prstClr val="black">
                    <a:lumMod val="95000"/>
                    <a:lumOff val="5000"/>
                  </a:prstClr>
                </a:solidFill>
                <a:effectLst/>
                <a:uLnTx/>
                <a:uFillTx/>
                <a:latin typeface="Meiryo UI" panose="020B0604030504040204" pitchFamily="50" charset="-128"/>
                <a:ea typeface="Meiryo UI" panose="020B0604030504040204" pitchFamily="50" charset="-128"/>
                <a:cs typeface="+mn-cs"/>
              </a:rPr>
              <a:t>】</a:t>
            </a:r>
            <a:r>
              <a:rPr kumimoji="0" lang="ja-JP" altLang="ja-JP" sz="1400" b="0" i="0" u="none" strike="noStrike" kern="0" cap="none" spc="0" normalizeH="0" baseline="0" noProof="0" dirty="0">
                <a:ln>
                  <a:noFill/>
                </a:ln>
                <a:solidFill>
                  <a:prstClr val="black">
                    <a:lumMod val="95000"/>
                    <a:lumOff val="5000"/>
                  </a:prstClr>
                </a:solidFill>
                <a:effectLst/>
                <a:uLnTx/>
                <a:uFillTx/>
                <a:latin typeface="Meiryo UI" panose="020B0604030504040204" pitchFamily="50" charset="-128"/>
                <a:ea typeface="Meiryo UI" panose="020B0604030504040204" pitchFamily="50" charset="-128"/>
                <a:cs typeface="+mn-cs"/>
              </a:rPr>
              <a:t>守口市配水場へ送水する。</a:t>
            </a:r>
          </a:p>
          <a:p>
            <a:pPr marL="285750" marR="0" lvl="0" indent="-285750" defTabSz="964441" eaLnBrk="1" fontAlgn="auto" latinLnBrk="0" hangingPunct="1">
              <a:lnSpc>
                <a:spcPct val="100000"/>
              </a:lnSpc>
              <a:spcBef>
                <a:spcPts val="0"/>
              </a:spcBef>
              <a:spcAft>
                <a:spcPts val="0"/>
              </a:spcAft>
              <a:buClrTx/>
              <a:buSzTx/>
              <a:buFont typeface="Wingdings" panose="05000000000000000000" pitchFamily="2" charset="2"/>
              <a:buChar char="l"/>
              <a:tabLst/>
              <a:defRPr/>
            </a:pPr>
            <a:r>
              <a:rPr kumimoji="0" lang="ja-JP" altLang="ja-JP" sz="1400" b="0" i="0" u="none" strike="noStrike" kern="0" cap="none" spc="0" normalizeH="0" baseline="0" noProof="0" dirty="0">
                <a:ln>
                  <a:noFill/>
                </a:ln>
                <a:solidFill>
                  <a:prstClr val="black">
                    <a:lumMod val="95000"/>
                    <a:lumOff val="5000"/>
                  </a:prstClr>
                </a:solidFill>
                <a:effectLst/>
                <a:uLnTx/>
                <a:uFillTx/>
                <a:latin typeface="Meiryo UI" panose="020B0604030504040204" pitchFamily="50" charset="-128"/>
                <a:ea typeface="Meiryo UI" panose="020B0604030504040204" pitchFamily="50" charset="-128"/>
                <a:cs typeface="+mn-cs"/>
              </a:rPr>
              <a:t>運転・維持管理等は大阪市が代表して行う。</a:t>
            </a:r>
            <a:endParaRPr kumimoji="0" lang="en-US" altLang="ja-JP" sz="1400" b="0" i="0" u="none" strike="noStrike" kern="0" cap="none" spc="0" normalizeH="0" baseline="0" noProof="0" dirty="0">
              <a:ln>
                <a:noFill/>
              </a:ln>
              <a:solidFill>
                <a:prstClr val="black">
                  <a:lumMod val="95000"/>
                  <a:lumOff val="5000"/>
                </a:prstClr>
              </a:solidFill>
              <a:effectLst/>
              <a:uLnTx/>
              <a:uFillTx/>
              <a:latin typeface="Meiryo UI" panose="020B0604030504040204" pitchFamily="50" charset="-128"/>
              <a:ea typeface="Meiryo UI" panose="020B0604030504040204" pitchFamily="50" charset="-128"/>
              <a:cs typeface="+mn-cs"/>
            </a:endParaRPr>
          </a:p>
        </p:txBody>
      </p:sp>
      <p:sp>
        <p:nvSpPr>
          <p:cNvPr id="8" name="正方形/長方形 7"/>
          <p:cNvSpPr/>
          <p:nvPr/>
        </p:nvSpPr>
        <p:spPr>
          <a:xfrm>
            <a:off x="404462" y="1844824"/>
            <a:ext cx="3879506" cy="288279"/>
          </a:xfrm>
          <a:prstGeom prst="rect">
            <a:avLst/>
          </a:prstGeom>
          <a:solidFill>
            <a:sysClr val="windowText" lastClr="000000">
              <a:lumMod val="75000"/>
              <a:lumOff val="25000"/>
            </a:sysClr>
          </a:solidFill>
          <a:ln w="19050" cap="flat" cmpd="sng" algn="ctr">
            <a:solidFill>
              <a:sysClr val="windowText" lastClr="000000">
                <a:lumMod val="85000"/>
                <a:lumOff val="15000"/>
              </a:sysClr>
            </a:solidFill>
            <a:prstDash val="solid"/>
            <a:miter lim="800000"/>
          </a:ln>
          <a:effectLst/>
        </p:spPr>
        <p:txBody>
          <a:bodyPr rtlCol="0" anchor="ctr"/>
          <a:lstStyle/>
          <a:p>
            <a:pPr marL="0" marR="0" lvl="0" indent="0" algn="ctr" defTabSz="964441" eaLnBrk="1" fontAlgn="auto" latinLnBrk="0" hangingPunct="1">
              <a:lnSpc>
                <a:spcPts val="3200"/>
              </a:lnSpc>
              <a:spcBef>
                <a:spcPts val="0"/>
              </a:spcBef>
              <a:spcAft>
                <a:spcPts val="0"/>
              </a:spcAft>
              <a:buClrTx/>
              <a:buSzTx/>
              <a:buFontTx/>
              <a:buNone/>
              <a:tabLst/>
              <a:defRPr/>
            </a:pPr>
            <a:r>
              <a:rPr kumimoji="0" lang="ja-JP" altLang="en-US" sz="1800" b="1" i="0" u="none" strike="noStrike" kern="0" cap="none" spc="0" normalizeH="0" baseline="0" noProof="0" dirty="0">
                <a:ln>
                  <a:noFill/>
                </a:ln>
                <a:solidFill>
                  <a:prstClr val="white">
                    <a:lumMod val="95000"/>
                  </a:prstClr>
                </a:solidFill>
                <a:effectLst/>
                <a:uLnTx/>
                <a:uFillTx/>
                <a:latin typeface="Meiryo UI" panose="020B0604030504040204" pitchFamily="50" charset="-128"/>
                <a:ea typeface="Meiryo UI" panose="020B0604030504040204" pitchFamily="50" charset="-128"/>
                <a:cs typeface="+mn-cs"/>
              </a:rPr>
              <a:t>事業スキーム</a:t>
            </a:r>
            <a:endParaRPr kumimoji="0" lang="ja-JP" altLang="ja-JP" sz="1800" b="1" i="0" u="none" strike="noStrike" kern="0" cap="none" spc="0" normalizeH="0" baseline="0" noProof="0" dirty="0">
              <a:ln>
                <a:noFill/>
              </a:ln>
              <a:solidFill>
                <a:prstClr val="white">
                  <a:lumMod val="95000"/>
                </a:prstClr>
              </a:solidFill>
              <a:effectLst/>
              <a:uLnTx/>
              <a:uFillTx/>
              <a:latin typeface="Meiryo UI" panose="020B0604030504040204" pitchFamily="50" charset="-128"/>
              <a:ea typeface="Meiryo UI" panose="020B0604030504040204" pitchFamily="50" charset="-128"/>
              <a:cs typeface="+mn-cs"/>
            </a:endParaRPr>
          </a:p>
        </p:txBody>
      </p:sp>
      <p:pic>
        <p:nvPicPr>
          <p:cNvPr id="9" name="図 8"/>
          <p:cNvPicPr>
            <a:picLocks noChangeAspect="1"/>
          </p:cNvPicPr>
          <p:nvPr/>
        </p:nvPicPr>
        <p:blipFill rotWithShape="1">
          <a:blip r:embed="rId3"/>
          <a:srcRect l="46816" t="25267" r="20680" b="16788"/>
          <a:stretch/>
        </p:blipFill>
        <p:spPr>
          <a:xfrm>
            <a:off x="4482980" y="2236772"/>
            <a:ext cx="4462900" cy="4432588"/>
          </a:xfrm>
          <a:prstGeom prst="rect">
            <a:avLst/>
          </a:prstGeom>
          <a:ln>
            <a:solidFill>
              <a:sysClr val="windowText" lastClr="000000">
                <a:lumMod val="50000"/>
                <a:lumOff val="50000"/>
              </a:sysClr>
            </a:solidFill>
          </a:ln>
        </p:spPr>
      </p:pic>
      <p:sp>
        <p:nvSpPr>
          <p:cNvPr id="10" name="フリーフォーム 9"/>
          <p:cNvSpPr/>
          <p:nvPr/>
        </p:nvSpPr>
        <p:spPr>
          <a:xfrm>
            <a:off x="4854050" y="3001017"/>
            <a:ext cx="861639" cy="658267"/>
          </a:xfrm>
          <a:custGeom>
            <a:avLst/>
            <a:gdLst>
              <a:gd name="connsiteX0" fmla="*/ 738188 w 738188"/>
              <a:gd name="connsiteY0" fmla="*/ 0 h 569118"/>
              <a:gd name="connsiteX1" fmla="*/ 266700 w 738188"/>
              <a:gd name="connsiteY1" fmla="*/ 0 h 569118"/>
              <a:gd name="connsiteX2" fmla="*/ 230981 w 738188"/>
              <a:gd name="connsiteY2" fmla="*/ 111918 h 569118"/>
              <a:gd name="connsiteX3" fmla="*/ 0 w 738188"/>
              <a:gd name="connsiteY3" fmla="*/ 171450 h 569118"/>
              <a:gd name="connsiteX4" fmla="*/ 142875 w 738188"/>
              <a:gd name="connsiteY4" fmla="*/ 561975 h 569118"/>
              <a:gd name="connsiteX5" fmla="*/ 452438 w 738188"/>
              <a:gd name="connsiteY5" fmla="*/ 569118 h 569118"/>
              <a:gd name="connsiteX6" fmla="*/ 738188 w 738188"/>
              <a:gd name="connsiteY6" fmla="*/ 0 h 5691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38188" h="569118">
                <a:moveTo>
                  <a:pt x="738188" y="0"/>
                </a:moveTo>
                <a:lnTo>
                  <a:pt x="266700" y="0"/>
                </a:lnTo>
                <a:lnTo>
                  <a:pt x="230981" y="111918"/>
                </a:lnTo>
                <a:lnTo>
                  <a:pt x="0" y="171450"/>
                </a:lnTo>
                <a:lnTo>
                  <a:pt x="142875" y="561975"/>
                </a:lnTo>
                <a:lnTo>
                  <a:pt x="452438" y="569118"/>
                </a:lnTo>
                <a:lnTo>
                  <a:pt x="738188" y="0"/>
                </a:lnTo>
                <a:close/>
              </a:path>
            </a:pathLst>
          </a:custGeom>
          <a:solidFill>
            <a:srgbClr val="ED7D31">
              <a:lumMod val="60000"/>
              <a:lumOff val="40000"/>
              <a:alpha val="50000"/>
            </a:srgbClr>
          </a:solidFill>
          <a:ln w="28575" cap="flat" cmpd="sng" algn="ctr">
            <a:solidFill>
              <a:srgbClr val="ED7D31">
                <a:alpha val="99000"/>
              </a:srgbClr>
            </a:solidFill>
            <a:prstDash val="sysDot"/>
            <a:miter lim="800000"/>
          </a:ln>
          <a:effectLst/>
        </p:spPr>
        <p:txBody>
          <a:bodyPr rtlCol="0" anchor="ctr"/>
          <a:lstStyle/>
          <a:p>
            <a:pPr marL="0" marR="0" lvl="0" indent="0" algn="ctr" defTabSz="964441" eaLnBrk="1" fontAlgn="auto" latinLnBrk="0" hangingPunct="1">
              <a:lnSpc>
                <a:spcPct val="100000"/>
              </a:lnSpc>
              <a:spcBef>
                <a:spcPts val="0"/>
              </a:spcBef>
              <a:spcAft>
                <a:spcPts val="0"/>
              </a:spcAft>
              <a:buClrTx/>
              <a:buSzTx/>
              <a:buFontTx/>
              <a:buNone/>
              <a:tabLst/>
              <a:defRPr/>
            </a:pPr>
            <a:endParaRPr kumimoji="0" lang="ja-JP" altLang="en-US" sz="2405" b="0" i="0" u="none" strike="noStrike" kern="0" cap="none" spc="0" normalizeH="0" baseline="0" noProof="0">
              <a:ln>
                <a:noFill/>
              </a:ln>
              <a:solidFill>
                <a:prstClr val="white"/>
              </a:solidFill>
              <a:effectLst/>
              <a:uLnTx/>
              <a:uFillTx/>
              <a:latin typeface="Calibri" panose="020F0502020204030204"/>
              <a:ea typeface="ＭＳ Ｐゴシック"/>
              <a:cs typeface="+mn-cs"/>
            </a:endParaRPr>
          </a:p>
        </p:txBody>
      </p:sp>
      <p:sp>
        <p:nvSpPr>
          <p:cNvPr id="11" name="フリーフォーム 10"/>
          <p:cNvSpPr/>
          <p:nvPr/>
        </p:nvSpPr>
        <p:spPr>
          <a:xfrm>
            <a:off x="4598338" y="2264715"/>
            <a:ext cx="1304502" cy="686729"/>
          </a:xfrm>
          <a:custGeom>
            <a:avLst/>
            <a:gdLst>
              <a:gd name="connsiteX0" fmla="*/ 981075 w 981075"/>
              <a:gd name="connsiteY0" fmla="*/ 333375 h 523875"/>
              <a:gd name="connsiteX1" fmla="*/ 879475 w 981075"/>
              <a:gd name="connsiteY1" fmla="*/ 273050 h 523875"/>
              <a:gd name="connsiteX2" fmla="*/ 831850 w 981075"/>
              <a:gd name="connsiteY2" fmla="*/ 174625 h 523875"/>
              <a:gd name="connsiteX3" fmla="*/ 749300 w 981075"/>
              <a:gd name="connsiteY3" fmla="*/ 158750 h 523875"/>
              <a:gd name="connsiteX4" fmla="*/ 692150 w 981075"/>
              <a:gd name="connsiteY4" fmla="*/ 53975 h 523875"/>
              <a:gd name="connsiteX5" fmla="*/ 561975 w 981075"/>
              <a:gd name="connsiteY5" fmla="*/ 0 h 523875"/>
              <a:gd name="connsiteX6" fmla="*/ 479425 w 981075"/>
              <a:gd name="connsiteY6" fmla="*/ 120650 h 523875"/>
              <a:gd name="connsiteX7" fmla="*/ 441325 w 981075"/>
              <a:gd name="connsiteY7" fmla="*/ 168275 h 523875"/>
              <a:gd name="connsiteX8" fmla="*/ 34925 w 981075"/>
              <a:gd name="connsiteY8" fmla="*/ 200025 h 523875"/>
              <a:gd name="connsiteX9" fmla="*/ 0 w 981075"/>
              <a:gd name="connsiteY9" fmla="*/ 460375 h 523875"/>
              <a:gd name="connsiteX10" fmla="*/ 76200 w 981075"/>
              <a:gd name="connsiteY10" fmla="*/ 469900 h 523875"/>
              <a:gd name="connsiteX11" fmla="*/ 85725 w 981075"/>
              <a:gd name="connsiteY11" fmla="*/ 520700 h 523875"/>
              <a:gd name="connsiteX12" fmla="*/ 139700 w 981075"/>
              <a:gd name="connsiteY12" fmla="*/ 523875 h 523875"/>
              <a:gd name="connsiteX0" fmla="*/ 1089025 w 1089025"/>
              <a:gd name="connsiteY0" fmla="*/ 333375 h 523875"/>
              <a:gd name="connsiteX1" fmla="*/ 987425 w 1089025"/>
              <a:gd name="connsiteY1" fmla="*/ 273050 h 523875"/>
              <a:gd name="connsiteX2" fmla="*/ 939800 w 1089025"/>
              <a:gd name="connsiteY2" fmla="*/ 174625 h 523875"/>
              <a:gd name="connsiteX3" fmla="*/ 857250 w 1089025"/>
              <a:gd name="connsiteY3" fmla="*/ 158750 h 523875"/>
              <a:gd name="connsiteX4" fmla="*/ 800100 w 1089025"/>
              <a:gd name="connsiteY4" fmla="*/ 53975 h 523875"/>
              <a:gd name="connsiteX5" fmla="*/ 669925 w 1089025"/>
              <a:gd name="connsiteY5" fmla="*/ 0 h 523875"/>
              <a:gd name="connsiteX6" fmla="*/ 587375 w 1089025"/>
              <a:gd name="connsiteY6" fmla="*/ 120650 h 523875"/>
              <a:gd name="connsiteX7" fmla="*/ 549275 w 1089025"/>
              <a:gd name="connsiteY7" fmla="*/ 168275 h 523875"/>
              <a:gd name="connsiteX8" fmla="*/ 0 w 1089025"/>
              <a:gd name="connsiteY8" fmla="*/ 200025 h 523875"/>
              <a:gd name="connsiteX9" fmla="*/ 107950 w 1089025"/>
              <a:gd name="connsiteY9" fmla="*/ 460375 h 523875"/>
              <a:gd name="connsiteX10" fmla="*/ 184150 w 1089025"/>
              <a:gd name="connsiteY10" fmla="*/ 469900 h 523875"/>
              <a:gd name="connsiteX11" fmla="*/ 193675 w 1089025"/>
              <a:gd name="connsiteY11" fmla="*/ 520700 h 523875"/>
              <a:gd name="connsiteX12" fmla="*/ 247650 w 1089025"/>
              <a:gd name="connsiteY12" fmla="*/ 523875 h 523875"/>
              <a:gd name="connsiteX0" fmla="*/ 1089025 w 1089025"/>
              <a:gd name="connsiteY0" fmla="*/ 333375 h 523875"/>
              <a:gd name="connsiteX1" fmla="*/ 987425 w 1089025"/>
              <a:gd name="connsiteY1" fmla="*/ 273050 h 523875"/>
              <a:gd name="connsiteX2" fmla="*/ 939800 w 1089025"/>
              <a:gd name="connsiteY2" fmla="*/ 174625 h 523875"/>
              <a:gd name="connsiteX3" fmla="*/ 857250 w 1089025"/>
              <a:gd name="connsiteY3" fmla="*/ 158750 h 523875"/>
              <a:gd name="connsiteX4" fmla="*/ 800100 w 1089025"/>
              <a:gd name="connsiteY4" fmla="*/ 53975 h 523875"/>
              <a:gd name="connsiteX5" fmla="*/ 669925 w 1089025"/>
              <a:gd name="connsiteY5" fmla="*/ 0 h 523875"/>
              <a:gd name="connsiteX6" fmla="*/ 587375 w 1089025"/>
              <a:gd name="connsiteY6" fmla="*/ 120650 h 523875"/>
              <a:gd name="connsiteX7" fmla="*/ 530225 w 1089025"/>
              <a:gd name="connsiteY7" fmla="*/ 203200 h 523875"/>
              <a:gd name="connsiteX8" fmla="*/ 0 w 1089025"/>
              <a:gd name="connsiteY8" fmla="*/ 200025 h 523875"/>
              <a:gd name="connsiteX9" fmla="*/ 107950 w 1089025"/>
              <a:gd name="connsiteY9" fmla="*/ 460375 h 523875"/>
              <a:gd name="connsiteX10" fmla="*/ 184150 w 1089025"/>
              <a:gd name="connsiteY10" fmla="*/ 469900 h 523875"/>
              <a:gd name="connsiteX11" fmla="*/ 193675 w 1089025"/>
              <a:gd name="connsiteY11" fmla="*/ 520700 h 523875"/>
              <a:gd name="connsiteX12" fmla="*/ 247650 w 1089025"/>
              <a:gd name="connsiteY12" fmla="*/ 523875 h 523875"/>
              <a:gd name="connsiteX0" fmla="*/ 1108075 w 1108075"/>
              <a:gd name="connsiteY0" fmla="*/ 333375 h 523875"/>
              <a:gd name="connsiteX1" fmla="*/ 1006475 w 1108075"/>
              <a:gd name="connsiteY1" fmla="*/ 273050 h 523875"/>
              <a:gd name="connsiteX2" fmla="*/ 958850 w 1108075"/>
              <a:gd name="connsiteY2" fmla="*/ 174625 h 523875"/>
              <a:gd name="connsiteX3" fmla="*/ 876300 w 1108075"/>
              <a:gd name="connsiteY3" fmla="*/ 158750 h 523875"/>
              <a:gd name="connsiteX4" fmla="*/ 819150 w 1108075"/>
              <a:gd name="connsiteY4" fmla="*/ 53975 h 523875"/>
              <a:gd name="connsiteX5" fmla="*/ 688975 w 1108075"/>
              <a:gd name="connsiteY5" fmla="*/ 0 h 523875"/>
              <a:gd name="connsiteX6" fmla="*/ 606425 w 1108075"/>
              <a:gd name="connsiteY6" fmla="*/ 120650 h 523875"/>
              <a:gd name="connsiteX7" fmla="*/ 549275 w 1108075"/>
              <a:gd name="connsiteY7" fmla="*/ 203200 h 523875"/>
              <a:gd name="connsiteX8" fmla="*/ 19050 w 1108075"/>
              <a:gd name="connsiteY8" fmla="*/ 200025 h 523875"/>
              <a:gd name="connsiteX9" fmla="*/ 0 w 1108075"/>
              <a:gd name="connsiteY9" fmla="*/ 450850 h 523875"/>
              <a:gd name="connsiteX10" fmla="*/ 203200 w 1108075"/>
              <a:gd name="connsiteY10" fmla="*/ 469900 h 523875"/>
              <a:gd name="connsiteX11" fmla="*/ 212725 w 1108075"/>
              <a:gd name="connsiteY11" fmla="*/ 520700 h 523875"/>
              <a:gd name="connsiteX12" fmla="*/ 266700 w 1108075"/>
              <a:gd name="connsiteY12" fmla="*/ 523875 h 523875"/>
              <a:gd name="connsiteX0" fmla="*/ 1108075 w 1108075"/>
              <a:gd name="connsiteY0" fmla="*/ 333375 h 523875"/>
              <a:gd name="connsiteX1" fmla="*/ 1006475 w 1108075"/>
              <a:gd name="connsiteY1" fmla="*/ 273050 h 523875"/>
              <a:gd name="connsiteX2" fmla="*/ 958850 w 1108075"/>
              <a:gd name="connsiteY2" fmla="*/ 174625 h 523875"/>
              <a:gd name="connsiteX3" fmla="*/ 876300 w 1108075"/>
              <a:gd name="connsiteY3" fmla="*/ 158750 h 523875"/>
              <a:gd name="connsiteX4" fmla="*/ 819150 w 1108075"/>
              <a:gd name="connsiteY4" fmla="*/ 53975 h 523875"/>
              <a:gd name="connsiteX5" fmla="*/ 688975 w 1108075"/>
              <a:gd name="connsiteY5" fmla="*/ 0 h 523875"/>
              <a:gd name="connsiteX6" fmla="*/ 606425 w 1108075"/>
              <a:gd name="connsiteY6" fmla="*/ 120650 h 523875"/>
              <a:gd name="connsiteX7" fmla="*/ 549275 w 1108075"/>
              <a:gd name="connsiteY7" fmla="*/ 203200 h 523875"/>
              <a:gd name="connsiteX8" fmla="*/ 19050 w 1108075"/>
              <a:gd name="connsiteY8" fmla="*/ 200025 h 523875"/>
              <a:gd name="connsiteX9" fmla="*/ 0 w 1108075"/>
              <a:gd name="connsiteY9" fmla="*/ 450850 h 523875"/>
              <a:gd name="connsiteX10" fmla="*/ 101600 w 1108075"/>
              <a:gd name="connsiteY10" fmla="*/ 447675 h 523875"/>
              <a:gd name="connsiteX11" fmla="*/ 212725 w 1108075"/>
              <a:gd name="connsiteY11" fmla="*/ 520700 h 523875"/>
              <a:gd name="connsiteX12" fmla="*/ 266700 w 1108075"/>
              <a:gd name="connsiteY12" fmla="*/ 523875 h 523875"/>
              <a:gd name="connsiteX0" fmla="*/ 1108075 w 1108075"/>
              <a:gd name="connsiteY0" fmla="*/ 333375 h 523875"/>
              <a:gd name="connsiteX1" fmla="*/ 1006475 w 1108075"/>
              <a:gd name="connsiteY1" fmla="*/ 273050 h 523875"/>
              <a:gd name="connsiteX2" fmla="*/ 958850 w 1108075"/>
              <a:gd name="connsiteY2" fmla="*/ 174625 h 523875"/>
              <a:gd name="connsiteX3" fmla="*/ 876300 w 1108075"/>
              <a:gd name="connsiteY3" fmla="*/ 158750 h 523875"/>
              <a:gd name="connsiteX4" fmla="*/ 819150 w 1108075"/>
              <a:gd name="connsiteY4" fmla="*/ 53975 h 523875"/>
              <a:gd name="connsiteX5" fmla="*/ 688975 w 1108075"/>
              <a:gd name="connsiteY5" fmla="*/ 0 h 523875"/>
              <a:gd name="connsiteX6" fmla="*/ 606425 w 1108075"/>
              <a:gd name="connsiteY6" fmla="*/ 120650 h 523875"/>
              <a:gd name="connsiteX7" fmla="*/ 549275 w 1108075"/>
              <a:gd name="connsiteY7" fmla="*/ 203200 h 523875"/>
              <a:gd name="connsiteX8" fmla="*/ 19050 w 1108075"/>
              <a:gd name="connsiteY8" fmla="*/ 200025 h 523875"/>
              <a:gd name="connsiteX9" fmla="*/ 0 w 1108075"/>
              <a:gd name="connsiteY9" fmla="*/ 450850 h 523875"/>
              <a:gd name="connsiteX10" fmla="*/ 101600 w 1108075"/>
              <a:gd name="connsiteY10" fmla="*/ 447675 h 523875"/>
              <a:gd name="connsiteX11" fmla="*/ 123825 w 1108075"/>
              <a:gd name="connsiteY11" fmla="*/ 498475 h 523875"/>
              <a:gd name="connsiteX12" fmla="*/ 266700 w 1108075"/>
              <a:gd name="connsiteY12" fmla="*/ 523875 h 523875"/>
              <a:gd name="connsiteX0" fmla="*/ 1108075 w 1108075"/>
              <a:gd name="connsiteY0" fmla="*/ 333375 h 523875"/>
              <a:gd name="connsiteX1" fmla="*/ 1006475 w 1108075"/>
              <a:gd name="connsiteY1" fmla="*/ 273050 h 523875"/>
              <a:gd name="connsiteX2" fmla="*/ 958850 w 1108075"/>
              <a:gd name="connsiteY2" fmla="*/ 174625 h 523875"/>
              <a:gd name="connsiteX3" fmla="*/ 876300 w 1108075"/>
              <a:gd name="connsiteY3" fmla="*/ 158750 h 523875"/>
              <a:gd name="connsiteX4" fmla="*/ 819150 w 1108075"/>
              <a:gd name="connsiteY4" fmla="*/ 53975 h 523875"/>
              <a:gd name="connsiteX5" fmla="*/ 688975 w 1108075"/>
              <a:gd name="connsiteY5" fmla="*/ 0 h 523875"/>
              <a:gd name="connsiteX6" fmla="*/ 606425 w 1108075"/>
              <a:gd name="connsiteY6" fmla="*/ 120650 h 523875"/>
              <a:gd name="connsiteX7" fmla="*/ 549275 w 1108075"/>
              <a:gd name="connsiteY7" fmla="*/ 203200 h 523875"/>
              <a:gd name="connsiteX8" fmla="*/ 19050 w 1108075"/>
              <a:gd name="connsiteY8" fmla="*/ 200025 h 523875"/>
              <a:gd name="connsiteX9" fmla="*/ 0 w 1108075"/>
              <a:gd name="connsiteY9" fmla="*/ 450850 h 523875"/>
              <a:gd name="connsiteX10" fmla="*/ 117475 w 1108075"/>
              <a:gd name="connsiteY10" fmla="*/ 460375 h 523875"/>
              <a:gd name="connsiteX11" fmla="*/ 123825 w 1108075"/>
              <a:gd name="connsiteY11" fmla="*/ 498475 h 523875"/>
              <a:gd name="connsiteX12" fmla="*/ 266700 w 1108075"/>
              <a:gd name="connsiteY12" fmla="*/ 523875 h 523875"/>
              <a:gd name="connsiteX0" fmla="*/ 1108075 w 1108075"/>
              <a:gd name="connsiteY0" fmla="*/ 333375 h 523875"/>
              <a:gd name="connsiteX1" fmla="*/ 1006475 w 1108075"/>
              <a:gd name="connsiteY1" fmla="*/ 273050 h 523875"/>
              <a:gd name="connsiteX2" fmla="*/ 958850 w 1108075"/>
              <a:gd name="connsiteY2" fmla="*/ 174625 h 523875"/>
              <a:gd name="connsiteX3" fmla="*/ 876300 w 1108075"/>
              <a:gd name="connsiteY3" fmla="*/ 158750 h 523875"/>
              <a:gd name="connsiteX4" fmla="*/ 819150 w 1108075"/>
              <a:gd name="connsiteY4" fmla="*/ 53975 h 523875"/>
              <a:gd name="connsiteX5" fmla="*/ 688975 w 1108075"/>
              <a:gd name="connsiteY5" fmla="*/ 0 h 523875"/>
              <a:gd name="connsiteX6" fmla="*/ 606425 w 1108075"/>
              <a:gd name="connsiteY6" fmla="*/ 120650 h 523875"/>
              <a:gd name="connsiteX7" fmla="*/ 549275 w 1108075"/>
              <a:gd name="connsiteY7" fmla="*/ 203200 h 523875"/>
              <a:gd name="connsiteX8" fmla="*/ 19050 w 1108075"/>
              <a:gd name="connsiteY8" fmla="*/ 200025 h 523875"/>
              <a:gd name="connsiteX9" fmla="*/ 0 w 1108075"/>
              <a:gd name="connsiteY9" fmla="*/ 450850 h 523875"/>
              <a:gd name="connsiteX10" fmla="*/ 117475 w 1108075"/>
              <a:gd name="connsiteY10" fmla="*/ 460375 h 523875"/>
              <a:gd name="connsiteX11" fmla="*/ 123825 w 1108075"/>
              <a:gd name="connsiteY11" fmla="*/ 498475 h 523875"/>
              <a:gd name="connsiteX12" fmla="*/ 203200 w 1108075"/>
              <a:gd name="connsiteY12" fmla="*/ 511175 h 523875"/>
              <a:gd name="connsiteX13" fmla="*/ 266700 w 1108075"/>
              <a:gd name="connsiteY13" fmla="*/ 523875 h 523875"/>
              <a:gd name="connsiteX0" fmla="*/ 1108075 w 1108075"/>
              <a:gd name="connsiteY0" fmla="*/ 333375 h 596900"/>
              <a:gd name="connsiteX1" fmla="*/ 1006475 w 1108075"/>
              <a:gd name="connsiteY1" fmla="*/ 273050 h 596900"/>
              <a:gd name="connsiteX2" fmla="*/ 958850 w 1108075"/>
              <a:gd name="connsiteY2" fmla="*/ 174625 h 596900"/>
              <a:gd name="connsiteX3" fmla="*/ 876300 w 1108075"/>
              <a:gd name="connsiteY3" fmla="*/ 158750 h 596900"/>
              <a:gd name="connsiteX4" fmla="*/ 819150 w 1108075"/>
              <a:gd name="connsiteY4" fmla="*/ 53975 h 596900"/>
              <a:gd name="connsiteX5" fmla="*/ 688975 w 1108075"/>
              <a:gd name="connsiteY5" fmla="*/ 0 h 596900"/>
              <a:gd name="connsiteX6" fmla="*/ 606425 w 1108075"/>
              <a:gd name="connsiteY6" fmla="*/ 120650 h 596900"/>
              <a:gd name="connsiteX7" fmla="*/ 549275 w 1108075"/>
              <a:gd name="connsiteY7" fmla="*/ 203200 h 596900"/>
              <a:gd name="connsiteX8" fmla="*/ 19050 w 1108075"/>
              <a:gd name="connsiteY8" fmla="*/ 200025 h 596900"/>
              <a:gd name="connsiteX9" fmla="*/ 0 w 1108075"/>
              <a:gd name="connsiteY9" fmla="*/ 450850 h 596900"/>
              <a:gd name="connsiteX10" fmla="*/ 117475 w 1108075"/>
              <a:gd name="connsiteY10" fmla="*/ 460375 h 596900"/>
              <a:gd name="connsiteX11" fmla="*/ 123825 w 1108075"/>
              <a:gd name="connsiteY11" fmla="*/ 498475 h 596900"/>
              <a:gd name="connsiteX12" fmla="*/ 203200 w 1108075"/>
              <a:gd name="connsiteY12" fmla="*/ 511175 h 596900"/>
              <a:gd name="connsiteX13" fmla="*/ 352425 w 1108075"/>
              <a:gd name="connsiteY13" fmla="*/ 596900 h 596900"/>
              <a:gd name="connsiteX0" fmla="*/ 1108075 w 1108075"/>
              <a:gd name="connsiteY0" fmla="*/ 333375 h 596900"/>
              <a:gd name="connsiteX1" fmla="*/ 1006475 w 1108075"/>
              <a:gd name="connsiteY1" fmla="*/ 273050 h 596900"/>
              <a:gd name="connsiteX2" fmla="*/ 958850 w 1108075"/>
              <a:gd name="connsiteY2" fmla="*/ 174625 h 596900"/>
              <a:gd name="connsiteX3" fmla="*/ 876300 w 1108075"/>
              <a:gd name="connsiteY3" fmla="*/ 158750 h 596900"/>
              <a:gd name="connsiteX4" fmla="*/ 819150 w 1108075"/>
              <a:gd name="connsiteY4" fmla="*/ 53975 h 596900"/>
              <a:gd name="connsiteX5" fmla="*/ 688975 w 1108075"/>
              <a:gd name="connsiteY5" fmla="*/ 0 h 596900"/>
              <a:gd name="connsiteX6" fmla="*/ 606425 w 1108075"/>
              <a:gd name="connsiteY6" fmla="*/ 120650 h 596900"/>
              <a:gd name="connsiteX7" fmla="*/ 549275 w 1108075"/>
              <a:gd name="connsiteY7" fmla="*/ 203200 h 596900"/>
              <a:gd name="connsiteX8" fmla="*/ 19050 w 1108075"/>
              <a:gd name="connsiteY8" fmla="*/ 200025 h 596900"/>
              <a:gd name="connsiteX9" fmla="*/ 0 w 1108075"/>
              <a:gd name="connsiteY9" fmla="*/ 450850 h 596900"/>
              <a:gd name="connsiteX10" fmla="*/ 117475 w 1108075"/>
              <a:gd name="connsiteY10" fmla="*/ 460375 h 596900"/>
              <a:gd name="connsiteX11" fmla="*/ 123825 w 1108075"/>
              <a:gd name="connsiteY11" fmla="*/ 498475 h 596900"/>
              <a:gd name="connsiteX12" fmla="*/ 203200 w 1108075"/>
              <a:gd name="connsiteY12" fmla="*/ 511175 h 596900"/>
              <a:gd name="connsiteX13" fmla="*/ 226219 w 1108075"/>
              <a:gd name="connsiteY13" fmla="*/ 569912 h 596900"/>
              <a:gd name="connsiteX14" fmla="*/ 352425 w 1108075"/>
              <a:gd name="connsiteY14" fmla="*/ 596900 h 596900"/>
              <a:gd name="connsiteX0" fmla="*/ 1117600 w 1117600"/>
              <a:gd name="connsiteY0" fmla="*/ 333375 h 596900"/>
              <a:gd name="connsiteX1" fmla="*/ 1016000 w 1117600"/>
              <a:gd name="connsiteY1" fmla="*/ 273050 h 596900"/>
              <a:gd name="connsiteX2" fmla="*/ 968375 w 1117600"/>
              <a:gd name="connsiteY2" fmla="*/ 174625 h 596900"/>
              <a:gd name="connsiteX3" fmla="*/ 885825 w 1117600"/>
              <a:gd name="connsiteY3" fmla="*/ 158750 h 596900"/>
              <a:gd name="connsiteX4" fmla="*/ 828675 w 1117600"/>
              <a:gd name="connsiteY4" fmla="*/ 53975 h 596900"/>
              <a:gd name="connsiteX5" fmla="*/ 698500 w 1117600"/>
              <a:gd name="connsiteY5" fmla="*/ 0 h 596900"/>
              <a:gd name="connsiteX6" fmla="*/ 615950 w 1117600"/>
              <a:gd name="connsiteY6" fmla="*/ 120650 h 596900"/>
              <a:gd name="connsiteX7" fmla="*/ 558800 w 1117600"/>
              <a:gd name="connsiteY7" fmla="*/ 203200 h 596900"/>
              <a:gd name="connsiteX8" fmla="*/ 28575 w 1117600"/>
              <a:gd name="connsiteY8" fmla="*/ 200025 h 596900"/>
              <a:gd name="connsiteX9" fmla="*/ 0 w 1117600"/>
              <a:gd name="connsiteY9" fmla="*/ 498475 h 596900"/>
              <a:gd name="connsiteX10" fmla="*/ 127000 w 1117600"/>
              <a:gd name="connsiteY10" fmla="*/ 460375 h 596900"/>
              <a:gd name="connsiteX11" fmla="*/ 133350 w 1117600"/>
              <a:gd name="connsiteY11" fmla="*/ 498475 h 596900"/>
              <a:gd name="connsiteX12" fmla="*/ 212725 w 1117600"/>
              <a:gd name="connsiteY12" fmla="*/ 511175 h 596900"/>
              <a:gd name="connsiteX13" fmla="*/ 235744 w 1117600"/>
              <a:gd name="connsiteY13" fmla="*/ 569912 h 596900"/>
              <a:gd name="connsiteX14" fmla="*/ 361950 w 1117600"/>
              <a:gd name="connsiteY14" fmla="*/ 596900 h 596900"/>
              <a:gd name="connsiteX0" fmla="*/ 1117600 w 1117600"/>
              <a:gd name="connsiteY0" fmla="*/ 333375 h 596900"/>
              <a:gd name="connsiteX1" fmla="*/ 1016000 w 1117600"/>
              <a:gd name="connsiteY1" fmla="*/ 273050 h 596900"/>
              <a:gd name="connsiteX2" fmla="*/ 968375 w 1117600"/>
              <a:gd name="connsiteY2" fmla="*/ 174625 h 596900"/>
              <a:gd name="connsiteX3" fmla="*/ 885825 w 1117600"/>
              <a:gd name="connsiteY3" fmla="*/ 158750 h 596900"/>
              <a:gd name="connsiteX4" fmla="*/ 828675 w 1117600"/>
              <a:gd name="connsiteY4" fmla="*/ 53975 h 596900"/>
              <a:gd name="connsiteX5" fmla="*/ 698500 w 1117600"/>
              <a:gd name="connsiteY5" fmla="*/ 0 h 596900"/>
              <a:gd name="connsiteX6" fmla="*/ 615950 w 1117600"/>
              <a:gd name="connsiteY6" fmla="*/ 120650 h 596900"/>
              <a:gd name="connsiteX7" fmla="*/ 558800 w 1117600"/>
              <a:gd name="connsiteY7" fmla="*/ 203200 h 596900"/>
              <a:gd name="connsiteX8" fmla="*/ 28575 w 1117600"/>
              <a:gd name="connsiteY8" fmla="*/ 200025 h 596900"/>
              <a:gd name="connsiteX9" fmla="*/ 0 w 1117600"/>
              <a:gd name="connsiteY9" fmla="*/ 498475 h 596900"/>
              <a:gd name="connsiteX10" fmla="*/ 127000 w 1117600"/>
              <a:gd name="connsiteY10" fmla="*/ 460375 h 596900"/>
              <a:gd name="connsiteX11" fmla="*/ 121444 w 1117600"/>
              <a:gd name="connsiteY11" fmla="*/ 522288 h 596900"/>
              <a:gd name="connsiteX12" fmla="*/ 212725 w 1117600"/>
              <a:gd name="connsiteY12" fmla="*/ 511175 h 596900"/>
              <a:gd name="connsiteX13" fmla="*/ 235744 w 1117600"/>
              <a:gd name="connsiteY13" fmla="*/ 569912 h 596900"/>
              <a:gd name="connsiteX14" fmla="*/ 361950 w 1117600"/>
              <a:gd name="connsiteY14" fmla="*/ 596900 h 596900"/>
              <a:gd name="connsiteX0" fmla="*/ 1117600 w 1117600"/>
              <a:gd name="connsiteY0" fmla="*/ 333375 h 596900"/>
              <a:gd name="connsiteX1" fmla="*/ 1016000 w 1117600"/>
              <a:gd name="connsiteY1" fmla="*/ 273050 h 596900"/>
              <a:gd name="connsiteX2" fmla="*/ 968375 w 1117600"/>
              <a:gd name="connsiteY2" fmla="*/ 174625 h 596900"/>
              <a:gd name="connsiteX3" fmla="*/ 885825 w 1117600"/>
              <a:gd name="connsiteY3" fmla="*/ 158750 h 596900"/>
              <a:gd name="connsiteX4" fmla="*/ 828675 w 1117600"/>
              <a:gd name="connsiteY4" fmla="*/ 53975 h 596900"/>
              <a:gd name="connsiteX5" fmla="*/ 698500 w 1117600"/>
              <a:gd name="connsiteY5" fmla="*/ 0 h 596900"/>
              <a:gd name="connsiteX6" fmla="*/ 615950 w 1117600"/>
              <a:gd name="connsiteY6" fmla="*/ 120650 h 596900"/>
              <a:gd name="connsiteX7" fmla="*/ 558800 w 1117600"/>
              <a:gd name="connsiteY7" fmla="*/ 203200 h 596900"/>
              <a:gd name="connsiteX8" fmla="*/ 28575 w 1117600"/>
              <a:gd name="connsiteY8" fmla="*/ 200025 h 596900"/>
              <a:gd name="connsiteX9" fmla="*/ 0 w 1117600"/>
              <a:gd name="connsiteY9" fmla="*/ 498475 h 596900"/>
              <a:gd name="connsiteX10" fmla="*/ 127000 w 1117600"/>
              <a:gd name="connsiteY10" fmla="*/ 500856 h 596900"/>
              <a:gd name="connsiteX11" fmla="*/ 121444 w 1117600"/>
              <a:gd name="connsiteY11" fmla="*/ 522288 h 596900"/>
              <a:gd name="connsiteX12" fmla="*/ 212725 w 1117600"/>
              <a:gd name="connsiteY12" fmla="*/ 511175 h 596900"/>
              <a:gd name="connsiteX13" fmla="*/ 235744 w 1117600"/>
              <a:gd name="connsiteY13" fmla="*/ 569912 h 596900"/>
              <a:gd name="connsiteX14" fmla="*/ 361950 w 1117600"/>
              <a:gd name="connsiteY14" fmla="*/ 596900 h 596900"/>
              <a:gd name="connsiteX0" fmla="*/ 1117600 w 1117600"/>
              <a:gd name="connsiteY0" fmla="*/ 333375 h 596900"/>
              <a:gd name="connsiteX1" fmla="*/ 1016000 w 1117600"/>
              <a:gd name="connsiteY1" fmla="*/ 273050 h 596900"/>
              <a:gd name="connsiteX2" fmla="*/ 968375 w 1117600"/>
              <a:gd name="connsiteY2" fmla="*/ 174625 h 596900"/>
              <a:gd name="connsiteX3" fmla="*/ 885825 w 1117600"/>
              <a:gd name="connsiteY3" fmla="*/ 158750 h 596900"/>
              <a:gd name="connsiteX4" fmla="*/ 828675 w 1117600"/>
              <a:gd name="connsiteY4" fmla="*/ 53975 h 596900"/>
              <a:gd name="connsiteX5" fmla="*/ 698500 w 1117600"/>
              <a:gd name="connsiteY5" fmla="*/ 0 h 596900"/>
              <a:gd name="connsiteX6" fmla="*/ 615950 w 1117600"/>
              <a:gd name="connsiteY6" fmla="*/ 120650 h 596900"/>
              <a:gd name="connsiteX7" fmla="*/ 558800 w 1117600"/>
              <a:gd name="connsiteY7" fmla="*/ 203200 h 596900"/>
              <a:gd name="connsiteX8" fmla="*/ 28575 w 1117600"/>
              <a:gd name="connsiteY8" fmla="*/ 200025 h 596900"/>
              <a:gd name="connsiteX9" fmla="*/ 0 w 1117600"/>
              <a:gd name="connsiteY9" fmla="*/ 498475 h 596900"/>
              <a:gd name="connsiteX10" fmla="*/ 127000 w 1117600"/>
              <a:gd name="connsiteY10" fmla="*/ 500856 h 596900"/>
              <a:gd name="connsiteX11" fmla="*/ 121444 w 1117600"/>
              <a:gd name="connsiteY11" fmla="*/ 522288 h 596900"/>
              <a:gd name="connsiteX12" fmla="*/ 212725 w 1117600"/>
              <a:gd name="connsiteY12" fmla="*/ 511175 h 596900"/>
              <a:gd name="connsiteX13" fmla="*/ 235744 w 1117600"/>
              <a:gd name="connsiteY13" fmla="*/ 569912 h 596900"/>
              <a:gd name="connsiteX14" fmla="*/ 361950 w 1117600"/>
              <a:gd name="connsiteY14" fmla="*/ 596900 h 596900"/>
              <a:gd name="connsiteX0" fmla="*/ 1117600 w 1117600"/>
              <a:gd name="connsiteY0" fmla="*/ 333375 h 596900"/>
              <a:gd name="connsiteX1" fmla="*/ 1016000 w 1117600"/>
              <a:gd name="connsiteY1" fmla="*/ 273050 h 596900"/>
              <a:gd name="connsiteX2" fmla="*/ 968375 w 1117600"/>
              <a:gd name="connsiteY2" fmla="*/ 174625 h 596900"/>
              <a:gd name="connsiteX3" fmla="*/ 885825 w 1117600"/>
              <a:gd name="connsiteY3" fmla="*/ 158750 h 596900"/>
              <a:gd name="connsiteX4" fmla="*/ 828675 w 1117600"/>
              <a:gd name="connsiteY4" fmla="*/ 53975 h 596900"/>
              <a:gd name="connsiteX5" fmla="*/ 698500 w 1117600"/>
              <a:gd name="connsiteY5" fmla="*/ 0 h 596900"/>
              <a:gd name="connsiteX6" fmla="*/ 615950 w 1117600"/>
              <a:gd name="connsiteY6" fmla="*/ 120650 h 596900"/>
              <a:gd name="connsiteX7" fmla="*/ 558800 w 1117600"/>
              <a:gd name="connsiteY7" fmla="*/ 203200 h 596900"/>
              <a:gd name="connsiteX8" fmla="*/ 28575 w 1117600"/>
              <a:gd name="connsiteY8" fmla="*/ 200025 h 596900"/>
              <a:gd name="connsiteX9" fmla="*/ 0 w 1117600"/>
              <a:gd name="connsiteY9" fmla="*/ 498475 h 596900"/>
              <a:gd name="connsiteX10" fmla="*/ 127000 w 1117600"/>
              <a:gd name="connsiteY10" fmla="*/ 500856 h 596900"/>
              <a:gd name="connsiteX11" fmla="*/ 121444 w 1117600"/>
              <a:gd name="connsiteY11" fmla="*/ 522288 h 596900"/>
              <a:gd name="connsiteX12" fmla="*/ 227012 w 1117600"/>
              <a:gd name="connsiteY12" fmla="*/ 539750 h 596900"/>
              <a:gd name="connsiteX13" fmla="*/ 235744 w 1117600"/>
              <a:gd name="connsiteY13" fmla="*/ 569912 h 596900"/>
              <a:gd name="connsiteX14" fmla="*/ 361950 w 1117600"/>
              <a:gd name="connsiteY14" fmla="*/ 596900 h 596900"/>
              <a:gd name="connsiteX0" fmla="*/ 1117600 w 1117600"/>
              <a:gd name="connsiteY0" fmla="*/ 333375 h 596900"/>
              <a:gd name="connsiteX1" fmla="*/ 1016000 w 1117600"/>
              <a:gd name="connsiteY1" fmla="*/ 273050 h 596900"/>
              <a:gd name="connsiteX2" fmla="*/ 968375 w 1117600"/>
              <a:gd name="connsiteY2" fmla="*/ 174625 h 596900"/>
              <a:gd name="connsiteX3" fmla="*/ 885825 w 1117600"/>
              <a:gd name="connsiteY3" fmla="*/ 158750 h 596900"/>
              <a:gd name="connsiteX4" fmla="*/ 828675 w 1117600"/>
              <a:gd name="connsiteY4" fmla="*/ 53975 h 596900"/>
              <a:gd name="connsiteX5" fmla="*/ 698500 w 1117600"/>
              <a:gd name="connsiteY5" fmla="*/ 0 h 596900"/>
              <a:gd name="connsiteX6" fmla="*/ 615950 w 1117600"/>
              <a:gd name="connsiteY6" fmla="*/ 120650 h 596900"/>
              <a:gd name="connsiteX7" fmla="*/ 558800 w 1117600"/>
              <a:gd name="connsiteY7" fmla="*/ 203200 h 596900"/>
              <a:gd name="connsiteX8" fmla="*/ 28575 w 1117600"/>
              <a:gd name="connsiteY8" fmla="*/ 200025 h 596900"/>
              <a:gd name="connsiteX9" fmla="*/ 0 w 1117600"/>
              <a:gd name="connsiteY9" fmla="*/ 498475 h 596900"/>
              <a:gd name="connsiteX10" fmla="*/ 127000 w 1117600"/>
              <a:gd name="connsiteY10" fmla="*/ 500856 h 596900"/>
              <a:gd name="connsiteX11" fmla="*/ 121444 w 1117600"/>
              <a:gd name="connsiteY11" fmla="*/ 527051 h 596900"/>
              <a:gd name="connsiteX12" fmla="*/ 227012 w 1117600"/>
              <a:gd name="connsiteY12" fmla="*/ 539750 h 596900"/>
              <a:gd name="connsiteX13" fmla="*/ 235744 w 1117600"/>
              <a:gd name="connsiteY13" fmla="*/ 569912 h 596900"/>
              <a:gd name="connsiteX14" fmla="*/ 361950 w 1117600"/>
              <a:gd name="connsiteY14" fmla="*/ 596900 h 596900"/>
              <a:gd name="connsiteX0" fmla="*/ 1117600 w 1117600"/>
              <a:gd name="connsiteY0" fmla="*/ 333375 h 582612"/>
              <a:gd name="connsiteX1" fmla="*/ 1016000 w 1117600"/>
              <a:gd name="connsiteY1" fmla="*/ 273050 h 582612"/>
              <a:gd name="connsiteX2" fmla="*/ 968375 w 1117600"/>
              <a:gd name="connsiteY2" fmla="*/ 174625 h 582612"/>
              <a:gd name="connsiteX3" fmla="*/ 885825 w 1117600"/>
              <a:gd name="connsiteY3" fmla="*/ 158750 h 582612"/>
              <a:gd name="connsiteX4" fmla="*/ 828675 w 1117600"/>
              <a:gd name="connsiteY4" fmla="*/ 53975 h 582612"/>
              <a:gd name="connsiteX5" fmla="*/ 698500 w 1117600"/>
              <a:gd name="connsiteY5" fmla="*/ 0 h 582612"/>
              <a:gd name="connsiteX6" fmla="*/ 615950 w 1117600"/>
              <a:gd name="connsiteY6" fmla="*/ 120650 h 582612"/>
              <a:gd name="connsiteX7" fmla="*/ 558800 w 1117600"/>
              <a:gd name="connsiteY7" fmla="*/ 203200 h 582612"/>
              <a:gd name="connsiteX8" fmla="*/ 28575 w 1117600"/>
              <a:gd name="connsiteY8" fmla="*/ 200025 h 582612"/>
              <a:gd name="connsiteX9" fmla="*/ 0 w 1117600"/>
              <a:gd name="connsiteY9" fmla="*/ 498475 h 582612"/>
              <a:gd name="connsiteX10" fmla="*/ 127000 w 1117600"/>
              <a:gd name="connsiteY10" fmla="*/ 500856 h 582612"/>
              <a:gd name="connsiteX11" fmla="*/ 121444 w 1117600"/>
              <a:gd name="connsiteY11" fmla="*/ 527051 h 582612"/>
              <a:gd name="connsiteX12" fmla="*/ 227012 w 1117600"/>
              <a:gd name="connsiteY12" fmla="*/ 539750 h 582612"/>
              <a:gd name="connsiteX13" fmla="*/ 235744 w 1117600"/>
              <a:gd name="connsiteY13" fmla="*/ 569912 h 582612"/>
              <a:gd name="connsiteX14" fmla="*/ 988219 w 1117600"/>
              <a:gd name="connsiteY14" fmla="*/ 582612 h 582612"/>
              <a:gd name="connsiteX0" fmla="*/ 1117600 w 1117600"/>
              <a:gd name="connsiteY0" fmla="*/ 333375 h 582612"/>
              <a:gd name="connsiteX1" fmla="*/ 1016000 w 1117600"/>
              <a:gd name="connsiteY1" fmla="*/ 273050 h 582612"/>
              <a:gd name="connsiteX2" fmla="*/ 968375 w 1117600"/>
              <a:gd name="connsiteY2" fmla="*/ 174625 h 582612"/>
              <a:gd name="connsiteX3" fmla="*/ 885825 w 1117600"/>
              <a:gd name="connsiteY3" fmla="*/ 158750 h 582612"/>
              <a:gd name="connsiteX4" fmla="*/ 828675 w 1117600"/>
              <a:gd name="connsiteY4" fmla="*/ 53975 h 582612"/>
              <a:gd name="connsiteX5" fmla="*/ 698500 w 1117600"/>
              <a:gd name="connsiteY5" fmla="*/ 0 h 582612"/>
              <a:gd name="connsiteX6" fmla="*/ 615950 w 1117600"/>
              <a:gd name="connsiteY6" fmla="*/ 120650 h 582612"/>
              <a:gd name="connsiteX7" fmla="*/ 558800 w 1117600"/>
              <a:gd name="connsiteY7" fmla="*/ 203200 h 582612"/>
              <a:gd name="connsiteX8" fmla="*/ 28575 w 1117600"/>
              <a:gd name="connsiteY8" fmla="*/ 200025 h 582612"/>
              <a:gd name="connsiteX9" fmla="*/ 0 w 1117600"/>
              <a:gd name="connsiteY9" fmla="*/ 498475 h 582612"/>
              <a:gd name="connsiteX10" fmla="*/ 127000 w 1117600"/>
              <a:gd name="connsiteY10" fmla="*/ 500856 h 582612"/>
              <a:gd name="connsiteX11" fmla="*/ 121444 w 1117600"/>
              <a:gd name="connsiteY11" fmla="*/ 527051 h 582612"/>
              <a:gd name="connsiteX12" fmla="*/ 227012 w 1117600"/>
              <a:gd name="connsiteY12" fmla="*/ 539750 h 582612"/>
              <a:gd name="connsiteX13" fmla="*/ 233363 w 1117600"/>
              <a:gd name="connsiteY13" fmla="*/ 581818 h 582612"/>
              <a:gd name="connsiteX14" fmla="*/ 988219 w 1117600"/>
              <a:gd name="connsiteY14" fmla="*/ 582612 h 582612"/>
              <a:gd name="connsiteX0" fmla="*/ 1117600 w 1117600"/>
              <a:gd name="connsiteY0" fmla="*/ 333375 h 582612"/>
              <a:gd name="connsiteX1" fmla="*/ 1016000 w 1117600"/>
              <a:gd name="connsiteY1" fmla="*/ 273050 h 582612"/>
              <a:gd name="connsiteX2" fmla="*/ 968375 w 1117600"/>
              <a:gd name="connsiteY2" fmla="*/ 174625 h 582612"/>
              <a:gd name="connsiteX3" fmla="*/ 885825 w 1117600"/>
              <a:gd name="connsiteY3" fmla="*/ 158750 h 582612"/>
              <a:gd name="connsiteX4" fmla="*/ 828675 w 1117600"/>
              <a:gd name="connsiteY4" fmla="*/ 53975 h 582612"/>
              <a:gd name="connsiteX5" fmla="*/ 698500 w 1117600"/>
              <a:gd name="connsiteY5" fmla="*/ 0 h 582612"/>
              <a:gd name="connsiteX6" fmla="*/ 615950 w 1117600"/>
              <a:gd name="connsiteY6" fmla="*/ 120650 h 582612"/>
              <a:gd name="connsiteX7" fmla="*/ 558800 w 1117600"/>
              <a:gd name="connsiteY7" fmla="*/ 203200 h 582612"/>
              <a:gd name="connsiteX8" fmla="*/ 28575 w 1117600"/>
              <a:gd name="connsiteY8" fmla="*/ 200025 h 582612"/>
              <a:gd name="connsiteX9" fmla="*/ 0 w 1117600"/>
              <a:gd name="connsiteY9" fmla="*/ 498475 h 582612"/>
              <a:gd name="connsiteX10" fmla="*/ 127000 w 1117600"/>
              <a:gd name="connsiteY10" fmla="*/ 500856 h 582612"/>
              <a:gd name="connsiteX11" fmla="*/ 142876 w 1117600"/>
              <a:gd name="connsiteY11" fmla="*/ 543720 h 582612"/>
              <a:gd name="connsiteX12" fmla="*/ 227012 w 1117600"/>
              <a:gd name="connsiteY12" fmla="*/ 539750 h 582612"/>
              <a:gd name="connsiteX13" fmla="*/ 233363 w 1117600"/>
              <a:gd name="connsiteY13" fmla="*/ 581818 h 582612"/>
              <a:gd name="connsiteX14" fmla="*/ 988219 w 1117600"/>
              <a:gd name="connsiteY14" fmla="*/ 582612 h 582612"/>
              <a:gd name="connsiteX0" fmla="*/ 1117600 w 1117600"/>
              <a:gd name="connsiteY0" fmla="*/ 333375 h 582612"/>
              <a:gd name="connsiteX1" fmla="*/ 1016000 w 1117600"/>
              <a:gd name="connsiteY1" fmla="*/ 273050 h 582612"/>
              <a:gd name="connsiteX2" fmla="*/ 968375 w 1117600"/>
              <a:gd name="connsiteY2" fmla="*/ 174625 h 582612"/>
              <a:gd name="connsiteX3" fmla="*/ 885825 w 1117600"/>
              <a:gd name="connsiteY3" fmla="*/ 158750 h 582612"/>
              <a:gd name="connsiteX4" fmla="*/ 828675 w 1117600"/>
              <a:gd name="connsiteY4" fmla="*/ 53975 h 582612"/>
              <a:gd name="connsiteX5" fmla="*/ 698500 w 1117600"/>
              <a:gd name="connsiteY5" fmla="*/ 0 h 582612"/>
              <a:gd name="connsiteX6" fmla="*/ 615950 w 1117600"/>
              <a:gd name="connsiteY6" fmla="*/ 120650 h 582612"/>
              <a:gd name="connsiteX7" fmla="*/ 558800 w 1117600"/>
              <a:gd name="connsiteY7" fmla="*/ 203200 h 582612"/>
              <a:gd name="connsiteX8" fmla="*/ 28575 w 1117600"/>
              <a:gd name="connsiteY8" fmla="*/ 200025 h 582612"/>
              <a:gd name="connsiteX9" fmla="*/ 0 w 1117600"/>
              <a:gd name="connsiteY9" fmla="*/ 498475 h 582612"/>
              <a:gd name="connsiteX10" fmla="*/ 138906 w 1117600"/>
              <a:gd name="connsiteY10" fmla="*/ 515144 h 582612"/>
              <a:gd name="connsiteX11" fmla="*/ 142876 w 1117600"/>
              <a:gd name="connsiteY11" fmla="*/ 543720 h 582612"/>
              <a:gd name="connsiteX12" fmla="*/ 227012 w 1117600"/>
              <a:gd name="connsiteY12" fmla="*/ 539750 h 582612"/>
              <a:gd name="connsiteX13" fmla="*/ 233363 w 1117600"/>
              <a:gd name="connsiteY13" fmla="*/ 581818 h 582612"/>
              <a:gd name="connsiteX14" fmla="*/ 988219 w 1117600"/>
              <a:gd name="connsiteY14" fmla="*/ 582612 h 582612"/>
              <a:gd name="connsiteX0" fmla="*/ 1117600 w 1117600"/>
              <a:gd name="connsiteY0" fmla="*/ 333375 h 582612"/>
              <a:gd name="connsiteX1" fmla="*/ 1016000 w 1117600"/>
              <a:gd name="connsiteY1" fmla="*/ 273050 h 582612"/>
              <a:gd name="connsiteX2" fmla="*/ 968375 w 1117600"/>
              <a:gd name="connsiteY2" fmla="*/ 174625 h 582612"/>
              <a:gd name="connsiteX3" fmla="*/ 885825 w 1117600"/>
              <a:gd name="connsiteY3" fmla="*/ 158750 h 582612"/>
              <a:gd name="connsiteX4" fmla="*/ 828675 w 1117600"/>
              <a:gd name="connsiteY4" fmla="*/ 53975 h 582612"/>
              <a:gd name="connsiteX5" fmla="*/ 698500 w 1117600"/>
              <a:gd name="connsiteY5" fmla="*/ 0 h 582612"/>
              <a:gd name="connsiteX6" fmla="*/ 615950 w 1117600"/>
              <a:gd name="connsiteY6" fmla="*/ 120650 h 582612"/>
              <a:gd name="connsiteX7" fmla="*/ 558800 w 1117600"/>
              <a:gd name="connsiteY7" fmla="*/ 203200 h 582612"/>
              <a:gd name="connsiteX8" fmla="*/ 28575 w 1117600"/>
              <a:gd name="connsiteY8" fmla="*/ 200025 h 582612"/>
              <a:gd name="connsiteX9" fmla="*/ 0 w 1117600"/>
              <a:gd name="connsiteY9" fmla="*/ 498475 h 582612"/>
              <a:gd name="connsiteX10" fmla="*/ 138906 w 1117600"/>
              <a:gd name="connsiteY10" fmla="*/ 515144 h 582612"/>
              <a:gd name="connsiteX11" fmla="*/ 142876 w 1117600"/>
              <a:gd name="connsiteY11" fmla="*/ 543720 h 582612"/>
              <a:gd name="connsiteX12" fmla="*/ 229394 w 1117600"/>
              <a:gd name="connsiteY12" fmla="*/ 556419 h 582612"/>
              <a:gd name="connsiteX13" fmla="*/ 233363 w 1117600"/>
              <a:gd name="connsiteY13" fmla="*/ 581818 h 582612"/>
              <a:gd name="connsiteX14" fmla="*/ 988219 w 1117600"/>
              <a:gd name="connsiteY14" fmla="*/ 582612 h 582612"/>
              <a:gd name="connsiteX0" fmla="*/ 1117600 w 1117600"/>
              <a:gd name="connsiteY0" fmla="*/ 333375 h 582612"/>
              <a:gd name="connsiteX1" fmla="*/ 1016000 w 1117600"/>
              <a:gd name="connsiteY1" fmla="*/ 273050 h 582612"/>
              <a:gd name="connsiteX2" fmla="*/ 968375 w 1117600"/>
              <a:gd name="connsiteY2" fmla="*/ 174625 h 582612"/>
              <a:gd name="connsiteX3" fmla="*/ 885825 w 1117600"/>
              <a:gd name="connsiteY3" fmla="*/ 158750 h 582612"/>
              <a:gd name="connsiteX4" fmla="*/ 828675 w 1117600"/>
              <a:gd name="connsiteY4" fmla="*/ 53975 h 582612"/>
              <a:gd name="connsiteX5" fmla="*/ 698500 w 1117600"/>
              <a:gd name="connsiteY5" fmla="*/ 0 h 582612"/>
              <a:gd name="connsiteX6" fmla="*/ 615950 w 1117600"/>
              <a:gd name="connsiteY6" fmla="*/ 120650 h 582612"/>
              <a:gd name="connsiteX7" fmla="*/ 558800 w 1117600"/>
              <a:gd name="connsiteY7" fmla="*/ 203200 h 582612"/>
              <a:gd name="connsiteX8" fmla="*/ 28575 w 1117600"/>
              <a:gd name="connsiteY8" fmla="*/ 200025 h 582612"/>
              <a:gd name="connsiteX9" fmla="*/ 0 w 1117600"/>
              <a:gd name="connsiteY9" fmla="*/ 498475 h 582612"/>
              <a:gd name="connsiteX10" fmla="*/ 138906 w 1117600"/>
              <a:gd name="connsiteY10" fmla="*/ 515144 h 582612"/>
              <a:gd name="connsiteX11" fmla="*/ 135732 w 1117600"/>
              <a:gd name="connsiteY11" fmla="*/ 541339 h 582612"/>
              <a:gd name="connsiteX12" fmla="*/ 229394 w 1117600"/>
              <a:gd name="connsiteY12" fmla="*/ 556419 h 582612"/>
              <a:gd name="connsiteX13" fmla="*/ 233363 w 1117600"/>
              <a:gd name="connsiteY13" fmla="*/ 581818 h 582612"/>
              <a:gd name="connsiteX14" fmla="*/ 988219 w 1117600"/>
              <a:gd name="connsiteY14" fmla="*/ 582612 h 582612"/>
              <a:gd name="connsiteX0" fmla="*/ 1117600 w 1117600"/>
              <a:gd name="connsiteY0" fmla="*/ 333375 h 582612"/>
              <a:gd name="connsiteX1" fmla="*/ 1016000 w 1117600"/>
              <a:gd name="connsiteY1" fmla="*/ 273050 h 582612"/>
              <a:gd name="connsiteX2" fmla="*/ 968375 w 1117600"/>
              <a:gd name="connsiteY2" fmla="*/ 174625 h 582612"/>
              <a:gd name="connsiteX3" fmla="*/ 885825 w 1117600"/>
              <a:gd name="connsiteY3" fmla="*/ 158750 h 582612"/>
              <a:gd name="connsiteX4" fmla="*/ 828675 w 1117600"/>
              <a:gd name="connsiteY4" fmla="*/ 53975 h 582612"/>
              <a:gd name="connsiteX5" fmla="*/ 698500 w 1117600"/>
              <a:gd name="connsiteY5" fmla="*/ 0 h 582612"/>
              <a:gd name="connsiteX6" fmla="*/ 615950 w 1117600"/>
              <a:gd name="connsiteY6" fmla="*/ 120650 h 582612"/>
              <a:gd name="connsiteX7" fmla="*/ 558800 w 1117600"/>
              <a:gd name="connsiteY7" fmla="*/ 203200 h 582612"/>
              <a:gd name="connsiteX8" fmla="*/ 28575 w 1117600"/>
              <a:gd name="connsiteY8" fmla="*/ 200025 h 582612"/>
              <a:gd name="connsiteX9" fmla="*/ 0 w 1117600"/>
              <a:gd name="connsiteY9" fmla="*/ 498475 h 582612"/>
              <a:gd name="connsiteX10" fmla="*/ 138906 w 1117600"/>
              <a:gd name="connsiteY10" fmla="*/ 515144 h 582612"/>
              <a:gd name="connsiteX11" fmla="*/ 135732 w 1117600"/>
              <a:gd name="connsiteY11" fmla="*/ 541339 h 582612"/>
              <a:gd name="connsiteX12" fmla="*/ 229394 w 1117600"/>
              <a:gd name="connsiteY12" fmla="*/ 556419 h 582612"/>
              <a:gd name="connsiteX13" fmla="*/ 233363 w 1117600"/>
              <a:gd name="connsiteY13" fmla="*/ 581818 h 582612"/>
              <a:gd name="connsiteX14" fmla="*/ 364331 w 1117600"/>
              <a:gd name="connsiteY14" fmla="*/ 581818 h 582612"/>
              <a:gd name="connsiteX15" fmla="*/ 988219 w 1117600"/>
              <a:gd name="connsiteY15" fmla="*/ 582612 h 582612"/>
              <a:gd name="connsiteX0" fmla="*/ 1117600 w 1117600"/>
              <a:gd name="connsiteY0" fmla="*/ 333375 h 591343"/>
              <a:gd name="connsiteX1" fmla="*/ 1016000 w 1117600"/>
              <a:gd name="connsiteY1" fmla="*/ 273050 h 591343"/>
              <a:gd name="connsiteX2" fmla="*/ 968375 w 1117600"/>
              <a:gd name="connsiteY2" fmla="*/ 174625 h 591343"/>
              <a:gd name="connsiteX3" fmla="*/ 885825 w 1117600"/>
              <a:gd name="connsiteY3" fmla="*/ 158750 h 591343"/>
              <a:gd name="connsiteX4" fmla="*/ 828675 w 1117600"/>
              <a:gd name="connsiteY4" fmla="*/ 53975 h 591343"/>
              <a:gd name="connsiteX5" fmla="*/ 698500 w 1117600"/>
              <a:gd name="connsiteY5" fmla="*/ 0 h 591343"/>
              <a:gd name="connsiteX6" fmla="*/ 615950 w 1117600"/>
              <a:gd name="connsiteY6" fmla="*/ 120650 h 591343"/>
              <a:gd name="connsiteX7" fmla="*/ 558800 w 1117600"/>
              <a:gd name="connsiteY7" fmla="*/ 203200 h 591343"/>
              <a:gd name="connsiteX8" fmla="*/ 28575 w 1117600"/>
              <a:gd name="connsiteY8" fmla="*/ 200025 h 591343"/>
              <a:gd name="connsiteX9" fmla="*/ 0 w 1117600"/>
              <a:gd name="connsiteY9" fmla="*/ 498475 h 591343"/>
              <a:gd name="connsiteX10" fmla="*/ 138906 w 1117600"/>
              <a:gd name="connsiteY10" fmla="*/ 515144 h 591343"/>
              <a:gd name="connsiteX11" fmla="*/ 135732 w 1117600"/>
              <a:gd name="connsiteY11" fmla="*/ 541339 h 591343"/>
              <a:gd name="connsiteX12" fmla="*/ 229394 w 1117600"/>
              <a:gd name="connsiteY12" fmla="*/ 556419 h 591343"/>
              <a:gd name="connsiteX13" fmla="*/ 235744 w 1117600"/>
              <a:gd name="connsiteY13" fmla="*/ 591343 h 591343"/>
              <a:gd name="connsiteX14" fmla="*/ 364331 w 1117600"/>
              <a:gd name="connsiteY14" fmla="*/ 581818 h 591343"/>
              <a:gd name="connsiteX15" fmla="*/ 988219 w 1117600"/>
              <a:gd name="connsiteY15" fmla="*/ 582612 h 591343"/>
              <a:gd name="connsiteX0" fmla="*/ 1117600 w 1117600"/>
              <a:gd name="connsiteY0" fmla="*/ 333375 h 605631"/>
              <a:gd name="connsiteX1" fmla="*/ 1016000 w 1117600"/>
              <a:gd name="connsiteY1" fmla="*/ 273050 h 605631"/>
              <a:gd name="connsiteX2" fmla="*/ 968375 w 1117600"/>
              <a:gd name="connsiteY2" fmla="*/ 174625 h 605631"/>
              <a:gd name="connsiteX3" fmla="*/ 885825 w 1117600"/>
              <a:gd name="connsiteY3" fmla="*/ 158750 h 605631"/>
              <a:gd name="connsiteX4" fmla="*/ 828675 w 1117600"/>
              <a:gd name="connsiteY4" fmla="*/ 53975 h 605631"/>
              <a:gd name="connsiteX5" fmla="*/ 698500 w 1117600"/>
              <a:gd name="connsiteY5" fmla="*/ 0 h 605631"/>
              <a:gd name="connsiteX6" fmla="*/ 615950 w 1117600"/>
              <a:gd name="connsiteY6" fmla="*/ 120650 h 605631"/>
              <a:gd name="connsiteX7" fmla="*/ 558800 w 1117600"/>
              <a:gd name="connsiteY7" fmla="*/ 203200 h 605631"/>
              <a:gd name="connsiteX8" fmla="*/ 28575 w 1117600"/>
              <a:gd name="connsiteY8" fmla="*/ 200025 h 605631"/>
              <a:gd name="connsiteX9" fmla="*/ 0 w 1117600"/>
              <a:gd name="connsiteY9" fmla="*/ 498475 h 605631"/>
              <a:gd name="connsiteX10" fmla="*/ 138906 w 1117600"/>
              <a:gd name="connsiteY10" fmla="*/ 515144 h 605631"/>
              <a:gd name="connsiteX11" fmla="*/ 135732 w 1117600"/>
              <a:gd name="connsiteY11" fmla="*/ 541339 h 605631"/>
              <a:gd name="connsiteX12" fmla="*/ 229394 w 1117600"/>
              <a:gd name="connsiteY12" fmla="*/ 556419 h 605631"/>
              <a:gd name="connsiteX13" fmla="*/ 233363 w 1117600"/>
              <a:gd name="connsiteY13" fmla="*/ 605631 h 605631"/>
              <a:gd name="connsiteX14" fmla="*/ 364331 w 1117600"/>
              <a:gd name="connsiteY14" fmla="*/ 581818 h 605631"/>
              <a:gd name="connsiteX15" fmla="*/ 988219 w 1117600"/>
              <a:gd name="connsiteY15" fmla="*/ 582612 h 605631"/>
              <a:gd name="connsiteX0" fmla="*/ 1117600 w 1117600"/>
              <a:gd name="connsiteY0" fmla="*/ 333375 h 606304"/>
              <a:gd name="connsiteX1" fmla="*/ 1016000 w 1117600"/>
              <a:gd name="connsiteY1" fmla="*/ 273050 h 606304"/>
              <a:gd name="connsiteX2" fmla="*/ 968375 w 1117600"/>
              <a:gd name="connsiteY2" fmla="*/ 174625 h 606304"/>
              <a:gd name="connsiteX3" fmla="*/ 885825 w 1117600"/>
              <a:gd name="connsiteY3" fmla="*/ 158750 h 606304"/>
              <a:gd name="connsiteX4" fmla="*/ 828675 w 1117600"/>
              <a:gd name="connsiteY4" fmla="*/ 53975 h 606304"/>
              <a:gd name="connsiteX5" fmla="*/ 698500 w 1117600"/>
              <a:gd name="connsiteY5" fmla="*/ 0 h 606304"/>
              <a:gd name="connsiteX6" fmla="*/ 615950 w 1117600"/>
              <a:gd name="connsiteY6" fmla="*/ 120650 h 606304"/>
              <a:gd name="connsiteX7" fmla="*/ 558800 w 1117600"/>
              <a:gd name="connsiteY7" fmla="*/ 203200 h 606304"/>
              <a:gd name="connsiteX8" fmla="*/ 28575 w 1117600"/>
              <a:gd name="connsiteY8" fmla="*/ 200025 h 606304"/>
              <a:gd name="connsiteX9" fmla="*/ 0 w 1117600"/>
              <a:gd name="connsiteY9" fmla="*/ 498475 h 606304"/>
              <a:gd name="connsiteX10" fmla="*/ 138906 w 1117600"/>
              <a:gd name="connsiteY10" fmla="*/ 515144 h 606304"/>
              <a:gd name="connsiteX11" fmla="*/ 135732 w 1117600"/>
              <a:gd name="connsiteY11" fmla="*/ 541339 h 606304"/>
              <a:gd name="connsiteX12" fmla="*/ 229394 w 1117600"/>
              <a:gd name="connsiteY12" fmla="*/ 556419 h 606304"/>
              <a:gd name="connsiteX13" fmla="*/ 233363 w 1117600"/>
              <a:gd name="connsiteY13" fmla="*/ 605631 h 606304"/>
              <a:gd name="connsiteX14" fmla="*/ 345281 w 1117600"/>
              <a:gd name="connsiteY14" fmla="*/ 588962 h 606304"/>
              <a:gd name="connsiteX15" fmla="*/ 364331 w 1117600"/>
              <a:gd name="connsiteY15" fmla="*/ 581818 h 606304"/>
              <a:gd name="connsiteX16" fmla="*/ 988219 w 1117600"/>
              <a:gd name="connsiteY16" fmla="*/ 582612 h 606304"/>
              <a:gd name="connsiteX0" fmla="*/ 1117600 w 1117600"/>
              <a:gd name="connsiteY0" fmla="*/ 333375 h 605631"/>
              <a:gd name="connsiteX1" fmla="*/ 1016000 w 1117600"/>
              <a:gd name="connsiteY1" fmla="*/ 273050 h 605631"/>
              <a:gd name="connsiteX2" fmla="*/ 968375 w 1117600"/>
              <a:gd name="connsiteY2" fmla="*/ 174625 h 605631"/>
              <a:gd name="connsiteX3" fmla="*/ 885825 w 1117600"/>
              <a:gd name="connsiteY3" fmla="*/ 158750 h 605631"/>
              <a:gd name="connsiteX4" fmla="*/ 828675 w 1117600"/>
              <a:gd name="connsiteY4" fmla="*/ 53975 h 605631"/>
              <a:gd name="connsiteX5" fmla="*/ 698500 w 1117600"/>
              <a:gd name="connsiteY5" fmla="*/ 0 h 605631"/>
              <a:gd name="connsiteX6" fmla="*/ 615950 w 1117600"/>
              <a:gd name="connsiteY6" fmla="*/ 120650 h 605631"/>
              <a:gd name="connsiteX7" fmla="*/ 558800 w 1117600"/>
              <a:gd name="connsiteY7" fmla="*/ 203200 h 605631"/>
              <a:gd name="connsiteX8" fmla="*/ 28575 w 1117600"/>
              <a:gd name="connsiteY8" fmla="*/ 200025 h 605631"/>
              <a:gd name="connsiteX9" fmla="*/ 0 w 1117600"/>
              <a:gd name="connsiteY9" fmla="*/ 498475 h 605631"/>
              <a:gd name="connsiteX10" fmla="*/ 138906 w 1117600"/>
              <a:gd name="connsiteY10" fmla="*/ 515144 h 605631"/>
              <a:gd name="connsiteX11" fmla="*/ 135732 w 1117600"/>
              <a:gd name="connsiteY11" fmla="*/ 541339 h 605631"/>
              <a:gd name="connsiteX12" fmla="*/ 229394 w 1117600"/>
              <a:gd name="connsiteY12" fmla="*/ 556419 h 605631"/>
              <a:gd name="connsiteX13" fmla="*/ 233363 w 1117600"/>
              <a:gd name="connsiteY13" fmla="*/ 605631 h 605631"/>
              <a:gd name="connsiteX14" fmla="*/ 345281 w 1117600"/>
              <a:gd name="connsiteY14" fmla="*/ 588962 h 605631"/>
              <a:gd name="connsiteX15" fmla="*/ 364331 w 1117600"/>
              <a:gd name="connsiteY15" fmla="*/ 581818 h 605631"/>
              <a:gd name="connsiteX16" fmla="*/ 988219 w 1117600"/>
              <a:gd name="connsiteY16" fmla="*/ 582612 h 605631"/>
              <a:gd name="connsiteX0" fmla="*/ 1117600 w 1117600"/>
              <a:gd name="connsiteY0" fmla="*/ 333375 h 605631"/>
              <a:gd name="connsiteX1" fmla="*/ 1016000 w 1117600"/>
              <a:gd name="connsiteY1" fmla="*/ 273050 h 605631"/>
              <a:gd name="connsiteX2" fmla="*/ 968375 w 1117600"/>
              <a:gd name="connsiteY2" fmla="*/ 174625 h 605631"/>
              <a:gd name="connsiteX3" fmla="*/ 885825 w 1117600"/>
              <a:gd name="connsiteY3" fmla="*/ 158750 h 605631"/>
              <a:gd name="connsiteX4" fmla="*/ 828675 w 1117600"/>
              <a:gd name="connsiteY4" fmla="*/ 53975 h 605631"/>
              <a:gd name="connsiteX5" fmla="*/ 698500 w 1117600"/>
              <a:gd name="connsiteY5" fmla="*/ 0 h 605631"/>
              <a:gd name="connsiteX6" fmla="*/ 615950 w 1117600"/>
              <a:gd name="connsiteY6" fmla="*/ 120650 h 605631"/>
              <a:gd name="connsiteX7" fmla="*/ 558800 w 1117600"/>
              <a:gd name="connsiteY7" fmla="*/ 203200 h 605631"/>
              <a:gd name="connsiteX8" fmla="*/ 28575 w 1117600"/>
              <a:gd name="connsiteY8" fmla="*/ 200025 h 605631"/>
              <a:gd name="connsiteX9" fmla="*/ 0 w 1117600"/>
              <a:gd name="connsiteY9" fmla="*/ 498475 h 605631"/>
              <a:gd name="connsiteX10" fmla="*/ 138906 w 1117600"/>
              <a:gd name="connsiteY10" fmla="*/ 515144 h 605631"/>
              <a:gd name="connsiteX11" fmla="*/ 135732 w 1117600"/>
              <a:gd name="connsiteY11" fmla="*/ 541339 h 605631"/>
              <a:gd name="connsiteX12" fmla="*/ 229394 w 1117600"/>
              <a:gd name="connsiteY12" fmla="*/ 556419 h 605631"/>
              <a:gd name="connsiteX13" fmla="*/ 233363 w 1117600"/>
              <a:gd name="connsiteY13" fmla="*/ 605631 h 605631"/>
              <a:gd name="connsiteX14" fmla="*/ 292893 w 1117600"/>
              <a:gd name="connsiteY14" fmla="*/ 591343 h 605631"/>
              <a:gd name="connsiteX15" fmla="*/ 364331 w 1117600"/>
              <a:gd name="connsiteY15" fmla="*/ 581818 h 605631"/>
              <a:gd name="connsiteX16" fmla="*/ 988219 w 1117600"/>
              <a:gd name="connsiteY16" fmla="*/ 582612 h 605631"/>
              <a:gd name="connsiteX0" fmla="*/ 1117600 w 1117600"/>
              <a:gd name="connsiteY0" fmla="*/ 333375 h 605631"/>
              <a:gd name="connsiteX1" fmla="*/ 1016000 w 1117600"/>
              <a:gd name="connsiteY1" fmla="*/ 273050 h 605631"/>
              <a:gd name="connsiteX2" fmla="*/ 968375 w 1117600"/>
              <a:gd name="connsiteY2" fmla="*/ 174625 h 605631"/>
              <a:gd name="connsiteX3" fmla="*/ 885825 w 1117600"/>
              <a:gd name="connsiteY3" fmla="*/ 158750 h 605631"/>
              <a:gd name="connsiteX4" fmla="*/ 828675 w 1117600"/>
              <a:gd name="connsiteY4" fmla="*/ 53975 h 605631"/>
              <a:gd name="connsiteX5" fmla="*/ 698500 w 1117600"/>
              <a:gd name="connsiteY5" fmla="*/ 0 h 605631"/>
              <a:gd name="connsiteX6" fmla="*/ 615950 w 1117600"/>
              <a:gd name="connsiteY6" fmla="*/ 120650 h 605631"/>
              <a:gd name="connsiteX7" fmla="*/ 558800 w 1117600"/>
              <a:gd name="connsiteY7" fmla="*/ 203200 h 605631"/>
              <a:gd name="connsiteX8" fmla="*/ 28575 w 1117600"/>
              <a:gd name="connsiteY8" fmla="*/ 200025 h 605631"/>
              <a:gd name="connsiteX9" fmla="*/ 0 w 1117600"/>
              <a:gd name="connsiteY9" fmla="*/ 498475 h 605631"/>
              <a:gd name="connsiteX10" fmla="*/ 138906 w 1117600"/>
              <a:gd name="connsiteY10" fmla="*/ 515144 h 605631"/>
              <a:gd name="connsiteX11" fmla="*/ 135732 w 1117600"/>
              <a:gd name="connsiteY11" fmla="*/ 541339 h 605631"/>
              <a:gd name="connsiteX12" fmla="*/ 229394 w 1117600"/>
              <a:gd name="connsiteY12" fmla="*/ 556419 h 605631"/>
              <a:gd name="connsiteX13" fmla="*/ 233363 w 1117600"/>
              <a:gd name="connsiteY13" fmla="*/ 605631 h 605631"/>
              <a:gd name="connsiteX14" fmla="*/ 292893 w 1117600"/>
              <a:gd name="connsiteY14" fmla="*/ 591343 h 605631"/>
              <a:gd name="connsiteX15" fmla="*/ 492918 w 1117600"/>
              <a:gd name="connsiteY15" fmla="*/ 581818 h 605631"/>
              <a:gd name="connsiteX16" fmla="*/ 988219 w 1117600"/>
              <a:gd name="connsiteY16" fmla="*/ 582612 h 605631"/>
              <a:gd name="connsiteX0" fmla="*/ 1117600 w 1117600"/>
              <a:gd name="connsiteY0" fmla="*/ 333375 h 605631"/>
              <a:gd name="connsiteX1" fmla="*/ 1016000 w 1117600"/>
              <a:gd name="connsiteY1" fmla="*/ 273050 h 605631"/>
              <a:gd name="connsiteX2" fmla="*/ 968375 w 1117600"/>
              <a:gd name="connsiteY2" fmla="*/ 174625 h 605631"/>
              <a:gd name="connsiteX3" fmla="*/ 885825 w 1117600"/>
              <a:gd name="connsiteY3" fmla="*/ 158750 h 605631"/>
              <a:gd name="connsiteX4" fmla="*/ 828675 w 1117600"/>
              <a:gd name="connsiteY4" fmla="*/ 53975 h 605631"/>
              <a:gd name="connsiteX5" fmla="*/ 698500 w 1117600"/>
              <a:gd name="connsiteY5" fmla="*/ 0 h 605631"/>
              <a:gd name="connsiteX6" fmla="*/ 615950 w 1117600"/>
              <a:gd name="connsiteY6" fmla="*/ 120650 h 605631"/>
              <a:gd name="connsiteX7" fmla="*/ 558800 w 1117600"/>
              <a:gd name="connsiteY7" fmla="*/ 203200 h 605631"/>
              <a:gd name="connsiteX8" fmla="*/ 28575 w 1117600"/>
              <a:gd name="connsiteY8" fmla="*/ 200025 h 605631"/>
              <a:gd name="connsiteX9" fmla="*/ 0 w 1117600"/>
              <a:gd name="connsiteY9" fmla="*/ 498475 h 605631"/>
              <a:gd name="connsiteX10" fmla="*/ 138906 w 1117600"/>
              <a:gd name="connsiteY10" fmla="*/ 515144 h 605631"/>
              <a:gd name="connsiteX11" fmla="*/ 135732 w 1117600"/>
              <a:gd name="connsiteY11" fmla="*/ 541339 h 605631"/>
              <a:gd name="connsiteX12" fmla="*/ 229394 w 1117600"/>
              <a:gd name="connsiteY12" fmla="*/ 556419 h 605631"/>
              <a:gd name="connsiteX13" fmla="*/ 233363 w 1117600"/>
              <a:gd name="connsiteY13" fmla="*/ 605631 h 605631"/>
              <a:gd name="connsiteX14" fmla="*/ 371475 w 1117600"/>
              <a:gd name="connsiteY14" fmla="*/ 586581 h 605631"/>
              <a:gd name="connsiteX15" fmla="*/ 492918 w 1117600"/>
              <a:gd name="connsiteY15" fmla="*/ 581818 h 605631"/>
              <a:gd name="connsiteX16" fmla="*/ 988219 w 1117600"/>
              <a:gd name="connsiteY16" fmla="*/ 582612 h 605631"/>
              <a:gd name="connsiteX0" fmla="*/ 1117600 w 1117600"/>
              <a:gd name="connsiteY0" fmla="*/ 333375 h 605631"/>
              <a:gd name="connsiteX1" fmla="*/ 1016000 w 1117600"/>
              <a:gd name="connsiteY1" fmla="*/ 273050 h 605631"/>
              <a:gd name="connsiteX2" fmla="*/ 968375 w 1117600"/>
              <a:gd name="connsiteY2" fmla="*/ 174625 h 605631"/>
              <a:gd name="connsiteX3" fmla="*/ 885825 w 1117600"/>
              <a:gd name="connsiteY3" fmla="*/ 158750 h 605631"/>
              <a:gd name="connsiteX4" fmla="*/ 828675 w 1117600"/>
              <a:gd name="connsiteY4" fmla="*/ 53975 h 605631"/>
              <a:gd name="connsiteX5" fmla="*/ 698500 w 1117600"/>
              <a:gd name="connsiteY5" fmla="*/ 0 h 605631"/>
              <a:gd name="connsiteX6" fmla="*/ 615950 w 1117600"/>
              <a:gd name="connsiteY6" fmla="*/ 120650 h 605631"/>
              <a:gd name="connsiteX7" fmla="*/ 558800 w 1117600"/>
              <a:gd name="connsiteY7" fmla="*/ 203200 h 605631"/>
              <a:gd name="connsiteX8" fmla="*/ 28575 w 1117600"/>
              <a:gd name="connsiteY8" fmla="*/ 200025 h 605631"/>
              <a:gd name="connsiteX9" fmla="*/ 0 w 1117600"/>
              <a:gd name="connsiteY9" fmla="*/ 498475 h 605631"/>
              <a:gd name="connsiteX10" fmla="*/ 96043 w 1117600"/>
              <a:gd name="connsiteY10" fmla="*/ 508001 h 605631"/>
              <a:gd name="connsiteX11" fmla="*/ 135732 w 1117600"/>
              <a:gd name="connsiteY11" fmla="*/ 541339 h 605631"/>
              <a:gd name="connsiteX12" fmla="*/ 229394 w 1117600"/>
              <a:gd name="connsiteY12" fmla="*/ 556419 h 605631"/>
              <a:gd name="connsiteX13" fmla="*/ 233363 w 1117600"/>
              <a:gd name="connsiteY13" fmla="*/ 605631 h 605631"/>
              <a:gd name="connsiteX14" fmla="*/ 371475 w 1117600"/>
              <a:gd name="connsiteY14" fmla="*/ 586581 h 605631"/>
              <a:gd name="connsiteX15" fmla="*/ 492918 w 1117600"/>
              <a:gd name="connsiteY15" fmla="*/ 581818 h 605631"/>
              <a:gd name="connsiteX16" fmla="*/ 988219 w 1117600"/>
              <a:gd name="connsiteY16" fmla="*/ 582612 h 605631"/>
              <a:gd name="connsiteX0" fmla="*/ 1117600 w 1117600"/>
              <a:gd name="connsiteY0" fmla="*/ 333375 h 605631"/>
              <a:gd name="connsiteX1" fmla="*/ 1016000 w 1117600"/>
              <a:gd name="connsiteY1" fmla="*/ 273050 h 605631"/>
              <a:gd name="connsiteX2" fmla="*/ 968375 w 1117600"/>
              <a:gd name="connsiteY2" fmla="*/ 174625 h 605631"/>
              <a:gd name="connsiteX3" fmla="*/ 885825 w 1117600"/>
              <a:gd name="connsiteY3" fmla="*/ 158750 h 605631"/>
              <a:gd name="connsiteX4" fmla="*/ 828675 w 1117600"/>
              <a:gd name="connsiteY4" fmla="*/ 53975 h 605631"/>
              <a:gd name="connsiteX5" fmla="*/ 698500 w 1117600"/>
              <a:gd name="connsiteY5" fmla="*/ 0 h 605631"/>
              <a:gd name="connsiteX6" fmla="*/ 615950 w 1117600"/>
              <a:gd name="connsiteY6" fmla="*/ 120650 h 605631"/>
              <a:gd name="connsiteX7" fmla="*/ 558800 w 1117600"/>
              <a:gd name="connsiteY7" fmla="*/ 203200 h 605631"/>
              <a:gd name="connsiteX8" fmla="*/ 28575 w 1117600"/>
              <a:gd name="connsiteY8" fmla="*/ 200025 h 605631"/>
              <a:gd name="connsiteX9" fmla="*/ 0 w 1117600"/>
              <a:gd name="connsiteY9" fmla="*/ 498475 h 605631"/>
              <a:gd name="connsiteX10" fmla="*/ 96043 w 1117600"/>
              <a:gd name="connsiteY10" fmla="*/ 508001 h 605631"/>
              <a:gd name="connsiteX11" fmla="*/ 90488 w 1117600"/>
              <a:gd name="connsiteY11" fmla="*/ 536576 h 605631"/>
              <a:gd name="connsiteX12" fmla="*/ 229394 w 1117600"/>
              <a:gd name="connsiteY12" fmla="*/ 556419 h 605631"/>
              <a:gd name="connsiteX13" fmla="*/ 233363 w 1117600"/>
              <a:gd name="connsiteY13" fmla="*/ 605631 h 605631"/>
              <a:gd name="connsiteX14" fmla="*/ 371475 w 1117600"/>
              <a:gd name="connsiteY14" fmla="*/ 586581 h 605631"/>
              <a:gd name="connsiteX15" fmla="*/ 492918 w 1117600"/>
              <a:gd name="connsiteY15" fmla="*/ 581818 h 605631"/>
              <a:gd name="connsiteX16" fmla="*/ 988219 w 1117600"/>
              <a:gd name="connsiteY16" fmla="*/ 582612 h 605631"/>
              <a:gd name="connsiteX0" fmla="*/ 1117600 w 1117600"/>
              <a:gd name="connsiteY0" fmla="*/ 333375 h 605631"/>
              <a:gd name="connsiteX1" fmla="*/ 1016000 w 1117600"/>
              <a:gd name="connsiteY1" fmla="*/ 273050 h 605631"/>
              <a:gd name="connsiteX2" fmla="*/ 968375 w 1117600"/>
              <a:gd name="connsiteY2" fmla="*/ 174625 h 605631"/>
              <a:gd name="connsiteX3" fmla="*/ 885825 w 1117600"/>
              <a:gd name="connsiteY3" fmla="*/ 158750 h 605631"/>
              <a:gd name="connsiteX4" fmla="*/ 828675 w 1117600"/>
              <a:gd name="connsiteY4" fmla="*/ 53975 h 605631"/>
              <a:gd name="connsiteX5" fmla="*/ 698500 w 1117600"/>
              <a:gd name="connsiteY5" fmla="*/ 0 h 605631"/>
              <a:gd name="connsiteX6" fmla="*/ 615950 w 1117600"/>
              <a:gd name="connsiteY6" fmla="*/ 120650 h 605631"/>
              <a:gd name="connsiteX7" fmla="*/ 558800 w 1117600"/>
              <a:gd name="connsiteY7" fmla="*/ 203200 h 605631"/>
              <a:gd name="connsiteX8" fmla="*/ 28575 w 1117600"/>
              <a:gd name="connsiteY8" fmla="*/ 200025 h 605631"/>
              <a:gd name="connsiteX9" fmla="*/ 0 w 1117600"/>
              <a:gd name="connsiteY9" fmla="*/ 498475 h 605631"/>
              <a:gd name="connsiteX10" fmla="*/ 96043 w 1117600"/>
              <a:gd name="connsiteY10" fmla="*/ 508001 h 605631"/>
              <a:gd name="connsiteX11" fmla="*/ 90488 w 1117600"/>
              <a:gd name="connsiteY11" fmla="*/ 536576 h 605631"/>
              <a:gd name="connsiteX12" fmla="*/ 172244 w 1117600"/>
              <a:gd name="connsiteY12" fmla="*/ 549275 h 605631"/>
              <a:gd name="connsiteX13" fmla="*/ 233363 w 1117600"/>
              <a:gd name="connsiteY13" fmla="*/ 605631 h 605631"/>
              <a:gd name="connsiteX14" fmla="*/ 371475 w 1117600"/>
              <a:gd name="connsiteY14" fmla="*/ 586581 h 605631"/>
              <a:gd name="connsiteX15" fmla="*/ 492918 w 1117600"/>
              <a:gd name="connsiteY15" fmla="*/ 581818 h 605631"/>
              <a:gd name="connsiteX16" fmla="*/ 988219 w 1117600"/>
              <a:gd name="connsiteY16" fmla="*/ 582612 h 605631"/>
              <a:gd name="connsiteX0" fmla="*/ 1117600 w 1117600"/>
              <a:gd name="connsiteY0" fmla="*/ 333375 h 593725"/>
              <a:gd name="connsiteX1" fmla="*/ 1016000 w 1117600"/>
              <a:gd name="connsiteY1" fmla="*/ 273050 h 593725"/>
              <a:gd name="connsiteX2" fmla="*/ 968375 w 1117600"/>
              <a:gd name="connsiteY2" fmla="*/ 174625 h 593725"/>
              <a:gd name="connsiteX3" fmla="*/ 885825 w 1117600"/>
              <a:gd name="connsiteY3" fmla="*/ 158750 h 593725"/>
              <a:gd name="connsiteX4" fmla="*/ 828675 w 1117600"/>
              <a:gd name="connsiteY4" fmla="*/ 53975 h 593725"/>
              <a:gd name="connsiteX5" fmla="*/ 698500 w 1117600"/>
              <a:gd name="connsiteY5" fmla="*/ 0 h 593725"/>
              <a:gd name="connsiteX6" fmla="*/ 615950 w 1117600"/>
              <a:gd name="connsiteY6" fmla="*/ 120650 h 593725"/>
              <a:gd name="connsiteX7" fmla="*/ 558800 w 1117600"/>
              <a:gd name="connsiteY7" fmla="*/ 203200 h 593725"/>
              <a:gd name="connsiteX8" fmla="*/ 28575 w 1117600"/>
              <a:gd name="connsiteY8" fmla="*/ 200025 h 593725"/>
              <a:gd name="connsiteX9" fmla="*/ 0 w 1117600"/>
              <a:gd name="connsiteY9" fmla="*/ 498475 h 593725"/>
              <a:gd name="connsiteX10" fmla="*/ 96043 w 1117600"/>
              <a:gd name="connsiteY10" fmla="*/ 508001 h 593725"/>
              <a:gd name="connsiteX11" fmla="*/ 90488 w 1117600"/>
              <a:gd name="connsiteY11" fmla="*/ 536576 h 593725"/>
              <a:gd name="connsiteX12" fmla="*/ 172244 w 1117600"/>
              <a:gd name="connsiteY12" fmla="*/ 549275 h 593725"/>
              <a:gd name="connsiteX13" fmla="*/ 159544 w 1117600"/>
              <a:gd name="connsiteY13" fmla="*/ 593725 h 593725"/>
              <a:gd name="connsiteX14" fmla="*/ 371475 w 1117600"/>
              <a:gd name="connsiteY14" fmla="*/ 586581 h 593725"/>
              <a:gd name="connsiteX15" fmla="*/ 492918 w 1117600"/>
              <a:gd name="connsiteY15" fmla="*/ 581818 h 593725"/>
              <a:gd name="connsiteX16" fmla="*/ 988219 w 1117600"/>
              <a:gd name="connsiteY16" fmla="*/ 582612 h 593725"/>
              <a:gd name="connsiteX0" fmla="*/ 1117600 w 1117600"/>
              <a:gd name="connsiteY0" fmla="*/ 333375 h 593725"/>
              <a:gd name="connsiteX1" fmla="*/ 1016000 w 1117600"/>
              <a:gd name="connsiteY1" fmla="*/ 273050 h 593725"/>
              <a:gd name="connsiteX2" fmla="*/ 968375 w 1117600"/>
              <a:gd name="connsiteY2" fmla="*/ 174625 h 593725"/>
              <a:gd name="connsiteX3" fmla="*/ 885825 w 1117600"/>
              <a:gd name="connsiteY3" fmla="*/ 158750 h 593725"/>
              <a:gd name="connsiteX4" fmla="*/ 828675 w 1117600"/>
              <a:gd name="connsiteY4" fmla="*/ 53975 h 593725"/>
              <a:gd name="connsiteX5" fmla="*/ 698500 w 1117600"/>
              <a:gd name="connsiteY5" fmla="*/ 0 h 593725"/>
              <a:gd name="connsiteX6" fmla="*/ 615950 w 1117600"/>
              <a:gd name="connsiteY6" fmla="*/ 120650 h 593725"/>
              <a:gd name="connsiteX7" fmla="*/ 558800 w 1117600"/>
              <a:gd name="connsiteY7" fmla="*/ 203200 h 593725"/>
              <a:gd name="connsiteX8" fmla="*/ 28575 w 1117600"/>
              <a:gd name="connsiteY8" fmla="*/ 200025 h 593725"/>
              <a:gd name="connsiteX9" fmla="*/ 0 w 1117600"/>
              <a:gd name="connsiteY9" fmla="*/ 498475 h 593725"/>
              <a:gd name="connsiteX10" fmla="*/ 96043 w 1117600"/>
              <a:gd name="connsiteY10" fmla="*/ 508001 h 593725"/>
              <a:gd name="connsiteX11" fmla="*/ 90488 w 1117600"/>
              <a:gd name="connsiteY11" fmla="*/ 546101 h 593725"/>
              <a:gd name="connsiteX12" fmla="*/ 172244 w 1117600"/>
              <a:gd name="connsiteY12" fmla="*/ 549275 h 593725"/>
              <a:gd name="connsiteX13" fmla="*/ 159544 w 1117600"/>
              <a:gd name="connsiteY13" fmla="*/ 593725 h 593725"/>
              <a:gd name="connsiteX14" fmla="*/ 371475 w 1117600"/>
              <a:gd name="connsiteY14" fmla="*/ 586581 h 593725"/>
              <a:gd name="connsiteX15" fmla="*/ 492918 w 1117600"/>
              <a:gd name="connsiteY15" fmla="*/ 581818 h 593725"/>
              <a:gd name="connsiteX16" fmla="*/ 988219 w 1117600"/>
              <a:gd name="connsiteY16" fmla="*/ 582612 h 593725"/>
              <a:gd name="connsiteX0" fmla="*/ 1117600 w 1117600"/>
              <a:gd name="connsiteY0" fmla="*/ 333375 h 593725"/>
              <a:gd name="connsiteX1" fmla="*/ 1016000 w 1117600"/>
              <a:gd name="connsiteY1" fmla="*/ 273050 h 593725"/>
              <a:gd name="connsiteX2" fmla="*/ 968375 w 1117600"/>
              <a:gd name="connsiteY2" fmla="*/ 174625 h 593725"/>
              <a:gd name="connsiteX3" fmla="*/ 885825 w 1117600"/>
              <a:gd name="connsiteY3" fmla="*/ 158750 h 593725"/>
              <a:gd name="connsiteX4" fmla="*/ 828675 w 1117600"/>
              <a:gd name="connsiteY4" fmla="*/ 53975 h 593725"/>
              <a:gd name="connsiteX5" fmla="*/ 698500 w 1117600"/>
              <a:gd name="connsiteY5" fmla="*/ 0 h 593725"/>
              <a:gd name="connsiteX6" fmla="*/ 615950 w 1117600"/>
              <a:gd name="connsiteY6" fmla="*/ 120650 h 593725"/>
              <a:gd name="connsiteX7" fmla="*/ 558800 w 1117600"/>
              <a:gd name="connsiteY7" fmla="*/ 203200 h 593725"/>
              <a:gd name="connsiteX8" fmla="*/ 28575 w 1117600"/>
              <a:gd name="connsiteY8" fmla="*/ 200025 h 593725"/>
              <a:gd name="connsiteX9" fmla="*/ 0 w 1117600"/>
              <a:gd name="connsiteY9" fmla="*/ 498475 h 593725"/>
              <a:gd name="connsiteX10" fmla="*/ 96043 w 1117600"/>
              <a:gd name="connsiteY10" fmla="*/ 508001 h 593725"/>
              <a:gd name="connsiteX11" fmla="*/ 90488 w 1117600"/>
              <a:gd name="connsiteY11" fmla="*/ 546101 h 593725"/>
              <a:gd name="connsiteX12" fmla="*/ 162719 w 1117600"/>
              <a:gd name="connsiteY12" fmla="*/ 565944 h 593725"/>
              <a:gd name="connsiteX13" fmla="*/ 159544 w 1117600"/>
              <a:gd name="connsiteY13" fmla="*/ 593725 h 593725"/>
              <a:gd name="connsiteX14" fmla="*/ 371475 w 1117600"/>
              <a:gd name="connsiteY14" fmla="*/ 586581 h 593725"/>
              <a:gd name="connsiteX15" fmla="*/ 492918 w 1117600"/>
              <a:gd name="connsiteY15" fmla="*/ 581818 h 593725"/>
              <a:gd name="connsiteX16" fmla="*/ 988219 w 1117600"/>
              <a:gd name="connsiteY16" fmla="*/ 582612 h 593725"/>
              <a:gd name="connsiteX0" fmla="*/ 1117600 w 1117600"/>
              <a:gd name="connsiteY0" fmla="*/ 333375 h 593725"/>
              <a:gd name="connsiteX1" fmla="*/ 1016000 w 1117600"/>
              <a:gd name="connsiteY1" fmla="*/ 273050 h 593725"/>
              <a:gd name="connsiteX2" fmla="*/ 968375 w 1117600"/>
              <a:gd name="connsiteY2" fmla="*/ 174625 h 593725"/>
              <a:gd name="connsiteX3" fmla="*/ 885825 w 1117600"/>
              <a:gd name="connsiteY3" fmla="*/ 158750 h 593725"/>
              <a:gd name="connsiteX4" fmla="*/ 828675 w 1117600"/>
              <a:gd name="connsiteY4" fmla="*/ 53975 h 593725"/>
              <a:gd name="connsiteX5" fmla="*/ 698500 w 1117600"/>
              <a:gd name="connsiteY5" fmla="*/ 0 h 593725"/>
              <a:gd name="connsiteX6" fmla="*/ 615950 w 1117600"/>
              <a:gd name="connsiteY6" fmla="*/ 120650 h 593725"/>
              <a:gd name="connsiteX7" fmla="*/ 558800 w 1117600"/>
              <a:gd name="connsiteY7" fmla="*/ 203200 h 593725"/>
              <a:gd name="connsiteX8" fmla="*/ 28575 w 1117600"/>
              <a:gd name="connsiteY8" fmla="*/ 200025 h 593725"/>
              <a:gd name="connsiteX9" fmla="*/ 0 w 1117600"/>
              <a:gd name="connsiteY9" fmla="*/ 498475 h 593725"/>
              <a:gd name="connsiteX10" fmla="*/ 96043 w 1117600"/>
              <a:gd name="connsiteY10" fmla="*/ 508001 h 593725"/>
              <a:gd name="connsiteX11" fmla="*/ 90488 w 1117600"/>
              <a:gd name="connsiteY11" fmla="*/ 546101 h 593725"/>
              <a:gd name="connsiteX12" fmla="*/ 162719 w 1117600"/>
              <a:gd name="connsiteY12" fmla="*/ 565944 h 593725"/>
              <a:gd name="connsiteX13" fmla="*/ 159544 w 1117600"/>
              <a:gd name="connsiteY13" fmla="*/ 593725 h 593725"/>
              <a:gd name="connsiteX14" fmla="*/ 371475 w 1117600"/>
              <a:gd name="connsiteY14" fmla="*/ 586581 h 593725"/>
              <a:gd name="connsiteX15" fmla="*/ 492918 w 1117600"/>
              <a:gd name="connsiteY15" fmla="*/ 581818 h 593725"/>
              <a:gd name="connsiteX16" fmla="*/ 1114425 w 1117600"/>
              <a:gd name="connsiteY16" fmla="*/ 334962 h 593725"/>
              <a:gd name="connsiteX0" fmla="*/ 1117600 w 1117600"/>
              <a:gd name="connsiteY0" fmla="*/ 333375 h 596253"/>
              <a:gd name="connsiteX1" fmla="*/ 1016000 w 1117600"/>
              <a:gd name="connsiteY1" fmla="*/ 273050 h 596253"/>
              <a:gd name="connsiteX2" fmla="*/ 968375 w 1117600"/>
              <a:gd name="connsiteY2" fmla="*/ 174625 h 596253"/>
              <a:gd name="connsiteX3" fmla="*/ 885825 w 1117600"/>
              <a:gd name="connsiteY3" fmla="*/ 158750 h 596253"/>
              <a:gd name="connsiteX4" fmla="*/ 828675 w 1117600"/>
              <a:gd name="connsiteY4" fmla="*/ 53975 h 596253"/>
              <a:gd name="connsiteX5" fmla="*/ 698500 w 1117600"/>
              <a:gd name="connsiteY5" fmla="*/ 0 h 596253"/>
              <a:gd name="connsiteX6" fmla="*/ 615950 w 1117600"/>
              <a:gd name="connsiteY6" fmla="*/ 120650 h 596253"/>
              <a:gd name="connsiteX7" fmla="*/ 558800 w 1117600"/>
              <a:gd name="connsiteY7" fmla="*/ 203200 h 596253"/>
              <a:gd name="connsiteX8" fmla="*/ 28575 w 1117600"/>
              <a:gd name="connsiteY8" fmla="*/ 200025 h 596253"/>
              <a:gd name="connsiteX9" fmla="*/ 0 w 1117600"/>
              <a:gd name="connsiteY9" fmla="*/ 498475 h 596253"/>
              <a:gd name="connsiteX10" fmla="*/ 96043 w 1117600"/>
              <a:gd name="connsiteY10" fmla="*/ 508001 h 596253"/>
              <a:gd name="connsiteX11" fmla="*/ 90488 w 1117600"/>
              <a:gd name="connsiteY11" fmla="*/ 546101 h 596253"/>
              <a:gd name="connsiteX12" fmla="*/ 162719 w 1117600"/>
              <a:gd name="connsiteY12" fmla="*/ 565944 h 596253"/>
              <a:gd name="connsiteX13" fmla="*/ 159544 w 1117600"/>
              <a:gd name="connsiteY13" fmla="*/ 593725 h 596253"/>
              <a:gd name="connsiteX14" fmla="*/ 371475 w 1117600"/>
              <a:gd name="connsiteY14" fmla="*/ 586581 h 596253"/>
              <a:gd name="connsiteX15" fmla="*/ 492918 w 1117600"/>
              <a:gd name="connsiteY15" fmla="*/ 581818 h 596253"/>
              <a:gd name="connsiteX16" fmla="*/ 990600 w 1117600"/>
              <a:gd name="connsiteY16" fmla="*/ 581818 h 596253"/>
              <a:gd name="connsiteX17" fmla="*/ 1114425 w 1117600"/>
              <a:gd name="connsiteY17" fmla="*/ 334962 h 596253"/>
              <a:gd name="connsiteX0" fmla="*/ 1117600 w 1117600"/>
              <a:gd name="connsiteY0" fmla="*/ 333375 h 593725"/>
              <a:gd name="connsiteX1" fmla="*/ 1016000 w 1117600"/>
              <a:gd name="connsiteY1" fmla="*/ 273050 h 593725"/>
              <a:gd name="connsiteX2" fmla="*/ 968375 w 1117600"/>
              <a:gd name="connsiteY2" fmla="*/ 174625 h 593725"/>
              <a:gd name="connsiteX3" fmla="*/ 885825 w 1117600"/>
              <a:gd name="connsiteY3" fmla="*/ 158750 h 593725"/>
              <a:gd name="connsiteX4" fmla="*/ 828675 w 1117600"/>
              <a:gd name="connsiteY4" fmla="*/ 53975 h 593725"/>
              <a:gd name="connsiteX5" fmla="*/ 698500 w 1117600"/>
              <a:gd name="connsiteY5" fmla="*/ 0 h 593725"/>
              <a:gd name="connsiteX6" fmla="*/ 615950 w 1117600"/>
              <a:gd name="connsiteY6" fmla="*/ 120650 h 593725"/>
              <a:gd name="connsiteX7" fmla="*/ 558800 w 1117600"/>
              <a:gd name="connsiteY7" fmla="*/ 203200 h 593725"/>
              <a:gd name="connsiteX8" fmla="*/ 28575 w 1117600"/>
              <a:gd name="connsiteY8" fmla="*/ 200025 h 593725"/>
              <a:gd name="connsiteX9" fmla="*/ 0 w 1117600"/>
              <a:gd name="connsiteY9" fmla="*/ 498475 h 593725"/>
              <a:gd name="connsiteX10" fmla="*/ 96043 w 1117600"/>
              <a:gd name="connsiteY10" fmla="*/ 508001 h 593725"/>
              <a:gd name="connsiteX11" fmla="*/ 90488 w 1117600"/>
              <a:gd name="connsiteY11" fmla="*/ 546101 h 593725"/>
              <a:gd name="connsiteX12" fmla="*/ 162719 w 1117600"/>
              <a:gd name="connsiteY12" fmla="*/ 565944 h 593725"/>
              <a:gd name="connsiteX13" fmla="*/ 159544 w 1117600"/>
              <a:gd name="connsiteY13" fmla="*/ 593725 h 593725"/>
              <a:gd name="connsiteX14" fmla="*/ 371475 w 1117600"/>
              <a:gd name="connsiteY14" fmla="*/ 586581 h 593725"/>
              <a:gd name="connsiteX15" fmla="*/ 492918 w 1117600"/>
              <a:gd name="connsiteY15" fmla="*/ 581818 h 593725"/>
              <a:gd name="connsiteX16" fmla="*/ 990600 w 1117600"/>
              <a:gd name="connsiteY16" fmla="*/ 581818 h 593725"/>
              <a:gd name="connsiteX17" fmla="*/ 1114425 w 1117600"/>
              <a:gd name="connsiteY17" fmla="*/ 334962 h 593725"/>
              <a:gd name="connsiteX0" fmla="*/ 1117600 w 1117600"/>
              <a:gd name="connsiteY0" fmla="*/ 333375 h 593725"/>
              <a:gd name="connsiteX1" fmla="*/ 1016000 w 1117600"/>
              <a:gd name="connsiteY1" fmla="*/ 273050 h 593725"/>
              <a:gd name="connsiteX2" fmla="*/ 968375 w 1117600"/>
              <a:gd name="connsiteY2" fmla="*/ 174625 h 593725"/>
              <a:gd name="connsiteX3" fmla="*/ 885825 w 1117600"/>
              <a:gd name="connsiteY3" fmla="*/ 158750 h 593725"/>
              <a:gd name="connsiteX4" fmla="*/ 828675 w 1117600"/>
              <a:gd name="connsiteY4" fmla="*/ 53975 h 593725"/>
              <a:gd name="connsiteX5" fmla="*/ 698500 w 1117600"/>
              <a:gd name="connsiteY5" fmla="*/ 0 h 593725"/>
              <a:gd name="connsiteX6" fmla="*/ 615950 w 1117600"/>
              <a:gd name="connsiteY6" fmla="*/ 120650 h 593725"/>
              <a:gd name="connsiteX7" fmla="*/ 558800 w 1117600"/>
              <a:gd name="connsiteY7" fmla="*/ 203200 h 593725"/>
              <a:gd name="connsiteX8" fmla="*/ 28575 w 1117600"/>
              <a:gd name="connsiteY8" fmla="*/ 200025 h 593725"/>
              <a:gd name="connsiteX9" fmla="*/ 0 w 1117600"/>
              <a:gd name="connsiteY9" fmla="*/ 498475 h 593725"/>
              <a:gd name="connsiteX10" fmla="*/ 96043 w 1117600"/>
              <a:gd name="connsiteY10" fmla="*/ 508001 h 593725"/>
              <a:gd name="connsiteX11" fmla="*/ 90488 w 1117600"/>
              <a:gd name="connsiteY11" fmla="*/ 546101 h 593725"/>
              <a:gd name="connsiteX12" fmla="*/ 162719 w 1117600"/>
              <a:gd name="connsiteY12" fmla="*/ 565944 h 593725"/>
              <a:gd name="connsiteX13" fmla="*/ 159544 w 1117600"/>
              <a:gd name="connsiteY13" fmla="*/ 593725 h 593725"/>
              <a:gd name="connsiteX14" fmla="*/ 371475 w 1117600"/>
              <a:gd name="connsiteY14" fmla="*/ 586581 h 593725"/>
              <a:gd name="connsiteX15" fmla="*/ 492918 w 1117600"/>
              <a:gd name="connsiteY15" fmla="*/ 581818 h 593725"/>
              <a:gd name="connsiteX16" fmla="*/ 990600 w 1117600"/>
              <a:gd name="connsiteY16" fmla="*/ 581818 h 593725"/>
              <a:gd name="connsiteX17" fmla="*/ 1114425 w 1117600"/>
              <a:gd name="connsiteY17" fmla="*/ 334962 h 593725"/>
              <a:gd name="connsiteX18" fmla="*/ 1117600 w 1117600"/>
              <a:gd name="connsiteY18" fmla="*/ 333375 h 593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117600" h="593725">
                <a:moveTo>
                  <a:pt x="1117600" y="333375"/>
                </a:moveTo>
                <a:lnTo>
                  <a:pt x="1016000" y="273050"/>
                </a:lnTo>
                <a:lnTo>
                  <a:pt x="968375" y="174625"/>
                </a:lnTo>
                <a:lnTo>
                  <a:pt x="885825" y="158750"/>
                </a:lnTo>
                <a:lnTo>
                  <a:pt x="828675" y="53975"/>
                </a:lnTo>
                <a:lnTo>
                  <a:pt x="698500" y="0"/>
                </a:lnTo>
                <a:lnTo>
                  <a:pt x="615950" y="120650"/>
                </a:lnTo>
                <a:lnTo>
                  <a:pt x="558800" y="203200"/>
                </a:lnTo>
                <a:lnTo>
                  <a:pt x="28575" y="200025"/>
                </a:lnTo>
                <a:lnTo>
                  <a:pt x="0" y="498475"/>
                </a:lnTo>
                <a:lnTo>
                  <a:pt x="96043" y="508001"/>
                </a:lnTo>
                <a:lnTo>
                  <a:pt x="90488" y="546101"/>
                </a:lnTo>
                <a:lnTo>
                  <a:pt x="162719" y="565944"/>
                </a:lnTo>
                <a:lnTo>
                  <a:pt x="159544" y="593725"/>
                </a:lnTo>
                <a:lnTo>
                  <a:pt x="371475" y="586581"/>
                </a:lnTo>
                <a:cubicBezTo>
                  <a:pt x="393303" y="582612"/>
                  <a:pt x="386159" y="581686"/>
                  <a:pt x="492918" y="581818"/>
                </a:cubicBezTo>
                <a:lnTo>
                  <a:pt x="990600" y="581818"/>
                </a:lnTo>
                <a:lnTo>
                  <a:pt x="1114425" y="334962"/>
                </a:lnTo>
                <a:lnTo>
                  <a:pt x="1117600" y="333375"/>
                </a:lnTo>
                <a:close/>
              </a:path>
            </a:pathLst>
          </a:custGeom>
          <a:solidFill>
            <a:srgbClr val="ED7D31">
              <a:lumMod val="60000"/>
              <a:lumOff val="40000"/>
              <a:alpha val="50000"/>
            </a:srgbClr>
          </a:solidFill>
          <a:ln w="28575" cap="flat" cmpd="sng" algn="ctr">
            <a:solidFill>
              <a:srgbClr val="ED7D31"/>
            </a:solidFill>
            <a:prstDash val="sysDot"/>
            <a:miter lim="800000"/>
          </a:ln>
          <a:effectLst/>
        </p:spPr>
        <p:txBody>
          <a:bodyPr rtlCol="0" anchor="ctr"/>
          <a:lstStyle/>
          <a:p>
            <a:pPr marL="0" marR="0" lvl="0" indent="0" algn="ctr" defTabSz="964441" eaLnBrk="1" fontAlgn="auto" latinLnBrk="0" hangingPunct="1">
              <a:lnSpc>
                <a:spcPct val="100000"/>
              </a:lnSpc>
              <a:spcBef>
                <a:spcPts val="0"/>
              </a:spcBef>
              <a:spcAft>
                <a:spcPts val="0"/>
              </a:spcAft>
              <a:buClrTx/>
              <a:buSzTx/>
              <a:buFontTx/>
              <a:buNone/>
              <a:tabLst/>
              <a:defRPr/>
            </a:pPr>
            <a:endParaRPr kumimoji="0" lang="ja-JP" altLang="en-US" sz="2405" b="0" i="0" u="none" strike="noStrike" kern="0" cap="none" spc="0" normalizeH="0" baseline="0" noProof="0">
              <a:ln>
                <a:noFill/>
              </a:ln>
              <a:solidFill>
                <a:prstClr val="white"/>
              </a:solidFill>
              <a:effectLst/>
              <a:uLnTx/>
              <a:uFillTx/>
              <a:latin typeface="Calibri" panose="020F0502020204030204"/>
              <a:ea typeface="ＭＳ Ｐゴシック"/>
              <a:cs typeface="+mn-cs"/>
            </a:endParaRPr>
          </a:p>
        </p:txBody>
      </p:sp>
      <p:sp>
        <p:nvSpPr>
          <p:cNvPr id="12" name="フリーフォーム 11"/>
          <p:cNvSpPr/>
          <p:nvPr/>
        </p:nvSpPr>
        <p:spPr>
          <a:xfrm>
            <a:off x="5417358" y="3163939"/>
            <a:ext cx="3482846" cy="3415780"/>
          </a:xfrm>
          <a:custGeom>
            <a:avLst/>
            <a:gdLst>
              <a:gd name="connsiteX0" fmla="*/ 2559050 w 3162300"/>
              <a:gd name="connsiteY0" fmla="*/ 0 h 3079750"/>
              <a:gd name="connsiteX1" fmla="*/ 2235200 w 3162300"/>
              <a:gd name="connsiteY1" fmla="*/ 533400 h 3079750"/>
              <a:gd name="connsiteX2" fmla="*/ 1936750 w 3162300"/>
              <a:gd name="connsiteY2" fmla="*/ 793750 h 3079750"/>
              <a:gd name="connsiteX3" fmla="*/ 1600200 w 3162300"/>
              <a:gd name="connsiteY3" fmla="*/ 971550 h 3079750"/>
              <a:gd name="connsiteX4" fmla="*/ 69850 w 3162300"/>
              <a:gd name="connsiteY4" fmla="*/ 1346200 h 3079750"/>
              <a:gd name="connsiteX5" fmla="*/ 0 w 3162300"/>
              <a:gd name="connsiteY5" fmla="*/ 3009900 h 3079750"/>
              <a:gd name="connsiteX6" fmla="*/ 3162300 w 3162300"/>
              <a:gd name="connsiteY6" fmla="*/ 3079750 h 3079750"/>
              <a:gd name="connsiteX7" fmla="*/ 2559050 w 3162300"/>
              <a:gd name="connsiteY7" fmla="*/ 0 h 30797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62300" h="3079750">
                <a:moveTo>
                  <a:pt x="2559050" y="0"/>
                </a:moveTo>
                <a:lnTo>
                  <a:pt x="2235200" y="533400"/>
                </a:lnTo>
                <a:lnTo>
                  <a:pt x="1936750" y="793750"/>
                </a:lnTo>
                <a:lnTo>
                  <a:pt x="1600200" y="971550"/>
                </a:lnTo>
                <a:lnTo>
                  <a:pt x="69850" y="1346200"/>
                </a:lnTo>
                <a:lnTo>
                  <a:pt x="0" y="3009900"/>
                </a:lnTo>
                <a:lnTo>
                  <a:pt x="3162300" y="3079750"/>
                </a:lnTo>
                <a:lnTo>
                  <a:pt x="2559050" y="0"/>
                </a:lnTo>
                <a:close/>
              </a:path>
            </a:pathLst>
          </a:custGeom>
          <a:solidFill>
            <a:srgbClr val="5B9BD5">
              <a:lumMod val="60000"/>
              <a:lumOff val="40000"/>
              <a:alpha val="50000"/>
            </a:srgbClr>
          </a:solidFill>
          <a:ln w="25400" cap="flat" cmpd="sng" algn="ctr">
            <a:solidFill>
              <a:srgbClr val="00B0F0"/>
            </a:solidFill>
            <a:prstDash val="sysDot"/>
            <a:miter lim="800000"/>
          </a:ln>
          <a:effectLst/>
        </p:spPr>
        <p:txBody>
          <a:bodyPr rtlCol="0" anchor="ctr"/>
          <a:lstStyle/>
          <a:p>
            <a:pPr marL="0" marR="0" lvl="0" indent="0" algn="ctr" defTabSz="964441" eaLnBrk="1" fontAlgn="auto" latinLnBrk="0" hangingPunct="1">
              <a:lnSpc>
                <a:spcPct val="100000"/>
              </a:lnSpc>
              <a:spcBef>
                <a:spcPts val="0"/>
              </a:spcBef>
              <a:spcAft>
                <a:spcPts val="0"/>
              </a:spcAft>
              <a:buClrTx/>
              <a:buSzTx/>
              <a:buFontTx/>
              <a:buNone/>
              <a:tabLst/>
              <a:defRPr/>
            </a:pPr>
            <a:endParaRPr kumimoji="0" lang="ja-JP" altLang="en-US" sz="2405" b="0" i="0" u="none" strike="noStrike" kern="0" cap="none" spc="0" normalizeH="0" baseline="0" noProof="0">
              <a:ln>
                <a:noFill/>
              </a:ln>
              <a:solidFill>
                <a:prstClr val="white"/>
              </a:solidFill>
              <a:effectLst/>
              <a:uLnTx/>
              <a:uFillTx/>
              <a:latin typeface="Calibri" panose="020F0502020204030204"/>
              <a:ea typeface="ＭＳ Ｐゴシック"/>
              <a:cs typeface="+mn-cs"/>
            </a:endParaRPr>
          </a:p>
        </p:txBody>
      </p:sp>
      <p:sp>
        <p:nvSpPr>
          <p:cNvPr id="13" name="正方形/長方形 12"/>
          <p:cNvSpPr/>
          <p:nvPr/>
        </p:nvSpPr>
        <p:spPr>
          <a:xfrm rot="168162">
            <a:off x="6034571" y="4610227"/>
            <a:ext cx="133415" cy="676875"/>
          </a:xfrm>
          <a:prstGeom prst="rect">
            <a:avLst/>
          </a:prstGeom>
          <a:solidFill>
            <a:srgbClr val="00B0F0">
              <a:alpha val="70000"/>
            </a:srgbClr>
          </a:solidFill>
          <a:ln w="12700" cap="flat" cmpd="sng" algn="ctr">
            <a:solidFill>
              <a:srgbClr val="00B0F0"/>
            </a:solidFill>
            <a:prstDash val="solid"/>
            <a:miter lim="800000"/>
          </a:ln>
          <a:effectLst/>
        </p:spPr>
        <p:txBody>
          <a:bodyPr rtlCol="0" anchor="ctr"/>
          <a:lstStyle/>
          <a:p>
            <a:pPr marL="0" marR="0" lvl="0" indent="0" algn="ctr" defTabSz="964441" eaLnBrk="1" fontAlgn="auto" latinLnBrk="0" hangingPunct="1">
              <a:lnSpc>
                <a:spcPct val="100000"/>
              </a:lnSpc>
              <a:spcBef>
                <a:spcPts val="0"/>
              </a:spcBef>
              <a:spcAft>
                <a:spcPts val="0"/>
              </a:spcAft>
              <a:buClrTx/>
              <a:buSzTx/>
              <a:buFontTx/>
              <a:buNone/>
              <a:tabLst/>
              <a:defRPr/>
            </a:pPr>
            <a:endParaRPr kumimoji="0" lang="ja-JP" altLang="en-US" sz="2405" b="0" i="0" u="none" strike="noStrike" kern="0" cap="none" spc="0" normalizeH="0" baseline="0" noProof="0">
              <a:ln>
                <a:noFill/>
              </a:ln>
              <a:solidFill>
                <a:prstClr val="white"/>
              </a:solidFill>
              <a:effectLst/>
              <a:uLnTx/>
              <a:uFillTx/>
              <a:latin typeface="Calibri" panose="020F0502020204030204"/>
              <a:ea typeface="ＭＳ Ｐゴシック"/>
              <a:cs typeface="+mn-cs"/>
            </a:endParaRPr>
          </a:p>
        </p:txBody>
      </p:sp>
      <p:sp>
        <p:nvSpPr>
          <p:cNvPr id="14" name="テキスト ボックス 13"/>
          <p:cNvSpPr txBox="1"/>
          <p:nvPr/>
        </p:nvSpPr>
        <p:spPr>
          <a:xfrm>
            <a:off x="5696918" y="2338134"/>
            <a:ext cx="1410536" cy="274661"/>
          </a:xfrm>
          <a:prstGeom prst="rect">
            <a:avLst/>
          </a:prstGeom>
          <a:noFill/>
        </p:spPr>
        <p:txBody>
          <a:bodyPr wrap="square" rtlCol="0">
            <a:spAutoFit/>
          </a:bodyPr>
          <a:lstStyle/>
          <a:p>
            <a:pPr defTabSz="964441"/>
            <a:r>
              <a:rPr lang="en-US" altLang="ja-JP" sz="800" dirty="0">
                <a:solidFill>
                  <a:prstClr val="black"/>
                </a:solidFill>
                <a:latin typeface="HGSｺﾞｼｯｸM" panose="020B0600000000000000" pitchFamily="50" charset="-128"/>
                <a:ea typeface="HGSｺﾞｼｯｸM" panose="020B0600000000000000" pitchFamily="50" charset="-128"/>
              </a:rPr>
              <a:t>2</a:t>
            </a:r>
            <a:r>
              <a:rPr lang="ja-JP" altLang="en-US" sz="800" dirty="0">
                <a:solidFill>
                  <a:prstClr val="black"/>
                </a:solidFill>
                <a:latin typeface="HGSｺﾞｼｯｸM" panose="020B0600000000000000" pitchFamily="50" charset="-128"/>
                <a:ea typeface="HGSｺﾞｼｯｸM" panose="020B0600000000000000" pitchFamily="50" charset="-128"/>
              </a:rPr>
              <a:t>号配水池</a:t>
            </a:r>
          </a:p>
        </p:txBody>
      </p:sp>
      <p:sp>
        <p:nvSpPr>
          <p:cNvPr id="15" name="テキスト ボックス 14"/>
          <p:cNvSpPr txBox="1"/>
          <p:nvPr/>
        </p:nvSpPr>
        <p:spPr>
          <a:xfrm>
            <a:off x="6474595" y="5424205"/>
            <a:ext cx="2078808" cy="523220"/>
          </a:xfrm>
          <a:prstGeom prst="rect">
            <a:avLst/>
          </a:prstGeom>
          <a:solidFill>
            <a:sysClr val="window" lastClr="FFFFFF"/>
          </a:solidFill>
          <a:ln>
            <a:solidFill>
              <a:sysClr val="windowText" lastClr="000000"/>
            </a:solidFill>
          </a:ln>
        </p:spPr>
        <p:txBody>
          <a:bodyPr wrap="square" rtlCol="0">
            <a:spAutoFit/>
          </a:bodyPr>
          <a:lstStyle/>
          <a:p>
            <a:pPr marL="0" marR="0" lvl="0" indent="0" algn="ctr" defTabSz="964441" eaLnBrk="1" fontAlgn="auto" latinLnBrk="0" hangingPunct="1">
              <a:lnSpc>
                <a:spcPct val="100000"/>
              </a:lnSpc>
              <a:spcBef>
                <a:spcPts val="0"/>
              </a:spcBef>
              <a:spcAft>
                <a:spcPts val="0"/>
              </a:spcAft>
              <a:buClrTx/>
              <a:buSzTx/>
              <a:buFontTx/>
              <a:buNone/>
              <a:tabLst/>
              <a:defRPr/>
            </a:pPr>
            <a:r>
              <a:rPr kumimoji="0" lang="ja-JP" altLang="en-US" sz="1600" b="1" i="0" u="none" strike="noStrike" kern="0" cap="none" spc="0" normalizeH="0" baseline="0" noProof="0" dirty="0">
                <a:ln>
                  <a:noFill/>
                </a:ln>
                <a:solidFill>
                  <a:prstClr val="black"/>
                </a:solidFill>
                <a:effectLst/>
                <a:uLnTx/>
                <a:uFillTx/>
                <a:latin typeface="HGSｺﾞｼｯｸM" panose="020B0600000000000000" pitchFamily="50" charset="-128"/>
                <a:ea typeface="HGSｺﾞｼｯｸM" panose="020B0600000000000000" pitchFamily="50" charset="-128"/>
              </a:rPr>
              <a:t>大阪市庭窪浄水場</a:t>
            </a:r>
            <a:endParaRPr kumimoji="0" lang="en-US" altLang="ja-JP" sz="1600" b="1" i="0" u="none" strike="noStrike" kern="0" cap="none" spc="0" normalizeH="0" baseline="0" noProof="0" dirty="0">
              <a:ln>
                <a:noFill/>
              </a:ln>
              <a:solidFill>
                <a:prstClr val="black"/>
              </a:solidFill>
              <a:effectLst/>
              <a:uLnTx/>
              <a:uFillTx/>
              <a:latin typeface="HGSｺﾞｼｯｸM" panose="020B0600000000000000" pitchFamily="50" charset="-128"/>
              <a:ea typeface="HGSｺﾞｼｯｸM" panose="020B0600000000000000" pitchFamily="50" charset="-128"/>
            </a:endParaRPr>
          </a:p>
          <a:p>
            <a:pPr marL="0" marR="0" lvl="0" indent="0" algn="ctr" defTabSz="964441" eaLnBrk="1" fontAlgn="auto" latinLnBrk="0" hangingPunct="1">
              <a:lnSpc>
                <a:spcPct val="100000"/>
              </a:lnSpc>
              <a:spcBef>
                <a:spcPts val="0"/>
              </a:spcBef>
              <a:spcAft>
                <a:spcPts val="0"/>
              </a:spcAft>
              <a:buClrTx/>
              <a:buSzTx/>
              <a:buFontTx/>
              <a:buNone/>
              <a:tabLst/>
              <a:defRPr/>
            </a:pPr>
            <a:r>
              <a:rPr kumimoji="0" lang="en-US" altLang="ja-JP" sz="1200" b="1" i="0" u="none" strike="noStrike" kern="0" cap="none" spc="0" normalizeH="0" baseline="0" noProof="0" dirty="0">
                <a:ln>
                  <a:noFill/>
                </a:ln>
                <a:solidFill>
                  <a:prstClr val="black"/>
                </a:solidFill>
                <a:effectLst/>
                <a:uLnTx/>
                <a:uFillTx/>
                <a:latin typeface="HGSｺﾞｼｯｸM" panose="020B0600000000000000" pitchFamily="50" charset="-128"/>
                <a:ea typeface="HGSｺﾞｼｯｸM" panose="020B0600000000000000" pitchFamily="50" charset="-128"/>
              </a:rPr>
              <a:t>(</a:t>
            </a:r>
            <a:r>
              <a:rPr kumimoji="0" lang="ja-JP" altLang="en-US" sz="1200" b="1" i="0" u="none" strike="noStrike" kern="0" cap="none" spc="0" normalizeH="0" baseline="0" noProof="0" dirty="0">
                <a:ln>
                  <a:noFill/>
                </a:ln>
                <a:solidFill>
                  <a:prstClr val="black"/>
                </a:solidFill>
                <a:effectLst/>
                <a:uLnTx/>
                <a:uFillTx/>
                <a:latin typeface="HGSｺﾞｼｯｸM" panose="020B0600000000000000" pitchFamily="50" charset="-128"/>
                <a:ea typeface="HGSｺﾞｼｯｸM" panose="020B0600000000000000" pitchFamily="50" charset="-128"/>
              </a:rPr>
              <a:t>施設能力</a:t>
            </a:r>
            <a:r>
              <a:rPr kumimoji="0" lang="en-US" altLang="ja-JP" sz="1200" b="1" i="0" u="none" strike="noStrike" kern="0" cap="none" spc="0" normalizeH="0" baseline="0" noProof="0" dirty="0">
                <a:ln>
                  <a:noFill/>
                </a:ln>
                <a:solidFill>
                  <a:prstClr val="black"/>
                </a:solidFill>
                <a:effectLst/>
                <a:uLnTx/>
                <a:uFillTx/>
                <a:latin typeface="HGSｺﾞｼｯｸM" panose="020B0600000000000000" pitchFamily="50" charset="-128"/>
                <a:ea typeface="HGSｺﾞｼｯｸM" panose="020B0600000000000000" pitchFamily="50" charset="-128"/>
              </a:rPr>
              <a:t>80</a:t>
            </a:r>
            <a:r>
              <a:rPr kumimoji="0" lang="ja-JP" altLang="en-US" sz="1200" b="1" i="0" u="none" strike="noStrike" kern="0" cap="none" spc="0" normalizeH="0" baseline="0" noProof="0" dirty="0">
                <a:ln>
                  <a:noFill/>
                </a:ln>
                <a:solidFill>
                  <a:prstClr val="black"/>
                </a:solidFill>
                <a:effectLst/>
                <a:uLnTx/>
                <a:uFillTx/>
                <a:latin typeface="HGSｺﾞｼｯｸM" panose="020B0600000000000000" pitchFamily="50" charset="-128"/>
                <a:ea typeface="HGSｺﾞｼｯｸM" panose="020B0600000000000000" pitchFamily="50" charset="-128"/>
              </a:rPr>
              <a:t>万㎥</a:t>
            </a:r>
            <a:r>
              <a:rPr kumimoji="0" lang="en-US" altLang="ja-JP" sz="1200" b="1" i="0" u="none" strike="noStrike" kern="0" cap="none" spc="0" normalizeH="0" baseline="0" noProof="0" dirty="0">
                <a:ln>
                  <a:noFill/>
                </a:ln>
                <a:solidFill>
                  <a:prstClr val="black"/>
                </a:solidFill>
                <a:effectLst/>
                <a:uLnTx/>
                <a:uFillTx/>
                <a:latin typeface="HGSｺﾞｼｯｸM" panose="020B0600000000000000" pitchFamily="50" charset="-128"/>
                <a:ea typeface="HGSｺﾞｼｯｸM" panose="020B0600000000000000" pitchFamily="50" charset="-128"/>
              </a:rPr>
              <a:t>/</a:t>
            </a:r>
            <a:r>
              <a:rPr kumimoji="0" lang="ja-JP" altLang="en-US" sz="1200" b="1" i="0" u="none" strike="noStrike" kern="0" cap="none" spc="0" normalizeH="0" baseline="0" noProof="0" dirty="0">
                <a:ln>
                  <a:noFill/>
                </a:ln>
                <a:solidFill>
                  <a:prstClr val="black"/>
                </a:solidFill>
                <a:effectLst/>
                <a:uLnTx/>
                <a:uFillTx/>
                <a:latin typeface="HGSｺﾞｼｯｸM" panose="020B0600000000000000" pitchFamily="50" charset="-128"/>
                <a:ea typeface="HGSｺﾞｼｯｸM" panose="020B0600000000000000" pitchFamily="50" charset="-128"/>
              </a:rPr>
              <a:t>日）</a:t>
            </a:r>
          </a:p>
        </p:txBody>
      </p:sp>
      <p:sp>
        <p:nvSpPr>
          <p:cNvPr id="16" name="テキスト ボックス 15"/>
          <p:cNvSpPr txBox="1"/>
          <p:nvPr/>
        </p:nvSpPr>
        <p:spPr>
          <a:xfrm>
            <a:off x="4355976" y="1748092"/>
            <a:ext cx="1971249" cy="523220"/>
          </a:xfrm>
          <a:prstGeom prst="rect">
            <a:avLst/>
          </a:prstGeom>
          <a:solidFill>
            <a:sysClr val="window" lastClr="FFFFFF"/>
          </a:solidFill>
          <a:ln>
            <a:solidFill>
              <a:sysClr val="windowText" lastClr="000000"/>
            </a:solidFill>
          </a:ln>
        </p:spPr>
        <p:txBody>
          <a:bodyPr wrap="square" rtlCol="0">
            <a:spAutoFit/>
          </a:bodyPr>
          <a:lstStyle/>
          <a:p>
            <a:pPr marL="0" marR="0" lvl="0" indent="0" algn="ctr" defTabSz="964441" eaLnBrk="1" fontAlgn="auto" latinLnBrk="0" hangingPunct="1">
              <a:lnSpc>
                <a:spcPct val="100000"/>
              </a:lnSpc>
              <a:spcBef>
                <a:spcPts val="0"/>
              </a:spcBef>
              <a:spcAft>
                <a:spcPts val="0"/>
              </a:spcAft>
              <a:buClrTx/>
              <a:buSzTx/>
              <a:buFontTx/>
              <a:buNone/>
              <a:tabLst/>
              <a:defRPr/>
            </a:pPr>
            <a:r>
              <a:rPr kumimoji="0" lang="ja-JP" altLang="en-US" sz="1600" b="1" i="0" u="none" strike="noStrike" kern="0" cap="none" spc="0" normalizeH="0" baseline="0" noProof="0" dirty="0">
                <a:ln>
                  <a:noFill/>
                </a:ln>
                <a:solidFill>
                  <a:prstClr val="black"/>
                </a:solidFill>
                <a:effectLst/>
                <a:uLnTx/>
                <a:uFillTx/>
                <a:latin typeface="HGSｺﾞｼｯｸM" panose="020B0600000000000000" pitchFamily="50" charset="-128"/>
                <a:ea typeface="HGSｺﾞｼｯｸM" panose="020B0600000000000000" pitchFamily="50" charset="-128"/>
              </a:rPr>
              <a:t>守口市浄水場</a:t>
            </a:r>
            <a:endParaRPr kumimoji="0" lang="en-US" altLang="ja-JP" sz="1600" b="1" i="0" u="none" strike="noStrike" kern="0" cap="none" spc="0" normalizeH="0" baseline="0" noProof="0" dirty="0">
              <a:ln>
                <a:noFill/>
              </a:ln>
              <a:solidFill>
                <a:prstClr val="black"/>
              </a:solidFill>
              <a:effectLst/>
              <a:uLnTx/>
              <a:uFillTx/>
              <a:latin typeface="HGSｺﾞｼｯｸM" panose="020B0600000000000000" pitchFamily="50" charset="-128"/>
              <a:ea typeface="HGSｺﾞｼｯｸM" panose="020B0600000000000000" pitchFamily="50" charset="-128"/>
            </a:endParaRPr>
          </a:p>
          <a:p>
            <a:pPr marL="0" marR="0" lvl="0" indent="0" algn="ctr" defTabSz="964441" eaLnBrk="1" fontAlgn="auto" latinLnBrk="0" hangingPunct="1">
              <a:lnSpc>
                <a:spcPct val="100000"/>
              </a:lnSpc>
              <a:spcBef>
                <a:spcPts val="0"/>
              </a:spcBef>
              <a:spcAft>
                <a:spcPts val="0"/>
              </a:spcAft>
              <a:buClrTx/>
              <a:buSzTx/>
              <a:buFontTx/>
              <a:buNone/>
              <a:tabLst/>
              <a:defRPr/>
            </a:pPr>
            <a:r>
              <a:rPr kumimoji="0" lang="ja-JP" altLang="en-US" sz="1200" b="1" i="0" u="none" strike="noStrike" kern="0" cap="none" spc="0" normalizeH="0" baseline="0" noProof="0" dirty="0">
                <a:ln>
                  <a:noFill/>
                </a:ln>
                <a:solidFill>
                  <a:prstClr val="black"/>
                </a:solidFill>
                <a:effectLst/>
                <a:uLnTx/>
                <a:uFillTx/>
                <a:latin typeface="HGSｺﾞｼｯｸM" panose="020B0600000000000000" pitchFamily="50" charset="-128"/>
                <a:ea typeface="HGSｺﾞｼｯｸM" panose="020B0600000000000000" pitchFamily="50" charset="-128"/>
              </a:rPr>
              <a:t>（施設能力約</a:t>
            </a:r>
            <a:r>
              <a:rPr kumimoji="0" lang="en-US" altLang="ja-JP" sz="1200" b="1" i="0" u="none" strike="noStrike" kern="0" cap="none" spc="0" normalizeH="0" baseline="0" noProof="0" dirty="0">
                <a:ln>
                  <a:noFill/>
                </a:ln>
                <a:solidFill>
                  <a:prstClr val="black"/>
                </a:solidFill>
                <a:effectLst/>
                <a:uLnTx/>
                <a:uFillTx/>
                <a:latin typeface="HGSｺﾞｼｯｸM" panose="020B0600000000000000" pitchFamily="50" charset="-128"/>
                <a:ea typeface="HGSｺﾞｼｯｸM" panose="020B0600000000000000" pitchFamily="50" charset="-128"/>
              </a:rPr>
              <a:t>6</a:t>
            </a:r>
            <a:r>
              <a:rPr kumimoji="0" lang="ja-JP" altLang="en-US" sz="1200" b="1" i="0" u="none" strike="noStrike" kern="0" cap="none" spc="0" normalizeH="0" baseline="0" noProof="0" dirty="0">
                <a:ln>
                  <a:noFill/>
                </a:ln>
                <a:solidFill>
                  <a:prstClr val="black"/>
                </a:solidFill>
                <a:effectLst/>
                <a:uLnTx/>
                <a:uFillTx/>
                <a:latin typeface="HGSｺﾞｼｯｸM" panose="020B0600000000000000" pitchFamily="50" charset="-128"/>
                <a:ea typeface="HGSｺﾞｼｯｸM" panose="020B0600000000000000" pitchFamily="50" charset="-128"/>
              </a:rPr>
              <a:t>万㎥</a:t>
            </a:r>
            <a:r>
              <a:rPr kumimoji="0" lang="en-US" altLang="ja-JP" sz="1200" b="1" i="0" u="none" strike="noStrike" kern="0" cap="none" spc="0" normalizeH="0" baseline="0" noProof="0" dirty="0">
                <a:ln>
                  <a:noFill/>
                </a:ln>
                <a:solidFill>
                  <a:prstClr val="black"/>
                </a:solidFill>
                <a:effectLst/>
                <a:uLnTx/>
                <a:uFillTx/>
                <a:latin typeface="HGSｺﾞｼｯｸM" panose="020B0600000000000000" pitchFamily="50" charset="-128"/>
                <a:ea typeface="HGSｺﾞｼｯｸM" panose="020B0600000000000000" pitchFamily="50" charset="-128"/>
              </a:rPr>
              <a:t>/</a:t>
            </a:r>
            <a:r>
              <a:rPr kumimoji="0" lang="ja-JP" altLang="en-US" sz="1200" b="1" i="0" u="none" strike="noStrike" kern="0" cap="none" spc="0" normalizeH="0" baseline="0" noProof="0" dirty="0">
                <a:ln>
                  <a:noFill/>
                </a:ln>
                <a:solidFill>
                  <a:prstClr val="black"/>
                </a:solidFill>
                <a:effectLst/>
                <a:uLnTx/>
                <a:uFillTx/>
                <a:latin typeface="HGSｺﾞｼｯｸM" panose="020B0600000000000000" pitchFamily="50" charset="-128"/>
                <a:ea typeface="HGSｺﾞｼｯｸM" panose="020B0600000000000000" pitchFamily="50" charset="-128"/>
              </a:rPr>
              <a:t>日）</a:t>
            </a:r>
          </a:p>
        </p:txBody>
      </p:sp>
      <p:sp>
        <p:nvSpPr>
          <p:cNvPr id="17" name="フリーフォーム 16"/>
          <p:cNvSpPr/>
          <p:nvPr/>
        </p:nvSpPr>
        <p:spPr>
          <a:xfrm>
            <a:off x="4880733" y="2677116"/>
            <a:ext cx="1200734" cy="2129593"/>
          </a:xfrm>
          <a:custGeom>
            <a:avLst/>
            <a:gdLst>
              <a:gd name="connsiteX0" fmla="*/ 1028700 w 1028700"/>
              <a:gd name="connsiteY0" fmla="*/ 1889760 h 1897380"/>
              <a:gd name="connsiteX1" fmla="*/ 0 w 1028700"/>
              <a:gd name="connsiteY1" fmla="*/ 1897380 h 1897380"/>
              <a:gd name="connsiteX2" fmla="*/ 762000 w 1028700"/>
              <a:gd name="connsiteY2" fmla="*/ 327660 h 1897380"/>
              <a:gd name="connsiteX3" fmla="*/ 381000 w 1028700"/>
              <a:gd name="connsiteY3" fmla="*/ 320040 h 1897380"/>
              <a:gd name="connsiteX4" fmla="*/ 396240 w 1028700"/>
              <a:gd name="connsiteY4" fmla="*/ 205740 h 1897380"/>
              <a:gd name="connsiteX5" fmla="*/ 571500 w 1028700"/>
              <a:gd name="connsiteY5" fmla="*/ 175260 h 1897380"/>
              <a:gd name="connsiteX6" fmla="*/ 548640 w 1028700"/>
              <a:gd name="connsiteY6" fmla="*/ 15240 h 1897380"/>
              <a:gd name="connsiteX7" fmla="*/ 632460 w 1028700"/>
              <a:gd name="connsiteY7" fmla="*/ 0 h 1897380"/>
              <a:gd name="connsiteX0" fmla="*/ 1028700 w 1028700"/>
              <a:gd name="connsiteY0" fmla="*/ 1889760 h 1897380"/>
              <a:gd name="connsiteX1" fmla="*/ 0 w 1028700"/>
              <a:gd name="connsiteY1" fmla="*/ 1897380 h 1897380"/>
              <a:gd name="connsiteX2" fmla="*/ 762000 w 1028700"/>
              <a:gd name="connsiteY2" fmla="*/ 327660 h 1897380"/>
              <a:gd name="connsiteX3" fmla="*/ 838200 w 1028700"/>
              <a:gd name="connsiteY3" fmla="*/ 170021 h 1897380"/>
              <a:gd name="connsiteX4" fmla="*/ 396240 w 1028700"/>
              <a:gd name="connsiteY4" fmla="*/ 205740 h 1897380"/>
              <a:gd name="connsiteX5" fmla="*/ 571500 w 1028700"/>
              <a:gd name="connsiteY5" fmla="*/ 175260 h 1897380"/>
              <a:gd name="connsiteX6" fmla="*/ 548640 w 1028700"/>
              <a:gd name="connsiteY6" fmla="*/ 15240 h 1897380"/>
              <a:gd name="connsiteX7" fmla="*/ 632460 w 1028700"/>
              <a:gd name="connsiteY7" fmla="*/ 0 h 1897380"/>
              <a:gd name="connsiteX0" fmla="*/ 1028700 w 1028700"/>
              <a:gd name="connsiteY0" fmla="*/ 1874520 h 1882140"/>
              <a:gd name="connsiteX1" fmla="*/ 0 w 1028700"/>
              <a:gd name="connsiteY1" fmla="*/ 1882140 h 1882140"/>
              <a:gd name="connsiteX2" fmla="*/ 762000 w 1028700"/>
              <a:gd name="connsiteY2" fmla="*/ 312420 h 1882140"/>
              <a:gd name="connsiteX3" fmla="*/ 838200 w 1028700"/>
              <a:gd name="connsiteY3" fmla="*/ 154781 h 1882140"/>
              <a:gd name="connsiteX4" fmla="*/ 396240 w 1028700"/>
              <a:gd name="connsiteY4" fmla="*/ 190500 h 1882140"/>
              <a:gd name="connsiteX5" fmla="*/ 571500 w 1028700"/>
              <a:gd name="connsiteY5" fmla="*/ 160020 h 1882140"/>
              <a:gd name="connsiteX6" fmla="*/ 548640 w 1028700"/>
              <a:gd name="connsiteY6" fmla="*/ 0 h 1882140"/>
              <a:gd name="connsiteX0" fmla="*/ 1028700 w 1028700"/>
              <a:gd name="connsiteY0" fmla="*/ 1719739 h 1727359"/>
              <a:gd name="connsiteX1" fmla="*/ 0 w 1028700"/>
              <a:gd name="connsiteY1" fmla="*/ 1727359 h 1727359"/>
              <a:gd name="connsiteX2" fmla="*/ 762000 w 1028700"/>
              <a:gd name="connsiteY2" fmla="*/ 157639 h 1727359"/>
              <a:gd name="connsiteX3" fmla="*/ 838200 w 1028700"/>
              <a:gd name="connsiteY3" fmla="*/ 0 h 1727359"/>
              <a:gd name="connsiteX4" fmla="*/ 396240 w 1028700"/>
              <a:gd name="connsiteY4" fmla="*/ 35719 h 1727359"/>
              <a:gd name="connsiteX5" fmla="*/ 571500 w 1028700"/>
              <a:gd name="connsiteY5" fmla="*/ 5239 h 1727359"/>
              <a:gd name="connsiteX0" fmla="*/ 1028700 w 1028700"/>
              <a:gd name="connsiteY0" fmla="*/ 1719739 h 1727359"/>
              <a:gd name="connsiteX1" fmla="*/ 0 w 1028700"/>
              <a:gd name="connsiteY1" fmla="*/ 1727359 h 1727359"/>
              <a:gd name="connsiteX2" fmla="*/ 762000 w 1028700"/>
              <a:gd name="connsiteY2" fmla="*/ 157639 h 1727359"/>
              <a:gd name="connsiteX3" fmla="*/ 838200 w 1028700"/>
              <a:gd name="connsiteY3" fmla="*/ 0 h 1727359"/>
              <a:gd name="connsiteX4" fmla="*/ 571500 w 1028700"/>
              <a:gd name="connsiteY4" fmla="*/ 5239 h 1727359"/>
              <a:gd name="connsiteX0" fmla="*/ 1028700 w 1028700"/>
              <a:gd name="connsiteY0" fmla="*/ 1833562 h 1841182"/>
              <a:gd name="connsiteX1" fmla="*/ 0 w 1028700"/>
              <a:gd name="connsiteY1" fmla="*/ 1841182 h 1841182"/>
              <a:gd name="connsiteX2" fmla="*/ 762000 w 1028700"/>
              <a:gd name="connsiteY2" fmla="*/ 271462 h 1841182"/>
              <a:gd name="connsiteX3" fmla="*/ 838200 w 1028700"/>
              <a:gd name="connsiteY3" fmla="*/ 113823 h 1841182"/>
              <a:gd name="connsiteX4" fmla="*/ 692944 w 1028700"/>
              <a:gd name="connsiteY4" fmla="*/ 0 h 1841182"/>
              <a:gd name="connsiteX0" fmla="*/ 1028700 w 1028700"/>
              <a:gd name="connsiteY0" fmla="*/ 1833562 h 1841182"/>
              <a:gd name="connsiteX1" fmla="*/ 0 w 1028700"/>
              <a:gd name="connsiteY1" fmla="*/ 1841182 h 1841182"/>
              <a:gd name="connsiteX2" fmla="*/ 762000 w 1028700"/>
              <a:gd name="connsiteY2" fmla="*/ 271462 h 1841182"/>
              <a:gd name="connsiteX3" fmla="*/ 809625 w 1028700"/>
              <a:gd name="connsiteY3" fmla="*/ 163829 h 1841182"/>
              <a:gd name="connsiteX4" fmla="*/ 692944 w 1028700"/>
              <a:gd name="connsiteY4" fmla="*/ 0 h 1841182"/>
              <a:gd name="connsiteX0" fmla="*/ 1028700 w 1028700"/>
              <a:gd name="connsiteY0" fmla="*/ 1833562 h 1841182"/>
              <a:gd name="connsiteX1" fmla="*/ 0 w 1028700"/>
              <a:gd name="connsiteY1" fmla="*/ 1841182 h 1841182"/>
              <a:gd name="connsiteX2" fmla="*/ 762000 w 1028700"/>
              <a:gd name="connsiteY2" fmla="*/ 271462 h 1841182"/>
              <a:gd name="connsiteX3" fmla="*/ 692944 w 1028700"/>
              <a:gd name="connsiteY3" fmla="*/ 0 h 1841182"/>
              <a:gd name="connsiteX0" fmla="*/ 1028700 w 1028700"/>
              <a:gd name="connsiteY0" fmla="*/ 1833562 h 1841182"/>
              <a:gd name="connsiteX1" fmla="*/ 0 w 1028700"/>
              <a:gd name="connsiteY1" fmla="*/ 1841182 h 1841182"/>
              <a:gd name="connsiteX2" fmla="*/ 783432 w 1028700"/>
              <a:gd name="connsiteY2" fmla="*/ 185737 h 1841182"/>
              <a:gd name="connsiteX3" fmla="*/ 692944 w 1028700"/>
              <a:gd name="connsiteY3" fmla="*/ 0 h 1841182"/>
            </a:gdLst>
            <a:ahLst/>
            <a:cxnLst>
              <a:cxn ang="0">
                <a:pos x="connsiteX0" y="connsiteY0"/>
              </a:cxn>
              <a:cxn ang="0">
                <a:pos x="connsiteX1" y="connsiteY1"/>
              </a:cxn>
              <a:cxn ang="0">
                <a:pos x="connsiteX2" y="connsiteY2"/>
              </a:cxn>
              <a:cxn ang="0">
                <a:pos x="connsiteX3" y="connsiteY3"/>
              </a:cxn>
            </a:cxnLst>
            <a:rect l="l" t="t" r="r" b="b"/>
            <a:pathLst>
              <a:path w="1028700" h="1841182">
                <a:moveTo>
                  <a:pt x="1028700" y="1833562"/>
                </a:moveTo>
                <a:lnTo>
                  <a:pt x="0" y="1841182"/>
                </a:lnTo>
                <a:lnTo>
                  <a:pt x="783432" y="185737"/>
                </a:lnTo>
                <a:lnTo>
                  <a:pt x="692944" y="0"/>
                </a:lnTo>
              </a:path>
            </a:pathLst>
          </a:custGeom>
          <a:noFill/>
          <a:ln w="25400" cap="flat" cmpd="sng" algn="ctr">
            <a:solidFill>
              <a:srgbClr val="FF0000"/>
            </a:solidFill>
            <a:prstDash val="solid"/>
            <a:miter lim="800000"/>
          </a:ln>
          <a:effectLst/>
        </p:spPr>
        <p:txBody>
          <a:bodyPr rtlCol="0" anchor="ctr"/>
          <a:lstStyle/>
          <a:p>
            <a:pPr marL="0" marR="0" lvl="0" indent="0" algn="ctr" defTabSz="964441" eaLnBrk="1" fontAlgn="auto" latinLnBrk="0" hangingPunct="1">
              <a:lnSpc>
                <a:spcPct val="100000"/>
              </a:lnSpc>
              <a:spcBef>
                <a:spcPts val="0"/>
              </a:spcBef>
              <a:spcAft>
                <a:spcPts val="0"/>
              </a:spcAft>
              <a:buClrTx/>
              <a:buSzTx/>
              <a:buFontTx/>
              <a:buNone/>
              <a:tabLst/>
              <a:defRPr/>
            </a:pPr>
            <a:endParaRPr kumimoji="0" lang="ja-JP" altLang="en-US" sz="2405" b="0" i="0" u="none" strike="noStrike" kern="0" cap="none" spc="0" normalizeH="0" baseline="0" noProof="0">
              <a:ln>
                <a:noFill/>
              </a:ln>
              <a:solidFill>
                <a:prstClr val="white"/>
              </a:solidFill>
              <a:effectLst/>
              <a:uLnTx/>
              <a:uFillTx/>
              <a:latin typeface="Calibri" panose="020F0502020204030204"/>
              <a:ea typeface="ＭＳ Ｐゴシック"/>
              <a:cs typeface="+mn-cs"/>
            </a:endParaRPr>
          </a:p>
        </p:txBody>
      </p:sp>
      <p:sp>
        <p:nvSpPr>
          <p:cNvPr id="18" name="正方形/長方形 17"/>
          <p:cNvSpPr/>
          <p:nvPr/>
        </p:nvSpPr>
        <p:spPr>
          <a:xfrm rot="20854565">
            <a:off x="5621787" y="2524949"/>
            <a:ext cx="86685" cy="178281"/>
          </a:xfrm>
          <a:prstGeom prst="rect">
            <a:avLst/>
          </a:prstGeom>
          <a:solidFill>
            <a:srgbClr val="FFFF00">
              <a:alpha val="70000"/>
            </a:srgbClr>
          </a:solidFill>
          <a:ln w="12700" cap="flat" cmpd="sng" algn="ctr">
            <a:solidFill>
              <a:srgbClr val="FFC000"/>
            </a:solidFill>
            <a:prstDash val="solid"/>
            <a:miter lim="800000"/>
          </a:ln>
          <a:effectLst/>
        </p:spPr>
        <p:txBody>
          <a:bodyPr rtlCol="0" anchor="ctr"/>
          <a:lstStyle/>
          <a:p>
            <a:pPr marL="0" marR="0" lvl="0" indent="0" algn="ctr" defTabSz="964441" eaLnBrk="1" fontAlgn="auto" latinLnBrk="0" hangingPunct="1">
              <a:lnSpc>
                <a:spcPct val="100000"/>
              </a:lnSpc>
              <a:spcBef>
                <a:spcPts val="0"/>
              </a:spcBef>
              <a:spcAft>
                <a:spcPts val="0"/>
              </a:spcAft>
              <a:buClrTx/>
              <a:buSzTx/>
              <a:buFontTx/>
              <a:buNone/>
              <a:tabLst/>
              <a:defRPr/>
            </a:pPr>
            <a:endParaRPr kumimoji="0" lang="ja-JP" altLang="en-US" sz="2405" b="0" i="0" u="none" strike="noStrike" kern="0" cap="none" spc="0" normalizeH="0" baseline="0" noProof="0">
              <a:ln>
                <a:noFill/>
              </a:ln>
              <a:solidFill>
                <a:prstClr val="white"/>
              </a:solidFill>
              <a:effectLst/>
              <a:uLnTx/>
              <a:uFillTx/>
              <a:latin typeface="Calibri" panose="020F0502020204030204"/>
              <a:ea typeface="ＭＳ Ｐゴシック"/>
              <a:cs typeface="+mn-cs"/>
            </a:endParaRPr>
          </a:p>
        </p:txBody>
      </p:sp>
      <p:sp>
        <p:nvSpPr>
          <p:cNvPr id="19" name="テキスト ボックス 18"/>
          <p:cNvSpPr txBox="1"/>
          <p:nvPr/>
        </p:nvSpPr>
        <p:spPr>
          <a:xfrm>
            <a:off x="6122753" y="4583179"/>
            <a:ext cx="351843" cy="836069"/>
          </a:xfrm>
          <a:prstGeom prst="rect">
            <a:avLst/>
          </a:prstGeom>
          <a:noFill/>
        </p:spPr>
        <p:txBody>
          <a:bodyPr vert="eaVert" wrap="square" rtlCol="0">
            <a:spAutoFit/>
          </a:bodyPr>
          <a:lstStyle/>
          <a:p>
            <a:pPr defTabSz="964441"/>
            <a:r>
              <a:rPr lang="ja-JP" altLang="en-US" sz="800" dirty="0">
                <a:solidFill>
                  <a:prstClr val="black"/>
                </a:solidFill>
                <a:latin typeface="HGSｺﾞｼｯｸM" panose="020B0600000000000000" pitchFamily="50" charset="-128"/>
                <a:ea typeface="HGSｺﾞｼｯｸM" panose="020B0600000000000000" pitchFamily="50" charset="-128"/>
              </a:rPr>
              <a:t>送水ポンプ場</a:t>
            </a:r>
          </a:p>
        </p:txBody>
      </p:sp>
      <p:sp>
        <p:nvSpPr>
          <p:cNvPr id="20" name="テキスト ボックス 19"/>
          <p:cNvSpPr txBox="1"/>
          <p:nvPr/>
        </p:nvSpPr>
        <p:spPr>
          <a:xfrm>
            <a:off x="5289427" y="3636713"/>
            <a:ext cx="1226827" cy="477054"/>
          </a:xfrm>
          <a:prstGeom prst="rect">
            <a:avLst/>
          </a:prstGeom>
          <a:noFill/>
          <a:ln>
            <a:solidFill>
              <a:sysClr val="window" lastClr="FFFFFF"/>
            </a:solidFill>
          </a:ln>
        </p:spPr>
        <p:txBody>
          <a:bodyPr wrap="square" rtlCol="0">
            <a:spAutoFit/>
          </a:bodyPr>
          <a:lstStyle/>
          <a:p>
            <a:pPr marL="0" marR="0" lvl="0" indent="0" algn="ctr" defTabSz="964441" eaLnBrk="1" fontAlgn="auto" latinLnBrk="0" hangingPunct="1">
              <a:lnSpc>
                <a:spcPct val="100000"/>
              </a:lnSpc>
              <a:spcBef>
                <a:spcPts val="0"/>
              </a:spcBef>
              <a:spcAft>
                <a:spcPts val="0"/>
              </a:spcAft>
              <a:buClrTx/>
              <a:buSzTx/>
              <a:buFontTx/>
              <a:buNone/>
              <a:tabLst/>
              <a:defRPr/>
            </a:pPr>
            <a:r>
              <a:rPr kumimoji="0" lang="ja-JP" altLang="en-US" sz="1400" b="1" i="0" u="none" strike="noStrike" kern="0" cap="none" spc="0" normalizeH="0" baseline="0" noProof="0" dirty="0">
                <a:ln>
                  <a:noFill/>
                </a:ln>
                <a:solidFill>
                  <a:srgbClr val="FF0000"/>
                </a:solidFill>
                <a:effectLst/>
                <a:uLnTx/>
                <a:uFillTx/>
                <a:latin typeface="HGSｺﾞｼｯｸM" panose="020B0600000000000000" pitchFamily="50" charset="-128"/>
                <a:ea typeface="HGSｺﾞｼｯｸM" panose="020B0600000000000000" pitchFamily="50" charset="-128"/>
              </a:rPr>
              <a:t>送水管新設</a:t>
            </a:r>
          </a:p>
          <a:p>
            <a:pPr marL="0" marR="0" lvl="0" indent="0" algn="ctr" defTabSz="964441" eaLnBrk="1" fontAlgn="auto" latinLnBrk="0" hangingPunct="1">
              <a:lnSpc>
                <a:spcPct val="100000"/>
              </a:lnSpc>
              <a:spcBef>
                <a:spcPts val="0"/>
              </a:spcBef>
              <a:spcAft>
                <a:spcPts val="0"/>
              </a:spcAft>
              <a:buClrTx/>
              <a:buSzTx/>
              <a:buFontTx/>
              <a:buNone/>
              <a:tabLst/>
              <a:defRPr/>
            </a:pPr>
            <a:r>
              <a:rPr kumimoji="0" lang="el-GR" altLang="ja-JP" sz="1100" b="1" i="0" u="none" strike="noStrike" kern="0" cap="none" spc="0" normalizeH="0" baseline="0" noProof="0" dirty="0">
                <a:ln>
                  <a:noFill/>
                </a:ln>
                <a:solidFill>
                  <a:srgbClr val="FF0000"/>
                </a:solidFill>
                <a:effectLst/>
                <a:uLnTx/>
                <a:uFillTx/>
                <a:latin typeface="HGSｺﾞｼｯｸM" panose="020B0600000000000000" pitchFamily="50" charset="-128"/>
                <a:ea typeface="HGSｺﾞｼｯｸM" panose="020B0600000000000000" pitchFamily="50" charset="-128"/>
              </a:rPr>
              <a:t>Φ</a:t>
            </a:r>
            <a:r>
              <a:rPr kumimoji="0" lang="en-US" altLang="ja-JP" sz="1100" b="1" i="0" u="none" strike="noStrike" kern="0" cap="none" spc="0" normalizeH="0" baseline="0" noProof="0" dirty="0">
                <a:ln>
                  <a:noFill/>
                </a:ln>
                <a:solidFill>
                  <a:srgbClr val="FF0000"/>
                </a:solidFill>
                <a:effectLst/>
                <a:uLnTx/>
                <a:uFillTx/>
                <a:latin typeface="HGSｺﾞｼｯｸM" panose="020B0600000000000000" pitchFamily="50" charset="-128"/>
                <a:ea typeface="HGSｺﾞｼｯｸM" panose="020B0600000000000000" pitchFamily="50" charset="-128"/>
              </a:rPr>
              <a:t>700×700m</a:t>
            </a:r>
          </a:p>
        </p:txBody>
      </p:sp>
      <p:sp>
        <p:nvSpPr>
          <p:cNvPr id="21" name="正方形/長方形 20"/>
          <p:cNvSpPr/>
          <p:nvPr/>
        </p:nvSpPr>
        <p:spPr>
          <a:xfrm>
            <a:off x="5381983" y="3103129"/>
            <a:ext cx="86685" cy="178281"/>
          </a:xfrm>
          <a:prstGeom prst="rect">
            <a:avLst/>
          </a:prstGeom>
          <a:solidFill>
            <a:srgbClr val="FFFF00">
              <a:alpha val="70000"/>
            </a:srgbClr>
          </a:solidFill>
          <a:ln w="12700" cap="flat" cmpd="sng" algn="ctr">
            <a:solidFill>
              <a:srgbClr val="FFC000"/>
            </a:solidFill>
            <a:prstDash val="solid"/>
            <a:miter lim="800000"/>
          </a:ln>
          <a:effectLst/>
        </p:spPr>
        <p:txBody>
          <a:bodyPr rtlCol="0" anchor="ctr"/>
          <a:lstStyle/>
          <a:p>
            <a:pPr marL="0" marR="0" lvl="0" indent="0" algn="ctr" defTabSz="964441" eaLnBrk="1" fontAlgn="auto" latinLnBrk="0" hangingPunct="1">
              <a:lnSpc>
                <a:spcPct val="100000"/>
              </a:lnSpc>
              <a:spcBef>
                <a:spcPts val="0"/>
              </a:spcBef>
              <a:spcAft>
                <a:spcPts val="0"/>
              </a:spcAft>
              <a:buClrTx/>
              <a:buSzTx/>
              <a:buFontTx/>
              <a:buNone/>
              <a:tabLst/>
              <a:defRPr/>
            </a:pPr>
            <a:endParaRPr kumimoji="0" lang="ja-JP" altLang="en-US" sz="2405" b="0" i="0" u="none" strike="noStrike" kern="0" cap="none" spc="0" normalizeH="0" baseline="0" noProof="0">
              <a:ln>
                <a:noFill/>
              </a:ln>
              <a:solidFill>
                <a:prstClr val="white"/>
              </a:solidFill>
              <a:effectLst/>
              <a:uLnTx/>
              <a:uFillTx/>
              <a:latin typeface="Calibri" panose="020F0502020204030204"/>
              <a:ea typeface="ＭＳ Ｐゴシック"/>
              <a:cs typeface="+mn-cs"/>
            </a:endParaRPr>
          </a:p>
        </p:txBody>
      </p:sp>
      <p:sp>
        <p:nvSpPr>
          <p:cNvPr id="22" name="テキスト ボックス 21"/>
          <p:cNvSpPr txBox="1"/>
          <p:nvPr/>
        </p:nvSpPr>
        <p:spPr>
          <a:xfrm>
            <a:off x="4598338" y="2911376"/>
            <a:ext cx="1523155" cy="274661"/>
          </a:xfrm>
          <a:prstGeom prst="rect">
            <a:avLst/>
          </a:prstGeom>
          <a:noFill/>
        </p:spPr>
        <p:txBody>
          <a:bodyPr wrap="square" rtlCol="0">
            <a:spAutoFit/>
          </a:bodyPr>
          <a:lstStyle/>
          <a:p>
            <a:pPr defTabSz="964441"/>
            <a:r>
              <a:rPr lang="en-US" altLang="ja-JP" sz="800" dirty="0">
                <a:solidFill>
                  <a:prstClr val="black"/>
                </a:solidFill>
                <a:latin typeface="HGSｺﾞｼｯｸM" panose="020B0600000000000000" pitchFamily="50" charset="-128"/>
                <a:ea typeface="HGSｺﾞｼｯｸM" panose="020B0600000000000000" pitchFamily="50" charset="-128"/>
              </a:rPr>
              <a:t>4</a:t>
            </a:r>
            <a:r>
              <a:rPr lang="ja-JP" altLang="en-US" sz="800" dirty="0">
                <a:solidFill>
                  <a:prstClr val="black"/>
                </a:solidFill>
                <a:latin typeface="HGSｺﾞｼｯｸM" panose="020B0600000000000000" pitchFamily="50" charset="-128"/>
                <a:ea typeface="HGSｺﾞｼｯｸM" panose="020B0600000000000000" pitchFamily="50" charset="-128"/>
              </a:rPr>
              <a:t>号配水池</a:t>
            </a:r>
          </a:p>
        </p:txBody>
      </p:sp>
      <p:sp>
        <p:nvSpPr>
          <p:cNvPr id="23" name="フリーフォーム 22"/>
          <p:cNvSpPr/>
          <p:nvPr/>
        </p:nvSpPr>
        <p:spPr>
          <a:xfrm>
            <a:off x="5421063" y="3224240"/>
            <a:ext cx="166769" cy="82628"/>
          </a:xfrm>
          <a:custGeom>
            <a:avLst/>
            <a:gdLst>
              <a:gd name="connsiteX0" fmla="*/ 142875 w 142875"/>
              <a:gd name="connsiteY0" fmla="*/ 71438 h 71438"/>
              <a:gd name="connsiteX1" fmla="*/ 66675 w 142875"/>
              <a:gd name="connsiteY1" fmla="*/ 23813 h 71438"/>
              <a:gd name="connsiteX2" fmla="*/ 0 w 142875"/>
              <a:gd name="connsiteY2" fmla="*/ 0 h 71438"/>
            </a:gdLst>
            <a:ahLst/>
            <a:cxnLst>
              <a:cxn ang="0">
                <a:pos x="connsiteX0" y="connsiteY0"/>
              </a:cxn>
              <a:cxn ang="0">
                <a:pos x="connsiteX1" y="connsiteY1"/>
              </a:cxn>
              <a:cxn ang="0">
                <a:pos x="connsiteX2" y="connsiteY2"/>
              </a:cxn>
            </a:cxnLst>
            <a:rect l="l" t="t" r="r" b="b"/>
            <a:pathLst>
              <a:path w="142875" h="71438">
                <a:moveTo>
                  <a:pt x="142875" y="71438"/>
                </a:moveTo>
                <a:lnTo>
                  <a:pt x="66675" y="23813"/>
                </a:lnTo>
                <a:lnTo>
                  <a:pt x="0" y="0"/>
                </a:lnTo>
              </a:path>
            </a:pathLst>
          </a:custGeom>
          <a:noFill/>
          <a:ln w="25400" cap="flat" cmpd="sng" algn="ctr">
            <a:solidFill>
              <a:srgbClr val="FF0000"/>
            </a:solidFill>
            <a:prstDash val="solid"/>
            <a:miter lim="800000"/>
          </a:ln>
          <a:effectLst/>
        </p:spPr>
        <p:txBody>
          <a:bodyPr rtlCol="0" anchor="ctr"/>
          <a:lstStyle/>
          <a:p>
            <a:pPr marL="0" marR="0" lvl="0" indent="0" algn="ctr" defTabSz="964441" eaLnBrk="1" fontAlgn="auto" latinLnBrk="0" hangingPunct="1">
              <a:lnSpc>
                <a:spcPct val="100000"/>
              </a:lnSpc>
              <a:spcBef>
                <a:spcPts val="0"/>
              </a:spcBef>
              <a:spcAft>
                <a:spcPts val="0"/>
              </a:spcAft>
              <a:buClrTx/>
              <a:buSzTx/>
              <a:buFontTx/>
              <a:buNone/>
              <a:tabLst/>
              <a:defRPr/>
            </a:pPr>
            <a:endParaRPr kumimoji="0" lang="ja-JP" altLang="en-US" sz="1900" b="0" i="0" u="none" strike="noStrike" kern="0" cap="none" spc="0" normalizeH="0" baseline="0" noProof="0">
              <a:ln>
                <a:noFill/>
              </a:ln>
              <a:solidFill>
                <a:prstClr val="white"/>
              </a:solidFill>
              <a:effectLst/>
              <a:uLnTx/>
              <a:uFillTx/>
              <a:latin typeface="Calibri" panose="020F0502020204030204"/>
              <a:ea typeface="ＭＳ Ｐゴシック"/>
              <a:cs typeface="+mn-cs"/>
            </a:endParaRPr>
          </a:p>
        </p:txBody>
      </p:sp>
      <p:sp>
        <p:nvSpPr>
          <p:cNvPr id="24" name="フリーフォーム 23"/>
          <p:cNvSpPr/>
          <p:nvPr/>
        </p:nvSpPr>
        <p:spPr>
          <a:xfrm>
            <a:off x="5413281" y="3463436"/>
            <a:ext cx="94503" cy="44068"/>
          </a:xfrm>
          <a:custGeom>
            <a:avLst/>
            <a:gdLst>
              <a:gd name="connsiteX0" fmla="*/ 80963 w 80963"/>
              <a:gd name="connsiteY0" fmla="*/ 38100 h 38100"/>
              <a:gd name="connsiteX1" fmla="*/ 0 w 80963"/>
              <a:gd name="connsiteY1" fmla="*/ 0 h 38100"/>
            </a:gdLst>
            <a:ahLst/>
            <a:cxnLst>
              <a:cxn ang="0">
                <a:pos x="connsiteX0" y="connsiteY0"/>
              </a:cxn>
              <a:cxn ang="0">
                <a:pos x="connsiteX1" y="connsiteY1"/>
              </a:cxn>
            </a:cxnLst>
            <a:rect l="l" t="t" r="r" b="b"/>
            <a:pathLst>
              <a:path w="80963" h="38100">
                <a:moveTo>
                  <a:pt x="80963" y="38100"/>
                </a:moveTo>
                <a:lnTo>
                  <a:pt x="0" y="0"/>
                </a:lnTo>
              </a:path>
            </a:pathLst>
          </a:custGeom>
          <a:noFill/>
          <a:ln w="25400" cap="flat" cmpd="sng" algn="ctr">
            <a:solidFill>
              <a:srgbClr val="FF0000"/>
            </a:solidFill>
            <a:prstDash val="solid"/>
            <a:miter lim="800000"/>
          </a:ln>
          <a:effectLst/>
        </p:spPr>
        <p:txBody>
          <a:bodyPr rtlCol="0" anchor="ctr"/>
          <a:lstStyle/>
          <a:p>
            <a:pPr marL="0" marR="0" lvl="0" indent="0" algn="ctr" defTabSz="964441" eaLnBrk="1" fontAlgn="auto" latinLnBrk="0" hangingPunct="1">
              <a:lnSpc>
                <a:spcPct val="100000"/>
              </a:lnSpc>
              <a:spcBef>
                <a:spcPts val="0"/>
              </a:spcBef>
              <a:spcAft>
                <a:spcPts val="0"/>
              </a:spcAft>
              <a:buClrTx/>
              <a:buSzTx/>
              <a:buFontTx/>
              <a:buNone/>
              <a:tabLst/>
              <a:defRPr/>
            </a:pPr>
            <a:endParaRPr kumimoji="0" lang="ja-JP" altLang="en-US" sz="1900" b="0" i="0" u="none" strike="noStrike" kern="0" cap="none" spc="0" normalizeH="0" baseline="0" noProof="0">
              <a:ln>
                <a:noFill/>
              </a:ln>
              <a:solidFill>
                <a:prstClr val="white"/>
              </a:solidFill>
              <a:effectLst/>
              <a:uLnTx/>
              <a:uFillTx/>
              <a:latin typeface="Calibri" panose="020F0502020204030204"/>
              <a:ea typeface="ＭＳ Ｐゴシック"/>
              <a:cs typeface="+mn-cs"/>
            </a:endParaRPr>
          </a:p>
        </p:txBody>
      </p:sp>
      <p:sp>
        <p:nvSpPr>
          <p:cNvPr id="25" name="テキスト ボックス 24"/>
          <p:cNvSpPr txBox="1"/>
          <p:nvPr/>
        </p:nvSpPr>
        <p:spPr>
          <a:xfrm>
            <a:off x="4689303" y="3291849"/>
            <a:ext cx="1408269" cy="249192"/>
          </a:xfrm>
          <a:prstGeom prst="rect">
            <a:avLst/>
          </a:prstGeom>
          <a:noFill/>
        </p:spPr>
        <p:txBody>
          <a:bodyPr wrap="square" rtlCol="0">
            <a:spAutoFit/>
          </a:bodyPr>
          <a:lstStyle/>
          <a:p>
            <a:pPr defTabSz="964441"/>
            <a:r>
              <a:rPr lang="en-US" altLang="ja-JP" sz="800" dirty="0">
                <a:solidFill>
                  <a:prstClr val="black"/>
                </a:solidFill>
                <a:latin typeface="HGSｺﾞｼｯｸM" panose="020B0600000000000000" pitchFamily="50" charset="-128"/>
                <a:ea typeface="HGSｺﾞｼｯｸM" panose="020B0600000000000000" pitchFamily="50" charset="-128"/>
              </a:rPr>
              <a:t>φ800</a:t>
            </a:r>
            <a:endParaRPr lang="ja-JP" altLang="en-US" sz="800" dirty="0">
              <a:solidFill>
                <a:prstClr val="black"/>
              </a:solidFill>
              <a:latin typeface="HGSｺﾞｼｯｸM" panose="020B0600000000000000" pitchFamily="50" charset="-128"/>
              <a:ea typeface="HGSｺﾞｼｯｸM" panose="020B0600000000000000" pitchFamily="50" charset="-128"/>
            </a:endParaRPr>
          </a:p>
        </p:txBody>
      </p:sp>
      <p:sp>
        <p:nvSpPr>
          <p:cNvPr id="26" name="テキスト ボックス 25"/>
          <p:cNvSpPr txBox="1"/>
          <p:nvPr/>
        </p:nvSpPr>
        <p:spPr>
          <a:xfrm>
            <a:off x="6516254" y="6080865"/>
            <a:ext cx="2223284" cy="400110"/>
          </a:xfrm>
          <a:prstGeom prst="rect">
            <a:avLst/>
          </a:prstGeom>
          <a:noFill/>
        </p:spPr>
        <p:txBody>
          <a:bodyPr wrap="square" rtlCol="0">
            <a:spAutoFit/>
          </a:bodyPr>
          <a:lstStyle/>
          <a:p>
            <a:pPr marL="0" marR="0" lvl="0" indent="0" defTabSz="964441" eaLnBrk="1" fontAlgn="auto" latinLnBrk="0" hangingPunct="1">
              <a:lnSpc>
                <a:spcPct val="100000"/>
              </a:lnSpc>
              <a:spcBef>
                <a:spcPts val="0"/>
              </a:spcBef>
              <a:spcAft>
                <a:spcPts val="0"/>
              </a:spcAft>
              <a:buClrTx/>
              <a:buSzTx/>
              <a:buFontTx/>
              <a:buNone/>
              <a:tabLst/>
              <a:defRPr/>
            </a:pPr>
            <a:r>
              <a:rPr kumimoji="0" lang="ja-JP" altLang="en-US" sz="2000" b="1" i="0" u="none" strike="noStrike" kern="0" cap="none" spc="0" normalizeH="0" baseline="0" noProof="0" dirty="0">
                <a:ln>
                  <a:noFill/>
                </a:ln>
                <a:solidFill>
                  <a:srgbClr val="FF0000"/>
                </a:solidFill>
                <a:effectLst/>
                <a:uLnTx/>
                <a:uFillTx/>
              </a:rPr>
              <a:t>➡</a:t>
            </a:r>
            <a:r>
              <a:rPr kumimoji="0" lang="ja-JP" altLang="en-US" sz="2000" b="1" kern="0" dirty="0">
                <a:solidFill>
                  <a:srgbClr val="FF0000"/>
                </a:solidFill>
              </a:rPr>
              <a:t>両市で浄水処理</a:t>
            </a:r>
            <a:endParaRPr kumimoji="0" lang="ja-JP" altLang="en-US" sz="2000" b="1" i="0" u="none" strike="noStrike" kern="0" cap="none" spc="0" normalizeH="0" baseline="0" noProof="0" dirty="0">
              <a:ln>
                <a:noFill/>
              </a:ln>
              <a:solidFill>
                <a:srgbClr val="FF0000"/>
              </a:solidFill>
              <a:effectLst/>
              <a:uLnTx/>
              <a:uFillTx/>
            </a:endParaRPr>
          </a:p>
        </p:txBody>
      </p:sp>
      <p:sp>
        <p:nvSpPr>
          <p:cNvPr id="27" name="テキスト ボックス 26"/>
          <p:cNvSpPr txBox="1"/>
          <p:nvPr/>
        </p:nvSpPr>
        <p:spPr>
          <a:xfrm>
            <a:off x="4393774" y="2483807"/>
            <a:ext cx="1217975" cy="307777"/>
          </a:xfrm>
          <a:prstGeom prst="rect">
            <a:avLst/>
          </a:prstGeom>
          <a:solidFill>
            <a:sysClr val="window" lastClr="FFFFFF">
              <a:alpha val="42000"/>
            </a:sysClr>
          </a:solidFill>
        </p:spPr>
        <p:txBody>
          <a:bodyPr wrap="square" lIns="0" tIns="0" rIns="0" bIns="0" rtlCol="0">
            <a:spAutoFit/>
          </a:bodyPr>
          <a:lstStyle/>
          <a:p>
            <a:pPr marL="0" marR="0" lvl="0" indent="0" defTabSz="964441" eaLnBrk="1" fontAlgn="auto" latinLnBrk="0" hangingPunct="1">
              <a:lnSpc>
                <a:spcPct val="100000"/>
              </a:lnSpc>
              <a:spcBef>
                <a:spcPts val="0"/>
              </a:spcBef>
              <a:spcAft>
                <a:spcPts val="0"/>
              </a:spcAft>
              <a:buClrTx/>
              <a:buSzTx/>
              <a:buFontTx/>
              <a:buNone/>
              <a:tabLst/>
              <a:defRPr/>
            </a:pPr>
            <a:r>
              <a:rPr kumimoji="0" lang="ja-JP" altLang="en-US" sz="2000" b="1" i="0" u="none" strike="noStrike" kern="0" cap="none" spc="0" normalizeH="0" baseline="0" noProof="0" dirty="0">
                <a:ln>
                  <a:noFill/>
                </a:ln>
                <a:solidFill>
                  <a:srgbClr val="FF0000"/>
                </a:solidFill>
                <a:effectLst/>
                <a:uLnTx/>
                <a:uFillTx/>
              </a:rPr>
              <a:t>➡</a:t>
            </a:r>
            <a:r>
              <a:rPr kumimoji="0" lang="ja-JP" altLang="en-US" b="1" i="0" u="none" strike="noStrike" kern="0" cap="none" spc="0" normalizeH="0" baseline="0" noProof="0" dirty="0">
                <a:ln>
                  <a:noFill/>
                </a:ln>
                <a:solidFill>
                  <a:srgbClr val="FF0000"/>
                </a:solidFill>
                <a:effectLst/>
                <a:uLnTx/>
                <a:uFillTx/>
              </a:rPr>
              <a:t>配水場化</a:t>
            </a:r>
          </a:p>
        </p:txBody>
      </p:sp>
      <p:sp>
        <p:nvSpPr>
          <p:cNvPr id="28" name="正方形/長方形 27"/>
          <p:cNvSpPr/>
          <p:nvPr/>
        </p:nvSpPr>
        <p:spPr>
          <a:xfrm>
            <a:off x="404462" y="4077261"/>
            <a:ext cx="3879506" cy="883359"/>
          </a:xfrm>
          <a:prstGeom prst="rect">
            <a:avLst/>
          </a:prstGeom>
          <a:solidFill>
            <a:sysClr val="window" lastClr="FFFFFF">
              <a:lumMod val="95000"/>
            </a:sysClr>
          </a:solidFill>
          <a:ln w="19050" cap="flat" cmpd="sng" algn="ctr">
            <a:solidFill>
              <a:sysClr val="windowText" lastClr="000000">
                <a:lumMod val="85000"/>
                <a:lumOff val="15000"/>
              </a:sysClr>
            </a:solidFill>
            <a:prstDash val="solid"/>
            <a:miter lim="800000"/>
          </a:ln>
          <a:effectLst/>
        </p:spPr>
        <p:txBody>
          <a:bodyPr rtlCol="0" anchor="ctr"/>
          <a:lstStyle/>
          <a:p>
            <a:pPr marL="285750" marR="0" lvl="0" indent="-285750" defTabSz="964441" eaLnBrk="1" fontAlgn="auto" latinLnBrk="0" hangingPunct="1">
              <a:lnSpc>
                <a:spcPct val="100000"/>
              </a:lnSpc>
              <a:spcBef>
                <a:spcPts val="0"/>
              </a:spcBef>
              <a:spcAft>
                <a:spcPts val="0"/>
              </a:spcAft>
              <a:buClrTx/>
              <a:buSzTx/>
              <a:buFont typeface="Wingdings" panose="05000000000000000000" pitchFamily="2" charset="2"/>
              <a:buChar char="l"/>
              <a:tabLst/>
              <a:defRPr/>
            </a:pPr>
            <a:r>
              <a:rPr kumimoji="0" lang="en-US" altLang="ja-JP" sz="1400" b="0" i="0" u="none" strike="noStrike" kern="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2024</a:t>
            </a:r>
            <a:r>
              <a:rPr kumimoji="0" lang="ja-JP" altLang="ja-JP" sz="1400" b="0" i="0" u="none" strike="noStrike" kern="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年度の共同化開始を前提として、共同化後の運用ルール設定や効果額を算出し、今年中に両市</a:t>
            </a:r>
            <a:r>
              <a:rPr kumimoji="0" lang="ja-JP" altLang="ja-JP" sz="1400" b="0" i="0" u="none" strike="noStrike" kern="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で</a:t>
            </a:r>
            <a:r>
              <a:rPr kumimoji="0" lang="ja-JP" altLang="en-US" sz="1400" b="0" i="0" u="none" strike="noStrike" kern="0" cap="none" spc="0" normalizeH="0" baseline="0" noProof="0" dirty="0" smtClean="0">
                <a:ln>
                  <a:noFill/>
                </a:ln>
                <a:effectLst/>
                <a:uLnTx/>
                <a:uFillTx/>
                <a:latin typeface="Meiryo UI" panose="020B0604030504040204" pitchFamily="50" charset="-128"/>
                <a:ea typeface="Meiryo UI" panose="020B0604030504040204" pitchFamily="50" charset="-128"/>
                <a:cs typeface="+mn-cs"/>
              </a:rPr>
              <a:t>協定を締結する予定</a:t>
            </a:r>
            <a:r>
              <a:rPr kumimoji="0" lang="ja-JP" altLang="ja-JP" sz="1400" b="0" i="0" u="none" strike="noStrike" kern="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a:t>
            </a:r>
            <a:endParaRPr kumimoji="0" lang="ja-JP" altLang="ja-JP" sz="1400" b="0" i="0" u="none" strike="noStrike" kern="0" cap="none" spc="0" normalizeH="0" baseline="0" noProof="0" dirty="0">
              <a:ln>
                <a:noFill/>
              </a:ln>
              <a:solidFill>
                <a:prstClr val="black">
                  <a:lumMod val="95000"/>
                  <a:lumOff val="5000"/>
                </a:prstClr>
              </a:solidFill>
              <a:effectLst/>
              <a:uLnTx/>
              <a:uFillTx/>
              <a:latin typeface="Meiryo UI" panose="020B0604030504040204" pitchFamily="50" charset="-128"/>
              <a:ea typeface="Meiryo UI" panose="020B0604030504040204" pitchFamily="50" charset="-128"/>
              <a:cs typeface="+mn-cs"/>
            </a:endParaRPr>
          </a:p>
        </p:txBody>
      </p:sp>
      <p:sp>
        <p:nvSpPr>
          <p:cNvPr id="29" name="正方形/長方形 28"/>
          <p:cNvSpPr/>
          <p:nvPr/>
        </p:nvSpPr>
        <p:spPr>
          <a:xfrm>
            <a:off x="404462" y="3773800"/>
            <a:ext cx="3879506" cy="314008"/>
          </a:xfrm>
          <a:prstGeom prst="rect">
            <a:avLst/>
          </a:prstGeom>
          <a:solidFill>
            <a:sysClr val="windowText" lastClr="000000">
              <a:lumMod val="75000"/>
              <a:lumOff val="25000"/>
            </a:sysClr>
          </a:solidFill>
          <a:ln w="19050" cap="flat" cmpd="sng" algn="ctr">
            <a:solidFill>
              <a:sysClr val="windowText" lastClr="000000">
                <a:lumMod val="85000"/>
                <a:lumOff val="15000"/>
              </a:sysClr>
            </a:solidFill>
            <a:prstDash val="solid"/>
            <a:miter lim="800000"/>
          </a:ln>
          <a:effectLst/>
        </p:spPr>
        <p:txBody>
          <a:bodyPr rtlCol="0" anchor="ctr"/>
          <a:lstStyle/>
          <a:p>
            <a:pPr marL="0" marR="0" lvl="0" indent="0" algn="ctr" defTabSz="964441" eaLnBrk="1" fontAlgn="auto" latinLnBrk="0" hangingPunct="1">
              <a:lnSpc>
                <a:spcPts val="3200"/>
              </a:lnSpc>
              <a:spcBef>
                <a:spcPts val="0"/>
              </a:spcBef>
              <a:spcAft>
                <a:spcPts val="0"/>
              </a:spcAft>
              <a:buClrTx/>
              <a:buSzTx/>
              <a:buFontTx/>
              <a:buNone/>
              <a:tabLst/>
              <a:defRPr/>
            </a:pPr>
            <a:r>
              <a:rPr kumimoji="0" lang="ja-JP" altLang="en-US" sz="1800" b="1" i="0" u="none" strike="noStrike" kern="0" cap="none" spc="0" normalizeH="0" baseline="0" noProof="0" dirty="0">
                <a:ln>
                  <a:noFill/>
                </a:ln>
                <a:solidFill>
                  <a:prstClr val="white">
                    <a:lumMod val="95000"/>
                  </a:prstClr>
                </a:solidFill>
                <a:effectLst/>
                <a:uLnTx/>
                <a:uFillTx/>
                <a:latin typeface="Meiryo UI" panose="020B0604030504040204" pitchFamily="50" charset="-128"/>
                <a:ea typeface="Meiryo UI" panose="020B0604030504040204" pitchFamily="50" charset="-128"/>
                <a:cs typeface="+mn-cs"/>
              </a:rPr>
              <a:t>今後のスケジュール</a:t>
            </a:r>
            <a:endParaRPr kumimoji="0" lang="ja-JP" altLang="ja-JP" sz="1800" b="1" i="0" u="none" strike="noStrike" kern="0" cap="none" spc="0" normalizeH="0" baseline="0" noProof="0" dirty="0">
              <a:ln>
                <a:noFill/>
              </a:ln>
              <a:solidFill>
                <a:prstClr val="white">
                  <a:lumMod val="95000"/>
                </a:prstClr>
              </a:solidFill>
              <a:effectLst/>
              <a:uLnTx/>
              <a:uFillTx/>
              <a:latin typeface="Meiryo UI" panose="020B0604030504040204" pitchFamily="50" charset="-128"/>
              <a:ea typeface="Meiryo UI" panose="020B0604030504040204" pitchFamily="50" charset="-128"/>
              <a:cs typeface="+mn-cs"/>
            </a:endParaRPr>
          </a:p>
        </p:txBody>
      </p:sp>
      <p:sp>
        <p:nvSpPr>
          <p:cNvPr id="30" name="正方形/長方形 29"/>
          <p:cNvSpPr/>
          <p:nvPr/>
        </p:nvSpPr>
        <p:spPr>
          <a:xfrm>
            <a:off x="404462" y="5516156"/>
            <a:ext cx="3879506" cy="1113244"/>
          </a:xfrm>
          <a:prstGeom prst="rect">
            <a:avLst/>
          </a:prstGeom>
          <a:solidFill>
            <a:sysClr val="window" lastClr="FFFFFF">
              <a:lumMod val="95000"/>
            </a:sysClr>
          </a:solidFill>
          <a:ln w="19050" cap="flat" cmpd="sng" algn="ctr">
            <a:solidFill>
              <a:sysClr val="windowText" lastClr="000000">
                <a:lumMod val="85000"/>
                <a:lumOff val="15000"/>
              </a:sysClr>
            </a:solidFill>
            <a:prstDash val="solid"/>
            <a:miter lim="800000"/>
          </a:ln>
          <a:effectLst/>
        </p:spPr>
        <p:txBody>
          <a:bodyPr rtlCol="0" anchor="ctr"/>
          <a:lstStyle/>
          <a:p>
            <a:pPr marL="285750" marR="0" lvl="0" indent="-285750" defTabSz="964441" eaLnBrk="1" fontAlgn="auto" latinLnBrk="0" hangingPunct="1">
              <a:lnSpc>
                <a:spcPct val="100000"/>
              </a:lnSpc>
              <a:spcBef>
                <a:spcPts val="0"/>
              </a:spcBef>
              <a:spcAft>
                <a:spcPts val="0"/>
              </a:spcAft>
              <a:buClrTx/>
              <a:buSzTx/>
              <a:buFont typeface="Wingdings" panose="05000000000000000000" pitchFamily="2" charset="2"/>
              <a:buChar char="l"/>
              <a:tabLst/>
              <a:defRPr/>
            </a:pPr>
            <a:r>
              <a:rPr kumimoji="0" lang="ja-JP" altLang="en-US" sz="1400" b="0" i="0" u="none" strike="noStrike" kern="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単独更新から共同化への変更により事業費および維持管理経費の</a:t>
            </a:r>
            <a:r>
              <a:rPr kumimoji="0" lang="ja-JP" altLang="en-US" sz="1400" b="0" i="0" u="none" strike="noStrike" kern="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削減。</a:t>
            </a:r>
            <a:endParaRPr kumimoji="0" lang="en-US" altLang="ja-JP" sz="1400" b="0" i="0" u="none" strike="noStrike" kern="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285750" marR="0" lvl="0" indent="-285750" defTabSz="964441" eaLnBrk="1" fontAlgn="auto" latinLnBrk="0" hangingPunct="1">
              <a:lnSpc>
                <a:spcPct val="100000"/>
              </a:lnSpc>
              <a:spcBef>
                <a:spcPts val="0"/>
              </a:spcBef>
              <a:spcAft>
                <a:spcPts val="0"/>
              </a:spcAft>
              <a:buClrTx/>
              <a:buSzTx/>
              <a:buFont typeface="Wingdings" panose="05000000000000000000" pitchFamily="2" charset="2"/>
              <a:buChar char="l"/>
              <a:tabLst/>
              <a:defRPr/>
            </a:pPr>
            <a:r>
              <a:rPr kumimoji="0" lang="ja-JP" altLang="en-US" sz="1400" b="0" i="0" u="none" strike="noStrike" kern="0" cap="none" spc="0" normalizeH="0" baseline="0" noProof="0" dirty="0">
                <a:ln>
                  <a:noFill/>
                </a:ln>
                <a:solidFill>
                  <a:prstClr val="black">
                    <a:lumMod val="95000"/>
                    <a:lumOff val="5000"/>
                  </a:prstClr>
                </a:solidFill>
                <a:effectLst/>
                <a:uLnTx/>
                <a:uFillTx/>
                <a:latin typeface="Meiryo UI" panose="020B0604030504040204" pitchFamily="50" charset="-128"/>
                <a:ea typeface="Meiryo UI" panose="020B0604030504040204" pitchFamily="50" charset="-128"/>
                <a:cs typeface="+mn-cs"/>
              </a:rPr>
              <a:t>大規模かつ一部耐震化施設での浄水処理により危機管理能力</a:t>
            </a:r>
            <a:r>
              <a:rPr kumimoji="0" lang="ja-JP" altLang="en-US" sz="1400" b="0" i="0" u="none" strike="noStrike" kern="0" cap="none" spc="0" normalizeH="0" baseline="0" noProof="0" dirty="0" smtClean="0">
                <a:ln>
                  <a:noFill/>
                </a:ln>
                <a:solidFill>
                  <a:prstClr val="black">
                    <a:lumMod val="95000"/>
                    <a:lumOff val="5000"/>
                  </a:prstClr>
                </a:solidFill>
                <a:effectLst/>
                <a:uLnTx/>
                <a:uFillTx/>
                <a:latin typeface="Meiryo UI" panose="020B0604030504040204" pitchFamily="50" charset="-128"/>
                <a:ea typeface="Meiryo UI" panose="020B0604030504040204" pitchFamily="50" charset="-128"/>
                <a:cs typeface="+mn-cs"/>
              </a:rPr>
              <a:t>向上。</a:t>
            </a:r>
            <a:endParaRPr kumimoji="0" lang="ja-JP" altLang="ja-JP" sz="1400" b="0" i="0" u="none" strike="noStrike" kern="0" cap="none" spc="0" normalizeH="0" baseline="0" noProof="0" dirty="0">
              <a:ln>
                <a:noFill/>
              </a:ln>
              <a:solidFill>
                <a:prstClr val="black">
                  <a:lumMod val="95000"/>
                  <a:lumOff val="5000"/>
                </a:prstClr>
              </a:solidFill>
              <a:effectLst/>
              <a:uLnTx/>
              <a:uFillTx/>
              <a:latin typeface="Meiryo UI" panose="020B0604030504040204" pitchFamily="50" charset="-128"/>
              <a:ea typeface="Meiryo UI" panose="020B0604030504040204" pitchFamily="50" charset="-128"/>
              <a:cs typeface="+mn-cs"/>
            </a:endParaRPr>
          </a:p>
        </p:txBody>
      </p:sp>
      <p:sp>
        <p:nvSpPr>
          <p:cNvPr id="31" name="正方形/長方形 30"/>
          <p:cNvSpPr/>
          <p:nvPr/>
        </p:nvSpPr>
        <p:spPr>
          <a:xfrm>
            <a:off x="404462" y="5202148"/>
            <a:ext cx="3879506" cy="314008"/>
          </a:xfrm>
          <a:prstGeom prst="rect">
            <a:avLst/>
          </a:prstGeom>
          <a:solidFill>
            <a:sysClr val="windowText" lastClr="000000">
              <a:lumMod val="75000"/>
              <a:lumOff val="25000"/>
            </a:sysClr>
          </a:solidFill>
          <a:ln w="19050" cap="flat" cmpd="sng" algn="ctr">
            <a:solidFill>
              <a:sysClr val="windowText" lastClr="000000">
                <a:lumMod val="85000"/>
                <a:lumOff val="15000"/>
              </a:sysClr>
            </a:solidFill>
            <a:prstDash val="solid"/>
            <a:miter lim="800000"/>
          </a:ln>
          <a:effectLst/>
        </p:spPr>
        <p:txBody>
          <a:bodyPr rtlCol="0" anchor="ctr"/>
          <a:lstStyle/>
          <a:p>
            <a:pPr marL="0" marR="0" lvl="0" indent="0" algn="ctr" defTabSz="964441" eaLnBrk="1" fontAlgn="auto" latinLnBrk="0" hangingPunct="1">
              <a:lnSpc>
                <a:spcPts val="3200"/>
              </a:lnSpc>
              <a:spcBef>
                <a:spcPts val="0"/>
              </a:spcBef>
              <a:spcAft>
                <a:spcPts val="0"/>
              </a:spcAft>
              <a:buClrTx/>
              <a:buSzTx/>
              <a:buFontTx/>
              <a:buNone/>
              <a:tabLst/>
              <a:defRPr/>
            </a:pPr>
            <a:r>
              <a:rPr kumimoji="0" lang="ja-JP" altLang="en-US" sz="1800" b="1" i="0" u="none" strike="noStrike" kern="0" cap="none" spc="0" normalizeH="0" baseline="0" noProof="0" dirty="0">
                <a:ln>
                  <a:noFill/>
                </a:ln>
                <a:solidFill>
                  <a:prstClr val="white">
                    <a:lumMod val="95000"/>
                  </a:prstClr>
                </a:solidFill>
                <a:effectLst/>
                <a:uLnTx/>
                <a:uFillTx/>
                <a:latin typeface="Meiryo UI" panose="020B0604030504040204" pitchFamily="50" charset="-128"/>
                <a:ea typeface="Meiryo UI" panose="020B0604030504040204" pitchFamily="50" charset="-128"/>
                <a:cs typeface="+mn-cs"/>
              </a:rPr>
              <a:t>想定メリット</a:t>
            </a:r>
            <a:endParaRPr kumimoji="0" lang="ja-JP" altLang="ja-JP" sz="1800" b="1" i="0" u="none" strike="noStrike" kern="0" cap="none" spc="0" normalizeH="0" baseline="0" noProof="0" dirty="0">
              <a:ln>
                <a:noFill/>
              </a:ln>
              <a:solidFill>
                <a:prstClr val="white">
                  <a:lumMod val="95000"/>
                </a:prstClr>
              </a:solidFill>
              <a:effectLst/>
              <a:uLnTx/>
              <a:uFillTx/>
              <a:latin typeface="Meiryo UI" panose="020B0604030504040204" pitchFamily="50" charset="-128"/>
              <a:ea typeface="Meiryo UI" panose="020B0604030504040204" pitchFamily="50" charset="-128"/>
              <a:cs typeface="+mn-cs"/>
            </a:endParaRPr>
          </a:p>
        </p:txBody>
      </p:sp>
      <p:sp>
        <p:nvSpPr>
          <p:cNvPr id="2" name="テキスト ボックス 1"/>
          <p:cNvSpPr txBox="1"/>
          <p:nvPr/>
        </p:nvSpPr>
        <p:spPr>
          <a:xfrm>
            <a:off x="257811" y="973426"/>
            <a:ext cx="8530701" cy="615553"/>
          </a:xfrm>
          <a:prstGeom prst="rect">
            <a:avLst/>
          </a:prstGeom>
          <a:noFill/>
        </p:spPr>
        <p:txBody>
          <a:bodyPr wrap="square" rtlCol="0">
            <a:spAutoFit/>
          </a:bodyPr>
          <a:lstStyle/>
          <a:p>
            <a:pPr marL="285750" lvl="0" indent="-285750" defTabSz="964441">
              <a:spcAft>
                <a:spcPts val="633"/>
              </a:spcAft>
              <a:buClr>
                <a:prstClr val="black"/>
              </a:buClr>
              <a:buFont typeface="Wingdings" panose="05000000000000000000" pitchFamily="2" charset="2"/>
              <a:buChar char="ü"/>
              <a:defRPr/>
            </a:pPr>
            <a:r>
              <a:rPr kumimoji="0" lang="ja-JP" altLang="en-US" sz="1700" kern="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老朽化した守口市浄水場について、浄水処理施設の更新</a:t>
            </a:r>
            <a:r>
              <a:rPr kumimoji="0" lang="ja-JP" altLang="en-US" sz="1700" kern="0" dirty="0">
                <a:latin typeface="Meiryo UI" panose="020B0604030504040204" pitchFamily="50" charset="-128"/>
                <a:ea typeface="Meiryo UI" panose="020B0604030504040204" pitchFamily="50" charset="-128"/>
                <a:cs typeface="Meiryo UI" panose="020B0604030504040204" pitchFamily="50" charset="-128"/>
              </a:rPr>
              <a:t>を</a:t>
            </a:r>
            <a:r>
              <a:rPr kumimoji="0" lang="ja-JP" altLang="en-US" sz="1700" kern="0" dirty="0" smtClean="0">
                <a:latin typeface="Meiryo UI" panose="020B0604030504040204" pitchFamily="50" charset="-128"/>
                <a:ea typeface="Meiryo UI" panose="020B0604030504040204" pitchFamily="50" charset="-128"/>
                <a:cs typeface="Meiryo UI" panose="020B0604030504040204" pitchFamily="50" charset="-128"/>
              </a:rPr>
              <a:t>行わず配水場化し、</a:t>
            </a:r>
            <a:r>
              <a:rPr kumimoji="0" lang="ja-JP" altLang="en-US" sz="1700" kern="0" dirty="0">
                <a:latin typeface="Meiryo UI" panose="020B0604030504040204" pitchFamily="50" charset="-128"/>
                <a:ea typeface="Meiryo UI" panose="020B0604030504040204" pitchFamily="50" charset="-128"/>
                <a:cs typeface="Meiryo UI" panose="020B0604030504040204" pitchFamily="50" charset="-128"/>
              </a:rPr>
              <a:t>隣接する大阪市庭窪浄水場を守口市と共同化する方向</a:t>
            </a:r>
            <a:r>
              <a:rPr kumimoji="0" lang="ja-JP" altLang="en-US" sz="1700" kern="0" dirty="0" smtClean="0">
                <a:latin typeface="Meiryo UI" panose="020B0604030504040204" pitchFamily="50" charset="-128"/>
                <a:ea typeface="Meiryo UI" panose="020B0604030504040204" pitchFamily="50" charset="-128"/>
                <a:cs typeface="Meiryo UI" panose="020B0604030504040204" pitchFamily="50" charset="-128"/>
              </a:rPr>
              <a:t>で、今年中に両市で協定を締結する予定。</a:t>
            </a:r>
            <a:endParaRPr kumimoji="0" lang="en-US" altLang="ja-JP" sz="1700" kern="0" dirty="0">
              <a:latin typeface="Meiryo UI" panose="020B0604030504040204" pitchFamily="50" charset="-128"/>
              <a:ea typeface="Meiryo UI" panose="020B0604030504040204" pitchFamily="50" charset="-128"/>
              <a:cs typeface="Meiryo UI" panose="020B0604030504040204" pitchFamily="50" charset="-128"/>
            </a:endParaRPr>
          </a:p>
        </p:txBody>
      </p:sp>
      <p:cxnSp>
        <p:nvCxnSpPr>
          <p:cNvPr id="32" name="直線コネクタ 31"/>
          <p:cNvCxnSpPr/>
          <p:nvPr/>
        </p:nvCxnSpPr>
        <p:spPr>
          <a:xfrm>
            <a:off x="167421" y="743909"/>
            <a:ext cx="8820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4" name="スライド番号プレースホルダー 2"/>
          <p:cNvSpPr>
            <a:spLocks noGrp="1"/>
          </p:cNvSpPr>
          <p:nvPr>
            <p:ph type="sldNum" sz="quarter" idx="12"/>
          </p:nvPr>
        </p:nvSpPr>
        <p:spPr>
          <a:xfrm>
            <a:off x="7009032" y="6482241"/>
            <a:ext cx="21336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26B3D98-A60D-4F83-A925-9FA9AF0DAB1E}" type="slidenum">
              <a:rPr kumimoji="1" lang="ja-JP" altLang="en-US" sz="1400" b="0" i="0" u="none" strike="noStrike" kern="1200" cap="none" spc="0" normalizeH="0" baseline="0" noProof="0" smtClean="0">
                <a:ln>
                  <a:noFill/>
                </a:ln>
                <a:solidFill>
                  <a:schemeClr val="tx1"/>
                </a:solidFill>
                <a:effectLst/>
                <a:uLnTx/>
                <a:uFillTx/>
                <a:latin typeface="Calibri"/>
                <a:ea typeface="ＭＳ Ｐゴシック" panose="020B0600070205080204"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29</a:t>
            </a:fld>
            <a:endParaRPr kumimoji="1" lang="ja-JP" altLang="en-US" sz="1400" b="0" i="0" u="none" strike="noStrike" kern="1200" cap="none" spc="0" normalizeH="0" baseline="0" noProof="0" dirty="0">
              <a:ln>
                <a:noFill/>
              </a:ln>
              <a:solidFill>
                <a:schemeClr val="tx1"/>
              </a:solidFill>
              <a:effectLst/>
              <a:uLnTx/>
              <a:uFillTx/>
              <a:latin typeface="Calibri"/>
              <a:ea typeface="ＭＳ Ｐゴシック" panose="020B0600070205080204" pitchFamily="50" charset="-128"/>
              <a:cs typeface="+mn-cs"/>
            </a:endParaRPr>
          </a:p>
        </p:txBody>
      </p:sp>
    </p:spTree>
    <p:extLst>
      <p:ext uri="{BB962C8B-B14F-4D97-AF65-F5344CB8AC3E}">
        <p14:creationId xmlns:p14="http://schemas.microsoft.com/office/powerpoint/2010/main" val="224875304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p:cNvSpPr txBox="1"/>
          <p:nvPr/>
        </p:nvSpPr>
        <p:spPr>
          <a:xfrm>
            <a:off x="705024" y="671153"/>
            <a:ext cx="7920880" cy="6001643"/>
          </a:xfrm>
          <a:prstGeom prst="rect">
            <a:avLst/>
          </a:prstGeom>
          <a:noFill/>
        </p:spPr>
        <p:txBody>
          <a:bodyPr wrap="square" rtlCol="0">
            <a:spAutoFit/>
          </a:bodyPr>
          <a:lstStyle/>
          <a:p>
            <a:pPr marL="285750" indent="-285750">
              <a:buFont typeface="Arial" panose="020B0604020202020204" pitchFamily="34" charset="0"/>
              <a:buChar char="•"/>
            </a:pPr>
            <a:r>
              <a:rPr lang="ja-JP" altLang="en-US" dirty="0">
                <a:latin typeface="Meiryo UI" panose="020B0604030504040204" pitchFamily="50" charset="-128"/>
                <a:ea typeface="Meiryo UI" panose="020B0604030504040204" pitchFamily="50" charset="-128"/>
                <a:cs typeface="Meiryo UI" panose="020B0604030504040204" pitchFamily="50" charset="-128"/>
              </a:rPr>
              <a:t>大阪は副首都の実現に向けて、都市機能の強化に取り組みつつあるが、生活インフラの重要な基盤である水道事業についても、持続可能な安定経営、地震や災害に強い危機管理などの面から、機能強化の取り組みが求められて</a:t>
            </a:r>
            <a:r>
              <a:rPr lang="ja-JP" altLang="en-US" dirty="0" smtClean="0">
                <a:latin typeface="Meiryo UI" panose="020B0604030504040204" pitchFamily="50" charset="-128"/>
                <a:ea typeface="Meiryo UI" panose="020B0604030504040204" pitchFamily="50" charset="-128"/>
                <a:cs typeface="Meiryo UI" panose="020B0604030504040204" pitchFamily="50" charset="-128"/>
              </a:rPr>
              <a:t>いる。</a:t>
            </a:r>
            <a:endParaRPr lang="en-US" altLang="ja-JP" dirty="0">
              <a:latin typeface="Meiryo UI" panose="020B0604030504040204" pitchFamily="50" charset="-128"/>
              <a:ea typeface="Meiryo UI" panose="020B0604030504040204" pitchFamily="50" charset="-128"/>
              <a:cs typeface="Meiryo UI" panose="020B0604030504040204" pitchFamily="50" charset="-128"/>
            </a:endParaRPr>
          </a:p>
          <a:p>
            <a:pPr marL="285750" indent="-285750">
              <a:buFont typeface="Arial" panose="020B0604020202020204" pitchFamily="34" charset="0"/>
              <a:buChar char="•"/>
            </a:pPr>
            <a:endParaRPr kumimoji="1" lang="en-US" altLang="ja-JP" sz="1400" dirty="0">
              <a:latin typeface="Meiryo UI" panose="020B0604030504040204" pitchFamily="50" charset="-128"/>
              <a:ea typeface="Meiryo UI" panose="020B0604030504040204" pitchFamily="50" charset="-128"/>
              <a:cs typeface="Meiryo UI" panose="020B0604030504040204" pitchFamily="50" charset="-128"/>
            </a:endParaRPr>
          </a:p>
          <a:p>
            <a:pPr marL="285750" indent="-285750">
              <a:buFont typeface="Arial" panose="020B0604020202020204" pitchFamily="34" charset="0"/>
              <a:buChar char="•"/>
            </a:pPr>
            <a:r>
              <a:rPr kumimoji="1" lang="ja-JP" altLang="en-US" dirty="0">
                <a:latin typeface="Meiryo UI" panose="020B0604030504040204" pitchFamily="50" charset="-128"/>
                <a:ea typeface="Meiryo UI" panose="020B0604030504040204" pitchFamily="50" charset="-128"/>
                <a:cs typeface="Meiryo UI" panose="020B0604030504040204" pitchFamily="50" charset="-128"/>
              </a:rPr>
              <a:t>また、水需要の低下が進む中、今後は効率的な施設更新の必要性に迫られて</a:t>
            </a:r>
            <a:r>
              <a:rPr lang="ja-JP" altLang="en-US" dirty="0">
                <a:latin typeface="Meiryo UI" panose="020B0604030504040204" pitchFamily="50" charset="-128"/>
                <a:ea typeface="Meiryo UI" panose="020B0604030504040204" pitchFamily="50" charset="-128"/>
                <a:cs typeface="Meiryo UI" panose="020B0604030504040204" pitchFamily="50" charset="-128"/>
              </a:rPr>
              <a:t>おり、現状を放置したままでは</a:t>
            </a:r>
            <a:r>
              <a:rPr kumimoji="1" lang="ja-JP" altLang="en-US" dirty="0">
                <a:latin typeface="Meiryo UI" panose="020B0604030504040204" pitchFamily="50" charset="-128"/>
                <a:ea typeface="Meiryo UI" panose="020B0604030504040204" pitchFamily="50" charset="-128"/>
                <a:cs typeface="Meiryo UI" panose="020B0604030504040204" pitchFamily="50" charset="-128"/>
              </a:rPr>
              <a:t>、水道料金の大幅値上げが避けられない状況に</a:t>
            </a:r>
            <a:r>
              <a:rPr kumimoji="1" lang="ja-JP" altLang="en-US" dirty="0" smtClean="0">
                <a:latin typeface="Meiryo UI" panose="020B0604030504040204" pitchFamily="50" charset="-128"/>
                <a:ea typeface="Meiryo UI" panose="020B0604030504040204" pitchFamily="50" charset="-128"/>
                <a:cs typeface="Meiryo UI" panose="020B0604030504040204" pitchFamily="50" charset="-128"/>
              </a:rPr>
              <a:t>ある。</a:t>
            </a:r>
            <a:endParaRPr kumimoji="1" lang="en-US" altLang="ja-JP" dirty="0">
              <a:latin typeface="Meiryo UI" panose="020B0604030504040204" pitchFamily="50" charset="-128"/>
              <a:ea typeface="Meiryo UI" panose="020B0604030504040204" pitchFamily="50" charset="-128"/>
              <a:cs typeface="Meiryo UI" panose="020B0604030504040204" pitchFamily="50" charset="-128"/>
            </a:endParaRPr>
          </a:p>
          <a:p>
            <a:pPr marL="285750" indent="-285750">
              <a:buFont typeface="Arial" panose="020B0604020202020204" pitchFamily="34" charset="0"/>
              <a:buChar char="•"/>
            </a:pP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a:p>
            <a:pPr marL="285750" indent="-285750">
              <a:buFont typeface="Arial" panose="020B0604020202020204" pitchFamily="34" charset="0"/>
              <a:buChar char="•"/>
            </a:pPr>
            <a:r>
              <a:rPr kumimoji="1" lang="ja-JP" altLang="en-US" dirty="0">
                <a:latin typeface="Meiryo UI" panose="020B0604030504040204" pitchFamily="50" charset="-128"/>
                <a:ea typeface="Meiryo UI" panose="020B0604030504040204" pitchFamily="50" charset="-128"/>
                <a:cs typeface="Meiryo UI" panose="020B0604030504040204" pitchFamily="50" charset="-128"/>
              </a:rPr>
              <a:t>特に大阪</a:t>
            </a:r>
            <a:r>
              <a:rPr lang="ja-JP" altLang="en-US" dirty="0">
                <a:latin typeface="Meiryo UI" panose="020B0604030504040204" pitchFamily="50" charset="-128"/>
                <a:ea typeface="Meiryo UI" panose="020B0604030504040204" pitchFamily="50" charset="-128"/>
                <a:cs typeface="Meiryo UI" panose="020B0604030504040204" pitchFamily="50" charset="-128"/>
              </a:rPr>
              <a:t>は、施設の利用率が低く、配水管等</a:t>
            </a:r>
            <a:r>
              <a:rPr lang="ja-JP" altLang="en-US" dirty="0" smtClean="0">
                <a:latin typeface="Meiryo UI" panose="020B0604030504040204" pitchFamily="50" charset="-128"/>
                <a:ea typeface="Meiryo UI" panose="020B0604030504040204" pitchFamily="50" charset="-128"/>
                <a:cs typeface="Meiryo UI" panose="020B0604030504040204" pitchFamily="50" charset="-128"/>
              </a:rPr>
              <a:t>の経年化が進んでおり、かつ、</a:t>
            </a:r>
            <a:r>
              <a:rPr lang="ja-JP" altLang="en-US" dirty="0">
                <a:latin typeface="Meiryo UI" panose="020B0604030504040204" pitchFamily="50" charset="-128"/>
                <a:ea typeface="Meiryo UI" panose="020B0604030504040204" pitchFamily="50" charset="-128"/>
                <a:cs typeface="Meiryo UI" panose="020B0604030504040204" pitchFamily="50" charset="-128"/>
              </a:rPr>
              <a:t>耐震対策が遅れているなど、</a:t>
            </a:r>
            <a:r>
              <a:rPr kumimoji="1" lang="ja-JP" altLang="en-US" dirty="0">
                <a:latin typeface="Meiryo UI" panose="020B0604030504040204" pitchFamily="50" charset="-128"/>
                <a:ea typeface="Meiryo UI" panose="020B0604030504040204" pitchFamily="50" charset="-128"/>
                <a:cs typeface="Meiryo UI" panose="020B0604030504040204" pitchFamily="50" charset="-128"/>
              </a:rPr>
              <a:t>水道を安定的に供給し</a:t>
            </a:r>
            <a:r>
              <a:rPr lang="ja-JP" altLang="en-US" dirty="0">
                <a:latin typeface="Meiryo UI" panose="020B0604030504040204" pitchFamily="50" charset="-128"/>
                <a:ea typeface="Meiryo UI" panose="020B0604030504040204" pitchFamily="50" charset="-128"/>
                <a:cs typeface="Meiryo UI" panose="020B0604030504040204" pitchFamily="50" charset="-128"/>
              </a:rPr>
              <a:t>続けるために、取り組むべき課題は</a:t>
            </a:r>
            <a:r>
              <a:rPr lang="ja-JP" altLang="en-US" dirty="0" smtClean="0">
                <a:latin typeface="Meiryo UI" panose="020B0604030504040204" pitchFamily="50" charset="-128"/>
                <a:ea typeface="Meiryo UI" panose="020B0604030504040204" pitchFamily="50" charset="-128"/>
                <a:cs typeface="Meiryo UI" panose="020B0604030504040204" pitchFamily="50" charset="-128"/>
              </a:rPr>
              <a:t>多い。</a:t>
            </a:r>
            <a:endParaRPr lang="en-US" altLang="ja-JP" dirty="0">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a:p>
            <a:pPr marL="285750" indent="-285750">
              <a:buFont typeface="Arial" panose="020B0604020202020204" pitchFamily="34" charset="0"/>
              <a:buChar char="•"/>
            </a:pPr>
            <a:r>
              <a:rPr lang="ja-JP" altLang="en-US" dirty="0" smtClean="0">
                <a:latin typeface="Meiryo UI" panose="020B0604030504040204" pitchFamily="50" charset="-128"/>
                <a:ea typeface="Meiryo UI" panose="020B0604030504040204" pitchFamily="50" charset="-128"/>
                <a:cs typeface="Meiryo UI" panose="020B0604030504040204" pitchFamily="50" charset="-128"/>
              </a:rPr>
              <a:t>このような中、</a:t>
            </a:r>
            <a:r>
              <a:rPr lang="en-US" altLang="ja-JP" dirty="0" smtClean="0">
                <a:latin typeface="Meiryo UI" panose="020B0604030504040204" pitchFamily="50" charset="-128"/>
                <a:ea typeface="Meiryo UI" panose="020B0604030504040204" pitchFamily="50" charset="-128"/>
                <a:cs typeface="Meiryo UI" panose="020B0604030504040204" pitchFamily="50" charset="-128"/>
              </a:rPr>
              <a:t>2017</a:t>
            </a:r>
            <a:r>
              <a:rPr lang="ja-JP" altLang="en-US" dirty="0" smtClean="0">
                <a:latin typeface="Meiryo UI" panose="020B0604030504040204" pitchFamily="50" charset="-128"/>
                <a:ea typeface="Meiryo UI" panose="020B0604030504040204" pitchFamily="50" charset="-128"/>
                <a:cs typeface="Meiryo UI" panose="020B0604030504040204" pitchFamily="50" charset="-128"/>
              </a:rPr>
              <a:t>年</a:t>
            </a:r>
            <a:r>
              <a:rPr lang="en-US" altLang="ja-JP" dirty="0" smtClean="0">
                <a:latin typeface="Meiryo UI" panose="020B0604030504040204" pitchFamily="50" charset="-128"/>
                <a:ea typeface="Meiryo UI" panose="020B0604030504040204" pitchFamily="50" charset="-128"/>
                <a:cs typeface="Meiryo UI" panose="020B0604030504040204" pitchFamily="50" charset="-128"/>
              </a:rPr>
              <a:t>8</a:t>
            </a:r>
            <a:r>
              <a:rPr lang="ja-JP" altLang="en-US" dirty="0" smtClean="0">
                <a:latin typeface="Meiryo UI" panose="020B0604030504040204" pitchFamily="50" charset="-128"/>
                <a:ea typeface="Meiryo UI" panose="020B0604030504040204" pitchFamily="50" charset="-128"/>
                <a:cs typeface="Meiryo UI" panose="020B0604030504040204" pitchFamily="50" charset="-128"/>
              </a:rPr>
              <a:t>月に大阪府市水道検討チームを立ち上げ、大阪府域</a:t>
            </a:r>
            <a:r>
              <a:rPr lang="ja-JP" altLang="en-US" dirty="0">
                <a:latin typeface="Meiryo UI" panose="020B0604030504040204" pitchFamily="50" charset="-128"/>
                <a:ea typeface="Meiryo UI" panose="020B0604030504040204" pitchFamily="50" charset="-128"/>
                <a:cs typeface="Meiryo UI" panose="020B0604030504040204" pitchFamily="50" charset="-128"/>
              </a:rPr>
              <a:t>全体の水道事業の最適化について</a:t>
            </a:r>
            <a:r>
              <a:rPr lang="ja-JP" altLang="en-US" dirty="0" smtClean="0">
                <a:latin typeface="Meiryo UI" panose="020B0604030504040204" pitchFamily="50" charset="-128"/>
                <a:ea typeface="Meiryo UI" panose="020B0604030504040204" pitchFamily="50" charset="-128"/>
                <a:cs typeface="Meiryo UI" panose="020B0604030504040204" pitchFamily="50" charset="-128"/>
              </a:rPr>
              <a:t>、住民</a:t>
            </a:r>
            <a:r>
              <a:rPr lang="ja-JP" altLang="en-US" dirty="0">
                <a:latin typeface="Meiryo UI" panose="020B0604030504040204" pitchFamily="50" charset="-128"/>
                <a:ea typeface="Meiryo UI" panose="020B0604030504040204" pitchFamily="50" charset="-128"/>
                <a:cs typeface="Meiryo UI" panose="020B0604030504040204" pitchFamily="50" charset="-128"/>
              </a:rPr>
              <a:t>目線</a:t>
            </a:r>
            <a:r>
              <a:rPr lang="ja-JP" altLang="en-US" dirty="0" smtClean="0">
                <a:latin typeface="Meiryo UI" panose="020B0604030504040204" pitchFamily="50" charset="-128"/>
                <a:ea typeface="Meiryo UI" panose="020B0604030504040204" pitchFamily="50" charset="-128"/>
                <a:cs typeface="Meiryo UI" panose="020B0604030504040204" pitchFamily="50" charset="-128"/>
              </a:rPr>
              <a:t>で検討を進めてきたところである。</a:t>
            </a:r>
            <a:endParaRPr lang="en-US" altLang="ja-JP" dirty="0" smtClean="0">
              <a:latin typeface="Meiryo UI" panose="020B0604030504040204" pitchFamily="50" charset="-128"/>
              <a:ea typeface="Meiryo UI" panose="020B0604030504040204" pitchFamily="50" charset="-128"/>
              <a:cs typeface="Meiryo UI" panose="020B0604030504040204" pitchFamily="50" charset="-128"/>
            </a:endParaRPr>
          </a:p>
          <a:p>
            <a:pPr marL="285750" indent="-285750">
              <a:buFont typeface="Arial" panose="020B0604020202020204" pitchFamily="34" charset="0"/>
              <a:buChar char="•"/>
            </a:pPr>
            <a:endParaRPr lang="en-US" altLang="ja-JP" dirty="0" smtClean="0">
              <a:latin typeface="Meiryo UI" panose="020B0604030504040204" pitchFamily="50" charset="-128"/>
              <a:ea typeface="Meiryo UI" panose="020B0604030504040204" pitchFamily="50" charset="-128"/>
              <a:cs typeface="Meiryo UI" panose="020B0604030504040204" pitchFamily="50" charset="-128"/>
            </a:endParaRPr>
          </a:p>
          <a:p>
            <a:pPr marL="285750" indent="-285750">
              <a:buFont typeface="Arial" panose="020B0604020202020204" pitchFamily="34" charset="0"/>
              <a:buChar char="•"/>
            </a:pPr>
            <a:r>
              <a:rPr lang="ja-JP" altLang="en-US" dirty="0">
                <a:latin typeface="Meiryo UI" panose="020B0604030504040204" pitchFamily="50" charset="-128"/>
                <a:ea typeface="Meiryo UI" panose="020B0604030504040204" pitchFamily="50" charset="-128"/>
                <a:cs typeface="Meiryo UI" panose="020B0604030504040204" pitchFamily="50" charset="-128"/>
              </a:rPr>
              <a:t>具体的</a:t>
            </a:r>
            <a:r>
              <a:rPr lang="ja-JP" altLang="en-US" dirty="0" smtClean="0">
                <a:latin typeface="Meiryo UI" panose="020B0604030504040204" pitchFamily="50" charset="-128"/>
                <a:ea typeface="Meiryo UI" panose="020B0604030504040204" pitchFamily="50" charset="-128"/>
                <a:cs typeface="Meiryo UI" panose="020B0604030504040204" pitchFamily="50" charset="-128"/>
              </a:rPr>
              <a:t>には、前々回</a:t>
            </a:r>
            <a:r>
              <a:rPr lang="en-US" altLang="ja-JP" dirty="0" smtClean="0">
                <a:latin typeface="Meiryo UI" panose="020B0604030504040204" pitchFamily="50" charset="-128"/>
                <a:ea typeface="Meiryo UI" panose="020B0604030504040204" pitchFamily="50" charset="-128"/>
                <a:cs typeface="Meiryo UI" panose="020B0604030504040204" pitchFamily="50" charset="-128"/>
              </a:rPr>
              <a:t>2018</a:t>
            </a:r>
            <a:r>
              <a:rPr lang="ja-JP" altLang="en-US" dirty="0" smtClean="0">
                <a:latin typeface="Meiryo UI" panose="020B0604030504040204" pitchFamily="50" charset="-128"/>
                <a:ea typeface="Meiryo UI" panose="020B0604030504040204" pitchFamily="50" charset="-128"/>
                <a:cs typeface="Meiryo UI" panose="020B0604030504040204" pitchFamily="50" charset="-128"/>
              </a:rPr>
              <a:t>年</a:t>
            </a:r>
            <a:r>
              <a:rPr lang="en-US" altLang="ja-JP" dirty="0" smtClean="0">
                <a:latin typeface="Meiryo UI" panose="020B0604030504040204" pitchFamily="50" charset="-128"/>
                <a:ea typeface="Meiryo UI" panose="020B0604030504040204" pitchFamily="50" charset="-128"/>
                <a:cs typeface="Meiryo UI" panose="020B0604030504040204" pitchFamily="50" charset="-128"/>
              </a:rPr>
              <a:t>6</a:t>
            </a:r>
            <a:r>
              <a:rPr lang="ja-JP" altLang="en-US" dirty="0" smtClean="0">
                <a:latin typeface="Meiryo UI" panose="020B0604030504040204" pitchFamily="50" charset="-128"/>
                <a:ea typeface="Meiryo UI" panose="020B0604030504040204" pitchFamily="50" charset="-128"/>
                <a:cs typeface="Meiryo UI" panose="020B0604030504040204" pitchFamily="50" charset="-128"/>
              </a:rPr>
              <a:t>月（第</a:t>
            </a:r>
            <a:r>
              <a:rPr lang="en-US" altLang="ja-JP" dirty="0" smtClean="0">
                <a:latin typeface="Meiryo UI" panose="020B0604030504040204" pitchFamily="50" charset="-128"/>
                <a:ea typeface="Meiryo UI" panose="020B0604030504040204" pitchFamily="50" charset="-128"/>
                <a:cs typeface="Meiryo UI" panose="020B0604030504040204" pitchFamily="50" charset="-128"/>
              </a:rPr>
              <a:t>14</a:t>
            </a:r>
            <a:r>
              <a:rPr lang="ja-JP" altLang="en-US" dirty="0" smtClean="0">
                <a:latin typeface="Meiryo UI" panose="020B0604030504040204" pitchFamily="50" charset="-128"/>
                <a:ea typeface="Meiryo UI" panose="020B0604030504040204" pitchFamily="50" charset="-128"/>
                <a:cs typeface="Meiryo UI" panose="020B0604030504040204" pitchFamily="50" charset="-128"/>
              </a:rPr>
              <a:t>回副首都推進本部会議）において、淀川を水源とした９つの浄水場の最適化に焦点を絞り、試算結果を示し、前回</a:t>
            </a:r>
            <a:r>
              <a:rPr lang="en-US" altLang="ja-JP" dirty="0" smtClean="0">
                <a:latin typeface="Meiryo UI" panose="020B0604030504040204" pitchFamily="50" charset="-128"/>
                <a:ea typeface="Meiryo UI" panose="020B0604030504040204" pitchFamily="50" charset="-128"/>
                <a:cs typeface="Meiryo UI" panose="020B0604030504040204" pitchFamily="50" charset="-128"/>
              </a:rPr>
              <a:t>2018</a:t>
            </a:r>
            <a:r>
              <a:rPr lang="ja-JP" altLang="en-US" dirty="0" smtClean="0">
                <a:latin typeface="Meiryo UI" panose="020B0604030504040204" pitchFamily="50" charset="-128"/>
                <a:ea typeface="Meiryo UI" panose="020B0604030504040204" pitchFamily="50" charset="-128"/>
                <a:cs typeface="Meiryo UI" panose="020B0604030504040204" pitchFamily="50" charset="-128"/>
              </a:rPr>
              <a:t>年</a:t>
            </a:r>
            <a:r>
              <a:rPr lang="en-US" altLang="ja-JP" dirty="0" smtClean="0">
                <a:latin typeface="Meiryo UI" panose="020B0604030504040204" pitchFamily="50" charset="-128"/>
                <a:ea typeface="Meiryo UI" panose="020B0604030504040204" pitchFamily="50" charset="-128"/>
                <a:cs typeface="Meiryo UI" panose="020B0604030504040204" pitchFamily="50" charset="-128"/>
              </a:rPr>
              <a:t>12</a:t>
            </a:r>
            <a:r>
              <a:rPr lang="ja-JP" altLang="en-US" dirty="0" smtClean="0">
                <a:latin typeface="Meiryo UI" panose="020B0604030504040204" pitchFamily="50" charset="-128"/>
                <a:ea typeface="Meiryo UI" panose="020B0604030504040204" pitchFamily="50" charset="-128"/>
                <a:cs typeface="Meiryo UI" panose="020B0604030504040204" pitchFamily="50" charset="-128"/>
              </a:rPr>
              <a:t>月（第</a:t>
            </a:r>
            <a:r>
              <a:rPr lang="en-US" altLang="ja-JP" dirty="0" smtClean="0">
                <a:latin typeface="Meiryo UI" panose="020B0604030504040204" pitchFamily="50" charset="-128"/>
                <a:ea typeface="Meiryo UI" panose="020B0604030504040204" pitchFamily="50" charset="-128"/>
                <a:cs typeface="Meiryo UI" panose="020B0604030504040204" pitchFamily="50" charset="-128"/>
              </a:rPr>
              <a:t>16</a:t>
            </a:r>
            <a:r>
              <a:rPr lang="ja-JP" altLang="en-US" dirty="0" smtClean="0">
                <a:latin typeface="Meiryo UI" panose="020B0604030504040204" pitchFamily="50" charset="-128"/>
                <a:ea typeface="Meiryo UI" panose="020B0604030504040204" pitchFamily="50" charset="-128"/>
                <a:cs typeface="Meiryo UI" panose="020B0604030504040204" pitchFamily="50" charset="-128"/>
              </a:rPr>
              <a:t>回副首都推進本部会議）は、資産の大半を占める管路の更新問題を取り上げ、その現状分析や課題への対応策を検討してきたところである。</a:t>
            </a:r>
            <a:endParaRPr lang="en-US" altLang="ja-JP" dirty="0" smtClean="0">
              <a:latin typeface="Meiryo UI" panose="020B0604030504040204" pitchFamily="50" charset="-128"/>
              <a:ea typeface="Meiryo UI" panose="020B0604030504040204" pitchFamily="50" charset="-128"/>
              <a:cs typeface="Meiryo UI" panose="020B0604030504040204" pitchFamily="50" charset="-128"/>
            </a:endParaRPr>
          </a:p>
          <a:p>
            <a:endParaRPr lang="en-US" altLang="ja-JP" dirty="0">
              <a:latin typeface="Meiryo UI" panose="020B0604030504040204" pitchFamily="50" charset="-128"/>
              <a:ea typeface="Meiryo UI" panose="020B0604030504040204" pitchFamily="50" charset="-128"/>
              <a:cs typeface="Meiryo UI" panose="020B0604030504040204" pitchFamily="50" charset="-128"/>
            </a:endParaRPr>
          </a:p>
          <a:p>
            <a:pPr marL="285750" indent="-285750">
              <a:buFont typeface="Arial" panose="020B0604020202020204" pitchFamily="34" charset="0"/>
              <a:buChar char="•"/>
            </a:pPr>
            <a:r>
              <a:rPr lang="ja-JP" altLang="en-US" dirty="0" smtClean="0">
                <a:latin typeface="Meiryo UI" panose="020B0604030504040204" pitchFamily="50" charset="-128"/>
                <a:ea typeface="Meiryo UI" panose="020B0604030504040204" pitchFamily="50" charset="-128"/>
                <a:cs typeface="Meiryo UI" panose="020B0604030504040204" pitchFamily="50" charset="-128"/>
              </a:rPr>
              <a:t>今回の報告では、これまでの検討経過を振り返りつつ、浄水場や管路などに対する課題解決に向けた、その後の新たな取組みについて示すこととした。</a:t>
            </a:r>
            <a:endParaRPr lang="en-US" altLang="ja-JP" dirty="0" smtClean="0">
              <a:latin typeface="Meiryo UI" panose="020B0604030504040204" pitchFamily="50" charset="-128"/>
              <a:ea typeface="Meiryo UI" panose="020B0604030504040204" pitchFamily="50" charset="-128"/>
              <a:cs typeface="Meiryo UI" panose="020B0604030504040204" pitchFamily="50" charset="-128"/>
            </a:endParaRPr>
          </a:p>
          <a:p>
            <a:pPr marL="285750" indent="-285750">
              <a:buFont typeface="Arial" panose="020B0604020202020204" pitchFamily="34" charset="0"/>
              <a:buChar char="•"/>
            </a:pPr>
            <a:endParaRPr lang="ja-JP" altLang="en-US"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6" name="スライド番号プレースホルダー 2"/>
          <p:cNvSpPr>
            <a:spLocks noGrp="1"/>
          </p:cNvSpPr>
          <p:nvPr>
            <p:ph type="sldNum" sz="quarter" idx="12"/>
          </p:nvPr>
        </p:nvSpPr>
        <p:spPr>
          <a:xfrm>
            <a:off x="6987480" y="6509150"/>
            <a:ext cx="2133600" cy="365125"/>
          </a:xfrm>
        </p:spPr>
        <p:txBody>
          <a:bodyPr/>
          <a:lstStyle/>
          <a:p>
            <a:fld id="{7853CF83-2CA7-468D-933C-9DDBEAA5E899}" type="slidenum">
              <a:rPr kumimoji="1" lang="ja-JP" altLang="en-US" smtClean="0">
                <a:solidFill>
                  <a:schemeClr val="tx1"/>
                </a:solidFill>
              </a:rPr>
              <a:t>3</a:t>
            </a:fld>
            <a:endParaRPr kumimoji="1" lang="ja-JP" altLang="en-US">
              <a:solidFill>
                <a:schemeClr val="tx1"/>
              </a:solidFill>
            </a:endParaRPr>
          </a:p>
        </p:txBody>
      </p:sp>
      <p:sp>
        <p:nvSpPr>
          <p:cNvPr id="7" name="テキスト ボックス 6"/>
          <p:cNvSpPr txBox="1"/>
          <p:nvPr/>
        </p:nvSpPr>
        <p:spPr>
          <a:xfrm>
            <a:off x="467544" y="159023"/>
            <a:ext cx="4248472" cy="400110"/>
          </a:xfrm>
          <a:prstGeom prst="rect">
            <a:avLst/>
          </a:prstGeom>
          <a:noFill/>
        </p:spPr>
        <p:txBody>
          <a:bodyPr wrap="square" rtlCol="0">
            <a:spAutoFit/>
          </a:bodyPr>
          <a:lstStyle/>
          <a:p>
            <a:r>
              <a:rPr lang="ja-JP" altLang="en-US" sz="2000" b="1" dirty="0">
                <a:latin typeface="Meiryo UI" panose="020B0604030504040204" pitchFamily="50" charset="-128"/>
                <a:ea typeface="Meiryo UI" panose="020B0604030504040204" pitchFamily="50" charset="-128"/>
                <a:cs typeface="Meiryo UI" panose="020B0604030504040204" pitchFamily="50" charset="-128"/>
              </a:rPr>
              <a:t>はじめ</a:t>
            </a:r>
            <a:r>
              <a:rPr lang="ja-JP" altLang="en-US" sz="2000" b="1" dirty="0" smtClean="0">
                <a:latin typeface="Meiryo UI" panose="020B0604030504040204" pitchFamily="50" charset="-128"/>
                <a:ea typeface="Meiryo UI" panose="020B0604030504040204" pitchFamily="50" charset="-128"/>
                <a:cs typeface="Meiryo UI" panose="020B0604030504040204" pitchFamily="50" charset="-128"/>
              </a:rPr>
              <a:t>に</a:t>
            </a:r>
            <a:endParaRPr kumimoji="1" lang="ja-JP" altLang="en-US" sz="2000" b="1" dirty="0">
              <a:latin typeface="Meiryo UI" panose="020B0604030504040204" pitchFamily="50" charset="-128"/>
              <a:ea typeface="Meiryo UI" panose="020B0604030504040204" pitchFamily="50" charset="-128"/>
              <a:cs typeface="Meiryo UI" panose="020B0604030504040204" pitchFamily="50" charset="-128"/>
            </a:endParaRPr>
          </a:p>
        </p:txBody>
      </p:sp>
      <p:cxnSp>
        <p:nvCxnSpPr>
          <p:cNvPr id="8" name="直線コネクタ 7"/>
          <p:cNvCxnSpPr/>
          <p:nvPr/>
        </p:nvCxnSpPr>
        <p:spPr>
          <a:xfrm>
            <a:off x="525904" y="620688"/>
            <a:ext cx="8100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2302316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a:extLst>
              <a:ext uri="{FF2B5EF4-FFF2-40B4-BE49-F238E27FC236}">
                <a16:creationId xmlns:a16="http://schemas.microsoft.com/office/drawing/2014/main" id="{E03409B9-78AC-4955-AB4C-77E5B591D42C}"/>
              </a:ext>
            </a:extLst>
          </p:cNvPr>
          <p:cNvSpPr>
            <a:spLocks noGrp="1"/>
          </p:cNvSpPr>
          <p:nvPr>
            <p:ph type="sldNum" sz="quarter" idx="12"/>
          </p:nvPr>
        </p:nvSpPr>
        <p:spPr/>
        <p:txBody>
          <a:bodyPr/>
          <a:lstStyle/>
          <a:p>
            <a:fld id="{0852C555-0D64-4388-834A-3E059AADB174}" type="slidenum">
              <a:rPr lang="ja-JP" altLang="en-US" smtClean="0"/>
              <a:pPr/>
              <a:t>30</a:t>
            </a:fld>
            <a:endParaRPr lang="ja-JP" altLang="en-US" dirty="0"/>
          </a:p>
        </p:txBody>
      </p:sp>
      <p:sp>
        <p:nvSpPr>
          <p:cNvPr id="5" name="円/楕円 4"/>
          <p:cNvSpPr>
            <a:spLocks noChangeAspect="1"/>
          </p:cNvSpPr>
          <p:nvPr/>
        </p:nvSpPr>
        <p:spPr>
          <a:xfrm>
            <a:off x="839014" y="1971801"/>
            <a:ext cx="648000" cy="648000"/>
          </a:xfrm>
          <a:prstGeom prst="ellipse">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lang="en-US" altLang="ja-JP" sz="2800" dirty="0">
                <a:latin typeface="Segoe UI Black" panose="020B0A02040204020203" pitchFamily="34" charset="0"/>
                <a:cs typeface="Segoe UI Black" panose="020B0A02040204020203" pitchFamily="34" charset="0"/>
              </a:rPr>
              <a:t>3</a:t>
            </a:r>
            <a:endParaRPr kumimoji="1" lang="ja-JP" altLang="en-US" sz="2800" dirty="0">
              <a:latin typeface="Segoe UI Black" panose="020B0A02040204020203" pitchFamily="34" charset="0"/>
              <a:cs typeface="Segoe UI Black" panose="020B0A02040204020203" pitchFamily="34" charset="0"/>
            </a:endParaRPr>
          </a:p>
        </p:txBody>
      </p:sp>
      <p:sp>
        <p:nvSpPr>
          <p:cNvPr id="11" name="テキスト ボックス 10"/>
          <p:cNvSpPr txBox="1"/>
          <p:nvPr/>
        </p:nvSpPr>
        <p:spPr>
          <a:xfrm>
            <a:off x="1218815" y="1903820"/>
            <a:ext cx="7925185" cy="738664"/>
          </a:xfrm>
          <a:prstGeom prst="rect">
            <a:avLst/>
          </a:prstGeom>
          <a:noFill/>
        </p:spPr>
        <p:txBody>
          <a:bodyPr wrap="square" rtlCol="0">
            <a:spAutoFit/>
          </a:bodyPr>
          <a:lstStyle/>
          <a:p>
            <a:pPr algn="ctr">
              <a:lnSpc>
                <a:spcPct val="150000"/>
              </a:lnSpc>
            </a:pPr>
            <a:r>
              <a:rPr lang="ja-JP" altLang="en-US" sz="2800" b="1" dirty="0" smtClean="0">
                <a:latin typeface="Meiryo UI" panose="020B0604030504040204" pitchFamily="50" charset="-128"/>
                <a:ea typeface="Meiryo UI" panose="020B0604030504040204" pitchFamily="50" charset="-128"/>
              </a:rPr>
              <a:t>大阪市</a:t>
            </a:r>
            <a:r>
              <a:rPr lang="ja-JP" altLang="en-US" sz="2800" b="1" dirty="0">
                <a:latin typeface="Meiryo UI" panose="020B0604030504040204" pitchFamily="50" charset="-128"/>
                <a:ea typeface="Meiryo UI" panose="020B0604030504040204" pitchFamily="50" charset="-128"/>
              </a:rPr>
              <a:t>による</a:t>
            </a:r>
            <a:r>
              <a:rPr lang="en-US" altLang="ja-JP" sz="2800" b="1" dirty="0">
                <a:latin typeface="Meiryo UI" panose="020B0604030504040204" pitchFamily="50" charset="-128"/>
                <a:ea typeface="Meiryo UI" panose="020B0604030504040204" pitchFamily="50" charset="-128"/>
              </a:rPr>
              <a:t>PFI</a:t>
            </a:r>
            <a:r>
              <a:rPr lang="ja-JP" altLang="en-US" sz="2800" b="1" dirty="0">
                <a:latin typeface="Meiryo UI" panose="020B0604030504040204" pitchFamily="50" charset="-128"/>
                <a:ea typeface="Meiryo UI" panose="020B0604030504040204" pitchFamily="50" charset="-128"/>
              </a:rPr>
              <a:t>管路更新事業</a:t>
            </a:r>
            <a:r>
              <a:rPr lang="ja-JP" altLang="en-US" sz="2800" b="1" dirty="0" smtClean="0">
                <a:latin typeface="Meiryo UI" panose="020B0604030504040204" pitchFamily="50" charset="-128"/>
                <a:ea typeface="Meiryo UI" panose="020B0604030504040204" pitchFamily="50" charset="-128"/>
              </a:rPr>
              <a:t>とその</a:t>
            </a:r>
            <a:r>
              <a:rPr lang="ja-JP" altLang="en-US" sz="2800" b="1" dirty="0">
                <a:latin typeface="Meiryo UI" panose="020B0604030504040204" pitchFamily="50" charset="-128"/>
                <a:ea typeface="Meiryo UI" panose="020B0604030504040204" pitchFamily="50" charset="-128"/>
              </a:rPr>
              <a:t>水平</a:t>
            </a:r>
            <a:r>
              <a:rPr lang="ja-JP" altLang="en-US" sz="2800" b="1" dirty="0" smtClean="0">
                <a:latin typeface="Meiryo UI" panose="020B0604030504040204" pitchFamily="50" charset="-128"/>
                <a:ea typeface="Meiryo UI" panose="020B0604030504040204" pitchFamily="50" charset="-128"/>
              </a:rPr>
              <a:t>展開</a:t>
            </a:r>
            <a:endParaRPr kumimoji="1" lang="ja-JP" altLang="en-US" sz="2800" b="1" dirty="0">
              <a:latin typeface="Meiryo UI" panose="020B0604030504040204" pitchFamily="50" charset="-128"/>
              <a:ea typeface="Meiryo UI" panose="020B0604030504040204" pitchFamily="50" charset="-128"/>
            </a:endParaRPr>
          </a:p>
        </p:txBody>
      </p:sp>
      <p:sp>
        <p:nvSpPr>
          <p:cNvPr id="6" name="円/楕円 5"/>
          <p:cNvSpPr>
            <a:spLocks noChangeAspect="1"/>
          </p:cNvSpPr>
          <p:nvPr/>
        </p:nvSpPr>
        <p:spPr>
          <a:xfrm>
            <a:off x="861760" y="3618620"/>
            <a:ext cx="648000" cy="648000"/>
          </a:xfrm>
          <a:prstGeom prst="ellipse">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lang="en-US" altLang="ja-JP" sz="2800" dirty="0">
                <a:latin typeface="Segoe UI Black" panose="020B0A02040204020203" pitchFamily="34" charset="0"/>
                <a:cs typeface="Segoe UI Black" panose="020B0A02040204020203" pitchFamily="34" charset="0"/>
              </a:rPr>
              <a:t>4</a:t>
            </a:r>
            <a:endParaRPr kumimoji="1" lang="ja-JP" altLang="en-US" sz="2800" dirty="0">
              <a:latin typeface="Segoe UI Black" panose="020B0A02040204020203" pitchFamily="34" charset="0"/>
              <a:cs typeface="Segoe UI Black" panose="020B0A02040204020203" pitchFamily="34" charset="0"/>
            </a:endParaRPr>
          </a:p>
        </p:txBody>
      </p:sp>
      <p:sp>
        <p:nvSpPr>
          <p:cNvPr id="8" name="テキスト ボックス 7"/>
          <p:cNvSpPr txBox="1"/>
          <p:nvPr/>
        </p:nvSpPr>
        <p:spPr>
          <a:xfrm>
            <a:off x="1185760" y="3527956"/>
            <a:ext cx="7648091" cy="738664"/>
          </a:xfrm>
          <a:prstGeom prst="rect">
            <a:avLst/>
          </a:prstGeom>
          <a:noFill/>
        </p:spPr>
        <p:txBody>
          <a:bodyPr wrap="square" rtlCol="0">
            <a:spAutoFit/>
          </a:bodyPr>
          <a:lstStyle/>
          <a:p>
            <a:pPr algn="ctr">
              <a:lnSpc>
                <a:spcPct val="150000"/>
              </a:lnSpc>
            </a:pPr>
            <a:r>
              <a:rPr lang="ja-JP" altLang="en-US" sz="2800" b="1" dirty="0" smtClean="0">
                <a:latin typeface="Meiryo UI" panose="020B0604030504040204" pitchFamily="50" charset="-128"/>
                <a:ea typeface="Meiryo UI" panose="020B0604030504040204" pitchFamily="50" charset="-128"/>
              </a:rPr>
              <a:t>大阪市による水平連携、企業団による連携等</a:t>
            </a:r>
            <a:endParaRPr kumimoji="1" lang="ja-JP" altLang="en-US" sz="2800" b="1"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115077316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2"/>
          </p:nvPr>
        </p:nvSpPr>
        <p:spPr/>
        <p:txBody>
          <a:bodyPr/>
          <a:lstStyle/>
          <a:p>
            <a:fld id="{0852C555-0D64-4388-834A-3E059AADB174}" type="slidenum">
              <a:rPr lang="ja-JP" altLang="en-US" smtClean="0"/>
              <a:pPr/>
              <a:t>31</a:t>
            </a:fld>
            <a:endParaRPr lang="ja-JP" altLang="en-US" dirty="0"/>
          </a:p>
        </p:txBody>
      </p:sp>
      <p:sp>
        <p:nvSpPr>
          <p:cNvPr id="7" name="正方形/長方形 6"/>
          <p:cNvSpPr/>
          <p:nvPr/>
        </p:nvSpPr>
        <p:spPr>
          <a:xfrm>
            <a:off x="258156" y="1910890"/>
            <a:ext cx="1723595" cy="360379"/>
          </a:xfrm>
          <a:prstGeom prst="rect">
            <a:avLst/>
          </a:prstGeom>
        </p:spPr>
        <p:txBody>
          <a:bodyPr wrap="none" lIns="97813" tIns="48907" rIns="97813" bIns="48907">
            <a:spAutoFit/>
          </a:bodyPr>
          <a:lstStyle/>
          <a:p>
            <a:pPr algn="just"/>
            <a:r>
              <a:rPr lang="ja-JP" altLang="en-US" sz="1700" kern="100" dirty="0">
                <a:solidFill>
                  <a:prstClr val="black"/>
                </a:solidFill>
                <a:latin typeface="メイリオ" panose="020B0604030504040204" pitchFamily="50" charset="-128"/>
                <a:ea typeface="メイリオ" panose="020B0604030504040204" pitchFamily="50" charset="-128"/>
                <a:cs typeface="Times New Roman" panose="02020603050405020304" pitchFamily="18" charset="0"/>
              </a:rPr>
              <a:t>（１）</a:t>
            </a:r>
            <a:r>
              <a:rPr lang="ja-JP" altLang="ja-JP" sz="1700" kern="100" dirty="0">
                <a:solidFill>
                  <a:prstClr val="black"/>
                </a:solidFill>
                <a:latin typeface="メイリオ" panose="020B0604030504040204" pitchFamily="50" charset="-128"/>
                <a:ea typeface="メイリオ" panose="020B0604030504040204" pitchFamily="50" charset="-128"/>
                <a:cs typeface="Times New Roman" panose="02020603050405020304" pitchFamily="18" charset="0"/>
              </a:rPr>
              <a:t>業務範囲</a:t>
            </a:r>
            <a:endParaRPr lang="ja-JP" altLang="ja-JP" sz="1300" kern="100" dirty="0">
              <a:solidFill>
                <a:prstClr val="black"/>
              </a:solidFill>
              <a:latin typeface="メイリオ" panose="020B0604030504040204" pitchFamily="50" charset="-128"/>
              <a:ea typeface="メイリオ" panose="020B0604030504040204" pitchFamily="50" charset="-128"/>
              <a:cs typeface="Times New Roman" panose="02020603050405020304" pitchFamily="18" charset="0"/>
            </a:endParaRPr>
          </a:p>
        </p:txBody>
      </p:sp>
      <p:sp>
        <p:nvSpPr>
          <p:cNvPr id="8" name="テキスト ボックス 35"/>
          <p:cNvSpPr txBox="1"/>
          <p:nvPr/>
        </p:nvSpPr>
        <p:spPr>
          <a:xfrm>
            <a:off x="5138800" y="1638686"/>
            <a:ext cx="1817897" cy="404973"/>
          </a:xfrm>
          <a:prstGeom prst="rect">
            <a:avLst/>
          </a:prstGeom>
          <a:noFill/>
        </p:spPr>
        <p:txBody>
          <a:bodyPr wrap="square" lIns="97813" tIns="48907" rIns="97813" bIns="48907" rtlCol="0">
            <a:noAutofit/>
          </a:bodyPr>
          <a:lstStyle/>
          <a:p>
            <a:pPr algn="ctr"/>
            <a:r>
              <a:rPr lang="ja-JP" altLang="en-US" sz="1500" b="1" dirty="0">
                <a:solidFill>
                  <a:srgbClr val="C00000"/>
                </a:solidFill>
                <a:latin typeface="Meiryo UI" panose="020B0604030504040204" pitchFamily="50" charset="-128"/>
                <a:ea typeface="Meiryo UI" panose="020B0604030504040204" pitchFamily="50" charset="-128"/>
              </a:rPr>
              <a:t>対象範囲</a:t>
            </a:r>
            <a:endParaRPr lang="ja-JP" altLang="en-US" sz="1500" b="1" dirty="0">
              <a:solidFill>
                <a:srgbClr val="C00000"/>
              </a:solidFill>
              <a:latin typeface="Meiryo UI" panose="020B0604030504040204" pitchFamily="50" charset="-128"/>
              <a:ea typeface="Meiryo UI" panose="020B0604030504040204" pitchFamily="50" charset="-128"/>
              <a:cs typeface="ＭＳ Ｐゴシック" panose="020B0600070205080204" pitchFamily="50" charset="-128"/>
            </a:endParaRPr>
          </a:p>
        </p:txBody>
      </p:sp>
      <p:sp>
        <p:nvSpPr>
          <p:cNvPr id="9" name="Text Box 68"/>
          <p:cNvSpPr txBox="1">
            <a:spLocks noChangeArrowheads="1"/>
          </p:cNvSpPr>
          <p:nvPr/>
        </p:nvSpPr>
        <p:spPr bwMode="auto">
          <a:xfrm>
            <a:off x="7452621" y="3104702"/>
            <a:ext cx="1228353" cy="298036"/>
          </a:xfrm>
          <a:prstGeom prst="rect">
            <a:avLst/>
          </a:prstGeom>
          <a:noFill/>
          <a:ln w="9525">
            <a:noFill/>
            <a:miter lim="800000"/>
            <a:headEnd/>
            <a:tailEnd/>
          </a:ln>
        </p:spPr>
        <p:txBody>
          <a:bodyPr lIns="97034" tIns="48517" rIns="97034" bIns="48517">
            <a:spAutoFit/>
          </a:bodyPr>
          <a:lstStyle/>
          <a:p>
            <a:pPr>
              <a:defRPr/>
            </a:pPr>
            <a:r>
              <a:rPr lang="ja-JP" altLang="en-US" sz="1300" kern="0" dirty="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rPr>
              <a:t>給水管</a:t>
            </a:r>
          </a:p>
        </p:txBody>
      </p:sp>
      <p:pic>
        <p:nvPicPr>
          <p:cNvPr id="10" name="Picture 66"/>
          <p:cNvPicPr>
            <a:picLocks noChangeAspect="1" noChangeArrowheads="1"/>
          </p:cNvPicPr>
          <p:nvPr/>
        </p:nvPicPr>
        <p:blipFill>
          <a:blip r:embed="rId3" cstate="print"/>
          <a:srcRect/>
          <a:stretch>
            <a:fillRect/>
          </a:stretch>
        </p:blipFill>
        <p:spPr bwMode="auto">
          <a:xfrm>
            <a:off x="7057518" y="1884542"/>
            <a:ext cx="2055194" cy="1233414"/>
          </a:xfrm>
          <a:prstGeom prst="rect">
            <a:avLst/>
          </a:prstGeom>
          <a:noFill/>
          <a:ln w="9525" algn="ctr">
            <a:noFill/>
            <a:miter lim="800000"/>
            <a:headEnd/>
            <a:tailEnd/>
          </a:ln>
        </p:spPr>
      </p:pic>
      <p:sp>
        <p:nvSpPr>
          <p:cNvPr id="11" name="Text Box 67"/>
          <p:cNvSpPr txBox="1">
            <a:spLocks noChangeArrowheads="1"/>
          </p:cNvSpPr>
          <p:nvPr/>
        </p:nvSpPr>
        <p:spPr bwMode="auto">
          <a:xfrm>
            <a:off x="7455199" y="1989054"/>
            <a:ext cx="1072806" cy="298036"/>
          </a:xfrm>
          <a:prstGeom prst="rect">
            <a:avLst/>
          </a:prstGeom>
          <a:noFill/>
          <a:ln w="9525">
            <a:noFill/>
            <a:miter lim="800000"/>
            <a:headEnd/>
            <a:tailEnd/>
          </a:ln>
        </p:spPr>
        <p:txBody>
          <a:bodyPr wrap="none" lIns="97034" tIns="48517" rIns="97034" bIns="48517">
            <a:spAutoFit/>
          </a:bodyPr>
          <a:lstStyle/>
          <a:p>
            <a:pPr>
              <a:defRPr/>
            </a:pPr>
            <a:r>
              <a:rPr lang="ja-JP" altLang="en-US" sz="1300" kern="0" dirty="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rPr>
              <a:t>（お客さま）</a:t>
            </a:r>
          </a:p>
        </p:txBody>
      </p:sp>
      <p:sp>
        <p:nvSpPr>
          <p:cNvPr id="12" name="Text Box 71"/>
          <p:cNvSpPr txBox="1">
            <a:spLocks noChangeArrowheads="1"/>
          </p:cNvSpPr>
          <p:nvPr/>
        </p:nvSpPr>
        <p:spPr bwMode="auto">
          <a:xfrm>
            <a:off x="4511495" y="3128962"/>
            <a:ext cx="1002078" cy="298036"/>
          </a:xfrm>
          <a:prstGeom prst="rect">
            <a:avLst/>
          </a:prstGeom>
          <a:noFill/>
          <a:ln w="9525">
            <a:noFill/>
            <a:miter lim="800000"/>
            <a:headEnd/>
            <a:tailEnd/>
          </a:ln>
        </p:spPr>
        <p:txBody>
          <a:bodyPr lIns="97034" tIns="48517" rIns="97034" bIns="48517">
            <a:spAutoFit/>
          </a:bodyPr>
          <a:lstStyle/>
          <a:p>
            <a:pPr>
              <a:defRPr/>
            </a:pPr>
            <a:r>
              <a:rPr lang="ja-JP" altLang="en-US" sz="1300" kern="0" dirty="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rPr>
              <a:t>配水場</a:t>
            </a:r>
          </a:p>
        </p:txBody>
      </p:sp>
      <p:sp>
        <p:nvSpPr>
          <p:cNvPr id="13" name="Text Box 72"/>
          <p:cNvSpPr txBox="1">
            <a:spLocks noChangeArrowheads="1"/>
          </p:cNvSpPr>
          <p:nvPr/>
        </p:nvSpPr>
        <p:spPr bwMode="auto">
          <a:xfrm>
            <a:off x="5524544" y="3020155"/>
            <a:ext cx="1622860" cy="298036"/>
          </a:xfrm>
          <a:prstGeom prst="rect">
            <a:avLst/>
          </a:prstGeom>
          <a:noFill/>
          <a:ln w="9525">
            <a:noFill/>
            <a:miter lim="800000"/>
            <a:headEnd/>
            <a:tailEnd/>
          </a:ln>
        </p:spPr>
        <p:txBody>
          <a:bodyPr wrap="square" lIns="97034" tIns="48517" rIns="97034" bIns="48517">
            <a:spAutoFit/>
          </a:bodyPr>
          <a:lstStyle/>
          <a:p>
            <a:pPr>
              <a:defRPr/>
            </a:pPr>
            <a:r>
              <a:rPr lang="ja-JP" altLang="en-US" sz="1300" kern="0" dirty="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rPr>
              <a:t>配水管（既設）</a:t>
            </a:r>
          </a:p>
        </p:txBody>
      </p:sp>
      <p:sp>
        <p:nvSpPr>
          <p:cNvPr id="14" name="Line 73"/>
          <p:cNvSpPr>
            <a:spLocks noChangeShapeType="1"/>
          </p:cNvSpPr>
          <p:nvPr/>
        </p:nvSpPr>
        <p:spPr bwMode="auto">
          <a:xfrm flipH="1">
            <a:off x="5363749" y="2249844"/>
            <a:ext cx="746624" cy="679250"/>
          </a:xfrm>
          <a:prstGeom prst="line">
            <a:avLst/>
          </a:prstGeom>
          <a:noFill/>
          <a:ln w="63500">
            <a:solidFill>
              <a:srgbClr val="00FFFF"/>
            </a:solidFill>
            <a:round/>
            <a:headEnd/>
            <a:tailEnd/>
          </a:ln>
        </p:spPr>
        <p:txBody>
          <a:bodyPr wrap="square" lIns="97813" tIns="48907" rIns="97813" bIns="48907">
            <a:spAutoFit/>
          </a:bodyPr>
          <a:lstStyle/>
          <a:p>
            <a:pPr>
              <a:defRPr/>
            </a:pPr>
            <a:endParaRPr lang="ja-JP" altLang="en-US" kern="0">
              <a:solidFill>
                <a:sysClr val="windowText" lastClr="000000"/>
              </a:solidFill>
              <a:latin typeface="Arial" charset="0"/>
            </a:endParaRPr>
          </a:p>
        </p:txBody>
      </p:sp>
      <p:sp>
        <p:nvSpPr>
          <p:cNvPr id="15" name="Line 74"/>
          <p:cNvSpPr>
            <a:spLocks noChangeShapeType="1"/>
          </p:cNvSpPr>
          <p:nvPr/>
        </p:nvSpPr>
        <p:spPr bwMode="auto">
          <a:xfrm flipH="1">
            <a:off x="5812123" y="2044321"/>
            <a:ext cx="1101752" cy="897132"/>
          </a:xfrm>
          <a:prstGeom prst="line">
            <a:avLst/>
          </a:prstGeom>
          <a:noFill/>
          <a:ln w="63500">
            <a:solidFill>
              <a:srgbClr val="00FFFF"/>
            </a:solidFill>
            <a:round/>
            <a:headEnd/>
            <a:tailEnd/>
          </a:ln>
        </p:spPr>
        <p:txBody>
          <a:bodyPr wrap="square" lIns="97813" tIns="48907" rIns="97813" bIns="48907">
            <a:spAutoFit/>
          </a:bodyPr>
          <a:lstStyle/>
          <a:p>
            <a:pPr>
              <a:defRPr/>
            </a:pPr>
            <a:endParaRPr lang="ja-JP" altLang="en-US" kern="0">
              <a:solidFill>
                <a:sysClr val="windowText" lastClr="000000"/>
              </a:solidFill>
              <a:latin typeface="Arial" charset="0"/>
            </a:endParaRPr>
          </a:p>
        </p:txBody>
      </p:sp>
      <p:sp>
        <p:nvSpPr>
          <p:cNvPr id="16" name="Line 76"/>
          <p:cNvSpPr>
            <a:spLocks noChangeShapeType="1"/>
          </p:cNvSpPr>
          <p:nvPr/>
        </p:nvSpPr>
        <p:spPr bwMode="auto">
          <a:xfrm flipH="1">
            <a:off x="6087728" y="2281988"/>
            <a:ext cx="1177710" cy="1"/>
          </a:xfrm>
          <a:prstGeom prst="line">
            <a:avLst/>
          </a:prstGeom>
          <a:noFill/>
          <a:ln w="63500">
            <a:solidFill>
              <a:srgbClr val="00FFFF"/>
            </a:solidFill>
            <a:round/>
            <a:headEnd/>
            <a:tailEnd/>
          </a:ln>
        </p:spPr>
        <p:txBody>
          <a:bodyPr wrap="square" lIns="97813" tIns="48907" rIns="97813" bIns="48907">
            <a:spAutoFit/>
          </a:bodyPr>
          <a:lstStyle/>
          <a:p>
            <a:pPr>
              <a:defRPr/>
            </a:pPr>
            <a:endParaRPr lang="ja-JP" altLang="en-US" kern="0">
              <a:solidFill>
                <a:sysClr val="windowText" lastClr="000000"/>
              </a:solidFill>
              <a:latin typeface="Arial" charset="0"/>
            </a:endParaRPr>
          </a:p>
        </p:txBody>
      </p:sp>
      <p:sp>
        <p:nvSpPr>
          <p:cNvPr id="17" name="Line 77"/>
          <p:cNvSpPr>
            <a:spLocks noChangeShapeType="1"/>
          </p:cNvSpPr>
          <p:nvPr/>
        </p:nvSpPr>
        <p:spPr bwMode="auto">
          <a:xfrm flipH="1" flipV="1">
            <a:off x="5646852" y="2643596"/>
            <a:ext cx="1392883" cy="10957"/>
          </a:xfrm>
          <a:prstGeom prst="line">
            <a:avLst/>
          </a:prstGeom>
          <a:noFill/>
          <a:ln w="63500">
            <a:solidFill>
              <a:srgbClr val="00FFFF"/>
            </a:solidFill>
            <a:round/>
            <a:headEnd/>
            <a:tailEnd/>
          </a:ln>
        </p:spPr>
        <p:txBody>
          <a:bodyPr wrap="square" lIns="97813" tIns="48907" rIns="97813" bIns="48907">
            <a:spAutoFit/>
          </a:bodyPr>
          <a:lstStyle/>
          <a:p>
            <a:pPr>
              <a:defRPr/>
            </a:pPr>
            <a:endParaRPr lang="ja-JP" altLang="en-US" kern="0">
              <a:solidFill>
                <a:sysClr val="windowText" lastClr="000000"/>
              </a:solidFill>
              <a:latin typeface="Arial" charset="0"/>
            </a:endParaRPr>
          </a:p>
        </p:txBody>
      </p:sp>
      <p:sp>
        <p:nvSpPr>
          <p:cNvPr id="18" name="AutoShape 78"/>
          <p:cNvSpPr>
            <a:spLocks noChangeArrowheads="1"/>
          </p:cNvSpPr>
          <p:nvPr/>
        </p:nvSpPr>
        <p:spPr bwMode="auto">
          <a:xfrm>
            <a:off x="5014537" y="2937740"/>
            <a:ext cx="2160676" cy="68779"/>
          </a:xfrm>
          <a:prstGeom prst="parallelogram">
            <a:avLst>
              <a:gd name="adj" fmla="val 48315"/>
            </a:avLst>
          </a:prstGeom>
          <a:solidFill>
            <a:srgbClr val="00FFFF"/>
          </a:solidFill>
          <a:ln w="9525">
            <a:noFill/>
            <a:miter lim="800000"/>
            <a:headEnd/>
            <a:tailEnd/>
          </a:ln>
        </p:spPr>
        <p:txBody>
          <a:bodyPr wrap="none" lIns="97813" tIns="48907" rIns="97813" bIns="48907" anchor="ctr"/>
          <a:lstStyle/>
          <a:p>
            <a:pPr>
              <a:defRPr/>
            </a:pPr>
            <a:endParaRPr lang="ja-JP" altLang="en-US" kern="0">
              <a:solidFill>
                <a:sysClr val="windowText" lastClr="000000"/>
              </a:solidFill>
              <a:latin typeface="Arial" charset="0"/>
            </a:endParaRPr>
          </a:p>
        </p:txBody>
      </p:sp>
      <p:pic>
        <p:nvPicPr>
          <p:cNvPr id="19" name="Picture 85"/>
          <p:cNvPicPr>
            <a:picLocks noChangeAspect="1" noChangeArrowheads="1"/>
          </p:cNvPicPr>
          <p:nvPr/>
        </p:nvPicPr>
        <p:blipFill>
          <a:blip r:embed="rId4" cstate="print"/>
          <a:srcRect/>
          <a:stretch>
            <a:fillRect/>
          </a:stretch>
        </p:blipFill>
        <p:spPr bwMode="auto">
          <a:xfrm>
            <a:off x="446223" y="2370340"/>
            <a:ext cx="1260679" cy="400610"/>
          </a:xfrm>
          <a:prstGeom prst="rect">
            <a:avLst/>
          </a:prstGeom>
          <a:noFill/>
          <a:ln w="9525" algn="ctr">
            <a:noFill/>
            <a:miter lim="800000"/>
            <a:headEnd/>
            <a:tailEnd/>
          </a:ln>
        </p:spPr>
      </p:pic>
      <p:sp>
        <p:nvSpPr>
          <p:cNvPr id="20" name="Text Box 89"/>
          <p:cNvSpPr txBox="1">
            <a:spLocks noChangeArrowheads="1"/>
          </p:cNvSpPr>
          <p:nvPr/>
        </p:nvSpPr>
        <p:spPr bwMode="auto">
          <a:xfrm>
            <a:off x="432805" y="2996862"/>
            <a:ext cx="862812" cy="298036"/>
          </a:xfrm>
          <a:prstGeom prst="rect">
            <a:avLst/>
          </a:prstGeom>
          <a:noFill/>
          <a:ln w="9525">
            <a:noFill/>
            <a:miter lim="800000"/>
            <a:headEnd/>
            <a:tailEnd/>
          </a:ln>
        </p:spPr>
        <p:txBody>
          <a:bodyPr wrap="none" lIns="97034" tIns="48517" rIns="97034" bIns="48517">
            <a:spAutoFit/>
          </a:bodyPr>
          <a:lstStyle/>
          <a:p>
            <a:pPr>
              <a:defRPr/>
            </a:pPr>
            <a:r>
              <a:rPr lang="ja-JP" altLang="en-US" sz="1300" kern="0" dirty="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rPr>
              <a:t>（淀川）</a:t>
            </a:r>
            <a:endParaRPr lang="en-US" altLang="ja-JP" sz="1300" kern="0" dirty="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1" name="AutoShape 90"/>
          <p:cNvSpPr>
            <a:spLocks noChangeArrowheads="1"/>
          </p:cNvSpPr>
          <p:nvPr/>
        </p:nvSpPr>
        <p:spPr bwMode="auto">
          <a:xfrm rot="18079011">
            <a:off x="956681" y="2632210"/>
            <a:ext cx="337202" cy="407228"/>
          </a:xfrm>
          <a:prstGeom prst="parallelogram">
            <a:avLst>
              <a:gd name="adj" fmla="val 68917"/>
            </a:avLst>
          </a:prstGeom>
          <a:solidFill>
            <a:srgbClr val="00FFFF"/>
          </a:solidFill>
          <a:ln w="9525">
            <a:noFill/>
            <a:miter lim="800000"/>
            <a:headEnd/>
            <a:tailEnd/>
          </a:ln>
        </p:spPr>
        <p:txBody>
          <a:bodyPr wrap="none" lIns="97813" tIns="48907" rIns="97813" bIns="48907" anchor="ctr"/>
          <a:lstStyle/>
          <a:p>
            <a:pPr>
              <a:defRPr/>
            </a:pPr>
            <a:endParaRPr lang="ja-JP" altLang="en-US" kern="0">
              <a:solidFill>
                <a:sysClr val="windowText" lastClr="000000"/>
              </a:solidFill>
              <a:latin typeface="Arial" charset="0"/>
            </a:endParaRPr>
          </a:p>
        </p:txBody>
      </p:sp>
      <p:sp>
        <p:nvSpPr>
          <p:cNvPr id="22" name="Text Box 95"/>
          <p:cNvSpPr txBox="1">
            <a:spLocks noChangeArrowheads="1"/>
          </p:cNvSpPr>
          <p:nvPr/>
        </p:nvSpPr>
        <p:spPr bwMode="auto">
          <a:xfrm>
            <a:off x="2616213" y="3126659"/>
            <a:ext cx="718168" cy="298036"/>
          </a:xfrm>
          <a:prstGeom prst="rect">
            <a:avLst/>
          </a:prstGeom>
          <a:noFill/>
          <a:ln w="9525">
            <a:noFill/>
            <a:miter lim="800000"/>
            <a:headEnd/>
            <a:tailEnd/>
          </a:ln>
        </p:spPr>
        <p:txBody>
          <a:bodyPr wrap="square" lIns="97034" tIns="48517" rIns="97034" bIns="48517">
            <a:spAutoFit/>
          </a:bodyPr>
          <a:lstStyle/>
          <a:p>
            <a:pPr>
              <a:defRPr/>
            </a:pPr>
            <a:r>
              <a:rPr lang="ja-JP" altLang="en-US" sz="1300" kern="0" dirty="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rPr>
              <a:t>浄水場</a:t>
            </a:r>
          </a:p>
        </p:txBody>
      </p:sp>
      <p:sp>
        <p:nvSpPr>
          <p:cNvPr id="23" name="Text Box 96"/>
          <p:cNvSpPr txBox="1">
            <a:spLocks noChangeArrowheads="1"/>
          </p:cNvSpPr>
          <p:nvPr/>
        </p:nvSpPr>
        <p:spPr bwMode="auto">
          <a:xfrm>
            <a:off x="1559932" y="3128347"/>
            <a:ext cx="862812" cy="298036"/>
          </a:xfrm>
          <a:prstGeom prst="rect">
            <a:avLst/>
          </a:prstGeom>
          <a:noFill/>
          <a:ln w="9525">
            <a:noFill/>
            <a:miter lim="800000"/>
            <a:headEnd/>
            <a:tailEnd/>
          </a:ln>
        </p:spPr>
        <p:txBody>
          <a:bodyPr wrap="none" lIns="97034" tIns="48517" rIns="97034" bIns="48517">
            <a:spAutoFit/>
          </a:bodyPr>
          <a:lstStyle/>
          <a:p>
            <a:pPr>
              <a:defRPr/>
            </a:pPr>
            <a:r>
              <a:rPr lang="ja-JP" altLang="en-US" sz="1300" kern="0" dirty="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rPr>
              <a:t>取水施設</a:t>
            </a:r>
          </a:p>
        </p:txBody>
      </p:sp>
      <p:sp>
        <p:nvSpPr>
          <p:cNvPr id="24" name="AutoShape 78"/>
          <p:cNvSpPr>
            <a:spLocks noChangeArrowheads="1"/>
          </p:cNvSpPr>
          <p:nvPr/>
        </p:nvSpPr>
        <p:spPr bwMode="auto">
          <a:xfrm>
            <a:off x="1223984" y="2996256"/>
            <a:ext cx="2160676" cy="68779"/>
          </a:xfrm>
          <a:prstGeom prst="parallelogram">
            <a:avLst>
              <a:gd name="adj" fmla="val 48315"/>
            </a:avLst>
          </a:prstGeom>
          <a:solidFill>
            <a:srgbClr val="00FFFF"/>
          </a:solidFill>
          <a:ln w="9525">
            <a:noFill/>
            <a:miter lim="800000"/>
            <a:headEnd/>
            <a:tailEnd/>
          </a:ln>
        </p:spPr>
        <p:txBody>
          <a:bodyPr wrap="none" lIns="97813" tIns="48907" rIns="97813" bIns="48907" anchor="ctr"/>
          <a:lstStyle/>
          <a:p>
            <a:pPr>
              <a:defRPr/>
            </a:pPr>
            <a:endParaRPr lang="ja-JP" altLang="en-US" kern="0">
              <a:solidFill>
                <a:sysClr val="windowText" lastClr="000000"/>
              </a:solidFill>
              <a:latin typeface="Arial" charset="0"/>
            </a:endParaRPr>
          </a:p>
        </p:txBody>
      </p:sp>
      <p:sp>
        <p:nvSpPr>
          <p:cNvPr id="25" name="AutoShape 105" descr="市松模様 (大)"/>
          <p:cNvSpPr>
            <a:spLocks noChangeArrowheads="1"/>
          </p:cNvSpPr>
          <p:nvPr/>
        </p:nvSpPr>
        <p:spPr bwMode="auto">
          <a:xfrm rot="10800000">
            <a:off x="1897583" y="2911144"/>
            <a:ext cx="163326" cy="156254"/>
          </a:xfrm>
          <a:custGeom>
            <a:avLst/>
            <a:gdLst>
              <a:gd name="T0" fmla="*/ 330459115 w 21600"/>
              <a:gd name="T1" fmla="*/ 169967565 h 21600"/>
              <a:gd name="T2" fmla="*/ 188833753 w 21600"/>
              <a:gd name="T3" fmla="*/ 339932844 h 21600"/>
              <a:gd name="T4" fmla="*/ 47208341 w 21600"/>
              <a:gd name="T5" fmla="*/ 169967565 h 21600"/>
              <a:gd name="T6" fmla="*/ 188833753 w 21600"/>
              <a:gd name="T7" fmla="*/ 0 h 21600"/>
              <a:gd name="T8" fmla="*/ 0 60000 65536"/>
              <a:gd name="T9" fmla="*/ 0 60000 65536"/>
              <a:gd name="T10" fmla="*/ 0 60000 65536"/>
              <a:gd name="T11" fmla="*/ 0 60000 65536"/>
              <a:gd name="T12" fmla="*/ 4500 w 21600"/>
              <a:gd name="T13" fmla="*/ 4500 h 21600"/>
              <a:gd name="T14" fmla="*/ 17100 w 21600"/>
              <a:gd name="T15" fmla="*/ 17100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lnTo>
                  <a:pt x="0" y="0"/>
                </a:lnTo>
                <a:close/>
              </a:path>
            </a:pathLst>
          </a:custGeom>
          <a:pattFill prst="lgCheck">
            <a:fgClr>
              <a:srgbClr val="996633"/>
            </a:fgClr>
            <a:bgClr>
              <a:srgbClr val="FFFFFF"/>
            </a:bgClr>
          </a:pattFill>
          <a:ln w="9525">
            <a:solidFill>
              <a:srgbClr val="4D4D4D"/>
            </a:solidFill>
            <a:miter lim="800000"/>
            <a:headEnd/>
            <a:tailEnd/>
          </a:ln>
          <a:effectLst>
            <a:outerShdw dist="35921" dir="18900000" algn="ctr" rotWithShape="0">
              <a:srgbClr val="808080">
                <a:alpha val="50000"/>
              </a:srgbClr>
            </a:outerShdw>
          </a:effectLst>
        </p:spPr>
        <p:txBody>
          <a:bodyPr wrap="none" lIns="97813" tIns="48907" rIns="97813" bIns="48907" anchor="ctr"/>
          <a:lstStyle/>
          <a:p>
            <a:pPr>
              <a:defRPr/>
            </a:pPr>
            <a:endParaRPr lang="ja-JP" altLang="en-US" kern="0">
              <a:solidFill>
                <a:sysClr val="windowText" lastClr="000000"/>
              </a:solidFill>
              <a:latin typeface="Arial" charset="0"/>
            </a:endParaRPr>
          </a:p>
        </p:txBody>
      </p:sp>
      <p:sp>
        <p:nvSpPr>
          <p:cNvPr id="26" name="Line 77"/>
          <p:cNvSpPr>
            <a:spLocks noChangeShapeType="1"/>
          </p:cNvSpPr>
          <p:nvPr/>
        </p:nvSpPr>
        <p:spPr bwMode="auto">
          <a:xfrm flipH="1" flipV="1">
            <a:off x="3738596" y="3010497"/>
            <a:ext cx="1347526" cy="13656"/>
          </a:xfrm>
          <a:prstGeom prst="line">
            <a:avLst/>
          </a:prstGeom>
          <a:noFill/>
          <a:ln w="63500">
            <a:solidFill>
              <a:srgbClr val="00FFFF"/>
            </a:solidFill>
            <a:round/>
            <a:headEnd/>
            <a:tailEnd/>
          </a:ln>
        </p:spPr>
        <p:txBody>
          <a:bodyPr wrap="square" lIns="97813" tIns="48907" rIns="97813" bIns="48907">
            <a:spAutoFit/>
          </a:bodyPr>
          <a:lstStyle/>
          <a:p>
            <a:pPr>
              <a:defRPr/>
            </a:pPr>
            <a:endParaRPr lang="ja-JP" altLang="en-US" kern="0">
              <a:solidFill>
                <a:sysClr val="windowText" lastClr="000000"/>
              </a:solidFill>
              <a:latin typeface="Arial" charset="0"/>
            </a:endParaRPr>
          </a:p>
        </p:txBody>
      </p:sp>
      <p:pic>
        <p:nvPicPr>
          <p:cNvPr id="27" name="Picture 94"/>
          <p:cNvPicPr>
            <a:picLocks noChangeAspect="1" noChangeArrowheads="1"/>
          </p:cNvPicPr>
          <p:nvPr/>
        </p:nvPicPr>
        <p:blipFill>
          <a:blip r:embed="rId5" cstate="print"/>
          <a:srcRect/>
          <a:stretch>
            <a:fillRect/>
          </a:stretch>
        </p:blipFill>
        <p:spPr bwMode="auto">
          <a:xfrm>
            <a:off x="2731797" y="2650571"/>
            <a:ext cx="983363" cy="596761"/>
          </a:xfrm>
          <a:prstGeom prst="rect">
            <a:avLst/>
          </a:prstGeom>
          <a:noFill/>
          <a:ln w="9525">
            <a:noFill/>
            <a:miter lim="800000"/>
            <a:headEnd/>
            <a:tailEnd/>
          </a:ln>
        </p:spPr>
      </p:pic>
      <p:pic>
        <p:nvPicPr>
          <p:cNvPr id="28" name="Picture 79"/>
          <p:cNvPicPr>
            <a:picLocks noChangeAspect="1" noChangeArrowheads="1"/>
          </p:cNvPicPr>
          <p:nvPr/>
        </p:nvPicPr>
        <p:blipFill>
          <a:blip r:embed="rId6" cstate="print"/>
          <a:srcRect/>
          <a:stretch>
            <a:fillRect/>
          </a:stretch>
        </p:blipFill>
        <p:spPr bwMode="auto">
          <a:xfrm>
            <a:off x="4594504" y="2764830"/>
            <a:ext cx="506993" cy="379001"/>
          </a:xfrm>
          <a:prstGeom prst="rect">
            <a:avLst/>
          </a:prstGeom>
          <a:noFill/>
          <a:ln w="76200" algn="ctr">
            <a:noFill/>
            <a:miter lim="800000"/>
            <a:headEnd/>
            <a:tailEnd/>
          </a:ln>
        </p:spPr>
      </p:pic>
      <p:sp>
        <p:nvSpPr>
          <p:cNvPr id="29" name="角丸四角形 28"/>
          <p:cNvSpPr/>
          <p:nvPr/>
        </p:nvSpPr>
        <p:spPr>
          <a:xfrm>
            <a:off x="5276778" y="1949882"/>
            <a:ext cx="1774731" cy="1425646"/>
          </a:xfrm>
          <a:prstGeom prst="roundRect">
            <a:avLst/>
          </a:prstGeom>
          <a:noFill/>
          <a:ln w="28575">
            <a:solidFill>
              <a:srgbClr val="C00000"/>
            </a:solidFill>
            <a:prstDash val="sysDash"/>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7813" tIns="48907" rIns="97813" bIns="48907" rtlCol="0" anchor="ctr"/>
          <a:lstStyle/>
          <a:p>
            <a:pPr algn="ctr"/>
            <a:endParaRPr lang="ja-JP" altLang="en-US">
              <a:solidFill>
                <a:prstClr val="white"/>
              </a:solidFill>
            </a:endParaRPr>
          </a:p>
        </p:txBody>
      </p:sp>
      <p:sp>
        <p:nvSpPr>
          <p:cNvPr id="30" name="Text Box 95"/>
          <p:cNvSpPr txBox="1">
            <a:spLocks noChangeArrowheads="1"/>
          </p:cNvSpPr>
          <p:nvPr/>
        </p:nvSpPr>
        <p:spPr bwMode="auto">
          <a:xfrm>
            <a:off x="2317723" y="2379122"/>
            <a:ext cx="396018" cy="699525"/>
          </a:xfrm>
          <a:prstGeom prst="rect">
            <a:avLst/>
          </a:prstGeom>
          <a:noFill/>
          <a:ln w="9525">
            <a:noFill/>
            <a:miter lim="800000"/>
            <a:headEnd/>
            <a:tailEnd/>
          </a:ln>
        </p:spPr>
        <p:txBody>
          <a:bodyPr vert="eaVert" wrap="square" lIns="97034" tIns="48517" rIns="97034" bIns="48517">
            <a:spAutoFit/>
          </a:bodyPr>
          <a:lstStyle/>
          <a:p>
            <a:pPr>
              <a:defRPr/>
            </a:pPr>
            <a:r>
              <a:rPr lang="ja-JP" altLang="en-US" sz="1300" kern="0" dirty="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rPr>
              <a:t>導水管</a:t>
            </a:r>
          </a:p>
        </p:txBody>
      </p:sp>
      <p:sp>
        <p:nvSpPr>
          <p:cNvPr id="31" name="Text Box 95"/>
          <p:cNvSpPr txBox="1">
            <a:spLocks noChangeArrowheads="1"/>
          </p:cNvSpPr>
          <p:nvPr/>
        </p:nvSpPr>
        <p:spPr bwMode="auto">
          <a:xfrm>
            <a:off x="4028281" y="2403242"/>
            <a:ext cx="396018" cy="603245"/>
          </a:xfrm>
          <a:prstGeom prst="rect">
            <a:avLst/>
          </a:prstGeom>
          <a:noFill/>
          <a:ln w="9525">
            <a:noFill/>
            <a:miter lim="800000"/>
            <a:headEnd/>
            <a:tailEnd/>
          </a:ln>
        </p:spPr>
        <p:txBody>
          <a:bodyPr vert="eaVert" wrap="square" lIns="97034" tIns="48517" rIns="97034" bIns="48517">
            <a:spAutoFit/>
          </a:bodyPr>
          <a:lstStyle/>
          <a:p>
            <a:pPr>
              <a:defRPr/>
            </a:pPr>
            <a:r>
              <a:rPr lang="ja-JP" altLang="en-US" sz="1300" kern="0" dirty="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rPr>
              <a:t>送水管</a:t>
            </a:r>
          </a:p>
        </p:txBody>
      </p:sp>
      <p:sp>
        <p:nvSpPr>
          <p:cNvPr id="32" name="Text Box 95"/>
          <p:cNvSpPr txBox="1">
            <a:spLocks noChangeArrowheads="1"/>
          </p:cNvSpPr>
          <p:nvPr/>
        </p:nvSpPr>
        <p:spPr bwMode="auto">
          <a:xfrm>
            <a:off x="3549408" y="2133713"/>
            <a:ext cx="365240" cy="901287"/>
          </a:xfrm>
          <a:prstGeom prst="rect">
            <a:avLst/>
          </a:prstGeom>
          <a:noFill/>
          <a:ln w="9525">
            <a:noFill/>
            <a:miter lim="800000"/>
            <a:headEnd/>
            <a:tailEnd/>
          </a:ln>
        </p:spPr>
        <p:txBody>
          <a:bodyPr vert="eaVert" wrap="square" lIns="97034" tIns="48517" rIns="97034" bIns="48517">
            <a:spAutoFit/>
          </a:bodyPr>
          <a:lstStyle/>
          <a:p>
            <a:pPr>
              <a:defRPr/>
            </a:pPr>
            <a:r>
              <a:rPr lang="ja-JP" altLang="en-US" sz="1100" kern="0" dirty="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rPr>
              <a:t>水質試験所</a:t>
            </a:r>
          </a:p>
        </p:txBody>
      </p:sp>
      <p:sp>
        <p:nvSpPr>
          <p:cNvPr id="34" name="正方形/長方形 33"/>
          <p:cNvSpPr/>
          <p:nvPr/>
        </p:nvSpPr>
        <p:spPr>
          <a:xfrm>
            <a:off x="835382" y="3889990"/>
            <a:ext cx="6864426" cy="375768"/>
          </a:xfrm>
          <a:prstGeom prst="rect">
            <a:avLst/>
          </a:prstGeom>
        </p:spPr>
        <p:txBody>
          <a:bodyPr wrap="none" lIns="97813" tIns="48907" rIns="97813" bIns="48907">
            <a:spAutoFit/>
          </a:bodyPr>
          <a:lstStyle/>
          <a:p>
            <a:r>
              <a:rPr lang="ja-JP" altLang="en-US" kern="100" dirty="0">
                <a:solidFill>
                  <a:prstClr val="black"/>
                </a:solidFill>
                <a:latin typeface="Meiryo UI" panose="020B0604030504040204" pitchFamily="50" charset="-128"/>
                <a:ea typeface="Meiryo UI" panose="020B0604030504040204" pitchFamily="50" charset="-128"/>
                <a:cs typeface="Times New Roman" panose="02020603050405020304" pitchFamily="18" charset="0"/>
              </a:rPr>
              <a:t>　</a:t>
            </a:r>
            <a:r>
              <a:rPr lang="en-US" altLang="ja-JP" sz="1700" kern="100" dirty="0">
                <a:solidFill>
                  <a:prstClr val="black"/>
                </a:solidFill>
                <a:latin typeface="Meiryo UI" panose="020B0604030504040204" pitchFamily="50" charset="-128"/>
                <a:ea typeface="Meiryo UI" panose="020B0604030504040204" pitchFamily="50" charset="-128"/>
                <a:cs typeface="Times New Roman" panose="02020603050405020304" pitchFamily="18" charset="0"/>
              </a:rPr>
              <a:t>15</a:t>
            </a:r>
            <a:r>
              <a:rPr lang="ja-JP" altLang="en-US" sz="1700" kern="100" dirty="0">
                <a:solidFill>
                  <a:prstClr val="black"/>
                </a:solidFill>
                <a:latin typeface="Meiryo UI" panose="020B0604030504040204" pitchFamily="50" charset="-128"/>
                <a:ea typeface="Meiryo UI" panose="020B0604030504040204" pitchFamily="50" charset="-128"/>
                <a:cs typeface="Times New Roman" panose="02020603050405020304" pitchFamily="18" charset="0"/>
              </a:rPr>
              <a:t>年間で</a:t>
            </a:r>
            <a:r>
              <a:rPr kumimoji="0" lang="ja-JP" altLang="ja-JP" sz="1600" dirty="0">
                <a:solidFill>
                  <a:prstClr val="black"/>
                </a:solidFill>
                <a:latin typeface="Meiryo UI" panose="020B0604030504040204" pitchFamily="50" charset="-128"/>
                <a:ea typeface="Meiryo UI" panose="020B0604030504040204" pitchFamily="50" charset="-128"/>
                <a:cs typeface="Times New Roman" panose="02020603050405020304" pitchFamily="18" charset="0"/>
              </a:rPr>
              <a:t>総事業量約</a:t>
            </a:r>
            <a:r>
              <a:rPr kumimoji="0" lang="en-US" altLang="ja-JP" sz="1600" dirty="0">
                <a:solidFill>
                  <a:prstClr val="black"/>
                </a:solidFill>
                <a:latin typeface="Meiryo UI" panose="020B0604030504040204" pitchFamily="50" charset="-128"/>
                <a:ea typeface="Meiryo UI" panose="020B0604030504040204" pitchFamily="50" charset="-128"/>
                <a:cs typeface="Times New Roman" panose="02020603050405020304" pitchFamily="18" charset="0"/>
              </a:rPr>
              <a:t>1,800km</a:t>
            </a:r>
            <a:r>
              <a:rPr kumimoji="0" lang="ja-JP" altLang="en-US" sz="1600" dirty="0">
                <a:solidFill>
                  <a:prstClr val="black"/>
                </a:solidFill>
                <a:latin typeface="Meiryo UI" panose="020B0604030504040204" pitchFamily="50" charset="-128"/>
                <a:ea typeface="Meiryo UI" panose="020B0604030504040204" pitchFamily="50" charset="-128"/>
                <a:cs typeface="Times New Roman" panose="02020603050405020304" pitchFamily="18" charset="0"/>
              </a:rPr>
              <a:t>の管路の更新（管路全体約</a:t>
            </a:r>
            <a:r>
              <a:rPr kumimoji="0" lang="en-US" altLang="ja-JP" sz="1600" dirty="0">
                <a:solidFill>
                  <a:prstClr val="black"/>
                </a:solidFill>
                <a:latin typeface="Meiryo UI" panose="020B0604030504040204" pitchFamily="50" charset="-128"/>
                <a:ea typeface="Meiryo UI" panose="020B0604030504040204" pitchFamily="50" charset="-128"/>
                <a:cs typeface="Times New Roman" panose="02020603050405020304" pitchFamily="18" charset="0"/>
              </a:rPr>
              <a:t>5,200km</a:t>
            </a:r>
            <a:r>
              <a:rPr kumimoji="0" lang="ja-JP" altLang="en-US" sz="1600" dirty="0">
                <a:solidFill>
                  <a:prstClr val="black"/>
                </a:solidFill>
                <a:latin typeface="Meiryo UI" panose="020B0604030504040204" pitchFamily="50" charset="-128"/>
                <a:ea typeface="Meiryo UI" panose="020B0604030504040204" pitchFamily="50" charset="-128"/>
                <a:cs typeface="Times New Roman" panose="02020603050405020304" pitchFamily="18" charset="0"/>
              </a:rPr>
              <a:t>）</a:t>
            </a:r>
            <a:endParaRPr kumimoji="0" lang="ja-JP" altLang="en-US" sz="1600" dirty="0">
              <a:solidFill>
                <a:prstClr val="black"/>
              </a:solidFill>
              <a:latin typeface="Meiryo UI" panose="020B0604030504040204" pitchFamily="50" charset="-128"/>
              <a:ea typeface="Meiryo UI" panose="020B0604030504040204" pitchFamily="50" charset="-128"/>
            </a:endParaRPr>
          </a:p>
        </p:txBody>
      </p:sp>
      <p:sp>
        <p:nvSpPr>
          <p:cNvPr id="35" name="正方形/長方形 34"/>
          <p:cNvSpPr/>
          <p:nvPr/>
        </p:nvSpPr>
        <p:spPr>
          <a:xfrm>
            <a:off x="-74135" y="3518296"/>
            <a:ext cx="2922000" cy="360379"/>
          </a:xfrm>
          <a:prstGeom prst="rect">
            <a:avLst/>
          </a:prstGeom>
        </p:spPr>
        <p:txBody>
          <a:bodyPr wrap="none" lIns="97813" tIns="48907" rIns="97813" bIns="48907">
            <a:spAutoFit/>
          </a:bodyPr>
          <a:lstStyle/>
          <a:p>
            <a:pPr indent="323469" eaLnBrk="0" fontAlgn="base" hangingPunct="0">
              <a:spcBef>
                <a:spcPct val="0"/>
              </a:spcBef>
              <a:spcAft>
                <a:spcPct val="0"/>
              </a:spcAft>
            </a:pPr>
            <a:r>
              <a:rPr kumimoji="0" lang="ja-JP" altLang="en-US" sz="1700" dirty="0">
                <a:solidFill>
                  <a:prstClr val="black"/>
                </a:solidFill>
                <a:latin typeface="メイリオ" panose="020B0604030504040204" pitchFamily="50" charset="-128"/>
                <a:ea typeface="メイリオ" panose="020B0604030504040204" pitchFamily="50" charset="-128"/>
                <a:cs typeface="Times New Roman" panose="02020603050405020304" pitchFamily="18" charset="0"/>
              </a:rPr>
              <a:t>（２）事業期間、事業量</a:t>
            </a:r>
            <a:endParaRPr kumimoji="0" lang="ja-JP" altLang="ja-JP" sz="1700" dirty="0">
              <a:solidFill>
                <a:prstClr val="black"/>
              </a:solidFill>
              <a:latin typeface="メイリオ" panose="020B0604030504040204" pitchFamily="50" charset="-128"/>
              <a:ea typeface="メイリオ" panose="020B0604030504040204" pitchFamily="50" charset="-128"/>
            </a:endParaRPr>
          </a:p>
        </p:txBody>
      </p:sp>
      <p:sp>
        <p:nvSpPr>
          <p:cNvPr id="36" name="正方形/長方形 35"/>
          <p:cNvSpPr/>
          <p:nvPr/>
        </p:nvSpPr>
        <p:spPr>
          <a:xfrm>
            <a:off x="356644" y="830849"/>
            <a:ext cx="7965490" cy="837433"/>
          </a:xfrm>
          <a:prstGeom prst="rect">
            <a:avLst/>
          </a:prstGeom>
          <a:noFill/>
        </p:spPr>
        <p:txBody>
          <a:bodyPr wrap="square" rtlCol="0">
            <a:spAutoFit/>
          </a:bodyPr>
          <a:lstStyle/>
          <a:p>
            <a:pPr marL="285750" indent="-285750" defTabSz="964441">
              <a:spcAft>
                <a:spcPts val="633"/>
              </a:spcAft>
              <a:buClr>
                <a:prstClr val="black"/>
              </a:buClr>
              <a:buFont typeface="Wingdings" panose="05000000000000000000" pitchFamily="2" charset="2"/>
              <a:buChar char="ü"/>
            </a:pPr>
            <a:r>
              <a:rPr lang="ja-JP" altLang="en-US" sz="1600" dirty="0">
                <a:latin typeface="メイリオ" panose="020B0604030504040204" pitchFamily="50" charset="-128"/>
                <a:ea typeface="メイリオ" panose="020B0604030504040204" pitchFamily="50" charset="-128"/>
              </a:rPr>
              <a:t>水道法改正後の公共施設等運営権制度を活用し、民間事業者に管路更新業務全般</a:t>
            </a:r>
            <a:r>
              <a:rPr lang="ja-JP" altLang="ja-JP" sz="1600" dirty="0">
                <a:latin typeface="メイリオ" panose="020B0604030504040204" pitchFamily="50" charset="-128"/>
                <a:ea typeface="メイリオ" panose="020B0604030504040204" pitchFamily="50" charset="-128"/>
              </a:rPr>
              <a:t>（施工計画の策定から設計、</a:t>
            </a:r>
            <a:r>
              <a:rPr lang="ja-JP" altLang="en-US" sz="1600" dirty="0">
                <a:latin typeface="メイリオ" panose="020B0604030504040204" pitchFamily="50" charset="-128"/>
                <a:ea typeface="メイリオ" panose="020B0604030504040204" pitchFamily="50" charset="-128"/>
              </a:rPr>
              <a:t>発注、</a:t>
            </a:r>
            <a:r>
              <a:rPr lang="ja-JP" altLang="ja-JP" sz="1600" dirty="0">
                <a:latin typeface="メイリオ" panose="020B0604030504040204" pitchFamily="50" charset="-128"/>
                <a:ea typeface="メイリオ" panose="020B0604030504040204" pitchFamily="50" charset="-128"/>
              </a:rPr>
              <a:t>施工</a:t>
            </a:r>
            <a:r>
              <a:rPr lang="ja-JP" altLang="en-US" sz="1600" dirty="0">
                <a:latin typeface="メイリオ" panose="020B0604030504040204" pitchFamily="50" charset="-128"/>
                <a:ea typeface="メイリオ" panose="020B0604030504040204" pitchFamily="50" charset="-128"/>
              </a:rPr>
              <a:t>、施工監理</a:t>
            </a:r>
            <a:r>
              <a:rPr lang="ja-JP" altLang="ja-JP" sz="1600" dirty="0">
                <a:latin typeface="メイリオ" panose="020B0604030504040204" pitchFamily="50" charset="-128"/>
                <a:ea typeface="メイリオ" panose="020B0604030504040204" pitchFamily="50" charset="-128"/>
              </a:rPr>
              <a:t>まで</a:t>
            </a:r>
            <a:r>
              <a:rPr lang="ja-JP" altLang="en-US" sz="1600" dirty="0">
                <a:latin typeface="メイリオ" panose="020B0604030504040204" pitchFamily="50" charset="-128"/>
                <a:ea typeface="メイリオ" panose="020B0604030504040204" pitchFamily="50" charset="-128"/>
              </a:rPr>
              <a:t>）を任せることで、管路耐震化を推進する。</a:t>
            </a:r>
            <a:endParaRPr lang="ja-JP" altLang="ja-JP" sz="1600" dirty="0">
              <a:latin typeface="メイリオ" panose="020B0604030504040204" pitchFamily="50" charset="-128"/>
              <a:ea typeface="メイリオ" panose="020B0604030504040204" pitchFamily="50" charset="-128"/>
            </a:endParaRPr>
          </a:p>
        </p:txBody>
      </p:sp>
      <p:sp>
        <p:nvSpPr>
          <p:cNvPr id="37" name="正方形/長方形 36"/>
          <p:cNvSpPr/>
          <p:nvPr/>
        </p:nvSpPr>
        <p:spPr>
          <a:xfrm>
            <a:off x="1135057" y="4625604"/>
            <a:ext cx="2339042" cy="602477"/>
          </a:xfrm>
          <a:prstGeom prst="rect">
            <a:avLst/>
          </a:prstGeom>
          <a:solidFill>
            <a:srgbClr val="CCFFFF"/>
          </a:solidFill>
          <a:ln w="19050">
            <a:solidFill>
              <a:srgbClr val="0000CC"/>
            </a:solidFill>
          </a:ln>
        </p:spPr>
        <p:style>
          <a:lnRef idx="2">
            <a:schemeClr val="dk1"/>
          </a:lnRef>
          <a:fillRef idx="1">
            <a:schemeClr val="lt1"/>
          </a:fillRef>
          <a:effectRef idx="0">
            <a:schemeClr val="dk1"/>
          </a:effectRef>
          <a:fontRef idx="minor">
            <a:schemeClr val="dk1"/>
          </a:fontRef>
        </p:style>
        <p:txBody>
          <a:bodyPr wrap="square" lIns="87896" tIns="103814" rIns="87896" bIns="34605">
            <a:noAutofit/>
          </a:bodyPr>
          <a:lstStyle/>
          <a:p>
            <a:pPr algn="ctr">
              <a:lnSpc>
                <a:spcPts val="1731"/>
              </a:lnSpc>
            </a:pPr>
            <a:r>
              <a:rPr lang="en-US" altLang="ja-JP" sz="2279" b="1" dirty="0">
                <a:solidFill>
                  <a:prstClr val="black"/>
                </a:solidFill>
                <a:latin typeface="Meiryo UI" panose="020B0604030504040204" pitchFamily="50" charset="-128"/>
                <a:ea typeface="Meiryo UI" panose="020B0604030504040204" pitchFamily="50" charset="-128"/>
              </a:rPr>
              <a:t>KPI</a:t>
            </a:r>
          </a:p>
        </p:txBody>
      </p:sp>
      <p:grpSp>
        <p:nvGrpSpPr>
          <p:cNvPr id="40" name="グループ化 39"/>
          <p:cNvGrpSpPr/>
          <p:nvPr/>
        </p:nvGrpSpPr>
        <p:grpSpPr>
          <a:xfrm>
            <a:off x="1135056" y="5278867"/>
            <a:ext cx="2403388" cy="401652"/>
            <a:chOff x="1977924" y="3240546"/>
            <a:chExt cx="2441363" cy="432000"/>
          </a:xfrm>
        </p:grpSpPr>
        <p:sp>
          <p:nvSpPr>
            <p:cNvPr id="41" name="ホームベース 40"/>
            <p:cNvSpPr/>
            <p:nvPr/>
          </p:nvSpPr>
          <p:spPr>
            <a:xfrm flipH="1">
              <a:off x="1977924" y="3240546"/>
              <a:ext cx="2376000" cy="432000"/>
            </a:xfrm>
            <a:prstGeom prst="homePlate">
              <a:avLst>
                <a:gd name="adj" fmla="val 0"/>
              </a:avLst>
            </a:prstGeom>
            <a:solidFill>
              <a:srgbClr val="CCFFFF"/>
            </a:solidFill>
            <a:ln>
              <a:solidFill>
                <a:srgbClr val="0000CC"/>
              </a:solidFill>
            </a:ln>
          </p:spPr>
          <p:style>
            <a:lnRef idx="0">
              <a:schemeClr val="accent5"/>
            </a:lnRef>
            <a:fillRef idx="3">
              <a:schemeClr val="accent5"/>
            </a:fillRef>
            <a:effectRef idx="3">
              <a:schemeClr val="accent5"/>
            </a:effectRef>
            <a:fontRef idx="minor">
              <a:schemeClr val="lt1"/>
            </a:fontRef>
          </p:style>
          <p:txBody>
            <a:bodyPr rtlCol="0" anchor="ctr"/>
            <a:lstStyle/>
            <a:p>
              <a:pPr algn="ctr"/>
              <a:endParaRPr lang="ja-JP" altLang="en-US" sz="1549"/>
            </a:p>
          </p:txBody>
        </p:sp>
        <p:sp>
          <p:nvSpPr>
            <p:cNvPr id="42" name="正方形/長方形 41"/>
            <p:cNvSpPr/>
            <p:nvPr/>
          </p:nvSpPr>
          <p:spPr>
            <a:xfrm>
              <a:off x="1992327" y="3324965"/>
              <a:ext cx="2426960" cy="325584"/>
            </a:xfrm>
            <a:prstGeom prst="rect">
              <a:avLst/>
            </a:prstGeom>
          </p:spPr>
          <p:txBody>
            <a:bodyPr wrap="square">
              <a:spAutoFit/>
            </a:bodyPr>
            <a:lstStyle/>
            <a:p>
              <a:pPr lvl="0"/>
              <a:r>
                <a:rPr lang="ja-JP" altLang="en-US" sz="1367" b="1" dirty="0">
                  <a:solidFill>
                    <a:prstClr val="black"/>
                  </a:solidFill>
                  <a:latin typeface="Meiryo UI" panose="020B0604030504040204" pitchFamily="50" charset="-128"/>
                  <a:ea typeface="Meiryo UI" panose="020B0604030504040204" pitchFamily="50" charset="-128"/>
                </a:rPr>
                <a:t>基幹管路の耐震適合率</a:t>
              </a:r>
              <a:r>
                <a:rPr lang="en-US" altLang="ja-JP" sz="1367" b="1" dirty="0">
                  <a:solidFill>
                    <a:prstClr val="black"/>
                  </a:solidFill>
                  <a:latin typeface="Meiryo UI" panose="020B0604030504040204" pitchFamily="50" charset="-128"/>
                  <a:ea typeface="Meiryo UI" panose="020B0604030504040204" pitchFamily="50" charset="-128"/>
                </a:rPr>
                <a:t>[%]</a:t>
              </a:r>
            </a:p>
          </p:txBody>
        </p:sp>
      </p:grpSp>
      <p:sp>
        <p:nvSpPr>
          <p:cNvPr id="43" name="ホームベース 42"/>
          <p:cNvSpPr/>
          <p:nvPr/>
        </p:nvSpPr>
        <p:spPr>
          <a:xfrm>
            <a:off x="3557666" y="4625604"/>
            <a:ext cx="1417601" cy="602477"/>
          </a:xfrm>
          <a:prstGeom prst="homePlate">
            <a:avLst>
              <a:gd name="adj" fmla="val 46614"/>
            </a:avLst>
          </a:prstGeom>
          <a:solidFill>
            <a:schemeClr val="bg1"/>
          </a:solidFill>
          <a:ln>
            <a:solidFill>
              <a:schemeClr val="tx1"/>
            </a:solidFill>
          </a:ln>
        </p:spPr>
        <p:style>
          <a:lnRef idx="0">
            <a:schemeClr val="accent5"/>
          </a:lnRef>
          <a:fillRef idx="3">
            <a:schemeClr val="accent5"/>
          </a:fillRef>
          <a:effectRef idx="3">
            <a:schemeClr val="accent5"/>
          </a:effectRef>
          <a:fontRef idx="minor">
            <a:schemeClr val="lt1"/>
          </a:fontRef>
        </p:style>
        <p:txBody>
          <a:bodyPr lIns="87896" tIns="43948" rIns="87896" bIns="43948" rtlCol="0" anchor="ctr"/>
          <a:lstStyle/>
          <a:p>
            <a:pPr algn="ctr"/>
            <a:endParaRPr lang="ja-JP" altLang="en-US" sz="1549"/>
          </a:p>
        </p:txBody>
      </p:sp>
      <p:sp>
        <p:nvSpPr>
          <p:cNvPr id="44" name="山形 43"/>
          <p:cNvSpPr/>
          <p:nvPr/>
        </p:nvSpPr>
        <p:spPr>
          <a:xfrm>
            <a:off x="6665966" y="4625604"/>
            <a:ext cx="1417601" cy="602477"/>
          </a:xfrm>
          <a:prstGeom prst="chevron">
            <a:avLst>
              <a:gd name="adj" fmla="val 50631"/>
            </a:avLst>
          </a:prstGeom>
          <a:solidFill>
            <a:schemeClr val="bg1"/>
          </a:solidFill>
          <a:ln>
            <a:solidFill>
              <a:schemeClr val="tx1"/>
            </a:solidFill>
          </a:ln>
        </p:spPr>
        <p:style>
          <a:lnRef idx="0">
            <a:schemeClr val="accent5"/>
          </a:lnRef>
          <a:fillRef idx="3">
            <a:schemeClr val="accent5"/>
          </a:fillRef>
          <a:effectRef idx="3">
            <a:schemeClr val="accent5"/>
          </a:effectRef>
          <a:fontRef idx="minor">
            <a:schemeClr val="lt1"/>
          </a:fontRef>
        </p:style>
        <p:txBody>
          <a:bodyPr lIns="87896" tIns="43948" rIns="87896" bIns="43948" rtlCol="0" anchor="ctr"/>
          <a:lstStyle/>
          <a:p>
            <a:pPr algn="ctr"/>
            <a:endParaRPr lang="ja-JP" altLang="en-US" sz="1549"/>
          </a:p>
        </p:txBody>
      </p:sp>
      <p:sp>
        <p:nvSpPr>
          <p:cNvPr id="45" name="テキスト ボックス 44"/>
          <p:cNvSpPr txBox="1"/>
          <p:nvPr/>
        </p:nvSpPr>
        <p:spPr>
          <a:xfrm>
            <a:off x="3697661" y="4737099"/>
            <a:ext cx="1084808" cy="355302"/>
          </a:xfrm>
          <a:prstGeom prst="rect">
            <a:avLst/>
          </a:prstGeom>
          <a:noFill/>
        </p:spPr>
        <p:txBody>
          <a:bodyPr wrap="none" lIns="87896" tIns="43948" rIns="87896" bIns="43948" rtlCol="0">
            <a:spAutoFit/>
          </a:bodyPr>
          <a:lstStyle/>
          <a:p>
            <a:r>
              <a:rPr lang="en-US" altLang="ja-JP" sz="1732" b="1" dirty="0">
                <a:latin typeface="Meiryo UI" panose="020B0604030504040204" pitchFamily="50" charset="-128"/>
                <a:ea typeface="Meiryo UI" panose="020B0604030504040204" pitchFamily="50" charset="-128"/>
              </a:rPr>
              <a:t>2017</a:t>
            </a:r>
            <a:r>
              <a:rPr lang="ja-JP" altLang="en-US" sz="1185" b="1" dirty="0">
                <a:latin typeface="Meiryo UI" panose="020B0604030504040204" pitchFamily="50" charset="-128"/>
                <a:ea typeface="Meiryo UI" panose="020B0604030504040204" pitchFamily="50" charset="-128"/>
              </a:rPr>
              <a:t>年度</a:t>
            </a:r>
          </a:p>
        </p:txBody>
      </p:sp>
      <p:sp>
        <p:nvSpPr>
          <p:cNvPr id="46" name="テキスト ボックス 45"/>
          <p:cNvSpPr txBox="1"/>
          <p:nvPr/>
        </p:nvSpPr>
        <p:spPr>
          <a:xfrm>
            <a:off x="6910217" y="4737099"/>
            <a:ext cx="1084808" cy="355302"/>
          </a:xfrm>
          <a:prstGeom prst="rect">
            <a:avLst/>
          </a:prstGeom>
          <a:noFill/>
        </p:spPr>
        <p:txBody>
          <a:bodyPr wrap="none" lIns="87896" tIns="43948" rIns="87896" bIns="43948" rtlCol="0">
            <a:spAutoFit/>
          </a:bodyPr>
          <a:lstStyle/>
          <a:p>
            <a:r>
              <a:rPr lang="en-US" altLang="ja-JP" sz="1732" b="1" dirty="0">
                <a:latin typeface="Meiryo UI" panose="020B0604030504040204" pitchFamily="50" charset="-128"/>
                <a:ea typeface="Meiryo UI" panose="020B0604030504040204" pitchFamily="50" charset="-128"/>
              </a:rPr>
              <a:t>2037</a:t>
            </a:r>
            <a:r>
              <a:rPr lang="ja-JP" altLang="en-US" sz="1185" b="1" dirty="0">
                <a:latin typeface="Meiryo UI" panose="020B0604030504040204" pitchFamily="50" charset="-128"/>
                <a:ea typeface="Meiryo UI" panose="020B0604030504040204" pitchFamily="50" charset="-128"/>
              </a:rPr>
              <a:t>年度</a:t>
            </a:r>
          </a:p>
        </p:txBody>
      </p:sp>
      <p:sp>
        <p:nvSpPr>
          <p:cNvPr id="47" name="山形 46"/>
          <p:cNvSpPr/>
          <p:nvPr/>
        </p:nvSpPr>
        <p:spPr>
          <a:xfrm>
            <a:off x="6371749" y="4625604"/>
            <a:ext cx="425281" cy="602477"/>
          </a:xfrm>
          <a:prstGeom prst="chevron">
            <a:avLst>
              <a:gd name="adj" fmla="val 66065"/>
            </a:avLst>
          </a:prstGeom>
          <a:solidFill>
            <a:schemeClr val="bg1"/>
          </a:solidFill>
          <a:ln>
            <a:solidFill>
              <a:schemeClr val="tx1"/>
            </a:solidFill>
          </a:ln>
        </p:spPr>
        <p:style>
          <a:lnRef idx="0">
            <a:schemeClr val="accent5"/>
          </a:lnRef>
          <a:fillRef idx="3">
            <a:schemeClr val="accent5"/>
          </a:fillRef>
          <a:effectRef idx="3">
            <a:schemeClr val="accent5"/>
          </a:effectRef>
          <a:fontRef idx="minor">
            <a:schemeClr val="lt1"/>
          </a:fontRef>
        </p:style>
        <p:txBody>
          <a:bodyPr lIns="87896" tIns="43948" rIns="87896" bIns="43948" rtlCol="0" anchor="ctr"/>
          <a:lstStyle/>
          <a:p>
            <a:pPr algn="ctr"/>
            <a:endParaRPr lang="ja-JP" altLang="en-US" sz="1549"/>
          </a:p>
        </p:txBody>
      </p:sp>
      <p:sp>
        <p:nvSpPr>
          <p:cNvPr id="48" name="山形 47"/>
          <p:cNvSpPr/>
          <p:nvPr/>
        </p:nvSpPr>
        <p:spPr>
          <a:xfrm>
            <a:off x="4821355" y="4625604"/>
            <a:ext cx="425281" cy="602477"/>
          </a:xfrm>
          <a:prstGeom prst="chevron">
            <a:avLst>
              <a:gd name="adj" fmla="val 61655"/>
            </a:avLst>
          </a:prstGeom>
          <a:solidFill>
            <a:schemeClr val="bg1"/>
          </a:solidFill>
          <a:ln>
            <a:solidFill>
              <a:schemeClr val="tx1"/>
            </a:solidFill>
          </a:ln>
        </p:spPr>
        <p:style>
          <a:lnRef idx="0">
            <a:schemeClr val="accent5"/>
          </a:lnRef>
          <a:fillRef idx="3">
            <a:schemeClr val="accent5"/>
          </a:fillRef>
          <a:effectRef idx="3">
            <a:schemeClr val="accent5"/>
          </a:effectRef>
          <a:fontRef idx="minor">
            <a:schemeClr val="lt1"/>
          </a:fontRef>
        </p:style>
        <p:txBody>
          <a:bodyPr lIns="87896" tIns="43948" rIns="87896" bIns="43948" rtlCol="0" anchor="ctr"/>
          <a:lstStyle/>
          <a:p>
            <a:pPr algn="ctr"/>
            <a:endParaRPr lang="ja-JP" altLang="en-US" sz="1549"/>
          </a:p>
        </p:txBody>
      </p:sp>
      <p:cxnSp>
        <p:nvCxnSpPr>
          <p:cNvPr id="50" name="直線コネクタ 49"/>
          <p:cNvCxnSpPr/>
          <p:nvPr/>
        </p:nvCxnSpPr>
        <p:spPr>
          <a:xfrm>
            <a:off x="3532050" y="5721438"/>
            <a:ext cx="4571763"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53" name="テキスト ボックス 52"/>
          <p:cNvSpPr txBox="1"/>
          <p:nvPr/>
        </p:nvSpPr>
        <p:spPr>
          <a:xfrm>
            <a:off x="4116244" y="5336425"/>
            <a:ext cx="478874" cy="355302"/>
          </a:xfrm>
          <a:prstGeom prst="rect">
            <a:avLst/>
          </a:prstGeom>
          <a:noFill/>
        </p:spPr>
        <p:txBody>
          <a:bodyPr wrap="none" lIns="87896" tIns="43948" rIns="87896" bIns="43948" rtlCol="0">
            <a:spAutoFit/>
          </a:bodyPr>
          <a:lstStyle/>
          <a:p>
            <a:pPr algn="ctr"/>
            <a:r>
              <a:rPr lang="en-US" altLang="ja-JP" sz="1732" b="1" dirty="0">
                <a:latin typeface="Meiryo UI" panose="020B0604030504040204" pitchFamily="50" charset="-128"/>
                <a:ea typeface="Meiryo UI" panose="020B0604030504040204" pitchFamily="50" charset="-128"/>
              </a:rPr>
              <a:t>67</a:t>
            </a:r>
            <a:endParaRPr lang="ja-JP" altLang="en-US" sz="1732" b="1" dirty="0">
              <a:latin typeface="Meiryo UI" panose="020B0604030504040204" pitchFamily="50" charset="-128"/>
              <a:ea typeface="Meiryo UI" panose="020B0604030504040204" pitchFamily="50" charset="-128"/>
            </a:endParaRPr>
          </a:p>
        </p:txBody>
      </p:sp>
      <p:sp>
        <p:nvSpPr>
          <p:cNvPr id="54" name="テキスト ボックス 53"/>
          <p:cNvSpPr txBox="1"/>
          <p:nvPr/>
        </p:nvSpPr>
        <p:spPr>
          <a:xfrm>
            <a:off x="7013860" y="5336425"/>
            <a:ext cx="629557" cy="355302"/>
          </a:xfrm>
          <a:prstGeom prst="rect">
            <a:avLst/>
          </a:prstGeom>
          <a:noFill/>
        </p:spPr>
        <p:txBody>
          <a:bodyPr wrap="none" lIns="87896" tIns="43948" rIns="87896" bIns="43948" rtlCol="0">
            <a:spAutoFit/>
          </a:bodyPr>
          <a:lstStyle/>
          <a:p>
            <a:pPr algn="ctr"/>
            <a:r>
              <a:rPr lang="en-US" altLang="ja-JP" sz="1732" b="1" dirty="0">
                <a:latin typeface="Meiryo UI" panose="020B0604030504040204" pitchFamily="50" charset="-128"/>
                <a:ea typeface="Meiryo UI" panose="020B0604030504040204" pitchFamily="50" charset="-128"/>
              </a:rPr>
              <a:t>100</a:t>
            </a:r>
            <a:endParaRPr lang="ja-JP" altLang="en-US" sz="1732" b="1" dirty="0">
              <a:latin typeface="Meiryo UI" panose="020B0604030504040204" pitchFamily="50" charset="-128"/>
              <a:ea typeface="Meiryo UI" panose="020B0604030504040204" pitchFamily="50" charset="-128"/>
            </a:endParaRPr>
          </a:p>
        </p:txBody>
      </p:sp>
      <p:sp>
        <p:nvSpPr>
          <p:cNvPr id="55" name="山形 54"/>
          <p:cNvSpPr/>
          <p:nvPr/>
        </p:nvSpPr>
        <p:spPr>
          <a:xfrm>
            <a:off x="5118958" y="4625604"/>
            <a:ext cx="1417601" cy="602477"/>
          </a:xfrm>
          <a:prstGeom prst="chevron">
            <a:avLst>
              <a:gd name="adj" fmla="val 50631"/>
            </a:avLst>
          </a:prstGeom>
          <a:solidFill>
            <a:schemeClr val="bg1"/>
          </a:solidFill>
          <a:ln>
            <a:solidFill>
              <a:schemeClr val="tx1"/>
            </a:solidFill>
          </a:ln>
        </p:spPr>
        <p:style>
          <a:lnRef idx="0">
            <a:schemeClr val="accent5"/>
          </a:lnRef>
          <a:fillRef idx="3">
            <a:schemeClr val="accent5"/>
          </a:fillRef>
          <a:effectRef idx="3">
            <a:schemeClr val="accent5"/>
          </a:effectRef>
          <a:fontRef idx="minor">
            <a:schemeClr val="lt1"/>
          </a:fontRef>
        </p:style>
        <p:txBody>
          <a:bodyPr lIns="87896" tIns="43948" rIns="87896" bIns="43948" rtlCol="0" anchor="ctr"/>
          <a:lstStyle/>
          <a:p>
            <a:pPr algn="ctr"/>
            <a:endParaRPr lang="ja-JP" altLang="en-US" sz="1549"/>
          </a:p>
        </p:txBody>
      </p:sp>
      <p:sp>
        <p:nvSpPr>
          <p:cNvPr id="56" name="テキスト ボックス 55"/>
          <p:cNvSpPr txBox="1"/>
          <p:nvPr/>
        </p:nvSpPr>
        <p:spPr>
          <a:xfrm>
            <a:off x="5348454" y="4737099"/>
            <a:ext cx="1084808" cy="355302"/>
          </a:xfrm>
          <a:prstGeom prst="rect">
            <a:avLst/>
          </a:prstGeom>
          <a:noFill/>
        </p:spPr>
        <p:txBody>
          <a:bodyPr wrap="none" lIns="87896" tIns="43948" rIns="87896" bIns="43948" rtlCol="0">
            <a:spAutoFit/>
          </a:bodyPr>
          <a:lstStyle/>
          <a:p>
            <a:r>
              <a:rPr lang="en-US" altLang="ja-JP" sz="1732" b="1" dirty="0">
                <a:latin typeface="Meiryo UI" panose="020B0604030504040204" pitchFamily="50" charset="-128"/>
                <a:ea typeface="Meiryo UI" panose="020B0604030504040204" pitchFamily="50" charset="-128"/>
              </a:rPr>
              <a:t>2027</a:t>
            </a:r>
            <a:r>
              <a:rPr lang="ja-JP" altLang="en-US" sz="1185" b="1" dirty="0">
                <a:latin typeface="Meiryo UI" panose="020B0604030504040204" pitchFamily="50" charset="-128"/>
                <a:ea typeface="Meiryo UI" panose="020B0604030504040204" pitchFamily="50" charset="-128"/>
              </a:rPr>
              <a:t>年度</a:t>
            </a:r>
          </a:p>
        </p:txBody>
      </p:sp>
      <p:sp>
        <p:nvSpPr>
          <p:cNvPr id="58" name="テキスト ボックス 57"/>
          <p:cNvSpPr txBox="1"/>
          <p:nvPr/>
        </p:nvSpPr>
        <p:spPr>
          <a:xfrm>
            <a:off x="5568875" y="5336425"/>
            <a:ext cx="478874" cy="355302"/>
          </a:xfrm>
          <a:prstGeom prst="rect">
            <a:avLst/>
          </a:prstGeom>
          <a:noFill/>
        </p:spPr>
        <p:txBody>
          <a:bodyPr wrap="none" lIns="87896" tIns="43948" rIns="87896" bIns="43948" rtlCol="0">
            <a:spAutoFit/>
          </a:bodyPr>
          <a:lstStyle/>
          <a:p>
            <a:pPr algn="ctr"/>
            <a:r>
              <a:rPr lang="en-US" altLang="ja-JP" sz="1732" b="1" dirty="0">
                <a:latin typeface="Meiryo UI" panose="020B0604030504040204" pitchFamily="50" charset="-128"/>
                <a:ea typeface="Meiryo UI" panose="020B0604030504040204" pitchFamily="50" charset="-128"/>
              </a:rPr>
              <a:t>96</a:t>
            </a:r>
            <a:endParaRPr lang="ja-JP" altLang="en-US" sz="1732" b="1" dirty="0">
              <a:latin typeface="Meiryo UI" panose="020B0604030504040204" pitchFamily="50" charset="-128"/>
              <a:ea typeface="Meiryo UI" panose="020B0604030504040204" pitchFamily="50" charset="-128"/>
            </a:endParaRPr>
          </a:p>
        </p:txBody>
      </p:sp>
      <p:sp>
        <p:nvSpPr>
          <p:cNvPr id="59" name="テキスト ボックス 58"/>
          <p:cNvSpPr txBox="1"/>
          <p:nvPr/>
        </p:nvSpPr>
        <p:spPr>
          <a:xfrm>
            <a:off x="1245764" y="4842186"/>
            <a:ext cx="2138998" cy="439491"/>
          </a:xfrm>
          <a:prstGeom prst="rect">
            <a:avLst/>
          </a:prstGeom>
          <a:noFill/>
        </p:spPr>
        <p:txBody>
          <a:bodyPr wrap="square" lIns="86512" tIns="43948" rIns="34605" bIns="43948" rtlCol="0">
            <a:spAutoFit/>
          </a:bodyPr>
          <a:lstStyle/>
          <a:p>
            <a:pPr algn="ctr"/>
            <a:r>
              <a:rPr lang="en-US" altLang="ja-JP" sz="1094" dirty="0">
                <a:latin typeface="Meiryo UI" panose="020B0604030504040204" pitchFamily="50" charset="-128"/>
                <a:ea typeface="Meiryo UI" panose="020B0604030504040204" pitchFamily="50" charset="-128"/>
              </a:rPr>
              <a:t>(Key Performance Indicator)</a:t>
            </a:r>
            <a:endParaRPr lang="en-US" altLang="ja-JP" sz="1185" dirty="0">
              <a:latin typeface="Meiryo UI" panose="020B0604030504040204" pitchFamily="50" charset="-128"/>
              <a:ea typeface="Meiryo UI" panose="020B0604030504040204" pitchFamily="50" charset="-128"/>
            </a:endParaRPr>
          </a:p>
          <a:p>
            <a:pPr algn="ctr"/>
            <a:r>
              <a:rPr lang="ja-JP" altLang="en-US" sz="1185" dirty="0">
                <a:latin typeface="Meiryo UI" panose="020B0604030504040204" pitchFamily="50" charset="-128"/>
                <a:ea typeface="Meiryo UI" panose="020B0604030504040204" pitchFamily="50" charset="-128"/>
              </a:rPr>
              <a:t>＜重要業績評価指標＞</a:t>
            </a:r>
            <a:endParaRPr lang="en-US" altLang="ja-JP" sz="1185" dirty="0">
              <a:latin typeface="Meiryo UI" panose="020B0604030504040204" pitchFamily="50" charset="-128"/>
              <a:ea typeface="Meiryo UI" panose="020B0604030504040204" pitchFamily="50" charset="-128"/>
            </a:endParaRPr>
          </a:p>
        </p:txBody>
      </p:sp>
      <p:sp>
        <p:nvSpPr>
          <p:cNvPr id="61" name="タイトル 1">
            <a:extLst>
              <a:ext uri="{FF2B5EF4-FFF2-40B4-BE49-F238E27FC236}">
                <a16:creationId xmlns:a16="http://schemas.microsoft.com/office/drawing/2014/main" id="{EC1C3EFA-023E-45C1-B893-26F1A3AAA499}"/>
              </a:ext>
            </a:extLst>
          </p:cNvPr>
          <p:cNvSpPr txBox="1">
            <a:spLocks/>
          </p:cNvSpPr>
          <p:nvPr/>
        </p:nvSpPr>
        <p:spPr>
          <a:xfrm>
            <a:off x="173290" y="91819"/>
            <a:ext cx="8637545" cy="419642"/>
          </a:xfrm>
          <a:prstGeom prst="rect">
            <a:avLst/>
          </a:prstGeom>
        </p:spPr>
        <p:txBody>
          <a:bodyPr vert="horz" lIns="91440" tIns="45720" rIns="91440" bIns="45720" rtlCol="0" anchor="ctr">
            <a:normAutofit/>
          </a:bodyPr>
          <a:lstStyle>
            <a:lvl1pPr algn="l" defTabSz="974476" rtl="0" eaLnBrk="1" latinLnBrk="0" hangingPunct="1">
              <a:lnSpc>
                <a:spcPct val="90000"/>
              </a:lnSpc>
              <a:spcBef>
                <a:spcPct val="0"/>
              </a:spcBef>
              <a:buNone/>
              <a:defRPr kumimoji="1" sz="1914" b="1" kern="12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stStyle>
          <a:p>
            <a:pPr marL="0" marR="0" lvl="0" indent="0" algn="l" defTabSz="974476" rtl="0" eaLnBrk="1" fontAlgn="auto" latinLnBrk="0" hangingPunct="1">
              <a:lnSpc>
                <a:spcPct val="90000"/>
              </a:lnSpc>
              <a:spcBef>
                <a:spcPct val="0"/>
              </a:spcBef>
              <a:spcAft>
                <a:spcPts val="0"/>
              </a:spcAft>
              <a:buClrTx/>
              <a:buSzTx/>
              <a:buFontTx/>
              <a:buNone/>
              <a:tabLst/>
              <a:defRPr/>
            </a:pPr>
            <a:r>
              <a:rPr kumimoji="1" lang="ja-JP" altLang="en-US" sz="2000" b="1" i="0" u="none" strike="noStrike" kern="1200" cap="none" spc="0" normalizeH="0" baseline="0" noProof="0" dirty="0">
                <a:ln>
                  <a:noFill/>
                </a:ln>
                <a:solidFill>
                  <a:sysClr val="windowText" lastClr="000000"/>
                </a:solidFill>
                <a:effectLst/>
                <a:uLnTx/>
                <a:uFillTx/>
                <a:latin typeface="Meiryo UI" panose="020B0604030504040204" pitchFamily="50" charset="-128"/>
                <a:ea typeface="Meiryo UI" panose="020B0604030504040204" pitchFamily="50" charset="-128"/>
                <a:cs typeface="Meiryo UI" panose="020B0604030504040204" pitchFamily="50" charset="-128"/>
              </a:rPr>
              <a:t>大阪市による</a:t>
            </a:r>
            <a:r>
              <a:rPr kumimoji="1" lang="en-US" altLang="ja-JP" sz="2000" b="1" i="0" u="none" strike="noStrike" kern="1200" cap="none" spc="0" normalizeH="0" baseline="0" noProof="0" dirty="0">
                <a:ln>
                  <a:noFill/>
                </a:ln>
                <a:solidFill>
                  <a:sysClr val="windowText" lastClr="000000"/>
                </a:solidFill>
                <a:effectLst/>
                <a:uLnTx/>
                <a:uFillTx/>
                <a:latin typeface="Meiryo UI" panose="020B0604030504040204" pitchFamily="50" charset="-128"/>
                <a:ea typeface="Meiryo UI" panose="020B0604030504040204" pitchFamily="50" charset="-128"/>
                <a:cs typeface="Meiryo UI" panose="020B0604030504040204" pitchFamily="50" charset="-128"/>
              </a:rPr>
              <a:t>PFI</a:t>
            </a:r>
            <a:r>
              <a:rPr kumimoji="1" lang="ja-JP" altLang="en-US" sz="2000" b="1" i="0" u="none" strike="noStrike" kern="1200" cap="none" spc="0" normalizeH="0" baseline="0" noProof="0" dirty="0">
                <a:ln>
                  <a:noFill/>
                </a:ln>
                <a:solidFill>
                  <a:sysClr val="windowText" lastClr="000000"/>
                </a:solidFill>
                <a:effectLst/>
                <a:uLnTx/>
                <a:uFillTx/>
                <a:latin typeface="Meiryo UI" panose="020B0604030504040204" pitchFamily="50" charset="-128"/>
                <a:ea typeface="Meiryo UI" panose="020B0604030504040204" pitchFamily="50" charset="-128"/>
                <a:cs typeface="Meiryo UI" panose="020B0604030504040204" pitchFamily="50" charset="-128"/>
              </a:rPr>
              <a:t>管路更新促進事業の検討</a:t>
            </a:r>
          </a:p>
        </p:txBody>
      </p:sp>
      <p:sp>
        <p:nvSpPr>
          <p:cNvPr id="62" name="正方形/長方形 61"/>
          <p:cNvSpPr/>
          <p:nvPr/>
        </p:nvSpPr>
        <p:spPr>
          <a:xfrm>
            <a:off x="-81293" y="4323014"/>
            <a:ext cx="1613950" cy="360379"/>
          </a:xfrm>
          <a:prstGeom prst="rect">
            <a:avLst/>
          </a:prstGeom>
        </p:spPr>
        <p:txBody>
          <a:bodyPr wrap="none" lIns="97813" tIns="48907" rIns="97813" bIns="48907">
            <a:spAutoFit/>
          </a:bodyPr>
          <a:lstStyle/>
          <a:p>
            <a:pPr indent="323469" eaLnBrk="0" fontAlgn="base" hangingPunct="0">
              <a:spcBef>
                <a:spcPct val="0"/>
              </a:spcBef>
              <a:spcAft>
                <a:spcPct val="0"/>
              </a:spcAft>
            </a:pPr>
            <a:r>
              <a:rPr kumimoji="0" lang="ja-JP" altLang="en-US" sz="1700" dirty="0">
                <a:solidFill>
                  <a:prstClr val="black"/>
                </a:solidFill>
                <a:latin typeface="メイリオ" panose="020B0604030504040204" pitchFamily="50" charset="-128"/>
                <a:ea typeface="メイリオ" panose="020B0604030504040204" pitchFamily="50" charset="-128"/>
                <a:cs typeface="Times New Roman" panose="02020603050405020304" pitchFamily="18" charset="0"/>
              </a:rPr>
              <a:t>（３）目標</a:t>
            </a:r>
            <a:endParaRPr kumimoji="0" lang="ja-JP" altLang="ja-JP" sz="1700" dirty="0">
              <a:solidFill>
                <a:prstClr val="black"/>
              </a:solidFill>
              <a:latin typeface="メイリオ" panose="020B0604030504040204" pitchFamily="50" charset="-128"/>
              <a:ea typeface="メイリオ" panose="020B0604030504040204" pitchFamily="50" charset="-128"/>
            </a:endParaRPr>
          </a:p>
        </p:txBody>
      </p:sp>
      <p:sp>
        <p:nvSpPr>
          <p:cNvPr id="64" name="正方形/長方形 63"/>
          <p:cNvSpPr/>
          <p:nvPr/>
        </p:nvSpPr>
        <p:spPr>
          <a:xfrm>
            <a:off x="-73994" y="6034606"/>
            <a:ext cx="3742738" cy="360379"/>
          </a:xfrm>
          <a:prstGeom prst="rect">
            <a:avLst/>
          </a:prstGeom>
        </p:spPr>
        <p:txBody>
          <a:bodyPr wrap="none" lIns="97813" tIns="48907" rIns="97813" bIns="48907">
            <a:spAutoFit/>
          </a:bodyPr>
          <a:lstStyle/>
          <a:p>
            <a:pPr indent="323469" eaLnBrk="0" fontAlgn="base" hangingPunct="0">
              <a:spcBef>
                <a:spcPct val="0"/>
              </a:spcBef>
              <a:spcAft>
                <a:spcPct val="0"/>
              </a:spcAft>
            </a:pPr>
            <a:r>
              <a:rPr kumimoji="0" lang="ja-JP" altLang="en-US" sz="1700" dirty="0">
                <a:solidFill>
                  <a:prstClr val="black"/>
                </a:solidFill>
                <a:latin typeface="メイリオ" panose="020B0604030504040204" pitchFamily="50" charset="-128"/>
                <a:ea typeface="メイリオ" panose="020B0604030504040204" pitchFamily="50" charset="-128"/>
                <a:cs typeface="Times New Roman" panose="02020603050405020304" pitchFamily="18" charset="0"/>
              </a:rPr>
              <a:t>（４）コスト削減効果</a:t>
            </a:r>
            <a:r>
              <a:rPr lang="ja-JP" altLang="en-US" sz="1600" kern="100" dirty="0">
                <a:solidFill>
                  <a:prstClr val="black"/>
                </a:solidFill>
                <a:latin typeface="Meiryo UI" panose="020B0604030504040204" pitchFamily="50" charset="-128"/>
                <a:ea typeface="Meiryo UI" panose="020B0604030504040204" pitchFamily="50" charset="-128"/>
                <a:cs typeface="Times New Roman" panose="02020603050405020304" pitchFamily="18" charset="0"/>
              </a:rPr>
              <a:t>（想定）</a:t>
            </a:r>
            <a:r>
              <a:rPr kumimoji="0" lang="ja-JP" altLang="en-US" sz="1700" dirty="0">
                <a:solidFill>
                  <a:prstClr val="black"/>
                </a:solidFill>
                <a:latin typeface="メイリオ" panose="020B0604030504040204" pitchFamily="50" charset="-128"/>
                <a:ea typeface="メイリオ" panose="020B0604030504040204" pitchFamily="50" charset="-128"/>
                <a:cs typeface="Times New Roman" panose="02020603050405020304" pitchFamily="18" charset="0"/>
              </a:rPr>
              <a:t>　</a:t>
            </a:r>
            <a:endParaRPr kumimoji="0" lang="ja-JP" altLang="ja-JP" sz="1700" dirty="0">
              <a:solidFill>
                <a:prstClr val="black"/>
              </a:solidFill>
              <a:latin typeface="メイリオ" panose="020B0604030504040204" pitchFamily="50" charset="-128"/>
              <a:ea typeface="メイリオ" panose="020B0604030504040204" pitchFamily="50" charset="-128"/>
            </a:endParaRPr>
          </a:p>
        </p:txBody>
      </p:sp>
      <p:sp>
        <p:nvSpPr>
          <p:cNvPr id="65" name="正方形/長方形 64"/>
          <p:cNvSpPr/>
          <p:nvPr/>
        </p:nvSpPr>
        <p:spPr>
          <a:xfrm>
            <a:off x="1027724" y="6307993"/>
            <a:ext cx="4296415" cy="375768"/>
          </a:xfrm>
          <a:prstGeom prst="rect">
            <a:avLst/>
          </a:prstGeom>
        </p:spPr>
        <p:txBody>
          <a:bodyPr wrap="none" lIns="97813" tIns="48907" rIns="97813" bIns="48907">
            <a:spAutoFit/>
          </a:bodyPr>
          <a:lstStyle/>
          <a:p>
            <a:r>
              <a:rPr lang="ja-JP" altLang="en-US" kern="100" dirty="0">
                <a:solidFill>
                  <a:prstClr val="black"/>
                </a:solidFill>
                <a:latin typeface="Meiryo UI" panose="020B0604030504040204" pitchFamily="50" charset="-128"/>
                <a:ea typeface="Meiryo UI" panose="020B0604030504040204" pitchFamily="50" charset="-128"/>
                <a:cs typeface="Times New Roman" panose="02020603050405020304" pitchFamily="18" charset="0"/>
              </a:rPr>
              <a:t>　</a:t>
            </a:r>
            <a:r>
              <a:rPr lang="ja-JP" altLang="en-US" sz="1600" b="1" kern="100" dirty="0">
                <a:solidFill>
                  <a:prstClr val="black"/>
                </a:solidFill>
                <a:latin typeface="Meiryo UI" panose="020B0604030504040204" pitchFamily="50" charset="-128"/>
                <a:ea typeface="Meiryo UI" panose="020B0604030504040204" pitchFamily="50" charset="-128"/>
                <a:cs typeface="Times New Roman" panose="02020603050405020304" pitchFamily="18" charset="0"/>
              </a:rPr>
              <a:t>更新事業費（約</a:t>
            </a:r>
            <a:r>
              <a:rPr lang="en-US" altLang="ja-JP" sz="1600" b="1" kern="100" dirty="0" smtClean="0">
                <a:solidFill>
                  <a:prstClr val="black"/>
                </a:solidFill>
                <a:latin typeface="Meiryo UI" panose="020B0604030504040204" pitchFamily="50" charset="-128"/>
                <a:ea typeface="Meiryo UI" panose="020B0604030504040204" pitchFamily="50" charset="-128"/>
                <a:cs typeface="Times New Roman" panose="02020603050405020304" pitchFamily="18" charset="0"/>
              </a:rPr>
              <a:t>3,400</a:t>
            </a:r>
            <a:r>
              <a:rPr lang="ja-JP" altLang="en-US" sz="1600" b="1" kern="100" dirty="0">
                <a:solidFill>
                  <a:prstClr val="black"/>
                </a:solidFill>
                <a:latin typeface="Meiryo UI" panose="020B0604030504040204" pitchFamily="50" charset="-128"/>
                <a:ea typeface="Meiryo UI" panose="020B0604030504040204" pitchFamily="50" charset="-128"/>
                <a:cs typeface="Times New Roman" panose="02020603050405020304" pitchFamily="18" charset="0"/>
              </a:rPr>
              <a:t>億円）の１０％など</a:t>
            </a:r>
          </a:p>
        </p:txBody>
      </p:sp>
      <p:sp>
        <p:nvSpPr>
          <p:cNvPr id="2" name="テキスト ボックス 1"/>
          <p:cNvSpPr txBox="1"/>
          <p:nvPr/>
        </p:nvSpPr>
        <p:spPr>
          <a:xfrm>
            <a:off x="5209725" y="5713765"/>
            <a:ext cx="1197174" cy="553998"/>
          </a:xfrm>
          <a:prstGeom prst="rect">
            <a:avLst/>
          </a:prstGeom>
          <a:noFill/>
        </p:spPr>
        <p:txBody>
          <a:bodyPr wrap="square" rtlCol="0">
            <a:spAutoFit/>
          </a:bodyPr>
          <a:lstStyle/>
          <a:p>
            <a:r>
              <a:rPr lang="ja-JP" altLang="en-US" sz="1000" dirty="0"/>
              <a:t>南海トラフ巨大地震の発生直後に必要水量を供給可能</a:t>
            </a:r>
            <a:endParaRPr kumimoji="1" lang="ja-JP" altLang="en-US" sz="1000" dirty="0"/>
          </a:p>
        </p:txBody>
      </p:sp>
      <p:sp>
        <p:nvSpPr>
          <p:cNvPr id="66" name="テキスト ボックス 65"/>
          <p:cNvSpPr txBox="1"/>
          <p:nvPr/>
        </p:nvSpPr>
        <p:spPr>
          <a:xfrm>
            <a:off x="6807116" y="5713765"/>
            <a:ext cx="1197174" cy="553998"/>
          </a:xfrm>
          <a:prstGeom prst="rect">
            <a:avLst/>
          </a:prstGeom>
          <a:noFill/>
        </p:spPr>
        <p:txBody>
          <a:bodyPr wrap="square" rtlCol="0">
            <a:spAutoFit/>
          </a:bodyPr>
          <a:lstStyle/>
          <a:p>
            <a:r>
              <a:rPr lang="ja-JP" altLang="en-US" sz="1000" dirty="0"/>
              <a:t>上町断層帯地震の発生直後に必要水量を供給可能</a:t>
            </a:r>
            <a:endParaRPr kumimoji="1" lang="ja-JP" altLang="en-US" sz="1000" dirty="0"/>
          </a:p>
        </p:txBody>
      </p:sp>
      <p:cxnSp>
        <p:nvCxnSpPr>
          <p:cNvPr id="57" name="直線コネクタ 56"/>
          <p:cNvCxnSpPr/>
          <p:nvPr/>
        </p:nvCxnSpPr>
        <p:spPr>
          <a:xfrm>
            <a:off x="167421" y="518441"/>
            <a:ext cx="8820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9318026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3" name="直線コネクタ 62"/>
          <p:cNvCxnSpPr/>
          <p:nvPr/>
        </p:nvCxnSpPr>
        <p:spPr>
          <a:xfrm>
            <a:off x="275441" y="2140968"/>
            <a:ext cx="8446029" cy="0"/>
          </a:xfrm>
          <a:prstGeom prst="line">
            <a:avLst/>
          </a:prstGeom>
          <a:ln>
            <a:solidFill>
              <a:schemeClr val="tx1"/>
            </a:solidFill>
            <a:prstDash val="sysDash"/>
          </a:ln>
        </p:spPr>
        <p:style>
          <a:lnRef idx="1">
            <a:schemeClr val="accent1"/>
          </a:lnRef>
          <a:fillRef idx="0">
            <a:schemeClr val="accent1"/>
          </a:fillRef>
          <a:effectRef idx="0">
            <a:schemeClr val="accent1"/>
          </a:effectRef>
          <a:fontRef idx="minor">
            <a:schemeClr val="tx1"/>
          </a:fontRef>
        </p:style>
      </p:cxnSp>
      <p:sp>
        <p:nvSpPr>
          <p:cNvPr id="31" name="ホームベース 30"/>
          <p:cNvSpPr/>
          <p:nvPr/>
        </p:nvSpPr>
        <p:spPr>
          <a:xfrm>
            <a:off x="8291680" y="3184384"/>
            <a:ext cx="489055" cy="2577174"/>
          </a:xfrm>
          <a:prstGeom prst="homePlate">
            <a:avLst>
              <a:gd name="adj" fmla="val 28882"/>
            </a:avLst>
          </a:prstGeom>
          <a:solidFill>
            <a:schemeClr val="accent1">
              <a:lumMod val="20000"/>
              <a:lumOff val="8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vert="wordArtVertRtl" lIns="86936" tIns="43469" rIns="86936" bIns="43469" rtlCol="0" anchor="ctr"/>
          <a:lstStyle/>
          <a:p>
            <a:pPr algn="ctr">
              <a:defRPr/>
            </a:pPr>
            <a:r>
              <a:rPr lang="ja-JP" altLang="en-US" b="1" dirty="0">
                <a:solidFill>
                  <a:prstClr val="black"/>
                </a:solidFill>
                <a:latin typeface="Meiryo UI" panose="020B0604030504040204" pitchFamily="50" charset="-128"/>
                <a:ea typeface="Meiryo UI" panose="020B0604030504040204" pitchFamily="50" charset="-128"/>
                <a:cs typeface="メイリオ" panose="020B0604030504040204" pitchFamily="50" charset="-128"/>
              </a:rPr>
              <a:t>事業開始</a:t>
            </a:r>
            <a:endParaRPr lang="en-US" altLang="ja-JP" b="1" dirty="0">
              <a:solidFill>
                <a:prstClr val="black"/>
              </a:solidFill>
              <a:latin typeface="Meiryo UI" panose="020B0604030504040204" pitchFamily="50" charset="-128"/>
              <a:ea typeface="Meiryo UI" panose="020B0604030504040204" pitchFamily="50" charset="-128"/>
              <a:cs typeface="メイリオ" panose="020B0604030504040204" pitchFamily="50" charset="-128"/>
            </a:endParaRPr>
          </a:p>
        </p:txBody>
      </p:sp>
      <p:sp>
        <p:nvSpPr>
          <p:cNvPr id="35" name="ホームベース 34"/>
          <p:cNvSpPr/>
          <p:nvPr/>
        </p:nvSpPr>
        <p:spPr>
          <a:xfrm>
            <a:off x="5281996" y="4268351"/>
            <a:ext cx="2992688" cy="1028323"/>
          </a:xfrm>
          <a:prstGeom prst="homePlate">
            <a:avLst>
              <a:gd name="adj" fmla="val 39036"/>
            </a:avLst>
          </a:prstGeom>
          <a:solidFill>
            <a:schemeClr val="accent6">
              <a:lumMod val="40000"/>
              <a:lumOff val="60000"/>
            </a:schemeClr>
          </a:solidFill>
          <a:ln/>
        </p:spPr>
        <p:style>
          <a:lnRef idx="0">
            <a:schemeClr val="accent6"/>
          </a:lnRef>
          <a:fillRef idx="3">
            <a:schemeClr val="accent6"/>
          </a:fillRef>
          <a:effectRef idx="3">
            <a:schemeClr val="accent6"/>
          </a:effectRef>
          <a:fontRef idx="minor">
            <a:schemeClr val="lt1"/>
          </a:fontRef>
        </p:style>
        <p:txBody>
          <a:bodyPr lIns="86936" tIns="43469" rIns="86936" bIns="43469" rtlCol="0" anchor="ctr"/>
          <a:lstStyle/>
          <a:p>
            <a:pPr algn="ctr">
              <a:defRPr/>
            </a:pPr>
            <a:endParaRPr lang="ja-JP" altLang="en-US">
              <a:solidFill>
                <a:prstClr val="white"/>
              </a:solidFill>
              <a:latin typeface="Meiryo UI" panose="020B0604030504040204" pitchFamily="50" charset="-128"/>
              <a:ea typeface="Meiryo UI" panose="020B0604030504040204" pitchFamily="50" charset="-128"/>
            </a:endParaRPr>
          </a:p>
        </p:txBody>
      </p:sp>
      <p:sp>
        <p:nvSpPr>
          <p:cNvPr id="36" name="ホームベース 35"/>
          <p:cNvSpPr/>
          <p:nvPr/>
        </p:nvSpPr>
        <p:spPr>
          <a:xfrm>
            <a:off x="5281994" y="3178041"/>
            <a:ext cx="1468330" cy="1016246"/>
          </a:xfrm>
          <a:prstGeom prst="homePlate">
            <a:avLst>
              <a:gd name="adj" fmla="val 8662"/>
            </a:avLst>
          </a:prstGeom>
          <a:solidFill>
            <a:schemeClr val="accent3">
              <a:lumMod val="20000"/>
              <a:lumOff val="80000"/>
            </a:schemeClr>
          </a:solidFill>
          <a:ln>
            <a:solidFill>
              <a:schemeClr val="tx1"/>
            </a:solidFill>
          </a:ln>
          <a:effectLst/>
        </p:spPr>
        <p:style>
          <a:lnRef idx="0">
            <a:schemeClr val="accent3"/>
          </a:lnRef>
          <a:fillRef idx="3">
            <a:schemeClr val="accent3"/>
          </a:fillRef>
          <a:effectRef idx="3">
            <a:schemeClr val="accent3"/>
          </a:effectRef>
          <a:fontRef idx="minor">
            <a:schemeClr val="lt1"/>
          </a:fontRef>
        </p:style>
        <p:txBody>
          <a:bodyPr vert="horz" lIns="0" tIns="43469" rIns="34227" bIns="43469" rtlCol="0" anchor="ctr"/>
          <a:lstStyle/>
          <a:p>
            <a:pPr marL="68454">
              <a:defRPr/>
            </a:pPr>
            <a:endParaRPr lang="en-US" altLang="ja-JP" sz="1200" b="1" dirty="0">
              <a:solidFill>
                <a:prstClr val="black"/>
              </a:solidFill>
              <a:latin typeface="Meiryo UI" panose="020B0604030504040204" pitchFamily="50" charset="-128"/>
              <a:ea typeface="Meiryo UI" panose="020B0604030504040204" pitchFamily="50" charset="-128"/>
              <a:cs typeface="メイリオ" panose="020B0604030504040204" pitchFamily="50" charset="-128"/>
            </a:endParaRPr>
          </a:p>
        </p:txBody>
      </p:sp>
      <p:sp>
        <p:nvSpPr>
          <p:cNvPr id="37" name="ホームベース 36"/>
          <p:cNvSpPr/>
          <p:nvPr/>
        </p:nvSpPr>
        <p:spPr>
          <a:xfrm>
            <a:off x="465754" y="4222475"/>
            <a:ext cx="4301146" cy="1102360"/>
          </a:xfrm>
          <a:prstGeom prst="homePlate">
            <a:avLst>
              <a:gd name="adj" fmla="val 20964"/>
            </a:avLst>
          </a:prstGeom>
          <a:solidFill>
            <a:schemeClr val="accent6">
              <a:lumMod val="40000"/>
              <a:lumOff val="60000"/>
            </a:schemeClr>
          </a:solidFill>
          <a:ln/>
        </p:spPr>
        <p:style>
          <a:lnRef idx="0">
            <a:schemeClr val="accent6"/>
          </a:lnRef>
          <a:fillRef idx="3">
            <a:schemeClr val="accent6"/>
          </a:fillRef>
          <a:effectRef idx="3">
            <a:schemeClr val="accent6"/>
          </a:effectRef>
          <a:fontRef idx="minor">
            <a:schemeClr val="lt1"/>
          </a:fontRef>
        </p:style>
        <p:txBody>
          <a:bodyPr lIns="86936" tIns="43469" rIns="86936" bIns="43469" rtlCol="0" anchor="ctr"/>
          <a:lstStyle/>
          <a:p>
            <a:pPr algn="ctr">
              <a:defRPr/>
            </a:pPr>
            <a:endParaRPr lang="ja-JP" altLang="en-US">
              <a:solidFill>
                <a:prstClr val="white"/>
              </a:solidFill>
              <a:latin typeface="Meiryo UI" panose="020B0604030504040204" pitchFamily="50" charset="-128"/>
              <a:ea typeface="Meiryo UI" panose="020B0604030504040204" pitchFamily="50" charset="-128"/>
            </a:endParaRPr>
          </a:p>
        </p:txBody>
      </p:sp>
      <p:sp>
        <p:nvSpPr>
          <p:cNvPr id="38" name="山形 37"/>
          <p:cNvSpPr/>
          <p:nvPr/>
        </p:nvSpPr>
        <p:spPr>
          <a:xfrm>
            <a:off x="2387004" y="2392351"/>
            <a:ext cx="2823016" cy="356505"/>
          </a:xfrm>
          <a:prstGeom prst="chevron">
            <a:avLst/>
          </a:prstGeom>
          <a:solidFill>
            <a:srgbClr val="00B0F0">
              <a:alpha val="50000"/>
            </a:srgbClr>
          </a:solidFill>
          <a:effectLst>
            <a:innerShdw blurRad="63500" dist="508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34227" tIns="43469" rIns="34227" bIns="43469" rtlCol="0" anchor="ctr"/>
          <a:lstStyle/>
          <a:p>
            <a:pPr algn="ctr">
              <a:defRPr/>
            </a:pPr>
            <a:r>
              <a:rPr lang="en-US" altLang="ja-JP" b="1" dirty="0">
                <a:solidFill>
                  <a:prstClr val="black"/>
                </a:solidFill>
                <a:latin typeface="Meiryo UI" panose="020B0604030504040204" pitchFamily="50" charset="-128"/>
                <a:ea typeface="Meiryo UI" panose="020B0604030504040204" pitchFamily="50" charset="-128"/>
              </a:rPr>
              <a:t>2019</a:t>
            </a:r>
            <a:r>
              <a:rPr lang="ja-JP" altLang="en-US" sz="1300" b="1" dirty="0">
                <a:solidFill>
                  <a:prstClr val="black"/>
                </a:solidFill>
                <a:latin typeface="Meiryo UI" panose="020B0604030504040204" pitchFamily="50" charset="-128"/>
                <a:ea typeface="Meiryo UI" panose="020B0604030504040204" pitchFamily="50" charset="-128"/>
              </a:rPr>
              <a:t>年度</a:t>
            </a:r>
          </a:p>
        </p:txBody>
      </p:sp>
      <p:sp>
        <p:nvSpPr>
          <p:cNvPr id="39" name="角丸四角形 38"/>
          <p:cNvSpPr/>
          <p:nvPr/>
        </p:nvSpPr>
        <p:spPr>
          <a:xfrm>
            <a:off x="1286332" y="3176472"/>
            <a:ext cx="361626" cy="2571574"/>
          </a:xfrm>
          <a:prstGeom prst="roundRect">
            <a:avLst/>
          </a:prstGeom>
          <a:solidFill>
            <a:schemeClr val="accent5">
              <a:lumMod val="20000"/>
              <a:lumOff val="80000"/>
            </a:schemeClr>
          </a:solidFill>
          <a:ln>
            <a:solidFill>
              <a:schemeClr val="tx1"/>
            </a:solidFill>
          </a:ln>
          <a:effectLst/>
        </p:spPr>
        <p:style>
          <a:lnRef idx="0">
            <a:schemeClr val="accent3"/>
          </a:lnRef>
          <a:fillRef idx="3">
            <a:schemeClr val="accent3"/>
          </a:fillRef>
          <a:effectRef idx="3">
            <a:schemeClr val="accent3"/>
          </a:effectRef>
          <a:fontRef idx="minor">
            <a:schemeClr val="lt1"/>
          </a:fontRef>
        </p:style>
        <p:txBody>
          <a:bodyPr vert="eaVert" lIns="86936" tIns="0" rIns="86936" bIns="0" rtlCol="0" anchor="ctr"/>
          <a:lstStyle/>
          <a:p>
            <a:pPr algn="ctr">
              <a:defRPr/>
            </a:pPr>
            <a:r>
              <a:rPr lang="ja-JP" altLang="en-US" sz="1500" b="1" dirty="0">
                <a:solidFill>
                  <a:prstClr val="black"/>
                </a:solidFill>
                <a:latin typeface="Meiryo UI" panose="020B0604030504040204" pitchFamily="50" charset="-128"/>
                <a:ea typeface="Meiryo UI" panose="020B0604030504040204" pitchFamily="50" charset="-128"/>
                <a:cs typeface="メイリオ" panose="020B0604030504040204" pitchFamily="50" charset="-128"/>
              </a:rPr>
              <a:t>改正水道法成立</a:t>
            </a:r>
          </a:p>
        </p:txBody>
      </p:sp>
      <p:sp>
        <p:nvSpPr>
          <p:cNvPr id="44" name="テキスト ボックス 43"/>
          <p:cNvSpPr txBox="1"/>
          <p:nvPr/>
        </p:nvSpPr>
        <p:spPr>
          <a:xfrm>
            <a:off x="5484565" y="3307573"/>
            <a:ext cx="1200453" cy="843533"/>
          </a:xfrm>
          <a:prstGeom prst="rect">
            <a:avLst/>
          </a:prstGeom>
          <a:noFill/>
        </p:spPr>
        <p:txBody>
          <a:bodyPr wrap="square" lIns="86936" tIns="43469" rIns="86936" bIns="43469" rtlCol="0">
            <a:spAutoFit/>
          </a:bodyPr>
          <a:lstStyle/>
          <a:p>
            <a:pPr>
              <a:defRPr/>
            </a:pPr>
            <a:r>
              <a:rPr lang="ja-JP" altLang="en-US" sz="1200" b="1" dirty="0">
                <a:solidFill>
                  <a:prstClr val="black"/>
                </a:solidFill>
                <a:latin typeface="Meiryo UI" panose="020B0604030504040204" pitchFamily="50" charset="-128"/>
                <a:ea typeface="Meiryo UI" panose="020B0604030504040204" pitchFamily="50" charset="-128"/>
                <a:cs typeface="メイリオ" panose="020B0604030504040204" pitchFamily="50" charset="-128"/>
              </a:rPr>
              <a:t>運営権実施に向けた準備</a:t>
            </a:r>
            <a:endParaRPr lang="en-US" altLang="ja-JP" sz="1200" b="1" dirty="0">
              <a:solidFill>
                <a:prstClr val="black"/>
              </a:solidFill>
              <a:latin typeface="Meiryo UI" panose="020B0604030504040204" pitchFamily="50" charset="-128"/>
              <a:ea typeface="Meiryo UI" panose="020B0604030504040204" pitchFamily="50" charset="-128"/>
              <a:cs typeface="メイリオ" panose="020B0604030504040204" pitchFamily="50" charset="-128"/>
            </a:endParaRPr>
          </a:p>
          <a:p>
            <a:pPr>
              <a:defRPr/>
            </a:pPr>
            <a:r>
              <a:rPr lang="ja-JP" altLang="en-US" sz="1200" b="1" dirty="0">
                <a:solidFill>
                  <a:prstClr val="black"/>
                </a:solidFill>
                <a:latin typeface="Meiryo UI" panose="020B0604030504040204" pitchFamily="50" charset="-128"/>
                <a:ea typeface="Meiryo UI" panose="020B0604030504040204" pitchFamily="50" charset="-128"/>
                <a:cs typeface="メイリオ" panose="020B0604030504040204" pitchFamily="50" charset="-128"/>
              </a:rPr>
              <a:t>アドバイザリー契約等</a:t>
            </a:r>
            <a:endParaRPr lang="en-US" altLang="ja-JP" sz="1200" b="1" dirty="0">
              <a:solidFill>
                <a:prstClr val="black"/>
              </a:solidFill>
              <a:latin typeface="Meiryo UI" panose="020B0604030504040204" pitchFamily="50" charset="-128"/>
              <a:ea typeface="Meiryo UI" panose="020B0604030504040204" pitchFamily="50" charset="-128"/>
              <a:cs typeface="メイリオ" panose="020B0604030504040204" pitchFamily="50" charset="-128"/>
            </a:endParaRPr>
          </a:p>
        </p:txBody>
      </p:sp>
      <p:sp>
        <p:nvSpPr>
          <p:cNvPr id="45" name="角丸四角形 44"/>
          <p:cNvSpPr/>
          <p:nvPr/>
        </p:nvSpPr>
        <p:spPr>
          <a:xfrm>
            <a:off x="4742629" y="3145600"/>
            <a:ext cx="393334" cy="3101673"/>
          </a:xfrm>
          <a:prstGeom prst="roundRect">
            <a:avLst/>
          </a:prstGeom>
          <a:solidFill>
            <a:schemeClr val="accent5">
              <a:lumMod val="20000"/>
              <a:lumOff val="80000"/>
            </a:schemeClr>
          </a:solidFill>
          <a:ln w="63500">
            <a:solidFill>
              <a:schemeClr val="tx1"/>
            </a:solidFill>
          </a:ln>
          <a:effectLst/>
        </p:spPr>
        <p:style>
          <a:lnRef idx="0">
            <a:schemeClr val="accent3"/>
          </a:lnRef>
          <a:fillRef idx="3">
            <a:schemeClr val="accent3"/>
          </a:fillRef>
          <a:effectRef idx="3">
            <a:schemeClr val="accent3"/>
          </a:effectRef>
          <a:fontRef idx="minor">
            <a:schemeClr val="lt1"/>
          </a:fontRef>
        </p:style>
        <p:txBody>
          <a:bodyPr vert="eaVert" lIns="86936" tIns="0" rIns="86936" bIns="0" rtlCol="0" anchor="ctr"/>
          <a:lstStyle/>
          <a:p>
            <a:pPr algn="ctr">
              <a:defRPr/>
            </a:pPr>
            <a:r>
              <a:rPr lang="ja-JP" altLang="en-US" sz="1500" b="1" dirty="0">
                <a:solidFill>
                  <a:schemeClr val="tx1"/>
                </a:solidFill>
                <a:latin typeface="Meiryo UI" panose="020B0604030504040204" pitchFamily="50" charset="-128"/>
                <a:ea typeface="Meiryo UI" panose="020B0604030504040204" pitchFamily="50" charset="-128"/>
                <a:cs typeface="メイリオ" panose="020B0604030504040204" pitchFamily="50" charset="-128"/>
              </a:rPr>
              <a:t>実施方針条例案の提出（議決）</a:t>
            </a:r>
          </a:p>
        </p:txBody>
      </p:sp>
      <p:sp>
        <p:nvSpPr>
          <p:cNvPr id="46" name="山形 45"/>
          <p:cNvSpPr/>
          <p:nvPr/>
        </p:nvSpPr>
        <p:spPr>
          <a:xfrm>
            <a:off x="479674" y="2393658"/>
            <a:ext cx="1942653" cy="356505"/>
          </a:xfrm>
          <a:prstGeom prst="chevron">
            <a:avLst/>
          </a:prstGeom>
          <a:solidFill>
            <a:srgbClr val="00B0F0">
              <a:alpha val="50000"/>
            </a:srgbClr>
          </a:solidFill>
          <a:effectLst>
            <a:innerShdw blurRad="63500" dist="508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34227" tIns="43469" rIns="34227" bIns="43469" rtlCol="0" anchor="ctr"/>
          <a:lstStyle/>
          <a:p>
            <a:pPr algn="ctr">
              <a:defRPr/>
            </a:pPr>
            <a:r>
              <a:rPr lang="en-US" altLang="ja-JP" b="1" dirty="0">
                <a:solidFill>
                  <a:prstClr val="black"/>
                </a:solidFill>
                <a:latin typeface="Meiryo UI" panose="020B0604030504040204" pitchFamily="50" charset="-128"/>
                <a:ea typeface="Meiryo UI" panose="020B0604030504040204" pitchFamily="50" charset="-128"/>
              </a:rPr>
              <a:t>2018</a:t>
            </a:r>
            <a:r>
              <a:rPr lang="ja-JP" altLang="en-US" sz="1300" b="1" dirty="0">
                <a:solidFill>
                  <a:prstClr val="black"/>
                </a:solidFill>
                <a:latin typeface="Meiryo UI" panose="020B0604030504040204" pitchFamily="50" charset="-128"/>
                <a:ea typeface="Meiryo UI" panose="020B0604030504040204" pitchFamily="50" charset="-128"/>
              </a:rPr>
              <a:t>年度</a:t>
            </a:r>
          </a:p>
        </p:txBody>
      </p:sp>
      <p:sp>
        <p:nvSpPr>
          <p:cNvPr id="51" name="テキスト ボックス 50"/>
          <p:cNvSpPr txBox="1"/>
          <p:nvPr/>
        </p:nvSpPr>
        <p:spPr>
          <a:xfrm>
            <a:off x="5281994" y="5456737"/>
            <a:ext cx="1461290" cy="857228"/>
          </a:xfrm>
          <a:prstGeom prst="rect">
            <a:avLst/>
          </a:prstGeom>
          <a:noFill/>
          <a:ln>
            <a:solidFill>
              <a:schemeClr val="tx1"/>
            </a:solidFill>
            <a:prstDash val="dash"/>
          </a:ln>
        </p:spPr>
        <p:txBody>
          <a:bodyPr wrap="square" lIns="86936" tIns="43469" rIns="86936" bIns="43469" rtlCol="0">
            <a:spAutoFit/>
          </a:bodyPr>
          <a:lstStyle/>
          <a:p>
            <a:pPr>
              <a:defRPr/>
            </a:pPr>
            <a:r>
              <a:rPr lang="ja-JP" altLang="en-US" sz="1000" dirty="0">
                <a:solidFill>
                  <a:prstClr val="black"/>
                </a:solidFill>
                <a:latin typeface="Meiryo UI" panose="020B0604030504040204" pitchFamily="50" charset="-128"/>
                <a:ea typeface="Meiryo UI" panose="020B0604030504040204" pitchFamily="50" charset="-128"/>
                <a:cs typeface="メイリオ" panose="020B0604030504040204" pitchFamily="50" charset="-128"/>
              </a:rPr>
              <a:t>・公募手続の準備、実施</a:t>
            </a:r>
            <a:endParaRPr lang="en-US" altLang="ja-JP" sz="1000" dirty="0">
              <a:solidFill>
                <a:prstClr val="black"/>
              </a:solidFill>
              <a:latin typeface="Meiryo UI" panose="020B0604030504040204" pitchFamily="50" charset="-128"/>
              <a:ea typeface="Meiryo UI" panose="020B0604030504040204" pitchFamily="50" charset="-128"/>
              <a:cs typeface="メイリオ" panose="020B0604030504040204" pitchFamily="50" charset="-128"/>
            </a:endParaRPr>
          </a:p>
          <a:p>
            <a:pPr>
              <a:defRPr/>
            </a:pPr>
            <a:r>
              <a:rPr lang="ja-JP" altLang="en-US" sz="1000" dirty="0">
                <a:solidFill>
                  <a:prstClr val="black"/>
                </a:solidFill>
                <a:latin typeface="Meiryo UI" panose="020B0604030504040204" pitchFamily="50" charset="-128"/>
                <a:ea typeface="Meiryo UI" panose="020B0604030504040204" pitchFamily="50" charset="-128"/>
                <a:cs typeface="メイリオ" panose="020B0604030504040204" pitchFamily="50" charset="-128"/>
              </a:rPr>
              <a:t>・実施契約書案作成</a:t>
            </a:r>
            <a:endParaRPr lang="en-US" altLang="ja-JP" sz="1000" dirty="0">
              <a:solidFill>
                <a:prstClr val="black"/>
              </a:solidFill>
              <a:latin typeface="Meiryo UI" panose="020B0604030504040204" pitchFamily="50" charset="-128"/>
              <a:ea typeface="Meiryo UI" panose="020B0604030504040204" pitchFamily="50" charset="-128"/>
              <a:cs typeface="メイリオ" panose="020B0604030504040204" pitchFamily="50" charset="-128"/>
            </a:endParaRPr>
          </a:p>
          <a:p>
            <a:pPr>
              <a:defRPr/>
            </a:pPr>
            <a:r>
              <a:rPr lang="ja-JP" altLang="en-US" sz="1000" dirty="0">
                <a:solidFill>
                  <a:prstClr val="black"/>
                </a:solidFill>
                <a:latin typeface="Meiryo UI" panose="020B0604030504040204" pitchFamily="50" charset="-128"/>
                <a:ea typeface="Meiryo UI" panose="020B0604030504040204" pitchFamily="50" charset="-128"/>
                <a:cs typeface="メイリオ" panose="020B0604030504040204" pitchFamily="50" charset="-128"/>
              </a:rPr>
              <a:t>・運営権設定許可</a:t>
            </a:r>
            <a:endParaRPr lang="en-US" altLang="ja-JP" sz="1000" dirty="0">
              <a:solidFill>
                <a:prstClr val="black"/>
              </a:solidFill>
              <a:latin typeface="Meiryo UI" panose="020B0604030504040204" pitchFamily="50" charset="-128"/>
              <a:ea typeface="Meiryo UI" panose="020B0604030504040204" pitchFamily="50" charset="-128"/>
              <a:cs typeface="メイリオ" panose="020B0604030504040204" pitchFamily="50" charset="-128"/>
            </a:endParaRPr>
          </a:p>
          <a:p>
            <a:pPr>
              <a:defRPr/>
            </a:pPr>
            <a:r>
              <a:rPr lang="ja-JP" altLang="en-US" sz="1000" dirty="0">
                <a:solidFill>
                  <a:prstClr val="black"/>
                </a:solidFill>
                <a:latin typeface="Meiryo UI" panose="020B0604030504040204" pitchFamily="50" charset="-128"/>
                <a:ea typeface="Meiryo UI" panose="020B0604030504040204" pitchFamily="50" charset="-128"/>
                <a:cs typeface="メイリオ" panose="020B0604030504040204" pitchFamily="50" charset="-128"/>
              </a:rPr>
              <a:t>　取得に係る国協議</a:t>
            </a:r>
            <a:endParaRPr lang="en-US" altLang="ja-JP" sz="1000" dirty="0">
              <a:solidFill>
                <a:prstClr val="black"/>
              </a:solidFill>
              <a:latin typeface="Meiryo UI" panose="020B0604030504040204" pitchFamily="50" charset="-128"/>
              <a:ea typeface="Meiryo UI" panose="020B0604030504040204" pitchFamily="50" charset="-128"/>
              <a:cs typeface="メイリオ" panose="020B0604030504040204" pitchFamily="50" charset="-128"/>
            </a:endParaRPr>
          </a:p>
          <a:p>
            <a:pPr>
              <a:defRPr/>
            </a:pPr>
            <a:r>
              <a:rPr lang="ja-JP" altLang="en-US" sz="1000" dirty="0">
                <a:solidFill>
                  <a:prstClr val="black"/>
                </a:solidFill>
                <a:latin typeface="Meiryo UI" panose="020B0604030504040204" pitchFamily="50" charset="-128"/>
                <a:ea typeface="Meiryo UI" panose="020B0604030504040204" pitchFamily="50" charset="-128"/>
                <a:cs typeface="メイリオ" panose="020B0604030504040204" pitchFamily="50" charset="-128"/>
              </a:rPr>
              <a:t>・システム改修　　　　など</a:t>
            </a:r>
            <a:endParaRPr lang="en-US" altLang="ja-JP" sz="1000" dirty="0">
              <a:solidFill>
                <a:prstClr val="black"/>
              </a:solidFill>
              <a:latin typeface="Meiryo UI" panose="020B0604030504040204" pitchFamily="50" charset="-128"/>
              <a:ea typeface="Meiryo UI" panose="020B0604030504040204" pitchFamily="50" charset="-128"/>
              <a:cs typeface="メイリオ" panose="020B0604030504040204" pitchFamily="50" charset="-128"/>
            </a:endParaRPr>
          </a:p>
        </p:txBody>
      </p:sp>
      <p:sp>
        <p:nvSpPr>
          <p:cNvPr id="56" name="テキスト ボックス 55"/>
          <p:cNvSpPr txBox="1"/>
          <p:nvPr/>
        </p:nvSpPr>
        <p:spPr>
          <a:xfrm>
            <a:off x="5377735" y="4413257"/>
            <a:ext cx="1463007" cy="655820"/>
          </a:xfrm>
          <a:prstGeom prst="rect">
            <a:avLst/>
          </a:prstGeom>
          <a:noFill/>
        </p:spPr>
        <p:txBody>
          <a:bodyPr wrap="square" lIns="86936" tIns="43469" rIns="86936" bIns="43469" rtlCol="0">
            <a:spAutoFit/>
          </a:bodyPr>
          <a:lstStyle/>
          <a:p>
            <a:pPr>
              <a:defRPr/>
            </a:pPr>
            <a:r>
              <a:rPr lang="ja-JP" altLang="en-US" sz="1200" dirty="0">
                <a:solidFill>
                  <a:prstClr val="black"/>
                </a:solidFill>
                <a:latin typeface="Meiryo UI" panose="020B0604030504040204" pitchFamily="50" charset="-128"/>
                <a:ea typeface="Meiryo UI" panose="020B0604030504040204" pitchFamily="50" charset="-128"/>
                <a:cs typeface="メイリオ" panose="020B0604030504040204" pitchFamily="50" charset="-128"/>
              </a:rPr>
              <a:t>実施準備、ＰＦＩ事業検討会議、市会等の審議</a:t>
            </a:r>
          </a:p>
        </p:txBody>
      </p:sp>
      <p:sp>
        <p:nvSpPr>
          <p:cNvPr id="59" name="角丸四角形 58"/>
          <p:cNvSpPr/>
          <p:nvPr/>
        </p:nvSpPr>
        <p:spPr>
          <a:xfrm>
            <a:off x="6798862" y="3162961"/>
            <a:ext cx="353014" cy="3084311"/>
          </a:xfrm>
          <a:prstGeom prst="roundRect">
            <a:avLst/>
          </a:prstGeom>
          <a:solidFill>
            <a:schemeClr val="accent5">
              <a:lumMod val="20000"/>
              <a:lumOff val="80000"/>
            </a:schemeClr>
          </a:solidFill>
          <a:ln w="63500">
            <a:solidFill>
              <a:schemeClr val="tx1"/>
            </a:solidFill>
          </a:ln>
          <a:effectLst/>
        </p:spPr>
        <p:style>
          <a:lnRef idx="0">
            <a:schemeClr val="accent3"/>
          </a:lnRef>
          <a:fillRef idx="3">
            <a:schemeClr val="accent3"/>
          </a:fillRef>
          <a:effectRef idx="3">
            <a:schemeClr val="accent3"/>
          </a:effectRef>
          <a:fontRef idx="minor">
            <a:schemeClr val="lt1"/>
          </a:fontRef>
        </p:style>
        <p:txBody>
          <a:bodyPr vert="eaVert" lIns="86936" tIns="0" rIns="86936" bIns="0" rtlCol="0" anchor="ctr"/>
          <a:lstStyle/>
          <a:p>
            <a:pPr algn="ctr">
              <a:defRPr/>
            </a:pPr>
            <a:r>
              <a:rPr lang="ja-JP" altLang="en-US" sz="1300" b="1" dirty="0">
                <a:solidFill>
                  <a:schemeClr val="tx1"/>
                </a:solidFill>
                <a:latin typeface="Meiryo UI" panose="020B0604030504040204" pitchFamily="50" charset="-128"/>
                <a:ea typeface="Meiryo UI" panose="020B0604030504040204" pitchFamily="50" charset="-128"/>
                <a:cs typeface="メイリオ" panose="020B0604030504040204" pitchFamily="50" charset="-128"/>
              </a:rPr>
              <a:t>優先交渉権者への運営権設定（議決）</a:t>
            </a:r>
          </a:p>
        </p:txBody>
      </p:sp>
      <p:sp>
        <p:nvSpPr>
          <p:cNvPr id="60" name="角丸四角形 59"/>
          <p:cNvSpPr/>
          <p:nvPr/>
        </p:nvSpPr>
        <p:spPr>
          <a:xfrm>
            <a:off x="7187543" y="3162961"/>
            <a:ext cx="342927" cy="2598596"/>
          </a:xfrm>
          <a:prstGeom prst="roundRect">
            <a:avLst/>
          </a:prstGeom>
          <a:solidFill>
            <a:schemeClr val="accent5">
              <a:lumMod val="20000"/>
              <a:lumOff val="80000"/>
            </a:schemeClr>
          </a:solidFill>
          <a:ln>
            <a:solidFill>
              <a:schemeClr val="tx1"/>
            </a:solidFill>
          </a:ln>
          <a:effectLst/>
        </p:spPr>
        <p:style>
          <a:lnRef idx="0">
            <a:schemeClr val="accent3"/>
          </a:lnRef>
          <a:fillRef idx="3">
            <a:schemeClr val="accent3"/>
          </a:fillRef>
          <a:effectRef idx="3">
            <a:schemeClr val="accent3"/>
          </a:effectRef>
          <a:fontRef idx="minor">
            <a:schemeClr val="lt1"/>
          </a:fontRef>
        </p:style>
        <p:txBody>
          <a:bodyPr vert="eaVert" lIns="86936" tIns="0" rIns="86936" bIns="0" rtlCol="0" anchor="ctr"/>
          <a:lstStyle/>
          <a:p>
            <a:pPr algn="ctr">
              <a:defRPr/>
            </a:pPr>
            <a:r>
              <a:rPr lang="ja-JP" altLang="en-US" sz="1500" b="1" dirty="0">
                <a:solidFill>
                  <a:prstClr val="black"/>
                </a:solidFill>
                <a:latin typeface="Meiryo UI" panose="020B0604030504040204" pitchFamily="50" charset="-128"/>
                <a:ea typeface="Meiryo UI" panose="020B0604030504040204" pitchFamily="50" charset="-128"/>
                <a:cs typeface="メイリオ" panose="020B0604030504040204" pitchFamily="50" charset="-128"/>
              </a:rPr>
              <a:t>国による許可等</a:t>
            </a:r>
          </a:p>
        </p:txBody>
      </p:sp>
      <p:sp>
        <p:nvSpPr>
          <p:cNvPr id="64" name="角丸四角形 63"/>
          <p:cNvSpPr/>
          <p:nvPr/>
        </p:nvSpPr>
        <p:spPr>
          <a:xfrm>
            <a:off x="7566138" y="3162961"/>
            <a:ext cx="342927" cy="2598596"/>
          </a:xfrm>
          <a:prstGeom prst="roundRect">
            <a:avLst/>
          </a:prstGeom>
          <a:solidFill>
            <a:schemeClr val="accent5">
              <a:lumMod val="20000"/>
              <a:lumOff val="80000"/>
            </a:schemeClr>
          </a:solidFill>
          <a:ln>
            <a:solidFill>
              <a:schemeClr val="tx1"/>
            </a:solidFill>
          </a:ln>
          <a:effectLst/>
        </p:spPr>
        <p:style>
          <a:lnRef idx="0">
            <a:schemeClr val="accent3"/>
          </a:lnRef>
          <a:fillRef idx="3">
            <a:schemeClr val="accent3"/>
          </a:fillRef>
          <a:effectRef idx="3">
            <a:schemeClr val="accent3"/>
          </a:effectRef>
          <a:fontRef idx="minor">
            <a:schemeClr val="lt1"/>
          </a:fontRef>
        </p:style>
        <p:txBody>
          <a:bodyPr vert="eaVert" lIns="86936" tIns="0" rIns="86936" bIns="0" rtlCol="0" anchor="ctr"/>
          <a:lstStyle/>
          <a:p>
            <a:pPr algn="ctr">
              <a:defRPr/>
            </a:pPr>
            <a:r>
              <a:rPr lang="ja-JP" altLang="en-US" sz="1500" b="1" dirty="0">
                <a:solidFill>
                  <a:prstClr val="black"/>
                </a:solidFill>
                <a:latin typeface="Meiryo UI" panose="020B0604030504040204" pitchFamily="50" charset="-128"/>
                <a:ea typeface="Meiryo UI" panose="020B0604030504040204" pitchFamily="50" charset="-128"/>
                <a:cs typeface="メイリオ" panose="020B0604030504040204" pitchFamily="50" charset="-128"/>
              </a:rPr>
              <a:t>実施契約書締結</a:t>
            </a:r>
          </a:p>
        </p:txBody>
      </p:sp>
      <p:sp>
        <p:nvSpPr>
          <p:cNvPr id="65" name="テキスト ボックス 64"/>
          <p:cNvSpPr txBox="1"/>
          <p:nvPr/>
        </p:nvSpPr>
        <p:spPr>
          <a:xfrm>
            <a:off x="1167107" y="3184383"/>
            <a:ext cx="591034" cy="241675"/>
          </a:xfrm>
          <a:prstGeom prst="rect">
            <a:avLst/>
          </a:prstGeom>
          <a:noFill/>
        </p:spPr>
        <p:txBody>
          <a:bodyPr wrap="square" lIns="86936" tIns="43469" rIns="86936" bIns="43469" rtlCol="0">
            <a:spAutoFit/>
          </a:bodyPr>
          <a:lstStyle/>
          <a:p>
            <a:pPr algn="ctr">
              <a:defRPr/>
            </a:pPr>
            <a:r>
              <a:rPr lang="en-US" altLang="ja-JP" sz="1000" b="1" dirty="0">
                <a:solidFill>
                  <a:prstClr val="black"/>
                </a:solidFill>
                <a:latin typeface="Meiryo UI" panose="020B0604030504040204" pitchFamily="50" charset="-128"/>
                <a:ea typeface="Meiryo UI" panose="020B0604030504040204" pitchFamily="50" charset="-128"/>
              </a:rPr>
              <a:t>12</a:t>
            </a:r>
            <a:r>
              <a:rPr lang="ja-JP" altLang="en-US" sz="1000" b="1" dirty="0">
                <a:solidFill>
                  <a:prstClr val="black"/>
                </a:solidFill>
                <a:latin typeface="Meiryo UI" panose="020B0604030504040204" pitchFamily="50" charset="-128"/>
                <a:ea typeface="Meiryo UI" panose="020B0604030504040204" pitchFamily="50" charset="-128"/>
              </a:rPr>
              <a:t>月　</a:t>
            </a:r>
          </a:p>
        </p:txBody>
      </p:sp>
      <p:sp>
        <p:nvSpPr>
          <p:cNvPr id="68" name="テキスト ボックス 67"/>
          <p:cNvSpPr txBox="1"/>
          <p:nvPr/>
        </p:nvSpPr>
        <p:spPr>
          <a:xfrm>
            <a:off x="433092" y="4260224"/>
            <a:ext cx="911977" cy="843533"/>
          </a:xfrm>
          <a:prstGeom prst="rect">
            <a:avLst/>
          </a:prstGeom>
          <a:noFill/>
        </p:spPr>
        <p:txBody>
          <a:bodyPr wrap="square" lIns="86936" tIns="43469" rIns="86936" bIns="43469" rtlCol="0">
            <a:spAutoFit/>
          </a:bodyPr>
          <a:lstStyle/>
          <a:p>
            <a:pPr>
              <a:defRPr/>
            </a:pPr>
            <a:r>
              <a:rPr lang="ja-JP" altLang="en-US" sz="1200" dirty="0">
                <a:solidFill>
                  <a:prstClr val="black"/>
                </a:solidFill>
                <a:latin typeface="Meiryo UI" panose="020B0604030504040204" pitchFamily="50" charset="-128"/>
                <a:ea typeface="Meiryo UI" panose="020B0604030504040204" pitchFamily="50" charset="-128"/>
                <a:cs typeface="メイリオ" panose="020B0604030504040204" pitchFamily="50" charset="-128"/>
              </a:rPr>
              <a:t>導入可能性調査</a:t>
            </a:r>
            <a:endParaRPr lang="en-US" altLang="ja-JP" sz="1200" dirty="0">
              <a:solidFill>
                <a:prstClr val="black"/>
              </a:solidFill>
              <a:latin typeface="Meiryo UI" panose="020B0604030504040204" pitchFamily="50" charset="-128"/>
              <a:ea typeface="Meiryo UI" panose="020B0604030504040204" pitchFamily="50" charset="-128"/>
              <a:cs typeface="メイリオ" panose="020B0604030504040204" pitchFamily="50" charset="-128"/>
            </a:endParaRPr>
          </a:p>
          <a:p>
            <a:pPr>
              <a:defRPr/>
            </a:pPr>
            <a:r>
              <a:rPr lang="ja-JP" altLang="en-US" sz="1200" dirty="0">
                <a:solidFill>
                  <a:prstClr val="black"/>
                </a:solidFill>
                <a:latin typeface="Meiryo UI" panose="020B0604030504040204" pitchFamily="50" charset="-128"/>
                <a:ea typeface="Meiryo UI" panose="020B0604030504040204" pitchFamily="50" charset="-128"/>
                <a:cs typeface="メイリオ" panose="020B0604030504040204" pitchFamily="50" charset="-128"/>
              </a:rPr>
              <a:t>マーケットサウンディング</a:t>
            </a:r>
          </a:p>
        </p:txBody>
      </p:sp>
      <p:sp>
        <p:nvSpPr>
          <p:cNvPr id="69" name="下矢印 68"/>
          <p:cNvSpPr/>
          <p:nvPr/>
        </p:nvSpPr>
        <p:spPr>
          <a:xfrm>
            <a:off x="1345070" y="5810753"/>
            <a:ext cx="240631" cy="290947"/>
          </a:xfrm>
          <a:prstGeom prst="downArrow">
            <a:avLst/>
          </a:prstGeom>
          <a:solidFill>
            <a:schemeClr val="accent3">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lIns="86936" tIns="43469" rIns="86936" bIns="43469" rtlCol="0" anchor="ctr"/>
          <a:lstStyle/>
          <a:p>
            <a:pPr algn="ctr">
              <a:defRPr/>
            </a:pPr>
            <a:endParaRPr lang="ja-JP" altLang="en-US">
              <a:solidFill>
                <a:prstClr val="white"/>
              </a:solidFill>
              <a:latin typeface="Meiryo UI" panose="020B0604030504040204" pitchFamily="50" charset="-128"/>
              <a:ea typeface="Meiryo UI" panose="020B0604030504040204" pitchFamily="50" charset="-128"/>
            </a:endParaRPr>
          </a:p>
        </p:txBody>
      </p:sp>
      <p:sp>
        <p:nvSpPr>
          <p:cNvPr id="70" name="テキスト ボックス 69"/>
          <p:cNvSpPr txBox="1"/>
          <p:nvPr/>
        </p:nvSpPr>
        <p:spPr>
          <a:xfrm>
            <a:off x="889081" y="6119654"/>
            <a:ext cx="1568742" cy="468105"/>
          </a:xfrm>
          <a:prstGeom prst="rect">
            <a:avLst/>
          </a:prstGeom>
          <a:noFill/>
        </p:spPr>
        <p:txBody>
          <a:bodyPr wrap="square" lIns="86936" tIns="43469" rIns="86936" bIns="43469" rtlCol="0">
            <a:spAutoFit/>
          </a:bodyPr>
          <a:lstStyle/>
          <a:p>
            <a:pPr>
              <a:defRPr/>
            </a:pPr>
            <a:r>
              <a:rPr lang="ja-JP" altLang="en-US" sz="1200" dirty="0">
                <a:solidFill>
                  <a:prstClr val="black"/>
                </a:solidFill>
                <a:latin typeface="Meiryo UI" panose="020B0604030504040204" pitchFamily="50" charset="-128"/>
                <a:ea typeface="Meiryo UI" panose="020B0604030504040204" pitchFamily="50" charset="-128"/>
              </a:rPr>
              <a:t>施行日は、公布日</a:t>
            </a:r>
            <a:endParaRPr lang="en-US" altLang="ja-JP" sz="1200" dirty="0">
              <a:solidFill>
                <a:prstClr val="black"/>
              </a:solidFill>
              <a:latin typeface="Meiryo UI" panose="020B0604030504040204" pitchFamily="50" charset="-128"/>
              <a:ea typeface="Meiryo UI" panose="020B0604030504040204" pitchFamily="50" charset="-128"/>
            </a:endParaRPr>
          </a:p>
          <a:p>
            <a:pPr>
              <a:defRPr/>
            </a:pPr>
            <a:r>
              <a:rPr lang="ja-JP" altLang="en-US" sz="1200" dirty="0">
                <a:solidFill>
                  <a:prstClr val="black"/>
                </a:solidFill>
                <a:latin typeface="Meiryo UI" panose="020B0604030504040204" pitchFamily="50" charset="-128"/>
                <a:ea typeface="Meiryo UI" panose="020B0604030504040204" pitchFamily="50" charset="-128"/>
              </a:rPr>
              <a:t>から一年以内の日</a:t>
            </a:r>
          </a:p>
        </p:txBody>
      </p:sp>
      <p:sp>
        <p:nvSpPr>
          <p:cNvPr id="72" name="テキスト ボックス 71"/>
          <p:cNvSpPr txBox="1"/>
          <p:nvPr/>
        </p:nvSpPr>
        <p:spPr>
          <a:xfrm>
            <a:off x="2213700" y="4269085"/>
            <a:ext cx="2015635" cy="1146765"/>
          </a:xfrm>
          <a:prstGeom prst="rect">
            <a:avLst/>
          </a:prstGeom>
          <a:noFill/>
        </p:spPr>
        <p:txBody>
          <a:bodyPr wrap="square" lIns="86936" tIns="43469" rIns="86936" bIns="43469" rtlCol="0">
            <a:spAutoFit/>
          </a:bodyPr>
          <a:lstStyle/>
          <a:p>
            <a:pPr>
              <a:defRPr/>
            </a:pPr>
            <a:r>
              <a:rPr lang="ja-JP" altLang="en-US" sz="1200" dirty="0">
                <a:solidFill>
                  <a:prstClr val="black"/>
                </a:solidFill>
                <a:latin typeface="Meiryo UI" panose="020B0604030504040204" pitchFamily="50" charset="-128"/>
                <a:ea typeface="Meiryo UI" panose="020B0604030504040204" pitchFamily="50" charset="-128"/>
                <a:cs typeface="メイリオ" panose="020B0604030504040204" pitchFamily="50" charset="-128"/>
              </a:rPr>
              <a:t>運営権等スキームの詳細検討</a:t>
            </a:r>
            <a:endParaRPr lang="en-US" altLang="ja-JP" sz="1200" dirty="0">
              <a:solidFill>
                <a:prstClr val="black"/>
              </a:solidFill>
              <a:latin typeface="Meiryo UI" panose="020B0604030504040204" pitchFamily="50" charset="-128"/>
              <a:ea typeface="Meiryo UI" panose="020B0604030504040204" pitchFamily="50" charset="-128"/>
              <a:cs typeface="メイリオ" panose="020B0604030504040204" pitchFamily="50" charset="-128"/>
            </a:endParaRPr>
          </a:p>
          <a:p>
            <a:pPr>
              <a:defRPr/>
            </a:pPr>
            <a:r>
              <a:rPr lang="ja-JP" altLang="en-US" sz="1100" dirty="0">
                <a:solidFill>
                  <a:prstClr val="black"/>
                </a:solidFill>
                <a:latin typeface="Meiryo UI" panose="020B0604030504040204" pitchFamily="50" charset="-128"/>
                <a:ea typeface="Meiryo UI" panose="020B0604030504040204" pitchFamily="50" charset="-128"/>
                <a:cs typeface="メイリオ" panose="020B0604030504040204" pitchFamily="50" charset="-128"/>
              </a:rPr>
              <a:t>・実施方針（案）の作成</a:t>
            </a:r>
            <a:endParaRPr lang="en-US" altLang="ja-JP" sz="1100" dirty="0">
              <a:solidFill>
                <a:prstClr val="black"/>
              </a:solidFill>
              <a:latin typeface="Meiryo UI" panose="020B0604030504040204" pitchFamily="50" charset="-128"/>
              <a:ea typeface="Meiryo UI" panose="020B0604030504040204" pitchFamily="50" charset="-128"/>
              <a:cs typeface="メイリオ" panose="020B0604030504040204" pitchFamily="50" charset="-128"/>
            </a:endParaRPr>
          </a:p>
          <a:p>
            <a:pPr>
              <a:defRPr/>
            </a:pPr>
            <a:r>
              <a:rPr lang="ja-JP" altLang="en-US" sz="1100" dirty="0">
                <a:solidFill>
                  <a:prstClr val="black"/>
                </a:solidFill>
                <a:latin typeface="Meiryo UI" panose="020B0604030504040204" pitchFamily="50" charset="-128"/>
                <a:ea typeface="Meiryo UI" panose="020B0604030504040204" pitchFamily="50" charset="-128"/>
                <a:cs typeface="メイリオ" panose="020B0604030504040204" pitchFamily="50" charset="-128"/>
              </a:rPr>
              <a:t>・要求水準書（案）の作成</a:t>
            </a:r>
            <a:endParaRPr lang="en-US" altLang="ja-JP" sz="1100" dirty="0">
              <a:solidFill>
                <a:prstClr val="black"/>
              </a:solidFill>
              <a:latin typeface="Meiryo UI" panose="020B0604030504040204" pitchFamily="50" charset="-128"/>
              <a:ea typeface="Meiryo UI" panose="020B0604030504040204" pitchFamily="50" charset="-128"/>
              <a:cs typeface="メイリオ" panose="020B0604030504040204" pitchFamily="50" charset="-128"/>
            </a:endParaRPr>
          </a:p>
          <a:p>
            <a:pPr>
              <a:defRPr/>
            </a:pPr>
            <a:r>
              <a:rPr lang="ja-JP" altLang="en-US" sz="1100" dirty="0">
                <a:solidFill>
                  <a:prstClr val="black"/>
                </a:solidFill>
                <a:latin typeface="Meiryo UI" panose="020B0604030504040204" pitchFamily="50" charset="-128"/>
                <a:ea typeface="Meiryo UI" panose="020B0604030504040204" pitchFamily="50" charset="-128"/>
                <a:cs typeface="メイリオ" panose="020B0604030504040204" pitchFamily="50" charset="-128"/>
              </a:rPr>
              <a:t>・</a:t>
            </a:r>
            <a:r>
              <a:rPr lang="en-US" altLang="ja-JP" sz="1100" dirty="0">
                <a:solidFill>
                  <a:prstClr val="black"/>
                </a:solidFill>
                <a:latin typeface="Meiryo UI" panose="020B0604030504040204" pitchFamily="50" charset="-128"/>
                <a:ea typeface="Meiryo UI" panose="020B0604030504040204" pitchFamily="50" charset="-128"/>
                <a:cs typeface="メイリオ" panose="020B0604030504040204" pitchFamily="50" charset="-128"/>
              </a:rPr>
              <a:t>VFM</a:t>
            </a:r>
            <a:r>
              <a:rPr lang="ja-JP" altLang="en-US" sz="1100" dirty="0">
                <a:solidFill>
                  <a:prstClr val="black"/>
                </a:solidFill>
                <a:latin typeface="Meiryo UI" panose="020B0604030504040204" pitchFamily="50" charset="-128"/>
                <a:ea typeface="Meiryo UI" panose="020B0604030504040204" pitchFamily="50" charset="-128"/>
                <a:cs typeface="メイリオ" panose="020B0604030504040204" pitchFamily="50" charset="-128"/>
              </a:rPr>
              <a:t>評価</a:t>
            </a:r>
            <a:endParaRPr lang="en-US" altLang="ja-JP" sz="1100" dirty="0">
              <a:solidFill>
                <a:prstClr val="black"/>
              </a:solidFill>
              <a:latin typeface="Meiryo UI" panose="020B0604030504040204" pitchFamily="50" charset="-128"/>
              <a:ea typeface="Meiryo UI" panose="020B0604030504040204" pitchFamily="50" charset="-128"/>
              <a:cs typeface="メイリオ" panose="020B0604030504040204" pitchFamily="50" charset="-128"/>
            </a:endParaRPr>
          </a:p>
          <a:p>
            <a:pPr>
              <a:defRPr/>
            </a:pPr>
            <a:r>
              <a:rPr lang="ja-JP" altLang="en-US" sz="1100" dirty="0">
                <a:solidFill>
                  <a:prstClr val="black"/>
                </a:solidFill>
                <a:latin typeface="Meiryo UI" panose="020B0604030504040204" pitchFamily="50" charset="-128"/>
                <a:ea typeface="Meiryo UI" panose="020B0604030504040204" pitchFamily="50" charset="-128"/>
                <a:cs typeface="メイリオ" panose="020B0604030504040204" pitchFamily="50" charset="-128"/>
              </a:rPr>
              <a:t>・デューディリジェンス（資産等）</a:t>
            </a:r>
          </a:p>
          <a:p>
            <a:pPr>
              <a:defRPr/>
            </a:pPr>
            <a:endParaRPr lang="ja-JP" altLang="en-US" sz="1100" dirty="0">
              <a:solidFill>
                <a:prstClr val="black"/>
              </a:solidFill>
              <a:latin typeface="Meiryo UI" panose="020B0604030504040204" pitchFamily="50" charset="-128"/>
              <a:ea typeface="Meiryo UI" panose="020B0604030504040204" pitchFamily="50" charset="-128"/>
              <a:cs typeface="メイリオ" panose="020B0604030504040204" pitchFamily="50" charset="-128"/>
            </a:endParaRPr>
          </a:p>
        </p:txBody>
      </p:sp>
      <p:sp>
        <p:nvSpPr>
          <p:cNvPr id="74" name="角丸四角形 73"/>
          <p:cNvSpPr/>
          <p:nvPr/>
        </p:nvSpPr>
        <p:spPr>
          <a:xfrm>
            <a:off x="4162163" y="3178042"/>
            <a:ext cx="345852" cy="2570004"/>
          </a:xfrm>
          <a:prstGeom prst="roundRect">
            <a:avLst/>
          </a:prstGeom>
          <a:solidFill>
            <a:schemeClr val="accent5">
              <a:lumMod val="20000"/>
              <a:lumOff val="80000"/>
            </a:schemeClr>
          </a:solidFill>
          <a:ln>
            <a:solidFill>
              <a:schemeClr val="tx1"/>
            </a:solidFill>
          </a:ln>
          <a:effectLst/>
        </p:spPr>
        <p:style>
          <a:lnRef idx="0">
            <a:schemeClr val="accent3"/>
          </a:lnRef>
          <a:fillRef idx="3">
            <a:schemeClr val="accent3"/>
          </a:fillRef>
          <a:effectRef idx="3">
            <a:schemeClr val="accent3"/>
          </a:effectRef>
          <a:fontRef idx="minor">
            <a:schemeClr val="lt1"/>
          </a:fontRef>
        </p:style>
        <p:txBody>
          <a:bodyPr vert="eaVert" lIns="86936" tIns="0" rIns="86936" bIns="0" rtlCol="0" anchor="ctr"/>
          <a:lstStyle/>
          <a:p>
            <a:pPr algn="ctr">
              <a:defRPr/>
            </a:pPr>
            <a:r>
              <a:rPr lang="ja-JP" altLang="en-US" sz="1300" b="1" dirty="0">
                <a:solidFill>
                  <a:prstClr val="black"/>
                </a:solidFill>
                <a:latin typeface="Meiryo UI" panose="020B0604030504040204" pitchFamily="50" charset="-128"/>
                <a:ea typeface="Meiryo UI" panose="020B0604030504040204" pitchFamily="50" charset="-128"/>
                <a:cs typeface="メイリオ" panose="020B0604030504040204" pitchFamily="50" charset="-128"/>
              </a:rPr>
              <a:t>大阪市としての導入方針決定</a:t>
            </a:r>
            <a:endParaRPr lang="en-US" altLang="ja-JP" sz="1300" b="1" dirty="0">
              <a:solidFill>
                <a:prstClr val="black"/>
              </a:solidFill>
              <a:latin typeface="Meiryo UI" panose="020B0604030504040204" pitchFamily="50" charset="-128"/>
              <a:ea typeface="Meiryo UI" panose="020B0604030504040204" pitchFamily="50" charset="-128"/>
              <a:cs typeface="メイリオ" panose="020B0604030504040204" pitchFamily="50" charset="-128"/>
            </a:endParaRPr>
          </a:p>
        </p:txBody>
      </p:sp>
      <p:sp>
        <p:nvSpPr>
          <p:cNvPr id="77" name="山形 76"/>
          <p:cNvSpPr/>
          <p:nvPr/>
        </p:nvSpPr>
        <p:spPr>
          <a:xfrm>
            <a:off x="5160326" y="2372887"/>
            <a:ext cx="3644772" cy="356505"/>
          </a:xfrm>
          <a:prstGeom prst="chevron">
            <a:avLst/>
          </a:prstGeom>
          <a:solidFill>
            <a:srgbClr val="00B0F0">
              <a:alpha val="50000"/>
            </a:srgbClr>
          </a:solidFill>
          <a:effectLst>
            <a:innerShdw blurRad="63500" dist="508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34227" tIns="43469" rIns="34227" bIns="43469" rtlCol="0" anchor="ctr"/>
          <a:lstStyle/>
          <a:p>
            <a:pPr algn="ctr">
              <a:defRPr/>
            </a:pPr>
            <a:r>
              <a:rPr lang="en-US" altLang="ja-JP" b="1" dirty="0">
                <a:solidFill>
                  <a:prstClr val="black"/>
                </a:solidFill>
                <a:latin typeface="Meiryo UI" panose="020B0604030504040204" pitchFamily="50" charset="-128"/>
                <a:ea typeface="Meiryo UI" panose="020B0604030504040204" pitchFamily="50" charset="-128"/>
              </a:rPr>
              <a:t>2020</a:t>
            </a:r>
            <a:r>
              <a:rPr lang="ja-JP" altLang="en-US" sz="1300" b="1" dirty="0">
                <a:solidFill>
                  <a:prstClr val="black"/>
                </a:solidFill>
                <a:latin typeface="Meiryo UI" panose="020B0604030504040204" pitchFamily="50" charset="-128"/>
                <a:ea typeface="Meiryo UI" panose="020B0604030504040204" pitchFamily="50" charset="-128"/>
              </a:rPr>
              <a:t>年度～</a:t>
            </a:r>
            <a:r>
              <a:rPr lang="ja-JP" altLang="en-US" sz="1100" b="1" dirty="0">
                <a:solidFill>
                  <a:prstClr val="black"/>
                </a:solidFill>
                <a:latin typeface="Meiryo UI" panose="020B0604030504040204" pitchFamily="50" charset="-128"/>
                <a:ea typeface="Meiryo UI" panose="020B0604030504040204" pitchFamily="50" charset="-128"/>
              </a:rPr>
              <a:t>（実施方針条例可決後２～３年）</a:t>
            </a:r>
          </a:p>
        </p:txBody>
      </p:sp>
      <p:sp>
        <p:nvSpPr>
          <p:cNvPr id="78" name="ホームベース 77"/>
          <p:cNvSpPr/>
          <p:nvPr/>
        </p:nvSpPr>
        <p:spPr>
          <a:xfrm>
            <a:off x="2329956" y="5381564"/>
            <a:ext cx="1822924" cy="1170454"/>
          </a:xfrm>
          <a:prstGeom prst="homePlate">
            <a:avLst>
              <a:gd name="adj" fmla="val 8662"/>
            </a:avLst>
          </a:prstGeom>
          <a:solidFill>
            <a:schemeClr val="accent3">
              <a:lumMod val="20000"/>
              <a:lumOff val="80000"/>
            </a:schemeClr>
          </a:solidFill>
          <a:ln>
            <a:solidFill>
              <a:schemeClr val="tx1"/>
            </a:solidFill>
          </a:ln>
          <a:effectLst/>
        </p:spPr>
        <p:style>
          <a:lnRef idx="0">
            <a:schemeClr val="accent3"/>
          </a:lnRef>
          <a:fillRef idx="3">
            <a:schemeClr val="accent3"/>
          </a:fillRef>
          <a:effectRef idx="3">
            <a:schemeClr val="accent3"/>
          </a:effectRef>
          <a:fontRef idx="minor">
            <a:schemeClr val="lt1"/>
          </a:fontRef>
        </p:style>
        <p:txBody>
          <a:bodyPr vert="horz" lIns="0" tIns="43469" rIns="34227" bIns="43469" rtlCol="0" anchor="ctr"/>
          <a:lstStyle/>
          <a:p>
            <a:pPr marL="68454">
              <a:defRPr/>
            </a:pPr>
            <a:r>
              <a:rPr lang="en-US" altLang="ja-JP" sz="1300" b="1" dirty="0">
                <a:solidFill>
                  <a:prstClr val="black"/>
                </a:solidFill>
                <a:latin typeface="Meiryo UI" panose="020B0604030504040204" pitchFamily="50" charset="-128"/>
                <a:ea typeface="Meiryo UI" panose="020B0604030504040204" pitchFamily="50" charset="-128"/>
                <a:cs typeface="メイリオ" panose="020B0604030504040204" pitchFamily="50" charset="-128"/>
              </a:rPr>
              <a:t>【2019</a:t>
            </a:r>
            <a:r>
              <a:rPr lang="ja-JP" altLang="en-US" sz="1300" b="1" dirty="0">
                <a:solidFill>
                  <a:prstClr val="black"/>
                </a:solidFill>
                <a:latin typeface="Meiryo UI" panose="020B0604030504040204" pitchFamily="50" charset="-128"/>
                <a:ea typeface="Meiryo UI" panose="020B0604030504040204" pitchFamily="50" charset="-128"/>
                <a:cs typeface="メイリオ" panose="020B0604030504040204" pitchFamily="50" charset="-128"/>
              </a:rPr>
              <a:t>年度予算</a:t>
            </a:r>
            <a:r>
              <a:rPr lang="en-US" altLang="ja-JP" sz="1300" b="1" dirty="0">
                <a:solidFill>
                  <a:prstClr val="black"/>
                </a:solidFill>
                <a:latin typeface="Meiryo UI" panose="020B0604030504040204" pitchFamily="50" charset="-128"/>
                <a:ea typeface="Meiryo UI" panose="020B0604030504040204" pitchFamily="50" charset="-128"/>
                <a:cs typeface="メイリオ" panose="020B0604030504040204" pitchFamily="50" charset="-128"/>
              </a:rPr>
              <a:t>】</a:t>
            </a:r>
          </a:p>
          <a:p>
            <a:pPr marL="68454">
              <a:defRPr/>
            </a:pPr>
            <a:endParaRPr lang="en-US" altLang="ja-JP" sz="400" b="1" dirty="0">
              <a:solidFill>
                <a:prstClr val="black"/>
              </a:solidFill>
              <a:latin typeface="Meiryo UI" panose="020B0604030504040204" pitchFamily="50" charset="-128"/>
              <a:ea typeface="Meiryo UI" panose="020B0604030504040204" pitchFamily="50" charset="-128"/>
              <a:cs typeface="メイリオ" panose="020B0604030504040204" pitchFamily="50" charset="-128"/>
            </a:endParaRPr>
          </a:p>
          <a:p>
            <a:pPr marL="68454">
              <a:defRPr/>
            </a:pPr>
            <a:r>
              <a:rPr lang="ja-JP" altLang="en-US" sz="1200" b="1" dirty="0">
                <a:solidFill>
                  <a:prstClr val="black"/>
                </a:solidFill>
                <a:latin typeface="Meiryo UI" panose="020B0604030504040204" pitchFamily="50" charset="-128"/>
                <a:ea typeface="Meiryo UI" panose="020B0604030504040204" pitchFamily="50" charset="-128"/>
                <a:cs typeface="メイリオ" panose="020B0604030504040204" pitchFamily="50" charset="-128"/>
              </a:rPr>
              <a:t>新たな官民連携手法</a:t>
            </a:r>
            <a:r>
              <a:rPr lang="en-US" altLang="ja-JP" sz="1200" b="1" dirty="0">
                <a:solidFill>
                  <a:prstClr val="black"/>
                </a:solidFill>
                <a:latin typeface="Meiryo UI" panose="020B0604030504040204" pitchFamily="50" charset="-128"/>
                <a:ea typeface="Meiryo UI" panose="020B0604030504040204" pitchFamily="50" charset="-128"/>
                <a:cs typeface="メイリオ" panose="020B0604030504040204" pitchFamily="50" charset="-128"/>
              </a:rPr>
              <a:t>(</a:t>
            </a:r>
            <a:r>
              <a:rPr lang="ja-JP" altLang="en-US" sz="1200" b="1" dirty="0">
                <a:solidFill>
                  <a:prstClr val="black"/>
                </a:solidFill>
                <a:latin typeface="Meiryo UI" panose="020B0604030504040204" pitchFamily="50" charset="-128"/>
                <a:ea typeface="Meiryo UI" panose="020B0604030504040204" pitchFamily="50" charset="-128"/>
                <a:cs typeface="メイリオ" panose="020B0604030504040204" pitchFamily="50" charset="-128"/>
              </a:rPr>
              <a:t>運営権制度）にかかるアドバイザリー業務委託</a:t>
            </a:r>
            <a:endParaRPr lang="en-US" altLang="ja-JP" sz="1200" b="1" dirty="0">
              <a:solidFill>
                <a:prstClr val="black"/>
              </a:solidFill>
              <a:latin typeface="Meiryo UI" panose="020B0604030504040204" pitchFamily="50" charset="-128"/>
              <a:ea typeface="Meiryo UI" panose="020B0604030504040204" pitchFamily="50" charset="-128"/>
              <a:cs typeface="メイリオ" panose="020B0604030504040204" pitchFamily="50" charset="-128"/>
            </a:endParaRPr>
          </a:p>
        </p:txBody>
      </p:sp>
      <p:sp>
        <p:nvSpPr>
          <p:cNvPr id="79" name="正方形/長方形 78">
            <a:extLst>
              <a:ext uri="{FF2B5EF4-FFF2-40B4-BE49-F238E27FC236}">
                <a16:creationId xmlns:a16="http://schemas.microsoft.com/office/drawing/2014/main" id="{2694FFDE-271A-49E7-85FD-67558380CC1D}"/>
              </a:ext>
            </a:extLst>
          </p:cNvPr>
          <p:cNvSpPr/>
          <p:nvPr/>
        </p:nvSpPr>
        <p:spPr>
          <a:xfrm>
            <a:off x="4508016" y="2758706"/>
            <a:ext cx="912892" cy="35382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86936" tIns="43469" rIns="86936" bIns="43469" rtlCol="0" anchor="ctr"/>
          <a:lstStyle/>
          <a:p>
            <a:pPr algn="ctr">
              <a:defRPr/>
            </a:pPr>
            <a:r>
              <a:rPr lang="en-US" altLang="ja-JP" sz="1200" b="1" dirty="0">
                <a:solidFill>
                  <a:prstClr val="black"/>
                </a:solidFill>
                <a:latin typeface="Meiryo UI" panose="020B0604030504040204" pitchFamily="50" charset="-128"/>
                <a:ea typeface="Meiryo UI" panose="020B0604030504040204" pitchFamily="50" charset="-128"/>
              </a:rPr>
              <a:t>PFI</a:t>
            </a:r>
            <a:r>
              <a:rPr lang="ja-JP" altLang="en-US" sz="1200" b="1" dirty="0">
                <a:solidFill>
                  <a:prstClr val="black"/>
                </a:solidFill>
                <a:latin typeface="Meiryo UI" panose="020B0604030504040204" pitchFamily="50" charset="-128"/>
                <a:ea typeface="Meiryo UI" panose="020B0604030504040204" pitchFamily="50" charset="-128"/>
              </a:rPr>
              <a:t>法</a:t>
            </a:r>
            <a:endParaRPr lang="en-US" altLang="ja-JP" sz="1200" b="1" dirty="0">
              <a:solidFill>
                <a:prstClr val="black"/>
              </a:solidFill>
              <a:latin typeface="Meiryo UI" panose="020B0604030504040204" pitchFamily="50" charset="-128"/>
              <a:ea typeface="Meiryo UI" panose="020B0604030504040204" pitchFamily="50" charset="-128"/>
            </a:endParaRPr>
          </a:p>
          <a:p>
            <a:pPr algn="ctr">
              <a:defRPr/>
            </a:pPr>
            <a:r>
              <a:rPr lang="ja-JP" altLang="en-US" sz="1200" b="1" dirty="0">
                <a:solidFill>
                  <a:prstClr val="black"/>
                </a:solidFill>
                <a:latin typeface="Meiryo UI" panose="020B0604030504040204" pitchFamily="50" charset="-128"/>
                <a:ea typeface="Meiryo UI" panose="020B0604030504040204" pitchFamily="50" charset="-128"/>
              </a:rPr>
              <a:t>第</a:t>
            </a:r>
            <a:r>
              <a:rPr lang="en-US" altLang="ja-JP" sz="1200" b="1" dirty="0">
                <a:solidFill>
                  <a:prstClr val="black"/>
                </a:solidFill>
                <a:latin typeface="Meiryo UI" panose="020B0604030504040204" pitchFamily="50" charset="-128"/>
                <a:ea typeface="Meiryo UI" panose="020B0604030504040204" pitchFamily="50" charset="-128"/>
              </a:rPr>
              <a:t>18</a:t>
            </a:r>
            <a:r>
              <a:rPr lang="ja-JP" altLang="en-US" sz="1200" b="1" dirty="0">
                <a:solidFill>
                  <a:prstClr val="black"/>
                </a:solidFill>
                <a:latin typeface="Meiryo UI" panose="020B0604030504040204" pitchFamily="50" charset="-128"/>
                <a:ea typeface="Meiryo UI" panose="020B0604030504040204" pitchFamily="50" charset="-128"/>
              </a:rPr>
              <a:t>条</a:t>
            </a:r>
          </a:p>
        </p:txBody>
      </p:sp>
      <p:sp>
        <p:nvSpPr>
          <p:cNvPr id="80" name="正方形/長方形 79">
            <a:extLst>
              <a:ext uri="{FF2B5EF4-FFF2-40B4-BE49-F238E27FC236}">
                <a16:creationId xmlns:a16="http://schemas.microsoft.com/office/drawing/2014/main" id="{B4F1D441-E604-48F2-98D4-49033C114D00}"/>
              </a:ext>
            </a:extLst>
          </p:cNvPr>
          <p:cNvSpPr/>
          <p:nvPr/>
        </p:nvSpPr>
        <p:spPr>
          <a:xfrm>
            <a:off x="6375748" y="2771472"/>
            <a:ext cx="1190390" cy="35382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86936" tIns="43469" rIns="86936" bIns="43469" rtlCol="0" anchor="ctr"/>
          <a:lstStyle/>
          <a:p>
            <a:pPr algn="ctr">
              <a:defRPr/>
            </a:pPr>
            <a:r>
              <a:rPr lang="en-US" altLang="ja-JP" sz="1200" b="1" dirty="0">
                <a:solidFill>
                  <a:prstClr val="black"/>
                </a:solidFill>
                <a:latin typeface="Meiryo UI" panose="020B0604030504040204" pitchFamily="50" charset="-128"/>
                <a:ea typeface="Meiryo UI" panose="020B0604030504040204" pitchFamily="50" charset="-128"/>
              </a:rPr>
              <a:t>PFI</a:t>
            </a:r>
            <a:r>
              <a:rPr lang="ja-JP" altLang="en-US" sz="1200" b="1" dirty="0">
                <a:solidFill>
                  <a:prstClr val="black"/>
                </a:solidFill>
                <a:latin typeface="Meiryo UI" panose="020B0604030504040204" pitchFamily="50" charset="-128"/>
                <a:ea typeface="Meiryo UI" panose="020B0604030504040204" pitchFamily="50" charset="-128"/>
              </a:rPr>
              <a:t>法</a:t>
            </a:r>
            <a:endParaRPr lang="en-US" altLang="ja-JP" sz="1200" b="1" dirty="0">
              <a:solidFill>
                <a:prstClr val="black"/>
              </a:solidFill>
              <a:latin typeface="Meiryo UI" panose="020B0604030504040204" pitchFamily="50" charset="-128"/>
              <a:ea typeface="Meiryo UI" panose="020B0604030504040204" pitchFamily="50" charset="-128"/>
            </a:endParaRPr>
          </a:p>
          <a:p>
            <a:pPr algn="ctr">
              <a:defRPr/>
            </a:pPr>
            <a:r>
              <a:rPr lang="ja-JP" altLang="en-US" sz="1200" b="1" dirty="0">
                <a:solidFill>
                  <a:prstClr val="black"/>
                </a:solidFill>
                <a:latin typeface="Meiryo UI" panose="020B0604030504040204" pitchFamily="50" charset="-128"/>
                <a:ea typeface="Meiryo UI" panose="020B0604030504040204" pitchFamily="50" charset="-128"/>
              </a:rPr>
              <a:t>第</a:t>
            </a:r>
            <a:r>
              <a:rPr lang="en-US" altLang="ja-JP" sz="1200" b="1" dirty="0">
                <a:solidFill>
                  <a:prstClr val="black"/>
                </a:solidFill>
                <a:latin typeface="Meiryo UI" panose="020B0604030504040204" pitchFamily="50" charset="-128"/>
                <a:ea typeface="Meiryo UI" panose="020B0604030504040204" pitchFamily="50" charset="-128"/>
              </a:rPr>
              <a:t>19</a:t>
            </a:r>
            <a:r>
              <a:rPr lang="ja-JP" altLang="en-US" sz="1200" b="1" dirty="0">
                <a:solidFill>
                  <a:prstClr val="black"/>
                </a:solidFill>
                <a:latin typeface="Meiryo UI" panose="020B0604030504040204" pitchFamily="50" charset="-128"/>
                <a:ea typeface="Meiryo UI" panose="020B0604030504040204" pitchFamily="50" charset="-128"/>
              </a:rPr>
              <a:t>条第</a:t>
            </a:r>
            <a:r>
              <a:rPr lang="en-US" altLang="ja-JP" sz="1200" b="1" dirty="0">
                <a:solidFill>
                  <a:prstClr val="black"/>
                </a:solidFill>
                <a:latin typeface="Meiryo UI" panose="020B0604030504040204" pitchFamily="50" charset="-128"/>
                <a:ea typeface="Meiryo UI" panose="020B0604030504040204" pitchFamily="50" charset="-128"/>
              </a:rPr>
              <a:t>4</a:t>
            </a:r>
            <a:r>
              <a:rPr lang="ja-JP" altLang="en-US" sz="1200" b="1" dirty="0">
                <a:solidFill>
                  <a:prstClr val="black"/>
                </a:solidFill>
                <a:latin typeface="Meiryo UI" panose="020B0604030504040204" pitchFamily="50" charset="-128"/>
                <a:ea typeface="Meiryo UI" panose="020B0604030504040204" pitchFamily="50" charset="-128"/>
              </a:rPr>
              <a:t>項</a:t>
            </a:r>
          </a:p>
        </p:txBody>
      </p:sp>
      <p:sp>
        <p:nvSpPr>
          <p:cNvPr id="33" name="スライド番号プレースホルダー 2"/>
          <p:cNvSpPr txBox="1">
            <a:spLocks/>
          </p:cNvSpPr>
          <p:nvPr/>
        </p:nvSpPr>
        <p:spPr>
          <a:xfrm>
            <a:off x="7009032" y="6482241"/>
            <a:ext cx="2133600" cy="365125"/>
          </a:xfrm>
          <a:prstGeom prst="rect">
            <a:avLst/>
          </a:prstGeom>
        </p:spPr>
        <p:txBody>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r">
              <a:defRPr/>
            </a:pPr>
            <a:fld id="{026B3D98-A60D-4F83-A925-9FA9AF0DAB1E}" type="slidenum">
              <a:rPr lang="ja-JP" altLang="en-US" sz="1400" smtClean="0">
                <a:latin typeface="Calibri"/>
                <a:ea typeface="ＭＳ Ｐゴシック" panose="020B0600070205080204" pitchFamily="50" charset="-128"/>
              </a:rPr>
              <a:pPr algn="r">
                <a:defRPr/>
              </a:pPr>
              <a:t>32</a:t>
            </a:fld>
            <a:endParaRPr lang="ja-JP" altLang="en-US" sz="1400" dirty="0">
              <a:latin typeface="Calibri"/>
              <a:ea typeface="ＭＳ Ｐゴシック" panose="020B0600070205080204" pitchFamily="50" charset="-128"/>
            </a:endParaRPr>
          </a:p>
        </p:txBody>
      </p:sp>
      <p:sp>
        <p:nvSpPr>
          <p:cNvPr id="40" name="正方形/長方形 39"/>
          <p:cNvSpPr/>
          <p:nvPr/>
        </p:nvSpPr>
        <p:spPr>
          <a:xfrm>
            <a:off x="275441" y="768219"/>
            <a:ext cx="8618038" cy="1154162"/>
          </a:xfrm>
          <a:prstGeom prst="rect">
            <a:avLst/>
          </a:prstGeom>
          <a:noFill/>
        </p:spPr>
        <p:txBody>
          <a:bodyPr wrap="square" rtlCol="0">
            <a:spAutoFit/>
          </a:bodyPr>
          <a:lstStyle/>
          <a:p>
            <a:pPr marL="285750" indent="-285750" defTabSz="964441">
              <a:spcAft>
                <a:spcPts val="633"/>
              </a:spcAft>
              <a:buClr>
                <a:prstClr val="black"/>
              </a:buClr>
              <a:buFont typeface="Wingdings" panose="05000000000000000000" pitchFamily="2" charset="2"/>
              <a:buChar char="ü"/>
            </a:pPr>
            <a:r>
              <a:rPr lang="ja-JP" altLang="en-US" sz="1600" dirty="0">
                <a:latin typeface="メイリオ" panose="020B0604030504040204" pitchFamily="50" charset="-128"/>
                <a:ea typeface="メイリオ" panose="020B0604030504040204" pitchFamily="50" charset="-128"/>
              </a:rPr>
              <a:t>大阪市は求める成果・達成水準等、業務指標を盛り込んだ「実施方針」と「要求水準書」を公表し、実施方針条例案を議会に</a:t>
            </a:r>
            <a:r>
              <a:rPr lang="ja-JP" altLang="en-US" sz="1600" dirty="0" smtClean="0">
                <a:latin typeface="メイリオ" panose="020B0604030504040204" pitchFamily="50" charset="-128"/>
                <a:ea typeface="メイリオ" panose="020B0604030504040204" pitchFamily="50" charset="-128"/>
              </a:rPr>
              <a:t>提出</a:t>
            </a:r>
            <a:r>
              <a:rPr lang="ja-JP" altLang="en-US" sz="1600" dirty="0">
                <a:latin typeface="メイリオ" panose="020B0604030504040204" pitchFamily="50" charset="-128"/>
                <a:ea typeface="メイリオ" panose="020B0604030504040204" pitchFamily="50" charset="-128"/>
              </a:rPr>
              <a:t>　➡　市会の議決を経て決定（</a:t>
            </a:r>
            <a:r>
              <a:rPr lang="en-US" altLang="ja-JP" sz="1600" dirty="0">
                <a:latin typeface="メイリオ" panose="020B0604030504040204" pitchFamily="50" charset="-128"/>
                <a:ea typeface="メイリオ" panose="020B0604030504040204" pitchFamily="50" charset="-128"/>
              </a:rPr>
              <a:t>PFI</a:t>
            </a:r>
            <a:r>
              <a:rPr lang="ja-JP" altLang="en-US" sz="1600" dirty="0">
                <a:latin typeface="メイリオ" panose="020B0604030504040204" pitchFamily="50" charset="-128"/>
                <a:ea typeface="メイリオ" panose="020B0604030504040204" pitchFamily="50" charset="-128"/>
              </a:rPr>
              <a:t>法第</a:t>
            </a:r>
            <a:r>
              <a:rPr lang="en-US" altLang="ja-JP" sz="1600" dirty="0">
                <a:latin typeface="メイリオ" panose="020B0604030504040204" pitchFamily="50" charset="-128"/>
                <a:ea typeface="メイリオ" panose="020B0604030504040204" pitchFamily="50" charset="-128"/>
              </a:rPr>
              <a:t>18</a:t>
            </a:r>
            <a:r>
              <a:rPr lang="ja-JP" altLang="en-US" sz="1600" dirty="0">
                <a:latin typeface="メイリオ" panose="020B0604030504040204" pitchFamily="50" charset="-128"/>
                <a:ea typeface="メイリオ" panose="020B0604030504040204" pitchFamily="50" charset="-128"/>
              </a:rPr>
              <a:t>条）</a:t>
            </a:r>
          </a:p>
          <a:p>
            <a:pPr marL="285750" indent="-285750" defTabSz="964441">
              <a:spcAft>
                <a:spcPts val="633"/>
              </a:spcAft>
              <a:buClr>
                <a:prstClr val="black"/>
              </a:buClr>
              <a:buFont typeface="Wingdings" panose="05000000000000000000" pitchFamily="2" charset="2"/>
              <a:buChar char="ü"/>
            </a:pPr>
            <a:r>
              <a:rPr lang="ja-JP" altLang="en-US" sz="1600" dirty="0">
                <a:latin typeface="メイリオ" panose="020B0604030504040204" pitchFamily="50" charset="-128"/>
                <a:ea typeface="メイリオ" panose="020B0604030504040204" pitchFamily="50" charset="-128"/>
              </a:rPr>
              <a:t>民間事業者は、市の実施方針・要求水準書に基づく「事業計画書」を提案し、公募等の競争方式で優先交渉権者として選定　➡　市会の議決を経て決定（</a:t>
            </a:r>
            <a:r>
              <a:rPr lang="en-US" altLang="ja-JP" sz="1600" dirty="0">
                <a:latin typeface="メイリオ" panose="020B0604030504040204" pitchFamily="50" charset="-128"/>
                <a:ea typeface="メイリオ" panose="020B0604030504040204" pitchFamily="50" charset="-128"/>
              </a:rPr>
              <a:t>PFI</a:t>
            </a:r>
            <a:r>
              <a:rPr lang="ja-JP" altLang="en-US" sz="1600" dirty="0">
                <a:latin typeface="メイリオ" panose="020B0604030504040204" pitchFamily="50" charset="-128"/>
                <a:ea typeface="メイリオ" panose="020B0604030504040204" pitchFamily="50" charset="-128"/>
              </a:rPr>
              <a:t>法第</a:t>
            </a:r>
            <a:r>
              <a:rPr lang="en-US" altLang="ja-JP" sz="1600" dirty="0">
                <a:latin typeface="メイリオ" panose="020B0604030504040204" pitchFamily="50" charset="-128"/>
                <a:ea typeface="メイリオ" panose="020B0604030504040204" pitchFamily="50" charset="-128"/>
              </a:rPr>
              <a:t>19</a:t>
            </a:r>
            <a:r>
              <a:rPr lang="ja-JP" altLang="en-US" sz="1600" dirty="0">
                <a:latin typeface="メイリオ" panose="020B0604030504040204" pitchFamily="50" charset="-128"/>
                <a:ea typeface="メイリオ" panose="020B0604030504040204" pitchFamily="50" charset="-128"/>
              </a:rPr>
              <a:t>条第</a:t>
            </a:r>
            <a:r>
              <a:rPr lang="en-US" altLang="ja-JP" sz="1600" dirty="0">
                <a:latin typeface="メイリオ" panose="020B0604030504040204" pitchFamily="50" charset="-128"/>
                <a:ea typeface="メイリオ" panose="020B0604030504040204" pitchFamily="50" charset="-128"/>
              </a:rPr>
              <a:t>4</a:t>
            </a:r>
            <a:r>
              <a:rPr lang="ja-JP" altLang="en-US" sz="1600" dirty="0">
                <a:latin typeface="メイリオ" panose="020B0604030504040204" pitchFamily="50" charset="-128"/>
                <a:ea typeface="メイリオ" panose="020B0604030504040204" pitchFamily="50" charset="-128"/>
              </a:rPr>
              <a:t>項）</a:t>
            </a:r>
          </a:p>
        </p:txBody>
      </p:sp>
      <p:sp>
        <p:nvSpPr>
          <p:cNvPr id="41" name="タイトル 1">
            <a:extLst>
              <a:ext uri="{FF2B5EF4-FFF2-40B4-BE49-F238E27FC236}">
                <a16:creationId xmlns:a16="http://schemas.microsoft.com/office/drawing/2014/main" id="{EC1C3EFA-023E-45C1-B893-26F1A3AAA499}"/>
              </a:ext>
            </a:extLst>
          </p:cNvPr>
          <p:cNvSpPr txBox="1">
            <a:spLocks/>
          </p:cNvSpPr>
          <p:nvPr/>
        </p:nvSpPr>
        <p:spPr>
          <a:xfrm>
            <a:off x="173290" y="91819"/>
            <a:ext cx="8637545" cy="419642"/>
          </a:xfrm>
          <a:prstGeom prst="rect">
            <a:avLst/>
          </a:prstGeom>
        </p:spPr>
        <p:txBody>
          <a:bodyPr vert="horz" lIns="91440" tIns="45720" rIns="91440" bIns="45720" rtlCol="0" anchor="ctr">
            <a:normAutofit/>
          </a:bodyPr>
          <a:lstStyle>
            <a:lvl1pPr algn="l" defTabSz="974476" rtl="0" eaLnBrk="1" latinLnBrk="0" hangingPunct="1">
              <a:lnSpc>
                <a:spcPct val="90000"/>
              </a:lnSpc>
              <a:spcBef>
                <a:spcPct val="0"/>
              </a:spcBef>
              <a:buNone/>
              <a:defRPr kumimoji="1" sz="1914" b="1" kern="12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stStyle>
          <a:p>
            <a:pPr marL="0" marR="0" lvl="0" indent="0" algn="l" defTabSz="974476" rtl="0" eaLnBrk="1" fontAlgn="auto" latinLnBrk="0" hangingPunct="1">
              <a:lnSpc>
                <a:spcPct val="90000"/>
              </a:lnSpc>
              <a:spcBef>
                <a:spcPct val="0"/>
              </a:spcBef>
              <a:spcAft>
                <a:spcPts val="0"/>
              </a:spcAft>
              <a:buClrTx/>
              <a:buSzTx/>
              <a:buFontTx/>
              <a:buNone/>
              <a:tabLst/>
              <a:defRPr/>
            </a:pPr>
            <a:r>
              <a:rPr kumimoji="1" lang="en-US" altLang="ja-JP" sz="2000" b="1" i="0" u="none" strike="noStrike" kern="1200" cap="none" spc="0" normalizeH="0" baseline="0" noProof="0" dirty="0" smtClean="0">
                <a:ln>
                  <a:noFill/>
                </a:ln>
                <a:solidFill>
                  <a:sysClr val="windowText" lastClr="000000"/>
                </a:solidFill>
                <a:effectLst/>
                <a:uLnTx/>
                <a:uFillTx/>
                <a:latin typeface="Meiryo UI" panose="020B0604030504040204" pitchFamily="50" charset="-128"/>
                <a:ea typeface="Meiryo UI" panose="020B0604030504040204" pitchFamily="50" charset="-128"/>
                <a:cs typeface="Meiryo UI" panose="020B0604030504040204" pitchFamily="50" charset="-128"/>
              </a:rPr>
              <a:t>PFI</a:t>
            </a:r>
            <a:r>
              <a:rPr kumimoji="1" lang="ja-JP" altLang="en-US" sz="2000" b="1" i="0" u="none" strike="noStrike" kern="1200" cap="none" spc="0" normalizeH="0" baseline="0" noProof="0" dirty="0">
                <a:ln>
                  <a:noFill/>
                </a:ln>
                <a:solidFill>
                  <a:sysClr val="windowText" lastClr="000000"/>
                </a:solidFill>
                <a:effectLst/>
                <a:uLnTx/>
                <a:uFillTx/>
                <a:latin typeface="Meiryo UI" panose="020B0604030504040204" pitchFamily="50" charset="-128"/>
                <a:ea typeface="Meiryo UI" panose="020B0604030504040204" pitchFamily="50" charset="-128"/>
                <a:cs typeface="Meiryo UI" panose="020B0604030504040204" pitchFamily="50" charset="-128"/>
              </a:rPr>
              <a:t>管路更新促進事業</a:t>
            </a:r>
            <a:r>
              <a:rPr kumimoji="1" lang="ja-JP" altLang="en-US" sz="2000" b="1" i="0" u="none" strike="noStrike" kern="1200" cap="none" spc="0" normalizeH="0" baseline="0" noProof="0" dirty="0" smtClean="0">
                <a:ln>
                  <a:noFill/>
                </a:ln>
                <a:solidFill>
                  <a:sysClr val="windowText" lastClr="000000"/>
                </a:solidFill>
                <a:effectLst/>
                <a:uLnTx/>
                <a:uFillTx/>
                <a:latin typeface="Meiryo UI" panose="020B0604030504040204" pitchFamily="50" charset="-128"/>
                <a:ea typeface="Meiryo UI" panose="020B0604030504040204" pitchFamily="50" charset="-128"/>
                <a:cs typeface="Meiryo UI" panose="020B0604030504040204" pitchFamily="50" charset="-128"/>
              </a:rPr>
              <a:t>の</a:t>
            </a:r>
            <a:r>
              <a:rPr lang="ja-JP" altLang="en-US" sz="2000" dirty="0">
                <a:solidFill>
                  <a:sysClr val="windowText" lastClr="000000"/>
                </a:solidFill>
              </a:rPr>
              <a:t>工程</a:t>
            </a:r>
            <a:endParaRPr kumimoji="1" lang="ja-JP" altLang="en-US" sz="2000" b="1" i="0" u="none" strike="noStrike" kern="1200" cap="none" spc="0" normalizeH="0" baseline="0" noProof="0" dirty="0">
              <a:ln>
                <a:noFill/>
              </a:ln>
              <a:solidFill>
                <a:sysClr val="windowText" lastClr="000000"/>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cxnSp>
        <p:nvCxnSpPr>
          <p:cNvPr id="42" name="直線コネクタ 41"/>
          <p:cNvCxnSpPr/>
          <p:nvPr/>
        </p:nvCxnSpPr>
        <p:spPr>
          <a:xfrm>
            <a:off x="167421" y="518441"/>
            <a:ext cx="8820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94719772"/>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2"/>
          </p:nvPr>
        </p:nvSpPr>
        <p:spPr/>
        <p:txBody>
          <a:bodyPr/>
          <a:lstStyle/>
          <a:p>
            <a:fld id="{0852C555-0D64-4388-834A-3E059AADB174}" type="slidenum">
              <a:rPr lang="ja-JP" altLang="en-US" smtClean="0"/>
              <a:pPr/>
              <a:t>33</a:t>
            </a:fld>
            <a:endParaRPr lang="ja-JP" altLang="en-US" dirty="0"/>
          </a:p>
        </p:txBody>
      </p:sp>
      <p:sp>
        <p:nvSpPr>
          <p:cNvPr id="247" name="タイトル 1">
            <a:extLst>
              <a:ext uri="{FF2B5EF4-FFF2-40B4-BE49-F238E27FC236}">
                <a16:creationId xmlns:a16="http://schemas.microsoft.com/office/drawing/2014/main" id="{EC1C3EFA-023E-45C1-B893-26F1A3AAA499}"/>
              </a:ext>
            </a:extLst>
          </p:cNvPr>
          <p:cNvSpPr txBox="1">
            <a:spLocks/>
          </p:cNvSpPr>
          <p:nvPr/>
        </p:nvSpPr>
        <p:spPr>
          <a:xfrm>
            <a:off x="245336" y="96761"/>
            <a:ext cx="8637545" cy="419642"/>
          </a:xfrm>
          <a:prstGeom prst="rect">
            <a:avLst/>
          </a:prstGeom>
        </p:spPr>
        <p:txBody>
          <a:bodyPr vert="horz" lIns="91440" tIns="45720" rIns="91440" bIns="45720" rtlCol="0" anchor="ctr">
            <a:normAutofit/>
          </a:bodyPr>
          <a:lstStyle>
            <a:lvl1pPr algn="l" defTabSz="974476" rtl="0" eaLnBrk="1" latinLnBrk="0" hangingPunct="1">
              <a:lnSpc>
                <a:spcPct val="90000"/>
              </a:lnSpc>
              <a:spcBef>
                <a:spcPct val="0"/>
              </a:spcBef>
              <a:buNone/>
              <a:defRPr kumimoji="1" sz="1914" b="1" kern="12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stStyle>
          <a:p>
            <a:pPr lvl="0" defTabSz="914400">
              <a:lnSpc>
                <a:spcPct val="100000"/>
              </a:lnSpc>
              <a:spcBef>
                <a:spcPts val="0"/>
              </a:spcBef>
              <a:spcAft>
                <a:spcPts val="600"/>
              </a:spcAft>
              <a:defRPr/>
            </a:pPr>
            <a:r>
              <a:rPr lang="ja-JP" altLang="en-US" sz="2000" dirty="0" smtClean="0"/>
              <a:t>大阪市による</a:t>
            </a:r>
            <a:r>
              <a:rPr lang="ja-JP" altLang="en-US" sz="2000" dirty="0" smtClean="0">
                <a:solidFill>
                  <a:prstClr val="black"/>
                </a:solidFill>
              </a:rPr>
              <a:t>水平連携の拡大の検討</a:t>
            </a:r>
            <a:endParaRPr lang="en-US" altLang="ja-JP" sz="2000" dirty="0">
              <a:solidFill>
                <a:prstClr val="black"/>
              </a:solidFill>
            </a:endParaRPr>
          </a:p>
        </p:txBody>
      </p:sp>
      <p:sp>
        <p:nvSpPr>
          <p:cNvPr id="258" name="テキスト ボックス 257"/>
          <p:cNvSpPr txBox="1"/>
          <p:nvPr/>
        </p:nvSpPr>
        <p:spPr>
          <a:xfrm>
            <a:off x="5602068" y="6442030"/>
            <a:ext cx="2183451" cy="400110"/>
          </a:xfrm>
          <a:prstGeom prst="rect">
            <a:avLst/>
          </a:prstGeom>
          <a:noFill/>
        </p:spPr>
        <p:txBody>
          <a:bodyPr wrap="square" rtlCol="0">
            <a:spAutoFit/>
          </a:bodyPr>
          <a:lstStyle/>
          <a:p>
            <a:r>
              <a:rPr lang="en-US" altLang="ja-JP" sz="1000" dirty="0" smtClean="0">
                <a:solidFill>
                  <a:prstClr val="black"/>
                </a:solidFill>
                <a:latin typeface="Meiryo UI" panose="020B0604030504040204" pitchFamily="50" charset="-128"/>
                <a:ea typeface="Meiryo UI" panose="020B0604030504040204" pitchFamily="50" charset="-128"/>
              </a:rPr>
              <a:t>※</a:t>
            </a:r>
            <a:r>
              <a:rPr lang="ja-JP" altLang="en-US" sz="1000" dirty="0" smtClean="0">
                <a:solidFill>
                  <a:prstClr val="black"/>
                </a:solidFill>
                <a:latin typeface="Meiryo UI" panose="020B0604030504040204" pitchFamily="50" charset="-128"/>
                <a:ea typeface="Meiryo UI" panose="020B0604030504040204" pitchFamily="50" charset="-128"/>
              </a:rPr>
              <a:t>上記</a:t>
            </a:r>
            <a:r>
              <a:rPr lang="ja-JP" altLang="en-US" sz="1000" dirty="0">
                <a:solidFill>
                  <a:prstClr val="black"/>
                </a:solidFill>
                <a:latin typeface="Meiryo UI" panose="020B0604030504040204" pitchFamily="50" charset="-128"/>
                <a:ea typeface="Meiryo UI" panose="020B0604030504040204" pitchFamily="50" charset="-128"/>
              </a:rPr>
              <a:t>以外に、兵庫</a:t>
            </a:r>
            <a:r>
              <a:rPr lang="ja-JP" altLang="en-US" sz="1000" dirty="0" smtClean="0">
                <a:solidFill>
                  <a:prstClr val="black"/>
                </a:solidFill>
                <a:latin typeface="Meiryo UI" panose="020B0604030504040204" pitchFamily="50" charset="-128"/>
                <a:ea typeface="Meiryo UI" panose="020B0604030504040204" pitchFamily="50" charset="-128"/>
              </a:rPr>
              <a:t>、京都</a:t>
            </a:r>
            <a:r>
              <a:rPr lang="ja-JP" altLang="en-US" sz="1000" dirty="0">
                <a:solidFill>
                  <a:prstClr val="black"/>
                </a:solidFill>
                <a:latin typeface="Meiryo UI" panose="020B0604030504040204" pitchFamily="50" charset="-128"/>
                <a:ea typeface="Meiryo UI" panose="020B0604030504040204" pitchFamily="50" charset="-128"/>
              </a:rPr>
              <a:t>、奈良</a:t>
            </a:r>
            <a:r>
              <a:rPr lang="ja-JP" altLang="en-US" sz="1000" dirty="0" smtClean="0">
                <a:solidFill>
                  <a:prstClr val="black"/>
                </a:solidFill>
                <a:latin typeface="Meiryo UI" panose="020B0604030504040204" pitchFamily="50" charset="-128"/>
                <a:ea typeface="Meiryo UI" panose="020B0604030504040204" pitchFamily="50" charset="-128"/>
              </a:rPr>
              <a:t>の</a:t>
            </a:r>
            <a:r>
              <a:rPr lang="en-US" altLang="ja-JP" sz="1000" dirty="0" smtClean="0">
                <a:latin typeface="Meiryo UI" panose="020B0604030504040204" pitchFamily="50" charset="-128"/>
                <a:ea typeface="Meiryo UI" panose="020B0604030504040204" pitchFamily="50" charset="-128"/>
              </a:rPr>
              <a:t>10</a:t>
            </a:r>
            <a:r>
              <a:rPr lang="ja-JP" altLang="en-US" sz="1000" dirty="0" smtClean="0">
                <a:solidFill>
                  <a:prstClr val="black"/>
                </a:solidFill>
                <a:latin typeface="Meiryo UI" panose="020B0604030504040204" pitchFamily="50" charset="-128"/>
                <a:ea typeface="Meiryo UI" panose="020B0604030504040204" pitchFamily="50" charset="-128"/>
              </a:rPr>
              <a:t>都市</a:t>
            </a:r>
            <a:r>
              <a:rPr lang="ja-JP" altLang="en-US" sz="1000" dirty="0">
                <a:solidFill>
                  <a:prstClr val="black"/>
                </a:solidFill>
                <a:latin typeface="Meiryo UI" panose="020B0604030504040204" pitchFamily="50" charset="-128"/>
                <a:ea typeface="Meiryo UI" panose="020B0604030504040204" pitchFamily="50" charset="-128"/>
              </a:rPr>
              <a:t>とも</a:t>
            </a:r>
            <a:r>
              <a:rPr lang="ja-JP" altLang="en-US" sz="1000" dirty="0" smtClean="0">
                <a:solidFill>
                  <a:prstClr val="black"/>
                </a:solidFill>
                <a:latin typeface="Meiryo UI" panose="020B0604030504040204" pitchFamily="50" charset="-128"/>
                <a:ea typeface="Meiryo UI" panose="020B0604030504040204" pitchFamily="50" charset="-128"/>
              </a:rPr>
              <a:t>連携協定</a:t>
            </a:r>
            <a:r>
              <a:rPr lang="ja-JP" altLang="en-US" sz="1000" dirty="0">
                <a:solidFill>
                  <a:prstClr val="black"/>
                </a:solidFill>
                <a:latin typeface="Meiryo UI" panose="020B0604030504040204" pitchFamily="50" charset="-128"/>
                <a:ea typeface="Meiryo UI" panose="020B0604030504040204" pitchFamily="50" charset="-128"/>
              </a:rPr>
              <a:t>を締結している。</a:t>
            </a:r>
          </a:p>
        </p:txBody>
      </p:sp>
      <p:pic>
        <p:nvPicPr>
          <p:cNvPr id="3" name="図 2"/>
          <p:cNvPicPr>
            <a:picLocks noChangeAspect="1"/>
          </p:cNvPicPr>
          <p:nvPr/>
        </p:nvPicPr>
        <p:blipFill>
          <a:blip r:embed="rId2"/>
          <a:stretch>
            <a:fillRect/>
          </a:stretch>
        </p:blipFill>
        <p:spPr>
          <a:xfrm>
            <a:off x="5091042" y="1278283"/>
            <a:ext cx="4006950" cy="5316205"/>
          </a:xfrm>
          <a:prstGeom prst="rect">
            <a:avLst/>
          </a:prstGeom>
        </p:spPr>
      </p:pic>
      <p:sp>
        <p:nvSpPr>
          <p:cNvPr id="128" name="テキスト ボックス 127"/>
          <p:cNvSpPr txBox="1"/>
          <p:nvPr/>
        </p:nvSpPr>
        <p:spPr>
          <a:xfrm>
            <a:off x="451117" y="2195633"/>
            <a:ext cx="4473557" cy="1220847"/>
          </a:xfrm>
          <a:prstGeom prst="rect">
            <a:avLst/>
          </a:prstGeom>
          <a:noFill/>
          <a:ln w="25400">
            <a:solidFill>
              <a:srgbClr val="002060"/>
            </a:solidFill>
            <a:prstDash val="solid"/>
          </a:ln>
        </p:spPr>
        <p:style>
          <a:lnRef idx="2">
            <a:schemeClr val="accent1">
              <a:shade val="50000"/>
            </a:schemeClr>
          </a:lnRef>
          <a:fillRef idx="1">
            <a:schemeClr val="accent1"/>
          </a:fillRef>
          <a:effectRef idx="0">
            <a:schemeClr val="accent1"/>
          </a:effectRef>
          <a:fontRef idx="minor">
            <a:schemeClr val="lt1"/>
          </a:fontRef>
        </p:style>
        <p:txBody>
          <a:bodyPr lIns="97813" tIns="48907" rIns="97813" bIns="48907" rtlCol="0" anchor="t"/>
          <a:lstStyle>
            <a:defPPr>
              <a:defRPr lang="ja-JP"/>
            </a:defPPr>
            <a:lvl1pPr marL="363902" indent="-363902">
              <a:lnSpc>
                <a:spcPts val="2228"/>
              </a:lnSpc>
              <a:buFont typeface="Wingdings" panose="05000000000000000000" pitchFamily="2" charset="2"/>
              <a:buChar char="u"/>
              <a:defRPr sz="1500" b="1" u="sng">
                <a:solidFill>
                  <a:prstClr val="black"/>
                </a:solidFill>
                <a:latin typeface="メイリオ" panose="020B0604030504040204" pitchFamily="50" charset="-128"/>
                <a:ea typeface="メイリオ" panose="020B0604030504040204" pitchFamily="50" charset="-128"/>
              </a:defRPr>
            </a:lvl1pPr>
            <a:lvl2pPr marL="458460" lvl="1" indent="-363902">
              <a:lnSpc>
                <a:spcPts val="2228"/>
              </a:lnSpc>
              <a:buFont typeface="Arial" panose="020B0604020202020204" pitchFamily="34" charset="0"/>
              <a:buChar char="•"/>
              <a:defRPr sz="1500">
                <a:solidFill>
                  <a:prstClr val="black"/>
                </a:solidFill>
                <a:latin typeface="メイリオ" panose="020B0604030504040204" pitchFamily="50" charset="-128"/>
                <a:ea typeface="メイリオ" panose="020B0604030504040204" pitchFamily="50" charset="-128"/>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marL="0" indent="0">
              <a:buNone/>
            </a:pPr>
            <a:r>
              <a:rPr lang="ja-JP" altLang="en-US" b="0" u="none" dirty="0" smtClean="0"/>
              <a:t>連携</a:t>
            </a:r>
            <a:r>
              <a:rPr lang="ja-JP" altLang="en-US" b="0" u="none" dirty="0"/>
              <a:t>テーマ</a:t>
            </a:r>
            <a:endParaRPr lang="en-US" altLang="ja-JP" b="0" u="none" dirty="0"/>
          </a:p>
          <a:p>
            <a:pPr marL="177800" indent="-177800">
              <a:buNone/>
            </a:pPr>
            <a:r>
              <a:rPr lang="ja-JP" altLang="en-US" b="0" u="none" dirty="0" smtClean="0"/>
              <a:t>・大阪市の</a:t>
            </a:r>
            <a:r>
              <a:rPr lang="en-US" altLang="ja-JP" b="0" u="none" dirty="0" smtClean="0"/>
              <a:t>PFI</a:t>
            </a:r>
            <a:r>
              <a:rPr lang="ja-JP" altLang="en-US" b="0" u="none" dirty="0"/>
              <a:t>管路更新</a:t>
            </a:r>
            <a:r>
              <a:rPr lang="ja-JP" altLang="en-US" b="0" u="none" dirty="0" smtClean="0"/>
              <a:t>事業の堺市での導入検討</a:t>
            </a:r>
            <a:endParaRPr lang="ja-JP" altLang="en-US" b="0" u="none" dirty="0"/>
          </a:p>
          <a:p>
            <a:pPr marL="0" indent="0">
              <a:buNone/>
            </a:pPr>
            <a:r>
              <a:rPr lang="ja-JP" altLang="en-US" b="0" u="none" dirty="0" smtClean="0"/>
              <a:t>・</a:t>
            </a:r>
            <a:r>
              <a:rPr lang="en-US" altLang="ja-JP" b="0" u="none" dirty="0"/>
              <a:t>CPS/</a:t>
            </a:r>
            <a:r>
              <a:rPr lang="en-US" altLang="ja-JP" b="0" u="none" dirty="0" err="1"/>
              <a:t>IoT</a:t>
            </a:r>
            <a:r>
              <a:rPr lang="ja-JP" altLang="en-US" b="0" u="none" dirty="0"/>
              <a:t>を活用した基盤強化</a:t>
            </a:r>
            <a:endParaRPr lang="en-US" altLang="ja-JP" b="0" u="none" dirty="0"/>
          </a:p>
          <a:p>
            <a:pPr marL="0" indent="0">
              <a:buNone/>
            </a:pPr>
            <a:r>
              <a:rPr lang="ja-JP" altLang="en-US" b="0" u="none" dirty="0"/>
              <a:t>　（スマートメータの共通仕様化　など）</a:t>
            </a:r>
          </a:p>
        </p:txBody>
      </p:sp>
      <p:sp>
        <p:nvSpPr>
          <p:cNvPr id="129" name="正方形/長方形 128">
            <a:extLst>
              <a:ext uri="{FF2B5EF4-FFF2-40B4-BE49-F238E27FC236}">
                <a16:creationId xmlns:a16="http://schemas.microsoft.com/office/drawing/2014/main" id="{BE16B3FC-9F55-46B2-8CC1-DB03D9243C20}"/>
              </a:ext>
            </a:extLst>
          </p:cNvPr>
          <p:cNvSpPr/>
          <p:nvPr/>
        </p:nvSpPr>
        <p:spPr>
          <a:xfrm>
            <a:off x="451117" y="4051388"/>
            <a:ext cx="4552289" cy="2513775"/>
          </a:xfrm>
          <a:prstGeom prst="rect">
            <a:avLst/>
          </a:prstGeom>
          <a:noFill/>
          <a:ln w="25400">
            <a:solidFill>
              <a:srgbClr val="002060"/>
            </a:solidFill>
            <a:prstDash val="solid"/>
          </a:ln>
        </p:spPr>
        <p:style>
          <a:lnRef idx="2">
            <a:schemeClr val="accent1">
              <a:shade val="50000"/>
            </a:schemeClr>
          </a:lnRef>
          <a:fillRef idx="1">
            <a:schemeClr val="accent1"/>
          </a:fillRef>
          <a:effectRef idx="0">
            <a:schemeClr val="accent1"/>
          </a:effectRef>
          <a:fontRef idx="minor">
            <a:schemeClr val="lt1"/>
          </a:fontRef>
        </p:style>
        <p:txBody>
          <a:bodyPr lIns="97813" tIns="48907" rIns="97813" bIns="48907" rtlCol="0" anchor="t"/>
          <a:lstStyle/>
          <a:p>
            <a:pPr marL="363902" indent="-363902">
              <a:lnSpc>
                <a:spcPts val="2228"/>
              </a:lnSpc>
              <a:buFont typeface="Wingdings" panose="05000000000000000000" pitchFamily="2" charset="2"/>
              <a:buChar char="u"/>
            </a:pPr>
            <a:r>
              <a:rPr lang="ja-JP" altLang="en-US" sz="1500" b="1" u="sng" dirty="0">
                <a:solidFill>
                  <a:prstClr val="black"/>
                </a:solidFill>
                <a:latin typeface="メイリオ" panose="020B0604030504040204" pitchFamily="50" charset="-128"/>
                <a:ea typeface="メイリオ" panose="020B0604030504040204" pitchFamily="50" charset="-128"/>
              </a:rPr>
              <a:t>行政によるアプローチ</a:t>
            </a:r>
            <a:endParaRPr lang="en-US" altLang="ja-JP" sz="1500" b="1" u="sng" dirty="0">
              <a:solidFill>
                <a:prstClr val="black"/>
              </a:solidFill>
              <a:latin typeface="メイリオ" panose="020B0604030504040204" pitchFamily="50" charset="-128"/>
              <a:ea typeface="メイリオ" panose="020B0604030504040204" pitchFamily="50" charset="-128"/>
            </a:endParaRPr>
          </a:p>
          <a:p>
            <a:pPr marL="355600" lvl="1" indent="-261938">
              <a:lnSpc>
                <a:spcPts val="2228"/>
              </a:lnSpc>
              <a:buFont typeface="Arial" panose="020B0604020202020204" pitchFamily="34" charset="0"/>
              <a:buChar char="•"/>
            </a:pPr>
            <a:r>
              <a:rPr lang="ja-JP" altLang="en-US" sz="1500" dirty="0" smtClean="0">
                <a:solidFill>
                  <a:prstClr val="black"/>
                </a:solidFill>
                <a:latin typeface="メイリオ" panose="020B0604030504040204" pitchFamily="50" charset="-128"/>
                <a:ea typeface="メイリオ" panose="020B0604030504040204" pitchFamily="50" charset="-128"/>
              </a:rPr>
              <a:t>技術</a:t>
            </a:r>
            <a:r>
              <a:rPr lang="ja-JP" altLang="en-US" sz="1500" dirty="0">
                <a:solidFill>
                  <a:prstClr val="black"/>
                </a:solidFill>
                <a:latin typeface="メイリオ" panose="020B0604030504040204" pitchFamily="50" charset="-128"/>
                <a:ea typeface="メイリオ" panose="020B0604030504040204" pitchFamily="50" charset="-128"/>
              </a:rPr>
              <a:t>支援の専任組織を設置し、支援ニーズ拡大に対応</a:t>
            </a:r>
            <a:endParaRPr lang="en-US" altLang="ja-JP" sz="1500" dirty="0">
              <a:solidFill>
                <a:prstClr val="black"/>
              </a:solidFill>
              <a:latin typeface="メイリオ" panose="020B0604030504040204" pitchFamily="50" charset="-128"/>
              <a:ea typeface="メイリオ" panose="020B0604030504040204" pitchFamily="50" charset="-128"/>
            </a:endParaRPr>
          </a:p>
          <a:p>
            <a:pPr marL="355600" lvl="1" indent="-261938">
              <a:lnSpc>
                <a:spcPts val="2228"/>
              </a:lnSpc>
              <a:buFont typeface="Arial" panose="020B0604020202020204" pitchFamily="34" charset="0"/>
              <a:buChar char="•"/>
            </a:pPr>
            <a:r>
              <a:rPr lang="ja-JP" altLang="en-US" sz="1500" dirty="0">
                <a:solidFill>
                  <a:prstClr val="black"/>
                </a:solidFill>
                <a:latin typeface="メイリオ" panose="020B0604030504040204" pitchFamily="50" charset="-128"/>
                <a:ea typeface="メイリオ" panose="020B0604030504040204" pitchFamily="50" charset="-128"/>
              </a:rPr>
              <a:t>連携事業体への派遣による人的支援</a:t>
            </a:r>
            <a:endParaRPr lang="en-US" altLang="ja-JP" sz="1500" dirty="0">
              <a:solidFill>
                <a:prstClr val="black"/>
              </a:solidFill>
              <a:latin typeface="メイリオ" panose="020B0604030504040204" pitchFamily="50" charset="-128"/>
              <a:ea typeface="メイリオ" panose="020B0604030504040204" pitchFamily="50" charset="-128"/>
            </a:endParaRPr>
          </a:p>
          <a:p>
            <a:pPr marL="355600" lvl="1" indent="-261938">
              <a:lnSpc>
                <a:spcPts val="2228"/>
              </a:lnSpc>
              <a:buFont typeface="Arial" panose="020B0604020202020204" pitchFamily="34" charset="0"/>
              <a:buChar char="•"/>
            </a:pPr>
            <a:r>
              <a:rPr lang="ja-JP" altLang="en-US" sz="1500" dirty="0">
                <a:solidFill>
                  <a:prstClr val="black"/>
                </a:solidFill>
                <a:latin typeface="メイリオ" panose="020B0604030504040204" pitchFamily="50" charset="-128"/>
                <a:ea typeface="メイリオ" panose="020B0604030504040204" pitchFamily="50" charset="-128"/>
              </a:rPr>
              <a:t>計画段階から事業実施までの一体的支援</a:t>
            </a:r>
            <a:endParaRPr lang="en-US" altLang="ja-JP" sz="1500" dirty="0">
              <a:solidFill>
                <a:prstClr val="black"/>
              </a:solidFill>
              <a:latin typeface="メイリオ" panose="020B0604030504040204" pitchFamily="50" charset="-128"/>
              <a:ea typeface="メイリオ" panose="020B0604030504040204" pitchFamily="50" charset="-128"/>
            </a:endParaRPr>
          </a:p>
          <a:p>
            <a:pPr marL="355600" lvl="1" indent="-261938">
              <a:lnSpc>
                <a:spcPts val="2228"/>
              </a:lnSpc>
              <a:buFont typeface="Arial" panose="020B0604020202020204" pitchFamily="34" charset="0"/>
              <a:buChar char="•"/>
            </a:pPr>
            <a:r>
              <a:rPr lang="ja-JP" altLang="en-US" sz="1500" dirty="0">
                <a:solidFill>
                  <a:prstClr val="black"/>
                </a:solidFill>
                <a:latin typeface="メイリオ" panose="020B0604030504040204" pitchFamily="50" charset="-128"/>
                <a:ea typeface="メイリオ" panose="020B0604030504040204" pitchFamily="50" charset="-128"/>
              </a:rPr>
              <a:t>複数の関連業務や部門全体に対する包括的支援</a:t>
            </a:r>
            <a:endParaRPr lang="en-US" altLang="ja-JP" sz="1500" dirty="0">
              <a:solidFill>
                <a:prstClr val="black"/>
              </a:solidFill>
              <a:latin typeface="メイリオ" panose="020B0604030504040204" pitchFamily="50" charset="-128"/>
              <a:ea typeface="メイリオ" panose="020B0604030504040204" pitchFamily="50" charset="-128"/>
            </a:endParaRPr>
          </a:p>
          <a:p>
            <a:pPr marL="363902" indent="-363902">
              <a:lnSpc>
                <a:spcPts val="2228"/>
              </a:lnSpc>
              <a:buFont typeface="Wingdings" panose="05000000000000000000" pitchFamily="2" charset="2"/>
              <a:buChar char="u"/>
            </a:pPr>
            <a:r>
              <a:rPr lang="ja-JP" altLang="en-US" sz="1500" b="1" u="sng" dirty="0">
                <a:solidFill>
                  <a:prstClr val="black"/>
                </a:solidFill>
                <a:latin typeface="メイリオ" panose="020B0604030504040204" pitchFamily="50" charset="-128"/>
                <a:ea typeface="メイリオ" panose="020B0604030504040204" pitchFamily="50" charset="-128"/>
              </a:rPr>
              <a:t>官民によるアプローチ</a:t>
            </a:r>
            <a:endParaRPr lang="en-US" altLang="ja-JP" sz="1500" b="1" u="sng" dirty="0">
              <a:solidFill>
                <a:prstClr val="black"/>
              </a:solidFill>
              <a:latin typeface="メイリオ" panose="020B0604030504040204" pitchFamily="50" charset="-128"/>
              <a:ea typeface="メイリオ" panose="020B0604030504040204" pitchFamily="50" charset="-128"/>
            </a:endParaRPr>
          </a:p>
          <a:p>
            <a:pPr marL="355600" lvl="1" indent="-261938">
              <a:lnSpc>
                <a:spcPts val="2228"/>
              </a:lnSpc>
              <a:buFont typeface="Arial" panose="020B0604020202020204" pitchFamily="34" charset="0"/>
              <a:buChar char="•"/>
            </a:pPr>
            <a:r>
              <a:rPr lang="ja-JP" altLang="en-US" sz="1500" dirty="0" smtClean="0">
                <a:solidFill>
                  <a:prstClr val="black"/>
                </a:solidFill>
                <a:latin typeface="メイリオ" panose="020B0604030504040204" pitchFamily="50" charset="-128"/>
                <a:ea typeface="メイリオ" panose="020B0604030504040204" pitchFamily="50" charset="-128"/>
              </a:rPr>
              <a:t>管路耐震化対策</a:t>
            </a:r>
            <a:r>
              <a:rPr lang="ja-JP" altLang="en-US" sz="1500" dirty="0">
                <a:solidFill>
                  <a:prstClr val="black"/>
                </a:solidFill>
                <a:latin typeface="メイリオ" panose="020B0604030504040204" pitchFamily="50" charset="-128"/>
                <a:ea typeface="メイリオ" panose="020B0604030504040204" pitchFamily="50" charset="-128"/>
              </a:rPr>
              <a:t>の広域的</a:t>
            </a:r>
            <a:r>
              <a:rPr lang="ja-JP" altLang="en-US" sz="1500" dirty="0" smtClean="0">
                <a:solidFill>
                  <a:prstClr val="black"/>
                </a:solidFill>
                <a:latin typeface="メイリオ" panose="020B0604030504040204" pitchFamily="50" charset="-128"/>
                <a:ea typeface="メイリオ" panose="020B0604030504040204" pitchFamily="50" charset="-128"/>
              </a:rPr>
              <a:t>促進</a:t>
            </a:r>
            <a:endParaRPr lang="en-US" altLang="ja-JP" sz="1500" dirty="0">
              <a:solidFill>
                <a:prstClr val="black"/>
              </a:solidFill>
              <a:latin typeface="メイリオ" panose="020B0604030504040204" pitchFamily="50" charset="-128"/>
              <a:ea typeface="メイリオ" panose="020B0604030504040204" pitchFamily="50" charset="-128"/>
            </a:endParaRPr>
          </a:p>
        </p:txBody>
      </p:sp>
      <p:sp>
        <p:nvSpPr>
          <p:cNvPr id="138" name="正方形/長方形 137"/>
          <p:cNvSpPr/>
          <p:nvPr/>
        </p:nvSpPr>
        <p:spPr>
          <a:xfrm>
            <a:off x="451117" y="1867045"/>
            <a:ext cx="4473557" cy="302605"/>
          </a:xfrm>
          <a:prstGeom prst="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600" dirty="0" smtClean="0">
                <a:latin typeface="メイリオ" panose="020B0604030504040204" pitchFamily="50" charset="-128"/>
                <a:ea typeface="メイリオ" panose="020B0604030504040204" pitchFamily="50" charset="-128"/>
              </a:rPr>
              <a:t>堺市との包括連携協定（予定）</a:t>
            </a:r>
            <a:endParaRPr kumimoji="1" lang="ja-JP" altLang="en-US" sz="1600" dirty="0">
              <a:latin typeface="メイリオ" panose="020B0604030504040204" pitchFamily="50" charset="-128"/>
              <a:ea typeface="メイリオ" panose="020B0604030504040204" pitchFamily="50" charset="-128"/>
            </a:endParaRPr>
          </a:p>
        </p:txBody>
      </p:sp>
      <p:sp>
        <p:nvSpPr>
          <p:cNvPr id="139" name="正方形/長方形 138"/>
          <p:cNvSpPr/>
          <p:nvPr/>
        </p:nvSpPr>
        <p:spPr>
          <a:xfrm>
            <a:off x="451117" y="3745068"/>
            <a:ext cx="4552289" cy="306319"/>
          </a:xfrm>
          <a:prstGeom prst="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600" dirty="0" smtClean="0">
                <a:latin typeface="メイリオ" panose="020B0604030504040204" pitchFamily="50" charset="-128"/>
                <a:ea typeface="メイリオ" panose="020B0604030504040204" pitchFamily="50" charset="-128"/>
              </a:rPr>
              <a:t>水平連携の拡大に向けた取組み予定</a:t>
            </a:r>
            <a:endParaRPr kumimoji="1" lang="ja-JP" altLang="en-US" sz="1600" dirty="0">
              <a:latin typeface="メイリオ" panose="020B0604030504040204" pitchFamily="50" charset="-128"/>
              <a:ea typeface="メイリオ" panose="020B0604030504040204" pitchFamily="50" charset="-128"/>
            </a:endParaRPr>
          </a:p>
        </p:txBody>
      </p:sp>
      <p:sp>
        <p:nvSpPr>
          <p:cNvPr id="261" name="テキスト ボックス 260"/>
          <p:cNvSpPr txBox="1"/>
          <p:nvPr/>
        </p:nvSpPr>
        <p:spPr>
          <a:xfrm>
            <a:off x="245335" y="566507"/>
            <a:ext cx="9494409" cy="923330"/>
          </a:xfrm>
          <a:prstGeom prst="rect">
            <a:avLst/>
          </a:prstGeom>
          <a:solidFill>
            <a:schemeClr val="bg1"/>
          </a:solidFill>
        </p:spPr>
        <p:txBody>
          <a:bodyPr wrap="square" rtlCol="0">
            <a:spAutoFit/>
          </a:bodyPr>
          <a:lstStyle/>
          <a:p>
            <a:pPr marL="285750" indent="-285750">
              <a:buFont typeface="Wingdings" panose="05000000000000000000" pitchFamily="2" charset="2"/>
              <a:buChar char="ü"/>
            </a:pPr>
            <a:r>
              <a:rPr lang="ja-JP" altLang="en-US" dirty="0" smtClean="0">
                <a:latin typeface="Meiryo UI" panose="020B0604030504040204" pitchFamily="50" charset="-128"/>
                <a:ea typeface="Meiryo UI" panose="020B0604030504040204" pitchFamily="50" charset="-128"/>
              </a:rPr>
              <a:t>大阪市では、府内</a:t>
            </a:r>
            <a:r>
              <a:rPr lang="en-US" altLang="ja-JP" dirty="0" smtClean="0">
                <a:latin typeface="Meiryo UI" panose="020B0604030504040204" pitchFamily="50" charset="-128"/>
                <a:ea typeface="Meiryo UI" panose="020B0604030504040204" pitchFamily="50" charset="-128"/>
              </a:rPr>
              <a:t>12</a:t>
            </a:r>
            <a:r>
              <a:rPr lang="ja-JP" altLang="en-US" dirty="0" smtClean="0">
                <a:latin typeface="Meiryo UI" panose="020B0604030504040204" pitchFamily="50" charset="-128"/>
                <a:ea typeface="Meiryo UI" panose="020B0604030504040204" pitchFamily="50" charset="-128"/>
              </a:rPr>
              <a:t>市町との技術連携を実施。</a:t>
            </a:r>
            <a:endParaRPr lang="en-US" altLang="ja-JP" dirty="0" smtClean="0">
              <a:latin typeface="Meiryo UI" panose="020B0604030504040204" pitchFamily="50" charset="-128"/>
              <a:ea typeface="Meiryo UI" panose="020B0604030504040204" pitchFamily="50" charset="-128"/>
            </a:endParaRPr>
          </a:p>
          <a:p>
            <a:pPr marL="285750" indent="-285750">
              <a:buFont typeface="Wingdings" panose="05000000000000000000" pitchFamily="2" charset="2"/>
              <a:buChar char="ü"/>
            </a:pPr>
            <a:r>
              <a:rPr lang="ja-JP" altLang="en-US" dirty="0" smtClean="0">
                <a:latin typeface="Meiryo UI" panose="020B0604030504040204" pitchFamily="50" charset="-128"/>
                <a:ea typeface="Meiryo UI" panose="020B0604030504040204" pitchFamily="50" charset="-128"/>
              </a:rPr>
              <a:t>今後、大阪市と堺市</a:t>
            </a:r>
            <a:r>
              <a:rPr lang="ja-JP" altLang="en-US" dirty="0">
                <a:latin typeface="Meiryo UI" panose="020B0604030504040204" pitchFamily="50" charset="-128"/>
                <a:ea typeface="Meiryo UI" panose="020B0604030504040204" pitchFamily="50" charset="-128"/>
              </a:rPr>
              <a:t>で</a:t>
            </a:r>
            <a:r>
              <a:rPr lang="ja-JP" altLang="en-US" dirty="0" smtClean="0">
                <a:latin typeface="Meiryo UI" panose="020B0604030504040204" pitchFamily="50" charset="-128"/>
                <a:ea typeface="Meiryo UI" panose="020B0604030504040204" pitchFamily="50" charset="-128"/>
              </a:rPr>
              <a:t>包括連携協定を締結し、</a:t>
            </a:r>
            <a:r>
              <a:rPr lang="en-US" altLang="ja-JP" dirty="0" smtClean="0">
                <a:latin typeface="Meiryo UI" panose="020B0604030504040204" pitchFamily="50" charset="-128"/>
                <a:ea typeface="Meiryo UI" panose="020B0604030504040204" pitchFamily="50" charset="-128"/>
              </a:rPr>
              <a:t>PFI</a:t>
            </a:r>
            <a:r>
              <a:rPr lang="ja-JP" altLang="en-US" dirty="0" smtClean="0">
                <a:latin typeface="Meiryo UI" panose="020B0604030504040204" pitchFamily="50" charset="-128"/>
                <a:ea typeface="Meiryo UI" panose="020B0604030504040204" pitchFamily="50" charset="-128"/>
              </a:rPr>
              <a:t>管路更新事業の促進策等を検討予定。</a:t>
            </a:r>
            <a:endParaRPr lang="en-US" altLang="ja-JP" dirty="0" smtClean="0">
              <a:latin typeface="Meiryo UI" panose="020B0604030504040204" pitchFamily="50" charset="-128"/>
              <a:ea typeface="Meiryo UI" panose="020B0604030504040204" pitchFamily="50" charset="-128"/>
            </a:endParaRPr>
          </a:p>
          <a:p>
            <a:pPr marL="285750" indent="-285750">
              <a:buFont typeface="Wingdings" panose="05000000000000000000" pitchFamily="2" charset="2"/>
              <a:buChar char="ü"/>
            </a:pPr>
            <a:r>
              <a:rPr kumimoji="1" lang="ja-JP" altLang="en-US" dirty="0" smtClean="0">
                <a:latin typeface="メイリオ" panose="020B0604030504040204" pitchFamily="50" charset="-128"/>
                <a:ea typeface="メイリオ" panose="020B0604030504040204" pitchFamily="50" charset="-128"/>
              </a:rPr>
              <a:t>これら連携による取組みを府域へ展開し府域の基盤強化を行う。</a:t>
            </a:r>
            <a:endParaRPr kumimoji="1" lang="ja-JP" altLang="en-US" dirty="0">
              <a:latin typeface="メイリオ" panose="020B0604030504040204" pitchFamily="50" charset="-128"/>
              <a:ea typeface="メイリオ" panose="020B0604030504040204" pitchFamily="50" charset="-128"/>
            </a:endParaRPr>
          </a:p>
        </p:txBody>
      </p:sp>
      <p:cxnSp>
        <p:nvCxnSpPr>
          <p:cNvPr id="6" name="直線矢印コネクタ 5"/>
          <p:cNvCxnSpPr/>
          <p:nvPr/>
        </p:nvCxnSpPr>
        <p:spPr>
          <a:xfrm>
            <a:off x="5003406" y="2758824"/>
            <a:ext cx="2286394" cy="1902076"/>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sp>
        <p:nvSpPr>
          <p:cNvPr id="143" name="テキスト ボックス 142"/>
          <p:cNvSpPr txBox="1"/>
          <p:nvPr/>
        </p:nvSpPr>
        <p:spPr>
          <a:xfrm>
            <a:off x="8226644" y="1707985"/>
            <a:ext cx="1312473" cy="461665"/>
          </a:xfrm>
          <a:prstGeom prst="rect">
            <a:avLst/>
          </a:prstGeom>
          <a:noFill/>
        </p:spPr>
        <p:txBody>
          <a:bodyPr wrap="square" rtlCol="0">
            <a:spAutoFit/>
          </a:bodyPr>
          <a:lstStyle/>
          <a:p>
            <a:r>
              <a:rPr kumimoji="1" lang="en-US" altLang="ja-JP" sz="1200" dirty="0" smtClean="0">
                <a:latin typeface="メイリオ" panose="020B0604030504040204" pitchFamily="50" charset="-128"/>
                <a:ea typeface="メイリオ" panose="020B0604030504040204" pitchFamily="50" charset="-128"/>
              </a:rPr>
              <a:t>2019</a:t>
            </a:r>
            <a:r>
              <a:rPr kumimoji="1" lang="ja-JP" altLang="en-US" sz="1200" dirty="0" smtClean="0">
                <a:latin typeface="メイリオ" panose="020B0604030504040204" pitchFamily="50" charset="-128"/>
                <a:ea typeface="メイリオ" panose="020B0604030504040204" pitchFamily="50" charset="-128"/>
              </a:rPr>
              <a:t>年</a:t>
            </a:r>
            <a:r>
              <a:rPr kumimoji="1" lang="en-US" altLang="ja-JP" sz="1200" dirty="0" smtClean="0">
                <a:latin typeface="メイリオ" panose="020B0604030504040204" pitchFamily="50" charset="-128"/>
                <a:ea typeface="メイリオ" panose="020B0604030504040204" pitchFamily="50" charset="-128"/>
              </a:rPr>
              <a:t>3</a:t>
            </a:r>
            <a:r>
              <a:rPr kumimoji="1" lang="ja-JP" altLang="en-US" sz="1200" dirty="0" smtClean="0">
                <a:latin typeface="メイリオ" panose="020B0604030504040204" pitchFamily="50" charset="-128"/>
                <a:ea typeface="メイリオ" panose="020B0604030504040204" pitchFamily="50" charset="-128"/>
              </a:rPr>
              <a:t>月</a:t>
            </a:r>
            <a:endParaRPr kumimoji="1" lang="en-US" altLang="ja-JP" sz="1200" dirty="0" smtClean="0">
              <a:latin typeface="メイリオ" panose="020B0604030504040204" pitchFamily="50" charset="-128"/>
              <a:ea typeface="メイリオ" panose="020B0604030504040204" pitchFamily="50" charset="-128"/>
            </a:endParaRPr>
          </a:p>
          <a:p>
            <a:r>
              <a:rPr kumimoji="1" lang="ja-JP" altLang="en-US" sz="1200" dirty="0" smtClean="0">
                <a:latin typeface="メイリオ" panose="020B0604030504040204" pitchFamily="50" charset="-128"/>
                <a:ea typeface="メイリオ" panose="020B0604030504040204" pitchFamily="50" charset="-128"/>
              </a:rPr>
              <a:t>締結</a:t>
            </a:r>
            <a:endParaRPr kumimoji="1" lang="ja-JP" altLang="en-US" sz="1200" dirty="0">
              <a:latin typeface="メイリオ" panose="020B0604030504040204" pitchFamily="50" charset="-128"/>
              <a:ea typeface="メイリオ" panose="020B0604030504040204" pitchFamily="50" charset="-128"/>
            </a:endParaRPr>
          </a:p>
        </p:txBody>
      </p:sp>
      <p:cxnSp>
        <p:nvCxnSpPr>
          <p:cNvPr id="144" name="直線矢印コネクタ 143"/>
          <p:cNvCxnSpPr/>
          <p:nvPr/>
        </p:nvCxnSpPr>
        <p:spPr>
          <a:xfrm flipH="1">
            <a:off x="8113932" y="2106243"/>
            <a:ext cx="458568" cy="111462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5" name="直線コネクタ 14"/>
          <p:cNvCxnSpPr/>
          <p:nvPr/>
        </p:nvCxnSpPr>
        <p:spPr>
          <a:xfrm>
            <a:off x="167421" y="518441"/>
            <a:ext cx="8820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0125663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6" name="図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82144" y="1404941"/>
            <a:ext cx="3697117" cy="5243957"/>
          </a:xfrm>
          <a:prstGeom prst="rect">
            <a:avLst/>
          </a:prstGeom>
          <a:noFill/>
          <a:extLst>
            <a:ext uri="{909E8E84-426E-40DD-AFC4-6F175D3DCCD1}">
              <a14:hiddenFill xmlns:a14="http://schemas.microsoft.com/office/drawing/2010/main">
                <a:solidFill>
                  <a:srgbClr val="FFFFFF"/>
                </a:solidFill>
              </a14:hiddenFill>
            </a:ext>
          </a:extLst>
        </p:spPr>
      </p:pic>
      <p:sp>
        <p:nvSpPr>
          <p:cNvPr id="5" name="テキスト ボックス 4"/>
          <p:cNvSpPr txBox="1"/>
          <p:nvPr/>
        </p:nvSpPr>
        <p:spPr>
          <a:xfrm>
            <a:off x="222188" y="112243"/>
            <a:ext cx="8048975" cy="400110"/>
          </a:xfrm>
          <a:prstGeom prst="rect">
            <a:avLst/>
          </a:prstGeom>
          <a:noFill/>
        </p:spPr>
        <p:txBody>
          <a:bodyPr wrap="square" rtlCol="0">
            <a:spAutoFit/>
          </a:bodyPr>
          <a:lstStyle/>
          <a:p>
            <a:r>
              <a:rPr lang="ja-JP" altLang="en-US" sz="2000" b="1" dirty="0">
                <a:latin typeface="Meiryo UI" panose="020B0604030504040204" pitchFamily="50" charset="-128"/>
                <a:ea typeface="Meiryo UI" panose="020B0604030504040204" pitchFamily="50" charset="-128"/>
              </a:rPr>
              <a:t>大阪広域水道企業団と他の水道事業者との連携事例と広域化の</a:t>
            </a:r>
            <a:r>
              <a:rPr lang="ja-JP" altLang="en-US" sz="2000" b="1" dirty="0" smtClean="0">
                <a:latin typeface="Meiryo UI" panose="020B0604030504040204" pitchFamily="50" charset="-128"/>
                <a:ea typeface="Meiryo UI" panose="020B0604030504040204" pitchFamily="50" charset="-128"/>
              </a:rPr>
              <a:t>取組み</a:t>
            </a:r>
            <a:endParaRPr kumimoji="1" lang="ja-JP" altLang="en-US" sz="2000" b="1" dirty="0">
              <a:latin typeface="Meiryo UI" panose="020B0604030504040204" pitchFamily="50" charset="-128"/>
              <a:ea typeface="Meiryo UI" panose="020B0604030504040204" pitchFamily="50" charset="-128"/>
            </a:endParaRPr>
          </a:p>
        </p:txBody>
      </p:sp>
      <p:sp>
        <p:nvSpPr>
          <p:cNvPr id="229" name="テキスト ボックス 228"/>
          <p:cNvSpPr txBox="1"/>
          <p:nvPr/>
        </p:nvSpPr>
        <p:spPr>
          <a:xfrm>
            <a:off x="222189" y="809761"/>
            <a:ext cx="3732195" cy="308713"/>
          </a:xfrm>
          <a:prstGeom prst="rect">
            <a:avLst/>
          </a:prstGeom>
          <a:solidFill>
            <a:schemeClr val="tx1">
              <a:lumMod val="75000"/>
              <a:lumOff val="25000"/>
            </a:schemeClr>
          </a:solidFill>
          <a:ln>
            <a:solidFill>
              <a:schemeClr val="bg1">
                <a:lumMod val="50000"/>
              </a:schemeClr>
            </a:solidFill>
          </a:ln>
        </p:spPr>
        <p:txBody>
          <a:bodyPr wrap="square" rtlCol="0">
            <a:spAutoFit/>
          </a:bodyPr>
          <a:lstStyle/>
          <a:p>
            <a:pPr algn="ctr"/>
            <a:r>
              <a:rPr kumimoji="1" lang="ja-JP" altLang="en-US" sz="1400" b="1" dirty="0">
                <a:solidFill>
                  <a:schemeClr val="bg1"/>
                </a:solidFill>
                <a:latin typeface="Meiryo UI" panose="020B0604030504040204" pitchFamily="50" charset="-128"/>
                <a:ea typeface="Meiryo UI" panose="020B0604030504040204" pitchFamily="50" charset="-128"/>
              </a:rPr>
              <a:t>業務の共同化と技術連携の取組み</a:t>
            </a:r>
          </a:p>
        </p:txBody>
      </p:sp>
      <p:sp>
        <p:nvSpPr>
          <p:cNvPr id="236" name="テキスト ボックス 235"/>
          <p:cNvSpPr txBox="1"/>
          <p:nvPr/>
        </p:nvSpPr>
        <p:spPr>
          <a:xfrm>
            <a:off x="4095750" y="810548"/>
            <a:ext cx="4797242" cy="308713"/>
          </a:xfrm>
          <a:prstGeom prst="rect">
            <a:avLst/>
          </a:prstGeom>
          <a:solidFill>
            <a:schemeClr val="tx1">
              <a:lumMod val="75000"/>
              <a:lumOff val="25000"/>
            </a:schemeClr>
          </a:solidFill>
          <a:ln>
            <a:solidFill>
              <a:schemeClr val="bg1">
                <a:lumMod val="50000"/>
              </a:schemeClr>
            </a:solidFill>
          </a:ln>
        </p:spPr>
        <p:txBody>
          <a:bodyPr wrap="square" rtlCol="0">
            <a:spAutoFit/>
          </a:bodyPr>
          <a:lstStyle/>
          <a:p>
            <a:pPr algn="ctr"/>
            <a:r>
              <a:rPr kumimoji="1" lang="ja-JP" altLang="en-US" sz="1400" b="1" dirty="0">
                <a:solidFill>
                  <a:schemeClr val="bg1"/>
                </a:solidFill>
                <a:latin typeface="Meiryo UI" panose="020B0604030504040204" pitchFamily="50" charset="-128"/>
                <a:ea typeface="Meiryo UI" panose="020B0604030504040204" pitchFamily="50" charset="-128"/>
              </a:rPr>
              <a:t>統合に向けた動き</a:t>
            </a:r>
          </a:p>
        </p:txBody>
      </p:sp>
      <p:sp>
        <p:nvSpPr>
          <p:cNvPr id="2" name="正方形/長方形 1"/>
          <p:cNvSpPr/>
          <p:nvPr/>
        </p:nvSpPr>
        <p:spPr>
          <a:xfrm>
            <a:off x="52252" y="1310791"/>
            <a:ext cx="4012965" cy="5339923"/>
          </a:xfrm>
          <a:prstGeom prst="rect">
            <a:avLst/>
          </a:prstGeom>
        </p:spPr>
        <p:txBody>
          <a:bodyPr wrap="square">
            <a:spAutoFit/>
          </a:bodyPr>
          <a:lstStyle/>
          <a:p>
            <a:pPr>
              <a:buFont typeface="Wingdings" panose="05000000000000000000" pitchFamily="2" charset="2"/>
              <a:buChar char="n"/>
            </a:pPr>
            <a:r>
              <a:rPr lang="ja-JP" altLang="en-US" sz="1200" b="1" u="sng" dirty="0">
                <a:latin typeface="Meiryo UI" panose="020B0604030504040204" pitchFamily="50" charset="-128"/>
                <a:ea typeface="Meiryo UI" panose="020B0604030504040204" pitchFamily="50" charset="-128"/>
              </a:rPr>
              <a:t>市町村水道水質管理</a:t>
            </a:r>
            <a:endParaRPr lang="en-US" altLang="ja-JP" sz="1200" b="1" u="sng" dirty="0">
              <a:latin typeface="Meiryo UI" panose="020B0604030504040204" pitchFamily="50" charset="-128"/>
              <a:ea typeface="Meiryo UI" panose="020B0604030504040204" pitchFamily="50" charset="-128"/>
            </a:endParaRPr>
          </a:p>
          <a:p>
            <a:pPr>
              <a:spcBef>
                <a:spcPts val="300"/>
              </a:spcBef>
            </a:pPr>
            <a:r>
              <a:rPr lang="ja-JP" altLang="en-US" sz="1200" b="1" dirty="0">
                <a:latin typeface="Meiryo UI" panose="020B0604030504040204" pitchFamily="50" charset="-128"/>
                <a:ea typeface="Meiryo UI" panose="020B0604030504040204" pitchFamily="50" charset="-128"/>
              </a:rPr>
              <a:t>　・市町村水道水質共同検査の運営</a:t>
            </a:r>
            <a:endParaRPr lang="en-US" altLang="ja-JP" sz="1200" b="1" dirty="0">
              <a:latin typeface="Meiryo UI" panose="020B0604030504040204" pitchFamily="50" charset="-128"/>
              <a:ea typeface="Meiryo UI" panose="020B0604030504040204" pitchFamily="50" charset="-128"/>
            </a:endParaRPr>
          </a:p>
          <a:p>
            <a:pPr marL="360000"/>
            <a:r>
              <a:rPr lang="ja-JP" altLang="en-US" sz="1100" dirty="0">
                <a:latin typeface="Meiryo UI" panose="020B0604030504040204" pitchFamily="50" charset="-128"/>
                <a:ea typeface="Meiryo UI" panose="020B0604030504040204" pitchFamily="50" charset="-128"/>
              </a:rPr>
              <a:t>府内水道事業体の自己水源や浄水処理工程、水道水の水質検査及び水処理薬品の検査を</a:t>
            </a:r>
            <a:r>
              <a:rPr lang="ja-JP" altLang="en-US" sz="1100" dirty="0" smtClean="0">
                <a:latin typeface="Meiryo UI" panose="020B0604030504040204" pitchFamily="50" charset="-128"/>
                <a:ea typeface="Meiryo UI" panose="020B0604030504040204" pitchFamily="50" charset="-128"/>
              </a:rPr>
              <a:t>実施。</a:t>
            </a:r>
            <a:endParaRPr lang="en-US" altLang="ja-JP" sz="1100" dirty="0">
              <a:latin typeface="Meiryo UI" panose="020B0604030504040204" pitchFamily="50" charset="-128"/>
              <a:ea typeface="Meiryo UI" panose="020B0604030504040204" pitchFamily="50" charset="-128"/>
            </a:endParaRPr>
          </a:p>
          <a:p>
            <a:pPr>
              <a:spcBef>
                <a:spcPts val="300"/>
              </a:spcBef>
            </a:pPr>
            <a:r>
              <a:rPr lang="ja-JP" altLang="en-US" sz="1200" dirty="0">
                <a:latin typeface="Meiryo UI" panose="020B0604030504040204" pitchFamily="50" charset="-128"/>
                <a:ea typeface="Meiryo UI" panose="020B0604030504040204" pitchFamily="50" charset="-128"/>
              </a:rPr>
              <a:t>　</a:t>
            </a:r>
            <a:r>
              <a:rPr lang="ja-JP" altLang="en-US" sz="1200" b="1" dirty="0">
                <a:latin typeface="Meiryo UI" panose="020B0604030504040204" pitchFamily="50" charset="-128"/>
                <a:ea typeface="Meiryo UI" panose="020B0604030504040204" pitchFamily="50" charset="-128"/>
              </a:rPr>
              <a:t>・</a:t>
            </a:r>
            <a:r>
              <a:rPr lang="ja-JP" altLang="ja-JP" sz="1200" b="1" dirty="0">
                <a:latin typeface="Meiryo UI" panose="020B0604030504040204" pitchFamily="50" charset="-128"/>
                <a:ea typeface="Meiryo UI" panose="020B0604030504040204" pitchFamily="50" charset="-128"/>
              </a:rPr>
              <a:t>河南水質管理ステーションの</a:t>
            </a:r>
            <a:r>
              <a:rPr lang="ja-JP" altLang="en-US" sz="1200" b="1" dirty="0">
                <a:latin typeface="Meiryo UI" panose="020B0604030504040204" pitchFamily="50" charset="-128"/>
                <a:ea typeface="Meiryo UI" panose="020B0604030504040204" pitchFamily="50" charset="-128"/>
              </a:rPr>
              <a:t>運営</a:t>
            </a:r>
            <a:endParaRPr lang="en-US" altLang="ja-JP" sz="1200" b="1" dirty="0">
              <a:latin typeface="Meiryo UI" panose="020B0604030504040204" pitchFamily="50" charset="-128"/>
              <a:ea typeface="Meiryo UI" panose="020B0604030504040204" pitchFamily="50" charset="-128"/>
            </a:endParaRPr>
          </a:p>
          <a:p>
            <a:pPr marL="360000" indent="0">
              <a:buNone/>
            </a:pPr>
            <a:r>
              <a:rPr lang="ja-JP" altLang="ja-JP" sz="1100" dirty="0">
                <a:latin typeface="Meiryo UI" panose="020B0604030504040204" pitchFamily="50" charset="-128"/>
                <a:ea typeface="Meiryo UI" panose="020B0604030504040204" pitchFamily="50" charset="-128"/>
              </a:rPr>
              <a:t>河南地区の</a:t>
            </a:r>
            <a:r>
              <a:rPr lang="en-US" altLang="ja-JP" sz="1100" dirty="0">
                <a:latin typeface="Meiryo UI" panose="020B0604030504040204" pitchFamily="50" charset="-128"/>
                <a:ea typeface="Meiryo UI" panose="020B0604030504040204" pitchFamily="50" charset="-128"/>
              </a:rPr>
              <a:t>10</a:t>
            </a:r>
            <a:r>
              <a:rPr lang="ja-JP" altLang="ja-JP" sz="1100" dirty="0">
                <a:latin typeface="Meiryo UI" panose="020B0604030504040204" pitchFamily="50" charset="-128"/>
                <a:ea typeface="Meiryo UI" panose="020B0604030504040204" pitchFamily="50" charset="-128"/>
              </a:rPr>
              <a:t>市町村と連携し、水質検査及び水質管理全般を共同で実施する拠点を設置</a:t>
            </a:r>
            <a:r>
              <a:rPr lang="ja-JP" altLang="en-US" sz="1100" dirty="0" smtClean="0">
                <a:latin typeface="Meiryo UI" panose="020B0604030504040204" pitchFamily="50" charset="-128"/>
                <a:ea typeface="Meiryo UI" panose="020B0604030504040204" pitchFamily="50" charset="-128"/>
              </a:rPr>
              <a:t>運営。</a:t>
            </a:r>
            <a:endParaRPr lang="en-US" altLang="ja-JP" sz="1100" dirty="0">
              <a:latin typeface="Meiryo UI" panose="020B0604030504040204" pitchFamily="50" charset="-128"/>
              <a:ea typeface="Meiryo UI" panose="020B0604030504040204" pitchFamily="50" charset="-128"/>
            </a:endParaRPr>
          </a:p>
          <a:p>
            <a:pPr>
              <a:spcBef>
                <a:spcPts val="300"/>
              </a:spcBef>
            </a:pPr>
            <a:r>
              <a:rPr lang="ja-JP" altLang="en-US" sz="1200" dirty="0">
                <a:latin typeface="Meiryo UI" panose="020B0604030504040204" pitchFamily="50" charset="-128"/>
                <a:ea typeface="Meiryo UI" panose="020B0604030504040204" pitchFamily="50" charset="-128"/>
              </a:rPr>
              <a:t>　</a:t>
            </a:r>
            <a:r>
              <a:rPr lang="ja-JP" altLang="en-US" sz="1200" b="1" dirty="0">
                <a:latin typeface="Meiryo UI" panose="020B0604030504040204" pitchFamily="50" charset="-128"/>
                <a:ea typeface="Meiryo UI" panose="020B0604030504040204" pitchFamily="50" charset="-128"/>
              </a:rPr>
              <a:t>・長期・短期派遣研修</a:t>
            </a:r>
            <a:endParaRPr lang="en-US" altLang="ja-JP" sz="1200" b="1" dirty="0">
              <a:latin typeface="Meiryo UI" panose="020B0604030504040204" pitchFamily="50" charset="-128"/>
              <a:ea typeface="Meiryo UI" panose="020B0604030504040204" pitchFamily="50" charset="-128"/>
            </a:endParaRPr>
          </a:p>
          <a:p>
            <a:pPr marL="360000"/>
            <a:r>
              <a:rPr lang="ja-JP" altLang="en-US" sz="1100" dirty="0">
                <a:latin typeface="Meiryo UI" panose="020B0604030504040204" pitchFamily="50" charset="-128"/>
                <a:ea typeface="Meiryo UI" panose="020B0604030504040204" pitchFamily="50" charset="-128"/>
              </a:rPr>
              <a:t>浄水処理技術や分析機器の取り扱い方法の習得、また、企業団での水質検査の実務に携わることで知識と技術の向上を</a:t>
            </a:r>
            <a:r>
              <a:rPr lang="ja-JP" altLang="en-US" sz="1100" dirty="0" smtClean="0">
                <a:latin typeface="Meiryo UI" panose="020B0604030504040204" pitchFamily="50" charset="-128"/>
                <a:ea typeface="Meiryo UI" panose="020B0604030504040204" pitchFamily="50" charset="-128"/>
              </a:rPr>
              <a:t>図る。</a:t>
            </a:r>
            <a:endParaRPr lang="en-US" altLang="ja-JP" sz="1100" dirty="0">
              <a:latin typeface="Meiryo UI" panose="020B0604030504040204" pitchFamily="50" charset="-128"/>
              <a:ea typeface="Meiryo UI" panose="020B0604030504040204" pitchFamily="50" charset="-128"/>
            </a:endParaRPr>
          </a:p>
          <a:p>
            <a:pPr>
              <a:spcBef>
                <a:spcPts val="300"/>
              </a:spcBef>
            </a:pPr>
            <a:r>
              <a:rPr lang="ja-JP" altLang="en-US" sz="1200" dirty="0">
                <a:latin typeface="Meiryo UI" panose="020B0604030504040204" pitchFamily="50" charset="-128"/>
                <a:ea typeface="Meiryo UI" panose="020B0604030504040204" pitchFamily="50" charset="-128"/>
              </a:rPr>
              <a:t>　</a:t>
            </a:r>
            <a:r>
              <a:rPr lang="ja-JP" altLang="en-US" sz="1200" b="1" dirty="0">
                <a:latin typeface="Meiryo UI" panose="020B0604030504040204" pitchFamily="50" charset="-128"/>
                <a:ea typeface="Meiryo UI" panose="020B0604030504040204" pitchFamily="50" charset="-128"/>
              </a:rPr>
              <a:t>・水質相談・水質調査</a:t>
            </a:r>
            <a:endParaRPr lang="en-US" altLang="ja-JP" sz="1200" b="1" dirty="0">
              <a:latin typeface="Meiryo UI" panose="020B0604030504040204" pitchFamily="50" charset="-128"/>
              <a:ea typeface="Meiryo UI" panose="020B0604030504040204" pitchFamily="50" charset="-128"/>
            </a:endParaRPr>
          </a:p>
          <a:p>
            <a:pPr marL="360000"/>
            <a:r>
              <a:rPr lang="ja-JP" altLang="en-US" sz="1100" dirty="0">
                <a:latin typeface="Meiryo UI" panose="020B0604030504040204" pitchFamily="50" charset="-128"/>
                <a:ea typeface="Meiryo UI" panose="020B0604030504040204" pitchFamily="50" charset="-128"/>
              </a:rPr>
              <a:t>水質や浄水処理に関する問い合わせや、異物調査依頼などに</a:t>
            </a:r>
            <a:r>
              <a:rPr lang="ja-JP" altLang="en-US" sz="1100" dirty="0" smtClean="0">
                <a:latin typeface="Meiryo UI" panose="020B0604030504040204" pitchFamily="50" charset="-128"/>
                <a:ea typeface="Meiryo UI" panose="020B0604030504040204" pitchFamily="50" charset="-128"/>
              </a:rPr>
              <a:t>対応。</a:t>
            </a:r>
            <a:endParaRPr lang="en-US" altLang="ja-JP" sz="1100" dirty="0">
              <a:latin typeface="Meiryo UI" panose="020B0604030504040204" pitchFamily="50" charset="-128"/>
              <a:ea typeface="Meiryo UI" panose="020B0604030504040204" pitchFamily="50" charset="-128"/>
            </a:endParaRPr>
          </a:p>
          <a:p>
            <a:pPr>
              <a:spcBef>
                <a:spcPts val="600"/>
              </a:spcBef>
              <a:buFont typeface="Wingdings" panose="05000000000000000000" pitchFamily="2" charset="2"/>
              <a:buChar char="n"/>
            </a:pPr>
            <a:r>
              <a:rPr lang="ja-JP" altLang="en-US" sz="1200" b="1" u="sng" dirty="0">
                <a:latin typeface="Meiryo UI" panose="020B0604030504040204" pitchFamily="50" charset="-128"/>
                <a:ea typeface="Meiryo UI" panose="020B0604030504040204" pitchFamily="50" charset="-128"/>
              </a:rPr>
              <a:t>市町村水道事業の個別業務の受託</a:t>
            </a:r>
            <a:endParaRPr lang="en-US" altLang="ja-JP" sz="1200" b="1" u="sng" dirty="0">
              <a:latin typeface="Meiryo UI" panose="020B0604030504040204" pitchFamily="50" charset="-128"/>
              <a:ea typeface="Meiryo UI" panose="020B0604030504040204" pitchFamily="50" charset="-128"/>
            </a:endParaRPr>
          </a:p>
          <a:p>
            <a:pPr marL="360000"/>
            <a:r>
              <a:rPr lang="ja-JP" altLang="ja-JP" sz="1100" dirty="0">
                <a:latin typeface="Meiryo UI" panose="020B0604030504040204" pitchFamily="50" charset="-128"/>
                <a:ea typeface="Meiryo UI" panose="020B0604030504040204" pitchFamily="50" charset="-128"/>
              </a:rPr>
              <a:t>府域水道事業</a:t>
            </a:r>
            <a:r>
              <a:rPr lang="ja-JP" altLang="en-US" sz="1100" dirty="0">
                <a:latin typeface="Meiryo UI" panose="020B0604030504040204" pitchFamily="50" charset="-128"/>
                <a:ea typeface="Meiryo UI" panose="020B0604030504040204" pitchFamily="50" charset="-128"/>
              </a:rPr>
              <a:t>への技術支援として、企業団が市町村</a:t>
            </a:r>
            <a:r>
              <a:rPr lang="ja-JP" altLang="ja-JP" sz="1100" dirty="0">
                <a:latin typeface="Meiryo UI" panose="020B0604030504040204" pitchFamily="50" charset="-128"/>
                <a:ea typeface="Meiryo UI" panose="020B0604030504040204" pitchFamily="50" charset="-128"/>
              </a:rPr>
              <a:t>水道事業の</a:t>
            </a:r>
            <a:r>
              <a:rPr lang="ja-JP" altLang="en-US" sz="1100" dirty="0">
                <a:latin typeface="Meiryo UI" panose="020B0604030504040204" pitchFamily="50" charset="-128"/>
                <a:ea typeface="Meiryo UI" panose="020B0604030504040204" pitchFamily="50" charset="-128"/>
              </a:rPr>
              <a:t>一部業務（設計・工事）を</a:t>
            </a:r>
            <a:r>
              <a:rPr lang="ja-JP" altLang="ja-JP" sz="1100" dirty="0" smtClean="0">
                <a:latin typeface="Meiryo UI" panose="020B0604030504040204" pitchFamily="50" charset="-128"/>
                <a:ea typeface="Meiryo UI" panose="020B0604030504040204" pitchFamily="50" charset="-128"/>
              </a:rPr>
              <a:t>受託</a:t>
            </a:r>
            <a:r>
              <a:rPr lang="ja-JP" altLang="en-US" sz="1100" dirty="0" smtClean="0">
                <a:latin typeface="Meiryo UI" panose="020B0604030504040204" pitchFamily="50" charset="-128"/>
                <a:ea typeface="Meiryo UI" panose="020B0604030504040204" pitchFamily="50" charset="-128"/>
              </a:rPr>
              <a:t>。（</a:t>
            </a:r>
            <a:r>
              <a:rPr lang="en-US" altLang="ja-JP" sz="1100" dirty="0">
                <a:latin typeface="Meiryo UI" panose="020B0604030504040204" pitchFamily="50" charset="-128"/>
                <a:ea typeface="Meiryo UI" panose="020B0604030504040204" pitchFamily="50" charset="-128"/>
              </a:rPr>
              <a:t>2017</a:t>
            </a:r>
            <a:r>
              <a:rPr lang="ja-JP" altLang="en-US" sz="1100" dirty="0">
                <a:latin typeface="Meiryo UI" panose="020B0604030504040204" pitchFamily="50" charset="-128"/>
                <a:ea typeface="Meiryo UI" panose="020B0604030504040204" pitchFamily="50" charset="-128"/>
              </a:rPr>
              <a:t>年度までの実績：</a:t>
            </a:r>
            <a:r>
              <a:rPr lang="en-US" altLang="ja-JP" sz="1100" dirty="0">
                <a:latin typeface="Meiryo UI" panose="020B0604030504040204" pitchFamily="50" charset="-128"/>
                <a:ea typeface="Meiryo UI" panose="020B0604030504040204" pitchFamily="50" charset="-128"/>
              </a:rPr>
              <a:t>4</a:t>
            </a:r>
            <a:r>
              <a:rPr lang="ja-JP" altLang="en-US" sz="1100" dirty="0">
                <a:latin typeface="Meiryo UI" panose="020B0604030504040204" pitchFamily="50" charset="-128"/>
                <a:ea typeface="Meiryo UI" panose="020B0604030504040204" pitchFamily="50" charset="-128"/>
              </a:rPr>
              <a:t>件）</a:t>
            </a:r>
            <a:endParaRPr lang="en-US" altLang="ja-JP" sz="1100" dirty="0">
              <a:latin typeface="Meiryo UI" panose="020B0604030504040204" pitchFamily="50" charset="-128"/>
              <a:ea typeface="Meiryo UI" panose="020B0604030504040204" pitchFamily="50" charset="-128"/>
            </a:endParaRPr>
          </a:p>
          <a:p>
            <a:pPr>
              <a:spcBef>
                <a:spcPts val="600"/>
              </a:spcBef>
              <a:buFont typeface="Wingdings" panose="05000000000000000000" pitchFamily="2" charset="2"/>
              <a:buChar char="n"/>
            </a:pPr>
            <a:r>
              <a:rPr lang="ja-JP" altLang="ja-JP" sz="1200" b="1" u="sng" dirty="0">
                <a:latin typeface="Meiryo UI" panose="020B0604030504040204" pitchFamily="50" charset="-128"/>
                <a:ea typeface="Meiryo UI" panose="020B0604030504040204" pitchFamily="50" charset="-128"/>
              </a:rPr>
              <a:t>災害用備蓄水共同</a:t>
            </a:r>
            <a:r>
              <a:rPr lang="ja-JP" altLang="en-US" sz="1200" b="1" u="sng" dirty="0">
                <a:latin typeface="Meiryo UI" panose="020B0604030504040204" pitchFamily="50" charset="-128"/>
                <a:ea typeface="Meiryo UI" panose="020B0604030504040204" pitchFamily="50" charset="-128"/>
              </a:rPr>
              <a:t>製作</a:t>
            </a:r>
            <a:r>
              <a:rPr lang="ja-JP" altLang="ja-JP" sz="1200" b="1" u="sng" dirty="0">
                <a:latin typeface="Meiryo UI" panose="020B0604030504040204" pitchFamily="50" charset="-128"/>
                <a:ea typeface="Meiryo UI" panose="020B0604030504040204" pitchFamily="50" charset="-128"/>
              </a:rPr>
              <a:t>の実施</a:t>
            </a:r>
            <a:endParaRPr lang="en-US" altLang="ja-JP" sz="1200" b="1" u="sng" dirty="0">
              <a:latin typeface="Meiryo UI" panose="020B0604030504040204" pitchFamily="50" charset="-128"/>
              <a:ea typeface="Meiryo UI" panose="020B0604030504040204" pitchFamily="50" charset="-128"/>
            </a:endParaRPr>
          </a:p>
          <a:p>
            <a:pPr marL="360000"/>
            <a:r>
              <a:rPr lang="ja-JP" altLang="ja-JP" sz="1100" dirty="0">
                <a:latin typeface="Meiryo UI" panose="020B0604030504040204" pitchFamily="50" charset="-128"/>
                <a:ea typeface="Meiryo UI" panose="020B0604030504040204" pitchFamily="50" charset="-128"/>
              </a:rPr>
              <a:t>企業団</a:t>
            </a:r>
            <a:r>
              <a:rPr lang="ja-JP" altLang="en-US" sz="1100" dirty="0">
                <a:latin typeface="Meiryo UI" panose="020B0604030504040204" pitchFamily="50" charset="-128"/>
                <a:ea typeface="Meiryo UI" panose="020B0604030504040204" pitchFamily="50" charset="-128"/>
              </a:rPr>
              <a:t>が</a:t>
            </a:r>
            <a:r>
              <a:rPr lang="ja-JP" altLang="ja-JP" sz="1100" dirty="0">
                <a:latin typeface="Meiryo UI" panose="020B0604030504040204" pitchFamily="50" charset="-128"/>
                <a:ea typeface="Meiryo UI" panose="020B0604030504040204" pitchFamily="50" charset="-128"/>
              </a:rPr>
              <a:t>毎年製作する災害用備蓄水と合わせて、希望する構成団体</a:t>
            </a:r>
            <a:r>
              <a:rPr lang="ja-JP" altLang="en-US" sz="1100" dirty="0">
                <a:latin typeface="Meiryo UI" panose="020B0604030504040204" pitchFamily="50" charset="-128"/>
                <a:ea typeface="Meiryo UI" panose="020B0604030504040204" pitchFamily="50" charset="-128"/>
              </a:rPr>
              <a:t>の</a:t>
            </a:r>
            <a:r>
              <a:rPr lang="ja-JP" altLang="ja-JP" sz="1100" dirty="0">
                <a:latin typeface="Meiryo UI" panose="020B0604030504040204" pitchFamily="50" charset="-128"/>
                <a:ea typeface="Meiryo UI" panose="020B0604030504040204" pitchFamily="50" charset="-128"/>
              </a:rPr>
              <a:t>災害用備蓄水</a:t>
            </a:r>
            <a:r>
              <a:rPr lang="ja-JP" altLang="en-US" sz="1100" dirty="0">
                <a:latin typeface="Meiryo UI" panose="020B0604030504040204" pitchFamily="50" charset="-128"/>
                <a:ea typeface="Meiryo UI" panose="020B0604030504040204" pitchFamily="50" charset="-128"/>
              </a:rPr>
              <a:t>を</a:t>
            </a:r>
            <a:r>
              <a:rPr lang="ja-JP" altLang="ja-JP" sz="1100" dirty="0">
                <a:latin typeface="Meiryo UI" panose="020B0604030504040204" pitchFamily="50" charset="-128"/>
                <a:ea typeface="Meiryo UI" panose="020B0604030504040204" pitchFamily="50" charset="-128"/>
              </a:rPr>
              <a:t>共同</a:t>
            </a:r>
            <a:r>
              <a:rPr lang="ja-JP" altLang="ja-JP" sz="1100" dirty="0" smtClean="0">
                <a:latin typeface="Meiryo UI" panose="020B0604030504040204" pitchFamily="50" charset="-128"/>
                <a:ea typeface="Meiryo UI" panose="020B0604030504040204" pitchFamily="50" charset="-128"/>
              </a:rPr>
              <a:t>製作</a:t>
            </a:r>
            <a:r>
              <a:rPr lang="ja-JP" altLang="en-US" sz="1100" dirty="0" smtClean="0">
                <a:latin typeface="Meiryo UI" panose="020B0604030504040204" pitchFamily="50" charset="-128"/>
                <a:ea typeface="Meiryo UI" panose="020B0604030504040204" pitchFamily="50" charset="-128"/>
              </a:rPr>
              <a:t>。</a:t>
            </a:r>
            <a:endParaRPr lang="en-US" altLang="ja-JP" sz="1200" dirty="0">
              <a:latin typeface="Meiryo UI" panose="020B0604030504040204" pitchFamily="50" charset="-128"/>
              <a:ea typeface="Meiryo UI" panose="020B0604030504040204" pitchFamily="50" charset="-128"/>
            </a:endParaRPr>
          </a:p>
          <a:p>
            <a:pPr>
              <a:spcBef>
                <a:spcPts val="600"/>
              </a:spcBef>
              <a:buFont typeface="Wingdings" panose="05000000000000000000" pitchFamily="2" charset="2"/>
              <a:buChar char="n"/>
            </a:pPr>
            <a:r>
              <a:rPr lang="ja-JP" altLang="en-US" sz="1200" b="1" u="sng" dirty="0">
                <a:latin typeface="Meiryo UI" panose="020B0604030504040204" pitchFamily="50" charset="-128"/>
                <a:ea typeface="Meiryo UI" panose="020B0604030504040204" pitchFamily="50" charset="-128"/>
              </a:rPr>
              <a:t>市町村との合同研修等の実施</a:t>
            </a:r>
            <a:endParaRPr lang="en-US" altLang="ja-JP" sz="1200" b="1" u="sng" dirty="0">
              <a:latin typeface="Meiryo UI" panose="020B0604030504040204" pitchFamily="50" charset="-128"/>
              <a:ea typeface="Meiryo UI" panose="020B0604030504040204" pitchFamily="50" charset="-128"/>
            </a:endParaRPr>
          </a:p>
          <a:p>
            <a:pPr marL="360000"/>
            <a:r>
              <a:rPr lang="ja-JP" altLang="en-US" sz="1100" dirty="0">
                <a:latin typeface="Meiryo UI" panose="020B0604030504040204" pitchFamily="50" charset="-128"/>
                <a:ea typeface="Meiryo UI" panose="020B0604030504040204" pitchFamily="50" charset="-128"/>
              </a:rPr>
              <a:t>・</a:t>
            </a:r>
            <a:r>
              <a:rPr lang="en-US" altLang="ja-JP" sz="1100" dirty="0">
                <a:latin typeface="Meiryo UI" panose="020B0604030504040204" pitchFamily="50" charset="-128"/>
                <a:ea typeface="Meiryo UI" panose="020B0604030504040204" pitchFamily="50" charset="-128"/>
              </a:rPr>
              <a:t>2017</a:t>
            </a:r>
            <a:r>
              <a:rPr lang="ja-JP" altLang="en-US" sz="1100" dirty="0">
                <a:latin typeface="Meiryo UI" panose="020B0604030504040204" pitchFamily="50" charset="-128"/>
                <a:ea typeface="Meiryo UI" panose="020B0604030504040204" pitchFamily="50" charset="-128"/>
              </a:rPr>
              <a:t>年度は年間</a:t>
            </a:r>
            <a:r>
              <a:rPr lang="en-US" altLang="ja-JP" sz="1100" dirty="0">
                <a:latin typeface="Meiryo UI" panose="020B0604030504040204" pitchFamily="50" charset="-128"/>
                <a:ea typeface="Meiryo UI" panose="020B0604030504040204" pitchFamily="50" charset="-128"/>
              </a:rPr>
              <a:t>33</a:t>
            </a:r>
            <a:r>
              <a:rPr lang="ja-JP" altLang="en-US" sz="1100" dirty="0">
                <a:latin typeface="Meiryo UI" panose="020B0604030504040204" pitchFamily="50" charset="-128"/>
                <a:ea typeface="Meiryo UI" panose="020B0604030504040204" pitchFamily="50" charset="-128"/>
              </a:rPr>
              <a:t>回実施し、市町村等から延べ</a:t>
            </a:r>
            <a:r>
              <a:rPr lang="en-US" altLang="ja-JP" sz="1100" dirty="0">
                <a:latin typeface="Meiryo UI" panose="020B0604030504040204" pitchFamily="50" charset="-128"/>
                <a:ea typeface="Meiryo UI" panose="020B0604030504040204" pitchFamily="50" charset="-128"/>
              </a:rPr>
              <a:t>493</a:t>
            </a:r>
            <a:r>
              <a:rPr lang="ja-JP" altLang="en-US" sz="1100" dirty="0">
                <a:latin typeface="Meiryo UI" panose="020B0604030504040204" pitchFamily="50" charset="-128"/>
                <a:ea typeface="Meiryo UI" panose="020B0604030504040204" pitchFamily="50" charset="-128"/>
              </a:rPr>
              <a:t>人が</a:t>
            </a:r>
            <a:r>
              <a:rPr lang="ja-JP" altLang="en-US" sz="1100" dirty="0" smtClean="0">
                <a:latin typeface="Meiryo UI" panose="020B0604030504040204" pitchFamily="50" charset="-128"/>
                <a:ea typeface="Meiryo UI" panose="020B0604030504040204" pitchFamily="50" charset="-128"/>
              </a:rPr>
              <a:t>参加。</a:t>
            </a:r>
            <a:endParaRPr lang="en-US" altLang="ja-JP" sz="1100" dirty="0">
              <a:latin typeface="Meiryo UI" panose="020B0604030504040204" pitchFamily="50" charset="-128"/>
              <a:ea typeface="Meiryo UI" panose="020B0604030504040204" pitchFamily="50" charset="-128"/>
            </a:endParaRPr>
          </a:p>
          <a:p>
            <a:pPr marL="360000"/>
            <a:r>
              <a:rPr lang="ja-JP" altLang="en-US" sz="1100" dirty="0">
                <a:latin typeface="Meiryo UI" panose="020B0604030504040204" pitchFamily="50" charset="-128"/>
                <a:ea typeface="Meiryo UI" panose="020B0604030504040204" pitchFamily="50" charset="-128"/>
              </a:rPr>
              <a:t>・企業団技術研究発表会では、市町村等から聴講者として</a:t>
            </a:r>
            <a:r>
              <a:rPr lang="en-US" altLang="ja-JP" sz="1100" dirty="0">
                <a:latin typeface="Meiryo UI" panose="020B0604030504040204" pitchFamily="50" charset="-128"/>
                <a:ea typeface="Meiryo UI" panose="020B0604030504040204" pitchFamily="50" charset="-128"/>
              </a:rPr>
              <a:t>71</a:t>
            </a:r>
            <a:r>
              <a:rPr lang="ja-JP" altLang="en-US" sz="1100" dirty="0">
                <a:latin typeface="Meiryo UI" panose="020B0604030504040204" pitchFamily="50" charset="-128"/>
                <a:ea typeface="Meiryo UI" panose="020B0604030504040204" pitchFamily="50" charset="-128"/>
              </a:rPr>
              <a:t>人、発表者として４人が</a:t>
            </a:r>
            <a:r>
              <a:rPr lang="ja-JP" altLang="en-US" sz="1100" dirty="0" smtClean="0">
                <a:latin typeface="Meiryo UI" panose="020B0604030504040204" pitchFamily="50" charset="-128"/>
                <a:ea typeface="Meiryo UI" panose="020B0604030504040204" pitchFamily="50" charset="-128"/>
              </a:rPr>
              <a:t>参加。</a:t>
            </a:r>
            <a:endParaRPr lang="en-US" altLang="ja-JP" sz="1100" dirty="0">
              <a:latin typeface="Meiryo UI" panose="020B0604030504040204" pitchFamily="50" charset="-128"/>
              <a:ea typeface="Meiryo UI" panose="020B0604030504040204" pitchFamily="50" charset="-128"/>
            </a:endParaRPr>
          </a:p>
          <a:p>
            <a:pPr marL="360000"/>
            <a:r>
              <a:rPr lang="ja-JP" altLang="en-US" sz="1100" dirty="0">
                <a:latin typeface="Meiryo UI" panose="020B0604030504040204" pitchFamily="50" charset="-128"/>
                <a:ea typeface="Meiryo UI" panose="020B0604030504040204" pitchFamily="50" charset="-128"/>
              </a:rPr>
              <a:t>・企業団セミナー「水道事業の基盤強化と広域化の効果」を</a:t>
            </a:r>
            <a:r>
              <a:rPr lang="ja-JP" altLang="en-US" sz="1100" dirty="0" smtClean="0">
                <a:latin typeface="Meiryo UI" panose="020B0604030504040204" pitchFamily="50" charset="-128"/>
                <a:ea typeface="Meiryo UI" panose="020B0604030504040204" pitchFamily="50" charset="-128"/>
              </a:rPr>
              <a:t>開催。（</a:t>
            </a:r>
            <a:r>
              <a:rPr lang="ja-JP" altLang="en-US" sz="1100" dirty="0">
                <a:latin typeface="Meiryo UI" panose="020B0604030504040204" pitchFamily="50" charset="-128"/>
                <a:ea typeface="Meiryo UI" panose="020B0604030504040204" pitchFamily="50" charset="-128"/>
              </a:rPr>
              <a:t>市町村</a:t>
            </a:r>
            <a:r>
              <a:rPr lang="en-US" altLang="ja-JP" sz="1100" dirty="0">
                <a:latin typeface="Meiryo UI" panose="020B0604030504040204" pitchFamily="50" charset="-128"/>
                <a:ea typeface="Meiryo UI" panose="020B0604030504040204" pitchFamily="50" charset="-128"/>
              </a:rPr>
              <a:t>50</a:t>
            </a:r>
            <a:r>
              <a:rPr lang="ja-JP" altLang="en-US" sz="1100" dirty="0">
                <a:latin typeface="Meiryo UI" panose="020B0604030504040204" pitchFamily="50" charset="-128"/>
                <a:ea typeface="Meiryo UI" panose="020B0604030504040204" pitchFamily="50" charset="-128"/>
              </a:rPr>
              <a:t>人）</a:t>
            </a:r>
          </a:p>
        </p:txBody>
      </p:sp>
      <p:sp>
        <p:nvSpPr>
          <p:cNvPr id="6" name="Rectangle 9"/>
          <p:cNvSpPr>
            <a:spLocks noChangeArrowheads="1"/>
          </p:cNvSpPr>
          <p:nvPr/>
        </p:nvSpPr>
        <p:spPr bwMode="auto">
          <a:xfrm>
            <a:off x="4241243" y="1179316"/>
            <a:ext cx="4677884"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lvl="0" eaLnBrk="0" fontAlgn="base" hangingPunct="0">
              <a:spcBef>
                <a:spcPct val="0"/>
              </a:spcBef>
              <a:spcAft>
                <a:spcPct val="0"/>
              </a:spcAft>
            </a:pPr>
            <a:r>
              <a:rPr kumimoji="0" lang="ja-JP" altLang="en-US" sz="1200" dirty="0">
                <a:latin typeface="Meiryo UI" panose="020B0604030504040204" pitchFamily="50" charset="-128"/>
                <a:ea typeface="Meiryo UI" panose="020B0604030504040204" pitchFamily="50" charset="-128"/>
                <a:cs typeface="Times New Roman" panose="02020603050405020304" pitchFamily="18" charset="0"/>
              </a:rPr>
              <a:t>企業団との</a:t>
            </a:r>
            <a:r>
              <a:rPr kumimoji="0" lang="ja-JP" altLang="en-US" sz="1200" b="0" i="0" u="none" strike="noStrike" cap="none" normalizeH="0" baseline="0" dirty="0">
                <a:ln>
                  <a:noFill/>
                </a:ln>
                <a:effectLst/>
                <a:latin typeface="Meiryo UI" panose="020B0604030504040204" pitchFamily="50" charset="-128"/>
                <a:ea typeface="Meiryo UI" panose="020B0604030504040204" pitchFamily="50" charset="-128"/>
                <a:cs typeface="Times New Roman" panose="02020603050405020304" pitchFamily="18" charset="0"/>
              </a:rPr>
              <a:t>統合に向けた覚書締結</a:t>
            </a:r>
            <a:r>
              <a:rPr kumimoji="0" lang="ja-JP" altLang="en-US" sz="1200" dirty="0">
                <a:latin typeface="Meiryo UI" panose="020B0604030504040204" pitchFamily="50" charset="-128"/>
                <a:ea typeface="Meiryo UI" panose="020B0604030504040204" pitchFamily="50" charset="-128"/>
                <a:cs typeface="Times New Roman" panose="02020603050405020304" pitchFamily="18" charset="0"/>
              </a:rPr>
              <a:t>市町及び統合済み、統合予定市町村</a:t>
            </a:r>
            <a:endParaRPr kumimoji="0" lang="ja-JP" altLang="ja-JP" sz="1800" b="0" i="0" u="none" strike="noStrike" cap="none" normalizeH="0" baseline="0" dirty="0">
              <a:ln>
                <a:noFill/>
              </a:ln>
              <a:effectLst/>
              <a:latin typeface="Meiryo UI" panose="020B0604030504040204" pitchFamily="50" charset="-128"/>
              <a:ea typeface="Meiryo UI" panose="020B0604030504040204" pitchFamily="50" charset="-128"/>
            </a:endParaRPr>
          </a:p>
        </p:txBody>
      </p:sp>
      <p:sp>
        <p:nvSpPr>
          <p:cNvPr id="7" name="Rectangle 12"/>
          <p:cNvSpPr>
            <a:spLocks noChangeArrowheads="1"/>
          </p:cNvSpPr>
          <p:nvPr/>
        </p:nvSpPr>
        <p:spPr bwMode="auto">
          <a:xfrm>
            <a:off x="5207619" y="1433725"/>
            <a:ext cx="3176337"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ja-JP" altLang="en-US"/>
          </a:p>
        </p:txBody>
      </p:sp>
      <p:sp>
        <p:nvSpPr>
          <p:cNvPr id="4" name="スライド番号プレースホルダー 3"/>
          <p:cNvSpPr>
            <a:spLocks noGrp="1"/>
          </p:cNvSpPr>
          <p:nvPr>
            <p:ph type="sldNum" sz="quarter" idx="12"/>
          </p:nvPr>
        </p:nvSpPr>
        <p:spPr/>
        <p:txBody>
          <a:bodyPr/>
          <a:lstStyle/>
          <a:p>
            <a:fld id="{0852C555-0D64-4388-834A-3E059AADB174}" type="slidenum">
              <a:rPr lang="ja-JP" altLang="en-US" smtClean="0"/>
              <a:pPr/>
              <a:t>34</a:t>
            </a:fld>
            <a:endParaRPr lang="ja-JP" altLang="en-US" dirty="0"/>
          </a:p>
        </p:txBody>
      </p:sp>
      <p:grpSp>
        <p:nvGrpSpPr>
          <p:cNvPr id="3" name="Group 4"/>
          <p:cNvGrpSpPr>
            <a:grpSpLocks noChangeAspect="1"/>
          </p:cNvGrpSpPr>
          <p:nvPr/>
        </p:nvGrpSpPr>
        <p:grpSpPr bwMode="auto">
          <a:xfrm>
            <a:off x="4297107" y="1485697"/>
            <a:ext cx="2035175" cy="3900488"/>
            <a:chOff x="2680" y="957"/>
            <a:chExt cx="1282" cy="2457"/>
          </a:xfrm>
        </p:grpSpPr>
        <p:sp>
          <p:nvSpPr>
            <p:cNvPr id="8" name="AutoShape 3"/>
            <p:cNvSpPr>
              <a:spLocks noChangeAspect="1" noChangeArrowheads="1" noTextEdit="1"/>
            </p:cNvSpPr>
            <p:nvPr/>
          </p:nvSpPr>
          <p:spPr bwMode="auto">
            <a:xfrm>
              <a:off x="2680" y="957"/>
              <a:ext cx="1282" cy="24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9" name="Rectangle 5"/>
            <p:cNvSpPr>
              <a:spLocks noChangeArrowheads="1"/>
            </p:cNvSpPr>
            <p:nvPr/>
          </p:nvSpPr>
          <p:spPr bwMode="auto">
            <a:xfrm>
              <a:off x="2724" y="979"/>
              <a:ext cx="1189" cy="142"/>
            </a:xfrm>
            <a:prstGeom prst="rect">
              <a:avLst/>
            </a:prstGeom>
            <a:solidFill>
              <a:srgbClr val="EEECE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0" name="Rectangle 6"/>
            <p:cNvSpPr>
              <a:spLocks noChangeArrowheads="1"/>
            </p:cNvSpPr>
            <p:nvPr/>
          </p:nvSpPr>
          <p:spPr bwMode="auto">
            <a:xfrm>
              <a:off x="2724" y="1672"/>
              <a:ext cx="1189" cy="196"/>
            </a:xfrm>
            <a:prstGeom prst="rect">
              <a:avLst/>
            </a:prstGeom>
            <a:solidFill>
              <a:srgbClr val="EEECE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1" name="Rectangle 7"/>
            <p:cNvSpPr>
              <a:spLocks noChangeArrowheads="1"/>
            </p:cNvSpPr>
            <p:nvPr/>
          </p:nvSpPr>
          <p:spPr bwMode="auto">
            <a:xfrm>
              <a:off x="2724" y="2280"/>
              <a:ext cx="1189" cy="142"/>
            </a:xfrm>
            <a:prstGeom prst="rect">
              <a:avLst/>
            </a:prstGeom>
            <a:solidFill>
              <a:srgbClr val="EEECE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2" name="Rectangle 8"/>
            <p:cNvSpPr>
              <a:spLocks noChangeArrowheads="1"/>
            </p:cNvSpPr>
            <p:nvPr/>
          </p:nvSpPr>
          <p:spPr bwMode="auto">
            <a:xfrm>
              <a:off x="2909" y="1017"/>
              <a:ext cx="218" cy="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900" b="0" i="0" u="none" strike="noStrike" cap="none" normalizeH="0" baseline="0">
                  <a:ln>
                    <a:noFill/>
                  </a:ln>
                  <a:effectLst/>
                  <a:latin typeface="ＭＳ ゴシック" panose="020B0609070205080204" pitchFamily="49" charset="-128"/>
                  <a:ea typeface="ＭＳ ゴシック" panose="020B0609070205080204" pitchFamily="49" charset="-128"/>
                </a:rPr>
                <a:t>市町名</a:t>
              </a:r>
              <a:endParaRPr kumimoji="0" lang="ja-JP" altLang="ja-JP" sz="1800" b="0" i="0" u="none" strike="noStrike" cap="none" normalizeH="0" baseline="0">
                <a:ln>
                  <a:noFill/>
                </a:ln>
                <a:effectLst/>
              </a:endParaRPr>
            </a:p>
          </p:txBody>
        </p:sp>
        <p:sp>
          <p:nvSpPr>
            <p:cNvPr id="13" name="Rectangle 9"/>
            <p:cNvSpPr>
              <a:spLocks noChangeArrowheads="1"/>
            </p:cNvSpPr>
            <p:nvPr/>
          </p:nvSpPr>
          <p:spPr bwMode="auto">
            <a:xfrm>
              <a:off x="3347" y="1017"/>
              <a:ext cx="509" cy="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900" b="0" i="0" u="none" strike="noStrike" cap="none" normalizeH="0" baseline="0" dirty="0">
                  <a:ln>
                    <a:noFill/>
                  </a:ln>
                  <a:effectLst/>
                  <a:latin typeface="ＭＳ ゴシック" panose="020B0609070205080204" pitchFamily="49" charset="-128"/>
                  <a:ea typeface="ＭＳ ゴシック" panose="020B0609070205080204" pitchFamily="49" charset="-128"/>
                </a:rPr>
                <a:t>行政区域内人口</a:t>
              </a:r>
              <a:endParaRPr kumimoji="0" lang="ja-JP" altLang="ja-JP" sz="1800" b="0" i="0" u="none" strike="noStrike" cap="none" normalizeH="0" baseline="0" dirty="0">
                <a:ln>
                  <a:noFill/>
                </a:ln>
                <a:effectLst/>
              </a:endParaRPr>
            </a:p>
          </p:txBody>
        </p:sp>
        <p:sp>
          <p:nvSpPr>
            <p:cNvPr id="14" name="Rectangle 10"/>
            <p:cNvSpPr>
              <a:spLocks noChangeArrowheads="1"/>
            </p:cNvSpPr>
            <p:nvPr/>
          </p:nvSpPr>
          <p:spPr bwMode="auto">
            <a:xfrm>
              <a:off x="2739" y="1156"/>
              <a:ext cx="291" cy="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900" b="1" i="0" u="none" strike="noStrike" cap="none" normalizeH="0" baseline="0">
                  <a:ln>
                    <a:noFill/>
                  </a:ln>
                  <a:effectLst/>
                  <a:latin typeface="ＭＳ 明朝" panose="02020609040205080304" pitchFamily="17" charset="-128"/>
                  <a:ea typeface="ＭＳ 明朝" panose="02020609040205080304" pitchFamily="17" charset="-128"/>
                </a:rPr>
                <a:t>藤井寺市</a:t>
              </a:r>
              <a:endParaRPr kumimoji="0" lang="ja-JP" altLang="ja-JP" sz="1800" b="0" i="0" u="none" strike="noStrike" cap="none" normalizeH="0" baseline="0">
                <a:ln>
                  <a:noFill/>
                </a:ln>
                <a:effectLst/>
              </a:endParaRPr>
            </a:p>
          </p:txBody>
        </p:sp>
        <p:sp>
          <p:nvSpPr>
            <p:cNvPr id="15" name="Rectangle 11"/>
            <p:cNvSpPr>
              <a:spLocks noChangeArrowheads="1"/>
            </p:cNvSpPr>
            <p:nvPr/>
          </p:nvSpPr>
          <p:spPr bwMode="auto">
            <a:xfrm>
              <a:off x="3563" y="1156"/>
              <a:ext cx="291" cy="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900" b="1" i="0" u="none" strike="noStrike" cap="none" normalizeH="0" baseline="0" dirty="0">
                  <a:ln>
                    <a:noFill/>
                  </a:ln>
                  <a:effectLst/>
                  <a:latin typeface="ＭＳ 明朝" panose="02020609040205080304" pitchFamily="17" charset="-128"/>
                  <a:ea typeface="ＭＳ 明朝" panose="02020609040205080304" pitchFamily="17" charset="-128"/>
                </a:rPr>
                <a:t>64,971人</a:t>
              </a:r>
              <a:endParaRPr kumimoji="0" lang="ja-JP" altLang="ja-JP" sz="1800" b="0" i="0" u="none" strike="noStrike" cap="none" normalizeH="0" baseline="0" dirty="0">
                <a:ln>
                  <a:noFill/>
                </a:ln>
                <a:effectLst/>
              </a:endParaRPr>
            </a:p>
          </p:txBody>
        </p:sp>
        <p:sp>
          <p:nvSpPr>
            <p:cNvPr id="16" name="Rectangle 12"/>
            <p:cNvSpPr>
              <a:spLocks noChangeArrowheads="1"/>
            </p:cNvSpPr>
            <p:nvPr/>
          </p:nvSpPr>
          <p:spPr bwMode="auto">
            <a:xfrm>
              <a:off x="2739" y="1294"/>
              <a:ext cx="364" cy="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900" b="1" i="0" u="none" strike="noStrike" cap="none" normalizeH="0" baseline="0" dirty="0">
                  <a:ln>
                    <a:noFill/>
                  </a:ln>
                  <a:effectLst/>
                  <a:latin typeface="ＭＳ 明朝" panose="02020609040205080304" pitchFamily="17" charset="-128"/>
                  <a:ea typeface="ＭＳ 明朝" panose="02020609040205080304" pitchFamily="17" charset="-128"/>
                </a:rPr>
                <a:t>大阪狭山市</a:t>
              </a:r>
              <a:endParaRPr kumimoji="0" lang="ja-JP" altLang="ja-JP" sz="1800" b="0" i="0" u="none" strike="noStrike" cap="none" normalizeH="0" baseline="0" dirty="0">
                <a:ln>
                  <a:noFill/>
                </a:ln>
                <a:effectLst/>
              </a:endParaRPr>
            </a:p>
          </p:txBody>
        </p:sp>
        <p:sp>
          <p:nvSpPr>
            <p:cNvPr id="17" name="Rectangle 13"/>
            <p:cNvSpPr>
              <a:spLocks noChangeArrowheads="1"/>
            </p:cNvSpPr>
            <p:nvPr/>
          </p:nvSpPr>
          <p:spPr bwMode="auto">
            <a:xfrm>
              <a:off x="3563" y="1294"/>
              <a:ext cx="291" cy="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900" b="1" i="0" u="none" strike="noStrike" cap="none" normalizeH="0" baseline="0">
                  <a:ln>
                    <a:noFill/>
                  </a:ln>
                  <a:effectLst/>
                  <a:latin typeface="ＭＳ 明朝" panose="02020609040205080304" pitchFamily="17" charset="-128"/>
                  <a:ea typeface="ＭＳ 明朝" panose="02020609040205080304" pitchFamily="17" charset="-128"/>
                </a:rPr>
                <a:t>57,876人</a:t>
              </a:r>
              <a:endParaRPr kumimoji="0" lang="ja-JP" altLang="ja-JP" sz="1800" b="0" i="0" u="none" strike="noStrike" cap="none" normalizeH="0" baseline="0">
                <a:ln>
                  <a:noFill/>
                </a:ln>
                <a:effectLst/>
              </a:endParaRPr>
            </a:p>
          </p:txBody>
        </p:sp>
        <p:sp>
          <p:nvSpPr>
            <p:cNvPr id="18" name="Rectangle 14"/>
            <p:cNvSpPr>
              <a:spLocks noChangeArrowheads="1"/>
            </p:cNvSpPr>
            <p:nvPr/>
          </p:nvSpPr>
          <p:spPr bwMode="auto">
            <a:xfrm>
              <a:off x="2739" y="1433"/>
              <a:ext cx="218" cy="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900" b="1" i="0" u="none" strike="noStrike" cap="none" normalizeH="0" baseline="0">
                  <a:ln>
                    <a:noFill/>
                  </a:ln>
                  <a:effectLst/>
                  <a:latin typeface="ＭＳ 明朝" panose="02020609040205080304" pitchFamily="17" charset="-128"/>
                  <a:ea typeface="ＭＳ 明朝" panose="02020609040205080304" pitchFamily="17" charset="-128"/>
                </a:rPr>
                <a:t>熊取町</a:t>
              </a:r>
              <a:endParaRPr kumimoji="0" lang="ja-JP" altLang="ja-JP" sz="1800" b="0" i="0" u="none" strike="noStrike" cap="none" normalizeH="0" baseline="0">
                <a:ln>
                  <a:noFill/>
                </a:ln>
                <a:effectLst/>
              </a:endParaRPr>
            </a:p>
          </p:txBody>
        </p:sp>
        <p:sp>
          <p:nvSpPr>
            <p:cNvPr id="19" name="Rectangle 15"/>
            <p:cNvSpPr>
              <a:spLocks noChangeArrowheads="1"/>
            </p:cNvSpPr>
            <p:nvPr/>
          </p:nvSpPr>
          <p:spPr bwMode="auto">
            <a:xfrm>
              <a:off x="3563" y="1433"/>
              <a:ext cx="291" cy="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900" b="1" i="0" u="none" strike="noStrike" cap="none" normalizeH="0" baseline="0">
                  <a:ln>
                    <a:noFill/>
                  </a:ln>
                  <a:effectLst/>
                  <a:latin typeface="ＭＳ 明朝" panose="02020609040205080304" pitchFamily="17" charset="-128"/>
                  <a:ea typeface="ＭＳ 明朝" panose="02020609040205080304" pitchFamily="17" charset="-128"/>
                </a:rPr>
                <a:t>44,190人</a:t>
              </a:r>
              <a:endParaRPr kumimoji="0" lang="ja-JP" altLang="ja-JP" sz="1800" b="0" i="0" u="none" strike="noStrike" cap="none" normalizeH="0" baseline="0">
                <a:ln>
                  <a:noFill/>
                </a:ln>
                <a:effectLst/>
              </a:endParaRPr>
            </a:p>
          </p:txBody>
        </p:sp>
        <p:sp>
          <p:nvSpPr>
            <p:cNvPr id="20" name="Rectangle 16"/>
            <p:cNvSpPr>
              <a:spLocks noChangeArrowheads="1"/>
            </p:cNvSpPr>
            <p:nvPr/>
          </p:nvSpPr>
          <p:spPr bwMode="auto">
            <a:xfrm>
              <a:off x="2739" y="1572"/>
              <a:ext cx="218" cy="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900" b="1" i="0" u="none" strike="noStrike" cap="none" normalizeH="0" baseline="0">
                  <a:ln>
                    <a:noFill/>
                  </a:ln>
                  <a:effectLst/>
                  <a:latin typeface="ＭＳ 明朝" panose="02020609040205080304" pitchFamily="17" charset="-128"/>
                  <a:ea typeface="ＭＳ 明朝" panose="02020609040205080304" pitchFamily="17" charset="-128"/>
                </a:rPr>
                <a:t>河南町</a:t>
              </a:r>
              <a:endParaRPr kumimoji="0" lang="ja-JP" altLang="ja-JP" sz="1800" b="0" i="0" u="none" strike="noStrike" cap="none" normalizeH="0" baseline="0">
                <a:ln>
                  <a:noFill/>
                </a:ln>
                <a:effectLst/>
              </a:endParaRPr>
            </a:p>
          </p:txBody>
        </p:sp>
        <p:sp>
          <p:nvSpPr>
            <p:cNvPr id="21" name="Rectangle 17"/>
            <p:cNvSpPr>
              <a:spLocks noChangeArrowheads="1"/>
            </p:cNvSpPr>
            <p:nvPr/>
          </p:nvSpPr>
          <p:spPr bwMode="auto">
            <a:xfrm>
              <a:off x="3563" y="1572"/>
              <a:ext cx="291" cy="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900" b="1" i="0" u="none" strike="noStrike" cap="none" normalizeH="0" baseline="0">
                  <a:ln>
                    <a:noFill/>
                  </a:ln>
                  <a:effectLst/>
                  <a:latin typeface="ＭＳ 明朝" panose="02020609040205080304" pitchFamily="17" charset="-128"/>
                  <a:ea typeface="ＭＳ 明朝" panose="02020609040205080304" pitchFamily="17" charset="-128"/>
                </a:rPr>
                <a:t>15,978人</a:t>
              </a:r>
              <a:endParaRPr kumimoji="0" lang="ja-JP" altLang="ja-JP" sz="1800" b="0" i="0" u="none" strike="noStrike" cap="none" normalizeH="0" baseline="0">
                <a:ln>
                  <a:noFill/>
                </a:ln>
                <a:effectLst/>
              </a:endParaRPr>
            </a:p>
          </p:txBody>
        </p:sp>
        <p:sp>
          <p:nvSpPr>
            <p:cNvPr id="22" name="Rectangle 18"/>
            <p:cNvSpPr>
              <a:spLocks noChangeArrowheads="1"/>
            </p:cNvSpPr>
            <p:nvPr/>
          </p:nvSpPr>
          <p:spPr bwMode="auto">
            <a:xfrm>
              <a:off x="2739" y="1903"/>
              <a:ext cx="291" cy="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900" b="0" i="0" u="none" strike="noStrike" cap="none" normalizeH="0" baseline="0">
                  <a:ln>
                    <a:noFill/>
                  </a:ln>
                  <a:effectLst/>
                  <a:latin typeface="ＭＳ 明朝" panose="02020609040205080304" pitchFamily="17" charset="-128"/>
                  <a:ea typeface="ＭＳ 明朝" panose="02020609040205080304" pitchFamily="17" charset="-128"/>
                </a:rPr>
                <a:t>四條畷市</a:t>
              </a:r>
              <a:endParaRPr kumimoji="0" lang="ja-JP" altLang="ja-JP" sz="1800" b="0" i="0" u="none" strike="noStrike" cap="none" normalizeH="0" baseline="0">
                <a:ln>
                  <a:noFill/>
                </a:ln>
                <a:effectLst/>
              </a:endParaRPr>
            </a:p>
          </p:txBody>
        </p:sp>
        <p:sp>
          <p:nvSpPr>
            <p:cNvPr id="23" name="Rectangle 19"/>
            <p:cNvSpPr>
              <a:spLocks noChangeArrowheads="1"/>
            </p:cNvSpPr>
            <p:nvPr/>
          </p:nvSpPr>
          <p:spPr bwMode="auto">
            <a:xfrm>
              <a:off x="3667" y="1903"/>
              <a:ext cx="218" cy="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900" b="0" i="0" u="none" strike="noStrike" cap="none" normalizeH="0" baseline="0">
                  <a:ln>
                    <a:noFill/>
                  </a:ln>
                  <a:effectLst/>
                  <a:latin typeface="ＭＳ 明朝" panose="02020609040205080304" pitchFamily="17" charset="-128"/>
                  <a:ea typeface="ＭＳ 明朝" panose="02020609040205080304" pitchFamily="17" charset="-128"/>
                </a:rPr>
                <a:t>55,664</a:t>
              </a:r>
              <a:endParaRPr kumimoji="0" lang="ja-JP" altLang="ja-JP" sz="1800" b="0" i="0" u="none" strike="noStrike" cap="none" normalizeH="0" baseline="0">
                <a:ln>
                  <a:noFill/>
                </a:ln>
                <a:effectLst/>
              </a:endParaRPr>
            </a:p>
          </p:txBody>
        </p:sp>
        <p:sp>
          <p:nvSpPr>
            <p:cNvPr id="24" name="Rectangle 20"/>
            <p:cNvSpPr>
              <a:spLocks noChangeArrowheads="1"/>
            </p:cNvSpPr>
            <p:nvPr/>
          </p:nvSpPr>
          <p:spPr bwMode="auto">
            <a:xfrm>
              <a:off x="2739" y="2041"/>
              <a:ext cx="218" cy="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900" b="0" i="0" u="none" strike="noStrike" cap="none" normalizeH="0" baseline="0">
                  <a:ln>
                    <a:noFill/>
                  </a:ln>
                  <a:effectLst/>
                  <a:latin typeface="ＭＳ 明朝" panose="02020609040205080304" pitchFamily="17" charset="-128"/>
                  <a:ea typeface="ＭＳ 明朝" panose="02020609040205080304" pitchFamily="17" charset="-128"/>
                </a:rPr>
                <a:t>太子町</a:t>
              </a:r>
              <a:endParaRPr kumimoji="0" lang="ja-JP" altLang="ja-JP" sz="1800" b="0" i="0" u="none" strike="noStrike" cap="none" normalizeH="0" baseline="0">
                <a:ln>
                  <a:noFill/>
                </a:ln>
                <a:effectLst/>
              </a:endParaRPr>
            </a:p>
          </p:txBody>
        </p:sp>
        <p:sp>
          <p:nvSpPr>
            <p:cNvPr id="25" name="Rectangle 21"/>
            <p:cNvSpPr>
              <a:spLocks noChangeArrowheads="1"/>
            </p:cNvSpPr>
            <p:nvPr/>
          </p:nvSpPr>
          <p:spPr bwMode="auto">
            <a:xfrm>
              <a:off x="3667" y="2041"/>
              <a:ext cx="218" cy="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900" b="0" i="0" u="none" strike="noStrike" cap="none" normalizeH="0" baseline="0">
                  <a:ln>
                    <a:noFill/>
                  </a:ln>
                  <a:effectLst/>
                  <a:latin typeface="ＭＳ 明朝" panose="02020609040205080304" pitchFamily="17" charset="-128"/>
                  <a:ea typeface="ＭＳ 明朝" panose="02020609040205080304" pitchFamily="17" charset="-128"/>
                </a:rPr>
                <a:t>13,538</a:t>
              </a:r>
              <a:endParaRPr kumimoji="0" lang="ja-JP" altLang="ja-JP" sz="1800" b="0" i="0" u="none" strike="noStrike" cap="none" normalizeH="0" baseline="0">
                <a:ln>
                  <a:noFill/>
                </a:ln>
                <a:effectLst/>
              </a:endParaRPr>
            </a:p>
          </p:txBody>
        </p:sp>
        <p:sp>
          <p:nvSpPr>
            <p:cNvPr id="26" name="Rectangle 22"/>
            <p:cNvSpPr>
              <a:spLocks noChangeArrowheads="1"/>
            </p:cNvSpPr>
            <p:nvPr/>
          </p:nvSpPr>
          <p:spPr bwMode="auto">
            <a:xfrm>
              <a:off x="2739" y="2180"/>
              <a:ext cx="364" cy="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900" b="0" i="0" u="none" strike="noStrike" cap="none" normalizeH="0" baseline="0">
                  <a:ln>
                    <a:noFill/>
                  </a:ln>
                  <a:effectLst/>
                  <a:latin typeface="ＭＳ 明朝" panose="02020609040205080304" pitchFamily="17" charset="-128"/>
                  <a:ea typeface="ＭＳ 明朝" panose="02020609040205080304" pitchFamily="17" charset="-128"/>
                </a:rPr>
                <a:t>千早赤阪村</a:t>
              </a:r>
              <a:endParaRPr kumimoji="0" lang="ja-JP" altLang="ja-JP" sz="1800" b="0" i="0" u="none" strike="noStrike" cap="none" normalizeH="0" baseline="0">
                <a:ln>
                  <a:noFill/>
                </a:ln>
                <a:effectLst/>
              </a:endParaRPr>
            </a:p>
          </p:txBody>
        </p:sp>
        <p:sp>
          <p:nvSpPr>
            <p:cNvPr id="27" name="Rectangle 23"/>
            <p:cNvSpPr>
              <a:spLocks noChangeArrowheads="1"/>
            </p:cNvSpPr>
            <p:nvPr/>
          </p:nvSpPr>
          <p:spPr bwMode="auto">
            <a:xfrm>
              <a:off x="3705" y="2180"/>
              <a:ext cx="182" cy="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900" b="0" i="0" u="none" strike="noStrike" cap="none" normalizeH="0" baseline="0">
                  <a:ln>
                    <a:noFill/>
                  </a:ln>
                  <a:effectLst/>
                  <a:latin typeface="ＭＳ 明朝" panose="02020609040205080304" pitchFamily="17" charset="-128"/>
                  <a:ea typeface="ＭＳ 明朝" panose="02020609040205080304" pitchFamily="17" charset="-128"/>
                </a:rPr>
                <a:t>5,193</a:t>
              </a:r>
              <a:endParaRPr kumimoji="0" lang="ja-JP" altLang="ja-JP" sz="1800" b="0" i="0" u="none" strike="noStrike" cap="none" normalizeH="0" baseline="0">
                <a:ln>
                  <a:noFill/>
                </a:ln>
                <a:effectLst/>
              </a:endParaRPr>
            </a:p>
          </p:txBody>
        </p:sp>
        <p:sp>
          <p:nvSpPr>
            <p:cNvPr id="28" name="Rectangle 24"/>
            <p:cNvSpPr>
              <a:spLocks noChangeArrowheads="1"/>
            </p:cNvSpPr>
            <p:nvPr/>
          </p:nvSpPr>
          <p:spPr bwMode="auto">
            <a:xfrm>
              <a:off x="2739" y="2457"/>
              <a:ext cx="218" cy="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900" b="0" i="0" u="none" strike="noStrike" cap="none" normalizeH="0" baseline="0">
                  <a:ln>
                    <a:noFill/>
                  </a:ln>
                  <a:effectLst/>
                  <a:latin typeface="ＭＳ 明朝" panose="02020609040205080304" pitchFamily="17" charset="-128"/>
                  <a:ea typeface="ＭＳ 明朝" panose="02020609040205080304" pitchFamily="17" charset="-128"/>
                </a:rPr>
                <a:t>泉南市</a:t>
              </a:r>
              <a:endParaRPr kumimoji="0" lang="ja-JP" altLang="ja-JP" sz="1800" b="0" i="0" u="none" strike="noStrike" cap="none" normalizeH="0" baseline="0">
                <a:ln>
                  <a:noFill/>
                </a:ln>
                <a:effectLst/>
              </a:endParaRPr>
            </a:p>
          </p:txBody>
        </p:sp>
        <p:sp>
          <p:nvSpPr>
            <p:cNvPr id="29" name="Rectangle 25"/>
            <p:cNvSpPr>
              <a:spLocks noChangeArrowheads="1"/>
            </p:cNvSpPr>
            <p:nvPr/>
          </p:nvSpPr>
          <p:spPr bwMode="auto">
            <a:xfrm>
              <a:off x="3667" y="2457"/>
              <a:ext cx="218" cy="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900" b="0" i="0" u="none" strike="noStrike" cap="none" normalizeH="0" baseline="0">
                  <a:ln>
                    <a:noFill/>
                  </a:ln>
                  <a:effectLst/>
                  <a:latin typeface="ＭＳ 明朝" panose="02020609040205080304" pitchFamily="17" charset="-128"/>
                  <a:ea typeface="ＭＳ 明朝" panose="02020609040205080304" pitchFamily="17" charset="-128"/>
                </a:rPr>
                <a:t>61,805</a:t>
              </a:r>
              <a:endParaRPr kumimoji="0" lang="ja-JP" altLang="ja-JP" sz="1800" b="0" i="0" u="none" strike="noStrike" cap="none" normalizeH="0" baseline="0">
                <a:ln>
                  <a:noFill/>
                </a:ln>
                <a:effectLst/>
              </a:endParaRPr>
            </a:p>
          </p:txBody>
        </p:sp>
        <p:sp>
          <p:nvSpPr>
            <p:cNvPr id="30" name="Rectangle 26"/>
            <p:cNvSpPr>
              <a:spLocks noChangeArrowheads="1"/>
            </p:cNvSpPr>
            <p:nvPr/>
          </p:nvSpPr>
          <p:spPr bwMode="auto">
            <a:xfrm>
              <a:off x="2739" y="2596"/>
              <a:ext cx="218" cy="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900" b="0" i="0" u="none" strike="noStrike" cap="none" normalizeH="0" baseline="0">
                  <a:ln>
                    <a:noFill/>
                  </a:ln>
                  <a:effectLst/>
                  <a:latin typeface="ＭＳ 明朝" panose="02020609040205080304" pitchFamily="17" charset="-128"/>
                  <a:ea typeface="ＭＳ 明朝" panose="02020609040205080304" pitchFamily="17" charset="-128"/>
                </a:rPr>
                <a:t>阪南市</a:t>
              </a:r>
              <a:endParaRPr kumimoji="0" lang="ja-JP" altLang="ja-JP" sz="1800" b="0" i="0" u="none" strike="noStrike" cap="none" normalizeH="0" baseline="0">
                <a:ln>
                  <a:noFill/>
                </a:ln>
                <a:effectLst/>
              </a:endParaRPr>
            </a:p>
          </p:txBody>
        </p:sp>
        <p:sp>
          <p:nvSpPr>
            <p:cNvPr id="31" name="Rectangle 27"/>
            <p:cNvSpPr>
              <a:spLocks noChangeArrowheads="1"/>
            </p:cNvSpPr>
            <p:nvPr/>
          </p:nvSpPr>
          <p:spPr bwMode="auto">
            <a:xfrm>
              <a:off x="3667" y="2596"/>
              <a:ext cx="218" cy="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900" b="0" i="0" u="none" strike="noStrike" cap="none" normalizeH="0" baseline="0">
                  <a:ln>
                    <a:noFill/>
                  </a:ln>
                  <a:effectLst/>
                  <a:latin typeface="ＭＳ 明朝" panose="02020609040205080304" pitchFamily="17" charset="-128"/>
                  <a:ea typeface="ＭＳ 明朝" panose="02020609040205080304" pitchFamily="17" charset="-128"/>
                </a:rPr>
                <a:t>53,358</a:t>
              </a:r>
              <a:endParaRPr kumimoji="0" lang="ja-JP" altLang="ja-JP" sz="1800" b="0" i="0" u="none" strike="noStrike" cap="none" normalizeH="0" baseline="0">
                <a:ln>
                  <a:noFill/>
                </a:ln>
                <a:effectLst/>
              </a:endParaRPr>
            </a:p>
          </p:txBody>
        </p:sp>
        <p:sp>
          <p:nvSpPr>
            <p:cNvPr id="32" name="Rectangle 28"/>
            <p:cNvSpPr>
              <a:spLocks noChangeArrowheads="1"/>
            </p:cNvSpPr>
            <p:nvPr/>
          </p:nvSpPr>
          <p:spPr bwMode="auto">
            <a:xfrm>
              <a:off x="2739" y="2734"/>
              <a:ext cx="218" cy="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900" b="0" i="0" u="none" strike="noStrike" cap="none" normalizeH="0" baseline="0" dirty="0">
                  <a:ln>
                    <a:noFill/>
                  </a:ln>
                  <a:effectLst/>
                  <a:latin typeface="ＭＳ 明朝" panose="02020609040205080304" pitchFamily="17" charset="-128"/>
                  <a:ea typeface="ＭＳ 明朝" panose="02020609040205080304" pitchFamily="17" charset="-128"/>
                </a:rPr>
                <a:t>豊能町</a:t>
              </a:r>
              <a:endParaRPr kumimoji="0" lang="ja-JP" altLang="ja-JP" sz="1800" b="0" i="0" u="none" strike="noStrike" cap="none" normalizeH="0" baseline="0" dirty="0">
                <a:ln>
                  <a:noFill/>
                </a:ln>
                <a:effectLst/>
              </a:endParaRPr>
            </a:p>
          </p:txBody>
        </p:sp>
        <p:sp>
          <p:nvSpPr>
            <p:cNvPr id="33" name="Rectangle 29"/>
            <p:cNvSpPr>
              <a:spLocks noChangeArrowheads="1"/>
            </p:cNvSpPr>
            <p:nvPr/>
          </p:nvSpPr>
          <p:spPr bwMode="auto">
            <a:xfrm>
              <a:off x="3667" y="2734"/>
              <a:ext cx="218" cy="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900" b="0" i="0" u="none" strike="noStrike" cap="none" normalizeH="0" baseline="0">
                  <a:ln>
                    <a:noFill/>
                  </a:ln>
                  <a:effectLst/>
                  <a:latin typeface="ＭＳ 明朝" panose="02020609040205080304" pitchFamily="17" charset="-128"/>
                  <a:ea typeface="ＭＳ 明朝" panose="02020609040205080304" pitchFamily="17" charset="-128"/>
                </a:rPr>
                <a:t>19,325</a:t>
              </a:r>
              <a:endParaRPr kumimoji="0" lang="ja-JP" altLang="ja-JP" sz="1800" b="0" i="0" u="none" strike="noStrike" cap="none" normalizeH="0" baseline="0">
                <a:ln>
                  <a:noFill/>
                </a:ln>
                <a:effectLst/>
              </a:endParaRPr>
            </a:p>
          </p:txBody>
        </p:sp>
        <p:sp>
          <p:nvSpPr>
            <p:cNvPr id="34" name="Rectangle 30"/>
            <p:cNvSpPr>
              <a:spLocks noChangeArrowheads="1"/>
            </p:cNvSpPr>
            <p:nvPr/>
          </p:nvSpPr>
          <p:spPr bwMode="auto">
            <a:xfrm>
              <a:off x="2739" y="2873"/>
              <a:ext cx="218" cy="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900" b="0" i="0" u="none" strike="noStrike" cap="none" normalizeH="0" baseline="0" dirty="0">
                  <a:ln>
                    <a:noFill/>
                  </a:ln>
                  <a:effectLst/>
                  <a:latin typeface="ＭＳ 明朝" panose="02020609040205080304" pitchFamily="17" charset="-128"/>
                  <a:ea typeface="ＭＳ 明朝" panose="02020609040205080304" pitchFamily="17" charset="-128"/>
                </a:rPr>
                <a:t>忠岡町</a:t>
              </a:r>
              <a:endParaRPr kumimoji="0" lang="ja-JP" altLang="ja-JP" sz="1800" b="0" i="0" u="none" strike="noStrike" cap="none" normalizeH="0" baseline="0" dirty="0">
                <a:ln>
                  <a:noFill/>
                </a:ln>
                <a:effectLst/>
              </a:endParaRPr>
            </a:p>
          </p:txBody>
        </p:sp>
        <p:sp>
          <p:nvSpPr>
            <p:cNvPr id="35" name="Rectangle 31"/>
            <p:cNvSpPr>
              <a:spLocks noChangeArrowheads="1"/>
            </p:cNvSpPr>
            <p:nvPr/>
          </p:nvSpPr>
          <p:spPr bwMode="auto">
            <a:xfrm>
              <a:off x="3667" y="2873"/>
              <a:ext cx="218" cy="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900" b="0" i="0" u="none" strike="noStrike" cap="none" normalizeH="0" baseline="0">
                  <a:ln>
                    <a:noFill/>
                  </a:ln>
                  <a:effectLst/>
                  <a:latin typeface="ＭＳ 明朝" panose="02020609040205080304" pitchFamily="17" charset="-128"/>
                  <a:ea typeface="ＭＳ 明朝" panose="02020609040205080304" pitchFamily="17" charset="-128"/>
                </a:rPr>
                <a:t>17,045</a:t>
              </a:r>
              <a:endParaRPr kumimoji="0" lang="ja-JP" altLang="ja-JP" sz="1800" b="0" i="0" u="none" strike="noStrike" cap="none" normalizeH="0" baseline="0">
                <a:ln>
                  <a:noFill/>
                </a:ln>
                <a:effectLst/>
              </a:endParaRPr>
            </a:p>
          </p:txBody>
        </p:sp>
        <p:sp>
          <p:nvSpPr>
            <p:cNvPr id="36" name="Rectangle 32"/>
            <p:cNvSpPr>
              <a:spLocks noChangeArrowheads="1"/>
            </p:cNvSpPr>
            <p:nvPr/>
          </p:nvSpPr>
          <p:spPr bwMode="auto">
            <a:xfrm>
              <a:off x="2739" y="3011"/>
              <a:ext cx="218" cy="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900" b="0" i="0" u="none" strike="noStrike" cap="none" normalizeH="0" baseline="0">
                  <a:ln>
                    <a:noFill/>
                  </a:ln>
                  <a:effectLst/>
                  <a:latin typeface="ＭＳ 明朝" panose="02020609040205080304" pitchFamily="17" charset="-128"/>
                  <a:ea typeface="ＭＳ 明朝" panose="02020609040205080304" pitchFamily="17" charset="-128"/>
                </a:rPr>
                <a:t>田尻町</a:t>
              </a:r>
              <a:endParaRPr kumimoji="0" lang="ja-JP" altLang="ja-JP" sz="1800" b="0" i="0" u="none" strike="noStrike" cap="none" normalizeH="0" baseline="0">
                <a:ln>
                  <a:noFill/>
                </a:ln>
                <a:effectLst/>
              </a:endParaRPr>
            </a:p>
          </p:txBody>
        </p:sp>
        <p:sp>
          <p:nvSpPr>
            <p:cNvPr id="37" name="Rectangle 33"/>
            <p:cNvSpPr>
              <a:spLocks noChangeArrowheads="1"/>
            </p:cNvSpPr>
            <p:nvPr/>
          </p:nvSpPr>
          <p:spPr bwMode="auto">
            <a:xfrm>
              <a:off x="3705" y="3011"/>
              <a:ext cx="182" cy="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900" b="0" i="0" u="none" strike="noStrike" cap="none" normalizeH="0" baseline="0">
                  <a:ln>
                    <a:noFill/>
                  </a:ln>
                  <a:effectLst/>
                  <a:latin typeface="ＭＳ 明朝" panose="02020609040205080304" pitchFamily="17" charset="-128"/>
                  <a:ea typeface="ＭＳ 明朝" panose="02020609040205080304" pitchFamily="17" charset="-128"/>
                </a:rPr>
                <a:t>8,446</a:t>
              </a:r>
              <a:endParaRPr kumimoji="0" lang="ja-JP" altLang="ja-JP" sz="1800" b="0" i="0" u="none" strike="noStrike" cap="none" normalizeH="0" baseline="0">
                <a:ln>
                  <a:noFill/>
                </a:ln>
                <a:effectLst/>
              </a:endParaRPr>
            </a:p>
          </p:txBody>
        </p:sp>
        <p:sp>
          <p:nvSpPr>
            <p:cNvPr id="38" name="Rectangle 34"/>
            <p:cNvSpPr>
              <a:spLocks noChangeArrowheads="1"/>
            </p:cNvSpPr>
            <p:nvPr/>
          </p:nvSpPr>
          <p:spPr bwMode="auto">
            <a:xfrm>
              <a:off x="2739" y="3150"/>
              <a:ext cx="145" cy="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900" b="0" i="0" u="none" strike="noStrike" cap="none" normalizeH="0" baseline="0">
                  <a:ln>
                    <a:noFill/>
                  </a:ln>
                  <a:effectLst/>
                  <a:latin typeface="ＭＳ 明朝" panose="02020609040205080304" pitchFamily="17" charset="-128"/>
                  <a:ea typeface="ＭＳ 明朝" panose="02020609040205080304" pitchFamily="17" charset="-128"/>
                </a:rPr>
                <a:t>岬町</a:t>
              </a:r>
              <a:endParaRPr kumimoji="0" lang="ja-JP" altLang="ja-JP" sz="1800" b="0" i="0" u="none" strike="noStrike" cap="none" normalizeH="0" baseline="0">
                <a:ln>
                  <a:noFill/>
                </a:ln>
                <a:effectLst/>
              </a:endParaRPr>
            </a:p>
          </p:txBody>
        </p:sp>
        <p:sp>
          <p:nvSpPr>
            <p:cNvPr id="39" name="Rectangle 35"/>
            <p:cNvSpPr>
              <a:spLocks noChangeArrowheads="1"/>
            </p:cNvSpPr>
            <p:nvPr/>
          </p:nvSpPr>
          <p:spPr bwMode="auto">
            <a:xfrm>
              <a:off x="3667" y="3150"/>
              <a:ext cx="218" cy="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900" b="0" i="0" u="none" strike="noStrike" cap="none" normalizeH="0" baseline="0">
                  <a:ln>
                    <a:noFill/>
                  </a:ln>
                  <a:effectLst/>
                  <a:latin typeface="ＭＳ 明朝" panose="02020609040205080304" pitchFamily="17" charset="-128"/>
                  <a:ea typeface="ＭＳ 明朝" panose="02020609040205080304" pitchFamily="17" charset="-128"/>
                </a:rPr>
                <a:t>15,695</a:t>
              </a:r>
              <a:endParaRPr kumimoji="0" lang="ja-JP" altLang="ja-JP" sz="1800" b="0" i="0" u="none" strike="noStrike" cap="none" normalizeH="0" baseline="0">
                <a:ln>
                  <a:noFill/>
                </a:ln>
                <a:effectLst/>
              </a:endParaRPr>
            </a:p>
          </p:txBody>
        </p:sp>
        <p:sp>
          <p:nvSpPr>
            <p:cNvPr id="40" name="Rectangle 36"/>
            <p:cNvSpPr>
              <a:spLocks noChangeArrowheads="1"/>
            </p:cNvSpPr>
            <p:nvPr/>
          </p:nvSpPr>
          <p:spPr bwMode="auto">
            <a:xfrm>
              <a:off x="2739" y="3296"/>
              <a:ext cx="218" cy="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900" b="0" i="0" u="none" strike="noStrike" cap="none" normalizeH="0" baseline="0">
                  <a:ln>
                    <a:noFill/>
                  </a:ln>
                  <a:effectLst/>
                  <a:latin typeface="ＭＳ 明朝" panose="02020609040205080304" pitchFamily="17" charset="-128"/>
                  <a:ea typeface="ＭＳ 明朝" panose="02020609040205080304" pitchFamily="17" charset="-128"/>
                </a:rPr>
                <a:t>能勢町</a:t>
              </a:r>
              <a:endParaRPr kumimoji="0" lang="ja-JP" altLang="ja-JP" sz="1800" b="0" i="0" u="none" strike="noStrike" cap="none" normalizeH="0" baseline="0">
                <a:ln>
                  <a:noFill/>
                </a:ln>
                <a:effectLst/>
              </a:endParaRPr>
            </a:p>
          </p:txBody>
        </p:sp>
        <p:sp>
          <p:nvSpPr>
            <p:cNvPr id="41" name="Rectangle 37"/>
            <p:cNvSpPr>
              <a:spLocks noChangeArrowheads="1"/>
            </p:cNvSpPr>
            <p:nvPr/>
          </p:nvSpPr>
          <p:spPr bwMode="auto">
            <a:xfrm>
              <a:off x="2970" y="3281"/>
              <a:ext cx="48" cy="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600" b="0" i="0" u="none" strike="noStrike" cap="none" normalizeH="0" baseline="0">
                  <a:ln>
                    <a:noFill/>
                  </a:ln>
                  <a:effectLst/>
                  <a:latin typeface="ＭＳ 明朝" panose="02020609040205080304" pitchFamily="17" charset="-128"/>
                  <a:ea typeface="ＭＳ 明朝" panose="02020609040205080304" pitchFamily="17" charset="-128"/>
                </a:rPr>
                <a:t>※</a:t>
              </a:r>
              <a:endParaRPr kumimoji="0" lang="ja-JP" altLang="ja-JP" sz="1800" b="0" i="0" u="none" strike="noStrike" cap="none" normalizeH="0" baseline="0">
                <a:ln>
                  <a:noFill/>
                </a:ln>
                <a:effectLst/>
              </a:endParaRPr>
            </a:p>
          </p:txBody>
        </p:sp>
        <p:sp>
          <p:nvSpPr>
            <p:cNvPr id="42" name="Rectangle 38"/>
            <p:cNvSpPr>
              <a:spLocks noChangeArrowheads="1"/>
            </p:cNvSpPr>
            <p:nvPr/>
          </p:nvSpPr>
          <p:spPr bwMode="auto">
            <a:xfrm>
              <a:off x="3705" y="3288"/>
              <a:ext cx="182" cy="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900" b="0" i="0" u="none" strike="noStrike" cap="none" normalizeH="0" baseline="0">
                  <a:ln>
                    <a:noFill/>
                  </a:ln>
                  <a:effectLst/>
                  <a:latin typeface="ＭＳ 明朝" panose="02020609040205080304" pitchFamily="17" charset="-128"/>
                  <a:ea typeface="ＭＳ 明朝" panose="02020609040205080304" pitchFamily="17" charset="-128"/>
                </a:rPr>
                <a:t>9,817</a:t>
              </a:r>
              <a:endParaRPr kumimoji="0" lang="ja-JP" altLang="ja-JP" sz="1800" b="0" i="0" u="none" strike="noStrike" cap="none" normalizeH="0" baseline="0">
                <a:ln>
                  <a:noFill/>
                </a:ln>
                <a:effectLst/>
              </a:endParaRPr>
            </a:p>
          </p:txBody>
        </p:sp>
        <p:sp>
          <p:nvSpPr>
            <p:cNvPr id="43" name="Rectangle 39"/>
            <p:cNvSpPr>
              <a:spLocks noChangeArrowheads="1"/>
            </p:cNvSpPr>
            <p:nvPr/>
          </p:nvSpPr>
          <p:spPr bwMode="auto">
            <a:xfrm>
              <a:off x="2739" y="1691"/>
              <a:ext cx="291" cy="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900" b="0" i="0" u="none" strike="noStrike" cap="none" normalizeH="0" baseline="0" dirty="0">
                  <a:ln>
                    <a:noFill/>
                  </a:ln>
                  <a:effectLst/>
                  <a:latin typeface="ＭＳ ゴシック" panose="020B0609070205080204" pitchFamily="49" charset="-128"/>
                  <a:ea typeface="ＭＳ ゴシック" panose="020B0609070205080204" pitchFamily="49" charset="-128"/>
                </a:rPr>
                <a:t>（参考）</a:t>
              </a:r>
              <a:endParaRPr kumimoji="0" lang="ja-JP" altLang="ja-JP" sz="1800" b="0" i="0" u="none" strike="noStrike" cap="none" normalizeH="0" baseline="0" dirty="0">
                <a:ln>
                  <a:noFill/>
                </a:ln>
                <a:effectLst/>
              </a:endParaRPr>
            </a:p>
          </p:txBody>
        </p:sp>
        <p:sp>
          <p:nvSpPr>
            <p:cNvPr id="44" name="Rectangle 40"/>
            <p:cNvSpPr>
              <a:spLocks noChangeArrowheads="1"/>
            </p:cNvSpPr>
            <p:nvPr/>
          </p:nvSpPr>
          <p:spPr bwMode="auto">
            <a:xfrm>
              <a:off x="2739" y="1779"/>
              <a:ext cx="872" cy="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900" b="0" i="0" u="none" strike="noStrike" cap="none" normalizeH="0" baseline="0" dirty="0">
                  <a:ln>
                    <a:noFill/>
                  </a:ln>
                  <a:effectLst/>
                  <a:latin typeface="ＭＳ ゴシック" panose="020B0609070205080204" pitchFamily="49" charset="-128"/>
                  <a:ea typeface="ＭＳ ゴシック" panose="020B0609070205080204" pitchFamily="49" charset="-128"/>
                </a:rPr>
                <a:t>　</a:t>
              </a:r>
              <a:r>
                <a:rPr kumimoji="0" lang="en-US" altLang="ja-JP" sz="900" dirty="0">
                  <a:latin typeface="ＭＳ ゴシック" panose="020B0609070205080204" pitchFamily="49" charset="-128"/>
                  <a:ea typeface="ＭＳ ゴシック" panose="020B0609070205080204" pitchFamily="49" charset="-128"/>
                </a:rPr>
                <a:t>2017</a:t>
              </a:r>
              <a:r>
                <a:rPr kumimoji="0" lang="ja-JP" altLang="ja-JP" sz="900" b="0" i="0" u="none" strike="noStrike" cap="none" normalizeH="0" baseline="0" dirty="0">
                  <a:ln>
                    <a:noFill/>
                  </a:ln>
                  <a:effectLst/>
                  <a:latin typeface="ＭＳ ゴシック" panose="020B0609070205080204" pitchFamily="49" charset="-128"/>
                  <a:ea typeface="ＭＳ ゴシック" panose="020B0609070205080204" pitchFamily="49" charset="-128"/>
                </a:rPr>
                <a:t>年度に統合した団体</a:t>
              </a:r>
              <a:endParaRPr kumimoji="0" lang="ja-JP" altLang="ja-JP" sz="1800" b="0" i="0" u="none" strike="noStrike" cap="none" normalizeH="0" baseline="0" dirty="0">
                <a:ln>
                  <a:noFill/>
                </a:ln>
                <a:effectLst/>
              </a:endParaRPr>
            </a:p>
          </p:txBody>
        </p:sp>
        <p:sp>
          <p:nvSpPr>
            <p:cNvPr id="45" name="Rectangle 41"/>
            <p:cNvSpPr>
              <a:spLocks noChangeArrowheads="1"/>
            </p:cNvSpPr>
            <p:nvPr/>
          </p:nvSpPr>
          <p:spPr bwMode="auto">
            <a:xfrm>
              <a:off x="2739" y="2318"/>
              <a:ext cx="872" cy="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900" b="0" i="0" u="none" strike="noStrike" cap="none" normalizeH="0" baseline="0" dirty="0">
                  <a:ln>
                    <a:noFill/>
                  </a:ln>
                  <a:effectLst/>
                  <a:latin typeface="ＭＳ ゴシック" panose="020B0609070205080204" pitchFamily="49" charset="-128"/>
                  <a:ea typeface="ＭＳ ゴシック" panose="020B0609070205080204" pitchFamily="49" charset="-128"/>
                </a:rPr>
                <a:t>　</a:t>
              </a:r>
              <a:r>
                <a:rPr kumimoji="0" lang="en-US" altLang="ja-JP" sz="900" b="0" i="0" u="none" strike="noStrike" cap="none" normalizeH="0" baseline="0" dirty="0">
                  <a:ln>
                    <a:noFill/>
                  </a:ln>
                  <a:effectLst/>
                  <a:latin typeface="ＭＳ ゴシック" panose="020B0609070205080204" pitchFamily="49" charset="-128"/>
                  <a:ea typeface="ＭＳ ゴシック" panose="020B0609070205080204" pitchFamily="49" charset="-128"/>
                </a:rPr>
                <a:t>2019</a:t>
              </a:r>
              <a:r>
                <a:rPr kumimoji="0" lang="ja-JP" altLang="ja-JP" sz="900" b="0" i="0" u="none" strike="noStrike" cap="none" normalizeH="0" baseline="0" dirty="0">
                  <a:ln>
                    <a:noFill/>
                  </a:ln>
                  <a:effectLst/>
                  <a:latin typeface="ＭＳ ゴシック" panose="020B0609070205080204" pitchFamily="49" charset="-128"/>
                  <a:ea typeface="ＭＳ ゴシック" panose="020B0609070205080204" pitchFamily="49" charset="-128"/>
                </a:rPr>
                <a:t>年度に統合</a:t>
              </a:r>
              <a:r>
                <a:rPr kumimoji="0" lang="ja-JP" altLang="en-US" sz="900" b="0" i="0" u="none" strike="noStrike" cap="none" normalizeH="0" baseline="0" dirty="0">
                  <a:ln>
                    <a:noFill/>
                  </a:ln>
                  <a:effectLst/>
                  <a:latin typeface="ＭＳ ゴシック" panose="020B0609070205080204" pitchFamily="49" charset="-128"/>
                  <a:ea typeface="ＭＳ ゴシック" panose="020B0609070205080204" pitchFamily="49" charset="-128"/>
                </a:rPr>
                <a:t>した</a:t>
              </a:r>
              <a:r>
                <a:rPr kumimoji="0" lang="ja-JP" altLang="ja-JP" sz="900" b="0" i="0" u="none" strike="noStrike" cap="none" normalizeH="0" baseline="0" dirty="0">
                  <a:ln>
                    <a:noFill/>
                  </a:ln>
                  <a:effectLst/>
                  <a:latin typeface="ＭＳ ゴシック" panose="020B0609070205080204" pitchFamily="49" charset="-128"/>
                  <a:ea typeface="ＭＳ ゴシック" panose="020B0609070205080204" pitchFamily="49" charset="-128"/>
                </a:rPr>
                <a:t>団体</a:t>
              </a:r>
              <a:endParaRPr kumimoji="0" lang="ja-JP" altLang="ja-JP" sz="1800" b="0" i="0" u="none" strike="noStrike" cap="none" normalizeH="0" baseline="0" dirty="0">
                <a:ln>
                  <a:noFill/>
                </a:ln>
                <a:effectLst/>
              </a:endParaRPr>
            </a:p>
          </p:txBody>
        </p:sp>
        <p:sp>
          <p:nvSpPr>
            <p:cNvPr id="48" name="Rectangle 44"/>
            <p:cNvSpPr>
              <a:spLocks noChangeArrowheads="1"/>
            </p:cNvSpPr>
            <p:nvPr/>
          </p:nvSpPr>
          <p:spPr bwMode="auto">
            <a:xfrm>
              <a:off x="2720" y="975"/>
              <a:ext cx="11" cy="70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9" name="Line 45"/>
            <p:cNvSpPr>
              <a:spLocks noChangeShapeType="1"/>
            </p:cNvSpPr>
            <p:nvPr/>
          </p:nvSpPr>
          <p:spPr bwMode="auto">
            <a:xfrm>
              <a:off x="3317" y="986"/>
              <a:ext cx="0" cy="682"/>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50" name="Rectangle 46"/>
            <p:cNvSpPr>
              <a:spLocks noChangeArrowheads="1"/>
            </p:cNvSpPr>
            <p:nvPr/>
          </p:nvSpPr>
          <p:spPr bwMode="auto">
            <a:xfrm>
              <a:off x="3317" y="986"/>
              <a:ext cx="4" cy="682"/>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1" name="Rectangle 47"/>
            <p:cNvSpPr>
              <a:spLocks noChangeArrowheads="1"/>
            </p:cNvSpPr>
            <p:nvPr/>
          </p:nvSpPr>
          <p:spPr bwMode="auto">
            <a:xfrm>
              <a:off x="3906" y="986"/>
              <a:ext cx="11" cy="69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2" name="Line 48"/>
            <p:cNvSpPr>
              <a:spLocks noChangeShapeType="1"/>
            </p:cNvSpPr>
            <p:nvPr/>
          </p:nvSpPr>
          <p:spPr bwMode="auto">
            <a:xfrm>
              <a:off x="3317" y="1868"/>
              <a:ext cx="0" cy="416"/>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53" name="Rectangle 49"/>
            <p:cNvSpPr>
              <a:spLocks noChangeArrowheads="1"/>
            </p:cNvSpPr>
            <p:nvPr/>
          </p:nvSpPr>
          <p:spPr bwMode="auto">
            <a:xfrm>
              <a:off x="3317" y="1868"/>
              <a:ext cx="4" cy="41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4" name="Line 50"/>
            <p:cNvSpPr>
              <a:spLocks noChangeShapeType="1"/>
            </p:cNvSpPr>
            <p:nvPr/>
          </p:nvSpPr>
          <p:spPr bwMode="auto">
            <a:xfrm>
              <a:off x="2724" y="1679"/>
              <a:ext cx="0" cy="1713"/>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55" name="Rectangle 51"/>
            <p:cNvSpPr>
              <a:spLocks noChangeArrowheads="1"/>
            </p:cNvSpPr>
            <p:nvPr/>
          </p:nvSpPr>
          <p:spPr bwMode="auto">
            <a:xfrm>
              <a:off x="2724" y="1679"/>
              <a:ext cx="4" cy="171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6" name="Line 52"/>
            <p:cNvSpPr>
              <a:spLocks noChangeShapeType="1"/>
            </p:cNvSpPr>
            <p:nvPr/>
          </p:nvSpPr>
          <p:spPr bwMode="auto">
            <a:xfrm>
              <a:off x="3317" y="2422"/>
              <a:ext cx="0" cy="97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57" name="Rectangle 53"/>
            <p:cNvSpPr>
              <a:spLocks noChangeArrowheads="1"/>
            </p:cNvSpPr>
            <p:nvPr/>
          </p:nvSpPr>
          <p:spPr bwMode="auto">
            <a:xfrm>
              <a:off x="3317" y="2422"/>
              <a:ext cx="4" cy="97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8" name="Line 54"/>
            <p:cNvSpPr>
              <a:spLocks noChangeShapeType="1"/>
            </p:cNvSpPr>
            <p:nvPr/>
          </p:nvSpPr>
          <p:spPr bwMode="auto">
            <a:xfrm>
              <a:off x="3910" y="1679"/>
              <a:ext cx="0" cy="1713"/>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59" name="Rectangle 55"/>
            <p:cNvSpPr>
              <a:spLocks noChangeArrowheads="1"/>
            </p:cNvSpPr>
            <p:nvPr/>
          </p:nvSpPr>
          <p:spPr bwMode="auto">
            <a:xfrm>
              <a:off x="3910" y="1679"/>
              <a:ext cx="3" cy="171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0" name="Rectangle 56"/>
            <p:cNvSpPr>
              <a:spLocks noChangeArrowheads="1"/>
            </p:cNvSpPr>
            <p:nvPr/>
          </p:nvSpPr>
          <p:spPr bwMode="auto">
            <a:xfrm>
              <a:off x="2731" y="975"/>
              <a:ext cx="1186" cy="11"/>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1" name="Line 57"/>
            <p:cNvSpPr>
              <a:spLocks noChangeShapeType="1"/>
            </p:cNvSpPr>
            <p:nvPr/>
          </p:nvSpPr>
          <p:spPr bwMode="auto">
            <a:xfrm>
              <a:off x="2731" y="1117"/>
              <a:ext cx="1175"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62" name="Rectangle 58"/>
            <p:cNvSpPr>
              <a:spLocks noChangeArrowheads="1"/>
            </p:cNvSpPr>
            <p:nvPr/>
          </p:nvSpPr>
          <p:spPr bwMode="auto">
            <a:xfrm>
              <a:off x="2731" y="1117"/>
              <a:ext cx="1175" cy="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3" name="Line 59"/>
            <p:cNvSpPr>
              <a:spLocks noChangeShapeType="1"/>
            </p:cNvSpPr>
            <p:nvPr/>
          </p:nvSpPr>
          <p:spPr bwMode="auto">
            <a:xfrm>
              <a:off x="2731" y="1256"/>
              <a:ext cx="1175"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28" name="Rectangle 60"/>
            <p:cNvSpPr>
              <a:spLocks noChangeArrowheads="1"/>
            </p:cNvSpPr>
            <p:nvPr/>
          </p:nvSpPr>
          <p:spPr bwMode="auto">
            <a:xfrm>
              <a:off x="2731" y="1256"/>
              <a:ext cx="1175" cy="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29" name="Line 61"/>
            <p:cNvSpPr>
              <a:spLocks noChangeShapeType="1"/>
            </p:cNvSpPr>
            <p:nvPr/>
          </p:nvSpPr>
          <p:spPr bwMode="auto">
            <a:xfrm>
              <a:off x="2731" y="1394"/>
              <a:ext cx="1175"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30" name="Rectangle 62"/>
            <p:cNvSpPr>
              <a:spLocks noChangeArrowheads="1"/>
            </p:cNvSpPr>
            <p:nvPr/>
          </p:nvSpPr>
          <p:spPr bwMode="auto">
            <a:xfrm>
              <a:off x="2731" y="1394"/>
              <a:ext cx="1175" cy="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31" name="Line 63"/>
            <p:cNvSpPr>
              <a:spLocks noChangeShapeType="1"/>
            </p:cNvSpPr>
            <p:nvPr/>
          </p:nvSpPr>
          <p:spPr bwMode="auto">
            <a:xfrm>
              <a:off x="2731" y="1533"/>
              <a:ext cx="1175"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32" name="Rectangle 64"/>
            <p:cNvSpPr>
              <a:spLocks noChangeArrowheads="1"/>
            </p:cNvSpPr>
            <p:nvPr/>
          </p:nvSpPr>
          <p:spPr bwMode="auto">
            <a:xfrm>
              <a:off x="2731" y="1533"/>
              <a:ext cx="1175" cy="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33" name="Rectangle 65"/>
            <p:cNvSpPr>
              <a:spLocks noChangeArrowheads="1"/>
            </p:cNvSpPr>
            <p:nvPr/>
          </p:nvSpPr>
          <p:spPr bwMode="auto">
            <a:xfrm>
              <a:off x="2731" y="1668"/>
              <a:ext cx="1186" cy="11"/>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34" name="Line 66"/>
            <p:cNvSpPr>
              <a:spLocks noChangeShapeType="1"/>
            </p:cNvSpPr>
            <p:nvPr/>
          </p:nvSpPr>
          <p:spPr bwMode="auto">
            <a:xfrm>
              <a:off x="2728" y="1864"/>
              <a:ext cx="1185"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35" name="Rectangle 67"/>
            <p:cNvSpPr>
              <a:spLocks noChangeArrowheads="1"/>
            </p:cNvSpPr>
            <p:nvPr/>
          </p:nvSpPr>
          <p:spPr bwMode="auto">
            <a:xfrm>
              <a:off x="2728" y="1864"/>
              <a:ext cx="1185" cy="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36" name="Line 68"/>
            <p:cNvSpPr>
              <a:spLocks noChangeShapeType="1"/>
            </p:cNvSpPr>
            <p:nvPr/>
          </p:nvSpPr>
          <p:spPr bwMode="auto">
            <a:xfrm>
              <a:off x="2728" y="2003"/>
              <a:ext cx="1185"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37" name="Rectangle 69"/>
            <p:cNvSpPr>
              <a:spLocks noChangeArrowheads="1"/>
            </p:cNvSpPr>
            <p:nvPr/>
          </p:nvSpPr>
          <p:spPr bwMode="auto">
            <a:xfrm>
              <a:off x="2728" y="2003"/>
              <a:ext cx="1185" cy="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38" name="Line 70"/>
            <p:cNvSpPr>
              <a:spLocks noChangeShapeType="1"/>
            </p:cNvSpPr>
            <p:nvPr/>
          </p:nvSpPr>
          <p:spPr bwMode="auto">
            <a:xfrm>
              <a:off x="2728" y="2141"/>
              <a:ext cx="1185"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39" name="Rectangle 71"/>
            <p:cNvSpPr>
              <a:spLocks noChangeArrowheads="1"/>
            </p:cNvSpPr>
            <p:nvPr/>
          </p:nvSpPr>
          <p:spPr bwMode="auto">
            <a:xfrm>
              <a:off x="2728" y="2141"/>
              <a:ext cx="1185" cy="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40" name="Line 72"/>
            <p:cNvSpPr>
              <a:spLocks noChangeShapeType="1"/>
            </p:cNvSpPr>
            <p:nvPr/>
          </p:nvSpPr>
          <p:spPr bwMode="auto">
            <a:xfrm>
              <a:off x="2728" y="2280"/>
              <a:ext cx="1185"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41" name="Rectangle 73"/>
            <p:cNvSpPr>
              <a:spLocks noChangeArrowheads="1"/>
            </p:cNvSpPr>
            <p:nvPr/>
          </p:nvSpPr>
          <p:spPr bwMode="auto">
            <a:xfrm>
              <a:off x="2728" y="2280"/>
              <a:ext cx="1185" cy="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42" name="Line 74"/>
            <p:cNvSpPr>
              <a:spLocks noChangeShapeType="1"/>
            </p:cNvSpPr>
            <p:nvPr/>
          </p:nvSpPr>
          <p:spPr bwMode="auto">
            <a:xfrm>
              <a:off x="2728" y="2418"/>
              <a:ext cx="1185"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43" name="Rectangle 75"/>
            <p:cNvSpPr>
              <a:spLocks noChangeArrowheads="1"/>
            </p:cNvSpPr>
            <p:nvPr/>
          </p:nvSpPr>
          <p:spPr bwMode="auto">
            <a:xfrm>
              <a:off x="2728" y="2418"/>
              <a:ext cx="1185" cy="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44" name="Line 76"/>
            <p:cNvSpPr>
              <a:spLocks noChangeShapeType="1"/>
            </p:cNvSpPr>
            <p:nvPr/>
          </p:nvSpPr>
          <p:spPr bwMode="auto">
            <a:xfrm>
              <a:off x="2728" y="2557"/>
              <a:ext cx="1185"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45" name="Rectangle 77"/>
            <p:cNvSpPr>
              <a:spLocks noChangeArrowheads="1"/>
            </p:cNvSpPr>
            <p:nvPr/>
          </p:nvSpPr>
          <p:spPr bwMode="auto">
            <a:xfrm>
              <a:off x="2728" y="2557"/>
              <a:ext cx="1185" cy="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46" name="Line 78"/>
            <p:cNvSpPr>
              <a:spLocks noChangeShapeType="1"/>
            </p:cNvSpPr>
            <p:nvPr/>
          </p:nvSpPr>
          <p:spPr bwMode="auto">
            <a:xfrm>
              <a:off x="2728" y="2696"/>
              <a:ext cx="1185"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47" name="Rectangle 79"/>
            <p:cNvSpPr>
              <a:spLocks noChangeArrowheads="1"/>
            </p:cNvSpPr>
            <p:nvPr/>
          </p:nvSpPr>
          <p:spPr bwMode="auto">
            <a:xfrm>
              <a:off x="2728" y="2696"/>
              <a:ext cx="1185" cy="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48" name="Line 80"/>
            <p:cNvSpPr>
              <a:spLocks noChangeShapeType="1"/>
            </p:cNvSpPr>
            <p:nvPr/>
          </p:nvSpPr>
          <p:spPr bwMode="auto">
            <a:xfrm>
              <a:off x="2728" y="2834"/>
              <a:ext cx="1185"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49" name="Rectangle 81"/>
            <p:cNvSpPr>
              <a:spLocks noChangeArrowheads="1"/>
            </p:cNvSpPr>
            <p:nvPr/>
          </p:nvSpPr>
          <p:spPr bwMode="auto">
            <a:xfrm>
              <a:off x="2728" y="2834"/>
              <a:ext cx="1185" cy="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50" name="Line 82"/>
            <p:cNvSpPr>
              <a:spLocks noChangeShapeType="1"/>
            </p:cNvSpPr>
            <p:nvPr/>
          </p:nvSpPr>
          <p:spPr bwMode="auto">
            <a:xfrm>
              <a:off x="2728" y="2973"/>
              <a:ext cx="1185"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51" name="Rectangle 83"/>
            <p:cNvSpPr>
              <a:spLocks noChangeArrowheads="1"/>
            </p:cNvSpPr>
            <p:nvPr/>
          </p:nvSpPr>
          <p:spPr bwMode="auto">
            <a:xfrm>
              <a:off x="2728" y="2973"/>
              <a:ext cx="1185" cy="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52" name="Line 84"/>
            <p:cNvSpPr>
              <a:spLocks noChangeShapeType="1"/>
            </p:cNvSpPr>
            <p:nvPr/>
          </p:nvSpPr>
          <p:spPr bwMode="auto">
            <a:xfrm>
              <a:off x="2728" y="3111"/>
              <a:ext cx="1185"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53" name="Rectangle 85"/>
            <p:cNvSpPr>
              <a:spLocks noChangeArrowheads="1"/>
            </p:cNvSpPr>
            <p:nvPr/>
          </p:nvSpPr>
          <p:spPr bwMode="auto">
            <a:xfrm>
              <a:off x="2728" y="3111"/>
              <a:ext cx="1185" cy="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54" name="Line 86"/>
            <p:cNvSpPr>
              <a:spLocks noChangeShapeType="1"/>
            </p:cNvSpPr>
            <p:nvPr/>
          </p:nvSpPr>
          <p:spPr bwMode="auto">
            <a:xfrm>
              <a:off x="2728" y="3250"/>
              <a:ext cx="1185"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55" name="Rectangle 87"/>
            <p:cNvSpPr>
              <a:spLocks noChangeArrowheads="1"/>
            </p:cNvSpPr>
            <p:nvPr/>
          </p:nvSpPr>
          <p:spPr bwMode="auto">
            <a:xfrm>
              <a:off x="2728" y="3250"/>
              <a:ext cx="1185" cy="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56" name="Line 88"/>
            <p:cNvSpPr>
              <a:spLocks noChangeShapeType="1"/>
            </p:cNvSpPr>
            <p:nvPr/>
          </p:nvSpPr>
          <p:spPr bwMode="auto">
            <a:xfrm>
              <a:off x="2728" y="3389"/>
              <a:ext cx="1185"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57" name="Rectangle 89"/>
            <p:cNvSpPr>
              <a:spLocks noChangeArrowheads="1"/>
            </p:cNvSpPr>
            <p:nvPr/>
          </p:nvSpPr>
          <p:spPr bwMode="auto">
            <a:xfrm>
              <a:off x="2728" y="3389"/>
              <a:ext cx="1185" cy="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grpSp>
      <p:sp>
        <p:nvSpPr>
          <p:cNvPr id="185" name="Rectangle 9"/>
          <p:cNvSpPr>
            <a:spLocks noChangeArrowheads="1"/>
          </p:cNvSpPr>
          <p:nvPr/>
        </p:nvSpPr>
        <p:spPr bwMode="auto">
          <a:xfrm>
            <a:off x="4382165" y="1531149"/>
            <a:ext cx="874151" cy="207749"/>
          </a:xfrm>
          <a:prstGeom prst="rect">
            <a:avLst/>
          </a:prstGeom>
          <a:solidFill>
            <a:schemeClr val="bg1">
              <a:lumMod val="85000"/>
            </a:schemeClr>
          </a:solidFill>
          <a:ln>
            <a:noFill/>
          </a:ln>
          <a:effectLst/>
        </p:spPr>
        <p:txBody>
          <a:bodyPr vert="horz" wrap="square" lIns="91440" tIns="45720" rIns="91440" bIns="45720" numCol="1" anchor="ctr" anchorCtr="0" compatLnSpc="1">
            <a:prstTxWarp prst="textNoShape">
              <a:avLst/>
            </a:prstTxWarp>
            <a:spAutoFit/>
          </a:bodyPr>
          <a:lstStyle/>
          <a:p>
            <a:pPr lvl="0" eaLnBrk="0" fontAlgn="base" hangingPunct="0">
              <a:lnSpc>
                <a:spcPts val="900"/>
              </a:lnSpc>
              <a:spcBef>
                <a:spcPct val="0"/>
              </a:spcBef>
              <a:spcAft>
                <a:spcPct val="0"/>
              </a:spcAft>
            </a:pPr>
            <a:r>
              <a:rPr kumimoji="0" lang="ja-JP" altLang="en-US" sz="85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覚書締結</a:t>
            </a:r>
            <a:r>
              <a:rPr kumimoji="0" lang="ja-JP" altLang="en-US" sz="850" dirty="0">
                <a:latin typeface="ＭＳ ゴシック" panose="020B0609070205080204" pitchFamily="49" charset="-128"/>
                <a:ea typeface="ＭＳ ゴシック" panose="020B0609070205080204" pitchFamily="49" charset="-128"/>
                <a:cs typeface="Times New Roman" panose="02020603050405020304" pitchFamily="18" charset="0"/>
              </a:rPr>
              <a:t>市町</a:t>
            </a:r>
            <a:endParaRPr kumimoji="0" lang="ja-JP" altLang="ja-JP" sz="850" b="0" i="0" u="none" strike="noStrike" cap="none" normalizeH="0" baseline="0" dirty="0">
              <a:ln>
                <a:noFill/>
              </a:ln>
              <a:solidFill>
                <a:schemeClr val="tx1"/>
              </a:solidFill>
              <a:effectLst/>
              <a:latin typeface="Arial" panose="020B0604020202020204" pitchFamily="34" charset="0"/>
            </a:endParaRPr>
          </a:p>
        </p:txBody>
      </p:sp>
      <p:sp>
        <p:nvSpPr>
          <p:cNvPr id="224" name="テキスト ボックス 223"/>
          <p:cNvSpPr txBox="1"/>
          <p:nvPr/>
        </p:nvSpPr>
        <p:spPr>
          <a:xfrm>
            <a:off x="4200916" y="5575097"/>
            <a:ext cx="2464357" cy="338554"/>
          </a:xfrm>
          <a:prstGeom prst="rect">
            <a:avLst/>
          </a:prstGeom>
          <a:noFill/>
        </p:spPr>
        <p:txBody>
          <a:bodyPr wrap="square" rtlCol="0">
            <a:spAutoFit/>
          </a:bodyPr>
          <a:lstStyle/>
          <a:p>
            <a:r>
              <a:rPr kumimoji="1" lang="en-US" altLang="ja-JP" sz="800" dirty="0">
                <a:latin typeface="Meiryo UI" panose="020B0604030504040204" pitchFamily="50" charset="-128"/>
                <a:ea typeface="Meiryo UI" panose="020B0604030504040204" pitchFamily="50" charset="-128"/>
              </a:rPr>
              <a:t>※</a:t>
            </a:r>
            <a:r>
              <a:rPr kumimoji="1" lang="ja-JP" altLang="en-US" sz="800" dirty="0">
                <a:latin typeface="Meiryo UI" panose="020B0604030504040204" pitchFamily="50" charset="-128"/>
                <a:ea typeface="Meiryo UI" panose="020B0604030504040204" pitchFamily="50" charset="-128"/>
              </a:rPr>
              <a:t>能勢町は</a:t>
            </a:r>
            <a:r>
              <a:rPr kumimoji="1" lang="en-US" altLang="ja-JP" sz="800" dirty="0">
                <a:latin typeface="Meiryo UI" panose="020B0604030504040204" pitchFamily="50" charset="-128"/>
                <a:ea typeface="Meiryo UI" panose="020B0604030504040204" pitchFamily="50" charset="-128"/>
              </a:rPr>
              <a:t>2024</a:t>
            </a:r>
            <a:r>
              <a:rPr kumimoji="1" lang="ja-JP" altLang="en-US" sz="800" dirty="0">
                <a:latin typeface="Meiryo UI" panose="020B0604030504040204" pitchFamily="50" charset="-128"/>
                <a:ea typeface="Meiryo UI" panose="020B0604030504040204" pitchFamily="50" charset="-128"/>
              </a:rPr>
              <a:t>年度に統合</a:t>
            </a:r>
            <a:endParaRPr kumimoji="1" lang="en-US" altLang="ja-JP" sz="800" dirty="0">
              <a:latin typeface="Meiryo UI" panose="020B0604030504040204" pitchFamily="50" charset="-128"/>
              <a:ea typeface="Meiryo UI" panose="020B0604030504040204" pitchFamily="50" charset="-128"/>
            </a:endParaRPr>
          </a:p>
          <a:p>
            <a:r>
              <a:rPr lang="ja-JP" altLang="en-US" sz="800" dirty="0">
                <a:latin typeface="Meiryo UI" panose="020B0604030504040204" pitchFamily="50" charset="-128"/>
                <a:ea typeface="Meiryo UI" panose="020B0604030504040204" pitchFamily="50" charset="-128"/>
              </a:rPr>
              <a:t>（出典）　大阪府の水道の現況（</a:t>
            </a:r>
            <a:r>
              <a:rPr lang="en-US" altLang="ja-JP" sz="800" dirty="0">
                <a:latin typeface="Meiryo UI" panose="020B0604030504040204" pitchFamily="50" charset="-128"/>
                <a:ea typeface="Meiryo UI" panose="020B0604030504040204" pitchFamily="50" charset="-128"/>
              </a:rPr>
              <a:t>2016</a:t>
            </a:r>
            <a:r>
              <a:rPr lang="ja-JP" altLang="en-US" sz="800" dirty="0">
                <a:latin typeface="Meiryo UI" panose="020B0604030504040204" pitchFamily="50" charset="-128"/>
                <a:ea typeface="Meiryo UI" panose="020B0604030504040204" pitchFamily="50" charset="-128"/>
              </a:rPr>
              <a:t>年）</a:t>
            </a:r>
            <a:endParaRPr kumimoji="1" lang="ja-JP" altLang="en-US" sz="800" dirty="0">
              <a:latin typeface="Meiryo UI" panose="020B0604030504040204" pitchFamily="50" charset="-128"/>
              <a:ea typeface="Meiryo UI" panose="020B0604030504040204" pitchFamily="50" charset="-128"/>
            </a:endParaRPr>
          </a:p>
        </p:txBody>
      </p:sp>
      <p:cxnSp>
        <p:nvCxnSpPr>
          <p:cNvPr id="97" name="直線コネクタ 96"/>
          <p:cNvCxnSpPr/>
          <p:nvPr/>
        </p:nvCxnSpPr>
        <p:spPr>
          <a:xfrm>
            <a:off x="167421" y="518441"/>
            <a:ext cx="8820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468437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a:extLst>
              <a:ext uri="{FF2B5EF4-FFF2-40B4-BE49-F238E27FC236}">
                <a16:creationId xmlns:a16="http://schemas.microsoft.com/office/drawing/2014/main" id="{E03409B9-78AC-4955-AB4C-77E5B591D42C}"/>
              </a:ext>
            </a:extLst>
          </p:cNvPr>
          <p:cNvSpPr>
            <a:spLocks noGrp="1"/>
          </p:cNvSpPr>
          <p:nvPr>
            <p:ph type="sldNum" sz="quarter" idx="12"/>
          </p:nvPr>
        </p:nvSpPr>
        <p:spPr/>
        <p:txBody>
          <a:bodyPr/>
          <a:lstStyle/>
          <a:p>
            <a:fld id="{0852C555-0D64-4388-834A-3E059AADB174}" type="slidenum">
              <a:rPr lang="ja-JP" altLang="en-US" smtClean="0"/>
              <a:pPr/>
              <a:t>35</a:t>
            </a:fld>
            <a:endParaRPr lang="ja-JP" altLang="en-US" dirty="0"/>
          </a:p>
        </p:txBody>
      </p:sp>
      <p:sp>
        <p:nvSpPr>
          <p:cNvPr id="6" name="円/楕円 5"/>
          <p:cNvSpPr>
            <a:spLocks noChangeAspect="1"/>
          </p:cNvSpPr>
          <p:nvPr/>
        </p:nvSpPr>
        <p:spPr>
          <a:xfrm>
            <a:off x="814197" y="1811321"/>
            <a:ext cx="648000" cy="648000"/>
          </a:xfrm>
          <a:prstGeom prst="ellipse">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lang="en-US" altLang="ja-JP" sz="2800" dirty="0">
                <a:latin typeface="Segoe UI Black" panose="020B0A02040204020203" pitchFamily="34" charset="0"/>
                <a:cs typeface="Segoe UI Black" panose="020B0A02040204020203" pitchFamily="34" charset="0"/>
              </a:rPr>
              <a:t>5</a:t>
            </a:r>
            <a:endParaRPr kumimoji="1" lang="ja-JP" altLang="en-US" sz="2800" dirty="0">
              <a:latin typeface="Segoe UI Black" panose="020B0A02040204020203" pitchFamily="34" charset="0"/>
              <a:cs typeface="Segoe UI Black" panose="020B0A02040204020203" pitchFamily="34" charset="0"/>
            </a:endParaRPr>
          </a:p>
        </p:txBody>
      </p:sp>
      <p:sp>
        <p:nvSpPr>
          <p:cNvPr id="7" name="テキスト ボックス 6"/>
          <p:cNvSpPr txBox="1"/>
          <p:nvPr/>
        </p:nvSpPr>
        <p:spPr>
          <a:xfrm>
            <a:off x="1818047" y="1842933"/>
            <a:ext cx="6924171" cy="584775"/>
          </a:xfrm>
          <a:prstGeom prst="rect">
            <a:avLst/>
          </a:prstGeom>
          <a:noFill/>
        </p:spPr>
        <p:txBody>
          <a:bodyPr wrap="square" rtlCol="0">
            <a:spAutoFit/>
          </a:bodyPr>
          <a:lstStyle/>
          <a:p>
            <a:r>
              <a:rPr lang="ja-JP" altLang="en-US" sz="3200" b="1" dirty="0" smtClean="0">
                <a:latin typeface="Meiryo UI" panose="020B0604030504040204" pitchFamily="50" charset="-128"/>
                <a:ea typeface="Meiryo UI" panose="020B0604030504040204" pitchFamily="50" charset="-128"/>
              </a:rPr>
              <a:t>住民理解につながる情報の公開・発信</a:t>
            </a:r>
            <a:endParaRPr kumimoji="1" lang="ja-JP" altLang="en-US" sz="3200" b="1"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3649382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テキスト ボックス 4"/>
          <p:cNvSpPr txBox="1"/>
          <p:nvPr/>
        </p:nvSpPr>
        <p:spPr>
          <a:xfrm>
            <a:off x="538747" y="376657"/>
            <a:ext cx="4919077" cy="380480"/>
          </a:xfrm>
          <a:prstGeom prst="rect">
            <a:avLst/>
          </a:prstGeom>
          <a:noFill/>
        </p:spPr>
        <p:txBody>
          <a:bodyPr wrap="square" lIns="36000" tIns="36000" rIns="36000" bIns="36000"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1" lang="ja-JP" altLang="en-US" sz="2000" b="1"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rPr>
              <a:t>府による情報発信</a:t>
            </a:r>
            <a:r>
              <a:rPr kumimoji="1" lang="ja-JP" altLang="en-US" sz="20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　</a:t>
            </a:r>
          </a:p>
        </p:txBody>
      </p:sp>
      <p:sp>
        <p:nvSpPr>
          <p:cNvPr id="2" name="スライド番号プレースホルダー 1"/>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852C555-0D64-4388-834A-3E059AADB174}" type="slidenum">
              <a:rPr kumimoji="1" lang="ja-JP" altLang="en-US" sz="1400" b="0" i="0" u="none" strike="noStrike" kern="1200" cap="none" spc="0" normalizeH="0" baseline="0" noProof="0" smtClean="0">
                <a:ln>
                  <a:noFill/>
                </a:ln>
                <a:solidFill>
                  <a:prstClr val="black"/>
                </a:solidFill>
                <a:effectLst/>
                <a:uLnTx/>
                <a:uFillTx/>
                <a:latin typeface="Calibri" panose="020F0502020204030204"/>
                <a:ea typeface="ＭＳ Ｐゴシック" panose="020B0600070205080204"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36</a:t>
            </a:fld>
            <a:endParaRPr kumimoji="1" lang="ja-JP" altLang="en-US" sz="14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endParaRPr>
          </a:p>
        </p:txBody>
      </p:sp>
      <p:cxnSp>
        <p:nvCxnSpPr>
          <p:cNvPr id="10" name="直線コネクタ 9"/>
          <p:cNvCxnSpPr/>
          <p:nvPr/>
        </p:nvCxnSpPr>
        <p:spPr>
          <a:xfrm>
            <a:off x="167421" y="818692"/>
            <a:ext cx="8820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3" name="正方形/長方形 12"/>
          <p:cNvSpPr/>
          <p:nvPr/>
        </p:nvSpPr>
        <p:spPr>
          <a:xfrm>
            <a:off x="388622" y="1248204"/>
            <a:ext cx="3787593" cy="4955203"/>
          </a:xfrm>
          <a:prstGeom prst="rect">
            <a:avLst/>
          </a:prstGeom>
          <a:ln>
            <a:noFill/>
          </a:ln>
        </p:spPr>
        <p:txBody>
          <a:bodyPr wrap="square">
            <a:spAutoFit/>
          </a:bodyPr>
          <a:lstStyle/>
          <a:p>
            <a:pPr lvl="0">
              <a:defRPr/>
            </a:pPr>
            <a:r>
              <a:rPr lang="ja-JP" altLang="en-US" dirty="0" smtClean="0">
                <a:latin typeface="Meiryo UI" panose="020B0604030504040204" pitchFamily="50" charset="-128"/>
                <a:ea typeface="Meiryo UI" panose="020B0604030504040204" pitchFamily="50" charset="-128"/>
              </a:rPr>
              <a:t>府</a:t>
            </a:r>
            <a:r>
              <a:rPr lang="ja-JP" altLang="en-US" dirty="0">
                <a:latin typeface="Meiryo UI" panose="020B0604030504040204" pitchFamily="50" charset="-128"/>
                <a:ea typeface="Meiryo UI" panose="020B0604030504040204" pitchFamily="50" charset="-128"/>
              </a:rPr>
              <a:t>ＨＰ</a:t>
            </a:r>
            <a:r>
              <a:rPr lang="ja-JP" altLang="en-US" dirty="0" smtClean="0">
                <a:latin typeface="Meiryo UI" panose="020B0604030504040204" pitchFamily="50" charset="-128"/>
                <a:ea typeface="Meiryo UI" panose="020B0604030504040204" pitchFamily="50" charset="-128"/>
              </a:rPr>
              <a:t>に以下の情報を掲載</a:t>
            </a:r>
            <a:endParaRPr lang="en-US" altLang="ja-JP" dirty="0" smtClean="0">
              <a:latin typeface="Meiryo UI" panose="020B0604030504040204" pitchFamily="50" charset="-128"/>
              <a:ea typeface="Meiryo UI" panose="020B0604030504040204" pitchFamily="50" charset="-128"/>
            </a:endParaRPr>
          </a:p>
          <a:p>
            <a:pPr lvl="0">
              <a:defRPr/>
            </a:pPr>
            <a:endParaRPr lang="en-US" altLang="ja-JP" dirty="0" smtClean="0">
              <a:latin typeface="Meiryo UI" panose="020B0604030504040204" pitchFamily="50" charset="-128"/>
              <a:ea typeface="Meiryo UI" panose="020B0604030504040204" pitchFamily="50" charset="-128"/>
            </a:endParaRPr>
          </a:p>
          <a:p>
            <a:pPr lvl="0">
              <a:tabLst>
                <a:tab pos="36000" algn="l"/>
              </a:tabLst>
              <a:defRPr/>
            </a:pPr>
            <a:r>
              <a:rPr lang="ja-JP" altLang="en-US" dirty="0">
                <a:latin typeface="Meiryo UI" panose="020B0604030504040204" pitchFamily="50" charset="-128"/>
                <a:ea typeface="Meiryo UI" panose="020B0604030504040204" pitchFamily="50" charset="-128"/>
              </a:rPr>
              <a:t>・</a:t>
            </a:r>
            <a:r>
              <a:rPr lang="ja-JP" altLang="en-US" dirty="0" smtClean="0">
                <a:latin typeface="Meiryo UI" panose="020B0604030504040204" pitchFamily="50" charset="-128"/>
                <a:ea typeface="Meiryo UI" panose="020B0604030504040204" pitchFamily="50" charset="-128"/>
              </a:rPr>
              <a:t>全市町村についての「団体別の</a:t>
            </a:r>
            <a:r>
              <a:rPr lang="ja-JP" altLang="en-US" dirty="0">
                <a:latin typeface="Meiryo UI" panose="020B0604030504040204" pitchFamily="50" charset="-128"/>
                <a:ea typeface="Meiryo UI" panose="020B0604030504040204" pitchFamily="50" charset="-128"/>
              </a:rPr>
              <a:t>経営や施設の耐震化等</a:t>
            </a:r>
            <a:r>
              <a:rPr lang="ja-JP" altLang="en-US" dirty="0" smtClean="0">
                <a:latin typeface="Meiryo UI" panose="020B0604030504040204" pitchFamily="50" charset="-128"/>
                <a:ea typeface="Meiryo UI" panose="020B0604030504040204" pitchFamily="50" charset="-128"/>
              </a:rPr>
              <a:t>の現状と</a:t>
            </a:r>
            <a:r>
              <a:rPr lang="ja-JP" altLang="en-US" dirty="0">
                <a:latin typeface="Meiryo UI" panose="020B0604030504040204" pitchFamily="50" charset="-128"/>
                <a:ea typeface="Meiryo UI" panose="020B0604030504040204" pitchFamily="50" charset="-128"/>
              </a:rPr>
              <a:t>課題</a:t>
            </a:r>
            <a:r>
              <a:rPr lang="ja-JP" altLang="en-US" dirty="0" smtClean="0">
                <a:latin typeface="Meiryo UI" panose="020B0604030504040204" pitchFamily="50" charset="-128"/>
                <a:ea typeface="Meiryo UI" panose="020B0604030504040204" pitchFamily="50" charset="-128"/>
              </a:rPr>
              <a:t>」</a:t>
            </a:r>
            <a:endParaRPr lang="en-US" altLang="ja-JP" dirty="0" smtClean="0">
              <a:latin typeface="Meiryo UI" panose="020B0604030504040204" pitchFamily="50" charset="-128"/>
              <a:ea typeface="Meiryo UI" panose="020B0604030504040204" pitchFamily="50" charset="-128"/>
            </a:endParaRPr>
          </a:p>
          <a:p>
            <a:pPr lvl="0">
              <a:defRPr/>
            </a:pPr>
            <a:r>
              <a:rPr lang="ja-JP" altLang="en-US" dirty="0" smtClean="0">
                <a:latin typeface="Meiryo UI" panose="020B0604030504040204" pitchFamily="50" charset="-128"/>
                <a:ea typeface="Meiryo UI" panose="020B0604030504040204" pitchFamily="50" charset="-128"/>
              </a:rPr>
              <a:t>　　　　　　　　　　　（</a:t>
            </a:r>
            <a:r>
              <a:rPr lang="en-US" altLang="ja-JP" dirty="0" smtClean="0">
                <a:latin typeface="Meiryo UI" panose="020B0604030504040204" pitchFamily="50" charset="-128"/>
                <a:ea typeface="Meiryo UI" panose="020B0604030504040204" pitchFamily="50" charset="-128"/>
              </a:rPr>
              <a:t>2019</a:t>
            </a:r>
            <a:r>
              <a:rPr lang="ja-JP" altLang="en-US" dirty="0" smtClean="0">
                <a:latin typeface="Meiryo UI" panose="020B0604030504040204" pitchFamily="50" charset="-128"/>
                <a:ea typeface="Meiryo UI" panose="020B0604030504040204" pitchFamily="50" charset="-128"/>
              </a:rPr>
              <a:t>年</a:t>
            </a:r>
            <a:r>
              <a:rPr lang="en-US" altLang="ja-JP" dirty="0" smtClean="0">
                <a:latin typeface="Meiryo UI" panose="020B0604030504040204" pitchFamily="50" charset="-128"/>
                <a:ea typeface="Meiryo UI" panose="020B0604030504040204" pitchFamily="50" charset="-128"/>
              </a:rPr>
              <a:t>3</a:t>
            </a:r>
            <a:r>
              <a:rPr lang="ja-JP" altLang="en-US" dirty="0" smtClean="0">
                <a:latin typeface="Meiryo UI" panose="020B0604030504040204" pitchFamily="50" charset="-128"/>
                <a:ea typeface="Meiryo UI" panose="020B0604030504040204" pitchFamily="50" charset="-128"/>
              </a:rPr>
              <a:t>月）</a:t>
            </a:r>
            <a:endParaRPr lang="en-US" altLang="ja-JP" dirty="0" smtClean="0">
              <a:latin typeface="Meiryo UI" panose="020B0604030504040204" pitchFamily="50" charset="-128"/>
              <a:ea typeface="Meiryo UI" panose="020B0604030504040204" pitchFamily="50" charset="-128"/>
            </a:endParaRPr>
          </a:p>
          <a:p>
            <a:pPr lvl="0">
              <a:spcAft>
                <a:spcPts val="600"/>
              </a:spcAft>
              <a:defRPr/>
            </a:pPr>
            <a:r>
              <a:rPr lang="en-US" altLang="ja-JP" dirty="0" smtClean="0">
                <a:latin typeface="Meiryo UI" panose="020B0604030504040204" pitchFamily="50" charset="-128"/>
                <a:ea typeface="Meiryo UI" panose="020B0604030504040204" pitchFamily="50" charset="-128"/>
              </a:rPr>
              <a:t>&lt;</a:t>
            </a:r>
            <a:r>
              <a:rPr lang="ja-JP" altLang="en-US" dirty="0" smtClean="0">
                <a:latin typeface="Meiryo UI" panose="020B0604030504040204" pitchFamily="50" charset="-128"/>
                <a:ea typeface="Meiryo UI" panose="020B0604030504040204" pitchFamily="50" charset="-128"/>
              </a:rPr>
              <a:t>掲載項目</a:t>
            </a:r>
            <a:r>
              <a:rPr lang="en-US" altLang="ja-JP" dirty="0" smtClean="0">
                <a:latin typeface="Meiryo UI" panose="020B0604030504040204" pitchFamily="50" charset="-128"/>
                <a:ea typeface="Meiryo UI" panose="020B0604030504040204" pitchFamily="50" charset="-128"/>
              </a:rPr>
              <a:t>&gt;</a:t>
            </a:r>
            <a:endParaRPr lang="en-US" altLang="ja-JP" dirty="0">
              <a:latin typeface="Meiryo UI" panose="020B0604030504040204" pitchFamily="50" charset="-128"/>
              <a:ea typeface="Meiryo UI" panose="020B0604030504040204" pitchFamily="50" charset="-128"/>
            </a:endParaRPr>
          </a:p>
          <a:p>
            <a:pPr lvl="0">
              <a:defRPr/>
            </a:pPr>
            <a:r>
              <a:rPr lang="ja-JP" altLang="en-US" dirty="0" smtClean="0">
                <a:latin typeface="Meiryo UI" panose="020B0604030504040204" pitchFamily="50" charset="-128"/>
                <a:ea typeface="Meiryo UI" panose="020B0604030504040204" pitchFamily="50" charset="-128"/>
              </a:rPr>
              <a:t>　</a:t>
            </a:r>
            <a:r>
              <a:rPr lang="ja-JP" altLang="en-US" dirty="0">
                <a:latin typeface="Meiryo UI" panose="020B0604030504040204" pitchFamily="50" charset="-128"/>
                <a:ea typeface="Meiryo UI" panose="020B0604030504040204" pitchFamily="50" charset="-128"/>
              </a:rPr>
              <a:t>　・老朽化、耐震化の</a:t>
            </a:r>
            <a:r>
              <a:rPr lang="ja-JP" altLang="en-US" dirty="0" smtClean="0">
                <a:latin typeface="Meiryo UI" panose="020B0604030504040204" pitchFamily="50" charset="-128"/>
                <a:ea typeface="Meiryo UI" panose="020B0604030504040204" pitchFamily="50" charset="-128"/>
              </a:rPr>
              <a:t>状況</a:t>
            </a:r>
            <a:endParaRPr lang="en-US" altLang="ja-JP" dirty="0" smtClean="0">
              <a:latin typeface="Meiryo UI" panose="020B0604030504040204" pitchFamily="50" charset="-128"/>
              <a:ea typeface="Meiryo UI" panose="020B0604030504040204" pitchFamily="50" charset="-128"/>
            </a:endParaRPr>
          </a:p>
          <a:p>
            <a:pPr lvl="0">
              <a:defRPr/>
            </a:pPr>
            <a:r>
              <a:rPr lang="ja-JP" altLang="en-US" dirty="0" smtClean="0">
                <a:latin typeface="Meiryo UI" panose="020B0604030504040204" pitchFamily="50" charset="-128"/>
                <a:ea typeface="Meiryo UI" panose="020B0604030504040204" pitchFamily="50" charset="-128"/>
              </a:rPr>
              <a:t>　</a:t>
            </a:r>
            <a:r>
              <a:rPr lang="ja-JP" altLang="en-US" dirty="0">
                <a:latin typeface="Meiryo UI" panose="020B0604030504040204" pitchFamily="50" charset="-128"/>
                <a:ea typeface="Meiryo UI" panose="020B0604030504040204" pitchFamily="50" charset="-128"/>
              </a:rPr>
              <a:t>　・施設</a:t>
            </a:r>
            <a:r>
              <a:rPr lang="ja-JP" altLang="en-US" dirty="0" smtClean="0">
                <a:latin typeface="Meiryo UI" panose="020B0604030504040204" pitchFamily="50" charset="-128"/>
                <a:ea typeface="Meiryo UI" panose="020B0604030504040204" pitchFamily="50" charset="-128"/>
              </a:rPr>
              <a:t>利用率　・</a:t>
            </a:r>
            <a:r>
              <a:rPr lang="ja-JP" altLang="en-US" dirty="0">
                <a:latin typeface="Meiryo UI" panose="020B0604030504040204" pitchFamily="50" charset="-128"/>
                <a:ea typeface="Meiryo UI" panose="020B0604030504040204" pitchFamily="50" charset="-128"/>
              </a:rPr>
              <a:t>更新</a:t>
            </a:r>
            <a:r>
              <a:rPr lang="ja-JP" altLang="en-US" dirty="0" smtClean="0">
                <a:latin typeface="Meiryo UI" panose="020B0604030504040204" pitchFamily="50" charset="-128"/>
                <a:ea typeface="Meiryo UI" panose="020B0604030504040204" pitchFamily="50" charset="-128"/>
              </a:rPr>
              <a:t>計画</a:t>
            </a:r>
            <a:endParaRPr lang="en-US" altLang="ja-JP" dirty="0" smtClean="0">
              <a:latin typeface="Meiryo UI" panose="020B0604030504040204" pitchFamily="50" charset="-128"/>
              <a:ea typeface="Meiryo UI" panose="020B0604030504040204" pitchFamily="50" charset="-128"/>
            </a:endParaRPr>
          </a:p>
          <a:p>
            <a:pPr lvl="0">
              <a:defRPr/>
            </a:pPr>
            <a:r>
              <a:rPr lang="ja-JP" altLang="en-US" dirty="0" smtClean="0">
                <a:latin typeface="Meiryo UI" panose="020B0604030504040204" pitchFamily="50" charset="-128"/>
                <a:ea typeface="Meiryo UI" panose="020B0604030504040204" pitchFamily="50" charset="-128"/>
              </a:rPr>
              <a:t>　　・</a:t>
            </a:r>
            <a:r>
              <a:rPr lang="ja-JP" altLang="en-US" dirty="0">
                <a:latin typeface="Meiryo UI" panose="020B0604030504040204" pitchFamily="50" charset="-128"/>
                <a:ea typeface="Meiryo UI" panose="020B0604030504040204" pitchFamily="50" charset="-128"/>
              </a:rPr>
              <a:t>経営状況　・収支の</a:t>
            </a:r>
            <a:r>
              <a:rPr lang="ja-JP" altLang="en-US" dirty="0" smtClean="0">
                <a:latin typeface="Meiryo UI" panose="020B0604030504040204" pitchFamily="50" charset="-128"/>
                <a:ea typeface="Meiryo UI" panose="020B0604030504040204" pitchFamily="50" charset="-128"/>
              </a:rPr>
              <a:t>見通し</a:t>
            </a:r>
            <a:endParaRPr lang="en-US" altLang="ja-JP" dirty="0" smtClean="0">
              <a:latin typeface="Meiryo UI" panose="020B0604030504040204" pitchFamily="50" charset="-128"/>
              <a:ea typeface="Meiryo UI" panose="020B0604030504040204" pitchFamily="50" charset="-128"/>
            </a:endParaRPr>
          </a:p>
          <a:p>
            <a:pPr lvl="0">
              <a:defRPr/>
            </a:pPr>
            <a:r>
              <a:rPr lang="ja-JP" altLang="en-US" dirty="0" smtClean="0">
                <a:latin typeface="Meiryo UI" panose="020B0604030504040204" pitchFamily="50" charset="-128"/>
                <a:ea typeface="Meiryo UI" panose="020B0604030504040204" pitchFamily="50" charset="-128"/>
              </a:rPr>
              <a:t>　</a:t>
            </a:r>
            <a:r>
              <a:rPr lang="ja-JP" altLang="en-US" dirty="0">
                <a:latin typeface="Meiryo UI" panose="020B0604030504040204" pitchFamily="50" charset="-128"/>
                <a:ea typeface="Meiryo UI" panose="020B0604030504040204" pitchFamily="50" charset="-128"/>
              </a:rPr>
              <a:t>　・水道料金の試算　　</a:t>
            </a:r>
            <a:r>
              <a:rPr lang="ja-JP" altLang="en-US" dirty="0" smtClean="0">
                <a:latin typeface="Meiryo UI" panose="020B0604030504040204" pitchFamily="50" charset="-128"/>
                <a:ea typeface="Meiryo UI" panose="020B0604030504040204" pitchFamily="50" charset="-128"/>
              </a:rPr>
              <a:t>等</a:t>
            </a:r>
            <a:endParaRPr lang="en-US" altLang="ja-JP" dirty="0" smtClean="0">
              <a:latin typeface="Meiryo UI" panose="020B0604030504040204" pitchFamily="50" charset="-128"/>
              <a:ea typeface="Meiryo UI" panose="020B0604030504040204" pitchFamily="50" charset="-128"/>
            </a:endParaRPr>
          </a:p>
          <a:p>
            <a:pPr lvl="0">
              <a:defRPr/>
            </a:pPr>
            <a:endParaRPr lang="en-US" altLang="ja-JP" dirty="0">
              <a:latin typeface="Meiryo UI" panose="020B0604030504040204" pitchFamily="50" charset="-128"/>
              <a:ea typeface="Meiryo UI" panose="020B0604030504040204" pitchFamily="50" charset="-128"/>
            </a:endParaRPr>
          </a:p>
          <a:p>
            <a:pPr lvl="0">
              <a:defRPr/>
            </a:pPr>
            <a:r>
              <a:rPr lang="ja-JP" altLang="en-US" dirty="0" smtClean="0">
                <a:latin typeface="Meiryo UI" panose="020B0604030504040204" pitchFamily="50" charset="-128"/>
                <a:ea typeface="Meiryo UI" panose="020B0604030504040204" pitchFamily="50" charset="-128"/>
              </a:rPr>
              <a:t>・団体別</a:t>
            </a:r>
            <a:r>
              <a:rPr lang="ja-JP" altLang="en-US" dirty="0">
                <a:latin typeface="Meiryo UI" panose="020B0604030504040204" pitchFamily="50" charset="-128"/>
                <a:ea typeface="Meiryo UI" panose="020B0604030504040204" pitchFamily="50" charset="-128"/>
              </a:rPr>
              <a:t>の</a:t>
            </a:r>
            <a:r>
              <a:rPr lang="ja-JP" altLang="en-US" dirty="0" smtClean="0">
                <a:latin typeface="Meiryo UI" panose="020B0604030504040204" pitchFamily="50" charset="-128"/>
                <a:ea typeface="Meiryo UI" panose="020B0604030504040204" pitchFamily="50" charset="-128"/>
              </a:rPr>
              <a:t>情報のうち主要なものを整理</a:t>
            </a:r>
            <a:r>
              <a:rPr lang="ja-JP" altLang="en-US" dirty="0">
                <a:latin typeface="Meiryo UI" panose="020B0604030504040204" pitchFamily="50" charset="-128"/>
                <a:ea typeface="Meiryo UI" panose="020B0604030504040204" pitchFamily="50" charset="-128"/>
              </a:rPr>
              <a:t>　　　　　　　　　　　　　　　　　　　　　　</a:t>
            </a:r>
            <a:r>
              <a:rPr lang="en-US" altLang="ja-JP" dirty="0" smtClean="0">
                <a:latin typeface="Meiryo UI" panose="020B0604030504040204" pitchFamily="50" charset="-128"/>
                <a:ea typeface="Meiryo UI" panose="020B0604030504040204" pitchFamily="50" charset="-128"/>
              </a:rPr>
              <a:t>		</a:t>
            </a:r>
            <a:r>
              <a:rPr lang="ja-JP" altLang="en-US" dirty="0" smtClean="0">
                <a:latin typeface="Meiryo UI" panose="020B0604030504040204" pitchFamily="50" charset="-128"/>
                <a:ea typeface="Meiryo UI" panose="020B0604030504040204" pitchFamily="50" charset="-128"/>
              </a:rPr>
              <a:t>（</a:t>
            </a:r>
            <a:r>
              <a:rPr lang="en-US" altLang="ja-JP" dirty="0">
                <a:latin typeface="Meiryo UI" panose="020B0604030504040204" pitchFamily="50" charset="-128"/>
                <a:ea typeface="Meiryo UI" panose="020B0604030504040204" pitchFamily="50" charset="-128"/>
              </a:rPr>
              <a:t>2019</a:t>
            </a:r>
            <a:r>
              <a:rPr lang="ja-JP" altLang="en-US" dirty="0" smtClean="0">
                <a:latin typeface="Meiryo UI" panose="020B0604030504040204" pitchFamily="50" charset="-128"/>
                <a:ea typeface="Meiryo UI" panose="020B0604030504040204" pitchFamily="50" charset="-128"/>
              </a:rPr>
              <a:t>年</a:t>
            </a:r>
            <a:r>
              <a:rPr lang="en-US" altLang="ja-JP" dirty="0" smtClean="0">
                <a:latin typeface="Meiryo UI" panose="020B0604030504040204" pitchFamily="50" charset="-128"/>
                <a:ea typeface="Meiryo UI" panose="020B0604030504040204" pitchFamily="50" charset="-128"/>
              </a:rPr>
              <a:t>5</a:t>
            </a:r>
            <a:r>
              <a:rPr lang="ja-JP" altLang="en-US" dirty="0" smtClean="0">
                <a:latin typeface="Meiryo UI" panose="020B0604030504040204" pitchFamily="50" charset="-128"/>
                <a:ea typeface="Meiryo UI" panose="020B0604030504040204" pitchFamily="50" charset="-128"/>
              </a:rPr>
              <a:t>月</a:t>
            </a:r>
            <a:r>
              <a:rPr lang="ja-JP" altLang="en-US" dirty="0">
                <a:latin typeface="Meiryo UI" panose="020B0604030504040204" pitchFamily="50" charset="-128"/>
                <a:ea typeface="Meiryo UI" panose="020B0604030504040204" pitchFamily="50" charset="-128"/>
              </a:rPr>
              <a:t>）</a:t>
            </a:r>
            <a:endParaRPr lang="en-US" altLang="ja-JP" dirty="0">
              <a:latin typeface="Meiryo UI" panose="020B0604030504040204" pitchFamily="50" charset="-128"/>
              <a:ea typeface="Meiryo UI" panose="020B0604030504040204" pitchFamily="50" charset="-128"/>
            </a:endParaRPr>
          </a:p>
          <a:p>
            <a:pPr lvl="0">
              <a:spcAft>
                <a:spcPts val="600"/>
              </a:spcAft>
              <a:defRPr/>
            </a:pPr>
            <a:r>
              <a:rPr lang="en-US" altLang="ja-JP" dirty="0">
                <a:latin typeface="Meiryo UI" panose="020B0604030504040204" pitchFamily="50" charset="-128"/>
                <a:ea typeface="Meiryo UI" panose="020B0604030504040204" pitchFamily="50" charset="-128"/>
              </a:rPr>
              <a:t>&lt;</a:t>
            </a:r>
            <a:r>
              <a:rPr lang="ja-JP" altLang="en-US" dirty="0">
                <a:latin typeface="Meiryo UI" panose="020B0604030504040204" pitchFamily="50" charset="-128"/>
                <a:ea typeface="Meiryo UI" panose="020B0604030504040204" pitchFamily="50" charset="-128"/>
              </a:rPr>
              <a:t>掲載項目</a:t>
            </a:r>
            <a:r>
              <a:rPr lang="en-US" altLang="ja-JP" dirty="0">
                <a:latin typeface="Meiryo UI" panose="020B0604030504040204" pitchFamily="50" charset="-128"/>
                <a:ea typeface="Meiryo UI" panose="020B0604030504040204" pitchFamily="50" charset="-128"/>
              </a:rPr>
              <a:t>&gt;</a:t>
            </a:r>
          </a:p>
          <a:p>
            <a:pPr lvl="0">
              <a:defRPr/>
            </a:pPr>
            <a:r>
              <a:rPr lang="ja-JP" altLang="en-US" dirty="0" smtClean="0">
                <a:latin typeface="Meiryo UI" panose="020B0604030504040204" pitchFamily="50" charset="-128"/>
                <a:ea typeface="Meiryo UI" panose="020B0604030504040204" pitchFamily="50" charset="-128"/>
              </a:rPr>
              <a:t>　</a:t>
            </a:r>
            <a:r>
              <a:rPr lang="ja-JP" altLang="en-US" dirty="0">
                <a:latin typeface="Meiryo UI" panose="020B0604030504040204" pitchFamily="50" charset="-128"/>
                <a:ea typeface="Meiryo UI" panose="020B0604030504040204" pitchFamily="50" charset="-128"/>
              </a:rPr>
              <a:t>　・給水人口と料金収入の</a:t>
            </a:r>
            <a:r>
              <a:rPr lang="ja-JP" altLang="en-US" dirty="0" smtClean="0">
                <a:latin typeface="Meiryo UI" panose="020B0604030504040204" pitchFamily="50" charset="-128"/>
                <a:ea typeface="Meiryo UI" panose="020B0604030504040204" pitchFamily="50" charset="-128"/>
              </a:rPr>
              <a:t>見通し</a:t>
            </a:r>
            <a:endParaRPr lang="en-US" altLang="ja-JP" dirty="0" smtClean="0">
              <a:latin typeface="Meiryo UI" panose="020B0604030504040204" pitchFamily="50" charset="-128"/>
              <a:ea typeface="Meiryo UI" panose="020B0604030504040204" pitchFamily="50" charset="-128"/>
            </a:endParaRPr>
          </a:p>
          <a:p>
            <a:pPr lvl="0">
              <a:defRPr/>
            </a:pPr>
            <a:r>
              <a:rPr lang="ja-JP" altLang="en-US" dirty="0" smtClean="0">
                <a:latin typeface="Meiryo UI" panose="020B0604030504040204" pitchFamily="50" charset="-128"/>
                <a:ea typeface="Meiryo UI" panose="020B0604030504040204" pitchFamily="50" charset="-128"/>
              </a:rPr>
              <a:t>　</a:t>
            </a:r>
            <a:r>
              <a:rPr lang="ja-JP" altLang="en-US" dirty="0">
                <a:latin typeface="Meiryo UI" panose="020B0604030504040204" pitchFamily="50" charset="-128"/>
                <a:ea typeface="Meiryo UI" panose="020B0604030504040204" pitchFamily="50" charset="-128"/>
              </a:rPr>
              <a:t>　</a:t>
            </a:r>
            <a:r>
              <a:rPr lang="ja-JP" altLang="en-US" dirty="0" smtClean="0">
                <a:latin typeface="Meiryo UI" panose="020B0604030504040204" pitchFamily="50" charset="-128"/>
                <a:ea typeface="Meiryo UI" panose="020B0604030504040204" pitchFamily="50" charset="-128"/>
              </a:rPr>
              <a:t>・老朽化</a:t>
            </a:r>
            <a:r>
              <a:rPr lang="ja-JP" altLang="en-US" dirty="0">
                <a:latin typeface="Meiryo UI" panose="020B0604030504040204" pitchFamily="50" charset="-128"/>
                <a:ea typeface="Meiryo UI" panose="020B0604030504040204" pitchFamily="50" charset="-128"/>
              </a:rPr>
              <a:t>や耐震化の</a:t>
            </a:r>
            <a:r>
              <a:rPr lang="ja-JP" altLang="en-US" dirty="0" smtClean="0">
                <a:latin typeface="Meiryo UI" panose="020B0604030504040204" pitchFamily="50" charset="-128"/>
                <a:ea typeface="Meiryo UI" panose="020B0604030504040204" pitchFamily="50" charset="-128"/>
              </a:rPr>
              <a:t>状況</a:t>
            </a:r>
            <a:endParaRPr lang="en-US" altLang="ja-JP" dirty="0" smtClean="0">
              <a:latin typeface="Meiryo UI" panose="020B0604030504040204" pitchFamily="50" charset="-128"/>
              <a:ea typeface="Meiryo UI" panose="020B0604030504040204" pitchFamily="50" charset="-128"/>
            </a:endParaRPr>
          </a:p>
          <a:p>
            <a:pPr lvl="0">
              <a:defRPr/>
            </a:pPr>
            <a:r>
              <a:rPr lang="ja-JP" altLang="en-US" dirty="0" smtClean="0">
                <a:latin typeface="Meiryo UI" panose="020B0604030504040204" pitchFamily="50" charset="-128"/>
                <a:ea typeface="Meiryo UI" panose="020B0604030504040204" pitchFamily="50" charset="-128"/>
              </a:rPr>
              <a:t>　</a:t>
            </a:r>
            <a:r>
              <a:rPr lang="ja-JP" altLang="en-US" dirty="0">
                <a:latin typeface="Meiryo UI" panose="020B0604030504040204" pitchFamily="50" charset="-128"/>
                <a:ea typeface="Meiryo UI" panose="020B0604030504040204" pitchFamily="50" charset="-128"/>
              </a:rPr>
              <a:t>　・水道料金の</a:t>
            </a:r>
            <a:r>
              <a:rPr lang="ja-JP" altLang="en-US" dirty="0" smtClean="0">
                <a:latin typeface="Meiryo UI" panose="020B0604030504040204" pitchFamily="50" charset="-128"/>
                <a:ea typeface="Meiryo UI" panose="020B0604030504040204" pitchFamily="50" charset="-128"/>
              </a:rPr>
              <a:t>見込み　　等</a:t>
            </a:r>
            <a:endParaRPr lang="en-US" altLang="ja-JP" dirty="0">
              <a:latin typeface="Meiryo UI" panose="020B0604030504040204" pitchFamily="50" charset="-128"/>
              <a:ea typeface="Meiryo UI" panose="020B0604030504040204" pitchFamily="50" charset="-128"/>
            </a:endParaRPr>
          </a:p>
        </p:txBody>
      </p:sp>
      <p:sp>
        <p:nvSpPr>
          <p:cNvPr id="17" name="テキスト ボックス 16"/>
          <p:cNvSpPr txBox="1"/>
          <p:nvPr/>
        </p:nvSpPr>
        <p:spPr>
          <a:xfrm>
            <a:off x="4727721" y="787915"/>
            <a:ext cx="2137103" cy="307777"/>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smtClean="0">
                <a:ln>
                  <a:noFill/>
                </a:ln>
                <a:solidFill>
                  <a:prstClr val="black"/>
                </a:solidFill>
                <a:effectLst/>
                <a:uLnTx/>
                <a:uFillTx/>
                <a:latin typeface="Meiryo UI" panose="020B0604030504040204" pitchFamily="50" charset="-128"/>
                <a:ea typeface="Meiryo UI" panose="020B0604030504040204" pitchFamily="50" charset="-128"/>
                <a:cs typeface="+mn-cs"/>
              </a:rPr>
              <a:t>（例／守口市の概要版）</a:t>
            </a:r>
            <a:endParaRPr kumimoji="1" lang="ja-JP" altLang="en-US" sz="14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pic>
        <p:nvPicPr>
          <p:cNvPr id="4" name="図 3"/>
          <p:cNvPicPr>
            <a:picLocks noChangeAspect="1"/>
          </p:cNvPicPr>
          <p:nvPr/>
        </p:nvPicPr>
        <p:blipFill>
          <a:blip r:embed="rId3"/>
          <a:stretch>
            <a:fillRect/>
          </a:stretch>
        </p:blipFill>
        <p:spPr>
          <a:xfrm>
            <a:off x="4953824" y="1064913"/>
            <a:ext cx="3837286" cy="5756188"/>
          </a:xfrm>
          <a:prstGeom prst="rect">
            <a:avLst/>
          </a:prstGeom>
          <a:ln>
            <a:solidFill>
              <a:schemeClr val="tx2"/>
            </a:solidFill>
          </a:ln>
        </p:spPr>
      </p:pic>
    </p:spTree>
    <p:extLst>
      <p:ext uri="{BB962C8B-B14F-4D97-AF65-F5344CB8AC3E}">
        <p14:creationId xmlns:p14="http://schemas.microsoft.com/office/powerpoint/2010/main" val="324231467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テキスト ボックス 4"/>
          <p:cNvSpPr txBox="1"/>
          <p:nvPr/>
        </p:nvSpPr>
        <p:spPr>
          <a:xfrm>
            <a:off x="538747" y="376657"/>
            <a:ext cx="4919077" cy="380480"/>
          </a:xfrm>
          <a:prstGeom prst="rect">
            <a:avLst/>
          </a:prstGeom>
          <a:noFill/>
        </p:spPr>
        <p:txBody>
          <a:bodyPr wrap="square" lIns="36000" tIns="36000" rIns="36000" bIns="36000"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lang="ja-JP" altLang="en-US" sz="2000" b="1" dirty="0" smtClean="0">
                <a:latin typeface="Meiryo UI" panose="020B0604030504040204" pitchFamily="50" charset="-128"/>
                <a:ea typeface="Meiryo UI" panose="020B0604030504040204" pitchFamily="50" charset="-128"/>
              </a:rPr>
              <a:t>水道事業者による情報の公開・発信</a:t>
            </a:r>
            <a:endParaRPr kumimoji="1" lang="ja-JP" altLang="en-US" sz="2000" b="1"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endParaRPr>
          </a:p>
        </p:txBody>
      </p:sp>
      <p:sp>
        <p:nvSpPr>
          <p:cNvPr id="2" name="スライド番号プレースホルダー 1"/>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852C555-0D64-4388-834A-3E059AADB174}" type="slidenum">
              <a:rPr kumimoji="1" lang="ja-JP" altLang="en-US" sz="1400" b="0" i="0" u="none" strike="noStrike" kern="1200" cap="none" spc="0" normalizeH="0" baseline="0" noProof="0" smtClean="0">
                <a:ln>
                  <a:noFill/>
                </a:ln>
                <a:solidFill>
                  <a:prstClr val="black"/>
                </a:solidFill>
                <a:effectLst/>
                <a:uLnTx/>
                <a:uFillTx/>
                <a:latin typeface="Calibri" panose="020F0502020204030204"/>
                <a:ea typeface="ＭＳ Ｐゴシック" panose="020B0600070205080204"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37</a:t>
            </a:fld>
            <a:endParaRPr kumimoji="1" lang="ja-JP" altLang="en-US" sz="14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endParaRPr>
          </a:p>
        </p:txBody>
      </p:sp>
      <p:cxnSp>
        <p:nvCxnSpPr>
          <p:cNvPr id="10" name="直線コネクタ 9"/>
          <p:cNvCxnSpPr/>
          <p:nvPr/>
        </p:nvCxnSpPr>
        <p:spPr>
          <a:xfrm>
            <a:off x="167421" y="818692"/>
            <a:ext cx="8820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9" name="テキスト ボックス 8"/>
          <p:cNvSpPr txBox="1"/>
          <p:nvPr/>
        </p:nvSpPr>
        <p:spPr>
          <a:xfrm>
            <a:off x="278021" y="1053243"/>
            <a:ext cx="8598799" cy="2086725"/>
          </a:xfrm>
          <a:prstGeom prst="rect">
            <a:avLst/>
          </a:prstGeom>
          <a:noFill/>
        </p:spPr>
        <p:txBody>
          <a:bodyPr wrap="square" rtlCol="0">
            <a:spAutoFit/>
          </a:bodyPr>
          <a:lstStyle/>
          <a:p>
            <a:pPr marL="457200" indent="-457200">
              <a:lnSpc>
                <a:spcPct val="120000"/>
              </a:lnSpc>
              <a:buFont typeface="Wingdings" panose="05000000000000000000" pitchFamily="2" charset="2"/>
              <a:buChar char="l"/>
            </a:pPr>
            <a:r>
              <a:rPr lang="ja-JP" altLang="en-US" dirty="0" smtClean="0">
                <a:latin typeface="Meiryo UI" panose="020B0604030504040204" pitchFamily="50" charset="-128"/>
                <a:ea typeface="Meiryo UI" panose="020B0604030504040204" pitchFamily="50" charset="-128"/>
              </a:rPr>
              <a:t>水道事業者については、</a:t>
            </a:r>
            <a:r>
              <a:rPr lang="ja-JP" altLang="en-US" dirty="0">
                <a:latin typeface="Meiryo UI" panose="020B0604030504040204" pitchFamily="50" charset="-128"/>
                <a:ea typeface="Meiryo UI" panose="020B0604030504040204" pitchFamily="50" charset="-128"/>
              </a:rPr>
              <a:t>　「施設の計画的な更新及び更新費用を含む収支の見通しを作成し公表する旨の努力義務」が</a:t>
            </a:r>
            <a:r>
              <a:rPr lang="ja-JP" altLang="en-US" dirty="0" smtClean="0">
                <a:latin typeface="Meiryo UI" panose="020B0604030504040204" pitchFamily="50" charset="-128"/>
                <a:ea typeface="Meiryo UI" panose="020B0604030504040204" pitchFamily="50" charset="-128"/>
              </a:rPr>
              <a:t>課された。（</a:t>
            </a:r>
            <a:r>
              <a:rPr lang="ja-JP" altLang="en-US" dirty="0">
                <a:latin typeface="Meiryo UI" panose="020B0604030504040204" pitchFamily="50" charset="-128"/>
                <a:ea typeface="Meiryo UI" panose="020B0604030504040204" pitchFamily="50" charset="-128"/>
              </a:rPr>
              <a:t>改正</a:t>
            </a:r>
            <a:r>
              <a:rPr lang="ja-JP" altLang="en-US" dirty="0" smtClean="0">
                <a:latin typeface="Meiryo UI" panose="020B0604030504040204" pitchFamily="50" charset="-128"/>
                <a:ea typeface="Meiryo UI" panose="020B0604030504040204" pitchFamily="50" charset="-128"/>
              </a:rPr>
              <a:t>水道法</a:t>
            </a:r>
            <a:r>
              <a:rPr lang="en-US" altLang="ja-JP" dirty="0" smtClean="0">
                <a:latin typeface="Meiryo UI" panose="020B0604030504040204" pitchFamily="50" charset="-128"/>
                <a:ea typeface="Meiryo UI" panose="020B0604030504040204" pitchFamily="50" charset="-128"/>
              </a:rPr>
              <a:t>22</a:t>
            </a:r>
            <a:r>
              <a:rPr lang="ja-JP" altLang="en-US" dirty="0">
                <a:latin typeface="Meiryo UI" panose="020B0604030504040204" pitchFamily="50" charset="-128"/>
                <a:ea typeface="Meiryo UI" panose="020B0604030504040204" pitchFamily="50" charset="-128"/>
              </a:rPr>
              <a:t>条の４</a:t>
            </a:r>
            <a:r>
              <a:rPr lang="ja-JP" altLang="en-US" dirty="0" smtClean="0">
                <a:latin typeface="Meiryo UI" panose="020B0604030504040204" pitchFamily="50" charset="-128"/>
                <a:ea typeface="Meiryo UI" panose="020B0604030504040204" pitchFamily="50" charset="-128"/>
              </a:rPr>
              <a:t>）</a:t>
            </a:r>
            <a:endParaRPr lang="en-US" altLang="ja-JP" dirty="0" smtClean="0">
              <a:latin typeface="Meiryo UI" panose="020B0604030504040204" pitchFamily="50" charset="-128"/>
              <a:ea typeface="Meiryo UI" panose="020B0604030504040204" pitchFamily="50" charset="-128"/>
            </a:endParaRPr>
          </a:p>
          <a:p>
            <a:pPr marL="457200" indent="-457200">
              <a:lnSpc>
                <a:spcPct val="120000"/>
              </a:lnSpc>
              <a:buFont typeface="Wingdings" panose="05000000000000000000" pitchFamily="2" charset="2"/>
              <a:buChar char="l"/>
            </a:pPr>
            <a:endParaRPr lang="en-US" altLang="ja-JP" dirty="0" smtClean="0">
              <a:latin typeface="Meiryo UI" panose="020B0604030504040204" pitchFamily="50" charset="-128"/>
              <a:ea typeface="Meiryo UI" panose="020B0604030504040204" pitchFamily="50" charset="-128"/>
            </a:endParaRPr>
          </a:p>
          <a:p>
            <a:pPr marL="457200" indent="-457200">
              <a:lnSpc>
                <a:spcPct val="120000"/>
              </a:lnSpc>
              <a:buFont typeface="Wingdings" panose="05000000000000000000" pitchFamily="2" charset="2"/>
              <a:buChar char="l"/>
            </a:pPr>
            <a:r>
              <a:rPr lang="ja-JP" altLang="en-US" dirty="0">
                <a:latin typeface="Meiryo UI" panose="020B0604030504040204" pitchFamily="50" charset="-128"/>
                <a:ea typeface="Meiryo UI" panose="020B0604030504040204" pitchFamily="50" charset="-128"/>
              </a:rPr>
              <a:t>例えば</a:t>
            </a:r>
            <a:r>
              <a:rPr lang="ja-JP" altLang="en-US" dirty="0" smtClean="0">
                <a:latin typeface="Meiryo UI" panose="020B0604030504040204" pitchFamily="50" charset="-128"/>
                <a:ea typeface="Meiryo UI" panose="020B0604030504040204" pitchFamily="50" charset="-128"/>
              </a:rPr>
              <a:t>、管路更新</a:t>
            </a:r>
            <a:r>
              <a:rPr lang="ja-JP" altLang="en-US" dirty="0">
                <a:latin typeface="Meiryo UI" panose="020B0604030504040204" pitchFamily="50" charset="-128"/>
                <a:ea typeface="Meiryo UI" panose="020B0604030504040204" pitchFamily="50" charset="-128"/>
              </a:rPr>
              <a:t>については</a:t>
            </a:r>
            <a:r>
              <a:rPr lang="ja-JP" altLang="en-US" dirty="0" smtClean="0">
                <a:latin typeface="Meiryo UI" panose="020B0604030504040204" pitchFamily="50" charset="-128"/>
                <a:ea typeface="Meiryo UI" panose="020B0604030504040204" pitchFamily="50" charset="-128"/>
              </a:rPr>
              <a:t>、</a:t>
            </a:r>
            <a:r>
              <a:rPr lang="ja-JP" altLang="en-US" dirty="0">
                <a:latin typeface="Meiryo UI" panose="020B0604030504040204" pitchFamily="50" charset="-128"/>
                <a:ea typeface="Meiryo UI" panose="020B0604030504040204" pitchFamily="50" charset="-128"/>
              </a:rPr>
              <a:t>収益</a:t>
            </a:r>
            <a:r>
              <a:rPr lang="ja-JP" altLang="en-US" dirty="0" smtClean="0">
                <a:latin typeface="Meiryo UI" panose="020B0604030504040204" pitchFamily="50" charset="-128"/>
                <a:ea typeface="Meiryo UI" panose="020B0604030504040204" pitchFamily="50" charset="-128"/>
              </a:rPr>
              <a:t>と相関</a:t>
            </a:r>
            <a:r>
              <a:rPr lang="ja-JP" altLang="en-US" dirty="0">
                <a:latin typeface="Meiryo UI" panose="020B0604030504040204" pitchFamily="50" charset="-128"/>
                <a:ea typeface="Meiryo UI" panose="020B0604030504040204" pitchFamily="50" charset="-128"/>
              </a:rPr>
              <a:t>させると</a:t>
            </a:r>
            <a:r>
              <a:rPr lang="ja-JP" altLang="en-US" dirty="0" smtClean="0">
                <a:latin typeface="Meiryo UI" panose="020B0604030504040204" pitchFamily="50" charset="-128"/>
                <a:ea typeface="Meiryo UI" panose="020B0604030504040204" pitchFamily="50" charset="-128"/>
              </a:rPr>
              <a:t>、現況、以下のとおり分類できる。各水道事業者においては、それぞれの状況を踏まえ、将来の見通しや団体としての対応策・選択肢等について住民に積極的に情報を公開・発信し、理解を得ていくことが求められる。</a:t>
            </a:r>
            <a:endParaRPr lang="ja-JP" altLang="en-US" dirty="0">
              <a:latin typeface="Meiryo UI" panose="020B0604030504040204" pitchFamily="50" charset="-128"/>
              <a:ea typeface="Meiryo UI" panose="020B0604030504040204" pitchFamily="50" charset="-128"/>
            </a:endParaRPr>
          </a:p>
        </p:txBody>
      </p:sp>
      <p:sp>
        <p:nvSpPr>
          <p:cNvPr id="12" name="テキスト ボックス 11"/>
          <p:cNvSpPr txBox="1"/>
          <p:nvPr/>
        </p:nvSpPr>
        <p:spPr>
          <a:xfrm>
            <a:off x="5055723" y="4032630"/>
            <a:ext cx="4088277" cy="338554"/>
          </a:xfrm>
          <a:prstGeom prst="rect">
            <a:avLst/>
          </a:prstGeom>
          <a:noFill/>
        </p:spPr>
        <p:txBody>
          <a:bodyPr wrap="square" rtlCol="0">
            <a:spAutoFit/>
          </a:bodyPr>
          <a:lstStyle/>
          <a:p>
            <a:pPr algn="ctr"/>
            <a:r>
              <a:rPr kumimoji="1" lang="ja-JP" altLang="en-US" sz="1600" b="1" dirty="0">
                <a:latin typeface="Meiryo UI" panose="020B0604030504040204" pitchFamily="50" charset="-128"/>
                <a:ea typeface="Meiryo UI" panose="020B0604030504040204" pitchFamily="50" charset="-128"/>
              </a:rPr>
              <a:t>収益力</a:t>
            </a:r>
            <a:r>
              <a:rPr kumimoji="1" lang="ja-JP" altLang="en-US" sz="1600" b="1" dirty="0" smtClean="0">
                <a:latin typeface="Meiryo UI" panose="020B0604030504040204" pitchFamily="50" charset="-128"/>
                <a:ea typeface="Meiryo UI" panose="020B0604030504040204" pitchFamily="50" charset="-128"/>
              </a:rPr>
              <a:t>も更新率も</a:t>
            </a:r>
            <a:r>
              <a:rPr lang="ja-JP" altLang="en-US" sz="1600" b="1" dirty="0" smtClean="0">
                <a:latin typeface="Meiryo UI" panose="020B0604030504040204" pitchFamily="50" charset="-128"/>
                <a:ea typeface="Meiryo UI" panose="020B0604030504040204" pitchFamily="50" charset="-128"/>
              </a:rPr>
              <a:t>継続的に高い</a:t>
            </a:r>
            <a:endParaRPr lang="en-US" altLang="ja-JP" sz="1600" b="1" dirty="0">
              <a:latin typeface="Meiryo UI" panose="020B0604030504040204" pitchFamily="50" charset="-128"/>
              <a:ea typeface="Meiryo UI" panose="020B0604030504040204" pitchFamily="50" charset="-128"/>
            </a:endParaRPr>
          </a:p>
        </p:txBody>
      </p:sp>
      <p:sp>
        <p:nvSpPr>
          <p:cNvPr id="14" name="テキスト ボックス 13"/>
          <p:cNvSpPr txBox="1"/>
          <p:nvPr/>
        </p:nvSpPr>
        <p:spPr>
          <a:xfrm>
            <a:off x="714402" y="5350810"/>
            <a:ext cx="4192434" cy="338554"/>
          </a:xfrm>
          <a:prstGeom prst="rect">
            <a:avLst/>
          </a:prstGeom>
          <a:noFill/>
        </p:spPr>
        <p:txBody>
          <a:bodyPr wrap="square" rtlCol="0">
            <a:spAutoFit/>
          </a:bodyPr>
          <a:lstStyle/>
          <a:p>
            <a:pPr algn="ctr"/>
            <a:r>
              <a:rPr kumimoji="1" lang="ja-JP" altLang="en-US" sz="1600" b="1" dirty="0">
                <a:latin typeface="Meiryo UI" panose="020B0604030504040204" pitchFamily="50" charset="-128"/>
                <a:ea typeface="Meiryo UI" panose="020B0604030504040204" pitchFamily="50" charset="-128"/>
              </a:rPr>
              <a:t>収益力</a:t>
            </a:r>
            <a:r>
              <a:rPr kumimoji="1" lang="ja-JP" altLang="en-US" sz="1600" b="1" dirty="0" smtClean="0">
                <a:latin typeface="Meiryo UI" panose="020B0604030504040204" pitchFamily="50" charset="-128"/>
                <a:ea typeface="Meiryo UI" panose="020B0604030504040204" pitchFamily="50" charset="-128"/>
              </a:rPr>
              <a:t>も更新率</a:t>
            </a:r>
            <a:r>
              <a:rPr lang="ja-JP" altLang="en-US" sz="1600" b="1" dirty="0">
                <a:latin typeface="Meiryo UI" panose="020B0604030504040204" pitchFamily="50" charset="-128"/>
                <a:ea typeface="Meiryo UI" panose="020B0604030504040204" pitchFamily="50" charset="-128"/>
              </a:rPr>
              <a:t>も</a:t>
            </a:r>
            <a:r>
              <a:rPr lang="ja-JP" altLang="en-US" sz="1600" b="1" dirty="0" smtClean="0">
                <a:latin typeface="Meiryo UI" panose="020B0604030504040204" pitchFamily="50" charset="-128"/>
                <a:ea typeface="Meiryo UI" panose="020B0604030504040204" pitchFamily="50" charset="-128"/>
              </a:rPr>
              <a:t>継続的に</a:t>
            </a:r>
            <a:r>
              <a:rPr kumimoji="1" lang="ja-JP" altLang="en-US" sz="1600" b="1" dirty="0" smtClean="0">
                <a:latin typeface="Meiryo UI" panose="020B0604030504040204" pitchFamily="50" charset="-128"/>
                <a:ea typeface="Meiryo UI" panose="020B0604030504040204" pitchFamily="50" charset="-128"/>
              </a:rPr>
              <a:t>低い</a:t>
            </a:r>
            <a:endParaRPr kumimoji="1" lang="en-US" altLang="ja-JP" sz="1600" b="1" dirty="0">
              <a:latin typeface="Meiryo UI" panose="020B0604030504040204" pitchFamily="50" charset="-128"/>
              <a:ea typeface="Meiryo UI" panose="020B0604030504040204" pitchFamily="50" charset="-128"/>
            </a:endParaRPr>
          </a:p>
        </p:txBody>
      </p:sp>
      <p:sp>
        <p:nvSpPr>
          <p:cNvPr id="15" name="テキスト ボックス 14"/>
          <p:cNvSpPr txBox="1"/>
          <p:nvPr/>
        </p:nvSpPr>
        <p:spPr>
          <a:xfrm>
            <a:off x="5065467" y="5350810"/>
            <a:ext cx="4243128" cy="338554"/>
          </a:xfrm>
          <a:prstGeom prst="rect">
            <a:avLst/>
          </a:prstGeom>
          <a:noFill/>
        </p:spPr>
        <p:txBody>
          <a:bodyPr wrap="square" rtlCol="0">
            <a:spAutoFit/>
          </a:bodyPr>
          <a:lstStyle/>
          <a:p>
            <a:pPr algn="ctr"/>
            <a:r>
              <a:rPr kumimoji="1" lang="ja-JP" altLang="en-US" sz="1600" b="1" dirty="0">
                <a:latin typeface="Meiryo UI" panose="020B0604030504040204" pitchFamily="50" charset="-128"/>
                <a:ea typeface="Meiryo UI" panose="020B0604030504040204" pitchFamily="50" charset="-128"/>
              </a:rPr>
              <a:t>収益力は高い</a:t>
            </a:r>
            <a:r>
              <a:rPr kumimoji="1" lang="ja-JP" altLang="en-US" sz="1600" b="1" dirty="0" smtClean="0">
                <a:latin typeface="Meiryo UI" panose="020B0604030504040204" pitchFamily="50" charset="-128"/>
                <a:ea typeface="Meiryo UI" panose="020B0604030504040204" pitchFamily="50" charset="-128"/>
              </a:rPr>
              <a:t>が</a:t>
            </a:r>
            <a:r>
              <a:rPr lang="ja-JP" altLang="en-US" sz="1600" b="1" dirty="0">
                <a:latin typeface="Meiryo UI" panose="020B0604030504040204" pitchFamily="50" charset="-128"/>
                <a:ea typeface="Meiryo UI" panose="020B0604030504040204" pitchFamily="50" charset="-128"/>
              </a:rPr>
              <a:t>、</a:t>
            </a:r>
            <a:r>
              <a:rPr lang="ja-JP" altLang="en-US" sz="1600" b="1" dirty="0" smtClean="0">
                <a:latin typeface="Meiryo UI" panose="020B0604030504040204" pitchFamily="50" charset="-128"/>
                <a:ea typeface="Meiryo UI" panose="020B0604030504040204" pitchFamily="50" charset="-128"/>
              </a:rPr>
              <a:t>更新率が</a:t>
            </a:r>
            <a:r>
              <a:rPr kumimoji="1" lang="ja-JP" altLang="en-US" sz="1600" b="1" dirty="0" smtClean="0">
                <a:latin typeface="Meiryo UI" panose="020B0604030504040204" pitchFamily="50" charset="-128"/>
                <a:ea typeface="Meiryo UI" panose="020B0604030504040204" pitchFamily="50" charset="-128"/>
              </a:rPr>
              <a:t>低い</a:t>
            </a:r>
            <a:endParaRPr kumimoji="1" lang="en-US" altLang="ja-JP" sz="1600" b="1" dirty="0">
              <a:latin typeface="Meiryo UI" panose="020B0604030504040204" pitchFamily="50" charset="-128"/>
              <a:ea typeface="Meiryo UI" panose="020B0604030504040204" pitchFamily="50" charset="-128"/>
            </a:endParaRPr>
          </a:p>
        </p:txBody>
      </p:sp>
      <p:sp>
        <p:nvSpPr>
          <p:cNvPr id="16" name="テキスト ボックス 15"/>
          <p:cNvSpPr txBox="1"/>
          <p:nvPr/>
        </p:nvSpPr>
        <p:spPr>
          <a:xfrm>
            <a:off x="897286" y="4032630"/>
            <a:ext cx="3668524" cy="338554"/>
          </a:xfrm>
          <a:prstGeom prst="rect">
            <a:avLst/>
          </a:prstGeom>
          <a:noFill/>
        </p:spPr>
        <p:txBody>
          <a:bodyPr wrap="square" rtlCol="0">
            <a:spAutoFit/>
          </a:bodyPr>
          <a:lstStyle/>
          <a:p>
            <a:pPr algn="ctr"/>
            <a:r>
              <a:rPr kumimoji="1" lang="ja-JP" altLang="en-US" sz="1600" b="1" dirty="0">
                <a:latin typeface="Meiryo UI" panose="020B0604030504040204" pitchFamily="50" charset="-128"/>
                <a:ea typeface="Meiryo UI" panose="020B0604030504040204" pitchFamily="50" charset="-128"/>
              </a:rPr>
              <a:t>収益力が低い</a:t>
            </a:r>
            <a:r>
              <a:rPr kumimoji="1" lang="ja-JP" altLang="en-US" sz="1600" b="1" dirty="0" smtClean="0">
                <a:latin typeface="Meiryo UI" panose="020B0604030504040204" pitchFamily="50" charset="-128"/>
                <a:ea typeface="Meiryo UI" panose="020B0604030504040204" pitchFamily="50" charset="-128"/>
              </a:rPr>
              <a:t>が</a:t>
            </a:r>
            <a:r>
              <a:rPr lang="ja-JP" altLang="en-US" sz="1600" b="1" dirty="0">
                <a:latin typeface="Meiryo UI" panose="020B0604030504040204" pitchFamily="50" charset="-128"/>
                <a:ea typeface="Meiryo UI" panose="020B0604030504040204" pitchFamily="50" charset="-128"/>
              </a:rPr>
              <a:t>、</a:t>
            </a:r>
            <a:r>
              <a:rPr lang="ja-JP" altLang="en-US" sz="1600" b="1" dirty="0" smtClean="0">
                <a:latin typeface="Meiryo UI" panose="020B0604030504040204" pitchFamily="50" charset="-128"/>
                <a:ea typeface="Meiryo UI" panose="020B0604030504040204" pitchFamily="50" charset="-128"/>
              </a:rPr>
              <a:t>更新率</a:t>
            </a:r>
            <a:r>
              <a:rPr lang="ja-JP" altLang="en-US" sz="1600" b="1" dirty="0">
                <a:latin typeface="Meiryo UI" panose="020B0604030504040204" pitchFamily="50" charset="-128"/>
                <a:ea typeface="Meiryo UI" panose="020B0604030504040204" pitchFamily="50" charset="-128"/>
              </a:rPr>
              <a:t>は高い</a:t>
            </a:r>
            <a:endParaRPr kumimoji="1" lang="en-US" altLang="ja-JP" sz="1600" b="1" dirty="0">
              <a:latin typeface="Meiryo UI" panose="020B0604030504040204" pitchFamily="50" charset="-128"/>
              <a:ea typeface="Meiryo UI" panose="020B0604030504040204" pitchFamily="50" charset="-128"/>
            </a:endParaRPr>
          </a:p>
        </p:txBody>
      </p:sp>
      <p:sp>
        <p:nvSpPr>
          <p:cNvPr id="18" name="角丸四角形 17"/>
          <p:cNvSpPr>
            <a:spLocks/>
          </p:cNvSpPr>
          <p:nvPr/>
        </p:nvSpPr>
        <p:spPr>
          <a:xfrm>
            <a:off x="4803992" y="4347743"/>
            <a:ext cx="684000" cy="468000"/>
          </a:xfrm>
          <a:prstGeom prst="roundRect">
            <a:avLst/>
          </a:prstGeom>
          <a:solidFill>
            <a:schemeClr val="accent1">
              <a:lumMod val="60000"/>
              <a:lumOff val="40000"/>
            </a:schemeClr>
          </a:solidFill>
          <a:ln/>
        </p:spPr>
        <p:style>
          <a:lnRef idx="2">
            <a:schemeClr val="accent5"/>
          </a:lnRef>
          <a:fillRef idx="1">
            <a:schemeClr val="lt1"/>
          </a:fillRef>
          <a:effectRef idx="0">
            <a:schemeClr val="accent5"/>
          </a:effectRef>
          <a:fontRef idx="minor">
            <a:schemeClr val="dk1"/>
          </a:fontRef>
        </p:style>
        <p:txBody>
          <a:bodyPr rtlCol="0" anchor="ctr"/>
          <a:lstStyle/>
          <a:p>
            <a:pPr algn="ctr"/>
            <a:r>
              <a:rPr lang="en-US" altLang="ja-JP" sz="2400" b="1" dirty="0" smtClean="0">
                <a:latin typeface="Segoe UI" panose="020B0502040204020203" pitchFamily="34" charset="0"/>
                <a:ea typeface="Meiryo UI" panose="020B0604030504040204" pitchFamily="50" charset="-128"/>
                <a:cs typeface="Segoe UI" panose="020B0502040204020203" pitchFamily="34" charset="0"/>
              </a:rPr>
              <a:t>B</a:t>
            </a:r>
            <a:endParaRPr kumimoji="1" lang="ja-JP" altLang="en-US" sz="2400" b="1" dirty="0">
              <a:latin typeface="Segoe UI" panose="020B0502040204020203" pitchFamily="34" charset="0"/>
              <a:ea typeface="Meiryo UI" panose="020B0604030504040204" pitchFamily="50" charset="-128"/>
              <a:cs typeface="Segoe UI" panose="020B0502040204020203" pitchFamily="34" charset="0"/>
            </a:endParaRPr>
          </a:p>
        </p:txBody>
      </p:sp>
      <p:sp>
        <p:nvSpPr>
          <p:cNvPr id="19" name="角丸四角形 18"/>
          <p:cNvSpPr>
            <a:spLocks/>
          </p:cNvSpPr>
          <p:nvPr/>
        </p:nvSpPr>
        <p:spPr>
          <a:xfrm>
            <a:off x="555286" y="5651855"/>
            <a:ext cx="684000" cy="468000"/>
          </a:xfrm>
          <a:prstGeom prst="roundRect">
            <a:avLst/>
          </a:prstGeom>
          <a:solidFill>
            <a:schemeClr val="accent1">
              <a:lumMod val="60000"/>
              <a:lumOff val="40000"/>
            </a:schemeClr>
          </a:solidFill>
          <a:ln/>
        </p:spPr>
        <p:style>
          <a:lnRef idx="2">
            <a:schemeClr val="accent5"/>
          </a:lnRef>
          <a:fillRef idx="1">
            <a:schemeClr val="lt1"/>
          </a:fillRef>
          <a:effectRef idx="0">
            <a:schemeClr val="accent5"/>
          </a:effectRef>
          <a:fontRef idx="minor">
            <a:schemeClr val="dk1"/>
          </a:fontRef>
        </p:style>
        <p:txBody>
          <a:bodyPr rtlCol="0" anchor="ctr"/>
          <a:lstStyle/>
          <a:p>
            <a:pPr algn="ctr"/>
            <a:r>
              <a:rPr lang="en-US" altLang="ja-JP" sz="2400" b="1" dirty="0" smtClean="0">
                <a:latin typeface="Segoe UI" panose="020B0502040204020203" pitchFamily="34" charset="0"/>
                <a:ea typeface="Meiryo UI" panose="020B0604030504040204" pitchFamily="50" charset="-128"/>
                <a:cs typeface="Segoe UI" panose="020B0502040204020203" pitchFamily="34" charset="0"/>
              </a:rPr>
              <a:t>C</a:t>
            </a:r>
            <a:endParaRPr kumimoji="1" lang="ja-JP" altLang="en-US" sz="2400" b="1" dirty="0">
              <a:latin typeface="Segoe UI" panose="020B0502040204020203" pitchFamily="34" charset="0"/>
              <a:ea typeface="Meiryo UI" panose="020B0604030504040204" pitchFamily="50" charset="-128"/>
              <a:cs typeface="Segoe UI" panose="020B0502040204020203" pitchFamily="34" charset="0"/>
            </a:endParaRPr>
          </a:p>
        </p:txBody>
      </p:sp>
      <p:sp>
        <p:nvSpPr>
          <p:cNvPr id="20" name="角丸四角形 19"/>
          <p:cNvSpPr>
            <a:spLocks/>
          </p:cNvSpPr>
          <p:nvPr/>
        </p:nvSpPr>
        <p:spPr>
          <a:xfrm>
            <a:off x="4803992" y="5651855"/>
            <a:ext cx="684000" cy="468000"/>
          </a:xfrm>
          <a:prstGeom prst="roundRect">
            <a:avLst/>
          </a:prstGeom>
          <a:solidFill>
            <a:schemeClr val="accent1">
              <a:lumMod val="60000"/>
              <a:lumOff val="40000"/>
            </a:schemeClr>
          </a:solidFill>
          <a:ln/>
        </p:spPr>
        <p:style>
          <a:lnRef idx="2">
            <a:schemeClr val="accent5"/>
          </a:lnRef>
          <a:fillRef idx="1">
            <a:schemeClr val="lt1"/>
          </a:fillRef>
          <a:effectRef idx="0">
            <a:schemeClr val="accent5"/>
          </a:effectRef>
          <a:fontRef idx="minor">
            <a:schemeClr val="dk1"/>
          </a:fontRef>
        </p:style>
        <p:txBody>
          <a:bodyPr rtlCol="0" anchor="ctr"/>
          <a:lstStyle/>
          <a:p>
            <a:pPr algn="ctr"/>
            <a:r>
              <a:rPr lang="en-US" altLang="ja-JP" sz="2400" b="1" dirty="0" smtClean="0">
                <a:latin typeface="Segoe UI" panose="020B0502040204020203" pitchFamily="34" charset="0"/>
                <a:ea typeface="Meiryo UI" panose="020B0604030504040204" pitchFamily="50" charset="-128"/>
                <a:cs typeface="Segoe UI" panose="020B0502040204020203" pitchFamily="34" charset="0"/>
              </a:rPr>
              <a:t>D</a:t>
            </a:r>
            <a:endParaRPr kumimoji="1" lang="ja-JP" altLang="en-US" sz="2400" b="1" dirty="0">
              <a:latin typeface="Segoe UI" panose="020B0502040204020203" pitchFamily="34" charset="0"/>
              <a:ea typeface="Meiryo UI" panose="020B0604030504040204" pitchFamily="50" charset="-128"/>
              <a:cs typeface="Segoe UI" panose="020B0502040204020203" pitchFamily="34" charset="0"/>
            </a:endParaRPr>
          </a:p>
        </p:txBody>
      </p:sp>
      <p:sp>
        <p:nvSpPr>
          <p:cNvPr id="21" name="角丸四角形 20"/>
          <p:cNvSpPr>
            <a:spLocks/>
          </p:cNvSpPr>
          <p:nvPr/>
        </p:nvSpPr>
        <p:spPr>
          <a:xfrm>
            <a:off x="555286" y="4347743"/>
            <a:ext cx="684000" cy="468000"/>
          </a:xfrm>
          <a:prstGeom prst="roundRect">
            <a:avLst/>
          </a:prstGeom>
          <a:solidFill>
            <a:schemeClr val="accent1">
              <a:lumMod val="60000"/>
              <a:lumOff val="40000"/>
            </a:schemeClr>
          </a:solidFill>
          <a:ln/>
        </p:spPr>
        <p:style>
          <a:lnRef idx="2">
            <a:schemeClr val="accent5"/>
          </a:lnRef>
          <a:fillRef idx="1">
            <a:schemeClr val="lt1"/>
          </a:fillRef>
          <a:effectRef idx="0">
            <a:schemeClr val="accent5"/>
          </a:effectRef>
          <a:fontRef idx="minor">
            <a:schemeClr val="dk1"/>
          </a:fontRef>
        </p:style>
        <p:txBody>
          <a:bodyPr rtlCol="0" anchor="ctr"/>
          <a:lstStyle/>
          <a:p>
            <a:pPr algn="ctr"/>
            <a:r>
              <a:rPr lang="en-US" altLang="ja-JP" sz="2400" b="1" dirty="0" smtClean="0">
                <a:latin typeface="Segoe UI" panose="020B0502040204020203" pitchFamily="34" charset="0"/>
                <a:ea typeface="Meiryo UI" panose="020B0604030504040204" pitchFamily="50" charset="-128"/>
                <a:cs typeface="Segoe UI" panose="020B0502040204020203" pitchFamily="34" charset="0"/>
              </a:rPr>
              <a:t>A</a:t>
            </a:r>
            <a:endParaRPr kumimoji="1" lang="ja-JP" altLang="en-US" sz="2400" b="1" dirty="0">
              <a:latin typeface="Segoe UI" panose="020B0502040204020203" pitchFamily="34" charset="0"/>
              <a:ea typeface="Meiryo UI" panose="020B0604030504040204" pitchFamily="50" charset="-128"/>
              <a:cs typeface="Segoe UI" panose="020B0502040204020203" pitchFamily="34" charset="0"/>
            </a:endParaRPr>
          </a:p>
        </p:txBody>
      </p:sp>
      <p:sp>
        <p:nvSpPr>
          <p:cNvPr id="26" name="テキスト ボックス 25"/>
          <p:cNvSpPr txBox="1"/>
          <p:nvPr/>
        </p:nvSpPr>
        <p:spPr>
          <a:xfrm>
            <a:off x="384986" y="3387622"/>
            <a:ext cx="8491834" cy="349702"/>
          </a:xfrm>
          <a:prstGeom prst="rect">
            <a:avLst/>
          </a:prstGeom>
          <a:noFill/>
        </p:spPr>
        <p:txBody>
          <a:bodyPr wrap="square" lIns="36000" tIns="36000" rIns="36000" bIns="3600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ja-JP" altLang="en-US" b="1" dirty="0" smtClean="0">
                <a:latin typeface="Meiryo UI" panose="020B0604030504040204" pitchFamily="50" charset="-128"/>
                <a:ea typeface="Meiryo UI" panose="020B0604030504040204" pitchFamily="50" charset="-128"/>
              </a:rPr>
              <a:t>＜収益力と管路更新率</a:t>
            </a:r>
            <a:r>
              <a:rPr lang="ja-JP" altLang="en-US" b="1" dirty="0">
                <a:latin typeface="Meiryo UI" panose="020B0604030504040204" pitchFamily="50" charset="-128"/>
                <a:ea typeface="Meiryo UI" panose="020B0604030504040204" pitchFamily="50" charset="-128"/>
              </a:rPr>
              <a:t>に基づく</a:t>
            </a:r>
            <a:r>
              <a:rPr lang="ja-JP" altLang="en-US" b="1" dirty="0" smtClean="0">
                <a:latin typeface="Meiryo UI" panose="020B0604030504040204" pitchFamily="50" charset="-128"/>
                <a:ea typeface="Meiryo UI" panose="020B0604030504040204" pitchFamily="50" charset="-128"/>
              </a:rPr>
              <a:t>４パターンの現状と今後の対応策＞</a:t>
            </a:r>
            <a:endParaRPr kumimoji="1" lang="ja-JP" altLang="en-US" b="1"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endParaRPr>
          </a:p>
        </p:txBody>
      </p:sp>
      <p:sp>
        <p:nvSpPr>
          <p:cNvPr id="3" name="正方形/長方形 2"/>
          <p:cNvSpPr/>
          <p:nvPr/>
        </p:nvSpPr>
        <p:spPr>
          <a:xfrm>
            <a:off x="384986" y="3944315"/>
            <a:ext cx="4248000" cy="1296000"/>
          </a:xfrm>
          <a:prstGeom prst="rect">
            <a:avLst/>
          </a:prstGeom>
          <a:noFill/>
          <a:ln w="38100">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2" name="正方形/長方形 21"/>
          <p:cNvSpPr/>
          <p:nvPr/>
        </p:nvSpPr>
        <p:spPr>
          <a:xfrm>
            <a:off x="4633692" y="3944315"/>
            <a:ext cx="4248000" cy="1296000"/>
          </a:xfrm>
          <a:prstGeom prst="rect">
            <a:avLst/>
          </a:prstGeom>
          <a:noFill/>
          <a:ln w="38100">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3" name="正方形/長方形 22"/>
          <p:cNvSpPr/>
          <p:nvPr/>
        </p:nvSpPr>
        <p:spPr>
          <a:xfrm>
            <a:off x="384986" y="5237547"/>
            <a:ext cx="4248000" cy="1296000"/>
          </a:xfrm>
          <a:prstGeom prst="rect">
            <a:avLst/>
          </a:prstGeom>
          <a:noFill/>
          <a:ln w="38100">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4" name="正方形/長方形 23"/>
          <p:cNvSpPr/>
          <p:nvPr/>
        </p:nvSpPr>
        <p:spPr>
          <a:xfrm>
            <a:off x="4633692" y="5237547"/>
            <a:ext cx="4248000" cy="1296000"/>
          </a:xfrm>
          <a:prstGeom prst="rect">
            <a:avLst/>
          </a:prstGeom>
          <a:noFill/>
          <a:ln w="38100">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 name="二等辺三角形 3"/>
          <p:cNvSpPr/>
          <p:nvPr/>
        </p:nvSpPr>
        <p:spPr>
          <a:xfrm flipV="1">
            <a:off x="1969477" y="4409431"/>
            <a:ext cx="1674055" cy="216000"/>
          </a:xfrm>
          <a:prstGeom prst="triangle">
            <a:avLst/>
          </a:prstGeom>
          <a:solidFill>
            <a:schemeClr val="accent4">
              <a:lumMod val="40000"/>
              <a:lumOff val="60000"/>
            </a:schemeClr>
          </a:solidFill>
          <a:ln w="190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2" name="テキスト ボックス 41"/>
          <p:cNvSpPr txBox="1"/>
          <p:nvPr/>
        </p:nvSpPr>
        <p:spPr>
          <a:xfrm>
            <a:off x="5145992" y="4649264"/>
            <a:ext cx="3668524" cy="338554"/>
          </a:xfrm>
          <a:prstGeom prst="rect">
            <a:avLst/>
          </a:prstGeom>
          <a:noFill/>
        </p:spPr>
        <p:txBody>
          <a:bodyPr wrap="square" rtlCol="0">
            <a:spAutoFit/>
          </a:bodyPr>
          <a:lstStyle/>
          <a:p>
            <a:pPr algn="ctr"/>
            <a:r>
              <a:rPr kumimoji="1" lang="ja-JP" altLang="en-US" sz="1600" b="1" dirty="0" smtClean="0">
                <a:latin typeface="Meiryo UI" panose="020B0604030504040204" pitchFamily="50" charset="-128"/>
                <a:ea typeface="Meiryo UI" panose="020B0604030504040204" pitchFamily="50" charset="-128"/>
              </a:rPr>
              <a:t>近隣事業者</a:t>
            </a:r>
            <a:r>
              <a:rPr lang="ja-JP" altLang="en-US" sz="1600" b="1" dirty="0">
                <a:latin typeface="Meiryo UI" panose="020B0604030504040204" pitchFamily="50" charset="-128"/>
                <a:ea typeface="Meiryo UI" panose="020B0604030504040204" pitchFamily="50" charset="-128"/>
              </a:rPr>
              <a:t>へ</a:t>
            </a:r>
            <a:r>
              <a:rPr lang="ja-JP" altLang="en-US" sz="1600" b="1" dirty="0" smtClean="0">
                <a:latin typeface="Meiryo UI" panose="020B0604030504040204" pitchFamily="50" charset="-128"/>
                <a:ea typeface="Meiryo UI" panose="020B0604030504040204" pitchFamily="50" charset="-128"/>
              </a:rPr>
              <a:t>の水平展開等</a:t>
            </a:r>
            <a:endParaRPr kumimoji="1" lang="en-US" altLang="ja-JP" sz="1600" b="1" dirty="0">
              <a:latin typeface="Meiryo UI" panose="020B0604030504040204" pitchFamily="50" charset="-128"/>
              <a:ea typeface="Meiryo UI" panose="020B0604030504040204" pitchFamily="50" charset="-128"/>
            </a:endParaRPr>
          </a:p>
        </p:txBody>
      </p:sp>
      <p:sp>
        <p:nvSpPr>
          <p:cNvPr id="43" name="テキスト ボックス 42"/>
          <p:cNvSpPr txBox="1"/>
          <p:nvPr/>
        </p:nvSpPr>
        <p:spPr>
          <a:xfrm>
            <a:off x="798810" y="4705536"/>
            <a:ext cx="4089590" cy="338554"/>
          </a:xfrm>
          <a:prstGeom prst="rect">
            <a:avLst/>
          </a:prstGeom>
          <a:noFill/>
        </p:spPr>
        <p:txBody>
          <a:bodyPr wrap="square" rtlCol="0">
            <a:spAutoFit/>
          </a:bodyPr>
          <a:lstStyle/>
          <a:p>
            <a:pPr algn="ctr"/>
            <a:r>
              <a:rPr kumimoji="1" lang="ja-JP" altLang="en-US" sz="1600" b="1" dirty="0" smtClean="0">
                <a:latin typeface="Meiryo UI" panose="020B0604030504040204" pitchFamily="50" charset="-128"/>
                <a:ea typeface="Meiryo UI" panose="020B0604030504040204" pitchFamily="50" charset="-128"/>
              </a:rPr>
              <a:t>効率</a:t>
            </a:r>
            <a:r>
              <a:rPr lang="ja-JP" altLang="en-US" sz="1600" b="1" dirty="0" smtClean="0">
                <a:latin typeface="Meiryo UI" panose="020B0604030504040204" pitchFamily="50" charset="-128"/>
                <a:ea typeface="Meiryo UI" panose="020B0604030504040204" pitchFamily="50" charset="-128"/>
              </a:rPr>
              <a:t>のよい</a:t>
            </a:r>
            <a:r>
              <a:rPr kumimoji="1" lang="ja-JP" altLang="en-US" sz="1600" b="1" dirty="0" smtClean="0">
                <a:latin typeface="Meiryo UI" panose="020B0604030504040204" pitchFamily="50" charset="-128"/>
                <a:ea typeface="Meiryo UI" panose="020B0604030504040204" pitchFamily="50" charset="-128"/>
              </a:rPr>
              <a:t>管路更新</a:t>
            </a:r>
            <a:endParaRPr kumimoji="1" lang="en-US" altLang="ja-JP" sz="1600" b="1" dirty="0">
              <a:latin typeface="Meiryo UI" panose="020B0604030504040204" pitchFamily="50" charset="-128"/>
              <a:ea typeface="Meiryo UI" panose="020B0604030504040204" pitchFamily="50" charset="-128"/>
            </a:endParaRPr>
          </a:p>
        </p:txBody>
      </p:sp>
      <p:sp>
        <p:nvSpPr>
          <p:cNvPr id="44" name="テキスト ボックス 43"/>
          <p:cNvSpPr txBox="1"/>
          <p:nvPr/>
        </p:nvSpPr>
        <p:spPr>
          <a:xfrm>
            <a:off x="967626" y="5948772"/>
            <a:ext cx="3668524" cy="584775"/>
          </a:xfrm>
          <a:prstGeom prst="rect">
            <a:avLst/>
          </a:prstGeom>
          <a:noFill/>
        </p:spPr>
        <p:txBody>
          <a:bodyPr wrap="square" rtlCol="0">
            <a:spAutoFit/>
          </a:bodyPr>
          <a:lstStyle/>
          <a:p>
            <a:pPr algn="ctr"/>
            <a:r>
              <a:rPr kumimoji="1" lang="ja-JP" altLang="en-US" sz="1600" b="1" dirty="0" smtClean="0">
                <a:latin typeface="Meiryo UI" panose="020B0604030504040204" pitchFamily="50" charset="-128"/>
                <a:ea typeface="Meiryo UI" panose="020B0604030504040204" pitchFamily="50" charset="-128"/>
              </a:rPr>
              <a:t>収益力と投資財源が生み出せない</a:t>
            </a:r>
            <a:endParaRPr kumimoji="1" lang="en-US" altLang="ja-JP" sz="1600" b="1" dirty="0" smtClean="0">
              <a:latin typeface="Meiryo UI" panose="020B0604030504040204" pitchFamily="50" charset="-128"/>
              <a:ea typeface="Meiryo UI" panose="020B0604030504040204" pitchFamily="50" charset="-128"/>
            </a:endParaRPr>
          </a:p>
          <a:p>
            <a:pPr algn="ctr"/>
            <a:r>
              <a:rPr lang="ja-JP" altLang="en-US" sz="1600" b="1" dirty="0">
                <a:latin typeface="Meiryo UI" panose="020B0604030504040204" pitchFamily="50" charset="-128"/>
                <a:ea typeface="Meiryo UI" panose="020B0604030504040204" pitchFamily="50" charset="-128"/>
              </a:rPr>
              <a:t>経営構造</a:t>
            </a:r>
            <a:r>
              <a:rPr lang="ja-JP" altLang="en-US" sz="1600" b="1" dirty="0" smtClean="0">
                <a:latin typeface="Meiryo UI" panose="020B0604030504040204" pitchFamily="50" charset="-128"/>
                <a:ea typeface="Meiryo UI" panose="020B0604030504040204" pitchFamily="50" charset="-128"/>
              </a:rPr>
              <a:t>の見直し</a:t>
            </a:r>
            <a:endParaRPr kumimoji="1" lang="en-US" altLang="ja-JP" sz="1600" b="1" dirty="0">
              <a:latin typeface="Meiryo UI" panose="020B0604030504040204" pitchFamily="50" charset="-128"/>
              <a:ea typeface="Meiryo UI" panose="020B0604030504040204" pitchFamily="50" charset="-128"/>
            </a:endParaRPr>
          </a:p>
        </p:txBody>
      </p:sp>
      <p:sp>
        <p:nvSpPr>
          <p:cNvPr id="45" name="テキスト ボックス 44"/>
          <p:cNvSpPr txBox="1"/>
          <p:nvPr/>
        </p:nvSpPr>
        <p:spPr>
          <a:xfrm>
            <a:off x="5318897" y="5948771"/>
            <a:ext cx="3668524" cy="584775"/>
          </a:xfrm>
          <a:prstGeom prst="rect">
            <a:avLst/>
          </a:prstGeom>
          <a:noFill/>
        </p:spPr>
        <p:txBody>
          <a:bodyPr wrap="square" rtlCol="0">
            <a:spAutoFit/>
          </a:bodyPr>
          <a:lstStyle/>
          <a:p>
            <a:pPr algn="ctr"/>
            <a:r>
              <a:rPr kumimoji="1" lang="ja-JP" altLang="en-US" sz="1600" b="1" dirty="0" smtClean="0">
                <a:latin typeface="Meiryo UI" panose="020B0604030504040204" pitchFamily="50" charset="-128"/>
                <a:ea typeface="Meiryo UI" panose="020B0604030504040204" pitchFamily="50" charset="-128"/>
              </a:rPr>
              <a:t>収益を投資に回せていない</a:t>
            </a:r>
            <a:endParaRPr kumimoji="1" lang="en-US" altLang="ja-JP" sz="1600" b="1" dirty="0" smtClean="0">
              <a:latin typeface="Meiryo UI" panose="020B0604030504040204" pitchFamily="50" charset="-128"/>
              <a:ea typeface="Meiryo UI" panose="020B0604030504040204" pitchFamily="50" charset="-128"/>
            </a:endParaRPr>
          </a:p>
          <a:p>
            <a:pPr algn="ctr"/>
            <a:r>
              <a:rPr lang="ja-JP" altLang="en-US" sz="1600" b="1" dirty="0">
                <a:latin typeface="Meiryo UI" panose="020B0604030504040204" pitchFamily="50" charset="-128"/>
                <a:ea typeface="Meiryo UI" panose="020B0604030504040204" pitchFamily="50" charset="-128"/>
              </a:rPr>
              <a:t>実態</a:t>
            </a:r>
            <a:r>
              <a:rPr lang="ja-JP" altLang="en-US" sz="1600" b="1" dirty="0" smtClean="0">
                <a:latin typeface="Meiryo UI" panose="020B0604030504040204" pitchFamily="50" charset="-128"/>
                <a:ea typeface="Meiryo UI" panose="020B0604030504040204" pitchFamily="50" charset="-128"/>
              </a:rPr>
              <a:t>の改善</a:t>
            </a:r>
            <a:endParaRPr kumimoji="1" lang="en-US" altLang="ja-JP" sz="1600" b="1" dirty="0">
              <a:latin typeface="Meiryo UI" panose="020B0604030504040204" pitchFamily="50" charset="-128"/>
              <a:ea typeface="Meiryo UI" panose="020B0604030504040204" pitchFamily="50" charset="-128"/>
            </a:endParaRPr>
          </a:p>
        </p:txBody>
      </p:sp>
      <p:sp>
        <p:nvSpPr>
          <p:cNvPr id="7" name="テキスト ボックス 6"/>
          <p:cNvSpPr txBox="1"/>
          <p:nvPr/>
        </p:nvSpPr>
        <p:spPr>
          <a:xfrm>
            <a:off x="2445686" y="4350467"/>
            <a:ext cx="729865" cy="307777"/>
          </a:xfrm>
          <a:prstGeom prst="rect">
            <a:avLst/>
          </a:prstGeom>
          <a:noFill/>
        </p:spPr>
        <p:txBody>
          <a:bodyPr wrap="square" rtlCol="0">
            <a:spAutoFit/>
          </a:bodyPr>
          <a:lstStyle/>
          <a:p>
            <a:r>
              <a:rPr kumimoji="1" lang="ja-JP" altLang="en-US" sz="1400" dirty="0" smtClean="0">
                <a:solidFill>
                  <a:srgbClr val="FF0000"/>
                </a:solidFill>
                <a:latin typeface="HG創英角ｺﾞｼｯｸUB" panose="020B0909000000000000" pitchFamily="49" charset="-128"/>
                <a:ea typeface="HG創英角ｺﾞｼｯｸUB" panose="020B0909000000000000" pitchFamily="49" charset="-128"/>
              </a:rPr>
              <a:t>対応策</a:t>
            </a:r>
            <a:endParaRPr kumimoji="1" lang="ja-JP" altLang="en-US" sz="1400" dirty="0">
              <a:solidFill>
                <a:srgbClr val="FF0000"/>
              </a:solidFill>
              <a:latin typeface="HG創英角ｺﾞｼｯｸUB" panose="020B0909000000000000" pitchFamily="49" charset="-128"/>
              <a:ea typeface="HG創英角ｺﾞｼｯｸUB" panose="020B0909000000000000" pitchFamily="49" charset="-128"/>
            </a:endParaRPr>
          </a:p>
        </p:txBody>
      </p:sp>
      <p:sp>
        <p:nvSpPr>
          <p:cNvPr id="46" name="二等辺三角形 45"/>
          <p:cNvSpPr/>
          <p:nvPr/>
        </p:nvSpPr>
        <p:spPr>
          <a:xfrm flipV="1">
            <a:off x="6243801" y="4421151"/>
            <a:ext cx="1674055" cy="216000"/>
          </a:xfrm>
          <a:prstGeom prst="triangle">
            <a:avLst/>
          </a:prstGeom>
          <a:solidFill>
            <a:schemeClr val="accent4">
              <a:lumMod val="40000"/>
              <a:lumOff val="60000"/>
            </a:schemeClr>
          </a:solidFill>
          <a:ln w="190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7" name="テキスト ボックス 46"/>
          <p:cNvSpPr txBox="1"/>
          <p:nvPr/>
        </p:nvSpPr>
        <p:spPr>
          <a:xfrm>
            <a:off x="6720010" y="4362187"/>
            <a:ext cx="729865" cy="307777"/>
          </a:xfrm>
          <a:prstGeom prst="rect">
            <a:avLst/>
          </a:prstGeom>
          <a:noFill/>
        </p:spPr>
        <p:txBody>
          <a:bodyPr wrap="square" rtlCol="0">
            <a:spAutoFit/>
          </a:bodyPr>
          <a:lstStyle/>
          <a:p>
            <a:r>
              <a:rPr kumimoji="1" lang="ja-JP" altLang="en-US" sz="1400" dirty="0" smtClean="0">
                <a:solidFill>
                  <a:srgbClr val="FF0000"/>
                </a:solidFill>
                <a:latin typeface="HG創英角ｺﾞｼｯｸUB" panose="020B0909000000000000" pitchFamily="49" charset="-128"/>
                <a:ea typeface="HG創英角ｺﾞｼｯｸUB" panose="020B0909000000000000" pitchFamily="49" charset="-128"/>
              </a:rPr>
              <a:t>対応策</a:t>
            </a:r>
            <a:endParaRPr kumimoji="1" lang="ja-JP" altLang="en-US" sz="1400" dirty="0">
              <a:solidFill>
                <a:srgbClr val="FF0000"/>
              </a:solidFill>
              <a:latin typeface="HG創英角ｺﾞｼｯｸUB" panose="020B0909000000000000" pitchFamily="49" charset="-128"/>
              <a:ea typeface="HG創英角ｺﾞｼｯｸUB" panose="020B0909000000000000" pitchFamily="49" charset="-128"/>
            </a:endParaRPr>
          </a:p>
        </p:txBody>
      </p:sp>
      <p:sp>
        <p:nvSpPr>
          <p:cNvPr id="48" name="二等辺三角形 47"/>
          <p:cNvSpPr/>
          <p:nvPr/>
        </p:nvSpPr>
        <p:spPr>
          <a:xfrm flipV="1">
            <a:off x="1953061" y="5715407"/>
            <a:ext cx="1674055" cy="216000"/>
          </a:xfrm>
          <a:prstGeom prst="triangle">
            <a:avLst/>
          </a:prstGeom>
          <a:solidFill>
            <a:schemeClr val="accent4">
              <a:lumMod val="40000"/>
              <a:lumOff val="60000"/>
            </a:schemeClr>
          </a:solidFill>
          <a:ln w="190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9" name="テキスト ボックス 48"/>
          <p:cNvSpPr txBox="1"/>
          <p:nvPr/>
        </p:nvSpPr>
        <p:spPr>
          <a:xfrm>
            <a:off x="2429270" y="5656443"/>
            <a:ext cx="729865" cy="307777"/>
          </a:xfrm>
          <a:prstGeom prst="rect">
            <a:avLst/>
          </a:prstGeom>
          <a:noFill/>
        </p:spPr>
        <p:txBody>
          <a:bodyPr wrap="square" rtlCol="0">
            <a:spAutoFit/>
          </a:bodyPr>
          <a:lstStyle/>
          <a:p>
            <a:r>
              <a:rPr kumimoji="1" lang="ja-JP" altLang="en-US" sz="1400" dirty="0" smtClean="0">
                <a:solidFill>
                  <a:srgbClr val="FF0000"/>
                </a:solidFill>
                <a:latin typeface="HG創英角ｺﾞｼｯｸUB" panose="020B0909000000000000" pitchFamily="49" charset="-128"/>
                <a:ea typeface="HG創英角ｺﾞｼｯｸUB" panose="020B0909000000000000" pitchFamily="49" charset="-128"/>
              </a:rPr>
              <a:t>対応策</a:t>
            </a:r>
            <a:endParaRPr kumimoji="1" lang="ja-JP" altLang="en-US" sz="1400" dirty="0">
              <a:solidFill>
                <a:srgbClr val="FF0000"/>
              </a:solidFill>
              <a:latin typeface="HG創英角ｺﾞｼｯｸUB" panose="020B0909000000000000" pitchFamily="49" charset="-128"/>
              <a:ea typeface="HG創英角ｺﾞｼｯｸUB" panose="020B0909000000000000" pitchFamily="49" charset="-128"/>
            </a:endParaRPr>
          </a:p>
        </p:txBody>
      </p:sp>
      <p:sp>
        <p:nvSpPr>
          <p:cNvPr id="50" name="二等辺三角形 49"/>
          <p:cNvSpPr/>
          <p:nvPr/>
        </p:nvSpPr>
        <p:spPr>
          <a:xfrm flipV="1">
            <a:off x="6227385" y="5727127"/>
            <a:ext cx="1674055" cy="216000"/>
          </a:xfrm>
          <a:prstGeom prst="triangle">
            <a:avLst/>
          </a:prstGeom>
          <a:solidFill>
            <a:schemeClr val="accent4">
              <a:lumMod val="40000"/>
              <a:lumOff val="60000"/>
            </a:schemeClr>
          </a:solidFill>
          <a:ln w="190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1" name="テキスト ボックス 50"/>
          <p:cNvSpPr txBox="1"/>
          <p:nvPr/>
        </p:nvSpPr>
        <p:spPr>
          <a:xfrm>
            <a:off x="6703594" y="5668163"/>
            <a:ext cx="729865" cy="307777"/>
          </a:xfrm>
          <a:prstGeom prst="rect">
            <a:avLst/>
          </a:prstGeom>
          <a:noFill/>
        </p:spPr>
        <p:txBody>
          <a:bodyPr wrap="square" rtlCol="0">
            <a:spAutoFit/>
          </a:bodyPr>
          <a:lstStyle/>
          <a:p>
            <a:r>
              <a:rPr kumimoji="1" lang="ja-JP" altLang="en-US" sz="1400" dirty="0" smtClean="0">
                <a:solidFill>
                  <a:srgbClr val="FF0000"/>
                </a:solidFill>
                <a:latin typeface="HG創英角ｺﾞｼｯｸUB" panose="020B0909000000000000" pitchFamily="49" charset="-128"/>
                <a:ea typeface="HG創英角ｺﾞｼｯｸUB" panose="020B0909000000000000" pitchFamily="49" charset="-128"/>
              </a:rPr>
              <a:t>対応策</a:t>
            </a:r>
            <a:endParaRPr kumimoji="1" lang="ja-JP" altLang="en-US" sz="1400" dirty="0">
              <a:solidFill>
                <a:srgbClr val="FF0000"/>
              </a:solidFill>
              <a:latin typeface="HG創英角ｺﾞｼｯｸUB" panose="020B0909000000000000" pitchFamily="49" charset="-128"/>
              <a:ea typeface="HG創英角ｺﾞｼｯｸUB" panose="020B0909000000000000" pitchFamily="49" charset="-128"/>
            </a:endParaRPr>
          </a:p>
        </p:txBody>
      </p:sp>
    </p:spTree>
    <p:extLst>
      <p:ext uri="{BB962C8B-B14F-4D97-AF65-F5344CB8AC3E}">
        <p14:creationId xmlns:p14="http://schemas.microsoft.com/office/powerpoint/2010/main" val="302520978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正方形/長方形 4"/>
          <p:cNvSpPr/>
          <p:nvPr/>
        </p:nvSpPr>
        <p:spPr>
          <a:xfrm>
            <a:off x="385292" y="1669452"/>
            <a:ext cx="1631689" cy="1856441"/>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600" b="1" dirty="0" smtClean="0">
                <a:solidFill>
                  <a:schemeClr val="tx1"/>
                </a:solidFill>
                <a:latin typeface="メイリオ" panose="020B0604030504040204" pitchFamily="50" charset="-128"/>
                <a:ea typeface="メイリオ" panose="020B0604030504040204" pitchFamily="50" charset="-128"/>
              </a:rPr>
              <a:t>広域化</a:t>
            </a:r>
            <a:endParaRPr kumimoji="1" lang="ja-JP" altLang="en-US" sz="1600" b="1" dirty="0">
              <a:solidFill>
                <a:schemeClr val="tx1"/>
              </a:solidFill>
              <a:latin typeface="メイリオ" panose="020B0604030504040204" pitchFamily="50" charset="-128"/>
              <a:ea typeface="メイリオ" panose="020B0604030504040204" pitchFamily="50" charset="-128"/>
            </a:endParaRPr>
          </a:p>
        </p:txBody>
      </p:sp>
      <p:sp>
        <p:nvSpPr>
          <p:cNvPr id="6" name="正方形/長方形 5"/>
          <p:cNvSpPr/>
          <p:nvPr/>
        </p:nvSpPr>
        <p:spPr>
          <a:xfrm>
            <a:off x="385292" y="3915823"/>
            <a:ext cx="1631689" cy="947302"/>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600" b="1" dirty="0" smtClean="0">
                <a:solidFill>
                  <a:schemeClr val="tx1"/>
                </a:solidFill>
                <a:latin typeface="メイリオ" panose="020B0604030504040204" pitchFamily="50" charset="-128"/>
                <a:ea typeface="メイリオ" panose="020B0604030504040204" pitchFamily="50" charset="-128"/>
              </a:rPr>
              <a:t>官民連携</a:t>
            </a:r>
            <a:endParaRPr kumimoji="1" lang="ja-JP" altLang="en-US" sz="1600" b="1" dirty="0">
              <a:solidFill>
                <a:schemeClr val="tx1"/>
              </a:solidFill>
              <a:latin typeface="メイリオ" panose="020B0604030504040204" pitchFamily="50" charset="-128"/>
              <a:ea typeface="メイリオ" panose="020B0604030504040204" pitchFamily="50" charset="-128"/>
            </a:endParaRPr>
          </a:p>
        </p:txBody>
      </p:sp>
      <p:sp>
        <p:nvSpPr>
          <p:cNvPr id="7" name="正方形/長方形 6"/>
          <p:cNvSpPr/>
          <p:nvPr/>
        </p:nvSpPr>
        <p:spPr>
          <a:xfrm>
            <a:off x="397615" y="5253055"/>
            <a:ext cx="1631689" cy="621057"/>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600" b="1" dirty="0" smtClean="0">
                <a:solidFill>
                  <a:schemeClr val="tx1"/>
                </a:solidFill>
                <a:latin typeface="メイリオ" panose="020B0604030504040204" pitchFamily="50" charset="-128"/>
                <a:ea typeface="メイリオ" panose="020B0604030504040204" pitchFamily="50" charset="-128"/>
              </a:rPr>
              <a:t>住民理解</a:t>
            </a:r>
            <a:endParaRPr kumimoji="1" lang="ja-JP" altLang="en-US" sz="1600" b="1" dirty="0">
              <a:solidFill>
                <a:schemeClr val="tx1"/>
              </a:solidFill>
              <a:latin typeface="メイリオ" panose="020B0604030504040204" pitchFamily="50" charset="-128"/>
              <a:ea typeface="メイリオ" panose="020B0604030504040204" pitchFamily="50" charset="-128"/>
            </a:endParaRPr>
          </a:p>
        </p:txBody>
      </p:sp>
      <p:sp>
        <p:nvSpPr>
          <p:cNvPr id="11" name="正方形/長方形 10"/>
          <p:cNvSpPr/>
          <p:nvPr/>
        </p:nvSpPr>
        <p:spPr>
          <a:xfrm>
            <a:off x="3487245" y="792000"/>
            <a:ext cx="3848857" cy="442254"/>
          </a:xfrm>
          <a:prstGeom prst="rect">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bIns="0" rtlCol="0" anchor="ctr"/>
          <a:lstStyle/>
          <a:p>
            <a:pPr algn="ctr"/>
            <a:r>
              <a:rPr kumimoji="1" lang="ja-JP" altLang="en-US" b="1" dirty="0">
                <a:solidFill>
                  <a:schemeClr val="tx1"/>
                </a:solidFill>
                <a:latin typeface="メイリオ" panose="020B0604030504040204" pitchFamily="50" charset="-128"/>
                <a:ea typeface="メイリオ" panose="020B0604030504040204" pitchFamily="50" charset="-128"/>
              </a:rPr>
              <a:t>今後の具体的</a:t>
            </a:r>
            <a:r>
              <a:rPr kumimoji="1" lang="ja-JP" altLang="en-US" b="1" dirty="0" smtClean="0">
                <a:solidFill>
                  <a:schemeClr val="tx1"/>
                </a:solidFill>
                <a:latin typeface="メイリオ" panose="020B0604030504040204" pitchFamily="50" charset="-128"/>
                <a:ea typeface="メイリオ" panose="020B0604030504040204" pitchFamily="50" charset="-128"/>
              </a:rPr>
              <a:t>取組み</a:t>
            </a:r>
            <a:endParaRPr kumimoji="1" lang="ja-JP" altLang="en-US" b="1" dirty="0">
              <a:solidFill>
                <a:schemeClr val="tx1"/>
              </a:solidFill>
              <a:latin typeface="メイリオ" panose="020B0604030504040204" pitchFamily="50" charset="-128"/>
              <a:ea typeface="メイリオ" panose="020B0604030504040204" pitchFamily="50" charset="-128"/>
            </a:endParaRPr>
          </a:p>
        </p:txBody>
      </p:sp>
      <p:sp>
        <p:nvSpPr>
          <p:cNvPr id="12" name="正方形/長方形 11"/>
          <p:cNvSpPr/>
          <p:nvPr/>
        </p:nvSpPr>
        <p:spPr>
          <a:xfrm>
            <a:off x="2281430" y="1420530"/>
            <a:ext cx="6398194" cy="481659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4625" indent="-174625"/>
            <a:endParaRPr lang="en-US" altLang="ja-JP" sz="1600" dirty="0">
              <a:solidFill>
                <a:schemeClr val="tx1"/>
              </a:solidFill>
              <a:latin typeface="メイリオ" panose="020B0604030504040204" pitchFamily="50" charset="-128"/>
              <a:ea typeface="メイリオ" panose="020B0604030504040204" pitchFamily="50" charset="-128"/>
            </a:endParaRPr>
          </a:p>
          <a:p>
            <a:pPr marL="174625" indent="-174625"/>
            <a:endParaRPr lang="en-US" altLang="ja-JP" sz="1600" dirty="0" smtClean="0">
              <a:solidFill>
                <a:schemeClr val="tx1"/>
              </a:solidFill>
              <a:latin typeface="メイリオ" panose="020B0604030504040204" pitchFamily="50" charset="-128"/>
              <a:ea typeface="メイリオ" panose="020B0604030504040204" pitchFamily="50" charset="-128"/>
            </a:endParaRPr>
          </a:p>
          <a:p>
            <a:pPr marL="174625" indent="-174625"/>
            <a:endParaRPr lang="en-US" altLang="ja-JP" sz="1600" dirty="0">
              <a:solidFill>
                <a:schemeClr val="tx1"/>
              </a:solidFill>
              <a:latin typeface="メイリオ" panose="020B0604030504040204" pitchFamily="50" charset="-128"/>
              <a:ea typeface="メイリオ" panose="020B0604030504040204" pitchFamily="50" charset="-128"/>
            </a:endParaRPr>
          </a:p>
          <a:p>
            <a:pPr marL="174625" indent="-174625"/>
            <a:endParaRPr lang="en-US" altLang="ja-JP" sz="1600" dirty="0" smtClean="0">
              <a:solidFill>
                <a:schemeClr val="tx1"/>
              </a:solidFill>
              <a:latin typeface="メイリオ" panose="020B0604030504040204" pitchFamily="50" charset="-128"/>
              <a:ea typeface="メイリオ" panose="020B0604030504040204" pitchFamily="50" charset="-128"/>
            </a:endParaRPr>
          </a:p>
          <a:p>
            <a:pPr marL="174625" indent="-174625"/>
            <a:endParaRPr lang="en-US" altLang="ja-JP" sz="1600" dirty="0">
              <a:solidFill>
                <a:schemeClr val="tx1"/>
              </a:solidFill>
              <a:latin typeface="メイリオ" panose="020B0604030504040204" pitchFamily="50" charset="-128"/>
              <a:ea typeface="メイリオ" panose="020B0604030504040204" pitchFamily="50" charset="-128"/>
            </a:endParaRPr>
          </a:p>
          <a:p>
            <a:pPr marL="174625" indent="-174625"/>
            <a:endParaRPr lang="en-US" altLang="ja-JP" sz="1600" dirty="0" smtClean="0">
              <a:solidFill>
                <a:schemeClr val="tx1"/>
              </a:solidFill>
              <a:latin typeface="メイリオ" panose="020B0604030504040204" pitchFamily="50" charset="-128"/>
              <a:ea typeface="メイリオ" panose="020B0604030504040204" pitchFamily="50" charset="-128"/>
            </a:endParaRPr>
          </a:p>
          <a:p>
            <a:pPr marL="174625" indent="-174625"/>
            <a:endParaRPr lang="en-US" altLang="ja-JP" sz="1600" dirty="0">
              <a:solidFill>
                <a:schemeClr val="tx1"/>
              </a:solidFill>
              <a:latin typeface="メイリオ" panose="020B0604030504040204" pitchFamily="50" charset="-128"/>
              <a:ea typeface="メイリオ" panose="020B0604030504040204" pitchFamily="50" charset="-128"/>
            </a:endParaRPr>
          </a:p>
          <a:p>
            <a:pPr marL="174625" indent="-174625"/>
            <a:endParaRPr lang="en-US" altLang="ja-JP" sz="1600" dirty="0" smtClean="0">
              <a:solidFill>
                <a:schemeClr val="tx1"/>
              </a:solidFill>
              <a:latin typeface="メイリオ" panose="020B0604030504040204" pitchFamily="50" charset="-128"/>
              <a:ea typeface="メイリオ" panose="020B0604030504040204" pitchFamily="50" charset="-128"/>
            </a:endParaRPr>
          </a:p>
          <a:p>
            <a:pPr marL="174625" indent="-174625"/>
            <a:endParaRPr lang="en-US" altLang="ja-JP" sz="1600" dirty="0">
              <a:solidFill>
                <a:schemeClr val="tx1"/>
              </a:solidFill>
              <a:latin typeface="メイリオ" panose="020B0604030504040204" pitchFamily="50" charset="-128"/>
              <a:ea typeface="メイリオ" panose="020B0604030504040204" pitchFamily="50" charset="-128"/>
            </a:endParaRPr>
          </a:p>
          <a:p>
            <a:pPr marL="174625" indent="-174625"/>
            <a:endParaRPr lang="en-US" altLang="ja-JP" sz="1600" dirty="0" smtClean="0">
              <a:solidFill>
                <a:schemeClr val="tx1"/>
              </a:solidFill>
              <a:latin typeface="メイリオ" panose="020B0604030504040204" pitchFamily="50" charset="-128"/>
              <a:ea typeface="メイリオ" panose="020B0604030504040204" pitchFamily="50" charset="-128"/>
            </a:endParaRPr>
          </a:p>
          <a:p>
            <a:pPr marL="174625" indent="-174625"/>
            <a:endParaRPr lang="en-US" altLang="ja-JP" sz="1600" dirty="0">
              <a:solidFill>
                <a:schemeClr val="tx1"/>
              </a:solidFill>
              <a:latin typeface="メイリオ" panose="020B0604030504040204" pitchFamily="50" charset="-128"/>
              <a:ea typeface="メイリオ" panose="020B0604030504040204" pitchFamily="50" charset="-128"/>
            </a:endParaRPr>
          </a:p>
          <a:p>
            <a:pPr marL="174625" indent="-174625"/>
            <a:endParaRPr lang="en-US" altLang="ja-JP" sz="1600" dirty="0" smtClean="0">
              <a:solidFill>
                <a:schemeClr val="tx1"/>
              </a:solidFill>
              <a:latin typeface="メイリオ" panose="020B0604030504040204" pitchFamily="50" charset="-128"/>
              <a:ea typeface="メイリオ" panose="020B0604030504040204" pitchFamily="50" charset="-128"/>
            </a:endParaRPr>
          </a:p>
          <a:p>
            <a:pPr marL="174625" indent="-174625"/>
            <a:endParaRPr lang="en-US" altLang="ja-JP" sz="1600" dirty="0">
              <a:solidFill>
                <a:schemeClr val="tx1"/>
              </a:solidFill>
              <a:latin typeface="メイリオ" panose="020B0604030504040204" pitchFamily="50" charset="-128"/>
              <a:ea typeface="メイリオ" panose="020B0604030504040204" pitchFamily="50" charset="-128"/>
            </a:endParaRPr>
          </a:p>
          <a:p>
            <a:pPr marL="174625" indent="-174625"/>
            <a:endParaRPr lang="en-US" altLang="ja-JP" sz="1600" dirty="0" smtClean="0">
              <a:solidFill>
                <a:schemeClr val="tx1"/>
              </a:solidFill>
              <a:latin typeface="メイリオ" panose="020B0604030504040204" pitchFamily="50" charset="-128"/>
              <a:ea typeface="メイリオ" panose="020B0604030504040204" pitchFamily="50" charset="-128"/>
            </a:endParaRPr>
          </a:p>
          <a:p>
            <a:pPr marL="174625" indent="-174625"/>
            <a:endParaRPr lang="en-US" altLang="ja-JP" sz="1600" dirty="0">
              <a:solidFill>
                <a:schemeClr val="tx1"/>
              </a:solidFill>
              <a:latin typeface="メイリオ" panose="020B0604030504040204" pitchFamily="50" charset="-128"/>
              <a:ea typeface="メイリオ" panose="020B0604030504040204" pitchFamily="50" charset="-128"/>
            </a:endParaRPr>
          </a:p>
          <a:p>
            <a:endParaRPr lang="en-US" altLang="ja-JP" sz="1200" dirty="0">
              <a:solidFill>
                <a:schemeClr val="tx1"/>
              </a:solidFill>
              <a:latin typeface="メイリオ" panose="020B0604030504040204" pitchFamily="50" charset="-128"/>
              <a:ea typeface="メイリオ" panose="020B0604030504040204" pitchFamily="50" charset="-128"/>
            </a:endParaRPr>
          </a:p>
          <a:p>
            <a:pPr marL="174625" indent="-174625"/>
            <a:endParaRPr lang="en-US" altLang="ja-JP" sz="1200" b="1" dirty="0">
              <a:solidFill>
                <a:schemeClr val="tx1"/>
              </a:solidFill>
              <a:latin typeface="メイリオ" panose="020B0604030504040204" pitchFamily="50" charset="-128"/>
              <a:ea typeface="メイリオ" panose="020B0604030504040204" pitchFamily="50" charset="-128"/>
            </a:endParaRPr>
          </a:p>
        </p:txBody>
      </p:sp>
      <p:sp>
        <p:nvSpPr>
          <p:cNvPr id="14" name="正方形/長方形 13"/>
          <p:cNvSpPr/>
          <p:nvPr/>
        </p:nvSpPr>
        <p:spPr>
          <a:xfrm>
            <a:off x="150311" y="42840"/>
            <a:ext cx="4454013" cy="50378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2000" b="1" dirty="0" smtClean="0">
                <a:solidFill>
                  <a:schemeClr val="tx1"/>
                </a:solidFill>
                <a:latin typeface="Meiryo UI" panose="020B0604030504040204" pitchFamily="50" charset="-128"/>
                <a:ea typeface="Meiryo UI" panose="020B0604030504040204" pitchFamily="50" charset="-128"/>
              </a:rPr>
              <a:t>～</a:t>
            </a:r>
            <a:r>
              <a:rPr lang="ja-JP" altLang="en-US" sz="2000" b="1" dirty="0">
                <a:solidFill>
                  <a:schemeClr val="tx1"/>
                </a:solidFill>
                <a:latin typeface="Meiryo UI" panose="020B0604030504040204" pitchFamily="50" charset="-128"/>
                <a:ea typeface="Meiryo UI" panose="020B0604030504040204" pitchFamily="50" charset="-128"/>
              </a:rPr>
              <a:t>今後</a:t>
            </a:r>
            <a:r>
              <a:rPr lang="ja-JP" altLang="en-US" sz="2000" b="1" dirty="0" smtClean="0">
                <a:solidFill>
                  <a:schemeClr val="tx1"/>
                </a:solidFill>
                <a:latin typeface="Meiryo UI" panose="020B0604030504040204" pitchFamily="50" charset="-128"/>
                <a:ea typeface="Meiryo UI" panose="020B0604030504040204" pitchFamily="50" charset="-128"/>
              </a:rPr>
              <a:t>の具体的取組み</a:t>
            </a:r>
            <a:r>
              <a:rPr lang="ja-JP" altLang="en-US" sz="2000" b="1" dirty="0">
                <a:solidFill>
                  <a:schemeClr val="tx1"/>
                </a:solidFill>
                <a:latin typeface="Meiryo UI" panose="020B0604030504040204" pitchFamily="50" charset="-128"/>
                <a:ea typeface="Meiryo UI" panose="020B0604030504040204" pitchFamily="50" charset="-128"/>
              </a:rPr>
              <a:t>～</a:t>
            </a:r>
            <a:endParaRPr kumimoji="1" lang="ja-JP" altLang="en-US" sz="2000" b="1" dirty="0">
              <a:solidFill>
                <a:schemeClr val="tx1"/>
              </a:solidFill>
              <a:latin typeface="Meiryo UI" panose="020B0604030504040204" pitchFamily="50" charset="-128"/>
              <a:ea typeface="Meiryo UI" panose="020B0604030504040204" pitchFamily="50" charset="-128"/>
            </a:endParaRPr>
          </a:p>
        </p:txBody>
      </p:sp>
      <p:sp>
        <p:nvSpPr>
          <p:cNvPr id="25" name="円/楕円 24"/>
          <p:cNvSpPr/>
          <p:nvPr/>
        </p:nvSpPr>
        <p:spPr>
          <a:xfrm>
            <a:off x="2563447" y="1725573"/>
            <a:ext cx="288000" cy="288000"/>
          </a:xfrm>
          <a:prstGeom prst="ellipse">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kumimoji="1" lang="en-US" altLang="ja-JP" sz="1600" dirty="0">
                <a:latin typeface="Segoe UI Black" panose="020B0A02040204020203" pitchFamily="34" charset="0"/>
                <a:ea typeface="Segoe UI Black" panose="020B0A02040204020203" pitchFamily="34" charset="0"/>
                <a:cs typeface="Segoe UI Black" panose="020B0A02040204020203" pitchFamily="34" charset="0"/>
              </a:rPr>
              <a:t>1</a:t>
            </a:r>
            <a:endParaRPr kumimoji="1" lang="ja-JP" altLang="en-US" sz="1600" dirty="0">
              <a:latin typeface="Segoe UI Black" panose="020B0A02040204020203" pitchFamily="34" charset="0"/>
              <a:cs typeface="Segoe UI Black" panose="020B0A02040204020203" pitchFamily="34" charset="0"/>
            </a:endParaRPr>
          </a:p>
        </p:txBody>
      </p:sp>
      <p:sp>
        <p:nvSpPr>
          <p:cNvPr id="26" name="円/楕円 25"/>
          <p:cNvSpPr/>
          <p:nvPr/>
        </p:nvSpPr>
        <p:spPr>
          <a:xfrm>
            <a:off x="2560842" y="2669317"/>
            <a:ext cx="288000" cy="288000"/>
          </a:xfrm>
          <a:prstGeom prst="ellipse">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lang="en-US" altLang="ja-JP" sz="1600" dirty="0">
                <a:latin typeface="Segoe UI Black" panose="020B0A02040204020203" pitchFamily="34" charset="0"/>
                <a:ea typeface="Segoe UI Black" panose="020B0A02040204020203" pitchFamily="34" charset="0"/>
                <a:cs typeface="Segoe UI Black" panose="020B0A02040204020203" pitchFamily="34" charset="0"/>
              </a:rPr>
              <a:t>2</a:t>
            </a:r>
            <a:endParaRPr kumimoji="1" lang="ja-JP" altLang="en-US" sz="1600" dirty="0">
              <a:latin typeface="Segoe UI Black" panose="020B0A02040204020203" pitchFamily="34" charset="0"/>
              <a:cs typeface="Segoe UI Black" panose="020B0A02040204020203" pitchFamily="34" charset="0"/>
            </a:endParaRPr>
          </a:p>
        </p:txBody>
      </p:sp>
      <p:sp>
        <p:nvSpPr>
          <p:cNvPr id="27" name="円/楕円 26"/>
          <p:cNvSpPr/>
          <p:nvPr/>
        </p:nvSpPr>
        <p:spPr>
          <a:xfrm>
            <a:off x="2592351" y="3697286"/>
            <a:ext cx="288000" cy="288000"/>
          </a:xfrm>
          <a:prstGeom prst="ellipse">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lang="en-US" altLang="ja-JP" sz="1600" dirty="0">
                <a:latin typeface="Segoe UI Black" panose="020B0A02040204020203" pitchFamily="34" charset="0"/>
                <a:ea typeface="Segoe UI Black" panose="020B0A02040204020203" pitchFamily="34" charset="0"/>
                <a:cs typeface="Segoe UI Black" panose="020B0A02040204020203" pitchFamily="34" charset="0"/>
              </a:rPr>
              <a:t>3</a:t>
            </a:r>
            <a:endParaRPr kumimoji="1" lang="ja-JP" altLang="en-US" sz="1600" dirty="0">
              <a:latin typeface="Segoe UI Black" panose="020B0A02040204020203" pitchFamily="34" charset="0"/>
              <a:cs typeface="Segoe UI Black" panose="020B0A02040204020203" pitchFamily="34" charset="0"/>
            </a:endParaRPr>
          </a:p>
        </p:txBody>
      </p:sp>
      <p:cxnSp>
        <p:nvCxnSpPr>
          <p:cNvPr id="16" name="直線コネクタ 15"/>
          <p:cNvCxnSpPr/>
          <p:nvPr/>
        </p:nvCxnSpPr>
        <p:spPr>
          <a:xfrm>
            <a:off x="167421" y="518441"/>
            <a:ext cx="8820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7" name="スライド番号プレースホルダー 3"/>
          <p:cNvSpPr>
            <a:spLocks noGrp="1"/>
          </p:cNvSpPr>
          <p:nvPr>
            <p:ph type="sldNum" sz="quarter" idx="12"/>
          </p:nvPr>
        </p:nvSpPr>
        <p:spPr>
          <a:xfrm>
            <a:off x="7086600" y="6463927"/>
            <a:ext cx="2057400" cy="365125"/>
          </a:xfrm>
        </p:spPr>
        <p:txBody>
          <a:bodyPr/>
          <a:lstStyle/>
          <a:p>
            <a:fld id="{0852C555-0D64-4388-834A-3E059AADB174}" type="slidenum">
              <a:rPr lang="ja-JP" altLang="en-US" smtClean="0"/>
              <a:pPr/>
              <a:t>38</a:t>
            </a:fld>
            <a:endParaRPr lang="ja-JP" altLang="en-US" dirty="0"/>
          </a:p>
        </p:txBody>
      </p:sp>
      <p:sp>
        <p:nvSpPr>
          <p:cNvPr id="3" name="テキスト ボックス 2"/>
          <p:cNvSpPr txBox="1"/>
          <p:nvPr/>
        </p:nvSpPr>
        <p:spPr>
          <a:xfrm>
            <a:off x="2880351" y="1669453"/>
            <a:ext cx="3847995" cy="369332"/>
          </a:xfrm>
          <a:prstGeom prst="rect">
            <a:avLst/>
          </a:prstGeom>
          <a:noFill/>
        </p:spPr>
        <p:txBody>
          <a:bodyPr wrap="square" rtlCol="0">
            <a:spAutoFit/>
          </a:bodyPr>
          <a:lstStyle/>
          <a:p>
            <a:r>
              <a:rPr kumimoji="1" lang="ja-JP" altLang="en-US" b="1" dirty="0" smtClean="0">
                <a:latin typeface="Meiryo UI" panose="020B0604030504040204" pitchFamily="50" charset="-128"/>
                <a:ea typeface="Meiryo UI" panose="020B0604030504040204" pitchFamily="50" charset="-128"/>
              </a:rPr>
              <a:t>オール大阪での議論（あり方協議会）</a:t>
            </a:r>
            <a:endParaRPr kumimoji="1" lang="ja-JP" altLang="en-US" b="1" dirty="0">
              <a:latin typeface="Meiryo UI" panose="020B0604030504040204" pitchFamily="50" charset="-128"/>
              <a:ea typeface="Meiryo UI" panose="020B0604030504040204" pitchFamily="50" charset="-128"/>
            </a:endParaRPr>
          </a:p>
        </p:txBody>
      </p:sp>
      <p:sp>
        <p:nvSpPr>
          <p:cNvPr id="19" name="テキスト ボックス 18"/>
          <p:cNvSpPr txBox="1"/>
          <p:nvPr/>
        </p:nvSpPr>
        <p:spPr>
          <a:xfrm>
            <a:off x="2906621" y="2628651"/>
            <a:ext cx="2946400" cy="369332"/>
          </a:xfrm>
          <a:prstGeom prst="rect">
            <a:avLst/>
          </a:prstGeom>
          <a:noFill/>
        </p:spPr>
        <p:txBody>
          <a:bodyPr wrap="square" rtlCol="0">
            <a:spAutoFit/>
          </a:bodyPr>
          <a:lstStyle/>
          <a:p>
            <a:r>
              <a:rPr kumimoji="1" lang="ja-JP" altLang="en-US" b="1" dirty="0" smtClean="0">
                <a:latin typeface="Meiryo UI" panose="020B0604030504040204" pitchFamily="50" charset="-128"/>
                <a:ea typeface="Meiryo UI" panose="020B0604030504040204" pitchFamily="50" charset="-128"/>
              </a:rPr>
              <a:t>淀川系浄水場の最適配置</a:t>
            </a:r>
            <a:endParaRPr kumimoji="1" lang="ja-JP" altLang="en-US" b="1" dirty="0">
              <a:latin typeface="Meiryo UI" panose="020B0604030504040204" pitchFamily="50" charset="-128"/>
              <a:ea typeface="Meiryo UI" panose="020B0604030504040204" pitchFamily="50" charset="-128"/>
            </a:endParaRPr>
          </a:p>
        </p:txBody>
      </p:sp>
      <p:sp>
        <p:nvSpPr>
          <p:cNvPr id="4" name="テキスト ボックス 3"/>
          <p:cNvSpPr txBox="1"/>
          <p:nvPr/>
        </p:nvSpPr>
        <p:spPr>
          <a:xfrm>
            <a:off x="2727944" y="2005058"/>
            <a:ext cx="5696938" cy="523220"/>
          </a:xfrm>
          <a:prstGeom prst="rect">
            <a:avLst/>
          </a:prstGeom>
          <a:noFill/>
        </p:spPr>
        <p:txBody>
          <a:bodyPr wrap="square" rtlCol="0">
            <a:spAutoFit/>
          </a:bodyPr>
          <a:lstStyle/>
          <a:p>
            <a:r>
              <a:rPr kumimoji="1" lang="ja-JP" altLang="en-US" sz="1400" dirty="0" smtClean="0">
                <a:latin typeface="Meiryo UI" panose="020B0604030504040204" pitchFamily="50" charset="-128"/>
                <a:ea typeface="Meiryo UI" panose="020B0604030504040204" pitchFamily="50" charset="-128"/>
              </a:rPr>
              <a:t>「一水道化のメリット（財政シミュレーション等）」「施設再配置等の具体策」「垂直統合・水平連携の促進策」等　→　今年度中にとりまとめ</a:t>
            </a:r>
            <a:endParaRPr kumimoji="1" lang="ja-JP" altLang="en-US" sz="1400" dirty="0">
              <a:latin typeface="Meiryo UI" panose="020B0604030504040204" pitchFamily="50" charset="-128"/>
              <a:ea typeface="Meiryo UI" panose="020B0604030504040204" pitchFamily="50" charset="-128"/>
            </a:endParaRPr>
          </a:p>
        </p:txBody>
      </p:sp>
      <p:sp>
        <p:nvSpPr>
          <p:cNvPr id="22" name="テキスト ボックス 21"/>
          <p:cNvSpPr txBox="1"/>
          <p:nvPr/>
        </p:nvSpPr>
        <p:spPr>
          <a:xfrm>
            <a:off x="2736351" y="3002673"/>
            <a:ext cx="3787279" cy="523220"/>
          </a:xfrm>
          <a:prstGeom prst="rect">
            <a:avLst/>
          </a:prstGeom>
          <a:noFill/>
        </p:spPr>
        <p:txBody>
          <a:bodyPr wrap="square" rtlCol="0">
            <a:spAutoFit/>
          </a:bodyPr>
          <a:lstStyle/>
          <a:p>
            <a:pPr marL="174625" lvl="0" indent="-174625"/>
            <a:r>
              <a:rPr lang="ja-JP" altLang="en-US" sz="1400" dirty="0" smtClean="0">
                <a:solidFill>
                  <a:prstClr val="black"/>
                </a:solidFill>
                <a:latin typeface="メイリオ" panose="020B0604030504040204" pitchFamily="50" charset="-128"/>
                <a:ea typeface="メイリオ" panose="020B0604030504040204" pitchFamily="50" charset="-128"/>
              </a:rPr>
              <a:t>大阪市庭</a:t>
            </a:r>
            <a:r>
              <a:rPr lang="ja-JP" altLang="en-US" sz="1400" dirty="0">
                <a:solidFill>
                  <a:prstClr val="black"/>
                </a:solidFill>
                <a:latin typeface="メイリオ" panose="020B0604030504040204" pitchFamily="50" charset="-128"/>
                <a:ea typeface="メイリオ" panose="020B0604030504040204" pitchFamily="50" charset="-128"/>
              </a:rPr>
              <a:t>窪と守口市の浄水場共同化の推進</a:t>
            </a:r>
            <a:endParaRPr lang="en-US" altLang="ja-JP" sz="1400" dirty="0">
              <a:solidFill>
                <a:prstClr val="black"/>
              </a:solidFill>
              <a:latin typeface="メイリオ" panose="020B0604030504040204" pitchFamily="50" charset="-128"/>
              <a:ea typeface="メイリオ" panose="020B0604030504040204" pitchFamily="50" charset="-128"/>
            </a:endParaRPr>
          </a:p>
          <a:p>
            <a:pPr marL="174625" lvl="0" indent="-174625"/>
            <a:r>
              <a:rPr lang="ja-JP" altLang="en-US" sz="1400" dirty="0">
                <a:solidFill>
                  <a:prstClr val="black"/>
                </a:solidFill>
                <a:latin typeface="メイリオ" panose="020B0604030504040204" pitchFamily="50" charset="-128"/>
                <a:ea typeface="メイリオ" panose="020B0604030504040204" pitchFamily="50" charset="-128"/>
              </a:rPr>
              <a:t>　→両市で協定締結を目指す</a:t>
            </a:r>
            <a:r>
              <a:rPr lang="en-US" altLang="ja-JP" sz="1400" dirty="0">
                <a:solidFill>
                  <a:prstClr val="black"/>
                </a:solidFill>
                <a:latin typeface="メイリオ" panose="020B0604030504040204" pitchFamily="50" charset="-128"/>
                <a:ea typeface="メイリオ" panose="020B0604030504040204" pitchFamily="50" charset="-128"/>
              </a:rPr>
              <a:t>(2019.12</a:t>
            </a:r>
            <a:r>
              <a:rPr lang="en-US" altLang="ja-JP" sz="1400" dirty="0" smtClean="0">
                <a:solidFill>
                  <a:prstClr val="black"/>
                </a:solidFill>
                <a:latin typeface="メイリオ" panose="020B0604030504040204" pitchFamily="50" charset="-128"/>
                <a:ea typeface="メイリオ" panose="020B0604030504040204" pitchFamily="50" charset="-128"/>
              </a:rPr>
              <a:t>)</a:t>
            </a:r>
            <a:endParaRPr kumimoji="1" lang="ja-JP" altLang="en-US" sz="1400" dirty="0"/>
          </a:p>
        </p:txBody>
      </p:sp>
      <p:sp>
        <p:nvSpPr>
          <p:cNvPr id="23" name="テキスト ボックス 22"/>
          <p:cNvSpPr txBox="1"/>
          <p:nvPr/>
        </p:nvSpPr>
        <p:spPr>
          <a:xfrm>
            <a:off x="2880351" y="3662120"/>
            <a:ext cx="5062646" cy="646331"/>
          </a:xfrm>
          <a:prstGeom prst="rect">
            <a:avLst/>
          </a:prstGeom>
          <a:noFill/>
        </p:spPr>
        <p:txBody>
          <a:bodyPr wrap="square" rtlCol="0">
            <a:spAutoFit/>
          </a:bodyPr>
          <a:lstStyle/>
          <a:p>
            <a:r>
              <a:rPr kumimoji="1" lang="ja-JP" altLang="en-US" b="1" dirty="0" smtClean="0">
                <a:latin typeface="Meiryo UI" panose="020B0604030504040204" pitchFamily="50" charset="-128"/>
                <a:ea typeface="Meiryo UI" panose="020B0604030504040204" pitchFamily="50" charset="-128"/>
              </a:rPr>
              <a:t>大阪市による</a:t>
            </a:r>
            <a:r>
              <a:rPr kumimoji="1" lang="en-US" altLang="ja-JP" b="1" dirty="0" smtClean="0">
                <a:latin typeface="Meiryo UI" panose="020B0604030504040204" pitchFamily="50" charset="-128"/>
                <a:ea typeface="Meiryo UI" panose="020B0604030504040204" pitchFamily="50" charset="-128"/>
              </a:rPr>
              <a:t>PFI</a:t>
            </a:r>
            <a:r>
              <a:rPr kumimoji="1" lang="ja-JP" altLang="en-US" b="1" dirty="0" smtClean="0">
                <a:latin typeface="Meiryo UI" panose="020B0604030504040204" pitchFamily="50" charset="-128"/>
                <a:ea typeface="Meiryo UI" panose="020B0604030504040204" pitchFamily="50" charset="-128"/>
              </a:rPr>
              <a:t>管路更新事業とその水平展開</a:t>
            </a:r>
            <a:endParaRPr kumimoji="1" lang="en-US" altLang="ja-JP" b="1" dirty="0" smtClean="0">
              <a:latin typeface="Meiryo UI" panose="020B0604030504040204" pitchFamily="50" charset="-128"/>
              <a:ea typeface="Meiryo UI" panose="020B0604030504040204" pitchFamily="50" charset="-128"/>
            </a:endParaRPr>
          </a:p>
          <a:p>
            <a:endParaRPr kumimoji="1" lang="ja-JP" altLang="en-US" b="1" dirty="0">
              <a:latin typeface="Meiryo UI" panose="020B0604030504040204" pitchFamily="50" charset="-128"/>
              <a:ea typeface="Meiryo UI" panose="020B0604030504040204" pitchFamily="50" charset="-128"/>
            </a:endParaRPr>
          </a:p>
        </p:txBody>
      </p:sp>
      <p:sp>
        <p:nvSpPr>
          <p:cNvPr id="24" name="テキスト ボックス 23"/>
          <p:cNvSpPr txBox="1"/>
          <p:nvPr/>
        </p:nvSpPr>
        <p:spPr>
          <a:xfrm>
            <a:off x="2810735" y="4384772"/>
            <a:ext cx="3787279" cy="954107"/>
          </a:xfrm>
          <a:prstGeom prst="rect">
            <a:avLst/>
          </a:prstGeom>
          <a:noFill/>
        </p:spPr>
        <p:txBody>
          <a:bodyPr wrap="square" rtlCol="0">
            <a:spAutoFit/>
          </a:bodyPr>
          <a:lstStyle/>
          <a:p>
            <a:r>
              <a:rPr lang="ja-JP" altLang="en-US" sz="1400" dirty="0" smtClean="0">
                <a:latin typeface="メイリオ" panose="020B0604030504040204" pitchFamily="50" charset="-128"/>
                <a:ea typeface="メイリオ" panose="020B0604030504040204" pitchFamily="50" charset="-128"/>
              </a:rPr>
              <a:t>大阪市</a:t>
            </a:r>
            <a:r>
              <a:rPr lang="ja-JP" altLang="en-US" sz="1400" dirty="0">
                <a:latin typeface="メイリオ" panose="020B0604030504040204" pitchFamily="50" charset="-128"/>
                <a:ea typeface="メイリオ" panose="020B0604030504040204" pitchFamily="50" charset="-128"/>
              </a:rPr>
              <a:t>で</a:t>
            </a:r>
            <a:r>
              <a:rPr lang="en-US" altLang="ja-JP" sz="1400" dirty="0">
                <a:latin typeface="メイリオ" panose="020B0604030504040204" pitchFamily="50" charset="-128"/>
                <a:ea typeface="メイリオ" panose="020B0604030504040204" pitchFamily="50" charset="-128"/>
              </a:rPr>
              <a:t>PFI</a:t>
            </a:r>
            <a:r>
              <a:rPr lang="ja-JP" altLang="en-US" sz="1400" dirty="0">
                <a:latin typeface="メイリオ" panose="020B0604030504040204" pitchFamily="50" charset="-128"/>
                <a:ea typeface="メイリオ" panose="020B0604030504040204" pitchFamily="50" charset="-128"/>
              </a:rPr>
              <a:t>事業の条例提出（</a:t>
            </a:r>
            <a:r>
              <a:rPr lang="en-US" altLang="ja-JP" sz="1400" dirty="0">
                <a:latin typeface="メイリオ" panose="020B0604030504040204" pitchFamily="50" charset="-128"/>
                <a:ea typeface="メイリオ" panose="020B0604030504040204" pitchFamily="50" charset="-128"/>
              </a:rPr>
              <a:t>2020.2</a:t>
            </a:r>
            <a:r>
              <a:rPr lang="ja-JP" altLang="en-US" sz="1400" dirty="0">
                <a:latin typeface="メイリオ" panose="020B0604030504040204" pitchFamily="50" charset="-128"/>
                <a:ea typeface="メイリオ" panose="020B0604030504040204" pitchFamily="50" charset="-128"/>
              </a:rPr>
              <a:t>）</a:t>
            </a:r>
            <a:endParaRPr lang="en-US" altLang="ja-JP" sz="1400" dirty="0">
              <a:latin typeface="メイリオ" panose="020B0604030504040204" pitchFamily="50" charset="-128"/>
              <a:ea typeface="メイリオ" panose="020B0604030504040204" pitchFamily="50" charset="-128"/>
            </a:endParaRPr>
          </a:p>
          <a:p>
            <a:r>
              <a:rPr lang="ja-JP" altLang="en-US" sz="1400" dirty="0" smtClean="0">
                <a:latin typeface="メイリオ" panose="020B0604030504040204" pitchFamily="50" charset="-128"/>
                <a:ea typeface="メイリオ" panose="020B0604030504040204" pitchFamily="50" charset="-128"/>
              </a:rPr>
              <a:t>他</a:t>
            </a:r>
            <a:r>
              <a:rPr lang="ja-JP" altLang="en-US" sz="1400" dirty="0">
                <a:latin typeface="メイリオ" panose="020B0604030504040204" pitchFamily="50" charset="-128"/>
                <a:ea typeface="メイリオ" panose="020B0604030504040204" pitchFamily="50" charset="-128"/>
              </a:rPr>
              <a:t>都市への水平</a:t>
            </a:r>
            <a:r>
              <a:rPr lang="ja-JP" altLang="en-US" sz="1400" dirty="0" smtClean="0">
                <a:latin typeface="メイリオ" panose="020B0604030504040204" pitchFamily="50" charset="-128"/>
                <a:ea typeface="メイリオ" panose="020B0604030504040204" pitchFamily="50" charset="-128"/>
              </a:rPr>
              <a:t>展開</a:t>
            </a:r>
            <a:endParaRPr lang="en-US" altLang="ja-JP" sz="1400" dirty="0" smtClean="0">
              <a:latin typeface="メイリオ" panose="020B0604030504040204" pitchFamily="50" charset="-128"/>
              <a:ea typeface="メイリオ" panose="020B0604030504040204" pitchFamily="50" charset="-128"/>
            </a:endParaRPr>
          </a:p>
          <a:p>
            <a:r>
              <a:rPr lang="ja-JP" altLang="en-US" sz="1400" dirty="0">
                <a:latin typeface="メイリオ" panose="020B0604030504040204" pitchFamily="50" charset="-128"/>
                <a:ea typeface="メイリオ" panose="020B0604030504040204" pitchFamily="50" charset="-128"/>
              </a:rPr>
              <a:t>大阪広域水道企業団による垂直</a:t>
            </a:r>
            <a:r>
              <a:rPr lang="ja-JP" altLang="en-US" sz="1400" dirty="0" smtClean="0">
                <a:latin typeface="メイリオ" panose="020B0604030504040204" pitchFamily="50" charset="-128"/>
                <a:ea typeface="メイリオ" panose="020B0604030504040204" pitchFamily="50" charset="-128"/>
              </a:rPr>
              <a:t>統合の拡大</a:t>
            </a:r>
            <a:endParaRPr lang="en-US" altLang="ja-JP" sz="1400" dirty="0">
              <a:latin typeface="メイリオ" panose="020B0604030504040204" pitchFamily="50" charset="-128"/>
              <a:ea typeface="メイリオ" panose="020B0604030504040204" pitchFamily="50" charset="-128"/>
            </a:endParaRPr>
          </a:p>
          <a:p>
            <a:endParaRPr kumimoji="1" lang="ja-JP" altLang="en-US" sz="1400" dirty="0"/>
          </a:p>
        </p:txBody>
      </p:sp>
      <p:sp>
        <p:nvSpPr>
          <p:cNvPr id="28" name="テキスト ボックス 27"/>
          <p:cNvSpPr txBox="1"/>
          <p:nvPr/>
        </p:nvSpPr>
        <p:spPr>
          <a:xfrm>
            <a:off x="2727503" y="3941231"/>
            <a:ext cx="4719169" cy="507831"/>
          </a:xfrm>
          <a:prstGeom prst="rect">
            <a:avLst/>
          </a:prstGeom>
          <a:noFill/>
        </p:spPr>
        <p:txBody>
          <a:bodyPr wrap="square" rtlCol="0">
            <a:spAutoFit/>
          </a:bodyPr>
          <a:lstStyle/>
          <a:p>
            <a:pPr algn="ctr">
              <a:lnSpc>
                <a:spcPct val="150000"/>
              </a:lnSpc>
            </a:pPr>
            <a:r>
              <a:rPr lang="ja-JP" altLang="en-US" b="1" dirty="0" smtClean="0">
                <a:latin typeface="Meiryo UI" panose="020B0604030504040204" pitchFamily="50" charset="-128"/>
                <a:ea typeface="Meiryo UI" panose="020B0604030504040204" pitchFamily="50" charset="-128"/>
              </a:rPr>
              <a:t>大阪市による水平連携、企業団による連携等</a:t>
            </a:r>
            <a:endParaRPr kumimoji="1" lang="ja-JP" altLang="en-US" b="1" dirty="0">
              <a:latin typeface="Meiryo UI" panose="020B0604030504040204" pitchFamily="50" charset="-128"/>
              <a:ea typeface="Meiryo UI" panose="020B0604030504040204" pitchFamily="50" charset="-128"/>
            </a:endParaRPr>
          </a:p>
        </p:txBody>
      </p:sp>
      <p:sp>
        <p:nvSpPr>
          <p:cNvPr id="29" name="円/楕円 26"/>
          <p:cNvSpPr/>
          <p:nvPr/>
        </p:nvSpPr>
        <p:spPr>
          <a:xfrm>
            <a:off x="2592351" y="4084330"/>
            <a:ext cx="288000" cy="288000"/>
          </a:xfrm>
          <a:prstGeom prst="ellipse">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kumimoji="1" lang="en-US" altLang="ja-JP" sz="1600" dirty="0" smtClean="0">
                <a:latin typeface="Segoe UI Black" panose="020B0A02040204020203" pitchFamily="34" charset="0"/>
                <a:cs typeface="Segoe UI Black" panose="020B0A02040204020203" pitchFamily="34" charset="0"/>
              </a:rPr>
              <a:t>4</a:t>
            </a:r>
            <a:endParaRPr kumimoji="1" lang="ja-JP" altLang="en-US" sz="1600" dirty="0">
              <a:latin typeface="Segoe UI Black" panose="020B0A02040204020203" pitchFamily="34" charset="0"/>
              <a:cs typeface="Segoe UI Black" panose="020B0A02040204020203" pitchFamily="34" charset="0"/>
            </a:endParaRPr>
          </a:p>
        </p:txBody>
      </p:sp>
      <p:sp>
        <p:nvSpPr>
          <p:cNvPr id="30" name="円/楕円 26"/>
          <p:cNvSpPr/>
          <p:nvPr/>
        </p:nvSpPr>
        <p:spPr>
          <a:xfrm>
            <a:off x="2583944" y="5338879"/>
            <a:ext cx="288000" cy="288000"/>
          </a:xfrm>
          <a:prstGeom prst="ellipse">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lang="en-US" altLang="ja-JP" sz="1600" dirty="0">
                <a:latin typeface="Segoe UI Black" panose="020B0A02040204020203" pitchFamily="34" charset="0"/>
                <a:cs typeface="Segoe UI Black" panose="020B0A02040204020203" pitchFamily="34" charset="0"/>
              </a:rPr>
              <a:t>5</a:t>
            </a:r>
            <a:endParaRPr kumimoji="1" lang="ja-JP" altLang="en-US" sz="1600" dirty="0">
              <a:latin typeface="Segoe UI Black" panose="020B0A02040204020203" pitchFamily="34" charset="0"/>
              <a:cs typeface="Segoe UI Black" panose="020B0A02040204020203" pitchFamily="34" charset="0"/>
            </a:endParaRPr>
          </a:p>
        </p:txBody>
      </p:sp>
      <p:sp>
        <p:nvSpPr>
          <p:cNvPr id="31" name="テキスト ボックス 30"/>
          <p:cNvSpPr txBox="1"/>
          <p:nvPr/>
        </p:nvSpPr>
        <p:spPr>
          <a:xfrm>
            <a:off x="2946989" y="5294798"/>
            <a:ext cx="3781357" cy="369332"/>
          </a:xfrm>
          <a:prstGeom prst="rect">
            <a:avLst/>
          </a:prstGeom>
          <a:noFill/>
        </p:spPr>
        <p:txBody>
          <a:bodyPr wrap="square" rtlCol="0">
            <a:spAutoFit/>
          </a:bodyPr>
          <a:lstStyle/>
          <a:p>
            <a:r>
              <a:rPr lang="ja-JP" altLang="en-US" b="1" dirty="0" smtClean="0">
                <a:latin typeface="Meiryo UI" panose="020B0604030504040204" pitchFamily="50" charset="-128"/>
                <a:ea typeface="Meiryo UI" panose="020B0604030504040204" pitchFamily="50" charset="-128"/>
              </a:rPr>
              <a:t>住民理解につながる情報の公開・発信</a:t>
            </a:r>
            <a:endParaRPr kumimoji="1" lang="ja-JP" altLang="en-US" b="1" dirty="0">
              <a:latin typeface="Meiryo UI" panose="020B0604030504040204" pitchFamily="50" charset="-128"/>
              <a:ea typeface="Meiryo UI" panose="020B0604030504040204" pitchFamily="50" charset="-128"/>
            </a:endParaRPr>
          </a:p>
        </p:txBody>
      </p:sp>
      <p:sp>
        <p:nvSpPr>
          <p:cNvPr id="32" name="テキスト ボックス 31"/>
          <p:cNvSpPr txBox="1"/>
          <p:nvPr/>
        </p:nvSpPr>
        <p:spPr>
          <a:xfrm>
            <a:off x="2882549" y="5689015"/>
            <a:ext cx="5060448" cy="523220"/>
          </a:xfrm>
          <a:prstGeom prst="rect">
            <a:avLst/>
          </a:prstGeom>
          <a:noFill/>
        </p:spPr>
        <p:txBody>
          <a:bodyPr wrap="square" rtlCol="0">
            <a:spAutoFit/>
          </a:bodyPr>
          <a:lstStyle/>
          <a:p>
            <a:pPr marL="174625" lvl="0" indent="-174625"/>
            <a:r>
              <a:rPr lang="ja-JP" altLang="en-US" sz="1400" dirty="0" smtClean="0">
                <a:latin typeface="メイリオ" panose="020B0604030504040204" pitchFamily="50" charset="-128"/>
                <a:ea typeface="メイリオ" panose="020B0604030504040204" pitchFamily="50" charset="-128"/>
              </a:rPr>
              <a:t>・水道事業者による情報の公開・発信の充実・強化</a:t>
            </a:r>
            <a:endParaRPr lang="en-US" altLang="ja-JP" sz="1400" dirty="0" smtClean="0">
              <a:latin typeface="メイリオ" panose="020B0604030504040204" pitchFamily="50" charset="-128"/>
              <a:ea typeface="メイリオ" panose="020B0604030504040204" pitchFamily="50" charset="-128"/>
            </a:endParaRPr>
          </a:p>
          <a:p>
            <a:pPr marL="174625" lvl="0" indent="-174625"/>
            <a:r>
              <a:rPr kumimoji="1" lang="ja-JP" altLang="en-US" sz="1400" dirty="0" smtClean="0">
                <a:latin typeface="メイリオ" panose="020B0604030504040204" pitchFamily="50" charset="-128"/>
                <a:ea typeface="メイリオ" panose="020B0604030504040204" pitchFamily="50" charset="-128"/>
              </a:rPr>
              <a:t>・府による発信の継続</a:t>
            </a:r>
            <a:endParaRPr kumimoji="1" lang="ja-JP" altLang="en-US" sz="1400" dirty="0"/>
          </a:p>
        </p:txBody>
      </p:sp>
      <p:cxnSp>
        <p:nvCxnSpPr>
          <p:cNvPr id="8" name="直線矢印コネクタ 7"/>
          <p:cNvCxnSpPr/>
          <p:nvPr/>
        </p:nvCxnSpPr>
        <p:spPr>
          <a:xfrm>
            <a:off x="2016980" y="1869743"/>
            <a:ext cx="543862"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0" name="直線矢印コネクタ 9"/>
          <p:cNvCxnSpPr/>
          <p:nvPr/>
        </p:nvCxnSpPr>
        <p:spPr>
          <a:xfrm>
            <a:off x="2016980" y="2811439"/>
            <a:ext cx="543862"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8" name="カギ線コネクタ 17"/>
          <p:cNvCxnSpPr/>
          <p:nvPr/>
        </p:nvCxnSpPr>
        <p:spPr>
          <a:xfrm>
            <a:off x="2016981" y="3275462"/>
            <a:ext cx="543863" cy="532266"/>
          </a:xfrm>
          <a:prstGeom prst="bentConnector3">
            <a:avLst>
              <a:gd name="adj1" fmla="val 29925"/>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8" name="カギ線コネクタ 37"/>
          <p:cNvCxnSpPr/>
          <p:nvPr/>
        </p:nvCxnSpPr>
        <p:spPr>
          <a:xfrm>
            <a:off x="2183641" y="3807725"/>
            <a:ext cx="400303" cy="395785"/>
          </a:xfrm>
          <a:prstGeom prst="bentConnector3">
            <a:avLst>
              <a:gd name="adj1" fmla="val 2269"/>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1" name="直線矢印コネクタ 40"/>
          <p:cNvCxnSpPr>
            <a:stCxn id="6" idx="3"/>
          </p:cNvCxnSpPr>
          <p:nvPr/>
        </p:nvCxnSpPr>
        <p:spPr>
          <a:xfrm flipV="1">
            <a:off x="2016981" y="3915823"/>
            <a:ext cx="543861" cy="47365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6" name="直線矢印コネクタ 45"/>
          <p:cNvCxnSpPr/>
          <p:nvPr/>
        </p:nvCxnSpPr>
        <p:spPr>
          <a:xfrm>
            <a:off x="2029304" y="5479464"/>
            <a:ext cx="531538"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1660741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角丸四角形 4"/>
          <p:cNvSpPr/>
          <p:nvPr/>
        </p:nvSpPr>
        <p:spPr>
          <a:xfrm>
            <a:off x="954741" y="907470"/>
            <a:ext cx="7342094" cy="4020756"/>
          </a:xfrm>
          <a:prstGeom prst="roundRect">
            <a:avLst/>
          </a:prstGeom>
          <a:solidFill>
            <a:schemeClr val="accent1">
              <a:lumMod val="20000"/>
              <a:lumOff val="80000"/>
            </a:schemeClr>
          </a:solid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aphicFrame>
        <p:nvGraphicFramePr>
          <p:cNvPr id="4" name="図表 3"/>
          <p:cNvGraphicFramePr/>
          <p:nvPr>
            <p:extLst/>
          </p:nvPr>
        </p:nvGraphicFramePr>
        <p:xfrm>
          <a:off x="954741" y="1080440"/>
          <a:ext cx="7431742" cy="384778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テキスト ボックス 5"/>
          <p:cNvSpPr txBox="1"/>
          <p:nvPr/>
        </p:nvSpPr>
        <p:spPr>
          <a:xfrm>
            <a:off x="2117880" y="314230"/>
            <a:ext cx="4919077" cy="442035"/>
          </a:xfrm>
          <a:prstGeom prst="rect">
            <a:avLst/>
          </a:prstGeom>
          <a:noFill/>
        </p:spPr>
        <p:txBody>
          <a:bodyPr wrap="square" lIns="36000" tIns="36000" rIns="36000" bIns="3600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2400" b="1" i="0" u="sng"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rPr>
              <a:t>持続可能な府域水道構築への道筋</a:t>
            </a:r>
            <a:r>
              <a:rPr kumimoji="1" lang="ja-JP" altLang="en-US" sz="20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　</a:t>
            </a:r>
          </a:p>
        </p:txBody>
      </p:sp>
      <p:sp>
        <p:nvSpPr>
          <p:cNvPr id="7" name="テキスト ボックス 6"/>
          <p:cNvSpPr txBox="1"/>
          <p:nvPr/>
        </p:nvSpPr>
        <p:spPr>
          <a:xfrm>
            <a:off x="3966882" y="4491076"/>
            <a:ext cx="4087906" cy="369332"/>
          </a:xfrm>
          <a:prstGeom prst="rect">
            <a:avLst/>
          </a:prstGeom>
          <a:noFill/>
        </p:spPr>
        <p:txBody>
          <a:bodyPr wrap="square" rtlCol="0">
            <a:spAutoFit/>
          </a:bodyPr>
          <a:lstStyle/>
          <a:p>
            <a:r>
              <a:rPr kumimoji="1" lang="ja-JP" altLang="en-US" u="sng" dirty="0" smtClean="0">
                <a:latin typeface="メイリオ" panose="020B0604030504040204" pitchFamily="50" charset="-128"/>
                <a:ea typeface="メイリオ" panose="020B0604030504040204" pitchFamily="50" charset="-128"/>
              </a:rPr>
              <a:t>住民理解のもと今後の取組みを進める</a:t>
            </a:r>
            <a:endParaRPr kumimoji="1" lang="ja-JP" altLang="en-US" u="sng" dirty="0">
              <a:latin typeface="メイリオ" panose="020B0604030504040204" pitchFamily="50" charset="-128"/>
              <a:ea typeface="メイリオ" panose="020B0604030504040204" pitchFamily="50" charset="-128"/>
            </a:endParaRPr>
          </a:p>
        </p:txBody>
      </p:sp>
      <p:sp>
        <p:nvSpPr>
          <p:cNvPr id="11" name="正方形/長方形 10"/>
          <p:cNvSpPr/>
          <p:nvPr/>
        </p:nvSpPr>
        <p:spPr>
          <a:xfrm>
            <a:off x="1442177" y="5375927"/>
            <a:ext cx="7132566" cy="1200329"/>
          </a:xfrm>
          <a:prstGeom prst="rect">
            <a:avLst/>
          </a:prstGeom>
          <a:ln w="12700">
            <a:noFill/>
          </a:ln>
        </p:spPr>
        <p:txBody>
          <a:bodyPr wrap="square">
            <a:spAutoFit/>
          </a:bodyPr>
          <a:lstStyle/>
          <a:p>
            <a:pPr marL="285750" lvl="0" indent="-285750">
              <a:buFont typeface="Arial" panose="020B0604020202020204" pitchFamily="34" charset="0"/>
              <a:buChar char="•"/>
              <a:defRPr/>
            </a:pPr>
            <a:r>
              <a:rPr lang="ja-JP" altLang="en-US" dirty="0">
                <a:solidFill>
                  <a:prstClr val="black"/>
                </a:solidFill>
                <a:latin typeface="Meiryo UI" panose="020B0604030504040204" pitchFamily="50" charset="-128"/>
                <a:ea typeface="Meiryo UI" panose="020B0604030504040204" pitchFamily="50" charset="-128"/>
              </a:rPr>
              <a:t>　</a:t>
            </a:r>
            <a:r>
              <a:rPr lang="ja-JP" altLang="en-US" dirty="0" smtClean="0">
                <a:solidFill>
                  <a:prstClr val="black"/>
                </a:solidFill>
                <a:latin typeface="Meiryo UI" panose="020B0604030504040204" pitchFamily="50" charset="-128"/>
                <a:ea typeface="Meiryo UI" panose="020B0604030504040204" pitchFamily="50" charset="-128"/>
              </a:rPr>
              <a:t>料金上昇の抑制、施設の更新・耐震化の前倒し</a:t>
            </a:r>
            <a:endParaRPr lang="en-US" altLang="ja-JP" dirty="0" smtClean="0">
              <a:solidFill>
                <a:prstClr val="black"/>
              </a:solidFill>
              <a:latin typeface="Meiryo UI" panose="020B0604030504040204" pitchFamily="50" charset="-128"/>
              <a:ea typeface="Meiryo UI" panose="020B0604030504040204" pitchFamily="50" charset="-128"/>
            </a:endParaRPr>
          </a:p>
          <a:p>
            <a:pPr marL="285750" lvl="0" indent="-285750">
              <a:buFont typeface="Arial" panose="020B0604020202020204" pitchFamily="34" charset="0"/>
              <a:buChar char="•"/>
              <a:defRPr/>
            </a:pPr>
            <a:r>
              <a:rPr lang="ja-JP" altLang="en-US" dirty="0">
                <a:solidFill>
                  <a:prstClr val="black"/>
                </a:solidFill>
                <a:latin typeface="Meiryo UI" panose="020B0604030504040204" pitchFamily="50" charset="-128"/>
                <a:ea typeface="Meiryo UI" panose="020B0604030504040204" pitchFamily="50" charset="-128"/>
              </a:rPr>
              <a:t>　</a:t>
            </a:r>
            <a:r>
              <a:rPr lang="ja-JP" altLang="en-US" dirty="0" smtClean="0">
                <a:solidFill>
                  <a:prstClr val="black"/>
                </a:solidFill>
                <a:latin typeface="Meiryo UI" panose="020B0604030504040204" pitchFamily="50" charset="-128"/>
                <a:ea typeface="Meiryo UI" panose="020B0604030504040204" pitchFamily="50" charset="-128"/>
              </a:rPr>
              <a:t>確実</a:t>
            </a:r>
            <a:r>
              <a:rPr lang="ja-JP" altLang="en-US" dirty="0">
                <a:solidFill>
                  <a:prstClr val="black"/>
                </a:solidFill>
                <a:latin typeface="Meiryo UI" panose="020B0604030504040204" pitchFamily="50" charset="-128"/>
                <a:ea typeface="Meiryo UI" panose="020B0604030504040204" pitchFamily="50" charset="-128"/>
              </a:rPr>
              <a:t>な技術</a:t>
            </a:r>
            <a:r>
              <a:rPr lang="ja-JP" altLang="en-US" dirty="0" smtClean="0">
                <a:solidFill>
                  <a:prstClr val="black"/>
                </a:solidFill>
                <a:latin typeface="Meiryo UI" panose="020B0604030504040204" pitchFamily="50" charset="-128"/>
                <a:ea typeface="Meiryo UI" panose="020B0604030504040204" pitchFamily="50" charset="-128"/>
              </a:rPr>
              <a:t>継承、</a:t>
            </a:r>
            <a:r>
              <a:rPr lang="ja-JP" altLang="en-US" dirty="0">
                <a:solidFill>
                  <a:prstClr val="black"/>
                </a:solidFill>
                <a:latin typeface="Meiryo UI" panose="020B0604030504040204" pitchFamily="50" charset="-128"/>
                <a:ea typeface="Meiryo UI" panose="020B0604030504040204" pitchFamily="50" charset="-128"/>
              </a:rPr>
              <a:t>施設の効率的</a:t>
            </a:r>
            <a:r>
              <a:rPr lang="ja-JP" altLang="en-US" dirty="0" smtClean="0">
                <a:solidFill>
                  <a:prstClr val="black"/>
                </a:solidFill>
                <a:latin typeface="Meiryo UI" panose="020B0604030504040204" pitchFamily="50" charset="-128"/>
                <a:ea typeface="Meiryo UI" panose="020B0604030504040204" pitchFamily="50" charset="-128"/>
              </a:rPr>
              <a:t>運用・長寿命化　</a:t>
            </a:r>
            <a:endParaRPr lang="en-US" altLang="ja-JP" dirty="0" smtClean="0">
              <a:solidFill>
                <a:prstClr val="black"/>
              </a:solidFill>
              <a:latin typeface="Meiryo UI" panose="020B0604030504040204" pitchFamily="50" charset="-128"/>
              <a:ea typeface="Meiryo UI" panose="020B0604030504040204" pitchFamily="50" charset="-128"/>
            </a:endParaRPr>
          </a:p>
          <a:p>
            <a:pPr marL="285750" lvl="0" indent="-285750">
              <a:buFont typeface="Arial" panose="020B0604020202020204" pitchFamily="34" charset="0"/>
              <a:buChar char="•"/>
              <a:defRPr/>
            </a:pPr>
            <a:r>
              <a:rPr lang="ja-JP" altLang="en-US" dirty="0">
                <a:solidFill>
                  <a:prstClr val="black"/>
                </a:solidFill>
                <a:latin typeface="Meiryo UI" panose="020B0604030504040204" pitchFamily="50" charset="-128"/>
                <a:ea typeface="Meiryo UI" panose="020B0604030504040204" pitchFamily="50" charset="-128"/>
              </a:rPr>
              <a:t>　</a:t>
            </a:r>
            <a:r>
              <a:rPr lang="ja-JP" altLang="en-US" dirty="0" smtClean="0">
                <a:solidFill>
                  <a:prstClr val="black"/>
                </a:solidFill>
                <a:latin typeface="Meiryo UI" panose="020B0604030504040204" pitchFamily="50" charset="-128"/>
                <a:ea typeface="Meiryo UI" panose="020B0604030504040204" pitchFamily="50" charset="-128"/>
              </a:rPr>
              <a:t>危機管理能力</a:t>
            </a:r>
            <a:r>
              <a:rPr lang="ja-JP" altLang="en-US" dirty="0">
                <a:solidFill>
                  <a:prstClr val="black"/>
                </a:solidFill>
                <a:latin typeface="Meiryo UI" panose="020B0604030504040204" pitchFamily="50" charset="-128"/>
                <a:ea typeface="Meiryo UI" panose="020B0604030504040204" pitchFamily="50" charset="-128"/>
              </a:rPr>
              <a:t>等</a:t>
            </a:r>
            <a:r>
              <a:rPr lang="ja-JP" altLang="en-US" dirty="0" smtClean="0">
                <a:solidFill>
                  <a:prstClr val="black"/>
                </a:solidFill>
                <a:latin typeface="Meiryo UI" panose="020B0604030504040204" pitchFamily="50" charset="-128"/>
                <a:ea typeface="Meiryo UI" panose="020B0604030504040204" pitchFamily="50" charset="-128"/>
              </a:rPr>
              <a:t>の向上による被害軽減、</a:t>
            </a:r>
            <a:r>
              <a:rPr lang="ja-JP" altLang="en-US" dirty="0">
                <a:solidFill>
                  <a:prstClr val="black"/>
                </a:solidFill>
                <a:latin typeface="Meiryo UI" panose="020B0604030504040204" pitchFamily="50" charset="-128"/>
                <a:ea typeface="Meiryo UI" panose="020B0604030504040204" pitchFamily="50" charset="-128"/>
              </a:rPr>
              <a:t>災害時の早期</a:t>
            </a:r>
            <a:r>
              <a:rPr lang="ja-JP" altLang="en-US" dirty="0" smtClean="0">
                <a:solidFill>
                  <a:prstClr val="black"/>
                </a:solidFill>
                <a:latin typeface="Meiryo UI" panose="020B0604030504040204" pitchFamily="50" charset="-128"/>
                <a:ea typeface="Meiryo UI" panose="020B0604030504040204" pitchFamily="50" charset="-128"/>
              </a:rPr>
              <a:t>復旧</a:t>
            </a:r>
            <a:endParaRPr lang="en-US" altLang="ja-JP" dirty="0" smtClean="0">
              <a:solidFill>
                <a:prstClr val="black"/>
              </a:solidFill>
              <a:latin typeface="Meiryo UI" panose="020B0604030504040204" pitchFamily="50" charset="-128"/>
              <a:ea typeface="Meiryo UI" panose="020B0604030504040204" pitchFamily="50" charset="-128"/>
            </a:endParaRPr>
          </a:p>
          <a:p>
            <a:pPr marL="285750" lvl="0" indent="-285750">
              <a:spcAft>
                <a:spcPts val="600"/>
              </a:spcAft>
              <a:buFont typeface="Arial" panose="020B0604020202020204" pitchFamily="34" charset="0"/>
              <a:buChar char="•"/>
              <a:defRPr/>
            </a:pPr>
            <a:r>
              <a:rPr lang="ja-JP" altLang="en-US" dirty="0" smtClean="0">
                <a:solidFill>
                  <a:prstClr val="black"/>
                </a:solidFill>
                <a:latin typeface="Meiryo UI" panose="020B0604030504040204" pitchFamily="50" charset="-128"/>
                <a:ea typeface="Meiryo UI" panose="020B0604030504040204" pitchFamily="50" charset="-128"/>
              </a:rPr>
              <a:t>　国際協力や水ビジネスの展開</a:t>
            </a:r>
            <a:endParaRPr lang="en-US" altLang="ja-JP" dirty="0" smtClean="0">
              <a:solidFill>
                <a:prstClr val="black"/>
              </a:solidFill>
              <a:latin typeface="Meiryo UI" panose="020B0604030504040204" pitchFamily="50" charset="-128"/>
              <a:ea typeface="Meiryo UI" panose="020B0604030504040204" pitchFamily="50" charset="-128"/>
            </a:endParaRPr>
          </a:p>
        </p:txBody>
      </p:sp>
      <p:sp>
        <p:nvSpPr>
          <p:cNvPr id="14" name="テキスト ボックス 13"/>
          <p:cNvSpPr txBox="1"/>
          <p:nvPr/>
        </p:nvSpPr>
        <p:spPr>
          <a:xfrm>
            <a:off x="3766250" y="1545462"/>
            <a:ext cx="3086132" cy="954107"/>
          </a:xfrm>
          <a:prstGeom prst="rect">
            <a:avLst/>
          </a:prstGeom>
          <a:noFill/>
        </p:spPr>
        <p:txBody>
          <a:bodyPr wrap="square" rtlCol="0">
            <a:spAutoFit/>
          </a:bodyPr>
          <a:lstStyle/>
          <a:p>
            <a:r>
              <a:rPr lang="ja-JP" altLang="en-US" sz="1400" dirty="0" smtClean="0">
                <a:latin typeface="メイリオ" panose="020B0604030504040204" pitchFamily="50" charset="-128"/>
                <a:ea typeface="メイリオ" panose="020B0604030504040204" pitchFamily="50" charset="-128"/>
              </a:rPr>
              <a:t>・あり方協議会</a:t>
            </a:r>
            <a:endParaRPr lang="en-US" altLang="ja-JP" sz="1400" dirty="0">
              <a:latin typeface="メイリオ" panose="020B0604030504040204" pitchFamily="50" charset="-128"/>
              <a:ea typeface="メイリオ" panose="020B0604030504040204" pitchFamily="50" charset="-128"/>
            </a:endParaRPr>
          </a:p>
          <a:p>
            <a:r>
              <a:rPr lang="ja-JP" altLang="en-US" sz="1400" dirty="0" smtClean="0">
                <a:latin typeface="メイリオ" panose="020B0604030504040204" pitchFamily="50" charset="-128"/>
                <a:ea typeface="メイリオ" panose="020B0604030504040204" pitchFamily="50" charset="-128"/>
              </a:rPr>
              <a:t>・淀川系浄水場最適化</a:t>
            </a:r>
            <a:endParaRPr lang="en-US" altLang="ja-JP" sz="1400" dirty="0" smtClean="0">
              <a:latin typeface="メイリオ" panose="020B0604030504040204" pitchFamily="50" charset="-128"/>
              <a:ea typeface="メイリオ" panose="020B0604030504040204" pitchFamily="50" charset="-128"/>
            </a:endParaRPr>
          </a:p>
          <a:p>
            <a:r>
              <a:rPr kumimoji="1" lang="ja-JP" altLang="en-US" sz="1400" dirty="0" smtClean="0">
                <a:latin typeface="メイリオ" panose="020B0604030504040204" pitchFamily="50" charset="-128"/>
                <a:ea typeface="メイリオ" panose="020B0604030504040204" pitchFamily="50" charset="-128"/>
              </a:rPr>
              <a:t>・</a:t>
            </a:r>
            <a:r>
              <a:rPr kumimoji="1" lang="en-US" altLang="ja-JP" sz="1400" dirty="0" smtClean="0">
                <a:latin typeface="メイリオ" panose="020B0604030504040204" pitchFamily="50" charset="-128"/>
                <a:ea typeface="メイリオ" panose="020B0604030504040204" pitchFamily="50" charset="-128"/>
              </a:rPr>
              <a:t>PFI</a:t>
            </a:r>
            <a:r>
              <a:rPr kumimoji="1" lang="ja-JP" altLang="en-US" sz="1400" dirty="0" smtClean="0">
                <a:latin typeface="メイリオ" panose="020B0604030504040204" pitchFamily="50" charset="-128"/>
                <a:ea typeface="メイリオ" panose="020B0604030504040204" pitchFamily="50" charset="-128"/>
              </a:rPr>
              <a:t>管路更新事業</a:t>
            </a:r>
            <a:endParaRPr kumimoji="1" lang="en-US" altLang="ja-JP" sz="1400" dirty="0" smtClean="0">
              <a:latin typeface="メイリオ" panose="020B0604030504040204" pitchFamily="50" charset="-128"/>
              <a:ea typeface="メイリオ" panose="020B0604030504040204" pitchFamily="50" charset="-128"/>
            </a:endParaRPr>
          </a:p>
          <a:p>
            <a:r>
              <a:rPr lang="ja-JP" altLang="en-US" sz="1400" dirty="0" smtClean="0">
                <a:latin typeface="メイリオ" panose="020B0604030504040204" pitchFamily="50" charset="-128"/>
                <a:ea typeface="メイリオ" panose="020B0604030504040204" pitchFamily="50" charset="-128"/>
              </a:rPr>
              <a:t>・水平連携、垂直統合</a:t>
            </a:r>
            <a:endParaRPr kumimoji="1" lang="ja-JP" altLang="en-US" sz="1400" dirty="0">
              <a:latin typeface="メイリオ" panose="020B0604030504040204" pitchFamily="50" charset="-128"/>
              <a:ea typeface="メイリオ" panose="020B0604030504040204" pitchFamily="50" charset="-128"/>
            </a:endParaRPr>
          </a:p>
        </p:txBody>
      </p:sp>
      <p:sp>
        <p:nvSpPr>
          <p:cNvPr id="15" name="テキスト ボックス 14"/>
          <p:cNvSpPr txBox="1"/>
          <p:nvPr/>
        </p:nvSpPr>
        <p:spPr>
          <a:xfrm>
            <a:off x="1838901" y="3052306"/>
            <a:ext cx="2127981" cy="523220"/>
          </a:xfrm>
          <a:prstGeom prst="rect">
            <a:avLst/>
          </a:prstGeom>
          <a:noFill/>
        </p:spPr>
        <p:txBody>
          <a:bodyPr wrap="square" rtlCol="0">
            <a:spAutoFit/>
          </a:bodyPr>
          <a:lstStyle/>
          <a:p>
            <a:r>
              <a:rPr lang="ja-JP" altLang="en-US" sz="1400" dirty="0" smtClean="0">
                <a:latin typeface="メイリオ" panose="020B0604030504040204" pitchFamily="50" charset="-128"/>
                <a:ea typeface="メイリオ" panose="020B0604030504040204" pitchFamily="50" charset="-128"/>
              </a:rPr>
              <a:t>・経営改善、改革</a:t>
            </a:r>
            <a:endParaRPr lang="en-US" altLang="ja-JP" sz="1400" dirty="0" smtClean="0">
              <a:latin typeface="メイリオ" panose="020B0604030504040204" pitchFamily="50" charset="-128"/>
              <a:ea typeface="メイリオ" panose="020B0604030504040204" pitchFamily="50" charset="-128"/>
            </a:endParaRPr>
          </a:p>
          <a:p>
            <a:r>
              <a:rPr lang="ja-JP" altLang="en-US" sz="1400" dirty="0" smtClean="0">
                <a:latin typeface="メイリオ" panose="020B0604030504040204" pitchFamily="50" charset="-128"/>
                <a:ea typeface="メイリオ" panose="020B0604030504040204" pitchFamily="50" charset="-128"/>
              </a:rPr>
              <a:t>・将来見通し等の公表</a:t>
            </a:r>
            <a:endParaRPr kumimoji="1" lang="ja-JP" altLang="en-US" sz="1400" dirty="0">
              <a:latin typeface="メイリオ" panose="020B0604030504040204" pitchFamily="50" charset="-128"/>
              <a:ea typeface="メイリオ" panose="020B0604030504040204" pitchFamily="50" charset="-128"/>
            </a:endParaRPr>
          </a:p>
        </p:txBody>
      </p:sp>
      <p:sp>
        <p:nvSpPr>
          <p:cNvPr id="2" name="下矢印 1"/>
          <p:cNvSpPr/>
          <p:nvPr/>
        </p:nvSpPr>
        <p:spPr>
          <a:xfrm>
            <a:off x="3025588" y="5079431"/>
            <a:ext cx="2788959" cy="282072"/>
          </a:xfrm>
          <a:prstGeom prst="downArrow">
            <a:avLst>
              <a:gd name="adj1" fmla="val 50000"/>
              <a:gd name="adj2" fmla="val 100000"/>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スライド番号プレースホルダー 3"/>
          <p:cNvSpPr>
            <a:spLocks noGrp="1"/>
          </p:cNvSpPr>
          <p:nvPr>
            <p:ph type="sldNum" sz="quarter" idx="12"/>
          </p:nvPr>
        </p:nvSpPr>
        <p:spPr>
          <a:xfrm>
            <a:off x="7086600" y="6463927"/>
            <a:ext cx="2057400" cy="365125"/>
          </a:xfrm>
        </p:spPr>
        <p:txBody>
          <a:bodyPr/>
          <a:lstStyle/>
          <a:p>
            <a:r>
              <a:rPr lang="en-US" altLang="ja-JP" dirty="0" smtClean="0"/>
              <a:t>39</a:t>
            </a:r>
            <a:endParaRPr lang="ja-JP" altLang="en-US" dirty="0"/>
          </a:p>
        </p:txBody>
      </p:sp>
    </p:spTree>
    <p:extLst>
      <p:ext uri="{BB962C8B-B14F-4D97-AF65-F5344CB8AC3E}">
        <p14:creationId xmlns:p14="http://schemas.microsoft.com/office/powerpoint/2010/main" val="185616775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 name="AutoShape 87"/>
          <p:cNvSpPr>
            <a:spLocks noChangeArrowheads="1"/>
          </p:cNvSpPr>
          <p:nvPr/>
        </p:nvSpPr>
        <p:spPr bwMode="auto">
          <a:xfrm>
            <a:off x="2246299" y="5557733"/>
            <a:ext cx="2538000" cy="366680"/>
          </a:xfrm>
          <a:prstGeom prst="rect">
            <a:avLst/>
          </a:prstGeom>
          <a:solidFill>
            <a:schemeClr val="bg1"/>
          </a:solidFill>
          <a:ln>
            <a:solidFill>
              <a:srgbClr val="7030A0"/>
            </a:solidFill>
            <a:prstDash val="lgDash"/>
            <a:headEnd/>
            <a:tailEnd/>
          </a:ln>
          <a:effectLst/>
          <a:scene3d>
            <a:camera prst="orthographicFront">
              <a:rot lat="0" lon="0" rev="0"/>
            </a:camera>
            <a:lightRig rig="threePt" dir="t">
              <a:rot lat="0" lon="0" rev="1200000"/>
            </a:lightRig>
          </a:scene3d>
          <a:sp3d/>
        </p:spPr>
        <p:style>
          <a:lnRef idx="0">
            <a:schemeClr val="accent4"/>
          </a:lnRef>
          <a:fillRef idx="3">
            <a:schemeClr val="accent4"/>
          </a:fillRef>
          <a:effectRef idx="3">
            <a:schemeClr val="accent4"/>
          </a:effectRef>
          <a:fontRef idx="minor">
            <a:schemeClr val="lt1"/>
          </a:fontRef>
        </p:style>
        <p:txBody>
          <a:bodyPr wrap="none" lIns="91429" tIns="45715" rIns="91429" bIns="45715" anchor="ctr"/>
          <a:lstStyle/>
          <a:p>
            <a:pPr algn="ctr" fontAlgn="auto">
              <a:spcBef>
                <a:spcPts val="0"/>
              </a:spcBef>
              <a:spcAft>
                <a:spcPts val="0"/>
              </a:spcAft>
              <a:defRPr/>
            </a:pPr>
            <a:r>
              <a:rPr kumimoji="0" lang="ja-JP" altLang="en-US" sz="1400" kern="0" dirty="0" smtClean="0">
                <a:solidFill>
                  <a:schemeClr val="bg1"/>
                </a:solidFill>
                <a:latin typeface="HG丸ｺﾞｼｯｸM-PRO" panose="020F0600000000000000" pitchFamily="50" charset="-128"/>
                <a:ea typeface="HG丸ｺﾞｼｯｸM-PRO" panose="020F0600000000000000" pitchFamily="50" charset="-128"/>
              </a:rPr>
              <a:t>原水～浄水</a:t>
            </a:r>
            <a:endParaRPr kumimoji="0" lang="ja-JP" altLang="en-US" sz="1400" kern="0" dirty="0">
              <a:solidFill>
                <a:schemeClr val="bg1"/>
              </a:solidFill>
              <a:latin typeface="HG丸ｺﾞｼｯｸM-PRO" panose="020F0600000000000000" pitchFamily="50" charset="-128"/>
              <a:ea typeface="HG丸ｺﾞｼｯｸM-PRO" panose="020F0600000000000000" pitchFamily="50" charset="-128"/>
            </a:endParaRPr>
          </a:p>
        </p:txBody>
      </p:sp>
      <p:sp>
        <p:nvSpPr>
          <p:cNvPr id="91" name="Line 100"/>
          <p:cNvSpPr>
            <a:spLocks noChangeShapeType="1"/>
          </p:cNvSpPr>
          <p:nvPr/>
        </p:nvSpPr>
        <p:spPr bwMode="auto">
          <a:xfrm>
            <a:off x="4818391" y="2486944"/>
            <a:ext cx="0" cy="3960000"/>
          </a:xfrm>
          <a:prstGeom prst="line">
            <a:avLst/>
          </a:prstGeom>
          <a:noFill/>
          <a:ln w="19050">
            <a:solidFill>
              <a:schemeClr val="bg1">
                <a:lumMod val="50000"/>
              </a:schemeClr>
            </a:solidFill>
            <a:prstDash val="sysDash"/>
            <a:round/>
            <a:headEnd/>
            <a:tailEnd/>
          </a:ln>
        </p:spPr>
        <p:txBody>
          <a:bodyPr/>
          <a:lstStyle/>
          <a:p>
            <a:pPr fontAlgn="auto">
              <a:spcBef>
                <a:spcPts val="0"/>
              </a:spcBef>
              <a:spcAft>
                <a:spcPts val="0"/>
              </a:spcAft>
              <a:defRPr/>
            </a:pPr>
            <a:endParaRPr kumimoji="0" lang="ja-JP" altLang="en-US" kern="0" dirty="0">
              <a:solidFill>
                <a:sysClr val="windowText" lastClr="000000"/>
              </a:solidFill>
              <a:latin typeface="Arial" charset="0"/>
              <a:ea typeface="ＭＳ Ｐゴシック" charset="-128"/>
            </a:endParaRPr>
          </a:p>
        </p:txBody>
      </p:sp>
      <p:cxnSp>
        <p:nvCxnSpPr>
          <p:cNvPr id="6" name="直線コネクタ 5"/>
          <p:cNvCxnSpPr/>
          <p:nvPr/>
        </p:nvCxnSpPr>
        <p:spPr>
          <a:xfrm>
            <a:off x="1721930" y="3069679"/>
            <a:ext cx="5760000" cy="0"/>
          </a:xfrm>
          <a:prstGeom prst="line">
            <a:avLst/>
          </a:prstGeom>
          <a:ln w="57150">
            <a:solidFill>
              <a:srgbClr val="00FFFF"/>
            </a:solidFill>
          </a:ln>
        </p:spPr>
        <p:style>
          <a:lnRef idx="1">
            <a:schemeClr val="accent1"/>
          </a:lnRef>
          <a:fillRef idx="0">
            <a:schemeClr val="accent1"/>
          </a:fillRef>
          <a:effectRef idx="0">
            <a:schemeClr val="accent1"/>
          </a:effectRef>
          <a:fontRef idx="minor">
            <a:schemeClr val="tx1"/>
          </a:fontRef>
        </p:style>
      </p:cxnSp>
      <p:sp>
        <p:nvSpPr>
          <p:cNvPr id="64" name="Text Box 63"/>
          <p:cNvSpPr txBox="1">
            <a:spLocks noChangeArrowheads="1"/>
          </p:cNvSpPr>
          <p:nvPr/>
        </p:nvSpPr>
        <p:spPr bwMode="auto">
          <a:xfrm>
            <a:off x="374065" y="3577680"/>
            <a:ext cx="1800000" cy="540000"/>
          </a:xfrm>
          <a:prstGeom prst="rect">
            <a:avLst/>
          </a:prstGeom>
          <a:noFill/>
          <a:ln>
            <a:solidFill>
              <a:srgbClr val="FF66FF"/>
            </a:solidFill>
            <a:headEnd/>
            <a:tailEnd/>
          </a:ln>
          <a:effectLst/>
        </p:spPr>
        <p:style>
          <a:lnRef idx="1">
            <a:schemeClr val="accent2"/>
          </a:lnRef>
          <a:fillRef idx="3">
            <a:schemeClr val="accent2"/>
          </a:fillRef>
          <a:effectRef idx="2">
            <a:schemeClr val="accent2"/>
          </a:effectRef>
          <a:fontRef idx="minor">
            <a:schemeClr val="lt1"/>
          </a:fontRef>
        </p:style>
        <p:txBody>
          <a:bodyPr wrap="none" lIns="91429" tIns="45715" rIns="91429" bIns="45715" anchor="ctr"/>
          <a:lstStyle/>
          <a:p>
            <a:pPr algn="ctr" fontAlgn="auto">
              <a:spcBef>
                <a:spcPts val="0"/>
              </a:spcBef>
              <a:spcAft>
                <a:spcPts val="0"/>
              </a:spcAft>
              <a:defRPr/>
            </a:pPr>
            <a:r>
              <a:rPr kumimoji="0" lang="ja-JP" altLang="en-US" sz="1400" kern="0" dirty="0" smtClean="0">
                <a:solidFill>
                  <a:schemeClr val="tx1"/>
                </a:solidFill>
                <a:latin typeface="HG丸ｺﾞｼｯｸM-PRO" panose="020F0600000000000000" pitchFamily="50" charset="-128"/>
                <a:ea typeface="HG丸ｺﾞｼｯｸM-PRO" panose="020F0600000000000000" pitchFamily="50" charset="-128"/>
              </a:rPr>
              <a:t>大阪市</a:t>
            </a:r>
            <a:endParaRPr kumimoji="0" lang="en-US" altLang="ja-JP" sz="1400" kern="0" dirty="0" smtClean="0">
              <a:solidFill>
                <a:schemeClr val="tx1"/>
              </a:solidFill>
              <a:latin typeface="HG丸ｺﾞｼｯｸM-PRO" panose="020F0600000000000000" pitchFamily="50" charset="-128"/>
              <a:ea typeface="HG丸ｺﾞｼｯｸM-PRO" panose="020F0600000000000000" pitchFamily="50" charset="-128"/>
            </a:endParaRPr>
          </a:p>
          <a:p>
            <a:pPr algn="ctr" fontAlgn="auto">
              <a:spcBef>
                <a:spcPts val="0"/>
              </a:spcBef>
              <a:spcAft>
                <a:spcPts val="0"/>
              </a:spcAft>
              <a:defRPr/>
            </a:pPr>
            <a:r>
              <a:rPr kumimoji="0" lang="ja-JP" altLang="en-US" sz="1400" kern="0" dirty="0" smtClean="0">
                <a:solidFill>
                  <a:schemeClr val="tx1"/>
                </a:solidFill>
                <a:latin typeface="HG丸ｺﾞｼｯｸM-PRO" panose="020F0600000000000000" pitchFamily="50" charset="-128"/>
                <a:ea typeface="HG丸ｺﾞｼｯｸM-PRO" panose="020F0600000000000000" pitchFamily="50" charset="-128"/>
              </a:rPr>
              <a:t>＜水道事業＞</a:t>
            </a:r>
            <a:endParaRPr kumimoji="0" lang="ja-JP" altLang="en-US" sz="1400" kern="0" dirty="0">
              <a:solidFill>
                <a:schemeClr val="tx1"/>
              </a:solidFill>
              <a:latin typeface="HG丸ｺﾞｼｯｸM-PRO" panose="020F0600000000000000" pitchFamily="50" charset="-128"/>
              <a:ea typeface="HG丸ｺﾞｼｯｸM-PRO" panose="020F0600000000000000" pitchFamily="50" charset="-128"/>
            </a:endParaRPr>
          </a:p>
        </p:txBody>
      </p:sp>
      <p:sp>
        <p:nvSpPr>
          <p:cNvPr id="65" name="AutoShape 65"/>
          <p:cNvSpPr>
            <a:spLocks noChangeArrowheads="1"/>
          </p:cNvSpPr>
          <p:nvPr/>
        </p:nvSpPr>
        <p:spPr bwMode="auto">
          <a:xfrm>
            <a:off x="7053138" y="3577680"/>
            <a:ext cx="636587" cy="540000"/>
          </a:xfrm>
          <a:prstGeom prst="rect">
            <a:avLst/>
          </a:prstGeom>
          <a:solidFill>
            <a:schemeClr val="accent2">
              <a:lumMod val="60000"/>
              <a:lumOff val="40000"/>
            </a:schemeClr>
          </a:solidFill>
          <a:ln>
            <a:headEnd/>
            <a:tailEnd/>
          </a:ln>
          <a:effectLst>
            <a:outerShdw blurRad="50800" dist="38100" dir="5400000" algn="t" rotWithShape="0">
              <a:prstClr val="black">
                <a:alpha val="40000"/>
              </a:prstClr>
            </a:outerShdw>
          </a:effectLst>
          <a:scene3d>
            <a:camera prst="orthographicFront">
              <a:rot lat="0" lon="0" rev="0"/>
            </a:camera>
            <a:lightRig rig="threePt" dir="t">
              <a:rot lat="0" lon="0" rev="1200000"/>
            </a:lightRig>
          </a:scene3d>
          <a:sp3d/>
        </p:spPr>
        <p:style>
          <a:lnRef idx="0">
            <a:schemeClr val="accent2"/>
          </a:lnRef>
          <a:fillRef idx="3">
            <a:schemeClr val="accent2"/>
          </a:fillRef>
          <a:effectRef idx="3">
            <a:schemeClr val="accent2"/>
          </a:effectRef>
          <a:fontRef idx="minor">
            <a:schemeClr val="lt1"/>
          </a:fontRef>
        </p:style>
        <p:txBody>
          <a:bodyPr wrap="none" lIns="91429" tIns="45715" rIns="91429" bIns="45715" anchor="ctr"/>
          <a:lstStyle/>
          <a:p>
            <a:pPr algn="ctr" fontAlgn="auto">
              <a:spcBef>
                <a:spcPts val="0"/>
              </a:spcBef>
              <a:spcAft>
                <a:spcPts val="0"/>
              </a:spcAft>
              <a:defRPr/>
            </a:pPr>
            <a:r>
              <a:rPr kumimoji="0" lang="ja-JP" altLang="en-US" sz="1400" kern="0" dirty="0" smtClean="0">
                <a:solidFill>
                  <a:schemeClr val="bg1"/>
                </a:solidFill>
                <a:latin typeface="HG丸ｺﾞｼｯｸM-PRO" panose="020F0600000000000000" pitchFamily="50" charset="-128"/>
                <a:ea typeface="HG丸ｺﾞｼｯｸM-PRO" panose="020F0600000000000000" pitchFamily="50" charset="-128"/>
              </a:rPr>
              <a:t>給水</a:t>
            </a:r>
            <a:endParaRPr kumimoji="0" lang="ja-JP" altLang="en-US" sz="1400" kern="0" dirty="0">
              <a:solidFill>
                <a:schemeClr val="bg1"/>
              </a:solidFill>
              <a:latin typeface="HG丸ｺﾞｼｯｸM-PRO" panose="020F0600000000000000" pitchFamily="50" charset="-128"/>
              <a:ea typeface="HG丸ｺﾞｼｯｸM-PRO" panose="020F0600000000000000" pitchFamily="50" charset="-128"/>
            </a:endParaRPr>
          </a:p>
        </p:txBody>
      </p:sp>
      <p:pic>
        <p:nvPicPr>
          <p:cNvPr id="66" name="Picture 66"/>
          <p:cNvPicPr>
            <a:picLocks noChangeAspect="1" noChangeArrowheads="1"/>
          </p:cNvPicPr>
          <p:nvPr/>
        </p:nvPicPr>
        <p:blipFill>
          <a:blip r:embed="rId2" cstate="print"/>
          <a:srcRect/>
          <a:stretch>
            <a:fillRect/>
          </a:stretch>
        </p:blipFill>
        <p:spPr bwMode="auto">
          <a:xfrm>
            <a:off x="6698286" y="2164779"/>
            <a:ext cx="1728000" cy="1061403"/>
          </a:xfrm>
          <a:prstGeom prst="rect">
            <a:avLst/>
          </a:prstGeom>
          <a:noFill/>
          <a:ln w="9525" algn="ctr">
            <a:noFill/>
            <a:miter lim="800000"/>
            <a:headEnd/>
            <a:tailEnd/>
          </a:ln>
        </p:spPr>
      </p:pic>
      <p:sp>
        <p:nvSpPr>
          <p:cNvPr id="67" name="Text Box 67"/>
          <p:cNvSpPr txBox="1">
            <a:spLocks noChangeArrowheads="1"/>
          </p:cNvSpPr>
          <p:nvPr/>
        </p:nvSpPr>
        <p:spPr bwMode="auto">
          <a:xfrm>
            <a:off x="6907914" y="2137048"/>
            <a:ext cx="928983" cy="340508"/>
          </a:xfrm>
          <a:prstGeom prst="flowChartAlternateProcess">
            <a:avLst/>
          </a:prstGeom>
          <a:noFill/>
          <a:ln w="9525">
            <a:noFill/>
            <a:miter lim="800000"/>
            <a:headEnd/>
            <a:tailEnd/>
          </a:ln>
        </p:spPr>
        <p:txBody>
          <a:bodyPr wrap="none" lIns="91429" tIns="45715" rIns="91429" bIns="45715">
            <a:spAutoFit/>
          </a:bodyPr>
          <a:lstStyle/>
          <a:p>
            <a:pPr algn="ctr" fontAlgn="auto">
              <a:spcBef>
                <a:spcPts val="0"/>
              </a:spcBef>
              <a:spcAft>
                <a:spcPts val="0"/>
              </a:spcAft>
              <a:defRPr/>
            </a:pPr>
            <a:r>
              <a:rPr kumimoji="0" lang="ja-JP" altLang="en-US" sz="1400" kern="0" dirty="0">
                <a:solidFill>
                  <a:sysClr val="windowText" lastClr="000000"/>
                </a:solidFill>
                <a:latin typeface="HG丸ｺﾞｼｯｸM-PRO" panose="020F0600000000000000" pitchFamily="50" charset="-128"/>
                <a:ea typeface="HG丸ｺﾞｼｯｸM-PRO" panose="020F0600000000000000" pitchFamily="50" charset="-128"/>
              </a:rPr>
              <a:t>お客さま</a:t>
            </a:r>
          </a:p>
        </p:txBody>
      </p:sp>
      <p:sp>
        <p:nvSpPr>
          <p:cNvPr id="68" name="Text Box 68"/>
          <p:cNvSpPr txBox="1">
            <a:spLocks noChangeArrowheads="1"/>
          </p:cNvSpPr>
          <p:nvPr/>
        </p:nvSpPr>
        <p:spPr bwMode="auto">
          <a:xfrm>
            <a:off x="6935985" y="3248474"/>
            <a:ext cx="900000" cy="288000"/>
          </a:xfrm>
          <a:prstGeom prst="rect">
            <a:avLst/>
          </a:prstGeom>
          <a:noFill/>
          <a:ln w="9525">
            <a:noFill/>
            <a:miter lim="800000"/>
            <a:headEnd/>
            <a:tailEnd/>
          </a:ln>
        </p:spPr>
        <p:txBody>
          <a:bodyPr lIns="91429" tIns="45715" rIns="91429" bIns="45715">
            <a:spAutoFit/>
          </a:bodyPr>
          <a:lstStyle/>
          <a:p>
            <a:pPr algn="ctr" fontAlgn="auto">
              <a:spcBef>
                <a:spcPts val="0"/>
              </a:spcBef>
              <a:spcAft>
                <a:spcPts val="0"/>
              </a:spcAft>
              <a:defRPr/>
            </a:pPr>
            <a:r>
              <a:rPr kumimoji="0" lang="ja-JP" altLang="en-US" sz="1400" kern="0" dirty="0">
                <a:solidFill>
                  <a:sysClr val="windowText" lastClr="000000"/>
                </a:solidFill>
                <a:latin typeface="HG丸ｺﾞｼｯｸM-PRO" panose="020F0600000000000000" pitchFamily="50" charset="-128"/>
                <a:ea typeface="HG丸ｺﾞｼｯｸM-PRO" panose="020F0600000000000000" pitchFamily="50" charset="-128"/>
              </a:rPr>
              <a:t>給水管</a:t>
            </a:r>
          </a:p>
        </p:txBody>
      </p:sp>
      <p:sp>
        <p:nvSpPr>
          <p:cNvPr id="69" name="AutoShape 70"/>
          <p:cNvSpPr>
            <a:spLocks noChangeArrowheads="1"/>
          </p:cNvSpPr>
          <p:nvPr/>
        </p:nvSpPr>
        <p:spPr bwMode="auto">
          <a:xfrm>
            <a:off x="4843004" y="3577680"/>
            <a:ext cx="2160000" cy="540000"/>
          </a:xfrm>
          <a:prstGeom prst="rect">
            <a:avLst/>
          </a:prstGeom>
          <a:solidFill>
            <a:schemeClr val="accent2">
              <a:lumMod val="60000"/>
              <a:lumOff val="40000"/>
            </a:schemeClr>
          </a:solidFill>
          <a:ln>
            <a:headEnd/>
            <a:tailEnd/>
          </a:ln>
          <a:effectLst>
            <a:outerShdw blurRad="50800" dist="38100" dir="5400000" algn="t" rotWithShape="0">
              <a:prstClr val="black">
                <a:alpha val="40000"/>
              </a:prstClr>
            </a:outerShdw>
          </a:effectLst>
          <a:scene3d>
            <a:camera prst="orthographicFront">
              <a:rot lat="0" lon="0" rev="0"/>
            </a:camera>
            <a:lightRig rig="threePt" dir="t">
              <a:rot lat="0" lon="0" rev="1200000"/>
            </a:lightRig>
          </a:scene3d>
          <a:sp3d/>
        </p:spPr>
        <p:style>
          <a:lnRef idx="0">
            <a:schemeClr val="accent2"/>
          </a:lnRef>
          <a:fillRef idx="3">
            <a:schemeClr val="accent2"/>
          </a:fillRef>
          <a:effectRef idx="3">
            <a:schemeClr val="accent2"/>
          </a:effectRef>
          <a:fontRef idx="minor">
            <a:schemeClr val="lt1"/>
          </a:fontRef>
        </p:style>
        <p:txBody>
          <a:bodyPr wrap="none" lIns="91429" tIns="45715" rIns="91429" bIns="45715" anchor="ctr"/>
          <a:lstStyle/>
          <a:p>
            <a:pPr algn="ctr" fontAlgn="auto">
              <a:spcBef>
                <a:spcPts val="0"/>
              </a:spcBef>
              <a:spcAft>
                <a:spcPts val="0"/>
              </a:spcAft>
              <a:defRPr/>
            </a:pPr>
            <a:r>
              <a:rPr kumimoji="0" lang="ja-JP" altLang="en-US" sz="1400" kern="0" dirty="0">
                <a:solidFill>
                  <a:schemeClr val="bg1"/>
                </a:solidFill>
                <a:latin typeface="HG丸ｺﾞｼｯｸM-PRO" panose="020F0600000000000000" pitchFamily="50" charset="-128"/>
                <a:ea typeface="HG丸ｺﾞｼｯｸM-PRO" panose="020F0600000000000000" pitchFamily="50" charset="-128"/>
              </a:rPr>
              <a:t>配　水</a:t>
            </a:r>
          </a:p>
        </p:txBody>
      </p:sp>
      <p:sp>
        <p:nvSpPr>
          <p:cNvPr id="70" name="Text Box 71"/>
          <p:cNvSpPr txBox="1">
            <a:spLocks noChangeArrowheads="1"/>
          </p:cNvSpPr>
          <p:nvPr/>
        </p:nvSpPr>
        <p:spPr bwMode="auto">
          <a:xfrm>
            <a:off x="4681925" y="3248474"/>
            <a:ext cx="935038" cy="288000"/>
          </a:xfrm>
          <a:prstGeom prst="rect">
            <a:avLst/>
          </a:prstGeom>
          <a:noFill/>
          <a:ln w="9525">
            <a:noFill/>
            <a:miter lim="800000"/>
            <a:headEnd/>
            <a:tailEnd/>
          </a:ln>
        </p:spPr>
        <p:txBody>
          <a:bodyPr lIns="91429" tIns="45715" rIns="91429" bIns="45715">
            <a:spAutoFit/>
          </a:bodyPr>
          <a:lstStyle/>
          <a:p>
            <a:pPr algn="ctr" fontAlgn="auto">
              <a:spcBef>
                <a:spcPts val="0"/>
              </a:spcBef>
              <a:spcAft>
                <a:spcPts val="0"/>
              </a:spcAft>
              <a:defRPr/>
            </a:pPr>
            <a:r>
              <a:rPr kumimoji="0" lang="ja-JP" altLang="en-US" sz="1400" kern="0" dirty="0">
                <a:solidFill>
                  <a:sysClr val="windowText" lastClr="000000"/>
                </a:solidFill>
                <a:latin typeface="HG丸ｺﾞｼｯｸM-PRO" panose="020F0600000000000000" pitchFamily="50" charset="-128"/>
                <a:ea typeface="HG丸ｺﾞｼｯｸM-PRO" panose="020F0600000000000000" pitchFamily="50" charset="-128"/>
              </a:rPr>
              <a:t>配水場</a:t>
            </a:r>
          </a:p>
        </p:txBody>
      </p:sp>
      <p:sp>
        <p:nvSpPr>
          <p:cNvPr id="71" name="Text Box 72"/>
          <p:cNvSpPr txBox="1">
            <a:spLocks noChangeArrowheads="1"/>
          </p:cNvSpPr>
          <p:nvPr/>
        </p:nvSpPr>
        <p:spPr bwMode="auto">
          <a:xfrm>
            <a:off x="5649093" y="3248474"/>
            <a:ext cx="900000" cy="288000"/>
          </a:xfrm>
          <a:prstGeom prst="rect">
            <a:avLst/>
          </a:prstGeom>
          <a:noFill/>
          <a:ln w="9525">
            <a:noFill/>
            <a:miter lim="800000"/>
            <a:headEnd/>
            <a:tailEnd/>
          </a:ln>
        </p:spPr>
        <p:txBody>
          <a:bodyPr lIns="91429" tIns="45715" rIns="91429" bIns="45715">
            <a:spAutoFit/>
          </a:bodyPr>
          <a:lstStyle/>
          <a:p>
            <a:pPr algn="ctr" fontAlgn="auto">
              <a:spcBef>
                <a:spcPts val="0"/>
              </a:spcBef>
              <a:spcAft>
                <a:spcPts val="0"/>
              </a:spcAft>
              <a:defRPr/>
            </a:pPr>
            <a:r>
              <a:rPr kumimoji="0" lang="ja-JP" altLang="en-US" sz="1400" kern="0" dirty="0">
                <a:solidFill>
                  <a:sysClr val="windowText" lastClr="000000"/>
                </a:solidFill>
                <a:latin typeface="HG丸ｺﾞｼｯｸM-PRO" panose="020F0600000000000000" pitchFamily="50" charset="-128"/>
                <a:ea typeface="HG丸ｺﾞｼｯｸM-PRO" panose="020F0600000000000000" pitchFamily="50" charset="-128"/>
              </a:rPr>
              <a:t>配水管</a:t>
            </a:r>
          </a:p>
        </p:txBody>
      </p:sp>
      <p:sp>
        <p:nvSpPr>
          <p:cNvPr id="73" name="Line 74"/>
          <p:cNvSpPr>
            <a:spLocks noChangeShapeType="1"/>
          </p:cNvSpPr>
          <p:nvPr/>
        </p:nvSpPr>
        <p:spPr bwMode="auto">
          <a:xfrm flipH="1">
            <a:off x="6037053" y="2503127"/>
            <a:ext cx="739080" cy="540097"/>
          </a:xfrm>
          <a:prstGeom prst="line">
            <a:avLst/>
          </a:prstGeom>
          <a:noFill/>
          <a:ln w="63500">
            <a:solidFill>
              <a:srgbClr val="00FFFF"/>
            </a:solidFill>
            <a:round/>
            <a:headEnd/>
            <a:tailEnd/>
          </a:ln>
        </p:spPr>
        <p:txBody>
          <a:bodyPr wrap="square">
            <a:spAutoFit/>
          </a:bodyPr>
          <a:lstStyle/>
          <a:p>
            <a:pPr fontAlgn="auto">
              <a:spcBef>
                <a:spcPts val="0"/>
              </a:spcBef>
              <a:spcAft>
                <a:spcPts val="0"/>
              </a:spcAft>
              <a:defRPr/>
            </a:pPr>
            <a:endParaRPr kumimoji="0" lang="ja-JP" altLang="en-US" kern="0" dirty="0">
              <a:solidFill>
                <a:sysClr val="windowText" lastClr="000000"/>
              </a:solidFill>
              <a:latin typeface="Arial" charset="0"/>
              <a:ea typeface="ＭＳ Ｐゴシック" charset="-128"/>
            </a:endParaRPr>
          </a:p>
        </p:txBody>
      </p:sp>
      <p:sp>
        <p:nvSpPr>
          <p:cNvPr id="74" name="Line 76"/>
          <p:cNvSpPr>
            <a:spLocks noChangeShapeType="1"/>
          </p:cNvSpPr>
          <p:nvPr/>
        </p:nvSpPr>
        <p:spPr bwMode="auto">
          <a:xfrm flipH="1">
            <a:off x="6114809" y="2656681"/>
            <a:ext cx="805236" cy="0"/>
          </a:xfrm>
          <a:prstGeom prst="line">
            <a:avLst/>
          </a:prstGeom>
          <a:noFill/>
          <a:ln w="63500">
            <a:solidFill>
              <a:srgbClr val="00FFFF"/>
            </a:solidFill>
            <a:round/>
            <a:headEnd/>
            <a:tailEnd/>
          </a:ln>
        </p:spPr>
        <p:txBody>
          <a:bodyPr wrap="square">
            <a:spAutoFit/>
          </a:bodyPr>
          <a:lstStyle/>
          <a:p>
            <a:pPr fontAlgn="auto">
              <a:spcBef>
                <a:spcPts val="0"/>
              </a:spcBef>
              <a:spcAft>
                <a:spcPts val="0"/>
              </a:spcAft>
              <a:defRPr/>
            </a:pPr>
            <a:endParaRPr kumimoji="0" lang="ja-JP" altLang="en-US" kern="0" dirty="0">
              <a:solidFill>
                <a:sysClr val="windowText" lastClr="000000"/>
              </a:solidFill>
              <a:latin typeface="Arial" charset="0"/>
              <a:ea typeface="ＭＳ Ｐゴシック" charset="-128"/>
            </a:endParaRPr>
          </a:p>
        </p:txBody>
      </p:sp>
      <p:sp>
        <p:nvSpPr>
          <p:cNvPr id="75" name="Line 77"/>
          <p:cNvSpPr>
            <a:spLocks noChangeShapeType="1"/>
          </p:cNvSpPr>
          <p:nvPr/>
        </p:nvSpPr>
        <p:spPr bwMode="auto">
          <a:xfrm flipH="1" flipV="1">
            <a:off x="5826777" y="2863180"/>
            <a:ext cx="877348" cy="0"/>
          </a:xfrm>
          <a:prstGeom prst="line">
            <a:avLst/>
          </a:prstGeom>
          <a:noFill/>
          <a:ln w="63500">
            <a:solidFill>
              <a:srgbClr val="00FFFF"/>
            </a:solidFill>
            <a:round/>
            <a:headEnd/>
            <a:tailEnd/>
          </a:ln>
        </p:spPr>
        <p:txBody>
          <a:bodyPr wrap="square">
            <a:spAutoFit/>
          </a:bodyPr>
          <a:lstStyle/>
          <a:p>
            <a:pPr fontAlgn="auto">
              <a:spcBef>
                <a:spcPts val="0"/>
              </a:spcBef>
              <a:spcAft>
                <a:spcPts val="0"/>
              </a:spcAft>
              <a:defRPr/>
            </a:pPr>
            <a:endParaRPr kumimoji="0" lang="ja-JP" altLang="en-US" kern="0" dirty="0">
              <a:solidFill>
                <a:sysClr val="windowText" lastClr="000000"/>
              </a:solidFill>
              <a:latin typeface="Arial" charset="0"/>
              <a:ea typeface="ＭＳ Ｐゴシック" charset="-128"/>
            </a:endParaRPr>
          </a:p>
        </p:txBody>
      </p:sp>
      <p:pic>
        <p:nvPicPr>
          <p:cNvPr id="77" name="Picture 79"/>
          <p:cNvPicPr>
            <a:picLocks noChangeAspect="1" noChangeArrowheads="1"/>
          </p:cNvPicPr>
          <p:nvPr/>
        </p:nvPicPr>
        <p:blipFill>
          <a:blip r:embed="rId3" cstate="print"/>
          <a:srcRect/>
          <a:stretch>
            <a:fillRect/>
          </a:stretch>
        </p:blipFill>
        <p:spPr bwMode="auto">
          <a:xfrm>
            <a:off x="4907475" y="2863803"/>
            <a:ext cx="473075" cy="361950"/>
          </a:xfrm>
          <a:prstGeom prst="rect">
            <a:avLst/>
          </a:prstGeom>
          <a:noFill/>
          <a:ln w="76200" algn="ctr">
            <a:noFill/>
            <a:miter lim="800000"/>
            <a:headEnd/>
            <a:tailEnd/>
          </a:ln>
        </p:spPr>
      </p:pic>
      <p:sp>
        <p:nvSpPr>
          <p:cNvPr id="79" name="AutoShape 84"/>
          <p:cNvSpPr>
            <a:spLocks noChangeArrowheads="1"/>
          </p:cNvSpPr>
          <p:nvPr/>
        </p:nvSpPr>
        <p:spPr bwMode="auto">
          <a:xfrm>
            <a:off x="4253120" y="3577680"/>
            <a:ext cx="539750" cy="540000"/>
          </a:xfrm>
          <a:prstGeom prst="rect">
            <a:avLst/>
          </a:prstGeom>
          <a:solidFill>
            <a:schemeClr val="accent2">
              <a:lumMod val="60000"/>
              <a:lumOff val="40000"/>
            </a:schemeClr>
          </a:solidFill>
          <a:ln>
            <a:headEnd/>
            <a:tailEnd/>
          </a:ln>
          <a:effectLst>
            <a:outerShdw blurRad="50800" dist="38100" dir="5400000" algn="t" rotWithShape="0">
              <a:prstClr val="black">
                <a:alpha val="40000"/>
              </a:prstClr>
            </a:outerShdw>
          </a:effectLst>
          <a:scene3d>
            <a:camera prst="orthographicFront">
              <a:rot lat="0" lon="0" rev="0"/>
            </a:camera>
            <a:lightRig rig="threePt" dir="t">
              <a:rot lat="0" lon="0" rev="1200000"/>
            </a:lightRig>
          </a:scene3d>
          <a:sp3d/>
        </p:spPr>
        <p:style>
          <a:lnRef idx="0">
            <a:schemeClr val="accent2"/>
          </a:lnRef>
          <a:fillRef idx="3">
            <a:schemeClr val="accent2"/>
          </a:fillRef>
          <a:effectRef idx="3">
            <a:schemeClr val="accent2"/>
          </a:effectRef>
          <a:fontRef idx="minor">
            <a:schemeClr val="lt1"/>
          </a:fontRef>
        </p:style>
        <p:txBody>
          <a:bodyPr wrap="none" lIns="91429" tIns="45715" rIns="91429" bIns="45715" anchor="ctr"/>
          <a:lstStyle/>
          <a:p>
            <a:pPr algn="ctr" fontAlgn="auto">
              <a:spcBef>
                <a:spcPts val="0"/>
              </a:spcBef>
              <a:spcAft>
                <a:spcPts val="0"/>
              </a:spcAft>
              <a:defRPr/>
            </a:pPr>
            <a:r>
              <a:rPr kumimoji="0" lang="ja-JP" altLang="en-US" sz="1400" kern="0" dirty="0">
                <a:solidFill>
                  <a:schemeClr val="bg1"/>
                </a:solidFill>
                <a:latin typeface="HG丸ｺﾞｼｯｸM-PRO" panose="020F0600000000000000" pitchFamily="50" charset="-128"/>
                <a:ea typeface="HG丸ｺﾞｼｯｸM-PRO" panose="020F0600000000000000" pitchFamily="50" charset="-128"/>
              </a:rPr>
              <a:t>送水</a:t>
            </a:r>
          </a:p>
        </p:txBody>
      </p:sp>
      <p:pic>
        <p:nvPicPr>
          <p:cNvPr id="80" name="Picture 85"/>
          <p:cNvPicPr>
            <a:picLocks noChangeAspect="1" noChangeArrowheads="1"/>
          </p:cNvPicPr>
          <p:nvPr/>
        </p:nvPicPr>
        <p:blipFill>
          <a:blip r:embed="rId4" cstate="print"/>
          <a:srcRect/>
          <a:stretch>
            <a:fillRect/>
          </a:stretch>
        </p:blipFill>
        <p:spPr bwMode="auto">
          <a:xfrm>
            <a:off x="912091" y="2461298"/>
            <a:ext cx="1176338" cy="382587"/>
          </a:xfrm>
          <a:prstGeom prst="rect">
            <a:avLst/>
          </a:prstGeom>
          <a:noFill/>
          <a:ln w="9525" algn="ctr">
            <a:noFill/>
            <a:miter lim="800000"/>
            <a:headEnd/>
            <a:tailEnd/>
          </a:ln>
        </p:spPr>
      </p:pic>
      <p:sp>
        <p:nvSpPr>
          <p:cNvPr id="81" name="AutoShape 87"/>
          <p:cNvSpPr>
            <a:spLocks noChangeArrowheads="1"/>
          </p:cNvSpPr>
          <p:nvPr/>
        </p:nvSpPr>
        <p:spPr bwMode="auto">
          <a:xfrm>
            <a:off x="2234590" y="3577680"/>
            <a:ext cx="1980000" cy="540000"/>
          </a:xfrm>
          <a:prstGeom prst="rect">
            <a:avLst/>
          </a:prstGeom>
          <a:solidFill>
            <a:schemeClr val="accent2">
              <a:lumMod val="60000"/>
              <a:lumOff val="40000"/>
            </a:schemeClr>
          </a:solidFill>
          <a:ln>
            <a:headEnd/>
            <a:tailEnd/>
          </a:ln>
          <a:effectLst>
            <a:outerShdw blurRad="50800" dist="38100" dir="5400000" algn="t" rotWithShape="0">
              <a:prstClr val="black">
                <a:alpha val="40000"/>
              </a:prstClr>
            </a:outerShdw>
          </a:effectLst>
          <a:scene3d>
            <a:camera prst="orthographicFront">
              <a:rot lat="0" lon="0" rev="0"/>
            </a:camera>
            <a:lightRig rig="threePt" dir="t">
              <a:rot lat="0" lon="0" rev="1200000"/>
            </a:lightRig>
          </a:scene3d>
          <a:sp3d/>
        </p:spPr>
        <p:style>
          <a:lnRef idx="0">
            <a:schemeClr val="accent2"/>
          </a:lnRef>
          <a:fillRef idx="3">
            <a:schemeClr val="accent2"/>
          </a:fillRef>
          <a:effectRef idx="3">
            <a:schemeClr val="accent2"/>
          </a:effectRef>
          <a:fontRef idx="minor">
            <a:schemeClr val="lt1"/>
          </a:fontRef>
        </p:style>
        <p:txBody>
          <a:bodyPr wrap="none" lIns="91429" tIns="45715" rIns="91429" bIns="45715" anchor="ctr"/>
          <a:lstStyle/>
          <a:p>
            <a:pPr algn="ctr" fontAlgn="auto">
              <a:spcBef>
                <a:spcPts val="0"/>
              </a:spcBef>
              <a:spcAft>
                <a:spcPts val="0"/>
              </a:spcAft>
              <a:defRPr/>
            </a:pPr>
            <a:r>
              <a:rPr kumimoji="0" lang="ja-JP" altLang="en-US" sz="1400" kern="0" dirty="0" smtClean="0">
                <a:solidFill>
                  <a:schemeClr val="bg1"/>
                </a:solidFill>
                <a:latin typeface="HG丸ｺﾞｼｯｸM-PRO" panose="020F0600000000000000" pitchFamily="50" charset="-128"/>
                <a:ea typeface="HG丸ｺﾞｼｯｸM-PRO" panose="020F0600000000000000" pitchFamily="50" charset="-128"/>
              </a:rPr>
              <a:t>原水～浄水</a:t>
            </a:r>
            <a:endParaRPr kumimoji="0" lang="ja-JP" altLang="en-US" sz="1400" kern="0" dirty="0">
              <a:solidFill>
                <a:schemeClr val="bg1"/>
              </a:solidFill>
              <a:latin typeface="HG丸ｺﾞｼｯｸM-PRO" panose="020F0600000000000000" pitchFamily="50" charset="-128"/>
              <a:ea typeface="HG丸ｺﾞｼｯｸM-PRO" panose="020F0600000000000000" pitchFamily="50" charset="-128"/>
            </a:endParaRPr>
          </a:p>
        </p:txBody>
      </p:sp>
      <p:sp>
        <p:nvSpPr>
          <p:cNvPr id="82" name="Text Box 88"/>
          <p:cNvSpPr txBox="1">
            <a:spLocks noChangeArrowheads="1"/>
          </p:cNvSpPr>
          <p:nvPr/>
        </p:nvSpPr>
        <p:spPr bwMode="auto">
          <a:xfrm>
            <a:off x="1138634" y="2190725"/>
            <a:ext cx="723253" cy="307766"/>
          </a:xfrm>
          <a:prstGeom prst="rect">
            <a:avLst/>
          </a:prstGeom>
          <a:noFill/>
          <a:ln w="9525">
            <a:noFill/>
            <a:miter lim="800000"/>
            <a:headEnd/>
            <a:tailEnd/>
          </a:ln>
        </p:spPr>
        <p:txBody>
          <a:bodyPr wrap="none" lIns="91429" tIns="45715" rIns="91429" bIns="45715">
            <a:spAutoFit/>
          </a:bodyPr>
          <a:lstStyle/>
          <a:p>
            <a:pPr fontAlgn="auto">
              <a:spcBef>
                <a:spcPts val="0"/>
              </a:spcBef>
              <a:spcAft>
                <a:spcPts val="0"/>
              </a:spcAft>
              <a:defRPr/>
            </a:pPr>
            <a:r>
              <a:rPr kumimoji="0" lang="ja-JP" altLang="en-US" sz="1400" kern="0" dirty="0">
                <a:solidFill>
                  <a:sysClr val="windowText" lastClr="000000"/>
                </a:solidFill>
                <a:latin typeface="HG丸ｺﾞｼｯｸM-PRO" panose="020F0600000000000000" pitchFamily="50" charset="-128"/>
                <a:ea typeface="HG丸ｺﾞｼｯｸM-PRO" panose="020F0600000000000000" pitchFamily="50" charset="-128"/>
              </a:rPr>
              <a:t>琵琶湖</a:t>
            </a:r>
          </a:p>
        </p:txBody>
      </p:sp>
      <p:sp>
        <p:nvSpPr>
          <p:cNvPr id="83" name="Text Box 89"/>
          <p:cNvSpPr txBox="1">
            <a:spLocks noChangeArrowheads="1"/>
          </p:cNvSpPr>
          <p:nvPr/>
        </p:nvSpPr>
        <p:spPr bwMode="auto">
          <a:xfrm>
            <a:off x="1778934" y="2745679"/>
            <a:ext cx="543716" cy="324000"/>
          </a:xfrm>
          <a:prstGeom prst="rect">
            <a:avLst/>
          </a:prstGeom>
          <a:noFill/>
          <a:ln w="9525">
            <a:noFill/>
            <a:miter lim="800000"/>
            <a:headEnd/>
            <a:tailEnd/>
          </a:ln>
        </p:spPr>
        <p:txBody>
          <a:bodyPr wrap="none" lIns="91429" tIns="45715" rIns="91429" bIns="45715">
            <a:spAutoFit/>
          </a:bodyPr>
          <a:lstStyle/>
          <a:p>
            <a:pPr algn="ctr" fontAlgn="auto">
              <a:spcBef>
                <a:spcPts val="0"/>
              </a:spcBef>
              <a:spcAft>
                <a:spcPts val="0"/>
              </a:spcAft>
              <a:defRPr/>
            </a:pPr>
            <a:r>
              <a:rPr kumimoji="0" lang="ja-JP" altLang="en-US" sz="1400" kern="0" dirty="0">
                <a:solidFill>
                  <a:sysClr val="windowText" lastClr="000000"/>
                </a:solidFill>
                <a:latin typeface="HG丸ｺﾞｼｯｸM-PRO" panose="020F0600000000000000" pitchFamily="50" charset="-128"/>
                <a:ea typeface="HG丸ｺﾞｼｯｸM-PRO" panose="020F0600000000000000" pitchFamily="50" charset="-128"/>
              </a:rPr>
              <a:t>淀川</a:t>
            </a:r>
          </a:p>
        </p:txBody>
      </p:sp>
      <p:pic>
        <p:nvPicPr>
          <p:cNvPr id="87" name="Picture 94"/>
          <p:cNvPicPr>
            <a:picLocks noChangeAspect="1" noChangeArrowheads="1"/>
          </p:cNvPicPr>
          <p:nvPr/>
        </p:nvPicPr>
        <p:blipFill>
          <a:blip r:embed="rId5" cstate="print"/>
          <a:srcRect/>
          <a:stretch>
            <a:fillRect/>
          </a:stretch>
        </p:blipFill>
        <p:spPr bwMode="auto">
          <a:xfrm>
            <a:off x="3256189" y="2712152"/>
            <a:ext cx="917575" cy="569913"/>
          </a:xfrm>
          <a:prstGeom prst="rect">
            <a:avLst/>
          </a:prstGeom>
          <a:noFill/>
          <a:ln w="9525">
            <a:noFill/>
            <a:miter lim="800000"/>
            <a:headEnd/>
            <a:tailEnd/>
          </a:ln>
        </p:spPr>
      </p:pic>
      <p:sp>
        <p:nvSpPr>
          <p:cNvPr id="88" name="Text Box 95"/>
          <p:cNvSpPr txBox="1">
            <a:spLocks noChangeArrowheads="1"/>
          </p:cNvSpPr>
          <p:nvPr/>
        </p:nvSpPr>
        <p:spPr bwMode="auto">
          <a:xfrm>
            <a:off x="3248128" y="3248474"/>
            <a:ext cx="864000" cy="288000"/>
          </a:xfrm>
          <a:prstGeom prst="rect">
            <a:avLst/>
          </a:prstGeom>
          <a:noFill/>
          <a:ln w="9525">
            <a:noFill/>
            <a:miter lim="800000"/>
            <a:headEnd/>
            <a:tailEnd/>
          </a:ln>
        </p:spPr>
        <p:txBody>
          <a:bodyPr lIns="91429" tIns="45715" rIns="91429" bIns="45715">
            <a:spAutoFit/>
          </a:bodyPr>
          <a:lstStyle/>
          <a:p>
            <a:pPr algn="ctr" fontAlgn="auto">
              <a:spcBef>
                <a:spcPts val="0"/>
              </a:spcBef>
              <a:spcAft>
                <a:spcPts val="0"/>
              </a:spcAft>
              <a:defRPr/>
            </a:pPr>
            <a:r>
              <a:rPr kumimoji="0" lang="ja-JP" altLang="en-US" sz="1400" kern="0" dirty="0">
                <a:solidFill>
                  <a:sysClr val="windowText" lastClr="000000"/>
                </a:solidFill>
                <a:latin typeface="HG丸ｺﾞｼｯｸM-PRO" panose="020F0600000000000000" pitchFamily="50" charset="-128"/>
                <a:ea typeface="HG丸ｺﾞｼｯｸM-PRO" panose="020F0600000000000000" pitchFamily="50" charset="-128"/>
              </a:rPr>
              <a:t>浄水場</a:t>
            </a:r>
          </a:p>
        </p:txBody>
      </p:sp>
      <p:sp>
        <p:nvSpPr>
          <p:cNvPr id="89" name="Text Box 96"/>
          <p:cNvSpPr txBox="1">
            <a:spLocks noChangeArrowheads="1"/>
          </p:cNvSpPr>
          <p:nvPr/>
        </p:nvSpPr>
        <p:spPr bwMode="auto">
          <a:xfrm>
            <a:off x="2252864" y="3248474"/>
            <a:ext cx="902789" cy="288000"/>
          </a:xfrm>
          <a:prstGeom prst="rect">
            <a:avLst/>
          </a:prstGeom>
          <a:noFill/>
          <a:ln w="9525">
            <a:noFill/>
            <a:miter lim="800000"/>
            <a:headEnd/>
            <a:tailEnd/>
          </a:ln>
        </p:spPr>
        <p:txBody>
          <a:bodyPr wrap="none" lIns="91429" tIns="45715" rIns="91429" bIns="45715">
            <a:spAutoFit/>
          </a:bodyPr>
          <a:lstStyle/>
          <a:p>
            <a:pPr algn="ctr" fontAlgn="auto">
              <a:spcBef>
                <a:spcPts val="0"/>
              </a:spcBef>
              <a:spcAft>
                <a:spcPts val="0"/>
              </a:spcAft>
              <a:defRPr/>
            </a:pPr>
            <a:r>
              <a:rPr kumimoji="0" lang="ja-JP" altLang="en-US" sz="1400" kern="0" dirty="0">
                <a:solidFill>
                  <a:sysClr val="windowText" lastClr="000000"/>
                </a:solidFill>
                <a:latin typeface="HG丸ｺﾞｼｯｸM-PRO" panose="020F0600000000000000" pitchFamily="50" charset="-128"/>
                <a:ea typeface="HG丸ｺﾞｼｯｸM-PRO" panose="020F0600000000000000" pitchFamily="50" charset="-128"/>
              </a:rPr>
              <a:t>取水施設</a:t>
            </a:r>
          </a:p>
        </p:txBody>
      </p:sp>
      <p:sp>
        <p:nvSpPr>
          <p:cNvPr id="92" name="AutoShape 105" descr="市松模様 (大)"/>
          <p:cNvSpPr>
            <a:spLocks noChangeArrowheads="1"/>
          </p:cNvSpPr>
          <p:nvPr/>
        </p:nvSpPr>
        <p:spPr bwMode="auto">
          <a:xfrm rot="10800000">
            <a:off x="2600452" y="2936728"/>
            <a:ext cx="216000" cy="216000"/>
          </a:xfrm>
          <a:custGeom>
            <a:avLst/>
            <a:gdLst>
              <a:gd name="T0" fmla="*/ 330459115 w 21600"/>
              <a:gd name="T1" fmla="*/ 169967565 h 21600"/>
              <a:gd name="T2" fmla="*/ 188833753 w 21600"/>
              <a:gd name="T3" fmla="*/ 339932844 h 21600"/>
              <a:gd name="T4" fmla="*/ 47208341 w 21600"/>
              <a:gd name="T5" fmla="*/ 169967565 h 21600"/>
              <a:gd name="T6" fmla="*/ 188833753 w 21600"/>
              <a:gd name="T7" fmla="*/ 0 h 21600"/>
              <a:gd name="T8" fmla="*/ 0 60000 65536"/>
              <a:gd name="T9" fmla="*/ 0 60000 65536"/>
              <a:gd name="T10" fmla="*/ 0 60000 65536"/>
              <a:gd name="T11" fmla="*/ 0 60000 65536"/>
              <a:gd name="T12" fmla="*/ 4500 w 21600"/>
              <a:gd name="T13" fmla="*/ 4500 h 21600"/>
              <a:gd name="T14" fmla="*/ 17100 w 21600"/>
              <a:gd name="T15" fmla="*/ 17100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lnTo>
                  <a:pt x="0" y="0"/>
                </a:lnTo>
                <a:close/>
              </a:path>
            </a:pathLst>
          </a:custGeom>
          <a:pattFill prst="lgCheck">
            <a:fgClr>
              <a:srgbClr val="996633"/>
            </a:fgClr>
            <a:bgClr>
              <a:srgbClr val="FFFFFF"/>
            </a:bgClr>
          </a:pattFill>
          <a:ln w="9525">
            <a:solidFill>
              <a:srgbClr val="4D4D4D"/>
            </a:solidFill>
            <a:miter lim="800000"/>
            <a:headEnd/>
            <a:tailEnd/>
          </a:ln>
          <a:effectLst>
            <a:outerShdw dist="35921" dir="18900000" algn="ctr" rotWithShape="0">
              <a:srgbClr val="808080">
                <a:alpha val="50000"/>
              </a:srgbClr>
            </a:outerShdw>
          </a:effectLst>
        </p:spPr>
        <p:txBody>
          <a:bodyPr wrap="none" anchor="ctr"/>
          <a:lstStyle/>
          <a:p>
            <a:pPr fontAlgn="auto">
              <a:spcBef>
                <a:spcPts val="0"/>
              </a:spcBef>
              <a:spcAft>
                <a:spcPts val="0"/>
              </a:spcAft>
              <a:defRPr/>
            </a:pPr>
            <a:endParaRPr kumimoji="0" lang="ja-JP" altLang="en-US" kern="0" dirty="0">
              <a:solidFill>
                <a:sysClr val="windowText" lastClr="000000"/>
              </a:solidFill>
              <a:latin typeface="Arial" charset="0"/>
              <a:ea typeface="ＭＳ Ｐゴシック" charset="-128"/>
            </a:endParaRPr>
          </a:p>
        </p:txBody>
      </p:sp>
      <p:sp>
        <p:nvSpPr>
          <p:cNvPr id="94" name="Text Box 120"/>
          <p:cNvSpPr txBox="1">
            <a:spLocks noChangeArrowheads="1"/>
          </p:cNvSpPr>
          <p:nvPr/>
        </p:nvSpPr>
        <p:spPr bwMode="auto">
          <a:xfrm>
            <a:off x="374065" y="4449547"/>
            <a:ext cx="1800000" cy="756000"/>
          </a:xfrm>
          <a:prstGeom prst="rect">
            <a:avLst/>
          </a:prstGeom>
          <a:noFill/>
          <a:ln>
            <a:solidFill>
              <a:srgbClr val="002060"/>
            </a:solidFill>
            <a:headEnd/>
            <a:tailEnd/>
          </a:ln>
          <a:effectLst/>
        </p:spPr>
        <p:style>
          <a:lnRef idx="1">
            <a:schemeClr val="accent1"/>
          </a:lnRef>
          <a:fillRef idx="3">
            <a:schemeClr val="accent1"/>
          </a:fillRef>
          <a:effectRef idx="2">
            <a:schemeClr val="accent1"/>
          </a:effectRef>
          <a:fontRef idx="minor">
            <a:schemeClr val="lt1"/>
          </a:fontRef>
        </p:style>
        <p:txBody>
          <a:bodyPr wrap="none" lIns="91429" tIns="45715" rIns="91429" bIns="45715" anchor="ctr"/>
          <a:lstStyle/>
          <a:p>
            <a:pPr algn="ctr" fontAlgn="auto">
              <a:spcBef>
                <a:spcPts val="0"/>
              </a:spcBef>
              <a:spcAft>
                <a:spcPts val="0"/>
              </a:spcAft>
              <a:defRPr/>
            </a:pPr>
            <a:r>
              <a:rPr kumimoji="0" lang="ja-JP" altLang="en-US" sz="1400" kern="0" dirty="0" smtClean="0">
                <a:solidFill>
                  <a:schemeClr val="tx1"/>
                </a:solidFill>
                <a:latin typeface="HG丸ｺﾞｼｯｸM-PRO" panose="020F0600000000000000" pitchFamily="50" charset="-128"/>
                <a:ea typeface="HG丸ｺﾞｼｯｸM-PRO" panose="020F0600000000000000" pitchFamily="50" charset="-128"/>
              </a:rPr>
              <a:t>大阪広域水道企業団</a:t>
            </a:r>
            <a:endParaRPr kumimoji="0" lang="en-US" altLang="ja-JP" sz="1400" kern="0" dirty="0" smtClean="0">
              <a:solidFill>
                <a:schemeClr val="tx1"/>
              </a:solidFill>
              <a:latin typeface="HG丸ｺﾞｼｯｸM-PRO" panose="020F0600000000000000" pitchFamily="50" charset="-128"/>
              <a:ea typeface="HG丸ｺﾞｼｯｸM-PRO" panose="020F0600000000000000" pitchFamily="50" charset="-128"/>
            </a:endParaRPr>
          </a:p>
          <a:p>
            <a:pPr algn="ctr" fontAlgn="auto">
              <a:spcBef>
                <a:spcPts val="0"/>
              </a:spcBef>
              <a:spcAft>
                <a:spcPts val="0"/>
              </a:spcAft>
              <a:defRPr/>
            </a:pPr>
            <a:r>
              <a:rPr kumimoji="0" lang="ja-JP" altLang="en-US" sz="1400" kern="0" dirty="0">
                <a:solidFill>
                  <a:schemeClr val="tx1"/>
                </a:solidFill>
                <a:latin typeface="HG丸ｺﾞｼｯｸM-PRO" panose="020F0600000000000000" pitchFamily="50" charset="-128"/>
                <a:ea typeface="HG丸ｺﾞｼｯｸM-PRO" panose="020F0600000000000000" pitchFamily="50" charset="-128"/>
              </a:rPr>
              <a:t>泉北水道企業団</a:t>
            </a:r>
            <a:endParaRPr kumimoji="0" lang="en-US" altLang="ja-JP" sz="1400" kern="0" dirty="0" smtClean="0">
              <a:solidFill>
                <a:schemeClr val="tx1"/>
              </a:solidFill>
              <a:latin typeface="HG丸ｺﾞｼｯｸM-PRO" panose="020F0600000000000000" pitchFamily="50" charset="-128"/>
              <a:ea typeface="HG丸ｺﾞｼｯｸM-PRO" panose="020F0600000000000000" pitchFamily="50" charset="-128"/>
            </a:endParaRPr>
          </a:p>
          <a:p>
            <a:pPr algn="ctr" fontAlgn="auto">
              <a:spcBef>
                <a:spcPts val="0"/>
              </a:spcBef>
              <a:spcAft>
                <a:spcPts val="0"/>
              </a:spcAft>
              <a:defRPr/>
            </a:pPr>
            <a:r>
              <a:rPr kumimoji="0" lang="ja-JP" altLang="en-US" sz="1400" kern="0" dirty="0" smtClean="0">
                <a:solidFill>
                  <a:schemeClr val="tx1"/>
                </a:solidFill>
                <a:latin typeface="HG丸ｺﾞｼｯｸM-PRO" panose="020F0600000000000000" pitchFamily="50" charset="-128"/>
                <a:ea typeface="HG丸ｺﾞｼｯｸM-PRO" panose="020F0600000000000000" pitchFamily="50" charset="-128"/>
              </a:rPr>
              <a:t>＜用水供給事業＞</a:t>
            </a:r>
            <a:endParaRPr kumimoji="0" lang="ja-JP" altLang="en-US" sz="1400" kern="0" dirty="0">
              <a:solidFill>
                <a:schemeClr val="tx1"/>
              </a:solidFill>
              <a:latin typeface="HG丸ｺﾞｼｯｸM-PRO" panose="020F0600000000000000" pitchFamily="50" charset="-128"/>
              <a:ea typeface="HG丸ｺﾞｼｯｸM-PRO" panose="020F0600000000000000" pitchFamily="50" charset="-128"/>
            </a:endParaRPr>
          </a:p>
        </p:txBody>
      </p:sp>
      <p:sp>
        <p:nvSpPr>
          <p:cNvPr id="95" name="AutoShape 123"/>
          <p:cNvSpPr>
            <a:spLocks noChangeArrowheads="1"/>
          </p:cNvSpPr>
          <p:nvPr/>
        </p:nvSpPr>
        <p:spPr bwMode="auto">
          <a:xfrm>
            <a:off x="4253120" y="4557547"/>
            <a:ext cx="539750" cy="540000"/>
          </a:xfrm>
          <a:prstGeom prst="rect">
            <a:avLst/>
          </a:prstGeom>
          <a:solidFill>
            <a:schemeClr val="accent5">
              <a:lumMod val="75000"/>
            </a:schemeClr>
          </a:solidFill>
          <a:ln>
            <a:headEnd/>
            <a:tailEnd/>
          </a:ln>
          <a:effectLst>
            <a:outerShdw blurRad="50800" dist="38100" dir="5400000" algn="t" rotWithShape="0">
              <a:prstClr val="black">
                <a:alpha val="40000"/>
              </a:prstClr>
            </a:outerShdw>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wrap="none" lIns="91429" tIns="45715" rIns="91429" bIns="45715" anchor="ctr"/>
          <a:lstStyle/>
          <a:p>
            <a:pPr algn="ctr" fontAlgn="auto">
              <a:spcBef>
                <a:spcPts val="0"/>
              </a:spcBef>
              <a:spcAft>
                <a:spcPts val="0"/>
              </a:spcAft>
              <a:defRPr/>
            </a:pPr>
            <a:r>
              <a:rPr kumimoji="0" lang="ja-JP" altLang="en-US" sz="1400" kern="0" dirty="0">
                <a:solidFill>
                  <a:schemeClr val="bg1"/>
                </a:solidFill>
                <a:latin typeface="HG丸ｺﾞｼｯｸM-PRO" panose="020F0600000000000000" pitchFamily="50" charset="-128"/>
                <a:ea typeface="HG丸ｺﾞｼｯｸM-PRO" panose="020F0600000000000000" pitchFamily="50" charset="-128"/>
              </a:rPr>
              <a:t>送水</a:t>
            </a:r>
          </a:p>
        </p:txBody>
      </p:sp>
      <p:sp>
        <p:nvSpPr>
          <p:cNvPr id="96" name="AutoShape 124"/>
          <p:cNvSpPr>
            <a:spLocks noChangeArrowheads="1"/>
          </p:cNvSpPr>
          <p:nvPr/>
        </p:nvSpPr>
        <p:spPr bwMode="auto">
          <a:xfrm>
            <a:off x="2234590" y="4557547"/>
            <a:ext cx="1980000" cy="540000"/>
          </a:xfrm>
          <a:prstGeom prst="rect">
            <a:avLst/>
          </a:prstGeom>
          <a:solidFill>
            <a:schemeClr val="accent5">
              <a:lumMod val="75000"/>
            </a:schemeClr>
          </a:solidFill>
          <a:ln>
            <a:headEnd/>
            <a:tailEnd/>
          </a:ln>
          <a:effectLst>
            <a:outerShdw blurRad="50800" dist="38100" dir="5400000" algn="t" rotWithShape="0">
              <a:prstClr val="black">
                <a:alpha val="40000"/>
              </a:prstClr>
            </a:outerShdw>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wrap="none" lIns="91429" tIns="45715" rIns="91429" bIns="45715" anchor="ctr"/>
          <a:lstStyle/>
          <a:p>
            <a:pPr algn="ctr" fontAlgn="auto">
              <a:spcBef>
                <a:spcPts val="0"/>
              </a:spcBef>
              <a:spcAft>
                <a:spcPts val="0"/>
              </a:spcAft>
              <a:defRPr/>
            </a:pPr>
            <a:r>
              <a:rPr kumimoji="0" lang="ja-JP" altLang="en-US" sz="1400" kern="0" dirty="0" smtClean="0">
                <a:solidFill>
                  <a:schemeClr val="bg1"/>
                </a:solidFill>
                <a:latin typeface="HG丸ｺﾞｼｯｸM-PRO" panose="020F0600000000000000" pitchFamily="50" charset="-128"/>
                <a:ea typeface="HG丸ｺﾞｼｯｸM-PRO" panose="020F0600000000000000" pitchFamily="50" charset="-128"/>
              </a:rPr>
              <a:t>原水～浄水</a:t>
            </a:r>
            <a:endParaRPr kumimoji="0" lang="ja-JP" altLang="en-US" sz="1400" kern="0" dirty="0">
              <a:solidFill>
                <a:schemeClr val="bg1"/>
              </a:solidFill>
              <a:latin typeface="HG丸ｺﾞｼｯｸM-PRO" panose="020F0600000000000000" pitchFamily="50" charset="-128"/>
              <a:ea typeface="HG丸ｺﾞｼｯｸM-PRO" panose="020F0600000000000000" pitchFamily="50" charset="-128"/>
            </a:endParaRPr>
          </a:p>
        </p:txBody>
      </p:sp>
      <p:sp>
        <p:nvSpPr>
          <p:cNvPr id="99" name="Text Box 130"/>
          <p:cNvSpPr txBox="1">
            <a:spLocks noChangeArrowheads="1"/>
          </p:cNvSpPr>
          <p:nvPr/>
        </p:nvSpPr>
        <p:spPr bwMode="auto">
          <a:xfrm>
            <a:off x="374065" y="5537413"/>
            <a:ext cx="1800000" cy="540000"/>
          </a:xfrm>
          <a:prstGeom prst="rect">
            <a:avLst/>
          </a:prstGeom>
          <a:noFill/>
          <a:ln>
            <a:solidFill>
              <a:schemeClr val="accent3">
                <a:lumMod val="50000"/>
              </a:schemeClr>
            </a:solidFill>
            <a:headEnd/>
            <a:tailEnd/>
          </a:ln>
          <a:effectLst/>
        </p:spPr>
        <p:style>
          <a:lnRef idx="1">
            <a:schemeClr val="accent4"/>
          </a:lnRef>
          <a:fillRef idx="3">
            <a:schemeClr val="accent4"/>
          </a:fillRef>
          <a:effectRef idx="2">
            <a:schemeClr val="accent4"/>
          </a:effectRef>
          <a:fontRef idx="minor">
            <a:schemeClr val="lt1"/>
          </a:fontRef>
        </p:style>
        <p:txBody>
          <a:bodyPr wrap="none" lIns="91429" tIns="45715" rIns="91429" bIns="45715" anchor="ctr"/>
          <a:lstStyle/>
          <a:p>
            <a:pPr algn="ctr" fontAlgn="auto">
              <a:spcBef>
                <a:spcPts val="0"/>
              </a:spcBef>
              <a:spcAft>
                <a:spcPts val="0"/>
              </a:spcAft>
              <a:defRPr/>
            </a:pPr>
            <a:r>
              <a:rPr kumimoji="0" lang="ja-JP" altLang="en-US" sz="1400" kern="0" dirty="0" smtClean="0">
                <a:solidFill>
                  <a:schemeClr val="tx1"/>
                </a:solidFill>
                <a:latin typeface="HG丸ｺﾞｼｯｸM-PRO" panose="020F0600000000000000" pitchFamily="50" charset="-128"/>
                <a:ea typeface="HG丸ｺﾞｼｯｸM-PRO" panose="020F0600000000000000" pitchFamily="50" charset="-128"/>
              </a:rPr>
              <a:t>４２市町村</a:t>
            </a:r>
            <a:endParaRPr kumimoji="0" lang="en-US" altLang="ja-JP" sz="1400" kern="0" dirty="0" smtClean="0">
              <a:solidFill>
                <a:schemeClr val="tx1"/>
              </a:solidFill>
              <a:latin typeface="HG丸ｺﾞｼｯｸM-PRO" panose="020F0600000000000000" pitchFamily="50" charset="-128"/>
              <a:ea typeface="HG丸ｺﾞｼｯｸM-PRO" panose="020F0600000000000000" pitchFamily="50" charset="-128"/>
            </a:endParaRPr>
          </a:p>
          <a:p>
            <a:pPr algn="ctr" fontAlgn="auto">
              <a:spcBef>
                <a:spcPts val="0"/>
              </a:spcBef>
              <a:spcAft>
                <a:spcPts val="0"/>
              </a:spcAft>
              <a:defRPr/>
            </a:pPr>
            <a:r>
              <a:rPr kumimoji="0" lang="ja-JP" altLang="en-US" sz="1400" kern="0" dirty="0" smtClean="0">
                <a:solidFill>
                  <a:schemeClr val="tx1"/>
                </a:solidFill>
                <a:latin typeface="HG丸ｺﾞｼｯｸM-PRO" panose="020F0600000000000000" pitchFamily="50" charset="-128"/>
                <a:ea typeface="HG丸ｺﾞｼｯｸM-PRO" panose="020F0600000000000000" pitchFamily="50" charset="-128"/>
              </a:rPr>
              <a:t>＜４２の水道事業＞</a:t>
            </a:r>
            <a:endParaRPr kumimoji="0" lang="en-US" altLang="ja-JP" sz="1400" kern="0" dirty="0" smtClean="0">
              <a:solidFill>
                <a:schemeClr val="tx1"/>
              </a:solidFill>
              <a:latin typeface="HG丸ｺﾞｼｯｸM-PRO" panose="020F0600000000000000" pitchFamily="50" charset="-128"/>
              <a:ea typeface="HG丸ｺﾞｼｯｸM-PRO" panose="020F0600000000000000" pitchFamily="50" charset="-128"/>
            </a:endParaRPr>
          </a:p>
        </p:txBody>
      </p:sp>
      <p:sp>
        <p:nvSpPr>
          <p:cNvPr id="100" name="AutoShape 84"/>
          <p:cNvSpPr>
            <a:spLocks noChangeArrowheads="1"/>
          </p:cNvSpPr>
          <p:nvPr/>
        </p:nvSpPr>
        <p:spPr bwMode="auto">
          <a:xfrm>
            <a:off x="4256879" y="5924413"/>
            <a:ext cx="539750" cy="153000"/>
          </a:xfrm>
          <a:prstGeom prst="rect">
            <a:avLst/>
          </a:prstGeom>
          <a:solidFill>
            <a:schemeClr val="accent3">
              <a:lumMod val="75000"/>
            </a:schemeClr>
          </a:solidFill>
          <a:ln>
            <a:headEnd/>
            <a:tailEnd/>
          </a:ln>
          <a:effectLst>
            <a:outerShdw blurRad="50800" dist="38100" dir="5400000" algn="t" rotWithShape="0">
              <a:prstClr val="black">
                <a:alpha val="40000"/>
              </a:prstClr>
            </a:outerShdw>
          </a:effectLst>
          <a:scene3d>
            <a:camera prst="orthographicFront">
              <a:rot lat="0" lon="0" rev="0"/>
            </a:camera>
            <a:lightRig rig="threePt" dir="t">
              <a:rot lat="0" lon="0" rev="1200000"/>
            </a:lightRig>
          </a:scene3d>
          <a:sp3d/>
        </p:spPr>
        <p:style>
          <a:lnRef idx="0">
            <a:schemeClr val="accent4"/>
          </a:lnRef>
          <a:fillRef idx="3">
            <a:schemeClr val="accent4"/>
          </a:fillRef>
          <a:effectRef idx="3">
            <a:schemeClr val="accent4"/>
          </a:effectRef>
          <a:fontRef idx="minor">
            <a:schemeClr val="lt1"/>
          </a:fontRef>
        </p:style>
        <p:txBody>
          <a:bodyPr wrap="none" lIns="91429" tIns="45715" rIns="91429" bIns="45715" anchor="ctr"/>
          <a:lstStyle/>
          <a:p>
            <a:pPr algn="ctr" fontAlgn="auto">
              <a:spcBef>
                <a:spcPts val="0"/>
              </a:spcBef>
              <a:spcAft>
                <a:spcPts val="0"/>
              </a:spcAft>
              <a:defRPr/>
            </a:pPr>
            <a:r>
              <a:rPr kumimoji="0" lang="ja-JP" altLang="en-US" sz="1400" kern="0" dirty="0">
                <a:solidFill>
                  <a:schemeClr val="bg1"/>
                </a:solidFill>
                <a:latin typeface="HG丸ｺﾞｼｯｸM-PRO" panose="020F0600000000000000" pitchFamily="50" charset="-128"/>
                <a:ea typeface="HG丸ｺﾞｼｯｸM-PRO" panose="020F0600000000000000" pitchFamily="50" charset="-128"/>
              </a:rPr>
              <a:t>送水</a:t>
            </a:r>
          </a:p>
        </p:txBody>
      </p:sp>
      <p:sp>
        <p:nvSpPr>
          <p:cNvPr id="101" name="AutoShape 87"/>
          <p:cNvSpPr>
            <a:spLocks noChangeArrowheads="1"/>
          </p:cNvSpPr>
          <p:nvPr/>
        </p:nvSpPr>
        <p:spPr bwMode="auto">
          <a:xfrm>
            <a:off x="2234589" y="5924413"/>
            <a:ext cx="1980000" cy="153000"/>
          </a:xfrm>
          <a:prstGeom prst="rect">
            <a:avLst/>
          </a:prstGeom>
          <a:solidFill>
            <a:schemeClr val="accent3">
              <a:lumMod val="75000"/>
            </a:schemeClr>
          </a:solidFill>
          <a:ln>
            <a:headEnd/>
            <a:tailEnd/>
          </a:ln>
          <a:effectLst>
            <a:outerShdw blurRad="50800" dist="38100" dir="5400000" algn="t" rotWithShape="0">
              <a:prstClr val="black">
                <a:alpha val="40000"/>
              </a:prstClr>
            </a:outerShdw>
          </a:effectLst>
          <a:scene3d>
            <a:camera prst="orthographicFront">
              <a:rot lat="0" lon="0" rev="0"/>
            </a:camera>
            <a:lightRig rig="threePt" dir="t">
              <a:rot lat="0" lon="0" rev="1200000"/>
            </a:lightRig>
          </a:scene3d>
          <a:sp3d/>
        </p:spPr>
        <p:style>
          <a:lnRef idx="0">
            <a:schemeClr val="accent4"/>
          </a:lnRef>
          <a:fillRef idx="3">
            <a:schemeClr val="accent4"/>
          </a:fillRef>
          <a:effectRef idx="3">
            <a:schemeClr val="accent4"/>
          </a:effectRef>
          <a:fontRef idx="minor">
            <a:schemeClr val="lt1"/>
          </a:fontRef>
        </p:style>
        <p:txBody>
          <a:bodyPr wrap="none" lIns="91429" tIns="45715" rIns="91429" bIns="45715" anchor="ctr"/>
          <a:lstStyle/>
          <a:p>
            <a:pPr algn="ctr" fontAlgn="auto">
              <a:spcBef>
                <a:spcPts val="0"/>
              </a:spcBef>
              <a:spcAft>
                <a:spcPts val="0"/>
              </a:spcAft>
              <a:defRPr/>
            </a:pPr>
            <a:r>
              <a:rPr kumimoji="0" lang="ja-JP" altLang="en-US" sz="1400" kern="0" dirty="0" smtClean="0">
                <a:solidFill>
                  <a:schemeClr val="bg1"/>
                </a:solidFill>
                <a:latin typeface="HG丸ｺﾞｼｯｸM-PRO" panose="020F0600000000000000" pitchFamily="50" charset="-128"/>
                <a:ea typeface="HG丸ｺﾞｼｯｸM-PRO" panose="020F0600000000000000" pitchFamily="50" charset="-128"/>
              </a:rPr>
              <a:t>原水～浄水</a:t>
            </a:r>
            <a:endParaRPr kumimoji="0" lang="ja-JP" altLang="en-US" sz="1400" kern="0" dirty="0">
              <a:solidFill>
                <a:schemeClr val="bg1"/>
              </a:solidFill>
              <a:latin typeface="HG丸ｺﾞｼｯｸM-PRO" panose="020F0600000000000000" pitchFamily="50" charset="-128"/>
              <a:ea typeface="HG丸ｺﾞｼｯｸM-PRO" panose="020F0600000000000000" pitchFamily="50" charset="-128"/>
            </a:endParaRPr>
          </a:p>
        </p:txBody>
      </p:sp>
      <p:sp>
        <p:nvSpPr>
          <p:cNvPr id="104" name="AutoShape 65"/>
          <p:cNvSpPr>
            <a:spLocks noChangeArrowheads="1"/>
          </p:cNvSpPr>
          <p:nvPr/>
        </p:nvSpPr>
        <p:spPr bwMode="auto">
          <a:xfrm>
            <a:off x="7064417" y="5537413"/>
            <a:ext cx="625308" cy="540000"/>
          </a:xfrm>
          <a:prstGeom prst="rect">
            <a:avLst/>
          </a:prstGeom>
          <a:solidFill>
            <a:schemeClr val="accent3">
              <a:lumMod val="75000"/>
            </a:schemeClr>
          </a:solidFill>
          <a:ln>
            <a:headEnd/>
            <a:tailEnd/>
          </a:ln>
          <a:effectLst>
            <a:outerShdw blurRad="50800" dist="38100" dir="5400000" algn="t" rotWithShape="0">
              <a:prstClr val="black">
                <a:alpha val="40000"/>
              </a:prstClr>
            </a:outerShdw>
          </a:effectLst>
          <a:scene3d>
            <a:camera prst="orthographicFront">
              <a:rot lat="0" lon="0" rev="0"/>
            </a:camera>
            <a:lightRig rig="threePt" dir="t">
              <a:rot lat="0" lon="0" rev="1200000"/>
            </a:lightRig>
          </a:scene3d>
          <a:sp3d/>
        </p:spPr>
        <p:style>
          <a:lnRef idx="0">
            <a:schemeClr val="accent4"/>
          </a:lnRef>
          <a:fillRef idx="3">
            <a:schemeClr val="accent4"/>
          </a:fillRef>
          <a:effectRef idx="3">
            <a:schemeClr val="accent4"/>
          </a:effectRef>
          <a:fontRef idx="minor">
            <a:schemeClr val="lt1"/>
          </a:fontRef>
        </p:style>
        <p:txBody>
          <a:bodyPr wrap="none" lIns="91429" tIns="45715" rIns="91429" bIns="45715" anchor="ctr"/>
          <a:lstStyle/>
          <a:p>
            <a:pPr algn="ctr" fontAlgn="auto">
              <a:spcBef>
                <a:spcPts val="0"/>
              </a:spcBef>
              <a:spcAft>
                <a:spcPts val="0"/>
              </a:spcAft>
              <a:defRPr/>
            </a:pPr>
            <a:r>
              <a:rPr kumimoji="0" lang="ja-JP" altLang="en-US" sz="1400" kern="0" dirty="0" smtClean="0">
                <a:solidFill>
                  <a:schemeClr val="bg1"/>
                </a:solidFill>
                <a:latin typeface="HG丸ｺﾞｼｯｸM-PRO" panose="020F0600000000000000" pitchFamily="50" charset="-128"/>
                <a:ea typeface="HG丸ｺﾞｼｯｸM-PRO" panose="020F0600000000000000" pitchFamily="50" charset="-128"/>
              </a:rPr>
              <a:t>給水</a:t>
            </a:r>
            <a:endParaRPr kumimoji="0" lang="ja-JP" altLang="en-US" sz="1400" kern="0" dirty="0">
              <a:solidFill>
                <a:schemeClr val="bg1"/>
              </a:solidFill>
              <a:latin typeface="HG丸ｺﾞｼｯｸM-PRO" panose="020F0600000000000000" pitchFamily="50" charset="-128"/>
              <a:ea typeface="HG丸ｺﾞｼｯｸM-PRO" panose="020F0600000000000000" pitchFamily="50" charset="-128"/>
            </a:endParaRPr>
          </a:p>
        </p:txBody>
      </p:sp>
      <p:sp>
        <p:nvSpPr>
          <p:cNvPr id="105" name="AutoShape 70"/>
          <p:cNvSpPr>
            <a:spLocks noChangeArrowheads="1"/>
          </p:cNvSpPr>
          <p:nvPr/>
        </p:nvSpPr>
        <p:spPr bwMode="auto">
          <a:xfrm>
            <a:off x="4850523" y="5537413"/>
            <a:ext cx="2160000" cy="540000"/>
          </a:xfrm>
          <a:prstGeom prst="rect">
            <a:avLst/>
          </a:prstGeom>
          <a:solidFill>
            <a:schemeClr val="accent3">
              <a:lumMod val="75000"/>
            </a:schemeClr>
          </a:solidFill>
          <a:ln>
            <a:headEnd/>
            <a:tailEnd/>
          </a:ln>
          <a:effectLst>
            <a:outerShdw blurRad="50800" dist="38100" dir="5400000" algn="t" rotWithShape="0">
              <a:prstClr val="black">
                <a:alpha val="40000"/>
              </a:prstClr>
            </a:outerShdw>
          </a:effectLst>
          <a:scene3d>
            <a:camera prst="orthographicFront">
              <a:rot lat="0" lon="0" rev="0"/>
            </a:camera>
            <a:lightRig rig="threePt" dir="t">
              <a:rot lat="0" lon="0" rev="1200000"/>
            </a:lightRig>
          </a:scene3d>
          <a:sp3d/>
        </p:spPr>
        <p:style>
          <a:lnRef idx="0">
            <a:schemeClr val="accent4"/>
          </a:lnRef>
          <a:fillRef idx="3">
            <a:schemeClr val="accent4"/>
          </a:fillRef>
          <a:effectRef idx="3">
            <a:schemeClr val="accent4"/>
          </a:effectRef>
          <a:fontRef idx="minor">
            <a:schemeClr val="lt1"/>
          </a:fontRef>
        </p:style>
        <p:txBody>
          <a:bodyPr wrap="none" lIns="91429" tIns="45715" rIns="91429" bIns="45715" anchor="ctr"/>
          <a:lstStyle/>
          <a:p>
            <a:pPr algn="ctr" fontAlgn="auto">
              <a:spcBef>
                <a:spcPts val="0"/>
              </a:spcBef>
              <a:spcAft>
                <a:spcPts val="0"/>
              </a:spcAft>
              <a:defRPr/>
            </a:pPr>
            <a:r>
              <a:rPr kumimoji="0" lang="ja-JP" altLang="en-US" sz="1400" kern="0" dirty="0">
                <a:solidFill>
                  <a:schemeClr val="bg1"/>
                </a:solidFill>
                <a:latin typeface="HG丸ｺﾞｼｯｸM-PRO" panose="020F0600000000000000" pitchFamily="50" charset="-128"/>
                <a:ea typeface="HG丸ｺﾞｼｯｸM-PRO" panose="020F0600000000000000" pitchFamily="50" charset="-128"/>
              </a:rPr>
              <a:t>配　水</a:t>
            </a:r>
          </a:p>
        </p:txBody>
      </p:sp>
      <p:sp>
        <p:nvSpPr>
          <p:cNvPr id="106" name="Text Box 63"/>
          <p:cNvSpPr>
            <a:spLocks noChangeArrowheads="1"/>
          </p:cNvSpPr>
          <p:nvPr/>
        </p:nvSpPr>
        <p:spPr bwMode="auto">
          <a:xfrm>
            <a:off x="7742333" y="3487680"/>
            <a:ext cx="1152000" cy="720000"/>
          </a:xfrm>
          <a:prstGeom prst="ellipse">
            <a:avLst/>
          </a:prstGeom>
          <a:solidFill>
            <a:schemeClr val="bg1"/>
          </a:solidFill>
          <a:ln w="38100" cmpd="dbl">
            <a:solidFill>
              <a:srgbClr val="FF0000"/>
            </a:solidFill>
            <a:headEnd/>
            <a:tailEnd/>
          </a:ln>
          <a:effectLst/>
        </p:spPr>
        <p:style>
          <a:lnRef idx="1">
            <a:schemeClr val="accent2"/>
          </a:lnRef>
          <a:fillRef idx="3">
            <a:schemeClr val="accent2"/>
          </a:fillRef>
          <a:effectRef idx="2">
            <a:schemeClr val="accent2"/>
          </a:effectRef>
          <a:fontRef idx="minor">
            <a:schemeClr val="lt1"/>
          </a:fontRef>
        </p:style>
        <p:txBody>
          <a:bodyPr wrap="none" lIns="91429" tIns="45715" rIns="91429" bIns="45715" anchor="ctr"/>
          <a:lstStyle/>
          <a:p>
            <a:pPr algn="ctr" fontAlgn="auto">
              <a:spcBef>
                <a:spcPts val="0"/>
              </a:spcBef>
              <a:spcAft>
                <a:spcPts val="0"/>
              </a:spcAft>
              <a:defRPr/>
            </a:pPr>
            <a:r>
              <a:rPr kumimoji="0" lang="ja-JP" altLang="en-US" sz="1400" kern="0" dirty="0">
                <a:solidFill>
                  <a:schemeClr val="tx1"/>
                </a:solidFill>
                <a:latin typeface="HG丸ｺﾞｼｯｸM-PRO" panose="020F0600000000000000" pitchFamily="50" charset="-128"/>
                <a:ea typeface="HG丸ｺﾞｼｯｸM-PRO" panose="020F0600000000000000" pitchFamily="50" charset="-128"/>
              </a:rPr>
              <a:t>大阪</a:t>
            </a:r>
            <a:r>
              <a:rPr kumimoji="0" lang="ja-JP" altLang="en-US" sz="1400" kern="0" dirty="0" smtClean="0">
                <a:solidFill>
                  <a:schemeClr val="tx1"/>
                </a:solidFill>
                <a:latin typeface="HG丸ｺﾞｼｯｸM-PRO" panose="020F0600000000000000" pitchFamily="50" charset="-128"/>
                <a:ea typeface="HG丸ｺﾞｼｯｸM-PRO" panose="020F0600000000000000" pitchFamily="50" charset="-128"/>
              </a:rPr>
              <a:t>市域</a:t>
            </a:r>
            <a:endParaRPr kumimoji="0" lang="en-US" altLang="ja-JP" sz="1400" kern="0" dirty="0" smtClean="0">
              <a:solidFill>
                <a:schemeClr val="tx1"/>
              </a:solidFill>
              <a:latin typeface="HG丸ｺﾞｼｯｸM-PRO" panose="020F0600000000000000" pitchFamily="50" charset="-128"/>
              <a:ea typeface="HG丸ｺﾞｼｯｸM-PRO" panose="020F0600000000000000" pitchFamily="50" charset="-128"/>
            </a:endParaRPr>
          </a:p>
        </p:txBody>
      </p:sp>
      <p:sp>
        <p:nvSpPr>
          <p:cNvPr id="107" name="Text Box 130"/>
          <p:cNvSpPr>
            <a:spLocks noChangeArrowheads="1"/>
          </p:cNvSpPr>
          <p:nvPr/>
        </p:nvSpPr>
        <p:spPr bwMode="auto">
          <a:xfrm>
            <a:off x="7742333" y="5447413"/>
            <a:ext cx="1152000" cy="720000"/>
          </a:xfrm>
          <a:prstGeom prst="ellipse">
            <a:avLst/>
          </a:prstGeom>
          <a:solidFill>
            <a:schemeClr val="bg1"/>
          </a:solidFill>
          <a:ln w="38100" cmpd="dbl">
            <a:solidFill>
              <a:schemeClr val="accent3">
                <a:lumMod val="50000"/>
              </a:schemeClr>
            </a:solidFill>
            <a:headEnd/>
            <a:tailEnd/>
          </a:ln>
          <a:effectLst/>
        </p:spPr>
        <p:style>
          <a:lnRef idx="1">
            <a:schemeClr val="accent4"/>
          </a:lnRef>
          <a:fillRef idx="3">
            <a:schemeClr val="accent4"/>
          </a:fillRef>
          <a:effectRef idx="2">
            <a:schemeClr val="accent4"/>
          </a:effectRef>
          <a:fontRef idx="minor">
            <a:schemeClr val="lt1"/>
          </a:fontRef>
        </p:style>
        <p:txBody>
          <a:bodyPr wrap="none" lIns="91429" tIns="45715" rIns="91429" bIns="45715" anchor="ctr"/>
          <a:lstStyle/>
          <a:p>
            <a:pPr algn="ctr" fontAlgn="auto">
              <a:spcBef>
                <a:spcPts val="0"/>
              </a:spcBef>
              <a:spcAft>
                <a:spcPts val="0"/>
              </a:spcAft>
              <a:defRPr/>
            </a:pPr>
            <a:r>
              <a:rPr kumimoji="0" lang="ja-JP" altLang="en-US" sz="1400" kern="0" dirty="0" smtClean="0">
                <a:solidFill>
                  <a:schemeClr val="tx1"/>
                </a:solidFill>
                <a:latin typeface="HG丸ｺﾞｼｯｸM-PRO" panose="020F0600000000000000" pitchFamily="50" charset="-128"/>
                <a:ea typeface="HG丸ｺﾞｼｯｸM-PRO" panose="020F0600000000000000" pitchFamily="50" charset="-128"/>
              </a:rPr>
              <a:t>それぞれの</a:t>
            </a:r>
            <a:endParaRPr kumimoji="0" lang="en-US" altLang="ja-JP" sz="1400" kern="0" dirty="0" smtClean="0">
              <a:solidFill>
                <a:schemeClr val="tx1"/>
              </a:solidFill>
              <a:latin typeface="HG丸ｺﾞｼｯｸM-PRO" panose="020F0600000000000000" pitchFamily="50" charset="-128"/>
              <a:ea typeface="HG丸ｺﾞｼｯｸM-PRO" panose="020F0600000000000000" pitchFamily="50" charset="-128"/>
            </a:endParaRPr>
          </a:p>
          <a:p>
            <a:pPr algn="ctr" fontAlgn="auto">
              <a:spcBef>
                <a:spcPts val="0"/>
              </a:spcBef>
              <a:spcAft>
                <a:spcPts val="0"/>
              </a:spcAft>
              <a:defRPr/>
            </a:pPr>
            <a:r>
              <a:rPr kumimoji="0" lang="ja-JP" altLang="en-US" sz="1400" kern="0" dirty="0">
                <a:solidFill>
                  <a:schemeClr val="tx1"/>
                </a:solidFill>
                <a:latin typeface="HG丸ｺﾞｼｯｸM-PRO" panose="020F0600000000000000" pitchFamily="50" charset="-128"/>
                <a:ea typeface="HG丸ｺﾞｼｯｸM-PRO" panose="020F0600000000000000" pitchFamily="50" charset="-128"/>
              </a:rPr>
              <a:t>市町村</a:t>
            </a:r>
            <a:r>
              <a:rPr kumimoji="0" lang="ja-JP" altLang="en-US" sz="1400" kern="0" dirty="0" smtClean="0">
                <a:solidFill>
                  <a:schemeClr val="tx1"/>
                </a:solidFill>
                <a:latin typeface="HG丸ｺﾞｼｯｸM-PRO" panose="020F0600000000000000" pitchFamily="50" charset="-128"/>
                <a:ea typeface="HG丸ｺﾞｼｯｸM-PRO" panose="020F0600000000000000" pitchFamily="50" charset="-128"/>
              </a:rPr>
              <a:t>域</a:t>
            </a:r>
            <a:endParaRPr kumimoji="0" lang="en-US" altLang="ja-JP" sz="1400" kern="0" dirty="0" smtClean="0">
              <a:solidFill>
                <a:schemeClr val="tx1"/>
              </a:solidFill>
              <a:latin typeface="HG丸ｺﾞｼｯｸM-PRO" panose="020F0600000000000000" pitchFamily="50" charset="-128"/>
              <a:ea typeface="HG丸ｺﾞｼｯｸM-PRO" panose="020F0600000000000000" pitchFamily="50" charset="-128"/>
            </a:endParaRPr>
          </a:p>
        </p:txBody>
      </p:sp>
      <p:sp>
        <p:nvSpPr>
          <p:cNvPr id="5" name="テキスト ボックス 4"/>
          <p:cNvSpPr txBox="1"/>
          <p:nvPr/>
        </p:nvSpPr>
        <p:spPr>
          <a:xfrm>
            <a:off x="4818391" y="4731277"/>
            <a:ext cx="1872000" cy="523220"/>
          </a:xfrm>
          <a:prstGeom prst="rect">
            <a:avLst/>
          </a:prstGeom>
          <a:noFill/>
        </p:spPr>
        <p:txBody>
          <a:bodyPr wrap="square" rtlCol="0">
            <a:spAutoFit/>
          </a:bodyPr>
          <a:lstStyle/>
          <a:p>
            <a:pPr algn="ctr"/>
            <a:r>
              <a:rPr kumimoji="1" lang="ja-JP" altLang="en-US" sz="1400" dirty="0" smtClean="0">
                <a:latin typeface="HG丸ｺﾞｼｯｸM-PRO" panose="020F0600000000000000" pitchFamily="50" charset="-128"/>
                <a:ea typeface="HG丸ｺﾞｼｯｸM-PRO" panose="020F0600000000000000" pitchFamily="50" charset="-128"/>
              </a:rPr>
              <a:t>卸売り（用水供給）</a:t>
            </a:r>
            <a:endParaRPr kumimoji="1" lang="en-US" altLang="ja-JP" sz="1400" dirty="0" smtClean="0">
              <a:latin typeface="HG丸ｺﾞｼｯｸM-PRO" panose="020F0600000000000000" pitchFamily="50" charset="-128"/>
              <a:ea typeface="HG丸ｺﾞｼｯｸM-PRO" panose="020F0600000000000000" pitchFamily="50" charset="-128"/>
            </a:endParaRPr>
          </a:p>
          <a:p>
            <a:pPr algn="ctr"/>
            <a:r>
              <a:rPr lang="ja-JP" altLang="en-US" sz="1400" dirty="0" smtClean="0">
                <a:latin typeface="HG丸ｺﾞｼｯｸM-PRO" panose="020F0600000000000000" pitchFamily="50" charset="-128"/>
                <a:ea typeface="HG丸ｺﾞｼｯｸM-PRO" panose="020F0600000000000000" pitchFamily="50" charset="-128"/>
              </a:rPr>
              <a:t>約</a:t>
            </a:r>
            <a:r>
              <a:rPr lang="en-US" altLang="ja-JP" sz="1400" dirty="0" smtClean="0">
                <a:latin typeface="HG丸ｺﾞｼｯｸM-PRO" panose="020F0600000000000000" pitchFamily="50" charset="-128"/>
                <a:ea typeface="HG丸ｺﾞｼｯｸM-PRO" panose="020F0600000000000000" pitchFamily="50" charset="-128"/>
              </a:rPr>
              <a:t>75</a:t>
            </a:r>
            <a:r>
              <a:rPr lang="ja-JP" altLang="en-US" sz="1400" dirty="0" smtClean="0">
                <a:latin typeface="HG丸ｺﾞｼｯｸM-PRO" panose="020F0600000000000000" pitchFamily="50" charset="-128"/>
                <a:ea typeface="HG丸ｺﾞｼｯｸM-PRO" panose="020F0600000000000000" pitchFamily="50" charset="-128"/>
              </a:rPr>
              <a:t>％</a:t>
            </a:r>
            <a:r>
              <a:rPr lang="ja-JP" altLang="en-US" sz="1400" dirty="0">
                <a:latin typeface="HG丸ｺﾞｼｯｸM-PRO" panose="020F0600000000000000" pitchFamily="50" charset="-128"/>
                <a:ea typeface="HG丸ｺﾞｼｯｸM-PRO" panose="020F0600000000000000" pitchFamily="50" charset="-128"/>
              </a:rPr>
              <a:t>の水を</a:t>
            </a:r>
            <a:r>
              <a:rPr lang="ja-JP" altLang="en-US" sz="1400" dirty="0" smtClean="0">
                <a:latin typeface="HG丸ｺﾞｼｯｸM-PRO" panose="020F0600000000000000" pitchFamily="50" charset="-128"/>
                <a:ea typeface="HG丸ｺﾞｼｯｸM-PRO" panose="020F0600000000000000" pitchFamily="50" charset="-128"/>
              </a:rPr>
              <a:t>賄う</a:t>
            </a:r>
            <a:endParaRPr lang="ja-JP" altLang="en-US" sz="1400" dirty="0">
              <a:latin typeface="HG丸ｺﾞｼｯｸM-PRO" panose="020F0600000000000000" pitchFamily="50" charset="-128"/>
              <a:ea typeface="HG丸ｺﾞｼｯｸM-PRO" panose="020F0600000000000000" pitchFamily="50" charset="-128"/>
            </a:endParaRPr>
          </a:p>
        </p:txBody>
      </p:sp>
      <p:sp>
        <p:nvSpPr>
          <p:cNvPr id="2051" name="テキスト ボックス 2050"/>
          <p:cNvSpPr txBox="1"/>
          <p:nvPr/>
        </p:nvSpPr>
        <p:spPr>
          <a:xfrm>
            <a:off x="2078985" y="6106765"/>
            <a:ext cx="2160000" cy="307777"/>
          </a:xfrm>
          <a:prstGeom prst="rect">
            <a:avLst/>
          </a:prstGeom>
          <a:noFill/>
        </p:spPr>
        <p:txBody>
          <a:bodyPr wrap="square" rtlCol="0">
            <a:spAutoFit/>
          </a:bodyPr>
          <a:lstStyle/>
          <a:p>
            <a:pPr algn="ctr"/>
            <a:r>
              <a:rPr lang="ja-JP" altLang="en-US" sz="1400" dirty="0" smtClean="0">
                <a:latin typeface="HG丸ｺﾞｼｯｸM-PRO" panose="020F0600000000000000" pitchFamily="50" charset="-128"/>
                <a:ea typeface="HG丸ｺﾞｼｯｸM-PRO" panose="020F0600000000000000" pitchFamily="50" charset="-128"/>
              </a:rPr>
              <a:t>約</a:t>
            </a:r>
            <a:r>
              <a:rPr lang="en-US" altLang="ja-JP" sz="1400" dirty="0" smtClean="0">
                <a:latin typeface="HG丸ｺﾞｼｯｸM-PRO" panose="020F0600000000000000" pitchFamily="50" charset="-128"/>
                <a:ea typeface="HG丸ｺﾞｼｯｸM-PRO" panose="020F0600000000000000" pitchFamily="50" charset="-128"/>
              </a:rPr>
              <a:t>25</a:t>
            </a:r>
            <a:r>
              <a:rPr kumimoji="1" lang="ja-JP" altLang="en-US" sz="1400" dirty="0" smtClean="0">
                <a:latin typeface="HG丸ｺﾞｼｯｸM-PRO" panose="020F0600000000000000" pitchFamily="50" charset="-128"/>
                <a:ea typeface="HG丸ｺﾞｼｯｸM-PRO" panose="020F0600000000000000" pitchFamily="50" charset="-128"/>
              </a:rPr>
              <a:t>％</a:t>
            </a:r>
            <a:r>
              <a:rPr lang="ja-JP" altLang="en-US" sz="1400" dirty="0" smtClean="0">
                <a:latin typeface="HG丸ｺﾞｼｯｸM-PRO" panose="020F0600000000000000" pitchFamily="50" charset="-128"/>
                <a:ea typeface="HG丸ｺﾞｼｯｸM-PRO" panose="020F0600000000000000" pitchFamily="50" charset="-128"/>
              </a:rPr>
              <a:t>の水は自ら製造</a:t>
            </a:r>
            <a:endParaRPr kumimoji="1" lang="ja-JP" altLang="en-US" sz="1400" dirty="0">
              <a:latin typeface="HG丸ｺﾞｼｯｸM-PRO" panose="020F0600000000000000" pitchFamily="50" charset="-128"/>
              <a:ea typeface="HG丸ｺﾞｼｯｸM-PRO" panose="020F0600000000000000" pitchFamily="50" charset="-128"/>
            </a:endParaRPr>
          </a:p>
        </p:txBody>
      </p:sp>
      <p:cxnSp>
        <p:nvCxnSpPr>
          <p:cNvPr id="9" name="直線コネクタ 8"/>
          <p:cNvCxnSpPr/>
          <p:nvPr/>
        </p:nvCxnSpPr>
        <p:spPr>
          <a:xfrm>
            <a:off x="1462156" y="2795934"/>
            <a:ext cx="288000" cy="288000"/>
          </a:xfrm>
          <a:prstGeom prst="line">
            <a:avLst/>
          </a:prstGeom>
          <a:ln w="57150">
            <a:solidFill>
              <a:srgbClr val="00FFFF"/>
            </a:solidFill>
          </a:ln>
        </p:spPr>
        <p:style>
          <a:lnRef idx="1">
            <a:schemeClr val="accent1"/>
          </a:lnRef>
          <a:fillRef idx="0">
            <a:schemeClr val="accent1"/>
          </a:fillRef>
          <a:effectRef idx="0">
            <a:schemeClr val="accent1"/>
          </a:effectRef>
          <a:fontRef idx="minor">
            <a:schemeClr val="tx1"/>
          </a:fontRef>
        </p:style>
      </p:cxnSp>
      <p:sp>
        <p:nvSpPr>
          <p:cNvPr id="108" name="Line 74"/>
          <p:cNvSpPr>
            <a:spLocks noChangeShapeType="1"/>
          </p:cNvSpPr>
          <p:nvPr/>
        </p:nvSpPr>
        <p:spPr bwMode="auto">
          <a:xfrm flipH="1">
            <a:off x="5551997" y="2631939"/>
            <a:ext cx="562812" cy="411286"/>
          </a:xfrm>
          <a:prstGeom prst="line">
            <a:avLst/>
          </a:prstGeom>
          <a:noFill/>
          <a:ln w="63500">
            <a:solidFill>
              <a:srgbClr val="00FFFF"/>
            </a:solidFill>
            <a:round/>
            <a:headEnd/>
            <a:tailEnd/>
          </a:ln>
        </p:spPr>
        <p:txBody>
          <a:bodyPr wrap="square">
            <a:spAutoFit/>
          </a:bodyPr>
          <a:lstStyle/>
          <a:p>
            <a:pPr fontAlgn="auto">
              <a:spcBef>
                <a:spcPts val="0"/>
              </a:spcBef>
              <a:spcAft>
                <a:spcPts val="0"/>
              </a:spcAft>
              <a:defRPr/>
            </a:pPr>
            <a:endParaRPr kumimoji="0" lang="ja-JP" altLang="en-US" kern="0" dirty="0">
              <a:solidFill>
                <a:sysClr val="windowText" lastClr="000000"/>
              </a:solidFill>
              <a:latin typeface="Arial" charset="0"/>
              <a:ea typeface="ＭＳ Ｐゴシック" charset="-128"/>
            </a:endParaRPr>
          </a:p>
        </p:txBody>
      </p:sp>
      <p:sp>
        <p:nvSpPr>
          <p:cNvPr id="109" name="Text Box 72"/>
          <p:cNvSpPr txBox="1">
            <a:spLocks noChangeArrowheads="1"/>
          </p:cNvSpPr>
          <p:nvPr/>
        </p:nvSpPr>
        <p:spPr bwMode="auto">
          <a:xfrm>
            <a:off x="4066405" y="3248474"/>
            <a:ext cx="900000" cy="288000"/>
          </a:xfrm>
          <a:prstGeom prst="rect">
            <a:avLst/>
          </a:prstGeom>
          <a:noFill/>
          <a:ln w="9525">
            <a:noFill/>
            <a:miter lim="800000"/>
            <a:headEnd/>
            <a:tailEnd/>
          </a:ln>
        </p:spPr>
        <p:txBody>
          <a:bodyPr lIns="91429" tIns="45715" rIns="91429" bIns="45715">
            <a:spAutoFit/>
          </a:bodyPr>
          <a:lstStyle/>
          <a:p>
            <a:pPr algn="ctr" fontAlgn="auto">
              <a:spcBef>
                <a:spcPts val="0"/>
              </a:spcBef>
              <a:spcAft>
                <a:spcPts val="0"/>
              </a:spcAft>
              <a:defRPr/>
            </a:pPr>
            <a:r>
              <a:rPr kumimoji="0" lang="ja-JP" altLang="en-US" sz="1400" kern="0" dirty="0">
                <a:solidFill>
                  <a:sysClr val="windowText" lastClr="000000"/>
                </a:solidFill>
                <a:latin typeface="HG丸ｺﾞｼｯｸM-PRO" panose="020F0600000000000000" pitchFamily="50" charset="-128"/>
                <a:ea typeface="HG丸ｺﾞｼｯｸM-PRO" panose="020F0600000000000000" pitchFamily="50" charset="-128"/>
              </a:rPr>
              <a:t>送水管</a:t>
            </a:r>
          </a:p>
        </p:txBody>
      </p:sp>
      <p:sp>
        <p:nvSpPr>
          <p:cNvPr id="111" name="スライド番号プレースホルダー 2"/>
          <p:cNvSpPr>
            <a:spLocks noGrp="1"/>
          </p:cNvSpPr>
          <p:nvPr>
            <p:ph type="sldNum" sz="quarter" idx="12"/>
          </p:nvPr>
        </p:nvSpPr>
        <p:spPr>
          <a:xfrm>
            <a:off x="7010400" y="6453336"/>
            <a:ext cx="2133600" cy="365125"/>
          </a:xfrm>
        </p:spPr>
        <p:txBody>
          <a:bodyPr/>
          <a:lstStyle/>
          <a:p>
            <a:fld id="{026B3D98-A60D-4F83-A925-9FA9AF0DAB1E}" type="slidenum">
              <a:rPr kumimoji="1" lang="ja-JP" altLang="en-US" smtClean="0"/>
              <a:t>4</a:t>
            </a:fld>
            <a:endParaRPr kumimoji="1" lang="ja-JP" altLang="en-US" dirty="0"/>
          </a:p>
        </p:txBody>
      </p:sp>
      <p:sp>
        <p:nvSpPr>
          <p:cNvPr id="113" name="テキスト ボックス 112"/>
          <p:cNvSpPr txBox="1"/>
          <p:nvPr/>
        </p:nvSpPr>
        <p:spPr>
          <a:xfrm>
            <a:off x="455170" y="860519"/>
            <a:ext cx="8164038" cy="861774"/>
          </a:xfrm>
          <a:prstGeom prst="rect">
            <a:avLst/>
          </a:prstGeom>
          <a:noFill/>
        </p:spPr>
        <p:txBody>
          <a:bodyPr wrap="square" rtlCol="0">
            <a:spAutoFit/>
          </a:bodyPr>
          <a:lstStyle/>
          <a:p>
            <a:pPr marL="285750" indent="-285750">
              <a:buFont typeface="Arial" panose="020B0604020202020204" pitchFamily="34" charset="0"/>
              <a:buChar char="•"/>
            </a:pPr>
            <a:r>
              <a:rPr lang="ja-JP" altLang="en-US" sz="1600" dirty="0" smtClean="0">
                <a:latin typeface="メイリオ" panose="020B0604030504040204" pitchFamily="50" charset="-128"/>
                <a:ea typeface="メイリオ" panose="020B0604030504040204" pitchFamily="50" charset="-128"/>
                <a:cs typeface="メイリオ" panose="020B0604030504040204" pitchFamily="50" charset="-128"/>
              </a:rPr>
              <a:t>水道</a:t>
            </a:r>
            <a:r>
              <a:rPr lang="ja-JP" altLang="en-US" sz="1600" dirty="0">
                <a:latin typeface="メイリオ" panose="020B0604030504040204" pitchFamily="50" charset="-128"/>
                <a:ea typeface="メイリオ" panose="020B0604030504040204" pitchFamily="50" charset="-128"/>
                <a:cs typeface="メイリオ" panose="020B0604030504040204" pitchFamily="50" charset="-128"/>
              </a:rPr>
              <a:t>事業は</a:t>
            </a:r>
            <a:r>
              <a:rPr lang="ja-JP" altLang="en-US" sz="1600" dirty="0" smtClean="0">
                <a:latin typeface="メイリオ" panose="020B0604030504040204" pitchFamily="50" charset="-128"/>
                <a:ea typeface="メイリオ" panose="020B0604030504040204" pitchFamily="50" charset="-128"/>
                <a:cs typeface="メイリオ" panose="020B0604030504040204" pitchFamily="50" charset="-128"/>
              </a:rPr>
              <a:t>、水源から</a:t>
            </a:r>
            <a:r>
              <a:rPr lang="ja-JP" altLang="en-US" sz="1600" dirty="0">
                <a:latin typeface="メイリオ" panose="020B0604030504040204" pitchFamily="50" charset="-128"/>
                <a:ea typeface="メイリオ" panose="020B0604030504040204" pitchFamily="50" charset="-128"/>
                <a:cs typeface="メイリオ" panose="020B0604030504040204" pitchFamily="50" charset="-128"/>
              </a:rPr>
              <a:t>取水し</a:t>
            </a:r>
            <a:r>
              <a:rPr lang="ja-JP" altLang="en-US" sz="1600" dirty="0" smtClean="0">
                <a:latin typeface="メイリオ" panose="020B0604030504040204" pitchFamily="50" charset="-128"/>
                <a:ea typeface="メイリオ" panose="020B0604030504040204" pitchFamily="50" charset="-128"/>
                <a:cs typeface="メイリオ" panose="020B0604030504040204" pitchFamily="50" charset="-128"/>
              </a:rPr>
              <a:t>、浄水場</a:t>
            </a:r>
            <a:r>
              <a:rPr lang="ja-JP" altLang="en-US" sz="1600" dirty="0">
                <a:latin typeface="メイリオ" panose="020B0604030504040204" pitchFamily="50" charset="-128"/>
                <a:ea typeface="メイリオ" panose="020B0604030504040204" pitchFamily="50" charset="-128"/>
                <a:cs typeface="メイリオ" panose="020B0604030504040204" pitchFamily="50" charset="-128"/>
              </a:rPr>
              <a:t>で製造した水道水を市町村の配水場まで送水し、各市町村が配水管を通じて各家庭、ユーザーまで届けて</a:t>
            </a:r>
            <a:r>
              <a:rPr lang="ja-JP" altLang="en-US" sz="1600" dirty="0" smtClean="0">
                <a:latin typeface="メイリオ" panose="020B0604030504040204" pitchFamily="50" charset="-128"/>
                <a:ea typeface="メイリオ" panose="020B0604030504040204" pitchFamily="50" charset="-128"/>
                <a:cs typeface="メイリオ" panose="020B0604030504040204" pitchFamily="50" charset="-128"/>
              </a:rPr>
              <a:t>いる。</a:t>
            </a:r>
            <a:endParaRPr lang="en-US" altLang="ja-JP" sz="1600" dirty="0" smtClean="0">
              <a:latin typeface="メイリオ" panose="020B0604030504040204" pitchFamily="50" charset="-128"/>
              <a:ea typeface="メイリオ" panose="020B0604030504040204" pitchFamily="50" charset="-128"/>
              <a:cs typeface="メイリオ" panose="020B0604030504040204" pitchFamily="50" charset="-128"/>
            </a:endParaRPr>
          </a:p>
          <a:p>
            <a:pPr marL="285750" indent="-285750">
              <a:buFont typeface="Arial" panose="020B0604020202020204" pitchFamily="34" charset="0"/>
              <a:buChar char="•"/>
            </a:pPr>
            <a:r>
              <a:rPr lang="ja-JP" altLang="en-US" sz="1600" dirty="0">
                <a:latin typeface="メイリオ" panose="020B0604030504040204" pitchFamily="50" charset="-128"/>
                <a:ea typeface="メイリオ" panose="020B0604030504040204" pitchFamily="50" charset="-128"/>
                <a:cs typeface="メイリオ" panose="020B0604030504040204" pitchFamily="50" charset="-128"/>
              </a:rPr>
              <a:t>用水供給</a:t>
            </a:r>
            <a:r>
              <a:rPr lang="ja-JP" altLang="en-US" sz="1600" dirty="0" smtClean="0">
                <a:latin typeface="メイリオ" panose="020B0604030504040204" pitchFamily="50" charset="-128"/>
                <a:ea typeface="メイリオ" panose="020B0604030504040204" pitchFamily="50" charset="-128"/>
                <a:cs typeface="メイリオ" panose="020B0604030504040204" pitchFamily="50" charset="-128"/>
              </a:rPr>
              <a:t>事業は、浄水場で製造した水道水を水道事業者へ卸売りする。</a:t>
            </a:r>
            <a:endParaRPr lang="en-US" altLang="ja-JP" sz="1600" dirty="0" smtClean="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14" name="テキスト ボックス 113"/>
          <p:cNvSpPr txBox="1"/>
          <p:nvPr/>
        </p:nvSpPr>
        <p:spPr>
          <a:xfrm>
            <a:off x="477468" y="188640"/>
            <a:ext cx="6265427" cy="400110"/>
          </a:xfrm>
          <a:prstGeom prst="rect">
            <a:avLst/>
          </a:prstGeom>
          <a:noFill/>
        </p:spPr>
        <p:txBody>
          <a:bodyPr wrap="square" rtlCol="0">
            <a:spAutoFit/>
          </a:bodyPr>
          <a:lstStyle/>
          <a:p>
            <a:r>
              <a:rPr kumimoji="1" lang="ja-JP" altLang="en-US" sz="2000" b="1" dirty="0" smtClean="0">
                <a:latin typeface="メイリオ" panose="020B0604030504040204" pitchFamily="50" charset="-128"/>
                <a:ea typeface="メイリオ" panose="020B0604030504040204" pitchFamily="50" charset="-128"/>
                <a:cs typeface="メイリオ" panose="020B0604030504040204" pitchFamily="50" charset="-128"/>
              </a:rPr>
              <a:t>府域水道事業の内容と</a:t>
            </a:r>
            <a:r>
              <a:rPr lang="ja-JP" altLang="en-US" sz="2000" b="1" dirty="0" smtClean="0">
                <a:latin typeface="メイリオ" panose="020B0604030504040204" pitchFamily="50" charset="-128"/>
                <a:ea typeface="メイリオ" panose="020B0604030504040204" pitchFamily="50" charset="-128"/>
                <a:cs typeface="メイリオ" panose="020B0604030504040204" pitchFamily="50" charset="-128"/>
              </a:rPr>
              <a:t>構成</a:t>
            </a:r>
            <a:endParaRPr kumimoji="1" lang="ja-JP" altLang="en-US" sz="2000" b="1"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47" name="円/楕円 46"/>
          <p:cNvSpPr/>
          <p:nvPr/>
        </p:nvSpPr>
        <p:spPr>
          <a:xfrm>
            <a:off x="2222559" y="2424967"/>
            <a:ext cx="581964" cy="177801"/>
          </a:xfrm>
          <a:prstGeom prst="ellipse">
            <a:avLst/>
          </a:prstGeom>
          <a:solidFill>
            <a:srgbClr val="00FFFF"/>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48" name="Text Box 96"/>
          <p:cNvSpPr txBox="1">
            <a:spLocks noChangeArrowheads="1"/>
          </p:cNvSpPr>
          <p:nvPr/>
        </p:nvSpPr>
        <p:spPr bwMode="auto">
          <a:xfrm>
            <a:off x="2322650" y="2157021"/>
            <a:ext cx="646309" cy="276989"/>
          </a:xfrm>
          <a:prstGeom prst="rect">
            <a:avLst/>
          </a:prstGeom>
          <a:noFill/>
          <a:ln w="9525">
            <a:noFill/>
            <a:miter lim="800000"/>
            <a:headEnd/>
            <a:tailEnd/>
          </a:ln>
        </p:spPr>
        <p:txBody>
          <a:bodyPr wrap="none" lIns="91429" tIns="45715" rIns="91429" bIns="45715">
            <a:spAutoFit/>
          </a:bodyPr>
          <a:lstStyle/>
          <a:p>
            <a:pPr>
              <a:defRPr/>
            </a:pPr>
            <a:r>
              <a:rPr lang="ja-JP" altLang="en-US" sz="1200" kern="0" dirty="0" smtClean="0">
                <a:solidFill>
                  <a:sysClr val="windowText" lastClr="000000"/>
                </a:solidFill>
                <a:latin typeface="メイリオ" panose="020B0604030504040204" pitchFamily="50" charset="-128"/>
                <a:ea typeface="メイリオ" panose="020B0604030504040204" pitchFamily="50" charset="-128"/>
                <a:cs typeface="メイリオ" panose="020B0604030504040204" pitchFamily="50" charset="-128"/>
              </a:rPr>
              <a:t>地下水</a:t>
            </a:r>
            <a:endParaRPr lang="ja-JP" altLang="en-US" sz="1200" kern="0" dirty="0">
              <a:solidFill>
                <a:sysClr val="windowText" lastClr="000000"/>
              </a:solidFill>
              <a:latin typeface="メイリオ" panose="020B0604030504040204" pitchFamily="50" charset="-128"/>
              <a:ea typeface="メイリオ" panose="020B0604030504040204" pitchFamily="50" charset="-128"/>
              <a:cs typeface="メイリオ" panose="020B0604030504040204" pitchFamily="50" charset="-128"/>
            </a:endParaRPr>
          </a:p>
        </p:txBody>
      </p:sp>
      <p:cxnSp>
        <p:nvCxnSpPr>
          <p:cNvPr id="50" name="直線コネクタ 49"/>
          <p:cNvCxnSpPr>
            <a:stCxn id="47" idx="4"/>
          </p:cNvCxnSpPr>
          <p:nvPr/>
        </p:nvCxnSpPr>
        <p:spPr>
          <a:xfrm>
            <a:off x="2513541" y="2602768"/>
            <a:ext cx="190717" cy="333960"/>
          </a:xfrm>
          <a:prstGeom prst="line">
            <a:avLst/>
          </a:prstGeom>
          <a:ln w="57150">
            <a:solidFill>
              <a:srgbClr val="00FFFF"/>
            </a:solidFill>
          </a:ln>
        </p:spPr>
        <p:style>
          <a:lnRef idx="1">
            <a:schemeClr val="accent1"/>
          </a:lnRef>
          <a:fillRef idx="0">
            <a:schemeClr val="accent1"/>
          </a:fillRef>
          <a:effectRef idx="0">
            <a:schemeClr val="accent1"/>
          </a:effectRef>
          <a:fontRef idx="minor">
            <a:schemeClr val="tx1"/>
          </a:fontRef>
        </p:style>
      </p:cxnSp>
      <p:sp>
        <p:nvSpPr>
          <p:cNvPr id="112" name="右矢印 111"/>
          <p:cNvSpPr/>
          <p:nvPr/>
        </p:nvSpPr>
        <p:spPr>
          <a:xfrm rot="3490303">
            <a:off x="4506103" y="5126326"/>
            <a:ext cx="556392" cy="358517"/>
          </a:xfrm>
          <a:prstGeom prst="rightArrow">
            <a:avLst/>
          </a:prstGeom>
          <a:solidFill>
            <a:schemeClr val="accent6">
              <a:lumMod val="75000"/>
            </a:schemeClr>
          </a:solidFill>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tlCol="0" anchor="ctr"/>
          <a:lstStyle/>
          <a:p>
            <a:pPr algn="ctr"/>
            <a:endParaRPr kumimoji="1" lang="ja-JP" altLang="en-US" dirty="0"/>
          </a:p>
        </p:txBody>
      </p:sp>
      <p:cxnSp>
        <p:nvCxnSpPr>
          <p:cNvPr id="49" name="直線コネクタ 48"/>
          <p:cNvCxnSpPr/>
          <p:nvPr/>
        </p:nvCxnSpPr>
        <p:spPr>
          <a:xfrm>
            <a:off x="525904" y="620688"/>
            <a:ext cx="8100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32565748"/>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615950" y="2219326"/>
            <a:ext cx="7886700" cy="1325563"/>
          </a:xfrm>
        </p:spPr>
        <p:txBody>
          <a:bodyPr/>
          <a:lstStyle/>
          <a:p>
            <a:pPr algn="ctr"/>
            <a:r>
              <a:rPr lang="ja-JP" altLang="en-US" dirty="0"/>
              <a:t>参考資料</a:t>
            </a:r>
            <a:endParaRPr kumimoji="1" lang="ja-JP" altLang="en-US" dirty="0"/>
          </a:p>
        </p:txBody>
      </p:sp>
      <p:sp>
        <p:nvSpPr>
          <p:cNvPr id="4" name="スライド番号プレースホルダー 3"/>
          <p:cNvSpPr>
            <a:spLocks noGrp="1"/>
          </p:cNvSpPr>
          <p:nvPr>
            <p:ph type="sldNum" sz="quarter" idx="12"/>
          </p:nvPr>
        </p:nvSpPr>
        <p:spPr/>
        <p:txBody>
          <a:bodyPr/>
          <a:lstStyle/>
          <a:p>
            <a:fld id="{0852C555-0D64-4388-834A-3E059AADB174}" type="slidenum">
              <a:rPr lang="ja-JP" altLang="en-US" smtClean="0"/>
              <a:pPr/>
              <a:t>40</a:t>
            </a:fld>
            <a:endParaRPr lang="ja-JP" altLang="en-US" dirty="0"/>
          </a:p>
        </p:txBody>
      </p:sp>
    </p:spTree>
    <p:extLst>
      <p:ext uri="{BB962C8B-B14F-4D97-AF65-F5344CB8AC3E}">
        <p14:creationId xmlns:p14="http://schemas.microsoft.com/office/powerpoint/2010/main" val="176781829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247916" y="528899"/>
            <a:ext cx="6457950" cy="549274"/>
          </a:xfrm>
        </p:spPr>
        <p:txBody>
          <a:bodyPr>
            <a:normAutofit/>
          </a:bodyPr>
          <a:lstStyle/>
          <a:p>
            <a:pPr algn="ctr"/>
            <a:r>
              <a:rPr kumimoji="1" lang="ja-JP" altLang="en-US" sz="2800" b="1" dirty="0" smtClean="0">
                <a:latin typeface="Meiryo UI" panose="020B0604030504040204" pitchFamily="50" charset="-128"/>
                <a:ea typeface="Meiryo UI" panose="020B0604030504040204" pitchFamily="50" charset="-128"/>
              </a:rPr>
              <a:t>「大阪の水道のあり方」検討体制</a:t>
            </a:r>
            <a:endParaRPr kumimoji="1" lang="ja-JP" altLang="en-US" sz="2800" b="1" dirty="0">
              <a:latin typeface="Meiryo UI" panose="020B0604030504040204" pitchFamily="50" charset="-128"/>
              <a:ea typeface="Meiryo UI" panose="020B0604030504040204" pitchFamily="50" charset="-128"/>
            </a:endParaRPr>
          </a:p>
        </p:txBody>
      </p:sp>
      <p:sp>
        <p:nvSpPr>
          <p:cNvPr id="4" name="スライド番号プレースホルダー 3"/>
          <p:cNvSpPr>
            <a:spLocks noGrp="1"/>
          </p:cNvSpPr>
          <p:nvPr>
            <p:ph type="sldNum" sz="quarter" idx="12"/>
          </p:nvPr>
        </p:nvSpPr>
        <p:spPr/>
        <p:txBody>
          <a:bodyPr/>
          <a:lstStyle/>
          <a:p>
            <a:fld id="{0852C555-0D64-4388-834A-3E059AADB174}" type="slidenum">
              <a:rPr lang="ja-JP" altLang="en-US" smtClean="0"/>
              <a:pPr/>
              <a:t>41</a:t>
            </a:fld>
            <a:endParaRPr lang="ja-JP" altLang="en-US" dirty="0"/>
          </a:p>
        </p:txBody>
      </p:sp>
      <p:sp>
        <p:nvSpPr>
          <p:cNvPr id="6" name="テキスト ボックス 5"/>
          <p:cNvSpPr txBox="1"/>
          <p:nvPr/>
        </p:nvSpPr>
        <p:spPr>
          <a:xfrm>
            <a:off x="436728" y="1615241"/>
            <a:ext cx="4817660" cy="4708981"/>
          </a:xfrm>
          <a:prstGeom prst="rect">
            <a:avLst/>
          </a:prstGeom>
          <a:noFill/>
          <a:ln w="22225">
            <a:solidFill>
              <a:schemeClr val="tx1"/>
            </a:solidFill>
          </a:ln>
        </p:spPr>
        <p:txBody>
          <a:bodyPr wrap="square" rtlCol="0">
            <a:spAutoFit/>
          </a:bodyPr>
          <a:lstStyle/>
          <a:p>
            <a:endParaRPr kumimoji="1" lang="en-US" altLang="ja-JP" dirty="0" smtClean="0"/>
          </a:p>
          <a:p>
            <a:pPr algn="ctr"/>
            <a:r>
              <a:rPr lang="ja-JP" altLang="en-US" b="1" u="sng" dirty="0"/>
              <a:t>「府域一水道に向けた水道のあり方協議会」</a:t>
            </a:r>
          </a:p>
          <a:p>
            <a:endParaRPr kumimoji="1" lang="en-US" altLang="ja-JP" dirty="0" smtClean="0"/>
          </a:p>
          <a:p>
            <a:r>
              <a:rPr kumimoji="1" lang="ja-JP" altLang="en-US" dirty="0" smtClean="0"/>
              <a:t>　〇大阪府</a:t>
            </a:r>
            <a:endParaRPr kumimoji="1" lang="en-US" altLang="ja-JP" dirty="0" smtClean="0"/>
          </a:p>
          <a:p>
            <a:endParaRPr kumimoji="1" lang="en-US" altLang="ja-JP" dirty="0" smtClean="0"/>
          </a:p>
          <a:p>
            <a:pPr>
              <a:spcAft>
                <a:spcPts val="600"/>
              </a:spcAft>
            </a:pPr>
            <a:r>
              <a:rPr lang="ja-JP" altLang="en-US" dirty="0" smtClean="0"/>
              <a:t>　〇水道事業者</a:t>
            </a:r>
            <a:endParaRPr lang="en-US" altLang="ja-JP" dirty="0" smtClean="0"/>
          </a:p>
          <a:p>
            <a:pPr>
              <a:spcAft>
                <a:spcPts val="1200"/>
              </a:spcAft>
            </a:pPr>
            <a:r>
              <a:rPr kumimoji="1" lang="ja-JP" altLang="en-US" dirty="0" smtClean="0"/>
              <a:t>　　・大阪市他３３市町</a:t>
            </a:r>
            <a:endParaRPr kumimoji="1" lang="en-US" altLang="ja-JP" dirty="0" smtClean="0"/>
          </a:p>
          <a:p>
            <a:r>
              <a:rPr lang="ja-JP" altLang="en-US" dirty="0"/>
              <a:t>　</a:t>
            </a:r>
            <a:r>
              <a:rPr lang="ja-JP" altLang="en-US" dirty="0" smtClean="0"/>
              <a:t>　・大阪広域水道企業団（泉南市他８市町村）</a:t>
            </a:r>
            <a:endParaRPr kumimoji="1" lang="en-US" altLang="ja-JP" dirty="0" smtClean="0"/>
          </a:p>
          <a:p>
            <a:endParaRPr kumimoji="1" lang="en-US" altLang="ja-JP" dirty="0" smtClean="0"/>
          </a:p>
          <a:p>
            <a:pPr>
              <a:spcAft>
                <a:spcPts val="600"/>
              </a:spcAft>
            </a:pPr>
            <a:r>
              <a:rPr kumimoji="1" lang="ja-JP" altLang="en-US" dirty="0" smtClean="0"/>
              <a:t>　〇用水供給事業者</a:t>
            </a:r>
            <a:endParaRPr kumimoji="1" lang="en-US" altLang="ja-JP" dirty="0" smtClean="0"/>
          </a:p>
          <a:p>
            <a:r>
              <a:rPr lang="ja-JP" altLang="en-US" dirty="0"/>
              <a:t>　</a:t>
            </a:r>
            <a:r>
              <a:rPr lang="ja-JP" altLang="en-US" dirty="0" smtClean="0"/>
              <a:t>　・大阪広域水道企業団</a:t>
            </a:r>
            <a:endParaRPr lang="en-US" altLang="ja-JP" dirty="0" smtClean="0"/>
          </a:p>
          <a:p>
            <a:pPr>
              <a:spcAft>
                <a:spcPts val="1200"/>
              </a:spcAft>
            </a:pPr>
            <a:r>
              <a:rPr lang="ja-JP" altLang="en-US" dirty="0"/>
              <a:t>　</a:t>
            </a:r>
            <a:r>
              <a:rPr lang="ja-JP" altLang="en-US" dirty="0" smtClean="0"/>
              <a:t>　　</a:t>
            </a:r>
            <a:r>
              <a:rPr lang="en-US" altLang="ja-JP" dirty="0" smtClean="0"/>
              <a:t>【</a:t>
            </a:r>
            <a:r>
              <a:rPr lang="ja-JP" altLang="en-US" dirty="0" smtClean="0"/>
              <a:t>構成団体：大阪市以外の全市町村</a:t>
            </a:r>
            <a:r>
              <a:rPr lang="en-US" altLang="ja-JP" dirty="0" smtClean="0"/>
              <a:t>】</a:t>
            </a:r>
          </a:p>
          <a:p>
            <a:r>
              <a:rPr kumimoji="1" lang="ja-JP" altLang="en-US" dirty="0"/>
              <a:t>　</a:t>
            </a:r>
            <a:r>
              <a:rPr kumimoji="1" lang="ja-JP" altLang="en-US" dirty="0" smtClean="0"/>
              <a:t>　・泉北水道企業団</a:t>
            </a:r>
            <a:endParaRPr kumimoji="1" lang="en-US" altLang="ja-JP" dirty="0" smtClean="0"/>
          </a:p>
          <a:p>
            <a:r>
              <a:rPr lang="ja-JP" altLang="en-US" dirty="0"/>
              <a:t>　</a:t>
            </a:r>
            <a:r>
              <a:rPr lang="ja-JP" altLang="en-US" dirty="0" smtClean="0"/>
              <a:t>　　</a:t>
            </a:r>
            <a:r>
              <a:rPr lang="en-US" altLang="ja-JP" dirty="0" smtClean="0"/>
              <a:t>【</a:t>
            </a:r>
            <a:r>
              <a:rPr lang="ja-JP" altLang="en-US" dirty="0" smtClean="0"/>
              <a:t>構成団体：泉大津市・和泉市・高石市</a:t>
            </a:r>
            <a:r>
              <a:rPr lang="en-US" altLang="ja-JP" dirty="0" smtClean="0"/>
              <a:t>】</a:t>
            </a:r>
          </a:p>
          <a:p>
            <a:endParaRPr kumimoji="1" lang="ja-JP" altLang="en-US" dirty="0"/>
          </a:p>
        </p:txBody>
      </p:sp>
      <p:sp>
        <p:nvSpPr>
          <p:cNvPr id="7" name="テキスト ボックス 6"/>
          <p:cNvSpPr txBox="1"/>
          <p:nvPr/>
        </p:nvSpPr>
        <p:spPr>
          <a:xfrm>
            <a:off x="6447861" y="4527639"/>
            <a:ext cx="2129052" cy="1200329"/>
          </a:xfrm>
          <a:prstGeom prst="rect">
            <a:avLst/>
          </a:prstGeom>
          <a:noFill/>
          <a:ln w="22225">
            <a:solidFill>
              <a:schemeClr val="tx1"/>
            </a:solidFill>
          </a:ln>
        </p:spPr>
        <p:txBody>
          <a:bodyPr wrap="square" rtlCol="0">
            <a:spAutoFit/>
          </a:bodyPr>
          <a:lstStyle/>
          <a:p>
            <a:pPr algn="ctr"/>
            <a:endParaRPr kumimoji="1" lang="en-US" altLang="ja-JP" b="1" dirty="0" smtClean="0"/>
          </a:p>
          <a:p>
            <a:pPr algn="ctr"/>
            <a:r>
              <a:rPr kumimoji="1" lang="ja-JP" altLang="en-US" b="1" dirty="0" smtClean="0"/>
              <a:t>副首都本部会議</a:t>
            </a:r>
            <a:endParaRPr kumimoji="1" lang="en-US" altLang="ja-JP" b="1" dirty="0" smtClean="0"/>
          </a:p>
          <a:p>
            <a:pPr algn="ctr"/>
            <a:r>
              <a:rPr lang="ja-JP" altLang="en-US" b="1" dirty="0" smtClean="0"/>
              <a:t>（大阪府市）</a:t>
            </a:r>
            <a:endParaRPr lang="en-US" altLang="ja-JP" b="1" dirty="0" smtClean="0"/>
          </a:p>
          <a:p>
            <a:pPr algn="ctr"/>
            <a:endParaRPr kumimoji="1" lang="ja-JP" altLang="en-US" b="1" dirty="0"/>
          </a:p>
        </p:txBody>
      </p:sp>
      <p:sp>
        <p:nvSpPr>
          <p:cNvPr id="8" name="テキスト ボックス 7"/>
          <p:cNvSpPr txBox="1"/>
          <p:nvPr/>
        </p:nvSpPr>
        <p:spPr>
          <a:xfrm>
            <a:off x="6447861" y="2111051"/>
            <a:ext cx="2129052" cy="1680896"/>
          </a:xfrm>
          <a:prstGeom prst="rect">
            <a:avLst/>
          </a:prstGeom>
          <a:noFill/>
          <a:ln w="22225">
            <a:solidFill>
              <a:schemeClr val="tx1"/>
            </a:solidFill>
          </a:ln>
        </p:spPr>
        <p:txBody>
          <a:bodyPr wrap="square" lIns="90000" tIns="432000" bIns="684000" rtlCol="0">
            <a:spAutoFit/>
          </a:bodyPr>
          <a:lstStyle/>
          <a:p>
            <a:pPr algn="ctr"/>
            <a:endParaRPr kumimoji="1" lang="en-US" altLang="ja-JP" b="1" dirty="0" smtClean="0"/>
          </a:p>
          <a:p>
            <a:pPr algn="ctr"/>
            <a:r>
              <a:rPr kumimoji="1" lang="ja-JP" altLang="en-US" b="1" dirty="0" smtClean="0"/>
              <a:t>市　町　村</a:t>
            </a:r>
            <a:endParaRPr kumimoji="1" lang="ja-JP" altLang="en-US" b="1" dirty="0"/>
          </a:p>
        </p:txBody>
      </p:sp>
      <p:sp>
        <p:nvSpPr>
          <p:cNvPr id="15" name="左右矢印 14"/>
          <p:cNvSpPr/>
          <p:nvPr/>
        </p:nvSpPr>
        <p:spPr>
          <a:xfrm rot="20631797">
            <a:off x="4539906" y="2870096"/>
            <a:ext cx="1636154" cy="318939"/>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 name="左右矢印 15"/>
          <p:cNvSpPr/>
          <p:nvPr/>
        </p:nvSpPr>
        <p:spPr>
          <a:xfrm rot="19039502">
            <a:off x="4346792" y="3871411"/>
            <a:ext cx="2055448" cy="344774"/>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左右矢印 9"/>
          <p:cNvSpPr/>
          <p:nvPr/>
        </p:nvSpPr>
        <p:spPr>
          <a:xfrm rot="10800000">
            <a:off x="5363570" y="4980959"/>
            <a:ext cx="955343" cy="344774"/>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176442733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表 5"/>
          <p:cNvGraphicFramePr>
            <a:graphicFrameLocks noGrp="1"/>
          </p:cNvGraphicFramePr>
          <p:nvPr>
            <p:extLst>
              <p:ext uri="{D42A27DB-BD31-4B8C-83A1-F6EECF244321}">
                <p14:modId xmlns:p14="http://schemas.microsoft.com/office/powerpoint/2010/main" val="2370575444"/>
              </p:ext>
            </p:extLst>
          </p:nvPr>
        </p:nvGraphicFramePr>
        <p:xfrm>
          <a:off x="326242" y="445425"/>
          <a:ext cx="8496943" cy="4266239"/>
        </p:xfrm>
        <a:graphic>
          <a:graphicData uri="http://schemas.openxmlformats.org/drawingml/2006/table">
            <a:tbl>
              <a:tblPr firstRow="1" bandRow="1">
                <a:tableStyleId>{073A0DAA-6AF3-43AB-8588-CEC1D06C72B9}</a:tableStyleId>
              </a:tblPr>
              <a:tblGrid>
                <a:gridCol w="2448272">
                  <a:extLst>
                    <a:ext uri="{9D8B030D-6E8A-4147-A177-3AD203B41FA5}">
                      <a16:colId xmlns:a16="http://schemas.microsoft.com/office/drawing/2014/main" val="20000"/>
                    </a:ext>
                  </a:extLst>
                </a:gridCol>
                <a:gridCol w="864096">
                  <a:extLst>
                    <a:ext uri="{9D8B030D-6E8A-4147-A177-3AD203B41FA5}">
                      <a16:colId xmlns:a16="http://schemas.microsoft.com/office/drawing/2014/main" val="20001"/>
                    </a:ext>
                  </a:extLst>
                </a:gridCol>
                <a:gridCol w="864096">
                  <a:extLst>
                    <a:ext uri="{9D8B030D-6E8A-4147-A177-3AD203B41FA5}">
                      <a16:colId xmlns:a16="http://schemas.microsoft.com/office/drawing/2014/main" val="20002"/>
                    </a:ext>
                  </a:extLst>
                </a:gridCol>
                <a:gridCol w="792088">
                  <a:extLst>
                    <a:ext uri="{9D8B030D-6E8A-4147-A177-3AD203B41FA5}">
                      <a16:colId xmlns:a16="http://schemas.microsoft.com/office/drawing/2014/main" val="20003"/>
                    </a:ext>
                  </a:extLst>
                </a:gridCol>
                <a:gridCol w="792088">
                  <a:extLst>
                    <a:ext uri="{9D8B030D-6E8A-4147-A177-3AD203B41FA5}">
                      <a16:colId xmlns:a16="http://schemas.microsoft.com/office/drawing/2014/main" val="20004"/>
                    </a:ext>
                  </a:extLst>
                </a:gridCol>
                <a:gridCol w="864096">
                  <a:extLst>
                    <a:ext uri="{9D8B030D-6E8A-4147-A177-3AD203B41FA5}">
                      <a16:colId xmlns:a16="http://schemas.microsoft.com/office/drawing/2014/main" val="20005"/>
                    </a:ext>
                  </a:extLst>
                </a:gridCol>
                <a:gridCol w="857646">
                  <a:extLst>
                    <a:ext uri="{9D8B030D-6E8A-4147-A177-3AD203B41FA5}">
                      <a16:colId xmlns:a16="http://schemas.microsoft.com/office/drawing/2014/main" val="20006"/>
                    </a:ext>
                  </a:extLst>
                </a:gridCol>
                <a:gridCol w="1014561">
                  <a:extLst>
                    <a:ext uri="{9D8B030D-6E8A-4147-A177-3AD203B41FA5}">
                      <a16:colId xmlns:a16="http://schemas.microsoft.com/office/drawing/2014/main" val="20007"/>
                    </a:ext>
                  </a:extLst>
                </a:gridCol>
              </a:tblGrid>
              <a:tr h="297599">
                <a:tc>
                  <a:txBody>
                    <a:bodyPr/>
                    <a:lstStyle/>
                    <a:p>
                      <a:pPr algn="ctr"/>
                      <a:r>
                        <a:rPr kumimoji="1" lang="ja-JP" altLang="en-US" sz="1600" dirty="0" smtClean="0">
                          <a:latin typeface="メイリオ" panose="020B0604030504040204" pitchFamily="50" charset="-128"/>
                          <a:ea typeface="メイリオ" panose="020B0604030504040204" pitchFamily="50" charset="-128"/>
                        </a:rPr>
                        <a:t>項目</a:t>
                      </a:r>
                      <a:endParaRPr kumimoji="1" lang="ja-JP" altLang="en-US" sz="1600" dirty="0">
                        <a:solidFill>
                          <a:schemeClr val="bg1"/>
                        </a:solidFill>
                        <a:latin typeface="メイリオ" panose="020B0604030504040204" pitchFamily="50" charset="-128"/>
                        <a:ea typeface="メイリオ" panose="020B0604030504040204" pitchFamily="50" charset="-128"/>
                        <a:cs typeface="Meiryo UI" panose="020B0604030504040204" pitchFamily="50" charset="-128"/>
                      </a:endParaRPr>
                    </a:p>
                  </a:txBody>
                  <a:tcPr anchor="ctr"/>
                </a:tc>
                <a:tc gridSpan="3">
                  <a:txBody>
                    <a:bodyPr/>
                    <a:lstStyle/>
                    <a:p>
                      <a:pPr algn="ctr"/>
                      <a:r>
                        <a:rPr kumimoji="1" lang="ja-JP" altLang="en-US" sz="1600" dirty="0" smtClean="0">
                          <a:latin typeface="メイリオ" panose="020B0604030504040204" pitchFamily="50" charset="-128"/>
                          <a:ea typeface="メイリオ" panose="020B0604030504040204" pitchFamily="50" charset="-128"/>
                        </a:rPr>
                        <a:t>大阪市（</a:t>
                      </a:r>
                      <a:r>
                        <a:rPr kumimoji="1" lang="en-US" altLang="ja-JP" sz="1600" dirty="0" smtClean="0">
                          <a:latin typeface="メイリオ" panose="020B0604030504040204" pitchFamily="50" charset="-128"/>
                          <a:ea typeface="メイリオ" panose="020B0604030504040204" pitchFamily="50" charset="-128"/>
                        </a:rPr>
                        <a:t>A</a:t>
                      </a:r>
                      <a:r>
                        <a:rPr kumimoji="1" lang="ja-JP" altLang="en-US" sz="1600" dirty="0" smtClean="0">
                          <a:latin typeface="メイリオ" panose="020B0604030504040204" pitchFamily="50" charset="-128"/>
                          <a:ea typeface="メイリオ" panose="020B0604030504040204" pitchFamily="50" charset="-128"/>
                        </a:rPr>
                        <a:t>）</a:t>
                      </a:r>
                      <a:endParaRPr kumimoji="1" lang="ja-JP" altLang="en-US" sz="1600" dirty="0">
                        <a:solidFill>
                          <a:schemeClr val="bg1"/>
                        </a:solidFill>
                        <a:latin typeface="メイリオ" panose="020B0604030504040204" pitchFamily="50" charset="-128"/>
                        <a:ea typeface="メイリオ" panose="020B0604030504040204" pitchFamily="50" charset="-128"/>
                        <a:cs typeface="Meiryo UI" panose="020B0604030504040204" pitchFamily="50" charset="-128"/>
                      </a:endParaRPr>
                    </a:p>
                  </a:txBody>
                  <a:tcPr anchor="ctr"/>
                </a:tc>
                <a:tc hMerge="1">
                  <a:txBody>
                    <a:bodyPr/>
                    <a:lstStyle/>
                    <a:p>
                      <a:endParaRPr kumimoji="1" lang="ja-JP" altLang="en-US"/>
                    </a:p>
                  </a:txBody>
                  <a:tcPr/>
                </a:tc>
                <a:tc hMerge="1">
                  <a:txBody>
                    <a:bodyPr/>
                    <a:lstStyle/>
                    <a:p>
                      <a:endParaRPr kumimoji="1" lang="ja-JP" altLang="en-US"/>
                    </a:p>
                  </a:txBody>
                  <a:tcPr/>
                </a:tc>
                <a:tc gridSpan="3">
                  <a:txBody>
                    <a:bodyPr/>
                    <a:lstStyle/>
                    <a:p>
                      <a:pPr algn="ctr"/>
                      <a:r>
                        <a:rPr kumimoji="1" lang="ja-JP" altLang="en-US" sz="1600" dirty="0" smtClean="0">
                          <a:latin typeface="メイリオ" panose="020B0604030504040204" pitchFamily="50" charset="-128"/>
                          <a:ea typeface="メイリオ" panose="020B0604030504040204" pitchFamily="50" charset="-128"/>
                        </a:rPr>
                        <a:t>堺市（</a:t>
                      </a:r>
                      <a:r>
                        <a:rPr kumimoji="1" lang="en-US" altLang="ja-JP" sz="1600" dirty="0" smtClean="0">
                          <a:latin typeface="メイリオ" panose="020B0604030504040204" pitchFamily="50" charset="-128"/>
                          <a:ea typeface="メイリオ" panose="020B0604030504040204" pitchFamily="50" charset="-128"/>
                        </a:rPr>
                        <a:t>B</a:t>
                      </a:r>
                      <a:r>
                        <a:rPr kumimoji="1" lang="ja-JP" altLang="en-US" sz="1600" dirty="0" smtClean="0">
                          <a:latin typeface="メイリオ" panose="020B0604030504040204" pitchFamily="50" charset="-128"/>
                          <a:ea typeface="メイリオ" panose="020B0604030504040204" pitchFamily="50" charset="-128"/>
                        </a:rPr>
                        <a:t>）</a:t>
                      </a:r>
                      <a:endParaRPr kumimoji="1" lang="ja-JP" altLang="en-US" sz="1600" dirty="0">
                        <a:solidFill>
                          <a:schemeClr val="bg1"/>
                        </a:solidFill>
                        <a:latin typeface="メイリオ" panose="020B0604030504040204" pitchFamily="50" charset="-128"/>
                        <a:ea typeface="メイリオ" panose="020B0604030504040204" pitchFamily="50" charset="-128"/>
                        <a:cs typeface="Meiryo UI" panose="020B0604030504040204" pitchFamily="50" charset="-128"/>
                      </a:endParaRPr>
                    </a:p>
                  </a:txBody>
                  <a:tcPr anchor="ctr"/>
                </a:tc>
                <a:tc hMerge="1">
                  <a:txBody>
                    <a:bodyPr/>
                    <a:lstStyle/>
                    <a:p>
                      <a:endParaRPr kumimoji="1" lang="ja-JP" altLang="en-US"/>
                    </a:p>
                  </a:txBody>
                  <a:tcPr/>
                </a:tc>
                <a:tc hMerge="1">
                  <a:txBody>
                    <a:bodyPr/>
                    <a:lstStyle/>
                    <a:p>
                      <a:endParaRPr kumimoji="1" lang="ja-JP" altLang="en-US"/>
                    </a:p>
                  </a:txBody>
                  <a:tcPr/>
                </a:tc>
                <a:tc>
                  <a:txBody>
                    <a:bodyPr/>
                    <a:lstStyle/>
                    <a:p>
                      <a:pPr algn="ctr"/>
                      <a:r>
                        <a:rPr kumimoji="1" lang="ja-JP" altLang="en-US" sz="1600" dirty="0" smtClean="0">
                          <a:latin typeface="メイリオ" panose="020B0604030504040204" pitchFamily="50" charset="-128"/>
                          <a:ea typeface="メイリオ" panose="020B0604030504040204" pitchFamily="50" charset="-128"/>
                        </a:rPr>
                        <a:t>Ａ／Ｂ</a:t>
                      </a:r>
                      <a:endParaRPr kumimoji="1" lang="ja-JP" altLang="en-US" sz="1600" dirty="0">
                        <a:solidFill>
                          <a:schemeClr val="bg1"/>
                        </a:solidFill>
                        <a:latin typeface="メイリオ" panose="020B0604030504040204" pitchFamily="50" charset="-128"/>
                        <a:ea typeface="メイリオ" panose="020B0604030504040204" pitchFamily="50" charset="-128"/>
                        <a:cs typeface="Meiryo UI" panose="020B0604030504040204" pitchFamily="50" charset="-128"/>
                      </a:endParaRPr>
                    </a:p>
                  </a:txBody>
                  <a:tcPr anchor="ctr"/>
                </a:tc>
                <a:extLst>
                  <a:ext uri="{0D108BD9-81ED-4DB2-BD59-A6C34878D82A}">
                    <a16:rowId xmlns:a16="http://schemas.microsoft.com/office/drawing/2014/main" val="10000"/>
                  </a:ext>
                </a:extLst>
              </a:tr>
              <a:tr h="488758">
                <a:tc>
                  <a:txBody>
                    <a:bodyPr/>
                    <a:lstStyle/>
                    <a:p>
                      <a:pPr algn="l"/>
                      <a:r>
                        <a:rPr kumimoji="1" lang="ja-JP" altLang="en-US" sz="1600" dirty="0" smtClean="0">
                          <a:latin typeface="メイリオ" panose="020B0604030504040204" pitchFamily="50" charset="-128"/>
                          <a:ea typeface="メイリオ" panose="020B0604030504040204" pitchFamily="50" charset="-128"/>
                        </a:rPr>
                        <a:t>給水量</a:t>
                      </a:r>
                      <a:endParaRPr kumimoji="1" lang="ja-JP" altLang="en-US" sz="1600" dirty="0">
                        <a:solidFill>
                          <a:schemeClr val="tx1"/>
                        </a:solidFill>
                        <a:latin typeface="メイリオ" panose="020B0604030504040204" pitchFamily="50" charset="-128"/>
                        <a:ea typeface="メイリオ" panose="020B0604030504040204" pitchFamily="50" charset="-128"/>
                        <a:cs typeface="Meiryo UI" panose="020B0604030504040204" pitchFamily="50" charset="-128"/>
                      </a:endParaRPr>
                    </a:p>
                  </a:txBody>
                  <a:tcPr anchor="ctr"/>
                </a:tc>
                <a:tc gridSpan="3">
                  <a:txBody>
                    <a:bodyPr/>
                    <a:lstStyle/>
                    <a:p>
                      <a:pPr algn="ctr"/>
                      <a:r>
                        <a:rPr kumimoji="1" lang="en-US" altLang="ja-JP" sz="1600" dirty="0" smtClean="0">
                          <a:latin typeface="メイリオ" panose="020B0604030504040204" pitchFamily="50" charset="-128"/>
                          <a:ea typeface="メイリオ" panose="020B0604030504040204" pitchFamily="50" charset="-128"/>
                        </a:rPr>
                        <a:t>4</a:t>
                      </a:r>
                      <a:r>
                        <a:rPr kumimoji="1" lang="ja-JP" altLang="en-US" sz="1600" dirty="0" smtClean="0">
                          <a:latin typeface="メイリオ" panose="020B0604030504040204" pitchFamily="50" charset="-128"/>
                          <a:ea typeface="メイリオ" panose="020B0604030504040204" pitchFamily="50" charset="-128"/>
                        </a:rPr>
                        <a:t>億</a:t>
                      </a:r>
                      <a:r>
                        <a:rPr kumimoji="1" lang="en-US" altLang="ja-JP" sz="1600" dirty="0" smtClean="0">
                          <a:latin typeface="メイリオ" panose="020B0604030504040204" pitchFamily="50" charset="-128"/>
                          <a:ea typeface="メイリオ" panose="020B0604030504040204" pitchFamily="50" charset="-128"/>
                        </a:rPr>
                        <a:t>500</a:t>
                      </a:r>
                      <a:r>
                        <a:rPr kumimoji="1" lang="ja-JP" altLang="en-US" sz="1600" dirty="0" smtClean="0">
                          <a:latin typeface="メイリオ" panose="020B0604030504040204" pitchFamily="50" charset="-128"/>
                          <a:ea typeface="メイリオ" panose="020B0604030504040204" pitchFamily="50" charset="-128"/>
                        </a:rPr>
                        <a:t>万㎥</a:t>
                      </a:r>
                      <a:endParaRPr kumimoji="1" lang="en-US" altLang="ja-JP" sz="1600" dirty="0" smtClean="0">
                        <a:latin typeface="メイリオ" panose="020B0604030504040204" pitchFamily="50" charset="-128"/>
                        <a:ea typeface="メイリオ" panose="020B0604030504040204" pitchFamily="50" charset="-128"/>
                      </a:endParaRPr>
                    </a:p>
                    <a:p>
                      <a:pPr algn="ctr"/>
                      <a:r>
                        <a:rPr kumimoji="1" lang="ja-JP" altLang="en-US" sz="1600" dirty="0" smtClean="0">
                          <a:latin typeface="メイリオ" panose="020B0604030504040204" pitchFamily="50" charset="-128"/>
                          <a:ea typeface="メイリオ" panose="020B0604030504040204" pitchFamily="50" charset="-128"/>
                        </a:rPr>
                        <a:t>（</a:t>
                      </a:r>
                      <a:r>
                        <a:rPr kumimoji="1" lang="en-US" altLang="ja-JP" sz="1600" dirty="0" smtClean="0">
                          <a:latin typeface="メイリオ" panose="020B0604030504040204" pitchFamily="50" charset="-128"/>
                          <a:ea typeface="メイリオ" panose="020B0604030504040204" pitchFamily="50" charset="-128"/>
                        </a:rPr>
                        <a:t>111</a:t>
                      </a:r>
                      <a:r>
                        <a:rPr kumimoji="1" lang="ja-JP" altLang="en-US" sz="1600" dirty="0" smtClean="0">
                          <a:latin typeface="メイリオ" panose="020B0604030504040204" pitchFamily="50" charset="-128"/>
                          <a:ea typeface="メイリオ" panose="020B0604030504040204" pitchFamily="50" charset="-128"/>
                        </a:rPr>
                        <a:t>万㎥／日）</a:t>
                      </a:r>
                      <a:endParaRPr kumimoji="1" lang="ja-JP" altLang="en-US" sz="1600" dirty="0">
                        <a:solidFill>
                          <a:schemeClr val="tx1"/>
                        </a:solidFill>
                        <a:latin typeface="メイリオ" panose="020B0604030504040204" pitchFamily="50" charset="-128"/>
                        <a:ea typeface="メイリオ" panose="020B0604030504040204" pitchFamily="50" charset="-128"/>
                        <a:cs typeface="Meiryo UI" panose="020B0604030504040204" pitchFamily="50" charset="-128"/>
                      </a:endParaRPr>
                    </a:p>
                  </a:txBody>
                  <a:tcPr anchor="ctr"/>
                </a:tc>
                <a:tc hMerge="1">
                  <a:txBody>
                    <a:bodyPr/>
                    <a:lstStyle/>
                    <a:p>
                      <a:endParaRPr kumimoji="1" lang="ja-JP" altLang="en-US"/>
                    </a:p>
                  </a:txBody>
                  <a:tcPr/>
                </a:tc>
                <a:tc hMerge="1">
                  <a:txBody>
                    <a:bodyPr/>
                    <a:lstStyle/>
                    <a:p>
                      <a:endParaRPr kumimoji="1" lang="ja-JP" altLang="en-US"/>
                    </a:p>
                  </a:txBody>
                  <a:tcPr/>
                </a:tc>
                <a:tc gridSpan="3">
                  <a:txBody>
                    <a:bodyPr/>
                    <a:lstStyle/>
                    <a:p>
                      <a:pPr algn="ctr"/>
                      <a:r>
                        <a:rPr kumimoji="1" lang="en-US" altLang="ja-JP" sz="1600" dirty="0" smtClean="0">
                          <a:latin typeface="メイリオ" panose="020B0604030504040204" pitchFamily="50" charset="-128"/>
                          <a:ea typeface="メイリオ" panose="020B0604030504040204" pitchFamily="50" charset="-128"/>
                        </a:rPr>
                        <a:t>9,600</a:t>
                      </a:r>
                      <a:r>
                        <a:rPr kumimoji="1" lang="ja-JP" altLang="en-US" sz="1600" dirty="0" smtClean="0">
                          <a:latin typeface="メイリオ" panose="020B0604030504040204" pitchFamily="50" charset="-128"/>
                          <a:ea typeface="メイリオ" panose="020B0604030504040204" pitchFamily="50" charset="-128"/>
                        </a:rPr>
                        <a:t>万㎥</a:t>
                      </a:r>
                      <a:endParaRPr kumimoji="1" lang="en-US" altLang="ja-JP" sz="1600" dirty="0" smtClean="0">
                        <a:latin typeface="メイリオ" panose="020B0604030504040204" pitchFamily="50" charset="-128"/>
                        <a:ea typeface="メイリオ" panose="020B0604030504040204" pitchFamily="50" charset="-128"/>
                      </a:endParaRPr>
                    </a:p>
                    <a:p>
                      <a:pPr algn="ctr"/>
                      <a:r>
                        <a:rPr kumimoji="1" lang="ja-JP" altLang="en-US" sz="1600" dirty="0" smtClean="0">
                          <a:latin typeface="メイリオ" panose="020B0604030504040204" pitchFamily="50" charset="-128"/>
                          <a:ea typeface="メイリオ" panose="020B0604030504040204" pitchFamily="50" charset="-128"/>
                        </a:rPr>
                        <a:t>（</a:t>
                      </a:r>
                      <a:r>
                        <a:rPr kumimoji="1" lang="en-US" altLang="ja-JP" sz="1600" dirty="0" smtClean="0">
                          <a:latin typeface="メイリオ" panose="020B0604030504040204" pitchFamily="50" charset="-128"/>
                          <a:ea typeface="メイリオ" panose="020B0604030504040204" pitchFamily="50" charset="-128"/>
                        </a:rPr>
                        <a:t>26</a:t>
                      </a:r>
                      <a:r>
                        <a:rPr kumimoji="1" lang="ja-JP" altLang="en-US" sz="1600" dirty="0" smtClean="0">
                          <a:latin typeface="メイリオ" panose="020B0604030504040204" pitchFamily="50" charset="-128"/>
                          <a:ea typeface="メイリオ" panose="020B0604030504040204" pitchFamily="50" charset="-128"/>
                        </a:rPr>
                        <a:t>万㎥／日）</a:t>
                      </a:r>
                      <a:endParaRPr kumimoji="1" lang="en-US" altLang="ja-JP" sz="1600" dirty="0" smtClean="0">
                        <a:solidFill>
                          <a:schemeClr val="tx1"/>
                        </a:solidFill>
                        <a:latin typeface="メイリオ" panose="020B0604030504040204" pitchFamily="50" charset="-128"/>
                        <a:ea typeface="メイリオ" panose="020B0604030504040204" pitchFamily="50" charset="-128"/>
                        <a:cs typeface="Meiryo UI" panose="020B0604030504040204" pitchFamily="50" charset="-128"/>
                      </a:endParaRPr>
                    </a:p>
                  </a:txBody>
                  <a:tcPr anchor="ctr"/>
                </a:tc>
                <a:tc hMerge="1">
                  <a:txBody>
                    <a:bodyPr/>
                    <a:lstStyle/>
                    <a:p>
                      <a:endParaRPr kumimoji="1" lang="ja-JP" altLang="en-US"/>
                    </a:p>
                  </a:txBody>
                  <a:tcPr/>
                </a:tc>
                <a:tc hMerge="1">
                  <a:txBody>
                    <a:bodyPr/>
                    <a:lstStyle/>
                    <a:p>
                      <a:endParaRPr kumimoji="1" lang="ja-JP" altLang="en-US"/>
                    </a:p>
                  </a:txBody>
                  <a:tcPr/>
                </a:tc>
                <a:tc>
                  <a:txBody>
                    <a:bodyPr/>
                    <a:lstStyle/>
                    <a:p>
                      <a:pPr algn="ctr"/>
                      <a:r>
                        <a:rPr kumimoji="1" lang="en-US" altLang="ja-JP" sz="1600" dirty="0" smtClean="0">
                          <a:latin typeface="メイリオ" panose="020B0604030504040204" pitchFamily="50" charset="-128"/>
                          <a:ea typeface="メイリオ" panose="020B0604030504040204" pitchFamily="50" charset="-128"/>
                        </a:rPr>
                        <a:t>4.3</a:t>
                      </a:r>
                      <a:r>
                        <a:rPr kumimoji="1" lang="ja-JP" altLang="en-US" sz="1600" dirty="0" smtClean="0">
                          <a:latin typeface="メイリオ" panose="020B0604030504040204" pitchFamily="50" charset="-128"/>
                          <a:ea typeface="メイリオ" panose="020B0604030504040204" pitchFamily="50" charset="-128"/>
                        </a:rPr>
                        <a:t>倍</a:t>
                      </a:r>
                      <a:endParaRPr kumimoji="1" lang="ja-JP" altLang="en-US" sz="1600" dirty="0">
                        <a:solidFill>
                          <a:schemeClr val="tx1"/>
                        </a:solidFill>
                        <a:latin typeface="メイリオ" panose="020B0604030504040204" pitchFamily="50" charset="-128"/>
                        <a:ea typeface="メイリオ" panose="020B0604030504040204" pitchFamily="50" charset="-128"/>
                        <a:cs typeface="Meiryo UI" panose="020B0604030504040204" pitchFamily="50" charset="-128"/>
                      </a:endParaRPr>
                    </a:p>
                  </a:txBody>
                  <a:tcPr anchor="ctr"/>
                </a:tc>
                <a:extLst>
                  <a:ext uri="{0D108BD9-81ED-4DB2-BD59-A6C34878D82A}">
                    <a16:rowId xmlns:a16="http://schemas.microsoft.com/office/drawing/2014/main" val="10001"/>
                  </a:ext>
                </a:extLst>
              </a:tr>
              <a:tr h="368509">
                <a:tc>
                  <a:txBody>
                    <a:bodyPr/>
                    <a:lstStyle/>
                    <a:p>
                      <a:pPr algn="l"/>
                      <a:r>
                        <a:rPr kumimoji="1" lang="ja-JP" altLang="en-US" sz="1600" dirty="0" smtClean="0">
                          <a:latin typeface="メイリオ" panose="020B0604030504040204" pitchFamily="50" charset="-128"/>
                          <a:ea typeface="メイリオ" panose="020B0604030504040204" pitchFamily="50" charset="-128"/>
                        </a:rPr>
                        <a:t>給水人口</a:t>
                      </a:r>
                      <a:endParaRPr kumimoji="1" lang="ja-JP" altLang="en-US" sz="1600" dirty="0">
                        <a:solidFill>
                          <a:schemeClr val="tx1"/>
                        </a:solidFill>
                        <a:latin typeface="メイリオ" panose="020B0604030504040204" pitchFamily="50" charset="-128"/>
                        <a:ea typeface="メイリオ" panose="020B0604030504040204" pitchFamily="50" charset="-128"/>
                        <a:cs typeface="Meiryo UI" panose="020B0604030504040204" pitchFamily="50" charset="-128"/>
                      </a:endParaRPr>
                    </a:p>
                  </a:txBody>
                  <a:tcPr anchor="ctr"/>
                </a:tc>
                <a:tc gridSpan="3">
                  <a:txBody>
                    <a:bodyPr/>
                    <a:lstStyle/>
                    <a:p>
                      <a:pPr algn="ctr"/>
                      <a:r>
                        <a:rPr kumimoji="1" lang="en-US" altLang="ja-JP" sz="1600" dirty="0" smtClean="0">
                          <a:latin typeface="メイリオ" panose="020B0604030504040204" pitchFamily="50" charset="-128"/>
                          <a:ea typeface="メイリオ" panose="020B0604030504040204" pitchFamily="50" charset="-128"/>
                        </a:rPr>
                        <a:t>271</a:t>
                      </a:r>
                      <a:r>
                        <a:rPr kumimoji="1" lang="ja-JP" altLang="en-US" sz="1600" dirty="0" smtClean="0">
                          <a:latin typeface="メイリオ" panose="020B0604030504040204" pitchFamily="50" charset="-128"/>
                          <a:ea typeface="メイリオ" panose="020B0604030504040204" pitchFamily="50" charset="-128"/>
                        </a:rPr>
                        <a:t>万</a:t>
                      </a:r>
                      <a:r>
                        <a:rPr kumimoji="1" lang="en-US" altLang="ja-JP" sz="1600" dirty="0" smtClean="0">
                          <a:latin typeface="メイリオ" panose="020B0604030504040204" pitchFamily="50" charset="-128"/>
                          <a:ea typeface="メイリオ" panose="020B0604030504040204" pitchFamily="50" charset="-128"/>
                        </a:rPr>
                        <a:t>7</a:t>
                      </a:r>
                      <a:r>
                        <a:rPr kumimoji="1" lang="ja-JP" altLang="en-US" sz="1600" dirty="0" smtClean="0">
                          <a:latin typeface="メイリオ" panose="020B0604030504040204" pitchFamily="50" charset="-128"/>
                          <a:ea typeface="メイリオ" panose="020B0604030504040204" pitchFamily="50" charset="-128"/>
                        </a:rPr>
                        <a:t>千人</a:t>
                      </a:r>
                      <a:endParaRPr kumimoji="1" lang="ja-JP" altLang="en-US" sz="1600" dirty="0">
                        <a:solidFill>
                          <a:schemeClr val="tx1"/>
                        </a:solidFill>
                        <a:latin typeface="メイリオ" panose="020B0604030504040204" pitchFamily="50" charset="-128"/>
                        <a:ea typeface="メイリオ" panose="020B0604030504040204" pitchFamily="50" charset="-128"/>
                        <a:cs typeface="Meiryo UI" panose="020B0604030504040204" pitchFamily="50" charset="-128"/>
                      </a:endParaRPr>
                    </a:p>
                  </a:txBody>
                  <a:tcPr anchor="ctr"/>
                </a:tc>
                <a:tc hMerge="1">
                  <a:txBody>
                    <a:bodyPr/>
                    <a:lstStyle/>
                    <a:p>
                      <a:endParaRPr kumimoji="1" lang="ja-JP" altLang="en-US"/>
                    </a:p>
                  </a:txBody>
                  <a:tcPr/>
                </a:tc>
                <a:tc hMerge="1">
                  <a:txBody>
                    <a:bodyPr/>
                    <a:lstStyle/>
                    <a:p>
                      <a:endParaRPr kumimoji="1" lang="ja-JP" altLang="en-US"/>
                    </a:p>
                  </a:txBody>
                  <a:tcPr/>
                </a:tc>
                <a:tc gridSpan="3">
                  <a:txBody>
                    <a:bodyPr/>
                    <a:lstStyle/>
                    <a:p>
                      <a:pPr algn="ctr"/>
                      <a:r>
                        <a:rPr kumimoji="1" lang="en-US" altLang="ja-JP" sz="1600" dirty="0" smtClean="0">
                          <a:latin typeface="メイリオ" panose="020B0604030504040204" pitchFamily="50" charset="-128"/>
                          <a:ea typeface="メイリオ" panose="020B0604030504040204" pitchFamily="50" charset="-128"/>
                        </a:rPr>
                        <a:t>84</a:t>
                      </a:r>
                      <a:r>
                        <a:rPr kumimoji="1" lang="ja-JP" altLang="en-US" sz="1600" dirty="0" smtClean="0">
                          <a:latin typeface="メイリオ" panose="020B0604030504040204" pitchFamily="50" charset="-128"/>
                          <a:ea typeface="メイリオ" panose="020B0604030504040204" pitchFamily="50" charset="-128"/>
                        </a:rPr>
                        <a:t>万</a:t>
                      </a:r>
                      <a:r>
                        <a:rPr kumimoji="1" lang="en-US" altLang="ja-JP" sz="1600" dirty="0" smtClean="0">
                          <a:latin typeface="メイリオ" panose="020B0604030504040204" pitchFamily="50" charset="-128"/>
                          <a:ea typeface="メイリオ" panose="020B0604030504040204" pitchFamily="50" charset="-128"/>
                        </a:rPr>
                        <a:t>0</a:t>
                      </a:r>
                      <a:r>
                        <a:rPr kumimoji="1" lang="ja-JP" altLang="en-US" sz="1600" dirty="0" smtClean="0">
                          <a:latin typeface="メイリオ" panose="020B0604030504040204" pitchFamily="50" charset="-128"/>
                          <a:ea typeface="メイリオ" panose="020B0604030504040204" pitchFamily="50" charset="-128"/>
                        </a:rPr>
                        <a:t>千人</a:t>
                      </a:r>
                      <a:endParaRPr kumimoji="1" lang="ja-JP" altLang="en-US" sz="1600" dirty="0">
                        <a:solidFill>
                          <a:schemeClr val="tx1"/>
                        </a:solidFill>
                        <a:latin typeface="メイリオ" panose="020B0604030504040204" pitchFamily="50" charset="-128"/>
                        <a:ea typeface="メイリオ" panose="020B0604030504040204" pitchFamily="50" charset="-128"/>
                        <a:cs typeface="Meiryo UI" panose="020B0604030504040204" pitchFamily="50" charset="-128"/>
                      </a:endParaRPr>
                    </a:p>
                  </a:txBody>
                  <a:tcPr anchor="ctr"/>
                </a:tc>
                <a:tc hMerge="1">
                  <a:txBody>
                    <a:bodyPr/>
                    <a:lstStyle/>
                    <a:p>
                      <a:endParaRPr kumimoji="1" lang="ja-JP" altLang="en-US"/>
                    </a:p>
                  </a:txBody>
                  <a:tcPr/>
                </a:tc>
                <a:tc hMerge="1">
                  <a:txBody>
                    <a:bodyPr/>
                    <a:lstStyle/>
                    <a:p>
                      <a:endParaRPr kumimoji="1" lang="ja-JP" altLang="en-US"/>
                    </a:p>
                  </a:txBody>
                  <a:tcPr/>
                </a:tc>
                <a:tc>
                  <a:txBody>
                    <a:bodyPr/>
                    <a:lstStyle/>
                    <a:p>
                      <a:pPr algn="ctr"/>
                      <a:r>
                        <a:rPr kumimoji="1" lang="en-US" altLang="ja-JP" sz="1600" dirty="0" smtClean="0">
                          <a:latin typeface="メイリオ" panose="020B0604030504040204" pitchFamily="50" charset="-128"/>
                          <a:ea typeface="メイリオ" panose="020B0604030504040204" pitchFamily="50" charset="-128"/>
                        </a:rPr>
                        <a:t>3.2</a:t>
                      </a:r>
                      <a:r>
                        <a:rPr kumimoji="1" lang="ja-JP" altLang="en-US" sz="1600" dirty="0" smtClean="0">
                          <a:latin typeface="メイリオ" panose="020B0604030504040204" pitchFamily="50" charset="-128"/>
                          <a:ea typeface="メイリオ" panose="020B0604030504040204" pitchFamily="50" charset="-128"/>
                        </a:rPr>
                        <a:t>倍</a:t>
                      </a:r>
                      <a:endParaRPr kumimoji="1" lang="ja-JP" altLang="en-US" sz="1600" dirty="0">
                        <a:solidFill>
                          <a:schemeClr val="tx1"/>
                        </a:solidFill>
                        <a:latin typeface="メイリオ" panose="020B0604030504040204" pitchFamily="50" charset="-128"/>
                        <a:ea typeface="メイリオ" panose="020B0604030504040204" pitchFamily="50" charset="-128"/>
                        <a:cs typeface="Meiryo UI" panose="020B0604030504040204" pitchFamily="50" charset="-128"/>
                      </a:endParaRPr>
                    </a:p>
                  </a:txBody>
                  <a:tcPr anchor="ctr"/>
                </a:tc>
                <a:extLst>
                  <a:ext uri="{0D108BD9-81ED-4DB2-BD59-A6C34878D82A}">
                    <a16:rowId xmlns:a16="http://schemas.microsoft.com/office/drawing/2014/main" val="10002"/>
                  </a:ext>
                </a:extLst>
              </a:tr>
              <a:tr h="368509">
                <a:tc>
                  <a:txBody>
                    <a:bodyPr/>
                    <a:lstStyle/>
                    <a:p>
                      <a:pPr algn="l"/>
                      <a:r>
                        <a:rPr kumimoji="1" lang="ja-JP" altLang="en-US" sz="1600" dirty="0" smtClean="0">
                          <a:latin typeface="メイリオ" panose="020B0604030504040204" pitchFamily="50" charset="-128"/>
                          <a:ea typeface="メイリオ" panose="020B0604030504040204" pitchFamily="50" charset="-128"/>
                        </a:rPr>
                        <a:t>給水収益</a:t>
                      </a:r>
                      <a:endParaRPr kumimoji="1" lang="ja-JP" altLang="en-US" sz="1600" dirty="0">
                        <a:solidFill>
                          <a:schemeClr val="tx1"/>
                        </a:solidFill>
                        <a:latin typeface="メイリオ" panose="020B0604030504040204" pitchFamily="50" charset="-128"/>
                        <a:ea typeface="メイリオ" panose="020B0604030504040204" pitchFamily="50" charset="-128"/>
                        <a:cs typeface="Meiryo UI" panose="020B0604030504040204" pitchFamily="50" charset="-128"/>
                      </a:endParaRPr>
                    </a:p>
                  </a:txBody>
                  <a:tcPr anchor="ctr"/>
                </a:tc>
                <a:tc gridSpan="3">
                  <a:txBody>
                    <a:bodyPr/>
                    <a:lstStyle/>
                    <a:p>
                      <a:pPr algn="ctr"/>
                      <a:r>
                        <a:rPr kumimoji="1" lang="en-US" altLang="ja-JP" sz="1600" dirty="0" smtClean="0">
                          <a:latin typeface="メイリオ" panose="020B0604030504040204" pitchFamily="50" charset="-128"/>
                          <a:ea typeface="メイリオ" panose="020B0604030504040204" pitchFamily="50" charset="-128"/>
                        </a:rPr>
                        <a:t>598</a:t>
                      </a:r>
                      <a:r>
                        <a:rPr kumimoji="1" lang="ja-JP" altLang="en-US" sz="1600" dirty="0" smtClean="0">
                          <a:latin typeface="メイリオ" panose="020B0604030504040204" pitchFamily="50" charset="-128"/>
                          <a:ea typeface="メイリオ" panose="020B0604030504040204" pitchFamily="50" charset="-128"/>
                        </a:rPr>
                        <a:t>億円</a:t>
                      </a:r>
                      <a:endParaRPr kumimoji="1" lang="ja-JP" altLang="en-US" sz="1600" dirty="0">
                        <a:solidFill>
                          <a:schemeClr val="tx1"/>
                        </a:solidFill>
                        <a:latin typeface="メイリオ" panose="020B0604030504040204" pitchFamily="50" charset="-128"/>
                        <a:ea typeface="メイリオ" panose="020B0604030504040204" pitchFamily="50" charset="-128"/>
                        <a:cs typeface="Meiryo UI" panose="020B0604030504040204" pitchFamily="50" charset="-128"/>
                      </a:endParaRPr>
                    </a:p>
                  </a:txBody>
                  <a:tcPr anchor="ctr"/>
                </a:tc>
                <a:tc hMerge="1">
                  <a:txBody>
                    <a:bodyPr/>
                    <a:lstStyle/>
                    <a:p>
                      <a:endParaRPr kumimoji="1" lang="ja-JP" altLang="en-US"/>
                    </a:p>
                  </a:txBody>
                  <a:tcPr/>
                </a:tc>
                <a:tc hMerge="1">
                  <a:txBody>
                    <a:bodyPr/>
                    <a:lstStyle/>
                    <a:p>
                      <a:endParaRPr kumimoji="1" lang="ja-JP" altLang="en-US"/>
                    </a:p>
                  </a:txBody>
                  <a:tcPr/>
                </a:tc>
                <a:tc gridSpan="3">
                  <a:txBody>
                    <a:bodyPr/>
                    <a:lstStyle/>
                    <a:p>
                      <a:pPr algn="ctr"/>
                      <a:r>
                        <a:rPr kumimoji="1" lang="en-US" altLang="ja-JP" sz="1600" dirty="0" smtClean="0">
                          <a:latin typeface="メイリオ" panose="020B0604030504040204" pitchFamily="50" charset="-128"/>
                          <a:ea typeface="メイリオ" panose="020B0604030504040204" pitchFamily="50" charset="-128"/>
                        </a:rPr>
                        <a:t>145</a:t>
                      </a:r>
                      <a:r>
                        <a:rPr kumimoji="1" lang="ja-JP" altLang="en-US" sz="1600" dirty="0" smtClean="0">
                          <a:latin typeface="メイリオ" panose="020B0604030504040204" pitchFamily="50" charset="-128"/>
                          <a:ea typeface="メイリオ" panose="020B0604030504040204" pitchFamily="50" charset="-128"/>
                        </a:rPr>
                        <a:t>億円</a:t>
                      </a:r>
                      <a:endParaRPr kumimoji="1" lang="ja-JP" altLang="en-US" sz="1600" dirty="0">
                        <a:solidFill>
                          <a:schemeClr val="tx1"/>
                        </a:solidFill>
                        <a:latin typeface="メイリオ" panose="020B0604030504040204" pitchFamily="50" charset="-128"/>
                        <a:ea typeface="メイリオ" panose="020B0604030504040204" pitchFamily="50" charset="-128"/>
                        <a:cs typeface="Meiryo UI" panose="020B0604030504040204" pitchFamily="50" charset="-128"/>
                      </a:endParaRPr>
                    </a:p>
                  </a:txBody>
                  <a:tcPr anchor="ctr"/>
                </a:tc>
                <a:tc hMerge="1">
                  <a:txBody>
                    <a:bodyPr/>
                    <a:lstStyle/>
                    <a:p>
                      <a:endParaRPr kumimoji="1" lang="ja-JP" altLang="en-US"/>
                    </a:p>
                  </a:txBody>
                  <a:tcPr/>
                </a:tc>
                <a:tc hMerge="1">
                  <a:txBody>
                    <a:bodyPr/>
                    <a:lstStyle/>
                    <a:p>
                      <a:endParaRPr kumimoji="1" lang="ja-JP" altLang="en-US"/>
                    </a:p>
                  </a:txBody>
                  <a:tcPr/>
                </a:tc>
                <a:tc>
                  <a:txBody>
                    <a:bodyPr/>
                    <a:lstStyle/>
                    <a:p>
                      <a:pPr algn="ctr"/>
                      <a:r>
                        <a:rPr kumimoji="1" lang="en-US" altLang="ja-JP" sz="1600" dirty="0" smtClean="0">
                          <a:latin typeface="メイリオ" panose="020B0604030504040204" pitchFamily="50" charset="-128"/>
                          <a:ea typeface="メイリオ" panose="020B0604030504040204" pitchFamily="50" charset="-128"/>
                        </a:rPr>
                        <a:t>4.1</a:t>
                      </a:r>
                      <a:r>
                        <a:rPr kumimoji="1" lang="ja-JP" altLang="en-US" sz="1600" dirty="0" smtClean="0">
                          <a:latin typeface="メイリオ" panose="020B0604030504040204" pitchFamily="50" charset="-128"/>
                          <a:ea typeface="メイリオ" panose="020B0604030504040204" pitchFamily="50" charset="-128"/>
                        </a:rPr>
                        <a:t>倍</a:t>
                      </a:r>
                      <a:endParaRPr kumimoji="1" lang="ja-JP" altLang="en-US" sz="1600" dirty="0">
                        <a:solidFill>
                          <a:schemeClr val="tx1"/>
                        </a:solidFill>
                        <a:latin typeface="メイリオ" panose="020B0604030504040204" pitchFamily="50" charset="-128"/>
                        <a:ea typeface="メイリオ" panose="020B0604030504040204" pitchFamily="50" charset="-128"/>
                        <a:cs typeface="Meiryo UI" panose="020B0604030504040204" pitchFamily="50" charset="-128"/>
                      </a:endParaRPr>
                    </a:p>
                  </a:txBody>
                  <a:tcPr anchor="ctr"/>
                </a:tc>
                <a:extLst>
                  <a:ext uri="{0D108BD9-81ED-4DB2-BD59-A6C34878D82A}">
                    <a16:rowId xmlns:a16="http://schemas.microsoft.com/office/drawing/2014/main" val="10003"/>
                  </a:ext>
                </a:extLst>
              </a:tr>
              <a:tr h="368509">
                <a:tc>
                  <a:txBody>
                    <a:bodyPr/>
                    <a:lstStyle/>
                    <a:p>
                      <a:pPr algn="l"/>
                      <a:r>
                        <a:rPr kumimoji="1" lang="ja-JP" altLang="en-US" sz="1600" dirty="0" smtClean="0">
                          <a:latin typeface="メイリオ" panose="020B0604030504040204" pitchFamily="50" charset="-128"/>
                          <a:ea typeface="メイリオ" panose="020B0604030504040204" pitchFamily="50" charset="-128"/>
                        </a:rPr>
                        <a:t>経常利益</a:t>
                      </a:r>
                      <a:endParaRPr kumimoji="1" lang="ja-JP" altLang="en-US" sz="1600" dirty="0">
                        <a:solidFill>
                          <a:schemeClr val="tx1"/>
                        </a:solidFill>
                        <a:latin typeface="メイリオ" panose="020B0604030504040204" pitchFamily="50" charset="-128"/>
                        <a:ea typeface="メイリオ" panose="020B0604030504040204" pitchFamily="50" charset="-128"/>
                        <a:cs typeface="Meiryo UI" panose="020B0604030504040204" pitchFamily="50" charset="-128"/>
                      </a:endParaRPr>
                    </a:p>
                  </a:txBody>
                  <a:tcPr anchor="ctr"/>
                </a:tc>
                <a:tc gridSpan="3">
                  <a:txBody>
                    <a:bodyPr/>
                    <a:lstStyle/>
                    <a:p>
                      <a:pPr algn="ctr"/>
                      <a:r>
                        <a:rPr kumimoji="1" lang="en-US" altLang="ja-JP" sz="1600" dirty="0" smtClean="0">
                          <a:latin typeface="メイリオ" panose="020B0604030504040204" pitchFamily="50" charset="-128"/>
                          <a:ea typeface="メイリオ" panose="020B0604030504040204" pitchFamily="50" charset="-128"/>
                        </a:rPr>
                        <a:t>155</a:t>
                      </a:r>
                      <a:r>
                        <a:rPr kumimoji="1" lang="ja-JP" altLang="en-US" sz="1600" dirty="0" smtClean="0">
                          <a:latin typeface="メイリオ" panose="020B0604030504040204" pitchFamily="50" charset="-128"/>
                          <a:ea typeface="メイリオ" panose="020B0604030504040204" pitchFamily="50" charset="-128"/>
                        </a:rPr>
                        <a:t>億円</a:t>
                      </a:r>
                      <a:endParaRPr kumimoji="1" lang="ja-JP" altLang="en-US" sz="1600" dirty="0">
                        <a:solidFill>
                          <a:schemeClr val="tx1"/>
                        </a:solidFill>
                        <a:latin typeface="メイリオ" panose="020B0604030504040204" pitchFamily="50" charset="-128"/>
                        <a:ea typeface="メイリオ" panose="020B0604030504040204" pitchFamily="50" charset="-128"/>
                        <a:cs typeface="Meiryo UI" panose="020B0604030504040204" pitchFamily="50" charset="-128"/>
                      </a:endParaRPr>
                    </a:p>
                  </a:txBody>
                  <a:tcPr anchor="ctr"/>
                </a:tc>
                <a:tc hMerge="1">
                  <a:txBody>
                    <a:bodyPr/>
                    <a:lstStyle/>
                    <a:p>
                      <a:endParaRPr kumimoji="1" lang="ja-JP" altLang="en-US"/>
                    </a:p>
                  </a:txBody>
                  <a:tcPr/>
                </a:tc>
                <a:tc hMerge="1">
                  <a:txBody>
                    <a:bodyPr/>
                    <a:lstStyle/>
                    <a:p>
                      <a:endParaRPr kumimoji="1" lang="ja-JP" altLang="en-US"/>
                    </a:p>
                  </a:txBody>
                  <a:tcPr/>
                </a:tc>
                <a:tc gridSpan="3">
                  <a:txBody>
                    <a:bodyPr/>
                    <a:lstStyle/>
                    <a:p>
                      <a:pPr algn="ctr"/>
                      <a:r>
                        <a:rPr kumimoji="1" lang="en-US" altLang="ja-JP" sz="1600" dirty="0" smtClean="0">
                          <a:latin typeface="メイリオ" panose="020B0604030504040204" pitchFamily="50" charset="-128"/>
                          <a:ea typeface="メイリオ" panose="020B0604030504040204" pitchFamily="50" charset="-128"/>
                        </a:rPr>
                        <a:t>14</a:t>
                      </a:r>
                      <a:r>
                        <a:rPr kumimoji="1" lang="ja-JP" altLang="en-US" sz="1600" dirty="0" smtClean="0">
                          <a:latin typeface="メイリオ" panose="020B0604030504040204" pitchFamily="50" charset="-128"/>
                          <a:ea typeface="メイリオ" panose="020B0604030504040204" pitchFamily="50" charset="-128"/>
                        </a:rPr>
                        <a:t>億円</a:t>
                      </a:r>
                      <a:endParaRPr kumimoji="1" lang="ja-JP" altLang="en-US" sz="1600" dirty="0">
                        <a:solidFill>
                          <a:schemeClr val="tx1"/>
                        </a:solidFill>
                        <a:latin typeface="メイリオ" panose="020B0604030504040204" pitchFamily="50" charset="-128"/>
                        <a:ea typeface="メイリオ" panose="020B0604030504040204" pitchFamily="50" charset="-128"/>
                        <a:cs typeface="Meiryo UI" panose="020B0604030504040204" pitchFamily="50" charset="-128"/>
                      </a:endParaRPr>
                    </a:p>
                  </a:txBody>
                  <a:tcPr anchor="ctr"/>
                </a:tc>
                <a:tc hMerge="1">
                  <a:txBody>
                    <a:bodyPr/>
                    <a:lstStyle/>
                    <a:p>
                      <a:endParaRPr kumimoji="1" lang="ja-JP" altLang="en-US"/>
                    </a:p>
                  </a:txBody>
                  <a:tcPr/>
                </a:tc>
                <a:tc hMerge="1">
                  <a:txBody>
                    <a:bodyPr/>
                    <a:lstStyle/>
                    <a:p>
                      <a:endParaRPr kumimoji="1" lang="ja-JP" altLang="en-US"/>
                    </a:p>
                  </a:txBody>
                  <a:tcPr/>
                </a:tc>
                <a:tc>
                  <a:txBody>
                    <a:bodyPr/>
                    <a:lstStyle/>
                    <a:p>
                      <a:pPr algn="ctr"/>
                      <a:r>
                        <a:rPr kumimoji="1" lang="en-US" altLang="ja-JP" sz="1600" dirty="0" smtClean="0">
                          <a:latin typeface="メイリオ" panose="020B0604030504040204" pitchFamily="50" charset="-128"/>
                          <a:ea typeface="メイリオ" panose="020B0604030504040204" pitchFamily="50" charset="-128"/>
                        </a:rPr>
                        <a:t>11.0</a:t>
                      </a:r>
                      <a:r>
                        <a:rPr kumimoji="1" lang="ja-JP" altLang="en-US" sz="1600" dirty="0" smtClean="0">
                          <a:latin typeface="メイリオ" panose="020B0604030504040204" pitchFamily="50" charset="-128"/>
                          <a:ea typeface="メイリオ" panose="020B0604030504040204" pitchFamily="50" charset="-128"/>
                        </a:rPr>
                        <a:t>倍</a:t>
                      </a:r>
                      <a:endParaRPr kumimoji="1" lang="ja-JP" altLang="en-US" sz="1600" dirty="0">
                        <a:solidFill>
                          <a:schemeClr val="tx1"/>
                        </a:solidFill>
                        <a:latin typeface="メイリオ" panose="020B0604030504040204" pitchFamily="50" charset="-128"/>
                        <a:ea typeface="メイリオ" panose="020B0604030504040204" pitchFamily="50" charset="-128"/>
                        <a:cs typeface="Meiryo UI" panose="020B0604030504040204" pitchFamily="50" charset="-128"/>
                      </a:endParaRPr>
                    </a:p>
                  </a:txBody>
                  <a:tcPr anchor="ctr"/>
                </a:tc>
                <a:extLst>
                  <a:ext uri="{0D108BD9-81ED-4DB2-BD59-A6C34878D82A}">
                    <a16:rowId xmlns:a16="http://schemas.microsoft.com/office/drawing/2014/main" val="10004"/>
                  </a:ext>
                </a:extLst>
              </a:tr>
              <a:tr h="418017">
                <a:tc>
                  <a:txBody>
                    <a:bodyPr/>
                    <a:lstStyle/>
                    <a:p>
                      <a:pPr algn="l"/>
                      <a:r>
                        <a:rPr kumimoji="1" lang="en-US" altLang="ja-JP" sz="1600" dirty="0" smtClean="0">
                          <a:latin typeface="メイリオ" panose="020B0604030504040204" pitchFamily="50" charset="-128"/>
                          <a:ea typeface="メイリオ" panose="020B0604030504040204" pitchFamily="50" charset="-128"/>
                        </a:rPr>
                        <a:t>20</a:t>
                      </a:r>
                      <a:r>
                        <a:rPr kumimoji="1" lang="ja-JP" altLang="en-US" sz="1600" dirty="0" smtClean="0">
                          <a:latin typeface="メイリオ" panose="020B0604030504040204" pitchFamily="50" charset="-128"/>
                          <a:ea typeface="メイリオ" panose="020B0604030504040204" pitchFamily="50" charset="-128"/>
                        </a:rPr>
                        <a:t>㎥</a:t>
                      </a:r>
                      <a:r>
                        <a:rPr kumimoji="1" lang="en-US" altLang="ja-JP" sz="1600" dirty="0" smtClean="0">
                          <a:latin typeface="メイリオ" panose="020B0604030504040204" pitchFamily="50" charset="-128"/>
                          <a:ea typeface="メイリオ" panose="020B0604030504040204" pitchFamily="50" charset="-128"/>
                        </a:rPr>
                        <a:t>/</a:t>
                      </a:r>
                      <a:r>
                        <a:rPr kumimoji="1" lang="ja-JP" altLang="en-US" sz="1600" dirty="0" smtClean="0">
                          <a:latin typeface="メイリオ" panose="020B0604030504040204" pitchFamily="50" charset="-128"/>
                          <a:ea typeface="メイリオ" panose="020B0604030504040204" pitchFamily="50" charset="-128"/>
                        </a:rPr>
                        <a:t>月料金</a:t>
                      </a:r>
                      <a:r>
                        <a:rPr kumimoji="1" lang="ja-JP" altLang="en-US" sz="1200" dirty="0" smtClean="0">
                          <a:latin typeface="メイリオ" panose="020B0604030504040204" pitchFamily="50" charset="-128"/>
                          <a:ea typeface="メイリオ" panose="020B0604030504040204" pitchFamily="50" charset="-128"/>
                        </a:rPr>
                        <a:t>（税込、口径</a:t>
                      </a:r>
                      <a:r>
                        <a:rPr kumimoji="1" lang="en-US" altLang="ja-JP" sz="1200" dirty="0" smtClean="0">
                          <a:latin typeface="メイリオ" panose="020B0604030504040204" pitchFamily="50" charset="-128"/>
                          <a:ea typeface="メイリオ" panose="020B0604030504040204" pitchFamily="50" charset="-128"/>
                        </a:rPr>
                        <a:t>20㎜</a:t>
                      </a:r>
                      <a:r>
                        <a:rPr kumimoji="1" lang="ja-JP" altLang="en-US" sz="1200" dirty="0" smtClean="0">
                          <a:latin typeface="メイリオ" panose="020B0604030504040204" pitchFamily="50" charset="-128"/>
                          <a:ea typeface="メイリオ" panose="020B0604030504040204" pitchFamily="50" charset="-128"/>
                        </a:rPr>
                        <a:t>）</a:t>
                      </a:r>
                      <a:endParaRPr kumimoji="1" lang="ja-JP" altLang="en-US" sz="1200" dirty="0">
                        <a:solidFill>
                          <a:schemeClr val="tx1"/>
                        </a:solidFill>
                        <a:latin typeface="メイリオ" panose="020B0604030504040204" pitchFamily="50" charset="-128"/>
                        <a:ea typeface="メイリオ" panose="020B0604030504040204" pitchFamily="50" charset="-128"/>
                        <a:cs typeface="Meiryo UI" panose="020B0604030504040204" pitchFamily="50" charset="-128"/>
                      </a:endParaRPr>
                    </a:p>
                  </a:txBody>
                  <a:tcPr anchor="ctr"/>
                </a:tc>
                <a:tc gridSpan="3">
                  <a:txBody>
                    <a:bodyPr/>
                    <a:lstStyle/>
                    <a:p>
                      <a:pPr algn="ctr"/>
                      <a:r>
                        <a:rPr kumimoji="1" lang="en-US" altLang="ja-JP" sz="1600" dirty="0" smtClean="0">
                          <a:latin typeface="メイリオ" panose="020B0604030504040204" pitchFamily="50" charset="-128"/>
                          <a:ea typeface="メイリオ" panose="020B0604030504040204" pitchFamily="50" charset="-128"/>
                        </a:rPr>
                        <a:t>2,073</a:t>
                      </a:r>
                      <a:r>
                        <a:rPr kumimoji="1" lang="ja-JP" altLang="en-US" sz="1600" dirty="0" smtClean="0">
                          <a:latin typeface="メイリオ" panose="020B0604030504040204" pitchFamily="50" charset="-128"/>
                          <a:ea typeface="メイリオ" panose="020B0604030504040204" pitchFamily="50" charset="-128"/>
                        </a:rPr>
                        <a:t>円</a:t>
                      </a:r>
                      <a:endParaRPr kumimoji="1" lang="ja-JP" altLang="en-US" sz="1600" dirty="0">
                        <a:solidFill>
                          <a:schemeClr val="tx1"/>
                        </a:solidFill>
                        <a:latin typeface="メイリオ" panose="020B0604030504040204" pitchFamily="50" charset="-128"/>
                        <a:ea typeface="メイリオ" panose="020B0604030504040204" pitchFamily="50" charset="-128"/>
                        <a:cs typeface="Meiryo UI" panose="020B0604030504040204" pitchFamily="50" charset="-128"/>
                      </a:endParaRPr>
                    </a:p>
                  </a:txBody>
                  <a:tcPr anchor="ctr"/>
                </a:tc>
                <a:tc hMerge="1">
                  <a:txBody>
                    <a:bodyPr/>
                    <a:lstStyle/>
                    <a:p>
                      <a:endParaRPr kumimoji="1" lang="ja-JP" altLang="en-US"/>
                    </a:p>
                  </a:txBody>
                  <a:tcPr/>
                </a:tc>
                <a:tc hMerge="1">
                  <a:txBody>
                    <a:bodyPr/>
                    <a:lstStyle/>
                    <a:p>
                      <a:endParaRPr kumimoji="1" lang="ja-JP" altLang="en-US"/>
                    </a:p>
                  </a:txBody>
                  <a:tcPr/>
                </a:tc>
                <a:tc gridSpan="3">
                  <a:txBody>
                    <a:bodyPr/>
                    <a:lstStyle/>
                    <a:p>
                      <a:pPr algn="ctr"/>
                      <a:r>
                        <a:rPr kumimoji="1" lang="en-US" altLang="ja-JP" sz="1600" dirty="0" smtClean="0">
                          <a:latin typeface="メイリオ" panose="020B0604030504040204" pitchFamily="50" charset="-128"/>
                          <a:ea typeface="メイリオ" panose="020B0604030504040204" pitchFamily="50" charset="-128"/>
                        </a:rPr>
                        <a:t>2,484</a:t>
                      </a:r>
                      <a:r>
                        <a:rPr kumimoji="1" lang="ja-JP" altLang="en-US" sz="1600" dirty="0" smtClean="0">
                          <a:latin typeface="メイリオ" panose="020B0604030504040204" pitchFamily="50" charset="-128"/>
                          <a:ea typeface="メイリオ" panose="020B0604030504040204" pitchFamily="50" charset="-128"/>
                        </a:rPr>
                        <a:t>円</a:t>
                      </a:r>
                      <a:endParaRPr kumimoji="1" lang="ja-JP" altLang="en-US" sz="1600" dirty="0">
                        <a:solidFill>
                          <a:schemeClr val="tx1"/>
                        </a:solidFill>
                        <a:latin typeface="メイリオ" panose="020B0604030504040204" pitchFamily="50" charset="-128"/>
                        <a:ea typeface="メイリオ" panose="020B0604030504040204" pitchFamily="50" charset="-128"/>
                        <a:cs typeface="Meiryo UI" panose="020B0604030504040204" pitchFamily="50" charset="-128"/>
                      </a:endParaRPr>
                    </a:p>
                  </a:txBody>
                  <a:tcPr anchor="ctr"/>
                </a:tc>
                <a:tc hMerge="1">
                  <a:txBody>
                    <a:bodyPr/>
                    <a:lstStyle/>
                    <a:p>
                      <a:endParaRPr kumimoji="1" lang="ja-JP" altLang="en-US"/>
                    </a:p>
                  </a:txBody>
                  <a:tcPr/>
                </a:tc>
                <a:tc hMerge="1">
                  <a:txBody>
                    <a:bodyPr/>
                    <a:lstStyle/>
                    <a:p>
                      <a:endParaRPr kumimoji="1" lang="ja-JP" altLang="en-US"/>
                    </a:p>
                  </a:txBody>
                  <a:tcPr/>
                </a:tc>
                <a:tc>
                  <a:txBody>
                    <a:bodyPr/>
                    <a:lstStyle/>
                    <a:p>
                      <a:pPr algn="ctr"/>
                      <a:r>
                        <a:rPr kumimoji="1" lang="en-US" altLang="ja-JP" sz="1600" dirty="0" smtClean="0">
                          <a:latin typeface="メイリオ" panose="020B0604030504040204" pitchFamily="50" charset="-128"/>
                          <a:ea typeface="メイリオ" panose="020B0604030504040204" pitchFamily="50" charset="-128"/>
                        </a:rPr>
                        <a:t>0.8</a:t>
                      </a:r>
                      <a:r>
                        <a:rPr kumimoji="1" lang="ja-JP" altLang="en-US" sz="1600" dirty="0" smtClean="0">
                          <a:latin typeface="メイリオ" panose="020B0604030504040204" pitchFamily="50" charset="-128"/>
                          <a:ea typeface="メイリオ" panose="020B0604030504040204" pitchFamily="50" charset="-128"/>
                        </a:rPr>
                        <a:t>倍</a:t>
                      </a:r>
                      <a:endParaRPr kumimoji="1" lang="en-US" altLang="ja-JP" sz="1600" dirty="0" smtClean="0">
                        <a:latin typeface="メイリオ" panose="020B0604030504040204" pitchFamily="50" charset="-128"/>
                        <a:ea typeface="メイリオ" panose="020B0604030504040204" pitchFamily="50" charset="-128"/>
                      </a:endParaRPr>
                    </a:p>
                    <a:p>
                      <a:pPr marL="0" marR="0" indent="0" algn="ctr" defTabSz="914400" rtl="0" eaLnBrk="1" fontAlgn="auto" latinLnBrk="0" hangingPunct="1">
                        <a:lnSpc>
                          <a:spcPct val="100000"/>
                        </a:lnSpc>
                        <a:spcBef>
                          <a:spcPts val="0"/>
                        </a:spcBef>
                        <a:spcAft>
                          <a:spcPts val="0"/>
                        </a:spcAft>
                        <a:buClrTx/>
                        <a:buSzTx/>
                        <a:buFontTx/>
                        <a:buNone/>
                        <a:tabLst/>
                        <a:defRPr/>
                      </a:pPr>
                      <a:r>
                        <a:rPr kumimoji="1" lang="en-US" altLang="ja-JP" sz="1050" dirty="0" smtClean="0">
                          <a:latin typeface="メイリオ" panose="020B0604030504040204" pitchFamily="50" charset="-128"/>
                          <a:ea typeface="メイリオ" panose="020B0604030504040204" pitchFamily="50" charset="-128"/>
                        </a:rPr>
                        <a:t>(B/A=1.2</a:t>
                      </a:r>
                      <a:r>
                        <a:rPr kumimoji="1" lang="ja-JP" altLang="en-US" sz="1050" dirty="0" smtClean="0">
                          <a:latin typeface="メイリオ" panose="020B0604030504040204" pitchFamily="50" charset="-128"/>
                          <a:ea typeface="メイリオ" panose="020B0604030504040204" pitchFamily="50" charset="-128"/>
                        </a:rPr>
                        <a:t>倍</a:t>
                      </a:r>
                      <a:r>
                        <a:rPr kumimoji="1" lang="en-US" altLang="ja-JP" sz="1050" dirty="0" smtClean="0">
                          <a:latin typeface="メイリオ" panose="020B0604030504040204" pitchFamily="50" charset="-128"/>
                          <a:ea typeface="メイリオ" panose="020B0604030504040204" pitchFamily="50" charset="-128"/>
                        </a:rPr>
                        <a:t>)</a:t>
                      </a:r>
                      <a:endParaRPr kumimoji="1" lang="ja-JP" altLang="en-US" sz="1050" dirty="0" smtClean="0">
                        <a:solidFill>
                          <a:schemeClr val="tx1"/>
                        </a:solidFill>
                        <a:latin typeface="メイリオ" panose="020B0604030504040204" pitchFamily="50" charset="-128"/>
                        <a:ea typeface="メイリオ" panose="020B0604030504040204" pitchFamily="50" charset="-128"/>
                        <a:cs typeface="Meiryo UI" panose="020B0604030504040204" pitchFamily="50" charset="-128"/>
                      </a:endParaRPr>
                    </a:p>
                  </a:txBody>
                  <a:tcPr anchor="ctr"/>
                </a:tc>
                <a:extLst>
                  <a:ext uri="{0D108BD9-81ED-4DB2-BD59-A6C34878D82A}">
                    <a16:rowId xmlns:a16="http://schemas.microsoft.com/office/drawing/2014/main" val="10005"/>
                  </a:ext>
                </a:extLst>
              </a:tr>
              <a:tr h="412014">
                <a:tc>
                  <a:txBody>
                    <a:bodyPr/>
                    <a:lstStyle/>
                    <a:p>
                      <a:pPr algn="l"/>
                      <a:r>
                        <a:rPr kumimoji="1" lang="ja-JP" altLang="en-US" sz="1600" dirty="0" smtClean="0">
                          <a:latin typeface="メイリオ" panose="020B0604030504040204" pitchFamily="50" charset="-128"/>
                          <a:ea typeface="メイリオ" panose="020B0604030504040204" pitchFamily="50" charset="-128"/>
                        </a:rPr>
                        <a:t>給水原価</a:t>
                      </a:r>
                      <a:endParaRPr kumimoji="1" lang="ja-JP" altLang="en-US" sz="1600" dirty="0">
                        <a:solidFill>
                          <a:schemeClr val="tx1"/>
                        </a:solidFill>
                        <a:latin typeface="メイリオ" panose="020B0604030504040204" pitchFamily="50" charset="-128"/>
                        <a:ea typeface="メイリオ" panose="020B0604030504040204" pitchFamily="50" charset="-128"/>
                        <a:cs typeface="Meiryo UI" panose="020B0604030504040204" pitchFamily="50" charset="-128"/>
                      </a:endParaRPr>
                    </a:p>
                  </a:txBody>
                  <a:tcPr anchor="ctr"/>
                </a:tc>
                <a:tc gridSpan="3">
                  <a:txBody>
                    <a:bodyPr/>
                    <a:lstStyle/>
                    <a:p>
                      <a:pPr algn="ctr"/>
                      <a:r>
                        <a:rPr kumimoji="1" lang="en-US" altLang="ja-JP" sz="1600" dirty="0" smtClean="0">
                          <a:latin typeface="メイリオ" panose="020B0604030504040204" pitchFamily="50" charset="-128"/>
                          <a:ea typeface="メイリオ" panose="020B0604030504040204" pitchFamily="50" charset="-128"/>
                        </a:rPr>
                        <a:t>128</a:t>
                      </a:r>
                      <a:r>
                        <a:rPr kumimoji="1" lang="ja-JP" altLang="en-US" sz="1600" dirty="0" smtClean="0">
                          <a:latin typeface="メイリオ" panose="020B0604030504040204" pitchFamily="50" charset="-128"/>
                          <a:ea typeface="メイリオ" panose="020B0604030504040204" pitchFamily="50" charset="-128"/>
                        </a:rPr>
                        <a:t>円</a:t>
                      </a:r>
                      <a:r>
                        <a:rPr kumimoji="1" lang="en-US" altLang="ja-JP" sz="1600" dirty="0" smtClean="0">
                          <a:latin typeface="メイリオ" panose="020B0604030504040204" pitchFamily="50" charset="-128"/>
                          <a:ea typeface="メイリオ" panose="020B0604030504040204" pitchFamily="50" charset="-128"/>
                        </a:rPr>
                        <a:t>/</a:t>
                      </a:r>
                      <a:r>
                        <a:rPr kumimoji="1" lang="ja-JP" altLang="en-US" sz="1600" dirty="0" smtClean="0">
                          <a:latin typeface="メイリオ" panose="020B0604030504040204" pitchFamily="50" charset="-128"/>
                          <a:ea typeface="メイリオ" panose="020B0604030504040204" pitchFamily="50" charset="-128"/>
                        </a:rPr>
                        <a:t>㎥</a:t>
                      </a:r>
                      <a:endParaRPr kumimoji="1" lang="ja-JP" altLang="en-US" sz="1600" dirty="0">
                        <a:solidFill>
                          <a:schemeClr val="tx1"/>
                        </a:solidFill>
                        <a:latin typeface="メイリオ" panose="020B0604030504040204" pitchFamily="50" charset="-128"/>
                        <a:ea typeface="メイリオ" panose="020B0604030504040204" pitchFamily="50" charset="-128"/>
                        <a:cs typeface="Meiryo UI" panose="020B0604030504040204" pitchFamily="50" charset="-128"/>
                      </a:endParaRPr>
                    </a:p>
                  </a:txBody>
                  <a:tcPr anchor="ctr"/>
                </a:tc>
                <a:tc hMerge="1">
                  <a:txBody>
                    <a:bodyPr/>
                    <a:lstStyle/>
                    <a:p>
                      <a:endParaRPr kumimoji="1" lang="ja-JP" altLang="en-US"/>
                    </a:p>
                  </a:txBody>
                  <a:tcPr/>
                </a:tc>
                <a:tc hMerge="1">
                  <a:txBody>
                    <a:bodyPr/>
                    <a:lstStyle/>
                    <a:p>
                      <a:endParaRPr kumimoji="1" lang="ja-JP" altLang="en-US"/>
                    </a:p>
                  </a:txBody>
                  <a:tcPr/>
                </a:tc>
                <a:tc gridSpan="3">
                  <a:txBody>
                    <a:bodyPr/>
                    <a:lstStyle/>
                    <a:p>
                      <a:pPr algn="ctr"/>
                      <a:r>
                        <a:rPr kumimoji="1" lang="en-US" altLang="ja-JP" sz="1600" dirty="0" smtClean="0">
                          <a:latin typeface="メイリオ" panose="020B0604030504040204" pitchFamily="50" charset="-128"/>
                          <a:ea typeface="メイリオ" panose="020B0604030504040204" pitchFamily="50" charset="-128"/>
                        </a:rPr>
                        <a:t>157</a:t>
                      </a:r>
                      <a:r>
                        <a:rPr kumimoji="1" lang="ja-JP" altLang="en-US" sz="1600" dirty="0" smtClean="0">
                          <a:latin typeface="メイリオ" panose="020B0604030504040204" pitchFamily="50" charset="-128"/>
                          <a:ea typeface="メイリオ" panose="020B0604030504040204" pitchFamily="50" charset="-128"/>
                        </a:rPr>
                        <a:t>円</a:t>
                      </a:r>
                      <a:r>
                        <a:rPr kumimoji="1" lang="en-US" altLang="ja-JP" sz="1600" dirty="0" smtClean="0">
                          <a:latin typeface="メイリオ" panose="020B0604030504040204" pitchFamily="50" charset="-128"/>
                          <a:ea typeface="メイリオ" panose="020B0604030504040204" pitchFamily="50" charset="-128"/>
                        </a:rPr>
                        <a:t>/</a:t>
                      </a:r>
                      <a:r>
                        <a:rPr kumimoji="1" lang="ja-JP" altLang="en-US" sz="1600" dirty="0" smtClean="0">
                          <a:latin typeface="メイリオ" panose="020B0604030504040204" pitchFamily="50" charset="-128"/>
                          <a:ea typeface="メイリオ" panose="020B0604030504040204" pitchFamily="50" charset="-128"/>
                        </a:rPr>
                        <a:t>㎥</a:t>
                      </a:r>
                      <a:endParaRPr kumimoji="1" lang="ja-JP" altLang="en-US" sz="1600" dirty="0">
                        <a:solidFill>
                          <a:schemeClr val="tx1"/>
                        </a:solidFill>
                        <a:latin typeface="メイリオ" panose="020B0604030504040204" pitchFamily="50" charset="-128"/>
                        <a:ea typeface="メイリオ" panose="020B0604030504040204" pitchFamily="50" charset="-128"/>
                        <a:cs typeface="Meiryo UI" panose="020B0604030504040204" pitchFamily="50" charset="-128"/>
                      </a:endParaRPr>
                    </a:p>
                  </a:txBody>
                  <a:tcPr anchor="ctr"/>
                </a:tc>
                <a:tc hMerge="1">
                  <a:txBody>
                    <a:bodyPr/>
                    <a:lstStyle/>
                    <a:p>
                      <a:endParaRPr kumimoji="1" lang="ja-JP" altLang="en-US"/>
                    </a:p>
                  </a:txBody>
                  <a:tcPr/>
                </a:tc>
                <a:tc hMerge="1">
                  <a:txBody>
                    <a:bodyPr/>
                    <a:lstStyle/>
                    <a:p>
                      <a:endParaRPr kumimoji="1" lang="ja-JP" altLang="en-US"/>
                    </a:p>
                  </a:txBody>
                  <a:tcPr/>
                </a:tc>
                <a:tc>
                  <a:txBody>
                    <a:bodyPr/>
                    <a:lstStyle/>
                    <a:p>
                      <a:pPr algn="ctr"/>
                      <a:r>
                        <a:rPr kumimoji="1" lang="en-US" altLang="ja-JP" sz="1600" dirty="0" smtClean="0">
                          <a:latin typeface="メイリオ" panose="020B0604030504040204" pitchFamily="50" charset="-128"/>
                          <a:ea typeface="メイリオ" panose="020B0604030504040204" pitchFamily="50" charset="-128"/>
                        </a:rPr>
                        <a:t>0.8</a:t>
                      </a:r>
                      <a:r>
                        <a:rPr kumimoji="1" lang="ja-JP" altLang="en-US" sz="1600" dirty="0" smtClean="0">
                          <a:latin typeface="メイリオ" panose="020B0604030504040204" pitchFamily="50" charset="-128"/>
                          <a:ea typeface="メイリオ" panose="020B0604030504040204" pitchFamily="50" charset="-128"/>
                        </a:rPr>
                        <a:t>倍</a:t>
                      </a:r>
                      <a:endParaRPr kumimoji="1" lang="en-US" altLang="ja-JP" sz="1600" dirty="0" smtClean="0">
                        <a:solidFill>
                          <a:schemeClr val="tx1"/>
                        </a:solidFill>
                        <a:latin typeface="メイリオ" panose="020B0604030504040204" pitchFamily="50" charset="-128"/>
                        <a:ea typeface="メイリオ" panose="020B0604030504040204" pitchFamily="50" charset="-128"/>
                        <a:cs typeface="Meiryo UI" panose="020B0604030504040204" pitchFamily="50" charset="-128"/>
                      </a:endParaRPr>
                    </a:p>
                  </a:txBody>
                  <a:tcPr anchor="ctr"/>
                </a:tc>
                <a:extLst>
                  <a:ext uri="{0D108BD9-81ED-4DB2-BD59-A6C34878D82A}">
                    <a16:rowId xmlns:a16="http://schemas.microsoft.com/office/drawing/2014/main" val="10006"/>
                  </a:ext>
                </a:extLst>
              </a:tr>
              <a:tr h="368509">
                <a:tc>
                  <a:txBody>
                    <a:bodyPr/>
                    <a:lstStyle/>
                    <a:p>
                      <a:pPr algn="l"/>
                      <a:r>
                        <a:rPr kumimoji="1" lang="ja-JP" altLang="en-US" sz="1600" dirty="0" smtClean="0">
                          <a:latin typeface="メイリオ" panose="020B0604030504040204" pitchFamily="50" charset="-128"/>
                          <a:ea typeface="メイリオ" panose="020B0604030504040204" pitchFamily="50" charset="-128"/>
                        </a:rPr>
                        <a:t>総資産</a:t>
                      </a:r>
                      <a:endParaRPr kumimoji="1" lang="ja-JP" altLang="en-US" sz="1600" dirty="0">
                        <a:solidFill>
                          <a:schemeClr val="tx1"/>
                        </a:solidFill>
                        <a:latin typeface="メイリオ" panose="020B0604030504040204" pitchFamily="50" charset="-128"/>
                        <a:ea typeface="メイリオ" panose="020B0604030504040204" pitchFamily="50" charset="-128"/>
                        <a:cs typeface="Meiryo UI" panose="020B0604030504040204" pitchFamily="50" charset="-128"/>
                      </a:endParaRPr>
                    </a:p>
                  </a:txBody>
                  <a:tcPr anchor="ctr"/>
                </a:tc>
                <a:tc gridSpan="3">
                  <a:txBody>
                    <a:bodyPr/>
                    <a:lstStyle/>
                    <a:p>
                      <a:pPr algn="ctr"/>
                      <a:r>
                        <a:rPr kumimoji="1" lang="en-US" altLang="ja-JP" sz="1600" dirty="0" smtClean="0">
                          <a:latin typeface="メイリオ" panose="020B0604030504040204" pitchFamily="50" charset="-128"/>
                          <a:ea typeface="メイリオ" panose="020B0604030504040204" pitchFamily="50" charset="-128"/>
                        </a:rPr>
                        <a:t>4,607</a:t>
                      </a:r>
                      <a:r>
                        <a:rPr kumimoji="1" lang="ja-JP" altLang="en-US" sz="1600" dirty="0" smtClean="0">
                          <a:latin typeface="メイリオ" panose="020B0604030504040204" pitchFamily="50" charset="-128"/>
                          <a:ea typeface="メイリオ" panose="020B0604030504040204" pitchFamily="50" charset="-128"/>
                        </a:rPr>
                        <a:t>億円</a:t>
                      </a:r>
                      <a:endParaRPr kumimoji="1" lang="ja-JP" altLang="en-US" sz="1600" dirty="0">
                        <a:solidFill>
                          <a:schemeClr val="tx1"/>
                        </a:solidFill>
                        <a:latin typeface="メイリオ" panose="020B0604030504040204" pitchFamily="50" charset="-128"/>
                        <a:ea typeface="メイリオ" panose="020B0604030504040204" pitchFamily="50" charset="-128"/>
                        <a:cs typeface="Meiryo UI" panose="020B0604030504040204" pitchFamily="50" charset="-128"/>
                      </a:endParaRPr>
                    </a:p>
                  </a:txBody>
                  <a:tcPr anchor="ctr"/>
                </a:tc>
                <a:tc hMerge="1">
                  <a:txBody>
                    <a:bodyPr/>
                    <a:lstStyle/>
                    <a:p>
                      <a:endParaRPr kumimoji="1" lang="ja-JP" altLang="en-US"/>
                    </a:p>
                  </a:txBody>
                  <a:tcPr/>
                </a:tc>
                <a:tc hMerge="1">
                  <a:txBody>
                    <a:bodyPr/>
                    <a:lstStyle/>
                    <a:p>
                      <a:endParaRPr kumimoji="1" lang="ja-JP" altLang="en-US"/>
                    </a:p>
                  </a:txBody>
                  <a:tcPr/>
                </a:tc>
                <a:tc gridSpan="3">
                  <a:txBody>
                    <a:bodyPr/>
                    <a:lstStyle/>
                    <a:p>
                      <a:pPr algn="ctr"/>
                      <a:r>
                        <a:rPr kumimoji="1" lang="en-US" altLang="ja-JP" sz="1600" dirty="0" smtClean="0">
                          <a:latin typeface="メイリオ" panose="020B0604030504040204" pitchFamily="50" charset="-128"/>
                          <a:ea typeface="メイリオ" panose="020B0604030504040204" pitchFamily="50" charset="-128"/>
                        </a:rPr>
                        <a:t>1,219</a:t>
                      </a:r>
                      <a:r>
                        <a:rPr kumimoji="1" lang="ja-JP" altLang="en-US" sz="1600" dirty="0" smtClean="0">
                          <a:latin typeface="メイリオ" panose="020B0604030504040204" pitchFamily="50" charset="-128"/>
                          <a:ea typeface="メイリオ" panose="020B0604030504040204" pitchFamily="50" charset="-128"/>
                        </a:rPr>
                        <a:t>億円</a:t>
                      </a:r>
                      <a:endParaRPr kumimoji="1" lang="ja-JP" altLang="en-US" sz="1600" dirty="0">
                        <a:solidFill>
                          <a:schemeClr val="tx1"/>
                        </a:solidFill>
                        <a:latin typeface="メイリオ" panose="020B0604030504040204" pitchFamily="50" charset="-128"/>
                        <a:ea typeface="メイリオ" panose="020B0604030504040204" pitchFamily="50" charset="-128"/>
                        <a:cs typeface="Meiryo UI" panose="020B0604030504040204" pitchFamily="50" charset="-128"/>
                      </a:endParaRPr>
                    </a:p>
                  </a:txBody>
                  <a:tcPr anchor="ctr"/>
                </a:tc>
                <a:tc hMerge="1">
                  <a:txBody>
                    <a:bodyPr/>
                    <a:lstStyle/>
                    <a:p>
                      <a:endParaRPr kumimoji="1" lang="ja-JP" altLang="en-US"/>
                    </a:p>
                  </a:txBody>
                  <a:tcPr/>
                </a:tc>
                <a:tc hMerge="1">
                  <a:txBody>
                    <a:bodyPr/>
                    <a:lstStyle/>
                    <a:p>
                      <a:endParaRPr kumimoji="1" lang="ja-JP" altLang="en-US"/>
                    </a:p>
                  </a:txBody>
                  <a:tcPr/>
                </a:tc>
                <a:tc>
                  <a:txBody>
                    <a:bodyPr/>
                    <a:lstStyle/>
                    <a:p>
                      <a:pPr algn="ctr"/>
                      <a:r>
                        <a:rPr kumimoji="1" lang="en-US" altLang="ja-JP" sz="1600" dirty="0" smtClean="0">
                          <a:latin typeface="メイリオ" panose="020B0604030504040204" pitchFamily="50" charset="-128"/>
                          <a:ea typeface="メイリオ" panose="020B0604030504040204" pitchFamily="50" charset="-128"/>
                        </a:rPr>
                        <a:t>3.8</a:t>
                      </a:r>
                      <a:r>
                        <a:rPr kumimoji="1" lang="ja-JP" altLang="en-US" sz="1600" dirty="0" smtClean="0">
                          <a:latin typeface="メイリオ" panose="020B0604030504040204" pitchFamily="50" charset="-128"/>
                          <a:ea typeface="メイリオ" panose="020B0604030504040204" pitchFamily="50" charset="-128"/>
                        </a:rPr>
                        <a:t>倍</a:t>
                      </a:r>
                      <a:endParaRPr kumimoji="1" lang="ja-JP" altLang="en-US" sz="1600" dirty="0">
                        <a:solidFill>
                          <a:schemeClr val="tx1"/>
                        </a:solidFill>
                        <a:latin typeface="メイリオ" panose="020B0604030504040204" pitchFamily="50" charset="-128"/>
                        <a:ea typeface="メイリオ" panose="020B0604030504040204" pitchFamily="50" charset="-128"/>
                        <a:cs typeface="Meiryo UI" panose="020B0604030504040204" pitchFamily="50" charset="-128"/>
                      </a:endParaRPr>
                    </a:p>
                  </a:txBody>
                  <a:tcPr anchor="ctr"/>
                </a:tc>
                <a:extLst>
                  <a:ext uri="{0D108BD9-81ED-4DB2-BD59-A6C34878D82A}">
                    <a16:rowId xmlns:a16="http://schemas.microsoft.com/office/drawing/2014/main" val="10007"/>
                  </a:ext>
                </a:extLst>
              </a:tr>
              <a:tr h="368509">
                <a:tc rowSpan="2">
                  <a:txBody>
                    <a:bodyPr/>
                    <a:lstStyle/>
                    <a:p>
                      <a:pPr algn="l"/>
                      <a:r>
                        <a:rPr kumimoji="1" lang="ja-JP" altLang="en-US" sz="1600" dirty="0" smtClean="0">
                          <a:latin typeface="メイリオ" panose="020B0604030504040204" pitchFamily="50" charset="-128"/>
                          <a:ea typeface="メイリオ" panose="020B0604030504040204" pitchFamily="50" charset="-128"/>
                        </a:rPr>
                        <a:t>職員数（年度末）</a:t>
                      </a:r>
                      <a:endParaRPr kumimoji="1" lang="ja-JP" altLang="en-US" sz="1600" dirty="0">
                        <a:solidFill>
                          <a:schemeClr val="tx1"/>
                        </a:solidFill>
                        <a:latin typeface="メイリオ" panose="020B0604030504040204" pitchFamily="50" charset="-128"/>
                        <a:ea typeface="メイリオ" panose="020B0604030504040204" pitchFamily="50" charset="-128"/>
                        <a:cs typeface="Meiryo UI" panose="020B0604030504040204" pitchFamily="50" charset="-128"/>
                      </a:endParaRPr>
                    </a:p>
                  </a:txBody>
                  <a:tcPr anchor="ctr"/>
                </a:tc>
                <a:tc gridSpan="3">
                  <a:txBody>
                    <a:bodyPr/>
                    <a:lstStyle/>
                    <a:p>
                      <a:pPr algn="ctr"/>
                      <a:r>
                        <a:rPr kumimoji="1" lang="en-US" altLang="ja-JP" sz="1600" dirty="0" smtClean="0">
                          <a:latin typeface="メイリオ" panose="020B0604030504040204" pitchFamily="50" charset="-128"/>
                          <a:ea typeface="メイリオ" panose="020B0604030504040204" pitchFamily="50" charset="-128"/>
                        </a:rPr>
                        <a:t>1,343</a:t>
                      </a:r>
                      <a:r>
                        <a:rPr kumimoji="1" lang="ja-JP" altLang="en-US" sz="1600" dirty="0" smtClean="0">
                          <a:latin typeface="メイリオ" panose="020B0604030504040204" pitchFamily="50" charset="-128"/>
                          <a:ea typeface="メイリオ" panose="020B0604030504040204" pitchFamily="50" charset="-128"/>
                        </a:rPr>
                        <a:t>人</a:t>
                      </a:r>
                      <a:endParaRPr kumimoji="1" lang="ja-JP" altLang="en-US" sz="1600" dirty="0">
                        <a:solidFill>
                          <a:schemeClr val="tx1"/>
                        </a:solidFill>
                        <a:latin typeface="メイリオ" panose="020B0604030504040204" pitchFamily="50" charset="-128"/>
                        <a:ea typeface="メイリオ" panose="020B0604030504040204" pitchFamily="50" charset="-128"/>
                        <a:cs typeface="Meiryo UI" panose="020B0604030504040204" pitchFamily="50" charset="-128"/>
                      </a:endParaRPr>
                    </a:p>
                  </a:txBody>
                  <a:tcPr anchor="ctr"/>
                </a:tc>
                <a:tc hMerge="1">
                  <a:txBody>
                    <a:bodyPr/>
                    <a:lstStyle/>
                    <a:p>
                      <a:endParaRPr kumimoji="1" lang="ja-JP" altLang="en-US"/>
                    </a:p>
                  </a:txBody>
                  <a:tcPr/>
                </a:tc>
                <a:tc hMerge="1">
                  <a:txBody>
                    <a:bodyPr/>
                    <a:lstStyle/>
                    <a:p>
                      <a:endParaRPr kumimoji="1" lang="ja-JP" altLang="en-US"/>
                    </a:p>
                  </a:txBody>
                  <a:tcPr/>
                </a:tc>
                <a:tc gridSpan="3">
                  <a:txBody>
                    <a:bodyPr/>
                    <a:lstStyle/>
                    <a:p>
                      <a:pPr algn="ctr"/>
                      <a:r>
                        <a:rPr kumimoji="1" lang="en-US" altLang="ja-JP" sz="1600" dirty="0" smtClean="0">
                          <a:latin typeface="メイリオ" panose="020B0604030504040204" pitchFamily="50" charset="-128"/>
                          <a:ea typeface="メイリオ" panose="020B0604030504040204" pitchFamily="50" charset="-128"/>
                        </a:rPr>
                        <a:t>227</a:t>
                      </a:r>
                      <a:r>
                        <a:rPr kumimoji="1" lang="ja-JP" altLang="en-US" sz="1600" dirty="0" smtClean="0">
                          <a:latin typeface="メイリオ" panose="020B0604030504040204" pitchFamily="50" charset="-128"/>
                          <a:ea typeface="メイリオ" panose="020B0604030504040204" pitchFamily="50" charset="-128"/>
                        </a:rPr>
                        <a:t>人</a:t>
                      </a:r>
                      <a:endParaRPr kumimoji="1" lang="ja-JP" altLang="en-US" sz="1600" dirty="0">
                        <a:solidFill>
                          <a:schemeClr val="tx1"/>
                        </a:solidFill>
                        <a:latin typeface="メイリオ" panose="020B0604030504040204" pitchFamily="50" charset="-128"/>
                        <a:ea typeface="メイリオ" panose="020B0604030504040204" pitchFamily="50" charset="-128"/>
                        <a:cs typeface="Meiryo UI" panose="020B0604030504040204" pitchFamily="50" charset="-128"/>
                      </a:endParaRPr>
                    </a:p>
                  </a:txBody>
                  <a:tcPr anchor="ctr"/>
                </a:tc>
                <a:tc hMerge="1">
                  <a:txBody>
                    <a:bodyPr/>
                    <a:lstStyle/>
                    <a:p>
                      <a:endParaRPr kumimoji="1" lang="ja-JP" altLang="en-US"/>
                    </a:p>
                  </a:txBody>
                  <a:tcPr/>
                </a:tc>
                <a:tc hMerge="1">
                  <a:txBody>
                    <a:bodyPr/>
                    <a:lstStyle/>
                    <a:p>
                      <a:endParaRPr kumimoji="1" lang="ja-JP" altLang="en-US"/>
                    </a:p>
                  </a:txBody>
                  <a:tcPr/>
                </a:tc>
                <a:tc>
                  <a:txBody>
                    <a:bodyPr/>
                    <a:lstStyle/>
                    <a:p>
                      <a:pPr algn="ctr"/>
                      <a:r>
                        <a:rPr kumimoji="1" lang="en-US" altLang="ja-JP" sz="1600" dirty="0" smtClean="0">
                          <a:latin typeface="メイリオ" panose="020B0604030504040204" pitchFamily="50" charset="-128"/>
                          <a:ea typeface="メイリオ" panose="020B0604030504040204" pitchFamily="50" charset="-128"/>
                        </a:rPr>
                        <a:t>5.9</a:t>
                      </a:r>
                      <a:r>
                        <a:rPr kumimoji="1" lang="ja-JP" altLang="en-US" sz="1600" dirty="0" smtClean="0">
                          <a:latin typeface="メイリオ" panose="020B0604030504040204" pitchFamily="50" charset="-128"/>
                          <a:ea typeface="メイリオ" panose="020B0604030504040204" pitchFamily="50" charset="-128"/>
                        </a:rPr>
                        <a:t>倍</a:t>
                      </a:r>
                      <a:endParaRPr kumimoji="1" lang="ja-JP" altLang="en-US" sz="1600" dirty="0">
                        <a:solidFill>
                          <a:schemeClr val="tx1"/>
                        </a:solidFill>
                        <a:latin typeface="メイリオ" panose="020B0604030504040204" pitchFamily="50" charset="-128"/>
                        <a:ea typeface="メイリオ" panose="020B0604030504040204" pitchFamily="50" charset="-128"/>
                        <a:cs typeface="Meiryo UI" panose="020B0604030504040204" pitchFamily="50" charset="-128"/>
                      </a:endParaRPr>
                    </a:p>
                  </a:txBody>
                  <a:tcPr anchor="ctr"/>
                </a:tc>
                <a:extLst>
                  <a:ext uri="{0D108BD9-81ED-4DB2-BD59-A6C34878D82A}">
                    <a16:rowId xmlns:a16="http://schemas.microsoft.com/office/drawing/2014/main" val="10008"/>
                  </a:ext>
                </a:extLst>
              </a:tr>
              <a:tr h="368509">
                <a:tc vMerge="1">
                  <a:txBody>
                    <a:bodyPr/>
                    <a:lstStyle/>
                    <a:p>
                      <a:pPr algn="ctr"/>
                      <a:endParaRPr kumimoji="1"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600" dirty="0" smtClean="0">
                          <a:latin typeface="メイリオ" panose="020B0604030504040204" pitchFamily="50" charset="-128"/>
                          <a:ea typeface="メイリオ" panose="020B0604030504040204" pitchFamily="50" charset="-128"/>
                        </a:rPr>
                        <a:t>事務</a:t>
                      </a:r>
                      <a:r>
                        <a:rPr kumimoji="1" lang="en-US" altLang="ja-JP" sz="1600" dirty="0" smtClean="0">
                          <a:latin typeface="メイリオ" panose="020B0604030504040204" pitchFamily="50" charset="-128"/>
                          <a:ea typeface="メイリオ" panose="020B0604030504040204" pitchFamily="50" charset="-128"/>
                        </a:rPr>
                        <a:t>426</a:t>
                      </a:r>
                      <a:r>
                        <a:rPr kumimoji="1" lang="ja-JP" altLang="en-US" sz="1600" dirty="0" smtClean="0">
                          <a:latin typeface="メイリオ" panose="020B0604030504040204" pitchFamily="50" charset="-128"/>
                          <a:ea typeface="メイリオ" panose="020B0604030504040204" pitchFamily="50" charset="-128"/>
                        </a:rPr>
                        <a:t>人</a:t>
                      </a:r>
                      <a:endParaRPr kumimoji="1" lang="ja-JP" altLang="en-US" sz="1600" dirty="0" smtClean="0">
                        <a:solidFill>
                          <a:schemeClr val="tx1"/>
                        </a:solidFill>
                        <a:latin typeface="メイリオ" panose="020B0604030504040204" pitchFamily="50" charset="-128"/>
                        <a:ea typeface="メイリオ" panose="020B0604030504040204" pitchFamily="50" charset="-128"/>
                        <a:cs typeface="Meiryo UI" panose="020B0604030504040204" pitchFamily="50" charset="-128"/>
                      </a:endParaRP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ja-JP" altLang="en-US" sz="1600" dirty="0" smtClean="0">
                          <a:latin typeface="メイリオ" panose="020B0604030504040204" pitchFamily="50" charset="-128"/>
                          <a:ea typeface="メイリオ" panose="020B0604030504040204" pitchFamily="50" charset="-128"/>
                        </a:rPr>
                        <a:t>技術</a:t>
                      </a:r>
                      <a:endParaRPr kumimoji="1" lang="en-US" altLang="ja-JP" sz="1600" dirty="0" smtClean="0">
                        <a:latin typeface="メイリオ" panose="020B0604030504040204" pitchFamily="50" charset="-128"/>
                        <a:ea typeface="メイリオ" panose="020B0604030504040204" pitchFamily="50" charset="-128"/>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600" dirty="0" smtClean="0">
                          <a:latin typeface="メイリオ" panose="020B0604030504040204" pitchFamily="50" charset="-128"/>
                          <a:ea typeface="メイリオ" panose="020B0604030504040204" pitchFamily="50" charset="-128"/>
                        </a:rPr>
                        <a:t>422</a:t>
                      </a:r>
                      <a:r>
                        <a:rPr kumimoji="1" lang="ja-JP" altLang="en-US" sz="1600" dirty="0" smtClean="0">
                          <a:latin typeface="メイリオ" panose="020B0604030504040204" pitchFamily="50" charset="-128"/>
                          <a:ea typeface="メイリオ" panose="020B0604030504040204" pitchFamily="50" charset="-128"/>
                        </a:rPr>
                        <a:t>人</a:t>
                      </a:r>
                      <a:endParaRPr kumimoji="1" lang="ja-JP" altLang="en-US" sz="1600" dirty="0" smtClean="0">
                        <a:solidFill>
                          <a:schemeClr val="tx1"/>
                        </a:solidFill>
                        <a:latin typeface="メイリオ" panose="020B0604030504040204" pitchFamily="50" charset="-128"/>
                        <a:ea typeface="メイリオ" panose="020B0604030504040204" pitchFamily="50" charset="-128"/>
                        <a:cs typeface="Meiryo UI" panose="020B0604030504040204" pitchFamily="50" charset="-128"/>
                      </a:endParaRP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ja-JP" altLang="en-US" sz="1600" dirty="0" smtClean="0">
                          <a:latin typeface="メイリオ" panose="020B0604030504040204" pitchFamily="50" charset="-128"/>
                          <a:ea typeface="メイリオ" panose="020B0604030504040204" pitchFamily="50" charset="-128"/>
                        </a:rPr>
                        <a:t>技能</a:t>
                      </a:r>
                      <a:endParaRPr kumimoji="1" lang="en-US" altLang="ja-JP" sz="1600" dirty="0" smtClean="0">
                        <a:latin typeface="メイリオ" panose="020B0604030504040204" pitchFamily="50" charset="-128"/>
                        <a:ea typeface="メイリオ" panose="020B0604030504040204" pitchFamily="50" charset="-128"/>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600" dirty="0" smtClean="0">
                          <a:latin typeface="メイリオ" panose="020B0604030504040204" pitchFamily="50" charset="-128"/>
                          <a:ea typeface="メイリオ" panose="020B0604030504040204" pitchFamily="50" charset="-128"/>
                        </a:rPr>
                        <a:t>495</a:t>
                      </a:r>
                      <a:r>
                        <a:rPr kumimoji="1" lang="ja-JP" altLang="en-US" sz="1600" dirty="0" smtClean="0">
                          <a:latin typeface="メイリオ" panose="020B0604030504040204" pitchFamily="50" charset="-128"/>
                          <a:ea typeface="メイリオ" panose="020B0604030504040204" pitchFamily="50" charset="-128"/>
                        </a:rPr>
                        <a:t>人</a:t>
                      </a:r>
                      <a:endParaRPr kumimoji="1" lang="ja-JP" altLang="en-US" sz="1600" dirty="0" smtClean="0">
                        <a:solidFill>
                          <a:schemeClr val="tx1"/>
                        </a:solidFill>
                        <a:latin typeface="メイリオ" panose="020B0604030504040204" pitchFamily="50" charset="-128"/>
                        <a:ea typeface="メイリオ" panose="020B0604030504040204" pitchFamily="50" charset="-128"/>
                        <a:cs typeface="Meiryo UI" panose="020B0604030504040204" pitchFamily="50" charset="-128"/>
                      </a:endParaRPr>
                    </a:p>
                  </a:txBody>
                  <a:tcPr anchor="ctr"/>
                </a:tc>
                <a:tc>
                  <a:txBody>
                    <a:bodyPr/>
                    <a:lstStyle/>
                    <a:p>
                      <a:pPr algn="ctr"/>
                      <a:r>
                        <a:rPr kumimoji="1" lang="ja-JP" altLang="en-US" sz="1600" dirty="0" smtClean="0">
                          <a:latin typeface="メイリオ" panose="020B0604030504040204" pitchFamily="50" charset="-128"/>
                          <a:ea typeface="メイリオ" panose="020B0604030504040204" pitchFamily="50" charset="-128"/>
                        </a:rPr>
                        <a:t>事務</a:t>
                      </a:r>
                      <a:endParaRPr kumimoji="1" lang="en-US" altLang="ja-JP" sz="1600" dirty="0" smtClean="0">
                        <a:latin typeface="メイリオ" panose="020B0604030504040204" pitchFamily="50" charset="-128"/>
                        <a:ea typeface="メイリオ" panose="020B0604030504040204" pitchFamily="50" charset="-128"/>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600" dirty="0" smtClean="0">
                          <a:latin typeface="メイリオ" panose="020B0604030504040204" pitchFamily="50" charset="-128"/>
                          <a:ea typeface="メイリオ" panose="020B0604030504040204" pitchFamily="50" charset="-128"/>
                        </a:rPr>
                        <a:t>86</a:t>
                      </a:r>
                      <a:r>
                        <a:rPr kumimoji="1" lang="ja-JP" altLang="en-US" sz="1600" dirty="0" smtClean="0">
                          <a:latin typeface="メイリオ" panose="020B0604030504040204" pitchFamily="50" charset="-128"/>
                          <a:ea typeface="メイリオ" panose="020B0604030504040204" pitchFamily="50" charset="-128"/>
                        </a:rPr>
                        <a:t>人</a:t>
                      </a:r>
                      <a:endParaRPr kumimoji="1" lang="ja-JP" altLang="en-US" sz="1600" dirty="0" smtClean="0">
                        <a:solidFill>
                          <a:schemeClr val="tx1"/>
                        </a:solidFill>
                        <a:latin typeface="メイリオ" panose="020B0604030504040204" pitchFamily="50" charset="-128"/>
                        <a:ea typeface="メイリオ" panose="020B0604030504040204" pitchFamily="50" charset="-128"/>
                        <a:cs typeface="Meiryo UI" panose="020B0604030504040204" pitchFamily="50" charset="-128"/>
                      </a:endParaRPr>
                    </a:p>
                  </a:txBody>
                  <a:tcPr anchor="ctr"/>
                </a:tc>
                <a:tc>
                  <a:txBody>
                    <a:bodyPr/>
                    <a:lstStyle/>
                    <a:p>
                      <a:pPr algn="ctr"/>
                      <a:r>
                        <a:rPr kumimoji="1" lang="ja-JP" altLang="en-US" sz="1600" dirty="0" smtClean="0">
                          <a:latin typeface="メイリオ" panose="020B0604030504040204" pitchFamily="50" charset="-128"/>
                          <a:ea typeface="メイリオ" panose="020B0604030504040204" pitchFamily="50" charset="-128"/>
                        </a:rPr>
                        <a:t>技術</a:t>
                      </a:r>
                      <a:endParaRPr kumimoji="1" lang="en-US" altLang="ja-JP" sz="1600" dirty="0" smtClean="0">
                        <a:latin typeface="メイリオ" panose="020B0604030504040204" pitchFamily="50" charset="-128"/>
                        <a:ea typeface="メイリオ" panose="020B0604030504040204" pitchFamily="50" charset="-128"/>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600" dirty="0" smtClean="0">
                          <a:latin typeface="メイリオ" panose="020B0604030504040204" pitchFamily="50" charset="-128"/>
                          <a:ea typeface="メイリオ" panose="020B0604030504040204" pitchFamily="50" charset="-128"/>
                        </a:rPr>
                        <a:t>141</a:t>
                      </a:r>
                      <a:r>
                        <a:rPr kumimoji="1" lang="ja-JP" altLang="en-US" sz="1600" dirty="0" smtClean="0">
                          <a:latin typeface="メイリオ" panose="020B0604030504040204" pitchFamily="50" charset="-128"/>
                          <a:ea typeface="メイリオ" panose="020B0604030504040204" pitchFamily="50" charset="-128"/>
                        </a:rPr>
                        <a:t>人</a:t>
                      </a:r>
                      <a:endParaRPr kumimoji="1" lang="ja-JP" altLang="en-US" sz="1600" dirty="0" smtClean="0">
                        <a:solidFill>
                          <a:schemeClr val="tx1"/>
                        </a:solidFill>
                        <a:latin typeface="メイリオ" panose="020B0604030504040204" pitchFamily="50" charset="-128"/>
                        <a:ea typeface="メイリオ" panose="020B0604030504040204" pitchFamily="50" charset="-128"/>
                        <a:cs typeface="Meiryo UI" panose="020B0604030504040204" pitchFamily="50" charset="-128"/>
                      </a:endParaRPr>
                    </a:p>
                  </a:txBody>
                  <a:tcPr anchor="ctr"/>
                </a:tc>
                <a:tc>
                  <a:txBody>
                    <a:bodyPr/>
                    <a:lstStyle/>
                    <a:p>
                      <a:pPr algn="ctr"/>
                      <a:r>
                        <a:rPr kumimoji="1" lang="ja-JP" altLang="en-US" sz="1600" dirty="0" smtClean="0">
                          <a:latin typeface="メイリオ" panose="020B0604030504040204" pitchFamily="50" charset="-128"/>
                          <a:ea typeface="メイリオ" panose="020B0604030504040204" pitchFamily="50" charset="-128"/>
                        </a:rPr>
                        <a:t>技能</a:t>
                      </a:r>
                      <a:endParaRPr kumimoji="1" lang="en-US" altLang="ja-JP" sz="1600" dirty="0" smtClean="0">
                        <a:latin typeface="メイリオ" panose="020B0604030504040204" pitchFamily="50" charset="-128"/>
                        <a:ea typeface="メイリオ" panose="020B0604030504040204" pitchFamily="50" charset="-128"/>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600" dirty="0" smtClean="0">
                          <a:latin typeface="メイリオ" panose="020B0604030504040204" pitchFamily="50" charset="-128"/>
                          <a:ea typeface="メイリオ" panose="020B0604030504040204" pitchFamily="50" charset="-128"/>
                        </a:rPr>
                        <a:t>0</a:t>
                      </a:r>
                      <a:r>
                        <a:rPr kumimoji="1" lang="ja-JP" altLang="en-US" sz="1600" dirty="0" smtClean="0">
                          <a:latin typeface="メイリオ" panose="020B0604030504040204" pitchFamily="50" charset="-128"/>
                          <a:ea typeface="メイリオ" panose="020B0604030504040204" pitchFamily="50" charset="-128"/>
                        </a:rPr>
                        <a:t>人</a:t>
                      </a:r>
                      <a:endParaRPr kumimoji="1" lang="ja-JP" altLang="en-US" sz="1600" dirty="0" smtClean="0">
                        <a:solidFill>
                          <a:schemeClr val="tx1"/>
                        </a:solidFill>
                        <a:latin typeface="メイリオ" panose="020B0604030504040204" pitchFamily="50" charset="-128"/>
                        <a:ea typeface="メイリオ" panose="020B0604030504040204" pitchFamily="50" charset="-128"/>
                        <a:cs typeface="Meiryo UI" panose="020B0604030504040204" pitchFamily="50" charset="-128"/>
                      </a:endParaRPr>
                    </a:p>
                  </a:txBody>
                  <a:tcPr anchor="ctr"/>
                </a:tc>
                <a:tc>
                  <a:txBody>
                    <a:bodyPr/>
                    <a:lstStyle/>
                    <a:p>
                      <a:pPr algn="ctr"/>
                      <a:r>
                        <a:rPr kumimoji="1" lang="ja-JP" altLang="en-US" sz="1600" dirty="0" err="1" smtClean="0">
                          <a:latin typeface="メイリオ" panose="020B0604030504040204" pitchFamily="50" charset="-128"/>
                          <a:ea typeface="メイリオ" panose="020B0604030504040204" pitchFamily="50" charset="-128"/>
                        </a:rPr>
                        <a:t>ー</a:t>
                      </a:r>
                      <a:endParaRPr kumimoji="1" lang="ja-JP" altLang="en-US" sz="1600" dirty="0">
                        <a:solidFill>
                          <a:schemeClr val="tx1"/>
                        </a:solidFill>
                        <a:latin typeface="メイリオ" panose="020B0604030504040204" pitchFamily="50" charset="-128"/>
                        <a:ea typeface="メイリオ" panose="020B0604030504040204" pitchFamily="50" charset="-128"/>
                        <a:cs typeface="Meiryo UI" panose="020B0604030504040204" pitchFamily="50" charset="-128"/>
                      </a:endParaRPr>
                    </a:p>
                  </a:txBody>
                  <a:tcPr anchor="ctr"/>
                </a:tc>
                <a:extLst>
                  <a:ext uri="{0D108BD9-81ED-4DB2-BD59-A6C34878D82A}">
                    <a16:rowId xmlns:a16="http://schemas.microsoft.com/office/drawing/2014/main" val="10009"/>
                  </a:ext>
                </a:extLst>
              </a:tr>
            </a:tbl>
          </a:graphicData>
        </a:graphic>
      </p:graphicFrame>
      <p:sp>
        <p:nvSpPr>
          <p:cNvPr id="4" name="テキスト ボックス 3"/>
          <p:cNvSpPr txBox="1"/>
          <p:nvPr/>
        </p:nvSpPr>
        <p:spPr>
          <a:xfrm>
            <a:off x="0" y="3394"/>
            <a:ext cx="8748464" cy="400110"/>
          </a:xfrm>
          <a:prstGeom prst="rect">
            <a:avLst/>
          </a:prstGeom>
          <a:noFill/>
        </p:spPr>
        <p:txBody>
          <a:bodyPr wrap="square" lIns="36000" rIns="36000" rtlCol="0">
            <a:spAutoFit/>
          </a:bodyPr>
          <a:lstStyle/>
          <a:p>
            <a:r>
              <a:rPr lang="ja-JP" altLang="en-US" dirty="0">
                <a:latin typeface="Meiryo UI" panose="020B0604030504040204" pitchFamily="50" charset="-128"/>
                <a:ea typeface="Meiryo UI" panose="020B0604030504040204" pitchFamily="50" charset="-128"/>
                <a:cs typeface="Meiryo UI" panose="020B0604030504040204" pitchFamily="50" charset="-128"/>
              </a:rPr>
              <a:t> </a:t>
            </a:r>
            <a:r>
              <a:rPr kumimoji="1" lang="ja-JP" altLang="en-US" sz="2000" b="1" dirty="0" smtClean="0">
                <a:latin typeface="Meiryo UI" panose="020B0604030504040204" pitchFamily="50" charset="-128"/>
                <a:ea typeface="Meiryo UI" panose="020B0604030504040204" pitchFamily="50" charset="-128"/>
                <a:cs typeface="Meiryo UI" panose="020B0604030504040204" pitchFamily="50" charset="-128"/>
              </a:rPr>
              <a:t>大阪市・堺市の事業規模等の比較（平成</a:t>
            </a:r>
            <a:r>
              <a:rPr kumimoji="1" lang="en-US" altLang="ja-JP" sz="2000" b="1" dirty="0" smtClean="0">
                <a:latin typeface="Meiryo UI" panose="020B0604030504040204" pitchFamily="50" charset="-128"/>
                <a:ea typeface="Meiryo UI" panose="020B0604030504040204" pitchFamily="50" charset="-128"/>
                <a:cs typeface="Meiryo UI" panose="020B0604030504040204" pitchFamily="50" charset="-128"/>
              </a:rPr>
              <a:t>29</a:t>
            </a:r>
            <a:r>
              <a:rPr kumimoji="1" lang="ja-JP" altLang="en-US" sz="2000" b="1" dirty="0" smtClean="0">
                <a:latin typeface="Meiryo UI" panose="020B0604030504040204" pitchFamily="50" charset="-128"/>
                <a:ea typeface="Meiryo UI" panose="020B0604030504040204" pitchFamily="50" charset="-128"/>
                <a:cs typeface="Meiryo UI" panose="020B0604030504040204" pitchFamily="50" charset="-128"/>
              </a:rPr>
              <a:t>年度決算）</a:t>
            </a:r>
            <a:endParaRPr kumimoji="1" lang="en-US" altLang="ja-JP" sz="1100" dirty="0" smtClean="0">
              <a:latin typeface="Meiryo UI" panose="020B0604030504040204" pitchFamily="50" charset="-128"/>
              <a:ea typeface="Meiryo UI" panose="020B0604030504040204" pitchFamily="50" charset="-128"/>
              <a:cs typeface="Meiryo UI" panose="020B0604030504040204" pitchFamily="50" charset="-128"/>
            </a:endParaRPr>
          </a:p>
        </p:txBody>
      </p:sp>
      <p:sp>
        <p:nvSpPr>
          <p:cNvPr id="8" name="テキスト ボックス 7"/>
          <p:cNvSpPr txBox="1"/>
          <p:nvPr/>
        </p:nvSpPr>
        <p:spPr>
          <a:xfrm>
            <a:off x="7161609" y="39897"/>
            <a:ext cx="1728192" cy="400110"/>
          </a:xfrm>
          <a:prstGeom prst="rect">
            <a:avLst/>
          </a:prstGeom>
          <a:noFill/>
        </p:spPr>
        <p:txBody>
          <a:bodyPr wrap="square" lIns="36000" rIns="36000" rtlCol="0">
            <a:spAutoFit/>
          </a:bodyPr>
          <a:lstStyle/>
          <a:p>
            <a:pPr algn="ctr"/>
            <a:r>
              <a:rPr lang="ja-JP" altLang="en-US" sz="1000" dirty="0">
                <a:latin typeface="Meiryo UI" panose="020B0604030504040204" pitchFamily="50" charset="-128"/>
                <a:ea typeface="Meiryo UI" panose="020B0604030504040204" pitchFamily="50" charset="-128"/>
                <a:cs typeface="Meiryo UI" panose="020B0604030504040204" pitchFamily="50" charset="-128"/>
              </a:rPr>
              <a:t>数値：総務省決算状況</a:t>
            </a:r>
            <a:r>
              <a:rPr lang="ja-JP" altLang="en-US" sz="1000" dirty="0" smtClean="0">
                <a:latin typeface="Meiryo UI" panose="020B0604030504040204" pitchFamily="50" charset="-128"/>
                <a:ea typeface="Meiryo UI" panose="020B0604030504040204" pitchFamily="50" charset="-128"/>
                <a:cs typeface="Meiryo UI" panose="020B0604030504040204" pitchFamily="50" charset="-128"/>
              </a:rPr>
              <a:t>調査</a:t>
            </a:r>
            <a:endParaRPr lang="en-US" altLang="ja-JP" sz="1000" dirty="0" smtClean="0">
              <a:latin typeface="Meiryo UI" panose="020B0604030504040204" pitchFamily="50" charset="-128"/>
              <a:ea typeface="Meiryo UI" panose="020B0604030504040204" pitchFamily="50" charset="-128"/>
              <a:cs typeface="Meiryo UI" panose="020B0604030504040204" pitchFamily="50" charset="-128"/>
            </a:endParaRPr>
          </a:p>
          <a:p>
            <a:pPr algn="ctr"/>
            <a:r>
              <a:rPr kumimoji="1" lang="en-US" altLang="ja-JP" sz="1000" dirty="0" smtClean="0">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000" dirty="0" smtClean="0">
                <a:latin typeface="Meiryo UI" panose="020B0604030504040204" pitchFamily="50" charset="-128"/>
                <a:ea typeface="Meiryo UI" panose="020B0604030504040204" pitchFamily="50" charset="-128"/>
                <a:cs typeface="Meiryo UI" panose="020B0604030504040204" pitchFamily="50" charset="-128"/>
              </a:rPr>
              <a:t>金額は税抜、料金は税込</a:t>
            </a:r>
            <a:endParaRPr kumimoji="1" lang="ja-JP" altLang="en-US" sz="1000" dirty="0">
              <a:latin typeface="Meiryo UI" panose="020B0604030504040204" pitchFamily="50" charset="-128"/>
              <a:ea typeface="Meiryo UI" panose="020B0604030504040204" pitchFamily="50" charset="-128"/>
              <a:cs typeface="Meiryo UI" panose="020B0604030504040204" pitchFamily="50" charset="-128"/>
            </a:endParaRPr>
          </a:p>
        </p:txBody>
      </p:sp>
      <p:graphicFrame>
        <p:nvGraphicFramePr>
          <p:cNvPr id="9" name="表 8"/>
          <p:cNvGraphicFramePr>
            <a:graphicFrameLocks noGrp="1"/>
          </p:cNvGraphicFramePr>
          <p:nvPr>
            <p:extLst>
              <p:ext uri="{D42A27DB-BD31-4B8C-83A1-F6EECF244321}">
                <p14:modId xmlns:p14="http://schemas.microsoft.com/office/powerpoint/2010/main" val="3203579654"/>
              </p:ext>
            </p:extLst>
          </p:nvPr>
        </p:nvGraphicFramePr>
        <p:xfrm>
          <a:off x="326241" y="4901337"/>
          <a:ext cx="8496943" cy="1940362"/>
        </p:xfrm>
        <a:graphic>
          <a:graphicData uri="http://schemas.openxmlformats.org/drawingml/2006/table">
            <a:tbl>
              <a:tblPr firstRow="1" bandRow="1">
                <a:tableStyleId>{073A0DAA-6AF3-43AB-8588-CEC1D06C72B9}</a:tableStyleId>
              </a:tblPr>
              <a:tblGrid>
                <a:gridCol w="388749">
                  <a:extLst>
                    <a:ext uri="{9D8B030D-6E8A-4147-A177-3AD203B41FA5}">
                      <a16:colId xmlns:a16="http://schemas.microsoft.com/office/drawing/2014/main" val="20000"/>
                    </a:ext>
                  </a:extLst>
                </a:gridCol>
                <a:gridCol w="2647335">
                  <a:extLst>
                    <a:ext uri="{9D8B030D-6E8A-4147-A177-3AD203B41FA5}">
                      <a16:colId xmlns:a16="http://schemas.microsoft.com/office/drawing/2014/main" val="20001"/>
                    </a:ext>
                  </a:extLst>
                </a:gridCol>
                <a:gridCol w="1356404">
                  <a:extLst>
                    <a:ext uri="{9D8B030D-6E8A-4147-A177-3AD203B41FA5}">
                      <a16:colId xmlns:a16="http://schemas.microsoft.com/office/drawing/2014/main" val="20002"/>
                    </a:ext>
                  </a:extLst>
                </a:gridCol>
                <a:gridCol w="1656184">
                  <a:extLst>
                    <a:ext uri="{9D8B030D-6E8A-4147-A177-3AD203B41FA5}">
                      <a16:colId xmlns:a16="http://schemas.microsoft.com/office/drawing/2014/main" val="20003"/>
                    </a:ext>
                  </a:extLst>
                </a:gridCol>
                <a:gridCol w="1584176">
                  <a:extLst>
                    <a:ext uri="{9D8B030D-6E8A-4147-A177-3AD203B41FA5}">
                      <a16:colId xmlns:a16="http://schemas.microsoft.com/office/drawing/2014/main" val="20004"/>
                    </a:ext>
                  </a:extLst>
                </a:gridCol>
                <a:gridCol w="864095">
                  <a:extLst>
                    <a:ext uri="{9D8B030D-6E8A-4147-A177-3AD203B41FA5}">
                      <a16:colId xmlns:a16="http://schemas.microsoft.com/office/drawing/2014/main" val="20005"/>
                    </a:ext>
                  </a:extLst>
                </a:gridCol>
              </a:tblGrid>
              <a:tr h="376250">
                <a:tc gridSpan="2">
                  <a:txBody>
                    <a:bodyPr/>
                    <a:lstStyle/>
                    <a:p>
                      <a:pPr algn="ctr"/>
                      <a:r>
                        <a:rPr kumimoji="1" lang="ja-JP" altLang="en-US" sz="1600" dirty="0" smtClean="0">
                          <a:latin typeface="メイリオ" panose="020B0604030504040204" pitchFamily="50" charset="-128"/>
                          <a:ea typeface="メイリオ" panose="020B0604030504040204" pitchFamily="50" charset="-128"/>
                        </a:rPr>
                        <a:t>項目</a:t>
                      </a:r>
                      <a:endParaRPr kumimoji="1" lang="ja-JP" altLang="en-US" sz="1600" dirty="0">
                        <a:solidFill>
                          <a:schemeClr val="bg1"/>
                        </a:solidFill>
                        <a:latin typeface="メイリオ" panose="020B0604030504040204" pitchFamily="50" charset="-128"/>
                        <a:ea typeface="メイリオ" panose="020B0604030504040204" pitchFamily="50" charset="-128"/>
                        <a:cs typeface="Meiryo UI" panose="020B0604030504040204" pitchFamily="50" charset="-128"/>
                      </a:endParaRPr>
                    </a:p>
                  </a:txBody>
                  <a:tcPr anchor="ctr"/>
                </a:tc>
                <a:tc hMerge="1">
                  <a:txBody>
                    <a:bodyPr/>
                    <a:lstStyle/>
                    <a:p>
                      <a:endParaRPr kumimoji="1" lang="ja-JP" altLang="en-US"/>
                    </a:p>
                  </a:txBody>
                  <a:tcPr/>
                </a:tc>
                <a:tc>
                  <a:txBody>
                    <a:bodyPr/>
                    <a:lstStyle/>
                    <a:p>
                      <a:pPr algn="ctr"/>
                      <a:r>
                        <a:rPr kumimoji="1" lang="ja-JP" altLang="en-US" sz="1600" dirty="0" smtClean="0">
                          <a:latin typeface="メイリオ" panose="020B0604030504040204" pitchFamily="50" charset="-128"/>
                          <a:ea typeface="メイリオ" panose="020B0604030504040204" pitchFamily="50" charset="-128"/>
                        </a:rPr>
                        <a:t>内容</a:t>
                      </a:r>
                      <a:endParaRPr kumimoji="1" lang="ja-JP" altLang="en-US" sz="1600" dirty="0">
                        <a:solidFill>
                          <a:schemeClr val="bg1"/>
                        </a:solidFill>
                        <a:latin typeface="メイリオ" panose="020B0604030504040204" pitchFamily="50" charset="-128"/>
                        <a:ea typeface="メイリオ" panose="020B0604030504040204" pitchFamily="50" charset="-128"/>
                        <a:cs typeface="Meiryo UI" panose="020B0604030504040204" pitchFamily="50" charset="-128"/>
                      </a:endParaRPr>
                    </a:p>
                  </a:txBody>
                  <a:tcPr anchor="ctr"/>
                </a:tc>
                <a:tc>
                  <a:txBody>
                    <a:bodyPr/>
                    <a:lstStyle/>
                    <a:p>
                      <a:pPr algn="ctr"/>
                      <a:r>
                        <a:rPr kumimoji="1" lang="ja-JP" altLang="en-US" sz="1600" dirty="0" smtClean="0">
                          <a:latin typeface="メイリオ" panose="020B0604030504040204" pitchFamily="50" charset="-128"/>
                          <a:ea typeface="メイリオ" panose="020B0604030504040204" pitchFamily="50" charset="-128"/>
                        </a:rPr>
                        <a:t>大阪市（</a:t>
                      </a:r>
                      <a:r>
                        <a:rPr kumimoji="1" lang="en-US" altLang="ja-JP" sz="1600" dirty="0" smtClean="0">
                          <a:latin typeface="メイリオ" panose="020B0604030504040204" pitchFamily="50" charset="-128"/>
                          <a:ea typeface="メイリオ" panose="020B0604030504040204" pitchFamily="50" charset="-128"/>
                        </a:rPr>
                        <a:t>A</a:t>
                      </a:r>
                      <a:r>
                        <a:rPr kumimoji="1" lang="ja-JP" altLang="en-US" sz="1600" dirty="0" smtClean="0">
                          <a:latin typeface="メイリオ" panose="020B0604030504040204" pitchFamily="50" charset="-128"/>
                          <a:ea typeface="メイリオ" panose="020B0604030504040204" pitchFamily="50" charset="-128"/>
                        </a:rPr>
                        <a:t>）</a:t>
                      </a:r>
                      <a:endParaRPr kumimoji="1" lang="ja-JP" altLang="en-US" sz="1600" dirty="0">
                        <a:solidFill>
                          <a:schemeClr val="bg1"/>
                        </a:solidFill>
                        <a:latin typeface="メイリオ" panose="020B0604030504040204" pitchFamily="50" charset="-128"/>
                        <a:ea typeface="メイリオ" panose="020B0604030504040204" pitchFamily="50" charset="-128"/>
                        <a:cs typeface="Meiryo UI" panose="020B0604030504040204" pitchFamily="50" charset="-128"/>
                      </a:endParaRPr>
                    </a:p>
                  </a:txBody>
                  <a:tcPr anchor="ctr"/>
                </a:tc>
                <a:tc>
                  <a:txBody>
                    <a:bodyPr/>
                    <a:lstStyle/>
                    <a:p>
                      <a:pPr algn="ctr"/>
                      <a:r>
                        <a:rPr kumimoji="1" lang="ja-JP" altLang="en-US" sz="1600" dirty="0" smtClean="0">
                          <a:latin typeface="メイリオ" panose="020B0604030504040204" pitchFamily="50" charset="-128"/>
                          <a:ea typeface="メイリオ" panose="020B0604030504040204" pitchFamily="50" charset="-128"/>
                        </a:rPr>
                        <a:t>堺市（</a:t>
                      </a:r>
                      <a:r>
                        <a:rPr kumimoji="1" lang="en-US" altLang="ja-JP" sz="1600" dirty="0" smtClean="0">
                          <a:latin typeface="メイリオ" panose="020B0604030504040204" pitchFamily="50" charset="-128"/>
                          <a:ea typeface="メイリオ" panose="020B0604030504040204" pitchFamily="50" charset="-128"/>
                        </a:rPr>
                        <a:t>B</a:t>
                      </a:r>
                      <a:r>
                        <a:rPr kumimoji="1" lang="ja-JP" altLang="en-US" sz="1600" dirty="0" smtClean="0">
                          <a:latin typeface="メイリオ" panose="020B0604030504040204" pitchFamily="50" charset="-128"/>
                          <a:ea typeface="メイリオ" panose="020B0604030504040204" pitchFamily="50" charset="-128"/>
                        </a:rPr>
                        <a:t>）</a:t>
                      </a:r>
                      <a:endParaRPr kumimoji="1" lang="ja-JP" altLang="en-US" sz="1600" dirty="0">
                        <a:solidFill>
                          <a:schemeClr val="bg1"/>
                        </a:solidFill>
                        <a:latin typeface="メイリオ" panose="020B0604030504040204" pitchFamily="50" charset="-128"/>
                        <a:ea typeface="メイリオ" panose="020B0604030504040204" pitchFamily="50" charset="-128"/>
                        <a:cs typeface="Meiryo UI" panose="020B0604030504040204" pitchFamily="50" charset="-128"/>
                      </a:endParaRPr>
                    </a:p>
                  </a:txBody>
                  <a:tcPr anchor="ctr"/>
                </a:tc>
                <a:tc>
                  <a:txBody>
                    <a:bodyPr/>
                    <a:lstStyle/>
                    <a:p>
                      <a:pPr algn="ctr"/>
                      <a:r>
                        <a:rPr kumimoji="1" lang="ja-JP" altLang="en-US" sz="1600" dirty="0" smtClean="0">
                          <a:latin typeface="メイリオ" panose="020B0604030504040204" pitchFamily="50" charset="-128"/>
                          <a:ea typeface="メイリオ" panose="020B0604030504040204" pitchFamily="50" charset="-128"/>
                        </a:rPr>
                        <a:t>Ａ／Ｂ</a:t>
                      </a:r>
                      <a:endParaRPr kumimoji="1" lang="ja-JP" altLang="en-US" sz="1600" dirty="0">
                        <a:solidFill>
                          <a:schemeClr val="bg1"/>
                        </a:solidFill>
                        <a:latin typeface="メイリオ" panose="020B0604030504040204" pitchFamily="50" charset="-128"/>
                        <a:ea typeface="メイリオ" panose="020B0604030504040204" pitchFamily="50" charset="-128"/>
                        <a:cs typeface="Meiryo UI" panose="020B0604030504040204" pitchFamily="50" charset="-128"/>
                      </a:endParaRPr>
                    </a:p>
                  </a:txBody>
                  <a:tcPr anchor="ctr"/>
                </a:tc>
                <a:extLst>
                  <a:ext uri="{0D108BD9-81ED-4DB2-BD59-A6C34878D82A}">
                    <a16:rowId xmlns:a16="http://schemas.microsoft.com/office/drawing/2014/main" val="10000"/>
                  </a:ext>
                </a:extLst>
              </a:tr>
              <a:tr h="376250">
                <a:tc rowSpan="4">
                  <a:txBody>
                    <a:bodyPr/>
                    <a:lstStyle/>
                    <a:p>
                      <a:pPr algn="l"/>
                      <a:r>
                        <a:rPr kumimoji="1" lang="ja-JP" altLang="en-US" sz="1600" dirty="0" smtClean="0"/>
                        <a:t>管</a:t>
                      </a:r>
                      <a:endParaRPr kumimoji="1" lang="en-US" altLang="ja-JP" sz="1600" dirty="0" smtClean="0"/>
                    </a:p>
                    <a:p>
                      <a:pPr algn="l"/>
                      <a:r>
                        <a:rPr kumimoji="1" lang="ja-JP" altLang="en-US" sz="1600" dirty="0" smtClean="0"/>
                        <a:t>路</a:t>
                      </a:r>
                      <a:endParaRPr kumimoji="1"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algn="l"/>
                      <a:r>
                        <a:rPr kumimoji="1" lang="ja-JP" altLang="en-US" sz="1400" dirty="0" smtClean="0">
                          <a:latin typeface="メイリオ" panose="020B0604030504040204" pitchFamily="50" charset="-128"/>
                          <a:ea typeface="メイリオ" panose="020B0604030504040204" pitchFamily="50" charset="-128"/>
                        </a:rPr>
                        <a:t>管路延長（</a:t>
                      </a:r>
                      <a:r>
                        <a:rPr kumimoji="1" lang="en-US" altLang="ja-JP" sz="1400" dirty="0" smtClean="0">
                          <a:latin typeface="メイリオ" panose="020B0604030504040204" pitchFamily="50" charset="-128"/>
                          <a:ea typeface="メイリオ" panose="020B0604030504040204" pitchFamily="50" charset="-128"/>
                        </a:rPr>
                        <a:t>km</a:t>
                      </a:r>
                      <a:r>
                        <a:rPr kumimoji="1" lang="ja-JP" altLang="en-US" sz="1400" dirty="0" smtClean="0">
                          <a:latin typeface="メイリオ" panose="020B0604030504040204" pitchFamily="50" charset="-128"/>
                          <a:ea typeface="メイリオ" panose="020B0604030504040204" pitchFamily="50" charset="-128"/>
                        </a:rPr>
                        <a:t>）</a:t>
                      </a:r>
                      <a:endParaRPr kumimoji="1" lang="ja-JP" altLang="en-US" sz="1400" dirty="0">
                        <a:solidFill>
                          <a:schemeClr val="tx1"/>
                        </a:solidFill>
                        <a:latin typeface="メイリオ" panose="020B0604030504040204" pitchFamily="50" charset="-128"/>
                        <a:ea typeface="メイリオ" panose="020B0604030504040204" pitchFamily="50" charset="-128"/>
                        <a:cs typeface="Meiryo UI" panose="020B0604030504040204" pitchFamily="50" charset="-128"/>
                      </a:endParaRPr>
                    </a:p>
                  </a:txBody>
                  <a:tcPr anchor="ctr"/>
                </a:tc>
                <a:tc>
                  <a:txBody>
                    <a:bodyPr/>
                    <a:lstStyle/>
                    <a:p>
                      <a:pPr algn="ctr"/>
                      <a:r>
                        <a:rPr kumimoji="1" lang="ja-JP" altLang="en-US" sz="1600" dirty="0" smtClean="0">
                          <a:latin typeface="メイリオ" panose="020B0604030504040204" pitchFamily="50" charset="-128"/>
                          <a:ea typeface="メイリオ" panose="020B0604030504040204" pitchFamily="50" charset="-128"/>
                        </a:rPr>
                        <a:t>－</a:t>
                      </a:r>
                      <a:endParaRPr kumimoji="1" lang="ja-JP" altLang="en-US" sz="1600" dirty="0">
                        <a:solidFill>
                          <a:schemeClr val="tx1"/>
                        </a:solidFill>
                        <a:latin typeface="メイリオ" panose="020B0604030504040204" pitchFamily="50" charset="-128"/>
                        <a:ea typeface="メイリオ" panose="020B0604030504040204" pitchFamily="50" charset="-128"/>
                        <a:cs typeface="Meiryo UI" panose="020B0604030504040204" pitchFamily="50" charset="-128"/>
                      </a:endParaRPr>
                    </a:p>
                  </a:txBody>
                  <a:tcPr anchor="ctr"/>
                </a:tc>
                <a:tc>
                  <a:txBody>
                    <a:bodyPr/>
                    <a:lstStyle/>
                    <a:p>
                      <a:pPr algn="ctr"/>
                      <a:r>
                        <a:rPr kumimoji="1" lang="en-US" altLang="ja-JP" sz="1600" dirty="0" smtClean="0">
                          <a:latin typeface="メイリオ" panose="020B0604030504040204" pitchFamily="50" charset="-128"/>
                          <a:ea typeface="メイリオ" panose="020B0604030504040204" pitchFamily="50" charset="-128"/>
                        </a:rPr>
                        <a:t>5,229</a:t>
                      </a:r>
                      <a:endParaRPr kumimoji="1" lang="ja-JP" altLang="en-US" sz="1600" dirty="0">
                        <a:solidFill>
                          <a:schemeClr val="tx1"/>
                        </a:solidFill>
                        <a:latin typeface="メイリオ" panose="020B0604030504040204" pitchFamily="50" charset="-128"/>
                        <a:ea typeface="メイリオ" panose="020B0604030504040204" pitchFamily="50" charset="-128"/>
                        <a:cs typeface="Meiryo UI" panose="020B0604030504040204" pitchFamily="50" charset="-128"/>
                      </a:endParaRPr>
                    </a:p>
                  </a:txBody>
                  <a:tcPr anchor="ctr"/>
                </a:tc>
                <a:tc>
                  <a:txBody>
                    <a:bodyPr/>
                    <a:lstStyle/>
                    <a:p>
                      <a:pPr algn="ctr"/>
                      <a:r>
                        <a:rPr kumimoji="1" lang="en-US" altLang="ja-JP" sz="1600" dirty="0" smtClean="0">
                          <a:latin typeface="メイリオ" panose="020B0604030504040204" pitchFamily="50" charset="-128"/>
                          <a:ea typeface="メイリオ" panose="020B0604030504040204" pitchFamily="50" charset="-128"/>
                        </a:rPr>
                        <a:t>2,416</a:t>
                      </a:r>
                      <a:endParaRPr kumimoji="1" lang="ja-JP" altLang="en-US" sz="1600" dirty="0">
                        <a:solidFill>
                          <a:schemeClr val="tx1"/>
                        </a:solidFill>
                        <a:latin typeface="メイリオ" panose="020B0604030504040204" pitchFamily="50" charset="-128"/>
                        <a:ea typeface="メイリオ" panose="020B0604030504040204" pitchFamily="50" charset="-128"/>
                        <a:cs typeface="Meiryo UI" panose="020B0604030504040204" pitchFamily="50" charset="-128"/>
                      </a:endParaRPr>
                    </a:p>
                  </a:txBody>
                  <a:tcPr anchor="ctr"/>
                </a:tc>
                <a:tc>
                  <a:txBody>
                    <a:bodyPr/>
                    <a:lstStyle/>
                    <a:p>
                      <a:pPr algn="ctr"/>
                      <a:r>
                        <a:rPr kumimoji="1" lang="en-US" altLang="ja-JP" sz="1600" dirty="0" smtClean="0">
                          <a:latin typeface="メイリオ" panose="020B0604030504040204" pitchFamily="50" charset="-128"/>
                          <a:ea typeface="メイリオ" panose="020B0604030504040204" pitchFamily="50" charset="-128"/>
                        </a:rPr>
                        <a:t>2.2</a:t>
                      </a:r>
                      <a:r>
                        <a:rPr kumimoji="1" lang="ja-JP" altLang="en-US" sz="1600" dirty="0" smtClean="0">
                          <a:latin typeface="メイリオ" panose="020B0604030504040204" pitchFamily="50" charset="-128"/>
                          <a:ea typeface="メイリオ" panose="020B0604030504040204" pitchFamily="50" charset="-128"/>
                        </a:rPr>
                        <a:t>倍</a:t>
                      </a:r>
                      <a:endParaRPr kumimoji="1" lang="ja-JP" altLang="en-US" sz="1600" dirty="0">
                        <a:solidFill>
                          <a:schemeClr val="tx1"/>
                        </a:solidFill>
                        <a:latin typeface="メイリオ" panose="020B0604030504040204" pitchFamily="50" charset="-128"/>
                        <a:ea typeface="メイリオ" panose="020B0604030504040204" pitchFamily="50" charset="-128"/>
                        <a:cs typeface="Meiryo UI" panose="020B0604030504040204" pitchFamily="50" charset="-128"/>
                      </a:endParaRPr>
                    </a:p>
                  </a:txBody>
                  <a:tcPr anchor="ctr"/>
                </a:tc>
                <a:extLst>
                  <a:ext uri="{0D108BD9-81ED-4DB2-BD59-A6C34878D82A}">
                    <a16:rowId xmlns:a16="http://schemas.microsoft.com/office/drawing/2014/main" val="10001"/>
                  </a:ext>
                </a:extLst>
              </a:tr>
              <a:tr h="435362">
                <a:tc vMerge="1">
                  <a:txBody>
                    <a:bodyPr/>
                    <a:lstStyle/>
                    <a:p>
                      <a:pPr algn="l"/>
                      <a:endParaRPr kumimoji="1"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lnR w="12700" cap="flat" cmpd="sng" algn="ctr">
                      <a:solidFill>
                        <a:schemeClr val="bg1"/>
                      </a:solidFill>
                      <a:prstDash val="solid"/>
                      <a:round/>
                      <a:headEnd type="none" w="med" len="med"/>
                      <a:tailEnd type="none" w="med" len="med"/>
                    </a:lnR>
                  </a:tcPr>
                </a:tc>
                <a:tc>
                  <a:txBody>
                    <a:bodyPr/>
                    <a:lstStyle/>
                    <a:p>
                      <a:pPr algn="l"/>
                      <a:r>
                        <a:rPr kumimoji="1" lang="ja-JP" altLang="en-US" sz="1400" dirty="0" smtClean="0">
                          <a:latin typeface="メイリオ" panose="020B0604030504040204" pitchFamily="50" charset="-128"/>
                          <a:ea typeface="メイリオ" panose="020B0604030504040204" pitchFamily="50" charset="-128"/>
                        </a:rPr>
                        <a:t>法定耐用年数超過管路（</a:t>
                      </a:r>
                      <a:r>
                        <a:rPr kumimoji="1" lang="en-US" altLang="ja-JP" sz="1400" dirty="0" smtClean="0">
                          <a:latin typeface="メイリオ" panose="020B0604030504040204" pitchFamily="50" charset="-128"/>
                          <a:ea typeface="メイリオ" panose="020B0604030504040204" pitchFamily="50" charset="-128"/>
                        </a:rPr>
                        <a:t>%</a:t>
                      </a:r>
                      <a:r>
                        <a:rPr kumimoji="1" lang="ja-JP" altLang="en-US" sz="1400" dirty="0" smtClean="0">
                          <a:latin typeface="メイリオ" panose="020B0604030504040204" pitchFamily="50" charset="-128"/>
                          <a:ea typeface="メイリオ" panose="020B0604030504040204" pitchFamily="50" charset="-128"/>
                        </a:rPr>
                        <a:t>）</a:t>
                      </a:r>
                      <a:endParaRPr kumimoji="1" lang="ja-JP" altLang="en-US" sz="1400" baseline="30000" dirty="0">
                        <a:solidFill>
                          <a:schemeClr val="tx1"/>
                        </a:solidFill>
                        <a:latin typeface="メイリオ" panose="020B0604030504040204" pitchFamily="50" charset="-128"/>
                        <a:ea typeface="メイリオ" panose="020B0604030504040204" pitchFamily="50" charset="-128"/>
                        <a:cs typeface="Meiryo UI" panose="020B0604030504040204" pitchFamily="50" charset="-128"/>
                      </a:endParaRPr>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sz="900" dirty="0" smtClean="0">
                          <a:latin typeface="メイリオ" panose="020B0604030504040204" pitchFamily="50" charset="-128"/>
                          <a:ea typeface="メイリオ" panose="020B0604030504040204" pitchFamily="50" charset="-128"/>
                        </a:rPr>
                        <a:t>40</a:t>
                      </a:r>
                      <a:r>
                        <a:rPr kumimoji="1" lang="ja-JP" altLang="en-US" sz="900" dirty="0" smtClean="0">
                          <a:latin typeface="メイリオ" panose="020B0604030504040204" pitchFamily="50" charset="-128"/>
                          <a:ea typeface="メイリオ" panose="020B0604030504040204" pitchFamily="50" charset="-128"/>
                        </a:rPr>
                        <a:t>年を超えている管路延長／管路延長</a:t>
                      </a:r>
                      <a:endParaRPr kumimoji="1" lang="ja-JP" altLang="en-US" sz="900" dirty="0" smtClean="0">
                        <a:solidFill>
                          <a:schemeClr val="tx1"/>
                        </a:solidFill>
                        <a:latin typeface="メイリオ" panose="020B0604030504040204" pitchFamily="50" charset="-128"/>
                        <a:ea typeface="メイリオ" panose="020B0604030504040204" pitchFamily="50" charset="-128"/>
                        <a:cs typeface="Meiryo UI" panose="020B0604030504040204" pitchFamily="50" charset="-128"/>
                      </a:endParaRPr>
                    </a:p>
                  </a:txBody>
                  <a:tcPr anchor="ctr"/>
                </a:tc>
                <a:tc>
                  <a:txBody>
                    <a:bodyPr/>
                    <a:lstStyle/>
                    <a:p>
                      <a:pPr algn="ctr"/>
                      <a:r>
                        <a:rPr kumimoji="1" lang="en-US" altLang="ja-JP" sz="1600" dirty="0" smtClean="0">
                          <a:latin typeface="メイリオ" panose="020B0604030504040204" pitchFamily="50" charset="-128"/>
                          <a:ea typeface="メイリオ" panose="020B0604030504040204" pitchFamily="50" charset="-128"/>
                        </a:rPr>
                        <a:t>46.5</a:t>
                      </a:r>
                      <a:endParaRPr kumimoji="1" lang="ja-JP" altLang="en-US" sz="1600" dirty="0">
                        <a:solidFill>
                          <a:schemeClr val="tx1"/>
                        </a:solidFill>
                        <a:latin typeface="メイリオ" panose="020B0604030504040204" pitchFamily="50" charset="-128"/>
                        <a:ea typeface="メイリオ" panose="020B0604030504040204" pitchFamily="50" charset="-128"/>
                        <a:cs typeface="Meiryo UI" panose="020B0604030504040204" pitchFamily="50" charset="-128"/>
                      </a:endParaRPr>
                    </a:p>
                  </a:txBody>
                  <a:tcPr anchor="ctr"/>
                </a:tc>
                <a:tc>
                  <a:txBody>
                    <a:bodyPr/>
                    <a:lstStyle/>
                    <a:p>
                      <a:pPr algn="ctr"/>
                      <a:r>
                        <a:rPr kumimoji="1" lang="en-US" altLang="ja-JP" sz="1600" dirty="0" smtClean="0">
                          <a:latin typeface="メイリオ" panose="020B0604030504040204" pitchFamily="50" charset="-128"/>
                          <a:ea typeface="メイリオ" panose="020B0604030504040204" pitchFamily="50" charset="-128"/>
                        </a:rPr>
                        <a:t>18.4</a:t>
                      </a:r>
                      <a:endParaRPr kumimoji="1" lang="ja-JP" altLang="en-US" sz="1600" dirty="0">
                        <a:solidFill>
                          <a:schemeClr val="tx1"/>
                        </a:solidFill>
                        <a:latin typeface="メイリオ" panose="020B0604030504040204" pitchFamily="50" charset="-128"/>
                        <a:ea typeface="メイリオ" panose="020B0604030504040204" pitchFamily="50" charset="-128"/>
                        <a:cs typeface="Meiryo UI" panose="020B0604030504040204" pitchFamily="50" charset="-128"/>
                      </a:endParaRPr>
                    </a:p>
                  </a:txBody>
                  <a:tcPr anchor="ctr"/>
                </a:tc>
                <a:tc>
                  <a:txBody>
                    <a:bodyPr/>
                    <a:lstStyle/>
                    <a:p>
                      <a:pPr algn="ctr"/>
                      <a:r>
                        <a:rPr kumimoji="1" lang="en-US" altLang="ja-JP" sz="1600" dirty="0" smtClean="0">
                          <a:latin typeface="メイリオ" panose="020B0604030504040204" pitchFamily="50" charset="-128"/>
                          <a:ea typeface="メイリオ" panose="020B0604030504040204" pitchFamily="50" charset="-128"/>
                        </a:rPr>
                        <a:t>2.5</a:t>
                      </a:r>
                      <a:r>
                        <a:rPr kumimoji="1" lang="ja-JP" altLang="en-US" sz="1600" dirty="0" smtClean="0">
                          <a:latin typeface="メイリオ" panose="020B0604030504040204" pitchFamily="50" charset="-128"/>
                          <a:ea typeface="メイリオ" panose="020B0604030504040204" pitchFamily="50" charset="-128"/>
                        </a:rPr>
                        <a:t>倍</a:t>
                      </a:r>
                      <a:endParaRPr kumimoji="1" lang="ja-JP" altLang="en-US" sz="1600" dirty="0">
                        <a:solidFill>
                          <a:schemeClr val="tx1"/>
                        </a:solidFill>
                        <a:latin typeface="メイリオ" panose="020B0604030504040204" pitchFamily="50" charset="-128"/>
                        <a:ea typeface="メイリオ" panose="020B0604030504040204" pitchFamily="50" charset="-128"/>
                        <a:cs typeface="Meiryo UI" panose="020B0604030504040204" pitchFamily="50" charset="-128"/>
                      </a:endParaRPr>
                    </a:p>
                  </a:txBody>
                  <a:tcPr anchor="ctr"/>
                </a:tc>
                <a:extLst>
                  <a:ext uri="{0D108BD9-81ED-4DB2-BD59-A6C34878D82A}">
                    <a16:rowId xmlns:a16="http://schemas.microsoft.com/office/drawing/2014/main" val="10002"/>
                  </a:ext>
                </a:extLst>
              </a:tr>
              <a:tr h="376250">
                <a:tc vMerge="1">
                  <a:txBody>
                    <a:bodyPr/>
                    <a:lstStyle/>
                    <a:p>
                      <a:pPr algn="l"/>
                      <a:endParaRPr kumimoji="1"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lnR w="12700" cap="flat" cmpd="sng" algn="ctr">
                      <a:solidFill>
                        <a:schemeClr val="bg1"/>
                      </a:solidFill>
                      <a:prstDash val="solid"/>
                      <a:round/>
                      <a:headEnd type="none" w="med" len="med"/>
                      <a:tailEnd type="none" w="med" len="med"/>
                    </a:lnR>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400" dirty="0" smtClean="0">
                          <a:latin typeface="メイリオ" panose="020B0604030504040204" pitchFamily="50" charset="-128"/>
                          <a:ea typeface="メイリオ" panose="020B0604030504040204" pitchFamily="50" charset="-128"/>
                        </a:rPr>
                        <a:t>基幹管路の耐震適合率（</a:t>
                      </a:r>
                      <a:r>
                        <a:rPr kumimoji="1" lang="en-US" altLang="ja-JP" sz="1400" dirty="0" smtClean="0">
                          <a:latin typeface="メイリオ" panose="020B0604030504040204" pitchFamily="50" charset="-128"/>
                          <a:ea typeface="メイリオ" panose="020B0604030504040204" pitchFamily="50" charset="-128"/>
                        </a:rPr>
                        <a:t>%</a:t>
                      </a:r>
                      <a:r>
                        <a:rPr kumimoji="1" lang="ja-JP" altLang="en-US" sz="1400" dirty="0" smtClean="0">
                          <a:latin typeface="メイリオ" panose="020B0604030504040204" pitchFamily="50" charset="-128"/>
                          <a:ea typeface="メイリオ" panose="020B0604030504040204" pitchFamily="50" charset="-128"/>
                        </a:rPr>
                        <a:t>）</a:t>
                      </a:r>
                      <a:endParaRPr kumimoji="1" lang="ja-JP" altLang="en-US" sz="1400" dirty="0" smtClean="0">
                        <a:solidFill>
                          <a:schemeClr val="tx1"/>
                        </a:solidFill>
                        <a:latin typeface="メイリオ" panose="020B0604030504040204" pitchFamily="50" charset="-128"/>
                        <a:ea typeface="メイリオ" panose="020B0604030504040204" pitchFamily="50" charset="-128"/>
                        <a:cs typeface="Meiryo UI" panose="020B0604030504040204" pitchFamily="50" charset="-128"/>
                      </a:endParaRPr>
                    </a:p>
                  </a:txBody>
                  <a:tcPr anchor="ctr"/>
                </a:tc>
                <a:tc>
                  <a:txBody>
                    <a:bodyPr/>
                    <a:lstStyle/>
                    <a:p>
                      <a:pPr algn="l"/>
                      <a:r>
                        <a:rPr kumimoji="1" lang="ja-JP" altLang="en-US" sz="900" dirty="0" smtClean="0">
                          <a:latin typeface="メイリオ" panose="020B0604030504040204" pitchFamily="50" charset="-128"/>
                          <a:ea typeface="メイリオ" panose="020B0604030504040204" pitchFamily="50" charset="-128"/>
                        </a:rPr>
                        <a:t>耐震適合管延長／基幹管路延長</a:t>
                      </a:r>
                      <a:endParaRPr kumimoji="1" lang="ja-JP" altLang="en-US" sz="900" dirty="0">
                        <a:solidFill>
                          <a:schemeClr val="tx1"/>
                        </a:solidFill>
                        <a:latin typeface="メイリオ" panose="020B0604030504040204" pitchFamily="50" charset="-128"/>
                        <a:ea typeface="メイリオ" panose="020B0604030504040204" pitchFamily="50" charset="-128"/>
                        <a:cs typeface="Meiryo UI" panose="020B0604030504040204" pitchFamily="50" charset="-128"/>
                      </a:endParaRPr>
                    </a:p>
                  </a:txBody>
                  <a:tcPr anchor="ctr"/>
                </a:tc>
                <a:tc>
                  <a:txBody>
                    <a:bodyPr/>
                    <a:lstStyle/>
                    <a:p>
                      <a:pPr algn="ctr"/>
                      <a:r>
                        <a:rPr kumimoji="1" lang="en-US" altLang="ja-JP" sz="1600" dirty="0" smtClean="0">
                          <a:latin typeface="メイリオ" panose="020B0604030504040204" pitchFamily="50" charset="-128"/>
                          <a:ea typeface="メイリオ" panose="020B0604030504040204" pitchFamily="50" charset="-128"/>
                        </a:rPr>
                        <a:t>67.0</a:t>
                      </a:r>
                      <a:endParaRPr kumimoji="1" lang="ja-JP" altLang="en-US" sz="1600" dirty="0">
                        <a:solidFill>
                          <a:schemeClr val="tx1"/>
                        </a:solidFill>
                        <a:latin typeface="メイリオ" panose="020B0604030504040204" pitchFamily="50" charset="-128"/>
                        <a:ea typeface="メイリオ" panose="020B0604030504040204" pitchFamily="50" charset="-128"/>
                        <a:cs typeface="Meiryo UI" panose="020B0604030504040204" pitchFamily="50" charset="-128"/>
                      </a:endParaRPr>
                    </a:p>
                  </a:txBody>
                  <a:tcPr anchor="ctr"/>
                </a:tc>
                <a:tc>
                  <a:txBody>
                    <a:bodyPr/>
                    <a:lstStyle/>
                    <a:p>
                      <a:pPr algn="ctr"/>
                      <a:r>
                        <a:rPr kumimoji="1" lang="en-US" altLang="ja-JP" sz="1600" dirty="0" smtClean="0">
                          <a:latin typeface="メイリオ" panose="020B0604030504040204" pitchFamily="50" charset="-128"/>
                          <a:ea typeface="メイリオ" panose="020B0604030504040204" pitchFamily="50" charset="-128"/>
                        </a:rPr>
                        <a:t>33.4</a:t>
                      </a:r>
                      <a:endParaRPr kumimoji="1" lang="ja-JP" altLang="en-US" sz="1600" dirty="0">
                        <a:solidFill>
                          <a:schemeClr val="tx1"/>
                        </a:solidFill>
                        <a:latin typeface="メイリオ" panose="020B0604030504040204" pitchFamily="50" charset="-128"/>
                        <a:ea typeface="メイリオ" panose="020B0604030504040204" pitchFamily="50" charset="-128"/>
                        <a:cs typeface="Meiryo UI" panose="020B0604030504040204" pitchFamily="50" charset="-128"/>
                      </a:endParaRPr>
                    </a:p>
                  </a:txBody>
                  <a:tcPr anchor="ctr"/>
                </a:tc>
                <a:tc>
                  <a:txBody>
                    <a:bodyPr/>
                    <a:lstStyle/>
                    <a:p>
                      <a:pPr algn="ctr"/>
                      <a:r>
                        <a:rPr kumimoji="1" lang="en-US" altLang="ja-JP" sz="1600" dirty="0" smtClean="0">
                          <a:latin typeface="メイリオ" panose="020B0604030504040204" pitchFamily="50" charset="-128"/>
                          <a:ea typeface="メイリオ" panose="020B0604030504040204" pitchFamily="50" charset="-128"/>
                        </a:rPr>
                        <a:t>2.0</a:t>
                      </a:r>
                      <a:r>
                        <a:rPr kumimoji="1" lang="ja-JP" altLang="en-US" sz="1600" dirty="0" smtClean="0">
                          <a:latin typeface="メイリオ" panose="020B0604030504040204" pitchFamily="50" charset="-128"/>
                          <a:ea typeface="メイリオ" panose="020B0604030504040204" pitchFamily="50" charset="-128"/>
                        </a:rPr>
                        <a:t>倍</a:t>
                      </a:r>
                      <a:endParaRPr kumimoji="1" lang="ja-JP" altLang="en-US" sz="1600" dirty="0">
                        <a:solidFill>
                          <a:schemeClr val="tx1"/>
                        </a:solidFill>
                        <a:latin typeface="メイリオ" panose="020B0604030504040204" pitchFamily="50" charset="-128"/>
                        <a:ea typeface="メイリオ" panose="020B0604030504040204" pitchFamily="50" charset="-128"/>
                        <a:cs typeface="Meiryo UI" panose="020B0604030504040204" pitchFamily="50" charset="-128"/>
                      </a:endParaRPr>
                    </a:p>
                  </a:txBody>
                  <a:tcPr anchor="ctr"/>
                </a:tc>
                <a:extLst>
                  <a:ext uri="{0D108BD9-81ED-4DB2-BD59-A6C34878D82A}">
                    <a16:rowId xmlns:a16="http://schemas.microsoft.com/office/drawing/2014/main" val="10003"/>
                  </a:ext>
                </a:extLst>
              </a:tr>
              <a:tr h="376250">
                <a:tc vMerge="1">
                  <a:txBody>
                    <a:bodyPr/>
                    <a:lstStyle/>
                    <a:p>
                      <a:pPr algn="l"/>
                      <a:endParaRPr kumimoji="1"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lnR w="12700" cap="flat" cmpd="sng" algn="ctr">
                      <a:solidFill>
                        <a:schemeClr val="bg1"/>
                      </a:solidFill>
                      <a:prstDash val="solid"/>
                      <a:round/>
                      <a:headEnd type="none" w="med" len="med"/>
                      <a:tailEnd type="none" w="med" len="med"/>
                    </a:lnR>
                  </a:tcPr>
                </a:tc>
                <a:tc>
                  <a:txBody>
                    <a:bodyPr/>
                    <a:lstStyle/>
                    <a:p>
                      <a:pPr algn="l"/>
                      <a:r>
                        <a:rPr kumimoji="1" lang="ja-JP" altLang="en-US" sz="1400" dirty="0" smtClean="0">
                          <a:latin typeface="メイリオ" panose="020B0604030504040204" pitchFamily="50" charset="-128"/>
                          <a:ea typeface="メイリオ" panose="020B0604030504040204" pitchFamily="50" charset="-128"/>
                        </a:rPr>
                        <a:t>耐震管率（</a:t>
                      </a:r>
                      <a:r>
                        <a:rPr kumimoji="1" lang="en-US" altLang="ja-JP" sz="1400" dirty="0" smtClean="0">
                          <a:latin typeface="メイリオ" panose="020B0604030504040204" pitchFamily="50" charset="-128"/>
                          <a:ea typeface="メイリオ" panose="020B0604030504040204" pitchFamily="50" charset="-128"/>
                        </a:rPr>
                        <a:t>%</a:t>
                      </a:r>
                      <a:r>
                        <a:rPr kumimoji="1" lang="ja-JP" altLang="en-US" sz="1400" dirty="0" smtClean="0">
                          <a:latin typeface="メイリオ" panose="020B0604030504040204" pitchFamily="50" charset="-128"/>
                          <a:ea typeface="メイリオ" panose="020B0604030504040204" pitchFamily="50" charset="-128"/>
                        </a:rPr>
                        <a:t>）</a:t>
                      </a:r>
                      <a:endParaRPr kumimoji="1" lang="ja-JP" altLang="en-US" sz="1400" dirty="0">
                        <a:solidFill>
                          <a:schemeClr val="tx1"/>
                        </a:solidFill>
                        <a:latin typeface="メイリオ" panose="020B0604030504040204" pitchFamily="50" charset="-128"/>
                        <a:ea typeface="メイリオ" panose="020B0604030504040204" pitchFamily="50" charset="-128"/>
                        <a:cs typeface="Meiryo UI" panose="020B0604030504040204" pitchFamily="50" charset="-128"/>
                      </a:endParaRPr>
                    </a:p>
                  </a:txBody>
                  <a:tcPr anchor="ctr"/>
                </a:tc>
                <a:tc>
                  <a:txBody>
                    <a:bodyPr/>
                    <a:lstStyle/>
                    <a:p>
                      <a:pPr algn="l"/>
                      <a:r>
                        <a:rPr kumimoji="1" lang="ja-JP" altLang="en-US" sz="900" dirty="0" smtClean="0">
                          <a:latin typeface="メイリオ" panose="020B0604030504040204" pitchFamily="50" charset="-128"/>
                          <a:ea typeface="メイリオ" panose="020B0604030504040204" pitchFamily="50" charset="-128"/>
                        </a:rPr>
                        <a:t>耐震管延長／管路延長</a:t>
                      </a:r>
                      <a:endParaRPr kumimoji="1" lang="ja-JP" altLang="en-US" sz="900" dirty="0">
                        <a:solidFill>
                          <a:schemeClr val="tx1"/>
                        </a:solidFill>
                        <a:latin typeface="メイリオ" panose="020B0604030504040204" pitchFamily="50" charset="-128"/>
                        <a:ea typeface="メイリオ" panose="020B0604030504040204" pitchFamily="50" charset="-128"/>
                        <a:cs typeface="Meiryo UI" panose="020B0604030504040204" pitchFamily="50" charset="-128"/>
                      </a:endParaRPr>
                    </a:p>
                  </a:txBody>
                  <a:tcPr anchor="ctr"/>
                </a:tc>
                <a:tc>
                  <a:txBody>
                    <a:bodyPr/>
                    <a:lstStyle/>
                    <a:p>
                      <a:pPr algn="ctr"/>
                      <a:r>
                        <a:rPr kumimoji="1" lang="en-US" altLang="ja-JP" sz="1600" dirty="0" smtClean="0">
                          <a:latin typeface="メイリオ" panose="020B0604030504040204" pitchFamily="50" charset="-128"/>
                          <a:ea typeface="メイリオ" panose="020B0604030504040204" pitchFamily="50" charset="-128"/>
                        </a:rPr>
                        <a:t>28.6</a:t>
                      </a:r>
                      <a:endParaRPr kumimoji="1" lang="ja-JP" altLang="en-US" sz="1600" dirty="0">
                        <a:solidFill>
                          <a:schemeClr val="tx1"/>
                        </a:solidFill>
                        <a:latin typeface="メイリオ" panose="020B0604030504040204" pitchFamily="50" charset="-128"/>
                        <a:ea typeface="メイリオ" panose="020B0604030504040204" pitchFamily="50" charset="-128"/>
                        <a:cs typeface="Meiryo UI" panose="020B0604030504040204" pitchFamily="50" charset="-128"/>
                      </a:endParaRPr>
                    </a:p>
                  </a:txBody>
                  <a:tcPr anchor="ctr"/>
                </a:tc>
                <a:tc>
                  <a:txBody>
                    <a:bodyPr/>
                    <a:lstStyle/>
                    <a:p>
                      <a:pPr algn="ctr"/>
                      <a:r>
                        <a:rPr kumimoji="1" lang="en-US" altLang="ja-JP" sz="1600" dirty="0" smtClean="0">
                          <a:latin typeface="メイリオ" panose="020B0604030504040204" pitchFamily="50" charset="-128"/>
                          <a:ea typeface="メイリオ" panose="020B0604030504040204" pitchFamily="50" charset="-128"/>
                        </a:rPr>
                        <a:t>25.2</a:t>
                      </a:r>
                      <a:endParaRPr kumimoji="1" lang="ja-JP" altLang="en-US" sz="1600" dirty="0">
                        <a:solidFill>
                          <a:schemeClr val="tx1"/>
                        </a:solidFill>
                        <a:latin typeface="メイリオ" panose="020B0604030504040204" pitchFamily="50" charset="-128"/>
                        <a:ea typeface="メイリオ" panose="020B0604030504040204" pitchFamily="50" charset="-128"/>
                        <a:cs typeface="Meiryo UI" panose="020B0604030504040204" pitchFamily="50" charset="-128"/>
                      </a:endParaRPr>
                    </a:p>
                  </a:txBody>
                  <a:tcPr anchor="ctr"/>
                </a:tc>
                <a:tc>
                  <a:txBody>
                    <a:bodyPr/>
                    <a:lstStyle/>
                    <a:p>
                      <a:pPr algn="ctr"/>
                      <a:r>
                        <a:rPr kumimoji="1" lang="en-US" altLang="ja-JP" sz="1600" dirty="0" smtClean="0">
                          <a:latin typeface="メイリオ" panose="020B0604030504040204" pitchFamily="50" charset="-128"/>
                          <a:ea typeface="メイリオ" panose="020B0604030504040204" pitchFamily="50" charset="-128"/>
                        </a:rPr>
                        <a:t>1.1</a:t>
                      </a:r>
                      <a:r>
                        <a:rPr kumimoji="1" lang="ja-JP" altLang="en-US" sz="1600" dirty="0" smtClean="0">
                          <a:latin typeface="メイリオ" panose="020B0604030504040204" pitchFamily="50" charset="-128"/>
                          <a:ea typeface="メイリオ" panose="020B0604030504040204" pitchFamily="50" charset="-128"/>
                        </a:rPr>
                        <a:t>倍</a:t>
                      </a:r>
                      <a:endParaRPr kumimoji="1" lang="ja-JP" altLang="en-US" sz="1600" dirty="0">
                        <a:solidFill>
                          <a:schemeClr val="tx1"/>
                        </a:solidFill>
                        <a:latin typeface="メイリオ" panose="020B0604030504040204" pitchFamily="50" charset="-128"/>
                        <a:ea typeface="メイリオ" panose="020B0604030504040204" pitchFamily="50" charset="-128"/>
                        <a:cs typeface="Meiryo UI" panose="020B0604030504040204" pitchFamily="50" charset="-128"/>
                      </a:endParaRPr>
                    </a:p>
                  </a:txBody>
                  <a:tcPr anchor="ctr"/>
                </a:tc>
                <a:extLst>
                  <a:ext uri="{0D108BD9-81ED-4DB2-BD59-A6C34878D82A}">
                    <a16:rowId xmlns:a16="http://schemas.microsoft.com/office/drawing/2014/main" val="10004"/>
                  </a:ext>
                </a:extLst>
              </a:tr>
            </a:tbl>
          </a:graphicData>
        </a:graphic>
      </p:graphicFrame>
      <p:sp>
        <p:nvSpPr>
          <p:cNvPr id="10" name="テキスト ボックス 9"/>
          <p:cNvSpPr txBox="1"/>
          <p:nvPr/>
        </p:nvSpPr>
        <p:spPr>
          <a:xfrm>
            <a:off x="6491562" y="4683390"/>
            <a:ext cx="2491073" cy="246221"/>
          </a:xfrm>
          <a:prstGeom prst="rect">
            <a:avLst/>
          </a:prstGeom>
          <a:noFill/>
        </p:spPr>
        <p:txBody>
          <a:bodyPr wrap="square" rtlCol="0">
            <a:spAutoFit/>
          </a:bodyPr>
          <a:lstStyle/>
          <a:p>
            <a:r>
              <a:rPr kumimoji="1" lang="ja-JP" altLang="en-US" sz="1000" dirty="0" smtClean="0">
                <a:latin typeface="Meiryo UI" panose="020B0604030504040204" pitchFamily="50" charset="-128"/>
                <a:ea typeface="Meiryo UI" panose="020B0604030504040204" pitchFamily="50" charset="-128"/>
                <a:cs typeface="Meiryo UI" panose="020B0604030504040204" pitchFamily="50" charset="-128"/>
              </a:rPr>
              <a:t>数値：「平成</a:t>
            </a:r>
            <a:r>
              <a:rPr kumimoji="1" lang="en-US" altLang="ja-JP" sz="1000" dirty="0" smtClean="0">
                <a:latin typeface="Meiryo UI" panose="020B0604030504040204" pitchFamily="50" charset="-128"/>
                <a:ea typeface="Meiryo UI" panose="020B0604030504040204" pitchFamily="50" charset="-128"/>
                <a:cs typeface="Meiryo UI" panose="020B0604030504040204" pitchFamily="50" charset="-128"/>
              </a:rPr>
              <a:t>29</a:t>
            </a:r>
            <a:r>
              <a:rPr kumimoji="1" lang="ja-JP" altLang="en-US" sz="1000" dirty="0" smtClean="0">
                <a:latin typeface="Meiryo UI" panose="020B0604030504040204" pitchFamily="50" charset="-128"/>
                <a:ea typeface="Meiryo UI" panose="020B0604030504040204" pitchFamily="50" charset="-128"/>
                <a:cs typeface="Meiryo UI" panose="020B0604030504040204" pitchFamily="50" charset="-128"/>
              </a:rPr>
              <a:t>年度大阪府の水道の現況</a:t>
            </a:r>
            <a:r>
              <a:rPr lang="ja-JP" altLang="en-US" sz="1000" dirty="0" smtClean="0">
                <a:latin typeface="Meiryo UI" panose="020B0604030504040204" pitchFamily="50" charset="-128"/>
                <a:ea typeface="Meiryo UI" panose="020B0604030504040204" pitchFamily="50" charset="-128"/>
                <a:cs typeface="Meiryo UI" panose="020B0604030504040204" pitchFamily="50" charset="-128"/>
              </a:rPr>
              <a:t>」</a:t>
            </a:r>
            <a:endParaRPr kumimoji="1" lang="en-US" altLang="ja-JP" sz="1000" dirty="0" smtClean="0">
              <a:latin typeface="Meiryo UI" panose="020B0604030504040204" pitchFamily="50" charset="-128"/>
              <a:ea typeface="Meiryo UI" panose="020B0604030504040204" pitchFamily="50" charset="-128"/>
              <a:cs typeface="Meiryo UI" panose="020B0604030504040204" pitchFamily="50" charset="-128"/>
            </a:endParaRPr>
          </a:p>
        </p:txBody>
      </p:sp>
      <p:cxnSp>
        <p:nvCxnSpPr>
          <p:cNvPr id="7" name="直線コネクタ 6"/>
          <p:cNvCxnSpPr/>
          <p:nvPr/>
        </p:nvCxnSpPr>
        <p:spPr>
          <a:xfrm>
            <a:off x="104791" y="368129"/>
            <a:ext cx="7047571"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スライド番号プレースホルダー 3"/>
          <p:cNvSpPr>
            <a:spLocks noGrp="1"/>
          </p:cNvSpPr>
          <p:nvPr>
            <p:ph type="sldNum" sz="quarter" idx="12"/>
          </p:nvPr>
        </p:nvSpPr>
        <p:spPr>
          <a:xfrm>
            <a:off x="7086600" y="6463927"/>
            <a:ext cx="2057400" cy="365125"/>
          </a:xfrm>
        </p:spPr>
        <p:txBody>
          <a:bodyPr/>
          <a:lstStyle/>
          <a:p>
            <a:fld id="{0852C555-0D64-4388-834A-3E059AADB174}" type="slidenum">
              <a:rPr lang="ja-JP" altLang="en-US" smtClean="0"/>
              <a:pPr/>
              <a:t>42</a:t>
            </a:fld>
            <a:endParaRPr lang="ja-JP" altLang="en-US" dirty="0"/>
          </a:p>
        </p:txBody>
      </p:sp>
    </p:spTree>
    <p:extLst>
      <p:ext uri="{BB962C8B-B14F-4D97-AF65-F5344CB8AC3E}">
        <p14:creationId xmlns:p14="http://schemas.microsoft.com/office/powerpoint/2010/main" val="1651076130"/>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p:cNvSpPr txBox="1"/>
          <p:nvPr/>
        </p:nvSpPr>
        <p:spPr>
          <a:xfrm>
            <a:off x="189370" y="52530"/>
            <a:ext cx="8640000" cy="400110"/>
          </a:xfrm>
          <a:prstGeom prst="rect">
            <a:avLst/>
          </a:prstGeom>
          <a:noFill/>
        </p:spPr>
        <p:txBody>
          <a:bodyPr wrap="square" rtlCol="0">
            <a:spAutoFit/>
          </a:bodyPr>
          <a:lstStyle/>
          <a:p>
            <a:r>
              <a:rPr lang="ja-JP" altLang="en-US" sz="20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過去の府</a:t>
            </a:r>
            <a:r>
              <a:rPr lang="ja-JP" altLang="en-US" sz="20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市</a:t>
            </a:r>
            <a:r>
              <a:rPr lang="ja-JP" altLang="en-US" sz="20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水道の統合協議の経過</a:t>
            </a:r>
            <a:endParaRPr lang="ja-JP" altLang="en-US" sz="2000" b="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graphicFrame>
        <p:nvGraphicFramePr>
          <p:cNvPr id="5" name="表 4"/>
          <p:cNvGraphicFramePr>
            <a:graphicFrameLocks noGrp="1"/>
          </p:cNvGraphicFramePr>
          <p:nvPr>
            <p:extLst/>
          </p:nvPr>
        </p:nvGraphicFramePr>
        <p:xfrm>
          <a:off x="1476672" y="548680"/>
          <a:ext cx="7488000" cy="1440000"/>
        </p:xfrm>
        <a:graphic>
          <a:graphicData uri="http://schemas.openxmlformats.org/drawingml/2006/table">
            <a:tbl>
              <a:tblPr firstRow="1" bandRow="1">
                <a:tableStyleId>{5940675A-B579-460E-94D1-54222C63F5DA}</a:tableStyleId>
              </a:tblPr>
              <a:tblGrid>
                <a:gridCol w="1188000">
                  <a:extLst>
                    <a:ext uri="{9D8B030D-6E8A-4147-A177-3AD203B41FA5}">
                      <a16:colId xmlns:a16="http://schemas.microsoft.com/office/drawing/2014/main" val="20001"/>
                    </a:ext>
                  </a:extLst>
                </a:gridCol>
                <a:gridCol w="6300000">
                  <a:extLst>
                    <a:ext uri="{9D8B030D-6E8A-4147-A177-3AD203B41FA5}">
                      <a16:colId xmlns:a16="http://schemas.microsoft.com/office/drawing/2014/main" val="20002"/>
                    </a:ext>
                  </a:extLst>
                </a:gridCol>
              </a:tblGrid>
              <a:tr h="360000">
                <a:tc>
                  <a:txBody>
                    <a:bodyPr/>
                    <a:lstStyle/>
                    <a:p>
                      <a:r>
                        <a:rPr kumimoji="1" lang="en-US" altLang="ja-JP"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2008</a:t>
                      </a:r>
                      <a:r>
                        <a:rPr kumimoji="1"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年</a:t>
                      </a:r>
                      <a:r>
                        <a:rPr kumimoji="1"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２月</a:t>
                      </a:r>
                      <a:endParaRPr kumimoji="1" lang="ja-JP" altLang="en-US" sz="1400" b="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lnB w="12700" cap="flat" cmpd="sng" algn="ctr">
                      <a:solidFill>
                        <a:schemeClr val="tx1"/>
                      </a:solidFill>
                      <a:prstDash val="dash"/>
                      <a:round/>
                      <a:headEnd type="none" w="med" len="med"/>
                      <a:tailEnd type="none" w="med" len="med"/>
                    </a:lnB>
                    <a:solidFill>
                      <a:schemeClr val="accent5">
                        <a:lumMod val="40000"/>
                        <a:lumOff val="6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水道事業統合について橋下知事から平松市長に申し入れ</a:t>
                      </a:r>
                    </a:p>
                  </a:txBody>
                  <a:tcPr marL="36000" marR="36000" marT="36000" marB="36000" anchor="ctr">
                    <a:lnB w="12700" cap="flat" cmpd="sng" algn="ctr">
                      <a:solidFill>
                        <a:schemeClr val="tx1"/>
                      </a:solidFill>
                      <a:prstDash val="dash"/>
                      <a:round/>
                      <a:headEnd type="none" w="med" len="med"/>
                      <a:tailEnd type="none" w="med" len="med"/>
                    </a:lnB>
                  </a:tcPr>
                </a:tc>
                <a:extLst>
                  <a:ext uri="{0D108BD9-81ED-4DB2-BD59-A6C34878D82A}">
                    <a16:rowId xmlns:a16="http://schemas.microsoft.com/office/drawing/2014/main" val="10000"/>
                  </a:ext>
                </a:extLst>
              </a:tr>
              <a:tr h="360000">
                <a:tc>
                  <a:txBody>
                    <a:bodyPr/>
                    <a:lstStyle/>
                    <a:p>
                      <a:r>
                        <a:rPr kumimoji="1" lang="en-US" altLang="ja-JP"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2009</a:t>
                      </a:r>
                      <a:r>
                        <a:rPr kumimoji="1"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年</a:t>
                      </a:r>
                      <a:r>
                        <a:rPr kumimoji="1"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９月</a:t>
                      </a:r>
                    </a:p>
                  </a:txBody>
                  <a:tcPr marL="36000" marR="36000" marT="36000" marB="36000" anchor="ctr">
                    <a:lnT w="12700" cap="flat" cmpd="sng" algn="ctr">
                      <a:solidFill>
                        <a:schemeClr val="tx1"/>
                      </a:solidFill>
                      <a:prstDash val="dash"/>
                      <a:round/>
                      <a:headEnd type="none" w="med" len="med"/>
                      <a:tailEnd type="none" w="med" len="med"/>
                    </a:lnT>
                    <a:lnB w="12700" cap="flat" cmpd="sng" algn="ctr">
                      <a:solidFill>
                        <a:schemeClr val="tx1"/>
                      </a:solidFill>
                      <a:prstDash val="dash"/>
                      <a:round/>
                      <a:headEnd type="none" w="med" len="med"/>
                      <a:tailEnd type="none" w="med" len="med"/>
                    </a:lnB>
                    <a:solidFill>
                      <a:schemeClr val="accent5">
                        <a:lumMod val="40000"/>
                        <a:lumOff val="6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「コンセッション型の指定管理者制度」で府市が合意</a:t>
                      </a:r>
                    </a:p>
                  </a:txBody>
                  <a:tcPr marL="36000" marR="36000" marT="36000" marB="36000" anchor="ctr">
                    <a:lnT w="12700" cap="flat" cmpd="sng" algn="ctr">
                      <a:solidFill>
                        <a:schemeClr val="tx1"/>
                      </a:solidFill>
                      <a:prstDash val="dash"/>
                      <a:round/>
                      <a:headEnd type="none" w="med" len="med"/>
                      <a:tailEnd type="none" w="med" len="med"/>
                    </a:lnT>
                    <a:lnB w="12700" cap="flat" cmpd="sng" algn="ctr">
                      <a:solidFill>
                        <a:schemeClr val="tx1"/>
                      </a:solidFill>
                      <a:prstDash val="dash"/>
                      <a:round/>
                      <a:headEnd type="none" w="med" len="med"/>
                      <a:tailEnd type="none" w="med" len="med"/>
                    </a:lnB>
                  </a:tcPr>
                </a:tc>
                <a:extLst>
                  <a:ext uri="{0D108BD9-81ED-4DB2-BD59-A6C34878D82A}">
                    <a16:rowId xmlns:a16="http://schemas.microsoft.com/office/drawing/2014/main" val="10001"/>
                  </a:ext>
                </a:extLst>
              </a:tr>
              <a:tr h="360000">
                <a:tc>
                  <a:txBody>
                    <a:bodyPr/>
                    <a:lstStyle/>
                    <a:p>
                      <a:r>
                        <a:rPr kumimoji="1" lang="en-US" altLang="ja-JP"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2010</a:t>
                      </a:r>
                      <a:r>
                        <a:rPr kumimoji="1"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年</a:t>
                      </a:r>
                      <a:r>
                        <a:rPr kumimoji="1"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１月</a:t>
                      </a:r>
                    </a:p>
                  </a:txBody>
                  <a:tcPr marL="36000" marR="36000" marT="36000" marB="36000" anchor="ctr">
                    <a:lnT w="12700" cap="flat" cmpd="sng" algn="ctr">
                      <a:solidFill>
                        <a:schemeClr val="tx1"/>
                      </a:solidFill>
                      <a:prstDash val="dash"/>
                      <a:round/>
                      <a:headEnd type="none" w="med" len="med"/>
                      <a:tailEnd type="none" w="med" len="med"/>
                    </a:lnT>
                    <a:lnB w="12700" cap="flat" cmpd="sng" algn="ctr">
                      <a:solidFill>
                        <a:schemeClr val="tx1"/>
                      </a:solidFill>
                      <a:prstDash val="dash"/>
                      <a:round/>
                      <a:headEnd type="none" w="med" len="med"/>
                      <a:tailEnd type="none" w="med" len="med"/>
                    </a:lnB>
                    <a:solidFill>
                      <a:schemeClr val="accent5">
                        <a:lumMod val="40000"/>
                        <a:lumOff val="6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府下</a:t>
                      </a:r>
                      <a:r>
                        <a:rPr kumimoji="1" lang="en-US" altLang="ja-JP"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42</a:t>
                      </a:r>
                      <a:r>
                        <a:rPr kumimoji="1"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市町村の首長会議で、府市合意の指定管理者制度を選択しないことを決定</a:t>
                      </a:r>
                    </a:p>
                  </a:txBody>
                  <a:tcPr marL="36000" marR="36000" marT="36000" marB="36000" anchor="ctr">
                    <a:lnT w="12700" cap="flat" cmpd="sng" algn="ctr">
                      <a:solidFill>
                        <a:schemeClr val="tx1"/>
                      </a:solidFill>
                      <a:prstDash val="dash"/>
                      <a:round/>
                      <a:headEnd type="none" w="med" len="med"/>
                      <a:tailEnd type="none" w="med" len="med"/>
                    </a:lnT>
                    <a:lnB w="12700" cap="flat" cmpd="sng" algn="ctr">
                      <a:solidFill>
                        <a:schemeClr val="tx1"/>
                      </a:solidFill>
                      <a:prstDash val="dash"/>
                      <a:round/>
                      <a:headEnd type="none" w="med" len="med"/>
                      <a:tailEnd type="none" w="med" len="med"/>
                    </a:lnB>
                  </a:tcPr>
                </a:tc>
                <a:extLst>
                  <a:ext uri="{0D108BD9-81ED-4DB2-BD59-A6C34878D82A}">
                    <a16:rowId xmlns:a16="http://schemas.microsoft.com/office/drawing/2014/main" val="10002"/>
                  </a:ext>
                </a:extLst>
              </a:tr>
              <a:tr h="360000">
                <a:tc>
                  <a:txBody>
                    <a:bodyPr/>
                    <a:lstStyle/>
                    <a:p>
                      <a:r>
                        <a:rPr kumimoji="1" lang="en-US" altLang="ja-JP"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2011</a:t>
                      </a:r>
                      <a:r>
                        <a:rPr kumimoji="1"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年</a:t>
                      </a:r>
                      <a:r>
                        <a:rPr kumimoji="1"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４月</a:t>
                      </a:r>
                    </a:p>
                  </a:txBody>
                  <a:tcPr marL="36000" marR="36000" marT="36000" marB="36000" anchor="ctr">
                    <a:lnT w="12700" cap="flat" cmpd="sng" algn="ctr">
                      <a:solidFill>
                        <a:schemeClr val="tx1"/>
                      </a:solidFill>
                      <a:prstDash val="dash"/>
                      <a:round/>
                      <a:headEnd type="none" w="med" len="med"/>
                      <a:tailEnd type="none" w="med" len="med"/>
                    </a:lnT>
                    <a:solidFill>
                      <a:schemeClr val="accent5">
                        <a:lumMod val="40000"/>
                        <a:lumOff val="6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大阪広域水道企業団による用水供給事業開始（府の用水供給事業は廃止）</a:t>
                      </a:r>
                    </a:p>
                  </a:txBody>
                  <a:tcPr marL="36000" marR="36000" marT="36000" marB="36000" anchor="ctr">
                    <a:lnT w="12700" cap="flat" cmpd="sng" algn="ctr">
                      <a:solidFill>
                        <a:schemeClr val="tx1"/>
                      </a:solidFill>
                      <a:prstDash val="dash"/>
                      <a:round/>
                      <a:headEnd type="none" w="med" len="med"/>
                      <a:tailEnd type="none" w="med" len="med"/>
                    </a:lnT>
                  </a:tcPr>
                </a:tc>
                <a:extLst>
                  <a:ext uri="{0D108BD9-81ED-4DB2-BD59-A6C34878D82A}">
                    <a16:rowId xmlns:a16="http://schemas.microsoft.com/office/drawing/2014/main" val="10003"/>
                  </a:ext>
                </a:extLst>
              </a:tr>
            </a:tbl>
          </a:graphicData>
        </a:graphic>
      </p:graphicFrame>
      <p:graphicFrame>
        <p:nvGraphicFramePr>
          <p:cNvPr id="6" name="表 5"/>
          <p:cNvGraphicFramePr>
            <a:graphicFrameLocks noGrp="1"/>
          </p:cNvGraphicFramePr>
          <p:nvPr>
            <p:extLst/>
          </p:nvPr>
        </p:nvGraphicFramePr>
        <p:xfrm>
          <a:off x="1475656" y="2060848"/>
          <a:ext cx="7488000" cy="1440000"/>
        </p:xfrm>
        <a:graphic>
          <a:graphicData uri="http://schemas.openxmlformats.org/drawingml/2006/table">
            <a:tbl>
              <a:tblPr firstRow="1" bandRow="1">
                <a:tableStyleId>{5940675A-B579-460E-94D1-54222C63F5DA}</a:tableStyleId>
              </a:tblPr>
              <a:tblGrid>
                <a:gridCol w="1188000">
                  <a:extLst>
                    <a:ext uri="{9D8B030D-6E8A-4147-A177-3AD203B41FA5}">
                      <a16:colId xmlns:a16="http://schemas.microsoft.com/office/drawing/2014/main" val="20001"/>
                    </a:ext>
                  </a:extLst>
                </a:gridCol>
                <a:gridCol w="6300000">
                  <a:extLst>
                    <a:ext uri="{9D8B030D-6E8A-4147-A177-3AD203B41FA5}">
                      <a16:colId xmlns:a16="http://schemas.microsoft.com/office/drawing/2014/main" val="20002"/>
                    </a:ext>
                  </a:extLst>
                </a:gridCol>
              </a:tblGrid>
              <a:tr h="360000">
                <a:tc>
                  <a:txBody>
                    <a:bodyPr/>
                    <a:lstStyle/>
                    <a:p>
                      <a:r>
                        <a:rPr kumimoji="1" lang="en-US" altLang="ja-JP"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2012</a:t>
                      </a:r>
                      <a:r>
                        <a:rPr kumimoji="1"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年</a:t>
                      </a:r>
                      <a:r>
                        <a:rPr kumimoji="1"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１月</a:t>
                      </a:r>
                      <a:endParaRPr kumimoji="1" lang="ja-JP" altLang="en-US" sz="1400" b="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lnB w="12700" cap="flat" cmpd="sng" algn="ctr">
                      <a:solidFill>
                        <a:schemeClr val="tx1"/>
                      </a:solidFill>
                      <a:prstDash val="dash"/>
                      <a:round/>
                      <a:headEnd type="none" w="med" len="med"/>
                      <a:tailEnd type="none" w="med" len="med"/>
                    </a:lnB>
                    <a:solidFill>
                      <a:schemeClr val="accent5">
                        <a:lumMod val="40000"/>
                        <a:lumOff val="60000"/>
                      </a:schemeClr>
                    </a:solidFill>
                  </a:tcPr>
                </a:tc>
                <a:tc>
                  <a:txBody>
                    <a:bodyPr/>
                    <a:lstStyle/>
                    <a:p>
                      <a:r>
                        <a:rPr kumimoji="1"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企業団首長会議で、橋下市長が統合協議開始を申し入れ</a:t>
                      </a:r>
                      <a:endParaRPr kumimoji="1" lang="ja-JP" altLang="en-US" sz="1400" b="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lnB w="12700" cap="flat" cmpd="sng" algn="ctr">
                      <a:solidFill>
                        <a:schemeClr val="tx1"/>
                      </a:solidFill>
                      <a:prstDash val="dash"/>
                      <a:round/>
                      <a:headEnd type="none" w="med" len="med"/>
                      <a:tailEnd type="none" w="med" len="med"/>
                    </a:lnB>
                  </a:tcPr>
                </a:tc>
                <a:extLst>
                  <a:ext uri="{0D108BD9-81ED-4DB2-BD59-A6C34878D82A}">
                    <a16:rowId xmlns:a16="http://schemas.microsoft.com/office/drawing/2014/main" val="10000"/>
                  </a:ext>
                </a:extLst>
              </a:tr>
              <a:tr h="360000">
                <a:tc>
                  <a:txBody>
                    <a:bodyPr/>
                    <a:lstStyle/>
                    <a:p>
                      <a:r>
                        <a:rPr kumimoji="1" lang="en-US" altLang="ja-JP"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2013</a:t>
                      </a:r>
                      <a:r>
                        <a:rPr kumimoji="1"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年</a:t>
                      </a:r>
                      <a:r>
                        <a:rPr kumimoji="1"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４月</a:t>
                      </a:r>
                      <a:endParaRPr kumimoji="1" lang="ja-JP" altLang="en-US" sz="1400" b="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lnT w="12700" cap="flat" cmpd="sng" algn="ctr">
                      <a:solidFill>
                        <a:schemeClr val="tx1"/>
                      </a:solidFill>
                      <a:prstDash val="dash"/>
                      <a:round/>
                      <a:headEnd type="none" w="med" len="med"/>
                      <a:tailEnd type="none" w="med" len="med"/>
                    </a:lnT>
                    <a:lnB w="12700" cap="flat" cmpd="sng" algn="ctr">
                      <a:solidFill>
                        <a:schemeClr val="tx1"/>
                      </a:solidFill>
                      <a:prstDash val="dash"/>
                      <a:round/>
                      <a:headEnd type="none" w="med" len="med"/>
                      <a:tailEnd type="none" w="med" len="med"/>
                    </a:lnB>
                    <a:solidFill>
                      <a:schemeClr val="accent5">
                        <a:lumMod val="40000"/>
                        <a:lumOff val="6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43</a:t>
                      </a:r>
                      <a:r>
                        <a:rPr kumimoji="1"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市町村首長会議</a:t>
                      </a:r>
                      <a:r>
                        <a:rPr kumimoji="1" lang="en-US" altLang="ja-JP"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大阪市長を含む</a:t>
                      </a:r>
                      <a:r>
                        <a:rPr kumimoji="1" lang="en-US" altLang="ja-JP"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で、統合案を承認</a:t>
                      </a:r>
                      <a:endParaRPr kumimoji="1" lang="ja-JP" altLang="en-US" sz="1400" b="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lnT w="12700" cap="flat" cmpd="sng" algn="ctr">
                      <a:solidFill>
                        <a:schemeClr val="tx1"/>
                      </a:solidFill>
                      <a:prstDash val="dash"/>
                      <a:round/>
                      <a:headEnd type="none" w="med" len="med"/>
                      <a:tailEnd type="none" w="med" len="med"/>
                    </a:lnT>
                    <a:lnB w="12700" cap="flat" cmpd="sng" algn="ctr">
                      <a:solidFill>
                        <a:schemeClr val="tx1"/>
                      </a:solidFill>
                      <a:prstDash val="dash"/>
                      <a:round/>
                      <a:headEnd type="none" w="med" len="med"/>
                      <a:tailEnd type="none" w="med" len="med"/>
                    </a:lnB>
                  </a:tcPr>
                </a:tc>
                <a:extLst>
                  <a:ext uri="{0D108BD9-81ED-4DB2-BD59-A6C34878D82A}">
                    <a16:rowId xmlns:a16="http://schemas.microsoft.com/office/drawing/2014/main" val="10001"/>
                  </a:ext>
                </a:extLst>
              </a:tr>
              <a:tr h="360000">
                <a:tc>
                  <a:txBody>
                    <a:bodyPr/>
                    <a:lstStyle/>
                    <a:p>
                      <a:r>
                        <a:rPr kumimoji="1" lang="en-US" altLang="ja-JP"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2013</a:t>
                      </a:r>
                      <a:r>
                        <a:rPr kumimoji="1"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年</a:t>
                      </a:r>
                      <a:r>
                        <a:rPr kumimoji="1"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５月</a:t>
                      </a:r>
                      <a:endParaRPr kumimoji="1" lang="ja-JP" altLang="en-US" sz="1400" b="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lnT w="12700" cap="flat" cmpd="sng" algn="ctr">
                      <a:solidFill>
                        <a:schemeClr val="tx1"/>
                      </a:solidFill>
                      <a:prstDash val="dash"/>
                      <a:round/>
                      <a:headEnd type="none" w="med" len="med"/>
                      <a:tailEnd type="none" w="med" len="med"/>
                    </a:lnT>
                    <a:lnB w="12700" cap="flat" cmpd="sng" algn="ctr">
                      <a:solidFill>
                        <a:schemeClr val="tx1"/>
                      </a:solidFill>
                      <a:prstDash val="dash"/>
                      <a:round/>
                      <a:headEnd type="none" w="med" len="med"/>
                      <a:tailEnd type="none" w="med" len="med"/>
                    </a:lnB>
                    <a:solidFill>
                      <a:schemeClr val="accent5">
                        <a:lumMod val="40000"/>
                        <a:lumOff val="60000"/>
                      </a:schemeClr>
                    </a:solidFill>
                  </a:tcPr>
                </a:tc>
                <a:tc>
                  <a:txBody>
                    <a:bodyPr/>
                    <a:lstStyle/>
                    <a:p>
                      <a:r>
                        <a:rPr kumimoji="1"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大阪市会において、統合関連議案を否決（市民にメリットがない等の指摘・意見）</a:t>
                      </a:r>
                      <a:endParaRPr kumimoji="1" lang="ja-JP" altLang="en-US" sz="1400" b="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lnT w="12700" cap="flat" cmpd="sng" algn="ctr">
                      <a:solidFill>
                        <a:schemeClr val="tx1"/>
                      </a:solidFill>
                      <a:prstDash val="dash"/>
                      <a:round/>
                      <a:headEnd type="none" w="med" len="med"/>
                      <a:tailEnd type="none" w="med" len="med"/>
                    </a:lnT>
                    <a:lnB w="12700" cap="flat" cmpd="sng" algn="ctr">
                      <a:solidFill>
                        <a:schemeClr val="tx1"/>
                      </a:solidFill>
                      <a:prstDash val="dash"/>
                      <a:round/>
                      <a:headEnd type="none" w="med" len="med"/>
                      <a:tailEnd type="none" w="med" len="med"/>
                    </a:lnB>
                  </a:tcPr>
                </a:tc>
                <a:extLst>
                  <a:ext uri="{0D108BD9-81ED-4DB2-BD59-A6C34878D82A}">
                    <a16:rowId xmlns:a16="http://schemas.microsoft.com/office/drawing/2014/main" val="10002"/>
                  </a:ext>
                </a:extLst>
              </a:tr>
              <a:tr h="360000">
                <a:tc>
                  <a:txBody>
                    <a:bodyPr/>
                    <a:lstStyle/>
                    <a:p>
                      <a:r>
                        <a:rPr kumimoji="1" lang="en-US" altLang="ja-JP"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2013</a:t>
                      </a:r>
                      <a:r>
                        <a:rPr kumimoji="1"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年</a:t>
                      </a:r>
                      <a:r>
                        <a:rPr kumimoji="1"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６月</a:t>
                      </a:r>
                      <a:endParaRPr kumimoji="1" lang="ja-JP" altLang="en-US" sz="1400" b="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lnT w="12700" cap="flat" cmpd="sng" algn="ctr">
                      <a:solidFill>
                        <a:schemeClr val="tx1"/>
                      </a:solidFill>
                      <a:prstDash val="dash"/>
                      <a:round/>
                      <a:headEnd type="none" w="med" len="med"/>
                      <a:tailEnd type="none" w="med" len="med"/>
                    </a:lnT>
                    <a:solidFill>
                      <a:schemeClr val="accent5">
                        <a:lumMod val="40000"/>
                        <a:lumOff val="60000"/>
                      </a:schemeClr>
                    </a:solidFill>
                  </a:tcPr>
                </a:tc>
                <a:tc>
                  <a:txBody>
                    <a:bodyPr/>
                    <a:lstStyle/>
                    <a:p>
                      <a:r>
                        <a:rPr kumimoji="1"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統合協議を一旦中止</a:t>
                      </a:r>
                      <a:endParaRPr kumimoji="1" lang="ja-JP" altLang="en-US" sz="1400" b="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lnT w="12700" cap="flat" cmpd="sng" algn="ctr">
                      <a:solidFill>
                        <a:schemeClr val="tx1"/>
                      </a:solidFill>
                      <a:prstDash val="dash"/>
                      <a:round/>
                      <a:headEnd type="none" w="med" len="med"/>
                      <a:tailEnd type="none" w="med" len="med"/>
                    </a:lnT>
                  </a:tcPr>
                </a:tc>
                <a:extLst>
                  <a:ext uri="{0D108BD9-81ED-4DB2-BD59-A6C34878D82A}">
                    <a16:rowId xmlns:a16="http://schemas.microsoft.com/office/drawing/2014/main" val="10003"/>
                  </a:ext>
                </a:extLst>
              </a:tr>
            </a:tbl>
          </a:graphicData>
        </a:graphic>
      </p:graphicFrame>
      <p:sp>
        <p:nvSpPr>
          <p:cNvPr id="12" name="正方形/長方形 11"/>
          <p:cNvSpPr/>
          <p:nvPr/>
        </p:nvSpPr>
        <p:spPr>
          <a:xfrm>
            <a:off x="135199" y="548680"/>
            <a:ext cx="1196441" cy="1404000"/>
          </a:xfrm>
          <a:prstGeom prst="rect">
            <a:avLst/>
          </a:prstGeom>
          <a:ln/>
        </p:spPr>
        <p:style>
          <a:lnRef idx="1">
            <a:schemeClr val="accent2"/>
          </a:lnRef>
          <a:fillRef idx="2">
            <a:schemeClr val="accent2"/>
          </a:fillRef>
          <a:effectRef idx="1">
            <a:schemeClr val="accent2"/>
          </a:effectRef>
          <a:fontRef idx="minor">
            <a:schemeClr val="dk1"/>
          </a:fontRef>
        </p:style>
        <p:txBody>
          <a:bodyPr rtlCol="0" anchor="ctr"/>
          <a:lstStyle/>
          <a:p>
            <a:pPr algn="ctr"/>
            <a:endParaRPr lang="ja-JP" altLang="en-US">
              <a:solidFill>
                <a:prstClr val="black"/>
              </a:solidFill>
            </a:endParaRPr>
          </a:p>
        </p:txBody>
      </p:sp>
      <p:sp>
        <p:nvSpPr>
          <p:cNvPr id="10" name="正方形/長方形 9"/>
          <p:cNvSpPr/>
          <p:nvPr/>
        </p:nvSpPr>
        <p:spPr>
          <a:xfrm>
            <a:off x="135819" y="585998"/>
            <a:ext cx="1195200" cy="1332000"/>
          </a:xfrm>
          <a:prstGeom prst="rect">
            <a:avLst/>
          </a:prstGeom>
        </p:spPr>
        <p:txBody>
          <a:bodyPr wrap="square" lIns="36000" tIns="36000" rIns="36000" bIns="36000">
            <a:spAutoFit/>
          </a:bodyPr>
          <a:lstStyle/>
          <a:p>
            <a:pPr algn="ctr"/>
            <a:r>
              <a:rPr lang="en-US" altLang="ja-JP" sz="14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4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フェーズ１</a:t>
            </a:r>
            <a:r>
              <a:rPr lang="en-US" altLang="ja-JP" sz="14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p>
          <a:p>
            <a:pPr algn="ctr"/>
            <a:endParaRPr lang="en-US" altLang="ja-JP" sz="1400" b="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gn="ctr"/>
            <a:r>
              <a:rPr lang="ja-JP" altLang="en-US" sz="14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大阪府と</a:t>
            </a:r>
            <a:endParaRPr lang="en-US" altLang="ja-JP" sz="1400" b="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gn="ctr"/>
            <a:r>
              <a:rPr lang="ja-JP" altLang="en-US" sz="14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大阪市による</a:t>
            </a:r>
            <a:endParaRPr lang="en-US" altLang="ja-JP" sz="1400" b="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gn="ctr"/>
            <a:r>
              <a:rPr lang="ja-JP" altLang="en-US" sz="14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水道事業の</a:t>
            </a:r>
            <a:endParaRPr lang="en-US" altLang="ja-JP" sz="1400" b="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gn="ctr"/>
            <a:r>
              <a:rPr lang="ja-JP" altLang="en-US" sz="14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統合協議</a:t>
            </a:r>
            <a:endParaRPr lang="en-US" altLang="ja-JP" sz="1400" b="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grpSp>
        <p:nvGrpSpPr>
          <p:cNvPr id="7" name="グループ化 6"/>
          <p:cNvGrpSpPr/>
          <p:nvPr/>
        </p:nvGrpSpPr>
        <p:grpSpPr>
          <a:xfrm>
            <a:off x="135199" y="2060848"/>
            <a:ext cx="1196441" cy="1440160"/>
            <a:chOff x="-670516" y="2123641"/>
            <a:chExt cx="1196441" cy="1440160"/>
          </a:xfrm>
        </p:grpSpPr>
        <p:sp>
          <p:nvSpPr>
            <p:cNvPr id="13" name="正方形/長方形 12"/>
            <p:cNvSpPr/>
            <p:nvPr/>
          </p:nvSpPr>
          <p:spPr>
            <a:xfrm>
              <a:off x="-670516" y="2123641"/>
              <a:ext cx="1196441" cy="1440160"/>
            </a:xfrm>
            <a:prstGeom prst="rect">
              <a:avLst/>
            </a:prstGeom>
            <a:ln/>
          </p:spPr>
          <p:style>
            <a:lnRef idx="1">
              <a:schemeClr val="accent2"/>
            </a:lnRef>
            <a:fillRef idx="2">
              <a:schemeClr val="accent2"/>
            </a:fillRef>
            <a:effectRef idx="1">
              <a:schemeClr val="accent2"/>
            </a:effectRef>
            <a:fontRef idx="minor">
              <a:schemeClr val="dk1"/>
            </a:fontRef>
          </p:style>
          <p:txBody>
            <a:bodyPr rtlCol="0" anchor="ctr"/>
            <a:lstStyle/>
            <a:p>
              <a:pPr algn="ctr"/>
              <a:endParaRPr lang="ja-JP" altLang="en-US">
                <a:solidFill>
                  <a:prstClr val="black"/>
                </a:solidFill>
              </a:endParaRPr>
            </a:p>
          </p:txBody>
        </p:sp>
        <p:sp>
          <p:nvSpPr>
            <p:cNvPr id="11" name="正方形/長方形 10"/>
            <p:cNvSpPr/>
            <p:nvPr/>
          </p:nvSpPr>
          <p:spPr>
            <a:xfrm>
              <a:off x="-669896" y="2161521"/>
              <a:ext cx="1195200" cy="1364400"/>
            </a:xfrm>
            <a:prstGeom prst="rect">
              <a:avLst/>
            </a:prstGeom>
          </p:spPr>
          <p:txBody>
            <a:bodyPr wrap="square">
              <a:spAutoFit/>
            </a:bodyPr>
            <a:lstStyle/>
            <a:p>
              <a:pPr algn="ctr"/>
              <a:r>
                <a:rPr lang="en-US" altLang="ja-JP" sz="14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4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フェーズ２</a:t>
              </a:r>
              <a:r>
                <a:rPr lang="en-US" altLang="ja-JP" sz="14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p>
            <a:p>
              <a:pPr algn="ctr"/>
              <a:endParaRPr lang="en-US" altLang="ja-JP" sz="1400" b="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gn="ctr"/>
              <a:r>
                <a:rPr lang="ja-JP" altLang="en-US" sz="12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広域水道企業団と大阪市による</a:t>
              </a:r>
              <a:endParaRPr lang="en-US" altLang="ja-JP" sz="1200" b="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gn="ctr"/>
              <a:r>
                <a:rPr lang="ja-JP" altLang="en-US" sz="12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水道事業の</a:t>
              </a:r>
              <a:endParaRPr lang="en-US" altLang="ja-JP" sz="1200" b="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gn="ctr"/>
              <a:r>
                <a:rPr lang="ja-JP" altLang="en-US" sz="12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統合協議</a:t>
              </a:r>
              <a:endParaRPr lang="en-US" altLang="ja-JP" sz="1200" b="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grpSp>
      <p:sp>
        <p:nvSpPr>
          <p:cNvPr id="72" name="下矢印 71"/>
          <p:cNvSpPr/>
          <p:nvPr/>
        </p:nvSpPr>
        <p:spPr>
          <a:xfrm>
            <a:off x="624421" y="5059784"/>
            <a:ext cx="1224136" cy="554592"/>
          </a:xfrm>
          <a:prstGeom prst="downArrow">
            <a:avLst>
              <a:gd name="adj1" fmla="val 50000"/>
              <a:gd name="adj2" fmla="val 25578"/>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400">
              <a:solidFill>
                <a:prstClr val="white"/>
              </a:solidFill>
            </a:endParaRPr>
          </a:p>
        </p:txBody>
      </p:sp>
      <p:sp>
        <p:nvSpPr>
          <p:cNvPr id="73" name="右矢印 72"/>
          <p:cNvSpPr/>
          <p:nvPr/>
        </p:nvSpPr>
        <p:spPr>
          <a:xfrm>
            <a:off x="2260754" y="5598633"/>
            <a:ext cx="866986" cy="720000"/>
          </a:xfrm>
          <a:prstGeom prst="rightArrow">
            <a:avLst>
              <a:gd name="adj1" fmla="val 50000"/>
              <a:gd name="adj2" fmla="val 33175"/>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200" b="1" dirty="0">
                <a:solidFill>
                  <a:prstClr val="black"/>
                </a:solidFill>
              </a:rPr>
              <a:t>用水の供給</a:t>
            </a:r>
          </a:p>
        </p:txBody>
      </p:sp>
      <p:sp>
        <p:nvSpPr>
          <p:cNvPr id="74" name="左矢印 73"/>
          <p:cNvSpPr/>
          <p:nvPr/>
        </p:nvSpPr>
        <p:spPr>
          <a:xfrm>
            <a:off x="2312456" y="6135792"/>
            <a:ext cx="866986" cy="720000"/>
          </a:xfrm>
          <a:prstGeom prst="leftArrow">
            <a:avLst>
              <a:gd name="adj1" fmla="val 50000"/>
              <a:gd name="adj2" fmla="val 36064"/>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lang="ja-JP" altLang="en-US" sz="1200" b="1" dirty="0">
                <a:solidFill>
                  <a:prstClr val="black"/>
                </a:solidFill>
              </a:rPr>
              <a:t>用水供給料金</a:t>
            </a:r>
          </a:p>
        </p:txBody>
      </p:sp>
      <p:sp>
        <p:nvSpPr>
          <p:cNvPr id="75" name="角丸四角形 74"/>
          <p:cNvSpPr/>
          <p:nvPr/>
        </p:nvSpPr>
        <p:spPr>
          <a:xfrm>
            <a:off x="50026" y="4075771"/>
            <a:ext cx="4285508" cy="984013"/>
          </a:xfrm>
          <a:prstGeom prst="round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400" dirty="0">
              <a:solidFill>
                <a:prstClr val="black"/>
              </a:solidFill>
            </a:endParaRPr>
          </a:p>
        </p:txBody>
      </p:sp>
      <p:sp>
        <p:nvSpPr>
          <p:cNvPr id="76" name="テキスト ボックス 75"/>
          <p:cNvSpPr txBox="1"/>
          <p:nvPr/>
        </p:nvSpPr>
        <p:spPr>
          <a:xfrm>
            <a:off x="1120374" y="3999595"/>
            <a:ext cx="2304256" cy="369332"/>
          </a:xfrm>
          <a:prstGeom prst="rect">
            <a:avLst/>
          </a:prstGeom>
          <a:noFill/>
        </p:spPr>
        <p:txBody>
          <a:bodyPr wrap="square" rtlCol="0">
            <a:spAutoFit/>
          </a:bodyPr>
          <a:lstStyle/>
          <a:p>
            <a:pPr algn="dist"/>
            <a:r>
              <a:rPr lang="ja-JP" altLang="en-US" dirty="0">
                <a:solidFill>
                  <a:prstClr val="black"/>
                </a:solidFill>
                <a:latin typeface="HGP創英角ｺﾞｼｯｸUB" panose="020B0900000000000000" pitchFamily="50" charset="-128"/>
                <a:ea typeface="HGP創英角ｺﾞｼｯｸUB" panose="020B0900000000000000" pitchFamily="50" charset="-128"/>
              </a:rPr>
              <a:t>大阪府</a:t>
            </a:r>
          </a:p>
        </p:txBody>
      </p:sp>
      <p:sp>
        <p:nvSpPr>
          <p:cNvPr id="77" name="円/楕円 76"/>
          <p:cNvSpPr/>
          <p:nvPr/>
        </p:nvSpPr>
        <p:spPr>
          <a:xfrm>
            <a:off x="176638" y="4331240"/>
            <a:ext cx="2824047" cy="354113"/>
          </a:xfrm>
          <a:prstGeom prst="ellipse">
            <a:avLst/>
          </a:prstGeom>
          <a:solidFill>
            <a:schemeClr val="bg1"/>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400" dirty="0">
                <a:solidFill>
                  <a:prstClr val="black"/>
                </a:solidFill>
                <a:latin typeface="HGPｺﾞｼｯｸE" panose="020B0900000000000000" pitchFamily="50" charset="-128"/>
                <a:ea typeface="HGPｺﾞｼｯｸE" panose="020B0900000000000000" pitchFamily="50" charset="-128"/>
              </a:rPr>
              <a:t>用水供給料金の決定権</a:t>
            </a:r>
          </a:p>
        </p:txBody>
      </p:sp>
      <p:sp>
        <p:nvSpPr>
          <p:cNvPr id="78" name="円/楕円 77"/>
          <p:cNvSpPr/>
          <p:nvPr/>
        </p:nvSpPr>
        <p:spPr>
          <a:xfrm>
            <a:off x="176638" y="4673134"/>
            <a:ext cx="2824047" cy="354113"/>
          </a:xfrm>
          <a:prstGeom prst="ellipse">
            <a:avLst/>
          </a:prstGeom>
          <a:solidFill>
            <a:schemeClr val="bg1"/>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400" dirty="0">
                <a:solidFill>
                  <a:prstClr val="black"/>
                </a:solidFill>
                <a:latin typeface="HGPｺﾞｼｯｸE" panose="020B0900000000000000" pitchFamily="50" charset="-128"/>
                <a:ea typeface="HGPｺﾞｼｯｸE" panose="020B0900000000000000" pitchFamily="50" charset="-128"/>
              </a:rPr>
              <a:t>資産の所有</a:t>
            </a:r>
          </a:p>
        </p:txBody>
      </p:sp>
      <p:sp>
        <p:nvSpPr>
          <p:cNvPr id="79" name="角丸四角形 78"/>
          <p:cNvSpPr/>
          <p:nvPr/>
        </p:nvSpPr>
        <p:spPr>
          <a:xfrm>
            <a:off x="3176552" y="5674833"/>
            <a:ext cx="1249302" cy="1153846"/>
          </a:xfrm>
          <a:prstGeom prst="roundRect">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400">
              <a:solidFill>
                <a:prstClr val="white"/>
              </a:solidFill>
            </a:endParaRPr>
          </a:p>
        </p:txBody>
      </p:sp>
      <p:sp>
        <p:nvSpPr>
          <p:cNvPr id="80" name="テキスト ボックス 79"/>
          <p:cNvSpPr txBox="1"/>
          <p:nvPr/>
        </p:nvSpPr>
        <p:spPr>
          <a:xfrm>
            <a:off x="3239976" y="5960041"/>
            <a:ext cx="1116000" cy="584775"/>
          </a:xfrm>
          <a:prstGeom prst="rect">
            <a:avLst/>
          </a:prstGeom>
          <a:noFill/>
        </p:spPr>
        <p:txBody>
          <a:bodyPr wrap="square" rtlCol="0">
            <a:spAutoFit/>
          </a:bodyPr>
          <a:lstStyle/>
          <a:p>
            <a:pPr algn="dist"/>
            <a:r>
              <a:rPr lang="ja-JP" altLang="en-US" sz="1600" dirty="0">
                <a:solidFill>
                  <a:prstClr val="black"/>
                </a:solidFill>
                <a:latin typeface="HGP創英角ｺﾞｼｯｸUB" panose="020B0900000000000000" pitchFamily="50" charset="-128"/>
                <a:ea typeface="HGP創英角ｺﾞｼｯｸUB" panose="020B0900000000000000" pitchFamily="50" charset="-128"/>
              </a:rPr>
              <a:t>府内</a:t>
            </a:r>
            <a:r>
              <a:rPr lang="en-US" altLang="ja-JP" sz="1600" dirty="0">
                <a:solidFill>
                  <a:prstClr val="black"/>
                </a:solidFill>
                <a:latin typeface="HGP創英角ｺﾞｼｯｸUB" panose="020B0900000000000000" pitchFamily="50" charset="-128"/>
                <a:ea typeface="HGP創英角ｺﾞｼｯｸUB" panose="020B0900000000000000" pitchFamily="50" charset="-128"/>
              </a:rPr>
              <a:t>42</a:t>
            </a:r>
          </a:p>
          <a:p>
            <a:pPr algn="dist"/>
            <a:r>
              <a:rPr lang="ja-JP" altLang="en-US" sz="1600" dirty="0">
                <a:solidFill>
                  <a:prstClr val="black"/>
                </a:solidFill>
                <a:latin typeface="HGP創英角ｺﾞｼｯｸUB" panose="020B0900000000000000" pitchFamily="50" charset="-128"/>
                <a:ea typeface="HGP創英角ｺﾞｼｯｸUB" panose="020B0900000000000000" pitchFamily="50" charset="-128"/>
              </a:rPr>
              <a:t>市町村</a:t>
            </a:r>
          </a:p>
        </p:txBody>
      </p:sp>
      <p:sp>
        <p:nvSpPr>
          <p:cNvPr id="81" name="正方形/長方形 80"/>
          <p:cNvSpPr/>
          <p:nvPr/>
        </p:nvSpPr>
        <p:spPr>
          <a:xfrm>
            <a:off x="3203848" y="4397320"/>
            <a:ext cx="1044000" cy="606385"/>
          </a:xfrm>
          <a:prstGeom prst="rect">
            <a:avLst/>
          </a:prstGeom>
          <a:solidFill>
            <a:schemeClr val="bg1"/>
          </a:solidFill>
          <a:ln>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400" dirty="0">
                <a:solidFill>
                  <a:prstClr val="black"/>
                </a:solidFill>
                <a:latin typeface="HGP創英角ｺﾞｼｯｸUB" panose="020B0900000000000000" pitchFamily="50" charset="-128"/>
                <a:ea typeface="HGP創英角ｺﾞｼｯｸUB" panose="020B0900000000000000" pitchFamily="50" charset="-128"/>
              </a:rPr>
              <a:t>府営水道は廃止</a:t>
            </a:r>
          </a:p>
        </p:txBody>
      </p:sp>
      <p:sp>
        <p:nvSpPr>
          <p:cNvPr id="82" name="角丸四角形 81"/>
          <p:cNvSpPr/>
          <p:nvPr/>
        </p:nvSpPr>
        <p:spPr>
          <a:xfrm>
            <a:off x="64093" y="5674833"/>
            <a:ext cx="2208409" cy="1153846"/>
          </a:xfrm>
          <a:prstGeom prst="round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400">
              <a:solidFill>
                <a:prstClr val="white"/>
              </a:solidFill>
            </a:endParaRPr>
          </a:p>
        </p:txBody>
      </p:sp>
      <p:sp>
        <p:nvSpPr>
          <p:cNvPr id="83" name="テキスト ボックス 82"/>
          <p:cNvSpPr txBox="1"/>
          <p:nvPr/>
        </p:nvSpPr>
        <p:spPr>
          <a:xfrm>
            <a:off x="135274" y="5605974"/>
            <a:ext cx="2061763" cy="369332"/>
          </a:xfrm>
          <a:prstGeom prst="rect">
            <a:avLst/>
          </a:prstGeom>
          <a:noFill/>
        </p:spPr>
        <p:txBody>
          <a:bodyPr wrap="square" rtlCol="0">
            <a:spAutoFit/>
          </a:bodyPr>
          <a:lstStyle/>
          <a:p>
            <a:pPr algn="dist"/>
            <a:r>
              <a:rPr lang="ja-JP" altLang="en-US" dirty="0">
                <a:solidFill>
                  <a:prstClr val="black"/>
                </a:solidFill>
                <a:latin typeface="HGP創英角ｺﾞｼｯｸUB" panose="020B0900000000000000" pitchFamily="50" charset="-128"/>
                <a:ea typeface="HGP創英角ｺﾞｼｯｸUB" panose="020B0900000000000000" pitchFamily="50" charset="-128"/>
              </a:rPr>
              <a:t>大阪市水道局</a:t>
            </a:r>
          </a:p>
        </p:txBody>
      </p:sp>
      <p:sp>
        <p:nvSpPr>
          <p:cNvPr id="84" name="円/楕円 83"/>
          <p:cNvSpPr/>
          <p:nvPr/>
        </p:nvSpPr>
        <p:spPr>
          <a:xfrm>
            <a:off x="144016" y="6032922"/>
            <a:ext cx="2044278" cy="396000"/>
          </a:xfrm>
          <a:prstGeom prst="ellipse">
            <a:avLst/>
          </a:prstGeom>
          <a:solidFill>
            <a:schemeClr val="bg1"/>
          </a:solidFill>
          <a:ln w="12700"/>
        </p:spPr>
        <p:style>
          <a:lnRef idx="2">
            <a:schemeClr val="accent1">
              <a:shade val="50000"/>
            </a:schemeClr>
          </a:lnRef>
          <a:fillRef idx="1">
            <a:schemeClr val="accent1"/>
          </a:fillRef>
          <a:effectRef idx="0">
            <a:schemeClr val="accent1"/>
          </a:effectRef>
          <a:fontRef idx="minor">
            <a:schemeClr val="lt1"/>
          </a:fontRef>
        </p:style>
        <p:txBody>
          <a:bodyPr wrap="none" lIns="36000" rIns="36000" rtlCol="0" anchor="ctr"/>
          <a:lstStyle/>
          <a:p>
            <a:pPr algn="ctr"/>
            <a:r>
              <a:rPr lang="ja-JP" altLang="en-US" sz="1400" dirty="0">
                <a:solidFill>
                  <a:prstClr val="black"/>
                </a:solidFill>
                <a:latin typeface="HGPｺﾞｼｯｸE" panose="020B0900000000000000" pitchFamily="50" charset="-128"/>
                <a:ea typeface="HGPｺﾞｼｯｸE" panose="020B0900000000000000" pitchFamily="50" charset="-128"/>
              </a:rPr>
              <a:t>用水供給事業認可</a:t>
            </a:r>
          </a:p>
        </p:txBody>
      </p:sp>
      <p:sp>
        <p:nvSpPr>
          <p:cNvPr id="85" name="円/楕円 84"/>
          <p:cNvSpPr/>
          <p:nvPr/>
        </p:nvSpPr>
        <p:spPr>
          <a:xfrm>
            <a:off x="144016" y="6428016"/>
            <a:ext cx="2044278" cy="396000"/>
          </a:xfrm>
          <a:prstGeom prst="ellipse">
            <a:avLst/>
          </a:prstGeom>
          <a:solidFill>
            <a:schemeClr val="bg1"/>
          </a:solidFill>
          <a:ln w="12700"/>
        </p:spPr>
        <p:style>
          <a:lnRef idx="2">
            <a:schemeClr val="accent1">
              <a:shade val="50000"/>
            </a:schemeClr>
          </a:lnRef>
          <a:fillRef idx="1">
            <a:schemeClr val="accent1"/>
          </a:fillRef>
          <a:effectRef idx="0">
            <a:schemeClr val="accent1"/>
          </a:effectRef>
          <a:fontRef idx="minor">
            <a:schemeClr val="lt1"/>
          </a:fontRef>
        </p:style>
        <p:txBody>
          <a:bodyPr wrap="none" lIns="36000" rIns="36000" rtlCol="0" anchor="ctr"/>
          <a:lstStyle/>
          <a:p>
            <a:pPr algn="ctr"/>
            <a:r>
              <a:rPr lang="ja-JP" altLang="en-US" sz="1400" dirty="0">
                <a:solidFill>
                  <a:prstClr val="black"/>
                </a:solidFill>
                <a:latin typeface="HGPｺﾞｼｯｸE" panose="020B0900000000000000" pitchFamily="50" charset="-128"/>
                <a:ea typeface="HGPｺﾞｼｯｸE" panose="020B0900000000000000" pitchFamily="50" charset="-128"/>
              </a:rPr>
              <a:t>指定管理者</a:t>
            </a:r>
          </a:p>
        </p:txBody>
      </p:sp>
      <p:sp>
        <p:nvSpPr>
          <p:cNvPr id="86" name="テキスト ボックス 85"/>
          <p:cNvSpPr txBox="1"/>
          <p:nvPr/>
        </p:nvSpPr>
        <p:spPr>
          <a:xfrm>
            <a:off x="292464" y="5131792"/>
            <a:ext cx="1852357" cy="492443"/>
          </a:xfrm>
          <a:prstGeom prst="rect">
            <a:avLst/>
          </a:prstGeom>
          <a:noFill/>
        </p:spPr>
        <p:txBody>
          <a:bodyPr wrap="square" rtlCol="0">
            <a:spAutoFit/>
          </a:bodyPr>
          <a:lstStyle/>
          <a:p>
            <a:pPr algn="ctr"/>
            <a:r>
              <a:rPr lang="ja-JP" altLang="en-US" sz="1300" b="1" dirty="0">
                <a:solidFill>
                  <a:prstClr val="black"/>
                </a:solidFill>
                <a:latin typeface="ＭＳ Ｐゴシック" panose="020B0600070205080204" pitchFamily="50" charset="-128"/>
              </a:rPr>
              <a:t>コンセッション契約・</a:t>
            </a:r>
            <a:endParaRPr lang="en-US" altLang="ja-JP" sz="1300" b="1" dirty="0">
              <a:solidFill>
                <a:prstClr val="black"/>
              </a:solidFill>
              <a:latin typeface="ＭＳ Ｐゴシック" panose="020B0600070205080204" pitchFamily="50" charset="-128"/>
            </a:endParaRPr>
          </a:p>
          <a:p>
            <a:pPr algn="ctr"/>
            <a:r>
              <a:rPr lang="ja-JP" altLang="en-US" sz="1300" b="1" dirty="0">
                <a:solidFill>
                  <a:prstClr val="black"/>
                </a:solidFill>
                <a:latin typeface="ＭＳ Ｐゴシック" panose="020B0600070205080204" pitchFamily="50" charset="-128"/>
              </a:rPr>
              <a:t>指定管理者の指定</a:t>
            </a:r>
          </a:p>
        </p:txBody>
      </p:sp>
      <p:sp>
        <p:nvSpPr>
          <p:cNvPr id="88" name="AutoShape 4"/>
          <p:cNvSpPr>
            <a:spLocks noChangeArrowheads="1"/>
          </p:cNvSpPr>
          <p:nvPr/>
        </p:nvSpPr>
        <p:spPr bwMode="auto">
          <a:xfrm rot="5400000">
            <a:off x="4360548" y="4272271"/>
            <a:ext cx="770281" cy="372701"/>
          </a:xfrm>
          <a:prstGeom prst="homePlate">
            <a:avLst>
              <a:gd name="adj" fmla="val 25000"/>
            </a:avLst>
          </a:prstGeom>
          <a:solidFill>
            <a:schemeClr val="accent5">
              <a:lumMod val="20000"/>
              <a:lumOff val="80000"/>
            </a:schemeClr>
          </a:solidFill>
          <a:ln w="9525">
            <a:solidFill>
              <a:schemeClr val="accent2"/>
            </a:solidFill>
            <a:miter lim="800000"/>
            <a:headEnd/>
            <a:tailEnd/>
          </a:ln>
        </p:spPr>
        <p:txBody>
          <a:bodyPr rot="10800000" vert="eaVert" wrap="none" lIns="0" tIns="45715" rIns="0" bIns="45715" anchor="ctr"/>
          <a:lstStyle/>
          <a:p>
            <a:pPr algn="ctr"/>
            <a:r>
              <a:rPr lang="ja-JP" altLang="en-US" sz="1400" b="1" dirty="0" smtClean="0">
                <a:solidFill>
                  <a:srgbClr val="333399"/>
                </a:solidFill>
                <a:latin typeface="ＭＳ Ｐゴシック" charset="-128"/>
              </a:rPr>
              <a:t>取水</a:t>
            </a:r>
            <a:endParaRPr lang="en-US" altLang="ja-JP" sz="1400" b="1" dirty="0" smtClean="0">
              <a:solidFill>
                <a:srgbClr val="333399"/>
              </a:solidFill>
              <a:latin typeface="ＭＳ Ｐゴシック" charset="-128"/>
            </a:endParaRPr>
          </a:p>
          <a:p>
            <a:pPr algn="ctr"/>
            <a:r>
              <a:rPr lang="ja-JP" altLang="en-US" sz="1400" b="1" dirty="0">
                <a:solidFill>
                  <a:srgbClr val="333399"/>
                </a:solidFill>
                <a:latin typeface="ＭＳ Ｐゴシック" charset="-128"/>
              </a:rPr>
              <a:t>導水</a:t>
            </a:r>
            <a:endParaRPr lang="en-US" altLang="ja-JP" sz="1400" b="1" dirty="0" smtClean="0">
              <a:solidFill>
                <a:srgbClr val="333399"/>
              </a:solidFill>
              <a:latin typeface="ＭＳ Ｐゴシック" charset="-128"/>
            </a:endParaRPr>
          </a:p>
          <a:p>
            <a:pPr algn="ctr"/>
            <a:r>
              <a:rPr lang="ja-JP" altLang="en-US" sz="1400" b="1" dirty="0">
                <a:solidFill>
                  <a:srgbClr val="333399"/>
                </a:solidFill>
                <a:latin typeface="ＭＳ Ｐゴシック" charset="-128"/>
              </a:rPr>
              <a:t>浄水</a:t>
            </a:r>
          </a:p>
        </p:txBody>
      </p:sp>
      <p:sp>
        <p:nvSpPr>
          <p:cNvPr id="90" name="AutoShape 6"/>
          <p:cNvSpPr>
            <a:spLocks noChangeArrowheads="1"/>
          </p:cNvSpPr>
          <p:nvPr/>
        </p:nvSpPr>
        <p:spPr bwMode="auto">
          <a:xfrm rot="5400000">
            <a:off x="4533096" y="4882704"/>
            <a:ext cx="437887" cy="360000"/>
          </a:xfrm>
          <a:prstGeom prst="homePlate">
            <a:avLst>
              <a:gd name="adj" fmla="val 21977"/>
            </a:avLst>
          </a:prstGeom>
          <a:solidFill>
            <a:schemeClr val="accent5">
              <a:lumMod val="20000"/>
              <a:lumOff val="80000"/>
            </a:schemeClr>
          </a:solidFill>
          <a:ln w="9525">
            <a:solidFill>
              <a:schemeClr val="accent2"/>
            </a:solidFill>
            <a:miter lim="800000"/>
            <a:headEnd/>
            <a:tailEnd/>
          </a:ln>
        </p:spPr>
        <p:txBody>
          <a:bodyPr rot="10800000" vert="eaVert" wrap="none" lIns="0" tIns="45715" rIns="0" bIns="45715" anchor="ctr"/>
          <a:lstStyle/>
          <a:p>
            <a:pPr algn="ctr"/>
            <a:r>
              <a:rPr lang="ja-JP" altLang="en-US" sz="1400" b="1" dirty="0">
                <a:solidFill>
                  <a:srgbClr val="333399"/>
                </a:solidFill>
                <a:latin typeface="ＭＳ Ｐゴシック" charset="-128"/>
              </a:rPr>
              <a:t>送水</a:t>
            </a:r>
          </a:p>
        </p:txBody>
      </p:sp>
      <p:sp>
        <p:nvSpPr>
          <p:cNvPr id="92" name="AutoShape 8"/>
          <p:cNvSpPr>
            <a:spLocks noChangeArrowheads="1"/>
          </p:cNvSpPr>
          <p:nvPr/>
        </p:nvSpPr>
        <p:spPr bwMode="auto">
          <a:xfrm rot="5400000">
            <a:off x="4123058" y="5784096"/>
            <a:ext cx="1245261" cy="372701"/>
          </a:xfrm>
          <a:prstGeom prst="homePlate">
            <a:avLst>
              <a:gd name="adj" fmla="val 26866"/>
            </a:avLst>
          </a:prstGeom>
          <a:solidFill>
            <a:schemeClr val="accent5">
              <a:lumMod val="20000"/>
              <a:lumOff val="80000"/>
            </a:schemeClr>
          </a:solidFill>
          <a:ln w="9525">
            <a:solidFill>
              <a:schemeClr val="accent2"/>
            </a:solidFill>
            <a:miter lim="800000"/>
            <a:headEnd/>
            <a:tailEnd/>
          </a:ln>
        </p:spPr>
        <p:txBody>
          <a:bodyPr rot="10800000" vert="eaVert" wrap="none" lIns="0" tIns="45715" rIns="0" bIns="45715" anchor="ctr"/>
          <a:lstStyle/>
          <a:p>
            <a:pPr algn="ctr"/>
            <a:r>
              <a:rPr lang="ja-JP" altLang="en-US" sz="1400" b="1" dirty="0" smtClean="0">
                <a:solidFill>
                  <a:srgbClr val="333399"/>
                </a:solidFill>
                <a:latin typeface="ＭＳ Ｐゴシック" charset="-128"/>
              </a:rPr>
              <a:t>配水</a:t>
            </a:r>
            <a:endParaRPr lang="en-US" altLang="ja-JP" sz="1400" b="1" dirty="0" smtClean="0">
              <a:solidFill>
                <a:srgbClr val="333399"/>
              </a:solidFill>
              <a:latin typeface="ＭＳ Ｐゴシック" charset="-128"/>
            </a:endParaRPr>
          </a:p>
          <a:p>
            <a:pPr algn="ctr"/>
            <a:r>
              <a:rPr lang="ja-JP" altLang="en-US" sz="1400" b="1" dirty="0">
                <a:solidFill>
                  <a:srgbClr val="333399"/>
                </a:solidFill>
                <a:latin typeface="ＭＳ Ｐゴシック" charset="-128"/>
              </a:rPr>
              <a:t>給水</a:t>
            </a:r>
          </a:p>
        </p:txBody>
      </p:sp>
      <p:sp>
        <p:nvSpPr>
          <p:cNvPr id="93" name="AutoShape 15"/>
          <p:cNvSpPr>
            <a:spLocks noChangeArrowheads="1"/>
          </p:cNvSpPr>
          <p:nvPr/>
        </p:nvSpPr>
        <p:spPr bwMode="auto">
          <a:xfrm>
            <a:off x="4960225" y="4072568"/>
            <a:ext cx="504000" cy="2601913"/>
          </a:xfrm>
          <a:prstGeom prst="roundRect">
            <a:avLst>
              <a:gd name="adj" fmla="val 4032"/>
            </a:avLst>
          </a:prstGeom>
          <a:pattFill prst="ltUpDiag">
            <a:fgClr>
              <a:schemeClr val="tx1">
                <a:lumMod val="65000"/>
                <a:lumOff val="35000"/>
              </a:schemeClr>
            </a:fgClr>
            <a:bgClr>
              <a:schemeClr val="bg1"/>
            </a:bgClr>
          </a:pattFill>
          <a:ln w="9525">
            <a:solidFill>
              <a:schemeClr val="bg1">
                <a:lumMod val="50000"/>
              </a:schemeClr>
            </a:solidFill>
            <a:prstDash val="solid"/>
            <a:round/>
            <a:headEnd/>
            <a:tailEnd/>
          </a:ln>
        </p:spPr>
        <p:txBody>
          <a:bodyPr wrap="none" anchor="ctr"/>
          <a:lstStyle/>
          <a:p>
            <a:endParaRPr lang="ja-JP" altLang="ja-JP" sz="1400">
              <a:solidFill>
                <a:srgbClr val="000000"/>
              </a:solidFill>
            </a:endParaRPr>
          </a:p>
        </p:txBody>
      </p:sp>
      <p:sp>
        <p:nvSpPr>
          <p:cNvPr id="94" name="Rectangle 16"/>
          <p:cNvSpPr>
            <a:spLocks noChangeArrowheads="1"/>
          </p:cNvSpPr>
          <p:nvPr/>
        </p:nvSpPr>
        <p:spPr bwMode="auto">
          <a:xfrm>
            <a:off x="5012182" y="5028643"/>
            <a:ext cx="400087" cy="1645838"/>
          </a:xfrm>
          <a:prstGeom prst="rect">
            <a:avLst/>
          </a:prstGeom>
          <a:noFill/>
          <a:ln w="9525">
            <a:noFill/>
            <a:miter lim="800000"/>
            <a:headEnd/>
            <a:tailEnd/>
          </a:ln>
        </p:spPr>
        <p:txBody>
          <a:bodyPr vert="eaVert" wrap="square" lIns="91429" tIns="45715" rIns="91429" bIns="45715">
            <a:spAutoFit/>
          </a:bodyPr>
          <a:lstStyle/>
          <a:p>
            <a:pPr algn="ctr"/>
            <a:r>
              <a:rPr lang="ja-JP" altLang="en-US" sz="1400" dirty="0">
                <a:solidFill>
                  <a:prstClr val="black"/>
                </a:solidFill>
                <a:ea typeface="HGP創英角ｺﾞｼｯｸUB" pitchFamily="50" charset="-128"/>
              </a:rPr>
              <a:t>大阪市水道局</a:t>
            </a:r>
          </a:p>
        </p:txBody>
      </p:sp>
      <p:grpSp>
        <p:nvGrpSpPr>
          <p:cNvPr id="95" name="Group 17"/>
          <p:cNvGrpSpPr>
            <a:grpSpLocks/>
          </p:cNvGrpSpPr>
          <p:nvPr/>
        </p:nvGrpSpPr>
        <p:grpSpPr bwMode="auto">
          <a:xfrm>
            <a:off x="5528263" y="4072568"/>
            <a:ext cx="787015" cy="1182798"/>
            <a:chOff x="1210" y="922"/>
            <a:chExt cx="833" cy="871"/>
          </a:xfrm>
        </p:grpSpPr>
        <p:sp>
          <p:nvSpPr>
            <p:cNvPr id="96" name="AutoShape 18"/>
            <p:cNvSpPr>
              <a:spLocks noChangeArrowheads="1"/>
            </p:cNvSpPr>
            <p:nvPr/>
          </p:nvSpPr>
          <p:spPr bwMode="auto">
            <a:xfrm>
              <a:off x="1210" y="922"/>
              <a:ext cx="833" cy="871"/>
            </a:xfrm>
            <a:prstGeom prst="roundRect">
              <a:avLst>
                <a:gd name="adj" fmla="val 8477"/>
              </a:avLst>
            </a:prstGeom>
            <a:solidFill>
              <a:schemeClr val="accent5">
                <a:lumMod val="60000"/>
                <a:lumOff val="40000"/>
              </a:schemeClr>
            </a:solidFill>
            <a:ln w="25400">
              <a:noFill/>
              <a:prstDash val="sysDot"/>
              <a:round/>
              <a:headEnd/>
              <a:tailEnd/>
            </a:ln>
          </p:spPr>
          <p:txBody>
            <a:bodyPr wrap="none" anchor="ctr"/>
            <a:lstStyle/>
            <a:p>
              <a:endParaRPr lang="ja-JP" altLang="ja-JP" sz="1400">
                <a:solidFill>
                  <a:srgbClr val="000000"/>
                </a:solidFill>
              </a:endParaRPr>
            </a:p>
          </p:txBody>
        </p:sp>
        <p:sp>
          <p:nvSpPr>
            <p:cNvPr id="97" name="Rectangle 19"/>
            <p:cNvSpPr>
              <a:spLocks noChangeArrowheads="1"/>
            </p:cNvSpPr>
            <p:nvPr/>
          </p:nvSpPr>
          <p:spPr bwMode="auto">
            <a:xfrm>
              <a:off x="1322" y="1030"/>
              <a:ext cx="586" cy="641"/>
            </a:xfrm>
            <a:prstGeom prst="rect">
              <a:avLst/>
            </a:prstGeom>
            <a:noFill/>
            <a:ln w="9525">
              <a:noFill/>
              <a:miter lim="800000"/>
              <a:headEnd/>
              <a:tailEnd/>
            </a:ln>
          </p:spPr>
          <p:txBody>
            <a:bodyPr vert="eaVert" wrap="square" lIns="91429" tIns="45715" rIns="91429" bIns="45715">
              <a:spAutoFit/>
            </a:bodyPr>
            <a:lstStyle/>
            <a:p>
              <a:pPr algn="ctr"/>
              <a:r>
                <a:rPr lang="ja-JP" altLang="en-US" sz="1200" dirty="0">
                  <a:solidFill>
                    <a:prstClr val="black"/>
                  </a:solidFill>
                  <a:ea typeface="HGP創英角ｺﾞｼｯｸUB" pitchFamily="50" charset="-128"/>
                </a:rPr>
                <a:t>大阪広域</a:t>
              </a:r>
              <a:endParaRPr lang="en-US" altLang="ja-JP" sz="1200" dirty="0">
                <a:solidFill>
                  <a:prstClr val="black"/>
                </a:solidFill>
                <a:ea typeface="HGP創英角ｺﾞｼｯｸUB" pitchFamily="50" charset="-128"/>
              </a:endParaRPr>
            </a:p>
            <a:p>
              <a:pPr algn="ctr"/>
              <a:r>
                <a:rPr lang="ja-JP" altLang="en-US" sz="1200" dirty="0">
                  <a:solidFill>
                    <a:prstClr val="black"/>
                  </a:solidFill>
                  <a:ea typeface="HGP創英角ｺﾞｼｯｸUB" pitchFamily="50" charset="-128"/>
                </a:rPr>
                <a:t>水道企業団</a:t>
              </a:r>
            </a:p>
          </p:txBody>
        </p:sp>
      </p:grpSp>
      <p:sp>
        <p:nvSpPr>
          <p:cNvPr id="101" name="テキスト ボックス 53"/>
          <p:cNvSpPr txBox="1">
            <a:spLocks noChangeArrowheads="1"/>
          </p:cNvSpPr>
          <p:nvPr/>
        </p:nvSpPr>
        <p:spPr bwMode="auto">
          <a:xfrm>
            <a:off x="6088710" y="6148877"/>
            <a:ext cx="745006" cy="276999"/>
          </a:xfrm>
          <a:prstGeom prst="rect">
            <a:avLst/>
          </a:prstGeom>
          <a:noFill/>
          <a:ln w="9525">
            <a:noFill/>
            <a:miter lim="800000"/>
            <a:headEnd/>
            <a:tailEnd/>
          </a:ln>
        </p:spPr>
        <p:txBody>
          <a:bodyPr>
            <a:spAutoFit/>
          </a:bodyPr>
          <a:lstStyle/>
          <a:p>
            <a:r>
              <a:rPr lang="ja-JP" altLang="en-US" sz="1200" dirty="0">
                <a:solidFill>
                  <a:srgbClr val="000000"/>
                </a:solidFill>
              </a:rPr>
              <a:t>･･･</a:t>
            </a:r>
          </a:p>
        </p:txBody>
      </p:sp>
      <p:sp>
        <p:nvSpPr>
          <p:cNvPr id="103" name="右矢印 102"/>
          <p:cNvSpPr/>
          <p:nvPr/>
        </p:nvSpPr>
        <p:spPr>
          <a:xfrm>
            <a:off x="6732100" y="5296633"/>
            <a:ext cx="220766" cy="1225946"/>
          </a:xfrm>
          <a:prstGeom prst="rightArrow">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grpSp>
        <p:nvGrpSpPr>
          <p:cNvPr id="15" name="グループ化 14"/>
          <p:cNvGrpSpPr/>
          <p:nvPr/>
        </p:nvGrpSpPr>
        <p:grpSpPr>
          <a:xfrm>
            <a:off x="5528121" y="5347816"/>
            <a:ext cx="184666" cy="1336767"/>
            <a:chOff x="5528121" y="5347816"/>
            <a:chExt cx="184666" cy="1336767"/>
          </a:xfrm>
        </p:grpSpPr>
        <p:sp>
          <p:nvSpPr>
            <p:cNvPr id="99" name="AutoShape 21"/>
            <p:cNvSpPr>
              <a:spLocks noChangeArrowheads="1"/>
            </p:cNvSpPr>
            <p:nvPr/>
          </p:nvSpPr>
          <p:spPr bwMode="auto">
            <a:xfrm>
              <a:off x="5552895" y="5347816"/>
              <a:ext cx="135118" cy="1336767"/>
            </a:xfrm>
            <a:prstGeom prst="roundRect">
              <a:avLst>
                <a:gd name="adj" fmla="val 12644"/>
              </a:avLst>
            </a:prstGeom>
            <a:solidFill>
              <a:srgbClr val="FFCC99"/>
            </a:solidFill>
            <a:ln w="25400">
              <a:noFill/>
              <a:prstDash val="sysDot"/>
              <a:round/>
              <a:headEnd/>
              <a:tailEnd/>
            </a:ln>
          </p:spPr>
          <p:txBody>
            <a:bodyPr wrap="none" anchor="ctr"/>
            <a:lstStyle/>
            <a:p>
              <a:endParaRPr lang="ja-JP" altLang="ja-JP" sz="1400">
                <a:solidFill>
                  <a:srgbClr val="000000"/>
                </a:solidFill>
              </a:endParaRPr>
            </a:p>
          </p:txBody>
        </p:sp>
        <p:sp>
          <p:nvSpPr>
            <p:cNvPr id="104" name="Text Box 63"/>
            <p:cNvSpPr txBox="1">
              <a:spLocks noChangeArrowheads="1"/>
            </p:cNvSpPr>
            <p:nvPr/>
          </p:nvSpPr>
          <p:spPr bwMode="auto">
            <a:xfrm>
              <a:off x="5528121" y="5468637"/>
              <a:ext cx="184666" cy="1166760"/>
            </a:xfrm>
            <a:prstGeom prst="rect">
              <a:avLst/>
            </a:prstGeom>
            <a:noFill/>
            <a:ln w="9525">
              <a:noFill/>
              <a:miter lim="800000"/>
              <a:headEnd/>
              <a:tailEnd/>
            </a:ln>
          </p:spPr>
          <p:txBody>
            <a:bodyPr vert="eaVert" lIns="0" tIns="45715" rIns="0" bIns="45715">
              <a:spAutoFit/>
            </a:bodyPr>
            <a:lstStyle/>
            <a:p>
              <a:r>
                <a:rPr lang="ja-JP" altLang="en-US" sz="1200" dirty="0">
                  <a:solidFill>
                    <a:prstClr val="black"/>
                  </a:solidFill>
                  <a:latin typeface="HGPｺﾞｼｯｸE" pitchFamily="50" charset="-128"/>
                  <a:ea typeface="HGPｺﾞｼｯｸE" pitchFamily="50" charset="-128"/>
                </a:rPr>
                <a:t>○○市水道</a:t>
              </a:r>
            </a:p>
          </p:txBody>
        </p:sp>
      </p:grpSp>
      <p:grpSp>
        <p:nvGrpSpPr>
          <p:cNvPr id="14" name="グループ化 13"/>
          <p:cNvGrpSpPr/>
          <p:nvPr/>
        </p:nvGrpSpPr>
        <p:grpSpPr>
          <a:xfrm>
            <a:off x="5751126" y="5347816"/>
            <a:ext cx="184666" cy="1336767"/>
            <a:chOff x="5726499" y="5347816"/>
            <a:chExt cx="184666" cy="1336767"/>
          </a:xfrm>
        </p:grpSpPr>
        <p:sp>
          <p:nvSpPr>
            <p:cNvPr id="100" name="AutoShape 21"/>
            <p:cNvSpPr>
              <a:spLocks noChangeArrowheads="1"/>
            </p:cNvSpPr>
            <p:nvPr/>
          </p:nvSpPr>
          <p:spPr bwMode="auto">
            <a:xfrm>
              <a:off x="5740039" y="5347816"/>
              <a:ext cx="157587" cy="1336767"/>
            </a:xfrm>
            <a:prstGeom prst="roundRect">
              <a:avLst>
                <a:gd name="adj" fmla="val 12644"/>
              </a:avLst>
            </a:prstGeom>
            <a:solidFill>
              <a:srgbClr val="FFCC99"/>
            </a:solidFill>
            <a:ln w="25400">
              <a:noFill/>
              <a:prstDash val="sysDot"/>
              <a:round/>
              <a:headEnd/>
              <a:tailEnd/>
            </a:ln>
          </p:spPr>
          <p:txBody>
            <a:bodyPr wrap="none" anchor="ctr"/>
            <a:lstStyle/>
            <a:p>
              <a:endParaRPr lang="ja-JP" altLang="ja-JP" sz="1400">
                <a:solidFill>
                  <a:srgbClr val="000000"/>
                </a:solidFill>
              </a:endParaRPr>
            </a:p>
          </p:txBody>
        </p:sp>
        <p:sp>
          <p:nvSpPr>
            <p:cNvPr id="105" name="Text Box 63"/>
            <p:cNvSpPr txBox="1">
              <a:spLocks noChangeArrowheads="1"/>
            </p:cNvSpPr>
            <p:nvPr/>
          </p:nvSpPr>
          <p:spPr bwMode="auto">
            <a:xfrm>
              <a:off x="5726499" y="5468637"/>
              <a:ext cx="184666" cy="1166760"/>
            </a:xfrm>
            <a:prstGeom prst="rect">
              <a:avLst/>
            </a:prstGeom>
            <a:noFill/>
            <a:ln w="9525">
              <a:noFill/>
              <a:miter lim="800000"/>
              <a:headEnd/>
              <a:tailEnd/>
            </a:ln>
          </p:spPr>
          <p:txBody>
            <a:bodyPr vert="eaVert" lIns="0" tIns="45715" rIns="0" bIns="45715">
              <a:spAutoFit/>
            </a:bodyPr>
            <a:lstStyle/>
            <a:p>
              <a:r>
                <a:rPr lang="ja-JP" altLang="en-US" sz="1200" dirty="0">
                  <a:solidFill>
                    <a:prstClr val="black"/>
                  </a:solidFill>
                  <a:latin typeface="HGPｺﾞｼｯｸE" pitchFamily="50" charset="-128"/>
                  <a:ea typeface="HGPｺﾞｼｯｸE" pitchFamily="50" charset="-128"/>
                </a:rPr>
                <a:t>○○市水道</a:t>
              </a:r>
            </a:p>
          </p:txBody>
        </p:sp>
      </p:grpSp>
      <p:sp>
        <p:nvSpPr>
          <p:cNvPr id="107" name="AutoShape 64"/>
          <p:cNvSpPr>
            <a:spLocks noChangeArrowheads="1"/>
          </p:cNvSpPr>
          <p:nvPr/>
        </p:nvSpPr>
        <p:spPr bwMode="auto">
          <a:xfrm>
            <a:off x="6406837" y="4027397"/>
            <a:ext cx="180000" cy="1879952"/>
          </a:xfrm>
          <a:prstGeom prst="roundRect">
            <a:avLst>
              <a:gd name="adj" fmla="val 12644"/>
            </a:avLst>
          </a:prstGeom>
          <a:solidFill>
            <a:srgbClr val="FFCC99"/>
          </a:solidFill>
          <a:ln w="25400">
            <a:noFill/>
            <a:prstDash val="sysDot"/>
            <a:round/>
            <a:headEnd/>
            <a:tailEnd/>
          </a:ln>
        </p:spPr>
        <p:txBody>
          <a:bodyPr wrap="none" anchor="ctr"/>
          <a:lstStyle/>
          <a:p>
            <a:endParaRPr lang="ja-JP" altLang="ja-JP" sz="1400">
              <a:solidFill>
                <a:srgbClr val="000000"/>
              </a:solidFill>
            </a:endParaRPr>
          </a:p>
        </p:txBody>
      </p:sp>
      <p:sp>
        <p:nvSpPr>
          <p:cNvPr id="108" name="AutoShape 15"/>
          <p:cNvSpPr>
            <a:spLocks noChangeArrowheads="1"/>
          </p:cNvSpPr>
          <p:nvPr/>
        </p:nvSpPr>
        <p:spPr bwMode="auto">
          <a:xfrm>
            <a:off x="7081060" y="4073479"/>
            <a:ext cx="502461" cy="2593932"/>
          </a:xfrm>
          <a:prstGeom prst="roundRect">
            <a:avLst>
              <a:gd name="adj" fmla="val 4032"/>
            </a:avLst>
          </a:prstGeom>
          <a:solidFill>
            <a:schemeClr val="accent5">
              <a:lumMod val="60000"/>
              <a:lumOff val="40000"/>
            </a:schemeClr>
          </a:solidFill>
          <a:ln w="25400">
            <a:noFill/>
            <a:prstDash val="sysDot"/>
            <a:round/>
            <a:headEnd/>
            <a:tailEnd/>
          </a:ln>
        </p:spPr>
        <p:txBody>
          <a:bodyPr wrap="none" anchor="ctr"/>
          <a:lstStyle/>
          <a:p>
            <a:endParaRPr lang="ja-JP" altLang="ja-JP">
              <a:solidFill>
                <a:srgbClr val="000000"/>
              </a:solidFill>
            </a:endParaRPr>
          </a:p>
        </p:txBody>
      </p:sp>
      <p:sp>
        <p:nvSpPr>
          <p:cNvPr id="109" name="AutoShape 18"/>
          <p:cNvSpPr>
            <a:spLocks noChangeArrowheads="1"/>
          </p:cNvSpPr>
          <p:nvPr/>
        </p:nvSpPr>
        <p:spPr bwMode="auto">
          <a:xfrm>
            <a:off x="7530416" y="4073479"/>
            <a:ext cx="901244" cy="1182148"/>
          </a:xfrm>
          <a:prstGeom prst="roundRect">
            <a:avLst>
              <a:gd name="adj" fmla="val 0"/>
            </a:avLst>
          </a:prstGeom>
          <a:solidFill>
            <a:schemeClr val="accent5">
              <a:lumMod val="60000"/>
              <a:lumOff val="40000"/>
            </a:schemeClr>
          </a:solidFill>
          <a:ln w="25400">
            <a:noFill/>
            <a:prstDash val="sysDot"/>
            <a:round/>
            <a:headEnd/>
            <a:tailEnd/>
          </a:ln>
        </p:spPr>
        <p:txBody>
          <a:bodyPr wrap="none" anchor="ctr"/>
          <a:lstStyle/>
          <a:p>
            <a:endParaRPr lang="ja-JP" altLang="ja-JP" sz="1400">
              <a:solidFill>
                <a:srgbClr val="000000"/>
              </a:solidFill>
            </a:endParaRPr>
          </a:p>
        </p:txBody>
      </p:sp>
      <p:grpSp>
        <p:nvGrpSpPr>
          <p:cNvPr id="9" name="グループ化 8"/>
          <p:cNvGrpSpPr/>
          <p:nvPr/>
        </p:nvGrpSpPr>
        <p:grpSpPr>
          <a:xfrm>
            <a:off x="5974130" y="5347816"/>
            <a:ext cx="184666" cy="1336767"/>
            <a:chOff x="5923330" y="5347816"/>
            <a:chExt cx="184666" cy="1336767"/>
          </a:xfrm>
        </p:grpSpPr>
        <p:sp>
          <p:nvSpPr>
            <p:cNvPr id="110" name="AutoShape 21"/>
            <p:cNvSpPr>
              <a:spLocks noChangeArrowheads="1"/>
            </p:cNvSpPr>
            <p:nvPr/>
          </p:nvSpPr>
          <p:spPr bwMode="auto">
            <a:xfrm>
              <a:off x="5936870" y="5347816"/>
              <a:ext cx="157587" cy="1336767"/>
            </a:xfrm>
            <a:prstGeom prst="roundRect">
              <a:avLst>
                <a:gd name="adj" fmla="val 12644"/>
              </a:avLst>
            </a:prstGeom>
            <a:solidFill>
              <a:srgbClr val="FFCC99"/>
            </a:solidFill>
            <a:ln w="25400">
              <a:noFill/>
              <a:prstDash val="sysDot"/>
              <a:round/>
              <a:headEnd/>
              <a:tailEnd/>
            </a:ln>
          </p:spPr>
          <p:txBody>
            <a:bodyPr wrap="none" anchor="ctr"/>
            <a:lstStyle/>
            <a:p>
              <a:endParaRPr lang="ja-JP" altLang="ja-JP" sz="1400">
                <a:solidFill>
                  <a:srgbClr val="000000"/>
                </a:solidFill>
              </a:endParaRPr>
            </a:p>
          </p:txBody>
        </p:sp>
        <p:sp>
          <p:nvSpPr>
            <p:cNvPr id="111" name="Text Box 63"/>
            <p:cNvSpPr txBox="1">
              <a:spLocks noChangeArrowheads="1"/>
            </p:cNvSpPr>
            <p:nvPr/>
          </p:nvSpPr>
          <p:spPr bwMode="auto">
            <a:xfrm>
              <a:off x="5923330" y="5468637"/>
              <a:ext cx="184666" cy="1166760"/>
            </a:xfrm>
            <a:prstGeom prst="rect">
              <a:avLst/>
            </a:prstGeom>
            <a:noFill/>
            <a:ln w="9525">
              <a:noFill/>
              <a:miter lim="800000"/>
              <a:headEnd/>
              <a:tailEnd/>
            </a:ln>
          </p:spPr>
          <p:txBody>
            <a:bodyPr vert="eaVert" lIns="0" tIns="45715" rIns="0" bIns="45715">
              <a:spAutoFit/>
            </a:bodyPr>
            <a:lstStyle/>
            <a:p>
              <a:r>
                <a:rPr lang="ja-JP" altLang="en-US" sz="1200" dirty="0">
                  <a:solidFill>
                    <a:prstClr val="black"/>
                  </a:solidFill>
                  <a:latin typeface="HGPｺﾞｼｯｸE" pitchFamily="50" charset="-128"/>
                  <a:ea typeface="HGPｺﾞｼｯｸE" pitchFamily="50" charset="-128"/>
                </a:rPr>
                <a:t>○○町水道</a:t>
              </a:r>
            </a:p>
          </p:txBody>
        </p:sp>
      </p:grpSp>
      <p:sp>
        <p:nvSpPr>
          <p:cNvPr id="112" name="Text Box 10"/>
          <p:cNvSpPr txBox="1">
            <a:spLocks noChangeArrowheads="1"/>
          </p:cNvSpPr>
          <p:nvPr/>
        </p:nvSpPr>
        <p:spPr bwMode="auto">
          <a:xfrm>
            <a:off x="5387362" y="6332733"/>
            <a:ext cx="1193104" cy="307777"/>
          </a:xfrm>
          <a:prstGeom prst="rect">
            <a:avLst/>
          </a:prstGeom>
          <a:noFill/>
          <a:ln w="9525">
            <a:noFill/>
            <a:miter lim="800000"/>
            <a:headEnd/>
            <a:tailEnd/>
          </a:ln>
        </p:spPr>
        <p:txBody>
          <a:bodyPr>
            <a:spAutoFit/>
          </a:bodyPr>
          <a:lstStyle/>
          <a:p>
            <a:pPr algn="ctr">
              <a:spcBef>
                <a:spcPct val="50000"/>
              </a:spcBef>
            </a:pPr>
            <a:r>
              <a:rPr lang="en-US" altLang="ja-JP" sz="1400" dirty="0">
                <a:solidFill>
                  <a:prstClr val="black"/>
                </a:solidFill>
                <a:ea typeface="HG創英角ｺﾞｼｯｸUB" pitchFamily="49" charset="-128"/>
              </a:rPr>
              <a:t>42</a:t>
            </a:r>
            <a:r>
              <a:rPr lang="ja-JP" altLang="en-US" sz="1400" dirty="0">
                <a:solidFill>
                  <a:prstClr val="black"/>
                </a:solidFill>
                <a:ea typeface="HG創英角ｺﾞｼｯｸUB" pitchFamily="49" charset="-128"/>
              </a:rPr>
              <a:t>市町村</a:t>
            </a:r>
          </a:p>
        </p:txBody>
      </p:sp>
      <p:sp>
        <p:nvSpPr>
          <p:cNvPr id="113" name="AutoShape 63"/>
          <p:cNvSpPr>
            <a:spLocks noChangeArrowheads="1"/>
          </p:cNvSpPr>
          <p:nvPr/>
        </p:nvSpPr>
        <p:spPr bwMode="auto">
          <a:xfrm>
            <a:off x="6346094" y="4073479"/>
            <a:ext cx="182502" cy="1185637"/>
          </a:xfrm>
          <a:prstGeom prst="roundRect">
            <a:avLst>
              <a:gd name="adj" fmla="val 16667"/>
            </a:avLst>
          </a:prstGeom>
          <a:solidFill>
            <a:srgbClr val="CCFFCC"/>
          </a:solidFill>
          <a:ln w="9525">
            <a:noFill/>
            <a:round/>
            <a:headEnd/>
            <a:tailEnd/>
          </a:ln>
        </p:spPr>
        <p:txBody>
          <a:bodyPr vert="eaVert" wrap="none" anchor="ctr"/>
          <a:lstStyle/>
          <a:p>
            <a:pPr algn="ctr"/>
            <a:r>
              <a:rPr lang="ja-JP" altLang="en-US" sz="1200" dirty="0">
                <a:solidFill>
                  <a:srgbClr val="000000"/>
                </a:solidFill>
              </a:rPr>
              <a:t>泉北水道企業団</a:t>
            </a:r>
          </a:p>
        </p:txBody>
      </p:sp>
      <p:grpSp>
        <p:nvGrpSpPr>
          <p:cNvPr id="17" name="グループ化 16"/>
          <p:cNvGrpSpPr/>
          <p:nvPr/>
        </p:nvGrpSpPr>
        <p:grpSpPr>
          <a:xfrm>
            <a:off x="7628086" y="5347816"/>
            <a:ext cx="184666" cy="1336767"/>
            <a:chOff x="7671175" y="5347816"/>
            <a:chExt cx="184666" cy="1336767"/>
          </a:xfrm>
        </p:grpSpPr>
        <p:sp>
          <p:nvSpPr>
            <p:cNvPr id="115" name="AutoShape 21"/>
            <p:cNvSpPr>
              <a:spLocks noChangeArrowheads="1"/>
            </p:cNvSpPr>
            <p:nvPr/>
          </p:nvSpPr>
          <p:spPr bwMode="auto">
            <a:xfrm>
              <a:off x="7695949" y="5347816"/>
              <a:ext cx="135118" cy="1336767"/>
            </a:xfrm>
            <a:prstGeom prst="roundRect">
              <a:avLst>
                <a:gd name="adj" fmla="val 12644"/>
              </a:avLst>
            </a:prstGeom>
            <a:solidFill>
              <a:srgbClr val="FFCC99"/>
            </a:solidFill>
            <a:ln w="25400">
              <a:noFill/>
              <a:prstDash val="sysDot"/>
              <a:round/>
              <a:headEnd/>
              <a:tailEnd/>
            </a:ln>
          </p:spPr>
          <p:txBody>
            <a:bodyPr wrap="none" anchor="ctr"/>
            <a:lstStyle/>
            <a:p>
              <a:endParaRPr lang="ja-JP" altLang="ja-JP" sz="1400">
                <a:solidFill>
                  <a:srgbClr val="000000"/>
                </a:solidFill>
              </a:endParaRPr>
            </a:p>
          </p:txBody>
        </p:sp>
        <p:sp>
          <p:nvSpPr>
            <p:cNvPr id="118" name="Text Box 63"/>
            <p:cNvSpPr txBox="1">
              <a:spLocks noChangeArrowheads="1"/>
            </p:cNvSpPr>
            <p:nvPr/>
          </p:nvSpPr>
          <p:spPr bwMode="auto">
            <a:xfrm>
              <a:off x="7671175" y="5468637"/>
              <a:ext cx="184666" cy="1166760"/>
            </a:xfrm>
            <a:prstGeom prst="rect">
              <a:avLst/>
            </a:prstGeom>
            <a:noFill/>
            <a:ln w="9525">
              <a:noFill/>
              <a:miter lim="800000"/>
              <a:headEnd/>
              <a:tailEnd/>
            </a:ln>
          </p:spPr>
          <p:txBody>
            <a:bodyPr vert="eaVert" lIns="0" tIns="45715" rIns="0" bIns="45715">
              <a:spAutoFit/>
            </a:bodyPr>
            <a:lstStyle/>
            <a:p>
              <a:r>
                <a:rPr lang="ja-JP" altLang="en-US" sz="1200" dirty="0">
                  <a:solidFill>
                    <a:prstClr val="black"/>
                  </a:solidFill>
                  <a:latin typeface="HGPｺﾞｼｯｸE" pitchFamily="50" charset="-128"/>
                  <a:ea typeface="HGPｺﾞｼｯｸE" pitchFamily="50" charset="-128"/>
                </a:rPr>
                <a:t>○○市水道</a:t>
              </a:r>
            </a:p>
          </p:txBody>
        </p:sp>
      </p:grpSp>
      <p:grpSp>
        <p:nvGrpSpPr>
          <p:cNvPr id="18" name="グループ化 17"/>
          <p:cNvGrpSpPr/>
          <p:nvPr/>
        </p:nvGrpSpPr>
        <p:grpSpPr>
          <a:xfrm>
            <a:off x="7850653" y="5347816"/>
            <a:ext cx="184666" cy="1336767"/>
            <a:chOff x="7869553" y="5347816"/>
            <a:chExt cx="184666" cy="1336767"/>
          </a:xfrm>
        </p:grpSpPr>
        <p:sp>
          <p:nvSpPr>
            <p:cNvPr id="116" name="AutoShape 21"/>
            <p:cNvSpPr>
              <a:spLocks noChangeArrowheads="1"/>
            </p:cNvSpPr>
            <p:nvPr/>
          </p:nvSpPr>
          <p:spPr bwMode="auto">
            <a:xfrm>
              <a:off x="7883093" y="5347816"/>
              <a:ext cx="157587" cy="1336767"/>
            </a:xfrm>
            <a:prstGeom prst="roundRect">
              <a:avLst>
                <a:gd name="adj" fmla="val 12644"/>
              </a:avLst>
            </a:prstGeom>
            <a:solidFill>
              <a:srgbClr val="FFCC99"/>
            </a:solidFill>
            <a:ln w="25400">
              <a:noFill/>
              <a:prstDash val="sysDot"/>
              <a:round/>
              <a:headEnd/>
              <a:tailEnd/>
            </a:ln>
          </p:spPr>
          <p:txBody>
            <a:bodyPr wrap="none" anchor="ctr"/>
            <a:lstStyle/>
            <a:p>
              <a:endParaRPr lang="ja-JP" altLang="ja-JP" sz="1400">
                <a:solidFill>
                  <a:srgbClr val="000000"/>
                </a:solidFill>
              </a:endParaRPr>
            </a:p>
          </p:txBody>
        </p:sp>
        <p:sp>
          <p:nvSpPr>
            <p:cNvPr id="119" name="Text Box 63"/>
            <p:cNvSpPr txBox="1">
              <a:spLocks noChangeArrowheads="1"/>
            </p:cNvSpPr>
            <p:nvPr/>
          </p:nvSpPr>
          <p:spPr bwMode="auto">
            <a:xfrm>
              <a:off x="7869553" y="5468637"/>
              <a:ext cx="184666" cy="1166760"/>
            </a:xfrm>
            <a:prstGeom prst="rect">
              <a:avLst/>
            </a:prstGeom>
            <a:noFill/>
            <a:ln w="9525">
              <a:noFill/>
              <a:miter lim="800000"/>
              <a:headEnd/>
              <a:tailEnd/>
            </a:ln>
          </p:spPr>
          <p:txBody>
            <a:bodyPr vert="eaVert" lIns="0" tIns="45715" rIns="0" bIns="45715">
              <a:spAutoFit/>
            </a:bodyPr>
            <a:lstStyle/>
            <a:p>
              <a:r>
                <a:rPr lang="ja-JP" altLang="en-US" sz="1200" dirty="0">
                  <a:solidFill>
                    <a:prstClr val="black"/>
                  </a:solidFill>
                  <a:latin typeface="HGPｺﾞｼｯｸE" pitchFamily="50" charset="-128"/>
                  <a:ea typeface="HGPｺﾞｼｯｸE" pitchFamily="50" charset="-128"/>
                </a:rPr>
                <a:t>○○市水道</a:t>
              </a:r>
            </a:p>
          </p:txBody>
        </p:sp>
      </p:grpSp>
      <p:sp>
        <p:nvSpPr>
          <p:cNvPr id="121" name="AutoShape 64"/>
          <p:cNvSpPr>
            <a:spLocks noChangeArrowheads="1"/>
          </p:cNvSpPr>
          <p:nvPr/>
        </p:nvSpPr>
        <p:spPr bwMode="auto">
          <a:xfrm>
            <a:off x="8549891" y="4018687"/>
            <a:ext cx="180000" cy="1879137"/>
          </a:xfrm>
          <a:prstGeom prst="roundRect">
            <a:avLst>
              <a:gd name="adj" fmla="val 12644"/>
            </a:avLst>
          </a:prstGeom>
          <a:solidFill>
            <a:srgbClr val="FFCC99"/>
          </a:solidFill>
          <a:ln w="25400">
            <a:noFill/>
            <a:prstDash val="sysDot"/>
            <a:round/>
            <a:headEnd/>
            <a:tailEnd/>
          </a:ln>
        </p:spPr>
        <p:txBody>
          <a:bodyPr wrap="none" anchor="ctr"/>
          <a:lstStyle/>
          <a:p>
            <a:endParaRPr lang="ja-JP" altLang="ja-JP" sz="1400">
              <a:solidFill>
                <a:srgbClr val="000000"/>
              </a:solidFill>
            </a:endParaRPr>
          </a:p>
        </p:txBody>
      </p:sp>
      <p:grpSp>
        <p:nvGrpSpPr>
          <p:cNvPr id="19" name="グループ化 18"/>
          <p:cNvGrpSpPr/>
          <p:nvPr/>
        </p:nvGrpSpPr>
        <p:grpSpPr>
          <a:xfrm>
            <a:off x="8073220" y="5347816"/>
            <a:ext cx="184666" cy="1336767"/>
            <a:chOff x="8073220" y="5347816"/>
            <a:chExt cx="184666" cy="1336767"/>
          </a:xfrm>
        </p:grpSpPr>
        <p:sp>
          <p:nvSpPr>
            <p:cNvPr id="122" name="AutoShape 21"/>
            <p:cNvSpPr>
              <a:spLocks noChangeArrowheads="1"/>
            </p:cNvSpPr>
            <p:nvPr/>
          </p:nvSpPr>
          <p:spPr bwMode="auto">
            <a:xfrm>
              <a:off x="8086760" y="5347816"/>
              <a:ext cx="157587" cy="1336767"/>
            </a:xfrm>
            <a:prstGeom prst="roundRect">
              <a:avLst>
                <a:gd name="adj" fmla="val 12644"/>
              </a:avLst>
            </a:prstGeom>
            <a:solidFill>
              <a:srgbClr val="FFCC99"/>
            </a:solidFill>
            <a:ln w="25400">
              <a:noFill/>
              <a:prstDash val="sysDot"/>
              <a:round/>
              <a:headEnd/>
              <a:tailEnd/>
            </a:ln>
          </p:spPr>
          <p:txBody>
            <a:bodyPr wrap="none" anchor="ctr"/>
            <a:lstStyle/>
            <a:p>
              <a:endParaRPr lang="ja-JP" altLang="ja-JP" sz="1400">
                <a:solidFill>
                  <a:srgbClr val="000000"/>
                </a:solidFill>
              </a:endParaRPr>
            </a:p>
          </p:txBody>
        </p:sp>
        <p:sp>
          <p:nvSpPr>
            <p:cNvPr id="123" name="Text Box 63"/>
            <p:cNvSpPr txBox="1">
              <a:spLocks noChangeArrowheads="1"/>
            </p:cNvSpPr>
            <p:nvPr/>
          </p:nvSpPr>
          <p:spPr bwMode="auto">
            <a:xfrm>
              <a:off x="8073220" y="5468637"/>
              <a:ext cx="184666" cy="1166760"/>
            </a:xfrm>
            <a:prstGeom prst="rect">
              <a:avLst/>
            </a:prstGeom>
            <a:noFill/>
            <a:ln w="9525">
              <a:noFill/>
              <a:miter lim="800000"/>
              <a:headEnd/>
              <a:tailEnd/>
            </a:ln>
          </p:spPr>
          <p:txBody>
            <a:bodyPr vert="eaVert" lIns="0" tIns="45715" rIns="0" bIns="45715">
              <a:spAutoFit/>
            </a:bodyPr>
            <a:lstStyle/>
            <a:p>
              <a:r>
                <a:rPr lang="ja-JP" altLang="en-US" sz="1200" dirty="0">
                  <a:solidFill>
                    <a:prstClr val="black"/>
                  </a:solidFill>
                  <a:latin typeface="HGPｺﾞｼｯｸE" pitchFamily="50" charset="-128"/>
                  <a:ea typeface="HGPｺﾞｼｯｸE" pitchFamily="50" charset="-128"/>
                </a:rPr>
                <a:t>○○町水道</a:t>
              </a:r>
            </a:p>
          </p:txBody>
        </p:sp>
      </p:grpSp>
      <p:sp>
        <p:nvSpPr>
          <p:cNvPr id="124" name="Text Box 10"/>
          <p:cNvSpPr txBox="1">
            <a:spLocks noChangeArrowheads="1"/>
          </p:cNvSpPr>
          <p:nvPr/>
        </p:nvSpPr>
        <p:spPr bwMode="auto">
          <a:xfrm>
            <a:off x="7530416" y="6332733"/>
            <a:ext cx="1193104" cy="307777"/>
          </a:xfrm>
          <a:prstGeom prst="rect">
            <a:avLst/>
          </a:prstGeom>
          <a:noFill/>
          <a:ln w="9525">
            <a:noFill/>
            <a:miter lim="800000"/>
            <a:headEnd/>
            <a:tailEnd/>
          </a:ln>
        </p:spPr>
        <p:txBody>
          <a:bodyPr>
            <a:spAutoFit/>
          </a:bodyPr>
          <a:lstStyle/>
          <a:p>
            <a:pPr algn="ctr">
              <a:spcBef>
                <a:spcPct val="50000"/>
              </a:spcBef>
            </a:pPr>
            <a:r>
              <a:rPr lang="en-US" altLang="ja-JP" sz="1400" dirty="0">
                <a:solidFill>
                  <a:prstClr val="black"/>
                </a:solidFill>
                <a:ea typeface="HG創英角ｺﾞｼｯｸUB" pitchFamily="49" charset="-128"/>
              </a:rPr>
              <a:t>42</a:t>
            </a:r>
            <a:r>
              <a:rPr lang="ja-JP" altLang="en-US" sz="1400" dirty="0">
                <a:solidFill>
                  <a:prstClr val="black"/>
                </a:solidFill>
                <a:ea typeface="HG創英角ｺﾞｼｯｸUB" pitchFamily="49" charset="-128"/>
              </a:rPr>
              <a:t>市町村</a:t>
            </a:r>
          </a:p>
        </p:txBody>
      </p:sp>
      <p:sp>
        <p:nvSpPr>
          <p:cNvPr id="125" name="AutoShape 63"/>
          <p:cNvSpPr>
            <a:spLocks noChangeArrowheads="1"/>
          </p:cNvSpPr>
          <p:nvPr/>
        </p:nvSpPr>
        <p:spPr bwMode="auto">
          <a:xfrm>
            <a:off x="8489148" y="4072567"/>
            <a:ext cx="215382" cy="1182799"/>
          </a:xfrm>
          <a:prstGeom prst="roundRect">
            <a:avLst>
              <a:gd name="adj" fmla="val 16667"/>
            </a:avLst>
          </a:prstGeom>
          <a:solidFill>
            <a:srgbClr val="CCFFCC"/>
          </a:solidFill>
          <a:ln w="9525">
            <a:noFill/>
            <a:round/>
            <a:headEnd/>
            <a:tailEnd/>
          </a:ln>
        </p:spPr>
        <p:txBody>
          <a:bodyPr vert="eaVert" wrap="none" anchor="ctr"/>
          <a:lstStyle/>
          <a:p>
            <a:pPr algn="ctr"/>
            <a:r>
              <a:rPr lang="ja-JP" altLang="en-US" sz="1200" dirty="0">
                <a:solidFill>
                  <a:srgbClr val="000000"/>
                </a:solidFill>
              </a:rPr>
              <a:t>泉北水道企業団</a:t>
            </a:r>
          </a:p>
        </p:txBody>
      </p:sp>
      <p:sp>
        <p:nvSpPr>
          <p:cNvPr id="126" name="テキスト ボックス 53"/>
          <p:cNvSpPr txBox="1">
            <a:spLocks noChangeArrowheads="1"/>
          </p:cNvSpPr>
          <p:nvPr/>
        </p:nvSpPr>
        <p:spPr bwMode="auto">
          <a:xfrm>
            <a:off x="8228137" y="6148877"/>
            <a:ext cx="745006" cy="276999"/>
          </a:xfrm>
          <a:prstGeom prst="rect">
            <a:avLst/>
          </a:prstGeom>
          <a:noFill/>
          <a:ln w="9525">
            <a:noFill/>
            <a:miter lim="800000"/>
            <a:headEnd/>
            <a:tailEnd/>
          </a:ln>
        </p:spPr>
        <p:txBody>
          <a:bodyPr>
            <a:spAutoFit/>
          </a:bodyPr>
          <a:lstStyle/>
          <a:p>
            <a:r>
              <a:rPr lang="ja-JP" altLang="en-US" sz="1200" dirty="0">
                <a:solidFill>
                  <a:prstClr val="black"/>
                </a:solidFill>
              </a:rPr>
              <a:t>･･･</a:t>
            </a:r>
          </a:p>
        </p:txBody>
      </p:sp>
      <p:sp>
        <p:nvSpPr>
          <p:cNvPr id="127" name="Rectangle 19"/>
          <p:cNvSpPr>
            <a:spLocks noChangeArrowheads="1"/>
          </p:cNvSpPr>
          <p:nvPr/>
        </p:nvSpPr>
        <p:spPr bwMode="auto">
          <a:xfrm>
            <a:off x="7653905" y="4173962"/>
            <a:ext cx="553976" cy="959036"/>
          </a:xfrm>
          <a:prstGeom prst="rect">
            <a:avLst/>
          </a:prstGeom>
          <a:noFill/>
          <a:ln w="9525">
            <a:noFill/>
            <a:miter lim="800000"/>
            <a:headEnd/>
            <a:tailEnd/>
          </a:ln>
        </p:spPr>
        <p:txBody>
          <a:bodyPr vert="eaVert" wrap="square" lIns="91429" tIns="45715" rIns="91429" bIns="45715">
            <a:spAutoFit/>
          </a:bodyPr>
          <a:lstStyle/>
          <a:p>
            <a:pPr algn="ctr"/>
            <a:r>
              <a:rPr lang="ja-JP" altLang="en-US" sz="1200" dirty="0">
                <a:solidFill>
                  <a:prstClr val="black"/>
                </a:solidFill>
                <a:ea typeface="HGP創英角ｺﾞｼｯｸUB" pitchFamily="50" charset="-128"/>
              </a:rPr>
              <a:t>大阪広域</a:t>
            </a:r>
            <a:endParaRPr lang="en-US" altLang="ja-JP" sz="1200" dirty="0">
              <a:solidFill>
                <a:prstClr val="black"/>
              </a:solidFill>
              <a:ea typeface="HGP創英角ｺﾞｼｯｸUB" pitchFamily="50" charset="-128"/>
            </a:endParaRPr>
          </a:p>
          <a:p>
            <a:pPr algn="ctr"/>
            <a:r>
              <a:rPr lang="ja-JP" altLang="en-US" sz="1200" dirty="0">
                <a:solidFill>
                  <a:prstClr val="black"/>
                </a:solidFill>
                <a:ea typeface="HGP創英角ｺﾞｼｯｸUB" pitchFamily="50" charset="-128"/>
              </a:rPr>
              <a:t>水道企業団</a:t>
            </a:r>
          </a:p>
        </p:txBody>
      </p:sp>
      <p:sp>
        <p:nvSpPr>
          <p:cNvPr id="128" name="正方形/長方形 127">
            <a:extLst>
              <a:ext uri="{FF2B5EF4-FFF2-40B4-BE49-F238E27FC236}">
                <a16:creationId xmlns:a16="http://schemas.microsoft.com/office/drawing/2014/main" id="{4AD42088-7A88-4D20-B552-F401A3C9168F}"/>
              </a:ext>
            </a:extLst>
          </p:cNvPr>
          <p:cNvSpPr/>
          <p:nvPr/>
        </p:nvSpPr>
        <p:spPr>
          <a:xfrm>
            <a:off x="5283735" y="3814694"/>
            <a:ext cx="2890728" cy="307777"/>
          </a:xfrm>
          <a:prstGeom prst="rect">
            <a:avLst/>
          </a:prstGeom>
        </p:spPr>
        <p:txBody>
          <a:bodyPr wrap="none">
            <a:spAutoFit/>
          </a:bodyPr>
          <a:lstStyle/>
          <a:p>
            <a:r>
              <a:rPr lang="en-US" altLang="ja-JP" sz="1400" dirty="0">
                <a:solidFill>
                  <a:prstClr val="black"/>
                </a:solidFill>
                <a:latin typeface="Meiryo UI" panose="020B0604030504040204" pitchFamily="50" charset="-128"/>
                <a:ea typeface="Meiryo UI" panose="020B0604030504040204" pitchFamily="50" charset="-128"/>
              </a:rPr>
              <a:t>Before</a:t>
            </a:r>
            <a:r>
              <a:rPr lang="ja-JP" altLang="en-US" sz="1400" dirty="0">
                <a:solidFill>
                  <a:prstClr val="black"/>
                </a:solidFill>
                <a:latin typeface="Meiryo UI" panose="020B0604030504040204" pitchFamily="50" charset="-128"/>
                <a:ea typeface="Meiryo UI" panose="020B0604030504040204" pitchFamily="50" charset="-128"/>
              </a:rPr>
              <a:t>　　　　　　　　　　　　　　</a:t>
            </a:r>
            <a:r>
              <a:rPr lang="en-US" altLang="ja-JP" sz="1400" dirty="0">
                <a:solidFill>
                  <a:prstClr val="black"/>
                </a:solidFill>
                <a:latin typeface="Meiryo UI" panose="020B0604030504040204" pitchFamily="50" charset="-128"/>
                <a:ea typeface="Meiryo UI" panose="020B0604030504040204" pitchFamily="50" charset="-128"/>
              </a:rPr>
              <a:t> after</a:t>
            </a:r>
            <a:endParaRPr lang="ja-JP" altLang="en-US" sz="1400" dirty="0">
              <a:solidFill>
                <a:prstClr val="black"/>
              </a:solidFill>
              <a:latin typeface="Meiryo UI" panose="020B0604030504040204" pitchFamily="50" charset="-128"/>
              <a:ea typeface="Meiryo UI" panose="020B0604030504040204" pitchFamily="50" charset="-128"/>
            </a:endParaRPr>
          </a:p>
        </p:txBody>
      </p:sp>
      <p:grpSp>
        <p:nvGrpSpPr>
          <p:cNvPr id="20" name="グループ化 19"/>
          <p:cNvGrpSpPr/>
          <p:nvPr/>
        </p:nvGrpSpPr>
        <p:grpSpPr>
          <a:xfrm>
            <a:off x="8549891" y="5347816"/>
            <a:ext cx="184666" cy="1336767"/>
            <a:chOff x="8549891" y="5347816"/>
            <a:chExt cx="184666" cy="1336767"/>
          </a:xfrm>
        </p:grpSpPr>
        <p:sp>
          <p:nvSpPr>
            <p:cNvPr id="117" name="AutoShape 62"/>
            <p:cNvSpPr>
              <a:spLocks noChangeArrowheads="1"/>
            </p:cNvSpPr>
            <p:nvPr/>
          </p:nvSpPr>
          <p:spPr bwMode="auto">
            <a:xfrm>
              <a:off x="8558504" y="5347816"/>
              <a:ext cx="167441" cy="1336767"/>
            </a:xfrm>
            <a:prstGeom prst="roundRect">
              <a:avLst>
                <a:gd name="adj" fmla="val 12644"/>
              </a:avLst>
            </a:prstGeom>
            <a:solidFill>
              <a:srgbClr val="FFCC99"/>
            </a:solidFill>
            <a:ln w="25400">
              <a:noFill/>
              <a:prstDash val="sysDot"/>
              <a:round/>
              <a:headEnd/>
              <a:tailEnd/>
            </a:ln>
          </p:spPr>
          <p:txBody>
            <a:bodyPr wrap="none" anchor="ctr"/>
            <a:lstStyle/>
            <a:p>
              <a:endParaRPr lang="ja-JP" altLang="ja-JP" sz="1400">
                <a:solidFill>
                  <a:srgbClr val="000000"/>
                </a:solidFill>
              </a:endParaRPr>
            </a:p>
          </p:txBody>
        </p:sp>
        <p:sp>
          <p:nvSpPr>
            <p:cNvPr id="120" name="Text Box 63"/>
            <p:cNvSpPr txBox="1">
              <a:spLocks noChangeArrowheads="1"/>
            </p:cNvSpPr>
            <p:nvPr/>
          </p:nvSpPr>
          <p:spPr bwMode="auto">
            <a:xfrm>
              <a:off x="8549891" y="5468637"/>
              <a:ext cx="184666" cy="1166760"/>
            </a:xfrm>
            <a:prstGeom prst="rect">
              <a:avLst/>
            </a:prstGeom>
            <a:noFill/>
            <a:ln w="9525">
              <a:noFill/>
              <a:miter lim="800000"/>
              <a:headEnd/>
              <a:tailEnd/>
            </a:ln>
          </p:spPr>
          <p:txBody>
            <a:bodyPr vert="eaVert" lIns="0" tIns="45715" rIns="0" bIns="45715">
              <a:spAutoFit/>
            </a:bodyPr>
            <a:lstStyle/>
            <a:p>
              <a:r>
                <a:rPr lang="ja-JP" altLang="en-US" sz="1200" dirty="0">
                  <a:solidFill>
                    <a:prstClr val="black"/>
                  </a:solidFill>
                  <a:latin typeface="HGPｺﾞｼｯｸE" pitchFamily="50" charset="-128"/>
                  <a:ea typeface="HGPｺﾞｼｯｸE" pitchFamily="50" charset="-128"/>
                </a:rPr>
                <a:t>○○町水道</a:t>
              </a:r>
            </a:p>
          </p:txBody>
        </p:sp>
      </p:grpSp>
      <p:grpSp>
        <p:nvGrpSpPr>
          <p:cNvPr id="16" name="グループ化 15"/>
          <p:cNvGrpSpPr/>
          <p:nvPr/>
        </p:nvGrpSpPr>
        <p:grpSpPr>
          <a:xfrm>
            <a:off x="6406837" y="5347816"/>
            <a:ext cx="184666" cy="1336767"/>
            <a:chOff x="6406837" y="5347816"/>
            <a:chExt cx="184666" cy="1336767"/>
          </a:xfrm>
        </p:grpSpPr>
        <p:sp>
          <p:nvSpPr>
            <p:cNvPr id="102" name="AutoShape 62"/>
            <p:cNvSpPr>
              <a:spLocks noChangeArrowheads="1"/>
            </p:cNvSpPr>
            <p:nvPr/>
          </p:nvSpPr>
          <p:spPr bwMode="auto">
            <a:xfrm>
              <a:off x="6415450" y="5347816"/>
              <a:ext cx="167441" cy="1336767"/>
            </a:xfrm>
            <a:prstGeom prst="roundRect">
              <a:avLst>
                <a:gd name="adj" fmla="val 12644"/>
              </a:avLst>
            </a:prstGeom>
            <a:solidFill>
              <a:srgbClr val="FFCC99"/>
            </a:solidFill>
            <a:ln w="25400">
              <a:noFill/>
              <a:prstDash val="sysDot"/>
              <a:round/>
              <a:headEnd/>
              <a:tailEnd/>
            </a:ln>
          </p:spPr>
          <p:txBody>
            <a:bodyPr wrap="none" anchor="ctr"/>
            <a:lstStyle/>
            <a:p>
              <a:endParaRPr lang="ja-JP" altLang="ja-JP" sz="1400">
                <a:solidFill>
                  <a:srgbClr val="000000"/>
                </a:solidFill>
              </a:endParaRPr>
            </a:p>
          </p:txBody>
        </p:sp>
        <p:sp>
          <p:nvSpPr>
            <p:cNvPr id="106" name="Text Box 63"/>
            <p:cNvSpPr txBox="1">
              <a:spLocks noChangeArrowheads="1"/>
            </p:cNvSpPr>
            <p:nvPr/>
          </p:nvSpPr>
          <p:spPr bwMode="auto">
            <a:xfrm>
              <a:off x="6406837" y="5468637"/>
              <a:ext cx="184666" cy="1166760"/>
            </a:xfrm>
            <a:prstGeom prst="rect">
              <a:avLst/>
            </a:prstGeom>
            <a:noFill/>
            <a:ln w="9525">
              <a:noFill/>
              <a:miter lim="800000"/>
              <a:headEnd/>
              <a:tailEnd/>
            </a:ln>
          </p:spPr>
          <p:txBody>
            <a:bodyPr vert="eaVert" lIns="0" tIns="45715" rIns="0" bIns="45715">
              <a:spAutoFit/>
            </a:bodyPr>
            <a:lstStyle/>
            <a:p>
              <a:r>
                <a:rPr lang="ja-JP" altLang="en-US" sz="1200" dirty="0">
                  <a:solidFill>
                    <a:prstClr val="black"/>
                  </a:solidFill>
                  <a:latin typeface="HGPｺﾞｼｯｸE" pitchFamily="50" charset="-128"/>
                  <a:ea typeface="HGPｺﾞｼｯｸE" pitchFamily="50" charset="-128"/>
                </a:rPr>
                <a:t>○○町水道</a:t>
              </a:r>
            </a:p>
          </p:txBody>
        </p:sp>
      </p:grpSp>
      <p:sp>
        <p:nvSpPr>
          <p:cNvPr id="129" name="テキスト ボックス 2"/>
          <p:cNvSpPr txBox="1">
            <a:spLocks noChangeArrowheads="1"/>
          </p:cNvSpPr>
          <p:nvPr/>
        </p:nvSpPr>
        <p:spPr bwMode="auto">
          <a:xfrm>
            <a:off x="35992" y="3522449"/>
            <a:ext cx="4464000" cy="369332"/>
          </a:xfrm>
          <a:prstGeom prst="rect">
            <a:avLst/>
          </a:prstGeom>
          <a:solidFill>
            <a:schemeClr val="bg1">
              <a:lumMod val="85000"/>
            </a:schemeClr>
          </a:solidFill>
          <a:ln w="9525">
            <a:noFill/>
            <a:miter lim="800000"/>
            <a:headEnd/>
            <a:tailEnd/>
          </a:ln>
        </p:spPr>
        <p:txBody>
          <a:bodyPr wrap="square">
            <a:spAutoFit/>
          </a:bodyPr>
          <a:lstStyle/>
          <a:p>
            <a:pPr marL="271463" indent="-271463" algn="ctr"/>
            <a:r>
              <a:rPr lang="en-US" altLang="ja-JP" b="1"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a:t>
            </a:r>
            <a:r>
              <a:rPr lang="ja-JP" altLang="en-US" b="1"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フェーズ１</a:t>
            </a:r>
            <a:r>
              <a:rPr lang="en-US" altLang="ja-JP" b="1"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a:t>
            </a:r>
            <a:r>
              <a:rPr lang="ja-JP" altLang="en-US" b="1"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　府市統合協議のスキーム</a:t>
            </a:r>
            <a:endParaRPr lang="en-US" altLang="ja-JP" b="1"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30" name="テキスト ボックス 2"/>
          <p:cNvSpPr txBox="1">
            <a:spLocks noChangeArrowheads="1"/>
          </p:cNvSpPr>
          <p:nvPr/>
        </p:nvSpPr>
        <p:spPr bwMode="auto">
          <a:xfrm>
            <a:off x="4683271" y="3522449"/>
            <a:ext cx="4388184" cy="369332"/>
          </a:xfrm>
          <a:prstGeom prst="rect">
            <a:avLst/>
          </a:prstGeom>
          <a:solidFill>
            <a:schemeClr val="bg1">
              <a:lumMod val="85000"/>
            </a:schemeClr>
          </a:solidFill>
          <a:ln w="9525">
            <a:noFill/>
            <a:miter lim="800000"/>
            <a:headEnd/>
            <a:tailEnd/>
          </a:ln>
        </p:spPr>
        <p:txBody>
          <a:bodyPr wrap="square">
            <a:spAutoFit/>
          </a:bodyPr>
          <a:lstStyle/>
          <a:p>
            <a:pPr marL="271463" indent="-271463" algn="ctr"/>
            <a:r>
              <a:rPr lang="en-US" altLang="ja-JP" b="1"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a:t>
            </a:r>
            <a:r>
              <a:rPr lang="ja-JP" altLang="en-US" b="1"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フェーズ２</a:t>
            </a:r>
            <a:r>
              <a:rPr lang="en-US" altLang="ja-JP" b="1"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a:t>
            </a:r>
            <a:r>
              <a:rPr lang="ja-JP" altLang="en-US" b="1"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　企業団統合協議のスキーム</a:t>
            </a:r>
          </a:p>
        </p:txBody>
      </p:sp>
      <p:cxnSp>
        <p:nvCxnSpPr>
          <p:cNvPr id="89" name="直線コネクタ 88"/>
          <p:cNvCxnSpPr/>
          <p:nvPr/>
        </p:nvCxnSpPr>
        <p:spPr>
          <a:xfrm>
            <a:off x="167421" y="468337"/>
            <a:ext cx="8820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91" name="スライド番号プレースホルダー 3"/>
          <p:cNvSpPr>
            <a:spLocks noGrp="1"/>
          </p:cNvSpPr>
          <p:nvPr>
            <p:ph type="sldNum" sz="quarter" idx="12"/>
          </p:nvPr>
        </p:nvSpPr>
        <p:spPr>
          <a:xfrm>
            <a:off x="7086600" y="6463927"/>
            <a:ext cx="2057400" cy="365125"/>
          </a:xfrm>
        </p:spPr>
        <p:txBody>
          <a:bodyPr/>
          <a:lstStyle/>
          <a:p>
            <a:fld id="{0852C555-0D64-4388-834A-3E059AADB174}" type="slidenum">
              <a:rPr lang="ja-JP" altLang="en-US" sz="1400" b="0" smtClean="0">
                <a:solidFill>
                  <a:schemeClr val="tx1"/>
                </a:solidFill>
              </a:rPr>
              <a:pPr/>
              <a:t>43</a:t>
            </a:fld>
            <a:endParaRPr lang="ja-JP" altLang="en-US" sz="1400" b="0" dirty="0">
              <a:solidFill>
                <a:schemeClr val="tx1"/>
              </a:solidFill>
            </a:endParaRPr>
          </a:p>
        </p:txBody>
      </p:sp>
    </p:spTree>
    <p:extLst>
      <p:ext uri="{BB962C8B-B14F-4D97-AF65-F5344CB8AC3E}">
        <p14:creationId xmlns:p14="http://schemas.microsoft.com/office/powerpoint/2010/main" val="38928465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9" name="グラフ 58"/>
          <p:cNvGraphicFramePr/>
          <p:nvPr>
            <p:extLst/>
          </p:nvPr>
        </p:nvGraphicFramePr>
        <p:xfrm>
          <a:off x="2119266" y="1887728"/>
          <a:ext cx="6940724" cy="4273802"/>
        </p:xfrm>
        <a:graphic>
          <a:graphicData uri="http://schemas.openxmlformats.org/drawingml/2006/chart">
            <c:chart xmlns:c="http://schemas.openxmlformats.org/drawingml/2006/chart" xmlns:r="http://schemas.openxmlformats.org/officeDocument/2006/relationships" r:id="rId2"/>
          </a:graphicData>
        </a:graphic>
      </p:graphicFrame>
      <p:sp>
        <p:nvSpPr>
          <p:cNvPr id="17" name="正方形/長方形 16"/>
          <p:cNvSpPr/>
          <p:nvPr/>
        </p:nvSpPr>
        <p:spPr>
          <a:xfrm>
            <a:off x="6977439" y="1772816"/>
            <a:ext cx="2236981" cy="307777"/>
          </a:xfrm>
          <a:prstGeom prst="rect">
            <a:avLst/>
          </a:prstGeom>
        </p:spPr>
        <p:txBody>
          <a:bodyPr wrap="square">
            <a:spAutoFit/>
          </a:bodyPr>
          <a:lstStyle/>
          <a:p>
            <a:r>
              <a:rPr lang="ja-JP" altLang="en-US" sz="1400" b="1" dirty="0">
                <a:solidFill>
                  <a:prstClr val="black"/>
                </a:solidFill>
                <a:latin typeface="HGPｺﾞｼｯｸM" panose="020B0600000000000000" pitchFamily="50" charset="-128"/>
                <a:ea typeface="HGPｺﾞｼｯｸM" panose="020B0600000000000000" pitchFamily="50" charset="-128"/>
              </a:rPr>
              <a:t>◆大阪市の水</a:t>
            </a:r>
            <a:r>
              <a:rPr lang="ja-JP" altLang="en-US" sz="1200" b="1" dirty="0" smtClean="0">
                <a:solidFill>
                  <a:prstClr val="black"/>
                </a:solidFill>
                <a:latin typeface="HGPｺﾞｼｯｸM" panose="020B0600000000000000" pitchFamily="50" charset="-128"/>
                <a:ea typeface="HGPｺﾞｼｯｸM" panose="020B0600000000000000" pitchFamily="50" charset="-128"/>
              </a:rPr>
              <a:t>（</a:t>
            </a:r>
            <a:r>
              <a:rPr lang="ja-JP" altLang="en-US" sz="1200" b="1" dirty="0">
                <a:solidFill>
                  <a:prstClr val="black"/>
                </a:solidFill>
                <a:latin typeface="HGPｺﾞｼｯｸM" panose="020B0600000000000000" pitchFamily="50" charset="-128"/>
                <a:ea typeface="HGPｺﾞｼｯｸM" panose="020B0600000000000000" pitchFamily="50" charset="-128"/>
              </a:rPr>
              <a:t>完全</a:t>
            </a:r>
            <a:r>
              <a:rPr lang="ja-JP" altLang="en-US" sz="1200" b="1" dirty="0" smtClean="0">
                <a:solidFill>
                  <a:prstClr val="black"/>
                </a:solidFill>
                <a:latin typeface="HGPｺﾞｼｯｸM" panose="020B0600000000000000" pitchFamily="50" charset="-128"/>
                <a:ea typeface="HGPｺﾞｼｯｸM" panose="020B0600000000000000" pitchFamily="50" charset="-128"/>
              </a:rPr>
              <a:t>自己</a:t>
            </a:r>
            <a:r>
              <a:rPr lang="ja-JP" altLang="en-US" sz="1200" b="1" dirty="0">
                <a:solidFill>
                  <a:prstClr val="black"/>
                </a:solidFill>
                <a:latin typeface="HGPｺﾞｼｯｸM" panose="020B0600000000000000" pitchFamily="50" charset="-128"/>
                <a:ea typeface="HGPｺﾞｼｯｸM" panose="020B0600000000000000" pitchFamily="50" charset="-128"/>
              </a:rPr>
              <a:t>水</a:t>
            </a:r>
            <a:r>
              <a:rPr lang="ja-JP" altLang="en-US" sz="1200" b="1" dirty="0" smtClean="0">
                <a:solidFill>
                  <a:prstClr val="black"/>
                </a:solidFill>
                <a:latin typeface="HGPｺﾞｼｯｸM" panose="020B0600000000000000" pitchFamily="50" charset="-128"/>
                <a:ea typeface="HGPｺﾞｼｯｸM" panose="020B0600000000000000" pitchFamily="50" charset="-128"/>
              </a:rPr>
              <a:t>）</a:t>
            </a:r>
            <a:endParaRPr lang="en-US" altLang="ja-JP" sz="1400" b="1" dirty="0">
              <a:solidFill>
                <a:prstClr val="black"/>
              </a:solidFill>
              <a:latin typeface="HGPｺﾞｼｯｸM" panose="020B0600000000000000" pitchFamily="50" charset="-128"/>
              <a:ea typeface="HGPｺﾞｼｯｸM" panose="020B0600000000000000" pitchFamily="50" charset="-128"/>
            </a:endParaRPr>
          </a:p>
        </p:txBody>
      </p:sp>
      <p:sp>
        <p:nvSpPr>
          <p:cNvPr id="24" name="テキスト ボックス 23"/>
          <p:cNvSpPr txBox="1"/>
          <p:nvPr/>
        </p:nvSpPr>
        <p:spPr>
          <a:xfrm>
            <a:off x="534067" y="63380"/>
            <a:ext cx="3430747" cy="400110"/>
          </a:xfrm>
          <a:prstGeom prst="rect">
            <a:avLst/>
          </a:prstGeom>
          <a:noFill/>
        </p:spPr>
        <p:txBody>
          <a:bodyPr wrap="none" rtlCol="0">
            <a:spAutoFit/>
          </a:bodyPr>
          <a:lstStyle/>
          <a:p>
            <a:r>
              <a:rPr lang="ja-JP" altLang="en-US" sz="2000" b="1" dirty="0">
                <a:solidFill>
                  <a:prstClr val="black"/>
                </a:solidFill>
                <a:latin typeface="Meiryo UI" panose="020B0604030504040204" pitchFamily="50" charset="-128"/>
                <a:ea typeface="Meiryo UI" panose="020B0604030504040204" pitchFamily="50" charset="-128"/>
              </a:rPr>
              <a:t>大阪における「</a:t>
            </a:r>
            <a:r>
              <a:rPr lang="ja-JP" altLang="en-US" sz="2000" b="1" dirty="0" smtClean="0">
                <a:solidFill>
                  <a:prstClr val="black"/>
                </a:solidFill>
                <a:latin typeface="Meiryo UI" panose="020B0604030504040204" pitchFamily="50" charset="-128"/>
                <a:ea typeface="Meiryo UI" panose="020B0604030504040204" pitchFamily="50" charset="-128"/>
              </a:rPr>
              <a:t>水づくり」</a:t>
            </a:r>
            <a:r>
              <a:rPr lang="ja-JP" altLang="en-US" sz="2000" b="1" dirty="0">
                <a:solidFill>
                  <a:prstClr val="black"/>
                </a:solidFill>
                <a:latin typeface="Meiryo UI" panose="020B0604030504040204" pitchFamily="50" charset="-128"/>
                <a:ea typeface="Meiryo UI" panose="020B0604030504040204" pitchFamily="50" charset="-128"/>
              </a:rPr>
              <a:t>の構造</a:t>
            </a:r>
          </a:p>
        </p:txBody>
      </p:sp>
      <p:sp>
        <p:nvSpPr>
          <p:cNvPr id="25" name="正方形/長方形 24"/>
          <p:cNvSpPr/>
          <p:nvPr/>
        </p:nvSpPr>
        <p:spPr>
          <a:xfrm>
            <a:off x="453244" y="620688"/>
            <a:ext cx="8208912" cy="1323439"/>
          </a:xfrm>
          <a:prstGeom prst="rect">
            <a:avLst/>
          </a:prstGeom>
        </p:spPr>
        <p:txBody>
          <a:bodyPr wrap="square">
            <a:spAutoFit/>
          </a:bodyPr>
          <a:lstStyle/>
          <a:p>
            <a:pPr marL="285750" indent="-285750">
              <a:buFont typeface="Arial" panose="020B0604020202020204" pitchFamily="34" charset="0"/>
              <a:buChar char="•"/>
            </a:pPr>
            <a:r>
              <a:rPr lang="ja-JP" altLang="en-US" sz="16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府内市町村の水</a:t>
            </a:r>
            <a:r>
              <a:rPr lang="ja-JP" altLang="en-US" sz="16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は</a:t>
            </a:r>
            <a:r>
              <a:rPr lang="ja-JP" altLang="en-US" sz="16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、左円グラフの通り、約</a:t>
            </a:r>
            <a:r>
              <a:rPr lang="ja-JP" altLang="en-US" sz="16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半数を</a:t>
            </a:r>
            <a:r>
              <a:rPr lang="ja-JP" altLang="en-US" sz="16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企業団</a:t>
            </a:r>
            <a:r>
              <a:rPr lang="en-US" altLang="ja-JP" sz="16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6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の水</a:t>
            </a:r>
            <a:r>
              <a:rPr lang="ja-JP" altLang="en-US" sz="16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が</a:t>
            </a:r>
            <a:r>
              <a:rPr lang="ja-JP" altLang="en-US" sz="16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占め、大阪市以外の水の</a:t>
            </a:r>
            <a:r>
              <a:rPr lang="en-US" altLang="ja-JP" sz="16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75%</a:t>
            </a:r>
            <a:r>
              <a:rPr lang="ja-JP" altLang="en-US" sz="16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を担っている。</a:t>
            </a:r>
            <a:endParaRPr lang="en-US" altLang="ja-JP" sz="16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marL="285750" indent="-285750">
              <a:buFont typeface="Arial" panose="020B0604020202020204" pitchFamily="34" charset="0"/>
              <a:buChar char="•"/>
            </a:pPr>
            <a:r>
              <a:rPr lang="ja-JP" altLang="en-US" sz="16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大阪市は全体の</a:t>
            </a:r>
            <a:r>
              <a:rPr lang="en-US" altLang="ja-JP" sz="16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37</a:t>
            </a:r>
            <a:r>
              <a:rPr lang="ja-JP" altLang="en-US" sz="16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％を占め、市内の需要は全て自らで賄っている。</a:t>
            </a:r>
            <a:endParaRPr lang="en-US" altLang="ja-JP" sz="16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marL="285750" indent="-285750">
              <a:buFont typeface="Arial" panose="020B0604020202020204" pitchFamily="34" charset="0"/>
              <a:buChar char="•"/>
            </a:pPr>
            <a:r>
              <a:rPr lang="ja-JP" altLang="en-US" sz="16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大阪市は完全な自己水、</a:t>
            </a:r>
            <a:r>
              <a:rPr lang="en-US" altLang="ja-JP" sz="16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15</a:t>
            </a:r>
            <a:r>
              <a:rPr lang="ja-JP" altLang="en-US" sz="16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市町が全て企業団等の受</a:t>
            </a:r>
            <a:r>
              <a:rPr lang="ja-JP" altLang="en-US" sz="16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水、</a:t>
            </a:r>
            <a:r>
              <a:rPr lang="en-US" altLang="ja-JP" sz="16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27</a:t>
            </a:r>
            <a:r>
              <a:rPr lang="ja-JP" altLang="en-US" sz="16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市町村が自己水＋企業団等の</a:t>
            </a:r>
            <a:r>
              <a:rPr lang="ja-JP" altLang="en-US" sz="16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受水となっている。</a:t>
            </a:r>
            <a:endParaRPr lang="en-US" altLang="ja-JP" sz="16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1" name="テキスト ボックス 10"/>
          <p:cNvSpPr txBox="1"/>
          <p:nvPr/>
        </p:nvSpPr>
        <p:spPr>
          <a:xfrm>
            <a:off x="3771807" y="2077904"/>
            <a:ext cx="2456377" cy="661720"/>
          </a:xfrm>
          <a:prstGeom prst="rect">
            <a:avLst/>
          </a:prstGeom>
          <a:solidFill>
            <a:schemeClr val="bg1"/>
          </a:solidFill>
        </p:spPr>
        <p:txBody>
          <a:bodyPr wrap="square" rtlCol="0">
            <a:spAutoFit/>
          </a:bodyPr>
          <a:lstStyle/>
          <a:p>
            <a:r>
              <a:rPr lang="ja-JP" altLang="en-US" sz="1400" b="1" dirty="0">
                <a:solidFill>
                  <a:prstClr val="black"/>
                </a:solidFill>
                <a:latin typeface="Meiryo UI" panose="020B0604030504040204" pitchFamily="50" charset="-128"/>
                <a:ea typeface="Meiryo UI" panose="020B0604030504040204" pitchFamily="50" charset="-128"/>
              </a:rPr>
              <a:t>■</a:t>
            </a:r>
            <a:r>
              <a:rPr lang="ja-JP" altLang="en-US" sz="1400" b="1" dirty="0" smtClean="0">
                <a:solidFill>
                  <a:prstClr val="black"/>
                </a:solidFill>
                <a:latin typeface="Meiryo UI" panose="020B0604030504040204" pitchFamily="50" charset="-128"/>
                <a:ea typeface="Meiryo UI" panose="020B0604030504040204" pitchFamily="50" charset="-128"/>
              </a:rPr>
              <a:t>企業団の</a:t>
            </a:r>
            <a:r>
              <a:rPr lang="ja-JP" altLang="en-US" sz="1400" b="1" dirty="0">
                <a:solidFill>
                  <a:prstClr val="black"/>
                </a:solidFill>
                <a:latin typeface="Meiryo UI" panose="020B0604030504040204" pitchFamily="50" charset="-128"/>
                <a:ea typeface="Meiryo UI" panose="020B0604030504040204" pitchFamily="50" charset="-128"/>
              </a:rPr>
              <a:t>水　</a:t>
            </a:r>
            <a:endParaRPr lang="en-US" altLang="ja-JP" sz="800" dirty="0">
              <a:solidFill>
                <a:prstClr val="black"/>
              </a:solidFill>
              <a:latin typeface="Meiryo UI" panose="020B0604030504040204" pitchFamily="50" charset="-128"/>
              <a:ea typeface="Meiryo UI" panose="020B0604030504040204" pitchFamily="50" charset="-128"/>
            </a:endParaRPr>
          </a:p>
          <a:p>
            <a:r>
              <a:rPr lang="ja-JP" altLang="en-US" sz="1200" dirty="0">
                <a:solidFill>
                  <a:prstClr val="black"/>
                </a:solidFill>
                <a:latin typeface="Meiryo UI" panose="020B0604030504040204" pitchFamily="50" charset="-128"/>
                <a:ea typeface="Meiryo UI" panose="020B0604030504040204" pitchFamily="50" charset="-128"/>
              </a:rPr>
              <a:t>　</a:t>
            </a:r>
            <a:r>
              <a:rPr lang="ja-JP" altLang="en-US" sz="1100" dirty="0">
                <a:solidFill>
                  <a:prstClr val="black"/>
                </a:solidFill>
                <a:latin typeface="Meiryo UI" panose="020B0604030504040204" pitchFamily="50" charset="-128"/>
                <a:ea typeface="Meiryo UI" panose="020B0604030504040204" pitchFamily="50" charset="-128"/>
              </a:rPr>
              <a:t>大阪市を除く</a:t>
            </a:r>
            <a:r>
              <a:rPr lang="en-US" altLang="ja-JP" sz="1100" dirty="0">
                <a:solidFill>
                  <a:prstClr val="black"/>
                </a:solidFill>
                <a:latin typeface="Meiryo UI" panose="020B0604030504040204" pitchFamily="50" charset="-128"/>
                <a:ea typeface="Meiryo UI" panose="020B0604030504040204" pitchFamily="50" charset="-128"/>
              </a:rPr>
              <a:t>42</a:t>
            </a:r>
            <a:r>
              <a:rPr lang="ja-JP" altLang="en-US" sz="1100" dirty="0">
                <a:solidFill>
                  <a:prstClr val="black"/>
                </a:solidFill>
                <a:latin typeface="Meiryo UI" panose="020B0604030504040204" pitchFamily="50" charset="-128"/>
                <a:ea typeface="Meiryo UI" panose="020B0604030504040204" pitchFamily="50" charset="-128"/>
              </a:rPr>
              <a:t>市町村に水を供給</a:t>
            </a:r>
            <a:endParaRPr lang="en-US" altLang="ja-JP" sz="1100" dirty="0">
              <a:solidFill>
                <a:prstClr val="black"/>
              </a:solidFill>
              <a:latin typeface="Meiryo UI" panose="020B0604030504040204" pitchFamily="50" charset="-128"/>
              <a:ea typeface="Meiryo UI" panose="020B0604030504040204" pitchFamily="50" charset="-128"/>
            </a:endParaRPr>
          </a:p>
          <a:p>
            <a:r>
              <a:rPr lang="ja-JP" altLang="en-US" sz="1100" dirty="0">
                <a:solidFill>
                  <a:prstClr val="black"/>
                </a:solidFill>
                <a:latin typeface="Meiryo UI" panose="020B0604030504040204" pitchFamily="50" charset="-128"/>
                <a:ea typeface="Meiryo UI" panose="020B0604030504040204" pitchFamily="50" charset="-128"/>
              </a:rPr>
              <a:t>　（大阪市以外の水の</a:t>
            </a:r>
            <a:r>
              <a:rPr lang="en-US" altLang="ja-JP" sz="1100" dirty="0">
                <a:solidFill>
                  <a:prstClr val="black"/>
                </a:solidFill>
                <a:latin typeface="Meiryo UI" panose="020B0604030504040204" pitchFamily="50" charset="-128"/>
                <a:ea typeface="Meiryo UI" panose="020B0604030504040204" pitchFamily="50" charset="-128"/>
              </a:rPr>
              <a:t>75</a:t>
            </a:r>
            <a:r>
              <a:rPr lang="ja-JP" altLang="en-US" sz="1100" dirty="0">
                <a:solidFill>
                  <a:prstClr val="black"/>
                </a:solidFill>
                <a:latin typeface="Meiryo UI" panose="020B0604030504040204" pitchFamily="50" charset="-128"/>
                <a:ea typeface="Meiryo UI" panose="020B0604030504040204" pitchFamily="50" charset="-128"/>
              </a:rPr>
              <a:t>％）</a:t>
            </a:r>
            <a:endParaRPr lang="en-US" altLang="ja-JP" sz="1100" dirty="0">
              <a:solidFill>
                <a:prstClr val="black"/>
              </a:solidFill>
              <a:latin typeface="Meiryo UI" panose="020B0604030504040204" pitchFamily="50" charset="-128"/>
              <a:ea typeface="Meiryo UI" panose="020B0604030504040204" pitchFamily="50" charset="-128"/>
            </a:endParaRPr>
          </a:p>
        </p:txBody>
      </p:sp>
      <p:sp>
        <p:nvSpPr>
          <p:cNvPr id="32" name="角丸四角形 31"/>
          <p:cNvSpPr/>
          <p:nvPr/>
        </p:nvSpPr>
        <p:spPr>
          <a:xfrm>
            <a:off x="3720466" y="2043164"/>
            <a:ext cx="2579726" cy="720000"/>
          </a:xfrm>
          <a:prstGeom prst="roundRect">
            <a:avLst/>
          </a:prstGeom>
          <a:noFill/>
          <a:ln>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dirty="0">
              <a:solidFill>
                <a:prstClr val="white"/>
              </a:solidFill>
            </a:endParaRPr>
          </a:p>
        </p:txBody>
      </p:sp>
      <p:sp>
        <p:nvSpPr>
          <p:cNvPr id="29" name="テキスト ボックス 28"/>
          <p:cNvSpPr txBox="1"/>
          <p:nvPr/>
        </p:nvSpPr>
        <p:spPr>
          <a:xfrm>
            <a:off x="6547832" y="2646420"/>
            <a:ext cx="828000" cy="461665"/>
          </a:xfrm>
          <a:prstGeom prst="rect">
            <a:avLst/>
          </a:prstGeom>
          <a:noFill/>
        </p:spPr>
        <p:txBody>
          <a:bodyPr wrap="square" rtlCol="0">
            <a:spAutoFit/>
          </a:bodyPr>
          <a:lstStyle/>
          <a:p>
            <a:r>
              <a:rPr lang="ja-JP" altLang="en-US" sz="1200" b="1" dirty="0">
                <a:solidFill>
                  <a:srgbClr val="8064A2"/>
                </a:solidFill>
                <a:latin typeface="Meiryo UI" panose="020B0604030504040204" pitchFamily="50" charset="-128"/>
                <a:ea typeface="Meiryo UI" panose="020B0604030504040204" pitchFamily="50" charset="-128"/>
                <a:cs typeface="Meiryo UI" panose="020B0604030504040204" pitchFamily="50" charset="-128"/>
              </a:rPr>
              <a:t>自己</a:t>
            </a:r>
            <a:r>
              <a:rPr lang="ja-JP" altLang="en-US" sz="1200" b="1" dirty="0" smtClean="0">
                <a:solidFill>
                  <a:srgbClr val="8064A2"/>
                </a:solidFill>
                <a:latin typeface="Meiryo UI" panose="020B0604030504040204" pitchFamily="50" charset="-128"/>
                <a:ea typeface="Meiryo UI" panose="020B0604030504040204" pitchFamily="50" charset="-128"/>
                <a:cs typeface="Meiryo UI" panose="020B0604030504040204" pitchFamily="50" charset="-128"/>
              </a:rPr>
              <a:t>水率</a:t>
            </a:r>
            <a:r>
              <a:rPr lang="en-US" altLang="ja-JP" sz="1200" b="1" dirty="0" smtClean="0">
                <a:solidFill>
                  <a:srgbClr val="8064A2"/>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200" b="1" dirty="0" smtClean="0">
                <a:solidFill>
                  <a:srgbClr val="8064A2"/>
                </a:solidFill>
                <a:latin typeface="Meiryo UI" panose="020B0604030504040204" pitchFamily="50" charset="-128"/>
                <a:ea typeface="Meiryo UI" panose="020B0604030504040204" pitchFamily="50" charset="-128"/>
                <a:cs typeface="Meiryo UI" panose="020B0604030504040204" pitchFamily="50" charset="-128"/>
              </a:rPr>
              <a:t>右軸</a:t>
            </a:r>
            <a:r>
              <a:rPr lang="en-US" altLang="ja-JP" sz="1200" b="1" dirty="0" smtClean="0">
                <a:solidFill>
                  <a:srgbClr val="8064A2"/>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sz="1200" b="1" dirty="0">
              <a:solidFill>
                <a:srgbClr val="8064A2"/>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6" name="下矢印 5"/>
          <p:cNvSpPr/>
          <p:nvPr/>
        </p:nvSpPr>
        <p:spPr>
          <a:xfrm rot="872674">
            <a:off x="3498476" y="2801244"/>
            <a:ext cx="338671" cy="277480"/>
          </a:xfrm>
          <a:prstGeom prst="downArrow">
            <a:avLst/>
          </a:prstGeom>
          <a:solidFill>
            <a:srgbClr val="66CC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dirty="0">
              <a:solidFill>
                <a:prstClr val="white"/>
              </a:solidFill>
            </a:endParaRPr>
          </a:p>
        </p:txBody>
      </p:sp>
      <p:sp>
        <p:nvSpPr>
          <p:cNvPr id="49" name="下矢印 48"/>
          <p:cNvSpPr/>
          <p:nvPr/>
        </p:nvSpPr>
        <p:spPr>
          <a:xfrm rot="872674">
            <a:off x="4243611" y="2824352"/>
            <a:ext cx="338671" cy="277480"/>
          </a:xfrm>
          <a:prstGeom prst="downArrow">
            <a:avLst/>
          </a:prstGeom>
          <a:solidFill>
            <a:srgbClr val="66CC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dirty="0">
              <a:solidFill>
                <a:prstClr val="white"/>
              </a:solidFill>
            </a:endParaRPr>
          </a:p>
        </p:txBody>
      </p:sp>
      <p:sp>
        <p:nvSpPr>
          <p:cNvPr id="50" name="下矢印 49"/>
          <p:cNvSpPr/>
          <p:nvPr/>
        </p:nvSpPr>
        <p:spPr>
          <a:xfrm rot="20277178">
            <a:off x="5979849" y="2771309"/>
            <a:ext cx="338671" cy="277480"/>
          </a:xfrm>
          <a:prstGeom prst="downArrow">
            <a:avLst/>
          </a:prstGeom>
          <a:solidFill>
            <a:srgbClr val="66CC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dirty="0">
              <a:solidFill>
                <a:prstClr val="white"/>
              </a:solidFill>
            </a:endParaRPr>
          </a:p>
        </p:txBody>
      </p:sp>
      <p:sp>
        <p:nvSpPr>
          <p:cNvPr id="51" name="下矢印 50"/>
          <p:cNvSpPr/>
          <p:nvPr/>
        </p:nvSpPr>
        <p:spPr>
          <a:xfrm rot="20277178">
            <a:off x="5226496" y="2806180"/>
            <a:ext cx="338671" cy="277480"/>
          </a:xfrm>
          <a:prstGeom prst="downArrow">
            <a:avLst/>
          </a:prstGeom>
          <a:solidFill>
            <a:srgbClr val="66CC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dirty="0">
              <a:solidFill>
                <a:prstClr val="white"/>
              </a:solidFill>
            </a:endParaRPr>
          </a:p>
        </p:txBody>
      </p:sp>
      <p:sp>
        <p:nvSpPr>
          <p:cNvPr id="52" name="テキスト ボックス 51"/>
          <p:cNvSpPr txBox="1"/>
          <p:nvPr/>
        </p:nvSpPr>
        <p:spPr>
          <a:xfrm>
            <a:off x="2728367" y="2064478"/>
            <a:ext cx="943441" cy="276999"/>
          </a:xfrm>
          <a:prstGeom prst="rect">
            <a:avLst/>
          </a:prstGeom>
          <a:noFill/>
        </p:spPr>
        <p:txBody>
          <a:bodyPr wrap="square" rtlCol="0">
            <a:spAutoFit/>
          </a:bodyPr>
          <a:lstStyle/>
          <a:p>
            <a:r>
              <a:rPr lang="ja-JP" altLang="en-US" sz="12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水量</a:t>
            </a:r>
            <a:r>
              <a:rPr lang="en-US" altLang="ja-JP" sz="12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2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左軸</a:t>
            </a:r>
            <a:r>
              <a:rPr lang="en-US" altLang="ja-JP" sz="12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sz="1200" b="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cxnSp>
        <p:nvCxnSpPr>
          <p:cNvPr id="53" name="直線コネクタ 52"/>
          <p:cNvCxnSpPr/>
          <p:nvPr/>
        </p:nvCxnSpPr>
        <p:spPr>
          <a:xfrm flipH="1">
            <a:off x="2870291" y="2499468"/>
            <a:ext cx="70998" cy="21842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pic>
        <p:nvPicPr>
          <p:cNvPr id="54" name="Picture 9"/>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4962325" y="1833635"/>
            <a:ext cx="771221" cy="503026"/>
          </a:xfrm>
          <a:prstGeom prst="rect">
            <a:avLst/>
          </a:prstGeom>
          <a:noFill/>
          <a:ln>
            <a:noFill/>
          </a:ln>
          <a:effectLst/>
          <a:extLst/>
        </p:spPr>
      </p:pic>
      <p:sp>
        <p:nvSpPr>
          <p:cNvPr id="57" name="テキスト ボックス 1"/>
          <p:cNvSpPr txBox="1"/>
          <p:nvPr/>
        </p:nvSpPr>
        <p:spPr>
          <a:xfrm>
            <a:off x="143736" y="2104966"/>
            <a:ext cx="2052000" cy="468000"/>
          </a:xfrm>
          <a:prstGeom prst="rect">
            <a:avLst/>
          </a:prstGeom>
        </p:spPr>
        <p:txBody>
          <a:bodyPr wrap="square" lIns="36000" rIns="36000"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事業体別の給水量の構成比</a:t>
            </a:r>
            <a:endParaRPr lang="en-US" altLang="ja-JP"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gn="ct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2017</a:t>
            </a: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年度）</a:t>
            </a:r>
            <a:endPar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58" name="スライド番号プレースホルダー 3"/>
          <p:cNvSpPr>
            <a:spLocks noGrp="1"/>
          </p:cNvSpPr>
          <p:nvPr>
            <p:ph type="sldNum" sz="quarter" idx="12"/>
          </p:nvPr>
        </p:nvSpPr>
        <p:spPr>
          <a:xfrm>
            <a:off x="6928223" y="6492875"/>
            <a:ext cx="2133600" cy="365125"/>
          </a:xfrm>
        </p:spPr>
        <p:txBody>
          <a:bodyPr/>
          <a:lstStyle/>
          <a:p>
            <a:fld id="{EB0C3F75-BFA4-445F-9B1B-8D03EF7596B4}" type="slidenum">
              <a:rPr lang="ja-JP" altLang="en-US" smtClean="0"/>
              <a:pPr/>
              <a:t>5</a:t>
            </a:fld>
            <a:endParaRPr lang="ja-JP" altLang="en-US" dirty="0"/>
          </a:p>
        </p:txBody>
      </p:sp>
      <p:sp>
        <p:nvSpPr>
          <p:cNvPr id="60" name="正方形/長方形 59"/>
          <p:cNvSpPr/>
          <p:nvPr/>
        </p:nvSpPr>
        <p:spPr>
          <a:xfrm>
            <a:off x="2799361" y="3627511"/>
            <a:ext cx="1800000" cy="360000"/>
          </a:xfrm>
          <a:prstGeom prst="rect">
            <a:avLst/>
          </a:prstGeom>
          <a:noFill/>
        </p:spPr>
        <p:txBody>
          <a:bodyPr wrap="none">
            <a:spAutoFit/>
          </a:bodyPr>
          <a:lstStyle/>
          <a:p>
            <a:r>
              <a:rPr lang="ja-JP" altLang="en-US" sz="1400" b="1" dirty="0" smtClean="0">
                <a:solidFill>
                  <a:prstClr val="black"/>
                </a:solidFill>
                <a:latin typeface="Meiryo UI" panose="020B0604030504040204" pitchFamily="50" charset="-128"/>
                <a:ea typeface="Meiryo UI" panose="020B0604030504040204" pitchFamily="50" charset="-128"/>
              </a:rPr>
              <a:t>◆</a:t>
            </a:r>
            <a:r>
              <a:rPr lang="en-US" altLang="ja-JP" sz="1400" b="1" dirty="0" smtClean="0">
                <a:solidFill>
                  <a:prstClr val="black"/>
                </a:solidFill>
                <a:latin typeface="Meiryo UI" panose="020B0604030504040204" pitchFamily="50" charset="-128"/>
                <a:ea typeface="Meiryo UI" panose="020B0604030504040204" pitchFamily="50" charset="-128"/>
              </a:rPr>
              <a:t>15</a:t>
            </a:r>
            <a:r>
              <a:rPr lang="ja-JP" altLang="en-US" sz="1400" b="1" dirty="0" smtClean="0">
                <a:solidFill>
                  <a:prstClr val="black"/>
                </a:solidFill>
                <a:latin typeface="Meiryo UI" panose="020B0604030504040204" pitchFamily="50" charset="-128"/>
                <a:ea typeface="Meiryo UI" panose="020B0604030504040204" pitchFamily="50" charset="-128"/>
              </a:rPr>
              <a:t>市町</a:t>
            </a:r>
            <a:r>
              <a:rPr lang="ja-JP" altLang="en-US" sz="1200" b="1" dirty="0">
                <a:solidFill>
                  <a:prstClr val="black"/>
                </a:solidFill>
                <a:latin typeface="Meiryo UI" panose="020B0604030504040204" pitchFamily="50" charset="-128"/>
                <a:ea typeface="Meiryo UI" panose="020B0604030504040204" pitchFamily="50" charset="-128"/>
              </a:rPr>
              <a:t>（全て受水）</a:t>
            </a:r>
            <a:endParaRPr lang="en-US" altLang="ja-JP" sz="1200" b="1" dirty="0">
              <a:solidFill>
                <a:prstClr val="black"/>
              </a:solidFill>
              <a:latin typeface="Meiryo UI" panose="020B0604030504040204" pitchFamily="50" charset="-128"/>
              <a:ea typeface="Meiryo UI" panose="020B0604030504040204" pitchFamily="50" charset="-128"/>
            </a:endParaRPr>
          </a:p>
          <a:p>
            <a:endParaRPr lang="en-US" altLang="ja-JP" sz="400" b="1" dirty="0">
              <a:solidFill>
                <a:prstClr val="black"/>
              </a:solidFill>
              <a:latin typeface="Meiryo UI" panose="020B0604030504040204" pitchFamily="50" charset="-128"/>
              <a:ea typeface="Meiryo UI" panose="020B0604030504040204" pitchFamily="50" charset="-128"/>
            </a:endParaRPr>
          </a:p>
        </p:txBody>
      </p:sp>
      <p:cxnSp>
        <p:nvCxnSpPr>
          <p:cNvPr id="61" name="直線コネクタ 60"/>
          <p:cNvCxnSpPr/>
          <p:nvPr/>
        </p:nvCxnSpPr>
        <p:spPr>
          <a:xfrm>
            <a:off x="8037671" y="2034426"/>
            <a:ext cx="125689" cy="216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62" name="正方形/長方形 61"/>
          <p:cNvSpPr/>
          <p:nvPr/>
        </p:nvSpPr>
        <p:spPr>
          <a:xfrm>
            <a:off x="5160832" y="3627511"/>
            <a:ext cx="2304000" cy="360000"/>
          </a:xfrm>
          <a:prstGeom prst="rect">
            <a:avLst/>
          </a:prstGeom>
          <a:solidFill>
            <a:schemeClr val="bg1">
              <a:alpha val="69000"/>
            </a:schemeClr>
          </a:solidFill>
        </p:spPr>
        <p:txBody>
          <a:bodyPr wrap="none">
            <a:noAutofit/>
          </a:bodyPr>
          <a:lstStyle/>
          <a:p>
            <a:r>
              <a:rPr lang="ja-JP" altLang="en-US" sz="1400" b="1" dirty="0" smtClean="0">
                <a:solidFill>
                  <a:prstClr val="black"/>
                </a:solidFill>
                <a:latin typeface="Meiryo UI" panose="020B0604030504040204" pitchFamily="50" charset="-128"/>
                <a:ea typeface="Meiryo UI" panose="020B0604030504040204" pitchFamily="50" charset="-128"/>
              </a:rPr>
              <a:t>◆</a:t>
            </a:r>
            <a:r>
              <a:rPr lang="en-US" altLang="ja-JP" sz="1400" b="1" dirty="0" smtClean="0">
                <a:solidFill>
                  <a:prstClr val="black"/>
                </a:solidFill>
                <a:latin typeface="Meiryo UI" panose="020B0604030504040204" pitchFamily="50" charset="-128"/>
                <a:ea typeface="Meiryo UI" panose="020B0604030504040204" pitchFamily="50" charset="-128"/>
              </a:rPr>
              <a:t>27</a:t>
            </a:r>
            <a:r>
              <a:rPr lang="ja-JP" altLang="en-US" sz="1400" b="1" dirty="0" smtClean="0">
                <a:solidFill>
                  <a:prstClr val="black"/>
                </a:solidFill>
                <a:latin typeface="Meiryo UI" panose="020B0604030504040204" pitchFamily="50" charset="-128"/>
                <a:ea typeface="Meiryo UI" panose="020B0604030504040204" pitchFamily="50" charset="-128"/>
              </a:rPr>
              <a:t>市町村</a:t>
            </a:r>
            <a:r>
              <a:rPr lang="ja-JP" altLang="en-US" sz="1200" b="1" dirty="0">
                <a:solidFill>
                  <a:prstClr val="black"/>
                </a:solidFill>
                <a:latin typeface="Meiryo UI" panose="020B0604030504040204" pitchFamily="50" charset="-128"/>
                <a:ea typeface="Meiryo UI" panose="020B0604030504040204" pitchFamily="50" charset="-128"/>
              </a:rPr>
              <a:t>（受水＋自己水</a:t>
            </a:r>
            <a:r>
              <a:rPr lang="ja-JP" altLang="en-US" sz="1200" b="1" dirty="0" smtClean="0">
                <a:solidFill>
                  <a:prstClr val="black"/>
                </a:solidFill>
                <a:latin typeface="Meiryo UI" panose="020B0604030504040204" pitchFamily="50" charset="-128"/>
                <a:ea typeface="Meiryo UI" panose="020B0604030504040204" pitchFamily="50" charset="-128"/>
              </a:rPr>
              <a:t>）</a:t>
            </a:r>
            <a:endParaRPr lang="en-US" altLang="ja-JP" sz="1200" b="1" dirty="0">
              <a:solidFill>
                <a:prstClr val="black"/>
              </a:solidFill>
              <a:latin typeface="Meiryo UI" panose="020B0604030504040204" pitchFamily="50" charset="-128"/>
              <a:ea typeface="Meiryo UI" panose="020B0604030504040204" pitchFamily="50" charset="-128"/>
            </a:endParaRPr>
          </a:p>
        </p:txBody>
      </p:sp>
      <p:sp>
        <p:nvSpPr>
          <p:cNvPr id="63" name="テキスト ボックス 62"/>
          <p:cNvSpPr txBox="1"/>
          <p:nvPr/>
        </p:nvSpPr>
        <p:spPr>
          <a:xfrm>
            <a:off x="5928882" y="6578845"/>
            <a:ext cx="3204516" cy="253916"/>
          </a:xfrm>
          <a:prstGeom prst="rect">
            <a:avLst/>
          </a:prstGeom>
          <a:noFill/>
        </p:spPr>
        <p:txBody>
          <a:bodyPr wrap="square" lIns="36000" rIns="36000" rtlCol="0">
            <a:spAutoFit/>
          </a:bodyPr>
          <a:lstStyle/>
          <a:p>
            <a:r>
              <a:rPr lang="ja-JP" altLang="en-US" sz="105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大阪府</a:t>
            </a:r>
            <a:r>
              <a:rPr lang="ja-JP" altLang="en-US" sz="105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の水道の現況（</a:t>
            </a:r>
            <a:r>
              <a:rPr lang="en-US" altLang="ja-JP" sz="105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2017)</a:t>
            </a:r>
            <a:r>
              <a:rPr lang="ja-JP" altLang="en-US" sz="105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をもとに作成</a:t>
            </a:r>
            <a:endParaRPr lang="ja-JP" altLang="en-US" sz="1050" strike="sngStrike"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cxnSp>
        <p:nvCxnSpPr>
          <p:cNvPr id="64" name="直線コネクタ 63"/>
          <p:cNvCxnSpPr/>
          <p:nvPr/>
        </p:nvCxnSpPr>
        <p:spPr>
          <a:xfrm>
            <a:off x="4599361" y="3274021"/>
            <a:ext cx="0" cy="2160000"/>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65" name="直線矢印コネクタ 64"/>
          <p:cNvCxnSpPr/>
          <p:nvPr/>
        </p:nvCxnSpPr>
        <p:spPr>
          <a:xfrm>
            <a:off x="2799361" y="3515763"/>
            <a:ext cx="1800000" cy="0"/>
          </a:xfrm>
          <a:prstGeom prst="straightConnector1">
            <a:avLst/>
          </a:prstGeom>
          <a:ln>
            <a:solidFill>
              <a:schemeClr val="bg1">
                <a:lumMod val="50000"/>
              </a:schemeClr>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66" name="直線矢印コネクタ 65"/>
          <p:cNvCxnSpPr/>
          <p:nvPr/>
        </p:nvCxnSpPr>
        <p:spPr>
          <a:xfrm>
            <a:off x="4611698" y="3515763"/>
            <a:ext cx="3357134" cy="0"/>
          </a:xfrm>
          <a:prstGeom prst="straightConnector1">
            <a:avLst/>
          </a:prstGeom>
          <a:ln>
            <a:solidFill>
              <a:schemeClr val="bg1">
                <a:lumMod val="50000"/>
              </a:schemeClr>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67" name="直線コネクタ 66"/>
          <p:cNvCxnSpPr/>
          <p:nvPr/>
        </p:nvCxnSpPr>
        <p:spPr>
          <a:xfrm>
            <a:off x="7986216" y="3274021"/>
            <a:ext cx="0" cy="2160000"/>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68" name="テキスト ボックス 67"/>
          <p:cNvSpPr txBox="1"/>
          <p:nvPr/>
        </p:nvSpPr>
        <p:spPr>
          <a:xfrm>
            <a:off x="3159361" y="3868895"/>
            <a:ext cx="1080000" cy="276999"/>
          </a:xfrm>
          <a:prstGeom prst="rect">
            <a:avLst/>
          </a:prstGeom>
          <a:noFill/>
        </p:spPr>
        <p:txBody>
          <a:bodyPr wrap="square" rtlCol="0">
            <a:spAutoFit/>
          </a:bodyPr>
          <a:lstStyle/>
          <a:p>
            <a:r>
              <a:rPr lang="ja-JP" altLang="en-US" sz="1200" b="1" dirty="0">
                <a:solidFill>
                  <a:srgbClr val="8064A2"/>
                </a:solidFill>
                <a:latin typeface="Meiryo UI" panose="020B0604030504040204" pitchFamily="50" charset="-128"/>
                <a:ea typeface="Meiryo UI" panose="020B0604030504040204" pitchFamily="50" charset="-128"/>
                <a:cs typeface="Meiryo UI" panose="020B0604030504040204" pitchFamily="50" charset="-128"/>
              </a:rPr>
              <a:t>自己</a:t>
            </a:r>
            <a:r>
              <a:rPr lang="ja-JP" altLang="en-US" sz="1200" b="1" dirty="0" smtClean="0">
                <a:solidFill>
                  <a:srgbClr val="8064A2"/>
                </a:solidFill>
                <a:latin typeface="Meiryo UI" panose="020B0604030504040204" pitchFamily="50" charset="-128"/>
                <a:ea typeface="Meiryo UI" panose="020B0604030504040204" pitchFamily="50" charset="-128"/>
                <a:cs typeface="Meiryo UI" panose="020B0604030504040204" pitchFamily="50" charset="-128"/>
              </a:rPr>
              <a:t>水率</a:t>
            </a:r>
            <a:r>
              <a:rPr lang="en-US" altLang="ja-JP" sz="1200" b="1" dirty="0" smtClean="0">
                <a:solidFill>
                  <a:srgbClr val="8064A2"/>
                </a:solidFill>
                <a:latin typeface="Meiryo UI" panose="020B0604030504040204" pitchFamily="50" charset="-128"/>
                <a:ea typeface="Meiryo UI" panose="020B0604030504040204" pitchFamily="50" charset="-128"/>
                <a:cs typeface="Meiryo UI" panose="020B0604030504040204" pitchFamily="50" charset="-128"/>
              </a:rPr>
              <a:t>0</a:t>
            </a:r>
            <a:r>
              <a:rPr lang="ja-JP" altLang="en-US" sz="1200" b="1" dirty="0" smtClean="0">
                <a:solidFill>
                  <a:srgbClr val="8064A2"/>
                </a:solidFill>
                <a:latin typeface="Meiryo UI" panose="020B0604030504040204" pitchFamily="50" charset="-128"/>
                <a:ea typeface="Meiryo UI" panose="020B0604030504040204" pitchFamily="50" charset="-128"/>
                <a:cs typeface="Meiryo UI" panose="020B0604030504040204" pitchFamily="50" charset="-128"/>
              </a:rPr>
              <a:t>％</a:t>
            </a:r>
            <a:endParaRPr lang="ja-JP" altLang="en-US" sz="1200" b="1" dirty="0">
              <a:solidFill>
                <a:srgbClr val="8064A2"/>
              </a:solidFill>
              <a:latin typeface="Meiryo UI" panose="020B0604030504040204" pitchFamily="50" charset="-128"/>
              <a:ea typeface="Meiryo UI" panose="020B0604030504040204" pitchFamily="50" charset="-128"/>
              <a:cs typeface="Meiryo UI" panose="020B0604030504040204" pitchFamily="50" charset="-128"/>
            </a:endParaRPr>
          </a:p>
        </p:txBody>
      </p:sp>
      <p:cxnSp>
        <p:nvCxnSpPr>
          <p:cNvPr id="70" name="直線コネクタ 69"/>
          <p:cNvCxnSpPr/>
          <p:nvPr/>
        </p:nvCxnSpPr>
        <p:spPr>
          <a:xfrm>
            <a:off x="7028804" y="3089874"/>
            <a:ext cx="135484" cy="165097"/>
          </a:xfrm>
          <a:prstGeom prst="line">
            <a:avLst/>
          </a:prstGeom>
          <a:ln>
            <a:solidFill>
              <a:schemeClr val="accent4"/>
            </a:solidFill>
          </a:ln>
        </p:spPr>
        <p:style>
          <a:lnRef idx="1">
            <a:schemeClr val="accent1"/>
          </a:lnRef>
          <a:fillRef idx="0">
            <a:schemeClr val="accent1"/>
          </a:fillRef>
          <a:effectRef idx="0">
            <a:schemeClr val="accent1"/>
          </a:effectRef>
          <a:fontRef idx="minor">
            <a:schemeClr val="tx1"/>
          </a:fontRef>
        </p:style>
      </p:cxnSp>
      <p:sp>
        <p:nvSpPr>
          <p:cNvPr id="71" name="正方形/長方形 70"/>
          <p:cNvSpPr/>
          <p:nvPr/>
        </p:nvSpPr>
        <p:spPr>
          <a:xfrm>
            <a:off x="3383632" y="5472627"/>
            <a:ext cx="108000" cy="360000"/>
          </a:xfrm>
          <a:prstGeom prst="rect">
            <a:avLst/>
          </a:prstGeom>
          <a:noFill/>
          <a:ln w="95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72" name="正方形/長方形 71"/>
          <p:cNvSpPr/>
          <p:nvPr/>
        </p:nvSpPr>
        <p:spPr>
          <a:xfrm>
            <a:off x="2744828" y="5472627"/>
            <a:ext cx="108000" cy="252000"/>
          </a:xfrm>
          <a:prstGeom prst="rect">
            <a:avLst/>
          </a:prstGeom>
          <a:noFill/>
          <a:ln w="95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73" name="正方形/長方形 72"/>
          <p:cNvSpPr/>
          <p:nvPr/>
        </p:nvSpPr>
        <p:spPr>
          <a:xfrm>
            <a:off x="2878248" y="5472627"/>
            <a:ext cx="108000" cy="360000"/>
          </a:xfrm>
          <a:prstGeom prst="rect">
            <a:avLst/>
          </a:prstGeom>
          <a:noFill/>
          <a:ln w="95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74" name="正方形/長方形 73"/>
          <p:cNvSpPr/>
          <p:nvPr/>
        </p:nvSpPr>
        <p:spPr>
          <a:xfrm>
            <a:off x="4629257" y="5472627"/>
            <a:ext cx="108000" cy="468000"/>
          </a:xfrm>
          <a:prstGeom prst="rect">
            <a:avLst/>
          </a:prstGeom>
          <a:noFill/>
          <a:ln w="95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75" name="正方形/長方形 74"/>
          <p:cNvSpPr/>
          <p:nvPr/>
        </p:nvSpPr>
        <p:spPr>
          <a:xfrm>
            <a:off x="3257474" y="5472627"/>
            <a:ext cx="108000" cy="360000"/>
          </a:xfrm>
          <a:prstGeom prst="rect">
            <a:avLst/>
          </a:prstGeom>
          <a:noFill/>
          <a:ln w="95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76" name="正方形/長方形 75"/>
          <p:cNvSpPr/>
          <p:nvPr/>
        </p:nvSpPr>
        <p:spPr>
          <a:xfrm>
            <a:off x="3130425" y="5472627"/>
            <a:ext cx="108000" cy="360000"/>
          </a:xfrm>
          <a:prstGeom prst="rect">
            <a:avLst/>
          </a:prstGeom>
          <a:noFill/>
          <a:ln w="95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77" name="正方形/長方形 76"/>
          <p:cNvSpPr/>
          <p:nvPr/>
        </p:nvSpPr>
        <p:spPr>
          <a:xfrm>
            <a:off x="3004268" y="5472627"/>
            <a:ext cx="108000" cy="468000"/>
          </a:xfrm>
          <a:prstGeom prst="rect">
            <a:avLst/>
          </a:prstGeom>
          <a:noFill/>
          <a:ln w="95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78" name="正方形/長方形 77"/>
          <p:cNvSpPr/>
          <p:nvPr/>
        </p:nvSpPr>
        <p:spPr>
          <a:xfrm>
            <a:off x="7753936" y="5472627"/>
            <a:ext cx="108000" cy="360000"/>
          </a:xfrm>
          <a:prstGeom prst="rect">
            <a:avLst/>
          </a:prstGeom>
          <a:noFill/>
          <a:ln w="95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79" name="正方形/長方形 78"/>
          <p:cNvSpPr/>
          <p:nvPr/>
        </p:nvSpPr>
        <p:spPr>
          <a:xfrm>
            <a:off x="5874882" y="5477660"/>
            <a:ext cx="108000" cy="360000"/>
          </a:xfrm>
          <a:prstGeom prst="rect">
            <a:avLst/>
          </a:prstGeom>
          <a:noFill/>
          <a:ln w="95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80" name="正方形/長方形 79"/>
          <p:cNvSpPr/>
          <p:nvPr/>
        </p:nvSpPr>
        <p:spPr>
          <a:xfrm>
            <a:off x="6129187" y="5472627"/>
            <a:ext cx="108000" cy="360000"/>
          </a:xfrm>
          <a:prstGeom prst="rect">
            <a:avLst/>
          </a:prstGeom>
          <a:noFill/>
          <a:ln w="95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81" name="正方形/長方形 80"/>
          <p:cNvSpPr/>
          <p:nvPr/>
        </p:nvSpPr>
        <p:spPr>
          <a:xfrm>
            <a:off x="5381673" y="5472627"/>
            <a:ext cx="108000" cy="360000"/>
          </a:xfrm>
          <a:prstGeom prst="rect">
            <a:avLst/>
          </a:prstGeom>
          <a:noFill/>
          <a:ln w="95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grpSp>
        <p:nvGrpSpPr>
          <p:cNvPr id="82" name="グループ化 81"/>
          <p:cNvGrpSpPr/>
          <p:nvPr/>
        </p:nvGrpSpPr>
        <p:grpSpPr>
          <a:xfrm>
            <a:off x="2728367" y="6055776"/>
            <a:ext cx="1626242" cy="230832"/>
            <a:chOff x="4067944" y="2315633"/>
            <a:chExt cx="1626242" cy="230832"/>
          </a:xfrm>
        </p:grpSpPr>
        <p:sp>
          <p:nvSpPr>
            <p:cNvPr id="83" name="正方形/長方形 82"/>
            <p:cNvSpPr/>
            <p:nvPr/>
          </p:nvSpPr>
          <p:spPr>
            <a:xfrm>
              <a:off x="4067944" y="2367570"/>
              <a:ext cx="288032" cy="126958"/>
            </a:xfrm>
            <a:prstGeom prst="rect">
              <a:avLst/>
            </a:prstGeom>
            <a:noFill/>
            <a:ln w="95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84" name="テキスト ボックス 83"/>
            <p:cNvSpPr txBox="1"/>
            <p:nvPr/>
          </p:nvSpPr>
          <p:spPr>
            <a:xfrm>
              <a:off x="4290186" y="2315633"/>
              <a:ext cx="1404000" cy="230832"/>
            </a:xfrm>
            <a:prstGeom prst="rect">
              <a:avLst/>
            </a:prstGeom>
            <a:noFill/>
          </p:spPr>
          <p:txBody>
            <a:bodyPr wrap="square" rtlCol="0">
              <a:spAutoFit/>
            </a:bodyPr>
            <a:lstStyle/>
            <a:p>
              <a:r>
                <a:rPr lang="ja-JP" altLang="en-US" sz="9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・・・大阪市の隣接</a:t>
              </a:r>
              <a:r>
                <a:rPr lang="en-US" altLang="ja-JP" sz="9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11</a:t>
              </a:r>
              <a:r>
                <a:rPr lang="ja-JP" altLang="en-US" sz="9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市</a:t>
              </a:r>
              <a:endParaRPr lang="en-US" altLang="ja-JP" sz="9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grpSp>
      <p:sp>
        <p:nvSpPr>
          <p:cNvPr id="85" name="テキスト ボックス 84"/>
          <p:cNvSpPr txBox="1"/>
          <p:nvPr/>
        </p:nvSpPr>
        <p:spPr>
          <a:xfrm>
            <a:off x="8100516" y="5475571"/>
            <a:ext cx="540000" cy="230832"/>
          </a:xfrm>
          <a:prstGeom prst="rect">
            <a:avLst/>
          </a:prstGeom>
          <a:noFill/>
        </p:spPr>
        <p:txBody>
          <a:bodyPr wrap="square" rtlCol="0">
            <a:spAutoFit/>
          </a:bodyPr>
          <a:lstStyle/>
          <a:p>
            <a:pPr algn="ctr"/>
            <a:r>
              <a:rPr lang="ja-JP" altLang="en-US" sz="900" dirty="0" smtClean="0">
                <a:solidFill>
                  <a:prstClr val="white">
                    <a:lumMod val="50000"/>
                  </a:prstClr>
                </a:solidFill>
                <a:latin typeface="HGPｺﾞｼｯｸM" panose="020B0600000000000000" pitchFamily="50" charset="-128"/>
                <a:ea typeface="HGPｺﾞｼｯｸM" panose="020B0600000000000000" pitchFamily="50" charset="-128"/>
              </a:rPr>
              <a:t>大阪市</a:t>
            </a:r>
            <a:endParaRPr lang="ja-JP" altLang="en-US" sz="900" dirty="0">
              <a:solidFill>
                <a:prstClr val="white">
                  <a:lumMod val="50000"/>
                </a:prstClr>
              </a:solidFill>
              <a:latin typeface="HGPｺﾞｼｯｸM" panose="020B0600000000000000" pitchFamily="50" charset="-128"/>
              <a:ea typeface="HGPｺﾞｼｯｸM" panose="020B0600000000000000" pitchFamily="50" charset="-128"/>
            </a:endParaRPr>
          </a:p>
        </p:txBody>
      </p:sp>
      <p:sp>
        <p:nvSpPr>
          <p:cNvPr id="2" name="テキスト ボックス 1"/>
          <p:cNvSpPr txBox="1"/>
          <p:nvPr/>
        </p:nvSpPr>
        <p:spPr>
          <a:xfrm>
            <a:off x="8091352" y="2022087"/>
            <a:ext cx="873136" cy="246221"/>
          </a:xfrm>
          <a:prstGeom prst="rect">
            <a:avLst/>
          </a:prstGeom>
          <a:noFill/>
        </p:spPr>
        <p:txBody>
          <a:bodyPr wrap="square" rtlCol="0">
            <a:spAutoFit/>
          </a:bodyPr>
          <a:lstStyle/>
          <a:p>
            <a:r>
              <a:rPr lang="en-US" altLang="ja-JP" sz="10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111</a:t>
            </a:r>
            <a:r>
              <a:rPr lang="ja-JP" altLang="en-US" sz="10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万㎥</a:t>
            </a:r>
            <a:r>
              <a:rPr lang="en-US" altLang="ja-JP" sz="10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0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日</a:t>
            </a:r>
            <a:endParaRPr lang="ja-JP" altLang="en-US" sz="10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p:txBody>
      </p:sp>
      <p:graphicFrame>
        <p:nvGraphicFramePr>
          <p:cNvPr id="86" name="グラフ 85"/>
          <p:cNvGraphicFramePr/>
          <p:nvPr>
            <p:extLst/>
          </p:nvPr>
        </p:nvGraphicFramePr>
        <p:xfrm>
          <a:off x="-184720" y="2541079"/>
          <a:ext cx="2602578" cy="3025820"/>
        </p:xfrm>
        <a:graphic>
          <a:graphicData uri="http://schemas.openxmlformats.org/drawingml/2006/chart">
            <c:chart xmlns:c="http://schemas.openxmlformats.org/drawingml/2006/chart" xmlns:r="http://schemas.openxmlformats.org/officeDocument/2006/relationships" r:id="rId4"/>
          </a:graphicData>
        </a:graphic>
      </p:graphicFrame>
      <p:sp>
        <p:nvSpPr>
          <p:cNvPr id="87" name="テキスト ボックス 86"/>
          <p:cNvSpPr txBox="1"/>
          <p:nvPr/>
        </p:nvSpPr>
        <p:spPr>
          <a:xfrm>
            <a:off x="413914" y="5245763"/>
            <a:ext cx="2137670" cy="253916"/>
          </a:xfrm>
          <a:prstGeom prst="rect">
            <a:avLst/>
          </a:prstGeom>
          <a:noFill/>
        </p:spPr>
        <p:txBody>
          <a:bodyPr wrap="square" lIns="36000" rIns="36000" rtlCol="0">
            <a:spAutoFit/>
          </a:bodyPr>
          <a:lstStyle>
            <a:defPPr>
              <a:defRPr lang="ja-JP"/>
            </a:defPPr>
            <a:lvl1pPr>
              <a:defRPr sz="1050">
                <a:latin typeface="Meiryo UI" panose="020B0604030504040204" pitchFamily="50" charset="-128"/>
                <a:ea typeface="Meiryo UI" panose="020B0604030504040204" pitchFamily="50" charset="-128"/>
                <a:cs typeface="Meiryo UI" panose="020B0604030504040204" pitchFamily="50" charset="-128"/>
              </a:defRPr>
            </a:lvl1pPr>
          </a:lstStyle>
          <a:p>
            <a:r>
              <a:rPr lang="ja-JP" altLang="en-US" dirty="0">
                <a:solidFill>
                  <a:prstClr val="black"/>
                </a:solidFill>
              </a:rPr>
              <a:t>給水量</a:t>
            </a:r>
            <a:r>
              <a:rPr lang="ja-JP" altLang="en-US" dirty="0" smtClean="0">
                <a:solidFill>
                  <a:prstClr val="black"/>
                </a:solidFill>
              </a:rPr>
              <a:t>＝</a:t>
            </a:r>
            <a:r>
              <a:rPr lang="ja-JP" altLang="en-US" dirty="0">
                <a:solidFill>
                  <a:prstClr val="black"/>
                </a:solidFill>
              </a:rPr>
              <a:t>一日</a:t>
            </a:r>
            <a:r>
              <a:rPr lang="ja-JP" altLang="en-US" dirty="0" smtClean="0">
                <a:solidFill>
                  <a:prstClr val="black"/>
                </a:solidFill>
              </a:rPr>
              <a:t>平均</a:t>
            </a:r>
            <a:r>
              <a:rPr lang="ja-JP" altLang="en-US" dirty="0">
                <a:solidFill>
                  <a:prstClr val="black"/>
                </a:solidFill>
              </a:rPr>
              <a:t>給水量</a:t>
            </a:r>
          </a:p>
        </p:txBody>
      </p:sp>
      <p:sp>
        <p:nvSpPr>
          <p:cNvPr id="3" name="テキスト ボックス 2"/>
          <p:cNvSpPr txBox="1"/>
          <p:nvPr/>
        </p:nvSpPr>
        <p:spPr>
          <a:xfrm>
            <a:off x="612000" y="6294227"/>
            <a:ext cx="7920000" cy="276999"/>
          </a:xfrm>
          <a:prstGeom prst="rect">
            <a:avLst/>
          </a:prstGeom>
          <a:noFill/>
        </p:spPr>
        <p:txBody>
          <a:bodyPr wrap="square" rtlCol="0">
            <a:spAutoFit/>
          </a:bodyPr>
          <a:lstStyle/>
          <a:p>
            <a:r>
              <a:rPr lang="en-US" altLang="ja-JP" sz="12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2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以下、「企業団」とは、特に断りのない限り、「大阪広域水道企業</a:t>
            </a:r>
            <a:r>
              <a:rPr lang="ja-JP" altLang="en-US" sz="12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団</a:t>
            </a:r>
            <a:r>
              <a:rPr lang="ja-JP" altLang="en-US" sz="12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」を指す。</a:t>
            </a:r>
            <a:endParaRPr lang="ja-JP" altLang="en-US" sz="12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p:txBody>
      </p:sp>
      <p:cxnSp>
        <p:nvCxnSpPr>
          <p:cNvPr id="48" name="直線コネクタ 47"/>
          <p:cNvCxnSpPr/>
          <p:nvPr/>
        </p:nvCxnSpPr>
        <p:spPr>
          <a:xfrm>
            <a:off x="525904" y="495428"/>
            <a:ext cx="8100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5759786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グラフ 7"/>
          <p:cNvGraphicFramePr/>
          <p:nvPr>
            <p:extLst/>
          </p:nvPr>
        </p:nvGraphicFramePr>
        <p:xfrm>
          <a:off x="1115616" y="2996952"/>
          <a:ext cx="6378975" cy="3960440"/>
        </p:xfrm>
        <a:graphic>
          <a:graphicData uri="http://schemas.openxmlformats.org/drawingml/2006/chart">
            <c:chart xmlns:c="http://schemas.openxmlformats.org/drawingml/2006/chart" xmlns:r="http://schemas.openxmlformats.org/officeDocument/2006/relationships" r:id="rId2"/>
          </a:graphicData>
        </a:graphic>
      </p:graphicFrame>
      <p:sp>
        <p:nvSpPr>
          <p:cNvPr id="5" name="テキスト ボックス 4"/>
          <p:cNvSpPr txBox="1"/>
          <p:nvPr/>
        </p:nvSpPr>
        <p:spPr>
          <a:xfrm>
            <a:off x="534975" y="836712"/>
            <a:ext cx="8164038" cy="2405787"/>
          </a:xfrm>
          <a:prstGeom prst="rect">
            <a:avLst/>
          </a:prstGeom>
          <a:noFill/>
        </p:spPr>
        <p:txBody>
          <a:bodyPr wrap="square" rtlCol="0">
            <a:spAutoFit/>
          </a:bodyPr>
          <a:lstStyle/>
          <a:p>
            <a:pPr marL="285750" indent="-285750">
              <a:buFont typeface="Arial" panose="020B0604020202020204" pitchFamily="34" charset="0"/>
              <a:buChar char="•"/>
            </a:pPr>
            <a:r>
              <a:rPr lang="ja-JP" altLang="en-US" sz="16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給水原価（水</a:t>
            </a:r>
            <a:r>
              <a:rPr lang="en-US" altLang="ja-JP" sz="16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1</a:t>
            </a:r>
            <a:r>
              <a:rPr lang="ja-JP" altLang="en-US" sz="16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トン当たりのコスト）を、</a:t>
            </a:r>
            <a:r>
              <a:rPr lang="ja-JP" altLang="en-US" sz="16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公表資料の</a:t>
            </a:r>
            <a:r>
              <a:rPr lang="ja-JP" altLang="en-US" sz="16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数値</a:t>
            </a:r>
            <a:r>
              <a:rPr lang="en-US" altLang="ja-JP" sz="16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6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を使った按分</a:t>
            </a:r>
            <a:r>
              <a:rPr lang="ja-JP" altLang="en-US" sz="16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等に</a:t>
            </a:r>
            <a:r>
              <a:rPr lang="ja-JP" altLang="en-US" sz="16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より、各家庭等に供給されるまでの要素別にコストを分解。</a:t>
            </a:r>
            <a:endParaRPr lang="en-US" altLang="ja-JP" sz="16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marL="285750" indent="-285750">
              <a:lnSpc>
                <a:spcPts val="1000"/>
              </a:lnSpc>
              <a:buFont typeface="Arial" panose="020B0604020202020204" pitchFamily="34" charset="0"/>
              <a:buChar char="•"/>
            </a:pPr>
            <a:endParaRPr lang="en-US" altLang="ja-JP" sz="16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marL="285750" indent="-285750">
              <a:buFont typeface="Arial" panose="020B0604020202020204" pitchFamily="34" charset="0"/>
              <a:buChar char="•"/>
            </a:pPr>
            <a:r>
              <a:rPr lang="ja-JP" altLang="en-US" sz="16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給水原価の総額では、大阪市に比べ</a:t>
            </a:r>
            <a:r>
              <a:rPr lang="en-US" altLang="ja-JP" sz="16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42</a:t>
            </a:r>
            <a:r>
              <a:rPr lang="ja-JP" altLang="en-US" sz="16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市町村が</a:t>
            </a:r>
            <a:r>
              <a:rPr lang="en-US" altLang="ja-JP" sz="16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25</a:t>
            </a:r>
            <a:r>
              <a:rPr lang="ja-JP" altLang="en-US" sz="16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円高い。</a:t>
            </a:r>
            <a:endParaRPr lang="en-US" altLang="ja-JP" sz="16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marL="285750" indent="-285750">
              <a:buFont typeface="Arial" panose="020B0604020202020204" pitchFamily="34" charset="0"/>
              <a:buChar char="•"/>
            </a:pPr>
            <a:r>
              <a:rPr lang="en-US" altLang="ja-JP" sz="16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42</a:t>
            </a:r>
            <a:r>
              <a:rPr lang="ja-JP" altLang="en-US" sz="16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市町村の原水</a:t>
            </a:r>
            <a:r>
              <a:rPr lang="en-US" altLang="ja-JP" sz="16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6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浄水までの</a:t>
            </a:r>
            <a:r>
              <a:rPr lang="ja-JP" altLang="en-US" sz="16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コストは規模の小さい浄水場の数が多い</a:t>
            </a:r>
            <a:r>
              <a:rPr lang="ja-JP" altLang="en-US" sz="16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ため割高。</a:t>
            </a:r>
            <a:endParaRPr lang="en-US" altLang="ja-JP" sz="16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16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14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（大阪市：</a:t>
            </a:r>
            <a:r>
              <a:rPr lang="en-US" altLang="ja-JP" sz="14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34</a:t>
            </a:r>
            <a:r>
              <a:rPr lang="ja-JP" altLang="en-US" sz="14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円、</a:t>
            </a:r>
            <a:r>
              <a:rPr lang="en-US" altLang="ja-JP" sz="14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42</a:t>
            </a:r>
            <a:r>
              <a:rPr lang="ja-JP" altLang="en-US" sz="14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市町村：自己水</a:t>
            </a:r>
            <a:r>
              <a:rPr lang="en-US" altLang="ja-JP" sz="14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83</a:t>
            </a:r>
            <a:r>
              <a:rPr lang="ja-JP" altLang="en-US" sz="14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円、企業団受水分</a:t>
            </a:r>
            <a:r>
              <a:rPr lang="en-US" altLang="ja-JP" sz="14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75</a:t>
            </a:r>
            <a:r>
              <a:rPr lang="ja-JP" altLang="en-US" sz="14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円）</a:t>
            </a:r>
            <a:endParaRPr lang="en-US" altLang="ja-JP" sz="14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a:lnSpc>
                <a:spcPts val="1000"/>
              </a:lnSpc>
            </a:pPr>
            <a:endParaRPr lang="en-US" altLang="ja-JP" sz="14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marL="285750" indent="-285750">
              <a:buFont typeface="Arial" panose="020B0604020202020204" pitchFamily="34" charset="0"/>
              <a:buChar char="•"/>
            </a:pPr>
            <a:r>
              <a:rPr lang="ja-JP" altLang="en-US" sz="16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また、４２市町村では、自己水以外に企業団から受水しているが、企業団は浄水場での水づくりコストは安いものの、府内全域に広がる構成団体への送水管の延長が長いため送水コストが高い。</a:t>
            </a:r>
            <a:endParaRPr lang="ja-JP" altLang="en-US" sz="16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6" name="テキスト ボックス 5"/>
          <p:cNvSpPr txBox="1"/>
          <p:nvPr/>
        </p:nvSpPr>
        <p:spPr>
          <a:xfrm>
            <a:off x="5796137" y="1196752"/>
            <a:ext cx="3095864" cy="253916"/>
          </a:xfrm>
          <a:prstGeom prst="rect">
            <a:avLst/>
          </a:prstGeom>
          <a:noFill/>
        </p:spPr>
        <p:txBody>
          <a:bodyPr wrap="square" lIns="36000" rIns="36000" rtlCol="0">
            <a:spAutoFit/>
          </a:bodyPr>
          <a:lstStyle/>
          <a:p>
            <a:r>
              <a:rPr lang="en-US" altLang="ja-JP" sz="105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05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決算状況調査</a:t>
            </a:r>
            <a:r>
              <a:rPr lang="en-US" altLang="ja-JP" sz="105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(2017)</a:t>
            </a:r>
            <a:r>
              <a:rPr lang="ja-JP" altLang="en-US" sz="105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等</a:t>
            </a:r>
            <a:r>
              <a:rPr lang="en-US" altLang="ja-JP" sz="1050" strike="sngStrike"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endParaRPr lang="ja-JP" altLang="en-US" sz="1050" strike="sngStrike"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7" name="テキスト ボックス 6"/>
          <p:cNvSpPr txBox="1"/>
          <p:nvPr/>
        </p:nvSpPr>
        <p:spPr>
          <a:xfrm>
            <a:off x="525904" y="227734"/>
            <a:ext cx="7815596" cy="400110"/>
          </a:xfrm>
          <a:prstGeom prst="rect">
            <a:avLst/>
          </a:prstGeom>
          <a:noFill/>
        </p:spPr>
        <p:txBody>
          <a:bodyPr wrap="square" rtlCol="0">
            <a:spAutoFit/>
          </a:bodyPr>
          <a:lstStyle/>
          <a:p>
            <a:r>
              <a:rPr lang="ja-JP" altLang="en-US" sz="2000" b="1"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府域水道事業の構成要素別コスト</a:t>
            </a:r>
            <a:endParaRPr lang="ja-JP" altLang="en-US" sz="2000"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2" name="テキスト ボックス 1"/>
          <p:cNvSpPr txBox="1"/>
          <p:nvPr/>
        </p:nvSpPr>
        <p:spPr>
          <a:xfrm>
            <a:off x="7241323" y="3857779"/>
            <a:ext cx="756000" cy="400110"/>
          </a:xfrm>
          <a:prstGeom prst="rect">
            <a:avLst/>
          </a:prstGeom>
          <a:noFill/>
          <a:ln>
            <a:noFill/>
          </a:ln>
        </p:spPr>
        <p:txBody>
          <a:bodyPr wrap="square" rtlCol="0" anchor="ctr">
            <a:spAutoFit/>
          </a:bodyPr>
          <a:lstStyle/>
          <a:p>
            <a:pPr algn="ctr"/>
            <a:r>
              <a:rPr lang="en-US" altLang="ja-JP" sz="20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128</a:t>
            </a:r>
            <a:endParaRPr lang="ja-JP" altLang="en-US" sz="20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9" name="テキスト ボックス 8"/>
          <p:cNvSpPr txBox="1"/>
          <p:nvPr/>
        </p:nvSpPr>
        <p:spPr>
          <a:xfrm>
            <a:off x="7241323" y="4922592"/>
            <a:ext cx="756000" cy="400110"/>
          </a:xfrm>
          <a:prstGeom prst="rect">
            <a:avLst/>
          </a:prstGeom>
          <a:noFill/>
          <a:ln>
            <a:noFill/>
          </a:ln>
        </p:spPr>
        <p:txBody>
          <a:bodyPr wrap="square" rtlCol="0" anchor="ctr">
            <a:spAutoFit/>
          </a:bodyPr>
          <a:lstStyle/>
          <a:p>
            <a:pPr algn="ctr"/>
            <a:r>
              <a:rPr lang="en-US" altLang="ja-JP" sz="20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153</a:t>
            </a:r>
            <a:endParaRPr lang="ja-JP" altLang="en-US" sz="20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0" name="テキスト ボックス 9"/>
          <p:cNvSpPr txBox="1"/>
          <p:nvPr/>
        </p:nvSpPr>
        <p:spPr>
          <a:xfrm>
            <a:off x="4294680" y="5969803"/>
            <a:ext cx="756000" cy="400110"/>
          </a:xfrm>
          <a:prstGeom prst="rect">
            <a:avLst/>
          </a:prstGeom>
          <a:noFill/>
          <a:ln>
            <a:noFill/>
          </a:ln>
        </p:spPr>
        <p:txBody>
          <a:bodyPr wrap="square" rtlCol="0" anchor="ctr">
            <a:spAutoFit/>
          </a:bodyPr>
          <a:lstStyle/>
          <a:p>
            <a:pPr algn="ctr"/>
            <a:r>
              <a:rPr lang="en-US" altLang="ja-JP" sz="20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61</a:t>
            </a:r>
            <a:endParaRPr lang="ja-JP" altLang="en-US" sz="20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44" name="正方形/長方形 43"/>
          <p:cNvSpPr/>
          <p:nvPr/>
        </p:nvSpPr>
        <p:spPr>
          <a:xfrm>
            <a:off x="2363720" y="4789938"/>
            <a:ext cx="2182880" cy="294762"/>
          </a:xfrm>
          <a:prstGeom prst="rect">
            <a:avLst/>
          </a:prstGeom>
          <a:solidFill>
            <a:srgbClr val="66CCFF"/>
          </a:solidFill>
          <a:ln w="63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4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自己水　</a:t>
            </a:r>
            <a:r>
              <a:rPr lang="en-US" altLang="ja-JP" sz="14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83</a:t>
            </a:r>
            <a:r>
              <a:rPr lang="ja-JP" altLang="en-US" sz="14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円</a:t>
            </a:r>
            <a:endParaRPr lang="ja-JP" altLang="en-US" sz="14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45" name="正方形/長方形 44"/>
          <p:cNvSpPr/>
          <p:nvPr/>
        </p:nvSpPr>
        <p:spPr>
          <a:xfrm>
            <a:off x="4423404" y="4783716"/>
            <a:ext cx="537461" cy="300983"/>
          </a:xfrm>
          <a:prstGeom prst="rect">
            <a:avLst/>
          </a:prstGeom>
          <a:solidFill>
            <a:schemeClr val="accent2"/>
          </a:solidFill>
          <a:ln w="63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4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54" name="テキスト ボックス 53"/>
          <p:cNvSpPr txBox="1"/>
          <p:nvPr/>
        </p:nvSpPr>
        <p:spPr>
          <a:xfrm>
            <a:off x="3481781" y="5464750"/>
            <a:ext cx="1135876" cy="307777"/>
          </a:xfrm>
          <a:prstGeom prst="rect">
            <a:avLst/>
          </a:prstGeom>
          <a:noFill/>
        </p:spPr>
        <p:txBody>
          <a:bodyPr wrap="square" rtlCol="0">
            <a:spAutoFit/>
          </a:bodyPr>
          <a:lstStyle/>
          <a:p>
            <a:r>
              <a:rPr lang="en-US" altLang="ja-JP" sz="14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61</a:t>
            </a:r>
            <a:r>
              <a:rPr lang="ja-JP" altLang="en-US" sz="14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円＋利益　</a:t>
            </a:r>
            <a:endParaRPr lang="ja-JP" altLang="en-US" sz="14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p:txBody>
      </p:sp>
      <p:cxnSp>
        <p:nvCxnSpPr>
          <p:cNvPr id="65" name="直線コネクタ 64"/>
          <p:cNvCxnSpPr/>
          <p:nvPr/>
        </p:nvCxnSpPr>
        <p:spPr>
          <a:xfrm>
            <a:off x="3491880" y="4371652"/>
            <a:ext cx="1417240" cy="396000"/>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15" name="上矢印 14"/>
          <p:cNvSpPr/>
          <p:nvPr/>
        </p:nvSpPr>
        <p:spPr>
          <a:xfrm>
            <a:off x="3203848" y="5413632"/>
            <a:ext cx="288032" cy="357716"/>
          </a:xfrm>
          <a:prstGeom prst="upArrow">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lang="ja-JP" altLang="en-US" dirty="0">
              <a:solidFill>
                <a:prstClr val="white"/>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7" name="スライド番号プレースホルダー 3"/>
          <p:cNvSpPr>
            <a:spLocks noGrp="1"/>
          </p:cNvSpPr>
          <p:nvPr>
            <p:ph type="sldNum" sz="quarter" idx="12"/>
          </p:nvPr>
        </p:nvSpPr>
        <p:spPr>
          <a:xfrm>
            <a:off x="6998548" y="6512644"/>
            <a:ext cx="2133600" cy="365125"/>
          </a:xfrm>
        </p:spPr>
        <p:txBody>
          <a:bodyPr/>
          <a:lstStyle/>
          <a:p>
            <a:fld id="{026B3D98-A60D-4F83-A925-9FA9AF0DAB1E}" type="slidenum">
              <a:rPr lang="ja-JP" altLang="en-US" smtClean="0"/>
              <a:pPr/>
              <a:t>6</a:t>
            </a:fld>
            <a:endParaRPr lang="ja-JP" altLang="en-US" dirty="0"/>
          </a:p>
        </p:txBody>
      </p:sp>
      <p:cxnSp>
        <p:nvCxnSpPr>
          <p:cNvPr id="11" name="直線コネクタ 10"/>
          <p:cNvCxnSpPr/>
          <p:nvPr/>
        </p:nvCxnSpPr>
        <p:spPr>
          <a:xfrm>
            <a:off x="7164288" y="3501008"/>
            <a:ext cx="0" cy="3068960"/>
          </a:xfrm>
          <a:prstGeom prst="line">
            <a:avLst/>
          </a:prstGeom>
          <a:ln w="9525">
            <a:solidFill>
              <a:schemeClr val="tx1"/>
            </a:solidFill>
            <a:prstDash val="solid"/>
          </a:ln>
        </p:spPr>
        <p:style>
          <a:lnRef idx="1">
            <a:schemeClr val="accent1"/>
          </a:lnRef>
          <a:fillRef idx="0">
            <a:schemeClr val="accent1"/>
          </a:fillRef>
          <a:effectRef idx="0">
            <a:schemeClr val="accent1"/>
          </a:effectRef>
          <a:fontRef idx="minor">
            <a:schemeClr val="tx1"/>
          </a:fontRef>
        </p:style>
      </p:cxnSp>
      <p:cxnSp>
        <p:nvCxnSpPr>
          <p:cNvPr id="13" name="直線矢印コネクタ 12"/>
          <p:cNvCxnSpPr/>
          <p:nvPr/>
        </p:nvCxnSpPr>
        <p:spPr>
          <a:xfrm>
            <a:off x="6444208" y="4038972"/>
            <a:ext cx="684199" cy="0"/>
          </a:xfrm>
          <a:prstGeom prst="straightConnector1">
            <a:avLst/>
          </a:prstGeom>
          <a:ln w="28575">
            <a:solidFill>
              <a:srgbClr val="0070C0"/>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3" name="テキスト ボックス 2"/>
          <p:cNvSpPr txBox="1"/>
          <p:nvPr/>
        </p:nvSpPr>
        <p:spPr>
          <a:xfrm>
            <a:off x="4932040" y="5982866"/>
            <a:ext cx="2085776" cy="307777"/>
          </a:xfrm>
          <a:prstGeom prst="rect">
            <a:avLst/>
          </a:prstGeom>
          <a:noFill/>
        </p:spPr>
        <p:txBody>
          <a:bodyPr wrap="square" rtlCol="0">
            <a:spAutoFit/>
          </a:bodyPr>
          <a:lstStyle/>
          <a:p>
            <a:r>
              <a:rPr lang="en-US" altLang="ja-JP" sz="14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4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配水は行っていない</a:t>
            </a:r>
            <a:endParaRPr lang="ja-JP" altLang="en-US" sz="14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43" name="正方形/長方形 42"/>
          <p:cNvSpPr/>
          <p:nvPr/>
        </p:nvSpPr>
        <p:spPr>
          <a:xfrm>
            <a:off x="2284527" y="5183628"/>
            <a:ext cx="2624593" cy="18277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4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企業団受水　</a:t>
            </a:r>
            <a:r>
              <a:rPr lang="en-US" altLang="ja-JP" sz="16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75</a:t>
            </a:r>
            <a:r>
              <a:rPr lang="ja-JP" altLang="en-US" sz="16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円</a:t>
            </a:r>
            <a:endParaRPr lang="ja-JP" altLang="en-US" sz="16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p:txBody>
      </p:sp>
      <p:cxnSp>
        <p:nvCxnSpPr>
          <p:cNvPr id="21" name="直線コネクタ 20"/>
          <p:cNvCxnSpPr/>
          <p:nvPr/>
        </p:nvCxnSpPr>
        <p:spPr>
          <a:xfrm>
            <a:off x="525904" y="620688"/>
            <a:ext cx="8100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6" name="正方形/長方形 15"/>
          <p:cNvSpPr/>
          <p:nvPr/>
        </p:nvSpPr>
        <p:spPr>
          <a:xfrm>
            <a:off x="4307062" y="4769558"/>
            <a:ext cx="705544" cy="32929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1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自己水</a:t>
            </a:r>
            <a:endParaRPr lang="en-US" altLang="ja-JP" sz="11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algn="ctr"/>
            <a:r>
              <a:rPr lang="ja-JP" altLang="en-US" sz="11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a:t>
            </a:r>
            <a:r>
              <a:rPr lang="en-US" altLang="ja-JP" sz="11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10</a:t>
            </a:r>
            <a:r>
              <a:rPr lang="ja-JP" altLang="en-US" sz="11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円</a:t>
            </a:r>
            <a:endParaRPr lang="ja-JP" altLang="en-US" sz="11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p:txBody>
      </p:sp>
    </p:spTree>
    <p:extLst>
      <p:ext uri="{BB962C8B-B14F-4D97-AF65-F5344CB8AC3E}">
        <p14:creationId xmlns:p14="http://schemas.microsoft.com/office/powerpoint/2010/main" val="257677064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p:cNvSpPr txBox="1"/>
          <p:nvPr/>
        </p:nvSpPr>
        <p:spPr>
          <a:xfrm>
            <a:off x="612000" y="404664"/>
            <a:ext cx="2472152" cy="400110"/>
          </a:xfrm>
          <a:prstGeom prst="rect">
            <a:avLst/>
          </a:prstGeom>
          <a:noFill/>
        </p:spPr>
        <p:txBody>
          <a:bodyPr wrap="none" rtlCol="0">
            <a:spAutoFit/>
          </a:bodyPr>
          <a:lstStyle>
            <a:defPPr>
              <a:defRPr lang="ja-JP"/>
            </a:defPPr>
            <a:lvl1pPr>
              <a:defRPr sz="2400" b="1">
                <a:latin typeface="Meiryo UI" panose="020B0604030504040204" pitchFamily="50" charset="-128"/>
                <a:ea typeface="Meiryo UI" panose="020B0604030504040204" pitchFamily="50" charset="-128"/>
              </a:defRPr>
            </a:lvl1pPr>
          </a:lstStyle>
          <a:p>
            <a:r>
              <a:rPr lang="ja-JP" altLang="en-US" sz="2000" dirty="0" smtClean="0"/>
              <a:t>府内</a:t>
            </a:r>
            <a:r>
              <a:rPr lang="ja-JP" altLang="en-US" sz="2000" dirty="0"/>
              <a:t>水道料金</a:t>
            </a:r>
            <a:r>
              <a:rPr lang="ja-JP" altLang="en-US" sz="2000" dirty="0" smtClean="0"/>
              <a:t>の状況</a:t>
            </a:r>
            <a:endParaRPr lang="ja-JP" altLang="en-US" sz="2000" dirty="0"/>
          </a:p>
        </p:txBody>
      </p:sp>
      <p:sp>
        <p:nvSpPr>
          <p:cNvPr id="20" name="テキスト ボックス 19"/>
          <p:cNvSpPr txBox="1"/>
          <p:nvPr/>
        </p:nvSpPr>
        <p:spPr>
          <a:xfrm>
            <a:off x="747361" y="908720"/>
            <a:ext cx="8161112" cy="830997"/>
          </a:xfrm>
          <a:prstGeom prst="rect">
            <a:avLst/>
          </a:prstGeom>
          <a:noFill/>
        </p:spPr>
        <p:txBody>
          <a:bodyPr wrap="square" rtlCol="0">
            <a:spAutoFit/>
          </a:bodyPr>
          <a:lstStyle/>
          <a:p>
            <a:pPr marL="285750" indent="-285750">
              <a:buFont typeface="Arial" panose="020B0604020202020204" pitchFamily="34" charset="0"/>
              <a:buChar char="•"/>
            </a:pPr>
            <a:r>
              <a:rPr lang="en-US" altLang="ja-JP" sz="1600" dirty="0" smtClean="0">
                <a:latin typeface="Meiryo UI" panose="020B0604030504040204" pitchFamily="50" charset="-128"/>
                <a:ea typeface="Meiryo UI" panose="020B0604030504040204" pitchFamily="50" charset="-128"/>
                <a:cs typeface="Meiryo UI" panose="020B0604030504040204" pitchFamily="50" charset="-128"/>
              </a:rPr>
              <a:t>2017</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年度</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の水道料金の府内平均は</a:t>
            </a:r>
            <a:r>
              <a:rPr lang="en-US" altLang="ja-JP" sz="1600" dirty="0" smtClean="0">
                <a:latin typeface="Meiryo UI" panose="020B0604030504040204" pitchFamily="50" charset="-128"/>
                <a:ea typeface="Meiryo UI" panose="020B0604030504040204" pitchFamily="50" charset="-128"/>
                <a:cs typeface="Meiryo UI" panose="020B0604030504040204" pitchFamily="50" charset="-128"/>
              </a:rPr>
              <a:t>2,853</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円</a:t>
            </a:r>
            <a:r>
              <a:rPr lang="en-US" altLang="ja-JP" sz="16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月で、人口規模の大きい市町村の方が水道料金は低く抑えられて</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いる。</a:t>
            </a:r>
            <a:endParaRPr lang="en-US" altLang="ja-JP" sz="1000" dirty="0">
              <a:latin typeface="Meiryo UI" panose="020B0604030504040204" pitchFamily="50" charset="-128"/>
              <a:ea typeface="Meiryo UI" panose="020B0604030504040204" pitchFamily="50" charset="-128"/>
              <a:cs typeface="Meiryo UI" panose="020B0604030504040204" pitchFamily="50" charset="-128"/>
            </a:endParaRPr>
          </a:p>
          <a:p>
            <a:pPr marL="285750" indent="-285750">
              <a:buFont typeface="Arial" panose="020B0604020202020204" pitchFamily="34" charset="0"/>
              <a:buChar char="•"/>
            </a:pPr>
            <a:r>
              <a:rPr lang="ja-JP" altLang="en-US" sz="1600" dirty="0">
                <a:latin typeface="Meiryo UI" panose="020B0604030504040204" pitchFamily="50" charset="-128"/>
                <a:ea typeface="Meiryo UI" panose="020B0604030504040204" pitchFamily="50" charset="-128"/>
                <a:cs typeface="Meiryo UI" panose="020B0604030504040204" pitchFamily="50" charset="-128"/>
              </a:rPr>
              <a:t>最も安い大阪市（</a:t>
            </a:r>
            <a:r>
              <a:rPr lang="en-US" altLang="ja-JP" sz="1600" dirty="0">
                <a:latin typeface="Meiryo UI" panose="020B0604030504040204" pitchFamily="50" charset="-128"/>
                <a:ea typeface="Meiryo UI" panose="020B0604030504040204" pitchFamily="50" charset="-128"/>
                <a:cs typeface="Meiryo UI" panose="020B0604030504040204" pitchFamily="50" charset="-128"/>
              </a:rPr>
              <a:t>2,073</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円</a:t>
            </a:r>
            <a:r>
              <a:rPr lang="en-US" altLang="ja-JP" sz="16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月）と最も高い能勢町（</a:t>
            </a:r>
            <a:r>
              <a:rPr lang="en-US" altLang="ja-JP" sz="1600" dirty="0">
                <a:latin typeface="Meiryo UI" panose="020B0604030504040204" pitchFamily="50" charset="-128"/>
                <a:ea typeface="Meiryo UI" panose="020B0604030504040204" pitchFamily="50" charset="-128"/>
                <a:cs typeface="Meiryo UI" panose="020B0604030504040204" pitchFamily="50" charset="-128"/>
              </a:rPr>
              <a:t>4,806</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円</a:t>
            </a:r>
            <a:r>
              <a:rPr lang="en-US" altLang="ja-JP" sz="16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月）の料金格差は</a:t>
            </a:r>
            <a:r>
              <a:rPr lang="en-US" altLang="ja-JP" sz="1600" dirty="0">
                <a:latin typeface="Meiryo UI" panose="020B0604030504040204" pitchFamily="50" charset="-128"/>
                <a:ea typeface="Meiryo UI" panose="020B0604030504040204" pitchFamily="50" charset="-128"/>
                <a:cs typeface="Meiryo UI" panose="020B0604030504040204" pitchFamily="50" charset="-128"/>
              </a:rPr>
              <a:t>2.3</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倍。</a:t>
            </a:r>
            <a:endParaRPr lang="en-US" altLang="ja-JP" sz="1600" dirty="0" smtClean="0">
              <a:latin typeface="Meiryo UI" panose="020B0604030504040204" pitchFamily="50" charset="-128"/>
              <a:ea typeface="Meiryo UI" panose="020B0604030504040204" pitchFamily="50" charset="-128"/>
              <a:cs typeface="Meiryo UI" panose="020B0604030504040204" pitchFamily="50" charset="-128"/>
            </a:endParaRPr>
          </a:p>
        </p:txBody>
      </p:sp>
      <p:graphicFrame>
        <p:nvGraphicFramePr>
          <p:cNvPr id="22" name="グラフ 21"/>
          <p:cNvGraphicFramePr/>
          <p:nvPr>
            <p:extLst/>
          </p:nvPr>
        </p:nvGraphicFramePr>
        <p:xfrm>
          <a:off x="179512" y="2440927"/>
          <a:ext cx="7704856" cy="3672408"/>
        </p:xfrm>
        <a:graphic>
          <a:graphicData uri="http://schemas.openxmlformats.org/drawingml/2006/chart">
            <c:chart xmlns:c="http://schemas.openxmlformats.org/drawingml/2006/chart" xmlns:r="http://schemas.openxmlformats.org/officeDocument/2006/relationships" r:id="rId3"/>
          </a:graphicData>
        </a:graphic>
      </p:graphicFrame>
      <p:grpSp>
        <p:nvGrpSpPr>
          <p:cNvPr id="2" name="グループ化 1"/>
          <p:cNvGrpSpPr/>
          <p:nvPr/>
        </p:nvGrpSpPr>
        <p:grpSpPr>
          <a:xfrm>
            <a:off x="708203" y="3562476"/>
            <a:ext cx="7220610" cy="374948"/>
            <a:chOff x="708203" y="3664074"/>
            <a:chExt cx="7220610" cy="374948"/>
          </a:xfrm>
        </p:grpSpPr>
        <p:cxnSp>
          <p:nvCxnSpPr>
            <p:cNvPr id="23" name="直線コネクタ 22"/>
            <p:cNvCxnSpPr/>
            <p:nvPr/>
          </p:nvCxnSpPr>
          <p:spPr>
            <a:xfrm>
              <a:off x="708203" y="4039022"/>
              <a:ext cx="7204301"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 name="直線コネクタ 23"/>
            <p:cNvCxnSpPr/>
            <p:nvPr/>
          </p:nvCxnSpPr>
          <p:spPr>
            <a:xfrm>
              <a:off x="724512" y="3664074"/>
              <a:ext cx="7204301" cy="0"/>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grpSp>
      <p:sp>
        <p:nvSpPr>
          <p:cNvPr id="26" name="テキスト ボックス 25"/>
          <p:cNvSpPr txBox="1"/>
          <p:nvPr/>
        </p:nvSpPr>
        <p:spPr>
          <a:xfrm>
            <a:off x="1072073" y="6077738"/>
            <a:ext cx="1229748" cy="307777"/>
          </a:xfrm>
          <a:prstGeom prst="rect">
            <a:avLst/>
          </a:prstGeom>
          <a:solidFill>
            <a:schemeClr val="bg1">
              <a:lumMod val="85000"/>
            </a:schemeClr>
          </a:solidFill>
          <a:ln>
            <a:solidFill>
              <a:schemeClr val="bg1">
                <a:lumMod val="65000"/>
              </a:schemeClr>
            </a:solidFill>
          </a:ln>
        </p:spPr>
        <p:txBody>
          <a:bodyPr wrap="square" rtlCol="0">
            <a:spAutoFit/>
          </a:bodyPr>
          <a:lstStyle/>
          <a:p>
            <a:pPr algn="ctr"/>
            <a:r>
              <a:rPr lang="en-US" altLang="ja-JP" sz="1400" dirty="0">
                <a:latin typeface="Meiryo UI" panose="020B0604030504040204" pitchFamily="50" charset="-128"/>
                <a:ea typeface="Meiryo UI" panose="020B0604030504040204" pitchFamily="50" charset="-128"/>
                <a:cs typeface="Meiryo UI" panose="020B0604030504040204" pitchFamily="50" charset="-128"/>
              </a:rPr>
              <a:t>20</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万人以上</a:t>
            </a:r>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27" name="テキスト ボックス 26"/>
          <p:cNvSpPr txBox="1"/>
          <p:nvPr/>
        </p:nvSpPr>
        <p:spPr>
          <a:xfrm>
            <a:off x="2454470" y="6077738"/>
            <a:ext cx="1764000" cy="307777"/>
          </a:xfrm>
          <a:prstGeom prst="rect">
            <a:avLst/>
          </a:prstGeom>
          <a:solidFill>
            <a:schemeClr val="bg1">
              <a:lumMod val="85000"/>
            </a:schemeClr>
          </a:solidFill>
          <a:ln>
            <a:solidFill>
              <a:schemeClr val="bg1">
                <a:lumMod val="65000"/>
              </a:schemeClr>
            </a:solidFill>
          </a:ln>
        </p:spPr>
        <p:txBody>
          <a:bodyPr wrap="square" rtlCol="0">
            <a:spAutoFit/>
          </a:bodyPr>
          <a:lstStyle/>
          <a:p>
            <a:pPr algn="ctr"/>
            <a:r>
              <a:rPr lang="en-US" altLang="ja-JP" sz="1400" dirty="0">
                <a:latin typeface="Meiryo UI" panose="020B0604030504040204" pitchFamily="50" charset="-128"/>
                <a:ea typeface="Meiryo UI" panose="020B0604030504040204" pitchFamily="50" charset="-128"/>
                <a:cs typeface="Meiryo UI" panose="020B0604030504040204" pitchFamily="50" charset="-128"/>
              </a:rPr>
              <a:t>10</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20</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万人未満</a:t>
            </a:r>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28" name="テキスト ボックス 27"/>
          <p:cNvSpPr txBox="1"/>
          <p:nvPr/>
        </p:nvSpPr>
        <p:spPr>
          <a:xfrm>
            <a:off x="4366209" y="6077738"/>
            <a:ext cx="1555620" cy="307777"/>
          </a:xfrm>
          <a:prstGeom prst="rect">
            <a:avLst/>
          </a:prstGeom>
          <a:solidFill>
            <a:schemeClr val="bg1">
              <a:lumMod val="85000"/>
            </a:schemeClr>
          </a:solidFill>
          <a:ln>
            <a:solidFill>
              <a:schemeClr val="bg1">
                <a:lumMod val="65000"/>
              </a:schemeClr>
            </a:solidFill>
          </a:ln>
        </p:spPr>
        <p:txBody>
          <a:bodyPr wrap="square" rtlCol="0">
            <a:spAutoFit/>
          </a:bodyPr>
          <a:lstStyle/>
          <a:p>
            <a:pPr algn="ctr"/>
            <a:r>
              <a:rPr lang="en-US" altLang="ja-JP" sz="1400" dirty="0">
                <a:latin typeface="Meiryo UI" panose="020B0604030504040204" pitchFamily="50" charset="-128"/>
                <a:ea typeface="Meiryo UI" panose="020B0604030504040204" pitchFamily="50" charset="-128"/>
                <a:cs typeface="Meiryo UI" panose="020B0604030504040204" pitchFamily="50" charset="-128"/>
              </a:rPr>
              <a:t>5</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10</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万人未満</a:t>
            </a:r>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29" name="テキスト ボックス 28"/>
          <p:cNvSpPr txBox="1"/>
          <p:nvPr/>
        </p:nvSpPr>
        <p:spPr>
          <a:xfrm>
            <a:off x="6098596" y="6077738"/>
            <a:ext cx="1482852" cy="307777"/>
          </a:xfrm>
          <a:prstGeom prst="rect">
            <a:avLst/>
          </a:prstGeom>
          <a:solidFill>
            <a:schemeClr val="bg1">
              <a:lumMod val="85000"/>
            </a:schemeClr>
          </a:solidFill>
          <a:ln>
            <a:solidFill>
              <a:schemeClr val="bg1">
                <a:lumMod val="65000"/>
              </a:schemeClr>
            </a:solidFill>
          </a:ln>
        </p:spPr>
        <p:txBody>
          <a:bodyPr wrap="square" rtlCol="0">
            <a:spAutoFit/>
          </a:bodyPr>
          <a:lstStyle/>
          <a:p>
            <a:pPr algn="ctr"/>
            <a:r>
              <a:rPr lang="en-US" altLang="ja-JP" sz="1400" dirty="0">
                <a:latin typeface="Meiryo UI" panose="020B0604030504040204" pitchFamily="50" charset="-128"/>
                <a:ea typeface="Meiryo UI" panose="020B0604030504040204" pitchFamily="50" charset="-128"/>
                <a:cs typeface="Meiryo UI" panose="020B0604030504040204" pitchFamily="50" charset="-128"/>
              </a:rPr>
              <a:t>5</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万人未満</a:t>
            </a:r>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32" name="テキスト ボックス 31"/>
          <p:cNvSpPr txBox="1"/>
          <p:nvPr/>
        </p:nvSpPr>
        <p:spPr>
          <a:xfrm>
            <a:off x="7867428" y="3307034"/>
            <a:ext cx="902811" cy="523220"/>
          </a:xfrm>
          <a:prstGeom prst="rect">
            <a:avLst/>
          </a:prstGeom>
          <a:noFill/>
        </p:spPr>
        <p:txBody>
          <a:bodyPr wrap="none" rtlCol="0">
            <a:spAutoFit/>
          </a:bodyPr>
          <a:lstStyle/>
          <a:p>
            <a:r>
              <a:rPr kumimoji="1" lang="ja-JP" altLang="en-US" sz="1400" dirty="0">
                <a:latin typeface="Meiryo UI" panose="020B0604030504040204" pitchFamily="50" charset="-128"/>
                <a:ea typeface="Meiryo UI" panose="020B0604030504040204" pitchFamily="50" charset="-128"/>
                <a:cs typeface="Meiryo UI" panose="020B0604030504040204" pitchFamily="50" charset="-128"/>
              </a:rPr>
              <a:t>全国</a:t>
            </a:r>
            <a:r>
              <a:rPr kumimoji="1" lang="ja-JP" altLang="en-US" sz="1400" dirty="0" smtClean="0">
                <a:latin typeface="Meiryo UI" panose="020B0604030504040204" pitchFamily="50" charset="-128"/>
                <a:ea typeface="Meiryo UI" panose="020B0604030504040204" pitchFamily="50" charset="-128"/>
                <a:cs typeface="Meiryo UI" panose="020B0604030504040204" pitchFamily="50" charset="-128"/>
              </a:rPr>
              <a:t>平均</a:t>
            </a:r>
            <a:endParaRPr kumimoji="1"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a:p>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3,496</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円</a:t>
            </a:r>
            <a:endParaRPr kumimoji="1" lang="en-US" altLang="ja-JP" sz="14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4" name="テキスト ボックス 13"/>
          <p:cNvSpPr txBox="1"/>
          <p:nvPr/>
        </p:nvSpPr>
        <p:spPr>
          <a:xfrm>
            <a:off x="219471" y="2132856"/>
            <a:ext cx="748923" cy="261610"/>
          </a:xfrm>
          <a:prstGeom prst="rect">
            <a:avLst/>
          </a:prstGeom>
          <a:noFill/>
        </p:spPr>
        <p:txBody>
          <a:bodyPr wrap="none" rtlCol="0">
            <a:spAutoFit/>
          </a:bodyPr>
          <a:lstStyle/>
          <a:p>
            <a:r>
              <a:rPr kumimoji="1" lang="ja-JP" altLang="en-US" sz="1100" dirty="0"/>
              <a:t>（円／</a:t>
            </a:r>
            <a:r>
              <a:rPr lang="ja-JP" altLang="en-US" sz="1100" dirty="0"/>
              <a:t>月）</a:t>
            </a:r>
            <a:endParaRPr kumimoji="1" lang="ja-JP" altLang="en-US" sz="1100" dirty="0"/>
          </a:p>
        </p:txBody>
      </p:sp>
      <p:sp>
        <p:nvSpPr>
          <p:cNvPr id="15" name="テキスト ボックス 14"/>
          <p:cNvSpPr txBox="1">
            <a:spLocks noChangeArrowheads="1"/>
          </p:cNvSpPr>
          <p:nvPr/>
        </p:nvSpPr>
        <p:spPr bwMode="auto">
          <a:xfrm>
            <a:off x="590346" y="6525344"/>
            <a:ext cx="6269665"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a:spcBef>
                <a:spcPct val="0"/>
              </a:spcBef>
              <a:buFontTx/>
              <a:buNone/>
            </a:pPr>
            <a:r>
              <a:rPr lang="ja-JP" altLang="en-US" sz="1000" dirty="0">
                <a:latin typeface="Meiryo UI" pitchFamily="50" charset="-128"/>
                <a:ea typeface="Meiryo UI" pitchFamily="50" charset="-128"/>
                <a:cs typeface="Meiryo UI" pitchFamily="50" charset="-128"/>
              </a:rPr>
              <a:t>出典：総務省　</a:t>
            </a:r>
            <a:r>
              <a:rPr lang="ja-JP" altLang="en-US" sz="1000" dirty="0" smtClean="0">
                <a:latin typeface="Meiryo UI" pitchFamily="50" charset="-128"/>
                <a:ea typeface="Meiryo UI" pitchFamily="50" charset="-128"/>
                <a:cs typeface="Meiryo UI" pitchFamily="50" charset="-128"/>
              </a:rPr>
              <a:t>決算状況調査（</a:t>
            </a:r>
            <a:r>
              <a:rPr lang="en-US" altLang="ja-JP" sz="1000" dirty="0" smtClean="0">
                <a:latin typeface="Meiryo UI" pitchFamily="50" charset="-128"/>
                <a:ea typeface="Meiryo UI" pitchFamily="50" charset="-128"/>
                <a:cs typeface="Meiryo UI" pitchFamily="50" charset="-128"/>
              </a:rPr>
              <a:t>2018</a:t>
            </a:r>
            <a:r>
              <a:rPr lang="ja-JP" altLang="en-US" sz="1000" dirty="0" smtClean="0">
                <a:latin typeface="Meiryo UI" pitchFamily="50" charset="-128"/>
                <a:ea typeface="Meiryo UI" pitchFamily="50" charset="-128"/>
                <a:cs typeface="Meiryo UI" pitchFamily="50" charset="-128"/>
              </a:rPr>
              <a:t>）（</a:t>
            </a:r>
            <a:r>
              <a:rPr lang="ja-JP" altLang="en-US" sz="1000" dirty="0">
                <a:latin typeface="Meiryo UI" pitchFamily="50" charset="-128"/>
                <a:ea typeface="Meiryo UI" pitchFamily="50" charset="-128"/>
                <a:cs typeface="Meiryo UI" pitchFamily="50" charset="-128"/>
              </a:rPr>
              <a:t>家庭用・口径</a:t>
            </a:r>
            <a:r>
              <a:rPr lang="en-US" altLang="ja-JP" sz="1000" dirty="0">
                <a:latin typeface="Meiryo UI" pitchFamily="50" charset="-128"/>
                <a:ea typeface="Meiryo UI" pitchFamily="50" charset="-128"/>
                <a:cs typeface="Meiryo UI" pitchFamily="50" charset="-128"/>
              </a:rPr>
              <a:t>20㎜</a:t>
            </a:r>
            <a:r>
              <a:rPr lang="ja-JP" altLang="en-US" sz="1000" dirty="0">
                <a:latin typeface="Meiryo UI" pitchFamily="50" charset="-128"/>
                <a:ea typeface="Meiryo UI" pitchFamily="50" charset="-128"/>
                <a:cs typeface="Meiryo UI" pitchFamily="50" charset="-128"/>
              </a:rPr>
              <a:t>で１か月</a:t>
            </a:r>
            <a:r>
              <a:rPr lang="en-US" altLang="ja-JP" sz="1000" dirty="0">
                <a:latin typeface="Meiryo UI" pitchFamily="50" charset="-128"/>
                <a:ea typeface="Meiryo UI" pitchFamily="50" charset="-128"/>
                <a:cs typeface="Meiryo UI" pitchFamily="50" charset="-128"/>
              </a:rPr>
              <a:t>20</a:t>
            </a:r>
            <a:r>
              <a:rPr lang="ja-JP" altLang="en-US" sz="1000" dirty="0">
                <a:latin typeface="Meiryo UI" pitchFamily="50" charset="-128"/>
                <a:ea typeface="Meiryo UI" pitchFamily="50" charset="-128"/>
                <a:cs typeface="Meiryo UI" pitchFamily="50" charset="-128"/>
              </a:rPr>
              <a:t>㎥使用時</a:t>
            </a:r>
            <a:r>
              <a:rPr lang="ja-JP" altLang="en-US" sz="1000" dirty="0" smtClean="0">
                <a:latin typeface="Meiryo UI" pitchFamily="50" charset="-128"/>
                <a:ea typeface="Meiryo UI" pitchFamily="50" charset="-128"/>
                <a:cs typeface="Meiryo UI" pitchFamily="50" charset="-128"/>
              </a:rPr>
              <a:t>）、大阪広域水道企業団ＨＰ</a:t>
            </a:r>
            <a:endParaRPr lang="en-US" altLang="ja-JP" sz="1000" dirty="0">
              <a:latin typeface="Meiryo UI" pitchFamily="50" charset="-128"/>
              <a:ea typeface="Meiryo UI" pitchFamily="50" charset="-128"/>
              <a:cs typeface="Meiryo UI" pitchFamily="50" charset="-128"/>
            </a:endParaRPr>
          </a:p>
        </p:txBody>
      </p:sp>
      <p:sp>
        <p:nvSpPr>
          <p:cNvPr id="31" name="スライド番号プレースホルダー 2"/>
          <p:cNvSpPr>
            <a:spLocks noGrp="1"/>
          </p:cNvSpPr>
          <p:nvPr>
            <p:ph type="sldNum" sz="quarter" idx="12"/>
          </p:nvPr>
        </p:nvSpPr>
        <p:spPr>
          <a:xfrm>
            <a:off x="6987480" y="6498048"/>
            <a:ext cx="2133600" cy="365125"/>
          </a:xfrm>
        </p:spPr>
        <p:txBody>
          <a:bodyPr/>
          <a:lstStyle/>
          <a:p>
            <a:fld id="{7853CF83-2CA7-468D-933C-9DDBEAA5E899}" type="slidenum">
              <a:rPr kumimoji="1" lang="ja-JP" altLang="en-US" smtClean="0"/>
              <a:t>7</a:t>
            </a:fld>
            <a:endParaRPr kumimoji="1" lang="ja-JP" altLang="en-US"/>
          </a:p>
        </p:txBody>
      </p:sp>
      <p:sp>
        <p:nvSpPr>
          <p:cNvPr id="34" name="テキスト ボックス 33"/>
          <p:cNvSpPr txBox="1"/>
          <p:nvPr/>
        </p:nvSpPr>
        <p:spPr>
          <a:xfrm>
            <a:off x="720668" y="6035241"/>
            <a:ext cx="279398" cy="461665"/>
          </a:xfrm>
          <a:prstGeom prst="rect">
            <a:avLst/>
          </a:prstGeom>
          <a:solidFill>
            <a:schemeClr val="bg1">
              <a:lumMod val="85000"/>
            </a:schemeClr>
          </a:solidFill>
          <a:ln>
            <a:solidFill>
              <a:schemeClr val="bg1">
                <a:lumMod val="65000"/>
              </a:schemeClr>
            </a:solidFill>
          </a:ln>
        </p:spPr>
        <p:txBody>
          <a:bodyPr wrap="square" rtlCol="0">
            <a:spAutoFit/>
          </a:bodyPr>
          <a:lstStyle/>
          <a:p>
            <a:pPr algn="ctr"/>
            <a:r>
              <a:rPr lang="ja-JP" altLang="en-US" sz="800" dirty="0" smtClean="0">
                <a:latin typeface="Meiryo UI" panose="020B0604030504040204" pitchFamily="50" charset="-128"/>
                <a:ea typeface="Meiryo UI" panose="020B0604030504040204" pitchFamily="50" charset="-128"/>
                <a:cs typeface="Meiryo UI" panose="020B0604030504040204" pitchFamily="50" charset="-128"/>
              </a:rPr>
              <a:t>政令市</a:t>
            </a:r>
            <a:endParaRPr kumimoji="1" lang="ja-JP" altLang="en-US" sz="8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3" name="フローチャート : せん孔テープ 2"/>
          <p:cNvSpPr/>
          <p:nvPr/>
        </p:nvSpPr>
        <p:spPr>
          <a:xfrm>
            <a:off x="635794" y="4735020"/>
            <a:ext cx="6974682" cy="72008"/>
          </a:xfrm>
          <a:prstGeom prst="flowChartPunchedTape">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フローチャート: 処理 6"/>
          <p:cNvSpPr/>
          <p:nvPr/>
        </p:nvSpPr>
        <p:spPr>
          <a:xfrm>
            <a:off x="187132" y="4923385"/>
            <a:ext cx="488732" cy="288032"/>
          </a:xfrm>
          <a:prstGeom prst="flowChartProcess">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kumimoji="1" lang="en-US" altLang="ja-JP" sz="1200" dirty="0" smtClean="0">
                <a:solidFill>
                  <a:schemeClr val="tx1"/>
                </a:solidFill>
              </a:rPr>
              <a:t>0</a:t>
            </a:r>
            <a:endParaRPr kumimoji="1" lang="ja-JP" altLang="en-US" sz="1200" dirty="0">
              <a:solidFill>
                <a:schemeClr val="tx1"/>
              </a:solidFill>
            </a:endParaRPr>
          </a:p>
        </p:txBody>
      </p:sp>
      <p:sp>
        <p:nvSpPr>
          <p:cNvPr id="21" name="テキスト ボックス 20"/>
          <p:cNvSpPr txBox="1"/>
          <p:nvPr/>
        </p:nvSpPr>
        <p:spPr>
          <a:xfrm>
            <a:off x="7867428" y="3884731"/>
            <a:ext cx="902811" cy="523220"/>
          </a:xfrm>
          <a:prstGeom prst="rect">
            <a:avLst/>
          </a:prstGeom>
          <a:noFill/>
        </p:spPr>
        <p:txBody>
          <a:bodyPr wrap="none" rtlCol="0">
            <a:spAutoFit/>
          </a:bodyPr>
          <a:lstStyle/>
          <a:p>
            <a:r>
              <a:rPr kumimoji="1" lang="ja-JP" altLang="en-US" sz="1400" dirty="0" smtClean="0">
                <a:latin typeface="Meiryo UI" panose="020B0604030504040204" pitchFamily="50" charset="-128"/>
                <a:ea typeface="Meiryo UI" panose="020B0604030504040204" pitchFamily="50" charset="-128"/>
                <a:cs typeface="Meiryo UI" panose="020B0604030504040204" pitchFamily="50" charset="-128"/>
              </a:rPr>
              <a:t>大阪平均</a:t>
            </a:r>
            <a:endParaRPr kumimoji="1"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a:p>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2,853</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円</a:t>
            </a:r>
            <a:endParaRPr kumimoji="1" lang="en-US" altLang="ja-JP" sz="1400" dirty="0">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165544739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a:extLst>
              <a:ext uri="{FF2B5EF4-FFF2-40B4-BE49-F238E27FC236}">
                <a16:creationId xmlns:a16="http://schemas.microsoft.com/office/drawing/2014/main" id="{EBC820EF-3DC4-4A5F-8D5B-EFFADA1E6FCD}"/>
              </a:ext>
            </a:extLst>
          </p:cNvPr>
          <p:cNvSpPr>
            <a:spLocks noGrp="1"/>
          </p:cNvSpPr>
          <p:nvPr>
            <p:ph type="sldNum" sz="quarter" idx="12"/>
          </p:nvPr>
        </p:nvSpPr>
        <p:spPr/>
        <p:txBody>
          <a:bodyPr/>
          <a:lstStyle/>
          <a:p>
            <a:fld id="{0852C555-0D64-4388-834A-3E059AADB174}" type="slidenum">
              <a:rPr lang="ja-JP" altLang="en-US" smtClean="0"/>
              <a:pPr/>
              <a:t>8</a:t>
            </a:fld>
            <a:endParaRPr lang="ja-JP" altLang="en-US" dirty="0"/>
          </a:p>
        </p:txBody>
      </p:sp>
      <p:sp>
        <p:nvSpPr>
          <p:cNvPr id="5" name="タイトル 1">
            <a:extLst>
              <a:ext uri="{FF2B5EF4-FFF2-40B4-BE49-F238E27FC236}">
                <a16:creationId xmlns:a16="http://schemas.microsoft.com/office/drawing/2014/main" id="{7B8A9703-50E1-4737-9994-ABCAD26BCBFD}"/>
              </a:ext>
            </a:extLst>
          </p:cNvPr>
          <p:cNvSpPr txBox="1">
            <a:spLocks/>
          </p:cNvSpPr>
          <p:nvPr/>
        </p:nvSpPr>
        <p:spPr>
          <a:xfrm>
            <a:off x="786945" y="2193981"/>
            <a:ext cx="78867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lgn="ctr"/>
            <a:r>
              <a:rPr lang="ja-JP" altLang="en-US" sz="3200" b="1" dirty="0">
                <a:solidFill>
                  <a:prstClr val="black"/>
                </a:solidFill>
                <a:latin typeface="Meiryo UI" panose="020B0604030504040204" pitchFamily="50" charset="-128"/>
                <a:ea typeface="Meiryo UI" panose="020B0604030504040204" pitchFamily="50" charset="-128"/>
              </a:rPr>
              <a:t>第１章　</a:t>
            </a:r>
            <a:r>
              <a:rPr lang="ja-JP" altLang="en-US" sz="3200" b="1" dirty="0" smtClean="0">
                <a:solidFill>
                  <a:prstClr val="black"/>
                </a:solidFill>
                <a:latin typeface="Meiryo UI" panose="020B0604030504040204" pitchFamily="50" charset="-128"/>
                <a:ea typeface="Meiryo UI" panose="020B0604030504040204" pitchFamily="50" charset="-128"/>
              </a:rPr>
              <a:t>大阪府域の水道の課題</a:t>
            </a:r>
            <a:endParaRPr lang="ja-JP" altLang="en-US" dirty="0"/>
          </a:p>
        </p:txBody>
      </p:sp>
    </p:spTree>
    <p:extLst>
      <p:ext uri="{BB962C8B-B14F-4D97-AF65-F5344CB8AC3E}">
        <p14:creationId xmlns:p14="http://schemas.microsoft.com/office/powerpoint/2010/main" val="13284438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 name="スライド番号プレースホルダー 2"/>
          <p:cNvSpPr>
            <a:spLocks noGrp="1"/>
          </p:cNvSpPr>
          <p:nvPr>
            <p:ph type="sldNum" sz="quarter" idx="12"/>
          </p:nvPr>
        </p:nvSpPr>
        <p:spPr>
          <a:xfrm>
            <a:off x="6964935" y="6478943"/>
            <a:ext cx="2133600" cy="365125"/>
          </a:xfrm>
        </p:spPr>
        <p:txBody>
          <a:bodyPr/>
          <a:lstStyle/>
          <a:p>
            <a:fld id="{7853CF83-2CA7-468D-933C-9DDBEAA5E899}" type="slidenum">
              <a:rPr kumimoji="1" lang="ja-JP" altLang="en-US" sz="1400" b="0" smtClean="0">
                <a:solidFill>
                  <a:schemeClr val="tx1"/>
                </a:solidFill>
              </a:rPr>
              <a:pPr/>
              <a:t>9</a:t>
            </a:fld>
            <a:endParaRPr kumimoji="1" lang="ja-JP" altLang="en-US" sz="1400" b="0" dirty="0">
              <a:solidFill>
                <a:schemeClr val="tx1"/>
              </a:solidFill>
            </a:endParaRPr>
          </a:p>
        </p:txBody>
      </p:sp>
      <p:sp>
        <p:nvSpPr>
          <p:cNvPr id="27" name="テキスト ボックス 26"/>
          <p:cNvSpPr txBox="1"/>
          <p:nvPr/>
        </p:nvSpPr>
        <p:spPr>
          <a:xfrm>
            <a:off x="252000" y="188640"/>
            <a:ext cx="8640000" cy="400110"/>
          </a:xfrm>
          <a:prstGeom prst="rect">
            <a:avLst/>
          </a:prstGeom>
          <a:noFill/>
        </p:spPr>
        <p:txBody>
          <a:bodyPr wrap="square" rtlCol="0">
            <a:spAutoFit/>
          </a:bodyPr>
          <a:lstStyle/>
          <a:p>
            <a:r>
              <a:rPr kumimoji="1" lang="ja-JP" altLang="en-US" sz="2000" b="1" dirty="0" smtClean="0">
                <a:latin typeface="メイリオ" panose="020B0604030504040204" pitchFamily="50" charset="-128"/>
                <a:ea typeface="メイリオ" panose="020B0604030504040204" pitchFamily="50" charset="-128"/>
                <a:cs typeface="メイリオ" panose="020B0604030504040204" pitchFamily="50" charset="-128"/>
              </a:rPr>
              <a:t>　府域水道の持続に向けた課題の概要</a:t>
            </a:r>
            <a:endParaRPr kumimoji="1" lang="ja-JP" altLang="en-US" sz="2000" b="1" dirty="0">
              <a:latin typeface="メイリオ" panose="020B0604030504040204" pitchFamily="50" charset="-128"/>
              <a:ea typeface="メイリオ" panose="020B0604030504040204" pitchFamily="50" charset="-128"/>
              <a:cs typeface="メイリオ" panose="020B0604030504040204" pitchFamily="50" charset="-128"/>
            </a:endParaRPr>
          </a:p>
        </p:txBody>
      </p:sp>
      <p:graphicFrame>
        <p:nvGraphicFramePr>
          <p:cNvPr id="8" name="表 7"/>
          <p:cNvGraphicFramePr>
            <a:graphicFrameLocks noGrp="1"/>
          </p:cNvGraphicFramePr>
          <p:nvPr>
            <p:extLst>
              <p:ext uri="{D42A27DB-BD31-4B8C-83A1-F6EECF244321}">
                <p14:modId xmlns:p14="http://schemas.microsoft.com/office/powerpoint/2010/main" val="1175885747"/>
              </p:ext>
            </p:extLst>
          </p:nvPr>
        </p:nvGraphicFramePr>
        <p:xfrm>
          <a:off x="525904" y="884333"/>
          <a:ext cx="6624256" cy="4295523"/>
        </p:xfrm>
        <a:graphic>
          <a:graphicData uri="http://schemas.openxmlformats.org/drawingml/2006/table">
            <a:tbl>
              <a:tblPr firstRow="1" bandRow="1">
                <a:tableStyleId>{5940675A-B579-460E-94D1-54222C63F5DA}</a:tableStyleId>
              </a:tblPr>
              <a:tblGrid>
                <a:gridCol w="2488408">
                  <a:extLst>
                    <a:ext uri="{9D8B030D-6E8A-4147-A177-3AD203B41FA5}">
                      <a16:colId xmlns:a16="http://schemas.microsoft.com/office/drawing/2014/main" val="20000"/>
                    </a:ext>
                  </a:extLst>
                </a:gridCol>
                <a:gridCol w="4135848">
                  <a:extLst>
                    <a:ext uri="{9D8B030D-6E8A-4147-A177-3AD203B41FA5}">
                      <a16:colId xmlns:a16="http://schemas.microsoft.com/office/drawing/2014/main" val="20002"/>
                    </a:ext>
                  </a:extLst>
                </a:gridCol>
              </a:tblGrid>
              <a:tr h="364174">
                <a:tc>
                  <a:txBody>
                    <a:bodyPr/>
                    <a:lstStyle/>
                    <a:p>
                      <a:pPr algn="ctr"/>
                      <a:r>
                        <a:rPr kumimoji="1"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主な課題</a:t>
                      </a:r>
                    </a:p>
                  </a:txBody>
                  <a:tcPr anchor="ctr">
                    <a:solidFill>
                      <a:schemeClr val="accent1">
                        <a:lumMod val="20000"/>
                        <a:lumOff val="80000"/>
                      </a:schemeClr>
                    </a:solidFill>
                  </a:tcPr>
                </a:tc>
                <a:tc>
                  <a:txBody>
                    <a:bodyPr/>
                    <a:lstStyle/>
                    <a:p>
                      <a:pPr algn="ctr"/>
                      <a:r>
                        <a:rPr kumimoji="1" lang="ja-JP" altLang="en-US"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大阪府域の状況・課題</a:t>
                      </a:r>
                      <a:endParaRPr kumimoji="1" lang="en-US" altLang="ja-JP"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solidFill>
                      <a:schemeClr val="accent1">
                        <a:lumMod val="20000"/>
                        <a:lumOff val="80000"/>
                      </a:schemeClr>
                    </a:solidFill>
                  </a:tcPr>
                </a:tc>
                <a:extLst>
                  <a:ext uri="{0D108BD9-81ED-4DB2-BD59-A6C34878D82A}">
                    <a16:rowId xmlns:a16="http://schemas.microsoft.com/office/drawing/2014/main" val="10000"/>
                  </a:ext>
                </a:extLst>
              </a:tr>
              <a:tr h="1158734">
                <a:tc>
                  <a:txBody>
                    <a:bodyPr/>
                    <a:lstStyle/>
                    <a:p>
                      <a:pPr marL="360363" indent="-360363">
                        <a:buFont typeface="Wingdings" panose="05000000000000000000" pitchFamily="2" charset="2"/>
                        <a:buNone/>
                      </a:pPr>
                      <a:r>
                        <a:rPr kumimoji="1" lang="ja-JP" altLang="en-US" sz="1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１．給水人口の</a:t>
                      </a:r>
                      <a:r>
                        <a:rPr kumimoji="1" lang="ja-JP" altLang="en-US" sz="16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減少による水需要と収益の</a:t>
                      </a:r>
                      <a:r>
                        <a:rPr kumimoji="1" lang="ja-JP" altLang="en-US" sz="1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減少</a:t>
                      </a:r>
                    </a:p>
                  </a:txBody>
                  <a:tcPr>
                    <a:solidFill>
                      <a:schemeClr val="tx2">
                        <a:lumMod val="20000"/>
                        <a:lumOff val="80000"/>
                      </a:schemeClr>
                    </a:solidFill>
                  </a:tcPr>
                </a:tc>
                <a:tc>
                  <a:txBody>
                    <a:bodyPr/>
                    <a:lstStyle/>
                    <a:p>
                      <a:pPr marL="285750" indent="-285750" algn="l">
                        <a:buFont typeface="Wingdings" panose="05000000000000000000" pitchFamily="2" charset="2"/>
                        <a:buChar char="n"/>
                      </a:pPr>
                      <a:r>
                        <a:rPr kumimoji="1" lang="ja-JP" altLang="en-US" sz="16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府域の将来人口の減少により、水需要や収益は減少していく</a:t>
                      </a:r>
                      <a:endParaRPr kumimoji="1" lang="en-US" altLang="ja-JP" sz="16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285750" indent="-285750" algn="l">
                        <a:buFont typeface="Wingdings" panose="05000000000000000000" pitchFamily="2" charset="2"/>
                        <a:buChar char="n"/>
                      </a:pPr>
                      <a:r>
                        <a:rPr kumimoji="1" lang="ja-JP" altLang="en-US" sz="16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比較的</a:t>
                      </a:r>
                      <a:r>
                        <a:rPr kumimoji="1" lang="ja-JP" altLang="en-US" sz="1600" b="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事業規模の小さい市町村ほど人口減少（水需要の減少）が顕著</a:t>
                      </a:r>
                    </a:p>
                  </a:txBody>
                  <a:tcPr anchor="ctr"/>
                </a:tc>
                <a:extLst>
                  <a:ext uri="{0D108BD9-81ED-4DB2-BD59-A6C34878D82A}">
                    <a16:rowId xmlns:a16="http://schemas.microsoft.com/office/drawing/2014/main" val="10001"/>
                  </a:ext>
                </a:extLst>
              </a:tr>
              <a:tr h="893881">
                <a:tc>
                  <a:txBody>
                    <a:bodyPr/>
                    <a:lstStyle/>
                    <a:p>
                      <a:pPr marL="0" indent="0">
                        <a:buFont typeface="Wingdings" panose="05000000000000000000" pitchFamily="2" charset="2"/>
                        <a:buNone/>
                      </a:pPr>
                      <a:r>
                        <a:rPr kumimoji="1" lang="ja-JP" altLang="en-US" sz="1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２</a:t>
                      </a:r>
                      <a:r>
                        <a:rPr kumimoji="1" lang="ja-JP" altLang="en-US" sz="16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．施設の耐震化の遅れ</a:t>
                      </a:r>
                      <a:endParaRPr kumimoji="1" lang="ja-JP" altLang="en-US" sz="1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solidFill>
                      <a:schemeClr val="tx2">
                        <a:lumMod val="20000"/>
                        <a:lumOff val="80000"/>
                      </a:schemeClr>
                    </a:solidFill>
                  </a:tcPr>
                </a:tc>
                <a:tc>
                  <a:txBody>
                    <a:bodyPr/>
                    <a:lstStyle/>
                    <a:p>
                      <a:pPr marL="285750" indent="-285750" algn="l">
                        <a:buFont typeface="Wingdings" panose="05000000000000000000" pitchFamily="2" charset="2"/>
                        <a:buChar char="n"/>
                      </a:pPr>
                      <a:r>
                        <a:rPr kumimoji="1" lang="ja-JP" altLang="en-US" sz="16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基幹管路の耐震適合率は約</a:t>
                      </a:r>
                      <a:r>
                        <a:rPr kumimoji="1" lang="en-US" altLang="ja-JP" sz="16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46</a:t>
                      </a:r>
                      <a:r>
                        <a:rPr kumimoji="1" lang="ja-JP" altLang="en-US" sz="16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％と耐震化が不十分</a:t>
                      </a:r>
                      <a:endParaRPr kumimoji="1" lang="en-US" altLang="ja-JP" sz="16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285750" indent="-285750" algn="l">
                        <a:buFont typeface="Wingdings" panose="05000000000000000000" pitchFamily="2" charset="2"/>
                        <a:buChar char="n"/>
                      </a:pPr>
                      <a:r>
                        <a:rPr kumimoji="1" lang="ja-JP" altLang="en-US" sz="16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耐震化には多額の事業費がかかる</a:t>
                      </a:r>
                      <a:endParaRPr kumimoji="1" lang="ja-JP" altLang="en-US" sz="1600" b="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extLst>
                  <a:ext uri="{0D108BD9-81ED-4DB2-BD59-A6C34878D82A}">
                    <a16:rowId xmlns:a16="http://schemas.microsoft.com/office/drawing/2014/main" val="10002"/>
                  </a:ext>
                </a:extLst>
              </a:tr>
              <a:tr h="1158734">
                <a:tc>
                  <a:txBody>
                    <a:bodyPr/>
                    <a:lstStyle/>
                    <a:p>
                      <a:pPr marL="0" indent="0">
                        <a:buFont typeface="Wingdings" panose="05000000000000000000" pitchFamily="2" charset="2"/>
                        <a:buNone/>
                      </a:pPr>
                      <a:r>
                        <a:rPr kumimoji="1" lang="ja-JP" altLang="en-US" sz="1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３</a:t>
                      </a:r>
                      <a:r>
                        <a:rPr kumimoji="1" lang="ja-JP" altLang="en-US" sz="16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．技術</a:t>
                      </a:r>
                      <a:r>
                        <a:rPr kumimoji="1" lang="ja-JP" altLang="en-US" sz="1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継承の問題</a:t>
                      </a:r>
                      <a:endParaRPr kumimoji="1" lang="en-US" altLang="ja-JP" sz="1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solidFill>
                      <a:schemeClr val="tx2">
                        <a:lumMod val="20000"/>
                        <a:lumOff val="80000"/>
                      </a:schemeClr>
                    </a:solidFill>
                  </a:tcPr>
                </a:tc>
                <a:tc>
                  <a:txBody>
                    <a:bodyPr/>
                    <a:lstStyle/>
                    <a:p>
                      <a:pPr marL="285750" indent="-285750" algn="l">
                        <a:buFont typeface="Wingdings" panose="05000000000000000000" pitchFamily="2" charset="2"/>
                        <a:buChar char="n"/>
                      </a:pPr>
                      <a:r>
                        <a:rPr kumimoji="1" lang="ja-JP" altLang="en-US" sz="16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技術職員では</a:t>
                      </a:r>
                      <a:r>
                        <a:rPr kumimoji="1" lang="en-US" altLang="ja-JP" sz="16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50</a:t>
                      </a:r>
                      <a:r>
                        <a:rPr kumimoji="1" lang="ja-JP" altLang="en-US" sz="16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歳以上が</a:t>
                      </a:r>
                      <a:r>
                        <a:rPr kumimoji="1" lang="en-US" altLang="ja-JP" sz="16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35</a:t>
                      </a:r>
                      <a:r>
                        <a:rPr kumimoji="1" lang="ja-JP" altLang="en-US" sz="16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％いるのに対し、</a:t>
                      </a:r>
                      <a:r>
                        <a:rPr kumimoji="1" lang="en-US" altLang="ja-JP" sz="16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20</a:t>
                      </a:r>
                      <a:r>
                        <a:rPr kumimoji="1" lang="ja-JP" altLang="en-US" sz="16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歳代は</a:t>
                      </a:r>
                      <a:r>
                        <a:rPr kumimoji="1" lang="en-US" altLang="ja-JP" sz="16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10</a:t>
                      </a:r>
                      <a:r>
                        <a:rPr kumimoji="1" lang="ja-JP" altLang="en-US" sz="16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％未満に留まる</a:t>
                      </a:r>
                    </a:p>
                    <a:p>
                      <a:pPr marL="285750" indent="-285750" algn="l">
                        <a:buFont typeface="Wingdings" panose="05000000000000000000" pitchFamily="2" charset="2"/>
                        <a:buChar char="n"/>
                      </a:pPr>
                      <a:r>
                        <a:rPr kumimoji="1" lang="ja-JP" altLang="en-US" sz="16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小規模団体で技術職員が少なく水道技術の継承が課題</a:t>
                      </a:r>
                      <a:endParaRPr kumimoji="1" lang="ja-JP" altLang="en-US" sz="1600" b="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extLst>
                  <a:ext uri="{0D108BD9-81ED-4DB2-BD59-A6C34878D82A}">
                    <a16:rowId xmlns:a16="http://schemas.microsoft.com/office/drawing/2014/main" val="10004"/>
                  </a:ext>
                </a:extLst>
              </a:tr>
              <a:tr h="720000">
                <a:tc>
                  <a:txBody>
                    <a:bodyPr/>
                    <a:lstStyle/>
                    <a:p>
                      <a:pPr marL="442913" indent="-442913">
                        <a:buFont typeface="Wingdings" panose="05000000000000000000" pitchFamily="2" charset="2"/>
                        <a:buNone/>
                      </a:pPr>
                      <a:r>
                        <a:rPr kumimoji="1" lang="ja-JP" altLang="en-US" sz="1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４</a:t>
                      </a:r>
                      <a:r>
                        <a:rPr kumimoji="1" lang="ja-JP" altLang="en-US" sz="16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．小規模の水道事業者が多く、経営が非効率</a:t>
                      </a:r>
                      <a:endParaRPr kumimoji="1" lang="en-US" altLang="ja-JP" sz="1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solidFill>
                      <a:schemeClr val="tx2">
                        <a:lumMod val="20000"/>
                        <a:lumOff val="80000"/>
                      </a:schemeClr>
                    </a:solidFill>
                  </a:tcPr>
                </a:tc>
                <a:tc>
                  <a:txBody>
                    <a:bodyPr/>
                    <a:lstStyle/>
                    <a:p>
                      <a:pPr marL="285750" indent="-285750" algn="l">
                        <a:buFont typeface="Wingdings" panose="05000000000000000000" pitchFamily="2" charset="2"/>
                        <a:buChar char="n"/>
                      </a:pPr>
                      <a:r>
                        <a:rPr kumimoji="1" lang="ja-JP" altLang="en-US" sz="16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小規模な事業者であっても市町村ごとに個別に水道事業を実施しており、経営が非効率</a:t>
                      </a:r>
                      <a:endParaRPr kumimoji="1" lang="en-US" altLang="ja-JP" sz="16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extLst>
                  <a:ext uri="{0D108BD9-81ED-4DB2-BD59-A6C34878D82A}">
                    <a16:rowId xmlns:a16="http://schemas.microsoft.com/office/drawing/2014/main" val="10006"/>
                  </a:ext>
                </a:extLst>
              </a:tr>
            </a:tbl>
          </a:graphicData>
        </a:graphic>
      </p:graphicFrame>
      <p:sp>
        <p:nvSpPr>
          <p:cNvPr id="2" name="二等辺三角形 1"/>
          <p:cNvSpPr/>
          <p:nvPr/>
        </p:nvSpPr>
        <p:spPr>
          <a:xfrm rot="5400000">
            <a:off x="5417675" y="2837025"/>
            <a:ext cx="4271849" cy="366466"/>
          </a:xfrm>
          <a:prstGeom prst="triangl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 name="テキスト ボックス 2"/>
          <p:cNvSpPr txBox="1"/>
          <p:nvPr/>
        </p:nvSpPr>
        <p:spPr>
          <a:xfrm>
            <a:off x="7957039" y="1281320"/>
            <a:ext cx="923330" cy="3477875"/>
          </a:xfrm>
          <a:prstGeom prst="rect">
            <a:avLst/>
          </a:prstGeom>
          <a:noFill/>
        </p:spPr>
        <p:txBody>
          <a:bodyPr vert="eaVert" wrap="none" rtlCol="0">
            <a:spAutoFit/>
          </a:bodyPr>
          <a:lstStyle/>
          <a:p>
            <a:pPr algn="ctr"/>
            <a:r>
              <a:rPr kumimoji="1" lang="ja-JP" altLang="en-US" sz="2400" dirty="0" smtClean="0">
                <a:solidFill>
                  <a:srgbClr val="C00000"/>
                </a:solidFill>
                <a:latin typeface="メイリオ" panose="020B0604030504040204" pitchFamily="50" charset="-128"/>
                <a:ea typeface="メイリオ" panose="020B0604030504040204" pitchFamily="50" charset="-128"/>
                <a:cs typeface="メイリオ" panose="020B0604030504040204" pitchFamily="50" charset="-128"/>
              </a:rPr>
              <a:t>府域水道の最適化により</a:t>
            </a:r>
            <a:endParaRPr kumimoji="1" lang="en-US" altLang="ja-JP" sz="2400" dirty="0" smtClean="0">
              <a:solidFill>
                <a:srgbClr val="C00000"/>
              </a:solidFill>
              <a:latin typeface="メイリオ" panose="020B0604030504040204" pitchFamily="50" charset="-128"/>
              <a:ea typeface="メイリオ" panose="020B0604030504040204" pitchFamily="50" charset="-128"/>
              <a:cs typeface="メイリオ" panose="020B0604030504040204" pitchFamily="50" charset="-128"/>
            </a:endParaRPr>
          </a:p>
          <a:p>
            <a:pPr algn="ctr"/>
            <a:r>
              <a:rPr kumimoji="1" lang="ja-JP" altLang="en-US" sz="2400" dirty="0" smtClean="0">
                <a:solidFill>
                  <a:srgbClr val="C00000"/>
                </a:solidFill>
                <a:latin typeface="メイリオ" panose="020B0604030504040204" pitchFamily="50" charset="-128"/>
                <a:ea typeface="メイリオ" panose="020B0604030504040204" pitchFamily="50" charset="-128"/>
                <a:cs typeface="メイリオ" panose="020B0604030504040204" pitchFamily="50" charset="-128"/>
              </a:rPr>
              <a:t>これらの課題に対応</a:t>
            </a:r>
            <a:endParaRPr kumimoji="1" lang="ja-JP" altLang="en-US" sz="2400" dirty="0">
              <a:solidFill>
                <a:srgbClr val="C00000"/>
              </a:solidFill>
              <a:latin typeface="メイリオ" panose="020B0604030504040204" pitchFamily="50" charset="-128"/>
              <a:ea typeface="メイリオ" panose="020B0604030504040204" pitchFamily="50" charset="-128"/>
              <a:cs typeface="メイリオ" panose="020B0604030504040204" pitchFamily="50" charset="-128"/>
            </a:endParaRPr>
          </a:p>
        </p:txBody>
      </p:sp>
      <p:cxnSp>
        <p:nvCxnSpPr>
          <p:cNvPr id="10" name="直線コネクタ 9"/>
          <p:cNvCxnSpPr/>
          <p:nvPr/>
        </p:nvCxnSpPr>
        <p:spPr>
          <a:xfrm>
            <a:off x="525904" y="620688"/>
            <a:ext cx="8100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4" name="正方形/長方形 3"/>
          <p:cNvSpPr/>
          <p:nvPr/>
        </p:nvSpPr>
        <p:spPr>
          <a:xfrm>
            <a:off x="525904" y="5394030"/>
            <a:ext cx="8100000" cy="830997"/>
          </a:xfrm>
          <a:prstGeom prst="rect">
            <a:avLst/>
          </a:prstGeom>
        </p:spPr>
        <p:txBody>
          <a:bodyPr wrap="square">
            <a:spAutoFit/>
          </a:bodyPr>
          <a:lstStyle/>
          <a:p>
            <a:pPr>
              <a:lnSpc>
                <a:spcPct val="150000"/>
              </a:lnSpc>
            </a:pPr>
            <a:r>
              <a:rPr lang="en-US" altLang="ja-JP" sz="1600" b="1" dirty="0" smtClean="0">
                <a:latin typeface="Meiryo UI" panose="020B0604030504040204" pitchFamily="50" charset="-128"/>
                <a:ea typeface="Meiryo UI" panose="020B0604030504040204" pitchFamily="50" charset="-128"/>
              </a:rPr>
              <a:t>※</a:t>
            </a:r>
            <a:r>
              <a:rPr lang="ja-JP" altLang="en-US" sz="1600" b="1" dirty="0" smtClean="0">
                <a:latin typeface="Meiryo UI" panose="020B0604030504040204" pitchFamily="50" charset="-128"/>
                <a:ea typeface="Meiryo UI" panose="020B0604030504040204" pitchFamily="50" charset="-128"/>
              </a:rPr>
              <a:t>水</a:t>
            </a:r>
            <a:r>
              <a:rPr lang="ja-JP" altLang="en-US" sz="1600" b="1" dirty="0">
                <a:latin typeface="Meiryo UI" panose="020B0604030504040204" pitchFamily="50" charset="-128"/>
                <a:ea typeface="Meiryo UI" panose="020B0604030504040204" pitchFamily="50" charset="-128"/>
              </a:rPr>
              <a:t>需要と収益の減少と</a:t>
            </a:r>
            <a:r>
              <a:rPr lang="ja-JP" altLang="en-US" sz="1600" b="1" dirty="0" smtClean="0">
                <a:latin typeface="Meiryo UI" panose="020B0604030504040204" pitchFamily="50" charset="-128"/>
                <a:ea typeface="Meiryo UI" panose="020B0604030504040204" pitchFamily="50" charset="-128"/>
              </a:rPr>
              <a:t>いう共通の課題</a:t>
            </a:r>
            <a:r>
              <a:rPr lang="ja-JP" altLang="en-US" sz="1600" b="1" dirty="0">
                <a:latin typeface="Meiryo UI" panose="020B0604030504040204" pitchFamily="50" charset="-128"/>
                <a:ea typeface="Meiryo UI" panose="020B0604030504040204" pitchFamily="50" charset="-128"/>
              </a:rPr>
              <a:t>がある</a:t>
            </a:r>
            <a:r>
              <a:rPr lang="ja-JP" altLang="en-US" sz="1600" b="1" dirty="0" smtClean="0">
                <a:latin typeface="Meiryo UI" panose="020B0604030504040204" pitchFamily="50" charset="-128"/>
                <a:ea typeface="Meiryo UI" panose="020B0604030504040204" pitchFamily="50" charset="-128"/>
              </a:rPr>
              <a:t>一方、「</a:t>
            </a:r>
            <a:r>
              <a:rPr lang="ja-JP" altLang="en-US" sz="1600" b="1" dirty="0">
                <a:latin typeface="Meiryo UI" panose="020B0604030504040204" pitchFamily="50" charset="-128"/>
                <a:ea typeface="Meiryo UI" panose="020B0604030504040204" pitchFamily="50" charset="-128"/>
              </a:rPr>
              <a:t>施設の耐震化」「技術継承の問題</a:t>
            </a:r>
            <a:r>
              <a:rPr lang="ja-JP" altLang="en-US" sz="1600" b="1" dirty="0" smtClean="0">
                <a:latin typeface="Meiryo UI" panose="020B0604030504040204" pitchFamily="50" charset="-128"/>
                <a:ea typeface="Meiryo UI" panose="020B0604030504040204" pitchFamily="50" charset="-128"/>
              </a:rPr>
              <a:t>」</a:t>
            </a:r>
            <a:endParaRPr lang="en-US" altLang="ja-JP" sz="1600" b="1" dirty="0" smtClean="0">
              <a:latin typeface="Meiryo UI" panose="020B0604030504040204" pitchFamily="50" charset="-128"/>
              <a:ea typeface="Meiryo UI" panose="020B0604030504040204" pitchFamily="50" charset="-128"/>
            </a:endParaRPr>
          </a:p>
          <a:p>
            <a:pPr>
              <a:lnSpc>
                <a:spcPct val="150000"/>
              </a:lnSpc>
            </a:pPr>
            <a:r>
              <a:rPr lang="ja-JP" altLang="en-US" sz="1600" b="1" dirty="0">
                <a:latin typeface="Meiryo UI" panose="020B0604030504040204" pitchFamily="50" charset="-128"/>
                <a:ea typeface="Meiryo UI" panose="020B0604030504040204" pitchFamily="50" charset="-128"/>
              </a:rPr>
              <a:t>　</a:t>
            </a:r>
            <a:r>
              <a:rPr lang="ja-JP" altLang="en-US" sz="1600" b="1" dirty="0" smtClean="0">
                <a:latin typeface="Meiryo UI" panose="020B0604030504040204" pitchFamily="50" charset="-128"/>
                <a:ea typeface="Meiryo UI" panose="020B0604030504040204" pitchFamily="50" charset="-128"/>
              </a:rPr>
              <a:t>　「</a:t>
            </a:r>
            <a:r>
              <a:rPr lang="ja-JP" altLang="en-US" sz="1600" b="1" dirty="0">
                <a:latin typeface="Meiryo UI" panose="020B0604030504040204" pitchFamily="50" charset="-128"/>
                <a:ea typeface="Meiryo UI" panose="020B0604030504040204" pitchFamily="50" charset="-128"/>
              </a:rPr>
              <a:t>水道料金」といった課題については、</a:t>
            </a:r>
            <a:r>
              <a:rPr lang="ja-JP" altLang="en-US" sz="1600" b="1" dirty="0" smtClean="0">
                <a:latin typeface="Meiryo UI" panose="020B0604030504040204" pitchFamily="50" charset="-128"/>
                <a:ea typeface="Meiryo UI" panose="020B0604030504040204" pitchFamily="50" charset="-128"/>
              </a:rPr>
              <a:t>市町村によって大きな差がある。</a:t>
            </a:r>
            <a:endParaRPr lang="ja-JP" altLang="en-US" sz="1600" b="1"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3754991251"/>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579</TotalTime>
  <Words>5670</Words>
  <PresentationFormat>画面に合わせる (4:3)</PresentationFormat>
  <Paragraphs>1097</Paragraphs>
  <Slides>43</Slides>
  <Notes>12</Notes>
  <HiddenSlides>0</HiddenSlides>
  <MMClips>0</MMClips>
  <ScaleCrop>false</ScaleCrop>
  <HeadingPairs>
    <vt:vector size="6" baseType="variant">
      <vt:variant>
        <vt:lpstr>使用されているフォント</vt:lpstr>
      </vt:variant>
      <vt:variant>
        <vt:i4>19</vt:i4>
      </vt:variant>
      <vt:variant>
        <vt:lpstr>テーマ</vt:lpstr>
      </vt:variant>
      <vt:variant>
        <vt:i4>2</vt:i4>
      </vt:variant>
      <vt:variant>
        <vt:lpstr>スライド タイトル</vt:lpstr>
      </vt:variant>
      <vt:variant>
        <vt:i4>43</vt:i4>
      </vt:variant>
    </vt:vector>
  </HeadingPairs>
  <TitlesOfParts>
    <vt:vector size="64" baseType="lpstr">
      <vt:lpstr>HGPｺﾞｼｯｸE</vt:lpstr>
      <vt:lpstr>HGPｺﾞｼｯｸM</vt:lpstr>
      <vt:lpstr>HGP創英角ｺﾞｼｯｸUB</vt:lpstr>
      <vt:lpstr>HGSｺﾞｼｯｸM</vt:lpstr>
      <vt:lpstr>HG丸ｺﾞｼｯｸM-PRO</vt:lpstr>
      <vt:lpstr>HG創英角ｺﾞｼｯｸUB</vt:lpstr>
      <vt:lpstr>Meiryo UI</vt:lpstr>
      <vt:lpstr>ＭＳ Ｐゴシック</vt:lpstr>
      <vt:lpstr>ＭＳ ゴシック</vt:lpstr>
      <vt:lpstr>ＭＳ 明朝</vt:lpstr>
      <vt:lpstr>メイリオ</vt:lpstr>
      <vt:lpstr>游明朝</vt:lpstr>
      <vt:lpstr>Arial</vt:lpstr>
      <vt:lpstr>Calibri</vt:lpstr>
      <vt:lpstr>Calibri Light</vt:lpstr>
      <vt:lpstr>Segoe UI</vt:lpstr>
      <vt:lpstr>Segoe UI Black</vt:lpstr>
      <vt:lpstr>Times New Roman</vt:lpstr>
      <vt:lpstr>Wingdings</vt:lpstr>
      <vt:lpstr>Office テーマ</vt:lpstr>
      <vt:lpstr>Office ​​テーマ</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第３章　具体的取組み </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参考資料</vt:lpstr>
      <vt:lpstr>「大阪の水道のあり方」検討体制</vt:lpstr>
      <vt:lpstr>PowerPoint プレゼンテーション</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cp:lastPrinted>2019-08-23T06:41:18Z</cp:lastPrinted>
  <dcterms:modified xsi:type="dcterms:W3CDTF">2019-08-27T04:09:44Z</dcterms:modified>
</cp:coreProperties>
</file>