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52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9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76" y="6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ableStyles" Target="tableStyles.xml" />
  <Relationship Id="rId3" Type="http://schemas.openxmlformats.org/officeDocument/2006/relationships/slide" Target="slides/slide2.xml" />
  <Relationship Id="rId7" Type="http://schemas.openxmlformats.org/officeDocument/2006/relationships/theme" Target="theme/theme1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viewProps" Target="viewProps.xml" />
  <Relationship Id="rId5" Type="http://schemas.openxmlformats.org/officeDocument/2006/relationships/presProps" Target="presProps.xml" />
  <Relationship Id="rId4" Type="http://schemas.openxmlformats.org/officeDocument/2006/relationships/notesMaster" Target="notesMasters/notesMaster1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BDFB-ED99-416B-AC09-B6FDBFEE7995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B516-9A63-4BBA-9522-97821FAB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B516-9A63-4BBA-9522-97821FAB1DC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72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0B516-9A63-4BBA-9522-97821FAB1DC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916502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30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3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59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8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1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04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1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94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9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1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690783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66B9-52D4-4622-A538-AC0A2967556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97FC-A740-407D-BCF9-3C599E002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3.jpeg" />
  <Relationship Id="rId5" Type="http://schemas.openxmlformats.org/officeDocument/2006/relationships/image" Target="../media/image2.png" />
  <Relationship Id="rId4" Type="http://schemas.microsoft.com/office/2007/relationships/hdphoto" Target="../media/hdphoto1.wdp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8.png" />
  <Relationship Id="rId3" Type="http://schemas.openxmlformats.org/officeDocument/2006/relationships/image" Target="../media/image4.png" />
  <Relationship Id="rId7" Type="http://schemas.openxmlformats.org/officeDocument/2006/relationships/image" Target="../media/image7.jpe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6.png" />
  <Relationship Id="rId5" Type="http://schemas.openxmlformats.org/officeDocument/2006/relationships/image" Target="../media/image5.jpeg" />
  <Relationship Id="rId10" Type="http://schemas.openxmlformats.org/officeDocument/2006/relationships/image" Target="../media/image9.png" />
  <Relationship Id="rId4" Type="http://schemas.microsoft.com/office/2007/relationships/hdphoto" Target="../media/hdphoto2.wdp" />
  <Relationship Id="rId9" Type="http://schemas.microsoft.com/office/2007/relationships/hdphoto" Target="../media/hdphoto3.wdp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タイトル 1"/>
          <p:cNvSpPr txBox="1">
            <a:spLocks/>
          </p:cNvSpPr>
          <p:nvPr/>
        </p:nvSpPr>
        <p:spPr>
          <a:xfrm>
            <a:off x="-18449" y="0"/>
            <a:ext cx="12224303" cy="515565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vert="horz" wrap="square" lIns="36000" tIns="36000" rIns="36000" bIns="36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ベイエリアの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活性化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に向けて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" y="766916"/>
            <a:ext cx="12152670" cy="6048626"/>
          </a:xfrm>
          <a:prstGeom prst="roundRect">
            <a:avLst>
              <a:gd name="adj" fmla="val 1614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/>
          <a:p>
            <a:pPr lvl="0" algn="just">
              <a:lnSpc>
                <a:spcPts val="3000"/>
              </a:lnSpc>
              <a:spcAft>
                <a:spcPts val="0"/>
              </a:spcAft>
            </a:pPr>
            <a:endParaRPr lang="en-US" altLang="ja-JP" sz="2000" kern="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  <a:spcAft>
                <a:spcPts val="0"/>
              </a:spcAft>
            </a:pPr>
            <a:r>
              <a:rPr lang="ja-JP" altLang="en-US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en-US" altLang="ja-JP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2025</a:t>
            </a:r>
            <a:r>
              <a:rPr lang="ja-JP" altLang="en-US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大阪・関西万博の開催や、</a:t>
            </a:r>
            <a:r>
              <a:rPr lang="en-US" altLang="ja-JP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IR</a:t>
            </a:r>
            <a:r>
              <a:rPr lang="ja-JP" altLang="en-US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誘致等を見据え、大阪府・市と連携し、</a:t>
            </a:r>
            <a:r>
              <a:rPr lang="ja-JP" altLang="en-US" sz="20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ベイエリアの賑わいの創出　</a:t>
            </a:r>
            <a:endParaRPr lang="en-US" altLang="ja-JP" sz="2000" b="1" kern="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3000"/>
              </a:lnSpc>
              <a:spcAft>
                <a:spcPts val="0"/>
              </a:spcAft>
            </a:pPr>
            <a:r>
              <a:rPr lang="ja-JP" altLang="en-US" sz="20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0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と産業活性化</a:t>
            </a:r>
            <a:r>
              <a:rPr lang="ja-JP" altLang="en-US" sz="2000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を図る</a:t>
            </a:r>
            <a:r>
              <a:rPr lang="ja-JP" altLang="en-US" sz="2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-1080" y="560584"/>
            <a:ext cx="2122155" cy="3702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kumimoji="1"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基本的な</a:t>
            </a:r>
            <a:r>
              <a:rPr lang="ja-JP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考え方</a:t>
            </a: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2773" y="1638245"/>
            <a:ext cx="6775487" cy="51528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0" name="フリーフォーム 59"/>
          <p:cNvSpPr/>
          <p:nvPr/>
        </p:nvSpPr>
        <p:spPr>
          <a:xfrm>
            <a:off x="6849574" y="4667497"/>
            <a:ext cx="1979386" cy="1993721"/>
          </a:xfrm>
          <a:custGeom>
            <a:avLst/>
            <a:gdLst>
              <a:gd name="connsiteX0" fmla="*/ 0 w 2220686"/>
              <a:gd name="connsiteY0" fmla="*/ 1799772 h 2206172"/>
              <a:gd name="connsiteX1" fmla="*/ 406400 w 2220686"/>
              <a:gd name="connsiteY1" fmla="*/ 2206172 h 2206172"/>
              <a:gd name="connsiteX2" fmla="*/ 2220686 w 2220686"/>
              <a:gd name="connsiteY2" fmla="*/ 0 h 2206172"/>
              <a:gd name="connsiteX0" fmla="*/ 0 w 2220686"/>
              <a:gd name="connsiteY0" fmla="*/ 1799772 h 2143531"/>
              <a:gd name="connsiteX1" fmla="*/ 441260 w 2220686"/>
              <a:gd name="connsiteY1" fmla="*/ 2143531 h 2143531"/>
              <a:gd name="connsiteX2" fmla="*/ 2220686 w 2220686"/>
              <a:gd name="connsiteY2" fmla="*/ 0 h 2143531"/>
              <a:gd name="connsiteX0" fmla="*/ 0 w 2220686"/>
              <a:gd name="connsiteY0" fmla="*/ 1799772 h 2143531"/>
              <a:gd name="connsiteX1" fmla="*/ 441260 w 2220686"/>
              <a:gd name="connsiteY1" fmla="*/ 2143531 h 2143531"/>
              <a:gd name="connsiteX2" fmla="*/ 2220686 w 2220686"/>
              <a:gd name="connsiteY2" fmla="*/ 0 h 2143531"/>
              <a:gd name="connsiteX0" fmla="*/ 0 w 2220686"/>
              <a:gd name="connsiteY0" fmla="*/ 1799772 h 2143531"/>
              <a:gd name="connsiteX1" fmla="*/ 441260 w 2220686"/>
              <a:gd name="connsiteY1" fmla="*/ 2143531 h 2143531"/>
              <a:gd name="connsiteX2" fmla="*/ 2220686 w 2220686"/>
              <a:gd name="connsiteY2" fmla="*/ 0 h 2143531"/>
              <a:gd name="connsiteX0" fmla="*/ 0 w 2220686"/>
              <a:gd name="connsiteY0" fmla="*/ 1799772 h 2143667"/>
              <a:gd name="connsiteX1" fmla="*/ 441260 w 2220686"/>
              <a:gd name="connsiteY1" fmla="*/ 2143531 h 2143667"/>
              <a:gd name="connsiteX2" fmla="*/ 2220686 w 2220686"/>
              <a:gd name="connsiteY2" fmla="*/ 0 h 214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686" h="2143667">
                <a:moveTo>
                  <a:pt x="0" y="1799772"/>
                </a:moveTo>
                <a:cubicBezTo>
                  <a:pt x="147087" y="1914358"/>
                  <a:pt x="322061" y="2098546"/>
                  <a:pt x="441260" y="2143531"/>
                </a:cubicBezTo>
                <a:cubicBezTo>
                  <a:pt x="692773" y="2159838"/>
                  <a:pt x="1627544" y="714510"/>
                  <a:pt x="2220686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/>
          <p:cNvSpPr/>
          <p:nvPr/>
        </p:nvSpPr>
        <p:spPr>
          <a:xfrm rot="17872740">
            <a:off x="8483947" y="3585182"/>
            <a:ext cx="1070034" cy="90443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9426353" y="4257022"/>
            <a:ext cx="2514600" cy="785812"/>
          </a:xfrm>
          <a:custGeom>
            <a:avLst/>
            <a:gdLst>
              <a:gd name="connsiteX0" fmla="*/ 0 w 2400300"/>
              <a:gd name="connsiteY0" fmla="*/ 0 h 692150"/>
              <a:gd name="connsiteX1" fmla="*/ 2400300 w 2400300"/>
              <a:gd name="connsiteY1" fmla="*/ 692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0300" h="692150">
                <a:moveTo>
                  <a:pt x="0" y="0"/>
                </a:moveTo>
                <a:lnTo>
                  <a:pt x="2400300" y="692150"/>
                </a:ln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5971460" y="1999340"/>
            <a:ext cx="3107455" cy="1376088"/>
          </a:xfrm>
          <a:custGeom>
            <a:avLst/>
            <a:gdLst>
              <a:gd name="connsiteX0" fmla="*/ 3136900 w 3143250"/>
              <a:gd name="connsiteY0" fmla="*/ 1390650 h 1390650"/>
              <a:gd name="connsiteX1" fmla="*/ 3136900 w 3143250"/>
              <a:gd name="connsiteY1" fmla="*/ 1390650 h 1390650"/>
              <a:gd name="connsiteX2" fmla="*/ 3143250 w 3143250"/>
              <a:gd name="connsiteY2" fmla="*/ 1333500 h 1390650"/>
              <a:gd name="connsiteX3" fmla="*/ 2679700 w 3143250"/>
              <a:gd name="connsiteY3" fmla="*/ 298450 h 1390650"/>
              <a:gd name="connsiteX4" fmla="*/ 1536700 w 3143250"/>
              <a:gd name="connsiteY4" fmla="*/ 0 h 1390650"/>
              <a:gd name="connsiteX5" fmla="*/ 0 w 3143250"/>
              <a:gd name="connsiteY5" fmla="*/ 260350 h 1390650"/>
              <a:gd name="connsiteX0" fmla="*/ 3136900 w 3162300"/>
              <a:gd name="connsiteY0" fmla="*/ 1390650 h 1390650"/>
              <a:gd name="connsiteX1" fmla="*/ 3136900 w 3162300"/>
              <a:gd name="connsiteY1" fmla="*/ 1390650 h 1390650"/>
              <a:gd name="connsiteX2" fmla="*/ 3162300 w 3162300"/>
              <a:gd name="connsiteY2" fmla="*/ 838200 h 1390650"/>
              <a:gd name="connsiteX3" fmla="*/ 2679700 w 3162300"/>
              <a:gd name="connsiteY3" fmla="*/ 298450 h 1390650"/>
              <a:gd name="connsiteX4" fmla="*/ 1536700 w 3162300"/>
              <a:gd name="connsiteY4" fmla="*/ 0 h 1390650"/>
              <a:gd name="connsiteX5" fmla="*/ 0 w 3162300"/>
              <a:gd name="connsiteY5" fmla="*/ 260350 h 1390650"/>
              <a:gd name="connsiteX0" fmla="*/ 3136900 w 3208353"/>
              <a:gd name="connsiteY0" fmla="*/ 1390650 h 1390650"/>
              <a:gd name="connsiteX1" fmla="*/ 3136900 w 3208353"/>
              <a:gd name="connsiteY1" fmla="*/ 1390650 h 1390650"/>
              <a:gd name="connsiteX2" fmla="*/ 3162300 w 3208353"/>
              <a:gd name="connsiteY2" fmla="*/ 838200 h 1390650"/>
              <a:gd name="connsiteX3" fmla="*/ 2457450 w 3208353"/>
              <a:gd name="connsiteY3" fmla="*/ 228600 h 1390650"/>
              <a:gd name="connsiteX4" fmla="*/ 1536700 w 3208353"/>
              <a:gd name="connsiteY4" fmla="*/ 0 h 1390650"/>
              <a:gd name="connsiteX5" fmla="*/ 0 w 3208353"/>
              <a:gd name="connsiteY5" fmla="*/ 260350 h 1390650"/>
              <a:gd name="connsiteX0" fmla="*/ 3136900 w 3208353"/>
              <a:gd name="connsiteY0" fmla="*/ 1390650 h 1390650"/>
              <a:gd name="connsiteX1" fmla="*/ 3136900 w 3208353"/>
              <a:gd name="connsiteY1" fmla="*/ 1390650 h 1390650"/>
              <a:gd name="connsiteX2" fmla="*/ 3162300 w 3208353"/>
              <a:gd name="connsiteY2" fmla="*/ 838200 h 1390650"/>
              <a:gd name="connsiteX3" fmla="*/ 2457450 w 3208353"/>
              <a:gd name="connsiteY3" fmla="*/ 228600 h 1390650"/>
              <a:gd name="connsiteX4" fmla="*/ 1536700 w 3208353"/>
              <a:gd name="connsiteY4" fmla="*/ 0 h 1390650"/>
              <a:gd name="connsiteX5" fmla="*/ 0 w 3208353"/>
              <a:gd name="connsiteY5" fmla="*/ 260350 h 1390650"/>
              <a:gd name="connsiteX0" fmla="*/ 3136900 w 3208353"/>
              <a:gd name="connsiteY0" fmla="*/ 1390650 h 1390650"/>
              <a:gd name="connsiteX1" fmla="*/ 3136900 w 3208353"/>
              <a:gd name="connsiteY1" fmla="*/ 1390650 h 1390650"/>
              <a:gd name="connsiteX2" fmla="*/ 3162300 w 3208353"/>
              <a:gd name="connsiteY2" fmla="*/ 838200 h 1390650"/>
              <a:gd name="connsiteX3" fmla="*/ 2457450 w 3208353"/>
              <a:gd name="connsiteY3" fmla="*/ 228600 h 1390650"/>
              <a:gd name="connsiteX4" fmla="*/ 1536700 w 3208353"/>
              <a:gd name="connsiteY4" fmla="*/ 0 h 1390650"/>
              <a:gd name="connsiteX5" fmla="*/ 0 w 3208353"/>
              <a:gd name="connsiteY5" fmla="*/ 260350 h 1390650"/>
              <a:gd name="connsiteX0" fmla="*/ 3136900 w 3208353"/>
              <a:gd name="connsiteY0" fmla="*/ 1397000 h 1397000"/>
              <a:gd name="connsiteX1" fmla="*/ 3136900 w 3208353"/>
              <a:gd name="connsiteY1" fmla="*/ 1397000 h 1397000"/>
              <a:gd name="connsiteX2" fmla="*/ 3162300 w 3208353"/>
              <a:gd name="connsiteY2" fmla="*/ 844550 h 1397000"/>
              <a:gd name="connsiteX3" fmla="*/ 2457450 w 3208353"/>
              <a:gd name="connsiteY3" fmla="*/ 234950 h 1397000"/>
              <a:gd name="connsiteX4" fmla="*/ 1409700 w 3208353"/>
              <a:gd name="connsiteY4" fmla="*/ 0 h 1397000"/>
              <a:gd name="connsiteX5" fmla="*/ 0 w 3208353"/>
              <a:gd name="connsiteY5" fmla="*/ 266700 h 1397000"/>
              <a:gd name="connsiteX0" fmla="*/ 3136900 w 3208353"/>
              <a:gd name="connsiteY0" fmla="*/ 1397252 h 1397252"/>
              <a:gd name="connsiteX1" fmla="*/ 3136900 w 3208353"/>
              <a:gd name="connsiteY1" fmla="*/ 1397252 h 1397252"/>
              <a:gd name="connsiteX2" fmla="*/ 3162300 w 3208353"/>
              <a:gd name="connsiteY2" fmla="*/ 844802 h 1397252"/>
              <a:gd name="connsiteX3" fmla="*/ 2457450 w 3208353"/>
              <a:gd name="connsiteY3" fmla="*/ 235202 h 1397252"/>
              <a:gd name="connsiteX4" fmla="*/ 1409700 w 3208353"/>
              <a:gd name="connsiteY4" fmla="*/ 252 h 1397252"/>
              <a:gd name="connsiteX5" fmla="*/ 0 w 3208353"/>
              <a:gd name="connsiteY5" fmla="*/ 266952 h 1397252"/>
              <a:gd name="connsiteX0" fmla="*/ 3136900 w 3208353"/>
              <a:gd name="connsiteY0" fmla="*/ 1397252 h 1397252"/>
              <a:gd name="connsiteX1" fmla="*/ 3136900 w 3208353"/>
              <a:gd name="connsiteY1" fmla="*/ 1397252 h 1397252"/>
              <a:gd name="connsiteX2" fmla="*/ 3162300 w 3208353"/>
              <a:gd name="connsiteY2" fmla="*/ 844802 h 1397252"/>
              <a:gd name="connsiteX3" fmla="*/ 2457450 w 3208353"/>
              <a:gd name="connsiteY3" fmla="*/ 235202 h 1397252"/>
              <a:gd name="connsiteX4" fmla="*/ 1409700 w 3208353"/>
              <a:gd name="connsiteY4" fmla="*/ 252 h 1397252"/>
              <a:gd name="connsiteX5" fmla="*/ 0 w 3208353"/>
              <a:gd name="connsiteY5" fmla="*/ 266952 h 1397252"/>
              <a:gd name="connsiteX0" fmla="*/ 3136900 w 3222757"/>
              <a:gd name="connsiteY0" fmla="*/ 1397252 h 1397252"/>
              <a:gd name="connsiteX1" fmla="*/ 3136900 w 3222757"/>
              <a:gd name="connsiteY1" fmla="*/ 1397252 h 1397252"/>
              <a:gd name="connsiteX2" fmla="*/ 3162300 w 3222757"/>
              <a:gd name="connsiteY2" fmla="*/ 844802 h 1397252"/>
              <a:gd name="connsiteX3" fmla="*/ 2457450 w 3222757"/>
              <a:gd name="connsiteY3" fmla="*/ 235202 h 1397252"/>
              <a:gd name="connsiteX4" fmla="*/ 1409700 w 3222757"/>
              <a:gd name="connsiteY4" fmla="*/ 252 h 1397252"/>
              <a:gd name="connsiteX5" fmla="*/ 0 w 3222757"/>
              <a:gd name="connsiteY5" fmla="*/ 266952 h 1397252"/>
              <a:gd name="connsiteX0" fmla="*/ 3136900 w 3191157"/>
              <a:gd name="connsiteY0" fmla="*/ 1397252 h 1397252"/>
              <a:gd name="connsiteX1" fmla="*/ 3136900 w 3191157"/>
              <a:gd name="connsiteY1" fmla="*/ 1397252 h 1397252"/>
              <a:gd name="connsiteX2" fmla="*/ 3162300 w 3191157"/>
              <a:gd name="connsiteY2" fmla="*/ 844802 h 1397252"/>
              <a:gd name="connsiteX3" fmla="*/ 2457450 w 3191157"/>
              <a:gd name="connsiteY3" fmla="*/ 235202 h 1397252"/>
              <a:gd name="connsiteX4" fmla="*/ 1409700 w 3191157"/>
              <a:gd name="connsiteY4" fmla="*/ 252 h 1397252"/>
              <a:gd name="connsiteX5" fmla="*/ 0 w 3191157"/>
              <a:gd name="connsiteY5" fmla="*/ 266952 h 1397252"/>
              <a:gd name="connsiteX0" fmla="*/ 3136900 w 3191157"/>
              <a:gd name="connsiteY0" fmla="*/ 1406954 h 1406954"/>
              <a:gd name="connsiteX1" fmla="*/ 3136900 w 3191157"/>
              <a:gd name="connsiteY1" fmla="*/ 1406954 h 1406954"/>
              <a:gd name="connsiteX2" fmla="*/ 3162300 w 3191157"/>
              <a:gd name="connsiteY2" fmla="*/ 854504 h 1406954"/>
              <a:gd name="connsiteX3" fmla="*/ 2457450 w 3191157"/>
              <a:gd name="connsiteY3" fmla="*/ 244904 h 1406954"/>
              <a:gd name="connsiteX4" fmla="*/ 1409700 w 3191157"/>
              <a:gd name="connsiteY4" fmla="*/ 9954 h 1406954"/>
              <a:gd name="connsiteX5" fmla="*/ 0 w 3191157"/>
              <a:gd name="connsiteY5" fmla="*/ 276654 h 1406954"/>
              <a:gd name="connsiteX0" fmla="*/ 3136900 w 3191157"/>
              <a:gd name="connsiteY0" fmla="*/ 1400211 h 1400211"/>
              <a:gd name="connsiteX1" fmla="*/ 3136900 w 3191157"/>
              <a:gd name="connsiteY1" fmla="*/ 1400211 h 1400211"/>
              <a:gd name="connsiteX2" fmla="*/ 3162300 w 3191157"/>
              <a:gd name="connsiteY2" fmla="*/ 847761 h 1400211"/>
              <a:gd name="connsiteX3" fmla="*/ 2457450 w 3191157"/>
              <a:gd name="connsiteY3" fmla="*/ 238161 h 1400211"/>
              <a:gd name="connsiteX4" fmla="*/ 1409700 w 3191157"/>
              <a:gd name="connsiteY4" fmla="*/ 3211 h 1400211"/>
              <a:gd name="connsiteX5" fmla="*/ 0 w 3191157"/>
              <a:gd name="connsiteY5" fmla="*/ 269911 h 1400211"/>
              <a:gd name="connsiteX0" fmla="*/ 3136900 w 3191157"/>
              <a:gd name="connsiteY0" fmla="*/ 1400636 h 1400636"/>
              <a:gd name="connsiteX1" fmla="*/ 3136900 w 3191157"/>
              <a:gd name="connsiteY1" fmla="*/ 1400636 h 1400636"/>
              <a:gd name="connsiteX2" fmla="*/ 3162300 w 3191157"/>
              <a:gd name="connsiteY2" fmla="*/ 848186 h 1400636"/>
              <a:gd name="connsiteX3" fmla="*/ 2457450 w 3191157"/>
              <a:gd name="connsiteY3" fmla="*/ 238586 h 1400636"/>
              <a:gd name="connsiteX4" fmla="*/ 1409700 w 3191157"/>
              <a:gd name="connsiteY4" fmla="*/ 3636 h 1400636"/>
              <a:gd name="connsiteX5" fmla="*/ 0 w 3191157"/>
              <a:gd name="connsiteY5" fmla="*/ 270336 h 140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1157" h="1400636">
                <a:moveTo>
                  <a:pt x="3136900" y="1400636"/>
                </a:moveTo>
                <a:lnTo>
                  <a:pt x="3136900" y="1400636"/>
                </a:lnTo>
                <a:cubicBezTo>
                  <a:pt x="3145367" y="1216486"/>
                  <a:pt x="3236416" y="1112957"/>
                  <a:pt x="3162300" y="848186"/>
                </a:cubicBezTo>
                <a:cubicBezTo>
                  <a:pt x="3088184" y="583415"/>
                  <a:pt x="2730500" y="359236"/>
                  <a:pt x="2457450" y="238586"/>
                </a:cubicBezTo>
                <a:cubicBezTo>
                  <a:pt x="2125475" y="92196"/>
                  <a:pt x="1904359" y="-22104"/>
                  <a:pt x="1409700" y="3636"/>
                </a:cubicBezTo>
                <a:cubicBezTo>
                  <a:pt x="647700" y="92536"/>
                  <a:pt x="469900" y="181436"/>
                  <a:pt x="0" y="270336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9324261" y="2161666"/>
            <a:ext cx="590550" cy="1422401"/>
          </a:xfrm>
          <a:custGeom>
            <a:avLst/>
            <a:gdLst>
              <a:gd name="connsiteX0" fmla="*/ 0 w 295275"/>
              <a:gd name="connsiteY0" fmla="*/ 1400175 h 1400175"/>
              <a:gd name="connsiteX1" fmla="*/ 295275 w 295275"/>
              <a:gd name="connsiteY1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1400175">
                <a:moveTo>
                  <a:pt x="0" y="1400175"/>
                </a:moveTo>
                <a:lnTo>
                  <a:pt x="295275" y="0"/>
                </a:ln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15"/>
          <p:cNvSpPr txBox="1"/>
          <p:nvPr/>
        </p:nvSpPr>
        <p:spPr>
          <a:xfrm>
            <a:off x="5970772" y="4152815"/>
            <a:ext cx="3277549" cy="42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en-US" sz="2800" b="1" kern="100" dirty="0">
                <a:effectLst/>
                <a:latin typeface="游ゴシック Light" panose="020B03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Sakai Bay Area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2" name="フリーフォーム 71"/>
          <p:cNvSpPr/>
          <p:nvPr/>
        </p:nvSpPr>
        <p:spPr>
          <a:xfrm>
            <a:off x="8147695" y="3069468"/>
            <a:ext cx="376465" cy="705098"/>
          </a:xfrm>
          <a:custGeom>
            <a:avLst/>
            <a:gdLst>
              <a:gd name="connsiteX0" fmla="*/ 304800 w 304800"/>
              <a:gd name="connsiteY0" fmla="*/ 742950 h 742950"/>
              <a:gd name="connsiteX1" fmla="*/ 0 w 304800"/>
              <a:gd name="connsiteY1" fmla="*/ 285750 h 742950"/>
              <a:gd name="connsiteX2" fmla="*/ 139700 w 304800"/>
              <a:gd name="connsiteY2" fmla="*/ 0 h 742950"/>
              <a:gd name="connsiteX0" fmla="*/ 381000 w 381000"/>
              <a:gd name="connsiteY0" fmla="*/ 742950 h 742950"/>
              <a:gd name="connsiteX1" fmla="*/ 0 w 381000"/>
              <a:gd name="connsiteY1" fmla="*/ 298450 h 742950"/>
              <a:gd name="connsiteX2" fmla="*/ 215900 w 381000"/>
              <a:gd name="connsiteY2" fmla="*/ 0 h 742950"/>
              <a:gd name="connsiteX0" fmla="*/ 381000 w 381000"/>
              <a:gd name="connsiteY0" fmla="*/ 742950 h 742950"/>
              <a:gd name="connsiteX1" fmla="*/ 0 w 381000"/>
              <a:gd name="connsiteY1" fmla="*/ 298450 h 742950"/>
              <a:gd name="connsiteX2" fmla="*/ 215900 w 381000"/>
              <a:gd name="connsiteY2" fmla="*/ 0 h 742950"/>
              <a:gd name="connsiteX0" fmla="*/ 381517 w 381517"/>
              <a:gd name="connsiteY0" fmla="*/ 742950 h 742950"/>
              <a:gd name="connsiteX1" fmla="*/ 517 w 381517"/>
              <a:gd name="connsiteY1" fmla="*/ 298450 h 742950"/>
              <a:gd name="connsiteX2" fmla="*/ 216417 w 381517"/>
              <a:gd name="connsiteY2" fmla="*/ 0 h 742950"/>
              <a:gd name="connsiteX0" fmla="*/ 317572 w 317572"/>
              <a:gd name="connsiteY0" fmla="*/ 742950 h 742950"/>
              <a:gd name="connsiteX1" fmla="*/ 852 w 317572"/>
              <a:gd name="connsiteY1" fmla="*/ 354654 h 742950"/>
              <a:gd name="connsiteX2" fmla="*/ 152472 w 317572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72" h="742950">
                <a:moveTo>
                  <a:pt x="317572" y="742950"/>
                </a:moveTo>
                <a:cubicBezTo>
                  <a:pt x="190572" y="594783"/>
                  <a:pt x="58002" y="572671"/>
                  <a:pt x="852" y="354654"/>
                </a:cubicBezTo>
                <a:cubicBezTo>
                  <a:pt x="-9731" y="172621"/>
                  <a:pt x="80505" y="99483"/>
                  <a:pt x="152472" y="0"/>
                </a:cubicBezTo>
              </a:path>
            </a:pathLst>
          </a:custGeom>
          <a:noFill/>
          <a:ln w="34925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/>
          <p:cNvSpPr/>
          <p:nvPr/>
        </p:nvSpPr>
        <p:spPr>
          <a:xfrm>
            <a:off x="6676310" y="3345367"/>
            <a:ext cx="1708150" cy="613105"/>
          </a:xfrm>
          <a:custGeom>
            <a:avLst/>
            <a:gdLst>
              <a:gd name="connsiteX0" fmla="*/ 1498600 w 1498600"/>
              <a:gd name="connsiteY0" fmla="*/ 406400 h 406400"/>
              <a:gd name="connsiteX1" fmla="*/ 0 w 14986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8600" h="406400">
                <a:moveTo>
                  <a:pt x="1498600" y="406400"/>
                </a:moveTo>
                <a:lnTo>
                  <a:pt x="0" y="0"/>
                </a:lnTo>
              </a:path>
            </a:pathLst>
          </a:custGeom>
          <a:noFill/>
          <a:ln w="34925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>
            <a:off x="6717585" y="4588184"/>
            <a:ext cx="1600200" cy="1476375"/>
          </a:xfrm>
          <a:custGeom>
            <a:avLst/>
            <a:gdLst>
              <a:gd name="connsiteX0" fmla="*/ 1600200 w 1600200"/>
              <a:gd name="connsiteY0" fmla="*/ 0 h 1476375"/>
              <a:gd name="connsiteX1" fmla="*/ 0 w 1600200"/>
              <a:gd name="connsiteY1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1476375">
                <a:moveTo>
                  <a:pt x="1600200" y="0"/>
                </a:moveTo>
                <a:lnTo>
                  <a:pt x="0" y="1476375"/>
                </a:lnTo>
              </a:path>
            </a:pathLst>
          </a:custGeom>
          <a:noFill/>
          <a:ln w="34925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9150725" y="3994923"/>
            <a:ext cx="199155" cy="202870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 rot="720420">
            <a:off x="8902800" y="3718668"/>
            <a:ext cx="304533" cy="241452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線吹き出し 2 (枠付き) 77"/>
          <p:cNvSpPr/>
          <p:nvPr/>
        </p:nvSpPr>
        <p:spPr>
          <a:xfrm>
            <a:off x="10071095" y="4933300"/>
            <a:ext cx="898646" cy="377866"/>
          </a:xfrm>
          <a:prstGeom prst="borderCallout2">
            <a:avLst>
              <a:gd name="adj1" fmla="val 55721"/>
              <a:gd name="adj2" fmla="val 853"/>
              <a:gd name="adj3" fmla="val 57711"/>
              <a:gd name="adj4" fmla="val -54021"/>
              <a:gd name="adj5" fmla="val -228865"/>
              <a:gd name="adj6" fmla="val -85622"/>
            </a:avLst>
          </a:prstGeom>
          <a:gradFill>
            <a:gsLst>
              <a:gs pos="0">
                <a:srgbClr val="FF66CC"/>
              </a:gs>
              <a:gs pos="50000">
                <a:srgbClr val="F529E6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529E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堺旧港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19"/>
          <p:cNvSpPr txBox="1"/>
          <p:nvPr/>
        </p:nvSpPr>
        <p:spPr>
          <a:xfrm>
            <a:off x="7778394" y="2699910"/>
            <a:ext cx="1363303" cy="4152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万博・</a:t>
            </a:r>
            <a:r>
              <a:rPr lang="en-US" altLang="ja-JP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IR</a:t>
            </a:r>
            <a:endParaRPr lang="ja-JP" sz="1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280310" y="3807832"/>
            <a:ext cx="1671146" cy="6469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市内観光拠点や広域周遊へ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490" y="1911871"/>
            <a:ext cx="5147187" cy="1754326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堺のベイエリアは、大阪都心部と関空を結ぶ交通軸に位置。神戸・奈良とも交通利便性が   高く、関西一円を結ぶ広域的なアクセスの中心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ベイエリアを堺の玄関口とし、グローバルな人流・物流の一層の活性化を推進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8490" y="3851513"/>
            <a:ext cx="5143910" cy="1938992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176213" indent="-176213" algn="just">
              <a:lnSpc>
                <a:spcPct val="150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▶大阪湾や瀬戸内海との結節性を生かし、海上アクセスルート（関空～堺～夢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洲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・舞洲）の構築、クルーズ・遊覧船などの誘致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213" indent="-176213" algn="just">
              <a:lnSpc>
                <a:spcPct val="1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▶大阪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湾の物流機能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強化等に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、産業の発展、経済のパイの拡大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 rot="5400000">
            <a:off x="2417106" y="2755373"/>
            <a:ext cx="255889" cy="296690"/>
          </a:xfrm>
          <a:prstGeom prst="homePlate">
            <a:avLst>
              <a:gd name="adj" fmla="val 100000"/>
            </a:avLst>
          </a:prstGeom>
          <a:solidFill>
            <a:srgbClr val="FFC000"/>
          </a:solidFill>
        </p:spPr>
        <p:txBody>
          <a:bodyPr vert="horz" lIns="95782" tIns="47891" rIns="95782" bIns="47891" rtlCol="0" anchor="ctr">
            <a:noAutofit/>
          </a:bodyPr>
          <a:lstStyle/>
          <a:p>
            <a:pPr algn="ctr" defTabSz="1280160">
              <a:spcBef>
                <a:spcPct val="0"/>
              </a:spcBef>
            </a:pP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5400000">
            <a:off x="2417105" y="3619779"/>
            <a:ext cx="255889" cy="296690"/>
          </a:xfrm>
          <a:prstGeom prst="homePlate">
            <a:avLst>
              <a:gd name="adj" fmla="val 100000"/>
            </a:avLst>
          </a:prstGeom>
          <a:solidFill>
            <a:srgbClr val="FFC000"/>
          </a:solidFill>
        </p:spPr>
        <p:txBody>
          <a:bodyPr vert="horz" lIns="95782" tIns="47891" rIns="95782" bIns="47891" rtlCol="0" anchor="ctr">
            <a:noAutofit/>
          </a:bodyPr>
          <a:lstStyle/>
          <a:p>
            <a:pPr algn="ctr" defTabSz="1280160">
              <a:spcBef>
                <a:spcPct val="0"/>
              </a:spcBef>
            </a:pP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8491" y="6019701"/>
            <a:ext cx="5131210" cy="783193"/>
          </a:xfrm>
          <a:prstGeom prst="roundRect">
            <a:avLst/>
          </a:prstGeom>
          <a:solidFill>
            <a:srgbClr val="FFC00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大阪湾全体の環流を生み出し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大阪・関西のさらなる発展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5400000">
            <a:off x="2422144" y="5769275"/>
            <a:ext cx="255889" cy="296690"/>
          </a:xfrm>
          <a:prstGeom prst="homePlate">
            <a:avLst>
              <a:gd name="adj" fmla="val 100000"/>
            </a:avLst>
          </a:prstGeom>
          <a:solidFill>
            <a:srgbClr val="FFC000"/>
          </a:solidFill>
        </p:spPr>
        <p:txBody>
          <a:bodyPr vert="horz" lIns="95782" tIns="47891" rIns="95782" bIns="47891" rtlCol="0" anchor="ctr">
            <a:noAutofit/>
          </a:bodyPr>
          <a:lstStyle/>
          <a:p>
            <a:pPr algn="ctr" defTabSz="1280160">
              <a:spcBef>
                <a:spcPct val="0"/>
              </a:spcBef>
            </a:pP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6586539" y="2738625"/>
            <a:ext cx="1854719" cy="1118513"/>
          </a:xfrm>
          <a:custGeom>
            <a:avLst/>
            <a:gdLst>
              <a:gd name="connsiteX0" fmla="*/ 1498600 w 1498600"/>
              <a:gd name="connsiteY0" fmla="*/ 406400 h 406400"/>
              <a:gd name="connsiteX1" fmla="*/ 0 w 14986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8600" h="406400">
                <a:moveTo>
                  <a:pt x="1498600" y="406400"/>
                </a:moveTo>
                <a:lnTo>
                  <a:pt x="0" y="0"/>
                </a:lnTo>
              </a:path>
            </a:pathLst>
          </a:custGeom>
          <a:noFill/>
          <a:ln w="34925"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10172" y="4307921"/>
            <a:ext cx="276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民間事業者を活用した航路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クルーズ船、定期航路便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19"/>
          <p:cNvSpPr txBox="1"/>
          <p:nvPr/>
        </p:nvSpPr>
        <p:spPr>
          <a:xfrm>
            <a:off x="5530562" y="5349734"/>
            <a:ext cx="2962583" cy="7446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関西国際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空港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（年間渡航者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2,940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" name="図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3030" y="1978045"/>
            <a:ext cx="2277157" cy="1239616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線吹き出し 2 (枠付き) 76"/>
          <p:cNvSpPr/>
          <p:nvPr/>
        </p:nvSpPr>
        <p:spPr>
          <a:xfrm>
            <a:off x="10054857" y="1702635"/>
            <a:ext cx="898646" cy="377866"/>
          </a:xfrm>
          <a:prstGeom prst="borderCallout2">
            <a:avLst>
              <a:gd name="adj1" fmla="val 57401"/>
              <a:gd name="adj2" fmla="val -560"/>
              <a:gd name="adj3" fmla="val 65749"/>
              <a:gd name="adj4" fmla="val -31665"/>
              <a:gd name="adj5" fmla="val 530508"/>
              <a:gd name="adj6" fmla="val -124054"/>
            </a:avLst>
          </a:prstGeom>
          <a:gradFill>
            <a:gsLst>
              <a:gs pos="0">
                <a:srgbClr val="FF66CC"/>
              </a:gs>
              <a:gs pos="50000">
                <a:srgbClr val="F529E6"/>
              </a:gs>
              <a:gs pos="100000">
                <a:srgbClr val="FF66CC"/>
              </a:gs>
            </a:gsLst>
            <a:lin ang="5400000" scaled="1"/>
          </a:gradFill>
          <a:ln>
            <a:solidFill>
              <a:srgbClr val="F529E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堺浜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3028" y="5218119"/>
            <a:ext cx="2277855" cy="12117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" name="楕円 39"/>
          <p:cNvSpPr/>
          <p:nvPr/>
        </p:nvSpPr>
        <p:spPr>
          <a:xfrm rot="18900000">
            <a:off x="5660550" y="3998574"/>
            <a:ext cx="4560188" cy="2060535"/>
          </a:xfrm>
          <a:prstGeom prst="ellipse">
            <a:avLst/>
          </a:prstGeom>
          <a:solidFill>
            <a:srgbClr val="FFFF00">
              <a:alpha val="21000"/>
            </a:srgbClr>
          </a:solidFill>
          <a:ln w="28575">
            <a:solidFill>
              <a:srgbClr val="FF0000">
                <a:alpha val="48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07141" y="6240638"/>
            <a:ext cx="216017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/>
              <a:t>陸上の移動</a:t>
            </a:r>
            <a:r>
              <a:rPr kumimoji="1" lang="ja-JP" altLang="en-US" sz="1400" dirty="0" smtClean="0"/>
              <a:t>：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海上の移動：</a:t>
            </a:r>
            <a:endParaRPr lang="en-US" altLang="ja-JP" sz="1400" dirty="0" smtClean="0"/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8977688" y="6386875"/>
            <a:ext cx="8041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8977688" y="6588905"/>
            <a:ext cx="804140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0" y="752168"/>
            <a:ext cx="12078928" cy="6076336"/>
          </a:xfrm>
          <a:prstGeom prst="roundRect">
            <a:avLst>
              <a:gd name="adj" fmla="val 20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/>
          <a:p>
            <a:pPr algn="just">
              <a:lnSpc>
                <a:spcPts val="2000"/>
              </a:lnSpc>
            </a:pPr>
            <a:endParaRPr lang="en-US" altLang="ja-JP" sz="20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68144" y="832744"/>
            <a:ext cx="11851791" cy="3614565"/>
          </a:xfrm>
          <a:prstGeom prst="roundRect">
            <a:avLst>
              <a:gd name="adj" fmla="val 1995"/>
            </a:avLst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b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</a:t>
            </a:r>
            <a:r>
              <a:rPr lang="ja-JP" altLang="en-US" b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  <a:r>
              <a:rPr lang="ja-JP" altLang="en-US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をひきつける活力ある交流拠点</a:t>
            </a:r>
            <a:endParaRPr lang="en-US" altLang="ja-JP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▶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関空、夢洲など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との海上交通の利便性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の高さを生かしたホテル誘致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堺駅周辺の開発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▶堺旧港・堺浜を拠点に、世界文化遺産や環濠エリアなど、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堺の豊かな歴史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資源と連携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周遊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▶美しい景観や水辺空間を生かした堺のシンボルとなる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ウォーターフロント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遊覧船、ナイトクルーズ等の運航、カフェ・レストランの誘致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▶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ビーチを活用したスポーツ・アクティビティの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拠点化</a:t>
            </a:r>
            <a:endParaRPr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▶南大阪地域との連携による賑わい効果の拡大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18454" y="-5"/>
            <a:ext cx="12224303" cy="515565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vert="horz" wrap="square" lIns="36000" tIns="36000" rIns="36000" bIns="36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ベイエリアの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活性化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に向けて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03" t="2340"/>
          <a:stretch/>
        </p:blipFill>
        <p:spPr>
          <a:xfrm>
            <a:off x="7735681" y="2793156"/>
            <a:ext cx="2062119" cy="13793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956" y="2889704"/>
            <a:ext cx="1725396" cy="1210369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  <a:effectLst>
            <a:softEdge rad="3175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986" y="1428119"/>
            <a:ext cx="2136066" cy="13096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226" y="1415080"/>
            <a:ext cx="1914126" cy="1276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5" name="図 13" descr="水上さんぽ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68" r="9955"/>
          <a:stretch/>
        </p:blipFill>
        <p:spPr bwMode="auto">
          <a:xfrm>
            <a:off x="10028348" y="2875248"/>
            <a:ext cx="1842556" cy="118726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68144" y="4531289"/>
            <a:ext cx="11857601" cy="2278892"/>
          </a:xfrm>
          <a:prstGeom prst="roundRect">
            <a:avLst>
              <a:gd name="adj" fmla="val 4038"/>
            </a:avLst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■大阪湾の物流機能を生かした産業・経済の発展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▶　結節性・交通利便性の高い大阪湾の機能を十分活かし、全国的にも有数な堺のエネルギー産業や、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製造業などの域内投資や企業立地、新事業創出等を一層進め、大阪・関西の経済活性化に寄与する。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・エネルギー拠点　　堺泉北港は関西のエネルギー（石油・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LNG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）の６５％を輸入　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・製造業　　　　　　製造品出荷額等全国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一人当たり製造</a:t>
            </a:r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出荷額等政令市中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H29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・物流拠点　　　　　堺浜周辺に物流施設（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施設・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5,000~40,000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坪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）の集積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大阪府・堺市の投資・立地、新事業創出関連施策との相乗効果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404" y="5508085"/>
            <a:ext cx="1807514" cy="1229662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-1080" y="560584"/>
            <a:ext cx="2122155" cy="3702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kumimoji="1"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取組の方向性</a:t>
            </a:r>
            <a:endParaRPr lang="ja-JP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