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735763" cy="9866313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6583" autoAdjust="0"/>
  </p:normalViewPr>
  <p:slideViewPr>
    <p:cSldViewPr>
      <p:cViewPr>
        <p:scale>
          <a:sx n="100" d="100"/>
          <a:sy n="100" d="100"/>
        </p:scale>
        <p:origin x="-306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slide" Target="slides/slide2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jpeg" />
  <Relationship Id="rId2" Type="http://schemas.openxmlformats.org/officeDocument/2006/relationships/image" Target="../media/image1.jpeg" /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278673" y="3576783"/>
            <a:ext cx="9354847" cy="3015085"/>
          </a:xfrm>
          <a:prstGeom prst="roundRect">
            <a:avLst>
              <a:gd name="adj" fmla="val 9377"/>
            </a:avLst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　大仙公園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民間による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ガス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気球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遊覧を実施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し、ユネスコ世界遺産委員会が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評価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した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都市部に残る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古代遺産</a:t>
            </a: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一望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　パークマネジメントなど民間の力を活用して、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大仙公園周辺に来訪者や市民が集い・楽しみ・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賑わう交流拠点を創出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関西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の世界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遺産を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繋ぐ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一大スポットとして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堺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の中心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市街地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やベイエリアへ効果を波及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　「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百舌鳥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古墳群と古市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古墳群、その他の古墳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巡り」や 「千利休と豊臣秀吉」などの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ストーリー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した府内</a:t>
            </a:r>
            <a:r>
              <a:rPr lang="zh-TW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広域周遊</a:t>
            </a:r>
            <a:r>
              <a:rPr lang="zh-TW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zh-TW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</a:t>
            </a:r>
            <a:endParaRPr lang="en-US" altLang="zh-TW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  <a:p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11" t="32390" r="7248" b="12890"/>
          <a:stretch/>
        </p:blipFill>
        <p:spPr bwMode="auto">
          <a:xfrm>
            <a:off x="6910646" y="4824464"/>
            <a:ext cx="2715338" cy="148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円/楕円 49"/>
          <p:cNvSpPr/>
          <p:nvPr/>
        </p:nvSpPr>
        <p:spPr>
          <a:xfrm>
            <a:off x="8163488" y="5029632"/>
            <a:ext cx="1130874" cy="1130874"/>
          </a:xfrm>
          <a:prstGeom prst="ellipse">
            <a:avLst/>
          </a:prstGeom>
          <a:gradFill>
            <a:gsLst>
              <a:gs pos="0">
                <a:srgbClr val="FF0000">
                  <a:alpha val="67000"/>
                </a:srgbClr>
              </a:gs>
              <a:gs pos="50000">
                <a:srgbClr val="FF0000">
                  <a:alpha val="50000"/>
                </a:srgbClr>
              </a:gs>
              <a:gs pos="100000">
                <a:srgbClr val="FF0000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8564914" y="5419492"/>
            <a:ext cx="351154" cy="351154"/>
          </a:xfrm>
          <a:prstGeom prst="ellipse">
            <a:avLst/>
          </a:prstGeom>
          <a:solidFill>
            <a:srgbClr val="FF0000">
              <a:alpha val="43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/>
          <p:cNvCxnSpPr/>
          <p:nvPr/>
        </p:nvCxnSpPr>
        <p:spPr>
          <a:xfrm flipV="1">
            <a:off x="7977336" y="5595069"/>
            <a:ext cx="626675" cy="380684"/>
          </a:xfrm>
          <a:prstGeom prst="line">
            <a:avLst/>
          </a:prstGeom>
          <a:ln w="25400">
            <a:solidFill>
              <a:srgbClr val="0066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7029969" y="5975753"/>
            <a:ext cx="1192872" cy="221386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大仙公園周辺</a:t>
            </a:r>
            <a:endParaRPr kumimoji="1" lang="ja-JP" altLang="en-US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001564" y="4693813"/>
            <a:ext cx="513911" cy="1878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堺旧</a:t>
            </a:r>
            <a:r>
              <a:rPr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</a:t>
            </a:r>
            <a:endParaRPr kumimoji="1" lang="ja-JP" altLang="en-US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317457" y="4666908"/>
            <a:ext cx="513911" cy="1878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堺東</a:t>
            </a:r>
            <a:endParaRPr kumimoji="1" lang="ja-JP" altLang="en-US" sz="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906000" cy="476671"/>
          </a:xfrm>
          <a:gradFill>
            <a:gsLst>
              <a:gs pos="0">
                <a:srgbClr val="006600"/>
              </a:gs>
              <a:gs pos="80000">
                <a:srgbClr val="006600"/>
              </a:gs>
              <a:gs pos="100000">
                <a:srgbClr val="006600">
                  <a:alpha val="31000"/>
                </a:srgb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5782" tIns="47891" rIns="95782" bIns="47891" rtlCol="0" anchor="ctr">
            <a:noAutofit/>
          </a:bodyPr>
          <a:lstStyle/>
          <a:p>
            <a:pPr defTabSz="1280160"/>
            <a:r>
              <a:rPr lang="ja-JP" alt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大阪府・大阪市との強固な連携による観光戦略の構築に</a:t>
            </a:r>
            <a:r>
              <a:rPr lang="ja-JP" alt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向けて</a:t>
            </a:r>
            <a:endParaRPr lang="ja-JP" alt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9012" y="770818"/>
            <a:ext cx="9777610" cy="1073122"/>
          </a:xfrm>
          <a:prstGeom prst="roundRect">
            <a:avLst>
              <a:gd name="adj" fmla="val 2465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t" anchorCtr="0"/>
          <a:lstStyle/>
          <a:p>
            <a:endParaRPr lang="en-US" altLang="ja-JP" sz="1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　</a:t>
            </a:r>
            <a:r>
              <a:rPr lang="en-US" altLang="ja-JP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1600</a:t>
            </a:r>
            <a:r>
              <a:rPr lang="ja-JP" altLang="en-US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年の歴史が息づく堺の魅力を活かし</a:t>
            </a:r>
            <a:r>
              <a:rPr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「国際観光拠点・大阪」</a:t>
            </a:r>
            <a:r>
              <a:rPr lang="ja-JP" altLang="en-US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の実現に貢献する</a:t>
            </a:r>
            <a:endParaRPr lang="en-US" altLang="ja-JP" sz="1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　歴史的な資産が凝縮された関西において、各都市</a:t>
            </a:r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連携し、</a:t>
            </a:r>
            <a:r>
              <a:rPr lang="ja-JP" altLang="en-US" sz="1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関西全域の成長</a:t>
            </a:r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を図る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タイトル 1"/>
          <p:cNvSpPr txBox="1">
            <a:spLocks/>
          </p:cNvSpPr>
          <p:nvPr/>
        </p:nvSpPr>
        <p:spPr>
          <a:xfrm>
            <a:off x="26940" y="626801"/>
            <a:ext cx="2122155" cy="288032"/>
          </a:xfrm>
          <a:prstGeom prst="roundRect">
            <a:avLst/>
          </a:prstGeom>
          <a:gradFill>
            <a:gsLst>
              <a:gs pos="0">
                <a:srgbClr val="006600"/>
              </a:gs>
              <a:gs pos="80000">
                <a:srgbClr val="006600"/>
              </a:gs>
              <a:gs pos="100000">
                <a:srgbClr val="006600">
                  <a:alpha val="31000"/>
                </a:srgb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5782" tIns="47891" rIns="95782" bIns="47891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基本的な方針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39012" y="2636913"/>
            <a:ext cx="9777610" cy="4105996"/>
          </a:xfrm>
          <a:prstGeom prst="roundRect">
            <a:avLst>
              <a:gd name="adj" fmla="val 4486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t" anchorCtr="0"/>
          <a:lstStyle/>
          <a:p>
            <a:pPr>
              <a:lnSpc>
                <a:spcPts val="1000"/>
              </a:lnSpc>
            </a:pP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100"/>
              </a:lnSpc>
              <a:spcBef>
                <a:spcPts val="600"/>
              </a:spcBef>
            </a:pPr>
            <a:r>
              <a:rPr lang="ja-JP" altLang="en-US" sz="1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百舌鳥古墳群をはじめとした堺の歴史的資産を活かし、大阪の魅力をさらに深化</a:t>
            </a:r>
            <a:endParaRPr lang="en-US" altLang="ja-JP" sz="1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100"/>
              </a:lnSpc>
              <a:spcBef>
                <a:spcPts val="600"/>
              </a:spcBef>
            </a:pPr>
            <a:r>
              <a:rPr lang="ja-JP" altLang="en-US" sz="1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歴史的ストーリーを</a:t>
            </a:r>
            <a:r>
              <a:rPr lang="ja-JP" altLang="en-US" sz="1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活かして、活況を呈する大阪市内のインバウンド観光客の府内周遊を促進</a:t>
            </a:r>
            <a:endParaRPr lang="en-US" altLang="ja-JP" sz="1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タイトル 1"/>
          <p:cNvSpPr txBox="1">
            <a:spLocks/>
          </p:cNvSpPr>
          <p:nvPr/>
        </p:nvSpPr>
        <p:spPr>
          <a:xfrm>
            <a:off x="26940" y="2499893"/>
            <a:ext cx="2122155" cy="288032"/>
          </a:xfrm>
          <a:prstGeom prst="roundRect">
            <a:avLst/>
          </a:prstGeom>
          <a:gradFill>
            <a:gsLst>
              <a:gs pos="0">
                <a:srgbClr val="006600"/>
              </a:gs>
              <a:gs pos="80000">
                <a:srgbClr val="006600"/>
              </a:gs>
              <a:gs pos="100000">
                <a:srgbClr val="006600">
                  <a:alpha val="31000"/>
                </a:srgb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5782" tIns="47891" rIns="95782" bIns="47891" rtlCol="0" anchor="ctr">
            <a:noAutofit/>
          </a:bodyPr>
          <a:lstStyle>
            <a:defPPr>
              <a:defRPr lang="ja-JP"/>
            </a:defPPr>
            <a:lvl1pPr algn="ctr" defTabSz="1280160">
              <a:spcBef>
                <a:spcPct val="0"/>
              </a:spcBef>
              <a:buNone/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dirty="0"/>
              <a:t>取組の</a:t>
            </a:r>
            <a:r>
              <a:rPr lang="ja-JP" altLang="en-US" dirty="0" smtClean="0"/>
              <a:t>方向性①</a:t>
            </a:r>
            <a:endParaRPr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632520" y="1932745"/>
            <a:ext cx="9184102" cy="416135"/>
          </a:xfrm>
          <a:prstGeom prst="roundRect">
            <a:avLst>
              <a:gd name="adj" fmla="val 2755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5782" tIns="47891" rIns="95782" bIns="47891" rtlCol="0" anchor="ctr">
            <a:noAutofit/>
          </a:bodyPr>
          <a:lstStyle/>
          <a:p>
            <a:pPr algn="ctr" defTabSz="1280160">
              <a:spcBef>
                <a:spcPct val="0"/>
              </a:spcBef>
            </a:pPr>
            <a:r>
              <a:rPr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大阪全体の観光魅力増により、関西のさらなる発展へ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ホームベース 3"/>
          <p:cNvSpPr/>
          <p:nvPr/>
        </p:nvSpPr>
        <p:spPr>
          <a:xfrm>
            <a:off x="265973" y="1953707"/>
            <a:ext cx="353847" cy="401938"/>
          </a:xfrm>
          <a:prstGeom prst="homePlate">
            <a:avLst>
              <a:gd name="adj" fmla="val 98991"/>
            </a:avLst>
          </a:prstGeom>
          <a:solidFill>
            <a:srgbClr val="FFC000"/>
          </a:solidFill>
        </p:spPr>
        <p:txBody>
          <a:bodyPr vert="horz" lIns="95782" tIns="47891" rIns="95782" bIns="47891" rtlCol="0" anchor="ctr">
            <a:noAutofit/>
          </a:bodyPr>
          <a:lstStyle/>
          <a:p>
            <a:pPr algn="ctr" defTabSz="1280160">
              <a:spcBef>
                <a:spcPct val="0"/>
              </a:spcBef>
            </a:pPr>
            <a:endParaRPr lang="ja-JP" altLang="en-US" sz="200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7005893" y="5090682"/>
            <a:ext cx="115813" cy="308239"/>
            <a:chOff x="3001164" y="3830687"/>
            <a:chExt cx="322832" cy="859226"/>
          </a:xfrm>
        </p:grpSpPr>
        <p:cxnSp>
          <p:nvCxnSpPr>
            <p:cNvPr id="21" name="直線コネクタ 20"/>
            <p:cNvCxnSpPr/>
            <p:nvPr/>
          </p:nvCxnSpPr>
          <p:spPr>
            <a:xfrm rot="19755469" flipH="1">
              <a:off x="3001164" y="3899305"/>
              <a:ext cx="134225" cy="55236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flipH="1">
              <a:off x="3127038" y="4287909"/>
              <a:ext cx="196958" cy="128505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rot="19755469">
              <a:off x="3190752" y="3830687"/>
              <a:ext cx="0" cy="859226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30" name="Picture 6" descr="F:\観光部\2019企画総務係\01企画・インバウンド関係\02世界文化遺産関係\04気球\◎気球遊覧イメージ（市長確認済、7.9公表済）\気球イメージ（画像）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129" y="4757130"/>
            <a:ext cx="2207343" cy="149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円/楕円 49"/>
          <p:cNvSpPr/>
          <p:nvPr/>
        </p:nvSpPr>
        <p:spPr>
          <a:xfrm rot="475549">
            <a:off x="7568521" y="4801801"/>
            <a:ext cx="594869" cy="762785"/>
          </a:xfrm>
          <a:prstGeom prst="roundRect">
            <a:avLst/>
          </a:prstGeom>
          <a:gradFill>
            <a:gsLst>
              <a:gs pos="0">
                <a:srgbClr val="FF0000">
                  <a:alpha val="67000"/>
                </a:srgbClr>
              </a:gs>
              <a:gs pos="50000">
                <a:srgbClr val="FF0000">
                  <a:alpha val="50000"/>
                </a:srgbClr>
              </a:gs>
              <a:gs pos="100000">
                <a:srgbClr val="FF0000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892796" y="5570778"/>
            <a:ext cx="868197" cy="253916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環濠</a:t>
            </a:r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エリア</a:t>
            </a:r>
            <a:endParaRPr kumimoji="1" lang="ja-JP" altLang="en-US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V="1">
            <a:off x="7225869" y="4999752"/>
            <a:ext cx="619601" cy="571026"/>
          </a:xfrm>
          <a:prstGeom prst="line">
            <a:avLst/>
          </a:prstGeom>
          <a:ln w="25400">
            <a:solidFill>
              <a:srgbClr val="0066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7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906000" cy="476671"/>
          </a:xfrm>
          <a:gradFill>
            <a:gsLst>
              <a:gs pos="0">
                <a:srgbClr val="006600"/>
              </a:gs>
              <a:gs pos="80000">
                <a:srgbClr val="006600"/>
              </a:gs>
              <a:gs pos="100000">
                <a:srgbClr val="006600">
                  <a:alpha val="31000"/>
                </a:srgb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5782" tIns="47891" rIns="95782" bIns="47891" rtlCol="0" anchor="ctr">
            <a:noAutofit/>
          </a:bodyPr>
          <a:lstStyle/>
          <a:p>
            <a:pPr defTabSz="1280160"/>
            <a:r>
              <a:rPr lang="ja-JP" alt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大阪府・大阪市との強固な連携による観光戦略の構築に向けて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9012" y="734926"/>
            <a:ext cx="9777610" cy="6006442"/>
          </a:xfrm>
          <a:prstGeom prst="roundRect">
            <a:avLst>
              <a:gd name="adj" fmla="val 2959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t" anchorCtr="0"/>
          <a:lstStyle/>
          <a:p>
            <a:pPr marL="0" marR="0" lvl="0" indent="0" algn="l" defTabSz="957816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9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57816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世界に誇る日本文化である「茶の湯」や「食」、そして伝統</a:t>
            </a:r>
            <a:r>
              <a:rPr lang="ja-JP" altLang="en-US" sz="1800" b="1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に裏付けられた堺</a:t>
            </a:r>
            <a:r>
              <a:rPr lang="ja-JP" altLang="en-US" sz="1800" b="1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の魅力を</a:t>
            </a:r>
            <a:r>
              <a:rPr kumimoji="1" lang="ja-JP" altLang="en-US" sz="1800" b="1" i="0" u="none" strike="noStrike" kern="120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さらに高め、</a:t>
            </a:r>
            <a:endParaRPr kumimoji="1" lang="en-US" altLang="ja-JP" sz="1800" b="1" i="0" u="none" strike="noStrike" kern="1200" cap="none" spc="0" normalizeH="0" baseline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57816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800" b="1" i="0" u="none" strike="noStrike" kern="120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ブランディングを行うとともに、国内外に発信する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  <a:defRPr/>
            </a:pPr>
            <a:r>
              <a:rPr lang="ja-JP" altLang="en-US" sz="1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増加するインバウンドを、泉州</a:t>
            </a:r>
            <a:r>
              <a:rPr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・南河内</a:t>
            </a:r>
            <a:r>
              <a:rPr lang="ja-JP" altLang="en-US" sz="1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地域へ誘引し、南大阪の発展につなげる</a:t>
            </a:r>
            <a:endParaRPr lang="en-US" altLang="ja-JP" sz="1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  <a:defRPr/>
            </a:pPr>
            <a:r>
              <a:rPr lang="ja-JP" altLang="en-US" sz="1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関西全域で世界遺産や伝統文化、スポーツ等の資源を活用した観光誘客を推進する</a:t>
            </a:r>
            <a:endParaRPr lang="en-US" altLang="ja-JP" sz="1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57816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26940" y="597907"/>
            <a:ext cx="2122155" cy="288032"/>
          </a:xfrm>
          <a:prstGeom prst="roundRect">
            <a:avLst/>
          </a:prstGeom>
          <a:gradFill>
            <a:gsLst>
              <a:gs pos="0">
                <a:srgbClr val="006600"/>
              </a:gs>
              <a:gs pos="80000">
                <a:srgbClr val="006600"/>
              </a:gs>
              <a:gs pos="100000">
                <a:srgbClr val="006600">
                  <a:alpha val="31000"/>
                </a:srgb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5782" tIns="47891" rIns="95782" bIns="47891" rtlCol="0" anchor="ctr">
            <a:noAutofit/>
          </a:bodyPr>
          <a:lstStyle>
            <a:defPPr>
              <a:defRPr lang="ja-JP"/>
            </a:defPPr>
            <a:lvl1pPr algn="ctr" defTabSz="1280160">
              <a:spcBef>
                <a:spcPct val="0"/>
              </a:spcBef>
              <a:buNone/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dirty="0"/>
              <a:t>取組の</a:t>
            </a:r>
            <a:r>
              <a:rPr lang="ja-JP" altLang="en-US" dirty="0" smtClean="0"/>
              <a:t>方向性②</a:t>
            </a:r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250393" y="2636912"/>
            <a:ext cx="9354847" cy="2160240"/>
          </a:xfrm>
          <a:prstGeom prst="roundRect">
            <a:avLst>
              <a:gd name="adj" fmla="val 8268"/>
            </a:avLst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lvl="0">
              <a:lnSpc>
                <a:spcPts val="2000"/>
              </a:lnSpc>
              <a:defRPr/>
            </a:pP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2000"/>
              </a:lnSpc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茶の湯文化に気軽に触れられるまちづくり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、刃物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・線香・和菓子など和体験型観光（コト消費）の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　日本のゲートウェイである泉州地域をはじめ、南大阪の自治体や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DMO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との連携により、フードツーリズムや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サイクリング等のスポーツツーリズムの推進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）街の至る場所での呈茶体験、千利休生誕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500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年（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年）を記念したイベントの開催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00"/>
              </a:lnSpc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刃物をはじめ堺の伝統を体験できるツアーの造成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など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201034" y="5209458"/>
            <a:ext cx="2214620" cy="1171870"/>
          </a:xfrm>
          <a:prstGeom prst="roundRect">
            <a:avLst>
              <a:gd name="adj" fmla="val 2959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t" anchorCtr="0"/>
          <a:lstStyle/>
          <a:p>
            <a:pPr marL="0" marR="0" lvl="0" indent="0" algn="l" defTabSz="957816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57816" rtl="0" eaLnBrk="1" fontAlgn="auto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大阪観光局の事業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参画し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57816" rtl="0" eaLnBrk="1" fontAlgn="auto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○ブランディングの強化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57816" rtl="0" eaLnBrk="1" fontAlgn="auto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○発信力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94349" y="5085184"/>
            <a:ext cx="948659" cy="307777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kumimoji="1"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ホームベース 3"/>
          <p:cNvSpPr/>
          <p:nvPr/>
        </p:nvSpPr>
        <p:spPr>
          <a:xfrm>
            <a:off x="2450722" y="5301209"/>
            <a:ext cx="198022" cy="988367"/>
          </a:xfrm>
          <a:prstGeom prst="homePlate">
            <a:avLst>
              <a:gd name="adj" fmla="val 10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2720788" y="5209457"/>
            <a:ext cx="3528356" cy="1171870"/>
          </a:xfrm>
          <a:prstGeom prst="roundRect">
            <a:avLst>
              <a:gd name="adj" fmla="val 2959"/>
            </a:avLst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t" anchorCtr="0"/>
          <a:lstStyle/>
          <a:p>
            <a:pPr marL="0" marR="0" lvl="0" indent="0" algn="l" defTabSz="957816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57816" rtl="0" eaLnBrk="1" fontAlgn="auto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★百舌鳥古墳群と古市古墳群等の周遊強化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57816" rtl="0" eaLnBrk="1" fontAlgn="auto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★関空イン関空アウトのインバウンド観光客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57816" rtl="0" eaLnBrk="1" fontAlgn="auto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向けコンテンツの強化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ホームベース 18"/>
          <p:cNvSpPr/>
          <p:nvPr/>
        </p:nvSpPr>
        <p:spPr>
          <a:xfrm>
            <a:off x="6286342" y="5301209"/>
            <a:ext cx="198022" cy="988367"/>
          </a:xfrm>
          <a:prstGeom prst="homePlate">
            <a:avLst>
              <a:gd name="adj" fmla="val 10000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6505708" y="5209457"/>
            <a:ext cx="3243362" cy="1171870"/>
          </a:xfrm>
          <a:prstGeom prst="roundRect">
            <a:avLst>
              <a:gd name="adj" fmla="val 2959"/>
            </a:avLst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t" anchorCtr="0"/>
          <a:lstStyle/>
          <a:p>
            <a:pPr marL="0" marR="0" lvl="0" indent="0" algn="l" defTabSz="957816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57816" rtl="0" eaLnBrk="1" fontAlgn="auto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の観光客を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57816" rtl="0" eaLnBrk="1" fontAlgn="auto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泉州・南河内をはじめ大阪各地へ！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57816" rtl="0" eaLnBrk="1" fontAlgn="auto" latinLnBrk="0" hangingPunct="1">
              <a:lnSpc>
                <a:spcPts val="18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大阪・関西のさらなる発展へ！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87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