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4"/>
  </p:sldMasterIdLst>
  <p:notesMasterIdLst>
    <p:notesMasterId r:id="rId6"/>
  </p:notesMasterIdLst>
  <p:sldIdLst>
    <p:sldId id="302" r:id="rId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256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4" autoAdjust="0"/>
    <p:restoredTop sz="92580" autoAdjust="0"/>
  </p:normalViewPr>
  <p:slideViewPr>
    <p:cSldViewPr showGuides="1">
      <p:cViewPr varScale="1">
        <p:scale>
          <a:sx n="73" d="100"/>
          <a:sy n="73" d="100"/>
        </p:scale>
        <p:origin x="1308" y="72"/>
      </p:cViewPr>
      <p:guideLst>
        <p:guide orient="horz" pos="256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CB89E2C4-6AC9-4C69-8265-4D39AF8764D8}" type="datetimeFigureOut">
              <a:rPr lang="ja-JP" altLang="en-US"/>
              <a:pPr>
                <a:defRPr/>
              </a:pPr>
              <a:t>2019/8/26</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3DF5FE84-433F-4D4D-805C-335D2516EE65}" type="slidenum">
              <a:rPr lang="ja-JP" altLang="en-US"/>
              <a:pPr>
                <a:defRPr/>
              </a:pPr>
              <a:t>‹#›</a:t>
            </a:fld>
            <a:endParaRPr lang="ja-JP" altLang="en-US"/>
          </a:p>
        </p:txBody>
      </p:sp>
    </p:spTree>
    <p:extLst>
      <p:ext uri="{BB962C8B-B14F-4D97-AF65-F5344CB8AC3E}">
        <p14:creationId xmlns:p14="http://schemas.microsoft.com/office/powerpoint/2010/main" val="15885757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CC5A25-DE68-4BF5-BA63-D8202A810E5C}" type="datetime1">
              <a:rPr lang="ja-JP" altLang="en-US"/>
              <a:pPr>
                <a:defRPr/>
              </a:pPr>
              <a:t>2019/8/26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FC598F5-2149-4DF2-B299-5C80D2E80FE0}" type="slidenum">
              <a:rPr lang="ja-JP" altLang="en-US"/>
              <a:pPr>
                <a:defRPr/>
              </a:pPr>
              <a:t>‹#›</a:t>
            </a:fld>
            <a:endParaRPr lang="ja-JP" altLang="en-US"/>
          </a:p>
        </p:txBody>
      </p:sp>
    </p:spTree>
    <p:extLst>
      <p:ext uri="{BB962C8B-B14F-4D97-AF65-F5344CB8AC3E}">
        <p14:creationId xmlns:p14="http://schemas.microsoft.com/office/powerpoint/2010/main" val="4090903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CAA5F374-2A50-43D5-A01A-2CF7458DA071}" type="datetime1">
              <a:rPr lang="ja-JP" altLang="en-US"/>
              <a:pPr>
                <a:defRPr/>
              </a:pPr>
              <a:t>2019/8/26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DF3CA09-2500-4298-AA61-5BC9D236AF65}" type="slidenum">
              <a:rPr lang="ja-JP" altLang="en-US"/>
              <a:pPr>
                <a:defRPr/>
              </a:pPr>
              <a:t>‹#›</a:t>
            </a:fld>
            <a:endParaRPr lang="ja-JP" altLang="en-US"/>
          </a:p>
        </p:txBody>
      </p:sp>
    </p:spTree>
    <p:extLst>
      <p:ext uri="{BB962C8B-B14F-4D97-AF65-F5344CB8AC3E}">
        <p14:creationId xmlns:p14="http://schemas.microsoft.com/office/powerpoint/2010/main" val="4001613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2"/>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42"/>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3EDEFF3E-E786-414A-B3AF-DE2D1E3C2AC5}" type="datetime1">
              <a:rPr lang="ja-JP" altLang="en-US"/>
              <a:pPr>
                <a:defRPr/>
              </a:pPr>
              <a:t>2019/8/26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51DCB8E-4F70-4488-A79C-57CFBBE3FA52}" type="slidenum">
              <a:rPr lang="ja-JP" altLang="en-US"/>
              <a:pPr>
                <a:defRPr/>
              </a:pPr>
              <a:t>‹#›</a:t>
            </a:fld>
            <a:endParaRPr lang="ja-JP" altLang="en-US"/>
          </a:p>
        </p:txBody>
      </p:sp>
    </p:spTree>
    <p:extLst>
      <p:ext uri="{BB962C8B-B14F-4D97-AF65-F5344CB8AC3E}">
        <p14:creationId xmlns:p14="http://schemas.microsoft.com/office/powerpoint/2010/main" val="3609154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119AD018-4058-4A97-A446-41786F4C056E}" type="datetime1">
              <a:rPr lang="ja-JP" altLang="en-US"/>
              <a:pPr>
                <a:defRPr/>
              </a:pPr>
              <a:t>2019/8/26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6701BF1-DD62-47AB-B888-7083B20C3DAB}" type="slidenum">
              <a:rPr lang="ja-JP" altLang="en-US"/>
              <a:pPr>
                <a:defRPr/>
              </a:pPr>
              <a:t>‹#›</a:t>
            </a:fld>
            <a:endParaRPr lang="ja-JP" altLang="en-US"/>
          </a:p>
        </p:txBody>
      </p:sp>
    </p:spTree>
    <p:extLst>
      <p:ext uri="{BB962C8B-B14F-4D97-AF65-F5344CB8AC3E}">
        <p14:creationId xmlns:p14="http://schemas.microsoft.com/office/powerpoint/2010/main" val="1539495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DABC39B3-9EFE-473C-9853-B7A7A9587971}" type="datetime1">
              <a:rPr lang="ja-JP" altLang="en-US"/>
              <a:pPr>
                <a:defRPr/>
              </a:pPr>
              <a:t>2019/8/26</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9187194-5F03-4EC8-A762-BF227DCDAEF0}" type="slidenum">
              <a:rPr lang="ja-JP" altLang="en-US"/>
              <a:pPr>
                <a:defRPr/>
              </a:pPr>
              <a:t>‹#›</a:t>
            </a:fld>
            <a:endParaRPr lang="ja-JP" altLang="en-US"/>
          </a:p>
        </p:txBody>
      </p:sp>
    </p:spTree>
    <p:extLst>
      <p:ext uri="{BB962C8B-B14F-4D97-AF65-F5344CB8AC3E}">
        <p14:creationId xmlns:p14="http://schemas.microsoft.com/office/powerpoint/2010/main" val="240624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1D360992-7D1D-4372-A8B0-D8B08EF26098}" type="datetime1">
              <a:rPr lang="ja-JP" altLang="en-US"/>
              <a:pPr>
                <a:defRPr/>
              </a:pPr>
              <a:t>2019/8/26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37EA2CF-B488-46C3-B6A7-E4621866200C}" type="slidenum">
              <a:rPr lang="ja-JP" altLang="en-US"/>
              <a:pPr>
                <a:defRPr/>
              </a:pPr>
              <a:t>‹#›</a:t>
            </a:fld>
            <a:endParaRPr lang="ja-JP" altLang="en-US"/>
          </a:p>
        </p:txBody>
      </p:sp>
    </p:spTree>
    <p:extLst>
      <p:ext uri="{BB962C8B-B14F-4D97-AF65-F5344CB8AC3E}">
        <p14:creationId xmlns:p14="http://schemas.microsoft.com/office/powerpoint/2010/main" val="84053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F903E6F-A68B-4CEA-9B56-5ED8AB04A525}" type="datetime1">
              <a:rPr lang="ja-JP" altLang="en-US"/>
              <a:pPr>
                <a:defRPr/>
              </a:pPr>
              <a:t>2019/8/26</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7204D510-9ED9-4A7C-98C6-465F73AEF6B3}" type="slidenum">
              <a:rPr lang="ja-JP" altLang="en-US"/>
              <a:pPr>
                <a:defRPr/>
              </a:pPr>
              <a:t>‹#›</a:t>
            </a:fld>
            <a:endParaRPr lang="ja-JP" altLang="en-US"/>
          </a:p>
        </p:txBody>
      </p:sp>
    </p:spTree>
    <p:extLst>
      <p:ext uri="{BB962C8B-B14F-4D97-AF65-F5344CB8AC3E}">
        <p14:creationId xmlns:p14="http://schemas.microsoft.com/office/powerpoint/2010/main" val="257572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B906B018-B180-40A6-8C21-914DB137EF4F}" type="datetime1">
              <a:rPr lang="ja-JP" altLang="en-US"/>
              <a:pPr>
                <a:defRPr/>
              </a:pPr>
              <a:t>2019/8/26</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C00AF416-B72C-4568-821D-747AB049E970}" type="slidenum">
              <a:rPr lang="ja-JP" altLang="en-US"/>
              <a:pPr>
                <a:defRPr/>
              </a:pPr>
              <a:t>‹#›</a:t>
            </a:fld>
            <a:endParaRPr lang="ja-JP" altLang="en-US"/>
          </a:p>
        </p:txBody>
      </p:sp>
    </p:spTree>
    <p:extLst>
      <p:ext uri="{BB962C8B-B14F-4D97-AF65-F5344CB8AC3E}">
        <p14:creationId xmlns:p14="http://schemas.microsoft.com/office/powerpoint/2010/main" val="268445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429CC5DE-021D-4C9E-A045-1B6AAFCF93B9}" type="datetime1">
              <a:rPr lang="ja-JP" altLang="en-US"/>
              <a:pPr>
                <a:defRPr/>
              </a:pPr>
              <a:t>2019/8/26</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3993F3-DBBB-436B-AFA5-9076F9A83774}" type="slidenum">
              <a:rPr lang="ja-JP" altLang="en-US"/>
              <a:pPr>
                <a:defRPr/>
              </a:pPr>
              <a:t>‹#›</a:t>
            </a:fld>
            <a:endParaRPr lang="ja-JP" altLang="en-US"/>
          </a:p>
        </p:txBody>
      </p:sp>
    </p:spTree>
    <p:extLst>
      <p:ext uri="{BB962C8B-B14F-4D97-AF65-F5344CB8AC3E}">
        <p14:creationId xmlns:p14="http://schemas.microsoft.com/office/powerpoint/2010/main" val="203204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0A3EC4B-C001-4D15-A9D4-C8AB357D8F8E}" type="datetime1">
              <a:rPr lang="ja-JP" altLang="en-US"/>
              <a:pPr>
                <a:defRPr/>
              </a:pPr>
              <a:t>2019/8/26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B34E63E-82CB-458D-8A95-CBAB619B9111}" type="slidenum">
              <a:rPr lang="ja-JP" altLang="en-US"/>
              <a:pPr>
                <a:defRPr/>
              </a:pPr>
              <a:t>‹#›</a:t>
            </a:fld>
            <a:endParaRPr lang="ja-JP" altLang="en-US"/>
          </a:p>
        </p:txBody>
      </p:sp>
    </p:spTree>
    <p:extLst>
      <p:ext uri="{BB962C8B-B14F-4D97-AF65-F5344CB8AC3E}">
        <p14:creationId xmlns:p14="http://schemas.microsoft.com/office/powerpoint/2010/main" val="2109979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8635447-9B32-4184-9455-D92EF2AD6BE8}" type="datetime1">
              <a:rPr lang="ja-JP" altLang="en-US"/>
              <a:pPr>
                <a:defRPr/>
              </a:pPr>
              <a:t>2019/8/26</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F2567434-667C-4E74-B871-939630E63342}" type="slidenum">
              <a:rPr lang="ja-JP" altLang="en-US"/>
              <a:pPr>
                <a:defRPr/>
              </a:pPr>
              <a:t>‹#›</a:t>
            </a:fld>
            <a:endParaRPr lang="ja-JP" altLang="en-US"/>
          </a:p>
        </p:txBody>
      </p:sp>
    </p:spTree>
    <p:extLst>
      <p:ext uri="{BB962C8B-B14F-4D97-AF65-F5344CB8AC3E}">
        <p14:creationId xmlns:p14="http://schemas.microsoft.com/office/powerpoint/2010/main" val="2748748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3"/>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5960615-A742-4AB5-8E47-ADA1F40E7545}" type="datetime1">
              <a:rPr lang="ja-JP" altLang="en-US"/>
              <a:pPr>
                <a:defRPr/>
              </a:pPr>
              <a:t>2019/8/26</a:t>
            </a:fld>
            <a:endParaRPr lang="ja-JP" altLang="en-US"/>
          </a:p>
        </p:txBody>
      </p:sp>
      <p:sp>
        <p:nvSpPr>
          <p:cNvPr id="5" name="フッター プレースホルダー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437E0C7-E652-44A7-B44F-76C97B53665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350"/>
            <a:ext cx="9144000" cy="468313"/>
          </a:xfrm>
          <a:prstGeom prst="rect">
            <a:avLst/>
          </a:prstGeom>
          <a:gradFill>
            <a:gsLst>
              <a:gs pos="0">
                <a:schemeClr val="accent1">
                  <a:lumMod val="60000"/>
                  <a:lumOff val="40000"/>
                </a:schemeClr>
              </a:gs>
              <a:gs pos="50000">
                <a:schemeClr val="bg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2262" tIns="46131" rIns="92262" bIns="46131" anchor="ctr"/>
          <a:lstStyle/>
          <a:p>
            <a:pPr algn="ctr">
              <a:defRPr/>
            </a:pPr>
            <a:r>
              <a:rPr lang="ja-JP" altLang="en-US" sz="1600" b="1" dirty="0" smtClean="0">
                <a:solidFill>
                  <a:prstClr val="black"/>
                </a:solidFill>
                <a:latin typeface="Meiryo UI" panose="020B0604030504040204" pitchFamily="50" charset="-128"/>
                <a:ea typeface="Meiryo UI" panose="020B0604030504040204" pitchFamily="50" charset="-128"/>
              </a:rPr>
              <a:t>堺市</a:t>
            </a:r>
            <a:r>
              <a:rPr lang="ja-JP" altLang="en-US" sz="1600" b="1" dirty="0">
                <a:solidFill>
                  <a:prstClr val="black"/>
                </a:solidFill>
                <a:latin typeface="Meiryo UI" panose="020B0604030504040204" pitchFamily="50" charset="-128"/>
                <a:ea typeface="Meiryo UI" panose="020B0604030504040204" pitchFamily="50" charset="-128"/>
              </a:rPr>
              <a:t>の</a:t>
            </a:r>
            <a:r>
              <a:rPr lang="ja-JP" altLang="en-US" sz="1600" b="1" dirty="0" smtClean="0">
                <a:solidFill>
                  <a:prstClr val="black"/>
                </a:solidFill>
                <a:latin typeface="Meiryo UI" panose="020B0604030504040204" pitchFamily="50" charset="-128"/>
                <a:ea typeface="Meiryo UI" panose="020B0604030504040204" pitchFamily="50" charset="-128"/>
              </a:rPr>
              <a:t>参画に伴う副首都推進本部の体制の変更について</a:t>
            </a:r>
            <a:endParaRPr lang="ja-JP" altLang="en-US" sz="1600" b="1" dirty="0">
              <a:solidFill>
                <a:prstClr val="black"/>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37798" y="795350"/>
            <a:ext cx="8744686" cy="92183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4655" tIns="42328" rIns="84655" bIns="42328" anchor="ctr"/>
          <a:lstStyle/>
          <a:p>
            <a:pPr marL="285750" indent="-285750">
              <a:buFont typeface="Wingdings" panose="05000000000000000000" pitchFamily="2" charset="2"/>
              <a:buChar char="u"/>
              <a:defRPr/>
            </a:pPr>
            <a:r>
              <a:rPr lang="ja-JP" altLang="en-US" sz="1600" dirty="0">
                <a:solidFill>
                  <a:prstClr val="black"/>
                </a:solidFill>
                <a:latin typeface="Meiryo UI" pitchFamily="50" charset="-128"/>
                <a:ea typeface="Meiryo UI" pitchFamily="50" charset="-128"/>
                <a:cs typeface="Meiryo UI" pitchFamily="50" charset="-128"/>
              </a:rPr>
              <a:t>大阪府及び大阪市は、東西二極の一極を担う「副首都・大阪」の確立に向け、副首都推進本部を設置</a:t>
            </a:r>
            <a:r>
              <a:rPr lang="ja-JP" altLang="en-US" sz="1600" dirty="0" smtClean="0">
                <a:solidFill>
                  <a:prstClr val="black"/>
                </a:solidFill>
                <a:latin typeface="Meiryo UI" pitchFamily="50" charset="-128"/>
                <a:ea typeface="Meiryo UI" pitchFamily="50" charset="-128"/>
                <a:cs typeface="Meiryo UI" pitchFamily="50" charset="-128"/>
              </a:rPr>
              <a:t>し、 取組みを進めてきたところ。</a:t>
            </a:r>
            <a:endParaRPr lang="en-US" altLang="ja-JP" sz="1600" dirty="0" smtClean="0">
              <a:solidFill>
                <a:prstClr val="black"/>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defRPr/>
            </a:pPr>
            <a:r>
              <a:rPr lang="ja-JP" altLang="en-US" sz="1600" dirty="0" smtClean="0">
                <a:solidFill>
                  <a:prstClr val="black"/>
                </a:solidFill>
                <a:latin typeface="Meiryo UI" pitchFamily="50" charset="-128"/>
                <a:ea typeface="Meiryo UI" pitchFamily="50" charset="-128"/>
                <a:cs typeface="Meiryo UI" pitchFamily="50" charset="-128"/>
              </a:rPr>
              <a:t>今般、副首都推進本部に堺市が参画することに伴い、以下のとおり、体制を変更する。</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 name="正方形/長方形 2"/>
          <p:cNvSpPr/>
          <p:nvPr/>
        </p:nvSpPr>
        <p:spPr>
          <a:xfrm>
            <a:off x="455853" y="5980987"/>
            <a:ext cx="8372967" cy="738664"/>
          </a:xfrm>
          <a:prstGeom prst="rect">
            <a:avLst/>
          </a:prstGeom>
          <a:noFill/>
          <a:ln>
            <a:solidFill>
              <a:schemeClr val="tx1"/>
            </a:solidFill>
            <a:prstDash val="sysDash"/>
          </a:ln>
        </p:spPr>
        <p:txBody>
          <a:bodyPr wrap="square">
            <a:spAutoFit/>
          </a:bodyPr>
          <a:lstStyle/>
          <a:p>
            <a:r>
              <a:rPr lang="ja-JP" altLang="en-US" sz="1400" dirty="0" smtClean="0">
                <a:latin typeface="Meiryo UI" panose="020B0604030504040204" pitchFamily="50" charset="-128"/>
                <a:ea typeface="Meiryo UI" panose="020B0604030504040204" pitchFamily="50" charset="-128"/>
              </a:rPr>
              <a:t>　府及び大阪市又は</a:t>
            </a:r>
            <a:r>
              <a:rPr lang="ja-JP" altLang="en-US" sz="1400" u="sng" dirty="0" smtClean="0">
                <a:latin typeface="Meiryo UI" panose="020B0604030504040204" pitchFamily="50" charset="-128"/>
                <a:ea typeface="Meiryo UI" panose="020B0604030504040204" pitchFamily="50" charset="-128"/>
              </a:rPr>
              <a:t>府及び堺市</a:t>
            </a:r>
            <a:r>
              <a:rPr lang="ja-JP" altLang="en-US" sz="1400" dirty="0" smtClean="0">
                <a:latin typeface="Meiryo UI" panose="020B0604030504040204" pitchFamily="50" charset="-128"/>
                <a:ea typeface="Meiryo UI" panose="020B0604030504040204" pitchFamily="50" charset="-128"/>
              </a:rPr>
              <a:t>の事務</a:t>
            </a:r>
            <a:r>
              <a:rPr lang="ja-JP" altLang="en-US" sz="1400" dirty="0">
                <a:latin typeface="Meiryo UI" panose="020B0604030504040204" pitchFamily="50" charset="-128"/>
                <a:ea typeface="Meiryo UI" panose="020B0604030504040204" pitchFamily="50" charset="-128"/>
              </a:rPr>
              <a:t>処理について必要な協議</a:t>
            </a:r>
            <a:r>
              <a:rPr lang="ja-JP" altLang="en-US" sz="1400" dirty="0" smtClean="0">
                <a:latin typeface="Meiryo UI" panose="020B0604030504040204" pitchFamily="50" charset="-128"/>
                <a:ea typeface="Meiryo UI" panose="020B0604030504040204" pitchFamily="50" charset="-128"/>
              </a:rPr>
              <a:t>を行うため</a:t>
            </a:r>
            <a:r>
              <a:rPr lang="ja-JP" altLang="en-US" sz="1400" dirty="0">
                <a:latin typeface="Meiryo UI" panose="020B0604030504040204" pitchFamily="50" charset="-128"/>
                <a:ea typeface="Meiryo UI" panose="020B0604030504040204" pitchFamily="50" charset="-128"/>
              </a:rPr>
              <a:t>会議</a:t>
            </a:r>
            <a:r>
              <a:rPr lang="ja-JP" altLang="en-US" sz="1400" dirty="0" smtClean="0">
                <a:latin typeface="Meiryo UI" panose="020B0604030504040204" pitchFamily="50" charset="-128"/>
                <a:ea typeface="Meiryo UI" panose="020B0604030504040204" pitchFamily="50" charset="-128"/>
              </a:rPr>
              <a:t>を開催する</a:t>
            </a:r>
            <a:r>
              <a:rPr lang="ja-JP" altLang="en-US" sz="1400" dirty="0">
                <a:latin typeface="Meiryo UI" panose="020B0604030504040204" pitchFamily="50" charset="-128"/>
                <a:ea typeface="Meiryo UI" panose="020B0604030504040204" pitchFamily="50" charset="-128"/>
              </a:rPr>
              <a:t>ときは</a:t>
            </a:r>
            <a:r>
              <a:rPr lang="ja-JP" altLang="en-US" sz="1400" dirty="0" smtClean="0">
                <a:latin typeface="Meiryo UI" panose="020B0604030504040204" pitchFamily="50" charset="-128"/>
                <a:ea typeface="Meiryo UI" panose="020B0604030504040204" pitchFamily="50" charset="-128"/>
              </a:rPr>
              <a:t>、指定</a:t>
            </a:r>
            <a:r>
              <a:rPr lang="ja-JP" altLang="en-US" sz="1400" dirty="0">
                <a:latin typeface="Meiryo UI" panose="020B0604030504040204" pitchFamily="50" charset="-128"/>
                <a:ea typeface="Meiryo UI" panose="020B0604030504040204" pitchFamily="50" charset="-128"/>
              </a:rPr>
              <a:t>都市都道府県調整会議</a:t>
            </a:r>
            <a:r>
              <a:rPr lang="ja-JP" altLang="en-US" sz="1400" dirty="0" smtClean="0">
                <a:latin typeface="Meiryo UI" panose="020B0604030504040204" pitchFamily="50" charset="-128"/>
                <a:ea typeface="Meiryo UI" panose="020B0604030504040204" pitchFamily="50" charset="-128"/>
              </a:rPr>
              <a:t>に位置づけ。</a:t>
            </a:r>
            <a:r>
              <a:rPr lang="ja-JP" altLang="en-US" sz="1400" u="sng" dirty="0" smtClean="0">
                <a:latin typeface="Meiryo UI" panose="020B0604030504040204" pitchFamily="50" charset="-128"/>
                <a:ea typeface="Meiryo UI" panose="020B0604030504040204" pitchFamily="50" charset="-128"/>
              </a:rPr>
              <a:t>（必要に応じ、大阪市と大阪府の指定都市都道府県調整会議及び堺市と大阪府の指定都市都道府県調整会議に同時に位置付け）</a:t>
            </a:r>
            <a:endParaRPr lang="en-US" altLang="ja-JP" sz="1400" u="sng" dirty="0">
              <a:latin typeface="Meiryo UI" panose="020B0604030504040204" pitchFamily="50" charset="-128"/>
              <a:ea typeface="Meiryo UI" panose="020B0604030504040204" pitchFamily="50" charset="-128"/>
            </a:endParaRPr>
          </a:p>
        </p:txBody>
      </p:sp>
      <p:sp>
        <p:nvSpPr>
          <p:cNvPr id="5" name="正方形/長方形 4"/>
          <p:cNvSpPr/>
          <p:nvPr/>
        </p:nvSpPr>
        <p:spPr>
          <a:xfrm>
            <a:off x="475251" y="3404992"/>
            <a:ext cx="5498595" cy="307777"/>
          </a:xfrm>
          <a:prstGeom prst="rect">
            <a:avLst/>
          </a:prstGeom>
        </p:spPr>
        <p:txBody>
          <a:bodyPr wrap="square">
            <a:spAutoFit/>
          </a:bodyPr>
          <a:lstStyle/>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事務局：大阪府・大阪市副首都推進局、</a:t>
            </a:r>
            <a:r>
              <a:rPr lang="ja-JP" altLang="en-US" sz="1400" u="sng" dirty="0" smtClean="0">
                <a:latin typeface="Meiryo UI" panose="020B0604030504040204" pitchFamily="50" charset="-128"/>
                <a:ea typeface="Meiryo UI" panose="020B0604030504040204" pitchFamily="50" charset="-128"/>
              </a:rPr>
              <a:t>堺市 市長公室</a:t>
            </a:r>
            <a:endParaRPr lang="en-US" altLang="ja-JP" sz="1400" u="sng" dirty="0">
              <a:latin typeface="Meiryo UI" panose="020B0604030504040204" pitchFamily="50" charset="-128"/>
              <a:ea typeface="Meiryo UI" panose="020B0604030504040204" pitchFamily="50" charset="-128"/>
            </a:endParaRPr>
          </a:p>
        </p:txBody>
      </p:sp>
      <p:sp>
        <p:nvSpPr>
          <p:cNvPr id="11" name="正方形/長方形 10"/>
          <p:cNvSpPr/>
          <p:nvPr/>
        </p:nvSpPr>
        <p:spPr>
          <a:xfrm>
            <a:off x="277113" y="1807071"/>
            <a:ext cx="2541805" cy="338554"/>
          </a:xfrm>
          <a:prstGeom prst="rect">
            <a:avLst/>
          </a:prstGeom>
        </p:spPr>
        <p:txBody>
          <a:bodyPr wrap="square">
            <a:spAutoFit/>
          </a:bodyPr>
          <a:lstStyle/>
          <a:p>
            <a:pPr>
              <a:defRPr/>
            </a:pP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本部体制</a:t>
            </a:r>
            <a:r>
              <a:rPr lang="en-US" altLang="ja-JP" sz="1600" b="1" dirty="0" smtClean="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p:txBody>
      </p:sp>
      <p:sp>
        <p:nvSpPr>
          <p:cNvPr id="14" name="正方形/長方形 13"/>
          <p:cNvSpPr/>
          <p:nvPr/>
        </p:nvSpPr>
        <p:spPr>
          <a:xfrm>
            <a:off x="247816" y="1788986"/>
            <a:ext cx="8734668" cy="502439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anchor="ctr">
            <a:noAutofit/>
          </a:bodyPr>
          <a:lstStyle/>
          <a:p>
            <a:pPr>
              <a:defRPr/>
            </a:pP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99376" y="2140644"/>
            <a:ext cx="8372967" cy="1057588"/>
          </a:xfrm>
          <a:prstGeom prst="rect">
            <a:avLst/>
          </a:prstGeom>
        </p:spPr>
        <p:txBody>
          <a:bodyPr wrap="square" lIns="36000" tIns="36000" rIns="36000" bIns="36000">
            <a:spAutoFit/>
          </a:bodyPr>
          <a:lstStyle/>
          <a:p>
            <a:pPr>
              <a:defRPr/>
            </a:pPr>
            <a:r>
              <a:rPr lang="ja-JP" altLang="en-US" sz="1600" kern="1700" dirty="0">
                <a:solidFill>
                  <a:prstClr val="black"/>
                </a:solidFill>
                <a:latin typeface="Meiryo UI" panose="020B0604030504040204" pitchFamily="50" charset="-128"/>
                <a:ea typeface="Meiryo UI" panose="020B0604030504040204" pitchFamily="50" charset="-128"/>
              </a:rPr>
              <a:t>　本</a:t>
            </a:r>
            <a:r>
              <a:rPr lang="ja-JP" altLang="en-US" sz="1600" kern="1700" dirty="0" smtClean="0">
                <a:solidFill>
                  <a:prstClr val="black"/>
                </a:solidFill>
                <a:latin typeface="Meiryo UI" panose="020B0604030504040204" pitchFamily="50" charset="-128"/>
                <a:ea typeface="Meiryo UI" panose="020B0604030504040204" pitchFamily="50" charset="-128"/>
              </a:rPr>
              <a:t>部長 </a:t>
            </a:r>
            <a:r>
              <a:rPr lang="ja-JP" altLang="en-US" sz="1600" dirty="0">
                <a:solidFill>
                  <a:prstClr val="black"/>
                </a:solidFill>
                <a:latin typeface="Meiryo UI" panose="020B0604030504040204" pitchFamily="50" charset="-128"/>
                <a:ea typeface="Meiryo UI" panose="020B0604030504040204" pitchFamily="50" charset="-128"/>
              </a:rPr>
              <a:t>　：大阪府知事</a:t>
            </a:r>
            <a:endParaRPr lang="en-US" altLang="ja-JP" sz="1600" dirty="0">
              <a:solidFill>
                <a:prstClr val="black"/>
              </a:solidFill>
              <a:latin typeface="Meiryo UI" panose="020B0604030504040204" pitchFamily="50" charset="-128"/>
              <a:ea typeface="Meiryo UI" panose="020B0604030504040204" pitchFamily="50" charset="-128"/>
            </a:endParaRPr>
          </a:p>
          <a:p>
            <a:pPr>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副本</a:t>
            </a:r>
            <a:r>
              <a:rPr lang="ja-JP" altLang="en-US" sz="1600" dirty="0">
                <a:solidFill>
                  <a:prstClr val="black"/>
                </a:solidFill>
                <a:latin typeface="Meiryo UI" panose="020B0604030504040204" pitchFamily="50" charset="-128"/>
                <a:ea typeface="Meiryo UI" panose="020B0604030504040204" pitchFamily="50" charset="-128"/>
              </a:rPr>
              <a:t>部長：大阪</a:t>
            </a:r>
            <a:r>
              <a:rPr lang="ja-JP" altLang="en-US" sz="1600" dirty="0" smtClean="0">
                <a:solidFill>
                  <a:prstClr val="black"/>
                </a:solidFill>
                <a:latin typeface="Meiryo UI" panose="020B0604030504040204" pitchFamily="50" charset="-128"/>
                <a:ea typeface="Meiryo UI" panose="020B0604030504040204" pitchFamily="50" charset="-128"/>
              </a:rPr>
              <a:t>市長　</a:t>
            </a:r>
            <a:r>
              <a:rPr lang="ja-JP" altLang="en-US" sz="1600" u="sng" dirty="0" smtClean="0">
                <a:solidFill>
                  <a:prstClr val="black"/>
                </a:solidFill>
                <a:latin typeface="Meiryo UI" panose="020B0604030504040204" pitchFamily="50" charset="-128"/>
                <a:ea typeface="Meiryo UI" panose="020B0604030504040204" pitchFamily="50" charset="-128"/>
              </a:rPr>
              <a:t>堺市長</a:t>
            </a:r>
            <a:endParaRPr lang="en-US" altLang="ja-JP" sz="1600" dirty="0" smtClean="0">
              <a:solidFill>
                <a:prstClr val="black"/>
              </a:solidFill>
              <a:latin typeface="Meiryo UI" panose="020B0604030504040204" pitchFamily="50" charset="-128"/>
              <a:ea typeface="Meiryo UI" panose="020B0604030504040204" pitchFamily="50" charset="-128"/>
            </a:endParaRPr>
          </a:p>
          <a:p>
            <a:pPr>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本部員 </a:t>
            </a:r>
            <a:r>
              <a:rPr lang="ja-JP" altLang="en-US" sz="1600" dirty="0">
                <a:solidFill>
                  <a:prstClr val="black"/>
                </a:solidFill>
                <a:latin typeface="Meiryo UI" panose="020B0604030504040204" pitchFamily="50" charset="-128"/>
                <a:ea typeface="Meiryo UI" panose="020B0604030504040204" pitchFamily="50" charset="-128"/>
              </a:rPr>
              <a:t>　：大阪府</a:t>
            </a:r>
            <a:r>
              <a:rPr lang="ja-JP" altLang="en-US" sz="1600" dirty="0" smtClean="0">
                <a:solidFill>
                  <a:prstClr val="black"/>
                </a:solidFill>
                <a:latin typeface="Meiryo UI" panose="020B0604030504040204" pitchFamily="50" charset="-128"/>
                <a:ea typeface="Meiryo UI" panose="020B0604030504040204" pitchFamily="50" charset="-128"/>
              </a:rPr>
              <a:t>副知事・関係部長</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大阪市副市長・関係局長</a:t>
            </a: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u="sng" dirty="0" smtClean="0">
                <a:solidFill>
                  <a:prstClr val="black"/>
                </a:solidFill>
                <a:latin typeface="Meiryo UI" panose="020B0604030504040204" pitchFamily="50" charset="-128"/>
                <a:ea typeface="Meiryo UI" panose="020B0604030504040204" pitchFamily="50" charset="-128"/>
              </a:rPr>
              <a:t>堺市副市長・関係</a:t>
            </a:r>
            <a:r>
              <a:rPr lang="ja-JP" altLang="en-US" sz="1600" u="sng" dirty="0">
                <a:solidFill>
                  <a:prstClr val="black"/>
                </a:solidFill>
                <a:latin typeface="Meiryo UI" panose="020B0604030504040204" pitchFamily="50" charset="-128"/>
                <a:ea typeface="Meiryo UI" panose="020B0604030504040204" pitchFamily="50" charset="-128"/>
              </a:rPr>
              <a:t>局長</a:t>
            </a:r>
            <a:endParaRPr lang="en-US" altLang="ja-JP" sz="1600" u="sng" dirty="0">
              <a:solidFill>
                <a:prstClr val="black"/>
              </a:solidFill>
              <a:latin typeface="Meiryo UI" panose="020B0604030504040204" pitchFamily="50" charset="-128"/>
              <a:ea typeface="Meiryo UI" panose="020B0604030504040204" pitchFamily="50" charset="-128"/>
            </a:endParaRPr>
          </a:p>
          <a:p>
            <a:pPr>
              <a:defRPr/>
            </a:pPr>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rPr>
              <a:t> </a:t>
            </a:r>
            <a:r>
              <a:rPr lang="ja-JP" altLang="en-US" sz="1600" dirty="0">
                <a:solidFill>
                  <a:prstClr val="black"/>
                </a:solidFill>
                <a:latin typeface="Meiryo UI" panose="020B0604030504040204" pitchFamily="50" charset="-128"/>
                <a:ea typeface="Meiryo UI" panose="020B0604030504040204" pitchFamily="50" charset="-128"/>
              </a:rPr>
              <a:t>　　事務</a:t>
            </a:r>
            <a:r>
              <a:rPr lang="ja-JP" altLang="en-US" sz="1600" dirty="0" smtClean="0">
                <a:solidFill>
                  <a:prstClr val="black"/>
                </a:solidFill>
                <a:latin typeface="Meiryo UI" panose="020B0604030504040204" pitchFamily="50" charset="-128"/>
                <a:ea typeface="Meiryo UI" panose="020B0604030504040204" pitchFamily="50" charset="-128"/>
              </a:rPr>
              <a:t>局長・事務局次長</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537499" y="3198232"/>
            <a:ext cx="8136906" cy="288147"/>
          </a:xfrm>
          <a:prstGeom prst="rect">
            <a:avLst/>
          </a:prstGeom>
        </p:spPr>
        <p:txBody>
          <a:bodyPr wrap="square" lIns="36000" tIns="36000" rIns="36000" bIns="36000">
            <a:spAutoFit/>
          </a:bodyPr>
          <a:lstStyle/>
          <a:p>
            <a:pPr>
              <a:defRPr/>
            </a:pP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必要に応じて、参画いただく</a:t>
            </a:r>
            <a:r>
              <a:rPr lang="ja-JP" altLang="en-US" sz="1400" dirty="0" smtClean="0">
                <a:solidFill>
                  <a:prstClr val="black"/>
                </a:solidFill>
                <a:latin typeface="Meiryo UI" panose="020B0604030504040204" pitchFamily="50" charset="-128"/>
                <a:ea typeface="Meiryo UI" panose="020B0604030504040204" pitchFamily="50" charset="-128"/>
              </a:rPr>
              <a:t>方</a:t>
            </a:r>
            <a:r>
              <a:rPr lang="ja-JP" altLang="en-US" sz="1400" dirty="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学識</a:t>
            </a:r>
            <a:r>
              <a:rPr lang="ja-JP" altLang="en-US" sz="1400" dirty="0">
                <a:solidFill>
                  <a:prstClr val="black"/>
                </a:solidFill>
                <a:latin typeface="Meiryo UI" panose="020B0604030504040204" pitchFamily="50" charset="-128"/>
                <a:ea typeface="Meiryo UI" panose="020B0604030504040204" pitchFamily="50" charset="-128"/>
              </a:rPr>
              <a:t>経験者（大阪府・大阪市特別顧問など</a:t>
            </a:r>
            <a:r>
              <a:rPr lang="ja-JP" altLang="en-US" sz="1400" dirty="0" smtClean="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市長会</a:t>
            </a:r>
            <a:r>
              <a:rPr lang="ja-JP" altLang="en-US" sz="1400" dirty="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町</a:t>
            </a:r>
            <a:r>
              <a:rPr lang="ja-JP" altLang="en-US" sz="1400" dirty="0">
                <a:solidFill>
                  <a:prstClr val="black"/>
                </a:solidFill>
                <a:latin typeface="Meiryo UI" panose="020B0604030504040204" pitchFamily="50" charset="-128"/>
                <a:ea typeface="Meiryo UI" panose="020B0604030504040204" pitchFamily="50" charset="-128"/>
              </a:rPr>
              <a:t>村長会</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475251" y="4051323"/>
            <a:ext cx="8372967" cy="1149921"/>
          </a:xfrm>
          <a:prstGeom prst="rect">
            <a:avLst/>
          </a:prstGeom>
        </p:spPr>
        <p:txBody>
          <a:bodyPr wrap="square" lIns="36000" tIns="36000" rIns="36000" bIns="36000">
            <a:spAutoFit/>
          </a:bodyPr>
          <a:lstStyle/>
          <a:p>
            <a:pPr>
              <a:defRPr/>
            </a:pPr>
            <a:r>
              <a:rPr lang="ja-JP" altLang="ja-JP" sz="1400" dirty="0">
                <a:latin typeface="Meiryo UI" panose="020B0604030504040204" pitchFamily="50" charset="-128"/>
                <a:ea typeface="Meiryo UI" panose="020B0604030504040204" pitchFamily="50" charset="-128"/>
                <a:cs typeface="Times New Roman"/>
              </a:rPr>
              <a:t>「副首都・大阪」の確立に向け、次の事項を</a:t>
            </a:r>
            <a:r>
              <a:rPr lang="ja-JP" altLang="ja-JP" sz="1400" dirty="0" smtClean="0">
                <a:latin typeface="Meiryo UI" panose="020B0604030504040204" pitchFamily="50" charset="-128"/>
                <a:ea typeface="Meiryo UI" panose="020B0604030504040204" pitchFamily="50" charset="-128"/>
                <a:cs typeface="Times New Roman"/>
              </a:rPr>
              <a:t>所掌</a:t>
            </a:r>
            <a:r>
              <a:rPr lang="ja-JP" altLang="en-US" sz="1400" dirty="0" smtClean="0">
                <a:latin typeface="Meiryo UI" panose="020B0604030504040204" pitchFamily="50" charset="-128"/>
                <a:ea typeface="Meiryo UI" panose="020B0604030504040204" pitchFamily="50" charset="-128"/>
                <a:cs typeface="Times New Roman"/>
              </a:rPr>
              <a:t>する。</a:t>
            </a:r>
            <a:endParaRPr lang="en-US" altLang="ja-JP" sz="1400" dirty="0" smtClean="0">
              <a:latin typeface="Meiryo UI" panose="020B0604030504040204" pitchFamily="50" charset="-128"/>
              <a:ea typeface="Meiryo UI" panose="020B0604030504040204" pitchFamily="50" charset="-128"/>
              <a:cs typeface="Times New Roman"/>
            </a:endParaRPr>
          </a:p>
          <a:p>
            <a:pPr marL="342900" indent="-342900">
              <a:buAutoNum type="arabicParenBoth"/>
              <a:defRPr/>
            </a:pPr>
            <a:r>
              <a:rPr lang="ja-JP" altLang="en-US" sz="1400" kern="1700" dirty="0" smtClean="0">
                <a:solidFill>
                  <a:prstClr val="black"/>
                </a:solidFill>
                <a:latin typeface="Meiryo UI" panose="020B0604030504040204" pitchFamily="50" charset="-128"/>
                <a:ea typeface="Meiryo UI" panose="020B0604030504040204" pitchFamily="50" charset="-128"/>
              </a:rPr>
              <a:t>中長期的</a:t>
            </a:r>
            <a:r>
              <a:rPr lang="ja-JP" altLang="en-US" sz="1400" kern="1700" dirty="0">
                <a:solidFill>
                  <a:prstClr val="black"/>
                </a:solidFill>
                <a:latin typeface="Meiryo UI" panose="020B0604030504040204" pitchFamily="50" charset="-128"/>
                <a:ea typeface="Meiryo UI" panose="020B0604030504040204" pitchFamily="50" charset="-128"/>
              </a:rPr>
              <a:t>な取組み方向の検討に関すること</a:t>
            </a:r>
            <a:r>
              <a:rPr lang="ja-JP" altLang="en-US" sz="1400" kern="1700" dirty="0" smtClean="0">
                <a:solidFill>
                  <a:prstClr val="black"/>
                </a:solidFill>
                <a:latin typeface="Meiryo UI" panose="020B0604030504040204" pitchFamily="50" charset="-128"/>
                <a:ea typeface="Meiryo UI" panose="020B0604030504040204" pitchFamily="50" charset="-128"/>
              </a:rPr>
              <a:t>。　 </a:t>
            </a:r>
            <a:endParaRPr lang="en-US" altLang="ja-JP" sz="1400" kern="1700" dirty="0" smtClean="0">
              <a:solidFill>
                <a:prstClr val="black"/>
              </a:solidFill>
              <a:latin typeface="Meiryo UI" panose="020B0604030504040204" pitchFamily="50" charset="-128"/>
              <a:ea typeface="Meiryo UI" panose="020B0604030504040204" pitchFamily="50" charset="-128"/>
            </a:endParaRPr>
          </a:p>
          <a:p>
            <a:pPr marL="342900" indent="-342900">
              <a:buAutoNum type="arabicParenBoth"/>
              <a:defRPr/>
            </a:pPr>
            <a:r>
              <a:rPr lang="ja-JP" altLang="en-US" sz="1400" u="sng" kern="1700" dirty="0" smtClean="0">
                <a:solidFill>
                  <a:prstClr val="black"/>
                </a:solidFill>
                <a:latin typeface="Meiryo UI" panose="020B0604030504040204" pitchFamily="50" charset="-128"/>
                <a:ea typeface="Meiryo UI" panose="020B0604030504040204" pitchFamily="50" charset="-128"/>
              </a:rPr>
              <a:t>大阪府</a:t>
            </a:r>
            <a:r>
              <a:rPr lang="ja-JP" altLang="en-US" sz="1400" u="sng" kern="1700" dirty="0">
                <a:solidFill>
                  <a:prstClr val="black"/>
                </a:solidFill>
                <a:latin typeface="Meiryo UI" panose="020B0604030504040204" pitchFamily="50" charset="-128"/>
                <a:ea typeface="Meiryo UI" panose="020B0604030504040204" pitchFamily="50" charset="-128"/>
              </a:rPr>
              <a:t>及び大阪市における</a:t>
            </a:r>
            <a:r>
              <a:rPr lang="ja-JP" altLang="en-US" sz="1400" kern="1700" dirty="0">
                <a:solidFill>
                  <a:prstClr val="black"/>
                </a:solidFill>
                <a:latin typeface="Meiryo UI" panose="020B0604030504040204" pitchFamily="50" charset="-128"/>
                <a:ea typeface="Meiryo UI" panose="020B0604030504040204" pitchFamily="50" charset="-128"/>
              </a:rPr>
              <a:t>新たな大都市制度の再検討に関すること</a:t>
            </a:r>
            <a:r>
              <a:rPr lang="ja-JP" altLang="en-US" sz="1400" kern="1700" dirty="0" smtClean="0">
                <a:solidFill>
                  <a:prstClr val="black"/>
                </a:solidFill>
                <a:latin typeface="Meiryo UI" panose="020B0604030504040204" pitchFamily="50" charset="-128"/>
                <a:ea typeface="Meiryo UI" panose="020B0604030504040204" pitchFamily="50" charset="-128"/>
              </a:rPr>
              <a:t>。 　　 </a:t>
            </a:r>
            <a:endParaRPr lang="ja-JP" altLang="en-US" sz="1400" kern="1700" dirty="0">
              <a:solidFill>
                <a:prstClr val="black"/>
              </a:solidFill>
              <a:latin typeface="Meiryo UI" panose="020B0604030504040204" pitchFamily="50" charset="-128"/>
              <a:ea typeface="Meiryo UI" panose="020B0604030504040204" pitchFamily="50" charset="-128"/>
            </a:endParaRPr>
          </a:p>
          <a:p>
            <a:pPr>
              <a:defRPr/>
            </a:pPr>
            <a:r>
              <a:rPr lang="en-US" altLang="ja-JP" sz="1400" kern="1700" dirty="0">
                <a:solidFill>
                  <a:prstClr val="black"/>
                </a:solidFill>
                <a:latin typeface="Meiryo UI" panose="020B0604030504040204" pitchFamily="50" charset="-128"/>
                <a:ea typeface="Meiryo UI" panose="020B0604030504040204" pitchFamily="50" charset="-128"/>
              </a:rPr>
              <a:t>(3</a:t>
            </a:r>
            <a:r>
              <a:rPr lang="en-US" altLang="ja-JP" sz="1400" kern="1700" dirty="0" smtClean="0">
                <a:solidFill>
                  <a:prstClr val="black"/>
                </a:solidFill>
                <a:latin typeface="Meiryo UI" panose="020B0604030504040204" pitchFamily="50" charset="-128"/>
                <a:ea typeface="Meiryo UI" panose="020B0604030504040204" pitchFamily="50" charset="-128"/>
              </a:rPr>
              <a:t>)</a:t>
            </a:r>
            <a:r>
              <a:rPr lang="ja-JP" altLang="en-US" sz="1400" kern="1700" dirty="0" smtClean="0">
                <a:solidFill>
                  <a:prstClr val="black"/>
                </a:solidFill>
                <a:latin typeface="Meiryo UI" panose="020B0604030504040204" pitchFamily="50" charset="-128"/>
                <a:ea typeface="Meiryo UI" panose="020B0604030504040204" pitchFamily="50" charset="-128"/>
              </a:rPr>
              <a:t> 大阪府</a:t>
            </a:r>
            <a:r>
              <a:rPr lang="ja-JP" altLang="en-US" sz="1400" kern="1700" dirty="0">
                <a:solidFill>
                  <a:prstClr val="black"/>
                </a:solidFill>
                <a:latin typeface="Meiryo UI" panose="020B0604030504040204" pitchFamily="50" charset="-128"/>
                <a:ea typeface="Meiryo UI" panose="020B0604030504040204" pitchFamily="50" charset="-128"/>
              </a:rPr>
              <a:t>及び大阪市</a:t>
            </a:r>
            <a:r>
              <a:rPr lang="ja-JP" altLang="en-US" sz="1400" u="sng" kern="1700" dirty="0">
                <a:solidFill>
                  <a:prstClr val="black"/>
                </a:solidFill>
                <a:latin typeface="Meiryo UI" panose="020B0604030504040204" pitchFamily="50" charset="-128"/>
                <a:ea typeface="Meiryo UI" panose="020B0604030504040204" pitchFamily="50" charset="-128"/>
              </a:rPr>
              <a:t>又は大阪府及び堺市</a:t>
            </a:r>
            <a:r>
              <a:rPr lang="ja-JP" altLang="en-US" sz="1400" kern="1700" dirty="0">
                <a:solidFill>
                  <a:prstClr val="black"/>
                </a:solidFill>
                <a:latin typeface="Meiryo UI" panose="020B0604030504040204" pitchFamily="50" charset="-128"/>
                <a:ea typeface="Meiryo UI" panose="020B0604030504040204" pitchFamily="50" charset="-128"/>
              </a:rPr>
              <a:t>の広域行政並びに類似</a:t>
            </a:r>
            <a:r>
              <a:rPr lang="ja-JP" altLang="en-US" sz="1400" kern="1700" dirty="0" smtClean="0">
                <a:solidFill>
                  <a:prstClr val="black"/>
                </a:solidFill>
                <a:latin typeface="Meiryo UI" panose="020B0604030504040204" pitchFamily="50" charset="-128"/>
                <a:ea typeface="Meiryo UI" panose="020B0604030504040204" pitchFamily="50" charset="-128"/>
              </a:rPr>
              <a:t>する施設</a:t>
            </a:r>
            <a:r>
              <a:rPr lang="ja-JP" altLang="en-US" sz="1400" kern="1700" dirty="0">
                <a:solidFill>
                  <a:prstClr val="black"/>
                </a:solidFill>
                <a:latin typeface="Meiryo UI" panose="020B0604030504040204" pitchFamily="50" charset="-128"/>
                <a:ea typeface="Meiryo UI" panose="020B0604030504040204" pitchFamily="50" charset="-128"/>
              </a:rPr>
              <a:t>、施策、事務事業</a:t>
            </a:r>
            <a:r>
              <a:rPr lang="ja-JP" altLang="en-US" sz="1400" kern="1700" dirty="0" smtClean="0">
                <a:solidFill>
                  <a:prstClr val="black"/>
                </a:solidFill>
                <a:latin typeface="Meiryo UI" panose="020B0604030504040204" pitchFamily="50" charset="-128"/>
                <a:ea typeface="Meiryo UI" panose="020B0604030504040204" pitchFamily="50" charset="-128"/>
              </a:rPr>
              <a:t>などいわゆる二重</a:t>
            </a:r>
            <a:endParaRPr lang="en-US" altLang="ja-JP" sz="1400" kern="1700" dirty="0" smtClean="0">
              <a:solidFill>
                <a:prstClr val="black"/>
              </a:solidFill>
              <a:latin typeface="Meiryo UI" panose="020B0604030504040204" pitchFamily="50" charset="-128"/>
              <a:ea typeface="Meiryo UI" panose="020B0604030504040204" pitchFamily="50" charset="-128"/>
            </a:endParaRPr>
          </a:p>
          <a:p>
            <a:pPr>
              <a:defRPr/>
            </a:pPr>
            <a:r>
              <a:rPr lang="en-US" altLang="ja-JP" sz="1400" kern="1700" dirty="0">
                <a:solidFill>
                  <a:prstClr val="black"/>
                </a:solidFill>
                <a:latin typeface="Meiryo UI" panose="020B0604030504040204" pitchFamily="50" charset="-128"/>
                <a:ea typeface="Meiryo UI" panose="020B0604030504040204" pitchFamily="50" charset="-128"/>
              </a:rPr>
              <a:t> </a:t>
            </a:r>
            <a:r>
              <a:rPr lang="en-US" altLang="ja-JP" sz="1400" kern="1700" dirty="0" smtClean="0">
                <a:solidFill>
                  <a:prstClr val="black"/>
                </a:solidFill>
                <a:latin typeface="Meiryo UI" panose="020B0604030504040204" pitchFamily="50" charset="-128"/>
                <a:ea typeface="Meiryo UI" panose="020B0604030504040204" pitchFamily="50" charset="-128"/>
              </a:rPr>
              <a:t>    </a:t>
            </a:r>
            <a:r>
              <a:rPr lang="ja-JP" altLang="en-US" sz="1400" kern="1700" dirty="0">
                <a:solidFill>
                  <a:prstClr val="black"/>
                </a:solidFill>
                <a:latin typeface="Meiryo UI" panose="020B0604030504040204" pitchFamily="50" charset="-128"/>
                <a:ea typeface="Meiryo UI" panose="020B0604030504040204" pitchFamily="50" charset="-128"/>
              </a:rPr>
              <a:t> </a:t>
            </a:r>
            <a:r>
              <a:rPr lang="ja-JP" altLang="en-US" sz="1400" kern="1700" dirty="0" smtClean="0">
                <a:solidFill>
                  <a:prstClr val="black"/>
                </a:solidFill>
                <a:latin typeface="Meiryo UI" panose="020B0604030504040204" pitchFamily="50" charset="-128"/>
                <a:ea typeface="Meiryo UI" panose="020B0604030504040204" pitchFamily="50" charset="-128"/>
              </a:rPr>
              <a:t>行政</a:t>
            </a:r>
            <a:r>
              <a:rPr lang="ja-JP" altLang="en-US" sz="1400" kern="1700" dirty="0">
                <a:solidFill>
                  <a:prstClr val="black"/>
                </a:solidFill>
                <a:latin typeface="Meiryo UI" panose="020B0604030504040204" pitchFamily="50" charset="-128"/>
                <a:ea typeface="Meiryo UI" panose="020B0604030504040204" pitchFamily="50" charset="-128"/>
              </a:rPr>
              <a:t>の解消に関すること</a:t>
            </a:r>
            <a:r>
              <a:rPr lang="ja-JP" altLang="en-US" sz="1400" kern="1700" dirty="0" smtClean="0">
                <a:solidFill>
                  <a:prstClr val="black"/>
                </a:solidFill>
                <a:latin typeface="Meiryo UI" panose="020B0604030504040204" pitchFamily="50" charset="-128"/>
                <a:ea typeface="Meiryo UI" panose="020B0604030504040204" pitchFamily="50" charset="-128"/>
              </a:rPr>
              <a:t>。</a:t>
            </a:r>
            <a:endParaRPr lang="ja-JP" altLang="en-US" sz="1400" kern="1700" dirty="0">
              <a:solidFill>
                <a:prstClr val="black"/>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322777" y="3712769"/>
            <a:ext cx="2541805" cy="338554"/>
          </a:xfrm>
          <a:prstGeom prst="rect">
            <a:avLst/>
          </a:prstGeom>
        </p:spPr>
        <p:txBody>
          <a:bodyPr wrap="square">
            <a:spAutoFit/>
          </a:bodyPr>
          <a:lstStyle/>
          <a:p>
            <a:pPr>
              <a:defRPr/>
            </a:pP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所掌事項</a:t>
            </a:r>
            <a:r>
              <a:rPr lang="en-US" altLang="ja-JP" sz="1600" b="1" dirty="0" smtClean="0">
                <a:latin typeface="Meiryo UI" panose="020B0604030504040204" pitchFamily="50" charset="-128"/>
                <a:ea typeface="Meiryo UI" panose="020B0604030504040204" pitchFamily="50" charset="-128"/>
              </a:rPr>
              <a:t>】</a:t>
            </a:r>
            <a:endParaRPr lang="en-US" altLang="ja-JP" sz="1600" b="1" dirty="0">
              <a:latin typeface="Meiryo UI" panose="020B0604030504040204" pitchFamily="50" charset="-128"/>
              <a:ea typeface="Meiryo UI" panose="020B0604030504040204" pitchFamily="50" charset="-128"/>
            </a:endParaRPr>
          </a:p>
        </p:txBody>
      </p:sp>
      <p:sp>
        <p:nvSpPr>
          <p:cNvPr id="17" name="正方形/長方形 16"/>
          <p:cNvSpPr/>
          <p:nvPr/>
        </p:nvSpPr>
        <p:spPr>
          <a:xfrm>
            <a:off x="537499" y="5611654"/>
            <a:ext cx="8136906" cy="288147"/>
          </a:xfrm>
          <a:prstGeom prst="rect">
            <a:avLst/>
          </a:prstGeom>
        </p:spPr>
        <p:txBody>
          <a:bodyPr wrap="square" lIns="36000" tIns="36000" rIns="36000" bIns="36000">
            <a:spAutoFit/>
          </a:bodyPr>
          <a:lstStyle/>
          <a:p>
            <a:pPr>
              <a:defRPr/>
            </a:pPr>
            <a:r>
              <a:rPr lang="en-US" altLang="ja-JP" sz="1400" dirty="0" smtClean="0">
                <a:solidFill>
                  <a:prstClr val="black"/>
                </a:solidFill>
                <a:latin typeface="Meiryo UI" panose="020B0604030504040204" pitchFamily="50" charset="-128"/>
                <a:ea typeface="Meiryo UI" panose="020B0604030504040204" pitchFamily="50" charset="-128"/>
              </a:rPr>
              <a:t>※(2)</a:t>
            </a:r>
            <a:r>
              <a:rPr lang="ja-JP" altLang="en-US" sz="1400" dirty="0" smtClean="0">
                <a:solidFill>
                  <a:prstClr val="black"/>
                </a:solidFill>
                <a:latin typeface="Meiryo UI" panose="020B0604030504040204" pitchFamily="50" charset="-128"/>
                <a:ea typeface="Meiryo UI" panose="020B0604030504040204" pitchFamily="50" charset="-128"/>
              </a:rPr>
              <a:t>については、堺市は参加しない。</a:t>
            </a:r>
            <a:endParaRPr lang="en-US" altLang="ja-JP" sz="1400" dirty="0" smtClean="0">
              <a:solidFill>
                <a:prstClr val="black"/>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541688" y="5201244"/>
            <a:ext cx="8136906" cy="503590"/>
          </a:xfrm>
          <a:prstGeom prst="rect">
            <a:avLst/>
          </a:prstGeom>
        </p:spPr>
        <p:txBody>
          <a:bodyPr wrap="square" lIns="36000" tIns="36000" rIns="36000" bIns="36000">
            <a:spAutoFit/>
          </a:bodyPr>
          <a:lstStyle/>
          <a:p>
            <a:pPr>
              <a:defRPr/>
            </a:pPr>
            <a:r>
              <a:rPr lang="en-US" altLang="ja-JP" sz="1400" dirty="0" smtClean="0">
                <a:solidFill>
                  <a:prstClr val="black"/>
                </a:solidFill>
                <a:latin typeface="Meiryo UI" panose="020B0604030504040204" pitchFamily="50" charset="-128"/>
                <a:ea typeface="Meiryo UI" panose="020B0604030504040204" pitchFamily="50" charset="-128"/>
              </a:rPr>
              <a:t>※(1</a:t>
            </a:r>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rPr>
              <a:t>(3</a:t>
            </a:r>
            <a:r>
              <a:rPr lang="ja-JP" altLang="en-US" sz="1400" dirty="0" smtClean="0">
                <a:solidFill>
                  <a:prstClr val="black"/>
                </a:solidFill>
                <a:latin typeface="Meiryo UI" panose="020B0604030504040204" pitchFamily="50" charset="-128"/>
                <a:ea typeface="Meiryo UI" panose="020B0604030504040204" pitchFamily="50" charset="-128"/>
              </a:rPr>
              <a:t>）について、大阪府と大阪市のみが関連する議題の場合は、堺市はオブザーバーとして参加。</a:t>
            </a:r>
            <a:endParaRPr lang="en-US" altLang="ja-JP" sz="1400" dirty="0" smtClean="0">
              <a:solidFill>
                <a:prstClr val="black"/>
              </a:solidFill>
              <a:latin typeface="Meiryo UI" panose="020B0604030504040204" pitchFamily="50" charset="-128"/>
              <a:ea typeface="Meiryo UI" panose="020B0604030504040204" pitchFamily="50" charset="-128"/>
            </a:endParaRPr>
          </a:p>
          <a:p>
            <a:pPr>
              <a:defRPr/>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 また、大阪府と堺市のみが関連する議題の場合は、大阪市はオブザーバーとして参加</a:t>
            </a:r>
            <a:r>
              <a:rPr lang="ja-JP" altLang="en-US" sz="1400" dirty="0">
                <a:solidFill>
                  <a:prstClr val="black"/>
                </a:solidFill>
                <a:latin typeface="Meiryo UI" panose="020B0604030504040204" pitchFamily="50" charset="-128"/>
                <a:ea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097751" y="-20555"/>
            <a:ext cx="2069797" cy="461665"/>
          </a:xfrm>
          <a:prstGeom prst="rect">
            <a:avLst/>
          </a:prstGeom>
          <a:noFill/>
        </p:spPr>
        <p:txBody>
          <a:bodyPr wrap="none" rtlCol="0">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2019</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8</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.27</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副首都推進本部会議</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7746721" y="413928"/>
            <a:ext cx="1235763" cy="360569"/>
          </a:xfrm>
          <a:prstGeom prst="rect">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39451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8A9F1745003D44A14F8F6E14DE2F72" ma:contentTypeVersion="0" ma:contentTypeDescription="新しいドキュメントを作成します。" ma:contentTypeScope="" ma:versionID="290a71272f684ea2bc7658ed8722dc12">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C69A437-F067-4AEB-BBD5-28D8E5F8231F}">
  <ds:schemaRefs>
    <ds:schemaRef ds:uri="http://schemas.microsoft.com/sharepoint/v3/contenttype/forms"/>
  </ds:schemaRefs>
</ds:datastoreItem>
</file>

<file path=customXml/itemProps2.xml><?xml version="1.0" encoding="utf-8"?>
<ds:datastoreItem xmlns:ds="http://schemas.openxmlformats.org/officeDocument/2006/customXml" ds:itemID="{4DE38670-5652-4396-9FB5-8668C6F58E6E}">
  <ds:schemaRefs>
    <ds:schemaRef ds:uri="http://purl.org/dc/terms/"/>
    <ds:schemaRef ds:uri="http://schemas.openxmlformats.org/package/2006/metadata/core-properties"/>
    <ds:schemaRef ds:uri="http://purl.org/dc/dcmitype/"/>
    <ds:schemaRef ds:uri="http://schemas.microsoft.com/office/2006/documentManagement/types"/>
    <ds:schemaRef ds:uri="http://schemas.microsoft.com/office/2006/metadata/properties"/>
    <ds:schemaRef ds:uri="http://www.w3.org/XML/1998/namespace"/>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38810DD4-B76D-456F-B1D9-816A1C0AAED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16</TotalTime>
  <Words>193</Words>
  <PresentationFormat>画面に合わせる (4:3)</PresentationFormat>
  <Paragraphs>23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2019-08-23T04:00:30Z</cp:lastPrinted>
  <dcterms:modified xsi:type="dcterms:W3CDTF">2019-08-26T01:08:14Z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0x0101002D8A9F1745003D44A14F8F6E14DE2F72</vt:lpwstr>
  </property>
</Properties>
</file>