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sldIdLst>
    <p:sldId id="1082" r:id="rId5"/>
    <p:sldId id="1083" r:id="rId6"/>
    <p:sldId id="1084" r:id="rId7"/>
    <p:sldId id="1085" r:id="rId8"/>
    <p:sldId id="1145" r:id="rId9"/>
    <p:sldId id="1087" r:id="rId10"/>
    <p:sldId id="1088" r:id="rId11"/>
    <p:sldId id="1089" r:id="rId12"/>
    <p:sldId id="1090" r:id="rId13"/>
    <p:sldId id="1091" r:id="rId14"/>
    <p:sldId id="1092" r:id="rId15"/>
    <p:sldId id="1093" r:id="rId16"/>
    <p:sldId id="1094" r:id="rId17"/>
    <p:sldId id="1095" r:id="rId18"/>
    <p:sldId id="1096" r:id="rId19"/>
    <p:sldId id="1143" r:id="rId20"/>
    <p:sldId id="1144" r:id="rId21"/>
    <p:sldId id="1099" r:id="rId22"/>
    <p:sldId id="1141" r:id="rId23"/>
    <p:sldId id="1101" r:id="rId24"/>
    <p:sldId id="1102" r:id="rId25"/>
    <p:sldId id="1103" r:id="rId26"/>
    <p:sldId id="1104" r:id="rId27"/>
    <p:sldId id="1105" r:id="rId28"/>
    <p:sldId id="1106" r:id="rId29"/>
    <p:sldId id="1107" r:id="rId30"/>
    <p:sldId id="1108" r:id="rId31"/>
    <p:sldId id="1109" r:id="rId32"/>
    <p:sldId id="1110" r:id="rId33"/>
    <p:sldId id="1111" r:id="rId34"/>
    <p:sldId id="1112" r:id="rId35"/>
    <p:sldId id="1140" r:id="rId36"/>
    <p:sldId id="1142" r:id="rId37"/>
    <p:sldId id="1115" r:id="rId38"/>
    <p:sldId id="1116" r:id="rId39"/>
    <p:sldId id="1117" r:id="rId40"/>
    <p:sldId id="1139" r:id="rId41"/>
    <p:sldId id="1119" r:id="rId42"/>
    <p:sldId id="1120" r:id="rId43"/>
    <p:sldId id="1121" r:id="rId44"/>
    <p:sldId id="1122" r:id="rId45"/>
    <p:sldId id="1123" r:id="rId46"/>
    <p:sldId id="1124" r:id="rId47"/>
    <p:sldId id="1125" r:id="rId48"/>
    <p:sldId id="1126" r:id="rId49"/>
    <p:sldId id="1127" r:id="rId50"/>
    <p:sldId id="1128" r:id="rId51"/>
    <p:sldId id="1129" r:id="rId52"/>
    <p:sldId id="1130" r:id="rId53"/>
    <p:sldId id="1131" r:id="rId54"/>
    <p:sldId id="1132" r:id="rId55"/>
    <p:sldId id="1133" r:id="rId56"/>
    <p:sldId id="1134" r:id="rId57"/>
    <p:sldId id="1135" r:id="rId58"/>
    <p:sldId id="1136" r:id="rId59"/>
    <p:sldId id="1137" r:id="rId60"/>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tchadmi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CC33"/>
    <a:srgbClr val="66FF33"/>
    <a:srgbClr val="3399FF"/>
    <a:srgbClr val="FFCC66"/>
    <a:srgbClr val="99FF33"/>
    <a:srgbClr val="66FFFF"/>
    <a:srgbClr val="99FFCC"/>
    <a:srgbClr val="99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74" autoAdjust="0"/>
    <p:restoredTop sz="94424" autoAdjust="0"/>
  </p:normalViewPr>
  <p:slideViewPr>
    <p:cSldViewPr>
      <p:cViewPr>
        <p:scale>
          <a:sx n="100" d="100"/>
          <a:sy n="100" d="100"/>
        </p:scale>
        <p:origin x="2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extLst>
            <c:ext xmlns:c16="http://schemas.microsoft.com/office/drawing/2014/chart" uri="{C3380CC4-5D6E-409C-BE32-E72D297353CC}">
              <c16:uniqueId val="{00000000-90F9-4625-944C-09D56BE26E52}"/>
            </c:ext>
          </c:extLst>
        </c:ser>
        <c:dLbls>
          <c:showLegendKey val="0"/>
          <c:showVal val="0"/>
          <c:showCatName val="0"/>
          <c:showSerName val="0"/>
          <c:showPercent val="0"/>
          <c:showBubbleSize val="0"/>
        </c:dLbls>
        <c:axId val="353149400"/>
        <c:axId val="353150968"/>
      </c:radarChart>
      <c:catAx>
        <c:axId val="35314940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53150968"/>
        <c:crosses val="autoZero"/>
        <c:auto val="1"/>
        <c:lblAlgn val="ctr"/>
        <c:lblOffset val="100"/>
        <c:noMultiLvlLbl val="0"/>
      </c:catAx>
      <c:valAx>
        <c:axId val="353150968"/>
        <c:scaling>
          <c:orientation val="maxMin"/>
          <c:max val="42"/>
          <c:min val="1"/>
        </c:scaling>
        <c:delete val="0"/>
        <c:axPos val="l"/>
        <c:majorGridlines/>
        <c:minorGridlines/>
        <c:numFmt formatCode="General" sourceLinked="1"/>
        <c:majorTickMark val="cross"/>
        <c:minorTickMark val="none"/>
        <c:tickLblPos val="none"/>
        <c:crossAx val="353149400"/>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extLst>
            <c:ext xmlns:c16="http://schemas.microsoft.com/office/drawing/2014/chart" uri="{C3380CC4-5D6E-409C-BE32-E72D297353CC}">
              <c16:uniqueId val="{00000000-6B4F-4E79-B59D-E74F9418D242}"/>
            </c:ext>
          </c:extLst>
        </c:ser>
        <c:dLbls>
          <c:showLegendKey val="0"/>
          <c:showVal val="0"/>
          <c:showCatName val="0"/>
          <c:showSerName val="0"/>
          <c:showPercent val="0"/>
          <c:showBubbleSize val="0"/>
        </c:dLbls>
        <c:axId val="353150576"/>
        <c:axId val="399573320"/>
      </c:radarChart>
      <c:catAx>
        <c:axId val="353150576"/>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3320"/>
        <c:crosses val="autoZero"/>
        <c:auto val="1"/>
        <c:lblAlgn val="ctr"/>
        <c:lblOffset val="100"/>
        <c:noMultiLvlLbl val="0"/>
      </c:catAx>
      <c:valAx>
        <c:axId val="399573320"/>
        <c:scaling>
          <c:orientation val="maxMin"/>
          <c:max val="42"/>
          <c:min val="1"/>
        </c:scaling>
        <c:delete val="0"/>
        <c:axPos val="l"/>
        <c:majorGridlines/>
        <c:minorGridlines/>
        <c:numFmt formatCode="General" sourceLinked="1"/>
        <c:majorTickMark val="cross"/>
        <c:minorTickMark val="none"/>
        <c:tickLblPos val="none"/>
        <c:crossAx val="353150576"/>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extLst>
            <c:ext xmlns:c16="http://schemas.microsoft.com/office/drawing/2014/chart" uri="{C3380CC4-5D6E-409C-BE32-E72D297353CC}">
              <c16:uniqueId val="{00000000-CFF9-4951-8DDE-7BF1DA0BBB91}"/>
            </c:ext>
          </c:extLst>
        </c:ser>
        <c:dLbls>
          <c:showLegendKey val="0"/>
          <c:showVal val="0"/>
          <c:showCatName val="0"/>
          <c:showSerName val="0"/>
          <c:showPercent val="0"/>
          <c:showBubbleSize val="0"/>
        </c:dLbls>
        <c:axId val="399577632"/>
        <c:axId val="399572536"/>
      </c:radarChart>
      <c:catAx>
        <c:axId val="39957763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2536"/>
        <c:crosses val="autoZero"/>
        <c:auto val="1"/>
        <c:lblAlgn val="ctr"/>
        <c:lblOffset val="100"/>
        <c:noMultiLvlLbl val="0"/>
      </c:catAx>
      <c:valAx>
        <c:axId val="399572536"/>
        <c:scaling>
          <c:orientation val="maxMin"/>
          <c:max val="42"/>
          <c:min val="1"/>
        </c:scaling>
        <c:delete val="0"/>
        <c:axPos val="l"/>
        <c:majorGridlines/>
        <c:minorGridlines/>
        <c:numFmt formatCode="General" sourceLinked="1"/>
        <c:majorTickMark val="cross"/>
        <c:minorTickMark val="none"/>
        <c:tickLblPos val="none"/>
        <c:crossAx val="39957763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extLst>
            <c:ext xmlns:c16="http://schemas.microsoft.com/office/drawing/2014/chart" uri="{C3380CC4-5D6E-409C-BE32-E72D297353CC}">
              <c16:uniqueId val="{00000000-9ED7-45F0-AD45-FFE0B8F9B1F9}"/>
            </c:ext>
          </c:extLst>
        </c:ser>
        <c:dLbls>
          <c:showLegendKey val="0"/>
          <c:showVal val="0"/>
          <c:showCatName val="0"/>
          <c:showSerName val="0"/>
          <c:showPercent val="0"/>
          <c:showBubbleSize val="0"/>
        </c:dLbls>
        <c:axId val="399571752"/>
        <c:axId val="399572144"/>
      </c:radarChart>
      <c:catAx>
        <c:axId val="39957175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2144"/>
        <c:crosses val="autoZero"/>
        <c:auto val="1"/>
        <c:lblAlgn val="ctr"/>
        <c:lblOffset val="100"/>
        <c:noMultiLvlLbl val="0"/>
      </c:catAx>
      <c:valAx>
        <c:axId val="399572144"/>
        <c:scaling>
          <c:orientation val="maxMin"/>
          <c:max val="42"/>
          <c:min val="1"/>
        </c:scaling>
        <c:delete val="0"/>
        <c:axPos val="l"/>
        <c:majorGridlines/>
        <c:minorGridlines/>
        <c:numFmt formatCode="General" sourceLinked="1"/>
        <c:majorTickMark val="cross"/>
        <c:minorTickMark val="none"/>
        <c:tickLblPos val="none"/>
        <c:crossAx val="39957175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extLst>
            <c:ext xmlns:c16="http://schemas.microsoft.com/office/drawing/2014/chart" uri="{C3380CC4-5D6E-409C-BE32-E72D297353CC}">
              <c16:uniqueId val="{00000000-6AAB-43A2-9E0E-2AFC2945E1F5}"/>
            </c:ext>
          </c:extLst>
        </c:ser>
        <c:dLbls>
          <c:showLegendKey val="0"/>
          <c:showVal val="0"/>
          <c:showCatName val="0"/>
          <c:showSerName val="0"/>
          <c:showPercent val="0"/>
          <c:showBubbleSize val="0"/>
        </c:dLbls>
        <c:axId val="399573712"/>
        <c:axId val="399578808"/>
      </c:radarChart>
      <c:catAx>
        <c:axId val="39957371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8808"/>
        <c:crosses val="autoZero"/>
        <c:auto val="1"/>
        <c:lblAlgn val="ctr"/>
        <c:lblOffset val="100"/>
        <c:noMultiLvlLbl val="0"/>
      </c:catAx>
      <c:valAx>
        <c:axId val="399578808"/>
        <c:scaling>
          <c:orientation val="maxMin"/>
          <c:max val="42"/>
          <c:min val="1"/>
        </c:scaling>
        <c:delete val="0"/>
        <c:axPos val="l"/>
        <c:majorGridlines/>
        <c:minorGridlines/>
        <c:numFmt formatCode="General" sourceLinked="1"/>
        <c:majorTickMark val="cross"/>
        <c:minorTickMark val="none"/>
        <c:tickLblPos val="none"/>
        <c:crossAx val="39957371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extLst>
            <c:ext xmlns:c16="http://schemas.microsoft.com/office/drawing/2014/chart" uri="{C3380CC4-5D6E-409C-BE32-E72D297353CC}">
              <c16:uniqueId val="{00000000-1392-4BC6-BD82-458AC9976B01}"/>
            </c:ext>
          </c:extLst>
        </c:ser>
        <c:dLbls>
          <c:showLegendKey val="0"/>
          <c:showVal val="0"/>
          <c:showCatName val="0"/>
          <c:showSerName val="0"/>
          <c:showPercent val="0"/>
          <c:showBubbleSize val="0"/>
        </c:dLbls>
        <c:axId val="399576848"/>
        <c:axId val="399579200"/>
      </c:radarChart>
      <c:catAx>
        <c:axId val="399576848"/>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9200"/>
        <c:crosses val="autoZero"/>
        <c:auto val="1"/>
        <c:lblAlgn val="ctr"/>
        <c:lblOffset val="100"/>
        <c:noMultiLvlLbl val="0"/>
      </c:catAx>
      <c:valAx>
        <c:axId val="399579200"/>
        <c:scaling>
          <c:orientation val="maxMin"/>
          <c:max val="42"/>
          <c:min val="1"/>
        </c:scaling>
        <c:delete val="0"/>
        <c:axPos val="l"/>
        <c:majorGridlines/>
        <c:minorGridlines/>
        <c:numFmt formatCode="General" sourceLinked="1"/>
        <c:majorTickMark val="cross"/>
        <c:minorTickMark val="none"/>
        <c:tickLblPos val="none"/>
        <c:crossAx val="399576848"/>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extLst>
            <c:ext xmlns:c16="http://schemas.microsoft.com/office/drawing/2014/chart" uri="{C3380CC4-5D6E-409C-BE32-E72D297353CC}">
              <c16:uniqueId val="{00000000-1D96-410F-A509-711D3CACA03F}"/>
            </c:ext>
          </c:extLst>
        </c:ser>
        <c:dLbls>
          <c:showLegendKey val="0"/>
          <c:showVal val="0"/>
          <c:showCatName val="0"/>
          <c:showSerName val="0"/>
          <c:showPercent val="0"/>
          <c:showBubbleSize val="0"/>
        </c:dLbls>
        <c:axId val="399574104"/>
        <c:axId val="399574496"/>
      </c:radarChart>
      <c:catAx>
        <c:axId val="399574104"/>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4496"/>
        <c:crosses val="autoZero"/>
        <c:auto val="1"/>
        <c:lblAlgn val="ctr"/>
        <c:lblOffset val="100"/>
        <c:noMultiLvlLbl val="0"/>
      </c:catAx>
      <c:valAx>
        <c:axId val="399574496"/>
        <c:scaling>
          <c:orientation val="maxMin"/>
          <c:max val="42"/>
          <c:min val="1"/>
        </c:scaling>
        <c:delete val="0"/>
        <c:axPos val="l"/>
        <c:majorGridlines/>
        <c:minorGridlines/>
        <c:numFmt formatCode="General" sourceLinked="1"/>
        <c:majorTickMark val="cross"/>
        <c:minorTickMark val="none"/>
        <c:tickLblPos val="none"/>
        <c:crossAx val="399574104"/>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extLst>
            <c:ext xmlns:c16="http://schemas.microsoft.com/office/drawing/2014/chart" uri="{C3380CC4-5D6E-409C-BE32-E72D297353CC}">
              <c16:uniqueId val="{00000000-FBBD-441C-8B9B-A919066226BC}"/>
            </c:ext>
          </c:extLst>
        </c:ser>
        <c:dLbls>
          <c:showLegendKey val="0"/>
          <c:showVal val="0"/>
          <c:showCatName val="0"/>
          <c:showSerName val="0"/>
          <c:showPercent val="0"/>
          <c:showBubbleSize val="0"/>
        </c:dLbls>
        <c:axId val="399575280"/>
        <c:axId val="399575672"/>
      </c:radarChart>
      <c:catAx>
        <c:axId val="39957528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5672"/>
        <c:crosses val="autoZero"/>
        <c:auto val="1"/>
        <c:lblAlgn val="ctr"/>
        <c:lblOffset val="100"/>
        <c:noMultiLvlLbl val="0"/>
      </c:catAx>
      <c:valAx>
        <c:axId val="399575672"/>
        <c:scaling>
          <c:orientation val="maxMin"/>
          <c:max val="42"/>
          <c:min val="1"/>
        </c:scaling>
        <c:delete val="0"/>
        <c:axPos val="l"/>
        <c:majorGridlines/>
        <c:minorGridlines/>
        <c:numFmt formatCode="General" sourceLinked="1"/>
        <c:majorTickMark val="cross"/>
        <c:minorTickMark val="none"/>
        <c:tickLblPos val="none"/>
        <c:crossAx val="39957528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225826425910073"/>
          <c:y val="0.18630541819365096"/>
          <c:w val="0.14771827384230665"/>
          <c:h val="0.62738916361269814"/>
        </c:manualLayout>
      </c:layout>
      <c:pieChart>
        <c:varyColors val="1"/>
        <c:ser>
          <c:idx val="0"/>
          <c:order val="0"/>
          <c:tx>
            <c:strRef>
              <c:f>Sheet1!$B$1</c:f>
              <c:strCache>
                <c:ptCount val="1"/>
                <c:pt idx="0">
                  <c:v>人口</c:v>
                </c:pt>
              </c:strCache>
            </c:strRef>
          </c:tx>
          <c:cat>
            <c:strRef>
              <c:f>Sheet1!$A$2:$A$3</c:f>
              <c:strCache>
                <c:ptCount val="2"/>
                <c:pt idx="0">
                  <c:v>大阪市　 【約31%】</c:v>
                </c:pt>
                <c:pt idx="1">
                  <c:v>それ以外【約69%】</c:v>
                </c:pt>
              </c:strCache>
            </c:strRef>
          </c:cat>
          <c:val>
            <c:numRef>
              <c:f>Sheet1!$B$2:$B$3</c:f>
              <c:numCache>
                <c:formatCode>General</c:formatCode>
                <c:ptCount val="2"/>
                <c:pt idx="0">
                  <c:v>273</c:v>
                </c:pt>
                <c:pt idx="1">
                  <c:v>609</c:v>
                </c:pt>
              </c:numCache>
            </c:numRef>
          </c:val>
          <c:extLst>
            <c:ext xmlns:c16="http://schemas.microsoft.com/office/drawing/2014/chart" uri="{C3380CC4-5D6E-409C-BE32-E72D297353CC}">
              <c16:uniqueId val="{00000000-8B39-431F-9621-DDA2F4A9817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5757233405071313"/>
          <c:y val="0.33464027184320999"/>
          <c:w val="0.37453599008772465"/>
          <c:h val="0.30968574796891091"/>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CDC7C423-C216-4CFF-ACE3-AC0FCC6DE66B}" type="presOf" srcId="{B3C3E063-9894-44E9-B052-C96D84EA93B7}" destId="{B6098A84-39E6-4259-82A2-B492BBB0368F}" srcOrd="0" destOrd="1" presId="urn:microsoft.com/office/officeart/2005/8/layout/chevron2"/>
    <dgm:cxn modelId="{575C495A-57A1-4EE8-B29E-28E8639735C6}" srcId="{C214934C-DA12-4A94-B242-FD22DB0325AC}" destId="{4839135E-7AFD-4BE6-B065-73BA2EA5027F}" srcOrd="0" destOrd="0" parTransId="{99442563-5255-424D-B7B2-A23F2BAEDEA9}" sibTransId="{BC0D51EE-ED92-4456-802D-6276122021D2}"/>
    <dgm:cxn modelId="{E186A7E2-E235-409C-A42D-3218F6019567}" type="presOf" srcId="{0655DC4D-101C-48E3-8CF7-5BC59D6E518F}" destId="{8B86865A-C7FC-4871-91B7-17601E608C00}" srcOrd="0" destOrd="0" presId="urn:microsoft.com/office/officeart/2005/8/layout/chevron2"/>
    <dgm:cxn modelId="{1711B2DC-E1BF-445D-BA93-804A21FAAF9B}" type="presOf" srcId="{CBE9B4EE-1DAF-437F-B1F7-A78169498388}" destId="{263BD2CF-28C4-4092-9983-D3C77E96E283}" srcOrd="0" destOrd="0" presId="urn:microsoft.com/office/officeart/2005/8/layout/chevron2"/>
    <dgm:cxn modelId="{16D92981-71D1-4141-B743-7604EBEB52D0}" srcId="{7E27BC4B-9BED-41F5-A06A-2F49958F34DF}" destId="{C214934C-DA12-4A94-B242-FD22DB0325AC}" srcOrd="2" destOrd="0" parTransId="{34E46014-9EC3-45E3-BD34-F1ADA0AFFBE2}" sibTransId="{05615420-162E-44F7-9FDD-75B1793BBBBC}"/>
    <dgm:cxn modelId="{6C6C5911-5ED9-4B0C-B9BE-DBD25C92618E}" type="presOf" srcId="{C214934C-DA12-4A94-B242-FD22DB0325AC}" destId="{5BEEA8FB-E323-4F70-A874-92E633AEA525}" srcOrd="0" destOrd="0" presId="urn:microsoft.com/office/officeart/2005/8/layout/chevron2"/>
    <dgm:cxn modelId="{212EAC03-4B5E-44CB-94E6-33C6AE5AB133}" type="presOf" srcId="{86F754EC-A8E1-4159-8F76-FD6E0EDF4CFE}" destId="{B6098A84-39E6-4259-82A2-B492BBB0368F}"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7DFF3569-8657-427A-B287-2A9E291FC697}" type="presOf" srcId="{FF8B84D3-5758-4DD3-8157-34B1817C00B3}" destId="{E224F703-97E3-44B3-A6CE-B1CDDB0646DA}" srcOrd="0" destOrd="0"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2D3DDC6A-83F2-49A9-A2AD-AF50D47BB466}" type="presOf" srcId="{A9849E37-A3B7-4656-A047-A723D6B5CAB7}" destId="{1DF1873B-154B-4915-8178-8D74084BE029}" srcOrd="0" destOrd="1" presId="urn:microsoft.com/office/officeart/2005/8/layout/chevron2"/>
    <dgm:cxn modelId="{7B11D44A-C6F3-4AA1-9590-A0F3D8664A68}" type="presOf" srcId="{7E27BC4B-9BED-41F5-A06A-2F49958F34DF}" destId="{91F47603-AE00-436B-B4EE-2999C28EEAD2}" srcOrd="0" destOrd="0" presId="urn:microsoft.com/office/officeart/2005/8/layout/chevron2"/>
    <dgm:cxn modelId="{7BBF0786-E5CB-4B83-ACE3-2360E82855F3}" type="presOf" srcId="{4839135E-7AFD-4BE6-B065-73BA2EA5027F}" destId="{1DF1873B-154B-4915-8178-8D74084BE029}" srcOrd="0" destOrd="0" presId="urn:microsoft.com/office/officeart/2005/8/layout/chevron2"/>
    <dgm:cxn modelId="{85F23161-664B-437D-B4AB-2E644A862125}" type="presOf" srcId="{B0C8D4B9-7D74-4AEC-A2F5-84254DFDE1A4}" destId="{E224F703-97E3-44B3-A6CE-B1CDDB0646DA}"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E4431963-92FE-42BF-BAB5-9A3A4197A2BF}" srcId="{0655DC4D-101C-48E3-8CF7-5BC59D6E518F}" destId="{B0C8D4B9-7D74-4AEC-A2F5-84254DFDE1A4}" srcOrd="1" destOrd="0" parTransId="{DE4B79A2-513C-41C0-85E7-0184B1D810FA}" sibTransId="{A855C6B5-BA33-4939-A298-85BC1E251798}"/>
    <dgm:cxn modelId="{A9EFF7E9-FEB2-47BA-B2A0-5DEA4E309905}" type="presParOf" srcId="{91F47603-AE00-436B-B4EE-2999C28EEAD2}" destId="{DF7A5F8E-B0A9-4DC8-9892-988BAF460BC4}" srcOrd="0" destOrd="0" presId="urn:microsoft.com/office/officeart/2005/8/layout/chevron2"/>
    <dgm:cxn modelId="{E6C4D7F9-066F-439E-B008-1D53309C19B2}" type="presParOf" srcId="{DF7A5F8E-B0A9-4DC8-9892-988BAF460BC4}" destId="{263BD2CF-28C4-4092-9983-D3C77E96E283}" srcOrd="0" destOrd="0" presId="urn:microsoft.com/office/officeart/2005/8/layout/chevron2"/>
    <dgm:cxn modelId="{35B75926-92F9-484F-9CCE-A86F5C4D4652}" type="presParOf" srcId="{DF7A5F8E-B0A9-4DC8-9892-988BAF460BC4}" destId="{B6098A84-39E6-4259-82A2-B492BBB0368F}" srcOrd="1" destOrd="0" presId="urn:microsoft.com/office/officeart/2005/8/layout/chevron2"/>
    <dgm:cxn modelId="{4C8E6988-3F86-4F34-BA03-9F87B9523FFF}" type="presParOf" srcId="{91F47603-AE00-436B-B4EE-2999C28EEAD2}" destId="{5FAE5572-3B4F-45BE-82DE-5B247BEB7B44}" srcOrd="1" destOrd="0" presId="urn:microsoft.com/office/officeart/2005/8/layout/chevron2"/>
    <dgm:cxn modelId="{5F9EBA01-382B-4389-9D8E-0187767BB739}" type="presParOf" srcId="{91F47603-AE00-436B-B4EE-2999C28EEAD2}" destId="{B4C53216-A7C8-4052-8166-1E9D1DCCFEE8}" srcOrd="2" destOrd="0" presId="urn:microsoft.com/office/officeart/2005/8/layout/chevron2"/>
    <dgm:cxn modelId="{B49AF4B1-C450-499D-8FBC-5C5F269D23C4}" type="presParOf" srcId="{B4C53216-A7C8-4052-8166-1E9D1DCCFEE8}" destId="{8B86865A-C7FC-4871-91B7-17601E608C00}" srcOrd="0" destOrd="0" presId="urn:microsoft.com/office/officeart/2005/8/layout/chevron2"/>
    <dgm:cxn modelId="{CB187E16-CB30-41EC-A857-2D7F4B60D69F}" type="presParOf" srcId="{B4C53216-A7C8-4052-8166-1E9D1DCCFEE8}" destId="{E224F703-97E3-44B3-A6CE-B1CDDB0646DA}" srcOrd="1" destOrd="0" presId="urn:microsoft.com/office/officeart/2005/8/layout/chevron2"/>
    <dgm:cxn modelId="{1E224935-48C6-4EE9-AB43-4D45967D5980}" type="presParOf" srcId="{91F47603-AE00-436B-B4EE-2999C28EEAD2}" destId="{D5F1CB35-D694-44B0-B3E6-9D1819A7E907}" srcOrd="3" destOrd="0" presId="urn:microsoft.com/office/officeart/2005/8/layout/chevron2"/>
    <dgm:cxn modelId="{064AD24D-FAC3-480C-8430-72B78D58A218}" type="presParOf" srcId="{91F47603-AE00-436B-B4EE-2999C28EEAD2}" destId="{9F8293BB-698E-4742-89B7-564E0DBA3B3C}" srcOrd="4" destOrd="0" presId="urn:microsoft.com/office/officeart/2005/8/layout/chevron2"/>
    <dgm:cxn modelId="{74DE6D7E-DDCD-47AE-B735-B9E02CC91CC2}" type="presParOf" srcId="{9F8293BB-698E-4742-89B7-564E0DBA3B3C}" destId="{5BEEA8FB-E323-4F70-A874-92E633AEA525}" srcOrd="0" destOrd="0" presId="urn:microsoft.com/office/officeart/2005/8/layout/chevron2"/>
    <dgm:cxn modelId="{3FD8FBA2-F165-4043-A2FD-6B743493AD3C}"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D2CF-28C4-4092-9983-D3C77E96E283}">
      <dsp:nvSpPr>
        <dsp:cNvPr id="0" name=""/>
        <dsp:cNvSpPr/>
      </dsp:nvSpPr>
      <dsp:spPr>
        <a:xfrm rot="5400000">
          <a:off x="-233439" y="235600"/>
          <a:ext cx="1556266" cy="1089386"/>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世界の中で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546853"/>
        <a:ext cx="1089386" cy="466880"/>
      </dsp:txXfrm>
    </dsp:sp>
    <dsp:sp modelId="{B6098A84-39E6-4259-82A2-B492BBB0368F}">
      <dsp:nvSpPr>
        <dsp:cNvPr id="0" name=""/>
        <dsp:cNvSpPr/>
      </dsp:nvSpPr>
      <dsp:spPr>
        <a:xfrm rot="5400000">
          <a:off x="3999346" y="-290779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kern="1200" dirty="0">
            <a:solidFill>
              <a:schemeClr val="tx1"/>
            </a:solidFill>
          </a:endParaRPr>
        </a:p>
      </dsp:txBody>
      <dsp:txXfrm rot="-5400000">
        <a:off x="1089387" y="51541"/>
        <a:ext cx="6782112" cy="912811"/>
      </dsp:txXfrm>
    </dsp:sp>
    <dsp:sp modelId="{8B86865A-C7FC-4871-91B7-17601E608C00}">
      <dsp:nvSpPr>
        <dsp:cNvPr id="0" name=""/>
        <dsp:cNvSpPr/>
      </dsp:nvSpPr>
      <dsp:spPr>
        <a:xfrm rot="5400000">
          <a:off x="-233439" y="1456578"/>
          <a:ext cx="1556266" cy="1089386"/>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日本の中で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1767831"/>
        <a:ext cx="1089386" cy="466880"/>
      </dsp:txXfrm>
    </dsp:sp>
    <dsp:sp modelId="{E224F703-97E3-44B3-A6CE-B1CDDB0646DA}">
      <dsp:nvSpPr>
        <dsp:cNvPr id="0" name=""/>
        <dsp:cNvSpPr/>
      </dsp:nvSpPr>
      <dsp:spPr>
        <a:xfrm rot="5400000">
          <a:off x="3999346" y="-1686835"/>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ts val="14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kern="1200" dirty="0">
            <a:solidFill>
              <a:schemeClr val="tx1"/>
            </a:solidFill>
          </a:endParaRPr>
        </a:p>
      </dsp:txBody>
      <dsp:txXfrm rot="-5400000">
        <a:off x="1089387" y="1272505"/>
        <a:ext cx="6782112" cy="912811"/>
      </dsp:txXfrm>
    </dsp:sp>
    <dsp:sp modelId="{5BEEA8FB-E323-4F70-A874-92E633AEA525}">
      <dsp:nvSpPr>
        <dsp:cNvPr id="0" name=""/>
        <dsp:cNvSpPr/>
      </dsp:nvSpPr>
      <dsp:spPr>
        <a:xfrm rot="5400000">
          <a:off x="-233439" y="2681773"/>
          <a:ext cx="1556266" cy="1089386"/>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180000" rIns="8890" bIns="8890" numCol="1" spcCol="1270" anchor="ctr" anchorCtr="0">
          <a:noAutofit/>
        </a:bodyPr>
        <a:lstStyle/>
        <a:p>
          <a:pPr lvl="0" algn="ctr" defTabSz="622300">
            <a:lnSpc>
              <a:spcPts val="1600"/>
            </a:lnSpc>
            <a:spcBef>
              <a:spcPct val="0"/>
            </a:spcBef>
            <a:spcAft>
              <a:spcPts val="0"/>
            </a:spcAft>
          </a:pPr>
          <a:r>
            <a:rPr kumimoji="1" lang="ja-JP" altLang="en-US" sz="1400" b="1" kern="1200" dirty="0" smtClean="0">
              <a:latin typeface="Meiryo UI" panose="020B0604030504040204" pitchFamily="50" charset="-128"/>
              <a:ea typeface="Meiryo UI" panose="020B0604030504040204" pitchFamily="50" charset="-128"/>
            </a:rPr>
            <a:t>住民にとって</a:t>
          </a:r>
          <a:endParaRPr kumimoji="1" lang="ja-JP" altLang="en-US" sz="1400" b="1" kern="1200" dirty="0">
            <a:latin typeface="Meiryo UI" panose="020B0604030504040204" pitchFamily="50" charset="-128"/>
            <a:ea typeface="Meiryo UI" panose="020B0604030504040204" pitchFamily="50" charset="-128"/>
          </a:endParaRPr>
        </a:p>
      </dsp:txBody>
      <dsp:txXfrm rot="-5400000">
        <a:off x="1" y="2993026"/>
        <a:ext cx="1089386" cy="466880"/>
      </dsp:txXfrm>
    </dsp:sp>
    <dsp:sp modelId="{1DF1873B-154B-4915-8178-8D74084BE029}">
      <dsp:nvSpPr>
        <dsp:cNvPr id="0" name=""/>
        <dsp:cNvSpPr/>
      </dsp:nvSpPr>
      <dsp:spPr>
        <a:xfrm rot="5400000">
          <a:off x="3999346" y="-44476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ct val="900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kern="1200" dirty="0">
            <a:solidFill>
              <a:schemeClr val="tx1"/>
            </a:solidFill>
          </a:endParaRPr>
        </a:p>
      </dsp:txBody>
      <dsp:txXfrm rot="-5400000">
        <a:off x="1089387" y="2514571"/>
        <a:ext cx="6782112" cy="912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1372" tIns="45686" rIns="91372" bIns="4568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6" y="0"/>
            <a:ext cx="2949575" cy="496888"/>
          </a:xfrm>
          <a:prstGeom prst="rect">
            <a:avLst/>
          </a:prstGeom>
        </p:spPr>
        <p:txBody>
          <a:bodyPr vert="horz" lIns="91372" tIns="45686" rIns="91372" bIns="45686"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2019/5/20</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72" tIns="45686" rIns="91372" bIns="45686" rtlCol="0" anchor="ctr"/>
          <a:lstStyle/>
          <a:p>
            <a:pPr lvl="0"/>
            <a:endParaRPr lang="ja-JP" altLang="en-US" noProof="0"/>
          </a:p>
        </p:txBody>
      </p:sp>
      <p:sp>
        <p:nvSpPr>
          <p:cNvPr id="5" name="ノート プレースホルダー 4"/>
          <p:cNvSpPr>
            <a:spLocks noGrp="1"/>
          </p:cNvSpPr>
          <p:nvPr>
            <p:ph type="body" sz="quarter" idx="3"/>
          </p:nvPr>
        </p:nvSpPr>
        <p:spPr>
          <a:xfrm>
            <a:off x="681045" y="4721225"/>
            <a:ext cx="5445125" cy="4471988"/>
          </a:xfrm>
          <a:prstGeom prst="rect">
            <a:avLst/>
          </a:prstGeom>
        </p:spPr>
        <p:txBody>
          <a:bodyPr vert="horz" lIns="91372" tIns="45686" rIns="91372" bIns="4568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8" y="9440871"/>
            <a:ext cx="2949575" cy="496887"/>
          </a:xfrm>
          <a:prstGeom prst="rect">
            <a:avLst/>
          </a:prstGeom>
        </p:spPr>
        <p:txBody>
          <a:bodyPr vert="horz" lIns="91372" tIns="45686" rIns="91372" bIns="4568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6" y="9440871"/>
            <a:ext cx="2949575" cy="496887"/>
          </a:xfrm>
          <a:prstGeom prst="rect">
            <a:avLst/>
          </a:prstGeom>
        </p:spPr>
        <p:txBody>
          <a:bodyPr vert="horz" lIns="91372" tIns="45686" rIns="91372" bIns="45686"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a:t>
            </a:fld>
            <a:endParaRPr lang="ja-JP" altLang="en-US" dirty="0"/>
          </a:p>
        </p:txBody>
      </p:sp>
    </p:spTree>
    <p:extLst>
      <p:ext uri="{BB962C8B-B14F-4D97-AF65-F5344CB8AC3E}">
        <p14:creationId xmlns:p14="http://schemas.microsoft.com/office/powerpoint/2010/main" val="77232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10</a:t>
            </a:fld>
            <a:endParaRPr lang="ja-JP" altLang="en-US"/>
          </a:p>
        </p:txBody>
      </p:sp>
    </p:spTree>
    <p:extLst>
      <p:ext uri="{BB962C8B-B14F-4D97-AF65-F5344CB8AC3E}">
        <p14:creationId xmlns:p14="http://schemas.microsoft.com/office/powerpoint/2010/main" val="359406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11</a:t>
            </a:fld>
            <a:endParaRPr lang="ja-JP" altLang="en-US"/>
          </a:p>
        </p:txBody>
      </p:sp>
    </p:spTree>
    <p:extLst>
      <p:ext uri="{BB962C8B-B14F-4D97-AF65-F5344CB8AC3E}">
        <p14:creationId xmlns:p14="http://schemas.microsoft.com/office/powerpoint/2010/main" val="348870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12</a:t>
            </a:fld>
            <a:endParaRPr lang="ja-JP" altLang="en-US"/>
          </a:p>
        </p:txBody>
      </p:sp>
    </p:spTree>
    <p:extLst>
      <p:ext uri="{BB962C8B-B14F-4D97-AF65-F5344CB8AC3E}">
        <p14:creationId xmlns:p14="http://schemas.microsoft.com/office/powerpoint/2010/main" val="234228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13</a:t>
            </a:fld>
            <a:endParaRPr lang="ja-JP" altLang="en-US"/>
          </a:p>
        </p:txBody>
      </p:sp>
    </p:spTree>
    <p:extLst>
      <p:ext uri="{BB962C8B-B14F-4D97-AF65-F5344CB8AC3E}">
        <p14:creationId xmlns:p14="http://schemas.microsoft.com/office/powerpoint/2010/main" val="249224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241060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15</a:t>
            </a:fld>
            <a:endParaRPr lang="ja-JP" altLang="en-US"/>
          </a:p>
        </p:txBody>
      </p:sp>
    </p:spTree>
    <p:extLst>
      <p:ext uri="{BB962C8B-B14F-4D97-AF65-F5344CB8AC3E}">
        <p14:creationId xmlns:p14="http://schemas.microsoft.com/office/powerpoint/2010/main" val="403478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3695716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1637319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97417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19</a:t>
            </a:fld>
            <a:endParaRPr lang="ja-JP" altLang="en-US"/>
          </a:p>
        </p:txBody>
      </p:sp>
    </p:spTree>
    <p:extLst>
      <p:ext uri="{BB962C8B-B14F-4D97-AF65-F5344CB8AC3E}">
        <p14:creationId xmlns:p14="http://schemas.microsoft.com/office/powerpoint/2010/main" val="139982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a:t>
            </a:fld>
            <a:endParaRPr lang="ja-JP" altLang="en-US"/>
          </a:p>
        </p:txBody>
      </p:sp>
    </p:spTree>
    <p:extLst>
      <p:ext uri="{BB962C8B-B14F-4D97-AF65-F5344CB8AC3E}">
        <p14:creationId xmlns:p14="http://schemas.microsoft.com/office/powerpoint/2010/main" val="244229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20</a:t>
            </a:fld>
            <a:endParaRPr lang="ja-JP" altLang="en-US"/>
          </a:p>
        </p:txBody>
      </p:sp>
    </p:spTree>
    <p:extLst>
      <p:ext uri="{BB962C8B-B14F-4D97-AF65-F5344CB8AC3E}">
        <p14:creationId xmlns:p14="http://schemas.microsoft.com/office/powerpoint/2010/main" val="1837998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21</a:t>
            </a:fld>
            <a:endParaRPr lang="ja-JP" altLang="en-US"/>
          </a:p>
        </p:txBody>
      </p:sp>
    </p:spTree>
    <p:extLst>
      <p:ext uri="{BB962C8B-B14F-4D97-AF65-F5344CB8AC3E}">
        <p14:creationId xmlns:p14="http://schemas.microsoft.com/office/powerpoint/2010/main" val="1647740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22</a:t>
            </a:fld>
            <a:endParaRPr lang="ja-JP" altLang="en-US"/>
          </a:p>
        </p:txBody>
      </p:sp>
    </p:spTree>
    <p:extLst>
      <p:ext uri="{BB962C8B-B14F-4D97-AF65-F5344CB8AC3E}">
        <p14:creationId xmlns:p14="http://schemas.microsoft.com/office/powerpoint/2010/main" val="2034541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23</a:t>
            </a:fld>
            <a:endParaRPr lang="ja-JP" altLang="en-US"/>
          </a:p>
        </p:txBody>
      </p:sp>
    </p:spTree>
    <p:extLst>
      <p:ext uri="{BB962C8B-B14F-4D97-AF65-F5344CB8AC3E}">
        <p14:creationId xmlns:p14="http://schemas.microsoft.com/office/powerpoint/2010/main" val="2485846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24</a:t>
            </a:fld>
            <a:endParaRPr lang="ja-JP" altLang="en-US"/>
          </a:p>
        </p:txBody>
      </p:sp>
    </p:spTree>
    <p:extLst>
      <p:ext uri="{BB962C8B-B14F-4D97-AF65-F5344CB8AC3E}">
        <p14:creationId xmlns:p14="http://schemas.microsoft.com/office/powerpoint/2010/main" val="4089872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1594512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26</a:t>
            </a:fld>
            <a:endParaRPr lang="ja-JP" altLang="en-US"/>
          </a:p>
        </p:txBody>
      </p:sp>
    </p:spTree>
    <p:extLst>
      <p:ext uri="{BB962C8B-B14F-4D97-AF65-F5344CB8AC3E}">
        <p14:creationId xmlns:p14="http://schemas.microsoft.com/office/powerpoint/2010/main" val="810245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27</a:t>
            </a:fld>
            <a:endParaRPr lang="ja-JP" altLang="en-US"/>
          </a:p>
        </p:txBody>
      </p:sp>
    </p:spTree>
    <p:extLst>
      <p:ext uri="{BB962C8B-B14F-4D97-AF65-F5344CB8AC3E}">
        <p14:creationId xmlns:p14="http://schemas.microsoft.com/office/powerpoint/2010/main" val="3189834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28</a:t>
            </a:fld>
            <a:endParaRPr lang="ja-JP" altLang="en-US"/>
          </a:p>
        </p:txBody>
      </p:sp>
    </p:spTree>
    <p:extLst>
      <p:ext uri="{BB962C8B-B14F-4D97-AF65-F5344CB8AC3E}">
        <p14:creationId xmlns:p14="http://schemas.microsoft.com/office/powerpoint/2010/main" val="2778352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29</a:t>
            </a:fld>
            <a:endParaRPr lang="ja-JP" altLang="en-US"/>
          </a:p>
        </p:txBody>
      </p:sp>
    </p:spTree>
    <p:extLst>
      <p:ext uri="{BB962C8B-B14F-4D97-AF65-F5344CB8AC3E}">
        <p14:creationId xmlns:p14="http://schemas.microsoft.com/office/powerpoint/2010/main" val="385866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a:t>
            </a:fld>
            <a:endParaRPr lang="ja-JP" altLang="en-US"/>
          </a:p>
        </p:txBody>
      </p:sp>
    </p:spTree>
    <p:extLst>
      <p:ext uri="{BB962C8B-B14F-4D97-AF65-F5344CB8AC3E}">
        <p14:creationId xmlns:p14="http://schemas.microsoft.com/office/powerpoint/2010/main" val="2905251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30</a:t>
            </a:fld>
            <a:endParaRPr lang="ja-JP" altLang="en-US"/>
          </a:p>
        </p:txBody>
      </p:sp>
    </p:spTree>
    <p:extLst>
      <p:ext uri="{BB962C8B-B14F-4D97-AF65-F5344CB8AC3E}">
        <p14:creationId xmlns:p14="http://schemas.microsoft.com/office/powerpoint/2010/main" val="1781890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20896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32</a:t>
            </a:fld>
            <a:endParaRPr lang="ja-JP" altLang="en-US"/>
          </a:p>
        </p:txBody>
      </p:sp>
    </p:spTree>
    <p:extLst>
      <p:ext uri="{BB962C8B-B14F-4D97-AF65-F5344CB8AC3E}">
        <p14:creationId xmlns:p14="http://schemas.microsoft.com/office/powerpoint/2010/main" val="2291091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33</a:t>
            </a:fld>
            <a:endParaRPr lang="ja-JP" altLang="en-US">
              <a:solidFill>
                <a:prstClr val="black"/>
              </a:solidFill>
            </a:endParaRPr>
          </a:p>
        </p:txBody>
      </p:sp>
    </p:spTree>
    <p:extLst>
      <p:ext uri="{BB962C8B-B14F-4D97-AF65-F5344CB8AC3E}">
        <p14:creationId xmlns:p14="http://schemas.microsoft.com/office/powerpoint/2010/main" val="1587402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4292773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35</a:t>
            </a:fld>
            <a:endParaRPr lang="ja-JP" altLang="en-US"/>
          </a:p>
        </p:txBody>
      </p:sp>
    </p:spTree>
    <p:extLst>
      <p:ext uri="{BB962C8B-B14F-4D97-AF65-F5344CB8AC3E}">
        <p14:creationId xmlns:p14="http://schemas.microsoft.com/office/powerpoint/2010/main" val="3913977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1312806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37</a:t>
            </a:fld>
            <a:endParaRPr lang="ja-JP" altLang="en-US"/>
          </a:p>
        </p:txBody>
      </p:sp>
    </p:spTree>
    <p:extLst>
      <p:ext uri="{BB962C8B-B14F-4D97-AF65-F5344CB8AC3E}">
        <p14:creationId xmlns:p14="http://schemas.microsoft.com/office/powerpoint/2010/main" val="131359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38</a:t>
            </a:fld>
            <a:endParaRPr lang="ja-JP" altLang="en-US">
              <a:solidFill>
                <a:prstClr val="black"/>
              </a:solidFill>
            </a:endParaRPr>
          </a:p>
        </p:txBody>
      </p:sp>
    </p:spTree>
    <p:extLst>
      <p:ext uri="{BB962C8B-B14F-4D97-AF65-F5344CB8AC3E}">
        <p14:creationId xmlns:p14="http://schemas.microsoft.com/office/powerpoint/2010/main" val="919080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39</a:t>
            </a:fld>
            <a:endParaRPr lang="ja-JP" altLang="en-US"/>
          </a:p>
        </p:txBody>
      </p:sp>
    </p:spTree>
    <p:extLst>
      <p:ext uri="{BB962C8B-B14F-4D97-AF65-F5344CB8AC3E}">
        <p14:creationId xmlns:p14="http://schemas.microsoft.com/office/powerpoint/2010/main" val="330772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3196817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41</a:t>
            </a:fld>
            <a:endParaRPr lang="ja-JP" altLang="en-US"/>
          </a:p>
        </p:txBody>
      </p:sp>
    </p:spTree>
    <p:extLst>
      <p:ext uri="{BB962C8B-B14F-4D97-AF65-F5344CB8AC3E}">
        <p14:creationId xmlns:p14="http://schemas.microsoft.com/office/powerpoint/2010/main" val="3107083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3936685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43</a:t>
            </a:fld>
            <a:endParaRPr lang="ja-JP" altLang="en-US"/>
          </a:p>
        </p:txBody>
      </p:sp>
    </p:spTree>
    <p:extLst>
      <p:ext uri="{BB962C8B-B14F-4D97-AF65-F5344CB8AC3E}">
        <p14:creationId xmlns:p14="http://schemas.microsoft.com/office/powerpoint/2010/main" val="2291247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4043044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45</a:t>
            </a:fld>
            <a:endParaRPr lang="ja-JP" altLang="en-US"/>
          </a:p>
        </p:txBody>
      </p:sp>
    </p:spTree>
    <p:extLst>
      <p:ext uri="{BB962C8B-B14F-4D97-AF65-F5344CB8AC3E}">
        <p14:creationId xmlns:p14="http://schemas.microsoft.com/office/powerpoint/2010/main" val="2170004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46</a:t>
            </a:fld>
            <a:endParaRPr lang="ja-JP" altLang="en-US"/>
          </a:p>
        </p:txBody>
      </p:sp>
    </p:spTree>
    <p:extLst>
      <p:ext uri="{BB962C8B-B14F-4D97-AF65-F5344CB8AC3E}">
        <p14:creationId xmlns:p14="http://schemas.microsoft.com/office/powerpoint/2010/main" val="245266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47</a:t>
            </a:fld>
            <a:endParaRPr lang="ja-JP" altLang="en-US"/>
          </a:p>
        </p:txBody>
      </p:sp>
    </p:spTree>
    <p:extLst>
      <p:ext uri="{BB962C8B-B14F-4D97-AF65-F5344CB8AC3E}">
        <p14:creationId xmlns:p14="http://schemas.microsoft.com/office/powerpoint/2010/main" val="3228749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48</a:t>
            </a:fld>
            <a:endParaRPr lang="ja-JP" altLang="en-US"/>
          </a:p>
        </p:txBody>
      </p:sp>
    </p:spTree>
    <p:extLst>
      <p:ext uri="{BB962C8B-B14F-4D97-AF65-F5344CB8AC3E}">
        <p14:creationId xmlns:p14="http://schemas.microsoft.com/office/powerpoint/2010/main" val="2102696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49</a:t>
            </a:fld>
            <a:endParaRPr lang="ja-JP" altLang="en-US"/>
          </a:p>
        </p:txBody>
      </p:sp>
    </p:spTree>
    <p:extLst>
      <p:ext uri="{BB962C8B-B14F-4D97-AF65-F5344CB8AC3E}">
        <p14:creationId xmlns:p14="http://schemas.microsoft.com/office/powerpoint/2010/main" val="327586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5</a:t>
            </a:fld>
            <a:endParaRPr lang="ja-JP" altLang="en-US"/>
          </a:p>
        </p:txBody>
      </p:sp>
    </p:spTree>
    <p:extLst>
      <p:ext uri="{BB962C8B-B14F-4D97-AF65-F5344CB8AC3E}">
        <p14:creationId xmlns:p14="http://schemas.microsoft.com/office/powerpoint/2010/main" val="4096885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22608422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893745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262627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6</a:t>
            </a:fld>
            <a:endParaRPr lang="ja-JP" altLang="en-US"/>
          </a:p>
        </p:txBody>
      </p:sp>
    </p:spTree>
    <p:extLst>
      <p:ext uri="{BB962C8B-B14F-4D97-AF65-F5344CB8AC3E}">
        <p14:creationId xmlns:p14="http://schemas.microsoft.com/office/powerpoint/2010/main" val="68317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7</a:t>
            </a:fld>
            <a:endParaRPr lang="ja-JP" altLang="en-US"/>
          </a:p>
        </p:txBody>
      </p:sp>
    </p:spTree>
    <p:extLst>
      <p:ext uri="{BB962C8B-B14F-4D97-AF65-F5344CB8AC3E}">
        <p14:creationId xmlns:p14="http://schemas.microsoft.com/office/powerpoint/2010/main" val="145413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2019/5/20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2019/5/20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2019/5/20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2019/5/20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2019/5/20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2019/5/20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2019/5/20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2019/5/20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2019/5/20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2019/5/20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2019/5/20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2019/5/20</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jpeg"/><Relationship Id="rId17" Type="http://schemas.openxmlformats.org/officeDocument/2006/relationships/image" Target="../media/image33.png"/><Relationship Id="rId2" Type="http://schemas.openxmlformats.org/officeDocument/2006/relationships/notesSlide" Target="../notesSlides/notesSlide22.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jpeg"/><Relationship Id="rId12" Type="http://schemas.openxmlformats.org/officeDocument/2006/relationships/image" Target="../media/image57.wm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5" Type="http://schemas.openxmlformats.org/officeDocument/2006/relationships/image" Target="../media/image60.jpeg"/><Relationship Id="rId10" Type="http://schemas.openxmlformats.org/officeDocument/2006/relationships/image" Target="../media/image55.emf"/><Relationship Id="rId4" Type="http://schemas.openxmlformats.org/officeDocument/2006/relationships/image" Target="../media/image49.wmf"/><Relationship Id="rId9" Type="http://schemas.openxmlformats.org/officeDocument/2006/relationships/image" Target="../media/image54.png"/><Relationship Id="rId1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JPG"/></Relationships>
</file>

<file path=ppt/slides/_rels/slide4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jpeg"/><Relationship Id="rId10" Type="http://schemas.microsoft.com/office/2007/relationships/hdphoto" Target="../media/hdphoto1.wdp"/><Relationship Id="rId4" Type="http://schemas.openxmlformats.org/officeDocument/2006/relationships/image" Target="../media/image75.jpeg"/><Relationship Id="rId9" Type="http://schemas.openxmlformats.org/officeDocument/2006/relationships/image" Target="../media/image80.png"/></Relationships>
</file>

<file path=ppt/slides/_rels/slide44.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1.jpeg"/><Relationship Id="rId7"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jpeg"/><Relationship Id="rId10" Type="http://schemas.openxmlformats.org/officeDocument/2006/relationships/image" Target="../media/image86.jpeg"/><Relationship Id="rId4" Type="http://schemas.microsoft.com/office/2007/relationships/hdphoto" Target="../media/hdphoto2.wdp"/><Relationship Id="rId9" Type="http://schemas.microsoft.com/office/2007/relationships/hdphoto" Target="../media/hdphoto3.wdp"/></Relationships>
</file>

<file path=ppt/slides/_rels/slide45.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image" Target="../media/image87.jpeg"/><Relationship Id="rId7" Type="http://schemas.microsoft.com/office/2007/relationships/hdphoto" Target="../media/hdphoto5.wdp"/><Relationship Id="rId12" Type="http://schemas.openxmlformats.org/officeDocument/2006/relationships/image" Target="../media/image94.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3.jpeg"/><Relationship Id="rId5" Type="http://schemas.microsoft.com/office/2007/relationships/hdphoto" Target="../media/hdphoto4.wdp"/><Relationship Id="rId10" Type="http://schemas.openxmlformats.org/officeDocument/2006/relationships/image" Target="../media/image92.jpeg"/><Relationship Id="rId4" Type="http://schemas.openxmlformats.org/officeDocument/2006/relationships/image" Target="../media/image88.png"/><Relationship Id="rId9" Type="http://schemas.openxmlformats.org/officeDocument/2006/relationships/image" Target="../media/image91.jpeg"/></Relationships>
</file>

<file path=ppt/slides/_rels/slide4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hyperlink" Target="http://www.city.osaka.lg.jp/kensetsu/cmsfiles/contents/0000377/377441/DSC_0968(2).jpg" TargetMode="External"/><Relationship Id="rId7" Type="http://schemas.openxmlformats.org/officeDocument/2006/relationships/image" Target="../media/image98.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10.jpeg"/><Relationship Id="rId18" Type="http://schemas.openxmlformats.org/officeDocument/2006/relationships/image" Target="../media/image115.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17" Type="http://schemas.openxmlformats.org/officeDocument/2006/relationships/image" Target="../media/image114.png"/><Relationship Id="rId2" Type="http://schemas.openxmlformats.org/officeDocument/2006/relationships/notesSlide" Target="../notesSlides/notesSlide51.xml"/><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1.xml"/><Relationship Id="rId6" Type="http://schemas.openxmlformats.org/officeDocument/2006/relationships/image" Target="../media/image104.jpeg"/><Relationship Id="rId11" Type="http://schemas.openxmlformats.org/officeDocument/2006/relationships/image" Target="../media/image109.wmf"/><Relationship Id="rId5" Type="http://schemas.openxmlformats.org/officeDocument/2006/relationships/image" Target="../media/image103.jpeg"/><Relationship Id="rId15" Type="http://schemas.openxmlformats.org/officeDocument/2006/relationships/image" Target="../media/image112.jpeg"/><Relationship Id="rId10" Type="http://schemas.openxmlformats.org/officeDocument/2006/relationships/image" Target="../media/image108.jpeg"/><Relationship Id="rId19" Type="http://schemas.openxmlformats.org/officeDocument/2006/relationships/image" Target="../media/image116.png"/><Relationship Id="rId4" Type="http://schemas.openxmlformats.org/officeDocument/2006/relationships/image" Target="../media/image102.png"/><Relationship Id="rId9" Type="http://schemas.openxmlformats.org/officeDocument/2006/relationships/image" Target="../media/image107.wmf"/><Relationship Id="rId14" Type="http://schemas.openxmlformats.org/officeDocument/2006/relationships/image" Target="../media/image11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36512" y="1964160"/>
            <a:ext cx="91535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smtClean="0">
                <a:latin typeface="Meiryo UI" pitchFamily="50" charset="-128"/>
                <a:ea typeface="Meiryo UI" pitchFamily="50" charset="-128"/>
                <a:cs typeface="Meiryo UI" pitchFamily="50" charset="-128"/>
              </a:rPr>
              <a:t>～副首都・大阪に</a:t>
            </a:r>
            <a:r>
              <a:rPr lang="ja-JP" altLang="en-US" sz="2400" dirty="0">
                <a:latin typeface="Meiryo UI" pitchFamily="50" charset="-128"/>
                <a:ea typeface="Meiryo UI" pitchFamily="50" charset="-128"/>
                <a:cs typeface="Meiryo UI" pitchFamily="50" charset="-128"/>
              </a:rPr>
              <a:t>向けた中長期的な取組み方向～</a:t>
            </a:r>
            <a:endParaRPr lang="en-US" altLang="ja-JP"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3183359"/>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u="sng" dirty="0" smtClean="0">
                <a:solidFill>
                  <a:srgbClr val="FF0000"/>
                </a:solidFill>
                <a:latin typeface="Meiryo UI" pitchFamily="50" charset="-128"/>
                <a:ea typeface="Meiryo UI" pitchFamily="50" charset="-128"/>
                <a:cs typeface="Meiryo UI" pitchFamily="50" charset="-128"/>
              </a:rPr>
              <a:t>（</a:t>
            </a:r>
            <a:r>
              <a:rPr lang="en-US" altLang="ja-JP" sz="2400" u="sng" dirty="0" smtClean="0">
                <a:solidFill>
                  <a:srgbClr val="FF0000"/>
                </a:solidFill>
                <a:latin typeface="Meiryo UI" pitchFamily="50" charset="-128"/>
                <a:ea typeface="Meiryo UI" pitchFamily="50" charset="-128"/>
                <a:cs typeface="Meiryo UI" pitchFamily="50" charset="-128"/>
              </a:rPr>
              <a:t>2019</a:t>
            </a:r>
            <a:r>
              <a:rPr lang="ja-JP" altLang="en-US" sz="2400" u="sng" dirty="0" smtClean="0">
                <a:solidFill>
                  <a:srgbClr val="FF0000"/>
                </a:solidFill>
                <a:latin typeface="Meiryo UI" pitchFamily="50" charset="-128"/>
                <a:ea typeface="Meiryo UI" pitchFamily="50" charset="-128"/>
                <a:cs typeface="Meiryo UI" pitchFamily="50" charset="-128"/>
              </a:rPr>
              <a:t>年</a:t>
            </a:r>
            <a:r>
              <a:rPr lang="ja-JP" altLang="en-US" sz="2400" u="sng" dirty="0">
                <a:solidFill>
                  <a:srgbClr val="FF0000"/>
                </a:solidFill>
                <a:latin typeface="Meiryo UI" pitchFamily="50" charset="-128"/>
                <a:ea typeface="Meiryo UI" pitchFamily="50" charset="-128"/>
                <a:cs typeface="Meiryo UI" pitchFamily="50" charset="-128"/>
              </a:rPr>
              <a:t>５</a:t>
            </a:r>
            <a:r>
              <a:rPr lang="ja-JP" altLang="en-US" sz="2400" u="sng" dirty="0" smtClean="0">
                <a:solidFill>
                  <a:srgbClr val="FF0000"/>
                </a:solidFill>
                <a:latin typeface="Meiryo UI" pitchFamily="50" charset="-128"/>
                <a:ea typeface="Meiryo UI" pitchFamily="50" charset="-128"/>
                <a:cs typeface="Meiryo UI" pitchFamily="50" charset="-128"/>
              </a:rPr>
              <a:t>月修正</a:t>
            </a:r>
            <a:r>
              <a:rPr lang="ja-JP" altLang="en-US" sz="2400" u="sng" dirty="0">
                <a:solidFill>
                  <a:srgbClr val="FF0000"/>
                </a:solidFill>
                <a:latin typeface="Meiryo UI" pitchFamily="50" charset="-128"/>
                <a:ea typeface="Meiryo UI" pitchFamily="50" charset="-128"/>
                <a:cs typeface="Meiryo UI" pitchFamily="50" charset="-128"/>
              </a:rPr>
              <a:t>版</a:t>
            </a:r>
            <a:r>
              <a:rPr lang="ja-JP" altLang="en-US" sz="2400" u="sng" dirty="0" smtClean="0">
                <a:solidFill>
                  <a:srgbClr val="FF0000"/>
                </a:solidFill>
                <a:latin typeface="Meiryo UI" pitchFamily="50" charset="-128"/>
                <a:ea typeface="Meiryo UI" pitchFamily="50" charset="-128"/>
                <a:cs typeface="Meiryo UI" pitchFamily="50" charset="-128"/>
              </a:rPr>
              <a:t>）</a:t>
            </a:r>
          </a:p>
        </p:txBody>
      </p:sp>
      <p:sp>
        <p:nvSpPr>
          <p:cNvPr id="5" name="テキスト ボックス 4"/>
          <p:cNvSpPr txBox="1">
            <a:spLocks noChangeArrowheads="1"/>
          </p:cNvSpPr>
          <p:nvPr/>
        </p:nvSpPr>
        <p:spPr bwMode="auto">
          <a:xfrm>
            <a:off x="754793" y="524191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副首都推進本部</a:t>
            </a:r>
          </a:p>
        </p:txBody>
      </p:sp>
      <p:sp>
        <p:nvSpPr>
          <p:cNvPr id="6" name="テキスト ボックス 4"/>
          <p:cNvSpPr txBox="1">
            <a:spLocks noChangeArrowheads="1"/>
          </p:cNvSpPr>
          <p:nvPr/>
        </p:nvSpPr>
        <p:spPr bwMode="auto">
          <a:xfrm>
            <a:off x="744487" y="1198493"/>
            <a:ext cx="7643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3600" b="1" u="sng" dirty="0" smtClean="0">
                <a:solidFill>
                  <a:srgbClr val="FF0000"/>
                </a:solidFill>
                <a:latin typeface="Meiryo UI" pitchFamily="50" charset="-128"/>
                <a:ea typeface="Meiryo UI" pitchFamily="50" charset="-128"/>
                <a:cs typeface="Meiryo UI" pitchFamily="50" charset="-128"/>
              </a:rPr>
              <a:t>（案）</a:t>
            </a:r>
          </a:p>
        </p:txBody>
      </p:sp>
      <p:sp>
        <p:nvSpPr>
          <p:cNvPr id="7" name="テキスト ボックス 6"/>
          <p:cNvSpPr txBox="1"/>
          <p:nvPr/>
        </p:nvSpPr>
        <p:spPr>
          <a:xfrm>
            <a:off x="6584775" y="404083"/>
            <a:ext cx="2383986" cy="523220"/>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副首都推進本部会議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資料３－</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909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520" y="548680"/>
            <a:ext cx="8640960"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239962" y="44624"/>
            <a:ext cx="829342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3259083816"/>
              </p:ext>
            </p:extLst>
          </p:nvPr>
        </p:nvGraphicFramePr>
        <p:xfrm>
          <a:off x="4788024" y="2473202"/>
          <a:ext cx="3903663" cy="1920879"/>
        </p:xfrm>
        <a:graphic>
          <a:graphicData uri="http://schemas.openxmlformats.org/drawingml/2006/table">
            <a:tbl>
              <a:tblPr firstRow="1" bandRow="1">
                <a:tableStyleId>{5940675A-B579-460E-94D1-54222C63F5DA}</a:tableStyleId>
              </a:tblPr>
              <a:tblGrid>
                <a:gridCol w="1122665">
                  <a:extLst>
                    <a:ext uri="{9D8B030D-6E8A-4147-A177-3AD203B41FA5}">
                      <a16:colId xmlns:a16="http://schemas.microsoft.com/office/drawing/2014/main" val="20000"/>
                    </a:ext>
                  </a:extLst>
                </a:gridCol>
                <a:gridCol w="533519">
                  <a:extLst>
                    <a:ext uri="{9D8B030D-6E8A-4147-A177-3AD203B41FA5}">
                      <a16:colId xmlns:a16="http://schemas.microsoft.com/office/drawing/2014/main" val="20001"/>
                    </a:ext>
                  </a:extLst>
                </a:gridCol>
                <a:gridCol w="519269">
                  <a:extLst>
                    <a:ext uri="{9D8B030D-6E8A-4147-A177-3AD203B41FA5}">
                      <a16:colId xmlns:a16="http://schemas.microsoft.com/office/drawing/2014/main" val="20002"/>
                    </a:ext>
                  </a:extLst>
                </a:gridCol>
                <a:gridCol w="631276">
                  <a:extLst>
                    <a:ext uri="{9D8B030D-6E8A-4147-A177-3AD203B41FA5}">
                      <a16:colId xmlns:a16="http://schemas.microsoft.com/office/drawing/2014/main" val="20003"/>
                    </a:ext>
                  </a:extLst>
                </a:gridCol>
                <a:gridCol w="465658">
                  <a:extLst>
                    <a:ext uri="{9D8B030D-6E8A-4147-A177-3AD203B41FA5}">
                      <a16:colId xmlns:a16="http://schemas.microsoft.com/office/drawing/2014/main" val="20004"/>
                    </a:ext>
                  </a:extLst>
                </a:gridCol>
                <a:gridCol w="631276">
                  <a:extLst>
                    <a:ext uri="{9D8B030D-6E8A-4147-A177-3AD203B41FA5}">
                      <a16:colId xmlns:a16="http://schemas.microsoft.com/office/drawing/2014/main" val="20005"/>
                    </a:ext>
                  </a:extLst>
                </a:gridCol>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extLst>
                  <a:ext uri="{0D108BD9-81ED-4DB2-BD59-A6C34878D82A}">
                    <a16:rowId xmlns:a16="http://schemas.microsoft.com/office/drawing/2014/main" val="10000"/>
                  </a:ext>
                </a:extLst>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3"/>
                  </a:ext>
                </a:extLst>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4"/>
                  </a:ext>
                </a:extLst>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5"/>
                  </a:ext>
                </a:extLst>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6"/>
                  </a:ext>
                </a:extLst>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7"/>
                  </a:ext>
                </a:extLst>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8"/>
                  </a:ext>
                </a:extLst>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2397804688"/>
              </p:ext>
            </p:extLst>
          </p:nvPr>
        </p:nvGraphicFramePr>
        <p:xfrm>
          <a:off x="4788024" y="4512763"/>
          <a:ext cx="3903663" cy="1920879"/>
        </p:xfrm>
        <a:graphic>
          <a:graphicData uri="http://schemas.openxmlformats.org/drawingml/2006/table">
            <a:tbl>
              <a:tblPr firstRow="1" bandRow="1">
                <a:tableStyleId>{5940675A-B579-460E-94D1-54222C63F5DA}</a:tableStyleId>
              </a:tblPr>
              <a:tblGrid>
                <a:gridCol w="1148027">
                  <a:extLst>
                    <a:ext uri="{9D8B030D-6E8A-4147-A177-3AD203B41FA5}">
                      <a16:colId xmlns:a16="http://schemas.microsoft.com/office/drawing/2014/main" val="20000"/>
                    </a:ext>
                  </a:extLst>
                </a:gridCol>
                <a:gridCol w="543358">
                  <a:extLst>
                    <a:ext uri="{9D8B030D-6E8A-4147-A177-3AD203B41FA5}">
                      <a16:colId xmlns:a16="http://schemas.microsoft.com/office/drawing/2014/main" val="20001"/>
                    </a:ext>
                  </a:extLst>
                </a:gridCol>
                <a:gridCol w="533209">
                  <a:extLst>
                    <a:ext uri="{9D8B030D-6E8A-4147-A177-3AD203B41FA5}">
                      <a16:colId xmlns:a16="http://schemas.microsoft.com/office/drawing/2014/main" val="20002"/>
                    </a:ext>
                  </a:extLst>
                </a:gridCol>
                <a:gridCol w="583718">
                  <a:extLst>
                    <a:ext uri="{9D8B030D-6E8A-4147-A177-3AD203B41FA5}">
                      <a16:colId xmlns:a16="http://schemas.microsoft.com/office/drawing/2014/main" val="20003"/>
                    </a:ext>
                  </a:extLst>
                </a:gridCol>
                <a:gridCol w="537993">
                  <a:extLst>
                    <a:ext uri="{9D8B030D-6E8A-4147-A177-3AD203B41FA5}">
                      <a16:colId xmlns:a16="http://schemas.microsoft.com/office/drawing/2014/main" val="20004"/>
                    </a:ext>
                  </a:extLst>
                </a:gridCol>
                <a:gridCol w="557358">
                  <a:extLst>
                    <a:ext uri="{9D8B030D-6E8A-4147-A177-3AD203B41FA5}">
                      <a16:colId xmlns:a16="http://schemas.microsoft.com/office/drawing/2014/main" val="20005"/>
                    </a:ext>
                  </a:extLst>
                </a:gridCol>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extLst>
                  <a:ext uri="{0D108BD9-81ED-4DB2-BD59-A6C34878D82A}">
                    <a16:rowId xmlns:a16="http://schemas.microsoft.com/office/drawing/2014/main" val="10000"/>
                  </a:ext>
                </a:extLst>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3"/>
                  </a:ext>
                </a:extLst>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4"/>
                  </a:ext>
                </a:extLst>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5"/>
                  </a:ext>
                </a:extLst>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6"/>
                  </a:ext>
                </a:extLst>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7"/>
                  </a:ext>
                </a:extLst>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8"/>
                  </a:ext>
                </a:extLst>
              </a:tr>
            </a:tbl>
          </a:graphicData>
        </a:graphic>
      </p:graphicFrame>
      <p:sp>
        <p:nvSpPr>
          <p:cNvPr id="75" name="正方形/長方形 74"/>
          <p:cNvSpPr/>
          <p:nvPr/>
        </p:nvSpPr>
        <p:spPr>
          <a:xfrm>
            <a:off x="4572000" y="2977258"/>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499992" y="5065192"/>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499992" y="2204864"/>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637817" y="2185170"/>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508289539"/>
              </p:ext>
            </p:extLst>
          </p:nvPr>
        </p:nvGraphicFramePr>
        <p:xfrm>
          <a:off x="271309" y="5299222"/>
          <a:ext cx="4176712" cy="971551"/>
        </p:xfrm>
        <a:graphic>
          <a:graphicData uri="http://schemas.openxmlformats.org/drawingml/2006/table">
            <a:tbl>
              <a:tblPr firstRow="1" bandRow="1">
                <a:tableStyleId>{5940675A-B579-460E-94D1-54222C63F5DA}</a:tableStyleId>
              </a:tblPr>
              <a:tblGrid>
                <a:gridCol w="410470">
                  <a:extLst>
                    <a:ext uri="{9D8B030D-6E8A-4147-A177-3AD203B41FA5}">
                      <a16:colId xmlns:a16="http://schemas.microsoft.com/office/drawing/2014/main" val="20000"/>
                    </a:ext>
                  </a:extLst>
                </a:gridCol>
                <a:gridCol w="684119">
                  <a:extLst>
                    <a:ext uri="{9D8B030D-6E8A-4147-A177-3AD203B41FA5}">
                      <a16:colId xmlns:a16="http://schemas.microsoft.com/office/drawing/2014/main" val="20001"/>
                    </a:ext>
                  </a:extLst>
                </a:gridCol>
                <a:gridCol w="615707">
                  <a:extLst>
                    <a:ext uri="{9D8B030D-6E8A-4147-A177-3AD203B41FA5}">
                      <a16:colId xmlns:a16="http://schemas.microsoft.com/office/drawing/2014/main" val="20002"/>
                    </a:ext>
                  </a:extLst>
                </a:gridCol>
                <a:gridCol w="522407">
                  <a:extLst>
                    <a:ext uri="{9D8B030D-6E8A-4147-A177-3AD203B41FA5}">
                      <a16:colId xmlns:a16="http://schemas.microsoft.com/office/drawing/2014/main" val="20003"/>
                    </a:ext>
                  </a:extLst>
                </a:gridCol>
                <a:gridCol w="648003">
                  <a:extLst>
                    <a:ext uri="{9D8B030D-6E8A-4147-A177-3AD203B41FA5}">
                      <a16:colId xmlns:a16="http://schemas.microsoft.com/office/drawing/2014/main" val="20004"/>
                    </a:ext>
                  </a:extLst>
                </a:gridCol>
                <a:gridCol w="720003">
                  <a:extLst>
                    <a:ext uri="{9D8B030D-6E8A-4147-A177-3AD203B41FA5}">
                      <a16:colId xmlns:a16="http://schemas.microsoft.com/office/drawing/2014/main" val="20005"/>
                    </a:ext>
                  </a:extLst>
                </a:gridCol>
                <a:gridCol w="576003">
                  <a:extLst>
                    <a:ext uri="{9D8B030D-6E8A-4147-A177-3AD203B41FA5}">
                      <a16:colId xmlns:a16="http://schemas.microsoft.com/office/drawing/2014/main" val="20006"/>
                    </a:ext>
                  </a:extLst>
                </a:gridCol>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0"/>
                  </a:ext>
                </a:extLst>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1"/>
                  </a:ext>
                </a:extLst>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2"/>
                  </a:ext>
                </a:extLst>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3"/>
                  </a:ext>
                </a:extLst>
              </a:tr>
            </a:tbl>
          </a:graphicData>
        </a:graphic>
      </p:graphicFrame>
      <p:sp>
        <p:nvSpPr>
          <p:cNvPr id="18" name="正方形/長方形 17"/>
          <p:cNvSpPr/>
          <p:nvPr/>
        </p:nvSpPr>
        <p:spPr>
          <a:xfrm>
            <a:off x="239962" y="2152910"/>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p>
        </p:txBody>
      </p:sp>
      <p:sp>
        <p:nvSpPr>
          <p:cNvPr id="20" name="テキスト ボックス 60"/>
          <p:cNvSpPr txBox="1">
            <a:spLocks noChangeArrowheads="1"/>
          </p:cNvSpPr>
          <p:nvPr/>
        </p:nvSpPr>
        <p:spPr bwMode="auto">
          <a:xfrm>
            <a:off x="555721" y="2437162"/>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327973"/>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
        <p:nvSpPr>
          <p:cNvPr id="2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09" y="2780928"/>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80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44624"/>
            <a:ext cx="820891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47012566"/>
              </p:ext>
            </p:extLst>
          </p:nvPr>
        </p:nvGraphicFramePr>
        <p:xfrm>
          <a:off x="323528" y="2214156"/>
          <a:ext cx="8568952" cy="425138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a16="http://schemas.microsoft.com/office/drawing/2014/main" val="10000"/>
                  </a:ext>
                </a:extLst>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a16="http://schemas.microsoft.com/office/drawing/2014/main" val="10002"/>
                  </a:ext>
                </a:extLst>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a16="http://schemas.microsoft.com/office/drawing/2014/main" val="10004"/>
                  </a:ext>
                </a:extLst>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a16="http://schemas.microsoft.com/office/drawing/2014/main" val="10005"/>
                  </a:ext>
                </a:extLst>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a16="http://schemas.microsoft.com/office/drawing/2014/main" val="10006"/>
                  </a:ext>
                </a:extLst>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a16="http://schemas.microsoft.com/office/drawing/2014/main" val="10008"/>
                  </a:ext>
                </a:extLst>
              </a:tr>
            </a:tbl>
          </a:graphicData>
        </a:graphic>
      </p:graphicFrame>
      <p:sp>
        <p:nvSpPr>
          <p:cNvPr id="10" name="正方形/長方形 9"/>
          <p:cNvSpPr/>
          <p:nvPr/>
        </p:nvSpPr>
        <p:spPr>
          <a:xfrm>
            <a:off x="7020272" y="1854116"/>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1926124"/>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1926124"/>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251520" y="485964"/>
            <a:ext cx="8640960" cy="1296144"/>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同時被災の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11</a:t>
            </a:fld>
            <a:endParaRPr lang="ja-JP" altLang="en-US" sz="1200" dirty="0"/>
          </a:p>
        </p:txBody>
      </p:sp>
    </p:spTree>
    <p:extLst>
      <p:ext uri="{BB962C8B-B14F-4D97-AF65-F5344CB8AC3E}">
        <p14:creationId xmlns:p14="http://schemas.microsoft.com/office/powerpoint/2010/main" val="254145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6144" y="35332"/>
            <a:ext cx="8308304"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484548" y="2636912"/>
            <a:ext cx="2337213"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研究所生命機能科学研究　</a:t>
            </a:r>
          </a:p>
          <a:p>
            <a:pPr eaLnBrk="1" hangingPunct="1">
              <a:spcBef>
                <a:spcPct val="0"/>
              </a:spcBef>
              <a:buFontTx/>
              <a:buNone/>
              <a:defRPr/>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センター</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医薬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基盤研究所</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など世界トップレ</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Bef>
                <a:spcPct val="0"/>
              </a:spcBef>
              <a:buNone/>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ベル</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の大学・研究機関が立地し</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、一体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なっ</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Bef>
                <a:spcPct val="0"/>
              </a:spcBef>
              <a:buNone/>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て</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・医療関連分野のクラスター</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337213"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）がサービス</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開始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271364" y="4620761"/>
            <a:ext cx="3607576"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271364" y="5469031"/>
            <a:ext cx="360871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51519" y="476672"/>
            <a:ext cx="8570242"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確立し、わが国に</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おけるアジアのゲートウェイの役割を果たすことにより、世界において存在感を示すことが必要。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12</a:t>
            </a:fld>
            <a:endParaRPr lang="ja-JP" altLang="en-US" sz="1200" dirty="0"/>
          </a:p>
        </p:txBody>
      </p:sp>
      <p:pic>
        <p:nvPicPr>
          <p:cNvPr id="26" name="Picture 67" descr="E:\My Documents\My Pictures\医薬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8" descr="E:\My Documents\My Pictures\リチウム.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5945287" y="4143108"/>
            <a:ext cx="1872208" cy="184666"/>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945287" y="6427947"/>
            <a:ext cx="1872208" cy="276999"/>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63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C:\Users\i5627699\Desktop\グラフ.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68" y="4801017"/>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0576" y="44624"/>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8"/>
          <p:cNvSpPr txBox="1">
            <a:spLocks noChangeArrowheads="1"/>
          </p:cNvSpPr>
          <p:nvPr/>
        </p:nvSpPr>
        <p:spPr bwMode="auto">
          <a:xfrm>
            <a:off x="5004048" y="2065091"/>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186928" y="3865155"/>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sp>
        <p:nvSpPr>
          <p:cNvPr id="9" name="テキスト ボックス 2"/>
          <p:cNvSpPr txBox="1">
            <a:spLocks noChangeArrowheads="1"/>
          </p:cNvSpPr>
          <p:nvPr/>
        </p:nvSpPr>
        <p:spPr bwMode="auto">
          <a:xfrm>
            <a:off x="7660697" y="3839619"/>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10753" y="3864188"/>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085384" y="2351898"/>
            <a:ext cx="382838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560614" y="3229737"/>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04048" y="4221088"/>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en-US" altLang="ja-JP" sz="1050" dirty="0" smtClean="0">
                  <a:solidFill>
                    <a:srgbClr val="000000"/>
                  </a:solidFill>
                  <a:latin typeface="Meiryo UI" pitchFamily="50" charset="-128"/>
                  <a:ea typeface="Meiryo UI" pitchFamily="50" charset="-128"/>
                  <a:cs typeface="Meiryo UI" pitchFamily="50" charset="-128"/>
                </a:rPr>
                <a:t>201</a:t>
              </a:r>
              <a:r>
                <a:rPr lang="en-US" altLang="ja-JP" sz="1050" dirty="0">
                  <a:solidFill>
                    <a:srgbClr val="000000"/>
                  </a:solidFill>
                  <a:latin typeface="Meiryo UI" pitchFamily="50" charset="-128"/>
                  <a:ea typeface="Meiryo UI" pitchFamily="50" charset="-128"/>
                  <a:cs typeface="Meiryo UI" pitchFamily="50" charset="-128"/>
                </a:rPr>
                <a:t>5</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ja-JP" altLang="en-US" sz="1050" dirty="0" smtClean="0">
                  <a:solidFill>
                    <a:srgbClr val="000000"/>
                  </a:solidFill>
                  <a:latin typeface="Meiryo UI" pitchFamily="50" charset="-128"/>
                  <a:ea typeface="Meiryo UI" pitchFamily="50" charset="-128"/>
                  <a:cs typeface="Meiryo UI" pitchFamily="50" charset="-128"/>
                </a:rPr>
                <a:t>・</a:t>
              </a:r>
              <a:r>
                <a:rPr lang="en-US" altLang="ja-JP" sz="1050" dirty="0" smtClean="0">
                  <a:solidFill>
                    <a:srgbClr val="000000"/>
                  </a:solidFill>
                  <a:latin typeface="Meiryo UI" pitchFamily="50" charset="-128"/>
                  <a:ea typeface="Meiryo UI" pitchFamily="50" charset="-128"/>
                  <a:cs typeface="Meiryo UI" pitchFamily="50" charset="-128"/>
                </a:rPr>
                <a:t>201</a:t>
              </a:r>
              <a:r>
                <a:rPr lang="en-US" altLang="ja-JP" sz="1050" dirty="0">
                  <a:solidFill>
                    <a:srgbClr val="000000"/>
                  </a:solidFill>
                  <a:latin typeface="Meiryo UI" pitchFamily="50" charset="-128"/>
                  <a:ea typeface="Meiryo UI" pitchFamily="50" charset="-128"/>
                  <a:cs typeface="Meiryo UI" pitchFamily="50" charset="-128"/>
                </a:rPr>
                <a:t>5</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a:t>
              </a:r>
              <a:r>
                <a:rPr lang="en-US" altLang="ja-JP" sz="1050" dirty="0">
                  <a:solidFill>
                    <a:schemeClr val="tx1"/>
                  </a:solidFill>
                  <a:latin typeface="Meiryo UI" pitchFamily="50" charset="-128"/>
                  <a:ea typeface="Meiryo UI" pitchFamily="50" charset="-128"/>
                  <a:cs typeface="Meiryo UI" pitchFamily="50" charset="-128"/>
                </a:rPr>
                <a:t>5</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19960"/>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251520" y="2348880"/>
            <a:ext cx="4699859"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。ここでは、社会的課題解決に向けて　　</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行う寄附や社会的投資等を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238474" y="2044899"/>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338934" y="2081486"/>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a:t>
            </a:r>
            <a:r>
              <a:rPr lang="ja-JP" altLang="en-US" sz="900" dirty="0">
                <a:solidFill>
                  <a:srgbClr val="000000"/>
                </a:solidFill>
                <a:latin typeface="Meiryo UI" pitchFamily="50" charset="-128"/>
                <a:ea typeface="Meiryo UI" pitchFamily="50" charset="-128"/>
              </a:rPr>
              <a:t>寄附</a:t>
            </a:r>
            <a:r>
              <a:rPr lang="ja-JP" altLang="en-US" sz="900" dirty="0" smtClean="0">
                <a:solidFill>
                  <a:srgbClr val="000000"/>
                </a:solidFill>
                <a:latin typeface="Meiryo UI" pitchFamily="50" charset="-128"/>
                <a:ea typeface="Meiryo UI" pitchFamily="50" charset="-128"/>
              </a:rPr>
              <a:t>表明</a:t>
            </a:r>
            <a:endParaRPr lang="en-US" altLang="ja-JP" sz="900" dirty="0" smtClean="0">
              <a:solidFill>
                <a:srgbClr val="000000"/>
              </a:solidFill>
              <a:latin typeface="Meiryo UI" pitchFamily="50" charset="-128"/>
              <a:ea typeface="Meiryo UI" pitchFamily="50" charset="-128"/>
            </a:endParaRPr>
          </a:p>
        </p:txBody>
      </p:sp>
      <p:sp>
        <p:nvSpPr>
          <p:cNvPr id="24" name="テキスト ボックス 8"/>
          <p:cNvSpPr txBox="1">
            <a:spLocks noChangeArrowheads="1"/>
          </p:cNvSpPr>
          <p:nvPr/>
        </p:nvSpPr>
        <p:spPr bwMode="auto">
          <a:xfrm>
            <a:off x="235626" y="4616634"/>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429150620"/>
              </p:ext>
            </p:extLst>
          </p:nvPr>
        </p:nvGraphicFramePr>
        <p:xfrm>
          <a:off x="282271" y="3600472"/>
          <a:ext cx="4669108" cy="836640"/>
        </p:xfrm>
        <a:graphic>
          <a:graphicData uri="http://schemas.openxmlformats.org/drawingml/2006/table">
            <a:tbl>
              <a:tblPr firstRow="1" bandRow="1">
                <a:tableStyleId>{5940675A-B579-460E-94D1-54222C63F5DA}</a:tableStyleId>
              </a:tblPr>
              <a:tblGrid>
                <a:gridCol w="56465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extLst>
                  <a:ext uri="{0D108BD9-81ED-4DB2-BD59-A6C34878D82A}">
                    <a16:rowId xmlns:a16="http://schemas.microsoft.com/office/drawing/2014/main" val="10000"/>
                  </a:ext>
                </a:extLst>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extLst>
                  <a:ext uri="{0D108BD9-81ED-4DB2-BD59-A6C34878D82A}">
                    <a16:rowId xmlns:a16="http://schemas.microsoft.com/office/drawing/2014/main" val="10001"/>
                  </a:ext>
                </a:extLst>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extLst>
                  <a:ext uri="{0D108BD9-81ED-4DB2-BD59-A6C34878D82A}">
                    <a16:rowId xmlns:a16="http://schemas.microsoft.com/office/drawing/2014/main" val="10002"/>
                  </a:ext>
                </a:extLst>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extLst>
                  <a:ext uri="{0D108BD9-81ED-4DB2-BD59-A6C34878D82A}">
                    <a16:rowId xmlns:a16="http://schemas.microsoft.com/office/drawing/2014/main" val="10003"/>
                  </a:ext>
                </a:extLst>
              </a:tr>
            </a:tbl>
          </a:graphicData>
        </a:graphic>
      </p:graphicFrame>
      <p:sp>
        <p:nvSpPr>
          <p:cNvPr id="27" name="テキスト ボックス 8"/>
          <p:cNvSpPr txBox="1">
            <a:spLocks noChangeArrowheads="1"/>
          </p:cNvSpPr>
          <p:nvPr/>
        </p:nvSpPr>
        <p:spPr bwMode="auto">
          <a:xfrm>
            <a:off x="248842" y="3327603"/>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a:t>
            </a:r>
            <a:r>
              <a:rPr lang="ja-JP" altLang="en-US" sz="1050" b="1"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en-US" altLang="ja-JP" sz="1050" b="1" dirty="0" smtClean="0">
                <a:solidFill>
                  <a:srgbClr val="000000"/>
                </a:solidFill>
                <a:latin typeface="Meiryo UI" panose="020B0604030504040204" pitchFamily="50" charset="-128"/>
                <a:ea typeface="Meiryo UI" panose="020B0604030504040204" pitchFamily="50" charset="-128"/>
                <a:cs typeface="Meiryo UI" pitchFamily="50" charset="-128"/>
              </a:rPr>
              <a:t>201</a:t>
            </a:r>
            <a:r>
              <a:rPr lang="en-US" altLang="ja-JP" sz="1050" b="1" dirty="0">
                <a:solidFill>
                  <a:srgbClr val="000000"/>
                </a:solidFill>
                <a:latin typeface="Meiryo UI" panose="020B0604030504040204" pitchFamily="50" charset="-128"/>
                <a:ea typeface="Meiryo UI" panose="020B0604030504040204" pitchFamily="50" charset="-128"/>
                <a:cs typeface="Meiryo UI" pitchFamily="50" charset="-128"/>
              </a:rPr>
              <a:t>4</a:t>
            </a:r>
            <a:r>
              <a:rPr lang="ja-JP" altLang="en-US" sz="1050" b="1" dirty="0" smtClean="0">
                <a:solidFill>
                  <a:srgbClr val="000000"/>
                </a:solidFill>
                <a:latin typeface="ＭＳ Ｐゴシック" pitchFamily="50" charset="-128"/>
                <a:ea typeface="Meiryo UI" pitchFamily="50" charset="-128"/>
                <a:cs typeface="Meiryo UI" pitchFamily="50" charset="-128"/>
              </a:rPr>
              <a:t>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614599" y="4424412"/>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1034770" y="6597352"/>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273772" y="5127108"/>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594252" y="5158294"/>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442124" y="5178097"/>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07373" y="5044534"/>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146756" y="5280883"/>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329446" y="5188550"/>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73772" y="476672"/>
            <a:ext cx="8640000"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13</a:t>
            </a:fld>
            <a:endParaRPr lang="ja-JP" altLang="en-US" sz="1200" dirty="0"/>
          </a:p>
        </p:txBody>
      </p:sp>
      <p:pic>
        <p:nvPicPr>
          <p:cNvPr id="40" name="Picture 20" descr="C:\Users\i4350461\Desktop\大阪の歴史\「天下の台所」のにぎわい（大阪城天守閣蔵）.bmp"/>
          <p:cNvPicPr>
            <a:picLocks noChangeAspect="1" noChangeArrowheads="1"/>
          </p:cNvPicPr>
          <p:nvPr/>
        </p:nvPicPr>
        <p:blipFill>
          <a:blip r:embed="rId4" cstate="print">
            <a:extLst>
              <a:ext uri="{28A0092B-C50C-407E-A947-70E740481C1C}">
                <a14:useLocalDpi xmlns:a14="http://schemas.microsoft.com/office/drawing/2010/main" val="0"/>
              </a:ext>
            </a:extLst>
          </a:blip>
          <a:srcRect t="10167"/>
          <a:stretch>
            <a:fillRect/>
          </a:stretch>
        </p:blipFill>
        <p:spPr bwMode="auto">
          <a:xfrm>
            <a:off x="5085384" y="2910529"/>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C:\Users\i4350461\Desktop\大阪の歴史\大阪万国博覧会（大阪府ホームページ）.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0873" y="2899582"/>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1634" y="2918437"/>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24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spcAft>
                <a:spcPct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1" y="594480"/>
            <a:ext cx="2267744"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な「機能面」、そして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年頃までに、</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14</a:t>
            </a:fld>
            <a:endParaRPr lang="ja-JP" altLang="en-US" sz="1200" dirty="0"/>
          </a:p>
        </p:txBody>
      </p:sp>
    </p:spTree>
    <p:extLst>
      <p:ext uri="{BB962C8B-B14F-4D97-AF65-F5344CB8AC3E}">
        <p14:creationId xmlns:p14="http://schemas.microsoft.com/office/powerpoint/2010/main" val="597612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476673"/>
            <a:ext cx="1584000" cy="6381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57312" y="3020"/>
            <a:ext cx="4566352" cy="360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360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360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41755"/>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pPr fontAlgn="base">
              <a:spcBef>
                <a:spcPct val="0"/>
              </a:spcBef>
              <a:spcAft>
                <a:spcPct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首</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確</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立</a:t>
            </a: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5310168" y="1826736"/>
            <a:ext cx="1800000" cy="252000"/>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35284" y="3779928"/>
            <a:ext cx="5650054"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fontAlgn="base">
              <a:lnSpc>
                <a:spcPts val="1300"/>
              </a:lnSpc>
              <a:spcBef>
                <a:spcPct val="0"/>
              </a:spcBef>
              <a:spcAft>
                <a:spcPct val="0"/>
              </a:spcAft>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副首都化の取組みへの支援を働きかける（</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大阪自らの取組みを推進力にできるだけ早期に、国が副首都の必要性を認識し、その取組みを支援する仕組みが実現されるよう働きかけを行う。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p:nvPr/>
        </p:nvSpPr>
        <p:spPr>
          <a:xfrm>
            <a:off x="5185057" y="965392"/>
            <a:ext cx="827103" cy="2031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２０２０年頃までに</a:t>
            </a:r>
            <a:endParaRPr lang="en-US" altLang="ja-JP"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基盤を整える</a:t>
            </a:r>
          </a:p>
        </p:txBody>
      </p:sp>
      <p:grpSp>
        <p:nvGrpSpPr>
          <p:cNvPr id="13" name="グループ化 12"/>
          <p:cNvGrpSpPr/>
          <p:nvPr/>
        </p:nvGrpSpPr>
        <p:grpSpPr>
          <a:xfrm>
            <a:off x="645519" y="4705526"/>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30026" y="4712160"/>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36212" y="4855634"/>
            <a:ext cx="324000" cy="144000"/>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fontAlgn="base">
              <a:lnSpc>
                <a:spcPts val="1300"/>
              </a:lnSpc>
              <a:spcBef>
                <a:spcPct val="0"/>
              </a:spcBef>
              <a:spcAft>
                <a:spcPct val="0"/>
              </a:spcAft>
            </a:pP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00" b="1"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にふさわしい大都市制度への改革、府内市町村の基礎自治</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の充実、府域</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を超えた広域機能の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充実など</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の取組みを進める。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都市機能の充実により</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成長を実現し、</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副首都の都市機能の</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spcBef>
                <a:spcPct val="0"/>
              </a:spcBef>
              <a:spcAft>
                <a:spcPct val="0"/>
              </a:spcAft>
            </a:pPr>
            <a:r>
              <a:rPr lang="ja-JP" altLang="en-US" sz="1000" dirty="0">
                <a:solidFill>
                  <a:schemeClr val="tx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充実</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を制度面で支える</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807050"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807050"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043608" y="5328000"/>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二等辺三角形 51"/>
          <p:cNvSpPr/>
          <p:nvPr/>
        </p:nvSpPr>
        <p:spPr>
          <a:xfrm rot="10800000">
            <a:off x="4122266" y="5328000"/>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286789" y="5301208"/>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
        <p:nvSpPr>
          <p:cNvPr id="44" name="正方形/長方形 43"/>
          <p:cNvSpPr/>
          <p:nvPr/>
        </p:nvSpPr>
        <p:spPr>
          <a:xfrm>
            <a:off x="240030" y="5546189"/>
            <a:ext cx="8532000" cy="122400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lvl="0" fontAlgn="base">
              <a:lnSpc>
                <a:spcPts val="1300"/>
              </a:lnSpc>
              <a:spcBef>
                <a:spcPct val="0"/>
              </a:spcBef>
              <a:spcAft>
                <a:spcPct val="0"/>
              </a:spcAft>
            </a:pP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19481" y="5641894"/>
            <a:ext cx="8352000" cy="1044000"/>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lvl="0" fontAlgn="base">
              <a:lnSpc>
                <a:spcPts val="1300"/>
              </a:lnSpc>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254616"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999411"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sp>
        <p:nvSpPr>
          <p:cNvPr id="81" name="二等辺三角形 80"/>
          <p:cNvSpPr/>
          <p:nvPr/>
        </p:nvSpPr>
        <p:spPr>
          <a:xfrm rot="10800000">
            <a:off x="1043608"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2" name="二等辺三角形 81"/>
          <p:cNvSpPr/>
          <p:nvPr/>
        </p:nvSpPr>
        <p:spPr>
          <a:xfrm rot="10800000">
            <a:off x="4122265"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3" name="正方形/長方形 82"/>
          <p:cNvSpPr/>
          <p:nvPr/>
        </p:nvSpPr>
        <p:spPr>
          <a:xfrm>
            <a:off x="1286789" y="3528725"/>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smtClean="0">
                <a:solidFill>
                  <a:prstClr val="black"/>
                </a:solidFill>
                <a:latin typeface="Meiryo UI" panose="020B0604030504040204" pitchFamily="50" charset="-128"/>
                <a:ea typeface="Meiryo UI" panose="020B0604030504040204" pitchFamily="50" charset="-128"/>
              </a:rPr>
              <a:t>大阪自らの取組みを推進力として国に働きかけ</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6" name="円/楕円 55"/>
          <p:cNvSpPr/>
          <p:nvPr/>
        </p:nvSpPr>
        <p:spPr>
          <a:xfrm>
            <a:off x="6768752" y="5949280"/>
            <a:ext cx="2123728" cy="43204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15</a:t>
            </a:fld>
            <a:endParaRPr lang="ja-JP" altLang="en-US" sz="1200" dirty="0"/>
          </a:p>
        </p:txBody>
      </p:sp>
      <p:sp>
        <p:nvSpPr>
          <p:cNvPr id="10" name="L 字 9"/>
          <p:cNvSpPr/>
          <p:nvPr/>
        </p:nvSpPr>
        <p:spPr>
          <a:xfrm>
            <a:off x="257312" y="432000"/>
            <a:ext cx="5796000" cy="4845503"/>
          </a:xfrm>
          <a:prstGeom prst="corner">
            <a:avLst>
              <a:gd name="adj1" fmla="val 37812"/>
              <a:gd name="adj2" fmla="val 9265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8895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5" name="正方形/長方形 24"/>
          <p:cNvSpPr/>
          <p:nvPr/>
        </p:nvSpPr>
        <p:spPr>
          <a:xfrm>
            <a:off x="7862" y="0"/>
            <a:ext cx="5356226" cy="381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1020144"/>
            <a:ext cx="8352007" cy="514516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25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大阪は、「東西二極の一極」をめざし、</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。世界での都市間競争に対抗できる成長の担い手としての機能、また圏域の安全安心を支えるための機能など、これまでの取組みにより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能力の確保など、副首都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としてふさわしい都市機能の充実を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住民生活をしっかりと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確保したうえで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大阪市として自らの改革をさらに進め、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東京も参考にしつつ、ハード・ソフトの両面から、副首都に必要な機能面の取組みを進める。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zh-CN"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zh-CN"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年日本国際博覧会</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の開催を見据え、</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大阪における「スマートシティ戦略（仮称）」</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について検討を進める。</a:t>
            </a:r>
            <a:endParaRPr lang="en-US" altLang="ja-JP"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780065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正方形/長方形 6"/>
          <p:cNvSpPr/>
          <p:nvPr/>
        </p:nvSpPr>
        <p:spPr>
          <a:xfrm>
            <a:off x="396085" y="1058381"/>
            <a:ext cx="8329831" cy="28803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95536" y="1922477"/>
            <a:ext cx="3816424"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ハード面</a:t>
            </a:r>
            <a:r>
              <a:rPr lang="ja-JP" altLang="en-US" b="1" dirty="0">
                <a:solidFill>
                  <a:prstClr val="black"/>
                </a:solidFill>
                <a:latin typeface="Meiryo UI" panose="020B0604030504040204" pitchFamily="50" charset="-128"/>
                <a:ea typeface="Meiryo UI" panose="020B0604030504040204" pitchFamily="50" charset="-128"/>
              </a:rPr>
              <a:t>で</a:t>
            </a:r>
            <a:r>
              <a:rPr lang="ja-JP" altLang="en-US" b="1" dirty="0" smtClean="0">
                <a:solidFill>
                  <a:prstClr val="black"/>
                </a:solidFill>
                <a:latin typeface="Meiryo UI" panose="020B0604030504040204" pitchFamily="50" charset="-128"/>
                <a:ea typeface="Meiryo UI" panose="020B0604030504040204" pitchFamily="50" charset="-128"/>
              </a:rPr>
              <a:t>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b="1"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　（２）基盤的な公共</a:t>
            </a:r>
            <a:r>
              <a:rPr lang="ja-JP" altLang="en-US" b="1" dirty="0">
                <a:solidFill>
                  <a:prstClr val="black"/>
                </a:solidFill>
                <a:latin typeface="Meiryo UI" panose="020B0604030504040204" pitchFamily="50" charset="-128"/>
                <a:ea typeface="Meiryo UI" panose="020B0604030504040204" pitchFamily="50" charset="-128"/>
              </a:rPr>
              <a:t>機能の高度化</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3995936" y="1506017"/>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rPr>
              <a:t>改革</a:t>
            </a:r>
            <a:r>
              <a:rPr lang="ja-JP" altLang="en-US" b="1" dirty="0">
                <a:solidFill>
                  <a:schemeClr val="tx1"/>
                </a:solidFill>
                <a:latin typeface="Meiryo UI" panose="020B0604030504040204" pitchFamily="50" charset="-128"/>
                <a:ea typeface="Meiryo UI" panose="020B0604030504040204" pitchFamily="50" charset="-128"/>
              </a:rPr>
              <a:t>や特区</a:t>
            </a:r>
            <a:r>
              <a:rPr lang="ja-JP" altLang="en-US" b="1" dirty="0">
                <a:solidFill>
                  <a:prstClr val="black"/>
                </a:solidFill>
                <a:latin typeface="Meiryo UI" panose="020B0604030504040204" pitchFamily="50" charset="-128"/>
                <a:ea typeface="Meiryo UI" panose="020B0604030504040204" pitchFamily="50" charset="-128"/>
              </a:rPr>
              <a:t>による環境</a:t>
            </a:r>
            <a:r>
              <a:rPr lang="ja-JP" altLang="en-US" b="1" dirty="0" smtClean="0">
                <a:solidFill>
                  <a:prstClr val="black"/>
                </a:solidFill>
                <a:latin typeface="Meiryo UI" panose="020B0604030504040204" pitchFamily="50" charset="-128"/>
                <a:ea typeface="Meiryo UI" panose="020B0604030504040204" pitchFamily="50" charset="-128"/>
              </a:rPr>
              <a:t>整備</a:t>
            </a:r>
            <a:r>
              <a:rPr lang="en-US" altLang="ja-JP" b="1" dirty="0" smtClean="0">
                <a:solidFill>
                  <a:prstClr val="black"/>
                </a:solidFill>
                <a:latin typeface="Meiryo UI" panose="020B0604030504040204" pitchFamily="50" charset="-128"/>
                <a:ea typeface="Meiryo UI" panose="020B0604030504040204" pitchFamily="50" charset="-128"/>
              </a:rPr>
              <a:t/>
            </a:r>
            <a:br>
              <a:rPr lang="en-US" altLang="ja-JP" b="1" dirty="0" smtClean="0">
                <a:solidFill>
                  <a:prstClr val="black"/>
                </a:solidFill>
                <a:latin typeface="Meiryo UI" panose="020B0604030504040204" pitchFamily="50" charset="-128"/>
                <a:ea typeface="Meiryo UI" panose="020B0604030504040204" pitchFamily="50" charset="-128"/>
              </a:rPr>
            </a:br>
            <a:r>
              <a:rPr lang="ja-JP" altLang="en-US" b="1" dirty="0" smtClean="0">
                <a:solidFill>
                  <a:prstClr val="black"/>
                </a:solidFill>
                <a:latin typeface="Meiryo UI" panose="020B0604030504040204" pitchFamily="50" charset="-128"/>
                <a:ea typeface="Meiryo UI" panose="020B0604030504040204" pitchFamily="50" charset="-128"/>
              </a:rPr>
              <a:t>（４）産業支援や研究開発の機能・体制強化</a:t>
            </a:r>
            <a:r>
              <a:rPr lang="ja-JP" altLang="en-US" b="1"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rPr>
              <a:t>育成環境の充実</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rPr>
              <a:t>創造・情報発信の基盤</a:t>
            </a:r>
            <a:r>
              <a:rPr lang="ja-JP" altLang="en-US" b="1" dirty="0" smtClean="0">
                <a:solidFill>
                  <a:prstClr val="black"/>
                </a:solidFill>
                <a:latin typeface="Meiryo UI" panose="020B0604030504040204" pitchFamily="50" charset="-128"/>
                <a:ea typeface="Meiryo UI" panose="020B0604030504040204" pitchFamily="50" charset="-128"/>
              </a:rPr>
              <a:t>形成</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9397" y="771842"/>
            <a:ext cx="6480720" cy="553998"/>
          </a:xfrm>
          <a:prstGeom prst="rect">
            <a:avLst/>
          </a:prstGeom>
          <a:solidFill>
            <a:schemeClr val="tx2"/>
          </a:solidFill>
        </p:spPr>
        <p:txBody>
          <a:bodyPr wrap="square" rtlCol="0">
            <a:spAutoFit/>
          </a:bodyPr>
          <a:lstStyle/>
          <a:p>
            <a:pPr algn="ctr">
              <a:lnSpc>
                <a:spcPct val="150000"/>
              </a:lnSpc>
            </a:pP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849731" y="4570375"/>
            <a:ext cx="1761654" cy="786339"/>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586605" y="4460004"/>
            <a:ext cx="1782904" cy="901606"/>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724128" y="4639931"/>
            <a:ext cx="2021806"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37138" y="4639938"/>
            <a:ext cx="2808312"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台形 1"/>
          <p:cNvSpPr/>
          <p:nvPr/>
        </p:nvSpPr>
        <p:spPr>
          <a:xfrm>
            <a:off x="2160111" y="5438654"/>
            <a:ext cx="4824536" cy="727210"/>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3038152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60" y="4359046"/>
            <a:ext cx="2440545" cy="2382322"/>
          </a:xfrm>
          <a:prstGeom prst="rect">
            <a:avLst/>
          </a:prstGeom>
        </p:spPr>
      </p:pic>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646" y="4359047"/>
            <a:ext cx="2438062" cy="2382321"/>
          </a:xfrm>
          <a:prstGeom prst="rect">
            <a:avLst/>
          </a:prstGeom>
        </p:spPr>
      </p:pic>
      <p:sp>
        <p:nvSpPr>
          <p:cNvPr id="3" name="正方形/長方形 2"/>
          <p:cNvSpPr/>
          <p:nvPr/>
        </p:nvSpPr>
        <p:spPr>
          <a:xfrm>
            <a:off x="251520" y="116632"/>
            <a:ext cx="2630722" cy="369332"/>
          </a:xfrm>
          <a:prstGeom prst="rect">
            <a:avLst/>
          </a:prstGeom>
        </p:spPr>
        <p:txBody>
          <a:bodyPr wrap="squar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51521" y="908720"/>
            <a:ext cx="8664250" cy="864000"/>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51521" y="436533"/>
            <a:ext cx="3744416"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51520" y="2060848"/>
            <a:ext cx="8712968" cy="1077218"/>
          </a:xfrm>
          <a:prstGeom prst="rect">
            <a:avLst/>
          </a:prstGeom>
        </p:spPr>
        <p:txBody>
          <a:bodyPr wrap="square">
            <a:spAutoFit/>
          </a:bodyP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道路である大和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とする高速</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道路ネットワーク</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近畿圏の高速道路料金の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シームレス化に向け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、対距離料金を基本と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した料金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体系を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51520" y="3302694"/>
            <a:ext cx="4938188" cy="830997"/>
          </a:xfrm>
          <a:prstGeom prst="rect">
            <a:avLst/>
          </a:prstGeom>
          <a:ln>
            <a:solidFill>
              <a:schemeClr val="tx1"/>
            </a:solidFill>
          </a:ln>
        </p:spPr>
        <p:txBody>
          <a:bodyPr wrap="square">
            <a:spAutoFit/>
          </a:bodyPr>
          <a:lstStyle/>
          <a:p>
            <a:pPr fontAlgn="auto">
              <a:spcBef>
                <a:spcPts val="0"/>
              </a:spcBef>
              <a:spcAft>
                <a:spcPts val="0"/>
              </a:spcAft>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線延伸部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再生環状道路の整備を進め、都心部で慢性的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427984" y="18448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18</a:t>
            </a:fld>
            <a:endParaRPr lang="ja-JP" altLang="en-US" sz="1200" dirty="0">
              <a:solidFill>
                <a:prstClr val="black"/>
              </a:solidFill>
            </a:endParaRPr>
          </a:p>
        </p:txBody>
      </p:sp>
      <p:sp>
        <p:nvSpPr>
          <p:cNvPr id="32" name="タイトル 1"/>
          <p:cNvSpPr txBox="1">
            <a:spLocks/>
          </p:cNvSpPr>
          <p:nvPr/>
        </p:nvSpPr>
        <p:spPr>
          <a:xfrm>
            <a:off x="251520" y="4365104"/>
            <a:ext cx="545700"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首都圏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2757456" y="4365104"/>
            <a:ext cx="560044"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中部圏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0374" y="3318523"/>
            <a:ext cx="3359140" cy="3299036"/>
          </a:xfrm>
          <a:prstGeom prst="rect">
            <a:avLst/>
          </a:prstGeom>
        </p:spPr>
      </p:pic>
      <p:sp>
        <p:nvSpPr>
          <p:cNvPr id="36" name="四角形吹き出し 102"/>
          <p:cNvSpPr/>
          <p:nvPr/>
        </p:nvSpPr>
        <p:spPr>
          <a:xfrm>
            <a:off x="6133801" y="3609396"/>
            <a:ext cx="644233" cy="173984"/>
          </a:xfrm>
          <a:prstGeom prst="wedgeRectCallout">
            <a:avLst>
              <a:gd name="adj1" fmla="val -582"/>
              <a:gd name="adj2" fmla="val 170656"/>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2018年3月開通</a:t>
            </a:r>
          </a:p>
        </p:txBody>
      </p:sp>
      <p:sp>
        <p:nvSpPr>
          <p:cNvPr id="37" name="四角形吹き出し 102"/>
          <p:cNvSpPr/>
          <p:nvPr/>
        </p:nvSpPr>
        <p:spPr>
          <a:xfrm>
            <a:off x="7007653" y="3494943"/>
            <a:ext cx="757805" cy="173984"/>
          </a:xfrm>
          <a:prstGeom prst="wedgeRectCallout">
            <a:avLst>
              <a:gd name="adj1" fmla="val -22564"/>
              <a:gd name="adj2" fmla="val 189285"/>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2017年12月開通</a:t>
            </a:r>
          </a:p>
        </p:txBody>
      </p:sp>
      <p:sp>
        <p:nvSpPr>
          <p:cNvPr id="38" name="二等辺三角形 37"/>
          <p:cNvSpPr/>
          <p:nvPr/>
        </p:nvSpPr>
        <p:spPr>
          <a:xfrm rot="11835011">
            <a:off x="7983312" y="3767457"/>
            <a:ext cx="74650" cy="260361"/>
          </a:xfrm>
          <a:prstGeom prst="triangle">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4000"/>
              </a:lnSpc>
            </a:pPr>
            <a:endParaRPr lang="ja-JP" altLang="en-US" sz="1400">
              <a:latin typeface="Meiryo UI" panose="020B0604030504040204" pitchFamily="50" charset="-128"/>
              <a:ea typeface="Meiryo UI" panose="020B0604030504040204" pitchFamily="50" charset="-128"/>
            </a:endParaRPr>
          </a:p>
        </p:txBody>
      </p:sp>
      <p:sp>
        <p:nvSpPr>
          <p:cNvPr id="39" name="四角形吹き出し 102"/>
          <p:cNvSpPr/>
          <p:nvPr/>
        </p:nvSpPr>
        <p:spPr>
          <a:xfrm>
            <a:off x="7830636" y="3603748"/>
            <a:ext cx="780127" cy="173984"/>
          </a:xfrm>
          <a:prstGeom prst="wedgeRectCallout">
            <a:avLst>
              <a:gd name="adj1" fmla="val 40214"/>
              <a:gd name="adj2" fmla="val 125684"/>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2023年</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度</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開通</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予定</a:t>
            </a:r>
            <a:endPar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40" name="四角形吹き出し 39"/>
          <p:cNvSpPr/>
          <p:nvPr/>
        </p:nvSpPr>
        <p:spPr>
          <a:xfrm>
            <a:off x="7081496" y="4117054"/>
            <a:ext cx="999382" cy="231980"/>
          </a:xfrm>
          <a:prstGeom prst="wedgeRectCallout">
            <a:avLst>
              <a:gd name="adj1" fmla="val -10278"/>
              <a:gd name="adj2" fmla="val 161825"/>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年度事業化</a:t>
            </a:r>
            <a:endParaRPr lang="ja-JP" altLang="en-US" sz="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四角形吹き出し 40"/>
          <p:cNvSpPr/>
          <p:nvPr/>
        </p:nvSpPr>
        <p:spPr>
          <a:xfrm>
            <a:off x="7306266" y="5268847"/>
            <a:ext cx="765086" cy="231980"/>
          </a:xfrm>
          <a:prstGeom prst="wedgeRectCallout">
            <a:avLst>
              <a:gd name="adj1" fmla="val -32712"/>
              <a:gd name="adj2" fmla="val -142109"/>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大和川線</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年度開通予定</a:t>
            </a:r>
          </a:p>
        </p:txBody>
      </p:sp>
      <p:sp>
        <p:nvSpPr>
          <p:cNvPr id="42" name="四角形吹き出し 102"/>
          <p:cNvSpPr/>
          <p:nvPr/>
        </p:nvSpPr>
        <p:spPr>
          <a:xfrm>
            <a:off x="8128168" y="5703288"/>
            <a:ext cx="662483" cy="173984"/>
          </a:xfrm>
          <a:prstGeom prst="wedgeRectCallout">
            <a:avLst>
              <a:gd name="adj1" fmla="val -52340"/>
              <a:gd name="adj2" fmla="val -95146"/>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2017年8月開通</a:t>
            </a:r>
          </a:p>
        </p:txBody>
      </p:sp>
      <p:sp>
        <p:nvSpPr>
          <p:cNvPr id="43" name="四角形吹き出し 102"/>
          <p:cNvSpPr/>
          <p:nvPr/>
        </p:nvSpPr>
        <p:spPr>
          <a:xfrm>
            <a:off x="5520756" y="5036867"/>
            <a:ext cx="1080917" cy="231980"/>
          </a:xfrm>
          <a:prstGeom prst="wedgeRectCallout">
            <a:avLst>
              <a:gd name="adj1" fmla="val 10031"/>
              <a:gd name="adj2" fmla="val -134653"/>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大阪湾岸道路西伸部</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a:p>
            <a:pPr algn="ctr" defTabSz="-636">
              <a:lnSpc>
                <a:spcPct val="114000"/>
              </a:lnSpc>
              <a:tabLst>
                <a:tab pos="2700074" algn="ctr"/>
                <a:tab pos="5400149" algn="r"/>
              </a:tabLst>
            </a:pPr>
            <a:r>
              <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2016年</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度</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事業化</a:t>
            </a:r>
            <a:endPar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44" name="四角形吹き出し 102"/>
          <p:cNvSpPr/>
          <p:nvPr/>
        </p:nvSpPr>
        <p:spPr>
          <a:xfrm>
            <a:off x="5795725" y="5918066"/>
            <a:ext cx="652335" cy="173984"/>
          </a:xfrm>
          <a:prstGeom prst="wedgeRectCallout">
            <a:avLst>
              <a:gd name="adj1" fmla="val 53209"/>
              <a:gd name="adj2" fmla="val 123198"/>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2017年3月</a:t>
            </a:r>
            <a:r>
              <a:rPr lang="ja-JP" altLang="en-US"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接続</a:t>
            </a:r>
            <a:endPar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45" name="四角形吹き出し 44"/>
          <p:cNvSpPr/>
          <p:nvPr/>
        </p:nvSpPr>
        <p:spPr>
          <a:xfrm>
            <a:off x="8168377" y="4100446"/>
            <a:ext cx="706198" cy="231980"/>
          </a:xfrm>
          <a:prstGeom prst="wedgeRectCallout">
            <a:avLst>
              <a:gd name="adj1" fmla="val -27380"/>
              <a:gd name="adj2" fmla="val 163478"/>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大和北道路</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p>
        </p:txBody>
      </p:sp>
      <p:grpSp>
        <p:nvGrpSpPr>
          <p:cNvPr id="46" name="グループ化 45"/>
          <p:cNvGrpSpPr/>
          <p:nvPr/>
        </p:nvGrpSpPr>
        <p:grpSpPr>
          <a:xfrm>
            <a:off x="8291575" y="4622654"/>
            <a:ext cx="510098" cy="271994"/>
            <a:chOff x="8297925" y="4622654"/>
            <a:chExt cx="510098" cy="271994"/>
          </a:xfrm>
        </p:grpSpPr>
        <p:sp>
          <p:nvSpPr>
            <p:cNvPr id="47" name="四角形吹き出し 46"/>
            <p:cNvSpPr/>
            <p:nvPr/>
          </p:nvSpPr>
          <p:spPr>
            <a:xfrm>
              <a:off x="8297925" y="4748988"/>
              <a:ext cx="510098" cy="145660"/>
            </a:xfrm>
            <a:prstGeom prst="wedgeRectCallout">
              <a:avLst>
                <a:gd name="adj1" fmla="val -30005"/>
                <a:gd name="adj2" fmla="val -22344"/>
              </a:avLst>
            </a:prstGeom>
            <a:ln w="6350">
              <a:noFill/>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endParaRPr lang="en-US" altLang="ja-JP" sz="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15010500" flipV="1">
              <a:off x="8251810" y="4688932"/>
              <a:ext cx="212885" cy="80330"/>
            </a:xfrm>
            <a:prstGeom prst="triangle">
              <a:avLst/>
            </a:prstGeom>
            <a:ln w="6350">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4000"/>
                </a:lnSpc>
              </a:pPr>
              <a:endParaRPr lang="ja-JP" altLang="en-US" sz="1400">
                <a:latin typeface="Meiryo UI" panose="020B0604030504040204" pitchFamily="50" charset="-128"/>
                <a:ea typeface="Meiryo UI" panose="020B0604030504040204" pitchFamily="50" charset="-128"/>
              </a:endParaRPr>
            </a:p>
          </p:txBody>
        </p:sp>
      </p:grpSp>
      <p:sp>
        <p:nvSpPr>
          <p:cNvPr id="61" name="タイトル 1"/>
          <p:cNvSpPr txBox="1">
            <a:spLocks/>
          </p:cNvSpPr>
          <p:nvPr/>
        </p:nvSpPr>
        <p:spPr>
          <a:xfrm>
            <a:off x="5470374" y="3318523"/>
            <a:ext cx="731582" cy="250480"/>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関西圏</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四角形吹き出し 64"/>
          <p:cNvSpPr/>
          <p:nvPr/>
        </p:nvSpPr>
        <p:spPr>
          <a:xfrm>
            <a:off x="5500354" y="4216104"/>
            <a:ext cx="706198" cy="231980"/>
          </a:xfrm>
          <a:prstGeom prst="wedgeRectCallout">
            <a:avLst>
              <a:gd name="adj1" fmla="val -5800"/>
              <a:gd name="adj2" fmla="val 110922"/>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神戸西</a:t>
            </a: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BP</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p>
        </p:txBody>
      </p:sp>
    </p:spTree>
    <p:extLst>
      <p:ext uri="{BB962C8B-B14F-4D97-AF65-F5344CB8AC3E}">
        <p14:creationId xmlns:p14="http://schemas.microsoft.com/office/powerpoint/2010/main" val="1892720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6455383" y="116632"/>
            <a:ext cx="827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smtClean="0">
                <a:solidFill>
                  <a:prstClr val="black"/>
                </a:solidFill>
                <a:latin typeface="Meiryo UI" pitchFamily="50" charset="-128"/>
                <a:ea typeface="Meiryo UI" pitchFamily="50" charset="-128"/>
                <a:cs typeface="Meiryo UI" pitchFamily="50" charset="-128"/>
              </a:rPr>
              <a:t>なにわ筋線</a:t>
            </a:r>
            <a:r>
              <a:rPr lang="en-US" altLang="ja-JP" sz="900" b="1" dirty="0" smtClean="0">
                <a:solidFill>
                  <a:prstClr val="black"/>
                </a:solidFill>
                <a:latin typeface="Meiryo UI" pitchFamily="50" charset="-128"/>
                <a:ea typeface="Meiryo UI" pitchFamily="50" charset="-128"/>
                <a:cs typeface="Meiryo UI" pitchFamily="50" charset="-128"/>
              </a:rPr>
              <a:t>】</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30" name="正方形/長方形 29"/>
          <p:cNvSpPr/>
          <p:nvPr/>
        </p:nvSpPr>
        <p:spPr>
          <a:xfrm>
            <a:off x="251520" y="1590472"/>
            <a:ext cx="5760640" cy="1046440"/>
          </a:xfrm>
          <a:prstGeom prst="rect">
            <a:avLst/>
          </a:prstGeom>
          <a:ln>
            <a:solidFill>
              <a:schemeClr val="tx1"/>
            </a:solidFill>
          </a:ln>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など鉄道ネットワークの充実強化を目指すと共に、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リニア中央新幹線や北陸新幹線、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開催</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誘致等、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流れに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大きな変化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をもたらす要素を踏まえ、ネットワークの充実・利便性向上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等の観点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から公共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交通戦略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の見直しを検討する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51520" y="2681044"/>
            <a:ext cx="5993042" cy="1107996"/>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〇関西エアポート株式会社による関西３空港一体運営開始（</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51520" y="3769419"/>
            <a:ext cx="8640960" cy="646331"/>
          </a:xfrm>
          <a:prstGeom prst="rect">
            <a:avLst/>
          </a:prstGeom>
          <a:ln>
            <a:solidFill>
              <a:schemeClr val="tx1"/>
            </a:solidFill>
          </a:ln>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空港の一体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なかで関西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251521" y="4622065"/>
            <a:ext cx="8640960" cy="1831271"/>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○阪神港が国際コンテナ戦略港湾に選定（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○阪神港の港湾運営会社「阪神国際港湾株式会社」設立（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「阪神国際港湾株式会社」が国の出資を受けて、特定港湾運営会社となる（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府市で連携可能な施策」の協議・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調整や「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広域で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の港湾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管理のあり方」を検討する場として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、大阪府・大阪市の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港湾局長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をトップ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大阪港湾連携会議」を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、府市間で</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の施策について連携</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51520" y="6093296"/>
            <a:ext cx="8640960" cy="646331"/>
          </a:xfrm>
          <a:prstGeom prst="rect">
            <a:avLst/>
          </a:prstGeom>
          <a:ln>
            <a:solidFill>
              <a:schemeClr val="tx1"/>
            </a:solidFill>
          </a:ln>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19</a:t>
            </a:fld>
            <a:endParaRPr lang="ja-JP" altLang="en-US" sz="1200" dirty="0">
              <a:solidFill>
                <a:prstClr val="black"/>
              </a:solidFill>
            </a:endParaRPr>
          </a:p>
        </p:txBody>
      </p:sp>
      <p:sp>
        <p:nvSpPr>
          <p:cNvPr id="14" name="正方形/長方形 13"/>
          <p:cNvSpPr/>
          <p:nvPr/>
        </p:nvSpPr>
        <p:spPr>
          <a:xfrm>
            <a:off x="251520" y="138534"/>
            <a:ext cx="6480720" cy="1446550"/>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鉄道ネットワークの充実・機能強化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年策定）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北</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大阪急行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延伸（</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モノレール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延伸</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なにわ筋線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年春開業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東線の全線開業（</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〇大阪市営地下鉄の株式会社化（</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2018.4</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6479760" y="426475"/>
            <a:ext cx="2052680" cy="2986086"/>
            <a:chOff x="5076058" y="2367153"/>
            <a:chExt cx="2927750" cy="4302207"/>
          </a:xfrm>
        </p:grpSpPr>
        <p:pic>
          <p:nvPicPr>
            <p:cNvPr id="2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96"/>
            <a:stretch/>
          </p:blipFill>
          <p:spPr bwMode="auto">
            <a:xfrm>
              <a:off x="5076058" y="2367153"/>
              <a:ext cx="2927750" cy="4302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7344344" y="4077200"/>
              <a:ext cx="324000" cy="116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ＪＲ・南海</a:t>
              </a:r>
              <a:endParaRPr kumimoji="1" lang="en-US" altLang="ja-JP" sz="700" b="1" dirty="0" smtClean="0">
                <a:latin typeface="Meiryo UI" panose="020B0604030504040204" pitchFamily="50" charset="-128"/>
                <a:ea typeface="Meiryo UI" panose="020B0604030504040204" pitchFamily="50" charset="-128"/>
              </a:endParaRPr>
            </a:p>
            <a:p>
              <a:pPr algn="ctr"/>
              <a:r>
                <a:rPr kumimoji="1" lang="ja-JP" altLang="en-US" sz="700" b="1" dirty="0" smtClean="0">
                  <a:latin typeface="Meiryo UI" panose="020B0604030504040204" pitchFamily="50" charset="-128"/>
                  <a:ea typeface="Meiryo UI" panose="020B0604030504040204" pitchFamily="50" charset="-128"/>
                </a:rPr>
                <a:t>共同営業区間</a:t>
              </a:r>
              <a:endParaRPr kumimoji="1" lang="ja-JP" altLang="en-US" sz="7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7344344" y="5265312"/>
              <a:ext cx="324000" cy="1044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南海営業区間</a:t>
              </a:r>
              <a:endParaRPr kumimoji="1" lang="ja-JP" altLang="en-US" sz="700"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5868144" y="4905273"/>
              <a:ext cx="324000" cy="9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ＪＲ営業区間</a:t>
              </a:r>
              <a:endParaRPr kumimoji="1" lang="ja-JP" altLang="en-US" sz="700"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5089936" y="3639101"/>
              <a:ext cx="1149004" cy="366287"/>
            </a:xfrm>
            <a:prstGeom prst="rect">
              <a:avLst/>
            </a:prstGeom>
            <a:solidFill>
              <a:schemeClr val="bg1"/>
            </a:solidFill>
            <a:ln w="25400">
              <a:solidFill>
                <a:srgbClr val="FF0000">
                  <a:alpha val="96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kumimoji="1" lang="ja-JP" altLang="en-US" sz="700" b="1" dirty="0" smtClean="0">
                  <a:solidFill>
                    <a:srgbClr val="FF0000"/>
                  </a:solidFill>
                  <a:latin typeface="Meiryo UI" panose="020B0604030504040204" pitchFamily="50" charset="-128"/>
                  <a:ea typeface="Meiryo UI" panose="020B0604030504040204" pitchFamily="50" charset="-128"/>
                </a:rPr>
                <a:t>なにわ筋連絡線の検討調査</a:t>
              </a:r>
              <a:endParaRPr kumimoji="1" lang="ja-JP" altLang="en-US" sz="700" b="1" dirty="0">
                <a:solidFill>
                  <a:srgbClr val="FF000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576432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に活かす都市を実現する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71600" y="1128801"/>
            <a:ext cx="6480000" cy="5324535"/>
          </a:xfrm>
          <a:prstGeom prst="rect">
            <a:avLst/>
          </a:prstGeom>
          <a:noFill/>
        </p:spPr>
        <p:txBody>
          <a:bodyPr wrap="square" rtlCol="0">
            <a:spAutoFit/>
          </a:bodyPr>
          <a:lstStyle/>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P14</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P16</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P20</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P25</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79712"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410462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556898"/>
            <a:ext cx="8640960" cy="864000"/>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251520"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11" name="正方形/長方形 10"/>
          <p:cNvSpPr/>
          <p:nvPr/>
        </p:nvSpPr>
        <p:spPr>
          <a:xfrm>
            <a:off x="251521" y="1484784"/>
            <a:ext cx="9252000" cy="2000548"/>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安全・危機管理機能の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○大規模災害への対応力強化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307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○大阪府・大阪市消防学校の一体的運用＜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○府内消防本部の広域化・連携強化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消防本部の広域化（</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指令共同運用（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の消防力</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強化のための</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勉強会・・・府</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と市町村で</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構成する勉強会における検討結果取りまとめ（</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〇</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大阪府消防広域化推進計画の</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再策定（</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51520" y="3356992"/>
            <a:ext cx="8640960" cy="707886"/>
          </a:xfrm>
          <a:prstGeom prst="rect">
            <a:avLst/>
          </a:prstGeom>
          <a:ln>
            <a:solidFill>
              <a:schemeClr val="tx1"/>
            </a:solidFill>
          </a:ln>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○大阪府・大阪市副首都推進局を中心に、副首都としてあるべき消防・防災機能の検討を進める。</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〇広域化推進計画に沿って、府内１ブロック化を将来像とし、段階的な広域化の組み合わせを提示。</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51520" y="4365104"/>
            <a:ext cx="8640960" cy="1200329"/>
          </a:xfrm>
          <a:prstGeom prst="rect">
            <a:avLst/>
          </a:prstGeom>
        </p:spPr>
        <p:txBody>
          <a:bodyPr wrap="square">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◆公衆</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月に大阪府・大阪市の共同により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創設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○新研究所における精度</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管理・健康危機管理対応の専門部署の設置や専門家の養成、大阪大学との連携大学院</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の開設</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や共同</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研究等</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他</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機関との連携</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強化などの機能強化の取組み</a:t>
            </a:r>
            <a:endPar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4319" y="5522033"/>
            <a:ext cx="8640960" cy="892552"/>
          </a:xfrm>
          <a:prstGeom prst="rect">
            <a:avLst/>
          </a:prstGeom>
          <a:ln>
            <a:solidFill>
              <a:schemeClr val="tx1"/>
            </a:solidFill>
          </a:ln>
        </p:spPr>
        <p:txBody>
          <a:bodyPr wrap="square">
            <a:spAutoFit/>
          </a:bodyPr>
          <a:lstStyle/>
          <a:p>
            <a:pPr>
              <a:spcBef>
                <a:spcPts val="0"/>
              </a:spcBef>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○統合の効果や独法化のメリットを活かしつつ、健康危機事象への対応力強化、学術分野・産業界への支援・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連携体制</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の確立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等、西日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本の中核的な地方衛生研究所に相応しい機能を備えた研究所づくりを推進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機能が最大限発揮できるよう一元化施設を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年度予定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20</a:t>
            </a:r>
            <a:endParaRPr lang="ja-JP" altLang="en-US" sz="1200" dirty="0">
              <a:solidFill>
                <a:prstClr val="black"/>
              </a:solidFill>
            </a:endParaRPr>
          </a:p>
        </p:txBody>
      </p:sp>
      <p:pic>
        <p:nvPicPr>
          <p:cNvPr id="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628800"/>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0131" y="1628800"/>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952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2354724005"/>
              </p:ext>
            </p:extLst>
          </p:nvPr>
        </p:nvGraphicFramePr>
        <p:xfrm>
          <a:off x="251520" y="1252344"/>
          <a:ext cx="8608234" cy="2575560"/>
        </p:xfrm>
        <a:graphic>
          <a:graphicData uri="http://schemas.openxmlformats.org/drawingml/2006/table">
            <a:tbl>
              <a:tblPr firstRow="1" bandRow="1">
                <a:tableStyleId>{5940675A-B579-460E-94D1-54222C63F5DA}</a:tableStyleId>
              </a:tblPr>
              <a:tblGrid>
                <a:gridCol w="849640">
                  <a:extLst>
                    <a:ext uri="{9D8B030D-6E8A-4147-A177-3AD203B41FA5}">
                      <a16:colId xmlns:a16="http://schemas.microsoft.com/office/drawing/2014/main" val="20000"/>
                    </a:ext>
                  </a:extLst>
                </a:gridCol>
                <a:gridCol w="7758594">
                  <a:extLst>
                    <a:ext uri="{9D8B030D-6E8A-4147-A177-3AD203B41FA5}">
                      <a16:colId xmlns:a16="http://schemas.microsoft.com/office/drawing/2014/main" val="20001"/>
                    </a:ext>
                  </a:extLst>
                </a:gridCol>
              </a:tblGrid>
              <a:tr h="215856">
                <a:tc>
                  <a:txBody>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613485">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：大阪府水道部を廃止し、大阪広域水道企業団（大阪市を除く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市町村で構成）を設立し、用水事業</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を承継</a:t>
                      </a:r>
                    </a:p>
                    <a:p>
                      <a:pPr marL="0" indent="0">
                        <a:buFont typeface="Wingdings" panose="05000000000000000000" pitchFamily="2" charset="2"/>
                        <a:buNone/>
                      </a:pPr>
                      <a:r>
                        <a:rPr kumimoji="1" lang="en-US" altLang="ja-JP"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を策定</a:t>
                      </a:r>
                      <a:r>
                        <a:rPr kumimoji="1" lang="ja-JP" altLang="en-US"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（公共施設等運営権制度導入関連議案は審議未了により廃案（</a:t>
                      </a:r>
                      <a:r>
                        <a:rPr kumimoji="1" lang="en-US" altLang="ja-JP"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endParaRPr kumimoji="1" lang="en-US" altLang="ja-JP"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b="1"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1"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大阪市が「改正水道法の適用による</a:t>
                      </a:r>
                      <a:r>
                        <a:rPr kumimoji="1" lang="en-US" altLang="ja-JP" sz="1200" b="0"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PFI</a:t>
                      </a:r>
                      <a:r>
                        <a:rPr kumimoji="1" lang="ja-JP" altLang="en-US" sz="1200" b="0"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管路更新事業と水道基盤強化方策について（素案）」を公表</a:t>
                      </a:r>
                      <a:endParaRPr kumimoji="1" lang="en-US" altLang="ja-JP" sz="1200" b="0" u="sng" strike="noStrik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613485">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：流域下水道の設置と維持管理を大阪府に一元化</a:t>
                      </a:r>
                      <a:endParaRPr kumimoji="1" lang="en-US" altLang="ja-JP" sz="1200" b="1" u="sng" strike="sngStrike" baseline="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月に設立した新会社（クリアウォーター</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㈱）を受託者とする大阪市の下水道施設</a:t>
                      </a:r>
                      <a:endPar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の運転維持管理の包括委託を開始</a:t>
                      </a:r>
                      <a:endPar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年４月</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：流域下水道事業に公営企業会計を導入</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340825">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広域化に取り組む関係市町村を大阪府が技術的支援</a:t>
                      </a:r>
                      <a:endParaRPr kumimoji="1"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bl>
          </a:graphicData>
        </a:graphic>
      </p:graphicFrame>
      <p:sp>
        <p:nvSpPr>
          <p:cNvPr id="21" name="正方形/長方形 20"/>
          <p:cNvSpPr/>
          <p:nvPr/>
        </p:nvSpPr>
        <p:spPr>
          <a:xfrm>
            <a:off x="251520" y="162506"/>
            <a:ext cx="8608234" cy="1077218"/>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②生活インフラの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最適化</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◆水道・下水道・ごみ処理</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経営形態の見直しや、大阪府域における広域化などに積極的に着手し、都市機能の要である生活インフラの最適化を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リード。</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51520" y="3933376"/>
            <a:ext cx="8608234" cy="2562240"/>
          </a:xfrm>
          <a:prstGeom prst="rect">
            <a:avLst/>
          </a:prstGeom>
          <a:ln>
            <a:solidFill>
              <a:schemeClr val="tx1"/>
            </a:solidFill>
          </a:ln>
        </p:spPr>
        <p:txBody>
          <a:bodyPr wrap="square" rIns="36000">
            <a:spAutoFit/>
          </a:bodyPr>
          <a:lstStyle/>
          <a:p>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、下記</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の視点により、それぞれの生活インフラに応じた規模の最適化や、経営形態の見直しを行う。</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○人口減少に伴う需要減に対応する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ダウンサイジング</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平準化</a:t>
            </a:r>
            <a:endParaRPr lang="en-US" altLang="ja-JP"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現在、大阪府・大阪市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の検討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チーム</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おいて、副首都にふさわしい持続可能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な上下水道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のあり方に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ついて検討中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水道事業</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府市の検討チームにおいて、副首都にふさわしい持続可能な水道のあり方について、検討（</a:t>
            </a:r>
            <a:r>
              <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府内全水道事業体の参画する協議会において、府域水道事業の最適化に向けて検討（</a:t>
            </a:r>
            <a:r>
              <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年８月～</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下水道事業</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市の検討チームにおいて、下水道</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方式（コンセッション</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含む</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）導入の可能性について、</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年１月～）</a:t>
            </a: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21</a:t>
            </a:r>
            <a:endParaRPr lang="ja-JP" altLang="en-US" sz="1200" dirty="0">
              <a:solidFill>
                <a:prstClr val="black"/>
              </a:solidFill>
            </a:endParaRPr>
          </a:p>
        </p:txBody>
      </p:sp>
    </p:spTree>
    <p:extLst>
      <p:ext uri="{BB962C8B-B14F-4D97-AF65-F5344CB8AC3E}">
        <p14:creationId xmlns:p14="http://schemas.microsoft.com/office/powerpoint/2010/main" val="936408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47779" y="692792"/>
            <a:ext cx="8610039"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9" name="正方形/長方形 78"/>
          <p:cNvSpPr/>
          <p:nvPr/>
        </p:nvSpPr>
        <p:spPr>
          <a:xfrm>
            <a:off x="247778" y="1916832"/>
            <a:ext cx="4523247" cy="990015"/>
          </a:xfrm>
          <a:prstGeom prst="rect">
            <a:avLst/>
          </a:prstGeom>
        </p:spPr>
        <p:txBody>
          <a:bodyPr wrap="square">
            <a:spAutoFit/>
          </a:bodyPr>
          <a:lstStyle/>
          <a:p>
            <a:pPr>
              <a:lnSpc>
                <a:spcPts val="11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①関西圏国家戦略特区の活用</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◆制度概要</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・内閣総理大臣主導で岩盤規制全般の突破口を開くための制度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・関西圏は大阪府、京都府、兵庫県の全域を特区の区域として国が指定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する「区域会議」で規制改革メニュー等</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591363" y="1916832"/>
            <a:ext cx="4266455" cy="1079783"/>
          </a:xfrm>
          <a:prstGeom prst="rect">
            <a:avLst/>
          </a:prstGeom>
        </p:spPr>
        <p:txBody>
          <a:bodyPr wrap="square">
            <a:spAutoFit/>
          </a:bodyPr>
          <a:lstStyle/>
          <a:p>
            <a:pPr>
              <a:lnSpc>
                <a:spcPts val="1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②関西イノベーション国際戦略総合特区の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・経済成長のエンジンとなる産業・機能の集積拠点形成を図る制度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・関西圏は、北大阪地区、大阪駅周辺地区など、大阪府、大阪市、京都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府、京都市、兵庫県、神戸市の９地区を特区の区域として国が指定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政策資源を集中することにより</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4860032" y="3042851"/>
            <a:ext cx="3761320" cy="1967070"/>
            <a:chOff x="38100" y="1344388"/>
            <a:chExt cx="9230186" cy="5534025"/>
          </a:xfrm>
        </p:grpSpPr>
        <p:pic>
          <p:nvPicPr>
            <p:cNvPr id="1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6"/>
              <a:ext cx="2349777" cy="968302"/>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8"/>
              <a:ext cx="1722904" cy="353673"/>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2" name="正方形/長方形 181"/>
          <p:cNvSpPr/>
          <p:nvPr/>
        </p:nvSpPr>
        <p:spPr>
          <a:xfrm>
            <a:off x="251520" y="5085184"/>
            <a:ext cx="4264873" cy="656590"/>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050"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保険外併用療養に関する特例、特区医療機器薬事戦略相談の実施、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地域限定保育士</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家事支援外国人受入事業、エリアマネジメントに係る道路法の特例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591362" y="5085184"/>
            <a:ext cx="4266456" cy="656590"/>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全国の国際戦略総合特区のうち、最多</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プロジェクトが計画認定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関西支部の設置及び機能拡充により薬事に関する各種相談体制</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を構築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247778" y="1628800"/>
            <a:ext cx="2163982" cy="276999"/>
          </a:xfrm>
          <a:prstGeom prst="rect">
            <a:avLst/>
          </a:prstGeom>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899592" y="2947152"/>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1157091"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議長：内閣総理大臣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247779" y="5815474"/>
            <a:ext cx="8610039" cy="925894"/>
          </a:xfrm>
          <a:prstGeom prst="rect">
            <a:avLst/>
          </a:prstGeom>
          <a:ln>
            <a:solidFill>
              <a:schemeClr val="tx1"/>
            </a:solidFill>
          </a:ln>
        </p:spPr>
        <p:txBody>
          <a:bodyPr wrap="square">
            <a:spAutoFit/>
          </a:bodyPr>
          <a:lstStyle/>
          <a:p>
            <a:pPr>
              <a:lnSpc>
                <a:spcPts val="1300"/>
              </a:lnSpc>
            </a:pP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○国家戦略特区制度を活用し、健康</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にかかわる分野や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チャレンジングな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人材が集積する環境整備など重点的に、現場のニーズを踏まえ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具体的な規制改革に取り組んでいく。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○税制面を含めた特区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でのインセンティブの充実を図り、ライフ分野やグリーン分野などでのイノベーション創出をさらに強化していく。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a:t>
            </a:r>
            <a:r>
              <a:rPr lang="en-US" altLang="ja-JP" sz="1200" dirty="0">
                <a:solidFill>
                  <a:prstClr val="black"/>
                </a:solidFill>
              </a:rPr>
              <a:t>2</a:t>
            </a:r>
            <a:endParaRPr lang="ja-JP" altLang="en-US" sz="1200" dirty="0">
              <a:solidFill>
                <a:prstClr val="black"/>
              </a:solidFill>
            </a:endParaRPr>
          </a:p>
        </p:txBody>
      </p:sp>
      <p:sp>
        <p:nvSpPr>
          <p:cNvPr id="91" name="正方形/長方形 90"/>
          <p:cNvSpPr/>
          <p:nvPr/>
        </p:nvSpPr>
        <p:spPr>
          <a:xfrm>
            <a:off x="7334465" y="4774554"/>
            <a:ext cx="1152880" cy="246221"/>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500" b="1" dirty="0">
                <a:latin typeface="Meiryo UI" panose="020B0604030504040204" pitchFamily="50" charset="-128"/>
                <a:ea typeface="Meiryo UI" panose="020B0604030504040204" pitchFamily="50" charset="-128"/>
                <a:cs typeface="Meiryo UI" panose="020B0604030504040204" pitchFamily="50" charset="-128"/>
              </a:rPr>
              <a:t>AMED</a:t>
            </a:r>
            <a:r>
              <a:rPr lang="ja-JP" altLang="en-US" sz="500" b="1" dirty="0">
                <a:latin typeface="Meiryo UI" panose="020B0604030504040204" pitchFamily="50" charset="-128"/>
                <a:ea typeface="Meiryo UI" panose="020B0604030504040204" pitchFamily="50" charset="-128"/>
                <a:cs typeface="Meiryo UI" panose="020B0604030504040204" pitchFamily="50" charset="-128"/>
              </a:rPr>
              <a:t>創薬戦略本部西日本統括部</a:t>
            </a:r>
          </a:p>
        </p:txBody>
      </p:sp>
    </p:spTree>
    <p:extLst>
      <p:ext uri="{BB962C8B-B14F-4D97-AF65-F5344CB8AC3E}">
        <p14:creationId xmlns:p14="http://schemas.microsoft.com/office/powerpoint/2010/main" val="783658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62639" y="505689"/>
            <a:ext cx="8604000"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された大</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産業技術研究所に加え、府市の産業支援機関の統合も含めた大阪全体の産業支援</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44624"/>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62640" y="3789040"/>
            <a:ext cx="8604000" cy="126188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②産業支援機能・体制の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〇大阪府・大阪市の成長戦略の共同策定・・・　大阪府・大阪市の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〇大阪府・大阪市の施策面での連携・・・　上海事務所の連携・統合、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区プロモーションの共同実施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○府市</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zh-TW"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中小企業支援</a:t>
            </a:r>
            <a:r>
              <a:rPr lang="zh-TW"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・体制の</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大阪産業局を設立（</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62639" y="1556792"/>
            <a:ext cx="8700873" cy="1077218"/>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大阪産業技術研究所の創設（府立産業技術総合研究所と市立工業研究所の統合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月に大阪府・大阪市の研究所を統合し、</a:t>
            </a:r>
            <a:r>
              <a:rPr lang="en-US" altLang="ja-JP"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地方独立行政法人大阪産業技術研究所</a:t>
            </a:r>
            <a:r>
              <a:rPr lang="en-US" altLang="ja-JP"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創設。研究</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製造</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の開発ステージに</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応じた</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一気通貫の支援等を</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○大阪工業大学と包括連携協定締結、電波暗室の</a:t>
            </a:r>
            <a:r>
              <a:rPr lang="ja-JP" altLang="en-US" sz="1200" u="sng"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整備など機能強化の取組み</a:t>
            </a:r>
            <a:endParaRPr lang="ja-JP" altLang="en-US" sz="12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95536" y="2708920"/>
            <a:ext cx="8471102" cy="830997"/>
          </a:xfrm>
          <a:prstGeom prst="rect">
            <a:avLst/>
          </a:prstGeom>
          <a:solidFill>
            <a:schemeClr val="bg1"/>
          </a:solidFill>
          <a:ln>
            <a:solidFill>
              <a:schemeClr val="tx1"/>
            </a:solidFill>
          </a:ln>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大阪産業の成長をけん引する知と技術の支援拠点「スーパー</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」をめざし、国立研究開発法人産業技術総合研究所、民間の研究所や大学等との連携を深めながら、技術力の結集による成長分野の研究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開発の推進、産学官連携によるオープンイノベーションの推進、国際基準対応の推進を図る。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23</a:t>
            </a:r>
            <a:endParaRPr lang="ja-JP" altLang="en-US" sz="1200" dirty="0">
              <a:solidFill>
                <a:prstClr val="black"/>
              </a:solidFill>
            </a:endParaRPr>
          </a:p>
        </p:txBody>
      </p:sp>
      <p:sp>
        <p:nvSpPr>
          <p:cNvPr id="9" name="正方形/長方形 8"/>
          <p:cNvSpPr/>
          <p:nvPr/>
        </p:nvSpPr>
        <p:spPr>
          <a:xfrm>
            <a:off x="472004" y="5157192"/>
            <a:ext cx="8471102" cy="646331"/>
          </a:xfrm>
          <a:prstGeom prst="rect">
            <a:avLst/>
          </a:prstGeom>
          <a:solidFill>
            <a:schemeClr val="bg1"/>
          </a:solidFill>
          <a:ln>
            <a:solidFill>
              <a:schemeClr val="tx1"/>
            </a:solidFill>
          </a:ln>
        </p:spPr>
        <p:txBody>
          <a:bodyPr wrap="square">
            <a:spAutoFit/>
          </a:bodyPr>
          <a:lstStyle/>
          <a:p>
            <a:r>
              <a:rPr lang="en-US" altLang="ja-JP"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大阪産業局を府市の中小</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企業支援施策・事業の中核とし、国際</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ビジネス支援、創業・ベンチャー支援、事業承継支援の機能</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を充実</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強化させるとともに、府市や関係機関との連携を進める</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4310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476672"/>
            <a:ext cx="8640960"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新大学の設置（府立大学と市立大学の統合）</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公設民営学校（国際バカロレア等）設置の取組みを進め、大阪の成長</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高度な専門性を有する人材</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育成の基盤を確立する。</a:t>
            </a:r>
          </a:p>
        </p:txBody>
      </p:sp>
      <p:sp>
        <p:nvSpPr>
          <p:cNvPr id="14" name="正方形/長方形 13"/>
          <p:cNvSpPr/>
          <p:nvPr/>
        </p:nvSpPr>
        <p:spPr>
          <a:xfrm>
            <a:off x="251521" y="15607"/>
            <a:ext cx="3690826"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sp>
        <p:nvSpPr>
          <p:cNvPr id="27" name="正方形/長方形 26"/>
          <p:cNvSpPr/>
          <p:nvPr/>
        </p:nvSpPr>
        <p:spPr>
          <a:xfrm>
            <a:off x="323528" y="5509681"/>
            <a:ext cx="5688631" cy="646331"/>
          </a:xfrm>
          <a:prstGeom prst="rect">
            <a:avLst/>
          </a:prstGeom>
          <a:solidFill>
            <a:schemeClr val="bg1"/>
          </a:solidFill>
          <a:ln>
            <a:solidFill>
              <a:schemeClr val="tx1"/>
            </a:solidFill>
          </a:ln>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英語教育の充実等、小・中・高等学校における教育の取組みを通じて将来、世界で活躍できるグローバル人材の育成を進める。</a:t>
            </a:r>
            <a:endPar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1520" y="4005064"/>
            <a:ext cx="8640960" cy="1446550"/>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②小・中・高等学校における教育の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〇小</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GLHS</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関係学科等に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学習環境の活用による児童生徒の発達段階に応じた情報活用能力の育成等の取組みを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進めてきた。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〇国際バカロレアコースを設ける新たな中高一貫教育校と</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して</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大阪市立水都国際中学校・高等学校」を、公設民営学校として</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開設（</a:t>
            </a:r>
            <a:r>
              <a:rPr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４月）</a:t>
            </a:r>
            <a:endPar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1520" y="1484784"/>
            <a:ext cx="8892480" cy="892552"/>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府立大学と市立大学の統合による教育力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〇府大・市大の連携強化・・・　単位</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互換、学位プログラム（博士課程教育リーディングプログラム）の共同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実施など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な連携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を進めてきた。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○法人統合・・・</a:t>
            </a:r>
            <a:r>
              <a:rPr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年４月の法人統合</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により、両⼤学</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の経営⾯の⼀元化</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と教学</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⾯の連携をさらに</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新⼤学への移⾏</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を円滑</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23528" y="2420888"/>
            <a:ext cx="8568952" cy="1200329"/>
          </a:xfrm>
          <a:prstGeom prst="rect">
            <a:avLst/>
          </a:prstGeom>
          <a:solidFill>
            <a:schemeClr val="bg1"/>
          </a:solidFill>
          <a:ln>
            <a:solidFill>
              <a:schemeClr val="tx1"/>
            </a:solidFill>
          </a:ln>
        </p:spPr>
        <p:txBody>
          <a:bodyPr wrap="square" rIns="72000">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多彩な分野を網羅し、高い学術性と広い学際性を併せ持つ、公立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は類を見ない総合大学が誕生することにより、多様な人材の育成を図る。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新大学では、多様な分野を持つ総合大学として、それぞれの強みを活かし、大学の基本３機能（教育・研究・地域貢献）に更に磨きを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かけながら、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新たな機能も加え、統合によって付加価値が高まる領域や社会ニーズの高まりに応じて強化する領域への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実現していく。</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新大学での新たな機能）都市シンクタンク機能、技術インキュベーション機能</a:t>
            </a: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24</a:t>
            </a:r>
            <a:endParaRPr lang="ja-JP" altLang="en-US" sz="1200" dirty="0">
              <a:solidFill>
                <a:prstClr val="black"/>
              </a:solidFill>
            </a:endParaRPr>
          </a:p>
        </p:txBody>
      </p:sp>
      <p:graphicFrame>
        <p:nvGraphicFramePr>
          <p:cNvPr id="20" name="表 19"/>
          <p:cNvGraphicFramePr>
            <a:graphicFrameLocks noGrp="1"/>
          </p:cNvGraphicFramePr>
          <p:nvPr>
            <p:extLst/>
          </p:nvPr>
        </p:nvGraphicFramePr>
        <p:xfrm>
          <a:off x="6228184" y="5157192"/>
          <a:ext cx="2664296" cy="1199388"/>
        </p:xfrm>
        <a:graphic>
          <a:graphicData uri="http://schemas.openxmlformats.org/drawingml/2006/table">
            <a:tbl>
              <a:tblPr firstRow="1" bandRow="1">
                <a:tableStyleId>{5940675A-B579-460E-94D1-54222C63F5DA}</a:tableStyleId>
              </a:tblPr>
              <a:tblGrid>
                <a:gridCol w="817558">
                  <a:extLst>
                    <a:ext uri="{9D8B030D-6E8A-4147-A177-3AD203B41FA5}">
                      <a16:colId xmlns:a16="http://schemas.microsoft.com/office/drawing/2014/main" val="20000"/>
                    </a:ext>
                  </a:extLst>
                </a:gridCol>
                <a:gridCol w="1846738">
                  <a:extLst>
                    <a:ext uri="{9D8B030D-6E8A-4147-A177-3AD203B41FA5}">
                      <a16:colId xmlns:a16="http://schemas.microsoft.com/office/drawing/2014/main" val="20001"/>
                    </a:ext>
                  </a:extLst>
                </a:gridCol>
              </a:tblGrid>
              <a:tr h="125737">
                <a:tc>
                  <a:txBody>
                    <a:bodyPr/>
                    <a:lstStyle/>
                    <a:p>
                      <a:pPr>
                        <a:lnSpc>
                          <a:spcPct val="70000"/>
                        </a:lnSpc>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大阪市の国際バカロレア教育実践例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主な授業形態</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円座や班別での協働学習を中心とした授業</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学習方法</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ディスカッション、ディベート等による課題解決型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179624">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身につく能力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9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・必要な知識を収集し、分析する能力</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・グループワークで養われる協調性、企画力等</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育成される英語力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英語での総合的なコミュニケーション能力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未知の事象に挑むための課題解決能力の育成</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世界統一基準の評価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002" y="4203932"/>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242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1521" y="404664"/>
            <a:ext cx="8640016" cy="995707"/>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lIns="72000" rIns="36000"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開催などを進め、大阪のブランド化、発信力</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強化の基盤を確立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あわせて、万博</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立地を契機に、大阪発で内外に情報を発信するための機能の拡充をめざす。</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63995" y="-27384"/>
            <a:ext cx="4091982"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25</a:t>
            </a:r>
            <a:endParaRPr lang="ja-JP" altLang="en-US" sz="12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1911227797"/>
              </p:ext>
            </p:extLst>
          </p:nvPr>
        </p:nvGraphicFramePr>
        <p:xfrm>
          <a:off x="6444210" y="5938321"/>
          <a:ext cx="2376262" cy="803047"/>
        </p:xfrm>
        <a:graphic>
          <a:graphicData uri="http://schemas.openxmlformats.org/drawingml/2006/table">
            <a:tbl>
              <a:tblPr firstRow="1" bandRow="1">
                <a:tableStyleId>{5940675A-B579-460E-94D1-54222C63F5DA}</a:tableStyleId>
              </a:tblPr>
              <a:tblGrid>
                <a:gridCol w="43204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a:t>
                      </a:r>
                      <a:endParaRPr kumimoji="1" lang="en-US" altLang="ja-JP"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extLst>
                  <a:ext uri="{0D108BD9-81ED-4DB2-BD59-A6C34878D82A}">
                    <a16:rowId xmlns:a16="http://schemas.microsoft.com/office/drawing/2014/main" val="10000"/>
                  </a:ext>
                </a:extLst>
              </a:tr>
              <a:tr h="182039">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solidFill>
                      <a:schemeClr val="accent5">
                        <a:lumMod val="20000"/>
                        <a:lumOff val="80000"/>
                      </a:schemeClr>
                    </a:solidFill>
                  </a:tcPr>
                </a:tc>
                <a:extLst>
                  <a:ext uri="{0D108BD9-81ED-4DB2-BD59-A6C34878D82A}">
                    <a16:rowId xmlns:a16="http://schemas.microsoft.com/office/drawing/2014/main" val="10001"/>
                  </a:ext>
                </a:extLst>
              </a:tr>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p>
                  </a:txBody>
                  <a:tcPr marL="36000" marR="0" marT="0" marB="0">
                    <a:solidFill>
                      <a:schemeClr val="accent5">
                        <a:lumMod val="20000"/>
                        <a:lumOff val="80000"/>
                      </a:schemeClr>
                    </a:solidFill>
                  </a:tcPr>
                </a:tc>
                <a:extLst>
                  <a:ext uri="{0D108BD9-81ED-4DB2-BD59-A6C34878D82A}">
                    <a16:rowId xmlns:a16="http://schemas.microsoft.com/office/drawing/2014/main" val="10002"/>
                  </a:ext>
                </a:extLst>
              </a:tr>
              <a:tr h="158104">
                <a:tc>
                  <a:txBody>
                    <a:bodyPr/>
                    <a:lstStyle/>
                    <a:p>
                      <a:pPr>
                        <a:lnSpc>
                          <a:spcPts val="12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en-US" altLang="ja-JP" sz="1000" b="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000" b="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年日本国際博覧会</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7020272" y="5696054"/>
            <a:ext cx="1321196" cy="261610"/>
          </a:xfrm>
          <a:prstGeom prst="rect">
            <a:avLst/>
          </a:prstGeom>
          <a:noFill/>
        </p:spPr>
        <p:txBody>
          <a:bodyPr wrap="non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51521" y="4793912"/>
            <a:ext cx="8640016"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○国内最大級の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市民マラソン「大阪マラソン」や「世界スーパージュニアテニス」などの国際大会を開催・魅力発信する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ど、大阪全体</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が盛り上がる取組みを進めてきた。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1521" y="5687427"/>
            <a:ext cx="8640015" cy="1110560"/>
          </a:xfrm>
          <a:prstGeom prst="rect">
            <a:avLst/>
          </a:prstGeom>
          <a:ln>
            <a:solidFill>
              <a:schemeClr val="tx1"/>
            </a:solidFill>
          </a:ln>
        </p:spPr>
        <p:txBody>
          <a:bodyPr wrap="square" lIns="72000" rIns="36000">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スポーツイベントなどの誘致・開催を通じて、大阪のブラ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ンド化と発信力の強化を図る。また、舞洲を拠点に活躍するプロスポーツチームと連携し、スポーツを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通じた舞洲の活性化に取り組むことにより、スポーツ産業を活性化し、都市魅力の向上につなげる。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今後の大阪・関西万博開催や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契機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として、国内外に対する情報発信</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拠点としての大阪のポジションを高める方策を検討する。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64938" y="3987484"/>
            <a:ext cx="8627542" cy="792525"/>
          </a:xfrm>
          <a:prstGeom prst="rect">
            <a:avLst/>
          </a:prstGeom>
          <a:ln>
            <a:solidFill>
              <a:schemeClr val="tx1"/>
            </a:solidFill>
          </a:ln>
        </p:spPr>
        <p:txBody>
          <a:bodyPr wrap="square" lIns="72000" rIns="36000">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大阪観光局が観光</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事業推進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司令塔と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して、観光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マーケティングリサーチを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強化するとともに、</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を活用した観光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情報を発信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戦略的プロモーション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を展開し、大阪への集客拡大を図る。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公民が連携し、水の回廊での観光メニューの充実や多彩な魅力空間の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「水と光の首都大阪」ブランド確立に取り組む。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263994" y="1412776"/>
            <a:ext cx="8627542"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文化創造基盤の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○芸術文化の専門家等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よる評価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審査や企画、調査機能を有する大阪アーツカウンシルを設置し、大阪の優れた文化の国内外への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発信や芸術文化の担い手の発掘・育成などを行ってきた。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月、大阪市</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の博物館群を地方独立行政</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法人化。</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63994" y="2507848"/>
            <a:ext cx="8615070" cy="777136"/>
          </a:xfrm>
          <a:prstGeom prst="rect">
            <a:avLst/>
          </a:prstGeom>
          <a:ln>
            <a:solidFill>
              <a:schemeClr val="tx1"/>
            </a:solidFill>
          </a:ln>
        </p:spPr>
        <p:txBody>
          <a:bodyPr wrap="square" lIns="72000" rIns="36000">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大阪の芸術文化の発展、創造に資する大阪にふさわしい文化施策を推進する。また、大阪市が所蔵する第一級のコレクションを活用して、新たな魅力あふれる</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大阪中之島美術館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年度に開館。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博物館の独法化により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もが芸術文化を享受でき、その魅力を創造・育成・発信する都市のコアとしてのミュージアムをめざす。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64938" y="3284984"/>
            <a:ext cx="8627542" cy="707886"/>
          </a:xfrm>
          <a:prstGeom prst="rect">
            <a:avLst/>
          </a:prstGeom>
        </p:spPr>
        <p:txBody>
          <a:bodyPr wrap="square" lIns="72000" rIns="3600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市、経済界により大阪観光局を設置。大阪版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を推進している。また、公民連携に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都大阪の推進などに取り組んでいる。</a:t>
            </a:r>
          </a:p>
        </p:txBody>
      </p:sp>
    </p:spTree>
    <p:extLst>
      <p:ext uri="{BB962C8B-B14F-4D97-AF65-F5344CB8AC3E}">
        <p14:creationId xmlns:p14="http://schemas.microsoft.com/office/powerpoint/2010/main" val="1117973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0" y="0"/>
            <a:ext cx="5829836" cy="381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620688"/>
            <a:ext cx="8625220" cy="6010125"/>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1353" y="4221088"/>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573834"/>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5121961"/>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98545" y="4573834"/>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445162"/>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26</a:t>
            </a:r>
            <a:endParaRPr lang="ja-JP" altLang="en-US" sz="1200" dirty="0"/>
          </a:p>
        </p:txBody>
      </p:sp>
    </p:spTree>
    <p:extLst>
      <p:ext uri="{BB962C8B-B14F-4D97-AF65-F5344CB8AC3E}">
        <p14:creationId xmlns:p14="http://schemas.microsoft.com/office/powerpoint/2010/main" val="3109254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03013" y="3068960"/>
            <a:ext cx="3600000" cy="3636000"/>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108000"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機能）の充実に向けた取組みが進められている。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41292" y="44624"/>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251520" y="397645"/>
            <a:ext cx="8625874" cy="223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t" anchorCtr="0"/>
          <a:lstStyle/>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課題に対応した大都市制度としては、近年、</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地方自治法の改正による政令指定都市における指定都市都道府県調整会議と総合区制度、特別区設置法に基づく特別区制度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が設けられて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いる。総合区制度と特別区制度の素案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が取りまとめられ（総合区素案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特別区素案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現在、これらの素案をもとに大阪府市両議会や同協議会で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議論が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められて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◆広域機能</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政令指定都市・総合区制度では大阪府と大阪市が指定都市都道府県調整会議で協議・調整　特別区制度では大阪府に一元化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◆基礎自治機能：総合区制度では区長の権限強化（市全体に関することは市長マネジメント）特別区制度では住民に選ばれた区長・区議会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773401" y="3825136"/>
            <a:ext cx="2859224"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ミッシングリンク解消の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763013" y="4903149"/>
            <a:ext cx="2880000" cy="686091"/>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10771" y="2760894"/>
            <a:ext cx="4001189" cy="276999"/>
          </a:xfrm>
          <a:prstGeom prst="rect">
            <a:avLst/>
          </a:prstGeom>
          <a:noFill/>
        </p:spPr>
        <p:txBody>
          <a:bodyPr wrap="square" rtlCol="0">
            <a:spAutoFit/>
          </a:bodyPr>
          <a:lstStyle/>
          <a:p>
            <a:pPr algn="ctr"/>
            <a:r>
              <a:rPr lang="ja-JP" altLang="en-US" sz="12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現在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395536" y="2791393"/>
            <a:ext cx="363600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763013" y="5824464"/>
            <a:ext cx="2880000" cy="772888"/>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3026312" y="4442902"/>
            <a:ext cx="2957177" cy="432073"/>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04048" y="2760894"/>
            <a:ext cx="3600400" cy="276999"/>
          </a:xfrm>
          <a:prstGeom prst="rect">
            <a:avLst/>
          </a:prstGeom>
          <a:noFill/>
        </p:spPr>
        <p:txBody>
          <a:bodyPr wrap="square" rtlCol="0">
            <a:spAutoFit/>
          </a:bodyPr>
          <a:lstStyle/>
          <a:p>
            <a:pPr algn="ctr"/>
            <a:r>
              <a:rPr lang="ja-JP" altLang="en-US" sz="12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04048" y="2791393"/>
            <a:ext cx="360007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60032" y="3068960"/>
            <a:ext cx="3924000" cy="3635762"/>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324000"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府域の都市機能（広域機能）について</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指定都市都道府県調整会議で協議・</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・特別区制度では大阪府に一元化</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⇒副首都・大阪にふさわしい制度の検討を深めて</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27</a:t>
            </a:r>
            <a:endParaRPr lang="ja-JP" altLang="en-US" sz="1200" dirty="0">
              <a:solidFill>
                <a:prstClr val="black"/>
              </a:solidFill>
            </a:endParaRPr>
          </a:p>
        </p:txBody>
      </p:sp>
      <p:sp>
        <p:nvSpPr>
          <p:cNvPr id="4" name="正方形/長方形 3"/>
          <p:cNvSpPr/>
          <p:nvPr/>
        </p:nvSpPr>
        <p:spPr>
          <a:xfrm>
            <a:off x="5008104" y="3321128"/>
            <a:ext cx="3627857" cy="126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endParaRPr>
          </a:p>
        </p:txBody>
      </p:sp>
      <p:sp>
        <p:nvSpPr>
          <p:cNvPr id="22" name="二等辺三角形 21"/>
          <p:cNvSpPr/>
          <p:nvPr/>
        </p:nvSpPr>
        <p:spPr>
          <a:xfrm rot="10800000">
            <a:off x="6137957" y="4568258"/>
            <a:ext cx="1368152" cy="300901"/>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5067980" y="3197348"/>
            <a:ext cx="3508104" cy="3036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r>
              <a:rPr lang="ja-JP" altLang="en-US" sz="140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充実</a:t>
            </a:r>
            <a:endParaRPr lang="ja-JP" altLang="en-US" sz="1400" dirty="0">
              <a:solidFill>
                <a:prstClr val="white"/>
              </a:solidFill>
            </a:endParaRPr>
          </a:p>
        </p:txBody>
      </p:sp>
      <p:sp>
        <p:nvSpPr>
          <p:cNvPr id="6" name="テキスト ボックス 5"/>
          <p:cNvSpPr txBox="1"/>
          <p:nvPr/>
        </p:nvSpPr>
        <p:spPr>
          <a:xfrm>
            <a:off x="763013" y="364504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63013" y="472516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63013" y="5661272"/>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99218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6011" y="3810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253991" y="379704"/>
            <a:ext cx="8638489" cy="115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 name="表 179"/>
          <p:cNvGraphicFramePr>
            <a:graphicFrameLocks noGrp="1"/>
          </p:cNvGraphicFramePr>
          <p:nvPr>
            <p:extLst/>
          </p:nvPr>
        </p:nvGraphicFramePr>
        <p:xfrm>
          <a:off x="6350261" y="1844285"/>
          <a:ext cx="1203610" cy="1258242"/>
        </p:xfrm>
        <a:graphic>
          <a:graphicData uri="http://schemas.openxmlformats.org/drawingml/2006/table">
            <a:tbl>
              <a:tblPr firstRow="1" bandRow="1">
                <a:tableStyleId>{5940675A-B579-460E-94D1-54222C63F5DA}</a:tableStyleId>
              </a:tblPr>
              <a:tblGrid>
                <a:gridCol w="69955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tblGrid>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81" name="角丸四角形 180"/>
          <p:cNvSpPr/>
          <p:nvPr/>
        </p:nvSpPr>
        <p:spPr bwMode="auto">
          <a:xfrm>
            <a:off x="6228184" y="1628800"/>
            <a:ext cx="2271830" cy="25370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◆府内市町村関係データ</a:t>
            </a:r>
            <a:endParaRPr kumimoji="0"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3" name="表 182"/>
          <p:cNvGraphicFramePr>
            <a:graphicFrameLocks noGrp="1"/>
          </p:cNvGraphicFramePr>
          <p:nvPr>
            <p:extLst/>
          </p:nvPr>
        </p:nvGraphicFramePr>
        <p:xfrm>
          <a:off x="7628068" y="1841695"/>
          <a:ext cx="1265380" cy="1273704"/>
        </p:xfrm>
        <a:graphic>
          <a:graphicData uri="http://schemas.openxmlformats.org/drawingml/2006/table">
            <a:tbl>
              <a:tblPr firstRow="1" bandRow="1">
                <a:tableStyleId>{5940675A-B579-460E-94D1-54222C63F5DA}</a:tableStyleId>
              </a:tblPr>
              <a:tblGrid>
                <a:gridCol w="76132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tblGrid>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12" name="グループ化 11"/>
          <p:cNvGrpSpPr/>
          <p:nvPr/>
        </p:nvGrpSpPr>
        <p:grpSpPr>
          <a:xfrm>
            <a:off x="6584390" y="3198228"/>
            <a:ext cx="2080989" cy="2607036"/>
            <a:chOff x="6584388" y="3176355"/>
            <a:chExt cx="2190515" cy="2744248"/>
          </a:xfrm>
        </p:grpSpPr>
        <p:sp>
          <p:nvSpPr>
            <p:cNvPr id="247" name="Freeform 957"/>
            <p:cNvSpPr>
              <a:spLocks noChangeAspect="1"/>
            </p:cNvSpPr>
            <p:nvPr/>
          </p:nvSpPr>
          <p:spPr bwMode="auto">
            <a:xfrm>
              <a:off x="7660719" y="4169245"/>
              <a:ext cx="617097" cy="62501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solidFill>
                  <a:prstClr val="black"/>
                </a:solidFill>
              </a:endParaRPr>
            </a:p>
          </p:txBody>
        </p:sp>
        <p:sp>
          <p:nvSpPr>
            <p:cNvPr id="248" name="Freeform 916"/>
            <p:cNvSpPr>
              <a:spLocks/>
            </p:cNvSpPr>
            <p:nvPr/>
          </p:nvSpPr>
          <p:spPr bwMode="auto">
            <a:xfrm>
              <a:off x="7528163" y="5414515"/>
              <a:ext cx="141414" cy="213336"/>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49" name="Freeform 920"/>
            <p:cNvSpPr>
              <a:spLocks/>
            </p:cNvSpPr>
            <p:nvPr/>
          </p:nvSpPr>
          <p:spPr bwMode="auto">
            <a:xfrm>
              <a:off x="6763129" y="5680952"/>
              <a:ext cx="368276" cy="23965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0" name="Freeform 921"/>
            <p:cNvSpPr>
              <a:spLocks/>
            </p:cNvSpPr>
            <p:nvPr/>
          </p:nvSpPr>
          <p:spPr bwMode="auto">
            <a:xfrm>
              <a:off x="7074440" y="5548437"/>
              <a:ext cx="283327" cy="266436"/>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1" name="Freeform 924"/>
            <p:cNvSpPr>
              <a:spLocks/>
            </p:cNvSpPr>
            <p:nvPr/>
          </p:nvSpPr>
          <p:spPr bwMode="auto">
            <a:xfrm>
              <a:off x="7839974" y="3975663"/>
              <a:ext cx="198378" cy="320007"/>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2" name="Freeform 925"/>
            <p:cNvSpPr>
              <a:spLocks/>
            </p:cNvSpPr>
            <p:nvPr/>
          </p:nvSpPr>
          <p:spPr bwMode="auto">
            <a:xfrm>
              <a:off x="7783007" y="3789111"/>
              <a:ext cx="113430" cy="293222"/>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3" name="Freeform 926"/>
            <p:cNvSpPr>
              <a:spLocks/>
            </p:cNvSpPr>
            <p:nvPr/>
          </p:nvSpPr>
          <p:spPr bwMode="auto">
            <a:xfrm>
              <a:off x="7839974" y="3656129"/>
              <a:ext cx="254844" cy="37310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4" name="Freeform 927"/>
            <p:cNvSpPr>
              <a:spLocks/>
            </p:cNvSpPr>
            <p:nvPr/>
          </p:nvSpPr>
          <p:spPr bwMode="auto">
            <a:xfrm>
              <a:off x="7783007" y="3549461"/>
              <a:ext cx="311809" cy="23965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5" name="Freeform 928"/>
            <p:cNvSpPr>
              <a:spLocks/>
            </p:cNvSpPr>
            <p:nvPr/>
          </p:nvSpPr>
          <p:spPr bwMode="auto">
            <a:xfrm>
              <a:off x="7499679" y="3176355"/>
              <a:ext cx="510190" cy="426204"/>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6" name="Freeform 929"/>
            <p:cNvSpPr>
              <a:spLocks/>
            </p:cNvSpPr>
            <p:nvPr/>
          </p:nvSpPr>
          <p:spPr bwMode="auto">
            <a:xfrm>
              <a:off x="8009869" y="3602559"/>
              <a:ext cx="339793" cy="532872"/>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7" name="Freeform 930"/>
            <p:cNvSpPr>
              <a:spLocks/>
            </p:cNvSpPr>
            <p:nvPr/>
          </p:nvSpPr>
          <p:spPr bwMode="auto">
            <a:xfrm>
              <a:off x="8009869" y="3949348"/>
              <a:ext cx="198378" cy="319537"/>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8" name="Freeform 932"/>
            <p:cNvSpPr>
              <a:spLocks/>
            </p:cNvSpPr>
            <p:nvPr/>
          </p:nvSpPr>
          <p:spPr bwMode="auto">
            <a:xfrm>
              <a:off x="8208248" y="3442791"/>
              <a:ext cx="339793" cy="692640"/>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9" name="Freeform 933"/>
            <p:cNvSpPr>
              <a:spLocks/>
            </p:cNvSpPr>
            <p:nvPr/>
          </p:nvSpPr>
          <p:spPr bwMode="auto">
            <a:xfrm>
              <a:off x="8388000" y="3576245"/>
              <a:ext cx="169897" cy="23965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0" name="Freeform 934"/>
            <p:cNvSpPr>
              <a:spLocks/>
            </p:cNvSpPr>
            <p:nvPr/>
          </p:nvSpPr>
          <p:spPr bwMode="auto">
            <a:xfrm>
              <a:off x="8378145" y="3762797"/>
              <a:ext cx="396758" cy="37263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1" name="Freeform 935"/>
            <p:cNvSpPr>
              <a:spLocks/>
            </p:cNvSpPr>
            <p:nvPr/>
          </p:nvSpPr>
          <p:spPr bwMode="auto">
            <a:xfrm>
              <a:off x="8520059" y="4055549"/>
              <a:ext cx="169897" cy="213336"/>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2" name="Freeform 936"/>
            <p:cNvSpPr>
              <a:spLocks/>
            </p:cNvSpPr>
            <p:nvPr/>
          </p:nvSpPr>
          <p:spPr bwMode="auto">
            <a:xfrm>
              <a:off x="8321680" y="4082333"/>
              <a:ext cx="198378" cy="213336"/>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3" name="Freeform 938"/>
            <p:cNvSpPr>
              <a:spLocks/>
            </p:cNvSpPr>
            <p:nvPr/>
          </p:nvSpPr>
          <p:spPr bwMode="auto">
            <a:xfrm>
              <a:off x="8151283" y="4055549"/>
              <a:ext cx="198378" cy="160237"/>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4" name="Freeform 939"/>
            <p:cNvSpPr>
              <a:spLocks/>
            </p:cNvSpPr>
            <p:nvPr/>
          </p:nvSpPr>
          <p:spPr bwMode="auto">
            <a:xfrm>
              <a:off x="8208248" y="4162217"/>
              <a:ext cx="141414" cy="213336"/>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5" name="Freeform 940"/>
            <p:cNvSpPr>
              <a:spLocks/>
            </p:cNvSpPr>
            <p:nvPr/>
          </p:nvSpPr>
          <p:spPr bwMode="auto">
            <a:xfrm>
              <a:off x="8264713" y="4242101"/>
              <a:ext cx="141913" cy="133453"/>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6" name="Freeform 941"/>
            <p:cNvSpPr>
              <a:spLocks/>
            </p:cNvSpPr>
            <p:nvPr/>
          </p:nvSpPr>
          <p:spPr bwMode="auto">
            <a:xfrm>
              <a:off x="8406627" y="4215786"/>
              <a:ext cx="254844" cy="186082"/>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7" name="Freeform 943"/>
            <p:cNvSpPr>
              <a:spLocks/>
            </p:cNvSpPr>
            <p:nvPr/>
          </p:nvSpPr>
          <p:spPr bwMode="auto">
            <a:xfrm>
              <a:off x="8293196" y="4295670"/>
              <a:ext cx="283327" cy="1329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8" name="Freeform 944"/>
            <p:cNvSpPr>
              <a:spLocks/>
            </p:cNvSpPr>
            <p:nvPr/>
          </p:nvSpPr>
          <p:spPr bwMode="auto">
            <a:xfrm>
              <a:off x="8208248" y="4375554"/>
              <a:ext cx="368276" cy="266436"/>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9" name="Freeform 946"/>
            <p:cNvSpPr>
              <a:spLocks/>
            </p:cNvSpPr>
            <p:nvPr/>
          </p:nvSpPr>
          <p:spPr bwMode="auto">
            <a:xfrm>
              <a:off x="8208248" y="4588421"/>
              <a:ext cx="339793" cy="24012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0" name="Freeform 947"/>
            <p:cNvSpPr>
              <a:spLocks/>
            </p:cNvSpPr>
            <p:nvPr/>
          </p:nvSpPr>
          <p:spPr bwMode="auto">
            <a:xfrm>
              <a:off x="8293196" y="4801758"/>
              <a:ext cx="141414" cy="133453"/>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1" name="Freeform 948"/>
            <p:cNvSpPr>
              <a:spLocks/>
            </p:cNvSpPr>
            <p:nvPr/>
          </p:nvSpPr>
          <p:spPr bwMode="auto">
            <a:xfrm>
              <a:off x="8378145" y="4748659"/>
              <a:ext cx="198378" cy="212867"/>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2" name="Freeform 949"/>
            <p:cNvSpPr>
              <a:spLocks/>
            </p:cNvSpPr>
            <p:nvPr/>
          </p:nvSpPr>
          <p:spPr bwMode="auto">
            <a:xfrm>
              <a:off x="8236731" y="4801758"/>
              <a:ext cx="283327" cy="23965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3" name="Freeform 950"/>
            <p:cNvSpPr>
              <a:spLocks/>
            </p:cNvSpPr>
            <p:nvPr/>
          </p:nvSpPr>
          <p:spPr bwMode="auto">
            <a:xfrm>
              <a:off x="8406627" y="4961525"/>
              <a:ext cx="169897" cy="159768"/>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4" name="Freeform 951"/>
            <p:cNvSpPr>
              <a:spLocks/>
            </p:cNvSpPr>
            <p:nvPr/>
          </p:nvSpPr>
          <p:spPr bwMode="auto">
            <a:xfrm>
              <a:off x="8378145" y="5068194"/>
              <a:ext cx="226862" cy="213336"/>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5" name="Freeform 952"/>
            <p:cNvSpPr>
              <a:spLocks/>
            </p:cNvSpPr>
            <p:nvPr/>
          </p:nvSpPr>
          <p:spPr bwMode="auto">
            <a:xfrm>
              <a:off x="8349662" y="5201648"/>
              <a:ext cx="255344" cy="292752"/>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6" name="Freeform 953"/>
            <p:cNvSpPr>
              <a:spLocks/>
            </p:cNvSpPr>
            <p:nvPr/>
          </p:nvSpPr>
          <p:spPr bwMode="auto">
            <a:xfrm>
              <a:off x="7981386" y="5201648"/>
              <a:ext cx="538671" cy="479303"/>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7" name="Freeform 954"/>
            <p:cNvSpPr>
              <a:spLocks/>
            </p:cNvSpPr>
            <p:nvPr/>
          </p:nvSpPr>
          <p:spPr bwMode="auto">
            <a:xfrm>
              <a:off x="8208248" y="4988310"/>
              <a:ext cx="226363" cy="346321"/>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8" name="Freeform 955"/>
            <p:cNvSpPr>
              <a:spLocks/>
            </p:cNvSpPr>
            <p:nvPr/>
          </p:nvSpPr>
          <p:spPr bwMode="auto">
            <a:xfrm>
              <a:off x="8123301" y="5015094"/>
              <a:ext cx="113430" cy="212867"/>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9" name="Freeform 956"/>
            <p:cNvSpPr>
              <a:spLocks/>
            </p:cNvSpPr>
            <p:nvPr/>
          </p:nvSpPr>
          <p:spPr bwMode="auto">
            <a:xfrm>
              <a:off x="8123301" y="4774973"/>
              <a:ext cx="169897" cy="160237"/>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0" name="Freeform 961"/>
            <p:cNvSpPr>
              <a:spLocks/>
            </p:cNvSpPr>
            <p:nvPr/>
          </p:nvSpPr>
          <p:spPr bwMode="auto">
            <a:xfrm>
              <a:off x="7358265" y="5334631"/>
              <a:ext cx="396758" cy="37310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1" name="Freeform 962"/>
            <p:cNvSpPr>
              <a:spLocks/>
            </p:cNvSpPr>
            <p:nvPr/>
          </p:nvSpPr>
          <p:spPr bwMode="auto">
            <a:xfrm>
              <a:off x="7499679" y="5227963"/>
              <a:ext cx="340293" cy="45299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2" name="Freeform 963"/>
            <p:cNvSpPr>
              <a:spLocks/>
            </p:cNvSpPr>
            <p:nvPr/>
          </p:nvSpPr>
          <p:spPr bwMode="auto">
            <a:xfrm>
              <a:off x="7556646" y="5121295"/>
              <a:ext cx="368276" cy="532872"/>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3" name="Freeform 964"/>
            <p:cNvSpPr>
              <a:spLocks/>
            </p:cNvSpPr>
            <p:nvPr/>
          </p:nvSpPr>
          <p:spPr bwMode="auto">
            <a:xfrm>
              <a:off x="7641593" y="5094978"/>
              <a:ext cx="141414" cy="106668"/>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4" name="Freeform 965"/>
            <p:cNvSpPr>
              <a:spLocks/>
            </p:cNvSpPr>
            <p:nvPr/>
          </p:nvSpPr>
          <p:spPr bwMode="auto">
            <a:xfrm>
              <a:off x="7755025" y="5068194"/>
              <a:ext cx="339793" cy="585972"/>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5" name="Freeform 966"/>
            <p:cNvSpPr>
              <a:spLocks/>
            </p:cNvSpPr>
            <p:nvPr/>
          </p:nvSpPr>
          <p:spPr bwMode="auto">
            <a:xfrm>
              <a:off x="7613111" y="5015094"/>
              <a:ext cx="254844" cy="159768"/>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6" name="Freeform 967"/>
            <p:cNvSpPr>
              <a:spLocks/>
            </p:cNvSpPr>
            <p:nvPr/>
          </p:nvSpPr>
          <p:spPr bwMode="auto">
            <a:xfrm>
              <a:off x="7698058" y="5015094"/>
              <a:ext cx="28481" cy="26315"/>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7" name="Freeform 968"/>
            <p:cNvSpPr>
              <a:spLocks/>
            </p:cNvSpPr>
            <p:nvPr/>
          </p:nvSpPr>
          <p:spPr bwMode="auto">
            <a:xfrm>
              <a:off x="7726541" y="4935211"/>
              <a:ext cx="169897" cy="1329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8" name="Freeform 969"/>
            <p:cNvSpPr>
              <a:spLocks/>
            </p:cNvSpPr>
            <p:nvPr/>
          </p:nvSpPr>
          <p:spPr bwMode="auto">
            <a:xfrm>
              <a:off x="7726541" y="4748659"/>
              <a:ext cx="566655" cy="61275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9" name="Freeform 1049"/>
            <p:cNvSpPr>
              <a:spLocks/>
            </p:cNvSpPr>
            <p:nvPr/>
          </p:nvSpPr>
          <p:spPr bwMode="auto">
            <a:xfrm>
              <a:off x="7329784" y="5468084"/>
              <a:ext cx="84949" cy="79884"/>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0" name="Freeform 1050"/>
            <p:cNvSpPr>
              <a:spLocks/>
            </p:cNvSpPr>
            <p:nvPr/>
          </p:nvSpPr>
          <p:spPr bwMode="auto">
            <a:xfrm>
              <a:off x="7244836" y="5494399"/>
              <a:ext cx="283327" cy="320007"/>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3" name="正方形/長方形 292"/>
            <p:cNvSpPr/>
            <p:nvPr/>
          </p:nvSpPr>
          <p:spPr>
            <a:xfrm>
              <a:off x="6594949" y="4455252"/>
              <a:ext cx="306024" cy="1440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4" name="正方形/長方形 293"/>
            <p:cNvSpPr/>
            <p:nvPr/>
          </p:nvSpPr>
          <p:spPr>
            <a:xfrm>
              <a:off x="6589011" y="4184081"/>
              <a:ext cx="306024" cy="14400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5" name="正方形/長方形 294"/>
            <p:cNvSpPr/>
            <p:nvPr/>
          </p:nvSpPr>
          <p:spPr>
            <a:xfrm>
              <a:off x="6584388" y="3697784"/>
              <a:ext cx="306024" cy="14400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6" name="正方形/長方形 295"/>
            <p:cNvSpPr/>
            <p:nvPr/>
          </p:nvSpPr>
          <p:spPr>
            <a:xfrm>
              <a:off x="6591703" y="3941170"/>
              <a:ext cx="306024" cy="14400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8" name="角丸四角形 297"/>
            <p:cNvSpPr/>
            <p:nvPr/>
          </p:nvSpPr>
          <p:spPr bwMode="auto">
            <a:xfrm>
              <a:off x="6957988" y="4407556"/>
              <a:ext cx="892153" cy="19445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及び町村</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bwMode="auto">
            <a:xfrm>
              <a:off x="6939567" y="4186372"/>
              <a:ext cx="1013244" cy="24027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角丸四角形 299"/>
            <p:cNvSpPr/>
            <p:nvPr/>
          </p:nvSpPr>
          <p:spPr bwMode="auto">
            <a:xfrm>
              <a:off x="6946112" y="3954442"/>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角丸四角形 300"/>
            <p:cNvSpPr/>
            <p:nvPr/>
          </p:nvSpPr>
          <p:spPr bwMode="auto">
            <a:xfrm>
              <a:off x="6949220" y="3709787"/>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302" name="グラフ 301"/>
          <p:cNvGraphicFramePr/>
          <p:nvPr>
            <p:extLst/>
          </p:nvPr>
        </p:nvGraphicFramePr>
        <p:xfrm>
          <a:off x="6453028" y="5682257"/>
          <a:ext cx="3184738" cy="749844"/>
        </p:xfrm>
        <a:graphic>
          <a:graphicData uri="http://schemas.openxmlformats.org/drawingml/2006/chart">
            <c:chart xmlns:c="http://schemas.openxmlformats.org/drawingml/2006/chart" xmlns:r="http://schemas.openxmlformats.org/officeDocument/2006/relationships" r:id="rId3"/>
          </a:graphicData>
        </a:graphic>
      </p:graphicFrame>
      <p:sp>
        <p:nvSpPr>
          <p:cNvPr id="303" name="角丸四角形 302"/>
          <p:cNvSpPr/>
          <p:nvPr/>
        </p:nvSpPr>
        <p:spPr bwMode="auto">
          <a:xfrm>
            <a:off x="6660232" y="6357796"/>
            <a:ext cx="2157769"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大阪市と、それ以外の市町村の人口比較</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それ以外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p:txBody>
      </p:sp>
      <p:sp>
        <p:nvSpPr>
          <p:cNvPr id="304" name="角丸四角形 303"/>
          <p:cNvSpPr/>
          <p:nvPr/>
        </p:nvSpPr>
        <p:spPr bwMode="auto">
          <a:xfrm>
            <a:off x="7629167" y="5810207"/>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273</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角丸四角形 304"/>
          <p:cNvSpPr/>
          <p:nvPr/>
        </p:nvSpPr>
        <p:spPr bwMode="auto">
          <a:xfrm>
            <a:off x="7401663" y="5973634"/>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609</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254463" y="1700808"/>
            <a:ext cx="5757697" cy="4815732"/>
            <a:chOff x="84262" y="1576604"/>
            <a:chExt cx="6300000" cy="5220000"/>
          </a:xfrm>
        </p:grpSpPr>
        <p:sp>
          <p:nvSpPr>
            <p:cNvPr id="28" name="角丸四角形 27"/>
            <p:cNvSpPr/>
            <p:nvPr/>
          </p:nvSpPr>
          <p:spPr>
            <a:xfrm>
              <a:off x="84262" y="1576604"/>
              <a:ext cx="6300000" cy="5220000"/>
            </a:xfrm>
            <a:prstGeom prst="roundRect">
              <a:avLst>
                <a:gd name="adj" fmla="val 157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6" name="テキスト ボックス 25"/>
            <p:cNvSpPr txBox="1"/>
            <p:nvPr/>
          </p:nvSpPr>
          <p:spPr>
            <a:xfrm>
              <a:off x="223437" y="1662329"/>
              <a:ext cx="4788000" cy="4860000"/>
            </a:xfrm>
            <a:prstGeom prst="rect">
              <a:avLst/>
            </a:prstGeom>
            <a:solidFill>
              <a:schemeClr val="bg1"/>
            </a:solidFill>
            <a:ln>
              <a:solidFill>
                <a:schemeClr val="tx1"/>
              </a:solidFill>
              <a:prstDash val="sysDot"/>
            </a:ln>
          </p:spPr>
          <p:txBody>
            <a:bodyPr wrap="square" tIns="0" rtlCol="0">
              <a:noAutofit/>
            </a:bodyPr>
            <a:lstStyle/>
            <a:p>
              <a:pPr algn="ct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bwMode="auto">
            <a:xfrm>
              <a:off x="444834" y="1912569"/>
              <a:ext cx="4392000" cy="3075107"/>
            </a:xfrm>
            <a:prstGeom prst="ellipse">
              <a:avLst/>
            </a:prstGeom>
            <a:noFill/>
            <a:ln w="444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343363" y="3356992"/>
              <a:ext cx="1513268" cy="2992443"/>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会議」を含め、</a:t>
              </a:r>
              <a:r>
                <a:rPr lang="ja-JP" altLang="en-US"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の場」</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を重層的に</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380473" y="4149248"/>
              <a:ext cx="743360" cy="1512000"/>
            </a:xfrm>
            <a:prstGeom prst="roundRect">
              <a:avLst>
                <a:gd name="adj" fmla="val 10465"/>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5934689" y="1717145"/>
              <a:ext cx="252262" cy="4968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0" rIns="36000" bIns="0" numCol="1" rtlCol="0" anchor="ctr" anchorCtr="0" compatLnSpc="1">
              <a:prstTxWarp prst="textNoShape">
                <a:avLst/>
              </a:prstTxWarp>
              <a:spAutoFit/>
            </a:bodyPr>
            <a:lstStyle/>
            <a:p>
              <a:pPr algn="ctr" eaLnBrk="0" hangingPunct="0">
                <a:lnSpc>
                  <a:spcPts val="1300"/>
                </a:lnSpc>
              </a:pPr>
              <a:r>
                <a:rPr lang="ja-JP" altLang="en-US" sz="10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副首都に相応しい行政サービスを提供できる中核</a:t>
              </a:r>
              <a:r>
                <a:rPr lang="ja-JP" altLang="en-US" sz="100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0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0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3434216" y="2612146"/>
              <a:ext cx="1485946" cy="684000"/>
            </a:xfrm>
            <a:prstGeom prst="rect">
              <a:avLst/>
            </a:prstGeom>
            <a:solidFill>
              <a:schemeClr val="bg1"/>
            </a:solidFill>
            <a:ln w="9525">
              <a:solidFill>
                <a:schemeClr val="tx1"/>
              </a:solidFill>
              <a:miter lim="800000"/>
              <a:headEnd/>
              <a:tailEnd/>
            </a:ln>
            <a:effectLst/>
            <a:extLst/>
          </p:spPr>
          <p:txBody>
            <a:bodyPr vert="horz" wrap="square" lIns="72000" tIns="0" rIns="3600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a:t>
              </a:r>
              <a:endParaRPr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インセンティブ強化</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en-US" altLang="ja-JP"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1943611" y="2612146"/>
              <a:ext cx="1432422"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43363" y="1792382"/>
              <a:ext cx="4536000" cy="233976"/>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437767" y="3356198"/>
              <a:ext cx="1482395" cy="3205775"/>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積極的に取り組む</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団体を支援する</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市町村振</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興補助金」による</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 </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取組みに対する補　</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助対象範囲の拡大</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など、取組成果とイ</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ンセンティブを連動</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1946880" y="3356197"/>
              <a:ext cx="1425065" cy="2614481"/>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0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合っ</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のあり方や充実方</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策について検討・</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研究</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識経験者等も交</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え）より具体的な</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検討・研究を実施</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国を巻き込んだ議論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に発展させていく</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1138647" y="4149248"/>
              <a:ext cx="675094" cy="1512000"/>
            </a:xfrm>
            <a:prstGeom prst="roundRect">
              <a:avLst>
                <a:gd name="adj" fmla="val 11492"/>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272" y="5070865"/>
              <a:ext cx="1345449" cy="525974"/>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72000" tIns="0" rIns="72000" bIns="0" numCol="1" rtlCol="0" anchor="ctr" anchorCtr="0" compatLnSpc="1">
              <a:prstTxWarp prst="textNoShape">
                <a:avLst/>
              </a:prstTxWarp>
              <a:spAutoFit/>
            </a:bodyPr>
            <a:lstStyle/>
            <a:p>
              <a:pPr algn="ct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など特別</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7" name="角丸四角形 16"/>
            <p:cNvSpPr/>
            <p:nvPr/>
          </p:nvSpPr>
          <p:spPr bwMode="auto">
            <a:xfrm>
              <a:off x="428060" y="4293096"/>
              <a:ext cx="657776"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場づくり</a:t>
              </a:r>
            </a:p>
          </p:txBody>
        </p:sp>
        <p:sp>
          <p:nvSpPr>
            <p:cNvPr id="18" name="角丸四角形 17"/>
            <p:cNvSpPr/>
            <p:nvPr/>
          </p:nvSpPr>
          <p:spPr bwMode="auto">
            <a:xfrm>
              <a:off x="1180891" y="4293096"/>
              <a:ext cx="579148"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366657" y="5710933"/>
              <a:ext cx="1469704" cy="52637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域での最適化（ブロック</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化、一元化）に向けた</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 ⇒ 例：消防など</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46603" y="1674568"/>
              <a:ext cx="351919" cy="5004000"/>
            </a:xfrm>
            <a:prstGeom prst="rect">
              <a:avLst/>
            </a:prstGeom>
            <a:solidFill>
              <a:schemeClr val="bg1"/>
            </a:solidFill>
            <a:ln>
              <a:solidFill>
                <a:schemeClr val="tx1"/>
              </a:solidFill>
              <a:prstDash val="solid"/>
            </a:ln>
          </p:spPr>
          <p:txBody>
            <a:bodyPr vert="eaVert" wrap="square" rtlCol="0" anchor="ctr" anchorCtr="0">
              <a:spAutoFit/>
            </a:bodyPr>
            <a:lstStyle/>
            <a:p>
              <a:pPr algn="ctr"/>
              <a:r>
                <a:rPr lang="ja-JP" altLang="en-US" sz="10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市町村間連携」や「市町村合併</a:t>
              </a:r>
              <a:r>
                <a:rPr lang="ja-JP" altLang="en-US" sz="10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」につなげていく</a:t>
              </a:r>
              <a:endPar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二等辺三角形 20"/>
            <p:cNvSpPr/>
            <p:nvPr/>
          </p:nvSpPr>
          <p:spPr>
            <a:xfrm rot="5400000">
              <a:off x="4001805" y="4281742"/>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2" name="二等辺三角形 21"/>
            <p:cNvSpPr/>
            <p:nvPr/>
          </p:nvSpPr>
          <p:spPr>
            <a:xfrm rot="5400000">
              <a:off x="4610709" y="4267430"/>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3" name="Rectangle 2"/>
            <p:cNvSpPr txBox="1">
              <a:spLocks noChangeArrowheads="1"/>
            </p:cNvSpPr>
            <p:nvPr/>
          </p:nvSpPr>
          <p:spPr bwMode="auto">
            <a:xfrm>
              <a:off x="366657" y="2612146"/>
              <a:ext cx="150275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2686" y="6395294"/>
              <a:ext cx="3896534" cy="279957"/>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a:t>
              </a:r>
              <a:r>
                <a:rPr lang="ja-JP" altLang="en-US" sz="9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Rectangle 2"/>
            <p:cNvSpPr txBox="1">
              <a:spLocks noChangeArrowheads="1"/>
            </p:cNvSpPr>
            <p:nvPr/>
          </p:nvSpPr>
          <p:spPr bwMode="auto">
            <a:xfrm>
              <a:off x="1006533" y="2118746"/>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Rectangle 2"/>
            <p:cNvSpPr txBox="1">
              <a:spLocks noChangeArrowheads="1"/>
            </p:cNvSpPr>
            <p:nvPr/>
          </p:nvSpPr>
          <p:spPr bwMode="auto">
            <a:xfrm>
              <a:off x="2794992" y="2116592"/>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機運</a:t>
              </a:r>
              <a:r>
                <a:rPr lang="ja-JP" altLang="en-US"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醸成</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8" name="スライド番号プレースホルダー 1"/>
          <p:cNvSpPr txBox="1">
            <a:spLocks/>
          </p:cNvSpPr>
          <p:nvPr/>
        </p:nvSpPr>
        <p:spPr bwMode="auto">
          <a:xfrm>
            <a:off x="8388424" y="652784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28</a:t>
            </a:r>
            <a:endParaRPr lang="ja-JP" altLang="en-US" sz="1200" dirty="0">
              <a:solidFill>
                <a:prstClr val="black"/>
              </a:solidFill>
            </a:endParaRPr>
          </a:p>
        </p:txBody>
      </p:sp>
      <p:sp>
        <p:nvSpPr>
          <p:cNvPr id="89" name="角丸四角形 88"/>
          <p:cNvSpPr/>
          <p:nvPr/>
        </p:nvSpPr>
        <p:spPr bwMode="auto">
          <a:xfrm>
            <a:off x="5868144" y="6590669"/>
            <a:ext cx="2869351"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出典：人口については</a:t>
            </a:r>
            <a:r>
              <a:rPr lang="ja-JP" altLang="en-US"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7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大阪府毎月推計</a:t>
            </a:r>
            <a:r>
              <a:rPr lang="zh-TW" altLang="en-US"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」をもと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29954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9557" y="44624"/>
            <a:ext cx="6842723" cy="2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249556" y="404663"/>
            <a:ext cx="8654055" cy="97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の都市機能を強化したうえで、副首都圏としての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京阪神や関西も視野に入れ、さらに、都市機能を充実できるよう、国からの事務・権限の移譲、そして事務・権限単位にとどまらない国機関の移転などに関西</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連合とも連携して段階的に取り組んでいく。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49557" y="1556792"/>
            <a:ext cx="4754492"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27" name="角丸四角形 26"/>
          <p:cNvSpPr/>
          <p:nvPr/>
        </p:nvSpPr>
        <p:spPr>
          <a:xfrm>
            <a:off x="249556" y="2010226"/>
            <a:ext cx="8654056" cy="4500000"/>
          </a:xfrm>
          <a:prstGeom prst="roundRect">
            <a:avLst>
              <a:gd name="adj" fmla="val 0"/>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tIns="108000" rtlCol="0" anchor="t"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国機関移転は、</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その上で、副首都（圏）としての成長にかかる波及効果が見込まれる機能に関して、地方創生で大阪に移転が決まった機関や大阪・関西に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に拠点等のある機関を中心に、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大阪・関西での国機関の拠点性の向上を関西広域連合や経済界と連携して求めていく。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また、バックアップ機能を果たす上で必要な国機関についても今後検討を進める（具体的な対象や働きかけについては、今後さらに検討）</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ja-JP" altLang="en-US" sz="1400" b="1" dirty="0">
              <a:solidFill>
                <a:prstClr val="black"/>
              </a:solidFill>
            </a:endParaRPr>
          </a:p>
        </p:txBody>
      </p:sp>
      <p:sp>
        <p:nvSpPr>
          <p:cNvPr id="28" name="角丸四角形 27"/>
          <p:cNvSpPr/>
          <p:nvPr/>
        </p:nvSpPr>
        <p:spPr>
          <a:xfrm>
            <a:off x="613042" y="3713977"/>
            <a:ext cx="3168000" cy="1404000"/>
          </a:xfrm>
          <a:prstGeom prst="roundRect">
            <a:avLst>
              <a:gd name="adj" fmla="val 6719"/>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地方創生で大阪に移転等が決まった機関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・国立健康・栄養研究所</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⇒移転</a:t>
            </a:r>
            <a:r>
              <a:rPr lang="ja-JP" altLang="en-US" sz="1100" dirty="0" smtClean="0">
                <a:solidFill>
                  <a:schemeClr val="tx1"/>
                </a:solidFill>
                <a:latin typeface="Meiryo UI" panose="020B0604030504040204" pitchFamily="50" charset="-128"/>
                <a:ea typeface="Meiryo UI" panose="020B0604030504040204" pitchFamily="50" charset="-128"/>
              </a:rPr>
              <a:t>に向けた取組み</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・工業</a:t>
            </a:r>
            <a:r>
              <a:rPr lang="ja-JP" altLang="en-US" sz="1100" dirty="0">
                <a:solidFill>
                  <a:schemeClr val="tx1"/>
                </a:solidFill>
                <a:latin typeface="Meiryo UI" panose="020B0604030504040204" pitchFamily="50" charset="-128"/>
                <a:ea typeface="Meiryo UI" panose="020B0604030504040204" pitchFamily="50" charset="-128"/>
              </a:rPr>
              <a:t>所有権情報・</a:t>
            </a:r>
            <a:r>
              <a:rPr lang="ja-JP" altLang="en-US" sz="1100" dirty="0" smtClean="0">
                <a:solidFill>
                  <a:schemeClr val="tx1"/>
                </a:solidFill>
                <a:latin typeface="Meiryo UI" panose="020B0604030504040204" pitchFamily="50" charset="-128"/>
                <a:ea typeface="Meiryo UI" panose="020B0604030504040204" pitchFamily="50" charset="-128"/>
              </a:rPr>
              <a:t>研修館（</a:t>
            </a:r>
            <a:r>
              <a:rPr lang="en-US" altLang="ja-JP" sz="1100" dirty="0" smtClean="0">
                <a:solidFill>
                  <a:schemeClr val="tx1"/>
                </a:solidFill>
                <a:latin typeface="Meiryo UI" panose="020B0604030504040204" pitchFamily="50" charset="-128"/>
                <a:ea typeface="Meiryo UI" panose="020B0604030504040204" pitchFamily="50" charset="-128"/>
              </a:rPr>
              <a:t>INPIT</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⇒近畿統括</a:t>
            </a:r>
            <a:r>
              <a:rPr lang="ja-JP" altLang="en-US" sz="1100" dirty="0">
                <a:solidFill>
                  <a:schemeClr val="tx1"/>
                </a:solidFill>
                <a:latin typeface="Meiryo UI" panose="020B0604030504040204" pitchFamily="50" charset="-128"/>
                <a:ea typeface="Meiryo UI" panose="020B0604030504040204" pitchFamily="50" charset="-128"/>
              </a:rPr>
              <a:t>本部の</a:t>
            </a:r>
            <a:r>
              <a:rPr lang="ja-JP" altLang="en-US" sz="1100" dirty="0" smtClean="0">
                <a:solidFill>
                  <a:schemeClr val="tx1"/>
                </a:solidFill>
                <a:latin typeface="Meiryo UI" panose="020B0604030504040204" pitchFamily="50" charset="-128"/>
                <a:ea typeface="Meiryo UI" panose="020B0604030504040204" pitchFamily="50" charset="-128"/>
              </a:rPr>
              <a:t>設置</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・中小企業庁</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⇒近畿経済産業局の機能強化</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331366" y="3357105"/>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対象機関の例</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3" name="山形 22"/>
          <p:cNvSpPr/>
          <p:nvPr/>
        </p:nvSpPr>
        <p:spPr>
          <a:xfrm>
            <a:off x="4158565" y="4086779"/>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24" name="角丸四角形 23"/>
          <p:cNvSpPr/>
          <p:nvPr/>
        </p:nvSpPr>
        <p:spPr>
          <a:xfrm>
            <a:off x="5364088" y="3714919"/>
            <a:ext cx="3168000" cy="1402117"/>
          </a:xfrm>
          <a:prstGeom prst="roundRect">
            <a:avLst>
              <a:gd name="adj" fmla="val 9708"/>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lnSpc>
                <a:spcPts val="1700"/>
              </a:lnSpc>
              <a:spcBef>
                <a:spcPts val="60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大阪・関西において移転等のメリットが最大限に発揮できるように、</a:t>
            </a:r>
            <a:r>
              <a:rPr lang="ja-JP" altLang="ja-JP" sz="1200" dirty="0" smtClean="0">
                <a:solidFill>
                  <a:prstClr val="black"/>
                </a:solidFill>
                <a:latin typeface="Meiryo UI" panose="020B0604030504040204" pitchFamily="50" charset="-128"/>
                <a:ea typeface="Meiryo UI" panose="020B0604030504040204" pitchFamily="50" charset="-128"/>
              </a:rPr>
              <a:t>大阪</a:t>
            </a:r>
            <a:r>
              <a:rPr lang="ja-JP" altLang="ja-JP" sz="1200" dirty="0">
                <a:solidFill>
                  <a:prstClr val="black"/>
                </a:solidFill>
                <a:latin typeface="Meiryo UI" panose="020B0604030504040204" pitchFamily="50" charset="-128"/>
                <a:ea typeface="Meiryo UI" panose="020B0604030504040204" pitchFamily="50" charset="-128"/>
              </a:rPr>
              <a:t>・関西</a:t>
            </a:r>
            <a:r>
              <a:rPr lang="ja-JP" altLang="ja-JP" sz="1200" dirty="0" smtClean="0">
                <a:solidFill>
                  <a:prstClr val="black"/>
                </a:solidFill>
                <a:latin typeface="Meiryo UI" panose="020B0604030504040204" pitchFamily="50" charset="-128"/>
                <a:ea typeface="Meiryo UI" panose="020B0604030504040204" pitchFamily="50" charset="-128"/>
              </a:rPr>
              <a:t>で</a:t>
            </a:r>
            <a:r>
              <a:rPr lang="ja-JP" altLang="en-US" sz="1200" dirty="0" smtClean="0">
                <a:solidFill>
                  <a:prstClr val="black"/>
                </a:solidFill>
                <a:latin typeface="Meiryo UI" panose="020B0604030504040204" pitchFamily="50" charset="-128"/>
                <a:ea typeface="Meiryo UI" panose="020B0604030504040204" pitchFamily="50" charset="-128"/>
              </a:rPr>
              <a:t>連携した働きかけや国事業との連携、参画の実施　</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20425" y="5158415"/>
            <a:ext cx="8683186" cy="348813"/>
          </a:xfrm>
          <a:prstGeom prst="rect">
            <a:avLst/>
          </a:prstGeom>
          <a:noFill/>
        </p:spPr>
        <p:txBody>
          <a:bodyPr wrap="square" rtlCol="0">
            <a:spAutoFit/>
          </a:bodyPr>
          <a:lstStyle/>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地方創生で</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加え、京都府への文化庁</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移転に向けた取組み、</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徳島県への</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消費者庁「消費者行政新未来創造</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オフィス」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設置</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、統計局・統計センターとの連携による和歌山県の「和歌山県データ</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利</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活用推進センター」設置に向けた取組みなど</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082412" y="3357105"/>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今後の検討方向</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8" name="角丸四角形 37"/>
          <p:cNvSpPr/>
          <p:nvPr/>
        </p:nvSpPr>
        <p:spPr>
          <a:xfrm>
            <a:off x="613042" y="5531830"/>
            <a:ext cx="3168000" cy="756000"/>
          </a:xfrm>
          <a:prstGeom prst="roundRect">
            <a:avLst>
              <a:gd name="adj" fmla="val 11531"/>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大阪・関西で既に拠点等のある機関</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例）</a:t>
            </a:r>
            <a:r>
              <a:rPr lang="zh-TW" altLang="en-US" sz="1100" dirty="0" smtClean="0">
                <a:solidFill>
                  <a:prstClr val="black"/>
                </a:solidFill>
                <a:latin typeface="Meiryo UI" panose="020B0604030504040204" pitchFamily="50" charset="-128"/>
                <a:ea typeface="Meiryo UI" panose="020B0604030504040204" pitchFamily="50" charset="-128"/>
              </a:rPr>
              <a:t>医</a:t>
            </a:r>
            <a:r>
              <a:rPr lang="zh-TW" altLang="en-US" sz="1100" dirty="0">
                <a:solidFill>
                  <a:prstClr val="black"/>
                </a:solidFill>
                <a:latin typeface="Meiryo UI" panose="020B0604030504040204" pitchFamily="50" charset="-128"/>
                <a:ea typeface="Meiryo UI" panose="020B0604030504040204" pitchFamily="50" charset="-128"/>
              </a:rPr>
              <a:t>薬品医療機器総合</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zh-TW" sz="1100" dirty="0" smtClean="0">
                <a:solidFill>
                  <a:prstClr val="black"/>
                </a:solidFill>
                <a:latin typeface="Meiryo UI" panose="020B0604030504040204" pitchFamily="50" charset="-128"/>
                <a:ea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a:t>
            </a:r>
            <a:r>
              <a:rPr lang="zh-TW" altLang="en-US" sz="1100" dirty="0" smtClean="0">
                <a:solidFill>
                  <a:prstClr val="black"/>
                </a:solidFill>
                <a:latin typeface="Meiryo UI" panose="020B0604030504040204" pitchFamily="50" charset="-128"/>
                <a:ea typeface="Meiryo UI" panose="020B0604030504040204" pitchFamily="50" charset="-128"/>
              </a:rPr>
              <a:t>日本</a:t>
            </a:r>
            <a:r>
              <a:rPr lang="zh-TW" altLang="en-US" sz="1100" dirty="0">
                <a:solidFill>
                  <a:prstClr val="black"/>
                </a:solidFill>
                <a:latin typeface="Meiryo UI" panose="020B0604030504040204" pitchFamily="50" charset="-128"/>
                <a:ea typeface="Meiryo UI" panose="020B0604030504040204" pitchFamily="50" charset="-128"/>
              </a:rPr>
              <a:t>医療研究開発</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AMED</a:t>
            </a:r>
            <a:r>
              <a:rPr lang="ja-JP" altLang="en-US" sz="1100" dirty="0" smtClean="0">
                <a:solidFill>
                  <a:prstClr val="black"/>
                </a:solidFill>
                <a:latin typeface="Meiryo UI" panose="020B0604030504040204" pitchFamily="50" charset="-128"/>
                <a:ea typeface="Meiryo UI" panose="020B0604030504040204" pitchFamily="50" charset="-128"/>
              </a:rPr>
              <a:t>）　　など</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9" name="角丸四角形 38"/>
          <p:cNvSpPr/>
          <p:nvPr/>
        </p:nvSpPr>
        <p:spPr>
          <a:xfrm>
            <a:off x="5364088" y="5588762"/>
            <a:ext cx="3168000" cy="642137"/>
          </a:xfrm>
          <a:prstGeom prst="roundRect">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機能強化</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（新たな機能の付加や体制の充実など）</a:t>
            </a:r>
            <a:endParaRPr lang="ja-JP" altLang="en-US" strike="sngStrike" dirty="0">
              <a:solidFill>
                <a:prstClr val="black"/>
              </a:solidFill>
              <a:latin typeface="Meiryo UI" panose="020B0604030504040204" pitchFamily="50" charset="-128"/>
              <a:ea typeface="Meiryo UI" panose="020B0604030504040204" pitchFamily="50" charset="-128"/>
            </a:endParaRPr>
          </a:p>
        </p:txBody>
      </p:sp>
      <p:sp>
        <p:nvSpPr>
          <p:cNvPr id="41" name="山形 40"/>
          <p:cNvSpPr/>
          <p:nvPr/>
        </p:nvSpPr>
        <p:spPr>
          <a:xfrm>
            <a:off x="4158565" y="5580632"/>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29</a:t>
            </a:fld>
            <a:endParaRPr lang="ja-JP" altLang="en-US" sz="1200" dirty="0">
              <a:solidFill>
                <a:prstClr val="black"/>
              </a:solidFill>
            </a:endParaRPr>
          </a:p>
        </p:txBody>
      </p:sp>
    </p:spTree>
    <p:extLst>
      <p:ext uri="{BB962C8B-B14F-4D97-AF65-F5344CB8AC3E}">
        <p14:creationId xmlns:p14="http://schemas.microsoft.com/office/powerpoint/2010/main" val="100752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016484"/>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72320" y="202619"/>
            <a:ext cx="6480000" cy="4016484"/>
          </a:xfrm>
          <a:prstGeom prst="rect">
            <a:avLst/>
          </a:prstGeom>
          <a:noFill/>
        </p:spPr>
        <p:txBody>
          <a:bodyPr wrap="square" rtlCol="0">
            <a:spAutoFit/>
          </a:bodyPr>
          <a:lstStyle/>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P26</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P31</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P48</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P50</a:t>
            </a: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
        <p:nvSpPr>
          <p:cNvPr id="5" name="テキスト ボックス 4"/>
          <p:cNvSpPr txBox="1">
            <a:spLocks noChangeArrowheads="1"/>
          </p:cNvSpPr>
          <p:nvPr/>
        </p:nvSpPr>
        <p:spPr bwMode="auto">
          <a:xfrm>
            <a:off x="1148000" y="3957493"/>
            <a:ext cx="6613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本資料は、平成</a:t>
            </a:r>
            <a:r>
              <a:rPr lang="en-US" altLang="ja-JP" sz="1400" dirty="0" smtClean="0">
                <a:latin typeface="Meiryo UI" pitchFamily="50" charset="-128"/>
                <a:ea typeface="Meiryo UI" pitchFamily="50" charset="-128"/>
                <a:cs typeface="Meiryo UI" pitchFamily="50" charset="-128"/>
              </a:rPr>
              <a:t>29</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(2017</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３月に副首都推進本部において</a:t>
            </a:r>
            <a:r>
              <a:rPr lang="ja-JP" altLang="en-US" sz="1400" dirty="0">
                <a:latin typeface="Meiryo UI" pitchFamily="50" charset="-128"/>
                <a:ea typeface="Meiryo UI" pitchFamily="50" charset="-128"/>
                <a:cs typeface="Meiryo UI" pitchFamily="50" charset="-128"/>
              </a:rPr>
              <a:t>取</a:t>
            </a:r>
            <a:r>
              <a:rPr lang="ja-JP" altLang="en-US" sz="1400" dirty="0" smtClean="0">
                <a:latin typeface="Meiryo UI" pitchFamily="50" charset="-128"/>
                <a:ea typeface="Meiryo UI" pitchFamily="50" charset="-128"/>
                <a:cs typeface="Meiryo UI" pitchFamily="50" charset="-128"/>
              </a:rPr>
              <a:t>りまとめた</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「副首都ビジョン」を</a:t>
            </a:r>
            <a:r>
              <a:rPr lang="en-US" altLang="ja-JP" sz="1400" u="sng" dirty="0" smtClean="0">
                <a:solidFill>
                  <a:srgbClr val="FF0000"/>
                </a:solidFill>
                <a:latin typeface="Meiryo UI" pitchFamily="50" charset="-128"/>
                <a:ea typeface="Meiryo UI" pitchFamily="50" charset="-128"/>
                <a:cs typeface="Meiryo UI" pitchFamily="50" charset="-128"/>
              </a:rPr>
              <a:t>2019</a:t>
            </a:r>
            <a:r>
              <a:rPr lang="ja-JP" altLang="en-US" sz="1400" u="sng" dirty="0" smtClean="0">
                <a:solidFill>
                  <a:srgbClr val="FF0000"/>
                </a:solidFill>
                <a:latin typeface="Meiryo UI" pitchFamily="50" charset="-128"/>
                <a:ea typeface="Meiryo UI" pitchFamily="50" charset="-128"/>
                <a:cs typeface="Meiryo UI" pitchFamily="50" charset="-128"/>
              </a:rPr>
              <a:t>年</a:t>
            </a:r>
            <a:r>
              <a:rPr lang="ja-JP" altLang="en-US" sz="1400" u="sng" dirty="0">
                <a:solidFill>
                  <a:srgbClr val="FF0000"/>
                </a:solidFill>
                <a:latin typeface="Meiryo UI" pitchFamily="50" charset="-128"/>
                <a:ea typeface="Meiryo UI" pitchFamily="50" charset="-128"/>
                <a:cs typeface="Meiryo UI" pitchFamily="50" charset="-128"/>
              </a:rPr>
              <a:t>５</a:t>
            </a:r>
            <a:r>
              <a:rPr lang="ja-JP" altLang="en-US" sz="1400" u="sng" dirty="0" smtClean="0">
                <a:solidFill>
                  <a:srgbClr val="FF0000"/>
                </a:solidFill>
                <a:latin typeface="Meiryo UI" pitchFamily="50" charset="-128"/>
                <a:ea typeface="Meiryo UI" pitchFamily="50" charset="-128"/>
                <a:cs typeface="Meiryo UI" pitchFamily="50" charset="-128"/>
              </a:rPr>
              <a:t>月</a:t>
            </a:r>
            <a:r>
              <a:rPr lang="ja-JP" altLang="en-US" sz="1400" dirty="0" smtClean="0">
                <a:latin typeface="Meiryo UI" pitchFamily="50" charset="-128"/>
                <a:ea typeface="Meiryo UI" pitchFamily="50" charset="-128"/>
                <a:cs typeface="Meiryo UI" pitchFamily="50" charset="-128"/>
              </a:rPr>
              <a:t>時点で修正したもの</a:t>
            </a:r>
          </a:p>
        </p:txBody>
      </p:sp>
    </p:spTree>
    <p:extLst>
      <p:ext uri="{BB962C8B-B14F-4D97-AF65-F5344CB8AC3E}">
        <p14:creationId xmlns:p14="http://schemas.microsoft.com/office/powerpoint/2010/main" val="2886379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218071" y="476672"/>
            <a:ext cx="8674409"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関西を位置づける働きかけに着手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支援する法等の制度の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269405" y="44624"/>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251520" y="2207186"/>
            <a:ext cx="8640960" cy="861774"/>
          </a:xfrm>
          <a:prstGeom prst="rect">
            <a:avLst/>
          </a:prstGeom>
          <a:noFill/>
          <a:ln w="9525">
            <a:noFill/>
            <a:miter lim="800000"/>
            <a:headEnd/>
            <a:tailEnd/>
          </a:ln>
        </p:spPr>
        <p:txBody>
          <a:bodyPr wrap="square">
            <a:spAutoFit/>
          </a:bodyPr>
          <a:lstStyle/>
          <a:p>
            <a:pPr>
              <a:lnSpc>
                <a:spcPts val="1500"/>
              </a:lnSpc>
            </a:pPr>
            <a:r>
              <a:rPr lang="ja-JP" altLang="en-US" sz="1600" dirty="0">
                <a:solidFill>
                  <a:srgbClr val="000000"/>
                </a:solidFill>
                <a:latin typeface="Meiryo UI"/>
                <a:ea typeface="Meiryo UI"/>
                <a:cs typeface="Meiryo UI"/>
              </a:rPr>
              <a:t>①首都機能バックアップに向けた</a:t>
            </a:r>
            <a:r>
              <a:rPr lang="ja-JP" altLang="en-US" sz="1600" dirty="0" smtClean="0">
                <a:solidFill>
                  <a:srgbClr val="000000"/>
                </a:solidFill>
                <a:latin typeface="Meiryo UI"/>
                <a:ea typeface="Meiryo UI"/>
                <a:cs typeface="Meiryo UI"/>
              </a:rPr>
              <a:t>取組み</a:t>
            </a:r>
            <a:endParaRPr lang="en-US" altLang="ja-JP" sz="1500" dirty="0" smtClean="0">
              <a:latin typeface="Meiryo UI"/>
              <a:ea typeface="Meiryo UI"/>
              <a:cs typeface="Meiryo UI"/>
            </a:endParaRPr>
          </a:p>
          <a:p>
            <a:pPr>
              <a:lnSpc>
                <a:spcPts val="1500"/>
              </a:lnSpc>
            </a:pPr>
            <a:r>
              <a:rPr lang="ja-JP" altLang="en-US" sz="1500" dirty="0">
                <a:latin typeface="Meiryo UI"/>
                <a:ea typeface="Meiryo UI"/>
                <a:cs typeface="Meiryo UI"/>
              </a:rPr>
              <a:t>　</a:t>
            </a:r>
            <a:r>
              <a:rPr lang="ja-JP" altLang="en-US" sz="1200" dirty="0">
                <a:latin typeface="Meiryo UI"/>
                <a:ea typeface="Meiryo UI"/>
                <a:cs typeface="Meiryo UI"/>
              </a:rPr>
              <a:t>大阪・関西は、大規模災害時に首都機能をバックアップする拠点都市としてのポテンシャルを十分に有して</a:t>
            </a:r>
            <a:r>
              <a:rPr lang="ja-JP" altLang="en-US" sz="1200" dirty="0" smtClean="0">
                <a:latin typeface="Meiryo UI"/>
                <a:ea typeface="Meiryo UI"/>
                <a:cs typeface="Meiryo UI"/>
              </a:rPr>
              <a:t>いる</a:t>
            </a:r>
            <a:r>
              <a:rPr lang="ja-JP" altLang="en-US" sz="1200" b="1" dirty="0" smtClean="0">
                <a:latin typeface="Meiryo UI"/>
                <a:ea typeface="Meiryo UI"/>
                <a:cs typeface="Meiryo UI"/>
              </a:rPr>
              <a:t>。</a:t>
            </a:r>
            <a:endParaRPr lang="en-US" altLang="ja-JP" sz="1200" b="1" dirty="0" smtClean="0">
              <a:latin typeface="Meiryo UI"/>
              <a:ea typeface="Meiryo UI"/>
              <a:cs typeface="Meiryo UI"/>
            </a:endParaRPr>
          </a:p>
          <a:p>
            <a:pPr>
              <a:lnSpc>
                <a:spcPts val="1500"/>
              </a:lnSpc>
            </a:pPr>
            <a:r>
              <a:rPr lang="ja-JP" altLang="en-US" sz="1200" b="1" dirty="0">
                <a:latin typeface="Meiryo UI"/>
                <a:ea typeface="Meiryo UI"/>
                <a:cs typeface="Meiryo UI"/>
              </a:rPr>
              <a:t>　</a:t>
            </a:r>
            <a:r>
              <a:rPr lang="ja-JP" altLang="en-US" sz="1200" dirty="0" smtClean="0">
                <a:latin typeface="Meiryo UI"/>
                <a:ea typeface="Meiryo UI"/>
                <a:cs typeface="Meiryo UI"/>
              </a:rPr>
              <a:t>今後</a:t>
            </a:r>
            <a:r>
              <a:rPr lang="ja-JP" altLang="en-US" sz="1200" dirty="0">
                <a:latin typeface="Meiryo UI"/>
                <a:ea typeface="Meiryo UI"/>
                <a:cs typeface="Meiryo UI"/>
              </a:rPr>
              <a:t>さらに平時を含めた代替拠点としての役割を高めていくため、国の政府業務継続計画における代替拠点への移転の検討にあわせ</a:t>
            </a:r>
            <a:r>
              <a:rPr lang="ja-JP" altLang="en-US" sz="1200" dirty="0" smtClean="0">
                <a:latin typeface="Meiryo UI"/>
                <a:ea typeface="Meiryo UI"/>
                <a:cs typeface="Meiryo UI"/>
              </a:rPr>
              <a:t>、関西</a:t>
            </a:r>
            <a:endParaRPr lang="en-US" altLang="ja-JP" sz="1200" dirty="0" smtClean="0">
              <a:latin typeface="Meiryo UI"/>
              <a:ea typeface="Meiryo UI"/>
              <a:cs typeface="Meiryo UI"/>
            </a:endParaRPr>
          </a:p>
          <a:p>
            <a:pPr>
              <a:lnSpc>
                <a:spcPts val="1500"/>
              </a:lnSpc>
            </a:pPr>
            <a:r>
              <a:rPr lang="ja-JP" altLang="en-US" sz="1200" dirty="0">
                <a:latin typeface="Meiryo UI"/>
                <a:ea typeface="Meiryo UI"/>
                <a:cs typeface="Meiryo UI"/>
              </a:rPr>
              <a:t>　</a:t>
            </a:r>
            <a:r>
              <a:rPr lang="ja-JP" altLang="en-US" sz="1200" dirty="0" smtClean="0">
                <a:latin typeface="Meiryo UI"/>
                <a:ea typeface="Meiryo UI"/>
                <a:cs typeface="Meiryo UI"/>
              </a:rPr>
              <a:t>広域連合とも連携し、大阪・関西が</a:t>
            </a:r>
            <a:r>
              <a:rPr lang="ja-JP" altLang="en-US" sz="1200" dirty="0">
                <a:latin typeface="Meiryo UI"/>
                <a:ea typeface="Meiryo UI"/>
                <a:cs typeface="Meiryo UI"/>
              </a:rPr>
              <a:t>果たす役割の検討を</a:t>
            </a:r>
            <a:r>
              <a:rPr lang="ja-JP" altLang="en-US" sz="1200" dirty="0" smtClean="0">
                <a:latin typeface="Meiryo UI"/>
                <a:ea typeface="Meiryo UI"/>
                <a:cs typeface="Meiryo UI"/>
              </a:rPr>
              <a:t>進めるとともに、バックアップ</a:t>
            </a:r>
            <a:r>
              <a:rPr lang="ja-JP" altLang="en-US" sz="1200" dirty="0">
                <a:latin typeface="Meiryo UI"/>
                <a:ea typeface="Meiryo UI"/>
                <a:cs typeface="Meiryo UI"/>
              </a:rPr>
              <a:t>拠点としての位置づけを国に求めていく。　</a:t>
            </a:r>
          </a:p>
        </p:txBody>
      </p:sp>
      <p:sp>
        <p:nvSpPr>
          <p:cNvPr id="27" name="正方形/長方形 2"/>
          <p:cNvSpPr>
            <a:spLocks noChangeArrowheads="1"/>
          </p:cNvSpPr>
          <p:nvPr/>
        </p:nvSpPr>
        <p:spPr bwMode="auto">
          <a:xfrm>
            <a:off x="336434" y="4869288"/>
            <a:ext cx="8556046" cy="669414"/>
          </a:xfrm>
          <a:prstGeom prst="rect">
            <a:avLst/>
          </a:prstGeom>
          <a:noFill/>
          <a:ln w="9525">
            <a:noFill/>
            <a:miter lim="800000"/>
            <a:headEnd/>
            <a:tailEnd/>
          </a:ln>
        </p:spPr>
        <p:txBody>
          <a:bodyPr wrap="square">
            <a:spAutoFit/>
          </a:bodyPr>
          <a:lstStyle/>
          <a:p>
            <a:pPr>
              <a:lnSpc>
                <a:spcPts val="1500"/>
              </a:lnSpc>
            </a:pPr>
            <a:r>
              <a:rPr lang="ja-JP" altLang="en-US" sz="1600" dirty="0">
                <a:solidFill>
                  <a:prstClr val="black"/>
                </a:solidFill>
                <a:latin typeface="Meiryo UI"/>
                <a:ea typeface="Meiryo UI"/>
                <a:cs typeface="Meiryo UI"/>
              </a:rPr>
              <a:t>②副首都（圏）の取組みを支援する制度の</a:t>
            </a:r>
            <a:r>
              <a:rPr lang="ja-JP" altLang="en-US" sz="1600" dirty="0" smtClean="0">
                <a:solidFill>
                  <a:prstClr val="black"/>
                </a:solidFill>
                <a:latin typeface="Meiryo UI"/>
                <a:ea typeface="Meiryo UI"/>
                <a:cs typeface="Meiryo UI"/>
              </a:rPr>
              <a:t>働きかけ</a:t>
            </a:r>
            <a:endParaRPr lang="en-US" altLang="ja-JP" sz="1500" dirty="0">
              <a:solidFill>
                <a:srgbClr val="000000"/>
              </a:solidFill>
              <a:latin typeface="Meiryo UI"/>
              <a:ea typeface="Meiryo UI"/>
              <a:cs typeface="Meiryo UI"/>
            </a:endParaRPr>
          </a:p>
          <a:p>
            <a:pPr>
              <a:lnSpc>
                <a:spcPts val="1500"/>
              </a:lnSpc>
            </a:pPr>
            <a:r>
              <a:rPr lang="ja-JP" altLang="en-US" sz="1200" dirty="0" smtClean="0">
                <a:solidFill>
                  <a:srgbClr val="000000"/>
                </a:solidFill>
                <a:latin typeface="Meiryo UI"/>
                <a:ea typeface="Meiryo UI"/>
                <a:cs typeface="Meiryo UI"/>
              </a:rPr>
              <a:t>　国全体の成長をけん引するための副首都</a:t>
            </a:r>
            <a:r>
              <a:rPr lang="ja-JP" altLang="en-US" sz="1200" dirty="0">
                <a:solidFill>
                  <a:srgbClr val="000000"/>
                </a:solidFill>
                <a:latin typeface="Meiryo UI"/>
                <a:ea typeface="Meiryo UI"/>
                <a:cs typeface="Meiryo UI"/>
              </a:rPr>
              <a:t>（圏）の自立的な</a:t>
            </a:r>
            <a:r>
              <a:rPr lang="ja-JP" altLang="en-US" sz="1200" dirty="0" smtClean="0">
                <a:solidFill>
                  <a:srgbClr val="000000"/>
                </a:solidFill>
                <a:latin typeface="Meiryo UI"/>
                <a:ea typeface="Meiryo UI"/>
                <a:cs typeface="Meiryo UI"/>
              </a:rPr>
              <a:t>取組みを</a:t>
            </a:r>
            <a:r>
              <a:rPr lang="ja-JP" altLang="en-US" sz="1200" dirty="0">
                <a:solidFill>
                  <a:srgbClr val="000000"/>
                </a:solidFill>
                <a:latin typeface="Meiryo UI"/>
                <a:ea typeface="Meiryo UI"/>
                <a:cs typeface="Meiryo UI"/>
              </a:rPr>
              <a:t>国が支援する</a:t>
            </a:r>
            <a:r>
              <a:rPr lang="ja-JP" altLang="en-US" sz="1200" dirty="0" smtClean="0">
                <a:solidFill>
                  <a:srgbClr val="000000"/>
                </a:solidFill>
                <a:latin typeface="Meiryo UI"/>
                <a:ea typeface="Meiryo UI"/>
                <a:cs typeface="Meiryo UI"/>
              </a:rPr>
              <a:t>ための</a:t>
            </a:r>
            <a:r>
              <a:rPr lang="ja-JP" altLang="en-US" sz="1200" dirty="0">
                <a:solidFill>
                  <a:srgbClr val="000000"/>
                </a:solidFill>
                <a:latin typeface="Meiryo UI"/>
                <a:ea typeface="Meiryo UI"/>
                <a:cs typeface="Meiryo UI"/>
              </a:rPr>
              <a:t>制度</a:t>
            </a:r>
            <a:r>
              <a:rPr lang="ja-JP" altLang="en-US" sz="1200" dirty="0" smtClean="0">
                <a:solidFill>
                  <a:srgbClr val="000000"/>
                </a:solidFill>
                <a:latin typeface="Meiryo UI"/>
                <a:ea typeface="Meiryo UI"/>
                <a:cs typeface="Meiryo UI"/>
              </a:rPr>
              <a:t>（権限・財源移譲</a:t>
            </a:r>
            <a:r>
              <a:rPr lang="ja-JP" altLang="en-US" sz="1200" dirty="0">
                <a:solidFill>
                  <a:srgbClr val="000000"/>
                </a:solidFill>
                <a:latin typeface="Meiryo UI"/>
                <a:ea typeface="Meiryo UI"/>
                <a:cs typeface="Meiryo UI"/>
              </a:rPr>
              <a:t>、規制</a:t>
            </a:r>
            <a:r>
              <a:rPr lang="ja-JP" altLang="en-US" sz="1200" dirty="0" smtClean="0">
                <a:solidFill>
                  <a:srgbClr val="000000"/>
                </a:solidFill>
                <a:latin typeface="Meiryo UI"/>
                <a:ea typeface="Meiryo UI"/>
                <a:cs typeface="Meiryo UI"/>
              </a:rPr>
              <a:t>改革</a:t>
            </a:r>
            <a:r>
              <a:rPr lang="ja-JP" altLang="en-US" sz="1200" dirty="0">
                <a:solidFill>
                  <a:srgbClr val="000000"/>
                </a:solidFill>
                <a:latin typeface="Meiryo UI"/>
                <a:ea typeface="Meiryo UI"/>
                <a:cs typeface="Meiryo UI"/>
              </a:rPr>
              <a:t>等</a:t>
            </a:r>
            <a:r>
              <a:rPr lang="ja-JP" altLang="en-US" sz="1200" dirty="0" smtClean="0">
                <a:solidFill>
                  <a:srgbClr val="000000"/>
                </a:solidFill>
                <a:latin typeface="Meiryo UI"/>
                <a:ea typeface="Meiryo UI"/>
                <a:cs typeface="Meiryo UI"/>
              </a:rPr>
              <a:t>）</a:t>
            </a:r>
            <a:r>
              <a:rPr lang="ja-JP" altLang="en-US" sz="1200" dirty="0">
                <a:solidFill>
                  <a:srgbClr val="000000"/>
                </a:solidFill>
                <a:latin typeface="Meiryo UI"/>
                <a:ea typeface="Meiryo UI"/>
                <a:cs typeface="Meiryo UI"/>
              </a:rPr>
              <a:t>を国</a:t>
            </a:r>
            <a:r>
              <a:rPr lang="ja-JP" altLang="en-US" sz="1200" dirty="0" smtClean="0">
                <a:solidFill>
                  <a:srgbClr val="000000"/>
                </a:solidFill>
                <a:latin typeface="Meiryo UI"/>
                <a:ea typeface="Meiryo UI"/>
                <a:cs typeface="Meiryo UI"/>
              </a:rPr>
              <a:t>に</a:t>
            </a:r>
            <a:endParaRPr lang="en-US" altLang="ja-JP" sz="1200" dirty="0" smtClean="0">
              <a:solidFill>
                <a:srgbClr val="000000"/>
              </a:solidFill>
              <a:latin typeface="Meiryo UI"/>
              <a:ea typeface="Meiryo UI"/>
              <a:cs typeface="Meiryo UI"/>
            </a:endParaRPr>
          </a:p>
          <a:p>
            <a:pPr>
              <a:lnSpc>
                <a:spcPts val="1500"/>
              </a:lnSpc>
            </a:pPr>
            <a:r>
              <a:rPr lang="ja-JP" altLang="en-US" sz="1200" dirty="0">
                <a:solidFill>
                  <a:srgbClr val="000000"/>
                </a:solidFill>
                <a:latin typeface="Meiryo UI"/>
                <a:ea typeface="Meiryo UI"/>
                <a:cs typeface="Meiryo UI"/>
              </a:rPr>
              <a:t>　</a:t>
            </a:r>
            <a:r>
              <a:rPr lang="ja-JP" altLang="en-US" sz="1200" dirty="0" smtClean="0">
                <a:solidFill>
                  <a:srgbClr val="000000"/>
                </a:solidFill>
                <a:latin typeface="Meiryo UI"/>
                <a:ea typeface="Meiryo UI"/>
                <a:cs typeface="Meiryo UI"/>
              </a:rPr>
              <a:t>働きかける</a:t>
            </a:r>
            <a:r>
              <a:rPr lang="ja-JP" altLang="en-US" sz="1200" dirty="0">
                <a:solidFill>
                  <a:srgbClr val="000000"/>
                </a:solidFill>
                <a:latin typeface="Meiryo UI"/>
                <a:ea typeface="Meiryo UI"/>
                <a:cs typeface="Meiryo UI"/>
              </a:rPr>
              <a:t>。</a:t>
            </a:r>
          </a:p>
        </p:txBody>
      </p:sp>
      <p:sp>
        <p:nvSpPr>
          <p:cNvPr id="28" name="正方形/長方形 27"/>
          <p:cNvSpPr>
            <a:spLocks noChangeArrowheads="1"/>
          </p:cNvSpPr>
          <p:nvPr/>
        </p:nvSpPr>
        <p:spPr bwMode="auto">
          <a:xfrm>
            <a:off x="971601" y="5589368"/>
            <a:ext cx="7416821" cy="11520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国からの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制度等を参考</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関西広域地方計画、近畿圏</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整備計画など）での位置づけ</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30</a:t>
            </a:fld>
            <a:endParaRPr lang="ja-JP" altLang="en-US" sz="1200" dirty="0">
              <a:solidFill>
                <a:prstClr val="black"/>
              </a:solidFill>
            </a:endParaRPr>
          </a:p>
        </p:txBody>
      </p:sp>
      <p:sp>
        <p:nvSpPr>
          <p:cNvPr id="23" name="正方形/長方形 22"/>
          <p:cNvSpPr/>
          <p:nvPr/>
        </p:nvSpPr>
        <p:spPr>
          <a:xfrm>
            <a:off x="971600" y="3140967"/>
            <a:ext cx="7416823" cy="1592744"/>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u="sng" dirty="0" smtClean="0">
                <a:solidFill>
                  <a:srgbClr val="FF0000"/>
                </a:solidFill>
                <a:latin typeface="Meiryo UI"/>
                <a:ea typeface="Meiryo UI"/>
                <a:cs typeface="Meiryo UI"/>
              </a:rPr>
              <a:t>【</a:t>
            </a:r>
            <a:r>
              <a:rPr lang="ja-JP" altLang="en-US" sz="1200" u="sng" dirty="0" smtClean="0">
                <a:solidFill>
                  <a:srgbClr val="FF0000"/>
                </a:solidFill>
                <a:latin typeface="Meiryo UI"/>
                <a:ea typeface="Meiryo UI"/>
                <a:cs typeface="Meiryo UI"/>
              </a:rPr>
              <a:t>大阪・関西に</a:t>
            </a:r>
            <a:r>
              <a:rPr lang="ja-JP" altLang="en-US" sz="1200" u="sng" dirty="0">
                <a:solidFill>
                  <a:srgbClr val="FF0000"/>
                </a:solidFill>
                <a:latin typeface="Meiryo UI"/>
                <a:ea typeface="Meiryo UI"/>
                <a:cs typeface="Meiryo UI"/>
              </a:rPr>
              <a:t>よ</a:t>
            </a:r>
            <a:r>
              <a:rPr lang="ja-JP" altLang="en-US" sz="1200" u="sng" dirty="0" smtClean="0">
                <a:solidFill>
                  <a:srgbClr val="FF0000"/>
                </a:solidFill>
                <a:latin typeface="Meiryo UI"/>
                <a:ea typeface="Meiryo UI"/>
                <a:cs typeface="Meiryo UI"/>
              </a:rPr>
              <a:t>る首都機能バックアップの実現に向けた取組みの方向性を公表（</a:t>
            </a:r>
            <a:r>
              <a:rPr lang="en-US" altLang="ja-JP" sz="1200" u="sng" dirty="0" smtClean="0">
                <a:solidFill>
                  <a:srgbClr val="FF0000"/>
                </a:solidFill>
                <a:latin typeface="Meiryo UI"/>
                <a:ea typeface="Meiryo UI"/>
                <a:cs typeface="Meiryo UI"/>
              </a:rPr>
              <a:t>2018</a:t>
            </a:r>
            <a:r>
              <a:rPr lang="ja-JP" altLang="en-US" sz="1200" u="sng" dirty="0" smtClean="0">
                <a:solidFill>
                  <a:srgbClr val="FF0000"/>
                </a:solidFill>
                <a:latin typeface="Meiryo UI"/>
                <a:ea typeface="Meiryo UI"/>
                <a:cs typeface="Meiryo UI"/>
              </a:rPr>
              <a:t>年</a:t>
            </a:r>
            <a:r>
              <a:rPr lang="en-US" altLang="ja-JP" sz="1200" u="sng" dirty="0" smtClean="0">
                <a:solidFill>
                  <a:srgbClr val="FF0000"/>
                </a:solidFill>
                <a:latin typeface="Meiryo UI"/>
                <a:ea typeface="Meiryo UI"/>
                <a:cs typeface="Meiryo UI"/>
              </a:rPr>
              <a:t>8</a:t>
            </a:r>
            <a:r>
              <a:rPr lang="ja-JP" altLang="en-US" sz="1200" u="sng" dirty="0" smtClean="0">
                <a:solidFill>
                  <a:srgbClr val="FF0000"/>
                </a:solidFill>
                <a:latin typeface="Meiryo UI"/>
                <a:ea typeface="Meiryo UI"/>
                <a:cs typeface="Meiryo UI"/>
              </a:rPr>
              <a:t>月）</a:t>
            </a:r>
            <a:r>
              <a:rPr lang="en-US" altLang="ja-JP" sz="1200" u="sng" dirty="0" smtClean="0">
                <a:solidFill>
                  <a:srgbClr val="FF0000"/>
                </a:solidFill>
                <a:latin typeface="Meiryo UI"/>
                <a:ea typeface="Meiryo UI"/>
                <a:cs typeface="Meiryo UI"/>
              </a:rPr>
              <a:t>】</a:t>
            </a:r>
          </a:p>
          <a:p>
            <a:pPr fontAlgn="auto">
              <a:spcBef>
                <a:spcPts val="0"/>
              </a:spcBef>
              <a:spcAft>
                <a:spcPts val="0"/>
              </a:spcAft>
              <a:defRPr/>
            </a:pPr>
            <a:r>
              <a:rPr lang="ja-JP" altLang="en-US" sz="1100" u="sng" dirty="0" smtClean="0">
                <a:solidFill>
                  <a:srgbClr val="FF0000"/>
                </a:solidFill>
                <a:latin typeface="Meiryo UI"/>
                <a:ea typeface="Meiryo UI"/>
                <a:cs typeface="Meiryo UI"/>
              </a:rPr>
              <a:t>　学識</a:t>
            </a:r>
            <a:r>
              <a:rPr lang="ja-JP" altLang="en-US" sz="1100" u="sng" dirty="0">
                <a:solidFill>
                  <a:srgbClr val="FF0000"/>
                </a:solidFill>
                <a:latin typeface="Meiryo UI"/>
                <a:ea typeface="Meiryo UI"/>
                <a:cs typeface="Meiryo UI"/>
              </a:rPr>
              <a:t>経験を有する者等から意見を聴取</a:t>
            </a:r>
            <a:r>
              <a:rPr lang="ja-JP" altLang="en-US" sz="1100" u="sng" dirty="0" smtClean="0">
                <a:solidFill>
                  <a:srgbClr val="FF0000"/>
                </a:solidFill>
                <a:latin typeface="Meiryo UI"/>
                <a:ea typeface="Meiryo UI"/>
                <a:cs typeface="Meiryo UI"/>
              </a:rPr>
              <a:t>する研究会での成果</a:t>
            </a:r>
            <a:r>
              <a:rPr lang="ja-JP" altLang="en-US" sz="1100" u="sng" dirty="0">
                <a:solidFill>
                  <a:srgbClr val="FF0000"/>
                </a:solidFill>
                <a:latin typeface="Meiryo UI"/>
                <a:ea typeface="Meiryo UI"/>
                <a:cs typeface="Meiryo UI"/>
              </a:rPr>
              <a:t>をもと</a:t>
            </a:r>
            <a:r>
              <a:rPr lang="ja-JP" altLang="en-US" sz="1100" u="sng" dirty="0" smtClean="0">
                <a:solidFill>
                  <a:srgbClr val="FF0000"/>
                </a:solidFill>
                <a:latin typeface="Meiryo UI"/>
                <a:ea typeface="Meiryo UI"/>
                <a:cs typeface="Meiryo UI"/>
              </a:rPr>
              <a:t>に方向性を取りまとめ。今後、この方向性</a:t>
            </a:r>
            <a:r>
              <a:rPr lang="ja-JP" altLang="en-US" sz="1100" u="sng" dirty="0">
                <a:solidFill>
                  <a:srgbClr val="FF0000"/>
                </a:solidFill>
                <a:latin typeface="Meiryo UI"/>
                <a:ea typeface="Meiryo UI"/>
                <a:cs typeface="Meiryo UI"/>
              </a:rPr>
              <a:t>に沿って、⼤阪・関西自らの取組みとともに、行政分野、経済分野の両面から首都機能バックアップの実現に向けた取組みを進めて</a:t>
            </a:r>
            <a:r>
              <a:rPr lang="ja-JP" altLang="en-US" sz="1100" u="sng" dirty="0" smtClean="0">
                <a:solidFill>
                  <a:srgbClr val="FF0000"/>
                </a:solidFill>
                <a:latin typeface="Meiryo UI"/>
                <a:ea typeface="Meiryo UI"/>
                <a:cs typeface="Meiryo UI"/>
              </a:rPr>
              <a:t>いく。</a:t>
            </a:r>
            <a:endParaRPr lang="ja-JP" altLang="en-US" sz="1100" u="sng" dirty="0">
              <a:solidFill>
                <a:srgbClr val="FF0000"/>
              </a:solidFill>
              <a:latin typeface="Meiryo UI"/>
              <a:ea typeface="Meiryo UI"/>
              <a:cs typeface="Meiryo UI"/>
            </a:endParaRPr>
          </a:p>
          <a:p>
            <a:pPr fontAlgn="auto">
              <a:spcBef>
                <a:spcPts val="0"/>
              </a:spcBef>
              <a:spcAft>
                <a:spcPts val="0"/>
              </a:spcAft>
              <a:defRPr/>
            </a:pPr>
            <a:endParaRPr lang="ja-JP" altLang="en-US" sz="1100" u="sng" dirty="0">
              <a:solidFill>
                <a:srgbClr val="FF0000"/>
              </a:solidFill>
              <a:latin typeface="Meiryo UI"/>
              <a:ea typeface="Meiryo UI"/>
              <a:cs typeface="Meiryo UI"/>
            </a:endParaRPr>
          </a:p>
          <a:p>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＜行政分野の方向性＞</a:t>
            </a:r>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・首都機能バックアップエリアの</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位置づけ、平時</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からの権限委譲</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分散も含めた具体化の</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仕組みづくりについて国に働きかけ</a:t>
            </a:r>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・中央省庁の業務基盤</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確保に向けた大阪・</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関西の</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　　など</a:t>
            </a:r>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575179" y="3820253"/>
            <a:ext cx="4101277" cy="472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分野</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の方向性＞</a:t>
            </a:r>
            <a:endPar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 大阪・関西の拠点強化や、</a:t>
            </a:r>
            <a:r>
              <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50" u="sng"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での</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代替拠点の</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位置づけについ</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て</a:t>
            </a:r>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首都圏企業への働きかけ</a:t>
            </a:r>
            <a:endPar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・企業への資金面等での</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支援について国に働きかけ　　など</a:t>
            </a:r>
            <a:endPar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4035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578890"/>
            <a:ext cx="8424936" cy="422453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、副首都・大阪として継続的に経済成長</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年日本</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博覧会の開催</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取組みを積極的に進めており、これらを副首都としての発展を加速させるインパクトとして活用する。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8136904" cy="381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38554"/>
            </a:xfrm>
            <a:prstGeom prst="rect">
              <a:avLst/>
            </a:prstGeom>
          </p:spPr>
          <p:txBody>
            <a:bodyPr wrap="square">
              <a:spAutoFit/>
            </a:bodyPr>
            <a:lstStyle/>
            <a:p>
              <a:pPr marL="177800" indent="-177800"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日本国際博覧会</a:t>
              </a:r>
              <a:endParaRPr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31</a:t>
            </a:fld>
            <a:endParaRPr lang="ja-JP" altLang="en-US" sz="1200" dirty="0">
              <a:solidFill>
                <a:prstClr val="black"/>
              </a:solidFill>
            </a:endParaRPr>
          </a:p>
        </p:txBody>
      </p:sp>
    </p:spTree>
    <p:extLst>
      <p:ext uri="{BB962C8B-B14F-4D97-AF65-F5344CB8AC3E}">
        <p14:creationId xmlns:p14="http://schemas.microsoft.com/office/powerpoint/2010/main" val="3998070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693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179512" y="747523"/>
            <a:ext cx="8784000" cy="2061819"/>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年日本</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博覧会</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a:t>
            </a:r>
            <a:r>
              <a:rPr lang="ja-JP" altLang="en-US" sz="130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3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求心力や発信力、さらに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は世界中</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の人々の出会いや交流を生み出す力がこれからの日本の成長の鍵となる。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万博のテーマは「いのち輝く未来社会のデザイン」。</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その重要な要素である「健康・長寿</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」分野において大阪</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・関西は、</a:t>
            </a:r>
            <a:r>
              <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存在。また、先端医療だけでなく、ヘルスケア、スポーツ、食、エンターテイメント、さらには人工知能（</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）やロボット、ものづくりに至るまで、極めてすそ野の広い分野への展開が可能。</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おいて万博を契機に世界</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からの知を</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集め</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国連が推進する</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（持続可能な開発目標）の達成など</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300" dirty="0">
              <a:solidFill>
                <a:schemeClr val="tx1"/>
              </a:solidFill>
            </a:endParaRPr>
          </a:p>
        </p:txBody>
      </p:sp>
      <p:sp>
        <p:nvSpPr>
          <p:cNvPr id="14" name="正方形/長方形 13"/>
          <p:cNvSpPr/>
          <p:nvPr/>
        </p:nvSpPr>
        <p:spPr>
          <a:xfrm>
            <a:off x="25152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（１）副首都・大阪の発展を加速させるインパクト</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51520" y="408970"/>
            <a:ext cx="7528754" cy="338554"/>
          </a:xfrm>
          <a:prstGeom prst="rect">
            <a:avLst/>
          </a:prstGeom>
        </p:spPr>
        <p:txBody>
          <a:bodyPr wrap="square">
            <a:spAutoFit/>
          </a:bodyP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日本国際博覧会の開催</a:t>
            </a:r>
            <a:endPar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txBox="1">
            <a:spLocks/>
          </p:cNvSpPr>
          <p:nvPr/>
        </p:nvSpPr>
        <p:spPr bwMode="auto">
          <a:xfrm>
            <a:off x="8416077" y="6597352"/>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32</a:t>
            </a:fld>
            <a:endParaRPr lang="ja-JP" altLang="en-US" sz="1200" dirty="0">
              <a:solidFill>
                <a:prstClr val="black"/>
              </a:solidFill>
            </a:endParaRPr>
          </a:p>
        </p:txBody>
      </p:sp>
      <p:sp>
        <p:nvSpPr>
          <p:cNvPr id="43" name="正方形/長方形 42"/>
          <p:cNvSpPr/>
          <p:nvPr/>
        </p:nvSpPr>
        <p:spPr>
          <a:xfrm>
            <a:off x="5508104" y="6525344"/>
            <a:ext cx="4054529" cy="215444"/>
          </a:xfrm>
          <a:prstGeom prst="rect">
            <a:avLst/>
          </a:prstGeom>
        </p:spPr>
        <p:txBody>
          <a:bodyPr wrap="square">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出典：経済産業省「ビッド・ドシエについて（概要）」（</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2017.9</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5" name="正方形/長方形 74"/>
          <p:cNvSpPr/>
          <p:nvPr/>
        </p:nvSpPr>
        <p:spPr>
          <a:xfrm>
            <a:off x="251520" y="2996704"/>
            <a:ext cx="3868040" cy="1483906"/>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テーマ　　　　</a:t>
            </a:r>
            <a:r>
              <a:rPr lang="ja-JP" altLang="en-US" sz="1100" b="1" dirty="0">
                <a:solidFill>
                  <a:schemeClr val="tx1"/>
                </a:solidFill>
                <a:latin typeface="Meiryo UI" panose="020B0604030504040204" pitchFamily="50" charset="-128"/>
                <a:ea typeface="Meiryo UI" panose="020B0604030504040204" pitchFamily="50" charset="-128"/>
              </a:rPr>
              <a:t>いのち輝く未来社会の</a:t>
            </a:r>
            <a:r>
              <a:rPr lang="ja-JP" altLang="en-US" sz="1100" b="1" dirty="0" smtClean="0">
                <a:solidFill>
                  <a:schemeClr val="tx1"/>
                </a:solidFill>
                <a:latin typeface="Meiryo UI" panose="020B0604030504040204" pitchFamily="50" charset="-128"/>
                <a:ea typeface="Meiryo UI" panose="020B0604030504040204" pitchFamily="50" charset="-128"/>
              </a:rPr>
              <a:t>デザイン</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b="1" dirty="0">
                <a:solidFill>
                  <a:schemeClr val="tx1"/>
                </a:solidFill>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Designing </a:t>
            </a:r>
            <a:r>
              <a:rPr lang="en-US" altLang="ja-JP" sz="1100" dirty="0">
                <a:solidFill>
                  <a:schemeClr val="tx1"/>
                </a:solidFill>
                <a:latin typeface="Meiryo UI" panose="020B0604030504040204" pitchFamily="50" charset="-128"/>
                <a:ea typeface="Meiryo UI" panose="020B0604030504040204" pitchFamily="50" charset="-128"/>
              </a:rPr>
              <a:t>Future Society for Our Lives</a:t>
            </a: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開催場所　 夢洲</a:t>
            </a:r>
            <a:r>
              <a:rPr lang="ja-JP" altLang="en-US" sz="1100" dirty="0" smtClean="0">
                <a:solidFill>
                  <a:schemeClr val="tx1"/>
                </a:solidFill>
                <a:latin typeface="Meiryo UI" panose="020B0604030504040204" pitchFamily="50" charset="-128"/>
                <a:ea typeface="Meiryo UI" panose="020B0604030504040204" pitchFamily="50" charset="-128"/>
              </a:rPr>
              <a:t>（大阪市</a:t>
            </a:r>
            <a:r>
              <a:rPr lang="ja-JP" altLang="en-US" sz="1100" dirty="0">
                <a:solidFill>
                  <a:schemeClr val="tx1"/>
                </a:solidFill>
                <a:latin typeface="Meiryo UI" panose="020B0604030504040204" pitchFamily="50" charset="-128"/>
                <a:ea typeface="Meiryo UI" panose="020B0604030504040204" pitchFamily="50" charset="-128"/>
              </a:rPr>
              <a:t>此花区</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約</a:t>
            </a:r>
            <a:r>
              <a:rPr lang="en-US" altLang="ja-JP" sz="1100" dirty="0">
                <a:solidFill>
                  <a:schemeClr val="tx1"/>
                </a:solidFill>
                <a:latin typeface="Meiryo UI" panose="020B0604030504040204" pitchFamily="50" charset="-128"/>
                <a:ea typeface="Meiryo UI" panose="020B0604030504040204" pitchFamily="50" charset="-128"/>
              </a:rPr>
              <a:t>155ha</a:t>
            </a:r>
            <a:r>
              <a:rPr lang="ja-JP" altLang="en-US" sz="1100" dirty="0" err="1"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5</a:t>
            </a:r>
            <a:r>
              <a:rPr lang="ja-JP" altLang="en-US" sz="1100" dirty="0" err="1">
                <a:solidFill>
                  <a:schemeClr val="tx1"/>
                </a:solidFill>
                <a:latin typeface="Meiryo UI" panose="020B0604030504040204" pitchFamily="50" charset="-128"/>
                <a:ea typeface="Meiryo UI" panose="020B0604030504040204" pitchFamily="50" charset="-128"/>
              </a:rPr>
              <a:t>つの</a:t>
            </a:r>
            <a:r>
              <a:rPr lang="ja-JP" altLang="en-US" sz="1100" dirty="0">
                <a:solidFill>
                  <a:schemeClr val="tx1"/>
                </a:solidFill>
                <a:latin typeface="Meiryo UI" panose="020B0604030504040204" pitchFamily="50" charset="-128"/>
                <a:ea typeface="Meiryo UI" panose="020B0604030504040204" pitchFamily="50" charset="-128"/>
              </a:rPr>
              <a:t>大広場や水上施設も設置</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開催期間　 </a:t>
            </a:r>
            <a:r>
              <a:rPr lang="en-US" altLang="ja-JP" sz="1100" dirty="0">
                <a:solidFill>
                  <a:schemeClr val="tx1"/>
                </a:solidFill>
                <a:latin typeface="Meiryo UI" panose="020B0604030504040204" pitchFamily="50" charset="-128"/>
                <a:ea typeface="Meiryo UI" panose="020B0604030504040204" pitchFamily="50" charset="-128"/>
              </a:rPr>
              <a:t>2025.5.3</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2025.11.3</a:t>
            </a: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入場者　　　</a:t>
            </a:r>
            <a:r>
              <a:rPr lang="en-US" altLang="ja-JP" sz="1100" dirty="0">
                <a:solidFill>
                  <a:schemeClr val="tx1"/>
                </a:solidFill>
                <a:latin typeface="Meiryo UI" panose="020B0604030504040204" pitchFamily="50" charset="-128"/>
                <a:ea typeface="Meiryo UI" panose="020B0604030504040204" pitchFamily="50" charset="-128"/>
              </a:rPr>
              <a:t>2,800</a:t>
            </a:r>
            <a:r>
              <a:rPr lang="ja-JP" altLang="en-US" sz="1100" dirty="0">
                <a:solidFill>
                  <a:schemeClr val="tx1"/>
                </a:solidFill>
                <a:latin typeface="Meiryo UI" panose="020B0604030504040204" pitchFamily="50" charset="-128"/>
                <a:ea typeface="Meiryo UI" panose="020B0604030504040204" pitchFamily="50" charset="-128"/>
              </a:rPr>
              <a:t>万人（想定</a:t>
            </a:r>
            <a:r>
              <a:rPr lang="ja-JP" altLang="en-US" sz="1100" dirty="0" smtClean="0">
                <a:solidFill>
                  <a:schemeClr val="tx1"/>
                </a:solidFill>
                <a:latin typeface="Meiryo UI" panose="020B0604030504040204" pitchFamily="50" charset="-128"/>
                <a:ea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395696" y="2924944"/>
            <a:ext cx="1152000" cy="2520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開催</a:t>
            </a:r>
            <a:r>
              <a:rPr lang="ja-JP" altLang="en-US" sz="1200" b="1" dirty="0">
                <a:solidFill>
                  <a:schemeClr val="tx1"/>
                </a:solidFill>
                <a:latin typeface="Meiryo UI" panose="020B0604030504040204" pitchFamily="50" charset="-128"/>
                <a:ea typeface="Meiryo UI" panose="020B0604030504040204" pitchFamily="50" charset="-128"/>
              </a:rPr>
              <a:t>概要</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77" name="正方形/長方形 76"/>
          <p:cNvSpPr/>
          <p:nvPr/>
        </p:nvSpPr>
        <p:spPr>
          <a:xfrm>
            <a:off x="4355976" y="2996704"/>
            <a:ext cx="4556400" cy="14760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4499992" y="2924944"/>
            <a:ext cx="1368152" cy="238001"/>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主</a:t>
            </a:r>
            <a:r>
              <a:rPr lang="ja-JP" altLang="en-US" sz="1200" b="1" dirty="0" smtClean="0">
                <a:solidFill>
                  <a:schemeClr val="tx1"/>
                </a:solidFill>
                <a:latin typeface="Meiryo UI" panose="020B0604030504040204" pitchFamily="50" charset="-128"/>
                <a:ea typeface="Meiryo UI" panose="020B0604030504040204" pitchFamily="50" charset="-128"/>
              </a:rPr>
              <a:t>なスケジュール</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aphicFrame>
        <p:nvGraphicFramePr>
          <p:cNvPr id="79" name="表 78"/>
          <p:cNvGraphicFramePr>
            <a:graphicFrameLocks noGrp="1"/>
          </p:cNvGraphicFramePr>
          <p:nvPr>
            <p:extLst>
              <p:ext uri="{D42A27DB-BD31-4B8C-83A1-F6EECF244321}">
                <p14:modId xmlns:p14="http://schemas.microsoft.com/office/powerpoint/2010/main" val="61995582"/>
              </p:ext>
            </p:extLst>
          </p:nvPr>
        </p:nvGraphicFramePr>
        <p:xfrm>
          <a:off x="4432144" y="3244665"/>
          <a:ext cx="4392488" cy="1164877"/>
        </p:xfrm>
        <a:graphic>
          <a:graphicData uri="http://schemas.openxmlformats.org/drawingml/2006/table">
            <a:tbl>
              <a:tblPr firstRow="1" bandRow="1">
                <a:tableStyleId>{F5AB1C69-6EDB-4FF4-983F-18BD219EF322}</a:tableStyleId>
              </a:tblPr>
              <a:tblGrid>
                <a:gridCol w="1432096">
                  <a:extLst>
                    <a:ext uri="{9D8B030D-6E8A-4147-A177-3AD203B41FA5}">
                      <a16:colId xmlns:a16="http://schemas.microsoft.com/office/drawing/2014/main" val="609291473"/>
                    </a:ext>
                  </a:extLst>
                </a:gridCol>
                <a:gridCol w="1016176">
                  <a:extLst>
                    <a:ext uri="{9D8B030D-6E8A-4147-A177-3AD203B41FA5}">
                      <a16:colId xmlns:a16="http://schemas.microsoft.com/office/drawing/2014/main" val="2812137311"/>
                    </a:ext>
                  </a:extLst>
                </a:gridCol>
                <a:gridCol w="1169655">
                  <a:extLst>
                    <a:ext uri="{9D8B030D-6E8A-4147-A177-3AD203B41FA5}">
                      <a16:colId xmlns:a16="http://schemas.microsoft.com/office/drawing/2014/main" val="268863297"/>
                    </a:ext>
                  </a:extLst>
                </a:gridCol>
                <a:gridCol w="774561">
                  <a:extLst>
                    <a:ext uri="{9D8B030D-6E8A-4147-A177-3AD203B41FA5}">
                      <a16:colId xmlns:a16="http://schemas.microsoft.com/office/drawing/2014/main" val="2049427283"/>
                    </a:ext>
                  </a:extLst>
                </a:gridCol>
              </a:tblGrid>
              <a:tr h="309670">
                <a:tc>
                  <a:txBody>
                    <a:bodyPr/>
                    <a:lstStyle/>
                    <a:p>
                      <a:pPr algn="ctr"/>
                      <a:r>
                        <a:rPr kumimoji="1" lang="en-US" altLang="ja-JP" sz="1000" dirty="0" smtClean="0">
                          <a:solidFill>
                            <a:schemeClr val="tx1"/>
                          </a:solidFill>
                        </a:rPr>
                        <a:t>2019</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2020</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2021</a:t>
                      </a:r>
                      <a:r>
                        <a:rPr kumimoji="1" lang="ja-JP" altLang="en-US" sz="1000" dirty="0" smtClean="0">
                          <a:solidFill>
                            <a:schemeClr val="tx1"/>
                          </a:solidFill>
                        </a:rPr>
                        <a:t>～</a:t>
                      </a:r>
                      <a:r>
                        <a:rPr kumimoji="1" lang="en-US" altLang="ja-JP" sz="1000" dirty="0" smtClean="0">
                          <a:solidFill>
                            <a:schemeClr val="tx1"/>
                          </a:solidFill>
                        </a:rPr>
                        <a:t>2024</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2025</a:t>
                      </a:r>
                      <a:endParaRPr kumimoji="1" lang="ja-JP" altLang="en-US" sz="1000" dirty="0">
                        <a:solidFill>
                          <a:schemeClr val="tx1"/>
                        </a:solidFill>
                      </a:endParaRPr>
                    </a:p>
                  </a:txBody>
                  <a:tcPr/>
                </a:tc>
                <a:extLst>
                  <a:ext uri="{0D108BD9-81ED-4DB2-BD59-A6C34878D82A}">
                    <a16:rowId xmlns:a16="http://schemas.microsoft.com/office/drawing/2014/main" val="1062104477"/>
                  </a:ext>
                </a:extLst>
              </a:tr>
              <a:tr h="855207">
                <a:tc>
                  <a:txBody>
                    <a:bodyPr/>
                    <a:lstStyle/>
                    <a:p>
                      <a:endParaRPr kumimoji="1" lang="ja-JP" altLang="en-US" sz="1000" dirty="0"/>
                    </a:p>
                  </a:txBody>
                  <a:tcPr/>
                </a:tc>
                <a:tc>
                  <a:txBody>
                    <a:bodyPr/>
                    <a:lstStyle/>
                    <a:p>
                      <a:endParaRPr kumimoji="1" lang="en-US" altLang="ja-JP" sz="1000" dirty="0" smtClean="0"/>
                    </a:p>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3626861374"/>
                  </a:ext>
                </a:extLst>
              </a:tr>
            </a:tbl>
          </a:graphicData>
        </a:graphic>
      </p:graphicFrame>
      <p:sp>
        <p:nvSpPr>
          <p:cNvPr id="80" name="正方形/長方形 79"/>
          <p:cNvSpPr/>
          <p:nvPr/>
        </p:nvSpPr>
        <p:spPr>
          <a:xfrm>
            <a:off x="4355976" y="3500728"/>
            <a:ext cx="1872208" cy="5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2019.1</a:t>
            </a:r>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博覧会協会設立</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81" name="正方形/長方形 80"/>
          <p:cNvSpPr/>
          <p:nvPr/>
        </p:nvSpPr>
        <p:spPr>
          <a:xfrm>
            <a:off x="6012160" y="3500728"/>
            <a:ext cx="2170174" cy="5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2020.6</a:t>
            </a:r>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BIE</a:t>
            </a:r>
            <a:r>
              <a:rPr lang="ja-JP" altLang="en-US" sz="800" dirty="0" smtClean="0">
                <a:solidFill>
                  <a:schemeClr val="tx1"/>
                </a:solidFill>
                <a:latin typeface="Meiryo UI" panose="020B0604030504040204" pitchFamily="50" charset="-128"/>
                <a:ea typeface="Meiryo UI" panose="020B0604030504040204" pitchFamily="50" charset="-128"/>
              </a:rPr>
              <a:t>総会</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登録申請書の承認</a:t>
            </a:r>
            <a:r>
              <a:rPr lang="en-US" altLang="ja-JP" sz="800" dirty="0" smtClean="0">
                <a:solidFill>
                  <a:schemeClr val="tx1"/>
                </a:solidFill>
                <a:latin typeface="Meiryo UI" panose="020B0604030504040204" pitchFamily="50" charset="-128"/>
                <a:ea typeface="Meiryo UI" panose="020B0604030504040204" pitchFamily="50" charset="-128"/>
              </a:rPr>
              <a:t>)</a:t>
            </a:r>
          </a:p>
        </p:txBody>
      </p:sp>
      <p:sp>
        <p:nvSpPr>
          <p:cNvPr id="82" name="フローチャート: 処理 81"/>
          <p:cNvSpPr/>
          <p:nvPr/>
        </p:nvSpPr>
        <p:spPr>
          <a:xfrm>
            <a:off x="8244408" y="3644856"/>
            <a:ext cx="504056" cy="648000"/>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a:t>
            </a:r>
          </a:p>
          <a:p>
            <a:pPr algn="ctr">
              <a:lnSpc>
                <a:spcPct val="125000"/>
              </a:lnSpc>
            </a:pPr>
            <a:r>
              <a:rPr lang="ja-JP" altLang="en-US" sz="1000" b="1" dirty="0" smtClean="0">
                <a:latin typeface="Meiryo UI" panose="020B0604030504040204" pitchFamily="50" charset="-128"/>
                <a:ea typeface="Meiryo UI" panose="020B0604030504040204" pitchFamily="50" charset="-128"/>
              </a:rPr>
              <a:t>万博</a:t>
            </a:r>
            <a:endParaRPr lang="en-US" altLang="ja-JP" sz="1000" b="1" dirty="0" smtClean="0">
              <a:latin typeface="Meiryo UI" panose="020B0604030504040204" pitchFamily="50" charset="-128"/>
              <a:ea typeface="Meiryo UI" panose="020B0604030504040204" pitchFamily="50" charset="-128"/>
            </a:endParaRPr>
          </a:p>
          <a:p>
            <a:pPr algn="ctr">
              <a:lnSpc>
                <a:spcPct val="125000"/>
              </a:lnSpc>
            </a:pPr>
            <a:r>
              <a:rPr lang="ja-JP" altLang="en-US" sz="1000" b="1" dirty="0" smtClean="0">
                <a:latin typeface="Meiryo UI" panose="020B0604030504040204" pitchFamily="50" charset="-128"/>
                <a:ea typeface="Meiryo UI" panose="020B0604030504040204" pitchFamily="50" charset="-128"/>
              </a:rPr>
              <a:t>開催</a:t>
            </a:r>
            <a:endParaRPr kumimoji="1" lang="ja-JP" altLang="en-US" sz="1000" b="1" dirty="0">
              <a:latin typeface="Meiryo UI" panose="020B0604030504040204" pitchFamily="50" charset="-128"/>
              <a:ea typeface="Meiryo UI" panose="020B0604030504040204" pitchFamily="50" charset="-128"/>
            </a:endParaRPr>
          </a:p>
        </p:txBody>
      </p:sp>
      <p:sp>
        <p:nvSpPr>
          <p:cNvPr id="83" name="右矢印 82"/>
          <p:cNvSpPr/>
          <p:nvPr/>
        </p:nvSpPr>
        <p:spPr>
          <a:xfrm>
            <a:off x="4571504" y="3824736"/>
            <a:ext cx="3672904" cy="540008"/>
          </a:xfrm>
          <a:prstGeom prst="rightArrow">
            <a:avLst>
              <a:gd name="adj1" fmla="val 61759"/>
              <a:gd name="adj2" fmla="val 50000"/>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4725950" y="3932776"/>
            <a:ext cx="3734482" cy="5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マーケティング</a:t>
            </a:r>
            <a:r>
              <a:rPr lang="ja-JP" altLang="en-US" sz="800" dirty="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催事等　　　　　　　　　　　　　　　　　　参加招請の開始</a:t>
            </a:r>
            <a:endParaRPr lang="en-US" altLang="ja-JP" sz="8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会場整備計画の検討　　　　　法的手続き　　　　　　実施設計　会場建設工事　</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86" name="正方形/長方形 85"/>
          <p:cNvSpPr/>
          <p:nvPr/>
        </p:nvSpPr>
        <p:spPr>
          <a:xfrm>
            <a:off x="4355976" y="4652584"/>
            <a:ext cx="4536472" cy="3240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ja-JP" altLang="en-US" sz="1200" b="1" dirty="0" smtClean="0">
                <a:solidFill>
                  <a:schemeClr val="tx1"/>
                </a:solidFill>
                <a:latin typeface="Meiryo UI" panose="020B0604030504040204" pitchFamily="50" charset="-128"/>
                <a:ea typeface="Meiryo UI" panose="020B0604030504040204" pitchFamily="50" charset="-128"/>
              </a:rPr>
              <a:t>　　　　　　　　　　　約２兆円</a:t>
            </a:r>
            <a:r>
              <a:rPr lang="ja-JP" altLang="en-US" sz="1000" dirty="0" smtClean="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経済産業省による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試算値</a:t>
            </a:r>
            <a:r>
              <a:rPr lang="ja-JP" altLang="en-US" sz="1000" dirty="0" smtClean="0">
                <a:solidFill>
                  <a:schemeClr val="tx1"/>
                </a:solidFill>
                <a:latin typeface="Meiryo UI" panose="020B0604030504040204" pitchFamily="50" charset="-128"/>
                <a:ea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85" name="正方形/長方形 84"/>
          <p:cNvSpPr/>
          <p:nvPr/>
        </p:nvSpPr>
        <p:spPr>
          <a:xfrm>
            <a:off x="4499992" y="4581128"/>
            <a:ext cx="1152000" cy="2520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経済</a:t>
            </a:r>
            <a:r>
              <a:rPr lang="ja-JP" altLang="en-US" sz="1200" b="1" dirty="0">
                <a:solidFill>
                  <a:schemeClr val="tx1"/>
                </a:solidFill>
                <a:latin typeface="Meiryo UI" panose="020B0604030504040204" pitchFamily="50" charset="-128"/>
                <a:ea typeface="Meiryo UI" panose="020B0604030504040204" pitchFamily="50" charset="-128"/>
              </a:rPr>
              <a:t>効果</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5636243" y="3519626"/>
            <a:ext cx="1853392" cy="408125"/>
          </a:xfrm>
          <a:prstGeom prst="rect">
            <a:avLst/>
          </a:prstGeom>
        </p:spPr>
        <p:txBody>
          <a:bodyPr wrap="none">
            <a:spAutoFit/>
          </a:bodyPr>
          <a:lstStyle/>
          <a:p>
            <a:pPr>
              <a:lnSpc>
                <a:spcPct val="114000"/>
              </a:lnSpc>
            </a:pP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2019.12</a:t>
            </a:r>
            <a:r>
              <a:rPr lang="ja-JP" altLang="en-US" sz="800" dirty="0">
                <a:latin typeface="Meiryo UI" panose="020B0604030504040204" pitchFamily="50" charset="-128"/>
                <a:ea typeface="Meiryo UI" panose="020B0604030504040204" pitchFamily="50" charset="-128"/>
              </a:rPr>
              <a:t>　登録申請書提出</a:t>
            </a:r>
            <a:r>
              <a:rPr lang="ja-JP" altLang="en-US" sz="800" dirty="0" smtClean="0">
                <a:latin typeface="Meiryo UI" panose="020B0604030504040204" pitchFamily="50" charset="-128"/>
                <a:ea typeface="Meiryo UI" panose="020B0604030504040204" pitchFamily="50" charset="-128"/>
              </a:rPr>
              <a:t>目標</a:t>
            </a:r>
            <a:r>
              <a:rPr lang="ja-JP" altLang="en-US" dirty="0">
                <a:solidFill>
                  <a:srgbClr val="FF0000"/>
                </a:solidFill>
                <a:latin typeface="Meiryo UI" panose="020B0604030504040204" pitchFamily="50" charset="-128"/>
                <a:ea typeface="Meiryo UI" panose="020B0604030504040204" pitchFamily="50" charset="-128"/>
              </a:rPr>
              <a:t>　</a:t>
            </a: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72984" y="2881350"/>
            <a:ext cx="8963512" cy="381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吹き出し 29"/>
          <p:cNvSpPr/>
          <p:nvPr/>
        </p:nvSpPr>
        <p:spPr>
          <a:xfrm>
            <a:off x="7300371" y="2713819"/>
            <a:ext cx="1663141" cy="263695"/>
          </a:xfrm>
          <a:prstGeom prst="wedgeRectCallout">
            <a:avLst>
              <a:gd name="adj1" fmla="val 7047"/>
              <a:gd name="adj2" fmla="val 375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最新</a:t>
            </a:r>
            <a:r>
              <a:rPr lang="ja-JP" altLang="en-US" sz="1400" b="1" dirty="0" smtClean="0">
                <a:latin typeface="Meiryo UI" panose="020B0604030504040204" pitchFamily="50" charset="-128"/>
                <a:ea typeface="Meiryo UI" panose="020B0604030504040204" pitchFamily="50" charset="-128"/>
              </a:rPr>
              <a:t>の情報に修正</a:t>
            </a:r>
            <a:endParaRPr kumimoji="1" lang="ja-JP" altLang="en-US" sz="1400"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251520" y="4652887"/>
            <a:ext cx="3868040" cy="19080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smtClean="0">
                <a:solidFill>
                  <a:schemeClr val="tx1"/>
                </a:solidFill>
                <a:latin typeface="Meiryo UI" panose="020B0604030504040204" pitchFamily="50" charset="-128"/>
                <a:ea typeface="Meiryo UI" panose="020B0604030504040204" pitchFamily="50" charset="-128"/>
              </a:rPr>
              <a:t>博覧会</a:t>
            </a:r>
            <a:r>
              <a:rPr lang="ja-JP" altLang="en-US" sz="1100" dirty="0">
                <a:solidFill>
                  <a:schemeClr val="tx1"/>
                </a:solidFill>
                <a:latin typeface="Meiryo UI" panose="020B0604030504040204" pitchFamily="50" charset="-128"/>
                <a:ea typeface="Meiryo UI" panose="020B0604030504040204" pitchFamily="50" charset="-128"/>
              </a:rPr>
              <a:t>の成功により</a:t>
            </a:r>
            <a:r>
              <a:rPr lang="en-US" altLang="ja-JP" sz="1100" dirty="0">
                <a:solidFill>
                  <a:schemeClr val="tx1"/>
                </a:solidFill>
                <a:latin typeface="Meiryo UI" panose="020B0604030504040204" pitchFamily="50" charset="-128"/>
                <a:ea typeface="Meiryo UI" panose="020B0604030504040204" pitchFamily="50" charset="-128"/>
              </a:rPr>
              <a:t>SDGs</a:t>
            </a:r>
            <a:r>
              <a:rPr lang="ja-JP" altLang="en-US" sz="1100" dirty="0">
                <a:solidFill>
                  <a:schemeClr val="tx1"/>
                </a:solidFill>
                <a:latin typeface="Meiryo UI" panose="020B0604030504040204" pitchFamily="50" charset="-128"/>
                <a:ea typeface="Meiryo UI" panose="020B0604030504040204" pitchFamily="50" charset="-128"/>
              </a:rPr>
              <a:t>の達成に貢献し我が国の産業及び文化の発展をめざす。（会長：中西 日本経済団体連合会</a:t>
            </a:r>
            <a:r>
              <a:rPr lang="ja-JP" altLang="en-US" sz="1100" dirty="0" smtClean="0">
                <a:solidFill>
                  <a:schemeClr val="tx1"/>
                </a:solidFill>
                <a:latin typeface="Meiryo UI" panose="020B0604030504040204" pitchFamily="50" charset="-128"/>
                <a:ea typeface="Meiryo UI" panose="020B0604030504040204" pitchFamily="50" charset="-128"/>
              </a:rPr>
              <a:t>会長）</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14000"/>
              </a:lnSpc>
            </a:pP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000" dirty="0" smtClean="0">
                <a:solidFill>
                  <a:schemeClr val="tx1"/>
                </a:solidFill>
                <a:latin typeface="Meiryo UI" panose="020B0604030504040204" pitchFamily="50" charset="-128"/>
                <a:ea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rPr>
              <a:t>2019</a:t>
            </a:r>
            <a:r>
              <a:rPr lang="ja-JP" altLang="en-US" sz="1000" dirty="0" smtClean="0">
                <a:solidFill>
                  <a:schemeClr val="tx1"/>
                </a:solidFill>
                <a:latin typeface="Meiryo UI" panose="020B0604030504040204" pitchFamily="50" charset="-128"/>
                <a:ea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rPr>
              <a:t>1</a:t>
            </a:r>
            <a:r>
              <a:rPr lang="ja-JP" altLang="en-US" sz="1000" dirty="0" smtClean="0">
                <a:solidFill>
                  <a:schemeClr val="tx1"/>
                </a:solidFill>
                <a:latin typeface="Meiryo UI" panose="020B0604030504040204" pitchFamily="50" charset="-128"/>
                <a:ea typeface="Meiryo UI" panose="020B0604030504040204" pitchFamily="50" charset="-128"/>
              </a:rPr>
              <a:t>月　協会設立</a:t>
            </a: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800" dirty="0">
                <a:solidFill>
                  <a:schemeClr val="tx1"/>
                </a:solidFill>
                <a:latin typeface="Meiryo UI" panose="020B0604030504040204" pitchFamily="50" charset="-128"/>
                <a:ea typeface="Meiryo UI" panose="020B0604030504040204" pitchFamily="50" charset="-128"/>
              </a:rPr>
              <a:t>　</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576064" y="6309320"/>
            <a:ext cx="4572000" cy="253916"/>
          </a:xfrm>
          <a:prstGeom prst="rect">
            <a:avLst/>
          </a:prstGeom>
        </p:spPr>
        <p:txBody>
          <a:bodyPr>
            <a:spAutoFit/>
          </a:bodyPr>
          <a:lstStyle/>
          <a:p>
            <a:pPr algn="r"/>
            <a:r>
              <a:rPr lang="fi-FI" altLang="ja-JP" sz="1050" dirty="0">
                <a:latin typeface="Meiryo UI" panose="020B0604030504040204" pitchFamily="50" charset="-128"/>
                <a:ea typeface="Meiryo UI" panose="020B0604030504040204" pitchFamily="50" charset="-128"/>
              </a:rPr>
              <a:t>EXPO 2025 </a:t>
            </a:r>
            <a:r>
              <a:rPr lang="fi-FI" altLang="ja-JP" sz="1050" dirty="0" smtClean="0">
                <a:latin typeface="Meiryo UI" panose="020B0604030504040204" pitchFamily="50" charset="-128"/>
                <a:ea typeface="Meiryo UI" panose="020B0604030504040204" pitchFamily="50" charset="-128"/>
              </a:rPr>
              <a:t>OSAKA, KANSAI</a:t>
            </a:r>
            <a:r>
              <a:rPr lang="fi-FI" altLang="ja-JP" sz="1050" dirty="0">
                <a:latin typeface="Meiryo UI" panose="020B0604030504040204" pitchFamily="50" charset="-128"/>
                <a:ea typeface="Meiryo UI" panose="020B0604030504040204" pitchFamily="50" charset="-128"/>
              </a:rPr>
              <a:t>, JAPAN</a:t>
            </a:r>
            <a:r>
              <a:rPr lang="ja-JP" altLang="en-US" sz="1050" dirty="0" smtClean="0">
                <a:latin typeface="Meiryo UI" panose="020B0604030504040204" pitchFamily="50" charset="-128"/>
                <a:ea typeface="Meiryo UI" panose="020B0604030504040204" pitchFamily="50" charset="-128"/>
              </a:rPr>
              <a:t>ホームページより</a:t>
            </a:r>
            <a:endParaRPr lang="ja-JP" altLang="en-US" sz="1050" dirty="0">
              <a:latin typeface="Meiryo UI" panose="020B0604030504040204" pitchFamily="50" charset="-128"/>
              <a:ea typeface="Meiryo UI" panose="020B0604030504040204" pitchFamily="50" charset="-128"/>
            </a:endParaRPr>
          </a:p>
        </p:txBody>
      </p:sp>
      <p:sp>
        <p:nvSpPr>
          <p:cNvPr id="42" name="正方形/長方形 41"/>
          <p:cNvSpPr/>
          <p:nvPr/>
        </p:nvSpPr>
        <p:spPr>
          <a:xfrm>
            <a:off x="323528" y="5683314"/>
            <a:ext cx="4572000" cy="553998"/>
          </a:xfrm>
          <a:prstGeom prst="rect">
            <a:avLst/>
          </a:prstGeom>
        </p:spPr>
        <p:txBody>
          <a:bodyPr>
            <a:spAutoFit/>
          </a:bodyPr>
          <a:lstStyle/>
          <a:p>
            <a:r>
              <a:rPr lang="ja-JP" altLang="en-US" sz="1000" dirty="0" smtClean="0">
                <a:latin typeface="Meiryo UI" panose="020B0604030504040204" pitchFamily="50" charset="-128"/>
                <a:ea typeface="Meiryo UI" panose="020B0604030504040204" pitchFamily="50" charset="-128"/>
              </a:rPr>
              <a:t>所在地</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大阪市</a:t>
            </a:r>
            <a:r>
              <a:rPr lang="ja-JP" altLang="en-US" sz="1000" dirty="0">
                <a:latin typeface="Meiryo UI" panose="020B0604030504040204" pitchFamily="50" charset="-128"/>
                <a:ea typeface="Meiryo UI" panose="020B0604030504040204" pitchFamily="50" charset="-128"/>
              </a:rPr>
              <a:t>住之江区南港北</a:t>
            </a:r>
            <a:r>
              <a:rPr lang="en-US" altLang="ja-JP" sz="1000" dirty="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丁目</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14-16</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大阪府咲洲庁舎</a:t>
            </a:r>
            <a:r>
              <a:rPr lang="en-US" altLang="ja-JP" sz="1000" dirty="0">
                <a:latin typeface="Meiryo UI" panose="020B0604030504040204" pitchFamily="50" charset="-128"/>
                <a:ea typeface="Meiryo UI" panose="020B0604030504040204" pitchFamily="50" charset="-128"/>
              </a:rPr>
              <a:t>43</a:t>
            </a:r>
            <a:r>
              <a:rPr lang="ja-JP" altLang="en-US" sz="1000" dirty="0">
                <a:latin typeface="Meiryo UI" panose="020B0604030504040204" pitchFamily="50" charset="-128"/>
                <a:ea typeface="Meiryo UI" panose="020B0604030504040204" pitchFamily="50" charset="-128"/>
              </a:rPr>
              <a:t>階）</a:t>
            </a:r>
          </a:p>
        </p:txBody>
      </p:sp>
      <p:grpSp>
        <p:nvGrpSpPr>
          <p:cNvPr id="32" name="グループ化 31"/>
          <p:cNvGrpSpPr>
            <a:grpSpLocks noChangeAspect="1"/>
          </p:cNvGrpSpPr>
          <p:nvPr/>
        </p:nvGrpSpPr>
        <p:grpSpPr>
          <a:xfrm>
            <a:off x="4370863" y="5085184"/>
            <a:ext cx="4535840" cy="1446480"/>
            <a:chOff x="5068394" y="4056919"/>
            <a:chExt cx="3907469" cy="1291372"/>
          </a:xfrm>
        </p:grpSpPr>
        <p:pic>
          <p:nvPicPr>
            <p:cNvPr id="33" name="図形 1"/>
            <p:cNvPicPr>
              <a:picLocks noChangeAspect="1"/>
            </p:cNvPicPr>
            <p:nvPr/>
          </p:nvPicPr>
          <p:blipFill>
            <a:blip r:embed="rId3"/>
            <a:stretch>
              <a:fillRect/>
            </a:stretch>
          </p:blipFill>
          <p:spPr>
            <a:xfrm>
              <a:off x="5068394" y="4056919"/>
              <a:ext cx="2095894" cy="1291372"/>
            </a:xfrm>
            <a:prstGeom prst="rect">
              <a:avLst/>
            </a:prstGeom>
          </p:spPr>
        </p:pic>
        <p:pic>
          <p:nvPicPr>
            <p:cNvPr id="40" name="図形 5"/>
            <p:cNvPicPr>
              <a:picLocks noChangeAspect="1"/>
            </p:cNvPicPr>
            <p:nvPr/>
          </p:nvPicPr>
          <p:blipFill>
            <a:blip r:embed="rId4"/>
            <a:stretch>
              <a:fillRect/>
            </a:stretch>
          </p:blipFill>
          <p:spPr>
            <a:xfrm>
              <a:off x="7164288" y="4056919"/>
              <a:ext cx="1811575" cy="1291371"/>
            </a:xfrm>
            <a:prstGeom prst="rect">
              <a:avLst/>
            </a:prstGeom>
          </p:spPr>
        </p:pic>
      </p:grpSp>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9546" y="5373216"/>
            <a:ext cx="1456390" cy="950976"/>
          </a:xfrm>
          <a:prstGeom prst="rect">
            <a:avLst/>
          </a:prstGeom>
        </p:spPr>
      </p:pic>
      <p:sp>
        <p:nvSpPr>
          <p:cNvPr id="35" name="正方形/長方形 34"/>
          <p:cNvSpPr/>
          <p:nvPr/>
        </p:nvSpPr>
        <p:spPr>
          <a:xfrm>
            <a:off x="323528" y="4552370"/>
            <a:ext cx="3384216" cy="2520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（一社）</a:t>
            </a:r>
            <a:r>
              <a:rPr lang="en-US" altLang="ja-JP" sz="1200" b="1" dirty="0" smtClean="0">
                <a:solidFill>
                  <a:schemeClr val="tx1"/>
                </a:solidFill>
                <a:latin typeface="Meiryo UI" panose="020B0604030504040204" pitchFamily="50" charset="-128"/>
                <a:ea typeface="Meiryo UI" panose="020B0604030504040204" pitchFamily="50" charset="-128"/>
              </a:rPr>
              <a:t>2025</a:t>
            </a:r>
            <a:r>
              <a:rPr lang="ja-JP" altLang="en-US" sz="1200" b="1" dirty="0">
                <a:solidFill>
                  <a:schemeClr val="tx1"/>
                </a:solidFill>
                <a:latin typeface="Meiryo UI" panose="020B0604030504040204" pitchFamily="50" charset="-128"/>
                <a:ea typeface="Meiryo UI" panose="020B0604030504040204" pitchFamily="50" charset="-128"/>
              </a:rPr>
              <a:t>年</a:t>
            </a:r>
            <a:r>
              <a:rPr lang="ja-JP" altLang="en-US" sz="1200" b="1" dirty="0" smtClean="0">
                <a:solidFill>
                  <a:schemeClr val="tx1"/>
                </a:solidFill>
                <a:latin typeface="Meiryo UI" panose="020B0604030504040204" pitchFamily="50" charset="-128"/>
                <a:ea typeface="Meiryo UI" panose="020B0604030504040204" pitchFamily="50" charset="-128"/>
              </a:rPr>
              <a:t>日本国際博覧会</a:t>
            </a:r>
            <a:r>
              <a:rPr lang="ja-JP" altLang="en-US" sz="1200" b="1" dirty="0">
                <a:solidFill>
                  <a:schemeClr val="tx1"/>
                </a:solidFill>
                <a:latin typeface="Meiryo UI" panose="020B0604030504040204" pitchFamily="50" charset="-128"/>
                <a:ea typeface="Meiryo UI" panose="020B0604030504040204" pitchFamily="50" charset="-128"/>
              </a:rPr>
              <a:t>協会の設立</a:t>
            </a:r>
          </a:p>
        </p:txBody>
      </p:sp>
    </p:spTree>
    <p:extLst>
      <p:ext uri="{BB962C8B-B14F-4D97-AF65-F5344CB8AC3E}">
        <p14:creationId xmlns:p14="http://schemas.microsoft.com/office/powerpoint/2010/main" val="2698831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a:xfrm>
            <a:off x="179614" y="3133835"/>
            <a:ext cx="4198834" cy="3528393"/>
          </a:xfrm>
          <a:prstGeom prst="rect">
            <a:avLst/>
          </a:prstGeom>
          <a:solidFill>
            <a:schemeClr val="bg1"/>
          </a:solidFill>
          <a:ln w="254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15" name="角丸四角形 14"/>
          <p:cNvSpPr/>
          <p:nvPr/>
        </p:nvSpPr>
        <p:spPr>
          <a:xfrm>
            <a:off x="179512" y="395791"/>
            <a:ext cx="8784000" cy="2520000"/>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観光立国日本</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をめざす上で、統合型リゾート（</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できる規模</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・機能を持つ</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施設を整備することでインバウンドの飛躍的な拡大につながることが期待される。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大阪・夢洲は</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あるほか、非常</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に広大な用地があるなど、立地の優位性がある。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基本構想（案）」を踏まえ、経済界</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と連携した</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機能の強化などベイエリアの活性化を図ることにより、地域も成長・発展を実現し</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格の向上を図ることができる。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また、ギャンブル等</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依存症</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をはじめとしたセーフティネット</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等の諸課題</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について国に検討を</a:t>
            </a:r>
            <a:r>
              <a:rPr lang="ja-JP"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実効性のある対策の検討</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とともに、府市のめざす</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について府民</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・市民の理解を得るため、多様な機会を捉え積極的な情報発信を行う。</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の早期開業に向けて着実に準備を進め、国際競争力の高い魅力的な</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を実現することにより、副首都・大阪の世界水準の都市ブランドの確立をより一層加速させることが可能となる。</a:t>
            </a:r>
            <a:endParaRPr lang="ja-JP" altLang="en-US" sz="1300" dirty="0">
              <a:solidFill>
                <a:schemeClr val="tx1"/>
              </a:solidFill>
            </a:endParaRPr>
          </a:p>
        </p:txBody>
      </p:sp>
      <p:sp>
        <p:nvSpPr>
          <p:cNvPr id="22" name="正方形/長方形 21"/>
          <p:cNvSpPr/>
          <p:nvPr/>
        </p:nvSpPr>
        <p:spPr>
          <a:xfrm>
            <a:off x="211598" y="44624"/>
            <a:ext cx="7528754" cy="338554"/>
          </a:xfrm>
          <a:prstGeom prst="rect">
            <a:avLst/>
          </a:prstGeom>
        </p:spPr>
        <p:txBody>
          <a:bodyPr wrap="square">
            <a:spAutoFit/>
          </a:bodyP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スライド番号プレースホルダー 1"/>
          <p:cNvSpPr txBox="1">
            <a:spLocks/>
          </p:cNvSpPr>
          <p:nvPr/>
        </p:nvSpPr>
        <p:spPr bwMode="auto">
          <a:xfrm>
            <a:off x="8388424" y="651312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33</a:t>
            </a:fld>
            <a:endParaRPr lang="ja-JP" altLang="en-US" sz="1200" dirty="0">
              <a:solidFill>
                <a:prstClr val="black"/>
              </a:solidFill>
            </a:endParaRPr>
          </a:p>
        </p:txBody>
      </p:sp>
      <p:sp>
        <p:nvSpPr>
          <p:cNvPr id="23" name="正方形/長方形 22"/>
          <p:cNvSpPr/>
          <p:nvPr/>
        </p:nvSpPr>
        <p:spPr>
          <a:xfrm>
            <a:off x="4566399" y="3133836"/>
            <a:ext cx="4320000" cy="1728000"/>
          </a:xfrm>
          <a:prstGeom prst="rect">
            <a:avLst/>
          </a:prstGeom>
          <a:solidFill>
            <a:schemeClr val="bg1"/>
          </a:solidFill>
          <a:ln w="254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24" name="角丸四角形 23"/>
          <p:cNvSpPr/>
          <p:nvPr/>
        </p:nvSpPr>
        <p:spPr>
          <a:xfrm>
            <a:off x="4580163" y="3376582"/>
            <a:ext cx="2899323" cy="523584"/>
          </a:xfrm>
          <a:prstGeom prst="roundRect">
            <a:avLst>
              <a:gd name="adj" fmla="val 2070"/>
            </a:avLst>
          </a:prstGeom>
          <a:noFill/>
          <a:ln w="3175">
            <a:noFill/>
            <a:prstDash val="solid"/>
          </a:ln>
        </p:spPr>
        <p:txBody>
          <a:bodyPr wrap="square" lIns="36000" tIns="36000" rIns="36000" bIns="36000" rtlCol="0" anchor="ctr" anchorCtr="0">
            <a:noAutofit/>
          </a:bodyPr>
          <a:lstStyle/>
          <a:p>
            <a:pPr algn="just">
              <a:spcAft>
                <a:spcPts val="300"/>
              </a:spcAft>
            </a:pPr>
            <a:r>
              <a:rPr lang="ja-JP" altLang="en-US"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振興・地域経済振興・</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公益還元</a:t>
            </a:r>
          </a:p>
          <a:p>
            <a:pPr algn="ctr"/>
            <a:r>
              <a:rPr kumimoji="1"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28" name="表 27"/>
          <p:cNvGraphicFramePr>
            <a:graphicFrameLocks noGrp="1"/>
          </p:cNvGraphicFramePr>
          <p:nvPr>
            <p:extLst>
              <p:ext uri="{D42A27DB-BD31-4B8C-83A1-F6EECF244321}">
                <p14:modId xmlns:p14="http://schemas.microsoft.com/office/powerpoint/2010/main" val="1531838720"/>
              </p:ext>
            </p:extLst>
          </p:nvPr>
        </p:nvGraphicFramePr>
        <p:xfrm>
          <a:off x="4665578" y="4141948"/>
          <a:ext cx="4142816" cy="504000"/>
        </p:xfrm>
        <a:graphic>
          <a:graphicData uri="http://schemas.openxmlformats.org/drawingml/2006/table">
            <a:tbl>
              <a:tblPr bandRow="1">
                <a:tableStyleId>{5C22544A-7EE6-4342-B048-85BDC9FD1C3A}</a:tableStyleId>
              </a:tblPr>
              <a:tblGrid>
                <a:gridCol w="1129859">
                  <a:extLst>
                    <a:ext uri="{9D8B030D-6E8A-4147-A177-3AD203B41FA5}">
                      <a16:colId xmlns:a16="http://schemas.microsoft.com/office/drawing/2014/main" val="3032238048"/>
                    </a:ext>
                  </a:extLst>
                </a:gridCol>
                <a:gridCol w="941549">
                  <a:extLst>
                    <a:ext uri="{9D8B030D-6E8A-4147-A177-3AD203B41FA5}">
                      <a16:colId xmlns:a16="http://schemas.microsoft.com/office/drawing/2014/main" val="417892378"/>
                    </a:ext>
                  </a:extLst>
                </a:gridCol>
                <a:gridCol w="1129859">
                  <a:extLst>
                    <a:ext uri="{9D8B030D-6E8A-4147-A177-3AD203B41FA5}">
                      <a16:colId xmlns:a16="http://schemas.microsoft.com/office/drawing/2014/main" val="646776825"/>
                    </a:ext>
                  </a:extLst>
                </a:gridCol>
                <a:gridCol w="941549">
                  <a:extLst>
                    <a:ext uri="{9D8B030D-6E8A-4147-A177-3AD203B41FA5}">
                      <a16:colId xmlns:a16="http://schemas.microsoft.com/office/drawing/2014/main" val="2156566681"/>
                    </a:ext>
                  </a:extLst>
                </a:gridCol>
              </a:tblGrid>
              <a:tr h="252000">
                <a:tc>
                  <a:txBody>
                    <a:bodyPr/>
                    <a:lstStyle/>
                    <a:p>
                      <a:pPr indent="-61595" algn="ctr">
                        <a:lnSpc>
                          <a:spcPts val="1500"/>
                        </a:lnSpc>
                        <a:spcAft>
                          <a:spcPts val="0"/>
                        </a:spcAft>
                      </a:pPr>
                      <a:r>
                        <a:rPr lang="ja-JP" sz="800" kern="100" dirty="0" smtClean="0">
                          <a:solidFill>
                            <a:schemeClr val="tx1"/>
                          </a:solidFill>
                          <a:effectLst/>
                          <a:latin typeface="Meiryo UI" panose="020B0604030504040204" pitchFamily="50" charset="-128"/>
                          <a:ea typeface="Meiryo UI" panose="020B0604030504040204" pitchFamily="50" charset="-128"/>
                        </a:rPr>
                        <a:t>経済</a:t>
                      </a:r>
                      <a:r>
                        <a:rPr lang="ja-JP" sz="800" kern="100" dirty="0">
                          <a:solidFill>
                            <a:schemeClr val="tx1"/>
                          </a:solidFill>
                          <a:effectLst/>
                          <a:latin typeface="Meiryo UI" panose="020B0604030504040204" pitchFamily="50" charset="-128"/>
                          <a:ea typeface="Meiryo UI" panose="020B0604030504040204" pitchFamily="50" charset="-128"/>
                        </a:rPr>
                        <a:t>波及</a:t>
                      </a:r>
                      <a:r>
                        <a:rPr lang="ja-JP" sz="800" kern="100" dirty="0" smtClean="0">
                          <a:solidFill>
                            <a:schemeClr val="tx1"/>
                          </a:solidFill>
                          <a:effectLst/>
                          <a:latin typeface="Meiryo UI" panose="020B0604030504040204" pitchFamily="50" charset="-128"/>
                          <a:ea typeface="Meiryo UI" panose="020B0604030504040204" pitchFamily="50" charset="-128"/>
                        </a:rPr>
                        <a:t>効果</a:t>
                      </a:r>
                      <a:r>
                        <a:rPr lang="en-US" altLang="ja-JP" sz="800" kern="100" dirty="0" smtClean="0">
                          <a:solidFill>
                            <a:schemeClr val="tx1"/>
                          </a:solidFill>
                          <a:effectLst/>
                          <a:latin typeface="Meiryo UI" panose="020B0604030504040204" pitchFamily="50" charset="-128"/>
                          <a:ea typeface="Meiryo UI" panose="020B0604030504040204" pitchFamily="50" charset="-128"/>
                        </a:rPr>
                        <a:t> (</a:t>
                      </a:r>
                      <a:r>
                        <a:rPr lang="ja-JP" altLang="ja-JP" sz="800" kern="100" dirty="0" smtClean="0">
                          <a:solidFill>
                            <a:schemeClr val="tx1"/>
                          </a:solidFill>
                          <a:effectLst/>
                          <a:latin typeface="Meiryo UI" panose="020B0604030504040204" pitchFamily="50" charset="-128"/>
                          <a:ea typeface="Meiryo UI" panose="020B0604030504040204" pitchFamily="50" charset="-128"/>
                        </a:rPr>
                        <a:t>建設</a:t>
                      </a:r>
                      <a:r>
                        <a:rPr lang="ja-JP" altLang="en-US" sz="800" kern="100" dirty="0" smtClean="0">
                          <a:solidFill>
                            <a:schemeClr val="tx1"/>
                          </a:solidFill>
                          <a:effectLst/>
                          <a:latin typeface="Meiryo UI" panose="020B0604030504040204" pitchFamily="50" charset="-128"/>
                          <a:ea typeface="Meiryo UI" panose="020B0604030504040204" pitchFamily="50" charset="-128"/>
                        </a:rPr>
                        <a:t>時</a:t>
                      </a:r>
                      <a:r>
                        <a:rPr lang="en-US" altLang="ja-JP" sz="800" kern="100" dirty="0" smtClean="0">
                          <a:solidFill>
                            <a:schemeClr val="tx1"/>
                          </a:solidFill>
                          <a:effectLst/>
                          <a:latin typeface="Meiryo UI" panose="020B0604030504040204" pitchFamily="50" charset="-128"/>
                          <a:ea typeface="Meiryo UI" panose="020B0604030504040204" pitchFamily="50" charset="-128"/>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rPr>
                        <a:t>1</a:t>
                      </a:r>
                      <a:r>
                        <a:rPr lang="ja-JP" altLang="en-US" sz="800" kern="100" dirty="0" smtClean="0">
                          <a:solidFill>
                            <a:schemeClr val="tx1"/>
                          </a:solidFill>
                          <a:effectLst/>
                          <a:latin typeface="Meiryo UI" panose="020B0604030504040204" pitchFamily="50" charset="-128"/>
                          <a:ea typeface="Meiryo UI" panose="020B0604030504040204" pitchFamily="50" charset="-128"/>
                        </a:rPr>
                        <a:t>兆</a:t>
                      </a:r>
                      <a:r>
                        <a:rPr lang="en-US" altLang="ja-JP" sz="800" kern="100" dirty="0" smtClean="0">
                          <a:solidFill>
                            <a:schemeClr val="tx1"/>
                          </a:solidFill>
                          <a:effectLst/>
                          <a:latin typeface="Meiryo UI" panose="020B0604030504040204" pitchFamily="50" charset="-128"/>
                          <a:ea typeface="Meiryo UI" panose="020B0604030504040204" pitchFamily="50" charset="-128"/>
                        </a:rPr>
                        <a:t>2,400</a:t>
                      </a:r>
                      <a:r>
                        <a:rPr lang="ja-JP" sz="800" kern="100" dirty="0" smtClean="0">
                          <a:solidFill>
                            <a:schemeClr val="tx1"/>
                          </a:solidFill>
                          <a:effectLst/>
                          <a:latin typeface="Meiryo UI" panose="020B0604030504040204" pitchFamily="50" charset="-128"/>
                          <a:ea typeface="Meiryo UI" panose="020B0604030504040204" pitchFamily="50" charset="-128"/>
                        </a:rPr>
                        <a:t>億円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経済波及効果（運営）</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7,600</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010985"/>
                  </a:ext>
                </a:extLst>
              </a:tr>
              <a:tr h="252000">
                <a:tc>
                  <a:txBody>
                    <a:bodyPr/>
                    <a:lstStyle/>
                    <a:p>
                      <a:pPr indent="-61595" algn="ctr">
                        <a:lnSpc>
                          <a:spcPts val="15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雇用創出</a:t>
                      </a:r>
                      <a:r>
                        <a:rPr lang="ja-JP" sz="800" kern="100" dirty="0" smtClean="0">
                          <a:solidFill>
                            <a:schemeClr val="tx1"/>
                          </a:solidFill>
                          <a:effectLst/>
                          <a:latin typeface="Meiryo UI" panose="020B0604030504040204" pitchFamily="50" charset="-128"/>
                          <a:ea typeface="Meiryo UI" panose="020B0604030504040204" pitchFamily="50" charset="-128"/>
                        </a:rPr>
                        <a:t>効果</a:t>
                      </a:r>
                      <a:r>
                        <a:rPr lang="en-US" altLang="ja-JP" sz="800" kern="100" dirty="0" smtClean="0">
                          <a:solidFill>
                            <a:schemeClr val="tx1"/>
                          </a:solidFill>
                          <a:effectLst/>
                          <a:latin typeface="Meiryo UI" panose="020B0604030504040204" pitchFamily="50" charset="-128"/>
                          <a:ea typeface="Meiryo UI" panose="020B0604030504040204" pitchFamily="50" charset="-128"/>
                        </a:rPr>
                        <a:t> (</a:t>
                      </a:r>
                      <a:r>
                        <a:rPr lang="ja-JP" sz="800" kern="100" dirty="0" smtClean="0">
                          <a:solidFill>
                            <a:schemeClr val="tx1"/>
                          </a:solidFill>
                          <a:effectLst/>
                          <a:latin typeface="Meiryo UI" panose="020B0604030504040204" pitchFamily="50" charset="-128"/>
                          <a:ea typeface="Meiryo UI" panose="020B0604030504040204" pitchFamily="50" charset="-128"/>
                        </a:rPr>
                        <a:t>建設</a:t>
                      </a:r>
                      <a:r>
                        <a:rPr lang="ja-JP" altLang="en-US" sz="800" kern="100" dirty="0" smtClean="0">
                          <a:solidFill>
                            <a:schemeClr val="tx1"/>
                          </a:solidFill>
                          <a:effectLst/>
                          <a:latin typeface="Meiryo UI" panose="020B0604030504040204" pitchFamily="50" charset="-128"/>
                          <a:ea typeface="Meiryo UI" panose="020B0604030504040204" pitchFamily="50" charset="-128"/>
                        </a:rPr>
                        <a:t>時</a:t>
                      </a:r>
                      <a:r>
                        <a:rPr lang="en-US" altLang="ja-JP" sz="800" kern="100" dirty="0" smtClean="0">
                          <a:solidFill>
                            <a:schemeClr val="tx1"/>
                          </a:solidFill>
                          <a:effectLst/>
                          <a:latin typeface="Meiryo UI" panose="020B0604030504040204" pitchFamily="50" charset="-128"/>
                          <a:ea typeface="Meiryo UI" panose="020B0604030504040204" pitchFamily="50" charset="-128"/>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rPr>
                        <a:t>7.5</a:t>
                      </a:r>
                      <a:r>
                        <a:rPr lang="ja-JP" altLang="en-US" sz="800" kern="100" dirty="0" smtClean="0">
                          <a:solidFill>
                            <a:schemeClr val="tx1"/>
                          </a:solidFill>
                          <a:effectLst/>
                          <a:latin typeface="Meiryo UI" panose="020B0604030504040204" pitchFamily="50" charset="-128"/>
                          <a:ea typeface="Meiryo UI" panose="020B0604030504040204" pitchFamily="50" charset="-128"/>
                        </a:rPr>
                        <a:t>万人</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雇用創出効果（運営）</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8.8</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bl>
          </a:graphicData>
        </a:graphic>
      </p:graphicFrame>
      <p:sp>
        <p:nvSpPr>
          <p:cNvPr id="31" name="角丸四角形 30"/>
          <p:cNvSpPr/>
          <p:nvPr/>
        </p:nvSpPr>
        <p:spPr>
          <a:xfrm>
            <a:off x="4665050" y="3690372"/>
            <a:ext cx="4143344" cy="396000"/>
          </a:xfrm>
          <a:prstGeom prst="roundRect">
            <a:avLst>
              <a:gd name="adj" fmla="val 2070"/>
            </a:avLst>
          </a:prstGeom>
          <a:solidFill>
            <a:schemeClr val="accent5">
              <a:lumMod val="20000"/>
              <a:lumOff val="80000"/>
            </a:schemeClr>
          </a:solidFill>
          <a:ln w="3175">
            <a:noFill/>
            <a:prstDash val="solid"/>
          </a:ln>
        </p:spPr>
        <p:txBody>
          <a:bodyPr wrap="square" lIns="36000" tIns="36000" rIns="36000" bIns="36000" rtlCol="0" anchor="ctr" anchorCtr="0">
            <a:noAutofit/>
          </a:bodyPr>
          <a:lstStyle/>
          <a:p>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・新た</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な需要の増加による経済</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波及効果</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、雇用創出</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効果</a:t>
            </a:r>
            <a:endPar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様々</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な産業への波及</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効果　　・都市</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の魅力と国際競争力</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向上</a:t>
            </a:r>
            <a:r>
              <a:rPr kumimoji="1"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p>
        </p:txBody>
      </p:sp>
      <p:sp>
        <p:nvSpPr>
          <p:cNvPr id="34" name="テキスト ボックス 33"/>
          <p:cNvSpPr txBox="1"/>
          <p:nvPr/>
        </p:nvSpPr>
        <p:spPr>
          <a:xfrm>
            <a:off x="4159213" y="4660689"/>
            <a:ext cx="1656184" cy="123111"/>
          </a:xfrm>
          <a:prstGeom prst="rect">
            <a:avLst/>
          </a:prstGeom>
          <a:noFill/>
        </p:spPr>
        <p:txBody>
          <a:bodyPr wrap="square" lIns="36000" tIns="0" rIns="36000" bIns="0" rtlCol="0">
            <a:spAutoFit/>
          </a:bodyPr>
          <a:lstStyle/>
          <a:p>
            <a:pPr algn="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近畿圏の</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4580163" y="3133836"/>
            <a:ext cx="4306236"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en-US" altLang="ja-JP" sz="1200" b="1" dirty="0" smtClean="0">
                <a:solidFill>
                  <a:schemeClr val="bg1"/>
                </a:solidFill>
                <a:latin typeface="Meiryo UI" pitchFamily="50" charset="-128"/>
                <a:ea typeface="Meiryo UI" pitchFamily="50" charset="-128"/>
                <a:cs typeface="Meiryo UI" pitchFamily="50" charset="-128"/>
              </a:rPr>
              <a:t>IR</a:t>
            </a:r>
            <a:r>
              <a:rPr lang="ja-JP" altLang="en-US" sz="1200" b="1" dirty="0" smtClean="0">
                <a:solidFill>
                  <a:schemeClr val="bg1"/>
                </a:solidFill>
                <a:latin typeface="Meiryo UI" pitchFamily="50" charset="-128"/>
                <a:ea typeface="Meiryo UI" pitchFamily="50" charset="-128"/>
                <a:cs typeface="Meiryo UI" pitchFamily="50" charset="-128"/>
              </a:rPr>
              <a:t>立地</a:t>
            </a:r>
            <a:r>
              <a:rPr lang="ja-JP" altLang="en-US" sz="1200" b="1" dirty="0">
                <a:solidFill>
                  <a:schemeClr val="bg1"/>
                </a:solidFill>
                <a:latin typeface="Meiryo UI" pitchFamily="50" charset="-128"/>
                <a:ea typeface="Meiryo UI" pitchFamily="50" charset="-128"/>
                <a:cs typeface="Meiryo UI" pitchFamily="50" charset="-128"/>
              </a:rPr>
              <a:t>による効果</a:t>
            </a:r>
          </a:p>
        </p:txBody>
      </p:sp>
      <p:sp>
        <p:nvSpPr>
          <p:cNvPr id="36" name="正方形/長方形 35"/>
          <p:cNvSpPr/>
          <p:nvPr/>
        </p:nvSpPr>
        <p:spPr>
          <a:xfrm>
            <a:off x="4547648" y="4997326"/>
            <a:ext cx="4320000" cy="1664901"/>
          </a:xfrm>
          <a:prstGeom prst="rect">
            <a:avLst/>
          </a:prstGeom>
          <a:solidFill>
            <a:schemeClr val="bg1"/>
          </a:solidFill>
          <a:ln w="254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35" name="タイトル 1"/>
          <p:cNvSpPr txBox="1">
            <a:spLocks/>
          </p:cNvSpPr>
          <p:nvPr/>
        </p:nvSpPr>
        <p:spPr>
          <a:xfrm>
            <a:off x="4547648" y="5000434"/>
            <a:ext cx="4320000"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200" b="1" smtClean="0">
                <a:solidFill>
                  <a:schemeClr val="bg1"/>
                </a:solidFill>
                <a:latin typeface="Meiryo UI" pitchFamily="50" charset="-128"/>
                <a:ea typeface="Meiryo UI" pitchFamily="50" charset="-128"/>
                <a:cs typeface="Meiryo UI" pitchFamily="50" charset="-128"/>
              </a:rPr>
              <a:t>スケジュール</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2" name="テキスト ボックス 51"/>
          <p:cNvSpPr txBox="1"/>
          <p:nvPr/>
        </p:nvSpPr>
        <p:spPr>
          <a:xfrm>
            <a:off x="251520" y="4654928"/>
            <a:ext cx="2016000" cy="24198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no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大阪</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の想定事業モデル</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251520" y="3539928"/>
            <a:ext cx="1440000" cy="24198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no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基本コンセプト</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244686" y="4997327"/>
            <a:ext cx="4072653" cy="1608133"/>
          </a:xfrm>
          <a:prstGeom prst="rect">
            <a:avLst/>
          </a:prstGeom>
          <a:solidFill>
            <a:schemeClr val="accent5">
              <a:lumMod val="20000"/>
              <a:lumOff val="80000"/>
            </a:schemeClr>
          </a:solidFill>
          <a:ln w="12700">
            <a:noFill/>
          </a:ln>
        </p:spPr>
        <p:txBody>
          <a:bodyPr wrap="square" lIns="36000" rIns="36000" rtlCol="0">
            <a:spAutoFit/>
          </a:bodyPr>
          <a:lstStyle/>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1000" dirty="0" smtClean="0">
                <a:latin typeface="Meiryo UI" panose="020B0604030504040204" pitchFamily="50" charset="-128"/>
                <a:ea typeface="Meiryo UI" panose="020B0604030504040204" pitchFamily="50" charset="-128"/>
              </a:rPr>
              <a:t>◆投資規模：</a:t>
            </a:r>
            <a:r>
              <a:rPr lang="en-US" altLang="ja-JP" sz="1000" dirty="0" smtClean="0">
                <a:latin typeface="Meiryo UI" panose="020B0604030504040204" pitchFamily="50" charset="-128"/>
                <a:ea typeface="Meiryo UI" panose="020B0604030504040204" pitchFamily="50" charset="-128"/>
              </a:rPr>
              <a:t>9,300</a:t>
            </a:r>
            <a:r>
              <a:rPr lang="ja-JP" altLang="en-US" sz="1000" dirty="0" smtClean="0">
                <a:latin typeface="Meiryo UI" panose="020B0604030504040204" pitchFamily="50" charset="-128"/>
                <a:ea typeface="Meiryo UI" panose="020B0604030504040204" pitchFamily="50" charset="-128"/>
              </a:rPr>
              <a:t>億円</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9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施設規模：総延床面積　</a:t>
            </a:r>
            <a:r>
              <a:rPr lang="en-US" altLang="ja-JP" sz="1000" dirty="0" smtClean="0">
                <a:latin typeface="Meiryo UI" panose="020B0604030504040204" pitchFamily="50" charset="-128"/>
                <a:ea typeface="Meiryo UI" panose="020B0604030504040204" pitchFamily="50" charset="-128"/>
              </a:rPr>
              <a:t>100</a:t>
            </a:r>
            <a:r>
              <a:rPr lang="ja-JP" altLang="en-US" sz="1000" dirty="0" smtClean="0">
                <a:latin typeface="Meiryo UI" panose="020B0604030504040204" pitchFamily="50" charset="-128"/>
                <a:ea typeface="Meiryo UI" panose="020B0604030504040204" pitchFamily="50" charset="-128"/>
              </a:rPr>
              <a:t>万㎡</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1000" dirty="0" smtClean="0">
                <a:latin typeface="Meiryo UI" panose="020B0604030504040204" pitchFamily="50" charset="-128"/>
                <a:ea typeface="Meiryo UI" panose="020B0604030504040204" pitchFamily="50" charset="-128"/>
              </a:rPr>
              <a:t>◆年間来場者数：</a:t>
            </a:r>
            <a:r>
              <a:rPr lang="en-US" altLang="ja-JP" sz="1000" dirty="0" smtClean="0">
                <a:latin typeface="Meiryo UI" panose="020B0604030504040204" pitchFamily="50" charset="-128"/>
                <a:ea typeface="Meiryo UI" panose="020B0604030504040204" pitchFamily="50" charset="-128"/>
              </a:rPr>
              <a:t>1,500</a:t>
            </a:r>
            <a:r>
              <a:rPr lang="ja-JP" altLang="en-US" sz="1000" dirty="0" smtClean="0">
                <a:latin typeface="Meiryo UI" panose="020B0604030504040204" pitchFamily="50" charset="-128"/>
                <a:ea typeface="Meiryo UI" panose="020B0604030504040204" pitchFamily="50" charset="-128"/>
              </a:rPr>
              <a:t>万人</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年</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1000" dirty="0" smtClean="0">
                <a:latin typeface="Meiryo UI" panose="020B0604030504040204" pitchFamily="50" charset="-128"/>
                <a:ea typeface="Meiryo UI" panose="020B0604030504040204" pitchFamily="50" charset="-128"/>
              </a:rPr>
              <a:t>◆年間売上：</a:t>
            </a:r>
            <a:r>
              <a:rPr lang="en-US" altLang="ja-JP" sz="1000" dirty="0" smtClean="0">
                <a:latin typeface="Meiryo UI" panose="020B0604030504040204" pitchFamily="50" charset="-128"/>
                <a:ea typeface="Meiryo UI" panose="020B0604030504040204" pitchFamily="50" charset="-128"/>
              </a:rPr>
              <a:t>4,800</a:t>
            </a:r>
            <a:r>
              <a:rPr lang="ja-JP" altLang="en-US" sz="1000" dirty="0" smtClean="0">
                <a:latin typeface="Meiryo UI" panose="020B0604030504040204" pitchFamily="50" charset="-128"/>
                <a:ea typeface="Meiryo UI" panose="020B0604030504040204" pitchFamily="50" charset="-128"/>
              </a:rPr>
              <a:t>億円</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年</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1000" dirty="0">
              <a:latin typeface="Meiryo UI" panose="020B0604030504040204" pitchFamily="50" charset="-128"/>
              <a:ea typeface="Meiryo UI" panose="020B0604030504040204" pitchFamily="50" charset="-128"/>
            </a:endParaRPr>
          </a:p>
          <a:p>
            <a:pPr>
              <a:spcAft>
                <a:spcPts val="300"/>
              </a:spcAft>
            </a:pPr>
            <a:endParaRPr lang="en-US" altLang="ja-JP" sz="1000" dirty="0">
              <a:latin typeface="Meiryo UI" panose="020B0604030504040204" pitchFamily="50" charset="-128"/>
              <a:ea typeface="Meiryo UI" panose="020B0604030504040204" pitchFamily="50" charset="-128"/>
            </a:endParaRPr>
          </a:p>
        </p:txBody>
      </p:sp>
      <p:sp>
        <p:nvSpPr>
          <p:cNvPr id="57" name="角丸四角形 56"/>
          <p:cNvSpPr/>
          <p:nvPr/>
        </p:nvSpPr>
        <p:spPr>
          <a:xfrm>
            <a:off x="251520" y="3879213"/>
            <a:ext cx="1872000" cy="657040"/>
          </a:xfrm>
          <a:prstGeom prst="roundRect">
            <a:avLst>
              <a:gd name="adj" fmla="val 2070"/>
            </a:avLst>
          </a:prstGeom>
          <a:solidFill>
            <a:schemeClr val="accent5">
              <a:lumMod val="20000"/>
              <a:lumOff val="80000"/>
            </a:schemeClr>
          </a:solidFill>
          <a:ln w="3175">
            <a:noFill/>
            <a:prstDash val="solid"/>
          </a:ln>
        </p:spPr>
        <p:txBody>
          <a:bodyPr wrap="square" lIns="36000" tIns="36000" rIns="36000" bIns="36000" rtlCol="0" anchor="ctr" anchorCtr="0">
            <a:noAutofit/>
          </a:bodyPr>
          <a:lstStyle/>
          <a:p>
            <a:pPr algn="ctr">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・関西の持続的</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のエンジン</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300"/>
              </a:spcAft>
            </a:pP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a:t>
            </a:r>
            <a:r>
              <a:rPr lang="ja-JP" altLang="en-US"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最高水準の</a:t>
            </a: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成長型</a:t>
            </a:r>
            <a:r>
              <a:rPr lang="en-US" altLang="ja-JP"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I</a:t>
            </a:r>
            <a:r>
              <a:rPr lang="en-US" altLang="ja-JP"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58" name="グループ化 57"/>
          <p:cNvGrpSpPr>
            <a:grpSpLocks noChangeAspect="1"/>
          </p:cNvGrpSpPr>
          <p:nvPr/>
        </p:nvGrpSpPr>
        <p:grpSpPr>
          <a:xfrm>
            <a:off x="2483768" y="3565890"/>
            <a:ext cx="1815922" cy="1064268"/>
            <a:chOff x="179512" y="2823322"/>
            <a:chExt cx="2876415" cy="1685798"/>
          </a:xfrm>
        </p:grpSpPr>
        <p:sp>
          <p:nvSpPr>
            <p:cNvPr id="59" name="Oval 7"/>
            <p:cNvSpPr>
              <a:spLocks noChangeAspect="1"/>
            </p:cNvSpPr>
            <p:nvPr/>
          </p:nvSpPr>
          <p:spPr bwMode="gray">
            <a:xfrm flipV="1">
              <a:off x="1335567" y="3645120"/>
              <a:ext cx="864000" cy="864000"/>
            </a:xfrm>
            <a:prstGeom prst="ellipse">
              <a:avLst/>
            </a:prstGeom>
            <a:gradFill>
              <a:gsLst>
                <a:gs pos="100000">
                  <a:schemeClr val="accent3"/>
                </a:gs>
                <a:gs pos="0">
                  <a:schemeClr val="bg1"/>
                </a:gs>
                <a:gs pos="50000">
                  <a:schemeClr val="accent3"/>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1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60" name="Oval 35"/>
            <p:cNvSpPr>
              <a:spLocks noChangeAspect="1"/>
            </p:cNvSpPr>
            <p:nvPr/>
          </p:nvSpPr>
          <p:spPr bwMode="gray">
            <a:xfrm flipV="1">
              <a:off x="1733020" y="3166431"/>
              <a:ext cx="864000" cy="864000"/>
            </a:xfrm>
            <a:prstGeom prst="ellipse">
              <a:avLst/>
            </a:prstGeom>
            <a:gradFill>
              <a:gsLst>
                <a:gs pos="100000">
                  <a:srgbClr val="ED8B00"/>
                </a:gs>
                <a:gs pos="0">
                  <a:schemeClr val="bg1"/>
                </a:gs>
                <a:gs pos="50000">
                  <a:srgbClr val="ED8B00"/>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1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61" name="Oval 36"/>
            <p:cNvSpPr>
              <a:spLocks noChangeAspect="1"/>
            </p:cNvSpPr>
            <p:nvPr/>
          </p:nvSpPr>
          <p:spPr bwMode="gray">
            <a:xfrm flipV="1">
              <a:off x="971881" y="3179915"/>
              <a:ext cx="864000" cy="864000"/>
            </a:xfrm>
            <a:prstGeom prst="ellipse">
              <a:avLst/>
            </a:prstGeom>
            <a:gradFill flip="none" rotWithShape="1">
              <a:gsLst>
                <a:gs pos="100000">
                  <a:schemeClr val="accent1"/>
                </a:gs>
                <a:gs pos="0">
                  <a:schemeClr val="bg1"/>
                </a:gs>
                <a:gs pos="50000">
                  <a:schemeClr val="accent1"/>
                </a:gs>
                <a:gs pos="100000">
                  <a:schemeClr val="bg1"/>
                </a:gs>
              </a:gsLst>
              <a:path path="circle">
                <a:fillToRect l="50000" t="50000" r="50000" b="50000"/>
              </a:path>
              <a:tileRect/>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1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62" name="正方形/長方形 61"/>
            <p:cNvSpPr/>
            <p:nvPr/>
          </p:nvSpPr>
          <p:spPr>
            <a:xfrm>
              <a:off x="921809" y="3401405"/>
              <a:ext cx="920852" cy="438766"/>
            </a:xfrm>
            <a:prstGeom prst="rect">
              <a:avLst/>
            </a:prstGeom>
          </p:spPr>
          <p:txBody>
            <a:bodyPr wrap="square">
              <a:spAutoFit/>
            </a:bodyPr>
            <a:lstStyle/>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夢と未来を</a:t>
              </a:r>
              <a:endParaRPr lang="en-US" altLang="ja-JP" sz="6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創造する</a:t>
              </a:r>
              <a:r>
                <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IR</a:t>
              </a:r>
              <a:endParaRPr lang="ja-JP" altLang="en-US" sz="6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3" name="正方形/長方形 62"/>
            <p:cNvSpPr/>
            <p:nvPr/>
          </p:nvSpPr>
          <p:spPr>
            <a:xfrm>
              <a:off x="1364049" y="3981959"/>
              <a:ext cx="830764" cy="438766"/>
            </a:xfrm>
            <a:prstGeom prst="rect">
              <a:avLst/>
            </a:prstGeom>
          </p:spPr>
          <p:txBody>
            <a:bodyPr wrap="square">
              <a:spAutoFit/>
            </a:bodyPr>
            <a:lstStyle/>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「夢洲」を</a:t>
              </a:r>
              <a:endPar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活かす</a:t>
              </a:r>
              <a:r>
                <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IR</a:t>
              </a:r>
              <a:endParaRPr lang="ja-JP" altLang="en-US" sz="6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4" name="正方形/長方形 63"/>
            <p:cNvSpPr/>
            <p:nvPr/>
          </p:nvSpPr>
          <p:spPr>
            <a:xfrm>
              <a:off x="1775269" y="3298043"/>
              <a:ext cx="851560" cy="731276"/>
            </a:xfrm>
            <a:prstGeom prst="rect">
              <a:avLst/>
            </a:prstGeom>
          </p:spPr>
          <p:txBody>
            <a:bodyPr wrap="square">
              <a:spAutoFit/>
            </a:bodyPr>
            <a:lstStyle/>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ひろがり・</a:t>
              </a:r>
              <a:endPar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 つながりを</a:t>
              </a:r>
              <a:endParaRPr lang="en-US" altLang="ja-JP" sz="6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生み出す</a:t>
              </a:r>
              <a:r>
                <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IR</a:t>
              </a:r>
              <a:endParaRPr lang="ja-JP" altLang="en-US" sz="6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5" name="ホームベース 64"/>
            <p:cNvSpPr/>
            <p:nvPr/>
          </p:nvSpPr>
          <p:spPr>
            <a:xfrm>
              <a:off x="243485" y="4235279"/>
              <a:ext cx="1121281" cy="226822"/>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ポテンシャルを</a:t>
              </a:r>
              <a:endParaRPr lang="en-US" altLang="ja-JP"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活かした価値創出</a:t>
              </a:r>
              <a:endParaRPr lang="ja-JP" altLang="en-US" sz="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ホームベース 65"/>
            <p:cNvSpPr/>
            <p:nvPr/>
          </p:nvSpPr>
          <p:spPr>
            <a:xfrm>
              <a:off x="2036133" y="2823322"/>
              <a:ext cx="1019794" cy="39404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空間軸に沿った</a:t>
              </a:r>
              <a:endParaRPr lang="en-US" altLang="ja-JP"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成長・波及</a:t>
              </a:r>
              <a:endParaRPr lang="ja-JP" altLang="en-US" sz="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ホームベース 66"/>
            <p:cNvSpPr/>
            <p:nvPr/>
          </p:nvSpPr>
          <p:spPr>
            <a:xfrm>
              <a:off x="243904" y="3195184"/>
              <a:ext cx="861707" cy="272546"/>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時間軸に沿った</a:t>
              </a:r>
              <a:endParaRPr lang="en-US" altLang="ja-JP"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a:t>
              </a:r>
              <a:endParaRPr lang="ja-JP" altLang="en-US" sz="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ホームベース 67"/>
            <p:cNvSpPr/>
            <p:nvPr/>
          </p:nvSpPr>
          <p:spPr>
            <a:xfrm>
              <a:off x="179512" y="2853705"/>
              <a:ext cx="1122778" cy="19607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7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◆成長の方向性</a:t>
              </a:r>
              <a:endPar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68"/>
            <p:cNvGrpSpPr/>
            <p:nvPr/>
          </p:nvGrpSpPr>
          <p:grpSpPr bwMode="gray">
            <a:xfrm rot="10800000">
              <a:off x="231167" y="3167289"/>
              <a:ext cx="983102" cy="200826"/>
              <a:chOff x="7808082" y="4989728"/>
              <a:chExt cx="1438224" cy="318499"/>
            </a:xfrm>
          </p:grpSpPr>
          <p:cxnSp>
            <p:nvCxnSpPr>
              <p:cNvPr id="76" name="Straight Connector 104"/>
              <p:cNvCxnSpPr/>
              <p:nvPr/>
            </p:nvCxnSpPr>
            <p:spPr bwMode="gray">
              <a:xfrm rot="10800000" flipH="1" flipV="1">
                <a:off x="7808082" y="4989728"/>
                <a:ext cx="166392" cy="3184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105"/>
              <p:cNvCxnSpPr/>
              <p:nvPr/>
            </p:nvCxnSpPr>
            <p:spPr bwMode="gray">
              <a:xfrm rot="10800000" flipH="1">
                <a:off x="7971137" y="5304034"/>
                <a:ext cx="1275169" cy="142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0" name="グループ化 69"/>
            <p:cNvGrpSpPr/>
            <p:nvPr/>
          </p:nvGrpSpPr>
          <p:grpSpPr bwMode="gray">
            <a:xfrm flipH="1">
              <a:off x="2039701" y="2850501"/>
              <a:ext cx="800100" cy="431832"/>
              <a:chOff x="1130235" y="1762287"/>
              <a:chExt cx="1136535" cy="68792"/>
            </a:xfrm>
          </p:grpSpPr>
          <p:cxnSp>
            <p:nvCxnSpPr>
              <p:cNvPr id="74" name="Straight Connector 91"/>
              <p:cNvCxnSpPr/>
              <p:nvPr/>
            </p:nvCxnSpPr>
            <p:spPr bwMode="gray">
              <a:xfrm flipH="1" flipV="1">
                <a:off x="2141622" y="1762291"/>
                <a:ext cx="125148" cy="6878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92"/>
              <p:cNvCxnSpPr/>
              <p:nvPr/>
            </p:nvCxnSpPr>
            <p:spPr bwMode="gray">
              <a:xfrm flipH="1">
                <a:off x="1130235" y="1762287"/>
                <a:ext cx="1013768" cy="51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1" name="グループ化 70"/>
            <p:cNvGrpSpPr/>
            <p:nvPr/>
          </p:nvGrpSpPr>
          <p:grpSpPr bwMode="gray">
            <a:xfrm>
              <a:off x="268051" y="4257165"/>
              <a:ext cx="1173748" cy="234840"/>
              <a:chOff x="401317" y="5212653"/>
              <a:chExt cx="1717130" cy="272352"/>
            </a:xfrm>
          </p:grpSpPr>
          <p:cxnSp>
            <p:nvCxnSpPr>
              <p:cNvPr id="72" name="Straight Connector 100"/>
              <p:cNvCxnSpPr/>
              <p:nvPr/>
            </p:nvCxnSpPr>
            <p:spPr bwMode="gray">
              <a:xfrm flipH="1">
                <a:off x="1942160" y="5212653"/>
                <a:ext cx="176287" cy="27235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101"/>
              <p:cNvCxnSpPr/>
              <p:nvPr/>
            </p:nvCxnSpPr>
            <p:spPr bwMode="gray">
              <a:xfrm flipH="1">
                <a:off x="401317" y="5485005"/>
                <a:ext cx="1546476"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79" name="タイトル 1"/>
          <p:cNvSpPr txBox="1">
            <a:spLocks/>
          </p:cNvSpPr>
          <p:nvPr/>
        </p:nvSpPr>
        <p:spPr>
          <a:xfrm>
            <a:off x="179511" y="3133835"/>
            <a:ext cx="4192417" cy="291741"/>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200" b="1" dirty="0">
                <a:solidFill>
                  <a:schemeClr val="bg1"/>
                </a:solidFill>
                <a:latin typeface="Meiryo UI" pitchFamily="50" charset="-128"/>
                <a:ea typeface="Meiryo UI" pitchFamily="50" charset="-128"/>
                <a:cs typeface="Meiryo UI" pitchFamily="50" charset="-128"/>
              </a:rPr>
              <a:t>大阪</a:t>
            </a:r>
            <a:r>
              <a:rPr lang="en-US" altLang="ja-JP" sz="1200" b="1" dirty="0">
                <a:solidFill>
                  <a:schemeClr val="bg1"/>
                </a:solidFill>
                <a:latin typeface="Meiryo UI" pitchFamily="50" charset="-128"/>
                <a:ea typeface="Meiryo UI" pitchFamily="50" charset="-128"/>
                <a:cs typeface="Meiryo UI" pitchFamily="50" charset="-128"/>
              </a:rPr>
              <a:t>IR</a:t>
            </a:r>
            <a:r>
              <a:rPr lang="ja-JP" altLang="en-US" sz="1200" b="1" dirty="0">
                <a:solidFill>
                  <a:schemeClr val="bg1"/>
                </a:solidFill>
                <a:latin typeface="Meiryo UI" pitchFamily="50" charset="-128"/>
                <a:ea typeface="Meiryo UI" pitchFamily="50" charset="-128"/>
                <a:cs typeface="Meiryo UI" pitchFamily="50" charset="-128"/>
              </a:rPr>
              <a:t>のめざす姿</a:t>
            </a:r>
            <a:endParaRPr lang="ja-JP" altLang="en-US" sz="1050" b="1" dirty="0">
              <a:solidFill>
                <a:schemeClr val="bg1"/>
              </a:solidFill>
              <a:latin typeface="Meiryo UI" pitchFamily="50" charset="-128"/>
              <a:ea typeface="Meiryo UI" pitchFamily="50" charset="-128"/>
              <a:cs typeface="Meiryo UI" pitchFamily="50" charset="-128"/>
            </a:endParaRPr>
          </a:p>
        </p:txBody>
      </p:sp>
      <p:pic>
        <p:nvPicPr>
          <p:cNvPr id="81" name="図 80"/>
          <p:cNvPicPr>
            <a:picLocks noChangeAspect="1"/>
          </p:cNvPicPr>
          <p:nvPr/>
        </p:nvPicPr>
        <p:blipFill>
          <a:blip r:embed="rId3"/>
          <a:stretch>
            <a:fillRect/>
          </a:stretch>
        </p:blipFill>
        <p:spPr>
          <a:xfrm>
            <a:off x="2289078" y="5140099"/>
            <a:ext cx="1956754" cy="1311438"/>
          </a:xfrm>
          <a:prstGeom prst="rect">
            <a:avLst/>
          </a:prstGeom>
        </p:spPr>
      </p:pic>
      <p:sp>
        <p:nvSpPr>
          <p:cNvPr id="97" name="テキスト ボックス 96"/>
          <p:cNvSpPr txBox="1"/>
          <p:nvPr/>
        </p:nvSpPr>
        <p:spPr>
          <a:xfrm>
            <a:off x="5721781" y="5314981"/>
            <a:ext cx="2890918" cy="123111"/>
          </a:xfrm>
          <a:prstGeom prst="rect">
            <a:avLst/>
          </a:prstGeom>
          <a:noFill/>
        </p:spPr>
        <p:txBody>
          <a:bodyPr wrap="square" lIns="36000" tIns="0" rIns="36000" bIns="0" rtlCol="0">
            <a:spAutoFit/>
          </a:bodyPr>
          <a:lstStyle/>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ＩＲ整備法成立後の国の動きが未確定のため変動の可能性あり</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0" name="図 99"/>
          <p:cNvPicPr>
            <a:picLocks noChangeAspect="1"/>
          </p:cNvPicPr>
          <p:nvPr/>
        </p:nvPicPr>
        <p:blipFill>
          <a:blip r:embed="rId4"/>
          <a:stretch>
            <a:fillRect/>
          </a:stretch>
        </p:blipFill>
        <p:spPr>
          <a:xfrm>
            <a:off x="4572000" y="5546651"/>
            <a:ext cx="4247646" cy="971561"/>
          </a:xfrm>
          <a:prstGeom prst="rect">
            <a:avLst/>
          </a:prstGeom>
        </p:spPr>
      </p:pic>
      <p:sp>
        <p:nvSpPr>
          <p:cNvPr id="102" name="テキスト ボックス 101"/>
          <p:cNvSpPr txBox="1"/>
          <p:nvPr/>
        </p:nvSpPr>
        <p:spPr>
          <a:xfrm>
            <a:off x="8492374" y="5308699"/>
            <a:ext cx="507978" cy="123111"/>
          </a:xfrm>
          <a:prstGeom prst="rect">
            <a:avLst/>
          </a:prstGeom>
          <a:noFill/>
        </p:spPr>
        <p:txBody>
          <a:bodyPr wrap="squar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2984" y="3033594"/>
            <a:ext cx="9000000" cy="374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吹き出し 46"/>
          <p:cNvSpPr/>
          <p:nvPr/>
        </p:nvSpPr>
        <p:spPr>
          <a:xfrm>
            <a:off x="7337211" y="2845804"/>
            <a:ext cx="1663141" cy="263695"/>
          </a:xfrm>
          <a:prstGeom prst="wedgeRectCallout">
            <a:avLst>
              <a:gd name="adj1" fmla="val 7047"/>
              <a:gd name="adj2" fmla="val 375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最新</a:t>
            </a:r>
            <a:r>
              <a:rPr lang="ja-JP" altLang="en-US" sz="1400" b="1" dirty="0" smtClean="0">
                <a:latin typeface="Meiryo UI" panose="020B0604030504040204" pitchFamily="50" charset="-128"/>
                <a:ea typeface="Meiryo UI" panose="020B0604030504040204" pitchFamily="50" charset="-128"/>
              </a:rPr>
              <a:t>の情報に修正</a:t>
            </a:r>
            <a:endParaRPr kumimoji="1" lang="ja-JP" altLang="en-US" sz="1400" b="1" dirty="0">
              <a:latin typeface="Meiryo UI" panose="020B0604030504040204" pitchFamily="50" charset="-128"/>
              <a:ea typeface="Meiryo UI" panose="020B0604030504040204" pitchFamily="50" charset="-128"/>
            </a:endParaRPr>
          </a:p>
        </p:txBody>
      </p:sp>
      <p:sp>
        <p:nvSpPr>
          <p:cNvPr id="46" name="正方形/長方形 45"/>
          <p:cNvSpPr/>
          <p:nvPr/>
        </p:nvSpPr>
        <p:spPr>
          <a:xfrm>
            <a:off x="0" y="-693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2598446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重点的な取組みとして、北大阪を中心に神戸・京都等も含め、企業集積・研究集積が進む</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の強みを活かして裾野の広い健康・</a:t>
            </a:r>
            <a:r>
              <a:rPr lang="ja-JP" altLang="en-US" sz="16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医療関連産業の育成を進め、次世代のリーディング産業として着実に発展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取り組む。</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71514"/>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78016"/>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7" name="正方形/長方形 16"/>
            <p:cNvSpPr/>
            <p:nvPr/>
          </p:nvSpPr>
          <p:spPr>
            <a:xfrm>
              <a:off x="3860982" y="1588730"/>
              <a:ext cx="1548172"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251520" y="87615"/>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792599" y="5085184"/>
            <a:ext cx="7558802" cy="1247996"/>
            <a:chOff x="264568" y="2135255"/>
            <a:chExt cx="7187529" cy="1247996"/>
          </a:xfrm>
        </p:grpSpPr>
        <p:sp>
          <p:nvSpPr>
            <p:cNvPr id="95" name="正方形/長方形 94"/>
            <p:cNvSpPr/>
            <p:nvPr/>
          </p:nvSpPr>
          <p:spPr>
            <a:xfrm>
              <a:off x="264568" y="2231123"/>
              <a:ext cx="7187529" cy="10653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97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健康・医療関連分野の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p>
            <a:p>
              <a:r>
                <a:rPr lang="en-US" altLang="ja-JP"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77628"/>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1" name="正方形/長方形 100"/>
            <p:cNvSpPr/>
            <p:nvPr/>
          </p:nvSpPr>
          <p:spPr>
            <a:xfrm>
              <a:off x="3860982" y="1588730"/>
              <a:ext cx="1548172"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77628"/>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4" name="正方形/長方形 103"/>
            <p:cNvSpPr/>
            <p:nvPr/>
          </p:nvSpPr>
          <p:spPr>
            <a:xfrm>
              <a:off x="3539359" y="1588730"/>
              <a:ext cx="2191417"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34</a:t>
            </a:fld>
            <a:endParaRPr lang="ja-JP" altLang="en-US" sz="1200" dirty="0">
              <a:solidFill>
                <a:prstClr val="black"/>
              </a:solidFill>
            </a:endParaRPr>
          </a:p>
        </p:txBody>
      </p:sp>
    </p:spTree>
    <p:extLst>
      <p:ext uri="{BB962C8B-B14F-4D97-AF65-F5344CB8AC3E}">
        <p14:creationId xmlns:p14="http://schemas.microsoft.com/office/powerpoint/2010/main" val="2430097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40733"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40733"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、世界の主要都市に匹敵する水準（世界水準）に高めていくことが必要。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全線</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3" name="グループ化 2"/>
          <p:cNvGrpSpPr/>
          <p:nvPr/>
        </p:nvGrpSpPr>
        <p:grpSpPr>
          <a:xfrm>
            <a:off x="854335"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47407"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活躍す</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35</a:t>
            </a:fld>
            <a:endParaRPr lang="ja-JP" altLang="en-US" sz="1200" dirty="0">
              <a:solidFill>
                <a:prstClr val="black"/>
              </a:solidFill>
            </a:endParaRPr>
          </a:p>
        </p:txBody>
      </p:sp>
    </p:spTree>
    <p:extLst>
      <p:ext uri="{BB962C8B-B14F-4D97-AF65-F5344CB8AC3E}">
        <p14:creationId xmlns:p14="http://schemas.microsoft.com/office/powerpoint/2010/main" val="760202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527473"/>
            <a:ext cx="8977502" cy="4032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251520"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45492" y="2420888"/>
            <a:ext cx="134424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486000" y="764704"/>
            <a:ext cx="8028892"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schemeClr val="tx1"/>
                </a:solidFill>
                <a:latin typeface="Meiryo UI" panose="020B0604030504040204" pitchFamily="50" charset="-128"/>
                <a:ea typeface="Meiryo UI" panose="020B0604030504040204" pitchFamily="50" charset="-128"/>
              </a:rPr>
              <a:t>健康・医療関連分野の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p>
        </p:txBody>
      </p:sp>
      <p:sp>
        <p:nvSpPr>
          <p:cNvPr id="3" name="正方形/長方形 2"/>
          <p:cNvSpPr/>
          <p:nvPr/>
        </p:nvSpPr>
        <p:spPr>
          <a:xfrm>
            <a:off x="486000" y="1214754"/>
            <a:ext cx="8172000" cy="1044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革新的創</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薬等の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産学連携による実用化・産業化の促進、大阪の強みである「ものづくり力」を活かした医療機器の開発促進、健康分野における新産業の創出を図るとともに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、大阪から「いのち輝く未来社会」をめざし、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健康・医療関連分野の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形成などに向けた取組みを進める。</a:t>
            </a:r>
          </a:p>
        </p:txBody>
      </p:sp>
      <p:sp>
        <p:nvSpPr>
          <p:cNvPr id="39" name="正方形/長方形 38"/>
          <p:cNvSpPr/>
          <p:nvPr/>
        </p:nvSpPr>
        <p:spPr>
          <a:xfrm>
            <a:off x="25152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3" y="656397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36</a:t>
            </a:fld>
            <a:endParaRPr lang="ja-JP" altLang="en-US" sz="1200" dirty="0">
              <a:solidFill>
                <a:prstClr val="black"/>
              </a:solidFill>
            </a:endParaRPr>
          </a:p>
        </p:txBody>
      </p:sp>
      <p:sp>
        <p:nvSpPr>
          <p:cNvPr id="15" name="角丸四角形 14"/>
          <p:cNvSpPr/>
          <p:nvPr/>
        </p:nvSpPr>
        <p:spPr>
          <a:xfrm>
            <a:off x="179512" y="2743497"/>
            <a:ext cx="4320000" cy="3672000"/>
          </a:xfrm>
          <a:prstGeom prst="roundRect">
            <a:avLst>
              <a:gd name="adj" fmla="val 530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都イノベーションパークで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・医療分野の研究開発を行う企業等の集積を進めるとともに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循環器病研究センターや国立健康・栄養研究所の移転などにより研究開発力の向上を図る。</a:t>
            </a:r>
          </a:p>
        </p:txBody>
      </p:sp>
      <p:pic>
        <p:nvPicPr>
          <p:cNvPr id="20" name="図 19"/>
          <p:cNvPicPr>
            <a:picLocks noChangeAspect="1"/>
          </p:cNvPicPr>
          <p:nvPr/>
        </p:nvPicPr>
        <p:blipFill>
          <a:blip r:embed="rId3"/>
          <a:stretch>
            <a:fillRect/>
          </a:stretch>
        </p:blipFill>
        <p:spPr>
          <a:xfrm>
            <a:off x="295275" y="3708028"/>
            <a:ext cx="4121950" cy="2197472"/>
          </a:xfrm>
          <a:prstGeom prst="rect">
            <a:avLst/>
          </a:prstGeom>
        </p:spPr>
      </p:pic>
      <p:sp>
        <p:nvSpPr>
          <p:cNvPr id="21" name="角丸四角形 20"/>
          <p:cNvSpPr/>
          <p:nvPr/>
        </p:nvSpPr>
        <p:spPr>
          <a:xfrm>
            <a:off x="4608488" y="2743497"/>
            <a:ext cx="4320000" cy="3672000"/>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中之島４丁目において、再生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医療をベースに、次の時代に実現すべき新たな「未来医療」の実用化・産業化等を推進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世界に開かれた国際拠点の形成を進め、</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年度のオープンをめざす。</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749838" y="4320379"/>
            <a:ext cx="4021172" cy="540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buFont typeface="Wingdings" panose="05000000000000000000" pitchFamily="2" charset="2"/>
              <a:buChar char="Ø"/>
            </a:pP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オールジャパン体制での未来医療技術の産業化とその提供による国際</a:t>
            </a:r>
            <a:endParaRPr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貢献を推進</a:t>
            </a:r>
            <a:endParaRPr kumimoji="1"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5771" y="4895072"/>
            <a:ext cx="1862229" cy="146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図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0032" y="4941168"/>
            <a:ext cx="1761702" cy="1189720"/>
          </a:xfrm>
          <a:prstGeom prst="rect">
            <a:avLst/>
          </a:prstGeom>
        </p:spPr>
      </p:pic>
      <p:sp>
        <p:nvSpPr>
          <p:cNvPr id="25" name="正方形/長方形 24"/>
          <p:cNvSpPr/>
          <p:nvPr/>
        </p:nvSpPr>
        <p:spPr>
          <a:xfrm>
            <a:off x="4788024" y="6132827"/>
            <a:ext cx="1733172" cy="266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公募により選定された開発事</a:t>
            </a:r>
            <a:r>
              <a:rPr lang="ja-JP" altLang="en-US"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業者</a:t>
            </a:r>
            <a:endParaRPr lang="en-US" altLang="ja-JP"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優先交渉権者）の提案による外観</a:t>
            </a:r>
            <a:endParaRPr kumimoji="1"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49838" y="3573016"/>
            <a:ext cx="4021172" cy="70233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コンセプト</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再生医療をベースに、ゲノム医療や人工知能、</a:t>
            </a:r>
            <a:r>
              <a:rPr kumimoji="1" lang="en-US" altLang="ja-JP" sz="1000"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の活用等、今後の</a:t>
            </a:r>
            <a:endParaRPr kumimoji="1"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医療技術の進歩に即応した最先端の</a:t>
            </a:r>
            <a:r>
              <a:rPr kumimoji="1" lang="ja-JP" altLang="en-US"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「未来医療」の産業化を推進</a:t>
            </a:r>
            <a:endParaRPr kumimoji="1" lang="en-US" altLang="ja-JP"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国内外の患者への</a:t>
            </a:r>
            <a:r>
              <a:rPr lang="ja-JP" altLang="en-US"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「未来医療」の提供により、国際貢献を推進</a:t>
            </a:r>
            <a:endParaRPr kumimoji="1" lang="ja-JP" altLang="en-US" sz="10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8248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8994" y="157757"/>
            <a:ext cx="8977502" cy="543148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179512" y="44624"/>
            <a:ext cx="1310224" cy="1972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スライド番号プレースホルダー 1"/>
          <p:cNvSpPr txBox="1">
            <a:spLocks/>
          </p:cNvSpPr>
          <p:nvPr/>
        </p:nvSpPr>
        <p:spPr bwMode="auto">
          <a:xfrm>
            <a:off x="8388424" y="6525344"/>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37</a:t>
            </a:fld>
            <a:endParaRPr lang="ja-JP" altLang="en-US" sz="1200" dirty="0">
              <a:solidFill>
                <a:prstClr val="black"/>
              </a:solidFill>
            </a:endParaRPr>
          </a:p>
        </p:txBody>
      </p:sp>
      <p:sp>
        <p:nvSpPr>
          <p:cNvPr id="152" name="角丸四角形 151"/>
          <p:cNvSpPr/>
          <p:nvPr/>
        </p:nvSpPr>
        <p:spPr>
          <a:xfrm>
            <a:off x="179512" y="332656"/>
            <a:ext cx="4320000" cy="3744416"/>
          </a:xfrm>
          <a:prstGeom prst="roundRect">
            <a:avLst>
              <a:gd name="adj" fmla="val 595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の経済界主導のプラットフォーム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（スポーツハブ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箕面船場地域において、健康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などをさらに発展・実用化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させる拠点である「関西スポーツ科学・ヘルスケア総合センター（仮称）」の</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検討が進められている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正方形/長方形 155"/>
          <p:cNvSpPr/>
          <p:nvPr/>
        </p:nvSpPr>
        <p:spPr>
          <a:xfrm>
            <a:off x="2339751" y="1469976"/>
            <a:ext cx="2232249" cy="230832"/>
          </a:xfrm>
          <a:prstGeom prst="rect">
            <a:avLst/>
          </a:prstGeom>
        </p:spPr>
        <p:txBody>
          <a:bodyPr wrap="square">
            <a:spAutoFit/>
          </a:bodyPr>
          <a:lstStyle/>
          <a:p>
            <a:pPr marL="177800" indent="-177800"/>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正方形/長方形 157"/>
          <p:cNvSpPr/>
          <p:nvPr/>
        </p:nvSpPr>
        <p:spPr>
          <a:xfrm>
            <a:off x="3298403" y="2997532"/>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正方形/長方形 173"/>
          <p:cNvSpPr/>
          <p:nvPr/>
        </p:nvSpPr>
        <p:spPr>
          <a:xfrm>
            <a:off x="228973" y="1483788"/>
            <a:ext cx="3024336" cy="230832"/>
          </a:xfrm>
          <a:prstGeom prst="rect">
            <a:avLst/>
          </a:prstGeom>
          <a:noFill/>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正方形/長方形 174"/>
          <p:cNvSpPr/>
          <p:nvPr/>
        </p:nvSpPr>
        <p:spPr>
          <a:xfrm>
            <a:off x="251520" y="2997532"/>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8" name="グループ化 177"/>
          <p:cNvGrpSpPr/>
          <p:nvPr/>
        </p:nvGrpSpPr>
        <p:grpSpPr>
          <a:xfrm>
            <a:off x="179512" y="1700808"/>
            <a:ext cx="2256444" cy="1287184"/>
            <a:chOff x="-2124744" y="1772816"/>
            <a:chExt cx="2256444" cy="1287184"/>
          </a:xfrm>
        </p:grpSpPr>
        <p:sp>
          <p:nvSpPr>
            <p:cNvPr id="179" name="楕円 178"/>
            <p:cNvSpPr/>
            <p:nvPr/>
          </p:nvSpPr>
          <p:spPr>
            <a:xfrm>
              <a:off x="-1786019" y="2160000"/>
              <a:ext cx="1440000" cy="864000"/>
            </a:xfrm>
            <a:prstGeom prst="ellipse">
              <a:avLst/>
            </a:prstGeom>
            <a:pattFill prst="dkDnDiag">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楕円 179"/>
            <p:cNvSpPr/>
            <p:nvPr/>
          </p:nvSpPr>
          <p:spPr>
            <a:xfrm>
              <a:off x="-1930019" y="1980000"/>
              <a:ext cx="1728000" cy="1080000"/>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楕円 180"/>
            <p:cNvSpPr/>
            <p:nvPr/>
          </p:nvSpPr>
          <p:spPr>
            <a:xfrm>
              <a:off x="-1426019" y="2556000"/>
              <a:ext cx="720000" cy="432000"/>
            </a:xfrm>
            <a:prstGeom prst="ellipse">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solidFill>
                  <a:schemeClr val="tx1"/>
                </a:solidFill>
              </a:endParaRPr>
            </a:p>
          </p:txBody>
        </p:sp>
        <p:sp>
          <p:nvSpPr>
            <p:cNvPr id="182" name="角丸四角形 181"/>
            <p:cNvSpPr/>
            <p:nvPr/>
          </p:nvSpPr>
          <p:spPr>
            <a:xfrm>
              <a:off x="-1642019" y="1988840"/>
              <a:ext cx="1152000" cy="2009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rPr>
                <a:t>農業・観光等の地域産業</a:t>
              </a:r>
              <a:endParaRPr kumimoji="1"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183" name="正方形/長方形 182"/>
            <p:cNvSpPr/>
            <p:nvPr/>
          </p:nvSpPr>
          <p:spPr>
            <a:xfrm>
              <a:off x="-1786103" y="2636912"/>
              <a:ext cx="1440168" cy="276999"/>
            </a:xfrm>
            <a:prstGeom prst="rect">
              <a:avLst/>
            </a:prstGeom>
          </p:spPr>
          <p:txBody>
            <a:bodyPr wrap="square">
              <a:spAutoFit/>
            </a:bodyPr>
            <a:lstStyle/>
            <a:p>
              <a:pPr algn="ctr"/>
              <a:r>
                <a:rPr lang="ja-JP" altLang="en-US" sz="600" dirty="0">
                  <a:latin typeface="Meiryo UI" panose="020B0604030504040204" pitchFamily="50" charset="-128"/>
                  <a:ea typeface="Meiryo UI" panose="020B0604030504040204" pitchFamily="50" charset="-128"/>
                </a:rPr>
                <a:t>医療・介護</a:t>
              </a:r>
              <a:endParaRPr lang="en-US" altLang="ja-JP" sz="600" dirty="0">
                <a:latin typeface="Meiryo UI" panose="020B0604030504040204" pitchFamily="50" charset="-128"/>
                <a:ea typeface="Meiryo UI" panose="020B0604030504040204" pitchFamily="50" charset="-128"/>
              </a:endParaRPr>
            </a:p>
            <a:p>
              <a:pPr algn="ctr"/>
              <a:r>
                <a:rPr lang="ja-JP" altLang="en-US" sz="600" dirty="0">
                  <a:solidFill>
                    <a:schemeClr val="accent1"/>
                  </a:solidFill>
                  <a:latin typeface="Meiryo UI" panose="020B0604030504040204" pitchFamily="50" charset="-128"/>
                  <a:ea typeface="Meiryo UI" panose="020B0604030504040204" pitchFamily="50" charset="-128"/>
                </a:rPr>
                <a:t>（地域包括ケア）</a:t>
              </a:r>
            </a:p>
          </p:txBody>
        </p:sp>
        <p:sp>
          <p:nvSpPr>
            <p:cNvPr id="184" name="上カーブ矢印 183"/>
            <p:cNvSpPr/>
            <p:nvPr/>
          </p:nvSpPr>
          <p:spPr>
            <a:xfrm rot="16200000">
              <a:off x="-738560" y="2150888"/>
              <a:ext cx="360000" cy="180000"/>
            </a:xfrm>
            <a:prstGeom prst="curvedUpArrow">
              <a:avLst/>
            </a:prstGeom>
            <a:solidFill>
              <a:schemeClr val="accent3">
                <a:lumMod val="40000"/>
                <a:lumOff val="6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5" name="左カーブ矢印 184"/>
            <p:cNvSpPr/>
            <p:nvPr/>
          </p:nvSpPr>
          <p:spPr>
            <a:xfrm>
              <a:off x="-648560" y="2348880"/>
              <a:ext cx="180000" cy="360000"/>
            </a:xfrm>
            <a:prstGeom prst="curvedLeftArrow">
              <a:avLst/>
            </a:prstGeom>
            <a:solidFill>
              <a:schemeClr val="accent3">
                <a:lumMod val="40000"/>
                <a:lumOff val="6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6" name="角丸四角形 185"/>
            <p:cNvSpPr/>
            <p:nvPr/>
          </p:nvSpPr>
          <p:spPr>
            <a:xfrm>
              <a:off x="-1606019" y="2291938"/>
              <a:ext cx="1080000" cy="200958"/>
            </a:xfrm>
            <a:prstGeom prst="roundRect">
              <a:avLst/>
            </a:prstGeom>
            <a:solidFill>
              <a:schemeClr val="accent5">
                <a:lumMod val="20000"/>
                <a:lumOff val="8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公的保険外の</a:t>
              </a:r>
              <a:endParaRPr kumimoji="1" lang="en-US" altLang="ja-JP" sz="600" dirty="0" smtClean="0">
                <a:solidFill>
                  <a:schemeClr val="tx1"/>
                </a:solidFill>
                <a:latin typeface="Meiryo UI" panose="020B0604030504040204" pitchFamily="50" charset="-128"/>
                <a:ea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rPr>
                <a:t>運動、栄養、保健サービス等</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187" name="角丸四角形 186"/>
            <p:cNvSpPr/>
            <p:nvPr/>
          </p:nvSpPr>
          <p:spPr>
            <a:xfrm>
              <a:off x="-444300" y="2163312"/>
              <a:ext cx="576000" cy="155152"/>
            </a:xfrm>
            <a:prstGeom prst="roundRect">
              <a:avLst/>
            </a:prstGeom>
            <a:solidFill>
              <a:schemeClr val="bg1"/>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dirty="0" smtClean="0">
                  <a:solidFill>
                    <a:srgbClr val="FF0000"/>
                  </a:solidFill>
                  <a:latin typeface="Meiryo UI" panose="020B0604030504040204" pitchFamily="50" charset="-128"/>
                  <a:ea typeface="Meiryo UI" panose="020B0604030504040204" pitchFamily="50" charset="-128"/>
                </a:rPr>
                <a:t>新産業創出</a:t>
              </a:r>
              <a:endParaRPr lang="en-US" altLang="ja-JP" sz="600" dirty="0" smtClean="0">
                <a:solidFill>
                  <a:srgbClr val="FF0000"/>
                </a:solidFill>
                <a:latin typeface="Meiryo UI" panose="020B0604030504040204" pitchFamily="50" charset="-128"/>
                <a:ea typeface="Meiryo UI" panose="020B0604030504040204" pitchFamily="50" charset="-128"/>
              </a:endParaRPr>
            </a:p>
          </p:txBody>
        </p:sp>
        <p:sp>
          <p:nvSpPr>
            <p:cNvPr id="188" name="角丸四角形 187"/>
            <p:cNvSpPr/>
            <p:nvPr/>
          </p:nvSpPr>
          <p:spPr>
            <a:xfrm>
              <a:off x="-444300" y="2409209"/>
              <a:ext cx="576000" cy="239342"/>
            </a:xfrm>
            <a:prstGeom prst="roundRect">
              <a:avLst/>
            </a:prstGeom>
            <a:solidFill>
              <a:schemeClr val="bg1"/>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dirty="0" smtClean="0">
                  <a:solidFill>
                    <a:srgbClr val="FF0000"/>
                  </a:solidFill>
                  <a:latin typeface="Meiryo UI" panose="020B0604030504040204" pitchFamily="50" charset="-128"/>
                  <a:ea typeface="Meiryo UI" panose="020B0604030504040204" pitchFamily="50" charset="-128"/>
                </a:rPr>
                <a:t>地域医療・</a:t>
              </a:r>
              <a:endParaRPr lang="en-US" altLang="ja-JP" sz="600" dirty="0" smtClean="0">
                <a:solidFill>
                  <a:srgbClr val="FF0000"/>
                </a:solidFill>
                <a:latin typeface="Meiryo UI" panose="020B0604030504040204" pitchFamily="50" charset="-128"/>
                <a:ea typeface="Meiryo UI" panose="020B0604030504040204" pitchFamily="50" charset="-128"/>
              </a:endParaRPr>
            </a:p>
            <a:p>
              <a:pPr algn="ctr"/>
              <a:r>
                <a:rPr lang="ja-JP" altLang="en-US" sz="600" dirty="0" smtClean="0">
                  <a:solidFill>
                    <a:srgbClr val="FF0000"/>
                  </a:solidFill>
                  <a:latin typeface="Meiryo UI" panose="020B0604030504040204" pitchFamily="50" charset="-128"/>
                  <a:ea typeface="Meiryo UI" panose="020B0604030504040204" pitchFamily="50" charset="-128"/>
                </a:rPr>
                <a:t>介護体制の構築</a:t>
              </a:r>
              <a:endParaRPr lang="en-US" altLang="ja-JP" sz="600" dirty="0" smtClean="0">
                <a:solidFill>
                  <a:srgbClr val="FF0000"/>
                </a:solidFill>
                <a:latin typeface="Meiryo UI" panose="020B0604030504040204" pitchFamily="50" charset="-128"/>
                <a:ea typeface="Meiryo UI" panose="020B0604030504040204" pitchFamily="50" charset="-128"/>
              </a:endParaRPr>
            </a:p>
          </p:txBody>
        </p:sp>
        <p:sp>
          <p:nvSpPr>
            <p:cNvPr id="189" name="角丸四角形 188"/>
            <p:cNvSpPr/>
            <p:nvPr/>
          </p:nvSpPr>
          <p:spPr>
            <a:xfrm>
              <a:off x="-2124744" y="1772816"/>
              <a:ext cx="1368152" cy="2009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rPr>
                <a:t>ターゲットとする分野（イメージ）</a:t>
              </a:r>
              <a:endParaRPr kumimoji="1" lang="en-US" altLang="ja-JP" sz="600" dirty="0" smtClean="0">
                <a:solidFill>
                  <a:schemeClr val="tx1"/>
                </a:solidFill>
                <a:latin typeface="Meiryo UI" panose="020B0604030504040204" pitchFamily="50" charset="-128"/>
                <a:ea typeface="Meiryo UI" panose="020B0604030504040204" pitchFamily="50" charset="-128"/>
              </a:endParaRPr>
            </a:p>
          </p:txBody>
        </p:sp>
      </p:grpSp>
      <p:pic>
        <p:nvPicPr>
          <p:cNvPr id="190" name="図 18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1772816"/>
            <a:ext cx="1974332" cy="1181265"/>
          </a:xfrm>
          <a:prstGeom prst="rect">
            <a:avLst/>
          </a:prstGeom>
        </p:spPr>
      </p:pic>
      <p:grpSp>
        <p:nvGrpSpPr>
          <p:cNvPr id="194" name="グループ化 193"/>
          <p:cNvGrpSpPr>
            <a:grpSpLocks noChangeAspect="1"/>
          </p:cNvGrpSpPr>
          <p:nvPr/>
        </p:nvGrpSpPr>
        <p:grpSpPr>
          <a:xfrm>
            <a:off x="4860032" y="4149080"/>
            <a:ext cx="3920179" cy="1339127"/>
            <a:chOff x="9454026" y="4062263"/>
            <a:chExt cx="5600254" cy="1807019"/>
          </a:xfrm>
        </p:grpSpPr>
        <p:sp>
          <p:nvSpPr>
            <p:cNvPr id="195" name="右矢印 194"/>
            <p:cNvSpPr/>
            <p:nvPr/>
          </p:nvSpPr>
          <p:spPr>
            <a:xfrm>
              <a:off x="11171275" y="5655936"/>
              <a:ext cx="2503406" cy="1310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6" name="右矢印 195"/>
            <p:cNvSpPr/>
            <p:nvPr/>
          </p:nvSpPr>
          <p:spPr>
            <a:xfrm>
              <a:off x="13428983" y="5462243"/>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7" name="右矢印 196"/>
            <p:cNvSpPr/>
            <p:nvPr/>
          </p:nvSpPr>
          <p:spPr>
            <a:xfrm>
              <a:off x="13428984" y="4768523"/>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8" name="右矢印 197"/>
            <p:cNvSpPr/>
            <p:nvPr/>
          </p:nvSpPr>
          <p:spPr>
            <a:xfrm>
              <a:off x="12073270" y="4768523"/>
              <a:ext cx="491721"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9" name="右矢印 198"/>
            <p:cNvSpPr/>
            <p:nvPr/>
          </p:nvSpPr>
          <p:spPr>
            <a:xfrm>
              <a:off x="10264699" y="4768523"/>
              <a:ext cx="1215300"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200" name="テキスト ボックス 107"/>
            <p:cNvSpPr txBox="1">
              <a:spLocks noChangeArrowheads="1"/>
            </p:cNvSpPr>
            <p:nvPr/>
          </p:nvSpPr>
          <p:spPr bwMode="auto">
            <a:xfrm>
              <a:off x="9454026" y="4062265"/>
              <a:ext cx="923938"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2013.10</a:t>
              </a:r>
              <a:endParaRPr lang="ja-JP" altLang="en-US" sz="600" dirty="0">
                <a:solidFill>
                  <a:srgbClr val="1F497D"/>
                </a:solidFill>
                <a:latin typeface="Meiryo UI"/>
                <a:ea typeface="Meiryo UI"/>
                <a:cs typeface="Meiryo UI"/>
              </a:endParaRPr>
            </a:p>
          </p:txBody>
        </p:sp>
        <p:sp>
          <p:nvSpPr>
            <p:cNvPr id="201" name="正方形/長方形 200"/>
            <p:cNvSpPr/>
            <p:nvPr/>
          </p:nvSpPr>
          <p:spPr>
            <a:xfrm>
              <a:off x="9454026" y="4296101"/>
              <a:ext cx="92393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正方形/長方形 201"/>
            <p:cNvSpPr/>
            <p:nvPr/>
          </p:nvSpPr>
          <p:spPr>
            <a:xfrm>
              <a:off x="9454027" y="4598197"/>
              <a:ext cx="936000" cy="4372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3" name="テキスト ボックス 107"/>
            <p:cNvSpPr txBox="1">
              <a:spLocks noChangeArrowheads="1"/>
            </p:cNvSpPr>
            <p:nvPr/>
          </p:nvSpPr>
          <p:spPr bwMode="auto">
            <a:xfrm>
              <a:off x="10467013"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2014.4</a:t>
              </a:r>
            </a:p>
          </p:txBody>
        </p:sp>
        <p:sp>
          <p:nvSpPr>
            <p:cNvPr id="204" name="正方形/長方形 203"/>
            <p:cNvSpPr/>
            <p:nvPr/>
          </p:nvSpPr>
          <p:spPr>
            <a:xfrm>
              <a:off x="11480000" y="4598194"/>
              <a:ext cx="936000" cy="6315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 name="正方形/長方形 204"/>
            <p:cNvSpPr/>
            <p:nvPr/>
          </p:nvSpPr>
          <p:spPr>
            <a:xfrm>
              <a:off x="10467013" y="5613473"/>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 name="テキスト ボックス 107"/>
            <p:cNvSpPr txBox="1">
              <a:spLocks noChangeArrowheads="1"/>
            </p:cNvSpPr>
            <p:nvPr/>
          </p:nvSpPr>
          <p:spPr bwMode="auto">
            <a:xfrm>
              <a:off x="11480000"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2016.6</a:t>
              </a:r>
            </a:p>
          </p:txBody>
        </p:sp>
        <p:sp>
          <p:nvSpPr>
            <p:cNvPr id="207" name="正方形/長方形 206"/>
            <p:cNvSpPr/>
            <p:nvPr/>
          </p:nvSpPr>
          <p:spPr>
            <a:xfrm>
              <a:off x="11480000" y="4296101"/>
              <a:ext cx="936000"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8" name="星 32 207"/>
            <p:cNvSpPr/>
            <p:nvPr/>
          </p:nvSpPr>
          <p:spPr>
            <a:xfrm>
              <a:off x="13674678" y="4581122"/>
              <a:ext cx="1379602" cy="12881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p>
          </p:txBody>
        </p:sp>
        <p:sp>
          <p:nvSpPr>
            <p:cNvPr id="209" name="テキスト ボックス 107"/>
            <p:cNvSpPr txBox="1">
              <a:spLocks noChangeArrowheads="1"/>
            </p:cNvSpPr>
            <p:nvPr/>
          </p:nvSpPr>
          <p:spPr bwMode="auto">
            <a:xfrm>
              <a:off x="13703862" y="4941168"/>
              <a:ext cx="1152327" cy="566312"/>
            </a:xfrm>
            <a:prstGeom prst="rect">
              <a:avLst/>
            </a:prstGeom>
            <a:noFill/>
            <a:ln w="9525">
              <a:noFill/>
              <a:miter lim="800000"/>
              <a:headEnd/>
              <a:tailEnd/>
            </a:ln>
          </p:spPr>
          <p:txBody>
            <a:bodyPr wrap="square">
              <a:spAutoFit/>
            </a:bodyPr>
            <a:lstStyle/>
            <a:p>
              <a:pPr algn="ctr"/>
              <a:r>
                <a:rPr lang="ja-JP" altLang="en-US" sz="900" b="1" dirty="0" smtClean="0">
                  <a:solidFill>
                    <a:schemeClr val="tx2"/>
                  </a:solidFill>
                  <a:latin typeface="Meiryo UI"/>
                  <a:ea typeface="Meiryo UI"/>
                  <a:cs typeface="Meiryo UI"/>
                </a:rPr>
                <a:t>さらなる</a:t>
              </a:r>
              <a:endParaRPr lang="en-US" altLang="ja-JP" sz="900" b="1" dirty="0" smtClean="0">
                <a:solidFill>
                  <a:schemeClr val="tx2"/>
                </a:solidFill>
                <a:latin typeface="Meiryo UI"/>
                <a:ea typeface="Meiryo UI"/>
                <a:cs typeface="Meiryo UI"/>
              </a:endParaRPr>
            </a:p>
            <a:p>
              <a:pPr algn="ctr"/>
              <a:r>
                <a:rPr lang="ja-JP" altLang="en-US" sz="900" b="1" dirty="0" smtClean="0">
                  <a:solidFill>
                    <a:schemeClr val="tx2"/>
                  </a:solidFill>
                  <a:latin typeface="Meiryo UI"/>
                  <a:ea typeface="Meiryo UI"/>
                  <a:cs typeface="Meiryo UI"/>
                </a:rPr>
                <a:t>機能強化へ</a:t>
              </a:r>
              <a:endParaRPr lang="en-US" altLang="ja-JP" sz="900" b="1" dirty="0" smtClean="0">
                <a:solidFill>
                  <a:schemeClr val="tx2"/>
                </a:solidFill>
                <a:latin typeface="Meiryo UI"/>
                <a:ea typeface="Meiryo UI"/>
                <a:cs typeface="Meiryo UI"/>
              </a:endParaRPr>
            </a:p>
          </p:txBody>
        </p:sp>
        <p:sp>
          <p:nvSpPr>
            <p:cNvPr id="210" name="四角形吹き出し 209"/>
            <p:cNvSpPr/>
            <p:nvPr/>
          </p:nvSpPr>
          <p:spPr>
            <a:xfrm>
              <a:off x="10748332" y="4941168"/>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正方形/長方形 210"/>
            <p:cNvSpPr/>
            <p:nvPr/>
          </p:nvSpPr>
          <p:spPr>
            <a:xfrm>
              <a:off x="12564992" y="4598197"/>
              <a:ext cx="936000" cy="72867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・対面助言</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endParaRPr lang="en-US" altLang="ja-JP"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2" name="正方形/長方形 211"/>
            <p:cNvSpPr/>
            <p:nvPr/>
          </p:nvSpPr>
          <p:spPr>
            <a:xfrm>
              <a:off x="12564888" y="5423951"/>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安全対策相談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3" name="四角形吹き出し 212"/>
            <p:cNvSpPr/>
            <p:nvPr/>
          </p:nvSpPr>
          <p:spPr>
            <a:xfrm>
              <a:off x="11828452" y="5325442"/>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4" name="テキスト ボックス 107"/>
            <p:cNvSpPr txBox="1">
              <a:spLocks noChangeArrowheads="1"/>
            </p:cNvSpPr>
            <p:nvPr/>
          </p:nvSpPr>
          <p:spPr bwMode="auto">
            <a:xfrm>
              <a:off x="12564888" y="4077072"/>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2017.11</a:t>
              </a:r>
            </a:p>
          </p:txBody>
        </p:sp>
        <p:sp>
          <p:nvSpPr>
            <p:cNvPr id="215" name="正方形/長方形 214"/>
            <p:cNvSpPr/>
            <p:nvPr/>
          </p:nvSpPr>
          <p:spPr>
            <a:xfrm>
              <a:off x="12564888" y="4296101"/>
              <a:ext cx="93599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6" name="角丸四角形 215"/>
          <p:cNvSpPr/>
          <p:nvPr/>
        </p:nvSpPr>
        <p:spPr>
          <a:xfrm>
            <a:off x="179512" y="4149080"/>
            <a:ext cx="8788065" cy="1368152"/>
          </a:xfrm>
          <a:prstGeom prst="roundRect">
            <a:avLst>
              <a:gd name="adj" fmla="val 1224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関西支部において、新た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に市販後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の医薬</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品等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が開始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開発の初期段階から市販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各種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相談が</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可能</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となった。</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引き続き、</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関西支部のさらなる機能強化に向けた取組みにより、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医</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薬品・医療機器等開発に必要な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環境整備</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7" name="ホームベース 216"/>
          <p:cNvSpPr/>
          <p:nvPr/>
        </p:nvSpPr>
        <p:spPr>
          <a:xfrm>
            <a:off x="104775" y="5680057"/>
            <a:ext cx="8725363" cy="1106681"/>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8" name="正方形/長方形 217"/>
          <p:cNvSpPr/>
          <p:nvPr/>
        </p:nvSpPr>
        <p:spPr>
          <a:xfrm>
            <a:off x="2653226" y="6119677"/>
            <a:ext cx="2269293"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健康・医療の新たな拠点形成（健都）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右矢印 218"/>
          <p:cNvSpPr/>
          <p:nvPr/>
        </p:nvSpPr>
        <p:spPr>
          <a:xfrm>
            <a:off x="264842" y="6165346"/>
            <a:ext cx="238838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0" name="右矢印 219"/>
          <p:cNvSpPr/>
          <p:nvPr/>
        </p:nvSpPr>
        <p:spPr>
          <a:xfrm>
            <a:off x="264843" y="6309353"/>
            <a:ext cx="4129106" cy="147647"/>
          </a:xfrm>
          <a:prstGeom prst="rightArrow">
            <a:avLst/>
          </a:prstGeom>
          <a:solidFill>
            <a:schemeClr val="accent1">
              <a:lumMod val="60000"/>
              <a:lumOff val="40000"/>
              <a:alpha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prstClr val="white"/>
              </a:solidFill>
            </a:endParaRPr>
          </a:p>
        </p:txBody>
      </p:sp>
      <p:sp>
        <p:nvSpPr>
          <p:cNvPr id="221" name="正方形/長方形 220"/>
          <p:cNvSpPr/>
          <p:nvPr/>
        </p:nvSpPr>
        <p:spPr>
          <a:xfrm>
            <a:off x="4401021" y="6262315"/>
            <a:ext cx="2026517"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国立健康・栄養研究所の大阪への移転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2" name="正方形/長方形 221"/>
          <p:cNvSpPr/>
          <p:nvPr/>
        </p:nvSpPr>
        <p:spPr>
          <a:xfrm>
            <a:off x="5691355" y="6404953"/>
            <a:ext cx="2985101"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（仮称）未来</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医療国際拠点オープン</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3" name="右矢印 222"/>
          <p:cNvSpPr/>
          <p:nvPr/>
        </p:nvSpPr>
        <p:spPr>
          <a:xfrm>
            <a:off x="264843" y="6453362"/>
            <a:ext cx="5352307" cy="150226"/>
          </a:xfrm>
          <a:prstGeom prst="rightArrow">
            <a:avLst/>
          </a:prstGeom>
          <a:solidFill>
            <a:schemeClr val="accent1">
              <a:lumMod val="60000"/>
              <a:lumOff val="40000"/>
              <a:alpha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chemeClr val="accent1"/>
              </a:solidFill>
            </a:endParaRPr>
          </a:p>
        </p:txBody>
      </p:sp>
      <p:sp>
        <p:nvSpPr>
          <p:cNvPr id="224" name="正方形/長方形 223"/>
          <p:cNvSpPr/>
          <p:nvPr/>
        </p:nvSpPr>
        <p:spPr>
          <a:xfrm>
            <a:off x="642729" y="5834401"/>
            <a:ext cx="206659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国際がん</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センターオープン（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5" name="右矢印 224"/>
          <p:cNvSpPr/>
          <p:nvPr/>
        </p:nvSpPr>
        <p:spPr>
          <a:xfrm>
            <a:off x="264844" y="5890477"/>
            <a:ext cx="331490" cy="13085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6" name="右矢印 225"/>
          <p:cNvSpPr/>
          <p:nvPr/>
        </p:nvSpPr>
        <p:spPr>
          <a:xfrm>
            <a:off x="264844" y="6597367"/>
            <a:ext cx="4641722" cy="181057"/>
          </a:xfrm>
          <a:prstGeom prst="rightArrow">
            <a:avLst/>
          </a:prstGeom>
          <a:solidFill>
            <a:schemeClr val="accent1">
              <a:lumMod val="60000"/>
              <a:lumOff val="40000"/>
              <a:alpha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rgbClr val="FF0000"/>
              </a:solidFill>
            </a:endParaRPr>
          </a:p>
        </p:txBody>
      </p:sp>
      <p:sp>
        <p:nvSpPr>
          <p:cNvPr id="227" name="正方形/長方形 226"/>
          <p:cNvSpPr/>
          <p:nvPr/>
        </p:nvSpPr>
        <p:spPr>
          <a:xfrm>
            <a:off x="4981213" y="6547593"/>
            <a:ext cx="3911267"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関西スポーツ科学・ヘルスケア総合センター（仮称）オープン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8" name="正方形/長方形 227"/>
          <p:cNvSpPr/>
          <p:nvPr/>
        </p:nvSpPr>
        <p:spPr>
          <a:xfrm>
            <a:off x="12459" y="5614997"/>
            <a:ext cx="4343517" cy="301219"/>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229" name="右矢印 228"/>
          <p:cNvSpPr/>
          <p:nvPr/>
        </p:nvSpPr>
        <p:spPr>
          <a:xfrm>
            <a:off x="266957" y="6021338"/>
            <a:ext cx="11359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0" name="正方形/長方形 229"/>
          <p:cNvSpPr/>
          <p:nvPr/>
        </p:nvSpPr>
        <p:spPr>
          <a:xfrm>
            <a:off x="1391498" y="5977039"/>
            <a:ext cx="2108269"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大阪重粒子線</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センターオープン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正方形/長方形 230"/>
          <p:cNvSpPr/>
          <p:nvPr/>
        </p:nvSpPr>
        <p:spPr>
          <a:xfrm>
            <a:off x="7404904" y="564195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2" name="角丸四角形 231"/>
          <p:cNvSpPr/>
          <p:nvPr/>
        </p:nvSpPr>
        <p:spPr>
          <a:xfrm>
            <a:off x="4608000" y="332656"/>
            <a:ext cx="4320000" cy="3744000"/>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3" name="表 232"/>
          <p:cNvGraphicFramePr>
            <a:graphicFrameLocks noGrp="1"/>
          </p:cNvGraphicFramePr>
          <p:nvPr>
            <p:extLst/>
          </p:nvPr>
        </p:nvGraphicFramePr>
        <p:xfrm>
          <a:off x="4716015" y="1124744"/>
          <a:ext cx="4140565" cy="1325880"/>
        </p:xfrm>
        <a:graphic>
          <a:graphicData uri="http://schemas.openxmlformats.org/drawingml/2006/table">
            <a:tbl>
              <a:tblPr firstRow="1" bandRow="1">
                <a:tableStyleId>{5C22544A-7EE6-4342-B048-85BDC9FD1C3A}</a:tableStyleId>
              </a:tblPr>
              <a:tblGrid>
                <a:gridCol w="1152129">
                  <a:extLst>
                    <a:ext uri="{9D8B030D-6E8A-4147-A177-3AD203B41FA5}">
                      <a16:colId xmlns:a16="http://schemas.microsoft.com/office/drawing/2014/main" val="20000"/>
                    </a:ext>
                  </a:extLst>
                </a:gridCol>
                <a:gridCol w="2988436">
                  <a:extLst>
                    <a:ext uri="{9D8B030D-6E8A-4147-A177-3AD203B41FA5}">
                      <a16:colId xmlns:a16="http://schemas.microsoft.com/office/drawing/2014/main" val="20001"/>
                    </a:ext>
                  </a:extLst>
                </a:gridCol>
              </a:tblGrid>
              <a:tr h="157786">
                <a:tc>
                  <a:txBody>
                    <a:bodyPr/>
                    <a:lstStyle/>
                    <a:p>
                      <a:pPr algn="ctr"/>
                      <a:r>
                        <a:rPr kumimoji="1" lang="ja-JP" altLang="en-US" sz="7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a:t>
                      </a:r>
                      <a:r>
                        <a:rPr kumimoji="1" lang="ja-JP" altLang="en-US" sz="700" b="0" u="none" strike="noStrike"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a:t>
                      </a:r>
                      <a:endParaRPr kumimoji="1" lang="ja-JP" altLang="en-US" sz="700" b="0" u="none" strike="noStrike"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364121">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zh-TW" altLang="en-US" sz="80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学部附属病院、国立循環器病研究センターにおいて、スピーディーに先進医</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267022">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endParaRPr kumimoji="1" lang="zh-TW" altLang="en-US" sz="800" strike="noStrike" baseline="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附</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267022">
                <a:tc>
                  <a:txBody>
                    <a:bodyPr/>
                    <a:lstStyle/>
                    <a:p>
                      <a:r>
                        <a:rPr kumimoji="1" lang="ja-JP"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革新的な医薬品の</a:t>
                      </a:r>
                      <a:endParaRPr kumimoji="1" lang="en-US" altLang="ja-JP"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開発迅速化</a:t>
                      </a:r>
                      <a:endParaRPr kumimoji="1" lang="zh-TW"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大阪大学医学部附属病院における革新的医薬品の開発について、円滑に治験へ橋渡しし、開発から承認・市販までのプロセスを迅速化</a:t>
                      </a:r>
                      <a:endParaRPr kumimoji="1" lang="ja-JP" altLang="en-US" sz="7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bl>
          </a:graphicData>
        </a:graphic>
      </p:graphicFrame>
      <p:pic>
        <p:nvPicPr>
          <p:cNvPr id="234" name="図 233"/>
          <p:cNvPicPr>
            <a:picLocks/>
          </p:cNvPicPr>
          <p:nvPr/>
        </p:nvPicPr>
        <p:blipFill>
          <a:blip r:embed="rId4"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grpSp>
        <p:nvGrpSpPr>
          <p:cNvPr id="235" name="グループ化 234"/>
          <p:cNvGrpSpPr/>
          <p:nvPr/>
        </p:nvGrpSpPr>
        <p:grpSpPr>
          <a:xfrm>
            <a:off x="4906566" y="2441854"/>
            <a:ext cx="3950015" cy="1545871"/>
            <a:chOff x="-483836" y="1123455"/>
            <a:chExt cx="9879305" cy="5712320"/>
          </a:xfrm>
        </p:grpSpPr>
        <p:cxnSp>
          <p:nvCxnSpPr>
            <p:cNvPr id="236" name="直線コネクタ 235"/>
            <p:cNvCxnSpPr/>
            <p:nvPr/>
          </p:nvCxnSpPr>
          <p:spPr>
            <a:xfrm flipV="1">
              <a:off x="2025943" y="4196589"/>
              <a:ext cx="1628731" cy="9603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7" name="直線コネクタ 236"/>
            <p:cNvCxnSpPr/>
            <p:nvPr/>
          </p:nvCxnSpPr>
          <p:spPr>
            <a:xfrm flipV="1">
              <a:off x="3001735" y="2799207"/>
              <a:ext cx="1638035" cy="1439795"/>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pic>
          <p:nvPicPr>
            <p:cNvPr id="300" name="図 299"/>
            <p:cNvPicPr>
              <a:picLocks noChangeAspect="1"/>
            </p:cNvPicPr>
            <p:nvPr/>
          </p:nvPicPr>
          <p:blipFill rotWithShape="1">
            <a:blip r:embed="rId5" cstate="email">
              <a:duotone>
                <a:schemeClr val="bg2">
                  <a:shade val="45000"/>
                  <a:satMod val="135000"/>
                </a:schemeClr>
                <a:prstClr val="white"/>
              </a:duotone>
              <a:extLst>
                <a:ext uri="{28A0092B-C50C-407E-A947-70E740481C1C}">
                  <a14:useLocalDpi xmlns:a14="http://schemas.microsoft.com/office/drawing/2010/main"/>
                </a:ext>
              </a:extLst>
            </a:blip>
            <a:srcRect l="3736" t="34808" b="27331"/>
            <a:stretch/>
          </p:blipFill>
          <p:spPr bwMode="auto">
            <a:xfrm>
              <a:off x="-483836" y="1286969"/>
              <a:ext cx="3979650" cy="3026621"/>
            </a:xfrm>
            <a:prstGeom prst="rect">
              <a:avLst/>
            </a:prstGeom>
          </p:spPr>
        </p:pic>
        <p:pic>
          <p:nvPicPr>
            <p:cNvPr id="301" name="図 300"/>
            <p:cNvPicPr>
              <a:picLocks noChangeAspect="1"/>
            </p:cNvPicPr>
            <p:nvPr/>
          </p:nvPicPr>
          <p:blipFill rotWithShape="1">
            <a:blip r:embed="rId6" cstate="email">
              <a:duotone>
                <a:schemeClr val="bg2">
                  <a:shade val="45000"/>
                  <a:satMod val="135000"/>
                </a:schemeClr>
                <a:prstClr val="white"/>
              </a:duotone>
              <a:lum contrast="-20000"/>
              <a:extLst>
                <a:ext uri="{28A0092B-C50C-407E-A947-70E740481C1C}">
                  <a14:useLocalDpi xmlns:a14="http://schemas.microsoft.com/office/drawing/2010/main"/>
                </a:ext>
              </a:extLst>
            </a:blip>
            <a:srcRect t="50000"/>
            <a:stretch/>
          </p:blipFill>
          <p:spPr bwMode="auto">
            <a:xfrm>
              <a:off x="1614845" y="1123455"/>
              <a:ext cx="4333331" cy="3075438"/>
            </a:xfrm>
            <a:prstGeom prst="rect">
              <a:avLst/>
            </a:prstGeom>
          </p:spPr>
        </p:pic>
        <p:sp>
          <p:nvSpPr>
            <p:cNvPr id="302" name="四角形吹き出し 301"/>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3" name="Picture 3" descr="要覧表紙・病院外観"/>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20745" y="3232066"/>
              <a:ext cx="1288974" cy="1148867"/>
            </a:xfrm>
            <a:prstGeom prst="rect">
              <a:avLst/>
            </a:prstGeom>
            <a:noFill/>
            <a:ln w="9525">
              <a:noFill/>
              <a:miter lim="800000"/>
              <a:headEnd/>
              <a:tailEnd/>
            </a:ln>
          </p:spPr>
        </p:pic>
        <p:pic>
          <p:nvPicPr>
            <p:cNvPr id="304" name="図 5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16461" y="5646549"/>
              <a:ext cx="1293258" cy="1148251"/>
            </a:xfrm>
            <a:prstGeom prst="rect">
              <a:avLst/>
            </a:prstGeom>
            <a:noFill/>
            <a:ln w="9525">
              <a:noFill/>
              <a:miter lim="800000"/>
              <a:headEnd/>
              <a:tailEnd/>
            </a:ln>
          </p:spPr>
        </p:pic>
        <p:pic>
          <p:nvPicPr>
            <p:cNvPr id="305"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26988" y="2064488"/>
              <a:ext cx="1282731" cy="1097313"/>
            </a:xfrm>
            <a:prstGeom prst="rect">
              <a:avLst/>
            </a:prstGeom>
            <a:noFill/>
            <a:ln w="9525">
              <a:noFill/>
              <a:miter lim="800000"/>
              <a:headEnd/>
              <a:tailEnd/>
            </a:ln>
          </p:spPr>
        </p:pic>
        <p:pic>
          <p:nvPicPr>
            <p:cNvPr id="306"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16461" y="4450600"/>
              <a:ext cx="1293258" cy="1149021"/>
            </a:xfrm>
            <a:prstGeom prst="rect">
              <a:avLst/>
            </a:prstGeom>
            <a:noFill/>
            <a:ln w="9525">
              <a:noFill/>
              <a:miter lim="800000"/>
              <a:headEnd/>
              <a:tailEnd/>
            </a:ln>
          </p:spPr>
        </p:pic>
        <p:sp>
          <p:nvSpPr>
            <p:cNvPr id="307" name="角丸四角形 306"/>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308" name="角丸四角形 307"/>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大学医学部附属</a:t>
              </a:r>
              <a:r>
                <a:rPr lang="ja-JP" altLang="en-US" sz="500" b="1" dirty="0">
                  <a:solidFill>
                    <a:prstClr val="white"/>
                  </a:solidFill>
                  <a:latin typeface="Meiryo UI" pitchFamily="50" charset="-128"/>
                  <a:ea typeface="Meiryo UI" pitchFamily="50" charset="-128"/>
                  <a:cs typeface="Meiryo UI" pitchFamily="50" charset="-128"/>
                </a:rPr>
                <a:t>病院</a:t>
              </a:r>
            </a:p>
          </p:txBody>
        </p:sp>
        <p:sp>
          <p:nvSpPr>
            <p:cNvPr id="309" name="角丸四角形 308"/>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310" name="角丸四角形 309"/>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a:t>
              </a:r>
              <a:r>
                <a:rPr lang="ja-JP" altLang="en-US" sz="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機能科学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311" name="グループ化 7"/>
            <p:cNvGrpSpPr>
              <a:grpSpLocks/>
            </p:cNvGrpSpPr>
            <p:nvPr/>
          </p:nvGrpSpPr>
          <p:grpSpPr bwMode="auto">
            <a:xfrm>
              <a:off x="2006521" y="3174661"/>
              <a:ext cx="3912760" cy="3333017"/>
              <a:chOff x="1354190" y="1516298"/>
              <a:chExt cx="4054340" cy="3078572"/>
            </a:xfrm>
          </p:grpSpPr>
          <p:grpSp>
            <p:nvGrpSpPr>
              <p:cNvPr id="341" name="グループ化 11"/>
              <p:cNvGrpSpPr>
                <a:grpSpLocks/>
              </p:cNvGrpSpPr>
              <p:nvPr/>
            </p:nvGrpSpPr>
            <p:grpSpPr bwMode="auto">
              <a:xfrm>
                <a:off x="1354190" y="1537582"/>
                <a:ext cx="4020916" cy="3057288"/>
                <a:chOff x="1492860" y="1448124"/>
                <a:chExt cx="4242588" cy="3058180"/>
              </a:xfrm>
            </p:grpSpPr>
            <p:grpSp>
              <p:nvGrpSpPr>
                <p:cNvPr id="345" name="グループ化 22"/>
                <p:cNvGrpSpPr>
                  <a:grpSpLocks/>
                </p:cNvGrpSpPr>
                <p:nvPr/>
              </p:nvGrpSpPr>
              <p:grpSpPr bwMode="auto">
                <a:xfrm>
                  <a:off x="1492860" y="1567133"/>
                  <a:ext cx="4242588" cy="2939171"/>
                  <a:chOff x="3681007" y="1667738"/>
                  <a:chExt cx="4242588" cy="2939171"/>
                </a:xfrm>
              </p:grpSpPr>
              <p:sp>
                <p:nvSpPr>
                  <p:cNvPr id="347" name="テキスト ボックス 32"/>
                  <p:cNvSpPr txBox="1">
                    <a:spLocks noChangeArrowheads="1"/>
                  </p:cNvSpPr>
                  <p:nvPr/>
                </p:nvSpPr>
                <p:spPr bwMode="auto">
                  <a:xfrm>
                    <a:off x="3681007" y="3602382"/>
                    <a:ext cx="1462385" cy="464640"/>
                  </a:xfrm>
                  <a:prstGeom prst="rect">
                    <a:avLst/>
                  </a:prstGeom>
                  <a:noFill/>
                  <a:ln w="9525">
                    <a:noFill/>
                    <a:miter lim="800000"/>
                    <a:headEnd/>
                    <a:tailEnd/>
                  </a:ln>
                </p:spPr>
                <p:txBody>
                  <a:bodyPr wrap="non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348" name="Picture 2" descr="C:\Program Files\Microsoft Office\MEDIA\CAGCAT10\j0293234.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10800000" flipV="1">
                    <a:off x="3796461" y="4019842"/>
                    <a:ext cx="342020" cy="211870"/>
                  </a:xfrm>
                  <a:prstGeom prst="rect">
                    <a:avLst/>
                  </a:prstGeom>
                  <a:noFill/>
                  <a:ln w="9525">
                    <a:noFill/>
                    <a:miter lim="800000"/>
                    <a:headEnd/>
                    <a:tailEnd/>
                  </a:ln>
                </p:spPr>
              </p:pic>
              <p:pic>
                <p:nvPicPr>
                  <p:cNvPr id="349" name="Picture 2" descr="C:\Program Files\Microsoft Office\MEDIA\CAGCAT10\j0293234.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68995" y="1667738"/>
                    <a:ext cx="352791" cy="260265"/>
                  </a:xfrm>
                  <a:prstGeom prst="rect">
                    <a:avLst/>
                  </a:prstGeom>
                  <a:noFill/>
                  <a:ln w="9525">
                    <a:noFill/>
                    <a:miter lim="800000"/>
                    <a:headEnd/>
                    <a:tailEnd/>
                  </a:ln>
                </p:spPr>
              </p:pic>
              <p:sp>
                <p:nvSpPr>
                  <p:cNvPr id="350" name="円/楕円 292"/>
                  <p:cNvSpPr/>
                  <p:nvPr/>
                </p:nvSpPr>
                <p:spPr>
                  <a:xfrm>
                    <a:off x="5053060" y="1753989"/>
                    <a:ext cx="1711923" cy="1494346"/>
                  </a:xfrm>
                  <a:prstGeom prst="ellipse">
                    <a:avLst/>
                  </a:prstGeom>
                  <a:no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1"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2" name="円/楕円 295"/>
                  <p:cNvSpPr>
                    <a:spLocks noChangeAspect="1"/>
                  </p:cNvSpPr>
                  <p:nvPr/>
                </p:nvSpPr>
                <p:spPr>
                  <a:xfrm>
                    <a:off x="5628386" y="2711418"/>
                    <a:ext cx="204835" cy="204836"/>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3" name="円/楕円 297"/>
                  <p:cNvSpPr>
                    <a:spLocks noChangeAspect="1"/>
                  </p:cNvSpPr>
                  <p:nvPr/>
                </p:nvSpPr>
                <p:spPr>
                  <a:xfrm>
                    <a:off x="5443518" y="2338952"/>
                    <a:ext cx="204835" cy="204836"/>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4" name="円/楕円 298"/>
                  <p:cNvSpPr>
                    <a:spLocks noChangeAspect="1"/>
                  </p:cNvSpPr>
                  <p:nvPr/>
                </p:nvSpPr>
                <p:spPr>
                  <a:xfrm>
                    <a:off x="5753594" y="1806283"/>
                    <a:ext cx="234947" cy="234945"/>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5" name="テキスト ボックス 51"/>
                  <p:cNvSpPr txBox="1">
                    <a:spLocks noChangeArrowheads="1"/>
                  </p:cNvSpPr>
                  <p:nvPr/>
                </p:nvSpPr>
                <p:spPr bwMode="auto">
                  <a:xfrm>
                    <a:off x="5081372" y="1985421"/>
                    <a:ext cx="925760" cy="472851"/>
                  </a:xfrm>
                  <a:prstGeom prst="rect">
                    <a:avLst/>
                  </a:prstGeom>
                  <a:noFill/>
                  <a:ln w="9525">
                    <a:noFill/>
                    <a:miter lim="800000"/>
                    <a:headEnd/>
                    <a:tailEnd/>
                  </a:ln>
                </p:spPr>
                <p:txBody>
                  <a:bodyPr wrap="none">
                    <a:spAutoFit/>
                  </a:bodyPr>
                  <a:lstStyle/>
                  <a:p>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grpSp>
            <p:sp>
              <p:nvSpPr>
                <p:cNvPr id="346" name="テキスト ボックス 23"/>
                <p:cNvSpPr txBox="1">
                  <a:spLocks noChangeArrowheads="1"/>
                </p:cNvSpPr>
                <p:nvPr/>
              </p:nvSpPr>
              <p:spPr bwMode="auto">
                <a:xfrm>
                  <a:off x="2151787" y="1448124"/>
                  <a:ext cx="1100081" cy="380158"/>
                </a:xfrm>
                <a:prstGeom prst="rect">
                  <a:avLst/>
                </a:prstGeom>
                <a:noFill/>
                <a:ln w="9525">
                  <a:noFill/>
                  <a:miter lim="800000"/>
                  <a:headEnd/>
                  <a:tailEnd/>
                </a:ln>
              </p:spPr>
              <p:txBody>
                <a:bodyPr wrap="none">
                  <a:spAutoFit/>
                </a:bodyPr>
                <a:lstStyle/>
                <a:p>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342" name="テキスト ボックス 2"/>
              <p:cNvSpPr txBox="1">
                <a:spLocks noChangeArrowheads="1"/>
              </p:cNvSpPr>
              <p:nvPr/>
            </p:nvSpPr>
            <p:spPr bwMode="auto">
              <a:xfrm>
                <a:off x="3318486" y="1516298"/>
                <a:ext cx="851653" cy="577762"/>
              </a:xfrm>
              <a:prstGeom prst="rect">
                <a:avLst/>
              </a:prstGeom>
              <a:noFill/>
              <a:ln w="9525">
                <a:noFill/>
                <a:miter lim="800000"/>
                <a:headEnd/>
                <a:tailEnd/>
              </a:ln>
            </p:spPr>
            <p:txBody>
              <a:bodyPr wrap="square">
                <a:spAutoFit/>
              </a:bodyPr>
              <a:lstStyle/>
              <a:p>
                <a:r>
                  <a:rPr lang="ja-JP" altLang="en-US"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3" name="テキスト ボックス 32"/>
              <p:cNvSpPr txBox="1">
                <a:spLocks noChangeArrowheads="1"/>
              </p:cNvSpPr>
              <p:nvPr/>
            </p:nvSpPr>
            <p:spPr bwMode="auto">
              <a:xfrm>
                <a:off x="3195634" y="2545888"/>
                <a:ext cx="1212323" cy="525237"/>
              </a:xfrm>
              <a:prstGeom prst="rect">
                <a:avLst/>
              </a:prstGeom>
              <a:noFill/>
              <a:ln w="9525">
                <a:noFill/>
                <a:miter lim="800000"/>
                <a:headEnd/>
                <a:tailEnd/>
              </a:ln>
            </p:spPr>
            <p:txBody>
              <a:bodyPr wrap="square">
                <a:spAutoFit/>
              </a:bodyPr>
              <a:lstStyle/>
              <a:p>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344" name="テキスト ボックス 58"/>
              <p:cNvSpPr txBox="1">
                <a:spLocks noChangeArrowheads="1"/>
              </p:cNvSpPr>
              <p:nvPr/>
            </p:nvSpPr>
            <p:spPr bwMode="auto">
              <a:xfrm>
                <a:off x="2972896" y="2062345"/>
                <a:ext cx="2435634" cy="682811"/>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3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cxnSp>
          <p:nvCxnSpPr>
            <p:cNvPr id="312" name="直線コネクタ 311"/>
            <p:cNvCxnSpPr/>
            <p:nvPr/>
          </p:nvCxnSpPr>
          <p:spPr>
            <a:xfrm flipV="1">
              <a:off x="4002527" y="3170070"/>
              <a:ext cx="856810" cy="10689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a:off x="3320237" y="4238999"/>
              <a:ext cx="59372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14" name="Picture 2" descr="C:\Documents and Settings\admin\Local Settings\Temporary Internet Files\Content.IE5\0C2OPJ5W\MC900343639[1].wmf"/>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18205" y="3972914"/>
              <a:ext cx="279401" cy="328611"/>
            </a:xfrm>
            <a:prstGeom prst="rect">
              <a:avLst/>
            </a:prstGeom>
            <a:noFill/>
            <a:ln w="9525">
              <a:noFill/>
              <a:miter lim="800000"/>
              <a:headEnd/>
              <a:tailEnd/>
            </a:ln>
          </p:spPr>
        </p:pic>
        <p:cxnSp>
          <p:nvCxnSpPr>
            <p:cNvPr id="315" name="直線コネクタ 314"/>
            <p:cNvCxnSpPr/>
            <p:nvPr/>
          </p:nvCxnSpPr>
          <p:spPr>
            <a:xfrm>
              <a:off x="3046376" y="3264272"/>
              <a:ext cx="987424" cy="0"/>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pic>
          <p:nvPicPr>
            <p:cNvPr id="316" name="Picture 4" descr="記号"/>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082321" y="3038550"/>
              <a:ext cx="176211" cy="149224"/>
            </a:xfrm>
            <a:prstGeom prst="rect">
              <a:avLst/>
            </a:prstGeom>
            <a:noFill/>
            <a:ln w="9525">
              <a:noFill/>
              <a:miter lim="800000"/>
              <a:headEnd/>
              <a:tailEnd/>
            </a:ln>
          </p:spPr>
        </p:pic>
        <p:pic>
          <p:nvPicPr>
            <p:cNvPr id="317" name="Picture 6" descr="記号"/>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886479" y="3196949"/>
              <a:ext cx="174625" cy="149224"/>
            </a:xfrm>
            <a:prstGeom prst="rect">
              <a:avLst/>
            </a:prstGeom>
            <a:noFill/>
            <a:ln w="9525">
              <a:noFill/>
              <a:miter lim="800000"/>
              <a:headEnd/>
              <a:tailEnd/>
            </a:ln>
          </p:spPr>
        </p:pic>
        <p:sp>
          <p:nvSpPr>
            <p:cNvPr id="318" name="円/楕円 255"/>
            <p:cNvSpPr>
              <a:spLocks noChangeAspect="1"/>
            </p:cNvSpPr>
            <p:nvPr/>
          </p:nvSpPr>
          <p:spPr bwMode="auto">
            <a:xfrm>
              <a:off x="3542028" y="5060869"/>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9" name="円/楕円 256"/>
            <p:cNvSpPr>
              <a:spLocks noChangeAspect="1"/>
            </p:cNvSpPr>
            <p:nvPr/>
          </p:nvSpPr>
          <p:spPr bwMode="auto">
            <a:xfrm>
              <a:off x="4860483" y="2719498"/>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0" name="テキスト ボックス 2"/>
            <p:cNvSpPr txBox="1">
              <a:spLocks noChangeArrowheads="1"/>
            </p:cNvSpPr>
            <p:nvPr/>
          </p:nvSpPr>
          <p:spPr bwMode="auto">
            <a:xfrm>
              <a:off x="2867136" y="1827408"/>
              <a:ext cx="2415021" cy="625514"/>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grpSp>
          <p:nvGrpSpPr>
            <p:cNvPr id="321" name="グループ化 4"/>
            <p:cNvGrpSpPr>
              <a:grpSpLocks/>
            </p:cNvGrpSpPr>
            <p:nvPr/>
          </p:nvGrpSpPr>
          <p:grpSpPr bwMode="auto">
            <a:xfrm>
              <a:off x="-373068" y="4273744"/>
              <a:ext cx="2474314" cy="2039451"/>
              <a:chOff x="-45436" y="3649730"/>
              <a:chExt cx="2609242" cy="2506159"/>
            </a:xfrm>
          </p:grpSpPr>
          <p:sp>
            <p:nvSpPr>
              <p:cNvPr id="337" name="角丸四角形 336"/>
              <p:cNvSpPr/>
              <p:nvPr/>
            </p:nvSpPr>
            <p:spPr>
              <a:xfrm>
                <a:off x="-45436" y="5895863"/>
                <a:ext cx="2609242" cy="26002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338" name="Picture 2" descr="C:\Users\y-inoue\Desktop\top_image.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5433" y="3867058"/>
                <a:ext cx="2609239" cy="1637599"/>
              </a:xfrm>
              <a:prstGeom prst="rect">
                <a:avLst/>
              </a:prstGeom>
              <a:noFill/>
              <a:ln w="19050">
                <a:solidFill>
                  <a:srgbClr val="FFFFFF"/>
                </a:solidFill>
              </a:ln>
              <a:effectLst>
                <a:glow rad="101600">
                  <a:schemeClr val="accent1">
                    <a:satMod val="175000"/>
                    <a:alpha val="40000"/>
                  </a:schemeClr>
                </a:glow>
              </a:effectLst>
            </p:spPr>
          </p:pic>
          <p:sp>
            <p:nvSpPr>
              <p:cNvPr id="339" name="角丸四角形 338"/>
              <p:cNvSpPr/>
              <p:nvPr/>
            </p:nvSpPr>
            <p:spPr>
              <a:xfrm>
                <a:off x="-45436" y="5568887"/>
                <a:ext cx="2609241" cy="219794"/>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薬戦略部</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0" name="正方形/長方形 339"/>
              <p:cNvSpPr/>
              <p:nvPr/>
            </p:nvSpPr>
            <p:spPr>
              <a:xfrm>
                <a:off x="-45433" y="3649730"/>
                <a:ext cx="2609239" cy="334359"/>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322"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323" name="円/楕円 26"/>
            <p:cNvSpPr>
              <a:spLocks noChangeAspect="1"/>
            </p:cNvSpPr>
            <p:nvPr/>
          </p:nvSpPr>
          <p:spPr bwMode="auto">
            <a:xfrm>
              <a:off x="2350486" y="4113930"/>
              <a:ext cx="142809" cy="16894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4" name="テキスト ボックス 2"/>
            <p:cNvSpPr txBox="1">
              <a:spLocks noChangeArrowheads="1"/>
            </p:cNvSpPr>
            <p:nvPr/>
          </p:nvSpPr>
          <p:spPr bwMode="auto">
            <a:xfrm>
              <a:off x="893907" y="3740130"/>
              <a:ext cx="1958976" cy="502896"/>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325" name="円/楕円 24"/>
            <p:cNvSpPr>
              <a:spLocks noChangeAspect="1"/>
            </p:cNvSpPr>
            <p:nvPr/>
          </p:nvSpPr>
          <p:spPr bwMode="auto">
            <a:xfrm>
              <a:off x="2804259" y="6067725"/>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6" name="テキスト ボックス 2"/>
            <p:cNvSpPr txBox="1">
              <a:spLocks noChangeArrowheads="1"/>
            </p:cNvSpPr>
            <p:nvPr/>
          </p:nvSpPr>
          <p:spPr bwMode="auto">
            <a:xfrm>
              <a:off x="2756311" y="5828106"/>
              <a:ext cx="1958976" cy="457175"/>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327" name="テキスト ボックス 2"/>
            <p:cNvSpPr txBox="1">
              <a:spLocks noChangeArrowheads="1"/>
            </p:cNvSpPr>
            <p:nvPr/>
          </p:nvSpPr>
          <p:spPr bwMode="auto">
            <a:xfrm>
              <a:off x="2486627" y="4849713"/>
              <a:ext cx="1520009" cy="568649"/>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328" name="円/楕円 24"/>
            <p:cNvSpPr>
              <a:spLocks noChangeAspect="1"/>
            </p:cNvSpPr>
            <p:nvPr/>
          </p:nvSpPr>
          <p:spPr bwMode="auto">
            <a:xfrm>
              <a:off x="3475712" y="5391021"/>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9" name="テキスト ボックス 2"/>
            <p:cNvSpPr txBox="1">
              <a:spLocks noChangeArrowheads="1"/>
            </p:cNvSpPr>
            <p:nvPr/>
          </p:nvSpPr>
          <p:spPr bwMode="auto">
            <a:xfrm>
              <a:off x="2461441" y="5177715"/>
              <a:ext cx="1363764" cy="568649"/>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330" name="テキスト ボックス 2"/>
            <p:cNvSpPr txBox="1">
              <a:spLocks noChangeArrowheads="1"/>
            </p:cNvSpPr>
            <p:nvPr/>
          </p:nvSpPr>
          <p:spPr bwMode="auto">
            <a:xfrm>
              <a:off x="904369" y="2582077"/>
              <a:ext cx="3118802" cy="1478491"/>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スーパーコンピューター京</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331" name="円/楕円 24"/>
            <p:cNvSpPr>
              <a:spLocks noChangeAspect="1"/>
            </p:cNvSpPr>
            <p:nvPr/>
          </p:nvSpPr>
          <p:spPr bwMode="auto">
            <a:xfrm>
              <a:off x="3893570" y="4670004"/>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2" name="テキスト ボックス 2"/>
            <p:cNvSpPr txBox="1">
              <a:spLocks noChangeArrowheads="1"/>
            </p:cNvSpPr>
            <p:nvPr/>
          </p:nvSpPr>
          <p:spPr bwMode="auto">
            <a:xfrm>
              <a:off x="2879617" y="2068054"/>
              <a:ext cx="3102630" cy="1023570"/>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333"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4" name="テキスト ボックス 2"/>
            <p:cNvSpPr txBox="1">
              <a:spLocks noChangeArrowheads="1"/>
            </p:cNvSpPr>
            <p:nvPr/>
          </p:nvSpPr>
          <p:spPr bwMode="auto">
            <a:xfrm>
              <a:off x="-474022" y="1918598"/>
              <a:ext cx="1246373" cy="625514"/>
            </a:xfrm>
            <a:prstGeom prst="rect">
              <a:avLst/>
            </a:prstGeom>
            <a:noFill/>
            <a:ln w="9525">
              <a:noFill/>
              <a:miter lim="800000"/>
              <a:headEnd/>
              <a:tailEnd/>
            </a:ln>
          </p:spPr>
          <p:txBody>
            <a:bodyPr wrap="square">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5"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336" name="テキスト ボックス 2"/>
            <p:cNvSpPr txBox="1">
              <a:spLocks noChangeArrowheads="1"/>
            </p:cNvSpPr>
            <p:nvPr/>
          </p:nvSpPr>
          <p:spPr bwMode="auto">
            <a:xfrm>
              <a:off x="2332941" y="4159189"/>
              <a:ext cx="1958976" cy="568649"/>
            </a:xfrm>
            <a:prstGeom prst="rect">
              <a:avLst/>
            </a:prstGeom>
            <a:noFill/>
            <a:ln w="9525">
              <a:noFill/>
              <a:miter lim="800000"/>
              <a:headEnd/>
              <a:tailEnd/>
            </a:ln>
          </p:spPr>
          <p:txBody>
            <a:bodyPr>
              <a:spAutoFit/>
            </a:bodyPr>
            <a:lstStyle/>
            <a:p>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未来医療国際拠点</a:t>
              </a:r>
              <a:endPar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56" name="円/楕円 298"/>
          <p:cNvSpPr>
            <a:spLocks noChangeAspect="1"/>
          </p:cNvSpPr>
          <p:nvPr/>
        </p:nvSpPr>
        <p:spPr bwMode="auto">
          <a:xfrm>
            <a:off x="6736847" y="3168696"/>
            <a:ext cx="85921" cy="68816"/>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7" name="円/楕円 298"/>
          <p:cNvSpPr>
            <a:spLocks noChangeAspect="1"/>
          </p:cNvSpPr>
          <p:nvPr/>
        </p:nvSpPr>
        <p:spPr bwMode="auto">
          <a:xfrm>
            <a:off x="6543995" y="3312493"/>
            <a:ext cx="85921" cy="68816"/>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8" name="直線コネクタ 357"/>
          <p:cNvCxnSpPr/>
          <p:nvPr/>
        </p:nvCxnSpPr>
        <p:spPr>
          <a:xfrm>
            <a:off x="6238558" y="2947161"/>
            <a:ext cx="394799" cy="0"/>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cxnSp>
        <p:nvCxnSpPr>
          <p:cNvPr id="359" name="直線コネクタ 358"/>
          <p:cNvCxnSpPr/>
          <p:nvPr/>
        </p:nvCxnSpPr>
        <p:spPr>
          <a:xfrm>
            <a:off x="6626263" y="2948827"/>
            <a:ext cx="103849" cy="28913"/>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sp>
        <p:nvSpPr>
          <p:cNvPr id="360" name="テキスト ボックス 2"/>
          <p:cNvSpPr txBox="1">
            <a:spLocks noChangeArrowheads="1"/>
          </p:cNvSpPr>
          <p:nvPr/>
        </p:nvSpPr>
        <p:spPr bwMode="auto">
          <a:xfrm>
            <a:off x="6101802" y="3348852"/>
            <a:ext cx="728950" cy="153888"/>
          </a:xfrm>
          <a:prstGeom prst="rect">
            <a:avLst/>
          </a:prstGeom>
          <a:noFill/>
          <a:ln w="9525">
            <a:noFill/>
            <a:miter lim="800000"/>
            <a:headEnd/>
            <a:tailEnd/>
          </a:ln>
        </p:spPr>
        <p:txBody>
          <a:bodyPr wrap="square">
            <a:spAutoFit/>
          </a:bodyPr>
          <a:lstStyle/>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31553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322962" cy="4428000"/>
          </a:xfrm>
          <a:prstGeom prst="roundRect">
            <a:avLst>
              <a:gd name="adj" fmla="val 518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夏に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期」のまちづくりと連動し、世界から人材、技術を集積・交流させ、新しい産業・技術・知財を創造する「イノベーション」の拠点を形成することで、新た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8994" y="1986459"/>
            <a:ext cx="8977502" cy="464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646489" y="2132856"/>
            <a:ext cx="5317423" cy="4428000"/>
          </a:xfrm>
          <a:prstGeom prst="roundRect">
            <a:avLst>
              <a:gd name="adj" fmla="val 404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・関西の各拠点のポテンシャルを最大限活用し、「イノベーション・エコシステム」を構築し、イノベーションの連鎖を生み出す。また、</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ロボット技術、ビッグデータ等を活用してイノベーションを促進し、社会課題の解決や新たなビジネス分野の開拓・産業化を図る。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68452" y="116632"/>
            <a:ext cx="6921386"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sp>
        <p:nvSpPr>
          <p:cNvPr id="31" name="正方形/長方形 30"/>
          <p:cNvSpPr/>
          <p:nvPr/>
        </p:nvSpPr>
        <p:spPr>
          <a:xfrm>
            <a:off x="486000" y="566682"/>
            <a:ext cx="8154452" cy="118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
        <p:nvSpPr>
          <p:cNvPr id="16" name="テキスト ボックス 15"/>
          <p:cNvSpPr txBox="1"/>
          <p:nvPr/>
        </p:nvSpPr>
        <p:spPr>
          <a:xfrm>
            <a:off x="323527" y="6093296"/>
            <a:ext cx="3096345" cy="338554"/>
          </a:xfrm>
          <a:prstGeom prst="rect">
            <a:avLst/>
          </a:prstGeom>
          <a:noFill/>
        </p:spPr>
        <p:txBody>
          <a:bodyPr wrap="square" rtlCol="0">
            <a:spAutoFit/>
          </a:bodyPr>
          <a:lstStyle/>
          <a:p>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出典：大阪駅周辺、中之島、御堂筋周辺地域都市再生緊急整備</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協議会第</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回大阪駅周辺地域部会資料</a:t>
            </a:r>
            <a:endPar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819376" y="2982144"/>
            <a:ext cx="3227476"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619714956"/>
              </p:ext>
            </p:extLst>
          </p:nvPr>
        </p:nvGraphicFramePr>
        <p:xfrm>
          <a:off x="3826520" y="3252781"/>
          <a:ext cx="5040561" cy="2264451"/>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728193">
                  <a:extLst>
                    <a:ext uri="{9D8B030D-6E8A-4147-A177-3AD203B41FA5}">
                      <a16:colId xmlns:a16="http://schemas.microsoft.com/office/drawing/2014/main" val="20002"/>
                    </a:ext>
                  </a:extLst>
                </a:gridCol>
              </a:tblGrid>
              <a:tr h="210840">
                <a:tc>
                  <a:txBody>
                    <a:bodyPr/>
                    <a:lstStyle/>
                    <a:p>
                      <a:pPr algn="ct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機関名</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主な分野</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312624">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人工知能技術コンソーシアム関西支部</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大阪商工会議所が事務局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301633">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CiNet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脳情報科学、</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301633">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大阪工業大学ロボティクス＆デザインセンター</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年に梅田キャンパス開設）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r h="301633">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i-RooBO</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 Network Forum</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4"/>
                  </a:ext>
                </a:extLst>
              </a:tr>
              <a:tr h="210840">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組込みシステム産業振興機構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5"/>
                  </a:ext>
                </a:extLst>
              </a:tr>
              <a:tr h="312624">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株式会社国際電気通信基礎技術研究所（</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ATR</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6"/>
                  </a:ext>
                </a:extLst>
              </a:tr>
              <a:tr h="312624">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NICT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7"/>
                  </a:ext>
                </a:extLst>
              </a:tr>
            </a:tbl>
          </a:graphicData>
        </a:graphic>
      </p:graphicFrame>
      <p:sp>
        <p:nvSpPr>
          <p:cNvPr id="24" name="スライド番号プレースホルダー 1"/>
          <p:cNvSpPr txBox="1">
            <a:spLocks/>
          </p:cNvSpPr>
          <p:nvPr/>
        </p:nvSpPr>
        <p:spPr bwMode="auto">
          <a:xfrm>
            <a:off x="8378825" y="6560856"/>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smtClean="0">
                <a:solidFill>
                  <a:prstClr val="black"/>
                </a:solidFill>
              </a:rPr>
              <a:pPr algn="r" eaLnBrk="1" hangingPunct="1">
                <a:spcBef>
                  <a:spcPct val="0"/>
                </a:spcBef>
                <a:buFontTx/>
                <a:buNone/>
              </a:pPr>
              <a:t>38</a:t>
            </a:fld>
            <a:endParaRPr lang="ja-JP" altLang="en-US" sz="1200" dirty="0">
              <a:solidFill>
                <a:prstClr val="black"/>
              </a:solidFill>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4392774"/>
            <a:ext cx="3096345" cy="163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 1"/>
          <p:cNvSpPr/>
          <p:nvPr/>
        </p:nvSpPr>
        <p:spPr>
          <a:xfrm>
            <a:off x="292821" y="3645096"/>
            <a:ext cx="3096345" cy="648000"/>
          </a:xfrm>
          <a:prstGeom prst="round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100" b="1" dirty="0" smtClean="0">
                <a:solidFill>
                  <a:srgbClr val="3333CC"/>
                </a:solidFill>
                <a:latin typeface="Meiryo UI" panose="020B0604030504040204" pitchFamily="50" charset="-128"/>
                <a:ea typeface="Meiryo UI" panose="020B0604030504040204" pitchFamily="50" charset="-128"/>
              </a:rPr>
              <a:t>「ライフデザイン・イノベーション」</a:t>
            </a:r>
            <a:endParaRPr lang="en-US" altLang="ja-JP" sz="1100" b="1" dirty="0" smtClean="0">
              <a:solidFill>
                <a:srgbClr val="3333CC"/>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超スマート社会が到来する中、</a:t>
            </a:r>
            <a:r>
              <a:rPr lang="en-US" altLang="ja-JP" sz="800" dirty="0" err="1" smtClean="0">
                <a:solidFill>
                  <a:schemeClr val="tx1"/>
                </a:solidFill>
                <a:latin typeface="Meiryo UI" panose="020B0604030504040204" pitchFamily="50" charset="-128"/>
                <a:ea typeface="Meiryo UI" panose="020B0604030504040204" pitchFamily="50" charset="-128"/>
              </a:rPr>
              <a:t>IoT</a:t>
            </a:r>
            <a:r>
              <a:rPr lang="ja-JP" altLang="en-US" sz="800" dirty="0" smtClean="0">
                <a:solidFill>
                  <a:schemeClr val="tx1"/>
                </a:solidFill>
                <a:latin typeface="Meiryo UI" panose="020B0604030504040204" pitchFamily="50" charset="-128"/>
                <a:ea typeface="Meiryo UI" panose="020B0604030504040204" pitchFamily="50" charset="-128"/>
              </a:rPr>
              <a:t>やビッグデータ等の活用により、創薬や医療機器開発などの分野にとどまらず人々が健康で豊かに生きるための新しい製品・サービスを創出する</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3855101" y="5589240"/>
            <a:ext cx="4605331" cy="769441"/>
          </a:xfrm>
          <a:prstGeom prst="rect">
            <a:avLst/>
          </a:prstGeom>
        </p:spPr>
        <p:txBody>
          <a:bodyPr wrap="square">
            <a:spAutoFit/>
          </a:bodyPr>
          <a:lstStyle/>
          <a:p>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大阪府、大阪市、大阪商工会議所により、大阪における実証事業を推進</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・実証実験を希望する事業者への実証実験のフィールド調整</a:t>
            </a:r>
            <a:endParaRPr lang="en-US" altLang="ja-JP"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・資金支援、</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支援などのビジネス化支援</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・必要な規制緩和の国へ</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605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07504"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34654" y="332656"/>
            <a:ext cx="3960000" cy="5183996"/>
          </a:xfrm>
          <a:prstGeom prst="roundRect">
            <a:avLst>
              <a:gd name="adj" fmla="val 420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戦略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電池関連（蓄電池分野、水素・燃料電池分野など）産業の創出・国際競争力強化に向けて、事業参入や実証プロジェクトの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実施に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かかる相談対応や、技術面での課題解決を進めるなど、新エネルギー産業のさらなる競争力強化を図る。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洲に開所した大型蓄電池システム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関西圏に拠点を有する大手・中堅企業で構成する「大阪スマートエネルギーパートナーズ」と、自社技術の活用や新規参入を目指す中小・ベンチャー企業等で組織する「おおさかスマエネインダストリーネットワーク」の２つのプラットフォームを設置。</a:t>
            </a:r>
          </a:p>
          <a:p>
            <a:pPr lvl="0"/>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蓄電池</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、水素・燃料電池などの「スマートエネルギー分野」でのオープンイノベーションを推進</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30143" y="332656"/>
            <a:ext cx="4647359" cy="5183996"/>
          </a:xfrm>
          <a:prstGeom prst="roundRect">
            <a:avLst>
              <a:gd name="adj" fmla="val 417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内外からの企業誘致による産業集積促進等を通じ、大阪自らの支援機能の強化を図る。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月に開設された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801038" y="4149080"/>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457224" y="4149080"/>
            <a:ext cx="2555773"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INPIT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6" name="テキスト ボックス 65"/>
          <p:cNvSpPr txBox="1"/>
          <p:nvPr/>
        </p:nvSpPr>
        <p:spPr>
          <a:xfrm>
            <a:off x="632841" y="1988840"/>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975532" y="2996952"/>
            <a:ext cx="3236428" cy="215444"/>
          </a:xfrm>
          <a:prstGeom prst="rect">
            <a:avLst/>
          </a:prstGeom>
          <a:noFill/>
        </p:spPr>
        <p:txBody>
          <a:bodyPr wrap="square" rtlCol="0">
            <a:spAutoFit/>
          </a:bodyPr>
          <a:lstStyle/>
          <a:p>
            <a:pPr algn="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製品評価技術基盤機構ホームページ</a:t>
            </a:r>
          </a:p>
        </p:txBody>
      </p:sp>
      <p:sp>
        <p:nvSpPr>
          <p:cNvPr id="78" name="正方形/長方形 77"/>
          <p:cNvSpPr/>
          <p:nvPr/>
        </p:nvSpPr>
        <p:spPr>
          <a:xfrm>
            <a:off x="162645"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293648" y="5949280"/>
            <a:ext cx="10615056" cy="734888"/>
            <a:chOff x="1820233" y="1700808"/>
            <a:chExt cx="8762783" cy="734888"/>
          </a:xfrm>
        </p:grpSpPr>
        <p:grpSp>
          <p:nvGrpSpPr>
            <p:cNvPr id="139" name="グループ化 138"/>
            <p:cNvGrpSpPr/>
            <p:nvPr/>
          </p:nvGrpSpPr>
          <p:grpSpPr>
            <a:xfrm>
              <a:off x="1820233" y="1700808"/>
              <a:ext cx="3358872" cy="230832"/>
              <a:chOff x="1820233" y="1811713"/>
              <a:chExt cx="3358872" cy="230832"/>
            </a:xfrm>
          </p:grpSpPr>
          <p:sp>
            <p:nvSpPr>
              <p:cNvPr id="149" name="正方形/長方形 148"/>
              <p:cNvSpPr/>
              <p:nvPr/>
            </p:nvSpPr>
            <p:spPr>
              <a:xfrm>
                <a:off x="2331127" y="1811713"/>
                <a:ext cx="2847978"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近畿統括本部設置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20233" y="1844824"/>
                <a:ext cx="59152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0233" y="1877936"/>
              <a:ext cx="3230599" cy="230832"/>
              <a:chOff x="1913360" y="829608"/>
              <a:chExt cx="3817841" cy="323165"/>
            </a:xfrm>
          </p:grpSpPr>
          <p:sp>
            <p:nvSpPr>
              <p:cNvPr id="147" name="右矢印 146"/>
              <p:cNvSpPr/>
              <p:nvPr/>
            </p:nvSpPr>
            <p:spPr>
              <a:xfrm>
                <a:off x="1913360" y="864569"/>
                <a:ext cx="2491920" cy="2016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0233" y="1988840"/>
              <a:ext cx="5433125" cy="230832"/>
              <a:chOff x="1799685" y="596984"/>
              <a:chExt cx="5433125" cy="230832"/>
            </a:xfrm>
          </p:grpSpPr>
          <p:sp>
            <p:nvSpPr>
              <p:cNvPr id="145" name="正方形/長方形 144"/>
              <p:cNvSpPr/>
              <p:nvPr/>
            </p:nvSpPr>
            <p:spPr>
              <a:xfrm>
                <a:off x="5668419" y="596984"/>
                <a:ext cx="15643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799685" y="680041"/>
                <a:ext cx="390542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0233" y="2204864"/>
              <a:ext cx="8762783" cy="230832"/>
              <a:chOff x="1916098" y="1197839"/>
              <a:chExt cx="8451266" cy="386543"/>
            </a:xfrm>
          </p:grpSpPr>
          <p:sp>
            <p:nvSpPr>
              <p:cNvPr id="143" name="右矢印 142"/>
              <p:cNvSpPr/>
              <p:nvPr/>
            </p:nvSpPr>
            <p:spPr>
              <a:xfrm>
                <a:off x="1916098" y="1258162"/>
                <a:ext cx="6060442"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6064377" y="1197839"/>
                <a:ext cx="4302987"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aphicFrame>
        <p:nvGraphicFramePr>
          <p:cNvPr id="41" name="表 40"/>
          <p:cNvGraphicFramePr>
            <a:graphicFrameLocks noGrp="1"/>
          </p:cNvGraphicFramePr>
          <p:nvPr>
            <p:extLst>
              <p:ext uri="{D42A27DB-BD31-4B8C-83A1-F6EECF244321}">
                <p14:modId xmlns:p14="http://schemas.microsoft.com/office/powerpoint/2010/main" val="1272891867"/>
              </p:ext>
            </p:extLst>
          </p:nvPr>
        </p:nvGraphicFramePr>
        <p:xfrm>
          <a:off x="4395448" y="1916832"/>
          <a:ext cx="4497032" cy="1987306"/>
        </p:xfrm>
        <a:graphic>
          <a:graphicData uri="http://schemas.openxmlformats.org/drawingml/2006/table">
            <a:tbl>
              <a:tblPr firstRow="1" bandRow="1">
                <a:tableStyleId>{5C22544A-7EE6-4342-B048-85BDC9FD1C3A}</a:tableStyleId>
              </a:tblPr>
              <a:tblGrid>
                <a:gridCol w="2096125">
                  <a:extLst>
                    <a:ext uri="{9D8B030D-6E8A-4147-A177-3AD203B41FA5}">
                      <a16:colId xmlns:a16="http://schemas.microsoft.com/office/drawing/2014/main" val="20000"/>
                    </a:ext>
                  </a:extLst>
                </a:gridCol>
                <a:gridCol w="2400907">
                  <a:extLst>
                    <a:ext uri="{9D8B030D-6E8A-4147-A177-3AD203B41FA5}">
                      <a16:colId xmlns:a16="http://schemas.microsoft.com/office/drawing/2014/main" val="20001"/>
                    </a:ext>
                  </a:extLst>
                </a:gridCol>
              </a:tblGrid>
              <a:tr h="260117">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大阪に新たに拡充された機能等</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10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en-US" sz="1000" b="0" u="none"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高度・専門的な知財相談等が可能に</a:t>
                      </a:r>
                    </a:p>
                    <a:p>
                      <a:endParaRPr kumimoji="1" lang="ja-JP" altLang="en-US" sz="1000" b="0" u="none"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）がオープン、知的財産に関する高度・専門的な支援、高度検索用端末による産業財産権情報の提供、出張面接審査・テレビ面接審査の場の提供等を開始</a:t>
                      </a:r>
                    </a:p>
                  </a:txBody>
                  <a:tcPr/>
                </a:tc>
                <a:extLst>
                  <a:ext uri="{0D108BD9-81ED-4DB2-BD59-A6C34878D82A}">
                    <a16:rowId xmlns:a16="http://schemas.microsoft.com/office/drawing/2014/main" val="10001"/>
                  </a:ext>
                </a:extLst>
              </a:tr>
              <a:tr h="709381">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a:t>
                      </a:r>
                      <a:r>
                        <a:rPr kumimoji="1" lang="en-US" altLang="ja-JP"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中小企業の実態把握機能を抜本的に強化する「中小企業政策調査課」を設置</a:t>
                      </a:r>
                      <a:endParaRPr kumimoji="1" lang="ja-JP" altLang="en-US" sz="1000" b="0" u="none" baseline="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38" name="正方形/長方形 37"/>
          <p:cNvSpPr/>
          <p:nvPr/>
        </p:nvSpPr>
        <p:spPr>
          <a:xfrm>
            <a:off x="7404904" y="57727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サブタイトル 2"/>
          <p:cNvSpPr txBox="1">
            <a:spLocks/>
          </p:cNvSpPr>
          <p:nvPr/>
        </p:nvSpPr>
        <p:spPr>
          <a:xfrm>
            <a:off x="2446276" y="1988840"/>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39</a:t>
            </a:fld>
            <a:endParaRPr lang="ja-JP" altLang="en-US" sz="1200" dirty="0">
              <a:solidFill>
                <a:prstClr val="black"/>
              </a:solidFill>
            </a:endParaRPr>
          </a:p>
        </p:txBody>
      </p:sp>
      <p:pic>
        <p:nvPicPr>
          <p:cNvPr id="4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047" y="4383316"/>
            <a:ext cx="1512168" cy="9545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57" y="2226778"/>
            <a:ext cx="1490887" cy="770174"/>
          </a:xfrm>
          <a:prstGeom prst="rect">
            <a:avLst/>
          </a:prstGeom>
          <a:noFill/>
          <a:extLst/>
        </p:spPr>
      </p:pic>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7223" y="2226552"/>
            <a:ext cx="1023041" cy="7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descr="Z:\平成29年度\08_各種調査照会関係\01_照会\180110〆切　★【副首都】副首都推進本部会議資料について\DSC_168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1312" y="4376502"/>
            <a:ext cx="1300126" cy="975095"/>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976" y="4365104"/>
            <a:ext cx="3816000" cy="1043544"/>
          </a:xfrm>
          <a:prstGeom prst="rect">
            <a:avLst/>
          </a:prstGeom>
        </p:spPr>
      </p:pic>
    </p:spTree>
    <p:extLst>
      <p:ext uri="{BB962C8B-B14F-4D97-AF65-F5344CB8AC3E}">
        <p14:creationId xmlns:p14="http://schemas.microsoft.com/office/powerpoint/2010/main" val="3860524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56129" y="1419960"/>
            <a:ext cx="8431742" cy="460132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わが国は、戦後の高度成長期から今日まで一貫して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世界的な都市間競争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の時代の中で、低迷が続く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日本全体の成長力を高める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ためには、東京一極に頼るのではなく、国全体の成長をけん引する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国際競争力を持つ拠点都市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を複数創出することが望まれる。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さらに、何よりも、災害リスクを抱えるわが国において、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東京一極集中は大きなリスク要因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を支える拠点都市を戦略的に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東京と同時被災の可能性の低い都市にバックアップのための資源を整え、平時から機能させることは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、首都･東京の負荷を軽減し、国土の強靭性を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高める上で大きな意義がある。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加えて、中央集権型システムを打破し、</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転換を先導する都市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をつくることが、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将来にわたってわが国が活力を維持し、発展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していくことにつながる。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9599" y="594480"/>
            <a:ext cx="38615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１．なぜ副首都が日本に必要か</a:t>
            </a:r>
          </a:p>
        </p:txBody>
      </p:sp>
      <p:sp>
        <p:nvSpPr>
          <p:cNvPr id="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Tree>
    <p:extLst>
      <p:ext uri="{BB962C8B-B14F-4D97-AF65-F5344CB8AC3E}">
        <p14:creationId xmlns:p14="http://schemas.microsoft.com/office/powerpoint/2010/main" val="2663528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658" y="3212975"/>
            <a:ext cx="8977502" cy="338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333119"/>
            <a:ext cx="8784000" cy="3168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まちづくりの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SMART RESORT CITY</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（夢と創造に出会える未来都市）」をコンセプトと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する新たな国際観光拠点形成を図る夢洲を含むベイエリア等の大阪都心部エリアに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23528" y="4131657"/>
            <a:ext cx="2088000" cy="864000"/>
          </a:xfrm>
          <a:prstGeom prst="rect">
            <a:avLst/>
          </a:prstGeom>
          <a:noFill/>
          <a:ln w="9525">
            <a:solidFill>
              <a:schemeClr val="tx1"/>
            </a:solidFill>
            <a:prstDash val="dash"/>
          </a:ln>
        </p:spPr>
        <p:txBody>
          <a:bodyPr wrap="square" rtlCol="0">
            <a:spAutoFit/>
          </a:bodyPr>
          <a:lstStyle/>
          <a:p>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夏</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先行</a:t>
            </a:r>
            <a:r>
              <a:rPr lang="ja-JP" altLang="en-US" sz="10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春</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基盤整備の全体</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完成</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83568" y="692696"/>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都市空間の創造</a:t>
            </a:r>
          </a:p>
        </p:txBody>
      </p:sp>
      <p:sp>
        <p:nvSpPr>
          <p:cNvPr id="17" name="正方形/長方形 16"/>
          <p:cNvSpPr/>
          <p:nvPr/>
        </p:nvSpPr>
        <p:spPr>
          <a:xfrm>
            <a:off x="683568" y="1124744"/>
            <a:ext cx="795688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2541306" y="4131657"/>
            <a:ext cx="2347721" cy="1169551"/>
          </a:xfrm>
          <a:prstGeom prst="rect">
            <a:avLst/>
          </a:prstGeom>
          <a:solidFill>
            <a:schemeClr val="bg1"/>
          </a:solidFill>
          <a:ln w="9525">
            <a:solidFill>
              <a:schemeClr val="tx1"/>
            </a:solidFill>
            <a:prstDash val="dash"/>
          </a:ln>
        </p:spPr>
        <p:txBody>
          <a:bodyPr wrap="square" rtlCol="0">
            <a:spAutoFit/>
          </a:bodyPr>
          <a:lstStyle/>
          <a:p>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・文化・学術・交流拠点として</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の機能向上形成</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i="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大阪中之島</a:t>
            </a:r>
            <a:r>
              <a:rPr lang="ja-JP" altLang="en-US"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美術館</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の整備</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社学共創・産学共創・アート</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拠点の形成</a:t>
            </a:r>
            <a:endParaRPr lang="en-US" altLang="ja-JP" sz="1000" strike="sng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000" strike="sng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・中規模</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の都市型</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000" strike="dblStrike"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018805" y="4131656"/>
            <a:ext cx="2340000" cy="1170000"/>
          </a:xfrm>
          <a:prstGeom prst="rect">
            <a:avLst/>
          </a:prstGeom>
          <a:noFill/>
          <a:ln w="9525">
            <a:solidFill>
              <a:schemeClr val="tx1"/>
            </a:solidFill>
            <a:prstDash val="dash"/>
          </a:ln>
        </p:spPr>
        <p:txBody>
          <a:bodyPr wrap="square" rtlCol="0">
            <a:spAutoFit/>
          </a:bodyPr>
          <a:lstStyle/>
          <a:p>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成長戦略拠点として、さらなる民間開発事業</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洲（夢と創造に出会える未来都市）</a:t>
            </a: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を含む国際観光拠点の形成</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40</a:t>
            </a:fld>
            <a:endParaRPr lang="ja-JP" altLang="en-US" sz="1200" dirty="0">
              <a:solidFill>
                <a:prstClr val="black"/>
              </a:solidFill>
            </a:endParaRPr>
          </a:p>
        </p:txBody>
      </p:sp>
      <p:sp>
        <p:nvSpPr>
          <p:cNvPr id="16" name="正方形/長方形 15"/>
          <p:cNvSpPr/>
          <p:nvPr/>
        </p:nvSpPr>
        <p:spPr>
          <a:xfrm>
            <a:off x="64443" y="3140968"/>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3" cstate="print"/>
          <a:srcRect/>
          <a:stretch>
            <a:fillRect/>
          </a:stretch>
        </p:blipFill>
        <p:spPr bwMode="auto">
          <a:xfrm>
            <a:off x="467035" y="5069358"/>
            <a:ext cx="1800987" cy="1226439"/>
          </a:xfrm>
          <a:prstGeom prst="rect">
            <a:avLst/>
          </a:prstGeom>
          <a:noFill/>
          <a:ln w="9525">
            <a:noFill/>
            <a:miter lim="800000"/>
            <a:headEnd/>
            <a:tailEnd/>
          </a:ln>
        </p:spPr>
      </p:pic>
      <p:pic>
        <p:nvPicPr>
          <p:cNvPr id="2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51" t="8472" b="5326"/>
          <a:stretch/>
        </p:blipFill>
        <p:spPr bwMode="auto">
          <a:xfrm>
            <a:off x="2600612" y="5395797"/>
            <a:ext cx="2222071" cy="90000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7488584" y="4131656"/>
            <a:ext cx="1403896" cy="1477328"/>
          </a:xfrm>
          <a:prstGeom prst="rect">
            <a:avLst/>
          </a:prstGeom>
          <a:noFill/>
          <a:ln w="9525">
            <a:solidFill>
              <a:schemeClr val="tx1"/>
            </a:solidFill>
            <a:prstDash val="dash"/>
          </a:ln>
        </p:spPr>
        <p:txBody>
          <a:bodyPr wrap="square" rtlCol="0">
            <a:spAutoFit/>
          </a:bodyPr>
          <a:lstStyle/>
          <a:p>
            <a:r>
              <a:rPr lang="en-US" altLang="ja-JP" sz="1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新大阪駅周辺</a:t>
            </a:r>
            <a:r>
              <a:rPr lang="en-US" altLang="ja-JP" sz="1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方針の骨格などを検討　</a:t>
            </a:r>
            <a:endParaRPr lang="en-US" altLang="ja-JP"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・スーパー・メガリージョンの形成などの新たなインパクトに備えて、</a:t>
            </a:r>
            <a:r>
              <a:rPr lang="en-US" altLang="ja-JP"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br>
              <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r>
              <a:rPr lang="en-US" altLang="ja-JP"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年先を</a:t>
            </a:r>
            <a:r>
              <a:rPr lang="ja-JP" altLang="en-US"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見据えた</a:t>
            </a:r>
            <a:r>
              <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まちづくり方針の骨格などを</a:t>
            </a:r>
            <a:r>
              <a:rPr lang="ja-JP" altLang="en-US"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p:cNvPicPr>
            <a:picLocks noChangeAspect="1" noChangeArrowheads="1"/>
          </p:cNvPicPr>
          <p:nvPr/>
        </p:nvPicPr>
        <p:blipFill>
          <a:blip r:embed="rId5" cstate="print"/>
          <a:srcRect/>
          <a:stretch>
            <a:fillRect/>
          </a:stretch>
        </p:blipFill>
        <p:spPr bwMode="auto">
          <a:xfrm>
            <a:off x="5245536" y="5373216"/>
            <a:ext cx="1886539" cy="900000"/>
          </a:xfrm>
          <a:prstGeom prst="rect">
            <a:avLst/>
          </a:prstGeom>
          <a:noFill/>
          <a:ln w="9525">
            <a:noFill/>
            <a:miter lim="800000"/>
            <a:headEnd/>
            <a:tailEnd/>
          </a:ln>
          <a:effectLst/>
        </p:spPr>
      </p:pic>
    </p:spTree>
    <p:extLst>
      <p:ext uri="{BB962C8B-B14F-4D97-AF65-F5344CB8AC3E}">
        <p14:creationId xmlns:p14="http://schemas.microsoft.com/office/powerpoint/2010/main" val="1458764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201194"/>
            <a:ext cx="8769427" cy="2700000"/>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■広域的な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視点</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都市空間の創造</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1"/>
            <a:ext cx="8977502" cy="575087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888593"/>
            <a:ext cx="4379241" cy="917848"/>
          </a:xfrm>
          <a:prstGeom prst="roundRect">
            <a:avLst>
              <a:gd name="adj" fmla="val 7253"/>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■大阪湾諸港の国際競争力</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阪神港では、国際コンテナ戦略港湾として、国、大阪市、神戸市、阪神国際港湾株式会社が連携して、集貨、創貨、船舶の大型化に対応した施設整備などの競争力強化に取り組む。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323528" y="772914"/>
            <a:ext cx="1787577" cy="2047603"/>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関西全体を視野に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、概ね関西大環状道路の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範囲内を大阪都市圏として、以下の視点で</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、道路・鉄道・河川等広域インフラを活かして、都市</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構造を大胆</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にとらえなおす。</a:t>
            </a:r>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55940"/>
            <a:ext cx="4384713" cy="749119"/>
          </a:xfrm>
          <a:prstGeom prst="roundRect">
            <a:avLst>
              <a:gd name="adj" fmla="val 1597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1300"/>
              </a:lnSpc>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東西の大都市圏を結ぶ広域交通インフラの複数ルートを確保し、その効果を西へ波及させるため、関係団体と連携して、リニア中央新幹線や北陸新幹線の大阪までの早期全線開業を促進する。</a:t>
            </a:r>
          </a:p>
        </p:txBody>
      </p:sp>
      <p:sp>
        <p:nvSpPr>
          <p:cNvPr id="50" name="角丸四角形 49"/>
          <p:cNvSpPr/>
          <p:nvPr/>
        </p:nvSpPr>
        <p:spPr>
          <a:xfrm>
            <a:off x="189037" y="3759805"/>
            <a:ext cx="4373770" cy="10740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３空港一体経営を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踏まえ、空港</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運営事業者が適切な投資と効率的な運営により、国内外からの空港利用者へのサービスを強化し、その可能性を最大限に引き出せるよう連携を図る。</a:t>
            </a: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51462" y="2959486"/>
            <a:ext cx="4318038" cy="2806987"/>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人流</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を支</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86916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a:off x="111188" y="5910844"/>
            <a:ext cx="8877362" cy="909056"/>
          </a:xfrm>
          <a:prstGeom prst="homePlate">
            <a:avLst>
              <a:gd name="adj" fmla="val 35602"/>
            </a:avLst>
          </a:prstGeom>
          <a:solidFill>
            <a:sysClr val="window" lastClr="FFFFFF"/>
          </a:solidFill>
          <a:ln w="9525" cap="flat" cmpd="sng" algn="ctr">
            <a:solidFill>
              <a:srgbClr val="385D8A"/>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83753"/>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782686" y="6322145"/>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301411" y="6383656"/>
            <a:ext cx="248306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5" name="正方形/長方形 64"/>
          <p:cNvSpPr/>
          <p:nvPr/>
        </p:nvSpPr>
        <p:spPr>
          <a:xfrm>
            <a:off x="6349440" y="6458161"/>
            <a:ext cx="2180810" cy="230833"/>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301411" y="6521721"/>
            <a:ext cx="601200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9" name="右矢印 68"/>
          <p:cNvSpPr/>
          <p:nvPr/>
        </p:nvSpPr>
        <p:spPr>
          <a:xfrm>
            <a:off x="301411" y="6662024"/>
            <a:ext cx="6679833" cy="140858"/>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6980307" y="6594177"/>
            <a:ext cx="2038727" cy="230832"/>
          </a:xfrm>
          <a:prstGeom prst="rect">
            <a:avLst/>
          </a:prstGeom>
        </p:spPr>
        <p:txBody>
          <a:bodyPr wrap="square">
            <a:spAutoFit/>
          </a:bodyPr>
          <a:lstStyle/>
          <a:p>
            <a:pPr fontAlgn="auto">
              <a:spcBef>
                <a:spcPts val="0"/>
              </a:spcBef>
              <a:spcAft>
                <a:spcPts val="0"/>
              </a:spcAft>
              <a:defRPr/>
            </a:pP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期先行</a:t>
            </a:r>
            <a:r>
              <a:rPr kumimoji="0" lang="ja-JP" altLang="en-US" sz="900" kern="0" dirty="0" err="1" smtClean="0">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2024</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4008" y="6186129"/>
            <a:ext cx="2107761" cy="230832"/>
          </a:xfrm>
          <a:prstGeom prst="rect">
            <a:avLst/>
          </a:prstGeom>
        </p:spPr>
        <p:txBody>
          <a:bodyPr wrap="square" anchor="ctr">
            <a:spAutoFit/>
          </a:bodyPr>
          <a:lstStyle/>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301411" y="6240814"/>
            <a:ext cx="1898886"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4"/>
            <a:ext cx="3514003" cy="1034474"/>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【主な取組み】　</a:t>
            </a:r>
          </a:p>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国土軸</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や空港・港湾等の広域拠点へのアクセス強化</a:t>
            </a:r>
          </a:p>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高速道路</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道路</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含む）、</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北大阪急行延伸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なにわ筋線、</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うめきた新駅、夢洲</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●放射・</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環状交通、府県間連携の更なる強化</a:t>
            </a:r>
          </a:p>
          <a:p>
            <a:pPr fontAlgn="auto">
              <a:spcBef>
                <a:spcPts val="0"/>
              </a:spcBef>
              <a:spcAft>
                <a:spcPts val="0"/>
              </a:spcAft>
            </a:pP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淀川左岸線、府県間道路</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号など）</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モノレール延伸</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403648" y="6050113"/>
            <a:ext cx="3920539" cy="230832"/>
          </a:xfrm>
          <a:prstGeom prst="rect">
            <a:avLst/>
          </a:prstGeom>
        </p:spPr>
        <p:txBody>
          <a:bodyPr wrap="square"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右矢印 51"/>
          <p:cNvSpPr/>
          <p:nvPr/>
        </p:nvSpPr>
        <p:spPr>
          <a:xfrm>
            <a:off x="301411" y="6089368"/>
            <a:ext cx="1124704" cy="152323"/>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41</a:t>
            </a:fld>
            <a:endParaRPr lang="ja-JP" altLang="en-US" sz="1200" dirty="0">
              <a:solidFill>
                <a:prstClr val="black"/>
              </a:solidFill>
            </a:endParaRPr>
          </a:p>
        </p:txBody>
      </p:sp>
      <p:pic>
        <p:nvPicPr>
          <p:cNvPr id="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Tree>
    <p:extLst>
      <p:ext uri="{BB962C8B-B14F-4D97-AF65-F5344CB8AC3E}">
        <p14:creationId xmlns:p14="http://schemas.microsoft.com/office/powerpoint/2010/main" val="2667316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1704" y="3398050"/>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4" y="3497486"/>
            <a:ext cx="3669945"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経済界とともに策定した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「夢洲まちづくり構想」（</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年８月）を指針として、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誘致など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夢洲において世界に誇る魅力ある国際観光拠点の形成を公・民が協働して実現する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497487"/>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年度開館予定</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大阪中之</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島美術館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の整備を核とし、隣接</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する国立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国際美術館、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科学館との連携により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のミュージアムゾーン</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を図るとともに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、官民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の協力の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芸術拠点と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ての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エリア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のブランド化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754474" y="6316991"/>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a:solidFill>
                    <a:srgbClr val="1F497D"/>
                  </a:solidFill>
                </a:rPr>
                <a:t>「中之島アゴラ構想」</a:t>
              </a:r>
              <a:r>
                <a:rPr lang="ja-JP" altLang="en-US" sz="800" dirty="0" smtClean="0"/>
                <a:t>基本計画（</a:t>
              </a:r>
              <a:r>
                <a:rPr lang="ja-JP" altLang="en-US" sz="800" dirty="0"/>
                <a:t>案）</a:t>
              </a:r>
              <a:r>
                <a:rPr lang="ja-JP" altLang="en-US" sz="800" dirty="0">
                  <a:solidFill>
                    <a:srgbClr val="1F497D"/>
                  </a:solidFill>
                </a:rPr>
                <a:t>より</a:t>
              </a:r>
            </a:p>
          </p:txBody>
        </p:sp>
      </p:grpSp>
      <p:sp>
        <p:nvSpPr>
          <p:cNvPr id="42" name="テキスト ボックス 41"/>
          <p:cNvSpPr txBox="1"/>
          <p:nvPr/>
        </p:nvSpPr>
        <p:spPr>
          <a:xfrm>
            <a:off x="6436538" y="5013176"/>
            <a:ext cx="2383934" cy="1107996"/>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中之島アゴラ構想推進協議会</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」において取りまとめた「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中之島アゴラ構想</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計画</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）をもとに、産学官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の連携により、文化・芸術・学術・技術のあらたな交流・発信</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拠点形成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を推進する。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u="heavy"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sp>
        <p:nvSpPr>
          <p:cNvPr id="25" name="テキスト ボックス 24"/>
          <p:cNvSpPr txBox="1"/>
          <p:nvPr/>
        </p:nvSpPr>
        <p:spPr>
          <a:xfrm>
            <a:off x="7308304" y="4509120"/>
            <a:ext cx="1632843" cy="338554"/>
          </a:xfrm>
          <a:prstGeom prst="rect">
            <a:avLst/>
          </a:prstGeom>
          <a:noFill/>
        </p:spPr>
        <p:txBody>
          <a:bodyPr wrap="square" rtlCol="0">
            <a:spAutoFit/>
          </a:bodyPr>
          <a:lstStyle/>
          <a:p>
            <a:r>
              <a:rPr lang="ja-JP" altLang="en-US" sz="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大阪中之島</a:t>
            </a:r>
            <a:r>
              <a:rPr lang="zh-TW" altLang="en-US" sz="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美術館</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公募型</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設計競技　最優秀案</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が誇る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文化や歴史、伝統</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芸能、スポーツ、芸術、食などの都市魅力を最大限活用し、国内外にアピールするとともに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、大阪の都市魅力創造の好循環につながるよう取組み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インパクトも活かしながら、大阪・関西において情報が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生まれるとともに、広く情報が集まり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、全国・世界へ発信する機能強化を図る。</a:t>
            </a:r>
          </a:p>
        </p:txBody>
      </p:sp>
      <p:sp>
        <p:nvSpPr>
          <p:cNvPr id="27" name="テキスト ボックス 26"/>
          <p:cNvSpPr txBox="1"/>
          <p:nvPr/>
        </p:nvSpPr>
        <p:spPr>
          <a:xfrm>
            <a:off x="971600" y="6327211"/>
            <a:ext cx="2073051" cy="198133"/>
          </a:xfrm>
          <a:prstGeom prst="rect">
            <a:avLst/>
          </a:prstGeom>
          <a:no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夢洲まちづくり構想より</a:t>
            </a:r>
            <a:endParaRPr lang="ja-JP" altLang="en-US" sz="800" dirty="0">
              <a:solidFill>
                <a:srgbClr val="1F497D"/>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42</a:t>
            </a:fld>
            <a:endParaRPr lang="ja-JP" altLang="en-US" sz="1200" dirty="0">
              <a:solidFill>
                <a:prstClr val="black"/>
              </a:solidFill>
            </a:endParaRPr>
          </a:p>
        </p:txBody>
      </p:sp>
      <p:pic>
        <p:nvPicPr>
          <p:cNvPr id="17" name="Picture 2" descr="（仮称）大阪新美術館公募型設計競技最優秀設計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810" y="3782795"/>
            <a:ext cx="1346662" cy="726325"/>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09" y="4653136"/>
            <a:ext cx="2404015" cy="1714595"/>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7884" y="4797152"/>
            <a:ext cx="2306324" cy="1557555"/>
          </a:xfrm>
          <a:prstGeom prst="rect">
            <a:avLst/>
          </a:prstGeom>
        </p:spPr>
      </p:pic>
    </p:spTree>
    <p:extLst>
      <p:ext uri="{BB962C8B-B14F-4D97-AF65-F5344CB8AC3E}">
        <p14:creationId xmlns:p14="http://schemas.microsoft.com/office/powerpoint/2010/main" val="3290377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43992" y="1715947"/>
            <a:ext cx="4348836" cy="4016861"/>
          </a:xfrm>
          <a:prstGeom prst="roundRect">
            <a:avLst>
              <a:gd name="adj" fmla="val 362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制度見直しを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行うほか、既存のストックを活かし民間活力を導入する。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人中心のストリート</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へ道路空間</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を再編</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し、世界に</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誇るシンボル</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ストリート</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をめざす。</a:t>
            </a: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万博記念公園</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世界的観光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拠点化</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＜大阪城公園＞</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年開業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JO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TERRACE</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年開業の</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COOL</a:t>
            </a:r>
          </a:p>
          <a:p>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JAPAN</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PARK OSAKA</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などによる魅力創出、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600"/>
              </a:spcAft>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にぎわいづくりなどにより世界的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拠点化を進める。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＜万博記念公園＞</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太陽の塔の内部公開を実現を実現するとともに、指定管理者制度を導入し、世界第一級の文化・観光拠点形成に向けた取組みを加速させる。</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994" y="167090"/>
            <a:ext cx="8964000" cy="563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149631"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143992" y="314777"/>
            <a:ext cx="4356000" cy="132089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prstClr val="white"/>
                </a:solidFill>
              </a:rPr>
              <a:t>服部緑地・箕面公園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4602562" y="314777"/>
            <a:ext cx="4335267" cy="132089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関西広域連合や関経連等の経済団体が参画する関西観光本部（広域連携</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）が策定した「関西ツーリズムグランドデザイン</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」に沿って、国、日本政府観光局（</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）、関西各地の自治体・</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民間事業者及び関西観光本部が協働し、「アジアの観光・文化・スポーツ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No.1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エリア」を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718725" y="2780928"/>
            <a:ext cx="1005403" cy="215444"/>
          </a:xfrm>
          <a:prstGeom prst="rect">
            <a:avLst/>
          </a:prstGeom>
          <a:noFill/>
        </p:spPr>
        <p:txBody>
          <a:bodyPr wrap="non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仁徳天皇陵古墳</a:t>
            </a:r>
          </a:p>
        </p:txBody>
      </p:sp>
      <p:sp>
        <p:nvSpPr>
          <p:cNvPr id="43" name="角丸四角形 42"/>
          <p:cNvSpPr/>
          <p:nvPr/>
        </p:nvSpPr>
        <p:spPr>
          <a:xfrm>
            <a:off x="4602562" y="3131292"/>
            <a:ext cx="4333620"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、安全で</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整備や観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光案内機能の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充実、ナイトカルチャーの発掘・創出</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3" y="4365104"/>
            <a:ext cx="4335376" cy="136770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文化力の創造・育成・活用</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や大阪の食を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満喫</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27"/>
          <p:cNvSpPr txBox="1"/>
          <p:nvPr/>
        </p:nvSpPr>
        <p:spPr>
          <a:xfrm>
            <a:off x="7712476" y="3999274"/>
            <a:ext cx="1107996"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endPar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p:nvPr/>
        </p:nvGrpSpPr>
        <p:grpSpPr>
          <a:xfrm>
            <a:off x="12460" y="5825753"/>
            <a:ext cx="8923722" cy="1004099"/>
            <a:chOff x="12459" y="5759678"/>
            <a:chExt cx="8817679" cy="1208168"/>
          </a:xfrm>
        </p:grpSpPr>
        <p:sp>
          <p:nvSpPr>
            <p:cNvPr id="48" name="ホームベース 47"/>
            <p:cNvSpPr/>
            <p:nvPr/>
          </p:nvSpPr>
          <p:spPr>
            <a:xfrm>
              <a:off x="104775" y="5805462"/>
              <a:ext cx="8725363" cy="1162384"/>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
        <p:nvSpPr>
          <p:cNvPr id="72" name="正方形/長方形 71"/>
          <p:cNvSpPr/>
          <p:nvPr/>
        </p:nvSpPr>
        <p:spPr>
          <a:xfrm>
            <a:off x="5004045" y="6460524"/>
            <a:ext cx="1999265" cy="369332"/>
          </a:xfrm>
          <a:prstGeom prst="rect">
            <a:avLst/>
          </a:prstGeom>
        </p:spPr>
        <p:txBody>
          <a:bodyPr wrap="none">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483767" y="6476331"/>
            <a:ext cx="177007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a:off x="197683" y="6197616"/>
            <a:ext cx="3651301" cy="15125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80" name="正方形/長方形 79"/>
          <p:cNvSpPr/>
          <p:nvPr/>
        </p:nvSpPr>
        <p:spPr>
          <a:xfrm>
            <a:off x="3782858" y="6194066"/>
            <a:ext cx="4303620" cy="184666"/>
          </a:xfrm>
          <a:prstGeom prst="rect">
            <a:avLst/>
          </a:prstGeom>
        </p:spPr>
        <p:txBody>
          <a:bodyPr wrap="square" tIns="0" anchor="t" anchorCtr="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076052" y="6309320"/>
            <a:ext cx="1935145"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大阪中之島美術館</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開館</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97683" y="6355075"/>
            <a:ext cx="49503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9" name="正方形/長方形 48"/>
          <p:cNvSpPr/>
          <p:nvPr/>
        </p:nvSpPr>
        <p:spPr>
          <a:xfrm>
            <a:off x="3707904" y="6464536"/>
            <a:ext cx="1274708" cy="3693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97683" y="6045135"/>
            <a:ext cx="2494459" cy="1535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55" name="正方形/長方形 54"/>
          <p:cNvSpPr/>
          <p:nvPr/>
        </p:nvSpPr>
        <p:spPr>
          <a:xfrm>
            <a:off x="2614691" y="6006480"/>
            <a:ext cx="4317984"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大阪市の博物館群（ミュージアム）の地方独立行政法人化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6851687" y="6464536"/>
            <a:ext cx="2031325" cy="230832"/>
          </a:xfrm>
          <a:prstGeom prst="rect">
            <a:avLst/>
          </a:prstGeom>
        </p:spPr>
        <p:txBody>
          <a:bodyPr wrap="none">
            <a:spAutoFit/>
          </a:bodyPr>
          <a:lstStyle/>
          <a:p>
            <a:r>
              <a:rPr lang="ja-JP" altLang="en-US"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年日本国際博覧会（</a:t>
            </a:r>
            <a:r>
              <a:rPr lang="en-US" altLang="ja-JP"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72000" y="5517812"/>
            <a:ext cx="1313180" cy="215444"/>
          </a:xfrm>
          <a:prstGeom prst="rect">
            <a:avLst/>
          </a:prstGeom>
        </p:spPr>
        <p:txBody>
          <a:bodyPr wrap="none">
            <a:spAutoFit/>
          </a:body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能勢</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人形浄瑠璃「鹿角座」</a:t>
            </a:r>
            <a:endPar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404904" y="58652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43</a:t>
            </a:fld>
            <a:endParaRPr lang="ja-JP" altLang="en-US" sz="1200" dirty="0">
              <a:solidFill>
                <a:prstClr val="black"/>
              </a:solidFill>
            </a:endParaRPr>
          </a:p>
        </p:txBody>
      </p:sp>
      <p:pic>
        <p:nvPicPr>
          <p:cNvPr id="63" name="Picture 4" descr="C:\Users\i4350461\Desktop\作業\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214" y="2044752"/>
            <a:ext cx="1133086" cy="77784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E:\LIB\写真（仮置き）\文化\nosejoruri meigetsu 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903" y="4653136"/>
            <a:ext cx="768209" cy="84895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descr="C:\Users\i5627699\Desktop\000128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3238634"/>
            <a:ext cx="1203029" cy="75859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597445"/>
            <a:ext cx="972000" cy="9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5602" y="2636912"/>
            <a:ext cx="2160374" cy="1075511"/>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3527" y="1258273"/>
            <a:ext cx="988793" cy="334340"/>
          </a:xfrm>
          <a:prstGeom prst="rect">
            <a:avLst/>
          </a:prstGeom>
        </p:spPr>
      </p:pic>
      <p:sp>
        <p:nvSpPr>
          <p:cNvPr id="37" name="テキスト ボックス 27"/>
          <p:cNvSpPr txBox="1"/>
          <p:nvPr/>
        </p:nvSpPr>
        <p:spPr>
          <a:xfrm>
            <a:off x="7712476" y="1341348"/>
            <a:ext cx="1117614"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関西観光本部</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a:t>
            </a:r>
            <a:endPar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3303345" y="4094018"/>
            <a:ext cx="1075334" cy="605167"/>
          </a:xfrm>
          <a:prstGeom prst="rect">
            <a:avLst/>
          </a:prstGeom>
        </p:spPr>
      </p:pic>
      <p:sp>
        <p:nvSpPr>
          <p:cNvPr id="47" name="正方形/長方形 46"/>
          <p:cNvSpPr/>
          <p:nvPr/>
        </p:nvSpPr>
        <p:spPr>
          <a:xfrm>
            <a:off x="1835696" y="4695527"/>
            <a:ext cx="4010632" cy="461665"/>
          </a:xfrm>
          <a:prstGeom prst="rect">
            <a:avLst/>
          </a:prstGeom>
        </p:spPr>
        <p:txBody>
          <a:bodyPr wrap="square">
            <a:spAutoFit/>
          </a:bodyPr>
          <a:lstStyle/>
          <a:p>
            <a:pPr algn="ctr"/>
            <a:r>
              <a:rPr lang="ja-JP" altLang="en-US" sz="800" dirty="0" smtClean="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COOL </a:t>
            </a:r>
            <a:r>
              <a:rPr lang="en-US" altLang="ja-JP" sz="800" dirty="0" smtClean="0">
                <a:latin typeface="Meiryo UI" panose="020B0604030504040204" pitchFamily="50" charset="-128"/>
                <a:ea typeface="Meiryo UI" panose="020B0604030504040204" pitchFamily="50" charset="-128"/>
              </a:rPr>
              <a:t>JAPAN</a:t>
            </a:r>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PARK</a:t>
            </a:r>
          </a:p>
          <a:p>
            <a:pPr algn="ctr"/>
            <a:r>
              <a:rPr lang="en-US" altLang="ja-JP" sz="800" dirty="0" smtClean="0">
                <a:latin typeface="Meiryo UI" panose="020B0604030504040204" pitchFamily="50" charset="-128"/>
                <a:ea typeface="Meiryo UI" panose="020B0604030504040204" pitchFamily="50" charset="-128"/>
              </a:rPr>
              <a:t>OSAKA </a:t>
            </a:r>
          </a:p>
          <a:p>
            <a:pPr algn="ctr"/>
            <a:r>
              <a:rPr lang="ja-JP" altLang="en-US" sz="800" dirty="0" smtClean="0">
                <a:latin typeface="Meiryo UI" panose="020B0604030504040204" pitchFamily="50" charset="-128"/>
                <a:ea typeface="Meiryo UI" panose="020B0604030504040204" pitchFamily="50" charset="-128"/>
              </a:rPr>
              <a:t>大ホール　内観</a:t>
            </a:r>
            <a:endParaRPr lang="en-US" altLang="ja-JP" sz="800" dirty="0" smtClean="0">
              <a:latin typeface="Meiryo UI" panose="020B0604030504040204" pitchFamily="50" charset="-128"/>
              <a:ea typeface="Meiryo UI" panose="020B0604030504040204" pitchFamily="50" charset="-128"/>
            </a:endParaRPr>
          </a:p>
        </p:txBody>
      </p:sp>
      <p:sp>
        <p:nvSpPr>
          <p:cNvPr id="41" name="角丸四角形 40"/>
          <p:cNvSpPr/>
          <p:nvPr/>
        </p:nvSpPr>
        <p:spPr>
          <a:xfrm>
            <a:off x="4602562" y="1717481"/>
            <a:ext cx="4333620"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■百舌鳥・古市古墳群の世界</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遺産登録の推進</a:t>
            </a:r>
          </a:p>
          <a:p>
            <a:pPr marL="1250950"/>
            <a:r>
              <a:rPr lang="ja-JP" altLang="en-US" sz="11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「百舌鳥・古市古墳群」は、</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125095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世界文化遺産候補としてユネスコへ推薦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され、</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月、ユネスコの諮問機関であるイコモスが世界遺産一覧表への記載</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適当と</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勧告。</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大阪府・堺市・羽曳野市・藤井寺市の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者が一体と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なって本年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月の世界文化遺産登録の実現をめざす。</a:t>
            </a:r>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45229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751452"/>
            <a:ext cx="8977502" cy="398991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32656"/>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56" name="テキスト ボックス 55"/>
          <p:cNvSpPr txBox="1"/>
          <p:nvPr/>
        </p:nvSpPr>
        <p:spPr>
          <a:xfrm>
            <a:off x="3822377" y="2996952"/>
            <a:ext cx="2304256"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6290897" y="2951432"/>
            <a:ext cx="2664000" cy="3708000"/>
          </a:xfrm>
          <a:prstGeom prst="roundRect">
            <a:avLst>
              <a:gd name="adj" fmla="val 4836"/>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Learning</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解決型授業）やインターンシップなどの産学官連携プログラムの実施により、若者の就業観・職業観の養成や、実践的な人材育成を行う。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83568" y="68152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sp>
        <p:nvSpPr>
          <p:cNvPr id="30" name="テキスト ボックス 70"/>
          <p:cNvSpPr txBox="1">
            <a:spLocks noChangeArrowheads="1"/>
          </p:cNvSpPr>
          <p:nvPr/>
        </p:nvSpPr>
        <p:spPr bwMode="auto">
          <a:xfrm>
            <a:off x="112281" y="5445473"/>
            <a:ext cx="228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■国際イノベーション会議</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　</a:t>
            </a:r>
            <a:r>
              <a:rPr lang="en-US" altLang="ja-JP" sz="900" dirty="0" smtClean="0">
                <a:solidFill>
                  <a:schemeClr val="tx2"/>
                </a:solidFill>
                <a:latin typeface="Meiryo UI" pitchFamily="50" charset="-128"/>
                <a:ea typeface="Meiryo UI" pitchFamily="50" charset="-128"/>
                <a:cs typeface="Meiryo UI" pitchFamily="50" charset="-128"/>
              </a:rPr>
              <a:t>Hack Osaka</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9" name="テキスト ボックス 70"/>
          <p:cNvSpPr txBox="1">
            <a:spLocks noChangeArrowheads="1"/>
          </p:cNvSpPr>
          <p:nvPr/>
        </p:nvSpPr>
        <p:spPr bwMode="auto">
          <a:xfrm>
            <a:off x="1329620" y="5445473"/>
            <a:ext cx="222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a:solidFill>
                  <a:schemeClr val="tx2"/>
                </a:solidFill>
                <a:latin typeface="Meiryo UI" pitchFamily="50" charset="-128"/>
                <a:ea typeface="Meiryo UI" pitchFamily="50" charset="-128"/>
                <a:cs typeface="Meiryo UI" pitchFamily="50" charset="-128"/>
              </a:rPr>
              <a:t>OIH</a:t>
            </a:r>
            <a:r>
              <a:rPr lang="ja-JP" altLang="en-US" sz="900" dirty="0" smtClean="0">
                <a:solidFill>
                  <a:schemeClr val="tx2"/>
                </a:solidFill>
                <a:latin typeface="Meiryo UI" pitchFamily="50" charset="-128"/>
                <a:ea typeface="Meiryo UI" pitchFamily="50" charset="-128"/>
                <a:cs typeface="Meiryo UI" pitchFamily="50" charset="-128"/>
              </a:rPr>
              <a:t>シードアクセラレーションプログラム</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（創業期ベンチャー成長支援）</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5" name="テキスト ボックス 70"/>
          <p:cNvSpPr txBox="1">
            <a:spLocks noChangeArrowheads="1"/>
          </p:cNvSpPr>
          <p:nvPr/>
        </p:nvSpPr>
        <p:spPr bwMode="auto">
          <a:xfrm>
            <a:off x="4271349" y="436510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■関西経済同友会</a:t>
            </a:r>
            <a:r>
              <a:rPr lang="en-US" altLang="ja-JP" sz="900" dirty="0">
                <a:solidFill>
                  <a:schemeClr val="tx2"/>
                </a:solidFill>
                <a:latin typeface="Meiryo UI" pitchFamily="50" charset="-128"/>
                <a:ea typeface="Meiryo UI" pitchFamily="50" charset="-128"/>
                <a:cs typeface="Meiryo UI" pitchFamily="50" charset="-128"/>
              </a:rPr>
              <a:t>/</a:t>
            </a:r>
            <a:r>
              <a:rPr lang="ja-JP" altLang="en-US" sz="900" dirty="0">
                <a:solidFill>
                  <a:schemeClr val="tx2"/>
                </a:solidFill>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124744"/>
            <a:ext cx="7956884" cy="14174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知の拠点である大学や研究機関、経済界等とも連携し、高度人材などの育成や確保、大阪での定着に努めるとともに、ダイバーシティの考え方に立ち、女性や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高度専門人材など多様な人材が社会で活躍できる環境づくりに取り組む。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0"/>
          <p:cNvSpPr txBox="1">
            <a:spLocks noChangeArrowheads="1"/>
          </p:cNvSpPr>
          <p:nvPr/>
        </p:nvSpPr>
        <p:spPr bwMode="auto">
          <a:xfrm>
            <a:off x="6331216" y="5157772"/>
            <a:ext cx="2704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solidFill>
                  <a:schemeClr val="tx2"/>
                </a:solidFill>
                <a:latin typeface="Meiryo UI" pitchFamily="50" charset="-128"/>
                <a:ea typeface="Meiryo UI" pitchFamily="50" charset="-128"/>
                <a:cs typeface="Meiryo UI" pitchFamily="50" charset="-128"/>
              </a:rPr>
              <a:t>■産学協働人材育成機構　</a:t>
            </a:r>
            <a:r>
              <a:rPr lang="en-US" altLang="ja-JP" sz="800" dirty="0" smtClean="0">
                <a:solidFill>
                  <a:schemeClr val="tx2"/>
                </a:solidFill>
                <a:latin typeface="Meiryo UI" pitchFamily="50" charset="-128"/>
                <a:ea typeface="Meiryo UI" pitchFamily="50" charset="-128"/>
                <a:cs typeface="Meiryo UI" pitchFamily="50" charset="-128"/>
              </a:rPr>
              <a:t>AICE</a:t>
            </a:r>
            <a:r>
              <a:rPr lang="ja-JP" altLang="en-US" sz="800" dirty="0">
                <a:solidFill>
                  <a:schemeClr val="tx2"/>
                </a:solidFill>
                <a:latin typeface="Meiryo UI" pitchFamily="50" charset="-128"/>
                <a:ea typeface="Meiryo UI" pitchFamily="50" charset="-128"/>
                <a:cs typeface="Meiryo UI" pitchFamily="50" charset="-128"/>
              </a:rPr>
              <a:t>主催　</a:t>
            </a:r>
            <a:r>
              <a:rPr lang="en-US" altLang="ja-JP" sz="800" dirty="0">
                <a:solidFill>
                  <a:schemeClr val="tx2"/>
                </a:solidFill>
                <a:latin typeface="Meiryo UI" pitchFamily="50" charset="-128"/>
                <a:ea typeface="Meiryo UI" pitchFamily="50" charset="-128"/>
                <a:cs typeface="Meiryo UI" pitchFamily="50" charset="-128"/>
              </a:rPr>
              <a:t>PBL</a:t>
            </a:r>
            <a:r>
              <a:rPr lang="ja-JP" altLang="en-US" sz="800" dirty="0" smtClean="0">
                <a:solidFill>
                  <a:schemeClr val="tx2"/>
                </a:solidFill>
                <a:latin typeface="Meiryo UI" pitchFamily="50" charset="-128"/>
                <a:ea typeface="Meiryo UI" pitchFamily="50" charset="-128"/>
                <a:cs typeface="Meiryo UI" pitchFamily="50" charset="-128"/>
              </a:rPr>
              <a:t>マッチング会</a:t>
            </a:r>
            <a:r>
              <a:rPr lang="ja-JP" altLang="en-US" sz="800" dirty="0">
                <a:solidFill>
                  <a:schemeClr val="tx2"/>
                </a:solidFill>
                <a:latin typeface="Meiryo UI" pitchFamily="50" charset="-128"/>
                <a:ea typeface="Meiryo UI" pitchFamily="50" charset="-128"/>
                <a:cs typeface="Meiryo UI" pitchFamily="50" charset="-128"/>
              </a:rPr>
              <a:t>　</a:t>
            </a:r>
          </a:p>
        </p:txBody>
      </p:sp>
      <p:sp>
        <p:nvSpPr>
          <p:cNvPr id="3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44</a:t>
            </a:fld>
            <a:endParaRPr lang="ja-JP" altLang="en-US" sz="1200" dirty="0">
              <a:solidFill>
                <a:prstClr val="black"/>
              </a:solidFill>
            </a:endParaRPr>
          </a:p>
        </p:txBody>
      </p:sp>
      <p:pic>
        <p:nvPicPr>
          <p:cNvPr id="29" name="Picture 2" descr="C:\Users\i4350461\Desktop\Hack Osaka 201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98359" y="5818812"/>
            <a:ext cx="1198138" cy="7972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i4350461\Desktop\シード.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5886" y="5870598"/>
            <a:ext cx="1513666" cy="7374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i4350461\Desktop\同友会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0988" y="5982772"/>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i4350461\Desktop\同友会１.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546" y="4575865"/>
            <a:ext cx="1185934" cy="1395218"/>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6914154" y="5333470"/>
            <a:ext cx="144016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Picture 2" descr="C:\Users\i5627699\Desktop\キャプチャ.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5828" y="3247205"/>
            <a:ext cx="2202713" cy="1048911"/>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46346" y="2951432"/>
            <a:ext cx="6127447" cy="3708000"/>
          </a:xfrm>
          <a:prstGeom prst="roundRect">
            <a:avLst>
              <a:gd name="adj" fmla="val 414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起業家、研究者、大企業、ベンチャーキャピタル（</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などをつなぐ「大阪イノベーションハブ（</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）」の取組みなど</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府市民間による各種支援プログラムをさらに進めることにより、</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世界から人材、資金、情報を呼び込む「イノベーション・エコ</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システム」の構築をめざす。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次代の産業を担うベンチャー企業を次々と生み育てていく</a:t>
            </a:r>
            <a:endParaRPr lang="en-US" altLang="ja-JP"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環境整備のため、</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オール大阪に</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よる支援</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組織</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大阪ベンチャーエコシステム推進連絡会議」を設置。</a:t>
            </a:r>
            <a:endParaRPr lang="en-US" altLang="ja-JP"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経済界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との連携やオープンイノベーションの取組みの活発</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化など民間の動きも活かし、またベンチャーやイノベーションの</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創出を資金面から支える官民連携ファンドの活用を促進する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など資金供給の多様化を図ることにより、新たな成長エンジン</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3093299" y="5922765"/>
            <a:ext cx="1325595" cy="674587"/>
            <a:chOff x="1307518" y="2098946"/>
            <a:chExt cx="4053559" cy="2082867"/>
          </a:xfrm>
        </p:grpSpPr>
        <p:sp>
          <p:nvSpPr>
            <p:cNvPr id="54" name="フローチャート: 結合子 53"/>
            <p:cNvSpPr/>
            <p:nvPr/>
          </p:nvSpPr>
          <p:spPr>
            <a:xfrm rot="5400000">
              <a:off x="2516479" y="1616415"/>
              <a:ext cx="1801352" cy="3023502"/>
            </a:xfrm>
            <a:prstGeom prst="flowChartConnector">
              <a:avLst/>
            </a:prstGeom>
            <a:solidFill>
              <a:schemeClr val="bg1"/>
            </a:solidFill>
            <a:ln w="44450">
              <a:solidFill>
                <a:srgbClr val="0000CC"/>
              </a:solidFill>
            </a:ln>
            <a:effectLst>
              <a:innerShdw blurRad="63500" dist="1016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800"/>
            </a:p>
          </p:txBody>
        </p:sp>
        <p:sp>
          <p:nvSpPr>
            <p:cNvPr id="55" name="テキスト ボックス 44"/>
            <p:cNvSpPr txBox="1"/>
            <p:nvPr/>
          </p:nvSpPr>
          <p:spPr>
            <a:xfrm>
              <a:off x="1529850" y="2707339"/>
              <a:ext cx="1981758" cy="332604"/>
            </a:xfrm>
            <a:prstGeom prst="rect">
              <a:avLst/>
            </a:prstGeom>
            <a:solidFill>
              <a:schemeClr val="bg1"/>
            </a:solidFill>
          </p:spPr>
          <p:txBody>
            <a:bodyPr wrap="square" lIns="0" tIns="0" rIns="0" bIns="0"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近畿経済産業局</a:t>
              </a:r>
              <a:endParaRPr lang="en-US" altLang="ja-JP" sz="700" dirty="0">
                <a:latin typeface="メイリオ" panose="020B0604030504040204" pitchFamily="50" charset="-128"/>
                <a:ea typeface="メイリオ" panose="020B0604030504040204" pitchFamily="50" charset="-128"/>
              </a:endParaRPr>
            </a:p>
          </p:txBody>
        </p:sp>
        <p:sp>
          <p:nvSpPr>
            <p:cNvPr id="57" name="正方形/長方形 56"/>
            <p:cNvSpPr/>
            <p:nvPr/>
          </p:nvSpPr>
          <p:spPr>
            <a:xfrm>
              <a:off x="2372635" y="2098946"/>
              <a:ext cx="901542" cy="379942"/>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大阪府</a:t>
              </a:r>
              <a:endParaRPr lang="ja-JP" altLang="en-US" sz="700" dirty="0">
                <a:latin typeface="メイリオ" panose="020B0604030504040204" pitchFamily="50" charset="-128"/>
                <a:ea typeface="メイリオ" panose="020B0604030504040204" pitchFamily="50" charset="-128"/>
              </a:endParaRPr>
            </a:p>
          </p:txBody>
        </p:sp>
        <p:sp>
          <p:nvSpPr>
            <p:cNvPr id="58" name="正方形/長方形 57"/>
            <p:cNvSpPr/>
            <p:nvPr/>
          </p:nvSpPr>
          <p:spPr>
            <a:xfrm>
              <a:off x="3508471" y="2107707"/>
              <a:ext cx="882257" cy="379942"/>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大阪市</a:t>
              </a:r>
              <a:endParaRPr lang="ja-JP" altLang="en-US" sz="700" dirty="0">
                <a:latin typeface="メイリオ" panose="020B0604030504040204" pitchFamily="50" charset="-128"/>
                <a:ea typeface="メイリオ" panose="020B0604030504040204" pitchFamily="50" charset="-128"/>
              </a:endParaRPr>
            </a:p>
          </p:txBody>
        </p:sp>
        <p:sp>
          <p:nvSpPr>
            <p:cNvPr id="59" name="正方形/長方形 58"/>
            <p:cNvSpPr/>
            <p:nvPr/>
          </p:nvSpPr>
          <p:spPr>
            <a:xfrm>
              <a:off x="4363696" y="2673917"/>
              <a:ext cx="882810" cy="379942"/>
            </a:xfrm>
            <a:prstGeom prst="rect">
              <a:avLst/>
            </a:prstGeom>
            <a:solidFill>
              <a:schemeClr val="bg1"/>
            </a:solidFill>
          </p:spPr>
          <p:txBody>
            <a:bodyPr wrap="square" lIns="0" tIns="0" rIns="0" bIns="0" anchor="ctr" anchorCtr="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堺　市</a:t>
              </a:r>
              <a:endParaRPr lang="ja-JP" altLang="en-US" sz="700" dirty="0">
                <a:latin typeface="メイリオ" panose="020B0604030504040204" pitchFamily="50" charset="-128"/>
                <a:ea typeface="メイリオ" panose="020B0604030504040204" pitchFamily="50" charset="-128"/>
              </a:endParaRPr>
            </a:p>
          </p:txBody>
        </p:sp>
        <p:sp>
          <p:nvSpPr>
            <p:cNvPr id="60" name="正方形/長方形 59"/>
            <p:cNvSpPr/>
            <p:nvPr/>
          </p:nvSpPr>
          <p:spPr>
            <a:xfrm>
              <a:off x="1307518" y="3217783"/>
              <a:ext cx="2200953" cy="332604"/>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a:latin typeface="メイリオ" panose="020B0604030504040204" pitchFamily="50" charset="-128"/>
                  <a:ea typeface="メイリオ" panose="020B0604030504040204" pitchFamily="50" charset="-128"/>
                </a:rPr>
                <a:t>関西経済連合会</a:t>
              </a:r>
            </a:p>
          </p:txBody>
        </p:sp>
        <p:sp>
          <p:nvSpPr>
            <p:cNvPr id="61" name="正方形/長方形 60"/>
            <p:cNvSpPr/>
            <p:nvPr/>
          </p:nvSpPr>
          <p:spPr>
            <a:xfrm>
              <a:off x="2487538" y="3849209"/>
              <a:ext cx="1903188" cy="332604"/>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a:latin typeface="メイリオ" panose="020B0604030504040204" pitchFamily="50" charset="-128"/>
                  <a:ea typeface="メイリオ" panose="020B0604030504040204" pitchFamily="50" charset="-128"/>
                </a:rPr>
                <a:t>大阪商工会議所　</a:t>
              </a:r>
            </a:p>
          </p:txBody>
        </p:sp>
        <p:sp>
          <p:nvSpPr>
            <p:cNvPr id="62" name="正方形/長方形 61"/>
            <p:cNvSpPr/>
            <p:nvPr/>
          </p:nvSpPr>
          <p:spPr>
            <a:xfrm>
              <a:off x="3384484" y="3245868"/>
              <a:ext cx="1976593" cy="332604"/>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CN" altLang="en-US" sz="700" dirty="0" smtClean="0">
                  <a:latin typeface="メイリオ" panose="020B0604030504040204" pitchFamily="50" charset="-128"/>
                  <a:ea typeface="メイリオ" panose="020B0604030504040204" pitchFamily="50" charset="-128"/>
                </a:rPr>
                <a:t>関西</a:t>
              </a:r>
              <a:r>
                <a:rPr lang="zh-CN" altLang="en-US" sz="700" dirty="0">
                  <a:latin typeface="メイリオ" panose="020B0604030504040204" pitchFamily="50" charset="-128"/>
                  <a:ea typeface="メイリオ" panose="020B0604030504040204" pitchFamily="50" charset="-128"/>
                </a:rPr>
                <a:t>経済同友会</a:t>
              </a:r>
            </a:p>
          </p:txBody>
        </p:sp>
      </p:grpSp>
      <p:sp>
        <p:nvSpPr>
          <p:cNvPr id="53" name="テキスト ボックス 70"/>
          <p:cNvSpPr txBox="1">
            <a:spLocks noChangeArrowheads="1"/>
          </p:cNvSpPr>
          <p:nvPr/>
        </p:nvSpPr>
        <p:spPr bwMode="auto">
          <a:xfrm>
            <a:off x="3131840" y="5450362"/>
            <a:ext cx="1512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r>
              <a:rPr lang="ja-JP" altLang="en-US" sz="900" u="sng" dirty="0">
                <a:solidFill>
                  <a:srgbClr val="FF0000"/>
                </a:solidFill>
                <a:latin typeface="Meiryo UI" pitchFamily="50" charset="-128"/>
                <a:ea typeface="Meiryo UI" pitchFamily="50" charset="-128"/>
                <a:cs typeface="Meiryo UI" pitchFamily="50" charset="-128"/>
              </a:rPr>
              <a:t>■大阪</a:t>
            </a:r>
            <a:r>
              <a:rPr lang="ja-JP" altLang="en-US" sz="900" u="sng" dirty="0" smtClean="0">
                <a:solidFill>
                  <a:srgbClr val="FF0000"/>
                </a:solidFill>
                <a:latin typeface="Meiryo UI" pitchFamily="50" charset="-128"/>
                <a:ea typeface="Meiryo UI" pitchFamily="50" charset="-128"/>
                <a:cs typeface="Meiryo UI" pitchFamily="50" charset="-128"/>
              </a:rPr>
              <a:t>ベンチャーエコシステム</a:t>
            </a:r>
            <a:r>
              <a:rPr lang="ja-JP" altLang="en-US" sz="900" u="sng" dirty="0">
                <a:solidFill>
                  <a:srgbClr val="FF0000"/>
                </a:solidFill>
                <a:latin typeface="Meiryo UI" pitchFamily="50" charset="-128"/>
                <a:ea typeface="Meiryo UI" pitchFamily="50" charset="-128"/>
                <a:cs typeface="Meiryo UI" pitchFamily="50" charset="-128"/>
              </a:rPr>
              <a:t>　</a:t>
            </a:r>
            <a:r>
              <a:rPr lang="ja-JP" altLang="en-US" sz="900" u="sng" dirty="0" smtClean="0">
                <a:solidFill>
                  <a:srgbClr val="FF0000"/>
                </a:solidFill>
                <a:latin typeface="Meiryo UI" pitchFamily="50" charset="-128"/>
                <a:ea typeface="Meiryo UI" pitchFamily="50" charset="-128"/>
                <a:cs typeface="Meiryo UI" pitchFamily="50" charset="-128"/>
              </a:rPr>
              <a:t>　　　</a:t>
            </a:r>
            <a:endParaRPr lang="en-US" altLang="ja-JP" sz="900" u="sng"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900" u="sng" dirty="0">
                <a:solidFill>
                  <a:srgbClr val="FF0000"/>
                </a:solidFill>
                <a:latin typeface="Meiryo UI" pitchFamily="50" charset="-128"/>
                <a:ea typeface="Meiryo UI" pitchFamily="50" charset="-128"/>
                <a:cs typeface="Meiryo UI" pitchFamily="50" charset="-128"/>
              </a:rPr>
              <a:t>　</a:t>
            </a:r>
            <a:r>
              <a:rPr lang="ja-JP" altLang="en-US" sz="900" u="sng" dirty="0" smtClean="0">
                <a:solidFill>
                  <a:srgbClr val="FF0000"/>
                </a:solidFill>
                <a:latin typeface="Meiryo UI" pitchFamily="50" charset="-128"/>
                <a:ea typeface="Meiryo UI" pitchFamily="50" charset="-128"/>
                <a:cs typeface="Meiryo UI" pitchFamily="50" charset="-128"/>
              </a:rPr>
              <a:t>推進</a:t>
            </a:r>
            <a:r>
              <a:rPr lang="ja-JP" altLang="en-US" sz="900" u="sng" dirty="0">
                <a:solidFill>
                  <a:srgbClr val="FF0000"/>
                </a:solidFill>
                <a:latin typeface="Meiryo UI" pitchFamily="50" charset="-128"/>
                <a:ea typeface="Meiryo UI" pitchFamily="50" charset="-128"/>
                <a:cs typeface="Meiryo UI" pitchFamily="50" charset="-128"/>
              </a:rPr>
              <a:t>連絡会議</a:t>
            </a:r>
          </a:p>
        </p:txBody>
      </p:sp>
    </p:spTree>
    <p:extLst>
      <p:ext uri="{BB962C8B-B14F-4D97-AF65-F5344CB8AC3E}">
        <p14:creationId xmlns:p14="http://schemas.microsoft.com/office/powerpoint/2010/main" val="3585636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3" y="332654"/>
            <a:ext cx="4680520" cy="3852000"/>
          </a:xfrm>
          <a:prstGeom prst="roundRect">
            <a:avLst>
              <a:gd name="adj" fmla="val 354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人材等の活用</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外国人高度専門人材やその家族に対する在留規制の緩和等の動きとあわせて、留学生の就職のサポート、大学や住宅事業者との連携による留学生の住まい確保等を進めるなど、留学生をはじめと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、法改正を踏まえて新たな外国</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人材</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積極的</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受け入れる</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こととし、深刻な人手</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不</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足</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補うと</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ともに、大阪経済の持続的</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な成長</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発展の担い手として</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活躍できる</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よう、</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オール</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大阪方式</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」を確立。</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70"/>
          <p:cNvSpPr txBox="1">
            <a:spLocks noChangeArrowheads="1"/>
          </p:cNvSpPr>
          <p:nvPr/>
        </p:nvSpPr>
        <p:spPr bwMode="auto">
          <a:xfrm>
            <a:off x="2483768" y="564644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■関西圏国家戦略特区雇用労働相談センター</a:t>
            </a:r>
          </a:p>
        </p:txBody>
      </p:sp>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6292021" cy="230832"/>
              <a:chOff x="1820520" y="4206647"/>
              <a:chExt cx="6292021" cy="230832"/>
            </a:xfrm>
          </p:grpSpPr>
          <p:sp>
            <p:nvSpPr>
              <p:cNvPr id="57" name="右矢印 56"/>
              <p:cNvSpPr/>
              <p:nvPr/>
            </p:nvSpPr>
            <p:spPr>
              <a:xfrm>
                <a:off x="1820520" y="4257479"/>
                <a:ext cx="219274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4143251"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バカロレア等）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「大阪市立水都国際中学校・高等学校」</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の開設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30"/>
                <a:ext cx="1809494" cy="241138"/>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0" name="角丸四角形 39"/>
          <p:cNvSpPr/>
          <p:nvPr/>
        </p:nvSpPr>
        <p:spPr>
          <a:xfrm>
            <a:off x="179512" y="4293096"/>
            <a:ext cx="4680520" cy="15841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■特区等を活用したビジネス環境の整備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7404904" y="60212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45</a:t>
            </a:fld>
            <a:endParaRPr lang="ja-JP" altLang="en-US" sz="1200" dirty="0">
              <a:solidFill>
                <a:prstClr val="black"/>
              </a:solidFill>
            </a:endParaRPr>
          </a:p>
        </p:txBody>
      </p:sp>
      <p:pic>
        <p:nvPicPr>
          <p:cNvPr id="60" name="Picture 2" descr="C:\Users\i4350461\Desktop\photo_knowledge-cap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09120"/>
            <a:ext cx="1303616" cy="110788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79512" y="2549849"/>
            <a:ext cx="2885354" cy="1743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国際バカロレアコースを設ける公設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民営学校</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の開設、小・中・高等学校における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英語教育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の充実や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や高校生等海外進学支援事業（おおさかグローバル塾）、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国際関係学科等における国際</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感覚醸成</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最先端の</a:t>
            </a:r>
            <a:r>
              <a:rPr lang="en-US" altLang="ja-JP"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学習環境を活用し、児童生徒の発達段階に応じた「プログラミング的思考」を含めた情報活用能力の育成等をすること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よりグローバル人材</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を多数</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輩出して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a:p>
        </p:txBody>
      </p:sp>
      <p:sp>
        <p:nvSpPr>
          <p:cNvPr id="44" name="正方形/長方形 43"/>
          <p:cNvSpPr/>
          <p:nvPr/>
        </p:nvSpPr>
        <p:spPr>
          <a:xfrm>
            <a:off x="179511" y="4328671"/>
            <a:ext cx="2885355" cy="1743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国家戦略特区雇用労働相談</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よる海外からの進出企業への労働法制面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サポートや大阪外国企業誘致</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）等の取組みにより、国内外のベンチャー</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企業やグローバル企業の設立・誘致、外国企業</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への進出等を促進する。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a:p>
        </p:txBody>
      </p:sp>
      <p:sp>
        <p:nvSpPr>
          <p:cNvPr id="61" name="角丸四角形 60"/>
          <p:cNvSpPr/>
          <p:nvPr/>
        </p:nvSpPr>
        <p:spPr>
          <a:xfrm>
            <a:off x="4952825" y="343470"/>
            <a:ext cx="3996000" cy="5544000"/>
          </a:xfrm>
          <a:prstGeom prst="roundRect">
            <a:avLst>
              <a:gd name="adj" fmla="val 467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しごとフィールド」を軸に、女性、若者、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、企業の魅力向上・発信等により人材確保に課題を抱えている分野での女性や若者の活躍を推進する。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しごとフィールド　シニア就業促進センターにおいて経験や知識が豊富な高齢者の職域拡大と就業促進や、アクティブシニア</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70"/>
          <p:cNvSpPr txBox="1">
            <a:spLocks noChangeArrowheads="1"/>
          </p:cNvSpPr>
          <p:nvPr/>
        </p:nvSpPr>
        <p:spPr bwMode="auto">
          <a:xfrm>
            <a:off x="5084929" y="1124744"/>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smtClean="0">
                <a:solidFill>
                  <a:schemeClr val="tx2"/>
                </a:solidFill>
                <a:latin typeface="Meiryo UI" pitchFamily="50" charset="-128"/>
                <a:ea typeface="Meiryo UI" pitchFamily="50" charset="-128"/>
                <a:cs typeface="Meiryo UI" pitchFamily="50" charset="-128"/>
              </a:rPr>
              <a:t>OSAKA</a:t>
            </a:r>
            <a:r>
              <a:rPr lang="ja-JP" altLang="en-US" sz="900" dirty="0" smtClean="0">
                <a:solidFill>
                  <a:schemeClr val="tx2"/>
                </a:solidFill>
                <a:latin typeface="Meiryo UI" pitchFamily="50" charset="-128"/>
                <a:ea typeface="Meiryo UI" pitchFamily="50" charset="-128"/>
                <a:cs typeface="Meiryo UI" pitchFamily="50" charset="-128"/>
              </a:rPr>
              <a:t>しごとフィールド</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69" name="テキスト ボックス 70"/>
          <p:cNvSpPr txBox="1">
            <a:spLocks noChangeArrowheads="1"/>
          </p:cNvSpPr>
          <p:nvPr/>
        </p:nvSpPr>
        <p:spPr bwMode="auto">
          <a:xfrm>
            <a:off x="6942253" y="3287349"/>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東京圏の</a:t>
            </a:r>
            <a:r>
              <a:rPr lang="ja-JP" altLang="en-US" sz="900" dirty="0">
                <a:solidFill>
                  <a:srgbClr val="1F497D"/>
                </a:solidFill>
                <a:latin typeface="Meiryo UI" pitchFamily="50" charset="-128"/>
                <a:ea typeface="Meiryo UI" pitchFamily="50" charset="-128"/>
                <a:cs typeface="Meiryo UI" pitchFamily="50" charset="-128"/>
              </a:rPr>
              <a:t>移住</a:t>
            </a:r>
            <a:r>
              <a:rPr lang="ja-JP" altLang="en-US" sz="900" dirty="0" smtClean="0">
                <a:solidFill>
                  <a:srgbClr val="1F497D"/>
                </a:solidFill>
                <a:latin typeface="Meiryo UI" pitchFamily="50" charset="-128"/>
                <a:ea typeface="Meiryo UI" pitchFamily="50" charset="-128"/>
                <a:cs typeface="Meiryo UI" pitchFamily="50" charset="-128"/>
              </a:rPr>
              <a:t>希望者に</a:t>
            </a:r>
            <a:r>
              <a:rPr lang="ja-JP" altLang="en-US" sz="900" dirty="0">
                <a:solidFill>
                  <a:srgbClr val="1F497D"/>
                </a:solidFill>
                <a:latin typeface="Meiryo UI" pitchFamily="50" charset="-128"/>
                <a:ea typeface="Meiryo UI" pitchFamily="50" charset="-128"/>
                <a:cs typeface="Meiryo UI" pitchFamily="50" charset="-128"/>
              </a:rPr>
              <a:t>対し、大阪府内の</a:t>
            </a:r>
            <a:r>
              <a:rPr lang="en-US" altLang="ja-JP" sz="900" dirty="0">
                <a:solidFill>
                  <a:srgbClr val="1F497D"/>
                </a:solidFill>
                <a:latin typeface="Meiryo UI" pitchFamily="50" charset="-128"/>
                <a:ea typeface="Meiryo UI" pitchFamily="50" charset="-128"/>
                <a:cs typeface="Meiryo UI" pitchFamily="50" charset="-128"/>
              </a:rPr>
              <a:t>IT</a:t>
            </a:r>
            <a:r>
              <a:rPr lang="ja-JP" altLang="en-US" sz="900" dirty="0">
                <a:solidFill>
                  <a:srgbClr val="1F497D"/>
                </a:solidFill>
                <a:latin typeface="Meiryo UI" pitchFamily="50" charset="-128"/>
                <a:ea typeface="Meiryo UI" pitchFamily="50" charset="-128"/>
                <a:cs typeface="Meiryo UI" pitchFamily="50" charset="-128"/>
              </a:rPr>
              <a:t>企業への就職を促進</a:t>
            </a:r>
            <a:r>
              <a:rPr lang="ja-JP" altLang="en-US" sz="900" dirty="0" smtClean="0">
                <a:solidFill>
                  <a:srgbClr val="1F497D"/>
                </a:solidFill>
                <a:latin typeface="Meiryo UI" pitchFamily="50" charset="-128"/>
                <a:ea typeface="Meiryo UI" pitchFamily="50" charset="-128"/>
                <a:cs typeface="Meiryo UI" pitchFamily="50" charset="-128"/>
              </a:rPr>
              <a:t>する</a:t>
            </a:r>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大阪ブレインストーミング」</a:t>
            </a:r>
            <a:endParaRPr lang="ja-JP" altLang="en-US" sz="900" dirty="0">
              <a:solidFill>
                <a:srgbClr val="1F497D"/>
              </a:solidFill>
              <a:latin typeface="Meiryo UI" pitchFamily="50" charset="-128"/>
              <a:ea typeface="Meiryo UI" pitchFamily="50" charset="-128"/>
              <a:cs typeface="Meiryo UI" pitchFamily="50" charset="-128"/>
            </a:endParaRPr>
          </a:p>
        </p:txBody>
      </p:sp>
      <p:sp>
        <p:nvSpPr>
          <p:cNvPr id="74" name="テキスト ボックス 70"/>
          <p:cNvSpPr txBox="1">
            <a:spLocks noChangeArrowheads="1"/>
          </p:cNvSpPr>
          <p:nvPr/>
        </p:nvSpPr>
        <p:spPr bwMode="auto">
          <a:xfrm>
            <a:off x="4957167" y="3287349"/>
            <a:ext cx="19910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r>
              <a:rPr lang="ja-JP" altLang="en-US" sz="900" u="sng" dirty="0">
                <a:solidFill>
                  <a:srgbClr val="FF0000"/>
                </a:solidFill>
                <a:latin typeface="Meiryo UI" pitchFamily="50" charset="-128"/>
                <a:ea typeface="Meiryo UI" pitchFamily="50" charset="-128"/>
                <a:cs typeface="Meiryo UI" pitchFamily="50" charset="-128"/>
              </a:rPr>
              <a:t>■</a:t>
            </a:r>
            <a:r>
              <a:rPr lang="ja-JP" altLang="en-US" sz="900" u="sng" dirty="0" smtClean="0">
                <a:solidFill>
                  <a:srgbClr val="FF0000"/>
                </a:solidFill>
                <a:latin typeface="Meiryo UI" pitchFamily="50" charset="-128"/>
                <a:ea typeface="Meiryo UI" pitchFamily="50" charset="-128"/>
                <a:cs typeface="Meiryo UI" pitchFamily="50" charset="-128"/>
              </a:rPr>
              <a:t>製造関連・運輸</a:t>
            </a:r>
            <a:r>
              <a:rPr lang="ja-JP" altLang="en-US" sz="900" u="sng" dirty="0">
                <a:solidFill>
                  <a:srgbClr val="FF0000"/>
                </a:solidFill>
                <a:latin typeface="Meiryo UI" pitchFamily="50" charset="-128"/>
                <a:ea typeface="Meiryo UI" pitchFamily="50" charset="-128"/>
                <a:cs typeface="Meiryo UI" pitchFamily="50" charset="-128"/>
              </a:rPr>
              <a:t>関連</a:t>
            </a:r>
            <a:r>
              <a:rPr lang="ja-JP" altLang="en-US" sz="900" u="sng" dirty="0" smtClean="0">
                <a:solidFill>
                  <a:srgbClr val="FF0000"/>
                </a:solidFill>
                <a:latin typeface="Meiryo UI" pitchFamily="50" charset="-128"/>
                <a:ea typeface="Meiryo UI" pitchFamily="50" charset="-128"/>
                <a:cs typeface="Meiryo UI" pitchFamily="50" charset="-128"/>
              </a:rPr>
              <a:t>・建設関連・インバウンド関連分野を</a:t>
            </a:r>
            <a:r>
              <a:rPr lang="ja-JP" altLang="en-US" sz="900" u="sng" dirty="0">
                <a:solidFill>
                  <a:srgbClr val="FF0000"/>
                </a:solidFill>
                <a:latin typeface="Meiryo UI" pitchFamily="50" charset="-128"/>
                <a:ea typeface="Meiryo UI" pitchFamily="50" charset="-128"/>
                <a:cs typeface="Meiryo UI" pitchFamily="50" charset="-128"/>
              </a:rPr>
              <a:t>中心に</a:t>
            </a:r>
            <a:r>
              <a:rPr lang="ja-JP" altLang="en-US" sz="900" u="sng" dirty="0" smtClean="0">
                <a:solidFill>
                  <a:srgbClr val="FF0000"/>
                </a:solidFill>
                <a:latin typeface="Meiryo UI" pitchFamily="50" charset="-128"/>
                <a:ea typeface="Meiryo UI" pitchFamily="50" charset="-128"/>
                <a:cs typeface="Meiryo UI" pitchFamily="50" charset="-128"/>
              </a:rPr>
              <a:t>、女性</a:t>
            </a:r>
            <a:r>
              <a:rPr lang="ja-JP" altLang="en-US" sz="900" u="sng" dirty="0">
                <a:solidFill>
                  <a:srgbClr val="FF0000"/>
                </a:solidFill>
                <a:latin typeface="Meiryo UI" pitchFamily="50" charset="-128"/>
                <a:ea typeface="Meiryo UI" pitchFamily="50" charset="-128"/>
                <a:cs typeface="Meiryo UI" pitchFamily="50" charset="-128"/>
              </a:rPr>
              <a:t>や若者</a:t>
            </a:r>
            <a:r>
              <a:rPr lang="ja-JP" altLang="en-US" sz="900" u="sng" dirty="0" smtClean="0">
                <a:solidFill>
                  <a:srgbClr val="FF0000"/>
                </a:solidFill>
                <a:latin typeface="Meiryo UI" pitchFamily="50" charset="-128"/>
                <a:ea typeface="Meiryo UI" pitchFamily="50" charset="-128"/>
                <a:cs typeface="Meiryo UI" pitchFamily="50" charset="-128"/>
              </a:rPr>
              <a:t>へ魅力を発信し、人材確保力の強化を図るプログラムの提供</a:t>
            </a:r>
            <a:endParaRPr lang="ja-JP" altLang="en-US" sz="900" u="sng" strike="sngStrike" dirty="0">
              <a:solidFill>
                <a:srgbClr val="FF0000"/>
              </a:solidFill>
              <a:latin typeface="Meiryo UI" pitchFamily="50" charset="-128"/>
              <a:ea typeface="Meiryo UI" pitchFamily="50" charset="-128"/>
              <a:cs typeface="Meiryo UI" pitchFamily="50" charset="-128"/>
            </a:endParaRPr>
          </a:p>
        </p:txBody>
      </p:sp>
      <p:pic>
        <p:nvPicPr>
          <p:cNvPr id="78" name="図 77"/>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10000"/>
                    </a14:imgEffect>
                    <a14:imgEffect>
                      <a14:saturation sat="150000"/>
                    </a14:imgEffect>
                    <a14:imgEffect>
                      <a14:brightnessContrast bright="30000" contrast="-25000"/>
                    </a14:imgEffect>
                  </a14:imgLayer>
                </a14:imgProps>
              </a:ext>
              <a:ext uri="{28A0092B-C50C-407E-A947-70E740481C1C}">
                <a14:useLocalDpi xmlns:a14="http://schemas.microsoft.com/office/drawing/2010/main" val="0"/>
              </a:ext>
            </a:extLst>
          </a:blip>
          <a:srcRect l="14236" t="880" r="10541" b="6535"/>
          <a:stretch/>
        </p:blipFill>
        <p:spPr>
          <a:xfrm>
            <a:off x="6012884" y="4188213"/>
            <a:ext cx="965140" cy="668175"/>
          </a:xfrm>
          <a:prstGeom prst="rect">
            <a:avLst/>
          </a:prstGeom>
        </p:spPr>
      </p:pic>
      <p:pic>
        <p:nvPicPr>
          <p:cNvPr id="79" name="図 78"/>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10000"/>
                    </a14:imgEffect>
                    <a14:imgEffect>
                      <a14:saturation sat="140000"/>
                    </a14:imgEffect>
                    <a14:imgEffect>
                      <a14:brightnessContrast bright="36000" contrast="-15000"/>
                    </a14:imgEffect>
                  </a14:imgLayer>
                </a14:imgProps>
              </a:ext>
              <a:ext uri="{28A0092B-C50C-407E-A947-70E740481C1C}">
                <a14:useLocalDpi xmlns:a14="http://schemas.microsoft.com/office/drawing/2010/main" val="0"/>
              </a:ext>
            </a:extLst>
          </a:blip>
          <a:srcRect l="3288" t="6367" r="18164"/>
          <a:stretch/>
        </p:blipFill>
        <p:spPr>
          <a:xfrm>
            <a:off x="4980550" y="4188749"/>
            <a:ext cx="1014731" cy="680411"/>
          </a:xfrm>
          <a:prstGeom prst="rect">
            <a:avLst/>
          </a:prstGeom>
        </p:spPr>
      </p:pic>
      <p:pic>
        <p:nvPicPr>
          <p:cNvPr id="81" name="図 80"/>
          <p:cNvPicPr/>
          <p:nvPr/>
        </p:nvPicPr>
        <p:blipFill>
          <a:blip r:embed="rId8" cstate="email">
            <a:extLst>
              <a:ext uri="{28A0092B-C50C-407E-A947-70E740481C1C}">
                <a14:useLocalDpi xmlns:a14="http://schemas.microsoft.com/office/drawing/2010/main"/>
              </a:ext>
            </a:extLst>
          </a:blip>
          <a:srcRect/>
          <a:stretch>
            <a:fillRect/>
          </a:stretch>
        </p:blipFill>
        <p:spPr bwMode="auto">
          <a:xfrm>
            <a:off x="2920705" y="1546714"/>
            <a:ext cx="1862430" cy="1024186"/>
          </a:xfrm>
          <a:prstGeom prst="rect">
            <a:avLst/>
          </a:prstGeom>
          <a:noFill/>
          <a:ln>
            <a:noFill/>
          </a:ln>
        </p:spPr>
      </p:pic>
      <p:sp>
        <p:nvSpPr>
          <p:cNvPr id="82" name="テキスト ボックス 70"/>
          <p:cNvSpPr txBox="1">
            <a:spLocks noChangeArrowheads="1"/>
          </p:cNvSpPr>
          <p:nvPr/>
        </p:nvSpPr>
        <p:spPr bwMode="auto">
          <a:xfrm>
            <a:off x="2978325" y="1193606"/>
            <a:ext cx="1584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u="sng" dirty="0" smtClean="0">
                <a:solidFill>
                  <a:srgbClr val="FF0000"/>
                </a:solidFill>
                <a:latin typeface="Meiryo UI" pitchFamily="50" charset="-128"/>
                <a:ea typeface="Meiryo UI" pitchFamily="50" charset="-128"/>
                <a:cs typeface="Meiryo UI" pitchFamily="50" charset="-128"/>
              </a:rPr>
              <a:t>■大阪府外国人情報コーナー</a:t>
            </a:r>
            <a:endParaRPr lang="en-US" altLang="ja-JP" sz="900" u="sng"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900" u="sng" dirty="0" smtClean="0">
                <a:solidFill>
                  <a:srgbClr val="FF0000"/>
                </a:solidFill>
                <a:latin typeface="Meiryo UI" pitchFamily="50" charset="-128"/>
                <a:ea typeface="Meiryo UI" pitchFamily="50" charset="-128"/>
                <a:cs typeface="Meiryo UI" pitchFamily="50" charset="-128"/>
              </a:rPr>
              <a:t>（大阪府国際交流財団）</a:t>
            </a:r>
            <a:endParaRPr lang="ja-JP" altLang="en-US" sz="900" u="sng" dirty="0">
              <a:solidFill>
                <a:srgbClr val="FF0000"/>
              </a:solidFill>
              <a:latin typeface="Meiryo UI" pitchFamily="50" charset="-128"/>
              <a:ea typeface="Meiryo UI" pitchFamily="50" charset="-128"/>
              <a:cs typeface="Meiryo UI" pitchFamily="50" charset="-128"/>
            </a:endParaRPr>
          </a:p>
        </p:txBody>
      </p:sp>
      <p:sp>
        <p:nvSpPr>
          <p:cNvPr id="83" name="テキスト ボックス 70"/>
          <p:cNvSpPr txBox="1">
            <a:spLocks noChangeArrowheads="1"/>
          </p:cNvSpPr>
          <p:nvPr/>
        </p:nvSpPr>
        <p:spPr bwMode="auto">
          <a:xfrm>
            <a:off x="3032158" y="3581099"/>
            <a:ext cx="17370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u="sng" dirty="0" smtClean="0">
                <a:solidFill>
                  <a:srgbClr val="FF0000"/>
                </a:solidFill>
                <a:latin typeface="Meiryo UI" pitchFamily="50" charset="-128"/>
                <a:ea typeface="Meiryo UI" pitchFamily="50" charset="-128"/>
                <a:cs typeface="Meiryo UI" pitchFamily="50" charset="-128"/>
              </a:rPr>
              <a:t>■高校生等海外進学支援事業　</a:t>
            </a:r>
            <a:endParaRPr lang="en-US" altLang="ja-JP" sz="900" u="sng"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900" u="sng" dirty="0">
                <a:solidFill>
                  <a:srgbClr val="FF0000"/>
                </a:solidFill>
                <a:latin typeface="Meiryo UI" pitchFamily="50" charset="-128"/>
                <a:ea typeface="Meiryo UI" pitchFamily="50" charset="-128"/>
                <a:cs typeface="Meiryo UI" pitchFamily="50" charset="-128"/>
              </a:rPr>
              <a:t>　</a:t>
            </a:r>
            <a:r>
              <a:rPr lang="ja-JP" altLang="en-US" sz="900" u="sng" dirty="0" smtClean="0">
                <a:solidFill>
                  <a:srgbClr val="FF0000"/>
                </a:solidFill>
                <a:latin typeface="Meiryo UI" pitchFamily="50" charset="-128"/>
                <a:ea typeface="Meiryo UI" pitchFamily="50" charset="-128"/>
                <a:cs typeface="Meiryo UI" pitchFamily="50" charset="-128"/>
              </a:rPr>
              <a:t>（おおさかグローバル塾）</a:t>
            </a:r>
            <a:endParaRPr lang="ja-JP" altLang="en-US" sz="900" u="sng" strike="sngStrike" dirty="0">
              <a:solidFill>
                <a:srgbClr val="FF0000"/>
              </a:solidFill>
              <a:latin typeface="Meiryo UI" pitchFamily="50" charset="-128"/>
              <a:ea typeface="Meiryo UI" pitchFamily="50" charset="-128"/>
              <a:cs typeface="Meiryo UI" pitchFamily="50" charset="-128"/>
            </a:endParaRPr>
          </a:p>
        </p:txBody>
      </p:sp>
      <p:pic>
        <p:nvPicPr>
          <p:cNvPr id="84" name="図 83"/>
          <p:cNvPicPr>
            <a:picLocks noChangeAspect="1"/>
          </p:cNvPicPr>
          <p:nvPr/>
        </p:nvPicPr>
        <p:blipFill rotWithShape="1">
          <a:blip r:embed="rId9" cstate="print">
            <a:extLst>
              <a:ext uri="{28A0092B-C50C-407E-A947-70E740481C1C}">
                <a14:useLocalDpi xmlns:a14="http://schemas.microsoft.com/office/drawing/2010/main" val="0"/>
              </a:ext>
            </a:extLst>
          </a:blip>
          <a:srcRect l="4172" r="4275"/>
          <a:stretch/>
        </p:blipFill>
        <p:spPr>
          <a:xfrm>
            <a:off x="3000895" y="2642908"/>
            <a:ext cx="1800201" cy="930108"/>
          </a:xfrm>
          <a:prstGeom prst="rect">
            <a:avLst/>
          </a:prstGeom>
        </p:spPr>
      </p:pic>
      <p:sp>
        <p:nvSpPr>
          <p:cNvPr id="42" name="テキスト ボックス 70"/>
          <p:cNvSpPr txBox="1">
            <a:spLocks noChangeArrowheads="1"/>
          </p:cNvSpPr>
          <p:nvPr/>
        </p:nvSpPr>
        <p:spPr bwMode="auto">
          <a:xfrm>
            <a:off x="6860435" y="1124744"/>
            <a:ext cx="217606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ja-JP" altLang="en-US" sz="900" dirty="0">
                <a:solidFill>
                  <a:schemeClr val="tx2"/>
                </a:solidFill>
                <a:latin typeface="Meiryo UI" pitchFamily="50" charset="-128"/>
                <a:ea typeface="Meiryo UI" pitchFamily="50" charset="-128"/>
                <a:cs typeface="Meiryo UI" pitchFamily="50" charset="-128"/>
              </a:rPr>
              <a:t>オール大阪で女性活躍推進の機運</a:t>
            </a:r>
            <a:endParaRPr lang="en-US" altLang="ja-JP" sz="900" dirty="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醸成のための様々なイベントを実施</a:t>
            </a:r>
          </a:p>
          <a:p>
            <a:pPr eaLnBrk="1" hangingPunct="1"/>
            <a:r>
              <a:rPr lang="ja-JP" altLang="en-US" sz="900" dirty="0">
                <a:solidFill>
                  <a:schemeClr val="tx2"/>
                </a:solidFill>
                <a:latin typeface="Meiryo UI" pitchFamily="50" charset="-128"/>
                <a:ea typeface="Meiryo UI" pitchFamily="50" charset="-128"/>
                <a:cs typeface="Meiryo UI" pitchFamily="50" charset="-128"/>
              </a:rPr>
              <a:t>（ドーン </a:t>
            </a:r>
            <a:r>
              <a:rPr lang="en-US" altLang="ja-JP" sz="900" dirty="0">
                <a:solidFill>
                  <a:schemeClr val="tx2"/>
                </a:solidFill>
                <a:latin typeface="Meiryo UI" pitchFamily="50" charset="-128"/>
                <a:ea typeface="Meiryo UI" pitchFamily="50" charset="-128"/>
                <a:cs typeface="Meiryo UI" pitchFamily="50" charset="-128"/>
              </a:rPr>
              <a:t>de </a:t>
            </a:r>
            <a:r>
              <a:rPr lang="ja-JP" altLang="en-US" sz="900" dirty="0" smtClean="0">
                <a:solidFill>
                  <a:schemeClr val="tx2"/>
                </a:solidFill>
                <a:latin typeface="Meiryo UI" pitchFamily="50" charset="-128"/>
                <a:ea typeface="Meiryo UI" pitchFamily="50" charset="-128"/>
                <a:cs typeface="Meiryo UI" pitchFamily="50" charset="-128"/>
              </a:rPr>
              <a:t>キラリフェスティバル）</a:t>
            </a:r>
            <a:endParaRPr lang="ja-JP" altLang="en-US" sz="900" dirty="0">
              <a:solidFill>
                <a:schemeClr val="tx2"/>
              </a:solidFill>
              <a:latin typeface="Meiryo UI" pitchFamily="50" charset="-128"/>
              <a:ea typeface="Meiryo UI" pitchFamily="50" charset="-128"/>
              <a:cs typeface="Meiryo UI" pitchFamily="50" charset="-128"/>
            </a:endParaRPr>
          </a:p>
        </p:txBody>
      </p:sp>
      <p:pic>
        <p:nvPicPr>
          <p:cNvPr id="43" name="図 2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8304" y="1628800"/>
            <a:ext cx="1253327" cy="10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図 6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95627" y="3863413"/>
            <a:ext cx="1671957" cy="1077755"/>
          </a:xfrm>
          <a:prstGeom prst="rect">
            <a:avLst/>
          </a:prstGeom>
        </p:spPr>
      </p:pic>
      <p:pic>
        <p:nvPicPr>
          <p:cNvPr id="65" name="図 6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28850" y="1484787"/>
            <a:ext cx="1851535" cy="1020470"/>
          </a:xfrm>
          <a:prstGeom prst="rect">
            <a:avLst/>
          </a:prstGeom>
        </p:spPr>
      </p:pic>
    </p:spTree>
    <p:extLst>
      <p:ext uri="{BB962C8B-B14F-4D97-AF65-F5344CB8AC3E}">
        <p14:creationId xmlns:p14="http://schemas.microsoft.com/office/powerpoint/2010/main" val="13330969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91704" y="3437429"/>
            <a:ext cx="8977502" cy="3276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85916" y="3510796"/>
            <a:ext cx="8800776" cy="711339"/>
          </a:xfrm>
          <a:prstGeom prst="roundRect">
            <a:avLst>
              <a:gd name="adj" fmla="val 1449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79512" y="4293096"/>
            <a:ext cx="8807180" cy="2340000"/>
          </a:xfrm>
          <a:prstGeom prst="roundRect">
            <a:avLst>
              <a:gd name="adj" fmla="val 450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公民連携の枠組みを</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前進させる。民間企業や大学等と行政</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それぞれのニーズをマッチングし「</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の関係による新た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のモデル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と経済活性化を実現する。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272480" y="4365104"/>
            <a:ext cx="1714212" cy="507831"/>
          </a:xfrm>
          <a:prstGeom prst="rect">
            <a:avLst/>
          </a:prstGeom>
          <a:noFill/>
        </p:spPr>
        <p:txBody>
          <a:bodyPr wrap="square" rtlCol="0">
            <a:spAutoFit/>
          </a:bodyPr>
          <a:lstStyle/>
          <a:p>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4860304" y="4365104"/>
            <a:ext cx="2448000" cy="507831"/>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の解決を図りながら、住民サービスの提供と経済活性化の実現をめざす公民連携の強化を図る。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214506" y="6152800"/>
            <a:ext cx="178225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（出典：大阪府ホームページ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スライド番号プレースホルダー 1"/>
          <p:cNvSpPr txBox="1">
            <a:spLocks/>
          </p:cNvSpPr>
          <p:nvPr/>
        </p:nvSpPr>
        <p:spPr bwMode="auto">
          <a:xfrm>
            <a:off x="8402778" y="6525344"/>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46</a:t>
            </a:fld>
            <a:endParaRPr lang="ja-JP" altLang="en-US" sz="1200" dirty="0">
              <a:solidFill>
                <a:prstClr val="black"/>
              </a:solidFill>
            </a:endParaRPr>
          </a:p>
        </p:txBody>
      </p:sp>
      <p:pic>
        <p:nvPicPr>
          <p:cNvPr id="43" name="Picture 2" descr="てんしば">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213" y="4905312"/>
            <a:ext cx="1492135" cy="99752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ＵＲ団地 森ノ...」の画像検索結果"/>
          <p:cNvPicPr/>
          <p:nvPr/>
        </p:nvPicPr>
        <p:blipFill>
          <a:blip r:embed="rId5">
            <a:extLst>
              <a:ext uri="{28A0092B-C50C-407E-A947-70E740481C1C}">
                <a14:useLocalDpi xmlns:a14="http://schemas.microsoft.com/office/drawing/2010/main" val="0"/>
              </a:ext>
            </a:extLst>
          </a:blip>
          <a:srcRect/>
          <a:stretch>
            <a:fillRect/>
          </a:stretch>
        </p:blipFill>
        <p:spPr bwMode="auto">
          <a:xfrm>
            <a:off x="4928132" y="4905312"/>
            <a:ext cx="1314450" cy="8715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みんなの拠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6248" y="5010979"/>
            <a:ext cx="1241922" cy="108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7682" y="2015331"/>
            <a:ext cx="4708636" cy="1470065"/>
          </a:xfrm>
          <a:prstGeom prst="rect">
            <a:avLst/>
          </a:prstGeom>
        </p:spPr>
      </p:pic>
      <p:sp>
        <p:nvSpPr>
          <p:cNvPr id="21" name="テキスト ボックス 20"/>
          <p:cNvSpPr txBox="1"/>
          <p:nvPr/>
        </p:nvSpPr>
        <p:spPr>
          <a:xfrm>
            <a:off x="2627784" y="4390504"/>
            <a:ext cx="2016224" cy="369332"/>
          </a:xfrm>
          <a:prstGeom prst="rect">
            <a:avLst/>
          </a:prstGeom>
          <a:noFill/>
        </p:spPr>
        <p:txBody>
          <a:bodyPr wrap="square" rtlCol="0">
            <a:spAutoFit/>
          </a:bodyPr>
          <a:lstStyle/>
          <a:p>
            <a:r>
              <a:rPr lang="ja-JP" altLang="en-US"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■都道府県では全国初となる企業・大学等の一元的窓口「公民戦略デスク」</a:t>
            </a:r>
            <a:endParaRPr lang="ja-JP" altLang="en-US" sz="9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9791" y="4938507"/>
            <a:ext cx="2423485" cy="1080290"/>
          </a:xfrm>
          <a:prstGeom prst="rect">
            <a:avLst/>
          </a:prstGeom>
        </p:spPr>
      </p:pic>
    </p:spTree>
    <p:extLst>
      <p:ext uri="{BB962C8B-B14F-4D97-AF65-F5344CB8AC3E}">
        <p14:creationId xmlns:p14="http://schemas.microsoft.com/office/powerpoint/2010/main" val="3690340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179512" y="405248"/>
            <a:ext cx="8784000" cy="5148000"/>
          </a:xfrm>
          <a:prstGeom prst="roundRect">
            <a:avLst>
              <a:gd name="adj" fmla="val 4953"/>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正方形/長方形 138"/>
          <p:cNvSpPr/>
          <p:nvPr/>
        </p:nvSpPr>
        <p:spPr>
          <a:xfrm>
            <a:off x="4918937" y="3571522"/>
            <a:ext cx="3852074" cy="251517"/>
          </a:xfrm>
          <a:prstGeom prst="rect">
            <a:avLst/>
          </a:prstGeom>
          <a:ln w="9525">
            <a:noFill/>
            <a:prstDash val="sysDot"/>
          </a:ln>
        </p:spPr>
        <p:txBody>
          <a:bodyPr wrap="square" lIns="72000" tIns="36000" rIns="36000" bIns="18000" anchor="t" anchorCtr="0">
            <a:noAutofit/>
          </a:bodyPr>
          <a:lstStyle/>
          <a:p>
            <a:pPr>
              <a:defRPr/>
            </a:pP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「民都･大阪」フィランソロピー会議を通じた好循環のイメージ</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395536" y="767593"/>
            <a:ext cx="3096344" cy="2207873"/>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まずは、公益社団・財団法人や学校法人、社会福祉法人、</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法人など多様な担い手が参画する「</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フィランソロピー会議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「民都･大阪」の実現に向けた議論・検討を行う。</a:t>
            </a: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ホームベース 115"/>
          <p:cNvSpPr/>
          <p:nvPr/>
        </p:nvSpPr>
        <p:spPr>
          <a:xfrm>
            <a:off x="456347" y="5841376"/>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580593" y="6455195"/>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772693" y="6381328"/>
            <a:ext cx="309545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「民都･大阪」フィランソロピー会議の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580593" y="6100362"/>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56347" y="6021288"/>
            <a:ext cx="7788061"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正方形/長方形 148"/>
          <p:cNvSpPr/>
          <p:nvPr/>
        </p:nvSpPr>
        <p:spPr>
          <a:xfrm>
            <a:off x="4008660" y="6597352"/>
            <a:ext cx="4235748" cy="253287"/>
          </a:xfrm>
          <a:prstGeom prst="rect">
            <a:avLst/>
          </a:prstGeom>
        </p:spPr>
        <p:txBody>
          <a:bodyPr wrap="square">
            <a:spAutoFit/>
          </a:bodyPr>
          <a:lstStyle/>
          <a:p>
            <a:pPr algn="ctr"/>
            <a:r>
              <a:rPr lang="ja-JP" altLang="en-US"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フィランソロピー都市宣言（</a:t>
            </a:r>
            <a:r>
              <a:rPr lang="en-US" altLang="ja-JP"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21" name="右矢印 120"/>
          <p:cNvSpPr/>
          <p:nvPr/>
        </p:nvSpPr>
        <p:spPr>
          <a:xfrm>
            <a:off x="580593" y="6279445"/>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65320"/>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47</a:t>
            </a:fld>
            <a:endParaRPr lang="ja-JP" altLang="en-US" sz="1200" dirty="0">
              <a:solidFill>
                <a:prstClr val="black"/>
              </a:solidFill>
            </a:endParaRPr>
          </a:p>
        </p:txBody>
      </p:sp>
      <p:sp>
        <p:nvSpPr>
          <p:cNvPr id="54" name="正方形/長方形 53"/>
          <p:cNvSpPr/>
          <p:nvPr/>
        </p:nvSpPr>
        <p:spPr>
          <a:xfrm>
            <a:off x="397614" y="3279990"/>
            <a:ext cx="3238282" cy="221018"/>
          </a:xfrm>
          <a:prstGeom prst="rect">
            <a:avLst/>
          </a:prstGeom>
          <a:ln w="3175">
            <a:noFill/>
            <a:prstDash val="sysDot"/>
          </a:ln>
        </p:spPr>
        <p:txBody>
          <a:bodyPr wrap="square" lIns="72000" tIns="18000" rIns="36000" bIns="18000" anchor="t" anchorCtr="0">
            <a:spAutoFit/>
          </a:bodyPr>
          <a:lstStyle/>
          <a:p>
            <a:pPr>
              <a:defRPr/>
            </a:pP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「民都･大阪」フィランソロピー会議の取組み</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395536" y="3573016"/>
            <a:ext cx="4268191" cy="18355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○「民都･大阪」の実現に向け、</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担い手</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が法</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人格の</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縦割りや</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営</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利</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非営利</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の区分を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越えて一堂</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に集い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存在感を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示す</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なる場</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をつくる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連携や協働を生み出し</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フィランソロピー都市宣言等により国内</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外に発信</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することで、</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の動脈として資金や人材を集め、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民間公益活</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動の活性化につながる</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ソーシャルイノベーション</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新たな産業や市場、雇用を生み出すことで大阪の成長</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にもつなげていく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7235702" y="5815276"/>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グループ化 27"/>
          <p:cNvGrpSpPr>
            <a:grpSpLocks noChangeAspect="1"/>
          </p:cNvGrpSpPr>
          <p:nvPr/>
        </p:nvGrpSpPr>
        <p:grpSpPr>
          <a:xfrm>
            <a:off x="4738516" y="3989924"/>
            <a:ext cx="4153963" cy="1243276"/>
            <a:chOff x="8894407" y="1030463"/>
            <a:chExt cx="6263912" cy="1828356"/>
          </a:xfrm>
        </p:grpSpPr>
        <p:sp>
          <p:nvSpPr>
            <p:cNvPr id="29" name="角丸四角形 28"/>
            <p:cNvSpPr/>
            <p:nvPr/>
          </p:nvSpPr>
          <p:spPr>
            <a:xfrm>
              <a:off x="11124728" y="1062084"/>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①社会的課題解決に</a:t>
              </a:r>
              <a:endParaRPr lang="en-US" altLang="ja-JP" sz="800" b="1"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smtClean="0">
                  <a:solidFill>
                    <a:srgbClr val="002060"/>
                  </a:solidFill>
                  <a:latin typeface="Meiryo UI" panose="020B0604030504040204" pitchFamily="50" charset="-128"/>
                  <a:ea typeface="Meiryo UI" panose="020B0604030504040204" pitchFamily="50" charset="-128"/>
                </a:rPr>
                <a:t>向けた知恵･アイデア</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0" name="角丸四角形 29"/>
            <p:cNvSpPr/>
            <p:nvPr/>
          </p:nvSpPr>
          <p:spPr>
            <a:xfrm>
              <a:off x="9180512" y="1693354"/>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④民間活動の活性化</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1" name="角丸四角形 30"/>
            <p:cNvSpPr/>
            <p:nvPr/>
          </p:nvSpPr>
          <p:spPr>
            <a:xfrm>
              <a:off x="13068944" y="1693354"/>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②民都･大阪の</a:t>
              </a:r>
              <a:endParaRPr lang="en-US" altLang="ja-JP" sz="800" b="1"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smtClean="0">
                  <a:solidFill>
                    <a:srgbClr val="002060"/>
                  </a:solidFill>
                  <a:latin typeface="Meiryo UI" panose="020B0604030504040204" pitchFamily="50" charset="-128"/>
                  <a:ea typeface="Meiryo UI" panose="020B0604030504040204" pitchFamily="50" charset="-128"/>
                </a:rPr>
                <a:t>国際的な存在感向上</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2" name="角丸四角形 31"/>
            <p:cNvSpPr/>
            <p:nvPr/>
          </p:nvSpPr>
          <p:spPr>
            <a:xfrm>
              <a:off x="11124728" y="2352103"/>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③資金</a:t>
              </a:r>
              <a:r>
                <a:rPr lang="ja-JP" altLang="en-US" sz="800" b="1" dirty="0">
                  <a:solidFill>
                    <a:srgbClr val="002060"/>
                  </a:solidFill>
                  <a:latin typeface="Meiryo UI" panose="020B0604030504040204" pitchFamily="50" charset="-128"/>
                  <a:ea typeface="Meiryo UI" panose="020B0604030504040204" pitchFamily="50" charset="-128"/>
                </a:rPr>
                <a:t>や人材</a:t>
              </a:r>
              <a:r>
                <a:rPr lang="ja-JP" altLang="en-US" sz="800" b="1" dirty="0" smtClean="0">
                  <a:solidFill>
                    <a:srgbClr val="002060"/>
                  </a:solidFill>
                  <a:latin typeface="Meiryo UI" panose="020B0604030504040204" pitchFamily="50" charset="-128"/>
                  <a:ea typeface="Meiryo UI" panose="020B0604030504040204" pitchFamily="50" charset="-128"/>
                </a:rPr>
                <a:t>が</a:t>
              </a:r>
              <a:endParaRPr lang="en-US" altLang="ja-JP" sz="800" b="1"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smtClean="0">
                  <a:solidFill>
                    <a:srgbClr val="002060"/>
                  </a:solidFill>
                  <a:latin typeface="Meiryo UI" panose="020B0604030504040204" pitchFamily="50" charset="-128"/>
                  <a:ea typeface="Meiryo UI" panose="020B0604030504040204" pitchFamily="50" charset="-128"/>
                </a:rPr>
                <a:t>大阪に集まる</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5" name="曲折矢印 34"/>
            <p:cNvSpPr/>
            <p:nvPr/>
          </p:nvSpPr>
          <p:spPr>
            <a:xfrm rot="5400000">
              <a:off x="13270259" y="976589"/>
              <a:ext cx="442617" cy="882944"/>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6" name="曲折矢印 35"/>
            <p:cNvSpPr/>
            <p:nvPr/>
          </p:nvSpPr>
          <p:spPr>
            <a:xfrm rot="16200000">
              <a:off x="10267770" y="2006547"/>
              <a:ext cx="398924" cy="882944"/>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7" name="曲折矢印 36"/>
            <p:cNvSpPr/>
            <p:nvPr/>
          </p:nvSpPr>
          <p:spPr>
            <a:xfrm rot="10800000" flipH="1" flipV="1">
              <a:off x="10068494" y="1196752"/>
              <a:ext cx="840210" cy="442617"/>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8" name="曲折矢印 37"/>
            <p:cNvSpPr/>
            <p:nvPr/>
          </p:nvSpPr>
          <p:spPr>
            <a:xfrm flipH="1" flipV="1">
              <a:off x="13071462" y="2204864"/>
              <a:ext cx="840210" cy="442617"/>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9" name="円/楕円 26"/>
            <p:cNvSpPr/>
            <p:nvPr/>
          </p:nvSpPr>
          <p:spPr>
            <a:xfrm>
              <a:off x="10996619" y="1693354"/>
              <a:ext cx="1984410" cy="513817"/>
            </a:xfrm>
            <a:prstGeom prst="ellipse">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「民都・大阪」</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p>
          </p:txBody>
        </p:sp>
        <p:sp>
          <p:nvSpPr>
            <p:cNvPr id="40" name="正方形/長方形 39"/>
            <p:cNvSpPr/>
            <p:nvPr/>
          </p:nvSpPr>
          <p:spPr>
            <a:xfrm>
              <a:off x="13717015" y="1030463"/>
              <a:ext cx="1441304" cy="30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国内外への発信</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3627004" y="2538168"/>
              <a:ext cx="1433874" cy="29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第２の動脈</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8894407" y="2538168"/>
              <a:ext cx="1456235" cy="320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活動につなぎ、</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活かす</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900227" y="1030463"/>
              <a:ext cx="1371838" cy="30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連携･協力</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a:grpSpLocks noChangeAspect="1"/>
          </p:cNvGrpSpPr>
          <p:nvPr/>
        </p:nvGrpSpPr>
        <p:grpSpPr>
          <a:xfrm>
            <a:off x="3879283" y="543933"/>
            <a:ext cx="4869181" cy="2827367"/>
            <a:chOff x="3707904" y="476672"/>
            <a:chExt cx="5084383" cy="2952328"/>
          </a:xfrm>
        </p:grpSpPr>
        <p:sp>
          <p:nvSpPr>
            <p:cNvPr id="2" name="角丸四角形 1"/>
            <p:cNvSpPr/>
            <p:nvPr/>
          </p:nvSpPr>
          <p:spPr>
            <a:xfrm>
              <a:off x="3950841" y="839600"/>
              <a:ext cx="2664296" cy="360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企業・市民</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3950841" y="2855824"/>
              <a:ext cx="2664296" cy="432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Meiryo UI" panose="020B0604030504040204" pitchFamily="50" charset="-128"/>
                  <a:ea typeface="Meiryo UI" panose="020B0604030504040204" pitchFamily="50" charset="-128"/>
                </a:rPr>
                <a:t>政府でも企業でもない</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サード・セクターによる社会的課題の解決</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 name="下矢印 2"/>
            <p:cNvSpPr/>
            <p:nvPr/>
          </p:nvSpPr>
          <p:spPr>
            <a:xfrm>
              <a:off x="4400825" y="1268760"/>
              <a:ext cx="288032" cy="151216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950841" y="1772816"/>
              <a:ext cx="1188000" cy="360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政府</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8" name="下矢印 47"/>
            <p:cNvSpPr/>
            <p:nvPr/>
          </p:nvSpPr>
          <p:spPr>
            <a:xfrm>
              <a:off x="5877121" y="1268760"/>
              <a:ext cx="288032" cy="151216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5427137" y="1772816"/>
              <a:ext cx="1188000" cy="360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新</a:t>
              </a:r>
              <a:r>
                <a:rPr lang="ja-JP" altLang="en-US" sz="1100" b="1" dirty="0" smtClean="0">
                  <a:solidFill>
                    <a:schemeClr val="tx1"/>
                  </a:solidFill>
                  <a:latin typeface="Meiryo UI" panose="020B0604030504040204" pitchFamily="50" charset="-128"/>
                  <a:ea typeface="Meiryo UI" panose="020B0604030504040204" pitchFamily="50" charset="-128"/>
                </a:rPr>
                <a:t>たな仕組み</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3950841" y="1412776"/>
              <a:ext cx="1188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税</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5318993" y="1412776"/>
              <a:ext cx="144016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投資（寄付・人）</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5018323" y="2276872"/>
              <a:ext cx="202886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第２の動脈</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rPr>
                <a:t>（フィランソロピー・キャピタル）</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6" name="二等辺三角形 5"/>
            <p:cNvSpPr/>
            <p:nvPr/>
          </p:nvSpPr>
          <p:spPr>
            <a:xfrm rot="16200000">
              <a:off x="6198528" y="1860263"/>
              <a:ext cx="1368152" cy="1851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7047361" y="1988840"/>
              <a:ext cx="1657767" cy="64807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Meiryo UI" panose="020B0604030504040204" pitchFamily="50" charset="-128"/>
                  <a:ea typeface="Meiryo UI" panose="020B0604030504040204" pitchFamily="50" charset="-128"/>
                </a:rPr>
                <a:t>新</a:t>
              </a:r>
              <a:r>
                <a:rPr lang="ja-JP" altLang="en-US" sz="1050" b="1" dirty="0" smtClean="0">
                  <a:solidFill>
                    <a:schemeClr val="tx1"/>
                  </a:solidFill>
                  <a:latin typeface="Meiryo UI" panose="020B0604030504040204" pitchFamily="50" charset="-128"/>
                  <a:ea typeface="Meiryo UI" panose="020B0604030504040204" pitchFamily="50" charset="-128"/>
                </a:rPr>
                <a:t>たなサービス</a:t>
              </a:r>
              <a:endParaRPr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・寄付のマッチング</a:t>
              </a:r>
              <a:endParaRPr kumimoji="1" lang="en-US" altLang="ja-JP" sz="800" b="1" dirty="0" smtClean="0">
                <a:solidFill>
                  <a:schemeClr val="tx1"/>
                </a:solidFill>
                <a:latin typeface="Meiryo UI" panose="020B0604030504040204" pitchFamily="50" charset="-128"/>
                <a:ea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rPr>
                <a:t>・法人の評価</a:t>
              </a:r>
              <a:endParaRPr lang="en-US" altLang="ja-JP" sz="80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・運営・人材育成支援　など</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57" name="角丸四角形 56"/>
            <p:cNvSpPr/>
            <p:nvPr/>
          </p:nvSpPr>
          <p:spPr>
            <a:xfrm>
              <a:off x="7047361" y="1268760"/>
              <a:ext cx="1657767" cy="64807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tx1"/>
                  </a:solidFill>
                  <a:latin typeface="Meiryo UI" panose="020B0604030504040204" pitchFamily="50" charset="-128"/>
                  <a:ea typeface="Meiryo UI" panose="020B0604030504040204" pitchFamily="50" charset="-128"/>
                </a:rPr>
                <a:t>新たな機関</a:t>
              </a:r>
              <a:endParaRPr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・各主体をつなぐプラットフォーム</a:t>
              </a:r>
              <a:endParaRPr kumimoji="1" lang="en-US" altLang="ja-JP" sz="800" b="1" dirty="0" smtClean="0">
                <a:solidFill>
                  <a:schemeClr val="tx1"/>
                </a:solidFill>
                <a:latin typeface="Meiryo UI" panose="020B0604030504040204" pitchFamily="50" charset="-128"/>
                <a:ea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rPr>
                <a:t>・公益庁　など</a:t>
              </a:r>
              <a:endParaRPr lang="en-US" altLang="ja-JP" sz="800" b="1" dirty="0" smtClean="0">
                <a:solidFill>
                  <a:schemeClr val="tx1"/>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7062009" y="2924944"/>
              <a:ext cx="15693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新しい産業・市場を生み出すイノベーションにもつながる</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7" name="下矢印 6"/>
            <p:cNvSpPr/>
            <p:nvPr/>
          </p:nvSpPr>
          <p:spPr>
            <a:xfrm>
              <a:off x="7659341" y="2708920"/>
              <a:ext cx="360040"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779912" y="548681"/>
              <a:ext cx="5012375" cy="2880319"/>
            </a:xfrm>
            <a:prstGeom prst="roundRect">
              <a:avLst>
                <a:gd name="adj" fmla="val 443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3878833" y="476672"/>
              <a:ext cx="1656184" cy="216000"/>
            </a:xfrm>
            <a:prstGeom prst="round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第２の動脈のイメージ</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3707904" y="2276872"/>
              <a:ext cx="16932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第一の動脈</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rPr>
                <a:t>（税による分配）</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grpSp>
      <p:sp>
        <p:nvSpPr>
          <p:cNvPr id="55" name="右矢印 54"/>
          <p:cNvSpPr/>
          <p:nvPr/>
        </p:nvSpPr>
        <p:spPr>
          <a:xfrm>
            <a:off x="7020424" y="6644754"/>
            <a:ext cx="136800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右矢印 58"/>
          <p:cNvSpPr/>
          <p:nvPr/>
        </p:nvSpPr>
        <p:spPr>
          <a:xfrm>
            <a:off x="5760424" y="6453352"/>
            <a:ext cx="262800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正方形/長方形 59"/>
          <p:cNvSpPr/>
          <p:nvPr/>
        </p:nvSpPr>
        <p:spPr>
          <a:xfrm>
            <a:off x="5436989" y="6381328"/>
            <a:ext cx="3095451" cy="246221"/>
          </a:xfrm>
          <a:prstGeom prst="rect">
            <a:avLst/>
          </a:prstGeom>
        </p:spPr>
        <p:txBody>
          <a:bodyPr wrap="square">
            <a:spAutoFit/>
          </a:bodyPr>
          <a:lstStyle/>
          <a:p>
            <a:pPr algn="ctr"/>
            <a:r>
              <a:rPr lang="ja-JP" altLang="en-US"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「民都･大阪」の実現に向けた議論・検討</a:t>
            </a:r>
            <a:endParaRPr lang="en-US" altLang="ja-JP"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952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2864" y="30183"/>
            <a:ext cx="9178924" cy="6858000"/>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4" name="円/楕円 73"/>
          <p:cNvSpPr/>
          <p:nvPr/>
        </p:nvSpPr>
        <p:spPr>
          <a:xfrm>
            <a:off x="4622448" y="4365104"/>
            <a:ext cx="4428001"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タイトル 1"/>
          <p:cNvSpPr txBox="1">
            <a:spLocks/>
          </p:cNvSpPr>
          <p:nvPr/>
        </p:nvSpPr>
        <p:spPr>
          <a:xfrm>
            <a:off x="-36512" y="-3001"/>
            <a:ext cx="9178924"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9" name="正方形/長方形 38"/>
          <p:cNvSpPr/>
          <p:nvPr/>
        </p:nvSpPr>
        <p:spPr>
          <a:xfrm>
            <a:off x="123620" y="548856"/>
            <a:ext cx="8853628" cy="1944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確固たるものとする。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5474195" y="4976008"/>
            <a:ext cx="4066357" cy="1477328"/>
          </a:xfrm>
          <a:prstGeom prst="rect">
            <a:avLst/>
          </a:prstGeom>
          <a:noFill/>
        </p:spPr>
        <p:txBody>
          <a:bodyPr wrap="square" rtlCol="0">
            <a:spAutoFit/>
          </a:bodyPr>
          <a:lstStyle/>
          <a:p>
            <a:pPr fontAlgn="auto">
              <a:lnSpc>
                <a:spcPts val="1800"/>
              </a:lnSpc>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MICE</a:t>
            </a:r>
            <a:r>
              <a:rPr lang="ja-JP" altLang="en-US" sz="1200" dirty="0">
                <a:solidFill>
                  <a:prstClr val="black"/>
                </a:solidFill>
                <a:latin typeface="Meiryo UI" panose="020B0604030504040204" pitchFamily="50" charset="-128"/>
                <a:ea typeface="Meiryo UI" panose="020B0604030504040204" pitchFamily="50" charset="-128"/>
              </a:rPr>
              <a:t>機能の</a:t>
            </a:r>
            <a:r>
              <a:rPr lang="ja-JP" altLang="en-US" sz="1200" dirty="0" smtClean="0">
                <a:solidFill>
                  <a:prstClr val="black"/>
                </a:solidFill>
                <a:latin typeface="Meiryo UI" panose="020B0604030504040204" pitchFamily="50" charset="-128"/>
                <a:ea typeface="Meiryo UI" panose="020B0604030504040204" pitchFamily="50" charset="-128"/>
              </a:rPr>
              <a:t>発揮等に</a:t>
            </a:r>
            <a:r>
              <a:rPr lang="ja-JP" altLang="en-US" sz="1200" dirty="0">
                <a:solidFill>
                  <a:prstClr val="black"/>
                </a:solidFill>
                <a:latin typeface="Meiryo UI" panose="020B0604030504040204" pitchFamily="50" charset="-128"/>
                <a:ea typeface="Meiryo UI" panose="020B0604030504040204" pitchFamily="50" charset="-128"/>
              </a:rPr>
              <a:t>よる国内外からの集客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毎年</a:t>
            </a:r>
            <a:r>
              <a:rPr lang="en-US" altLang="ja-JP" sz="1200" dirty="0" smtClean="0">
                <a:latin typeface="Meiryo UI" panose="020B0604030504040204" pitchFamily="50" charset="-128"/>
                <a:ea typeface="Meiryo UI" panose="020B0604030504040204" pitchFamily="50" charset="-128"/>
              </a:rPr>
              <a:t>7,600</a:t>
            </a:r>
            <a:r>
              <a:rPr lang="ja-JP" altLang="en-US" sz="1200" dirty="0">
                <a:latin typeface="Meiryo UI" panose="020B0604030504040204" pitchFamily="50" charset="-128"/>
                <a:ea typeface="Meiryo UI" panose="020B0604030504040204" pitchFamily="50" charset="-128"/>
              </a:rPr>
              <a:t>億円もの経済</a:t>
            </a:r>
            <a:r>
              <a:rPr lang="ja-JP" altLang="en-US" sz="1200" dirty="0">
                <a:solidFill>
                  <a:prstClr val="black"/>
                </a:solidFill>
                <a:latin typeface="Meiryo UI" panose="020B0604030504040204" pitchFamily="50" charset="-128"/>
                <a:ea typeface="Meiryo UI" panose="020B0604030504040204" pitchFamily="50" charset="-128"/>
              </a:rPr>
              <a:t>波及効果</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◎世界的な認知度向上</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　　観光客</a:t>
            </a:r>
            <a:r>
              <a:rPr lang="ja-JP" altLang="en-US" sz="1200" dirty="0">
                <a:solidFill>
                  <a:prstClr val="black"/>
                </a:solidFill>
                <a:latin typeface="Meiryo UI" panose="020B0604030504040204" pitchFamily="50" charset="-128"/>
                <a:ea typeface="Meiryo UI" panose="020B0604030504040204" pitchFamily="50" charset="-128"/>
              </a:rPr>
              <a:t>の大幅増や国際会議等</a:t>
            </a:r>
            <a:r>
              <a:rPr lang="ja-JP" altLang="en-US" sz="1200" dirty="0" smtClean="0">
                <a:solidFill>
                  <a:prstClr val="black"/>
                </a:solidFill>
                <a:latin typeface="Meiryo UI" panose="020B0604030504040204" pitchFamily="50" charset="-128"/>
                <a:ea typeface="Meiryo UI" panose="020B0604030504040204" pitchFamily="50" charset="-128"/>
              </a:rPr>
              <a:t>を通じた</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情報</a:t>
            </a:r>
            <a:r>
              <a:rPr lang="ja-JP" altLang="en-US" sz="1200" dirty="0">
                <a:solidFill>
                  <a:prstClr val="black"/>
                </a:solidFill>
                <a:latin typeface="Meiryo UI" panose="020B0604030504040204" pitchFamily="50" charset="-128"/>
                <a:ea typeface="Meiryo UI" panose="020B0604030504040204" pitchFamily="50" charset="-128"/>
              </a:rPr>
              <a:t>発信に</a:t>
            </a:r>
            <a:r>
              <a:rPr lang="ja-JP" altLang="en-US" sz="1200" dirty="0" smtClean="0">
                <a:solidFill>
                  <a:prstClr val="black"/>
                </a:solidFill>
                <a:latin typeface="Meiryo UI" panose="020B0604030504040204" pitchFamily="50" charset="-128"/>
                <a:ea typeface="Meiryo UI" panose="020B0604030504040204" pitchFamily="50" charset="-128"/>
              </a:rPr>
              <a:t>より副首都</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大阪の認知度向上</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など</a:t>
            </a:r>
            <a:endParaRPr lang="en-US" altLang="ja-JP" sz="1200" dirty="0">
              <a:solidFill>
                <a:prstClr val="black"/>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99685" y="2633962"/>
            <a:ext cx="7920000" cy="1631935"/>
            <a:chOff x="599685" y="2074703"/>
            <a:chExt cx="7920000" cy="2124000"/>
          </a:xfrm>
        </p:grpSpPr>
        <p:sp>
          <p:nvSpPr>
            <p:cNvPr id="7" name="正方形/長方形 6"/>
            <p:cNvSpPr/>
            <p:nvPr/>
          </p:nvSpPr>
          <p:spPr>
            <a:xfrm>
              <a:off x="599685" y="2074703"/>
              <a:ext cx="7920000" cy="2124000"/>
            </a:xfrm>
            <a:prstGeom prst="rect">
              <a:avLst/>
            </a:prstGeom>
          </p:spPr>
          <p:style>
            <a:lnRef idx="0">
              <a:schemeClr val="accent1"/>
            </a:lnRef>
            <a:fillRef idx="3">
              <a:schemeClr val="accent1"/>
            </a:fillRef>
            <a:effectRef idx="3">
              <a:schemeClr val="accent1"/>
            </a:effectRef>
            <a:fontRef idx="minor">
              <a:schemeClr val="lt1"/>
            </a:fontRef>
          </p:style>
          <p:txBody>
            <a:bodyPr bIns="72000" rtlCol="0" anchor="b"/>
            <a:lstStyle/>
            <a:p>
              <a:pPr algn="ctr" fontAlgn="auto">
                <a:spcBef>
                  <a:spcPts val="0"/>
                </a:spcBef>
                <a:spcAft>
                  <a:spcPts val="0"/>
                </a:spcAft>
              </a:pPr>
              <a:r>
                <a:rPr lang="ja-JP" altLang="en-US" sz="12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2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ja-JP" altLang="en-US" sz="1200" b="1" dirty="0">
                <a:solidFill>
                  <a:prstClr val="white"/>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82772" y="2191009"/>
              <a:ext cx="7550674" cy="1370055"/>
              <a:chOff x="1272301" y="5714149"/>
              <a:chExt cx="6623547" cy="2206487"/>
            </a:xfrm>
          </p:grpSpPr>
          <p:sp>
            <p:nvSpPr>
              <p:cNvPr id="13" name="アーチ 12"/>
              <p:cNvSpPr/>
              <p:nvPr/>
            </p:nvSpPr>
            <p:spPr>
              <a:xfrm>
                <a:off x="1922091" y="5870060"/>
                <a:ext cx="5258273" cy="1946364"/>
              </a:xfrm>
              <a:prstGeom prst="blockArc">
                <a:avLst>
                  <a:gd name="adj1" fmla="val 10854319"/>
                  <a:gd name="adj2" fmla="val 16200429"/>
                  <a:gd name="adj3" fmla="val 4642"/>
                </a:avLst>
              </a:prstGeom>
              <a:solidFill>
                <a:srgbClr val="F79646"/>
              </a:solidFill>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アーチ 14"/>
              <p:cNvSpPr/>
              <p:nvPr/>
            </p:nvSpPr>
            <p:spPr>
              <a:xfrm>
                <a:off x="1930637" y="5785095"/>
                <a:ext cx="5258273" cy="1946364"/>
              </a:xfrm>
              <a:prstGeom prst="blockArc">
                <a:avLst>
                  <a:gd name="adj1" fmla="val 5400000"/>
                  <a:gd name="adj2" fmla="val 10800000"/>
                  <a:gd name="adj3" fmla="val 4642"/>
                </a:avLst>
              </a:prstGeom>
              <a:solidFill>
                <a:srgbClr val="ACE946"/>
              </a:solidFill>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7" name="アーチ 16"/>
              <p:cNvSpPr/>
              <p:nvPr/>
            </p:nvSpPr>
            <p:spPr>
              <a:xfrm>
                <a:off x="1913927" y="5784572"/>
                <a:ext cx="5258273" cy="1946364"/>
              </a:xfrm>
              <a:prstGeom prst="blockArc">
                <a:avLst>
                  <a:gd name="adj1" fmla="val 0"/>
                  <a:gd name="adj2" fmla="val 5400000"/>
                  <a:gd name="adj3" fmla="val 4642"/>
                </a:avLst>
              </a:prstGeom>
              <a:solidFill>
                <a:srgbClr val="47D872"/>
              </a:solidFill>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0" name="アーチ 19"/>
              <p:cNvSpPr/>
              <p:nvPr/>
            </p:nvSpPr>
            <p:spPr>
              <a:xfrm>
                <a:off x="1922472" y="5870061"/>
                <a:ext cx="5258273" cy="1946364"/>
              </a:xfrm>
              <a:prstGeom prst="blockArc">
                <a:avLst>
                  <a:gd name="adj1" fmla="val 16199571"/>
                  <a:gd name="adj2" fmla="val 21545681"/>
                  <a:gd name="adj3" fmla="val 4642"/>
                </a:avLst>
              </a:prstGeom>
              <a:solidFill>
                <a:srgbClr val="4BACC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フリーフォーム 20"/>
              <p:cNvSpPr/>
              <p:nvPr/>
            </p:nvSpPr>
            <p:spPr>
              <a:xfrm>
                <a:off x="3262296" y="6443945"/>
                <a:ext cx="2652690" cy="753719"/>
              </a:xfrm>
              <a:custGeom>
                <a:avLst/>
                <a:gdLst>
                  <a:gd name="connsiteX0" fmla="*/ 0 w 2421637"/>
                  <a:gd name="connsiteY0" fmla="*/ 493006 h 986012"/>
                  <a:gd name="connsiteX1" fmla="*/ 1210819 w 2421637"/>
                  <a:gd name="connsiteY1" fmla="*/ 0 h 986012"/>
                  <a:gd name="connsiteX2" fmla="*/ 2421638 w 2421637"/>
                  <a:gd name="connsiteY2" fmla="*/ 493006 h 986012"/>
                  <a:gd name="connsiteX3" fmla="*/ 1210819 w 2421637"/>
                  <a:gd name="connsiteY3" fmla="*/ 986012 h 986012"/>
                  <a:gd name="connsiteX4" fmla="*/ 0 w 2421637"/>
                  <a:gd name="connsiteY4" fmla="*/ 493006 h 98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637" h="986012">
                    <a:moveTo>
                      <a:pt x="0" y="493006"/>
                    </a:moveTo>
                    <a:cubicBezTo>
                      <a:pt x="0" y="220726"/>
                      <a:pt x="542102" y="0"/>
                      <a:pt x="1210819" y="0"/>
                    </a:cubicBezTo>
                    <a:cubicBezTo>
                      <a:pt x="1879536" y="0"/>
                      <a:pt x="2421638" y="220726"/>
                      <a:pt x="2421638" y="493006"/>
                    </a:cubicBezTo>
                    <a:cubicBezTo>
                      <a:pt x="2421638" y="765286"/>
                      <a:pt x="1879536" y="986012"/>
                      <a:pt x="1210819" y="986012"/>
                    </a:cubicBezTo>
                    <a:cubicBezTo>
                      <a:pt x="542102" y="986012"/>
                      <a:pt x="0" y="765286"/>
                      <a:pt x="0" y="493006"/>
                    </a:cubicBezTo>
                    <a:close/>
                  </a:path>
                </a:pathLst>
              </a:custGeom>
              <a:gradFill flip="none" rotWithShape="1">
                <a:gsLst>
                  <a:gs pos="0">
                    <a:schemeClr val="bg1"/>
                  </a:gs>
                  <a:gs pos="99000">
                    <a:schemeClr val="accent1"/>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none" lIns="386391" tIns="36000" rIns="386391" bIns="0" numCol="1" spcCol="1270" anchor="ctr" anchorCtr="0">
                <a:noAutofit/>
              </a:bodyPr>
              <a:lstStyle/>
              <a:p>
                <a:pPr algn="ctr" defTabSz="1111250">
                  <a:lnSpc>
                    <a:spcPct val="90000"/>
                  </a:lnSpc>
                  <a:spcAft>
                    <a:spcPts val="0"/>
                  </a:spcAft>
                </a:pPr>
                <a:r>
                  <a:rPr lang="ja-JP" altLang="en-US" sz="2000" b="1" dirty="0" smtClean="0">
                    <a:solidFill>
                      <a:prstClr val="black"/>
                    </a:solidFill>
                    <a:latin typeface="Meiryo UI" panose="020B0604030504040204" pitchFamily="50" charset="-128"/>
                    <a:ea typeface="Meiryo UI" panose="020B0604030504040204" pitchFamily="50" charset="-128"/>
                  </a:rPr>
                  <a:t>副首都・大阪</a:t>
                </a:r>
                <a:endParaRPr lang="ja-JP" altLang="en-US" sz="2000" b="1" dirty="0">
                  <a:solidFill>
                    <a:prstClr val="black"/>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3648870" y="7345644"/>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D4F49F"/>
                  </a:gs>
                  <a:gs pos="100000">
                    <a:srgbClr val="ACE946"/>
                  </a:gs>
                </a:gsLst>
                <a:path path="circle">
                  <a:fillToRect l="50000" t="50000" r="50000" b="50000"/>
                </a:path>
              </a:gra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民　　都</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001069" y="6533307"/>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50000">
                    <a:srgbClr val="A2EBB7"/>
                  </a:gs>
                  <a:gs pos="0">
                    <a:schemeClr val="bg1"/>
                  </a:gs>
                  <a:gs pos="100000">
                    <a:srgbClr val="47D872"/>
                  </a:gs>
                </a:gsLst>
                <a:path path="circle">
                  <a:fillToRect l="50000" t="50000" r="50000" b="50000"/>
                </a:path>
              </a:gradFill>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a:solidFill>
                      <a:prstClr val="black"/>
                    </a:solidFill>
                    <a:latin typeface="Meiryo UI" panose="020B0604030504040204" pitchFamily="50" charset="-128"/>
                    <a:ea typeface="Meiryo UI" panose="020B0604030504040204" pitchFamily="50" charset="-128"/>
                  </a:rPr>
                  <a:t>アジア</a:t>
                </a:r>
                <a:r>
                  <a:rPr lang="ja-JP" altLang="en-US" sz="1400" b="1" dirty="0" smtClean="0">
                    <a:solidFill>
                      <a:prstClr val="black"/>
                    </a:solidFill>
                    <a:latin typeface="Meiryo UI" panose="020B0604030504040204" pitchFamily="50" charset="-128"/>
                    <a:ea typeface="Meiryo UI" panose="020B0604030504040204" pitchFamily="50" charset="-128"/>
                  </a:rPr>
                  <a:t>の</a:t>
                </a:r>
                <a:r>
                  <a:rPr lang="ja-JP" altLang="en-US" sz="1400" b="1" dirty="0">
                    <a:solidFill>
                      <a:prstClr val="black"/>
                    </a:solidFill>
                    <a:latin typeface="Meiryo UI" panose="020B0604030504040204" pitchFamily="50" charset="-128"/>
                    <a:ea typeface="Meiryo UI" panose="020B0604030504040204" pitchFamily="50" charset="-128"/>
                  </a:rPr>
                  <a:t>主要</a:t>
                </a:r>
                <a:r>
                  <a:rPr lang="ja-JP" altLang="en-US" sz="1400" b="1" dirty="0" smtClean="0">
                    <a:solidFill>
                      <a:prstClr val="black"/>
                    </a:solidFill>
                    <a:latin typeface="Meiryo UI" panose="020B0604030504040204" pitchFamily="50" charset="-128"/>
                    <a:ea typeface="Meiryo UI" panose="020B0604030504040204" pitchFamily="50" charset="-128"/>
                  </a:rPr>
                  <a:t>都市</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5" name="フリーフォーム 24"/>
              <p:cNvSpPr/>
              <p:nvPr/>
            </p:nvSpPr>
            <p:spPr>
              <a:xfrm>
                <a:off x="3637451" y="5714149"/>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99000">
                    <a:srgbClr val="4BACC6"/>
                  </a:gs>
                </a:gsLst>
                <a:path path="circle">
                  <a:fillToRect l="50000" t="50000" r="50000" b="50000"/>
                </a:path>
              </a:grad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首都機能のバックアップ</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1272301" y="6555745"/>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FBCBA3"/>
                  </a:gs>
                  <a:gs pos="100000">
                    <a:srgbClr val="F79646"/>
                  </a:gs>
                </a:gsLst>
                <a:path path="circle">
                  <a:fillToRect l="50000" t="50000" r="50000" b="50000"/>
                </a:path>
              </a:gra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西日本の首都</a:t>
                </a:r>
                <a:endParaRPr lang="ja-JP" altLang="en-US" sz="1400" b="1" dirty="0">
                  <a:solidFill>
                    <a:prstClr val="black"/>
                  </a:solidFill>
                  <a:latin typeface="Meiryo UI" panose="020B0604030504040204" pitchFamily="50" charset="-128"/>
                  <a:ea typeface="Meiryo UI" panose="020B0604030504040204" pitchFamily="50" charset="-128"/>
                </a:endParaRPr>
              </a:p>
            </p:txBody>
          </p:sp>
        </p:grpSp>
      </p:grpSp>
      <p:sp>
        <p:nvSpPr>
          <p:cNvPr id="72" name="円/楕円 71"/>
          <p:cNvSpPr/>
          <p:nvPr/>
        </p:nvSpPr>
        <p:spPr>
          <a:xfrm>
            <a:off x="60120" y="4500137"/>
            <a:ext cx="4428000" cy="2249974"/>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65" name="グループ化 64"/>
          <p:cNvGrpSpPr/>
          <p:nvPr/>
        </p:nvGrpSpPr>
        <p:grpSpPr>
          <a:xfrm>
            <a:off x="3406982" y="4561492"/>
            <a:ext cx="2304000" cy="2215884"/>
            <a:chOff x="3572559" y="4659417"/>
            <a:chExt cx="2016251" cy="2459251"/>
          </a:xfrm>
          <a:solidFill>
            <a:srgbClr val="FFC000"/>
          </a:solidFill>
          <a:effectLst>
            <a:glow rad="139700">
              <a:srgbClr val="FF0000">
                <a:alpha val="40000"/>
              </a:srgbClr>
            </a:glow>
          </a:effectLst>
          <a:scene3d>
            <a:camera prst="orthographicFront"/>
            <a:lightRig rig="sunset" dir="t"/>
          </a:scene3d>
        </p:grpSpPr>
        <p:sp>
          <p:nvSpPr>
            <p:cNvPr id="66" name="V 字形矢印 65"/>
            <p:cNvSpPr/>
            <p:nvPr/>
          </p:nvSpPr>
          <p:spPr>
            <a:xfrm rot="5400000">
              <a:off x="4066016" y="5595873"/>
              <a:ext cx="1029338" cy="2016251"/>
            </a:xfrm>
            <a:prstGeom prst="notchedRightArrow">
              <a:avLst>
                <a:gd name="adj1" fmla="val 59274"/>
                <a:gd name="adj2" fmla="val 62712"/>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7" name="山形 66"/>
            <p:cNvSpPr/>
            <p:nvPr/>
          </p:nvSpPr>
          <p:spPr>
            <a:xfrm rot="5400000">
              <a:off x="4204485" y="5453949"/>
              <a:ext cx="719999" cy="1080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8" name="山形 67"/>
            <p:cNvSpPr/>
            <p:nvPr/>
          </p:nvSpPr>
          <p:spPr>
            <a:xfrm rot="5400000">
              <a:off x="4267698" y="5111774"/>
              <a:ext cx="622799" cy="936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9" name="山形 68"/>
            <p:cNvSpPr/>
            <p:nvPr/>
          </p:nvSpPr>
          <p:spPr>
            <a:xfrm rot="5400000">
              <a:off x="4307400" y="4816745"/>
              <a:ext cx="529200" cy="792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山形 69"/>
            <p:cNvSpPr/>
            <p:nvPr/>
          </p:nvSpPr>
          <p:spPr>
            <a:xfrm rot="5400000">
              <a:off x="4348485" y="4551417"/>
              <a:ext cx="432000" cy="648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73" name="テキスト ボックス 72"/>
          <p:cNvSpPr txBox="1"/>
          <p:nvPr/>
        </p:nvSpPr>
        <p:spPr>
          <a:xfrm>
            <a:off x="359912" y="5033245"/>
            <a:ext cx="3528000" cy="1733808"/>
          </a:xfrm>
          <a:prstGeom prst="rect">
            <a:avLst/>
          </a:prstGeom>
          <a:noFill/>
        </p:spPr>
        <p:txBody>
          <a:bodyPr wrap="square" rtlCol="0">
            <a:spAutoFit/>
          </a:bodyPr>
          <a:lstStyle/>
          <a:p>
            <a:pPr marL="177800" indent="-177800"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◎健康・ライフサイエンス分野の世界的</a:t>
            </a:r>
            <a:r>
              <a:rPr lang="ja-JP" altLang="en-US" sz="1200" dirty="0" smtClean="0">
                <a:solidFill>
                  <a:prstClr val="black"/>
                </a:solidFill>
                <a:latin typeface="Meiryo UI" panose="020B0604030504040204" pitchFamily="50" charset="-128"/>
                <a:ea typeface="Meiryo UI" panose="020B0604030504040204" pitchFamily="50" charset="-128"/>
              </a:rPr>
              <a:t>な先進地域と</a:t>
            </a:r>
            <a:r>
              <a:rPr lang="ja-JP" altLang="en-US" sz="1200" dirty="0">
                <a:solidFill>
                  <a:prstClr val="black"/>
                </a:solidFill>
                <a:latin typeface="Meiryo UI" panose="020B0604030504040204" pitchFamily="50" charset="-128"/>
                <a:ea typeface="Meiryo UI" panose="020B0604030504040204" pitchFamily="50" charset="-128"/>
              </a:rPr>
              <a:t>して</a:t>
            </a:r>
            <a:r>
              <a:rPr lang="ja-JP" altLang="en-US" sz="1200" dirty="0" smtClean="0">
                <a:solidFill>
                  <a:prstClr val="black"/>
                </a:solidFill>
                <a:latin typeface="Meiryo UI" panose="020B0604030504040204" pitchFamily="50" charset="-128"/>
                <a:ea typeface="Meiryo UI" panose="020B0604030504040204" pitchFamily="50" charset="-128"/>
              </a:rPr>
              <a:t>の地位確立</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次</a:t>
            </a:r>
            <a:r>
              <a:rPr lang="ja-JP" altLang="en-US" sz="1200" dirty="0">
                <a:solidFill>
                  <a:prstClr val="black"/>
                </a:solidFill>
                <a:latin typeface="Meiryo UI" panose="020B0604030504040204" pitchFamily="50" charset="-128"/>
                <a:ea typeface="Meiryo UI" panose="020B0604030504040204" pitchFamily="50" charset="-128"/>
              </a:rPr>
              <a:t>の</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年に向け、人類の課題解決策や</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新た</a:t>
            </a:r>
            <a:r>
              <a:rPr lang="ja-JP" altLang="en-US" sz="1200" dirty="0">
                <a:solidFill>
                  <a:prstClr val="black"/>
                </a:solidFill>
                <a:latin typeface="Meiryo UI" panose="020B0604030504040204" pitchFamily="50" charset="-128"/>
                <a:ea typeface="Meiryo UI" panose="020B0604030504040204" pitchFamily="50" charset="-128"/>
              </a:rPr>
              <a:t>なライフスタイルを提案</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◎会場周辺地域のまちづくりの進展</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夢</a:t>
            </a:r>
            <a:r>
              <a:rPr lang="ja-JP" altLang="en-US" sz="1200" dirty="0">
                <a:solidFill>
                  <a:prstClr val="black"/>
                </a:solidFill>
                <a:latin typeface="Meiryo UI" panose="020B0604030504040204" pitchFamily="50" charset="-128"/>
                <a:ea typeface="Meiryo UI" panose="020B0604030504040204" pitchFamily="50" charset="-128"/>
              </a:rPr>
              <a:t>洲地区を中心とするベイエリア地域は、</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知の実践」拠点として整備が進展　　</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など</a:t>
            </a:r>
            <a:endParaRPr lang="ja-JP" altLang="en-US" sz="1200" dirty="0">
              <a:solidFill>
                <a:prstClr val="black"/>
              </a:solidFill>
            </a:endParaRPr>
          </a:p>
        </p:txBody>
      </p:sp>
      <p:sp>
        <p:nvSpPr>
          <p:cNvPr id="2" name="正方形/長方形 1"/>
          <p:cNvSpPr/>
          <p:nvPr/>
        </p:nvSpPr>
        <p:spPr>
          <a:xfrm>
            <a:off x="1191027" y="4493099"/>
            <a:ext cx="2160000" cy="409086"/>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万博のレガシー</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59641" y="4493099"/>
            <a:ext cx="2160000" cy="409086"/>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IR</a:t>
            </a:r>
            <a:r>
              <a:rPr lang="ja-JP" altLang="en-US" sz="1400" b="1" dirty="0" smtClean="0">
                <a:solidFill>
                  <a:prstClr val="white"/>
                </a:solidFill>
                <a:latin typeface="Meiryo UI" panose="020B0604030504040204" pitchFamily="50" charset="-128"/>
                <a:ea typeface="Meiryo UI" panose="020B0604030504040204" pitchFamily="50" charset="-128"/>
              </a:rPr>
              <a:t>のインバウンド効果</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48</a:t>
            </a:fld>
            <a:endParaRPr lang="ja-JP" altLang="en-US" sz="1200" dirty="0">
              <a:solidFill>
                <a:prstClr val="black"/>
              </a:solidFill>
            </a:endParaRPr>
          </a:p>
        </p:txBody>
      </p:sp>
    </p:spTree>
    <p:extLst>
      <p:ext uri="{BB962C8B-B14F-4D97-AF65-F5344CB8AC3E}">
        <p14:creationId xmlns:p14="http://schemas.microsoft.com/office/powerpoint/2010/main" val="2967555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正方形/長方形 1"/>
          <p:cNvSpPr/>
          <p:nvPr/>
        </p:nvSpPr>
        <p:spPr>
          <a:xfrm>
            <a:off x="1725918" y="1916832"/>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725918" y="3142644"/>
            <a:ext cx="2912977"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a:t>
            </a:r>
            <a:r>
              <a:rPr lang="ja-JP" altLang="en-US" sz="1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25918" y="4388903"/>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23511" y="332712"/>
            <a:ext cx="5400600" cy="504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49</a:t>
            </a:fld>
            <a:endParaRPr lang="ja-JP" altLang="en-US" sz="1200" dirty="0">
              <a:solidFill>
                <a:prstClr val="black"/>
              </a:solidFill>
            </a:endParaRPr>
          </a:p>
        </p:txBody>
      </p:sp>
    </p:spTree>
    <p:extLst>
      <p:ext uri="{BB962C8B-B14F-4D97-AF65-F5344CB8AC3E}">
        <p14:creationId xmlns:p14="http://schemas.microsoft.com/office/powerpoint/2010/main" val="3633884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33358" y="548680"/>
            <a:ext cx="8659122"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6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政治・行政の面でも依然として東京が中心。中央集権体制が強い。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を中心に新興国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が大都市の力で台頭。都市間競争の時代の中で、日本の成長力は低迷。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33358" y="44624"/>
            <a:ext cx="8233688" cy="369332"/>
          </a:xfrm>
          <a:prstGeom prst="rect">
            <a:avLst/>
          </a:prstGeom>
          <a:noFill/>
        </p:spPr>
        <p:txBody>
          <a:bodyPr wrap="square" rtlCol="0">
            <a:spAutoFit/>
          </a:bodyPr>
          <a:lstStyle/>
          <a:p>
            <a:pPr fontAlgn="base">
              <a:spcBef>
                <a:spcPct val="0"/>
              </a:spcBef>
              <a:spcAft>
                <a:spcPct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１）わが国の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3"/>
          <p:cNvSpPr txBox="1">
            <a:spLocks noChangeArrowheads="1"/>
          </p:cNvSpPr>
          <p:nvPr/>
        </p:nvSpPr>
        <p:spPr bwMode="auto">
          <a:xfrm>
            <a:off x="6228184" y="1412776"/>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■アジアの主な都市の一人あたり名目ＧＤＰ推移</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30" name="テキスト ボックス 19"/>
          <p:cNvSpPr txBox="1">
            <a:spLocks noChangeArrowheads="1"/>
          </p:cNvSpPr>
          <p:nvPr/>
        </p:nvSpPr>
        <p:spPr bwMode="auto">
          <a:xfrm>
            <a:off x="6315858" y="3933056"/>
            <a:ext cx="30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a:t>
            </a:r>
            <a:r>
              <a:rPr lang="ja-JP" altLang="en-US" sz="800" dirty="0" smtClean="0">
                <a:solidFill>
                  <a:srgbClr val="000000"/>
                </a:solidFill>
                <a:latin typeface="Meiryo UI" pitchFamily="50" charset="-128"/>
                <a:ea typeface="Meiryo UI" pitchFamily="50" charset="-128"/>
                <a:cs typeface="Meiryo UI" pitchFamily="50" charset="-128"/>
              </a:rPr>
              <a:t>：大阪産業経済リサーチセンター「アジア</a:t>
            </a:r>
            <a:r>
              <a:rPr lang="ja-JP" altLang="en-US" sz="800" dirty="0">
                <a:solidFill>
                  <a:srgbClr val="000000"/>
                </a:solidFill>
                <a:latin typeface="Meiryo UI" pitchFamily="50" charset="-128"/>
                <a:ea typeface="Meiryo UI" pitchFamily="50" charset="-128"/>
                <a:cs typeface="Meiryo UI" pitchFamily="50" charset="-128"/>
              </a:rPr>
              <a:t>主要都市と大阪</a:t>
            </a:r>
            <a:r>
              <a:rPr lang="ja-JP" altLang="en-US" sz="800" dirty="0" smtClean="0">
                <a:solidFill>
                  <a:srgbClr val="000000"/>
                </a:solidFill>
                <a:latin typeface="Meiryo UI" pitchFamily="50" charset="-128"/>
                <a:ea typeface="Meiryo UI" pitchFamily="50" charset="-128"/>
                <a:cs typeface="Meiryo UI" pitchFamily="50" charset="-128"/>
              </a:rPr>
              <a:t>の</a:t>
            </a:r>
            <a:endParaRPr lang="en-US" altLang="ja-JP" sz="80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　　　　都市間</a:t>
            </a:r>
            <a:r>
              <a:rPr lang="ja-JP" altLang="en-US" sz="800" dirty="0">
                <a:solidFill>
                  <a:srgbClr val="000000"/>
                </a:solidFill>
                <a:latin typeface="Meiryo UI" pitchFamily="50" charset="-128"/>
                <a:ea typeface="Meiryo UI" pitchFamily="50" charset="-128"/>
                <a:cs typeface="Meiryo UI" pitchFamily="50" charset="-128"/>
              </a:rPr>
              <a:t>競争力</a:t>
            </a:r>
            <a:r>
              <a:rPr lang="ja-JP" altLang="en-US" sz="800" dirty="0" smtClean="0">
                <a:solidFill>
                  <a:srgbClr val="000000"/>
                </a:solidFill>
                <a:latin typeface="Meiryo UI" pitchFamily="50" charset="-128"/>
                <a:ea typeface="Meiryo UI" pitchFamily="50" charset="-128"/>
                <a:cs typeface="Meiryo UI" pitchFamily="50" charset="-128"/>
              </a:rPr>
              <a:t>比較」（</a:t>
            </a:r>
            <a:r>
              <a:rPr lang="en-US" altLang="ja-JP" sz="800" dirty="0" smtClean="0">
                <a:solidFill>
                  <a:srgbClr val="000000"/>
                </a:solidFill>
                <a:latin typeface="Meiryo UI" pitchFamily="50" charset="-128"/>
                <a:ea typeface="Meiryo UI" pitchFamily="50" charset="-128"/>
                <a:cs typeface="Meiryo UI" pitchFamily="50" charset="-128"/>
              </a:rPr>
              <a:t>2014.3</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sp>
        <p:nvSpPr>
          <p:cNvPr id="96" name="テキスト ボックス 22"/>
          <p:cNvSpPr txBox="1">
            <a:spLocks noChangeArrowheads="1"/>
          </p:cNvSpPr>
          <p:nvPr/>
        </p:nvSpPr>
        <p:spPr bwMode="auto">
          <a:xfrm>
            <a:off x="119648" y="1449810"/>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717136"/>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sp>
        <p:nvSpPr>
          <p:cNvPr id="99" name="テキスト ボックス 8"/>
          <p:cNvSpPr txBox="1">
            <a:spLocks noChangeArrowheads="1"/>
          </p:cNvSpPr>
          <p:nvPr/>
        </p:nvSpPr>
        <p:spPr bwMode="auto">
          <a:xfrm>
            <a:off x="294482" y="4044029"/>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717425"/>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⇒東京は強いが、シンガポール、香港が急速に追随</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101" name="テキスト ボックス 3"/>
          <p:cNvSpPr txBox="1">
            <a:spLocks noChangeArrowheads="1"/>
          </p:cNvSpPr>
          <p:nvPr/>
        </p:nvSpPr>
        <p:spPr bwMode="auto">
          <a:xfrm>
            <a:off x="216268" y="1932343"/>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27" name="テキスト ボックス 22"/>
          <p:cNvSpPr txBox="1">
            <a:spLocks noChangeArrowheads="1"/>
          </p:cNvSpPr>
          <p:nvPr/>
        </p:nvSpPr>
        <p:spPr bwMode="auto">
          <a:xfrm>
            <a:off x="3275105" y="1430088"/>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717425"/>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226909"/>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245959"/>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277709"/>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162222"/>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2925284"/>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720283"/>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256154"/>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296439"/>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45" name="直線矢印コネクタ 44"/>
          <p:cNvCxnSpPr>
            <a:endCxn id="44" idx="3"/>
          </p:cNvCxnSpPr>
          <p:nvPr/>
        </p:nvCxnSpPr>
        <p:spPr>
          <a:xfrm>
            <a:off x="639925" y="4739157"/>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4793644"/>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696018"/>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528815"/>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013520"/>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4861120"/>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342131"/>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178619"/>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558031"/>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4803174"/>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308348"/>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55" name="直線矢印コネクタ 54"/>
          <p:cNvCxnSpPr>
            <a:endCxn id="54" idx="3"/>
          </p:cNvCxnSpPr>
          <p:nvPr/>
        </p:nvCxnSpPr>
        <p:spPr>
          <a:xfrm>
            <a:off x="5309949" y="4751066"/>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564807"/>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698673"/>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4908218"/>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latin typeface="Meiryo UI" pitchFamily="50" charset="-128"/>
                <a:ea typeface="Meiryo UI" pitchFamily="50" charset="-128"/>
                <a:cs typeface="Meiryo UI" pitchFamily="50" charset="-128"/>
              </a:rPr>
              <a:t>平成</a:t>
            </a:r>
            <a:r>
              <a:rPr kumimoji="0" lang="en-US" altLang="ja-JP" sz="700" b="1" kern="0" dirty="0">
                <a:latin typeface="Meiryo UI" pitchFamily="50" charset="-128"/>
                <a:ea typeface="Meiryo UI" pitchFamily="50" charset="-128"/>
                <a:cs typeface="Meiryo UI" pitchFamily="50" charset="-128"/>
              </a:rPr>
              <a:t>19</a:t>
            </a:r>
            <a:r>
              <a:rPr kumimoji="0" lang="ja-JP" altLang="en-US" sz="700" b="1" kern="0" dirty="0" smtClean="0">
                <a:latin typeface="Meiryo UI" pitchFamily="50" charset="-128"/>
                <a:ea typeface="Meiryo UI" pitchFamily="50" charset="-128"/>
                <a:cs typeface="Meiryo UI" pitchFamily="50" charset="-128"/>
              </a:rPr>
              <a:t>年１月</a:t>
            </a:r>
            <a:endParaRPr kumimoji="0" lang="ja-JP" altLang="en-US" sz="700" b="1" kern="0" dirty="0">
              <a:latin typeface="Meiryo UI" pitchFamily="50" charset="-128"/>
              <a:ea typeface="Meiryo UI" pitchFamily="50" charset="-128"/>
              <a:cs typeface="Meiryo UI" pitchFamily="50" charset="-128"/>
            </a:endParaRPr>
          </a:p>
        </p:txBody>
      </p:sp>
      <p:sp>
        <p:nvSpPr>
          <p:cNvPr id="59" name="テキスト ボックス 96"/>
          <p:cNvSpPr txBox="1">
            <a:spLocks noChangeArrowheads="1"/>
          </p:cNvSpPr>
          <p:nvPr/>
        </p:nvSpPr>
        <p:spPr bwMode="auto">
          <a:xfrm>
            <a:off x="5386065" y="5042084"/>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latin typeface="Meiryo UI" pitchFamily="50" charset="-128"/>
                <a:ea typeface="Meiryo UI" pitchFamily="50" charset="-128"/>
              </a:rPr>
              <a:t>政府「道州制ビジョン懇談会」設置</a:t>
            </a:r>
          </a:p>
        </p:txBody>
      </p:sp>
      <p:sp>
        <p:nvSpPr>
          <p:cNvPr id="60" name="テキスト ボックス 59"/>
          <p:cNvSpPr txBox="1"/>
          <p:nvPr/>
        </p:nvSpPr>
        <p:spPr>
          <a:xfrm>
            <a:off x="5084257" y="555459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677150"/>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209089"/>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316419"/>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latin typeface="Meiryo UI" pitchFamily="50" charset="-128"/>
                <a:ea typeface="Meiryo UI" pitchFamily="50" charset="-128"/>
              </a:rPr>
              <a:t>道州制ビジョン懇談会「中間報告」公表</a:t>
            </a:r>
          </a:p>
        </p:txBody>
      </p:sp>
      <p:sp>
        <p:nvSpPr>
          <p:cNvPr id="64" name="テキスト ボックス 63"/>
          <p:cNvSpPr txBox="1"/>
          <p:nvPr/>
        </p:nvSpPr>
        <p:spPr>
          <a:xfrm>
            <a:off x="5073743" y="584172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5997297"/>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latin typeface="Meiryo UI" pitchFamily="50" charset="-128"/>
                <a:ea typeface="Meiryo UI" pitchFamily="50" charset="-128"/>
              </a:rPr>
              <a:t>地方分権一括法（第</a:t>
            </a:r>
            <a:r>
              <a:rPr lang="en-US" altLang="ja-JP" sz="800" b="1" dirty="0" smtClean="0">
                <a:latin typeface="Meiryo UI" pitchFamily="50" charset="-128"/>
                <a:ea typeface="Meiryo UI" pitchFamily="50" charset="-128"/>
              </a:rPr>
              <a:t>1</a:t>
            </a:r>
            <a:r>
              <a:rPr lang="ja-JP" altLang="en-US" sz="800" b="1" dirty="0" smtClean="0">
                <a:latin typeface="Meiryo UI" pitchFamily="50" charset="-128"/>
                <a:ea typeface="Meiryo UI" pitchFamily="50" charset="-128"/>
              </a:rPr>
              <a:t>次～第８次）の公布</a:t>
            </a:r>
          </a:p>
        </p:txBody>
      </p:sp>
      <p:sp>
        <p:nvSpPr>
          <p:cNvPr id="66" name="テキスト ボックス 3"/>
          <p:cNvSpPr txBox="1">
            <a:spLocks noChangeArrowheads="1"/>
          </p:cNvSpPr>
          <p:nvPr/>
        </p:nvSpPr>
        <p:spPr bwMode="auto">
          <a:xfrm>
            <a:off x="3279308" y="4300270"/>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244676"/>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sp>
        <p:nvSpPr>
          <p:cNvPr id="68" name="テキスト ボックス 23"/>
          <p:cNvSpPr txBox="1">
            <a:spLocks noChangeArrowheads="1"/>
          </p:cNvSpPr>
          <p:nvPr/>
        </p:nvSpPr>
        <p:spPr bwMode="auto">
          <a:xfrm>
            <a:off x="6215484" y="2069356"/>
            <a:ext cx="3672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dirty="0" smtClean="0">
                <a:solidFill>
                  <a:srgbClr val="000000"/>
                </a:solidFill>
                <a:latin typeface="Meiryo UI" pitchFamily="50" charset="-128"/>
                <a:ea typeface="Meiryo UI" pitchFamily="50" charset="-128"/>
                <a:cs typeface="Meiryo UI" pitchFamily="50" charset="-128"/>
              </a:rPr>
              <a:t>（ドル）</a:t>
            </a:r>
            <a:endParaRPr lang="ja-JP" altLang="en-US" sz="700" dirty="0">
              <a:solidFill>
                <a:srgbClr val="000000"/>
              </a:solidFill>
              <a:latin typeface="Meiryo UI" pitchFamily="50" charset="-128"/>
              <a:ea typeface="Meiryo UI" pitchFamily="50" charset="-128"/>
              <a:cs typeface="Meiryo UI" pitchFamily="50" charset="-128"/>
            </a:endParaRPr>
          </a:p>
        </p:txBody>
      </p:sp>
      <p:sp>
        <p:nvSpPr>
          <p:cNvPr id="6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pic>
        <p:nvPicPr>
          <p:cNvPr id="70" name="Picture 22" descr="C:\Users\i5627699\Desktop\首都圏人口集中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776" y="1977854"/>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グラフ 7"/>
          <p:cNvPicPr>
            <a:picLocks noChangeAspect="1"/>
          </p:cNvPicPr>
          <p:nvPr/>
        </p:nvPicPr>
        <p:blipFill>
          <a:blip r:embed="rId4" cstate="print"/>
          <a:stretch>
            <a:fillRect/>
          </a:stretch>
        </p:blipFill>
        <p:spPr>
          <a:xfrm>
            <a:off x="3009869" y="2168840"/>
            <a:ext cx="3346450" cy="1512887"/>
          </a:xfrm>
          <a:prstGeom prst="rect">
            <a:avLst/>
          </a:prstGeom>
        </p:spPr>
      </p:pic>
      <p:pic>
        <p:nvPicPr>
          <p:cNvPr id="72" name="Picture 2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2052" y="2004595"/>
            <a:ext cx="2748611" cy="1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804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251520" y="1052736"/>
            <a:ext cx="8640960" cy="439248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意識の共有化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おいて取組みを確認</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行っていく。</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は京阪神や関西圏をはじめ国内外に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対する理解促進の取組み、経済界や関西広域連合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などとも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連携した国等へのアプローチなど、副首都・大阪に向けた機運醸成を図る。</a:t>
            </a: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50</a:t>
            </a:fld>
            <a:endParaRPr lang="ja-JP" altLang="en-US" sz="1200" dirty="0">
              <a:solidFill>
                <a:prstClr val="black"/>
              </a:solidFill>
            </a:endParaRPr>
          </a:p>
        </p:txBody>
      </p:sp>
    </p:spTree>
    <p:extLst>
      <p:ext uri="{BB962C8B-B14F-4D97-AF65-F5344CB8AC3E}">
        <p14:creationId xmlns:p14="http://schemas.microsoft.com/office/powerpoint/2010/main" val="2497634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948" y="6197981"/>
            <a:ext cx="788788" cy="543387"/>
          </a:xfrm>
          <a:prstGeom prst="rect">
            <a:avLst/>
          </a:prstGeom>
        </p:spPr>
      </p:pic>
      <p:grpSp>
        <p:nvGrpSpPr>
          <p:cNvPr id="4" name="グループ化 3"/>
          <p:cNvGrpSpPr/>
          <p:nvPr/>
        </p:nvGrpSpPr>
        <p:grpSpPr>
          <a:xfrm>
            <a:off x="-26289" y="149524"/>
            <a:ext cx="9290456" cy="6694585"/>
            <a:chOff x="-26289" y="144016"/>
            <a:chExt cx="9290456" cy="6694585"/>
          </a:xfrm>
        </p:grpSpPr>
        <p:grpSp>
          <p:nvGrpSpPr>
            <p:cNvPr id="7" name="グループ化 6"/>
            <p:cNvGrpSpPr/>
            <p:nvPr/>
          </p:nvGrpSpPr>
          <p:grpSpPr>
            <a:xfrm>
              <a:off x="-26289" y="144016"/>
              <a:ext cx="9290456" cy="6694585"/>
              <a:chOff x="0" y="0"/>
              <a:chExt cx="9290456" cy="6694585"/>
            </a:xfrm>
          </p:grpSpPr>
          <p:pic>
            <p:nvPicPr>
              <p:cNvPr id="118" name="Picture 146" descr="大阪地図"/>
              <p:cNvPicPr preferRelativeResize="0">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60265" y="836712"/>
                <a:ext cx="7658504" cy="5156396"/>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8443" y="6182677"/>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85115" y="428758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46521" y="2132856"/>
                <a:ext cx="3240000" cy="324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74433" y="2898005"/>
                <a:ext cx="1620000" cy="162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38449"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181051" y="446779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42305" y="4938762"/>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4094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78409" y="461500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5750417" y="494116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（和泉センター）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 name="円/楕円 5"/>
              <p:cNvSpPr/>
              <p:nvPr/>
            </p:nvSpPr>
            <p:spPr>
              <a:xfrm>
                <a:off x="2222665" y="759196"/>
                <a:ext cx="5760000" cy="576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14113"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377203" y="475582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582065" y="39995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58129" y="3163622"/>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809251" y="360920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大阪国際空港</a:t>
                </a:r>
                <a:endParaRPr lang="ja-JP" altLang="en-US" sz="1200" b="1" dirty="0">
                  <a:solidFill>
                    <a:srgbClr val="3333CC"/>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26281"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164827"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夢洲・咲洲</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・舞洲</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244947" y="417976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18569"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902545" y="584145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374153"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014113"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22025" y="3999556"/>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06334" y="3158114"/>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945155" y="363951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08767" y="170080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778319" y="2060848"/>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46161" y="908720"/>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20002484">
                <a:off x="7592048" y="909534"/>
                <a:ext cx="1698408"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827349" flipH="1">
                <a:off x="1305298"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1934013" flipH="1">
                <a:off x="1793388" y="98410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1236529" flipH="1">
                <a:off x="1220792" y="360181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803323" y="1224343"/>
                <a:ext cx="1403478" cy="830997"/>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1785" y="5869811"/>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6037035"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sp>
            <p:nvSpPr>
              <p:cNvPr id="110" name="左右矢印 109"/>
              <p:cNvSpPr/>
              <p:nvPr/>
            </p:nvSpPr>
            <p:spPr>
              <a:xfrm rot="19898977">
                <a:off x="403780" y="4567536"/>
                <a:ext cx="1861497"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81865" y="4926949"/>
                <a:ext cx="1249848" cy="584775"/>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33793" y="4366965"/>
                <a:ext cx="1185565" cy="496687"/>
              </a:xfrm>
              <a:prstGeom prst="rect">
                <a:avLst/>
              </a:prstGeom>
              <a:noFill/>
              <a:ln>
                <a:noFill/>
              </a:ln>
            </p:spPr>
          </p:pic>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452504" y="3423492"/>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69594" y="3425179"/>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大阪健康安全</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基盤研究所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12064" y="930224"/>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右矢印 126"/>
          <p:cNvSpPr/>
          <p:nvPr/>
        </p:nvSpPr>
        <p:spPr>
          <a:xfrm rot="19315067" flipH="1">
            <a:off x="1937645" y="5679365"/>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51</a:t>
            </a:fld>
            <a:endParaRPr lang="ja-JP" altLang="en-US" sz="1200" dirty="0">
              <a:solidFill>
                <a:prstClr val="black"/>
              </a:solidFill>
            </a:endParaRPr>
          </a:p>
        </p:txBody>
      </p:sp>
    </p:spTree>
    <p:extLst>
      <p:ext uri="{BB962C8B-B14F-4D97-AF65-F5344CB8AC3E}">
        <p14:creationId xmlns:p14="http://schemas.microsoft.com/office/powerpoint/2010/main" val="4425578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02622" y="83791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0" name="円/楕円 69"/>
          <p:cNvSpPr/>
          <p:nvPr/>
        </p:nvSpPr>
        <p:spPr>
          <a:xfrm>
            <a:off x="6730142" y="863093"/>
            <a:ext cx="1874306" cy="5760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200" b="1" dirty="0" smtClean="0">
                <a:solidFill>
                  <a:prstClr val="white"/>
                </a:solidFill>
                <a:latin typeface="Meiryo UI" panose="020B0604030504040204" pitchFamily="50" charset="-128"/>
                <a:ea typeface="Meiryo UI" panose="020B0604030504040204" pitchFamily="50" charset="-128"/>
              </a:rPr>
              <a:t>2025</a:t>
            </a:r>
            <a:r>
              <a:rPr lang="ja-JP" altLang="en-US" sz="1200" b="1" dirty="0" smtClean="0">
                <a:solidFill>
                  <a:prstClr val="white"/>
                </a:solidFill>
                <a:latin typeface="Meiryo UI" panose="020B0604030504040204" pitchFamily="50" charset="-128"/>
                <a:ea typeface="Meiryo UI" panose="020B0604030504040204" pitchFamily="50" charset="-128"/>
              </a:rPr>
              <a:t>年日本</a:t>
            </a:r>
            <a:r>
              <a:rPr lang="ja-JP" altLang="en-US" sz="1200" b="1" dirty="0" smtClean="0">
                <a:solidFill>
                  <a:schemeClr val="bg1"/>
                </a:solidFill>
                <a:latin typeface="Meiryo UI" panose="020B0604030504040204" pitchFamily="50" charset="-128"/>
                <a:ea typeface="Meiryo UI" panose="020B0604030504040204" pitchFamily="50" charset="-128"/>
              </a:rPr>
              <a:t>国際</a:t>
            </a:r>
            <a:r>
              <a:rPr lang="ja-JP" altLang="en-US" sz="1200" b="1" dirty="0" smtClean="0">
                <a:solidFill>
                  <a:prstClr val="white"/>
                </a:solidFill>
                <a:latin typeface="Meiryo UI" panose="020B0604030504040204" pitchFamily="50" charset="-128"/>
                <a:ea typeface="Meiryo UI" panose="020B0604030504040204" pitchFamily="50" charset="-128"/>
              </a:rPr>
              <a:t>博覧会</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5480298" y="201374"/>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1" name="円/楕円 20"/>
          <p:cNvSpPr/>
          <p:nvPr/>
        </p:nvSpPr>
        <p:spPr>
          <a:xfrm>
            <a:off x="7330647" y="201374"/>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rPr>
              <a:t>北陸</a:t>
            </a:r>
            <a:r>
              <a:rPr lang="ja-JP" altLang="en-US" sz="1200" b="1" dirty="0" smtClean="0">
                <a:solidFill>
                  <a:prstClr val="white"/>
                </a:solidFill>
                <a:latin typeface="Meiryo UI" panose="020B0604030504040204" pitchFamily="50" charset="-128"/>
                <a:ea typeface="Meiryo UI" panose="020B0604030504040204" pitchFamily="50" charset="-128"/>
              </a:rPr>
              <a:t>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880032" y="863093"/>
            <a:ext cx="180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smtClean="0">
                <a:solidFill>
                  <a:schemeClr val="bg1"/>
                </a:solidFill>
                <a:latin typeface="Meiryo UI" panose="020B0604030504040204" pitchFamily="50" charset="-128"/>
                <a:ea typeface="Meiryo UI" panose="020B0604030504040204" pitchFamily="50" charset="-128"/>
              </a:rPr>
              <a:t>IR</a:t>
            </a:r>
            <a:r>
              <a:rPr lang="ja-JP" altLang="en-US" sz="1200" b="1" dirty="0" smtClean="0">
                <a:solidFill>
                  <a:schemeClr val="bg1"/>
                </a:solidFill>
                <a:latin typeface="Meiryo UI" panose="020B0604030504040204" pitchFamily="50" charset="-128"/>
                <a:ea typeface="Meiryo UI" panose="020B0604030504040204" pitchFamily="50" charset="-128"/>
              </a:rPr>
              <a:t>）</a:t>
            </a: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円/楕円 35"/>
          <p:cNvSpPr/>
          <p:nvPr/>
        </p:nvSpPr>
        <p:spPr>
          <a:xfrm>
            <a:off x="585985" y="3141412"/>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5" name="円/楕円 34"/>
          <p:cNvSpPr/>
          <p:nvPr/>
        </p:nvSpPr>
        <p:spPr>
          <a:xfrm>
            <a:off x="111349" y="3633812"/>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871760" y="455125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阪神圏</a:t>
            </a: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事業化</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375816" y="4104218"/>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おおさか東線全線開業</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79194" y="633942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大阪観光局設立、グランフロント大阪開業、あべのハルカス開業</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39552" y="589238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関西圏国家戦略特区指定（医療イノベーション拠点）</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499992" y="2291865"/>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新名神高速道路全線供用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935656" y="5445343"/>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大阪府都市開発㈱株式売却、</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4"/>
          <p:cNvSpPr txBox="1">
            <a:spLocks noChangeArrowheads="1"/>
          </p:cNvSpPr>
          <p:nvPr/>
        </p:nvSpPr>
        <p:spPr bwMode="auto">
          <a:xfrm>
            <a:off x="6084168" y="6218796"/>
            <a:ext cx="28083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月末時点</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の想定</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24" name="正方形/長方形 23"/>
          <p:cNvSpPr/>
          <p:nvPr/>
        </p:nvSpPr>
        <p:spPr>
          <a:xfrm>
            <a:off x="5027047" y="184482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うめ</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期先行</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
          <p:cNvSpPr txBox="1">
            <a:spLocks/>
          </p:cNvSpPr>
          <p:nvPr/>
        </p:nvSpPr>
        <p:spPr bwMode="auto">
          <a:xfrm>
            <a:off x="8388424" y="6547383"/>
            <a:ext cx="765175" cy="33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52</a:t>
            </a:fld>
            <a:endParaRPr lang="ja-JP" altLang="en-US" sz="1200" dirty="0">
              <a:solidFill>
                <a:prstClr val="black"/>
              </a:solidFill>
            </a:endParaRPr>
          </a:p>
        </p:txBody>
      </p:sp>
      <p:sp>
        <p:nvSpPr>
          <p:cNvPr id="28" name="正方形/長方形 27"/>
          <p:cNvSpPr/>
          <p:nvPr/>
        </p:nvSpPr>
        <p:spPr>
          <a:xfrm>
            <a:off x="1439712" y="4998301"/>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関空等運営権売却</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、政府関係機関移転基本方針決定（国立健康・栄養研究所　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開院</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25"/>
          <p:cNvSpPr/>
          <p:nvPr/>
        </p:nvSpPr>
        <p:spPr>
          <a:xfrm>
            <a:off x="2617714" y="3666451"/>
            <a:ext cx="1800000" cy="499886"/>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r>
              <a:rPr lang="en-US" altLang="ja-JP" sz="1200" b="1" dirty="0" smtClean="0">
                <a:solidFill>
                  <a:prstClr val="white"/>
                </a:solidFill>
                <a:latin typeface="Meiryo UI" panose="020B0604030504040204" pitchFamily="50" charset="-128"/>
                <a:ea typeface="Meiryo UI" panose="020B0604030504040204" pitchFamily="50" charset="-128"/>
              </a:rPr>
              <a:t>2019</a:t>
            </a:r>
          </a:p>
          <a:p>
            <a:r>
              <a:rPr lang="ja-JP" altLang="en-US" sz="1200" b="1" dirty="0" smtClean="0">
                <a:solidFill>
                  <a:prstClr val="white"/>
                </a:solidFill>
                <a:latin typeface="Meiryo UI" panose="020B0604030504040204" pitchFamily="50" charset="-128"/>
                <a:ea typeface="Meiryo UI" panose="020B0604030504040204" pitchFamily="50" charset="-128"/>
              </a:rPr>
              <a:t>　</a:t>
            </a:r>
            <a:r>
              <a:rPr lang="en-US" altLang="ja-JP" sz="1200" b="1" dirty="0" smtClean="0">
                <a:solidFill>
                  <a:prstClr val="white"/>
                </a:solidFill>
                <a:latin typeface="Meiryo UI" panose="020B0604030504040204" pitchFamily="50" charset="-128"/>
                <a:ea typeface="Meiryo UI" panose="020B0604030504040204" pitchFamily="50" charset="-128"/>
              </a:rPr>
              <a:t>G20</a:t>
            </a:r>
            <a:r>
              <a:rPr lang="ja-JP" altLang="en-US" sz="1200" b="1" dirty="0" smtClean="0">
                <a:solidFill>
                  <a:prstClr val="white"/>
                </a:solidFill>
                <a:latin typeface="Meiryo UI" panose="020B0604030504040204" pitchFamily="50" charset="-128"/>
                <a:ea typeface="Meiryo UI" panose="020B0604030504040204" pitchFamily="50" charset="-128"/>
              </a:rPr>
              <a:t>大阪サミット</a:t>
            </a:r>
            <a:endParaRPr lang="ja-JP" altLang="en-US" sz="1200" b="1" dirty="0">
              <a:solidFill>
                <a:prstClr val="white"/>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3419872" y="3283127"/>
            <a:ext cx="720000" cy="33325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2020</a:t>
            </a:r>
          </a:p>
          <a:p>
            <a:pPr>
              <a:lnSpc>
                <a:spcPts val="1500"/>
              </a:lnSpc>
            </a:pP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来阪外国人旅行者数の目標値：</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6052788" y="4943131"/>
            <a:ext cx="3268377" cy="263544"/>
          </a:xfrm>
          <a:prstGeom prst="rect">
            <a:avLst/>
          </a:prstGeom>
        </p:spPr>
        <p:txBody>
          <a:bodyPr wrap="square">
            <a:spAutoFit/>
          </a:bodyPr>
          <a:lstStyle/>
          <a:p>
            <a:pPr>
              <a:lnSpc>
                <a:spcPts val="1500"/>
              </a:lnSpc>
            </a:pP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なにわ筋線整備主体・事業スキーム府市意思決定</a:t>
            </a:r>
            <a:endPar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10731" y="363381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公設民営学校開校、阪神高速大和川線全線供用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百舌鳥</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登録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p:nvPr/>
        </p:nvSpPr>
        <p:spPr>
          <a:xfrm>
            <a:off x="1176218" y="2657479"/>
            <a:ext cx="2524152"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495283" y="354146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978333" y="3185613"/>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2020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東京</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オリンピック・パラリンピック</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313100" y="273857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228600" indent="-228600">
              <a:lnSpc>
                <a:spcPts val="1500"/>
              </a:lnSpc>
              <a:buAutoNum type="arabicPlain" startAt="2021"/>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ワールドマスターズゲームズ</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2021</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4035137" y="2847223"/>
            <a:ext cx="752887" cy="33325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大阪中之島美術館</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開館</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56329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07504" y="337989"/>
          <a:ext cx="8928990" cy="6299408"/>
        </p:xfrm>
        <a:graphic>
          <a:graphicData uri="http://schemas.openxmlformats.org/drawingml/2006/table">
            <a:tbl>
              <a:tblPr firstRow="1" bandRow="1">
                <a:tableStyleId>{5C22544A-7EE6-4342-B048-85BDC9FD1C3A}</a:tableStyleId>
              </a:tblPr>
              <a:tblGrid>
                <a:gridCol w="504055">
                  <a:extLst>
                    <a:ext uri="{9D8B030D-6E8A-4147-A177-3AD203B41FA5}">
                      <a16:colId xmlns:a16="http://schemas.microsoft.com/office/drawing/2014/main" val="20000"/>
                    </a:ext>
                  </a:extLst>
                </a:gridCol>
                <a:gridCol w="1368153">
                  <a:extLst>
                    <a:ext uri="{9D8B030D-6E8A-4147-A177-3AD203B41FA5}">
                      <a16:colId xmlns:a16="http://schemas.microsoft.com/office/drawing/2014/main" val="20001"/>
                    </a:ext>
                  </a:extLst>
                </a:gridCol>
                <a:gridCol w="7056782">
                  <a:extLst>
                    <a:ext uri="{9D8B030D-6E8A-4147-A177-3AD203B41FA5}">
                      <a16:colId xmlns:a16="http://schemas.microsoft.com/office/drawing/2014/main" val="20002"/>
                    </a:ext>
                  </a:extLst>
                </a:gridCol>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451475">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1"/>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2"/>
                  </a:ext>
                </a:extLst>
              </a:tr>
              <a:tr h="46862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3"/>
                  </a:ext>
                </a:extLst>
              </a:tr>
              <a:tr h="216024">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4"/>
                  </a:ext>
                </a:extLst>
              </a:tr>
              <a:tr h="46862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命現象の解明及びその成果の応用に関する総合的科学技術のこと。大阪府では、医薬品、医療機器、再生医療等の「ライフサイエンス産業」を成長産業に位置づけ、成長を促進することで、大阪産業の国際競争力のさらなる向上をめざしている。</a:t>
                      </a:r>
                    </a:p>
                  </a:txBody>
                  <a:tcPr marL="72000" anchor="ctr"/>
                </a:tc>
                <a:extLst>
                  <a:ext uri="{0D108BD9-81ED-4DB2-BD59-A6C34878D82A}">
                    <a16:rowId xmlns:a16="http://schemas.microsoft.com/office/drawing/2014/main" val="10005"/>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6"/>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7"/>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p>
                  </a:txBody>
                  <a:tcPr anchor="ctr"/>
                </a:tc>
                <a:tc>
                  <a:txBody>
                    <a:bodyPr/>
                    <a:lstStyle/>
                    <a:p>
                      <a:pPr algn="l"/>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地球温暖化の原因となる二酸化炭素（</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）の排出量が少な</a:t>
                      </a:r>
                      <a:r>
                        <a:rPr kumimoji="1" lang="ja-JP" altLang="en-US" sz="105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い太陽光発電や風力発電などに加えて、蓄電池、水素・燃料電池も含んだ</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エネルギーの多様化に貢献するエネルギーのこと。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8"/>
                  </a:ext>
                </a:extLst>
              </a:tr>
              <a:tr h="341749">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9"/>
                  </a:ext>
                </a:extLst>
              </a:tr>
              <a:tr h="1451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社会貢献活動の総称。ここでは、社会的課題解決に向けて行う、寄附や社会的投資等を通じた公益的活動をいう。</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0"/>
                  </a:ext>
                </a:extLst>
              </a:tr>
              <a:tr h="540628">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1"/>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パークマネジメント事業</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の柔軟かつ優れたアイデアや活力を導入し、高水準なサービスの提供や新たな魅力の創出を図るため、民間事業者が総合的かつ戦略的に公園全体と公園施設を一体管理する事業。指定管理者制度を活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2"/>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ここでは、「物事に加わり、飛躍的に動かすことにつながる大きな力」のこと。</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10013"/>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4"/>
                  </a:ext>
                </a:extLst>
              </a:tr>
              <a:tr h="32460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ストックの組換え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既存の資産をより有益な別の資産に転換すること。例えば保有株式の売却益を財源に新たなインフラ整備を進めるといった取組み。</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5"/>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6"/>
                  </a:ext>
                </a:extLst>
              </a:tr>
              <a:tr h="2388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7"/>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8"/>
                  </a:ext>
                </a:extLst>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53</a:t>
            </a:r>
            <a:endParaRPr lang="ja-JP" altLang="en-US" sz="1200" dirty="0"/>
          </a:p>
        </p:txBody>
      </p:sp>
    </p:spTree>
    <p:extLst>
      <p:ext uri="{BB962C8B-B14F-4D97-AF65-F5344CB8AC3E}">
        <p14:creationId xmlns:p14="http://schemas.microsoft.com/office/powerpoint/2010/main" val="20614026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27700" y="368663"/>
          <a:ext cx="8928990" cy="6320954"/>
        </p:xfrm>
        <a:graphic>
          <a:graphicData uri="http://schemas.openxmlformats.org/drawingml/2006/table">
            <a:tbl>
              <a:tblPr firstRow="1" bandRow="1">
                <a:tableStyleId>{5C22544A-7EE6-4342-B048-85BDC9FD1C3A}</a:tableStyleId>
              </a:tblPr>
              <a:tblGrid>
                <a:gridCol w="504055">
                  <a:extLst>
                    <a:ext uri="{9D8B030D-6E8A-4147-A177-3AD203B41FA5}">
                      <a16:colId xmlns:a16="http://schemas.microsoft.com/office/drawing/2014/main" val="20000"/>
                    </a:ext>
                  </a:extLst>
                </a:gridCol>
                <a:gridCol w="1368153">
                  <a:extLst>
                    <a:ext uri="{9D8B030D-6E8A-4147-A177-3AD203B41FA5}">
                      <a16:colId xmlns:a16="http://schemas.microsoft.com/office/drawing/2014/main" val="20001"/>
                    </a:ext>
                  </a:extLst>
                </a:gridCol>
                <a:gridCol w="7056782">
                  <a:extLst>
                    <a:ext uri="{9D8B030D-6E8A-4147-A177-3AD203B41FA5}">
                      <a16:colId xmlns:a16="http://schemas.microsoft.com/office/drawing/2014/main" val="20002"/>
                    </a:ext>
                  </a:extLst>
                </a:gridCol>
              </a:tblGrid>
              <a:tr h="246759">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2612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国際コンテナ戦略港湾</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1"/>
                  </a:ext>
                </a:extLst>
              </a:tr>
              <a:tr h="18778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ダウンサイジング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サイズ（規模）を小さくすること。</a:t>
                      </a:r>
                    </a:p>
                  </a:txBody>
                  <a:tcPr marL="72000" marR="9525" marT="9525" marB="0" anchor="ctr"/>
                </a:tc>
                <a:extLst>
                  <a:ext uri="{0D108BD9-81ED-4DB2-BD59-A6C34878D82A}">
                    <a16:rowId xmlns:a16="http://schemas.microsoft.com/office/drawing/2014/main" val="10002"/>
                  </a:ext>
                </a:extLst>
              </a:tr>
              <a:tr h="18778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baseline="0" dirty="0" smtClean="0">
                          <a:solidFill>
                            <a:schemeClr val="tx1"/>
                          </a:solidFill>
                          <a:latin typeface="Meiryo UI" panose="020B0604030504040204" pitchFamily="50" charset="-128"/>
                          <a:ea typeface="Meiryo UI" panose="020B0604030504040204" pitchFamily="50" charset="-128"/>
                        </a:rPr>
                        <a:t>地域（エリア）における公共的な空間などのまちの質を高め、それを持続的に維持・発展させていくための地域の市民、民間事業者等の主体的な取組み。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10003"/>
                  </a:ext>
                </a:extLst>
              </a:tr>
              <a:tr h="648072">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月に開設され、医薬品等に関する研究開発の初期段階から</a:t>
                      </a:r>
                      <a:r>
                        <a:rPr kumimoji="1" lang="ja-JP" altLang="en-US" sz="105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市販後までの各種相談等を実施している</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04"/>
                  </a:ext>
                </a:extLst>
              </a:tr>
              <a:tr h="28285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ここでは、関西イノベーション国際戦略総合特区における、バッテリー（蓄電池等）やエネルギーに関連する産業分野のこと。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5"/>
                  </a:ext>
                </a:extLst>
              </a:tr>
              <a:tr h="50923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オープンイノベーション</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6"/>
                  </a:ext>
                </a:extLst>
              </a:tr>
              <a:tr h="29842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07"/>
                  </a:ext>
                </a:extLst>
              </a:tr>
              <a:tr h="21761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シンクタンク</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分野にわたる課題や事象を対象とした調査・研究を行い、結果を発表したり解決策を提示する機能を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持つ組織・機関。</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8"/>
                  </a:ext>
                </a:extLst>
              </a:tr>
              <a:tr h="47165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技術インキュベーション</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キュベーションとは一般的に「事業の創出や創業を支援するサービス・活動」をさすビジネス用語。ここでは特に、学術研究機関等と連携して、ＩＣＴやバイオなど成長産業分野の技術革新を生み出す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9"/>
                  </a:ext>
                </a:extLst>
              </a:tr>
              <a:tr h="46445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p>
                  </a:txBody>
                  <a:tcPr marL="72000" marR="72000"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(information)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や通信</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(communication)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に関する技術の総称。コンピューター・インターネット・携帯電話などを使う情報処理や通信に関する技術。</a:t>
                      </a:r>
                    </a:p>
                  </a:txBody>
                  <a:tcPr marL="72000" marR="72000" marT="9525" marB="0" anchor="ctr"/>
                </a:tc>
                <a:extLst>
                  <a:ext uri="{0D108BD9-81ED-4DB2-BD59-A6C34878D82A}">
                    <a16:rowId xmlns:a16="http://schemas.microsoft.com/office/drawing/2014/main" val="10010"/>
                  </a:ext>
                </a:extLst>
              </a:tr>
              <a:tr h="78242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11"/>
                  </a:ext>
                </a:extLst>
              </a:tr>
              <a:tr h="47687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12"/>
                  </a:ext>
                </a:extLst>
              </a:tr>
              <a:tr h="40462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大阪マラソン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万２千人のランナーが大阪の名所を駆け巡る、国内最大級の都市型市民マラソン。ランナーはもちろん、ランナー以外の方も楽しめる関連イベントも開催して、大阪の新しいお祭りとしての定着をめざしている。第</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回はＨ</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txBody>
                  <a:tcPr marL="72000" marR="72000" anchor="ctr"/>
                </a:tc>
                <a:extLst>
                  <a:ext uri="{0D108BD9-81ED-4DB2-BD59-A6C34878D82A}">
                    <a16:rowId xmlns:a16="http://schemas.microsoft.com/office/drawing/2014/main" val="10013"/>
                  </a:ext>
                </a:extLst>
              </a:tr>
              <a:tr h="40462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世界スーパージュニアテニス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国際テニス連盟のジュニアツアーで、ウィンブルドンジュニア等と同じランクのグレード</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大会で、世界最高峰のジュニア</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大会の一つ。</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14"/>
                  </a:ext>
                </a:extLst>
              </a:tr>
            </a:tbl>
          </a:graphicData>
        </a:graphic>
      </p:graphicFrame>
      <p:sp>
        <p:nvSpPr>
          <p:cNvPr id="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solidFill>
                  <a:prstClr val="black"/>
                </a:solidFill>
              </a:rPr>
              <a:t>54</a:t>
            </a:r>
            <a:endParaRPr lang="ja-JP" altLang="en-US" sz="1200" dirty="0">
              <a:solidFill>
                <a:prstClr val="black"/>
              </a:solidFill>
            </a:endParaRPr>
          </a:p>
        </p:txBody>
      </p:sp>
      <p:sp>
        <p:nvSpPr>
          <p:cNvPr id="9" name="正方形/長方形 8"/>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9266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07504" y="384412"/>
          <a:ext cx="8928990" cy="6212940"/>
        </p:xfrm>
        <a:graphic>
          <a:graphicData uri="http://schemas.openxmlformats.org/drawingml/2006/table">
            <a:tbl>
              <a:tblPr firstRow="1" bandRow="1">
                <a:tableStyleId>{5C22544A-7EE6-4342-B048-85BDC9FD1C3A}</a:tableStyleId>
              </a:tblPr>
              <a:tblGrid>
                <a:gridCol w="504055">
                  <a:extLst>
                    <a:ext uri="{9D8B030D-6E8A-4147-A177-3AD203B41FA5}">
                      <a16:colId xmlns:a16="http://schemas.microsoft.com/office/drawing/2014/main" val="20000"/>
                    </a:ext>
                  </a:extLst>
                </a:gridCol>
                <a:gridCol w="1368153">
                  <a:extLst>
                    <a:ext uri="{9D8B030D-6E8A-4147-A177-3AD203B41FA5}">
                      <a16:colId xmlns:a16="http://schemas.microsoft.com/office/drawing/2014/main" val="20001"/>
                    </a:ext>
                  </a:extLst>
                </a:gridCol>
                <a:gridCol w="7056782">
                  <a:extLst>
                    <a:ext uri="{9D8B030D-6E8A-4147-A177-3AD203B41FA5}">
                      <a16:colId xmlns:a16="http://schemas.microsoft.com/office/drawing/2014/main" val="20002"/>
                    </a:ext>
                  </a:extLst>
                </a:gridCol>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23545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01"/>
                  </a:ext>
                </a:extLst>
              </a:tr>
              <a:tr h="12192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G20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サミット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リーマン・ショックを契機とした経済・金融危機に対処するため、</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年に第１回サミットを開催。近年は、経済分野のみならずエネルギー、雇用、テロ対策等世界共通の課題について幅広く議論。首脳会議のほか、閣僚会議も開催。</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７（日本、米国等）に、ロシア、中国などを加えた</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か国・地域で構成され、招待国・機関を合わせると約</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の国と機関が参加。</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年の首脳会議は大阪で開催予定。</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2"/>
                  </a:ext>
                </a:extLst>
              </a:tr>
              <a:tr h="12192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施行時特例市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地方自治法の一部を改正する法律（</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日施行）による特例市制度の廃止の際、現に特例市である市のこと。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3"/>
                  </a:ext>
                </a:extLst>
              </a:tr>
              <a:tr h="225738">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工業所有権情報・研修館（</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特許情報提供、知財情報活用促進、産業財産権相談、知財人材育成などを行う独立行政法人。（</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National Center for Industrial Property Information and Training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4"/>
                  </a:ext>
                </a:extLst>
              </a:tr>
              <a:tr h="46860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kumimoji="1" lang="en-US" altLang="zh-TW"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医療分野における基礎から実用化までの一貫した研究開発の推進、その成果の円滑な実用化及び研究開発環境の整備を総合的かつ効果的に行うための様々な取組みを行う国立研究開発法人。</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Agency for Medical Research and Development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05"/>
                  </a:ext>
                </a:extLst>
              </a:tr>
              <a:tr h="61718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シティディール制度</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英国における「分権」で都市の成長を促す仕組み。マンチェスター等の大都市圏と中央政府で協定を締結し、都市の成長に必要な権限・財源を移譲することにより、地域経済の進行と雇用を生み出し、国経済の底上げにつなげることを狙いとしている。それぞれの協定内容は、起業やビジネス振興、雇用創出、交通整備等、地域ニーズに応じてオーダーメイド型になっている。</a:t>
                      </a:r>
                    </a:p>
                  </a:txBody>
                  <a:tcPr marL="72000" marR="9525" marT="9525" marB="0" anchor="ctr"/>
                </a:tc>
                <a:extLst>
                  <a:ext uri="{0D108BD9-81ED-4DB2-BD59-A6C34878D82A}">
                    <a16:rowId xmlns:a16="http://schemas.microsoft.com/office/drawing/2014/main" val="10006"/>
                  </a:ext>
                </a:extLst>
              </a:tr>
              <a:tr h="12573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7"/>
                  </a:ext>
                </a:extLst>
              </a:tr>
              <a:tr h="12573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 </a:t>
                      </a: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国連に加盟する</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193</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か国が、</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年までに達成するための「持続可能な開発目標」 （</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月の国連サミットにおいて採択）</a:t>
                      </a:r>
                    </a:p>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Sustainable Development Goals</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a:t>
                      </a:r>
                    </a:p>
                  </a:txBody>
                  <a:tcPr marL="72000" anchor="ctr"/>
                </a:tc>
                <a:extLst>
                  <a:ext uri="{0D108BD9-81ED-4DB2-BD59-A6C34878D82A}">
                    <a16:rowId xmlns:a16="http://schemas.microsoft.com/office/drawing/2014/main" val="10008"/>
                  </a:ext>
                </a:extLst>
              </a:tr>
              <a:tr h="401573">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9"/>
                  </a:ext>
                </a:extLst>
              </a:tr>
              <a:tr h="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0"/>
                  </a:ext>
                </a:extLst>
              </a:tr>
              <a:tr h="314697">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超スマート社会</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サービスを、必要な人に、必要な時に、必要なだけ提供し、社会の様々なニーズにきめ細かに対応でき、あらゆる人が質の高いサービスを受けられ、年齢、性別、地域、言語といった様々な違いを乗り越え、活き活きと快適に暮らすことのできる社会。</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1"/>
                  </a:ext>
                </a:extLst>
              </a:tr>
              <a:tr h="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2"/>
                  </a:ext>
                </a:extLst>
              </a:tr>
              <a:tr h="58560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a:t>
                      </a: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来のデータ処理・管理のあり方では活用が困難であるような巨大データ群を意味する。データ量、サイズの大きさに加え、様々な種類・形式が含まれる。交通情報や携帯電話の利用データ、犯罪情報、人の歩行情報など情報の範囲は多様である。これらのデータを記録し、活用することによって、新たな予測が可能になったり、新たな仕組みやシステムを生み出す基礎とすることなどが可能であ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10013"/>
                  </a:ext>
                </a:extLst>
              </a:tr>
            </a:tbl>
          </a:graphicData>
        </a:graphic>
      </p:graphicFrame>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solidFill>
                  <a:prstClr val="black"/>
                </a:solidFill>
              </a:rPr>
              <a:t>55</a:t>
            </a:r>
            <a:endParaRPr lang="ja-JP" altLang="en-US" sz="1200" dirty="0">
              <a:solidFill>
                <a:prstClr val="black"/>
              </a:solidFill>
            </a:endParaRPr>
          </a:p>
        </p:txBody>
      </p:sp>
      <p:sp>
        <p:nvSpPr>
          <p:cNvPr id="10" name="正方形/長方形 9"/>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79101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07504" y="363747"/>
          <a:ext cx="8928990" cy="3672652"/>
        </p:xfrm>
        <a:graphic>
          <a:graphicData uri="http://schemas.openxmlformats.org/drawingml/2006/table">
            <a:tbl>
              <a:tblPr firstRow="1" bandRow="1">
                <a:tableStyleId>{5C22544A-7EE6-4342-B048-85BDC9FD1C3A}</a:tableStyleId>
              </a:tblPr>
              <a:tblGrid>
                <a:gridCol w="504055">
                  <a:extLst>
                    <a:ext uri="{9D8B030D-6E8A-4147-A177-3AD203B41FA5}">
                      <a16:colId xmlns:a16="http://schemas.microsoft.com/office/drawing/2014/main" val="20000"/>
                    </a:ext>
                  </a:extLst>
                </a:gridCol>
                <a:gridCol w="1368153">
                  <a:extLst>
                    <a:ext uri="{9D8B030D-6E8A-4147-A177-3AD203B41FA5}">
                      <a16:colId xmlns:a16="http://schemas.microsoft.com/office/drawing/2014/main" val="20001"/>
                    </a:ext>
                  </a:extLst>
                </a:gridCol>
                <a:gridCol w="7056782">
                  <a:extLst>
                    <a:ext uri="{9D8B030D-6E8A-4147-A177-3AD203B41FA5}">
                      <a16:colId xmlns:a16="http://schemas.microsoft.com/office/drawing/2014/main" val="20002"/>
                    </a:ext>
                  </a:extLst>
                </a:gridCol>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30745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1"/>
                  </a:ext>
                </a:extLst>
              </a:tr>
              <a:tr h="144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有望なベンチャービジネスに対して、株式の取得などによって資金を提供する企業のこと。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2"/>
                  </a:ext>
                </a:extLst>
              </a:tr>
              <a:tr h="144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3"/>
                  </a:ext>
                </a:extLst>
              </a:tr>
              <a:tr h="48338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米国・英国等における制度で、主に商業地域において地域内の資産所有者・事業者が、地域の発展をめざして必要な事業を行うための組織と資金調達等について定めたもの。</a:t>
                      </a:r>
                    </a:p>
                  </a:txBody>
                  <a:tcPr marL="72000" anchor="ctr"/>
                </a:tc>
                <a:extLst>
                  <a:ext uri="{0D108BD9-81ED-4DB2-BD59-A6C34878D82A}">
                    <a16:rowId xmlns:a16="http://schemas.microsoft.com/office/drawing/2014/main" val="10004"/>
                  </a:ext>
                </a:extLst>
              </a:tr>
              <a:tr h="290488">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PPP</a:t>
                      </a:r>
                    </a:p>
                  </a:txBody>
                  <a:tcPr marL="72000" marR="9525" marT="9525" marB="0"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形態。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10005"/>
                  </a:ext>
                </a:extLst>
              </a:tr>
              <a:tr h="38936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Private Finance Initiative</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10006"/>
                  </a:ext>
                </a:extLst>
              </a:tr>
              <a:tr h="28119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ネーミングライツ</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企業名・ブランド名などを、スタジアムなどの施設の名称にする権利、命名権。また、そのような広告手法。</a:t>
                      </a:r>
                    </a:p>
                  </a:txBody>
                  <a:tcPr marL="72000" marR="9525" marT="9525" marB="0" anchor="ctr"/>
                </a:tc>
                <a:extLst>
                  <a:ext uri="{0D108BD9-81ED-4DB2-BD59-A6C34878D82A}">
                    <a16:rowId xmlns:a16="http://schemas.microsoft.com/office/drawing/2014/main" val="10007"/>
                  </a:ext>
                </a:extLst>
              </a:tr>
              <a:tr h="29581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部門、分野。行政セクターや営利セクター（企業組織）に対して、非営利セクターは総称して「サード・セクター」とも呼ばれる。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8"/>
                  </a:ext>
                </a:extLst>
              </a:tr>
              <a:tr h="31698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9"/>
                  </a:ext>
                </a:extLst>
              </a:tr>
              <a:tr h="4697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0"/>
                  </a:ext>
                </a:extLst>
              </a:tr>
            </a:tbl>
          </a:graphicData>
        </a:graphic>
      </p:graphicFrame>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56</a:t>
            </a:r>
            <a:endParaRPr lang="ja-JP" altLang="en-US" sz="1200" dirty="0"/>
          </a:p>
        </p:txBody>
      </p:sp>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1004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194672" y="395372"/>
            <a:ext cx="833246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132892"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143644"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287660"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3354964752"/>
              </p:ext>
            </p:extLst>
          </p:nvPr>
        </p:nvGraphicFramePr>
        <p:xfrm>
          <a:off x="287660" y="4437112"/>
          <a:ext cx="3664511" cy="2133540"/>
        </p:xfrm>
        <a:graphic>
          <a:graphicData uri="http://schemas.openxmlformats.org/drawingml/2006/table">
            <a:tbl>
              <a:tblPr firstRow="1" bandRow="1">
                <a:tableStyleId>{5940675A-B579-460E-94D1-54222C63F5DA}</a:tableStyleId>
              </a:tblPr>
              <a:tblGrid>
                <a:gridCol w="50953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49068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0"/>
                  </a:ext>
                </a:extLst>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55" name="テキスト ボックス 114"/>
          <p:cNvSpPr txBox="1">
            <a:spLocks noChangeArrowheads="1"/>
          </p:cNvSpPr>
          <p:nvPr/>
        </p:nvSpPr>
        <p:spPr bwMode="auto">
          <a:xfrm>
            <a:off x="4139952"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94672" y="35332"/>
            <a:ext cx="840977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83968"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287660" y="843342"/>
            <a:ext cx="8591622"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266110"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139952"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a:t>
            </a:r>
            <a:endParaRPr lang="ja-JP" altLang="en-US" sz="800" strike="sngStrike" dirty="0">
              <a:solidFill>
                <a:srgbClr val="FF0000"/>
              </a:solidFill>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3846597916"/>
              </p:ext>
            </p:extLst>
          </p:nvPr>
        </p:nvGraphicFramePr>
        <p:xfrm>
          <a:off x="4067945" y="2273475"/>
          <a:ext cx="3384376" cy="12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3" name="グラフ 92"/>
          <p:cNvGraphicFramePr>
            <a:graphicFrameLocks/>
          </p:cNvGraphicFramePr>
          <p:nvPr>
            <p:extLst>
              <p:ext uri="{D42A27DB-BD31-4B8C-83A1-F6EECF244321}">
                <p14:modId xmlns:p14="http://schemas.microsoft.com/office/powerpoint/2010/main" val="3681367601"/>
              </p:ext>
            </p:extLst>
          </p:nvPr>
        </p:nvGraphicFramePr>
        <p:xfrm>
          <a:off x="4067945" y="4365104"/>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4" name="グラフ 93"/>
          <p:cNvGraphicFramePr>
            <a:graphicFrameLocks/>
          </p:cNvGraphicFramePr>
          <p:nvPr>
            <p:extLst>
              <p:ext uri="{D42A27DB-BD31-4B8C-83A1-F6EECF244321}">
                <p14:modId xmlns:p14="http://schemas.microsoft.com/office/powerpoint/2010/main" val="2379645907"/>
              </p:ext>
            </p:extLst>
          </p:nvPr>
        </p:nvGraphicFramePr>
        <p:xfrm>
          <a:off x="4067944" y="3293301"/>
          <a:ext cx="3384376"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5" name="グラフ 94"/>
          <p:cNvGraphicFramePr>
            <a:graphicFrameLocks/>
          </p:cNvGraphicFramePr>
          <p:nvPr>
            <p:extLst>
              <p:ext uri="{D42A27DB-BD31-4B8C-83A1-F6EECF244321}">
                <p14:modId xmlns:p14="http://schemas.microsoft.com/office/powerpoint/2010/main" val="2536006945"/>
              </p:ext>
            </p:extLst>
          </p:nvPr>
        </p:nvGraphicFramePr>
        <p:xfrm>
          <a:off x="4067943" y="5517232"/>
          <a:ext cx="3456385"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6" name="グラフ 95"/>
          <p:cNvGraphicFramePr>
            <a:graphicFrameLocks/>
          </p:cNvGraphicFramePr>
          <p:nvPr>
            <p:extLst>
              <p:ext uri="{D42A27DB-BD31-4B8C-83A1-F6EECF244321}">
                <p14:modId xmlns:p14="http://schemas.microsoft.com/office/powerpoint/2010/main" val="1749589690"/>
              </p:ext>
            </p:extLst>
          </p:nvPr>
        </p:nvGraphicFramePr>
        <p:xfrm>
          <a:off x="6228184" y="2276872"/>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7" name="グラフ 96"/>
          <p:cNvGraphicFramePr>
            <a:graphicFrameLocks/>
          </p:cNvGraphicFramePr>
          <p:nvPr>
            <p:extLst>
              <p:ext uri="{D42A27DB-BD31-4B8C-83A1-F6EECF244321}">
                <p14:modId xmlns:p14="http://schemas.microsoft.com/office/powerpoint/2010/main" val="3549323725"/>
              </p:ext>
            </p:extLst>
          </p:nvPr>
        </p:nvGraphicFramePr>
        <p:xfrm>
          <a:off x="6228184" y="4365104"/>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8" name="グラフ 97"/>
          <p:cNvGraphicFramePr>
            <a:graphicFrameLocks/>
          </p:cNvGraphicFramePr>
          <p:nvPr>
            <p:extLst>
              <p:ext uri="{D42A27DB-BD31-4B8C-83A1-F6EECF244321}">
                <p14:modId xmlns:p14="http://schemas.microsoft.com/office/powerpoint/2010/main" val="2407571448"/>
              </p:ext>
            </p:extLst>
          </p:nvPr>
        </p:nvGraphicFramePr>
        <p:xfrm>
          <a:off x="6228184" y="3319698"/>
          <a:ext cx="3600400" cy="126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9" name="グラフ 98"/>
          <p:cNvGraphicFramePr>
            <a:graphicFrameLocks/>
          </p:cNvGraphicFramePr>
          <p:nvPr>
            <p:extLst>
              <p:ext uri="{D42A27DB-BD31-4B8C-83A1-F6EECF244321}">
                <p14:modId xmlns:p14="http://schemas.microsoft.com/office/powerpoint/2010/main" val="1322421013"/>
              </p:ext>
            </p:extLst>
          </p:nvPr>
        </p:nvGraphicFramePr>
        <p:xfrm>
          <a:off x="6300192" y="5517232"/>
          <a:ext cx="3528392" cy="1260000"/>
        </p:xfrm>
        <a:graphic>
          <a:graphicData uri="http://schemas.openxmlformats.org/drawingml/2006/chart">
            <c:chart xmlns:c="http://schemas.openxmlformats.org/drawingml/2006/chart" xmlns:r="http://schemas.openxmlformats.org/officeDocument/2006/relationships" r:id="rId10"/>
          </a:graphicData>
        </a:graphic>
      </p:graphicFrame>
      <p:sp>
        <p:nvSpPr>
          <p:cNvPr id="100" name="正方形/長方形 99"/>
          <p:cNvSpPr/>
          <p:nvPr/>
        </p:nvSpPr>
        <p:spPr>
          <a:xfrm>
            <a:off x="442798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660232"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427984"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660232"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427984"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660232"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427984"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9629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355976"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88224"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427984" y="3645024"/>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88224" y="364502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355976"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88224"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35597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88224"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961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44624"/>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446783"/>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279879" y="1951609"/>
            <a:ext cx="4508146"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1950839"/>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888011" y="1439565"/>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３月）から抜粋）</a:t>
            </a:r>
          </a:p>
        </p:txBody>
      </p:sp>
      <p:sp>
        <p:nvSpPr>
          <p:cNvPr id="96" name="テキスト ボックス 61"/>
          <p:cNvSpPr txBox="1">
            <a:spLocks noChangeArrowheads="1"/>
          </p:cNvSpPr>
          <p:nvPr/>
        </p:nvSpPr>
        <p:spPr bwMode="auto">
          <a:xfrm>
            <a:off x="279878" y="3607023"/>
            <a:ext cx="450814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607023"/>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211960"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476671"/>
            <a:ext cx="8612602"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72514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7</a:t>
            </a:fld>
            <a:endParaRPr lang="ja-JP" altLang="en-US" sz="1200" dirty="0"/>
          </a:p>
        </p:txBody>
      </p:sp>
    </p:spTree>
    <p:extLst>
      <p:ext uri="{BB962C8B-B14F-4D97-AF65-F5344CB8AC3E}">
        <p14:creationId xmlns:p14="http://schemas.microsoft.com/office/powerpoint/2010/main" val="217432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1" y="188640"/>
            <a:ext cx="3995936"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836712"/>
            <a:ext cx="8424936" cy="388843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15984" y="5085240"/>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16384" y="5085240"/>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16016" y="5805264"/>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15616" y="5805264"/>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Tree>
    <p:extLst>
      <p:ext uri="{BB962C8B-B14F-4D97-AF65-F5344CB8AC3E}">
        <p14:creationId xmlns:p14="http://schemas.microsoft.com/office/powerpoint/2010/main" val="376295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43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586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3B0C55-FCC3-4E1C-9178-2ED54F345FD8}">
  <ds:schemaRefs>
    <ds:schemaRef ds:uri="http://schemas.microsoft.com/office/2006/metadata/properties"/>
    <ds:schemaRef ds:uri="http://schemas.microsoft.com/office/infopath/2007/PartnerControls"/>
    <ds:schemaRef ds:uri="2be2acaf-88a6-4029-b366-c28176c79890"/>
  </ds:schemaRefs>
</ds:datastoreItem>
</file>

<file path=customXml/itemProps2.xml><?xml version="1.0" encoding="utf-8"?>
<ds:datastoreItem xmlns:ds="http://schemas.openxmlformats.org/officeDocument/2006/customXml" ds:itemID="{F87E7D3E-70DA-4908-91FA-60D24E121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973134-9A91-44F7-B07E-E6F42BA200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20651</TotalTime>
  <Words>10085</Words>
  <PresentationFormat>画面に合わせる (4:3)</PresentationFormat>
  <Paragraphs>2477</Paragraphs>
  <Slides>56</Slides>
  <Notes>52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56</vt:i4>
      </vt:variant>
    </vt:vector>
  </HeadingPairs>
  <TitlesOfParts>
    <vt:vector size="67" baseType="lpstr">
      <vt:lpstr>HG創英角ｺﾞｼｯｸUB</vt:lpstr>
      <vt:lpstr>Meiryo UI</vt:lpstr>
      <vt:lpstr>ＭＳ Ｐゴシック</vt:lpstr>
      <vt:lpstr>メイリオ</vt:lpstr>
      <vt:lpstr>Arial</vt:lpstr>
      <vt:lpstr>Calibri</vt:lpstr>
      <vt:lpstr>Century</vt:lpstr>
      <vt:lpstr>Times New Roman</vt:lpstr>
      <vt:lpstr>Wingdings</vt:lpstr>
      <vt:lpstr>Wingdings 2</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2019-05-17T07:28:58Z</cp:lastPrinted>
  <dcterms:created xsi:type="dcterms:W3CDTF">2014-08-01T07:03:14Z</dcterms:created>
  <dcterms:modified xsi:type="dcterms:W3CDTF">2019-05-20T01:29:01Z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