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6" r:id="rId2"/>
    <p:sldId id="494" r:id="rId3"/>
    <p:sldId id="495" r:id="rId4"/>
    <p:sldId id="398" r:id="rId5"/>
    <p:sldId id="490" r:id="rId6"/>
    <p:sldId id="432" r:id="rId7"/>
    <p:sldId id="501" r:id="rId8"/>
    <p:sldId id="483" r:id="rId9"/>
    <p:sldId id="477" r:id="rId10"/>
    <p:sldId id="456" r:id="rId11"/>
    <p:sldId id="478" r:id="rId12"/>
    <p:sldId id="498" r:id="rId13"/>
    <p:sldId id="479" r:id="rId14"/>
    <p:sldId id="484" r:id="rId15"/>
    <p:sldId id="499" r:id="rId16"/>
    <p:sldId id="496" r:id="rId17"/>
    <p:sldId id="487" r:id="rId18"/>
    <p:sldId id="497" r:id="rId19"/>
    <p:sldId id="500" r:id="rId20"/>
    <p:sldId id="465" r:id="rId21"/>
    <p:sldId id="466" r:id="rId22"/>
    <p:sldId id="489" r:id="rId23"/>
    <p:sldId id="503" r:id="rId24"/>
    <p:sldId id="471" r:id="rId2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南　威史" initials="南　威史"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0FF99"/>
    <a:srgbClr val="00CC99"/>
    <a:srgbClr val="0099CC"/>
    <a:srgbClr val="66CCFF"/>
    <a:srgbClr val="33CCCC"/>
    <a:srgbClr val="CCFFFF"/>
    <a:srgbClr val="00FFFF"/>
    <a:srgbClr val="0066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4333" autoAdjust="0"/>
  </p:normalViewPr>
  <p:slideViewPr>
    <p:cSldViewPr>
      <p:cViewPr>
        <p:scale>
          <a:sx n="90" d="100"/>
          <a:sy n="90" d="100"/>
        </p:scale>
        <p:origin x="750" y="-5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7" cy="496967"/>
          </a:xfrm>
          <a:prstGeom prst="rect">
            <a:avLst/>
          </a:prstGeom>
        </p:spPr>
        <p:txBody>
          <a:bodyPr vert="horz" lIns="91423" tIns="45711" rIns="91423"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3"/>
            <a:ext cx="2949787" cy="496967"/>
          </a:xfrm>
          <a:prstGeom prst="rect">
            <a:avLst/>
          </a:prstGeom>
        </p:spPr>
        <p:txBody>
          <a:bodyPr vert="horz" lIns="91423" tIns="45711" rIns="91423" bIns="45711" rtlCol="0"/>
          <a:lstStyle>
            <a:lvl1pPr algn="r">
              <a:defRPr sz="1200"/>
            </a:lvl1pPr>
          </a:lstStyle>
          <a:p>
            <a:fld id="{3D16FDEC-560D-45FF-95E3-45F1DE396D79}" type="datetimeFigureOut">
              <a:rPr kumimoji="1" lang="ja-JP" altLang="en-US" smtClean="0"/>
              <a:t>2019/5/17</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3" tIns="45711" rIns="91423" bIns="45711"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23" tIns="45711" rIns="91423"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6967"/>
          </a:xfrm>
          <a:prstGeom prst="rect">
            <a:avLst/>
          </a:prstGeom>
        </p:spPr>
        <p:txBody>
          <a:bodyPr vert="horz" lIns="91423" tIns="45711" rIns="91423"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6967"/>
          </a:xfrm>
          <a:prstGeom prst="rect">
            <a:avLst/>
          </a:prstGeom>
        </p:spPr>
        <p:txBody>
          <a:bodyPr vert="horz" lIns="91423" tIns="45711" rIns="91423" bIns="45711" rtlCol="0" anchor="b"/>
          <a:lstStyle>
            <a:lvl1pPr algn="r">
              <a:defRPr sz="1200"/>
            </a:lvl1pPr>
          </a:lstStyle>
          <a:p>
            <a:fld id="{7DFC286C-5495-4B3F-9CAF-8B4C2DB5627F}" type="slidenum">
              <a:rPr kumimoji="1" lang="ja-JP" altLang="en-US" smtClean="0"/>
              <a:t>‹#›</a:t>
            </a:fld>
            <a:endParaRPr kumimoji="1" lang="ja-JP" altLang="en-US"/>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FA404CE-5901-4433-A4E3-CDF533FEFA05}"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charset="-128"/>
                <a:ea typeface="游ゴシック" panose="020B0400000000000000" charset="-128"/>
                <a:cs typeface="+mn-cs"/>
              </a:rPr>
              <a:t>3</a:t>
            </a:fld>
            <a:endParaRPr kumimoji="1" lang="ja-JP" altLang="en-US" sz="1200" b="0" i="0" u="none" strike="noStrike" kern="1200" cap="none" spc="0" normalizeH="0" baseline="0" noProof="0">
              <a:ln>
                <a:noFill/>
              </a:ln>
              <a:solidFill>
                <a:prstClr val="black"/>
              </a:solidFill>
              <a:effectLst/>
              <a:uLnTx/>
              <a:uFillTx/>
              <a:latin typeface="游ゴシック" panose="020B0400000000000000" charset="-128"/>
              <a:ea typeface="游ゴシック" panose="020B0400000000000000" charset="-128"/>
              <a:cs typeface="+mn-cs"/>
            </a:endParaRPr>
          </a:p>
        </p:txBody>
      </p:sp>
    </p:spTree>
    <p:extLst>
      <p:ext uri="{BB962C8B-B14F-4D97-AF65-F5344CB8AC3E}">
        <p14:creationId xmlns:p14="http://schemas.microsoft.com/office/powerpoint/2010/main" val="144394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4</a:t>
            </a:fld>
            <a:endParaRPr kumimoji="1" lang="ja-JP" altLang="en-US"/>
          </a:p>
        </p:txBody>
      </p:sp>
    </p:spTree>
    <p:extLst>
      <p:ext uri="{BB962C8B-B14F-4D97-AF65-F5344CB8AC3E}">
        <p14:creationId xmlns:p14="http://schemas.microsoft.com/office/powerpoint/2010/main" val="211289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7</a:t>
            </a:fld>
            <a:endParaRPr kumimoji="1" lang="ja-JP" altLang="en-US"/>
          </a:p>
        </p:txBody>
      </p:sp>
    </p:spTree>
    <p:extLst>
      <p:ext uri="{BB962C8B-B14F-4D97-AF65-F5344CB8AC3E}">
        <p14:creationId xmlns:p14="http://schemas.microsoft.com/office/powerpoint/2010/main" val="235154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11</a:t>
            </a:fld>
            <a:endParaRPr kumimoji="1" lang="ja-JP" altLang="en-US"/>
          </a:p>
        </p:txBody>
      </p:sp>
    </p:spTree>
    <p:extLst>
      <p:ext uri="{BB962C8B-B14F-4D97-AF65-F5344CB8AC3E}">
        <p14:creationId xmlns:p14="http://schemas.microsoft.com/office/powerpoint/2010/main" val="394373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16</a:t>
            </a:fld>
            <a:endParaRPr kumimoji="1" lang="ja-JP" altLang="en-US"/>
          </a:p>
        </p:txBody>
      </p:sp>
    </p:spTree>
    <p:extLst>
      <p:ext uri="{BB962C8B-B14F-4D97-AF65-F5344CB8AC3E}">
        <p14:creationId xmlns:p14="http://schemas.microsoft.com/office/powerpoint/2010/main" val="89514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2426015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18</a:t>
            </a:fld>
            <a:endParaRPr kumimoji="1" lang="ja-JP" altLang="en-US"/>
          </a:p>
        </p:txBody>
      </p:sp>
    </p:spTree>
    <p:extLst>
      <p:ext uri="{BB962C8B-B14F-4D97-AF65-F5344CB8AC3E}">
        <p14:creationId xmlns:p14="http://schemas.microsoft.com/office/powerpoint/2010/main" val="166527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A5CEB61-D550-49C6-B080-48169EB2B425}" type="datetime1">
              <a:rPr kumimoji="1" lang="ja-JP" altLang="en-US" smtClean="0"/>
              <a:t>2019/5/17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140C1E9-C3A9-49FF-89BE-D69ADEA35F5B}" type="datetime1">
              <a:rPr kumimoji="1" lang="ja-JP" altLang="en-US" smtClean="0"/>
              <a:t>2019/5/17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34FADCD-D22A-4C29-BE4D-8A6D79E6B0A0}" type="datetime1">
              <a:rPr kumimoji="1" lang="ja-JP" altLang="en-US" smtClean="0"/>
              <a:t>2019/5/17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8DAAF27-DC6A-41D9-B75F-12D67A6EDC02}" type="datetime1">
              <a:rPr kumimoji="1" lang="ja-JP" altLang="en-US" smtClean="0"/>
              <a:t>2019/5/17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A11114B-564A-49C4-B6C3-E3643FDCAEA0}" type="datetime1">
              <a:rPr kumimoji="1" lang="ja-JP" altLang="en-US" smtClean="0"/>
              <a:t>2019/5/17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477898C5-5400-4D50-9E93-3E65605B6A2D}" type="datetime1">
              <a:rPr kumimoji="1" lang="ja-JP" altLang="en-US" smtClean="0"/>
              <a:t>2019/5/17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B59A288A-4375-4E53-9EB4-F10B32466F00}" type="datetime1">
              <a:rPr kumimoji="1" lang="ja-JP" altLang="en-US" smtClean="0"/>
              <a:t>2019/5/17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68DE6ED-CCC1-4377-BCFB-63FE6A18BC68}" type="datetime1">
              <a:rPr kumimoji="1" lang="ja-JP" altLang="en-US" smtClean="0"/>
              <a:t>2019/5/17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7A1FE72-98B6-42D6-8BCD-D4F7C0308C0F}" type="datetime1">
              <a:rPr kumimoji="1" lang="ja-JP" altLang="en-US" smtClean="0"/>
              <a:t>2019/5/17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31BA953-9211-4D14-9964-C9843E55E6E8}" type="datetime1">
              <a:rPr kumimoji="1" lang="ja-JP" altLang="en-US" smtClean="0"/>
              <a:t>2019/5/17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9A0B567-58AB-4E59-813A-F1599F8C5AD7}" type="datetime1">
              <a:rPr kumimoji="1" lang="ja-JP" altLang="en-US" smtClean="0"/>
              <a:t>2019/5/17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26C0B-08FA-45FD-BCFA-B0A9D35959AD}" type="datetime1">
              <a:rPr kumimoji="1" lang="ja-JP" altLang="en-US" smtClean="0"/>
              <a:t>2019/5/17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2.wdp"/><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52.png"/><Relationship Id="rId7" Type="http://schemas.microsoft.com/office/2007/relationships/hdphoto" Target="../media/hdphoto4.wdp"/><Relationship Id="rId12" Type="http://schemas.openxmlformats.org/officeDocument/2006/relationships/image" Target="../media/image58.jpe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jpg"/><Relationship Id="rId10" Type="http://schemas.openxmlformats.org/officeDocument/2006/relationships/image" Target="../media/image56.jpe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tmp"/></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2348880"/>
            <a:ext cx="8640960" cy="794519"/>
          </a:xfrm>
        </p:spPr>
        <p:txBody>
          <a:bodyPr>
            <a:normAutofit/>
          </a:bodyPr>
          <a:lstStyle/>
          <a:p>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大阪に</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取組み状況につ</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いて</a:t>
            </a:r>
            <a:endParaRPr kumimoji="1"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143399"/>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p:txBody>
          <a:bodyPr>
            <a:normAutofit/>
          </a:bodyPr>
          <a:lstStyle/>
          <a:p>
            <a:endParaRPr kumimoji="1" lang="en-US" altLang="ja-JP" sz="2400" dirty="0" smtClean="0">
              <a:solidFill>
                <a:schemeClr val="tx1"/>
              </a:solidFill>
            </a:endParaRPr>
          </a:p>
          <a:p>
            <a:r>
              <a:rPr kumimoji="1" lang="en-US" altLang="ja-JP" sz="2400" dirty="0" smtClean="0">
                <a:solidFill>
                  <a:schemeClr val="tx1"/>
                </a:solidFill>
              </a:rPr>
              <a:t>2019</a:t>
            </a:r>
            <a:r>
              <a:rPr kumimoji="1" lang="ja-JP" altLang="en-US" sz="2400" dirty="0" smtClean="0">
                <a:solidFill>
                  <a:schemeClr val="tx1"/>
                </a:solidFill>
              </a:rPr>
              <a:t>年</a:t>
            </a:r>
            <a:r>
              <a:rPr lang="en-US" altLang="ja-JP" sz="2400" dirty="0">
                <a:solidFill>
                  <a:schemeClr val="tx1"/>
                </a:solidFill>
              </a:rPr>
              <a:t>5</a:t>
            </a:r>
            <a:r>
              <a:rPr kumimoji="1" lang="ja-JP" altLang="en-US" sz="2400" dirty="0" smtClean="0">
                <a:solidFill>
                  <a:schemeClr val="tx1"/>
                </a:solidFill>
              </a:rPr>
              <a:t>月</a:t>
            </a:r>
            <a:endParaRPr kumimoji="1" lang="en-US" altLang="ja-JP" sz="2400" dirty="0" smtClean="0">
              <a:solidFill>
                <a:schemeClr val="tx1"/>
              </a:solidFill>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副首都推進本部事務局</a:t>
            </a:r>
          </a:p>
          <a:p>
            <a:endParaRPr kumimoji="1" lang="ja-JP" altLang="en-US" sz="2400" dirty="0">
              <a:solidFill>
                <a:schemeClr val="tx1"/>
              </a:solidFill>
            </a:endParaRPr>
          </a:p>
        </p:txBody>
      </p:sp>
      <p:sp>
        <p:nvSpPr>
          <p:cNvPr id="7" name="テキスト ボックス 6"/>
          <p:cNvSpPr txBox="1"/>
          <p:nvPr/>
        </p:nvSpPr>
        <p:spPr>
          <a:xfrm>
            <a:off x="6584775" y="404083"/>
            <a:ext cx="2383986"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資料３－１</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97110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初</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の日本開催となる</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サミット首脳</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会議が</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月に大阪で開催。</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中之島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の新美術館計画の進展など、文化創造・情報発信の基盤形成の取組みも着実に進んでいる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文化創造・情報発信の基盤形成</a:t>
            </a:r>
          </a:p>
        </p:txBody>
      </p:sp>
      <p:sp>
        <p:nvSpPr>
          <p:cNvPr id="21" name="テキスト ボックス 20"/>
          <p:cNvSpPr txBox="1"/>
          <p:nvPr/>
        </p:nvSpPr>
        <p:spPr>
          <a:xfrm>
            <a:off x="-1044624" y="6597932"/>
            <a:ext cx="4096781"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err="1">
                <a:latin typeface="Meiryo UI" panose="020B0604030504040204" pitchFamily="50" charset="-128"/>
                <a:ea typeface="Meiryo UI" panose="020B0604030504040204" pitchFamily="50" charset="-128"/>
                <a:cs typeface="Meiryo UI" panose="020B0604030504040204" pitchFamily="50" charset="-128"/>
              </a:rPr>
              <a:t>Artrip</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 Museum</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79512" y="1382488"/>
            <a:ext cx="5040000" cy="7457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大阪サミット開催（</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rPr>
              <a:t>2</a:t>
            </a:r>
            <a:r>
              <a:rPr lang="ja-JP" altLang="en-US" sz="1200" dirty="0" smtClean="0">
                <a:solidFill>
                  <a:schemeClr val="tx1"/>
                </a:solidFill>
                <a:latin typeface="Meiryo UI" panose="020B0604030504040204" pitchFamily="50" charset="-128"/>
                <a:ea typeface="Meiryo UI" panose="020B0604030504040204" pitchFamily="50" charset="-128"/>
              </a:rPr>
              <a:t>月に</a:t>
            </a:r>
            <a:r>
              <a:rPr lang="ja-JP" altLang="en-US" sz="1200" dirty="0">
                <a:solidFill>
                  <a:schemeClr val="tx1"/>
                </a:solidFill>
                <a:latin typeface="Meiryo UI" panose="020B0604030504040204" pitchFamily="50" charset="-128"/>
                <a:ea typeface="Meiryo UI" panose="020B0604030504040204" pitchFamily="50" charset="-128"/>
              </a:rPr>
              <a:t>大阪</a:t>
            </a:r>
            <a:r>
              <a:rPr lang="ja-JP" altLang="en-US" sz="1200" dirty="0" smtClean="0">
                <a:solidFill>
                  <a:schemeClr val="tx1"/>
                </a:solidFill>
                <a:latin typeface="Meiryo UI" panose="020B0604030504040204" pitchFamily="50" charset="-128"/>
                <a:ea typeface="Meiryo UI" panose="020B0604030504040204" pitchFamily="50" charset="-128"/>
              </a:rPr>
              <a:t>で</a:t>
            </a:r>
            <a:r>
              <a:rPr lang="ja-JP" altLang="en-US" sz="1200" dirty="0">
                <a:solidFill>
                  <a:schemeClr val="tx1"/>
                </a:solidFill>
                <a:latin typeface="Meiryo UI" panose="020B0604030504040204" pitchFamily="50" charset="-128"/>
                <a:ea typeface="Meiryo UI" panose="020B0604030504040204" pitchFamily="50" charset="-128"/>
              </a:rPr>
              <a:t>の</a:t>
            </a:r>
            <a:r>
              <a:rPr lang="ja-JP" altLang="en-US" sz="1200" dirty="0" smtClean="0">
                <a:solidFill>
                  <a:schemeClr val="tx1"/>
                </a:solidFill>
                <a:latin typeface="Meiryo UI" panose="020B0604030504040204" pitchFamily="50" charset="-128"/>
                <a:ea typeface="Meiryo UI" panose="020B0604030504040204" pitchFamily="50" charset="-128"/>
              </a:rPr>
              <a:t>開催が決定。　「</a:t>
            </a:r>
            <a:r>
              <a:rPr lang="ja-JP" altLang="en-US" sz="1200" dirty="0">
                <a:solidFill>
                  <a:schemeClr val="tx1"/>
                </a:solidFill>
                <a:latin typeface="Meiryo UI" panose="020B0604030504040204" pitchFamily="50" charset="-128"/>
                <a:ea typeface="Meiryo UI" panose="020B0604030504040204" pitchFamily="50" charset="-128"/>
              </a:rPr>
              <a:t>世界に貢献する大阪・関西」、「</a:t>
            </a:r>
            <a:r>
              <a:rPr lang="ja-JP" altLang="en-US" sz="1200" dirty="0" smtClean="0">
                <a:solidFill>
                  <a:schemeClr val="tx1"/>
                </a:solidFill>
                <a:latin typeface="Meiryo UI" panose="020B0604030504040204" pitchFamily="50" charset="-128"/>
                <a:ea typeface="Meiryo UI" panose="020B0604030504040204" pitchFamily="50" charset="-128"/>
              </a:rPr>
              <a:t>安</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全・安心</a:t>
            </a:r>
            <a:r>
              <a:rPr lang="ja-JP" altLang="en-US" sz="1200" dirty="0">
                <a:solidFill>
                  <a:schemeClr val="tx1"/>
                </a:solidFill>
                <a:latin typeface="Meiryo UI" panose="020B0604030504040204" pitchFamily="50" charset="-128"/>
                <a:ea typeface="Meiryo UI" panose="020B0604030504040204" pitchFamily="50" charset="-128"/>
              </a:rPr>
              <a:t>な</a:t>
            </a:r>
            <a:r>
              <a:rPr lang="ja-JP" altLang="en-US" sz="1200" dirty="0" smtClean="0">
                <a:solidFill>
                  <a:schemeClr val="tx1"/>
                </a:solidFill>
                <a:latin typeface="Meiryo UI" panose="020B0604030504040204" pitchFamily="50" charset="-128"/>
                <a:ea typeface="Meiryo UI" panose="020B0604030504040204" pitchFamily="50" charset="-128"/>
              </a:rPr>
              <a:t>まち大阪</a:t>
            </a:r>
            <a:r>
              <a:rPr lang="ja-JP" altLang="en-US" sz="1200" dirty="0">
                <a:solidFill>
                  <a:schemeClr val="tx1"/>
                </a:solidFill>
                <a:latin typeface="Meiryo UI" panose="020B0604030504040204" pitchFamily="50" charset="-128"/>
                <a:ea typeface="Meiryo UI" panose="020B0604030504040204" pitchFamily="50" charset="-128"/>
              </a:rPr>
              <a:t>・関西」を世界に</a:t>
            </a:r>
            <a:r>
              <a:rPr lang="ja-JP" altLang="en-US" sz="1200" dirty="0" smtClean="0">
                <a:solidFill>
                  <a:schemeClr val="tx1"/>
                </a:solidFill>
                <a:latin typeface="Meiryo UI" panose="020B0604030504040204" pitchFamily="50" charset="-128"/>
                <a:ea typeface="Meiryo UI" panose="020B0604030504040204" pitchFamily="50" charset="-128"/>
              </a:rPr>
              <a:t>発信すべく、府</a:t>
            </a:r>
            <a:r>
              <a:rPr lang="ja-JP" altLang="en-US" sz="1200" dirty="0">
                <a:solidFill>
                  <a:schemeClr val="tx1"/>
                </a:solidFill>
                <a:latin typeface="Meiryo UI" panose="020B0604030504040204" pitchFamily="50" charset="-128"/>
                <a:ea typeface="Meiryo UI" panose="020B0604030504040204" pitchFamily="50" charset="-128"/>
              </a:rPr>
              <a:t>・市・経済界</a:t>
            </a:r>
            <a:r>
              <a:rPr lang="ja-JP" altLang="en-US" sz="1200" dirty="0" smtClean="0">
                <a:solidFill>
                  <a:schemeClr val="tx1"/>
                </a:solidFill>
                <a:latin typeface="Meiryo UI" panose="020B0604030504040204" pitchFamily="50" charset="-128"/>
                <a:ea typeface="Meiryo UI" panose="020B0604030504040204" pitchFamily="50" charset="-128"/>
              </a:rPr>
              <a:t>、オール</a:t>
            </a:r>
            <a:r>
              <a:rPr lang="ja-JP" altLang="en-US" sz="1200" dirty="0">
                <a:solidFill>
                  <a:schemeClr val="tx1"/>
                </a:solidFill>
                <a:latin typeface="Meiryo UI" panose="020B0604030504040204" pitchFamily="50" charset="-128"/>
                <a:ea typeface="Meiryo UI" panose="020B0604030504040204" pitchFamily="50" charset="-128"/>
              </a:rPr>
              <a:t>大阪</a:t>
            </a:r>
            <a:r>
              <a:rPr lang="ja-JP" altLang="en-US" sz="1200" dirty="0" smtClean="0">
                <a:solidFill>
                  <a:schemeClr val="tx1"/>
                </a:solidFill>
                <a:latin typeface="Meiryo UI" panose="020B0604030504040204" pitchFamily="50" charset="-128"/>
                <a:ea typeface="Meiryo UI" panose="020B0604030504040204" pitchFamily="50" charset="-128"/>
              </a:rPr>
              <a:t>に</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よる協力体制を</a:t>
            </a:r>
            <a:r>
              <a:rPr lang="ja-JP" altLang="en-US" sz="1200" dirty="0">
                <a:solidFill>
                  <a:schemeClr val="tx1"/>
                </a:solidFill>
                <a:latin typeface="Meiryo UI" panose="020B0604030504040204" pitchFamily="50" charset="-128"/>
                <a:ea typeface="Meiryo UI" panose="020B0604030504040204" pitchFamily="50" charset="-128"/>
              </a:rPr>
              <a:t>構築し、国と</a:t>
            </a:r>
            <a:r>
              <a:rPr lang="ja-JP" altLang="en-US" sz="1200" dirty="0" smtClean="0">
                <a:solidFill>
                  <a:schemeClr val="tx1"/>
                </a:solidFill>
                <a:latin typeface="Meiryo UI" panose="020B0604030504040204" pitchFamily="50" charset="-128"/>
                <a:ea typeface="Meiryo UI" panose="020B0604030504040204" pitchFamily="50" charset="-128"/>
              </a:rPr>
              <a:t>連携して会議</a:t>
            </a:r>
            <a:r>
              <a:rPr lang="ja-JP" altLang="en-US" sz="1200" dirty="0">
                <a:solidFill>
                  <a:schemeClr val="tx1"/>
                </a:solidFill>
                <a:latin typeface="Meiryo UI" panose="020B0604030504040204" pitchFamily="50" charset="-128"/>
                <a:ea typeface="Meiryo UI" panose="020B0604030504040204" pitchFamily="50" charset="-128"/>
              </a:rPr>
              <a:t>成功に向けて</a:t>
            </a:r>
            <a:r>
              <a:rPr lang="ja-JP" altLang="en-US" sz="1200" dirty="0" smtClean="0">
                <a:solidFill>
                  <a:schemeClr val="tx1"/>
                </a:solidFill>
                <a:latin typeface="Meiryo UI" panose="020B0604030504040204" pitchFamily="50" charset="-128"/>
                <a:ea typeface="Meiryo UI" panose="020B0604030504040204" pitchFamily="50" charset="-128"/>
              </a:rPr>
              <a:t>取り組んでいく。</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79895" y="4295998"/>
            <a:ext cx="3744033" cy="1077218"/>
          </a:xfrm>
          <a:prstGeom prst="rect">
            <a:avLst/>
          </a:prstGeom>
          <a:noFill/>
        </p:spPr>
        <p:txBody>
          <a:bodyPr wrap="square" rtlCol="0">
            <a:spAutoFit/>
          </a:bodyPr>
          <a:lstStyle/>
          <a:p>
            <a:pPr marL="180975" indent="-180975"/>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中之島</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美術館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運営の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PFI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事業実施</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方針（案</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を公表（</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2018.10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年度中の開館に向け、民間ノウハウ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を最大限活用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しながら顧客目線を重視し利用者サービスに優れたミュージアム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をめざす。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a:xfrm>
            <a:off x="4339393" y="4509384"/>
            <a:ext cx="4392968" cy="2231984"/>
          </a:xfrm>
          <a:prstGeom prst="roundRect">
            <a:avLst>
              <a:gd name="adj" fmla="val 4092"/>
            </a:avLst>
          </a:prstGeom>
          <a:no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339393" y="4581392"/>
            <a:ext cx="4392968" cy="253916"/>
          </a:xfrm>
          <a:prstGeom prst="rect">
            <a:avLst/>
          </a:prstGeom>
          <a:noFill/>
        </p:spPr>
        <p:txBody>
          <a:bodyPr wrap="square" rtlCol="0">
            <a:spAutoFit/>
          </a:bodyPr>
          <a:lstStyle/>
          <a:p>
            <a:pPr marL="180975" indent="-180975" algn="ctr"/>
            <a:r>
              <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u="sng" dirty="0" smtClean="0">
                <a:latin typeface="Meiryo UI" panose="020B0604030504040204" pitchFamily="50" charset="-128"/>
                <a:ea typeface="Meiryo UI" panose="020B0604030504040204" pitchFamily="50" charset="-128"/>
                <a:cs typeface="Meiryo UI" panose="020B0604030504040204" pitchFamily="50" charset="-128"/>
              </a:rPr>
              <a:t>年度の大阪のトピックス</a:t>
            </a:r>
            <a:endPar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6356097" y="4865649"/>
            <a:ext cx="2504177" cy="507831"/>
          </a:xfrm>
          <a:prstGeom prst="rect">
            <a:avLst/>
          </a:prstGeom>
        </p:spPr>
        <p:txBody>
          <a:bodyPr wrap="square">
            <a:sp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米大手旅行</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雑誌</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の読者投票</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で最も魅力的</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な旅行先</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ランキング</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大阪が初</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のランクイン</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718470589"/>
              </p:ext>
            </p:extLst>
          </p:nvPr>
        </p:nvGraphicFramePr>
        <p:xfrm>
          <a:off x="4455936" y="5354032"/>
          <a:ext cx="2016224" cy="1243584"/>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tblGrid>
              <a:tr h="177777">
                <a:tc>
                  <a:txBody>
                    <a:bodyPr/>
                    <a:lstStyle/>
                    <a:p>
                      <a:pPr algn="ctr">
                        <a:lnSpc>
                          <a:spcPct val="80000"/>
                        </a:lnSpc>
                      </a:pPr>
                      <a:r>
                        <a:rPr kumimoji="1" lang="ja-JP" altLang="en-US" sz="900" dirty="0" smtClean="0">
                          <a:latin typeface="Meiryo UI" panose="020B0604030504040204" pitchFamily="50" charset="-128"/>
                          <a:ea typeface="Meiryo UI" panose="020B0604030504040204" pitchFamily="50" charset="-128"/>
                        </a:rPr>
                        <a:t>世界で最も住みやすい都市ランキング</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　ウィーン（オーストリア）</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rPr>
                        <a:t>位　メルボルン（オーストラリア）</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177777">
                <a:tc>
                  <a:txBody>
                    <a:bodyPr/>
                    <a:lstStyle/>
                    <a:p>
                      <a:pPr>
                        <a:lnSpc>
                          <a:spcPct val="80000"/>
                        </a:lnSpc>
                      </a:pPr>
                      <a:r>
                        <a:rPr kumimoji="1" lang="ja-JP" altLang="en-US" sz="900" b="1" dirty="0" smtClean="0">
                          <a:latin typeface="Meiryo UI" panose="020B0604030504040204" pitchFamily="50" charset="-128"/>
                          <a:ea typeface="Meiryo UI" panose="020B0604030504040204" pitchFamily="50" charset="-128"/>
                        </a:rPr>
                        <a:t>　</a:t>
                      </a:r>
                      <a:r>
                        <a:rPr kumimoji="1" lang="en-US" altLang="ja-JP" sz="900" b="1" dirty="0" smtClean="0">
                          <a:latin typeface="Meiryo UI" panose="020B0604030504040204" pitchFamily="50" charset="-128"/>
                          <a:ea typeface="Meiryo UI" panose="020B0604030504040204" pitchFamily="50" charset="-128"/>
                        </a:rPr>
                        <a:t>3</a:t>
                      </a:r>
                      <a:r>
                        <a:rPr kumimoji="1" lang="ja-JP" altLang="en-US" sz="900" b="1" dirty="0" smtClean="0">
                          <a:latin typeface="Meiryo UI" panose="020B0604030504040204" pitchFamily="50" charset="-128"/>
                          <a:ea typeface="Meiryo UI" panose="020B0604030504040204" pitchFamily="50" charset="-128"/>
                        </a:rPr>
                        <a:t>位　大阪（日本）</a:t>
                      </a:r>
                      <a:endParaRPr kumimoji="1" lang="ja-JP" altLang="en-US" sz="9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213332">
                <a:tc>
                  <a:txBody>
                    <a:bodyPr/>
                    <a:lstStyle/>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en-US" altLang="ja-JP" sz="400" b="1" dirty="0" smtClean="0">
                        <a:latin typeface="Meiryo UI" panose="020B0604030504040204" pitchFamily="50" charset="-128"/>
                        <a:ea typeface="Meiryo UI" panose="020B0604030504040204" pitchFamily="50" charset="-128"/>
                      </a:endParaRPr>
                    </a:p>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en-US" altLang="ja-JP" sz="400" b="1" dirty="0" smtClean="0">
                        <a:latin typeface="Meiryo UI" panose="020B0604030504040204" pitchFamily="50" charset="-128"/>
                        <a:ea typeface="Meiryo UI" panose="020B0604030504040204" pitchFamily="50" charset="-128"/>
                      </a:endParaRPr>
                    </a:p>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ja-JP" altLang="en-US" sz="4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zh-TW" sz="900" dirty="0" smtClean="0">
                          <a:latin typeface="Meiryo UI" panose="020B0604030504040204" pitchFamily="50" charset="-128"/>
                          <a:ea typeface="Meiryo UI" panose="020B0604030504040204" pitchFamily="50" charset="-128"/>
                        </a:rPr>
                        <a:t>7</a:t>
                      </a:r>
                      <a:r>
                        <a:rPr kumimoji="1" lang="zh-TW" altLang="en-US" sz="900" dirty="0" smtClean="0">
                          <a:latin typeface="Meiryo UI" panose="020B0604030504040204" pitchFamily="50" charset="-128"/>
                          <a:ea typeface="Meiryo UI" panose="020B0604030504040204" pitchFamily="50" charset="-128"/>
                        </a:rPr>
                        <a:t>位　東京（日本）</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5"/>
                  </a:ext>
                </a:extLst>
              </a:tr>
            </a:tbl>
          </a:graphicData>
        </a:graphic>
      </p:graphicFrame>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693" y="5366127"/>
            <a:ext cx="2042437" cy="1200150"/>
          </a:xfrm>
          <a:prstGeom prst="rect">
            <a:avLst/>
          </a:prstGeom>
        </p:spPr>
      </p:pic>
      <p:sp>
        <p:nvSpPr>
          <p:cNvPr id="2" name="正方形/長方形 1"/>
          <p:cNvSpPr/>
          <p:nvPr/>
        </p:nvSpPr>
        <p:spPr>
          <a:xfrm>
            <a:off x="350201" y="2924944"/>
            <a:ext cx="2934552" cy="1269578"/>
          </a:xfrm>
          <a:prstGeom prst="rect">
            <a:avLst/>
          </a:prstGeom>
        </p:spPr>
        <p:txBody>
          <a:bodyPr wrap="square">
            <a:spAutoFit/>
          </a:bodyPr>
          <a:lstStyle/>
          <a:p>
            <a:pPr>
              <a:spcBef>
                <a:spcPts val="300"/>
              </a:spcBef>
            </a:pPr>
            <a:r>
              <a:rPr lang="ja-JP" altLang="en-US" sz="1400" b="1" dirty="0" smtClean="0">
                <a:solidFill>
                  <a:schemeClr val="bg1">
                    <a:lumMod val="65000"/>
                  </a:schemeClr>
                </a:solidFill>
                <a:latin typeface="Meiryo UI" panose="020B0604030504040204" pitchFamily="50" charset="-128"/>
                <a:ea typeface="Meiryo UI" panose="020B0604030504040204" pitchFamily="50" charset="-128"/>
              </a:rPr>
              <a:t>開催</a:t>
            </a:r>
            <a:r>
              <a:rPr lang="ja-JP" altLang="en-US" sz="1400" b="1" dirty="0">
                <a:solidFill>
                  <a:schemeClr val="bg1">
                    <a:lumMod val="65000"/>
                  </a:schemeClr>
                </a:solidFill>
                <a:latin typeface="Meiryo UI" panose="020B0604030504040204" pitchFamily="50" charset="-128"/>
                <a:ea typeface="Meiryo UI" panose="020B0604030504040204" pitchFamily="50" charset="-128"/>
              </a:rPr>
              <a:t>意義</a:t>
            </a:r>
          </a:p>
          <a:p>
            <a:pPr>
              <a:spcBef>
                <a:spcPts val="300"/>
              </a:spcBef>
            </a:pPr>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世界に貢献する大阪・関西」</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安全・安心なまち大阪・関西」を世界に発信</a:t>
            </a:r>
          </a:p>
          <a:p>
            <a:pPr>
              <a:spcBef>
                <a:spcPts val="300"/>
              </a:spcBef>
            </a:pP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MICE</a:t>
            </a:r>
            <a:r>
              <a:rPr lang="ja-JP" altLang="en-US" sz="1050" dirty="0">
                <a:latin typeface="Meiryo UI" panose="020B0604030504040204" pitchFamily="50" charset="-128"/>
                <a:ea typeface="Meiryo UI" panose="020B0604030504040204" pitchFamily="50" charset="-128"/>
              </a:rPr>
              <a:t>の戦略的誘致の推進</a:t>
            </a:r>
          </a:p>
          <a:p>
            <a:pPr>
              <a:spcBef>
                <a:spcPts val="300"/>
              </a:spcBef>
            </a:pPr>
            <a:r>
              <a:rPr lang="ja-JP" altLang="en-US" sz="1050" dirty="0" smtClean="0">
                <a:latin typeface="Meiryo UI" panose="020B0604030504040204" pitchFamily="50" charset="-128"/>
                <a:ea typeface="Meiryo UI" panose="020B0604030504040204" pitchFamily="50" charset="-128"/>
              </a:rPr>
              <a:t>　■大阪</a:t>
            </a:r>
            <a:r>
              <a:rPr lang="ja-JP" altLang="en-US" sz="1050" dirty="0">
                <a:latin typeface="Meiryo UI" panose="020B0604030504040204" pitchFamily="50" charset="-128"/>
                <a:ea typeface="Meiryo UI" panose="020B0604030504040204" pitchFamily="50" charset="-128"/>
              </a:rPr>
              <a:t>・関西の知名度・都市格の向上</a:t>
            </a:r>
          </a:p>
          <a:p>
            <a:pPr>
              <a:spcBef>
                <a:spcPts val="300"/>
              </a:spcBef>
            </a:pPr>
            <a:r>
              <a:rPr lang="ja-JP" altLang="en-US" sz="1050" dirty="0" smtClean="0">
                <a:latin typeface="Meiryo UI" panose="020B0604030504040204" pitchFamily="50" charset="-128"/>
                <a:ea typeface="Meiryo UI" panose="020B0604030504040204" pitchFamily="50" charset="-128"/>
              </a:rPr>
              <a:t>　■地域</a:t>
            </a:r>
            <a:r>
              <a:rPr lang="ja-JP" altLang="en-US" sz="1050" dirty="0">
                <a:latin typeface="Meiryo UI" panose="020B0604030504040204" pitchFamily="50" charset="-128"/>
                <a:ea typeface="Meiryo UI" panose="020B0604030504040204" pitchFamily="50" charset="-128"/>
              </a:rPr>
              <a:t>経済の</a:t>
            </a:r>
            <a:r>
              <a:rPr lang="ja-JP" altLang="en-US" sz="1050" dirty="0" smtClean="0">
                <a:latin typeface="Meiryo UI" panose="020B0604030504040204" pitchFamily="50" charset="-128"/>
                <a:ea typeface="Meiryo UI" panose="020B0604030504040204" pitchFamily="50" charset="-128"/>
              </a:rPr>
              <a:t>活性化</a:t>
            </a:r>
            <a:endParaRPr lang="ja-JP" altLang="en-US" sz="1050" dirty="0">
              <a:latin typeface="Meiryo UI" panose="020B0604030504040204" pitchFamily="50" charset="-128"/>
              <a:ea typeface="Meiryo UI" panose="020B0604030504040204" pitchFamily="50" charset="-128"/>
            </a:endParaRPr>
          </a:p>
        </p:txBody>
      </p:sp>
      <p:sp>
        <p:nvSpPr>
          <p:cNvPr id="7" name="正方形/長方形 6"/>
          <p:cNvSpPr/>
          <p:nvPr/>
        </p:nvSpPr>
        <p:spPr>
          <a:xfrm>
            <a:off x="350201" y="2246429"/>
            <a:ext cx="3383896" cy="707886"/>
          </a:xfrm>
          <a:prstGeom prst="rect">
            <a:avLst/>
          </a:prstGeom>
        </p:spPr>
        <p:txBody>
          <a:bodyPr wrap="square">
            <a:spAutoFit/>
          </a:bodyPr>
          <a:lstStyle/>
          <a:p>
            <a:r>
              <a:rPr lang="ja-JP" altLang="en-US" sz="1400" b="1" dirty="0">
                <a:solidFill>
                  <a:schemeClr val="bg1">
                    <a:lumMod val="65000"/>
                  </a:schemeClr>
                </a:solidFill>
                <a:latin typeface="Meiryo UI" panose="020B0604030504040204" pitchFamily="50" charset="-128"/>
                <a:ea typeface="Meiryo UI" panose="020B0604030504040204" pitchFamily="50" charset="-128"/>
              </a:rPr>
              <a:t>開催</a:t>
            </a:r>
            <a:r>
              <a:rPr lang="ja-JP" altLang="en-US" sz="1400" b="1" dirty="0" smtClean="0">
                <a:solidFill>
                  <a:schemeClr val="bg1">
                    <a:lumMod val="65000"/>
                  </a:schemeClr>
                </a:solidFill>
                <a:latin typeface="Meiryo UI" panose="020B0604030504040204" pitchFamily="50" charset="-128"/>
                <a:ea typeface="Meiryo UI" panose="020B0604030504040204" pitchFamily="50" charset="-128"/>
              </a:rPr>
              <a:t>概要</a:t>
            </a:r>
            <a:endParaRPr lang="en-US" altLang="ja-JP" sz="1400" b="1" dirty="0" smtClean="0">
              <a:solidFill>
                <a:schemeClr val="bg1">
                  <a:lumMod val="65000"/>
                </a:schemeClr>
              </a:solidFill>
              <a:latin typeface="Meiryo UI" panose="020B0604030504040204" pitchFamily="50" charset="-128"/>
              <a:ea typeface="Meiryo UI" panose="020B0604030504040204" pitchFamily="50" charset="-128"/>
            </a:endParaRPr>
          </a:p>
          <a:p>
            <a:pPr>
              <a:spcBef>
                <a:spcPts val="300"/>
              </a:spcBef>
            </a:pPr>
            <a:r>
              <a:rPr lang="ja-JP" altLang="en-US" sz="1050" dirty="0" smtClean="0">
                <a:latin typeface="Meiryo UI" panose="020B0604030504040204" pitchFamily="50" charset="-128"/>
                <a:ea typeface="Meiryo UI" panose="020B0604030504040204" pitchFamily="50" charset="-128"/>
              </a:rPr>
              <a:t>　■開催日　</a:t>
            </a:r>
            <a:r>
              <a:rPr lang="en-US" altLang="ja-JP" sz="1050" dirty="0" smtClean="0">
                <a:latin typeface="Meiryo UI" panose="020B0604030504040204" pitchFamily="50" charset="-128"/>
                <a:ea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28</a:t>
            </a:r>
            <a:r>
              <a:rPr lang="ja-JP" altLang="en-US" sz="1050" dirty="0" smtClean="0">
                <a:latin typeface="Meiryo UI" panose="020B0604030504040204" pitchFamily="50" charset="-128"/>
                <a:ea typeface="Meiryo UI" panose="020B0604030504040204" pitchFamily="50" charset="-128"/>
              </a:rPr>
              <a:t>日</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金</a:t>
            </a:r>
            <a:r>
              <a:rPr lang="en-US" altLang="ja-JP" sz="1050" dirty="0" smtClean="0">
                <a:latin typeface="Meiryo UI" panose="020B0604030504040204" pitchFamily="50" charset="-128"/>
                <a:ea typeface="Meiryo UI" panose="020B0604030504040204" pitchFamily="50" charset="-128"/>
              </a:rPr>
              <a:t>)</a:t>
            </a:r>
            <a:r>
              <a:rPr lang="ja-JP" altLang="en-US" sz="1050" dirty="0" err="1"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29</a:t>
            </a:r>
            <a:r>
              <a:rPr lang="ja-JP" altLang="en-US" sz="1050" dirty="0" smtClean="0">
                <a:latin typeface="Meiryo UI" panose="020B0604030504040204" pitchFamily="50" charset="-128"/>
                <a:ea typeface="Meiryo UI" panose="020B0604030504040204" pitchFamily="50" charset="-128"/>
              </a:rPr>
              <a:t>日</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土</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の</a:t>
            </a:r>
            <a:r>
              <a:rPr lang="en-US" altLang="ja-JP" sz="1050" dirty="0">
                <a:latin typeface="Meiryo UI" panose="020B0604030504040204" pitchFamily="50" charset="-128"/>
                <a:ea typeface="Meiryo UI" panose="020B0604030504040204" pitchFamily="50" charset="-128"/>
              </a:rPr>
              <a:t>2</a:t>
            </a:r>
            <a:r>
              <a:rPr lang="ja-JP" altLang="en-US" sz="1050" dirty="0" smtClean="0">
                <a:latin typeface="Meiryo UI" panose="020B0604030504040204" pitchFamily="50" charset="-128"/>
                <a:ea typeface="Meiryo UI" panose="020B0604030504040204" pitchFamily="50" charset="-128"/>
              </a:rPr>
              <a:t>日間</a:t>
            </a:r>
            <a:endParaRPr lang="ja-JP" altLang="en-US" sz="1050" dirty="0">
              <a:latin typeface="Meiryo UI" panose="020B0604030504040204" pitchFamily="50" charset="-128"/>
              <a:ea typeface="Meiryo UI" panose="020B0604030504040204" pitchFamily="50" charset="-128"/>
            </a:endParaRPr>
          </a:p>
          <a:p>
            <a:pPr>
              <a:spcBef>
                <a:spcPts val="300"/>
              </a:spcBef>
            </a:pPr>
            <a:r>
              <a:rPr lang="ja-JP" altLang="en-US" sz="1050" dirty="0" smtClean="0">
                <a:latin typeface="Meiryo UI" panose="020B0604030504040204" pitchFamily="50" charset="-128"/>
                <a:ea typeface="Meiryo UI" panose="020B0604030504040204" pitchFamily="50" charset="-128"/>
              </a:rPr>
              <a:t>　■会場　　 国際</a:t>
            </a:r>
            <a:r>
              <a:rPr lang="ja-JP" altLang="en-US" sz="1050" dirty="0">
                <a:latin typeface="Meiryo UI" panose="020B0604030504040204" pitchFamily="50" charset="-128"/>
                <a:ea typeface="Meiryo UI" panose="020B0604030504040204" pitchFamily="50" charset="-128"/>
              </a:rPr>
              <a:t>見本</a:t>
            </a:r>
            <a:r>
              <a:rPr lang="ja-JP" altLang="en-US" sz="1050" dirty="0" smtClean="0">
                <a:latin typeface="Meiryo UI" panose="020B0604030504040204" pitchFamily="50" charset="-128"/>
                <a:ea typeface="Meiryo UI" panose="020B0604030504040204" pitchFamily="50" charset="-128"/>
              </a:rPr>
              <a:t>市会場（</a:t>
            </a:r>
            <a:r>
              <a:rPr lang="ja-JP" altLang="en-US" sz="1050" dirty="0">
                <a:latin typeface="Meiryo UI" panose="020B0604030504040204" pitchFamily="50" charset="-128"/>
                <a:ea typeface="Meiryo UI" panose="020B0604030504040204" pitchFamily="50" charset="-128"/>
              </a:rPr>
              <a:t>インテックス大阪</a:t>
            </a:r>
            <a:r>
              <a:rPr lang="ja-JP" altLang="en-US" sz="1050"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sp>
        <p:nvSpPr>
          <p:cNvPr id="24" name="正方形/長方形 23"/>
          <p:cNvSpPr/>
          <p:nvPr/>
        </p:nvSpPr>
        <p:spPr>
          <a:xfrm>
            <a:off x="4211960" y="4864488"/>
            <a:ext cx="2504177" cy="507831"/>
          </a:xfrm>
          <a:prstGeom prst="rect">
            <a:avLst/>
          </a:prstGeom>
        </p:spPr>
        <p:txBody>
          <a:bodyPr wrap="square">
            <a:sp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英</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エコノミスト誌の調査</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部門によ</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る</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で最も住みやすい</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都市ランキングで</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大阪が</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位に</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3625448860"/>
              </p:ext>
            </p:extLst>
          </p:nvPr>
        </p:nvGraphicFramePr>
        <p:xfrm>
          <a:off x="6600073" y="5354032"/>
          <a:ext cx="2016224" cy="1243584"/>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tblGrid>
              <a:tr h="177777">
                <a:tc>
                  <a:txBody>
                    <a:bodyPr/>
                    <a:lstStyle/>
                    <a:p>
                      <a:pPr algn="ctr">
                        <a:lnSpc>
                          <a:spcPct val="80000"/>
                        </a:lnSpc>
                      </a:pPr>
                      <a:r>
                        <a:rPr kumimoji="1" lang="ja-JP" altLang="en-US" sz="900" dirty="0" smtClean="0">
                          <a:latin typeface="Meiryo UI" panose="020B0604030504040204" pitchFamily="50" charset="-128"/>
                          <a:ea typeface="Meiryo UI" panose="020B0604030504040204" pitchFamily="50" charset="-128"/>
                        </a:rPr>
                        <a:t>世界で最も魅力的な旅行先ランキング</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　東京（日本）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昨年</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rPr>
                        <a:t>位　京都（日本）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昨年</a:t>
                      </a:r>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177777">
                <a:tc>
                  <a:txBody>
                    <a:bodyPr/>
                    <a:lstStyle/>
                    <a:p>
                      <a:pPr>
                        <a:lnSpc>
                          <a:spcPct val="80000"/>
                        </a:lnSpc>
                      </a:pPr>
                      <a:r>
                        <a:rPr kumimoji="1" lang="ja-JP" altLang="en-US" sz="900" b="0" dirty="0" smtClean="0">
                          <a:latin typeface="Meiryo UI" panose="020B0604030504040204" pitchFamily="50" charset="-128"/>
                          <a:ea typeface="Meiryo UI" panose="020B0604030504040204" pitchFamily="50" charset="-128"/>
                        </a:rPr>
                        <a:t>　</a:t>
                      </a:r>
                      <a:r>
                        <a:rPr kumimoji="1" lang="en-US" altLang="ja-JP" sz="900" b="0" dirty="0" smtClean="0">
                          <a:latin typeface="Meiryo UI" panose="020B0604030504040204" pitchFamily="50" charset="-128"/>
                          <a:ea typeface="Meiryo UI" panose="020B0604030504040204" pitchFamily="50" charset="-128"/>
                        </a:rPr>
                        <a:t>3</a:t>
                      </a:r>
                      <a:r>
                        <a:rPr kumimoji="1" lang="ja-JP" altLang="en-US" sz="900" b="0" dirty="0" smtClean="0">
                          <a:latin typeface="Meiryo UI" panose="020B0604030504040204" pitchFamily="50" charset="-128"/>
                          <a:ea typeface="Meiryo UI" panose="020B0604030504040204" pitchFamily="50" charset="-128"/>
                        </a:rPr>
                        <a:t>位　メルボルン（オーストラリア）</a:t>
                      </a:r>
                      <a:endParaRPr kumimoji="1" lang="ja-JP" altLang="en-US" sz="9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213332">
                <a:tc>
                  <a:txBody>
                    <a:bodyPr/>
                    <a:lstStyle/>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en-US" altLang="ja-JP" sz="400" b="1" dirty="0" smtClean="0">
                        <a:latin typeface="Meiryo UI" panose="020B0604030504040204" pitchFamily="50" charset="-128"/>
                        <a:ea typeface="Meiryo UI" panose="020B0604030504040204" pitchFamily="50" charset="-128"/>
                      </a:endParaRPr>
                    </a:p>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en-US" altLang="ja-JP" sz="400" b="1" dirty="0" smtClean="0">
                        <a:latin typeface="Meiryo UI" panose="020B0604030504040204" pitchFamily="50" charset="-128"/>
                        <a:ea typeface="Meiryo UI" panose="020B0604030504040204" pitchFamily="50" charset="-128"/>
                      </a:endParaRPr>
                    </a:p>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ja-JP" altLang="en-US" sz="4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r h="177777">
                <a:tc>
                  <a:txBody>
                    <a:bodyPr/>
                    <a:lstStyle/>
                    <a:p>
                      <a:pPr>
                        <a:lnSpc>
                          <a:spcPct val="80000"/>
                        </a:lnSpc>
                      </a:pPr>
                      <a:r>
                        <a:rPr kumimoji="1" lang="ja-JP" altLang="en-US" sz="900" b="1" dirty="0" smtClean="0">
                          <a:latin typeface="Meiryo UI" panose="020B0604030504040204" pitchFamily="50" charset="-128"/>
                          <a:ea typeface="Meiryo UI" panose="020B0604030504040204" pitchFamily="50" charset="-128"/>
                        </a:rPr>
                        <a:t>　</a:t>
                      </a:r>
                      <a:r>
                        <a:rPr kumimoji="1" lang="en-US" altLang="ja-JP" sz="900" b="1" dirty="0" smtClean="0">
                          <a:latin typeface="Meiryo UI" panose="020B0604030504040204" pitchFamily="50" charset="-128"/>
                          <a:ea typeface="Meiryo UI" panose="020B0604030504040204" pitchFamily="50" charset="-128"/>
                        </a:rPr>
                        <a:t>12</a:t>
                      </a:r>
                      <a:r>
                        <a:rPr kumimoji="1" lang="zh-TW" altLang="en-US" sz="900" b="1" dirty="0" smtClean="0">
                          <a:latin typeface="Meiryo UI" panose="020B0604030504040204" pitchFamily="50" charset="-128"/>
                          <a:ea typeface="Meiryo UI" panose="020B0604030504040204" pitchFamily="50" charset="-128"/>
                        </a:rPr>
                        <a:t>位　</a:t>
                      </a:r>
                      <a:r>
                        <a:rPr kumimoji="1" lang="ja-JP" altLang="en-US" sz="900" b="1" dirty="0" smtClean="0">
                          <a:latin typeface="Meiryo UI" panose="020B0604030504040204" pitchFamily="50" charset="-128"/>
                          <a:ea typeface="Meiryo UI" panose="020B0604030504040204" pitchFamily="50" charset="-128"/>
                        </a:rPr>
                        <a:t>大阪</a:t>
                      </a:r>
                      <a:r>
                        <a:rPr kumimoji="1" lang="zh-TW" altLang="en-US" sz="900" b="1" dirty="0" smtClean="0">
                          <a:latin typeface="Meiryo UI" panose="020B0604030504040204" pitchFamily="50" charset="-128"/>
                          <a:ea typeface="Meiryo UI" panose="020B0604030504040204" pitchFamily="50" charset="-128"/>
                        </a:rPr>
                        <a:t>（日本）</a:t>
                      </a:r>
                      <a:r>
                        <a:rPr kumimoji="1" lang="ja-JP" altLang="en-US" sz="900" b="1" dirty="0" smtClean="0">
                          <a:latin typeface="Meiryo UI" panose="020B0604030504040204" pitchFamily="50" charset="-128"/>
                          <a:ea typeface="Meiryo UI" panose="020B0604030504040204" pitchFamily="50" charset="-128"/>
                        </a:rPr>
                        <a:t>　</a:t>
                      </a:r>
                      <a:r>
                        <a:rPr kumimoji="1" lang="en-US" altLang="ja-JP" sz="900" b="1" dirty="0" smtClean="0">
                          <a:latin typeface="Meiryo UI" panose="020B0604030504040204" pitchFamily="50" charset="-128"/>
                          <a:ea typeface="Meiryo UI" panose="020B0604030504040204" pitchFamily="50" charset="-128"/>
                        </a:rPr>
                        <a:t>※</a:t>
                      </a:r>
                      <a:r>
                        <a:rPr kumimoji="1" lang="ja-JP" altLang="en-US" sz="900" b="1" dirty="0" smtClean="0">
                          <a:latin typeface="Meiryo UI" panose="020B0604030504040204" pitchFamily="50" charset="-128"/>
                          <a:ea typeface="Meiryo UI" panose="020B0604030504040204" pitchFamily="50" charset="-128"/>
                        </a:rPr>
                        <a:t>昨年圏外</a:t>
                      </a:r>
                      <a:endParaRPr kumimoji="1" lang="ja-JP" altLang="en-US" sz="9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5"/>
                  </a:ext>
                </a:extLst>
              </a:tr>
            </a:tbl>
          </a:graphicData>
        </a:graphic>
      </p:graphicFrame>
      <p:sp>
        <p:nvSpPr>
          <p:cNvPr id="1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a:t>
            </a:r>
            <a:r>
              <a:rPr lang="en-US" altLang="ja-JP" dirty="0">
                <a:latin typeface="Meiryo UI" panose="020B0604030504040204" pitchFamily="50" charset="-128"/>
                <a:ea typeface="Meiryo UI" panose="020B0604030504040204" pitchFamily="50" charset="-128"/>
              </a:rPr>
              <a:t>0</a:t>
            </a:r>
            <a:endParaRPr kumimoji="1" lang="ja-JP" altLang="en-US"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508104" y="1384320"/>
            <a:ext cx="3528392" cy="892552"/>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年年間来阪外国人観光客</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1,142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年で、来阪外国人観光客数が約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倍に。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365" y="2272741"/>
            <a:ext cx="3011844" cy="2092363"/>
          </a:xfrm>
          <a:prstGeom prst="rect">
            <a:avLst/>
          </a:prstGeom>
        </p:spPr>
      </p:pic>
      <p:sp>
        <p:nvSpPr>
          <p:cNvPr id="39" name="テキスト ボックス 38"/>
          <p:cNvSpPr txBox="1"/>
          <p:nvPr/>
        </p:nvSpPr>
        <p:spPr>
          <a:xfrm>
            <a:off x="6716137" y="4221668"/>
            <a:ext cx="2176343" cy="215444"/>
          </a:xfrm>
          <a:prstGeom prst="rect">
            <a:avLst/>
          </a:prstGeom>
          <a:solidFill>
            <a:schemeClr val="bg1"/>
          </a:solid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観光局</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2504510"/>
            <a:ext cx="1832956" cy="1716578"/>
          </a:xfrm>
          <a:prstGeom prst="rect">
            <a:avLst/>
          </a:prstGeom>
        </p:spPr>
      </p:pic>
    </p:spTree>
    <p:extLst>
      <p:ext uri="{BB962C8B-B14F-4D97-AF65-F5344CB8AC3E}">
        <p14:creationId xmlns:p14="http://schemas.microsoft.com/office/powerpoint/2010/main" val="385694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51520" y="2177033"/>
            <a:ext cx="4248000" cy="334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・大都市制度（特別区設置）協議会の設置（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・総合区素案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特別区素案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・総合区制度案（副首都推進局案）の取りまとめ（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テーマ別研究会での検討</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課題・将来見通しに関する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書取りまとめ</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広域連携に関する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書取りまとめ</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合併</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まとめ</a:t>
            </a:r>
            <a:r>
              <a:rPr lang="zh-TW"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市町村単独の取組に関する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報告書取りまとめ</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zh-TW"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・中核市への移行</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寝屋川市</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→府内計</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市に</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p>
          <a:p>
            <a:pPr>
              <a:lnSpc>
                <a:spcPct val="114000"/>
              </a:lnSpc>
            </a:pPr>
            <a:endPar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6063" y="332656"/>
            <a:ext cx="8920433" cy="5760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24472" y="561461"/>
            <a:ext cx="8496000" cy="1246495"/>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副首都としての都市機能の向上を制度面から支えるため、新たな大都市制度の実現に向けて、総合区・特別区に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ついて素案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の取りまとめなどを行い</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、議会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や法定協議会において議論が進められている。</a:t>
            </a: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府内６つ目となる中核市移行が実現。さらに、人口減少・超高齢社会に対応した住民サービス</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の維持・充実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を図るため、府内市町村の基礎自治機能の充実に向けた研究会での検討も進められている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大阪・関西の拠点性の向上をめざした国機関移転等については、</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の開設など、具体化が進展</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している。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都市機能の充実を支える制度の実現（制度</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面）</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1520" y="1844824"/>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644480" y="2177033"/>
            <a:ext cx="4248000" cy="334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京阪神・関西）の都市機能を支える広域機能</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関西広域連合における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広域行政のあり方検討会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の報告書取り</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まとめ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国立健康・栄養研究所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の大阪府への移転に関する方針を厚生</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・国立研究開発法人医薬基盤・健康・栄養研究所で</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取りまとめ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・工業所有権情報・研修館の近畿統括本部（</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関西支部において市販後の医薬品等の相談対応を</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について報告書取りまとめ</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・国における行政中枢機能の東京圏外の代替拠点に関する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a:t>
            </a:r>
            <a:r>
              <a:rPr lang="en-US" altLang="ja-JP" dirty="0">
                <a:latin typeface="Meiryo UI" panose="020B0604030504040204" pitchFamily="50" charset="-128"/>
                <a:ea typeface="Meiryo UI" panose="020B0604030504040204" pitchFamily="50" charset="-128"/>
              </a:rPr>
              <a:t>1</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3303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7504" y="1310577"/>
            <a:ext cx="8928992" cy="2556000"/>
          </a:xfrm>
          <a:prstGeom prst="roundRect">
            <a:avLst>
              <a:gd name="adj" fmla="val 4652"/>
            </a:avLst>
          </a:prstGeom>
          <a:ln/>
        </p:spPr>
        <p:style>
          <a:lnRef idx="1">
            <a:schemeClr val="accent1"/>
          </a:lnRef>
          <a:fillRef idx="2">
            <a:schemeClr val="accent1"/>
          </a:fillRef>
          <a:effectRef idx="1">
            <a:schemeClr val="accent1"/>
          </a:effectRef>
          <a:fontRef idx="minor">
            <a:schemeClr val="dk1"/>
          </a:fontRef>
        </p:style>
        <p:txBody>
          <a:bodyPr rtlCol="0" anchor="t"/>
          <a:lstStyle>
            <a:defPPr>
              <a:defRPr lang="ja-JP"/>
            </a:defPPr>
            <a:lvl1pPr marL="0" algn="l" defTabSz="1075334" rtl="0" eaLnBrk="1" latinLnBrk="0" hangingPunct="1">
              <a:defRPr kumimoji="1" sz="2117" kern="1200">
                <a:solidFill>
                  <a:schemeClr val="dk1"/>
                </a:solidFill>
                <a:latin typeface="+mn-lt"/>
                <a:ea typeface="+mn-ea"/>
                <a:cs typeface="+mn-cs"/>
              </a:defRPr>
            </a:lvl1pPr>
            <a:lvl2pPr marL="537667" algn="l" defTabSz="1075334" rtl="0" eaLnBrk="1" latinLnBrk="0" hangingPunct="1">
              <a:defRPr kumimoji="1" sz="2117" kern="1200">
                <a:solidFill>
                  <a:schemeClr val="dk1"/>
                </a:solidFill>
                <a:latin typeface="+mn-lt"/>
                <a:ea typeface="+mn-ea"/>
                <a:cs typeface="+mn-cs"/>
              </a:defRPr>
            </a:lvl2pPr>
            <a:lvl3pPr marL="1075334" algn="l" defTabSz="1075334" rtl="0" eaLnBrk="1" latinLnBrk="0" hangingPunct="1">
              <a:defRPr kumimoji="1" sz="2117" kern="1200">
                <a:solidFill>
                  <a:schemeClr val="dk1"/>
                </a:solidFill>
                <a:latin typeface="+mn-lt"/>
                <a:ea typeface="+mn-ea"/>
                <a:cs typeface="+mn-cs"/>
              </a:defRPr>
            </a:lvl3pPr>
            <a:lvl4pPr marL="1613002" algn="l" defTabSz="1075334" rtl="0" eaLnBrk="1" latinLnBrk="0" hangingPunct="1">
              <a:defRPr kumimoji="1" sz="2117" kern="1200">
                <a:solidFill>
                  <a:schemeClr val="dk1"/>
                </a:solidFill>
                <a:latin typeface="+mn-lt"/>
                <a:ea typeface="+mn-ea"/>
                <a:cs typeface="+mn-cs"/>
              </a:defRPr>
            </a:lvl4pPr>
            <a:lvl5pPr marL="2150669" algn="l" defTabSz="1075334" rtl="0" eaLnBrk="1" latinLnBrk="0" hangingPunct="1">
              <a:defRPr kumimoji="1" sz="2117" kern="1200">
                <a:solidFill>
                  <a:schemeClr val="dk1"/>
                </a:solidFill>
                <a:latin typeface="+mn-lt"/>
                <a:ea typeface="+mn-ea"/>
                <a:cs typeface="+mn-cs"/>
              </a:defRPr>
            </a:lvl5pPr>
            <a:lvl6pPr marL="2688336" algn="l" defTabSz="1075334" rtl="0" eaLnBrk="1" latinLnBrk="0" hangingPunct="1">
              <a:defRPr kumimoji="1" sz="2117" kern="1200">
                <a:solidFill>
                  <a:schemeClr val="dk1"/>
                </a:solidFill>
                <a:latin typeface="+mn-lt"/>
                <a:ea typeface="+mn-ea"/>
                <a:cs typeface="+mn-cs"/>
              </a:defRPr>
            </a:lvl6pPr>
            <a:lvl7pPr marL="3226003" algn="l" defTabSz="1075334" rtl="0" eaLnBrk="1" latinLnBrk="0" hangingPunct="1">
              <a:defRPr kumimoji="1" sz="2117" kern="1200">
                <a:solidFill>
                  <a:schemeClr val="dk1"/>
                </a:solidFill>
                <a:latin typeface="+mn-lt"/>
                <a:ea typeface="+mn-ea"/>
                <a:cs typeface="+mn-cs"/>
              </a:defRPr>
            </a:lvl7pPr>
            <a:lvl8pPr marL="3763670" algn="l" defTabSz="1075334" rtl="0" eaLnBrk="1" latinLnBrk="0" hangingPunct="1">
              <a:defRPr kumimoji="1" sz="2117" kern="1200">
                <a:solidFill>
                  <a:schemeClr val="dk1"/>
                </a:solidFill>
                <a:latin typeface="+mn-lt"/>
                <a:ea typeface="+mn-ea"/>
                <a:cs typeface="+mn-cs"/>
              </a:defRPr>
            </a:lvl8pPr>
            <a:lvl9pPr marL="4301338" algn="l" defTabSz="1075334" rtl="0" eaLnBrk="1" latinLnBrk="0" hangingPunct="1">
              <a:defRPr kumimoji="1" sz="2117" kern="1200">
                <a:solidFill>
                  <a:schemeClr val="dk1"/>
                </a:solidFill>
                <a:latin typeface="+mn-lt"/>
                <a:ea typeface="+mn-ea"/>
                <a:cs typeface="+mn-cs"/>
              </a:defRPr>
            </a:lvl9pPr>
          </a:lstStyle>
          <a:p>
            <a:pPr lvl="0"/>
            <a:endParaRPr lang="en-US" altLang="ja-JP" sz="1100" b="1" dirty="0" smtClean="0">
              <a:solidFill>
                <a:prstClr val="black"/>
              </a:solidFill>
              <a:latin typeface="Meiryo UI" panose="020B0604030504040204" pitchFamily="50" charset="-128"/>
              <a:ea typeface="Meiryo UI" panose="020B0604030504040204" pitchFamily="50" charset="-128"/>
            </a:endParaRPr>
          </a:p>
        </p:txBody>
      </p:sp>
      <p:sp>
        <p:nvSpPr>
          <p:cNvPr id="31" name="角丸四角形 30"/>
          <p:cNvSpPr/>
          <p:nvPr/>
        </p:nvSpPr>
        <p:spPr>
          <a:xfrm>
            <a:off x="179512" y="1520944"/>
            <a:ext cx="4320000" cy="2304000"/>
          </a:xfrm>
          <a:prstGeom prst="roundRect">
            <a:avLst>
              <a:gd name="adj" fmla="val 2711"/>
            </a:avLst>
          </a:prstGeom>
          <a:ln w="6350"/>
        </p:spPr>
        <p:style>
          <a:lnRef idx="2">
            <a:schemeClr val="dk1"/>
          </a:lnRef>
          <a:fillRef idx="1">
            <a:schemeClr val="lt1"/>
          </a:fillRef>
          <a:effectRef idx="0">
            <a:schemeClr val="dk1"/>
          </a:effectRef>
          <a:fontRef idx="minor">
            <a:schemeClr val="dk1"/>
          </a:fontRef>
        </p:style>
        <p:txBody>
          <a:bodyPr rtlCol="0" anchor="t"/>
          <a:lstStyle/>
          <a:p>
            <a:pPr>
              <a:lnSpc>
                <a:spcPct val="90000"/>
              </a:lnSpc>
            </a:pP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2016</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7</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総合</a:t>
            </a:r>
            <a:r>
              <a:rPr lang="ja-JP" altLang="en-US" sz="1000" dirty="0">
                <a:latin typeface="Meiryo UI" panose="020B0604030504040204" pitchFamily="50" charset="-128"/>
                <a:ea typeface="Meiryo UI" panose="020B0604030504040204" pitchFamily="50" charset="-128"/>
              </a:rPr>
              <a:t>区概案</a:t>
            </a:r>
            <a:r>
              <a:rPr lang="ja-JP" altLang="en-US" sz="1000" dirty="0" smtClean="0">
                <a:latin typeface="Meiryo UI" panose="020B0604030504040204" pitchFamily="50" charset="-128"/>
                <a:ea typeface="Meiryo UI" panose="020B0604030504040204" pitchFamily="50" charset="-128"/>
              </a:rPr>
              <a:t>作成</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2016</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8</a:t>
            </a:r>
            <a:r>
              <a:rPr lang="ja-JP" altLang="en-US" sz="1000" dirty="0" smtClean="0">
                <a:latin typeface="Meiryo UI" panose="020B0604030504040204" pitchFamily="50" charset="-128"/>
                <a:ea typeface="Meiryo UI" panose="020B0604030504040204" pitchFamily="50" charset="-128"/>
              </a:rPr>
              <a:t>月</a:t>
            </a:r>
            <a:r>
              <a:rPr lang="en-US" altLang="ja-JP"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総合</a:t>
            </a:r>
            <a:r>
              <a:rPr lang="ja-JP" altLang="en-US" sz="1000" dirty="0">
                <a:latin typeface="Meiryo UI" panose="020B0604030504040204" pitchFamily="50" charset="-128"/>
                <a:ea typeface="Meiryo UI" panose="020B0604030504040204" pitchFamily="50" charset="-128"/>
              </a:rPr>
              <a:t>区概案を、各区で開催した意見募集・説明会で</a:t>
            </a:r>
            <a:r>
              <a:rPr lang="ja-JP" altLang="en-US" sz="1000" dirty="0" smtClean="0">
                <a:latin typeface="Meiryo UI" panose="020B0604030504040204" pitchFamily="50" charset="-128"/>
                <a:ea typeface="Meiryo UI" panose="020B0604030504040204" pitchFamily="50" charset="-128"/>
              </a:rPr>
              <a:t>説明</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意見</a:t>
            </a:r>
            <a:r>
              <a:rPr lang="ja-JP" altLang="en-US" sz="1000" dirty="0">
                <a:latin typeface="Meiryo UI" panose="020B0604030504040204" pitchFamily="50" charset="-128"/>
                <a:ea typeface="Meiryo UI" panose="020B0604030504040204" pitchFamily="50" charset="-128"/>
              </a:rPr>
              <a:t>募集・説明会での意見やこれまでの市会の意見を踏まえ</a:t>
            </a:r>
            <a:r>
              <a:rPr lang="ja-JP" altLang="en-US" sz="1000" dirty="0" smtClean="0">
                <a:latin typeface="Meiryo UI" panose="020B0604030504040204" pitchFamily="50" charset="-128"/>
                <a:ea typeface="Meiryo UI" panose="020B0604030504040204" pitchFamily="50" charset="-128"/>
              </a:rPr>
              <a:t>、総合</a:t>
            </a:r>
            <a:r>
              <a:rPr lang="ja-JP" altLang="en-US" sz="1000" dirty="0">
                <a:latin typeface="Meiryo UI" panose="020B0604030504040204" pitchFamily="50" charset="-128"/>
                <a:ea typeface="Meiryo UI" panose="020B0604030504040204" pitchFamily="50" charset="-128"/>
              </a:rPr>
              <a:t>区が</a:t>
            </a:r>
            <a:r>
              <a:rPr lang="ja-JP" altLang="en-US" sz="1000" dirty="0" smtClean="0">
                <a:latin typeface="Meiryo UI" panose="020B0604030504040204" pitchFamily="50" charset="-128"/>
                <a:ea typeface="Meiryo UI" panose="020B0604030504040204" pitchFamily="50" charset="-128"/>
              </a:rPr>
              <a:t>担う</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事務</a:t>
            </a:r>
            <a:r>
              <a:rPr lang="ja-JP" altLang="en-US" sz="1000" dirty="0">
                <a:latin typeface="Meiryo UI" panose="020B0604030504040204" pitchFamily="50" charset="-128"/>
                <a:ea typeface="Meiryo UI" panose="020B0604030504040204" pitchFamily="50" charset="-128"/>
              </a:rPr>
              <a:t>・区数の考え方を</a:t>
            </a:r>
            <a:r>
              <a:rPr lang="ja-JP" altLang="en-US" sz="1000" dirty="0" smtClean="0">
                <a:latin typeface="Meiryo UI" panose="020B0604030504040204" pitchFamily="50" charset="-128"/>
                <a:ea typeface="Meiryo UI" panose="020B0604030504040204" pitchFamily="50" charset="-128"/>
              </a:rPr>
              <a:t>公表（</a:t>
            </a:r>
            <a:r>
              <a:rPr lang="ja-JP" altLang="en-US" sz="1000" dirty="0">
                <a:latin typeface="Meiryo UI" panose="020B0604030504040204" pitchFamily="50" charset="-128"/>
                <a:ea typeface="Meiryo UI" panose="020B0604030504040204" pitchFamily="50" charset="-128"/>
              </a:rPr>
              <a:t>一般市並みの事務・８区</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区長</a:t>
            </a:r>
            <a:r>
              <a:rPr lang="ja-JP" altLang="en-US" sz="1000" dirty="0">
                <a:latin typeface="Meiryo UI" panose="020B0604030504040204" pitchFamily="50" charset="-128"/>
                <a:ea typeface="Meiryo UI" panose="020B0604030504040204" pitchFamily="50" charset="-128"/>
              </a:rPr>
              <a:t>会議での見解を踏まえ、区割り案を</a:t>
            </a:r>
            <a:r>
              <a:rPr lang="ja-JP" altLang="en-US" sz="1000" dirty="0" smtClean="0">
                <a:latin typeface="Meiryo UI" panose="020B0604030504040204" pitchFamily="50" charset="-128"/>
                <a:ea typeface="Meiryo UI" panose="020B0604030504040204" pitchFamily="50" charset="-128"/>
              </a:rPr>
              <a:t>作成</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8</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市</a:t>
            </a:r>
            <a:r>
              <a:rPr lang="ja-JP" altLang="en-US" sz="1000" dirty="0">
                <a:latin typeface="Meiryo UI" panose="020B0604030504040204" pitchFamily="50" charset="-128"/>
                <a:ea typeface="Meiryo UI" panose="020B0604030504040204" pitchFamily="50" charset="-128"/>
              </a:rPr>
              <a:t>戦略会議において、総合区素案を</a:t>
            </a:r>
            <a:r>
              <a:rPr lang="ja-JP" altLang="en-US" sz="1000" dirty="0" smtClean="0">
                <a:latin typeface="Meiryo UI" panose="020B0604030504040204" pitchFamily="50" charset="-128"/>
                <a:ea typeface="Meiryo UI" panose="020B0604030504040204" pitchFamily="50" charset="-128"/>
              </a:rPr>
              <a:t>決定</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11</a:t>
            </a:r>
            <a:r>
              <a:rPr lang="ja-JP" altLang="en-US" sz="1000" dirty="0" smtClean="0">
                <a:latin typeface="Meiryo UI" panose="020B0604030504040204" pitchFamily="50" charset="-128"/>
                <a:ea typeface="Meiryo UI" panose="020B0604030504040204" pitchFamily="50" charset="-128"/>
              </a:rPr>
              <a:t>月</a:t>
            </a:r>
            <a:r>
              <a:rPr lang="en-US" altLang="ja-JP"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総合</a:t>
            </a:r>
            <a:r>
              <a:rPr lang="ja-JP" altLang="en-US" sz="1000" dirty="0">
                <a:latin typeface="Meiryo UI" panose="020B0604030504040204" pitchFamily="50" charset="-128"/>
                <a:ea typeface="Meiryo UI" panose="020B0604030504040204" pitchFamily="50" charset="-128"/>
              </a:rPr>
              <a:t>区素案に関する住民説明会の</a:t>
            </a:r>
            <a:r>
              <a:rPr lang="ja-JP" altLang="en-US" sz="1000" dirty="0" smtClean="0">
                <a:latin typeface="Meiryo UI" panose="020B0604030504040204" pitchFamily="50" charset="-128"/>
                <a:ea typeface="Meiryo UI" panose="020B0604030504040204" pitchFamily="50" charset="-128"/>
              </a:rPr>
              <a:t>開催</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2018</a:t>
            </a:r>
            <a:r>
              <a:rPr lang="ja-JP" altLang="en-US" sz="1000" dirty="0" smtClean="0">
                <a:solidFill>
                  <a:schemeClr val="tx1"/>
                </a:solidFill>
                <a:latin typeface="Meiryo UI" panose="020B0604030504040204" pitchFamily="50" charset="-128"/>
                <a:ea typeface="Meiryo UI" panose="020B0604030504040204" pitchFamily="50" charset="-128"/>
              </a:rPr>
              <a:t>年３月</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9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区制度案（副首都推進局案）の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取りまとめ</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4644008" y="1520944"/>
            <a:ext cx="4320000" cy="2304000"/>
          </a:xfrm>
          <a:prstGeom prst="roundRect">
            <a:avLst>
              <a:gd name="adj" fmla="val 2962"/>
            </a:avLst>
          </a:prstGeom>
          <a:ln w="6350"/>
        </p:spPr>
        <p:style>
          <a:lnRef idx="2">
            <a:schemeClr val="dk1"/>
          </a:lnRef>
          <a:fillRef idx="1">
            <a:schemeClr val="lt1"/>
          </a:fillRef>
          <a:effectRef idx="0">
            <a:schemeClr val="dk1"/>
          </a:effectRef>
          <a:fontRef idx="minor">
            <a:schemeClr val="dk1"/>
          </a:fontRef>
        </p:style>
        <p:txBody>
          <a:bodyPr rtlCol="0" anchor="t"/>
          <a:lstStyle/>
          <a:p>
            <a:endParaRPr kumimoji="1" lang="en-US" altLang="ja-JP" sz="1000" b="1" dirty="0" smtClean="0">
              <a:latin typeface="Meiryo UI" panose="020B0604030504040204" pitchFamily="50" charset="-128"/>
              <a:ea typeface="Meiryo UI" panose="020B0604030504040204" pitchFamily="50" charset="-128"/>
            </a:endParaRPr>
          </a:p>
          <a:p>
            <a:pPr lvl="0"/>
            <a:r>
              <a:rPr lang="ja-JP" altLang="en-US" sz="1000" dirty="0" smtClean="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2017</a:t>
            </a:r>
            <a:r>
              <a:rPr lang="ja-JP" altLang="en-US" sz="1000" dirty="0">
                <a:solidFill>
                  <a:prstClr val="black"/>
                </a:solidFill>
                <a:latin typeface="Meiryo UI" panose="020B0604030504040204" pitchFamily="50" charset="-128"/>
                <a:ea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rPr>
              <a:t>5</a:t>
            </a:r>
            <a:r>
              <a:rPr lang="ja-JP" altLang="en-US" sz="1000" dirty="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6</a:t>
            </a:r>
            <a:r>
              <a:rPr lang="ja-JP" altLang="en-US" sz="1000" dirty="0" smtClean="0">
                <a:solidFill>
                  <a:prstClr val="black"/>
                </a:solidFill>
                <a:latin typeface="Meiryo UI" panose="020B0604030504040204" pitchFamily="50" charset="-128"/>
                <a:ea typeface="Meiryo UI" panose="020B0604030504040204" pitchFamily="50" charset="-128"/>
              </a:rPr>
              <a:t>月</a:t>
            </a:r>
            <a:endParaRPr lang="en-US" altLang="ja-JP" sz="1000" dirty="0" smtClean="0">
              <a:solidFill>
                <a:prstClr val="black"/>
              </a:solidFill>
              <a:latin typeface="Meiryo UI" panose="020B0604030504040204" pitchFamily="50" charset="-128"/>
              <a:ea typeface="Meiryo UI" panose="020B0604030504040204" pitchFamily="50" charset="-128"/>
            </a:endParaRPr>
          </a:p>
          <a:p>
            <a:pPr lvl="0"/>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府</a:t>
            </a:r>
            <a:r>
              <a:rPr lang="ja-JP" altLang="en-US" sz="1000" dirty="0">
                <a:solidFill>
                  <a:prstClr val="black"/>
                </a:solidFill>
                <a:latin typeface="Meiryo UI" panose="020B0604030504040204" pitchFamily="50" charset="-128"/>
                <a:ea typeface="Meiryo UI" panose="020B0604030504040204" pitchFamily="50" charset="-128"/>
              </a:rPr>
              <a:t>市両議会　協議会設置議案を</a:t>
            </a:r>
            <a:r>
              <a:rPr lang="ja-JP" altLang="en-US" sz="1000" dirty="0" smtClean="0">
                <a:solidFill>
                  <a:prstClr val="black"/>
                </a:solidFill>
                <a:latin typeface="Meiryo UI" panose="020B0604030504040204" pitchFamily="50" charset="-128"/>
                <a:ea typeface="Meiryo UI" panose="020B0604030504040204" pitchFamily="50" charset="-128"/>
              </a:rPr>
              <a:t>可決</a:t>
            </a:r>
            <a:r>
              <a:rPr lang="ja-JP" altLang="en-US" sz="1000" dirty="0">
                <a:solidFill>
                  <a:prstClr val="black"/>
                </a:solidFill>
                <a:latin typeface="Meiryo UI" panose="020B0604030504040204" pitchFamily="50" charset="-128"/>
                <a:ea typeface="Meiryo UI" panose="020B0604030504040204" pitchFamily="50" charset="-128"/>
              </a:rPr>
              <a:t>　</a:t>
            </a:r>
          </a:p>
          <a:p>
            <a:pPr lvl="0"/>
            <a:r>
              <a:rPr lang="ja-JP" altLang="en-US" sz="1000" dirty="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2017</a:t>
            </a:r>
            <a:r>
              <a:rPr lang="ja-JP" altLang="en-US" sz="1000" dirty="0">
                <a:solidFill>
                  <a:prstClr val="black"/>
                </a:solidFill>
                <a:latin typeface="Meiryo UI" panose="020B0604030504040204" pitchFamily="50" charset="-128"/>
                <a:ea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rPr>
              <a:t>6</a:t>
            </a:r>
            <a:r>
              <a:rPr lang="ja-JP" altLang="en-US" sz="1000" dirty="0" smtClean="0">
                <a:solidFill>
                  <a:prstClr val="black"/>
                </a:solidFill>
                <a:latin typeface="Meiryo UI" panose="020B0604030504040204" pitchFamily="50" charset="-128"/>
                <a:ea typeface="Meiryo UI" panose="020B0604030504040204" pitchFamily="50" charset="-128"/>
              </a:rPr>
              <a:t>月</a:t>
            </a:r>
            <a:endParaRPr lang="en-US" altLang="ja-JP" sz="1000" dirty="0" smtClean="0">
              <a:solidFill>
                <a:prstClr val="black"/>
              </a:solidFill>
              <a:latin typeface="Meiryo UI" panose="020B0604030504040204" pitchFamily="50" charset="-128"/>
              <a:ea typeface="Meiryo UI" panose="020B0604030504040204" pitchFamily="50" charset="-128"/>
            </a:endParaRPr>
          </a:p>
          <a:p>
            <a:pPr lvl="0"/>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第１回 </a:t>
            </a:r>
            <a:r>
              <a:rPr lang="ja-JP" altLang="en-US" sz="1000" dirty="0">
                <a:solidFill>
                  <a:prstClr val="black"/>
                </a:solidFill>
                <a:latin typeface="Meiryo UI" panose="020B0604030504040204" pitchFamily="50" charset="-128"/>
                <a:ea typeface="Meiryo UI" panose="020B0604030504040204" pitchFamily="50" charset="-128"/>
              </a:rPr>
              <a:t>大都市制度（特別区設置）協議会を開催</a:t>
            </a:r>
          </a:p>
          <a:p>
            <a:pPr lvl="0"/>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市長指示</a:t>
            </a: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特別区が担う事務は中核市並みとし、４区と６区で素案を</a:t>
            </a:r>
            <a:r>
              <a:rPr lang="ja-JP" altLang="en-US" sz="1000" dirty="0" smtClean="0">
                <a:solidFill>
                  <a:prstClr val="black"/>
                </a:solidFill>
                <a:latin typeface="Meiryo UI" panose="020B0604030504040204" pitchFamily="50" charset="-128"/>
                <a:ea typeface="Meiryo UI" panose="020B0604030504040204" pitchFamily="50" charset="-128"/>
              </a:rPr>
              <a:t>作成</a:t>
            </a:r>
            <a:endParaRPr lang="ja-JP" altLang="en-US" sz="1000" dirty="0">
              <a:solidFill>
                <a:prstClr val="black"/>
              </a:solidFill>
              <a:latin typeface="Meiryo UI" panose="020B0604030504040204" pitchFamily="50" charset="-128"/>
              <a:ea typeface="Meiryo UI" panose="020B0604030504040204" pitchFamily="50" charset="-128"/>
            </a:endParaRPr>
          </a:p>
          <a:p>
            <a:pPr lvl="0"/>
            <a:r>
              <a:rPr lang="ja-JP" altLang="en-US" sz="1000" dirty="0" smtClean="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2017</a:t>
            </a:r>
            <a:r>
              <a:rPr lang="ja-JP" altLang="en-US" sz="1000" dirty="0">
                <a:solidFill>
                  <a:prstClr val="black"/>
                </a:solidFill>
                <a:latin typeface="Meiryo UI" panose="020B0604030504040204" pitchFamily="50" charset="-128"/>
                <a:ea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rPr>
              <a:t>9</a:t>
            </a:r>
            <a:r>
              <a:rPr lang="ja-JP" altLang="en-US" sz="1000" dirty="0" smtClean="0">
                <a:solidFill>
                  <a:prstClr val="black"/>
                </a:solidFill>
                <a:latin typeface="Meiryo UI" panose="020B0604030504040204" pitchFamily="50" charset="-128"/>
                <a:ea typeface="Meiryo UI" panose="020B0604030504040204" pitchFamily="50" charset="-128"/>
              </a:rPr>
              <a:t>月</a:t>
            </a:r>
            <a:endParaRPr lang="en-US" altLang="ja-JP" sz="1000" dirty="0" smtClean="0">
              <a:solidFill>
                <a:prstClr val="black"/>
              </a:solidFill>
              <a:latin typeface="Meiryo UI" panose="020B0604030504040204" pitchFamily="50" charset="-128"/>
              <a:ea typeface="Meiryo UI" panose="020B0604030504040204" pitchFamily="50" charset="-128"/>
            </a:endParaRPr>
          </a:p>
          <a:p>
            <a:pPr lvl="0"/>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同協</a:t>
            </a:r>
            <a:r>
              <a:rPr lang="ja-JP" altLang="en-US" sz="1000" dirty="0">
                <a:solidFill>
                  <a:prstClr val="black"/>
                </a:solidFill>
                <a:latin typeface="Meiryo UI" panose="020B0604030504040204" pitchFamily="50" charset="-128"/>
                <a:ea typeface="Meiryo UI" panose="020B0604030504040204" pitchFamily="50" charset="-128"/>
              </a:rPr>
              <a:t>議会において特別区素案を</a:t>
            </a:r>
            <a:r>
              <a:rPr lang="ja-JP" altLang="en-US" sz="1000" dirty="0" smtClean="0">
                <a:solidFill>
                  <a:prstClr val="black"/>
                </a:solidFill>
                <a:latin typeface="Meiryo UI" panose="020B0604030504040204" pitchFamily="50" charset="-128"/>
                <a:ea typeface="Meiryo UI" panose="020B0604030504040204" pitchFamily="50" charset="-128"/>
              </a:rPr>
              <a:t>提示</a:t>
            </a:r>
            <a:endParaRPr lang="ja-JP" altLang="en-US" sz="1000" dirty="0">
              <a:solidFill>
                <a:prstClr val="black"/>
              </a:solidFill>
              <a:latin typeface="Meiryo UI" panose="020B0604030504040204" pitchFamily="50" charset="-128"/>
              <a:ea typeface="Meiryo UI" panose="020B0604030504040204" pitchFamily="50" charset="-128"/>
            </a:endParaRPr>
          </a:p>
          <a:p>
            <a:pPr lvl="0"/>
            <a:endParaRPr lang="en-US" altLang="ja-JP" sz="1000" dirty="0" smtClean="0">
              <a:solidFill>
                <a:prstClr val="black"/>
              </a:solidFill>
              <a:latin typeface="Meiryo UI" panose="020B0604030504040204" pitchFamily="50" charset="-128"/>
              <a:ea typeface="Meiryo UI" panose="020B0604030504040204" pitchFamily="50" charset="-128"/>
            </a:endParaRPr>
          </a:p>
          <a:p>
            <a:pPr lvl="0"/>
            <a:r>
              <a:rPr lang="ja-JP" altLang="en-US" sz="1000" dirty="0" smtClean="0">
                <a:solidFill>
                  <a:prstClr val="black"/>
                </a:solidFill>
                <a:latin typeface="Meiryo UI" panose="020B0604030504040204" pitchFamily="50" charset="-128"/>
                <a:ea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rPr>
              <a:t>2019</a:t>
            </a:r>
            <a:r>
              <a:rPr lang="ja-JP" altLang="en-US" sz="1000" dirty="0" smtClean="0">
                <a:solidFill>
                  <a:prstClr val="black"/>
                </a:solidFill>
                <a:latin typeface="Meiryo UI" panose="020B0604030504040204" pitchFamily="50" charset="-128"/>
                <a:ea typeface="Meiryo UI" panose="020B0604030504040204" pitchFamily="50" charset="-128"/>
              </a:rPr>
              <a:t>年</a:t>
            </a:r>
            <a:r>
              <a:rPr lang="en-US" altLang="ja-JP" sz="1000" dirty="0" smtClean="0">
                <a:solidFill>
                  <a:prstClr val="black"/>
                </a:solidFill>
                <a:latin typeface="Meiryo UI" panose="020B0604030504040204" pitchFamily="50" charset="-128"/>
                <a:ea typeface="Meiryo UI" panose="020B0604030504040204" pitchFamily="50" charset="-128"/>
              </a:rPr>
              <a:t>3</a:t>
            </a:r>
            <a:r>
              <a:rPr lang="ja-JP" altLang="en-US" sz="1000" dirty="0" smtClean="0">
                <a:solidFill>
                  <a:prstClr val="black"/>
                </a:solidFill>
                <a:latin typeface="Meiryo UI" panose="020B0604030504040204" pitchFamily="50" charset="-128"/>
                <a:ea typeface="Meiryo UI" panose="020B0604030504040204" pitchFamily="50" charset="-128"/>
              </a:rPr>
              <a:t>月までに法定協議会を</a:t>
            </a:r>
            <a:r>
              <a:rPr lang="en-US" altLang="ja-JP" sz="1000" dirty="0" smtClean="0">
                <a:solidFill>
                  <a:prstClr val="black"/>
                </a:solidFill>
                <a:latin typeface="Meiryo UI" panose="020B0604030504040204" pitchFamily="50" charset="-128"/>
                <a:ea typeface="Meiryo UI" panose="020B0604030504040204" pitchFamily="50" charset="-128"/>
              </a:rPr>
              <a:t>23</a:t>
            </a:r>
            <a:r>
              <a:rPr lang="ja-JP" altLang="en-US" sz="1000" dirty="0" smtClean="0">
                <a:solidFill>
                  <a:prstClr val="black"/>
                </a:solidFill>
                <a:latin typeface="Meiryo UI" panose="020B0604030504040204" pitchFamily="50" charset="-128"/>
                <a:ea typeface="Meiryo UI" panose="020B0604030504040204" pitchFamily="50" charset="-128"/>
              </a:rPr>
              <a:t>回開催</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179512" y="1196680"/>
            <a:ext cx="1263211" cy="2240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latin typeface="Meiryo UI" panose="020B0604030504040204" pitchFamily="50" charset="-128"/>
                <a:ea typeface="Meiryo UI" panose="020B0604030504040204" pitchFamily="50" charset="-128"/>
              </a:rPr>
              <a:t>制度の</a:t>
            </a:r>
            <a:r>
              <a:rPr kumimoji="1" lang="ja-JP" altLang="en-US" sz="1100" b="1" dirty="0" smtClean="0">
                <a:latin typeface="Meiryo UI" panose="020B0604030504040204" pitchFamily="50" charset="-128"/>
                <a:ea typeface="Meiryo UI" panose="020B0604030504040204" pitchFamily="50" charset="-128"/>
              </a:rPr>
              <a:t>検討状況</a:t>
            </a:r>
            <a:endParaRPr kumimoji="1" lang="ja-JP" altLang="en-US" sz="1100" b="1" dirty="0">
              <a:latin typeface="Meiryo UI" panose="020B0604030504040204" pitchFamily="50" charset="-128"/>
              <a:ea typeface="Meiryo UI" panose="020B0604030504040204" pitchFamily="50" charset="-128"/>
            </a:endParaRPr>
          </a:p>
        </p:txBody>
      </p:sp>
      <p:sp>
        <p:nvSpPr>
          <p:cNvPr id="34" name="角丸四角形 33"/>
          <p:cNvSpPr/>
          <p:nvPr/>
        </p:nvSpPr>
        <p:spPr>
          <a:xfrm>
            <a:off x="107504" y="4036891"/>
            <a:ext cx="8928992" cy="2776413"/>
          </a:xfrm>
          <a:prstGeom prst="roundRect">
            <a:avLst>
              <a:gd name="adj" fmla="val 4652"/>
            </a:avLst>
          </a:prstGeom>
          <a:ln/>
        </p:spPr>
        <p:style>
          <a:lnRef idx="1">
            <a:schemeClr val="accent1"/>
          </a:lnRef>
          <a:fillRef idx="2">
            <a:schemeClr val="accent1"/>
          </a:fillRef>
          <a:effectRef idx="1">
            <a:schemeClr val="accent1"/>
          </a:effectRef>
          <a:fontRef idx="minor">
            <a:schemeClr val="dk1"/>
          </a:fontRef>
        </p:style>
        <p:txBody>
          <a:bodyPr rtlCol="0" anchor="t"/>
          <a:lstStyle>
            <a:defPPr>
              <a:defRPr lang="ja-JP"/>
            </a:defPPr>
            <a:lvl1pPr marL="0" algn="l" defTabSz="1075334" rtl="0" eaLnBrk="1" latinLnBrk="0" hangingPunct="1">
              <a:defRPr kumimoji="1" sz="2117" kern="1200">
                <a:solidFill>
                  <a:schemeClr val="dk1"/>
                </a:solidFill>
                <a:latin typeface="+mn-lt"/>
                <a:ea typeface="+mn-ea"/>
                <a:cs typeface="+mn-cs"/>
              </a:defRPr>
            </a:lvl1pPr>
            <a:lvl2pPr marL="537667" algn="l" defTabSz="1075334" rtl="0" eaLnBrk="1" latinLnBrk="0" hangingPunct="1">
              <a:defRPr kumimoji="1" sz="2117" kern="1200">
                <a:solidFill>
                  <a:schemeClr val="dk1"/>
                </a:solidFill>
                <a:latin typeface="+mn-lt"/>
                <a:ea typeface="+mn-ea"/>
                <a:cs typeface="+mn-cs"/>
              </a:defRPr>
            </a:lvl2pPr>
            <a:lvl3pPr marL="1075334" algn="l" defTabSz="1075334" rtl="0" eaLnBrk="1" latinLnBrk="0" hangingPunct="1">
              <a:defRPr kumimoji="1" sz="2117" kern="1200">
                <a:solidFill>
                  <a:schemeClr val="dk1"/>
                </a:solidFill>
                <a:latin typeface="+mn-lt"/>
                <a:ea typeface="+mn-ea"/>
                <a:cs typeface="+mn-cs"/>
              </a:defRPr>
            </a:lvl3pPr>
            <a:lvl4pPr marL="1613002" algn="l" defTabSz="1075334" rtl="0" eaLnBrk="1" latinLnBrk="0" hangingPunct="1">
              <a:defRPr kumimoji="1" sz="2117" kern="1200">
                <a:solidFill>
                  <a:schemeClr val="dk1"/>
                </a:solidFill>
                <a:latin typeface="+mn-lt"/>
                <a:ea typeface="+mn-ea"/>
                <a:cs typeface="+mn-cs"/>
              </a:defRPr>
            </a:lvl4pPr>
            <a:lvl5pPr marL="2150669" algn="l" defTabSz="1075334" rtl="0" eaLnBrk="1" latinLnBrk="0" hangingPunct="1">
              <a:defRPr kumimoji="1" sz="2117" kern="1200">
                <a:solidFill>
                  <a:schemeClr val="dk1"/>
                </a:solidFill>
                <a:latin typeface="+mn-lt"/>
                <a:ea typeface="+mn-ea"/>
                <a:cs typeface="+mn-cs"/>
              </a:defRPr>
            </a:lvl5pPr>
            <a:lvl6pPr marL="2688336" algn="l" defTabSz="1075334" rtl="0" eaLnBrk="1" latinLnBrk="0" hangingPunct="1">
              <a:defRPr kumimoji="1" sz="2117" kern="1200">
                <a:solidFill>
                  <a:schemeClr val="dk1"/>
                </a:solidFill>
                <a:latin typeface="+mn-lt"/>
                <a:ea typeface="+mn-ea"/>
                <a:cs typeface="+mn-cs"/>
              </a:defRPr>
            </a:lvl6pPr>
            <a:lvl7pPr marL="3226003" algn="l" defTabSz="1075334" rtl="0" eaLnBrk="1" latinLnBrk="0" hangingPunct="1">
              <a:defRPr kumimoji="1" sz="2117" kern="1200">
                <a:solidFill>
                  <a:schemeClr val="dk1"/>
                </a:solidFill>
                <a:latin typeface="+mn-lt"/>
                <a:ea typeface="+mn-ea"/>
                <a:cs typeface="+mn-cs"/>
              </a:defRPr>
            </a:lvl7pPr>
            <a:lvl8pPr marL="3763670" algn="l" defTabSz="1075334" rtl="0" eaLnBrk="1" latinLnBrk="0" hangingPunct="1">
              <a:defRPr kumimoji="1" sz="2117" kern="1200">
                <a:solidFill>
                  <a:schemeClr val="dk1"/>
                </a:solidFill>
                <a:latin typeface="+mn-lt"/>
                <a:ea typeface="+mn-ea"/>
                <a:cs typeface="+mn-cs"/>
              </a:defRPr>
            </a:lvl8pPr>
            <a:lvl9pPr marL="4301338" algn="l" defTabSz="1075334" rtl="0" eaLnBrk="1" latinLnBrk="0" hangingPunct="1">
              <a:defRPr kumimoji="1" sz="2117" kern="1200">
                <a:solidFill>
                  <a:schemeClr val="dk1"/>
                </a:solidFill>
                <a:latin typeface="+mn-lt"/>
                <a:ea typeface="+mn-ea"/>
                <a:cs typeface="+mn-cs"/>
              </a:defRPr>
            </a:lvl9pPr>
          </a:lstStyle>
          <a:p>
            <a:pPr lvl="0"/>
            <a:endParaRPr lang="en-US" altLang="ja-JP" sz="1100" b="1" dirty="0" smtClean="0">
              <a:solidFill>
                <a:prstClr val="black"/>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179512" y="3924942"/>
            <a:ext cx="2880320" cy="2240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latin typeface="Meiryo UI" panose="020B0604030504040204" pitchFamily="50" charset="-128"/>
                <a:ea typeface="Meiryo UI" panose="020B0604030504040204" pitchFamily="50" charset="-128"/>
              </a:rPr>
              <a:t>制度の実現によりめざすもの（両素案抜粋）</a:t>
            </a:r>
            <a:endParaRPr kumimoji="1" lang="ja-JP" altLang="en-US" sz="1100" b="1" dirty="0">
              <a:latin typeface="Meiryo UI" panose="020B0604030504040204" pitchFamily="50" charset="-128"/>
              <a:ea typeface="Meiryo UI" panose="020B0604030504040204" pitchFamily="50" charset="-128"/>
            </a:endParaRPr>
          </a:p>
        </p:txBody>
      </p:sp>
      <p:sp>
        <p:nvSpPr>
          <p:cNvPr id="36" name="角丸四角形 35"/>
          <p:cNvSpPr/>
          <p:nvPr/>
        </p:nvSpPr>
        <p:spPr>
          <a:xfrm>
            <a:off x="179512" y="4234526"/>
            <a:ext cx="4320000" cy="2506770"/>
          </a:xfrm>
          <a:prstGeom prst="roundRect">
            <a:avLst>
              <a:gd name="adj" fmla="val 2711"/>
            </a:avLst>
          </a:prstGeom>
          <a:ln w="6350"/>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900" dirty="0" smtClean="0">
              <a:latin typeface="Meiryo UI" panose="020B0604030504040204" pitchFamily="50" charset="-128"/>
              <a:ea typeface="Meiryo UI" panose="020B0604030504040204" pitchFamily="50" charset="-128"/>
            </a:endParaRPr>
          </a:p>
          <a:p>
            <a:pPr>
              <a:lnSpc>
                <a:spcPts val="1300"/>
              </a:lnSpc>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■住民に身近なサービスを区役所で提供</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■地域のことは地域でできるだけ決定　</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住民自治の拡充</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500"/>
              </a:lnSpc>
            </a:pP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・総合区長権限の拡充</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・総合区長の権限を最大限発揮できる仕組みの構築</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・住民意見を反映するための仕組みの構築</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endParaRPr lang="en-US" altLang="ja-JP" sz="900" dirty="0" smtClean="0">
              <a:latin typeface="Meiryo UI" panose="020B0604030504040204" pitchFamily="50" charset="-128"/>
              <a:ea typeface="Meiryo UI" panose="020B0604030504040204" pitchFamily="50" charset="-128"/>
            </a:endParaRPr>
          </a:p>
          <a:p>
            <a:pPr>
              <a:lnSpc>
                <a:spcPts val="1200"/>
              </a:lnSpc>
            </a:pPr>
            <a:endParaRPr lang="en-US" altLang="ja-JP" sz="900" dirty="0" smtClean="0">
              <a:latin typeface="Meiryo UI" panose="020B0604030504040204" pitchFamily="50" charset="-128"/>
              <a:ea typeface="Meiryo UI" panose="020B0604030504040204" pitchFamily="50" charset="-128"/>
            </a:endParaRPr>
          </a:p>
          <a:p>
            <a:pPr>
              <a:lnSpc>
                <a:spcPts val="1200"/>
              </a:lnSpc>
            </a:pPr>
            <a:endParaRPr lang="en-US" altLang="ja-JP" sz="900" dirty="0">
              <a:latin typeface="Meiryo UI" panose="020B0604030504040204" pitchFamily="50" charset="-128"/>
              <a:ea typeface="Meiryo UI" panose="020B0604030504040204" pitchFamily="50" charset="-128"/>
            </a:endParaRPr>
          </a:p>
          <a:p>
            <a:pPr>
              <a:lnSpc>
                <a:spcPts val="1200"/>
              </a:lnSpc>
            </a:pPr>
            <a:endParaRPr lang="en-US" altLang="ja-JP" sz="900" dirty="0" smtClean="0">
              <a:latin typeface="Meiryo UI" panose="020B0604030504040204" pitchFamily="50" charset="-128"/>
              <a:ea typeface="Meiryo UI" panose="020B0604030504040204" pitchFamily="50" charset="-128"/>
            </a:endParaRPr>
          </a:p>
          <a:p>
            <a:pPr>
              <a:lnSpc>
                <a:spcPts val="1300"/>
              </a:lnSpc>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■副首都にふさわしい都市機能強化</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■二重行政の解消に向けた取組みを引き続き推進　</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二重行政の解消</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500"/>
              </a:lnSpc>
            </a:pP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・市長は、市全体の視点からの政策・経営や重要な課題に集中して取り組む。</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・府市連携・一元化に向け、指定都市都道府県調整会議において協議・調整を行う。</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900" dirty="0" smtClean="0">
              <a:latin typeface="Meiryo UI" panose="020B0604030504040204" pitchFamily="50" charset="-128"/>
              <a:ea typeface="Meiryo UI" panose="020B0604030504040204" pitchFamily="50" charset="-128"/>
            </a:endParaRPr>
          </a:p>
        </p:txBody>
      </p:sp>
      <p:sp>
        <p:nvSpPr>
          <p:cNvPr id="37" name="角丸四角形 36"/>
          <p:cNvSpPr/>
          <p:nvPr/>
        </p:nvSpPr>
        <p:spPr>
          <a:xfrm>
            <a:off x="4644008" y="4234526"/>
            <a:ext cx="4320000" cy="2506770"/>
          </a:xfrm>
          <a:prstGeom prst="roundRect">
            <a:avLst>
              <a:gd name="adj" fmla="val 2962"/>
            </a:avLst>
          </a:prstGeom>
          <a:ln w="6350"/>
        </p:spPr>
        <p:style>
          <a:lnRef idx="2">
            <a:schemeClr val="dk1"/>
          </a:lnRef>
          <a:fillRef idx="1">
            <a:schemeClr val="lt1"/>
          </a:fillRef>
          <a:effectRef idx="0">
            <a:schemeClr val="dk1"/>
          </a:effectRef>
          <a:fontRef idx="minor">
            <a:schemeClr val="dk1"/>
          </a:fontRef>
        </p:style>
        <p:txBody>
          <a:bodyPr rtlCol="0" anchor="t" anchorCtr="0"/>
          <a:lstStyle/>
          <a:p>
            <a:pPr>
              <a:lnSpc>
                <a:spcPts val="500"/>
              </a:lnSpc>
            </a:pPr>
            <a:endParaRPr lang="en-US" altLang="ja-JP" sz="900" b="1" dirty="0">
              <a:solidFill>
                <a:prstClr val="black"/>
              </a:solidFill>
              <a:latin typeface="Meiryo UI" panose="020B0604030504040204" pitchFamily="50" charset="-128"/>
              <a:ea typeface="Meiryo UI" panose="020B0604030504040204" pitchFamily="50" charset="-128"/>
            </a:endParaRPr>
          </a:p>
          <a:p>
            <a:pPr>
              <a:lnSpc>
                <a:spcPts val="500"/>
              </a:lnSpc>
            </a:pPr>
            <a:endParaRPr lang="en-US" altLang="ja-JP" sz="900" b="1" dirty="0" smtClean="0">
              <a:solidFill>
                <a:prstClr val="black"/>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広域機能の一元化・二重行政の解消による都市機能の</a:t>
            </a:r>
            <a:r>
              <a:rPr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副首都</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を確立し、発展していくため、「都市の競争力」や「副首都（圏）全体の安全・</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安心の確保」、「首都機能のバックアップ」といった広域的課題に対応し、大都市としての</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ポテンシャルのさらなる充実、グローバルな競争力の向上に向けた取組みを強力に進める</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体制を整える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■住民に身近な公選区長・区議会による基礎自治機能の</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減少、少子高齢化が進み、また、社会保障ニーズの増大や行政課題が多様</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化す　</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、公選の区長・区議会が直接住民の声を聴き、地域ニーズに沿った身近なサービス</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・提供できる基礎自治機能の充実に向けた仕組みを整える。</a:t>
            </a: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40" name="二等辺三角形 39"/>
          <p:cNvSpPr/>
          <p:nvPr/>
        </p:nvSpPr>
        <p:spPr>
          <a:xfrm rot="5400000">
            <a:off x="4959101" y="5309276"/>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1" name="角丸四角形 40"/>
          <p:cNvSpPr/>
          <p:nvPr/>
        </p:nvSpPr>
        <p:spPr>
          <a:xfrm>
            <a:off x="5220472" y="5219284"/>
            <a:ext cx="3600000" cy="324000"/>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広域機能を大阪府へ一元化し、都市機能の整備を迅速・強力かつ効果的に推進（司令塔機能を一本化、二重行政を制度的に解消）</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二等辺三角形 41"/>
          <p:cNvSpPr/>
          <p:nvPr/>
        </p:nvSpPr>
        <p:spPr>
          <a:xfrm rot="5400000">
            <a:off x="4959100" y="6428046"/>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角丸四角形 42"/>
          <p:cNvSpPr/>
          <p:nvPr/>
        </p:nvSpPr>
        <p:spPr>
          <a:xfrm>
            <a:off x="5220472" y="6338054"/>
            <a:ext cx="3600000" cy="324000"/>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大阪独自の「特別区」を設置し、豊かな住民生活を実現</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（基礎自治体として、住民ニーズに沿った身近なサービスを展開）</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二等辺三角形 44"/>
          <p:cNvSpPr/>
          <p:nvPr/>
        </p:nvSpPr>
        <p:spPr>
          <a:xfrm rot="5400000">
            <a:off x="494607" y="5463945"/>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6" name="角丸四角形 45"/>
          <p:cNvSpPr/>
          <p:nvPr/>
        </p:nvSpPr>
        <p:spPr>
          <a:xfrm>
            <a:off x="755976" y="5373953"/>
            <a:ext cx="3600000" cy="324000"/>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総合区長（特別職）は、政策や企画の立案を含め、住民に身近なところで総合的かつ包括的に行政を実施</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角丸四角形 47"/>
          <p:cNvSpPr/>
          <p:nvPr/>
        </p:nvSpPr>
        <p:spPr>
          <a:xfrm>
            <a:off x="179512" y="4181898"/>
            <a:ext cx="432000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総合区制度</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4644008" y="4181898"/>
            <a:ext cx="432000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特別</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区制度</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49"/>
          <p:cNvSpPr/>
          <p:nvPr/>
        </p:nvSpPr>
        <p:spPr>
          <a:xfrm>
            <a:off x="179512" y="1462056"/>
            <a:ext cx="432000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総合区制度</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4644008" y="1462056"/>
            <a:ext cx="432000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特別</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区制度</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a:xfrm>
            <a:off x="107504" y="47667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総合区</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については制度案（副首都推進局案）、特別区については素案を取りまとめ</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、これらを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もとに大阪府市両議会や大都市制度（特別区設置）協議会で議論が進められている。</a:t>
            </a:r>
          </a:p>
          <a:p>
            <a:pPr marL="92075">
              <a:lnSpc>
                <a:spcPct val="1140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p>
        </p:txBody>
      </p:sp>
    </p:spTree>
    <p:extLst>
      <p:ext uri="{BB962C8B-B14F-4D97-AF65-F5344CB8AC3E}">
        <p14:creationId xmlns:p14="http://schemas.microsoft.com/office/powerpoint/2010/main" val="2541039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23699" y="4077072"/>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モデル事例の提示</a:t>
            </a:r>
            <a:r>
              <a:rPr lang="ja-JP" altLang="en-US" sz="900" dirty="0" smtClean="0">
                <a:latin typeface="Meiryo UI" panose="020B0604030504040204" pitchFamily="50" charset="-128"/>
                <a:ea typeface="Meiryo UI" panose="020B0604030504040204" pitchFamily="50" charset="-128"/>
              </a:rPr>
              <a:t>（物品等の調達</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文化</a:t>
            </a:r>
            <a:r>
              <a:rPr lang="ja-JP" altLang="en-US" sz="900" dirty="0">
                <a:latin typeface="Meiryo UI" panose="020B0604030504040204" pitchFamily="50" charset="-128"/>
                <a:ea typeface="Meiryo UI" panose="020B0604030504040204" pitchFamily="50" charset="-128"/>
              </a:rPr>
              <a:t>財</a:t>
            </a:r>
            <a:r>
              <a:rPr lang="ja-JP" altLang="en-US" sz="900" dirty="0" smtClean="0">
                <a:latin typeface="Meiryo UI" panose="020B0604030504040204" pitchFamily="50" charset="-128"/>
                <a:ea typeface="Meiryo UI" panose="020B0604030504040204" pitchFamily="50" charset="-128"/>
              </a:rPr>
              <a:t>調査、公共施設</a:t>
            </a:r>
            <a:r>
              <a:rPr lang="ja-JP" altLang="en-US" sz="900" dirty="0">
                <a:latin typeface="Meiryo UI" panose="020B0604030504040204" pitchFamily="50" charset="-128"/>
                <a:ea typeface="Meiryo UI" panose="020B0604030504040204" pitchFamily="50" charset="-128"/>
              </a:rPr>
              <a:t>の統廃合・共同</a:t>
            </a:r>
            <a:r>
              <a:rPr lang="ja-JP" altLang="en-US" sz="900" dirty="0" smtClean="0">
                <a:latin typeface="Meiryo UI" panose="020B0604030504040204" pitchFamily="50" charset="-128"/>
                <a:ea typeface="Meiryo UI" panose="020B0604030504040204" pitchFamily="50" charset="-128"/>
              </a:rPr>
              <a:t>設置におけ</a:t>
            </a:r>
            <a:r>
              <a:rPr lang="ja-JP" altLang="en-US" sz="900" dirty="0">
                <a:latin typeface="Meiryo UI" panose="020B0604030504040204" pitchFamily="50" charset="-128"/>
                <a:ea typeface="Meiryo UI" panose="020B0604030504040204" pitchFamily="50" charset="-128"/>
              </a:rPr>
              <a:t>る</a:t>
            </a:r>
            <a:r>
              <a:rPr lang="ja-JP" altLang="en-US" sz="900" dirty="0" smtClean="0">
                <a:latin typeface="Meiryo UI" panose="020B0604030504040204" pitchFamily="50" charset="-128"/>
                <a:ea typeface="Meiryo UI" panose="020B0604030504040204" pitchFamily="50" charset="-128"/>
              </a:rPr>
              <a:t>手法やメリット）</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新たな試みの提案</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公平委員会、行政不服審査会について、従来の区域を超えた連携）</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課題事項への対応</a:t>
            </a:r>
            <a:endParaRPr lang="en-US" altLang="ja-JP" sz="900" b="1"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標準的な考え方や具体的な対応策</a:t>
            </a:r>
            <a:endParaRPr lang="en-US" altLang="ja-JP" sz="9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048464" y="4077072"/>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選択肢としての</a:t>
            </a:r>
            <a:r>
              <a:rPr lang="ja-JP" altLang="en-US" sz="900" b="1" dirty="0" smtClean="0">
                <a:latin typeface="Meiryo UI" panose="020B0604030504040204" pitchFamily="50" charset="-128"/>
                <a:ea typeface="Meiryo UI" panose="020B0604030504040204" pitchFamily="50" charset="-128"/>
              </a:rPr>
              <a:t>合併</a:t>
            </a:r>
            <a:r>
              <a:rPr lang="ja-JP" altLang="en-US" sz="900" dirty="0" smtClean="0">
                <a:latin typeface="Meiryo UI" panose="020B0604030504040204" pitchFamily="50" charset="-128"/>
                <a:ea typeface="Meiryo UI" panose="020B0604030504040204" pitchFamily="50" charset="-128"/>
              </a:rPr>
              <a:t>（全体として行</a:t>
            </a:r>
            <a:r>
              <a:rPr lang="ja-JP" altLang="en-US" sz="900" dirty="0">
                <a:latin typeface="Meiryo UI" panose="020B0604030504040204" pitchFamily="50" charset="-128"/>
                <a:ea typeface="Meiryo UI" panose="020B0604030504040204" pitchFamily="50" charset="-128"/>
              </a:rPr>
              <a:t>財政基盤の強化が期待されるため</a:t>
            </a:r>
            <a:r>
              <a:rPr lang="ja-JP" altLang="en-US" sz="900" dirty="0" smtClean="0">
                <a:latin typeface="Meiryo UI" panose="020B0604030504040204" pitchFamily="50" charset="-128"/>
                <a:ea typeface="Meiryo UI" panose="020B0604030504040204" pitchFamily="50" charset="-128"/>
              </a:rPr>
              <a:t>、有効</a:t>
            </a:r>
            <a:r>
              <a:rPr lang="ja-JP" altLang="en-US" sz="900" dirty="0">
                <a:latin typeface="Meiryo UI" panose="020B0604030504040204" pitchFamily="50" charset="-128"/>
                <a:ea typeface="Meiryo UI" panose="020B0604030504040204" pitchFamily="50" charset="-128"/>
              </a:rPr>
              <a:t>な選択肢と</a:t>
            </a:r>
            <a:r>
              <a:rPr lang="ja-JP" altLang="en-US" sz="900" dirty="0" smtClean="0">
                <a:latin typeface="Meiryo UI" panose="020B0604030504040204" pitchFamily="50" charset="-128"/>
                <a:ea typeface="Meiryo UI" panose="020B0604030504040204" pitchFamily="50" charset="-128"/>
              </a:rPr>
              <a:t>なりうる）</a:t>
            </a:r>
            <a:endParaRPr lang="en-US" altLang="ja-JP" sz="900" dirty="0">
              <a:latin typeface="Meiryo UI" panose="020B0604030504040204" pitchFamily="50" charset="-128"/>
              <a:ea typeface="Meiryo UI" panose="020B0604030504040204" pitchFamily="50" charset="-128"/>
            </a:endParaRPr>
          </a:p>
          <a:p>
            <a:pPr>
              <a:spcAft>
                <a:spcPts val="600"/>
              </a:spcAft>
            </a:pPr>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考えられる合併の</a:t>
            </a:r>
            <a:r>
              <a:rPr lang="ja-JP" altLang="en-US" sz="900" b="1" dirty="0" smtClean="0">
                <a:latin typeface="Meiryo UI" panose="020B0604030504040204" pitchFamily="50" charset="-128"/>
                <a:ea typeface="Meiryo UI" panose="020B0604030504040204" pitchFamily="50" charset="-128"/>
              </a:rPr>
              <a:t>種類</a:t>
            </a:r>
            <a:r>
              <a:rPr lang="ja-JP" altLang="en-US" sz="900" dirty="0" smtClean="0">
                <a:latin typeface="Meiryo UI" panose="020B0604030504040204" pitchFamily="50" charset="-128"/>
                <a:ea typeface="Meiryo UI" panose="020B0604030504040204" pitchFamily="50" charset="-128"/>
              </a:rPr>
              <a:t>（隣接</a:t>
            </a:r>
            <a:r>
              <a:rPr lang="ja-JP" altLang="en-US" sz="900" dirty="0">
                <a:latin typeface="Meiryo UI" panose="020B0604030504040204" pitchFamily="50" charset="-128"/>
                <a:ea typeface="Meiryo UI" panose="020B0604030504040204" pitchFamily="50" charset="-128"/>
              </a:rPr>
              <a:t>団体との</a:t>
            </a:r>
            <a:r>
              <a:rPr lang="ja-JP" altLang="en-US" sz="900" dirty="0" smtClean="0">
                <a:latin typeface="Meiryo UI" panose="020B0604030504040204" pitchFamily="50" charset="-128"/>
                <a:ea typeface="Meiryo UI" panose="020B0604030504040204" pitchFamily="50" charset="-128"/>
              </a:rPr>
              <a:t>合併</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大規模合併、その他）</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合併に不可欠な住民の</a:t>
            </a:r>
            <a:r>
              <a:rPr lang="ja-JP" altLang="en-US" sz="900" b="1" dirty="0" smtClean="0">
                <a:latin typeface="Meiryo UI" panose="020B0604030504040204" pitchFamily="50" charset="-128"/>
                <a:ea typeface="Meiryo UI" panose="020B0604030504040204" pitchFamily="50" charset="-128"/>
              </a:rPr>
              <a:t>理解</a:t>
            </a:r>
            <a:r>
              <a:rPr lang="ja-JP" altLang="en-US" sz="900" dirty="0" smtClean="0">
                <a:latin typeface="Meiryo UI" panose="020B0604030504040204" pitchFamily="50" charset="-128"/>
                <a:ea typeface="Meiryo UI" panose="020B0604030504040204" pitchFamily="50" charset="-128"/>
              </a:rPr>
              <a:t>（将来の展望やある</a:t>
            </a:r>
            <a:r>
              <a:rPr lang="ja-JP" altLang="en-US" sz="900" dirty="0">
                <a:latin typeface="Meiryo UI" panose="020B0604030504040204" pitchFamily="50" charset="-128"/>
                <a:ea typeface="Meiryo UI" panose="020B0604030504040204" pitchFamily="50" charset="-128"/>
              </a:rPr>
              <a:t>べき</a:t>
            </a:r>
            <a:r>
              <a:rPr lang="ja-JP" altLang="en-US" sz="900" dirty="0" smtClean="0">
                <a:latin typeface="Meiryo UI" panose="020B0604030504040204" pitchFamily="50" charset="-128"/>
                <a:ea typeface="Meiryo UI" panose="020B0604030504040204" pitchFamily="50" charset="-128"/>
              </a:rPr>
              <a:t>姿</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議論が求められる）</a:t>
            </a:r>
            <a:endParaRPr lang="en-US" altLang="ja-JP" sz="900" dirty="0">
              <a:latin typeface="Meiryo UI" panose="020B0604030504040204" pitchFamily="50" charset="-128"/>
              <a:ea typeface="Meiryo UI" panose="020B0604030504040204" pitchFamily="50" charset="-128"/>
            </a:endParaRPr>
          </a:p>
        </p:txBody>
      </p:sp>
      <p:sp>
        <p:nvSpPr>
          <p:cNvPr id="23" name="正方形/長方形 22"/>
          <p:cNvSpPr/>
          <p:nvPr/>
        </p:nvSpPr>
        <p:spPr>
          <a:xfrm>
            <a:off x="395537" y="4077072"/>
            <a:ext cx="2698367" cy="1097041"/>
          </a:xfrm>
          <a:prstGeom prst="rect">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r>
              <a:rPr lang="ja-JP" altLang="en-US" sz="900" b="1" dirty="0" smtClean="0">
                <a:solidFill>
                  <a:schemeClr val="tx1"/>
                </a:solidFill>
                <a:latin typeface="Meiryo UI" panose="020B0604030504040204" pitchFamily="50" charset="-128"/>
                <a:ea typeface="Meiryo UI" panose="020B0604030504040204" pitchFamily="50" charset="-128"/>
              </a:rPr>
              <a:t>○今後の人口変動</a:t>
            </a:r>
            <a:r>
              <a:rPr lang="ja-JP" altLang="en-US" sz="900" dirty="0" smtClean="0">
                <a:solidFill>
                  <a:schemeClr val="tx1"/>
                </a:solidFill>
                <a:latin typeface="Meiryo UI" panose="020B0604030504040204" pitchFamily="50" charset="-128"/>
                <a:ea typeface="Meiryo UI" panose="020B0604030504040204" pitchFamily="50" charset="-128"/>
              </a:rPr>
              <a:t>（総人口、生産年齢人口、高齢者人口）</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en-US" sz="900" b="1" dirty="0" smtClean="0">
                <a:solidFill>
                  <a:schemeClr val="tx1"/>
                </a:solidFill>
                <a:latin typeface="Meiryo UI" panose="020B0604030504040204" pitchFamily="50" charset="-128"/>
                <a:ea typeface="Meiryo UI" panose="020B0604030504040204" pitchFamily="50" charset="-128"/>
              </a:rPr>
              <a:t>今後想定される行政課題</a:t>
            </a:r>
            <a:r>
              <a:rPr lang="ja-JP" altLang="en-US" sz="900" dirty="0" smtClean="0">
                <a:solidFill>
                  <a:schemeClr val="tx1"/>
                </a:solidFill>
                <a:latin typeface="Meiryo UI" panose="020B0604030504040204" pitchFamily="50" charset="-128"/>
                <a:ea typeface="Meiryo UI" panose="020B0604030504040204" pitchFamily="50" charset="-128"/>
              </a:rPr>
              <a:t>（福祉分野のニーズ増、インフラ等の老朽化、災害発生リスク上昇 等）</a:t>
            </a:r>
            <a:endParaRPr lang="en-US" altLang="ja-JP" sz="900" dirty="0" smtClean="0">
              <a:solidFill>
                <a:schemeClr val="tx1"/>
              </a:solidFill>
              <a:latin typeface="Meiryo UI" panose="020B0604030504040204" pitchFamily="50" charset="-128"/>
              <a:ea typeface="Meiryo UI" panose="020B0604030504040204" pitchFamily="50" charset="-128"/>
            </a:endParaRPr>
          </a:p>
          <a:p>
            <a:pPr>
              <a:spcAft>
                <a:spcPts val="600"/>
              </a:spcAft>
            </a:pP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b="1" dirty="0" smtClean="0">
                <a:solidFill>
                  <a:schemeClr val="tx1"/>
                </a:solidFill>
                <a:latin typeface="Meiryo UI" panose="020B0604030504040204" pitchFamily="50" charset="-128"/>
                <a:ea typeface="Meiryo UI" panose="020B0604030504040204" pitchFamily="50" charset="-128"/>
              </a:rPr>
              <a:t>予測を踏まえ、将来のあり方の議論・検討を行</a:t>
            </a:r>
            <a:r>
              <a:rPr lang="ja-JP" altLang="en-US" sz="900" b="1" dirty="0">
                <a:solidFill>
                  <a:schemeClr val="tx1"/>
                </a:solidFill>
                <a:latin typeface="Meiryo UI" panose="020B0604030504040204" pitchFamily="50" charset="-128"/>
                <a:ea typeface="Meiryo UI" panose="020B0604030504040204" pitchFamily="50" charset="-128"/>
              </a:rPr>
              <a:t>う</a:t>
            </a:r>
            <a:r>
              <a:rPr lang="ja-JP" altLang="en-US" sz="900" b="1" dirty="0" smtClean="0">
                <a:solidFill>
                  <a:schemeClr val="tx1"/>
                </a:solidFill>
                <a:latin typeface="Meiryo UI" panose="020B0604030504040204" pitchFamily="50" charset="-128"/>
                <a:ea typeface="Meiryo UI" panose="020B0604030504040204" pitchFamily="50" charset="-128"/>
              </a:rPr>
              <a:t>必要</a:t>
            </a:r>
            <a:endParaRPr lang="en-US" altLang="ja-JP" sz="900" b="1"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rPr>
              <a:t>　　　　　　　　　　　　　　　　　　　　　　　　　　　　　　　　　　　　　　　　　　　　</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07504" y="1240950"/>
            <a:ext cx="5040560" cy="1600951"/>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◇中核市への移行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規模や能力などが比較的大きな都市の事務権限を強化し、できる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限り住民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の身近なところで行政サービスを行うことができるように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することをめざす。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八尾市が移行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寝屋川市が移行。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移行予定）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で準備が進む。</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4465" y="1367907"/>
            <a:ext cx="3247975" cy="112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角丸四角形 19"/>
          <p:cNvSpPr/>
          <p:nvPr/>
        </p:nvSpPr>
        <p:spPr>
          <a:xfrm>
            <a:off x="107504" y="476672"/>
            <a:ext cx="8928992" cy="61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月には府内</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目となる</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中核市移行が</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減少・超高齢社会を見据え、基礎自治機能の維持・充実に関して府内市町村と共同で研究会を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19" name="テキスト ボックス 18"/>
          <p:cNvSpPr txBox="1"/>
          <p:nvPr/>
        </p:nvSpPr>
        <p:spPr>
          <a:xfrm>
            <a:off x="107504" y="2718043"/>
            <a:ext cx="432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市町村における住民サービスの維持・充実に必要な方策を明らかにするため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・市町村共同で設立した「基礎自治機能の維持・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充実に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関する研究会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」においてテーマ別報告書をとりまとめ。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572000" y="3070701"/>
            <a:ext cx="3967124" cy="646331"/>
          </a:xfrm>
          <a:prstGeom prst="rect">
            <a:avLst/>
          </a:prstGeom>
          <a:ln>
            <a:solidFill>
              <a:schemeClr val="tx1"/>
            </a:solidFill>
            <a:prstDash val="dash"/>
          </a:ln>
        </p:spPr>
        <p:txBody>
          <a:bodyPr wrap="square">
            <a:spAutoFit/>
          </a:bodyPr>
          <a:lstStyle/>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課題・将来見通しに関する研究会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2018.4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広域連携に関する研究会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合併に関する研究会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「市町村単独の取組に関する研究会」（</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572000" y="2811706"/>
            <a:ext cx="1124026" cy="246221"/>
          </a:xfrm>
          <a:prstGeom prst="rect">
            <a:avLst/>
          </a:prstGeom>
        </p:spPr>
        <p:txBody>
          <a:bodyPr wrap="none">
            <a:spAutoFit/>
          </a:bodyPr>
          <a:lstStyle/>
          <a:p>
            <a:pPr marL="180975" indent="-180975"/>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テーマ別研究会</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テキスト ボックス 14"/>
          <p:cNvSpPr txBox="1"/>
          <p:nvPr/>
        </p:nvSpPr>
        <p:spPr>
          <a:xfrm>
            <a:off x="3223699" y="3878243"/>
            <a:ext cx="2700000"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広域連携に</a:t>
            </a:r>
            <a:r>
              <a:rPr kumimoji="1" lang="ja-JP" altLang="en-US" sz="1050" b="1" dirty="0" smtClean="0">
                <a:latin typeface="Meiryo UI" panose="020B0604030504040204" pitchFamily="50" charset="-128"/>
                <a:ea typeface="Meiryo UI" panose="020B0604030504040204" pitchFamily="50" charset="-128"/>
              </a:rPr>
              <a:t>関する研究会</a:t>
            </a:r>
            <a:endParaRPr kumimoji="1" lang="en-US" altLang="ja-JP" sz="1050" b="1" dirty="0" smtClean="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6048464" y="3878243"/>
            <a:ext cx="2700000"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a:latin typeface="Meiryo UI" panose="020B0604030504040204" pitchFamily="50" charset="-128"/>
                <a:ea typeface="Meiryo UI" panose="020B0604030504040204" pitchFamily="50" charset="-128"/>
              </a:rPr>
              <a:t>合併に関する</a:t>
            </a:r>
            <a:r>
              <a:rPr lang="ja-JP" altLang="en-US" sz="1050" b="1" dirty="0" smtClean="0">
                <a:latin typeface="Meiryo UI" panose="020B0604030504040204" pitchFamily="50" charset="-128"/>
                <a:ea typeface="Meiryo UI" panose="020B0604030504040204" pitchFamily="50" charset="-128"/>
              </a:rPr>
              <a:t>研究会</a:t>
            </a:r>
            <a:endParaRPr lang="en-US" altLang="ja-JP" sz="1050" b="1"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95536" y="3878243"/>
            <a:ext cx="2698367"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kumimoji="1" lang="ja-JP" altLang="en-US" sz="1050" b="1" dirty="0" smtClean="0">
                <a:latin typeface="Meiryo UI" panose="020B0604030504040204" pitchFamily="50" charset="-128"/>
                <a:ea typeface="Meiryo UI" panose="020B0604030504040204" pitchFamily="50" charset="-128"/>
              </a:rPr>
              <a:t>課題・将来見通しに関する研究会</a:t>
            </a:r>
            <a:endParaRPr kumimoji="1" lang="en-US" altLang="ja-JP" sz="1050" b="1" dirty="0" smtClean="0">
              <a:latin typeface="Meiryo UI" panose="020B0604030504040204" pitchFamily="50" charset="-128"/>
              <a:ea typeface="Meiryo UI" panose="020B0604030504040204" pitchFamily="50" charset="-128"/>
            </a:endParaRPr>
          </a:p>
        </p:txBody>
      </p:sp>
      <p:sp>
        <p:nvSpPr>
          <p:cNvPr id="2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13</a:t>
            </a:r>
            <a:endParaRPr kumimoji="1" lang="ja-JP" altLang="en-US" dirty="0">
              <a:latin typeface="Meiryo UI" panose="020B0604030504040204" pitchFamily="50" charset="-128"/>
              <a:ea typeface="Meiryo UI" panose="020B0604030504040204" pitchFamily="50" charset="-128"/>
            </a:endParaRPr>
          </a:p>
        </p:txBody>
      </p:sp>
      <p:sp>
        <p:nvSpPr>
          <p:cNvPr id="3" name="二等辺三角形 2"/>
          <p:cNvSpPr/>
          <p:nvPr/>
        </p:nvSpPr>
        <p:spPr>
          <a:xfrm flipV="1">
            <a:off x="1435018" y="4742066"/>
            <a:ext cx="540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3220301" y="5644326"/>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実効性のある行政評価</a:t>
            </a:r>
            <a:r>
              <a:rPr lang="ja-JP" altLang="en-US" sz="900" dirty="0" smtClean="0">
                <a:latin typeface="Meiryo UI" panose="020B0604030504040204" pitchFamily="50" charset="-128"/>
                <a:ea typeface="Meiryo UI" panose="020B0604030504040204" pitchFamily="50" charset="-128"/>
              </a:rPr>
              <a:t>（事業の多目的化、外部との連携へ）</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指</a:t>
            </a:r>
            <a:r>
              <a:rPr lang="ja-JP" altLang="en-US" sz="900" b="1" dirty="0" smtClean="0">
                <a:latin typeface="Meiryo UI" panose="020B0604030504040204" pitchFamily="50" charset="-128"/>
                <a:ea typeface="Meiryo UI" panose="020B0604030504040204" pitchFamily="50" charset="-128"/>
              </a:rPr>
              <a:t>定管理者制度の更なる導入</a:t>
            </a:r>
            <a:endParaRPr lang="en-US" altLang="ja-JP" sz="900" dirty="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窓口業務の民間委託</a:t>
            </a:r>
            <a:endParaRPr lang="en-US" altLang="ja-JP" sz="900" dirty="0" smtClean="0">
              <a:latin typeface="Meiryo UI" panose="020B0604030504040204" pitchFamily="50" charset="-128"/>
              <a:ea typeface="Meiryo UI" panose="020B0604030504040204" pitchFamily="50" charset="-128"/>
            </a:endParaRPr>
          </a:p>
          <a:p>
            <a:r>
              <a:rPr lang="ja-JP" altLang="en-US" sz="900" b="1" dirty="0" smtClean="0">
                <a:latin typeface="Meiryo UI" panose="020B0604030504040204" pitchFamily="50" charset="-128"/>
                <a:ea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rPr>
              <a:t>RPA</a:t>
            </a:r>
            <a:r>
              <a:rPr lang="ja-JP" altLang="en-US" sz="800" b="1" dirty="0" smtClean="0">
                <a:latin typeface="Meiryo UI" panose="020B0604030504040204" pitchFamily="50" charset="-128"/>
                <a:ea typeface="Meiryo UI" panose="020B0604030504040204" pitchFamily="50" charset="-128"/>
              </a:rPr>
              <a:t>（</a:t>
            </a:r>
            <a:r>
              <a:rPr lang="en-US" altLang="ja-JP" sz="800" b="1" dirty="0" smtClean="0">
                <a:latin typeface="Meiryo UI" panose="020B0604030504040204" pitchFamily="50" charset="-128"/>
                <a:ea typeface="Meiryo UI" panose="020B0604030504040204" pitchFamily="50" charset="-128"/>
              </a:rPr>
              <a:t>Robotic Process Automation</a:t>
            </a:r>
            <a:r>
              <a:rPr lang="ja-JP" altLang="en-US" sz="800" b="1"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の導入</a:t>
            </a:r>
            <a:endParaRPr lang="en-US" altLang="ja-JP" sz="900" b="1" dirty="0">
              <a:latin typeface="Meiryo UI" panose="020B0604030504040204" pitchFamily="50" charset="-128"/>
              <a:ea typeface="Meiryo UI" panose="020B0604030504040204" pitchFamily="50" charset="-128"/>
            </a:endParaRPr>
          </a:p>
          <a:p>
            <a:endParaRPr lang="en-US" altLang="ja-JP" sz="900" dirty="0" smtClean="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6048464" y="5644326"/>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公民連携を進めていく際のポイント</a:t>
            </a:r>
            <a:r>
              <a:rPr lang="ja-JP" altLang="en-US" sz="900" dirty="0" smtClean="0">
                <a:latin typeface="Meiryo UI" panose="020B0604030504040204" pitchFamily="50" charset="-128"/>
                <a:ea typeface="Meiryo UI" panose="020B0604030504040204" pitchFamily="50" charset="-128"/>
              </a:rPr>
              <a:t>（民間事業者との向き合い方、課題の解決方法、実施体制）</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連携を進める際の具体的フロー</a:t>
            </a:r>
            <a:endParaRPr lang="en-US" altLang="ja-JP" sz="900" b="1"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府内市町村での連携事例と成功のポイント</a:t>
            </a:r>
            <a:r>
              <a:rPr lang="en-US" altLang="ja-JP" sz="900" b="1" dirty="0" smtClean="0">
                <a:latin typeface="Meiryo UI" panose="020B0604030504040204" pitchFamily="50" charset="-128"/>
                <a:ea typeface="Meiryo UI" panose="020B0604030504040204" pitchFamily="50" charset="-128"/>
              </a:rPr>
              <a:t/>
            </a:r>
            <a:br>
              <a:rPr lang="en-US" altLang="ja-JP" sz="900" b="1" dirty="0" smtClean="0">
                <a:latin typeface="Meiryo UI" panose="020B0604030504040204" pitchFamily="50" charset="-128"/>
                <a:ea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rPr>
              <a:t>（河内長野市：スーパーマーケットの空きスペース活用</a:t>
            </a:r>
            <a:r>
              <a:rPr lang="en-US" altLang="ja-JP" sz="900" dirty="0" smtClean="0">
                <a:latin typeface="Meiryo UI" panose="020B0604030504040204" pitchFamily="50" charset="-128"/>
                <a:ea typeface="Meiryo UI" panose="020B0604030504040204" pitchFamily="50" charset="-128"/>
              </a:rPr>
              <a:t/>
            </a:r>
            <a:br>
              <a:rPr lang="en-US" altLang="ja-JP" sz="900" dirty="0" smtClean="0">
                <a:latin typeface="Meiryo UI" panose="020B0604030504040204" pitchFamily="50" charset="-128"/>
                <a:ea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rPr>
              <a:t>　 四條畷市：ショッピングモール事業者との包括連携）</a:t>
            </a:r>
            <a:endParaRPr lang="en-US" altLang="ja-JP" sz="900" dirty="0">
              <a:latin typeface="Meiryo UI" panose="020B0604030504040204" pitchFamily="50" charset="-128"/>
              <a:ea typeface="Meiryo UI" panose="020B0604030504040204" pitchFamily="50" charset="-128"/>
            </a:endParaRPr>
          </a:p>
        </p:txBody>
      </p:sp>
      <p:sp>
        <p:nvSpPr>
          <p:cNvPr id="50" name="正方形/長方形 49"/>
          <p:cNvSpPr/>
          <p:nvPr/>
        </p:nvSpPr>
        <p:spPr>
          <a:xfrm>
            <a:off x="395537" y="5644326"/>
            <a:ext cx="2698367" cy="1097041"/>
          </a:xfrm>
          <a:prstGeom prst="rect">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pPr>
              <a:spcAft>
                <a:spcPts val="600"/>
              </a:spcAft>
            </a:pPr>
            <a:r>
              <a:rPr lang="ja-JP" altLang="en-US" sz="900" b="1" dirty="0" smtClean="0">
                <a:solidFill>
                  <a:schemeClr val="tx1"/>
                </a:solidFill>
                <a:latin typeface="Meiryo UI" panose="020B0604030504040204" pitchFamily="50" charset="-128"/>
                <a:ea typeface="Meiryo UI" panose="020B0604030504040204" pitchFamily="50" charset="-128"/>
              </a:rPr>
              <a:t>○職場ですぐ出来る取組み</a:t>
            </a:r>
            <a:r>
              <a:rPr lang="ja-JP" altLang="en-US" sz="900" dirty="0" smtClean="0">
                <a:solidFill>
                  <a:schemeClr val="tx1"/>
                </a:solidFill>
                <a:latin typeface="Meiryo UI" panose="020B0604030504040204" pitchFamily="50" charset="-128"/>
                <a:ea typeface="Meiryo UI" panose="020B0604030504040204" pitchFamily="50" charset="-128"/>
              </a:rPr>
              <a:t>（身近なところでの「仕事の見直し」、</a:t>
            </a:r>
            <a:r>
              <a:rPr lang="en-US" altLang="ja-JP" sz="900" dirty="0" smtClean="0">
                <a:solidFill>
                  <a:schemeClr val="tx1"/>
                </a:solidFill>
                <a:latin typeface="Meiryo UI" panose="020B0604030504040204" pitchFamily="50" charset="-128"/>
                <a:ea typeface="Meiryo UI" panose="020B0604030504040204" pitchFamily="50" charset="-128"/>
              </a:rPr>
              <a:t>OJT</a:t>
            </a:r>
            <a:r>
              <a:rPr lang="ja-JP" altLang="en-US" sz="900" dirty="0" smtClean="0">
                <a:solidFill>
                  <a:schemeClr val="tx1"/>
                </a:solidFill>
                <a:latin typeface="Meiryo UI" panose="020B0604030504040204" pitchFamily="50" charset="-128"/>
                <a:ea typeface="Meiryo UI" panose="020B0604030504040204" pitchFamily="50" charset="-128"/>
              </a:rPr>
              <a:t>の充実・強化）</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en-US" sz="900" b="1" dirty="0" smtClean="0">
                <a:solidFill>
                  <a:schemeClr val="tx1"/>
                </a:solidFill>
                <a:latin typeface="Meiryo UI" panose="020B0604030504040204" pitchFamily="50" charset="-128"/>
                <a:ea typeface="Meiryo UI" panose="020B0604030504040204" pitchFamily="50" charset="-128"/>
              </a:rPr>
              <a:t>管理部門による取組み</a:t>
            </a:r>
            <a:r>
              <a:rPr lang="ja-JP" altLang="en-US" sz="900" dirty="0" smtClean="0">
                <a:solidFill>
                  <a:schemeClr val="tx1"/>
                </a:solidFill>
                <a:latin typeface="Meiryo UI" panose="020B0604030504040204" pitchFamily="50" charset="-128"/>
                <a:ea typeface="Meiryo UI" panose="020B0604030504040204" pitchFamily="50" charset="-128"/>
              </a:rPr>
              <a:t>（各職場での取組みの支援・促進、管理部門としての「仕事の見直し」、組織として「上司」を育てる）</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3220301" y="5284222"/>
            <a:ext cx="2700000"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行政改革に関する研究会</a:t>
            </a:r>
            <a:endParaRPr lang="en-US" altLang="ja-JP" sz="10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（市町村単独の取組に関する研究会　分科会</a:t>
            </a:r>
            <a:r>
              <a:rPr lang="ja-JP" altLang="en-US" sz="80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6048464" y="5284221"/>
            <a:ext cx="2700000"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公民連携に関する研究会</a:t>
            </a:r>
            <a:endParaRPr lang="en-US" altLang="ja-JP" sz="10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（市町村単独の取組に関する研究会　分科会</a:t>
            </a:r>
            <a:r>
              <a:rPr lang="ja-JP" altLang="en-US" sz="80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395536" y="5284222"/>
            <a:ext cx="2698367"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組織力強化に関する研究会</a:t>
            </a:r>
            <a:endParaRPr lang="en-US" altLang="ja-JP" sz="1050" b="1"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市町村単独の取組に関する</a:t>
            </a:r>
            <a:r>
              <a:rPr lang="ja-JP" altLang="en-US" sz="800" dirty="0" smtClean="0">
                <a:latin typeface="Meiryo UI" panose="020B0604030504040204" pitchFamily="50" charset="-128"/>
                <a:ea typeface="Meiryo UI" panose="020B0604030504040204" pitchFamily="50" charset="-128"/>
              </a:rPr>
              <a:t>研究会　分科会）</a:t>
            </a:r>
            <a:endParaRPr kumimoji="1" lang="en-US" altLang="ja-JP" sz="105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7313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4499992" y="2780928"/>
            <a:ext cx="4680000" cy="492443"/>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健康・栄養研究所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の移転</a:t>
            </a:r>
            <a:endParaRPr lang="en-US" altLang="ja-JP" sz="1400" b="1" strike="dblStrike" dirty="0" smtClean="0">
              <a:solidFill>
                <a:srgbClr val="0066FF"/>
              </a:solidFill>
              <a:latin typeface="Meiryo UI" panose="020B0604030504040204" pitchFamily="50" charset="-128"/>
              <a:ea typeface="Meiryo UI" panose="020B0604030504040204" pitchFamily="50" charset="-128"/>
              <a:cs typeface="Meiryo UI" panose="020B0604030504040204" pitchFamily="50" charset="-128"/>
            </a:endParaRPr>
          </a:p>
          <a:p>
            <a:pPr indent="-18097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07504" y="2788018"/>
            <a:ext cx="4320000" cy="307777"/>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の利用促進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0" y="3393"/>
            <a:ext cx="9143999" cy="32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 </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圏</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京阪神・関西</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の都市機能を支える広域機能の充実</a:t>
            </a:r>
          </a:p>
        </p:txBody>
      </p:sp>
      <p:sp>
        <p:nvSpPr>
          <p:cNvPr id="23" name="テキスト ボックス 22"/>
          <p:cNvSpPr txBox="1"/>
          <p:nvPr/>
        </p:nvSpPr>
        <p:spPr>
          <a:xfrm>
            <a:off x="107504" y="836712"/>
            <a:ext cx="8784496" cy="589200"/>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◇関西広域連合「広域行政のあり方検討会」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報告（</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107504" y="435513"/>
            <a:ext cx="8928992" cy="360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関西広域連合において、広域連合の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役割や執行体制も含めた広域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行政のあり方を検討、</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とりまとめ。</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0" y="1844824"/>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機関移転等の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働きかけ</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07504" y="2321496"/>
            <a:ext cx="8928992" cy="360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広域機能の充実に向けて、</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など、国機関移転等での具体的な取組みが進む。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4643048" y="3073315"/>
            <a:ext cx="930063" cy="215444"/>
          </a:xfrm>
          <a:prstGeom prst="rect">
            <a:avLst/>
          </a:prstGeom>
        </p:spPr>
        <p:txBody>
          <a:bodyPr wrap="none">
            <a:spAutoFit/>
          </a:bodyPr>
          <a:lstStyle/>
          <a:p>
            <a:pPr>
              <a:lnSpc>
                <a:spcPct val="80000"/>
              </a:lnSpc>
              <a:spcBef>
                <a:spcPts val="600"/>
              </a:spcBef>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移転の概要</a:t>
            </a:r>
            <a:r>
              <a:rPr lang="en-US" altLang="ja-JP"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p:txBody>
      </p:sp>
      <p:sp>
        <p:nvSpPr>
          <p:cNvPr id="33" name="正方形/長方形 32"/>
          <p:cNvSpPr/>
          <p:nvPr/>
        </p:nvSpPr>
        <p:spPr>
          <a:xfrm>
            <a:off x="251520" y="3042538"/>
            <a:ext cx="947695" cy="246221"/>
          </a:xfrm>
          <a:prstGeom prst="rect">
            <a:avLst/>
          </a:prstGeom>
        </p:spPr>
        <p:txBody>
          <a:bodyPr wrap="none">
            <a:spAutoFit/>
          </a:bodyPr>
          <a:lstStyle/>
          <a:p>
            <a:pPr marL="180975" indent="-180975"/>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主なサービス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4" name="正方形/長方形 33"/>
          <p:cNvSpPr/>
          <p:nvPr/>
        </p:nvSpPr>
        <p:spPr>
          <a:xfrm>
            <a:off x="251520" y="3284984"/>
            <a:ext cx="3892582" cy="861774"/>
          </a:xfrm>
          <a:prstGeom prst="rect">
            <a:avLst/>
          </a:prstGeom>
          <a:ln>
            <a:solidFill>
              <a:schemeClr val="tx1"/>
            </a:solidFill>
            <a:prstDash val="dash"/>
          </a:ln>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近畿地域の中堅・中小企業、ベンチャー企業の知的財産を活用した事業展開やビジネスの成長を支援</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知的財産に関する高度・専門的な支援</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高度検索用端末による産業財産権情報の提供</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出張面接審査・テレビ面接審査の場の提供</a:t>
            </a:r>
          </a:p>
        </p:txBody>
      </p:sp>
      <p:sp>
        <p:nvSpPr>
          <p:cNvPr id="46" name="角丸四角形 45"/>
          <p:cNvSpPr/>
          <p:nvPr/>
        </p:nvSpPr>
        <p:spPr>
          <a:xfrm>
            <a:off x="107504" y="5049824"/>
            <a:ext cx="8928992" cy="61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大阪・関西における首都機能のバックアップに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向けて、これまで進めてきた国</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の働きかけ</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に加え、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民間企業等の間で進んでいる大阪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関西での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バックアップ拠点構築の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動きがさらに広がるよう経済</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分野の取組みを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4500" y="4581128"/>
            <a:ext cx="9144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p:txBody>
      </p:sp>
      <p:sp>
        <p:nvSpPr>
          <p:cNvPr id="48" name="テキスト ボックス 47"/>
          <p:cNvSpPr txBox="1"/>
          <p:nvPr/>
        </p:nvSpPr>
        <p:spPr>
          <a:xfrm>
            <a:off x="107502" y="5733256"/>
            <a:ext cx="8784977"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機能のバックアップに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向けた取組み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方向性とりまとめ（</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大阪・関西が首都・東京の負荷を軽減し、想定外の大災害にも対応しうる国土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に寄与するため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に果たす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べき役割等に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ついて研究、</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月に今後の取組みの方向性をとりまとめ。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14</a:t>
            </a:r>
            <a:endParaRPr kumimoji="1" lang="ja-JP" altLang="en-US" dirty="0">
              <a:latin typeface="Meiryo UI" panose="020B0604030504040204" pitchFamily="50" charset="-128"/>
              <a:ea typeface="Meiryo UI" panose="020B0604030504040204" pitchFamily="50" charset="-128"/>
            </a:endParaRPr>
          </a:p>
        </p:txBody>
      </p:sp>
      <p:sp>
        <p:nvSpPr>
          <p:cNvPr id="28" name="正方形/長方形 27"/>
          <p:cNvSpPr/>
          <p:nvPr/>
        </p:nvSpPr>
        <p:spPr>
          <a:xfrm>
            <a:off x="4643048" y="3284984"/>
            <a:ext cx="4248952" cy="1015663"/>
          </a:xfrm>
          <a:prstGeom prst="rect">
            <a:avLst/>
          </a:prstGeom>
          <a:ln>
            <a:solidFill>
              <a:schemeClr val="tx1"/>
            </a:solidFill>
            <a:prstDash val="dash"/>
          </a:ln>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〇移転の形態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大阪府に全部移転</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○移転先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イノベーションパーク内</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〇移転先の施設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健都イノベーションパークに建設される民間賃貸施設を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予定</a:t>
            </a:r>
          </a:p>
        </p:txBody>
      </p:sp>
      <p:sp>
        <p:nvSpPr>
          <p:cNvPr id="29" name="テキスト ボックス 28"/>
          <p:cNvSpPr txBox="1"/>
          <p:nvPr/>
        </p:nvSpPr>
        <p:spPr>
          <a:xfrm>
            <a:off x="197655" y="1196752"/>
            <a:ext cx="8784977" cy="280782"/>
          </a:xfrm>
          <a:prstGeom prst="rect">
            <a:avLst/>
          </a:prstGeom>
          <a:noFill/>
        </p:spPr>
        <p:txBody>
          <a:bodyPr wrap="square" rtlCol="0">
            <a:spAutoFit/>
          </a:bodyPr>
          <a:lstStyle/>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海外の事例等も参照しながら、広域連合の強化方策や中長期的な視点からの進化策について検討、</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月に報告書としてとりまとめ。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29536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251040" y="3897924"/>
            <a:ext cx="3934876" cy="303929"/>
          </a:xfrm>
          <a:prstGeom prst="rect">
            <a:avLst/>
          </a:prstGeom>
          <a:solidFill>
            <a:srgbClr val="FFCCFF"/>
          </a:solidFill>
        </p:spPr>
        <p:txBody>
          <a:bodyPr wrap="square">
            <a:spAutoFit/>
          </a:bodyPr>
          <a:lstStyle/>
          <a:p>
            <a:pPr algn="ctr">
              <a:lnSpc>
                <a:spcPct val="125000"/>
              </a:lnSpc>
            </a:pPr>
            <a:r>
              <a:rPr lang="ja-JP" altLang="en-US" sz="1100" b="1" dirty="0" smtClean="0">
                <a:latin typeface="Meiryo UI" panose="020B0604030504040204" pitchFamily="50" charset="-128"/>
                <a:ea typeface="Meiryo UI" panose="020B0604030504040204" pitchFamily="50" charset="-128"/>
              </a:rPr>
              <a:t>首都圏の企業に対する取組み（</a:t>
            </a:r>
            <a:r>
              <a:rPr lang="en-US" altLang="ja-JP" sz="1100" b="1" dirty="0" smtClean="0">
                <a:latin typeface="Meiryo UI" panose="020B0604030504040204" pitchFamily="50" charset="-128"/>
                <a:ea typeface="Meiryo UI" panose="020B0604030504040204" pitchFamily="50" charset="-128"/>
              </a:rPr>
              <a:t>2018.8</a:t>
            </a:r>
            <a:r>
              <a:rPr lang="ja-JP" altLang="en-US" sz="1100" b="1" dirty="0" smtClean="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sp>
        <p:nvSpPr>
          <p:cNvPr id="2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15</a:t>
            </a:r>
            <a:endParaRPr kumimoji="1" lang="ja-JP" altLang="en-US" dirty="0">
              <a:latin typeface="Meiryo UI" panose="020B0604030504040204" pitchFamily="50" charset="-128"/>
              <a:ea typeface="Meiryo UI" panose="020B0604030504040204" pitchFamily="50" charset="-128"/>
            </a:endParaRPr>
          </a:p>
        </p:txBody>
      </p:sp>
      <p:sp>
        <p:nvSpPr>
          <p:cNvPr id="23" name="角丸四角形 22"/>
          <p:cNvSpPr/>
          <p:nvPr/>
        </p:nvSpPr>
        <p:spPr>
          <a:xfrm>
            <a:off x="4486897" y="886145"/>
            <a:ext cx="4291319" cy="1116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en-US" altLang="ja-JP" sz="1400" b="1" dirty="0">
                <a:solidFill>
                  <a:srgbClr val="0070C0"/>
                </a:solidFill>
                <a:latin typeface="Meiryo UI" panose="020B0604030504040204" pitchFamily="50" charset="-128"/>
                <a:ea typeface="Meiryo UI" panose="020B0604030504040204" pitchFamily="50" charset="-128"/>
              </a:rPr>
              <a:t>AIG</a:t>
            </a:r>
            <a:r>
              <a:rPr lang="ja-JP" altLang="en-US" sz="1400" b="1" dirty="0">
                <a:solidFill>
                  <a:srgbClr val="0070C0"/>
                </a:solidFill>
                <a:latin typeface="Meiryo UI" panose="020B0604030504040204" pitchFamily="50" charset="-128"/>
                <a:ea typeface="Meiryo UI" panose="020B0604030504040204" pitchFamily="50" charset="-128"/>
              </a:rPr>
              <a:t>ジャパン・ホールディングス株式会社</a:t>
            </a:r>
            <a:r>
              <a:rPr lang="en-US" altLang="ja-JP" sz="1400" dirty="0">
                <a:solidFill>
                  <a:schemeClr val="tx1"/>
                </a:solidFill>
                <a:latin typeface="Meiryo UI" panose="020B0604030504040204" pitchFamily="50" charset="-128"/>
                <a:ea typeface="Meiryo UI" panose="020B0604030504040204" pitchFamily="50" charset="-128"/>
              </a:rPr>
              <a:t/>
            </a:r>
            <a:br>
              <a:rPr lang="en-US" altLang="ja-JP" sz="1400" dirty="0">
                <a:solidFill>
                  <a:schemeClr val="tx1"/>
                </a:solidFill>
                <a:latin typeface="Meiryo UI" panose="020B0604030504040204" pitchFamily="50" charset="-128"/>
                <a:ea typeface="Meiryo UI" panose="020B0604030504040204" pitchFamily="50" charset="-128"/>
              </a:rPr>
            </a:br>
            <a:endParaRPr lang="ja-JP" altLang="en-US" sz="1400" dirty="0">
              <a:latin typeface="Meiryo UI" panose="020B0604030504040204" pitchFamily="50" charset="-128"/>
              <a:ea typeface="Meiryo UI" panose="020B0604030504040204" pitchFamily="50" charset="-128"/>
            </a:endParaRPr>
          </a:p>
        </p:txBody>
      </p:sp>
      <p:sp>
        <p:nvSpPr>
          <p:cNvPr id="3" name="正方形/長方形 2"/>
          <p:cNvSpPr/>
          <p:nvPr/>
        </p:nvSpPr>
        <p:spPr>
          <a:xfrm>
            <a:off x="4486897" y="1174176"/>
            <a:ext cx="4291799" cy="90024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日本</a:t>
            </a:r>
            <a:r>
              <a:rPr lang="ja-JP" altLang="en-US" sz="1000" dirty="0">
                <a:latin typeface="Meiryo UI" panose="020B0604030504040204" pitchFamily="50" charset="-128"/>
                <a:ea typeface="Meiryo UI" panose="020B0604030504040204" pitchFamily="50" charset="-128"/>
              </a:rPr>
              <a:t>での事業展開の強化にあわせてグループとしての日本法人本社機能を含む東京に次ぐ第二の拠点オフィスを大阪に設置し、災害時の事業継続の体制を強化</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第</a:t>
            </a:r>
            <a:r>
              <a:rPr lang="en-US" altLang="ja-JP" sz="1000" dirty="0" smtClean="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回副首都推進本部会議</a:t>
            </a:r>
            <a:r>
              <a:rPr lang="en-US" altLang="ja-JP" sz="1000" dirty="0">
                <a:latin typeface="Meiryo UI" panose="020B0604030504040204" pitchFamily="50" charset="-128"/>
                <a:ea typeface="Meiryo UI" panose="020B0604030504040204" pitchFamily="50" charset="-128"/>
              </a:rPr>
              <a:t>(2016.2)</a:t>
            </a:r>
            <a:r>
              <a:rPr lang="ja-JP" altLang="en-US" sz="1000" dirty="0">
                <a:latin typeface="Meiryo UI" panose="020B0604030504040204" pitchFamily="50" charset="-128"/>
                <a:ea typeface="Meiryo UI" panose="020B0604030504040204" pitchFamily="50" charset="-128"/>
              </a:rPr>
              <a:t>では、同社代表取締役社長兼</a:t>
            </a:r>
            <a:r>
              <a:rPr lang="en-US" altLang="ja-JP" sz="1000" dirty="0">
                <a:latin typeface="Meiryo UI" panose="020B0604030504040204" pitchFamily="50" charset="-128"/>
                <a:ea typeface="Meiryo UI" panose="020B0604030504040204" pitchFamily="50" charset="-128"/>
              </a:rPr>
              <a:t>CEO</a:t>
            </a:r>
            <a:r>
              <a:rPr lang="ja-JP" altLang="en-US" sz="1000" dirty="0" smtClean="0">
                <a:latin typeface="Meiryo UI" panose="020B0604030504040204" pitchFamily="50" charset="-128"/>
                <a:ea typeface="Meiryo UI" panose="020B0604030504040204" pitchFamily="50" charset="-128"/>
              </a:rPr>
              <a:t>より、「</a:t>
            </a:r>
            <a:r>
              <a:rPr lang="ja-JP" altLang="en-US" sz="1000" dirty="0">
                <a:latin typeface="Meiryo UI" panose="020B0604030504040204" pitchFamily="50" charset="-128"/>
                <a:ea typeface="Meiryo UI" panose="020B0604030504040204" pitchFamily="50" charset="-128"/>
              </a:rPr>
              <a:t>大阪への本社機能を含む</a:t>
            </a:r>
            <a:r>
              <a:rPr lang="ja-JP" altLang="en-US" sz="1000" dirty="0" smtClean="0">
                <a:latin typeface="Meiryo UI" panose="020B0604030504040204" pitchFamily="50" charset="-128"/>
                <a:ea typeface="Meiryo UI" panose="020B0604030504040204" pitchFamily="50" charset="-128"/>
              </a:rPr>
              <a:t>第二の拠点の新設</a:t>
            </a:r>
            <a:r>
              <a:rPr lang="ja-JP" altLang="en-US" sz="1000" dirty="0">
                <a:latin typeface="Meiryo UI" panose="020B0604030504040204" pitchFamily="50" charset="-128"/>
                <a:ea typeface="Meiryo UI" panose="020B0604030504040204" pitchFamily="50" charset="-128"/>
              </a:rPr>
              <a:t>について」を</a:t>
            </a:r>
            <a:r>
              <a:rPr lang="ja-JP" altLang="en-US" sz="1000" dirty="0" smtClean="0">
                <a:latin typeface="Meiryo UI" panose="020B0604030504040204" pitchFamily="50" charset="-128"/>
                <a:ea typeface="Meiryo UI" panose="020B0604030504040204" pitchFamily="50" charset="-128"/>
              </a:rPr>
              <a:t>講話。</a:t>
            </a:r>
            <a:endParaRPr lang="en-US" altLang="ja-JP" sz="1000" dirty="0">
              <a:latin typeface="Meiryo UI" panose="020B0604030504040204" pitchFamily="50" charset="-128"/>
              <a:ea typeface="Meiryo UI" panose="020B0604030504040204" pitchFamily="50" charset="-128"/>
            </a:endParaRPr>
          </a:p>
          <a:p>
            <a:pPr>
              <a:lnSpc>
                <a:spcPct val="125000"/>
              </a:lnSpc>
            </a:pPr>
            <a:endParaRPr lang="ja-JP" altLang="en-US" sz="1000" dirty="0">
              <a:latin typeface="Meiryo UI" panose="020B0604030504040204" pitchFamily="50" charset="-128"/>
              <a:ea typeface="Meiryo UI" panose="020B0604030504040204" pitchFamily="50" charset="-128"/>
            </a:endParaRPr>
          </a:p>
        </p:txBody>
      </p:sp>
      <p:sp>
        <p:nvSpPr>
          <p:cNvPr id="33" name="角丸四角形 32"/>
          <p:cNvSpPr/>
          <p:nvPr/>
        </p:nvSpPr>
        <p:spPr>
          <a:xfrm>
            <a:off x="4487156" y="2075013"/>
            <a:ext cx="4278224" cy="864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a:solidFill>
                  <a:srgbClr val="0066FF"/>
                </a:solidFill>
                <a:latin typeface="Meiryo UI" panose="020B0604030504040204" pitchFamily="50" charset="-128"/>
                <a:ea typeface="Meiryo UI" panose="020B0604030504040204" pitchFamily="50" charset="-128"/>
              </a:rPr>
              <a:t>日本放送協会</a:t>
            </a:r>
            <a:r>
              <a:rPr lang="ja-JP" altLang="en-US" sz="1400" b="1" dirty="0" smtClean="0">
                <a:solidFill>
                  <a:srgbClr val="0066FF"/>
                </a:solidFill>
                <a:latin typeface="Meiryo UI" panose="020B0604030504040204" pitchFamily="50" charset="-128"/>
                <a:ea typeface="Meiryo UI" panose="020B0604030504040204" pitchFamily="50" charset="-128"/>
              </a:rPr>
              <a:t>（</a:t>
            </a:r>
            <a:r>
              <a:rPr lang="en-US" altLang="ja-JP" sz="1400" b="1" dirty="0" smtClean="0">
                <a:solidFill>
                  <a:srgbClr val="0066FF"/>
                </a:solidFill>
                <a:latin typeface="Meiryo UI" panose="020B0604030504040204" pitchFamily="50" charset="-128"/>
                <a:ea typeface="Meiryo UI" panose="020B0604030504040204" pitchFamily="50" charset="-128"/>
              </a:rPr>
              <a:t>NHK</a:t>
            </a:r>
            <a:r>
              <a:rPr lang="ja-JP" altLang="en-US" sz="1400" b="1" dirty="0" smtClean="0">
                <a:solidFill>
                  <a:srgbClr val="0066FF"/>
                </a:solidFill>
                <a:latin typeface="Meiryo UI" panose="020B0604030504040204" pitchFamily="50" charset="-128"/>
                <a:ea typeface="Meiryo UI" panose="020B0604030504040204" pitchFamily="50" charset="-128"/>
              </a:rPr>
              <a:t>）</a:t>
            </a:r>
            <a:r>
              <a:rPr lang="en-US" altLang="ja-JP" sz="1400" spc="-29" dirty="0">
                <a:solidFill>
                  <a:srgbClr val="0066FF"/>
                </a:solidFill>
                <a:latin typeface="Meiryo UI" panose="020B0604030504040204" pitchFamily="50" charset="-128"/>
                <a:ea typeface="Meiryo UI" panose="020B0604030504040204" pitchFamily="50" charset="-128"/>
              </a:rPr>
              <a:t/>
            </a:r>
            <a:br>
              <a:rPr lang="en-US" altLang="ja-JP" sz="1400" spc="-29" dirty="0">
                <a:solidFill>
                  <a:srgbClr val="0066FF"/>
                </a:solidFill>
                <a:latin typeface="Meiryo UI" panose="020B0604030504040204" pitchFamily="50" charset="-128"/>
                <a:ea typeface="Meiryo UI" panose="020B0604030504040204" pitchFamily="50" charset="-128"/>
              </a:rPr>
            </a:br>
            <a:endParaRPr lang="en-US" altLang="ja-JP" sz="1400" b="1" dirty="0">
              <a:solidFill>
                <a:schemeClr val="accent1"/>
              </a:solidFill>
              <a:latin typeface="Meiryo UI" panose="020B0604030504040204" pitchFamily="50" charset="-128"/>
              <a:ea typeface="Meiryo UI" panose="020B0604030504040204" pitchFamily="50" charset="-128"/>
            </a:endParaRPr>
          </a:p>
          <a:p>
            <a:pPr algn="ctr">
              <a:lnSpc>
                <a:spcPct val="125000"/>
              </a:lnSpc>
            </a:pPr>
            <a:endParaRPr lang="ja-JP" altLang="en-US"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4486897" y="2348880"/>
            <a:ext cx="4278963" cy="553998"/>
          </a:xfrm>
          <a:prstGeom prst="rect">
            <a:avLst/>
          </a:prstGeom>
        </p:spPr>
        <p:txBody>
          <a:bodyPr wrap="square">
            <a:spAutoFit/>
          </a:bodyPr>
          <a:lstStyle/>
          <a:p>
            <a:r>
              <a:rPr lang="ja-JP" altLang="en-US" sz="1000" spc="-29" dirty="0" smtClean="0">
                <a:latin typeface="Meiryo UI" panose="020B0604030504040204" pitchFamily="50" charset="-128"/>
                <a:ea typeface="Meiryo UI" panose="020B0604030504040204" pitchFamily="50" charset="-128"/>
              </a:rPr>
              <a:t>　本部</a:t>
            </a:r>
            <a:r>
              <a:rPr lang="ja-JP" altLang="en-US" sz="1000" spc="-29" dirty="0">
                <a:latin typeface="Meiryo UI" panose="020B0604030504040204" pitchFamily="50" charset="-128"/>
                <a:ea typeface="Meiryo UI" panose="020B0604030504040204" pitchFamily="50" charset="-128"/>
              </a:rPr>
              <a:t>のバックアップを担うことが大阪放送局の業務の一部となっており</a:t>
            </a:r>
            <a:r>
              <a:rPr lang="ja-JP" altLang="en-US" sz="1000" spc="-29" dirty="0" smtClean="0">
                <a:latin typeface="Meiryo UI" panose="020B0604030504040204" pitchFamily="50" charset="-128"/>
                <a:ea typeface="Meiryo UI" panose="020B0604030504040204" pitchFamily="50" charset="-128"/>
              </a:rPr>
              <a:t>、大阪</a:t>
            </a:r>
            <a:r>
              <a:rPr lang="ja-JP" altLang="en-US" sz="1000" spc="-29" dirty="0">
                <a:latin typeface="Meiryo UI" panose="020B0604030504040204" pitchFamily="50" charset="-128"/>
                <a:ea typeface="Meiryo UI" panose="020B0604030504040204" pitchFamily="50" charset="-128"/>
              </a:rPr>
              <a:t>放送局から</a:t>
            </a:r>
            <a:r>
              <a:rPr lang="ja-JP" altLang="en-US" sz="1000" spc="-29" dirty="0" smtClean="0">
                <a:latin typeface="Meiryo UI" panose="020B0604030504040204" pitchFamily="50" charset="-128"/>
                <a:ea typeface="Meiryo UI" panose="020B0604030504040204" pitchFamily="50" charset="-128"/>
              </a:rPr>
              <a:t>全国放送ニュース</a:t>
            </a:r>
            <a:r>
              <a:rPr lang="ja-JP" altLang="en-US" sz="1000" spc="-29" dirty="0">
                <a:latin typeface="Meiryo UI" panose="020B0604030504040204" pitchFamily="50" charset="-128"/>
                <a:ea typeface="Meiryo UI" panose="020B0604030504040204" pitchFamily="50" charset="-128"/>
              </a:rPr>
              <a:t>を流す時間帯を日々確保する</a:t>
            </a:r>
            <a:r>
              <a:rPr lang="ja-JP" altLang="en-US" sz="1000" spc="-29" dirty="0" smtClean="0">
                <a:latin typeface="Meiryo UI" panose="020B0604030504040204" pitchFamily="50" charset="-128"/>
                <a:ea typeface="Meiryo UI" panose="020B0604030504040204" pitchFamily="50" charset="-128"/>
              </a:rPr>
              <a:t>など、平時</a:t>
            </a:r>
            <a:r>
              <a:rPr lang="ja-JP" altLang="en-US" sz="1000" spc="-29" dirty="0">
                <a:latin typeface="Meiryo UI" panose="020B0604030504040204" pitchFamily="50" charset="-128"/>
                <a:ea typeface="Meiryo UI" panose="020B0604030504040204" pitchFamily="50" charset="-128"/>
              </a:rPr>
              <a:t>の業務に訓練を組み込み。</a:t>
            </a:r>
          </a:p>
        </p:txBody>
      </p:sp>
      <p:sp>
        <p:nvSpPr>
          <p:cNvPr id="6" name="正方形/長方形 5"/>
          <p:cNvSpPr/>
          <p:nvPr/>
        </p:nvSpPr>
        <p:spPr>
          <a:xfrm>
            <a:off x="273994" y="4539570"/>
            <a:ext cx="2185372" cy="2067233"/>
          </a:xfrm>
          <a:prstGeom prst="rect">
            <a:avLst/>
          </a:prstGeom>
        </p:spPr>
        <p:txBody>
          <a:bodyPr wrap="square">
            <a:spAutoFit/>
          </a:bodyPr>
          <a:lstStyle/>
          <a:p>
            <a:pPr>
              <a:lnSpc>
                <a:spcPts val="1400"/>
              </a:lnSpc>
            </a:pPr>
            <a:r>
              <a:rPr lang="ja-JP" altLang="en-US" sz="1000" spc="-29" dirty="0" smtClean="0">
                <a:latin typeface="Meiryo UI" panose="020B0604030504040204" pitchFamily="50" charset="-128"/>
                <a:ea typeface="Meiryo UI" panose="020B0604030504040204" pitchFamily="50" charset="-128"/>
              </a:rPr>
              <a:t>　㈱</a:t>
            </a:r>
            <a:r>
              <a:rPr lang="en-US" altLang="ja-JP" sz="1000" spc="-29" dirty="0" smtClean="0">
                <a:latin typeface="Meiryo UI" panose="020B0604030504040204" pitchFamily="50" charset="-128"/>
                <a:ea typeface="Meiryo UI" panose="020B0604030504040204" pitchFamily="50" charset="-128"/>
              </a:rPr>
              <a:t>JTB</a:t>
            </a:r>
            <a:r>
              <a:rPr lang="ja-JP" altLang="en-US" sz="1000" spc="-29" dirty="0" smtClean="0">
                <a:latin typeface="Meiryo UI" panose="020B0604030504040204" pitchFamily="50" charset="-128"/>
                <a:ea typeface="Meiryo UI" panose="020B0604030504040204" pitchFamily="50" charset="-128"/>
              </a:rPr>
              <a:t>は、本社</a:t>
            </a:r>
            <a:r>
              <a:rPr lang="ja-JP" altLang="en-US" sz="1000" spc="-29" dirty="0">
                <a:latin typeface="Meiryo UI" panose="020B0604030504040204" pitchFamily="50" charset="-128"/>
                <a:ea typeface="Meiryo UI" panose="020B0604030504040204" pitchFamily="50" charset="-128"/>
              </a:rPr>
              <a:t>機能や一部業務を関西でバックアップする</a:t>
            </a:r>
            <a:r>
              <a:rPr lang="en-US" altLang="ja-JP" sz="1000" spc="-29" dirty="0">
                <a:latin typeface="Meiryo UI" panose="020B0604030504040204" pitchFamily="50" charset="-128"/>
                <a:ea typeface="Meiryo UI" panose="020B0604030504040204" pitchFamily="50" charset="-128"/>
              </a:rPr>
              <a:t>BCP</a:t>
            </a:r>
            <a:r>
              <a:rPr lang="ja-JP" altLang="en-US" sz="1000" spc="-29" dirty="0">
                <a:latin typeface="Meiryo UI" panose="020B0604030504040204" pitchFamily="50" charset="-128"/>
                <a:ea typeface="Meiryo UI" panose="020B0604030504040204" pitchFamily="50" charset="-128"/>
              </a:rPr>
              <a:t>を策定して</a:t>
            </a:r>
            <a:r>
              <a:rPr lang="ja-JP" altLang="en-US" sz="1000" spc="-29" dirty="0" smtClean="0">
                <a:latin typeface="Meiryo UI" panose="020B0604030504040204" pitchFamily="50" charset="-128"/>
                <a:ea typeface="Meiryo UI" panose="020B0604030504040204" pitchFamily="50" charset="-128"/>
              </a:rPr>
              <a:t>いる首都圏</a:t>
            </a:r>
            <a:r>
              <a:rPr lang="ja-JP" altLang="en-US" sz="1000" spc="-29" dirty="0">
                <a:latin typeface="Meiryo UI" panose="020B0604030504040204" pitchFamily="50" charset="-128"/>
                <a:ea typeface="Meiryo UI" panose="020B0604030504040204" pitchFamily="50" charset="-128"/>
              </a:rPr>
              <a:t>の</a:t>
            </a:r>
            <a:r>
              <a:rPr lang="ja-JP" altLang="en-US" sz="1000" spc="-29" dirty="0" smtClean="0">
                <a:latin typeface="Meiryo UI" panose="020B0604030504040204" pitchFamily="50" charset="-128"/>
                <a:ea typeface="Meiryo UI" panose="020B0604030504040204" pitchFamily="50" charset="-128"/>
              </a:rPr>
              <a:t>企業向け</a:t>
            </a:r>
            <a:r>
              <a:rPr lang="ja-JP" altLang="en-US" sz="1000" spc="-29" dirty="0">
                <a:latin typeface="Meiryo UI" panose="020B0604030504040204" pitchFamily="50" charset="-128"/>
                <a:ea typeface="Meiryo UI" panose="020B0604030504040204" pitchFamily="50" charset="-128"/>
              </a:rPr>
              <a:t>に、</a:t>
            </a:r>
            <a:r>
              <a:rPr lang="ja-JP" altLang="en-US" sz="1000" spc="-29" dirty="0" smtClean="0">
                <a:latin typeface="Meiryo UI" panose="020B0604030504040204" pitchFamily="50" charset="-128"/>
                <a:ea typeface="Meiryo UI" panose="020B0604030504040204" pitchFamily="50" charset="-128"/>
              </a:rPr>
              <a:t>移動手段や</a:t>
            </a:r>
            <a:r>
              <a:rPr lang="ja-JP" altLang="en-US" sz="1000" spc="-29" dirty="0">
                <a:latin typeface="Meiryo UI" panose="020B0604030504040204" pitchFamily="50" charset="-128"/>
                <a:ea typeface="Meiryo UI" panose="020B0604030504040204" pitchFamily="50" charset="-128"/>
              </a:rPr>
              <a:t>宿泊施設の確保を含む</a:t>
            </a:r>
            <a:r>
              <a:rPr lang="en-US" altLang="ja-JP" sz="1000" spc="-29" dirty="0" smtClean="0">
                <a:latin typeface="Meiryo UI" panose="020B0604030504040204" pitchFamily="50" charset="-128"/>
                <a:ea typeface="Meiryo UI" panose="020B0604030504040204" pitchFamily="50" charset="-128"/>
              </a:rPr>
              <a:t>BCP</a:t>
            </a:r>
            <a:r>
              <a:rPr lang="ja-JP" altLang="en-US" sz="1000" spc="-29" dirty="0">
                <a:latin typeface="Meiryo UI" panose="020B0604030504040204" pitchFamily="50" charset="-128"/>
                <a:ea typeface="Meiryo UI" panose="020B0604030504040204" pitchFamily="50" charset="-128"/>
              </a:rPr>
              <a:t>実行支援</a:t>
            </a:r>
            <a:r>
              <a:rPr lang="ja-JP" altLang="en-US" sz="1000" spc="-29" dirty="0" smtClean="0">
                <a:latin typeface="Meiryo UI" panose="020B0604030504040204" pitchFamily="50" charset="-128"/>
                <a:ea typeface="Meiryo UI" panose="020B0604030504040204" pitchFamily="50" charset="-128"/>
              </a:rPr>
              <a:t>サービスを</a:t>
            </a:r>
            <a:r>
              <a:rPr lang="ja-JP" altLang="en-US" sz="1000" spc="-29" dirty="0">
                <a:latin typeface="Meiryo UI" panose="020B0604030504040204" pitchFamily="50" charset="-128"/>
                <a:ea typeface="Meiryo UI" panose="020B0604030504040204" pitchFamily="50" charset="-128"/>
              </a:rPr>
              <a:t>提供</a:t>
            </a:r>
            <a:r>
              <a:rPr lang="ja-JP" altLang="en-US" sz="1000" spc="-29" dirty="0" smtClean="0">
                <a:latin typeface="Meiryo UI" panose="020B0604030504040204" pitchFamily="50" charset="-128"/>
                <a:ea typeface="Meiryo UI" panose="020B0604030504040204" pitchFamily="50" charset="-128"/>
              </a:rPr>
              <a:t>。</a:t>
            </a:r>
            <a:endParaRPr lang="en-US" altLang="ja-JP" sz="1000" spc="-29" dirty="0" smtClean="0">
              <a:latin typeface="Meiryo UI" panose="020B0604030504040204" pitchFamily="50" charset="-128"/>
              <a:ea typeface="Meiryo UI" panose="020B0604030504040204" pitchFamily="50" charset="-128"/>
            </a:endParaRPr>
          </a:p>
          <a:p>
            <a:pPr>
              <a:lnSpc>
                <a:spcPts val="1400"/>
              </a:lnSpc>
            </a:pPr>
            <a:r>
              <a:rPr lang="ja-JP" altLang="en-US" sz="1000" spc="-29"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a:t>
            </a:r>
            <a:r>
              <a:rPr lang="ja-JP" altLang="en-US" sz="1000" dirty="0">
                <a:latin typeface="Meiryo UI" panose="020B0604030504040204" pitchFamily="50" charset="-128"/>
                <a:ea typeface="Meiryo UI" panose="020B0604030504040204" pitchFamily="50" charset="-128"/>
              </a:rPr>
              <a:t>及び</a:t>
            </a:r>
            <a:r>
              <a:rPr lang="ja-JP" altLang="en-US" sz="1000" dirty="0" smtClean="0">
                <a:latin typeface="Meiryo UI" panose="020B0604030504040204" pitchFamily="50" charset="-128"/>
                <a:ea typeface="Meiryo UI" panose="020B0604030504040204" pitchFamily="50" charset="-128"/>
              </a:rPr>
              <a:t>大阪市では、首都圏</a:t>
            </a:r>
            <a:r>
              <a:rPr lang="ja-JP" altLang="en-US" sz="1000" dirty="0">
                <a:latin typeface="Meiryo UI" panose="020B0604030504040204" pitchFamily="50" charset="-128"/>
                <a:ea typeface="Meiryo UI" panose="020B0604030504040204" pitchFamily="50" charset="-128"/>
              </a:rPr>
              <a:t>企業に対する大阪でのバックアップ体制構築・強化に関する情報発信等</a:t>
            </a:r>
            <a:r>
              <a:rPr lang="ja-JP" altLang="en-US" sz="1000" dirty="0" smtClean="0">
                <a:latin typeface="Meiryo UI" panose="020B0604030504040204" pitchFamily="50" charset="-128"/>
                <a:ea typeface="Meiryo UI" panose="020B0604030504040204" pitchFamily="50" charset="-128"/>
              </a:rPr>
              <a:t>を進めるため</a:t>
            </a:r>
            <a:r>
              <a:rPr lang="en-US" altLang="ja-JP" sz="1000" dirty="0" smtClean="0">
                <a:latin typeface="Meiryo UI" panose="020B0604030504040204" pitchFamily="50" charset="-128"/>
                <a:ea typeface="Meiryo UI" panose="020B0604030504040204" pitchFamily="50" charset="-128"/>
              </a:rPr>
              <a:t>2018.8</a:t>
            </a:r>
            <a:r>
              <a:rPr lang="ja-JP" altLang="en-US" sz="1000" dirty="0">
                <a:latin typeface="Meiryo UI" panose="020B0604030504040204" pitchFamily="50" charset="-128"/>
                <a:ea typeface="Meiryo UI" panose="020B0604030504040204" pitchFamily="50" charset="-128"/>
              </a:rPr>
              <a:t>に</a:t>
            </a:r>
            <a:r>
              <a:rPr lang="ja-JP" altLang="en-US" sz="1000" dirty="0" smtClean="0">
                <a:latin typeface="Meiryo UI" panose="020B0604030504040204" pitchFamily="50" charset="-128"/>
                <a:ea typeface="Meiryo UI" panose="020B0604030504040204" pitchFamily="50" charset="-128"/>
              </a:rPr>
              <a:t>同社と「大阪</a:t>
            </a:r>
            <a:r>
              <a:rPr lang="ja-JP" altLang="en-US" sz="1000" dirty="0">
                <a:latin typeface="Meiryo UI" panose="020B0604030504040204" pitchFamily="50" charset="-128"/>
                <a:ea typeface="Meiryo UI" panose="020B0604030504040204" pitchFamily="50" charset="-128"/>
              </a:rPr>
              <a:t>における首都機能バックアップに</a:t>
            </a:r>
            <a:r>
              <a:rPr lang="ja-JP" altLang="en-US" sz="1000" dirty="0" smtClean="0">
                <a:latin typeface="Meiryo UI" panose="020B0604030504040204" pitchFamily="50" charset="-128"/>
                <a:ea typeface="Meiryo UI" panose="020B0604030504040204" pitchFamily="50" charset="-128"/>
              </a:rPr>
              <a:t>向けた取組み</a:t>
            </a:r>
            <a:r>
              <a:rPr lang="ja-JP" altLang="en-US" sz="1000" dirty="0">
                <a:latin typeface="Meiryo UI" panose="020B0604030504040204" pitchFamily="50" charset="-128"/>
                <a:ea typeface="Meiryo UI" panose="020B0604030504040204" pitchFamily="50" charset="-128"/>
              </a:rPr>
              <a:t>に関する連携協定」を</a:t>
            </a:r>
            <a:r>
              <a:rPr lang="ja-JP" altLang="en-US" sz="1000" dirty="0" smtClean="0">
                <a:latin typeface="Meiryo UI" panose="020B0604030504040204" pitchFamily="50" charset="-128"/>
                <a:ea typeface="Meiryo UI" panose="020B0604030504040204" pitchFamily="50" charset="-128"/>
              </a:rPr>
              <a:t>締結。</a:t>
            </a:r>
            <a:r>
              <a:rPr lang="ja-JP" altLang="en-US" sz="1000" spc="-29" dirty="0">
                <a:latin typeface="Meiryo UI" panose="020B0604030504040204" pitchFamily="50" charset="-128"/>
                <a:ea typeface="Meiryo UI" panose="020B0604030504040204" pitchFamily="50" charset="-128"/>
              </a:rPr>
              <a:t>　</a:t>
            </a:r>
          </a:p>
        </p:txBody>
      </p:sp>
      <p:sp>
        <p:nvSpPr>
          <p:cNvPr id="25" name="正方形/長方形 24"/>
          <p:cNvSpPr/>
          <p:nvPr/>
        </p:nvSpPr>
        <p:spPr>
          <a:xfrm>
            <a:off x="4499992" y="548680"/>
            <a:ext cx="4320000" cy="323165"/>
          </a:xfrm>
          <a:prstGeom prst="rect">
            <a:avLst/>
          </a:prstGeom>
        </p:spPr>
        <p:txBody>
          <a:bodyPr wrap="square">
            <a:spAutoFit/>
          </a:bodyPr>
          <a:lstStyle/>
          <a:p>
            <a:pPr>
              <a:lnSpc>
                <a:spcPct val="125000"/>
              </a:lnSpc>
            </a:pP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大阪・関西でのバックアップ拠点構築に関する取組事例</a:t>
            </a:r>
            <a:endParaRPr lang="ja-JP" altLang="en-US" sz="12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2"/>
          <a:stretch>
            <a:fillRect/>
          </a:stretch>
        </p:blipFill>
        <p:spPr>
          <a:xfrm>
            <a:off x="2463914" y="4539570"/>
            <a:ext cx="1516380" cy="2129790"/>
          </a:xfrm>
          <a:prstGeom prst="rect">
            <a:avLst/>
          </a:prstGeom>
        </p:spPr>
      </p:pic>
      <p:sp>
        <p:nvSpPr>
          <p:cNvPr id="30" name="正方形/長方形 29"/>
          <p:cNvSpPr/>
          <p:nvPr/>
        </p:nvSpPr>
        <p:spPr>
          <a:xfrm>
            <a:off x="2160240" y="4236399"/>
            <a:ext cx="2123728" cy="262059"/>
          </a:xfrm>
          <a:prstGeom prst="rect">
            <a:avLst/>
          </a:prstGeom>
        </p:spPr>
        <p:txBody>
          <a:bodyPr wrap="square">
            <a:spAutoFit/>
          </a:bodyPr>
          <a:lstStyle/>
          <a:p>
            <a:pPr algn="ct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首都圏企業向けパンフレット</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1" name="正方形/長方形 30"/>
          <p:cNvSpPr/>
          <p:nvPr/>
        </p:nvSpPr>
        <p:spPr>
          <a:xfrm>
            <a:off x="288032" y="4236398"/>
            <a:ext cx="2123728" cy="262059"/>
          </a:xfrm>
          <a:prstGeom prst="rect">
            <a:avLst/>
          </a:prstGeom>
        </p:spPr>
        <p:txBody>
          <a:bodyPr wrap="square">
            <a:spAutoFit/>
          </a:bodyPr>
          <a:lstStyle/>
          <a:p>
            <a:pP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株式会社</a:t>
            </a:r>
            <a:r>
              <a:rPr lang="en-US" altLang="ja-JP" sz="1000" dirty="0" smtClean="0">
                <a:latin typeface="Meiryo UI" panose="020B0604030504040204" pitchFamily="50" charset="-128"/>
                <a:ea typeface="Meiryo UI" panose="020B0604030504040204" pitchFamily="50" charset="-128"/>
              </a:rPr>
              <a:t>JTB</a:t>
            </a:r>
            <a:r>
              <a:rPr lang="ja-JP" altLang="en-US" sz="1000" dirty="0" smtClean="0">
                <a:latin typeface="Meiryo UI" panose="020B0604030504040204" pitchFamily="50" charset="-128"/>
                <a:ea typeface="Meiryo UI" panose="020B0604030504040204" pitchFamily="50" charset="-128"/>
              </a:rPr>
              <a:t>との連携協定</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2" name="正方形/長方形 31"/>
          <p:cNvSpPr/>
          <p:nvPr/>
        </p:nvSpPr>
        <p:spPr>
          <a:xfrm>
            <a:off x="318099" y="72628"/>
            <a:ext cx="5994972" cy="400110"/>
          </a:xfrm>
          <a:prstGeom prst="rect">
            <a:avLst/>
          </a:prstGeom>
          <a:noFill/>
        </p:spPr>
        <p:txBody>
          <a:bodyPr wrap="square">
            <a:spAutoFit/>
          </a:bodyPr>
          <a:lstStyle/>
          <a:p>
            <a:pPr>
              <a:lnSpc>
                <a:spcPct val="125000"/>
              </a:lnSpc>
            </a:pPr>
            <a:r>
              <a:rPr lang="ja-JP" altLang="en-US" sz="1600" b="1" dirty="0" smtClean="0">
                <a:latin typeface="Meiryo UI" panose="020B0604030504040204" pitchFamily="50" charset="-128"/>
                <a:ea typeface="Meiryo UI" panose="020B0604030504040204" pitchFamily="50" charset="-128"/>
              </a:rPr>
              <a:t>経済分野で高まるバックアップ拠点としての大阪・関西の存在感</a:t>
            </a:r>
            <a:endParaRPr lang="ja-JP" altLang="en-US" sz="1600" b="1" dirty="0">
              <a:latin typeface="Meiryo UI" panose="020B0604030504040204" pitchFamily="50" charset="-128"/>
              <a:ea typeface="Meiryo UI" panose="020B0604030504040204" pitchFamily="50" charset="-128"/>
            </a:endParaRPr>
          </a:p>
        </p:txBody>
      </p:sp>
      <p:sp>
        <p:nvSpPr>
          <p:cNvPr id="36" name="角丸四角形 35"/>
          <p:cNvSpPr/>
          <p:nvPr/>
        </p:nvSpPr>
        <p:spPr>
          <a:xfrm>
            <a:off x="4499992" y="5316749"/>
            <a:ext cx="4278224" cy="1449312"/>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smtClean="0">
                <a:solidFill>
                  <a:srgbClr val="0066FF"/>
                </a:solidFill>
                <a:latin typeface="Meiryo UI" panose="020B0604030504040204" pitchFamily="50" charset="-128"/>
                <a:ea typeface="Meiryo UI" panose="020B0604030504040204" pitchFamily="50" charset="-128"/>
              </a:rPr>
              <a:t>日清食品ホールディングス株式会社</a:t>
            </a:r>
            <a:endParaRPr lang="en-US" altLang="ja-JP" sz="1400" b="1" dirty="0">
              <a:solidFill>
                <a:srgbClr val="0066FF"/>
              </a:solidFill>
              <a:latin typeface="Meiryo UI" panose="020B0604030504040204" pitchFamily="50" charset="-128"/>
              <a:ea typeface="Meiryo UI" panose="020B0604030504040204" pitchFamily="50" charset="-128"/>
            </a:endParaRPr>
          </a:p>
          <a:p>
            <a:pPr algn="ctr">
              <a:lnSpc>
                <a:spcPct val="125000"/>
              </a:lnSpc>
            </a:pP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lnSpc>
                <a:spcPct val="125000"/>
              </a:lnSpc>
            </a:pP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251520" y="3897923"/>
            <a:ext cx="3934396" cy="2868137"/>
          </a:xfrm>
          <a:prstGeom prst="rect">
            <a:avLst/>
          </a:prstGeom>
          <a:noFill/>
          <a:ln w="952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r>
              <a:rPr lang="ja-JP" altLang="en-US" sz="1050" dirty="0" smtClean="0">
                <a:solidFill>
                  <a:schemeClr val="tx1"/>
                </a:solidFill>
                <a:latin typeface="Meiryo UI" panose="020B0604030504040204" pitchFamily="50" charset="-128"/>
                <a:ea typeface="Meiryo UI" panose="020B0604030504040204" pitchFamily="50" charset="-128"/>
              </a:rPr>
              <a:t>　　　　　　　　　　　　　　　　　</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4490384" y="3011881"/>
            <a:ext cx="4274996" cy="2232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a:solidFill>
                  <a:srgbClr val="0066FF"/>
                </a:solidFill>
                <a:latin typeface="Meiryo UI" panose="020B0604030504040204" pitchFamily="50" charset="-128"/>
                <a:ea typeface="Meiryo UI" panose="020B0604030504040204" pitchFamily="50" charset="-128"/>
              </a:rPr>
              <a:t>株式会社日本取引所</a:t>
            </a:r>
            <a:r>
              <a:rPr lang="ja-JP" altLang="en-US" sz="1400" b="1" dirty="0" smtClean="0">
                <a:solidFill>
                  <a:srgbClr val="0066FF"/>
                </a:solidFill>
                <a:latin typeface="Meiryo UI" panose="020B0604030504040204" pitchFamily="50" charset="-128"/>
                <a:ea typeface="Meiryo UI" panose="020B0604030504040204" pitchFamily="50" charset="-128"/>
              </a:rPr>
              <a:t>グループ</a:t>
            </a:r>
            <a:r>
              <a:rPr lang="en-US" altLang="ja-JP" sz="1400" dirty="0">
                <a:solidFill>
                  <a:srgbClr val="FF0000"/>
                </a:solidFill>
                <a:latin typeface="Meiryo UI" panose="020B0604030504040204" pitchFamily="50" charset="-128"/>
                <a:ea typeface="Meiryo UI" panose="020B0604030504040204" pitchFamily="50" charset="-128"/>
              </a:rPr>
              <a:t/>
            </a:r>
            <a:br>
              <a:rPr lang="en-US" altLang="ja-JP" sz="1400" dirty="0">
                <a:solidFill>
                  <a:srgbClr val="FF0000"/>
                </a:solidFill>
                <a:latin typeface="Meiryo UI" panose="020B0604030504040204" pitchFamily="50" charset="-128"/>
                <a:ea typeface="Meiryo UI" panose="020B0604030504040204" pitchFamily="50" charset="-128"/>
              </a:rPr>
            </a:br>
            <a:endParaRPr lang="en-US" altLang="ja-JP" sz="1400" b="1" dirty="0">
              <a:solidFill>
                <a:schemeClr val="accent1"/>
              </a:solidFill>
              <a:latin typeface="Meiryo UI" panose="020B0604030504040204" pitchFamily="50" charset="-128"/>
              <a:ea typeface="Meiryo UI" panose="020B0604030504040204" pitchFamily="50" charset="-128"/>
            </a:endParaRPr>
          </a:p>
          <a:p>
            <a:pPr algn="ctr">
              <a:lnSpc>
                <a:spcPct val="125000"/>
              </a:lnSpc>
            </a:pPr>
            <a:endParaRPr lang="ja-JP" altLang="en-US" sz="1200" dirty="0">
              <a:latin typeface="Meiryo UI" panose="020B0604030504040204" pitchFamily="50" charset="-128"/>
              <a:ea typeface="Meiryo UI" panose="020B0604030504040204" pitchFamily="50" charset="-128"/>
            </a:endParaRPr>
          </a:p>
        </p:txBody>
      </p:sp>
      <p:sp>
        <p:nvSpPr>
          <p:cNvPr id="37" name="正方形/長方形 36"/>
          <p:cNvSpPr/>
          <p:nvPr/>
        </p:nvSpPr>
        <p:spPr>
          <a:xfrm>
            <a:off x="4338950" y="4992519"/>
            <a:ext cx="4426910" cy="13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lnSpc>
                <a:spcPct val="125000"/>
              </a:lnSpc>
            </a:pPr>
            <a:r>
              <a:rPr lang="ja-JP" altLang="en-US" sz="800" dirty="0">
                <a:solidFill>
                  <a:schemeClr val="tx1"/>
                </a:solidFill>
                <a:latin typeface="Meiryo UI" panose="020B0604030504040204" pitchFamily="50" charset="-128"/>
                <a:ea typeface="Meiryo UI" panose="020B0604030504040204" pitchFamily="50" charset="-128"/>
              </a:rPr>
              <a:t>出典：株式会社日本取引所</a:t>
            </a:r>
            <a:r>
              <a:rPr lang="ja-JP" altLang="en-US" sz="800" dirty="0" smtClean="0">
                <a:solidFill>
                  <a:schemeClr val="tx1"/>
                </a:solidFill>
                <a:latin typeface="Meiryo UI" panose="020B0604030504040204" pitchFamily="50" charset="-128"/>
                <a:ea typeface="Meiryo UI" panose="020B0604030504040204" pitchFamily="50" charset="-128"/>
              </a:rPr>
              <a:t>グループ</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日本</a:t>
            </a:r>
            <a:r>
              <a:rPr lang="ja-JP" altLang="en-US" sz="800" dirty="0" smtClean="0">
                <a:solidFill>
                  <a:schemeClr val="tx1"/>
                </a:solidFill>
                <a:latin typeface="Meiryo UI" panose="020B0604030504040204" pitchFamily="50" charset="-128"/>
                <a:ea typeface="Meiryo UI" panose="020B0604030504040204" pitchFamily="50" charset="-128"/>
              </a:rPr>
              <a:t>取引所グループの</a:t>
            </a:r>
            <a:r>
              <a:rPr lang="en-US" altLang="ja-JP" sz="800" dirty="0">
                <a:solidFill>
                  <a:schemeClr val="tx1"/>
                </a:solidFill>
                <a:latin typeface="Meiryo UI" panose="020B0604030504040204" pitchFamily="50" charset="-128"/>
                <a:ea typeface="Meiryo UI" panose="020B0604030504040204" pitchFamily="50" charset="-128"/>
              </a:rPr>
              <a:t>BCP</a:t>
            </a:r>
            <a:r>
              <a:rPr lang="ja-JP" altLang="en-US" sz="800" dirty="0">
                <a:solidFill>
                  <a:schemeClr val="tx1"/>
                </a:solidFill>
                <a:latin typeface="Meiryo UI" panose="020B0604030504040204" pitchFamily="50" charset="-128"/>
                <a:ea typeface="Meiryo UI" panose="020B0604030504040204" pitchFamily="50" charset="-128"/>
              </a:rPr>
              <a:t>の</a:t>
            </a:r>
            <a:r>
              <a:rPr lang="ja-JP" altLang="en-US" sz="800" dirty="0" smtClean="0">
                <a:solidFill>
                  <a:schemeClr val="tx1"/>
                </a:solidFill>
                <a:latin typeface="Meiryo UI" panose="020B0604030504040204" pitchFamily="50" charset="-128"/>
                <a:ea typeface="Meiryo UI" panose="020B0604030504040204" pitchFamily="50" charset="-128"/>
              </a:rPr>
              <a:t>現状と課題」（</a:t>
            </a:r>
            <a:r>
              <a:rPr lang="en-US" altLang="ja-JP" sz="800" dirty="0" smtClean="0">
                <a:solidFill>
                  <a:schemeClr val="tx1"/>
                </a:solidFill>
                <a:latin typeface="Meiryo UI" panose="020B0604030504040204" pitchFamily="50" charset="-128"/>
                <a:ea typeface="Meiryo UI" panose="020B0604030504040204" pitchFamily="50" charset="-128"/>
              </a:rPr>
              <a:t>2016.12</a:t>
            </a:r>
            <a:r>
              <a:rPr lang="ja-JP" altLang="en-US" sz="800" dirty="0" smtClean="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4486897" y="3291111"/>
            <a:ext cx="4278963"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社員</a:t>
            </a:r>
            <a:r>
              <a:rPr lang="ja-JP" altLang="en-US" sz="1000" dirty="0">
                <a:latin typeface="Meiryo UI" panose="020B0604030504040204" pitchFamily="50" charset="-128"/>
                <a:ea typeface="Meiryo UI" panose="020B0604030504040204" pitchFamily="50" charset="-128"/>
              </a:rPr>
              <a:t>の駆けつけや電力供給の懸念</a:t>
            </a:r>
            <a:r>
              <a:rPr lang="ja-JP" altLang="en-US" sz="1000" dirty="0" smtClean="0">
                <a:latin typeface="Meiryo UI" panose="020B0604030504040204" pitchFamily="50" charset="-128"/>
                <a:ea typeface="Meiryo UI" panose="020B0604030504040204" pitchFamily="50" charset="-128"/>
              </a:rPr>
              <a:t>から首都圏</a:t>
            </a:r>
            <a:r>
              <a:rPr lang="ja-JP" altLang="en-US" sz="1000" dirty="0">
                <a:latin typeface="Meiryo UI" panose="020B0604030504040204" pitchFamily="50" charset="-128"/>
                <a:ea typeface="Meiryo UI" panose="020B0604030504040204" pitchFamily="50" charset="-128"/>
              </a:rPr>
              <a:t>と関東圏でのバックアップ態勢を見直し</a:t>
            </a:r>
            <a:r>
              <a:rPr lang="ja-JP" altLang="en-US" sz="1000" dirty="0" smtClean="0">
                <a:latin typeface="Meiryo UI" panose="020B0604030504040204" pitchFamily="50" charset="-128"/>
                <a:ea typeface="Meiryo UI" panose="020B0604030504040204" pitchFamily="50" charset="-128"/>
              </a:rPr>
              <a:t>、東京</a:t>
            </a:r>
            <a:r>
              <a:rPr lang="ja-JP" altLang="en-US" sz="1000" dirty="0">
                <a:latin typeface="Meiryo UI" panose="020B0604030504040204" pitchFamily="50" charset="-128"/>
                <a:ea typeface="Meiryo UI" panose="020B0604030504040204" pitchFamily="50" charset="-128"/>
              </a:rPr>
              <a:t>拠点と大阪拠点を活用したバックアップ態勢を整備。</a:t>
            </a:r>
          </a:p>
        </p:txBody>
      </p:sp>
      <p:sp>
        <p:nvSpPr>
          <p:cNvPr id="2" name="正方形/長方形 1"/>
          <p:cNvSpPr/>
          <p:nvPr/>
        </p:nvSpPr>
        <p:spPr>
          <a:xfrm>
            <a:off x="4486897" y="5668506"/>
            <a:ext cx="4278963" cy="1015663"/>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東京本社が被災し、復旧まで長期間を要する場合、サプライチェーンを指揮する部門を大阪本社に移転。商圏が大きくインフラも整っている大阪で司令塔機能を継続。複数ユニットが交替可能な体制をとり、大阪本社にて長期的に業務ができる環境を確保。</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被災時の大阪への移動手段の確保については、㈱</a:t>
            </a:r>
            <a:r>
              <a:rPr lang="en-US" altLang="ja-JP" sz="1000" dirty="0">
                <a:latin typeface="Meiryo UI" panose="020B0604030504040204" pitchFamily="50" charset="-128"/>
                <a:ea typeface="Meiryo UI" panose="020B0604030504040204" pitchFamily="50" charset="-128"/>
              </a:rPr>
              <a:t>JTB</a:t>
            </a:r>
            <a:r>
              <a:rPr lang="ja-JP" altLang="en-US" sz="1000" dirty="0" err="1">
                <a:latin typeface="Meiryo UI" panose="020B0604030504040204" pitchFamily="50" charset="-128"/>
                <a:ea typeface="Meiryo UI" panose="020B0604030504040204" pitchFamily="50" charset="-128"/>
              </a:rPr>
              <a:t>が提</a:t>
            </a:r>
            <a:r>
              <a:rPr lang="ja-JP" altLang="en-US" sz="1000" dirty="0" smtClean="0">
                <a:latin typeface="Meiryo UI" panose="020B0604030504040204" pitchFamily="50" charset="-128"/>
                <a:ea typeface="Meiryo UI" panose="020B0604030504040204" pitchFamily="50" charset="-128"/>
              </a:rPr>
              <a:t>供する</a:t>
            </a:r>
            <a:r>
              <a:rPr lang="en-US" altLang="ja-JP" sz="1000" dirty="0" smtClean="0">
                <a:latin typeface="Meiryo UI" panose="020B0604030504040204" pitchFamily="50" charset="-128"/>
                <a:ea typeface="Meiryo UI" panose="020B0604030504040204" pitchFamily="50" charset="-128"/>
              </a:rPr>
              <a:t>BCP</a:t>
            </a:r>
            <a:r>
              <a:rPr lang="ja-JP" altLang="en-US" sz="1000" dirty="0" smtClean="0">
                <a:latin typeface="Meiryo UI" panose="020B0604030504040204" pitchFamily="50" charset="-128"/>
                <a:ea typeface="Meiryo UI" panose="020B0604030504040204" pitchFamily="50" charset="-128"/>
              </a:rPr>
              <a:t>実行</a:t>
            </a:r>
            <a:r>
              <a:rPr lang="ja-JP" altLang="en-US" sz="1000" dirty="0">
                <a:latin typeface="Meiryo UI" panose="020B0604030504040204" pitchFamily="50" charset="-128"/>
                <a:ea typeface="Meiryo UI" panose="020B0604030504040204" pitchFamily="50" charset="-128"/>
              </a:rPr>
              <a:t>支援サービスを導入。</a:t>
            </a:r>
          </a:p>
        </p:txBody>
      </p:sp>
      <p:sp>
        <p:nvSpPr>
          <p:cNvPr id="38" name="正方形/長方形 37"/>
          <p:cNvSpPr/>
          <p:nvPr/>
        </p:nvSpPr>
        <p:spPr>
          <a:xfrm>
            <a:off x="252000" y="548680"/>
            <a:ext cx="4320000" cy="526811"/>
          </a:xfrm>
          <a:prstGeom prst="rect">
            <a:avLst/>
          </a:prstGeom>
          <a:noFill/>
        </p:spPr>
        <p:txBody>
          <a:bodyPr wrap="square">
            <a:spAutoFit/>
          </a:bodyPr>
          <a:lstStyle/>
          <a:p>
            <a:pPr>
              <a:lnSpc>
                <a:spcPct val="125000"/>
              </a:lnSpc>
            </a:pPr>
            <a:r>
              <a:rPr lang="ja-JP" altLang="en-US" sz="1200" dirty="0" smtClean="0">
                <a:latin typeface="Meiryo UI" panose="020B0604030504040204" pitchFamily="50" charset="-128"/>
                <a:ea typeface="Meiryo UI" panose="020B0604030504040204" pitchFamily="50" charset="-128"/>
              </a:rPr>
              <a:t>◆一時的なバックアップとして想定しているエリア</a:t>
            </a:r>
            <a:endParaRPr lang="en-US" altLang="ja-JP" sz="1200" dirty="0" smtClean="0">
              <a:latin typeface="Meiryo UI" panose="020B0604030504040204" pitchFamily="50" charset="-128"/>
              <a:ea typeface="Meiryo UI" panose="020B0604030504040204" pitchFamily="50" charset="-128"/>
            </a:endParaRPr>
          </a:p>
          <a:p>
            <a:pPr>
              <a:lnSpc>
                <a:spcPct val="125000"/>
              </a:lnSpc>
            </a:pPr>
            <a:r>
              <a:rPr lang="ja-JP" altLang="en-US" sz="1200" dirty="0" smtClean="0">
                <a:latin typeface="Meiryo UI" panose="020B0604030504040204" pitchFamily="50" charset="-128"/>
                <a:ea typeface="Meiryo UI" panose="020B0604030504040204" pitchFamily="50" charset="-128"/>
              </a:rPr>
              <a:t>（首都圏企業アンケートより）</a:t>
            </a:r>
            <a:endParaRPr lang="ja-JP" altLang="en-US" sz="1200"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684584" y="1196752"/>
            <a:ext cx="5616624" cy="2416138"/>
            <a:chOff x="-21971" y="1412776"/>
            <a:chExt cx="4354482" cy="1964738"/>
          </a:xfrm>
        </p:grpSpPr>
        <p:pic>
          <p:nvPicPr>
            <p:cNvPr id="24" name="図 23"/>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622310" y="1581876"/>
              <a:ext cx="1440000" cy="1440000"/>
            </a:xfrm>
            <a:prstGeom prst="rect">
              <a:avLst/>
            </a:prstGeom>
          </p:spPr>
        </p:pic>
        <p:sp>
          <p:nvSpPr>
            <p:cNvPr id="26" name="二等辺三角形 25"/>
            <p:cNvSpPr/>
            <p:nvPr/>
          </p:nvSpPr>
          <p:spPr>
            <a:xfrm rot="7658486">
              <a:off x="1762282" y="2048153"/>
              <a:ext cx="175766" cy="736792"/>
            </a:xfrm>
            <a:prstGeom prst="triangle">
              <a:avLst>
                <a:gd name="adj" fmla="val 28503"/>
              </a:avLst>
            </a:prstGeom>
            <a:solidFill>
              <a:srgbClr val="99FFCC">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二等辺三角形 26"/>
            <p:cNvSpPr/>
            <p:nvPr/>
          </p:nvSpPr>
          <p:spPr>
            <a:xfrm rot="15467498">
              <a:off x="2689649" y="2122877"/>
              <a:ext cx="185527" cy="581139"/>
            </a:xfrm>
            <a:prstGeom prst="triangle">
              <a:avLst>
                <a:gd name="adj" fmla="val 1007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a:off x="868459" y="1412776"/>
              <a:ext cx="1000594" cy="1551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游ゴシック" panose="020B0400000000000000" pitchFamily="50" charset="-128"/>
                  <a:ea typeface="游ゴシック" panose="020B0400000000000000" pitchFamily="50" charset="-128"/>
                </a:rPr>
                <a:t>関西圏</a:t>
              </a:r>
            </a:p>
          </p:txBody>
        </p:sp>
        <p:sp>
          <p:nvSpPr>
            <p:cNvPr id="34" name="正方形/長方形 33"/>
            <p:cNvSpPr/>
            <p:nvPr/>
          </p:nvSpPr>
          <p:spPr>
            <a:xfrm>
              <a:off x="2807582" y="1412776"/>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游ゴシック" panose="020B0400000000000000" pitchFamily="50" charset="-128"/>
                  <a:ea typeface="游ゴシック" panose="020B0400000000000000" pitchFamily="50" charset="-128"/>
                </a:rPr>
                <a:t>関東圏</a:t>
              </a:r>
            </a:p>
          </p:txBody>
        </p:sp>
        <p:grpSp>
          <p:nvGrpSpPr>
            <p:cNvPr id="39" name="グループ化 38"/>
            <p:cNvGrpSpPr/>
            <p:nvPr/>
          </p:nvGrpSpPr>
          <p:grpSpPr>
            <a:xfrm>
              <a:off x="909441" y="1532577"/>
              <a:ext cx="948406" cy="1152000"/>
              <a:chOff x="6942441" y="3563083"/>
              <a:chExt cx="948406" cy="1152000"/>
            </a:xfrm>
          </p:grpSpPr>
          <p:sp>
            <p:nvSpPr>
              <p:cNvPr id="40" name="角丸四角形 39"/>
              <p:cNvSpPr/>
              <p:nvPr/>
            </p:nvSpPr>
            <p:spPr>
              <a:xfrm>
                <a:off x="7056644" y="3563083"/>
                <a:ext cx="720000" cy="1152000"/>
              </a:xfrm>
              <a:prstGeom prst="roundRect">
                <a:avLst/>
              </a:prstGeom>
              <a:solidFill>
                <a:srgbClr val="99FFCC">
                  <a:alpha val="75000"/>
                </a:srgb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円/楕円 8"/>
              <p:cNvSpPr/>
              <p:nvPr/>
            </p:nvSpPr>
            <p:spPr>
              <a:xfrm>
                <a:off x="7195244" y="3688655"/>
                <a:ext cx="442800" cy="442800"/>
              </a:xfrm>
              <a:prstGeom prst="ellipse">
                <a:avLst/>
              </a:prstGeom>
              <a:solidFill>
                <a:srgbClr val="00CC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42" name="正方形/長方形 41"/>
              <p:cNvSpPr/>
              <p:nvPr/>
            </p:nvSpPr>
            <p:spPr>
              <a:xfrm>
                <a:off x="7070569" y="3855007"/>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bg1"/>
                    </a:solidFill>
                    <a:latin typeface="游ゴシック" panose="020B0400000000000000" pitchFamily="50" charset="-128"/>
                    <a:ea typeface="游ゴシック" panose="020B0400000000000000" pitchFamily="50" charset="-128"/>
                  </a:rPr>
                  <a:t>大阪府内</a:t>
                </a:r>
                <a:endParaRPr lang="en-US" altLang="ja-JP" sz="600" b="1" dirty="0">
                  <a:solidFill>
                    <a:schemeClr val="bg1"/>
                  </a:solidFill>
                  <a:latin typeface="游ゴシック" panose="020B0400000000000000" pitchFamily="50" charset="-128"/>
                  <a:ea typeface="游ゴシック" panose="020B0400000000000000" pitchFamily="50" charset="-128"/>
                </a:endParaRPr>
              </a:p>
              <a:p>
                <a:pPr algn="ctr"/>
                <a:r>
                  <a:rPr lang="en-US" altLang="ja-JP" sz="600" b="1" dirty="0">
                    <a:solidFill>
                      <a:schemeClr val="bg1"/>
                    </a:solidFill>
                    <a:latin typeface="游ゴシック" panose="020B0400000000000000" pitchFamily="50" charset="-128"/>
                    <a:ea typeface="游ゴシック" panose="020B0400000000000000" pitchFamily="50" charset="-128"/>
                  </a:rPr>
                  <a:t>38</a:t>
                </a:r>
                <a:r>
                  <a:rPr lang="ja-JP" altLang="en-US" sz="600" b="1" dirty="0">
                    <a:solidFill>
                      <a:schemeClr val="bg1"/>
                    </a:solidFill>
                    <a:latin typeface="游ゴシック" panose="020B0400000000000000" pitchFamily="50" charset="-128"/>
                    <a:ea typeface="游ゴシック" panose="020B0400000000000000" pitchFamily="50" charset="-128"/>
                  </a:rPr>
                  <a:t>％</a:t>
                </a:r>
              </a:p>
            </p:txBody>
          </p:sp>
          <p:sp>
            <p:nvSpPr>
              <p:cNvPr id="43" name="円/楕円 79"/>
              <p:cNvSpPr/>
              <p:nvPr/>
            </p:nvSpPr>
            <p:spPr>
              <a:xfrm>
                <a:off x="7344644" y="4384853"/>
                <a:ext cx="144000" cy="144000"/>
              </a:xfrm>
              <a:prstGeom prst="ellipse">
                <a:avLst/>
              </a:prstGeom>
              <a:solidFill>
                <a:srgbClr val="00FF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60000"/>
                      <a:lumOff val="40000"/>
                    </a:schemeClr>
                  </a:solidFill>
                </a:endParaRPr>
              </a:p>
            </p:txBody>
          </p:sp>
          <p:sp>
            <p:nvSpPr>
              <p:cNvPr id="46" name="正方形/長方形 45"/>
              <p:cNvSpPr/>
              <p:nvPr/>
            </p:nvSpPr>
            <p:spPr>
              <a:xfrm>
                <a:off x="6942441" y="4328885"/>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游ゴシック" panose="020B0400000000000000" pitchFamily="50" charset="-128"/>
                    <a:ea typeface="游ゴシック" panose="020B0400000000000000" pitchFamily="50" charset="-128"/>
                  </a:rPr>
                  <a:t>大阪府以外</a:t>
                </a:r>
                <a:endParaRPr lang="en-US" altLang="ja-JP" sz="600" b="1" dirty="0">
                  <a:solidFill>
                    <a:schemeClr val="tx1"/>
                  </a:solidFill>
                  <a:latin typeface="游ゴシック" panose="020B0400000000000000" pitchFamily="50" charset="-128"/>
                  <a:ea typeface="游ゴシック" panose="020B0400000000000000" pitchFamily="50" charset="-128"/>
                </a:endParaRPr>
              </a:p>
              <a:p>
                <a:pPr algn="ctr"/>
                <a:r>
                  <a:rPr lang="en-US" altLang="ja-JP" sz="600" b="1" dirty="0">
                    <a:solidFill>
                      <a:schemeClr val="tx1"/>
                    </a:solidFill>
                    <a:latin typeface="游ゴシック" panose="020B0400000000000000" pitchFamily="50" charset="-128"/>
                    <a:ea typeface="游ゴシック" panose="020B0400000000000000" pitchFamily="50" charset="-128"/>
                  </a:rPr>
                  <a:t>4</a:t>
                </a:r>
                <a:r>
                  <a:rPr lang="ja-JP" altLang="en-US" sz="600" b="1" dirty="0">
                    <a:solidFill>
                      <a:schemeClr val="tx1"/>
                    </a:solidFill>
                    <a:latin typeface="游ゴシック" panose="020B0400000000000000" pitchFamily="50" charset="-128"/>
                    <a:ea typeface="游ゴシック" panose="020B0400000000000000" pitchFamily="50" charset="-128"/>
                  </a:rPr>
                  <a:t>％</a:t>
                </a:r>
              </a:p>
            </p:txBody>
          </p:sp>
        </p:grpSp>
        <p:grpSp>
          <p:nvGrpSpPr>
            <p:cNvPr id="47" name="グループ化 46"/>
            <p:cNvGrpSpPr/>
            <p:nvPr/>
          </p:nvGrpSpPr>
          <p:grpSpPr>
            <a:xfrm>
              <a:off x="2881545" y="1532577"/>
              <a:ext cx="816649" cy="1152000"/>
              <a:chOff x="8798537" y="3613871"/>
              <a:chExt cx="816649" cy="1152000"/>
            </a:xfrm>
          </p:grpSpPr>
          <p:sp>
            <p:nvSpPr>
              <p:cNvPr id="48" name="角丸四角形 47"/>
              <p:cNvSpPr/>
              <p:nvPr/>
            </p:nvSpPr>
            <p:spPr>
              <a:xfrm>
                <a:off x="8846861" y="3613871"/>
                <a:ext cx="720000" cy="1152000"/>
              </a:xfrm>
              <a:prstGeom prst="roundRect">
                <a:avLst/>
              </a:prstGeom>
              <a:solidFill>
                <a:schemeClr val="tx2">
                  <a:lumMod val="20000"/>
                  <a:lumOff val="80000"/>
                </a:scheme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円/楕円 87"/>
              <p:cNvSpPr/>
              <p:nvPr/>
            </p:nvSpPr>
            <p:spPr>
              <a:xfrm>
                <a:off x="8999861" y="4249853"/>
                <a:ext cx="414000" cy="414000"/>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60000"/>
                      <a:lumOff val="40000"/>
                    </a:schemeClr>
                  </a:solidFill>
                </a:endParaRPr>
              </a:p>
            </p:txBody>
          </p:sp>
          <p:sp>
            <p:nvSpPr>
              <p:cNvPr id="50" name="正方形/長方形 49"/>
              <p:cNvSpPr/>
              <p:nvPr/>
            </p:nvSpPr>
            <p:spPr>
              <a:xfrm>
                <a:off x="8798537" y="4392904"/>
                <a:ext cx="816649"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bg1"/>
                    </a:solidFill>
                    <a:latin typeface="游ゴシック" panose="020B0400000000000000" pitchFamily="50" charset="-128"/>
                    <a:ea typeface="游ゴシック" panose="020B0400000000000000" pitchFamily="50" charset="-128"/>
                  </a:rPr>
                  <a:t>東京都</a:t>
                </a:r>
                <a:r>
                  <a:rPr lang="ja-JP" altLang="en-US" sz="600" b="1" dirty="0" smtClean="0">
                    <a:solidFill>
                      <a:schemeClr val="bg1"/>
                    </a:solidFill>
                    <a:latin typeface="游ゴシック" panose="020B0400000000000000" pitchFamily="50" charset="-128"/>
                    <a:ea typeface="游ゴシック" panose="020B0400000000000000" pitchFamily="50" charset="-128"/>
                  </a:rPr>
                  <a:t>以外</a:t>
                </a:r>
                <a:endParaRPr lang="en-US" altLang="ja-JP" sz="600" b="1" dirty="0" smtClean="0">
                  <a:solidFill>
                    <a:schemeClr val="bg1"/>
                  </a:solidFill>
                  <a:latin typeface="游ゴシック" panose="020B0400000000000000" pitchFamily="50" charset="-128"/>
                  <a:ea typeface="游ゴシック" panose="020B0400000000000000" pitchFamily="50" charset="-128"/>
                </a:endParaRPr>
              </a:p>
              <a:p>
                <a:pPr algn="ctr"/>
                <a:r>
                  <a:rPr lang="en-US" altLang="ja-JP" sz="600" b="1" dirty="0" smtClean="0">
                    <a:solidFill>
                      <a:schemeClr val="bg1"/>
                    </a:solidFill>
                    <a:latin typeface="游ゴシック" panose="020B0400000000000000" pitchFamily="50" charset="-128"/>
                    <a:ea typeface="游ゴシック" panose="020B0400000000000000" pitchFamily="50" charset="-128"/>
                  </a:rPr>
                  <a:t>33</a:t>
                </a:r>
                <a:r>
                  <a:rPr lang="ja-JP" altLang="en-US" sz="600" b="1" dirty="0">
                    <a:solidFill>
                      <a:schemeClr val="bg1"/>
                    </a:solidFill>
                    <a:latin typeface="游ゴシック" panose="020B0400000000000000" pitchFamily="50" charset="-128"/>
                    <a:ea typeface="游ゴシック" panose="020B0400000000000000" pitchFamily="50" charset="-128"/>
                  </a:rPr>
                  <a:t>％</a:t>
                </a:r>
              </a:p>
            </p:txBody>
          </p:sp>
          <p:sp>
            <p:nvSpPr>
              <p:cNvPr id="51" name="円/楕円 94"/>
              <p:cNvSpPr/>
              <p:nvPr/>
            </p:nvSpPr>
            <p:spPr>
              <a:xfrm>
                <a:off x="9059261" y="3789751"/>
                <a:ext cx="295200" cy="295200"/>
              </a:xfrm>
              <a:prstGeom prst="ellipse">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60000"/>
                      <a:lumOff val="40000"/>
                    </a:schemeClr>
                  </a:solidFill>
                </a:endParaRPr>
              </a:p>
            </p:txBody>
          </p:sp>
          <p:sp>
            <p:nvSpPr>
              <p:cNvPr id="52" name="正方形/長方形 51"/>
              <p:cNvSpPr/>
              <p:nvPr/>
            </p:nvSpPr>
            <p:spPr>
              <a:xfrm>
                <a:off x="8860786" y="3882303"/>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游ゴシック" panose="020B0400000000000000" pitchFamily="50" charset="-128"/>
                    <a:ea typeface="游ゴシック" panose="020B0400000000000000" pitchFamily="50" charset="-128"/>
                  </a:rPr>
                  <a:t>東京都内</a:t>
                </a:r>
                <a:endParaRPr lang="en-US" altLang="ja-JP" sz="600" b="1" dirty="0">
                  <a:solidFill>
                    <a:schemeClr val="tx1"/>
                  </a:solidFill>
                  <a:latin typeface="游ゴシック" panose="020B0400000000000000" pitchFamily="50" charset="-128"/>
                  <a:ea typeface="游ゴシック" panose="020B0400000000000000" pitchFamily="50" charset="-128"/>
                </a:endParaRPr>
              </a:p>
              <a:p>
                <a:pPr algn="ctr"/>
                <a:r>
                  <a:rPr lang="en-US" altLang="ja-JP" sz="600" b="1" dirty="0">
                    <a:solidFill>
                      <a:schemeClr val="tx1"/>
                    </a:solidFill>
                    <a:latin typeface="游ゴシック" panose="020B0400000000000000" pitchFamily="50" charset="-128"/>
                    <a:ea typeface="游ゴシック" panose="020B0400000000000000" pitchFamily="50" charset="-128"/>
                  </a:rPr>
                  <a:t>17</a:t>
                </a:r>
                <a:r>
                  <a:rPr lang="ja-JP" altLang="en-US" sz="600" b="1" dirty="0">
                    <a:solidFill>
                      <a:schemeClr val="tx1"/>
                    </a:solidFill>
                    <a:latin typeface="游ゴシック" panose="020B0400000000000000" pitchFamily="50" charset="-128"/>
                    <a:ea typeface="游ゴシック" panose="020B0400000000000000" pitchFamily="50" charset="-128"/>
                  </a:rPr>
                  <a:t>％</a:t>
                </a:r>
              </a:p>
            </p:txBody>
          </p:sp>
        </p:grpSp>
        <p:sp>
          <p:nvSpPr>
            <p:cNvPr id="53" name="正方形/長方形 52"/>
            <p:cNvSpPr/>
            <p:nvPr/>
          </p:nvSpPr>
          <p:spPr>
            <a:xfrm>
              <a:off x="-21971" y="3110870"/>
              <a:ext cx="4354482" cy="266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b="1" dirty="0" smtClean="0">
                  <a:solidFill>
                    <a:schemeClr val="tx1"/>
                  </a:solidFill>
                  <a:latin typeface="游ゴシック" panose="020B0400000000000000" pitchFamily="50" charset="-128"/>
                  <a:ea typeface="游ゴシック" panose="020B0400000000000000" pitchFamily="50" charset="-128"/>
                </a:rPr>
                <a:t>　　　　　　　　　　　　　　＜</a:t>
              </a:r>
              <a:r>
                <a:rPr lang="ja-JP" altLang="en-US" sz="700" dirty="0">
                  <a:solidFill>
                    <a:schemeClr val="tx1"/>
                  </a:solidFill>
                  <a:latin typeface="游ゴシック" panose="020B0400000000000000" pitchFamily="50" charset="-128"/>
                  <a:ea typeface="游ゴシック" panose="020B0400000000000000" pitchFamily="50" charset="-128"/>
                </a:rPr>
                <a:t>アンケート調査の概要＞　</a:t>
              </a:r>
              <a:endParaRPr lang="en-US" altLang="ja-JP" sz="700" dirty="0" smtClean="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期間</a:t>
              </a:r>
              <a:r>
                <a:rPr lang="ja-JP" altLang="en-US" sz="700" dirty="0" smtClean="0">
                  <a:solidFill>
                    <a:schemeClr val="tx1"/>
                  </a:solidFill>
                  <a:latin typeface="游ゴシック" panose="020B0400000000000000" pitchFamily="50" charset="-128"/>
                  <a:ea typeface="游ゴシック" panose="020B0400000000000000" pitchFamily="50" charset="-128"/>
                </a:rPr>
                <a:t>：</a:t>
              </a:r>
              <a:r>
                <a:rPr lang="en-US" altLang="ja-JP" sz="700" dirty="0" smtClean="0">
                  <a:solidFill>
                    <a:schemeClr val="tx1"/>
                  </a:solidFill>
                  <a:latin typeface="游ゴシック" panose="020B0400000000000000" pitchFamily="50" charset="-128"/>
                  <a:ea typeface="游ゴシック" panose="020B0400000000000000" pitchFamily="50" charset="-128"/>
                </a:rPr>
                <a:t>2017</a:t>
              </a:r>
              <a:r>
                <a:rPr lang="ja-JP" altLang="en-US" sz="700" dirty="0" smtClean="0">
                  <a:solidFill>
                    <a:schemeClr val="tx1"/>
                  </a:solidFill>
                  <a:latin typeface="游ゴシック" panose="020B0400000000000000" pitchFamily="50" charset="-128"/>
                  <a:ea typeface="游ゴシック" panose="020B0400000000000000" pitchFamily="50" charset="-128"/>
                </a:rPr>
                <a:t>年</a:t>
              </a:r>
              <a:r>
                <a:rPr lang="en-US" altLang="ja-JP" sz="700" dirty="0">
                  <a:solidFill>
                    <a:schemeClr val="tx1"/>
                  </a:solidFill>
                  <a:latin typeface="游ゴシック" panose="020B0400000000000000" pitchFamily="50" charset="-128"/>
                  <a:ea typeface="游ゴシック" panose="020B0400000000000000" pitchFamily="50" charset="-128"/>
                </a:rPr>
                <a:t>11</a:t>
              </a:r>
              <a:r>
                <a:rPr lang="ja-JP" altLang="en-US" sz="700" dirty="0">
                  <a:solidFill>
                    <a:schemeClr val="tx1"/>
                  </a:solidFill>
                  <a:latin typeface="游ゴシック" panose="020B0400000000000000" pitchFamily="50" charset="-128"/>
                  <a:ea typeface="游ゴシック" panose="020B0400000000000000" pitchFamily="50" charset="-128"/>
                </a:rPr>
                <a:t>月</a:t>
              </a:r>
              <a:r>
                <a:rPr lang="en-US" altLang="ja-JP" sz="700" dirty="0">
                  <a:solidFill>
                    <a:schemeClr val="tx1"/>
                  </a:solidFill>
                  <a:latin typeface="游ゴシック" panose="020B0400000000000000" pitchFamily="50" charset="-128"/>
                  <a:ea typeface="游ゴシック" panose="020B0400000000000000" pitchFamily="50" charset="-128"/>
                </a:rPr>
                <a:t>17</a:t>
              </a:r>
              <a:r>
                <a:rPr lang="ja-JP" altLang="en-US" sz="700" dirty="0">
                  <a:solidFill>
                    <a:schemeClr val="tx1"/>
                  </a:solidFill>
                  <a:latin typeface="游ゴシック" panose="020B0400000000000000" pitchFamily="50" charset="-128"/>
                  <a:ea typeface="游ゴシック" panose="020B0400000000000000" pitchFamily="50" charset="-128"/>
                </a:rPr>
                <a:t>日～</a:t>
              </a:r>
              <a:r>
                <a:rPr lang="en-US" altLang="ja-JP" sz="700" dirty="0">
                  <a:solidFill>
                    <a:schemeClr val="tx1"/>
                  </a:solidFill>
                  <a:latin typeface="游ゴシック" panose="020B0400000000000000" pitchFamily="50" charset="-128"/>
                  <a:ea typeface="游ゴシック" panose="020B0400000000000000" pitchFamily="50" charset="-128"/>
                </a:rPr>
                <a:t>12</a:t>
              </a:r>
              <a:r>
                <a:rPr lang="ja-JP" altLang="en-US" sz="700" dirty="0">
                  <a:solidFill>
                    <a:schemeClr val="tx1"/>
                  </a:solidFill>
                  <a:latin typeface="游ゴシック" panose="020B0400000000000000" pitchFamily="50" charset="-128"/>
                  <a:ea typeface="游ゴシック" panose="020B0400000000000000" pitchFamily="50" charset="-128"/>
                </a:rPr>
                <a:t>月</a:t>
              </a:r>
              <a:r>
                <a:rPr lang="en-US" altLang="ja-JP" sz="700" dirty="0">
                  <a:solidFill>
                    <a:schemeClr val="tx1"/>
                  </a:solidFill>
                  <a:latin typeface="游ゴシック" panose="020B0400000000000000" pitchFamily="50" charset="-128"/>
                  <a:ea typeface="游ゴシック" panose="020B0400000000000000" pitchFamily="50" charset="-128"/>
                </a:rPr>
                <a:t>8</a:t>
              </a:r>
              <a:r>
                <a:rPr lang="ja-JP" altLang="en-US" sz="700" dirty="0" smtClean="0">
                  <a:solidFill>
                    <a:schemeClr val="tx1"/>
                  </a:solidFill>
                  <a:latin typeface="游ゴシック" panose="020B0400000000000000" pitchFamily="50" charset="-128"/>
                  <a:ea typeface="游ゴシック" panose="020B0400000000000000" pitchFamily="50" charset="-128"/>
                </a:rPr>
                <a:t>日</a:t>
              </a:r>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方法：調査票の配布・回収は郵送</a:t>
              </a:r>
              <a:endParaRPr lang="en-US" altLang="ja-JP" sz="700" dirty="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対象：東京都内本社の東証一部上場企業</a:t>
              </a:r>
              <a:r>
                <a:rPr lang="ja-JP" altLang="en-US" sz="700" dirty="0" smtClean="0">
                  <a:solidFill>
                    <a:schemeClr val="tx1"/>
                  </a:solidFill>
                  <a:latin typeface="游ゴシック" panose="020B0400000000000000" pitchFamily="50" charset="-128"/>
                  <a:ea typeface="游ゴシック" panose="020B0400000000000000" pitchFamily="50" charset="-128"/>
                </a:rPr>
                <a:t>（</a:t>
              </a:r>
              <a:r>
                <a:rPr lang="en-US" altLang="ja-JP" sz="700" dirty="0" smtClean="0">
                  <a:solidFill>
                    <a:schemeClr val="tx1"/>
                  </a:solidFill>
                  <a:latin typeface="游ゴシック" panose="020B0400000000000000" pitchFamily="50" charset="-128"/>
                  <a:ea typeface="游ゴシック" panose="020B0400000000000000" pitchFamily="50" charset="-128"/>
                </a:rPr>
                <a:t>1,109</a:t>
              </a:r>
              <a:r>
                <a:rPr lang="ja-JP" altLang="en-US" sz="700" dirty="0" smtClean="0">
                  <a:solidFill>
                    <a:schemeClr val="tx1"/>
                  </a:solidFill>
                  <a:latin typeface="游ゴシック" panose="020B0400000000000000" pitchFamily="50" charset="-128"/>
                  <a:ea typeface="游ゴシック" panose="020B0400000000000000" pitchFamily="50" charset="-128"/>
                </a:rPr>
                <a:t>社）</a:t>
              </a:r>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有効</a:t>
              </a:r>
              <a:r>
                <a:rPr lang="ja-JP" altLang="en-US" sz="700" dirty="0">
                  <a:solidFill>
                    <a:schemeClr val="tx1"/>
                  </a:solidFill>
                  <a:latin typeface="游ゴシック" panose="020B0400000000000000" pitchFamily="50" charset="-128"/>
                  <a:ea typeface="游ゴシック" panose="020B0400000000000000" pitchFamily="50" charset="-128"/>
                </a:rPr>
                <a:t>回答数： </a:t>
              </a:r>
              <a:r>
                <a:rPr lang="en-US" altLang="ja-JP" sz="700" dirty="0">
                  <a:solidFill>
                    <a:schemeClr val="tx1"/>
                  </a:solidFill>
                  <a:latin typeface="游ゴシック" panose="020B0400000000000000" pitchFamily="50" charset="-128"/>
                  <a:ea typeface="游ゴシック" panose="020B0400000000000000" pitchFamily="50" charset="-128"/>
                </a:rPr>
                <a:t>135</a:t>
              </a:r>
              <a:r>
                <a:rPr lang="ja-JP" altLang="en-US" sz="700" dirty="0">
                  <a:solidFill>
                    <a:schemeClr val="tx1"/>
                  </a:solidFill>
                  <a:latin typeface="游ゴシック" panose="020B0400000000000000" pitchFamily="50" charset="-128"/>
                  <a:ea typeface="游ゴシック" panose="020B0400000000000000" pitchFamily="50" charset="-128"/>
                </a:rPr>
                <a:t>社（</a:t>
              </a:r>
              <a:r>
                <a:rPr lang="en-US" altLang="ja-JP" sz="700" dirty="0">
                  <a:solidFill>
                    <a:schemeClr val="tx1"/>
                  </a:solidFill>
                  <a:latin typeface="游ゴシック" panose="020B0400000000000000" pitchFamily="50" charset="-128"/>
                  <a:ea typeface="游ゴシック" panose="020B0400000000000000" pitchFamily="50" charset="-128"/>
                </a:rPr>
                <a:t>12.2</a:t>
              </a:r>
              <a:r>
                <a:rPr lang="ja-JP" altLang="en-US" sz="700" dirty="0">
                  <a:solidFill>
                    <a:schemeClr val="tx1"/>
                  </a:solidFill>
                  <a:latin typeface="游ゴシック" panose="020B0400000000000000" pitchFamily="50" charset="-128"/>
                  <a:ea typeface="游ゴシック" panose="020B0400000000000000" pitchFamily="50" charset="-128"/>
                </a:rPr>
                <a:t>％）</a:t>
              </a:r>
              <a:endParaRPr lang="en-US" altLang="ja-JP" sz="700" dirty="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endParaRPr lang="en-US" altLang="ja-JP" sz="700" dirty="0">
                <a:solidFill>
                  <a:schemeClr val="tx1"/>
                </a:solidFill>
                <a:latin typeface="游ゴシック" panose="020B0400000000000000" pitchFamily="50" charset="-128"/>
                <a:ea typeface="游ゴシック" panose="020B0400000000000000" pitchFamily="50" charset="-128"/>
              </a:endParaRPr>
            </a:p>
          </p:txBody>
        </p:sp>
      </p:grpSp>
      <p:pic>
        <p:nvPicPr>
          <p:cNvPr id="54" name="図 53"/>
          <p:cNvPicPr>
            <a:picLocks noChangeAspect="1"/>
          </p:cNvPicPr>
          <p:nvPr/>
        </p:nvPicPr>
        <p:blipFill>
          <a:blip r:embed="rId5"/>
          <a:stretch>
            <a:fillRect/>
          </a:stretch>
        </p:blipFill>
        <p:spPr>
          <a:xfrm>
            <a:off x="4629882" y="3716970"/>
            <a:ext cx="3996000" cy="1296206"/>
          </a:xfrm>
          <a:prstGeom prst="rect">
            <a:avLst/>
          </a:prstGeom>
        </p:spPr>
      </p:pic>
    </p:spTree>
    <p:extLst>
      <p:ext uri="{BB962C8B-B14F-4D97-AF65-F5344CB8AC3E}">
        <p14:creationId xmlns:p14="http://schemas.microsoft.com/office/powerpoint/2010/main" val="314158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51520" y="2465065"/>
            <a:ext cx="4248000" cy="412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産業・技術力（健康・長寿を基軸とした新たな価値の創出）</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・大阪国際がんセンターのオープン（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・大阪重粒子線センターのオープン（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への移転</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国立健康・栄養研究所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の大阪府への移転方針決定（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丁目用地における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未来医療国際拠点</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整備・運営事業に関す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る優</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先交渉権者</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・「いのち輝く未来社会」をめざすビジョン</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大阪府、大阪市、大阪商工会議所による、大阪におけるイノベーションの</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促進に向けた</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実証事業検討チーム</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2018.5</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大阪府・河内長野市が共同提案した</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近未来技術等社会実装事業</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自動</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運転</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関係）が事業採択</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・ドイツ・ノルトライン＝ヴェストファーレン州との水素・燃料電池関連分野に</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おける協力関係に関する覚書締結</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2018.10</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正方形/長方形 9"/>
          <p:cNvSpPr/>
          <p:nvPr/>
        </p:nvSpPr>
        <p:spPr>
          <a:xfrm>
            <a:off x="4644007" y="2465065"/>
            <a:ext cx="4248473" cy="3912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◆資本力（世界水準の都市ブランドの確立）</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・夢洲まちづくり構想</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・うめきた２期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区域の開発事業者決定</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・新大阪駅周辺地域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において、リニア中央新幹線などの開業を見据えた</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新たなまちづくりの推進に向け、</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新大阪駅周辺地域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都市再生緊急整備地域検</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討協議会を設置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・おおさか東線の全線開業</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大阪城公園内に劇場型文化集客施設「</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COOL JAPAN PARK </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記念</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への指定管理者制度の導入</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指定期間</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2018.10</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百舌鳥・古市古墳群</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の世界文化遺産登録に向け、ユネスコの諮問機関である　</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イコモスが世界遺産一覧表への記載が適当と勧告</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2019.5</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ナイトカルチャー</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の発掘・創出事業（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◆人材力（内外から多様なプレーヤーが集い、活躍する場の創出）</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・大阪ベンチャーエコシステム推進連絡会議の設置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・大学や企業等との包括連携協定</a:t>
            </a:r>
            <a:r>
              <a:rPr lang="ja-JP" altLang="en-US"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の締結</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　大阪市</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0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フィランソロピー都市宣言（</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6063" y="332655"/>
            <a:ext cx="8920433" cy="622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548680"/>
            <a:ext cx="8640960" cy="1477328"/>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年東京オリンピック・パラリンピック後の我が国の成長の起爆剤となる</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a:t>
            </a:r>
            <a:r>
              <a:rPr lang="zh-CN" altLang="en-US" sz="1200" b="1" dirty="0">
                <a:latin typeface="Meiryo UI" panose="020B0604030504040204" pitchFamily="50" charset="-128"/>
                <a:ea typeface="Meiryo UI" panose="020B0604030504040204" pitchFamily="50" charset="-128"/>
                <a:cs typeface="Meiryo UI" panose="020B0604030504040204" pitchFamily="50" charset="-128"/>
              </a:rPr>
              <a:t>日本国際博覧会</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誘致に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成功、開催に向けて</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オールジャパンの推進体制が発足。統合型リゾート（</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）は基本構想（案）を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取りまとめ。</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好調なインバウンドを背景に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、大阪経済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が明るさを着実に取り戻す中で、将来の成長基盤として、うめきた２期、夢洲</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、中之島</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、健都など、イノベーションを生み出す新たな拠点の構想・計画の具体化が</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進んで</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いる。さらに、リニア・</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北陸新幹線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の開業を見据えた新大阪駅周辺の新たなまちづくりの検討もスタートした。</a:t>
            </a: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大阪城公園の新施設をはじめ、規制改革やストック活用等により、民間の力を活かしたまちづくりも活発に推移</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している。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副首都として発展するための取組み（経済成長面）</a:t>
            </a:r>
          </a:p>
        </p:txBody>
      </p:sp>
      <p:sp>
        <p:nvSpPr>
          <p:cNvPr id="20" name="正方形/長方形 19"/>
          <p:cNvSpPr/>
          <p:nvPr/>
        </p:nvSpPr>
        <p:spPr>
          <a:xfrm>
            <a:off x="251520" y="2060848"/>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16</a:t>
            </a:r>
            <a:endParaRPr kumimoji="1" lang="ja-JP" altLang="en-US" dirty="0">
              <a:latin typeface="Meiryo UI" panose="020B0604030504040204" pitchFamily="50" charset="-128"/>
              <a:ea typeface="Meiryo UI" panose="020B0604030504040204" pitchFamily="50" charset="-128"/>
            </a:endParaRPr>
          </a:p>
        </p:txBody>
      </p:sp>
      <p:sp>
        <p:nvSpPr>
          <p:cNvPr id="9" name="正方形/長方形 8"/>
          <p:cNvSpPr/>
          <p:nvPr/>
        </p:nvSpPr>
        <p:spPr>
          <a:xfrm>
            <a:off x="337176" y="2465064"/>
            <a:ext cx="3888000" cy="1656000"/>
          </a:xfrm>
          <a:prstGeom prst="rect">
            <a:avLst/>
          </a:prstGeom>
          <a:no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25000"/>
              </a:lnSpc>
            </a:pPr>
            <a:endParaRPr lang="en-US" altLang="ja-JP" sz="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博覧会の開催</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日本、大阪・関西での</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開催が決定（</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年日本国際博覧会協会</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）の立地推進</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成立</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取りまとめ</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・事業コンセプトの募集開始（</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97176" y="2409214"/>
            <a:ext cx="3168000" cy="252000"/>
          </a:xfrm>
          <a:prstGeom prst="rect">
            <a:avLst/>
          </a:prstGeom>
          <a:solidFill>
            <a:schemeClr val="tx2">
              <a:lumMod val="20000"/>
              <a:lumOff val="80000"/>
            </a:schemeClr>
          </a:solid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・大阪の発展</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を加速</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インパクト</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26972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18054" y="3501008"/>
            <a:ext cx="4205770" cy="23760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107504" y="548752"/>
            <a:ext cx="8928992" cy="648000"/>
          </a:xfrm>
          <a:prstGeom prst="roundRect">
            <a:avLst/>
          </a:prstGeom>
          <a:solidFill>
            <a:schemeClr val="bg1"/>
          </a:solid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年日本国際博覧会の誘致に成功（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）。万博を通じて、</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年のオリンピック・パラリンピック後の大阪・関西・日本の成長をけん引すべく、開催に向けて政府、地元自治体及び経済界、オールジャパンの体制で万全を期す。</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副首都大阪の発展を加速させるインパクト（</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日本国際博覧会</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の開催）</a:t>
            </a:r>
          </a:p>
        </p:txBody>
      </p:sp>
      <p:sp>
        <p:nvSpPr>
          <p:cNvPr id="25" name="正方形/長方形 24"/>
          <p:cNvSpPr/>
          <p:nvPr/>
        </p:nvSpPr>
        <p:spPr>
          <a:xfrm>
            <a:off x="107504" y="1368152"/>
            <a:ext cx="4248472" cy="288000"/>
          </a:xfrm>
          <a:prstGeom prst="rect">
            <a:avLst/>
          </a:prstGeom>
          <a:gradFill flip="none" rotWithShape="1">
            <a:gsLst>
              <a:gs pos="0">
                <a:schemeClr val="bg1"/>
              </a:gs>
              <a:gs pos="97000">
                <a:schemeClr val="bg1"/>
              </a:gs>
              <a:gs pos="10000">
                <a:srgbClr val="92D050"/>
              </a:gs>
              <a:gs pos="90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誘致活動</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30" name="正方形/長方形 29"/>
          <p:cNvSpPr/>
          <p:nvPr/>
        </p:nvSpPr>
        <p:spPr>
          <a:xfrm>
            <a:off x="218056" y="1772816"/>
            <a:ext cx="1440000" cy="178617"/>
          </a:xfrm>
          <a:prstGeom prst="rect">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ja-JP" altLang="en-US" sz="1000" dirty="0">
                <a:solidFill>
                  <a:schemeClr val="bg1"/>
                </a:solidFill>
                <a:latin typeface="Meiryo UI" panose="020B0604030504040204" pitchFamily="50" charset="-128"/>
                <a:ea typeface="Meiryo UI" panose="020B0604030504040204" pitchFamily="50" charset="-128"/>
              </a:rPr>
              <a:t>海外誘致活動</a:t>
            </a:r>
          </a:p>
        </p:txBody>
      </p:sp>
      <p:sp>
        <p:nvSpPr>
          <p:cNvPr id="32" name="正方形/長方形 31"/>
          <p:cNvSpPr/>
          <p:nvPr/>
        </p:nvSpPr>
        <p:spPr>
          <a:xfrm>
            <a:off x="218055" y="2276872"/>
            <a:ext cx="1440000" cy="178617"/>
          </a:xfrm>
          <a:prstGeom prst="rect">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ja-JP" altLang="en-US" sz="1000" dirty="0">
                <a:solidFill>
                  <a:schemeClr val="bg1"/>
                </a:solidFill>
                <a:latin typeface="Meiryo UI" panose="020B0604030504040204" pitchFamily="50" charset="-128"/>
                <a:ea typeface="Meiryo UI" panose="020B0604030504040204" pitchFamily="50" charset="-128"/>
              </a:rPr>
              <a:t>国内機運の醸成</a:t>
            </a:r>
          </a:p>
        </p:txBody>
      </p:sp>
      <p:sp>
        <p:nvSpPr>
          <p:cNvPr id="33" name="正方形/長方形 32"/>
          <p:cNvSpPr/>
          <p:nvPr/>
        </p:nvSpPr>
        <p:spPr>
          <a:xfrm>
            <a:off x="179512" y="1196752"/>
            <a:ext cx="2736304" cy="46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179978" indent="-457145"/>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189194" y="2455489"/>
            <a:ext cx="2751389"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179978" indent="-457145"/>
            <a:r>
              <a:rPr lang="ja-JP" altLang="en-US" sz="1000" dirty="0">
                <a:solidFill>
                  <a:schemeClr val="tx1"/>
                </a:solidFill>
                <a:latin typeface="Meiryo UI" panose="020B0604030504040204" pitchFamily="50" charset="-128"/>
                <a:ea typeface="Meiryo UI" panose="020B0604030504040204" pitchFamily="50" charset="-128"/>
              </a:rPr>
              <a:t>大阪・関西の機運をさらに高め</a:t>
            </a:r>
            <a:r>
              <a:rPr lang="ja-JP" altLang="en-US" sz="1000" dirty="0" smtClean="0">
                <a:solidFill>
                  <a:schemeClr val="tx1"/>
                </a:solidFill>
                <a:latin typeface="Meiryo UI" panose="020B0604030504040204" pitchFamily="50" charset="-128"/>
                <a:ea typeface="Meiryo UI" panose="020B0604030504040204" pitchFamily="50" charset="-128"/>
              </a:rPr>
              <a:t>、全国</a:t>
            </a:r>
            <a:r>
              <a:rPr lang="ja-JP" altLang="en-US" sz="1000" dirty="0">
                <a:solidFill>
                  <a:schemeClr val="tx1"/>
                </a:solidFill>
                <a:latin typeface="Meiryo UI" panose="020B0604030504040204" pitchFamily="50" charset="-128"/>
                <a:ea typeface="Meiryo UI" panose="020B0604030504040204" pitchFamily="50" charset="-128"/>
              </a:rPr>
              <a:t>に</a:t>
            </a:r>
            <a:r>
              <a:rPr lang="ja-JP" altLang="en-US" sz="1000" dirty="0" smtClean="0">
                <a:solidFill>
                  <a:schemeClr val="tx1"/>
                </a:solidFill>
                <a:latin typeface="Meiryo UI" panose="020B0604030504040204" pitchFamily="50" charset="-128"/>
                <a:ea typeface="Meiryo UI" panose="020B0604030504040204" pitchFamily="50" charset="-128"/>
              </a:rPr>
              <a:t>波及。</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3203848" y="1700808"/>
            <a:ext cx="1103382" cy="215433"/>
          </a:xfrm>
          <a:prstGeom prst="rect">
            <a:avLst/>
          </a:prstGeom>
        </p:spPr>
        <p:txBody>
          <a:bodyPr wrap="square" lIns="91429" tIns="45715" rIns="91429" bIns="45715">
            <a:spAutoFit/>
          </a:bodyPr>
          <a:lstStyle/>
          <a:p>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６　</a:t>
            </a:r>
            <a:r>
              <a:rPr lang="en-US" altLang="ja-JP" sz="800" dirty="0">
                <a:latin typeface="Meiryo UI" panose="020B0604030504040204" pitchFamily="50" charset="-128"/>
                <a:ea typeface="Meiryo UI" panose="020B0604030504040204" pitchFamily="50" charset="-128"/>
              </a:rPr>
              <a:t>BIE</a:t>
            </a:r>
            <a:r>
              <a:rPr lang="ja-JP" altLang="en-US" sz="800" dirty="0">
                <a:latin typeface="Meiryo UI" panose="020B0604030504040204" pitchFamily="50" charset="-128"/>
                <a:ea typeface="Meiryo UI" panose="020B0604030504040204" pitchFamily="50" charset="-128"/>
              </a:rPr>
              <a:t>総会</a:t>
            </a:r>
          </a:p>
        </p:txBody>
      </p:sp>
      <p:sp>
        <p:nvSpPr>
          <p:cNvPr id="39" name="正方形/長方形 38"/>
          <p:cNvSpPr/>
          <p:nvPr/>
        </p:nvSpPr>
        <p:spPr>
          <a:xfrm>
            <a:off x="4788024" y="1368152"/>
            <a:ext cx="4243260" cy="288000"/>
          </a:xfrm>
          <a:prstGeom prst="rect">
            <a:avLst/>
          </a:prstGeom>
          <a:gradFill flip="none" rotWithShape="1">
            <a:gsLst>
              <a:gs pos="0">
                <a:schemeClr val="bg1"/>
              </a:gs>
              <a:gs pos="97000">
                <a:schemeClr val="bg1"/>
              </a:gs>
              <a:gs pos="10000">
                <a:srgbClr val="92D050"/>
              </a:gs>
              <a:gs pos="90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大阪・関西での開催が決定</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5181462" y="1952920"/>
            <a:ext cx="3456384" cy="756000"/>
          </a:xfrm>
          <a:prstGeom prst="rect">
            <a:avLst/>
          </a:prstGeom>
          <a:ln>
            <a:solidFill>
              <a:schemeClr val="accent1">
                <a:shade val="50000"/>
              </a:schemeClr>
            </a:solidFill>
            <a:prstDash val="dash"/>
          </a:ln>
        </p:spPr>
        <p:txBody>
          <a:bodyPr wrap="square">
            <a:spAutoFit/>
          </a:bodyPr>
          <a:lstStyle/>
          <a:p>
            <a:r>
              <a:rPr lang="ja-JP" altLang="en-US"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投票結果</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第</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回投票）</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日本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85</a:t>
            </a:r>
            <a:r>
              <a:rPr lang="ja-JP" altLang="en-US" sz="900" dirty="0">
                <a:latin typeface="Meiryo UI" panose="020B0604030504040204" pitchFamily="50" charset="-128"/>
                <a:ea typeface="Meiryo UI" panose="020B0604030504040204" pitchFamily="50" charset="-128"/>
              </a:rPr>
              <a:t>票</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ロシア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48</a:t>
            </a:r>
            <a:r>
              <a:rPr lang="ja-JP" altLang="en-US" sz="900" dirty="0">
                <a:latin typeface="Meiryo UI" panose="020B0604030504040204" pitchFamily="50" charset="-128"/>
                <a:ea typeface="Meiryo UI" panose="020B0604030504040204" pitchFamily="50" charset="-128"/>
              </a:rPr>
              <a:t>票</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アゼルバイジャン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23</a:t>
            </a:r>
            <a:r>
              <a:rPr lang="ja-JP" altLang="en-US" sz="900" dirty="0" smtClean="0">
                <a:latin typeface="Meiryo UI" panose="020B0604030504040204" pitchFamily="50" charset="-128"/>
                <a:ea typeface="Meiryo UI" panose="020B0604030504040204" pitchFamily="50" charset="-128"/>
              </a:rPr>
              <a:t>票</a:t>
            </a:r>
            <a:endParaRPr lang="en-US" altLang="ja-JP" sz="900" dirty="0">
              <a:latin typeface="Meiryo UI" panose="020B0604030504040204" pitchFamily="50" charset="-128"/>
              <a:ea typeface="Meiryo UI" panose="020B0604030504040204" pitchFamily="50" charset="-128"/>
            </a:endParaRPr>
          </a:p>
        </p:txBody>
      </p:sp>
      <p:sp>
        <p:nvSpPr>
          <p:cNvPr id="6" name="正方形/長方形 5"/>
          <p:cNvSpPr/>
          <p:nvPr/>
        </p:nvSpPr>
        <p:spPr>
          <a:xfrm>
            <a:off x="4939792" y="1700808"/>
            <a:ext cx="3808672"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23</a:t>
            </a:r>
            <a:r>
              <a:rPr lang="ja-JP" altLang="en-US" sz="1000" dirty="0" smtClean="0">
                <a:latin typeface="Meiryo UI" panose="020B0604030504040204" pitchFamily="50" charset="-128"/>
                <a:ea typeface="Meiryo UI" panose="020B0604030504040204" pitchFamily="50" charset="-128"/>
              </a:rPr>
              <a:t>日（</a:t>
            </a:r>
            <a:r>
              <a:rPr lang="ja-JP" altLang="en-US" sz="1000" dirty="0">
                <a:latin typeface="Meiryo UI" panose="020B0604030504040204" pitchFamily="50" charset="-128"/>
                <a:ea typeface="Meiryo UI" panose="020B0604030504040204" pitchFamily="50" charset="-128"/>
              </a:rPr>
              <a:t>日本時間</a:t>
            </a:r>
            <a:r>
              <a:rPr lang="en-US" altLang="ja-JP" sz="1000" dirty="0">
                <a:latin typeface="Meiryo UI" panose="020B0604030504040204" pitchFamily="50" charset="-128"/>
                <a:ea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rPr>
              <a:t>日）、大阪</a:t>
            </a:r>
            <a:r>
              <a:rPr lang="ja-JP" altLang="en-US" sz="1000" dirty="0">
                <a:latin typeface="Meiryo UI" panose="020B0604030504040204" pitchFamily="50" charset="-128"/>
                <a:ea typeface="Meiryo UI" panose="020B0604030504040204" pitchFamily="50" charset="-128"/>
              </a:rPr>
              <a:t>・関西（日本）</a:t>
            </a:r>
            <a:r>
              <a:rPr lang="ja-JP" altLang="en-US" sz="1000" dirty="0" smtClean="0">
                <a:latin typeface="Meiryo UI" panose="020B0604030504040204" pitchFamily="50" charset="-128"/>
                <a:ea typeface="Meiryo UI" panose="020B0604030504040204" pitchFamily="50" charset="-128"/>
              </a:rPr>
              <a:t>での開催が決定。</a:t>
            </a:r>
            <a:endParaRPr lang="ja-JP" altLang="en-US" sz="1000" dirty="0">
              <a:latin typeface="Meiryo UI" panose="020B0604030504040204" pitchFamily="50" charset="-128"/>
              <a:ea typeface="Meiryo UI" panose="020B0604030504040204" pitchFamily="50" charset="-128"/>
            </a:endParaRPr>
          </a:p>
        </p:txBody>
      </p:sp>
      <p:sp>
        <p:nvSpPr>
          <p:cNvPr id="41" name="正方形/長方形 40"/>
          <p:cNvSpPr/>
          <p:nvPr/>
        </p:nvSpPr>
        <p:spPr>
          <a:xfrm>
            <a:off x="107504" y="2996952"/>
            <a:ext cx="8928000" cy="288000"/>
          </a:xfrm>
          <a:prstGeom prst="rect">
            <a:avLst/>
          </a:prstGeom>
          <a:gradFill flip="none" rotWithShape="1">
            <a:gsLst>
              <a:gs pos="0">
                <a:schemeClr val="bg1"/>
              </a:gs>
              <a:gs pos="100000">
                <a:schemeClr val="bg1"/>
              </a:gs>
              <a:gs pos="4000">
                <a:srgbClr val="92D050"/>
              </a:gs>
              <a:gs pos="96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大阪・関西万博の開催に向けて</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1095720" y="2708920"/>
            <a:ext cx="3188248" cy="215444"/>
          </a:xfrm>
          <a:prstGeom prst="rect">
            <a:avLst/>
          </a:prstGeom>
          <a:noFill/>
        </p:spPr>
        <p:txBody>
          <a:bodyPr wrap="square" rtlCol="0">
            <a:spAutoFit/>
          </a:bodyPr>
          <a:lstStyle/>
          <a:p>
            <a:pPr algn="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日本万国博覧会誘致委員会事務局ホームページ</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5724128" y="2708920"/>
            <a:ext cx="3188248" cy="215444"/>
          </a:xfrm>
          <a:prstGeom prst="rect">
            <a:avLst/>
          </a:prstGeom>
          <a:noFill/>
        </p:spPr>
        <p:txBody>
          <a:bodyPr wrap="square" rtlCol="0">
            <a:spAutoFit/>
          </a:bodyPr>
          <a:lstStyle/>
          <a:p>
            <a:pPr algn="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日本万国博覧会誘致委員会事務局ホームページ</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3356992"/>
            <a:ext cx="1440000"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開催意義・概要</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323528" y="3687745"/>
            <a:ext cx="1872000" cy="540000"/>
          </a:xfrm>
          <a:prstGeom prst="round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smtClean="0">
                <a:solidFill>
                  <a:schemeClr val="tx1"/>
                </a:solidFill>
                <a:latin typeface="Meiryo UI" panose="020B0604030504040204" pitchFamily="50" charset="-128"/>
                <a:ea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rPr>
              <a:t>が持つパワー</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・圧倒的</a:t>
            </a:r>
            <a:r>
              <a:rPr lang="ja-JP" altLang="en-US" sz="800" dirty="0">
                <a:solidFill>
                  <a:schemeClr val="tx1"/>
                </a:solidFill>
                <a:latin typeface="Meiryo UI" panose="020B0604030504040204" pitchFamily="50" charset="-128"/>
                <a:ea typeface="Meiryo UI" panose="020B0604030504040204" pitchFamily="50" charset="-128"/>
              </a:rPr>
              <a:t>な求心力・発信力</a:t>
            </a:r>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・世界</a:t>
            </a:r>
            <a:r>
              <a:rPr lang="ja-JP" altLang="en-US" sz="800" dirty="0">
                <a:solidFill>
                  <a:schemeClr val="tx1"/>
                </a:solidFill>
                <a:latin typeface="Meiryo UI" panose="020B0604030504040204" pitchFamily="50" charset="-128"/>
                <a:ea typeface="Meiryo UI" panose="020B0604030504040204" pitchFamily="50" charset="-128"/>
              </a:rPr>
              <a:t>との出会いによる人</a:t>
            </a:r>
            <a:r>
              <a:rPr lang="ja-JP" altLang="en-US" sz="800" dirty="0" smtClean="0">
                <a:solidFill>
                  <a:schemeClr val="tx1"/>
                </a:solidFill>
                <a:latin typeface="Meiryo UI" panose="020B0604030504040204" pitchFamily="50" charset="-128"/>
                <a:ea typeface="Meiryo UI" panose="020B0604030504040204" pitchFamily="50" charset="-128"/>
              </a:rPr>
              <a:t>の交流促進</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56" name="角丸四角形 55"/>
          <p:cNvSpPr/>
          <p:nvPr/>
        </p:nvSpPr>
        <p:spPr>
          <a:xfrm>
            <a:off x="2267951" y="3687745"/>
            <a:ext cx="2052000" cy="540000"/>
          </a:xfrm>
          <a:prstGeom prst="round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smtClean="0">
                <a:solidFill>
                  <a:schemeClr val="tx1"/>
                </a:solidFill>
                <a:latin typeface="Meiryo UI" panose="020B0604030504040204" pitchFamily="50" charset="-128"/>
                <a:ea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rPr>
              <a:t>は世界の課題を</a:t>
            </a:r>
            <a:r>
              <a:rPr lang="ja-JP" altLang="en-US" sz="1000" b="1" dirty="0" smtClean="0">
                <a:solidFill>
                  <a:schemeClr val="tx1"/>
                </a:solidFill>
                <a:latin typeface="Meiryo UI" panose="020B0604030504040204" pitchFamily="50" charset="-128"/>
                <a:ea typeface="Meiryo UI" panose="020B0604030504040204" pitchFamily="50" charset="-128"/>
              </a:rPr>
              <a:t>解決</a:t>
            </a:r>
            <a:endParaRPr lang="en-US" altLang="ja-JP" sz="1000" b="1" dirty="0" smtClean="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・世界中</a:t>
            </a:r>
            <a:r>
              <a:rPr lang="ja-JP" altLang="en-US" sz="800" dirty="0">
                <a:solidFill>
                  <a:schemeClr val="tx1"/>
                </a:solidFill>
                <a:latin typeface="Meiryo UI" panose="020B0604030504040204" pitchFamily="50" charset="-128"/>
                <a:ea typeface="Meiryo UI" panose="020B0604030504040204" pitchFamily="50" charset="-128"/>
              </a:rPr>
              <a:t>からの英知が結集</a:t>
            </a:r>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・人々</a:t>
            </a:r>
            <a:r>
              <a:rPr lang="ja-JP" altLang="en-US" sz="800" dirty="0">
                <a:solidFill>
                  <a:schemeClr val="tx1"/>
                </a:solidFill>
                <a:latin typeface="Meiryo UI" panose="020B0604030504040204" pitchFamily="50" charset="-128"/>
                <a:ea typeface="Meiryo UI" panose="020B0604030504040204" pitchFamily="50" charset="-128"/>
              </a:rPr>
              <a:t>の活発な交流に</a:t>
            </a:r>
            <a:r>
              <a:rPr lang="ja-JP" altLang="en-US" sz="800" dirty="0" smtClean="0">
                <a:solidFill>
                  <a:schemeClr val="tx1"/>
                </a:solidFill>
                <a:latin typeface="Meiryo UI" panose="020B0604030504040204" pitchFamily="50" charset="-128"/>
                <a:ea typeface="Meiryo UI" panose="020B0604030504040204" pitchFamily="50" charset="-128"/>
              </a:rPr>
              <a:t>よるイノベーション</a:t>
            </a:r>
            <a:r>
              <a:rPr lang="ja-JP" altLang="en-US" sz="800" dirty="0">
                <a:solidFill>
                  <a:schemeClr val="tx1"/>
                </a:solidFill>
                <a:latin typeface="Meiryo UI" panose="020B0604030504040204" pitchFamily="50" charset="-128"/>
                <a:ea typeface="Meiryo UI" panose="020B0604030504040204" pitchFamily="50" charset="-128"/>
              </a:rPr>
              <a:t>の促進</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13" name="二等辺三角形 12"/>
          <p:cNvSpPr/>
          <p:nvPr/>
        </p:nvSpPr>
        <p:spPr>
          <a:xfrm rot="5400000">
            <a:off x="377560" y="4418824"/>
            <a:ext cx="360000" cy="1080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83999" y="4220816"/>
            <a:ext cx="3888001" cy="252000"/>
          </a:xfrm>
          <a:prstGeom prst="rect">
            <a:avLst/>
          </a:prstGeom>
        </p:spPr>
        <p:txBody>
          <a:bodyPr wrap="square">
            <a:spAutoFit/>
          </a:bodyPr>
          <a:lstStyle/>
          <a:p>
            <a:r>
              <a:rPr lang="en-US" altLang="ja-JP"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2020</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年以降も成長</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を持続</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させる起爆剤</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a:t>
            </a:r>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8" name="正方形/長方形 57"/>
          <p:cNvSpPr/>
          <p:nvPr/>
        </p:nvSpPr>
        <p:spPr>
          <a:xfrm>
            <a:off x="683999" y="4436841"/>
            <a:ext cx="3888001" cy="276999"/>
          </a:xfrm>
          <a:prstGeom prst="rect">
            <a:avLst/>
          </a:prstGeom>
        </p:spPr>
        <p:txBody>
          <a:bodyPr wrap="square">
            <a:spAutoFit/>
          </a:bodyPr>
          <a:lstStyle/>
          <a:p>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東西</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二極の一極と</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して</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日本の成長を</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牽引</a:t>
            </a:r>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1" name="正方形/長方形 60"/>
          <p:cNvSpPr/>
          <p:nvPr/>
        </p:nvSpPr>
        <p:spPr>
          <a:xfrm>
            <a:off x="4725950" y="3501008"/>
            <a:ext cx="4186426" cy="12235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4821425" y="3356992"/>
            <a:ext cx="1478767"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主</a:t>
            </a:r>
            <a:r>
              <a:rPr lang="ja-JP" altLang="en-US" sz="1200" b="1" dirty="0" smtClean="0">
                <a:solidFill>
                  <a:schemeClr val="tx1"/>
                </a:solidFill>
                <a:latin typeface="Meiryo UI" panose="020B0604030504040204" pitchFamily="50" charset="-128"/>
                <a:ea typeface="Meiryo UI" panose="020B0604030504040204" pitchFamily="50" charset="-128"/>
              </a:rPr>
              <a:t>なスケジュール</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63" name="表 62"/>
          <p:cNvGraphicFramePr>
            <a:graphicFrameLocks noGrp="1"/>
          </p:cNvGraphicFramePr>
          <p:nvPr>
            <p:extLst>
              <p:ext uri="{D42A27DB-BD31-4B8C-83A1-F6EECF244321}">
                <p14:modId xmlns:p14="http://schemas.microsoft.com/office/powerpoint/2010/main" val="2509655402"/>
              </p:ext>
            </p:extLst>
          </p:nvPr>
        </p:nvGraphicFramePr>
        <p:xfrm>
          <a:off x="4821425" y="3676714"/>
          <a:ext cx="4003207" cy="976110"/>
        </p:xfrm>
        <a:graphic>
          <a:graphicData uri="http://schemas.openxmlformats.org/drawingml/2006/table">
            <a:tbl>
              <a:tblPr firstRow="1" bandRow="1">
                <a:tableStyleId>{F5AB1C69-6EDB-4FF4-983F-18BD219EF322}</a:tableStyleId>
              </a:tblPr>
              <a:tblGrid>
                <a:gridCol w="1305177">
                  <a:extLst>
                    <a:ext uri="{9D8B030D-6E8A-4147-A177-3AD203B41FA5}">
                      <a16:colId xmlns:a16="http://schemas.microsoft.com/office/drawing/2014/main" val="609291473"/>
                    </a:ext>
                  </a:extLst>
                </a:gridCol>
                <a:gridCol w="990504">
                  <a:extLst>
                    <a:ext uri="{9D8B030D-6E8A-4147-A177-3AD203B41FA5}">
                      <a16:colId xmlns:a16="http://schemas.microsoft.com/office/drawing/2014/main" val="2812137311"/>
                    </a:ext>
                  </a:extLst>
                </a:gridCol>
                <a:gridCol w="1055294">
                  <a:extLst>
                    <a:ext uri="{9D8B030D-6E8A-4147-A177-3AD203B41FA5}">
                      <a16:colId xmlns:a16="http://schemas.microsoft.com/office/drawing/2014/main" val="268863297"/>
                    </a:ext>
                  </a:extLst>
                </a:gridCol>
                <a:gridCol w="652232">
                  <a:extLst>
                    <a:ext uri="{9D8B030D-6E8A-4147-A177-3AD203B41FA5}">
                      <a16:colId xmlns:a16="http://schemas.microsoft.com/office/drawing/2014/main" val="2049427283"/>
                    </a:ext>
                  </a:extLst>
                </a:gridCol>
              </a:tblGrid>
              <a:tr h="262314">
                <a:tc>
                  <a:txBody>
                    <a:bodyPr/>
                    <a:lstStyle/>
                    <a:p>
                      <a:pPr algn="ctr"/>
                      <a:r>
                        <a:rPr kumimoji="1" lang="en-US" altLang="ja-JP" sz="1000" dirty="0" smtClean="0">
                          <a:solidFill>
                            <a:schemeClr val="tx1"/>
                          </a:solidFill>
                        </a:rPr>
                        <a:t>2019</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2020</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2021</a:t>
                      </a:r>
                      <a:r>
                        <a:rPr kumimoji="1" lang="ja-JP" altLang="en-US" sz="1000" dirty="0" smtClean="0">
                          <a:solidFill>
                            <a:schemeClr val="tx1"/>
                          </a:solidFill>
                        </a:rPr>
                        <a:t>～</a:t>
                      </a:r>
                      <a:r>
                        <a:rPr kumimoji="1" lang="en-US" altLang="ja-JP" sz="1000" dirty="0" smtClean="0">
                          <a:solidFill>
                            <a:schemeClr val="tx1"/>
                          </a:solidFill>
                        </a:rPr>
                        <a:t>2024</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2025</a:t>
                      </a:r>
                      <a:endParaRPr kumimoji="1" lang="ja-JP" altLang="en-US" sz="1000" dirty="0">
                        <a:solidFill>
                          <a:schemeClr val="tx1"/>
                        </a:solidFill>
                      </a:endParaRPr>
                    </a:p>
                  </a:txBody>
                  <a:tcPr/>
                </a:tc>
                <a:extLst>
                  <a:ext uri="{0D108BD9-81ED-4DB2-BD59-A6C34878D82A}">
                    <a16:rowId xmlns:a16="http://schemas.microsoft.com/office/drawing/2014/main" val="1062104477"/>
                  </a:ext>
                </a:extLst>
              </a:tr>
              <a:tr h="713796">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3626861374"/>
                  </a:ext>
                </a:extLst>
              </a:tr>
            </a:tbl>
          </a:graphicData>
        </a:graphic>
      </p:graphicFrame>
      <p:sp>
        <p:nvSpPr>
          <p:cNvPr id="64" name="正方形/長方形 63"/>
          <p:cNvSpPr/>
          <p:nvPr/>
        </p:nvSpPr>
        <p:spPr>
          <a:xfrm>
            <a:off x="4788024" y="3933024"/>
            <a:ext cx="187220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rPr>
              <a:t>2019.1</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博覧会協会設立</a:t>
            </a:r>
            <a:r>
              <a:rPr lang="ja-JP" altLang="en-US" sz="800" strike="sngStrike" dirty="0" smtClean="0">
                <a:solidFill>
                  <a:schemeClr val="tx1"/>
                </a:solidFill>
                <a:latin typeface="Meiryo UI" panose="020B0604030504040204" pitchFamily="50" charset="-128"/>
                <a:ea typeface="Meiryo UI" panose="020B0604030504040204" pitchFamily="50" charset="-128"/>
              </a:rPr>
              <a:t>　</a:t>
            </a:r>
            <a:endParaRPr lang="en-US" altLang="ja-JP" sz="800" strike="sngStrike" dirty="0" smtClean="0">
              <a:solidFill>
                <a:schemeClr val="tx1"/>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5904127" y="3789008"/>
            <a:ext cx="2492519"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strike="sngStrike" dirty="0" smtClean="0">
                <a:solidFill>
                  <a:srgbClr val="FF0000"/>
                </a:solidFill>
                <a:latin typeface="Meiryo UI" panose="020B0604030504040204" pitchFamily="50" charset="-128"/>
                <a:ea typeface="Meiryo UI" panose="020B0604030504040204" pitchFamily="50" charset="-128"/>
              </a:rPr>
              <a:t>   </a:t>
            </a:r>
            <a:endParaRPr lang="en-US" altLang="ja-JP" sz="800" strike="sngStrike" dirty="0" smtClean="0">
              <a:solidFill>
                <a:srgbClr val="FF0000"/>
              </a:solidFill>
              <a:latin typeface="Meiryo UI" panose="020B0604030504040204" pitchFamily="50" charset="-128"/>
              <a:ea typeface="Meiryo UI" panose="020B0604030504040204" pitchFamily="50" charset="-128"/>
            </a:endParaRPr>
          </a:p>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2020.6</a:t>
            </a: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BIE</a:t>
            </a:r>
            <a:r>
              <a:rPr lang="ja-JP" altLang="en-US" sz="800" dirty="0" smtClean="0">
                <a:solidFill>
                  <a:schemeClr val="tx1"/>
                </a:solidFill>
                <a:latin typeface="Meiryo UI" panose="020B0604030504040204" pitchFamily="50" charset="-128"/>
                <a:ea typeface="Meiryo UI" panose="020B0604030504040204" pitchFamily="50" charset="-128"/>
              </a:rPr>
              <a:t>総会</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登録申請書の承認</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rgbClr val="3333CC"/>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2019.12</a:t>
            </a:r>
            <a:r>
              <a:rPr lang="ja-JP" altLang="en-US" sz="800" dirty="0">
                <a:solidFill>
                  <a:schemeClr val="tx1"/>
                </a:solidFill>
                <a:latin typeface="Meiryo UI" panose="020B0604030504040204" pitchFamily="50" charset="-128"/>
                <a:ea typeface="Meiryo UI" panose="020B0604030504040204" pitchFamily="50" charset="-128"/>
              </a:rPr>
              <a:t>　登録申請書提出目標</a:t>
            </a:r>
            <a:r>
              <a:rPr lang="ja-JP" altLang="en-US" sz="800" u="sng" strike="dblStrike" dirty="0">
                <a:solidFill>
                  <a:schemeClr val="accent6"/>
                </a:solidFill>
                <a:latin typeface="Meiryo UI" panose="020B0604030504040204" pitchFamily="50" charset="-128"/>
                <a:ea typeface="Meiryo UI" panose="020B0604030504040204" pitchFamily="50" charset="-128"/>
              </a:rPr>
              <a:t>　</a:t>
            </a:r>
            <a:endParaRPr lang="en-US" altLang="ja-JP" sz="800" u="sng" dirty="0" smtClean="0">
              <a:solidFill>
                <a:schemeClr val="accent6"/>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66" name="フローチャート: 処理 65"/>
          <p:cNvSpPr/>
          <p:nvPr/>
        </p:nvSpPr>
        <p:spPr>
          <a:xfrm>
            <a:off x="8244408" y="4005064"/>
            <a:ext cx="504000" cy="547990"/>
          </a:xfrm>
          <a:prstGeom prst="flowChartProcess">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25000"/>
              </a:lnSpc>
            </a:pPr>
            <a:r>
              <a:rPr kumimoji="1" lang="en-US" altLang="ja-JP" sz="800" dirty="0" smtClean="0">
                <a:latin typeface="Meiryo UI" panose="020B0604030504040204" pitchFamily="50" charset="-128"/>
                <a:ea typeface="Meiryo UI" panose="020B0604030504040204" pitchFamily="50" charset="-128"/>
              </a:rPr>
              <a:t>5</a:t>
            </a: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11</a:t>
            </a:r>
          </a:p>
          <a:p>
            <a:pPr algn="ctr">
              <a:lnSpc>
                <a:spcPct val="125000"/>
              </a:lnSpc>
            </a:pPr>
            <a:r>
              <a:rPr lang="ja-JP" altLang="en-US" sz="1000" b="1" dirty="0" smtClean="0">
                <a:latin typeface="Meiryo UI" panose="020B0604030504040204" pitchFamily="50" charset="-128"/>
                <a:ea typeface="Meiryo UI" panose="020B0604030504040204" pitchFamily="50" charset="-128"/>
              </a:rPr>
              <a:t>万博</a:t>
            </a:r>
            <a:endParaRPr lang="en-US" altLang="ja-JP" sz="1000" b="1"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開催</a:t>
            </a:r>
            <a:endParaRPr kumimoji="1" lang="ja-JP" altLang="en-US" sz="1000" b="1" dirty="0">
              <a:latin typeface="Meiryo UI" panose="020B0604030504040204" pitchFamily="50" charset="-128"/>
              <a:ea typeface="Meiryo UI" panose="020B0604030504040204" pitchFamily="50" charset="-128"/>
            </a:endParaRPr>
          </a:p>
        </p:txBody>
      </p:sp>
      <p:sp>
        <p:nvSpPr>
          <p:cNvPr id="67" name="右矢印 66"/>
          <p:cNvSpPr/>
          <p:nvPr/>
        </p:nvSpPr>
        <p:spPr>
          <a:xfrm>
            <a:off x="4923092" y="4188858"/>
            <a:ext cx="3304616" cy="396000"/>
          </a:xfrm>
          <a:prstGeom prst="rightArrow">
            <a:avLst>
              <a:gd name="adj1" fmla="val 73971"/>
              <a:gd name="adj2" fmla="val 50000"/>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4915578" y="4221056"/>
            <a:ext cx="3528392"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800" dirty="0" smtClean="0">
                <a:solidFill>
                  <a:schemeClr val="tx1"/>
                </a:solidFill>
                <a:latin typeface="Meiryo UI" panose="020B0604030504040204" pitchFamily="50" charset="-128"/>
                <a:ea typeface="Meiryo UI" panose="020B0604030504040204" pitchFamily="50" charset="-128"/>
              </a:rPr>
              <a:t>マーケティング</a:t>
            </a:r>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催事等　　　　　　　　　　　　　　　参加招請の開始</a:t>
            </a:r>
            <a:endParaRPr lang="en-US" altLang="ja-JP" sz="800" dirty="0" smtClean="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会場整備計画の検討　　　　法的手続き　　　　実施設計　会場建設工事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218054" y="1933353"/>
            <a:ext cx="327382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179978" indent="-457145"/>
            <a:r>
              <a:rPr lang="ja-JP" altLang="en-US" sz="1000" dirty="0" smtClean="0">
                <a:solidFill>
                  <a:schemeClr val="tx1"/>
                </a:solidFill>
                <a:latin typeface="Meiryo UI" panose="020B0604030504040204" pitchFamily="50" charset="-128"/>
                <a:ea typeface="Meiryo UI" panose="020B0604030504040204" pitchFamily="50" charset="-128"/>
              </a:rPr>
              <a:t>万博</a:t>
            </a:r>
            <a:r>
              <a:rPr lang="ja-JP" altLang="en-US" sz="1000" dirty="0">
                <a:solidFill>
                  <a:schemeClr val="tx1"/>
                </a:solidFill>
                <a:latin typeface="Meiryo UI" panose="020B0604030504040204" pitchFamily="50" charset="-128"/>
                <a:ea typeface="Meiryo UI" panose="020B0604030504040204" pitchFamily="50" charset="-128"/>
              </a:rPr>
              <a:t>の意義や大阪・関西の魅力・</a:t>
            </a:r>
            <a:r>
              <a:rPr lang="ja-JP" altLang="en-US" sz="1000" dirty="0" smtClean="0">
                <a:solidFill>
                  <a:schemeClr val="tx1"/>
                </a:solidFill>
                <a:latin typeface="Meiryo UI" panose="020B0604030504040204" pitchFamily="50" charset="-128"/>
                <a:ea typeface="Meiryo UI" panose="020B0604030504040204" pitchFamily="50" charset="-128"/>
              </a:rPr>
              <a:t>ポテンシャル</a:t>
            </a:r>
            <a:r>
              <a:rPr lang="ja-JP" altLang="en-US" sz="1000" dirty="0">
                <a:solidFill>
                  <a:schemeClr val="tx1"/>
                </a:solidFill>
                <a:latin typeface="Meiryo UI" panose="020B0604030504040204" pitchFamily="50" charset="-128"/>
                <a:ea typeface="Meiryo UI" panose="020B0604030504040204" pitchFamily="50" charset="-128"/>
              </a:rPr>
              <a:t>を発信。</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696744" y="2057073"/>
            <a:ext cx="1907704"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（決選投票）</a:t>
            </a:r>
          </a:p>
          <a:p>
            <a:r>
              <a:rPr lang="ja-JP" altLang="en-US" sz="900" dirty="0">
                <a:latin typeface="Meiryo UI" panose="020B0604030504040204" pitchFamily="50" charset="-128"/>
                <a:ea typeface="Meiryo UI" panose="020B0604030504040204" pitchFamily="50" charset="-128"/>
              </a:rPr>
              <a:t> 　・日本　　　　　　　　</a:t>
            </a:r>
            <a:r>
              <a:rPr lang="en-US" altLang="ja-JP" sz="900" dirty="0">
                <a:latin typeface="Meiryo UI" panose="020B0604030504040204" pitchFamily="50" charset="-128"/>
                <a:ea typeface="Meiryo UI" panose="020B0604030504040204" pitchFamily="50" charset="-128"/>
              </a:rPr>
              <a:t>92</a:t>
            </a:r>
            <a:r>
              <a:rPr lang="ja-JP" altLang="en-US" sz="900" dirty="0">
                <a:latin typeface="Meiryo UI" panose="020B0604030504040204" pitchFamily="50" charset="-128"/>
                <a:ea typeface="Meiryo UI" panose="020B0604030504040204" pitchFamily="50" charset="-128"/>
              </a:rPr>
              <a:t>票（当選）</a:t>
            </a:r>
          </a:p>
          <a:p>
            <a:r>
              <a:rPr lang="ja-JP" altLang="en-US" sz="900" dirty="0">
                <a:latin typeface="Meiryo UI" panose="020B0604030504040204" pitchFamily="50" charset="-128"/>
                <a:ea typeface="Meiryo UI" panose="020B0604030504040204" pitchFamily="50" charset="-128"/>
              </a:rPr>
              <a:t> 　・ロシア　　　　　　　 </a:t>
            </a:r>
            <a:r>
              <a:rPr lang="en-US" altLang="ja-JP" sz="900" dirty="0">
                <a:latin typeface="Meiryo UI" panose="020B0604030504040204" pitchFamily="50" charset="-128"/>
                <a:ea typeface="Meiryo UI" panose="020B0604030504040204" pitchFamily="50" charset="-128"/>
              </a:rPr>
              <a:t>61</a:t>
            </a:r>
            <a:r>
              <a:rPr lang="ja-JP" altLang="en-US" sz="900" dirty="0">
                <a:latin typeface="Meiryo UI" panose="020B0604030504040204" pitchFamily="50" charset="-128"/>
                <a:ea typeface="Meiryo UI" panose="020B0604030504040204" pitchFamily="50" charset="-128"/>
              </a:rPr>
              <a:t>票（落選）</a:t>
            </a:r>
          </a:p>
        </p:txBody>
      </p:sp>
      <p:sp>
        <p:nvSpPr>
          <p:cNvPr id="42" name="正方形/長方形 41"/>
          <p:cNvSpPr/>
          <p:nvPr/>
        </p:nvSpPr>
        <p:spPr>
          <a:xfrm>
            <a:off x="251264" y="4724872"/>
            <a:ext cx="4680776" cy="10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kumimoji="1" lang="ja-JP" altLang="en-US" sz="1000" dirty="0" smtClean="0">
                <a:solidFill>
                  <a:srgbClr val="92D050"/>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テーマ</a:t>
            </a:r>
            <a:r>
              <a:rPr lang="ja-JP" altLang="en-US" sz="1050" b="1"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いのち輝く未来社会のデザイン</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サブテーマ　 多様で心身ともに健康な生き方　持続可能な社会・経済システム</a:t>
            </a:r>
            <a:endParaRPr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コンセプト　　未来社会の実験場</a:t>
            </a:r>
            <a:endParaRPr lang="en-US" altLang="ja-JP" sz="900" b="1"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rgbClr val="92D050"/>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 開催場所　 夢洲 約</a:t>
            </a:r>
            <a:r>
              <a:rPr lang="en-US" altLang="ja-JP" sz="1000" dirty="0" smtClean="0">
                <a:solidFill>
                  <a:schemeClr val="tx1"/>
                </a:solidFill>
                <a:latin typeface="Meiryo UI" panose="020B0604030504040204" pitchFamily="50" charset="-128"/>
                <a:ea typeface="Meiryo UI" panose="020B0604030504040204" pitchFamily="50" charset="-128"/>
              </a:rPr>
              <a:t>155ha</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rPr>
              <a:t>5</a:t>
            </a:r>
            <a:r>
              <a:rPr lang="ja-JP" altLang="en-US" sz="1000" dirty="0" err="1" smtClean="0">
                <a:solidFill>
                  <a:schemeClr val="tx1"/>
                </a:solidFill>
                <a:latin typeface="Meiryo UI" panose="020B0604030504040204" pitchFamily="50" charset="-128"/>
                <a:ea typeface="Meiryo UI" panose="020B0604030504040204" pitchFamily="50" charset="-128"/>
              </a:rPr>
              <a:t>つの</a:t>
            </a:r>
            <a:r>
              <a:rPr lang="ja-JP" altLang="en-US" sz="1000" dirty="0" smtClean="0">
                <a:solidFill>
                  <a:schemeClr val="tx1"/>
                </a:solidFill>
                <a:latin typeface="Meiryo UI" panose="020B0604030504040204" pitchFamily="50" charset="-128"/>
                <a:ea typeface="Meiryo UI" panose="020B0604030504040204" pitchFamily="50" charset="-128"/>
              </a:rPr>
              <a:t>大広場や水上施設も設置</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rgbClr val="92D050"/>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 開催期間　 </a:t>
            </a:r>
            <a:r>
              <a:rPr lang="en-US" altLang="ja-JP" sz="1000" dirty="0" smtClean="0">
                <a:solidFill>
                  <a:schemeClr val="tx1"/>
                </a:solidFill>
                <a:latin typeface="Meiryo UI" panose="020B0604030504040204" pitchFamily="50" charset="-128"/>
                <a:ea typeface="Meiryo UI" panose="020B0604030504040204" pitchFamily="50" charset="-128"/>
              </a:rPr>
              <a:t>2025.5.3</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2025.11.3</a:t>
            </a:r>
          </a:p>
          <a:p>
            <a:pPr>
              <a:lnSpc>
                <a:spcPct val="114000"/>
              </a:lnSpc>
            </a:pPr>
            <a:r>
              <a:rPr lang="ja-JP" altLang="en-US" sz="1000" dirty="0" smtClean="0">
                <a:solidFill>
                  <a:srgbClr val="92D050"/>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 入場者　　　</a:t>
            </a:r>
            <a:r>
              <a:rPr lang="en-US" altLang="ja-JP" sz="1000" dirty="0" smtClean="0">
                <a:solidFill>
                  <a:schemeClr val="tx1"/>
                </a:solidFill>
                <a:latin typeface="Meiryo UI" panose="020B0604030504040204" pitchFamily="50" charset="-128"/>
                <a:ea typeface="Meiryo UI" panose="020B0604030504040204" pitchFamily="50" charset="-128"/>
              </a:rPr>
              <a:t>2,800</a:t>
            </a:r>
            <a:r>
              <a:rPr lang="ja-JP" altLang="en-US" sz="1000" dirty="0" smtClean="0">
                <a:solidFill>
                  <a:schemeClr val="tx1"/>
                </a:solidFill>
                <a:latin typeface="Meiryo UI" panose="020B0604030504040204" pitchFamily="50" charset="-128"/>
                <a:ea typeface="Meiryo UI" panose="020B0604030504040204" pitchFamily="50" charset="-128"/>
              </a:rPr>
              <a:t>万人（想定）</a:t>
            </a:r>
          </a:p>
          <a:p>
            <a:pPr>
              <a:lnSpc>
                <a:spcPct val="114000"/>
              </a:lnSpc>
            </a:pP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4725950" y="4960091"/>
            <a:ext cx="4186425" cy="916829"/>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4355976" y="6085594"/>
            <a:ext cx="4572000" cy="577081"/>
          </a:xfrm>
          <a:prstGeom prst="rect">
            <a:avLst/>
          </a:prstGeom>
        </p:spPr>
        <p:txBody>
          <a:bodyPr>
            <a:spAutoFit/>
          </a:bodyPr>
          <a:lstStyle/>
          <a:p>
            <a:pPr algn="r"/>
            <a:r>
              <a:rPr lang="fi-FI" altLang="ja-JP" sz="1050" dirty="0">
                <a:latin typeface="Meiryo UI" panose="020B0604030504040204" pitchFamily="50" charset="-128"/>
                <a:ea typeface="Meiryo UI" panose="020B0604030504040204" pitchFamily="50" charset="-128"/>
              </a:rPr>
              <a:t>EXPO 2025 OSAKA, </a:t>
            </a:r>
            <a:endParaRPr lang="fi-FI" altLang="ja-JP" sz="1050" dirty="0" smtClean="0">
              <a:latin typeface="Meiryo UI" panose="020B0604030504040204" pitchFamily="50" charset="-128"/>
              <a:ea typeface="Meiryo UI" panose="020B0604030504040204" pitchFamily="50" charset="-128"/>
            </a:endParaRPr>
          </a:p>
          <a:p>
            <a:pPr algn="r"/>
            <a:r>
              <a:rPr lang="fi-FI" altLang="ja-JP" sz="1050" dirty="0" smtClean="0">
                <a:latin typeface="Meiryo UI" panose="020B0604030504040204" pitchFamily="50" charset="-128"/>
                <a:ea typeface="Meiryo UI" panose="020B0604030504040204" pitchFamily="50" charset="-128"/>
              </a:rPr>
              <a:t>KANSAI</a:t>
            </a:r>
            <a:r>
              <a:rPr lang="fi-FI" altLang="ja-JP" sz="1050" dirty="0">
                <a:latin typeface="Meiryo UI" panose="020B0604030504040204" pitchFamily="50" charset="-128"/>
                <a:ea typeface="Meiryo UI" panose="020B0604030504040204" pitchFamily="50" charset="-128"/>
              </a:rPr>
              <a:t>, </a:t>
            </a:r>
            <a:r>
              <a:rPr lang="fi-FI" altLang="ja-JP" sz="1050" dirty="0" smtClean="0">
                <a:latin typeface="Meiryo UI" panose="020B0604030504040204" pitchFamily="50" charset="-128"/>
                <a:ea typeface="Meiryo UI" panose="020B0604030504040204" pitchFamily="50" charset="-128"/>
              </a:rPr>
              <a:t>JAPAN</a:t>
            </a:r>
          </a:p>
          <a:p>
            <a:pPr algn="r"/>
            <a:r>
              <a:rPr lang="ja-JP" altLang="en-US" sz="1050" dirty="0" smtClean="0">
                <a:latin typeface="Meiryo UI" panose="020B0604030504040204" pitchFamily="50" charset="-128"/>
                <a:ea typeface="Meiryo UI" panose="020B0604030504040204" pitchFamily="50" charset="-128"/>
              </a:rPr>
              <a:t>ホームページより</a:t>
            </a:r>
            <a:endParaRPr lang="ja-JP" altLang="en-US" sz="1050" dirty="0">
              <a:latin typeface="Meiryo UI" panose="020B0604030504040204" pitchFamily="50" charset="-128"/>
              <a:ea typeface="Meiryo UI" panose="020B0604030504040204" pitchFamily="50" charset="-128"/>
            </a:endParaRPr>
          </a:p>
        </p:txBody>
      </p:sp>
      <p:sp>
        <p:nvSpPr>
          <p:cNvPr id="43"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17</a:t>
            </a:r>
            <a:endParaRPr kumimoji="1" lang="ja-JP" altLang="en-US" dirty="0">
              <a:latin typeface="Meiryo UI" panose="020B0604030504040204" pitchFamily="50" charset="-128"/>
              <a:ea typeface="Meiryo UI" panose="020B0604030504040204" pitchFamily="50" charset="-128"/>
            </a:endParaRPr>
          </a:p>
        </p:txBody>
      </p:sp>
      <p:sp>
        <p:nvSpPr>
          <p:cNvPr id="7" name="正方形/長方形 6"/>
          <p:cNvSpPr/>
          <p:nvPr/>
        </p:nvSpPr>
        <p:spPr>
          <a:xfrm>
            <a:off x="4752528" y="5114625"/>
            <a:ext cx="2813139" cy="618631"/>
          </a:xfrm>
          <a:prstGeom prst="rect">
            <a:avLst/>
          </a:prstGeom>
        </p:spPr>
        <p:txBody>
          <a:bodyPr wrap="square">
            <a:spAutoFit/>
          </a:bodyPr>
          <a:lstStyle/>
          <a:p>
            <a:pPr>
              <a:lnSpc>
                <a:spcPct val="114000"/>
              </a:lnSpc>
            </a:pPr>
            <a:r>
              <a:rPr lang="ja-JP" altLang="en-US" sz="1000" dirty="0">
                <a:latin typeface="Meiryo UI" panose="020B0604030504040204" pitchFamily="50" charset="-128"/>
                <a:ea typeface="Meiryo UI" panose="020B0604030504040204" pitchFamily="50" charset="-128"/>
              </a:rPr>
              <a:t>博覧会の成功により</a:t>
            </a:r>
            <a:r>
              <a:rPr lang="en-US" altLang="ja-JP" sz="1000" dirty="0">
                <a:latin typeface="Meiryo UI" panose="020B0604030504040204" pitchFamily="50" charset="-128"/>
                <a:ea typeface="Meiryo UI" panose="020B0604030504040204" pitchFamily="50" charset="-128"/>
              </a:rPr>
              <a:t>SDGs</a:t>
            </a:r>
            <a:r>
              <a:rPr lang="ja-JP" altLang="en-US" sz="1000" dirty="0">
                <a:latin typeface="Meiryo UI" panose="020B0604030504040204" pitchFamily="50" charset="-128"/>
                <a:ea typeface="Meiryo UI" panose="020B0604030504040204" pitchFamily="50" charset="-128"/>
              </a:rPr>
              <a:t>の達成に貢献し我が国の産業及び文化の発展をめざす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lnSpc>
                <a:spcPct val="114000"/>
              </a:lnSpc>
            </a:pP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会長：中西 日本経済団体連合会会長）</a:t>
            </a:r>
          </a:p>
        </p:txBody>
      </p:sp>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539" y="1916832"/>
            <a:ext cx="1016000" cy="736600"/>
          </a:xfrm>
          <a:prstGeom prst="rect">
            <a:avLst/>
          </a:prstGeom>
        </p:spPr>
      </p:pic>
      <p:pic>
        <p:nvPicPr>
          <p:cNvPr id="49" name="図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989" y="6021288"/>
            <a:ext cx="4816283" cy="720000"/>
          </a:xfrm>
          <a:prstGeom prst="rect">
            <a:avLst/>
          </a:prstGeom>
        </p:spPr>
      </p:pic>
      <p:pic>
        <p:nvPicPr>
          <p:cNvPr id="50" name="図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0334" y="5073745"/>
            <a:ext cx="1069224" cy="698269"/>
          </a:xfrm>
          <a:prstGeom prst="rect">
            <a:avLst/>
          </a:prstGeom>
        </p:spPr>
      </p:pic>
      <p:sp>
        <p:nvSpPr>
          <p:cNvPr id="47" name="正方形/長方形 46"/>
          <p:cNvSpPr/>
          <p:nvPr/>
        </p:nvSpPr>
        <p:spPr>
          <a:xfrm>
            <a:off x="4792425" y="4793017"/>
            <a:ext cx="3378742" cy="2587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（一社）</a:t>
            </a:r>
            <a:r>
              <a:rPr lang="en-US" altLang="ja-JP" sz="1200" b="1" dirty="0" smtClean="0">
                <a:solidFill>
                  <a:schemeClr val="tx1"/>
                </a:solidFill>
                <a:latin typeface="Meiryo UI" panose="020B0604030504040204" pitchFamily="50" charset="-128"/>
                <a:ea typeface="Meiryo UI" panose="020B0604030504040204" pitchFamily="50" charset="-128"/>
              </a:rPr>
              <a:t>2025</a:t>
            </a:r>
            <a:r>
              <a:rPr lang="ja-JP" altLang="en-US" sz="1200" b="1" dirty="0" smtClean="0">
                <a:solidFill>
                  <a:schemeClr val="tx1"/>
                </a:solidFill>
                <a:latin typeface="Meiryo UI" panose="020B0604030504040204" pitchFamily="50" charset="-128"/>
                <a:ea typeface="Meiryo UI" panose="020B0604030504040204" pitchFamily="50" charset="-128"/>
              </a:rPr>
              <a:t>年</a:t>
            </a:r>
            <a:r>
              <a:rPr lang="zh-CN" altLang="en-US" sz="1200" b="1" dirty="0">
                <a:solidFill>
                  <a:schemeClr val="tx1"/>
                </a:solidFill>
                <a:latin typeface="Meiryo UI" panose="020B0604030504040204" pitchFamily="50" charset="-128"/>
                <a:ea typeface="Meiryo UI" panose="020B0604030504040204" pitchFamily="50" charset="-128"/>
              </a:rPr>
              <a:t>日本国際博覧会</a:t>
            </a:r>
            <a:r>
              <a:rPr lang="ja-JP" altLang="en-US" sz="1200" b="1" dirty="0" smtClean="0">
                <a:solidFill>
                  <a:schemeClr val="tx1"/>
                </a:solidFill>
                <a:latin typeface="Meiryo UI" panose="020B0604030504040204" pitchFamily="50" charset="-128"/>
                <a:ea typeface="Meiryo UI" panose="020B0604030504040204" pitchFamily="50" charset="-128"/>
              </a:rPr>
              <a:t>協会</a:t>
            </a:r>
            <a:r>
              <a:rPr lang="ja-JP" altLang="en-US" sz="1200" b="1" dirty="0">
                <a:solidFill>
                  <a:schemeClr val="tx1"/>
                </a:solidFill>
                <a:latin typeface="Meiryo UI" panose="020B0604030504040204" pitchFamily="50" charset="-128"/>
                <a:ea typeface="Meiryo UI" panose="020B0604030504040204" pitchFamily="50" charset="-128"/>
              </a:rPr>
              <a:t>の設立</a:t>
            </a:r>
          </a:p>
        </p:txBody>
      </p:sp>
    </p:spTree>
    <p:extLst>
      <p:ext uri="{BB962C8B-B14F-4D97-AF65-F5344CB8AC3E}">
        <p14:creationId xmlns:p14="http://schemas.microsoft.com/office/powerpoint/2010/main" val="1117080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07504" y="448748"/>
            <a:ext cx="8928992" cy="1080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月に「特定複合観光施設区域整備法」が成立。大阪府・大阪市では、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大阪ＩＲの基本コンセプトやめざす姿に加え、ギャンブル等依存症をはじめとする懸念事項へ</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の取組みの方向性等を明らかにした「大阪</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基本構想（案）」を</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月にとりまとめ</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。４月には、国の基本方針策定後の速やかな事業者公募・選定に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向けて事業</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コンセプトの募集を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6" name="正方形/長方形 3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副首都大阪の発展を加速させるインパクト（統合型リゾート（</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）の立地推進）</a:t>
            </a:r>
          </a:p>
        </p:txBody>
      </p:sp>
      <p:sp>
        <p:nvSpPr>
          <p:cNvPr id="30" name="タイトル 1"/>
          <p:cNvSpPr txBox="1">
            <a:spLocks/>
          </p:cNvSpPr>
          <p:nvPr/>
        </p:nvSpPr>
        <p:spPr>
          <a:xfrm>
            <a:off x="85490" y="1617496"/>
            <a:ext cx="8928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smtClean="0">
                <a:solidFill>
                  <a:schemeClr val="bg1"/>
                </a:solidFill>
                <a:latin typeface="Meiryo UI" pitchFamily="50" charset="-128"/>
                <a:ea typeface="Meiryo UI" pitchFamily="50" charset="-128"/>
                <a:cs typeface="Meiryo UI" pitchFamily="50" charset="-128"/>
              </a:rPr>
              <a:t>大阪</a:t>
            </a: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のめざす姿</a:t>
            </a:r>
            <a:endParaRPr lang="ja-JP" altLang="en-US" sz="1050" b="1" dirty="0">
              <a:solidFill>
                <a:schemeClr val="bg1"/>
              </a:solidFill>
              <a:latin typeface="Meiryo UI" pitchFamily="50" charset="-128"/>
              <a:ea typeface="Meiryo UI" pitchFamily="50" charset="-128"/>
              <a:cs typeface="Meiryo UI" pitchFamily="50" charset="-128"/>
            </a:endParaRPr>
          </a:p>
        </p:txBody>
      </p:sp>
      <p:sp>
        <p:nvSpPr>
          <p:cNvPr id="31" name="正方形/長方形 30"/>
          <p:cNvSpPr/>
          <p:nvPr/>
        </p:nvSpPr>
        <p:spPr>
          <a:xfrm>
            <a:off x="80861" y="1617496"/>
            <a:ext cx="8928000" cy="317928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2" name="テキスト ボックス 31"/>
          <p:cNvSpPr txBox="1"/>
          <p:nvPr/>
        </p:nvSpPr>
        <p:spPr>
          <a:xfrm>
            <a:off x="2333687" y="3541967"/>
            <a:ext cx="2228788"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57104" y="1999794"/>
            <a:ext cx="1872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2333688" y="3894313"/>
            <a:ext cx="2228787" cy="784830"/>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9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p:txBody>
      </p:sp>
      <p:sp>
        <p:nvSpPr>
          <p:cNvPr id="66" name="角丸四角形 65"/>
          <p:cNvSpPr/>
          <p:nvPr/>
        </p:nvSpPr>
        <p:spPr>
          <a:xfrm>
            <a:off x="157104" y="2351224"/>
            <a:ext cx="2620761" cy="523584"/>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just">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・関西の持続的な経済成長のエンジンとなる</a:t>
            </a:r>
          </a:p>
          <a:p>
            <a:pPr algn="ct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2" name="グループ化 1"/>
          <p:cNvGrpSpPr>
            <a:grpSpLocks noChangeAspect="1"/>
          </p:cNvGrpSpPr>
          <p:nvPr/>
        </p:nvGrpSpPr>
        <p:grpSpPr>
          <a:xfrm>
            <a:off x="179512" y="3215320"/>
            <a:ext cx="2151558" cy="1260976"/>
            <a:chOff x="179512" y="2823322"/>
            <a:chExt cx="2876415" cy="1685798"/>
          </a:xfrm>
        </p:grpSpPr>
        <p:sp>
          <p:nvSpPr>
            <p:cNvPr id="68"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9"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70"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71" name="正方形/長方形 70"/>
            <p:cNvSpPr/>
            <p:nvPr/>
          </p:nvSpPr>
          <p:spPr>
            <a:xfrm>
              <a:off x="921809" y="3401405"/>
              <a:ext cx="920852" cy="452613"/>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7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2" name="正方形/長方形 71"/>
            <p:cNvSpPr/>
            <p:nvPr/>
          </p:nvSpPr>
          <p:spPr>
            <a:xfrm>
              <a:off x="1364047" y="3981959"/>
              <a:ext cx="830763" cy="452613"/>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3" name="正方形/長方形 72"/>
            <p:cNvSpPr/>
            <p:nvPr/>
          </p:nvSpPr>
          <p:spPr>
            <a:xfrm>
              <a:off x="1775268" y="3298043"/>
              <a:ext cx="851560" cy="769442"/>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7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4" name="ホームベース 73"/>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ホームベース 74"/>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ホームベース 75"/>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ホームベース 77"/>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bwMode="gray">
            <a:xfrm rot="10800000">
              <a:off x="231167" y="3167289"/>
              <a:ext cx="983102" cy="200826"/>
              <a:chOff x="7808082" y="4989728"/>
              <a:chExt cx="1438224" cy="318499"/>
            </a:xfrm>
          </p:grpSpPr>
          <p:cxnSp>
            <p:nvCxnSpPr>
              <p:cNvPr id="80"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グループ化 81"/>
            <p:cNvGrpSpPr/>
            <p:nvPr/>
          </p:nvGrpSpPr>
          <p:grpSpPr bwMode="gray">
            <a:xfrm flipH="1">
              <a:off x="2039701" y="2850501"/>
              <a:ext cx="800100" cy="431832"/>
              <a:chOff x="1130235" y="1762287"/>
              <a:chExt cx="1136535" cy="68792"/>
            </a:xfrm>
          </p:grpSpPr>
          <p:cxnSp>
            <p:nvCxnSpPr>
              <p:cNvPr id="83"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グループ化 84"/>
            <p:cNvGrpSpPr/>
            <p:nvPr/>
          </p:nvGrpSpPr>
          <p:grpSpPr bwMode="gray">
            <a:xfrm>
              <a:off x="268051" y="4257165"/>
              <a:ext cx="1173748" cy="234840"/>
              <a:chOff x="401317" y="5212653"/>
              <a:chExt cx="1717130" cy="272352"/>
            </a:xfrm>
          </p:grpSpPr>
          <p:cxnSp>
            <p:nvCxnSpPr>
              <p:cNvPr id="86"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89" name="テキスト ボックス 88"/>
          <p:cNvSpPr txBox="1"/>
          <p:nvPr/>
        </p:nvSpPr>
        <p:spPr>
          <a:xfrm>
            <a:off x="5076056" y="1998878"/>
            <a:ext cx="2228788"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有すべき機能・施設</a:t>
            </a:r>
          </a:p>
        </p:txBody>
      </p:sp>
      <p:sp>
        <p:nvSpPr>
          <p:cNvPr id="90" name="ホームベース 89"/>
          <p:cNvSpPr/>
          <p:nvPr/>
        </p:nvSpPr>
        <p:spPr>
          <a:xfrm>
            <a:off x="5076056" y="2351224"/>
            <a:ext cx="3819636" cy="216000"/>
          </a:xfrm>
          <a:prstGeom prst="homePlate">
            <a:avLst>
              <a:gd name="adj" fmla="val 48501"/>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marL="180975" indent="-180975" algn="just">
              <a:spcAft>
                <a:spcPts val="400"/>
              </a:spcAft>
            </a:pPr>
            <a:r>
              <a:rPr lang="ja-JP" altLang="en-US" sz="110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①　世界</a:t>
            </a:r>
            <a:r>
              <a:rPr lang="ja-JP" altLang="en-US" sz="105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水準</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のオールインワン</a:t>
            </a:r>
            <a:r>
              <a:rPr lang="en-US" altLang="ja-JP"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拠点</a:t>
            </a:r>
            <a:r>
              <a:rPr lang="ja-JP" altLang="en-US" sz="105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90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ホームベース 90"/>
          <p:cNvSpPr/>
          <p:nvPr/>
        </p:nvSpPr>
        <p:spPr>
          <a:xfrm>
            <a:off x="5076056" y="2639256"/>
            <a:ext cx="3819636" cy="216000"/>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②　魅力</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の創造・発信</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拠点の形成</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ホームベース 91"/>
          <p:cNvSpPr>
            <a:spLocks noChangeAspect="1"/>
          </p:cNvSpPr>
          <p:nvPr/>
        </p:nvSpPr>
        <p:spPr>
          <a:xfrm>
            <a:off x="5076056" y="2927288"/>
            <a:ext cx="3819600" cy="215998"/>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③　日本観光のゲートウェイの形成</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ホームベース 92"/>
          <p:cNvSpPr/>
          <p:nvPr/>
        </p:nvSpPr>
        <p:spPr>
          <a:xfrm>
            <a:off x="5076056" y="3215320"/>
            <a:ext cx="3819636" cy="216000"/>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marL="180975" indent="-180975" algn="just">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④　利用者需要の高度化・多様化に対応した宿泊施設の整備</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ホームベース 93"/>
          <p:cNvSpPr/>
          <p:nvPr/>
        </p:nvSpPr>
        <p:spPr>
          <a:xfrm>
            <a:off x="5076056" y="3503352"/>
            <a:ext cx="3819636" cy="216000"/>
          </a:xfrm>
          <a:prstGeom prst="homePlate">
            <a:avLst>
              <a:gd name="adj" fmla="val 45103"/>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lgn="just"/>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⑤　オンリーワン</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エンターテイメント拠点、リゾート</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空間の</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タイトル 1"/>
          <p:cNvSpPr txBox="1">
            <a:spLocks/>
          </p:cNvSpPr>
          <p:nvPr/>
        </p:nvSpPr>
        <p:spPr>
          <a:xfrm>
            <a:off x="80861" y="4869160"/>
            <a:ext cx="4320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立地</a:t>
            </a:r>
            <a:r>
              <a:rPr lang="ja-JP" altLang="en-US" sz="1200" b="1" dirty="0">
                <a:solidFill>
                  <a:schemeClr val="bg1"/>
                </a:solidFill>
                <a:latin typeface="Meiryo UI" pitchFamily="50" charset="-128"/>
                <a:ea typeface="Meiryo UI" pitchFamily="50" charset="-128"/>
                <a:cs typeface="Meiryo UI" pitchFamily="50" charset="-128"/>
              </a:rPr>
              <a:t>による効果</a:t>
            </a:r>
          </a:p>
        </p:txBody>
      </p:sp>
      <p:sp>
        <p:nvSpPr>
          <p:cNvPr id="97" name="タイトル 1"/>
          <p:cNvSpPr txBox="1">
            <a:spLocks/>
          </p:cNvSpPr>
          <p:nvPr/>
        </p:nvSpPr>
        <p:spPr>
          <a:xfrm>
            <a:off x="4562475" y="4869160"/>
            <a:ext cx="4446386"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a:solidFill>
                  <a:schemeClr val="bg1"/>
                </a:solidFill>
                <a:latin typeface="Meiryo UI" pitchFamily="50" charset="-128"/>
                <a:ea typeface="Meiryo UI" pitchFamily="50" charset="-128"/>
                <a:cs typeface="Meiryo UI" pitchFamily="50" charset="-128"/>
              </a:rPr>
              <a:t>スケジュール</a:t>
            </a:r>
          </a:p>
        </p:txBody>
      </p:sp>
      <p:sp>
        <p:nvSpPr>
          <p:cNvPr id="98" name="正方形/長方形 97"/>
          <p:cNvSpPr/>
          <p:nvPr/>
        </p:nvSpPr>
        <p:spPr>
          <a:xfrm>
            <a:off x="4562475" y="4872868"/>
            <a:ext cx="4446386" cy="169200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96" name="正方形/長方形 95"/>
          <p:cNvSpPr/>
          <p:nvPr/>
        </p:nvSpPr>
        <p:spPr>
          <a:xfrm>
            <a:off x="80861" y="4869160"/>
            <a:ext cx="4320000" cy="169200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15" name="角丸四角形 114"/>
          <p:cNvSpPr/>
          <p:nvPr/>
        </p:nvSpPr>
        <p:spPr>
          <a:xfrm>
            <a:off x="94625" y="5124785"/>
            <a:ext cx="2899323"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p>
          <a:p>
            <a:pPr algn="ctr"/>
            <a:r>
              <a:rPr kumimoji="1" lang="ja-JP" altLang="en-US" sz="11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116" name="表 115"/>
          <p:cNvGraphicFramePr>
            <a:graphicFrameLocks noGrp="1"/>
          </p:cNvGraphicFramePr>
          <p:nvPr>
            <p:extLst/>
          </p:nvPr>
        </p:nvGraphicFramePr>
        <p:xfrm>
          <a:off x="180040" y="5877272"/>
          <a:ext cx="4142816" cy="504000"/>
        </p:xfrm>
        <a:graphic>
          <a:graphicData uri="http://schemas.openxmlformats.org/drawingml/2006/table">
            <a:tbl>
              <a:tblPr bandRow="1">
                <a:tableStyleId>{5C22544A-7EE6-4342-B048-85BDC9FD1C3A}</a:tableStyleId>
              </a:tblPr>
              <a:tblGrid>
                <a:gridCol w="1129859">
                  <a:extLst>
                    <a:ext uri="{9D8B030D-6E8A-4147-A177-3AD203B41FA5}">
                      <a16:colId xmlns:a16="http://schemas.microsoft.com/office/drawing/2014/main" val="3032238048"/>
                    </a:ext>
                  </a:extLst>
                </a:gridCol>
                <a:gridCol w="941549">
                  <a:extLst>
                    <a:ext uri="{9D8B030D-6E8A-4147-A177-3AD203B41FA5}">
                      <a16:colId xmlns:a16="http://schemas.microsoft.com/office/drawing/2014/main" val="417892378"/>
                    </a:ext>
                  </a:extLst>
                </a:gridCol>
                <a:gridCol w="1129859">
                  <a:extLst>
                    <a:ext uri="{9D8B030D-6E8A-4147-A177-3AD203B41FA5}">
                      <a16:colId xmlns:a16="http://schemas.microsoft.com/office/drawing/2014/main" val="646776825"/>
                    </a:ext>
                  </a:extLst>
                </a:gridCol>
                <a:gridCol w="941549">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118" name="角丸四角形 117"/>
          <p:cNvSpPr/>
          <p:nvPr/>
        </p:nvSpPr>
        <p:spPr>
          <a:xfrm>
            <a:off x="179512" y="5425696"/>
            <a:ext cx="414334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119" name="テキスト ボックス 118"/>
          <p:cNvSpPr txBox="1"/>
          <p:nvPr/>
        </p:nvSpPr>
        <p:spPr>
          <a:xfrm>
            <a:off x="2627784" y="6402233"/>
            <a:ext cx="1656184"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7" name="図 76"/>
          <p:cNvPicPr>
            <a:picLocks noChangeAspect="1"/>
          </p:cNvPicPr>
          <p:nvPr/>
        </p:nvPicPr>
        <p:blipFill>
          <a:blip r:embed="rId3"/>
          <a:stretch>
            <a:fillRect/>
          </a:stretch>
        </p:blipFill>
        <p:spPr>
          <a:xfrm>
            <a:off x="2893309" y="2119868"/>
            <a:ext cx="1851104" cy="1249730"/>
          </a:xfrm>
          <a:prstGeom prst="rect">
            <a:avLst/>
          </a:prstGeom>
          <a:ln>
            <a:solidFill>
              <a:schemeClr val="tx1"/>
            </a:solidFill>
          </a:ln>
        </p:spPr>
      </p:pic>
      <p:pic>
        <p:nvPicPr>
          <p:cNvPr id="103" name="図 102"/>
          <p:cNvPicPr>
            <a:picLocks noChangeAspect="1"/>
          </p:cNvPicPr>
          <p:nvPr/>
        </p:nvPicPr>
        <p:blipFill>
          <a:blip r:embed="rId4"/>
          <a:stretch>
            <a:fillRect/>
          </a:stretch>
        </p:blipFill>
        <p:spPr>
          <a:xfrm>
            <a:off x="4584353" y="5437226"/>
            <a:ext cx="4413139" cy="1009414"/>
          </a:xfrm>
          <a:prstGeom prst="rect">
            <a:avLst/>
          </a:prstGeom>
        </p:spPr>
      </p:pic>
      <p:sp>
        <p:nvSpPr>
          <p:cNvPr id="107" name="テキスト ボックス 106"/>
          <p:cNvSpPr txBox="1"/>
          <p:nvPr/>
        </p:nvSpPr>
        <p:spPr>
          <a:xfrm>
            <a:off x="5863450" y="5161775"/>
            <a:ext cx="2890918" cy="123111"/>
          </a:xfrm>
          <a:prstGeom prst="rect">
            <a:avLst/>
          </a:prstGeom>
          <a:noFill/>
        </p:spPr>
        <p:txBody>
          <a:bodyPr wrap="square" lIns="36000" tIns="0" rIns="3600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ＩＲ整備法成立後の国の動きが未確定のため変動の可能性あり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テキスト ボックス 116"/>
          <p:cNvSpPr txBox="1"/>
          <p:nvPr/>
        </p:nvSpPr>
        <p:spPr>
          <a:xfrm>
            <a:off x="8634043" y="5164202"/>
            <a:ext cx="507978" cy="123111"/>
          </a:xfrm>
          <a:prstGeom prst="rect">
            <a:avLst/>
          </a:prstGeom>
          <a:noFill/>
        </p:spPr>
        <p:txBody>
          <a:bodyPr wrap="squar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18</a:t>
            </a:r>
            <a:endParaRPr kumimoji="1" lang="ja-JP" altLang="en-US" dirty="0">
              <a:latin typeface="Meiryo UI" panose="020B0604030504040204" pitchFamily="50" charset="-128"/>
              <a:ea typeface="Meiryo UI" panose="020B0604030504040204" pitchFamily="50" charset="-128"/>
            </a:endParaRPr>
          </a:p>
        </p:txBody>
      </p:sp>
      <p:pic>
        <p:nvPicPr>
          <p:cNvPr id="53" name="図 5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85472" y="3900522"/>
            <a:ext cx="1207008" cy="824622"/>
          </a:xfrm>
          <a:prstGeom prst="rect">
            <a:avLst/>
          </a:prstGeom>
        </p:spPr>
      </p:pic>
      <p:pic>
        <p:nvPicPr>
          <p:cNvPr id="54" name="Picture 5" descr="\\G0000sv0ns502\b24000$\doc\総務・企画G\★企画G\02 IR構想\05_納品\（１）大阪ＩＲ基本構想（案）及び概要版資料\03_イメージ図等\イメージ画像\11_宿泊施設\Rooms\9\Me_at_lee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1401" y="3789040"/>
            <a:ext cx="1216983" cy="754796"/>
          </a:xfrm>
          <a:prstGeom prst="rect">
            <a:avLst/>
          </a:prstGeom>
          <a:noFill/>
          <a:extLst>
            <a:ext uri="{909E8E84-426E-40DD-AFC4-6F175D3DCCD1}">
              <a14:hiddenFill xmlns:a14="http://schemas.microsoft.com/office/drawing/2010/main">
                <a:solidFill>
                  <a:srgbClr val="FFFFFF"/>
                </a:solidFill>
              </a14:hiddenFill>
            </a:ext>
          </a:extLst>
        </p:spPr>
      </p:pic>
      <p:pic>
        <p:nvPicPr>
          <p:cNvPr id="55" name="図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7412" y="4091517"/>
            <a:ext cx="1000852" cy="668343"/>
          </a:xfrm>
          <a:prstGeom prst="rect">
            <a:avLst/>
          </a:prstGeom>
        </p:spPr>
      </p:pic>
      <p:pic>
        <p:nvPicPr>
          <p:cNvPr id="56" name="図 5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45431" y="3861048"/>
            <a:ext cx="1004178" cy="658368"/>
          </a:xfrm>
          <a:prstGeom prst="rect">
            <a:avLst/>
          </a:prstGeom>
        </p:spPr>
      </p:pic>
    </p:spTree>
    <p:extLst>
      <p:ext uri="{BB962C8B-B14F-4D97-AF65-F5344CB8AC3E}">
        <p14:creationId xmlns:p14="http://schemas.microsoft.com/office/powerpoint/2010/main" val="1920213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円/楕円 69"/>
          <p:cNvSpPr/>
          <p:nvPr/>
        </p:nvSpPr>
        <p:spPr>
          <a:xfrm>
            <a:off x="588368" y="2548477"/>
            <a:ext cx="3239880" cy="304507"/>
          </a:xfrm>
          <a:prstGeom prst="ellipse">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dist"/>
            <a:r>
              <a:rPr lang="en-US" altLang="ja-JP" sz="800" spc="-15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spc="-15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等の革新的技術</a:t>
            </a:r>
            <a:r>
              <a:rPr lang="ja-JP" altLang="en-US" sz="800" spc="-150" dirty="0" smtClean="0">
                <a:latin typeface="Meiryo UI" panose="020B0604030504040204" pitchFamily="50" charset="-128"/>
                <a:ea typeface="Meiryo UI" panose="020B0604030504040204" pitchFamily="50" charset="-128"/>
                <a:cs typeface="Meiryo UI" panose="020B0604030504040204" pitchFamily="50" charset="-128"/>
              </a:rPr>
              <a:t>を最大限</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活用しビジョンを</a:t>
            </a:r>
            <a:r>
              <a:rPr lang="ja-JP" altLang="en-US" sz="800" spc="-150" dirty="0" smtClean="0">
                <a:latin typeface="Meiryo UI" panose="020B0604030504040204" pitchFamily="50" charset="-128"/>
                <a:ea typeface="Meiryo UI" panose="020B0604030504040204" pitchFamily="50" charset="-128"/>
                <a:cs typeface="Meiryo UI" panose="020B0604030504040204" pitchFamily="50" charset="-128"/>
              </a:rPr>
              <a:t>実現</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680274" y="1340768"/>
            <a:ext cx="4320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◇北大阪健康医療都市（健都）</a:t>
            </a:r>
            <a:endParaRPr lang="en-US" altLang="ja-JP" sz="12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センター（国循）の移転（</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予定）を契機に、「</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健康・医療」をコンセプトと</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するクラスター形成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を、関係者が一体となって推進している。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国立健康・栄養研究所（健栄研）の移転決定も踏まえ、健都内外との連携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について検討</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を進めるため、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健都クラスター推進協議会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」に、国循や地元市に加え、新た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に厚生労働省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国研</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基盤・健康・栄養研究所が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参画（</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）するとともに、健栄研の</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移転先となるアライアンス棟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整備・運営事業者の公募開始（</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107504" y="3573016"/>
            <a:ext cx="4320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おける未来医療国際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再生医療をベースに、今後の医療技術の進歩に即応した最先端の「未来医療」の産業化及び国内外の患者への提供による国際貢献を推進する拠点形成をめざし基本計画（案）を策定。（</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の整備・運営事業の優先</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交渉権者を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のオープン</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をめざすとともに、拠点</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オーガナイズする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仮称）未来医療推進機構の設立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準備を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推進している。（</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設立予定）</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67189" y="2132904"/>
            <a:ext cx="1733347" cy="468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誰</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もが生涯に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わたって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心身ともに</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豊か</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な生活の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3" name="角丸四角形 32"/>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「いのち輝く未来社会」をめざすビジョンを策定、また裾野の広い健康・長寿医療関連産業の育成に向け、中之島における未来医療国際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向けた取組みや健都におけるクラスター形成の動きが進む。</a:t>
            </a:r>
          </a:p>
        </p:txBody>
      </p:sp>
      <p:sp>
        <p:nvSpPr>
          <p:cNvPr id="34" name="正方形/長方形 33"/>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産業・技術力（健康・長寿を基軸とした新たな価値の創出）</a:t>
            </a:r>
          </a:p>
        </p:txBody>
      </p:sp>
      <p:sp>
        <p:nvSpPr>
          <p:cNvPr id="19" name="正方形/長方形 18"/>
          <p:cNvSpPr/>
          <p:nvPr/>
        </p:nvSpPr>
        <p:spPr>
          <a:xfrm>
            <a:off x="107504" y="1340768"/>
            <a:ext cx="4572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いのち輝く未来社会」をめざす</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ビジョン策定（</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万博のインパクトを活かしてオール大阪で目標を定め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、強力に取組</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推進できるよう、「いのち輝く未来社会」をめざすビジョン</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19</a:t>
            </a:r>
            <a:endParaRPr kumimoji="1" lang="ja-JP" altLang="en-US" dirty="0">
              <a:latin typeface="Meiryo UI" panose="020B0604030504040204" pitchFamily="50" charset="-128"/>
              <a:ea typeface="Meiryo UI" panose="020B0604030504040204" pitchFamily="50" charset="-128"/>
            </a:endParaRPr>
          </a:p>
        </p:txBody>
      </p:sp>
      <p:sp>
        <p:nvSpPr>
          <p:cNvPr id="14" name="正方形/長方形 13"/>
          <p:cNvSpPr/>
          <p:nvPr/>
        </p:nvSpPr>
        <p:spPr>
          <a:xfrm>
            <a:off x="367188" y="5643825"/>
            <a:ext cx="3988315" cy="1169551"/>
          </a:xfrm>
          <a:prstGeom prst="rect">
            <a:avLst/>
          </a:prstGeom>
          <a:ln>
            <a:solidFill>
              <a:schemeClr val="tx1"/>
            </a:solidFill>
            <a:prstDash val="dash"/>
          </a:ln>
        </p:spPr>
        <p:txBody>
          <a:bodyPr wrap="square">
            <a:spAutoFit/>
          </a:bodyPr>
          <a:lstStyle/>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延床面積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58,000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平方メートル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地上</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階建ての施設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計画</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未来医療の創造・実践・共有を実現</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２つのセンターとフォーラムによる施設構成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医療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医療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MED</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中之島</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フォーラム</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432947" y="2202031"/>
            <a:ext cx="506769" cy="32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健康な生活</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388568" y="2132904"/>
            <a:ext cx="1895400" cy="468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一人ひとりのポテンシャル</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　　　　　　　　　や個性を発揮し活躍</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できる社会の実現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1" name="正方形/長方形 40"/>
          <p:cNvSpPr/>
          <p:nvPr/>
        </p:nvSpPr>
        <p:spPr>
          <a:xfrm>
            <a:off x="2454326" y="2202031"/>
            <a:ext cx="654322" cy="32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活躍できる</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p>
        </p:txBody>
      </p:sp>
      <p:sp>
        <p:nvSpPr>
          <p:cNvPr id="42" name="正方形/長方形 41"/>
          <p:cNvSpPr/>
          <p:nvPr/>
        </p:nvSpPr>
        <p:spPr>
          <a:xfrm>
            <a:off x="876400" y="2780976"/>
            <a:ext cx="2808311" cy="432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ライフサイエンス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関連産業等の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促進</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を通じて世界の課題解決に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948408" y="2852541"/>
            <a:ext cx="792088" cy="324000"/>
          </a:xfrm>
          <a:prstGeom prst="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endParaRPr kumimoji="1"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上下矢印 44"/>
          <p:cNvSpPr/>
          <p:nvPr/>
        </p:nvSpPr>
        <p:spPr>
          <a:xfrm rot="2011112">
            <a:off x="3316276" y="2526808"/>
            <a:ext cx="230863" cy="359349"/>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59" name="上下矢印 58"/>
          <p:cNvSpPr/>
          <p:nvPr/>
        </p:nvSpPr>
        <p:spPr>
          <a:xfrm rot="19421599">
            <a:off x="817514" y="2527251"/>
            <a:ext cx="235475" cy="364754"/>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60" name="上下矢印 59"/>
          <p:cNvSpPr/>
          <p:nvPr/>
        </p:nvSpPr>
        <p:spPr>
          <a:xfrm rot="16200000">
            <a:off x="2105155" y="2272302"/>
            <a:ext cx="283967" cy="293204"/>
          </a:xfrm>
          <a:prstGeom prst="upDownArrow">
            <a:avLst>
              <a:gd name="adj1" fmla="val 50000"/>
              <a:gd name="adj2" fmla="val 349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pic>
        <p:nvPicPr>
          <p:cNvPr id="2" name="図 1"/>
          <p:cNvPicPr>
            <a:picLocks noChangeAspect="1"/>
          </p:cNvPicPr>
          <p:nvPr/>
        </p:nvPicPr>
        <p:blipFill>
          <a:blip r:embed="rId2"/>
          <a:stretch>
            <a:fillRect/>
          </a:stretch>
        </p:blipFill>
        <p:spPr>
          <a:xfrm>
            <a:off x="4436773" y="3630725"/>
            <a:ext cx="4681729" cy="2495899"/>
          </a:xfrm>
          <a:prstGeom prst="rect">
            <a:avLst/>
          </a:prstGeom>
        </p:spPr>
      </p:pic>
      <p:sp>
        <p:nvSpPr>
          <p:cNvPr id="25" name="テキスト ボックス 24"/>
          <p:cNvSpPr txBox="1"/>
          <p:nvPr/>
        </p:nvSpPr>
        <p:spPr>
          <a:xfrm>
            <a:off x="278472" y="5398784"/>
            <a:ext cx="3549775"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優先交渉権者の提案概要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曲線コネクタ 5"/>
          <p:cNvCxnSpPr/>
          <p:nvPr/>
        </p:nvCxnSpPr>
        <p:spPr>
          <a:xfrm rot="10800000" flipV="1">
            <a:off x="-2700809" y="2276918"/>
            <a:ext cx="2592291" cy="2088185"/>
          </a:xfrm>
          <a:prstGeom prst="curvedConnector3">
            <a:avLst>
              <a:gd name="adj1" fmla="val 50000"/>
            </a:avLst>
          </a:prstGeom>
          <a:ln>
            <a:headEnd type="triangle"/>
            <a:tailEnd type="triangle"/>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749" y="5848023"/>
            <a:ext cx="1216211" cy="821337"/>
          </a:xfrm>
          <a:prstGeom prst="rect">
            <a:avLst/>
          </a:prstGeom>
        </p:spPr>
      </p:pic>
    </p:spTree>
    <p:extLst>
      <p:ext uri="{BB962C8B-B14F-4D97-AF65-F5344CB8AC3E}">
        <p14:creationId xmlns:p14="http://schemas.microsoft.com/office/powerpoint/2010/main" val="1489876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658977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07504" y="982638"/>
            <a:ext cx="3755861" cy="1638206"/>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大阪市、大阪府、大阪商工会議所により構成する実証事業検討チーム発足（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2018.5</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、大阪市の関連施設や大阪商工会議所の会員企業等から実証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フィールド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の候補地を調査するとともに、３者のネットワークを活用して大阪で実証事業を希望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企業を発掘</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してマッチングを行う。</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80" name="角丸四角形 79"/>
          <p:cNvSpPr/>
          <p:nvPr/>
        </p:nvSpPr>
        <p:spPr>
          <a:xfrm>
            <a:off x="107504" y="188640"/>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経済界と大阪府・大阪市が連携した実証事業検討チームによる取組みなど、</a:t>
            </a:r>
            <a:r>
              <a:rPr lang="en-US" altLang="ja-JP"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バッテリーなど</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技術を活用したイノベーションの促進に向けた動きが進む。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179512" y="2564904"/>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基本的なスキーム</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5" y="4581128"/>
            <a:ext cx="4176464" cy="758926"/>
          </a:xfrm>
          <a:prstGeom prst="rect">
            <a:avLst/>
          </a:prstGeom>
        </p:spPr>
        <p:txBody>
          <a:bodyPr wrap="square">
            <a:spAutoFit/>
          </a:bodyPr>
          <a:lstStyle/>
          <a:p>
            <a:pPr>
              <a:lnSpc>
                <a:spcPct val="114000"/>
              </a:lnSpc>
            </a:pPr>
            <a:r>
              <a:rPr lang="ja-JP" altLang="en-US" sz="1400" b="1" dirty="0">
                <a:latin typeface="Meiryo UI" panose="020B0604030504040204" pitchFamily="50" charset="-128"/>
                <a:ea typeface="Meiryo UI" panose="020B0604030504040204" pitchFamily="50" charset="-128"/>
              </a:rPr>
              <a:t>◇近未来技術等社会実装</a:t>
            </a:r>
            <a:r>
              <a:rPr lang="ja-JP" altLang="en-US" sz="1400" b="1" dirty="0" smtClean="0">
                <a:latin typeface="Meiryo UI" panose="020B0604030504040204" pitchFamily="50" charset="-128"/>
                <a:ea typeface="Meiryo UI" panose="020B0604030504040204" pitchFamily="50" charset="-128"/>
              </a:rPr>
              <a:t>事業</a:t>
            </a:r>
            <a:r>
              <a:rPr lang="ja-JP" altLang="en-US" sz="1200" dirty="0" smtClean="0">
                <a:latin typeface="Meiryo UI" panose="020B0604030504040204" pitchFamily="50" charset="-128"/>
                <a:ea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内閣府事業に大阪府</a:t>
            </a:r>
            <a:r>
              <a:rPr lang="ja-JP" altLang="en-US" sz="1200" dirty="0">
                <a:latin typeface="Meiryo UI" panose="020B0604030504040204" pitchFamily="50" charset="-128"/>
                <a:ea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rPr>
              <a:t>河内長野市</a:t>
            </a:r>
            <a:r>
              <a:rPr lang="ja-JP" altLang="en-US" sz="1200" dirty="0">
                <a:latin typeface="Meiryo UI" panose="020B0604030504040204" pitchFamily="50" charset="-128"/>
                <a:ea typeface="Meiryo UI" panose="020B0604030504040204" pitchFamily="50" charset="-128"/>
              </a:rPr>
              <a:t>が</a:t>
            </a:r>
            <a:r>
              <a:rPr lang="ja-JP" altLang="en-US" sz="1200" dirty="0" smtClean="0">
                <a:latin typeface="Meiryo UI" panose="020B0604030504040204" pitchFamily="50" charset="-128"/>
                <a:ea typeface="Meiryo UI" panose="020B0604030504040204" pitchFamily="50" charset="-128"/>
              </a:rPr>
              <a:t>共同提案。大阪府</a:t>
            </a:r>
            <a:endParaRPr lang="en-US" altLang="ja-JP" sz="1200" dirty="0" smtClean="0">
              <a:latin typeface="Meiryo UI" panose="020B0604030504040204" pitchFamily="50" charset="-128"/>
              <a:ea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rPr>
              <a:t>　として初の自動運転の実証事業等に採択された</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2018.8</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sp>
        <p:nvSpPr>
          <p:cNvPr id="18" name="正方形/長方形 17"/>
          <p:cNvSpPr/>
          <p:nvPr/>
        </p:nvSpPr>
        <p:spPr>
          <a:xfrm>
            <a:off x="4283968" y="4838962"/>
            <a:ext cx="4500500" cy="1938992"/>
          </a:xfrm>
          <a:prstGeom prst="rect">
            <a:avLst/>
          </a:prstGeom>
          <a:ln>
            <a:solidFill>
              <a:schemeClr val="tx1"/>
            </a:solidFill>
            <a:prstDash val="dash"/>
          </a:ln>
        </p:spPr>
        <p:txBody>
          <a:bodyPr wrap="square">
            <a:spAutoFit/>
          </a:bodyPr>
          <a:lstStyle/>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rPr>
              <a:t>目的</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交通</a:t>
            </a:r>
            <a:r>
              <a:rPr lang="ja-JP" altLang="en-US" sz="1000" dirty="0">
                <a:latin typeface="Meiryo UI" panose="020B0604030504040204" pitchFamily="50" charset="-128"/>
                <a:ea typeface="Meiryo UI" panose="020B0604030504040204" pitchFamily="50" charset="-128"/>
              </a:rPr>
              <a:t>不便地における新たな移動サービスを実現することで、少子高齢化社会に</a:t>
            </a:r>
            <a:r>
              <a:rPr lang="ja-JP" altLang="en-US" sz="1000" dirty="0" smtClean="0">
                <a:latin typeface="Meiryo UI" panose="020B0604030504040204" pitchFamily="50" charset="-128"/>
                <a:ea typeface="Meiryo UI" panose="020B0604030504040204" pitchFamily="50" charset="-128"/>
              </a:rPr>
              <a:t>おける</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公共</a:t>
            </a:r>
            <a:r>
              <a:rPr lang="ja-JP" altLang="en-US" sz="1000" dirty="0">
                <a:latin typeface="Meiryo UI" panose="020B0604030504040204" pitchFamily="50" charset="-128"/>
                <a:ea typeface="Meiryo UI" panose="020B0604030504040204" pitchFamily="50" charset="-128"/>
              </a:rPr>
              <a:t>交通の維持・向上や高齢者の外出機会の拡大による健康寿命の</a:t>
            </a:r>
            <a:r>
              <a:rPr lang="ja-JP" altLang="en-US" sz="1000" dirty="0" smtClean="0">
                <a:latin typeface="Meiryo UI" panose="020B0604030504040204" pitchFamily="50" charset="-128"/>
                <a:ea typeface="Meiryo UI" panose="020B0604030504040204" pitchFamily="50" charset="-128"/>
              </a:rPr>
              <a:t>延伸</a:t>
            </a:r>
            <a:endParaRPr lang="en-US" altLang="ja-JP" sz="10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rPr>
              <a:t>実証実験概要</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STEP1</a:t>
            </a:r>
            <a:r>
              <a:rPr lang="ja-JP" altLang="en-US" sz="1000" dirty="0" smtClean="0">
                <a:latin typeface="Meiryo UI" panose="020B0604030504040204" pitchFamily="50" charset="-128"/>
                <a:ea typeface="Meiryo UI" panose="020B0604030504040204" pitchFamily="50" charset="-128"/>
              </a:rPr>
              <a:t>　電動</a:t>
            </a:r>
            <a:r>
              <a:rPr lang="ja-JP" altLang="en-US" sz="1000" dirty="0">
                <a:latin typeface="Meiryo UI" panose="020B0604030504040204" pitchFamily="50" charset="-128"/>
                <a:ea typeface="Meiryo UI" panose="020B0604030504040204" pitchFamily="50" charset="-128"/>
              </a:rPr>
              <a:t>ゴルフカート（手動運転）によるニーズ</a:t>
            </a:r>
            <a:r>
              <a:rPr lang="ja-JP" altLang="en-US" sz="1000" dirty="0" smtClean="0">
                <a:latin typeface="Meiryo UI" panose="020B0604030504040204" pitchFamily="50" charset="-128"/>
                <a:ea typeface="Meiryo UI" panose="020B0604030504040204" pitchFamily="50" charset="-128"/>
              </a:rPr>
              <a:t>検証</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STEP2</a:t>
            </a:r>
            <a:r>
              <a:rPr lang="ja-JP" altLang="en-US" sz="1000" dirty="0">
                <a:latin typeface="Meiryo UI" panose="020B0604030504040204" pitchFamily="50" charset="-128"/>
                <a:ea typeface="Meiryo UI" panose="020B0604030504040204" pitchFamily="50" charset="-128"/>
              </a:rPr>
              <a:t>　自動運転モビリティによる走行実験</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STEP3</a:t>
            </a:r>
            <a:r>
              <a:rPr lang="ja-JP" altLang="en-US" sz="1000" dirty="0">
                <a:latin typeface="Meiryo UI" panose="020B0604030504040204" pitchFamily="50" charset="-128"/>
                <a:ea typeface="Meiryo UI" panose="020B0604030504040204" pitchFamily="50" charset="-128"/>
              </a:rPr>
              <a:t>　自動運転・手動運転モビリティによる実装</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STEP4</a:t>
            </a:r>
            <a:r>
              <a:rPr lang="ja-JP" altLang="en-US" sz="1000" dirty="0">
                <a:latin typeface="Meiryo UI" panose="020B0604030504040204" pitchFamily="50" charset="-128"/>
                <a:ea typeface="Meiryo UI" panose="020B0604030504040204" pitchFamily="50" charset="-128"/>
              </a:rPr>
              <a:t>　電動ゴルフカート（手動運転）実装横展開</a:t>
            </a:r>
            <a:endParaRPr lang="en-US" altLang="ja-JP" sz="10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事業実施エリア：</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河内長野市</a:t>
            </a:r>
            <a:r>
              <a:rPr lang="ja-JP" altLang="en-US" sz="1000" dirty="0">
                <a:latin typeface="Meiryo UI" panose="020B0604030504040204" pitchFamily="50" charset="-128"/>
                <a:ea typeface="Meiryo UI" panose="020B0604030504040204" pitchFamily="50" charset="-128"/>
              </a:rPr>
              <a:t>（南花台地区等</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264988" y="4581128"/>
            <a:ext cx="3907411"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事業の概要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064608" y="1041833"/>
            <a:ext cx="1846800" cy="273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Meiryo UI" panose="020B0604030504040204" pitchFamily="50" charset="-128"/>
                <a:ea typeface="Meiryo UI" panose="020B0604030504040204" pitchFamily="50" charset="-128"/>
              </a:rPr>
              <a:t>実証事業の支援例</a:t>
            </a:r>
            <a:endParaRPr kumimoji="1" lang="ja-JP" altLang="en-US"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4064608" y="1394352"/>
            <a:ext cx="1296000" cy="730969"/>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・ドローン</a:t>
            </a:r>
            <a:r>
              <a:rPr lang="ja-JP" altLang="en-US" sz="1100" dirty="0">
                <a:latin typeface="Meiryo UI" panose="020B0604030504040204" pitchFamily="50" charset="-128"/>
                <a:ea typeface="Meiryo UI" panose="020B0604030504040204" pitchFamily="50" charset="-128"/>
              </a:rPr>
              <a:t>を活用</a:t>
            </a:r>
            <a:r>
              <a:rPr lang="ja-JP" altLang="en-US" sz="1100" dirty="0" smtClean="0">
                <a:latin typeface="Meiryo UI" panose="020B0604030504040204" pitchFamily="50" charset="-128"/>
                <a:ea typeface="Meiryo UI" panose="020B0604030504040204" pitchFamily="50" charset="-128"/>
              </a:rPr>
              <a:t>した「</a:t>
            </a:r>
            <a:r>
              <a:rPr lang="ja-JP" altLang="en-US" sz="1100" dirty="0">
                <a:latin typeface="Meiryo UI" panose="020B0604030504040204" pitchFamily="50" charset="-128"/>
                <a:ea typeface="Meiryo UI" panose="020B0604030504040204" pitchFamily="50" charset="-128"/>
              </a:rPr>
              <a:t>大阪城・六番櫓」</a:t>
            </a:r>
            <a:r>
              <a:rPr lang="ja-JP" altLang="en-US" sz="1100" dirty="0" smtClean="0">
                <a:latin typeface="Meiryo UI" panose="020B0604030504040204" pitchFamily="50" charset="-128"/>
                <a:ea typeface="Meiryo UI" panose="020B0604030504040204" pitchFamily="50" charset="-128"/>
              </a:rPr>
              <a:t>の画像撮影</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2017.6</a:t>
            </a:r>
            <a:r>
              <a:rPr lang="ja-JP" altLang="en-US" sz="1100" dirty="0">
                <a:latin typeface="Meiryo UI" panose="020B0604030504040204" pitchFamily="50" charset="-128"/>
                <a:ea typeface="Meiryo UI" panose="020B0604030504040204" pitchFamily="50" charset="-128"/>
              </a:rPr>
              <a:t>）</a:t>
            </a:r>
          </a:p>
        </p:txBody>
      </p:sp>
      <p:sp>
        <p:nvSpPr>
          <p:cNvPr id="66" name="正方形/長方形 65"/>
          <p:cNvSpPr/>
          <p:nvPr/>
        </p:nvSpPr>
        <p:spPr>
          <a:xfrm>
            <a:off x="5312034" y="1375115"/>
            <a:ext cx="1512000"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・訪日外国人向け無料</a:t>
            </a:r>
            <a:r>
              <a:rPr lang="en-US" altLang="ja-JP" sz="1100" dirty="0">
                <a:latin typeface="Meiryo UI" panose="020B0604030504040204" pitchFamily="50" charset="-128"/>
                <a:ea typeface="Meiryo UI" panose="020B0604030504040204" pitchFamily="50" charset="-128"/>
              </a:rPr>
              <a:t>SIM</a:t>
            </a:r>
            <a:r>
              <a:rPr lang="ja-JP" altLang="en-US" sz="1100" dirty="0">
                <a:latin typeface="Meiryo UI" panose="020B0604030504040204" pitchFamily="50" charset="-128"/>
                <a:ea typeface="Meiryo UI" panose="020B0604030504040204" pitchFamily="50" charset="-128"/>
              </a:rPr>
              <a:t>カードアプリに</a:t>
            </a:r>
            <a:r>
              <a:rPr lang="ja-JP" altLang="en-US" sz="1100" dirty="0" smtClean="0">
                <a:latin typeface="Meiryo UI" panose="020B0604030504040204" pitchFamily="50" charset="-128"/>
                <a:ea typeface="Meiryo UI" panose="020B0604030504040204" pitchFamily="50" charset="-128"/>
              </a:rPr>
              <a:t>よる</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送客</a:t>
            </a:r>
            <a:r>
              <a:rPr lang="ja-JP" altLang="en-US" sz="1100" dirty="0">
                <a:latin typeface="Meiryo UI" panose="020B0604030504040204" pitchFamily="50" charset="-128"/>
                <a:ea typeface="Meiryo UI" panose="020B0604030504040204" pitchFamily="50" charset="-128"/>
              </a:rPr>
              <a:t>サービス（</a:t>
            </a:r>
            <a:r>
              <a:rPr lang="en-US" altLang="ja-JP" sz="1100" dirty="0" smtClean="0">
                <a:latin typeface="Meiryo UI" panose="020B0604030504040204" pitchFamily="50" charset="-128"/>
                <a:ea typeface="Meiryo UI" panose="020B0604030504040204" pitchFamily="50" charset="-128"/>
              </a:rPr>
              <a:t>2017.11</a:t>
            </a:r>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12</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pic>
        <p:nvPicPr>
          <p:cNvPr id="69" name="図 68" descr="IMG_592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6170" y="2204263"/>
            <a:ext cx="1184818" cy="1946727"/>
          </a:xfrm>
          <a:prstGeom prst="rect">
            <a:avLst/>
          </a:prstGeom>
          <a:noFill/>
          <a:ln w="9525">
            <a:noFill/>
            <a:miter lim="800000"/>
            <a:headEnd/>
            <a:tailEnd/>
          </a:ln>
        </p:spPr>
      </p:pic>
      <p:sp>
        <p:nvSpPr>
          <p:cNvPr id="73" name="正方形/長方形 72"/>
          <p:cNvSpPr/>
          <p:nvPr/>
        </p:nvSpPr>
        <p:spPr>
          <a:xfrm>
            <a:off x="7621803" y="4188583"/>
            <a:ext cx="1368000" cy="248529"/>
          </a:xfrm>
          <a:prstGeom prst="rect">
            <a:avLst/>
          </a:prstGeom>
        </p:spPr>
        <p:txBody>
          <a:bodyPr wrap="square">
            <a:spAutoFit/>
          </a:bodyPr>
          <a:lstStyle/>
          <a:p>
            <a:pPr algn="r"/>
            <a:r>
              <a:rPr lang="ja-JP" altLang="en-US" sz="1100" dirty="0" smtClean="0">
                <a:latin typeface="Meiryo UI" panose="020B0604030504040204" pitchFamily="50" charset="-128"/>
                <a:ea typeface="Meiryo UI" panose="020B0604030504040204" pitchFamily="50" charset="-128"/>
              </a:rPr>
              <a:t>な</a:t>
            </a:r>
            <a:r>
              <a:rPr lang="ja-JP" altLang="en-US" sz="1100" dirty="0">
                <a:latin typeface="Meiryo UI" panose="020B0604030504040204" pitchFamily="50" charset="-128"/>
                <a:ea typeface="Meiryo UI" panose="020B0604030504040204" pitchFamily="50" charset="-128"/>
              </a:rPr>
              <a:t>ど</a:t>
            </a:r>
            <a:endParaRPr lang="en-US" altLang="ja-JP" sz="1100" dirty="0" smtClean="0">
              <a:latin typeface="Meiryo UI" panose="020B0604030504040204" pitchFamily="50" charset="-128"/>
              <a:ea typeface="Meiryo UI" panose="020B0604030504040204" pitchFamily="50" charset="-128"/>
            </a:endParaRPr>
          </a:p>
        </p:txBody>
      </p:sp>
      <p:sp>
        <p:nvSpPr>
          <p:cNvPr id="74" name="正方形/長方形 73"/>
          <p:cNvSpPr/>
          <p:nvPr/>
        </p:nvSpPr>
        <p:spPr>
          <a:xfrm>
            <a:off x="6732504" y="1383871"/>
            <a:ext cx="2376000" cy="409343"/>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ICT</a:t>
            </a:r>
            <a:r>
              <a:rPr lang="ja-JP" altLang="en-US" sz="1100" dirty="0">
                <a:latin typeface="Meiryo UI" panose="020B0604030504040204" pitchFamily="50" charset="-128"/>
                <a:ea typeface="Meiryo UI" panose="020B0604030504040204" pitchFamily="50" charset="-128"/>
              </a:rPr>
              <a:t>技術を活用した地下河川構造物に対する点検手法の</a:t>
            </a:r>
            <a:r>
              <a:rPr lang="ja-JP" altLang="en-US" sz="1100" dirty="0" smtClean="0">
                <a:latin typeface="Meiryo UI" panose="020B0604030504040204" pitchFamily="50" charset="-128"/>
                <a:ea typeface="Meiryo UI" panose="020B0604030504040204" pitchFamily="50" charset="-128"/>
              </a:rPr>
              <a:t>検証（</a:t>
            </a:r>
            <a:r>
              <a:rPr lang="en-US" altLang="ja-JP" sz="1100" dirty="0" smtClean="0">
                <a:latin typeface="Meiryo UI" panose="020B0604030504040204" pitchFamily="50" charset="-128"/>
                <a:ea typeface="Meiryo UI" panose="020B0604030504040204" pitchFamily="50" charset="-128"/>
              </a:rPr>
              <a:t>2018.8</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75" name="正方形/長方形 74"/>
          <p:cNvSpPr/>
          <p:nvPr/>
        </p:nvSpPr>
        <p:spPr>
          <a:xfrm>
            <a:off x="6732504" y="3054455"/>
            <a:ext cx="2376000" cy="409343"/>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・「中之島チャレンジ」における移動ロボットの自動走行技術実証（</a:t>
            </a:r>
            <a:r>
              <a:rPr lang="en-US" altLang="ja-JP" sz="1100" dirty="0" smtClean="0">
                <a:latin typeface="Meiryo UI" panose="020B0604030504040204" pitchFamily="50" charset="-128"/>
                <a:ea typeface="Meiryo UI" panose="020B0604030504040204" pitchFamily="50" charset="-128"/>
              </a:rPr>
              <a:t>2018.9</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grpSp>
        <p:nvGrpSpPr>
          <p:cNvPr id="77" name="Group 15"/>
          <p:cNvGrpSpPr>
            <a:grpSpLocks/>
          </p:cNvGrpSpPr>
          <p:nvPr/>
        </p:nvGrpSpPr>
        <p:grpSpPr bwMode="auto">
          <a:xfrm>
            <a:off x="6923494" y="1999523"/>
            <a:ext cx="1929645" cy="842438"/>
            <a:chOff x="2885" y="7358"/>
            <a:chExt cx="5095" cy="2293"/>
          </a:xfrm>
        </p:grpSpPr>
        <p:pic>
          <p:nvPicPr>
            <p:cNvPr id="78" name="Picture 16" descr="三ツ島ドローン撮影3"/>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5560" y="7358"/>
              <a:ext cx="2420" cy="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7" descr="中鴻池MMS計測"/>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2885" y="7360"/>
              <a:ext cx="2670" cy="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 name="図 8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7630" y="3528535"/>
            <a:ext cx="1318248" cy="825665"/>
          </a:xfrm>
          <a:prstGeom prst="rect">
            <a:avLst/>
          </a:prstGeom>
          <a:noFill/>
          <a:ln>
            <a:noFill/>
          </a:ln>
        </p:spPr>
      </p:pic>
      <p:sp>
        <p:nvSpPr>
          <p:cNvPr id="83"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a:t>
            </a:r>
            <a:r>
              <a:rPr lang="en-US" altLang="ja-JP" dirty="0">
                <a:latin typeface="Meiryo UI" panose="020B0604030504040204" pitchFamily="50" charset="-128"/>
                <a:ea typeface="Meiryo UI" panose="020B0604030504040204" pitchFamily="50" charset="-128"/>
              </a:rPr>
              <a:t>0</a:t>
            </a:r>
            <a:endParaRPr kumimoji="1" lang="ja-JP" altLang="en-US"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8436" y="5874864"/>
            <a:ext cx="1126012" cy="794496"/>
          </a:xfrm>
          <a:prstGeom prst="rect">
            <a:avLst/>
          </a:prstGeom>
        </p:spPr>
      </p:pic>
      <p:sp>
        <p:nvSpPr>
          <p:cNvPr id="26" name="正方形/長方形 25"/>
          <p:cNvSpPr/>
          <p:nvPr/>
        </p:nvSpPr>
        <p:spPr>
          <a:xfrm>
            <a:off x="323528" y="5601434"/>
            <a:ext cx="3641939" cy="707886"/>
          </a:xfrm>
          <a:prstGeom prst="rect">
            <a:avLst/>
          </a:prstGeom>
          <a:ln>
            <a:solidFill>
              <a:schemeClr val="tx1"/>
            </a:solidFill>
            <a:prstDash val="dash"/>
          </a:ln>
        </p:spPr>
        <p:txBody>
          <a:bodyPr wrap="square">
            <a:spAutoFit/>
          </a:bodyPr>
          <a:lstStyle/>
          <a:p>
            <a:r>
              <a:rPr lang="ja-JP" altLang="en-US" sz="1000" dirty="0">
                <a:latin typeface="Meiryo UI" panose="020B0604030504040204" pitchFamily="50" charset="-128"/>
                <a:ea typeface="Meiryo UI" panose="020B0604030504040204" pitchFamily="50" charset="-128"/>
              </a:rPr>
              <a:t>事業の実施体制として、国、民間事業者、地域住民の</a:t>
            </a:r>
            <a:r>
              <a:rPr lang="ja-JP" altLang="en-US" sz="1000" dirty="0" smtClean="0">
                <a:latin typeface="Meiryo UI" panose="020B0604030504040204" pitchFamily="50" charset="-128"/>
                <a:ea typeface="Meiryo UI" panose="020B0604030504040204" pitchFamily="50" charset="-128"/>
              </a:rPr>
              <a:t>方等</a:t>
            </a:r>
            <a:r>
              <a:rPr lang="ja-JP" altLang="en-US" sz="1000" dirty="0">
                <a:latin typeface="Meiryo UI" panose="020B0604030504040204" pitchFamily="50" charset="-128"/>
                <a:ea typeface="Meiryo UI" panose="020B0604030504040204" pitchFamily="50" charset="-128"/>
              </a:rPr>
              <a:t>と一体となって進めていくため、「大阪府・</a:t>
            </a:r>
            <a:r>
              <a:rPr lang="ja-JP" altLang="en-US" sz="1000" dirty="0" smtClean="0">
                <a:latin typeface="Meiryo UI" panose="020B0604030504040204" pitchFamily="50" charset="-128"/>
                <a:ea typeface="Meiryo UI" panose="020B0604030504040204" pitchFamily="50" charset="-128"/>
              </a:rPr>
              <a:t>河内長野市 近未来</a:t>
            </a:r>
            <a:r>
              <a:rPr lang="ja-JP" altLang="en-US" sz="1000" dirty="0">
                <a:latin typeface="Meiryo UI" panose="020B0604030504040204" pitchFamily="50" charset="-128"/>
                <a:ea typeface="Meiryo UI" panose="020B0604030504040204" pitchFamily="50" charset="-128"/>
              </a:rPr>
              <a:t>技術地域実装協議会」を</a:t>
            </a:r>
            <a:r>
              <a:rPr lang="ja-JP" altLang="en-US" sz="1000" dirty="0" smtClean="0">
                <a:latin typeface="Meiryo UI" panose="020B0604030504040204" pitchFamily="50" charset="-128"/>
                <a:ea typeface="Meiryo UI" panose="020B0604030504040204" pitchFamily="50" charset="-128"/>
              </a:rPr>
              <a:t>設置（</a:t>
            </a:r>
            <a:r>
              <a:rPr lang="en-US" altLang="ja-JP" sz="1000" dirty="0" smtClean="0">
                <a:latin typeface="Meiryo UI" panose="020B0604030504040204" pitchFamily="50" charset="-128"/>
                <a:ea typeface="Meiryo UI" panose="020B0604030504040204" pitchFamily="50" charset="-128"/>
              </a:rPr>
              <a:t>2018.11</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323528" y="5339876"/>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協議会の設置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08520" y="3429071"/>
            <a:ext cx="86409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700" dirty="0" smtClean="0">
                <a:solidFill>
                  <a:schemeClr val="tx1"/>
                </a:solidFill>
                <a:latin typeface="Meiryo UI" panose="020B0604030504040204" pitchFamily="50" charset="-128"/>
                <a:ea typeface="Meiryo UI" panose="020B0604030504040204" pitchFamily="50" charset="-128"/>
              </a:rPr>
              <a:t>必要な費用負担</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grpSp>
        <p:nvGrpSpPr>
          <p:cNvPr id="21" name="グループ化 20"/>
          <p:cNvGrpSpPr/>
          <p:nvPr/>
        </p:nvGrpSpPr>
        <p:grpSpPr>
          <a:xfrm>
            <a:off x="179512" y="2852936"/>
            <a:ext cx="3724734" cy="1364693"/>
            <a:chOff x="-3780928" y="2852865"/>
            <a:chExt cx="3990010" cy="1364693"/>
          </a:xfrm>
        </p:grpSpPr>
        <p:sp>
          <p:nvSpPr>
            <p:cNvPr id="6" name="角丸四角形 5"/>
            <p:cNvSpPr/>
            <p:nvPr/>
          </p:nvSpPr>
          <p:spPr>
            <a:xfrm>
              <a:off x="-3780928" y="2996952"/>
              <a:ext cx="1296144" cy="21962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実証事業の実施主体</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564904" y="2852865"/>
              <a:ext cx="86409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事業者</a:t>
              </a: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28" name="角丸四角形 27"/>
            <p:cNvSpPr/>
            <p:nvPr/>
          </p:nvSpPr>
          <p:spPr>
            <a:xfrm>
              <a:off x="-3780928" y="3789111"/>
              <a:ext cx="1296144" cy="428447"/>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大阪府、大阪市の関連</a:t>
              </a:r>
              <a:endParaRPr kumimoji="1" lang="en-US" altLang="ja-JP" sz="7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700" dirty="0" smtClean="0">
                  <a:solidFill>
                    <a:schemeClr val="tx1"/>
                  </a:solidFill>
                  <a:latin typeface="Meiryo UI" panose="020B0604030504040204" pitchFamily="50" charset="-128"/>
                  <a:ea typeface="Meiryo UI" panose="020B0604030504040204" pitchFamily="50" charset="-128"/>
                </a:rPr>
                <a:t>施設や大阪商工会議所の会員企業等</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3708920" y="3645024"/>
              <a:ext cx="1152128" cy="144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フィールド管理者</a:t>
              </a: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0" name="上矢印 9"/>
            <p:cNvSpPr/>
            <p:nvPr/>
          </p:nvSpPr>
          <p:spPr>
            <a:xfrm>
              <a:off x="-3132856" y="3285016"/>
              <a:ext cx="144016" cy="28800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下矢印 10"/>
            <p:cNvSpPr/>
            <p:nvPr/>
          </p:nvSpPr>
          <p:spPr>
            <a:xfrm>
              <a:off x="-3276872" y="3285016"/>
              <a:ext cx="144016" cy="288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 name="正方形/長方形 31"/>
            <p:cNvSpPr/>
            <p:nvPr/>
          </p:nvSpPr>
          <p:spPr>
            <a:xfrm>
              <a:off x="-3060848" y="3357008"/>
              <a:ext cx="86409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 dirty="0" smtClean="0">
                  <a:solidFill>
                    <a:schemeClr val="tx1"/>
                  </a:solidFill>
                  <a:latin typeface="Meiryo UI" panose="020B0604030504040204" pitchFamily="50" charset="-128"/>
                  <a:ea typeface="Meiryo UI" panose="020B0604030504040204" pitchFamily="50" charset="-128"/>
                </a:rPr>
                <a:t>フィールド提供</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1980728" y="3429071"/>
              <a:ext cx="2189810" cy="287961"/>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nchorCtr="0"/>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事業者の窓口 ＝ 事務局：大阪商工会議所</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1947823" y="3284984"/>
              <a:ext cx="2124000" cy="144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実証事業検討チーム</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gn="ctr"/>
              <a:r>
                <a:rPr lang="ja-JP" altLang="en-US" sz="700" b="1" dirty="0">
                  <a:solidFill>
                    <a:schemeClr val="tx1"/>
                  </a:solidFill>
                  <a:latin typeface="Meiryo UI" panose="020B0604030504040204" pitchFamily="50" charset="-128"/>
                  <a:ea typeface="Meiryo UI" panose="020B0604030504040204" pitchFamily="50" charset="-128"/>
                </a:rPr>
                <a:t>（大阪府、大阪市、大阪商工会議所で構成</a:t>
              </a:r>
              <a:r>
                <a:rPr lang="ja-JP" altLang="en-US" sz="700" b="1" dirty="0" smtClean="0">
                  <a:solidFill>
                    <a:schemeClr val="tx1"/>
                  </a:solidFill>
                  <a:latin typeface="Meiryo UI" panose="020B0604030504040204" pitchFamily="50" charset="-128"/>
                  <a:ea typeface="Meiryo UI" panose="020B0604030504040204" pitchFamily="50" charset="-128"/>
                </a:rPr>
                <a:t>）</a:t>
              </a:r>
              <a:endParaRPr lang="en-US" altLang="ja-JP" sz="900" b="1" dirty="0">
                <a:solidFill>
                  <a:schemeClr val="tx1"/>
                </a:solidFill>
                <a:latin typeface="Meiryo UI" panose="020B0604030504040204" pitchFamily="50" charset="-128"/>
                <a:ea typeface="Meiryo UI" panose="020B0604030504040204" pitchFamily="50" charset="-128"/>
              </a:endParaRPr>
            </a:p>
          </p:txBody>
        </p:sp>
        <p:sp>
          <p:nvSpPr>
            <p:cNvPr id="12" name="右矢印 11"/>
            <p:cNvSpPr/>
            <p:nvPr/>
          </p:nvSpPr>
          <p:spPr>
            <a:xfrm rot="1800000">
              <a:off x="-2412776" y="3235040"/>
              <a:ext cx="43200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左矢印 12"/>
            <p:cNvSpPr/>
            <p:nvPr/>
          </p:nvSpPr>
          <p:spPr>
            <a:xfrm rot="19800000">
              <a:off x="-2412776" y="3743390"/>
              <a:ext cx="432048" cy="144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4" name="正方形/長方形 43"/>
            <p:cNvSpPr/>
            <p:nvPr/>
          </p:nvSpPr>
          <p:spPr>
            <a:xfrm>
              <a:off x="-2484784" y="2996952"/>
              <a:ext cx="86409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 dirty="0" smtClean="0">
                  <a:solidFill>
                    <a:schemeClr val="tx1"/>
                  </a:solidFill>
                  <a:latin typeface="Meiryo UI" panose="020B0604030504040204" pitchFamily="50" charset="-128"/>
                  <a:ea typeface="Meiryo UI" panose="020B0604030504040204" pitchFamily="50" charset="-128"/>
                </a:rPr>
                <a:t>事業の提案</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2484784" y="4005080"/>
              <a:ext cx="86409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 dirty="0" smtClean="0">
                  <a:solidFill>
                    <a:schemeClr val="tx1"/>
                  </a:solidFill>
                  <a:latin typeface="Meiryo UI" panose="020B0604030504040204" pitchFamily="50" charset="-128"/>
                  <a:ea typeface="Meiryo UI" panose="020B0604030504040204" pitchFamily="50" charset="-128"/>
                </a:rPr>
                <a:t>フィールド調査・</a:t>
              </a:r>
              <a:endParaRPr kumimoji="1" lang="en-US" altLang="ja-JP" sz="600" dirty="0" smtClean="0">
                <a:solidFill>
                  <a:schemeClr val="tx1"/>
                </a:solidFill>
                <a:latin typeface="Meiryo UI" panose="020B0604030504040204" pitchFamily="50" charset="-128"/>
                <a:ea typeface="Meiryo UI" panose="020B0604030504040204" pitchFamily="50" charset="-128"/>
              </a:endParaRPr>
            </a:p>
            <a:p>
              <a:r>
                <a:rPr lang="ja-JP" altLang="en-US" sz="600" dirty="0" smtClean="0">
                  <a:solidFill>
                    <a:schemeClr val="tx1"/>
                  </a:solidFill>
                  <a:latin typeface="Meiryo UI" panose="020B0604030504040204" pitchFamily="50" charset="-128"/>
                  <a:ea typeface="Meiryo UI" panose="020B0604030504040204" pitchFamily="50" charset="-128"/>
                </a:rPr>
                <a:t>事前協議</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grpSp>
      <p:pic>
        <p:nvPicPr>
          <p:cNvPr id="65" name="図 6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3463" y="2168321"/>
            <a:ext cx="1113490" cy="1199370"/>
          </a:xfrm>
          <a:prstGeom prst="rect">
            <a:avLst/>
          </a:prstGeom>
          <a:noFill/>
          <a:ln>
            <a:noFill/>
          </a:ln>
        </p:spPr>
      </p:pic>
    </p:spTree>
    <p:extLst>
      <p:ext uri="{BB962C8B-B14F-4D97-AF65-F5344CB8AC3E}">
        <p14:creationId xmlns:p14="http://schemas.microsoft.com/office/powerpoint/2010/main" val="17573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テキスト ボックス 76"/>
          <p:cNvSpPr txBox="1"/>
          <p:nvPr/>
        </p:nvSpPr>
        <p:spPr>
          <a:xfrm>
            <a:off x="107504" y="4273134"/>
            <a:ext cx="4475064" cy="86177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◇御堂筋将来ビジョンの策定（</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御堂筋完成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周年（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2037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年）をターゲットイヤーとして、検討や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交通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・にぎわい創出社会実験等を通じて機運醸成を図りながら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の実現をめざす。</a:t>
            </a:r>
          </a:p>
        </p:txBody>
      </p:sp>
      <p:sp>
        <p:nvSpPr>
          <p:cNvPr id="68" name="テキスト ボックス 67"/>
          <p:cNvSpPr txBox="1"/>
          <p:nvPr/>
        </p:nvSpPr>
        <p:spPr>
          <a:xfrm>
            <a:off x="107504" y="1268760"/>
            <a:ext cx="4392000" cy="758926"/>
          </a:xfrm>
          <a:prstGeom prst="rect">
            <a:avLst/>
          </a:prstGeom>
          <a:noFill/>
        </p:spPr>
        <p:txBody>
          <a:bodyPr wrap="square" rtlCol="0">
            <a:spAutoFit/>
          </a:bodyPr>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うめきた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２期の開発事業者の決定（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年度先行</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ちびらきに向けて、大阪の顔、関西のハブとなる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みどり」と「イノベーション」の融合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拠点の実現をめざす。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716496" y="1268760"/>
            <a:ext cx="4437376" cy="758926"/>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◇夢洲まちづくり構想の策定（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「夢と創造に出会える未来都市」をコンセプトとして、臨海部に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新たな国際観光拠点となる都市空間の形成をめざす。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期の開発事業者の決定や夢洲まちづくり構想の策定、御堂筋や新大阪における将来に向けたまちづくりの検討など都市空間創造の動きが進む。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資本力（世界水準の都市ブランドの確立）</a:t>
            </a:r>
          </a:p>
        </p:txBody>
      </p:sp>
      <p:pic>
        <p:nvPicPr>
          <p:cNvPr id="19" name="図 18"/>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889857" y="2027686"/>
            <a:ext cx="2584319" cy="1887485"/>
          </a:xfrm>
          <a:prstGeom prst="rect">
            <a:avLst/>
          </a:prstGeom>
        </p:spPr>
      </p:pic>
      <p:sp>
        <p:nvSpPr>
          <p:cNvPr id="1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a:t>
            </a:r>
            <a:r>
              <a:rPr lang="en-US" altLang="ja-JP" dirty="0">
                <a:latin typeface="Meiryo UI" panose="020B0604030504040204" pitchFamily="50" charset="-128"/>
                <a:ea typeface="Meiryo UI" panose="020B0604030504040204" pitchFamily="50" charset="-128"/>
              </a:rPr>
              <a:t>1</a:t>
            </a:r>
            <a:endParaRPr kumimoji="1" lang="ja-JP" altLang="en-US"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716496" y="3966218"/>
            <a:ext cx="4320000" cy="100450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新大阪駅</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周辺地域都市再生緊急整備地域検討</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協議会の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都市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再生緊急整備地域の指定に向けて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将来像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方針の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骨格を、民間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の創意と工夫を活かして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38" y="5662595"/>
            <a:ext cx="2103414" cy="1150781"/>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5528106"/>
            <a:ext cx="2099603" cy="1141254"/>
          </a:xfrm>
          <a:prstGeom prst="rect">
            <a:avLst/>
          </a:prstGeom>
        </p:spPr>
      </p:pic>
      <p:sp>
        <p:nvSpPr>
          <p:cNvPr id="11" name="右矢印 10"/>
          <p:cNvSpPr/>
          <p:nvPr/>
        </p:nvSpPr>
        <p:spPr>
          <a:xfrm>
            <a:off x="2231232" y="5991091"/>
            <a:ext cx="324544" cy="246221"/>
          </a:xfrm>
          <a:prstGeom prst="rightArrow">
            <a:avLst/>
          </a:prstGeom>
          <a:gradFill flip="none" rotWithShape="1">
            <a:gsLst>
              <a:gs pos="50000">
                <a:srgbClr val="FF66FF"/>
              </a:gs>
              <a:gs pos="0">
                <a:schemeClr val="bg1"/>
              </a:gs>
              <a:gs pos="100000">
                <a:srgbClr val="FF66FF"/>
              </a:gs>
            </a:gsLst>
            <a:lin ang="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36338" y="5438309"/>
            <a:ext cx="21024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側</a:t>
            </a:r>
            <a:r>
              <a:rPr lang="ja-JP" altLang="en-US" sz="1000" b="1" dirty="0" smtClean="0">
                <a:latin typeface="Meiryo UI" panose="020B0604030504040204" pitchFamily="50" charset="-128"/>
                <a:ea typeface="Meiryo UI" panose="020B0604030504040204" pitchFamily="50" charset="-128"/>
              </a:rPr>
              <a:t>道歩行者空間化</a:t>
            </a:r>
            <a:endParaRPr kumimoji="1" lang="ja-JP" altLang="en-US" sz="10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2483768" y="5301208"/>
            <a:ext cx="20988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latin typeface="Meiryo UI" panose="020B0604030504040204" pitchFamily="50" charset="-128"/>
                <a:ea typeface="Meiryo UI" panose="020B0604030504040204" pitchFamily="50" charset="-128"/>
              </a:rPr>
              <a:t>人中心～フルモール化</a:t>
            </a:r>
            <a:endParaRPr kumimoji="1" lang="ja-JP" altLang="en-US" sz="1000" b="1" dirty="0">
              <a:latin typeface="Meiryo UI" panose="020B0604030504040204" pitchFamily="50" charset="-128"/>
              <a:ea typeface="Meiryo UI" panose="020B0604030504040204" pitchFamily="50" charset="-128"/>
            </a:endParaRPr>
          </a:p>
        </p:txBody>
      </p:sp>
      <p:sp>
        <p:nvSpPr>
          <p:cNvPr id="34" name="正方形/長方形 33"/>
          <p:cNvSpPr/>
          <p:nvPr/>
        </p:nvSpPr>
        <p:spPr>
          <a:xfrm>
            <a:off x="179512" y="5229200"/>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solidFill>
                  <a:srgbClr val="FF00FF"/>
                </a:solidFill>
                <a:latin typeface="Meiryo UI" panose="020B0604030504040204" pitchFamily="50" charset="-128"/>
                <a:ea typeface="Meiryo UI" panose="020B0604030504040204" pitchFamily="50" charset="-128"/>
              </a:rPr>
              <a:t>ファーストステップ</a:t>
            </a:r>
            <a:endParaRPr kumimoji="1" lang="ja-JP" altLang="en-US" sz="1000" b="1" dirty="0">
              <a:solidFill>
                <a:srgbClr val="FF00FF"/>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2411760" y="5085184"/>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solidFill>
                  <a:srgbClr val="FF00FF"/>
                </a:solidFill>
                <a:latin typeface="Meiryo UI" panose="020B0604030504040204" pitchFamily="50" charset="-128"/>
                <a:ea typeface="Meiryo UI" panose="020B0604030504040204" pitchFamily="50" charset="-128"/>
              </a:rPr>
              <a:t>将来ビジョン</a:t>
            </a:r>
            <a:endParaRPr kumimoji="1" lang="ja-JP" altLang="en-US" sz="1000" b="1" dirty="0">
              <a:solidFill>
                <a:srgbClr val="FF00FF"/>
              </a:solidFill>
              <a:latin typeface="Meiryo UI" panose="020B0604030504040204" pitchFamily="50" charset="-128"/>
              <a:ea typeface="Meiryo UI" panose="020B0604030504040204" pitchFamily="50" charset="-128"/>
            </a:endParaRPr>
          </a:p>
        </p:txBody>
      </p:sp>
      <p:grpSp>
        <p:nvGrpSpPr>
          <p:cNvPr id="40" name="グループ化 39"/>
          <p:cNvGrpSpPr>
            <a:grpSpLocks noChangeAspect="1"/>
          </p:cNvGrpSpPr>
          <p:nvPr/>
        </p:nvGrpSpPr>
        <p:grpSpPr>
          <a:xfrm>
            <a:off x="6064037" y="4935601"/>
            <a:ext cx="2592288" cy="1877775"/>
            <a:chOff x="4992363" y="1014567"/>
            <a:chExt cx="4850071" cy="3513241"/>
          </a:xfrm>
        </p:grpSpPr>
        <p:pic>
          <p:nvPicPr>
            <p:cNvPr id="41" name="図 40"/>
            <p:cNvPicPr>
              <a:picLocks noChangeAspect="1"/>
            </p:cNvPicPr>
            <p:nvPr/>
          </p:nvPicPr>
          <p:blipFill>
            <a:blip r:embed="rId6"/>
            <a:stretch>
              <a:fillRect/>
            </a:stretch>
          </p:blipFill>
          <p:spPr>
            <a:xfrm>
              <a:off x="5248111" y="1014567"/>
              <a:ext cx="4500397" cy="3513241"/>
            </a:xfrm>
            <a:prstGeom prst="rect">
              <a:avLst/>
            </a:prstGeom>
          </p:spPr>
        </p:pic>
        <p:cxnSp>
          <p:nvCxnSpPr>
            <p:cNvPr id="42" name="直線矢印コネクタ 41"/>
            <p:cNvCxnSpPr>
              <a:stCxn id="43" idx="2"/>
            </p:cNvCxnSpPr>
            <p:nvPr/>
          </p:nvCxnSpPr>
          <p:spPr>
            <a:xfrm>
              <a:off x="6249743" y="1867649"/>
              <a:ext cx="791288" cy="238420"/>
            </a:xfrm>
            <a:prstGeom prst="straightConnector1">
              <a:avLst/>
            </a:prstGeom>
            <a:ln w="190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5337839" y="1459027"/>
              <a:ext cx="1823806" cy="408622"/>
            </a:xfrm>
            <a:prstGeom prst="roundRect">
              <a:avLst/>
            </a:prstGeom>
            <a:solidFill>
              <a:srgbClr val="FF0000">
                <a:alpha val="32000"/>
              </a:srgbClr>
            </a:solidFill>
          </p:spPr>
          <p:txBody>
            <a:bodyPr wrap="square" rtlCol="0">
              <a:spAutoFit/>
            </a:bodyPr>
            <a:lstStyle/>
            <a:p>
              <a:r>
                <a:rPr lang="ja-JP" altLang="en-US" sz="600" b="1" dirty="0" smtClean="0">
                  <a:solidFill>
                    <a:prstClr val="black"/>
                  </a:solidFill>
                  <a:effectLst>
                    <a:glow rad="76200">
                      <a:schemeClr val="bg1"/>
                    </a:glow>
                  </a:effectLst>
                  <a:latin typeface="Meiryo UI" panose="020B0604030504040204" pitchFamily="50" charset="-128"/>
                  <a:ea typeface="Meiryo UI" panose="020B0604030504040204" pitchFamily="50" charset="-128"/>
                  <a:cs typeface="メイリオ" panose="020B0604030504040204" pitchFamily="50" charset="-128"/>
                </a:rPr>
                <a:t>概ねの検討対象地域</a:t>
              </a:r>
              <a:endParaRPr lang="ja-JP" altLang="en-US" sz="600" b="1" dirty="0">
                <a:solidFill>
                  <a:prstClr val="black"/>
                </a:solidFill>
                <a:effectLst>
                  <a:glow rad="76200">
                    <a:schemeClr val="bg1"/>
                  </a:glow>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p:cNvSpPr txBox="1"/>
            <p:nvPr/>
          </p:nvSpPr>
          <p:spPr>
            <a:xfrm>
              <a:off x="6942245" y="2079535"/>
              <a:ext cx="1212058" cy="369332"/>
            </a:xfrm>
            <a:prstGeom prst="rect">
              <a:avLst/>
            </a:prstGeom>
            <a:noFill/>
          </p:spPr>
          <p:txBody>
            <a:bodyPr wrap="square" rtlCol="0">
              <a:spAutoFit/>
            </a:bodyPr>
            <a:lstStyle/>
            <a:p>
              <a:r>
                <a:rPr lang="ja-JP" altLang="en-US" sz="600" b="1" dirty="0" smtClean="0">
                  <a:solidFill>
                    <a:srgbClr val="C00000"/>
                  </a:solidFill>
                  <a:effectLst>
                    <a:glow rad="203200">
                      <a:schemeClr val="bg1"/>
                    </a:glow>
                  </a:effectLst>
                  <a:latin typeface="+mn-ea"/>
                  <a:cs typeface="メイリオ" panose="020B0604030504040204" pitchFamily="50" charset="-128"/>
                </a:rPr>
                <a:t>新大阪駅</a:t>
              </a:r>
              <a:endParaRPr lang="ja-JP" altLang="en-US" sz="600" b="1" dirty="0">
                <a:solidFill>
                  <a:srgbClr val="C00000"/>
                </a:solidFill>
                <a:effectLst>
                  <a:glow rad="203200">
                    <a:schemeClr val="bg1"/>
                  </a:glow>
                </a:effectLst>
                <a:latin typeface="+mn-ea"/>
                <a:cs typeface="メイリオ" panose="020B0604030504040204" pitchFamily="50" charset="-128"/>
              </a:endParaRPr>
            </a:p>
          </p:txBody>
        </p:sp>
        <p:sp>
          <p:nvSpPr>
            <p:cNvPr id="45" name="テキスト ボックス 44"/>
            <p:cNvSpPr txBox="1"/>
            <p:nvPr/>
          </p:nvSpPr>
          <p:spPr>
            <a:xfrm>
              <a:off x="6038753" y="2412241"/>
              <a:ext cx="825818" cy="369332"/>
            </a:xfrm>
            <a:prstGeom prst="rect">
              <a:avLst/>
            </a:prstGeom>
            <a:noFill/>
          </p:spPr>
          <p:txBody>
            <a:bodyPr wrap="square" rtlCol="0">
              <a:spAutoFit/>
            </a:bodyPr>
            <a:lstStyle/>
            <a:p>
              <a:r>
                <a:rPr lang="ja-JP" altLang="en-US" sz="600" b="1" dirty="0" smtClean="0">
                  <a:solidFill>
                    <a:srgbClr val="C00000"/>
                  </a:solidFill>
                  <a:effectLst>
                    <a:glow rad="203200">
                      <a:schemeClr val="bg1"/>
                    </a:glow>
                  </a:effectLst>
                  <a:latin typeface="+mn-ea"/>
                  <a:cs typeface="メイリオ" panose="020B0604030504040204" pitchFamily="50" charset="-128"/>
                </a:rPr>
                <a:t>十三駅</a:t>
              </a:r>
              <a:endParaRPr lang="ja-JP" altLang="en-US" sz="600" b="1" dirty="0">
                <a:solidFill>
                  <a:srgbClr val="C00000"/>
                </a:solidFill>
                <a:effectLst>
                  <a:glow rad="203200">
                    <a:schemeClr val="bg1"/>
                  </a:glow>
                </a:effectLst>
                <a:latin typeface="+mn-ea"/>
                <a:cs typeface="メイリオ" panose="020B0604030504040204" pitchFamily="50" charset="-128"/>
              </a:endParaRPr>
            </a:p>
          </p:txBody>
        </p:sp>
        <p:sp>
          <p:nvSpPr>
            <p:cNvPr id="46" name="テキスト ボックス 45"/>
            <p:cNvSpPr txBox="1"/>
            <p:nvPr/>
          </p:nvSpPr>
          <p:spPr>
            <a:xfrm>
              <a:off x="7872684" y="1692735"/>
              <a:ext cx="825818" cy="369332"/>
            </a:xfrm>
            <a:prstGeom prst="rect">
              <a:avLst/>
            </a:prstGeom>
            <a:noFill/>
          </p:spPr>
          <p:txBody>
            <a:bodyPr wrap="square" rtlCol="0">
              <a:spAutoFit/>
            </a:bodyPr>
            <a:lstStyle/>
            <a:p>
              <a:r>
                <a:rPr lang="ja-JP" altLang="en-US" sz="600" b="1" dirty="0" smtClean="0">
                  <a:solidFill>
                    <a:srgbClr val="C00000"/>
                  </a:solidFill>
                  <a:effectLst>
                    <a:glow rad="203200">
                      <a:schemeClr val="bg1"/>
                    </a:glow>
                  </a:effectLst>
                  <a:latin typeface="+mn-ea"/>
                  <a:cs typeface="メイリオ" panose="020B0604030504040204" pitchFamily="50" charset="-128"/>
                </a:rPr>
                <a:t>淡路駅</a:t>
              </a:r>
              <a:endParaRPr lang="ja-JP" altLang="en-US" sz="600" b="1" dirty="0">
                <a:solidFill>
                  <a:srgbClr val="C00000"/>
                </a:solidFill>
                <a:effectLst>
                  <a:glow rad="203200">
                    <a:schemeClr val="bg1"/>
                  </a:glow>
                </a:effectLst>
                <a:latin typeface="+mn-ea"/>
                <a:cs typeface="メイリオ" panose="020B0604030504040204" pitchFamily="50" charset="-128"/>
              </a:endParaRPr>
            </a:p>
          </p:txBody>
        </p:sp>
        <p:sp>
          <p:nvSpPr>
            <p:cNvPr id="47" name="テキスト ボックス 46"/>
            <p:cNvSpPr txBox="1"/>
            <p:nvPr/>
          </p:nvSpPr>
          <p:spPr>
            <a:xfrm>
              <a:off x="6435931" y="2947910"/>
              <a:ext cx="860688" cy="492442"/>
            </a:xfrm>
            <a:prstGeom prst="rect">
              <a:avLst/>
            </a:prstGeom>
            <a:noFill/>
            <a:effectLst>
              <a:glow rad="38100">
                <a:schemeClr val="bg1"/>
              </a:glow>
            </a:effectLst>
          </p:spPr>
          <p:txBody>
            <a:bodyPr wrap="square" rtlCol="0">
              <a:spAutoFit/>
            </a:bodyPr>
            <a:lstStyle/>
            <a:p>
              <a:pPr algn="ctr"/>
              <a:r>
                <a:rPr lang="ja-JP" altLang="en-US" sz="600" b="1" dirty="0" smtClean="0">
                  <a:solidFill>
                    <a:prstClr val="black"/>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rPr>
                <a:t>うめきた</a:t>
              </a:r>
              <a:r>
                <a:rPr lang="en-US" altLang="ja-JP" sz="600" b="1" dirty="0">
                  <a:solidFill>
                    <a:prstClr val="black"/>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rPr>
                <a:t/>
              </a:r>
              <a:br>
                <a:rPr lang="en-US" altLang="ja-JP" sz="600" b="1" dirty="0">
                  <a:solidFill>
                    <a:prstClr val="black"/>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rPr>
              </a:br>
              <a:r>
                <a:rPr lang="ja-JP" altLang="en-US" sz="400" b="1" dirty="0" smtClean="0">
                  <a:solidFill>
                    <a:srgbClr val="C00000"/>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rPr>
                <a:t>（新駅）</a:t>
              </a:r>
              <a:endParaRPr lang="en-US" altLang="ja-JP" sz="400" b="1" dirty="0" smtClean="0">
                <a:solidFill>
                  <a:srgbClr val="C00000"/>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48" name="テキスト ボックス 47"/>
            <p:cNvSpPr txBox="1"/>
            <p:nvPr/>
          </p:nvSpPr>
          <p:spPr>
            <a:xfrm>
              <a:off x="7658582" y="3657434"/>
              <a:ext cx="1327638" cy="553998"/>
            </a:xfrm>
            <a:prstGeom prst="rect">
              <a:avLst/>
            </a:prstGeom>
            <a:noFill/>
          </p:spPr>
          <p:txBody>
            <a:bodyPr wrap="square" rtlCol="0">
              <a:spAutoFit/>
            </a:bodyPr>
            <a:lstStyle/>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大阪京橋駅・</a:t>
              </a:r>
              <a:endParaRPr lang="en-US" altLang="ja-JP"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大阪ﾋﾞｼﾞﾈｽﾊﾟｰｸ駅・</a:t>
              </a:r>
              <a:endParaRPr lang="en-US" altLang="ja-JP"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天満橋駅周辺地域</a:t>
              </a:r>
              <a:endParaRPr lang="en-US" altLang="ja-JP"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p:txBody>
        </p:sp>
        <p:sp>
          <p:nvSpPr>
            <p:cNvPr id="49" name="テキスト ボックス 48"/>
            <p:cNvSpPr txBox="1"/>
            <p:nvPr/>
          </p:nvSpPr>
          <p:spPr>
            <a:xfrm>
              <a:off x="6674169" y="3515456"/>
              <a:ext cx="1365244" cy="430888"/>
            </a:xfrm>
            <a:prstGeom prst="rect">
              <a:avLst/>
            </a:prstGeom>
            <a:noFill/>
          </p:spPr>
          <p:txBody>
            <a:bodyPr wrap="square" rtlCol="0">
              <a:spAutoFit/>
            </a:bodyPr>
            <a:lstStyle/>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大阪駅・中之島・</a:t>
              </a:r>
              <a:endParaRPr lang="en-US" altLang="ja-JP"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御堂筋周辺地域</a:t>
              </a:r>
              <a:endParaRPr lang="ja-JP" altLang="en-US" sz="400" dirty="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p:txBody>
        </p:sp>
        <p:sp>
          <p:nvSpPr>
            <p:cNvPr id="50" name="テキスト ボックス 49"/>
            <p:cNvSpPr txBox="1"/>
            <p:nvPr/>
          </p:nvSpPr>
          <p:spPr>
            <a:xfrm>
              <a:off x="8924554" y="3780176"/>
              <a:ext cx="825818" cy="369332"/>
            </a:xfrm>
            <a:prstGeom prst="rect">
              <a:avLst/>
            </a:prstGeom>
            <a:noFill/>
          </p:spPr>
          <p:txBody>
            <a:bodyPr wrap="square" rtlCol="0">
              <a:spAutoFit/>
            </a:bodyPr>
            <a:lstStyle/>
            <a:p>
              <a:r>
                <a:rPr lang="ja-JP" altLang="en-US" sz="600" b="1" dirty="0">
                  <a:solidFill>
                    <a:srgbClr val="44546A"/>
                  </a:solidFill>
                  <a:effectLst>
                    <a:glow rad="203200">
                      <a:schemeClr val="bg1"/>
                    </a:glow>
                  </a:effectLst>
                  <a:latin typeface="+mn-ea"/>
                  <a:cs typeface="メイリオ" panose="020B0604030504040204" pitchFamily="50" charset="-128"/>
                </a:rPr>
                <a:t>放出</a:t>
              </a:r>
              <a:r>
                <a:rPr lang="ja-JP" altLang="en-US" sz="600" b="1" dirty="0" smtClean="0">
                  <a:solidFill>
                    <a:srgbClr val="44546A"/>
                  </a:solidFill>
                  <a:effectLst>
                    <a:glow rad="203200">
                      <a:schemeClr val="bg1"/>
                    </a:glow>
                  </a:effectLst>
                  <a:latin typeface="+mn-ea"/>
                  <a:cs typeface="メイリオ" panose="020B0604030504040204" pitchFamily="50" charset="-128"/>
                </a:rPr>
                <a:t>駅</a:t>
              </a:r>
              <a:endParaRPr lang="ja-JP" altLang="en-US" sz="600" b="1" dirty="0">
                <a:solidFill>
                  <a:srgbClr val="44546A"/>
                </a:solidFill>
                <a:effectLst>
                  <a:glow rad="203200">
                    <a:schemeClr val="bg1"/>
                  </a:glow>
                </a:effectLst>
                <a:latin typeface="+mn-ea"/>
                <a:cs typeface="メイリオ" panose="020B0604030504040204" pitchFamily="50" charset="-128"/>
              </a:endParaRPr>
            </a:p>
          </p:txBody>
        </p:sp>
        <p:grpSp>
          <p:nvGrpSpPr>
            <p:cNvPr id="51" name="グループ化 50"/>
            <p:cNvGrpSpPr/>
            <p:nvPr/>
          </p:nvGrpSpPr>
          <p:grpSpPr>
            <a:xfrm>
              <a:off x="8529519" y="1545140"/>
              <a:ext cx="1312915" cy="1411206"/>
              <a:chOff x="4710042" y="1464854"/>
              <a:chExt cx="1373694" cy="1066013"/>
            </a:xfrm>
          </p:grpSpPr>
          <p:sp>
            <p:nvSpPr>
              <p:cNvPr id="55" name="左矢印 54"/>
              <p:cNvSpPr/>
              <p:nvPr/>
            </p:nvSpPr>
            <p:spPr>
              <a:xfrm>
                <a:off x="4710042" y="1464854"/>
                <a:ext cx="558333" cy="1066013"/>
              </a:xfrm>
              <a:prstGeom prst="leftArrow">
                <a:avLst>
                  <a:gd name="adj1" fmla="val 65618"/>
                  <a:gd name="adj2" fmla="val 53805"/>
                </a:avLst>
              </a:prstGeom>
              <a:solidFill>
                <a:srgbClr val="FF990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56" name="正方形/長方形 55"/>
              <p:cNvSpPr/>
              <p:nvPr/>
            </p:nvSpPr>
            <p:spPr>
              <a:xfrm>
                <a:off x="5617414" y="1643151"/>
                <a:ext cx="192297" cy="695522"/>
              </a:xfrm>
              <a:prstGeom prst="rect">
                <a:avLst/>
              </a:prstGeom>
              <a:solidFill>
                <a:srgbClr val="FF990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57" name="正方形/長方形 56"/>
              <p:cNvSpPr/>
              <p:nvPr/>
            </p:nvSpPr>
            <p:spPr>
              <a:xfrm>
                <a:off x="5891439" y="1643151"/>
                <a:ext cx="192297" cy="695522"/>
              </a:xfrm>
              <a:prstGeom prst="rect">
                <a:avLst/>
              </a:prstGeom>
              <a:solidFill>
                <a:srgbClr val="FF990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58" name="正方形/長方形 57"/>
              <p:cNvSpPr/>
              <p:nvPr/>
            </p:nvSpPr>
            <p:spPr>
              <a:xfrm>
                <a:off x="5351870" y="1643642"/>
                <a:ext cx="192297" cy="695522"/>
              </a:xfrm>
              <a:prstGeom prst="rect">
                <a:avLst/>
              </a:prstGeom>
              <a:solidFill>
                <a:srgbClr val="FF990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59" name="テキスト ボックス 58"/>
              <p:cNvSpPr txBox="1"/>
              <p:nvPr/>
            </p:nvSpPr>
            <p:spPr>
              <a:xfrm>
                <a:off x="4804786" y="1848135"/>
                <a:ext cx="1264930" cy="278990"/>
              </a:xfrm>
              <a:prstGeom prst="rect">
                <a:avLst/>
              </a:prstGeom>
              <a:solidFill>
                <a:schemeClr val="bg1">
                  <a:alpha val="80000"/>
                </a:schemeClr>
              </a:solidFill>
            </p:spPr>
            <p:txBody>
              <a:bodyPr wrap="square" lIns="0" tIns="0" rIns="0" bIns="0" rtlCol="0" anchor="ctr" anchorCtr="1">
                <a:spAutoFit/>
              </a:bodyPr>
              <a:lstStyle/>
              <a:p>
                <a:pPr algn="ctr"/>
                <a:r>
                  <a:rPr lang="ja-JP" altLang="en-US" sz="600" b="1" dirty="0" smtClean="0">
                    <a:latin typeface="Meiryo UI" panose="020B0604030504040204" pitchFamily="50" charset="-128"/>
                    <a:ea typeface="Meiryo UI" panose="020B0604030504040204" pitchFamily="50" charset="-128"/>
                  </a:rPr>
                  <a:t>リニア中央新幹線</a:t>
                </a:r>
                <a:endParaRPr lang="en-US" altLang="ja-JP" sz="600" b="1" dirty="0" smtClean="0">
                  <a:latin typeface="Meiryo UI" panose="020B0604030504040204" pitchFamily="50" charset="-128"/>
                  <a:ea typeface="Meiryo UI" panose="020B0604030504040204" pitchFamily="50" charset="-128"/>
                </a:endParaRPr>
              </a:p>
              <a:p>
                <a:pPr algn="ctr"/>
                <a:r>
                  <a:rPr lang="ja-JP" altLang="en-US" sz="600" b="1" dirty="0" smtClean="0">
                    <a:latin typeface="Meiryo UI" panose="020B0604030504040204" pitchFamily="50" charset="-128"/>
                    <a:ea typeface="Meiryo UI" panose="020B0604030504040204" pitchFamily="50" charset="-128"/>
                  </a:rPr>
                  <a:t>北陸新幹線</a:t>
                </a:r>
                <a:endParaRPr lang="en-US" altLang="ja-JP" sz="600" b="1" dirty="0" smtClean="0">
                  <a:latin typeface="Meiryo UI" panose="020B0604030504040204" pitchFamily="50" charset="-128"/>
                  <a:ea typeface="Meiryo UI" panose="020B0604030504040204" pitchFamily="50" charset="-128"/>
                </a:endParaRPr>
              </a:p>
            </p:txBody>
          </p:sp>
        </p:grpSp>
        <p:sp>
          <p:nvSpPr>
            <p:cNvPr id="52" name="テキスト ボックス 51"/>
            <p:cNvSpPr txBox="1"/>
            <p:nvPr/>
          </p:nvSpPr>
          <p:spPr>
            <a:xfrm>
              <a:off x="8576119" y="3041763"/>
              <a:ext cx="1096127" cy="287918"/>
            </a:xfrm>
            <a:prstGeom prst="rect">
              <a:avLst/>
            </a:prstGeom>
            <a:noFill/>
          </p:spPr>
          <p:txBody>
            <a:bodyPr wrap="square" lIns="0" tIns="0" rIns="0" bIns="0" rtlCol="0" anchor="ctr" anchorCtr="0">
              <a:spAutoFit/>
            </a:bodyPr>
            <a:lstStyle/>
            <a:p>
              <a:r>
                <a:rPr lang="ja-JP" altLang="en-US" sz="6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 おおさか東線</a:t>
              </a:r>
              <a:endParaRPr lang="en-US" altLang="ja-JP" sz="6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endParaRPr>
            </a:p>
            <a:p>
              <a:r>
                <a:rPr lang="ja-JP" altLang="en-US" sz="4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a:t>
              </a:r>
              <a:r>
                <a:rPr lang="en-US" altLang="ja-JP" sz="4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2019</a:t>
              </a:r>
              <a:r>
                <a:rPr lang="ja-JP" altLang="en-US" sz="4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年</a:t>
              </a:r>
              <a:r>
                <a:rPr lang="en-US" altLang="ja-JP" sz="400" dirty="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3</a:t>
              </a:r>
              <a:r>
                <a:rPr lang="ja-JP" altLang="en-US" sz="4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月開業）</a:t>
              </a:r>
              <a:endParaRPr lang="en-US" altLang="ja-JP" sz="2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53" name="テキスト ボックス 52"/>
            <p:cNvSpPr txBox="1"/>
            <p:nvPr/>
          </p:nvSpPr>
          <p:spPr>
            <a:xfrm>
              <a:off x="4992363" y="2691331"/>
              <a:ext cx="1770274" cy="749142"/>
            </a:xfrm>
            <a:prstGeom prst="roundRect">
              <a:avLst/>
            </a:prstGeom>
            <a:noFill/>
          </p:spPr>
          <p:txBody>
            <a:bodyPr wrap="square" rtlCol="0">
              <a:spAutoFit/>
            </a:bodyPr>
            <a:lstStyle/>
            <a:p>
              <a:r>
                <a:rPr lang="ja-JP" altLang="en-US" sz="6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おおさか</a:t>
              </a:r>
              <a:r>
                <a:rPr lang="ja-JP" altLang="en-US" sz="6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東線がうめ</a:t>
              </a:r>
              <a:r>
                <a:rPr lang="ja-JP" altLang="en-US" sz="6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きた</a:t>
              </a:r>
              <a:r>
                <a:rPr lang="ja-JP" altLang="en-US" sz="6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新駅</a:t>
              </a:r>
              <a:r>
                <a:rPr lang="ja-JP" altLang="en-US" sz="6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a:t>
              </a:r>
              <a:r>
                <a:rPr lang="ja-JP" altLang="en-US" sz="6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乗入予定</a:t>
              </a:r>
              <a:endParaRPr lang="en-US" altLang="ja-JP" sz="6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4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4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2023</a:t>
              </a:r>
              <a:r>
                <a:rPr lang="ja-JP" altLang="en-US" sz="4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年春</a:t>
              </a:r>
              <a:r>
                <a:rPr lang="en-US" altLang="ja-JP" sz="4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en-US" altLang="ja-JP" sz="4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54" name="直線矢印コネクタ 53"/>
            <p:cNvCxnSpPr/>
            <p:nvPr/>
          </p:nvCxnSpPr>
          <p:spPr>
            <a:xfrm flipV="1">
              <a:off x="6576539" y="2593099"/>
              <a:ext cx="817692" cy="350532"/>
            </a:xfrm>
            <a:prstGeom prst="straightConnector1">
              <a:avLst/>
            </a:prstGeom>
            <a:ln w="190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grpSp>
      <p:sp>
        <p:nvSpPr>
          <p:cNvPr id="61" name="テキスト ボックス 29"/>
          <p:cNvSpPr txBox="1"/>
          <p:nvPr/>
        </p:nvSpPr>
        <p:spPr>
          <a:xfrm>
            <a:off x="1835696" y="3980200"/>
            <a:ext cx="260158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■都市再生機構（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UR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発表</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より</a:t>
            </a:r>
          </a:p>
        </p:txBody>
      </p:sp>
      <p:sp>
        <p:nvSpPr>
          <p:cNvPr id="62" name="正方形/長方形 61"/>
          <p:cNvSpPr/>
          <p:nvPr/>
        </p:nvSpPr>
        <p:spPr>
          <a:xfrm>
            <a:off x="367824" y="2267555"/>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北街区（</a:t>
            </a:r>
            <a:r>
              <a:rPr lang="en-US" altLang="ja-JP" sz="900" b="1" dirty="0">
                <a:latin typeface="Meiryo UI" panose="020B0604030504040204" pitchFamily="50" charset="-128"/>
                <a:ea typeface="Meiryo UI" panose="020B0604030504040204" pitchFamily="50" charset="-128"/>
              </a:rPr>
              <a:t>1.6ha</a:t>
            </a:r>
            <a:r>
              <a:rPr lang="ja-JP" altLang="en-US" sz="900" b="1" dirty="0">
                <a:latin typeface="Meiryo UI" panose="020B0604030504040204" pitchFamily="50" charset="-128"/>
                <a:ea typeface="Meiryo UI" panose="020B0604030504040204" pitchFamily="50" charset="-128"/>
              </a:rPr>
              <a:t>）</a:t>
            </a:r>
          </a:p>
        </p:txBody>
      </p:sp>
      <p:sp>
        <p:nvSpPr>
          <p:cNvPr id="63" name="テキスト ボックス 22"/>
          <p:cNvSpPr txBox="1"/>
          <p:nvPr/>
        </p:nvSpPr>
        <p:spPr>
          <a:xfrm>
            <a:off x="299050" y="2479894"/>
            <a:ext cx="2601584"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新産業創出と産学官民の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交流ゾーン</a:t>
            </a:r>
          </a:p>
        </p:txBody>
      </p:sp>
      <p:sp>
        <p:nvSpPr>
          <p:cNvPr id="64" name="正方形/長方形 63"/>
          <p:cNvSpPr/>
          <p:nvPr/>
        </p:nvSpPr>
        <p:spPr>
          <a:xfrm>
            <a:off x="383006" y="2886194"/>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都市公園（</a:t>
            </a:r>
            <a:r>
              <a:rPr lang="en-US" altLang="ja-JP" sz="900" b="1" dirty="0">
                <a:latin typeface="Meiryo UI" panose="020B0604030504040204" pitchFamily="50" charset="-128"/>
                <a:ea typeface="Meiryo UI" panose="020B0604030504040204" pitchFamily="50" charset="-128"/>
              </a:rPr>
              <a:t>4.5ha</a:t>
            </a:r>
            <a:r>
              <a:rPr lang="ja-JP" altLang="en-US" sz="900" b="1" dirty="0">
                <a:latin typeface="Meiryo UI" panose="020B0604030504040204" pitchFamily="50" charset="-128"/>
                <a:ea typeface="Meiryo UI" panose="020B0604030504040204" pitchFamily="50" charset="-128"/>
              </a:rPr>
              <a:t>）</a:t>
            </a:r>
          </a:p>
        </p:txBody>
      </p:sp>
      <p:sp>
        <p:nvSpPr>
          <p:cNvPr id="65" name="テキスト ボックス 31"/>
          <p:cNvSpPr txBox="1"/>
          <p:nvPr/>
        </p:nvSpPr>
        <p:spPr>
          <a:xfrm>
            <a:off x="314232" y="3098533"/>
            <a:ext cx="2601584"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緑豊かな憩いゾーン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人が集う賑わいゾーン</a:t>
            </a:r>
          </a:p>
        </p:txBody>
      </p:sp>
      <p:sp>
        <p:nvSpPr>
          <p:cNvPr id="66" name="正方形/長方形 65"/>
          <p:cNvSpPr/>
          <p:nvPr/>
        </p:nvSpPr>
        <p:spPr>
          <a:xfrm>
            <a:off x="383006" y="3527634"/>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南街区（</a:t>
            </a:r>
            <a:r>
              <a:rPr lang="en-US" altLang="ja-JP" sz="900" b="1" dirty="0">
                <a:latin typeface="Meiryo UI" panose="020B0604030504040204" pitchFamily="50" charset="-128"/>
                <a:ea typeface="Meiryo UI" panose="020B0604030504040204" pitchFamily="50" charset="-128"/>
              </a:rPr>
              <a:t>3.0ha</a:t>
            </a:r>
            <a:r>
              <a:rPr lang="ja-JP" altLang="en-US" sz="900" b="1" dirty="0">
                <a:latin typeface="Meiryo UI" panose="020B0604030504040204" pitchFamily="50" charset="-128"/>
                <a:ea typeface="Meiryo UI" panose="020B0604030504040204" pitchFamily="50" charset="-128"/>
              </a:rPr>
              <a:t>）</a:t>
            </a:r>
          </a:p>
        </p:txBody>
      </p:sp>
      <p:sp>
        <p:nvSpPr>
          <p:cNvPr id="69" name="テキスト ボックス 36"/>
          <p:cNvSpPr txBox="1"/>
          <p:nvPr/>
        </p:nvSpPr>
        <p:spPr>
          <a:xfrm>
            <a:off x="314232" y="3739973"/>
            <a:ext cx="2601584"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高度複合都市機能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集積ゾーン</a:t>
            </a:r>
          </a:p>
        </p:txBody>
      </p:sp>
      <p:sp>
        <p:nvSpPr>
          <p:cNvPr id="70" name="テキスト ボックス 37"/>
          <p:cNvSpPr txBox="1"/>
          <p:nvPr/>
        </p:nvSpPr>
        <p:spPr>
          <a:xfrm>
            <a:off x="238854" y="1973500"/>
            <a:ext cx="1800200" cy="24936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提案概要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1" name="図 70">
            <a:extLst>
              <a:ext uri="{FF2B5EF4-FFF2-40B4-BE49-F238E27FC236}">
                <a16:creationId xmlns:a16="http://schemas.microsoft.com/office/drawing/2014/main" id="{D1E61A4D-A41D-4A5F-8B0D-D778B2F7F06E}"/>
              </a:ext>
            </a:extLst>
          </p:cNvPr>
          <p:cNvPicPr>
            <a:picLocks noChangeAspect="1"/>
          </p:cNvPicPr>
          <p:nvPr/>
        </p:nvPicPr>
        <p:blipFill>
          <a:blip r:embed="rId7"/>
          <a:stretch>
            <a:fillRect/>
          </a:stretch>
        </p:blipFill>
        <p:spPr>
          <a:xfrm>
            <a:off x="3217414" y="3040151"/>
            <a:ext cx="1323254" cy="936000"/>
          </a:xfrm>
          <a:prstGeom prst="rect">
            <a:avLst/>
          </a:prstGeom>
        </p:spPr>
      </p:pic>
      <p:pic>
        <p:nvPicPr>
          <p:cNvPr id="72" name="図 71">
            <a:extLst>
              <a:ext uri="{FF2B5EF4-FFF2-40B4-BE49-F238E27FC236}">
                <a16:creationId xmlns:a16="http://schemas.microsoft.com/office/drawing/2014/main" id="{F6CE8EBA-BCE4-413F-A30E-C8740E32BE3F}"/>
              </a:ext>
            </a:extLst>
          </p:cNvPr>
          <p:cNvPicPr>
            <a:picLocks noChangeAspect="1"/>
          </p:cNvPicPr>
          <p:nvPr/>
        </p:nvPicPr>
        <p:blipFill>
          <a:blip r:embed="rId8"/>
          <a:stretch>
            <a:fillRect/>
          </a:stretch>
        </p:blipFill>
        <p:spPr>
          <a:xfrm>
            <a:off x="1847635" y="3037658"/>
            <a:ext cx="1318984" cy="936000"/>
          </a:xfrm>
          <a:prstGeom prst="rect">
            <a:avLst/>
          </a:prstGeom>
        </p:spPr>
      </p:pic>
      <p:pic>
        <p:nvPicPr>
          <p:cNvPr id="73" name="図 72">
            <a:extLst>
              <a:ext uri="{FF2B5EF4-FFF2-40B4-BE49-F238E27FC236}">
                <a16:creationId xmlns:a16="http://schemas.microsoft.com/office/drawing/2014/main" id="{5D9A9CA1-8724-4B62-8008-C32405000A9E}"/>
              </a:ext>
            </a:extLst>
          </p:cNvPr>
          <p:cNvPicPr>
            <a:picLocks noChangeAspect="1"/>
          </p:cNvPicPr>
          <p:nvPr/>
        </p:nvPicPr>
        <p:blipFill>
          <a:blip r:embed="rId9"/>
          <a:stretch>
            <a:fillRect/>
          </a:stretch>
        </p:blipFill>
        <p:spPr>
          <a:xfrm>
            <a:off x="3208830" y="2067489"/>
            <a:ext cx="1313369" cy="936000"/>
          </a:xfrm>
          <a:prstGeom prst="rect">
            <a:avLst/>
          </a:prstGeom>
        </p:spPr>
      </p:pic>
      <p:pic>
        <p:nvPicPr>
          <p:cNvPr id="74" name="図 73">
            <a:extLst>
              <a:ext uri="{FF2B5EF4-FFF2-40B4-BE49-F238E27FC236}">
                <a16:creationId xmlns:a16="http://schemas.microsoft.com/office/drawing/2014/main" id="{0F9114E9-F1D0-45EF-AFCA-CDCC50708601}"/>
              </a:ext>
            </a:extLst>
          </p:cNvPr>
          <p:cNvPicPr>
            <a:picLocks/>
          </p:cNvPicPr>
          <p:nvPr/>
        </p:nvPicPr>
        <p:blipFill>
          <a:blip r:embed="rId10"/>
          <a:stretch>
            <a:fillRect/>
          </a:stretch>
        </p:blipFill>
        <p:spPr>
          <a:xfrm flipH="1">
            <a:off x="1847635" y="2059859"/>
            <a:ext cx="1310400" cy="936000"/>
          </a:xfrm>
          <a:prstGeom prst="rect">
            <a:avLst/>
          </a:prstGeom>
        </p:spPr>
      </p:pic>
      <p:pic>
        <p:nvPicPr>
          <p:cNvPr id="75" name="図 74">
            <a:extLst>
              <a:ext uri="{FF2B5EF4-FFF2-40B4-BE49-F238E27FC236}">
                <a16:creationId xmlns:a16="http://schemas.microsoft.com/office/drawing/2014/main" id="{C334AD84-D3CA-43E0-AF20-1B5D35420223}"/>
              </a:ext>
            </a:extLst>
          </p:cNvPr>
          <p:cNvPicPr>
            <a:picLocks noChangeAspect="1"/>
          </p:cNvPicPr>
          <p:nvPr/>
        </p:nvPicPr>
        <p:blipFill>
          <a:blip r:embed="rId11"/>
          <a:stretch>
            <a:fillRect/>
          </a:stretch>
        </p:blipFill>
        <p:spPr>
          <a:xfrm>
            <a:off x="7553310" y="2140256"/>
            <a:ext cx="1406078" cy="1503226"/>
          </a:xfrm>
          <a:prstGeom prst="rect">
            <a:avLst/>
          </a:prstGeom>
        </p:spPr>
      </p:pic>
      <p:sp>
        <p:nvSpPr>
          <p:cNvPr id="76" name="テキスト ボックス 75"/>
          <p:cNvSpPr txBox="1"/>
          <p:nvPr/>
        </p:nvSpPr>
        <p:spPr>
          <a:xfrm>
            <a:off x="4758396" y="4960502"/>
            <a:ext cx="1465569" cy="249364"/>
          </a:xfrm>
          <a:prstGeom prst="rect">
            <a:avLst/>
          </a:prstGeom>
          <a:noFill/>
        </p:spPr>
        <p:txBody>
          <a:bodyPr wrap="square" rtlCol="0">
            <a:spAutoFit/>
          </a:bodyPr>
          <a:lstStyle/>
          <a:p>
            <a:pPr algn="ct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概ねの検討対象地域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47275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4716497" y="982638"/>
            <a:ext cx="2496560" cy="1636025"/>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◇百舌鳥・古市古墳群</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の世界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文化遺産登録の推進</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月、推薦書提出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月、ユネスコの諮問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機関</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あるイコモスが世界遺産一覧表への記載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が適当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勧告。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月の登録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07504" y="188640"/>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大阪城</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公園の新たな集客施設の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オープンなどハード面や、ナイトカルチャーの発掘・創出などソフト面の充実、百舌鳥・古市古墳群の世界遺産登録に向けた取組みなど、文化・観光基盤の機能強化が進む。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251520" y="4293096"/>
            <a:ext cx="8640960" cy="2304000"/>
          </a:xfrm>
          <a:prstGeom prst="roundRect">
            <a:avLst>
              <a:gd name="adj" fmla="val 4092"/>
            </a:avLst>
          </a:prstGeom>
          <a:no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31579" y="4364636"/>
            <a:ext cx="8480841" cy="261610"/>
          </a:xfrm>
          <a:prstGeom prst="rect">
            <a:avLst/>
          </a:prstGeom>
          <a:noFill/>
        </p:spPr>
        <p:txBody>
          <a:bodyPr wrap="square" rtlCol="0">
            <a:spAutoFit/>
          </a:bodyPr>
          <a:lstStyle/>
          <a:p>
            <a:pPr marL="180975" indent="-180975"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年度の大阪のトピックス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107504" y="982638"/>
            <a:ext cx="4320000" cy="761107"/>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◇大阪城公園や万博記念公園の世界的観光拠点化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大阪城公園ではパークマネジメント事業者等による魅力向上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の取組みが進む。</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6876256" y="2349460"/>
            <a:ext cx="2051904" cy="33855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百舌鳥</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・古市古墳群世界文化</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遺産登録推進本部会議</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3288097" y="4582370"/>
            <a:ext cx="2880000" cy="230832"/>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「甦れ</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淀川の舟運」運行（</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2018.3</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900" b="1"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1</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0</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251520" y="4581128"/>
            <a:ext cx="3096344" cy="230832"/>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広域サイクルルート形成に向けた社会</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実験（</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2018.9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6248157" y="4575036"/>
            <a:ext cx="2880000" cy="230832"/>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「楠公さん」大河ドラマ誘致協</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議会（</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321297" y="5546872"/>
            <a:ext cx="2880000" cy="230832"/>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関空アイスアリーナ（</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完成予定）</a:t>
            </a:r>
            <a:endParaRPr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22</a:t>
            </a:r>
            <a:endParaRPr kumimoji="1" lang="ja-JP" altLang="en-US"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4716016" y="2836013"/>
            <a:ext cx="2490539" cy="943143"/>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◇ナイトカルチャーの発掘・創出</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夜間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公演等の夜の観光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コンテンツ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を新たに実施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する事業者を支援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年度補助採択事業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7368473" y="3974867"/>
            <a:ext cx="1872208" cy="246221"/>
          </a:xfrm>
          <a:prstGeom prst="rect">
            <a:avLst/>
          </a:prstGeom>
          <a:noFill/>
        </p:spPr>
        <p:txBody>
          <a:bodyPr wrap="square" rtlCol="0">
            <a:spAutoFit/>
          </a:bodyPr>
          <a:lstStyle/>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■大阪観光局ホームページより</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3008020" y="2523376"/>
            <a:ext cx="1476000" cy="400110"/>
          </a:xfrm>
          <a:prstGeom prst="rect">
            <a:avLst/>
          </a:prstGeom>
          <a:ln>
            <a:noFill/>
          </a:ln>
        </p:spPr>
        <p:txBody>
          <a:bodyPr wrap="square">
            <a:spAutoFit/>
          </a:bodyPr>
          <a:lstStyle/>
          <a:p>
            <a:r>
              <a:rPr lang="ja-JP" altLang="en-US" sz="1000" spc="-100" dirty="0">
                <a:latin typeface="Meiryo UI" panose="020B0604030504040204" pitchFamily="50" charset="-128"/>
                <a:ea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rPr>
              <a:t>COOL </a:t>
            </a:r>
            <a:r>
              <a:rPr lang="en-US" altLang="ja-JP" sz="1000" spc="-100" dirty="0">
                <a:latin typeface="Meiryo UI" panose="020B0604030504040204" pitchFamily="50" charset="-128"/>
                <a:ea typeface="Meiryo UI" panose="020B0604030504040204" pitchFamily="50" charset="-128"/>
              </a:rPr>
              <a:t>JAPAN PARK</a:t>
            </a:r>
            <a:r>
              <a:rPr lang="ja-JP" altLang="en-US" sz="1000" spc="-100" dirty="0">
                <a:latin typeface="Meiryo UI" panose="020B0604030504040204" pitchFamily="50" charset="-128"/>
                <a:ea typeface="Meiryo UI" panose="020B0604030504040204" pitchFamily="50" charset="-128"/>
              </a:rPr>
              <a:t> </a:t>
            </a:r>
            <a:r>
              <a:rPr lang="ja-JP" altLang="en-US" sz="1000" spc="-100" dirty="0" smtClean="0">
                <a:latin typeface="Meiryo UI" panose="020B0604030504040204" pitchFamily="50" charset="-128"/>
                <a:ea typeface="Meiryo UI" panose="020B0604030504040204" pitchFamily="50" charset="-128"/>
              </a:rPr>
              <a:t>　</a:t>
            </a:r>
            <a:endParaRPr lang="en-US" altLang="ja-JP" sz="1000" spc="-100" dirty="0" smtClean="0">
              <a:latin typeface="Meiryo UI" panose="020B0604030504040204" pitchFamily="50" charset="-128"/>
              <a:ea typeface="Meiryo UI" panose="020B0604030504040204" pitchFamily="50" charset="-128"/>
            </a:endParaRPr>
          </a:p>
          <a:p>
            <a:r>
              <a:rPr lang="en-US" altLang="ja-JP" sz="1000" spc="-100" dirty="0">
                <a:latin typeface="Meiryo UI" panose="020B0604030504040204" pitchFamily="50" charset="-128"/>
                <a:ea typeface="Meiryo UI" panose="020B0604030504040204" pitchFamily="50" charset="-128"/>
              </a:rPr>
              <a:t> </a:t>
            </a:r>
            <a:r>
              <a:rPr lang="en-US" altLang="ja-JP" sz="1000" spc="-100" dirty="0" smtClean="0">
                <a:latin typeface="Meiryo UI" panose="020B0604030504040204" pitchFamily="50" charset="-128"/>
                <a:ea typeface="Meiryo UI" panose="020B0604030504040204" pitchFamily="50" charset="-128"/>
              </a:rPr>
              <a:t>   OSAKA</a:t>
            </a:r>
            <a:r>
              <a:rPr lang="en-US" altLang="ja-JP" sz="900" spc="-100" dirty="0" smtClean="0">
                <a:latin typeface="Meiryo UI" panose="020B0604030504040204" pitchFamily="50" charset="-128"/>
                <a:ea typeface="Meiryo UI" panose="020B0604030504040204" pitchFamily="50" charset="-128"/>
              </a:rPr>
              <a:t>  </a:t>
            </a:r>
            <a:r>
              <a:rPr lang="en-US" altLang="ja-JP" sz="900" spc="-100" dirty="0">
                <a:latin typeface="Meiryo UI" panose="020B0604030504040204" pitchFamily="50" charset="-128"/>
                <a:ea typeface="Meiryo UI" panose="020B0604030504040204" pitchFamily="50" charset="-128"/>
              </a:rPr>
              <a:t>2019.2</a:t>
            </a:r>
            <a:r>
              <a:rPr lang="ja-JP" altLang="en-US" sz="900" spc="-100" dirty="0">
                <a:latin typeface="Meiryo UI" panose="020B0604030504040204" pitchFamily="50" charset="-128"/>
                <a:ea typeface="Meiryo UI" panose="020B0604030504040204" pitchFamily="50" charset="-128"/>
              </a:rPr>
              <a:t>オープン</a:t>
            </a:r>
            <a:endParaRPr lang="en-US" altLang="ja-JP" sz="900" spc="-1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265889" y="2533286"/>
            <a:ext cx="1476000" cy="384721"/>
          </a:xfrm>
          <a:prstGeom prst="rect">
            <a:avLst/>
          </a:prstGeom>
          <a:noFill/>
          <a:ln>
            <a:noFill/>
          </a:ln>
        </p:spPr>
        <p:txBody>
          <a:bodyPr wrap="square" rtlCol="0">
            <a:spAutoFit/>
          </a:bodyPr>
          <a:lstStyle/>
          <a:p>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cs typeface="Meiryo UI" panose="020B0604030504040204" pitchFamily="50" charset="-128"/>
              </a:rPr>
              <a:t>JO-TERRACE </a:t>
            </a:r>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OSAKA</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2017.6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1629124" y="2522264"/>
            <a:ext cx="1440000" cy="384721"/>
          </a:xfrm>
          <a:prstGeom prst="rect">
            <a:avLst/>
          </a:prstGeom>
          <a:noFill/>
          <a:ln>
            <a:noFill/>
          </a:ln>
        </p:spPr>
        <p:txBody>
          <a:bodyPr wrap="square" rtlCol="0">
            <a:spAutoFit/>
          </a:bodyPr>
          <a:lstStyle/>
          <a:p>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cs typeface="Meiryo UI" panose="020B0604030504040204" pitchFamily="50" charset="-128"/>
              </a:rPr>
              <a:t>MIRAIZA</a:t>
            </a:r>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OSAKA-JO</a:t>
            </a:r>
          </a:p>
          <a:p>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   2017.10</a:t>
            </a:r>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900" spc="-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15843" y="3068960"/>
            <a:ext cx="2251661" cy="1015600"/>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万博記念公園に指定管理者制度を新たに導入。</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月から</a:t>
            </a:r>
            <a:r>
              <a:rPr lang="ja-JP" altLang="en-US" sz="1050" dirty="0">
                <a:latin typeface="Meiryo UI" panose="020B0604030504040204" pitchFamily="50" charset="-128"/>
                <a:ea typeface="Meiryo UI" panose="020B0604030504040204" pitchFamily="50" charset="-128"/>
              </a:rPr>
              <a:t>万博記念公園マネジメント・パートナーズ等による魅力向上の取組みを進めている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4" descr="C:\Users\i4350461\Desktop\作業\キャプチャ.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0310" y="1061954"/>
            <a:ext cx="1792170" cy="1230300"/>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3048361" y="1775441"/>
            <a:ext cx="1343352" cy="756000"/>
          </a:xfrm>
          <a:prstGeom prst="rect">
            <a:avLst/>
          </a:prstGeom>
        </p:spPr>
      </p:pic>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097" y="4894856"/>
            <a:ext cx="2946400" cy="508000"/>
          </a:xfrm>
          <a:prstGeom prst="rect">
            <a:avLst/>
          </a:prstGeom>
        </p:spPr>
      </p:pic>
      <p:pic>
        <p:nvPicPr>
          <p:cNvPr id="33" name="図 32"/>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287854" y="1775569"/>
            <a:ext cx="1341289" cy="756000"/>
          </a:xfrm>
          <a:prstGeom prst="rect">
            <a:avLst/>
          </a:prstGeom>
        </p:spPr>
      </p:pic>
      <p:pic>
        <p:nvPicPr>
          <p:cNvPr id="34" name="図 33"/>
          <p:cNvPicPr>
            <a:picLocks noChangeAspect="1"/>
          </p:cNvPicPr>
          <p:nvPr/>
        </p:nvPicPr>
        <p:blipFill>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tretch>
            <a:fillRect/>
          </a:stretch>
        </p:blipFill>
        <p:spPr>
          <a:xfrm>
            <a:off x="1666675" y="1775569"/>
            <a:ext cx="1345847" cy="756000"/>
          </a:xfrm>
          <a:prstGeom prst="rect">
            <a:avLst/>
          </a:prstGeom>
        </p:spPr>
      </p:pic>
      <p:pic>
        <p:nvPicPr>
          <p:cNvPr id="39" name="図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6555" y="2801486"/>
            <a:ext cx="1685925" cy="1131570"/>
          </a:xfrm>
          <a:prstGeom prst="rect">
            <a:avLst/>
          </a:prstGeom>
        </p:spPr>
      </p:pic>
      <p:pic>
        <p:nvPicPr>
          <p:cNvPr id="40" name="図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577" y="4845427"/>
            <a:ext cx="1800200" cy="1697177"/>
          </a:xfrm>
          <a:prstGeom prst="rect">
            <a:avLst/>
          </a:prstGeom>
        </p:spPr>
      </p:pic>
      <p:pic>
        <p:nvPicPr>
          <p:cNvPr id="52" name="図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6463" y="5828802"/>
            <a:ext cx="2699106" cy="674777"/>
          </a:xfrm>
          <a:prstGeom prst="rect">
            <a:avLst/>
          </a:prstGeom>
        </p:spPr>
      </p:pic>
      <p:pic>
        <p:nvPicPr>
          <p:cNvPr id="58" name="図 57"/>
          <p:cNvPicPr>
            <a:picLocks noChangeAspect="1"/>
          </p:cNvPicPr>
          <p:nvPr/>
        </p:nvPicPr>
        <p:blipFill>
          <a:blip r:embed="rId13"/>
          <a:stretch>
            <a:fillRect/>
          </a:stretch>
        </p:blipFill>
        <p:spPr>
          <a:xfrm>
            <a:off x="7000017" y="4822386"/>
            <a:ext cx="1191955" cy="1696359"/>
          </a:xfrm>
          <a:prstGeom prst="rect">
            <a:avLst/>
          </a:prstGeom>
        </p:spPr>
      </p:pic>
      <p:pic>
        <p:nvPicPr>
          <p:cNvPr id="59" name="図 58">
            <a:extLst>
              <a:ext uri="{FF2B5EF4-FFF2-40B4-BE49-F238E27FC236}">
                <a16:creationId xmlns:a16="http://schemas.microsoft.com/office/drawing/2014/main" id="{0CA1D6E2-25F7-4951-8592-A47A17A86A7E}"/>
              </a:ext>
            </a:extLst>
          </p:cNvPr>
          <p:cNvPicPr>
            <a:picLocks noChangeAspect="1"/>
          </p:cNvPicPr>
          <p:nvPr/>
        </p:nvPicPr>
        <p:blipFill>
          <a:blip r:embed="rId14"/>
          <a:stretch>
            <a:fillRect/>
          </a:stretch>
        </p:blipFill>
        <p:spPr>
          <a:xfrm>
            <a:off x="2220130" y="3069072"/>
            <a:ext cx="2171583" cy="1008000"/>
          </a:xfrm>
          <a:prstGeom prst="rect">
            <a:avLst/>
          </a:prstGeom>
        </p:spPr>
      </p:pic>
    </p:spTree>
    <p:extLst>
      <p:ext uri="{BB962C8B-B14F-4D97-AF65-F5344CB8AC3E}">
        <p14:creationId xmlns:p14="http://schemas.microsoft.com/office/powerpoint/2010/main" val="774926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107503" y="1156362"/>
            <a:ext cx="6028515" cy="892552"/>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企業等との包括連携</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協定</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それぞれのニーズをマッチングし「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」の関係による公民連携の取組みが進められている。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人材力（内外から多様なプレーヤーが集い、活躍する場の</a:t>
            </a:r>
            <a:r>
              <a:rPr lang="ja-JP" altLang="en-US" sz="1600" b="1">
                <a:solidFill>
                  <a:prstClr val="white"/>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600" b="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107504" y="465550"/>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企業等との包括連携協定の締結など、公と民が手を携えて住民サービスの提供と</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活性化の実現を目指す公民連携の取組みが進む。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496" y="1581012"/>
            <a:ext cx="3888000" cy="1706429"/>
          </a:xfrm>
          <a:prstGeom prst="rect">
            <a:avLst/>
          </a:prstGeom>
          <a:noFill/>
        </p:spPr>
        <p:txBody>
          <a:bodyPr wrap="square" rtlCol="0">
            <a:spAutoFit/>
          </a:bodyPr>
          <a:lstStyle/>
          <a:p>
            <a:pPr>
              <a:lnSpc>
                <a:spcPct val="114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■大阪府（公民戦略連携デスク）</a:t>
            </a:r>
          </a:p>
          <a:p>
            <a:pPr>
              <a:lnSpc>
                <a:spcPct val="114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累計</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年度協定締結先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立命館大学、あいおいニッセイ同和損害保険、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NTT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ドコモ、キリンビール、キリンビバレッジ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、協和発酵</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キリン、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リコージャパン、小林製薬、ミズノ</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、ダイドードリンコ</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上新電機、明治安田生命保険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5" name="正方形/長方形 34"/>
          <p:cNvSpPr/>
          <p:nvPr/>
        </p:nvSpPr>
        <p:spPr>
          <a:xfrm>
            <a:off x="125562" y="2698249"/>
            <a:ext cx="554461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◇企業や大学との公民</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連携による具体的な取組み（</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430668" y="2343844"/>
            <a:ext cx="4572000" cy="338554"/>
          </a:xfrm>
          <a:prstGeom prst="rect">
            <a:avLst/>
          </a:prstGeom>
        </p:spPr>
        <p:txBody>
          <a:bodyPr>
            <a:spAutoFit/>
          </a:bodyPr>
          <a:lstStyle/>
          <a:p>
            <a:pPr algn="ctr"/>
            <a:r>
              <a:rPr lang="ja-JP" altLang="en-US" sz="800" dirty="0" smtClean="0">
                <a:latin typeface="Meiryo UI" panose="020B0604030504040204" pitchFamily="50" charset="-128"/>
                <a:ea typeface="Meiryo UI" panose="020B0604030504040204" pitchFamily="50" charset="-128"/>
              </a:rPr>
              <a:t>大阪府と小林製薬株式会社</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と</a:t>
            </a:r>
            <a:r>
              <a:rPr lang="ja-JP" altLang="en-US" sz="800" dirty="0">
                <a:latin typeface="Meiryo UI" panose="020B0604030504040204" pitchFamily="50" charset="-128"/>
                <a:ea typeface="Meiryo UI" panose="020B0604030504040204" pitchFamily="50" charset="-128"/>
              </a:rPr>
              <a:t>の</a:t>
            </a:r>
            <a:r>
              <a:rPr lang="ja-JP" altLang="en-US" sz="800" dirty="0" smtClean="0">
                <a:latin typeface="Meiryo UI" panose="020B0604030504040204" pitchFamily="50" charset="-128"/>
                <a:ea typeface="Meiryo UI" panose="020B0604030504040204" pitchFamily="50" charset="-128"/>
              </a:rPr>
              <a:t>包括連携協定（</a:t>
            </a:r>
            <a:r>
              <a:rPr lang="en-US" altLang="ja-JP" sz="800" dirty="0" smtClean="0">
                <a:latin typeface="Meiryo UI" panose="020B0604030504040204" pitchFamily="50" charset="-128"/>
                <a:ea typeface="Meiryo UI" panose="020B0604030504040204" pitchFamily="50" charset="-128"/>
              </a:rPr>
              <a:t>2018.11</a:t>
            </a:r>
            <a:r>
              <a:rPr lang="ja-JP" altLang="en-US" sz="800" dirty="0" smtClean="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7683" y="1637481"/>
            <a:ext cx="1132364" cy="720000"/>
          </a:xfrm>
          <a:prstGeom prst="rect">
            <a:avLst/>
          </a:prstGeom>
        </p:spPr>
      </p:pic>
      <p:sp>
        <p:nvSpPr>
          <p:cNvPr id="14" name="テキスト ボックス 13"/>
          <p:cNvSpPr txBox="1"/>
          <p:nvPr/>
        </p:nvSpPr>
        <p:spPr>
          <a:xfrm>
            <a:off x="4282084" y="1581565"/>
            <a:ext cx="3888000" cy="1425711"/>
          </a:xfrm>
          <a:prstGeom prst="rect">
            <a:avLst/>
          </a:prstGeom>
          <a:noFill/>
        </p:spPr>
        <p:txBody>
          <a:bodyPr wrap="square" rtlCol="0">
            <a:spAutoFit/>
          </a:bodyPr>
          <a:lstStyle/>
          <a:p>
            <a:pPr>
              <a:lnSpc>
                <a:spcPct val="114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（各区、局）</a:t>
            </a:r>
          </a:p>
          <a:p>
            <a:pPr>
              <a:lnSpc>
                <a:spcPct val="114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累計</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協定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締結先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サントリーホールディングス</a:t>
            </a:r>
            <a:r>
              <a:rPr lang="ja-JP" altLang="en-US" sz="800" smtClean="0">
                <a:latin typeface="Meiryo UI" panose="020B0604030504040204" pitchFamily="50" charset="-128"/>
                <a:ea typeface="Meiryo UI" panose="020B0604030504040204" pitchFamily="50" charset="-128"/>
                <a:cs typeface="Meiryo UI" panose="020B0604030504040204" pitchFamily="50" charset="-128"/>
              </a:rPr>
              <a:t>（サントリーサンバーズ</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日本たばこ産業（</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JT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マーヴェラス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）、損害保険ジャパン日本興亜、</a:t>
            </a: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エール学園、ロート製薬、三井</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住友海上火災</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ジェイコムウエスト大阪セントラル局、あいおい</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ニッセイ同和損害</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6922106" y="2334643"/>
            <a:ext cx="2592288" cy="338554"/>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rPr>
              <a:t>市</a:t>
            </a:r>
            <a:r>
              <a:rPr lang="ja-JP" altLang="en-US" sz="800" dirty="0" smtClean="0">
                <a:latin typeface="Meiryo UI" panose="020B0604030504040204" pitchFamily="50" charset="-128"/>
                <a:ea typeface="Meiryo UI" panose="020B0604030504040204" pitchFamily="50" charset="-128"/>
              </a:rPr>
              <a:t>と損害保険ジャパン日本興亜</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株式</a:t>
            </a:r>
            <a:r>
              <a:rPr lang="ja-JP" altLang="en-US" sz="800" dirty="0">
                <a:latin typeface="Meiryo UI" panose="020B0604030504040204" pitchFamily="50" charset="-128"/>
                <a:ea typeface="Meiryo UI" panose="020B0604030504040204" pitchFamily="50" charset="-128"/>
              </a:rPr>
              <a:t>会社との包括連携協定（</a:t>
            </a:r>
            <a:r>
              <a:rPr lang="en-US" altLang="ja-JP" sz="800" dirty="0" smtClean="0">
                <a:latin typeface="Meiryo UI" panose="020B0604030504040204" pitchFamily="50" charset="-128"/>
                <a:ea typeface="Meiryo UI" panose="020B0604030504040204" pitchFamily="50" charset="-128"/>
              </a:rPr>
              <a:t>2019.1</a:t>
            </a:r>
            <a:r>
              <a:rPr lang="ja-JP" altLang="en-US" sz="800" dirty="0" smtClean="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8251" y="1601550"/>
            <a:ext cx="1279999" cy="720000"/>
          </a:xfrm>
          <a:prstGeom prst="rect">
            <a:avLst/>
          </a:prstGeom>
        </p:spPr>
      </p:pic>
      <p:sp>
        <p:nvSpPr>
          <p:cNvPr id="15"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23</a:t>
            </a:r>
            <a:endParaRPr kumimoji="1" lang="ja-JP" altLang="en-US" dirty="0">
              <a:latin typeface="Meiryo UI" panose="020B0604030504040204" pitchFamily="50" charset="-128"/>
              <a:ea typeface="Meiryo UI" panose="020B0604030504040204" pitchFamily="50" charset="-128"/>
            </a:endParaRPr>
          </a:p>
        </p:txBody>
      </p:sp>
      <p:sp>
        <p:nvSpPr>
          <p:cNvPr id="19" name="正方形/長方形 18"/>
          <p:cNvSpPr/>
          <p:nvPr/>
        </p:nvSpPr>
        <p:spPr>
          <a:xfrm>
            <a:off x="258912" y="6663207"/>
            <a:ext cx="554461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4195313990"/>
              </p:ext>
            </p:extLst>
          </p:nvPr>
        </p:nvGraphicFramePr>
        <p:xfrm>
          <a:off x="247650" y="2983162"/>
          <a:ext cx="8610600" cy="3814813"/>
        </p:xfrm>
        <a:graphic>
          <a:graphicData uri="http://schemas.openxmlformats.org/drawingml/2006/table">
            <a:tbl>
              <a:tblPr firstRow="1" bandRow="1">
                <a:tableStyleId>{5C22544A-7EE6-4342-B048-85BDC9FD1C3A}</a:tableStyleId>
              </a:tblPr>
              <a:tblGrid>
                <a:gridCol w="1403195">
                  <a:extLst>
                    <a:ext uri="{9D8B030D-6E8A-4147-A177-3AD203B41FA5}">
                      <a16:colId xmlns:a16="http://schemas.microsoft.com/office/drawing/2014/main" val="20000"/>
                    </a:ext>
                  </a:extLst>
                </a:gridCol>
                <a:gridCol w="7207405">
                  <a:extLst>
                    <a:ext uri="{9D8B030D-6E8A-4147-A177-3AD203B41FA5}">
                      <a16:colId xmlns:a16="http://schemas.microsoft.com/office/drawing/2014/main" val="20001"/>
                    </a:ext>
                  </a:extLst>
                </a:gridCol>
              </a:tblGrid>
              <a:tr h="171072">
                <a:tc>
                  <a:txBody>
                    <a:bodyPr/>
                    <a:lstStyle/>
                    <a:p>
                      <a:pPr algn="ctr">
                        <a:lnSpc>
                          <a:spcPct val="95000"/>
                        </a:lnSpc>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取組み項目</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95000"/>
                        </a:lnSpc>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取組み内容</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8918">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子</a:t>
                      </a:r>
                      <a:r>
                        <a:rPr kumimoji="1" lang="ja-JP" altLang="en-US" sz="9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ども</a:t>
                      </a:r>
                      <a:endParaRPr kumimoji="1" lang="en-US" altLang="ja-JP" sz="9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・児童福祉施設や子ども食堂への支援－タブレット端末や食材提供、スポーツグッズの寄贈（</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NTT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ドコモ、いずみ市民生協など）</a:t>
                      </a:r>
                      <a:endPar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・多様な経験の機会の提供－試合観戦やライブ鑑賞、美術館などへの招待（</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ET-KING</a:t>
                      </a:r>
                      <a:r>
                        <a:rPr kumimoji="1" lang="ja-JP" altLang="en-US"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積水ハウスなど）</a:t>
                      </a:r>
                      <a:endPar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・放課後子ども教室への参画－各企業の特性を活かしたコンテンツの提供　</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大阪、カプコンなど</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48918">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endParaRPr kumimoji="1" lang="en-US" altLang="ja-JP"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・熱中症対策等の啓発－ポスターやパネルの作成、イベントにおける情報発信</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大塚製薬、大阪トヨペットなど</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・府民の健康づくりに関する啓発－「がん検診受診推進員」の養成、リーフレットの配布、イベントやセミナーの開催</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日本生命、グンゼなど</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・歯科口腔ケアの普及－企業と連携した府民向けセミナーの開催やポスターの作成・掲示</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いずみ市民生協、小林製薬など</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48918">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雇用・就労支援</a:t>
                      </a:r>
                      <a:endParaRPr kumimoji="1" lang="en-US" altLang="ja-JP"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者の雇用・活躍促進－支援学校などに通う生徒への職場実習や見学、事業者向けセミナー</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セブン</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イレブン・ジャパン、</a:t>
                      </a:r>
                      <a:r>
                        <a:rPr kumimoji="1" lang="ja-JP" altLang="en-US" sz="800" b="0" i="0" u="none" strike="noStrike"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せのや</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・女性活躍の促進－女性の活躍を応援するイベントやセミナーの開催</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協和発酵キリン、カゴメなど</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・中小企業振興</a:t>
                      </a:r>
                      <a:r>
                        <a:rPr kumimoji="1" lang="ja-JP" altLang="en-US" sz="800" b="0" i="0" u="none" strike="noStrike"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企業ネットワークを活用した中小企業支援策の情報提供、セミナーやイベントの開催</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大阪信用金庫、不二製油など</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53281">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地域活性化</a:t>
                      </a:r>
                      <a:endParaRPr kumimoji="1" lang="en-US" altLang="ja-JP" sz="9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年日本国際博覧会の誘致に向けた機運醸成－企業ネットワークの活用（キリンビール、キリンビバレッジ、あいおいニッセイ同和損保など）</a:t>
                      </a:r>
                      <a:endPar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の普及・促進</a:t>
                      </a:r>
                      <a:r>
                        <a:rPr kumimoji="1" lang="ja-JP" altLang="en-US" sz="800" b="0" i="0" u="none" strike="noStrik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ポスターの作成、大阪産</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を活用した商品の開発・販売</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ローソン、</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セブン</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イレブン・ジャパン、イオン</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・御堂筋イルミネーションへの協力－ポスターの製作・掲示、寄附や協賛</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大阪地区トヨタ各社、損保ジャパン日本興亜など</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WAON</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」やクリック募金等を通じた寄附金を活用した大阪の魅力づくりや市民活動の支援（イオングループ、クリック募金協賛企業各社など）</a:t>
                      </a:r>
                      <a:endPar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区住みます芸人や桂文枝</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区創作落語などによる地域活性化等（</a:t>
                      </a:r>
                      <a:r>
                        <a:rPr kumimoji="1" lang="zh-TW"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吉本興業</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・大阪市市民活動総合ポータルサイトを活用した企業と市民活動団体とのマッチング（セミナーの開催、資源提供など）（大阪市市民活動総合ポータルサイト登録企業各社）</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0245">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a:t>
                      </a:r>
                      <a:endParaRPr kumimoji="1" lang="en-US" altLang="ja-JP"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・防災意識の向上</a:t>
                      </a:r>
                      <a:r>
                        <a:rPr kumimoji="1" lang="ja-JP" altLang="en-US" sz="800" b="0" i="0" u="none" strike="noStrik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企業と連携した「大阪府建築防災啓発員」の養成、セミナーの開催</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ダイドードリンコ、上新電機など</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880</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万人訓練への協力－ポスターやリーフレットの作成・配布、企業内避難訓練</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住友生命、東京海上日動など</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・特殊詐欺や消費者被害防止に向けた取組みーリーフレットでの注意喚起、従業員への研修</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イオン、リコージャパンなど</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・各区役所と大阪市内各店舗等の連携による地域見守りネットワークの強化（大阪シティ信用金庫）</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53281">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府政・市政の</a:t>
                      </a:r>
                      <a:r>
                        <a:rPr kumimoji="1" lang="en-US" altLang="ja-JP"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・誌面やデジタルサイネージ等を活用した府政の</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企業が発行する情報誌やデジタルサイネージへの府政情報の掲載、リーフレットやポスターの配架</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イオン、りそな銀行、大阪信用金庫、関西</a:t>
                      </a:r>
                      <a:r>
                        <a:rPr kumimoji="1" lang="ja-JP" altLang="en-US"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ぱど</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（市政含む）、ハークスレイ、ミズノ、など</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・イベントでの府政の</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－企業が主催するイベントでの府政の</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PR(GOTO2025</a:t>
                      </a:r>
                      <a:r>
                        <a:rPr kumimoji="1" lang="ja-JP" altLang="en-US"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宮田運輸など</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愛鑑（インターネットテレビや</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SNS</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Twitter,Instagram</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）など）の取組み通じて、府や市町村の情報を発信（</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大阪など）</a:t>
                      </a:r>
                      <a:endPar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・大阪府内各店舗等における広報への協力（ポスター掲示、チラシ配架等）</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㈱セブン</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イレブン・ジャパン、イオングループ、大阪シティ信用金庫、</a:t>
                      </a:r>
                      <a:r>
                        <a:rPr kumimoji="1" lang="zh-TW"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東京海上日動火災保険</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91564"/>
                  </a:ext>
                </a:extLst>
              </a:tr>
              <a:tr h="450245">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複数の事業者（公・民）の参画によるスケールアップしたネットワークの構築</a:t>
                      </a: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5000"/>
                        </a:lnSpc>
                      </a:pPr>
                      <a:r>
                        <a:rPr kumimoji="1" lang="ja-JP" altLang="en-US" sz="800" dirty="0" smtClean="0">
                          <a:solidFill>
                            <a:schemeClr val="tx1"/>
                          </a:solidFill>
                          <a:latin typeface="Meiryo UI" panose="020B0604030504040204" pitchFamily="50" charset="-128"/>
                          <a:ea typeface="Meiryo UI" panose="020B0604030504040204" pitchFamily="50" charset="-128"/>
                        </a:rPr>
                        <a:t>・創発ダイアログの開始（</a:t>
                      </a:r>
                      <a:r>
                        <a:rPr kumimoji="1" lang="en-US" altLang="ja-JP" sz="800" dirty="0" smtClean="0">
                          <a:solidFill>
                            <a:schemeClr val="tx1"/>
                          </a:solidFill>
                          <a:latin typeface="Meiryo UI" panose="020B0604030504040204" pitchFamily="50" charset="-128"/>
                          <a:ea typeface="Meiryo UI" panose="020B0604030504040204" pitchFamily="50" charset="-128"/>
                        </a:rPr>
                        <a:t>2018.2</a:t>
                      </a: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nSpc>
                          <a:spcPct val="95000"/>
                        </a:lnSpc>
                      </a:pPr>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en-US" altLang="ja-JP" sz="800" dirty="0" smtClean="0">
                          <a:solidFill>
                            <a:schemeClr val="tx1"/>
                          </a:solidFill>
                          <a:latin typeface="Meiryo UI" panose="020B0604030504040204" pitchFamily="50" charset="-128"/>
                          <a:ea typeface="Meiryo UI" panose="020B0604030504040204" pitchFamily="50" charset="-128"/>
                        </a:rPr>
                        <a:t>Well-Being OSAKA Lab </a:t>
                      </a:r>
                      <a:r>
                        <a:rPr kumimoji="1" lang="ja-JP" altLang="en-US" sz="800" dirty="0" smtClean="0">
                          <a:solidFill>
                            <a:schemeClr val="tx1"/>
                          </a:solidFill>
                          <a:latin typeface="Meiryo UI" panose="020B0604030504040204" pitchFamily="50" charset="-128"/>
                          <a:ea typeface="Meiryo UI" panose="020B0604030504040204" pitchFamily="50" charset="-128"/>
                        </a:rPr>
                        <a:t>の設立（</a:t>
                      </a:r>
                      <a:r>
                        <a:rPr kumimoji="1" lang="en-US" altLang="ja-JP" sz="800" dirty="0" smtClean="0">
                          <a:solidFill>
                            <a:schemeClr val="tx1"/>
                          </a:solidFill>
                          <a:latin typeface="Meiryo UI" panose="020B0604030504040204" pitchFamily="50" charset="-128"/>
                          <a:ea typeface="Meiryo UI" panose="020B0604030504040204" pitchFamily="50" charset="-128"/>
                        </a:rPr>
                        <a:t>121</a:t>
                      </a:r>
                      <a:r>
                        <a:rPr kumimoji="1" lang="ja-JP" altLang="en-US" sz="800" dirty="0" smtClean="0">
                          <a:solidFill>
                            <a:schemeClr val="tx1"/>
                          </a:solidFill>
                          <a:latin typeface="Meiryo UI" panose="020B0604030504040204" pitchFamily="50" charset="-128"/>
                          <a:ea typeface="Meiryo UI" panose="020B0604030504040204" pitchFamily="50" charset="-128"/>
                        </a:rPr>
                        <a:t>団体　</a:t>
                      </a:r>
                      <a:r>
                        <a:rPr kumimoji="1" lang="en-US" altLang="ja-JP" sz="800" dirty="0" smtClean="0">
                          <a:solidFill>
                            <a:schemeClr val="tx1"/>
                          </a:solidFill>
                          <a:latin typeface="Meiryo UI" panose="020B0604030504040204" pitchFamily="50" charset="-128"/>
                          <a:ea typeface="Meiryo UI" panose="020B0604030504040204" pitchFamily="50" charset="-128"/>
                        </a:rPr>
                        <a:t>2019.3</a:t>
                      </a:r>
                      <a:r>
                        <a:rPr kumimoji="1" lang="ja-JP" altLang="en-US" sz="800" dirty="0" smtClean="0">
                          <a:solidFill>
                            <a:schemeClr val="tx1"/>
                          </a:solidFill>
                          <a:latin typeface="Meiryo UI" panose="020B0604030504040204" pitchFamily="50" charset="-128"/>
                          <a:ea typeface="Meiryo UI" panose="020B0604030504040204" pitchFamily="50" charset="-128"/>
                        </a:rPr>
                        <a:t>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nSpc>
                          <a:spcPct val="95000"/>
                        </a:lnSpc>
                      </a:pPr>
                      <a:r>
                        <a:rPr kumimoji="1" lang="ja-JP" altLang="en-US" sz="800" dirty="0" smtClean="0">
                          <a:solidFill>
                            <a:schemeClr val="tx1"/>
                          </a:solidFill>
                          <a:latin typeface="Meiryo UI" panose="020B0604030504040204" pitchFamily="50" charset="-128"/>
                          <a:ea typeface="Meiryo UI" panose="020B0604030504040204" pitchFamily="50" charset="-128"/>
                        </a:rPr>
                        <a:t>　→おおさかこどもデーの開催</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nSpc>
                          <a:spcPct val="95000"/>
                        </a:lnSpc>
                      </a:pPr>
                      <a:r>
                        <a:rPr kumimoji="1" lang="ja-JP" altLang="en-US" sz="800" dirty="0" smtClean="0">
                          <a:solidFill>
                            <a:schemeClr val="tx1"/>
                          </a:solidFill>
                          <a:latin typeface="Meiryo UI" panose="020B0604030504040204" pitchFamily="50" charset="-128"/>
                          <a:ea typeface="Meiryo UI" panose="020B0604030504040204" pitchFamily="50" charset="-128"/>
                        </a:rPr>
                        <a:t>　→子ども食堂支援　など</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5705012"/>
                  </a:ext>
                </a:extLst>
              </a:tr>
            </a:tbl>
          </a:graphicData>
        </a:graphic>
      </p:graphicFrame>
    </p:spTree>
    <p:extLst>
      <p:ext uri="{BB962C8B-B14F-4D97-AF65-F5344CB8AC3E}">
        <p14:creationId xmlns:p14="http://schemas.microsoft.com/office/powerpoint/2010/main" val="688246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43866" y="1160792"/>
            <a:ext cx="4392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◇フィランソロピーの促進を通じた「民都･大阪」の実現</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への関⼼が世界的に⾼</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まりつつ</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ある中、多様な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担い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⼈格の縦割りや営利・⾮営利の区分を越えて⼀堂に集い</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それぞれが公益活動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を担う主体だということを再認識（共通の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アイデ</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ンティティを形成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）し、大阪の⺠の連携・協⼒によりその存在感を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に示す「核</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場」として、「⺠都・⼤阪」フィランソロピー会議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107504" y="188640"/>
            <a:ext cx="8928992" cy="857914"/>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の促進に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向けた核</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場として「民都・大阪」フィランソロピー会議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設立し、議論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検討がスタート。</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b="1" dirty="0">
                <a:solidFill>
                  <a:schemeClr val="tx1"/>
                </a:solidFill>
                <a:latin typeface="Meiryo UI" panose="020B0604030504040204" pitchFamily="50" charset="-128"/>
                <a:ea typeface="Meiryo UI" panose="020B0604030504040204" pitchFamily="50" charset="-128"/>
              </a:rPr>
              <a:t>フィランソロピー大会</a:t>
            </a:r>
            <a:r>
              <a:rPr lang="en-US" altLang="ja-JP" sz="1400" b="1" dirty="0" smtClean="0">
                <a:solidFill>
                  <a:schemeClr val="tx1"/>
                </a:solidFill>
                <a:latin typeface="Meiryo UI" panose="020B0604030504040204" pitchFamily="50" charset="-128"/>
                <a:ea typeface="Meiryo UI" panose="020B0604030504040204" pitchFamily="50" charset="-128"/>
              </a:rPr>
              <a:t>OSAKA201</a:t>
            </a:r>
            <a:r>
              <a:rPr lang="en-US" altLang="ja-JP" sz="1400" b="1" dirty="0">
                <a:solidFill>
                  <a:schemeClr val="tx1"/>
                </a:solidFill>
                <a:latin typeface="Meiryo UI" panose="020B0604030504040204" pitchFamily="50" charset="-128"/>
                <a:ea typeface="Meiryo UI" panose="020B0604030504040204" pitchFamily="50" charset="-128"/>
              </a:rPr>
              <a:t>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年６月に開催。その中で「</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を行い、大阪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が国内外から資金・人材が集まるフィランソロピーの国際拠点都市をめざすことを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アピール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7" name="正方形/長方形 66"/>
          <p:cNvSpPr/>
          <p:nvPr/>
        </p:nvSpPr>
        <p:spPr>
          <a:xfrm>
            <a:off x="6732040" y="5536523"/>
            <a:ext cx="2228764" cy="2595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フィランソロピー大会</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OSAKA2018】</a:t>
            </a:r>
          </a:p>
        </p:txBody>
      </p:sp>
      <p:sp>
        <p:nvSpPr>
          <p:cNvPr id="68" name="正方形/長方形 67"/>
          <p:cNvSpPr/>
          <p:nvPr/>
        </p:nvSpPr>
        <p:spPr>
          <a:xfrm>
            <a:off x="5007493" y="5531206"/>
            <a:ext cx="1622435" cy="28453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4" name="図 3"/>
          <p:cNvPicPr>
            <a:picLocks noChangeAspect="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892839" y="5796063"/>
            <a:ext cx="1800000" cy="1008000"/>
          </a:xfrm>
          <a:prstGeom prst="rect">
            <a:avLst/>
          </a:prstGeom>
          <a:ln>
            <a:solidFill>
              <a:schemeClr val="bg1"/>
            </a:solidFill>
          </a:ln>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361" y="5796063"/>
            <a:ext cx="1800000" cy="1013114"/>
          </a:xfrm>
          <a:prstGeom prst="rect">
            <a:avLst/>
          </a:prstGeom>
        </p:spPr>
      </p:pic>
      <p:sp>
        <p:nvSpPr>
          <p:cNvPr id="69" name="正方形/長方形 68"/>
          <p:cNvSpPr/>
          <p:nvPr/>
        </p:nvSpPr>
        <p:spPr>
          <a:xfrm>
            <a:off x="4716072" y="1160792"/>
            <a:ext cx="403193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「民都・大阪」フィランソロピー会議を核として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なアイデアや知恵を生み出し、これまでになかった連携や協働による非営利セクターの活性化やソーシャルビジネスの拡大を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図ること等により、様々</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な分野において豊かで美しい大阪に向けて民が主体となったソーシャル・イノベーションを創出して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いくこと、等を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じて大阪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国内外から資金・人材が集まるフィランソロピーの国際拠点都市をめざすことをアピール。</a:t>
            </a:r>
          </a:p>
          <a:p>
            <a:pPr>
              <a:lnSpc>
                <a:spcPct val="114000"/>
              </a:lnSpc>
            </a:pP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24</a:t>
            </a:r>
            <a:endParaRPr kumimoji="1" lang="ja-JP" altLang="en-US" dirty="0">
              <a:latin typeface="Meiryo UI" panose="020B0604030504040204" pitchFamily="50" charset="-128"/>
              <a:ea typeface="Meiryo UI" panose="020B0604030504040204" pitchFamily="50" charset="-128"/>
            </a:endParaRPr>
          </a:p>
        </p:txBody>
      </p:sp>
      <p:sp>
        <p:nvSpPr>
          <p:cNvPr id="15" name="正方形/長方形 14"/>
          <p:cNvSpPr/>
          <p:nvPr/>
        </p:nvSpPr>
        <p:spPr>
          <a:xfrm>
            <a:off x="395536" y="5050154"/>
            <a:ext cx="3467307" cy="251517"/>
          </a:xfrm>
          <a:prstGeom prst="rect">
            <a:avLst/>
          </a:prstGeom>
          <a:ln w="9525">
            <a:noFill/>
            <a:prstDash val="sysDot"/>
          </a:ln>
        </p:spPr>
        <p:txBody>
          <a:bodyPr wrap="square" lIns="72000" tIns="36000" rIns="36000" bIns="18000" anchor="t" anchorCtr="0">
            <a:noAutofit/>
          </a:bodyPr>
          <a:lstStyle/>
          <a:p>
            <a:pPr>
              <a:defRPr/>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a:grpSpLocks noChangeAspect="1"/>
          </p:cNvGrpSpPr>
          <p:nvPr/>
        </p:nvGrpSpPr>
        <p:grpSpPr>
          <a:xfrm>
            <a:off x="266332" y="5373216"/>
            <a:ext cx="4284000" cy="1282200"/>
            <a:chOff x="8894407" y="1030463"/>
            <a:chExt cx="6263912" cy="1828356"/>
          </a:xfrm>
        </p:grpSpPr>
        <p:sp>
          <p:nvSpPr>
            <p:cNvPr id="17" name="角丸四角形 16"/>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向けた知恵･アイデア</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18" name="角丸四角形 17"/>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④民間活動の活性化</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0" name="角丸四角形 19"/>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②民都･大阪の</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国際的な存在感向上</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1" name="角丸四角形 20"/>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③資金</a:t>
              </a:r>
              <a:r>
                <a:rPr lang="ja-JP" altLang="en-US" sz="800" b="1" dirty="0">
                  <a:solidFill>
                    <a:srgbClr val="002060"/>
                  </a:solidFill>
                  <a:latin typeface="Meiryo UI" panose="020B0604030504040204" pitchFamily="50" charset="-128"/>
                  <a:ea typeface="Meiryo UI" panose="020B0604030504040204" pitchFamily="50" charset="-128"/>
                </a:rPr>
                <a:t>や人材</a:t>
              </a:r>
              <a:r>
                <a:rPr lang="ja-JP" altLang="en-US" sz="800" b="1" dirty="0" smtClean="0">
                  <a:solidFill>
                    <a:srgbClr val="002060"/>
                  </a:solidFill>
                  <a:latin typeface="Meiryo UI" panose="020B0604030504040204" pitchFamily="50" charset="-128"/>
                  <a:ea typeface="Meiryo UI" panose="020B0604030504040204" pitchFamily="50" charset="-128"/>
                </a:rPr>
                <a:t>が</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大阪に集まる</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2" name="曲折矢印 21"/>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3" name="曲折矢印 22"/>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4" name="曲折矢印 23"/>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5" name="曲折矢印 24"/>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6" name="円/楕円 26"/>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p>
          </p:txBody>
        </p:sp>
        <p:sp>
          <p:nvSpPr>
            <p:cNvPr id="27" name="正方形/長方形 26"/>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1" name="グループ化 30"/>
          <p:cNvGrpSpPr>
            <a:grpSpLocks noChangeAspect="1"/>
          </p:cNvGrpSpPr>
          <p:nvPr/>
        </p:nvGrpSpPr>
        <p:grpSpPr>
          <a:xfrm>
            <a:off x="179512" y="2852936"/>
            <a:ext cx="4457640" cy="2049010"/>
            <a:chOff x="-6013176" y="523838"/>
            <a:chExt cx="8043755" cy="3625242"/>
          </a:xfrm>
        </p:grpSpPr>
        <p:sp>
          <p:nvSpPr>
            <p:cNvPr id="32" name="正方形/長方形 31"/>
            <p:cNvSpPr/>
            <p:nvPr/>
          </p:nvSpPr>
          <p:spPr>
            <a:xfrm>
              <a:off x="-5509120" y="523838"/>
              <a:ext cx="7056784" cy="36252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endParaRPr>
            </a:p>
          </p:txBody>
        </p:sp>
        <p:sp>
          <p:nvSpPr>
            <p:cNvPr id="33" name="円/楕円 9"/>
            <p:cNvSpPr/>
            <p:nvPr/>
          </p:nvSpPr>
          <p:spPr>
            <a:xfrm>
              <a:off x="-4645024" y="908720"/>
              <a:ext cx="5328592" cy="27601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endParaRPr>
            </a:p>
          </p:txBody>
        </p:sp>
        <p:sp>
          <p:nvSpPr>
            <p:cNvPr id="34" name="角丸四角形 33"/>
            <p:cNvSpPr/>
            <p:nvPr/>
          </p:nvSpPr>
          <p:spPr>
            <a:xfrm>
              <a:off x="-3246260" y="1760584"/>
              <a:ext cx="2538000" cy="1224000"/>
            </a:xfrm>
            <a:prstGeom prst="roundRect">
              <a:avLst>
                <a:gd name="adj" fmla="val 4770"/>
              </a:avLst>
            </a:prstGeom>
          </p:spPr>
          <p:style>
            <a:lnRef idx="2">
              <a:schemeClr val="accent4"/>
            </a:lnRef>
            <a:fillRef idx="1">
              <a:schemeClr val="lt1"/>
            </a:fillRef>
            <a:effectRef idx="0">
              <a:schemeClr val="accent4"/>
            </a:effectRef>
            <a:fontRef idx="minor">
              <a:schemeClr val="dk1"/>
            </a:fontRef>
          </p:style>
          <p:txBody>
            <a:bodyPr lIns="36000" rIns="36000" rtlCol="0" anchor="ctr"/>
            <a:lstStyle/>
            <a:p>
              <a:endParaRPr lang="en-US" altLang="ja-JP" sz="600" b="1" dirty="0" smtClean="0">
                <a:latin typeface="Meiryo UI" panose="020B0604030504040204" pitchFamily="50" charset="-128"/>
                <a:ea typeface="Meiryo UI" panose="020B0604030504040204" pitchFamily="50" charset="-128"/>
              </a:endParaRPr>
            </a:p>
            <a:p>
              <a:endParaRPr lang="en-US" altLang="ja-JP" sz="600" b="1" dirty="0">
                <a:latin typeface="Meiryo UI" panose="020B0604030504040204" pitchFamily="50" charset="-128"/>
                <a:ea typeface="Meiryo UI" panose="020B0604030504040204" pitchFamily="50" charset="-128"/>
              </a:endParaRPr>
            </a:p>
            <a:p>
              <a:r>
                <a:rPr lang="ja-JP" altLang="en-US" sz="600" b="1" dirty="0" smtClean="0">
                  <a:latin typeface="Meiryo UI" panose="020B0604030504040204" pitchFamily="50" charset="-128"/>
                  <a:ea typeface="Meiryo UI" panose="020B0604030504040204" pitchFamily="50" charset="-128"/>
                </a:rPr>
                <a:t>（具体的な機能例）</a:t>
              </a:r>
              <a:endParaRPr lang="en-US" altLang="ja-JP" sz="600" b="1"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◆情報プラットフォームの運営</a:t>
              </a:r>
              <a:endParaRPr lang="en-US" altLang="ja-JP" sz="600"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◆ファンドレイズ支援、寄付のマッチング</a:t>
              </a:r>
              <a:endParaRPr lang="en-US" altLang="ja-JP" sz="600"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◆非営利セクターの起業・法人運営支援</a:t>
              </a:r>
              <a:endParaRPr lang="en-US" altLang="ja-JP" sz="600"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a:t>
              </a:r>
              <a:r>
                <a:rPr lang="ja-JP" altLang="en-US" sz="600" dirty="0" smtClean="0">
                  <a:solidFill>
                    <a:schemeClr val="tx1"/>
                  </a:solidFill>
                  <a:latin typeface="Meiryo UI" panose="020B0604030504040204" pitchFamily="50" charset="-128"/>
                  <a:ea typeface="Meiryo UI" panose="020B0604030504040204" pitchFamily="50" charset="-128"/>
                </a:rPr>
                <a:t>提言・シンクタンク機能　など</a:t>
              </a:r>
              <a:endParaRPr lang="en-US" altLang="ja-JP" sz="600" dirty="0" smtClean="0">
                <a:solidFill>
                  <a:schemeClr val="tx1"/>
                </a:solidFill>
                <a:latin typeface="Meiryo UI" panose="020B0604030504040204" pitchFamily="50" charset="-128"/>
                <a:ea typeface="Meiryo UI" panose="020B0604030504040204" pitchFamily="50" charset="-128"/>
              </a:endParaRPr>
            </a:p>
            <a:p>
              <a:endParaRPr lang="en-US" altLang="ja-JP" sz="600" b="1" dirty="0" smtClean="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3261903" y="1700808"/>
              <a:ext cx="2569287" cy="28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800" b="1" dirty="0" smtClean="0">
                  <a:latin typeface="Meiryo UI" panose="020B0604030504040204" pitchFamily="50" charset="-128"/>
                  <a:ea typeface="Meiryo UI" panose="020B0604030504040204" pitchFamily="50" charset="-128"/>
                </a:rPr>
                <a:t>公益活動のプラットフォーム</a:t>
              </a:r>
              <a:endParaRPr kumimoji="1" lang="ja-JP" altLang="en-US" sz="800" b="1" dirty="0">
                <a:latin typeface="Meiryo UI" panose="020B0604030504040204" pitchFamily="50" charset="-128"/>
                <a:ea typeface="Meiryo UI" panose="020B0604030504040204" pitchFamily="50" charset="-128"/>
              </a:endParaRPr>
            </a:p>
          </p:txBody>
        </p:sp>
        <p:grpSp>
          <p:nvGrpSpPr>
            <p:cNvPr id="36" name="グループ化 35"/>
            <p:cNvGrpSpPr/>
            <p:nvPr/>
          </p:nvGrpSpPr>
          <p:grpSpPr>
            <a:xfrm>
              <a:off x="-5199947" y="980728"/>
              <a:ext cx="2715163" cy="576000"/>
              <a:chOff x="-5725144" y="1484856"/>
              <a:chExt cx="2715163" cy="576000"/>
            </a:xfrm>
          </p:grpSpPr>
          <p:sp>
            <p:nvSpPr>
              <p:cNvPr id="71" name="円/楕円 33"/>
              <p:cNvSpPr/>
              <p:nvPr/>
            </p:nvSpPr>
            <p:spPr>
              <a:xfrm>
                <a:off x="-5087563" y="1484856"/>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72" name="正方形/長方形 71"/>
              <p:cNvSpPr/>
              <p:nvPr/>
            </p:nvSpPr>
            <p:spPr>
              <a:xfrm>
                <a:off x="-5725144" y="1532988"/>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非営利セクター</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700" b="1"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財団・社団等）</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7" name="グループ化 36"/>
            <p:cNvGrpSpPr/>
            <p:nvPr/>
          </p:nvGrpSpPr>
          <p:grpSpPr>
            <a:xfrm>
              <a:off x="-6013176" y="2060912"/>
              <a:ext cx="2715163" cy="576000"/>
              <a:chOff x="-5725144" y="2132920"/>
              <a:chExt cx="2715163" cy="576000"/>
            </a:xfrm>
          </p:grpSpPr>
          <p:sp>
            <p:nvSpPr>
              <p:cNvPr id="66" name="円/楕円 35"/>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70" name="正方形/長方形 69"/>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中間支援組織</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8" name="グループ化 37"/>
            <p:cNvGrpSpPr/>
            <p:nvPr/>
          </p:nvGrpSpPr>
          <p:grpSpPr>
            <a:xfrm>
              <a:off x="-5199947" y="3069024"/>
              <a:ext cx="2715163" cy="576000"/>
              <a:chOff x="-5725144" y="2132920"/>
              <a:chExt cx="2715163" cy="576000"/>
            </a:xfrm>
          </p:grpSpPr>
          <p:sp>
            <p:nvSpPr>
              <p:cNvPr id="64" name="円/楕円 38"/>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65" name="正方形/長方形 64"/>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　学</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9" name="グループ化 38"/>
            <p:cNvGrpSpPr/>
            <p:nvPr/>
          </p:nvGrpSpPr>
          <p:grpSpPr>
            <a:xfrm>
              <a:off x="-3348880" y="3429064"/>
              <a:ext cx="2715163" cy="576000"/>
              <a:chOff x="-5725144" y="2132920"/>
              <a:chExt cx="2715163" cy="576000"/>
            </a:xfrm>
          </p:grpSpPr>
          <p:sp>
            <p:nvSpPr>
              <p:cNvPr id="60" name="円/楕円 41"/>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61" name="正方形/長方形 60"/>
              <p:cNvSpPr/>
              <p:nvPr/>
            </p:nvSpPr>
            <p:spPr>
              <a:xfrm>
                <a:off x="-5725144" y="2204864"/>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行　政</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（国・自治体）</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0" name="グループ化 39"/>
            <p:cNvGrpSpPr/>
            <p:nvPr/>
          </p:nvGrpSpPr>
          <p:grpSpPr>
            <a:xfrm>
              <a:off x="-1404664" y="3069024"/>
              <a:ext cx="2715163" cy="576000"/>
              <a:chOff x="-5725144" y="2132920"/>
              <a:chExt cx="2715163" cy="576000"/>
            </a:xfrm>
          </p:grpSpPr>
          <p:sp>
            <p:nvSpPr>
              <p:cNvPr id="58" name="円/楕円 44"/>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59" name="正方形/長方形 58"/>
              <p:cNvSpPr/>
              <p:nvPr/>
            </p:nvSpPr>
            <p:spPr>
              <a:xfrm>
                <a:off x="-5725144" y="2204864"/>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専 門 家</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士</a:t>
                </a: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業・金融等）</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1" name="グループ化 40"/>
            <p:cNvGrpSpPr/>
            <p:nvPr/>
          </p:nvGrpSpPr>
          <p:grpSpPr>
            <a:xfrm>
              <a:off x="-684584" y="2060912"/>
              <a:ext cx="2715163" cy="576000"/>
              <a:chOff x="-5725144" y="2132920"/>
              <a:chExt cx="2715163" cy="576000"/>
            </a:xfrm>
          </p:grpSpPr>
          <p:sp>
            <p:nvSpPr>
              <p:cNvPr id="56" name="円/楕円 47"/>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フィランソロピスト</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2" name="グループ化 41"/>
            <p:cNvGrpSpPr/>
            <p:nvPr/>
          </p:nvGrpSpPr>
          <p:grpSpPr>
            <a:xfrm>
              <a:off x="-1404664" y="980728"/>
              <a:ext cx="2715163" cy="576000"/>
              <a:chOff x="-5725144" y="2132920"/>
              <a:chExt cx="2715163" cy="576000"/>
            </a:xfrm>
          </p:grpSpPr>
          <p:sp>
            <p:nvSpPr>
              <p:cNvPr id="54" name="円/楕円 50"/>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企　業</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3" name="グループ化 42"/>
            <p:cNvGrpSpPr/>
            <p:nvPr/>
          </p:nvGrpSpPr>
          <p:grpSpPr>
            <a:xfrm>
              <a:off x="-3348880" y="620688"/>
              <a:ext cx="2715163" cy="576000"/>
              <a:chOff x="-5725144" y="2132920"/>
              <a:chExt cx="2715163" cy="576000"/>
            </a:xfrm>
          </p:grpSpPr>
          <p:sp>
            <p:nvSpPr>
              <p:cNvPr id="52" name="円/楕円 53"/>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53" name="正方形/長方形 52"/>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市　民</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44" name="直線矢印コネクタ 43"/>
            <p:cNvCxnSpPr/>
            <p:nvPr/>
          </p:nvCxnSpPr>
          <p:spPr>
            <a:xfrm>
              <a:off x="-1980728" y="1196752"/>
              <a:ext cx="3469" cy="504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1980728" y="2961000"/>
              <a:ext cx="1" cy="468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684584" y="1540822"/>
              <a:ext cx="360040" cy="216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flipV="1">
              <a:off x="-3636912" y="1556728"/>
              <a:ext cx="360040" cy="180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H="1">
              <a:off x="-3636912" y="2852934"/>
              <a:ext cx="375009" cy="216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flipV="1">
              <a:off x="-699552" y="2852912"/>
              <a:ext cx="375008" cy="216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694277" y="2348880"/>
              <a:ext cx="637581"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3924944" y="2348880"/>
              <a:ext cx="637581"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5040182" y="3018725"/>
            <a:ext cx="3603316" cy="2354491"/>
          </a:xfrm>
          <a:prstGeom prst="rect">
            <a:avLst/>
          </a:prstGeom>
          <a:noFill/>
          <a:ln>
            <a:solidFill>
              <a:schemeClr val="accent1"/>
            </a:solidFill>
          </a:ln>
        </p:spPr>
        <p:txBody>
          <a:bodyPr wrap="square" rtlCol="0">
            <a:spAutoFit/>
          </a:bodyPr>
          <a:lstStyle/>
          <a:p>
            <a:r>
              <a:rPr lang="ja-JP" altLang="en-US" sz="700" dirty="0" smtClean="0"/>
              <a:t>　世界</a:t>
            </a:r>
            <a:r>
              <a:rPr lang="ja-JP" altLang="en-US" sz="700" dirty="0"/>
              <a:t>では、寄附や投資等を通じた公益活動（フィランソロピー）が、社会的課題解決の第三の道として新たな時代の潮流となっており、 「フィランソロピーの黄金時代」を迎えたとさえ言われている。わが国においても、</a:t>
            </a:r>
            <a:r>
              <a:rPr lang="en-US" altLang="ja-JP" sz="700" dirty="0"/>
              <a:t>NPO</a:t>
            </a:r>
            <a:r>
              <a:rPr lang="ja-JP" altLang="en-US" sz="700" dirty="0"/>
              <a:t>や社会的企業など新たな公共の担い手の増加、</a:t>
            </a:r>
            <a:r>
              <a:rPr lang="en-US" altLang="ja-JP" sz="700" dirty="0"/>
              <a:t>CSR</a:t>
            </a:r>
            <a:r>
              <a:rPr lang="ja-JP" altLang="en-US" sz="700" dirty="0"/>
              <a:t>（企業の社会的責任）への関心が進む中、新しい鍵として、非営利セクターと政府との協働が注目されている。</a:t>
            </a:r>
          </a:p>
          <a:p>
            <a:r>
              <a:rPr lang="ja-JP" altLang="en-US" sz="700" dirty="0"/>
              <a:t>　都市発展の歴史において民の力が大きな役割を果たしてきた大阪は、これまで民間公益活動の分野でも様々な先駆的な取組を生み出し実現してきた。こうした蓄積を活かし、この度、「民都」として大阪の民の力を最大限に活かす都市をめざして、官民が協力し、非営利セクター関係者が法人格を越えて集う「民都・大阪」フィランソロピー会議を設置した。</a:t>
            </a:r>
          </a:p>
          <a:p>
            <a:r>
              <a:rPr lang="ja-JP" altLang="en-US" sz="700" dirty="0"/>
              <a:t>　大阪は、この「民都・大阪」フィランソロピー会議を核として、府域全体における地域活動も含めた民間公益活動の担い手が垣根を越えて集い、その多様性を活かしつつ繋がることで、新たなアイデアや知恵を生み出し、これまでになかった連携や協働による非営利セクターの活性化やソーシャルビジネスの拡大を図る。これにより、様々な分野において豊かで美しい大阪に向けて民が主体となったソーシャル・イノベーションを創出していく。</a:t>
            </a:r>
          </a:p>
          <a:p>
            <a:r>
              <a:rPr lang="ja-JP" altLang="en-US" sz="700" dirty="0"/>
              <a:t>　そして、持続可能な開発目標（</a:t>
            </a:r>
            <a:r>
              <a:rPr lang="en-US" altLang="ja-JP" sz="700" dirty="0"/>
              <a:t>SDGs</a:t>
            </a:r>
            <a:r>
              <a:rPr lang="ja-JP" altLang="en-US" sz="700" dirty="0"/>
              <a:t>）の達成にも貢献するとともに、世界のフィランソロピストの思いに寄り添う都市として、日本・世界中から第</a:t>
            </a:r>
            <a:r>
              <a:rPr lang="en-US" altLang="ja-JP" sz="700" dirty="0"/>
              <a:t>2</a:t>
            </a:r>
            <a:r>
              <a:rPr lang="ja-JP" altLang="en-US" sz="700" dirty="0"/>
              <a:t>の動脈（投資や人材）が集まり、民間公益活動の担い手を育て・支えていくことでその活動を拡げ、公益的インパクトを生み出していく。</a:t>
            </a:r>
          </a:p>
          <a:p>
            <a:r>
              <a:rPr lang="ja-JP" altLang="en-US" sz="700" dirty="0"/>
              <a:t>　これらを通じて「フィランソロピーにおける国際的な拠点都市」の実現をめざすことをここに宣言する。</a:t>
            </a:r>
          </a:p>
          <a:p>
            <a:r>
              <a:rPr lang="ja-JP" altLang="en-US" sz="700" dirty="0"/>
              <a:t>　　　　　　　　　　　　</a:t>
            </a:r>
            <a:r>
              <a:rPr lang="ja-JP" altLang="en-US" sz="700" dirty="0" smtClean="0"/>
              <a:t>　　　　　　　　　　　　　</a:t>
            </a:r>
            <a:r>
              <a:rPr lang="en-US" altLang="ja-JP" sz="700" dirty="0" smtClean="0"/>
              <a:t>201</a:t>
            </a:r>
            <a:r>
              <a:rPr lang="en-US" altLang="ja-JP" sz="700" dirty="0"/>
              <a:t>8</a:t>
            </a:r>
            <a:r>
              <a:rPr lang="ja-JP" altLang="en-US" sz="700" dirty="0" smtClean="0"/>
              <a:t>年</a:t>
            </a:r>
            <a:r>
              <a:rPr lang="en-US" altLang="ja-JP" sz="700" dirty="0"/>
              <a:t>6</a:t>
            </a:r>
            <a:r>
              <a:rPr lang="ja-JP" altLang="en-US" sz="700" dirty="0"/>
              <a:t>月</a:t>
            </a:r>
            <a:r>
              <a:rPr lang="en-US" altLang="ja-JP" sz="700" dirty="0"/>
              <a:t>1</a:t>
            </a:r>
            <a:r>
              <a:rPr lang="ja-JP" altLang="en-US" sz="700" dirty="0"/>
              <a:t>日　「民都・大阪」フィランソロピー会議</a:t>
            </a:r>
          </a:p>
        </p:txBody>
      </p:sp>
    </p:spTree>
    <p:extLst>
      <p:ext uri="{BB962C8B-B14F-4D97-AF65-F5344CB8AC3E}">
        <p14:creationId xmlns:p14="http://schemas.microsoft.com/office/powerpoint/2010/main" val="431320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bwMode="auto">
          <a:xfrm>
            <a:off x="91440" y="89461"/>
            <a:ext cx="8957534" cy="360000"/>
          </a:xfrm>
          <a:prstGeom prst="roundRect">
            <a:avLst/>
          </a:prstGeom>
          <a:gradFill>
            <a:gsLst>
              <a:gs pos="0">
                <a:schemeClr val="tx2">
                  <a:lumMod val="60000"/>
                  <a:lumOff val="40000"/>
                </a:schemeClr>
              </a:gs>
              <a:gs pos="35000">
                <a:schemeClr val="tx2">
                  <a:lumMod val="40000"/>
                  <a:lumOff val="60000"/>
                </a:schemeClr>
              </a:gs>
              <a:gs pos="100000">
                <a:schemeClr val="tx2">
                  <a:lumMod val="20000"/>
                  <a:lumOff val="80000"/>
                </a:schemeClr>
              </a:gs>
            </a:gsLst>
          </a:gradFill>
          <a:ln>
            <a:solidFill>
              <a:schemeClr val="tx2"/>
            </a:solid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lstStyle/>
          <a:p>
            <a:pPr marL="0" marR="0" lvl="0" indent="0" algn="ctr" defTabSz="448945" rtl="0" eaLnBrk="1" fontAlgn="base" latinLnBrk="0" hangingPunct="1">
              <a:lnSpc>
                <a:spcPct val="100000"/>
              </a:lnSpc>
              <a:spcBef>
                <a:spcPct val="0"/>
              </a:spcBef>
              <a:spcAft>
                <a:spcPct val="0"/>
              </a:spcAft>
              <a:buClr>
                <a:srgbClr val="000000"/>
              </a:buClr>
              <a:buSzPct val="100000"/>
              <a:buFontTx/>
              <a:buNone/>
              <a:defRPr/>
            </a:pPr>
            <a:r>
              <a:rPr kumimoji="0" lang="ja-JP" altLang="en-US" sz="16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副首都</a:t>
            </a: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0" lang="ja-JP" altLang="en-US" sz="16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大阪に</a:t>
            </a: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向けた</a:t>
            </a:r>
            <a:r>
              <a:rPr kumimoji="0" lang="ja-JP" altLang="en-US" sz="16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取組み状況（概要）</a:t>
            </a:r>
            <a:endParaRPr kumimoji="0" lang="ja-JP" altLang="en-US" sz="1600" b="1" i="0" u="none" strike="sng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 name="正方形/長方形 3"/>
          <p:cNvSpPr/>
          <p:nvPr/>
        </p:nvSpPr>
        <p:spPr bwMode="auto">
          <a:xfrm>
            <a:off x="91440" y="518336"/>
            <a:ext cx="8957533" cy="672867"/>
          </a:xfrm>
          <a:prstGeom prst="rect">
            <a:avLst/>
          </a:prstGeom>
          <a:noFill/>
          <a:ln w="6350" algn="ctr">
            <a:solidFill>
              <a:srgbClr val="000000">
                <a:lumMod val="95000"/>
                <a:lumOff val="5000"/>
              </a:srgbClr>
            </a:solidFill>
            <a:prstDash val="dash"/>
            <a:round/>
          </a:ln>
          <a:effectLst/>
        </p:spPr>
        <p:txBody>
          <a:bodyPr wrap="square" lIns="108000" tIns="36000" rIns="108000" bIns="36000" rtlCol="0" anchor="ctr">
            <a:spAutoFit/>
          </a:bodyPr>
          <a:lstStyle/>
          <a:p>
            <a:pPr lvl="0">
              <a:defRPr/>
            </a:pP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副首都ビジョン</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取り</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まとめ以降、世界</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で存在感を示す「副首都・大阪」の確立に</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向け、</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大阪府・大阪市が連携して</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着実に取組みを進めてきた。今後、大阪</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・関西万博の開催決定を追い風に</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世界最高水準の</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実現も見据えながら</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まで積み上げてきた取組みを</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土台に、更なる取組みの加速化を図る。</a:t>
            </a:r>
            <a:endParaRPr kumimoji="0" lang="en-US" altLang="ja-JP" sz="13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ホームベース 1"/>
          <p:cNvSpPr/>
          <p:nvPr/>
        </p:nvSpPr>
        <p:spPr>
          <a:xfrm>
            <a:off x="400685" y="1258485"/>
            <a:ext cx="3456000" cy="288000"/>
          </a:xfrm>
          <a:prstGeom prst="homePlat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en-US" altLang="ja-JP" sz="1200" b="1" dirty="0" smtClean="0">
                <a:solidFill>
                  <a:schemeClr val="tx1"/>
                </a:solidFill>
                <a:latin typeface="Meiryo UI" panose="020B0604030504040204" pitchFamily="50" charset="-128"/>
                <a:ea typeface="Meiryo UI" panose="020B0604030504040204" pitchFamily="50" charset="-128"/>
              </a:rPr>
              <a:t>2017</a:t>
            </a:r>
            <a:r>
              <a:rPr kumimoji="1" lang="ja-JP" altLang="en-US" sz="1200" b="1" dirty="0" smtClean="0">
                <a:solidFill>
                  <a:schemeClr val="tx1"/>
                </a:solidFill>
                <a:latin typeface="Meiryo UI" panose="020B0604030504040204" pitchFamily="50" charset="-128"/>
                <a:ea typeface="Meiryo UI" panose="020B0604030504040204" pitchFamily="50" charset="-128"/>
              </a:rPr>
              <a:t>年度の主な取組み</a:t>
            </a:r>
            <a:endPar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9" name="山形 18"/>
          <p:cNvSpPr/>
          <p:nvPr/>
        </p:nvSpPr>
        <p:spPr>
          <a:xfrm>
            <a:off x="3844013" y="1263909"/>
            <a:ext cx="5182891" cy="288000"/>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en-US" altLang="ja-JP" sz="1200" b="1" dirty="0" smtClean="0">
                <a:solidFill>
                  <a:schemeClr val="tx1"/>
                </a:solidFill>
                <a:latin typeface="Meiryo UI" panose="020B0604030504040204" pitchFamily="50" charset="-128"/>
                <a:ea typeface="Meiryo UI" panose="020B0604030504040204" pitchFamily="50" charset="-128"/>
              </a:rPr>
              <a:t>2018</a:t>
            </a:r>
            <a:r>
              <a:rPr kumimoji="1" lang="ja-JP" altLang="en-US" sz="12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年度の主な</a:t>
            </a:r>
            <a:r>
              <a:rPr kumimoji="1" lang="ja-JP" altLang="en-US" sz="1200" b="1" dirty="0" smtClean="0">
                <a:solidFill>
                  <a:schemeClr val="tx1"/>
                </a:solidFill>
                <a:latin typeface="Meiryo UI" panose="020B0604030504040204" pitchFamily="50" charset="-128"/>
                <a:ea typeface="Meiryo UI" panose="020B0604030504040204" pitchFamily="50" charset="-128"/>
              </a:rPr>
              <a:t>取組み（</a:t>
            </a:r>
            <a:r>
              <a:rPr kumimoji="1" lang="en-US" altLang="ja-JP" sz="1200" b="1" dirty="0">
                <a:solidFill>
                  <a:schemeClr val="tx1"/>
                </a:solidFill>
                <a:latin typeface="Meiryo UI" panose="020B0604030504040204" pitchFamily="50" charset="-128"/>
                <a:ea typeface="Meiryo UI" panose="020B0604030504040204" pitchFamily="50" charset="-128"/>
              </a:rPr>
              <a:t>2019</a:t>
            </a:r>
            <a:r>
              <a:rPr kumimoji="1" lang="ja-JP" altLang="en-US" sz="1200" b="1" dirty="0">
                <a:solidFill>
                  <a:schemeClr val="tx1"/>
                </a:solidFill>
                <a:latin typeface="Meiryo UI" panose="020B0604030504040204" pitchFamily="50" charset="-128"/>
                <a:ea typeface="Meiryo UI" panose="020B0604030504040204" pitchFamily="50" charset="-128"/>
              </a:rPr>
              <a:t>年度当初含む）</a:t>
            </a:r>
            <a:endPar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9" name="正方形/長方形 8"/>
          <p:cNvSpPr/>
          <p:nvPr/>
        </p:nvSpPr>
        <p:spPr>
          <a:xfrm>
            <a:off x="395536" y="1602104"/>
            <a:ext cx="3384000" cy="161627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左岸線延伸部の</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新名神高速道路の部分開通</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高速道路ネットワークの整備が進む</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なにわ筋線の整備主体・事業スキーム</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等について府市で意思決定</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〇健康危機事象への対応力の向上を図るため、府市の研究所を統合</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大阪健康安全基盤研究所を創設</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〇産業発展に向けた研究機能の強化を図るため、</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の研究所</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合し</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研究所を創設</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en-US" altLang="ja-JP"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 </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大阪サミットの開催決定</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lnSpc>
                <a:spcPct val="125000"/>
              </a:lnSpc>
              <a:spcBef>
                <a:spcPts val="0"/>
              </a:spcBef>
              <a:spcAft>
                <a:spcPts val="0"/>
              </a:spcAft>
              <a:defRPr/>
            </a:pP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900" dirty="0">
              <a:solidFill>
                <a:schemeClr val="tx1"/>
              </a:solidFill>
            </a:endParaRPr>
          </a:p>
          <a:p>
            <a:endParaRPr kumimoji="1" lang="ja-JP" altLang="en-US" sz="900" dirty="0"/>
          </a:p>
        </p:txBody>
      </p:sp>
      <p:sp>
        <p:nvSpPr>
          <p:cNvPr id="24" name="正方形/長方形 23"/>
          <p:cNvSpPr/>
          <p:nvPr/>
        </p:nvSpPr>
        <p:spPr>
          <a:xfrm>
            <a:off x="395536" y="3218377"/>
            <a:ext cx="3384000" cy="86649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新たな大都市制度の改革に向けて、</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総合区素案・特別区素案を取</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りまとめ</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、議会や大都市制度（特別区設置）協議会の場で議論</a:t>
            </a:r>
            <a:endParaRPr lang="en-US" altLang="ja-JP"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工業所有権情報・研修館近畿統括本部の開設</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支部の機能強化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など国機関移転等の取組みが進む　　　など</a:t>
            </a:r>
            <a:endParaRPr kumimoji="1" lang="ja-JP" altLang="en-US" sz="900" dirty="0">
              <a:solidFill>
                <a:schemeClr val="tx1"/>
              </a:solidFill>
            </a:endParaRPr>
          </a:p>
          <a:p>
            <a:endParaRPr kumimoji="1" lang="ja-JP" altLang="en-US" sz="1050" dirty="0"/>
          </a:p>
        </p:txBody>
      </p:sp>
      <p:sp>
        <p:nvSpPr>
          <p:cNvPr id="25" name="正方形/長方形 24"/>
          <p:cNvSpPr/>
          <p:nvPr/>
        </p:nvSpPr>
        <p:spPr>
          <a:xfrm>
            <a:off x="395536" y="4084870"/>
            <a:ext cx="3384000" cy="2484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大阪国際がんセンター、大阪重粒子線センター</a:t>
            </a:r>
            <a:r>
              <a:rPr kumimoji="1" lang="ja-JP" altLang="en-US" sz="900" dirty="0" smtClean="0">
                <a:solidFill>
                  <a:schemeClr val="tx1"/>
                </a:solidFill>
                <a:latin typeface="Meiryo UI" panose="020B0604030504040204" pitchFamily="50" charset="-128"/>
                <a:ea typeface="Meiryo UI" panose="020B0604030504040204" pitchFamily="50" charset="-128"/>
              </a:rPr>
              <a:t>がオープン</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〇臨海部に新たな都市空間を形成する</a:t>
            </a:r>
            <a:r>
              <a:rPr kumimoji="1" lang="ja-JP" altLang="en-US" sz="900" b="1" dirty="0" smtClean="0">
                <a:solidFill>
                  <a:schemeClr val="tx1"/>
                </a:solidFill>
                <a:latin typeface="Meiryo UI" panose="020B0604030504040204" pitchFamily="50" charset="-128"/>
                <a:ea typeface="Meiryo UI" panose="020B0604030504040204" pitchFamily="50" charset="-128"/>
              </a:rPr>
              <a:t>「夢</a:t>
            </a:r>
            <a:r>
              <a:rPr kumimoji="1" lang="ja-JP" altLang="en-US" sz="900" b="1" dirty="0">
                <a:solidFill>
                  <a:schemeClr val="tx1"/>
                </a:solidFill>
                <a:latin typeface="Meiryo UI" panose="020B0604030504040204" pitchFamily="50" charset="-128"/>
                <a:ea typeface="Meiryo UI" panose="020B0604030504040204" pitchFamily="50" charset="-128"/>
              </a:rPr>
              <a:t>洲</a:t>
            </a:r>
            <a:r>
              <a:rPr kumimoji="1" lang="ja-JP" altLang="en-US" sz="900" b="1" dirty="0" smtClean="0">
                <a:solidFill>
                  <a:schemeClr val="tx1"/>
                </a:solidFill>
                <a:latin typeface="Meiryo UI" panose="020B0604030504040204" pitchFamily="50" charset="-128"/>
                <a:ea typeface="Meiryo UI" panose="020B0604030504040204" pitchFamily="50" charset="-128"/>
              </a:rPr>
              <a:t>まちづくり構想」を策定</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〇大阪城公園で</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en-US" altLang="ja-JP" sz="900" b="1" dirty="0" smtClean="0">
                <a:solidFill>
                  <a:schemeClr val="tx1"/>
                </a:solidFill>
                <a:latin typeface="Meiryo UI" panose="020B0604030504040204" pitchFamily="50" charset="-128"/>
                <a:ea typeface="Meiryo UI" panose="020B0604030504040204" pitchFamily="50" charset="-128"/>
              </a:rPr>
              <a:t>JO-TERRACE OSAKA</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en-US" altLang="ja-JP" sz="900" b="1" dirty="0" smtClean="0">
                <a:solidFill>
                  <a:schemeClr val="tx1"/>
                </a:solidFill>
                <a:latin typeface="Meiryo UI" panose="020B0604030504040204" pitchFamily="50" charset="-128"/>
                <a:ea typeface="Meiryo UI" panose="020B0604030504040204" pitchFamily="50" charset="-128"/>
              </a:rPr>
              <a:t>MIRAIZA</a:t>
            </a:r>
            <a:r>
              <a:rPr kumimoji="1" lang="ja-JP" altLang="en-US" sz="900" b="1" dirty="0" smtClean="0">
                <a:solidFill>
                  <a:schemeClr val="tx1"/>
                </a:solidFill>
                <a:latin typeface="Meiryo UI" panose="020B0604030504040204" pitchFamily="50" charset="-128"/>
                <a:ea typeface="Meiryo UI" panose="020B0604030504040204" pitchFamily="50" charset="-128"/>
              </a:rPr>
              <a:t>　　</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900" b="1" dirty="0">
                <a:solidFill>
                  <a:schemeClr val="tx1"/>
                </a:solidFill>
                <a:latin typeface="Meiryo UI" panose="020B0604030504040204" pitchFamily="50" charset="-128"/>
                <a:ea typeface="Meiryo UI" panose="020B0604030504040204" pitchFamily="50" charset="-128"/>
              </a:rPr>
              <a:t>　</a:t>
            </a:r>
            <a:r>
              <a:rPr kumimoji="1" lang="en-US" altLang="ja-JP" sz="900" b="1" dirty="0" smtClean="0">
                <a:solidFill>
                  <a:schemeClr val="tx1"/>
                </a:solidFill>
                <a:latin typeface="Meiryo UI" panose="020B0604030504040204" pitchFamily="50" charset="-128"/>
                <a:ea typeface="Meiryo UI" panose="020B0604030504040204" pitchFamily="50" charset="-128"/>
              </a:rPr>
              <a:t>OSAKA-JO</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がオープン</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〇万博記念公園で</a:t>
            </a:r>
            <a:r>
              <a:rPr kumimoji="1" lang="ja-JP" altLang="en-US" sz="900" b="1" dirty="0" smtClean="0">
                <a:solidFill>
                  <a:schemeClr val="tx1"/>
                </a:solidFill>
                <a:latin typeface="Meiryo UI" panose="020B0604030504040204" pitchFamily="50" charset="-128"/>
                <a:ea typeface="Meiryo UI" panose="020B0604030504040204" pitchFamily="50" charset="-128"/>
              </a:rPr>
              <a:t>太陽の塔の内部公開</a:t>
            </a:r>
            <a:r>
              <a:rPr kumimoji="1" lang="ja-JP" altLang="en-US" sz="900" dirty="0" smtClean="0">
                <a:solidFill>
                  <a:schemeClr val="tx1"/>
                </a:solidFill>
                <a:latin typeface="Meiryo UI" panose="020B0604030504040204" pitchFamily="50" charset="-128"/>
                <a:ea typeface="Meiryo UI" panose="020B0604030504040204" pitchFamily="50" charset="-128"/>
              </a:rPr>
              <a:t>が開始</a:t>
            </a:r>
            <a:endParaRPr kumimoji="1" lang="en-US" altLang="ja-JP" sz="900"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〇フィランソロピーの促進に向けた核となる場として</a:t>
            </a:r>
            <a:r>
              <a:rPr kumimoji="1" lang="ja-JP" altLang="en-US" sz="900" b="1" dirty="0" smtClean="0">
                <a:solidFill>
                  <a:schemeClr val="tx1"/>
                </a:solidFill>
                <a:latin typeface="Meiryo UI" panose="020B0604030504040204" pitchFamily="50" charset="-128"/>
                <a:ea typeface="Meiryo UI" panose="020B0604030504040204" pitchFamily="50" charset="-128"/>
              </a:rPr>
              <a:t>「民都・大阪」フィラ</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900" b="1" dirty="0">
                <a:solidFill>
                  <a:schemeClr val="tx1"/>
                </a:solidFill>
                <a:latin typeface="Meiryo UI" panose="020B0604030504040204" pitchFamily="50" charset="-128"/>
                <a:ea typeface="Meiryo UI" panose="020B0604030504040204" pitchFamily="50" charset="-128"/>
              </a:rPr>
              <a:t>　</a:t>
            </a:r>
            <a:r>
              <a:rPr kumimoji="1" lang="ja-JP" altLang="en-US" sz="900" b="1" dirty="0" smtClean="0">
                <a:solidFill>
                  <a:schemeClr val="tx1"/>
                </a:solidFill>
                <a:latin typeface="Meiryo UI" panose="020B0604030504040204" pitchFamily="50" charset="-128"/>
                <a:ea typeface="Meiryo UI" panose="020B0604030504040204" pitchFamily="50" charset="-128"/>
              </a:rPr>
              <a:t>ンソロピー会議</a:t>
            </a:r>
            <a:r>
              <a:rPr kumimoji="1" lang="ja-JP" altLang="en-US" sz="900" dirty="0" smtClean="0">
                <a:solidFill>
                  <a:schemeClr val="tx1"/>
                </a:solidFill>
                <a:latin typeface="Meiryo UI" panose="020B0604030504040204" pitchFamily="50" charset="-128"/>
                <a:ea typeface="Meiryo UI" panose="020B0604030504040204" pitchFamily="50" charset="-128"/>
              </a:rPr>
              <a:t>を設立　　　　　　　　　　　　　　　　　　　　　　　　など</a:t>
            </a:r>
            <a:endParaRPr kumimoji="1" lang="ja-JP" altLang="en-US" sz="900" dirty="0"/>
          </a:p>
        </p:txBody>
      </p:sp>
      <p:sp>
        <p:nvSpPr>
          <p:cNvPr id="21" name="正方形/長方形 20"/>
          <p:cNvSpPr/>
          <p:nvPr/>
        </p:nvSpPr>
        <p:spPr>
          <a:xfrm>
            <a:off x="3844012" y="1602104"/>
            <a:ext cx="5220000" cy="161627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関西エアポート㈱による</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関西３空港の一体運営開始</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が実現</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dirty="0" smtClean="0">
                <a:solidFill>
                  <a:schemeClr val="tx1"/>
                </a:solidFill>
                <a:latin typeface="Meiryo UI" panose="020B0604030504040204" pitchFamily="50" charset="-128"/>
                <a:ea typeface="Meiryo UI" panose="020B0604030504040204" pitchFamily="50" charset="-128"/>
              </a:rPr>
              <a:t>大阪</a:t>
            </a:r>
            <a:r>
              <a:rPr lang="ja-JP" altLang="en-US" sz="900" dirty="0">
                <a:solidFill>
                  <a:schemeClr val="tx1"/>
                </a:solidFill>
                <a:latin typeface="Meiryo UI" panose="020B0604030504040204" pitchFamily="50" charset="-128"/>
                <a:ea typeface="Meiryo UI" panose="020B0604030504040204" pitchFamily="50" charset="-128"/>
              </a:rPr>
              <a:t>モノレール延伸の都市計画決定及び、軌道事業の特許の取得</a:t>
            </a: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を設置し、府内全水道事業体とともに検討を開始</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〇広域化によるスケールメリットを生かした消防力の維持・強化に向けて</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消防広域化推進</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計画を再策定</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〇府市の法人を統合し、大阪の成長を支えるオール</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中小企業支援機関として</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立大学と市立大学の法人統合</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が実現</a:t>
            </a:r>
            <a:endParaRPr lang="en-US" altLang="ja-JP"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〇国家戦略特区制度を活用し、国際バカロレアコースを</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設ける</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大阪市立水都国際中学校・高等学校</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を設置</a:t>
            </a:r>
            <a:endParaRPr lang="en-US" altLang="ja-JP"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a:t>
            </a:r>
            <a:r>
              <a:rPr kumimoji="1" lang="en-US" altLang="ja-JP" sz="900" b="1" kern="0" dirty="0" smtClean="0">
                <a:solidFill>
                  <a:schemeClr val="tx1"/>
                </a:solidFill>
                <a:latin typeface="Meiryo UI" panose="020B0604030504040204" pitchFamily="50" charset="-128"/>
                <a:ea typeface="Meiryo UI" panose="020B0604030504040204" pitchFamily="50" charset="-128"/>
              </a:rPr>
              <a:t>    </a:t>
            </a:r>
            <a:endParaRPr kumimoji="1" lang="ja-JP" altLang="en-US" sz="900" dirty="0"/>
          </a:p>
        </p:txBody>
      </p:sp>
      <p:sp>
        <p:nvSpPr>
          <p:cNvPr id="22" name="正方形/長方形 21"/>
          <p:cNvSpPr/>
          <p:nvPr/>
        </p:nvSpPr>
        <p:spPr>
          <a:xfrm>
            <a:off x="3844412" y="3218377"/>
            <a:ext cx="5219600" cy="86649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defTabSz="778510"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議会や</a:t>
            </a:r>
            <a:r>
              <a:rPr kumimoji="1"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大都市制度（特別区設置）協議会</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の場で</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新たな大都市制度の実現に向けた議論を積み重ね</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基礎自治機能の充実</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に向けて府・市町村共同で設立した研究会においてテーマ別報告書を</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りまとめ</a:t>
            </a: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関西広域連合</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において広域連合の役割や検討体制も含めた広域行政のあり方を検討、取りまとめ</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首都</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機能のバックアップ</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について、有識者の入った</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研究会</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で今後の取組みの方向性</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を</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りまとめ</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endParaRPr kumimoji="1" lang="ja-JP" altLang="en-US" sz="900" dirty="0">
              <a:solidFill>
                <a:schemeClr val="tx1"/>
              </a:solidFill>
            </a:endParaRPr>
          </a:p>
          <a:p>
            <a:endParaRPr kumimoji="1" lang="ja-JP" altLang="en-US" sz="1050" dirty="0"/>
          </a:p>
        </p:txBody>
      </p:sp>
      <p:sp>
        <p:nvSpPr>
          <p:cNvPr id="3" name="正方形/長方形 24"/>
          <p:cNvSpPr/>
          <p:nvPr/>
        </p:nvSpPr>
        <p:spPr>
          <a:xfrm>
            <a:off x="3844012" y="4084871"/>
            <a:ext cx="5220000" cy="2484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5000"/>
              </a:lnSpc>
              <a:spcBef>
                <a:spcPts val="0"/>
              </a:spcBef>
              <a:spcAft>
                <a:spcPts val="0"/>
              </a:spcAft>
            </a:pPr>
            <a:endParaRPr kumimoji="1" lang="ja-JP" altLang="en-US" sz="900" b="1"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b="1"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b="1"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b="1"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dirty="0">
                <a:solidFill>
                  <a:schemeClr val="tx1"/>
                </a:solidFill>
                <a:latin typeface="Meiryo UI" panose="020B0604030504040204" pitchFamily="50" charset="-128"/>
                <a:ea typeface="Meiryo UI" panose="020B0604030504040204" pitchFamily="50" charset="-128"/>
              </a:rPr>
              <a:t>中之島</a:t>
            </a:r>
            <a:r>
              <a:rPr kumimoji="1" lang="en-US" altLang="ja-JP" sz="900" dirty="0">
                <a:solidFill>
                  <a:schemeClr val="tx1"/>
                </a:solidFill>
                <a:latin typeface="Meiryo UI" panose="020B0604030504040204" pitchFamily="50" charset="-128"/>
                <a:ea typeface="Meiryo UI" panose="020B0604030504040204" pitchFamily="50" charset="-128"/>
              </a:rPr>
              <a:t>4</a:t>
            </a:r>
            <a:r>
              <a:rPr kumimoji="1" lang="ja-JP" altLang="en-US" sz="900" dirty="0">
                <a:solidFill>
                  <a:schemeClr val="tx1"/>
                </a:solidFill>
                <a:latin typeface="Meiryo UI" panose="020B0604030504040204" pitchFamily="50" charset="-128"/>
                <a:ea typeface="Meiryo UI" panose="020B0604030504040204" pitchFamily="50" charset="-128"/>
              </a:rPr>
              <a:t>丁目</a:t>
            </a:r>
            <a:r>
              <a:rPr kumimoji="1" lang="ja-JP" altLang="en-US" sz="900" b="1" dirty="0">
                <a:solidFill>
                  <a:schemeClr val="tx1"/>
                </a:solidFill>
                <a:latin typeface="Meiryo UI" panose="020B0604030504040204" pitchFamily="50" charset="-128"/>
                <a:ea typeface="Meiryo UI" panose="020B0604030504040204" pitchFamily="50" charset="-128"/>
              </a:rPr>
              <a:t>未来医療国際拠点</a:t>
            </a:r>
            <a:r>
              <a:rPr kumimoji="1" lang="ja-JP" altLang="en-US" sz="900" dirty="0" smtClean="0">
                <a:solidFill>
                  <a:schemeClr val="tx1"/>
                </a:solidFill>
                <a:latin typeface="Meiryo UI" panose="020B0604030504040204" pitchFamily="50" charset="-128"/>
                <a:ea typeface="Meiryo UI" panose="020B0604030504040204" pitchFamily="50" charset="-128"/>
              </a:rPr>
              <a:t>の整備・運営事業にかかる優先交渉権者を決定</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〇府・市・大商の</a:t>
            </a:r>
            <a:r>
              <a:rPr kumimoji="1" lang="ja-JP" altLang="en-US" sz="900" b="1" dirty="0" smtClean="0">
                <a:solidFill>
                  <a:schemeClr val="tx1"/>
                </a:solidFill>
                <a:latin typeface="Meiryo UI" panose="020B0604030504040204" pitchFamily="50" charset="-128"/>
                <a:ea typeface="Meiryo UI" panose="020B0604030504040204" pitchFamily="50" charset="-128"/>
              </a:rPr>
              <a:t>「実証事業検討チーム」</a:t>
            </a:r>
            <a:r>
              <a:rPr kumimoji="1" lang="ja-JP" altLang="en-US" sz="900" dirty="0" smtClean="0">
                <a:solidFill>
                  <a:schemeClr val="tx1"/>
                </a:solidFill>
                <a:latin typeface="Meiryo UI" panose="020B0604030504040204" pitchFamily="50" charset="-128"/>
                <a:ea typeface="Meiryo UI" panose="020B0604030504040204" pitchFamily="50" charset="-128"/>
              </a:rPr>
              <a:t>によるイノベーション促進に向けた実証事業支援、</a:t>
            </a:r>
            <a:r>
              <a:rPr lang="ja-JP" altLang="en-US" sz="900" b="1" dirty="0">
                <a:solidFill>
                  <a:schemeClr val="tx1"/>
                </a:solidFill>
                <a:latin typeface="Meiryo UI" panose="020B0604030504040204" pitchFamily="50" charset="-128"/>
                <a:ea typeface="Meiryo UI" panose="020B0604030504040204" pitchFamily="50" charset="-128"/>
              </a:rPr>
              <a:t>河内長野市での新たな移動サービスの実施に向けた取組みを推進</a:t>
            </a:r>
            <a:endParaRPr lang="ja-JP" altLang="en-US" sz="900"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うめきた２期区域の開発事業者が決定</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おおさか東線の全線開業</a:t>
            </a:r>
          </a:p>
          <a:p>
            <a:pPr>
              <a:lnSpc>
                <a:spcPct val="125000"/>
              </a:lnSpc>
              <a:spcBef>
                <a:spcPts val="0"/>
              </a:spcBef>
              <a:spcAft>
                <a:spcPts val="0"/>
              </a:spcAft>
            </a:pPr>
            <a:r>
              <a:rPr kumimoji="1" lang="ja-JP" altLang="en-US" sz="900" dirty="0">
                <a:solidFill>
                  <a:schemeClr val="tx1"/>
                </a:solidFill>
                <a:latin typeface="Meiryo UI" panose="020B0604030504040204" pitchFamily="50" charset="-128"/>
                <a:ea typeface="Meiryo UI" panose="020B0604030504040204" pitchFamily="50" charset="-128"/>
              </a:rPr>
              <a:t>〇</a:t>
            </a:r>
            <a:r>
              <a:rPr kumimoji="1" lang="ja-JP" altLang="en-US" sz="900" dirty="0" smtClean="0">
                <a:solidFill>
                  <a:schemeClr val="tx1"/>
                </a:solidFill>
                <a:latin typeface="Meiryo UI" panose="020B0604030504040204" pitchFamily="50" charset="-128"/>
                <a:ea typeface="Meiryo UI" panose="020B0604030504040204" pitchFamily="50" charset="-128"/>
              </a:rPr>
              <a:t>大阪城公園で</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en-US" altLang="ja-JP" sz="900" b="1" dirty="0" smtClean="0">
                <a:solidFill>
                  <a:schemeClr val="tx1"/>
                </a:solidFill>
                <a:latin typeface="Meiryo UI" panose="020B0604030504040204" pitchFamily="50" charset="-128"/>
                <a:ea typeface="Meiryo UI" panose="020B0604030504040204" pitchFamily="50" charset="-128"/>
              </a:rPr>
              <a:t>COOL JAPAN PARK</a:t>
            </a:r>
            <a:r>
              <a:rPr lang="ja-JP" altLang="en-US" sz="900" b="1" dirty="0">
                <a:solidFill>
                  <a:schemeClr val="tx1"/>
                </a:solidFill>
                <a:latin typeface="Meiryo UI" panose="020B0604030504040204" pitchFamily="50" charset="-128"/>
                <a:ea typeface="Meiryo UI" panose="020B0604030504040204" pitchFamily="50" charset="-128"/>
              </a:rPr>
              <a:t> </a:t>
            </a:r>
            <a:r>
              <a:rPr kumimoji="1" lang="en-US" altLang="ja-JP" sz="900" b="1" dirty="0" smtClean="0">
                <a:solidFill>
                  <a:schemeClr val="tx1"/>
                </a:solidFill>
                <a:latin typeface="Meiryo UI" panose="020B0604030504040204" pitchFamily="50" charset="-128"/>
                <a:ea typeface="Meiryo UI" panose="020B0604030504040204" pitchFamily="50" charset="-128"/>
              </a:rPr>
              <a:t>OSAKA</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がオープン</a:t>
            </a:r>
          </a:p>
          <a:p>
            <a:pPr>
              <a:lnSpc>
                <a:spcPct val="125000"/>
              </a:lnSpc>
              <a:spcBef>
                <a:spcPts val="0"/>
              </a:spcBef>
              <a:spcAft>
                <a:spcPts val="0"/>
              </a:spcAft>
            </a:pPr>
            <a:r>
              <a:rPr kumimoji="1" lang="ja-JP" altLang="en-US" sz="900" dirty="0">
                <a:solidFill>
                  <a:schemeClr val="tx1"/>
                </a:solidFill>
                <a:latin typeface="Meiryo UI" panose="020B0604030504040204" pitchFamily="50" charset="-128"/>
                <a:ea typeface="Meiryo UI" panose="020B0604030504040204" pitchFamily="50" charset="-128"/>
                <a:sym typeface="+mn-ea"/>
              </a:rPr>
              <a:t>〇</a:t>
            </a:r>
            <a:r>
              <a:rPr kumimoji="1" lang="ja-JP" altLang="en-US" sz="900" dirty="0" smtClean="0">
                <a:solidFill>
                  <a:schemeClr val="tx1"/>
                </a:solidFill>
                <a:latin typeface="Meiryo UI" panose="020B0604030504040204" pitchFamily="50" charset="-128"/>
                <a:ea typeface="Meiryo UI" panose="020B0604030504040204" pitchFamily="50" charset="-128"/>
                <a:sym typeface="+mn-ea"/>
              </a:rPr>
              <a:t>万博記念公園の運営管理に指定管理者制度を導入</a:t>
            </a:r>
          </a:p>
          <a:p>
            <a:pPr>
              <a:lnSpc>
                <a:spcPct val="125000"/>
              </a:lnSpc>
              <a:spcBef>
                <a:spcPts val="0"/>
              </a:spcBef>
              <a:spcAft>
                <a:spcPts val="0"/>
              </a:spcAft>
            </a:pPr>
            <a:r>
              <a:rPr kumimoji="1" lang="ja-JP" altLang="en-US" sz="900" dirty="0">
                <a:solidFill>
                  <a:schemeClr val="tx1"/>
                </a:solidFill>
                <a:latin typeface="Meiryo UI" panose="020B0604030504040204" pitchFamily="50" charset="-128"/>
                <a:ea typeface="Meiryo UI" panose="020B0604030504040204" pitchFamily="50" charset="-128"/>
              </a:rPr>
              <a:t>〇</a:t>
            </a:r>
            <a:r>
              <a:rPr kumimoji="1" lang="ja-JP" altLang="en-US" sz="900" dirty="0" smtClean="0">
                <a:solidFill>
                  <a:schemeClr val="tx1"/>
                </a:solidFill>
                <a:latin typeface="Meiryo UI" panose="020B0604030504040204" pitchFamily="50" charset="-128"/>
                <a:ea typeface="Meiryo UI" panose="020B0604030504040204" pitchFamily="50" charset="-128"/>
              </a:rPr>
              <a:t>「フィランソロピー大会</a:t>
            </a:r>
            <a:r>
              <a:rPr kumimoji="1" lang="en-US" altLang="ja-JP" sz="900" dirty="0" smtClean="0">
                <a:solidFill>
                  <a:schemeClr val="tx1"/>
                </a:solidFill>
                <a:latin typeface="Meiryo UI" panose="020B0604030504040204" pitchFamily="50" charset="-128"/>
                <a:ea typeface="Meiryo UI" panose="020B0604030504040204" pitchFamily="50" charset="-128"/>
              </a:rPr>
              <a:t>OSAKA2018</a:t>
            </a:r>
            <a:r>
              <a:rPr kumimoji="1" lang="ja-JP" altLang="en-US" sz="900" dirty="0" smtClean="0">
                <a:solidFill>
                  <a:schemeClr val="tx1"/>
                </a:solidFill>
                <a:latin typeface="Meiryo UI" panose="020B0604030504040204" pitchFamily="50" charset="-128"/>
                <a:ea typeface="Meiryo UI" panose="020B0604030504040204" pitchFamily="50" charset="-128"/>
              </a:rPr>
              <a:t>」で</a:t>
            </a:r>
            <a:r>
              <a:rPr kumimoji="1" lang="ja-JP" altLang="en-US" sz="900" b="1" dirty="0" smtClean="0">
                <a:solidFill>
                  <a:schemeClr val="tx1"/>
                </a:solidFill>
                <a:latin typeface="Meiryo UI" panose="020B0604030504040204" pitchFamily="50" charset="-128"/>
                <a:ea typeface="Meiryo UI" panose="020B0604030504040204" pitchFamily="50" charset="-128"/>
              </a:rPr>
              <a:t>フィランソロピー都市宣言</a:t>
            </a:r>
            <a:r>
              <a:rPr kumimoji="1" lang="ja-JP" altLang="en-US" sz="900" dirty="0" smtClean="0">
                <a:solidFill>
                  <a:schemeClr val="tx1"/>
                </a:solidFill>
                <a:latin typeface="Meiryo UI" panose="020B0604030504040204" pitchFamily="50" charset="-128"/>
                <a:ea typeface="Meiryo UI" panose="020B0604030504040204" pitchFamily="50" charset="-128"/>
              </a:rPr>
              <a:t>を発信　　　　　　　　　　               　など</a:t>
            </a:r>
            <a:endParaRPr kumimoji="1" lang="ja-JP" altLang="en-US" sz="900" dirty="0"/>
          </a:p>
        </p:txBody>
      </p:sp>
      <p:sp>
        <p:nvSpPr>
          <p:cNvPr id="20" name="正方形/長方形 19"/>
          <p:cNvSpPr/>
          <p:nvPr/>
        </p:nvSpPr>
        <p:spPr>
          <a:xfrm>
            <a:off x="510888" y="4185192"/>
            <a:ext cx="3168000" cy="972000"/>
          </a:xfrm>
          <a:prstGeom prst="rect">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5000"/>
              </a:lnSpc>
              <a:spcBef>
                <a:spcPts val="0"/>
              </a:spcBef>
              <a:spcAft>
                <a:spcPts val="0"/>
              </a:spcAft>
            </a:pPr>
            <a:r>
              <a:rPr kumimoji="1" lang="en-US" altLang="ja-JP" sz="1050" b="1" dirty="0" smtClean="0">
                <a:solidFill>
                  <a:schemeClr val="tx1"/>
                </a:solidFill>
                <a:latin typeface="Meiryo UI" panose="020B0604030504040204" pitchFamily="50" charset="-128"/>
                <a:ea typeface="Meiryo UI" panose="020B0604030504040204" pitchFamily="50" charset="-128"/>
              </a:rPr>
              <a:t>【2025</a:t>
            </a:r>
            <a:r>
              <a:rPr kumimoji="1" lang="ja-JP" altLang="en-US" sz="1050" b="1" dirty="0" smtClean="0">
                <a:solidFill>
                  <a:schemeClr val="tx1"/>
                </a:solidFill>
                <a:latin typeface="Meiryo UI" panose="020B0604030504040204" pitchFamily="50" charset="-128"/>
                <a:ea typeface="Meiryo UI" panose="020B0604030504040204" pitchFamily="50" charset="-128"/>
              </a:rPr>
              <a:t>年日本国際博覧会の開催</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en-US" altLang="ja-JP" sz="900" b="1" dirty="0" smtClean="0">
                <a:solidFill>
                  <a:schemeClr val="tx1"/>
                </a:solidFill>
                <a:latin typeface="Meiryo UI" panose="020B0604030504040204" pitchFamily="50" charset="-128"/>
                <a:ea typeface="Meiryo UI" panose="020B0604030504040204" pitchFamily="50" charset="-128"/>
              </a:rPr>
              <a:t>BIE</a:t>
            </a:r>
            <a:r>
              <a:rPr kumimoji="1" lang="ja-JP" altLang="en-US" sz="900" b="1" dirty="0" err="1" smtClean="0">
                <a:solidFill>
                  <a:schemeClr val="tx1"/>
                </a:solidFill>
                <a:latin typeface="Meiryo UI" panose="020B0604030504040204" pitchFamily="50" charset="-128"/>
                <a:ea typeface="Meiryo UI" panose="020B0604030504040204" pitchFamily="50" charset="-128"/>
              </a:rPr>
              <a:t>への</a:t>
            </a:r>
            <a:r>
              <a:rPr kumimoji="1" lang="ja-JP" altLang="en-US" sz="900" b="1" dirty="0" smtClean="0">
                <a:solidFill>
                  <a:schemeClr val="tx1"/>
                </a:solidFill>
                <a:latin typeface="Meiryo UI" panose="020B0604030504040204" pitchFamily="50" charset="-128"/>
                <a:ea typeface="Meiryo UI" panose="020B0604030504040204" pitchFamily="50" charset="-128"/>
              </a:rPr>
              <a:t>立候補</a:t>
            </a:r>
            <a:r>
              <a:rPr kumimoji="1" lang="ja-JP" altLang="en-US" sz="900" dirty="0" smtClean="0">
                <a:solidFill>
                  <a:schemeClr val="tx1"/>
                </a:solidFill>
                <a:latin typeface="Meiryo UI" panose="020B0604030504040204" pitchFamily="50" charset="-128"/>
                <a:ea typeface="Meiryo UI" panose="020B0604030504040204" pitchFamily="50" charset="-128"/>
              </a:rPr>
              <a:t>申請文書の提出</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en-US" altLang="ja-JP" sz="1050" b="1" dirty="0" smtClean="0">
                <a:solidFill>
                  <a:schemeClr val="tx1"/>
                </a:solidFill>
                <a:latin typeface="Meiryo UI" panose="020B0604030504040204" pitchFamily="50" charset="-128"/>
                <a:ea typeface="Meiryo UI" panose="020B0604030504040204" pitchFamily="50" charset="-128"/>
              </a:rPr>
              <a:t>【</a:t>
            </a:r>
            <a:r>
              <a:rPr kumimoji="1" lang="ja-JP" altLang="en-US" sz="1050" b="1" dirty="0" smtClean="0">
                <a:solidFill>
                  <a:schemeClr val="tx1"/>
                </a:solidFill>
                <a:latin typeface="Meiryo UI" panose="020B0604030504040204" pitchFamily="50" charset="-128"/>
                <a:ea typeface="Meiryo UI" panose="020B0604030504040204" pitchFamily="50" charset="-128"/>
              </a:rPr>
              <a:t>統合型リゾート（</a:t>
            </a:r>
            <a:r>
              <a:rPr kumimoji="1" lang="en-US" altLang="ja-JP" sz="1050" b="1" dirty="0" smtClean="0">
                <a:solidFill>
                  <a:schemeClr val="tx1"/>
                </a:solidFill>
                <a:latin typeface="Meiryo UI" panose="020B0604030504040204" pitchFamily="50" charset="-128"/>
                <a:ea typeface="Meiryo UI" panose="020B0604030504040204" pitchFamily="50" charset="-128"/>
              </a:rPr>
              <a:t>IR</a:t>
            </a:r>
            <a:r>
              <a:rPr kumimoji="1" lang="ja-JP" altLang="en-US" sz="1050" b="1" dirty="0" smtClean="0">
                <a:solidFill>
                  <a:schemeClr val="tx1"/>
                </a:solidFill>
                <a:latin typeface="Meiryo UI" panose="020B0604030504040204" pitchFamily="50" charset="-128"/>
                <a:ea typeface="Meiryo UI" panose="020B0604030504040204" pitchFamily="50" charset="-128"/>
              </a:rPr>
              <a:t>）の立地推進</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府市</a:t>
            </a:r>
            <a:r>
              <a:rPr kumimoji="1" lang="en-US" altLang="ja-JP" sz="900" b="1" dirty="0" smtClean="0">
                <a:solidFill>
                  <a:schemeClr val="tx1"/>
                </a:solidFill>
                <a:latin typeface="Meiryo UI" panose="020B0604030504040204" pitchFamily="50" charset="-128"/>
                <a:ea typeface="Meiryo UI" panose="020B0604030504040204" pitchFamily="50" charset="-128"/>
              </a:rPr>
              <a:t>IR</a:t>
            </a:r>
            <a:r>
              <a:rPr kumimoji="1" lang="ja-JP" altLang="en-US" sz="900" b="1" dirty="0" smtClean="0">
                <a:solidFill>
                  <a:schemeClr val="tx1"/>
                </a:solidFill>
                <a:latin typeface="Meiryo UI" panose="020B0604030504040204" pitchFamily="50" charset="-128"/>
                <a:ea typeface="Meiryo UI" panose="020B0604030504040204" pitchFamily="50" charset="-128"/>
              </a:rPr>
              <a:t>推進局を設置</a:t>
            </a:r>
            <a:r>
              <a:rPr kumimoji="1" lang="ja-JP" altLang="en-US" sz="900" dirty="0" smtClean="0">
                <a:solidFill>
                  <a:schemeClr val="tx1"/>
                </a:solidFill>
                <a:latin typeface="Meiryo UI" panose="020B0604030504040204" pitchFamily="50" charset="-128"/>
                <a:ea typeface="Meiryo UI" panose="020B0604030504040204" pitchFamily="50" charset="-128"/>
              </a:rPr>
              <a:t>し、</a:t>
            </a:r>
            <a:r>
              <a:rPr kumimoji="1" lang="en-US" altLang="ja-JP" sz="900" dirty="0" smtClean="0">
                <a:solidFill>
                  <a:schemeClr val="tx1"/>
                </a:solidFill>
                <a:latin typeface="Meiryo UI" panose="020B0604030504040204" pitchFamily="50" charset="-128"/>
                <a:ea typeface="Meiryo UI" panose="020B0604030504040204" pitchFamily="50" charset="-128"/>
              </a:rPr>
              <a:t>IR</a:t>
            </a:r>
            <a:r>
              <a:rPr kumimoji="1" lang="ja-JP" altLang="en-US" sz="900" dirty="0" smtClean="0">
                <a:solidFill>
                  <a:schemeClr val="tx1"/>
                </a:solidFill>
                <a:latin typeface="Meiryo UI" panose="020B0604030504040204" pitchFamily="50" charset="-128"/>
                <a:ea typeface="Meiryo UI" panose="020B0604030504040204" pitchFamily="50" charset="-128"/>
              </a:rPr>
              <a:t>推進会議を運営　　　　など</a:t>
            </a:r>
            <a:endParaRPr kumimoji="1" lang="ja-JP" altLang="en-US" sz="900" dirty="0"/>
          </a:p>
        </p:txBody>
      </p:sp>
      <p:sp>
        <p:nvSpPr>
          <p:cNvPr id="23" name="正方形/長方形 22"/>
          <p:cNvSpPr/>
          <p:nvPr/>
        </p:nvSpPr>
        <p:spPr>
          <a:xfrm>
            <a:off x="3953705" y="4185192"/>
            <a:ext cx="4963507" cy="972000"/>
          </a:xfrm>
          <a:prstGeom prst="rect">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5000"/>
              </a:lnSpc>
              <a:spcBef>
                <a:spcPts val="0"/>
              </a:spcBef>
              <a:spcAft>
                <a:spcPts val="0"/>
              </a:spcAft>
            </a:pPr>
            <a:r>
              <a:rPr kumimoji="1" lang="en-US" altLang="ja-JP" sz="1050" b="1" dirty="0" smtClean="0">
                <a:solidFill>
                  <a:schemeClr val="tx1"/>
                </a:solidFill>
                <a:latin typeface="Meiryo UI" panose="020B0604030504040204" pitchFamily="50" charset="-128"/>
                <a:ea typeface="Meiryo UI" panose="020B0604030504040204" pitchFamily="50" charset="-128"/>
              </a:rPr>
              <a:t>【2025</a:t>
            </a:r>
            <a:r>
              <a:rPr kumimoji="1" lang="ja-JP" altLang="en-US" sz="1050" b="1" dirty="0" smtClean="0">
                <a:solidFill>
                  <a:schemeClr val="tx1"/>
                </a:solidFill>
                <a:latin typeface="Meiryo UI" panose="020B0604030504040204" pitchFamily="50" charset="-128"/>
                <a:ea typeface="Meiryo UI" panose="020B0604030504040204" pitchFamily="50" charset="-128"/>
              </a:rPr>
              <a:t>年日本国際博覧会の開催</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大阪・関西での開催が決定</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en-US" altLang="ja-JP" sz="1050" b="1" dirty="0" smtClean="0">
                <a:solidFill>
                  <a:schemeClr val="tx1"/>
                </a:solidFill>
                <a:latin typeface="Meiryo UI" panose="020B0604030504040204" pitchFamily="50" charset="-128"/>
                <a:ea typeface="Meiryo UI" panose="020B0604030504040204" pitchFamily="50" charset="-128"/>
              </a:rPr>
              <a:t>【</a:t>
            </a:r>
            <a:r>
              <a:rPr kumimoji="1" lang="ja-JP" altLang="en-US" sz="1050" b="1" dirty="0" smtClean="0">
                <a:solidFill>
                  <a:schemeClr val="tx1"/>
                </a:solidFill>
                <a:latin typeface="Meiryo UI" panose="020B0604030504040204" pitchFamily="50" charset="-128"/>
                <a:ea typeface="Meiryo UI" panose="020B0604030504040204" pitchFamily="50" charset="-128"/>
              </a:rPr>
              <a:t>統合型リゾート（</a:t>
            </a:r>
            <a:r>
              <a:rPr kumimoji="1" lang="en-US" altLang="ja-JP" sz="1050" b="1" dirty="0" smtClean="0">
                <a:solidFill>
                  <a:schemeClr val="tx1"/>
                </a:solidFill>
                <a:latin typeface="Meiryo UI" panose="020B0604030504040204" pitchFamily="50" charset="-128"/>
                <a:ea typeface="Meiryo UI" panose="020B0604030504040204" pitchFamily="50" charset="-128"/>
              </a:rPr>
              <a:t>IR</a:t>
            </a:r>
            <a:r>
              <a:rPr kumimoji="1" lang="ja-JP" altLang="en-US" sz="1050" b="1" dirty="0" smtClean="0">
                <a:solidFill>
                  <a:schemeClr val="tx1"/>
                </a:solidFill>
                <a:latin typeface="Meiryo UI" panose="020B0604030504040204" pitchFamily="50" charset="-128"/>
                <a:ea typeface="Meiryo UI" panose="020B0604030504040204" pitchFamily="50" charset="-128"/>
              </a:rPr>
              <a:t>）の立地推進</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「大阪</a:t>
            </a:r>
            <a:r>
              <a:rPr kumimoji="1" lang="en-US" altLang="ja-JP" sz="900" b="1" dirty="0" smtClean="0">
                <a:solidFill>
                  <a:schemeClr val="tx1"/>
                </a:solidFill>
                <a:latin typeface="Meiryo UI" panose="020B0604030504040204" pitchFamily="50" charset="-128"/>
                <a:ea typeface="Meiryo UI" panose="020B0604030504040204" pitchFamily="50" charset="-128"/>
              </a:rPr>
              <a:t>IR</a:t>
            </a:r>
            <a:r>
              <a:rPr kumimoji="1" lang="ja-JP" altLang="en-US" sz="900" b="1" dirty="0" smtClean="0">
                <a:solidFill>
                  <a:schemeClr val="tx1"/>
                </a:solidFill>
                <a:latin typeface="Meiryo UI" panose="020B0604030504040204" pitchFamily="50" charset="-128"/>
                <a:ea typeface="Meiryo UI" panose="020B0604030504040204" pitchFamily="50" charset="-128"/>
              </a:rPr>
              <a:t>基本構想（案）」</a:t>
            </a:r>
            <a:r>
              <a:rPr kumimoji="1" lang="ja-JP" altLang="en-US" sz="900" dirty="0" smtClean="0">
                <a:solidFill>
                  <a:schemeClr val="tx1"/>
                </a:solidFill>
                <a:latin typeface="Meiryo UI" panose="020B0604030504040204" pitchFamily="50" charset="-128"/>
                <a:ea typeface="Meiryo UI" panose="020B0604030504040204" pitchFamily="50" charset="-128"/>
              </a:rPr>
              <a:t>を</a:t>
            </a:r>
            <a:r>
              <a:rPr lang="ja-JP" altLang="en-US" sz="900" dirty="0" smtClean="0">
                <a:solidFill>
                  <a:schemeClr val="tx1"/>
                </a:solidFill>
                <a:latin typeface="Meiryo UI" panose="020B0604030504040204" pitchFamily="50" charset="-128"/>
                <a:ea typeface="Meiryo UI" panose="020B0604030504040204" pitchFamily="50" charset="-128"/>
              </a:rPr>
              <a:t>取</a:t>
            </a:r>
            <a:r>
              <a:rPr kumimoji="1" lang="ja-JP" altLang="en-US" sz="900" dirty="0" smtClean="0">
                <a:solidFill>
                  <a:schemeClr val="tx1"/>
                </a:solidFill>
                <a:latin typeface="Meiryo UI" panose="020B0604030504040204" pitchFamily="50" charset="-128"/>
                <a:ea typeface="Meiryo UI" panose="020B0604030504040204" pitchFamily="50" charset="-128"/>
              </a:rPr>
              <a:t>りまとめ</a:t>
            </a:r>
            <a:r>
              <a:rPr kumimoji="1" lang="ja-JP" altLang="en-US" sz="900" dirty="0">
                <a:solidFill>
                  <a:schemeClr val="tx1"/>
                </a:solidFill>
                <a:latin typeface="Meiryo UI" panose="020B0604030504040204" pitchFamily="50" charset="-128"/>
                <a:ea typeface="Meiryo UI" panose="020B0604030504040204" pitchFamily="50" charset="-128"/>
              </a:rPr>
              <a:t>、国の</a:t>
            </a:r>
            <a:r>
              <a:rPr kumimoji="1" lang="ja-JP" altLang="en-US" sz="900" dirty="0" smtClean="0">
                <a:solidFill>
                  <a:schemeClr val="tx1"/>
                </a:solidFill>
                <a:latin typeface="Meiryo UI" panose="020B0604030504040204" pitchFamily="50" charset="-128"/>
                <a:ea typeface="Meiryo UI" panose="020B0604030504040204" pitchFamily="50" charset="-128"/>
              </a:rPr>
              <a:t>基本方針</a:t>
            </a:r>
            <a:r>
              <a:rPr kumimoji="1" lang="ja-JP" altLang="en-US" sz="900" dirty="0">
                <a:solidFill>
                  <a:schemeClr val="tx1"/>
                </a:solidFill>
                <a:latin typeface="Meiryo UI" panose="020B0604030504040204" pitchFamily="50" charset="-128"/>
                <a:ea typeface="Meiryo UI" panose="020B0604030504040204" pitchFamily="50" charset="-128"/>
              </a:rPr>
              <a:t>策定後の速やかな事業者公募・</a:t>
            </a:r>
            <a:r>
              <a:rPr kumimoji="1" lang="ja-JP" altLang="en-US" sz="900" dirty="0" smtClean="0">
                <a:solidFill>
                  <a:schemeClr val="tx1"/>
                </a:solidFill>
                <a:latin typeface="Meiryo UI" panose="020B0604030504040204" pitchFamily="50" charset="-128"/>
                <a:ea typeface="Meiryo UI" panose="020B0604030504040204" pitchFamily="50" charset="-128"/>
              </a:rPr>
              <a:t>選定に向けて</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b="1" dirty="0">
                <a:solidFill>
                  <a:schemeClr val="tx1"/>
                </a:solidFill>
                <a:latin typeface="Meiryo UI" panose="020B0604030504040204" pitchFamily="50" charset="-128"/>
                <a:ea typeface="Meiryo UI" panose="020B0604030504040204" pitchFamily="50" charset="-128"/>
              </a:rPr>
              <a:t>　</a:t>
            </a:r>
            <a:r>
              <a:rPr kumimoji="1" lang="ja-JP" altLang="en-US" sz="900" b="1" dirty="0" smtClean="0">
                <a:solidFill>
                  <a:schemeClr val="tx1"/>
                </a:solidFill>
                <a:latin typeface="Meiryo UI" panose="020B0604030504040204" pitchFamily="50" charset="-128"/>
                <a:ea typeface="Meiryo UI" panose="020B0604030504040204" pitchFamily="50" charset="-128"/>
              </a:rPr>
              <a:t>事業コンセプトの募集を開始</a:t>
            </a:r>
            <a:r>
              <a:rPr kumimoji="1" lang="ja-JP" altLang="en-US" sz="900" dirty="0" smtClean="0">
                <a:solidFill>
                  <a:schemeClr val="tx1"/>
                </a:solidFill>
                <a:latin typeface="Meiryo UI" panose="020B0604030504040204" pitchFamily="50" charset="-128"/>
                <a:ea typeface="Meiryo UI" panose="020B0604030504040204" pitchFamily="50" charset="-128"/>
              </a:rPr>
              <a:t>   　　　　　　　　　　　　　　　　　　　　　　　　　　　　　　　　　　　　　　 など</a:t>
            </a:r>
            <a:endParaRPr kumimoji="1" lang="ja-JP" altLang="en-US" sz="900" dirty="0"/>
          </a:p>
        </p:txBody>
      </p:sp>
      <p:sp>
        <p:nvSpPr>
          <p:cNvPr id="1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3</a:t>
            </a:r>
            <a:endParaRPr kumimoji="1" lang="ja-JP" altLang="en-US" dirty="0">
              <a:latin typeface="Meiryo UI" panose="020B0604030504040204" pitchFamily="50" charset="-128"/>
              <a:ea typeface="Meiryo UI" panose="020B0604030504040204" pitchFamily="50" charset="-128"/>
            </a:endParaRPr>
          </a:p>
        </p:txBody>
      </p:sp>
      <p:sp>
        <p:nvSpPr>
          <p:cNvPr id="5" name="正方形/長方形 4"/>
          <p:cNvSpPr/>
          <p:nvPr/>
        </p:nvSpPr>
        <p:spPr>
          <a:xfrm>
            <a:off x="91440" y="1602104"/>
            <a:ext cx="252000" cy="15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latin typeface="Meiryo UI" panose="020B0604030504040204" pitchFamily="50" charset="-128"/>
                <a:ea typeface="Meiryo UI" panose="020B0604030504040204" pitchFamily="50" charset="-128"/>
              </a:rPr>
              <a:t>機能面</a:t>
            </a:r>
            <a:endParaRPr kumimoji="1" lang="ja-JP" altLang="en-US" sz="1200" b="1" dirty="0">
              <a:latin typeface="Meiryo UI" panose="020B0604030504040204" pitchFamily="50" charset="-128"/>
              <a:ea typeface="Meiryo UI" panose="020B0604030504040204" pitchFamily="50" charset="-128"/>
            </a:endParaRPr>
          </a:p>
        </p:txBody>
      </p:sp>
      <p:sp>
        <p:nvSpPr>
          <p:cNvPr id="26" name="正方形/長方形 25"/>
          <p:cNvSpPr/>
          <p:nvPr/>
        </p:nvSpPr>
        <p:spPr>
          <a:xfrm>
            <a:off x="91440" y="3218376"/>
            <a:ext cx="252000" cy="866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制度</a:t>
            </a:r>
            <a:r>
              <a:rPr kumimoji="1" lang="ja-JP" altLang="en-US" sz="1200" b="1" dirty="0" smtClean="0">
                <a:latin typeface="Meiryo UI" panose="020B0604030504040204" pitchFamily="50" charset="-128"/>
                <a:ea typeface="Meiryo UI" panose="020B0604030504040204" pitchFamily="50" charset="-128"/>
              </a:rPr>
              <a:t>面</a:t>
            </a:r>
            <a:endParaRPr kumimoji="1" lang="ja-JP" altLang="en-US" sz="1200" b="1" dirty="0">
              <a:latin typeface="Meiryo UI" panose="020B0604030504040204" pitchFamily="50" charset="-128"/>
              <a:ea typeface="Meiryo UI" panose="020B0604030504040204" pitchFamily="50" charset="-128"/>
            </a:endParaRPr>
          </a:p>
        </p:txBody>
      </p:sp>
      <p:sp>
        <p:nvSpPr>
          <p:cNvPr id="29" name="正方形/長方形 28"/>
          <p:cNvSpPr/>
          <p:nvPr/>
        </p:nvSpPr>
        <p:spPr>
          <a:xfrm>
            <a:off x="91440" y="4149352"/>
            <a:ext cx="252000" cy="24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latin typeface="Meiryo UI" panose="020B0604030504040204" pitchFamily="50" charset="-128"/>
                <a:ea typeface="Meiryo UI" panose="020B0604030504040204" pitchFamily="50" charset="-128"/>
              </a:rPr>
              <a:t>経済</a:t>
            </a:r>
            <a:r>
              <a:rPr lang="ja-JP" altLang="en-US" sz="1200" b="1" dirty="0">
                <a:latin typeface="Meiryo UI" panose="020B0604030504040204" pitchFamily="50" charset="-128"/>
                <a:ea typeface="Meiryo UI" panose="020B0604030504040204" pitchFamily="50" charset="-128"/>
              </a:rPr>
              <a:t>成長</a:t>
            </a:r>
            <a:r>
              <a:rPr kumimoji="1" lang="ja-JP" altLang="en-US" sz="1200" b="1" dirty="0" smtClean="0">
                <a:latin typeface="Meiryo UI" panose="020B0604030504040204" pitchFamily="50" charset="-128"/>
                <a:ea typeface="Meiryo UI" panose="020B0604030504040204" pitchFamily="50" charset="-128"/>
              </a:rPr>
              <a:t>面</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7584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16063" y="332655"/>
            <a:ext cx="8920433" cy="6120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476672"/>
            <a:ext cx="8640960" cy="1477328"/>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都市インフラでは、淀川左岸線延伸部に続き、なにわ筋線の事業化が決定し、これまで停滞していた重要な交通</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の強化に道筋がついた。また、大阪市営地下鉄</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の株式</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会社</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化</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、関西３空港の一体運営も実現した。</a:t>
            </a:r>
          </a:p>
          <a:p>
            <a:pPr>
              <a:lnSpc>
                <a:spcPct val="125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府</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市の機関統合も進み、大阪健康安全基盤研究所、大阪産業技術研究所の創設に続き、「強い中小企業支援機関」を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目指す</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「大阪産業局」の設立、府立大学と市立大学の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統合を見据えた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法人統合も</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実現した（</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月には</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G20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サミット首脳</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会議が大阪で開催。</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中之島の新美術館計画の進展など、文化創造・情報発信の基盤形成の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も着実に進んで</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副首都として必要な都市機能の充実（機能面）</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1520" y="1988840"/>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機能面の主な動き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251520" y="2293605"/>
            <a:ext cx="4320000" cy="4131900"/>
          </a:xfrm>
          <a:prstGeom prst="rect">
            <a:avLst/>
          </a:prstGeom>
        </p:spPr>
        <p:txBody>
          <a:bodyPr>
            <a:spAutoFit/>
          </a:bodyPr>
          <a:lstStyle/>
          <a:p>
            <a:pPr>
              <a:lnSpc>
                <a:spcPts val="1500"/>
              </a:lnSpc>
            </a:pPr>
            <a:r>
              <a:rPr lang="ja-JP" altLang="en-US" sz="1050" dirty="0">
                <a:latin typeface="Meiryo UI" panose="020B0604030504040204" pitchFamily="50" charset="-128"/>
                <a:ea typeface="Meiryo UI" panose="020B0604030504040204" pitchFamily="50" charset="-128"/>
              </a:rPr>
              <a:t>◆都市インフラの充実</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淀川左岸線延伸部</a:t>
            </a:r>
            <a:r>
              <a:rPr lang="ja-JP" altLang="en-US" sz="1050" dirty="0">
                <a:latin typeface="Meiryo UI" panose="020B0604030504040204" pitchFamily="50" charset="-128"/>
                <a:ea typeface="Meiryo UI" panose="020B0604030504040204" pitchFamily="50" charset="-128"/>
              </a:rPr>
              <a:t>の事業化（</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新名神高速道路</a:t>
            </a:r>
            <a:r>
              <a:rPr lang="ja-JP" altLang="en-US" sz="1050" dirty="0">
                <a:latin typeface="Meiryo UI" panose="020B0604030504040204" pitchFamily="50" charset="-128"/>
                <a:ea typeface="Meiryo UI" panose="020B0604030504040204" pitchFamily="50" charset="-128"/>
              </a:rPr>
              <a:t>の高槻～神戸間が開通</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2018.3</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なにわ筋線</a:t>
            </a:r>
            <a:r>
              <a:rPr lang="ja-JP" altLang="en-US" sz="1050" dirty="0">
                <a:latin typeface="Meiryo UI" panose="020B0604030504040204" pitchFamily="50" charset="-128"/>
                <a:ea typeface="Meiryo UI" panose="020B0604030504040204" pitchFamily="50" charset="-128"/>
              </a:rPr>
              <a:t>について、国が</a:t>
            </a:r>
            <a:r>
              <a:rPr lang="en-US" altLang="ja-JP" sz="1050" dirty="0">
                <a:latin typeface="Meiryo UI" panose="020B0604030504040204" pitchFamily="50" charset="-128"/>
                <a:ea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rPr>
              <a:t>年度新規事業採択</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2019.3</a:t>
            </a:r>
            <a:r>
              <a:rPr lang="ja-JP" altLang="en-US" sz="1050" b="1" dirty="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・大阪モノレール延伸の都市計画決定及び、軌道事業の特許の取得</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2019.3</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大阪市営地下鉄</a:t>
            </a:r>
            <a:r>
              <a:rPr lang="ja-JP" altLang="en-US" sz="1050" dirty="0">
                <a:latin typeface="Meiryo UI" panose="020B0604030504040204" pitchFamily="50" charset="-128"/>
                <a:ea typeface="Meiryo UI" panose="020B0604030504040204" pitchFamily="50" charset="-128"/>
              </a:rPr>
              <a:t>の株式会社化</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・関西エアポート</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株</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による</a:t>
            </a:r>
            <a:r>
              <a:rPr lang="ja-JP" altLang="en-US" sz="1050" b="1" dirty="0">
                <a:latin typeface="Meiryo UI" panose="020B0604030504040204" pitchFamily="50" charset="-128"/>
                <a:ea typeface="Meiryo UI" panose="020B0604030504040204" pitchFamily="50" charset="-128"/>
              </a:rPr>
              <a:t>関西</a:t>
            </a:r>
            <a:r>
              <a:rPr lang="en-US" altLang="ja-JP" sz="1050" b="1" dirty="0">
                <a:latin typeface="Meiryo UI" panose="020B0604030504040204" pitchFamily="50" charset="-128"/>
                <a:ea typeface="Meiryo UI" panose="020B0604030504040204" pitchFamily="50" charset="-128"/>
              </a:rPr>
              <a:t>3</a:t>
            </a:r>
            <a:r>
              <a:rPr lang="ja-JP" altLang="en-US" sz="1050" b="1" dirty="0">
                <a:latin typeface="Meiryo UI" panose="020B0604030504040204" pitchFamily="50" charset="-128"/>
                <a:ea typeface="Meiryo UI" panose="020B0604030504040204" pitchFamily="50" charset="-128"/>
              </a:rPr>
              <a:t>空港</a:t>
            </a:r>
            <a:r>
              <a:rPr lang="ja-JP" altLang="en-US" sz="1050" dirty="0">
                <a:latin typeface="Meiryo UI" panose="020B0604030504040204" pitchFamily="50" charset="-128"/>
                <a:ea typeface="Meiryo UI" panose="020B0604030504040204" pitchFamily="50" charset="-128"/>
              </a:rPr>
              <a:t>一体運営開始</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・港湾における府市の連携施策や、広域での港湾管理のあり方を検討</a:t>
            </a:r>
            <a:r>
              <a:rPr lang="ja-JP" altLang="en-US" sz="1050" dirty="0" smtClean="0">
                <a:latin typeface="Meiryo UI" panose="020B0604030504040204" pitchFamily="50" charset="-128"/>
                <a:ea typeface="Meiryo UI" panose="020B0604030504040204" pitchFamily="50" charset="-128"/>
              </a:rPr>
              <a:t>する</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大阪</a:t>
            </a:r>
            <a:r>
              <a:rPr lang="ja-JP" altLang="en-US" sz="1050" dirty="0">
                <a:latin typeface="Meiryo UI" panose="020B0604030504040204" pitchFamily="50" charset="-128"/>
                <a:ea typeface="Meiryo UI" panose="020B0604030504040204" pitchFamily="50" charset="-128"/>
              </a:rPr>
              <a:t>港湾連携会議を設置（</a:t>
            </a:r>
            <a:r>
              <a:rPr lang="en-US" altLang="ja-JP" sz="1050" dirty="0">
                <a:latin typeface="Meiryo UI" panose="020B0604030504040204" pitchFamily="50" charset="-128"/>
                <a:ea typeface="Meiryo UI" panose="020B0604030504040204" pitchFamily="50" charset="-128"/>
              </a:rPr>
              <a:t>2017.8</a:t>
            </a:r>
            <a:r>
              <a:rPr lang="ja-JP" altLang="en-US" sz="1050" dirty="0">
                <a:latin typeface="Meiryo UI" panose="020B0604030504040204" pitchFamily="50" charset="-128"/>
                <a:ea typeface="Meiryo UI" panose="020B0604030504040204" pitchFamily="50" charset="-128"/>
              </a:rPr>
              <a:t>）</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◆基盤的な公共機能の高度化</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大阪府消防</a:t>
            </a:r>
            <a:r>
              <a:rPr lang="ja-JP" altLang="en-US" sz="1050" b="1" dirty="0">
                <a:latin typeface="Meiryo UI" panose="020B0604030504040204" pitchFamily="50" charset="-128"/>
                <a:ea typeface="Meiryo UI" panose="020B0604030504040204" pitchFamily="50" charset="-128"/>
              </a:rPr>
              <a:t>広域化推進計画</a:t>
            </a:r>
            <a:r>
              <a:rPr lang="ja-JP" altLang="en-US" sz="1050" dirty="0">
                <a:latin typeface="Meiryo UI" panose="020B0604030504040204" pitchFamily="50" charset="-128"/>
                <a:ea typeface="Meiryo UI" panose="020B0604030504040204" pitchFamily="50" charset="-128"/>
              </a:rPr>
              <a:t>の再策定</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2019.3</a:t>
            </a:r>
            <a:r>
              <a:rPr lang="ja-JP" altLang="en-US"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大阪健康安全基盤研究所</a:t>
            </a:r>
            <a:r>
              <a:rPr lang="ja-JP" altLang="en-US" sz="1050" dirty="0">
                <a:latin typeface="Meiryo UI" panose="020B0604030504040204" pitchFamily="50" charset="-128"/>
                <a:ea typeface="Meiryo UI" panose="020B0604030504040204" pitchFamily="50" charset="-128"/>
              </a:rPr>
              <a:t>の設立（</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・府市検討チームによる府内水道事業の最適化に関する検討（</a:t>
            </a:r>
            <a:r>
              <a:rPr lang="en-US" altLang="ja-JP" sz="1050" dirty="0">
                <a:latin typeface="Meiryo UI" panose="020B0604030504040204" pitchFamily="50" charset="-128"/>
                <a:ea typeface="Meiryo UI" panose="020B0604030504040204" pitchFamily="50" charset="-128"/>
              </a:rPr>
              <a:t>2017.8</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府域一水道に向けた水道のあり方協議会</a:t>
            </a:r>
            <a:r>
              <a:rPr lang="ja-JP" altLang="en-US" sz="1050" dirty="0">
                <a:latin typeface="Meiryo UI" panose="020B0604030504040204" pitchFamily="50" charset="-128"/>
                <a:ea typeface="Meiryo UI" panose="020B0604030504040204" pitchFamily="50" charset="-128"/>
              </a:rPr>
              <a:t>の設置</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2018.8</a:t>
            </a:r>
            <a:r>
              <a:rPr lang="ja-JP" altLang="en-US" sz="1050" b="1" dirty="0" smtClean="0">
                <a:latin typeface="Meiryo UI" panose="020B0604030504040204" pitchFamily="50" charset="-128"/>
                <a:ea typeface="Meiryo UI" panose="020B0604030504040204" pitchFamily="50" charset="-128"/>
              </a:rPr>
              <a:t>）</a:t>
            </a:r>
            <a:endParaRPr lang="en-US" altLang="ja-JP" sz="1050" b="1"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・大阪市「改正</a:t>
            </a:r>
            <a:r>
              <a:rPr lang="ja-JP" altLang="en-US" sz="1050" dirty="0">
                <a:latin typeface="Meiryo UI" panose="020B0604030504040204" pitchFamily="50" charset="-128"/>
                <a:ea typeface="Meiryo UI" panose="020B0604030504040204" pitchFamily="50" charset="-128"/>
              </a:rPr>
              <a:t>水道法の適用による</a:t>
            </a:r>
            <a:r>
              <a:rPr lang="en-US" altLang="ja-JP" sz="1050" dirty="0">
                <a:latin typeface="Meiryo UI" panose="020B0604030504040204" pitchFamily="50" charset="-128"/>
                <a:ea typeface="Meiryo UI" panose="020B0604030504040204" pitchFamily="50" charset="-128"/>
              </a:rPr>
              <a:t>PFI</a:t>
            </a:r>
            <a:r>
              <a:rPr lang="ja-JP" altLang="en-US" sz="1050" dirty="0">
                <a:latin typeface="Meiryo UI" panose="020B0604030504040204" pitchFamily="50" charset="-128"/>
                <a:ea typeface="Meiryo UI" panose="020B0604030504040204" pitchFamily="50" charset="-128"/>
              </a:rPr>
              <a:t>管路更新事業と水道基盤強化</a:t>
            </a:r>
            <a:r>
              <a:rPr lang="ja-JP" altLang="en-US" sz="1050" dirty="0" smtClean="0">
                <a:latin typeface="Meiryo UI" panose="020B0604030504040204" pitchFamily="50" charset="-128"/>
                <a:ea typeface="Meiryo UI" panose="020B0604030504040204" pitchFamily="50" charset="-128"/>
              </a:rPr>
              <a:t>方策</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　に</a:t>
            </a:r>
            <a:r>
              <a:rPr lang="ja-JP" altLang="en-US" sz="1050" dirty="0">
                <a:latin typeface="Meiryo UI" panose="020B0604030504040204" pitchFamily="50" charset="-128"/>
                <a:ea typeface="Meiryo UI" panose="020B0604030504040204" pitchFamily="50" charset="-128"/>
              </a:rPr>
              <a:t>ついて（素案</a:t>
            </a:r>
            <a:r>
              <a:rPr lang="ja-JP" altLang="en-US" sz="1050" dirty="0" smtClean="0">
                <a:latin typeface="Meiryo UI" panose="020B0604030504040204" pitchFamily="50" charset="-128"/>
                <a:ea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rPr>
              <a:t>公表</a:t>
            </a:r>
            <a:r>
              <a:rPr lang="ja-JP" altLang="en-US" sz="1050" b="1" dirty="0" smtClean="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a:t>
            </a:r>
            <a:r>
              <a:rPr lang="ja-JP" altLang="en-US" sz="1050" b="1" dirty="0">
                <a:latin typeface="Meiryo UI" panose="020B0604030504040204" pitchFamily="50" charset="-128"/>
                <a:ea typeface="Meiryo UI" panose="020B0604030504040204" pitchFamily="50" charset="-128"/>
              </a:rPr>
              <a:t>２</a:t>
            </a:r>
            <a:r>
              <a:rPr lang="ja-JP" altLang="en-US"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・下水道事業における</a:t>
            </a:r>
            <a:r>
              <a:rPr lang="en-US" altLang="ja-JP" sz="1050" dirty="0">
                <a:latin typeface="Meiryo UI" panose="020B0604030504040204" pitchFamily="50" charset="-128"/>
                <a:ea typeface="Meiryo UI" panose="020B0604030504040204" pitchFamily="50" charset="-128"/>
              </a:rPr>
              <a:t>PPP/PFI</a:t>
            </a:r>
            <a:r>
              <a:rPr lang="ja-JP" altLang="en-US" sz="1050" dirty="0">
                <a:latin typeface="Meiryo UI" panose="020B0604030504040204" pitchFamily="50" charset="-128"/>
                <a:ea typeface="Meiryo UI" panose="020B0604030504040204" pitchFamily="50" charset="-128"/>
              </a:rPr>
              <a:t>方式（コンセッション含む）導入</a:t>
            </a:r>
            <a:r>
              <a:rPr lang="ja-JP" altLang="en-US" sz="1050" dirty="0" smtClean="0">
                <a:latin typeface="Meiryo UI" panose="020B0604030504040204" pitchFamily="50" charset="-128"/>
                <a:ea typeface="Meiryo UI" panose="020B0604030504040204" pitchFamily="50" charset="-128"/>
              </a:rPr>
              <a:t>可能性の</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検討</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2018.1</a:t>
            </a:r>
            <a:r>
              <a:rPr lang="ja-JP" altLang="en-US" sz="1050" dirty="0">
                <a:latin typeface="Meiryo UI" panose="020B0604030504040204" pitchFamily="50" charset="-128"/>
                <a:ea typeface="Meiryo UI" panose="020B0604030504040204" pitchFamily="50" charset="-128"/>
              </a:rPr>
              <a:t>～）</a:t>
            </a:r>
          </a:p>
          <a:p>
            <a:pPr>
              <a:lnSpc>
                <a:spcPts val="1500"/>
              </a:lnSpc>
            </a:pPr>
            <a:endParaRPr lang="ja-JP" altLang="en-US" sz="1050" dirty="0">
              <a:latin typeface="Meiryo UI" panose="020B0604030504040204" pitchFamily="50" charset="-128"/>
              <a:ea typeface="Meiryo UI" panose="020B0604030504040204" pitchFamily="50" charset="-128"/>
            </a:endParaRPr>
          </a:p>
        </p:txBody>
      </p:sp>
      <p:sp>
        <p:nvSpPr>
          <p:cNvPr id="14" name="正方形/長方形 13"/>
          <p:cNvSpPr/>
          <p:nvPr/>
        </p:nvSpPr>
        <p:spPr>
          <a:xfrm>
            <a:off x="4572480" y="2293605"/>
            <a:ext cx="4320000" cy="4131900"/>
          </a:xfrm>
          <a:prstGeom prst="rect">
            <a:avLst/>
          </a:prstGeom>
        </p:spPr>
        <p:txBody>
          <a:bodyPr>
            <a:spAutoFit/>
          </a:bodyPr>
          <a:lstStyle/>
          <a:p>
            <a:pPr>
              <a:lnSpc>
                <a:spcPts val="1500"/>
              </a:lnSpc>
            </a:pPr>
            <a:r>
              <a:rPr lang="ja-JP" altLang="en-US" sz="1050" dirty="0">
                <a:latin typeface="Meiryo UI" panose="020B0604030504040204" pitchFamily="50" charset="-128"/>
                <a:ea typeface="Meiryo UI" panose="020B0604030504040204" pitchFamily="50" charset="-128"/>
              </a:rPr>
              <a:t>◆規制改革や特区による環境整備</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国家戦略特区</a:t>
            </a:r>
            <a:r>
              <a:rPr lang="ja-JP" altLang="en-US" sz="1050" dirty="0">
                <a:latin typeface="Meiryo UI" panose="020B0604030504040204" pitchFamily="50" charset="-128"/>
                <a:ea typeface="Meiryo UI" panose="020B0604030504040204" pitchFamily="50" charset="-128"/>
              </a:rPr>
              <a:t>の活用</a:t>
            </a:r>
          </a:p>
          <a:p>
            <a:pPr>
              <a:lnSpc>
                <a:spcPts val="1500"/>
              </a:lnSpc>
            </a:pPr>
            <a:r>
              <a:rPr lang="ja-JP" altLang="en-US" sz="1050" dirty="0">
                <a:latin typeface="Meiryo UI" panose="020B0604030504040204" pitchFamily="50" charset="-128"/>
                <a:ea typeface="Meiryo UI" panose="020B0604030504040204" pitchFamily="50" charset="-128"/>
              </a:rPr>
              <a:t>　　実施中</a:t>
            </a:r>
            <a:r>
              <a:rPr lang="ja-JP" altLang="en-US" sz="1050" dirty="0" smtClean="0">
                <a:latin typeface="Meiryo UI" panose="020B0604030504040204" pitchFamily="50" charset="-128"/>
                <a:ea typeface="Meiryo UI" panose="020B0604030504040204" pitchFamily="50" charset="-128"/>
              </a:rPr>
              <a:t>事業：保険外</a:t>
            </a:r>
            <a:r>
              <a:rPr lang="ja-JP" altLang="en-US" sz="1050" dirty="0">
                <a:latin typeface="Meiryo UI" panose="020B0604030504040204" pitchFamily="50" charset="-128"/>
                <a:ea typeface="Meiryo UI" panose="020B0604030504040204" pitchFamily="50" charset="-128"/>
              </a:rPr>
              <a:t>併用療養に関する特例</a:t>
            </a:r>
            <a:r>
              <a:rPr lang="ja-JP" altLang="en-US" sz="1050" dirty="0" smtClean="0">
                <a:latin typeface="Meiryo UI" panose="020B0604030504040204" pitchFamily="50" charset="-128"/>
                <a:ea typeface="Meiryo UI" panose="020B0604030504040204" pitchFamily="50" charset="-128"/>
              </a:rPr>
              <a:t>、旅館業法</a:t>
            </a:r>
            <a:r>
              <a:rPr lang="ja-JP" altLang="en-US" sz="1050" dirty="0">
                <a:latin typeface="Meiryo UI" panose="020B0604030504040204" pitchFamily="50" charset="-128"/>
                <a:ea typeface="Meiryo UI" panose="020B0604030504040204" pitchFamily="50" charset="-128"/>
              </a:rPr>
              <a:t>の</a:t>
            </a:r>
            <a:r>
              <a:rPr lang="ja-JP" altLang="en-US" sz="1050" dirty="0" smtClean="0">
                <a:latin typeface="Meiryo UI" panose="020B0604030504040204" pitchFamily="50" charset="-128"/>
                <a:ea typeface="Meiryo UI" panose="020B0604030504040204" pitchFamily="50" charset="-128"/>
              </a:rPr>
              <a:t>特例</a:t>
            </a:r>
            <a:r>
              <a:rPr lang="ja-JP" altLang="en-US" sz="1050" dirty="0">
                <a:latin typeface="Meiryo UI" panose="020B0604030504040204" pitchFamily="50" charset="-128"/>
                <a:ea typeface="Meiryo UI" panose="020B0604030504040204" pitchFamily="50" charset="-128"/>
              </a:rPr>
              <a:t>　等</a:t>
            </a:r>
          </a:p>
          <a:p>
            <a:pPr>
              <a:lnSpc>
                <a:spcPts val="1500"/>
              </a:lnSpc>
            </a:pP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産業支援や研究開発の機能・体制強化</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大阪産業技術研究所</a:t>
            </a:r>
            <a:r>
              <a:rPr lang="ja-JP" altLang="en-US" sz="1050" dirty="0">
                <a:latin typeface="Meiryo UI" panose="020B0604030504040204" pitchFamily="50" charset="-128"/>
                <a:ea typeface="Meiryo UI" panose="020B0604030504040204" pitchFamily="50" charset="-128"/>
              </a:rPr>
              <a:t>の創設（</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大阪産業局</a:t>
            </a:r>
            <a:r>
              <a:rPr lang="ja-JP" altLang="en-US" sz="1050" dirty="0">
                <a:latin typeface="Meiryo UI" panose="020B0604030504040204" pitchFamily="50" charset="-128"/>
                <a:ea typeface="Meiryo UI" panose="020B0604030504040204" pitchFamily="50" charset="-128"/>
              </a:rPr>
              <a:t>の設立</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◆人材育成環境の充実</a:t>
            </a:r>
          </a:p>
          <a:p>
            <a:pPr>
              <a:lnSpc>
                <a:spcPts val="1500"/>
              </a:lnSpc>
            </a:pPr>
            <a:r>
              <a:rPr lang="ja-JP" altLang="en-US" sz="1050" dirty="0">
                <a:latin typeface="Meiryo UI" panose="020B0604030504040204" pitchFamily="50" charset="-128"/>
                <a:ea typeface="Meiryo UI" panose="020B0604030504040204" pitchFamily="50" charset="-128"/>
              </a:rPr>
              <a:t>・国際バカロレアコースを設ける中高一貫教育校（大阪市立</a:t>
            </a:r>
            <a:r>
              <a:rPr lang="ja-JP" altLang="en-US" sz="1050" b="1" dirty="0">
                <a:latin typeface="Meiryo UI" panose="020B0604030504040204" pitchFamily="50" charset="-128"/>
                <a:ea typeface="Meiryo UI" panose="020B0604030504040204" pitchFamily="50" charset="-128"/>
              </a:rPr>
              <a:t>水都国際</a:t>
            </a:r>
            <a:r>
              <a:rPr lang="ja-JP" altLang="en-US" sz="1050" b="1" dirty="0" smtClean="0">
                <a:latin typeface="Meiryo UI" panose="020B0604030504040204" pitchFamily="50" charset="-128"/>
                <a:ea typeface="Meiryo UI" panose="020B0604030504040204" pitchFamily="50" charset="-128"/>
              </a:rPr>
              <a:t>中学</a:t>
            </a:r>
            <a:endParaRPr lang="en-US" altLang="ja-JP" sz="1050" b="1" dirty="0" smtClean="0">
              <a:latin typeface="Meiryo UI" panose="020B0604030504040204" pitchFamily="50" charset="-128"/>
              <a:ea typeface="Meiryo UI" panose="020B0604030504040204" pitchFamily="50" charset="-128"/>
            </a:endParaRPr>
          </a:p>
          <a:p>
            <a:pPr>
              <a:lnSpc>
                <a:spcPts val="1500"/>
              </a:lnSpc>
            </a:pPr>
            <a:r>
              <a:rPr lang="ja-JP" altLang="en-US" sz="1050" b="1" dirty="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校</a:t>
            </a:r>
            <a:r>
              <a:rPr lang="ja-JP" altLang="en-US" sz="1050" b="1" dirty="0">
                <a:latin typeface="Meiryo UI" panose="020B0604030504040204" pitchFamily="50" charset="-128"/>
                <a:ea typeface="Meiryo UI" panose="020B0604030504040204" pitchFamily="50" charset="-128"/>
              </a:rPr>
              <a:t>・高等学校</a:t>
            </a:r>
            <a:r>
              <a:rPr lang="ja-JP" altLang="en-US" sz="1050" dirty="0">
                <a:latin typeface="Meiryo UI" panose="020B0604030504040204" pitchFamily="50" charset="-128"/>
                <a:ea typeface="Meiryo UI" panose="020B0604030504040204" pitchFamily="50" charset="-128"/>
              </a:rPr>
              <a:t>）の設置</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公立大学法人大阪</a:t>
            </a:r>
            <a:r>
              <a:rPr lang="ja-JP" altLang="en-US" sz="1050" dirty="0">
                <a:latin typeface="Meiryo UI" panose="020B0604030504040204" pitchFamily="50" charset="-128"/>
                <a:ea typeface="Meiryo UI" panose="020B0604030504040204" pitchFamily="50" charset="-128"/>
              </a:rPr>
              <a:t>の創設</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引き続き大学統合に向けて検討（</a:t>
            </a:r>
            <a:r>
              <a:rPr lang="en-US" altLang="ja-JP" sz="1050" dirty="0" smtClean="0">
                <a:latin typeface="Meiryo UI" panose="020B0604030504040204" pitchFamily="50" charset="-128"/>
                <a:ea typeface="Meiryo UI" panose="020B0604030504040204" pitchFamily="50" charset="-128"/>
              </a:rPr>
              <a:t>2022.4</a:t>
            </a:r>
            <a:r>
              <a:rPr lang="ja-JP" altLang="en-US" sz="1050" dirty="0" smtClean="0">
                <a:latin typeface="Meiryo UI" panose="020B0604030504040204" pitchFamily="50" charset="-128"/>
                <a:ea typeface="Meiryo UI" panose="020B0604030504040204" pitchFamily="50" charset="-128"/>
              </a:rPr>
              <a:t>統合</a:t>
            </a:r>
            <a:r>
              <a:rPr lang="ja-JP" altLang="en-US" sz="1050" dirty="0">
                <a:latin typeface="Meiryo UI" panose="020B0604030504040204" pitchFamily="50" charset="-128"/>
                <a:ea typeface="Meiryo UI" panose="020B0604030504040204" pitchFamily="50" charset="-128"/>
              </a:rPr>
              <a:t>をめざす）</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◆文化創造・情報発信の基盤形成</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大阪中之島美術館</a:t>
            </a:r>
            <a:r>
              <a:rPr lang="ja-JP" altLang="en-US" sz="1050" dirty="0">
                <a:latin typeface="Meiryo UI" panose="020B0604030504040204" pitchFamily="50" charset="-128"/>
                <a:ea typeface="Meiryo UI" panose="020B0604030504040204" pitchFamily="50" charset="-128"/>
              </a:rPr>
              <a:t>運営における</a:t>
            </a:r>
            <a:r>
              <a:rPr lang="en-US" altLang="ja-JP" sz="1050" dirty="0">
                <a:latin typeface="Meiryo UI" panose="020B0604030504040204" pitchFamily="50" charset="-128"/>
                <a:ea typeface="Meiryo UI" panose="020B0604030504040204" pitchFamily="50" charset="-128"/>
              </a:rPr>
              <a:t>PFI</a:t>
            </a:r>
            <a:r>
              <a:rPr lang="ja-JP" altLang="en-US" sz="1050" dirty="0">
                <a:latin typeface="Meiryo UI" panose="020B0604030504040204" pitchFamily="50" charset="-128"/>
                <a:ea typeface="Meiryo UI" panose="020B0604030504040204" pitchFamily="50" charset="-128"/>
              </a:rPr>
              <a:t>事業実施方針（案）の公表</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2018.10</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・大阪市博物館群の地方独立行政法人化</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来阪外国人旅行者数</a:t>
            </a:r>
            <a:r>
              <a:rPr lang="en-US" altLang="ja-JP" sz="1050" b="1" dirty="0" smtClean="0">
                <a:latin typeface="Meiryo UI" panose="020B0604030504040204" pitchFamily="50" charset="-128"/>
                <a:ea typeface="Meiryo UI" panose="020B0604030504040204" pitchFamily="50" charset="-128"/>
              </a:rPr>
              <a:t>1,142</a:t>
            </a:r>
            <a:r>
              <a:rPr lang="ja-JP" altLang="en-US" sz="1050" b="1" dirty="0" smtClean="0">
                <a:latin typeface="Meiryo UI" panose="020B0604030504040204" pitchFamily="50" charset="-128"/>
                <a:ea typeface="Meiryo UI" panose="020B0604030504040204" pitchFamily="50" charset="-128"/>
              </a:rPr>
              <a:t>万人（速報値）（</a:t>
            </a:r>
            <a:r>
              <a:rPr lang="en-US" altLang="ja-JP" sz="1050" b="1" dirty="0" smtClean="0">
                <a:latin typeface="Meiryo UI" panose="020B0604030504040204" pitchFamily="50" charset="-128"/>
                <a:ea typeface="Meiryo UI" panose="020B0604030504040204" pitchFamily="50" charset="-128"/>
              </a:rPr>
              <a:t>2018</a:t>
            </a:r>
            <a:r>
              <a:rPr lang="ja-JP" altLang="en-US" sz="1050" b="1" dirty="0" smtClean="0">
                <a:latin typeface="Meiryo UI" panose="020B0604030504040204" pitchFamily="50" charset="-128"/>
                <a:ea typeface="Meiryo UI" panose="020B0604030504040204" pitchFamily="50" charset="-128"/>
              </a:rPr>
              <a:t>年）</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rPr>
              <a:t>G20</a:t>
            </a:r>
            <a:r>
              <a:rPr lang="ja-JP" altLang="en-US" sz="1050" b="1" dirty="0">
                <a:latin typeface="Meiryo UI" panose="020B0604030504040204" pitchFamily="50" charset="-128"/>
                <a:ea typeface="Meiryo UI" panose="020B0604030504040204" pitchFamily="50" charset="-128"/>
              </a:rPr>
              <a:t>サミット</a:t>
            </a:r>
            <a:r>
              <a:rPr lang="ja-JP" altLang="en-US" sz="1050" dirty="0">
                <a:latin typeface="Meiryo UI" panose="020B0604030504040204" pitchFamily="50" charset="-128"/>
                <a:ea typeface="Meiryo UI" panose="020B0604030504040204" pitchFamily="50" charset="-128"/>
              </a:rPr>
              <a:t>首脳会議の大阪開催決定（</a:t>
            </a:r>
            <a:r>
              <a:rPr lang="en-US" altLang="ja-JP" sz="1050" dirty="0">
                <a:latin typeface="Meiryo UI" panose="020B0604030504040204" pitchFamily="50" charset="-128"/>
                <a:ea typeface="Meiryo UI" panose="020B0604030504040204" pitchFamily="50" charset="-128"/>
              </a:rPr>
              <a:t>2018.2</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　</a:t>
            </a:r>
          </a:p>
        </p:txBody>
      </p:sp>
      <p:sp>
        <p:nvSpPr>
          <p:cNvPr id="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4</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5290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107504" y="1340768"/>
            <a:ext cx="4320000"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◇高速道路のネットワーク充実</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淀川左岸線延伸部の事業化（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）や新名神高速道路の高槻～神戸間の開通（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など、大阪都市再生環状道路や関西圏の高速道路ネットワークの整備が進む。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左岸線延伸部に続き、なにわ筋線の事業化が決定。停滞していた重要な交通ネットワークの強化に道筋がついた。</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月には、大阪市営地下鉄</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の株式</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、関西３空港の一体運営も実現した。</a:t>
            </a:r>
          </a:p>
          <a:p>
            <a:pPr marL="92075">
              <a:lnSpc>
                <a:spcPct val="1140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都市インフラの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充実</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716016" y="5766418"/>
            <a:ext cx="4320000" cy="75892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◇大阪市営地下鉄の株式会社化（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中期経営計画に基づき、生活まちづくり企業として人々の生活を大切にする大阪の未来社会に貢献することをめざす。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07504" y="5766418"/>
            <a:ext cx="4320000" cy="75892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◇関西３空港の一体運営開始（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関西エアポートグループにおいて、空港の魅力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をさらに高め、関西全体の航空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輸送需要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拡大推進をめざす。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499992" y="1772816"/>
            <a:ext cx="5400600" cy="576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716016" y="1340768"/>
            <a:ext cx="4536504"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◇なにわ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線の事業化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国におい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年度新規事業採択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国土軸の結節点である新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大阪や大阪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都心部（キタ・ミナミ）と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関西国際空港や大阪南部地域間のアクセス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強化を図る。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5</a:t>
            </a:r>
            <a:endParaRPr kumimoji="1" lang="ja-JP" altLang="en-US" dirty="0">
              <a:latin typeface="Meiryo UI" panose="020B0604030504040204" pitchFamily="50" charset="-128"/>
              <a:ea typeface="Meiryo UI" panose="020B0604030504040204" pitchFamily="50" charset="-128"/>
            </a:endParaRPr>
          </a:p>
        </p:txBody>
      </p:sp>
      <p:pic>
        <p:nvPicPr>
          <p:cNvPr id="10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89" t="13394" r="8929" b="25147"/>
          <a:stretch/>
        </p:blipFill>
        <p:spPr bwMode="auto">
          <a:xfrm>
            <a:off x="5212581" y="2524046"/>
            <a:ext cx="3375793" cy="29211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四角形 43"/>
          <p:cNvSpPr/>
          <p:nvPr/>
        </p:nvSpPr>
        <p:spPr>
          <a:xfrm>
            <a:off x="1113480" y="5517232"/>
            <a:ext cx="3170488" cy="16133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t"/>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関西</a:t>
            </a:r>
            <a:r>
              <a:rPr lang="ja-JP" altLang="en-US" sz="800" dirty="0">
                <a:solidFill>
                  <a:schemeClr val="tx1"/>
                </a:solidFill>
                <a:latin typeface="Meiryo UI" panose="020B0604030504040204" pitchFamily="50" charset="-128"/>
                <a:ea typeface="Meiryo UI" panose="020B0604030504040204" pitchFamily="50" charset="-128"/>
              </a:rPr>
              <a:t>高速道路ネットワーク推進協議会資料をもとに作成</a:t>
            </a:r>
          </a:p>
        </p:txBody>
      </p:sp>
      <p:sp>
        <p:nvSpPr>
          <p:cNvPr id="33" name="角丸四角形吹き出し 32"/>
          <p:cNvSpPr/>
          <p:nvPr/>
        </p:nvSpPr>
        <p:spPr>
          <a:xfrm>
            <a:off x="5316999" y="2924939"/>
            <a:ext cx="1476062" cy="510778"/>
          </a:xfrm>
          <a:prstGeom prst="wedgeRoundRectCallout">
            <a:avLst>
              <a:gd name="adj1" fmla="val 80556"/>
              <a:gd name="adj2" fmla="val -66350"/>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将来のリニア・北陸新幹線</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開業等も見据えた</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更なる拠点性</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角丸四角形吹き出し 33"/>
          <p:cNvSpPr/>
          <p:nvPr/>
        </p:nvSpPr>
        <p:spPr>
          <a:xfrm>
            <a:off x="5352529" y="3918277"/>
            <a:ext cx="1361456" cy="374571"/>
          </a:xfrm>
          <a:prstGeom prst="wedgeRoundRectCallout">
            <a:avLst>
              <a:gd name="adj1" fmla="val 64200"/>
              <a:gd name="adj2" fmla="val -10071"/>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新大阪・</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北梅田と大阪南部</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アクセス向上に寄与</a:t>
            </a:r>
          </a:p>
        </p:txBody>
      </p:sp>
      <p:pic>
        <p:nvPicPr>
          <p:cNvPr id="2" name="図 1"/>
          <p:cNvPicPr>
            <a:picLocks noChangeAspect="1"/>
          </p:cNvPicPr>
          <p:nvPr/>
        </p:nvPicPr>
        <p:blipFill>
          <a:blip r:embed="rId3"/>
          <a:stretch>
            <a:fillRect/>
          </a:stretch>
        </p:blipFill>
        <p:spPr>
          <a:xfrm>
            <a:off x="6793665" y="5365643"/>
            <a:ext cx="731583" cy="274344"/>
          </a:xfrm>
          <a:prstGeom prst="rect">
            <a:avLst/>
          </a:prstGeom>
        </p:spPr>
      </p:pic>
      <p:sp>
        <p:nvSpPr>
          <p:cNvPr id="35" name="角丸四角形吹き出し 34"/>
          <p:cNvSpPr/>
          <p:nvPr/>
        </p:nvSpPr>
        <p:spPr>
          <a:xfrm>
            <a:off x="7740352" y="4478245"/>
            <a:ext cx="1080120" cy="510778"/>
          </a:xfrm>
          <a:prstGeom prst="wedgeRoundRectCallout">
            <a:avLst>
              <a:gd name="adj1" fmla="val -96810"/>
              <a:gd name="adj2" fmla="val 97664"/>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京阪神圏の各拠点都市</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から</a:t>
            </a: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関西空港へのアクセス改善</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フリーフォーム 6"/>
          <p:cNvSpPr/>
          <p:nvPr/>
        </p:nvSpPr>
        <p:spPr>
          <a:xfrm>
            <a:off x="7257214" y="2524636"/>
            <a:ext cx="156117" cy="209643"/>
          </a:xfrm>
          <a:custGeom>
            <a:avLst/>
            <a:gdLst>
              <a:gd name="connsiteX0" fmla="*/ 0 w 156117"/>
              <a:gd name="connsiteY0" fmla="*/ 209643 h 209643"/>
              <a:gd name="connsiteX1" fmla="*/ 40144 w 156117"/>
              <a:gd name="connsiteY1" fmla="*/ 133815 h 209643"/>
              <a:gd name="connsiteX2" fmla="*/ 107051 w 156117"/>
              <a:gd name="connsiteY2" fmla="*/ 40144 h 209643"/>
              <a:gd name="connsiteX3" fmla="*/ 156117 w 156117"/>
              <a:gd name="connsiteY3" fmla="*/ 0 h 209643"/>
            </a:gdLst>
            <a:ahLst/>
            <a:cxnLst>
              <a:cxn ang="0">
                <a:pos x="connsiteX0" y="connsiteY0"/>
              </a:cxn>
              <a:cxn ang="0">
                <a:pos x="connsiteX1" y="connsiteY1"/>
              </a:cxn>
              <a:cxn ang="0">
                <a:pos x="connsiteX2" y="connsiteY2"/>
              </a:cxn>
              <a:cxn ang="0">
                <a:pos x="connsiteX3" y="connsiteY3"/>
              </a:cxn>
            </a:cxnLst>
            <a:rect l="l" t="t" r="r" b="b"/>
            <a:pathLst>
              <a:path w="156117" h="209643">
                <a:moveTo>
                  <a:pt x="0" y="209643"/>
                </a:moveTo>
                <a:cubicBezTo>
                  <a:pt x="11151" y="185854"/>
                  <a:pt x="22302" y="162065"/>
                  <a:pt x="40144" y="133815"/>
                </a:cubicBezTo>
                <a:cubicBezTo>
                  <a:pt x="57986" y="105565"/>
                  <a:pt x="87722" y="62446"/>
                  <a:pt x="107051" y="40144"/>
                </a:cubicBezTo>
                <a:cubicBezTo>
                  <a:pt x="126380" y="17842"/>
                  <a:pt x="141248" y="8921"/>
                  <a:pt x="156117"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7547811" y="2518611"/>
            <a:ext cx="1038726" cy="1532021"/>
          </a:xfrm>
          <a:custGeom>
            <a:avLst/>
            <a:gdLst>
              <a:gd name="connsiteX0" fmla="*/ 0 w 1038726"/>
              <a:gd name="connsiteY0" fmla="*/ 0 h 1532021"/>
              <a:gd name="connsiteX1" fmla="*/ 116305 w 1038726"/>
              <a:gd name="connsiteY1" fmla="*/ 188494 h 1532021"/>
              <a:gd name="connsiteX2" fmla="*/ 192505 w 1038726"/>
              <a:gd name="connsiteY2" fmla="*/ 284747 h 1532021"/>
              <a:gd name="connsiteX3" fmla="*/ 244642 w 1038726"/>
              <a:gd name="connsiteY3" fmla="*/ 385010 h 1532021"/>
              <a:gd name="connsiteX4" fmla="*/ 292768 w 1038726"/>
              <a:gd name="connsiteY4" fmla="*/ 489284 h 1532021"/>
              <a:gd name="connsiteX5" fmla="*/ 356936 w 1038726"/>
              <a:gd name="connsiteY5" fmla="*/ 601578 h 1532021"/>
              <a:gd name="connsiteX6" fmla="*/ 409073 w 1038726"/>
              <a:gd name="connsiteY6" fmla="*/ 685800 h 1532021"/>
              <a:gd name="connsiteX7" fmla="*/ 477252 w 1038726"/>
              <a:gd name="connsiteY7" fmla="*/ 790073 h 1532021"/>
              <a:gd name="connsiteX8" fmla="*/ 517357 w 1038726"/>
              <a:gd name="connsiteY8" fmla="*/ 890336 h 1532021"/>
              <a:gd name="connsiteX9" fmla="*/ 549442 w 1038726"/>
              <a:gd name="connsiteY9" fmla="*/ 1018673 h 1532021"/>
              <a:gd name="connsiteX10" fmla="*/ 573505 w 1038726"/>
              <a:gd name="connsiteY10" fmla="*/ 1118936 h 1532021"/>
              <a:gd name="connsiteX11" fmla="*/ 581526 w 1038726"/>
              <a:gd name="connsiteY11" fmla="*/ 1223210 h 1532021"/>
              <a:gd name="connsiteX12" fmla="*/ 621631 w 1038726"/>
              <a:gd name="connsiteY12" fmla="*/ 1339515 h 1532021"/>
              <a:gd name="connsiteX13" fmla="*/ 697831 w 1038726"/>
              <a:gd name="connsiteY13" fmla="*/ 1419726 h 1532021"/>
              <a:gd name="connsiteX14" fmla="*/ 1038726 w 1038726"/>
              <a:gd name="connsiteY14" fmla="*/ 1532021 h 15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726" h="1532021">
                <a:moveTo>
                  <a:pt x="0" y="0"/>
                </a:moveTo>
                <a:cubicBezTo>
                  <a:pt x="42110" y="70518"/>
                  <a:pt x="84221" y="141036"/>
                  <a:pt x="116305" y="188494"/>
                </a:cubicBezTo>
                <a:cubicBezTo>
                  <a:pt x="148389" y="235952"/>
                  <a:pt x="171116" y="251994"/>
                  <a:pt x="192505" y="284747"/>
                </a:cubicBezTo>
                <a:cubicBezTo>
                  <a:pt x="213895" y="317500"/>
                  <a:pt x="227932" y="350921"/>
                  <a:pt x="244642" y="385010"/>
                </a:cubicBezTo>
                <a:cubicBezTo>
                  <a:pt x="261352" y="419099"/>
                  <a:pt x="274052" y="453189"/>
                  <a:pt x="292768" y="489284"/>
                </a:cubicBezTo>
                <a:cubicBezTo>
                  <a:pt x="311484" y="525379"/>
                  <a:pt x="337552" y="568825"/>
                  <a:pt x="356936" y="601578"/>
                </a:cubicBezTo>
                <a:cubicBezTo>
                  <a:pt x="376320" y="634331"/>
                  <a:pt x="389020" y="654384"/>
                  <a:pt x="409073" y="685800"/>
                </a:cubicBezTo>
                <a:cubicBezTo>
                  <a:pt x="429126" y="717216"/>
                  <a:pt x="459205" y="755984"/>
                  <a:pt x="477252" y="790073"/>
                </a:cubicBezTo>
                <a:cubicBezTo>
                  <a:pt x="495299" y="824162"/>
                  <a:pt x="505325" y="852236"/>
                  <a:pt x="517357" y="890336"/>
                </a:cubicBezTo>
                <a:cubicBezTo>
                  <a:pt x="529389" y="928436"/>
                  <a:pt x="540084" y="980573"/>
                  <a:pt x="549442" y="1018673"/>
                </a:cubicBezTo>
                <a:cubicBezTo>
                  <a:pt x="558800" y="1056773"/>
                  <a:pt x="568158" y="1084846"/>
                  <a:pt x="573505" y="1118936"/>
                </a:cubicBezTo>
                <a:cubicBezTo>
                  <a:pt x="578852" y="1153026"/>
                  <a:pt x="573505" y="1186447"/>
                  <a:pt x="581526" y="1223210"/>
                </a:cubicBezTo>
                <a:cubicBezTo>
                  <a:pt x="589547" y="1259973"/>
                  <a:pt x="602247" y="1306762"/>
                  <a:pt x="621631" y="1339515"/>
                </a:cubicBezTo>
                <a:cubicBezTo>
                  <a:pt x="641015" y="1372268"/>
                  <a:pt x="628315" y="1387642"/>
                  <a:pt x="697831" y="1419726"/>
                </a:cubicBezTo>
                <a:cubicBezTo>
                  <a:pt x="767347" y="1451810"/>
                  <a:pt x="903036" y="1491915"/>
                  <a:pt x="1038726" y="1532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吹き出し 36"/>
          <p:cNvSpPr>
            <a:spLocks noChangeArrowheads="1"/>
          </p:cNvSpPr>
          <p:nvPr/>
        </p:nvSpPr>
        <p:spPr bwMode="auto">
          <a:xfrm>
            <a:off x="8028384" y="2643148"/>
            <a:ext cx="887718" cy="227803"/>
          </a:xfrm>
          <a:prstGeom prst="wedgeRectCallout">
            <a:avLst>
              <a:gd name="adj1" fmla="val -75897"/>
              <a:gd name="adj2" fmla="val 44043"/>
            </a:avLst>
          </a:prstGeom>
          <a:solidFill>
            <a:srgbClr val="FFFFFF"/>
          </a:solidFill>
          <a:ln w="9525">
            <a:solidFill>
              <a:srgbClr val="000000"/>
            </a:solidFill>
            <a:miter lim="800000"/>
            <a:headEnd/>
            <a:tailEnd/>
          </a:ln>
        </p:spPr>
        <p:txBody>
          <a:bodyPr rot="0" vert="horz" wrap="none" lIns="106985" tIns="51840" rIns="106985" bIns="51840" anchor="ctr" anchorCtr="0" upright="1">
            <a:spAutoFit/>
          </a:bodyPr>
          <a:lstStyle/>
          <a:p>
            <a:pPr algn="ctr"/>
            <a:r>
              <a:rPr lang="ja-JP" altLang="en-US" sz="400" kern="100" dirty="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400" kern="100" dirty="0" smtClean="0">
                <a:latin typeface="Meiryo UI" panose="020B0604030504040204" pitchFamily="50" charset="-128"/>
                <a:ea typeface="Meiryo UI" panose="020B0604030504040204" pitchFamily="50" charset="-128"/>
                <a:cs typeface="Meiryo UI" panose="020B0604030504040204" pitchFamily="50" charset="-128"/>
              </a:rPr>
              <a:t>東線</a:t>
            </a:r>
            <a:endParaRPr lang="en-US" altLang="ja-JP" sz="4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新大阪</a:t>
            </a:r>
            <a:r>
              <a:rPr lang="en-US" altLang="ja-JP" sz="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放出間</a:t>
            </a:r>
            <a:r>
              <a:rPr lang="en-US" altLang="ja-JP" sz="400" kern="100" dirty="0" smtClean="0">
                <a:effectLst/>
                <a:latin typeface="Meiryo UI" panose="020B0604030504040204" pitchFamily="50" charset="-128"/>
                <a:ea typeface="Meiryo UI" panose="020B0604030504040204" pitchFamily="50" charset="-128"/>
                <a:cs typeface="Meiryo UI" panose="020B0604030504040204" pitchFamily="50" charset="-128"/>
              </a:rPr>
              <a:t>2019.3</a:t>
            </a: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開通</a:t>
            </a:r>
            <a:endParaRPr lang="ja-JP" sz="6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229"/>
          <p:cNvSpPr txBox="1">
            <a:spLocks noChangeArrowheads="1"/>
          </p:cNvSpPr>
          <p:nvPr/>
        </p:nvSpPr>
        <p:spPr bwMode="auto">
          <a:xfrm>
            <a:off x="5269573" y="5213360"/>
            <a:ext cx="1006854" cy="184666"/>
          </a:xfrm>
          <a:prstGeom prst="rect">
            <a:avLst/>
          </a:prstGeom>
          <a:solidFill>
            <a:schemeClr val="bg1">
              <a:alpha val="50000"/>
            </a:schemeClr>
          </a:solidFill>
          <a:ln w="6350">
            <a:noFill/>
          </a:ln>
          <a:extLst/>
        </p:spPr>
        <p:txBody>
          <a:bodyPr wrap="square" lIns="37030" tIns="0" rIns="0" bIns="0">
            <a:spAutoFit/>
          </a:bodyPr>
          <a:lstStyle>
            <a:lvl1pPr eaLnBrk="0" hangingPunct="0">
              <a:spcBef>
                <a:spcPct val="20000"/>
              </a:spcBef>
              <a:buChar char="•"/>
              <a:defRPr kumimoji="1" sz="45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39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3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9pPr>
          </a:lstStyle>
          <a:p>
            <a:pPr algn="ctr" eaLnBrk="1" hangingPunct="1">
              <a:spcBef>
                <a:spcPct val="0"/>
              </a:spcBef>
              <a:buFontTx/>
              <a:buNone/>
            </a:pPr>
            <a:r>
              <a:rPr lang="en-US" altLang="ja-JP" sz="600" b="1" dirty="0" smtClean="0">
                <a:solidFill>
                  <a:srgbClr val="FF0000"/>
                </a:solidFill>
                <a:latin typeface="Meiryo UI" pitchFamily="50" charset="-128"/>
                <a:ea typeface="Meiryo UI" pitchFamily="50" charset="-128"/>
                <a:cs typeface="Meiryo UI" pitchFamily="50" charset="-128"/>
              </a:rPr>
              <a:t>※</a:t>
            </a:r>
            <a:r>
              <a:rPr lang="ja-JP" altLang="en-US" sz="600" b="1" dirty="0" smtClean="0">
                <a:solidFill>
                  <a:srgbClr val="FF0000"/>
                </a:solidFill>
                <a:latin typeface="Meiryo UI" pitchFamily="50" charset="-128"/>
                <a:ea typeface="Meiryo UI" pitchFamily="50" charset="-128"/>
                <a:cs typeface="Meiryo UI" pitchFamily="50" charset="-128"/>
              </a:rPr>
              <a:t>北梅田、中之島、西本町、南海新難波の駅名は仮称</a:t>
            </a:r>
            <a:endParaRPr lang="en-US" altLang="ja-JP" sz="600" b="1" dirty="0">
              <a:solidFill>
                <a:srgbClr val="FF0000"/>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5" y="2290204"/>
            <a:ext cx="3359140" cy="3299036"/>
          </a:xfrm>
          <a:prstGeom prst="rect">
            <a:avLst/>
          </a:prstGeom>
        </p:spPr>
      </p:pic>
      <p:sp>
        <p:nvSpPr>
          <p:cNvPr id="40" name="四角形吹き出し 102"/>
          <p:cNvSpPr/>
          <p:nvPr/>
        </p:nvSpPr>
        <p:spPr>
          <a:xfrm>
            <a:off x="1255162" y="2581077"/>
            <a:ext cx="644233" cy="173984"/>
          </a:xfrm>
          <a:prstGeom prst="wedgeRectCallout">
            <a:avLst>
              <a:gd name="adj1" fmla="val -582"/>
              <a:gd name="adj2" fmla="val 17065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2018年3月開通</a:t>
            </a:r>
          </a:p>
        </p:txBody>
      </p:sp>
      <p:sp>
        <p:nvSpPr>
          <p:cNvPr id="41" name="四角形吹き出し 102"/>
          <p:cNvSpPr/>
          <p:nvPr/>
        </p:nvSpPr>
        <p:spPr>
          <a:xfrm>
            <a:off x="2129014" y="2466624"/>
            <a:ext cx="757805" cy="173984"/>
          </a:xfrm>
          <a:prstGeom prst="wedgeRectCallout">
            <a:avLst>
              <a:gd name="adj1" fmla="val -22564"/>
              <a:gd name="adj2" fmla="val 189285"/>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2017年12月開通</a:t>
            </a:r>
          </a:p>
        </p:txBody>
      </p:sp>
      <p:sp>
        <p:nvSpPr>
          <p:cNvPr id="52" name="二等辺三角形 51"/>
          <p:cNvSpPr/>
          <p:nvPr/>
        </p:nvSpPr>
        <p:spPr>
          <a:xfrm rot="11835011">
            <a:off x="3104673" y="2739138"/>
            <a:ext cx="74650" cy="260361"/>
          </a:xfrm>
          <a:prstGeom prst="triangle">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sp>
        <p:nvSpPr>
          <p:cNvPr id="53" name="四角形吹き出し 102"/>
          <p:cNvSpPr/>
          <p:nvPr/>
        </p:nvSpPr>
        <p:spPr>
          <a:xfrm>
            <a:off x="2951997" y="2575429"/>
            <a:ext cx="780127" cy="173984"/>
          </a:xfrm>
          <a:prstGeom prst="wedgeRectCallout">
            <a:avLst>
              <a:gd name="adj1" fmla="val 40214"/>
              <a:gd name="adj2" fmla="val 125684"/>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2023年</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開通</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予定</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57" name="四角形吹き出し 56"/>
          <p:cNvSpPr/>
          <p:nvPr/>
        </p:nvSpPr>
        <p:spPr>
          <a:xfrm>
            <a:off x="2202857" y="3088735"/>
            <a:ext cx="999382" cy="231980"/>
          </a:xfrm>
          <a:prstGeom prst="wedgeRectCallout">
            <a:avLst>
              <a:gd name="adj1" fmla="val -10278"/>
              <a:gd name="adj2" fmla="val 161825"/>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年度事業化</a:t>
            </a:r>
            <a:endPar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四角形吹き出し 57"/>
          <p:cNvSpPr/>
          <p:nvPr/>
        </p:nvSpPr>
        <p:spPr>
          <a:xfrm>
            <a:off x="2427627" y="4240528"/>
            <a:ext cx="765086" cy="231980"/>
          </a:xfrm>
          <a:prstGeom prst="wedgeRectCallout">
            <a:avLst>
              <a:gd name="adj1" fmla="val -32712"/>
              <a:gd name="adj2" fmla="val -142109"/>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大和川線</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年度開通予定</a:t>
            </a:r>
          </a:p>
        </p:txBody>
      </p:sp>
      <p:sp>
        <p:nvSpPr>
          <p:cNvPr id="59" name="四角形吹き出し 102"/>
          <p:cNvSpPr/>
          <p:nvPr/>
        </p:nvSpPr>
        <p:spPr>
          <a:xfrm>
            <a:off x="3249529" y="4674969"/>
            <a:ext cx="662483" cy="173984"/>
          </a:xfrm>
          <a:prstGeom prst="wedgeRectCallout">
            <a:avLst>
              <a:gd name="adj1" fmla="val -52340"/>
              <a:gd name="adj2" fmla="val -9514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2017年8月開通</a:t>
            </a:r>
          </a:p>
        </p:txBody>
      </p:sp>
      <p:sp>
        <p:nvSpPr>
          <p:cNvPr id="60" name="四角形吹き出し 102"/>
          <p:cNvSpPr/>
          <p:nvPr/>
        </p:nvSpPr>
        <p:spPr>
          <a:xfrm>
            <a:off x="642117" y="4008548"/>
            <a:ext cx="1080917" cy="231980"/>
          </a:xfrm>
          <a:prstGeom prst="wedgeRectCallout">
            <a:avLst>
              <a:gd name="adj1" fmla="val 10031"/>
              <a:gd name="adj2" fmla="val -134653"/>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大阪湾岸道路西伸部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a:p>
            <a:pPr algn="ctr" defTabSz="-636">
              <a:lnSpc>
                <a:spcPct val="114000"/>
              </a:lnSpc>
              <a:tabLst>
                <a:tab pos="2700074" algn="ctr"/>
                <a:tab pos="5400149" algn="r"/>
              </a:tabLst>
            </a:pPr>
            <a:r>
              <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2016年</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事業化</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61" name="四角形吹き出し 102"/>
          <p:cNvSpPr/>
          <p:nvPr/>
        </p:nvSpPr>
        <p:spPr>
          <a:xfrm>
            <a:off x="917086" y="4889747"/>
            <a:ext cx="652335" cy="173984"/>
          </a:xfrm>
          <a:prstGeom prst="wedgeRectCallout">
            <a:avLst>
              <a:gd name="adj1" fmla="val 53209"/>
              <a:gd name="adj2" fmla="val 123198"/>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2017年3月</a:t>
            </a:r>
            <a:r>
              <a:rPr lang="ja-JP" altLang="en-US"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接続</a:t>
            </a:r>
            <a:endPar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62" name="四角形吹き出し 61"/>
          <p:cNvSpPr/>
          <p:nvPr/>
        </p:nvSpPr>
        <p:spPr>
          <a:xfrm>
            <a:off x="3289738" y="3072127"/>
            <a:ext cx="706198" cy="231980"/>
          </a:xfrm>
          <a:prstGeom prst="wedgeRectCallout">
            <a:avLst>
              <a:gd name="adj1" fmla="val -27380"/>
              <a:gd name="adj2" fmla="val 163478"/>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大和北道路</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nvGrpSpPr>
          <p:cNvPr id="63" name="グループ化 62"/>
          <p:cNvGrpSpPr/>
          <p:nvPr/>
        </p:nvGrpSpPr>
        <p:grpSpPr>
          <a:xfrm>
            <a:off x="3412936" y="3594335"/>
            <a:ext cx="510098" cy="271994"/>
            <a:chOff x="8297925" y="4622654"/>
            <a:chExt cx="510098" cy="271994"/>
          </a:xfrm>
        </p:grpSpPr>
        <p:sp>
          <p:nvSpPr>
            <p:cNvPr id="64" name="四角形吹き出し 63"/>
            <p:cNvSpPr/>
            <p:nvPr/>
          </p:nvSpPr>
          <p:spPr>
            <a:xfrm>
              <a:off x="8297925" y="4748988"/>
              <a:ext cx="510098"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二等辺三角形 64"/>
            <p:cNvSpPr/>
            <p:nvPr/>
          </p:nvSpPr>
          <p:spPr>
            <a:xfrm rot="15010500" flipV="1">
              <a:off x="8251810" y="4688932"/>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sp>
        <p:nvSpPr>
          <p:cNvPr id="66" name="タイトル 1"/>
          <p:cNvSpPr txBox="1">
            <a:spLocks/>
          </p:cNvSpPr>
          <p:nvPr/>
        </p:nvSpPr>
        <p:spPr>
          <a:xfrm>
            <a:off x="591735" y="2290204"/>
            <a:ext cx="731582" cy="250480"/>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四角形吹き出し 66"/>
          <p:cNvSpPr/>
          <p:nvPr/>
        </p:nvSpPr>
        <p:spPr>
          <a:xfrm>
            <a:off x="621715" y="3187785"/>
            <a:ext cx="706198" cy="231980"/>
          </a:xfrm>
          <a:prstGeom prst="wedgeRectCallout">
            <a:avLst>
              <a:gd name="adj1" fmla="val -5800"/>
              <a:gd name="adj2" fmla="val 110922"/>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神戸西</a:t>
            </a: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BP</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spTree>
    <p:extLst>
      <p:ext uri="{BB962C8B-B14F-4D97-AF65-F5344CB8AC3E}">
        <p14:creationId xmlns:p14="http://schemas.microsoft.com/office/powerpoint/2010/main" val="742767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7984" y="1355528"/>
            <a:ext cx="6264216" cy="758926"/>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◇大阪健康安全基盤研究所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創設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「西日本の中核的な地方衛生研究所」に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府立公衆衛生研究所と大阪市立環境科学研究所の衛生部門が統合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・地方独立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行政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健康安全基盤研究所の創設により健康危機事象への対応力を高める取組みが進んでいる。</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水道事業を持続可能に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するための最適化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、大阪の消防力を維持・強化</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するための広域化を府内</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基盤的な公共機能の高度化</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232112" y="2607703"/>
            <a:ext cx="3860168" cy="923330"/>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900" dirty="0" smtClean="0">
                <a:latin typeface="Meiryo UI" panose="020B0604030504040204" pitchFamily="50" charset="-128"/>
                <a:ea typeface="Meiryo UI" panose="020B0604030504040204" pitchFamily="50" charset="-128"/>
              </a:rPr>
              <a:t>それぞれ</a:t>
            </a:r>
            <a:r>
              <a:rPr lang="ja-JP" altLang="en-US" sz="900" dirty="0">
                <a:latin typeface="Meiryo UI" panose="020B0604030504040204" pitchFamily="50" charset="-128"/>
                <a:ea typeface="Meiryo UI" panose="020B0604030504040204" pitchFamily="50" charset="-128"/>
              </a:rPr>
              <a:t>の強みを活かした行政検査依頼の相互補完、研究課題</a:t>
            </a:r>
            <a:r>
              <a:rPr lang="ja-JP" altLang="en-US" sz="900" dirty="0" smtClean="0">
                <a:latin typeface="Meiryo UI" panose="020B0604030504040204" pitchFamily="50" charset="-128"/>
                <a:ea typeface="Meiryo UI" panose="020B0604030504040204" pitchFamily="50" charset="-128"/>
              </a:rPr>
              <a:t>の共同</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実施、</a:t>
            </a:r>
            <a:r>
              <a:rPr lang="ja-JP" altLang="en-US" sz="900" dirty="0">
                <a:latin typeface="Meiryo UI" panose="020B0604030504040204" pitchFamily="50" charset="-128"/>
                <a:ea typeface="Meiryo UI" panose="020B0604030504040204" pitchFamily="50" charset="-128"/>
              </a:rPr>
              <a:t>機器の共同利用</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大阪大学との連携大学院の開設や共同研究</a:t>
            </a:r>
            <a:r>
              <a:rPr lang="ja-JP" altLang="en-US" sz="900" dirty="0" smtClean="0">
                <a:latin typeface="Meiryo UI" panose="020B0604030504040204" pitchFamily="50" charset="-128"/>
                <a:ea typeface="Meiryo UI" panose="020B0604030504040204" pitchFamily="50" charset="-128"/>
              </a:rPr>
              <a:t>など</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他</a:t>
            </a:r>
            <a:r>
              <a:rPr lang="ja-JP" altLang="en-US" sz="900" dirty="0">
                <a:latin typeface="Meiryo UI" panose="020B0604030504040204" pitchFamily="50" charset="-128"/>
                <a:ea typeface="Meiryo UI" panose="020B0604030504040204" pitchFamily="50" charset="-128"/>
              </a:rPr>
              <a:t>機関との連携強化</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精度管理、危機管理対応の専門部署の設置</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外部人材の登用、実地疫学の専門家の養成</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広報の強化</a:t>
            </a:r>
            <a:endParaRPr lang="en-US" altLang="ja-JP" sz="9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07504" y="3933056"/>
            <a:ext cx="4320000" cy="100450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◇府域一</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水道に向けた水道のあり方協</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議会の設置</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持続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可能な府域水道事業の構築に向け、府内全水道事業体とともに、将来的な府域水道のあるべき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姿の検討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644488" y="3933056"/>
            <a:ext cx="432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◇大阪府消防広域化推進計画の再策定（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消防がより質の⾼</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⺠サービス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の提供を⾏って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いくた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広域化による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スケールメリットを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生かした消防⼒の維持・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強化に向けて計画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再策定。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788024" y="4917236"/>
            <a:ext cx="4032448" cy="276551"/>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方向性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のイメージ図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9512" y="4911905"/>
            <a:ext cx="4032448" cy="276551"/>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府域一水道に向けた検討体制</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303888" y="2256718"/>
            <a:ext cx="4032448"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596336" y="2547423"/>
            <a:ext cx="920243" cy="953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484784"/>
            <a:ext cx="1957388"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6444208" y="3573016"/>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■大阪健康安全基盤研究所リーフレットより</a:t>
            </a:r>
          </a:p>
        </p:txBody>
      </p:sp>
      <p:sp>
        <p:nvSpPr>
          <p:cNvPr id="18" name="テキスト ボックス 17"/>
          <p:cNvSpPr txBox="1"/>
          <p:nvPr/>
        </p:nvSpPr>
        <p:spPr>
          <a:xfrm>
            <a:off x="260802" y="2606421"/>
            <a:ext cx="2799029" cy="925894"/>
          </a:xfrm>
          <a:prstGeom prst="rect">
            <a:avLst/>
          </a:prstGeom>
          <a:noFill/>
          <a:ln>
            <a:solidFill>
              <a:schemeClr val="tx1"/>
            </a:solidFill>
            <a:prstDash val="dash"/>
          </a:ln>
        </p:spPr>
        <p:txBody>
          <a:bodyPr wrap="square" rtlCol="0">
            <a:spAutoFit/>
          </a:bodyPr>
          <a:lstStyle/>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１</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健康危機管理部門</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疫学調査チーム</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２</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疫学解析研究部門の設置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３</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試験検査の信頼性確保部門の設置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４</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府内中核市に対する支援体制の構築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５</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学術分野・産業界への支援・連携体制の確立</a:t>
            </a:r>
          </a:p>
        </p:txBody>
      </p:sp>
      <p:sp>
        <p:nvSpPr>
          <p:cNvPr id="21" name="テキスト ボックス 20"/>
          <p:cNvSpPr txBox="1"/>
          <p:nvPr/>
        </p:nvSpPr>
        <p:spPr>
          <a:xfrm>
            <a:off x="198202" y="2273230"/>
            <a:ext cx="2861630"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強化の５つの柱</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6</a:t>
            </a:r>
            <a:endParaRPr kumimoji="1" lang="ja-JP" altLang="en-US" dirty="0">
              <a:latin typeface="Meiryo UI" panose="020B0604030504040204" pitchFamily="50" charset="-128"/>
              <a:ea typeface="Meiryo UI" panose="020B0604030504040204" pitchFamily="50" charset="-128"/>
            </a:endParaRPr>
          </a:p>
        </p:txBody>
      </p:sp>
      <p:sp>
        <p:nvSpPr>
          <p:cNvPr id="71" name="二等辺三角形 70"/>
          <p:cNvSpPr/>
          <p:nvPr/>
        </p:nvSpPr>
        <p:spPr>
          <a:xfrm>
            <a:off x="6480303" y="5085184"/>
            <a:ext cx="648000" cy="359489"/>
          </a:xfrm>
          <a:prstGeom prst="triangle">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台形 71"/>
          <p:cNvSpPr/>
          <p:nvPr/>
        </p:nvSpPr>
        <p:spPr>
          <a:xfrm>
            <a:off x="6075721" y="5517414"/>
            <a:ext cx="1457164" cy="359489"/>
          </a:xfrm>
          <a:prstGeom prst="trapezoid">
            <a:avLst>
              <a:gd name="adj" fmla="val 90231"/>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台形 72"/>
          <p:cNvSpPr/>
          <p:nvPr/>
        </p:nvSpPr>
        <p:spPr>
          <a:xfrm>
            <a:off x="5724128" y="5949648"/>
            <a:ext cx="2159992" cy="359489"/>
          </a:xfrm>
          <a:prstGeom prst="trapezoid">
            <a:avLst>
              <a:gd name="adj" fmla="val 85733"/>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台形 73"/>
          <p:cNvSpPr/>
          <p:nvPr/>
        </p:nvSpPr>
        <p:spPr>
          <a:xfrm>
            <a:off x="5529311" y="6381879"/>
            <a:ext cx="2549985" cy="359489"/>
          </a:xfrm>
          <a:prstGeom prst="trapezoid">
            <a:avLst>
              <a:gd name="adj" fmla="val 36638"/>
            </a:avLst>
          </a:prstGeom>
          <a:solidFill>
            <a:srgbClr val="66CCFF"/>
          </a:solidFill>
          <a:ln w="190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373504" y="5229533"/>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府内消防本部の将来像（１ブロック）</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5373504" y="5622833"/>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おおむね</a:t>
            </a:r>
            <a:r>
              <a:rPr kumimoji="1" lang="en-US" altLang="ja-JP" sz="800" b="1" dirty="0" smtClean="0">
                <a:solidFill>
                  <a:srgbClr val="FF0000"/>
                </a:solidFill>
                <a:latin typeface="Meiryo UI" panose="020B0604030504040204" pitchFamily="50" charset="-128"/>
                <a:ea typeface="Meiryo UI" panose="020B0604030504040204" pitchFamily="50" charset="-128"/>
              </a:rPr>
              <a:t>10</a:t>
            </a:r>
            <a:r>
              <a:rPr kumimoji="1" lang="ja-JP" altLang="en-US" sz="800" b="1" dirty="0" smtClean="0">
                <a:solidFill>
                  <a:srgbClr val="FF0000"/>
                </a:solidFill>
                <a:latin typeface="Meiryo UI" panose="020B0604030504040204" pitchFamily="50" charset="-128"/>
                <a:ea typeface="Meiryo UI" panose="020B0604030504040204" pitchFamily="50" charset="-128"/>
              </a:rPr>
              <a:t>年後</a:t>
            </a:r>
            <a:r>
              <a:rPr kumimoji="1" lang="ja-JP" altLang="en-US" sz="800" dirty="0" smtClean="0">
                <a:solidFill>
                  <a:schemeClr val="tx1"/>
                </a:solidFill>
                <a:latin typeface="Meiryo UI" panose="020B0604030504040204" pitchFamily="50" charset="-128"/>
                <a:ea typeface="Meiryo UI" panose="020B0604030504040204" pitchFamily="50" charset="-128"/>
              </a:rPr>
              <a:t>までに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広域化すべき</a:t>
            </a:r>
            <a:r>
              <a:rPr lang="ja-JP" altLang="en-US" sz="800" b="1" dirty="0" smtClean="0">
                <a:solidFill>
                  <a:srgbClr val="FF0000"/>
                </a:solidFill>
                <a:latin typeface="Meiryo UI" panose="020B0604030504040204" pitchFamily="50" charset="-128"/>
                <a:ea typeface="Meiryo UI" panose="020B0604030504040204" pitchFamily="50" charset="-128"/>
              </a:rPr>
              <a:t>組合せ（８ブロック）</a:t>
            </a:r>
            <a:endParaRPr kumimoji="1" lang="en-US" altLang="ja-JP" sz="800" b="1" dirty="0" smtClean="0">
              <a:solidFill>
                <a:srgbClr val="FF0000"/>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5373504" y="6053181"/>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rgbClr val="FF0000"/>
                </a:solidFill>
                <a:latin typeface="Meiryo UI" panose="020B0604030504040204" pitchFamily="50" charset="-128"/>
                <a:ea typeface="Meiryo UI" panose="020B0604030504040204" pitchFamily="50" charset="-128"/>
              </a:rPr>
              <a:t>推進期限（</a:t>
            </a:r>
            <a:r>
              <a:rPr lang="en-US" altLang="ja-JP" sz="800" b="1" dirty="0" smtClean="0">
                <a:solidFill>
                  <a:srgbClr val="FF0000"/>
                </a:solidFill>
                <a:latin typeface="Meiryo UI" panose="020B0604030504040204" pitchFamily="50" charset="-128"/>
                <a:ea typeface="Meiryo UI" panose="020B0604030504040204" pitchFamily="50" charset="-128"/>
              </a:rPr>
              <a:t>202</a:t>
            </a:r>
            <a:r>
              <a:rPr lang="en-US" altLang="ja-JP" sz="800" b="1" dirty="0">
                <a:solidFill>
                  <a:srgbClr val="FF0000"/>
                </a:solidFill>
                <a:latin typeface="Meiryo UI" panose="020B0604030504040204" pitchFamily="50" charset="-128"/>
                <a:ea typeface="Meiryo UI" panose="020B0604030504040204" pitchFamily="50" charset="-128"/>
              </a:rPr>
              <a:t>4</a:t>
            </a:r>
            <a:r>
              <a:rPr kumimoji="1" lang="ja-JP" altLang="en-US" sz="800" b="1" dirty="0" smtClean="0">
                <a:solidFill>
                  <a:srgbClr val="FF0000"/>
                </a:solidFill>
                <a:latin typeface="Meiryo UI" panose="020B0604030504040204" pitchFamily="50" charset="-128"/>
                <a:ea typeface="Meiryo UI" panose="020B0604030504040204" pitchFamily="50" charset="-128"/>
              </a:rPr>
              <a:t>年</a:t>
            </a:r>
            <a:r>
              <a:rPr kumimoji="1" lang="en-US" altLang="ja-JP" sz="800" b="1" dirty="0" smtClean="0">
                <a:solidFill>
                  <a:srgbClr val="FF0000"/>
                </a:solidFill>
                <a:latin typeface="Meiryo UI" panose="020B0604030504040204" pitchFamily="50" charset="-128"/>
                <a:ea typeface="Meiryo UI" panose="020B0604030504040204" pitchFamily="50" charset="-128"/>
              </a:rPr>
              <a:t>4</a:t>
            </a:r>
            <a:r>
              <a:rPr kumimoji="1" lang="ja-JP" altLang="en-US" sz="800" b="1" dirty="0" smtClean="0">
                <a:solidFill>
                  <a:srgbClr val="FF0000"/>
                </a:solidFill>
                <a:latin typeface="Meiryo UI" panose="020B0604030504040204" pitchFamily="50" charset="-128"/>
                <a:ea typeface="Meiryo UI" panose="020B0604030504040204" pitchFamily="50" charset="-128"/>
              </a:rPr>
              <a:t>月</a:t>
            </a:r>
            <a:r>
              <a:rPr kumimoji="1" lang="en-US" altLang="ja-JP" sz="800" b="1" dirty="0" smtClean="0">
                <a:solidFill>
                  <a:srgbClr val="FF0000"/>
                </a:solidFill>
                <a:latin typeface="Meiryo UI" panose="020B0604030504040204" pitchFamily="50" charset="-128"/>
                <a:ea typeface="Meiryo UI" panose="020B0604030504040204" pitchFamily="50" charset="-128"/>
              </a:rPr>
              <a:t>1</a:t>
            </a:r>
            <a:r>
              <a:rPr kumimoji="1" lang="ja-JP" altLang="en-US" sz="800" b="1" dirty="0" smtClean="0">
                <a:solidFill>
                  <a:srgbClr val="FF0000"/>
                </a:solidFill>
                <a:latin typeface="Meiryo UI" panose="020B0604030504040204" pitchFamily="50" charset="-128"/>
                <a:ea typeface="Meiryo UI" panose="020B0604030504040204" pitchFamily="50" charset="-128"/>
              </a:rPr>
              <a:t>日）</a:t>
            </a:r>
            <a:r>
              <a:rPr kumimoji="1" lang="ja-JP" altLang="en-US" sz="800" dirty="0" smtClean="0">
                <a:solidFill>
                  <a:schemeClr val="tx1"/>
                </a:solidFill>
                <a:latin typeface="Meiryo UI" panose="020B0604030504040204" pitchFamily="50" charset="-128"/>
                <a:ea typeface="Meiryo UI" panose="020B0604030504040204" pitchFamily="50" charset="-128"/>
              </a:rPr>
              <a:t>までに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広域化すべき</a:t>
            </a:r>
            <a:r>
              <a:rPr lang="ja-JP" altLang="en-US" sz="800" b="1" dirty="0" smtClean="0">
                <a:solidFill>
                  <a:srgbClr val="FF0000"/>
                </a:solidFill>
                <a:latin typeface="Meiryo UI" panose="020B0604030504040204" pitchFamily="50" charset="-128"/>
                <a:ea typeface="Meiryo UI" panose="020B0604030504040204" pitchFamily="50" charset="-128"/>
              </a:rPr>
              <a:t>組合せ（重点地域の指定）</a:t>
            </a:r>
            <a:endParaRPr kumimoji="1" lang="en-US" altLang="ja-JP" sz="800" b="1" dirty="0" smtClean="0">
              <a:solidFill>
                <a:srgbClr val="FF0000"/>
              </a:solidFill>
              <a:latin typeface="Meiryo UI" panose="020B0604030504040204" pitchFamily="50" charset="-128"/>
              <a:ea typeface="Meiryo UI" panose="020B0604030504040204" pitchFamily="50" charset="-128"/>
            </a:endParaRPr>
          </a:p>
        </p:txBody>
      </p:sp>
      <p:sp>
        <p:nvSpPr>
          <p:cNvPr id="79" name="正方形/長方形 78"/>
          <p:cNvSpPr/>
          <p:nvPr/>
        </p:nvSpPr>
        <p:spPr>
          <a:xfrm>
            <a:off x="5373504" y="6501682"/>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連携・協力対象市町村</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rgbClr val="FF0000"/>
                </a:solidFill>
                <a:latin typeface="Meiryo UI" panose="020B0604030504040204" pitchFamily="50" charset="-128"/>
                <a:ea typeface="Meiryo UI" panose="020B0604030504040204" pitchFamily="50" charset="-128"/>
              </a:rPr>
              <a:t>指令台</a:t>
            </a:r>
            <a:r>
              <a:rPr lang="ja-JP" altLang="en-US" sz="800" dirty="0" smtClean="0">
                <a:solidFill>
                  <a:schemeClr val="tx1"/>
                </a:solidFill>
                <a:latin typeface="Meiryo UI" panose="020B0604030504040204" pitchFamily="50" charset="-128"/>
                <a:ea typeface="Meiryo UI" panose="020B0604030504040204" pitchFamily="50" charset="-128"/>
              </a:rPr>
              <a:t>の共同運用等を推進</a:t>
            </a:r>
            <a:endParaRPr kumimoji="1" lang="en-US" altLang="ja-JP" sz="800" dirty="0" smtClean="0">
              <a:solidFill>
                <a:schemeClr val="tx1"/>
              </a:solidFill>
              <a:latin typeface="Meiryo UI" panose="020B0604030504040204" pitchFamily="50" charset="-128"/>
              <a:ea typeface="Meiryo UI" panose="020B0604030504040204" pitchFamily="50" charset="-128"/>
            </a:endParaRPr>
          </a:p>
        </p:txBody>
      </p:sp>
      <p:pic>
        <p:nvPicPr>
          <p:cNvPr id="55" name="図 54"/>
          <p:cNvPicPr/>
          <p:nvPr/>
        </p:nvPicPr>
        <p:blipFill>
          <a:blip r:embed="rId4">
            <a:extLst>
              <a:ext uri="{28A0092B-C50C-407E-A947-70E740481C1C}">
                <a14:useLocalDpi xmlns:a14="http://schemas.microsoft.com/office/drawing/2010/main" val="0"/>
              </a:ext>
            </a:extLst>
          </a:blip>
          <a:stretch>
            <a:fillRect/>
          </a:stretch>
        </p:blipFill>
        <p:spPr>
          <a:xfrm>
            <a:off x="635299" y="5206908"/>
            <a:ext cx="3120873" cy="1540991"/>
          </a:xfrm>
          <a:prstGeom prst="rect">
            <a:avLst/>
          </a:prstGeom>
          <a:ln w="15875">
            <a:solidFill>
              <a:schemeClr val="tx1"/>
            </a:solidFill>
          </a:ln>
        </p:spPr>
      </p:pic>
    </p:spTree>
    <p:extLst>
      <p:ext uri="{BB962C8B-B14F-4D97-AF65-F5344CB8AC3E}">
        <p14:creationId xmlns:p14="http://schemas.microsoft.com/office/powerpoint/2010/main" val="476071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戦略特区に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おいて規制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メニューを活用（大阪府で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事業、関西圏で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　医療、観光、雇用、外国人材、都市再生、教育などの分野で、ソフト面からグローバル競争力を支える基盤の確立に向けた取組みが進む。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規制改革や特区による環境</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79512" y="1380400"/>
            <a:ext cx="8640960" cy="215444"/>
          </a:xfrm>
          <a:prstGeom prst="rect">
            <a:avLst/>
          </a:prstGeom>
          <a:ln>
            <a:noFill/>
          </a:ln>
        </p:spPr>
        <p:txBody>
          <a:bodyPr wrap="square" lIns="0" tIns="0" rIns="0" bIns="0" anchor="ctr" anchorCtr="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◇健康・医療分野における国際的イノベーション拠点形成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26668" y="4322058"/>
            <a:ext cx="8640960" cy="215444"/>
          </a:xfrm>
          <a:prstGeom prst="rect">
            <a:avLst/>
          </a:prstGeom>
          <a:ln>
            <a:noFill/>
          </a:ln>
        </p:spPr>
        <p:txBody>
          <a:bodyPr wrap="square" lIns="0" tIns="0" rIns="0" bIns="0" anchor="ctr" anchorCtr="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チャレンジング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な人材の集まるビジネス環境を整えた国際都市を形成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7</a:t>
            </a:r>
            <a:endParaRPr kumimoji="1" lang="ja-JP" altLang="en-US" dirty="0">
              <a:latin typeface="Meiryo UI" panose="020B0604030504040204" pitchFamily="50" charset="-128"/>
              <a:ea typeface="Meiryo UI" panose="020B0604030504040204" pitchFamily="50" charset="-128"/>
            </a:endParaRPr>
          </a:p>
        </p:txBody>
      </p:sp>
      <p:sp>
        <p:nvSpPr>
          <p:cNvPr id="16" name="Rectangle 2"/>
          <p:cNvSpPr>
            <a:spLocks noChangeArrowheads="1"/>
          </p:cNvSpPr>
          <p:nvPr/>
        </p:nvSpPr>
        <p:spPr bwMode="auto">
          <a:xfrm>
            <a:off x="179512" y="1653931"/>
            <a:ext cx="3096000" cy="1320502"/>
          </a:xfrm>
          <a:prstGeom prst="rect">
            <a:avLst/>
          </a:prstGeom>
          <a:noFill/>
          <a:ln>
            <a:noFill/>
          </a:ln>
          <a:effectLst/>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a:t>
            </a:r>
            <a:r>
              <a:rPr lang="zh-TW"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特</a:t>
            </a:r>
            <a:r>
              <a:rPr lang="zh-TW" altLang="en-US" sz="1400" b="1" dirty="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区医療機器薬事戦略</a:t>
            </a:r>
            <a:r>
              <a:rPr lang="zh-TW"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相談</a:t>
            </a:r>
            <a:endParaRPr lang="en-US" altLang="zh-TW"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革新的</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医療機器の開発にあたり、</a:t>
            </a:r>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が、特区事前面談及び特区フォローアップ面談を実施するとともに、専属のコンシェルジュを置き、適宜必要な助言等を</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行う</a:t>
            </a:r>
            <a:endParaRPr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全国第</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号案件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大阪大学医学部附属病院</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経カテーテル的</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大動脈弁植込み術（</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TAVI</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）の透析患者適応</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14300"/>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先進医療の審査の迅速化により、審査期間６か月⇒概ね３か月</a:t>
            </a:r>
          </a:p>
          <a:p>
            <a:pPr>
              <a:defRPr/>
            </a:pPr>
            <a:endParaRPr lang="en-US" altLang="ja-JP" sz="3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800" dirty="0">
                <a:latin typeface="Meiryo UI" panose="020B0604030504040204" pitchFamily="50" charset="-128"/>
                <a:ea typeface="Meiryo UI" panose="020B0604030504040204" pitchFamily="50" charset="-128"/>
                <a:cs typeface="Meiryo UI" panose="020B0604030504040204" pitchFamily="50" charset="-128"/>
              </a:rPr>
              <a:t>■第１号案件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国立循環器病研究センターと大</a:t>
            </a:r>
            <a:r>
              <a:rPr lang="zh-CN" altLang="en-US" sz="800" dirty="0">
                <a:latin typeface="Meiryo UI" panose="020B0604030504040204" pitchFamily="50" charset="-128"/>
                <a:ea typeface="Meiryo UI" panose="020B0604030504040204" pitchFamily="50" charset="-128"/>
                <a:cs typeface="Meiryo UI" panose="020B0604030504040204" pitchFamily="50" charset="-128"/>
              </a:rPr>
              <a:t>阪大</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学</a:t>
            </a:r>
            <a:r>
              <a:rPr lang="zh-CN" altLang="en-US" sz="800" dirty="0">
                <a:latin typeface="Meiryo UI" panose="020B0604030504040204" pitchFamily="50" charset="-128"/>
                <a:ea typeface="Meiryo UI" panose="020B0604030504040204" pitchFamily="50" charset="-128"/>
                <a:cs typeface="Meiryo UI" panose="020B0604030504040204" pitchFamily="50" charset="-128"/>
              </a:rPr>
              <a:t>医学部附属病院</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の共同研究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「心不全治療薬」を「肺がん手術後のがんの転移を予防・抑制する薬」として適応外使用</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tabLst>
                <a:tab pos="1616075" algn="l"/>
              </a:tabLs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医療機関で実施中</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a:grpSpLocks noChangeAspect="1"/>
          </p:cNvGrpSpPr>
          <p:nvPr/>
        </p:nvGrpSpPr>
        <p:grpSpPr>
          <a:xfrm>
            <a:off x="3610550" y="2204864"/>
            <a:ext cx="2473618" cy="1942125"/>
            <a:chOff x="4147530" y="1336097"/>
            <a:chExt cx="3158442" cy="2694883"/>
          </a:xfrm>
        </p:grpSpPr>
        <p:grpSp>
          <p:nvGrpSpPr>
            <p:cNvPr id="32" name="グループ化 31"/>
            <p:cNvGrpSpPr/>
            <p:nvPr/>
          </p:nvGrpSpPr>
          <p:grpSpPr>
            <a:xfrm>
              <a:off x="4147530" y="1512627"/>
              <a:ext cx="2855237" cy="2518353"/>
              <a:chOff x="4702908" y="1003568"/>
              <a:chExt cx="4376731" cy="5645605"/>
            </a:xfrm>
          </p:grpSpPr>
          <p:sp>
            <p:nvSpPr>
              <p:cNvPr id="36" name="正方形/長方形 35"/>
              <p:cNvSpPr/>
              <p:nvPr/>
            </p:nvSpPr>
            <p:spPr>
              <a:xfrm>
                <a:off x="4702908" y="1176266"/>
                <a:ext cx="4374277" cy="5472907"/>
              </a:xfrm>
              <a:prstGeom prst="rect">
                <a:avLst/>
              </a:prstGeom>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endParaRPr kumimoji="1" lang="ja-JP" altLang="en-US" sz="1100">
                  <a:noFill/>
                </a:endParaRPr>
              </a:p>
            </p:txBody>
          </p:sp>
          <p:sp>
            <p:nvSpPr>
              <p:cNvPr id="37" name="テキスト ボックス 36"/>
              <p:cNvSpPr txBox="1"/>
              <p:nvPr/>
            </p:nvSpPr>
            <p:spPr>
              <a:xfrm>
                <a:off x="5641399" y="1003568"/>
                <a:ext cx="2497292" cy="561246"/>
              </a:xfrm>
              <a:prstGeom prst="rect">
                <a:avLst/>
              </a:prstGeom>
            </p:spPr>
            <p:style>
              <a:lnRef idx="1">
                <a:schemeClr val="accent3"/>
              </a:lnRef>
              <a:fillRef idx="2">
                <a:schemeClr val="accent3"/>
              </a:fillRef>
              <a:effectRef idx="1">
                <a:schemeClr val="accent3"/>
              </a:effectRef>
              <a:fontRef idx="minor">
                <a:schemeClr val="dk1"/>
              </a:fontRef>
            </p:style>
            <p:txBody>
              <a:bodyPr wrap="square" lIns="36000" tIns="36000" rIns="36000" bIns="36000" rtlCol="0">
                <a:spAutoFit/>
              </a:bodyPr>
              <a:lstStyle/>
              <a:p>
                <a:pPr algn="ct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具体的事業</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4840789" y="2504681"/>
                <a:ext cx="4098517" cy="1638612"/>
              </a:xfrm>
              <a:prstGeom prst="roundRect">
                <a:avLst/>
              </a:prstGeom>
            </p:spPr>
            <p:style>
              <a:lnRef idx="1">
                <a:schemeClr val="accent6"/>
              </a:lnRef>
              <a:fillRef idx="2">
                <a:schemeClr val="accent6"/>
              </a:fillRef>
              <a:effectRef idx="1">
                <a:schemeClr val="accent6"/>
              </a:effectRef>
              <a:fontRef idx="minor">
                <a:schemeClr val="dk1"/>
              </a:fontRef>
            </p:style>
            <p:txBody>
              <a:bodyPr lIns="36000" tIns="36000" rIns="36000" bIns="36000" rtlCol="0" anchor="ctr"/>
              <a:lstStyle/>
              <a:p>
                <a:pPr marL="82550" indent="-82550"/>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創薬支援ネットワーク</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１．基礎・応用研究戦略の策定・助言</a:t>
                </a:r>
              </a:p>
              <a:p>
                <a:pPr marL="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共同研究機関・試験実施機関の紹介</a:t>
                </a:r>
              </a:p>
              <a:p>
                <a:pPr marL="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応用研究・開発研究の支援</a:t>
                </a:r>
              </a:p>
              <a:p>
                <a:pPr marL="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．企業へ</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の導出・提携・</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ライセンスアウト支援</a:t>
                </a:r>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4840789" y="4170847"/>
                <a:ext cx="4098517" cy="1165264"/>
              </a:xfrm>
              <a:prstGeom prst="roundRect">
                <a:avLst/>
              </a:prstGeom>
              <a:ln w="19050">
                <a:solidFill>
                  <a:srgbClr val="FF0000"/>
                </a:solidFill>
              </a:ln>
            </p:spPr>
            <p:style>
              <a:lnRef idx="1">
                <a:schemeClr val="accent6"/>
              </a:lnRef>
              <a:fillRef idx="2">
                <a:schemeClr val="accent6"/>
              </a:fillRef>
              <a:effectRef idx="1">
                <a:schemeClr val="accent6"/>
              </a:effectRef>
              <a:fontRef idx="minor">
                <a:schemeClr val="dk1"/>
              </a:fontRef>
            </p:style>
            <p:txBody>
              <a:bodyPr lIns="36000" tIns="36000" rIns="36000" bIns="36000" rtlCol="0" anchor="t"/>
              <a:lstStyle/>
              <a:p>
                <a:pPr marL="179388" indent="-179388"/>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拠点担当コーディネーターを設置</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豊富な経験を持つ創薬コーディネーターが、</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出口戦略</a:t>
                </a:r>
                <a:r>
                  <a:rPr lang="ja-JP" altLang="en-US" sz="700" dirty="0" err="1"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知財戦略等</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様々な相談に対応</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203"/>
              <p:cNvSpPr/>
              <p:nvPr/>
            </p:nvSpPr>
            <p:spPr>
              <a:xfrm>
                <a:off x="8639755" y="4084249"/>
                <a:ext cx="396001" cy="707909"/>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kumimoji="1" lang="ja-JP" altLang="en-US" sz="1100"/>
              </a:p>
            </p:txBody>
          </p:sp>
          <p:sp>
            <p:nvSpPr>
              <p:cNvPr id="41" name="正方形/長方形 40"/>
              <p:cNvSpPr/>
              <p:nvPr/>
            </p:nvSpPr>
            <p:spPr>
              <a:xfrm>
                <a:off x="8595872" y="3910226"/>
                <a:ext cx="483767" cy="1055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0346" y="1563774"/>
                <a:ext cx="1099403" cy="554427"/>
              </a:xfrm>
              <a:prstGeom prst="rect">
                <a:avLst/>
              </a:prstGeom>
              <a:ln w="38100">
                <a:solidFill>
                  <a:schemeClr val="accent5"/>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1912" b="-10040"/>
              <a:stretch/>
            </p:blipFill>
            <p:spPr bwMode="auto">
              <a:xfrm>
                <a:off x="8401995" y="2517226"/>
                <a:ext cx="523545" cy="710545"/>
              </a:xfrm>
              <a:prstGeom prst="rect">
                <a:avLst/>
              </a:prstGeom>
              <a:solidFill>
                <a:srgbClr val="FFFFFF">
                  <a:shade val="85000"/>
                </a:srgbClr>
              </a:solidFill>
              <a:ln w="381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4" name="角丸四角形 43"/>
              <p:cNvSpPr/>
              <p:nvPr/>
            </p:nvSpPr>
            <p:spPr>
              <a:xfrm>
                <a:off x="5401051" y="6011020"/>
                <a:ext cx="2977990" cy="554077"/>
              </a:xfrm>
              <a:prstGeom prst="roundRect">
                <a:avLst/>
              </a:prstGeom>
              <a:ln w="6350"/>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r>
                  <a:rPr lang="zh-CN" altLang="en-US"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a:t>
                </a:r>
                <a:r>
                  <a:rPr lang="zh-CN"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a:t>
                </a:r>
                <a:endParaRPr lang="en-US" altLang="zh-CN"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（臨床研究中核病院等）</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上下矢印 44"/>
              <p:cNvSpPr/>
              <p:nvPr/>
            </p:nvSpPr>
            <p:spPr>
              <a:xfrm>
                <a:off x="6692521" y="5364947"/>
                <a:ext cx="395052" cy="583848"/>
              </a:xfrm>
              <a:prstGeom prst="upDownArrow">
                <a:avLst>
                  <a:gd name="adj1" fmla="val 50000"/>
                  <a:gd name="adj2" fmla="val 33606"/>
                </a:avLst>
              </a:prstGeom>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100"/>
              </a:p>
            </p:txBody>
          </p:sp>
          <p:sp>
            <p:nvSpPr>
              <p:cNvPr id="46" name="上下矢印 45"/>
              <p:cNvSpPr/>
              <p:nvPr/>
            </p:nvSpPr>
            <p:spPr>
              <a:xfrm>
                <a:off x="6800047" y="2176329"/>
                <a:ext cx="180000" cy="359999"/>
              </a:xfrm>
              <a:prstGeom prst="upDownArrow">
                <a:avLst/>
              </a:prstGeom>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100"/>
              </a:p>
            </p:txBody>
          </p:sp>
          <p:sp>
            <p:nvSpPr>
              <p:cNvPr id="47" name="正方形/長方形 46"/>
              <p:cNvSpPr/>
              <p:nvPr/>
            </p:nvSpPr>
            <p:spPr>
              <a:xfrm>
                <a:off x="7150449" y="5330782"/>
                <a:ext cx="1649271" cy="800595"/>
              </a:xfrm>
              <a:prstGeom prst="rect">
                <a:avLst/>
              </a:prstGeom>
            </p:spPr>
            <p:txBody>
              <a:bodyPr wrap="square" lIns="36000" tIns="36000" rIns="36000" bIns="36000">
                <a:spAutoFit/>
              </a:bodyPr>
              <a:lstStyle/>
              <a:p>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緊密な連携</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適時</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の情報交換</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7627150" y="1912894"/>
                <a:ext cx="1377136" cy="561246"/>
              </a:xfrm>
              <a:prstGeom prst="rect">
                <a:avLst/>
              </a:prstGeom>
            </p:spPr>
            <p:txBody>
              <a:bodyPr wrap="square" lIns="36000" tIns="36000" rIns="36000" bIns="36000">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緊密な連携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3" name="グループ化 32"/>
            <p:cNvGrpSpPr/>
            <p:nvPr/>
          </p:nvGrpSpPr>
          <p:grpSpPr>
            <a:xfrm rot="21003461">
              <a:off x="6696359" y="1336097"/>
              <a:ext cx="609613" cy="507132"/>
              <a:chOff x="3009825" y="916671"/>
              <a:chExt cx="609613" cy="507132"/>
            </a:xfrm>
          </p:grpSpPr>
          <p:sp>
            <p:nvSpPr>
              <p:cNvPr id="34" name="円/楕円 107"/>
              <p:cNvSpPr/>
              <p:nvPr/>
            </p:nvSpPr>
            <p:spPr>
              <a:xfrm>
                <a:off x="3060552" y="916671"/>
                <a:ext cx="507132" cy="507132"/>
              </a:xfrm>
              <a:prstGeom prst="ellipse">
                <a:avLst/>
              </a:prstGeom>
              <a:solidFill>
                <a:schemeClr val="bg1"/>
              </a:solidFill>
              <a:ln w="25400" cmpd="dbl">
                <a:solidFill>
                  <a:srgbClr val="FA3C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400" dirty="0"/>
              </a:p>
            </p:txBody>
          </p:sp>
          <p:sp>
            <p:nvSpPr>
              <p:cNvPr id="35" name="テキスト ボックス 34"/>
              <p:cNvSpPr txBox="1"/>
              <p:nvPr/>
            </p:nvSpPr>
            <p:spPr>
              <a:xfrm>
                <a:off x="3009825" y="930598"/>
                <a:ext cx="609613" cy="463891"/>
              </a:xfrm>
              <a:prstGeom prst="rect">
                <a:avLst/>
              </a:prstGeom>
              <a:noFill/>
            </p:spPr>
            <p:txBody>
              <a:bodyPr wrap="square" lIns="36000" tIns="36000" rIns="36000" bIns="36000" rtlCol="0">
                <a:spAutoFit/>
              </a:bodyPr>
              <a:lstStyle/>
              <a:p>
                <a:pPr algn="ctr"/>
                <a:r>
                  <a:rPr kumimoji="1" lang="ja-JP" altLang="en-US" sz="7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全国</a:t>
                </a:r>
                <a:endParaRPr kumimoji="1" lang="en-US" altLang="ja-JP" sz="7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号</a:t>
                </a:r>
                <a:endParaRPr kumimoji="1" lang="ja-JP" altLang="en-US" sz="1000" dirty="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9" name="Rectangle 2"/>
          <p:cNvSpPr>
            <a:spLocks noChangeArrowheads="1"/>
          </p:cNvSpPr>
          <p:nvPr/>
        </p:nvSpPr>
        <p:spPr bwMode="auto">
          <a:xfrm>
            <a:off x="3465724" y="1653931"/>
            <a:ext cx="2556000" cy="262901"/>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革新的な医薬品の開発</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迅速化</a:t>
            </a:r>
            <a:endParaRPr lang="en-US" altLang="ja-JP" sz="1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革新的医</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薬品の開発初期段階から承認・市販までのプロセスを迅速化し、医療イノベーションを強力に</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Rectangle 2"/>
          <p:cNvSpPr>
            <a:spLocks noChangeArrowheads="1"/>
          </p:cNvSpPr>
          <p:nvPr/>
        </p:nvSpPr>
        <p:spPr bwMode="auto">
          <a:xfrm>
            <a:off x="6264472" y="1653931"/>
            <a:ext cx="2700000" cy="262901"/>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●設備投資に係る課税の特例</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医薬品、医療機器の研究開発等にかかる設備投資</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課税</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特例を講じることにより開発促進</a:t>
            </a:r>
          </a:p>
        </p:txBody>
      </p:sp>
      <p:sp>
        <p:nvSpPr>
          <p:cNvPr id="52" name="正方形/長方形 51"/>
          <p:cNvSpPr/>
          <p:nvPr/>
        </p:nvSpPr>
        <p:spPr>
          <a:xfrm>
            <a:off x="7740488" y="2348880"/>
            <a:ext cx="1224000" cy="538609"/>
          </a:xfrm>
          <a:prstGeom prst="rect">
            <a:avLst/>
          </a:prstGeom>
        </p:spPr>
        <p:txBody>
          <a:bodyPr wrap="square" lIns="0" tIns="0" rIns="0" bIns="0">
            <a:spAutoFit/>
          </a:bodyPr>
          <a:lstStyle/>
          <a:p>
            <a:pPr marL="123825" indent="-123825" algn="just"/>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■大研医器（株）に</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よる</a:t>
            </a:r>
            <a:r>
              <a:rPr lang="ja-JP" altLang="en-US" sz="700" spc="-44" dirty="0">
                <a:latin typeface="Meiryo UI" panose="020B0604030504040204" pitchFamily="50" charset="-128"/>
                <a:ea typeface="Meiryo UI" panose="020B0604030504040204" pitchFamily="50" charset="-128"/>
                <a:cs typeface="Meiryo UI" panose="020B0604030504040204" pitchFamily="50" charset="-128"/>
              </a:rPr>
              <a:t>超小型・高性能・低コストマイクロポンプを活用</a:t>
            </a:r>
            <a:r>
              <a:rPr lang="ja-JP" altLang="en-US" sz="700" spc="-44" dirty="0" smtClean="0">
                <a:latin typeface="Meiryo UI" panose="020B0604030504040204" pitchFamily="50" charset="-128"/>
                <a:ea typeface="Meiryo UI" panose="020B0604030504040204" pitchFamily="50" charset="-128"/>
                <a:cs typeface="Meiryo UI" panose="020B0604030504040204" pitchFamily="50" charset="-128"/>
              </a:rPr>
              <a:t>したディスポーザブル型</a:t>
            </a:r>
            <a:r>
              <a:rPr lang="ja-JP" altLang="en-US" sz="700" spc="-44" dirty="0">
                <a:latin typeface="Meiryo UI" panose="020B0604030504040204" pitchFamily="50" charset="-128"/>
                <a:ea typeface="Meiryo UI" panose="020B0604030504040204" pitchFamily="50" charset="-128"/>
                <a:cs typeface="Meiryo UI" panose="020B0604030504040204" pitchFamily="50" charset="-128"/>
              </a:rPr>
              <a:t>医療機器の</a:t>
            </a:r>
            <a:r>
              <a:rPr lang="ja-JP" altLang="en-US" sz="700" spc="-44" dirty="0" smtClean="0">
                <a:latin typeface="Meiryo UI" panose="020B0604030504040204" pitchFamily="50" charset="-128"/>
                <a:ea typeface="Meiryo UI" panose="020B0604030504040204" pitchFamily="50" charset="-128"/>
                <a:cs typeface="Meiryo UI" panose="020B0604030504040204" pitchFamily="50" charset="-128"/>
              </a:rPr>
              <a:t>開発</a:t>
            </a:r>
            <a:endParaRPr lang="en-US" altLang="ja-JP" sz="700" spc="-44" dirty="0">
              <a:latin typeface="Meiryo UI" panose="020B0604030504040204" pitchFamily="50" charset="-128"/>
              <a:ea typeface="Meiryo UI" panose="020B0604030504040204" pitchFamily="50" charset="-128"/>
              <a:cs typeface="Meiryo UI" panose="020B0604030504040204" pitchFamily="50" charset="-128"/>
            </a:endParaRPr>
          </a:p>
          <a:p>
            <a:pPr marL="123825" indent="-123825" algn="just"/>
            <a:endParaRPr lang="en-US" altLang="ja-JP" sz="700" spc="-44"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6300328" y="2348880"/>
            <a:ext cx="1224000" cy="538609"/>
          </a:xfrm>
          <a:prstGeom prst="rect">
            <a:avLst/>
          </a:prstGeom>
        </p:spPr>
        <p:txBody>
          <a:bodyPr wrap="square" lIns="0" tIns="0" rIns="0" bIns="0">
            <a:spAutoFit/>
          </a:bodyPr>
          <a:lstStyle/>
          <a:p>
            <a:pPr marL="123825" indent="-123825" algn="just"/>
            <a:r>
              <a:rPr lang="ja-JP" altLang="en-US" sz="700" spc="-4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■大日本住友製薬</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）による他家由来</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細胞を用いた再生医療製品の事業化を目的とした生産施設の構築</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7000"/>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7738402" y="3068960"/>
            <a:ext cx="1224000" cy="538609"/>
          </a:xfrm>
          <a:prstGeom prst="rect">
            <a:avLst/>
          </a:prstGeom>
        </p:spPr>
        <p:txBody>
          <a:bodyPr wrap="square" lIns="0" tIns="0" rIns="0" bIns="0">
            <a:spAutoFit/>
          </a:bodyPr>
          <a:lstStyle/>
          <a:p>
            <a:pPr marL="123825" indent="-123825" algn="just"/>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■（株）ジーンデザインによる核酸医薬原薬の大量製造を可能とする新しい製造技術の研究開発</a:t>
            </a:r>
            <a:endParaRPr lang="en-US" altLang="ja-JP" sz="700" spc="-44" dirty="0">
              <a:latin typeface="Meiryo UI" panose="020B0604030504040204" pitchFamily="50" charset="-128"/>
              <a:ea typeface="Meiryo UI" panose="020B0604030504040204" pitchFamily="50" charset="-128"/>
              <a:cs typeface="Meiryo UI" panose="020B0604030504040204" pitchFamily="50" charset="-128"/>
            </a:endParaRPr>
          </a:p>
          <a:p>
            <a:pPr marL="123825" indent="-123825" algn="just"/>
            <a:endParaRPr lang="en-US" altLang="ja-JP" sz="700" spc="-44"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rot="5400000">
            <a:off x="6640815" y="3222521"/>
            <a:ext cx="2045186" cy="153888"/>
          </a:xfrm>
          <a:prstGeom prst="rect">
            <a:avLst/>
          </a:prstGeom>
          <a:noFill/>
        </p:spPr>
        <p:txBody>
          <a:bodyPr wrap="square" rtlCol="0">
            <a:spAutoFit/>
          </a:bodyPr>
          <a:lstStyle/>
          <a:p>
            <a:r>
              <a:rPr kumimoji="1" lang="ja-JP" altLang="en-US" sz="400" spc="-200" dirty="0" smtClean="0">
                <a:solidFill>
                  <a:schemeClr val="tx2">
                    <a:lumMod val="40000"/>
                    <a:lumOff val="60000"/>
                  </a:schemeClr>
                </a:solidFill>
                <a:latin typeface="HGS創英角ｺﾞｼｯｸUB" panose="020B0900000000000000" pitchFamily="50" charset="-128"/>
                <a:ea typeface="HGS創英角ｺﾞｼｯｸUB" panose="020B0900000000000000" pitchFamily="50" charset="-128"/>
              </a:rPr>
              <a:t>・・・・・・・・・・・・・・・・・・・・・・・・・・・・・・・・・・・・・・・・・・・・・・・・・・・・・・・・・・・・・</a:t>
            </a:r>
            <a:r>
              <a:rPr lang="ja-JP" altLang="en-US" sz="400" spc="-200" dirty="0">
                <a:solidFill>
                  <a:schemeClr val="tx2">
                    <a:lumMod val="40000"/>
                    <a:lumOff val="60000"/>
                  </a:schemeClr>
                </a:solidFill>
                <a:latin typeface="HGS創英角ｺﾞｼｯｸUB" panose="020B0900000000000000" pitchFamily="50" charset="-128"/>
                <a:ea typeface="HGS創英角ｺﾞｼｯｸUB" panose="020B0900000000000000" pitchFamily="50" charset="-128"/>
              </a:rPr>
              <a:t>・・・・・・・・・・</a:t>
            </a:r>
            <a:endParaRPr kumimoji="1" lang="ja-JP" altLang="en-US" sz="400" spc="-200" dirty="0">
              <a:solidFill>
                <a:schemeClr val="tx2">
                  <a:lumMod val="40000"/>
                  <a:lumOff val="60000"/>
                </a:schemeClr>
              </a:solidFill>
              <a:latin typeface="HGS創英角ｺﾞｼｯｸUB" panose="020B0900000000000000" pitchFamily="50" charset="-128"/>
              <a:ea typeface="HGS創英角ｺﾞｼｯｸUB" panose="020B0900000000000000" pitchFamily="50" charset="-128"/>
            </a:endParaRPr>
          </a:p>
        </p:txBody>
      </p:sp>
      <p:grpSp>
        <p:nvGrpSpPr>
          <p:cNvPr id="76" name="グループ化 75"/>
          <p:cNvGrpSpPr>
            <a:grpSpLocks noChangeAspect="1"/>
          </p:cNvGrpSpPr>
          <p:nvPr/>
        </p:nvGrpSpPr>
        <p:grpSpPr>
          <a:xfrm>
            <a:off x="6302158" y="3070616"/>
            <a:ext cx="1344390" cy="378292"/>
            <a:chOff x="1837172" y="6027970"/>
            <a:chExt cx="2303499" cy="451795"/>
          </a:xfrm>
        </p:grpSpPr>
        <p:pic>
          <p:nvPicPr>
            <p:cNvPr id="7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172" y="6027970"/>
              <a:ext cx="2303499" cy="45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テキスト ボックス 77"/>
            <p:cNvSpPr txBox="1"/>
            <p:nvPr/>
          </p:nvSpPr>
          <p:spPr>
            <a:xfrm>
              <a:off x="2196452" y="6164816"/>
              <a:ext cx="385016" cy="64633"/>
            </a:xfrm>
            <a:prstGeom prst="rect">
              <a:avLst/>
            </a:prstGeom>
            <a:solidFill>
              <a:schemeClr val="accent4"/>
            </a:solidFill>
          </p:spPr>
          <p:txBody>
            <a:bodyPr wrap="square" lIns="0" tIns="0" rIns="0" bIns="0" rtlCol="0">
              <a:spAutoFit/>
            </a:bodyPr>
            <a:lstStyle/>
            <a:p>
              <a:endParaRPr kumimoji="1" lang="ja-JP" altLang="en-US" sz="42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p:cNvSpPr txBox="1"/>
            <p:nvPr/>
          </p:nvSpPr>
          <p:spPr>
            <a:xfrm>
              <a:off x="2193582" y="6170540"/>
              <a:ext cx="387886" cy="60948"/>
            </a:xfrm>
            <a:prstGeom prst="rect">
              <a:avLst/>
            </a:prstGeom>
            <a:solidFill>
              <a:schemeClr val="accent4"/>
            </a:solidFill>
          </p:spPr>
          <p:txBody>
            <a:bodyPr wrap="square" lIns="0" tIns="0" rIns="0" bIns="0" rtlCol="0">
              <a:spAutoFit/>
            </a:bodyPr>
            <a:lstStyle/>
            <a:p>
              <a:r>
                <a:rPr kumimoji="1" lang="en-US" altLang="ja-JP" sz="45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iPS</a:t>
              </a:r>
              <a:r>
                <a:rPr kumimoji="1" lang="ja-JP" altLang="en-US" sz="45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細胞増殖</a:t>
              </a:r>
              <a:endParaRPr kumimoji="1" lang="ja-JP" altLang="en-US" sz="450" dirty="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grpSp>
      <p:grpSp>
        <p:nvGrpSpPr>
          <p:cNvPr id="80" name="グループ化 79"/>
          <p:cNvGrpSpPr>
            <a:grpSpLocks noChangeAspect="1"/>
          </p:cNvGrpSpPr>
          <p:nvPr/>
        </p:nvGrpSpPr>
        <p:grpSpPr>
          <a:xfrm>
            <a:off x="6267355" y="3485546"/>
            <a:ext cx="1235078" cy="639209"/>
            <a:chOff x="1819755" y="6335361"/>
            <a:chExt cx="1816860" cy="815815"/>
          </a:xfrm>
        </p:grpSpPr>
        <p:sp>
          <p:nvSpPr>
            <p:cNvPr id="81" name="円/楕円 85"/>
            <p:cNvSpPr/>
            <p:nvPr/>
          </p:nvSpPr>
          <p:spPr>
            <a:xfrm>
              <a:off x="1965577" y="6335361"/>
              <a:ext cx="1671038" cy="716899"/>
            </a:xfrm>
            <a:prstGeom prst="ellipse">
              <a:avLst/>
            </a:prstGeom>
            <a:gradFill flip="none" rotWithShape="1">
              <a:gsLst>
                <a:gs pos="0">
                  <a:schemeClr val="accent2">
                    <a:lumMod val="40000"/>
                    <a:lumOff val="60000"/>
                  </a:schemeClr>
                </a:gs>
                <a:gs pos="9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pic>
          <p:nvPicPr>
            <p:cNvPr id="82" name="Picture 4" descr="神経新生-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8503" y="6642844"/>
              <a:ext cx="365704" cy="20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 name="グループ化 13"/>
            <p:cNvGrpSpPr>
              <a:grpSpLocks/>
            </p:cNvGrpSpPr>
            <p:nvPr/>
          </p:nvGrpSpPr>
          <p:grpSpPr bwMode="auto">
            <a:xfrm>
              <a:off x="2034175" y="6548204"/>
              <a:ext cx="306296" cy="249683"/>
              <a:chOff x="4447435" y="1531915"/>
              <a:chExt cx="3805111" cy="3868400"/>
            </a:xfrm>
          </p:grpSpPr>
          <p:sp>
            <p:nvSpPr>
              <p:cNvPr id="90" name="円/楕円 14"/>
              <p:cNvSpPr>
                <a:spLocks noChangeArrowheads="1"/>
              </p:cNvSpPr>
              <p:nvPr/>
            </p:nvSpPr>
            <p:spPr bwMode="auto">
              <a:xfrm>
                <a:off x="4760587" y="1531915"/>
                <a:ext cx="2730672" cy="3054211"/>
              </a:xfrm>
              <a:prstGeom prst="ellipse">
                <a:avLst/>
              </a:prstGeom>
              <a:solidFill>
                <a:srgbClr val="FFC000"/>
              </a:solidFill>
              <a:ln w="57150" algn="ctr">
                <a:solidFill>
                  <a:srgbClr val="0033CC"/>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1" name="円/楕円 15"/>
              <p:cNvSpPr>
                <a:spLocks noChangeArrowheads="1"/>
              </p:cNvSpPr>
              <p:nvPr/>
            </p:nvSpPr>
            <p:spPr bwMode="auto">
              <a:xfrm>
                <a:off x="4447435" y="1982857"/>
                <a:ext cx="2981194" cy="3054211"/>
              </a:xfrm>
              <a:prstGeom prst="ellipse">
                <a:avLst/>
              </a:prstGeom>
              <a:solidFill>
                <a:schemeClr val="bg1"/>
              </a:solidFill>
              <a:ln w="57150" algn="ctr">
                <a:solidFill>
                  <a:srgbClr val="0033CC"/>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2" name="円/楕円 16"/>
              <p:cNvSpPr>
                <a:spLocks noChangeArrowheads="1"/>
              </p:cNvSpPr>
              <p:nvPr/>
            </p:nvSpPr>
            <p:spPr bwMode="auto">
              <a:xfrm>
                <a:off x="4829218" y="1597282"/>
                <a:ext cx="2600280" cy="3054211"/>
              </a:xfrm>
              <a:prstGeom prst="ellipse">
                <a:avLst/>
              </a:prstGeom>
              <a:solidFill>
                <a:srgbClr val="FFC000"/>
              </a:solidFill>
              <a:ln w="57150" algn="ctr">
                <a:solidFill>
                  <a:srgbClr val="990000"/>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3" name="円/楕円 17"/>
              <p:cNvSpPr>
                <a:spLocks noChangeArrowheads="1"/>
              </p:cNvSpPr>
              <p:nvPr/>
            </p:nvSpPr>
            <p:spPr bwMode="auto">
              <a:xfrm>
                <a:off x="4810689" y="2346104"/>
                <a:ext cx="225471" cy="3054211"/>
              </a:xfrm>
              <a:prstGeom prst="ellipse">
                <a:avLst/>
              </a:prstGeom>
              <a:solidFill>
                <a:srgbClr val="00B0F0"/>
              </a:solidFill>
              <a:ln w="9525" algn="ctr">
                <a:solidFill>
                  <a:schemeClr val="tx1"/>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4" name="正方形/長方形 18"/>
              <p:cNvSpPr>
                <a:spLocks noChangeArrowheads="1"/>
              </p:cNvSpPr>
              <p:nvPr/>
            </p:nvSpPr>
            <p:spPr bwMode="auto">
              <a:xfrm rot="804011">
                <a:off x="7389235" y="2273530"/>
                <a:ext cx="863311" cy="2171974"/>
              </a:xfrm>
              <a:prstGeom prst="rect">
                <a:avLst/>
              </a:prstGeom>
              <a:solidFill>
                <a:srgbClr val="99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5" name="正方形/長方形 19"/>
              <p:cNvSpPr>
                <a:spLocks noChangeArrowheads="1"/>
              </p:cNvSpPr>
              <p:nvPr/>
            </p:nvSpPr>
            <p:spPr bwMode="auto">
              <a:xfrm rot="5400000">
                <a:off x="7278591" y="2004066"/>
                <a:ext cx="390713" cy="1433811"/>
              </a:xfrm>
              <a:prstGeom prst="rect">
                <a:avLst/>
              </a:prstGeom>
              <a:solidFill>
                <a:srgbClr val="FFCCFF">
                  <a:alpha val="38039"/>
                </a:srgbClr>
              </a:solidFill>
              <a:ln w="9525" algn="ctr">
                <a:solidFill>
                  <a:schemeClr val="tx1"/>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grpSp>
        <p:pic>
          <p:nvPicPr>
            <p:cNvPr id="84" name="Picture 8" descr="spine"/>
            <p:cNvPicPr>
              <a:picLocks noChangeAspect="1" noChangeArrowheads="1"/>
            </p:cNvPicPr>
            <p:nvPr/>
          </p:nvPicPr>
          <p:blipFill>
            <a:blip r:embed="rId7" cstate="email">
              <a:lum bright="-20000" contrast="14000"/>
              <a:extLst>
                <a:ext uri="{28A0092B-C50C-407E-A947-70E740481C1C}">
                  <a14:useLocalDpi xmlns:a14="http://schemas.microsoft.com/office/drawing/2010/main"/>
                </a:ext>
              </a:extLst>
            </a:blip>
            <a:srcRect/>
            <a:stretch>
              <a:fillRect/>
            </a:stretch>
          </p:blipFill>
          <p:spPr bwMode="auto">
            <a:xfrm>
              <a:off x="3321672" y="6599414"/>
              <a:ext cx="170927" cy="40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テキスト ボックス 84"/>
            <p:cNvSpPr txBox="1"/>
            <p:nvPr/>
          </p:nvSpPr>
          <p:spPr>
            <a:xfrm>
              <a:off x="1819755" y="6805502"/>
              <a:ext cx="922644" cy="345674"/>
            </a:xfrm>
            <a:prstGeom prst="rect">
              <a:avLst/>
            </a:prstGeom>
            <a:noFill/>
          </p:spPr>
          <p:txBody>
            <a:bodyPr wrap="square"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加齢黄斑変性</a:t>
              </a: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500" dirty="0" smtClean="0">
                  <a:latin typeface="Meiryo UI" panose="020B0604030504040204" pitchFamily="50" charset="-128"/>
                  <a:ea typeface="Meiryo UI" panose="020B0604030504040204" pitchFamily="50" charset="-128"/>
                  <a:cs typeface="Meiryo UI" panose="020B0604030504040204" pitchFamily="50" charset="-128"/>
                </a:rPr>
                <a:t>網膜</a:t>
              </a:r>
              <a:r>
                <a:rPr kumimoji="1" lang="ja-JP" altLang="en-US" sz="500" dirty="0">
                  <a:latin typeface="Meiryo UI" panose="020B0604030504040204" pitchFamily="50" charset="-128"/>
                  <a:ea typeface="Meiryo UI" panose="020B0604030504040204" pitchFamily="50" charset="-128"/>
                  <a:cs typeface="Meiryo UI" panose="020B0604030504040204" pitchFamily="50" charset="-128"/>
                </a:rPr>
                <a:t>色素変性</a:t>
              </a:r>
            </a:p>
          </p:txBody>
        </p:sp>
        <p:sp>
          <p:nvSpPr>
            <p:cNvPr id="86" name="テキスト ボックス 85"/>
            <p:cNvSpPr txBox="1"/>
            <p:nvPr/>
          </p:nvSpPr>
          <p:spPr>
            <a:xfrm>
              <a:off x="2491973" y="6840245"/>
              <a:ext cx="915162" cy="237651"/>
            </a:xfrm>
            <a:prstGeom prst="rect">
              <a:avLst/>
            </a:prstGeom>
            <a:noFill/>
          </p:spPr>
          <p:txBody>
            <a:bodyPr wrap="square"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パーキンソン</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病</a:t>
              </a:r>
              <a:endParaRPr kumimoji="1" lang="ja-JP" altLang="en-US" sz="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フリーフォーム 86"/>
            <p:cNvSpPr/>
            <p:nvPr/>
          </p:nvSpPr>
          <p:spPr>
            <a:xfrm>
              <a:off x="2330450" y="6412681"/>
              <a:ext cx="1123950" cy="134169"/>
            </a:xfrm>
            <a:custGeom>
              <a:avLst/>
              <a:gdLst>
                <a:gd name="connsiteX0" fmla="*/ 1123950 w 1123950"/>
                <a:gd name="connsiteY0" fmla="*/ 819 h 134169"/>
                <a:gd name="connsiteX1" fmla="*/ 584200 w 1123950"/>
                <a:gd name="connsiteY1" fmla="*/ 19869 h 134169"/>
                <a:gd name="connsiteX2" fmla="*/ 0 w 1123950"/>
                <a:gd name="connsiteY2" fmla="*/ 134169 h 134169"/>
              </a:gdLst>
              <a:ahLst/>
              <a:cxnLst>
                <a:cxn ang="0">
                  <a:pos x="connsiteX0" y="connsiteY0"/>
                </a:cxn>
                <a:cxn ang="0">
                  <a:pos x="connsiteX1" y="connsiteY1"/>
                </a:cxn>
                <a:cxn ang="0">
                  <a:pos x="connsiteX2" y="connsiteY2"/>
                </a:cxn>
              </a:cxnLst>
              <a:rect l="l" t="t" r="r" b="b"/>
              <a:pathLst>
                <a:path w="1123950" h="134169">
                  <a:moveTo>
                    <a:pt x="1123950" y="819"/>
                  </a:moveTo>
                  <a:cubicBezTo>
                    <a:pt x="947737" y="-769"/>
                    <a:pt x="771525" y="-2356"/>
                    <a:pt x="584200" y="19869"/>
                  </a:cubicBezTo>
                  <a:cubicBezTo>
                    <a:pt x="396875" y="42094"/>
                    <a:pt x="198437" y="88131"/>
                    <a:pt x="0" y="134169"/>
                  </a:cubicBezTo>
                </a:path>
              </a:pathLst>
            </a:custGeom>
            <a:ln>
              <a:headEnd type="none"/>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sp>
          <p:nvSpPr>
            <p:cNvPr id="88" name="フリーフォーム 87"/>
            <p:cNvSpPr/>
            <p:nvPr/>
          </p:nvSpPr>
          <p:spPr>
            <a:xfrm>
              <a:off x="2815432" y="6412533"/>
              <a:ext cx="622300" cy="177800"/>
            </a:xfrm>
            <a:custGeom>
              <a:avLst/>
              <a:gdLst>
                <a:gd name="connsiteX0" fmla="*/ 622300 w 622300"/>
                <a:gd name="connsiteY0" fmla="*/ 0 h 177800"/>
                <a:gd name="connsiteX1" fmla="*/ 177800 w 622300"/>
                <a:gd name="connsiteY1" fmla="*/ 95250 h 177800"/>
                <a:gd name="connsiteX2" fmla="*/ 0 w 622300"/>
                <a:gd name="connsiteY2" fmla="*/ 177800 h 177800"/>
              </a:gdLst>
              <a:ahLst/>
              <a:cxnLst>
                <a:cxn ang="0">
                  <a:pos x="connsiteX0" y="connsiteY0"/>
                </a:cxn>
                <a:cxn ang="0">
                  <a:pos x="connsiteX1" y="connsiteY1"/>
                </a:cxn>
                <a:cxn ang="0">
                  <a:pos x="connsiteX2" y="connsiteY2"/>
                </a:cxn>
              </a:cxnLst>
              <a:rect l="l" t="t" r="r" b="b"/>
              <a:pathLst>
                <a:path w="622300" h="177800">
                  <a:moveTo>
                    <a:pt x="622300" y="0"/>
                  </a:moveTo>
                  <a:cubicBezTo>
                    <a:pt x="451908" y="32808"/>
                    <a:pt x="281517" y="65617"/>
                    <a:pt x="177800" y="95250"/>
                  </a:cubicBezTo>
                  <a:cubicBezTo>
                    <a:pt x="74083" y="124883"/>
                    <a:pt x="37041" y="151341"/>
                    <a:pt x="0" y="177800"/>
                  </a:cubicBezTo>
                </a:path>
              </a:pathLst>
            </a:custGeom>
            <a:ln>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sp>
          <p:nvSpPr>
            <p:cNvPr id="89" name="フリーフォーム 88"/>
            <p:cNvSpPr/>
            <p:nvPr/>
          </p:nvSpPr>
          <p:spPr>
            <a:xfrm>
              <a:off x="3376563" y="6412534"/>
              <a:ext cx="73868" cy="189594"/>
            </a:xfrm>
            <a:custGeom>
              <a:avLst/>
              <a:gdLst>
                <a:gd name="connsiteX0" fmla="*/ 73868 w 73868"/>
                <a:gd name="connsiteY0" fmla="*/ 1475 h 175307"/>
                <a:gd name="connsiteX1" fmla="*/ 11956 w 73868"/>
                <a:gd name="connsiteY1" fmla="*/ 25288 h 175307"/>
                <a:gd name="connsiteX2" fmla="*/ 50 w 73868"/>
                <a:gd name="connsiteY2" fmla="*/ 175307 h 175307"/>
              </a:gdLst>
              <a:ahLst/>
              <a:cxnLst>
                <a:cxn ang="0">
                  <a:pos x="connsiteX0" y="connsiteY0"/>
                </a:cxn>
                <a:cxn ang="0">
                  <a:pos x="connsiteX1" y="connsiteY1"/>
                </a:cxn>
                <a:cxn ang="0">
                  <a:pos x="connsiteX2" y="connsiteY2"/>
                </a:cxn>
              </a:cxnLst>
              <a:rect l="l" t="t" r="r" b="b"/>
              <a:pathLst>
                <a:path w="73868" h="175307">
                  <a:moveTo>
                    <a:pt x="73868" y="1475"/>
                  </a:moveTo>
                  <a:cubicBezTo>
                    <a:pt x="49063" y="-1105"/>
                    <a:pt x="24259" y="-3684"/>
                    <a:pt x="11956" y="25288"/>
                  </a:cubicBezTo>
                  <a:cubicBezTo>
                    <a:pt x="-347" y="54260"/>
                    <a:pt x="-149" y="114783"/>
                    <a:pt x="50" y="175307"/>
                  </a:cubicBezTo>
                </a:path>
              </a:pathLst>
            </a:custGeom>
            <a:ln>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grpSp>
      <p:pic>
        <p:nvPicPr>
          <p:cNvPr id="100" name="Picture 3" descr="Z:\04_特区推進グループ\03_国家戦略特区\161011 リーフレット\具材\ダウンロード\民泊\f2af3835443ac729f2b79094bc7c1356_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4058" y="5448121"/>
            <a:ext cx="1291798" cy="861199"/>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01" name="Rectangle 2"/>
          <p:cNvSpPr>
            <a:spLocks noChangeArrowheads="1"/>
          </p:cNvSpPr>
          <p:nvPr/>
        </p:nvSpPr>
        <p:spPr bwMode="auto">
          <a:xfrm>
            <a:off x="179512" y="4581328"/>
            <a:ext cx="3096000" cy="1800000"/>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●特区民泊</a:t>
            </a: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マンション、戸建て住宅において滞在施設を</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15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月から認定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15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月現在 大阪府所管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15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うち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市町は住居専用地域でも可能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15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大阪市、八尾市、寝屋川市も実施中</a:t>
            </a:r>
          </a:p>
          <a:p>
            <a:pPr>
              <a:defRPr/>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971600" y="5733256"/>
            <a:ext cx="992598" cy="53091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p>
            <a:pPr algn="ctr"/>
            <a:r>
              <a:rPr lang="ja-JP" altLang="en-US"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en-US" altLang="ja-JP"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活用促進の</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ため、滞在期間を短縮</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 ）</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Rectangle 2"/>
          <p:cNvSpPr>
            <a:spLocks noChangeArrowheads="1"/>
          </p:cNvSpPr>
          <p:nvPr/>
        </p:nvSpPr>
        <p:spPr bwMode="auto">
          <a:xfrm>
            <a:off x="3465724" y="4581128"/>
            <a:ext cx="2529500" cy="790377"/>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●雇用労働相談センターの</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開設</a:t>
            </a:r>
            <a:endParaRPr lang="en-US" altLang="ja-JP"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gn="r">
              <a:defRPr/>
            </a:pPr>
            <a:r>
              <a:rPr lang="ja-JP" altLang="en-US"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2015.1.7</a:t>
            </a:r>
            <a:r>
              <a:rPr lang="ja-JP" altLang="en-US"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弁護士等が、労働法制面から</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グローバル、ベンチャー企業をサポート</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「雇用指針」を活用し、労働関係紛争を未然に</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防止</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家事支援外国人受入事業</a:t>
            </a:r>
            <a:endParaRPr lang="en-US" altLang="ja-JP"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外国人家事支援人材を受け入れ、</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利用世帯に対し、家事支援サービスを提供</a:t>
            </a:r>
          </a:p>
          <a:p>
            <a:pPr>
              <a:defRPr/>
            </a:pPr>
            <a:endParaRPr lang="en-US" altLang="ja-JP" sz="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に係る道路法の</a:t>
            </a:r>
            <a:r>
              <a:rPr lang="ja-JP" altLang="en-US" sz="1400" b="1" spc="-40"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特例</a:t>
            </a:r>
            <a:endParaRPr lang="en-US" altLang="ja-JP" sz="900" b="1" spc="-40"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道路法の特例を活用し、公道を利用してイベント等を毎年</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開催</a:t>
            </a:r>
            <a:endParaRPr lang="ja-JP" altLang="en-US" sz="9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Rectangle 2"/>
          <p:cNvSpPr>
            <a:spLocks noChangeArrowheads="1"/>
          </p:cNvSpPr>
          <p:nvPr/>
        </p:nvSpPr>
        <p:spPr bwMode="auto">
          <a:xfrm>
            <a:off x="6264472" y="4581128"/>
            <a:ext cx="2529500" cy="790377"/>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●公立国際教育学校等管理</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が設置する中高一貫教育校の管理</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を民間事</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業者に委託（公設民営学校</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ln w="1143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「国際理解教育」「外国語教育」を重点的に実施し、</a:t>
            </a: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産業の国際競争力強化、国際的な経済活動の拠点形成に</a:t>
            </a: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寄与する人材を育成</a:t>
            </a:r>
          </a:p>
          <a:p>
            <a:pPr>
              <a:defRPr/>
            </a:pPr>
            <a:endParaRPr lang="en-US" altLang="ja-JP" sz="3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開　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４月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運　営：学校法人大阪ＹＭＣＡ</a:t>
            </a: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所在地：大阪市住之江区南港中</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定　員：中学校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高等学校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から</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160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1000"/>
              </a:lnSpc>
            </a:pPr>
            <a:endParaRPr lang="en-US" altLang="ja-JP" sz="3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1000"/>
              </a:lnSpc>
            </a:pPr>
            <a:r>
              <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高等学校において、国際バカロレア・ディプロマプログラム</a:t>
            </a:r>
            <a:r>
              <a:rPr lang="en-US" altLang="ja-JP" sz="800" b="1" baseline="30000"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を実施！</a:t>
            </a:r>
            <a:r>
              <a:rPr lang="en-US" altLang="ja-JP" sz="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500" dirty="0">
                <a:latin typeface="メイリオ" panose="020B0604030504040204" pitchFamily="50" charset="-128"/>
                <a:ea typeface="メイリオ" panose="020B0604030504040204" pitchFamily="50" charset="-128"/>
                <a:cs typeface="メイリオ" panose="020B0604030504040204" pitchFamily="50" charset="-128"/>
              </a:rPr>
              <a:t>国際的な</a:t>
            </a:r>
            <a:r>
              <a:rPr lang="ja-JP" altLang="ja-JP" sz="500" dirty="0">
                <a:latin typeface="メイリオ" panose="020B0604030504040204" pitchFamily="50" charset="-128"/>
                <a:ea typeface="メイリオ" panose="020B0604030504040204" pitchFamily="50" charset="-128"/>
                <a:cs typeface="メイリオ" panose="020B0604030504040204" pitchFamily="50" charset="-128"/>
              </a:rPr>
              <a:t>大学入学資格</a:t>
            </a:r>
            <a:r>
              <a:rPr lang="ja-JP" altLang="en-US" sz="500" dirty="0">
                <a:latin typeface="メイリオ" panose="020B0604030504040204" pitchFamily="50" charset="-128"/>
                <a:ea typeface="メイリオ" panose="020B0604030504040204" pitchFamily="50" charset="-128"/>
                <a:cs typeface="メイリオ" panose="020B0604030504040204" pitchFamily="50" charset="-128"/>
              </a:rPr>
              <a:t>が取得可能なプログラム</a:t>
            </a:r>
            <a:endParaRPr lang="ja-JP" altLang="en-US" sz="400" dirty="0">
              <a:latin typeface="メイリオ" panose="020B0604030504040204" pitchFamily="50" charset="-128"/>
              <a:ea typeface="メイリオ" panose="020B0604030504040204" pitchFamily="50" charset="-128"/>
              <a:cs typeface="メイリオ" panose="020B0604030504040204" pitchFamily="50" charset="-128"/>
            </a:endParaRPr>
          </a:p>
          <a:p>
            <a:pPr marL="87313" lvl="1">
              <a:lnSpc>
                <a:spcPts val="1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9" name="Picture 4" descr="http://www.shigaku-risuu.com/img/ei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0302" y="5460550"/>
            <a:ext cx="476194" cy="30910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http://www.sodegaura.ed.jp/ALT/report05.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96839" y="5748585"/>
            <a:ext cx="595313" cy="416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731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市の研究機関の統合による大阪産業技術研究所の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創設に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続き</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、府市の中小</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企業支援団体を統合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の成長を支えるオール大阪の中小企業支援機関と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月に大阪産業局</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a:t>
            </a:r>
          </a:p>
        </p:txBody>
      </p:sp>
      <p:sp>
        <p:nvSpPr>
          <p:cNvPr id="9" name="テキスト ボックス 8"/>
          <p:cNvSpPr txBox="1"/>
          <p:nvPr/>
        </p:nvSpPr>
        <p:spPr>
          <a:xfrm>
            <a:off x="4518944" y="1301894"/>
            <a:ext cx="4320000" cy="1287084"/>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設立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に、新設合併方式により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、大阪産業局を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設立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し、大阪産業振興機構と大阪市都市型産業振興センターを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統合。支援機能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を図りながら、国際化支援、創業・ベンチャー支援、事業承継支援を３本柱とする支援機能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の拡大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644472" y="2727211"/>
            <a:ext cx="4176000" cy="106182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900" dirty="0" smtClean="0">
                <a:solidFill>
                  <a:schemeClr val="tx1"/>
                </a:solidFill>
                <a:latin typeface="Meiryo UI" panose="020B0604030504040204" pitchFamily="50" charset="-128"/>
                <a:ea typeface="Meiryo UI" panose="020B0604030504040204" pitchFamily="50" charset="-128"/>
              </a:rPr>
              <a:t>府内</a:t>
            </a:r>
            <a:r>
              <a:rPr lang="ja-JP" altLang="en-US" sz="900" dirty="0">
                <a:solidFill>
                  <a:schemeClr val="tx1"/>
                </a:solidFill>
                <a:latin typeface="Meiryo UI" panose="020B0604030504040204" pitchFamily="50" charset="-128"/>
                <a:ea typeface="Meiryo UI" panose="020B0604030504040204" pitchFamily="50" charset="-128"/>
              </a:rPr>
              <a:t>全域</a:t>
            </a:r>
            <a:r>
              <a:rPr lang="ja-JP" altLang="en-US" sz="900" dirty="0" smtClean="0">
                <a:solidFill>
                  <a:schemeClr val="tx1"/>
                </a:solidFill>
                <a:latin typeface="Meiryo UI" panose="020B0604030504040204" pitchFamily="50" charset="-128"/>
                <a:ea typeface="Meiryo UI" panose="020B0604030504040204" pitchFamily="50" charset="-128"/>
              </a:rPr>
              <a:t>で強化された企業</a:t>
            </a:r>
            <a:r>
              <a:rPr lang="ja-JP" altLang="en-US" sz="900" dirty="0">
                <a:solidFill>
                  <a:schemeClr val="tx1"/>
                </a:solidFill>
                <a:latin typeface="Meiryo UI" panose="020B0604030504040204" pitchFamily="50" charset="-128"/>
                <a:ea typeface="Meiryo UI" panose="020B0604030504040204" pitchFamily="50" charset="-128"/>
              </a:rPr>
              <a:t>支援</a:t>
            </a:r>
            <a:r>
              <a:rPr lang="ja-JP" altLang="en-US" sz="900" dirty="0" smtClean="0">
                <a:solidFill>
                  <a:schemeClr val="tx1"/>
                </a:solidFill>
                <a:latin typeface="Meiryo UI" panose="020B0604030504040204" pitchFamily="50" charset="-128"/>
                <a:ea typeface="Meiryo UI" panose="020B0604030504040204" pitchFamily="50" charset="-128"/>
              </a:rPr>
              <a:t>サービスを展開</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①</a:t>
            </a:r>
            <a:r>
              <a:rPr lang="ja-JP" altLang="en-US" sz="900" dirty="0">
                <a:solidFill>
                  <a:schemeClr val="tx1"/>
                </a:solidFill>
                <a:latin typeface="Meiryo UI" panose="020B0604030504040204" pitchFamily="50" charset="-128"/>
                <a:ea typeface="Meiryo UI" panose="020B0604030504040204" pitchFamily="50" charset="-128"/>
              </a:rPr>
              <a:t>ワンストップ化</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企業</a:t>
            </a:r>
            <a:r>
              <a:rPr lang="ja-JP" altLang="en-US" sz="900" dirty="0">
                <a:solidFill>
                  <a:schemeClr val="tx1"/>
                </a:solidFill>
                <a:latin typeface="Meiryo UI" panose="020B0604030504040204" pitchFamily="50" charset="-128"/>
                <a:ea typeface="Meiryo UI" panose="020B0604030504040204" pitchFamily="50" charset="-128"/>
              </a:rPr>
              <a:t>にとって分かりやすい統一的な支援メニュー</a:t>
            </a:r>
            <a:r>
              <a:rPr lang="ja-JP" altLang="en-US" sz="900" dirty="0" smtClean="0">
                <a:solidFill>
                  <a:schemeClr val="tx1"/>
                </a:solidFill>
                <a:latin typeface="Meiryo UI" panose="020B0604030504040204" pitchFamily="50" charset="-128"/>
                <a:ea typeface="Meiryo UI" panose="020B0604030504040204" pitchFamily="50" charset="-128"/>
              </a:rPr>
              <a:t>の提供</a:t>
            </a:r>
            <a:r>
              <a:rPr lang="ja-JP" altLang="en-US" sz="900" dirty="0">
                <a:solidFill>
                  <a:schemeClr val="tx1"/>
                </a:solidFill>
                <a:latin typeface="Meiryo UI" panose="020B0604030504040204" pitchFamily="50" charset="-128"/>
                <a:ea typeface="Meiryo UI" panose="020B0604030504040204" pitchFamily="50" charset="-128"/>
              </a:rPr>
              <a:t>や様々</a:t>
            </a:r>
            <a:r>
              <a:rPr lang="ja-JP" altLang="en-US" sz="900" dirty="0" smtClean="0">
                <a:solidFill>
                  <a:schemeClr val="tx1"/>
                </a:solidFill>
                <a:latin typeface="Meiryo UI" panose="020B0604030504040204" pitchFamily="50" charset="-128"/>
                <a:ea typeface="Meiryo UI" panose="020B0604030504040204" pitchFamily="50" charset="-128"/>
              </a:rPr>
              <a:t>な支援機関の連携強</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化</a:t>
            </a:r>
            <a:r>
              <a:rPr lang="ja-JP" altLang="en-US" sz="900" dirty="0">
                <a:solidFill>
                  <a:schemeClr val="tx1"/>
                </a:solidFill>
                <a:latin typeface="Meiryo UI" panose="020B0604030504040204" pitchFamily="50" charset="-128"/>
                <a:ea typeface="Meiryo UI" panose="020B0604030504040204" pitchFamily="50" charset="-128"/>
              </a:rPr>
              <a:t>を</a:t>
            </a:r>
            <a:r>
              <a:rPr lang="ja-JP" altLang="en-US" sz="900" dirty="0" smtClean="0">
                <a:solidFill>
                  <a:schemeClr val="tx1"/>
                </a:solidFill>
                <a:latin typeface="Meiryo UI" panose="020B0604030504040204" pitchFamily="50" charset="-128"/>
                <a:ea typeface="Meiryo UI" panose="020B0604030504040204" pitchFamily="50" charset="-128"/>
              </a:rPr>
              <a:t>通じたワンストップ</a:t>
            </a:r>
            <a:r>
              <a:rPr lang="ja-JP" altLang="en-US" sz="900" dirty="0">
                <a:solidFill>
                  <a:schemeClr val="tx1"/>
                </a:solidFill>
                <a:latin typeface="Meiryo UI" panose="020B0604030504040204" pitchFamily="50" charset="-128"/>
                <a:ea typeface="Meiryo UI" panose="020B0604030504040204" pitchFamily="50" charset="-128"/>
              </a:rPr>
              <a:t>窓口の開設</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②</a:t>
            </a:r>
            <a:r>
              <a:rPr lang="ja-JP" altLang="en-US" sz="900" dirty="0">
                <a:solidFill>
                  <a:schemeClr val="tx1"/>
                </a:solidFill>
                <a:latin typeface="Meiryo UI" panose="020B0604030504040204" pitchFamily="50" charset="-128"/>
                <a:ea typeface="Meiryo UI" panose="020B0604030504040204" pitchFamily="50" charset="-128"/>
              </a:rPr>
              <a:t>新たな施策展開</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既存</a:t>
            </a:r>
            <a:r>
              <a:rPr lang="ja-JP" altLang="en-US" sz="900" dirty="0">
                <a:solidFill>
                  <a:schemeClr val="tx1"/>
                </a:solidFill>
                <a:latin typeface="Meiryo UI" panose="020B0604030504040204" pitchFamily="50" charset="-128"/>
                <a:ea typeface="Meiryo UI" panose="020B0604030504040204" pitchFamily="50" charset="-128"/>
              </a:rPr>
              <a:t>事業に加え、ユーザーである</a:t>
            </a:r>
            <a:r>
              <a:rPr lang="ja-JP" altLang="en-US" sz="900" dirty="0" smtClean="0">
                <a:solidFill>
                  <a:schemeClr val="tx1"/>
                </a:solidFill>
                <a:latin typeface="Meiryo UI" panose="020B0604030504040204" pitchFamily="50" charset="-128"/>
                <a:ea typeface="Meiryo UI" panose="020B0604030504040204" pitchFamily="50" charset="-128"/>
              </a:rPr>
              <a:t>企業ニーズ</a:t>
            </a:r>
            <a:r>
              <a:rPr lang="ja-JP" altLang="en-US" sz="900" dirty="0">
                <a:solidFill>
                  <a:schemeClr val="tx1"/>
                </a:solidFill>
                <a:latin typeface="Meiryo UI" panose="020B0604030504040204" pitchFamily="50" charset="-128"/>
                <a:ea typeface="Meiryo UI" panose="020B0604030504040204" pitchFamily="50" charset="-128"/>
              </a:rPr>
              <a:t>が高い</a:t>
            </a:r>
            <a:r>
              <a:rPr lang="ja-JP" altLang="en-US" sz="900" dirty="0" smtClean="0">
                <a:solidFill>
                  <a:schemeClr val="tx1"/>
                </a:solidFill>
                <a:latin typeface="Meiryo UI" panose="020B0604030504040204" pitchFamily="50" charset="-128"/>
                <a:ea typeface="Meiryo UI" panose="020B0604030504040204" pitchFamily="50" charset="-128"/>
              </a:rPr>
              <a:t>、国際化</a:t>
            </a:r>
            <a:r>
              <a:rPr lang="ja-JP" altLang="en-US" sz="900" dirty="0">
                <a:solidFill>
                  <a:schemeClr val="tx1"/>
                </a:solidFill>
                <a:latin typeface="Meiryo UI" panose="020B0604030504040204" pitchFamily="50" charset="-128"/>
                <a:ea typeface="Meiryo UI" panose="020B0604030504040204" pitchFamily="50" charset="-128"/>
              </a:rPr>
              <a:t>支援</a:t>
            </a:r>
            <a:r>
              <a:rPr lang="ja-JP" altLang="en-US" sz="900" dirty="0" smtClean="0">
                <a:solidFill>
                  <a:schemeClr val="tx1"/>
                </a:solidFill>
                <a:latin typeface="Meiryo UI" panose="020B0604030504040204" pitchFamily="50" charset="-128"/>
                <a:ea typeface="Meiryo UI" panose="020B0604030504040204" pitchFamily="50" charset="-128"/>
              </a:rPr>
              <a:t>、事業承</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継</a:t>
            </a:r>
            <a:r>
              <a:rPr lang="ja-JP" altLang="en-US" sz="900" dirty="0">
                <a:solidFill>
                  <a:schemeClr val="tx1"/>
                </a:solidFill>
                <a:latin typeface="Meiryo UI" panose="020B0604030504040204" pitchFamily="50" charset="-128"/>
                <a:ea typeface="Meiryo UI" panose="020B0604030504040204" pitchFamily="50" charset="-128"/>
              </a:rPr>
              <a:t>支援、創業</a:t>
            </a:r>
            <a:r>
              <a:rPr lang="ja-JP" altLang="en-US" sz="900" dirty="0" smtClean="0">
                <a:solidFill>
                  <a:schemeClr val="tx1"/>
                </a:solidFill>
                <a:latin typeface="Meiryo UI" panose="020B0604030504040204" pitchFamily="50" charset="-128"/>
                <a:ea typeface="Meiryo UI" panose="020B0604030504040204" pitchFamily="50" charset="-128"/>
              </a:rPr>
              <a:t>･ベンチャー</a:t>
            </a:r>
            <a:r>
              <a:rPr lang="ja-JP" altLang="en-US" sz="900" dirty="0">
                <a:solidFill>
                  <a:schemeClr val="tx1"/>
                </a:solidFill>
                <a:latin typeface="Meiryo UI" panose="020B0604030504040204" pitchFamily="50" charset="-128"/>
                <a:ea typeface="Meiryo UI" panose="020B0604030504040204" pitchFamily="50" charset="-128"/>
              </a:rPr>
              <a:t>支援を</a:t>
            </a:r>
            <a:r>
              <a:rPr lang="ja-JP" altLang="en-US" sz="900" dirty="0" smtClean="0">
                <a:solidFill>
                  <a:schemeClr val="tx1"/>
                </a:solidFill>
                <a:latin typeface="Meiryo UI" panose="020B0604030504040204" pitchFamily="50" charset="-128"/>
                <a:ea typeface="Meiryo UI" panose="020B0604030504040204" pitchFamily="50" charset="-128"/>
              </a:rPr>
              <a:t>、取組みの柱</a:t>
            </a:r>
            <a:r>
              <a:rPr lang="ja-JP" altLang="en-US" sz="900" dirty="0">
                <a:solidFill>
                  <a:schemeClr val="tx1"/>
                </a:solidFill>
                <a:latin typeface="Meiryo UI" panose="020B0604030504040204" pitchFamily="50" charset="-128"/>
                <a:ea typeface="Meiryo UI" panose="020B0604030504040204" pitchFamily="50" charset="-128"/>
              </a:rPr>
              <a:t>として</a:t>
            </a:r>
            <a:r>
              <a:rPr lang="ja-JP" altLang="en-US" sz="900" dirty="0" smtClean="0">
                <a:solidFill>
                  <a:schemeClr val="tx1"/>
                </a:solidFill>
                <a:latin typeface="Meiryo UI" panose="020B0604030504040204" pitchFamily="50" charset="-128"/>
                <a:ea typeface="Meiryo UI" panose="020B0604030504040204" pitchFamily="50" charset="-128"/>
              </a:rPr>
              <a:t>位置づけ</a:t>
            </a:r>
            <a:endParaRPr lang="en-US" altLang="ja-JP" sz="900" dirty="0" smtClean="0">
              <a:solidFill>
                <a:schemeClr val="tx1"/>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4590952" y="2492896"/>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大阪産業局のめざす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2800" y="1305091"/>
            <a:ext cx="4320000" cy="4621790"/>
            <a:chOff x="4644488" y="1340768"/>
            <a:chExt cx="4320000" cy="4621790"/>
          </a:xfrm>
        </p:grpSpPr>
        <p:sp>
          <p:nvSpPr>
            <p:cNvPr id="33" name="テキスト ボックス 32"/>
            <p:cNvSpPr txBox="1"/>
            <p:nvPr/>
          </p:nvSpPr>
          <p:spPr>
            <a:xfrm>
              <a:off x="4644488" y="1340768"/>
              <a:ext cx="4320000" cy="969433"/>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◇大阪産業技術研究所の創設（</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solidFill>
                    <a:prstClr val="black"/>
                  </a:solidFill>
                  <a:latin typeface="Meiryo UI" panose="020B0604030504040204" pitchFamily="50" charset="-128"/>
                  <a:ea typeface="Meiryo UI" panose="020B0604030504040204" pitchFamily="50" charset="-128"/>
                </a:rPr>
                <a:t>　　　企業の成長・発展に貢献し、知と技術の支援拠点「スーパー公設試」をめざし、地方独立行政法人大阪府立産業技術総合研究所と地方独立行政法人大阪市立工業研究所が統合。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788488" y="5316227"/>
              <a:ext cx="4104000" cy="646331"/>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900" dirty="0" smtClean="0">
                  <a:latin typeface="Meiryo UI" panose="020B0604030504040204" pitchFamily="50" charset="-128"/>
                  <a:ea typeface="Meiryo UI" panose="020B0604030504040204" pitchFamily="50" charset="-128"/>
                </a:rPr>
                <a:t>大阪</a:t>
              </a:r>
              <a:r>
                <a:rPr lang="ja-JP" altLang="en-US" sz="900" dirty="0">
                  <a:latin typeface="Meiryo UI" panose="020B0604030504040204" pitchFamily="50" charset="-128"/>
                  <a:ea typeface="Meiryo UI" panose="020B0604030504040204" pitchFamily="50" charset="-128"/>
                </a:rPr>
                <a:t>工業大学と包括連携協定締結</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先進技術スタートアッププログラムの実施（おおさかグリーンナノコンソーシアム会員企業とのマッチング＆開発支援事業</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a:t>
              </a:r>
              <a:r>
                <a:rPr lang="en-US" altLang="ja-JP" sz="900" dirty="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テーマを採択</a:t>
              </a:r>
              <a:r>
                <a:rPr lang="en-US" altLang="ja-JP" sz="900"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新電波暗室が稼働</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a:t>
              </a:r>
              <a:r>
                <a:rPr lang="en-US" altLang="ja-JP" sz="900" dirty="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月）</a:t>
              </a:r>
              <a:endParaRPr lang="en-US" altLang="ja-JP" sz="90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4788488" y="5013176"/>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4788024" y="2705212"/>
              <a:ext cx="4104000" cy="507831"/>
            </a:xfrm>
            <a:prstGeom prst="rect">
              <a:avLst/>
            </a:prstGeom>
            <a:noFill/>
            <a:ln>
              <a:solidFill>
                <a:schemeClr val="tx1"/>
              </a:solidFill>
              <a:prstDash val="dash"/>
            </a:ln>
          </p:spPr>
          <p:txBody>
            <a:bodyPr wrap="square" rtlCol="0">
              <a:spAutoFit/>
            </a:bodyPr>
            <a:lstStyle/>
            <a:p>
              <a:r>
                <a:rPr lang="ja-JP" altLang="en-US" sz="900" dirty="0">
                  <a:latin typeface="Meiryo UI" panose="020B0604030504040204" pitchFamily="50" charset="-128"/>
                  <a:ea typeface="Meiryo UI" panose="020B0604030504040204" pitchFamily="50" charset="-128"/>
                </a:rPr>
                <a:t>１　多様な技術課題への総合（フルセット）対応をめざす</a:t>
              </a:r>
            </a:p>
            <a:p>
              <a:r>
                <a:rPr lang="ja-JP" altLang="en-US" sz="900" dirty="0">
                  <a:latin typeface="Meiryo UI" panose="020B0604030504040204" pitchFamily="50" charset="-128"/>
                  <a:ea typeface="Meiryo UI" panose="020B0604030504040204" pitchFamily="50" charset="-128"/>
                </a:rPr>
                <a:t>２　川上</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川下まで、⼀気通貫⽀援をめざす</a:t>
              </a:r>
            </a:p>
            <a:p>
              <a:r>
                <a:rPr lang="ja-JP" altLang="en-US" sz="900" dirty="0">
                  <a:latin typeface="Meiryo UI" panose="020B0604030504040204" pitchFamily="50" charset="-128"/>
                  <a:ea typeface="Meiryo UI" panose="020B0604030504040204" pitchFamily="50" charset="-128"/>
                </a:rPr>
                <a:t>３　垣根を超えた分野のプロジェクト研究により、大阪・関⻄の産業技術の先導をめざす</a:t>
              </a:r>
            </a:p>
          </p:txBody>
        </p:sp>
        <p:sp>
          <p:nvSpPr>
            <p:cNvPr id="74" name="テキスト ボックス 73"/>
            <p:cNvSpPr txBox="1"/>
            <p:nvPr/>
          </p:nvSpPr>
          <p:spPr>
            <a:xfrm>
              <a:off x="4788024" y="2402161"/>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スーパー公設試としてめざすべき機能」</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8264" y="3429000"/>
              <a:ext cx="1680820" cy="122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7671" y="3429000"/>
              <a:ext cx="1716577" cy="124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テキスト ボックス 76"/>
            <p:cNvSpPr txBox="1"/>
            <p:nvPr/>
          </p:nvSpPr>
          <p:spPr>
            <a:xfrm>
              <a:off x="6444208" y="4725144"/>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大阪産業技術研究所ホームページより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8" name="グループ化 27"/>
          <p:cNvGrpSpPr>
            <a:grpSpLocks noChangeAspect="1"/>
          </p:cNvGrpSpPr>
          <p:nvPr/>
        </p:nvGrpSpPr>
        <p:grpSpPr>
          <a:xfrm>
            <a:off x="4788024" y="4218063"/>
            <a:ext cx="3993227" cy="2451297"/>
            <a:chOff x="4562450" y="1524540"/>
            <a:chExt cx="4258022" cy="2552532"/>
          </a:xfrm>
        </p:grpSpPr>
        <p:sp>
          <p:nvSpPr>
            <p:cNvPr id="30" name="円: 塗りつぶしなし 21">
              <a:extLst>
                <a:ext uri="{FF2B5EF4-FFF2-40B4-BE49-F238E27FC236}">
                  <a16:creationId xmlns:a16="http://schemas.microsoft.com/office/drawing/2014/main" id="{3B6B74C6-25DC-436F-9BAE-1522DCD9229A}"/>
                </a:ext>
              </a:extLst>
            </p:cNvPr>
            <p:cNvSpPr/>
            <p:nvPr/>
          </p:nvSpPr>
          <p:spPr>
            <a:xfrm>
              <a:off x="7002271" y="1524540"/>
              <a:ext cx="1143874" cy="2552532"/>
            </a:xfrm>
            <a:prstGeom prst="donut">
              <a:avLst>
                <a:gd name="adj" fmla="val 118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4792798" y="1690922"/>
              <a:ext cx="998067" cy="588243"/>
            </a:xfrm>
            <a:prstGeom prst="roundRect">
              <a:avLst/>
            </a:prstGeom>
            <a:ln w="12700"/>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産振機構</a:t>
              </a:r>
              <a:r>
                <a:rPr kumimoji="1"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総務部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経営支援部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事業推進部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設備支援部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マイドーム事業部</a:t>
              </a:r>
              <a:endParaRPr lang="en-US" altLang="ja-JP" sz="500" dirty="0">
                <a:latin typeface="Meiryo UI" panose="020B0604030504040204" pitchFamily="50" charset="-128"/>
                <a:ea typeface="Meiryo UI" panose="020B0604030504040204" pitchFamily="50" charset="-128"/>
              </a:endParaRPr>
            </a:p>
          </p:txBody>
        </p:sp>
        <p:sp>
          <p:nvSpPr>
            <p:cNvPr id="32" name="角丸四角形 31"/>
            <p:cNvSpPr/>
            <p:nvPr/>
          </p:nvSpPr>
          <p:spPr>
            <a:xfrm>
              <a:off x="4792798" y="2909906"/>
              <a:ext cx="998067" cy="588243"/>
            </a:xfrm>
            <a:prstGeom prst="roundRect">
              <a:avLst/>
            </a:prstGeom>
            <a:ln w="12700"/>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都市型センター</a:t>
              </a:r>
              <a:r>
                <a:rPr kumimoji="1" lang="en-US" altLang="ja-JP" sz="600" b="1" dirty="0">
                  <a:latin typeface="Meiryo UI" panose="020B0604030504040204" pitchFamily="50" charset="-128"/>
                  <a:ea typeface="Meiryo UI" panose="020B0604030504040204" pitchFamily="50" charset="-128"/>
                </a:rPr>
                <a:t>】</a:t>
              </a:r>
            </a:p>
            <a:p>
              <a:pPr algn="ctr"/>
              <a:endParaRPr kumimoji="1" lang="en-US" altLang="ja-JP" sz="200" dirty="0">
                <a:latin typeface="Meiryo UI" panose="020B0604030504040204" pitchFamily="50" charset="-128"/>
                <a:ea typeface="Meiryo UI" panose="020B0604030504040204" pitchFamily="50" charset="-128"/>
              </a:endParaRPr>
            </a:p>
            <a:p>
              <a:pPr algn="ctr"/>
              <a:r>
                <a:rPr kumimoji="1" lang="ja-JP" altLang="en-US" sz="500" dirty="0" smtClean="0">
                  <a:latin typeface="Meiryo UI" panose="020B0604030504040204" pitchFamily="50" charset="-128"/>
                  <a:ea typeface="Meiryo UI" panose="020B0604030504040204" pitchFamily="50" charset="-128"/>
                </a:rPr>
                <a:t>総務部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事業部</a:t>
              </a:r>
              <a:endParaRPr lang="en-US" altLang="ja-JP" sz="500" dirty="0">
                <a:latin typeface="Meiryo UI" panose="020B0604030504040204" pitchFamily="50" charset="-128"/>
                <a:ea typeface="Meiryo UI" panose="020B0604030504040204" pitchFamily="50" charset="-128"/>
              </a:endParaRPr>
            </a:p>
            <a:p>
              <a:pPr algn="ctr"/>
              <a:endParaRPr lang="en-US" altLang="ja-JP" sz="600" dirty="0">
                <a:latin typeface="Meiryo UI" panose="020B0604030504040204" pitchFamily="50" charset="-128"/>
                <a:ea typeface="Meiryo UI" panose="020B0604030504040204" pitchFamily="50" charset="-128"/>
              </a:endParaRPr>
            </a:p>
          </p:txBody>
        </p:sp>
        <p:sp>
          <p:nvSpPr>
            <p:cNvPr id="37" name="角丸四角形 36"/>
            <p:cNvSpPr/>
            <p:nvPr/>
          </p:nvSpPr>
          <p:spPr>
            <a:xfrm>
              <a:off x="6082430" y="1640266"/>
              <a:ext cx="1210643" cy="2356678"/>
            </a:xfrm>
            <a:prstGeom prst="roundRect">
              <a:avLst>
                <a:gd name="adj" fmla="val 12697"/>
              </a:avLst>
            </a:prstGeom>
            <a:solidFill>
              <a:schemeClr val="accent2">
                <a:lumMod val="60000"/>
                <a:lumOff val="40000"/>
                <a:alpha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8" name="正方形/長方形 37"/>
            <p:cNvSpPr/>
            <p:nvPr/>
          </p:nvSpPr>
          <p:spPr>
            <a:xfrm>
              <a:off x="4792798" y="2348712"/>
              <a:ext cx="998067" cy="400940"/>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b="1" dirty="0">
                  <a:latin typeface="Meiryo UI" panose="020B0604030504040204" pitchFamily="50" charset="-128"/>
                  <a:ea typeface="Meiryo UI" panose="020B0604030504040204" pitchFamily="50" charset="-128"/>
                </a:rPr>
                <a:t>【</a:t>
              </a:r>
              <a:r>
                <a:rPr lang="ja-JP" altLang="en-US" sz="600" b="1" dirty="0">
                  <a:latin typeface="Meiryo UI" panose="020B0604030504040204" pitchFamily="50" charset="-128"/>
                  <a:ea typeface="Meiryo UI" panose="020B0604030504040204" pitchFamily="50" charset="-128"/>
                </a:rPr>
                <a:t>大阪府商工労働部</a:t>
              </a:r>
              <a:r>
                <a:rPr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kumimoji="1" lang="ja-JP" altLang="en-US" sz="500" dirty="0">
                  <a:latin typeface="Meiryo UI" panose="020B0604030504040204" pitchFamily="50" charset="-128"/>
                  <a:ea typeface="Meiryo UI" panose="020B0604030504040204" pitchFamily="50" charset="-128"/>
                </a:rPr>
                <a:t>中小企業支援にかかる</a:t>
              </a:r>
              <a:endParaRPr kumimoji="1"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事業・予算・人員</a:t>
              </a:r>
              <a:endParaRPr lang="en-US" altLang="ja-JP" sz="500" dirty="0">
                <a:latin typeface="Meiryo UI" panose="020B0604030504040204" pitchFamily="50" charset="-128"/>
                <a:ea typeface="Meiryo UI" panose="020B0604030504040204" pitchFamily="50" charset="-128"/>
              </a:endParaRPr>
            </a:p>
          </p:txBody>
        </p:sp>
        <p:sp>
          <p:nvSpPr>
            <p:cNvPr id="39" name="正方形/長方形 38"/>
            <p:cNvSpPr/>
            <p:nvPr/>
          </p:nvSpPr>
          <p:spPr>
            <a:xfrm>
              <a:off x="4792798" y="3573492"/>
              <a:ext cx="998067" cy="400940"/>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大阪市経済戦略局</a:t>
              </a:r>
              <a:r>
                <a:rPr kumimoji="1"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中小企業支援にかかる</a:t>
              </a:r>
            </a:p>
            <a:p>
              <a:pPr algn="ctr"/>
              <a:r>
                <a:rPr lang="ja-JP" altLang="en-US" sz="500" dirty="0">
                  <a:latin typeface="Meiryo UI" panose="020B0604030504040204" pitchFamily="50" charset="-128"/>
                  <a:ea typeface="Meiryo UI" panose="020B0604030504040204" pitchFamily="50" charset="-128"/>
                </a:rPr>
                <a:t>事業・予算・人員</a:t>
              </a:r>
            </a:p>
          </p:txBody>
        </p:sp>
        <p:sp>
          <p:nvSpPr>
            <p:cNvPr id="40" name="右矢印 39"/>
            <p:cNvSpPr/>
            <p:nvPr/>
          </p:nvSpPr>
          <p:spPr>
            <a:xfrm>
              <a:off x="5756058" y="1817414"/>
              <a:ext cx="402693" cy="335258"/>
            </a:xfrm>
            <a:prstGeom prst="rightArrow">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全て移管</a:t>
              </a:r>
            </a:p>
          </p:txBody>
        </p:sp>
        <p:sp>
          <p:nvSpPr>
            <p:cNvPr id="41" name="右矢印 40"/>
            <p:cNvSpPr/>
            <p:nvPr/>
          </p:nvSpPr>
          <p:spPr>
            <a:xfrm>
              <a:off x="5743065" y="2381553"/>
              <a:ext cx="402693" cy="335258"/>
            </a:xfrm>
            <a:prstGeom prst="rightArrow">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一部移管</a:t>
              </a:r>
            </a:p>
          </p:txBody>
        </p:sp>
        <p:sp>
          <p:nvSpPr>
            <p:cNvPr id="42" name="角丸四角形 10"/>
            <p:cNvSpPr/>
            <p:nvPr/>
          </p:nvSpPr>
          <p:spPr>
            <a:xfrm>
              <a:off x="7688530" y="1632966"/>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600" dirty="0">
                  <a:latin typeface="Meiryo UI" panose="020B0604030504040204" pitchFamily="50" charset="-128"/>
                  <a:ea typeface="Meiryo UI" panose="020B0604030504040204" pitchFamily="50" charset="-128"/>
                </a:rPr>
                <a:t>商工会議所・商工会</a:t>
              </a:r>
              <a:endParaRPr kumimoji="1" lang="en-US" altLang="ja-JP" sz="600" dirty="0">
                <a:latin typeface="Meiryo UI" panose="020B0604030504040204" pitchFamily="50" charset="-128"/>
                <a:ea typeface="Meiryo UI" panose="020B0604030504040204" pitchFamily="50" charset="-128"/>
              </a:endParaRPr>
            </a:p>
          </p:txBody>
        </p:sp>
        <p:sp>
          <p:nvSpPr>
            <p:cNvPr id="43" name="角丸四角形 11"/>
            <p:cNvSpPr/>
            <p:nvPr/>
          </p:nvSpPr>
          <p:spPr>
            <a:xfrm>
              <a:off x="7688530" y="1896855"/>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600" dirty="0">
                  <a:latin typeface="Meiryo UI" panose="020B0604030504040204" pitchFamily="50" charset="-128"/>
                  <a:ea typeface="Meiryo UI" panose="020B0604030504040204" pitchFamily="50" charset="-128"/>
                </a:rPr>
                <a:t>中小機構</a:t>
              </a:r>
              <a:endParaRPr kumimoji="1" lang="en-US" altLang="ja-JP" sz="600" dirty="0">
                <a:latin typeface="Meiryo UI" panose="020B0604030504040204" pitchFamily="50" charset="-128"/>
                <a:ea typeface="Meiryo UI" panose="020B0604030504040204" pitchFamily="50" charset="-128"/>
              </a:endParaRPr>
            </a:p>
          </p:txBody>
        </p:sp>
        <p:sp>
          <p:nvSpPr>
            <p:cNvPr id="44" name="角丸四角形 12"/>
            <p:cNvSpPr/>
            <p:nvPr/>
          </p:nvSpPr>
          <p:spPr>
            <a:xfrm>
              <a:off x="7688530" y="2800287"/>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【JETRO】</a:t>
              </a:r>
            </a:p>
          </p:txBody>
        </p:sp>
        <p:sp>
          <p:nvSpPr>
            <p:cNvPr id="45" name="角丸四角形 44"/>
            <p:cNvSpPr/>
            <p:nvPr/>
          </p:nvSpPr>
          <p:spPr>
            <a:xfrm>
              <a:off x="4563490" y="1690922"/>
              <a:ext cx="150683" cy="106385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rPr>
                <a:t>大阪府</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46" name="角丸四角形 45"/>
            <p:cNvSpPr/>
            <p:nvPr/>
          </p:nvSpPr>
          <p:spPr>
            <a:xfrm>
              <a:off x="4562450" y="2909906"/>
              <a:ext cx="150683" cy="106385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rPr>
                <a:t>大阪市</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47" name="角丸四角形 15"/>
            <p:cNvSpPr/>
            <p:nvPr/>
          </p:nvSpPr>
          <p:spPr>
            <a:xfrm>
              <a:off x="7688530" y="2262756"/>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en-US" altLang="ja-JP" sz="600" dirty="0">
                  <a:latin typeface="Meiryo UI" panose="020B0604030504040204" pitchFamily="50" charset="-128"/>
                  <a:ea typeface="Meiryo UI" panose="020B0604030504040204" pitchFamily="50" charset="-128"/>
                </a:rPr>
                <a:t>IBPC</a:t>
              </a:r>
              <a:r>
                <a:rPr lang="ja-JP" altLang="en-US" sz="600" dirty="0">
                  <a:latin typeface="Meiryo UI" panose="020B0604030504040204" pitchFamily="50" charset="-128"/>
                  <a:ea typeface="Meiryo UI" panose="020B0604030504040204" pitchFamily="50" charset="-128"/>
                </a:rPr>
                <a:t>大阪</a:t>
              </a:r>
              <a:r>
                <a:rPr kumimoji="1" lang="en-US" altLang="ja-JP" sz="600" dirty="0">
                  <a:latin typeface="Meiryo UI" panose="020B0604030504040204" pitchFamily="50" charset="-128"/>
                  <a:ea typeface="Meiryo UI" panose="020B0604030504040204" pitchFamily="50" charset="-128"/>
                </a:rPr>
                <a:t>】</a:t>
              </a:r>
            </a:p>
          </p:txBody>
        </p:sp>
        <p:sp>
          <p:nvSpPr>
            <p:cNvPr id="48" name="角丸四角形 16"/>
            <p:cNvSpPr/>
            <p:nvPr/>
          </p:nvSpPr>
          <p:spPr>
            <a:xfrm>
              <a:off x="7688530" y="3141170"/>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信用保証協会</a:t>
              </a:r>
              <a:r>
                <a:rPr kumimoji="1" lang="en-US" altLang="ja-JP" sz="600" dirty="0">
                  <a:latin typeface="Meiryo UI" panose="020B0604030504040204" pitchFamily="50" charset="-128"/>
                  <a:ea typeface="Meiryo UI" panose="020B0604030504040204" pitchFamily="50" charset="-128"/>
                </a:rPr>
                <a:t>】</a:t>
              </a:r>
            </a:p>
          </p:txBody>
        </p:sp>
        <p:sp>
          <p:nvSpPr>
            <p:cNvPr id="49" name="角丸四角形 17"/>
            <p:cNvSpPr/>
            <p:nvPr/>
          </p:nvSpPr>
          <p:spPr>
            <a:xfrm>
              <a:off x="7688530" y="3766061"/>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a:t>
              </a:r>
              <a:r>
                <a:rPr lang="ja-JP" altLang="en-US" sz="600" dirty="0">
                  <a:latin typeface="Meiryo UI" panose="020B0604030504040204" pitchFamily="50" charset="-128"/>
                  <a:ea typeface="Meiryo UI" panose="020B0604030504040204" pitchFamily="50" charset="-128"/>
                </a:rPr>
                <a:t>産業技術研究所</a:t>
              </a:r>
              <a:r>
                <a:rPr kumimoji="1" lang="en-US" altLang="ja-JP" sz="600" dirty="0">
                  <a:latin typeface="Meiryo UI" panose="020B0604030504040204" pitchFamily="50" charset="-128"/>
                  <a:ea typeface="Meiryo UI" panose="020B0604030504040204" pitchFamily="50" charset="-128"/>
                </a:rPr>
                <a:t>】</a:t>
              </a:r>
            </a:p>
          </p:txBody>
        </p:sp>
        <p:sp>
          <p:nvSpPr>
            <p:cNvPr id="50" name="角丸四角形 49"/>
            <p:cNvSpPr/>
            <p:nvPr/>
          </p:nvSpPr>
          <p:spPr>
            <a:xfrm>
              <a:off x="6079224" y="1524625"/>
              <a:ext cx="1217053" cy="237435"/>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Meiryo UI" panose="020B0604030504040204" pitchFamily="50" charset="-128"/>
                  <a:ea typeface="Meiryo UI" panose="020B0604030504040204" pitchFamily="50" charset="-128"/>
                </a:rPr>
                <a:t>大阪</a:t>
              </a:r>
              <a:r>
                <a:rPr kumimoji="1" lang="ja-JP" altLang="en-US" sz="800" b="1" dirty="0" smtClean="0">
                  <a:solidFill>
                    <a:schemeClr val="bg1"/>
                  </a:solidFill>
                  <a:latin typeface="Meiryo UI" panose="020B0604030504040204" pitchFamily="50" charset="-128"/>
                  <a:ea typeface="Meiryo UI" panose="020B0604030504040204" pitchFamily="50" charset="-128"/>
                </a:rPr>
                <a:t>産業局</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51" name="右矢印 50"/>
            <p:cNvSpPr/>
            <p:nvPr/>
          </p:nvSpPr>
          <p:spPr>
            <a:xfrm>
              <a:off x="5736568" y="3606333"/>
              <a:ext cx="402693" cy="335258"/>
            </a:xfrm>
            <a:prstGeom prst="rightArrow">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500" dirty="0">
                  <a:solidFill>
                    <a:schemeClr val="tx1"/>
                  </a:solidFill>
                  <a:latin typeface="Meiryo UI" panose="020B0604030504040204" pitchFamily="50" charset="-128"/>
                  <a:ea typeface="Meiryo UI" panose="020B0604030504040204" pitchFamily="50" charset="-128"/>
                </a:rPr>
                <a:t>一部移管</a:t>
              </a:r>
            </a:p>
          </p:txBody>
        </p:sp>
        <p:sp>
          <p:nvSpPr>
            <p:cNvPr id="52" name="角丸四角形 25"/>
            <p:cNvSpPr/>
            <p:nvPr/>
          </p:nvSpPr>
          <p:spPr>
            <a:xfrm>
              <a:off x="7688530" y="3401003"/>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金融機関</a:t>
              </a:r>
              <a:r>
                <a:rPr kumimoji="1" lang="en-US" altLang="ja-JP" sz="600" dirty="0">
                  <a:latin typeface="Meiryo UI" panose="020B0604030504040204" pitchFamily="50" charset="-128"/>
                  <a:ea typeface="Meiryo UI" panose="020B0604030504040204" pitchFamily="50" charset="-128"/>
                </a:rPr>
                <a:t>】</a:t>
              </a:r>
            </a:p>
          </p:txBody>
        </p:sp>
        <p:sp>
          <p:nvSpPr>
            <p:cNvPr id="53" name="角丸四角形 52"/>
            <p:cNvSpPr/>
            <p:nvPr/>
          </p:nvSpPr>
          <p:spPr>
            <a:xfrm>
              <a:off x="6193651" y="1817414"/>
              <a:ext cx="988200" cy="252298"/>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b="1" dirty="0">
                  <a:latin typeface="Meiryo UI" panose="020B0604030504040204" pitchFamily="50" charset="-128"/>
                  <a:ea typeface="Meiryo UI" panose="020B0604030504040204" pitchFamily="50" charset="-128"/>
                </a:rPr>
                <a:t>総務</a:t>
              </a:r>
              <a:r>
                <a:rPr kumimoji="1" lang="ja-JP" altLang="en-US" sz="600" b="1" dirty="0">
                  <a:latin typeface="Meiryo UI" panose="020B0604030504040204" pitchFamily="50" charset="-128"/>
                  <a:ea typeface="Meiryo UI" panose="020B0604030504040204" pitchFamily="50" charset="-128"/>
                </a:rPr>
                <a:t>部門</a:t>
              </a:r>
            </a:p>
          </p:txBody>
        </p:sp>
        <p:sp>
          <p:nvSpPr>
            <p:cNvPr id="54" name="角丸四角形 53"/>
            <p:cNvSpPr/>
            <p:nvPr/>
          </p:nvSpPr>
          <p:spPr>
            <a:xfrm>
              <a:off x="6193651" y="3367970"/>
              <a:ext cx="988200" cy="468524"/>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b="1" dirty="0">
                  <a:latin typeface="Meiryo UI" panose="020B0604030504040204" pitchFamily="50" charset="-128"/>
                  <a:ea typeface="Meiryo UI" panose="020B0604030504040204" pitchFamily="50" charset="-128"/>
                </a:rPr>
                <a:t>施設</a:t>
              </a:r>
              <a:r>
                <a:rPr lang="ja-JP" altLang="en-US" sz="600" b="1" dirty="0">
                  <a:latin typeface="Meiryo UI" panose="020B0604030504040204" pitchFamily="50" charset="-128"/>
                  <a:ea typeface="Meiryo UI" panose="020B0604030504040204" pitchFamily="50" charset="-128"/>
                </a:rPr>
                <a:t>サービス部門</a:t>
              </a:r>
              <a:endParaRPr lang="en-US" altLang="ja-JP" sz="600" b="1" dirty="0">
                <a:latin typeface="Meiryo UI" panose="020B0604030504040204" pitchFamily="50" charset="-128"/>
                <a:ea typeface="Meiryo UI" panose="020B0604030504040204" pitchFamily="50" charset="-128"/>
              </a:endParaRPr>
            </a:p>
            <a:p>
              <a:pPr algn="ctr"/>
              <a:endParaRPr kumimoji="1" lang="en-US" altLang="ja-JP" sz="600" b="1" dirty="0">
                <a:latin typeface="Meiryo UI" panose="020B0604030504040204" pitchFamily="50" charset="-128"/>
                <a:ea typeface="Meiryo UI" panose="020B0604030504040204" pitchFamily="50" charset="-128"/>
              </a:endParaRPr>
            </a:p>
            <a:p>
              <a:pPr algn="ctr"/>
              <a:r>
                <a:rPr lang="ja-JP" altLang="en-US" sz="600" b="1" dirty="0">
                  <a:latin typeface="Meiryo UI" panose="020B0604030504040204" pitchFamily="50" charset="-128"/>
                  <a:ea typeface="Meiryo UI" panose="020B0604030504040204" pitchFamily="50" charset="-128"/>
                </a:rPr>
                <a:t>設備・資金</a:t>
              </a:r>
              <a:r>
                <a:rPr kumimoji="1" lang="ja-JP" altLang="en-US" sz="600" b="1" dirty="0">
                  <a:latin typeface="Meiryo UI" panose="020B0604030504040204" pitchFamily="50" charset="-128"/>
                  <a:ea typeface="Meiryo UI" panose="020B0604030504040204" pitchFamily="50" charset="-128"/>
                </a:rPr>
                <a:t>支援部門</a:t>
              </a:r>
            </a:p>
          </p:txBody>
        </p:sp>
        <p:sp>
          <p:nvSpPr>
            <p:cNvPr id="55" name="角丸四角形 54"/>
            <p:cNvSpPr/>
            <p:nvPr/>
          </p:nvSpPr>
          <p:spPr>
            <a:xfrm>
              <a:off x="6193651" y="2189716"/>
              <a:ext cx="988200" cy="1017803"/>
            </a:xfrm>
            <a:prstGeom prst="roundRect">
              <a:avLst>
                <a:gd name="adj" fmla="val 9120"/>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b="1" dirty="0">
                  <a:latin typeface="Meiryo UI" panose="020B0604030504040204" pitchFamily="50" charset="-128"/>
                  <a:ea typeface="Meiryo UI" panose="020B0604030504040204" pitchFamily="50" charset="-128"/>
                </a:rPr>
                <a:t>サービス事業部門</a:t>
              </a:r>
              <a:endParaRPr kumimoji="1" lang="en-US" altLang="ja-JP" sz="600" b="1" dirty="0">
                <a:latin typeface="Meiryo UI" panose="020B0604030504040204" pitchFamily="50" charset="-128"/>
                <a:ea typeface="Meiryo UI" panose="020B0604030504040204" pitchFamily="50" charset="-128"/>
              </a:endParaRPr>
            </a:p>
            <a:p>
              <a:pPr algn="ctr"/>
              <a:endParaRPr lang="en-US" altLang="ja-JP" sz="300" dirty="0">
                <a:latin typeface="Meiryo UI" panose="020B0604030504040204" pitchFamily="50" charset="-128"/>
                <a:ea typeface="Meiryo UI" panose="020B0604030504040204" pitchFamily="50" charset="-128"/>
              </a:endParaRPr>
            </a:p>
            <a:p>
              <a:pPr algn="ctr"/>
              <a:r>
                <a:rPr kumimoji="1" lang="ja-JP" altLang="en-US" sz="600" b="1" dirty="0">
                  <a:latin typeface="Meiryo UI" panose="020B0604030504040204" pitchFamily="50" charset="-128"/>
                  <a:ea typeface="Meiryo UI" panose="020B0604030504040204" pitchFamily="50" charset="-128"/>
                </a:rPr>
                <a:t>創業・ベンチャー</a:t>
              </a:r>
              <a:endParaRPr kumimoji="1" lang="en-US" altLang="ja-JP" sz="600" b="1" dirty="0">
                <a:latin typeface="Meiryo UI" panose="020B0604030504040204" pitchFamily="50" charset="-128"/>
                <a:ea typeface="Meiryo UI" panose="020B0604030504040204" pitchFamily="50" charset="-128"/>
              </a:endParaRPr>
            </a:p>
            <a:p>
              <a:pPr algn="ctr"/>
              <a:r>
                <a:rPr lang="ja-JP" altLang="en-US" sz="600" b="1" dirty="0">
                  <a:latin typeface="Meiryo UI" panose="020B0604030504040204" pitchFamily="50" charset="-128"/>
                  <a:ea typeface="Meiryo UI" panose="020B0604030504040204" pitchFamily="50" charset="-128"/>
                </a:rPr>
                <a:t>事業承継</a:t>
              </a:r>
              <a:endParaRPr kumimoji="1" lang="en-US" altLang="ja-JP" sz="600" b="1" dirty="0">
                <a:latin typeface="Meiryo UI" panose="020B0604030504040204" pitchFamily="50" charset="-128"/>
                <a:ea typeface="Meiryo UI" panose="020B0604030504040204" pitchFamily="50" charset="-128"/>
              </a:endParaRPr>
            </a:p>
            <a:p>
              <a:pPr algn="ctr"/>
              <a:endParaRPr kumimoji="1" lang="en-US" altLang="ja-JP" sz="3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経営支援</a:t>
              </a:r>
              <a:endParaRPr kumimoji="1" lang="en-US" altLang="ja-JP" sz="6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販路開拓</a:t>
              </a:r>
              <a:endParaRPr kumimoji="1" lang="en-US" altLang="ja-JP" sz="600" dirty="0">
                <a:latin typeface="Meiryo UI" panose="020B0604030504040204" pitchFamily="50" charset="-128"/>
                <a:ea typeface="Meiryo UI" panose="020B0604030504040204" pitchFamily="50" charset="-128"/>
              </a:endParaRPr>
            </a:p>
            <a:p>
              <a:pPr algn="ctr"/>
              <a:r>
                <a:rPr lang="ja-JP" altLang="en-US" sz="600" dirty="0">
                  <a:latin typeface="Meiryo UI" panose="020B0604030504040204" pitchFamily="50" charset="-128"/>
                  <a:ea typeface="Meiryo UI" panose="020B0604030504040204" pitchFamily="50" charset="-128"/>
                </a:rPr>
                <a:t>経営革新</a:t>
              </a:r>
              <a:endParaRPr kumimoji="1" lang="en-US" altLang="ja-JP" sz="600" dirty="0">
                <a:latin typeface="Meiryo UI" panose="020B0604030504040204" pitchFamily="50" charset="-128"/>
                <a:ea typeface="Meiryo UI" panose="020B0604030504040204" pitchFamily="50" charset="-128"/>
              </a:endParaRPr>
            </a:p>
            <a:p>
              <a:pPr algn="ctr"/>
              <a:endParaRPr lang="en-US" altLang="ja-JP" sz="600" dirty="0">
                <a:latin typeface="Meiryo UI" panose="020B0604030504040204" pitchFamily="50" charset="-128"/>
                <a:ea typeface="Meiryo UI" panose="020B0604030504040204" pitchFamily="50" charset="-128"/>
              </a:endParaRPr>
            </a:p>
            <a:p>
              <a:pPr algn="ctr"/>
              <a:endParaRPr kumimoji="1" lang="ja-JP" altLang="en-US" sz="6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8525105" y="1777264"/>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総合</a:t>
              </a:r>
              <a:endParaRPr kumimoji="1" lang="ja-JP" altLang="en-US" sz="6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514029" y="2533011"/>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国際</a:t>
              </a:r>
              <a:endParaRPr kumimoji="1" lang="ja-JP" altLang="en-US" sz="6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8506212" y="3254787"/>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金融</a:t>
              </a:r>
              <a:endParaRPr kumimoji="1" lang="ja-JP" altLang="en-US" sz="6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8501404" y="3766303"/>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技術</a:t>
              </a:r>
              <a:endParaRPr kumimoji="1" lang="ja-JP" altLang="en-US" sz="600" dirty="0">
                <a:latin typeface="Meiryo UI" panose="020B0604030504040204" pitchFamily="50" charset="-128"/>
                <a:ea typeface="Meiryo UI" panose="020B0604030504040204" pitchFamily="50" charset="-128"/>
              </a:endParaRPr>
            </a:p>
          </p:txBody>
        </p:sp>
        <p:sp>
          <p:nvSpPr>
            <p:cNvPr id="60" name="右矢印 59"/>
            <p:cNvSpPr/>
            <p:nvPr/>
          </p:nvSpPr>
          <p:spPr>
            <a:xfrm>
              <a:off x="5743065" y="3036400"/>
              <a:ext cx="402693" cy="335258"/>
            </a:xfrm>
            <a:prstGeom prst="rightArrow">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全て移管</a:t>
              </a:r>
            </a:p>
          </p:txBody>
        </p:sp>
        <p:sp>
          <p:nvSpPr>
            <p:cNvPr id="61" name="角丸四角形 12"/>
            <p:cNvSpPr/>
            <p:nvPr/>
          </p:nvSpPr>
          <p:spPr>
            <a:xfrm>
              <a:off x="7688530" y="2528784"/>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【O-BIC】</a:t>
              </a:r>
            </a:p>
          </p:txBody>
        </p:sp>
        <p:sp>
          <p:nvSpPr>
            <p:cNvPr id="62" name="角丸四角形 61"/>
            <p:cNvSpPr/>
            <p:nvPr/>
          </p:nvSpPr>
          <p:spPr>
            <a:xfrm>
              <a:off x="6258451" y="2994053"/>
              <a:ext cx="858600" cy="131058"/>
            </a:xfrm>
            <a:prstGeom prst="roundRect">
              <a:avLst/>
            </a:prstGeom>
            <a:ln w="12700">
              <a:prstDash val="sysDash"/>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600" b="1" dirty="0">
                  <a:latin typeface="Meiryo UI" panose="020B0604030504040204" pitchFamily="50" charset="-128"/>
                  <a:ea typeface="Meiryo UI" panose="020B0604030504040204" pitchFamily="50" charset="-128"/>
                </a:rPr>
                <a:t>国際ビジネスセンター</a:t>
              </a:r>
              <a:r>
                <a:rPr lang="ja-JP" altLang="en-US" sz="400" b="1" dirty="0">
                  <a:latin typeface="Meiryo UI" panose="020B0604030504040204" pitchFamily="50" charset="-128"/>
                  <a:ea typeface="Meiryo UI" panose="020B0604030504040204" pitchFamily="50" charset="-128"/>
                </a:rPr>
                <a:t> </a:t>
              </a:r>
              <a:r>
                <a:rPr lang="en-US" altLang="ja-JP" sz="400" b="1" dirty="0">
                  <a:latin typeface="Meiryo UI" panose="020B0604030504040204" pitchFamily="50" charset="-128"/>
                  <a:ea typeface="Meiryo UI" panose="020B0604030504040204" pitchFamily="50" charset="-128"/>
                </a:rPr>
                <a:t>(</a:t>
              </a:r>
              <a:r>
                <a:rPr lang="ja-JP" altLang="en-US" sz="400" b="1" dirty="0">
                  <a:latin typeface="Meiryo UI" panose="020B0604030504040204" pitchFamily="50" charset="-128"/>
                  <a:ea typeface="Meiryo UI" panose="020B0604030504040204" pitchFamily="50" charset="-128"/>
                </a:rPr>
                <a:t>仮称）</a:t>
              </a:r>
              <a:endParaRPr kumimoji="1" lang="ja-JP" altLang="en-US" sz="400" b="1" dirty="0">
                <a:latin typeface="Meiryo UI" panose="020B0604030504040204" pitchFamily="50" charset="-128"/>
                <a:ea typeface="Meiryo UI" panose="020B0604030504040204" pitchFamily="50" charset="-128"/>
              </a:endParaRPr>
            </a:p>
          </p:txBody>
        </p:sp>
        <p:cxnSp>
          <p:nvCxnSpPr>
            <p:cNvPr id="63" name="直線矢印コネクタ 62"/>
            <p:cNvCxnSpPr/>
            <p:nvPr/>
          </p:nvCxnSpPr>
          <p:spPr>
            <a:xfrm flipV="1">
              <a:off x="7104056" y="2641382"/>
              <a:ext cx="510974" cy="422708"/>
            </a:xfrm>
            <a:prstGeom prst="straightConnector1">
              <a:avLst/>
            </a:prstGeom>
            <a:ln w="38100">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3DEEDF5E-1D08-44E1-B887-DD3DC945BE1D}"/>
                </a:ext>
              </a:extLst>
            </p:cNvPr>
            <p:cNvSpPr txBox="1"/>
            <p:nvPr/>
          </p:nvSpPr>
          <p:spPr>
            <a:xfrm>
              <a:off x="7223845" y="1832435"/>
              <a:ext cx="344594" cy="2139253"/>
            </a:xfrm>
            <a:prstGeom prst="rect">
              <a:avLst/>
            </a:prstGeom>
            <a:noFill/>
          </p:spPr>
          <p:txBody>
            <a:bodyPr vert="eaVert" wrap="none" rtlCol="0">
              <a:spAutoFit/>
            </a:bodyPr>
            <a:lstStyle/>
            <a:p>
              <a:r>
                <a:rPr kumimoji="1" lang="ja-JP" altLang="en-US" sz="900" b="1" dirty="0">
                  <a:latin typeface="Meiryo UI" panose="020B0604030504040204" pitchFamily="50" charset="-128"/>
                  <a:ea typeface="Meiryo UI" panose="020B0604030504040204" pitchFamily="50" charset="-128"/>
                </a:rPr>
                <a:t>連携を強化し、ワンストップ化を推進</a:t>
              </a:r>
            </a:p>
          </p:txBody>
        </p:sp>
        <p:sp>
          <p:nvSpPr>
            <p:cNvPr id="65" name="左中かっこ 64"/>
            <p:cNvSpPr/>
            <p:nvPr/>
          </p:nvSpPr>
          <p:spPr>
            <a:xfrm>
              <a:off x="7598123" y="2218021"/>
              <a:ext cx="64800" cy="858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6" name="大かっこ 65"/>
            <p:cNvSpPr/>
            <p:nvPr/>
          </p:nvSpPr>
          <p:spPr>
            <a:xfrm>
              <a:off x="6372200" y="2445698"/>
              <a:ext cx="654185" cy="469800"/>
            </a:xfrm>
            <a:prstGeom prst="bracketPair">
              <a:avLst>
                <a:gd name="adj" fmla="val 1103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67" name="テキスト ボックス 66"/>
          <p:cNvSpPr txBox="1"/>
          <p:nvPr/>
        </p:nvSpPr>
        <p:spPr>
          <a:xfrm>
            <a:off x="4644008" y="3861048"/>
            <a:ext cx="4499992" cy="408125"/>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関係機関との連携強化</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pPr algn="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副首都推進本部会議資料「大阪産業局</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仮称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将来ビジョン」）</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8</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5049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人材育成環境の充実</a:t>
            </a:r>
          </a:p>
        </p:txBody>
      </p:sp>
      <p:sp>
        <p:nvSpPr>
          <p:cNvPr id="7" name="テキスト ボックス 6"/>
          <p:cNvSpPr txBox="1"/>
          <p:nvPr/>
        </p:nvSpPr>
        <p:spPr>
          <a:xfrm>
            <a:off x="215496" y="3300774"/>
            <a:ext cx="4176000" cy="443198"/>
          </a:xfrm>
          <a:prstGeom prst="rect">
            <a:avLst/>
          </a:prstGeom>
          <a:noFill/>
          <a:ln>
            <a:solidFill>
              <a:schemeClr val="tx1"/>
            </a:solidFill>
            <a:prstDash val="dash"/>
          </a:ln>
        </p:spPr>
        <p:txBody>
          <a:bodyPr wrap="square" rtlCol="0">
            <a:spAutoFit/>
          </a:bodyPr>
          <a:lstStyle/>
          <a:p>
            <a:pPr marL="171450" indent="-171450">
              <a:lnSpc>
                <a:spcPct val="114000"/>
              </a:lnSpc>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への移⾏をより円滑に進める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ため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月にまず法⼈統合を実現</a:t>
            </a:r>
          </a:p>
          <a:p>
            <a:pPr marL="171450" indent="-171450">
              <a:lnSpc>
                <a:spcPct val="114000"/>
              </a:lnSpc>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理事⻑のもとで、</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月の大学統合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、検討を推進</a:t>
            </a:r>
          </a:p>
        </p:txBody>
      </p:sp>
      <p:grpSp>
        <p:nvGrpSpPr>
          <p:cNvPr id="8" name="グループ化 7"/>
          <p:cNvGrpSpPr>
            <a:grpSpLocks noChangeAspect="1"/>
          </p:cNvGrpSpPr>
          <p:nvPr/>
        </p:nvGrpSpPr>
        <p:grpSpPr>
          <a:xfrm>
            <a:off x="72000" y="3912790"/>
            <a:ext cx="4555257" cy="2664296"/>
            <a:chOff x="93649" y="3961964"/>
            <a:chExt cx="4837659" cy="2851412"/>
          </a:xfrm>
        </p:grpSpPr>
        <p:sp>
          <p:nvSpPr>
            <p:cNvPr id="9" name="ホームベース 8"/>
            <p:cNvSpPr/>
            <p:nvPr/>
          </p:nvSpPr>
          <p:spPr>
            <a:xfrm>
              <a:off x="2503055" y="5180180"/>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大阪の産業競争力の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ホームベース 9"/>
            <p:cNvSpPr/>
            <p:nvPr/>
          </p:nvSpPr>
          <p:spPr>
            <a:xfrm>
              <a:off x="2503055" y="5663429"/>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地域課題の解決に向けた積極的な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ホームベース 10"/>
            <p:cNvSpPr/>
            <p:nvPr/>
          </p:nvSpPr>
          <p:spPr>
            <a:xfrm>
              <a:off x="2503055" y="6040929"/>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先端研究・異分野融合によるイノベーションの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ホームベース 11"/>
            <p:cNvSpPr/>
            <p:nvPr/>
          </p:nvSpPr>
          <p:spPr>
            <a:xfrm>
              <a:off x="2503055" y="6420610"/>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日本を牽引するグローバル人材の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育成</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上下矢印 12"/>
            <p:cNvSpPr/>
            <p:nvPr/>
          </p:nvSpPr>
          <p:spPr>
            <a:xfrm>
              <a:off x="4632874" y="5672844"/>
              <a:ext cx="270008" cy="1109631"/>
            </a:xfrm>
            <a:prstGeom prst="upDownArrow">
              <a:avLst>
                <a:gd name="adj1" fmla="val 57582"/>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14" name="スライド番号プレースホルダー 3"/>
            <p:cNvSpPr txBox="1">
              <a:spLocks/>
            </p:cNvSpPr>
            <p:nvPr/>
          </p:nvSpPr>
          <p:spPr>
            <a:xfrm>
              <a:off x="3466543" y="6667030"/>
              <a:ext cx="1143035" cy="146346"/>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C55D713-E10D-4D00-BE52-705DD96E9CFB}" type="slidenum">
                <a:rPr lang="ja-JP" altLang="en-US" sz="800" smtClean="0">
                  <a:latin typeface="Meiryo UI" panose="020B0604030504040204" pitchFamily="50" charset="-128"/>
                  <a:ea typeface="Meiryo UI" panose="020B0604030504040204" pitchFamily="50" charset="-128"/>
                </a:rPr>
                <a:pPr/>
                <a:t>9</a:t>
              </a:fld>
              <a:endParaRPr lang="ja-JP" altLang="en-US" sz="800">
                <a:latin typeface="Meiryo UI" panose="020B0604030504040204" pitchFamily="50" charset="-128"/>
                <a:ea typeface="Meiryo UI" panose="020B0604030504040204" pitchFamily="50" charset="-128"/>
              </a:endParaRPr>
            </a:p>
          </p:txBody>
        </p:sp>
        <p:sp>
          <p:nvSpPr>
            <p:cNvPr id="15" name="角丸四角形 14"/>
            <p:cNvSpPr/>
            <p:nvPr/>
          </p:nvSpPr>
          <p:spPr>
            <a:xfrm>
              <a:off x="3840000" y="6420610"/>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a:t>
              </a:r>
            </a:p>
          </p:txBody>
        </p:sp>
        <p:sp>
          <p:nvSpPr>
            <p:cNvPr id="16" name="正方形/長方形 15"/>
            <p:cNvSpPr/>
            <p:nvPr/>
          </p:nvSpPr>
          <p:spPr>
            <a:xfrm>
              <a:off x="4604450" y="5690361"/>
              <a:ext cx="326858" cy="977196"/>
            </a:xfrm>
            <a:prstGeom prst="rect">
              <a:avLst/>
            </a:prstGeom>
          </p:spPr>
          <p:txBody>
            <a:bodyPr vert="eaVert" wrap="none">
              <a:spAutoFit/>
            </a:bodyPr>
            <a:lstStyle/>
            <a:p>
              <a:pPr algn="ct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大学の基本３機能</a:t>
              </a:r>
            </a:p>
          </p:txBody>
        </p:sp>
        <p:sp>
          <p:nvSpPr>
            <p:cNvPr id="18" name="角丸四角形 17"/>
            <p:cNvSpPr/>
            <p:nvPr/>
          </p:nvSpPr>
          <p:spPr>
            <a:xfrm>
              <a:off x="3840000" y="6040929"/>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840000" y="5663429"/>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ホームベース 21"/>
            <p:cNvSpPr/>
            <p:nvPr/>
          </p:nvSpPr>
          <p:spPr>
            <a:xfrm>
              <a:off x="2503055" y="4804542"/>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大阪の都市問題の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解決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3840000" y="4804542"/>
              <a:ext cx="780891" cy="3463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シンクタンク</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a:t>
              </a:r>
            </a:p>
          </p:txBody>
        </p:sp>
        <p:sp>
          <p:nvSpPr>
            <p:cNvPr id="25" name="角丸四角形 24"/>
            <p:cNvSpPr/>
            <p:nvPr/>
          </p:nvSpPr>
          <p:spPr>
            <a:xfrm>
              <a:off x="3840000" y="5180180"/>
              <a:ext cx="780891" cy="3463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技術インキュ</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ベーション機能</a:t>
              </a:r>
            </a:p>
          </p:txBody>
        </p:sp>
        <p:sp>
          <p:nvSpPr>
            <p:cNvPr id="27" name="テキスト ボックス 26"/>
            <p:cNvSpPr txBox="1"/>
            <p:nvPr/>
          </p:nvSpPr>
          <p:spPr>
            <a:xfrm>
              <a:off x="99657" y="4581128"/>
              <a:ext cx="928445" cy="215444"/>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外部環境の変化</a:t>
              </a:r>
            </a:p>
          </p:txBody>
        </p:sp>
        <p:sp>
          <p:nvSpPr>
            <p:cNvPr id="28" name="テキスト ボックス 27"/>
            <p:cNvSpPr txBox="1"/>
            <p:nvPr/>
          </p:nvSpPr>
          <p:spPr>
            <a:xfrm>
              <a:off x="1111333" y="4581128"/>
              <a:ext cx="1160776" cy="215444"/>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飛躍の機会</a:t>
              </a:r>
            </a:p>
          </p:txBody>
        </p:sp>
        <p:cxnSp>
          <p:nvCxnSpPr>
            <p:cNvPr id="29" name="直線コネクタ 28"/>
            <p:cNvCxnSpPr/>
            <p:nvPr/>
          </p:nvCxnSpPr>
          <p:spPr>
            <a:xfrm>
              <a:off x="107504" y="4757717"/>
              <a:ext cx="9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115616" y="4757717"/>
              <a:ext cx="115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93649" y="5180549"/>
              <a:ext cx="938046" cy="275444"/>
            </a:xfrm>
            <a:prstGeom prst="rect">
              <a:avLst/>
            </a:prstGeom>
            <a:solidFill>
              <a:schemeClr val="accent1">
                <a:lumMod val="60000"/>
                <a:lumOff val="40000"/>
              </a:schemeClr>
            </a:solidFill>
          </p:spPr>
          <p:txBody>
            <a:bodyPr wrap="square" lIns="36000" tIns="36000" rIns="36000" bIns="36000" rtlCol="0">
              <a:spAutoFit/>
            </a:bodyPr>
            <a:lstStyle/>
            <a:p>
              <a:r>
                <a:rPr lang="ja-JP" altLang="en-US" sz="600" dirty="0">
                  <a:latin typeface="Meiryo UI" panose="020B0604030504040204" pitchFamily="50" charset="-128"/>
                  <a:ea typeface="Meiryo UI" panose="020B0604030504040204" pitchFamily="50" charset="-128"/>
                  <a:cs typeface="Meiryo UI" panose="020B0604030504040204" pitchFamily="50" charset="-128"/>
                </a:rPr>
                <a:t>・物理</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と生物の</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融合</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6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ビッグデータ</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解析</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095744" y="5180550"/>
              <a:ext cx="1176365" cy="374262"/>
            </a:xfrm>
            <a:prstGeom prst="rect">
              <a:avLst/>
            </a:prstGeom>
            <a:solidFill>
              <a:schemeClr val="accent1">
                <a:lumMod val="60000"/>
                <a:lumOff val="40000"/>
              </a:schemeClr>
            </a:solidFill>
          </p:spPr>
          <p:txBody>
            <a:bodyPr wrap="square" lIns="36000" tIns="36000" rIns="36000" bIns="36000" rtlCol="0">
              <a:sp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蓄積したノウハウをもとに新たなイノベーションを創出し、企業や研究所、先端人材を大阪に誘引</a:t>
              </a:r>
            </a:p>
          </p:txBody>
        </p:sp>
        <p:sp>
          <p:nvSpPr>
            <p:cNvPr id="33" name="二等辺三角形 32"/>
            <p:cNvSpPr/>
            <p:nvPr/>
          </p:nvSpPr>
          <p:spPr>
            <a:xfrm rot="5400000">
              <a:off x="2227816" y="4923712"/>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2411760" y="4581128"/>
              <a:ext cx="1369055" cy="21410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統合による効果（付加価値）</a:t>
              </a:r>
            </a:p>
          </p:txBody>
        </p:sp>
        <p:sp>
          <p:nvSpPr>
            <p:cNvPr id="35" name="テキスト ボックス 34"/>
            <p:cNvSpPr txBox="1"/>
            <p:nvPr/>
          </p:nvSpPr>
          <p:spPr>
            <a:xfrm>
              <a:off x="93649" y="4804912"/>
              <a:ext cx="938046" cy="374262"/>
            </a:xfrm>
            <a:prstGeom prst="rect">
              <a:avLst/>
            </a:prstGeom>
            <a:solidFill>
              <a:schemeClr val="accent1">
                <a:lumMod val="60000"/>
                <a:lumOff val="40000"/>
              </a:schemeClr>
            </a:solidFill>
          </p:spPr>
          <p:txBody>
            <a:bodyPr wrap="square" lIns="36000" tIns="36000" rIns="36000" bIns="36000" rtlCol="0">
              <a:spAutoFit/>
            </a:bodyPr>
            <a:lstStyle/>
            <a:p>
              <a:r>
                <a:rPr lang="ja-JP" altLang="en-US" sz="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超高齢化</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・インフラ老朽化や個別</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住民ニーズへの対応</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095744" y="4804911"/>
              <a:ext cx="1176366" cy="275444"/>
            </a:xfrm>
            <a:prstGeom prst="rect">
              <a:avLst/>
            </a:prstGeom>
            <a:solidFill>
              <a:schemeClr val="accent1">
                <a:lumMod val="60000"/>
                <a:lumOff val="40000"/>
              </a:schemeClr>
            </a:solidFill>
          </p:spPr>
          <p:txBody>
            <a:bodyPr wrap="square" lIns="36000" tIns="36000" rIns="36000" bIns="36000" rtlCol="0">
              <a:sp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府市と連携して重層化する都市問題の解決に</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取り組む</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二等辺三角形 36"/>
            <p:cNvSpPr/>
            <p:nvPr/>
          </p:nvSpPr>
          <p:spPr>
            <a:xfrm rot="5400000">
              <a:off x="2227816" y="5299350"/>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8" name="上矢印 37"/>
            <p:cNvSpPr/>
            <p:nvPr/>
          </p:nvSpPr>
          <p:spPr>
            <a:xfrm>
              <a:off x="4632874" y="4787705"/>
              <a:ext cx="270008" cy="732658"/>
            </a:xfrm>
            <a:prstGeom prst="upArrow">
              <a:avLst>
                <a:gd name="adj1" fmla="val 71991"/>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9" name="正方形/長方形 38"/>
            <p:cNvSpPr/>
            <p:nvPr/>
          </p:nvSpPr>
          <p:spPr>
            <a:xfrm>
              <a:off x="4604450" y="4771852"/>
              <a:ext cx="326858" cy="757601"/>
            </a:xfrm>
            <a:prstGeom prst="rect">
              <a:avLst/>
            </a:prstGeom>
          </p:spPr>
          <p:txBody>
            <a:bodyPr vert="eaVert" wrap="none">
              <a:spAutoFit/>
            </a:bodyPr>
            <a:lstStyle/>
            <a:p>
              <a:pPr algn="ct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新しい２機能</a:t>
              </a:r>
            </a:p>
          </p:txBody>
        </p:sp>
        <p:sp>
          <p:nvSpPr>
            <p:cNvPr id="40" name="テキスト ボックス 39"/>
            <p:cNvSpPr txBox="1"/>
            <p:nvPr/>
          </p:nvSpPr>
          <p:spPr>
            <a:xfrm>
              <a:off x="4067944" y="5487035"/>
              <a:ext cx="332305" cy="263513"/>
            </a:xfrm>
            <a:prstGeom prst="rect">
              <a:avLst/>
            </a:prstGeom>
            <a:noFill/>
          </p:spPr>
          <p:txBody>
            <a:bodyPr wrap="none" rtlCol="0">
              <a:spAutoFit/>
            </a:bodyPr>
            <a:lstStyle/>
            <a:p>
              <a:r>
                <a:rPr kumimoji="1" lang="ja-JP" altLang="en-US" sz="1000" b="1" dirty="0">
                  <a:latin typeface="Meiryo UI" panose="020B0604030504040204" pitchFamily="50" charset="-128"/>
                  <a:ea typeface="Meiryo UI" panose="020B0604030504040204" pitchFamily="50" charset="-128"/>
                </a:rPr>
                <a:t>＋</a:t>
              </a:r>
            </a:p>
          </p:txBody>
        </p:sp>
        <p:sp>
          <p:nvSpPr>
            <p:cNvPr id="41" name="二等辺三角形 40"/>
            <p:cNvSpPr/>
            <p:nvPr/>
          </p:nvSpPr>
          <p:spPr>
            <a:xfrm rot="5400000">
              <a:off x="2227816" y="5782599"/>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2" name="二等辺三角形 41"/>
            <p:cNvSpPr/>
            <p:nvPr/>
          </p:nvSpPr>
          <p:spPr>
            <a:xfrm rot="5400000">
              <a:off x="2227816" y="6160099"/>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3" name="二等辺三角形 42"/>
            <p:cNvSpPr/>
            <p:nvPr/>
          </p:nvSpPr>
          <p:spPr>
            <a:xfrm rot="5400000">
              <a:off x="2227816" y="6539780"/>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095744" y="5672844"/>
              <a:ext cx="1158641" cy="1095164"/>
            </a:xfrm>
            <a:prstGeom prst="rect">
              <a:avLst/>
            </a:prstGeom>
            <a:solidFill>
              <a:schemeClr val="accent1">
                <a:lumMod val="20000"/>
                <a:lumOff val="80000"/>
              </a:schemeClr>
            </a:solidFill>
          </p:spPr>
          <p:txBody>
            <a:bodyPr wrap="square" rtlCol="0" anchor="ctr" anchorCtr="0">
              <a:no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両大学の統合によって</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、教育</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・研究分野が広がり、旧帝大に匹敵する総合大学として、さらに強みが増す</a:t>
              </a:r>
            </a:p>
          </p:txBody>
        </p:sp>
        <p:sp>
          <p:nvSpPr>
            <p:cNvPr id="45" name="テキスト ボックス 44"/>
            <p:cNvSpPr txBox="1"/>
            <p:nvPr/>
          </p:nvSpPr>
          <p:spPr>
            <a:xfrm>
              <a:off x="93649" y="5672844"/>
              <a:ext cx="938046" cy="1098451"/>
            </a:xfrm>
            <a:prstGeom prst="rect">
              <a:avLst/>
            </a:prstGeom>
            <a:solidFill>
              <a:schemeClr val="accent1">
                <a:lumMod val="20000"/>
                <a:lumOff val="80000"/>
              </a:schemeClr>
            </a:solidFill>
          </p:spPr>
          <p:txBody>
            <a:bodyPr wrap="square" rtlCol="0" anchor="ctr" anchorCtr="0">
              <a:noAutofit/>
            </a:bodyPr>
            <a:lstStyle/>
            <a:p>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18</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歳人口の減少</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大学再編の動き</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グローバル化の進展</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大学に対する社会貢献の要請</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15917" y="4163195"/>
              <a:ext cx="4799842" cy="444679"/>
            </a:xfrm>
            <a:prstGeom prst="rect">
              <a:avLst/>
            </a:prstGeom>
          </p:spPr>
          <p:txBody>
            <a:bodyPr wrap="square">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新大学は、①両大学の伝統に裏づけられた多様な分野、②公立大学で全国一のスケール、③大都市立地、④設立団体との緊密な関係　という４つの強みを活かし、 「都市シンクタンク機能」と「技術インキュベーション機能」の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機能を充実・強化していく。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3893609" y="4581128"/>
              <a:ext cx="678391" cy="215444"/>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大学の機能</a:t>
              </a:r>
            </a:p>
          </p:txBody>
        </p:sp>
        <p:cxnSp>
          <p:nvCxnSpPr>
            <p:cNvPr id="48" name="直線コネクタ 47"/>
            <p:cNvCxnSpPr/>
            <p:nvPr/>
          </p:nvCxnSpPr>
          <p:spPr>
            <a:xfrm>
              <a:off x="2517900" y="4757717"/>
              <a:ext cx="1195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843163" y="4757717"/>
              <a:ext cx="7714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066958" y="3961964"/>
              <a:ext cx="2763968" cy="279983"/>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大学の基本３機能と新たな２つの機能</a:t>
              </a:r>
            </a:p>
          </p:txBody>
        </p:sp>
      </p:grpSp>
      <p:grpSp>
        <p:nvGrpSpPr>
          <p:cNvPr id="2" name="グループ化 1"/>
          <p:cNvGrpSpPr>
            <a:grpSpLocks noChangeAspect="1"/>
          </p:cNvGrpSpPr>
          <p:nvPr/>
        </p:nvGrpSpPr>
        <p:grpSpPr>
          <a:xfrm>
            <a:off x="5108495" y="2571456"/>
            <a:ext cx="3622154" cy="4110153"/>
            <a:chOff x="5379027" y="3061410"/>
            <a:chExt cx="3387079" cy="3538293"/>
          </a:xfrm>
        </p:grpSpPr>
        <p:sp>
          <p:nvSpPr>
            <p:cNvPr id="54" name="正方形/長方形 53"/>
            <p:cNvSpPr/>
            <p:nvPr/>
          </p:nvSpPr>
          <p:spPr>
            <a:xfrm>
              <a:off x="5380376" y="6036895"/>
              <a:ext cx="3366737" cy="562808"/>
            </a:xfrm>
            <a:prstGeom prst="rect">
              <a:avLst/>
            </a:prstGeom>
            <a:ln>
              <a:noFill/>
              <a:prstDash val="sysDot"/>
            </a:ln>
          </p:spPr>
          <p:txBody>
            <a:bodyPr wrap="square" lIns="72000" rIns="72000">
              <a:spAutoFit/>
            </a:bodyPr>
            <a:lstStyle/>
            <a:p>
              <a:pPr>
                <a:lnSpc>
                  <a:spcPct val="1140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１　国家戦略特別区域法における学校教育法の特例を活用し、公立学校の運営を民間の法人等に委託することをいいます。設置者は大阪市ですが、運営は民間の法人等が行う学校となります。これにより、公立学校としての教育水準及び公共性を保ちながら、民間の知見を活用した学校運営を行い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54"/>
            <p:cNvSpPr/>
            <p:nvPr/>
          </p:nvSpPr>
          <p:spPr>
            <a:xfrm>
              <a:off x="5379027" y="3302761"/>
              <a:ext cx="3369437" cy="2699774"/>
            </a:xfrm>
            <a:prstGeom prst="roundRect">
              <a:avLst>
                <a:gd name="adj" fmla="val 566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endParaRPr>
            </a:p>
          </p:txBody>
        </p:sp>
        <p:sp>
          <p:nvSpPr>
            <p:cNvPr id="56" name="正方形/長方形 55"/>
            <p:cNvSpPr/>
            <p:nvPr/>
          </p:nvSpPr>
          <p:spPr>
            <a:xfrm>
              <a:off x="6037004" y="3061410"/>
              <a:ext cx="2053482" cy="43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336600"/>
                  </a:solidFill>
                  <a:latin typeface="Meiryo UI" panose="020B0604030504040204" pitchFamily="50" charset="-128"/>
                  <a:ea typeface="Meiryo UI" panose="020B0604030504040204" pitchFamily="50" charset="-128"/>
                </a:rPr>
                <a:t>公設民営</a:t>
              </a:r>
              <a:r>
                <a:rPr kumimoji="1" lang="en-US" altLang="ja-JP" sz="800" b="1" dirty="0" smtClean="0">
                  <a:solidFill>
                    <a:srgbClr val="336600"/>
                  </a:solidFill>
                  <a:latin typeface="Meiryo UI" panose="020B0604030504040204" pitchFamily="50" charset="-128"/>
                  <a:ea typeface="Meiryo UI" panose="020B0604030504040204" pitchFamily="50" charset="-128"/>
                </a:rPr>
                <a:t>※</a:t>
              </a:r>
              <a:r>
                <a:rPr kumimoji="1" lang="ja-JP" altLang="en-US" sz="800" b="1" dirty="0" smtClean="0">
                  <a:solidFill>
                    <a:srgbClr val="336600"/>
                  </a:solidFill>
                  <a:latin typeface="Meiryo UI" panose="020B0604030504040204" pitchFamily="50" charset="-128"/>
                  <a:ea typeface="Meiryo UI" panose="020B0604030504040204" pitchFamily="50" charset="-128"/>
                </a:rPr>
                <a:t>１</a:t>
              </a:r>
              <a:r>
                <a:rPr kumimoji="1" lang="ja-JP" altLang="en-US" sz="1200" b="1" dirty="0" smtClean="0">
                  <a:solidFill>
                    <a:srgbClr val="336600"/>
                  </a:solidFill>
                  <a:latin typeface="Meiryo UI" panose="020B0604030504040204" pitchFamily="50" charset="-128"/>
                  <a:ea typeface="Meiryo UI" panose="020B0604030504040204" pitchFamily="50" charset="-128"/>
                </a:rPr>
                <a:t>による全国初の</a:t>
              </a:r>
              <a:endParaRPr kumimoji="1" lang="en-US" altLang="ja-JP" sz="1200" b="1" dirty="0" smtClean="0">
                <a:solidFill>
                  <a:srgbClr val="336600"/>
                </a:solidFill>
                <a:latin typeface="Meiryo UI" panose="020B0604030504040204" pitchFamily="50" charset="-128"/>
                <a:ea typeface="Meiryo UI" panose="020B0604030504040204" pitchFamily="50" charset="-128"/>
              </a:endParaRPr>
            </a:p>
            <a:p>
              <a:pPr algn="ctr"/>
              <a:r>
                <a:rPr kumimoji="1" lang="ja-JP" altLang="en-US" sz="1200" b="1" dirty="0" smtClean="0">
                  <a:solidFill>
                    <a:srgbClr val="336600"/>
                  </a:solidFill>
                  <a:latin typeface="Meiryo UI" panose="020B0604030504040204" pitchFamily="50" charset="-128"/>
                  <a:ea typeface="Meiryo UI" panose="020B0604030504040204" pitchFamily="50" charset="-128"/>
                </a:rPr>
                <a:t>中高一貫教育校が誕生！</a:t>
              </a:r>
              <a:endParaRPr kumimoji="1" lang="ja-JP" altLang="en-US" sz="1200" b="1" dirty="0">
                <a:solidFill>
                  <a:srgbClr val="336600"/>
                </a:solidFill>
                <a:latin typeface="Meiryo UI" panose="020B0604030504040204" pitchFamily="50" charset="-128"/>
                <a:ea typeface="Meiryo UI" panose="020B0604030504040204" pitchFamily="50" charset="-128"/>
              </a:endParaRPr>
            </a:p>
          </p:txBody>
        </p:sp>
        <p:sp>
          <p:nvSpPr>
            <p:cNvPr id="57" name="正方形/長方形 56"/>
            <p:cNvSpPr/>
            <p:nvPr/>
          </p:nvSpPr>
          <p:spPr>
            <a:xfrm>
              <a:off x="5720391" y="3466897"/>
              <a:ext cx="2686709" cy="230511"/>
            </a:xfrm>
            <a:prstGeom prst="rect">
              <a:avLst/>
            </a:prstGeom>
            <a:ln>
              <a:noFill/>
              <a:prstDash val="sysDot"/>
            </a:ln>
          </p:spPr>
          <p:txBody>
            <a:bodyPr wrap="square">
              <a:spAutoFit/>
            </a:bodyPr>
            <a:lstStyle/>
            <a:p>
              <a:pPr algn="ctr">
                <a:lnSpc>
                  <a:spcPct val="114000"/>
                </a:lnSpc>
              </a:pP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国家戦略特区制度の活用</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406424" y="5101386"/>
              <a:ext cx="3359682" cy="894884"/>
            </a:xfrm>
            <a:prstGeom prst="rect">
              <a:avLst/>
            </a:prstGeom>
          </p:spPr>
          <p:txBody>
            <a:bodyPr wrap="square">
              <a:spAutoFit/>
            </a:bodyPr>
            <a:lstStyle/>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特徴</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・柔軟な人事管理制度により外国人教員等の配置が可能</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・民間企業などの第一線で活躍中の人材による授業</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・生徒の海外大学進学や海外留学に、民間法人のもつ海外ネットワーク</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等の活用が可能</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・中学校は無償、高等学校は他の公立学校と同額の授業料設定</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2" name="テキスト ボックス 51"/>
          <p:cNvSpPr txBox="1"/>
          <p:nvPr/>
        </p:nvSpPr>
        <p:spPr>
          <a:xfrm>
            <a:off x="4608496" y="1340768"/>
            <a:ext cx="4421702" cy="1390445"/>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◇水都国際中学校・高等学校の設置（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国家戦略特別区域における特例を活用し、全国初の公設民営による併設型中高一貫教育校を設置。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「国際バカロレア」の手法を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取り入れ、先進的なグロｰバル教育を行う新たな公立学校をめ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215496" y="2996952"/>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法人統合の基本的考え方</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9</a:t>
            </a:r>
            <a:endParaRPr kumimoji="1" lang="ja-JP" altLang="en-US"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5186383" y="3370755"/>
            <a:ext cx="3495675" cy="1238250"/>
          </a:xfrm>
          <a:prstGeom prst="rect">
            <a:avLst/>
          </a:prstGeom>
        </p:spPr>
      </p:pic>
      <p:sp>
        <p:nvSpPr>
          <p:cNvPr id="4" name="二等辺三角形 3"/>
          <p:cNvSpPr/>
          <p:nvPr/>
        </p:nvSpPr>
        <p:spPr>
          <a:xfrm rot="10800000">
            <a:off x="6665659" y="4706835"/>
            <a:ext cx="488957" cy="17161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186383" y="3324066"/>
            <a:ext cx="969793" cy="176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7673562" y="3311341"/>
            <a:ext cx="1021222" cy="190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143496" y="1340768"/>
            <a:ext cx="4320000" cy="1600951"/>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◇府立大学と市立大学の法人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統合（</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rPr>
              <a:t>　　　新</a:t>
            </a:r>
            <a:r>
              <a:rPr lang="ja-JP" altLang="en-US" sz="1200" dirty="0">
                <a:latin typeface="Meiryo UI" panose="020B0604030504040204" pitchFamily="50" charset="-128"/>
                <a:ea typeface="Meiryo UI" panose="020B0604030504040204" pitchFamily="50" charset="-128"/>
              </a:rPr>
              <a:t>大学では、両大学の「教育」・「研究」・「地域貢献」の基本３機能の一層の維持・向上を図るとともに、これらに加えて、「都市シンクタンク」・「技術インキュベーション」の２つの機能を強化・充実し、大阪の都市問題の解決と産業競争力の強化への貢献を図る。</a:t>
            </a:r>
            <a:endParaRPr lang="en-US" altLang="ja-JP" sz="1200" dirty="0">
              <a:latin typeface="Meiryo UI" panose="020B0604030504040204" pitchFamily="50" charset="-128"/>
              <a:ea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rPr>
              <a:t>　　　これに向け、</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年にまず法人</a:t>
            </a:r>
            <a:r>
              <a:rPr lang="ja-JP" altLang="en-US" sz="1200" dirty="0" smtClean="0">
                <a:latin typeface="Meiryo UI" panose="020B0604030504040204" pitchFamily="50" charset="-128"/>
                <a:ea typeface="Meiryo UI" panose="020B0604030504040204" pitchFamily="50" charset="-128"/>
              </a:rPr>
              <a:t>統合を</a:t>
            </a:r>
            <a:r>
              <a:rPr lang="ja-JP" altLang="en-US" sz="1200" dirty="0">
                <a:latin typeface="Meiryo UI" panose="020B0604030504040204" pitchFamily="50" charset="-128"/>
                <a:ea typeface="Meiryo UI" panose="020B0604030504040204" pitchFamily="50" charset="-128"/>
              </a:rPr>
              <a:t>行い公立大学法人大阪が発足、</a:t>
            </a: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年の大学統合をめざす。</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府立大学と市立大学の法人統合が</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月に実現。新法人の中期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年後の大学統合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戦略特区制度を活用した中高一貫教育校（国際バカロレア等）</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開校。</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06177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Props1.xml><?xml version="1.0" encoding="utf-8"?>
<ds:datastoreItem xmlns:ds="http://schemas.openxmlformats.org/officeDocument/2006/customXml" ds:itemID="{97DF86EC-0CBD-4103-891C-B753F36B5D2E}"/>
</file>

<file path=customXml/itemProps2.xml><?xml version="1.0" encoding="utf-8"?>
<ds:datastoreItem xmlns:ds="http://schemas.openxmlformats.org/officeDocument/2006/customXml" ds:itemID="{A30C22DA-4779-43C0-9BAC-08E3D8A497EB}"/>
</file>

<file path=customXml/itemProps3.xml><?xml version="1.0" encoding="utf-8"?>
<ds:datastoreItem xmlns:ds="http://schemas.openxmlformats.org/officeDocument/2006/customXml" ds:itemID="{E55A2863-7785-469C-B3B1-F2A678251D79}"/>
</file>

<file path=docProps/app.xml><?xml version="1.0" encoding="utf-8"?>
<Properties xmlns="http://schemas.openxmlformats.org/officeDocument/2006/extended-properties" xmlns:vt="http://schemas.openxmlformats.org/officeDocument/2006/docPropsVTypes">
  <TotalTime>18276</TotalTime>
  <Words>5759</Words>
  <PresentationFormat>画面に合わせる (4:3)</PresentationFormat>
  <Paragraphs>1166</Paragraphs>
  <Slides>24</Slides>
  <Notes>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24</vt:i4>
      </vt:variant>
    </vt:vector>
  </HeadingPairs>
  <TitlesOfParts>
    <vt:vector size="37" baseType="lpstr">
      <vt:lpstr>HGS創英角ｺﾞｼｯｸUB</vt:lpstr>
      <vt:lpstr>HG丸ｺﾞｼｯｸM-PRO</vt:lpstr>
      <vt:lpstr>HG創英角ｺﾞｼｯｸUB</vt:lpstr>
      <vt:lpstr>Meiryo UI</vt:lpstr>
      <vt:lpstr>ＭＳ Ｐゴシック</vt:lpstr>
      <vt:lpstr>メイリオ</vt:lpstr>
      <vt:lpstr>游ゴシック</vt:lpstr>
      <vt:lpstr>Arial</vt:lpstr>
      <vt:lpstr>Calibri</vt:lpstr>
      <vt:lpstr>Times New Roman</vt:lpstr>
      <vt:lpstr>Wingdings</vt:lpstr>
      <vt:lpstr>Wingdings 2</vt:lpstr>
      <vt:lpstr>Office テーマ</vt:lpstr>
      <vt:lpstr>副首都・大阪に向けた取組み状況について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2019-05-17T06:21:16Z</cp:lastPrinted>
  <dcterms:created xsi:type="dcterms:W3CDTF">2017-07-19T02:40:43Z</dcterms:created>
  <dcterms:modified xsi:type="dcterms:W3CDTF">2019-05-17T08:53:19Z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