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601" r:id="rId2"/>
    <p:sldId id="600" r:id="rId3"/>
    <p:sldId id="599" r:id="rId4"/>
    <p:sldId id="603" r:id="rId5"/>
    <p:sldId id="602"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3" autoAdjust="0"/>
    <p:restoredTop sz="94660"/>
  </p:normalViewPr>
  <p:slideViewPr>
    <p:cSldViewPr snapToGrid="0">
      <p:cViewPr varScale="1">
        <p:scale>
          <a:sx n="73" d="100"/>
          <a:sy n="73" d="100"/>
        </p:scale>
        <p:origin x="127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9954987310161"/>
          <c:y val="5.6396037155772703E-2"/>
          <c:w val="0.86717274510182196"/>
          <c:h val="0.70216929805136397"/>
        </c:manualLayout>
      </c:layout>
      <c:barChart>
        <c:barDir val="col"/>
        <c:grouping val="stacked"/>
        <c:varyColors val="0"/>
        <c:ser>
          <c:idx val="0"/>
          <c:order val="0"/>
          <c:tx>
            <c:strRef>
              <c:f>Sheet1!$B$1</c:f>
              <c:strCache>
                <c:ptCount val="1"/>
                <c:pt idx="0">
                  <c:v>派遣</c:v>
                </c:pt>
              </c:strCache>
            </c:strRef>
          </c:tx>
          <c:spPr>
            <a:solidFill>
              <a:schemeClr val="accent1">
                <a:lumMod val="75000"/>
              </a:schemeClr>
            </a:solidFill>
            <a:ln>
              <a:solidFill>
                <a:schemeClr val="accent1">
                  <a:lumMod val="75000"/>
                </a:schemeClr>
              </a:solidFill>
            </a:ln>
            <a:effectLst/>
          </c:spPr>
          <c:invertIfNegative val="0"/>
          <c:dLbls>
            <c:spPr>
              <a:noFill/>
              <a:ln>
                <a:noFill/>
              </a:ln>
              <a:effectLst/>
            </c:spPr>
            <c:txPr>
              <a:bodyPr wrap="square" lIns="38100" tIns="19050" rIns="38100" bIns="19050" anchor="ctr">
                <a:spAutoFit/>
              </a:bodyPr>
              <a:lstStyle/>
              <a:p>
                <a:pPr>
                  <a:defRPr sz="10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Sheet1!$A$2:$A$9</c:f>
              <c:strCache>
                <c:ptCount val="8"/>
                <c:pt idx="0">
                  <c:v>産振機構</c:v>
                </c:pt>
                <c:pt idx="1">
                  <c:v>都市型C</c:v>
                </c:pt>
                <c:pt idx="2">
                  <c:v>両法人計</c:v>
                </c:pt>
                <c:pt idx="4">
                  <c:v>東京都</c:v>
                </c:pt>
                <c:pt idx="5">
                  <c:v>愛知県</c:v>
                </c:pt>
                <c:pt idx="6">
                  <c:v>京都府</c:v>
                </c:pt>
                <c:pt idx="7">
                  <c:v>兵庫県</c:v>
                </c:pt>
              </c:strCache>
            </c:strRef>
          </c:cat>
          <c:val>
            <c:numRef>
              <c:f>Sheet1!$B$2:$B$9</c:f>
              <c:numCache>
                <c:formatCode>General</c:formatCode>
                <c:ptCount val="8"/>
                <c:pt idx="1">
                  <c:v>2</c:v>
                </c:pt>
                <c:pt idx="2">
                  <c:v>2</c:v>
                </c:pt>
                <c:pt idx="4">
                  <c:v>39</c:v>
                </c:pt>
                <c:pt idx="5">
                  <c:v>7</c:v>
                </c:pt>
                <c:pt idx="6">
                  <c:v>17</c:v>
                </c:pt>
                <c:pt idx="7">
                  <c:v>18</c:v>
                </c:pt>
              </c:numCache>
            </c:numRef>
          </c:val>
          <c:extLst>
            <c:ext xmlns:c16="http://schemas.microsoft.com/office/drawing/2014/chart" uri="{C3380CC4-5D6E-409C-BE32-E72D297353CC}">
              <c16:uniqueId val="{00000000-B995-4699-8F11-9FC718FF6A2E}"/>
            </c:ext>
          </c:extLst>
        </c:ser>
        <c:ser>
          <c:idx val="1"/>
          <c:order val="1"/>
          <c:tx>
            <c:strRef>
              <c:f>Sheet1!$C$1</c:f>
              <c:strCache>
                <c:ptCount val="1"/>
                <c:pt idx="0">
                  <c:v>派遣以外</c:v>
                </c:pt>
              </c:strCache>
            </c:strRef>
          </c:tx>
          <c:spPr>
            <a:solidFill>
              <a:schemeClr val="accent1">
                <a:lumMod val="20000"/>
                <a:lumOff val="80000"/>
              </a:schemeClr>
            </a:solidFill>
            <a:ln>
              <a:solidFill>
                <a:schemeClr val="accent1">
                  <a:lumMod val="75000"/>
                </a:schemeClr>
              </a:solidFill>
            </a:ln>
            <a:effectLst/>
          </c:spPr>
          <c:invertIfNegative val="0"/>
          <c:dLbls>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Sheet1!$A$2:$A$9</c:f>
              <c:strCache>
                <c:ptCount val="8"/>
                <c:pt idx="0">
                  <c:v>産振機構</c:v>
                </c:pt>
                <c:pt idx="1">
                  <c:v>都市型C</c:v>
                </c:pt>
                <c:pt idx="2">
                  <c:v>両法人計</c:v>
                </c:pt>
                <c:pt idx="4">
                  <c:v>東京都</c:v>
                </c:pt>
                <c:pt idx="5">
                  <c:v>愛知県</c:v>
                </c:pt>
                <c:pt idx="6">
                  <c:v>京都府</c:v>
                </c:pt>
                <c:pt idx="7">
                  <c:v>兵庫県</c:v>
                </c:pt>
              </c:strCache>
            </c:strRef>
          </c:cat>
          <c:val>
            <c:numRef>
              <c:f>Sheet1!$C$2:$C$9</c:f>
              <c:numCache>
                <c:formatCode>General</c:formatCode>
                <c:ptCount val="8"/>
                <c:pt idx="0">
                  <c:v>62</c:v>
                </c:pt>
                <c:pt idx="1">
                  <c:v>54</c:v>
                </c:pt>
                <c:pt idx="2">
                  <c:v>116</c:v>
                </c:pt>
                <c:pt idx="4">
                  <c:v>206</c:v>
                </c:pt>
                <c:pt idx="5">
                  <c:v>42</c:v>
                </c:pt>
                <c:pt idx="6">
                  <c:v>32</c:v>
                </c:pt>
                <c:pt idx="7">
                  <c:v>35</c:v>
                </c:pt>
              </c:numCache>
            </c:numRef>
          </c:val>
          <c:extLst>
            <c:ext xmlns:c16="http://schemas.microsoft.com/office/drawing/2014/chart" uri="{C3380CC4-5D6E-409C-BE32-E72D297353CC}">
              <c16:uniqueId val="{00000001-B995-4699-8F11-9FC718FF6A2E}"/>
            </c:ext>
          </c:extLst>
        </c:ser>
        <c:dLbls>
          <c:showLegendKey val="0"/>
          <c:showVal val="0"/>
          <c:showCatName val="0"/>
          <c:showSerName val="0"/>
          <c:showPercent val="0"/>
          <c:showBubbleSize val="0"/>
        </c:dLbls>
        <c:gapWidth val="75"/>
        <c:overlap val="100"/>
        <c:axId val="449781984"/>
        <c:axId val="449783944"/>
      </c:barChart>
      <c:catAx>
        <c:axId val="44978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uFillTx/>
                <a:latin typeface="Meiryo UI" panose="020B0604030504040204" pitchFamily="50" charset="-128"/>
                <a:ea typeface="Meiryo UI" panose="020B0604030504040204" pitchFamily="50" charset="-128"/>
                <a:cs typeface="+mn-cs"/>
              </a:defRPr>
            </a:pPr>
            <a:endParaRPr lang="ja-JP"/>
          </a:p>
        </c:txPr>
        <c:crossAx val="449783944"/>
        <c:crosses val="autoZero"/>
        <c:auto val="1"/>
        <c:lblAlgn val="ctr"/>
        <c:lblOffset val="100"/>
        <c:noMultiLvlLbl val="0"/>
      </c:catAx>
      <c:valAx>
        <c:axId val="4497839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uFillTx/>
                <a:latin typeface="Meiryo UI" panose="020B0604030504040204" pitchFamily="50" charset="-128"/>
                <a:ea typeface="Meiryo UI" panose="020B0604030504040204" pitchFamily="50" charset="-128"/>
                <a:cs typeface="+mn-cs"/>
              </a:defRPr>
            </a:pPr>
            <a:endParaRPr lang="ja-JP"/>
          </a:p>
        </c:txPr>
        <c:crossAx val="449781984"/>
        <c:crosses val="autoZero"/>
        <c:crossBetween val="between"/>
      </c:valAx>
      <c:spPr>
        <a:noFill/>
        <a:ln>
          <a:noFill/>
        </a:ln>
        <a:effectLst/>
      </c:spPr>
    </c:plotArea>
    <c:legend>
      <c:legendPos val="r"/>
      <c:layout>
        <c:manualLayout>
          <c:xMode val="edge"/>
          <c:yMode val="edge"/>
          <c:x val="0.79150823747929555"/>
          <c:y val="0.11521811634512667"/>
          <c:w val="0.15125189526614216"/>
          <c:h val="0.1181106248261283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uFillTx/>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200">
          <a:solidFill>
            <a:schemeClr val="tx1"/>
          </a:solidFill>
          <a:uFillTx/>
          <a:latin typeface="Meiryo UI" panose="020B0604030504040204" pitchFamily="50" charset="-128"/>
          <a:ea typeface="Meiryo UI" panose="020B0604030504040204" pitchFamily="50" charset="-128"/>
        </a:defRPr>
      </a:pPr>
      <a:endParaRPr lang="ja-JP"/>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都府県</c:v>
                </c:pt>
              </c:strCache>
            </c:strRef>
          </c:tx>
          <c:spPr>
            <a:solidFill>
              <a:schemeClr val="accent1"/>
            </a:solidFill>
            <a:ln>
              <a:solidFill>
                <a:schemeClr val="accent1"/>
              </a:solid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3172-4064-A1DF-A7080ADD7198}"/>
                </c:ext>
              </c:extLst>
            </c:dLbl>
            <c:numFmt formatCode="#,##0.0_);[Red]\(#,##0.0\)" sourceLinked="0"/>
            <c:spPr>
              <a:noFill/>
              <a:ln>
                <a:noFill/>
              </a:ln>
              <a:effectLst/>
            </c:spPr>
            <c:txPr>
              <a:bodyPr rot="0" vert="horz"/>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京都</c:v>
                </c:pt>
                <c:pt idx="1">
                  <c:v>神奈川</c:v>
                </c:pt>
                <c:pt idx="2">
                  <c:v>兵庫</c:v>
                </c:pt>
                <c:pt idx="3">
                  <c:v>愛知</c:v>
                </c:pt>
                <c:pt idx="4">
                  <c:v>東京</c:v>
                </c:pt>
                <c:pt idx="5">
                  <c:v>大阪</c:v>
                </c:pt>
              </c:strCache>
            </c:strRef>
          </c:cat>
          <c:val>
            <c:numRef>
              <c:f>Sheet1!$B$2:$B$7</c:f>
              <c:numCache>
                <c:formatCode>General</c:formatCode>
                <c:ptCount val="6"/>
                <c:pt idx="0">
                  <c:v>32030</c:v>
                </c:pt>
                <c:pt idx="1">
                  <c:v>12206</c:v>
                </c:pt>
                <c:pt idx="2">
                  <c:v>22078</c:v>
                </c:pt>
                <c:pt idx="3">
                  <c:v>5911</c:v>
                </c:pt>
                <c:pt idx="4">
                  <c:v>27682</c:v>
                </c:pt>
                <c:pt idx="5">
                  <c:v>16333</c:v>
                </c:pt>
              </c:numCache>
            </c:numRef>
          </c:val>
          <c:extLst>
            <c:ext xmlns:c16="http://schemas.microsoft.com/office/drawing/2014/chart" uri="{C3380CC4-5D6E-409C-BE32-E72D297353CC}">
              <c16:uniqueId val="{00000000-B146-4708-9B12-D26B5428A721}"/>
            </c:ext>
          </c:extLst>
        </c:ser>
        <c:ser>
          <c:idx val="1"/>
          <c:order val="1"/>
          <c:tx>
            <c:strRef>
              <c:f>Sheet1!$C$1</c:f>
              <c:strCache>
                <c:ptCount val="1"/>
                <c:pt idx="0">
                  <c:v>県庁所在地政令市</c:v>
                </c:pt>
              </c:strCache>
            </c:strRef>
          </c:tx>
          <c:spPr>
            <a:pattFill prst="pct30">
              <a:fgClr>
                <a:schemeClr val="accent1">
                  <a:lumMod val="50000"/>
                </a:schemeClr>
              </a:fgClr>
              <a:bgClr>
                <a:schemeClr val="bg1"/>
              </a:bgClr>
            </a:pattFill>
            <a:ln>
              <a:solidFill>
                <a:schemeClr val="accent1"/>
              </a:solidFill>
            </a:ln>
            <a:effectLst/>
          </c:spPr>
          <c:invertIfNegative val="0"/>
          <c:dLbls>
            <c:numFmt formatCode="#,##0.0_);[Red]\(#,##0.0\)" sourceLinked="0"/>
            <c:spPr>
              <a:noFill/>
              <a:ln>
                <a:noFill/>
              </a:ln>
              <a:effectLst/>
            </c:spPr>
            <c:txPr>
              <a:bodyPr rot="0" vert="horz"/>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京都</c:v>
                </c:pt>
                <c:pt idx="1">
                  <c:v>神奈川</c:v>
                </c:pt>
                <c:pt idx="2">
                  <c:v>兵庫</c:v>
                </c:pt>
                <c:pt idx="3">
                  <c:v>愛知</c:v>
                </c:pt>
                <c:pt idx="4">
                  <c:v>東京</c:v>
                </c:pt>
                <c:pt idx="5">
                  <c:v>大阪</c:v>
                </c:pt>
              </c:strCache>
            </c:strRef>
          </c:cat>
          <c:val>
            <c:numRef>
              <c:f>Sheet1!$C$2:$C$7</c:f>
              <c:numCache>
                <c:formatCode>General</c:formatCode>
                <c:ptCount val="6"/>
                <c:pt idx="0">
                  <c:v>77536</c:v>
                </c:pt>
                <c:pt idx="1">
                  <c:v>28261</c:v>
                </c:pt>
                <c:pt idx="2">
                  <c:v>15408</c:v>
                </c:pt>
                <c:pt idx="3">
                  <c:v>23207</c:v>
                </c:pt>
                <c:pt idx="5">
                  <c:v>9277</c:v>
                </c:pt>
              </c:numCache>
            </c:numRef>
          </c:val>
          <c:extLst>
            <c:ext xmlns:c16="http://schemas.microsoft.com/office/drawing/2014/chart" uri="{C3380CC4-5D6E-409C-BE32-E72D297353CC}">
              <c16:uniqueId val="{00000001-B146-4708-9B12-D26B5428A721}"/>
            </c:ext>
          </c:extLst>
        </c:ser>
        <c:dLbls>
          <c:showLegendKey val="0"/>
          <c:showVal val="0"/>
          <c:showCatName val="0"/>
          <c:showSerName val="0"/>
          <c:showPercent val="0"/>
          <c:showBubbleSize val="0"/>
        </c:dLbls>
        <c:gapWidth val="90"/>
        <c:overlap val="100"/>
        <c:axId val="454353536"/>
        <c:axId val="454353144"/>
      </c:barChart>
      <c:catAx>
        <c:axId val="454353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ja-JP"/>
          </a:p>
        </c:txPr>
        <c:crossAx val="454353144"/>
        <c:crosses val="autoZero"/>
        <c:auto val="1"/>
        <c:lblAlgn val="ctr"/>
        <c:lblOffset val="100"/>
        <c:noMultiLvlLbl val="0"/>
      </c:catAx>
      <c:valAx>
        <c:axId val="454353144"/>
        <c:scaling>
          <c:orientation val="minMax"/>
        </c:scaling>
        <c:delete val="0"/>
        <c:axPos val="l"/>
        <c:numFmt formatCode="General" sourceLinked="1"/>
        <c:majorTickMark val="none"/>
        <c:minorTickMark val="none"/>
        <c:tickLblPos val="nextTo"/>
        <c:spPr>
          <a:noFill/>
          <a:ln>
            <a:noFill/>
          </a:ln>
          <a:effectLst/>
        </c:spPr>
        <c:txPr>
          <a:bodyPr rot="-60000000" vert="horz"/>
          <a:lstStyle/>
          <a:p>
            <a:pPr>
              <a:defRPr sz="900"/>
            </a:pPr>
            <a:endParaRPr lang="ja-JP"/>
          </a:p>
        </c:txPr>
        <c:crossAx val="454353536"/>
        <c:crosses val="autoZero"/>
        <c:crossBetween val="between"/>
        <c:dispUnits>
          <c:builtInUnit val="thousands"/>
        </c:dispUnits>
      </c:valAx>
      <c:spPr>
        <a:noFill/>
        <a:ln>
          <a:noFill/>
        </a:ln>
        <a:effectLst/>
      </c:spPr>
    </c:plotArea>
    <c:legend>
      <c:legendPos val="r"/>
      <c:layout>
        <c:manualLayout>
          <c:xMode val="edge"/>
          <c:yMode val="edge"/>
          <c:x val="0.57073064280815899"/>
          <c:y val="0.16419051910170979"/>
          <c:w val="0.34439577307960029"/>
          <c:h val="0.14457302757950155"/>
        </c:manualLayout>
      </c:layout>
      <c:overlay val="1"/>
      <c:spPr>
        <a:noFill/>
        <a:ln>
          <a:noFill/>
        </a:ln>
        <a:effectLst/>
      </c:spPr>
      <c:txPr>
        <a:bodyPr rot="0" vert="horz"/>
        <a:lstStyle/>
        <a:p>
          <a:pPr>
            <a:defRPr/>
          </a:pPr>
          <a:endParaRPr lang="ja-JP"/>
        </a:p>
      </c:txPr>
    </c:legend>
    <c:plotVisOnly val="1"/>
    <c:dispBlanksAs val="gap"/>
    <c:showDLblsOverMax val="0"/>
  </c:chart>
  <c:spPr>
    <a:noFill/>
    <a:ln>
      <a:noFill/>
    </a:ln>
    <a:effectLst/>
  </c:spPr>
  <c:txPr>
    <a:bodyPr/>
    <a:lstStyle/>
    <a:p>
      <a:pPr>
        <a:defRPr sz="1050">
          <a:solidFill>
            <a:schemeClr val="tx1"/>
          </a:solidFill>
          <a:uFillTx/>
          <a:latin typeface="Meiryo UI" panose="020B0604030504040204" pitchFamily="50" charset="-128"/>
          <a:ea typeface="Meiryo UI" panose="020B0604030504040204" pitchFamily="50" charset="-128"/>
        </a:defRPr>
      </a:pPr>
      <a:endParaRPr lang="ja-JP"/>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都府県</c:v>
                </c:pt>
              </c:strCache>
            </c:strRef>
          </c:tx>
          <c:spPr>
            <a:solidFill>
              <a:schemeClr val="accent1"/>
            </a:solidFill>
            <a:ln>
              <a:solidFill>
                <a:schemeClr val="accent1"/>
              </a:solid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EE20-4631-819E-E2EA06D9DE4E}"/>
                </c:ext>
              </c:extLst>
            </c:dLbl>
            <c:numFmt formatCode="#,##0.0_);[Red]\(#,##0.0\)" sourceLinked="0"/>
            <c:spPr>
              <a:noFill/>
              <a:ln>
                <a:noFill/>
              </a:ln>
              <a:effectLst/>
            </c:spPr>
            <c:txPr>
              <a:bodyPr rot="0" vert="horz"/>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東京</c:v>
                </c:pt>
                <c:pt idx="1">
                  <c:v>京都</c:v>
                </c:pt>
                <c:pt idx="2">
                  <c:v>大阪</c:v>
                </c:pt>
                <c:pt idx="3">
                  <c:v>神奈川</c:v>
                </c:pt>
                <c:pt idx="4">
                  <c:v>兵庫</c:v>
                </c:pt>
                <c:pt idx="5">
                  <c:v>愛知</c:v>
                </c:pt>
              </c:strCache>
            </c:strRef>
          </c:cat>
          <c:val>
            <c:numRef>
              <c:f>Sheet1!$B$2:$B$7</c:f>
              <c:numCache>
                <c:formatCode>General</c:formatCode>
                <c:ptCount val="6"/>
                <c:pt idx="0">
                  <c:v>123.9</c:v>
                </c:pt>
                <c:pt idx="1">
                  <c:v>27.1</c:v>
                </c:pt>
                <c:pt idx="2">
                  <c:v>47.9</c:v>
                </c:pt>
                <c:pt idx="3">
                  <c:v>24.4</c:v>
                </c:pt>
                <c:pt idx="4">
                  <c:v>34.1</c:v>
                </c:pt>
                <c:pt idx="5">
                  <c:v>13</c:v>
                </c:pt>
              </c:numCache>
            </c:numRef>
          </c:val>
          <c:extLst>
            <c:ext xmlns:c16="http://schemas.microsoft.com/office/drawing/2014/chart" uri="{C3380CC4-5D6E-409C-BE32-E72D297353CC}">
              <c16:uniqueId val="{00000000-B146-4708-9B12-D26B5428A721}"/>
            </c:ext>
          </c:extLst>
        </c:ser>
        <c:ser>
          <c:idx val="1"/>
          <c:order val="1"/>
          <c:tx>
            <c:strRef>
              <c:f>Sheet1!$C$1</c:f>
              <c:strCache>
                <c:ptCount val="1"/>
                <c:pt idx="0">
                  <c:v>県庁所在地政令市</c:v>
                </c:pt>
              </c:strCache>
            </c:strRef>
          </c:tx>
          <c:spPr>
            <a:pattFill prst="pct30">
              <a:fgClr>
                <a:schemeClr val="accent1">
                  <a:lumMod val="50000"/>
                </a:schemeClr>
              </a:fgClr>
              <a:bgClr>
                <a:schemeClr val="bg1"/>
              </a:bgClr>
            </a:pattFill>
            <a:ln>
              <a:solidFill>
                <a:schemeClr val="accent1"/>
              </a:solidFill>
            </a:ln>
            <a:effectLst/>
          </c:spPr>
          <c:invertIfNegative val="0"/>
          <c:dLbls>
            <c:numFmt formatCode="#,##0.0_);[Red]\(#,##0.0\)" sourceLinked="0"/>
            <c:spPr>
              <a:noFill/>
              <a:ln>
                <a:noFill/>
              </a:ln>
              <a:effectLst/>
            </c:spPr>
            <c:txPr>
              <a:bodyPr rot="0" vert="horz"/>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東京</c:v>
                </c:pt>
                <c:pt idx="1">
                  <c:v>京都</c:v>
                </c:pt>
                <c:pt idx="2">
                  <c:v>大阪</c:v>
                </c:pt>
                <c:pt idx="3">
                  <c:v>神奈川</c:v>
                </c:pt>
                <c:pt idx="4">
                  <c:v>兵庫</c:v>
                </c:pt>
                <c:pt idx="5">
                  <c:v>愛知</c:v>
                </c:pt>
              </c:strCache>
            </c:strRef>
          </c:cat>
          <c:val>
            <c:numRef>
              <c:f>Sheet1!$C$2:$C$7</c:f>
              <c:numCache>
                <c:formatCode>General</c:formatCode>
                <c:ptCount val="6"/>
                <c:pt idx="1">
                  <c:v>40.9</c:v>
                </c:pt>
                <c:pt idx="2">
                  <c:v>12.3</c:v>
                </c:pt>
                <c:pt idx="3">
                  <c:v>21.7</c:v>
                </c:pt>
                <c:pt idx="4">
                  <c:v>7.3</c:v>
                </c:pt>
                <c:pt idx="5">
                  <c:v>19</c:v>
                </c:pt>
              </c:numCache>
            </c:numRef>
          </c:val>
          <c:extLst>
            <c:ext xmlns:c16="http://schemas.microsoft.com/office/drawing/2014/chart" uri="{C3380CC4-5D6E-409C-BE32-E72D297353CC}">
              <c16:uniqueId val="{00000001-B146-4708-9B12-D26B5428A721}"/>
            </c:ext>
          </c:extLst>
        </c:ser>
        <c:dLbls>
          <c:showLegendKey val="0"/>
          <c:showVal val="0"/>
          <c:showCatName val="0"/>
          <c:showSerName val="0"/>
          <c:showPercent val="0"/>
          <c:showBubbleSize val="0"/>
        </c:dLbls>
        <c:gapWidth val="90"/>
        <c:overlap val="100"/>
        <c:axId val="454354320"/>
        <c:axId val="454348048"/>
      </c:barChart>
      <c:catAx>
        <c:axId val="454354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ja-JP"/>
          </a:p>
        </c:txPr>
        <c:crossAx val="454348048"/>
        <c:crosses val="autoZero"/>
        <c:auto val="1"/>
        <c:lblAlgn val="ctr"/>
        <c:lblOffset val="100"/>
        <c:noMultiLvlLbl val="0"/>
      </c:catAx>
      <c:valAx>
        <c:axId val="454348048"/>
        <c:scaling>
          <c:orientation val="minMax"/>
        </c:scaling>
        <c:delete val="0"/>
        <c:axPos val="l"/>
        <c:numFmt formatCode="General" sourceLinked="1"/>
        <c:majorTickMark val="none"/>
        <c:minorTickMark val="none"/>
        <c:tickLblPos val="nextTo"/>
        <c:spPr>
          <a:noFill/>
          <a:ln>
            <a:noFill/>
          </a:ln>
          <a:effectLst/>
        </c:spPr>
        <c:txPr>
          <a:bodyPr rot="-60000000" vert="horz"/>
          <a:lstStyle/>
          <a:p>
            <a:pPr>
              <a:defRPr sz="900"/>
            </a:pPr>
            <a:endParaRPr lang="ja-JP"/>
          </a:p>
        </c:txPr>
        <c:crossAx val="454354320"/>
        <c:crosses val="autoZero"/>
        <c:crossBetween val="between"/>
      </c:valAx>
      <c:spPr>
        <a:noFill/>
        <a:ln>
          <a:noFill/>
        </a:ln>
        <a:effectLst/>
      </c:spPr>
    </c:plotArea>
    <c:legend>
      <c:legendPos val="r"/>
      <c:layout>
        <c:manualLayout>
          <c:xMode val="edge"/>
          <c:yMode val="edge"/>
          <c:x val="0.64744330537114581"/>
          <c:y val="0.15666129147003724"/>
          <c:w val="0.33297048291064474"/>
          <c:h val="0.14457302757950155"/>
        </c:manualLayout>
      </c:layout>
      <c:overlay val="1"/>
    </c:legend>
    <c:plotVisOnly val="1"/>
    <c:dispBlanksAs val="gap"/>
    <c:showDLblsOverMax val="0"/>
  </c:chart>
  <c:spPr>
    <a:noFill/>
    <a:ln>
      <a:noFill/>
    </a:ln>
    <a:effectLst/>
  </c:spPr>
  <c:txPr>
    <a:bodyPr/>
    <a:lstStyle/>
    <a:p>
      <a:pPr>
        <a:defRPr sz="1050">
          <a:solidFill>
            <a:schemeClr val="tx1"/>
          </a:solidFill>
          <a:uFillTx/>
          <a:latin typeface="Meiryo UI" panose="020B0604030504040204" pitchFamily="50" charset="-128"/>
          <a:ea typeface="Meiryo UI" panose="020B0604030504040204" pitchFamily="50" charset="-128"/>
        </a:defRPr>
      </a:pPr>
      <a:endParaRPr lang="ja-JP"/>
    </a:p>
  </c:txPr>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E35FE022-3036-44BB-B369-7BA55F28989F}" type="datetimeFigureOut">
              <a:rPr kumimoji="1" lang="ja-JP" altLang="en-US" smtClean="0"/>
              <a:t>2019/5/20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4D2A07A1-4BB3-4BD3-BF11-2D316B346056}" type="slidenum">
              <a:rPr kumimoji="1" lang="ja-JP" altLang="en-US" smtClean="0"/>
              <a:t>‹#›</a:t>
            </a:fld>
            <a:endParaRPr kumimoji="1" lang="ja-JP" altLang="en-US"/>
          </a:p>
        </p:txBody>
      </p:sp>
    </p:spTree>
    <p:extLst>
      <p:ext uri="{BB962C8B-B14F-4D97-AF65-F5344CB8AC3E}">
        <p14:creationId xmlns:p14="http://schemas.microsoft.com/office/powerpoint/2010/main" val="10933417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4C952EF-A801-41CD-9808-D7638E0C8AEB}" type="datetime1">
              <a:rPr kumimoji="1" lang="ja-JP" altLang="en-US" smtClean="0"/>
              <a:t>2019/5/20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42FE4B-FE65-4246-A1F4-B3D4680A4CEF}" type="slidenum">
              <a:rPr kumimoji="1" lang="ja-JP" altLang="en-US" smtClean="0"/>
              <a:t>‹#›</a:t>
            </a:fld>
            <a:endParaRPr kumimoji="1" lang="ja-JP" altLang="en-US"/>
          </a:p>
        </p:txBody>
      </p:sp>
    </p:spTree>
    <p:extLst>
      <p:ext uri="{BB962C8B-B14F-4D97-AF65-F5344CB8AC3E}">
        <p14:creationId xmlns:p14="http://schemas.microsoft.com/office/powerpoint/2010/main" val="2778372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9E5F1E1-B2E4-47FF-86E3-64CF319C0537}" type="datetime1">
              <a:rPr kumimoji="1" lang="ja-JP" altLang="en-US" smtClean="0"/>
              <a:t>2019/5/20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42FE4B-FE65-4246-A1F4-B3D4680A4CEF}" type="slidenum">
              <a:rPr kumimoji="1" lang="ja-JP" altLang="en-US" smtClean="0"/>
              <a:t>‹#›</a:t>
            </a:fld>
            <a:endParaRPr kumimoji="1" lang="ja-JP" altLang="en-US"/>
          </a:p>
        </p:txBody>
      </p:sp>
    </p:spTree>
    <p:extLst>
      <p:ext uri="{BB962C8B-B14F-4D97-AF65-F5344CB8AC3E}">
        <p14:creationId xmlns:p14="http://schemas.microsoft.com/office/powerpoint/2010/main" val="898711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4D8FFE-DFA1-4731-BC59-63865DAA99F5}" type="datetime1">
              <a:rPr kumimoji="1" lang="ja-JP" altLang="en-US" smtClean="0"/>
              <a:t>2019/5/20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42FE4B-FE65-4246-A1F4-B3D4680A4CEF}" type="slidenum">
              <a:rPr kumimoji="1" lang="ja-JP" altLang="en-US" smtClean="0"/>
              <a:t>‹#›</a:t>
            </a:fld>
            <a:endParaRPr kumimoji="1" lang="ja-JP" altLang="en-US"/>
          </a:p>
        </p:txBody>
      </p:sp>
    </p:spTree>
    <p:extLst>
      <p:ext uri="{BB962C8B-B14F-4D97-AF65-F5344CB8AC3E}">
        <p14:creationId xmlns:p14="http://schemas.microsoft.com/office/powerpoint/2010/main" val="1919715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FDB5CCD-3B32-4B25-8ED0-61A0CBA2EC9F}" type="datetime1">
              <a:rPr kumimoji="1" lang="ja-JP" altLang="en-US" smtClean="0"/>
              <a:t>2019/5/20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42FE4B-FE65-4246-A1F4-B3D4680A4CEF}" type="slidenum">
              <a:rPr kumimoji="1" lang="ja-JP" altLang="en-US" smtClean="0"/>
              <a:t>‹#›</a:t>
            </a:fld>
            <a:endParaRPr kumimoji="1" lang="ja-JP" altLang="en-US"/>
          </a:p>
        </p:txBody>
      </p:sp>
    </p:spTree>
    <p:extLst>
      <p:ext uri="{BB962C8B-B14F-4D97-AF65-F5344CB8AC3E}">
        <p14:creationId xmlns:p14="http://schemas.microsoft.com/office/powerpoint/2010/main" val="160662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E29890F-68B7-4D07-A2D2-95D28BB657CF}" type="datetime1">
              <a:rPr kumimoji="1" lang="ja-JP" altLang="en-US" smtClean="0"/>
              <a:t>2019/5/20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42FE4B-FE65-4246-A1F4-B3D4680A4CEF}" type="slidenum">
              <a:rPr kumimoji="1" lang="ja-JP" altLang="en-US" smtClean="0"/>
              <a:t>‹#›</a:t>
            </a:fld>
            <a:endParaRPr kumimoji="1" lang="ja-JP" altLang="en-US"/>
          </a:p>
        </p:txBody>
      </p:sp>
    </p:spTree>
    <p:extLst>
      <p:ext uri="{BB962C8B-B14F-4D97-AF65-F5344CB8AC3E}">
        <p14:creationId xmlns:p14="http://schemas.microsoft.com/office/powerpoint/2010/main" val="4156158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AB66BA6-FB55-4531-AECE-0AB07E87FABD}" type="datetime1">
              <a:rPr kumimoji="1" lang="ja-JP" altLang="en-US" smtClean="0"/>
              <a:t>2019/5/20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42FE4B-FE65-4246-A1F4-B3D4680A4CEF}" type="slidenum">
              <a:rPr kumimoji="1" lang="ja-JP" altLang="en-US" smtClean="0"/>
              <a:t>‹#›</a:t>
            </a:fld>
            <a:endParaRPr kumimoji="1" lang="ja-JP" altLang="en-US"/>
          </a:p>
        </p:txBody>
      </p:sp>
    </p:spTree>
    <p:extLst>
      <p:ext uri="{BB962C8B-B14F-4D97-AF65-F5344CB8AC3E}">
        <p14:creationId xmlns:p14="http://schemas.microsoft.com/office/powerpoint/2010/main" val="3236046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4491BBA-7445-4DF3-85DF-6DE8896E3C8E}" type="datetime1">
              <a:rPr kumimoji="1" lang="ja-JP" altLang="en-US" smtClean="0"/>
              <a:t>2019/5/20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242FE4B-FE65-4246-A1F4-B3D4680A4CEF}" type="slidenum">
              <a:rPr kumimoji="1" lang="ja-JP" altLang="en-US" smtClean="0"/>
              <a:t>‹#›</a:t>
            </a:fld>
            <a:endParaRPr kumimoji="1" lang="ja-JP" altLang="en-US"/>
          </a:p>
        </p:txBody>
      </p:sp>
    </p:spTree>
    <p:extLst>
      <p:ext uri="{BB962C8B-B14F-4D97-AF65-F5344CB8AC3E}">
        <p14:creationId xmlns:p14="http://schemas.microsoft.com/office/powerpoint/2010/main" val="3244296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BBEBFC7-DFFE-4A40-B5A6-E9A92DBD8AEB}" type="datetime1">
              <a:rPr kumimoji="1" lang="ja-JP" altLang="en-US" smtClean="0"/>
              <a:t>2019/5/20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242FE4B-FE65-4246-A1F4-B3D4680A4CEF}" type="slidenum">
              <a:rPr kumimoji="1" lang="ja-JP" altLang="en-US" smtClean="0"/>
              <a:t>‹#›</a:t>
            </a:fld>
            <a:endParaRPr kumimoji="1" lang="ja-JP" altLang="en-US"/>
          </a:p>
        </p:txBody>
      </p:sp>
    </p:spTree>
    <p:extLst>
      <p:ext uri="{BB962C8B-B14F-4D97-AF65-F5344CB8AC3E}">
        <p14:creationId xmlns:p14="http://schemas.microsoft.com/office/powerpoint/2010/main" val="3332367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5F045-7CF0-4B0D-BCF9-C6083D5C73BC}" type="datetime1">
              <a:rPr kumimoji="1" lang="ja-JP" altLang="en-US" smtClean="0"/>
              <a:t>2019/5/20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242FE4B-FE65-4246-A1F4-B3D4680A4CEF}" type="slidenum">
              <a:rPr kumimoji="1" lang="ja-JP" altLang="en-US" smtClean="0"/>
              <a:t>‹#›</a:t>
            </a:fld>
            <a:endParaRPr kumimoji="1" lang="ja-JP" altLang="en-US"/>
          </a:p>
        </p:txBody>
      </p:sp>
    </p:spTree>
    <p:extLst>
      <p:ext uri="{BB962C8B-B14F-4D97-AF65-F5344CB8AC3E}">
        <p14:creationId xmlns:p14="http://schemas.microsoft.com/office/powerpoint/2010/main" val="3005086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15A0D8-2123-432D-9BF9-0535FE04D5EA}" type="datetime1">
              <a:rPr kumimoji="1" lang="ja-JP" altLang="en-US" smtClean="0"/>
              <a:t>2019/5/20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42FE4B-FE65-4246-A1F4-B3D4680A4CEF}" type="slidenum">
              <a:rPr kumimoji="1" lang="ja-JP" altLang="en-US" smtClean="0"/>
              <a:t>‹#›</a:t>
            </a:fld>
            <a:endParaRPr kumimoji="1" lang="ja-JP" altLang="en-US"/>
          </a:p>
        </p:txBody>
      </p:sp>
    </p:spTree>
    <p:extLst>
      <p:ext uri="{BB962C8B-B14F-4D97-AF65-F5344CB8AC3E}">
        <p14:creationId xmlns:p14="http://schemas.microsoft.com/office/powerpoint/2010/main" val="2023459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401FA1-AD22-4A51-BA11-390343CA29F1}" type="datetime1">
              <a:rPr kumimoji="1" lang="ja-JP" altLang="en-US" smtClean="0"/>
              <a:t>2019/5/20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42FE4B-FE65-4246-A1F4-B3D4680A4CEF}" type="slidenum">
              <a:rPr kumimoji="1" lang="ja-JP" altLang="en-US" smtClean="0"/>
              <a:t>‹#›</a:t>
            </a:fld>
            <a:endParaRPr kumimoji="1" lang="ja-JP" altLang="en-US"/>
          </a:p>
        </p:txBody>
      </p:sp>
    </p:spTree>
    <p:extLst>
      <p:ext uri="{BB962C8B-B14F-4D97-AF65-F5344CB8AC3E}">
        <p14:creationId xmlns:p14="http://schemas.microsoft.com/office/powerpoint/2010/main" val="4151138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EFEE8-CBF3-4D3D-BF2F-BB7DC584453A}" type="datetime1">
              <a:rPr kumimoji="1" lang="ja-JP" altLang="en-US" smtClean="0"/>
              <a:t>2019/5/20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42FE4B-FE65-4246-A1F4-B3D4680A4CEF}" type="slidenum">
              <a:rPr kumimoji="1" lang="ja-JP" altLang="en-US" smtClean="0"/>
              <a:t>‹#›</a:t>
            </a:fld>
            <a:endParaRPr kumimoji="1" lang="ja-JP" altLang="en-US"/>
          </a:p>
        </p:txBody>
      </p:sp>
    </p:spTree>
    <p:extLst>
      <p:ext uri="{BB962C8B-B14F-4D97-AF65-F5344CB8AC3E}">
        <p14:creationId xmlns:p14="http://schemas.microsoft.com/office/powerpoint/2010/main" val="297275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p:cNvSpPr/>
          <p:nvPr/>
        </p:nvSpPr>
        <p:spPr>
          <a:xfrm>
            <a:off x="1051665" y="5663649"/>
            <a:ext cx="2592000" cy="828000"/>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altLang="ja-JP"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産振機構</a:t>
            </a:r>
            <a:r>
              <a:rPr kumimoji="1" lang="en-US" altLang="ja-JP"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p>
          <a:p>
            <a:pPr algn="ctr"/>
            <a:endParaRPr kumimoji="1" lang="en-US" altLang="ja-JP" sz="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貸館や国事業のベーシックなサービス</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6" name="四角形: 角を丸くする 5"/>
          <p:cNvSpPr/>
          <p:nvPr/>
        </p:nvSpPr>
        <p:spPr>
          <a:xfrm>
            <a:off x="1051665" y="4527554"/>
            <a:ext cx="2592000" cy="828000"/>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lang="en-US" altLang="ja-JP"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都市型Ｃ</a:t>
            </a:r>
            <a:r>
              <a:rPr lang="en-US" altLang="ja-JP"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kumimoji="1" lang="en-US" altLang="ja-JP"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民間人材を活かした多彩なサービス</a:t>
            </a:r>
            <a:endParaRPr kumimoji="1" lang="ja-JP" altLang="en-US" sz="1200" b="1" dirty="0">
              <a:latin typeface="Meiryo UI" panose="020B0604030504040204" pitchFamily="50" charset="-128"/>
              <a:ea typeface="Meiryo UI" panose="020B0604030504040204" pitchFamily="50" charset="-128"/>
            </a:endParaRPr>
          </a:p>
        </p:txBody>
      </p:sp>
      <p:sp>
        <p:nvSpPr>
          <p:cNvPr id="7" name="四角形: 角を丸くする 6"/>
          <p:cNvSpPr/>
          <p:nvPr/>
        </p:nvSpPr>
        <p:spPr>
          <a:xfrm>
            <a:off x="1051665" y="1434084"/>
            <a:ext cx="2592000" cy="756000"/>
          </a:xfrm>
          <a:prstGeom prst="roundRect">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600" b="1" dirty="0">
                <a:latin typeface="Meiryo UI" panose="020B0604030504040204" pitchFamily="50" charset="-128"/>
                <a:ea typeface="Meiryo UI" panose="020B0604030504040204" pitchFamily="50" charset="-128"/>
              </a:rPr>
              <a:t>国際化支援</a:t>
            </a:r>
            <a:endParaRPr kumimoji="1" lang="en-US" altLang="ja-JP" sz="1600" b="1" dirty="0">
              <a:latin typeface="Meiryo UI" panose="020B0604030504040204" pitchFamily="50" charset="-128"/>
              <a:ea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rPr>
              <a:t>（海外展開・対大阪投資）</a:t>
            </a:r>
            <a:endParaRPr kumimoji="1" lang="ja-JP" altLang="en-US" sz="1600" b="1" dirty="0">
              <a:latin typeface="Meiryo UI" panose="020B0604030504040204" pitchFamily="50" charset="-128"/>
              <a:ea typeface="Meiryo UI" panose="020B0604030504040204" pitchFamily="50" charset="-128"/>
            </a:endParaRPr>
          </a:p>
        </p:txBody>
      </p:sp>
      <p:sp>
        <p:nvSpPr>
          <p:cNvPr id="9" name="四角形: 角を丸くする 8"/>
          <p:cNvSpPr/>
          <p:nvPr/>
        </p:nvSpPr>
        <p:spPr>
          <a:xfrm>
            <a:off x="1051665" y="2338191"/>
            <a:ext cx="2592000" cy="756000"/>
          </a:xfrm>
          <a:prstGeom prst="roundRect">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600" b="1" dirty="0">
                <a:latin typeface="Meiryo UI" panose="020B0604030504040204" pitchFamily="50" charset="-128"/>
                <a:ea typeface="Meiryo UI" panose="020B0604030504040204" pitchFamily="50" charset="-128"/>
              </a:rPr>
              <a:t>事業承継支援</a:t>
            </a:r>
            <a:endParaRPr kumimoji="1" lang="en-US" altLang="ja-JP" sz="1600" b="1" dirty="0">
              <a:latin typeface="Meiryo UI" panose="020B0604030504040204" pitchFamily="50" charset="-128"/>
              <a:ea typeface="Meiryo UI" panose="020B0604030504040204" pitchFamily="50" charset="-128"/>
            </a:endParaRPr>
          </a:p>
        </p:txBody>
      </p:sp>
      <p:sp>
        <p:nvSpPr>
          <p:cNvPr id="10" name="四角形: 角を丸くする 9"/>
          <p:cNvSpPr/>
          <p:nvPr/>
        </p:nvSpPr>
        <p:spPr>
          <a:xfrm>
            <a:off x="1051665" y="3252627"/>
            <a:ext cx="2592000" cy="756000"/>
          </a:xfrm>
          <a:prstGeom prst="roundRect">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600" b="1" dirty="0">
                <a:latin typeface="Meiryo UI" panose="020B0604030504040204" pitchFamily="50" charset="-128"/>
                <a:ea typeface="Meiryo UI" panose="020B0604030504040204" pitchFamily="50" charset="-128"/>
              </a:rPr>
              <a:t>創業支援</a:t>
            </a:r>
            <a:endParaRPr kumimoji="1" lang="en-US" altLang="ja-JP" sz="1600" b="1"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2101444" y="5301503"/>
            <a:ext cx="492443" cy="461665"/>
          </a:xfrm>
          <a:prstGeom prst="rect">
            <a:avLst/>
          </a:prstGeom>
        </p:spPr>
        <p:txBody>
          <a:bodyPr wrap="none" rtlCol="0">
            <a:spAutoFit/>
          </a:bodyPr>
          <a:lstStyle/>
          <a:p>
            <a:r>
              <a:rPr kumimoji="1" lang="ja-JP" altLang="en-US" sz="2400" dirty="0"/>
              <a:t>＋</a:t>
            </a:r>
          </a:p>
        </p:txBody>
      </p:sp>
      <p:sp>
        <p:nvSpPr>
          <p:cNvPr id="11" name="テキスト ボックス 10"/>
          <p:cNvSpPr txBox="1"/>
          <p:nvPr/>
        </p:nvSpPr>
        <p:spPr>
          <a:xfrm>
            <a:off x="2101444" y="4008627"/>
            <a:ext cx="492443" cy="461665"/>
          </a:xfrm>
          <a:prstGeom prst="rect">
            <a:avLst/>
          </a:prstGeom>
        </p:spPr>
        <p:txBody>
          <a:bodyPr wrap="none" rtlCol="0">
            <a:spAutoFit/>
          </a:bodyPr>
          <a:lstStyle/>
          <a:p>
            <a:r>
              <a:rPr kumimoji="1" lang="ja-JP" altLang="en-US" sz="2400" dirty="0"/>
              <a:t>＋</a:t>
            </a:r>
          </a:p>
        </p:txBody>
      </p:sp>
      <p:sp>
        <p:nvSpPr>
          <p:cNvPr id="19" name="テキスト ボックス 18"/>
          <p:cNvSpPr txBox="1"/>
          <p:nvPr/>
        </p:nvSpPr>
        <p:spPr>
          <a:xfrm>
            <a:off x="256760" y="757563"/>
            <a:ext cx="3745584" cy="369332"/>
          </a:xfrm>
          <a:prstGeom prst="rect">
            <a:avLst/>
          </a:prstGeom>
        </p:spPr>
        <p:txBody>
          <a:bodyPr wrap="square" rtlCol="0">
            <a:spAutoFit/>
          </a:bodyPr>
          <a:lstStyle/>
          <a:p>
            <a:pPr algn="ctr"/>
            <a:r>
              <a:rPr lang="ja-JP" altLang="en-US" b="1" dirty="0">
                <a:latin typeface="Meiryo UI" panose="020B0604030504040204" pitchFamily="50" charset="-128"/>
                <a:ea typeface="Meiryo UI" panose="020B0604030504040204" pitchFamily="50" charset="-128"/>
              </a:rPr>
              <a:t>中小企業支援機能の</a:t>
            </a:r>
            <a:r>
              <a:rPr kumimoji="1" lang="ja-JP" altLang="en-US" b="1" dirty="0">
                <a:latin typeface="Meiryo UI" panose="020B0604030504040204" pitchFamily="50" charset="-128"/>
                <a:ea typeface="Meiryo UI" panose="020B0604030504040204" pitchFamily="50" charset="-128"/>
              </a:rPr>
              <a:t>進化のプロセス</a:t>
            </a:r>
          </a:p>
        </p:txBody>
      </p:sp>
      <p:cxnSp>
        <p:nvCxnSpPr>
          <p:cNvPr id="21" name="直線コネクタ 20"/>
          <p:cNvCxnSpPr/>
          <p:nvPr/>
        </p:nvCxnSpPr>
        <p:spPr>
          <a:xfrm>
            <a:off x="338219" y="1149031"/>
            <a:ext cx="3501806" cy="0"/>
          </a:xfrm>
          <a:prstGeom prst="line">
            <a:avLst/>
          </a:prstGeom>
          <a:ln>
            <a:solidFill>
              <a:schemeClr val="tx1"/>
            </a:solidFill>
          </a:ln>
        </p:spPr>
        <p:style>
          <a:lnRef idx="1">
            <a:schemeClr val="accent1"/>
          </a:lnRef>
          <a:fillRef idx="0">
            <a:schemeClr val="accent1"/>
          </a:fillRef>
          <a:effectRef idx="1">
            <a:schemeClr val="accent1"/>
          </a:effectRef>
          <a:fontRef idx="minor">
            <a:schemeClr val="tx1"/>
          </a:fontRef>
        </p:style>
      </p:cxnSp>
      <p:sp>
        <p:nvSpPr>
          <p:cNvPr id="22" name="テキスト ボックス 21"/>
          <p:cNvSpPr txBox="1"/>
          <p:nvPr/>
        </p:nvSpPr>
        <p:spPr>
          <a:xfrm>
            <a:off x="2464529" y="289148"/>
            <a:ext cx="4767652" cy="400110"/>
          </a:xfrm>
          <a:prstGeom prst="rect">
            <a:avLst/>
          </a:prstGeom>
        </p:spPr>
        <p:txBody>
          <a:bodyPr wrap="none" rtlCol="0">
            <a:spAutoFit/>
          </a:bodyPr>
          <a:lstStyle/>
          <a:p>
            <a:r>
              <a:rPr lang="ja-JP" altLang="en-US" sz="2000" b="1" dirty="0">
                <a:latin typeface="Meiryo UI" panose="020B0604030504040204" pitchFamily="50" charset="-128"/>
                <a:ea typeface="Meiryo UI" panose="020B0604030504040204" pitchFamily="50" charset="-128"/>
              </a:rPr>
              <a:t>中小企業支援機関における改革の方向性</a:t>
            </a:r>
            <a:endParaRPr kumimoji="1" lang="ja-JP" altLang="en-US" sz="2000" b="1" dirty="0">
              <a:latin typeface="Meiryo UI" panose="020B0604030504040204" pitchFamily="50" charset="-128"/>
              <a:ea typeface="Meiryo UI" panose="020B0604030504040204" pitchFamily="50" charset="-128"/>
            </a:endParaRPr>
          </a:p>
        </p:txBody>
      </p:sp>
      <p:sp>
        <p:nvSpPr>
          <p:cNvPr id="2" name="二等辺三角形 1"/>
          <p:cNvSpPr/>
          <p:nvPr/>
        </p:nvSpPr>
        <p:spPr>
          <a:xfrm rot="5400000">
            <a:off x="2935805" y="2438343"/>
            <a:ext cx="2746536" cy="461665"/>
          </a:xfrm>
          <a:prstGeom prst="triangle">
            <a:avLst>
              <a:gd name="adj" fmla="val 51058"/>
            </a:avLst>
          </a:prstGeom>
          <a:solidFill>
            <a:schemeClr val="bg1">
              <a:lumMod val="75000"/>
            </a:schemeClr>
          </a:solidFill>
          <a:ln>
            <a:no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24" name="二等辺三角形 23"/>
          <p:cNvSpPr/>
          <p:nvPr/>
        </p:nvSpPr>
        <p:spPr>
          <a:xfrm rot="5400000">
            <a:off x="3462238" y="5253155"/>
            <a:ext cx="1980519" cy="332167"/>
          </a:xfrm>
          <a:prstGeom prst="triangle">
            <a:avLst/>
          </a:prstGeom>
          <a:solidFill>
            <a:schemeClr val="bg1">
              <a:lumMod val="75000"/>
            </a:schemeClr>
          </a:solidFill>
          <a:ln>
            <a:no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4618581" y="4629214"/>
            <a:ext cx="4103052" cy="1754326"/>
          </a:xfrm>
          <a:prstGeom prst="rect">
            <a:avLst/>
          </a:prstGeom>
        </p:spPr>
        <p:txBody>
          <a:bodyPr wrap="square" rtlCol="0">
            <a:spAutoFit/>
          </a:bodyPr>
          <a:lstStyle/>
          <a:p>
            <a:pPr marL="285750" indent="-285750">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新法人を設立（</a:t>
            </a:r>
            <a:r>
              <a:rPr lang="en-US" altLang="ja-JP" dirty="0">
                <a:latin typeface="Meiryo UI" panose="020B0604030504040204" pitchFamily="50" charset="-128"/>
                <a:ea typeface="Meiryo UI" panose="020B0604030504040204" pitchFamily="50" charset="-128"/>
              </a:rPr>
              <a:t>2019.4</a:t>
            </a:r>
            <a:r>
              <a:rPr lang="ja-JP" altLang="en-US" dirty="0">
                <a:latin typeface="Meiryo UI" panose="020B0604030504040204" pitchFamily="50" charset="-128"/>
                <a:ea typeface="Meiryo UI" panose="020B0604030504040204" pitchFamily="50" charset="-128"/>
              </a:rPr>
              <a:t>月）</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両法人はともに新法人に統合し、再編</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府市の機能や予算も棚卸し。なるべく新法人に業務を移管</a:t>
            </a:r>
          </a:p>
        </p:txBody>
      </p:sp>
      <p:sp>
        <p:nvSpPr>
          <p:cNvPr id="13" name="正方形/長方形 12"/>
          <p:cNvSpPr/>
          <p:nvPr/>
        </p:nvSpPr>
        <p:spPr>
          <a:xfrm>
            <a:off x="980848" y="4428979"/>
            <a:ext cx="2733635" cy="2218564"/>
          </a:xfrm>
          <a:prstGeom prst="rect">
            <a:avLst/>
          </a:prstGeom>
          <a:noFill/>
          <a:ln>
            <a:solidFill>
              <a:schemeClr val="tx1"/>
            </a:solid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771512" y="4793485"/>
            <a:ext cx="461665" cy="1497096"/>
          </a:xfrm>
          <a:prstGeom prst="rect">
            <a:avLst/>
          </a:prstGeom>
        </p:spPr>
        <p:txBody>
          <a:bodyPr vert="eaVert" wrap="square" rtlCol="0" anchor="ctr">
            <a:spAutoFit/>
          </a:bodyPr>
          <a:lstStyle/>
          <a:p>
            <a:pPr algn="ctr"/>
            <a:r>
              <a:rPr kumimoji="1" lang="ja-JP" altLang="en-US" dirty="0">
                <a:latin typeface="Meiryo UI" panose="020B0604030504040204" pitchFamily="50" charset="-128"/>
                <a:ea typeface="Meiryo UI" panose="020B0604030504040204" pitchFamily="50" charset="-128"/>
              </a:rPr>
              <a:t>新法人に統合</a:t>
            </a:r>
          </a:p>
        </p:txBody>
      </p:sp>
      <p:sp>
        <p:nvSpPr>
          <p:cNvPr id="27" name="正方形/長方形 26"/>
          <p:cNvSpPr/>
          <p:nvPr/>
        </p:nvSpPr>
        <p:spPr>
          <a:xfrm>
            <a:off x="887620" y="1243600"/>
            <a:ext cx="2920091" cy="5517350"/>
          </a:xfrm>
          <a:prstGeom prst="rect">
            <a:avLst/>
          </a:prstGeom>
          <a:noFill/>
          <a:ln>
            <a:solidFill>
              <a:schemeClr val="tx1"/>
            </a:solid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94CF2760-6A41-4D8C-A023-3BA90ECC4C57}"/>
              </a:ext>
            </a:extLst>
          </p:cNvPr>
          <p:cNvSpPr/>
          <p:nvPr/>
        </p:nvSpPr>
        <p:spPr>
          <a:xfrm>
            <a:off x="4618580" y="1453578"/>
            <a:ext cx="4392159" cy="246638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285750" indent="-285750">
              <a:lnSpc>
                <a:spcPts val="2400"/>
              </a:lnSpc>
              <a:buFont typeface="Wingdings" panose="05000000000000000000" pitchFamily="2" charset="2"/>
              <a:buChar char="n"/>
            </a:pPr>
            <a:r>
              <a:rPr kumimoji="1" lang="ja-JP" altLang="en-US" sz="2000" dirty="0">
                <a:solidFill>
                  <a:schemeClr val="tx1"/>
                </a:solidFill>
                <a:latin typeface="Meiryo UI" panose="020B0604030504040204" pitchFamily="50" charset="-128"/>
                <a:ea typeface="Meiryo UI" panose="020B0604030504040204" pitchFamily="50" charset="-128"/>
              </a:rPr>
              <a:t>経営</a:t>
            </a:r>
            <a:r>
              <a:rPr lang="ja-JP" altLang="en-US" sz="2000" dirty="0">
                <a:solidFill>
                  <a:schemeClr val="tx1"/>
                </a:solidFill>
                <a:latin typeface="Meiryo UI" panose="020B0604030504040204" pitchFamily="50" charset="-128"/>
                <a:ea typeface="Meiryo UI" panose="020B0604030504040204" pitchFamily="50" charset="-128"/>
              </a:rPr>
              <a:t>課題</a:t>
            </a:r>
            <a:r>
              <a:rPr kumimoji="1" lang="ja-JP" altLang="en-US" sz="2000" dirty="0">
                <a:solidFill>
                  <a:schemeClr val="tx1"/>
                </a:solidFill>
                <a:latin typeface="Meiryo UI" panose="020B0604030504040204" pitchFamily="50" charset="-128"/>
                <a:ea typeface="Meiryo UI" panose="020B0604030504040204" pitchFamily="50" charset="-128"/>
              </a:rPr>
              <a:t>の高度化と専門家への</a:t>
            </a:r>
            <a:r>
              <a:rPr lang="ja-JP" altLang="en-US" sz="2000" dirty="0">
                <a:solidFill>
                  <a:schemeClr val="tx1"/>
                </a:solidFill>
                <a:latin typeface="Meiryo UI" panose="020B0604030504040204" pitchFamily="50" charset="-128"/>
                <a:ea typeface="Meiryo UI" panose="020B0604030504040204" pitchFamily="50" charset="-128"/>
              </a:rPr>
              <a:t>対応</a:t>
            </a:r>
            <a:endParaRPr kumimoji="1" lang="en-US" altLang="ja-JP" sz="2000" dirty="0">
              <a:solidFill>
                <a:schemeClr val="tx1"/>
              </a:solidFill>
              <a:latin typeface="Meiryo UI" panose="020B0604030504040204" pitchFamily="50" charset="-128"/>
              <a:ea typeface="Meiryo UI" panose="020B0604030504040204" pitchFamily="50" charset="-128"/>
            </a:endParaRPr>
          </a:p>
          <a:p>
            <a:pPr marL="285750" indent="-285750">
              <a:lnSpc>
                <a:spcPts val="2400"/>
              </a:lnSpc>
              <a:buFont typeface="Wingdings" panose="05000000000000000000" pitchFamily="2" charset="2"/>
              <a:buChar char="n"/>
            </a:pPr>
            <a:endParaRPr lang="en-US" altLang="ja-JP" sz="2000" dirty="0">
              <a:solidFill>
                <a:schemeClr val="tx1"/>
              </a:solidFill>
              <a:latin typeface="Meiryo UI" panose="020B0604030504040204" pitchFamily="50" charset="-128"/>
              <a:ea typeface="Meiryo UI" panose="020B0604030504040204" pitchFamily="50" charset="-128"/>
            </a:endParaRPr>
          </a:p>
          <a:p>
            <a:pPr marL="285750" indent="-285750">
              <a:lnSpc>
                <a:spcPts val="2400"/>
              </a:lnSpc>
              <a:buFont typeface="Wingdings" panose="05000000000000000000" pitchFamily="2" charset="2"/>
              <a:buChar char="n"/>
            </a:pPr>
            <a:r>
              <a:rPr lang="ja-JP" altLang="en-US" sz="2000" dirty="0">
                <a:solidFill>
                  <a:schemeClr val="tx1"/>
                </a:solidFill>
                <a:latin typeface="Meiryo UI" panose="020B0604030504040204" pitchFamily="50" charset="-128"/>
                <a:ea typeface="Meiryo UI" panose="020B0604030504040204" pitchFamily="50" charset="-128"/>
              </a:rPr>
              <a:t>国際化</a:t>
            </a:r>
            <a:endParaRPr lang="en-US" altLang="ja-JP" sz="2000" dirty="0">
              <a:solidFill>
                <a:schemeClr val="tx1"/>
              </a:solidFill>
              <a:latin typeface="Meiryo UI" panose="020B0604030504040204" pitchFamily="50" charset="-128"/>
              <a:ea typeface="Meiryo UI" panose="020B0604030504040204" pitchFamily="50" charset="-128"/>
            </a:endParaRPr>
          </a:p>
          <a:p>
            <a:pPr marL="285750" indent="-285750">
              <a:lnSpc>
                <a:spcPts val="2400"/>
              </a:lnSpc>
              <a:buFont typeface="Wingdings" panose="05000000000000000000" pitchFamily="2" charset="2"/>
              <a:buChar char="n"/>
            </a:pPr>
            <a:endParaRPr lang="en-US" altLang="ja-JP" sz="2000" dirty="0">
              <a:solidFill>
                <a:schemeClr val="tx1"/>
              </a:solidFill>
              <a:latin typeface="Meiryo UI" panose="020B0604030504040204" pitchFamily="50" charset="-128"/>
              <a:ea typeface="Meiryo UI" panose="020B0604030504040204" pitchFamily="50" charset="-128"/>
            </a:endParaRPr>
          </a:p>
          <a:p>
            <a:pPr marL="285750" indent="-285750">
              <a:lnSpc>
                <a:spcPts val="2400"/>
              </a:lnSpc>
              <a:buFont typeface="Wingdings" panose="05000000000000000000" pitchFamily="2" charset="2"/>
              <a:buChar char="n"/>
            </a:pPr>
            <a:r>
              <a:rPr lang="ja-JP" altLang="en-US" sz="2000" dirty="0">
                <a:solidFill>
                  <a:schemeClr val="tx1"/>
                </a:solidFill>
                <a:latin typeface="Meiryo UI" panose="020B0604030504040204" pitchFamily="50" charset="-128"/>
                <a:ea typeface="Meiryo UI" panose="020B0604030504040204" pitchFamily="50" charset="-128"/>
              </a:rPr>
              <a:t>事業承継・</a:t>
            </a:r>
            <a:r>
              <a:rPr lang="en-US" altLang="ja-JP" sz="2000" dirty="0">
                <a:solidFill>
                  <a:schemeClr val="tx1"/>
                </a:solidFill>
                <a:latin typeface="Meiryo UI" panose="020B0604030504040204" pitchFamily="50" charset="-128"/>
                <a:ea typeface="Meiryo UI" panose="020B0604030504040204" pitchFamily="50" charset="-128"/>
              </a:rPr>
              <a:t>M&amp;A</a:t>
            </a:r>
            <a:endParaRPr kumimoji="1" lang="en-US" altLang="ja-JP" sz="2000" dirty="0">
              <a:solidFill>
                <a:schemeClr val="tx1"/>
              </a:solidFill>
              <a:latin typeface="Meiryo UI" panose="020B0604030504040204" pitchFamily="50" charset="-128"/>
              <a:ea typeface="Meiryo UI" panose="020B0604030504040204" pitchFamily="50" charset="-128"/>
            </a:endParaRPr>
          </a:p>
          <a:p>
            <a:pPr marL="285750" indent="-285750">
              <a:lnSpc>
                <a:spcPts val="2400"/>
              </a:lnSpc>
              <a:buFont typeface="Wingdings" panose="05000000000000000000" pitchFamily="2" charset="2"/>
              <a:buChar char="n"/>
            </a:pPr>
            <a:endParaRPr kumimoji="1" lang="en-US" altLang="ja-JP" sz="2000" dirty="0">
              <a:solidFill>
                <a:schemeClr val="tx1"/>
              </a:solidFill>
              <a:latin typeface="Meiryo UI" panose="020B0604030504040204" pitchFamily="50" charset="-128"/>
              <a:ea typeface="Meiryo UI" panose="020B0604030504040204" pitchFamily="50" charset="-128"/>
            </a:endParaRPr>
          </a:p>
          <a:p>
            <a:pPr marL="285750" indent="-285750">
              <a:lnSpc>
                <a:spcPts val="2400"/>
              </a:lnSpc>
              <a:buFont typeface="Wingdings" panose="05000000000000000000" pitchFamily="2" charset="2"/>
              <a:buChar char="n"/>
            </a:pPr>
            <a:r>
              <a:rPr kumimoji="1" lang="ja-JP" altLang="en-US" sz="2000" dirty="0">
                <a:solidFill>
                  <a:schemeClr val="tx1"/>
                </a:solidFill>
                <a:latin typeface="Meiryo UI" panose="020B0604030504040204" pitchFamily="50" charset="-128"/>
                <a:ea typeface="Meiryo UI" panose="020B0604030504040204" pitchFamily="50" charset="-128"/>
              </a:rPr>
              <a:t>創業・第</a:t>
            </a:r>
            <a:r>
              <a:rPr kumimoji="1" lang="en-US" altLang="ja-JP" sz="2000" dirty="0">
                <a:solidFill>
                  <a:schemeClr val="tx1"/>
                </a:solidFill>
                <a:latin typeface="Meiryo UI" panose="020B0604030504040204" pitchFamily="50" charset="-128"/>
                <a:ea typeface="Meiryo UI" panose="020B0604030504040204" pitchFamily="50" charset="-128"/>
              </a:rPr>
              <a:t>2</a:t>
            </a:r>
            <a:r>
              <a:rPr kumimoji="1" lang="ja-JP" altLang="en-US" sz="2000" dirty="0">
                <a:solidFill>
                  <a:schemeClr val="tx1"/>
                </a:solidFill>
                <a:latin typeface="Meiryo UI" panose="020B0604030504040204" pitchFamily="50" charset="-128"/>
                <a:ea typeface="Meiryo UI" panose="020B0604030504040204" pitchFamily="50" charset="-128"/>
              </a:rPr>
              <a:t>創業</a:t>
            </a:r>
            <a:endParaRPr kumimoji="1" lang="ja-JP" altLang="en-US" sz="2400" dirty="0">
              <a:solidFill>
                <a:schemeClr val="tx1"/>
              </a:solidFill>
              <a:latin typeface="Meiryo UI" panose="020B0604030504040204" pitchFamily="50" charset="-128"/>
              <a:ea typeface="Meiryo UI" panose="020B0604030504040204" pitchFamily="50" charset="-128"/>
            </a:endParaRPr>
          </a:p>
        </p:txBody>
      </p:sp>
      <p:sp>
        <p:nvSpPr>
          <p:cNvPr id="12" name="四角形: 角を丸くする 11">
            <a:extLst>
              <a:ext uri="{FF2B5EF4-FFF2-40B4-BE49-F238E27FC236}">
                <a16:creationId xmlns:a16="http://schemas.microsoft.com/office/drawing/2014/main" id="{D8BA4596-BF67-4A3D-ABFB-074374ABDE02}"/>
              </a:ext>
            </a:extLst>
          </p:cNvPr>
          <p:cNvSpPr/>
          <p:nvPr/>
        </p:nvSpPr>
        <p:spPr>
          <a:xfrm>
            <a:off x="338219" y="1351070"/>
            <a:ext cx="425302" cy="2691373"/>
          </a:xfrm>
          <a:prstGeom prst="roundRect">
            <a:avLst/>
          </a:prstGeom>
          <a:solidFill>
            <a:schemeClr val="tx1">
              <a:lumMod val="75000"/>
              <a:lumOff val="2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ステップ２</a:t>
            </a:r>
          </a:p>
        </p:txBody>
      </p:sp>
      <p:sp>
        <p:nvSpPr>
          <p:cNvPr id="23" name="四角形: 角を丸くする 22">
            <a:extLst>
              <a:ext uri="{FF2B5EF4-FFF2-40B4-BE49-F238E27FC236}">
                <a16:creationId xmlns:a16="http://schemas.microsoft.com/office/drawing/2014/main" id="{43B961BF-5438-4D5B-AA72-9458C31477E9}"/>
              </a:ext>
            </a:extLst>
          </p:cNvPr>
          <p:cNvSpPr/>
          <p:nvPr/>
        </p:nvSpPr>
        <p:spPr>
          <a:xfrm>
            <a:off x="331689" y="4428979"/>
            <a:ext cx="425302" cy="2220626"/>
          </a:xfrm>
          <a:prstGeom prst="roundRect">
            <a:avLst/>
          </a:prstGeom>
          <a:solidFill>
            <a:schemeClr val="tx1">
              <a:lumMod val="75000"/>
              <a:lumOff val="2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ステップ１</a:t>
            </a:r>
          </a:p>
        </p:txBody>
      </p:sp>
      <p:cxnSp>
        <p:nvCxnSpPr>
          <p:cNvPr id="15" name="直線コネクタ 14"/>
          <p:cNvCxnSpPr/>
          <p:nvPr/>
        </p:nvCxnSpPr>
        <p:spPr>
          <a:xfrm flipV="1">
            <a:off x="411458" y="4239459"/>
            <a:ext cx="8256896" cy="0"/>
          </a:xfrm>
          <a:prstGeom prst="line">
            <a:avLst/>
          </a:prstGeom>
          <a:ln>
            <a:solidFill>
              <a:schemeClr val="tx1"/>
            </a:solidFill>
            <a:prstDash val="dashDot"/>
          </a:ln>
        </p:spPr>
        <p:style>
          <a:lnRef idx="1">
            <a:schemeClr val="accent1"/>
          </a:lnRef>
          <a:fillRef idx="0">
            <a:schemeClr val="accent1"/>
          </a:fillRef>
          <a:effectRef idx="1">
            <a:schemeClr val="accent1"/>
          </a:effectRef>
          <a:fontRef idx="minor">
            <a:schemeClr val="tx1"/>
          </a:fontRef>
        </p:style>
      </p:cxnSp>
      <p:sp>
        <p:nvSpPr>
          <p:cNvPr id="32" name="正方形/長方形 31"/>
          <p:cNvSpPr/>
          <p:nvPr/>
        </p:nvSpPr>
        <p:spPr>
          <a:xfrm>
            <a:off x="-1" y="14476"/>
            <a:ext cx="4500000" cy="240042"/>
          </a:xfrm>
          <a:prstGeom prst="rect">
            <a:avLst/>
          </a:prstGeom>
          <a:solidFill>
            <a:schemeClr val="bg1"/>
          </a:solidFill>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lIns="72000" tIns="0" rIns="0" bIns="0" rtlCol="0" anchor="ctr"/>
          <a:lstStyle/>
          <a:p>
            <a:r>
              <a:rPr kumimoji="1" lang="ja-JP" altLang="en-US" sz="1050" spc="-50" dirty="0">
                <a:solidFill>
                  <a:schemeClr val="tx1"/>
                </a:solidFill>
                <a:latin typeface="Meiryo UI" panose="020B0604030504040204" pitchFamily="50" charset="-128"/>
                <a:ea typeface="Meiryo UI" panose="020B0604030504040204" pitchFamily="50" charset="-128"/>
              </a:rPr>
              <a:t>出典：第</a:t>
            </a:r>
            <a:r>
              <a:rPr kumimoji="1" lang="en-US" altLang="ja-JP" sz="1050" spc="-50" dirty="0">
                <a:solidFill>
                  <a:schemeClr val="tx1"/>
                </a:solidFill>
                <a:latin typeface="Meiryo UI" panose="020B0604030504040204" pitchFamily="50" charset="-128"/>
                <a:ea typeface="Meiryo UI" panose="020B0604030504040204" pitchFamily="50" charset="-128"/>
              </a:rPr>
              <a:t>14</a:t>
            </a:r>
            <a:r>
              <a:rPr kumimoji="1" lang="ja-JP" altLang="en-US" sz="1050" spc="-50" dirty="0">
                <a:solidFill>
                  <a:schemeClr val="tx1"/>
                </a:solidFill>
                <a:latin typeface="Meiryo UI" panose="020B0604030504040204" pitchFamily="50" charset="-128"/>
                <a:ea typeface="Meiryo UI" panose="020B0604030504040204" pitchFamily="50" charset="-128"/>
              </a:rPr>
              <a:t>回副首都推進本部会議資料　「府市の中小企業支援について」（抜粋）</a:t>
            </a:r>
            <a:endParaRPr lang="en-US" altLang="ja-JP" sz="1050" spc="-50" dirty="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8085838" y="41501"/>
            <a:ext cx="961209" cy="461665"/>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参考資料</a:t>
            </a:r>
          </a:p>
        </p:txBody>
      </p:sp>
      <p:sp>
        <p:nvSpPr>
          <p:cNvPr id="4" name="スライド番号プレースホルダー 3"/>
          <p:cNvSpPr>
            <a:spLocks noGrp="1"/>
          </p:cNvSpPr>
          <p:nvPr>
            <p:ph type="sldNum" sz="quarter" idx="12"/>
          </p:nvPr>
        </p:nvSpPr>
        <p:spPr>
          <a:xfrm>
            <a:off x="6953339" y="6395825"/>
            <a:ext cx="2057400" cy="365125"/>
          </a:xfrm>
        </p:spPr>
        <p:txBody>
          <a:bodyPr/>
          <a:lstStyle/>
          <a:p>
            <a:fld id="{5242FE4B-FE65-4246-A1F4-B3D4680A4CEF}" type="slidenum">
              <a:rPr kumimoji="1" lang="ja-JP" altLang="en-US" smtClean="0"/>
              <a:t>1</a:t>
            </a:fld>
            <a:endParaRPr kumimoji="1" lang="ja-JP" altLang="en-US"/>
          </a:p>
        </p:txBody>
      </p:sp>
    </p:spTree>
    <p:extLst>
      <p:ext uri="{BB962C8B-B14F-4D97-AF65-F5344CB8AC3E}">
        <p14:creationId xmlns:p14="http://schemas.microsoft.com/office/powerpoint/2010/main" val="509223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角丸四角形 57"/>
          <p:cNvSpPr/>
          <p:nvPr/>
        </p:nvSpPr>
        <p:spPr>
          <a:xfrm>
            <a:off x="3596987" y="4651615"/>
            <a:ext cx="5112000" cy="1653492"/>
          </a:xfrm>
          <a:prstGeom prst="roundRect">
            <a:avLst/>
          </a:prstGeom>
          <a:noFill/>
          <a:ln>
            <a:solidFill>
              <a:schemeClr val="tx1"/>
            </a:solid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3590591" y="930433"/>
            <a:ext cx="5112000" cy="1656000"/>
          </a:xfrm>
          <a:prstGeom prst="roundRect">
            <a:avLst/>
          </a:prstGeom>
          <a:noFill/>
          <a:ln>
            <a:solidFill>
              <a:schemeClr val="tx1"/>
            </a:solid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5" name="タイトル 1"/>
          <p:cNvSpPr txBox="1">
            <a:spLocks/>
          </p:cNvSpPr>
          <p:nvPr/>
        </p:nvSpPr>
        <p:spPr>
          <a:xfrm>
            <a:off x="1349814" y="336026"/>
            <a:ext cx="6695164" cy="325907"/>
          </a:xfrm>
          <a:prstGeom prst="rect">
            <a:avLst/>
          </a:prstGeom>
        </p:spPr>
        <p:txBody>
          <a:bodyPr>
            <a:noAutofit/>
          </a:bodyPr>
          <a:lstStyle>
            <a:lvl1pPr algn="l" defTabSz="914400" rtl="0" eaLnBrk="1" latinLnBrk="0" hangingPunct="1">
              <a:lnSpc>
                <a:spcPct val="90000"/>
              </a:lnSpc>
              <a:spcBef>
                <a:spcPct val="0"/>
              </a:spcBef>
              <a:buNone/>
              <a:defRPr kumimoji="1" sz="4400" kern="1200">
                <a:solidFill>
                  <a:schemeClr val="tx1"/>
                </a:solidFill>
                <a:uFillTx/>
                <a:latin typeface="+mj-lt"/>
                <a:ea typeface="+mj-ea"/>
                <a:cs typeface="+mj-cs"/>
              </a:defRPr>
            </a:lvl1pPr>
          </a:lstStyle>
          <a:p>
            <a:pPr algn="ctr"/>
            <a:r>
              <a:rPr lang="ja-JP" altLang="en-US" sz="2000" b="1" dirty="0">
                <a:uFillTx/>
                <a:latin typeface="Meiryo UI" panose="020B0604030504040204" pitchFamily="50" charset="-128"/>
                <a:ea typeface="Meiryo UI" panose="020B0604030504040204" pitchFamily="50" charset="-128"/>
              </a:rPr>
              <a:t>新法人を中小企業支援の中核組織とする</a:t>
            </a:r>
          </a:p>
        </p:txBody>
      </p:sp>
      <p:sp>
        <p:nvSpPr>
          <p:cNvPr id="7" name="角丸四角形 6"/>
          <p:cNvSpPr/>
          <p:nvPr/>
        </p:nvSpPr>
        <p:spPr>
          <a:xfrm>
            <a:off x="485716" y="5297588"/>
            <a:ext cx="1224000" cy="882830"/>
          </a:xfrm>
          <a:prstGeom prst="roundRect">
            <a:avLst/>
          </a:prstGeom>
          <a:solidFill>
            <a:schemeClr val="bg1">
              <a:lumMod val="95000"/>
            </a:schemeClr>
          </a:solidFill>
          <a:ln w="28575"/>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大阪府</a:t>
            </a:r>
          </a:p>
        </p:txBody>
      </p:sp>
      <p:sp>
        <p:nvSpPr>
          <p:cNvPr id="8" name="角丸四角形 7"/>
          <p:cNvSpPr/>
          <p:nvPr/>
        </p:nvSpPr>
        <p:spPr>
          <a:xfrm>
            <a:off x="1822943" y="5297588"/>
            <a:ext cx="1224000" cy="882830"/>
          </a:xfrm>
          <a:prstGeom prst="roundRect">
            <a:avLst/>
          </a:prstGeom>
          <a:solidFill>
            <a:schemeClr val="bg1">
              <a:lumMod val="95000"/>
            </a:schemeClr>
          </a:solidFill>
          <a:ln w="28575"/>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大阪市</a:t>
            </a:r>
          </a:p>
        </p:txBody>
      </p:sp>
      <p:sp>
        <p:nvSpPr>
          <p:cNvPr id="9" name="角丸四角形 8"/>
          <p:cNvSpPr/>
          <p:nvPr/>
        </p:nvSpPr>
        <p:spPr>
          <a:xfrm>
            <a:off x="485717" y="3299496"/>
            <a:ext cx="2592000" cy="882830"/>
          </a:xfrm>
          <a:prstGeom prst="roundRect">
            <a:avLst/>
          </a:prstGeom>
          <a:solidFill>
            <a:schemeClr val="bg1">
              <a:lumMod val="75000"/>
            </a:schemeClr>
          </a:solidFill>
          <a:ln w="28575">
            <a:solidFill>
              <a:schemeClr val="tx1"/>
            </a:solidFill>
          </a:ln>
        </p:spPr>
        <p:style>
          <a:lnRef idx="1">
            <a:schemeClr val="accent1"/>
          </a:lnRef>
          <a:fillRef idx="2">
            <a:schemeClr val="accent1"/>
          </a:fillRef>
          <a:effectRef idx="1">
            <a:schemeClr val="accent1"/>
          </a:effectRef>
          <a:fontRef idx="minor">
            <a:schemeClr val="dk1"/>
          </a:fontRef>
        </p:style>
        <p:txBody>
          <a:bodyPr wrap="none" rtlCol="0" anchor="ctr"/>
          <a:lstStyle/>
          <a:p>
            <a:pPr algn="ctr"/>
            <a:r>
              <a:rPr kumimoji="1" lang="ja-JP" altLang="en-US" sz="1600" b="1" dirty="0">
                <a:latin typeface="Meiryo UI" panose="020B0604030504040204" pitchFamily="50" charset="-128"/>
                <a:ea typeface="Meiryo UI" panose="020B0604030504040204" pitchFamily="50" charset="-128"/>
              </a:rPr>
              <a:t>大阪国際産業支援センター</a:t>
            </a:r>
            <a:endParaRPr kumimoji="1" lang="en-US" altLang="ja-JP" sz="1600" b="1" dirty="0">
              <a:latin typeface="Meiryo UI" panose="020B0604030504040204" pitchFamily="50" charset="-128"/>
              <a:ea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rPr>
              <a:t>（仮称）</a:t>
            </a:r>
            <a:endParaRPr kumimoji="1" lang="ja-JP" altLang="en-US" sz="1600" b="1" dirty="0">
              <a:latin typeface="Meiryo UI" panose="020B0604030504040204" pitchFamily="50" charset="-128"/>
              <a:ea typeface="Meiryo UI" panose="020B0604030504040204" pitchFamily="50" charset="-128"/>
            </a:endParaRPr>
          </a:p>
        </p:txBody>
      </p:sp>
      <p:sp>
        <p:nvSpPr>
          <p:cNvPr id="10" name="正方形/長方形 9"/>
          <p:cNvSpPr/>
          <p:nvPr/>
        </p:nvSpPr>
        <p:spPr>
          <a:xfrm>
            <a:off x="485717" y="1301405"/>
            <a:ext cx="2592000" cy="882830"/>
          </a:xfrm>
          <a:prstGeom prst="rect">
            <a:avLst/>
          </a:prstGeom>
          <a:solidFill>
            <a:schemeClr val="accent1">
              <a:lumMod val="20000"/>
              <a:lumOff val="80000"/>
            </a:schemeClr>
          </a:solidFill>
          <a:ln w="28575"/>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中小企業経営者</a:t>
            </a:r>
          </a:p>
        </p:txBody>
      </p:sp>
      <p:sp>
        <p:nvSpPr>
          <p:cNvPr id="12" name="上下矢印 11"/>
          <p:cNvSpPr/>
          <p:nvPr/>
        </p:nvSpPr>
        <p:spPr>
          <a:xfrm>
            <a:off x="1182115" y="2342183"/>
            <a:ext cx="1199204" cy="783710"/>
          </a:xfrm>
          <a:prstGeom prst="upDownArrow">
            <a:avLst>
              <a:gd name="adj1" fmla="val 50000"/>
              <a:gd name="adj2" fmla="val 33891"/>
            </a:avLst>
          </a:prstGeom>
          <a:solidFill>
            <a:schemeClr val="tx1">
              <a:lumMod val="50000"/>
              <a:lumOff val="50000"/>
            </a:schemeClr>
          </a:solidFill>
          <a:ln>
            <a:no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671487" y="1053911"/>
            <a:ext cx="5031104" cy="1400383"/>
          </a:xfrm>
          <a:prstGeom prst="rect">
            <a:avLst/>
          </a:prstGeom>
        </p:spPr>
        <p:txBody>
          <a:bodyPr wrap="square">
            <a:spAutoFit/>
          </a:bodyPr>
          <a:lstStyle/>
          <a:p>
            <a:r>
              <a:rPr lang="ja-JP" altLang="en-US" sz="1600" b="1" u="sng" dirty="0">
                <a:latin typeface="Meiryo UI" panose="020B0604030504040204" pitchFamily="50" charset="-128"/>
                <a:ea typeface="Meiryo UI" panose="020B0604030504040204" pitchFamily="50" charset="-128"/>
              </a:rPr>
              <a:t>１．ワンストップ・ショップ化によるホットな現場情報収集</a:t>
            </a:r>
            <a:endParaRPr lang="en-US" altLang="ja-JP" sz="1600" b="1" u="sng"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u="sng" dirty="0">
                <a:latin typeface="Meiryo UI" panose="020B0604030504040204" pitchFamily="50" charset="-128"/>
                <a:ea typeface="Meiryo UI" panose="020B0604030504040204" pitchFamily="50" charset="-128"/>
              </a:rPr>
              <a:t>能力の向上</a:t>
            </a:r>
            <a:endParaRPr lang="en-US" altLang="ja-JP" sz="1600" b="1" u="sng"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sz="9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p"/>
            </a:pPr>
            <a:r>
              <a:rPr lang="ja-JP" altLang="en-US" sz="1600" dirty="0">
                <a:latin typeface="Meiryo UI" panose="020B0604030504040204" pitchFamily="50" charset="-128"/>
                <a:ea typeface="Meiryo UI" panose="020B0604030504040204" pitchFamily="50" charset="-128"/>
              </a:rPr>
              <a:t>あらゆる業種や課題タイプのニーズが集まる</a:t>
            </a:r>
            <a:endParaRPr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p"/>
            </a:pPr>
            <a:endParaRPr lang="en-US" altLang="ja-JP" sz="105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p"/>
            </a:pPr>
            <a:r>
              <a:rPr lang="ja-JP" altLang="en-US" sz="1600" dirty="0">
                <a:latin typeface="Meiryo UI" panose="020B0604030504040204" pitchFamily="50" charset="-128"/>
                <a:ea typeface="Meiryo UI" panose="020B0604030504040204" pitchFamily="50" charset="-128"/>
              </a:rPr>
              <a:t>外国語や高度専門課題への対応能力向上</a:t>
            </a:r>
            <a:endParaRPr lang="en-US" altLang="ja-JP" sz="1600" dirty="0">
              <a:latin typeface="Meiryo UI" panose="020B0604030504040204" pitchFamily="50" charset="-128"/>
              <a:ea typeface="Meiryo UI" panose="020B0604030504040204" pitchFamily="50" charset="-128"/>
            </a:endParaRPr>
          </a:p>
        </p:txBody>
      </p:sp>
      <p:sp>
        <p:nvSpPr>
          <p:cNvPr id="20" name="上下矢印 19"/>
          <p:cNvSpPr/>
          <p:nvPr/>
        </p:nvSpPr>
        <p:spPr>
          <a:xfrm rot="2252932">
            <a:off x="1010801" y="4348102"/>
            <a:ext cx="513270" cy="783710"/>
          </a:xfrm>
          <a:prstGeom prst="upDownArrow">
            <a:avLst>
              <a:gd name="adj1" fmla="val 50000"/>
              <a:gd name="adj2" fmla="val 33891"/>
            </a:avLst>
          </a:prstGeom>
          <a:solidFill>
            <a:schemeClr val="tx1">
              <a:lumMod val="50000"/>
              <a:lumOff val="50000"/>
            </a:schemeClr>
          </a:solidFill>
          <a:ln>
            <a:no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21" name="上下矢印 20"/>
          <p:cNvSpPr/>
          <p:nvPr/>
        </p:nvSpPr>
        <p:spPr>
          <a:xfrm rot="19563120">
            <a:off x="2029944" y="4346805"/>
            <a:ext cx="513270" cy="783710"/>
          </a:xfrm>
          <a:prstGeom prst="upDownArrow">
            <a:avLst>
              <a:gd name="adj1" fmla="val 50000"/>
              <a:gd name="adj2" fmla="val 33891"/>
            </a:avLst>
          </a:prstGeom>
          <a:solidFill>
            <a:schemeClr val="tx1">
              <a:lumMod val="50000"/>
              <a:lumOff val="50000"/>
            </a:schemeClr>
          </a:solidFill>
          <a:ln>
            <a:no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kumimoji="1" lang="ja-JP" altLang="en-US"/>
          </a:p>
        </p:txBody>
      </p:sp>
      <p:pic>
        <p:nvPicPr>
          <p:cNvPr id="33" name="図 32"/>
          <p:cNvPicPr>
            <a:picLocks noChangeAspect="1"/>
          </p:cNvPicPr>
          <p:nvPr/>
        </p:nvPicPr>
        <p:blipFill rotWithShape="1">
          <a:blip r:embed="rId2"/>
          <a:srcRect l="19756" r="16394"/>
          <a:stretch/>
        </p:blipFill>
        <p:spPr>
          <a:xfrm>
            <a:off x="372496" y="1005401"/>
            <a:ext cx="540000" cy="592008"/>
          </a:xfrm>
          <a:prstGeom prst="rect">
            <a:avLst/>
          </a:prstGeom>
          <a:ln>
            <a:solidFill>
              <a:schemeClr val="bg1">
                <a:lumMod val="50000"/>
              </a:schemeClr>
            </a:solidFill>
          </a:ln>
        </p:spPr>
      </p:pic>
      <p:sp>
        <p:nvSpPr>
          <p:cNvPr id="37" name="正方形/長方形 36"/>
          <p:cNvSpPr/>
          <p:nvPr/>
        </p:nvSpPr>
        <p:spPr>
          <a:xfrm>
            <a:off x="3671487" y="2919769"/>
            <a:ext cx="5031104" cy="1477328"/>
          </a:xfrm>
          <a:prstGeom prst="rect">
            <a:avLst/>
          </a:prstGeom>
        </p:spPr>
        <p:txBody>
          <a:bodyPr wrap="square">
            <a:spAutoFit/>
          </a:bodyPr>
          <a:lstStyle/>
          <a:p>
            <a:r>
              <a:rPr lang="ja-JP" altLang="en-US" sz="1600" b="1" u="sng" dirty="0">
                <a:latin typeface="Meiryo UI" panose="020B0604030504040204" pitchFamily="50" charset="-128"/>
                <a:ea typeface="Meiryo UI" panose="020B0604030504040204" pitchFamily="50" charset="-128"/>
              </a:rPr>
              <a:t>２．企業支援の専門人材とノウハウの蓄積</a:t>
            </a:r>
            <a:endParaRPr lang="en-US" altLang="ja-JP" sz="1600" b="1" u="sng"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sz="105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p"/>
            </a:pPr>
            <a:r>
              <a:rPr lang="ja-JP" altLang="en-US" sz="1600" dirty="0">
                <a:latin typeface="Meiryo UI" panose="020B0604030504040204" pitchFamily="50" charset="-128"/>
                <a:ea typeface="Meiryo UI" panose="020B0604030504040204" pitchFamily="50" charset="-128"/>
              </a:rPr>
              <a:t>企業経験や専門スキルを持つ人材をプール</a:t>
            </a:r>
            <a:endParaRPr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p"/>
            </a:pPr>
            <a:r>
              <a:rPr lang="ja-JP" altLang="en-US" sz="1600" dirty="0">
                <a:latin typeface="Meiryo UI" panose="020B0604030504040204" pitchFamily="50" charset="-128"/>
                <a:ea typeface="Meiryo UI" panose="020B0604030504040204" pitchFamily="50" charset="-128"/>
              </a:rPr>
              <a:t>組織としてのスケールメリットの発揮</a:t>
            </a:r>
            <a:endParaRPr lang="en-US" altLang="ja-JP" sz="8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p"/>
            </a:pPr>
            <a:r>
              <a:rPr lang="ja-JP" altLang="en-US" sz="1600" dirty="0">
                <a:latin typeface="Meiryo UI" panose="020B0604030504040204" pitchFamily="50" charset="-128"/>
                <a:ea typeface="Meiryo UI" panose="020B0604030504040204" pitchFamily="50" charset="-128"/>
              </a:rPr>
              <a:t>日常の支援活動の延長線上に新しい政策（支援策）ニーズが見える。</a:t>
            </a:r>
            <a:endParaRPr lang="en-US" altLang="ja-JP" b="1" dirty="0">
              <a:latin typeface="Meiryo UI" panose="020B0604030504040204" pitchFamily="50" charset="-128"/>
              <a:ea typeface="Meiryo UI" panose="020B0604030504040204" pitchFamily="50" charset="-128"/>
            </a:endParaRPr>
          </a:p>
        </p:txBody>
      </p:sp>
      <p:sp>
        <p:nvSpPr>
          <p:cNvPr id="38" name="正方形/長方形 37"/>
          <p:cNvSpPr/>
          <p:nvPr/>
        </p:nvSpPr>
        <p:spPr>
          <a:xfrm>
            <a:off x="3671487" y="4870502"/>
            <a:ext cx="5031104" cy="1215717"/>
          </a:xfrm>
          <a:prstGeom prst="rect">
            <a:avLst/>
          </a:prstGeom>
        </p:spPr>
        <p:txBody>
          <a:bodyPr wrap="square">
            <a:spAutoFit/>
          </a:bodyPr>
          <a:lstStyle/>
          <a:p>
            <a:r>
              <a:rPr lang="ja-JP" altLang="en-US" sz="1600" b="1" u="sng" dirty="0">
                <a:latin typeface="Meiryo UI" panose="020B0604030504040204" pitchFamily="50" charset="-128"/>
                <a:ea typeface="Meiryo UI" panose="020B0604030504040204" pitchFamily="50" charset="-128"/>
              </a:rPr>
              <a:t>３．行政職員の</a:t>
            </a:r>
            <a:r>
              <a:rPr lang="ja-JP" altLang="en-US" sz="1400" b="1" u="sng" dirty="0">
                <a:latin typeface="Meiryo UI" panose="020B0604030504040204" pitchFamily="50" charset="-128"/>
                <a:ea typeface="Meiryo UI" panose="020B0604030504040204" pitchFamily="50" charset="-128"/>
              </a:rPr>
              <a:t>スキルアップ</a:t>
            </a:r>
            <a:endParaRPr lang="en-US" altLang="ja-JP" sz="1600" b="1" u="sng" dirty="0">
              <a:latin typeface="Meiryo UI" panose="020B0604030504040204" pitchFamily="50" charset="-128"/>
              <a:ea typeface="Meiryo UI" panose="020B0604030504040204" pitchFamily="50" charset="-128"/>
            </a:endParaRPr>
          </a:p>
          <a:p>
            <a:endParaRPr lang="en-US" altLang="ja-JP" sz="9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p"/>
            </a:pPr>
            <a:r>
              <a:rPr lang="ja-JP" altLang="en-US" sz="1600" dirty="0">
                <a:latin typeface="Meiryo UI" panose="020B0604030504040204" pitchFamily="50" charset="-128"/>
                <a:ea typeface="Meiryo UI" panose="020B0604030504040204" pitchFamily="50" charset="-128"/>
              </a:rPr>
              <a:t>ビジネス経験のない行政職員が実地経験を得る場</a:t>
            </a:r>
            <a:endParaRPr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p"/>
            </a:pPr>
            <a:endParaRPr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p"/>
            </a:pPr>
            <a:r>
              <a:rPr lang="ja-JP" altLang="en-US" sz="1600" dirty="0">
                <a:latin typeface="Meiryo UI" panose="020B0604030504040204" pitchFamily="50" charset="-128"/>
                <a:ea typeface="Meiryo UI" panose="020B0604030504040204" pitchFamily="50" charset="-128"/>
              </a:rPr>
              <a:t>双方向の出向を通じた自治体と現場の意思疎通の向上</a:t>
            </a:r>
          </a:p>
        </p:txBody>
      </p:sp>
      <p:sp>
        <p:nvSpPr>
          <p:cNvPr id="54" name="角丸四角形 53"/>
          <p:cNvSpPr/>
          <p:nvPr/>
        </p:nvSpPr>
        <p:spPr>
          <a:xfrm>
            <a:off x="3590592" y="2783451"/>
            <a:ext cx="5112000" cy="1719186"/>
          </a:xfrm>
          <a:prstGeom prst="roundRect">
            <a:avLst/>
          </a:prstGeom>
          <a:noFill/>
          <a:ln>
            <a:solidFill>
              <a:schemeClr val="tx1"/>
            </a:solid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2" name="左中かっこ 1"/>
          <p:cNvSpPr/>
          <p:nvPr/>
        </p:nvSpPr>
        <p:spPr>
          <a:xfrm>
            <a:off x="3292799" y="1032697"/>
            <a:ext cx="180000" cy="52920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26" name="正方形/長方形 25"/>
          <p:cNvSpPr/>
          <p:nvPr/>
        </p:nvSpPr>
        <p:spPr>
          <a:xfrm>
            <a:off x="-1" y="14476"/>
            <a:ext cx="4500000" cy="240042"/>
          </a:xfrm>
          <a:prstGeom prst="rect">
            <a:avLst/>
          </a:prstGeom>
          <a:solidFill>
            <a:schemeClr val="bg1"/>
          </a:solidFill>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lIns="72000" tIns="0" rIns="0" bIns="0" rtlCol="0" anchor="ctr"/>
          <a:lstStyle/>
          <a:p>
            <a:r>
              <a:rPr kumimoji="1" lang="ja-JP" altLang="en-US" sz="1050" spc="-50" dirty="0">
                <a:solidFill>
                  <a:schemeClr val="tx1"/>
                </a:solidFill>
                <a:latin typeface="Meiryo UI" panose="020B0604030504040204" pitchFamily="50" charset="-128"/>
                <a:ea typeface="Meiryo UI" panose="020B0604030504040204" pitchFamily="50" charset="-128"/>
              </a:rPr>
              <a:t>出典：第</a:t>
            </a:r>
            <a:r>
              <a:rPr kumimoji="1" lang="en-US" altLang="ja-JP" sz="1050" spc="-50" dirty="0">
                <a:solidFill>
                  <a:schemeClr val="tx1"/>
                </a:solidFill>
                <a:latin typeface="Meiryo UI" panose="020B0604030504040204" pitchFamily="50" charset="-128"/>
                <a:ea typeface="Meiryo UI" panose="020B0604030504040204" pitchFamily="50" charset="-128"/>
              </a:rPr>
              <a:t>14</a:t>
            </a:r>
            <a:r>
              <a:rPr kumimoji="1" lang="ja-JP" altLang="en-US" sz="1050" spc="-50" dirty="0">
                <a:solidFill>
                  <a:schemeClr val="tx1"/>
                </a:solidFill>
                <a:latin typeface="Meiryo UI" panose="020B0604030504040204" pitchFamily="50" charset="-128"/>
                <a:ea typeface="Meiryo UI" panose="020B0604030504040204" pitchFamily="50" charset="-128"/>
              </a:rPr>
              <a:t>回副首都推進本部会議資料　「府市の中小企業支援について」（抜粋）</a:t>
            </a:r>
            <a:endParaRPr lang="en-US" altLang="ja-JP" sz="1050" spc="-50"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16278" y="6370420"/>
            <a:ext cx="2057400" cy="365125"/>
          </a:xfrm>
        </p:spPr>
        <p:txBody>
          <a:bodyPr/>
          <a:lstStyle/>
          <a:p>
            <a:fld id="{5242FE4B-FE65-4246-A1F4-B3D4680A4CEF}" type="slidenum">
              <a:rPr kumimoji="1" lang="ja-JP" altLang="en-US" smtClean="0"/>
              <a:t>2</a:t>
            </a:fld>
            <a:endParaRPr kumimoji="1" lang="ja-JP" altLang="en-US"/>
          </a:p>
        </p:txBody>
      </p:sp>
    </p:spTree>
    <p:extLst>
      <p:ext uri="{BB962C8B-B14F-4D97-AF65-F5344CB8AC3E}">
        <p14:creationId xmlns:p14="http://schemas.microsoft.com/office/powerpoint/2010/main" val="1451826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円: 塗りつぶしなし 21">
            <a:extLst>
              <a:ext uri="{FF2B5EF4-FFF2-40B4-BE49-F238E27FC236}">
                <a16:creationId xmlns:a16="http://schemas.microsoft.com/office/drawing/2014/main" id="{3B6B74C6-25DC-436F-9BAE-1522DCD9229A}"/>
              </a:ext>
            </a:extLst>
          </p:cNvPr>
          <p:cNvSpPr/>
          <p:nvPr/>
        </p:nvSpPr>
        <p:spPr>
          <a:xfrm>
            <a:off x="5232297" y="892392"/>
            <a:ext cx="2541942" cy="5672294"/>
          </a:xfrm>
          <a:prstGeom prst="donut">
            <a:avLst>
              <a:gd name="adj" fmla="val 1777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テキスト ボックス 3"/>
          <p:cNvSpPr txBox="1"/>
          <p:nvPr/>
        </p:nvSpPr>
        <p:spPr>
          <a:xfrm>
            <a:off x="1606310" y="262563"/>
            <a:ext cx="5801588" cy="461665"/>
          </a:xfrm>
          <a:prstGeom prst="rect">
            <a:avLst/>
          </a:prstGeom>
          <a:noFill/>
        </p:spPr>
        <p:txBody>
          <a:bodyPr wrap="none" rtlCol="0">
            <a:spAutoFit/>
          </a:bodyPr>
          <a:lstStyle/>
          <a:p>
            <a:r>
              <a:rPr kumimoji="1" lang="ja-JP" altLang="en-US" sz="2400" b="1" dirty="0">
                <a:latin typeface="Meiryo UI" panose="020B0604030504040204" pitchFamily="50" charset="-128"/>
                <a:ea typeface="Meiryo UI" panose="020B0604030504040204" pitchFamily="50" charset="-128"/>
              </a:rPr>
              <a:t>新法人の組織体制と関係機関との連携強化</a:t>
            </a:r>
          </a:p>
        </p:txBody>
      </p:sp>
      <p:sp>
        <p:nvSpPr>
          <p:cNvPr id="3" name="角丸四角形 2"/>
          <p:cNvSpPr/>
          <p:nvPr/>
        </p:nvSpPr>
        <p:spPr>
          <a:xfrm>
            <a:off x="579550" y="1262129"/>
            <a:ext cx="1944000" cy="1307206"/>
          </a:xfrm>
          <a:prstGeom prst="roundRect">
            <a:avLst/>
          </a:prstGeom>
          <a:effectLst>
            <a:glow rad="63500">
              <a:schemeClr val="accent3">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産振機構</a:t>
            </a:r>
            <a:r>
              <a:rPr kumimoji="1" lang="en-US" altLang="ja-JP" sz="1400" b="1" dirty="0">
                <a:latin typeface="Meiryo UI" panose="020B0604030504040204" pitchFamily="50" charset="-128"/>
                <a:ea typeface="Meiryo UI" panose="020B0604030504040204" pitchFamily="50" charset="-128"/>
              </a:rPr>
              <a:t>】</a:t>
            </a:r>
          </a:p>
          <a:p>
            <a:pPr algn="ctr"/>
            <a:endParaRPr lang="en-US" altLang="ja-JP" sz="80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総務部</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経営支援部</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事業推進部</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設備支援部</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マイドーム事業部</a:t>
            </a:r>
            <a:endParaRPr lang="en-US" altLang="ja-JP" sz="1050" dirty="0">
              <a:latin typeface="Meiryo UI" panose="020B0604030504040204" pitchFamily="50" charset="-128"/>
              <a:ea typeface="Meiryo UI" panose="020B0604030504040204" pitchFamily="50" charset="-128"/>
            </a:endParaRPr>
          </a:p>
        </p:txBody>
      </p:sp>
      <p:sp>
        <p:nvSpPr>
          <p:cNvPr id="5" name="角丸四角形 4"/>
          <p:cNvSpPr/>
          <p:nvPr/>
        </p:nvSpPr>
        <p:spPr>
          <a:xfrm>
            <a:off x="579550" y="3970986"/>
            <a:ext cx="1944000" cy="1307206"/>
          </a:xfrm>
          <a:prstGeom prst="roundRect">
            <a:avLst/>
          </a:prstGeom>
          <a:effectLst>
            <a:glow rad="63500">
              <a:schemeClr val="accent3">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都市型センター</a:t>
            </a:r>
            <a:r>
              <a:rPr kumimoji="1" lang="en-US" altLang="ja-JP" sz="1400" b="1" dirty="0">
                <a:latin typeface="Meiryo UI" panose="020B0604030504040204" pitchFamily="50" charset="-128"/>
                <a:ea typeface="Meiryo UI" panose="020B0604030504040204" pitchFamily="50" charset="-128"/>
              </a:rPr>
              <a:t>】</a:t>
            </a:r>
          </a:p>
          <a:p>
            <a:pPr algn="ct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総務部</a:t>
            </a:r>
            <a:endParaRPr kumimoji="1" lang="en-US" altLang="ja-JP" sz="1100" dirty="0">
              <a:latin typeface="Meiryo UI" panose="020B0604030504040204" pitchFamily="50" charset="-128"/>
              <a:ea typeface="Meiryo UI" panose="020B0604030504040204" pitchFamily="50" charset="-128"/>
            </a:endParaRPr>
          </a:p>
          <a:p>
            <a:pPr algn="ctr"/>
            <a:endParaRPr lang="en-US" altLang="ja-JP" sz="1100" dirty="0">
              <a:latin typeface="Meiryo UI" panose="020B0604030504040204" pitchFamily="50" charset="-128"/>
              <a:ea typeface="Meiryo UI" panose="020B0604030504040204" pitchFamily="50" charset="-128"/>
            </a:endParaRPr>
          </a:p>
          <a:p>
            <a:pPr algn="ctr"/>
            <a:r>
              <a:rPr lang="ja-JP" altLang="en-US" sz="1100" dirty="0">
                <a:latin typeface="Meiryo UI" panose="020B0604030504040204" pitchFamily="50" charset="-128"/>
                <a:ea typeface="Meiryo UI" panose="020B0604030504040204" pitchFamily="50" charset="-128"/>
              </a:rPr>
              <a:t>事業部</a:t>
            </a:r>
            <a:endParaRPr lang="en-US" altLang="ja-JP" sz="1100" dirty="0">
              <a:latin typeface="Meiryo UI" panose="020B0604030504040204" pitchFamily="50" charset="-128"/>
              <a:ea typeface="Meiryo UI" panose="020B0604030504040204" pitchFamily="50" charset="-128"/>
            </a:endParaRPr>
          </a:p>
          <a:p>
            <a:pPr algn="ctr"/>
            <a:endParaRPr lang="en-US" altLang="ja-JP" sz="1100" dirty="0">
              <a:latin typeface="Meiryo UI" panose="020B0604030504040204" pitchFamily="50" charset="-128"/>
              <a:ea typeface="Meiryo UI" panose="020B0604030504040204" pitchFamily="50" charset="-128"/>
            </a:endParaRPr>
          </a:p>
        </p:txBody>
      </p:sp>
      <p:sp>
        <p:nvSpPr>
          <p:cNvPr id="6" name="角丸四角形 5"/>
          <p:cNvSpPr/>
          <p:nvPr/>
        </p:nvSpPr>
        <p:spPr>
          <a:xfrm>
            <a:off x="3188206" y="1149562"/>
            <a:ext cx="2690317" cy="5237063"/>
          </a:xfrm>
          <a:prstGeom prst="roundRect">
            <a:avLst>
              <a:gd name="adj" fmla="val 12697"/>
            </a:avLst>
          </a:prstGeom>
          <a:solidFill>
            <a:schemeClr val="accent2">
              <a:lumMod val="60000"/>
              <a:lumOff val="40000"/>
              <a:alpha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正方形/長方形 6"/>
          <p:cNvSpPr/>
          <p:nvPr/>
        </p:nvSpPr>
        <p:spPr>
          <a:xfrm>
            <a:off x="579550" y="2723885"/>
            <a:ext cx="1944000" cy="890978"/>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300" b="1" dirty="0">
                <a:latin typeface="Meiryo UI" panose="020B0604030504040204" pitchFamily="50" charset="-128"/>
                <a:ea typeface="Meiryo UI" panose="020B0604030504040204" pitchFamily="50" charset="-128"/>
              </a:rPr>
              <a:t>【</a:t>
            </a:r>
            <a:r>
              <a:rPr lang="ja-JP" altLang="en-US" sz="1300" b="1" dirty="0">
                <a:latin typeface="Meiryo UI" panose="020B0604030504040204" pitchFamily="50" charset="-128"/>
                <a:ea typeface="Meiryo UI" panose="020B0604030504040204" pitchFamily="50" charset="-128"/>
              </a:rPr>
              <a:t>大阪府商工労働部</a:t>
            </a:r>
            <a:r>
              <a:rPr lang="en-US" altLang="ja-JP" sz="1300" b="1" dirty="0">
                <a:latin typeface="Meiryo UI" panose="020B0604030504040204" pitchFamily="50" charset="-128"/>
                <a:ea typeface="Meiryo UI" panose="020B0604030504040204" pitchFamily="50" charset="-128"/>
              </a:rPr>
              <a:t>】</a:t>
            </a:r>
          </a:p>
          <a:p>
            <a:pPr algn="ctr"/>
            <a:endParaRPr lang="en-US" altLang="ja-JP" sz="8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中小企業支援にかかる</a:t>
            </a:r>
            <a:endParaRPr kumimoji="1" lang="en-US" altLang="ja-JP" sz="1100" dirty="0">
              <a:latin typeface="Meiryo UI" panose="020B0604030504040204" pitchFamily="50" charset="-128"/>
              <a:ea typeface="Meiryo UI" panose="020B0604030504040204" pitchFamily="50" charset="-128"/>
            </a:endParaRPr>
          </a:p>
          <a:p>
            <a:pPr algn="ctr"/>
            <a:r>
              <a:rPr lang="ja-JP" altLang="en-US" sz="1100" dirty="0">
                <a:latin typeface="Meiryo UI" panose="020B0604030504040204" pitchFamily="50" charset="-128"/>
                <a:ea typeface="Meiryo UI" panose="020B0604030504040204" pitchFamily="50" charset="-128"/>
              </a:rPr>
              <a:t>事業・予算・人員</a:t>
            </a:r>
            <a:endParaRPr lang="en-US" altLang="ja-JP" sz="1100" dirty="0">
              <a:latin typeface="Meiryo UI" panose="020B0604030504040204" pitchFamily="50" charset="-128"/>
              <a:ea typeface="Meiryo UI" panose="020B0604030504040204" pitchFamily="50" charset="-128"/>
            </a:endParaRPr>
          </a:p>
        </p:txBody>
      </p:sp>
      <p:sp>
        <p:nvSpPr>
          <p:cNvPr id="8" name="正方形/長方形 7"/>
          <p:cNvSpPr/>
          <p:nvPr/>
        </p:nvSpPr>
        <p:spPr>
          <a:xfrm>
            <a:off x="579550" y="5445620"/>
            <a:ext cx="1944000" cy="890978"/>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300" b="1" dirty="0">
                <a:latin typeface="Meiryo UI" panose="020B0604030504040204" pitchFamily="50" charset="-128"/>
                <a:ea typeface="Meiryo UI" panose="020B0604030504040204" pitchFamily="50" charset="-128"/>
              </a:rPr>
              <a:t>【</a:t>
            </a:r>
            <a:r>
              <a:rPr kumimoji="1" lang="ja-JP" altLang="en-US" sz="1300" b="1" dirty="0">
                <a:latin typeface="Meiryo UI" panose="020B0604030504040204" pitchFamily="50" charset="-128"/>
                <a:ea typeface="Meiryo UI" panose="020B0604030504040204" pitchFamily="50" charset="-128"/>
              </a:rPr>
              <a:t>大阪市経済戦略局</a:t>
            </a:r>
            <a:r>
              <a:rPr kumimoji="1" lang="en-US" altLang="ja-JP" sz="1300" b="1" dirty="0">
                <a:latin typeface="Meiryo UI" panose="020B0604030504040204" pitchFamily="50" charset="-128"/>
                <a:ea typeface="Meiryo UI" panose="020B0604030504040204" pitchFamily="50" charset="-128"/>
              </a:rPr>
              <a:t>】</a:t>
            </a:r>
          </a:p>
          <a:p>
            <a:pPr algn="ctr"/>
            <a:endParaRPr lang="en-US" altLang="ja-JP" sz="800" dirty="0">
              <a:latin typeface="Meiryo UI" panose="020B0604030504040204" pitchFamily="50" charset="-128"/>
              <a:ea typeface="Meiryo UI" panose="020B0604030504040204" pitchFamily="50" charset="-128"/>
            </a:endParaRPr>
          </a:p>
          <a:p>
            <a:pPr algn="ctr"/>
            <a:r>
              <a:rPr lang="ja-JP" altLang="en-US" sz="1100" dirty="0">
                <a:latin typeface="Meiryo UI" panose="020B0604030504040204" pitchFamily="50" charset="-128"/>
                <a:ea typeface="Meiryo UI" panose="020B0604030504040204" pitchFamily="50" charset="-128"/>
              </a:rPr>
              <a:t>中小企業支援にかかる</a:t>
            </a:r>
          </a:p>
          <a:p>
            <a:pPr algn="ctr"/>
            <a:r>
              <a:rPr lang="ja-JP" altLang="en-US" sz="1100" dirty="0">
                <a:latin typeface="Meiryo UI" panose="020B0604030504040204" pitchFamily="50" charset="-128"/>
                <a:ea typeface="Meiryo UI" panose="020B0604030504040204" pitchFamily="50" charset="-128"/>
              </a:rPr>
              <a:t>事業・予算・人員</a:t>
            </a:r>
          </a:p>
        </p:txBody>
      </p:sp>
      <p:sp>
        <p:nvSpPr>
          <p:cNvPr id="9" name="右矢印 8"/>
          <p:cNvSpPr/>
          <p:nvPr/>
        </p:nvSpPr>
        <p:spPr>
          <a:xfrm>
            <a:off x="2462936" y="1543223"/>
            <a:ext cx="894873" cy="745018"/>
          </a:xfrm>
          <a:prstGeom prst="rightArrow">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全て移管</a:t>
            </a:r>
          </a:p>
        </p:txBody>
      </p:sp>
      <p:sp>
        <p:nvSpPr>
          <p:cNvPr id="10" name="右矢印 9"/>
          <p:cNvSpPr/>
          <p:nvPr/>
        </p:nvSpPr>
        <p:spPr>
          <a:xfrm>
            <a:off x="2434062" y="2796865"/>
            <a:ext cx="894873" cy="745018"/>
          </a:xfrm>
          <a:prstGeom prst="rightArrow">
            <a:avLst/>
          </a:prstGeom>
          <a:solidFill>
            <a:schemeClr val="bg1">
              <a:lumMod val="95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一部移管</a:t>
            </a:r>
          </a:p>
        </p:txBody>
      </p:sp>
      <p:sp>
        <p:nvSpPr>
          <p:cNvPr id="11" name="角丸四角形 10"/>
          <p:cNvSpPr/>
          <p:nvPr/>
        </p:nvSpPr>
        <p:spPr>
          <a:xfrm>
            <a:off x="6757317" y="1133339"/>
            <a:ext cx="1980000" cy="504000"/>
          </a:xfrm>
          <a:prstGeom prst="rect">
            <a:avLst/>
          </a:prstGeom>
          <a:effectLst>
            <a:innerShdw blurRad="114300">
              <a:prstClr val="black"/>
            </a:innerShdw>
          </a:effectLst>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400" dirty="0">
                <a:latin typeface="Meiryo UI" panose="020B0604030504040204" pitchFamily="50" charset="-128"/>
                <a:ea typeface="Meiryo UI" panose="020B0604030504040204" pitchFamily="50" charset="-128"/>
              </a:rPr>
              <a:t>商工会議所・商工会</a:t>
            </a:r>
            <a:endParaRPr kumimoji="1" lang="en-US" altLang="ja-JP" sz="1400" dirty="0">
              <a:latin typeface="Meiryo UI" panose="020B0604030504040204" pitchFamily="50" charset="-128"/>
              <a:ea typeface="Meiryo UI" panose="020B0604030504040204" pitchFamily="50" charset="-128"/>
            </a:endParaRPr>
          </a:p>
        </p:txBody>
      </p:sp>
      <p:sp>
        <p:nvSpPr>
          <p:cNvPr id="12" name="角丸四角形 11"/>
          <p:cNvSpPr/>
          <p:nvPr/>
        </p:nvSpPr>
        <p:spPr>
          <a:xfrm>
            <a:off x="6757317" y="1719759"/>
            <a:ext cx="1980000" cy="504000"/>
          </a:xfrm>
          <a:prstGeom prst="rect">
            <a:avLst/>
          </a:prstGeom>
          <a:effectLst>
            <a:innerShdw blurRad="114300">
              <a:prstClr val="black"/>
            </a:innerShdw>
          </a:effectLst>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400" dirty="0">
                <a:latin typeface="Meiryo UI" panose="020B0604030504040204" pitchFamily="50" charset="-128"/>
                <a:ea typeface="Meiryo UI" panose="020B0604030504040204" pitchFamily="50" charset="-128"/>
              </a:rPr>
              <a:t>中小機構</a:t>
            </a:r>
            <a:endParaRPr kumimoji="1" lang="en-US" altLang="ja-JP" sz="1400" dirty="0">
              <a:latin typeface="Meiryo UI" panose="020B0604030504040204" pitchFamily="50" charset="-128"/>
              <a:ea typeface="Meiryo UI" panose="020B0604030504040204" pitchFamily="50" charset="-128"/>
            </a:endParaRPr>
          </a:p>
        </p:txBody>
      </p:sp>
      <p:sp>
        <p:nvSpPr>
          <p:cNvPr id="13" name="角丸四角形 12"/>
          <p:cNvSpPr/>
          <p:nvPr/>
        </p:nvSpPr>
        <p:spPr>
          <a:xfrm>
            <a:off x="6757317" y="3727386"/>
            <a:ext cx="1980000" cy="504000"/>
          </a:xfrm>
          <a:prstGeom prst="rect">
            <a:avLst/>
          </a:prstGeom>
          <a:effectLst>
            <a:innerShdw blurRad="114300">
              <a:prstClr val="black"/>
            </a:innerShdw>
          </a:effectLst>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altLang="ja-JP" sz="1400" dirty="0">
                <a:latin typeface="Meiryo UI" panose="020B0604030504040204" pitchFamily="50" charset="-128"/>
                <a:ea typeface="Meiryo UI" panose="020B0604030504040204" pitchFamily="50" charset="-128"/>
              </a:rPr>
              <a:t>【JETRO】</a:t>
            </a:r>
          </a:p>
        </p:txBody>
      </p:sp>
      <p:sp>
        <p:nvSpPr>
          <p:cNvPr id="14" name="角丸四角形 13"/>
          <p:cNvSpPr/>
          <p:nvPr/>
        </p:nvSpPr>
        <p:spPr>
          <a:xfrm>
            <a:off x="154043" y="1262129"/>
            <a:ext cx="334850" cy="2364124"/>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rPr>
              <a:t>大阪府</a:t>
            </a:r>
            <a:endParaRPr kumimoji="1" lang="ja-JP" altLang="en-US" b="1" dirty="0">
              <a:solidFill>
                <a:schemeClr val="bg1"/>
              </a:solidFill>
              <a:latin typeface="Meiryo UI" panose="020B0604030504040204" pitchFamily="50" charset="-128"/>
              <a:ea typeface="Meiryo UI" panose="020B0604030504040204" pitchFamily="50" charset="-128"/>
            </a:endParaRPr>
          </a:p>
        </p:txBody>
      </p:sp>
      <p:sp>
        <p:nvSpPr>
          <p:cNvPr id="15" name="角丸四角形 14"/>
          <p:cNvSpPr/>
          <p:nvPr/>
        </p:nvSpPr>
        <p:spPr>
          <a:xfrm>
            <a:off x="151731" y="3970986"/>
            <a:ext cx="334850" cy="2364124"/>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rPr>
              <a:t>大阪市</a:t>
            </a:r>
            <a:endParaRPr kumimoji="1" lang="ja-JP" altLang="en-US" b="1" dirty="0">
              <a:solidFill>
                <a:schemeClr val="bg1"/>
              </a:solidFill>
              <a:latin typeface="Meiryo UI" panose="020B0604030504040204" pitchFamily="50" charset="-128"/>
              <a:ea typeface="Meiryo UI" panose="020B0604030504040204" pitchFamily="50" charset="-128"/>
            </a:endParaRPr>
          </a:p>
        </p:txBody>
      </p:sp>
      <p:sp>
        <p:nvSpPr>
          <p:cNvPr id="16" name="角丸四角形 15"/>
          <p:cNvSpPr/>
          <p:nvPr/>
        </p:nvSpPr>
        <p:spPr>
          <a:xfrm>
            <a:off x="6757317" y="2532871"/>
            <a:ext cx="1980000" cy="504000"/>
          </a:xfrm>
          <a:prstGeom prst="rect">
            <a:avLst/>
          </a:prstGeom>
          <a:effectLst>
            <a:innerShdw blurRad="114300">
              <a:prstClr val="black"/>
            </a:innerShdw>
          </a:effectLst>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IBPC</a:t>
            </a:r>
            <a:r>
              <a:rPr lang="ja-JP" altLang="en-US" sz="1400" dirty="0">
                <a:latin typeface="Meiryo UI" panose="020B0604030504040204" pitchFamily="50" charset="-128"/>
                <a:ea typeface="Meiryo UI" panose="020B0604030504040204" pitchFamily="50" charset="-128"/>
              </a:rPr>
              <a:t>大阪</a:t>
            </a:r>
            <a:r>
              <a:rPr kumimoji="1" lang="en-US" altLang="ja-JP" sz="1400" dirty="0">
                <a:latin typeface="Meiryo UI" panose="020B0604030504040204" pitchFamily="50" charset="-128"/>
                <a:ea typeface="Meiryo UI" panose="020B0604030504040204" pitchFamily="50" charset="-128"/>
              </a:rPr>
              <a:t>】</a:t>
            </a:r>
          </a:p>
        </p:txBody>
      </p:sp>
      <p:sp>
        <p:nvSpPr>
          <p:cNvPr id="17" name="角丸四角形 16"/>
          <p:cNvSpPr/>
          <p:nvPr/>
        </p:nvSpPr>
        <p:spPr>
          <a:xfrm>
            <a:off x="6757317" y="4484904"/>
            <a:ext cx="1980000" cy="504000"/>
          </a:xfrm>
          <a:prstGeom prst="rect">
            <a:avLst/>
          </a:prstGeom>
          <a:effectLst>
            <a:innerShdw blurRad="114300">
              <a:prstClr val="black"/>
            </a:innerShdw>
          </a:effectLst>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信用保証協会</a:t>
            </a:r>
            <a:r>
              <a:rPr kumimoji="1" lang="en-US" altLang="ja-JP" sz="1400" dirty="0">
                <a:latin typeface="Meiryo UI" panose="020B0604030504040204" pitchFamily="50" charset="-128"/>
                <a:ea typeface="Meiryo UI" panose="020B0604030504040204" pitchFamily="50" charset="-128"/>
              </a:rPr>
              <a:t>】</a:t>
            </a:r>
          </a:p>
        </p:txBody>
      </p:sp>
      <p:sp>
        <p:nvSpPr>
          <p:cNvPr id="18" name="角丸四角形 17"/>
          <p:cNvSpPr/>
          <p:nvPr/>
        </p:nvSpPr>
        <p:spPr>
          <a:xfrm>
            <a:off x="6757317" y="5873550"/>
            <a:ext cx="1980000" cy="504000"/>
          </a:xfrm>
          <a:prstGeom prst="rect">
            <a:avLst/>
          </a:prstGeom>
          <a:effectLst>
            <a:innerShdw blurRad="114300">
              <a:prstClr val="black"/>
            </a:innerShdw>
          </a:effectLst>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大阪</a:t>
            </a:r>
            <a:r>
              <a:rPr lang="ja-JP" altLang="en-US" sz="1300" dirty="0">
                <a:latin typeface="Meiryo UI" panose="020B0604030504040204" pitchFamily="50" charset="-128"/>
                <a:ea typeface="Meiryo UI" panose="020B0604030504040204" pitchFamily="50" charset="-128"/>
              </a:rPr>
              <a:t>産業技術研究所</a:t>
            </a:r>
            <a:r>
              <a:rPr kumimoji="1" lang="en-US" altLang="ja-JP" sz="1300" dirty="0">
                <a:latin typeface="Meiryo UI" panose="020B0604030504040204" pitchFamily="50" charset="-128"/>
                <a:ea typeface="Meiryo UI" panose="020B0604030504040204" pitchFamily="50" charset="-128"/>
              </a:rPr>
              <a:t>】</a:t>
            </a:r>
          </a:p>
        </p:txBody>
      </p:sp>
      <p:sp>
        <p:nvSpPr>
          <p:cNvPr id="21" name="角丸四角形 20"/>
          <p:cNvSpPr/>
          <p:nvPr/>
        </p:nvSpPr>
        <p:spPr>
          <a:xfrm>
            <a:off x="3181083" y="892582"/>
            <a:ext cx="2704562" cy="527634"/>
          </a:xfrm>
          <a:prstGeom prst="roundRect">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大阪産業局（仮称）</a:t>
            </a:r>
          </a:p>
        </p:txBody>
      </p:sp>
      <p:sp>
        <p:nvSpPr>
          <p:cNvPr id="25" name="右矢印 24"/>
          <p:cNvSpPr/>
          <p:nvPr/>
        </p:nvSpPr>
        <p:spPr>
          <a:xfrm>
            <a:off x="2419625" y="5518600"/>
            <a:ext cx="894873" cy="745018"/>
          </a:xfrm>
          <a:prstGeom prst="rightArrow">
            <a:avLst/>
          </a:prstGeom>
          <a:solidFill>
            <a:schemeClr val="bg1">
              <a:lumMod val="95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一部移管</a:t>
            </a:r>
          </a:p>
        </p:txBody>
      </p:sp>
      <p:sp>
        <p:nvSpPr>
          <p:cNvPr id="26" name="角丸四角形 25"/>
          <p:cNvSpPr/>
          <p:nvPr/>
        </p:nvSpPr>
        <p:spPr>
          <a:xfrm>
            <a:off x="6757317" y="5062311"/>
            <a:ext cx="1980000" cy="504000"/>
          </a:xfrm>
          <a:prstGeom prst="rect">
            <a:avLst/>
          </a:prstGeom>
          <a:effectLst>
            <a:innerShdw blurRad="114300">
              <a:prstClr val="black"/>
            </a:innerShdw>
          </a:effectLst>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金融機関</a:t>
            </a:r>
            <a:r>
              <a:rPr kumimoji="1" lang="en-US" altLang="ja-JP" sz="1400" dirty="0">
                <a:latin typeface="Meiryo UI" panose="020B0604030504040204" pitchFamily="50" charset="-128"/>
                <a:ea typeface="Meiryo UI" panose="020B0604030504040204" pitchFamily="50" charset="-128"/>
              </a:rPr>
              <a:t>】</a:t>
            </a:r>
          </a:p>
        </p:txBody>
      </p:sp>
      <p:sp>
        <p:nvSpPr>
          <p:cNvPr id="28" name="角丸四角形 27"/>
          <p:cNvSpPr/>
          <p:nvPr/>
        </p:nvSpPr>
        <p:spPr>
          <a:xfrm>
            <a:off x="3435364" y="1543223"/>
            <a:ext cx="2196000" cy="560662"/>
          </a:xfrm>
          <a:prstGeom prst="round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総務</a:t>
            </a:r>
            <a:r>
              <a:rPr kumimoji="1" lang="ja-JP" altLang="en-US" sz="1400" b="1" dirty="0">
                <a:latin typeface="Meiryo UI" panose="020B0604030504040204" pitchFamily="50" charset="-128"/>
                <a:ea typeface="Meiryo UI" panose="020B0604030504040204" pitchFamily="50" charset="-128"/>
              </a:rPr>
              <a:t>部門</a:t>
            </a:r>
            <a:endParaRPr kumimoji="1" lang="ja-JP" altLang="en-US" sz="1100" b="1" dirty="0">
              <a:latin typeface="Meiryo UI" panose="020B0604030504040204" pitchFamily="50" charset="-128"/>
              <a:ea typeface="Meiryo UI" panose="020B0604030504040204" pitchFamily="50" charset="-128"/>
            </a:endParaRPr>
          </a:p>
        </p:txBody>
      </p:sp>
      <p:sp>
        <p:nvSpPr>
          <p:cNvPr id="29" name="角丸四角形 28"/>
          <p:cNvSpPr/>
          <p:nvPr/>
        </p:nvSpPr>
        <p:spPr>
          <a:xfrm>
            <a:off x="3435364" y="4988904"/>
            <a:ext cx="2196000" cy="1041164"/>
          </a:xfrm>
          <a:prstGeom prst="round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施設</a:t>
            </a:r>
            <a:r>
              <a:rPr lang="ja-JP" altLang="en-US" sz="1400" b="1" dirty="0">
                <a:latin typeface="Meiryo UI" panose="020B0604030504040204" pitchFamily="50" charset="-128"/>
                <a:ea typeface="Meiryo UI" panose="020B0604030504040204" pitchFamily="50" charset="-128"/>
              </a:rPr>
              <a:t>サービス部門</a:t>
            </a:r>
            <a:endParaRPr lang="en-US" altLang="ja-JP" sz="1400" b="1" dirty="0">
              <a:latin typeface="Meiryo UI" panose="020B0604030504040204" pitchFamily="50" charset="-128"/>
              <a:ea typeface="Meiryo UI" panose="020B0604030504040204" pitchFamily="50" charset="-128"/>
            </a:endParaRPr>
          </a:p>
          <a:p>
            <a:pPr algn="ctr"/>
            <a:endParaRPr kumimoji="1" lang="en-US" altLang="ja-JP" sz="1400" b="1" dirty="0">
              <a:latin typeface="Meiryo UI" panose="020B0604030504040204" pitchFamily="50" charset="-128"/>
              <a:ea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rPr>
              <a:t>設備・資金</a:t>
            </a:r>
            <a:r>
              <a:rPr kumimoji="1" lang="ja-JP" altLang="en-US" sz="1400" b="1" dirty="0">
                <a:latin typeface="Meiryo UI" panose="020B0604030504040204" pitchFamily="50" charset="-128"/>
                <a:ea typeface="Meiryo UI" panose="020B0604030504040204" pitchFamily="50" charset="-128"/>
              </a:rPr>
              <a:t>支援部門</a:t>
            </a:r>
            <a:endParaRPr kumimoji="1" lang="ja-JP" altLang="en-US" sz="1100" b="1" dirty="0">
              <a:latin typeface="Meiryo UI" panose="020B0604030504040204" pitchFamily="50" charset="-128"/>
              <a:ea typeface="Meiryo UI" panose="020B0604030504040204" pitchFamily="50" charset="-128"/>
            </a:endParaRPr>
          </a:p>
        </p:txBody>
      </p:sp>
      <p:sp>
        <p:nvSpPr>
          <p:cNvPr id="30" name="角丸四角形 29"/>
          <p:cNvSpPr/>
          <p:nvPr/>
        </p:nvSpPr>
        <p:spPr>
          <a:xfrm>
            <a:off x="3435364" y="2370561"/>
            <a:ext cx="2196000" cy="2261785"/>
          </a:xfrm>
          <a:prstGeom prst="roundRect">
            <a:avLst>
              <a:gd name="adj" fmla="val 9120"/>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サービス事業部門</a:t>
            </a:r>
            <a:endParaRPr kumimoji="1" lang="en-US" altLang="ja-JP" sz="1400" b="1" dirty="0">
              <a:latin typeface="Meiryo UI" panose="020B0604030504040204" pitchFamily="50" charset="-128"/>
              <a:ea typeface="Meiryo UI" panose="020B0604030504040204" pitchFamily="50" charset="-128"/>
            </a:endParaRPr>
          </a:p>
          <a:p>
            <a:pPr algn="ctr"/>
            <a:endParaRPr lang="en-US" altLang="ja-JP" sz="1200"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創業・ベンチャー</a:t>
            </a:r>
            <a:endParaRPr kumimoji="1" lang="en-US" altLang="ja-JP" sz="1100" b="1" dirty="0">
              <a:latin typeface="Meiryo UI" panose="020B0604030504040204" pitchFamily="50" charset="-128"/>
              <a:ea typeface="Meiryo UI" panose="020B0604030504040204" pitchFamily="50" charset="-128"/>
            </a:endParaRPr>
          </a:p>
          <a:p>
            <a:pPr algn="ctr"/>
            <a:r>
              <a:rPr lang="ja-JP" altLang="en-US" sz="1100" b="1" dirty="0">
                <a:latin typeface="Meiryo UI" panose="020B0604030504040204" pitchFamily="50" charset="-128"/>
                <a:ea typeface="Meiryo UI" panose="020B0604030504040204" pitchFamily="50" charset="-128"/>
              </a:rPr>
              <a:t>事業承継</a:t>
            </a:r>
            <a:endParaRPr kumimoji="1" lang="en-US" altLang="ja-JP" sz="1100" b="1" dirty="0">
              <a:latin typeface="Meiryo UI" panose="020B0604030504040204" pitchFamily="50" charset="-128"/>
              <a:ea typeface="Meiryo UI" panose="020B0604030504040204" pitchFamily="50" charset="-128"/>
            </a:endParaRPr>
          </a:p>
          <a:p>
            <a:pPr algn="ctr"/>
            <a:endParaRPr kumimoji="1" lang="en-US" altLang="ja-JP" sz="6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経営支援</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販路開拓</a:t>
            </a:r>
            <a:endParaRPr kumimoji="1" lang="en-US" altLang="ja-JP" sz="1100" dirty="0">
              <a:latin typeface="Meiryo UI" panose="020B0604030504040204" pitchFamily="50" charset="-128"/>
              <a:ea typeface="Meiryo UI" panose="020B0604030504040204" pitchFamily="50" charset="-128"/>
            </a:endParaRPr>
          </a:p>
          <a:p>
            <a:pPr algn="ctr"/>
            <a:r>
              <a:rPr lang="ja-JP" altLang="en-US" sz="1100" dirty="0">
                <a:latin typeface="Meiryo UI" panose="020B0604030504040204" pitchFamily="50" charset="-128"/>
                <a:ea typeface="Meiryo UI" panose="020B0604030504040204" pitchFamily="50" charset="-128"/>
              </a:rPr>
              <a:t>経営革新</a:t>
            </a:r>
            <a:endParaRPr kumimoji="1" lang="en-US" altLang="ja-JP" sz="1400" dirty="0">
              <a:latin typeface="Meiryo UI" panose="020B0604030504040204" pitchFamily="50" charset="-128"/>
              <a:ea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endParaRPr>
          </a:p>
          <a:p>
            <a:pPr algn="ctr"/>
            <a:endParaRPr kumimoji="1" lang="ja-JP" altLang="en-US" sz="1100"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8755623" y="1454000"/>
            <a:ext cx="400110" cy="451406"/>
          </a:xfrm>
          <a:prstGeom prst="rect">
            <a:avLst/>
          </a:prstGeom>
          <a:noFill/>
        </p:spPr>
        <p:txBody>
          <a:bodyPr vert="eaVert" wrap="none" rtlCol="0">
            <a:spAutoFit/>
          </a:bodyPr>
          <a:lstStyle/>
          <a:p>
            <a:r>
              <a:rPr lang="ja-JP" altLang="en-US" sz="1400" dirty="0">
                <a:latin typeface="Meiryo UI" panose="020B0604030504040204" pitchFamily="50" charset="-128"/>
                <a:ea typeface="Meiryo UI" panose="020B0604030504040204" pitchFamily="50" charset="-128"/>
              </a:rPr>
              <a:t>総合</a:t>
            </a:r>
            <a:endParaRPr kumimoji="1" lang="ja-JP" altLang="en-US" sz="14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8731011" y="3133440"/>
            <a:ext cx="400110" cy="451406"/>
          </a:xfrm>
          <a:prstGeom prst="rect">
            <a:avLst/>
          </a:prstGeom>
          <a:noFill/>
        </p:spPr>
        <p:txBody>
          <a:bodyPr vert="eaVert" wrap="none" rtlCol="0">
            <a:spAutoFit/>
          </a:bodyPr>
          <a:lstStyle/>
          <a:p>
            <a:r>
              <a:rPr lang="ja-JP" altLang="en-US" sz="1400" dirty="0">
                <a:latin typeface="Meiryo UI" panose="020B0604030504040204" pitchFamily="50" charset="-128"/>
                <a:ea typeface="Meiryo UI" panose="020B0604030504040204" pitchFamily="50" charset="-128"/>
              </a:rPr>
              <a:t>国際</a:t>
            </a:r>
            <a:endParaRPr kumimoji="1" lang="ja-JP" altLang="en-US" sz="14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8713640" y="4790227"/>
            <a:ext cx="400110" cy="451406"/>
          </a:xfrm>
          <a:prstGeom prst="rect">
            <a:avLst/>
          </a:prstGeom>
          <a:noFill/>
        </p:spPr>
        <p:txBody>
          <a:bodyPr vert="eaVert" wrap="none" rtlCol="0">
            <a:spAutoFit/>
          </a:bodyPr>
          <a:lstStyle/>
          <a:p>
            <a:r>
              <a:rPr lang="ja-JP" altLang="en-US" sz="1400" dirty="0">
                <a:latin typeface="Meiryo UI" panose="020B0604030504040204" pitchFamily="50" charset="-128"/>
                <a:ea typeface="Meiryo UI" panose="020B0604030504040204" pitchFamily="50" charset="-128"/>
              </a:rPr>
              <a:t>金融</a:t>
            </a:r>
            <a:endParaRPr kumimoji="1" lang="ja-JP" altLang="en-US" sz="1400" dirty="0">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8702955" y="5874089"/>
            <a:ext cx="400110" cy="451406"/>
          </a:xfrm>
          <a:prstGeom prst="rect">
            <a:avLst/>
          </a:prstGeom>
          <a:noFill/>
        </p:spPr>
        <p:txBody>
          <a:bodyPr vert="eaVert" wrap="none" rtlCol="0">
            <a:spAutoFit/>
          </a:bodyPr>
          <a:lstStyle/>
          <a:p>
            <a:r>
              <a:rPr lang="ja-JP" altLang="en-US" sz="1400" dirty="0">
                <a:latin typeface="Meiryo UI" panose="020B0604030504040204" pitchFamily="50" charset="-128"/>
                <a:ea typeface="Meiryo UI" panose="020B0604030504040204" pitchFamily="50" charset="-128"/>
              </a:rPr>
              <a:t>技術</a:t>
            </a:r>
            <a:endParaRPr kumimoji="1" lang="ja-JP" altLang="en-US" sz="1400" dirty="0">
              <a:latin typeface="Meiryo UI" panose="020B0604030504040204" pitchFamily="50" charset="-128"/>
              <a:ea typeface="Meiryo UI" panose="020B0604030504040204" pitchFamily="50" charset="-128"/>
            </a:endParaRPr>
          </a:p>
        </p:txBody>
      </p:sp>
      <p:sp>
        <p:nvSpPr>
          <p:cNvPr id="38" name="右矢印 37"/>
          <p:cNvSpPr/>
          <p:nvPr/>
        </p:nvSpPr>
        <p:spPr>
          <a:xfrm>
            <a:off x="2434062" y="4252080"/>
            <a:ext cx="894873" cy="745018"/>
          </a:xfrm>
          <a:prstGeom prst="rightArrow">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全て移管</a:t>
            </a:r>
          </a:p>
        </p:txBody>
      </p:sp>
      <p:sp>
        <p:nvSpPr>
          <p:cNvPr id="39" name="角丸四角形 12"/>
          <p:cNvSpPr/>
          <p:nvPr/>
        </p:nvSpPr>
        <p:spPr>
          <a:xfrm>
            <a:off x="6757317" y="3124046"/>
            <a:ext cx="1980000" cy="504000"/>
          </a:xfrm>
          <a:prstGeom prst="rect">
            <a:avLst/>
          </a:prstGeom>
          <a:effectLst>
            <a:innerShdw blurRad="114300">
              <a:prstClr val="black"/>
            </a:innerShdw>
          </a:effectLst>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altLang="ja-JP" sz="1400" dirty="0">
                <a:latin typeface="Meiryo UI" panose="020B0604030504040204" pitchFamily="50" charset="-128"/>
                <a:ea typeface="Meiryo UI" panose="020B0604030504040204" pitchFamily="50" charset="-128"/>
              </a:rPr>
              <a:t>【O-BIC】</a:t>
            </a:r>
          </a:p>
        </p:txBody>
      </p:sp>
      <p:sp>
        <p:nvSpPr>
          <p:cNvPr id="27" name="角丸四角形 26"/>
          <p:cNvSpPr/>
          <p:nvPr/>
        </p:nvSpPr>
        <p:spPr>
          <a:xfrm>
            <a:off x="3579364" y="4157976"/>
            <a:ext cx="1908000" cy="291240"/>
          </a:xfrm>
          <a:prstGeom prst="roundRect">
            <a:avLst/>
          </a:prstGeom>
          <a:ln>
            <a:prstDash val="dash"/>
          </a:ln>
        </p:spPr>
        <p:style>
          <a:lnRef idx="2">
            <a:schemeClr val="dk1"/>
          </a:lnRef>
          <a:fillRef idx="1">
            <a:schemeClr val="lt1"/>
          </a:fillRef>
          <a:effectRef idx="0">
            <a:schemeClr val="dk1"/>
          </a:effectRef>
          <a:fontRef idx="minor">
            <a:schemeClr val="dk1"/>
          </a:fontRef>
        </p:style>
        <p:txBody>
          <a:bodyPr wrap="none" rtlCol="0" anchor="ctr"/>
          <a:lstStyle/>
          <a:p>
            <a:pPr algn="ctr"/>
            <a:r>
              <a:rPr lang="ja-JP" altLang="en-US" sz="1200" b="1" dirty="0">
                <a:latin typeface="Meiryo UI" panose="020B0604030504040204" pitchFamily="50" charset="-128"/>
                <a:ea typeface="Meiryo UI" panose="020B0604030504040204" pitchFamily="50" charset="-128"/>
              </a:rPr>
              <a:t>国際ビジネスセンター</a:t>
            </a:r>
            <a:r>
              <a:rPr lang="ja-JP" altLang="en-US" sz="1000" b="1" dirty="0">
                <a:latin typeface="Meiryo UI" panose="020B0604030504040204" pitchFamily="50" charset="-128"/>
                <a:ea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仮称）</a:t>
            </a:r>
            <a:endParaRPr kumimoji="1" lang="ja-JP" altLang="en-US" sz="1000" b="1" dirty="0">
              <a:latin typeface="Meiryo UI" panose="020B0604030504040204" pitchFamily="50" charset="-128"/>
              <a:ea typeface="Meiryo UI" panose="020B0604030504040204" pitchFamily="50" charset="-128"/>
            </a:endParaRPr>
          </a:p>
        </p:txBody>
      </p:sp>
      <p:cxnSp>
        <p:nvCxnSpPr>
          <p:cNvPr id="20" name="直線矢印コネクタ 19"/>
          <p:cNvCxnSpPr/>
          <p:nvPr/>
        </p:nvCxnSpPr>
        <p:spPr>
          <a:xfrm flipV="1">
            <a:off x="5458486" y="3374264"/>
            <a:ext cx="1135497" cy="939351"/>
          </a:xfrm>
          <a:prstGeom prst="straightConnector1">
            <a:avLst/>
          </a:prstGeom>
          <a:ln w="76200">
            <a:solidFill>
              <a:schemeClr val="accent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3DEEDF5E-1D08-44E1-B887-DD3DC945BE1D}"/>
              </a:ext>
            </a:extLst>
          </p:cNvPr>
          <p:cNvSpPr txBox="1"/>
          <p:nvPr/>
        </p:nvSpPr>
        <p:spPr>
          <a:xfrm>
            <a:off x="6028785" y="1576604"/>
            <a:ext cx="461665" cy="4016484"/>
          </a:xfrm>
          <a:prstGeom prst="rect">
            <a:avLst/>
          </a:prstGeom>
          <a:noFill/>
        </p:spPr>
        <p:txBody>
          <a:bodyPr vert="eaVert" wrap="none" rtlCol="0">
            <a:spAutoFit/>
          </a:bodyPr>
          <a:lstStyle/>
          <a:p>
            <a:r>
              <a:rPr kumimoji="1" lang="ja-JP" altLang="en-US" b="1" dirty="0">
                <a:latin typeface="Meiryo UI" panose="020B0604030504040204" pitchFamily="50" charset="-128"/>
                <a:ea typeface="Meiryo UI" panose="020B0604030504040204" pitchFamily="50" charset="-128"/>
              </a:rPr>
              <a:t>連携を強化し、ワンストップ化を推進</a:t>
            </a:r>
          </a:p>
        </p:txBody>
      </p:sp>
      <p:sp>
        <p:nvSpPr>
          <p:cNvPr id="41" name="左中かっこ 40"/>
          <p:cNvSpPr/>
          <p:nvPr/>
        </p:nvSpPr>
        <p:spPr>
          <a:xfrm>
            <a:off x="6556413" y="2433462"/>
            <a:ext cx="144000" cy="19080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2" name="大かっこ 41"/>
          <p:cNvSpPr/>
          <p:nvPr/>
        </p:nvSpPr>
        <p:spPr>
          <a:xfrm>
            <a:off x="3901122" y="2939410"/>
            <a:ext cx="1224745" cy="1044000"/>
          </a:xfrm>
          <a:prstGeom prst="bracketPair">
            <a:avLst>
              <a:gd name="adj" fmla="val 1103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0" name="直線コネクタ 39"/>
          <p:cNvCxnSpPr/>
          <p:nvPr/>
        </p:nvCxnSpPr>
        <p:spPr>
          <a:xfrm>
            <a:off x="151730" y="736483"/>
            <a:ext cx="885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6388695" y="6582812"/>
            <a:ext cx="2191626" cy="253916"/>
          </a:xfrm>
          <a:prstGeom prst="rect">
            <a:avLst/>
          </a:prstGeom>
        </p:spPr>
        <p:txBody>
          <a:bodyPr wrap="none">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関経連、同友会、近経局とも連携</a:t>
            </a:r>
          </a:p>
        </p:txBody>
      </p:sp>
      <p:sp>
        <p:nvSpPr>
          <p:cNvPr id="43" name="正方形/長方形 42"/>
          <p:cNvSpPr/>
          <p:nvPr/>
        </p:nvSpPr>
        <p:spPr>
          <a:xfrm>
            <a:off x="-1" y="14476"/>
            <a:ext cx="4788000" cy="240042"/>
          </a:xfrm>
          <a:prstGeom prst="rect">
            <a:avLst/>
          </a:prstGeom>
          <a:solidFill>
            <a:schemeClr val="bg1"/>
          </a:solidFill>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lIns="72000" tIns="0" rIns="0" bIns="0" rtlCol="0" anchor="ctr"/>
          <a:lstStyle/>
          <a:p>
            <a:r>
              <a:rPr kumimoji="1" lang="ja-JP" altLang="en-US" sz="1050" spc="-50" dirty="0">
                <a:solidFill>
                  <a:schemeClr val="tx1"/>
                </a:solidFill>
                <a:latin typeface="Meiryo UI" panose="020B0604030504040204" pitchFamily="50" charset="-128"/>
                <a:ea typeface="Meiryo UI" panose="020B0604030504040204" pitchFamily="50" charset="-128"/>
              </a:rPr>
              <a:t>出典：第</a:t>
            </a:r>
            <a:r>
              <a:rPr kumimoji="1" lang="en-US" altLang="ja-JP" sz="1050" spc="-50" dirty="0" smtClean="0">
                <a:solidFill>
                  <a:schemeClr val="tx1"/>
                </a:solidFill>
                <a:latin typeface="Meiryo UI" panose="020B0604030504040204" pitchFamily="50" charset="-128"/>
                <a:ea typeface="Meiryo UI" panose="020B0604030504040204" pitchFamily="50" charset="-128"/>
              </a:rPr>
              <a:t>16</a:t>
            </a:r>
            <a:r>
              <a:rPr kumimoji="1" lang="ja-JP" altLang="en-US" sz="1050" spc="-50" dirty="0" smtClean="0">
                <a:solidFill>
                  <a:schemeClr val="tx1"/>
                </a:solidFill>
                <a:latin typeface="Meiryo UI" panose="020B0604030504040204" pitchFamily="50" charset="-128"/>
                <a:ea typeface="Meiryo UI" panose="020B0604030504040204" pitchFamily="50" charset="-128"/>
              </a:rPr>
              <a:t>回</a:t>
            </a:r>
            <a:r>
              <a:rPr kumimoji="1" lang="ja-JP" altLang="en-US" sz="1050" spc="-50" dirty="0">
                <a:solidFill>
                  <a:schemeClr val="tx1"/>
                </a:solidFill>
                <a:latin typeface="Meiryo UI" panose="020B0604030504040204" pitchFamily="50" charset="-128"/>
                <a:ea typeface="Meiryo UI" panose="020B0604030504040204" pitchFamily="50" charset="-128"/>
              </a:rPr>
              <a:t>副首都推進本部会議資料　</a:t>
            </a:r>
            <a:r>
              <a:rPr lang="ja-JP" altLang="en-US" sz="1050" spc="-50" dirty="0">
                <a:solidFill>
                  <a:schemeClr val="tx1"/>
                </a:solidFill>
                <a:latin typeface="Meiryo UI" panose="020B0604030504040204" pitchFamily="50" charset="-128"/>
                <a:ea typeface="Meiryo UI" panose="020B0604030504040204" pitchFamily="50" charset="-128"/>
              </a:rPr>
              <a:t>「大阪産業局（仮称）将来ビジョン」</a:t>
            </a:r>
            <a:r>
              <a:rPr kumimoji="1" lang="ja-JP" altLang="en-US" sz="1050" spc="-50" dirty="0">
                <a:solidFill>
                  <a:schemeClr val="tx1"/>
                </a:solidFill>
                <a:latin typeface="Meiryo UI" panose="020B0604030504040204" pitchFamily="50" charset="-128"/>
                <a:ea typeface="Meiryo UI" panose="020B0604030504040204" pitchFamily="50" charset="-128"/>
              </a:rPr>
              <a:t>（抜粋）</a:t>
            </a:r>
            <a:endParaRPr lang="en-US" altLang="ja-JP" sz="1050" spc="-50" dirty="0">
              <a:solidFill>
                <a:schemeClr val="tx1"/>
              </a:solidFill>
              <a:latin typeface="Meiryo UI" panose="020B0604030504040204" pitchFamily="50" charset="-128"/>
              <a:ea typeface="Meiryo UI" panose="020B0604030504040204" pitchFamily="50" charset="-128"/>
            </a:endParaRPr>
          </a:p>
        </p:txBody>
      </p:sp>
      <p:sp>
        <p:nvSpPr>
          <p:cNvPr id="23" name="スライド番号プレースホルダー 22"/>
          <p:cNvSpPr>
            <a:spLocks noGrp="1"/>
          </p:cNvSpPr>
          <p:nvPr>
            <p:ph type="sldNum" sz="quarter" idx="12"/>
          </p:nvPr>
        </p:nvSpPr>
        <p:spPr>
          <a:xfrm>
            <a:off x="7056350" y="6433575"/>
            <a:ext cx="2057400" cy="365125"/>
          </a:xfrm>
        </p:spPr>
        <p:txBody>
          <a:bodyPr/>
          <a:lstStyle/>
          <a:p>
            <a:fld id="{5242FE4B-FE65-4246-A1F4-B3D4680A4CEF}" type="slidenum">
              <a:rPr kumimoji="1" lang="ja-JP" altLang="en-US" smtClean="0"/>
              <a:t>3</a:t>
            </a:fld>
            <a:endParaRPr kumimoji="1" lang="ja-JP" altLang="en-US"/>
          </a:p>
        </p:txBody>
      </p:sp>
    </p:spTree>
    <p:extLst>
      <p:ext uri="{BB962C8B-B14F-4D97-AF65-F5344CB8AC3E}">
        <p14:creationId xmlns:p14="http://schemas.microsoft.com/office/powerpoint/2010/main" val="2665582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p:cNvGraphicFramePr/>
          <p:nvPr>
            <p:extLst/>
          </p:nvPr>
        </p:nvGraphicFramePr>
        <p:xfrm>
          <a:off x="539552" y="3205201"/>
          <a:ext cx="5565841" cy="3849823"/>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a:spLocks/>
          </p:cNvSpPr>
          <p:nvPr/>
        </p:nvSpPr>
        <p:spPr>
          <a:xfrm>
            <a:off x="703328" y="1197756"/>
            <a:ext cx="7421835" cy="830997"/>
          </a:xfrm>
          <a:prstGeom prst="rect">
            <a:avLst/>
          </a:prstGeom>
          <a:noFill/>
          <a:ln w="19050">
            <a:noFill/>
          </a:ln>
        </p:spPr>
        <p:txBody>
          <a:bodyPr wrap="square" rtlCol="0">
            <a:spAutoFit/>
          </a:bodyPr>
          <a:lstStyle/>
          <a:p>
            <a:pPr marL="171450" indent="-171450">
              <a:buFont typeface="Arial" panose="020B0604020202020204" pitchFamily="34" charset="0"/>
              <a:buChar char="•"/>
            </a:pPr>
            <a:r>
              <a:rPr lang="ja-JP" altLang="en-US" sz="1600" dirty="0">
                <a:uFillTx/>
                <a:latin typeface="Meiryo UI" panose="020B0604030504040204" pitchFamily="50" charset="-128"/>
                <a:ea typeface="Meiryo UI" panose="020B0604030504040204" pitchFamily="50" charset="-128"/>
                <a:cs typeface="Meiryo UI" panose="020B0604030504040204" pitchFamily="50" charset="-128"/>
              </a:rPr>
              <a:t>両法人の常勤職員等は、</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東京</a:t>
            </a:r>
            <a:r>
              <a:rPr lang="ja-JP" altLang="en-US" sz="1600" dirty="0">
                <a:uFillTx/>
                <a:latin typeface="Meiryo UI" panose="020B0604030504040204" pitchFamily="50" charset="-128"/>
                <a:ea typeface="Meiryo UI" panose="020B0604030504040204" pitchFamily="50" charset="-128"/>
                <a:cs typeface="Meiryo UI" panose="020B0604030504040204" pitchFamily="50" charset="-128"/>
              </a:rPr>
              <a:t>の半分程度。また、大阪は府市からの派遣職員数が極めて少なく、自治体が派遣職員経由での現場の企業ニーズやノウハウを吸収する仕組みが機能しない</a:t>
            </a:r>
          </a:p>
        </p:txBody>
      </p:sp>
      <p:sp>
        <p:nvSpPr>
          <p:cNvPr id="13" name="タイトル 1"/>
          <p:cNvSpPr txBox="1">
            <a:spLocks/>
          </p:cNvSpPr>
          <p:nvPr/>
        </p:nvSpPr>
        <p:spPr>
          <a:xfrm>
            <a:off x="1029624" y="510805"/>
            <a:ext cx="6936871" cy="325907"/>
          </a:xfrm>
          <a:prstGeom prst="rect">
            <a:avLst/>
          </a:prstGeom>
        </p:spPr>
        <p:txBody>
          <a:bodyPr>
            <a:noAutofit/>
          </a:bodyPr>
          <a:lstStyle>
            <a:lvl1pPr algn="l" defTabSz="914400" rtl="0" eaLnBrk="1" latinLnBrk="0" hangingPunct="1">
              <a:lnSpc>
                <a:spcPct val="90000"/>
              </a:lnSpc>
              <a:spcBef>
                <a:spcPct val="0"/>
              </a:spcBef>
              <a:buNone/>
              <a:defRPr kumimoji="1" sz="4400" kern="1200">
                <a:solidFill>
                  <a:schemeClr val="tx1"/>
                </a:solidFill>
                <a:uFillTx/>
                <a:latin typeface="+mj-lt"/>
                <a:ea typeface="+mj-ea"/>
                <a:cs typeface="+mj-cs"/>
              </a:defRPr>
            </a:lvl1pPr>
          </a:lstStyle>
          <a:p>
            <a:pPr algn="ctr"/>
            <a:r>
              <a:rPr lang="ja-JP" altLang="en-US" sz="2000" b="1" dirty="0">
                <a:uFillTx/>
                <a:latin typeface="Meiryo UI" panose="020B0604030504040204" pitchFamily="50" charset="-128"/>
                <a:ea typeface="Meiryo UI" panose="020B0604030504040204" pitchFamily="50" charset="-128"/>
              </a:rPr>
              <a:t>設立団体（自治体）から中小企業支援団体への職員派遣</a:t>
            </a:r>
          </a:p>
        </p:txBody>
      </p:sp>
      <p:sp>
        <p:nvSpPr>
          <p:cNvPr id="14" name="タイトル 1"/>
          <p:cNvSpPr txBox="1">
            <a:spLocks/>
          </p:cNvSpPr>
          <p:nvPr/>
        </p:nvSpPr>
        <p:spPr>
          <a:xfrm>
            <a:off x="1112542" y="2441780"/>
            <a:ext cx="4807553" cy="340869"/>
          </a:xfrm>
          <a:prstGeom prst="rect">
            <a:avLst/>
          </a:prstGeom>
        </p:spPr>
        <p:txBody>
          <a:bodyPr>
            <a:noAutofit/>
          </a:bodyPr>
          <a:lstStyle>
            <a:lvl1pPr algn="l" defTabSz="914400" rtl="0" eaLnBrk="1" latinLnBrk="0" hangingPunct="1">
              <a:lnSpc>
                <a:spcPct val="90000"/>
              </a:lnSpc>
              <a:spcBef>
                <a:spcPct val="0"/>
              </a:spcBef>
              <a:buNone/>
              <a:defRPr kumimoji="1" sz="4400" kern="1200">
                <a:solidFill>
                  <a:schemeClr val="tx1"/>
                </a:solidFill>
                <a:uFillTx/>
                <a:latin typeface="+mj-lt"/>
                <a:ea typeface="+mj-ea"/>
                <a:cs typeface="+mj-cs"/>
              </a:defRPr>
            </a:lvl1pPr>
          </a:lstStyle>
          <a:p>
            <a:pPr algn="ctr"/>
            <a:r>
              <a:rPr lang="ja-JP" altLang="en-US" sz="1600" b="1" dirty="0">
                <a:uFillTx/>
                <a:latin typeface="Meiryo UI" panose="020B0604030504040204" pitchFamily="50" charset="-128"/>
                <a:ea typeface="Meiryo UI" panose="020B0604030504040204" pitchFamily="50" charset="-128"/>
              </a:rPr>
              <a:t>設立団体から中小企業支援団体への常勤職員の状況</a:t>
            </a:r>
          </a:p>
        </p:txBody>
      </p:sp>
      <p:sp>
        <p:nvSpPr>
          <p:cNvPr id="15" name="角丸四角形吹き出し 14"/>
          <p:cNvSpPr>
            <a:spLocks/>
          </p:cNvSpPr>
          <p:nvPr/>
        </p:nvSpPr>
        <p:spPr>
          <a:xfrm>
            <a:off x="6152028" y="2847640"/>
            <a:ext cx="2553754" cy="2536865"/>
          </a:xfrm>
          <a:prstGeom prst="wedgeRoundRectCallout">
            <a:avLst>
              <a:gd name="adj1" fmla="val -49946"/>
              <a:gd name="adj2" fmla="val 64703"/>
              <a:gd name="adj3" fmla="val 16667"/>
            </a:avLst>
          </a:prstGeom>
          <a:ln>
            <a:solidFill>
              <a:schemeClr val="bg1">
                <a:lumMod val="50000"/>
              </a:schemeClr>
            </a:solidFill>
          </a:ln>
        </p:spPr>
        <p:txBody>
          <a:bodyPr wrap="square">
            <a:spAutoFit/>
          </a:bodyPr>
          <a:lstStyle/>
          <a:p>
            <a:r>
              <a:rPr lang="ja-JP" altLang="en-US" sz="1100" b="1" dirty="0">
                <a:uFillTx/>
                <a:latin typeface="HGPｺﾞｼｯｸM" panose="020B0600000000000000" pitchFamily="50" charset="-128"/>
                <a:ea typeface="HGPｺﾞｼｯｸM" panose="020B0600000000000000" pitchFamily="50" charset="-128"/>
              </a:rPr>
              <a:t>＜東京都中小企業産業振興公社の　</a:t>
            </a:r>
            <a:endParaRPr lang="en-US" altLang="ja-JP" sz="1100" b="1" dirty="0">
              <a:uFillTx/>
              <a:latin typeface="HGPｺﾞｼｯｸM" panose="020B0600000000000000" pitchFamily="50" charset="-128"/>
              <a:ea typeface="HGPｺﾞｼｯｸM" panose="020B0600000000000000" pitchFamily="50" charset="-128"/>
            </a:endParaRPr>
          </a:p>
          <a:p>
            <a:r>
              <a:rPr lang="ja-JP" altLang="en-US" sz="1100" b="1" dirty="0">
                <a:latin typeface="HGPｺﾞｼｯｸM" panose="020B0600000000000000" pitchFamily="50" charset="-128"/>
                <a:ea typeface="HGPｺﾞｼｯｸM" panose="020B0600000000000000" pitchFamily="50" charset="-128"/>
              </a:rPr>
              <a:t>　コメント</a:t>
            </a:r>
            <a:r>
              <a:rPr lang="ja-JP" altLang="en-US" sz="1100" b="1" dirty="0">
                <a:uFillTx/>
                <a:latin typeface="HGPｺﾞｼｯｸM" panose="020B0600000000000000" pitchFamily="50" charset="-128"/>
                <a:ea typeface="HGPｺﾞｼｯｸM" panose="020B0600000000000000" pitchFamily="50" charset="-128"/>
              </a:rPr>
              <a:t>＞</a:t>
            </a:r>
            <a:endParaRPr lang="en-US" altLang="ja-JP" sz="1100" b="1" dirty="0">
              <a:uFillTx/>
              <a:latin typeface="HGPｺﾞｼｯｸM" panose="020B0600000000000000" pitchFamily="50" charset="-128"/>
              <a:ea typeface="HGPｺﾞｼｯｸM" panose="020B0600000000000000" pitchFamily="50" charset="-128"/>
            </a:endParaRPr>
          </a:p>
          <a:p>
            <a:endParaRPr lang="en-US" altLang="ja-JP" sz="1100" dirty="0">
              <a:uFillTx/>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「設立団体と支援法人は一体であり、</a:t>
            </a:r>
            <a:endParaRPr lang="en-US" altLang="ja-JP" sz="1100" dirty="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設立団体における政策立案や予算編成においても職員が現場を知っていることは重要。」</a:t>
            </a:r>
            <a:endParaRPr lang="en-US" altLang="ja-JP" sz="1100" dirty="0">
              <a:latin typeface="HGPｺﾞｼｯｸM" panose="020B0600000000000000" pitchFamily="50" charset="-128"/>
              <a:ea typeface="HGPｺﾞｼｯｸM" panose="020B0600000000000000" pitchFamily="50" charset="-128"/>
            </a:endParaRPr>
          </a:p>
          <a:p>
            <a:endParaRPr lang="en-US" altLang="ja-JP" sz="1100" dirty="0">
              <a:solidFill>
                <a:srgbClr val="FF0000"/>
              </a:solidFill>
              <a:latin typeface="HGPｺﾞｼｯｸM" panose="020B0600000000000000" pitchFamily="50" charset="-128"/>
              <a:ea typeface="HGPｺﾞｼｯｸM" panose="020B0600000000000000" pitchFamily="50" charset="-128"/>
            </a:endParaRPr>
          </a:p>
          <a:p>
            <a:r>
              <a:rPr lang="ja-JP" altLang="en-US" sz="1100" dirty="0">
                <a:uFillTx/>
                <a:latin typeface="HGPｺﾞｼｯｸM" panose="020B0600000000000000" pitchFamily="50" charset="-128"/>
                <a:ea typeface="HGPｺﾞｼｯｸM" panose="020B0600000000000000" pitchFamily="50" charset="-128"/>
              </a:rPr>
              <a:t>「都道府県の政策と一体となって動く</a:t>
            </a:r>
            <a:endParaRPr lang="en-US" altLang="ja-JP" sz="1100" dirty="0">
              <a:uFillTx/>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a:uFillTx/>
                <a:latin typeface="HGPｺﾞｼｯｸM" panose="020B0600000000000000" pitchFamily="50" charset="-128"/>
                <a:ea typeface="HGPｺﾞｼｯｸM" panose="020B0600000000000000" pitchFamily="50" charset="-128"/>
              </a:rPr>
              <a:t>中小企業支援団体は、事業の実施</a:t>
            </a:r>
            <a:endParaRPr lang="en-US" altLang="ja-JP" sz="1100" dirty="0">
              <a:uFillTx/>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a:uFillTx/>
                <a:latin typeface="HGPｺﾞｼｯｸM" panose="020B0600000000000000" pitchFamily="50" charset="-128"/>
                <a:ea typeface="HGPｺﾞｼｯｸM" panose="020B0600000000000000" pitchFamily="50" charset="-128"/>
              </a:rPr>
              <a:t>部隊として、設立団体と同じ方向を</a:t>
            </a:r>
            <a:endParaRPr lang="en-US" altLang="ja-JP" sz="1100" dirty="0">
              <a:uFillTx/>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a:uFillTx/>
                <a:latin typeface="HGPｺﾞｼｯｸM" panose="020B0600000000000000" pitchFamily="50" charset="-128"/>
                <a:ea typeface="HGPｺﾞｼｯｸM" panose="020B0600000000000000" pitchFamily="50" charset="-128"/>
              </a:rPr>
              <a:t>向いて取り組む必要があり、そのた</a:t>
            </a:r>
            <a:endParaRPr lang="en-US" altLang="ja-JP" sz="1100" dirty="0">
              <a:uFillTx/>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err="1">
                <a:uFillTx/>
                <a:latin typeface="HGPｺﾞｼｯｸM" panose="020B0600000000000000" pitchFamily="50" charset="-128"/>
                <a:ea typeface="HGPｺﾞｼｯｸM" panose="020B0600000000000000" pitchFamily="50" charset="-128"/>
              </a:rPr>
              <a:t>めの</a:t>
            </a:r>
            <a:r>
              <a:rPr lang="ja-JP" altLang="en-US" sz="1100" dirty="0">
                <a:uFillTx/>
                <a:latin typeface="HGPｺﾞｼｯｸM" panose="020B0600000000000000" pitchFamily="50" charset="-128"/>
                <a:ea typeface="HGPｺﾞｼｯｸM" panose="020B0600000000000000" pitchFamily="50" charset="-128"/>
              </a:rPr>
              <a:t>人の繋がり（派遣）が必要。」</a:t>
            </a:r>
            <a:endParaRPr lang="en-US" altLang="ja-JP" sz="1100" dirty="0">
              <a:uFillTx/>
              <a:latin typeface="HGPｺﾞｼｯｸM" panose="020B0600000000000000" pitchFamily="50" charset="-128"/>
              <a:ea typeface="HGPｺﾞｼｯｸM" panose="020B0600000000000000" pitchFamily="50" charset="-128"/>
            </a:endParaRPr>
          </a:p>
        </p:txBody>
      </p:sp>
      <p:sp>
        <p:nvSpPr>
          <p:cNvPr id="19" name="テキスト ボックス 18"/>
          <p:cNvSpPr txBox="1">
            <a:spLocks/>
          </p:cNvSpPr>
          <p:nvPr/>
        </p:nvSpPr>
        <p:spPr>
          <a:xfrm>
            <a:off x="6086833" y="2575425"/>
            <a:ext cx="2684144" cy="261610"/>
          </a:xfrm>
          <a:prstGeom prst="rect">
            <a:avLst/>
          </a:prstGeom>
          <a:noFill/>
        </p:spPr>
        <p:txBody>
          <a:bodyPr wrap="square" rtlCol="0">
            <a:spAutoFit/>
          </a:bodyPr>
          <a:lstStyle/>
          <a:p>
            <a:pPr algn="ctr"/>
            <a:r>
              <a:rPr kumimoji="1" lang="ja-JP" altLang="en-US" sz="1100" b="1" dirty="0">
                <a:uFillTx/>
                <a:latin typeface="HGPｺﾞｼｯｸM" panose="020B0600000000000000" pitchFamily="50" charset="-128"/>
                <a:ea typeface="HGPｺﾞｼｯｸM" panose="020B0600000000000000" pitchFamily="50" charset="-128"/>
              </a:rPr>
              <a:t>他府県支援法人</a:t>
            </a:r>
            <a:r>
              <a:rPr lang="ja-JP" altLang="en-US" sz="1100" b="1" dirty="0">
                <a:uFillTx/>
                <a:latin typeface="HGPｺﾞｼｯｸM" panose="020B0600000000000000" pitchFamily="50" charset="-128"/>
                <a:ea typeface="HGPｺﾞｼｯｸM" panose="020B0600000000000000" pitchFamily="50" charset="-128"/>
              </a:rPr>
              <a:t>の</a:t>
            </a:r>
            <a:r>
              <a:rPr kumimoji="1" lang="ja-JP" altLang="en-US" sz="1100" b="1" dirty="0">
                <a:uFillTx/>
                <a:latin typeface="HGPｺﾞｼｯｸM" panose="020B0600000000000000" pitchFamily="50" charset="-128"/>
                <a:ea typeface="HGPｺﾞｼｯｸM" panose="020B0600000000000000" pitchFamily="50" charset="-128"/>
              </a:rPr>
              <a:t>ヒアリングより</a:t>
            </a:r>
          </a:p>
        </p:txBody>
      </p:sp>
      <p:sp>
        <p:nvSpPr>
          <p:cNvPr id="17" name="タイトル 1"/>
          <p:cNvSpPr txBox="1">
            <a:spLocks/>
          </p:cNvSpPr>
          <p:nvPr/>
        </p:nvSpPr>
        <p:spPr>
          <a:xfrm>
            <a:off x="1170096" y="2980596"/>
            <a:ext cx="1593384" cy="287486"/>
          </a:xfrm>
          <a:prstGeom prst="rect">
            <a:avLst/>
          </a:prstGeom>
        </p:spPr>
        <p:txBody>
          <a:bodyPr>
            <a:noAutofit/>
          </a:bodyPr>
          <a:lstStyle>
            <a:lvl1pPr algn="l" defTabSz="914400" rtl="0" eaLnBrk="1" latinLnBrk="0" hangingPunct="1">
              <a:lnSpc>
                <a:spcPct val="90000"/>
              </a:lnSpc>
              <a:spcBef>
                <a:spcPct val="0"/>
              </a:spcBef>
              <a:buNone/>
              <a:defRPr kumimoji="1" sz="4400" kern="1200">
                <a:solidFill>
                  <a:schemeClr val="tx1"/>
                </a:solidFill>
                <a:uFillTx/>
                <a:latin typeface="+mj-lt"/>
                <a:ea typeface="+mj-ea"/>
                <a:cs typeface="+mj-cs"/>
              </a:defRPr>
            </a:lvl1pPr>
          </a:lstStyle>
          <a:p>
            <a:pPr algn="ctr"/>
            <a:r>
              <a:rPr lang="ja-JP" altLang="en-US" sz="1400" b="1" dirty="0">
                <a:uFillTx/>
                <a:latin typeface="Meiryo UI" panose="020B0604030504040204" pitchFamily="50" charset="-128"/>
                <a:ea typeface="Meiryo UI" panose="020B0604030504040204" pitchFamily="50" charset="-128"/>
              </a:rPr>
              <a:t>大阪</a:t>
            </a:r>
          </a:p>
        </p:txBody>
      </p:sp>
      <p:sp>
        <p:nvSpPr>
          <p:cNvPr id="20" name="タイトル 1"/>
          <p:cNvSpPr txBox="1">
            <a:spLocks/>
          </p:cNvSpPr>
          <p:nvPr/>
        </p:nvSpPr>
        <p:spPr>
          <a:xfrm>
            <a:off x="4000205" y="2995608"/>
            <a:ext cx="1593384" cy="287486"/>
          </a:xfrm>
          <a:prstGeom prst="rect">
            <a:avLst/>
          </a:prstGeom>
        </p:spPr>
        <p:txBody>
          <a:bodyPr>
            <a:noAutofit/>
          </a:bodyPr>
          <a:lstStyle>
            <a:lvl1pPr algn="l" defTabSz="914400" rtl="0" eaLnBrk="1" latinLnBrk="0" hangingPunct="1">
              <a:lnSpc>
                <a:spcPct val="90000"/>
              </a:lnSpc>
              <a:spcBef>
                <a:spcPct val="0"/>
              </a:spcBef>
              <a:buNone/>
              <a:defRPr kumimoji="1" sz="4400" kern="1200">
                <a:solidFill>
                  <a:schemeClr val="tx1"/>
                </a:solidFill>
                <a:uFillTx/>
                <a:latin typeface="+mj-lt"/>
                <a:ea typeface="+mj-ea"/>
                <a:cs typeface="+mj-cs"/>
              </a:defRPr>
            </a:lvl1pPr>
          </a:lstStyle>
          <a:p>
            <a:pPr algn="ctr"/>
            <a:r>
              <a:rPr lang="ja-JP" altLang="en-US" sz="1400" b="1" dirty="0">
                <a:latin typeface="Meiryo UI" panose="020B0604030504040204" pitchFamily="50" charset="-128"/>
                <a:ea typeface="Meiryo UI" panose="020B0604030504040204" pitchFamily="50" charset="-128"/>
              </a:rPr>
              <a:t>他地域</a:t>
            </a:r>
            <a:endParaRPr lang="ja-JP" altLang="en-US" sz="1400" b="1" dirty="0">
              <a:uFillTx/>
              <a:latin typeface="Meiryo UI" panose="020B0604030504040204" pitchFamily="50" charset="-128"/>
              <a:ea typeface="Meiryo UI" panose="020B0604030504040204" pitchFamily="50" charset="-128"/>
            </a:endParaRPr>
          </a:p>
        </p:txBody>
      </p:sp>
      <p:cxnSp>
        <p:nvCxnSpPr>
          <p:cNvPr id="7" name="直線コネクタ 6"/>
          <p:cNvCxnSpPr/>
          <p:nvPr/>
        </p:nvCxnSpPr>
        <p:spPr>
          <a:xfrm flipV="1">
            <a:off x="1012672" y="2837035"/>
            <a:ext cx="4860000" cy="0"/>
          </a:xfrm>
          <a:prstGeom prst="line">
            <a:avLst/>
          </a:prstGeom>
        </p:spPr>
        <p:style>
          <a:lnRef idx="3">
            <a:schemeClr val="dk1"/>
          </a:lnRef>
          <a:fillRef idx="0">
            <a:schemeClr val="dk1"/>
          </a:fillRef>
          <a:effectRef idx="2">
            <a:schemeClr val="dk1"/>
          </a:effectRef>
          <a:fontRef idx="minor">
            <a:schemeClr val="tx1"/>
          </a:fontRef>
        </p:style>
      </p:cxnSp>
      <p:cxnSp>
        <p:nvCxnSpPr>
          <p:cNvPr id="21" name="直線コネクタ 20"/>
          <p:cNvCxnSpPr/>
          <p:nvPr/>
        </p:nvCxnSpPr>
        <p:spPr>
          <a:xfrm flipV="1">
            <a:off x="1012672" y="3268082"/>
            <a:ext cx="1980000" cy="0"/>
          </a:xfrm>
          <a:prstGeom prst="line">
            <a:avLst/>
          </a:prstGeom>
        </p:spPr>
        <p:style>
          <a:lnRef idx="3">
            <a:schemeClr val="dk1"/>
          </a:lnRef>
          <a:fillRef idx="0">
            <a:schemeClr val="dk1"/>
          </a:fillRef>
          <a:effectRef idx="2">
            <a:schemeClr val="dk1"/>
          </a:effectRef>
          <a:fontRef idx="minor">
            <a:schemeClr val="tx1"/>
          </a:fontRef>
        </p:style>
      </p:cxnSp>
      <p:sp>
        <p:nvSpPr>
          <p:cNvPr id="8" name="テキスト ボックス 7"/>
          <p:cNvSpPr txBox="1"/>
          <p:nvPr/>
        </p:nvSpPr>
        <p:spPr>
          <a:xfrm>
            <a:off x="1257844" y="5207237"/>
            <a:ext cx="367408" cy="307777"/>
          </a:xfrm>
          <a:prstGeom prst="rect">
            <a:avLst/>
          </a:prstGeom>
        </p:spPr>
        <p:txBody>
          <a:bodyPr wrap="none" rtlCol="0">
            <a:spAutoFit/>
          </a:bodyPr>
          <a:lstStyle/>
          <a:p>
            <a:r>
              <a:rPr kumimoji="1" lang="en-US" altLang="ja-JP" sz="1400" dirty="0"/>
              <a:t>62</a:t>
            </a:r>
            <a:endParaRPr kumimoji="1" lang="ja-JP" altLang="en-US" sz="1400" dirty="0"/>
          </a:p>
        </p:txBody>
      </p:sp>
      <p:sp>
        <p:nvSpPr>
          <p:cNvPr id="22" name="テキスト ボックス 21"/>
          <p:cNvSpPr txBox="1"/>
          <p:nvPr/>
        </p:nvSpPr>
        <p:spPr>
          <a:xfrm>
            <a:off x="1859912" y="5293888"/>
            <a:ext cx="367408" cy="307777"/>
          </a:xfrm>
          <a:prstGeom prst="rect">
            <a:avLst/>
          </a:prstGeom>
        </p:spPr>
        <p:txBody>
          <a:bodyPr wrap="none" rtlCol="0">
            <a:spAutoFit/>
          </a:bodyPr>
          <a:lstStyle/>
          <a:p>
            <a:r>
              <a:rPr lang="en-US" altLang="ja-JP" sz="1400" dirty="0"/>
              <a:t>56</a:t>
            </a:r>
            <a:endParaRPr kumimoji="1" lang="ja-JP" altLang="en-US" sz="1400" dirty="0"/>
          </a:p>
        </p:txBody>
      </p:sp>
      <p:sp>
        <p:nvSpPr>
          <p:cNvPr id="23" name="テキスト ボックス 22"/>
          <p:cNvSpPr txBox="1"/>
          <p:nvPr/>
        </p:nvSpPr>
        <p:spPr>
          <a:xfrm>
            <a:off x="2416411" y="4706711"/>
            <a:ext cx="458780" cy="307777"/>
          </a:xfrm>
          <a:prstGeom prst="rect">
            <a:avLst/>
          </a:prstGeom>
        </p:spPr>
        <p:txBody>
          <a:bodyPr wrap="none" rtlCol="0">
            <a:spAutoFit/>
          </a:bodyPr>
          <a:lstStyle/>
          <a:p>
            <a:r>
              <a:rPr lang="en-US" altLang="ja-JP" sz="1400" dirty="0"/>
              <a:t>118</a:t>
            </a:r>
            <a:endParaRPr kumimoji="1" lang="ja-JP" altLang="en-US" sz="1400" dirty="0"/>
          </a:p>
        </p:txBody>
      </p:sp>
      <p:sp>
        <p:nvSpPr>
          <p:cNvPr id="24" name="テキスト ボックス 23"/>
          <p:cNvSpPr txBox="1"/>
          <p:nvPr/>
        </p:nvSpPr>
        <p:spPr>
          <a:xfrm>
            <a:off x="3611781" y="3583019"/>
            <a:ext cx="458780" cy="307777"/>
          </a:xfrm>
          <a:prstGeom prst="rect">
            <a:avLst/>
          </a:prstGeom>
        </p:spPr>
        <p:txBody>
          <a:bodyPr wrap="none" rtlCol="0">
            <a:spAutoFit/>
          </a:bodyPr>
          <a:lstStyle/>
          <a:p>
            <a:r>
              <a:rPr lang="en-US" altLang="ja-JP" sz="1400" dirty="0"/>
              <a:t>245</a:t>
            </a:r>
            <a:endParaRPr kumimoji="1" lang="ja-JP" altLang="en-US" sz="1400" dirty="0"/>
          </a:p>
        </p:txBody>
      </p:sp>
      <p:sp>
        <p:nvSpPr>
          <p:cNvPr id="25" name="テキスト ボックス 24"/>
          <p:cNvSpPr txBox="1"/>
          <p:nvPr/>
        </p:nvSpPr>
        <p:spPr>
          <a:xfrm>
            <a:off x="4879417" y="5361125"/>
            <a:ext cx="367408" cy="307777"/>
          </a:xfrm>
          <a:prstGeom prst="rect">
            <a:avLst/>
          </a:prstGeom>
        </p:spPr>
        <p:txBody>
          <a:bodyPr wrap="none" rtlCol="0">
            <a:spAutoFit/>
          </a:bodyPr>
          <a:lstStyle/>
          <a:p>
            <a:r>
              <a:rPr lang="en-US" altLang="ja-JP" sz="1400" dirty="0"/>
              <a:t>49</a:t>
            </a:r>
            <a:endParaRPr kumimoji="1" lang="ja-JP" altLang="en-US" sz="1400" dirty="0"/>
          </a:p>
        </p:txBody>
      </p:sp>
      <p:sp>
        <p:nvSpPr>
          <p:cNvPr id="26" name="テキスト ボックス 25"/>
          <p:cNvSpPr txBox="1"/>
          <p:nvPr/>
        </p:nvSpPr>
        <p:spPr>
          <a:xfrm>
            <a:off x="5495133" y="5311296"/>
            <a:ext cx="367408" cy="307777"/>
          </a:xfrm>
          <a:prstGeom prst="rect">
            <a:avLst/>
          </a:prstGeom>
        </p:spPr>
        <p:txBody>
          <a:bodyPr wrap="none" rtlCol="0">
            <a:spAutoFit/>
          </a:bodyPr>
          <a:lstStyle/>
          <a:p>
            <a:r>
              <a:rPr lang="en-US" altLang="ja-JP" sz="1400" dirty="0"/>
              <a:t>53</a:t>
            </a:r>
            <a:endParaRPr kumimoji="1" lang="ja-JP" altLang="en-US" sz="1400" dirty="0"/>
          </a:p>
        </p:txBody>
      </p:sp>
      <p:sp>
        <p:nvSpPr>
          <p:cNvPr id="27" name="テキスト ボックス 26"/>
          <p:cNvSpPr txBox="1"/>
          <p:nvPr/>
        </p:nvSpPr>
        <p:spPr>
          <a:xfrm>
            <a:off x="4291463" y="5361124"/>
            <a:ext cx="367408" cy="307777"/>
          </a:xfrm>
          <a:prstGeom prst="rect">
            <a:avLst/>
          </a:prstGeom>
        </p:spPr>
        <p:txBody>
          <a:bodyPr wrap="none" rtlCol="0">
            <a:spAutoFit/>
          </a:bodyPr>
          <a:lstStyle/>
          <a:p>
            <a:r>
              <a:rPr kumimoji="1" lang="en-US" altLang="ja-JP" sz="1400" dirty="0"/>
              <a:t>49</a:t>
            </a:r>
            <a:endParaRPr kumimoji="1" lang="ja-JP" altLang="en-US" sz="1400" dirty="0"/>
          </a:p>
        </p:txBody>
      </p:sp>
      <p:cxnSp>
        <p:nvCxnSpPr>
          <p:cNvPr id="28" name="直線コネクタ 27"/>
          <p:cNvCxnSpPr/>
          <p:nvPr/>
        </p:nvCxnSpPr>
        <p:spPr>
          <a:xfrm flipV="1">
            <a:off x="3712672" y="3283094"/>
            <a:ext cx="2160000" cy="0"/>
          </a:xfrm>
          <a:prstGeom prst="line">
            <a:avLst/>
          </a:prstGeom>
        </p:spPr>
        <p:style>
          <a:lnRef idx="3">
            <a:schemeClr val="dk1"/>
          </a:lnRef>
          <a:fillRef idx="0">
            <a:schemeClr val="dk1"/>
          </a:fillRef>
          <a:effectRef idx="2">
            <a:schemeClr val="dk1"/>
          </a:effectRef>
          <a:fontRef idx="minor">
            <a:schemeClr val="tx1"/>
          </a:fontRef>
        </p:style>
      </p:cxnSp>
      <p:sp>
        <p:nvSpPr>
          <p:cNvPr id="34" name="正方形/長方形 33"/>
          <p:cNvSpPr/>
          <p:nvPr/>
        </p:nvSpPr>
        <p:spPr>
          <a:xfrm>
            <a:off x="-1" y="14476"/>
            <a:ext cx="4500000" cy="240042"/>
          </a:xfrm>
          <a:prstGeom prst="rect">
            <a:avLst/>
          </a:prstGeom>
          <a:solidFill>
            <a:schemeClr val="bg1"/>
          </a:solidFill>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lIns="72000" tIns="0" rIns="0" bIns="0" rtlCol="0" anchor="ctr"/>
          <a:lstStyle/>
          <a:p>
            <a:r>
              <a:rPr kumimoji="1" lang="ja-JP" altLang="en-US" sz="1050" spc="-50" dirty="0">
                <a:solidFill>
                  <a:schemeClr val="tx1"/>
                </a:solidFill>
                <a:latin typeface="Meiryo UI" panose="020B0604030504040204" pitchFamily="50" charset="-128"/>
                <a:ea typeface="Meiryo UI" panose="020B0604030504040204" pitchFamily="50" charset="-128"/>
              </a:rPr>
              <a:t>出典：第</a:t>
            </a:r>
            <a:r>
              <a:rPr kumimoji="1" lang="en-US" altLang="ja-JP" sz="1050" spc="-50" dirty="0">
                <a:solidFill>
                  <a:schemeClr val="tx1"/>
                </a:solidFill>
                <a:latin typeface="Meiryo UI" panose="020B0604030504040204" pitchFamily="50" charset="-128"/>
                <a:ea typeface="Meiryo UI" panose="020B0604030504040204" pitchFamily="50" charset="-128"/>
              </a:rPr>
              <a:t>14</a:t>
            </a:r>
            <a:r>
              <a:rPr kumimoji="1" lang="ja-JP" altLang="en-US" sz="1050" spc="-50" dirty="0">
                <a:solidFill>
                  <a:schemeClr val="tx1"/>
                </a:solidFill>
                <a:latin typeface="Meiryo UI" panose="020B0604030504040204" pitchFamily="50" charset="-128"/>
                <a:ea typeface="Meiryo UI" panose="020B0604030504040204" pitchFamily="50" charset="-128"/>
              </a:rPr>
              <a:t>回副首都推進本部会議資料　「府市の中小企業支援について」（抜粋）</a:t>
            </a:r>
            <a:endParaRPr lang="en-US" altLang="ja-JP" sz="1050" spc="-5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5242FE4B-FE65-4246-A1F4-B3D4680A4CEF}" type="slidenum">
              <a:rPr kumimoji="1" lang="ja-JP" altLang="en-US" smtClean="0"/>
              <a:t>4</a:t>
            </a:fld>
            <a:endParaRPr kumimoji="1" lang="ja-JP" altLang="en-US"/>
          </a:p>
        </p:txBody>
      </p:sp>
    </p:spTree>
    <p:extLst>
      <p:ext uri="{BB962C8B-B14F-4D97-AF65-F5344CB8AC3E}">
        <p14:creationId xmlns:p14="http://schemas.microsoft.com/office/powerpoint/2010/main" val="3051596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グラフ 23"/>
          <p:cNvGraphicFramePr/>
          <p:nvPr>
            <p:extLst/>
          </p:nvPr>
        </p:nvGraphicFramePr>
        <p:xfrm>
          <a:off x="4688366" y="2557526"/>
          <a:ext cx="3890492" cy="33735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グラフ 4"/>
          <p:cNvGraphicFramePr/>
          <p:nvPr>
            <p:extLst/>
          </p:nvPr>
        </p:nvGraphicFramePr>
        <p:xfrm>
          <a:off x="467544" y="2550898"/>
          <a:ext cx="3890492" cy="3373520"/>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p:cNvSpPr txBox="1">
            <a:spLocks/>
          </p:cNvSpPr>
          <p:nvPr/>
        </p:nvSpPr>
        <p:spPr>
          <a:xfrm>
            <a:off x="1308884" y="1886436"/>
            <a:ext cx="2589171" cy="553998"/>
          </a:xfrm>
          <a:prstGeom prst="rect">
            <a:avLst/>
          </a:prstGeom>
          <a:noFill/>
        </p:spPr>
        <p:txBody>
          <a:bodyPr wrap="none" rtlCol="0">
            <a:spAutoFit/>
          </a:bodyPr>
          <a:lstStyle/>
          <a:p>
            <a:pPr algn="ctr"/>
            <a:r>
              <a:rPr lang="ja-JP" altLang="en-US" sz="1400" b="1" dirty="0">
                <a:uFillTx/>
                <a:latin typeface="Meiryo UI" panose="020B0604030504040204" pitchFamily="50" charset="-128"/>
                <a:ea typeface="Meiryo UI" panose="020B0604030504040204" pitchFamily="50" charset="-128"/>
              </a:rPr>
              <a:t>中小企業支援団体の総事業費</a:t>
            </a:r>
            <a:endParaRPr lang="en-US" altLang="ja-JP" sz="1400" b="1" dirty="0">
              <a:uFillTx/>
              <a:latin typeface="Meiryo UI" panose="020B0604030504040204" pitchFamily="50" charset="-128"/>
              <a:ea typeface="Meiryo UI" panose="020B0604030504040204" pitchFamily="50" charset="-128"/>
            </a:endParaRPr>
          </a:p>
          <a:p>
            <a:pPr algn="ctr"/>
            <a:endParaRPr lang="en-US" altLang="ja-JP" sz="500" dirty="0">
              <a:uFillTx/>
              <a:latin typeface="Meiryo UI" panose="020B0604030504040204" pitchFamily="50" charset="-128"/>
              <a:ea typeface="Meiryo UI" panose="020B0604030504040204" pitchFamily="50" charset="-128"/>
            </a:endParaRPr>
          </a:p>
          <a:p>
            <a:pPr algn="ctr"/>
            <a:r>
              <a:rPr lang="ja-JP" altLang="en-US" sz="1100" dirty="0">
                <a:uFillTx/>
                <a:latin typeface="Meiryo UI" panose="020B0604030504040204" pitchFamily="50" charset="-128"/>
                <a:ea typeface="Meiryo UI" panose="020B0604030504040204" pitchFamily="50" charset="-128"/>
              </a:rPr>
              <a:t>（億円）</a:t>
            </a:r>
            <a:endParaRPr kumimoji="1" lang="ja-JP" altLang="en-US" sz="1100" dirty="0">
              <a:uFillTx/>
              <a:latin typeface="Meiryo UI" panose="020B0604030504040204" pitchFamily="50" charset="-128"/>
              <a:ea typeface="Meiryo UI" panose="020B0604030504040204" pitchFamily="50" charset="-128"/>
            </a:endParaRPr>
          </a:p>
        </p:txBody>
      </p:sp>
      <p:sp>
        <p:nvSpPr>
          <p:cNvPr id="8" name="テキスト ボックス 7"/>
          <p:cNvSpPr txBox="1">
            <a:spLocks/>
          </p:cNvSpPr>
          <p:nvPr/>
        </p:nvSpPr>
        <p:spPr>
          <a:xfrm>
            <a:off x="5005842" y="1886436"/>
            <a:ext cx="3544560" cy="553998"/>
          </a:xfrm>
          <a:prstGeom prst="rect">
            <a:avLst/>
          </a:prstGeom>
          <a:noFill/>
        </p:spPr>
        <p:txBody>
          <a:bodyPr wrap="none" rtlCol="0">
            <a:spAutoFit/>
          </a:bodyPr>
          <a:lstStyle/>
          <a:p>
            <a:pPr algn="ctr"/>
            <a:r>
              <a:rPr lang="ja-JP" altLang="en-US" sz="1400" b="1" dirty="0">
                <a:uFillTx/>
                <a:latin typeface="Meiryo UI" panose="020B0604030504040204" pitchFamily="50" charset="-128"/>
                <a:ea typeface="Meiryo UI" panose="020B0604030504040204" pitchFamily="50" charset="-128"/>
              </a:rPr>
              <a:t>左記グラフの中小企業１企業あたりの事業費</a:t>
            </a:r>
            <a:endParaRPr lang="en-US" altLang="ja-JP" sz="1400" b="1" dirty="0">
              <a:uFillTx/>
              <a:latin typeface="Meiryo UI" panose="020B0604030504040204" pitchFamily="50" charset="-128"/>
              <a:ea typeface="Meiryo UI" panose="020B0604030504040204" pitchFamily="50" charset="-128"/>
            </a:endParaRPr>
          </a:p>
          <a:p>
            <a:pPr algn="ctr"/>
            <a:endParaRPr kumimoji="1" lang="en-US" altLang="ja-JP" sz="500" dirty="0">
              <a:uFillTx/>
              <a:latin typeface="Meiryo UI" panose="020B0604030504040204" pitchFamily="50" charset="-128"/>
              <a:ea typeface="Meiryo UI" panose="020B0604030504040204" pitchFamily="50" charset="-128"/>
            </a:endParaRPr>
          </a:p>
          <a:p>
            <a:pPr algn="ctr"/>
            <a:r>
              <a:rPr kumimoji="1" lang="ja-JP" altLang="en-US" sz="1100" dirty="0">
                <a:uFillTx/>
                <a:latin typeface="Meiryo UI" panose="020B0604030504040204" pitchFamily="50" charset="-128"/>
                <a:ea typeface="Meiryo UI" panose="020B0604030504040204" pitchFamily="50" charset="-128"/>
              </a:rPr>
              <a:t>（千円）</a:t>
            </a:r>
          </a:p>
        </p:txBody>
      </p:sp>
      <p:sp>
        <p:nvSpPr>
          <p:cNvPr id="10" name="角丸四角形 9"/>
          <p:cNvSpPr>
            <a:spLocks/>
          </p:cNvSpPr>
          <p:nvPr/>
        </p:nvSpPr>
        <p:spPr>
          <a:xfrm>
            <a:off x="1987785" y="3890592"/>
            <a:ext cx="576000" cy="2033826"/>
          </a:xfrm>
          <a:prstGeom prst="roundRect">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uFillTx/>
            </a:endParaRPr>
          </a:p>
        </p:txBody>
      </p:sp>
      <p:sp>
        <p:nvSpPr>
          <p:cNvPr id="13" name="テキスト ボックス 12"/>
          <p:cNvSpPr txBox="1">
            <a:spLocks/>
          </p:cNvSpPr>
          <p:nvPr/>
        </p:nvSpPr>
        <p:spPr>
          <a:xfrm>
            <a:off x="1726527" y="404664"/>
            <a:ext cx="5865708" cy="400110"/>
          </a:xfrm>
          <a:prstGeom prst="rect">
            <a:avLst/>
          </a:prstGeom>
          <a:noFill/>
        </p:spPr>
        <p:txBody>
          <a:bodyPr wrap="none" rtlCol="0">
            <a:spAutoFit/>
          </a:bodyPr>
          <a:lstStyle/>
          <a:p>
            <a:r>
              <a:rPr lang="ja-JP" altLang="en-US" sz="2000" b="1" dirty="0">
                <a:uFillTx/>
                <a:latin typeface="Meiryo UI" panose="020B0604030504040204" pitchFamily="50" charset="-128"/>
                <a:ea typeface="Meiryo UI" panose="020B0604030504040204" pitchFamily="50" charset="-128"/>
              </a:rPr>
              <a:t>主要都市における中小企業支援団体の事業費の状況</a:t>
            </a:r>
            <a:endParaRPr kumimoji="1" lang="ja-JP" altLang="en-US" sz="2000" b="1" dirty="0">
              <a:uFillTx/>
              <a:latin typeface="Meiryo UI" panose="020B0604030504040204" pitchFamily="50" charset="-128"/>
              <a:ea typeface="Meiryo UI" panose="020B0604030504040204" pitchFamily="50" charset="-128"/>
            </a:endParaRPr>
          </a:p>
        </p:txBody>
      </p:sp>
      <p:sp>
        <p:nvSpPr>
          <p:cNvPr id="16" name="テキスト ボックス 15"/>
          <p:cNvSpPr txBox="1">
            <a:spLocks/>
          </p:cNvSpPr>
          <p:nvPr/>
        </p:nvSpPr>
        <p:spPr>
          <a:xfrm>
            <a:off x="1141115" y="973467"/>
            <a:ext cx="7156465" cy="584775"/>
          </a:xfrm>
          <a:prstGeom prst="rect">
            <a:avLst/>
          </a:prstGeom>
          <a:noFill/>
        </p:spPr>
        <p:txBody>
          <a:bodyPr wrap="square" rtlCol="0">
            <a:spAutoFit/>
          </a:bodyPr>
          <a:lstStyle/>
          <a:p>
            <a:pPr marL="285750" indent="-285750">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両</a:t>
            </a:r>
            <a:r>
              <a:rPr lang="ja-JP" altLang="en-US" sz="1600" dirty="0">
                <a:uFillTx/>
                <a:latin typeface="Meiryo UI" panose="020B0604030504040204" pitchFamily="50" charset="-128"/>
                <a:ea typeface="Meiryo UI" panose="020B0604030504040204" pitchFamily="50" charset="-128"/>
              </a:rPr>
              <a:t>法人の事業費（合計）は、</a:t>
            </a:r>
            <a:r>
              <a:rPr lang="ja-JP" altLang="en-US" sz="1600" dirty="0">
                <a:latin typeface="Meiryo UI" panose="020B0604030504040204" pitchFamily="50" charset="-128"/>
                <a:ea typeface="Meiryo UI" panose="020B0604030504040204" pitchFamily="50" charset="-128"/>
              </a:rPr>
              <a:t>類似の</a:t>
            </a:r>
            <a:r>
              <a:rPr lang="ja-JP" altLang="en-US" sz="1600" dirty="0">
                <a:uFillTx/>
                <a:latin typeface="Meiryo UI" panose="020B0604030504040204" pitchFamily="50" charset="-128"/>
                <a:ea typeface="Meiryo UI" panose="020B0604030504040204" pitchFamily="50" charset="-128"/>
              </a:rPr>
              <a:t>６都府県中三番目。</a:t>
            </a:r>
            <a:endParaRPr lang="en-US" altLang="ja-JP" sz="1600" dirty="0">
              <a:uFillTx/>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a:uFillTx/>
                <a:latin typeface="Meiryo UI" panose="020B0604030504040204" pitchFamily="50" charset="-128"/>
                <a:ea typeface="Meiryo UI" panose="020B0604030504040204" pitchFamily="50" charset="-128"/>
              </a:rPr>
              <a:t>また、</a:t>
            </a:r>
            <a:r>
              <a:rPr kumimoji="1" lang="ja-JP" altLang="en-US" sz="1600" dirty="0">
                <a:uFillTx/>
                <a:latin typeface="Meiryo UI" panose="020B0604030504040204" pitchFamily="50" charset="-128"/>
                <a:ea typeface="Meiryo UI" panose="020B0604030504040204" pitchFamily="50" charset="-128"/>
              </a:rPr>
              <a:t>１企業あたり</a:t>
            </a:r>
            <a:r>
              <a:rPr lang="ja-JP" altLang="en-US" sz="1600" dirty="0">
                <a:latin typeface="Meiryo UI" panose="020B0604030504040204" pitchFamily="50" charset="-128"/>
                <a:ea typeface="Meiryo UI" panose="020B0604030504040204" pitchFamily="50" charset="-128"/>
              </a:rPr>
              <a:t>に</a:t>
            </a:r>
            <a:r>
              <a:rPr kumimoji="1" lang="ja-JP" altLang="en-US" sz="1600" dirty="0">
                <a:uFillTx/>
                <a:latin typeface="Meiryo UI" panose="020B0604030504040204" pitchFamily="50" charset="-128"/>
                <a:ea typeface="Meiryo UI" panose="020B0604030504040204" pitchFamily="50" charset="-128"/>
              </a:rPr>
              <a:t>換算すると、最下位。</a:t>
            </a:r>
            <a:endParaRPr kumimoji="1" lang="en-US" altLang="ja-JP" sz="1600" dirty="0">
              <a:uFillTx/>
              <a:latin typeface="Meiryo UI" panose="020B0604030504040204" pitchFamily="50" charset="-128"/>
              <a:ea typeface="Meiryo UI" panose="020B0604030504040204" pitchFamily="50" charset="-128"/>
            </a:endParaRPr>
          </a:p>
        </p:txBody>
      </p:sp>
      <p:sp>
        <p:nvSpPr>
          <p:cNvPr id="17" name="テキスト ボックス 16"/>
          <p:cNvSpPr txBox="1">
            <a:spLocks/>
          </p:cNvSpPr>
          <p:nvPr/>
        </p:nvSpPr>
        <p:spPr>
          <a:xfrm>
            <a:off x="835505" y="6207826"/>
            <a:ext cx="7765267" cy="577081"/>
          </a:xfrm>
          <a:prstGeom prst="rect">
            <a:avLst/>
          </a:prstGeom>
          <a:noFill/>
        </p:spPr>
        <p:txBody>
          <a:bodyPr wrap="none" rtlCol="0">
            <a:spAutoFit/>
          </a:bodyPr>
          <a:lstStyle/>
          <a:p>
            <a:r>
              <a:rPr kumimoji="1" lang="ja-JP" altLang="en-US" sz="1050" dirty="0">
                <a:uFillTx/>
                <a:latin typeface="Meiryo UI" panose="020B0604030504040204" pitchFamily="50" charset="-128"/>
                <a:ea typeface="Meiryo UI" panose="020B0604030504040204" pitchFamily="50" charset="-128"/>
              </a:rPr>
              <a:t>出典：総事業費は、６都府県において中小企業支援センターに指定されている各団体の、</a:t>
            </a:r>
            <a:r>
              <a:rPr lang="en-US" altLang="ja-JP" sz="1050" dirty="0">
                <a:latin typeface="Meiryo UI" panose="020B0604030504040204" pitchFamily="50" charset="-128"/>
                <a:ea typeface="Meiryo UI" panose="020B0604030504040204" pitchFamily="50" charset="-128"/>
              </a:rPr>
              <a:t>2016</a:t>
            </a:r>
            <a:r>
              <a:rPr lang="ja-JP" altLang="en-US" sz="1050" dirty="0">
                <a:latin typeface="Meiryo UI" panose="020B0604030504040204" pitchFamily="50" charset="-128"/>
                <a:ea typeface="Meiryo UI" panose="020B0604030504040204" pitchFamily="50" charset="-128"/>
              </a:rPr>
              <a:t>年度</a:t>
            </a:r>
            <a:r>
              <a:rPr kumimoji="1" lang="ja-JP" altLang="en-US" sz="1050" dirty="0">
                <a:uFillTx/>
                <a:latin typeface="Meiryo UI" panose="020B0604030504040204" pitchFamily="50" charset="-128"/>
                <a:ea typeface="Meiryo UI" panose="020B0604030504040204" pitchFamily="50" charset="-128"/>
              </a:rPr>
              <a:t>決算の財務諸表から経常経費を記載</a:t>
            </a:r>
            <a:endParaRPr kumimoji="1" lang="en-US" altLang="ja-JP" sz="1050" dirty="0">
              <a:uFillTx/>
              <a:latin typeface="Meiryo UI" panose="020B0604030504040204" pitchFamily="50" charset="-128"/>
              <a:ea typeface="Meiryo UI" panose="020B0604030504040204" pitchFamily="50" charset="-128"/>
            </a:endParaRPr>
          </a:p>
          <a:p>
            <a:r>
              <a:rPr lang="ja-JP" altLang="en-US" sz="1050" dirty="0">
                <a:uFillTx/>
                <a:latin typeface="Meiryo UI" panose="020B0604030504040204" pitchFamily="50" charset="-128"/>
                <a:ea typeface="Meiryo UI" panose="020B0604030504040204" pitchFamily="50" charset="-128"/>
              </a:rPr>
              <a:t>　　　　棒グラフは左が都道府県、右が県庁所在地政令市（東京は特別区に中小企業支援センターが無いため省略）</a:t>
            </a:r>
            <a:endParaRPr lang="en-US" altLang="ja-JP" sz="1050" dirty="0">
              <a:uFillTx/>
              <a:latin typeface="Meiryo UI" panose="020B0604030504040204" pitchFamily="50" charset="-128"/>
              <a:ea typeface="Meiryo UI" panose="020B0604030504040204" pitchFamily="50" charset="-128"/>
            </a:endParaRPr>
          </a:p>
          <a:p>
            <a:r>
              <a:rPr lang="ja-JP" altLang="en-US" sz="1050" dirty="0">
                <a:uFillTx/>
                <a:latin typeface="Meiryo UI" panose="020B0604030504040204" pitchFamily="50" charset="-128"/>
                <a:ea typeface="Meiryo UI" panose="020B0604030504040204" pitchFamily="50" charset="-128"/>
              </a:rPr>
              <a:t>　　　　中小企業数は、</a:t>
            </a:r>
            <a:r>
              <a:rPr lang="en-US" altLang="ja-JP" sz="1050" dirty="0">
                <a:latin typeface="Meiryo UI" panose="020B0604030504040204" pitchFamily="50" charset="-128"/>
                <a:ea typeface="Meiryo UI" panose="020B0604030504040204" pitchFamily="50" charset="-128"/>
              </a:rPr>
              <a:t>2016</a:t>
            </a:r>
            <a:r>
              <a:rPr lang="ja-JP" altLang="en-US" sz="1050" dirty="0">
                <a:latin typeface="Meiryo UI" panose="020B0604030504040204" pitchFamily="50" charset="-128"/>
                <a:ea typeface="Meiryo UI" panose="020B0604030504040204" pitchFamily="50" charset="-128"/>
              </a:rPr>
              <a:t>年経済センサス</a:t>
            </a:r>
            <a:r>
              <a:rPr lang="ja-JP" altLang="en-US" sz="1050" dirty="0">
                <a:uFillTx/>
                <a:latin typeface="Meiryo UI" panose="020B0604030504040204" pitchFamily="50" charset="-128"/>
                <a:ea typeface="Meiryo UI" panose="020B0604030504040204" pitchFamily="50" charset="-128"/>
              </a:rPr>
              <a:t>の数値</a:t>
            </a:r>
            <a:endParaRPr lang="en-US" altLang="ja-JP" sz="1050" dirty="0">
              <a:uFillTx/>
              <a:latin typeface="Meiryo UI" panose="020B0604030504040204" pitchFamily="50" charset="-128"/>
              <a:ea typeface="Meiryo UI" panose="020B0604030504040204" pitchFamily="50" charset="-128"/>
            </a:endParaRPr>
          </a:p>
        </p:txBody>
      </p:sp>
      <p:cxnSp>
        <p:nvCxnSpPr>
          <p:cNvPr id="15" name="直線コネクタ 14"/>
          <p:cNvCxnSpPr/>
          <p:nvPr/>
        </p:nvCxnSpPr>
        <p:spPr>
          <a:xfrm>
            <a:off x="1001469" y="2464922"/>
            <a:ext cx="320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831575" y="2741326"/>
            <a:ext cx="619080" cy="246221"/>
          </a:xfrm>
          <a:prstGeom prst="rect">
            <a:avLst/>
          </a:prstGeom>
        </p:spPr>
        <p:txBody>
          <a:bodyPr wrap="none">
            <a:spAutoFit/>
          </a:bodyPr>
          <a:lstStyle/>
          <a:p>
            <a:r>
              <a:rPr lang="ja-JP" altLang="en-US" sz="1000" b="1" dirty="0">
                <a:latin typeface="Meiryo UI" panose="020B0604030504040204" pitchFamily="50" charset="-128"/>
                <a:ea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rPr>
              <a:t>123.9</a:t>
            </a:r>
            <a:endParaRPr lang="ja-JP" altLang="en-US" sz="1000" dirty="0">
              <a:latin typeface="Meiryo UI" panose="020B0604030504040204" pitchFamily="50" charset="-128"/>
              <a:ea typeface="Meiryo UI" panose="020B0604030504040204" pitchFamily="50" charset="-128"/>
            </a:endParaRPr>
          </a:p>
        </p:txBody>
      </p:sp>
      <p:sp>
        <p:nvSpPr>
          <p:cNvPr id="4" name="正方形/長方形 3"/>
          <p:cNvSpPr/>
          <p:nvPr/>
        </p:nvSpPr>
        <p:spPr>
          <a:xfrm>
            <a:off x="1463534" y="3877713"/>
            <a:ext cx="489236" cy="246221"/>
          </a:xfrm>
          <a:prstGeom prst="rect">
            <a:avLst/>
          </a:prstGeom>
        </p:spPr>
        <p:txBody>
          <a:bodyPr wrap="none">
            <a:spAutoFit/>
          </a:bodyPr>
          <a:lstStyle/>
          <a:p>
            <a:r>
              <a:rPr lang="en-US" altLang="ja-JP" sz="1000" b="1" dirty="0">
                <a:latin typeface="Meiryo UI" panose="020B0604030504040204" pitchFamily="50" charset="-128"/>
                <a:ea typeface="Meiryo UI" panose="020B0604030504040204" pitchFamily="50" charset="-128"/>
              </a:rPr>
              <a:t>67.0</a:t>
            </a:r>
            <a:endParaRPr lang="ja-JP" altLang="en-US" sz="1000" dirty="0">
              <a:latin typeface="Meiryo UI" panose="020B0604030504040204" pitchFamily="50" charset="-128"/>
              <a:ea typeface="Meiryo UI" panose="020B0604030504040204" pitchFamily="50" charset="-128"/>
            </a:endParaRPr>
          </a:p>
        </p:txBody>
      </p:sp>
      <p:sp>
        <p:nvSpPr>
          <p:cNvPr id="9" name="正方形/長方形 8"/>
          <p:cNvSpPr/>
          <p:nvPr/>
        </p:nvSpPr>
        <p:spPr>
          <a:xfrm>
            <a:off x="2021104" y="3990920"/>
            <a:ext cx="489236" cy="246221"/>
          </a:xfrm>
          <a:prstGeom prst="rect">
            <a:avLst/>
          </a:prstGeom>
        </p:spPr>
        <p:txBody>
          <a:bodyPr wrap="none">
            <a:spAutoFit/>
          </a:bodyPr>
          <a:lstStyle/>
          <a:p>
            <a:r>
              <a:rPr lang="en-US" altLang="ja-JP" sz="1000" b="1" dirty="0">
                <a:latin typeface="Meiryo UI" panose="020B0604030504040204" pitchFamily="50" charset="-128"/>
                <a:ea typeface="Meiryo UI" panose="020B0604030504040204" pitchFamily="50" charset="-128"/>
              </a:rPr>
              <a:t>60.2</a:t>
            </a:r>
            <a:endParaRPr lang="ja-JP" altLang="en-US" sz="1000" dirty="0">
              <a:latin typeface="Meiryo UI" panose="020B0604030504040204" pitchFamily="50" charset="-128"/>
              <a:ea typeface="Meiryo UI" panose="020B0604030504040204" pitchFamily="50" charset="-128"/>
            </a:endParaRPr>
          </a:p>
        </p:txBody>
      </p:sp>
      <p:sp>
        <p:nvSpPr>
          <p:cNvPr id="21" name="正方形/長方形 20"/>
          <p:cNvSpPr/>
          <p:nvPr/>
        </p:nvSpPr>
        <p:spPr>
          <a:xfrm>
            <a:off x="2586920" y="4301536"/>
            <a:ext cx="489236" cy="246221"/>
          </a:xfrm>
          <a:prstGeom prst="rect">
            <a:avLst/>
          </a:prstGeom>
        </p:spPr>
        <p:txBody>
          <a:bodyPr wrap="none">
            <a:spAutoFit/>
          </a:bodyPr>
          <a:lstStyle/>
          <a:p>
            <a:r>
              <a:rPr lang="en-US" altLang="ja-JP" sz="1000" b="1" dirty="0">
                <a:latin typeface="Meiryo UI" panose="020B0604030504040204" pitchFamily="50" charset="-128"/>
                <a:ea typeface="Meiryo UI" panose="020B0604030504040204" pitchFamily="50" charset="-128"/>
              </a:rPr>
              <a:t>46.1</a:t>
            </a:r>
            <a:endParaRPr lang="ja-JP" altLang="en-US" sz="1000" dirty="0">
              <a:latin typeface="Meiryo UI" panose="020B0604030504040204" pitchFamily="50" charset="-128"/>
              <a:ea typeface="Meiryo UI" panose="020B0604030504040204" pitchFamily="50" charset="-128"/>
            </a:endParaRPr>
          </a:p>
        </p:txBody>
      </p:sp>
      <p:sp>
        <p:nvSpPr>
          <p:cNvPr id="22" name="正方形/長方形 21"/>
          <p:cNvSpPr/>
          <p:nvPr/>
        </p:nvSpPr>
        <p:spPr>
          <a:xfrm>
            <a:off x="3137928" y="4420749"/>
            <a:ext cx="489236" cy="246221"/>
          </a:xfrm>
          <a:prstGeom prst="rect">
            <a:avLst/>
          </a:prstGeom>
        </p:spPr>
        <p:txBody>
          <a:bodyPr wrap="none">
            <a:spAutoFit/>
          </a:bodyPr>
          <a:lstStyle/>
          <a:p>
            <a:r>
              <a:rPr lang="en-US" altLang="ja-JP" sz="1000" b="1" dirty="0">
                <a:latin typeface="Meiryo UI" panose="020B0604030504040204" pitchFamily="50" charset="-128"/>
                <a:ea typeface="Meiryo UI" panose="020B0604030504040204" pitchFamily="50" charset="-128"/>
              </a:rPr>
              <a:t>41.4</a:t>
            </a:r>
            <a:endParaRPr lang="ja-JP" altLang="en-US" sz="1000" dirty="0">
              <a:latin typeface="Meiryo UI" panose="020B0604030504040204" pitchFamily="50" charset="-128"/>
              <a:ea typeface="Meiryo UI" panose="020B0604030504040204" pitchFamily="50" charset="-128"/>
            </a:endParaRPr>
          </a:p>
        </p:txBody>
      </p:sp>
      <p:sp>
        <p:nvSpPr>
          <p:cNvPr id="23" name="正方形/長方形 22"/>
          <p:cNvSpPr/>
          <p:nvPr/>
        </p:nvSpPr>
        <p:spPr>
          <a:xfrm>
            <a:off x="3689031" y="4590191"/>
            <a:ext cx="489236" cy="246221"/>
          </a:xfrm>
          <a:prstGeom prst="rect">
            <a:avLst/>
          </a:prstGeom>
        </p:spPr>
        <p:txBody>
          <a:bodyPr wrap="none">
            <a:spAutoFit/>
          </a:bodyPr>
          <a:lstStyle/>
          <a:p>
            <a:r>
              <a:rPr lang="en-US" altLang="ja-JP" sz="1000" b="1" dirty="0">
                <a:latin typeface="Meiryo UI" panose="020B0604030504040204" pitchFamily="50" charset="-128"/>
                <a:ea typeface="Meiryo UI" panose="020B0604030504040204" pitchFamily="50" charset="-128"/>
              </a:rPr>
              <a:t>32.0</a:t>
            </a:r>
          </a:p>
        </p:txBody>
      </p:sp>
      <p:sp>
        <p:nvSpPr>
          <p:cNvPr id="25" name="角丸四角形 24"/>
          <p:cNvSpPr>
            <a:spLocks/>
          </p:cNvSpPr>
          <p:nvPr/>
        </p:nvSpPr>
        <p:spPr>
          <a:xfrm>
            <a:off x="7866471" y="4556888"/>
            <a:ext cx="576000" cy="1367529"/>
          </a:xfrm>
          <a:prstGeom prst="roundRect">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uFillTx/>
            </a:endParaRPr>
          </a:p>
        </p:txBody>
      </p:sp>
      <p:cxnSp>
        <p:nvCxnSpPr>
          <p:cNvPr id="26" name="直線コネクタ 25"/>
          <p:cNvCxnSpPr/>
          <p:nvPr/>
        </p:nvCxnSpPr>
        <p:spPr>
          <a:xfrm>
            <a:off x="5222291" y="2464922"/>
            <a:ext cx="320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5052397" y="2681694"/>
            <a:ext cx="619080" cy="246221"/>
          </a:xfrm>
          <a:prstGeom prst="rect">
            <a:avLst/>
          </a:prstGeom>
        </p:spPr>
        <p:txBody>
          <a:bodyPr wrap="none">
            <a:spAutoFit/>
          </a:bodyPr>
          <a:lstStyle/>
          <a:p>
            <a:r>
              <a:rPr lang="ja-JP" altLang="en-US" sz="1000" b="1" dirty="0">
                <a:latin typeface="Meiryo UI" panose="020B0604030504040204" pitchFamily="50" charset="-128"/>
                <a:ea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rPr>
              <a:t>109.6</a:t>
            </a:r>
            <a:endParaRPr lang="ja-JP" altLang="en-US" sz="1000" dirty="0">
              <a:latin typeface="Meiryo UI" panose="020B0604030504040204" pitchFamily="50" charset="-128"/>
              <a:ea typeface="Meiryo UI" panose="020B0604030504040204" pitchFamily="50" charset="-128"/>
            </a:endParaRPr>
          </a:p>
        </p:txBody>
      </p:sp>
      <p:sp>
        <p:nvSpPr>
          <p:cNvPr id="28" name="正方形/長方形 27"/>
          <p:cNvSpPr/>
          <p:nvPr/>
        </p:nvSpPr>
        <p:spPr>
          <a:xfrm>
            <a:off x="5684356" y="4308407"/>
            <a:ext cx="489236" cy="246221"/>
          </a:xfrm>
          <a:prstGeom prst="rect">
            <a:avLst/>
          </a:prstGeom>
        </p:spPr>
        <p:txBody>
          <a:bodyPr wrap="none">
            <a:spAutoFit/>
          </a:bodyPr>
          <a:lstStyle/>
          <a:p>
            <a:r>
              <a:rPr lang="en-US" altLang="ja-JP" sz="1000" b="1" dirty="0">
                <a:latin typeface="Meiryo UI" panose="020B0604030504040204" pitchFamily="50" charset="-128"/>
                <a:ea typeface="Meiryo UI" panose="020B0604030504040204" pitchFamily="50" charset="-128"/>
              </a:rPr>
              <a:t>40.5</a:t>
            </a:r>
            <a:endParaRPr lang="ja-JP" altLang="en-US" sz="1000" dirty="0">
              <a:latin typeface="Meiryo UI" panose="020B0604030504040204" pitchFamily="50" charset="-128"/>
              <a:ea typeface="Meiryo UI" panose="020B0604030504040204" pitchFamily="50" charset="-128"/>
            </a:endParaRPr>
          </a:p>
        </p:txBody>
      </p:sp>
      <p:sp>
        <p:nvSpPr>
          <p:cNvPr id="29" name="正方形/長方形 28"/>
          <p:cNvSpPr/>
          <p:nvPr/>
        </p:nvSpPr>
        <p:spPr>
          <a:xfrm>
            <a:off x="6241926" y="4368607"/>
            <a:ext cx="489236" cy="246221"/>
          </a:xfrm>
          <a:prstGeom prst="rect">
            <a:avLst/>
          </a:prstGeom>
        </p:spPr>
        <p:txBody>
          <a:bodyPr wrap="none">
            <a:spAutoFit/>
          </a:bodyPr>
          <a:lstStyle/>
          <a:p>
            <a:r>
              <a:rPr lang="en-US" altLang="ja-JP" sz="1000" b="1" dirty="0">
                <a:latin typeface="Meiryo UI" panose="020B0604030504040204" pitchFamily="50" charset="-128"/>
                <a:ea typeface="Meiryo UI" panose="020B0604030504040204" pitchFamily="50" charset="-128"/>
              </a:rPr>
              <a:t>37.5</a:t>
            </a:r>
            <a:endParaRPr lang="ja-JP" altLang="en-US" sz="1000" dirty="0">
              <a:latin typeface="Meiryo UI" panose="020B0604030504040204" pitchFamily="50" charset="-128"/>
              <a:ea typeface="Meiryo UI" panose="020B0604030504040204" pitchFamily="50" charset="-128"/>
            </a:endParaRPr>
          </a:p>
        </p:txBody>
      </p:sp>
      <p:sp>
        <p:nvSpPr>
          <p:cNvPr id="30" name="正方形/長方形 29"/>
          <p:cNvSpPr/>
          <p:nvPr/>
        </p:nvSpPr>
        <p:spPr>
          <a:xfrm>
            <a:off x="6807742" y="4559955"/>
            <a:ext cx="489236" cy="246221"/>
          </a:xfrm>
          <a:prstGeom prst="rect">
            <a:avLst/>
          </a:prstGeom>
        </p:spPr>
        <p:txBody>
          <a:bodyPr wrap="none">
            <a:spAutoFit/>
          </a:bodyPr>
          <a:lstStyle/>
          <a:p>
            <a:r>
              <a:rPr lang="en-US" altLang="ja-JP" sz="1000" b="1" dirty="0">
                <a:latin typeface="Meiryo UI" panose="020B0604030504040204" pitchFamily="50" charset="-128"/>
                <a:ea typeface="Meiryo UI" panose="020B0604030504040204" pitchFamily="50" charset="-128"/>
              </a:rPr>
              <a:t>29.1</a:t>
            </a:r>
            <a:endParaRPr lang="ja-JP" altLang="en-US" sz="1000" dirty="0">
              <a:latin typeface="Meiryo UI" panose="020B0604030504040204" pitchFamily="50" charset="-128"/>
              <a:ea typeface="Meiryo UI" panose="020B0604030504040204" pitchFamily="50" charset="-128"/>
            </a:endParaRPr>
          </a:p>
        </p:txBody>
      </p:sp>
      <p:sp>
        <p:nvSpPr>
          <p:cNvPr id="31" name="正方形/長方形 30"/>
          <p:cNvSpPr/>
          <p:nvPr/>
        </p:nvSpPr>
        <p:spPr>
          <a:xfrm>
            <a:off x="7358750" y="4599654"/>
            <a:ext cx="489236" cy="246221"/>
          </a:xfrm>
          <a:prstGeom prst="rect">
            <a:avLst/>
          </a:prstGeom>
        </p:spPr>
        <p:txBody>
          <a:bodyPr wrap="none">
            <a:spAutoFit/>
          </a:bodyPr>
          <a:lstStyle/>
          <a:p>
            <a:r>
              <a:rPr lang="en-US" altLang="ja-JP" sz="1000" b="1" dirty="0">
                <a:latin typeface="Meiryo UI" panose="020B0604030504040204" pitchFamily="50" charset="-128"/>
                <a:ea typeface="Meiryo UI" panose="020B0604030504040204" pitchFamily="50" charset="-128"/>
              </a:rPr>
              <a:t>27.7</a:t>
            </a:r>
            <a:endParaRPr lang="ja-JP" altLang="en-US" sz="1000" dirty="0">
              <a:latin typeface="Meiryo UI" panose="020B0604030504040204" pitchFamily="50" charset="-128"/>
              <a:ea typeface="Meiryo UI" panose="020B0604030504040204" pitchFamily="50" charset="-128"/>
            </a:endParaRPr>
          </a:p>
        </p:txBody>
      </p:sp>
      <p:sp>
        <p:nvSpPr>
          <p:cNvPr id="32" name="正方形/長方形 31"/>
          <p:cNvSpPr/>
          <p:nvPr/>
        </p:nvSpPr>
        <p:spPr>
          <a:xfrm>
            <a:off x="7909853" y="4663079"/>
            <a:ext cx="489236" cy="246221"/>
          </a:xfrm>
          <a:prstGeom prst="rect">
            <a:avLst/>
          </a:prstGeom>
        </p:spPr>
        <p:txBody>
          <a:bodyPr wrap="none">
            <a:spAutoFit/>
          </a:bodyPr>
          <a:lstStyle/>
          <a:p>
            <a:r>
              <a:rPr lang="en-US" altLang="ja-JP" sz="1000" b="1" dirty="0">
                <a:latin typeface="Meiryo UI" panose="020B0604030504040204" pitchFamily="50" charset="-128"/>
                <a:ea typeface="Meiryo UI" panose="020B0604030504040204" pitchFamily="50" charset="-128"/>
              </a:rPr>
              <a:t>25.6</a:t>
            </a:r>
          </a:p>
        </p:txBody>
      </p:sp>
      <p:sp>
        <p:nvSpPr>
          <p:cNvPr id="38" name="正方形/長方形 37"/>
          <p:cNvSpPr/>
          <p:nvPr/>
        </p:nvSpPr>
        <p:spPr>
          <a:xfrm>
            <a:off x="-1" y="14476"/>
            <a:ext cx="4500000" cy="240042"/>
          </a:xfrm>
          <a:prstGeom prst="rect">
            <a:avLst/>
          </a:prstGeom>
          <a:solidFill>
            <a:schemeClr val="bg1"/>
          </a:solidFill>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lIns="72000" tIns="0" rIns="0" bIns="0" rtlCol="0" anchor="ctr"/>
          <a:lstStyle/>
          <a:p>
            <a:r>
              <a:rPr kumimoji="1" lang="ja-JP" altLang="en-US" sz="1050" spc="-50" dirty="0">
                <a:solidFill>
                  <a:schemeClr val="tx1"/>
                </a:solidFill>
                <a:latin typeface="Meiryo UI" panose="020B0604030504040204" pitchFamily="50" charset="-128"/>
                <a:ea typeface="Meiryo UI" panose="020B0604030504040204" pitchFamily="50" charset="-128"/>
              </a:rPr>
              <a:t>出典：第</a:t>
            </a:r>
            <a:r>
              <a:rPr kumimoji="1" lang="en-US" altLang="ja-JP" sz="1050" spc="-50" dirty="0">
                <a:solidFill>
                  <a:schemeClr val="tx1"/>
                </a:solidFill>
                <a:latin typeface="Meiryo UI" panose="020B0604030504040204" pitchFamily="50" charset="-128"/>
                <a:ea typeface="Meiryo UI" panose="020B0604030504040204" pitchFamily="50" charset="-128"/>
              </a:rPr>
              <a:t>14</a:t>
            </a:r>
            <a:r>
              <a:rPr kumimoji="1" lang="ja-JP" altLang="en-US" sz="1050" spc="-50" dirty="0">
                <a:solidFill>
                  <a:schemeClr val="tx1"/>
                </a:solidFill>
                <a:latin typeface="Meiryo UI" panose="020B0604030504040204" pitchFamily="50" charset="-128"/>
                <a:ea typeface="Meiryo UI" panose="020B0604030504040204" pitchFamily="50" charset="-128"/>
              </a:rPr>
              <a:t>回副首都推進本部会議資料　「府市の中小企業支援について」（抜粋）</a:t>
            </a:r>
            <a:endParaRPr lang="en-US" altLang="ja-JP" sz="1050" spc="-5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5242FE4B-FE65-4246-A1F4-B3D4680A4CEF}" type="slidenum">
              <a:rPr kumimoji="1" lang="ja-JP" altLang="en-US" smtClean="0"/>
              <a:t>5</a:t>
            </a:fld>
            <a:endParaRPr kumimoji="1" lang="ja-JP" altLang="en-US"/>
          </a:p>
        </p:txBody>
      </p:sp>
    </p:spTree>
    <p:extLst>
      <p:ext uri="{BB962C8B-B14F-4D97-AF65-F5344CB8AC3E}">
        <p14:creationId xmlns:p14="http://schemas.microsoft.com/office/powerpoint/2010/main" val="6387207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TM03457496[[fn=視差]]</Template>
  <TotalTime>12730</TotalTime>
  <Words>630</Words>
  <PresentationFormat>画面に合わせる (4:3)</PresentationFormat>
  <Paragraphs>165</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HGPｺﾞｼｯｸM</vt:lpstr>
      <vt:lpstr>Meiryo UI</vt:lpstr>
      <vt:lpstr>ＭＳ Ｐゴシック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2018-12-18T11:13:02Z</cp:lastPrinted>
  <dcterms:created xsi:type="dcterms:W3CDTF">2018-08-02T01:00:39Z</dcterms:created>
  <dcterms:modified xsi:type="dcterms:W3CDTF">2019-05-19T23:28:41Z</dcterms:modified>
</cp:coreProperties>
</file>