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48" r:id="rId1"/>
  </p:sldMasterIdLst>
  <p:notesMasterIdLst>
    <p:notesMasterId r:id="rId18"/>
  </p:notesMasterIdLst>
  <p:handoutMasterIdLst>
    <p:handoutMasterId r:id="rId19"/>
  </p:handoutMasterIdLst>
  <p:sldIdLst>
    <p:sldId id="346" r:id="rId2"/>
    <p:sldId id="304" r:id="rId3"/>
    <p:sldId id="299" r:id="rId4"/>
    <p:sldId id="320" r:id="rId5"/>
    <p:sldId id="354" r:id="rId6"/>
    <p:sldId id="369" r:id="rId7"/>
    <p:sldId id="380" r:id="rId8"/>
    <p:sldId id="389" r:id="rId9"/>
    <p:sldId id="384" r:id="rId10"/>
    <p:sldId id="292" r:id="rId11"/>
    <p:sldId id="390" r:id="rId12"/>
    <p:sldId id="391" r:id="rId13"/>
    <p:sldId id="392" r:id="rId14"/>
    <p:sldId id="386" r:id="rId15"/>
    <p:sldId id="387" r:id="rId16"/>
    <p:sldId id="388" r:id="rId1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作成者"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62" autoAdjust="0"/>
    <p:restoredTop sz="93053" autoAdjust="0"/>
  </p:normalViewPr>
  <p:slideViewPr>
    <p:cSldViewPr showGuides="1">
      <p:cViewPr varScale="1">
        <p:scale>
          <a:sx n="68" d="100"/>
          <a:sy n="68" d="100"/>
        </p:scale>
        <p:origin x="1338"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349258685564743"/>
          <c:y val="4.566774169199702E-2"/>
          <c:w val="0.7318870864843362"/>
          <c:h val="0.94051281090455252"/>
        </c:manualLayout>
      </c:layout>
      <c:barChart>
        <c:barDir val="col"/>
        <c:grouping val="stacked"/>
        <c:varyColors val="0"/>
        <c:ser>
          <c:idx val="2"/>
          <c:order val="0"/>
          <c:tx>
            <c:strRef>
              <c:f>Sheet4!$B$5</c:f>
              <c:strCache>
                <c:ptCount val="1"/>
                <c:pt idx="0">
                  <c:v>中小企業支援</c:v>
                </c:pt>
              </c:strCache>
            </c:strRef>
          </c:tx>
          <c:spPr>
            <a:solidFill>
              <a:schemeClr val="accent3"/>
            </a:solidFill>
            <a:ln>
              <a:solidFill>
                <a:schemeClr val="tx1"/>
              </a:solidFill>
            </a:ln>
            <a:effectLst/>
          </c:spPr>
          <c:invertIfNegative val="0"/>
          <c:val>
            <c:numRef>
              <c:f>Sheet4!$C$5</c:f>
              <c:numCache>
                <c:formatCode>#,##0_ </c:formatCode>
                <c:ptCount val="1"/>
                <c:pt idx="0">
                  <c:v>3794</c:v>
                </c:pt>
              </c:numCache>
            </c:numRef>
          </c:val>
          <c:extLst>
            <c:ext xmlns:c16="http://schemas.microsoft.com/office/drawing/2014/chart" uri="{C3380CC4-5D6E-409C-BE32-E72D297353CC}">
              <c16:uniqueId val="{00000000-52F9-4688-9E77-B489DE135B19}"/>
            </c:ext>
          </c:extLst>
        </c:ser>
        <c:ser>
          <c:idx val="1"/>
          <c:order val="1"/>
          <c:tx>
            <c:strRef>
              <c:f>Sheet4!$B$4</c:f>
              <c:strCache>
                <c:ptCount val="1"/>
                <c:pt idx="0">
                  <c:v>制度融資</c:v>
                </c:pt>
              </c:strCache>
            </c:strRef>
          </c:tx>
          <c:spPr>
            <a:solidFill>
              <a:schemeClr val="accent2">
                <a:lumMod val="40000"/>
                <a:lumOff val="60000"/>
              </a:schemeClr>
            </a:solidFill>
            <a:ln>
              <a:solidFill>
                <a:schemeClr val="tx1"/>
              </a:solidFill>
            </a:ln>
            <a:effectLst/>
          </c:spPr>
          <c:invertIfNegative val="0"/>
          <c:val>
            <c:numRef>
              <c:f>Sheet4!$C$4</c:f>
              <c:numCache>
                <c:formatCode>#,##0_ </c:formatCode>
                <c:ptCount val="1"/>
                <c:pt idx="0">
                  <c:v>313016</c:v>
                </c:pt>
              </c:numCache>
            </c:numRef>
          </c:val>
          <c:extLst>
            <c:ext xmlns:c16="http://schemas.microsoft.com/office/drawing/2014/chart" uri="{C3380CC4-5D6E-409C-BE32-E72D297353CC}">
              <c16:uniqueId val="{00000001-52F9-4688-9E77-B489DE135B19}"/>
            </c:ext>
          </c:extLst>
        </c:ser>
        <c:ser>
          <c:idx val="0"/>
          <c:order val="2"/>
          <c:tx>
            <c:strRef>
              <c:f>Sheet4!$B$3</c:f>
              <c:strCache>
                <c:ptCount val="1"/>
                <c:pt idx="0">
                  <c:v>産技研</c:v>
                </c:pt>
              </c:strCache>
            </c:strRef>
          </c:tx>
          <c:spPr>
            <a:solidFill>
              <a:schemeClr val="accent1"/>
            </a:solidFill>
            <a:ln>
              <a:solidFill>
                <a:schemeClr val="tx1"/>
              </a:solidFill>
            </a:ln>
            <a:effectLst/>
          </c:spPr>
          <c:invertIfNegative val="0"/>
          <c:val>
            <c:numRef>
              <c:f>Sheet4!$C$3</c:f>
              <c:numCache>
                <c:formatCode>#,##0_ </c:formatCode>
                <c:ptCount val="1"/>
                <c:pt idx="0">
                  <c:v>2142</c:v>
                </c:pt>
              </c:numCache>
            </c:numRef>
          </c:val>
          <c:extLst>
            <c:ext xmlns:c16="http://schemas.microsoft.com/office/drawing/2014/chart" uri="{C3380CC4-5D6E-409C-BE32-E72D297353CC}">
              <c16:uniqueId val="{00000002-52F9-4688-9E77-B489DE135B19}"/>
            </c:ext>
          </c:extLst>
        </c:ser>
        <c:dLbls>
          <c:showLegendKey val="0"/>
          <c:showVal val="0"/>
          <c:showCatName val="0"/>
          <c:showSerName val="0"/>
          <c:showPercent val="0"/>
          <c:showBubbleSize val="0"/>
        </c:dLbls>
        <c:gapWidth val="150"/>
        <c:overlap val="100"/>
        <c:axId val="1970784271"/>
        <c:axId val="1970777615"/>
        <c:extLst>
          <c:ext xmlns:c15="http://schemas.microsoft.com/office/drawing/2012/chart" uri="{02D57815-91ED-43cb-92C2-25804820EDAC}">
            <c15:filteredBarSeries>
              <c15:ser>
                <c:idx val="3"/>
                <c:order val="3"/>
                <c:tx>
                  <c:strRef>
                    <c:extLst>
                      <c:ext uri="{02D57815-91ED-43cb-92C2-25804820EDAC}">
                        <c15:formulaRef>
                          <c15:sqref>Sheet4!$B$6</c15:sqref>
                        </c15:formulaRef>
                      </c:ext>
                    </c:extLst>
                    <c:strCache>
                      <c:ptCount val="1"/>
                      <c:pt idx="0">
                        <c:v>合計</c:v>
                      </c:pt>
                    </c:strCache>
                  </c:strRef>
                </c:tx>
                <c:spPr>
                  <a:solidFill>
                    <a:schemeClr val="accent4"/>
                  </a:solidFill>
                  <a:ln>
                    <a:noFill/>
                  </a:ln>
                  <a:effectLst/>
                </c:spPr>
                <c:invertIfNegative val="0"/>
                <c:val>
                  <c:numRef>
                    <c:extLst>
                      <c:ext uri="{02D57815-91ED-43cb-92C2-25804820EDAC}">
                        <c15:formulaRef>
                          <c15:sqref>Sheet4!$C$6</c15:sqref>
                        </c15:formulaRef>
                      </c:ext>
                    </c:extLst>
                    <c:numCache>
                      <c:formatCode>#,##0_ </c:formatCode>
                      <c:ptCount val="1"/>
                      <c:pt idx="0">
                        <c:v>318952</c:v>
                      </c:pt>
                    </c:numCache>
                  </c:numRef>
                </c:val>
                <c:extLst>
                  <c:ext xmlns:c16="http://schemas.microsoft.com/office/drawing/2014/chart" uri="{C3380CC4-5D6E-409C-BE32-E72D297353CC}">
                    <c16:uniqueId val="{00000003-52F9-4688-9E77-B489DE135B19}"/>
                  </c:ext>
                </c:extLst>
              </c15:ser>
            </c15:filteredBarSeries>
          </c:ext>
        </c:extLst>
      </c:barChart>
      <c:catAx>
        <c:axId val="1970784271"/>
        <c:scaling>
          <c:orientation val="minMax"/>
        </c:scaling>
        <c:delete val="1"/>
        <c:axPos val="b"/>
        <c:numFmt formatCode="General" sourceLinked="1"/>
        <c:majorTickMark val="none"/>
        <c:minorTickMark val="none"/>
        <c:tickLblPos val="nextTo"/>
        <c:crossAx val="1970777615"/>
        <c:crosses val="autoZero"/>
        <c:auto val="1"/>
        <c:lblAlgn val="ctr"/>
        <c:lblOffset val="100"/>
        <c:noMultiLvlLbl val="0"/>
      </c:catAx>
      <c:valAx>
        <c:axId val="1970777615"/>
        <c:scaling>
          <c:orientation val="minMax"/>
          <c:max val="330000"/>
          <c:min val="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970784271"/>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326667738280028"/>
          <c:y val="2.5590959741591757E-2"/>
          <c:w val="0.77610798024072913"/>
          <c:h val="0.94881808051681649"/>
        </c:manualLayout>
      </c:layout>
      <c:barChart>
        <c:barDir val="col"/>
        <c:grouping val="stacked"/>
        <c:varyColors val="0"/>
        <c:ser>
          <c:idx val="0"/>
          <c:order val="0"/>
          <c:tx>
            <c:strRef>
              <c:f>Sheet4!$B$10</c:f>
              <c:strCache>
                <c:ptCount val="1"/>
                <c:pt idx="0">
                  <c:v>既存</c:v>
                </c:pt>
              </c:strCache>
            </c:strRef>
          </c:tx>
          <c:spPr>
            <a:solidFill>
              <a:schemeClr val="accent1"/>
            </a:solidFill>
            <a:ln>
              <a:noFill/>
            </a:ln>
            <a:effectLst/>
          </c:spPr>
          <c:invertIfNegative val="0"/>
          <c:dPt>
            <c:idx val="0"/>
            <c:invertIfNegative val="0"/>
            <c:bubble3D val="0"/>
            <c:spPr>
              <a:solidFill>
                <a:schemeClr val="accent1">
                  <a:lumMod val="40000"/>
                  <a:lumOff val="60000"/>
                </a:schemeClr>
              </a:solidFill>
              <a:ln>
                <a:solidFill>
                  <a:schemeClr val="tx1"/>
                </a:solidFill>
              </a:ln>
              <a:effectLst/>
            </c:spPr>
            <c:extLst>
              <c:ext xmlns:c16="http://schemas.microsoft.com/office/drawing/2014/chart" uri="{C3380CC4-5D6E-409C-BE32-E72D297353CC}">
                <c16:uniqueId val="{00000005-952D-4091-9109-056D7275222F}"/>
              </c:ext>
            </c:extLst>
          </c:dPt>
          <c:val>
            <c:numRef>
              <c:f>Sheet4!$C$10</c:f>
              <c:numCache>
                <c:formatCode>General</c:formatCode>
                <c:ptCount val="1"/>
                <c:pt idx="0">
                  <c:v>209</c:v>
                </c:pt>
              </c:numCache>
            </c:numRef>
          </c:val>
          <c:extLst>
            <c:ext xmlns:c16="http://schemas.microsoft.com/office/drawing/2014/chart" uri="{C3380CC4-5D6E-409C-BE32-E72D297353CC}">
              <c16:uniqueId val="{00000000-952D-4091-9109-056D7275222F}"/>
            </c:ext>
          </c:extLst>
        </c:ser>
        <c:ser>
          <c:idx val="1"/>
          <c:order val="1"/>
          <c:tx>
            <c:strRef>
              <c:f>Sheet4!$B$11</c:f>
              <c:strCache>
                <c:ptCount val="1"/>
                <c:pt idx="0">
                  <c:v>新規</c:v>
                </c:pt>
              </c:strCache>
            </c:strRef>
          </c:tx>
          <c:spPr>
            <a:solidFill>
              <a:schemeClr val="accent2">
                <a:lumMod val="40000"/>
                <a:lumOff val="60000"/>
              </a:schemeClr>
            </a:solidFill>
            <a:ln>
              <a:solidFill>
                <a:schemeClr val="tx1"/>
              </a:solidFill>
            </a:ln>
            <a:effectLst/>
          </c:spPr>
          <c:invertIfNegative val="0"/>
          <c:val>
            <c:numRef>
              <c:f>Sheet4!$C$11</c:f>
              <c:numCache>
                <c:formatCode>General</c:formatCode>
                <c:ptCount val="1"/>
                <c:pt idx="0">
                  <c:v>67</c:v>
                </c:pt>
              </c:numCache>
            </c:numRef>
          </c:val>
          <c:extLst>
            <c:ext xmlns:c16="http://schemas.microsoft.com/office/drawing/2014/chart" uri="{C3380CC4-5D6E-409C-BE32-E72D297353CC}">
              <c16:uniqueId val="{00000001-952D-4091-9109-056D7275222F}"/>
            </c:ext>
          </c:extLst>
        </c:ser>
        <c:ser>
          <c:idx val="2"/>
          <c:order val="2"/>
          <c:tx>
            <c:strRef>
              <c:f>Sheet4!$B$12</c:f>
              <c:strCache>
                <c:ptCount val="1"/>
                <c:pt idx="0">
                  <c:v>小規模</c:v>
                </c:pt>
              </c:strCache>
            </c:strRef>
          </c:tx>
          <c:spPr>
            <a:solidFill>
              <a:schemeClr val="accent3">
                <a:lumMod val="40000"/>
                <a:lumOff val="60000"/>
              </a:schemeClr>
            </a:solidFill>
            <a:ln>
              <a:solidFill>
                <a:schemeClr val="tx1"/>
              </a:solidFill>
            </a:ln>
            <a:effectLst/>
          </c:spPr>
          <c:invertIfNegative val="0"/>
          <c:val>
            <c:numRef>
              <c:f>Sheet4!$C$12</c:f>
              <c:numCache>
                <c:formatCode>#,##0</c:formatCode>
                <c:ptCount val="1"/>
                <c:pt idx="0">
                  <c:v>1990</c:v>
                </c:pt>
              </c:numCache>
            </c:numRef>
          </c:val>
          <c:extLst>
            <c:ext xmlns:c16="http://schemas.microsoft.com/office/drawing/2014/chart" uri="{C3380CC4-5D6E-409C-BE32-E72D297353CC}">
              <c16:uniqueId val="{00000002-952D-4091-9109-056D7275222F}"/>
            </c:ext>
          </c:extLst>
        </c:ser>
        <c:ser>
          <c:idx val="3"/>
          <c:order val="3"/>
          <c:tx>
            <c:strRef>
              <c:f>Sheet4!$B$13</c:f>
              <c:strCache>
                <c:ptCount val="1"/>
                <c:pt idx="0">
                  <c:v>外国企業誘致・立地</c:v>
                </c:pt>
              </c:strCache>
            </c:strRef>
          </c:tx>
          <c:spPr>
            <a:solidFill>
              <a:schemeClr val="accent4">
                <a:lumMod val="20000"/>
                <a:lumOff val="80000"/>
              </a:schemeClr>
            </a:solidFill>
            <a:ln>
              <a:solidFill>
                <a:schemeClr val="tx1"/>
              </a:solidFill>
            </a:ln>
            <a:effectLst/>
          </c:spPr>
          <c:invertIfNegative val="0"/>
          <c:val>
            <c:numRef>
              <c:f>Sheet4!$C$13</c:f>
              <c:numCache>
                <c:formatCode>General</c:formatCode>
                <c:ptCount val="1"/>
                <c:pt idx="0">
                  <c:v>1101</c:v>
                </c:pt>
              </c:numCache>
            </c:numRef>
          </c:val>
          <c:extLst>
            <c:ext xmlns:c16="http://schemas.microsoft.com/office/drawing/2014/chart" uri="{C3380CC4-5D6E-409C-BE32-E72D297353CC}">
              <c16:uniqueId val="{00000003-952D-4091-9109-056D7275222F}"/>
            </c:ext>
          </c:extLst>
        </c:ser>
        <c:ser>
          <c:idx val="4"/>
          <c:order val="4"/>
          <c:tx>
            <c:strRef>
              <c:f>Sheet4!$B$14</c:f>
              <c:strCache>
                <c:ptCount val="1"/>
                <c:pt idx="0">
                  <c:v>その他</c:v>
                </c:pt>
              </c:strCache>
            </c:strRef>
          </c:tx>
          <c:spPr>
            <a:solidFill>
              <a:schemeClr val="accent5"/>
            </a:solidFill>
            <a:ln>
              <a:solidFill>
                <a:schemeClr val="tx1"/>
              </a:solidFill>
            </a:ln>
            <a:effectLst/>
          </c:spPr>
          <c:invertIfNegative val="0"/>
          <c:val>
            <c:numRef>
              <c:f>Sheet4!$C$14</c:f>
              <c:numCache>
                <c:formatCode>#,##0</c:formatCode>
                <c:ptCount val="1"/>
                <c:pt idx="0">
                  <c:v>427</c:v>
                </c:pt>
              </c:numCache>
            </c:numRef>
          </c:val>
          <c:extLst>
            <c:ext xmlns:c16="http://schemas.microsoft.com/office/drawing/2014/chart" uri="{C3380CC4-5D6E-409C-BE32-E72D297353CC}">
              <c16:uniqueId val="{00000004-952D-4091-9109-056D7275222F}"/>
            </c:ext>
          </c:extLst>
        </c:ser>
        <c:dLbls>
          <c:showLegendKey val="0"/>
          <c:showVal val="0"/>
          <c:showCatName val="0"/>
          <c:showSerName val="0"/>
          <c:showPercent val="0"/>
          <c:showBubbleSize val="0"/>
        </c:dLbls>
        <c:gapWidth val="150"/>
        <c:overlap val="100"/>
        <c:axId val="585339711"/>
        <c:axId val="585330975"/>
      </c:barChart>
      <c:catAx>
        <c:axId val="585339711"/>
        <c:scaling>
          <c:orientation val="minMax"/>
        </c:scaling>
        <c:delete val="1"/>
        <c:axPos val="b"/>
        <c:numFmt formatCode="General" sourceLinked="1"/>
        <c:majorTickMark val="none"/>
        <c:minorTickMark val="none"/>
        <c:tickLblPos val="nextTo"/>
        <c:crossAx val="585330975"/>
        <c:crosses val="autoZero"/>
        <c:auto val="1"/>
        <c:lblAlgn val="ctr"/>
        <c:lblOffset val="100"/>
        <c:noMultiLvlLbl val="0"/>
      </c:catAx>
      <c:valAx>
        <c:axId val="58533097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85339711"/>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3"/>
          <c:order val="0"/>
          <c:tx>
            <c:strRef>
              <c:f>Sheet4!$B$20</c:f>
              <c:strCache>
                <c:ptCount val="1"/>
                <c:pt idx="0">
                  <c:v>ものづくり支援</c:v>
                </c:pt>
              </c:strCache>
            </c:strRef>
          </c:tx>
          <c:spPr>
            <a:solidFill>
              <a:schemeClr val="accent4">
                <a:lumMod val="40000"/>
                <a:lumOff val="60000"/>
              </a:schemeClr>
            </a:solidFill>
            <a:ln>
              <a:solidFill>
                <a:schemeClr val="tx1"/>
              </a:solidFill>
            </a:ln>
            <a:effectLst/>
          </c:spPr>
          <c:invertIfNegative val="0"/>
          <c:val>
            <c:numRef>
              <c:f>Sheet4!$C$20</c:f>
              <c:numCache>
                <c:formatCode>General</c:formatCode>
                <c:ptCount val="1"/>
                <c:pt idx="0">
                  <c:v>77</c:v>
                </c:pt>
              </c:numCache>
            </c:numRef>
          </c:val>
          <c:extLst>
            <c:ext xmlns:c16="http://schemas.microsoft.com/office/drawing/2014/chart" uri="{C3380CC4-5D6E-409C-BE32-E72D297353CC}">
              <c16:uniqueId val="{00000000-2F79-4B65-9C2F-5F43ECAB826D}"/>
            </c:ext>
          </c:extLst>
        </c:ser>
        <c:ser>
          <c:idx val="2"/>
          <c:order val="1"/>
          <c:tx>
            <c:strRef>
              <c:f>Sheet4!$B$19</c:f>
              <c:strCache>
                <c:ptCount val="1"/>
                <c:pt idx="0">
                  <c:v>経営基盤の強化</c:v>
                </c:pt>
              </c:strCache>
            </c:strRef>
          </c:tx>
          <c:spPr>
            <a:solidFill>
              <a:schemeClr val="accent3">
                <a:lumMod val="40000"/>
                <a:lumOff val="60000"/>
              </a:schemeClr>
            </a:solidFill>
            <a:ln>
              <a:solidFill>
                <a:schemeClr val="tx1"/>
              </a:solidFill>
            </a:ln>
            <a:effectLst/>
          </c:spPr>
          <c:invertIfNegative val="0"/>
          <c:val>
            <c:numRef>
              <c:f>Sheet4!$C$19</c:f>
              <c:numCache>
                <c:formatCode>General</c:formatCode>
                <c:ptCount val="1"/>
                <c:pt idx="0">
                  <c:v>90</c:v>
                </c:pt>
              </c:numCache>
            </c:numRef>
          </c:val>
          <c:extLst>
            <c:ext xmlns:c16="http://schemas.microsoft.com/office/drawing/2014/chart" uri="{C3380CC4-5D6E-409C-BE32-E72D297353CC}">
              <c16:uniqueId val="{00000001-2F79-4B65-9C2F-5F43ECAB826D}"/>
            </c:ext>
          </c:extLst>
        </c:ser>
        <c:ser>
          <c:idx val="1"/>
          <c:order val="2"/>
          <c:tx>
            <c:strRef>
              <c:f>Sheet4!$B$18</c:f>
              <c:strCache>
                <c:ptCount val="1"/>
                <c:pt idx="0">
                  <c:v>ベンチャー支援</c:v>
                </c:pt>
              </c:strCache>
            </c:strRef>
          </c:tx>
          <c:spPr>
            <a:solidFill>
              <a:schemeClr val="accent2">
                <a:lumMod val="40000"/>
                <a:lumOff val="60000"/>
              </a:schemeClr>
            </a:solidFill>
            <a:ln>
              <a:solidFill>
                <a:schemeClr val="tx1"/>
              </a:solidFill>
            </a:ln>
            <a:effectLst/>
          </c:spPr>
          <c:invertIfNegative val="0"/>
          <c:val>
            <c:numRef>
              <c:f>Sheet4!$C$18</c:f>
              <c:numCache>
                <c:formatCode>General</c:formatCode>
                <c:ptCount val="1"/>
                <c:pt idx="0">
                  <c:v>28</c:v>
                </c:pt>
              </c:numCache>
            </c:numRef>
          </c:val>
          <c:extLst>
            <c:ext xmlns:c16="http://schemas.microsoft.com/office/drawing/2014/chart" uri="{C3380CC4-5D6E-409C-BE32-E72D297353CC}">
              <c16:uniqueId val="{00000002-2F79-4B65-9C2F-5F43ECAB826D}"/>
            </c:ext>
          </c:extLst>
        </c:ser>
        <c:ser>
          <c:idx val="0"/>
          <c:order val="3"/>
          <c:tx>
            <c:strRef>
              <c:f>Sheet4!$B$17</c:f>
              <c:strCache>
                <c:ptCount val="1"/>
                <c:pt idx="0">
                  <c:v>国際化</c:v>
                </c:pt>
              </c:strCache>
            </c:strRef>
          </c:tx>
          <c:spPr>
            <a:solidFill>
              <a:schemeClr val="accent1">
                <a:lumMod val="40000"/>
                <a:lumOff val="60000"/>
              </a:schemeClr>
            </a:solidFill>
            <a:ln>
              <a:solidFill>
                <a:schemeClr val="tx1"/>
              </a:solidFill>
            </a:ln>
            <a:effectLst/>
          </c:spPr>
          <c:invertIfNegative val="0"/>
          <c:val>
            <c:numRef>
              <c:f>Sheet4!$C$17</c:f>
              <c:numCache>
                <c:formatCode>General</c:formatCode>
                <c:ptCount val="1"/>
                <c:pt idx="0">
                  <c:v>81</c:v>
                </c:pt>
              </c:numCache>
            </c:numRef>
          </c:val>
          <c:extLst>
            <c:ext xmlns:c16="http://schemas.microsoft.com/office/drawing/2014/chart" uri="{C3380CC4-5D6E-409C-BE32-E72D297353CC}">
              <c16:uniqueId val="{00000003-2F79-4B65-9C2F-5F43ECAB826D}"/>
            </c:ext>
          </c:extLst>
        </c:ser>
        <c:dLbls>
          <c:showLegendKey val="0"/>
          <c:showVal val="0"/>
          <c:showCatName val="0"/>
          <c:showSerName val="0"/>
          <c:showPercent val="0"/>
          <c:showBubbleSize val="0"/>
        </c:dLbls>
        <c:gapWidth val="150"/>
        <c:overlap val="100"/>
        <c:axId val="186764303"/>
        <c:axId val="186766383"/>
      </c:barChart>
      <c:catAx>
        <c:axId val="186764303"/>
        <c:scaling>
          <c:orientation val="minMax"/>
        </c:scaling>
        <c:delete val="1"/>
        <c:axPos val="b"/>
        <c:numFmt formatCode="General" sourceLinked="1"/>
        <c:majorTickMark val="none"/>
        <c:minorTickMark val="none"/>
        <c:tickLblPos val="nextTo"/>
        <c:crossAx val="186766383"/>
        <c:crosses val="autoZero"/>
        <c:auto val="1"/>
        <c:lblAlgn val="ctr"/>
        <c:lblOffset val="100"/>
        <c:noMultiLvlLbl val="0"/>
      </c:catAx>
      <c:valAx>
        <c:axId val="186766383"/>
        <c:scaling>
          <c:orientation val="minMax"/>
          <c:max val="28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8676430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関係予算!$B$1</c:f>
              <c:strCache>
                <c:ptCount val="1"/>
                <c:pt idx="0">
                  <c:v>中小企業支援</c:v>
                </c:pt>
              </c:strCache>
            </c:strRef>
          </c:tx>
          <c:spPr>
            <a:solidFill>
              <a:schemeClr val="tx2"/>
            </a:solidFill>
            <a:ln>
              <a:solidFill>
                <a:schemeClr val="tx2"/>
              </a:solidFill>
            </a:ln>
            <a:effectLst/>
          </c:spPr>
          <c:invertIfNegative val="0"/>
          <c:cat>
            <c:strRef>
              <c:f>関係予算!$A$2</c:f>
              <c:strCache>
                <c:ptCount val="1"/>
                <c:pt idx="0">
                  <c:v>中小企業支援関係予算
</c:v>
                </c:pt>
              </c:strCache>
            </c:strRef>
          </c:cat>
          <c:val>
            <c:numRef>
              <c:f>関係予算!$B$2</c:f>
              <c:numCache>
                <c:formatCode>General</c:formatCode>
                <c:ptCount val="1"/>
                <c:pt idx="0">
                  <c:v>3092</c:v>
                </c:pt>
              </c:numCache>
            </c:numRef>
          </c:val>
          <c:extLst>
            <c:ext xmlns:c16="http://schemas.microsoft.com/office/drawing/2014/chart" uri="{C3380CC4-5D6E-409C-BE32-E72D297353CC}">
              <c16:uniqueId val="{00000000-BC53-4429-B188-26450103BED9}"/>
            </c:ext>
          </c:extLst>
        </c:ser>
        <c:ser>
          <c:idx val="1"/>
          <c:order val="1"/>
          <c:tx>
            <c:strRef>
              <c:f>関係予算!$C$1</c:f>
              <c:strCache>
                <c:ptCount val="1"/>
                <c:pt idx="0">
                  <c:v>制度融資</c:v>
                </c:pt>
              </c:strCache>
            </c:strRef>
          </c:tx>
          <c:spPr>
            <a:solidFill>
              <a:schemeClr val="tx2">
                <a:lumMod val="60000"/>
                <a:lumOff val="40000"/>
              </a:schemeClr>
            </a:solidFill>
            <a:ln>
              <a:solidFill>
                <a:schemeClr val="accent1">
                  <a:lumMod val="50000"/>
                </a:schemeClr>
              </a:solidFill>
            </a:ln>
            <a:effectLst/>
          </c:spPr>
          <c:invertIfNegative val="0"/>
          <c:cat>
            <c:strRef>
              <c:f>関係予算!$A$2</c:f>
              <c:strCache>
                <c:ptCount val="1"/>
                <c:pt idx="0">
                  <c:v>中小企業支援関係予算
</c:v>
                </c:pt>
              </c:strCache>
            </c:strRef>
          </c:cat>
          <c:val>
            <c:numRef>
              <c:f>関係予算!$C$2</c:f>
              <c:numCache>
                <c:formatCode>General</c:formatCode>
                <c:ptCount val="1"/>
                <c:pt idx="0">
                  <c:v>74189</c:v>
                </c:pt>
              </c:numCache>
            </c:numRef>
          </c:val>
          <c:extLst>
            <c:ext xmlns:c16="http://schemas.microsoft.com/office/drawing/2014/chart" uri="{C3380CC4-5D6E-409C-BE32-E72D297353CC}">
              <c16:uniqueId val="{00000001-BC53-4429-B188-26450103BED9}"/>
            </c:ext>
          </c:extLst>
        </c:ser>
        <c:ser>
          <c:idx val="2"/>
          <c:order val="2"/>
          <c:tx>
            <c:strRef>
              <c:f>関係予算!$D$1</c:f>
              <c:strCache>
                <c:ptCount val="1"/>
                <c:pt idx="0">
                  <c:v>産技研</c:v>
                </c:pt>
              </c:strCache>
            </c:strRef>
          </c:tx>
          <c:spPr>
            <a:solidFill>
              <a:schemeClr val="accent1">
                <a:lumMod val="20000"/>
                <a:lumOff val="80000"/>
              </a:schemeClr>
            </a:solidFill>
            <a:ln>
              <a:solidFill>
                <a:schemeClr val="tx2"/>
              </a:solidFill>
            </a:ln>
            <a:effectLst/>
          </c:spPr>
          <c:invertIfNegative val="0"/>
          <c:cat>
            <c:strRef>
              <c:f>関係予算!$A$2</c:f>
              <c:strCache>
                <c:ptCount val="1"/>
                <c:pt idx="0">
                  <c:v>中小企業支援関係予算
</c:v>
                </c:pt>
              </c:strCache>
            </c:strRef>
          </c:cat>
          <c:val>
            <c:numRef>
              <c:f>関係予算!$D$2</c:f>
              <c:numCache>
                <c:formatCode>General</c:formatCode>
                <c:ptCount val="1"/>
                <c:pt idx="0">
                  <c:v>1221</c:v>
                </c:pt>
              </c:numCache>
            </c:numRef>
          </c:val>
          <c:extLst>
            <c:ext xmlns:c16="http://schemas.microsoft.com/office/drawing/2014/chart" uri="{C3380CC4-5D6E-409C-BE32-E72D297353CC}">
              <c16:uniqueId val="{00000002-BC53-4429-B188-26450103BED9}"/>
            </c:ext>
          </c:extLst>
        </c:ser>
        <c:dLbls>
          <c:showLegendKey val="0"/>
          <c:showVal val="0"/>
          <c:showCatName val="0"/>
          <c:showSerName val="0"/>
          <c:showPercent val="0"/>
          <c:showBubbleSize val="0"/>
        </c:dLbls>
        <c:gapWidth val="80"/>
        <c:overlap val="100"/>
        <c:axId val="366788344"/>
        <c:axId val="366717928"/>
      </c:barChart>
      <c:catAx>
        <c:axId val="366788344"/>
        <c:scaling>
          <c:orientation val="minMax"/>
        </c:scaling>
        <c:delete val="1"/>
        <c:axPos val="b"/>
        <c:numFmt formatCode="General" sourceLinked="1"/>
        <c:majorTickMark val="none"/>
        <c:minorTickMark val="none"/>
        <c:tickLblPos val="nextTo"/>
        <c:crossAx val="366717928"/>
        <c:crosses val="autoZero"/>
        <c:auto val="1"/>
        <c:lblAlgn val="ctr"/>
        <c:lblOffset val="100"/>
        <c:noMultiLvlLbl val="0"/>
      </c:catAx>
      <c:valAx>
        <c:axId val="366717928"/>
        <c:scaling>
          <c:orientation val="minMax"/>
          <c:max val="81000"/>
          <c:min val="0"/>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366788344"/>
        <c:crosses val="autoZero"/>
        <c:crossBetween val="between"/>
      </c:valAx>
      <c:spPr>
        <a:noFill/>
        <a:ln>
          <a:noFill/>
        </a:ln>
        <a:effectLst/>
      </c:spPr>
    </c:plotArea>
    <c:plotVisOnly val="1"/>
    <c:dispBlanksAs val="gap"/>
    <c:showDLblsOverMax val="0"/>
  </c:chart>
  <c:spPr>
    <a:noFill/>
    <a:ln>
      <a:noFill/>
    </a:ln>
    <a:effectLst/>
  </c:spPr>
  <c:txPr>
    <a:bodyPr/>
    <a:lstStyle/>
    <a:p>
      <a:pPr>
        <a:defRPr sz="900">
          <a:latin typeface="Meiryo UI" panose="020B0604030504040204" pitchFamily="50" charset="-128"/>
          <a:ea typeface="Meiryo UI" panose="020B0604030504040204" pitchFamily="50" charset="-128"/>
        </a:defRPr>
      </a:pPr>
      <a:endParaRPr lang="ja-JP"/>
    </a:p>
  </c:txPr>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552043343343422"/>
          <c:y val="3.8193145146157625E-2"/>
          <c:w val="0.78447956656656581"/>
          <c:h val="0.94909888261663078"/>
        </c:manualLayout>
      </c:layout>
      <c:barChart>
        <c:barDir val="col"/>
        <c:grouping val="stacked"/>
        <c:varyColors val="0"/>
        <c:ser>
          <c:idx val="0"/>
          <c:order val="0"/>
          <c:tx>
            <c:strRef>
              <c:f>純予算!$B$1</c:f>
              <c:strCache>
                <c:ptCount val="1"/>
                <c:pt idx="0">
                  <c:v>既存</c:v>
                </c:pt>
              </c:strCache>
            </c:strRef>
          </c:tx>
          <c:spPr>
            <a:solidFill>
              <a:schemeClr val="accent5">
                <a:shade val="53000"/>
              </a:schemeClr>
            </a:solidFill>
            <a:ln>
              <a:solidFill>
                <a:schemeClr val="tx1">
                  <a:lumMod val="95000"/>
                  <a:lumOff val="5000"/>
                </a:schemeClr>
              </a:solidFill>
            </a:ln>
            <a:effectLst/>
          </c:spPr>
          <c:invertIfNegative val="0"/>
          <c:dPt>
            <c:idx val="0"/>
            <c:invertIfNegative val="0"/>
            <c:bubble3D val="0"/>
            <c:spPr>
              <a:solidFill>
                <a:srgbClr val="002060"/>
              </a:solidFill>
              <a:ln>
                <a:solidFill>
                  <a:schemeClr val="tx1">
                    <a:lumMod val="95000"/>
                    <a:lumOff val="5000"/>
                  </a:schemeClr>
                </a:solidFill>
              </a:ln>
              <a:effectLst/>
            </c:spPr>
            <c:extLst>
              <c:ext xmlns:c16="http://schemas.microsoft.com/office/drawing/2014/chart" uri="{C3380CC4-5D6E-409C-BE32-E72D297353CC}">
                <c16:uniqueId val="{00000001-F198-48E9-9209-0FB94256DE1B}"/>
              </c:ext>
            </c:extLst>
          </c:dPt>
          <c:cat>
            <c:strRef>
              <c:f>純予算!$A$2</c:f>
              <c:strCache>
                <c:ptCount val="1"/>
                <c:pt idx="0">
                  <c:v>中小企業支援 純予算</c:v>
                </c:pt>
              </c:strCache>
            </c:strRef>
          </c:cat>
          <c:val>
            <c:numRef>
              <c:f>純予算!$B$2</c:f>
              <c:numCache>
                <c:formatCode>General</c:formatCode>
                <c:ptCount val="1"/>
                <c:pt idx="0">
                  <c:v>578</c:v>
                </c:pt>
              </c:numCache>
            </c:numRef>
          </c:val>
          <c:extLst>
            <c:ext xmlns:c16="http://schemas.microsoft.com/office/drawing/2014/chart" uri="{C3380CC4-5D6E-409C-BE32-E72D297353CC}">
              <c16:uniqueId val="{00000002-F198-48E9-9209-0FB94256DE1B}"/>
            </c:ext>
          </c:extLst>
        </c:ser>
        <c:ser>
          <c:idx val="1"/>
          <c:order val="1"/>
          <c:tx>
            <c:strRef>
              <c:f>純予算!$C$1</c:f>
              <c:strCache>
                <c:ptCount val="1"/>
                <c:pt idx="0">
                  <c:v>新規</c:v>
                </c:pt>
              </c:strCache>
            </c:strRef>
          </c:tx>
          <c:spPr>
            <a:solidFill>
              <a:schemeClr val="tx2">
                <a:lumMod val="60000"/>
                <a:lumOff val="40000"/>
              </a:schemeClr>
            </a:solidFill>
            <a:ln>
              <a:solidFill>
                <a:schemeClr val="tx1">
                  <a:lumMod val="95000"/>
                  <a:lumOff val="5000"/>
                </a:schemeClr>
              </a:solidFill>
            </a:ln>
            <a:effectLst/>
          </c:spPr>
          <c:invertIfNegative val="0"/>
          <c:cat>
            <c:strRef>
              <c:f>純予算!$A$2</c:f>
              <c:strCache>
                <c:ptCount val="1"/>
                <c:pt idx="0">
                  <c:v>中小企業支援 純予算</c:v>
                </c:pt>
              </c:strCache>
            </c:strRef>
          </c:cat>
          <c:val>
            <c:numRef>
              <c:f>純予算!$C$2</c:f>
              <c:numCache>
                <c:formatCode>General</c:formatCode>
                <c:ptCount val="1"/>
                <c:pt idx="0">
                  <c:v>395</c:v>
                </c:pt>
              </c:numCache>
            </c:numRef>
          </c:val>
          <c:extLst>
            <c:ext xmlns:c16="http://schemas.microsoft.com/office/drawing/2014/chart" uri="{C3380CC4-5D6E-409C-BE32-E72D297353CC}">
              <c16:uniqueId val="{00000003-F198-48E9-9209-0FB94256DE1B}"/>
            </c:ext>
          </c:extLst>
        </c:ser>
        <c:ser>
          <c:idx val="2"/>
          <c:order val="2"/>
          <c:tx>
            <c:strRef>
              <c:f>純予算!$D$1</c:f>
              <c:strCache>
                <c:ptCount val="1"/>
                <c:pt idx="0">
                  <c:v>企業立地・BPC</c:v>
                </c:pt>
              </c:strCache>
            </c:strRef>
          </c:tx>
          <c:spPr>
            <a:solidFill>
              <a:schemeClr val="accent1">
                <a:lumMod val="40000"/>
                <a:lumOff val="60000"/>
              </a:schemeClr>
            </a:solidFill>
            <a:ln>
              <a:solidFill>
                <a:schemeClr val="tx1"/>
              </a:solidFill>
            </a:ln>
            <a:effectLst/>
          </c:spPr>
          <c:invertIfNegative val="0"/>
          <c:cat>
            <c:strRef>
              <c:f>純予算!$A$2</c:f>
              <c:strCache>
                <c:ptCount val="1"/>
                <c:pt idx="0">
                  <c:v>中小企業支援 純予算</c:v>
                </c:pt>
              </c:strCache>
            </c:strRef>
          </c:cat>
          <c:val>
            <c:numRef>
              <c:f>純予算!$D$2</c:f>
              <c:numCache>
                <c:formatCode>General</c:formatCode>
                <c:ptCount val="1"/>
                <c:pt idx="0">
                  <c:v>245</c:v>
                </c:pt>
              </c:numCache>
            </c:numRef>
          </c:val>
          <c:extLst>
            <c:ext xmlns:c16="http://schemas.microsoft.com/office/drawing/2014/chart" uri="{C3380CC4-5D6E-409C-BE32-E72D297353CC}">
              <c16:uniqueId val="{00000004-F198-48E9-9209-0FB94256DE1B}"/>
            </c:ext>
          </c:extLst>
        </c:ser>
        <c:ser>
          <c:idx val="3"/>
          <c:order val="3"/>
          <c:tx>
            <c:strRef>
              <c:f>純予算!$E$1</c:f>
              <c:strCache>
                <c:ptCount val="1"/>
                <c:pt idx="0">
                  <c:v>施設維持管理・補修等</c:v>
                </c:pt>
              </c:strCache>
            </c:strRef>
          </c:tx>
          <c:spPr>
            <a:solidFill>
              <a:schemeClr val="accent1">
                <a:lumMod val="40000"/>
                <a:lumOff val="60000"/>
              </a:schemeClr>
            </a:solidFill>
            <a:ln>
              <a:solidFill>
                <a:schemeClr val="tx1"/>
              </a:solidFill>
            </a:ln>
            <a:effectLst/>
          </c:spPr>
          <c:invertIfNegative val="0"/>
          <c:cat>
            <c:strRef>
              <c:f>純予算!$A$2</c:f>
              <c:strCache>
                <c:ptCount val="1"/>
                <c:pt idx="0">
                  <c:v>中小企業支援 純予算</c:v>
                </c:pt>
              </c:strCache>
            </c:strRef>
          </c:cat>
          <c:val>
            <c:numRef>
              <c:f>純予算!$E$2</c:f>
              <c:numCache>
                <c:formatCode>General</c:formatCode>
                <c:ptCount val="1"/>
                <c:pt idx="0">
                  <c:v>414</c:v>
                </c:pt>
              </c:numCache>
            </c:numRef>
          </c:val>
          <c:extLst>
            <c:ext xmlns:c16="http://schemas.microsoft.com/office/drawing/2014/chart" uri="{C3380CC4-5D6E-409C-BE32-E72D297353CC}">
              <c16:uniqueId val="{00000005-F198-48E9-9209-0FB94256DE1B}"/>
            </c:ext>
          </c:extLst>
        </c:ser>
        <c:ser>
          <c:idx val="4"/>
          <c:order val="4"/>
          <c:tx>
            <c:strRef>
              <c:f>純予算!$F$1</c:f>
              <c:strCache>
                <c:ptCount val="1"/>
                <c:pt idx="0">
                  <c:v>その他</c:v>
                </c:pt>
              </c:strCache>
            </c:strRef>
          </c:tx>
          <c:spPr>
            <a:solidFill>
              <a:schemeClr val="accent1">
                <a:lumMod val="40000"/>
                <a:lumOff val="60000"/>
              </a:schemeClr>
            </a:solidFill>
            <a:ln>
              <a:solidFill>
                <a:schemeClr val="tx1">
                  <a:lumMod val="95000"/>
                  <a:lumOff val="5000"/>
                </a:schemeClr>
              </a:solidFill>
            </a:ln>
            <a:effectLst/>
          </c:spPr>
          <c:invertIfNegative val="0"/>
          <c:cat>
            <c:strRef>
              <c:f>純予算!$A$2</c:f>
              <c:strCache>
                <c:ptCount val="1"/>
                <c:pt idx="0">
                  <c:v>中小企業支援 純予算</c:v>
                </c:pt>
              </c:strCache>
            </c:strRef>
          </c:cat>
          <c:val>
            <c:numRef>
              <c:f>純予算!$F$2</c:f>
              <c:numCache>
                <c:formatCode>General</c:formatCode>
                <c:ptCount val="1"/>
                <c:pt idx="0">
                  <c:v>1460</c:v>
                </c:pt>
              </c:numCache>
            </c:numRef>
          </c:val>
          <c:extLst>
            <c:ext xmlns:c16="http://schemas.microsoft.com/office/drawing/2014/chart" uri="{C3380CC4-5D6E-409C-BE32-E72D297353CC}">
              <c16:uniqueId val="{00000006-F198-48E9-9209-0FB94256DE1B}"/>
            </c:ext>
          </c:extLst>
        </c:ser>
        <c:dLbls>
          <c:showLegendKey val="0"/>
          <c:showVal val="0"/>
          <c:showCatName val="0"/>
          <c:showSerName val="0"/>
          <c:showPercent val="0"/>
          <c:showBubbleSize val="0"/>
        </c:dLbls>
        <c:gapWidth val="150"/>
        <c:overlap val="100"/>
        <c:axId val="366718712"/>
        <c:axId val="366719104"/>
      </c:barChart>
      <c:catAx>
        <c:axId val="366718712"/>
        <c:scaling>
          <c:orientation val="minMax"/>
        </c:scaling>
        <c:delete val="1"/>
        <c:axPos val="b"/>
        <c:numFmt formatCode="General" sourceLinked="1"/>
        <c:majorTickMark val="none"/>
        <c:minorTickMark val="none"/>
        <c:tickLblPos val="nextTo"/>
        <c:crossAx val="366719104"/>
        <c:crosses val="autoZero"/>
        <c:auto val="1"/>
        <c:lblAlgn val="ctr"/>
        <c:lblOffset val="100"/>
        <c:noMultiLvlLbl val="0"/>
      </c:catAx>
      <c:valAx>
        <c:axId val="366719104"/>
        <c:scaling>
          <c:orientation val="minMax"/>
          <c:max val="34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667187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stacked"/>
        <c:varyColors val="0"/>
        <c:ser>
          <c:idx val="0"/>
          <c:order val="0"/>
          <c:tx>
            <c:strRef>
              <c:f>Sheet3!$B$1</c:f>
              <c:strCache>
                <c:ptCount val="1"/>
                <c:pt idx="0">
                  <c:v>経営基盤の強化</c:v>
                </c:pt>
              </c:strCache>
            </c:strRef>
          </c:tx>
          <c:spPr>
            <a:solidFill>
              <a:schemeClr val="accent1">
                <a:lumMod val="50000"/>
              </a:schemeClr>
            </a:solidFill>
            <a:ln>
              <a:solidFill>
                <a:schemeClr val="tx1">
                  <a:lumMod val="95000"/>
                  <a:lumOff val="5000"/>
                </a:schemeClr>
              </a:solidFill>
            </a:ln>
            <a:effectLst/>
          </c:spPr>
          <c:invertIfNegative val="0"/>
          <c:dPt>
            <c:idx val="0"/>
            <c:invertIfNegative val="0"/>
            <c:bubble3D val="0"/>
            <c:spPr>
              <a:solidFill>
                <a:schemeClr val="accent1">
                  <a:lumMod val="50000"/>
                </a:schemeClr>
              </a:solidFill>
              <a:ln>
                <a:solidFill>
                  <a:schemeClr val="tx1">
                    <a:lumMod val="95000"/>
                    <a:lumOff val="5000"/>
                  </a:schemeClr>
                </a:solidFill>
              </a:ln>
              <a:effectLst/>
            </c:spPr>
            <c:extLst>
              <c:ext xmlns:c16="http://schemas.microsoft.com/office/drawing/2014/chart" uri="{C3380CC4-5D6E-409C-BE32-E72D297353CC}">
                <c16:uniqueId val="{00000001-48F5-4B2F-B5E4-6ACADA21F2C0}"/>
              </c:ext>
            </c:extLst>
          </c:dPt>
          <c:cat>
            <c:strRef>
              <c:f>Sheet3!$A$2</c:f>
              <c:strCache>
                <c:ptCount val="1"/>
                <c:pt idx="0">
                  <c:v>新法人事業予算</c:v>
                </c:pt>
              </c:strCache>
            </c:strRef>
          </c:cat>
          <c:val>
            <c:numRef>
              <c:f>Sheet3!$B$2</c:f>
              <c:numCache>
                <c:formatCode>General</c:formatCode>
                <c:ptCount val="1"/>
                <c:pt idx="0">
                  <c:v>507</c:v>
                </c:pt>
              </c:numCache>
            </c:numRef>
          </c:val>
          <c:extLst>
            <c:ext xmlns:c16="http://schemas.microsoft.com/office/drawing/2014/chart" uri="{C3380CC4-5D6E-409C-BE32-E72D297353CC}">
              <c16:uniqueId val="{00000002-48F5-4B2F-B5E4-6ACADA21F2C0}"/>
            </c:ext>
          </c:extLst>
        </c:ser>
        <c:ser>
          <c:idx val="1"/>
          <c:order val="1"/>
          <c:tx>
            <c:strRef>
              <c:f>Sheet3!$C$1</c:f>
              <c:strCache>
                <c:ptCount val="1"/>
                <c:pt idx="0">
                  <c:v>経営革新支援</c:v>
                </c:pt>
              </c:strCache>
            </c:strRef>
          </c:tx>
          <c:spPr>
            <a:pattFill prst="ltVert">
              <a:fgClr>
                <a:schemeClr val="accent1"/>
              </a:fgClr>
              <a:bgClr>
                <a:schemeClr val="bg1"/>
              </a:bgClr>
            </a:pattFill>
            <a:ln>
              <a:solidFill>
                <a:schemeClr val="tx1">
                  <a:lumMod val="95000"/>
                  <a:lumOff val="5000"/>
                </a:schemeClr>
              </a:solidFill>
            </a:ln>
            <a:effectLst/>
          </c:spPr>
          <c:invertIfNegative val="0"/>
          <c:cat>
            <c:strRef>
              <c:f>Sheet3!$A$2</c:f>
              <c:strCache>
                <c:ptCount val="1"/>
                <c:pt idx="0">
                  <c:v>新法人事業予算</c:v>
                </c:pt>
              </c:strCache>
            </c:strRef>
          </c:cat>
          <c:val>
            <c:numRef>
              <c:f>Sheet3!$C$2</c:f>
              <c:numCache>
                <c:formatCode>General</c:formatCode>
                <c:ptCount val="1"/>
                <c:pt idx="0">
                  <c:v>170</c:v>
                </c:pt>
              </c:numCache>
            </c:numRef>
          </c:val>
          <c:extLst>
            <c:ext xmlns:c16="http://schemas.microsoft.com/office/drawing/2014/chart" uri="{C3380CC4-5D6E-409C-BE32-E72D297353CC}">
              <c16:uniqueId val="{00000003-48F5-4B2F-B5E4-6ACADA21F2C0}"/>
            </c:ext>
          </c:extLst>
        </c:ser>
        <c:ser>
          <c:idx val="2"/>
          <c:order val="2"/>
          <c:tx>
            <c:strRef>
              <c:f>Sheet3!$D$1</c:f>
              <c:strCache>
                <c:ptCount val="1"/>
                <c:pt idx="0">
                  <c:v>創業等の促進</c:v>
                </c:pt>
              </c:strCache>
            </c:strRef>
          </c:tx>
          <c:spPr>
            <a:pattFill prst="pct20">
              <a:fgClr>
                <a:schemeClr val="accent1"/>
              </a:fgClr>
              <a:bgClr>
                <a:schemeClr val="bg1"/>
              </a:bgClr>
            </a:pattFill>
            <a:ln>
              <a:solidFill>
                <a:schemeClr val="tx1">
                  <a:lumMod val="95000"/>
                  <a:lumOff val="5000"/>
                </a:schemeClr>
              </a:solidFill>
            </a:ln>
            <a:effectLst/>
          </c:spPr>
          <c:invertIfNegative val="0"/>
          <c:cat>
            <c:strRef>
              <c:f>Sheet3!$A$2</c:f>
              <c:strCache>
                <c:ptCount val="1"/>
                <c:pt idx="0">
                  <c:v>新法人事業予算</c:v>
                </c:pt>
              </c:strCache>
            </c:strRef>
          </c:cat>
          <c:val>
            <c:numRef>
              <c:f>Sheet3!$D$2</c:f>
              <c:numCache>
                <c:formatCode>General</c:formatCode>
                <c:ptCount val="1"/>
                <c:pt idx="0">
                  <c:v>290</c:v>
                </c:pt>
              </c:numCache>
            </c:numRef>
          </c:val>
          <c:extLst>
            <c:ext xmlns:c16="http://schemas.microsoft.com/office/drawing/2014/chart" uri="{C3380CC4-5D6E-409C-BE32-E72D297353CC}">
              <c16:uniqueId val="{00000004-48F5-4B2F-B5E4-6ACADA21F2C0}"/>
            </c:ext>
          </c:extLst>
        </c:ser>
        <c:ser>
          <c:idx val="3"/>
          <c:order val="3"/>
          <c:tx>
            <c:strRef>
              <c:f>Sheet3!$E$1</c:f>
              <c:strCache>
                <c:ptCount val="1"/>
                <c:pt idx="0">
                  <c:v>国際化</c:v>
                </c:pt>
              </c:strCache>
            </c:strRef>
          </c:tx>
          <c:spPr>
            <a:solidFill>
              <a:schemeClr val="accent1">
                <a:lumMod val="50000"/>
              </a:schemeClr>
            </a:solidFill>
            <a:ln>
              <a:solidFill>
                <a:schemeClr val="tx1">
                  <a:lumMod val="95000"/>
                  <a:lumOff val="5000"/>
                </a:schemeClr>
              </a:solidFill>
            </a:ln>
            <a:effectLst/>
          </c:spPr>
          <c:invertIfNegative val="0"/>
          <c:cat>
            <c:strRef>
              <c:f>Sheet3!$A$2</c:f>
              <c:strCache>
                <c:ptCount val="1"/>
                <c:pt idx="0">
                  <c:v>新法人事業予算</c:v>
                </c:pt>
              </c:strCache>
            </c:strRef>
          </c:cat>
          <c:val>
            <c:numRef>
              <c:f>Sheet3!$E$2</c:f>
              <c:numCache>
                <c:formatCode>General</c:formatCode>
                <c:ptCount val="1"/>
                <c:pt idx="0">
                  <c:v>6</c:v>
                </c:pt>
              </c:numCache>
            </c:numRef>
          </c:val>
          <c:extLst>
            <c:ext xmlns:c16="http://schemas.microsoft.com/office/drawing/2014/chart" uri="{C3380CC4-5D6E-409C-BE32-E72D297353CC}">
              <c16:uniqueId val="{00000005-48F5-4B2F-B5E4-6ACADA21F2C0}"/>
            </c:ext>
          </c:extLst>
        </c:ser>
        <c:dLbls>
          <c:showLegendKey val="0"/>
          <c:showVal val="0"/>
          <c:showCatName val="0"/>
          <c:showSerName val="0"/>
          <c:showPercent val="0"/>
          <c:showBubbleSize val="0"/>
        </c:dLbls>
        <c:gapWidth val="150"/>
        <c:overlap val="100"/>
        <c:axId val="366720280"/>
        <c:axId val="366720672"/>
      </c:barChart>
      <c:catAx>
        <c:axId val="366720280"/>
        <c:scaling>
          <c:orientation val="minMax"/>
        </c:scaling>
        <c:delete val="1"/>
        <c:axPos val="b"/>
        <c:numFmt formatCode="General" sourceLinked="1"/>
        <c:majorTickMark val="none"/>
        <c:minorTickMark val="none"/>
        <c:tickLblPos val="nextTo"/>
        <c:crossAx val="366720672"/>
        <c:crosses val="autoZero"/>
        <c:auto val="1"/>
        <c:lblAlgn val="ctr"/>
        <c:lblOffset val="100"/>
        <c:noMultiLvlLbl val="0"/>
      </c:catAx>
      <c:valAx>
        <c:axId val="366720672"/>
        <c:scaling>
          <c:orientation val="minMax"/>
          <c:max val="97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6672028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2"/>
          <c:order val="0"/>
          <c:tx>
            <c:strRef>
              <c:f>大阪府市予算!$B$1</c:f>
              <c:strCache>
                <c:ptCount val="1"/>
                <c:pt idx="0">
                  <c:v>負担金・補助金</c:v>
                </c:pt>
              </c:strCache>
            </c:strRef>
          </c:tx>
          <c:spPr>
            <a:solidFill>
              <a:schemeClr val="tx2">
                <a:lumMod val="60000"/>
                <a:lumOff val="40000"/>
              </a:schemeClr>
            </a:solidFill>
            <a:ln>
              <a:solidFill>
                <a:schemeClr val="tx1"/>
              </a:solidFill>
            </a:ln>
          </c:spPr>
          <c:invertIfNegative val="0"/>
          <c:dPt>
            <c:idx val="0"/>
            <c:invertIfNegative val="0"/>
            <c:bubble3D val="0"/>
            <c:extLst>
              <c:ext xmlns:c16="http://schemas.microsoft.com/office/drawing/2014/chart" uri="{C3380CC4-5D6E-409C-BE32-E72D297353CC}">
                <c16:uniqueId val="{00000001-1241-427C-9EC1-697109937EE3}"/>
              </c:ext>
            </c:extLst>
          </c:dPt>
          <c:dPt>
            <c:idx val="1"/>
            <c:invertIfNegative val="0"/>
            <c:bubble3D val="0"/>
            <c:extLst>
              <c:ext xmlns:c16="http://schemas.microsoft.com/office/drawing/2014/chart" uri="{C3380CC4-5D6E-409C-BE32-E72D297353CC}">
                <c16:uniqueId val="{00000003-1241-427C-9EC1-697109937EE3}"/>
              </c:ext>
            </c:extLst>
          </c:dPt>
          <c:cat>
            <c:strRef>
              <c:f>大阪府市予算!$A$2:$A$3</c:f>
              <c:strCache>
                <c:ptCount val="2"/>
                <c:pt idx="0">
                  <c:v>大阪府</c:v>
                </c:pt>
                <c:pt idx="1">
                  <c:v>大阪市</c:v>
                </c:pt>
              </c:strCache>
            </c:strRef>
          </c:cat>
          <c:val>
            <c:numRef>
              <c:f>大阪府市予算!$B$2:$B$3</c:f>
              <c:numCache>
                <c:formatCode>General</c:formatCode>
                <c:ptCount val="2"/>
                <c:pt idx="0">
                  <c:v>218</c:v>
                </c:pt>
                <c:pt idx="1">
                  <c:v>325</c:v>
                </c:pt>
              </c:numCache>
            </c:numRef>
          </c:val>
          <c:extLst>
            <c:ext xmlns:c16="http://schemas.microsoft.com/office/drawing/2014/chart" uri="{C3380CC4-5D6E-409C-BE32-E72D297353CC}">
              <c16:uniqueId val="{00000004-1241-427C-9EC1-697109937EE3}"/>
            </c:ext>
          </c:extLst>
        </c:ser>
        <c:ser>
          <c:idx val="1"/>
          <c:order val="1"/>
          <c:tx>
            <c:strRef>
              <c:f>大阪府市予算!$C$1</c:f>
              <c:strCache>
                <c:ptCount val="1"/>
                <c:pt idx="0">
                  <c:v>新規</c:v>
                </c:pt>
              </c:strCache>
            </c:strRef>
          </c:tx>
          <c:spPr>
            <a:solidFill>
              <a:srgbClr val="C6102E"/>
            </a:solidFill>
            <a:ln>
              <a:solidFill>
                <a:schemeClr val="tx1"/>
              </a:solidFill>
            </a:ln>
          </c:spPr>
          <c:invertIfNegative val="0"/>
          <c:cat>
            <c:strRef>
              <c:f>大阪府市予算!$A$2:$A$3</c:f>
              <c:strCache>
                <c:ptCount val="2"/>
                <c:pt idx="0">
                  <c:v>大阪府</c:v>
                </c:pt>
                <c:pt idx="1">
                  <c:v>大阪市</c:v>
                </c:pt>
              </c:strCache>
            </c:strRef>
          </c:cat>
          <c:val>
            <c:numRef>
              <c:f>大阪府市予算!$C$2:$C$3</c:f>
              <c:numCache>
                <c:formatCode>General</c:formatCode>
                <c:ptCount val="2"/>
                <c:pt idx="0">
                  <c:v>69</c:v>
                </c:pt>
                <c:pt idx="1">
                  <c:v>395</c:v>
                </c:pt>
              </c:numCache>
            </c:numRef>
          </c:val>
          <c:extLst>
            <c:ext xmlns:c16="http://schemas.microsoft.com/office/drawing/2014/chart" uri="{C3380CC4-5D6E-409C-BE32-E72D297353CC}">
              <c16:uniqueId val="{00000005-1241-427C-9EC1-697109937EE3}"/>
            </c:ext>
          </c:extLst>
        </c:ser>
        <c:ser>
          <c:idx val="0"/>
          <c:order val="2"/>
          <c:tx>
            <c:strRef>
              <c:f>大阪府市予算!$D$1</c:f>
              <c:strCache>
                <c:ptCount val="1"/>
                <c:pt idx="0">
                  <c:v>施設管理</c:v>
                </c:pt>
              </c:strCache>
            </c:strRef>
          </c:tx>
          <c:spPr>
            <a:solidFill>
              <a:schemeClr val="bg1"/>
            </a:solidFill>
            <a:ln>
              <a:solidFill>
                <a:schemeClr val="tx1"/>
              </a:solidFill>
            </a:ln>
          </c:spPr>
          <c:invertIfNegative val="0"/>
          <c:cat>
            <c:strRef>
              <c:f>大阪府市予算!$A$2:$A$3</c:f>
              <c:strCache>
                <c:ptCount val="2"/>
                <c:pt idx="0">
                  <c:v>大阪府</c:v>
                </c:pt>
                <c:pt idx="1">
                  <c:v>大阪市</c:v>
                </c:pt>
              </c:strCache>
            </c:strRef>
          </c:cat>
          <c:val>
            <c:numRef>
              <c:f>大阪府市予算!$D$2:$D$3</c:f>
              <c:numCache>
                <c:formatCode>General</c:formatCode>
                <c:ptCount val="2"/>
                <c:pt idx="0">
                  <c:v>0</c:v>
                </c:pt>
                <c:pt idx="1">
                  <c:v>253</c:v>
                </c:pt>
              </c:numCache>
            </c:numRef>
          </c:val>
          <c:extLst>
            <c:ext xmlns:c16="http://schemas.microsoft.com/office/drawing/2014/chart" uri="{C3380CC4-5D6E-409C-BE32-E72D297353CC}">
              <c16:uniqueId val="{00000006-1241-427C-9EC1-697109937EE3}"/>
            </c:ext>
          </c:extLst>
        </c:ser>
        <c:dLbls>
          <c:showLegendKey val="0"/>
          <c:showVal val="0"/>
          <c:showCatName val="0"/>
          <c:showSerName val="0"/>
          <c:showPercent val="0"/>
          <c:showBubbleSize val="0"/>
        </c:dLbls>
        <c:gapWidth val="300"/>
        <c:overlap val="100"/>
        <c:serLines/>
        <c:axId val="366721456"/>
        <c:axId val="367158968"/>
      </c:barChart>
      <c:catAx>
        <c:axId val="366721456"/>
        <c:scaling>
          <c:orientation val="minMax"/>
        </c:scaling>
        <c:delete val="0"/>
        <c:axPos val="b"/>
        <c:numFmt formatCode="General" sourceLinked="0"/>
        <c:majorTickMark val="none"/>
        <c:minorTickMark val="none"/>
        <c:tickLblPos val="nextTo"/>
        <c:crossAx val="367158968"/>
        <c:crosses val="autoZero"/>
        <c:auto val="1"/>
        <c:lblAlgn val="ctr"/>
        <c:lblOffset val="100"/>
        <c:noMultiLvlLbl val="0"/>
      </c:catAx>
      <c:valAx>
        <c:axId val="367158968"/>
        <c:scaling>
          <c:orientation val="minMax"/>
          <c:max val="1000"/>
        </c:scaling>
        <c:delete val="0"/>
        <c:axPos val="l"/>
        <c:majorGridlines>
          <c:spPr>
            <a:ln>
              <a:noFill/>
            </a:ln>
          </c:spPr>
        </c:majorGridlines>
        <c:numFmt formatCode="General" sourceLinked="1"/>
        <c:majorTickMark val="out"/>
        <c:minorTickMark val="none"/>
        <c:tickLblPos val="nextTo"/>
        <c:crossAx val="366721456"/>
        <c:crosses val="autoZero"/>
        <c:crossBetween val="between"/>
      </c:valAx>
    </c:plotArea>
    <c:plotVisOnly val="1"/>
    <c:dispBlanksAs val="gap"/>
    <c:showDLblsOverMax val="0"/>
  </c:char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withinLinear" id="18">
  <a:schemeClr val="accent5"/>
</cs:colorStyle>
</file>

<file path=ppt/charts/colors6.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4"/>
            <a:ext cx="2949575" cy="498475"/>
          </a:xfrm>
          <a:prstGeom prst="rect">
            <a:avLst/>
          </a:prstGeom>
        </p:spPr>
        <p:txBody>
          <a:bodyPr vert="horz" lIns="91404" tIns="45700" rIns="91404" bIns="4570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2" y="4"/>
            <a:ext cx="2949575" cy="498475"/>
          </a:xfrm>
          <a:prstGeom prst="rect">
            <a:avLst/>
          </a:prstGeom>
        </p:spPr>
        <p:txBody>
          <a:bodyPr vert="horz" lIns="91404" tIns="45700" rIns="91404" bIns="45700" rtlCol="0"/>
          <a:lstStyle>
            <a:lvl1pPr algn="r">
              <a:defRPr sz="1200"/>
            </a:lvl1pPr>
          </a:lstStyle>
          <a:p>
            <a:fld id="{20371756-B129-456A-9422-79F6332C8804}" type="datetimeFigureOut">
              <a:rPr kumimoji="1" lang="ja-JP" altLang="en-US" smtClean="0"/>
              <a:t>2019/5/24</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04" tIns="45700" rIns="91404" bIns="4570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2" y="9440863"/>
            <a:ext cx="2949575" cy="498475"/>
          </a:xfrm>
          <a:prstGeom prst="rect">
            <a:avLst/>
          </a:prstGeom>
        </p:spPr>
        <p:txBody>
          <a:bodyPr vert="horz" lIns="91404" tIns="45700" rIns="91404" bIns="45700" rtlCol="0" anchor="b"/>
          <a:lstStyle>
            <a:lvl1pPr algn="r">
              <a:defRPr sz="1200"/>
            </a:lvl1pPr>
          </a:lstStyle>
          <a:p>
            <a:fld id="{9B8EAAF8-B1BF-4C50-A7D8-EF0F4F2F0769}" type="slidenum">
              <a:rPr kumimoji="1" lang="ja-JP" altLang="en-US" smtClean="0"/>
              <a:t>‹#›</a:t>
            </a:fld>
            <a:endParaRPr kumimoji="1" lang="ja-JP" altLang="en-US"/>
          </a:p>
        </p:txBody>
      </p:sp>
    </p:spTree>
    <p:extLst>
      <p:ext uri="{BB962C8B-B14F-4D97-AF65-F5344CB8AC3E}">
        <p14:creationId xmlns:p14="http://schemas.microsoft.com/office/powerpoint/2010/main" val="17996568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9" y="1"/>
            <a:ext cx="2949786" cy="496967"/>
          </a:xfrm>
          <a:prstGeom prst="rect">
            <a:avLst/>
          </a:prstGeom>
        </p:spPr>
        <p:txBody>
          <a:bodyPr vert="horz" lIns="91487" tIns="45739" rIns="91487" bIns="4573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6" cy="496967"/>
          </a:xfrm>
          <a:prstGeom prst="rect">
            <a:avLst/>
          </a:prstGeom>
        </p:spPr>
        <p:txBody>
          <a:bodyPr vert="horz" lIns="91487" tIns="45739" rIns="91487" bIns="45739" rtlCol="0"/>
          <a:lstStyle>
            <a:lvl1pPr algn="r">
              <a:defRPr sz="1200"/>
            </a:lvl1pPr>
          </a:lstStyle>
          <a:p>
            <a:fld id="{50EEDB8D-7F10-4D46-AF5C-E30E5EE15A0D}" type="datetimeFigureOut">
              <a:rPr kumimoji="1" lang="ja-JP" altLang="en-US" smtClean="0"/>
              <a:t>2019/5/24</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7450"/>
          </a:xfrm>
          <a:prstGeom prst="rect">
            <a:avLst/>
          </a:prstGeom>
          <a:noFill/>
          <a:ln w="12700">
            <a:solidFill>
              <a:prstClr val="black"/>
            </a:solidFill>
          </a:ln>
        </p:spPr>
        <p:txBody>
          <a:bodyPr vert="horz" lIns="91487" tIns="45739" rIns="91487" bIns="45739"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1487" tIns="45739" rIns="91487" bIns="4573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9" y="9440654"/>
            <a:ext cx="2949786" cy="496967"/>
          </a:xfrm>
          <a:prstGeom prst="rect">
            <a:avLst/>
          </a:prstGeom>
        </p:spPr>
        <p:txBody>
          <a:bodyPr vert="horz" lIns="91487" tIns="45739" rIns="91487" bIns="4573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54"/>
            <a:ext cx="2949786" cy="496967"/>
          </a:xfrm>
          <a:prstGeom prst="rect">
            <a:avLst/>
          </a:prstGeom>
        </p:spPr>
        <p:txBody>
          <a:bodyPr vert="horz" lIns="91487" tIns="45739" rIns="91487" bIns="45739" rtlCol="0" anchor="b"/>
          <a:lstStyle>
            <a:lvl1pPr algn="r">
              <a:defRPr sz="1200"/>
            </a:lvl1pPr>
          </a:lstStyle>
          <a:p>
            <a:fld id="{EA887859-20E7-42F0-A3B7-9DBDEEC5128D}" type="slidenum">
              <a:rPr kumimoji="1" lang="ja-JP" altLang="en-US" smtClean="0"/>
              <a:t>‹#›</a:t>
            </a:fld>
            <a:endParaRPr kumimoji="1" lang="ja-JP" altLang="en-US"/>
          </a:p>
        </p:txBody>
      </p:sp>
    </p:spTree>
    <p:extLst>
      <p:ext uri="{BB962C8B-B14F-4D97-AF65-F5344CB8AC3E}">
        <p14:creationId xmlns:p14="http://schemas.microsoft.com/office/powerpoint/2010/main" val="10375151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A887859-20E7-42F0-A3B7-9DBDEEC5128D}" type="slidenum">
              <a:rPr kumimoji="1" lang="ja-JP" altLang="en-US" smtClean="0"/>
              <a:t>1</a:t>
            </a:fld>
            <a:endParaRPr kumimoji="1" lang="ja-JP" altLang="en-US"/>
          </a:p>
        </p:txBody>
      </p:sp>
    </p:spTree>
    <p:extLst>
      <p:ext uri="{BB962C8B-B14F-4D97-AF65-F5344CB8AC3E}">
        <p14:creationId xmlns:p14="http://schemas.microsoft.com/office/powerpoint/2010/main" val="17933528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A887859-20E7-42F0-A3B7-9DBDEEC5128D}" type="slidenum">
              <a:rPr kumimoji="1" lang="ja-JP" altLang="en-US" smtClean="0"/>
              <a:t>11</a:t>
            </a:fld>
            <a:endParaRPr kumimoji="1" lang="ja-JP" altLang="en-US"/>
          </a:p>
        </p:txBody>
      </p:sp>
    </p:spTree>
    <p:extLst>
      <p:ext uri="{BB962C8B-B14F-4D97-AF65-F5344CB8AC3E}">
        <p14:creationId xmlns:p14="http://schemas.microsoft.com/office/powerpoint/2010/main" val="18783235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A887859-20E7-42F0-A3B7-9DBDEEC5128D}" type="slidenum">
              <a:rPr kumimoji="1" lang="ja-JP" altLang="en-US" smtClean="0"/>
              <a:t>12</a:t>
            </a:fld>
            <a:endParaRPr kumimoji="1" lang="ja-JP" altLang="en-US"/>
          </a:p>
        </p:txBody>
      </p:sp>
    </p:spTree>
    <p:extLst>
      <p:ext uri="{BB962C8B-B14F-4D97-AF65-F5344CB8AC3E}">
        <p14:creationId xmlns:p14="http://schemas.microsoft.com/office/powerpoint/2010/main" val="3075090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A887859-20E7-42F0-A3B7-9DBDEEC5128D}" type="slidenum">
              <a:rPr kumimoji="1" lang="ja-JP" altLang="en-US" smtClean="0"/>
              <a:t>13</a:t>
            </a:fld>
            <a:endParaRPr kumimoji="1" lang="ja-JP" altLang="en-US"/>
          </a:p>
        </p:txBody>
      </p:sp>
    </p:spTree>
    <p:extLst>
      <p:ext uri="{BB962C8B-B14F-4D97-AF65-F5344CB8AC3E}">
        <p14:creationId xmlns:p14="http://schemas.microsoft.com/office/powerpoint/2010/main" val="32254818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A887859-20E7-42F0-A3B7-9DBDEEC5128D}" type="slidenum">
              <a:rPr kumimoji="1" lang="ja-JP" altLang="en-US" smtClean="0"/>
              <a:t>15</a:t>
            </a:fld>
            <a:endParaRPr kumimoji="1" lang="ja-JP" altLang="en-US"/>
          </a:p>
        </p:txBody>
      </p:sp>
    </p:spTree>
    <p:extLst>
      <p:ext uri="{BB962C8B-B14F-4D97-AF65-F5344CB8AC3E}">
        <p14:creationId xmlns:p14="http://schemas.microsoft.com/office/powerpoint/2010/main" val="3207191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A887859-20E7-42F0-A3B7-9DBDEEC5128D}" type="slidenum">
              <a:rPr kumimoji="1" lang="ja-JP" altLang="en-US" smtClean="0"/>
              <a:t>2</a:t>
            </a:fld>
            <a:endParaRPr kumimoji="1" lang="ja-JP" altLang="en-US"/>
          </a:p>
        </p:txBody>
      </p:sp>
    </p:spTree>
    <p:extLst>
      <p:ext uri="{BB962C8B-B14F-4D97-AF65-F5344CB8AC3E}">
        <p14:creationId xmlns:p14="http://schemas.microsoft.com/office/powerpoint/2010/main" val="1231273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A887859-20E7-42F0-A3B7-9DBDEEC5128D}" type="slidenum">
              <a:rPr kumimoji="1" lang="ja-JP" altLang="en-US" smtClean="0"/>
              <a:t>3</a:t>
            </a:fld>
            <a:endParaRPr kumimoji="1" lang="ja-JP" altLang="en-US"/>
          </a:p>
        </p:txBody>
      </p:sp>
    </p:spTree>
    <p:extLst>
      <p:ext uri="{BB962C8B-B14F-4D97-AF65-F5344CB8AC3E}">
        <p14:creationId xmlns:p14="http://schemas.microsoft.com/office/powerpoint/2010/main" val="29888838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A887859-20E7-42F0-A3B7-9DBDEEC5128D}" type="slidenum">
              <a:rPr kumimoji="1" lang="ja-JP" altLang="en-US" smtClean="0"/>
              <a:t>4</a:t>
            </a:fld>
            <a:endParaRPr kumimoji="1" lang="ja-JP" altLang="en-US"/>
          </a:p>
        </p:txBody>
      </p:sp>
    </p:spTree>
    <p:extLst>
      <p:ext uri="{BB962C8B-B14F-4D97-AF65-F5344CB8AC3E}">
        <p14:creationId xmlns:p14="http://schemas.microsoft.com/office/powerpoint/2010/main" val="1035236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214"/>
            <a:fld id="{EA887859-20E7-42F0-A3B7-9DBDEEC5128D}" type="slidenum">
              <a:rPr lang="ja-JP" altLang="en-US">
                <a:solidFill>
                  <a:prstClr val="black"/>
                </a:solidFill>
                <a:latin typeface="Calibri"/>
                <a:ea typeface="ＭＳ Ｐゴシック" panose="020B0600070205080204" pitchFamily="50" charset="-128"/>
              </a:rPr>
              <a:pPr defTabSz="914214"/>
              <a:t>5</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772262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A887859-20E7-42F0-A3B7-9DBDEEC5128D}" type="slidenum">
              <a:rPr kumimoji="1" lang="ja-JP" altLang="en-US" smtClean="0"/>
              <a:t>6</a:t>
            </a:fld>
            <a:endParaRPr kumimoji="1" lang="ja-JP" altLang="en-US"/>
          </a:p>
        </p:txBody>
      </p:sp>
    </p:spTree>
    <p:extLst>
      <p:ext uri="{BB962C8B-B14F-4D97-AF65-F5344CB8AC3E}">
        <p14:creationId xmlns:p14="http://schemas.microsoft.com/office/powerpoint/2010/main" val="38814547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A887859-20E7-42F0-A3B7-9DBDEEC5128D}" type="slidenum">
              <a:rPr kumimoji="1" lang="ja-JP" altLang="en-US" smtClean="0"/>
              <a:t>7</a:t>
            </a:fld>
            <a:endParaRPr kumimoji="1" lang="ja-JP" altLang="en-US"/>
          </a:p>
        </p:txBody>
      </p:sp>
    </p:spTree>
    <p:extLst>
      <p:ext uri="{BB962C8B-B14F-4D97-AF65-F5344CB8AC3E}">
        <p14:creationId xmlns:p14="http://schemas.microsoft.com/office/powerpoint/2010/main" val="23181389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214"/>
            <a:fld id="{EA887859-20E7-42F0-A3B7-9DBDEEC5128D}" type="slidenum">
              <a:rPr lang="ja-JP" altLang="en-US">
                <a:solidFill>
                  <a:prstClr val="black"/>
                </a:solidFill>
                <a:latin typeface="Calibri"/>
                <a:ea typeface="ＭＳ Ｐゴシック" panose="020B0600070205080204" pitchFamily="50" charset="-128"/>
              </a:rPr>
              <a:pPr defTabSz="914214"/>
              <a:t>8</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3382358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A887859-20E7-42F0-A3B7-9DBDEEC5128D}" type="slidenum">
              <a:rPr kumimoji="1" lang="ja-JP" altLang="en-US" smtClean="0"/>
              <a:t>9</a:t>
            </a:fld>
            <a:endParaRPr kumimoji="1" lang="ja-JP" altLang="en-US"/>
          </a:p>
        </p:txBody>
      </p:sp>
    </p:spTree>
    <p:extLst>
      <p:ext uri="{BB962C8B-B14F-4D97-AF65-F5344CB8AC3E}">
        <p14:creationId xmlns:p14="http://schemas.microsoft.com/office/powerpoint/2010/main" val="329131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0"/>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EB344C9-7E97-4907-8AB1-2CC2BA220D68}" type="datetime1">
              <a:rPr kumimoji="1" lang="ja-JP" altLang="en-US" smtClean="0"/>
              <a:t>2019/5/24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C593BD6-7B81-4DC4-A419-5351E31EDD39}" type="slidenum">
              <a:rPr kumimoji="1" lang="ja-JP" altLang="en-US" smtClean="0"/>
              <a:t>‹#›</a:t>
            </a:fld>
            <a:endParaRPr kumimoji="1" lang="ja-JP" altLang="en-US"/>
          </a:p>
        </p:txBody>
      </p:sp>
    </p:spTree>
    <p:extLst>
      <p:ext uri="{BB962C8B-B14F-4D97-AF65-F5344CB8AC3E}">
        <p14:creationId xmlns:p14="http://schemas.microsoft.com/office/powerpoint/2010/main" val="3483225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AA88A7C-23C9-4E7D-ACDA-9EA44B578DEE}" type="datetime1">
              <a:rPr kumimoji="1" lang="ja-JP" altLang="en-US" smtClean="0"/>
              <a:t>2019/5/24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C593BD6-7B81-4DC4-A419-5351E31EDD39}" type="slidenum">
              <a:rPr kumimoji="1" lang="ja-JP" altLang="en-US" smtClean="0"/>
              <a:t>‹#›</a:t>
            </a:fld>
            <a:endParaRPr kumimoji="1" lang="ja-JP" altLang="en-US"/>
          </a:p>
        </p:txBody>
      </p:sp>
    </p:spTree>
    <p:extLst>
      <p:ext uri="{BB962C8B-B14F-4D97-AF65-F5344CB8AC3E}">
        <p14:creationId xmlns:p14="http://schemas.microsoft.com/office/powerpoint/2010/main" val="2526462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3"/>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3"/>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28992B3-804A-4833-9852-C420A594DCFD}" type="datetime1">
              <a:rPr kumimoji="1" lang="ja-JP" altLang="en-US" smtClean="0"/>
              <a:t>2019/5/24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C593BD6-7B81-4DC4-A419-5351E31EDD39}" type="slidenum">
              <a:rPr kumimoji="1" lang="ja-JP" altLang="en-US" smtClean="0"/>
              <a:t>‹#›</a:t>
            </a:fld>
            <a:endParaRPr kumimoji="1" lang="ja-JP" altLang="en-US"/>
          </a:p>
        </p:txBody>
      </p:sp>
    </p:spTree>
    <p:extLst>
      <p:ext uri="{BB962C8B-B14F-4D97-AF65-F5344CB8AC3E}">
        <p14:creationId xmlns:p14="http://schemas.microsoft.com/office/powerpoint/2010/main" val="4010197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1E04844-CE9B-4AF1-846E-20C4E47D036A}" type="datetime1">
              <a:rPr kumimoji="1" lang="ja-JP" altLang="en-US" smtClean="0"/>
              <a:t>2019/5/24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C593BD6-7B81-4DC4-A419-5351E31EDD39}" type="slidenum">
              <a:rPr kumimoji="1" lang="ja-JP" altLang="en-US" smtClean="0"/>
              <a:t>‹#›</a:t>
            </a:fld>
            <a:endParaRPr kumimoji="1" lang="ja-JP" altLang="en-US"/>
          </a:p>
        </p:txBody>
      </p:sp>
    </p:spTree>
    <p:extLst>
      <p:ext uri="{BB962C8B-B14F-4D97-AF65-F5344CB8AC3E}">
        <p14:creationId xmlns:p14="http://schemas.microsoft.com/office/powerpoint/2010/main" val="1930823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5"/>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9070154-A692-4F7F-9406-F3C836108376}" type="datetime1">
              <a:rPr kumimoji="1" lang="ja-JP" altLang="en-US" smtClean="0"/>
              <a:t>2019/5/24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C593BD6-7B81-4DC4-A419-5351E31EDD39}" type="slidenum">
              <a:rPr kumimoji="1" lang="ja-JP" altLang="en-US" smtClean="0"/>
              <a:t>‹#›</a:t>
            </a:fld>
            <a:endParaRPr kumimoji="1" lang="ja-JP" altLang="en-US"/>
          </a:p>
        </p:txBody>
      </p:sp>
    </p:spTree>
    <p:extLst>
      <p:ext uri="{BB962C8B-B14F-4D97-AF65-F5344CB8AC3E}">
        <p14:creationId xmlns:p14="http://schemas.microsoft.com/office/powerpoint/2010/main" val="6876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C4B7FBF-D9FE-4D4B-B966-66BFF511918E}" type="datetime1">
              <a:rPr kumimoji="1" lang="ja-JP" altLang="en-US" smtClean="0"/>
              <a:t>2019/5/24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C593BD6-7B81-4DC4-A419-5351E31EDD39}" type="slidenum">
              <a:rPr kumimoji="1" lang="ja-JP" altLang="en-US" smtClean="0"/>
              <a:t>‹#›</a:t>
            </a:fld>
            <a:endParaRPr kumimoji="1" lang="ja-JP" altLang="en-US"/>
          </a:p>
        </p:txBody>
      </p:sp>
    </p:spTree>
    <p:extLst>
      <p:ext uri="{BB962C8B-B14F-4D97-AF65-F5344CB8AC3E}">
        <p14:creationId xmlns:p14="http://schemas.microsoft.com/office/powerpoint/2010/main" val="1640413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9DEE520-F49B-482E-9DBC-B8E2DF2A6CC0}" type="datetime1">
              <a:rPr kumimoji="1" lang="ja-JP" altLang="en-US" smtClean="0"/>
              <a:t>2019/5/24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C593BD6-7B81-4DC4-A419-5351E31EDD39}" type="slidenum">
              <a:rPr kumimoji="1" lang="ja-JP" altLang="en-US" smtClean="0"/>
              <a:t>‹#›</a:t>
            </a:fld>
            <a:endParaRPr kumimoji="1" lang="ja-JP" altLang="en-US"/>
          </a:p>
        </p:txBody>
      </p:sp>
    </p:spTree>
    <p:extLst>
      <p:ext uri="{BB962C8B-B14F-4D97-AF65-F5344CB8AC3E}">
        <p14:creationId xmlns:p14="http://schemas.microsoft.com/office/powerpoint/2010/main" val="2348049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3A2ED7A-D811-4839-B445-77E74C3D2E68}" type="datetime1">
              <a:rPr kumimoji="1" lang="ja-JP" altLang="en-US" smtClean="0"/>
              <a:t>2019/5/24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C593BD6-7B81-4DC4-A419-5351E31EDD39}" type="slidenum">
              <a:rPr kumimoji="1" lang="ja-JP" altLang="en-US" smtClean="0"/>
              <a:t>‹#›</a:t>
            </a:fld>
            <a:endParaRPr kumimoji="1" lang="ja-JP" altLang="en-US"/>
          </a:p>
        </p:txBody>
      </p:sp>
    </p:spTree>
    <p:extLst>
      <p:ext uri="{BB962C8B-B14F-4D97-AF65-F5344CB8AC3E}">
        <p14:creationId xmlns:p14="http://schemas.microsoft.com/office/powerpoint/2010/main" val="1144001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6F1C7D5-E372-46C6-AB8B-9E72F15A5D9B}" type="datetime1">
              <a:rPr kumimoji="1" lang="ja-JP" altLang="en-US" smtClean="0"/>
              <a:t>2019/5/24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C593BD6-7B81-4DC4-A419-5351E31EDD39}" type="slidenum">
              <a:rPr kumimoji="1" lang="ja-JP" altLang="en-US" smtClean="0"/>
              <a:t>‹#›</a:t>
            </a:fld>
            <a:endParaRPr kumimoji="1" lang="ja-JP" altLang="en-US"/>
          </a:p>
        </p:txBody>
      </p:sp>
    </p:spTree>
    <p:extLst>
      <p:ext uri="{BB962C8B-B14F-4D97-AF65-F5344CB8AC3E}">
        <p14:creationId xmlns:p14="http://schemas.microsoft.com/office/powerpoint/2010/main" val="22596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49"/>
            <a:ext cx="3008313" cy="1162051"/>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2"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D64EAC-F1FE-4A69-94D5-1BD4AE39AB21}" type="datetime1">
              <a:rPr kumimoji="1" lang="ja-JP" altLang="en-US" smtClean="0"/>
              <a:t>2019/5/24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C593BD6-7B81-4DC4-A419-5351E31EDD39}" type="slidenum">
              <a:rPr kumimoji="1" lang="ja-JP" altLang="en-US" smtClean="0"/>
              <a:t>‹#›</a:t>
            </a:fld>
            <a:endParaRPr kumimoji="1" lang="ja-JP" altLang="en-US"/>
          </a:p>
        </p:txBody>
      </p:sp>
    </p:spTree>
    <p:extLst>
      <p:ext uri="{BB962C8B-B14F-4D97-AF65-F5344CB8AC3E}">
        <p14:creationId xmlns:p14="http://schemas.microsoft.com/office/powerpoint/2010/main" val="4120740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9"/>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2A19406-39C9-4F89-906D-B9EAB867D1F5}" type="datetime1">
              <a:rPr kumimoji="1" lang="ja-JP" altLang="en-US" smtClean="0"/>
              <a:t>2019/5/24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C593BD6-7B81-4DC4-A419-5351E31EDD39}" type="slidenum">
              <a:rPr kumimoji="1" lang="ja-JP" altLang="en-US" smtClean="0"/>
              <a:t>‹#›</a:t>
            </a:fld>
            <a:endParaRPr kumimoji="1" lang="ja-JP" altLang="en-US"/>
          </a:p>
        </p:txBody>
      </p:sp>
    </p:spTree>
    <p:extLst>
      <p:ext uri="{BB962C8B-B14F-4D97-AF65-F5344CB8AC3E}">
        <p14:creationId xmlns:p14="http://schemas.microsoft.com/office/powerpoint/2010/main" val="885900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5"/>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EBE98B-2A1A-4E76-BE6B-54C107E3D43C}" type="datetime1">
              <a:rPr kumimoji="1" lang="ja-JP" altLang="en-US" smtClean="0"/>
              <a:t>2019/5/24</a:t>
            </a:fld>
            <a:endParaRPr kumimoji="1" lang="ja-JP" altLang="en-US"/>
          </a:p>
        </p:txBody>
      </p:sp>
      <p:sp>
        <p:nvSpPr>
          <p:cNvPr id="5" name="フッター プレースホルダー 4"/>
          <p:cNvSpPr>
            <a:spLocks noGrp="1"/>
          </p:cNvSpPr>
          <p:nvPr>
            <p:ph type="ftr" sz="quarter" idx="3"/>
          </p:nvPr>
        </p:nvSpPr>
        <p:spPr>
          <a:xfrm>
            <a:off x="3124200" y="635635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593BD6-7B81-4DC4-A419-5351E31EDD39}" type="slidenum">
              <a:rPr kumimoji="1" lang="ja-JP" altLang="en-US" smtClean="0"/>
              <a:t>‹#›</a:t>
            </a:fld>
            <a:endParaRPr kumimoji="1" lang="ja-JP" altLang="en-US"/>
          </a:p>
        </p:txBody>
      </p:sp>
    </p:spTree>
    <p:extLst>
      <p:ext uri="{BB962C8B-B14F-4D97-AF65-F5344CB8AC3E}">
        <p14:creationId xmlns:p14="http://schemas.microsoft.com/office/powerpoint/2010/main" val="3825199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chart" Target="../charts/chart6.xml"/><Relationship Id="rId4" Type="http://schemas.openxmlformats.org/officeDocument/2006/relationships/chart" Target="../charts/chart5.xml"/></Relationships>
</file>

<file path=ppt/slides/_rels/slide1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52281" y="2479044"/>
            <a:ext cx="8136904" cy="646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spcAft>
                <a:spcPts val="600"/>
              </a:spcAft>
            </a:pPr>
            <a:r>
              <a:rPr kumimoji="1" lang="ja-JP" altLang="en-US" sz="3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府市の中小企業支援施策の見直し</a:t>
            </a:r>
          </a:p>
        </p:txBody>
      </p:sp>
      <p:sp>
        <p:nvSpPr>
          <p:cNvPr id="8" name="テキスト ボックス 7"/>
          <p:cNvSpPr txBox="1"/>
          <p:nvPr/>
        </p:nvSpPr>
        <p:spPr>
          <a:xfrm>
            <a:off x="6584775" y="188640"/>
            <a:ext cx="2383986" cy="523220"/>
          </a:xfrm>
          <a:prstGeom prst="rect">
            <a:avLst/>
          </a:prstGeom>
          <a:noFill/>
        </p:spPr>
        <p:txBody>
          <a:bodyPr wrap="none" rtlCol="0">
            <a:spAutoFit/>
          </a:bodyPr>
          <a:lstStyle/>
          <a:p>
            <a:r>
              <a:rPr lang="en-US" altLang="ja-JP" sz="1400" dirty="0">
                <a:latin typeface="Meiryo UI" panose="020B0604030504040204" pitchFamily="50" charset="-128"/>
                <a:ea typeface="Meiryo UI" panose="020B0604030504040204" pitchFamily="50" charset="-128"/>
                <a:cs typeface="Meiryo UI" panose="020B0604030504040204" pitchFamily="50" charset="-128"/>
              </a:rPr>
              <a:t>2019</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５</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20</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回副首都推進本部会議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7256766" y="733945"/>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資料２</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1689754" y="5301208"/>
            <a:ext cx="6061957" cy="4001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spcAft>
                <a:spcPts val="600"/>
              </a:spcAft>
            </a:pPr>
            <a:r>
              <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府市の中小企業支援施策の</a:t>
            </a:r>
            <a:r>
              <a:rPr kumimoji="1"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見直しチーム（</a:t>
            </a:r>
            <a:r>
              <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Ｃチーム）</a:t>
            </a:r>
          </a:p>
        </p:txBody>
      </p:sp>
    </p:spTree>
    <p:extLst>
      <p:ext uri="{BB962C8B-B14F-4D97-AF65-F5344CB8AC3E}">
        <p14:creationId xmlns:p14="http://schemas.microsoft.com/office/powerpoint/2010/main" val="1827545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665E28E-0C64-4BBE-9F74-BC7FC945DEF8}"/>
              </a:ext>
            </a:extLst>
          </p:cNvPr>
          <p:cNvSpPr/>
          <p:nvPr/>
        </p:nvSpPr>
        <p:spPr>
          <a:xfrm>
            <a:off x="2602759" y="2630819"/>
            <a:ext cx="4121641" cy="1323439"/>
          </a:xfrm>
          <a:prstGeom prst="rect">
            <a:avLst/>
          </a:prstGeom>
        </p:spPr>
        <p:txBody>
          <a:bodyPr wrap="none">
            <a:spAutoFit/>
          </a:bodyPr>
          <a:lstStyle/>
          <a:p>
            <a:r>
              <a:rPr lang="en-US" altLang="ja-JP" sz="8000" dirty="0"/>
              <a:t>Appendix</a:t>
            </a:r>
            <a:endParaRPr lang="ja-JP" altLang="en-US" sz="8000" dirty="0"/>
          </a:p>
        </p:txBody>
      </p:sp>
    </p:spTree>
    <p:extLst>
      <p:ext uri="{BB962C8B-B14F-4D97-AF65-F5344CB8AC3E}">
        <p14:creationId xmlns:p14="http://schemas.microsoft.com/office/powerpoint/2010/main" val="120741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974889377"/>
              </p:ext>
            </p:extLst>
          </p:nvPr>
        </p:nvGraphicFramePr>
        <p:xfrm>
          <a:off x="131244" y="476672"/>
          <a:ext cx="8940213" cy="6141889"/>
        </p:xfrm>
        <a:graphic>
          <a:graphicData uri="http://schemas.openxmlformats.org/drawingml/2006/table">
            <a:tbl>
              <a:tblPr>
                <a:tableStyleId>{69CF1AB2-1976-4502-BF36-3FF5EA218861}</a:tableStyleId>
              </a:tblPr>
              <a:tblGrid>
                <a:gridCol w="371727">
                  <a:extLst>
                    <a:ext uri="{9D8B030D-6E8A-4147-A177-3AD203B41FA5}">
                      <a16:colId xmlns:a16="http://schemas.microsoft.com/office/drawing/2014/main" val="20000"/>
                    </a:ext>
                  </a:extLst>
                </a:gridCol>
                <a:gridCol w="1358636">
                  <a:extLst>
                    <a:ext uri="{9D8B030D-6E8A-4147-A177-3AD203B41FA5}">
                      <a16:colId xmlns:a16="http://schemas.microsoft.com/office/drawing/2014/main" val="20001"/>
                    </a:ext>
                  </a:extLst>
                </a:gridCol>
                <a:gridCol w="1369871">
                  <a:extLst>
                    <a:ext uri="{9D8B030D-6E8A-4147-A177-3AD203B41FA5}">
                      <a16:colId xmlns:a16="http://schemas.microsoft.com/office/drawing/2014/main" val="20002"/>
                    </a:ext>
                  </a:extLst>
                </a:gridCol>
                <a:gridCol w="2780682">
                  <a:extLst>
                    <a:ext uri="{9D8B030D-6E8A-4147-A177-3AD203B41FA5}">
                      <a16:colId xmlns:a16="http://schemas.microsoft.com/office/drawing/2014/main" val="20004"/>
                    </a:ext>
                  </a:extLst>
                </a:gridCol>
                <a:gridCol w="576064">
                  <a:extLst>
                    <a:ext uri="{9D8B030D-6E8A-4147-A177-3AD203B41FA5}">
                      <a16:colId xmlns:a16="http://schemas.microsoft.com/office/drawing/2014/main" val="20005"/>
                    </a:ext>
                  </a:extLst>
                </a:gridCol>
                <a:gridCol w="683031">
                  <a:extLst>
                    <a:ext uri="{9D8B030D-6E8A-4147-A177-3AD203B41FA5}">
                      <a16:colId xmlns:a16="http://schemas.microsoft.com/office/drawing/2014/main" val="20006"/>
                    </a:ext>
                  </a:extLst>
                </a:gridCol>
                <a:gridCol w="644309">
                  <a:extLst>
                    <a:ext uri="{9D8B030D-6E8A-4147-A177-3AD203B41FA5}">
                      <a16:colId xmlns:a16="http://schemas.microsoft.com/office/drawing/2014/main" val="3691131347"/>
                    </a:ext>
                  </a:extLst>
                </a:gridCol>
                <a:gridCol w="1155893">
                  <a:extLst>
                    <a:ext uri="{9D8B030D-6E8A-4147-A177-3AD203B41FA5}">
                      <a16:colId xmlns:a16="http://schemas.microsoft.com/office/drawing/2014/main" val="20008"/>
                    </a:ext>
                  </a:extLst>
                </a:gridCol>
              </a:tblGrid>
              <a:tr h="477290">
                <a:tc gridSpan="2">
                  <a:txBody>
                    <a:bodyPr/>
                    <a:lstStyle/>
                    <a:p>
                      <a:pPr algn="ctr" fontAlgn="ctr"/>
                      <a:r>
                        <a:rPr lang="ja-JP" altLang="en-US" sz="1200" u="none" strike="noStrike" dirty="0">
                          <a:solidFill>
                            <a:schemeClr val="tx1"/>
                          </a:solidFill>
                          <a:effectLst/>
                          <a:latin typeface="+mj-ea"/>
                          <a:ea typeface="+mj-ea"/>
                        </a:rPr>
                        <a:t>分類</a:t>
                      </a:r>
                      <a:endParaRPr lang="ja-JP" altLang="en-US" sz="1200" b="0" i="0" u="none" strike="noStrike" dirty="0">
                        <a:solidFill>
                          <a:schemeClr val="tx1"/>
                        </a:solidFill>
                        <a:effectLst/>
                        <a:latin typeface="+mj-ea"/>
                        <a:ea typeface="+mj-ea"/>
                      </a:endParaRPr>
                    </a:p>
                  </a:txBody>
                  <a:tcPr marL="5249" marR="5249" marT="5249" marB="0" anchor="ctr"/>
                </a:tc>
                <a:tc hMerge="1">
                  <a:txBody>
                    <a:bodyPr/>
                    <a:lstStyle/>
                    <a:p>
                      <a:endParaRPr kumimoji="1" lang="ja-JP" altLang="en-US"/>
                    </a:p>
                  </a:txBody>
                  <a:tcPr/>
                </a:tc>
                <a:tc>
                  <a:txBody>
                    <a:bodyPr/>
                    <a:lstStyle/>
                    <a:p>
                      <a:pPr algn="ctr" fontAlgn="ctr"/>
                      <a:r>
                        <a:rPr lang="ja-JP" altLang="en-US" sz="1200" u="none" strike="noStrike" dirty="0">
                          <a:solidFill>
                            <a:schemeClr val="tx1"/>
                          </a:solidFill>
                          <a:effectLst/>
                          <a:latin typeface="+mj-ea"/>
                          <a:ea typeface="+mj-ea"/>
                        </a:rPr>
                        <a:t>種別</a:t>
                      </a:r>
                      <a:endParaRPr lang="ja-JP" altLang="en-US" sz="1200" b="0" i="0" u="none" strike="noStrike" dirty="0">
                        <a:solidFill>
                          <a:schemeClr val="tx1"/>
                        </a:solidFill>
                        <a:effectLst/>
                        <a:latin typeface="+mj-ea"/>
                        <a:ea typeface="+mj-ea"/>
                      </a:endParaRPr>
                    </a:p>
                  </a:txBody>
                  <a:tcPr marL="5249" marR="5249" marT="5249" marB="0" anchor="ctr"/>
                </a:tc>
                <a:tc>
                  <a:txBody>
                    <a:bodyPr/>
                    <a:lstStyle/>
                    <a:p>
                      <a:pPr algn="ctr" fontAlgn="ctr"/>
                      <a:r>
                        <a:rPr lang="ja-JP" altLang="en-US" sz="1200" u="none" strike="noStrike" dirty="0">
                          <a:solidFill>
                            <a:schemeClr val="tx1"/>
                          </a:solidFill>
                          <a:effectLst/>
                          <a:latin typeface="+mj-ea"/>
                          <a:ea typeface="+mj-ea"/>
                        </a:rPr>
                        <a:t>事業</a:t>
                      </a:r>
                      <a:endParaRPr lang="ja-JP" altLang="en-US" sz="1200" b="0" i="0" u="none" strike="sngStrike" dirty="0">
                        <a:solidFill>
                          <a:schemeClr val="tx1"/>
                        </a:solidFill>
                        <a:effectLst/>
                        <a:latin typeface="+mj-ea"/>
                        <a:ea typeface="+mj-ea"/>
                      </a:endParaRPr>
                    </a:p>
                  </a:txBody>
                  <a:tcPr marL="5249" marR="5249" marT="5249" marB="0" anchor="ctr"/>
                </a:tc>
                <a:tc>
                  <a:txBody>
                    <a:bodyPr/>
                    <a:lstStyle/>
                    <a:p>
                      <a:pPr algn="ctr" fontAlgn="ctr"/>
                      <a:r>
                        <a:rPr lang="en-US" altLang="ja-JP" sz="1200" u="none" strike="noStrike" dirty="0">
                          <a:solidFill>
                            <a:schemeClr val="tx1"/>
                          </a:solidFill>
                          <a:effectLst/>
                          <a:latin typeface="+mj-ea"/>
                          <a:ea typeface="+mj-ea"/>
                        </a:rPr>
                        <a:t>2019</a:t>
                      </a:r>
                    </a:p>
                    <a:p>
                      <a:pPr algn="ctr" fontAlgn="ctr"/>
                      <a:r>
                        <a:rPr lang="ja-JP" altLang="en-US" sz="1200" u="none" strike="noStrike" dirty="0">
                          <a:solidFill>
                            <a:schemeClr val="tx1"/>
                          </a:solidFill>
                          <a:effectLst/>
                          <a:latin typeface="+mj-ea"/>
                          <a:ea typeface="+mj-ea"/>
                        </a:rPr>
                        <a:t>年度</a:t>
                      </a:r>
                      <a:endParaRPr lang="en-US" altLang="ja-JP" sz="1200" u="none" strike="noStrike" dirty="0">
                        <a:solidFill>
                          <a:schemeClr val="tx1"/>
                        </a:solidFill>
                        <a:effectLst/>
                        <a:latin typeface="+mj-ea"/>
                        <a:ea typeface="+mj-ea"/>
                      </a:endParaRPr>
                    </a:p>
                    <a:p>
                      <a:pPr algn="ctr" fontAlgn="ctr"/>
                      <a:r>
                        <a:rPr lang="ja-JP" altLang="en-US" sz="1200" u="none" strike="noStrike" dirty="0">
                          <a:solidFill>
                            <a:schemeClr val="tx1"/>
                          </a:solidFill>
                          <a:effectLst/>
                          <a:latin typeface="+mj-ea"/>
                          <a:ea typeface="+mj-ea"/>
                        </a:rPr>
                        <a:t>予算額</a:t>
                      </a:r>
                      <a:endParaRPr lang="ja-JP" altLang="en-US" sz="1200" b="0" i="0" u="none" strike="noStrike" dirty="0">
                        <a:solidFill>
                          <a:schemeClr val="tx1"/>
                        </a:solidFill>
                        <a:effectLst/>
                        <a:latin typeface="+mj-ea"/>
                        <a:ea typeface="+mj-ea"/>
                      </a:endParaRPr>
                    </a:p>
                  </a:txBody>
                  <a:tcPr marL="5249" marR="5249" marT="5249" marB="0" anchor="ctr"/>
                </a:tc>
                <a:tc>
                  <a:txBody>
                    <a:bodyPr/>
                    <a:lstStyle/>
                    <a:p>
                      <a:pPr algn="ctr" fontAlgn="ctr"/>
                      <a:r>
                        <a:rPr lang="ja-JP" altLang="en-US" sz="1200" u="none" strike="noStrike" dirty="0">
                          <a:solidFill>
                            <a:schemeClr val="tx1"/>
                          </a:solidFill>
                          <a:effectLst/>
                          <a:latin typeface="+mj-ea"/>
                          <a:ea typeface="+mj-ea"/>
                        </a:rPr>
                        <a:t>交付金化</a:t>
                      </a:r>
                      <a:r>
                        <a:rPr lang="ja-JP" altLang="en-US" sz="1200" u="none" strike="noStrike" baseline="0" dirty="0">
                          <a:solidFill>
                            <a:schemeClr val="tx1"/>
                          </a:solidFill>
                          <a:effectLst/>
                          <a:latin typeface="+mj-ea"/>
                          <a:ea typeface="+mj-ea"/>
                        </a:rPr>
                        <a:t>をめざす事業</a:t>
                      </a:r>
                      <a:endParaRPr lang="ja-JP" altLang="en-US" sz="1200" b="0" i="0" u="none" strike="noStrike" baseline="0" dirty="0">
                        <a:solidFill>
                          <a:schemeClr val="tx1"/>
                        </a:solidFill>
                        <a:effectLst/>
                        <a:latin typeface="+mj-ea"/>
                        <a:ea typeface="+mj-ea"/>
                      </a:endParaRPr>
                    </a:p>
                  </a:txBody>
                  <a:tcPr marL="5249" marR="5249" marT="5249" marB="0" anchor="ctr"/>
                </a:tc>
                <a:tc>
                  <a:txBody>
                    <a:bodyPr/>
                    <a:lstStyle/>
                    <a:p>
                      <a:pPr algn="ctr" fontAlgn="ctr"/>
                      <a:r>
                        <a:rPr lang="ja-JP" altLang="en-US" sz="1200" u="none" strike="noStrike" dirty="0">
                          <a:solidFill>
                            <a:schemeClr val="tx1"/>
                          </a:solidFill>
                          <a:effectLst/>
                          <a:latin typeface="+mj-ea"/>
                          <a:ea typeface="+mj-ea"/>
                        </a:rPr>
                        <a:t>交付金化</a:t>
                      </a:r>
                      <a:endParaRPr lang="en-US" altLang="ja-JP" sz="1200" u="none" strike="noStrike" dirty="0">
                        <a:solidFill>
                          <a:schemeClr val="tx1"/>
                        </a:solidFill>
                        <a:effectLst/>
                        <a:latin typeface="+mj-ea"/>
                        <a:ea typeface="+mj-ea"/>
                      </a:endParaRPr>
                    </a:p>
                    <a:p>
                      <a:pPr algn="ctr" fontAlgn="ctr"/>
                      <a:r>
                        <a:rPr lang="ja-JP" altLang="en-US" sz="1200" u="none" strike="noStrike" dirty="0">
                          <a:solidFill>
                            <a:schemeClr val="tx1"/>
                          </a:solidFill>
                          <a:effectLst/>
                          <a:latin typeface="+mj-ea"/>
                          <a:ea typeface="+mj-ea"/>
                        </a:rPr>
                        <a:t>の時期</a:t>
                      </a:r>
                      <a:endParaRPr lang="ja-JP" altLang="en-US" sz="1200" b="0" i="0" u="none" strike="noStrike" dirty="0">
                        <a:solidFill>
                          <a:schemeClr val="tx1"/>
                        </a:solidFill>
                        <a:effectLst/>
                        <a:latin typeface="+mj-ea"/>
                        <a:ea typeface="+mj-ea"/>
                      </a:endParaRPr>
                    </a:p>
                  </a:txBody>
                  <a:tcPr marL="5249" marR="5249" marT="5249" marB="0" anchor="ctr"/>
                </a:tc>
                <a:tc>
                  <a:txBody>
                    <a:bodyPr/>
                    <a:lstStyle/>
                    <a:p>
                      <a:pPr algn="ctr" fontAlgn="ctr"/>
                      <a:r>
                        <a:rPr lang="ja-JP" altLang="en-US" sz="1200" u="none" strike="noStrike" dirty="0">
                          <a:solidFill>
                            <a:schemeClr val="tx1"/>
                          </a:solidFill>
                          <a:effectLst/>
                          <a:latin typeface="+mj-ea"/>
                          <a:ea typeface="+mj-ea"/>
                        </a:rPr>
                        <a:t>備考</a:t>
                      </a:r>
                      <a:endParaRPr lang="ja-JP" altLang="en-US" sz="1200" b="0" i="0" u="none" strike="noStrike" dirty="0">
                        <a:solidFill>
                          <a:schemeClr val="tx1"/>
                        </a:solidFill>
                        <a:effectLst/>
                        <a:latin typeface="+mj-ea"/>
                        <a:ea typeface="+mj-ea"/>
                      </a:endParaRPr>
                    </a:p>
                  </a:txBody>
                  <a:tcPr marL="5249" marR="5249" marT="5249" marB="0" anchor="ctr"/>
                </a:tc>
                <a:extLst>
                  <a:ext uri="{0D108BD9-81ED-4DB2-BD59-A6C34878D82A}">
                    <a16:rowId xmlns:a16="http://schemas.microsoft.com/office/drawing/2014/main" val="10000"/>
                  </a:ext>
                </a:extLst>
              </a:tr>
              <a:tr h="2042990">
                <a:tc rowSpan="8">
                  <a:txBody>
                    <a:bodyPr/>
                    <a:lstStyle/>
                    <a:p>
                      <a:pPr algn="ctr" fontAlgn="ctr"/>
                      <a:r>
                        <a:rPr lang="ja-JP" altLang="en-US" sz="1200" b="0" i="0" u="none" strike="noStrike" dirty="0">
                          <a:solidFill>
                            <a:schemeClr val="tx1"/>
                          </a:solidFill>
                          <a:effectLst/>
                          <a:latin typeface="+mn-lt"/>
                          <a:ea typeface="+mn-ea"/>
                        </a:rPr>
                        <a:t>取り組み①</a:t>
                      </a:r>
                      <a:endParaRPr lang="en-US" sz="12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5249" marR="5249" marT="5249" marB="0" vert="eaVert" anchor="ctr"/>
                </a:tc>
                <a:tc rowSpan="7">
                  <a:txBody>
                    <a:bodyPr/>
                    <a:lstStyle/>
                    <a:p>
                      <a:pPr algn="l" fontAlgn="ctr"/>
                      <a:r>
                        <a:rPr lang="en-US" altLang="ja-JP" sz="1200" u="none" strike="noStrike" dirty="0">
                          <a:solidFill>
                            <a:schemeClr val="tx1"/>
                          </a:solidFill>
                          <a:effectLst/>
                          <a:latin typeface="+mj-ea"/>
                          <a:ea typeface="+mj-ea"/>
                        </a:rPr>
                        <a:t>A</a:t>
                      </a:r>
                    </a:p>
                    <a:p>
                      <a:pPr algn="l" fontAlgn="ctr"/>
                      <a:r>
                        <a:rPr lang="ja-JP" altLang="en-US" sz="1200" u="none" strike="noStrike" dirty="0">
                          <a:solidFill>
                            <a:schemeClr val="tx1"/>
                          </a:solidFill>
                          <a:effectLst/>
                          <a:latin typeface="+mj-ea"/>
                          <a:ea typeface="+mj-ea"/>
                        </a:rPr>
                        <a:t>平成</a:t>
                      </a:r>
                      <a:r>
                        <a:rPr lang="en-US" altLang="ja-JP" sz="1200" u="none" strike="noStrike" dirty="0">
                          <a:solidFill>
                            <a:schemeClr val="tx1"/>
                          </a:solidFill>
                          <a:effectLst/>
                          <a:latin typeface="+mj-ea"/>
                          <a:ea typeface="+mj-ea"/>
                        </a:rPr>
                        <a:t>30</a:t>
                      </a:r>
                      <a:r>
                        <a:rPr lang="ja-JP" altLang="en-US" sz="1200" u="none" strike="noStrike" dirty="0">
                          <a:solidFill>
                            <a:schemeClr val="tx1"/>
                          </a:solidFill>
                          <a:effectLst/>
                          <a:latin typeface="+mj-ea"/>
                          <a:ea typeface="+mj-ea"/>
                        </a:rPr>
                        <a:t>年度時点で、</a:t>
                      </a:r>
                      <a:br>
                        <a:rPr lang="ja-JP" altLang="en-US" sz="1200" u="none" strike="noStrike" dirty="0">
                          <a:solidFill>
                            <a:schemeClr val="tx1"/>
                          </a:solidFill>
                          <a:effectLst/>
                          <a:latin typeface="+mj-ea"/>
                          <a:ea typeface="+mj-ea"/>
                        </a:rPr>
                      </a:br>
                      <a:r>
                        <a:rPr lang="ja-JP" altLang="en-US" sz="1200" u="none" strike="noStrike" dirty="0">
                          <a:solidFill>
                            <a:schemeClr val="tx1"/>
                          </a:solidFill>
                          <a:effectLst/>
                          <a:latin typeface="+mj-ea"/>
                          <a:ea typeface="+mj-ea"/>
                        </a:rPr>
                        <a:t>すでに両財団が実施している事業</a:t>
                      </a:r>
                      <a:endParaRPr lang="ja-JP" altLang="en-US" sz="1200" b="0" i="0" u="none" strike="noStrike" dirty="0">
                        <a:solidFill>
                          <a:schemeClr val="tx1"/>
                        </a:solidFill>
                        <a:effectLst/>
                        <a:latin typeface="+mj-ea"/>
                        <a:ea typeface="+mj-ea"/>
                      </a:endParaRPr>
                    </a:p>
                  </a:txBody>
                  <a:tcPr marL="5249" marR="5249" marT="5249" marB="0" anchor="ctr"/>
                </a:tc>
                <a:tc rowSpan="3">
                  <a:txBody>
                    <a:bodyPr/>
                    <a:lstStyle/>
                    <a:p>
                      <a:pPr algn="ctr" fontAlgn="ctr"/>
                      <a:r>
                        <a:rPr lang="ja-JP" altLang="en-US" sz="1200" u="none" strike="noStrike" dirty="0">
                          <a:solidFill>
                            <a:schemeClr val="tx1"/>
                          </a:solidFill>
                          <a:effectLst/>
                          <a:latin typeface="+mj-ea"/>
                          <a:ea typeface="+mj-ea"/>
                        </a:rPr>
                        <a:t>府</a:t>
                      </a:r>
                      <a:endParaRPr lang="ja-JP" altLang="en-US" sz="1200" b="0" i="0" u="none" strike="noStrike" dirty="0">
                        <a:solidFill>
                          <a:schemeClr val="tx1"/>
                        </a:solidFill>
                        <a:effectLst/>
                        <a:latin typeface="+mj-ea"/>
                        <a:ea typeface="+mj-ea"/>
                      </a:endParaRPr>
                    </a:p>
                  </a:txBody>
                  <a:tcPr marL="5249" marR="5249" marT="5249" marB="0" anchor="ctr"/>
                </a:tc>
                <a:tc>
                  <a:txBody>
                    <a:bodyPr/>
                    <a:lstStyle/>
                    <a:p>
                      <a:pPr algn="l" fontAlgn="ctr"/>
                      <a:r>
                        <a:rPr lang="ja-JP" altLang="en-US" sz="1000" u="none" strike="noStrike" dirty="0">
                          <a:solidFill>
                            <a:schemeClr val="tx1"/>
                          </a:solidFill>
                          <a:effectLst/>
                          <a:latin typeface="+mj-ea"/>
                          <a:ea typeface="+mj-ea"/>
                        </a:rPr>
                        <a:t>海外事務所等の運営</a:t>
                      </a:r>
                      <a:endParaRPr lang="en-US" altLang="ja-JP" sz="1000" u="none" strike="noStrike" dirty="0">
                        <a:solidFill>
                          <a:schemeClr val="tx1"/>
                        </a:solidFill>
                        <a:effectLst/>
                        <a:latin typeface="+mj-ea"/>
                        <a:ea typeface="+mj-ea"/>
                      </a:endParaRPr>
                    </a:p>
                    <a:p>
                      <a:pPr algn="l" fontAlgn="ctr"/>
                      <a:r>
                        <a:rPr lang="ja-JP" altLang="en-US" sz="1000" u="none" strike="noStrike" dirty="0">
                          <a:solidFill>
                            <a:schemeClr val="tx1"/>
                          </a:solidFill>
                          <a:effectLst/>
                          <a:latin typeface="+mj-ea"/>
                          <a:ea typeface="+mj-ea"/>
                        </a:rPr>
                        <a:t>ものづくり企業の総合相談窓口、（ＭＯＢＩＯ）の管理、運営等</a:t>
                      </a:r>
                      <a:endParaRPr lang="en-US" altLang="ja-JP" sz="1000" u="none" strike="noStrike" dirty="0">
                        <a:solidFill>
                          <a:schemeClr val="tx1"/>
                        </a:solidFill>
                        <a:effectLst/>
                        <a:latin typeface="+mj-ea"/>
                        <a:ea typeface="+mj-ea"/>
                      </a:endParaRPr>
                    </a:p>
                    <a:p>
                      <a:pPr algn="l" fontAlgn="ctr"/>
                      <a:r>
                        <a:rPr lang="ja-JP" altLang="en-US" sz="1000" u="none" strike="noStrike" dirty="0">
                          <a:solidFill>
                            <a:schemeClr val="tx1"/>
                          </a:solidFill>
                          <a:effectLst/>
                          <a:latin typeface="+mj-ea"/>
                          <a:ea typeface="+mj-ea"/>
                        </a:rPr>
                        <a:t>「産学公民金」のネットワーク強化</a:t>
                      </a:r>
                      <a:endParaRPr lang="en-US" altLang="ja-JP" sz="1000" u="none" strike="noStrike" dirty="0">
                        <a:solidFill>
                          <a:schemeClr val="tx1"/>
                        </a:solidFill>
                        <a:effectLst/>
                        <a:latin typeface="+mj-ea"/>
                        <a:ea typeface="+mj-ea"/>
                      </a:endParaRPr>
                    </a:p>
                    <a:p>
                      <a:pPr algn="l" fontAlgn="ctr"/>
                      <a:r>
                        <a:rPr lang="ja-JP" altLang="en-US" sz="1000" u="none" strike="noStrike" dirty="0">
                          <a:solidFill>
                            <a:schemeClr val="tx1"/>
                          </a:solidFill>
                          <a:effectLst/>
                          <a:latin typeface="+mj-ea"/>
                          <a:ea typeface="+mj-ea"/>
                        </a:rPr>
                        <a:t>金属系新素材試作センターの運営</a:t>
                      </a:r>
                      <a:endParaRPr lang="en-US" altLang="ja-JP" sz="1000" u="none" strike="noStrike" dirty="0">
                        <a:solidFill>
                          <a:schemeClr val="tx1"/>
                        </a:solidFill>
                        <a:effectLst/>
                        <a:latin typeface="+mj-ea"/>
                        <a:ea typeface="+mj-ea"/>
                      </a:endParaRPr>
                    </a:p>
                    <a:p>
                      <a:pPr algn="l" fontAlgn="ctr"/>
                      <a:r>
                        <a:rPr lang="ja-JP" altLang="en-US" sz="1000" u="none" strike="noStrike" dirty="0">
                          <a:solidFill>
                            <a:schemeClr val="tx1"/>
                          </a:solidFill>
                          <a:effectLst/>
                          <a:latin typeface="+mj-ea"/>
                          <a:ea typeface="+mj-ea"/>
                        </a:rPr>
                        <a:t>金融機関ネットワークを活用した販路開拓支援</a:t>
                      </a:r>
                      <a:endParaRPr lang="ja-JP" altLang="en-US" sz="1000" b="0" i="0" u="none" strike="noStrike" dirty="0">
                        <a:solidFill>
                          <a:schemeClr val="tx1"/>
                        </a:solidFill>
                        <a:effectLst/>
                        <a:latin typeface="+mj-ea"/>
                        <a:ea typeface="+mj-ea"/>
                      </a:endParaRPr>
                    </a:p>
                  </a:txBody>
                  <a:tcPr marL="5249" marR="5249" marT="5249" marB="0" anchor="ctr">
                    <a:lnB w="9525" cap="flat" cmpd="sng" algn="ctr">
                      <a:solidFill>
                        <a:schemeClr val="tx2">
                          <a:lumMod val="60000"/>
                          <a:lumOff val="40000"/>
                        </a:schemeClr>
                      </a:solidFill>
                      <a:prstDash val="solid"/>
                      <a:round/>
                      <a:headEnd type="none" w="med" len="med"/>
                      <a:tailEnd type="none" w="med" len="med"/>
                    </a:lnB>
                  </a:tcPr>
                </a:tc>
                <a:tc>
                  <a:txBody>
                    <a:bodyPr/>
                    <a:lstStyle/>
                    <a:p>
                      <a:pPr algn="r" fontAlgn="ctr"/>
                      <a:r>
                        <a:rPr lang="en-US" altLang="ja-JP" sz="1000" b="0" i="0" u="none" strike="noStrike" dirty="0">
                          <a:solidFill>
                            <a:schemeClr val="tx1"/>
                          </a:solidFill>
                          <a:effectLst/>
                          <a:latin typeface="+mj-ea"/>
                          <a:ea typeface="+mj-ea"/>
                        </a:rPr>
                        <a:t>119,379</a:t>
                      </a:r>
                      <a:endParaRPr lang="ja-JP" altLang="en-US" sz="1000" b="0" i="0" u="none" strike="noStrike" dirty="0">
                        <a:solidFill>
                          <a:schemeClr val="tx1"/>
                        </a:solidFill>
                        <a:effectLst/>
                        <a:latin typeface="+mj-ea"/>
                        <a:ea typeface="+mj-ea"/>
                      </a:endParaRPr>
                    </a:p>
                  </a:txBody>
                  <a:tcPr marL="5249" marR="5249" marT="5249" marB="0" anchor="ctr">
                    <a:lnB w="9525" cap="flat" cmpd="sng" algn="ctr">
                      <a:solidFill>
                        <a:schemeClr val="tx2">
                          <a:lumMod val="60000"/>
                          <a:lumOff val="40000"/>
                        </a:schemeClr>
                      </a:solidFill>
                      <a:prstDash val="solid"/>
                      <a:round/>
                      <a:headEnd type="none" w="med" len="med"/>
                      <a:tailEnd type="none" w="med" len="med"/>
                    </a:lnB>
                  </a:tcPr>
                </a:tc>
                <a:tc>
                  <a:txBody>
                    <a:bodyPr/>
                    <a:lstStyle/>
                    <a:p>
                      <a:pPr algn="ctr" fontAlgn="ctr"/>
                      <a:r>
                        <a:rPr lang="ja-JP" altLang="en-US" sz="1000" u="none" strike="noStrike" dirty="0">
                          <a:solidFill>
                            <a:schemeClr val="tx1"/>
                          </a:solidFill>
                          <a:effectLst/>
                          <a:latin typeface="+mj-ea"/>
                          <a:ea typeface="+mj-ea"/>
                        </a:rPr>
                        <a:t>○</a:t>
                      </a:r>
                      <a:endParaRPr lang="ja-JP" altLang="en-US" sz="1000" b="0" i="0" u="none" strike="noStrike" dirty="0">
                        <a:solidFill>
                          <a:schemeClr val="tx1"/>
                        </a:solidFill>
                        <a:effectLst/>
                        <a:latin typeface="+mj-ea"/>
                        <a:ea typeface="+mj-ea"/>
                      </a:endParaRPr>
                    </a:p>
                  </a:txBody>
                  <a:tcPr marL="5249" marR="5249" marT="5249" marB="0" anchor="ctr">
                    <a:lnB w="9525" cap="flat" cmpd="sng" algn="ctr">
                      <a:solidFill>
                        <a:schemeClr val="tx2">
                          <a:lumMod val="60000"/>
                          <a:lumOff val="40000"/>
                        </a:schemeClr>
                      </a:solidFill>
                      <a:prstDash val="solid"/>
                      <a:round/>
                      <a:headEnd type="none" w="med" len="med"/>
                      <a:tailEnd type="none" w="med" len="med"/>
                    </a:lnB>
                  </a:tcPr>
                </a:tc>
                <a:tc>
                  <a:txBody>
                    <a:bodyPr/>
                    <a:lstStyle/>
                    <a:p>
                      <a:pPr algn="ctr" fontAlgn="ctr"/>
                      <a:r>
                        <a:rPr lang="ja-JP" altLang="en-US" sz="1000" u="none" strike="noStrike" dirty="0">
                          <a:solidFill>
                            <a:schemeClr val="tx1"/>
                          </a:solidFill>
                          <a:effectLst/>
                          <a:latin typeface="+mj-ea"/>
                          <a:ea typeface="+mj-ea"/>
                        </a:rPr>
                        <a:t>令和</a:t>
                      </a:r>
                      <a:r>
                        <a:rPr lang="en-US" altLang="ja-JP" sz="1000" u="none" strike="noStrike" dirty="0">
                          <a:solidFill>
                            <a:schemeClr val="tx1"/>
                          </a:solidFill>
                          <a:effectLst/>
                          <a:latin typeface="+mj-ea"/>
                          <a:ea typeface="+mj-ea"/>
                        </a:rPr>
                        <a:t>3</a:t>
                      </a:r>
                      <a:r>
                        <a:rPr lang="ja-JP" altLang="en-US" sz="1000" u="none" strike="noStrike" dirty="0">
                          <a:solidFill>
                            <a:schemeClr val="tx1"/>
                          </a:solidFill>
                          <a:effectLst/>
                          <a:latin typeface="+mj-ea"/>
                          <a:ea typeface="+mj-ea"/>
                        </a:rPr>
                        <a:t>年度</a:t>
                      </a:r>
                      <a:endParaRPr lang="ja-JP" altLang="en-US" sz="1000" b="0" i="0" u="none" strike="noStrike" dirty="0">
                        <a:solidFill>
                          <a:schemeClr val="tx1"/>
                        </a:solidFill>
                        <a:effectLst/>
                        <a:latin typeface="+mj-ea"/>
                        <a:ea typeface="+mj-ea"/>
                      </a:endParaRPr>
                    </a:p>
                  </a:txBody>
                  <a:tcPr marL="5249" marR="5249" marT="5249" marB="0" anchor="ctr">
                    <a:lnB w="9525" cap="flat" cmpd="sng" algn="ctr">
                      <a:solidFill>
                        <a:schemeClr val="tx2">
                          <a:lumMod val="60000"/>
                          <a:lumOff val="40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baseline="0" dirty="0">
                          <a:solidFill>
                            <a:schemeClr val="tx1"/>
                          </a:solidFill>
                          <a:effectLst/>
                          <a:latin typeface="+mj-ea"/>
                          <a:ea typeface="+mn-ea"/>
                          <a:cs typeface="+mn-cs"/>
                        </a:rPr>
                        <a:t>客観的評価システムの構築、関係先との調整を行い交付金化</a:t>
                      </a:r>
                      <a:endParaRPr kumimoji="1" lang="en-US" altLang="ja-JP" sz="1000" u="none" strike="noStrike" kern="1200" baseline="0" dirty="0">
                        <a:solidFill>
                          <a:schemeClr val="tx1"/>
                        </a:solidFill>
                        <a:effectLst/>
                        <a:latin typeface="+mj-ea"/>
                        <a:ea typeface="+mn-ea"/>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000" u="none" strike="sngStrike" baseline="0" dirty="0">
                        <a:solidFill>
                          <a:schemeClr val="tx1"/>
                        </a:solidFill>
                        <a:effectLst/>
                        <a:latin typeface="+mj-ea"/>
                        <a:ea typeface="+mj-ea"/>
                      </a:endParaRPr>
                    </a:p>
                  </a:txBody>
                  <a:tcPr marL="5249" marR="5249" marT="5249" marB="0" anchor="ctr">
                    <a:lnB w="9525" cap="flat" cmpd="sng" algn="ctr">
                      <a:solidFill>
                        <a:schemeClr val="tx2">
                          <a:lumMod val="60000"/>
                          <a:lumOff val="40000"/>
                        </a:schemeClr>
                      </a:solidFill>
                      <a:prstDash val="solid"/>
                      <a:round/>
                      <a:headEnd type="none" w="med" len="med"/>
                      <a:tailEnd type="none" w="med" len="med"/>
                    </a:lnB>
                  </a:tcPr>
                </a:tc>
                <a:extLst>
                  <a:ext uri="{0D108BD9-81ED-4DB2-BD59-A6C34878D82A}">
                    <a16:rowId xmlns:a16="http://schemas.microsoft.com/office/drawing/2014/main" val="10001"/>
                  </a:ext>
                </a:extLst>
              </a:tr>
              <a:tr h="40166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chemeClr val="tx1"/>
                          </a:solidFill>
                          <a:effectLst/>
                          <a:latin typeface="+mj-ea"/>
                          <a:ea typeface="+mj-ea"/>
                        </a:rPr>
                        <a:t>＜補助金＞取引あっせん事業の実施</a:t>
                      </a:r>
                      <a:endParaRPr lang="en-US" altLang="ja-JP" sz="1000" b="0" i="0" u="none" strike="noStrike" dirty="0">
                        <a:solidFill>
                          <a:schemeClr val="tx1"/>
                        </a:solidFill>
                        <a:effectLst/>
                        <a:latin typeface="+mj-ea"/>
                        <a:ea typeface="+mj-ea"/>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a:txBody>
                    <a:bodyPr/>
                    <a:lstStyle/>
                    <a:p>
                      <a:pPr algn="r" fontAlgn="ctr"/>
                      <a:r>
                        <a:rPr lang="en-US" altLang="ja-JP" sz="1000" b="0" i="0" u="none" strike="noStrike" dirty="0">
                          <a:solidFill>
                            <a:schemeClr val="tx1"/>
                          </a:solidFill>
                          <a:effectLst/>
                          <a:latin typeface="+mj-ea"/>
                          <a:ea typeface="+mj-ea"/>
                        </a:rPr>
                        <a:t>89,578</a:t>
                      </a:r>
                      <a:endParaRPr lang="ja-JP" altLang="en-US" sz="1000" b="0" i="0" u="none" strike="noStrike" dirty="0">
                        <a:solidFill>
                          <a:schemeClr val="tx1"/>
                        </a:solidFill>
                        <a:effectLst/>
                        <a:latin typeface="+mj-ea"/>
                        <a:ea typeface="+mj-ea"/>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a:txBody>
                    <a:bodyPr/>
                    <a:lstStyle/>
                    <a:p>
                      <a:pPr algn="ctr" fontAlgn="ctr"/>
                      <a:r>
                        <a:rPr lang="en-US" altLang="ja-JP" sz="1000" b="0" i="0" u="none" strike="noStrike" dirty="0">
                          <a:solidFill>
                            <a:schemeClr val="tx1"/>
                          </a:solidFill>
                          <a:effectLst/>
                          <a:latin typeface="+mj-ea"/>
                          <a:ea typeface="+mj-ea"/>
                        </a:rPr>
                        <a:t>×</a:t>
                      </a:r>
                      <a:endParaRPr lang="ja-JP" altLang="en-US" sz="1000" b="0" i="0" u="none" strike="noStrike" dirty="0">
                        <a:solidFill>
                          <a:schemeClr val="tx1"/>
                        </a:solidFill>
                        <a:effectLst/>
                        <a:latin typeface="+mj-ea"/>
                        <a:ea typeface="+mj-ea"/>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a:txBody>
                    <a:bodyPr/>
                    <a:lstStyle/>
                    <a:p>
                      <a:pPr algn="ctr" fontAlgn="ctr"/>
                      <a:r>
                        <a:rPr lang="ja-JP" altLang="en-US" sz="1000" b="0" i="0" u="none" strike="noStrike" dirty="0">
                          <a:solidFill>
                            <a:schemeClr val="tx1"/>
                          </a:solidFill>
                          <a:effectLst/>
                          <a:latin typeface="+mj-ea"/>
                          <a:ea typeface="+mj-ea"/>
                        </a:rPr>
                        <a:t>－</a:t>
                      </a: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a:txBody>
                    <a:bodyPr/>
                    <a:lstStyle/>
                    <a:p>
                      <a:pPr algn="l" fontAlgn="ctr"/>
                      <a:r>
                        <a:rPr lang="ja-JP" altLang="en-US" sz="900" b="0" i="0" u="none" strike="noStrike" dirty="0">
                          <a:solidFill>
                            <a:schemeClr val="tx1"/>
                          </a:solidFill>
                          <a:effectLst/>
                          <a:latin typeface="+mj-ea"/>
                          <a:ea typeface="+mj-ea"/>
                        </a:rPr>
                        <a:t>国制度のため補助金で執行</a:t>
                      </a: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extLst>
                  <a:ext uri="{0D108BD9-81ED-4DB2-BD59-A6C34878D82A}">
                    <a16:rowId xmlns:a16="http://schemas.microsoft.com/office/drawing/2014/main" val="3936720459"/>
                  </a:ext>
                </a:extLst>
              </a:tr>
              <a:tr h="242021">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ja-JP" altLang="en-US" sz="1200" b="0" i="0" u="none" strike="noStrike" baseline="0" dirty="0">
                        <a:solidFill>
                          <a:srgbClr val="FF0000"/>
                        </a:solidFill>
                        <a:effectLst/>
                        <a:latin typeface="+mj-ea"/>
                        <a:ea typeface="+mj-ea"/>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tcPr>
                </a:tc>
                <a:tc>
                  <a:txBody>
                    <a:bodyPr/>
                    <a:lstStyle/>
                    <a:p>
                      <a:pPr algn="l" fontAlgn="ctr"/>
                      <a:r>
                        <a:rPr lang="ja-JP" altLang="en-US" sz="1000" b="0" i="0" u="none" strike="noStrike" baseline="0" dirty="0">
                          <a:solidFill>
                            <a:schemeClr val="tx1"/>
                          </a:solidFill>
                          <a:effectLst/>
                          <a:latin typeface="+mj-ea"/>
                          <a:ea typeface="+mj-ea"/>
                        </a:rPr>
                        <a:t>府小計</a:t>
                      </a:r>
                    </a:p>
                  </a:txBody>
                  <a:tcPr marL="5249" marR="5249" marT="5249" marB="0" anchor="ctr">
                    <a:lnT w="9525" cap="flat" cmpd="sng" algn="ctr">
                      <a:solidFill>
                        <a:schemeClr val="tx2">
                          <a:lumMod val="60000"/>
                          <a:lumOff val="40000"/>
                        </a:schemeClr>
                      </a:solidFill>
                      <a:prstDash val="solid"/>
                      <a:round/>
                      <a:headEnd type="none" w="med" len="med"/>
                      <a:tailEnd type="none" w="med" len="med"/>
                    </a:lnT>
                  </a:tcPr>
                </a:tc>
                <a:tc>
                  <a:txBody>
                    <a:bodyPr/>
                    <a:lstStyle/>
                    <a:p>
                      <a:pPr algn="r" fontAlgn="ctr"/>
                      <a:r>
                        <a:rPr lang="en-US" altLang="ja-JP" sz="1000" b="0" i="0" u="none" strike="noStrike" baseline="0" dirty="0">
                          <a:solidFill>
                            <a:schemeClr val="tx1"/>
                          </a:solidFill>
                          <a:effectLst/>
                          <a:latin typeface="+mj-ea"/>
                          <a:ea typeface="+mj-ea"/>
                        </a:rPr>
                        <a:t>208,957</a:t>
                      </a:r>
                      <a:endParaRPr lang="ja-JP" altLang="en-US" sz="1000" b="0" i="0" u="none" strike="noStrike" baseline="0" dirty="0">
                        <a:solidFill>
                          <a:schemeClr val="tx1"/>
                        </a:solidFill>
                        <a:effectLst/>
                        <a:latin typeface="+mj-ea"/>
                        <a:ea typeface="+mj-ea"/>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tcPr>
                </a:tc>
                <a:tc gridSpan="3">
                  <a:txBody>
                    <a:bodyPr/>
                    <a:lstStyle/>
                    <a:p>
                      <a:pPr algn="ctr" fontAlgn="ctr"/>
                      <a:endParaRPr lang="ja-JP" altLang="en-US" sz="1000" b="0" i="0" u="none" strike="noStrike" dirty="0">
                        <a:solidFill>
                          <a:schemeClr val="tx1"/>
                        </a:solidFill>
                        <a:effectLst/>
                        <a:latin typeface="+mj-ea"/>
                        <a:ea typeface="+mj-ea"/>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effectLst/>
                        <a:latin typeface="+mj-ea"/>
                        <a:ea typeface="+mj-ea"/>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tcPr>
                </a:tc>
                <a:extLst>
                  <a:ext uri="{0D108BD9-81ED-4DB2-BD59-A6C34878D82A}">
                    <a16:rowId xmlns:a16="http://schemas.microsoft.com/office/drawing/2014/main" val="1551552564"/>
                  </a:ext>
                </a:extLst>
              </a:tr>
              <a:tr h="398868">
                <a:tc vMerge="1">
                  <a:txBody>
                    <a:bodyPr/>
                    <a:lstStyle/>
                    <a:p>
                      <a:endParaRPr kumimoji="1" lang="ja-JP" altLang="en-US"/>
                    </a:p>
                  </a:txBody>
                  <a:tcPr/>
                </a:tc>
                <a:tc vMerge="1">
                  <a:txBody>
                    <a:bodyPr/>
                    <a:lstStyle/>
                    <a:p>
                      <a:endParaRPr kumimoji="1" lang="ja-JP" altLang="en-US"/>
                    </a:p>
                  </a:txBody>
                  <a:tcPr/>
                </a:tc>
                <a:tc rowSpan="4">
                  <a:txBody>
                    <a:bodyPr/>
                    <a:lstStyle/>
                    <a:p>
                      <a:pPr algn="ctr" fontAlgn="ctr"/>
                      <a:r>
                        <a:rPr lang="ja-JP" altLang="en-US" sz="1200" u="none" strike="noStrike" dirty="0">
                          <a:solidFill>
                            <a:schemeClr val="tx1"/>
                          </a:solidFill>
                          <a:effectLst/>
                          <a:latin typeface="+mj-ea"/>
                          <a:ea typeface="+mj-ea"/>
                        </a:rPr>
                        <a:t>市</a:t>
                      </a:r>
                      <a:endParaRPr lang="ja-JP" altLang="en-US" sz="1200" b="0" i="0" u="none" strike="noStrike" dirty="0">
                        <a:solidFill>
                          <a:schemeClr val="tx1"/>
                        </a:solidFill>
                        <a:effectLst/>
                        <a:latin typeface="+mj-ea"/>
                        <a:ea typeface="+mj-ea"/>
                      </a:endParaRPr>
                    </a:p>
                  </a:txBody>
                  <a:tcPr marL="5249" marR="5249" marT="5249" marB="0" anchor="ctr"/>
                </a:tc>
                <a:tc>
                  <a:txBody>
                    <a:bodyPr/>
                    <a:lstStyle/>
                    <a:p>
                      <a:pPr algn="l" fontAlgn="ctr"/>
                      <a:r>
                        <a:rPr lang="ja-JP" altLang="en-US" sz="1000" u="none" strike="noStrike" dirty="0">
                          <a:solidFill>
                            <a:schemeClr val="tx1"/>
                          </a:solidFill>
                          <a:effectLst/>
                          <a:latin typeface="+mj-ea"/>
                          <a:ea typeface="+mj-ea"/>
                        </a:rPr>
                        <a:t> ＜交付金＞創業・新事業創出・経営革新支援事業</a:t>
                      </a:r>
                      <a:endParaRPr lang="ja-JP" altLang="en-US" sz="1000" b="0" i="0" u="none" strike="noStrike" dirty="0">
                        <a:solidFill>
                          <a:schemeClr val="tx1"/>
                        </a:solidFill>
                        <a:effectLst/>
                        <a:latin typeface="+mj-ea"/>
                        <a:ea typeface="+mj-ea"/>
                      </a:endParaRPr>
                    </a:p>
                  </a:txBody>
                  <a:tcPr marL="5249" marR="5249" marT="5249" marB="0" anchor="ctr"/>
                </a:tc>
                <a:tc>
                  <a:txBody>
                    <a:bodyPr/>
                    <a:lstStyle/>
                    <a:p>
                      <a:pPr algn="r" fontAlgn="ctr"/>
                      <a:r>
                        <a:rPr lang="en-US" altLang="ja-JP" sz="1000" u="none" strike="noStrike" dirty="0">
                          <a:solidFill>
                            <a:schemeClr val="tx1"/>
                          </a:solidFill>
                          <a:effectLst/>
                          <a:latin typeface="+mj-ea"/>
                          <a:ea typeface="+mj-ea"/>
                        </a:rPr>
                        <a:t>325,357 </a:t>
                      </a:r>
                      <a:endParaRPr lang="en-US" altLang="ja-JP" sz="1000" b="0" i="0" u="none" strike="noStrike" dirty="0">
                        <a:solidFill>
                          <a:schemeClr val="tx1"/>
                        </a:solidFill>
                        <a:effectLst/>
                        <a:latin typeface="+mj-ea"/>
                        <a:ea typeface="+mj-ea"/>
                      </a:endParaRPr>
                    </a:p>
                  </a:txBody>
                  <a:tcPr marL="5249" marR="5249" marT="5249" marB="0" anchor="ctr"/>
                </a:tc>
                <a:tc>
                  <a:txBody>
                    <a:bodyPr/>
                    <a:lstStyle/>
                    <a:p>
                      <a:pPr algn="ctr" fontAlgn="ctr"/>
                      <a:r>
                        <a:rPr lang="ja-JP" altLang="en-US" sz="1000" u="none" strike="noStrike" dirty="0">
                          <a:solidFill>
                            <a:schemeClr val="tx1"/>
                          </a:solidFill>
                          <a:effectLst/>
                          <a:latin typeface="+mj-ea"/>
                          <a:ea typeface="+mj-ea"/>
                        </a:rPr>
                        <a:t>○</a:t>
                      </a:r>
                      <a:endParaRPr lang="ja-JP" altLang="en-US" sz="1000" b="0" i="0" u="none" strike="noStrike" dirty="0">
                        <a:solidFill>
                          <a:schemeClr val="tx1"/>
                        </a:solidFill>
                        <a:effectLst/>
                        <a:latin typeface="+mj-ea"/>
                        <a:ea typeface="+mj-ea"/>
                      </a:endParaRPr>
                    </a:p>
                  </a:txBody>
                  <a:tcPr marL="5249" marR="5249" marT="5249" marB="0" anchor="ctr"/>
                </a:tc>
                <a:tc>
                  <a:txBody>
                    <a:bodyPr/>
                    <a:lstStyle/>
                    <a:p>
                      <a:pPr algn="ctr" fontAlgn="ctr"/>
                      <a:r>
                        <a:rPr lang="ja-JP" altLang="en-US" sz="1000" u="none" strike="noStrike" dirty="0">
                          <a:solidFill>
                            <a:schemeClr val="tx1"/>
                          </a:solidFill>
                          <a:effectLst/>
                          <a:latin typeface="+mj-ea"/>
                          <a:ea typeface="+mj-ea"/>
                        </a:rPr>
                        <a:t>平成</a:t>
                      </a:r>
                      <a:r>
                        <a:rPr lang="en-US" altLang="ja-JP" sz="1000" u="none" strike="noStrike" dirty="0">
                          <a:solidFill>
                            <a:schemeClr val="tx1"/>
                          </a:solidFill>
                          <a:effectLst/>
                          <a:latin typeface="+mj-ea"/>
                          <a:ea typeface="+mj-ea"/>
                        </a:rPr>
                        <a:t>23</a:t>
                      </a:r>
                      <a:r>
                        <a:rPr lang="ja-JP" altLang="en-US" sz="1000" u="none" strike="noStrike" dirty="0">
                          <a:solidFill>
                            <a:schemeClr val="tx1"/>
                          </a:solidFill>
                          <a:effectLst/>
                          <a:latin typeface="+mj-ea"/>
                          <a:ea typeface="+mj-ea"/>
                        </a:rPr>
                        <a:t>年度</a:t>
                      </a:r>
                      <a:endParaRPr lang="ja-JP" altLang="en-US" sz="1000" b="0" i="0" u="none" strike="noStrike" dirty="0">
                        <a:solidFill>
                          <a:schemeClr val="tx1"/>
                        </a:solidFill>
                        <a:effectLst/>
                        <a:latin typeface="+mj-ea"/>
                        <a:ea typeface="+mj-ea"/>
                      </a:endParaRPr>
                    </a:p>
                  </a:txBody>
                  <a:tcPr marL="5249" marR="5249" marT="5249" marB="0" anchor="ctr"/>
                </a:tc>
                <a:tc>
                  <a:txBody>
                    <a:bodyPr/>
                    <a:lstStyle/>
                    <a:p>
                      <a:pPr algn="ctr" fontAlgn="ctr"/>
                      <a:r>
                        <a:rPr lang="ja-JP" altLang="en-US" sz="1000" u="none" strike="noStrike" dirty="0">
                          <a:solidFill>
                            <a:schemeClr val="tx1"/>
                          </a:solidFill>
                          <a:effectLst/>
                          <a:latin typeface="+mj-ea"/>
                          <a:ea typeface="+mj-ea"/>
                        </a:rPr>
                        <a:t>既に交付金化</a:t>
                      </a:r>
                      <a:endParaRPr lang="ja-JP" altLang="en-US" sz="1000" b="0" i="0" u="none" strike="noStrike" dirty="0">
                        <a:solidFill>
                          <a:schemeClr val="tx1"/>
                        </a:solidFill>
                        <a:effectLst/>
                        <a:latin typeface="+mj-ea"/>
                        <a:ea typeface="+mj-ea"/>
                      </a:endParaRPr>
                    </a:p>
                  </a:txBody>
                  <a:tcPr marL="5249" marR="5249" marT="5249" marB="0" anchor="ctr"/>
                </a:tc>
                <a:extLst>
                  <a:ext uri="{0D108BD9-81ED-4DB2-BD59-A6C34878D82A}">
                    <a16:rowId xmlns:a16="http://schemas.microsoft.com/office/drawing/2014/main" val="728788738"/>
                  </a:ext>
                </a:extLst>
              </a:tr>
              <a:tr h="26036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1000" u="none" strike="noStrike" dirty="0">
                          <a:solidFill>
                            <a:schemeClr val="tx1"/>
                          </a:solidFill>
                          <a:effectLst/>
                          <a:latin typeface="+mj-ea"/>
                          <a:ea typeface="+mj-ea"/>
                        </a:rPr>
                        <a:t> </a:t>
                      </a:r>
                      <a:r>
                        <a:rPr lang="ja-JP" altLang="en-US" sz="1000" u="none" strike="noStrike" dirty="0">
                          <a:solidFill>
                            <a:schemeClr val="tx1"/>
                          </a:solidFill>
                          <a:effectLst/>
                          <a:latin typeface="+mj-ea"/>
                          <a:ea typeface="+mj-ea"/>
                        </a:rPr>
                        <a:t>＜施設管理運営＞</a:t>
                      </a:r>
                      <a:r>
                        <a:rPr lang="zh-TW" altLang="en-US" sz="1000" u="none" strike="noStrike" dirty="0">
                          <a:solidFill>
                            <a:schemeClr val="tx1"/>
                          </a:solidFill>
                          <a:effectLst/>
                          <a:latin typeface="ＭＳ Ｐゴシック" panose="020B0600070205080204" pitchFamily="50" charset="-128"/>
                          <a:ea typeface="ＭＳ Ｐゴシック" panose="020B0600070205080204" pitchFamily="50" charset="-128"/>
                        </a:rPr>
                        <a:t>大阪産業創造館施設管理運営</a:t>
                      </a:r>
                      <a:endParaRPr lang="zh-TW"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5249" marR="5249" marT="5249" marB="0" anchor="ctr"/>
                </a:tc>
                <a:tc>
                  <a:txBody>
                    <a:bodyPr/>
                    <a:lstStyle/>
                    <a:p>
                      <a:pPr algn="r" fontAlgn="ctr"/>
                      <a:r>
                        <a:rPr lang="en-US" altLang="ja-JP" sz="1000" u="none" strike="noStrike" dirty="0">
                          <a:solidFill>
                            <a:schemeClr val="tx1"/>
                          </a:solidFill>
                          <a:effectLst/>
                          <a:latin typeface="+mj-ea"/>
                          <a:ea typeface="+mj-ea"/>
                        </a:rPr>
                        <a:t>252,732 </a:t>
                      </a:r>
                      <a:endParaRPr lang="en-US" altLang="ja-JP" sz="1000" b="0" i="0" u="none" strike="noStrike" dirty="0">
                        <a:solidFill>
                          <a:schemeClr val="tx1"/>
                        </a:solidFill>
                        <a:effectLst/>
                        <a:latin typeface="+mj-ea"/>
                        <a:ea typeface="+mj-ea"/>
                      </a:endParaRPr>
                    </a:p>
                  </a:txBody>
                  <a:tcPr marL="5249" marR="5249" marT="5249" marB="0" anchor="ctr"/>
                </a:tc>
                <a:tc>
                  <a:txBody>
                    <a:bodyPr/>
                    <a:lstStyle/>
                    <a:p>
                      <a:pPr algn="ctr" fontAlgn="ctr"/>
                      <a:r>
                        <a:rPr lang="en-US" altLang="ja-JP" sz="1000" u="none" strike="noStrike" dirty="0">
                          <a:solidFill>
                            <a:schemeClr val="tx1"/>
                          </a:solidFill>
                          <a:effectLst/>
                          <a:latin typeface="+mj-ea"/>
                          <a:ea typeface="+mj-ea"/>
                        </a:rPr>
                        <a:t>×</a:t>
                      </a:r>
                      <a:endParaRPr lang="en-US" altLang="ja-JP" sz="1000" b="0" i="0" u="none" strike="noStrike" dirty="0">
                        <a:solidFill>
                          <a:schemeClr val="tx1"/>
                        </a:solidFill>
                        <a:effectLst/>
                        <a:latin typeface="+mj-ea"/>
                        <a:ea typeface="+mj-ea"/>
                      </a:endParaRPr>
                    </a:p>
                  </a:txBody>
                  <a:tcPr marL="5249" marR="5249" marT="5249" marB="0" anchor="ctr"/>
                </a:tc>
                <a:tc>
                  <a:txBody>
                    <a:bodyPr/>
                    <a:lstStyle/>
                    <a:p>
                      <a:pPr algn="ctr" fontAlgn="ctr"/>
                      <a:r>
                        <a:rPr lang="ja-JP" altLang="en-US" sz="1000" u="none" strike="noStrike" dirty="0">
                          <a:solidFill>
                            <a:schemeClr val="tx1"/>
                          </a:solidFill>
                          <a:effectLst/>
                          <a:latin typeface="+mj-ea"/>
                          <a:ea typeface="+mj-ea"/>
                        </a:rPr>
                        <a:t>－</a:t>
                      </a:r>
                      <a:endParaRPr lang="en-US" altLang="ja-JP" sz="1000" b="0" i="0" u="none" strike="noStrike" dirty="0">
                        <a:solidFill>
                          <a:schemeClr val="tx1"/>
                        </a:solidFill>
                        <a:effectLst/>
                        <a:latin typeface="+mj-ea"/>
                        <a:ea typeface="+mj-ea"/>
                      </a:endParaRPr>
                    </a:p>
                  </a:txBody>
                  <a:tcPr marL="5249" marR="5249" marT="5249" marB="0" anchor="ctr"/>
                </a:tc>
                <a:tc>
                  <a:txBody>
                    <a:bodyPr/>
                    <a:lstStyle/>
                    <a:p>
                      <a:pPr algn="ctr" fontAlgn="ctr"/>
                      <a:r>
                        <a:rPr lang="ja-JP" altLang="en-US" sz="1000" u="none" strike="noStrike" dirty="0">
                          <a:solidFill>
                            <a:schemeClr val="tx1"/>
                          </a:solidFill>
                          <a:effectLst/>
                          <a:latin typeface="+mj-ea"/>
                          <a:ea typeface="+mj-ea"/>
                        </a:rPr>
                        <a:t>－</a:t>
                      </a:r>
                      <a:endParaRPr lang="ja-JP" altLang="en-US" sz="1000" b="0" i="0" u="none" strike="noStrike" dirty="0">
                        <a:solidFill>
                          <a:schemeClr val="tx1"/>
                        </a:solidFill>
                        <a:effectLst/>
                        <a:latin typeface="+mj-ea"/>
                        <a:ea typeface="+mj-ea"/>
                      </a:endParaRPr>
                    </a:p>
                  </a:txBody>
                  <a:tcPr marL="5249" marR="5249" marT="5249" marB="0" anchor="ctr"/>
                </a:tc>
                <a:extLst>
                  <a:ext uri="{0D108BD9-81ED-4DB2-BD59-A6C34878D82A}">
                    <a16:rowId xmlns:a16="http://schemas.microsoft.com/office/drawing/2014/main" val="10003"/>
                  </a:ext>
                </a:extLst>
              </a:tr>
              <a:tr h="159334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u="none" strike="noStrike" dirty="0">
                          <a:solidFill>
                            <a:schemeClr val="tx1"/>
                          </a:solidFill>
                          <a:effectLst/>
                          <a:latin typeface="+mj-ea"/>
                          <a:ea typeface="+mj-ea"/>
                        </a:rPr>
                        <a:t> ＜公募事業＞</a:t>
                      </a:r>
                      <a:endParaRPr lang="en-US" altLang="ja-JP" sz="1000" u="none" strike="noStrike" dirty="0">
                        <a:solidFill>
                          <a:schemeClr val="tx1"/>
                        </a:solidFill>
                        <a:effectLst/>
                        <a:latin typeface="+mj-ea"/>
                        <a:ea typeface="+mj-ea"/>
                      </a:endParaRPr>
                    </a:p>
                    <a:p>
                      <a:pPr algn="l" fontAlgn="ctr"/>
                      <a:r>
                        <a:rPr lang="ja-JP" altLang="en-US" sz="1000" u="none" strike="noStrike" dirty="0">
                          <a:solidFill>
                            <a:schemeClr val="tx1"/>
                          </a:solidFill>
                          <a:effectLst/>
                          <a:latin typeface="+mj-ea"/>
                          <a:ea typeface="+mj-ea"/>
                        </a:rPr>
                        <a:t> 大阪トップランナー育成事業</a:t>
                      </a:r>
                      <a:br>
                        <a:rPr lang="ja-JP" altLang="en-US" sz="1000" u="none" strike="noStrike" dirty="0">
                          <a:solidFill>
                            <a:schemeClr val="tx1"/>
                          </a:solidFill>
                          <a:effectLst/>
                          <a:latin typeface="+mj-ea"/>
                          <a:ea typeface="+mj-ea"/>
                        </a:rPr>
                      </a:br>
                      <a:r>
                        <a:rPr lang="ja-JP" altLang="en-US" sz="1000" u="none" strike="noStrike" dirty="0">
                          <a:solidFill>
                            <a:schemeClr val="tx1"/>
                          </a:solidFill>
                          <a:effectLst/>
                          <a:latin typeface="+mj-ea"/>
                          <a:ea typeface="+mj-ea"/>
                        </a:rPr>
                        <a:t> クリエイティブ産業創出・育成支援事業</a:t>
                      </a:r>
                      <a:endParaRPr lang="ja-JP" altLang="en-US" sz="1000" b="0" i="0" u="none" strike="noStrike" dirty="0">
                        <a:solidFill>
                          <a:schemeClr val="tx1"/>
                        </a:solidFill>
                        <a:effectLst/>
                        <a:latin typeface="+mj-ea"/>
                        <a:ea typeface="+mj-ea"/>
                      </a:endParaRPr>
                    </a:p>
                    <a:p>
                      <a:pPr algn="l" fontAlgn="ctr"/>
                      <a:r>
                        <a:rPr lang="ja-JP" altLang="en-US" sz="1000" u="none" strike="noStrike" dirty="0">
                          <a:solidFill>
                            <a:schemeClr val="tx1"/>
                          </a:solidFill>
                          <a:effectLst/>
                          <a:latin typeface="+mj-ea"/>
                          <a:ea typeface="+mj-ea"/>
                        </a:rPr>
                        <a:t> グローバルイノベーション創出支援事業</a:t>
                      </a:r>
                      <a:br>
                        <a:rPr lang="ja-JP" altLang="en-US" sz="1000" u="none" strike="noStrike" dirty="0">
                          <a:solidFill>
                            <a:schemeClr val="tx1"/>
                          </a:solidFill>
                          <a:effectLst/>
                          <a:latin typeface="+mj-ea"/>
                          <a:ea typeface="+mj-ea"/>
                        </a:rPr>
                      </a:br>
                      <a:r>
                        <a:rPr lang="ja-JP" altLang="en-US" sz="1000" u="none" strike="noStrike" dirty="0">
                          <a:solidFill>
                            <a:schemeClr val="tx1"/>
                          </a:solidFill>
                          <a:effectLst/>
                          <a:latin typeface="+mj-ea"/>
                          <a:ea typeface="+mj-ea"/>
                        </a:rPr>
                        <a:t> ソフト産業プラザ事業</a:t>
                      </a:r>
                      <a:br>
                        <a:rPr lang="ja-JP" altLang="en-US" sz="1000" u="none" strike="noStrike" dirty="0">
                          <a:solidFill>
                            <a:schemeClr val="tx1"/>
                          </a:solidFill>
                          <a:effectLst/>
                          <a:latin typeface="+mj-ea"/>
                          <a:ea typeface="+mj-ea"/>
                        </a:rPr>
                      </a:br>
                      <a:r>
                        <a:rPr lang="ja-JP" altLang="en-US" sz="1000" u="none" strike="noStrike" dirty="0">
                          <a:solidFill>
                            <a:schemeClr val="tx1"/>
                          </a:solidFill>
                          <a:effectLst/>
                          <a:latin typeface="+mj-ea"/>
                          <a:ea typeface="+mj-ea"/>
                        </a:rPr>
                        <a:t> </a:t>
                      </a:r>
                      <a:r>
                        <a:rPr lang="en-US" altLang="ja-JP" sz="1000" u="none" strike="noStrike" dirty="0" err="1">
                          <a:solidFill>
                            <a:schemeClr val="tx1"/>
                          </a:solidFill>
                          <a:effectLst/>
                          <a:latin typeface="+mj-ea"/>
                          <a:ea typeface="+mj-ea"/>
                        </a:rPr>
                        <a:t>IoT</a:t>
                      </a:r>
                      <a:r>
                        <a:rPr lang="ja-JP" altLang="en-US" sz="1000" u="none" strike="noStrike" dirty="0">
                          <a:solidFill>
                            <a:schemeClr val="tx1"/>
                          </a:solidFill>
                          <a:effectLst/>
                          <a:latin typeface="+mj-ea"/>
                          <a:ea typeface="+mj-ea"/>
                        </a:rPr>
                        <a:t>・</a:t>
                      </a:r>
                      <a:r>
                        <a:rPr lang="en-US" altLang="ja-JP" sz="1000" u="none" strike="noStrike" dirty="0">
                          <a:solidFill>
                            <a:schemeClr val="tx1"/>
                          </a:solidFill>
                          <a:effectLst/>
                          <a:latin typeface="+mj-ea"/>
                          <a:ea typeface="+mj-ea"/>
                        </a:rPr>
                        <a:t>RT</a:t>
                      </a:r>
                      <a:r>
                        <a:rPr lang="ja-JP" altLang="en-US" sz="1000" u="none" strike="noStrike" dirty="0">
                          <a:solidFill>
                            <a:schemeClr val="tx1"/>
                          </a:solidFill>
                          <a:effectLst/>
                          <a:latin typeface="+mj-ea"/>
                          <a:ea typeface="+mj-ea"/>
                        </a:rPr>
                        <a:t>関連ビジネス創出事業</a:t>
                      </a:r>
                      <a:br>
                        <a:rPr lang="ja-JP" altLang="en-US" sz="1000" u="none" strike="noStrike" dirty="0">
                          <a:solidFill>
                            <a:schemeClr val="tx1"/>
                          </a:solidFill>
                          <a:effectLst/>
                          <a:latin typeface="+mj-ea"/>
                          <a:ea typeface="+mj-ea"/>
                        </a:rPr>
                      </a:br>
                      <a:r>
                        <a:rPr lang="ja-JP" altLang="en-US" sz="1000" u="none" strike="noStrike" dirty="0">
                          <a:solidFill>
                            <a:schemeClr val="tx1"/>
                          </a:solidFill>
                          <a:effectLst/>
                          <a:latin typeface="+mj-ea"/>
                          <a:ea typeface="+mj-ea"/>
                        </a:rPr>
                        <a:t> イノベーション人材の育成・流動化促進事業</a:t>
                      </a:r>
                      <a:endParaRPr lang="ja-JP" altLang="en-US" sz="1000" b="0" i="0" u="none" strike="noStrike" dirty="0">
                        <a:solidFill>
                          <a:schemeClr val="tx1"/>
                        </a:solidFill>
                        <a:effectLst/>
                        <a:latin typeface="+mj-ea"/>
                        <a:ea typeface="+mj-ea"/>
                      </a:endParaRPr>
                    </a:p>
                  </a:txBody>
                  <a:tcPr marL="5249" marR="5249" marT="5249" marB="0" anchor="ctr"/>
                </a:tc>
                <a:tc>
                  <a:txBody>
                    <a:bodyPr/>
                    <a:lstStyle/>
                    <a:p>
                      <a:pPr algn="r" fontAlgn="ctr"/>
                      <a:r>
                        <a:rPr lang="en-US" altLang="ja-JP" sz="1000" u="none" strike="noStrike" dirty="0">
                          <a:solidFill>
                            <a:schemeClr val="tx1"/>
                          </a:solidFill>
                          <a:effectLst/>
                          <a:latin typeface="+mj-ea"/>
                          <a:ea typeface="+mj-ea"/>
                        </a:rPr>
                        <a:t>333,661 </a:t>
                      </a:r>
                      <a:endParaRPr lang="en-US" altLang="ja-JP" sz="1000" b="0" i="0" u="none" strike="noStrike" dirty="0">
                        <a:solidFill>
                          <a:schemeClr val="tx1"/>
                        </a:solidFill>
                        <a:effectLst/>
                        <a:latin typeface="+mj-ea"/>
                        <a:ea typeface="+mj-ea"/>
                      </a:endParaRPr>
                    </a:p>
                  </a:txBody>
                  <a:tcPr marL="5249" marR="5249" marT="5249" marB="0" anchor="ctr"/>
                </a:tc>
                <a:tc>
                  <a:txBody>
                    <a:bodyPr/>
                    <a:lstStyle/>
                    <a:p>
                      <a:pPr algn="ctr" fontAlgn="ctr"/>
                      <a:r>
                        <a:rPr lang="ja-JP" altLang="en-US" sz="1000" u="none" strike="noStrike" dirty="0">
                          <a:solidFill>
                            <a:schemeClr val="tx1"/>
                          </a:solidFill>
                          <a:effectLst/>
                          <a:latin typeface="+mj-ea"/>
                          <a:ea typeface="+mj-ea"/>
                        </a:rPr>
                        <a:t>○</a:t>
                      </a:r>
                      <a:endParaRPr lang="ja-JP" altLang="en-US" sz="1000" b="0" i="0" u="none" strike="noStrike" dirty="0">
                        <a:solidFill>
                          <a:schemeClr val="tx1"/>
                        </a:solidFill>
                        <a:effectLst/>
                        <a:latin typeface="+mj-ea"/>
                        <a:ea typeface="+mj-ea"/>
                      </a:endParaRPr>
                    </a:p>
                  </a:txBody>
                  <a:tcPr marL="5249" marR="5249" marT="5249" marB="0" anchor="ctr"/>
                </a:tc>
                <a:tc>
                  <a:txBody>
                    <a:bodyPr/>
                    <a:lstStyle/>
                    <a:p>
                      <a:pPr algn="ctr" fontAlgn="ctr"/>
                      <a:r>
                        <a:rPr lang="ja-JP" altLang="en-US" sz="1000" u="none" strike="noStrike" dirty="0">
                          <a:solidFill>
                            <a:schemeClr val="tx1"/>
                          </a:solidFill>
                          <a:effectLst/>
                          <a:latin typeface="+mj-ea"/>
                          <a:ea typeface="+mj-ea"/>
                        </a:rPr>
                        <a:t>令和</a:t>
                      </a:r>
                      <a:r>
                        <a:rPr lang="en-US" altLang="ja-JP" sz="1000" u="none" strike="noStrike" dirty="0">
                          <a:solidFill>
                            <a:schemeClr val="tx1"/>
                          </a:solidFill>
                          <a:effectLst/>
                          <a:latin typeface="+mj-ea"/>
                          <a:ea typeface="+mj-ea"/>
                        </a:rPr>
                        <a:t>3</a:t>
                      </a:r>
                      <a:r>
                        <a:rPr lang="ja-JP" altLang="en-US" sz="1000" u="none" strike="noStrike" dirty="0">
                          <a:solidFill>
                            <a:schemeClr val="tx1"/>
                          </a:solidFill>
                          <a:effectLst/>
                          <a:latin typeface="+mj-ea"/>
                          <a:ea typeface="+mj-ea"/>
                        </a:rPr>
                        <a:t>年度まで</a:t>
                      </a:r>
                      <a:endParaRPr lang="ja-JP" altLang="en-US" sz="1000" b="0" i="0" u="none" strike="noStrike" dirty="0">
                        <a:solidFill>
                          <a:schemeClr val="tx1"/>
                        </a:solidFill>
                        <a:effectLst/>
                        <a:latin typeface="+mj-ea"/>
                        <a:ea typeface="+mj-ea"/>
                      </a:endParaRPr>
                    </a:p>
                  </a:txBody>
                  <a:tcPr marL="5249" marR="5249" marT="5249"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baseline="0" dirty="0">
                          <a:solidFill>
                            <a:schemeClr val="tx1"/>
                          </a:solidFill>
                          <a:effectLst/>
                          <a:latin typeface="+mj-ea"/>
                          <a:ea typeface="+mn-ea"/>
                          <a:cs typeface="+mn-cs"/>
                        </a:rPr>
                        <a:t>客観的評価システムの構築、関係先との調整を行い交付金化</a:t>
                      </a:r>
                      <a:endParaRPr kumimoji="1" lang="en-US" altLang="ja-JP" sz="1000" u="none" strike="noStrike" kern="1200" baseline="0" dirty="0">
                        <a:solidFill>
                          <a:schemeClr val="tx1"/>
                        </a:solidFill>
                        <a:effectLst/>
                        <a:latin typeface="+mj-ea"/>
                        <a:ea typeface="+mn-ea"/>
                        <a:cs typeface="+mn-cs"/>
                      </a:endParaRPr>
                    </a:p>
                    <a:p>
                      <a:pPr algn="l" fontAlgn="ctr"/>
                      <a:endParaRPr lang="ja-JP" altLang="en-US" sz="900" b="0" i="0" u="none" strike="noStrike" dirty="0">
                        <a:solidFill>
                          <a:schemeClr val="tx1"/>
                        </a:solidFill>
                        <a:effectLst/>
                        <a:latin typeface="+mj-ea"/>
                        <a:ea typeface="+mj-ea"/>
                      </a:endParaRPr>
                    </a:p>
                    <a:p>
                      <a:pPr algn="l" fontAlgn="ctr"/>
                      <a:endParaRPr lang="ja-JP" altLang="en-US" sz="900" b="0" i="0" u="none" strike="sngStrike" baseline="0" dirty="0">
                        <a:solidFill>
                          <a:schemeClr val="tx1"/>
                        </a:solidFill>
                        <a:effectLst/>
                        <a:latin typeface="+mj-ea"/>
                        <a:ea typeface="+mj-ea"/>
                      </a:endParaRPr>
                    </a:p>
                  </a:txBody>
                  <a:tcPr marL="5249" marR="5249" marT="5249" marB="0" anchor="ctr"/>
                </a:tc>
                <a:extLst>
                  <a:ext uri="{0D108BD9-81ED-4DB2-BD59-A6C34878D82A}">
                    <a16:rowId xmlns:a16="http://schemas.microsoft.com/office/drawing/2014/main" val="10004"/>
                  </a:ext>
                </a:extLst>
              </a:tr>
              <a:tr h="28377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chemeClr val="tx1"/>
                          </a:solidFill>
                          <a:effectLst/>
                          <a:latin typeface="+mj-ea"/>
                          <a:ea typeface="+mj-ea"/>
                        </a:rPr>
                        <a:t>市小計</a:t>
                      </a:r>
                    </a:p>
                  </a:txBody>
                  <a:tcPr marL="5249" marR="5249" marT="5249" marB="0" anchor="ctr"/>
                </a:tc>
                <a:tc>
                  <a:txBody>
                    <a:bodyPr/>
                    <a:lstStyle/>
                    <a:p>
                      <a:pPr algn="r"/>
                      <a:r>
                        <a:rPr kumimoji="1" lang="en-US" altLang="ja-JP" sz="1000" dirty="0">
                          <a:solidFill>
                            <a:schemeClr val="tx1"/>
                          </a:solidFill>
                          <a:latin typeface="+mj-ea"/>
                          <a:ea typeface="+mj-ea"/>
                        </a:rPr>
                        <a:t>911,750</a:t>
                      </a:r>
                      <a:endParaRPr kumimoji="1" lang="ja-JP" altLang="en-US" sz="1000" dirty="0">
                        <a:solidFill>
                          <a:schemeClr val="tx1"/>
                        </a:solidFill>
                        <a:latin typeface="+mj-ea"/>
                        <a:ea typeface="+mj-ea"/>
                      </a:endParaRPr>
                    </a:p>
                  </a:txBody>
                  <a:tcPr marL="5249" marR="5249" marT="5249" marB="0" anchor="ctr"/>
                </a:tc>
                <a:tc gridSpan="3">
                  <a:txBody>
                    <a:bodyPr/>
                    <a:lstStyle/>
                    <a:p>
                      <a:pPr algn="ctr" fontAlgn="ctr"/>
                      <a:endParaRPr lang="ja-JP" altLang="en-US" sz="1000" b="0" i="0" u="none" strike="noStrike" dirty="0">
                        <a:solidFill>
                          <a:schemeClr val="tx1"/>
                        </a:solidFill>
                        <a:effectLst/>
                        <a:latin typeface="+mj-ea"/>
                        <a:ea typeface="+mj-ea"/>
                      </a:endParaRPr>
                    </a:p>
                  </a:txBody>
                  <a:tcPr marL="5249" marR="5249" marT="5249" marB="0" anchor="ctr"/>
                </a:tc>
                <a:tc hMerge="1">
                  <a:txBody>
                    <a:bodyPr/>
                    <a:lstStyle/>
                    <a:p>
                      <a:pPr algn="ctr" fontAlgn="ctr"/>
                      <a:endParaRPr lang="ja-JP" altLang="en-US" sz="1000" b="0" i="0" u="none" strike="noStrike" dirty="0">
                        <a:solidFill>
                          <a:srgbClr val="000000"/>
                        </a:solidFill>
                        <a:effectLst/>
                        <a:latin typeface="+mj-ea"/>
                        <a:ea typeface="+mj-ea"/>
                      </a:endParaRPr>
                    </a:p>
                  </a:txBody>
                  <a:tcPr marL="5249" marR="5249" marT="5249" marB="0" anchor="ctr"/>
                </a:tc>
                <a:tc hMerge="1">
                  <a:txBody>
                    <a:bodyPr/>
                    <a:lstStyle/>
                    <a:p>
                      <a:endParaRPr kumimoji="1" lang="ja-JP" altLang="en-US" dirty="0"/>
                    </a:p>
                  </a:txBody>
                  <a:tcPr marL="5249" marR="5249" marT="5249" marB="0" anchor="ctr"/>
                </a:tc>
                <a:extLst>
                  <a:ext uri="{0D108BD9-81ED-4DB2-BD59-A6C34878D82A}">
                    <a16:rowId xmlns:a16="http://schemas.microsoft.com/office/drawing/2014/main" val="10008"/>
                  </a:ext>
                </a:extLst>
              </a:tr>
              <a:tr h="364963">
                <a:tc vMerge="1">
                  <a:txBody>
                    <a:bodyPr/>
                    <a:lstStyle/>
                    <a:p>
                      <a:endParaRPr kumimoji="1" lang="ja-JP" altLang="en-US"/>
                    </a:p>
                  </a:txBody>
                  <a:tcPr/>
                </a:tc>
                <a:tc gridSpan="2">
                  <a:txBody>
                    <a:bodyPr/>
                    <a:lstStyle/>
                    <a:p>
                      <a:pPr algn="ctr" fontAlgn="ctr"/>
                      <a:r>
                        <a:rPr lang="ja-JP" altLang="en-US" sz="1200" u="none" strike="noStrike" dirty="0">
                          <a:solidFill>
                            <a:schemeClr val="tx1"/>
                          </a:solidFill>
                          <a:effectLst/>
                          <a:latin typeface="+mj-ea"/>
                          <a:ea typeface="+mj-ea"/>
                        </a:rPr>
                        <a:t>Ａ　府市小計</a:t>
                      </a:r>
                      <a:endParaRPr lang="ja-JP" altLang="en-US" sz="1200" b="0" i="0" u="none" strike="noStrike" dirty="0">
                        <a:solidFill>
                          <a:schemeClr val="tx1"/>
                        </a:solidFill>
                        <a:effectLst/>
                        <a:latin typeface="+mj-ea"/>
                        <a:ea typeface="+mj-ea"/>
                      </a:endParaRPr>
                    </a:p>
                  </a:txBody>
                  <a:tcPr marL="5249" marR="5249" marT="5249" marB="0" anchor="ctr"/>
                </a:tc>
                <a:tc hMerge="1">
                  <a:txBody>
                    <a:bodyPr/>
                    <a:lstStyle/>
                    <a:p>
                      <a:pPr algn="ctr" fontAlgn="ctr"/>
                      <a:endParaRPr lang="ja-JP" altLang="en-US" sz="1200" b="0" i="0" u="none" strike="noStrike" dirty="0">
                        <a:solidFill>
                          <a:srgbClr val="FF0000"/>
                        </a:solidFill>
                        <a:effectLst/>
                        <a:latin typeface="+mj-ea"/>
                        <a:ea typeface="+mj-ea"/>
                      </a:endParaRPr>
                    </a:p>
                  </a:txBody>
                  <a:tcPr marL="5249" marR="5249" marT="5249" marB="0" anchor="ctr"/>
                </a:tc>
                <a:tc>
                  <a:txBody>
                    <a:bodyPr/>
                    <a:lstStyle/>
                    <a:p>
                      <a:pPr algn="l" fontAlgn="ctr"/>
                      <a:r>
                        <a:rPr lang="ja-JP" altLang="en-US" sz="1000" u="none" strike="noStrike" dirty="0">
                          <a:solidFill>
                            <a:schemeClr val="tx1"/>
                          </a:solidFill>
                          <a:effectLst/>
                          <a:latin typeface="+mj-ea"/>
                          <a:ea typeface="+mj-ea"/>
                        </a:rPr>
                        <a:t>　</a:t>
                      </a:r>
                      <a:endParaRPr lang="ja-JP" altLang="en-US" sz="1000" b="0" i="0" u="none" strike="noStrike" dirty="0">
                        <a:solidFill>
                          <a:schemeClr val="tx1"/>
                        </a:solidFill>
                        <a:effectLst/>
                        <a:latin typeface="+mj-ea"/>
                        <a:ea typeface="+mj-ea"/>
                      </a:endParaRPr>
                    </a:p>
                  </a:txBody>
                  <a:tcPr marL="5249" marR="5249" marT="5249" marB="0" anchor="ctr"/>
                </a:tc>
                <a:tc>
                  <a:txBody>
                    <a:bodyPr/>
                    <a:lstStyle/>
                    <a:p>
                      <a:pPr algn="r" fontAlgn="ctr"/>
                      <a:r>
                        <a:rPr lang="en-US" altLang="ja-JP" sz="1000" u="none" strike="noStrike" dirty="0">
                          <a:solidFill>
                            <a:schemeClr val="tx1"/>
                          </a:solidFill>
                          <a:effectLst/>
                          <a:latin typeface="+mj-ea"/>
                          <a:ea typeface="+mj-ea"/>
                        </a:rPr>
                        <a:t>1,120,707 </a:t>
                      </a:r>
                      <a:endParaRPr lang="en-US" altLang="ja-JP" sz="1000" b="0" i="0" u="none" strike="noStrike" dirty="0">
                        <a:solidFill>
                          <a:schemeClr val="tx1"/>
                        </a:solidFill>
                        <a:effectLst/>
                        <a:latin typeface="+mj-ea"/>
                        <a:ea typeface="+mj-ea"/>
                      </a:endParaRPr>
                    </a:p>
                  </a:txBody>
                  <a:tcPr marL="5249" marR="5249" marT="5249" marB="0" anchor="ctr"/>
                </a:tc>
                <a:tc gridSpan="3">
                  <a:txBody>
                    <a:bodyPr/>
                    <a:lstStyle/>
                    <a:p>
                      <a:pPr algn="ctr" fontAlgn="ctr"/>
                      <a:r>
                        <a:rPr lang="ja-JP" altLang="en-US" sz="1000" u="none" strike="noStrike" dirty="0">
                          <a:solidFill>
                            <a:schemeClr val="tx1"/>
                          </a:solidFill>
                          <a:effectLst/>
                          <a:latin typeface="+mj-ea"/>
                          <a:ea typeface="+mj-ea"/>
                        </a:rPr>
                        <a:t>　</a:t>
                      </a:r>
                      <a:endParaRPr lang="ja-JP" altLang="en-US" sz="1000" b="0" i="0" u="none" strike="noStrike" dirty="0">
                        <a:solidFill>
                          <a:schemeClr val="tx1"/>
                        </a:solidFill>
                        <a:effectLst/>
                        <a:latin typeface="+mj-ea"/>
                        <a:ea typeface="+mj-ea"/>
                      </a:endParaRPr>
                    </a:p>
                  </a:txBody>
                  <a:tcPr marL="5249" marR="5249" marT="5249"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bl>
          </a:graphicData>
        </a:graphic>
      </p:graphicFrame>
      <p:sp>
        <p:nvSpPr>
          <p:cNvPr id="11" name="正方形/長方形 10"/>
          <p:cNvSpPr/>
          <p:nvPr/>
        </p:nvSpPr>
        <p:spPr>
          <a:xfrm>
            <a:off x="0" y="0"/>
            <a:ext cx="5507462" cy="43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（参考①）</a:t>
            </a:r>
            <a:r>
              <a:rPr lang="ja-JP" altLang="en-US" b="1" dirty="0">
                <a:latin typeface="Meiryo UI" panose="020B0604030504040204" pitchFamily="50" charset="-128"/>
                <a:ea typeface="Meiryo UI" panose="020B0604030504040204" pitchFamily="50" charset="-128"/>
                <a:cs typeface="Meiryo UI" panose="020B0604030504040204" pitchFamily="50" charset="-128"/>
              </a:rPr>
              <a:t>府市事業の見直しについて</a:t>
            </a:r>
            <a:endParaRPr kumimoji="1" lang="ja-JP" altLang="en-US" b="1"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a:xfrm>
            <a:off x="6937857" y="6520259"/>
            <a:ext cx="2133600" cy="365125"/>
          </a:xfrm>
        </p:spPr>
        <p:txBody>
          <a:bodyPr/>
          <a:lstStyle/>
          <a:p>
            <a:fld id="{BC593BD6-7B81-4DC4-A419-5351E31EDD39}" type="slidenum">
              <a:rPr kumimoji="1" lang="ja-JP" altLang="en-US" smtClean="0"/>
              <a:t>11</a:t>
            </a:fld>
            <a:endParaRPr kumimoji="1" lang="ja-JP" altLang="en-US" dirty="0"/>
          </a:p>
        </p:txBody>
      </p:sp>
      <p:sp>
        <p:nvSpPr>
          <p:cNvPr id="5" name="テキスト ボックス 4"/>
          <p:cNvSpPr txBox="1"/>
          <p:nvPr/>
        </p:nvSpPr>
        <p:spPr>
          <a:xfrm>
            <a:off x="8030194" y="177337"/>
            <a:ext cx="819455" cy="261610"/>
          </a:xfrm>
          <a:prstGeom prst="rect">
            <a:avLst/>
          </a:prstGeom>
          <a:noFill/>
        </p:spPr>
        <p:txBody>
          <a:bodyPr wrap="none" rtlCol="0">
            <a:spAutoFit/>
          </a:bodyPr>
          <a:lstStyle/>
          <a:p>
            <a:r>
              <a:rPr kumimoji="1" lang="ja-JP" altLang="en-US" sz="1100" dirty="0" smtClean="0"/>
              <a:t>単位：千円</a:t>
            </a:r>
            <a:endParaRPr kumimoji="1" lang="ja-JP" altLang="en-US" sz="1100" dirty="0"/>
          </a:p>
        </p:txBody>
      </p:sp>
    </p:spTree>
    <p:extLst>
      <p:ext uri="{BB962C8B-B14F-4D97-AF65-F5344CB8AC3E}">
        <p14:creationId xmlns:p14="http://schemas.microsoft.com/office/powerpoint/2010/main" val="2051071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442832260"/>
              </p:ext>
            </p:extLst>
          </p:nvPr>
        </p:nvGraphicFramePr>
        <p:xfrm>
          <a:off x="107505" y="510633"/>
          <a:ext cx="8976318" cy="5294631"/>
        </p:xfrm>
        <a:graphic>
          <a:graphicData uri="http://schemas.openxmlformats.org/drawingml/2006/table">
            <a:tbl>
              <a:tblPr>
                <a:tableStyleId>{69CF1AB2-1976-4502-BF36-3FF5EA218861}</a:tableStyleId>
              </a:tblPr>
              <a:tblGrid>
                <a:gridCol w="407830">
                  <a:extLst>
                    <a:ext uri="{9D8B030D-6E8A-4147-A177-3AD203B41FA5}">
                      <a16:colId xmlns:a16="http://schemas.microsoft.com/office/drawing/2014/main" val="20000"/>
                    </a:ext>
                  </a:extLst>
                </a:gridCol>
                <a:gridCol w="1358637">
                  <a:extLst>
                    <a:ext uri="{9D8B030D-6E8A-4147-A177-3AD203B41FA5}">
                      <a16:colId xmlns:a16="http://schemas.microsoft.com/office/drawing/2014/main" val="20001"/>
                    </a:ext>
                  </a:extLst>
                </a:gridCol>
                <a:gridCol w="1369871">
                  <a:extLst>
                    <a:ext uri="{9D8B030D-6E8A-4147-A177-3AD203B41FA5}">
                      <a16:colId xmlns:a16="http://schemas.microsoft.com/office/drawing/2014/main" val="20002"/>
                    </a:ext>
                  </a:extLst>
                </a:gridCol>
                <a:gridCol w="2815642">
                  <a:extLst>
                    <a:ext uri="{9D8B030D-6E8A-4147-A177-3AD203B41FA5}">
                      <a16:colId xmlns:a16="http://schemas.microsoft.com/office/drawing/2014/main" val="20004"/>
                    </a:ext>
                  </a:extLst>
                </a:gridCol>
                <a:gridCol w="512125">
                  <a:extLst>
                    <a:ext uri="{9D8B030D-6E8A-4147-A177-3AD203B41FA5}">
                      <a16:colId xmlns:a16="http://schemas.microsoft.com/office/drawing/2014/main" val="20005"/>
                    </a:ext>
                  </a:extLst>
                </a:gridCol>
                <a:gridCol w="712011">
                  <a:extLst>
                    <a:ext uri="{9D8B030D-6E8A-4147-A177-3AD203B41FA5}">
                      <a16:colId xmlns:a16="http://schemas.microsoft.com/office/drawing/2014/main" val="20006"/>
                    </a:ext>
                  </a:extLst>
                </a:gridCol>
                <a:gridCol w="644309">
                  <a:extLst>
                    <a:ext uri="{9D8B030D-6E8A-4147-A177-3AD203B41FA5}">
                      <a16:colId xmlns:a16="http://schemas.microsoft.com/office/drawing/2014/main" val="3691131347"/>
                    </a:ext>
                  </a:extLst>
                </a:gridCol>
                <a:gridCol w="1155893">
                  <a:extLst>
                    <a:ext uri="{9D8B030D-6E8A-4147-A177-3AD203B41FA5}">
                      <a16:colId xmlns:a16="http://schemas.microsoft.com/office/drawing/2014/main" val="20008"/>
                    </a:ext>
                  </a:extLst>
                </a:gridCol>
              </a:tblGrid>
              <a:tr h="445118">
                <a:tc gridSpan="2">
                  <a:txBody>
                    <a:bodyPr/>
                    <a:lstStyle/>
                    <a:p>
                      <a:pPr algn="ctr" fontAlgn="ctr"/>
                      <a:r>
                        <a:rPr lang="ja-JP" altLang="en-US" sz="1200" u="none" strike="noStrike" dirty="0">
                          <a:solidFill>
                            <a:schemeClr val="tx1"/>
                          </a:solidFill>
                          <a:effectLst/>
                          <a:latin typeface="+mj-ea"/>
                          <a:ea typeface="+mj-ea"/>
                        </a:rPr>
                        <a:t>分類</a:t>
                      </a:r>
                      <a:endParaRPr lang="ja-JP" altLang="en-US" sz="1200" b="0" i="0" u="none" strike="noStrike" dirty="0">
                        <a:solidFill>
                          <a:schemeClr val="tx1"/>
                        </a:solidFill>
                        <a:effectLst/>
                        <a:latin typeface="+mj-ea"/>
                        <a:ea typeface="+mj-ea"/>
                      </a:endParaRPr>
                    </a:p>
                  </a:txBody>
                  <a:tcPr marL="5249" marR="5249" marT="5249" marB="0" anchor="ctr"/>
                </a:tc>
                <a:tc hMerge="1">
                  <a:txBody>
                    <a:bodyPr/>
                    <a:lstStyle/>
                    <a:p>
                      <a:endParaRPr kumimoji="1" lang="ja-JP" altLang="en-US"/>
                    </a:p>
                  </a:txBody>
                  <a:tcPr/>
                </a:tc>
                <a:tc>
                  <a:txBody>
                    <a:bodyPr/>
                    <a:lstStyle/>
                    <a:p>
                      <a:pPr algn="ctr" fontAlgn="ctr"/>
                      <a:r>
                        <a:rPr lang="ja-JP" altLang="en-US" sz="1200" u="none" strike="noStrike" dirty="0">
                          <a:solidFill>
                            <a:schemeClr val="tx1"/>
                          </a:solidFill>
                          <a:effectLst/>
                          <a:latin typeface="+mj-ea"/>
                          <a:ea typeface="+mj-ea"/>
                        </a:rPr>
                        <a:t>種別</a:t>
                      </a:r>
                      <a:endParaRPr lang="ja-JP" altLang="en-US" sz="1200" b="0" i="0" u="none" strike="noStrike" dirty="0">
                        <a:solidFill>
                          <a:schemeClr val="tx1"/>
                        </a:solidFill>
                        <a:effectLst/>
                        <a:latin typeface="+mj-ea"/>
                        <a:ea typeface="+mj-ea"/>
                      </a:endParaRPr>
                    </a:p>
                  </a:txBody>
                  <a:tcPr marL="5249" marR="5249" marT="5249" marB="0" anchor="ctr"/>
                </a:tc>
                <a:tc>
                  <a:txBody>
                    <a:bodyPr/>
                    <a:lstStyle/>
                    <a:p>
                      <a:pPr algn="ctr" fontAlgn="ctr"/>
                      <a:r>
                        <a:rPr lang="ja-JP" altLang="en-US" sz="1200" u="none" strike="noStrike" dirty="0">
                          <a:solidFill>
                            <a:schemeClr val="tx1"/>
                          </a:solidFill>
                          <a:effectLst/>
                          <a:latin typeface="+mj-ea"/>
                          <a:ea typeface="+mj-ea"/>
                        </a:rPr>
                        <a:t>事業</a:t>
                      </a:r>
                      <a:endParaRPr lang="ja-JP" altLang="en-US" sz="1200" b="0" i="0" u="none" strike="sngStrike" dirty="0">
                        <a:solidFill>
                          <a:schemeClr val="tx1"/>
                        </a:solidFill>
                        <a:effectLst/>
                        <a:latin typeface="+mj-ea"/>
                        <a:ea typeface="+mj-ea"/>
                      </a:endParaRPr>
                    </a:p>
                  </a:txBody>
                  <a:tcPr marL="5249" marR="5249" marT="5249" marB="0" anchor="ctr"/>
                </a:tc>
                <a:tc>
                  <a:txBody>
                    <a:bodyPr/>
                    <a:lstStyle/>
                    <a:p>
                      <a:pPr algn="ctr" fontAlgn="ctr"/>
                      <a:r>
                        <a:rPr lang="en-US" altLang="ja-JP" sz="1200" u="none" strike="noStrike" dirty="0">
                          <a:solidFill>
                            <a:schemeClr val="tx1"/>
                          </a:solidFill>
                          <a:effectLst/>
                          <a:latin typeface="+mj-ea"/>
                          <a:ea typeface="+mj-ea"/>
                        </a:rPr>
                        <a:t>2019</a:t>
                      </a:r>
                    </a:p>
                    <a:p>
                      <a:pPr algn="ctr" fontAlgn="ctr"/>
                      <a:r>
                        <a:rPr lang="ja-JP" altLang="en-US" sz="1200" u="none" strike="noStrike" dirty="0">
                          <a:solidFill>
                            <a:schemeClr val="tx1"/>
                          </a:solidFill>
                          <a:effectLst/>
                          <a:latin typeface="+mj-ea"/>
                          <a:ea typeface="+mj-ea"/>
                        </a:rPr>
                        <a:t>年度</a:t>
                      </a:r>
                      <a:endParaRPr lang="en-US" altLang="ja-JP" sz="1200" u="none" strike="noStrike" dirty="0">
                        <a:solidFill>
                          <a:schemeClr val="tx1"/>
                        </a:solidFill>
                        <a:effectLst/>
                        <a:latin typeface="+mj-ea"/>
                        <a:ea typeface="+mj-ea"/>
                      </a:endParaRPr>
                    </a:p>
                    <a:p>
                      <a:pPr algn="ctr" fontAlgn="ctr"/>
                      <a:r>
                        <a:rPr lang="ja-JP" altLang="en-US" sz="1200" u="none" strike="noStrike" dirty="0">
                          <a:solidFill>
                            <a:schemeClr val="tx1"/>
                          </a:solidFill>
                          <a:effectLst/>
                          <a:latin typeface="+mj-ea"/>
                          <a:ea typeface="+mj-ea"/>
                        </a:rPr>
                        <a:t>予算額</a:t>
                      </a:r>
                      <a:endParaRPr lang="ja-JP" altLang="en-US" sz="1200" b="0" i="0" u="none" strike="noStrike" dirty="0">
                        <a:solidFill>
                          <a:schemeClr val="tx1"/>
                        </a:solidFill>
                        <a:effectLst/>
                        <a:latin typeface="+mj-ea"/>
                        <a:ea typeface="+mj-ea"/>
                      </a:endParaRPr>
                    </a:p>
                  </a:txBody>
                  <a:tcPr marL="5249" marR="5249" marT="5249" marB="0" anchor="ctr"/>
                </a:tc>
                <a:tc>
                  <a:txBody>
                    <a:bodyPr/>
                    <a:lstStyle/>
                    <a:p>
                      <a:pPr algn="ctr" fontAlgn="ctr"/>
                      <a:r>
                        <a:rPr lang="ja-JP" altLang="en-US" sz="1200" u="none" strike="noStrike" dirty="0">
                          <a:solidFill>
                            <a:schemeClr val="tx1"/>
                          </a:solidFill>
                          <a:effectLst/>
                          <a:latin typeface="+mj-ea"/>
                          <a:ea typeface="+mj-ea"/>
                        </a:rPr>
                        <a:t>交付金化をめざす事業</a:t>
                      </a:r>
                      <a:endParaRPr lang="ja-JP" altLang="en-US" sz="1200" b="0" i="0" u="none" strike="noStrike" baseline="0" dirty="0">
                        <a:solidFill>
                          <a:schemeClr val="tx1"/>
                        </a:solidFill>
                        <a:effectLst/>
                        <a:latin typeface="+mj-ea"/>
                        <a:ea typeface="+mj-ea"/>
                      </a:endParaRPr>
                    </a:p>
                  </a:txBody>
                  <a:tcPr marL="5249" marR="5249" marT="5249" marB="0" anchor="ctr"/>
                </a:tc>
                <a:tc>
                  <a:txBody>
                    <a:bodyPr/>
                    <a:lstStyle/>
                    <a:p>
                      <a:pPr algn="ctr" fontAlgn="ctr"/>
                      <a:r>
                        <a:rPr lang="ja-JP" altLang="en-US" sz="1200" u="none" strike="noStrike" dirty="0">
                          <a:solidFill>
                            <a:schemeClr val="tx1"/>
                          </a:solidFill>
                          <a:effectLst/>
                          <a:latin typeface="+mj-ea"/>
                          <a:ea typeface="+mj-ea"/>
                        </a:rPr>
                        <a:t>交付金化</a:t>
                      </a:r>
                      <a:endParaRPr lang="en-US" altLang="ja-JP" sz="1200" u="none" strike="noStrike" dirty="0">
                        <a:solidFill>
                          <a:schemeClr val="tx1"/>
                        </a:solidFill>
                        <a:effectLst/>
                        <a:latin typeface="+mj-ea"/>
                        <a:ea typeface="+mj-ea"/>
                      </a:endParaRPr>
                    </a:p>
                    <a:p>
                      <a:pPr algn="ctr" fontAlgn="ctr"/>
                      <a:r>
                        <a:rPr lang="ja-JP" altLang="en-US" sz="1200" u="none" strike="noStrike" dirty="0">
                          <a:solidFill>
                            <a:schemeClr val="tx1"/>
                          </a:solidFill>
                          <a:effectLst/>
                          <a:latin typeface="+mj-ea"/>
                          <a:ea typeface="+mj-ea"/>
                        </a:rPr>
                        <a:t>の時期</a:t>
                      </a:r>
                      <a:endParaRPr lang="ja-JP" altLang="en-US" sz="1200" b="0" i="0" u="none" strike="noStrike" dirty="0">
                        <a:solidFill>
                          <a:schemeClr val="tx1"/>
                        </a:solidFill>
                        <a:effectLst/>
                        <a:latin typeface="+mj-ea"/>
                        <a:ea typeface="+mj-ea"/>
                      </a:endParaRPr>
                    </a:p>
                  </a:txBody>
                  <a:tcPr marL="5249" marR="5249" marT="5249" marB="0" anchor="ctr"/>
                </a:tc>
                <a:tc>
                  <a:txBody>
                    <a:bodyPr/>
                    <a:lstStyle/>
                    <a:p>
                      <a:pPr algn="ctr" fontAlgn="ctr"/>
                      <a:r>
                        <a:rPr lang="ja-JP" altLang="en-US" sz="1200" u="none" strike="noStrike" dirty="0">
                          <a:solidFill>
                            <a:schemeClr val="tx1"/>
                          </a:solidFill>
                          <a:effectLst/>
                          <a:latin typeface="+mj-ea"/>
                          <a:ea typeface="+mj-ea"/>
                        </a:rPr>
                        <a:t>備考</a:t>
                      </a:r>
                      <a:endParaRPr lang="ja-JP" altLang="en-US" sz="1200" b="0" i="0" u="none" strike="noStrike" dirty="0">
                        <a:solidFill>
                          <a:schemeClr val="tx1"/>
                        </a:solidFill>
                        <a:effectLst/>
                        <a:latin typeface="+mj-ea"/>
                        <a:ea typeface="+mj-ea"/>
                      </a:endParaRPr>
                    </a:p>
                  </a:txBody>
                  <a:tcPr marL="5249" marR="5249" marT="5249" marB="0" anchor="ctr"/>
                </a:tc>
                <a:extLst>
                  <a:ext uri="{0D108BD9-81ED-4DB2-BD59-A6C34878D82A}">
                    <a16:rowId xmlns:a16="http://schemas.microsoft.com/office/drawing/2014/main" val="10000"/>
                  </a:ext>
                </a:extLst>
              </a:tr>
              <a:tr h="2611816">
                <a:tc rowSpan="3">
                  <a:txBody>
                    <a:bodyPr/>
                    <a:lstStyle/>
                    <a:p>
                      <a:pPr algn="ctr" fontAlgn="ctr">
                        <a:tabLst>
                          <a:tab pos="2424113" algn="l"/>
                        </a:tabLst>
                      </a:pPr>
                      <a:r>
                        <a:rPr lang="ja-JP" altLang="en-US" sz="1200" b="0" i="0" u="none" strike="noStrike" dirty="0">
                          <a:solidFill>
                            <a:schemeClr val="tx1"/>
                          </a:solidFill>
                          <a:effectLst/>
                          <a:latin typeface="ＭＳ Ｐゴシック" panose="020B0600070205080204" pitchFamily="50" charset="-128"/>
                          <a:ea typeface="+mn-ea"/>
                        </a:rPr>
                        <a:t>取り組み①</a:t>
                      </a:r>
                      <a:endParaRPr lang="en-US" sz="12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5249" marR="5249" marT="5249" marB="0" vert="eaVert" anchor="ctr"/>
                </a:tc>
                <a:tc rowSpan="2">
                  <a:txBody>
                    <a:bodyPr/>
                    <a:lstStyle/>
                    <a:p>
                      <a:pPr algn="l" fontAlgn="ctr"/>
                      <a:r>
                        <a:rPr lang="ja-JP" altLang="en-US" sz="1200" u="none" strike="noStrike" dirty="0">
                          <a:solidFill>
                            <a:schemeClr val="tx1"/>
                          </a:solidFill>
                          <a:effectLst/>
                          <a:latin typeface="+mj-ea"/>
                          <a:ea typeface="+mj-ea"/>
                        </a:rPr>
                        <a:t>Ｂ</a:t>
                      </a:r>
                      <a:endParaRPr lang="en-US" altLang="ja-JP" sz="1200" u="none" strike="noStrike" dirty="0">
                        <a:solidFill>
                          <a:schemeClr val="tx1"/>
                        </a:solidFill>
                        <a:effectLst/>
                        <a:latin typeface="+mj-ea"/>
                        <a:ea typeface="+mj-ea"/>
                      </a:endParaRPr>
                    </a:p>
                    <a:p>
                      <a:pPr algn="l" fontAlgn="ctr"/>
                      <a:r>
                        <a:rPr lang="ja-JP" altLang="en-US" sz="1200" u="none" strike="noStrike" dirty="0">
                          <a:solidFill>
                            <a:schemeClr val="tx1"/>
                          </a:solidFill>
                          <a:effectLst/>
                          <a:latin typeface="+mj-ea"/>
                          <a:ea typeface="+mj-ea"/>
                        </a:rPr>
                        <a:t>これまで両財団が実施していなかった事業のうち、暫定期間（令和</a:t>
                      </a:r>
                      <a:r>
                        <a:rPr lang="en-US" altLang="ja-JP" sz="1200" u="none" strike="noStrike" dirty="0">
                          <a:solidFill>
                            <a:schemeClr val="tx1"/>
                          </a:solidFill>
                          <a:effectLst/>
                          <a:latin typeface="+mj-ea"/>
                          <a:ea typeface="+mj-ea"/>
                        </a:rPr>
                        <a:t>2</a:t>
                      </a:r>
                      <a:r>
                        <a:rPr lang="ja-JP" altLang="en-US" sz="1200" u="none" strike="noStrike" dirty="0">
                          <a:solidFill>
                            <a:schemeClr val="tx1"/>
                          </a:solidFill>
                          <a:effectLst/>
                          <a:latin typeface="+mj-ea"/>
                          <a:ea typeface="+mj-ea"/>
                        </a:rPr>
                        <a:t>年度まで）に、大阪産業局へ移管する事業</a:t>
                      </a:r>
                      <a:endParaRPr lang="ja-JP" altLang="en-US" sz="1200" b="0" i="0" u="none" strike="noStrike" dirty="0">
                        <a:solidFill>
                          <a:schemeClr val="tx1"/>
                        </a:solidFill>
                        <a:effectLst/>
                        <a:latin typeface="+mj-ea"/>
                        <a:ea typeface="+mj-ea"/>
                      </a:endParaRPr>
                    </a:p>
                  </a:txBody>
                  <a:tcPr marL="5249" marR="5249" marT="5249" marB="0" anchor="ctr"/>
                </a:tc>
                <a:tc>
                  <a:txBody>
                    <a:bodyPr/>
                    <a:lstStyle/>
                    <a:p>
                      <a:pPr algn="ctr" fontAlgn="ctr"/>
                      <a:r>
                        <a:rPr lang="ja-JP" altLang="en-US" sz="1200" u="none" strike="noStrike" dirty="0">
                          <a:solidFill>
                            <a:schemeClr val="tx1"/>
                          </a:solidFill>
                          <a:effectLst/>
                          <a:latin typeface="+mj-ea"/>
                          <a:ea typeface="+mj-ea"/>
                        </a:rPr>
                        <a:t>府</a:t>
                      </a:r>
                      <a:endParaRPr lang="ja-JP" altLang="en-US" sz="1200" b="0" i="0" u="none" strike="noStrike" dirty="0">
                        <a:solidFill>
                          <a:schemeClr val="tx1"/>
                        </a:solidFill>
                        <a:effectLst/>
                        <a:latin typeface="+mj-ea"/>
                        <a:ea typeface="+mj-ea"/>
                      </a:endParaRPr>
                    </a:p>
                  </a:txBody>
                  <a:tcPr marL="5249" marR="5249" marT="5249" marB="0" anchor="ctr">
                    <a:lnB w="9525" cap="flat" cmpd="sng" algn="ctr">
                      <a:solidFill>
                        <a:schemeClr val="tx2">
                          <a:lumMod val="60000"/>
                          <a:lumOff val="40000"/>
                        </a:schemeClr>
                      </a:solidFill>
                      <a:prstDash val="solid"/>
                      <a:round/>
                      <a:headEnd type="none" w="med" len="med"/>
                      <a:tailEnd type="none" w="med" len="med"/>
                    </a:lnB>
                  </a:tcPr>
                </a:tc>
                <a:tc>
                  <a:txBody>
                    <a:bodyPr/>
                    <a:lstStyle/>
                    <a:p>
                      <a:pPr algn="l" fontAlgn="ctr"/>
                      <a:r>
                        <a:rPr lang="ja-JP" altLang="en-US" sz="1000" u="none" strike="noStrike" dirty="0">
                          <a:solidFill>
                            <a:schemeClr val="tx1"/>
                          </a:solidFill>
                          <a:effectLst/>
                          <a:latin typeface="+mj-ea"/>
                          <a:ea typeface="+mj-ea"/>
                        </a:rPr>
                        <a:t>ビジネスサポートデスクの運営</a:t>
                      </a:r>
                      <a:endParaRPr lang="en-US" altLang="ja-JP" sz="1000" u="none" strike="noStrike" dirty="0">
                        <a:solidFill>
                          <a:schemeClr val="tx1"/>
                        </a:solidFill>
                        <a:effectLst/>
                        <a:latin typeface="+mj-ea"/>
                        <a:ea typeface="+mj-ea"/>
                      </a:endParaRPr>
                    </a:p>
                    <a:p>
                      <a:pPr algn="l" fontAlgn="ctr"/>
                      <a:r>
                        <a:rPr lang="ja-JP" altLang="en-US" sz="1000" u="none" strike="noStrike" dirty="0">
                          <a:solidFill>
                            <a:schemeClr val="tx1"/>
                          </a:solidFill>
                          <a:effectLst/>
                          <a:latin typeface="+mj-ea"/>
                          <a:ea typeface="+mj-ea"/>
                        </a:rPr>
                        <a:t>企業ミッション団の派遣や海外ミッション団の受け入れによる府内企業への商談機会の提供</a:t>
                      </a:r>
                    </a:p>
                    <a:p>
                      <a:pPr algn="l" fontAlgn="ctr"/>
                      <a:r>
                        <a:rPr lang="ja-JP" altLang="en-US" sz="1000" u="none" strike="noStrike" dirty="0">
                          <a:solidFill>
                            <a:schemeClr val="tx1"/>
                          </a:solidFill>
                          <a:effectLst/>
                          <a:latin typeface="+mj-ea"/>
                          <a:ea typeface="+mj-ea"/>
                        </a:rPr>
                        <a:t>中小企業同士の交流促進や中小企業への情報発信</a:t>
                      </a:r>
                    </a:p>
                    <a:p>
                      <a:pPr algn="l" fontAlgn="ctr"/>
                      <a:r>
                        <a:rPr lang="ja-JP" altLang="en-US" sz="1000" u="none" strike="noStrike" dirty="0">
                          <a:solidFill>
                            <a:schemeClr val="tx1"/>
                          </a:solidFill>
                          <a:effectLst/>
                          <a:latin typeface="+mj-ea"/>
                          <a:ea typeface="+mj-ea"/>
                        </a:rPr>
                        <a:t>ものづくり力のブランドイメージ向上やものづくり プロモーション支援</a:t>
                      </a:r>
                      <a:endParaRPr lang="en-US" altLang="ja-JP" sz="1000" u="none" strike="noStrike" dirty="0">
                        <a:solidFill>
                          <a:schemeClr val="tx1"/>
                        </a:solidFill>
                        <a:effectLst/>
                        <a:latin typeface="+mj-ea"/>
                        <a:ea typeface="+mj-ea"/>
                      </a:endParaRPr>
                    </a:p>
                    <a:p>
                      <a:pPr algn="l" fontAlgn="ctr"/>
                      <a:r>
                        <a:rPr lang="ja-JP" altLang="en-US" sz="1000" u="none" strike="noStrike" dirty="0">
                          <a:solidFill>
                            <a:schemeClr val="tx1"/>
                          </a:solidFill>
                          <a:effectLst/>
                          <a:latin typeface="+mj-ea"/>
                          <a:ea typeface="+mj-ea"/>
                        </a:rPr>
                        <a:t>大規模展示商談会への出展支援</a:t>
                      </a:r>
                      <a:endParaRPr lang="en-US" altLang="ja-JP" sz="1000" u="none" strike="noStrike" dirty="0">
                        <a:solidFill>
                          <a:schemeClr val="tx1"/>
                        </a:solidFill>
                        <a:effectLst/>
                        <a:latin typeface="+mj-ea"/>
                        <a:ea typeface="+mj-ea"/>
                      </a:endParaRPr>
                    </a:p>
                    <a:p>
                      <a:pPr algn="l" fontAlgn="ctr"/>
                      <a:r>
                        <a:rPr lang="ja-JP" altLang="en-US" sz="1000" u="none" strike="noStrike" dirty="0">
                          <a:solidFill>
                            <a:schemeClr val="tx1"/>
                          </a:solidFill>
                          <a:effectLst/>
                          <a:latin typeface="+mj-ea"/>
                          <a:ea typeface="+mj-ea"/>
                        </a:rPr>
                        <a:t>第４次産業革命への対応等技術革新促進支援</a:t>
                      </a:r>
                      <a:endParaRPr lang="en-US" altLang="ja-JP" sz="1000" u="none" strike="noStrike" dirty="0">
                        <a:solidFill>
                          <a:schemeClr val="tx1"/>
                        </a:solidFill>
                        <a:effectLst/>
                        <a:latin typeface="+mj-ea"/>
                        <a:ea typeface="+mj-ea"/>
                      </a:endParaRPr>
                    </a:p>
                    <a:p>
                      <a:pPr algn="l" fontAlgn="ctr"/>
                      <a:r>
                        <a:rPr lang="ja-JP" altLang="en-US" sz="1000" u="none" strike="noStrike" dirty="0">
                          <a:solidFill>
                            <a:schemeClr val="tx1"/>
                          </a:solidFill>
                          <a:effectLst/>
                          <a:latin typeface="+mj-ea"/>
                          <a:ea typeface="+mj-ea"/>
                        </a:rPr>
                        <a:t>知的財産に関する相談や支援、マッチング、</a:t>
                      </a:r>
                      <a:r>
                        <a:rPr lang="en-US" altLang="ja-JP" sz="1000" u="none" strike="noStrike" dirty="0">
                          <a:solidFill>
                            <a:schemeClr val="tx1"/>
                          </a:solidFill>
                          <a:effectLst/>
                          <a:latin typeface="+mj-ea"/>
                          <a:ea typeface="+mj-ea"/>
                        </a:rPr>
                        <a:t>INPIT</a:t>
                      </a:r>
                      <a:r>
                        <a:rPr lang="ja-JP" altLang="en-US" sz="1000" u="none" strike="noStrike" dirty="0">
                          <a:solidFill>
                            <a:schemeClr val="tx1"/>
                          </a:solidFill>
                          <a:effectLst/>
                          <a:latin typeface="+mj-ea"/>
                          <a:ea typeface="+mj-ea"/>
                        </a:rPr>
                        <a:t>近畿統括本部活用促進</a:t>
                      </a:r>
                      <a:endParaRPr lang="en-US" altLang="ja-JP" sz="1000" u="none" strike="noStrike" dirty="0">
                        <a:solidFill>
                          <a:schemeClr val="tx1"/>
                        </a:solidFill>
                        <a:effectLst/>
                        <a:latin typeface="+mj-ea"/>
                        <a:ea typeface="+mj-ea"/>
                      </a:endParaRPr>
                    </a:p>
                    <a:p>
                      <a:pPr algn="l" fontAlgn="ctr"/>
                      <a:endParaRPr lang="ja-JP" altLang="en-US" sz="1000" b="0" i="0" u="none" strike="noStrike" dirty="0">
                        <a:solidFill>
                          <a:schemeClr val="tx1"/>
                        </a:solidFill>
                        <a:effectLst/>
                        <a:latin typeface="+mj-ea"/>
                        <a:ea typeface="+mj-ea"/>
                      </a:endParaRPr>
                    </a:p>
                    <a:p>
                      <a:pPr algn="l" fontAlgn="ctr"/>
                      <a:r>
                        <a:rPr lang="ja-JP" altLang="en-US" sz="1000" b="0" i="0" u="none" strike="noStrike" dirty="0">
                          <a:solidFill>
                            <a:schemeClr val="tx1"/>
                          </a:solidFill>
                          <a:effectLst/>
                          <a:latin typeface="+mj-ea"/>
                          <a:ea typeface="+mj-ea"/>
                        </a:rPr>
                        <a:t>第４次産業革命技術の活用をはじめとしたオープンイノベーションによる事業創出</a:t>
                      </a:r>
                    </a:p>
                    <a:p>
                      <a:pPr algn="l" fontAlgn="ctr"/>
                      <a:r>
                        <a:rPr lang="ja-JP" altLang="en-US" sz="1000" b="0" i="0" u="none" strike="noStrike" dirty="0">
                          <a:solidFill>
                            <a:schemeClr val="tx1"/>
                          </a:solidFill>
                          <a:effectLst/>
                          <a:latin typeface="+mj-ea"/>
                          <a:ea typeface="+mj-ea"/>
                        </a:rPr>
                        <a:t>急成長型ベンチャー企業への成長支援</a:t>
                      </a:r>
                    </a:p>
                    <a:p>
                      <a:pPr algn="l" fontAlgn="ctr"/>
                      <a:r>
                        <a:rPr lang="ja-JP" altLang="en-US" sz="1000" b="0" i="0" u="none" strike="noStrike" dirty="0">
                          <a:solidFill>
                            <a:schemeClr val="tx1"/>
                          </a:solidFill>
                          <a:effectLst/>
                          <a:latin typeface="+mj-ea"/>
                          <a:ea typeface="+mj-ea"/>
                        </a:rPr>
                        <a:t>有望起業家の発掘・支援</a:t>
                      </a:r>
                    </a:p>
                  </a:txBody>
                  <a:tcPr marL="5249" marR="5249" marT="5249" marB="0" anchor="ctr">
                    <a:lnB w="9525" cap="flat" cmpd="sng" algn="ctr">
                      <a:solidFill>
                        <a:schemeClr val="tx2">
                          <a:lumMod val="60000"/>
                          <a:lumOff val="40000"/>
                        </a:schemeClr>
                      </a:solidFill>
                      <a:prstDash val="solid"/>
                      <a:round/>
                      <a:headEnd type="none" w="med" len="med"/>
                      <a:tailEnd type="none" w="med" len="med"/>
                    </a:lnB>
                  </a:tcPr>
                </a:tc>
                <a:tc>
                  <a:txBody>
                    <a:bodyPr/>
                    <a:lstStyle/>
                    <a:p>
                      <a:pPr algn="r" fontAlgn="ctr"/>
                      <a:r>
                        <a:rPr lang="en-US" altLang="ja-JP" sz="1000" b="0" i="0" u="none" strike="noStrike" dirty="0">
                          <a:solidFill>
                            <a:schemeClr val="tx1"/>
                          </a:solidFill>
                          <a:effectLst/>
                          <a:latin typeface="+mj-ea"/>
                          <a:ea typeface="+mj-ea"/>
                        </a:rPr>
                        <a:t>67,182</a:t>
                      </a:r>
                      <a:endParaRPr lang="ja-JP" altLang="en-US" sz="1000" b="0" i="0" u="none" strike="noStrike" dirty="0">
                        <a:solidFill>
                          <a:schemeClr val="tx1"/>
                        </a:solidFill>
                        <a:effectLst/>
                        <a:latin typeface="+mj-ea"/>
                        <a:ea typeface="+mj-ea"/>
                      </a:endParaRPr>
                    </a:p>
                  </a:txBody>
                  <a:tcPr marL="5249" marR="5249" marT="5249" marB="0" anchor="ctr">
                    <a:lnR w="12700" cap="flat" cmpd="sng" algn="ctr">
                      <a:solidFill>
                        <a:schemeClr val="accent1"/>
                      </a:solidFill>
                      <a:prstDash val="solid"/>
                      <a:round/>
                      <a:headEnd type="none" w="med" len="med"/>
                      <a:tailEnd type="none" w="med" len="med"/>
                    </a:lnR>
                    <a:lnB w="9525" cap="flat" cmpd="sng" algn="ctr">
                      <a:solidFill>
                        <a:schemeClr val="tx2">
                          <a:lumMod val="60000"/>
                          <a:lumOff val="40000"/>
                        </a:schemeClr>
                      </a:solidFill>
                      <a:prstDash val="solid"/>
                      <a:round/>
                      <a:headEnd type="none" w="med" len="med"/>
                      <a:tailEnd type="none" w="med" len="med"/>
                    </a:lnB>
                  </a:tcPr>
                </a:tc>
                <a:tc>
                  <a:txBody>
                    <a:bodyPr/>
                    <a:lstStyle/>
                    <a:p>
                      <a:pPr algn="ctr" fontAlgn="ctr"/>
                      <a:r>
                        <a:rPr lang="ja-JP" altLang="en-US" sz="1200" u="none" strike="noStrike" dirty="0">
                          <a:solidFill>
                            <a:schemeClr val="tx1"/>
                          </a:solidFill>
                          <a:effectLst/>
                          <a:latin typeface="+mj-ea"/>
                          <a:ea typeface="+mj-ea"/>
                        </a:rPr>
                        <a:t>○</a:t>
                      </a:r>
                      <a:endParaRPr lang="ja-JP" altLang="en-US" sz="1200" b="0" i="0" u="none" strike="noStrike" dirty="0">
                        <a:solidFill>
                          <a:schemeClr val="tx1"/>
                        </a:solidFill>
                        <a:effectLst/>
                        <a:latin typeface="+mj-ea"/>
                        <a:ea typeface="+mj-ea"/>
                      </a:endParaRPr>
                    </a:p>
                  </a:txBody>
                  <a:tcPr marL="5249" marR="5249" marT="5249" marB="0" anchor="ctr">
                    <a:lnL w="12700" cap="flat" cmpd="sng" algn="ctr">
                      <a:solidFill>
                        <a:schemeClr val="accent1"/>
                      </a:solidFill>
                      <a:prstDash val="solid"/>
                      <a:round/>
                      <a:headEnd type="none" w="med" len="med"/>
                      <a:tailEnd type="none" w="med" len="med"/>
                    </a:lnL>
                    <a:lnB w="9525" cap="flat" cmpd="sng" algn="ctr">
                      <a:solidFill>
                        <a:schemeClr val="tx2">
                          <a:lumMod val="60000"/>
                          <a:lumOff val="40000"/>
                        </a:schemeClr>
                      </a:solidFill>
                      <a:prstDash val="solid"/>
                      <a:round/>
                      <a:headEnd type="none" w="med" len="med"/>
                      <a:tailEnd type="none" w="med" len="med"/>
                    </a:lnB>
                  </a:tcPr>
                </a:tc>
                <a:tc>
                  <a:txBody>
                    <a:bodyPr/>
                    <a:lstStyle/>
                    <a:p>
                      <a:pPr algn="ctr" fontAlgn="ctr"/>
                      <a:r>
                        <a:rPr lang="ja-JP" altLang="en-US" sz="1000" u="none" strike="noStrike" dirty="0">
                          <a:solidFill>
                            <a:schemeClr val="tx1"/>
                          </a:solidFill>
                          <a:effectLst/>
                          <a:latin typeface="+mj-ea"/>
                          <a:ea typeface="+mj-ea"/>
                        </a:rPr>
                        <a:t>令和</a:t>
                      </a:r>
                      <a:r>
                        <a:rPr lang="en-US" altLang="ja-JP" sz="1000" u="none" strike="noStrike" dirty="0">
                          <a:solidFill>
                            <a:schemeClr val="tx1"/>
                          </a:solidFill>
                          <a:effectLst/>
                          <a:latin typeface="+mj-ea"/>
                          <a:ea typeface="+mj-ea"/>
                        </a:rPr>
                        <a:t>3</a:t>
                      </a:r>
                      <a:r>
                        <a:rPr lang="ja-JP" altLang="en-US" sz="1000" u="none" strike="noStrike" dirty="0">
                          <a:solidFill>
                            <a:schemeClr val="tx1"/>
                          </a:solidFill>
                          <a:effectLst/>
                          <a:latin typeface="+mj-ea"/>
                          <a:ea typeface="+mj-ea"/>
                        </a:rPr>
                        <a:t>年度</a:t>
                      </a:r>
                      <a:endParaRPr lang="ja-JP" altLang="en-US" sz="1000" b="0" i="0" u="none" strike="noStrike" dirty="0">
                        <a:solidFill>
                          <a:schemeClr val="tx1"/>
                        </a:solidFill>
                        <a:effectLst/>
                        <a:latin typeface="+mj-ea"/>
                        <a:ea typeface="+mj-ea"/>
                      </a:endParaRPr>
                    </a:p>
                    <a:p>
                      <a:pPr algn="ctr" fontAlgn="ctr"/>
                      <a:endParaRPr lang="en-US" altLang="ja-JP" sz="1000" b="0" i="0" u="none" strike="noStrike" dirty="0">
                        <a:solidFill>
                          <a:schemeClr val="tx1"/>
                        </a:solidFill>
                        <a:effectLst/>
                        <a:latin typeface="+mj-ea"/>
                        <a:ea typeface="+mj-ea"/>
                      </a:endParaRPr>
                    </a:p>
                    <a:p>
                      <a:pPr algn="ctr" fontAlgn="ctr"/>
                      <a:endParaRPr lang="ja-JP" altLang="en-US" sz="1000" b="0" i="0" u="none" strike="noStrike" dirty="0">
                        <a:solidFill>
                          <a:schemeClr val="tx1"/>
                        </a:solidFill>
                        <a:effectLst/>
                        <a:latin typeface="+mj-ea"/>
                        <a:ea typeface="+mj-ea"/>
                      </a:endParaRPr>
                    </a:p>
                  </a:txBody>
                  <a:tcPr marL="5249" marR="5249" marT="5249" marB="0" anchor="ctr">
                    <a:lnB w="9525" cap="flat" cmpd="sng" algn="ctr">
                      <a:solidFill>
                        <a:schemeClr val="tx2">
                          <a:lumMod val="60000"/>
                          <a:lumOff val="40000"/>
                        </a:schemeClr>
                      </a:solidFill>
                      <a:prstDash val="solid"/>
                      <a:round/>
                      <a:headEnd type="none" w="med" len="med"/>
                      <a:tailEnd type="none" w="med" len="med"/>
                    </a:lnB>
                  </a:tcPr>
                </a:tc>
                <a:tc row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u="none" strike="noStrike" dirty="0">
                          <a:solidFill>
                            <a:schemeClr val="tx1"/>
                          </a:solidFill>
                          <a:effectLst/>
                          <a:latin typeface="+mj-ea"/>
                          <a:ea typeface="+mj-ea"/>
                        </a:rPr>
                        <a:t>大阪産業局設立当初から可能なものより、実行委員会方式等により大阪産業局に資源集中</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900" b="0" i="0" u="none" strike="sngStrike" baseline="0" dirty="0">
                        <a:solidFill>
                          <a:schemeClr val="tx1"/>
                        </a:solidFill>
                        <a:effectLst/>
                        <a:latin typeface="+mj-ea"/>
                        <a:ea typeface="+mj-ea"/>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baseline="0" dirty="0">
                          <a:solidFill>
                            <a:schemeClr val="tx1"/>
                          </a:solidFill>
                          <a:effectLst/>
                          <a:latin typeface="+mj-ea"/>
                          <a:ea typeface="+mn-ea"/>
                          <a:cs typeface="+mn-cs"/>
                        </a:rPr>
                        <a:t>客観的評価システムの構築、関係先との調整を行い交付金化</a:t>
                      </a:r>
                      <a:endParaRPr kumimoji="1" lang="en-US" altLang="ja-JP" sz="1000" b="0" i="0" u="none" strike="noStrike" kern="1200" baseline="0" dirty="0">
                        <a:solidFill>
                          <a:schemeClr val="tx1"/>
                        </a:solidFill>
                        <a:effectLst/>
                        <a:latin typeface="+mj-ea"/>
                        <a:ea typeface="+mn-ea"/>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000" b="0" i="0" u="none" strike="noStrike" kern="1200" baseline="0" dirty="0">
                        <a:solidFill>
                          <a:schemeClr val="tx1"/>
                        </a:solidFill>
                        <a:effectLst/>
                        <a:latin typeface="+mj-ea"/>
                        <a:ea typeface="+mn-ea"/>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000" b="0" i="0" u="none" strike="noStrike" kern="1200" baseline="0" dirty="0">
                        <a:solidFill>
                          <a:schemeClr val="tx1"/>
                        </a:solidFill>
                        <a:effectLst/>
                        <a:latin typeface="+mj-ea"/>
                        <a:ea typeface="+mn-ea"/>
                        <a:cs typeface="+mn-cs"/>
                      </a:endParaRPr>
                    </a:p>
                  </a:txBody>
                  <a:tcPr marL="5249" marR="5249" marT="5249" marB="0" anchor="ctr">
                    <a:lnB w="9525" cap="flat" cmpd="sng" algn="ctr">
                      <a:solidFill>
                        <a:schemeClr val="tx2">
                          <a:lumMod val="60000"/>
                          <a:lumOff val="40000"/>
                        </a:schemeClr>
                      </a:solidFill>
                      <a:prstDash val="solid"/>
                      <a:round/>
                      <a:headEnd type="none" w="med" len="med"/>
                      <a:tailEnd type="none" w="med" len="med"/>
                    </a:lnB>
                  </a:tcPr>
                </a:tc>
                <a:extLst>
                  <a:ext uri="{0D108BD9-81ED-4DB2-BD59-A6C34878D82A}">
                    <a16:rowId xmlns:a16="http://schemas.microsoft.com/office/drawing/2014/main" val="10007"/>
                  </a:ext>
                </a:extLst>
              </a:tr>
              <a:tr h="140884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200" u="none" strike="noStrike" dirty="0">
                          <a:solidFill>
                            <a:schemeClr val="tx1"/>
                          </a:solidFill>
                          <a:effectLst/>
                          <a:latin typeface="+mj-ea"/>
                          <a:ea typeface="+mj-ea"/>
                        </a:rPr>
                        <a:t>市</a:t>
                      </a:r>
                      <a:endParaRPr lang="ja-JP" altLang="en-US" sz="1200" b="0" i="0" u="none" strike="noStrike" dirty="0">
                        <a:solidFill>
                          <a:schemeClr val="tx1"/>
                        </a:solidFill>
                        <a:effectLst/>
                        <a:latin typeface="+mj-ea"/>
                        <a:ea typeface="+mj-ea"/>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a:txBody>
                    <a:bodyPr/>
                    <a:lstStyle/>
                    <a:p>
                      <a:pPr algn="l" fontAlgn="ctr"/>
                      <a:r>
                        <a:rPr lang="ja-JP" altLang="en-US" sz="1000" u="none" strike="noStrike" dirty="0">
                          <a:solidFill>
                            <a:schemeClr val="tx1"/>
                          </a:solidFill>
                          <a:effectLst/>
                          <a:latin typeface="+mj-ea"/>
                          <a:ea typeface="+mj-ea"/>
                        </a:rPr>
                        <a:t> 産業振興・中小企業支援施策の企画サポート　</a:t>
                      </a:r>
                      <a:endParaRPr lang="ja-JP" altLang="en-US" sz="1000" b="0" i="0" u="none" strike="noStrike" dirty="0">
                        <a:solidFill>
                          <a:schemeClr val="tx1"/>
                        </a:solidFill>
                        <a:effectLst/>
                        <a:latin typeface="+mj-ea"/>
                        <a:ea typeface="+mj-ea"/>
                      </a:endParaRPr>
                    </a:p>
                    <a:p>
                      <a:pPr algn="l" fontAlgn="ctr"/>
                      <a:r>
                        <a:rPr kumimoji="1" lang="ja-JP" altLang="en-US" sz="1000" u="none" strike="noStrike" kern="1200" dirty="0">
                          <a:solidFill>
                            <a:schemeClr val="tx1"/>
                          </a:solidFill>
                          <a:effectLst/>
                          <a:latin typeface="+mj-ea"/>
                          <a:ea typeface="+mn-ea"/>
                          <a:cs typeface="+mn-cs"/>
                        </a:rPr>
                        <a:t> </a:t>
                      </a:r>
                      <a:r>
                        <a:rPr kumimoji="1" lang="en-US" altLang="ja-JP" sz="1000" u="none" strike="noStrike" kern="1200" dirty="0">
                          <a:solidFill>
                            <a:schemeClr val="tx1"/>
                          </a:solidFill>
                          <a:effectLst/>
                          <a:latin typeface="+mj-ea"/>
                          <a:ea typeface="+mn-ea"/>
                          <a:cs typeface="+mn-cs"/>
                        </a:rPr>
                        <a:t>OIH</a:t>
                      </a:r>
                      <a:r>
                        <a:rPr kumimoji="1" lang="ja-JP" altLang="en-US" sz="1000" u="none" strike="noStrike" kern="1200" dirty="0">
                          <a:solidFill>
                            <a:schemeClr val="tx1"/>
                          </a:solidFill>
                          <a:effectLst/>
                          <a:latin typeface="+mj-ea"/>
                          <a:ea typeface="+mn-ea"/>
                          <a:cs typeface="+mn-cs"/>
                        </a:rPr>
                        <a:t>シードアクセラレーションプログラム</a:t>
                      </a:r>
                      <a:br>
                        <a:rPr kumimoji="1" lang="ja-JP" altLang="en-US" sz="1000" u="none" strike="noStrike" kern="1200" dirty="0">
                          <a:solidFill>
                            <a:schemeClr val="tx1"/>
                          </a:solidFill>
                          <a:effectLst/>
                          <a:latin typeface="+mj-ea"/>
                          <a:ea typeface="+mn-ea"/>
                          <a:cs typeface="+mn-cs"/>
                        </a:rPr>
                      </a:br>
                      <a:r>
                        <a:rPr kumimoji="1" lang="ja-JP" altLang="en-US" sz="1000" u="none" strike="noStrike" kern="1200" dirty="0">
                          <a:solidFill>
                            <a:schemeClr val="tx1"/>
                          </a:solidFill>
                          <a:effectLst/>
                          <a:latin typeface="+mj-ea"/>
                          <a:ea typeface="+mn-ea"/>
                          <a:cs typeface="+mn-cs"/>
                        </a:rPr>
                        <a:t> 国際イノベーション会議の企画、開催</a:t>
                      </a:r>
                      <a:endParaRPr lang="ja-JP" altLang="en-US" sz="1000" b="0" i="0" u="none" strike="noStrike" dirty="0">
                        <a:solidFill>
                          <a:schemeClr val="tx1"/>
                        </a:solidFill>
                        <a:effectLst/>
                        <a:latin typeface="+mj-ea"/>
                        <a:ea typeface="+mj-ea"/>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a:txBody>
                    <a:bodyPr/>
                    <a:lstStyle/>
                    <a:p>
                      <a:pPr algn="r" fontAlgn="ctr"/>
                      <a:r>
                        <a:rPr lang="en-US" altLang="ja-JP" sz="1000" u="none" strike="noStrike" dirty="0">
                          <a:solidFill>
                            <a:schemeClr val="tx1"/>
                          </a:solidFill>
                          <a:effectLst/>
                          <a:latin typeface="+mj-ea"/>
                          <a:ea typeface="+mj-ea"/>
                        </a:rPr>
                        <a:t>60,981  </a:t>
                      </a:r>
                      <a:endParaRPr lang="en-US" altLang="ja-JP" sz="1000" b="0" i="0" u="none" strike="noStrike" dirty="0">
                        <a:solidFill>
                          <a:schemeClr val="tx1"/>
                        </a:solidFill>
                        <a:effectLst/>
                        <a:latin typeface="+mj-ea"/>
                        <a:ea typeface="+mj-ea"/>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a:txBody>
                    <a:bodyPr/>
                    <a:lstStyle/>
                    <a:p>
                      <a:pPr algn="ctr" fontAlgn="ctr"/>
                      <a:r>
                        <a:rPr lang="ja-JP" altLang="en-US" sz="1200" u="none" strike="noStrike" dirty="0">
                          <a:solidFill>
                            <a:schemeClr val="tx1"/>
                          </a:solidFill>
                          <a:effectLst/>
                          <a:latin typeface="+mj-ea"/>
                          <a:ea typeface="+mj-ea"/>
                        </a:rPr>
                        <a:t>○</a:t>
                      </a:r>
                      <a:endParaRPr lang="ja-JP" altLang="en-US" sz="1200" b="0" i="0" u="none" strike="noStrike" dirty="0">
                        <a:solidFill>
                          <a:schemeClr val="tx1"/>
                        </a:solidFill>
                        <a:effectLst/>
                        <a:latin typeface="+mj-ea"/>
                        <a:ea typeface="+mj-ea"/>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a:txBody>
                    <a:bodyPr/>
                    <a:lstStyle/>
                    <a:p>
                      <a:pPr algn="ctr" fontAlgn="ctr"/>
                      <a:r>
                        <a:rPr lang="ja-JP" altLang="en-US" sz="1000" u="none" strike="noStrike" dirty="0">
                          <a:solidFill>
                            <a:schemeClr val="tx1"/>
                          </a:solidFill>
                          <a:effectLst/>
                          <a:latin typeface="+mj-ea"/>
                          <a:ea typeface="+mj-ea"/>
                        </a:rPr>
                        <a:t>令和</a:t>
                      </a:r>
                      <a:r>
                        <a:rPr lang="en-US" altLang="ja-JP" sz="1000" u="none" strike="noStrike" dirty="0">
                          <a:solidFill>
                            <a:schemeClr val="tx1"/>
                          </a:solidFill>
                          <a:effectLst/>
                          <a:latin typeface="+mj-ea"/>
                          <a:ea typeface="+mj-ea"/>
                        </a:rPr>
                        <a:t>3</a:t>
                      </a:r>
                      <a:r>
                        <a:rPr lang="ja-JP" altLang="en-US" sz="1000" u="none" strike="noStrike" dirty="0">
                          <a:solidFill>
                            <a:schemeClr val="tx1"/>
                          </a:solidFill>
                          <a:effectLst/>
                          <a:latin typeface="+mj-ea"/>
                          <a:ea typeface="+mj-ea"/>
                        </a:rPr>
                        <a:t>年度まで</a:t>
                      </a:r>
                      <a:endParaRPr lang="ja-JP" altLang="en-US" sz="1000" b="0" i="0" u="none" strike="noStrike" dirty="0">
                        <a:solidFill>
                          <a:schemeClr val="tx1"/>
                        </a:solidFill>
                        <a:effectLst/>
                        <a:latin typeface="+mj-ea"/>
                        <a:ea typeface="+mj-ea"/>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vMerge="1">
                  <a:txBody>
                    <a:bodyPr/>
                    <a:lstStyle/>
                    <a:p>
                      <a:pPr algn="l" fontAlgn="ctr"/>
                      <a:endParaRPr lang="ja-JP" altLang="en-US" sz="900" b="0" i="0" u="none" strike="noStrike" dirty="0">
                        <a:solidFill>
                          <a:srgbClr val="000000"/>
                        </a:solidFill>
                        <a:effectLst/>
                        <a:latin typeface="+mj-ea"/>
                        <a:ea typeface="+mj-ea"/>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extLst>
                  <a:ext uri="{0D108BD9-81ED-4DB2-BD59-A6C34878D82A}">
                    <a16:rowId xmlns:a16="http://schemas.microsoft.com/office/drawing/2014/main" val="1175478522"/>
                  </a:ext>
                </a:extLst>
              </a:tr>
              <a:tr h="360040">
                <a:tc vMerge="1">
                  <a:txBody>
                    <a:bodyPr/>
                    <a:lstStyle/>
                    <a:p>
                      <a:pPr algn="ctr" fontAlgn="ctr"/>
                      <a:endParaRPr lang="ja-JP" altLang="en-US" sz="1200" b="0" i="0" u="none" strike="noStrike" dirty="0">
                        <a:solidFill>
                          <a:schemeClr val="tx1"/>
                        </a:solidFill>
                        <a:effectLst/>
                        <a:latin typeface="+mj-ea"/>
                        <a:ea typeface="+mj-ea"/>
                      </a:endParaRPr>
                    </a:p>
                  </a:txBody>
                  <a:tcPr marL="5249" marR="5249" marT="5249" marB="0" anchor="ctr"/>
                </a:tc>
                <a:tc gridSpan="2">
                  <a:txBody>
                    <a:bodyPr/>
                    <a:lstStyle/>
                    <a:p>
                      <a:pPr algn="ctr"/>
                      <a:r>
                        <a:rPr kumimoji="1" lang="ja-JP" altLang="en-US" sz="1200" b="0" i="0" u="none" strike="noStrike" kern="1200" dirty="0">
                          <a:solidFill>
                            <a:schemeClr val="tx1"/>
                          </a:solidFill>
                          <a:effectLst/>
                          <a:latin typeface="+mj-ea"/>
                          <a:ea typeface="+mn-ea"/>
                          <a:cs typeface="+mn-cs"/>
                        </a:rPr>
                        <a:t>Ｂ　府市小計</a:t>
                      </a:r>
                      <a:endParaRPr kumimoji="1" lang="ja-JP" altLang="en-US" dirty="0">
                        <a:solidFill>
                          <a:schemeClr val="tx1"/>
                        </a:solidFill>
                      </a:endParaRPr>
                    </a:p>
                  </a:txBody>
                  <a:tcPr marL="5249" marR="5249" marT="5249" marB="0" anchor="ctr"/>
                </a:tc>
                <a:tc hMerge="1">
                  <a:txBody>
                    <a:bodyPr/>
                    <a:lstStyle/>
                    <a:p>
                      <a:pPr algn="ctr" fontAlgn="ctr"/>
                      <a:endParaRPr lang="ja-JP" altLang="en-US" sz="1200" b="0" i="0" u="none" strike="noStrike" dirty="0">
                        <a:solidFill>
                          <a:srgbClr val="000000"/>
                        </a:solidFill>
                        <a:effectLst/>
                        <a:latin typeface="+mj-ea"/>
                        <a:ea typeface="+mj-ea"/>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ja-JP" altLang="en-US" sz="1000" b="0" i="0" u="none" strike="noStrike" kern="1200" dirty="0">
                        <a:solidFill>
                          <a:schemeClr val="tx1"/>
                        </a:solidFill>
                        <a:effectLst/>
                        <a:latin typeface="+mj-ea"/>
                        <a:ea typeface="+mn-ea"/>
                        <a:cs typeface="+mn-cs"/>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a:txBody>
                    <a:bodyPr/>
                    <a:lstStyle/>
                    <a:p>
                      <a:pPr algn="r" fontAlgn="ctr"/>
                      <a:r>
                        <a:rPr lang="en-US" altLang="ja-JP" sz="1000" u="none" strike="noStrike" dirty="0">
                          <a:solidFill>
                            <a:schemeClr val="tx1"/>
                          </a:solidFill>
                          <a:effectLst/>
                          <a:latin typeface="+mj-ea"/>
                          <a:ea typeface="+mj-ea"/>
                        </a:rPr>
                        <a:t>128,163 </a:t>
                      </a:r>
                      <a:endParaRPr lang="en-US" altLang="ja-JP" sz="1000" b="0" i="0" u="none" strike="noStrike" dirty="0">
                        <a:solidFill>
                          <a:schemeClr val="tx1"/>
                        </a:solidFill>
                        <a:effectLst/>
                        <a:latin typeface="+mj-ea"/>
                        <a:ea typeface="+mj-ea"/>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gridSpan="3">
                  <a:txBody>
                    <a:bodyPr/>
                    <a:lstStyle/>
                    <a:p>
                      <a:pPr algn="ctr"/>
                      <a:endParaRPr kumimoji="1" lang="ja-JP" altLang="en-US" sz="1200" dirty="0">
                        <a:solidFill>
                          <a:schemeClr val="tx1"/>
                        </a:solidFill>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hMerge="1">
                  <a:txBody>
                    <a:bodyPr/>
                    <a:lstStyle/>
                    <a:p>
                      <a:pPr algn="ctr"/>
                      <a:endParaRPr kumimoji="1" lang="ja-JP" altLang="en-US" sz="1000" dirty="0">
                        <a:latin typeface="+mj-ea"/>
                        <a:ea typeface="+mj-ea"/>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hMerge="1">
                  <a:txBody>
                    <a:bodyPr/>
                    <a:lstStyle/>
                    <a:p>
                      <a:pPr algn="l" fontAlgn="ctr"/>
                      <a:endParaRPr lang="ja-JP" altLang="en-US" sz="900" b="0" i="0" u="none" strike="noStrike" dirty="0">
                        <a:solidFill>
                          <a:srgbClr val="000000"/>
                        </a:solidFill>
                        <a:effectLst/>
                        <a:latin typeface="+mj-ea"/>
                        <a:ea typeface="+mj-ea"/>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extLst>
                  <a:ext uri="{0D108BD9-81ED-4DB2-BD59-A6C34878D82A}">
                    <a16:rowId xmlns:a16="http://schemas.microsoft.com/office/drawing/2014/main" val="1958560741"/>
                  </a:ext>
                </a:extLst>
              </a:tr>
              <a:tr h="360040">
                <a:tc gridSpan="3">
                  <a:txBody>
                    <a:bodyPr/>
                    <a:lstStyle/>
                    <a:p>
                      <a:pPr algn="ctr"/>
                      <a:r>
                        <a:rPr kumimoji="1" lang="ja-JP" altLang="en-US" sz="1200" b="0" dirty="0">
                          <a:solidFill>
                            <a:schemeClr val="tx1"/>
                          </a:solidFill>
                          <a:latin typeface="+mj-ea"/>
                          <a:ea typeface="+mj-ea"/>
                        </a:rPr>
                        <a:t>取り組み①　府市小計</a:t>
                      </a:r>
                    </a:p>
                  </a:txBody>
                  <a:tcPr marL="5249" marR="5249" marT="5249" marB="0" anchor="ctr"/>
                </a:tc>
                <a:tc hMerge="1">
                  <a:txBody>
                    <a:bodyPr/>
                    <a:lstStyle/>
                    <a:p>
                      <a:pPr algn="ctr"/>
                      <a:endParaRPr kumimoji="1" lang="ja-JP" altLang="en-US" dirty="0"/>
                    </a:p>
                  </a:txBody>
                  <a:tcPr marL="5249" marR="5249" marT="5249" marB="0" anchor="ct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ja-JP" altLang="en-US" sz="1200" b="0" i="0" u="none" strike="noStrike" kern="1200" dirty="0">
                        <a:solidFill>
                          <a:schemeClr val="tx1"/>
                        </a:solidFill>
                        <a:effectLst/>
                        <a:latin typeface="+mj-ea"/>
                        <a:ea typeface="+mj-ea"/>
                        <a:cs typeface="+mn-cs"/>
                      </a:endParaRPr>
                    </a:p>
                  </a:txBody>
                  <a:tcPr marL="5249" marR="5249" marT="5249" marB="0" vert="eaVert"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a:txBody>
                    <a:bodyPr/>
                    <a:lstStyle/>
                    <a:p>
                      <a:pPr algn="r" fontAlgn="ctr"/>
                      <a:r>
                        <a:rPr lang="en-US" altLang="ja-JP" sz="1000" b="0" i="0" u="none" strike="noStrike" dirty="0">
                          <a:solidFill>
                            <a:schemeClr val="tx1"/>
                          </a:solidFill>
                          <a:effectLst/>
                          <a:latin typeface="+mj-ea"/>
                          <a:ea typeface="+mj-ea"/>
                        </a:rPr>
                        <a:t>1,248,870</a:t>
                      </a: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gridSpan="3">
                  <a:txBody>
                    <a:bodyPr/>
                    <a:lstStyle/>
                    <a:p>
                      <a:pPr algn="ctr"/>
                      <a:endParaRPr kumimoji="1" lang="ja-JP" altLang="en-US" sz="1200" dirty="0">
                        <a:solidFill>
                          <a:schemeClr val="tx1"/>
                        </a:solidFill>
                      </a:endParaRPr>
                    </a:p>
                  </a:txBody>
                  <a:tcPr marL="5249" marR="5249" marT="5249" marB="0" vert="eaVert"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hMerge="1">
                  <a:txBody>
                    <a:bodyPr/>
                    <a:lstStyle/>
                    <a:p>
                      <a:endParaRPr kumimoji="1" lang="ja-JP" altLang="en-US"/>
                    </a:p>
                  </a:txBody>
                  <a:tcPr>
                    <a:lnT w="9525" cap="flat" cmpd="sng" algn="ctr">
                      <a:solidFill>
                        <a:schemeClr val="tx2">
                          <a:lumMod val="60000"/>
                          <a:lumOff val="40000"/>
                        </a:schemeClr>
                      </a:solidFill>
                      <a:prstDash val="solid"/>
                      <a:round/>
                      <a:headEnd type="none" w="med" len="med"/>
                      <a:tailEnd type="none" w="med" len="med"/>
                    </a:lnT>
                  </a:tcPr>
                </a:tc>
                <a:tc hMerge="1">
                  <a:txBody>
                    <a:bodyPr/>
                    <a:lstStyle/>
                    <a:p>
                      <a:endParaRPr kumimoji="1" lang="ja-JP" altLang="en-US"/>
                    </a:p>
                  </a:txBody>
                  <a:tcPr/>
                </a:tc>
                <a:extLst>
                  <a:ext uri="{0D108BD9-81ED-4DB2-BD59-A6C34878D82A}">
                    <a16:rowId xmlns:a16="http://schemas.microsoft.com/office/drawing/2014/main" val="1460377007"/>
                  </a:ext>
                </a:extLst>
              </a:tr>
            </a:tbl>
          </a:graphicData>
        </a:graphic>
      </p:graphicFrame>
      <p:sp>
        <p:nvSpPr>
          <p:cNvPr id="3" name="スライド番号プレースホルダー 2"/>
          <p:cNvSpPr>
            <a:spLocks noGrp="1"/>
          </p:cNvSpPr>
          <p:nvPr>
            <p:ph type="sldNum" sz="quarter" idx="12"/>
          </p:nvPr>
        </p:nvSpPr>
        <p:spPr>
          <a:xfrm>
            <a:off x="6942158" y="6492875"/>
            <a:ext cx="2133600" cy="365125"/>
          </a:xfrm>
        </p:spPr>
        <p:txBody>
          <a:bodyPr/>
          <a:lstStyle/>
          <a:p>
            <a:fld id="{BC593BD6-7B81-4DC4-A419-5351E31EDD39}" type="slidenum">
              <a:rPr kumimoji="1" lang="ja-JP" altLang="en-US" smtClean="0"/>
              <a:t>12</a:t>
            </a:fld>
            <a:endParaRPr kumimoji="1" lang="ja-JP" altLang="en-US" dirty="0"/>
          </a:p>
        </p:txBody>
      </p:sp>
      <p:sp>
        <p:nvSpPr>
          <p:cNvPr id="6" name="正方形/長方形 5"/>
          <p:cNvSpPr/>
          <p:nvPr/>
        </p:nvSpPr>
        <p:spPr>
          <a:xfrm>
            <a:off x="0" y="0"/>
            <a:ext cx="5507462" cy="43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（参考②）</a:t>
            </a:r>
            <a:r>
              <a:rPr lang="ja-JP" altLang="en-US" b="1" dirty="0">
                <a:latin typeface="Meiryo UI" panose="020B0604030504040204" pitchFamily="50" charset="-128"/>
                <a:ea typeface="Meiryo UI" panose="020B0604030504040204" pitchFamily="50" charset="-128"/>
                <a:cs typeface="Meiryo UI" panose="020B0604030504040204" pitchFamily="50" charset="-128"/>
              </a:rPr>
              <a:t>府市事業の見直しについて</a:t>
            </a:r>
            <a:endParaRPr kumimoji="1" lang="ja-JP" altLang="en-US" b="1"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8030194" y="177337"/>
            <a:ext cx="819455" cy="261610"/>
          </a:xfrm>
          <a:prstGeom prst="rect">
            <a:avLst/>
          </a:prstGeom>
          <a:noFill/>
        </p:spPr>
        <p:txBody>
          <a:bodyPr wrap="none" rtlCol="0">
            <a:spAutoFit/>
          </a:bodyPr>
          <a:lstStyle/>
          <a:p>
            <a:r>
              <a:rPr kumimoji="1" lang="ja-JP" altLang="en-US" sz="1100" dirty="0" smtClean="0"/>
              <a:t>単位：千円</a:t>
            </a:r>
            <a:endParaRPr kumimoji="1" lang="ja-JP" altLang="en-US" sz="1100" dirty="0"/>
          </a:p>
        </p:txBody>
      </p:sp>
    </p:spTree>
    <p:extLst>
      <p:ext uri="{BB962C8B-B14F-4D97-AF65-F5344CB8AC3E}">
        <p14:creationId xmlns:p14="http://schemas.microsoft.com/office/powerpoint/2010/main" val="2621766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420691247"/>
              </p:ext>
            </p:extLst>
          </p:nvPr>
        </p:nvGraphicFramePr>
        <p:xfrm>
          <a:off x="189306" y="620688"/>
          <a:ext cx="8928991" cy="4852024"/>
        </p:xfrm>
        <a:graphic>
          <a:graphicData uri="http://schemas.openxmlformats.org/drawingml/2006/table">
            <a:tbl>
              <a:tblPr>
                <a:tableStyleId>{69CF1AB2-1976-4502-BF36-3FF5EA218861}</a:tableStyleId>
              </a:tblPr>
              <a:tblGrid>
                <a:gridCol w="371260">
                  <a:extLst>
                    <a:ext uri="{9D8B030D-6E8A-4147-A177-3AD203B41FA5}">
                      <a16:colId xmlns:a16="http://schemas.microsoft.com/office/drawing/2014/main" val="20000"/>
                    </a:ext>
                  </a:extLst>
                </a:gridCol>
                <a:gridCol w="1356931">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gridCol w="2520280">
                  <a:extLst>
                    <a:ext uri="{9D8B030D-6E8A-4147-A177-3AD203B41FA5}">
                      <a16:colId xmlns:a16="http://schemas.microsoft.com/office/drawing/2014/main" val="20004"/>
                    </a:ext>
                  </a:extLst>
                </a:gridCol>
                <a:gridCol w="720080">
                  <a:extLst>
                    <a:ext uri="{9D8B030D-6E8A-4147-A177-3AD203B41FA5}">
                      <a16:colId xmlns:a16="http://schemas.microsoft.com/office/drawing/2014/main" val="20005"/>
                    </a:ext>
                  </a:extLst>
                </a:gridCol>
                <a:gridCol w="2592288">
                  <a:extLst>
                    <a:ext uri="{9D8B030D-6E8A-4147-A177-3AD203B41FA5}">
                      <a16:colId xmlns:a16="http://schemas.microsoft.com/office/drawing/2014/main" val="20006"/>
                    </a:ext>
                  </a:extLst>
                </a:gridCol>
              </a:tblGrid>
              <a:tr h="624775">
                <a:tc gridSpan="2">
                  <a:txBody>
                    <a:bodyPr/>
                    <a:lstStyle/>
                    <a:p>
                      <a:pPr algn="ctr" fontAlgn="ctr"/>
                      <a:r>
                        <a:rPr lang="ja-JP" altLang="en-US" sz="1200" u="none" strike="noStrike" dirty="0">
                          <a:solidFill>
                            <a:schemeClr val="tx1"/>
                          </a:solidFill>
                          <a:effectLst/>
                          <a:latin typeface="+mj-ea"/>
                          <a:ea typeface="+mj-ea"/>
                        </a:rPr>
                        <a:t>分類</a:t>
                      </a:r>
                      <a:endParaRPr lang="ja-JP" altLang="en-US" sz="1200" b="0" i="0" u="none" strike="noStrike" dirty="0">
                        <a:solidFill>
                          <a:schemeClr val="tx1"/>
                        </a:solidFill>
                        <a:effectLst/>
                        <a:latin typeface="+mj-ea"/>
                        <a:ea typeface="+mj-ea"/>
                      </a:endParaRPr>
                    </a:p>
                  </a:txBody>
                  <a:tcPr marL="5249" marR="5249" marT="5249" marB="0" anchor="ctr"/>
                </a:tc>
                <a:tc hMerge="1">
                  <a:txBody>
                    <a:bodyPr/>
                    <a:lstStyle/>
                    <a:p>
                      <a:endParaRPr kumimoji="1" lang="ja-JP" altLang="en-US"/>
                    </a:p>
                  </a:txBody>
                  <a:tcPr/>
                </a:tc>
                <a:tc>
                  <a:txBody>
                    <a:bodyPr/>
                    <a:lstStyle/>
                    <a:p>
                      <a:pPr algn="ctr" fontAlgn="ctr"/>
                      <a:r>
                        <a:rPr lang="ja-JP" altLang="en-US" sz="1200" u="none" strike="noStrike" dirty="0">
                          <a:solidFill>
                            <a:schemeClr val="tx1"/>
                          </a:solidFill>
                          <a:effectLst/>
                          <a:latin typeface="+mj-ea"/>
                          <a:ea typeface="+mj-ea"/>
                        </a:rPr>
                        <a:t>種別</a:t>
                      </a:r>
                      <a:endParaRPr lang="ja-JP" altLang="en-US" sz="1200" b="0" i="0" u="none" strike="noStrike" dirty="0">
                        <a:solidFill>
                          <a:schemeClr val="tx1"/>
                        </a:solidFill>
                        <a:effectLst/>
                        <a:latin typeface="+mj-ea"/>
                        <a:ea typeface="+mj-ea"/>
                      </a:endParaRPr>
                    </a:p>
                  </a:txBody>
                  <a:tcPr marL="5249" marR="5249" marT="5249" marB="0" anchor="ctr"/>
                </a:tc>
                <a:tc>
                  <a:txBody>
                    <a:bodyPr/>
                    <a:lstStyle/>
                    <a:p>
                      <a:pPr algn="ctr" fontAlgn="ctr"/>
                      <a:r>
                        <a:rPr lang="ja-JP" altLang="en-US" sz="1200" u="none" strike="noStrike" dirty="0">
                          <a:solidFill>
                            <a:schemeClr val="tx1"/>
                          </a:solidFill>
                          <a:effectLst/>
                          <a:latin typeface="+mj-ea"/>
                          <a:ea typeface="+mj-ea"/>
                        </a:rPr>
                        <a:t>事業</a:t>
                      </a:r>
                      <a:endParaRPr lang="ja-JP" altLang="en-US" sz="1200" b="0" i="0" u="none" strike="sngStrike" dirty="0">
                        <a:solidFill>
                          <a:schemeClr val="tx1"/>
                        </a:solidFill>
                        <a:effectLst/>
                        <a:latin typeface="+mj-ea"/>
                        <a:ea typeface="+mj-ea"/>
                      </a:endParaRPr>
                    </a:p>
                  </a:txBody>
                  <a:tcPr marL="5249" marR="5249" marT="5249" marB="0" anchor="ctr"/>
                </a:tc>
                <a:tc>
                  <a:txBody>
                    <a:bodyPr/>
                    <a:lstStyle/>
                    <a:p>
                      <a:pPr algn="ctr" fontAlgn="ctr"/>
                      <a:r>
                        <a:rPr lang="en-US" altLang="ja-JP" sz="1200" u="none" strike="noStrike" dirty="0">
                          <a:solidFill>
                            <a:schemeClr val="tx1"/>
                          </a:solidFill>
                          <a:effectLst/>
                          <a:latin typeface="+mj-ea"/>
                          <a:ea typeface="+mj-ea"/>
                        </a:rPr>
                        <a:t>2019</a:t>
                      </a:r>
                      <a:r>
                        <a:rPr lang="ja-JP" altLang="en-US" sz="1200" u="none" strike="noStrike" dirty="0">
                          <a:solidFill>
                            <a:schemeClr val="tx1"/>
                          </a:solidFill>
                          <a:effectLst/>
                          <a:latin typeface="+mj-ea"/>
                          <a:ea typeface="+mj-ea"/>
                        </a:rPr>
                        <a:t>年度</a:t>
                      </a:r>
                      <a:endParaRPr lang="en-US" altLang="ja-JP" sz="1200" u="none" strike="noStrike" dirty="0">
                        <a:solidFill>
                          <a:schemeClr val="tx1"/>
                        </a:solidFill>
                        <a:effectLst/>
                        <a:latin typeface="+mj-ea"/>
                        <a:ea typeface="+mj-ea"/>
                      </a:endParaRPr>
                    </a:p>
                    <a:p>
                      <a:pPr algn="ctr" fontAlgn="ctr"/>
                      <a:r>
                        <a:rPr lang="ja-JP" altLang="en-US" sz="1200" u="none" strike="noStrike" dirty="0">
                          <a:solidFill>
                            <a:schemeClr val="tx1"/>
                          </a:solidFill>
                          <a:effectLst/>
                          <a:latin typeface="+mj-ea"/>
                          <a:ea typeface="+mj-ea"/>
                        </a:rPr>
                        <a:t>予算額</a:t>
                      </a:r>
                      <a:endParaRPr lang="ja-JP" altLang="en-US" sz="1200" b="0" i="0" u="none" strike="noStrike" dirty="0">
                        <a:solidFill>
                          <a:schemeClr val="tx1"/>
                        </a:solidFill>
                        <a:effectLst/>
                        <a:latin typeface="+mj-ea"/>
                        <a:ea typeface="+mj-ea"/>
                      </a:endParaRPr>
                    </a:p>
                  </a:txBody>
                  <a:tcPr marL="5249" marR="5249" marT="5249" marB="0" anchor="ctr"/>
                </a:tc>
                <a:tc>
                  <a:txBody>
                    <a:bodyPr/>
                    <a:lstStyle/>
                    <a:p>
                      <a:pPr algn="ctr" fontAlgn="ctr"/>
                      <a:r>
                        <a:rPr lang="ja-JP" altLang="en-US" sz="1200" u="none" strike="noStrike" dirty="0">
                          <a:solidFill>
                            <a:schemeClr val="tx1"/>
                          </a:solidFill>
                          <a:effectLst/>
                          <a:latin typeface="+mj-ea"/>
                          <a:ea typeface="+mj-ea"/>
                        </a:rPr>
                        <a:t>備考</a:t>
                      </a:r>
                      <a:endParaRPr lang="ja-JP" altLang="en-US" sz="1200" b="0" i="0" u="none" strike="noStrike" dirty="0">
                        <a:solidFill>
                          <a:schemeClr val="tx1"/>
                        </a:solidFill>
                        <a:effectLst/>
                        <a:latin typeface="+mj-ea"/>
                        <a:ea typeface="+mj-ea"/>
                      </a:endParaRPr>
                    </a:p>
                  </a:txBody>
                  <a:tcPr marL="5249" marR="5249" marT="5249" marB="0" anchor="ctr"/>
                </a:tc>
                <a:extLst>
                  <a:ext uri="{0D108BD9-81ED-4DB2-BD59-A6C34878D82A}">
                    <a16:rowId xmlns:a16="http://schemas.microsoft.com/office/drawing/2014/main" val="10000"/>
                  </a:ext>
                </a:extLst>
              </a:tr>
              <a:tr h="659341">
                <a:tc rowSpan="9">
                  <a:txBody>
                    <a:bodyPr/>
                    <a:lstStyle/>
                    <a:p>
                      <a:pPr algn="ctr" fontAlgn="ctr"/>
                      <a:r>
                        <a:rPr lang="ja-JP" altLang="en-US" sz="1200" b="0" i="0" u="none" strike="noStrike" dirty="0">
                          <a:solidFill>
                            <a:schemeClr val="tx1"/>
                          </a:solidFill>
                          <a:effectLst/>
                          <a:latin typeface="+mn-lt"/>
                          <a:ea typeface="+mn-ea"/>
                        </a:rPr>
                        <a:t>取り組み②</a:t>
                      </a:r>
                      <a:endParaRPr lang="en-US" sz="12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5249" marR="5249" marT="5249" marB="0" vert="eaVert" anchor="ctr"/>
                </a:tc>
                <a:tc rowSpan="8">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u="none" strike="noStrike" kern="1200" dirty="0">
                          <a:solidFill>
                            <a:schemeClr val="tx1"/>
                          </a:solidFill>
                          <a:effectLst/>
                          <a:latin typeface="+mj-ea"/>
                          <a:ea typeface="+mj-ea"/>
                          <a:cs typeface="+mn-cs"/>
                        </a:rPr>
                        <a:t>事</a:t>
                      </a:r>
                      <a:r>
                        <a:rPr kumimoji="1" lang="ja-JP" altLang="en-US" sz="1200" u="none" strike="noStrike" kern="1200" dirty="0">
                          <a:solidFill>
                            <a:schemeClr val="tx1"/>
                          </a:solidFill>
                          <a:effectLst/>
                          <a:latin typeface="+mj-ea"/>
                          <a:ea typeface="+mn-ea"/>
                          <a:cs typeface="+mn-cs"/>
                        </a:rPr>
                        <a:t>業のあり方等を検討する事業</a:t>
                      </a:r>
                      <a:endParaRPr kumimoji="1" lang="ja-JP" altLang="en-US" sz="1200" b="0" i="0" u="none" strike="noStrike" kern="1200" dirty="0">
                        <a:solidFill>
                          <a:schemeClr val="tx1"/>
                        </a:solidFill>
                        <a:effectLst/>
                        <a:latin typeface="+mj-ea"/>
                        <a:ea typeface="+mn-ea"/>
                        <a:cs typeface="+mn-cs"/>
                      </a:endParaRPr>
                    </a:p>
                  </a:txBody>
                  <a:tcPr marL="5249" marR="5249" marT="5249" marB="0" anchor="ctr"/>
                </a:tc>
                <a:tc rowSpan="5">
                  <a:txBody>
                    <a:bodyPr/>
                    <a:lstStyle/>
                    <a:p>
                      <a:pPr algn="ctr" fontAlgn="ctr"/>
                      <a:r>
                        <a:rPr lang="ja-JP" altLang="en-US" sz="1200" u="none" strike="noStrike" dirty="0">
                          <a:solidFill>
                            <a:schemeClr val="tx1"/>
                          </a:solidFill>
                          <a:effectLst/>
                          <a:latin typeface="+mj-ea"/>
                          <a:ea typeface="+mj-ea"/>
                        </a:rPr>
                        <a:t>府</a:t>
                      </a:r>
                      <a:endParaRPr lang="ja-JP" altLang="en-US" sz="1200" b="0" i="0" u="none" strike="noStrike" dirty="0">
                        <a:solidFill>
                          <a:schemeClr val="tx1"/>
                        </a:solidFill>
                        <a:effectLst/>
                        <a:latin typeface="+mj-ea"/>
                        <a:ea typeface="+mj-ea"/>
                      </a:endParaRPr>
                    </a:p>
                  </a:txBody>
                  <a:tcPr marL="5249" marR="5249" marT="5249" marB="0" anchor="ctr">
                    <a:lnB w="9525" cap="flat" cmpd="sng" algn="ctr">
                      <a:solidFill>
                        <a:schemeClr val="tx2">
                          <a:lumMod val="60000"/>
                          <a:lumOff val="40000"/>
                        </a:schemeClr>
                      </a:solidFill>
                      <a:prstDash val="solid"/>
                      <a:round/>
                      <a:headEnd type="none" w="med" len="med"/>
                      <a:tailEnd type="none" w="med" len="med"/>
                    </a:lnB>
                  </a:tcPr>
                </a:tc>
                <a:tc>
                  <a:txBody>
                    <a:bodyPr/>
                    <a:lstStyle/>
                    <a:p>
                      <a:pPr algn="l" fontAlgn="ctr"/>
                      <a:r>
                        <a:rPr lang="ja-JP" altLang="en-US" sz="1000" b="0" i="0" u="none" strike="noStrike" dirty="0">
                          <a:solidFill>
                            <a:schemeClr val="tx1"/>
                          </a:solidFill>
                          <a:effectLst/>
                          <a:latin typeface="ＭＳ Ｐゴシック" panose="020B0600070205080204" pitchFamily="50" charset="-128"/>
                          <a:ea typeface="+mn-ea"/>
                        </a:rPr>
                        <a:t>小規模事業者の経営安定・改善等への支援</a:t>
                      </a:r>
                      <a:endParaRPr lang="zh-TW"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5249" marR="5249" marT="5249" marB="0" anchor="ctr">
                    <a:lnB w="9525" cap="flat" cmpd="sng" algn="ctr">
                      <a:solidFill>
                        <a:schemeClr val="tx2">
                          <a:lumMod val="60000"/>
                          <a:lumOff val="40000"/>
                        </a:schemeClr>
                      </a:solidFill>
                      <a:prstDash val="solid"/>
                      <a:round/>
                      <a:headEnd type="none" w="med" len="med"/>
                      <a:tailEnd type="none" w="med" len="med"/>
                    </a:lnB>
                  </a:tcPr>
                </a:tc>
                <a:tc>
                  <a:txBody>
                    <a:bodyPr/>
                    <a:lstStyle/>
                    <a:p>
                      <a:pPr algn="r" fontAlgn="ctr"/>
                      <a:r>
                        <a:rPr lang="en-US" altLang="ja-JP" sz="1000" b="0" i="0" u="none" strike="noStrike" dirty="0">
                          <a:solidFill>
                            <a:schemeClr val="tx1"/>
                          </a:solidFill>
                          <a:effectLst/>
                          <a:latin typeface="+mj-ea"/>
                          <a:ea typeface="+mj-ea"/>
                        </a:rPr>
                        <a:t>1,989,989</a:t>
                      </a:r>
                    </a:p>
                  </a:txBody>
                  <a:tcPr marL="5249" marR="5249" marT="5249" marB="0" anchor="ctr">
                    <a:lnB w="9525" cap="flat" cmpd="sng" algn="ctr">
                      <a:solidFill>
                        <a:schemeClr val="tx2">
                          <a:lumMod val="60000"/>
                          <a:lumOff val="40000"/>
                        </a:schemeClr>
                      </a:solidFill>
                      <a:prstDash val="solid"/>
                      <a:round/>
                      <a:headEnd type="none" w="med" len="med"/>
                      <a:tailEnd type="none" w="med" len="med"/>
                    </a:lnB>
                  </a:tcPr>
                </a:tc>
                <a:tc rowSpan="8">
                  <a:txBody>
                    <a:bodyPr/>
                    <a:lstStyle/>
                    <a:p>
                      <a:pPr algn="l" fontAlgn="ctr"/>
                      <a:endParaRPr lang="en-US" altLang="ja-JP" sz="900" b="0" i="0" u="none" strike="noStrike" dirty="0">
                        <a:solidFill>
                          <a:schemeClr val="tx1"/>
                        </a:solidFill>
                        <a:effectLst/>
                        <a:latin typeface="+mj-ea"/>
                        <a:ea typeface="+mj-ea"/>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900" b="0" i="0" u="none" strike="noStrike" kern="1200" dirty="0">
                          <a:solidFill>
                            <a:schemeClr val="tx1"/>
                          </a:solidFill>
                          <a:effectLst/>
                          <a:latin typeface="+mj-ea"/>
                          <a:ea typeface="+mn-ea"/>
                          <a:cs typeface="+mn-cs"/>
                        </a:rPr>
                        <a:t>大阪産業局の関与のあり方や他の中小企業支援機関との連携手法、それぞれの役割分担等を踏まえて、事業のあり方等について令和</a:t>
                      </a:r>
                      <a:r>
                        <a:rPr kumimoji="1" lang="en-US" altLang="ja-JP" sz="900" b="0" i="0" u="none" strike="noStrike" kern="1200" dirty="0">
                          <a:solidFill>
                            <a:schemeClr val="tx1"/>
                          </a:solidFill>
                          <a:effectLst/>
                          <a:latin typeface="+mj-ea"/>
                          <a:ea typeface="+mn-ea"/>
                          <a:cs typeface="+mn-cs"/>
                        </a:rPr>
                        <a:t>1</a:t>
                      </a:r>
                      <a:r>
                        <a:rPr kumimoji="1" lang="ja-JP" altLang="en-US" sz="900" b="0" i="0" u="none" strike="noStrike" kern="1200" dirty="0">
                          <a:solidFill>
                            <a:schemeClr val="tx1"/>
                          </a:solidFill>
                          <a:effectLst/>
                          <a:latin typeface="+mj-ea"/>
                          <a:ea typeface="+mn-ea"/>
                          <a:cs typeface="+mn-cs"/>
                        </a:rPr>
                        <a:t>年度より検討</a:t>
                      </a:r>
                    </a:p>
                    <a:p>
                      <a:pPr algn="l" fontAlgn="ctr"/>
                      <a:endParaRPr lang="ja-JP" altLang="en-US" sz="900" b="0" i="0" u="none" strike="noStrike" dirty="0">
                        <a:solidFill>
                          <a:schemeClr val="tx1"/>
                        </a:solidFill>
                        <a:effectLst/>
                        <a:latin typeface="+mj-ea"/>
                        <a:ea typeface="+mj-ea"/>
                      </a:endParaRPr>
                    </a:p>
                    <a:p>
                      <a:pPr algn="l" fontAlgn="ctr"/>
                      <a:endParaRPr lang="ja-JP" altLang="en-US" sz="900" b="0" i="0" u="none" strike="sngStrike" baseline="0" dirty="0">
                        <a:solidFill>
                          <a:schemeClr val="tx1"/>
                        </a:solidFill>
                        <a:effectLst/>
                        <a:latin typeface="+mj-ea"/>
                        <a:ea typeface="+mj-ea"/>
                      </a:endParaRPr>
                    </a:p>
                  </a:txBody>
                  <a:tcPr marL="5249" marR="5249" marT="5249" marB="0" anchor="ctr"/>
                </a:tc>
                <a:extLst>
                  <a:ext uri="{0D108BD9-81ED-4DB2-BD59-A6C34878D82A}">
                    <a16:rowId xmlns:a16="http://schemas.microsoft.com/office/drawing/2014/main" val="10010"/>
                  </a:ext>
                </a:extLst>
              </a:tr>
              <a:tr h="51608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chemeClr val="tx1"/>
                          </a:solidFill>
                          <a:effectLst/>
                          <a:latin typeface="ＭＳ Ｐゴシック" panose="020B0600070205080204" pitchFamily="50" charset="-128"/>
                          <a:ea typeface="+mn-ea"/>
                        </a:rPr>
                        <a:t>外国企業の誘致・企業立地補助金</a:t>
                      </a:r>
                      <a:endParaRPr lang="zh-TW"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a:txBody>
                    <a:bodyPr/>
                    <a:lstStyle/>
                    <a:p>
                      <a:pPr algn="r" fontAlgn="ctr"/>
                      <a:r>
                        <a:rPr lang="en-US" altLang="ja-JP" sz="1000" b="0" i="0" u="none" strike="noStrike" dirty="0">
                          <a:solidFill>
                            <a:schemeClr val="tx1"/>
                          </a:solidFill>
                          <a:effectLst/>
                          <a:latin typeface="+mj-ea"/>
                          <a:ea typeface="+mj-ea"/>
                        </a:rPr>
                        <a:t>107,600</a:t>
                      </a: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vMerge="1">
                  <a:txBody>
                    <a:bodyPr/>
                    <a:lstStyle/>
                    <a:p>
                      <a:endParaRPr lang="ja-JP" altLang="en-US" dirty="0"/>
                    </a:p>
                  </a:txBody>
                  <a:tcPr marL="5249" marR="5249" marT="5249" marB="0" anchor="ctr">
                    <a:lnR w="12700" cmpd="sng">
                      <a:noFill/>
                    </a:lnR>
                    <a:lnT w="9525" cap="flat" cmpd="sng" algn="ctr">
                      <a:no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extLst>
                  <a:ext uri="{0D108BD9-81ED-4DB2-BD59-A6C34878D82A}">
                    <a16:rowId xmlns:a16="http://schemas.microsoft.com/office/drawing/2014/main" val="2246758499"/>
                  </a:ext>
                </a:extLst>
              </a:tr>
              <a:tr h="50405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dirty="0">
                          <a:solidFill>
                            <a:schemeClr val="tx1"/>
                          </a:solidFill>
                          <a:effectLst/>
                          <a:latin typeface="+mj-ea"/>
                          <a:ea typeface="+mn-ea"/>
                          <a:cs typeface="+mn-cs"/>
                        </a:rPr>
                        <a:t>関係機関との連携による海外展開支援</a:t>
                      </a: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a:txBody>
                    <a:bodyPr/>
                    <a:lstStyle/>
                    <a:p>
                      <a:pPr algn="r" fontAlgn="ctr"/>
                      <a:r>
                        <a:rPr lang="en-US" altLang="ja-JP" sz="1000" b="0" i="0" u="none" strike="noStrike" dirty="0">
                          <a:solidFill>
                            <a:schemeClr val="tx1"/>
                          </a:solidFill>
                          <a:effectLst/>
                          <a:latin typeface="+mj-ea"/>
                          <a:ea typeface="+mj-ea"/>
                        </a:rPr>
                        <a:t>25,352</a:t>
                      </a: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879415033"/>
                  </a:ext>
                </a:extLst>
              </a:tr>
              <a:tr h="5311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chemeClr val="tx1"/>
                          </a:solidFill>
                          <a:effectLst/>
                          <a:latin typeface="ＭＳ Ｐゴシック" panose="020B0600070205080204" pitchFamily="50" charset="-128"/>
                          <a:ea typeface="+mn-ea"/>
                        </a:rPr>
                        <a:t>その他中小企業支援関連事業</a:t>
                      </a:r>
                      <a:endParaRPr lang="zh-TW"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a:txBody>
                    <a:bodyPr/>
                    <a:lstStyle/>
                    <a:p>
                      <a:pPr algn="r" fontAlgn="ctr"/>
                      <a:r>
                        <a:rPr lang="en-US" altLang="ja-JP" sz="1000" b="0" i="0" u="none" strike="noStrike" dirty="0">
                          <a:solidFill>
                            <a:schemeClr val="tx1"/>
                          </a:solidFill>
                          <a:effectLst/>
                          <a:latin typeface="+mj-ea"/>
                          <a:ea typeface="+mj-ea"/>
                        </a:rPr>
                        <a:t>219,362</a:t>
                      </a: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vMerge="1">
                  <a:txBody>
                    <a:bodyPr/>
                    <a:lstStyle/>
                    <a:p>
                      <a:pPr algn="l" fontAlgn="ctr"/>
                      <a:endParaRPr lang="ja-JP" altLang="en-US" sz="900" b="0" i="0" u="none" strike="noStrike" dirty="0">
                        <a:solidFill>
                          <a:srgbClr val="000000"/>
                        </a:solidFill>
                        <a:effectLst/>
                        <a:latin typeface="+mj-ea"/>
                        <a:ea typeface="+mj-ea"/>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extLst>
                  <a:ext uri="{0D108BD9-81ED-4DB2-BD59-A6C34878D82A}">
                    <a16:rowId xmlns:a16="http://schemas.microsoft.com/office/drawing/2014/main" val="780881941"/>
                  </a:ext>
                </a:extLst>
              </a:tr>
              <a:tr h="396647">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ja-JP" altLang="en-US" sz="1200" b="0" i="0" u="none" strike="noStrike" dirty="0">
                        <a:solidFill>
                          <a:srgbClr val="000000"/>
                        </a:solidFill>
                        <a:effectLst/>
                        <a:latin typeface="+mj-ea"/>
                        <a:ea typeface="+mj-ea"/>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a:txBody>
                    <a:bodyPr/>
                    <a:lstStyle/>
                    <a:p>
                      <a:pPr algn="l"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府小計</a:t>
                      </a:r>
                      <a:endParaRPr lang="zh-TW"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a:txBody>
                    <a:bodyPr/>
                    <a:lstStyle/>
                    <a:p>
                      <a:pPr algn="r" fontAlgn="ctr"/>
                      <a:r>
                        <a:rPr lang="en-US" altLang="ja-JP" sz="1000" b="0" i="0" u="none" strike="noStrike" dirty="0">
                          <a:solidFill>
                            <a:schemeClr val="tx1"/>
                          </a:solidFill>
                          <a:effectLst/>
                          <a:latin typeface="+mj-ea"/>
                          <a:ea typeface="+mj-ea"/>
                        </a:rPr>
                        <a:t>2,342,303</a:t>
                      </a:r>
                      <a:endParaRPr lang="ja-JP" altLang="en-US" sz="1000" b="0" i="0" u="none" strike="noStrike" dirty="0">
                        <a:solidFill>
                          <a:schemeClr val="tx1"/>
                        </a:solidFill>
                        <a:effectLst/>
                        <a:latin typeface="+mj-ea"/>
                        <a:ea typeface="+mj-ea"/>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tc vMerge="1">
                  <a:txBody>
                    <a:bodyPr/>
                    <a:lstStyle/>
                    <a:p>
                      <a:pPr algn="ctr" fontAlgn="ctr"/>
                      <a:endParaRPr lang="en-US" altLang="ja-JP" sz="1000" b="0" i="0" u="none" strike="noStrike" dirty="0">
                        <a:solidFill>
                          <a:srgbClr val="000000"/>
                        </a:solidFill>
                        <a:effectLst/>
                        <a:latin typeface="+mj-ea"/>
                        <a:ea typeface="+mj-ea"/>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tcPr>
                </a:tc>
                <a:extLst>
                  <a:ext uri="{0D108BD9-81ED-4DB2-BD59-A6C34878D82A}">
                    <a16:rowId xmlns:a16="http://schemas.microsoft.com/office/drawing/2014/main" val="767195838"/>
                  </a:ext>
                </a:extLst>
              </a:tr>
              <a:tr h="450749">
                <a:tc vMerge="1">
                  <a:txBody>
                    <a:bodyPr/>
                    <a:lstStyle/>
                    <a:p>
                      <a:endParaRPr kumimoji="1" lang="ja-JP" altLang="en-US"/>
                    </a:p>
                  </a:txBody>
                  <a:tcPr/>
                </a:tc>
                <a:tc vMerge="1">
                  <a:txBody>
                    <a:bodyPr/>
                    <a:lstStyle/>
                    <a:p>
                      <a:endParaRPr kumimoji="1" lang="ja-JP" altLang="en-US"/>
                    </a:p>
                  </a:txBody>
                  <a:tcPr/>
                </a:tc>
                <a:tc rowSpan="3">
                  <a:txBody>
                    <a:bodyPr/>
                    <a:lstStyle/>
                    <a:p>
                      <a:pPr algn="ctr" fontAlgn="ctr"/>
                      <a:r>
                        <a:rPr lang="ja-JP" altLang="en-US" sz="1200" b="0" i="0" u="none" strike="noStrike" dirty="0">
                          <a:solidFill>
                            <a:schemeClr val="tx1"/>
                          </a:solidFill>
                          <a:effectLst/>
                          <a:latin typeface="+mj-ea"/>
                          <a:ea typeface="+mj-ea"/>
                        </a:rPr>
                        <a:t>市</a:t>
                      </a:r>
                    </a:p>
                  </a:txBody>
                  <a:tcPr marL="5249" marR="5249" marT="5249" marB="0" anchor="ctr">
                    <a:lnT w="9525" cap="flat" cmpd="sng" algn="ctr">
                      <a:solidFill>
                        <a:schemeClr val="tx2">
                          <a:lumMod val="60000"/>
                          <a:lumOff val="40000"/>
                        </a:schemeClr>
                      </a:solidFill>
                      <a:prstDash val="solid"/>
                      <a:round/>
                      <a:headEnd type="none" w="med" len="med"/>
                      <a:tailEnd type="none" w="med" len="med"/>
                    </a:lnT>
                  </a:tcPr>
                </a:tc>
                <a:tc>
                  <a:txBody>
                    <a:bodyPr/>
                    <a:lstStyle/>
                    <a:p>
                      <a:pPr algn="l" fontAlgn="ctr"/>
                      <a:r>
                        <a:rPr lang="ja-JP" altLang="en-US" sz="1000" b="0" i="0" u="none" strike="noStrike" dirty="0">
                          <a:solidFill>
                            <a:schemeClr val="tx1"/>
                          </a:solidFill>
                          <a:effectLst/>
                          <a:latin typeface="+mj-ea"/>
                          <a:ea typeface="+mj-ea"/>
                        </a:rPr>
                        <a:t>企業立地</a:t>
                      </a:r>
                    </a:p>
                  </a:txBody>
                  <a:tcPr marL="5249" marR="5249" marT="5249" marB="0" anchor="ctr">
                    <a:lnT w="9525" cap="flat" cmpd="sng" algn="ctr">
                      <a:solidFill>
                        <a:schemeClr val="tx2">
                          <a:lumMod val="60000"/>
                          <a:lumOff val="40000"/>
                        </a:schemeClr>
                      </a:solidFill>
                      <a:prstDash val="solid"/>
                      <a:round/>
                      <a:headEnd type="none" w="med" len="med"/>
                      <a:tailEnd type="none" w="med" len="med"/>
                    </a:lnT>
                  </a:tcPr>
                </a:tc>
                <a:tc>
                  <a:txBody>
                    <a:bodyPr/>
                    <a:lstStyle/>
                    <a:p>
                      <a:pPr algn="r" fontAlgn="ctr"/>
                      <a:r>
                        <a:rPr lang="en-US" altLang="ja-JP" sz="1000" b="0" i="0" u="none" strike="noStrike" dirty="0">
                          <a:solidFill>
                            <a:schemeClr val="tx1"/>
                          </a:solidFill>
                          <a:effectLst/>
                          <a:latin typeface="+mj-ea"/>
                          <a:ea typeface="+mj-ea"/>
                        </a:rPr>
                        <a:t>198,516</a:t>
                      </a:r>
                    </a:p>
                  </a:txBody>
                  <a:tcPr marL="5249" marR="5249" marT="5249" marB="0" anchor="ctr">
                    <a:lnT w="9525" cap="flat" cmpd="sng" algn="ctr">
                      <a:solidFill>
                        <a:schemeClr val="tx2">
                          <a:lumMod val="60000"/>
                          <a:lumOff val="40000"/>
                        </a:schemeClr>
                      </a:solidFill>
                      <a:prstDash val="solid"/>
                      <a:round/>
                      <a:headEnd type="none" w="med" len="med"/>
                      <a:tailEnd type="none" w="med" len="med"/>
                    </a:lnT>
                  </a:tcPr>
                </a:tc>
                <a:tc vMerge="1">
                  <a:txBody>
                    <a:bodyPr/>
                    <a:lstStyle/>
                    <a:p>
                      <a:pPr algn="l" fontAlgn="ctr"/>
                      <a:endParaRPr lang="ja-JP" altLang="en-US" sz="900" b="0" i="0" u="none" strike="sngStrike" baseline="0" dirty="0">
                        <a:solidFill>
                          <a:srgbClr val="FF0000"/>
                        </a:solidFill>
                        <a:effectLst/>
                        <a:latin typeface="+mj-ea"/>
                        <a:ea typeface="+mj-ea"/>
                      </a:endParaRPr>
                    </a:p>
                  </a:txBody>
                  <a:tcPr marL="5249" marR="5249" marT="5249" marB="0" anchor="ctr">
                    <a:lnT w="9525" cap="flat" cmpd="sng" algn="ctr">
                      <a:solidFill>
                        <a:schemeClr val="tx2">
                          <a:lumMod val="60000"/>
                          <a:lumOff val="40000"/>
                        </a:schemeClr>
                      </a:solidFill>
                      <a:prstDash val="solid"/>
                      <a:round/>
                      <a:headEnd type="none" w="med" len="med"/>
                      <a:tailEnd type="none" w="med" len="med"/>
                    </a:lnT>
                  </a:tcPr>
                </a:tc>
                <a:extLst>
                  <a:ext uri="{0D108BD9-81ED-4DB2-BD59-A6C34878D82A}">
                    <a16:rowId xmlns:a16="http://schemas.microsoft.com/office/drawing/2014/main" val="10015"/>
                  </a:ext>
                </a:extLst>
              </a:tr>
              <a:tr h="421629">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ja-JP" altLang="en-US" sz="1200" b="0" i="0" u="none" strike="noStrike" dirty="0">
                        <a:solidFill>
                          <a:srgbClr val="000000"/>
                        </a:solidFill>
                        <a:effectLst/>
                        <a:latin typeface="+mj-ea"/>
                        <a:ea typeface="+mj-ea"/>
                      </a:endParaRPr>
                    </a:p>
                  </a:txBody>
                  <a:tcPr marL="5249" marR="5249" marT="5249" marB="0" anchor="ctr"/>
                </a:tc>
                <a:tc>
                  <a:txBody>
                    <a:bodyPr/>
                    <a:lstStyle/>
                    <a:p>
                      <a:pPr algn="l" fontAlgn="ctr"/>
                      <a:r>
                        <a:rPr kumimoji="1" lang="ja-JP" altLang="en-US" sz="1000" u="none" strike="noStrike" kern="1200" dirty="0">
                          <a:solidFill>
                            <a:schemeClr val="tx1"/>
                          </a:solidFill>
                          <a:effectLst/>
                          <a:latin typeface="+mj-ea"/>
                          <a:ea typeface="+mn-ea"/>
                          <a:cs typeface="+mn-cs"/>
                        </a:rPr>
                        <a:t>ビジネスパートナー都市等交流事業</a:t>
                      </a:r>
                      <a:endParaRPr lang="ja-JP" altLang="en-US" sz="1000" b="0" i="0" u="none" strike="noStrike" dirty="0">
                        <a:solidFill>
                          <a:schemeClr val="tx1"/>
                        </a:solidFill>
                        <a:effectLst/>
                        <a:latin typeface="+mj-ea"/>
                        <a:ea typeface="+mj-ea"/>
                      </a:endParaRPr>
                    </a:p>
                  </a:txBody>
                  <a:tcPr marL="5249" marR="5249" marT="5249" marB="0" anchor="ctr"/>
                </a:tc>
                <a:tc>
                  <a:txBody>
                    <a:bodyPr/>
                    <a:lstStyle/>
                    <a:p>
                      <a:pPr algn="r" fontAlgn="ctr"/>
                      <a:r>
                        <a:rPr lang="en-US" altLang="ja-JP" sz="1000" b="0" i="0" u="none" strike="noStrike" dirty="0">
                          <a:solidFill>
                            <a:schemeClr val="tx1"/>
                          </a:solidFill>
                          <a:effectLst/>
                          <a:latin typeface="+mj-ea"/>
                          <a:ea typeface="+mj-ea"/>
                        </a:rPr>
                        <a:t>45,504</a:t>
                      </a:r>
                    </a:p>
                  </a:txBody>
                  <a:tcPr marL="5249" marR="5249" marT="5249" marB="0" anchor="ctr"/>
                </a:tc>
                <a:tc vMerge="1">
                  <a:txBody>
                    <a:bodyPr/>
                    <a:lstStyle/>
                    <a:p>
                      <a:endParaRPr kumimoji="1" lang="ja-JP" altLang="en-US"/>
                    </a:p>
                  </a:txBody>
                  <a:tcPr/>
                </a:tc>
                <a:extLst>
                  <a:ext uri="{0D108BD9-81ED-4DB2-BD59-A6C34878D82A}">
                    <a16:rowId xmlns:a16="http://schemas.microsoft.com/office/drawing/2014/main" val="3337023391"/>
                  </a:ext>
                </a:extLst>
              </a:tr>
              <a:tr h="36004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rPr>
                        <a:t>市小計</a:t>
                      </a:r>
                      <a:endParaRPr lang="zh-TW" altLang="en-US" sz="1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5249" marR="5249" marT="5249" marB="0" anchor="ctr"/>
                </a:tc>
                <a:tc>
                  <a:txBody>
                    <a:bodyPr/>
                    <a:lstStyle/>
                    <a:p>
                      <a:pPr algn="r" fontAlgn="ctr"/>
                      <a:r>
                        <a:rPr lang="en-US" altLang="ja-JP" sz="1000" b="0" i="0" u="none" strike="noStrike" dirty="0">
                          <a:solidFill>
                            <a:schemeClr val="tx1"/>
                          </a:solidFill>
                          <a:effectLst/>
                          <a:latin typeface="+mj-ea"/>
                          <a:ea typeface="+mj-ea"/>
                        </a:rPr>
                        <a:t>244,020</a:t>
                      </a:r>
                      <a:endParaRPr lang="ja-JP" altLang="en-US" sz="1000" b="0" i="0" u="none" strike="noStrike" dirty="0">
                        <a:solidFill>
                          <a:schemeClr val="tx1"/>
                        </a:solidFill>
                        <a:effectLst/>
                        <a:latin typeface="+mj-ea"/>
                        <a:ea typeface="+mj-ea"/>
                      </a:endParaRPr>
                    </a:p>
                  </a:txBody>
                  <a:tcPr marL="5249" marR="5249" marT="5249" marB="0" anchor="ctr"/>
                </a:tc>
                <a:tc vMerge="1">
                  <a:txBody>
                    <a:bodyPr/>
                    <a:lstStyle/>
                    <a:p>
                      <a:endParaRPr kumimoji="1" lang="ja-JP" altLang="en-US"/>
                    </a:p>
                  </a:txBody>
                  <a:tcPr/>
                </a:tc>
                <a:extLst>
                  <a:ext uri="{0D108BD9-81ED-4DB2-BD59-A6C34878D82A}">
                    <a16:rowId xmlns:a16="http://schemas.microsoft.com/office/drawing/2014/main" val="2694948850"/>
                  </a:ext>
                </a:extLst>
              </a:tr>
              <a:tr h="387528">
                <a:tc vMerge="1">
                  <a:txBody>
                    <a:bodyPr/>
                    <a:lstStyle/>
                    <a:p>
                      <a:endParaRPr kumimoji="1" lang="ja-JP" altLang="en-US"/>
                    </a:p>
                  </a:txBody>
                  <a:tcPr/>
                </a:tc>
                <a:tc gridSpan="2">
                  <a:txBody>
                    <a:bodyPr/>
                    <a:lstStyle/>
                    <a:p>
                      <a:pPr algn="ctr" fontAlgn="ctr"/>
                      <a:r>
                        <a:rPr lang="ja-JP" altLang="en-US" sz="1200" u="none" strike="noStrike" dirty="0">
                          <a:solidFill>
                            <a:schemeClr val="tx1"/>
                          </a:solidFill>
                          <a:effectLst/>
                          <a:latin typeface="+mj-ea"/>
                          <a:ea typeface="+mj-ea"/>
                        </a:rPr>
                        <a:t>府市小計</a:t>
                      </a:r>
                      <a:endParaRPr lang="ja-JP" altLang="en-US" sz="1200" b="0" i="0" u="none" strike="noStrike" dirty="0">
                        <a:solidFill>
                          <a:schemeClr val="tx1"/>
                        </a:solidFill>
                        <a:effectLst/>
                        <a:latin typeface="+mj-ea"/>
                        <a:ea typeface="+mj-ea"/>
                      </a:endParaRPr>
                    </a:p>
                  </a:txBody>
                  <a:tcPr marL="5249" marR="5249" marT="5249" marB="0" anchor="ctr"/>
                </a:tc>
                <a:tc hMerge="1">
                  <a:txBody>
                    <a:bodyPr/>
                    <a:lstStyle/>
                    <a:p>
                      <a:pPr algn="ctr" fontAlgn="ctr"/>
                      <a:endParaRPr lang="ja-JP" altLang="en-US" sz="1200" b="0" i="0" u="none" strike="noStrike" dirty="0">
                        <a:solidFill>
                          <a:srgbClr val="000000"/>
                        </a:solidFill>
                        <a:effectLst/>
                        <a:latin typeface="+mj-ea"/>
                        <a:ea typeface="+mj-ea"/>
                      </a:endParaRPr>
                    </a:p>
                  </a:txBody>
                  <a:tcPr marL="5249" marR="5249" marT="5249" marB="0" anchor="ctr"/>
                </a:tc>
                <a:tc>
                  <a:txBody>
                    <a:bodyPr/>
                    <a:lstStyle/>
                    <a:p>
                      <a:pPr algn="l" fontAlgn="ctr"/>
                      <a:r>
                        <a:rPr lang="ja-JP" altLang="en-US" sz="1000" u="none" strike="noStrike" dirty="0">
                          <a:solidFill>
                            <a:schemeClr val="tx1"/>
                          </a:solidFill>
                          <a:effectLst/>
                          <a:latin typeface="+mj-ea"/>
                          <a:ea typeface="+mj-ea"/>
                        </a:rPr>
                        <a:t>　</a:t>
                      </a:r>
                      <a:endParaRPr lang="ja-JP" altLang="en-US" sz="1000" b="0" i="0" u="none" strike="noStrike" dirty="0">
                        <a:solidFill>
                          <a:schemeClr val="tx1"/>
                        </a:solidFill>
                        <a:effectLst/>
                        <a:latin typeface="+mj-ea"/>
                        <a:ea typeface="+mj-ea"/>
                      </a:endParaRPr>
                    </a:p>
                  </a:txBody>
                  <a:tcPr marL="5249" marR="5249" marT="5249" marB="0" anchor="ctr"/>
                </a:tc>
                <a:tc>
                  <a:txBody>
                    <a:bodyPr/>
                    <a:lstStyle/>
                    <a:p>
                      <a:pPr algn="r" fontAlgn="ctr"/>
                      <a:r>
                        <a:rPr lang="en-US" altLang="ja-JP" sz="1000" u="none" strike="noStrike" dirty="0">
                          <a:solidFill>
                            <a:schemeClr val="tx1"/>
                          </a:solidFill>
                          <a:effectLst/>
                          <a:latin typeface="+mj-ea"/>
                          <a:ea typeface="+mj-ea"/>
                        </a:rPr>
                        <a:t>2,586,323 </a:t>
                      </a:r>
                      <a:endParaRPr lang="en-US" altLang="ja-JP" sz="1000" b="0" i="0" u="none" strike="noStrike" dirty="0">
                        <a:solidFill>
                          <a:schemeClr val="tx1"/>
                        </a:solidFill>
                        <a:effectLst/>
                        <a:latin typeface="+mj-ea"/>
                        <a:ea typeface="+mj-ea"/>
                      </a:endParaRPr>
                    </a:p>
                  </a:txBody>
                  <a:tcPr marL="5249" marR="5249" marT="5249" marB="0" anchor="ctr"/>
                </a:tc>
                <a:tc>
                  <a:txBody>
                    <a:bodyPr/>
                    <a:lstStyle/>
                    <a:p>
                      <a:pPr algn="ctr" fontAlgn="ctr"/>
                      <a:endParaRPr lang="ja-JP" altLang="en-US" sz="1000" b="0" i="0" u="none" strike="noStrike" dirty="0">
                        <a:solidFill>
                          <a:schemeClr val="tx1"/>
                        </a:solidFill>
                        <a:effectLst/>
                        <a:latin typeface="+mj-ea"/>
                        <a:ea typeface="+mj-ea"/>
                      </a:endParaRPr>
                    </a:p>
                  </a:txBody>
                  <a:tcPr marL="5249" marR="5249" marT="5249" marB="0" anchor="ctr"/>
                </a:tc>
                <a:extLst>
                  <a:ext uri="{0D108BD9-81ED-4DB2-BD59-A6C34878D82A}">
                    <a16:rowId xmlns:a16="http://schemas.microsoft.com/office/drawing/2014/main" val="10012"/>
                  </a:ext>
                </a:extLst>
              </a:tr>
            </a:tbl>
          </a:graphicData>
        </a:graphic>
      </p:graphicFrame>
      <p:sp>
        <p:nvSpPr>
          <p:cNvPr id="3" name="スライド番号プレースホルダー 2"/>
          <p:cNvSpPr>
            <a:spLocks noGrp="1"/>
          </p:cNvSpPr>
          <p:nvPr>
            <p:ph type="sldNum" sz="quarter" idx="12"/>
          </p:nvPr>
        </p:nvSpPr>
        <p:spPr>
          <a:xfrm>
            <a:off x="6902896" y="6453336"/>
            <a:ext cx="2133600" cy="365125"/>
          </a:xfrm>
        </p:spPr>
        <p:txBody>
          <a:bodyPr/>
          <a:lstStyle/>
          <a:p>
            <a:fld id="{BC593BD6-7B81-4DC4-A419-5351E31EDD39}" type="slidenum">
              <a:rPr kumimoji="1" lang="ja-JP" altLang="en-US" smtClean="0"/>
              <a:t>13</a:t>
            </a:fld>
            <a:endParaRPr kumimoji="1" lang="ja-JP" altLang="en-US" dirty="0"/>
          </a:p>
        </p:txBody>
      </p:sp>
      <p:sp>
        <p:nvSpPr>
          <p:cNvPr id="5" name="正方形/長方形 4"/>
          <p:cNvSpPr/>
          <p:nvPr/>
        </p:nvSpPr>
        <p:spPr>
          <a:xfrm>
            <a:off x="0" y="0"/>
            <a:ext cx="5507462" cy="43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（参考③）</a:t>
            </a:r>
            <a:r>
              <a:rPr lang="ja-JP" altLang="en-US" b="1" dirty="0">
                <a:latin typeface="Meiryo UI" panose="020B0604030504040204" pitchFamily="50" charset="-128"/>
                <a:ea typeface="Meiryo UI" panose="020B0604030504040204" pitchFamily="50" charset="-128"/>
                <a:cs typeface="Meiryo UI" panose="020B0604030504040204" pitchFamily="50" charset="-128"/>
              </a:rPr>
              <a:t>府市事業の見直しについて</a:t>
            </a:r>
            <a:endParaRPr kumimoji="1" lang="ja-JP" altLang="en-US" b="1"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8030194" y="177337"/>
            <a:ext cx="819455" cy="261610"/>
          </a:xfrm>
          <a:prstGeom prst="rect">
            <a:avLst/>
          </a:prstGeom>
          <a:noFill/>
        </p:spPr>
        <p:txBody>
          <a:bodyPr wrap="none" rtlCol="0">
            <a:spAutoFit/>
          </a:bodyPr>
          <a:lstStyle/>
          <a:p>
            <a:r>
              <a:rPr kumimoji="1" lang="ja-JP" altLang="en-US" sz="1100" dirty="0" smtClean="0"/>
              <a:t>単位：千円</a:t>
            </a:r>
            <a:endParaRPr kumimoji="1" lang="ja-JP" altLang="en-US" sz="1100" dirty="0"/>
          </a:p>
        </p:txBody>
      </p:sp>
    </p:spTree>
    <p:extLst>
      <p:ext uri="{BB962C8B-B14F-4D97-AF65-F5344CB8AC3E}">
        <p14:creationId xmlns:p14="http://schemas.microsoft.com/office/powerpoint/2010/main" val="171286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7" name="直線コネクタ 46"/>
          <p:cNvCxnSpPr/>
          <p:nvPr/>
        </p:nvCxnSpPr>
        <p:spPr>
          <a:xfrm flipV="1">
            <a:off x="5367917" y="1709252"/>
            <a:ext cx="1898258" cy="446378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4043453" y="6593041"/>
            <a:ext cx="4370107" cy="246221"/>
          </a:xfrm>
          <a:prstGeom prst="rect">
            <a:avLst/>
          </a:prstGeom>
          <a:noFill/>
        </p:spPr>
        <p:txBody>
          <a:bodyPr wrap="none" rtlCol="0">
            <a:spAutoFit/>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　これとは別に、法人予算として特別会計の設備貸与分</a:t>
            </a:r>
            <a:r>
              <a:rPr kumimoji="1" lang="en-US" altLang="ja-JP" sz="1000" dirty="0">
                <a:latin typeface="Meiryo UI" panose="020B0604030504040204" pitchFamily="50" charset="-128"/>
                <a:ea typeface="Meiryo UI" panose="020B0604030504040204" pitchFamily="50" charset="-128"/>
              </a:rPr>
              <a:t>1,600</a:t>
            </a:r>
            <a:r>
              <a:rPr kumimoji="1" lang="ja-JP" altLang="en-US" sz="1000" dirty="0">
                <a:latin typeface="Meiryo UI" panose="020B0604030504040204" pitchFamily="50" charset="-128"/>
                <a:ea typeface="Meiryo UI" panose="020B0604030504040204" pitchFamily="50" charset="-128"/>
              </a:rPr>
              <a:t>百万円がある。</a:t>
            </a:r>
          </a:p>
        </p:txBody>
      </p:sp>
      <p:sp>
        <p:nvSpPr>
          <p:cNvPr id="69" name="テキスト ボックス 68"/>
          <p:cNvSpPr txBox="1"/>
          <p:nvPr/>
        </p:nvSpPr>
        <p:spPr>
          <a:xfrm>
            <a:off x="1586277" y="360451"/>
            <a:ext cx="6896440" cy="400110"/>
          </a:xfrm>
          <a:prstGeom prst="rect">
            <a:avLst/>
          </a:prstGeom>
          <a:noFill/>
        </p:spPr>
        <p:txBody>
          <a:bodyPr wrap="none" rtlCol="0">
            <a:spAutoFit/>
          </a:bodyPr>
          <a:lstStyle/>
          <a:p>
            <a:r>
              <a:rPr lang="ja-JP" altLang="en-US" sz="2000" b="1" dirty="0">
                <a:latin typeface="Meiryo UI" panose="020B0604030504040204" pitchFamily="50" charset="-128"/>
                <a:ea typeface="Meiryo UI" panose="020B0604030504040204" pitchFamily="50" charset="-128"/>
              </a:rPr>
              <a:t>大阪府　中小企業支援予算の構造</a:t>
            </a:r>
            <a:r>
              <a:rPr lang="ja-JP" altLang="en-US" sz="2000" b="1" dirty="0" smtClean="0">
                <a:latin typeface="Meiryo UI" panose="020B0604030504040204" pitchFamily="50" charset="-128"/>
                <a:ea typeface="Meiryo UI" panose="020B0604030504040204" pitchFamily="50" charset="-128"/>
              </a:rPr>
              <a:t>（</a:t>
            </a:r>
            <a:r>
              <a:rPr lang="en-US" altLang="ja-JP" sz="2000" b="1" dirty="0" smtClean="0">
                <a:latin typeface="Meiryo UI" panose="020B0604030504040204" pitchFamily="50" charset="-128"/>
                <a:ea typeface="Meiryo UI" panose="020B0604030504040204" pitchFamily="50" charset="-128"/>
              </a:rPr>
              <a:t>2019</a:t>
            </a:r>
            <a:r>
              <a:rPr lang="ja-JP" altLang="en-US" sz="2000" b="1" dirty="0" smtClean="0">
                <a:latin typeface="Meiryo UI" panose="020B0604030504040204" pitchFamily="50" charset="-128"/>
                <a:ea typeface="Meiryo UI" panose="020B0604030504040204" pitchFamily="50" charset="-128"/>
              </a:rPr>
              <a:t>年度</a:t>
            </a:r>
            <a:r>
              <a:rPr lang="ja-JP" altLang="en-US" sz="2000" b="1" dirty="0">
                <a:latin typeface="Meiryo UI" panose="020B0604030504040204" pitchFamily="50" charset="-128"/>
                <a:ea typeface="Meiryo UI" panose="020B0604030504040204" pitchFamily="50" charset="-128"/>
              </a:rPr>
              <a:t>当初予算）</a:t>
            </a:r>
            <a:endParaRPr kumimoji="1" lang="ja-JP" altLang="en-US" sz="2000" b="1" dirty="0">
              <a:latin typeface="Meiryo UI" panose="020B0604030504040204" pitchFamily="50" charset="-128"/>
              <a:ea typeface="Meiryo UI" panose="020B0604030504040204" pitchFamily="50" charset="-128"/>
            </a:endParaRPr>
          </a:p>
        </p:txBody>
      </p:sp>
      <p:sp>
        <p:nvSpPr>
          <p:cNvPr id="43" name="テキスト ボックス 42"/>
          <p:cNvSpPr txBox="1"/>
          <p:nvPr/>
        </p:nvSpPr>
        <p:spPr>
          <a:xfrm>
            <a:off x="7126843" y="1027669"/>
            <a:ext cx="1172116" cy="430887"/>
          </a:xfrm>
          <a:prstGeom prst="rect">
            <a:avLst/>
          </a:prstGeom>
          <a:noFill/>
        </p:spPr>
        <p:txBody>
          <a:bodyPr wrap="none" rtlCol="0">
            <a:spAutoFit/>
          </a:bodyPr>
          <a:lstStyle/>
          <a:p>
            <a:pPr algn="ctr"/>
            <a:r>
              <a:rPr lang="ja-JP" altLang="en-US" sz="1100" b="1" dirty="0">
                <a:latin typeface="Meiryo UI" panose="020B0604030504040204" pitchFamily="50" charset="-128"/>
                <a:ea typeface="Meiryo UI" panose="020B0604030504040204" pitchFamily="50" charset="-128"/>
              </a:rPr>
              <a:t>新法人事業予算</a:t>
            </a:r>
            <a:endParaRPr lang="en-US" altLang="ja-JP" sz="1100" b="1" dirty="0">
              <a:latin typeface="Meiryo UI" panose="020B0604030504040204" pitchFamily="50" charset="-128"/>
              <a:ea typeface="Meiryo UI" panose="020B0604030504040204" pitchFamily="50" charset="-128"/>
            </a:endParaRPr>
          </a:p>
          <a:p>
            <a:pPr algn="ctr"/>
            <a:r>
              <a:rPr lang="en-US" altLang="ja-JP" sz="1100" b="1" dirty="0" smtClean="0">
                <a:latin typeface="Meiryo UI" panose="020B0604030504040204" pitchFamily="50" charset="-128"/>
                <a:ea typeface="Meiryo UI" panose="020B0604030504040204" pitchFamily="50" charset="-128"/>
              </a:rPr>
              <a:t>[</a:t>
            </a:r>
            <a:r>
              <a:rPr lang="en-US" altLang="ja-JP" sz="1100" b="1" dirty="0">
                <a:latin typeface="Meiryo UI" panose="020B0604030504040204" pitchFamily="50" charset="-128"/>
                <a:ea typeface="Meiryo UI" panose="020B0604030504040204" pitchFamily="50" charset="-128"/>
              </a:rPr>
              <a:t>276</a:t>
            </a:r>
            <a:r>
              <a:rPr lang="ja-JP" altLang="en-US" sz="1100" b="1" dirty="0" smtClean="0">
                <a:latin typeface="Meiryo UI" panose="020B0604030504040204" pitchFamily="50" charset="-128"/>
                <a:ea typeface="Meiryo UI" panose="020B0604030504040204" pitchFamily="50" charset="-128"/>
              </a:rPr>
              <a:t>百万円</a:t>
            </a:r>
            <a:r>
              <a:rPr lang="en-US" altLang="ja-JP" sz="1100" b="1" dirty="0">
                <a:latin typeface="Meiryo UI" panose="020B0604030504040204" pitchFamily="50" charset="-128"/>
                <a:ea typeface="Meiryo UI" panose="020B0604030504040204" pitchFamily="50" charset="-128"/>
              </a:rPr>
              <a:t>]</a:t>
            </a:r>
            <a:endParaRPr kumimoji="1" lang="ja-JP" altLang="en-US" sz="1100" b="1"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6902896" y="6520259"/>
            <a:ext cx="2133600" cy="365125"/>
          </a:xfrm>
        </p:spPr>
        <p:txBody>
          <a:bodyPr/>
          <a:lstStyle/>
          <a:p>
            <a:fld id="{BC593BD6-7B81-4DC4-A419-5351E31EDD39}" type="slidenum">
              <a:rPr kumimoji="1" lang="ja-JP" altLang="en-US" smtClean="0"/>
              <a:t>14</a:t>
            </a:fld>
            <a:endParaRPr kumimoji="1" lang="ja-JP" altLang="en-US" dirty="0"/>
          </a:p>
        </p:txBody>
      </p:sp>
      <p:graphicFrame>
        <p:nvGraphicFramePr>
          <p:cNvPr id="31" name="グラフ 30"/>
          <p:cNvGraphicFramePr>
            <a:graphicFrameLocks/>
          </p:cNvGraphicFramePr>
          <p:nvPr>
            <p:extLst/>
          </p:nvPr>
        </p:nvGraphicFramePr>
        <p:xfrm>
          <a:off x="269055" y="1315937"/>
          <a:ext cx="2981326" cy="5403831"/>
        </p:xfrm>
        <a:graphic>
          <a:graphicData uri="http://schemas.openxmlformats.org/drawingml/2006/chart">
            <c:chart xmlns:c="http://schemas.openxmlformats.org/drawingml/2006/chart" xmlns:r="http://schemas.openxmlformats.org/officeDocument/2006/relationships" r:id="rId2"/>
          </a:graphicData>
        </a:graphic>
      </p:graphicFrame>
      <p:cxnSp>
        <p:nvCxnSpPr>
          <p:cNvPr id="23" name="直線コネクタ 22"/>
          <p:cNvCxnSpPr/>
          <p:nvPr/>
        </p:nvCxnSpPr>
        <p:spPr>
          <a:xfrm flipH="1" flipV="1">
            <a:off x="2402733" y="1720319"/>
            <a:ext cx="306424" cy="144752"/>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2776278" y="1762243"/>
            <a:ext cx="588623" cy="415498"/>
          </a:xfrm>
          <a:prstGeom prst="rect">
            <a:avLst/>
          </a:prstGeom>
          <a:noFill/>
        </p:spPr>
        <p:txBody>
          <a:bodyPr wrap="none" rtlCol="0">
            <a:spAutoFit/>
          </a:bodyPr>
          <a:lstStyle/>
          <a:p>
            <a:r>
              <a:rPr lang="ja-JP" altLang="en-US" sz="1050" dirty="0">
                <a:latin typeface="Meiryo UI" panose="020B0604030504040204" pitchFamily="50" charset="-128"/>
                <a:ea typeface="Meiryo UI" panose="020B0604030504040204" pitchFamily="50" charset="-128"/>
              </a:rPr>
              <a:t>産技研</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2,142</a:t>
            </a:r>
            <a:endParaRPr kumimoji="1" lang="ja-JP" altLang="en-US" sz="105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647904" y="4149194"/>
            <a:ext cx="731289" cy="415498"/>
          </a:xfrm>
          <a:prstGeom prst="rect">
            <a:avLst/>
          </a:prstGeom>
          <a:noFill/>
        </p:spPr>
        <p:txBody>
          <a:bodyPr wrap="none" rtlCol="0">
            <a:spAutoFit/>
          </a:bodyPr>
          <a:lstStyle/>
          <a:p>
            <a:pPr algn="ctr"/>
            <a:r>
              <a:rPr lang="ja-JP" altLang="en-US" sz="1050" dirty="0">
                <a:latin typeface="Meiryo UI" panose="020B0604030504040204" pitchFamily="50" charset="-128"/>
                <a:ea typeface="Meiryo UI" panose="020B0604030504040204" pitchFamily="50" charset="-128"/>
              </a:rPr>
              <a:t>制度</a:t>
            </a:r>
            <a:r>
              <a:rPr lang="ja-JP" altLang="en-US" sz="1050" dirty="0" smtClean="0">
                <a:latin typeface="Meiryo UI" panose="020B0604030504040204" pitchFamily="50" charset="-128"/>
                <a:ea typeface="Meiryo UI" panose="020B0604030504040204" pitchFamily="50" charset="-128"/>
              </a:rPr>
              <a:t>融資</a:t>
            </a:r>
            <a:endParaRPr lang="en-US" altLang="ja-JP" sz="1050" dirty="0" smtClean="0">
              <a:latin typeface="Meiryo UI" panose="020B0604030504040204" pitchFamily="50" charset="-128"/>
              <a:ea typeface="Meiryo UI" panose="020B0604030504040204" pitchFamily="50" charset="-128"/>
            </a:endParaRPr>
          </a:p>
          <a:p>
            <a:pPr algn="ctr"/>
            <a:r>
              <a:rPr lang="en-US" altLang="ja-JP" sz="1050" dirty="0" smtClean="0">
                <a:latin typeface="Meiryo UI" panose="020B0604030504040204" pitchFamily="50" charset="-128"/>
                <a:ea typeface="Meiryo UI" panose="020B0604030504040204" pitchFamily="50" charset="-128"/>
              </a:rPr>
              <a:t>314,838</a:t>
            </a:r>
            <a:endParaRPr lang="en-US" altLang="ja-JP" sz="105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2602543" y="5963208"/>
            <a:ext cx="1089618" cy="577081"/>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中小企業支援</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3,794</a:t>
            </a:r>
          </a:p>
          <a:p>
            <a:r>
              <a:rPr lang="en-US" altLang="ja-JP" sz="1050" dirty="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1.</a:t>
            </a:r>
            <a:r>
              <a:rPr lang="ja-JP" altLang="en-US" sz="1050" dirty="0" smtClean="0">
                <a:latin typeface="Meiryo UI" panose="020B0604030504040204" pitchFamily="50" charset="-128"/>
                <a:ea typeface="Meiryo UI" panose="020B0604030504040204" pitchFamily="50" charset="-128"/>
              </a:rPr>
              <a:t>２</a:t>
            </a:r>
            <a:r>
              <a:rPr lang="en-US" altLang="ja-JP"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cxnSp>
        <p:nvCxnSpPr>
          <p:cNvPr id="25" name="直線コネクタ 24"/>
          <p:cNvCxnSpPr/>
          <p:nvPr/>
        </p:nvCxnSpPr>
        <p:spPr>
          <a:xfrm flipV="1">
            <a:off x="2444458" y="6497354"/>
            <a:ext cx="230542" cy="8587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graphicFrame>
        <p:nvGraphicFramePr>
          <p:cNvPr id="33" name="グラフ 32"/>
          <p:cNvGraphicFramePr>
            <a:graphicFrameLocks/>
          </p:cNvGraphicFramePr>
          <p:nvPr>
            <p:extLst/>
          </p:nvPr>
        </p:nvGraphicFramePr>
        <p:xfrm>
          <a:off x="3366624" y="1250680"/>
          <a:ext cx="2743199" cy="5458959"/>
        </p:xfrm>
        <a:graphic>
          <a:graphicData uri="http://schemas.openxmlformats.org/drawingml/2006/chart">
            <c:chart xmlns:c="http://schemas.openxmlformats.org/drawingml/2006/chart" xmlns:r="http://schemas.openxmlformats.org/officeDocument/2006/relationships" r:id="rId3"/>
          </a:graphicData>
        </a:graphic>
      </p:graphicFrame>
      <p:cxnSp>
        <p:nvCxnSpPr>
          <p:cNvPr id="15" name="直線コネクタ 14"/>
          <p:cNvCxnSpPr/>
          <p:nvPr/>
        </p:nvCxnSpPr>
        <p:spPr>
          <a:xfrm flipV="1">
            <a:off x="2452639" y="1720319"/>
            <a:ext cx="1986750" cy="486766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4072802" y="1014282"/>
            <a:ext cx="1547218" cy="430887"/>
          </a:xfrm>
          <a:prstGeom prst="rect">
            <a:avLst/>
          </a:prstGeom>
          <a:noFill/>
        </p:spPr>
        <p:txBody>
          <a:bodyPr wrap="none" rtlCol="0">
            <a:spAutoFit/>
          </a:bodyPr>
          <a:lstStyle/>
          <a:p>
            <a:pPr algn="ctr"/>
            <a:r>
              <a:rPr lang="ja-JP" altLang="en-US" sz="1100" b="1" dirty="0">
                <a:latin typeface="Meiryo UI" panose="020B0604030504040204" pitchFamily="50" charset="-128"/>
                <a:ea typeface="Meiryo UI" panose="020B0604030504040204" pitchFamily="50" charset="-128"/>
              </a:rPr>
              <a:t>中小企業支援　純</a:t>
            </a:r>
            <a:r>
              <a:rPr kumimoji="1" lang="ja-JP" altLang="en-US" sz="1100" b="1" dirty="0">
                <a:latin typeface="Meiryo UI" panose="020B0604030504040204" pitchFamily="50" charset="-128"/>
                <a:ea typeface="Meiryo UI" panose="020B0604030504040204" pitchFamily="50" charset="-128"/>
              </a:rPr>
              <a:t>予算</a:t>
            </a:r>
            <a:endParaRPr kumimoji="1" lang="en-US" altLang="ja-JP" sz="1100" b="1" dirty="0">
              <a:latin typeface="Meiryo UI" panose="020B0604030504040204" pitchFamily="50" charset="-128"/>
              <a:ea typeface="Meiryo UI" panose="020B0604030504040204" pitchFamily="50" charset="-128"/>
            </a:endParaRPr>
          </a:p>
          <a:p>
            <a:pPr algn="ctr"/>
            <a:r>
              <a:rPr lang="en-US" altLang="ja-JP" sz="1100" b="1" dirty="0" smtClean="0">
                <a:latin typeface="Meiryo UI" panose="020B0604030504040204" pitchFamily="50" charset="-128"/>
                <a:ea typeface="Meiryo UI" panose="020B0604030504040204" pitchFamily="50" charset="-128"/>
              </a:rPr>
              <a:t>[3,79</a:t>
            </a:r>
            <a:r>
              <a:rPr lang="en-US" altLang="ja-JP" sz="1100" b="1" dirty="0">
                <a:latin typeface="Meiryo UI" panose="020B0604030504040204" pitchFamily="50" charset="-128"/>
                <a:ea typeface="Meiryo UI" panose="020B0604030504040204" pitchFamily="50" charset="-128"/>
              </a:rPr>
              <a:t>4</a:t>
            </a:r>
            <a:r>
              <a:rPr lang="ja-JP" altLang="en-US" sz="1100" b="1" dirty="0" smtClean="0">
                <a:latin typeface="Meiryo UI" panose="020B0604030504040204" pitchFamily="50" charset="-128"/>
                <a:ea typeface="Meiryo UI" panose="020B0604030504040204" pitchFamily="50" charset="-128"/>
              </a:rPr>
              <a:t>百万円</a:t>
            </a:r>
            <a:r>
              <a:rPr lang="en-US" altLang="ja-JP" sz="1100" b="1" dirty="0">
                <a:latin typeface="Meiryo UI" panose="020B0604030504040204" pitchFamily="50" charset="-128"/>
                <a:ea typeface="Meiryo UI" panose="020B0604030504040204" pitchFamily="50" charset="-128"/>
              </a:rPr>
              <a:t>]</a:t>
            </a:r>
            <a:endParaRPr kumimoji="1" lang="ja-JP" altLang="en-US" sz="1100" b="1" dirty="0">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4509046" y="1824466"/>
            <a:ext cx="851515" cy="230832"/>
          </a:xfrm>
          <a:prstGeom prst="rect">
            <a:avLst/>
          </a:prstGeom>
          <a:noFill/>
        </p:spPr>
        <p:txBody>
          <a:bodyPr wrap="none" rtlCol="0">
            <a:spAutoFit/>
          </a:bodyPr>
          <a:lstStyle/>
          <a:p>
            <a:pPr algn="ctr"/>
            <a:r>
              <a:rPr lang="ja-JP" altLang="en-US" sz="900" dirty="0">
                <a:latin typeface="Meiryo UI" panose="020B0604030504040204" pitchFamily="50" charset="-128"/>
                <a:ea typeface="Meiryo UI" panose="020B0604030504040204" pitchFamily="50" charset="-128"/>
              </a:rPr>
              <a:t>その他　</a:t>
            </a:r>
            <a:r>
              <a:rPr lang="en-US" altLang="ja-JP" sz="900" dirty="0" smtClean="0">
                <a:latin typeface="Meiryo UI" panose="020B0604030504040204" pitchFamily="50" charset="-128"/>
                <a:ea typeface="Meiryo UI" panose="020B0604030504040204" pitchFamily="50" charset="-128"/>
              </a:rPr>
              <a:t>427</a:t>
            </a:r>
            <a:r>
              <a:rPr lang="ja-JP" altLang="en-US" sz="900" dirty="0">
                <a:latin typeface="Meiryo UI" panose="020B0604030504040204" pitchFamily="50" charset="-128"/>
                <a:ea typeface="Meiryo UI" panose="020B0604030504040204" pitchFamily="50" charset="-128"/>
              </a:rPr>
              <a:t>　</a:t>
            </a:r>
            <a:endParaRPr kumimoji="1" lang="ja-JP" altLang="en-US" sz="900" dirty="0">
              <a:latin typeface="Meiryo UI" panose="020B0604030504040204" pitchFamily="50" charset="-128"/>
              <a:ea typeface="Meiryo UI" panose="020B0604030504040204" pitchFamily="50" charset="-128"/>
            </a:endParaRPr>
          </a:p>
        </p:txBody>
      </p:sp>
      <p:sp>
        <p:nvSpPr>
          <p:cNvPr id="64" name="テキスト ボックス 63"/>
          <p:cNvSpPr txBox="1"/>
          <p:nvPr/>
        </p:nvSpPr>
        <p:spPr>
          <a:xfrm>
            <a:off x="4580487" y="2756743"/>
            <a:ext cx="646331" cy="369332"/>
          </a:xfrm>
          <a:prstGeom prst="rect">
            <a:avLst/>
          </a:prstGeom>
          <a:noFill/>
        </p:spPr>
        <p:txBody>
          <a:bodyPr wrap="none" rtlCol="0">
            <a:spAutoFit/>
          </a:bodyPr>
          <a:lstStyle/>
          <a:p>
            <a:pPr algn="ctr"/>
            <a:r>
              <a:rPr lang="ja-JP" altLang="en-US" sz="900" dirty="0">
                <a:latin typeface="Meiryo UI" panose="020B0604030504040204" pitchFamily="50" charset="-128"/>
                <a:ea typeface="Meiryo UI" panose="020B0604030504040204" pitchFamily="50" charset="-128"/>
              </a:rPr>
              <a:t>企業立地</a:t>
            </a:r>
            <a:endParaRPr lang="en-US" altLang="ja-JP" sz="900" dirty="0">
              <a:latin typeface="Meiryo UI" panose="020B0604030504040204" pitchFamily="50" charset="-128"/>
              <a:ea typeface="Meiryo UI" panose="020B0604030504040204" pitchFamily="50" charset="-128"/>
            </a:endParaRPr>
          </a:p>
          <a:p>
            <a:pPr algn="ctr"/>
            <a:r>
              <a:rPr lang="en-US" altLang="ja-JP" sz="900" dirty="0" smtClean="0">
                <a:latin typeface="Meiryo UI" panose="020B0604030504040204" pitchFamily="50" charset="-128"/>
                <a:ea typeface="Meiryo UI" panose="020B0604030504040204" pitchFamily="50" charset="-128"/>
              </a:rPr>
              <a:t>1,101</a:t>
            </a:r>
            <a:endParaRPr kumimoji="1" lang="ja-JP" altLang="en-US" sz="900" dirty="0">
              <a:latin typeface="Meiryo UI" panose="020B0604030504040204" pitchFamily="50" charset="-128"/>
              <a:ea typeface="Meiryo UI" panose="020B0604030504040204" pitchFamily="50" charset="-128"/>
            </a:endParaRPr>
          </a:p>
        </p:txBody>
      </p:sp>
      <p:sp>
        <p:nvSpPr>
          <p:cNvPr id="65" name="テキスト ボックス 64"/>
          <p:cNvSpPr txBox="1"/>
          <p:nvPr/>
        </p:nvSpPr>
        <p:spPr>
          <a:xfrm>
            <a:off x="4694543" y="4564692"/>
            <a:ext cx="530915" cy="369332"/>
          </a:xfrm>
          <a:prstGeom prst="rect">
            <a:avLst/>
          </a:prstGeom>
          <a:noFill/>
        </p:spPr>
        <p:txBody>
          <a:bodyPr wrap="none" rtlCol="0">
            <a:spAutoFit/>
          </a:bodyPr>
          <a:lstStyle/>
          <a:p>
            <a:pPr algn="ctr"/>
            <a:r>
              <a:rPr lang="ja-JP" altLang="en-US" sz="900" dirty="0">
                <a:latin typeface="Meiryo UI" panose="020B0604030504040204" pitchFamily="50" charset="-128"/>
                <a:ea typeface="Meiryo UI" panose="020B0604030504040204" pitchFamily="50" charset="-128"/>
              </a:rPr>
              <a:t>小規模</a:t>
            </a:r>
            <a:endParaRPr lang="en-US" altLang="ja-JP" sz="900" dirty="0">
              <a:latin typeface="Meiryo UI" panose="020B0604030504040204" pitchFamily="50" charset="-128"/>
              <a:ea typeface="Meiryo UI" panose="020B0604030504040204" pitchFamily="50" charset="-128"/>
            </a:endParaRPr>
          </a:p>
          <a:p>
            <a:pPr algn="ctr"/>
            <a:r>
              <a:rPr lang="en-US" altLang="ja-JP" sz="900" dirty="0">
                <a:latin typeface="Meiryo UI" panose="020B0604030504040204" pitchFamily="50" charset="-128"/>
                <a:ea typeface="Meiryo UI" panose="020B0604030504040204" pitchFamily="50" charset="-128"/>
              </a:rPr>
              <a:t>1,990</a:t>
            </a:r>
            <a:endParaRPr kumimoji="1" lang="ja-JP" altLang="en-US" sz="900" dirty="0">
              <a:latin typeface="Meiryo UI" panose="020B0604030504040204" pitchFamily="50" charset="-128"/>
              <a:ea typeface="Meiryo UI" panose="020B0604030504040204" pitchFamily="50" charset="-128"/>
            </a:endParaRPr>
          </a:p>
        </p:txBody>
      </p:sp>
      <p:sp>
        <p:nvSpPr>
          <p:cNvPr id="53" name="左中かっこ 52"/>
          <p:cNvSpPr/>
          <p:nvPr/>
        </p:nvSpPr>
        <p:spPr>
          <a:xfrm flipH="1">
            <a:off x="5353181" y="6206370"/>
            <a:ext cx="260209" cy="376853"/>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3" name="テキスト ボックス 62"/>
          <p:cNvSpPr txBox="1"/>
          <p:nvPr/>
        </p:nvSpPr>
        <p:spPr>
          <a:xfrm>
            <a:off x="5613390" y="6115873"/>
            <a:ext cx="921406" cy="577081"/>
          </a:xfrm>
          <a:prstGeom prst="rect">
            <a:avLst/>
          </a:prstGeom>
          <a:noFill/>
        </p:spPr>
        <p:txBody>
          <a:bodyPr wrap="none" rtlCol="0">
            <a:spAutoFit/>
          </a:bodyPr>
          <a:lstStyle/>
          <a:p>
            <a:pPr algn="ctr"/>
            <a:r>
              <a:rPr lang="ja-JP" altLang="en-US" sz="1050" dirty="0">
                <a:latin typeface="Meiryo UI" panose="020B0604030504040204" pitchFamily="50" charset="-128"/>
                <a:ea typeface="Meiryo UI" panose="020B0604030504040204" pitchFamily="50" charset="-128"/>
              </a:rPr>
              <a:t>新法人予算</a:t>
            </a:r>
            <a:endParaRPr lang="en-US" altLang="ja-JP" sz="1050" dirty="0">
              <a:latin typeface="Meiryo UI" panose="020B0604030504040204" pitchFamily="50" charset="-128"/>
              <a:ea typeface="Meiryo UI" panose="020B0604030504040204" pitchFamily="50" charset="-128"/>
            </a:endParaRPr>
          </a:p>
          <a:p>
            <a:r>
              <a:rPr lang="en-US" altLang="ja-JP" sz="1050" dirty="0" smtClean="0">
                <a:latin typeface="Meiryo UI" panose="020B0604030504040204" pitchFamily="50" charset="-128"/>
                <a:ea typeface="Meiryo UI" panose="020B0604030504040204" pitchFamily="50" charset="-128"/>
              </a:rPr>
              <a:t>276</a:t>
            </a:r>
            <a:endParaRPr lang="en-US" altLang="ja-JP" sz="1050" dirty="0">
              <a:latin typeface="Meiryo UI" panose="020B0604030504040204" pitchFamily="50" charset="-128"/>
              <a:ea typeface="Meiryo UI" panose="020B0604030504040204" pitchFamily="50" charset="-128"/>
            </a:endParaRPr>
          </a:p>
          <a:p>
            <a:r>
              <a:rPr kumimoji="1" lang="en-US" altLang="ja-JP" sz="1050" dirty="0" smtClean="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7.3</a:t>
            </a:r>
            <a:r>
              <a:rPr kumimoji="1" lang="en-US" altLang="ja-JP"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1180969" y="1014260"/>
            <a:ext cx="1595309" cy="430887"/>
          </a:xfrm>
          <a:prstGeom prst="rect">
            <a:avLst/>
          </a:prstGeom>
          <a:noFill/>
        </p:spPr>
        <p:txBody>
          <a:bodyPr wrap="none" rtlCol="0">
            <a:spAutoFit/>
          </a:bodyPr>
          <a:lstStyle/>
          <a:p>
            <a:pPr algn="ctr"/>
            <a:r>
              <a:rPr lang="ja-JP" altLang="en-US" sz="1100" b="1" dirty="0">
                <a:latin typeface="Meiryo UI" panose="020B0604030504040204" pitchFamily="50" charset="-128"/>
                <a:ea typeface="Meiryo UI" panose="020B0604030504040204" pitchFamily="50" charset="-128"/>
              </a:rPr>
              <a:t>中小企業支援関係</a:t>
            </a:r>
            <a:r>
              <a:rPr kumimoji="1" lang="ja-JP" altLang="en-US" sz="1100" b="1" dirty="0">
                <a:latin typeface="Meiryo UI" panose="020B0604030504040204" pitchFamily="50" charset="-128"/>
                <a:ea typeface="Meiryo UI" panose="020B0604030504040204" pitchFamily="50" charset="-128"/>
              </a:rPr>
              <a:t>予算</a:t>
            </a:r>
            <a:endParaRPr kumimoji="1" lang="en-US" altLang="ja-JP" sz="1100" b="1" dirty="0">
              <a:latin typeface="Meiryo UI" panose="020B0604030504040204" pitchFamily="50" charset="-128"/>
              <a:ea typeface="Meiryo UI" panose="020B0604030504040204" pitchFamily="50" charset="-128"/>
            </a:endParaRPr>
          </a:p>
          <a:p>
            <a:pPr algn="ctr"/>
            <a:r>
              <a:rPr lang="en-US" altLang="ja-JP" sz="1100" b="1" dirty="0" smtClean="0">
                <a:latin typeface="Meiryo UI" panose="020B0604030504040204" pitchFamily="50" charset="-128"/>
                <a:ea typeface="Meiryo UI" panose="020B0604030504040204" pitchFamily="50" charset="-128"/>
              </a:rPr>
              <a:t>[320,773</a:t>
            </a:r>
            <a:r>
              <a:rPr lang="ja-JP" altLang="en-US" sz="1100" b="1" dirty="0" smtClean="0">
                <a:latin typeface="Meiryo UI" panose="020B0604030504040204" pitchFamily="50" charset="-128"/>
                <a:ea typeface="Meiryo UI" panose="020B0604030504040204" pitchFamily="50" charset="-128"/>
              </a:rPr>
              <a:t>百万円</a:t>
            </a:r>
            <a:r>
              <a:rPr lang="en-US" altLang="ja-JP" sz="1100" b="1" dirty="0">
                <a:latin typeface="Meiryo UI" panose="020B0604030504040204" pitchFamily="50" charset="-128"/>
                <a:ea typeface="Meiryo UI" panose="020B0604030504040204" pitchFamily="50" charset="-128"/>
              </a:rPr>
              <a:t>]</a:t>
            </a:r>
            <a:endParaRPr kumimoji="1" lang="ja-JP" altLang="en-US" sz="1100" b="1" dirty="0">
              <a:latin typeface="Meiryo UI" panose="020B0604030504040204" pitchFamily="50" charset="-128"/>
              <a:ea typeface="Meiryo UI" panose="020B0604030504040204" pitchFamily="50" charset="-128"/>
            </a:endParaRPr>
          </a:p>
        </p:txBody>
      </p:sp>
      <p:sp>
        <p:nvSpPr>
          <p:cNvPr id="36" name="テキスト ボックス 35"/>
          <p:cNvSpPr txBox="1"/>
          <p:nvPr/>
        </p:nvSpPr>
        <p:spPr>
          <a:xfrm>
            <a:off x="4498891" y="6302734"/>
            <a:ext cx="731553" cy="253916"/>
          </a:xfrm>
          <a:prstGeom prst="rect">
            <a:avLst/>
          </a:prstGeom>
          <a:noFill/>
        </p:spPr>
        <p:txBody>
          <a:bodyPr wrap="square" rtlCol="0">
            <a:spAutoFit/>
          </a:bodyPr>
          <a:lstStyle/>
          <a:p>
            <a:r>
              <a:rPr kumimoji="1" lang="ja-JP" altLang="en-US" sz="1050" dirty="0" smtClean="0">
                <a:latin typeface="Meiryo UI" panose="020B0604030504040204" pitchFamily="50" charset="-128"/>
                <a:ea typeface="Meiryo UI" panose="020B0604030504040204" pitchFamily="50" charset="-128"/>
              </a:rPr>
              <a:t>既存</a:t>
            </a:r>
            <a:r>
              <a:rPr kumimoji="1" lang="en-US" altLang="ja-JP" sz="1050" dirty="0" smtClean="0">
                <a:latin typeface="Meiryo UI" panose="020B0604030504040204" pitchFamily="50" charset="-128"/>
                <a:ea typeface="Meiryo UI" panose="020B0604030504040204" pitchFamily="50" charset="-128"/>
              </a:rPr>
              <a:t>209</a:t>
            </a:r>
            <a:endParaRPr kumimoji="1" lang="ja-JP" altLang="en-US" sz="1050" dirty="0">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3597946" y="6274972"/>
            <a:ext cx="731553" cy="253916"/>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rPr>
              <a:t>新規</a:t>
            </a:r>
            <a:r>
              <a:rPr lang="en-US" altLang="ja-JP" sz="1050" dirty="0">
                <a:latin typeface="Meiryo UI" panose="020B0604030504040204" pitchFamily="50" charset="-128"/>
                <a:ea typeface="Meiryo UI" panose="020B0604030504040204" pitchFamily="50" charset="-128"/>
              </a:rPr>
              <a:t>67</a:t>
            </a:r>
            <a:endParaRPr kumimoji="1" lang="ja-JP" altLang="en-US" sz="1050" dirty="0">
              <a:latin typeface="Meiryo UI" panose="020B0604030504040204" pitchFamily="50" charset="-128"/>
              <a:ea typeface="Meiryo UI" panose="020B0604030504040204" pitchFamily="50" charset="-128"/>
            </a:endParaRPr>
          </a:p>
        </p:txBody>
      </p:sp>
      <p:cxnSp>
        <p:nvCxnSpPr>
          <p:cNvPr id="38" name="直線コネクタ 37"/>
          <p:cNvCxnSpPr/>
          <p:nvPr/>
        </p:nvCxnSpPr>
        <p:spPr>
          <a:xfrm flipV="1">
            <a:off x="4251169" y="6260696"/>
            <a:ext cx="237712" cy="87286"/>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graphicFrame>
        <p:nvGraphicFramePr>
          <p:cNvPr id="48" name="グラフ 47"/>
          <p:cNvGraphicFramePr>
            <a:graphicFrameLocks/>
          </p:cNvGraphicFramePr>
          <p:nvPr>
            <p:extLst/>
          </p:nvPr>
        </p:nvGraphicFramePr>
        <p:xfrm>
          <a:off x="6281416" y="1434454"/>
          <a:ext cx="2687850" cy="5285313"/>
        </p:xfrm>
        <a:graphic>
          <a:graphicData uri="http://schemas.openxmlformats.org/drawingml/2006/chart">
            <c:chart xmlns:c="http://schemas.openxmlformats.org/drawingml/2006/chart" xmlns:r="http://schemas.openxmlformats.org/officeDocument/2006/relationships" r:id="rId4"/>
          </a:graphicData>
        </a:graphic>
      </p:graphicFrame>
      <p:sp>
        <p:nvSpPr>
          <p:cNvPr id="59" name="テキスト ボックス 58"/>
          <p:cNvSpPr txBox="1"/>
          <p:nvPr/>
        </p:nvSpPr>
        <p:spPr>
          <a:xfrm>
            <a:off x="7266175" y="2206817"/>
            <a:ext cx="845103" cy="253916"/>
          </a:xfrm>
          <a:prstGeom prst="rect">
            <a:avLst/>
          </a:prstGeom>
          <a:noFill/>
        </p:spPr>
        <p:txBody>
          <a:bodyPr wrap="none" rtlCol="0">
            <a:spAutoFit/>
          </a:bodyPr>
          <a:lstStyle/>
          <a:p>
            <a:r>
              <a:rPr lang="ja-JP" altLang="en-US" sz="1050" dirty="0">
                <a:latin typeface="Meiryo UI" panose="020B0604030504040204" pitchFamily="50" charset="-128"/>
                <a:ea typeface="Meiryo UI" panose="020B0604030504040204" pitchFamily="50" charset="-128"/>
              </a:rPr>
              <a:t>国際化　</a:t>
            </a:r>
            <a:r>
              <a:rPr lang="en-US" altLang="ja-JP" sz="1050" dirty="0">
                <a:latin typeface="Meiryo UI" panose="020B0604030504040204" pitchFamily="50" charset="-128"/>
                <a:ea typeface="Meiryo UI" panose="020B0604030504040204" pitchFamily="50" charset="-128"/>
              </a:rPr>
              <a:t>81</a:t>
            </a:r>
            <a:endParaRPr kumimoji="1" lang="ja-JP" altLang="en-US" sz="1050" dirty="0">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7266175" y="3153646"/>
            <a:ext cx="1000881" cy="415498"/>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ベンチャー</a:t>
            </a:r>
            <a:r>
              <a:rPr lang="ja-JP" altLang="en-US" sz="1050" dirty="0" smtClean="0">
                <a:latin typeface="Meiryo UI" panose="020B0604030504040204" pitchFamily="50" charset="-128"/>
                <a:ea typeface="Meiryo UI" panose="020B0604030504040204" pitchFamily="50" charset="-128"/>
              </a:rPr>
              <a:t>支援</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28</a:t>
            </a:r>
            <a:endParaRPr kumimoji="1" lang="ja-JP" altLang="en-US" sz="1050" dirty="0">
              <a:latin typeface="Meiryo UI" panose="020B0604030504040204" pitchFamily="50" charset="-128"/>
              <a:ea typeface="Meiryo UI" panose="020B0604030504040204" pitchFamily="50" charset="-128"/>
            </a:endParaRPr>
          </a:p>
        </p:txBody>
      </p:sp>
      <p:sp>
        <p:nvSpPr>
          <p:cNvPr id="41" name="テキスト ボックス 40"/>
          <p:cNvSpPr txBox="1"/>
          <p:nvPr/>
        </p:nvSpPr>
        <p:spPr>
          <a:xfrm>
            <a:off x="7292772" y="4159693"/>
            <a:ext cx="833883" cy="577081"/>
          </a:xfrm>
          <a:prstGeom prst="rect">
            <a:avLst/>
          </a:prstGeom>
          <a:noFill/>
        </p:spPr>
        <p:txBody>
          <a:bodyPr wrap="none" rtlCol="0">
            <a:spAutoFit/>
          </a:bodyPr>
          <a:lstStyle/>
          <a:p>
            <a:r>
              <a:rPr lang="ja-JP" altLang="en-US" sz="1050" dirty="0">
                <a:latin typeface="Meiryo UI" panose="020B0604030504040204" pitchFamily="50" charset="-128"/>
                <a:ea typeface="Meiryo UI" panose="020B0604030504040204" pitchFamily="50" charset="-128"/>
              </a:rPr>
              <a:t>経営基盤</a:t>
            </a:r>
            <a:r>
              <a:rPr lang="ja-JP" altLang="en-US" sz="1050" dirty="0" smtClean="0">
                <a:latin typeface="Meiryo UI" panose="020B0604030504040204" pitchFamily="50" charset="-128"/>
                <a:ea typeface="Meiryo UI" panose="020B0604030504040204" pitchFamily="50" charset="-128"/>
              </a:rPr>
              <a:t>の</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強化</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90</a:t>
            </a:r>
            <a:endParaRPr kumimoji="1" lang="ja-JP" altLang="en-US" sz="1050" dirty="0">
              <a:latin typeface="Meiryo UI" panose="020B0604030504040204" pitchFamily="50" charset="-128"/>
              <a:ea typeface="Meiryo UI" panose="020B0604030504040204" pitchFamily="50" charset="-128"/>
            </a:endParaRPr>
          </a:p>
        </p:txBody>
      </p:sp>
      <p:sp>
        <p:nvSpPr>
          <p:cNvPr id="42" name="テキスト ボックス 41"/>
          <p:cNvSpPr txBox="1"/>
          <p:nvPr/>
        </p:nvSpPr>
        <p:spPr>
          <a:xfrm>
            <a:off x="7304831" y="5783493"/>
            <a:ext cx="930063" cy="415498"/>
          </a:xfrm>
          <a:prstGeom prst="rect">
            <a:avLst/>
          </a:prstGeom>
          <a:noFill/>
        </p:spPr>
        <p:txBody>
          <a:bodyPr wrap="none" rtlCol="0">
            <a:spAutoFit/>
          </a:bodyPr>
          <a:lstStyle/>
          <a:p>
            <a:r>
              <a:rPr lang="ja-JP" altLang="en-US" sz="1050" dirty="0">
                <a:latin typeface="Meiryo UI" panose="020B0604030504040204" pitchFamily="50" charset="-128"/>
                <a:ea typeface="Meiryo UI" panose="020B0604030504040204" pitchFamily="50" charset="-128"/>
              </a:rPr>
              <a:t>ものづくり</a:t>
            </a:r>
            <a:r>
              <a:rPr lang="ja-JP" altLang="en-US" sz="1050" dirty="0" smtClean="0">
                <a:latin typeface="Meiryo UI" panose="020B0604030504040204" pitchFamily="50" charset="-128"/>
                <a:ea typeface="Meiryo UI" panose="020B0604030504040204" pitchFamily="50" charset="-128"/>
              </a:rPr>
              <a:t>支援</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77</a:t>
            </a:r>
            <a:endParaRPr kumimoji="1" lang="ja-JP" altLang="en-US"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707784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2153466" y="5883683"/>
            <a:ext cx="992579" cy="577081"/>
          </a:xfrm>
          <a:prstGeom prst="rect">
            <a:avLst/>
          </a:prstGeom>
          <a:noFill/>
        </p:spPr>
        <p:txBody>
          <a:bodyPr wrap="none" rtlCol="0">
            <a:spAutoFit/>
          </a:bodyPr>
          <a:lstStyle/>
          <a:p>
            <a:r>
              <a:rPr lang="ja-JP" altLang="en-US" sz="1050" dirty="0">
                <a:latin typeface="Meiryo UI" panose="020B0604030504040204" pitchFamily="50" charset="-128"/>
                <a:ea typeface="Meiryo UI" panose="020B0604030504040204" pitchFamily="50" charset="-128"/>
              </a:rPr>
              <a:t>中小企業支援</a:t>
            </a:r>
            <a:endParaRPr lang="en-US" altLang="ja-JP" sz="1050" dirty="0">
              <a:latin typeface="Meiryo UI" panose="020B0604030504040204" pitchFamily="50" charset="-128"/>
              <a:ea typeface="Meiryo UI" panose="020B0604030504040204" pitchFamily="50" charset="-128"/>
            </a:endParaRPr>
          </a:p>
          <a:p>
            <a:r>
              <a:rPr lang="en-US" altLang="ja-JP" sz="1050" dirty="0" smtClean="0">
                <a:latin typeface="Meiryo UI" panose="020B0604030504040204" pitchFamily="50" charset="-128"/>
                <a:ea typeface="Meiryo UI" panose="020B0604030504040204" pitchFamily="50" charset="-128"/>
              </a:rPr>
              <a:t>3,092</a:t>
            </a:r>
            <a:endParaRPr lang="en-US" altLang="ja-JP" sz="1050" dirty="0">
              <a:latin typeface="Meiryo UI" panose="020B0604030504040204" pitchFamily="50" charset="-128"/>
              <a:ea typeface="Meiryo UI" panose="020B0604030504040204" pitchFamily="50" charset="-128"/>
            </a:endParaRPr>
          </a:p>
          <a:p>
            <a:r>
              <a:rPr kumimoji="1" lang="en-US" altLang="ja-JP" sz="1050" dirty="0" smtClean="0">
                <a:latin typeface="Meiryo UI" panose="020B0604030504040204" pitchFamily="50" charset="-128"/>
                <a:ea typeface="Meiryo UI" panose="020B0604030504040204" pitchFamily="50" charset="-128"/>
              </a:rPr>
              <a:t>(3.9%)</a:t>
            </a:r>
            <a:endParaRPr kumimoji="1" lang="ja-JP" altLang="en-US" sz="105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2229348" y="1754558"/>
            <a:ext cx="588623" cy="415498"/>
          </a:xfrm>
          <a:prstGeom prst="rect">
            <a:avLst/>
          </a:prstGeom>
          <a:noFill/>
        </p:spPr>
        <p:txBody>
          <a:bodyPr wrap="none" rtlCol="0">
            <a:spAutoFit/>
          </a:bodyPr>
          <a:lstStyle/>
          <a:p>
            <a:r>
              <a:rPr lang="ja-JP" altLang="en-US" sz="1050" dirty="0">
                <a:latin typeface="Meiryo UI" panose="020B0604030504040204" pitchFamily="50" charset="-128"/>
                <a:ea typeface="Meiryo UI" panose="020B0604030504040204" pitchFamily="50" charset="-128"/>
              </a:rPr>
              <a:t>産技研</a:t>
            </a:r>
            <a:endParaRPr lang="en-US" altLang="ja-JP" sz="1050" dirty="0">
              <a:latin typeface="Meiryo UI" panose="020B0604030504040204" pitchFamily="50" charset="-128"/>
              <a:ea typeface="Meiryo UI" panose="020B0604030504040204" pitchFamily="50" charset="-128"/>
            </a:endParaRPr>
          </a:p>
          <a:p>
            <a:r>
              <a:rPr lang="en-US" altLang="ja-JP" sz="1050" dirty="0" smtClean="0">
                <a:latin typeface="Meiryo UI" panose="020B0604030504040204" pitchFamily="50" charset="-128"/>
                <a:ea typeface="Meiryo UI" panose="020B0604030504040204" pitchFamily="50" charset="-128"/>
              </a:rPr>
              <a:t>1,221</a:t>
            </a:r>
            <a:endParaRPr kumimoji="1" lang="ja-JP" altLang="en-US" sz="1050" dirty="0">
              <a:latin typeface="Meiryo UI" panose="020B0604030504040204" pitchFamily="50" charset="-128"/>
              <a:ea typeface="Meiryo UI" panose="020B0604030504040204" pitchFamily="50" charset="-128"/>
            </a:endParaRPr>
          </a:p>
        </p:txBody>
      </p:sp>
      <p:cxnSp>
        <p:nvCxnSpPr>
          <p:cNvPr id="23" name="直線コネクタ 22"/>
          <p:cNvCxnSpPr/>
          <p:nvPr/>
        </p:nvCxnSpPr>
        <p:spPr>
          <a:xfrm flipH="1" flipV="1">
            <a:off x="1923876" y="1727063"/>
            <a:ext cx="369347" cy="207491"/>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flipV="1">
            <a:off x="1947277" y="6063338"/>
            <a:ext cx="282071" cy="19229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716919" y="1223489"/>
            <a:ext cx="1614545" cy="430887"/>
          </a:xfrm>
          <a:prstGeom prst="rect">
            <a:avLst/>
          </a:prstGeom>
          <a:noFill/>
        </p:spPr>
        <p:txBody>
          <a:bodyPr wrap="none" rtlCol="0">
            <a:spAutoFit/>
          </a:bodyPr>
          <a:lstStyle/>
          <a:p>
            <a:pPr algn="ctr"/>
            <a:r>
              <a:rPr lang="ja-JP" altLang="en-US" sz="1100" b="1" dirty="0">
                <a:latin typeface="Meiryo UI" panose="020B0604030504040204" pitchFamily="50" charset="-128"/>
                <a:ea typeface="Meiryo UI" panose="020B0604030504040204" pitchFamily="50" charset="-128"/>
              </a:rPr>
              <a:t>中小企業支援関係</a:t>
            </a:r>
            <a:r>
              <a:rPr kumimoji="1" lang="ja-JP" altLang="en-US" sz="1100" b="1" dirty="0">
                <a:latin typeface="Meiryo UI" panose="020B0604030504040204" pitchFamily="50" charset="-128"/>
                <a:ea typeface="Meiryo UI" panose="020B0604030504040204" pitchFamily="50" charset="-128"/>
              </a:rPr>
              <a:t>予算</a:t>
            </a:r>
            <a:endParaRPr kumimoji="1" lang="en-US" altLang="ja-JP" sz="1100" b="1" dirty="0">
              <a:latin typeface="Meiryo UI" panose="020B0604030504040204" pitchFamily="50" charset="-128"/>
              <a:ea typeface="Meiryo UI" panose="020B0604030504040204" pitchFamily="50" charset="-128"/>
            </a:endParaRPr>
          </a:p>
          <a:p>
            <a:pPr algn="ctr"/>
            <a:r>
              <a:rPr lang="en-US" altLang="ja-JP" sz="1100" b="1" dirty="0" smtClean="0">
                <a:latin typeface="Meiryo UI" panose="020B0604030504040204" pitchFamily="50" charset="-128"/>
                <a:ea typeface="Meiryo UI" panose="020B0604030504040204" pitchFamily="50" charset="-128"/>
              </a:rPr>
              <a:t>[78,502</a:t>
            </a:r>
            <a:r>
              <a:rPr lang="ja-JP" altLang="en-US" sz="1100" b="1" dirty="0" smtClean="0">
                <a:latin typeface="Meiryo UI" panose="020B0604030504040204" pitchFamily="50" charset="-128"/>
                <a:ea typeface="Meiryo UI" panose="020B0604030504040204" pitchFamily="50" charset="-128"/>
              </a:rPr>
              <a:t>百万円</a:t>
            </a:r>
            <a:r>
              <a:rPr lang="en-US" altLang="ja-JP" sz="1100" b="1" dirty="0">
                <a:latin typeface="Meiryo UI" panose="020B0604030504040204" pitchFamily="50" charset="-128"/>
                <a:ea typeface="Meiryo UI" panose="020B0604030504040204" pitchFamily="50" charset="-128"/>
              </a:rPr>
              <a:t>]</a:t>
            </a:r>
            <a:endParaRPr kumimoji="1" lang="ja-JP" altLang="en-US" sz="1100" b="1"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3768058" y="1223489"/>
            <a:ext cx="1547218" cy="430887"/>
          </a:xfrm>
          <a:prstGeom prst="rect">
            <a:avLst/>
          </a:prstGeom>
          <a:noFill/>
        </p:spPr>
        <p:txBody>
          <a:bodyPr wrap="none" rtlCol="0">
            <a:spAutoFit/>
          </a:bodyPr>
          <a:lstStyle/>
          <a:p>
            <a:pPr algn="ctr"/>
            <a:r>
              <a:rPr lang="ja-JP" altLang="en-US" sz="1100" b="1" dirty="0">
                <a:latin typeface="Meiryo UI" panose="020B0604030504040204" pitchFamily="50" charset="-128"/>
                <a:ea typeface="Meiryo UI" panose="020B0604030504040204" pitchFamily="50" charset="-128"/>
              </a:rPr>
              <a:t>中小企業支援　純</a:t>
            </a:r>
            <a:r>
              <a:rPr kumimoji="1" lang="ja-JP" altLang="en-US" sz="1100" b="1" dirty="0">
                <a:latin typeface="Meiryo UI" panose="020B0604030504040204" pitchFamily="50" charset="-128"/>
                <a:ea typeface="Meiryo UI" panose="020B0604030504040204" pitchFamily="50" charset="-128"/>
              </a:rPr>
              <a:t>予算</a:t>
            </a:r>
            <a:endParaRPr kumimoji="1" lang="en-US" altLang="ja-JP" sz="1100" b="1" dirty="0">
              <a:latin typeface="Meiryo UI" panose="020B0604030504040204" pitchFamily="50" charset="-128"/>
              <a:ea typeface="Meiryo UI" panose="020B0604030504040204" pitchFamily="50" charset="-128"/>
            </a:endParaRPr>
          </a:p>
          <a:p>
            <a:pPr algn="ctr"/>
            <a:r>
              <a:rPr lang="en-US" altLang="ja-JP" sz="1100" b="1" dirty="0">
                <a:latin typeface="Meiryo UI" panose="020B0604030504040204" pitchFamily="50" charset="-128"/>
                <a:ea typeface="Meiryo UI" panose="020B0604030504040204" pitchFamily="50" charset="-128"/>
              </a:rPr>
              <a:t>[</a:t>
            </a:r>
            <a:r>
              <a:rPr lang="en-US" altLang="ja-JP" sz="1100" b="1" dirty="0" smtClean="0">
                <a:latin typeface="Meiryo UI" panose="020B0604030504040204" pitchFamily="50" charset="-128"/>
                <a:ea typeface="Meiryo UI" panose="020B0604030504040204" pitchFamily="50" charset="-128"/>
              </a:rPr>
              <a:t>3,092</a:t>
            </a:r>
            <a:r>
              <a:rPr lang="ja-JP" altLang="en-US" sz="1100" b="1" dirty="0" smtClean="0">
                <a:latin typeface="Meiryo UI" panose="020B0604030504040204" pitchFamily="50" charset="-128"/>
                <a:ea typeface="Meiryo UI" panose="020B0604030504040204" pitchFamily="50" charset="-128"/>
              </a:rPr>
              <a:t>百万円</a:t>
            </a:r>
            <a:r>
              <a:rPr lang="en-US" altLang="ja-JP" sz="1100" b="1" dirty="0">
                <a:latin typeface="Meiryo UI" panose="020B0604030504040204" pitchFamily="50" charset="-128"/>
                <a:ea typeface="Meiryo UI" panose="020B0604030504040204" pitchFamily="50" charset="-128"/>
              </a:rPr>
              <a:t>]</a:t>
            </a:r>
            <a:endParaRPr kumimoji="1" lang="ja-JP" altLang="en-US" sz="1100" b="1" dirty="0">
              <a:latin typeface="Meiryo UI" panose="020B0604030504040204" pitchFamily="50" charset="-128"/>
              <a:ea typeface="Meiryo UI" panose="020B0604030504040204" pitchFamily="50" charset="-128"/>
            </a:endParaRPr>
          </a:p>
        </p:txBody>
      </p:sp>
      <p:sp>
        <p:nvSpPr>
          <p:cNvPr id="69" name="テキスト ボックス 68"/>
          <p:cNvSpPr txBox="1"/>
          <p:nvPr/>
        </p:nvSpPr>
        <p:spPr>
          <a:xfrm>
            <a:off x="1457967" y="379985"/>
            <a:ext cx="6925294" cy="400110"/>
          </a:xfrm>
          <a:prstGeom prst="rect">
            <a:avLst/>
          </a:prstGeom>
          <a:noFill/>
        </p:spPr>
        <p:txBody>
          <a:bodyPr wrap="none" rtlCol="0">
            <a:spAutoFit/>
          </a:bodyPr>
          <a:lstStyle/>
          <a:p>
            <a:r>
              <a:rPr lang="ja-JP" altLang="en-US" sz="2000" b="1" dirty="0">
                <a:latin typeface="Meiryo UI" panose="020B0604030504040204" pitchFamily="50" charset="-128"/>
                <a:ea typeface="Meiryo UI" panose="020B0604030504040204" pitchFamily="50" charset="-128"/>
              </a:rPr>
              <a:t>大阪市　中小企業支援予算の構造</a:t>
            </a:r>
            <a:r>
              <a:rPr lang="ja-JP" altLang="en-US" sz="2000" b="1" dirty="0" smtClean="0">
                <a:latin typeface="Meiryo UI" panose="020B0604030504040204" pitchFamily="50" charset="-128"/>
                <a:ea typeface="Meiryo UI" panose="020B0604030504040204" pitchFamily="50" charset="-128"/>
              </a:rPr>
              <a:t>（</a:t>
            </a:r>
            <a:r>
              <a:rPr lang="en-US" altLang="ja-JP" sz="2000" b="1" dirty="0" smtClean="0">
                <a:latin typeface="Meiryo UI" panose="020B0604030504040204" pitchFamily="50" charset="-128"/>
                <a:ea typeface="Meiryo UI" panose="020B0604030504040204" pitchFamily="50" charset="-128"/>
              </a:rPr>
              <a:t>2019</a:t>
            </a:r>
            <a:r>
              <a:rPr lang="ja-JP" altLang="en-US" sz="2000" b="1" dirty="0" smtClean="0">
                <a:latin typeface="Meiryo UI" panose="020B0604030504040204" pitchFamily="50" charset="-128"/>
                <a:ea typeface="Meiryo UI" panose="020B0604030504040204" pitchFamily="50" charset="-128"/>
              </a:rPr>
              <a:t>年度</a:t>
            </a:r>
            <a:r>
              <a:rPr lang="ja-JP" altLang="en-US" sz="2000" b="1" dirty="0">
                <a:latin typeface="Meiryo UI" panose="020B0604030504040204" pitchFamily="50" charset="-128"/>
                <a:ea typeface="Meiryo UI" panose="020B0604030504040204" pitchFamily="50" charset="-128"/>
              </a:rPr>
              <a:t>当初予算）</a:t>
            </a:r>
            <a:endParaRPr kumimoji="1" lang="ja-JP" altLang="en-US" sz="2000" b="1" dirty="0">
              <a:latin typeface="Meiryo UI" panose="020B0604030504040204" pitchFamily="50" charset="-128"/>
              <a:ea typeface="Meiryo UI" panose="020B0604030504040204" pitchFamily="50" charset="-128"/>
            </a:endParaRPr>
          </a:p>
        </p:txBody>
      </p:sp>
      <p:cxnSp>
        <p:nvCxnSpPr>
          <p:cNvPr id="15" name="直線コネクタ 14"/>
          <p:cNvCxnSpPr/>
          <p:nvPr/>
        </p:nvCxnSpPr>
        <p:spPr>
          <a:xfrm flipV="1">
            <a:off x="1965353" y="1694478"/>
            <a:ext cx="2109126" cy="452184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flipH="1">
            <a:off x="3934308" y="5861318"/>
            <a:ext cx="206748" cy="130339"/>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flipH="1">
            <a:off x="3889822" y="5210637"/>
            <a:ext cx="205836" cy="38759"/>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3145983" y="5136106"/>
            <a:ext cx="809837" cy="246221"/>
          </a:xfrm>
          <a:prstGeom prst="rect">
            <a:avLst/>
          </a:prstGeom>
          <a:noFill/>
        </p:spPr>
        <p:txBody>
          <a:bodyPr wrap="none" rtlCol="0">
            <a:spAutoFit/>
          </a:bodyPr>
          <a:lstStyle/>
          <a:p>
            <a:r>
              <a:rPr lang="ja-JP" altLang="en-US" sz="1000" dirty="0">
                <a:latin typeface="Meiryo UI" panose="020B0604030504040204" pitchFamily="50" charset="-128"/>
                <a:ea typeface="Meiryo UI" panose="020B0604030504040204" pitchFamily="50" charset="-128"/>
              </a:rPr>
              <a:t>新規</a:t>
            </a:r>
            <a:r>
              <a:rPr lang="en-US" altLang="ja-JP" sz="1000" dirty="0" smtClean="0">
                <a:latin typeface="Meiryo UI" panose="020B0604030504040204" pitchFamily="50" charset="-128"/>
                <a:ea typeface="Meiryo UI" panose="020B0604030504040204" pitchFamily="50" charset="-128"/>
              </a:rPr>
              <a:t>※395</a:t>
            </a:r>
            <a:endParaRPr kumimoji="1" lang="ja-JP" altLang="en-US" sz="1000" dirty="0">
              <a:latin typeface="Meiryo UI" panose="020B0604030504040204" pitchFamily="50" charset="-128"/>
              <a:ea typeface="Meiryo UI" panose="020B0604030504040204" pitchFamily="50" charset="-128"/>
            </a:endParaRPr>
          </a:p>
        </p:txBody>
      </p:sp>
      <p:sp>
        <p:nvSpPr>
          <p:cNvPr id="36" name="テキスト ボックス 35"/>
          <p:cNvSpPr txBox="1"/>
          <p:nvPr/>
        </p:nvSpPr>
        <p:spPr>
          <a:xfrm>
            <a:off x="3266923" y="5876464"/>
            <a:ext cx="750526" cy="253916"/>
          </a:xfrm>
          <a:prstGeom prst="rect">
            <a:avLst/>
          </a:prstGeom>
          <a:noFill/>
        </p:spPr>
        <p:txBody>
          <a:bodyPr wrap="none" rtlCol="0">
            <a:spAutoFit/>
          </a:bodyPr>
          <a:lstStyle/>
          <a:p>
            <a:r>
              <a:rPr lang="ja-JP" altLang="en-US" sz="1050" dirty="0">
                <a:latin typeface="Meiryo UI" panose="020B0604030504040204" pitchFamily="50" charset="-128"/>
                <a:ea typeface="Meiryo UI" panose="020B0604030504040204" pitchFamily="50" charset="-128"/>
              </a:rPr>
              <a:t>既存 </a:t>
            </a:r>
            <a:r>
              <a:rPr lang="en-US" altLang="ja-JP" sz="1050" dirty="0" smtClean="0">
                <a:latin typeface="Meiryo UI" panose="020B0604030504040204" pitchFamily="50" charset="-128"/>
                <a:ea typeface="Meiryo UI" panose="020B0604030504040204" pitchFamily="50" charset="-128"/>
              </a:rPr>
              <a:t>578</a:t>
            </a:r>
            <a:endParaRPr kumimoji="1" lang="ja-JP" altLang="en-US" sz="1050" dirty="0">
              <a:latin typeface="Meiryo UI" panose="020B0604030504040204" pitchFamily="50" charset="-128"/>
              <a:ea typeface="Meiryo UI" panose="020B0604030504040204" pitchFamily="50" charset="-128"/>
            </a:endParaRPr>
          </a:p>
        </p:txBody>
      </p:sp>
      <p:sp>
        <p:nvSpPr>
          <p:cNvPr id="53" name="左中かっこ 52"/>
          <p:cNvSpPr/>
          <p:nvPr/>
        </p:nvSpPr>
        <p:spPr>
          <a:xfrm flipH="1">
            <a:off x="4964265" y="4926326"/>
            <a:ext cx="164313" cy="149216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3" name="テキスト ボックス 62"/>
          <p:cNvSpPr txBox="1"/>
          <p:nvPr/>
        </p:nvSpPr>
        <p:spPr>
          <a:xfrm>
            <a:off x="5105541" y="5524268"/>
            <a:ext cx="880369" cy="577081"/>
          </a:xfrm>
          <a:prstGeom prst="rect">
            <a:avLst/>
          </a:prstGeom>
          <a:noFill/>
        </p:spPr>
        <p:txBody>
          <a:bodyPr wrap="none" rtlCol="0">
            <a:spAutoFit/>
          </a:bodyPr>
          <a:lstStyle/>
          <a:p>
            <a:pPr algn="ctr"/>
            <a:r>
              <a:rPr lang="ja-JP" altLang="en-US" sz="1050" dirty="0">
                <a:latin typeface="Meiryo UI" panose="020B0604030504040204" pitchFamily="50" charset="-128"/>
                <a:ea typeface="Meiryo UI" panose="020B0604030504040204" pitchFamily="50" charset="-128"/>
              </a:rPr>
              <a:t>新法人予算</a:t>
            </a:r>
            <a:endParaRPr lang="en-US" altLang="ja-JP" sz="1050" dirty="0">
              <a:latin typeface="Meiryo UI" panose="020B0604030504040204" pitchFamily="50" charset="-128"/>
              <a:ea typeface="Meiryo UI" panose="020B0604030504040204" pitchFamily="50" charset="-128"/>
            </a:endParaRPr>
          </a:p>
          <a:p>
            <a:r>
              <a:rPr lang="en-US" altLang="ja-JP" sz="1050" dirty="0" smtClean="0">
                <a:latin typeface="Meiryo UI" panose="020B0604030504040204" pitchFamily="50" charset="-128"/>
                <a:ea typeface="Meiryo UI" panose="020B0604030504040204" pitchFamily="50" charset="-128"/>
              </a:rPr>
              <a:t>97</a:t>
            </a:r>
            <a:r>
              <a:rPr lang="en-US" altLang="ja-JP" sz="1050" dirty="0">
                <a:latin typeface="Meiryo UI" panose="020B0604030504040204" pitchFamily="50" charset="-128"/>
                <a:ea typeface="Meiryo UI" panose="020B0604030504040204" pitchFamily="50" charset="-128"/>
              </a:rPr>
              <a:t>3</a:t>
            </a:r>
          </a:p>
          <a:p>
            <a:r>
              <a:rPr kumimoji="1" lang="en-US" altLang="ja-JP" sz="1050" dirty="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31.5</a:t>
            </a:r>
            <a:r>
              <a:rPr kumimoji="1" lang="en-US" altLang="ja-JP"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sp>
        <p:nvSpPr>
          <p:cNvPr id="42" name="テキスト ボックス 41"/>
          <p:cNvSpPr txBox="1"/>
          <p:nvPr/>
        </p:nvSpPr>
        <p:spPr>
          <a:xfrm>
            <a:off x="3284759" y="6580340"/>
            <a:ext cx="2943425" cy="230832"/>
          </a:xfrm>
          <a:prstGeom prst="rect">
            <a:avLst/>
          </a:prstGeom>
          <a:noFill/>
        </p:spPr>
        <p:txBody>
          <a:bodyPr wrap="square" rtlCol="0">
            <a:spAutoFit/>
          </a:bodyPr>
          <a:lstStyle/>
          <a:p>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公募の結果</a:t>
            </a:r>
            <a:r>
              <a:rPr lang="ja-JP" altLang="en-US" sz="900" dirty="0" smtClean="0">
                <a:latin typeface="Meiryo UI" panose="020B0604030504040204" pitchFamily="50" charset="-128"/>
                <a:ea typeface="Meiryo UI" panose="020B0604030504040204" pitchFamily="50" charset="-128"/>
              </a:rPr>
              <a:t>、産業</a:t>
            </a:r>
            <a:r>
              <a:rPr lang="ja-JP" altLang="en-US" sz="900" dirty="0">
                <a:latin typeface="Meiryo UI" panose="020B0604030504040204" pitchFamily="50" charset="-128"/>
                <a:ea typeface="Meiryo UI" panose="020B0604030504040204" pitchFamily="50" charset="-128"/>
              </a:rPr>
              <a:t>局</a:t>
            </a:r>
            <a:r>
              <a:rPr lang="ja-JP" altLang="en-US" sz="900" dirty="0" smtClean="0">
                <a:latin typeface="Meiryo UI" panose="020B0604030504040204" pitchFamily="50" charset="-128"/>
                <a:ea typeface="Meiryo UI" panose="020B0604030504040204" pitchFamily="50" charset="-128"/>
              </a:rPr>
              <a:t>が</a:t>
            </a:r>
            <a:r>
              <a:rPr lang="ja-JP" altLang="en-US" sz="900" dirty="0">
                <a:latin typeface="Meiryo UI" panose="020B0604030504040204" pitchFamily="50" charset="-128"/>
                <a:ea typeface="Meiryo UI" panose="020B0604030504040204" pitchFamily="50" charset="-128"/>
              </a:rPr>
              <a:t>受託した</a:t>
            </a:r>
            <a:r>
              <a:rPr lang="ja-JP" altLang="en-US" sz="900" dirty="0" smtClean="0">
                <a:latin typeface="Meiryo UI" panose="020B0604030504040204" pitchFamily="50" charset="-128"/>
                <a:ea typeface="Meiryo UI" panose="020B0604030504040204" pitchFamily="50" charset="-128"/>
              </a:rPr>
              <a:t>予算</a:t>
            </a:r>
            <a:r>
              <a:rPr lang="en-US" altLang="ja-JP" sz="900" dirty="0" smtClean="0">
                <a:latin typeface="Meiryo UI" panose="020B0604030504040204" pitchFamily="50" charset="-128"/>
                <a:ea typeface="Meiryo UI" panose="020B0604030504040204" pitchFamily="50" charset="-128"/>
              </a:rPr>
              <a:t>313</a:t>
            </a:r>
            <a:r>
              <a:rPr lang="ja-JP" altLang="en-US" sz="900" dirty="0" smtClean="0">
                <a:latin typeface="Meiryo UI" panose="020B0604030504040204" pitchFamily="50" charset="-128"/>
                <a:ea typeface="Meiryo UI" panose="020B0604030504040204" pitchFamily="50" charset="-128"/>
              </a:rPr>
              <a:t>百万円を</a:t>
            </a:r>
            <a:r>
              <a:rPr lang="ja-JP" altLang="en-US" sz="900" dirty="0">
                <a:latin typeface="Meiryo UI" panose="020B0604030504040204" pitchFamily="50" charset="-128"/>
                <a:ea typeface="Meiryo UI" panose="020B0604030504040204" pitchFamily="50" charset="-128"/>
              </a:rPr>
              <a:t>含む</a:t>
            </a:r>
            <a:endParaRPr kumimoji="1" lang="ja-JP" altLang="en-US" sz="900" dirty="0">
              <a:latin typeface="Meiryo UI" panose="020B0604030504040204" pitchFamily="50" charset="-128"/>
              <a:ea typeface="Meiryo UI" panose="020B0604030504040204" pitchFamily="50" charset="-128"/>
            </a:endParaRPr>
          </a:p>
        </p:txBody>
      </p:sp>
      <p:sp>
        <p:nvSpPr>
          <p:cNvPr id="43" name="テキスト ボックス 42"/>
          <p:cNvSpPr txBox="1"/>
          <p:nvPr/>
        </p:nvSpPr>
        <p:spPr>
          <a:xfrm>
            <a:off x="6713980" y="1223489"/>
            <a:ext cx="1172116" cy="430887"/>
          </a:xfrm>
          <a:prstGeom prst="rect">
            <a:avLst/>
          </a:prstGeom>
          <a:noFill/>
        </p:spPr>
        <p:txBody>
          <a:bodyPr wrap="none" rtlCol="0">
            <a:spAutoFit/>
          </a:bodyPr>
          <a:lstStyle/>
          <a:p>
            <a:pPr algn="ctr"/>
            <a:r>
              <a:rPr lang="ja-JP" altLang="en-US" sz="1100" b="1" dirty="0">
                <a:latin typeface="Meiryo UI" panose="020B0604030504040204" pitchFamily="50" charset="-128"/>
                <a:ea typeface="Meiryo UI" panose="020B0604030504040204" pitchFamily="50" charset="-128"/>
              </a:rPr>
              <a:t>新法人事業予算</a:t>
            </a:r>
            <a:endParaRPr lang="en-US" altLang="ja-JP" sz="1100" b="1" dirty="0">
              <a:latin typeface="Meiryo UI" panose="020B0604030504040204" pitchFamily="50" charset="-128"/>
              <a:ea typeface="Meiryo UI" panose="020B0604030504040204" pitchFamily="50" charset="-128"/>
            </a:endParaRPr>
          </a:p>
          <a:p>
            <a:pPr algn="ctr"/>
            <a:r>
              <a:rPr lang="en-US" altLang="ja-JP" sz="1100" b="1" dirty="0" smtClean="0">
                <a:latin typeface="Meiryo UI" panose="020B0604030504040204" pitchFamily="50" charset="-128"/>
                <a:ea typeface="Meiryo UI" panose="020B0604030504040204" pitchFamily="50" charset="-128"/>
              </a:rPr>
              <a:t>[973</a:t>
            </a:r>
            <a:r>
              <a:rPr lang="ja-JP" altLang="en-US" sz="1100" b="1" dirty="0" smtClean="0">
                <a:latin typeface="Meiryo UI" panose="020B0604030504040204" pitchFamily="50" charset="-128"/>
                <a:ea typeface="Meiryo UI" panose="020B0604030504040204" pitchFamily="50" charset="-128"/>
              </a:rPr>
              <a:t>百万円</a:t>
            </a:r>
            <a:r>
              <a:rPr lang="en-US" altLang="ja-JP" sz="1100" b="1" dirty="0">
                <a:latin typeface="Meiryo UI" panose="020B0604030504040204" pitchFamily="50" charset="-128"/>
                <a:ea typeface="Meiryo UI" panose="020B0604030504040204" pitchFamily="50" charset="-128"/>
              </a:rPr>
              <a:t>]</a:t>
            </a:r>
            <a:endParaRPr kumimoji="1" lang="ja-JP" altLang="en-US" sz="1100" b="1" dirty="0">
              <a:latin typeface="Meiryo UI" panose="020B0604030504040204" pitchFamily="50" charset="-128"/>
              <a:ea typeface="Meiryo UI" panose="020B0604030504040204" pitchFamily="50" charset="-128"/>
            </a:endParaRPr>
          </a:p>
        </p:txBody>
      </p:sp>
      <p:sp>
        <p:nvSpPr>
          <p:cNvPr id="62" name="テキスト ボックス 61"/>
          <p:cNvSpPr txBox="1"/>
          <p:nvPr/>
        </p:nvSpPr>
        <p:spPr>
          <a:xfrm>
            <a:off x="7742306" y="1587824"/>
            <a:ext cx="761747" cy="253916"/>
          </a:xfrm>
          <a:prstGeom prst="rect">
            <a:avLst/>
          </a:prstGeom>
          <a:noFill/>
        </p:spPr>
        <p:txBody>
          <a:bodyPr wrap="none" rtlCol="0">
            <a:spAutoFit/>
          </a:bodyPr>
          <a:lstStyle/>
          <a:p>
            <a:r>
              <a:rPr lang="ja-JP" altLang="en-US" sz="1050" dirty="0">
                <a:latin typeface="Meiryo UI" panose="020B0604030504040204" pitchFamily="50" charset="-128"/>
                <a:ea typeface="Meiryo UI" panose="020B0604030504040204" pitchFamily="50" charset="-128"/>
              </a:rPr>
              <a:t>国際化　</a:t>
            </a:r>
            <a:r>
              <a:rPr lang="en-US" altLang="ja-JP" sz="1050" dirty="0">
                <a:latin typeface="Meiryo UI" panose="020B0604030504040204" pitchFamily="50" charset="-128"/>
                <a:ea typeface="Meiryo UI" panose="020B0604030504040204" pitchFamily="50" charset="-128"/>
              </a:rPr>
              <a:t>6</a:t>
            </a:r>
            <a:endParaRPr kumimoji="1" lang="ja-JP" altLang="en-US" sz="1050" dirty="0">
              <a:latin typeface="Meiryo UI" panose="020B0604030504040204" pitchFamily="50" charset="-128"/>
              <a:ea typeface="Meiryo UI" panose="020B0604030504040204" pitchFamily="50" charset="-128"/>
            </a:endParaRPr>
          </a:p>
        </p:txBody>
      </p:sp>
      <p:cxnSp>
        <p:nvCxnSpPr>
          <p:cNvPr id="47" name="直線コネクタ 46"/>
          <p:cNvCxnSpPr/>
          <p:nvPr/>
        </p:nvCxnSpPr>
        <p:spPr>
          <a:xfrm flipV="1">
            <a:off x="4948871" y="1663451"/>
            <a:ext cx="1902206" cy="326287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7693718" y="2409375"/>
            <a:ext cx="1308371" cy="253916"/>
          </a:xfrm>
          <a:prstGeom prst="rect">
            <a:avLst/>
          </a:prstGeom>
          <a:noFill/>
        </p:spPr>
        <p:txBody>
          <a:bodyPr wrap="none" rtlCol="0">
            <a:spAutoFit/>
          </a:bodyPr>
          <a:lstStyle/>
          <a:p>
            <a:r>
              <a:rPr lang="ja-JP" altLang="en-US" sz="1050" dirty="0">
                <a:latin typeface="Meiryo UI" panose="020B0604030504040204" pitchFamily="50" charset="-128"/>
                <a:ea typeface="Meiryo UI" panose="020B0604030504040204" pitchFamily="50" charset="-128"/>
              </a:rPr>
              <a:t>創業等の促進　</a:t>
            </a:r>
            <a:r>
              <a:rPr lang="en-US" altLang="ja-JP" sz="1050" dirty="0" smtClean="0">
                <a:latin typeface="Meiryo UI" panose="020B0604030504040204" pitchFamily="50" charset="-128"/>
                <a:ea typeface="Meiryo UI" panose="020B0604030504040204" pitchFamily="50" charset="-128"/>
              </a:rPr>
              <a:t>290</a:t>
            </a:r>
            <a:endParaRPr kumimoji="1" lang="ja-JP" altLang="en-US" sz="1050" dirty="0">
              <a:latin typeface="Meiryo UI" panose="020B0604030504040204" pitchFamily="50" charset="-128"/>
              <a:ea typeface="Meiryo UI" panose="020B0604030504040204" pitchFamily="50" charset="-128"/>
            </a:endParaRPr>
          </a:p>
        </p:txBody>
      </p:sp>
      <p:sp>
        <p:nvSpPr>
          <p:cNvPr id="46" name="テキスト ボックス 45"/>
          <p:cNvSpPr txBox="1"/>
          <p:nvPr/>
        </p:nvSpPr>
        <p:spPr>
          <a:xfrm>
            <a:off x="7704080" y="3418290"/>
            <a:ext cx="1332416" cy="253916"/>
          </a:xfrm>
          <a:prstGeom prst="rect">
            <a:avLst/>
          </a:prstGeom>
          <a:noFill/>
        </p:spPr>
        <p:txBody>
          <a:bodyPr wrap="none" rtlCol="0">
            <a:spAutoFit/>
          </a:bodyPr>
          <a:lstStyle/>
          <a:p>
            <a:r>
              <a:rPr lang="ja-JP" altLang="en-US" sz="1050" dirty="0">
                <a:latin typeface="Meiryo UI" panose="020B0604030504040204" pitchFamily="50" charset="-128"/>
                <a:ea typeface="Meiryo UI" panose="020B0604030504040204" pitchFamily="50" charset="-128"/>
              </a:rPr>
              <a:t>経営革新支援　</a:t>
            </a:r>
            <a:r>
              <a:rPr lang="en-US" altLang="ja-JP" sz="1050" dirty="0" smtClean="0">
                <a:latin typeface="Meiryo UI" panose="020B0604030504040204" pitchFamily="50" charset="-128"/>
                <a:ea typeface="Meiryo UI" panose="020B0604030504040204" pitchFamily="50" charset="-128"/>
              </a:rPr>
              <a:t>170</a:t>
            </a:r>
            <a:endParaRPr kumimoji="1" lang="ja-JP" altLang="en-US" sz="1050" dirty="0">
              <a:latin typeface="Meiryo UI" panose="020B0604030504040204" pitchFamily="50" charset="-128"/>
              <a:ea typeface="Meiryo UI" panose="020B0604030504040204" pitchFamily="50" charset="-128"/>
            </a:endParaRPr>
          </a:p>
        </p:txBody>
      </p:sp>
      <p:sp>
        <p:nvSpPr>
          <p:cNvPr id="48" name="テキスト ボックス 47"/>
          <p:cNvSpPr txBox="1"/>
          <p:nvPr/>
        </p:nvSpPr>
        <p:spPr>
          <a:xfrm>
            <a:off x="7722600" y="4941168"/>
            <a:ext cx="1103187" cy="415498"/>
          </a:xfrm>
          <a:prstGeom prst="rect">
            <a:avLst/>
          </a:prstGeom>
          <a:noFill/>
        </p:spPr>
        <p:txBody>
          <a:bodyPr wrap="none" rtlCol="0">
            <a:spAutoFit/>
          </a:bodyPr>
          <a:lstStyle/>
          <a:p>
            <a:r>
              <a:rPr lang="ja-JP" altLang="en-US" sz="1050" dirty="0">
                <a:latin typeface="Meiryo UI" panose="020B0604030504040204" pitchFamily="50" charset="-128"/>
                <a:ea typeface="Meiryo UI" panose="020B0604030504040204" pitchFamily="50" charset="-128"/>
              </a:rPr>
              <a:t>経営基盤の強化</a:t>
            </a:r>
            <a:endParaRPr lang="en-US" altLang="ja-JP" sz="1050" dirty="0">
              <a:latin typeface="Meiryo UI" panose="020B0604030504040204" pitchFamily="50" charset="-128"/>
              <a:ea typeface="Meiryo UI" panose="020B0604030504040204" pitchFamily="50" charset="-128"/>
            </a:endParaRPr>
          </a:p>
          <a:p>
            <a:r>
              <a:rPr lang="en-US" altLang="ja-JP" sz="1050" dirty="0" smtClean="0">
                <a:latin typeface="Meiryo UI" panose="020B0604030504040204" pitchFamily="50" charset="-128"/>
                <a:ea typeface="Meiryo UI" panose="020B0604030504040204" pitchFamily="50" charset="-128"/>
              </a:rPr>
              <a:t>507</a:t>
            </a:r>
            <a:endParaRPr kumimoji="1" lang="ja-JP" altLang="en-US" sz="105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6902896" y="6520259"/>
            <a:ext cx="2133600" cy="365125"/>
          </a:xfrm>
        </p:spPr>
        <p:txBody>
          <a:bodyPr/>
          <a:lstStyle/>
          <a:p>
            <a:fld id="{BC593BD6-7B81-4DC4-A419-5351E31EDD39}" type="slidenum">
              <a:rPr kumimoji="1" lang="ja-JP" altLang="en-US" smtClean="0">
                <a:solidFill>
                  <a:schemeClr val="tx1"/>
                </a:solidFill>
              </a:rPr>
              <a:t>15</a:t>
            </a:fld>
            <a:endParaRPr kumimoji="1" lang="ja-JP" altLang="en-US">
              <a:solidFill>
                <a:schemeClr val="tx1"/>
              </a:solidFill>
            </a:endParaRPr>
          </a:p>
        </p:txBody>
      </p:sp>
      <p:graphicFrame>
        <p:nvGraphicFramePr>
          <p:cNvPr id="33" name="グラフ 32"/>
          <p:cNvGraphicFramePr>
            <a:graphicFrameLocks/>
          </p:cNvGraphicFramePr>
          <p:nvPr>
            <p:extLst/>
          </p:nvPr>
        </p:nvGraphicFramePr>
        <p:xfrm>
          <a:off x="284800" y="1424133"/>
          <a:ext cx="2141513" cy="515620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9" name="グラフ 38"/>
          <p:cNvGraphicFramePr>
            <a:graphicFrameLocks/>
          </p:cNvGraphicFramePr>
          <p:nvPr>
            <p:extLst/>
          </p:nvPr>
        </p:nvGraphicFramePr>
        <p:xfrm>
          <a:off x="2933244" y="1031185"/>
          <a:ext cx="2598046" cy="5489074"/>
        </p:xfrm>
        <a:graphic>
          <a:graphicData uri="http://schemas.openxmlformats.org/drawingml/2006/chart">
            <c:chart xmlns:c="http://schemas.openxmlformats.org/drawingml/2006/chart" xmlns:r="http://schemas.openxmlformats.org/officeDocument/2006/relationships" r:id="rId4"/>
          </a:graphicData>
        </a:graphic>
      </p:graphicFrame>
      <p:sp>
        <p:nvSpPr>
          <p:cNvPr id="32" name="テキスト ボックス 31"/>
          <p:cNvSpPr txBox="1"/>
          <p:nvPr/>
        </p:nvSpPr>
        <p:spPr>
          <a:xfrm>
            <a:off x="4245853" y="2648134"/>
            <a:ext cx="513282" cy="369332"/>
          </a:xfrm>
          <a:prstGeom prst="rect">
            <a:avLst/>
          </a:prstGeom>
          <a:noFill/>
        </p:spPr>
        <p:txBody>
          <a:bodyPr wrap="none" rtlCol="0">
            <a:spAutoFit/>
          </a:bodyPr>
          <a:lstStyle/>
          <a:p>
            <a:pPr algn="ctr"/>
            <a:r>
              <a:rPr lang="ja-JP" altLang="en-US" sz="900" dirty="0" smtClean="0">
                <a:latin typeface="Meiryo UI" panose="020B0604030504040204" pitchFamily="50" charset="-128"/>
                <a:ea typeface="Meiryo UI" panose="020B0604030504040204" pitchFamily="50" charset="-128"/>
              </a:rPr>
              <a:t>その他</a:t>
            </a:r>
            <a:endParaRPr lang="en-US" altLang="ja-JP" sz="900" dirty="0" smtClean="0">
              <a:latin typeface="Meiryo UI" panose="020B0604030504040204" pitchFamily="50" charset="-128"/>
              <a:ea typeface="Meiryo UI" panose="020B0604030504040204" pitchFamily="50" charset="-128"/>
            </a:endParaRPr>
          </a:p>
          <a:p>
            <a:pPr algn="ctr"/>
            <a:r>
              <a:rPr lang="en-US" altLang="ja-JP" sz="900" dirty="0" smtClean="0">
                <a:latin typeface="Meiryo UI" panose="020B0604030504040204" pitchFamily="50" charset="-128"/>
                <a:ea typeface="Meiryo UI" panose="020B0604030504040204" pitchFamily="50" charset="-128"/>
              </a:rPr>
              <a:t>1,460</a:t>
            </a:r>
            <a:endParaRPr kumimoji="1" lang="ja-JP" altLang="en-US" sz="900"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3980617" y="4031850"/>
            <a:ext cx="1005799" cy="369332"/>
          </a:xfrm>
          <a:prstGeom prst="rect">
            <a:avLst/>
          </a:prstGeom>
          <a:noFill/>
        </p:spPr>
        <p:txBody>
          <a:bodyPr wrap="square" rtlCol="0">
            <a:spAutoFit/>
          </a:bodyPr>
          <a:lstStyle/>
          <a:p>
            <a:pPr algn="ctr"/>
            <a:r>
              <a:rPr lang="ja-JP" altLang="en-US" sz="900" dirty="0">
                <a:latin typeface="Meiryo UI" panose="020B0604030504040204" pitchFamily="50" charset="-128"/>
                <a:ea typeface="Meiryo UI" panose="020B0604030504040204" pitchFamily="50" charset="-128"/>
              </a:rPr>
              <a:t>施設維持管理</a:t>
            </a:r>
            <a:endParaRPr lang="en-US" altLang="ja-JP" sz="900" dirty="0">
              <a:latin typeface="Meiryo UI" panose="020B0604030504040204" pitchFamily="50" charset="-128"/>
              <a:ea typeface="Meiryo UI" panose="020B0604030504040204" pitchFamily="50" charset="-128"/>
            </a:endParaRPr>
          </a:p>
          <a:p>
            <a:pPr algn="ctr"/>
            <a:r>
              <a:rPr lang="ja-JP" altLang="en-US" sz="900" dirty="0">
                <a:latin typeface="Meiryo UI" panose="020B0604030504040204" pitchFamily="50" charset="-128"/>
                <a:ea typeface="Meiryo UI" panose="020B0604030504040204" pitchFamily="50" charset="-128"/>
              </a:rPr>
              <a:t>・補修等　</a:t>
            </a:r>
            <a:r>
              <a:rPr lang="en-US" altLang="ja-JP" sz="900" dirty="0" smtClean="0">
                <a:latin typeface="Meiryo UI" panose="020B0604030504040204" pitchFamily="50" charset="-128"/>
                <a:ea typeface="Meiryo UI" panose="020B0604030504040204" pitchFamily="50" charset="-128"/>
              </a:rPr>
              <a:t>414</a:t>
            </a:r>
            <a:endParaRPr kumimoji="1" lang="ja-JP" altLang="en-US" sz="900" dirty="0">
              <a:latin typeface="Meiryo UI" panose="020B0604030504040204" pitchFamily="50" charset="-128"/>
              <a:ea typeface="Meiryo UI" panose="020B0604030504040204" pitchFamily="50" charset="-128"/>
            </a:endParaRPr>
          </a:p>
        </p:txBody>
      </p:sp>
      <p:sp>
        <p:nvSpPr>
          <p:cNvPr id="64" name="テキスト ボックス 63"/>
          <p:cNvSpPr txBox="1"/>
          <p:nvPr/>
        </p:nvSpPr>
        <p:spPr>
          <a:xfrm>
            <a:off x="4009844" y="4547919"/>
            <a:ext cx="1005799" cy="369332"/>
          </a:xfrm>
          <a:prstGeom prst="rect">
            <a:avLst/>
          </a:prstGeom>
          <a:noFill/>
        </p:spPr>
        <p:txBody>
          <a:bodyPr wrap="square" rtlCol="0">
            <a:spAutoFit/>
          </a:bodyPr>
          <a:lstStyle/>
          <a:p>
            <a:pPr algn="ctr"/>
            <a:r>
              <a:rPr lang="ja-JP" altLang="en-US" sz="900" dirty="0">
                <a:latin typeface="Meiryo UI" panose="020B0604030504040204" pitchFamily="50" charset="-128"/>
                <a:ea typeface="Meiryo UI" panose="020B0604030504040204" pitchFamily="50" charset="-128"/>
              </a:rPr>
              <a:t>企業</a:t>
            </a:r>
            <a:r>
              <a:rPr lang="ja-JP" altLang="en-US" sz="900" dirty="0" smtClean="0">
                <a:latin typeface="Meiryo UI" panose="020B0604030504040204" pitchFamily="50" charset="-128"/>
                <a:ea typeface="Meiryo UI" panose="020B0604030504040204" pitchFamily="50" charset="-128"/>
              </a:rPr>
              <a:t>立地・ＢＰＣ</a:t>
            </a:r>
            <a:r>
              <a:rPr lang="ja-JP" altLang="en-US" sz="900" dirty="0">
                <a:latin typeface="Meiryo UI" panose="020B0604030504040204" pitchFamily="50" charset="-128"/>
                <a:ea typeface="Meiryo UI" panose="020B0604030504040204" pitchFamily="50" charset="-128"/>
              </a:rPr>
              <a:t>　</a:t>
            </a:r>
            <a:r>
              <a:rPr lang="en-US" altLang="ja-JP" sz="900" dirty="0" smtClean="0">
                <a:latin typeface="Meiryo UI" panose="020B0604030504040204" pitchFamily="50" charset="-128"/>
                <a:ea typeface="Meiryo UI" panose="020B0604030504040204" pitchFamily="50" charset="-128"/>
              </a:rPr>
              <a:t>24</a:t>
            </a:r>
            <a:r>
              <a:rPr lang="en-US" altLang="ja-JP" sz="900" dirty="0">
                <a:latin typeface="Meiryo UI" panose="020B0604030504040204" pitchFamily="50" charset="-128"/>
                <a:ea typeface="Meiryo UI" panose="020B0604030504040204" pitchFamily="50" charset="-128"/>
              </a:rPr>
              <a:t>5</a:t>
            </a:r>
            <a:endParaRPr kumimoji="1" lang="ja-JP" altLang="en-US" sz="9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171571" y="3798618"/>
            <a:ext cx="723275" cy="415498"/>
          </a:xfrm>
          <a:prstGeom prst="rect">
            <a:avLst/>
          </a:prstGeom>
          <a:noFill/>
        </p:spPr>
        <p:txBody>
          <a:bodyPr wrap="none" rtlCol="0">
            <a:spAutoFit/>
          </a:bodyPr>
          <a:lstStyle/>
          <a:p>
            <a:pPr algn="ctr"/>
            <a:r>
              <a:rPr lang="ja-JP" altLang="en-US" sz="1050" dirty="0">
                <a:latin typeface="Meiryo UI" panose="020B0604030504040204" pitchFamily="50" charset="-128"/>
                <a:ea typeface="Meiryo UI" panose="020B0604030504040204" pitchFamily="50" charset="-128"/>
              </a:rPr>
              <a:t>制度融資</a:t>
            </a:r>
            <a:endParaRPr lang="en-US" altLang="ja-JP" sz="1050" dirty="0">
              <a:latin typeface="Meiryo UI" panose="020B0604030504040204" pitchFamily="50" charset="-128"/>
              <a:ea typeface="Meiryo UI" panose="020B0604030504040204" pitchFamily="50" charset="-128"/>
            </a:endParaRPr>
          </a:p>
          <a:p>
            <a:pPr algn="ctr"/>
            <a:r>
              <a:rPr lang="en-US" altLang="ja-JP" sz="1050" dirty="0" smtClean="0">
                <a:latin typeface="Meiryo UI" panose="020B0604030504040204" pitchFamily="50" charset="-128"/>
                <a:ea typeface="Meiryo UI" panose="020B0604030504040204" pitchFamily="50" charset="-128"/>
              </a:rPr>
              <a:t>74,189</a:t>
            </a:r>
            <a:endParaRPr lang="en-US" altLang="ja-JP" sz="1050" dirty="0">
              <a:latin typeface="Meiryo UI" panose="020B0604030504040204" pitchFamily="50" charset="-128"/>
              <a:ea typeface="Meiryo UI" panose="020B0604030504040204" pitchFamily="50" charset="-128"/>
            </a:endParaRPr>
          </a:p>
        </p:txBody>
      </p:sp>
      <p:graphicFrame>
        <p:nvGraphicFramePr>
          <p:cNvPr id="52" name="グラフ 51"/>
          <p:cNvGraphicFramePr>
            <a:graphicFrameLocks/>
          </p:cNvGraphicFramePr>
          <p:nvPr>
            <p:extLst/>
          </p:nvPr>
        </p:nvGraphicFramePr>
        <p:xfrm>
          <a:off x="5859304" y="1502608"/>
          <a:ext cx="2697584" cy="5107402"/>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0713829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291098" y="373820"/>
            <a:ext cx="7132081" cy="400110"/>
          </a:xfrm>
          <a:prstGeom prst="rect">
            <a:avLst/>
          </a:prstGeom>
          <a:noFill/>
        </p:spPr>
        <p:txBody>
          <a:bodyPr wrap="none" rtlCol="0">
            <a:spAutoFit/>
          </a:bodyPr>
          <a:lstStyle/>
          <a:p>
            <a:r>
              <a:rPr lang="ja-JP" altLang="en-US" sz="2000" b="1" dirty="0">
                <a:latin typeface="Meiryo UI" panose="020B0604030504040204" pitchFamily="50" charset="-128"/>
                <a:ea typeface="Meiryo UI" panose="020B0604030504040204" pitchFamily="50" charset="-128"/>
              </a:rPr>
              <a:t>新法人に対する府</a:t>
            </a:r>
            <a:r>
              <a:rPr kumimoji="1" lang="ja-JP" altLang="en-US" sz="2000" b="1" dirty="0">
                <a:latin typeface="Meiryo UI" panose="020B0604030504040204" pitchFamily="50" charset="-128"/>
                <a:ea typeface="Meiryo UI" panose="020B0604030504040204" pitchFamily="50" charset="-128"/>
              </a:rPr>
              <a:t>市の予算移管比較</a:t>
            </a:r>
            <a:r>
              <a:rPr kumimoji="1" lang="ja-JP" altLang="en-US" sz="2000" b="1" dirty="0" smtClean="0">
                <a:latin typeface="Meiryo UI" panose="020B0604030504040204" pitchFamily="50" charset="-128"/>
                <a:ea typeface="Meiryo UI" panose="020B0604030504040204" pitchFamily="50" charset="-128"/>
              </a:rPr>
              <a:t>（</a:t>
            </a:r>
            <a:r>
              <a:rPr lang="en-US" altLang="ja-JP" sz="2000" b="1" dirty="0" smtClean="0">
                <a:latin typeface="Meiryo UI" panose="020B0604030504040204" pitchFamily="50" charset="-128"/>
                <a:ea typeface="Meiryo UI" panose="020B0604030504040204" pitchFamily="50" charset="-128"/>
              </a:rPr>
              <a:t>2019</a:t>
            </a:r>
            <a:r>
              <a:rPr lang="ja-JP" altLang="en-US" sz="2000" b="1" dirty="0" smtClean="0">
                <a:latin typeface="Meiryo UI" panose="020B0604030504040204" pitchFamily="50" charset="-128"/>
                <a:ea typeface="Meiryo UI" panose="020B0604030504040204" pitchFamily="50" charset="-128"/>
              </a:rPr>
              <a:t>年度</a:t>
            </a:r>
            <a:r>
              <a:rPr kumimoji="1" lang="ja-JP" altLang="en-US" sz="2000" b="1" dirty="0" smtClean="0">
                <a:latin typeface="Meiryo UI" panose="020B0604030504040204" pitchFamily="50" charset="-128"/>
                <a:ea typeface="Meiryo UI" panose="020B0604030504040204" pitchFamily="50" charset="-128"/>
              </a:rPr>
              <a:t>当初</a:t>
            </a:r>
            <a:r>
              <a:rPr kumimoji="1" lang="ja-JP" altLang="en-US" sz="2000" b="1" dirty="0">
                <a:latin typeface="Meiryo UI" panose="020B0604030504040204" pitchFamily="50" charset="-128"/>
                <a:ea typeface="Meiryo UI" panose="020B0604030504040204" pitchFamily="50" charset="-128"/>
              </a:rPr>
              <a:t>予算）</a:t>
            </a:r>
          </a:p>
        </p:txBody>
      </p:sp>
      <p:sp>
        <p:nvSpPr>
          <p:cNvPr id="23" name="テキスト ボックス 22"/>
          <p:cNvSpPr txBox="1"/>
          <p:nvPr/>
        </p:nvSpPr>
        <p:spPr>
          <a:xfrm>
            <a:off x="1478129" y="1010608"/>
            <a:ext cx="6493715" cy="1184940"/>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既存予算で、大阪市は府</a:t>
            </a:r>
            <a:r>
              <a:rPr kumimoji="1" lang="ja-JP" altLang="en-US" sz="1600" dirty="0" smtClean="0">
                <a:latin typeface="Meiryo UI" panose="020B0604030504040204" pitchFamily="50" charset="-128"/>
                <a:ea typeface="Meiryo UI" panose="020B0604030504040204" pitchFamily="50" charset="-128"/>
              </a:rPr>
              <a:t>の３．５倍</a:t>
            </a:r>
            <a:r>
              <a:rPr kumimoji="1" lang="ja-JP" altLang="en-US" sz="1600" dirty="0">
                <a:latin typeface="Meiryo UI" panose="020B0604030504040204" pitchFamily="50" charset="-128"/>
                <a:ea typeface="Meiryo UI" panose="020B0604030504040204" pitchFamily="50" charset="-128"/>
              </a:rPr>
              <a:t>となっており、全体に大阪市の方が投入額が大きい</a:t>
            </a:r>
            <a:endParaRPr kumimoji="1" lang="en-US" altLang="ja-JP" sz="16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　ただし、設備貸与の</a:t>
            </a:r>
            <a:r>
              <a:rPr kumimoji="1" lang="en-US" altLang="ja-JP" sz="1400" dirty="0">
                <a:latin typeface="Meiryo UI" panose="020B0604030504040204" pitchFamily="50" charset="-128"/>
                <a:ea typeface="Meiryo UI" panose="020B0604030504040204" pitchFamily="50" charset="-128"/>
              </a:rPr>
              <a:t>1,600</a:t>
            </a:r>
            <a:r>
              <a:rPr kumimoji="1" lang="ja-JP" altLang="en-US" sz="1400" dirty="0">
                <a:latin typeface="Meiryo UI" panose="020B0604030504040204" pitchFamily="50" charset="-128"/>
                <a:ea typeface="Meiryo UI" panose="020B0604030504040204" pitchFamily="50" charset="-128"/>
              </a:rPr>
              <a:t>百万円を含めると、府の合計</a:t>
            </a:r>
            <a:r>
              <a:rPr kumimoji="1" lang="ja-JP" altLang="en-US" sz="1400" dirty="0" smtClean="0">
                <a:latin typeface="Meiryo UI" panose="020B0604030504040204" pitchFamily="50" charset="-128"/>
                <a:ea typeface="Meiryo UI" panose="020B0604030504040204" pitchFamily="50" charset="-128"/>
              </a:rPr>
              <a:t>は</a:t>
            </a:r>
            <a:r>
              <a:rPr lang="en-US" altLang="ja-JP" sz="1400" dirty="0">
                <a:latin typeface="Meiryo UI" panose="020B0604030504040204" pitchFamily="50" charset="-128"/>
                <a:ea typeface="Meiryo UI" panose="020B0604030504040204" pitchFamily="50" charset="-128"/>
              </a:rPr>
              <a:t>1,876</a:t>
            </a:r>
            <a:r>
              <a:rPr kumimoji="1" lang="ja-JP" altLang="en-US" sz="1400" dirty="0" smtClean="0">
                <a:latin typeface="Meiryo UI" panose="020B0604030504040204" pitchFamily="50" charset="-128"/>
                <a:ea typeface="Meiryo UI" panose="020B0604030504040204" pitchFamily="50" charset="-128"/>
              </a:rPr>
              <a:t>百万円</a:t>
            </a:r>
            <a:r>
              <a:rPr kumimoji="1" lang="ja-JP" altLang="en-US" sz="1400" dirty="0">
                <a:latin typeface="Meiryo UI" panose="020B0604030504040204" pitchFamily="50" charset="-128"/>
                <a:ea typeface="Meiryo UI" panose="020B0604030504040204" pitchFamily="50" charset="-128"/>
              </a:rPr>
              <a:t>となり、市の</a:t>
            </a:r>
            <a:endParaRPr kumimoji="1"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１．９３</a:t>
            </a:r>
            <a:r>
              <a:rPr kumimoji="1" lang="ja-JP" altLang="en-US" sz="1400" dirty="0" smtClean="0">
                <a:latin typeface="Meiryo UI" panose="020B0604030504040204" pitchFamily="50" charset="-128"/>
                <a:ea typeface="Meiryo UI" panose="020B0604030504040204" pitchFamily="50" charset="-128"/>
              </a:rPr>
              <a:t>倍</a:t>
            </a:r>
            <a:r>
              <a:rPr kumimoji="1" lang="ja-JP" altLang="en-US" sz="1400" dirty="0">
                <a:latin typeface="Meiryo UI" panose="020B0604030504040204" pitchFamily="50" charset="-128"/>
                <a:ea typeface="Meiryo UI" panose="020B0604030504040204" pitchFamily="50" charset="-128"/>
              </a:rPr>
              <a:t>となる。</a:t>
            </a:r>
          </a:p>
        </p:txBody>
      </p:sp>
      <p:sp>
        <p:nvSpPr>
          <p:cNvPr id="31" name="テキスト ボックス 30"/>
          <p:cNvSpPr txBox="1"/>
          <p:nvPr/>
        </p:nvSpPr>
        <p:spPr>
          <a:xfrm>
            <a:off x="4038320" y="6430030"/>
            <a:ext cx="4289957" cy="400110"/>
          </a:xfrm>
          <a:prstGeom prst="rect">
            <a:avLst/>
          </a:prstGeom>
          <a:noFill/>
        </p:spPr>
        <p:txBody>
          <a:bodyPr wrap="none" rtlCol="0">
            <a:spAutoFit/>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　これとは別に、法人予算として特別会計の設備貸与分</a:t>
            </a:r>
            <a:r>
              <a:rPr kumimoji="1" lang="en-US" altLang="ja-JP" sz="1000" dirty="0">
                <a:latin typeface="Meiryo UI" panose="020B0604030504040204" pitchFamily="50" charset="-128"/>
                <a:ea typeface="Meiryo UI" panose="020B0604030504040204" pitchFamily="50" charset="-128"/>
              </a:rPr>
              <a:t>1,600</a:t>
            </a:r>
            <a:r>
              <a:rPr kumimoji="1" lang="ja-JP" altLang="en-US" sz="1000" dirty="0">
                <a:latin typeface="Meiryo UI" panose="020B0604030504040204" pitchFamily="50" charset="-128"/>
                <a:ea typeface="Meiryo UI" panose="020B0604030504040204" pitchFamily="50" charset="-128"/>
              </a:rPr>
              <a:t>百万円がある</a:t>
            </a:r>
            <a:r>
              <a:rPr kumimoji="1" lang="ja-JP" altLang="en-US" sz="1000" dirty="0" smtClean="0">
                <a:latin typeface="Meiryo UI" panose="020B0604030504040204" pitchFamily="50" charset="-128"/>
                <a:ea typeface="Meiryo UI" panose="020B0604030504040204" pitchFamily="50" charset="-128"/>
              </a:rPr>
              <a:t>。</a:t>
            </a:r>
            <a:endParaRPr kumimoji="1" lang="en-US" altLang="ja-JP" sz="1000" dirty="0" smtClean="0">
              <a:latin typeface="Meiryo UI" panose="020B0604030504040204" pitchFamily="50" charset="-128"/>
              <a:ea typeface="Meiryo UI" panose="020B0604030504040204" pitchFamily="50" charset="-128"/>
            </a:endParaRPr>
          </a:p>
          <a:p>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府分</a:t>
            </a:r>
            <a:r>
              <a:rPr lang="en-US" altLang="ja-JP" sz="1000" dirty="0">
                <a:latin typeface="Meiryo UI" panose="020B0604030504040204" pitchFamily="50" charset="-128"/>
                <a:ea typeface="Meiryo UI" panose="020B0604030504040204" pitchFamily="50" charset="-128"/>
              </a:rPr>
              <a:t>276</a:t>
            </a:r>
            <a:r>
              <a:rPr lang="ja-JP" altLang="en-US" sz="1000" dirty="0">
                <a:latin typeface="Meiryo UI" panose="020B0604030504040204" pitchFamily="50" charset="-128"/>
                <a:ea typeface="Meiryo UI" panose="020B0604030504040204" pitchFamily="50" charset="-128"/>
              </a:rPr>
              <a:t>百万円には、派遣職員人件費相当額を除く</a:t>
            </a:r>
            <a:r>
              <a:rPr lang="ja-JP" altLang="en-US" sz="1000" dirty="0" smtClean="0">
                <a:latin typeface="Meiryo UI" panose="020B0604030504040204" pitchFamily="50" charset="-128"/>
                <a:ea typeface="Meiryo UI" panose="020B0604030504040204" pitchFamily="50" charset="-128"/>
              </a:rPr>
              <a:t>。</a:t>
            </a:r>
            <a:endParaRPr lang="ja-JP" altLang="en-US" sz="10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974904" y="6448251"/>
            <a:ext cx="2133600" cy="365125"/>
          </a:xfrm>
        </p:spPr>
        <p:txBody>
          <a:bodyPr/>
          <a:lstStyle/>
          <a:p>
            <a:fld id="{BC593BD6-7B81-4DC4-A419-5351E31EDD39}" type="slidenum">
              <a:rPr kumimoji="1" lang="ja-JP" altLang="en-US" smtClean="0"/>
              <a:t>16</a:t>
            </a:fld>
            <a:endParaRPr kumimoji="1" lang="ja-JP" altLang="en-US" dirty="0"/>
          </a:p>
        </p:txBody>
      </p:sp>
      <p:graphicFrame>
        <p:nvGraphicFramePr>
          <p:cNvPr id="19" name="グラフ 18"/>
          <p:cNvGraphicFramePr>
            <a:graphicFrameLocks/>
          </p:cNvGraphicFramePr>
          <p:nvPr>
            <p:extLst/>
          </p:nvPr>
        </p:nvGraphicFramePr>
        <p:xfrm>
          <a:off x="1497420" y="2563203"/>
          <a:ext cx="6679658" cy="3876494"/>
        </p:xfrm>
        <a:graphic>
          <a:graphicData uri="http://schemas.openxmlformats.org/drawingml/2006/chart">
            <c:chart xmlns:c="http://schemas.openxmlformats.org/drawingml/2006/chart" xmlns:r="http://schemas.openxmlformats.org/officeDocument/2006/relationships" r:id="rId2"/>
          </a:graphicData>
        </a:graphic>
      </p:graphicFrame>
      <p:sp>
        <p:nvSpPr>
          <p:cNvPr id="13" name="テキスト ボックス 12"/>
          <p:cNvSpPr txBox="1"/>
          <p:nvPr/>
        </p:nvSpPr>
        <p:spPr>
          <a:xfrm>
            <a:off x="6106529" y="3834944"/>
            <a:ext cx="1114229" cy="1061829"/>
          </a:xfrm>
          <a:prstGeom prst="rect">
            <a:avLst/>
          </a:prstGeom>
          <a:noFill/>
        </p:spPr>
        <p:txBody>
          <a:bodyPr wrap="square" rtlCol="0">
            <a:spAutoFit/>
          </a:bodyPr>
          <a:lstStyle/>
          <a:p>
            <a:r>
              <a:rPr lang="ja-JP" altLang="en-US" sz="900" dirty="0">
                <a:latin typeface="Meiryo UI" panose="020B0604030504040204" pitchFamily="50" charset="-128"/>
                <a:ea typeface="Meiryo UI" panose="020B0604030504040204" pitchFamily="50" charset="-128"/>
              </a:rPr>
              <a:t>　新規分</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en-US" altLang="ja-JP" sz="900" dirty="0">
                <a:solidFill>
                  <a:schemeClr val="tx1">
                    <a:lumMod val="95000"/>
                    <a:lumOff val="5000"/>
                  </a:schemeClr>
                </a:solidFill>
                <a:latin typeface="Meiryo UI" panose="020B0604030504040204" pitchFamily="50" charset="-128"/>
                <a:ea typeface="Meiryo UI" panose="020B0604030504040204" pitchFamily="50" charset="-128"/>
              </a:rPr>
              <a:t>395</a:t>
            </a:r>
          </a:p>
          <a:p>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うち公募の結果、</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産業局</a:t>
            </a:r>
            <a:r>
              <a:rPr lang="ja-JP" altLang="en-US" sz="900" dirty="0" smtClean="0">
                <a:latin typeface="Meiryo UI" panose="020B0604030504040204" pitchFamily="50" charset="-128"/>
                <a:ea typeface="Meiryo UI" panose="020B0604030504040204" pitchFamily="50" charset="-128"/>
              </a:rPr>
              <a:t>が</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受託した事業</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313</a:t>
            </a:r>
            <a:endParaRPr lang="ja-JP" altLang="en-US" sz="9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6191477" y="5468461"/>
            <a:ext cx="588623" cy="415498"/>
          </a:xfrm>
          <a:prstGeom prst="rect">
            <a:avLst/>
          </a:prstGeom>
          <a:noFill/>
        </p:spPr>
        <p:txBody>
          <a:bodyPr wrap="none" rtlCol="0">
            <a:spAutoFit/>
          </a:bodyPr>
          <a:lstStyle/>
          <a:p>
            <a:r>
              <a:rPr kumimoji="1" lang="ja-JP" altLang="en-US" sz="1050" dirty="0">
                <a:latin typeface="Meiryo UI" panose="020B0604030504040204" pitchFamily="50" charset="-128"/>
                <a:ea typeface="Meiryo UI" panose="020B0604030504040204" pitchFamily="50" charset="-128"/>
              </a:rPr>
              <a:t>交付金</a:t>
            </a:r>
            <a:endParaRPr kumimoji="1"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325</a:t>
            </a:r>
            <a:endParaRPr kumimoji="1" lang="ja-JP" altLang="en-US" sz="1050" dirty="0">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3137494" y="5468461"/>
            <a:ext cx="655949" cy="577081"/>
          </a:xfrm>
          <a:prstGeom prst="rect">
            <a:avLst/>
          </a:prstGeom>
          <a:noFill/>
        </p:spPr>
        <p:txBody>
          <a:bodyPr wrap="none" rtlCol="0">
            <a:spAutoFit/>
          </a:bodyPr>
          <a:lstStyle/>
          <a:p>
            <a:r>
              <a:rPr lang="ja-JP" altLang="en-US" sz="1050" dirty="0">
                <a:latin typeface="Meiryo UI" panose="020B0604030504040204" pitchFamily="50" charset="-128"/>
                <a:ea typeface="Meiryo UI" panose="020B0604030504040204" pitchFamily="50" charset="-128"/>
              </a:rPr>
              <a:t>負担金・</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補助</a:t>
            </a:r>
            <a:r>
              <a:rPr kumimoji="1" lang="ja-JP" altLang="en-US" sz="1050" dirty="0">
                <a:latin typeface="Meiryo UI" panose="020B0604030504040204" pitchFamily="50" charset="-128"/>
                <a:ea typeface="Meiryo UI" panose="020B0604030504040204" pitchFamily="50" charset="-128"/>
              </a:rPr>
              <a:t>金</a:t>
            </a:r>
            <a:endParaRPr kumimoji="1" lang="en-US" altLang="ja-JP" sz="1050" dirty="0">
              <a:latin typeface="Meiryo UI" panose="020B0604030504040204" pitchFamily="50" charset="-128"/>
              <a:ea typeface="Meiryo UI" panose="020B0604030504040204" pitchFamily="50" charset="-128"/>
            </a:endParaRPr>
          </a:p>
          <a:p>
            <a:r>
              <a:rPr lang="en-US" altLang="ja-JP" sz="1050" dirty="0" smtClean="0">
                <a:latin typeface="Meiryo UI" panose="020B0604030504040204" pitchFamily="50" charset="-128"/>
                <a:ea typeface="Meiryo UI" panose="020B0604030504040204" pitchFamily="50" charset="-128"/>
              </a:rPr>
              <a:t>209</a:t>
            </a:r>
            <a:endParaRPr lang="en-US" altLang="ja-JP" sz="1050"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6244376" y="2481655"/>
            <a:ext cx="535724" cy="369332"/>
          </a:xfrm>
          <a:prstGeom prst="rect">
            <a:avLst/>
          </a:prstGeom>
          <a:noFill/>
        </p:spPr>
        <p:txBody>
          <a:bodyPr wrap="none" rtlCol="0">
            <a:spAutoFit/>
          </a:bodyPr>
          <a:lstStyle/>
          <a:p>
            <a:r>
              <a:rPr lang="en-US" altLang="ja-JP" dirty="0">
                <a:solidFill>
                  <a:schemeClr val="tx1">
                    <a:lumMod val="95000"/>
                    <a:lumOff val="5000"/>
                  </a:schemeClr>
                </a:solidFill>
              </a:rPr>
              <a:t>973</a:t>
            </a:r>
            <a:endParaRPr kumimoji="1" lang="ja-JP" altLang="en-US" dirty="0">
              <a:solidFill>
                <a:schemeClr val="tx1">
                  <a:lumMod val="95000"/>
                  <a:lumOff val="5000"/>
                </a:schemeClr>
              </a:solidFill>
            </a:endParaRPr>
          </a:p>
        </p:txBody>
      </p:sp>
      <p:sp>
        <p:nvSpPr>
          <p:cNvPr id="27" name="テキスト ボックス 26"/>
          <p:cNvSpPr txBox="1"/>
          <p:nvPr/>
        </p:nvSpPr>
        <p:spPr>
          <a:xfrm>
            <a:off x="6161008" y="3068960"/>
            <a:ext cx="723275" cy="415498"/>
          </a:xfrm>
          <a:prstGeom prst="rect">
            <a:avLst/>
          </a:prstGeom>
          <a:noFill/>
        </p:spPr>
        <p:txBody>
          <a:bodyPr wrap="none" rtlCol="0">
            <a:spAutoFit/>
          </a:bodyPr>
          <a:lstStyle/>
          <a:p>
            <a:r>
              <a:rPr kumimoji="1" lang="ja-JP" altLang="en-US" sz="1050" dirty="0">
                <a:latin typeface="Meiryo UI" panose="020B0604030504040204" pitchFamily="50" charset="-128"/>
                <a:ea typeface="Meiryo UI" panose="020B0604030504040204" pitchFamily="50" charset="-128"/>
              </a:rPr>
              <a:t>施設管理</a:t>
            </a:r>
            <a:endParaRPr kumimoji="1"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253</a:t>
            </a:r>
            <a:endParaRPr kumimoji="1" lang="ja-JP" altLang="en-US" sz="1050" dirty="0">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3082992" y="4903276"/>
            <a:ext cx="710451" cy="253916"/>
          </a:xfrm>
          <a:prstGeom prst="rect">
            <a:avLst/>
          </a:prstGeom>
          <a:noFill/>
        </p:spPr>
        <p:txBody>
          <a:bodyPr wrap="none" rtlCol="0">
            <a:spAutoFit/>
          </a:bodyPr>
          <a:lstStyle/>
          <a:p>
            <a:r>
              <a:rPr lang="ja-JP" altLang="en-US" sz="1050" dirty="0">
                <a:latin typeface="Meiryo UI" panose="020B0604030504040204" pitchFamily="50" charset="-128"/>
                <a:ea typeface="Meiryo UI" panose="020B0604030504040204" pitchFamily="50" charset="-128"/>
              </a:rPr>
              <a:t>新規　</a:t>
            </a:r>
            <a:r>
              <a:rPr lang="en-US" altLang="ja-JP" sz="1050" dirty="0" smtClean="0">
                <a:latin typeface="Meiryo UI" panose="020B0604030504040204" pitchFamily="50" charset="-128"/>
                <a:ea typeface="Meiryo UI" panose="020B0604030504040204" pitchFamily="50" charset="-128"/>
              </a:rPr>
              <a:t>67</a:t>
            </a:r>
            <a:endParaRPr lang="en-US" altLang="ja-JP" sz="1050" dirty="0">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3197606" y="4618166"/>
            <a:ext cx="535724" cy="369332"/>
          </a:xfrm>
          <a:prstGeom prst="rect">
            <a:avLst/>
          </a:prstGeom>
          <a:noFill/>
        </p:spPr>
        <p:txBody>
          <a:bodyPr wrap="none" rtlCol="0">
            <a:spAutoFit/>
          </a:bodyPr>
          <a:lstStyle/>
          <a:p>
            <a:r>
              <a:rPr lang="en-US" altLang="ja-JP" dirty="0" smtClean="0"/>
              <a:t>276</a:t>
            </a:r>
            <a:endParaRPr kumimoji="1" lang="ja-JP" altLang="en-US" dirty="0"/>
          </a:p>
        </p:txBody>
      </p:sp>
    </p:spTree>
    <p:extLst>
      <p:ext uri="{BB962C8B-B14F-4D97-AF65-F5344CB8AC3E}">
        <p14:creationId xmlns:p14="http://schemas.microsoft.com/office/powerpoint/2010/main" val="12472513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a:spLocks/>
          </p:cNvSpPr>
          <p:nvPr/>
        </p:nvSpPr>
        <p:spPr>
          <a:xfrm>
            <a:off x="850701" y="836712"/>
            <a:ext cx="7808548" cy="4801314"/>
          </a:xfrm>
          <a:prstGeom prst="rect">
            <a:avLst/>
          </a:prstGeom>
          <a:noFill/>
        </p:spPr>
        <p:txBody>
          <a:bodyPr wrap="none" rtlCol="0">
            <a:spAutoFit/>
          </a:bodyPr>
          <a:lstStyle/>
          <a:p>
            <a:pPr algn="ctr"/>
            <a:endParaRPr lang="en-US" altLang="ja-JP" sz="600" b="1" dirty="0">
              <a:latin typeface="Meiryo UI" panose="020B0604030504040204" pitchFamily="50" charset="-128"/>
              <a:ea typeface="Meiryo UI" panose="020B0604030504040204" pitchFamily="50" charset="-128"/>
            </a:endParaRPr>
          </a:p>
          <a:p>
            <a:pPr algn="ctr">
              <a:lnSpc>
                <a:spcPct val="150000"/>
              </a:lnSpc>
            </a:pPr>
            <a:r>
              <a:rPr lang="ja-JP" altLang="en-US" sz="2000" b="1" dirty="0">
                <a:latin typeface="Meiryo UI" panose="020B0604030504040204" pitchFamily="50" charset="-128"/>
                <a:ea typeface="Meiryo UI" panose="020B0604030504040204" pitchFamily="50" charset="-128"/>
              </a:rPr>
              <a:t>目　次</a:t>
            </a:r>
            <a:endParaRPr lang="en-US" altLang="ja-JP" sz="2000" b="1" dirty="0">
              <a:latin typeface="Meiryo UI" panose="020B0604030504040204" pitchFamily="50" charset="-128"/>
              <a:ea typeface="Meiryo UI" panose="020B0604030504040204" pitchFamily="50" charset="-128"/>
            </a:endParaRPr>
          </a:p>
          <a:p>
            <a:pPr>
              <a:lnSpc>
                <a:spcPct val="150000"/>
              </a:lnSpc>
            </a:pPr>
            <a:endParaRPr lang="en-US" altLang="ja-JP" sz="2000" b="1" dirty="0" smtClean="0">
              <a:latin typeface="Meiryo UI" panose="020B0604030504040204" pitchFamily="50" charset="-128"/>
              <a:ea typeface="Meiryo UI" panose="020B0604030504040204" pitchFamily="50" charset="-128"/>
            </a:endParaRPr>
          </a:p>
          <a:p>
            <a:pPr>
              <a:lnSpc>
                <a:spcPct val="150000"/>
              </a:lnSpc>
            </a:pPr>
            <a:r>
              <a:rPr lang="ja-JP" altLang="en-US" sz="2000" b="1" dirty="0" smtClean="0">
                <a:latin typeface="Meiryo UI" panose="020B0604030504040204" pitchFamily="50" charset="-128"/>
                <a:ea typeface="Meiryo UI" panose="020B0604030504040204" pitchFamily="50" charset="-128"/>
              </a:rPr>
              <a:t>  府</a:t>
            </a:r>
            <a:r>
              <a:rPr lang="ja-JP" altLang="en-US" sz="2000" b="1" dirty="0">
                <a:latin typeface="Meiryo UI" panose="020B0604030504040204" pitchFamily="50" charset="-128"/>
                <a:ea typeface="Meiryo UI" panose="020B0604030504040204" pitchFamily="50" charset="-128"/>
              </a:rPr>
              <a:t>市の中小企業支援施策の見直し</a:t>
            </a:r>
          </a:p>
          <a:p>
            <a:pPr algn="ctr">
              <a:lnSpc>
                <a:spcPct val="150000"/>
              </a:lnSpc>
            </a:pPr>
            <a:endParaRPr lang="en-US" altLang="ja-JP" sz="2000" b="1" dirty="0">
              <a:latin typeface="Meiryo UI" panose="020B0604030504040204" pitchFamily="50" charset="-128"/>
              <a:ea typeface="Meiryo UI" panose="020B0604030504040204" pitchFamily="50" charset="-128"/>
            </a:endParaRPr>
          </a:p>
          <a:p>
            <a:pPr>
              <a:lnSpc>
                <a:spcPct val="150000"/>
              </a:lnSpc>
            </a:pPr>
            <a:r>
              <a:rPr lang="ja-JP" altLang="en-US" sz="2000" b="1"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rPr>
              <a:t>1</a:t>
            </a:r>
            <a:r>
              <a:rPr lang="ja-JP" altLang="en-US" sz="2000" dirty="0">
                <a:latin typeface="Meiryo UI" panose="020B0604030504040204" pitchFamily="50" charset="-128"/>
                <a:ea typeface="Meiryo UI" panose="020B0604030504040204" pitchFamily="50" charset="-128"/>
              </a:rPr>
              <a:t>　課題認識と見直しの方向性（財政的関与と人的関与のあり方）</a:t>
            </a:r>
            <a:endParaRPr lang="en-US" altLang="ja-JP" sz="600" dirty="0">
              <a:latin typeface="Meiryo UI" panose="020B0604030504040204" pitchFamily="50" charset="-128"/>
              <a:ea typeface="Meiryo UI" panose="020B0604030504040204" pitchFamily="50" charset="-128"/>
            </a:endParaRPr>
          </a:p>
          <a:p>
            <a:pPr>
              <a:lnSpc>
                <a:spcPct val="150000"/>
              </a:lnSpc>
            </a:pP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2</a:t>
            </a:r>
            <a:r>
              <a:rPr lang="ja-JP" altLang="en-US" sz="2000" dirty="0">
                <a:latin typeface="Meiryo UI" panose="020B0604030504040204" pitchFamily="50" charset="-128"/>
                <a:ea typeface="Meiryo UI" panose="020B0604030504040204" pitchFamily="50" charset="-128"/>
              </a:rPr>
              <a:t>　具体的な見直しの方向性</a:t>
            </a:r>
            <a:endParaRPr lang="en-US" altLang="ja-JP" sz="2000" dirty="0">
              <a:latin typeface="Meiryo UI" panose="020B0604030504040204" pitchFamily="50" charset="-128"/>
              <a:ea typeface="Meiryo UI" panose="020B0604030504040204" pitchFamily="50" charset="-128"/>
            </a:endParaRPr>
          </a:p>
          <a:p>
            <a:pPr>
              <a:lnSpc>
                <a:spcPct val="150000"/>
              </a:lnSpc>
            </a:pP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3</a:t>
            </a: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府</a:t>
            </a:r>
            <a:r>
              <a:rPr lang="ja-JP" altLang="en-US" sz="2000" dirty="0">
                <a:latin typeface="Meiryo UI" panose="020B0604030504040204" pitchFamily="50" charset="-128"/>
                <a:ea typeface="Meiryo UI" panose="020B0604030504040204" pitchFamily="50" charset="-128"/>
              </a:rPr>
              <a:t>・市</a:t>
            </a:r>
            <a:r>
              <a:rPr lang="ja-JP" altLang="en-US" sz="2000" dirty="0" smtClean="0">
                <a:latin typeface="Meiryo UI" panose="020B0604030504040204" pitchFamily="50" charset="-128"/>
                <a:ea typeface="Meiryo UI" panose="020B0604030504040204" pitchFamily="50" charset="-128"/>
              </a:rPr>
              <a:t>・大阪産業局の</a:t>
            </a:r>
            <a:r>
              <a:rPr lang="ja-JP" altLang="en-US" sz="2000" dirty="0">
                <a:latin typeface="Meiryo UI" panose="020B0604030504040204" pitchFamily="50" charset="-128"/>
                <a:ea typeface="Meiryo UI" panose="020B0604030504040204" pitchFamily="50" charset="-128"/>
              </a:rPr>
              <a:t>一体協議の場</a:t>
            </a:r>
            <a:endParaRPr lang="en-US" altLang="ja-JP" sz="2000" dirty="0">
              <a:latin typeface="Meiryo UI" panose="020B0604030504040204" pitchFamily="50" charset="-128"/>
              <a:ea typeface="Meiryo UI" panose="020B0604030504040204" pitchFamily="50" charset="-128"/>
            </a:endParaRPr>
          </a:p>
          <a:p>
            <a:pPr>
              <a:lnSpc>
                <a:spcPct val="150000"/>
              </a:lnSpc>
            </a:pPr>
            <a:r>
              <a:rPr lang="ja-JP" altLang="en-US" sz="2000" b="1"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4</a:t>
            </a:r>
            <a:r>
              <a:rPr lang="ja-JP" altLang="en-US" sz="2000" dirty="0">
                <a:latin typeface="Meiryo UI" panose="020B0604030504040204" pitchFamily="50" charset="-128"/>
                <a:ea typeface="Meiryo UI" panose="020B0604030504040204" pitchFamily="50" charset="-128"/>
              </a:rPr>
              <a:t>　大阪の中小企業支援機能強化に向けた取り組み</a:t>
            </a:r>
            <a:endParaRPr lang="en-US" altLang="ja-JP" sz="2000" dirty="0">
              <a:latin typeface="Meiryo UI" panose="020B0604030504040204" pitchFamily="50" charset="-128"/>
              <a:ea typeface="Meiryo UI" panose="020B0604030504040204" pitchFamily="50" charset="-128"/>
            </a:endParaRPr>
          </a:p>
          <a:p>
            <a:pPr>
              <a:lnSpc>
                <a:spcPct val="150000"/>
              </a:lnSpc>
            </a:pP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5</a:t>
            </a:r>
            <a:r>
              <a:rPr lang="ja-JP" altLang="en-US" sz="2000" dirty="0">
                <a:latin typeface="Meiryo UI" panose="020B0604030504040204" pitchFamily="50" charset="-128"/>
                <a:ea typeface="Meiryo UI" panose="020B0604030504040204" pitchFamily="50" charset="-128"/>
              </a:rPr>
              <a:t>　個別テーマの検討</a:t>
            </a:r>
            <a:r>
              <a:rPr lang="ja-JP" altLang="en-US" sz="2000" dirty="0" smtClean="0">
                <a:latin typeface="Meiryo UI" panose="020B0604030504040204" pitchFamily="50" charset="-128"/>
                <a:ea typeface="Meiryo UI" panose="020B0604030504040204" pitchFamily="50" charset="-128"/>
              </a:rPr>
              <a:t>体制</a:t>
            </a:r>
            <a:endParaRPr lang="en-US" altLang="ja-JP" sz="2000" dirty="0">
              <a:latin typeface="Meiryo UI" panose="020B0604030504040204" pitchFamily="50" charset="-128"/>
              <a:ea typeface="Meiryo UI" panose="020B0604030504040204" pitchFamily="50" charset="-128"/>
            </a:endParaRPr>
          </a:p>
          <a:p>
            <a:pPr>
              <a:lnSpc>
                <a:spcPct val="150000"/>
              </a:lnSpc>
            </a:pPr>
            <a:r>
              <a:rPr lang="ja-JP" altLang="en-US" sz="2000" dirty="0" smtClean="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6</a:t>
            </a:r>
            <a:r>
              <a:rPr lang="ja-JP" altLang="en-US" sz="2000" dirty="0" smtClean="0">
                <a:latin typeface="Meiryo UI" panose="020B0604030504040204" pitchFamily="50" charset="-128"/>
                <a:ea typeface="Meiryo UI" panose="020B0604030504040204" pitchFamily="50" charset="-128"/>
              </a:rPr>
              <a:t>　検討のスケジュール</a:t>
            </a:r>
            <a:endParaRPr lang="en-US" altLang="ja-JP" sz="20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902896" y="6356355"/>
            <a:ext cx="2133600" cy="365125"/>
          </a:xfrm>
        </p:spPr>
        <p:txBody>
          <a:bodyPr/>
          <a:lstStyle/>
          <a:p>
            <a:fld id="{BC593BD6-7B81-4DC4-A419-5351E31EDD39}" type="slidenum">
              <a:rPr kumimoji="1" lang="ja-JP" altLang="en-US" smtClean="0"/>
              <a:t>2</a:t>
            </a:fld>
            <a:endParaRPr kumimoji="1" lang="ja-JP" altLang="en-US"/>
          </a:p>
        </p:txBody>
      </p:sp>
    </p:spTree>
    <p:extLst>
      <p:ext uri="{BB962C8B-B14F-4D97-AF65-F5344CB8AC3E}">
        <p14:creationId xmlns:p14="http://schemas.microsoft.com/office/powerpoint/2010/main" val="3368581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5156" y="1082"/>
            <a:ext cx="7077124" cy="43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b="1" dirty="0">
                <a:latin typeface="Meiryo UI" panose="020B0604030504040204" pitchFamily="50" charset="-128"/>
                <a:ea typeface="Meiryo UI" panose="020B0604030504040204" pitchFamily="50" charset="-128"/>
                <a:cs typeface="Meiryo UI" panose="020B0604030504040204" pitchFamily="50" charset="-128"/>
              </a:rPr>
              <a:t>　課題認識と見直しの方向性（財政的関与と</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人的関与</a:t>
            </a:r>
            <a:r>
              <a:rPr lang="ja-JP" altLang="en-US" b="1" dirty="0">
                <a:latin typeface="Meiryo UI" panose="020B0604030504040204" pitchFamily="50" charset="-128"/>
                <a:ea typeface="Meiryo UI" panose="020B0604030504040204" pitchFamily="50" charset="-128"/>
                <a:cs typeface="Meiryo UI" panose="020B0604030504040204" pitchFamily="50" charset="-128"/>
              </a:rPr>
              <a:t>のあり方）</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a:xfrm>
            <a:off x="6864901" y="6346244"/>
            <a:ext cx="2133600" cy="365125"/>
          </a:xfrm>
        </p:spPr>
        <p:txBody>
          <a:bodyPr/>
          <a:lstStyle/>
          <a:p>
            <a:fld id="{BC593BD6-7B81-4DC4-A419-5351E31EDD39}" type="slidenum">
              <a:rPr kumimoji="1" lang="ja-JP" altLang="en-US" smtClean="0"/>
              <a:t>3</a:t>
            </a:fld>
            <a:endParaRPr kumimoji="1" lang="ja-JP" altLang="en-US" dirty="0"/>
          </a:p>
        </p:txBody>
      </p:sp>
      <p:sp>
        <p:nvSpPr>
          <p:cNvPr id="2" name="右矢印 1"/>
          <p:cNvSpPr/>
          <p:nvPr/>
        </p:nvSpPr>
        <p:spPr>
          <a:xfrm>
            <a:off x="4471748" y="1510358"/>
            <a:ext cx="504000" cy="18198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929798" y="1586521"/>
            <a:ext cx="3384000" cy="1877437"/>
          </a:xfrm>
          <a:prstGeom prst="rect">
            <a:avLst/>
          </a:prstGeom>
        </p:spPr>
        <p:txBody>
          <a:bodyPr wrap="square">
            <a:spAutoFit/>
          </a:bodyPr>
          <a:lstStyle/>
          <a:p>
            <a:pPr marL="285750" indent="-285750">
              <a:buFont typeface="Arial" panose="020B0604020202020204" pitchFamily="34" charset="0"/>
              <a:buChar char="•"/>
            </a:pPr>
            <a:r>
              <a:rPr lang="ja-JP" altLang="en-US" sz="1700" dirty="0" smtClean="0">
                <a:latin typeface="Meiryo UI" panose="020B0604030504040204" pitchFamily="50" charset="-128"/>
                <a:ea typeface="Meiryo UI" panose="020B0604030504040204" pitchFamily="50" charset="-128"/>
              </a:rPr>
              <a:t>府</a:t>
            </a:r>
            <a:r>
              <a:rPr lang="ja-JP" altLang="en-US" sz="1700" dirty="0">
                <a:latin typeface="Meiryo UI" panose="020B0604030504040204" pitchFamily="50" charset="-128"/>
                <a:ea typeface="Meiryo UI" panose="020B0604030504040204" pitchFamily="50" charset="-128"/>
              </a:rPr>
              <a:t>市</a:t>
            </a:r>
            <a:r>
              <a:rPr lang="ja-JP" altLang="en-US" sz="1700" dirty="0" smtClean="0">
                <a:latin typeface="Meiryo UI" panose="020B0604030504040204" pitchFamily="50" charset="-128"/>
                <a:ea typeface="Meiryo UI" panose="020B0604030504040204" pitchFamily="50" charset="-128"/>
              </a:rPr>
              <a:t>（</a:t>
            </a:r>
            <a:r>
              <a:rPr lang="ja-JP" altLang="en-US" sz="1700" dirty="0">
                <a:latin typeface="Meiryo UI" panose="020B0604030504040204" pitchFamily="50" charset="-128"/>
                <a:ea typeface="Meiryo UI" panose="020B0604030504040204" pitchFamily="50" charset="-128"/>
              </a:rPr>
              <a:t>政策立案）</a:t>
            </a:r>
            <a:r>
              <a:rPr lang="ja-JP" altLang="en-US" sz="1700" dirty="0" smtClean="0">
                <a:latin typeface="Meiryo UI" panose="020B0604030504040204" pitchFamily="50" charset="-128"/>
                <a:ea typeface="Meiryo UI" panose="020B0604030504040204" pitchFamily="50" charset="-128"/>
              </a:rPr>
              <a:t>と大阪産業局（</a:t>
            </a:r>
            <a:r>
              <a:rPr lang="ja-JP" altLang="en-US" sz="1700" dirty="0">
                <a:latin typeface="Meiryo UI" panose="020B0604030504040204" pitchFamily="50" charset="-128"/>
                <a:ea typeface="Meiryo UI" panose="020B0604030504040204" pitchFamily="50" charset="-128"/>
              </a:rPr>
              <a:t>事業計画・執行）の役割を明確にしたうえでの</a:t>
            </a:r>
            <a:r>
              <a:rPr lang="ja-JP" altLang="en-US" sz="1700" b="1" u="sng" dirty="0">
                <a:latin typeface="Meiryo UI" panose="020B0604030504040204" pitchFamily="50" charset="-128"/>
                <a:ea typeface="Meiryo UI" panose="020B0604030504040204" pitchFamily="50" charset="-128"/>
              </a:rPr>
              <a:t>予算配分</a:t>
            </a:r>
            <a:endParaRPr lang="en-US" altLang="ja-JP" sz="1700" b="1" u="sng"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sz="14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700" dirty="0">
                <a:latin typeface="Meiryo UI" panose="020B0604030504040204" pitchFamily="50" charset="-128"/>
                <a:ea typeface="Meiryo UI" panose="020B0604030504040204" pitchFamily="50" charset="-128"/>
              </a:rPr>
              <a:t>政策資源（財源、人的資源）の投資効果を最大化させる</a:t>
            </a:r>
            <a:r>
              <a:rPr lang="ja-JP" altLang="en-US" sz="1700" dirty="0" smtClean="0">
                <a:latin typeface="Meiryo UI" panose="020B0604030504040204" pitchFamily="50" charset="-128"/>
                <a:ea typeface="Meiryo UI" panose="020B0604030504040204" pitchFamily="50" charset="-128"/>
              </a:rPr>
              <a:t>、府市側</a:t>
            </a:r>
            <a:r>
              <a:rPr lang="ja-JP" altLang="en-US" sz="1700" dirty="0">
                <a:latin typeface="Meiryo UI" panose="020B0604030504040204" pitchFamily="50" charset="-128"/>
                <a:ea typeface="Meiryo UI" panose="020B0604030504040204" pitchFamily="50" charset="-128"/>
              </a:rPr>
              <a:t>の</a:t>
            </a:r>
            <a:r>
              <a:rPr lang="ja-JP" altLang="en-US" sz="1700" b="1" u="sng" dirty="0">
                <a:latin typeface="Meiryo UI" panose="020B0604030504040204" pitchFamily="50" charset="-128"/>
                <a:ea typeface="Meiryo UI" panose="020B0604030504040204" pitchFamily="50" charset="-128"/>
              </a:rPr>
              <a:t>予算執行手法</a:t>
            </a:r>
          </a:p>
        </p:txBody>
      </p:sp>
      <p:sp>
        <p:nvSpPr>
          <p:cNvPr id="16" name="右矢印 15"/>
          <p:cNvSpPr/>
          <p:nvPr/>
        </p:nvSpPr>
        <p:spPr>
          <a:xfrm>
            <a:off x="4471748" y="4203301"/>
            <a:ext cx="504000" cy="18198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881548" y="4203301"/>
            <a:ext cx="3384000" cy="2200602"/>
          </a:xfrm>
          <a:prstGeom prst="rect">
            <a:avLst/>
          </a:prstGeom>
        </p:spPr>
        <p:txBody>
          <a:bodyPr wrap="square">
            <a:spAutoFit/>
          </a:bodyPr>
          <a:lstStyle/>
          <a:p>
            <a:pPr marL="285750" indent="-285750">
              <a:buFont typeface="Arial" panose="020B0604020202020204" pitchFamily="34" charset="0"/>
              <a:buChar char="•"/>
            </a:pPr>
            <a:r>
              <a:rPr lang="ja-JP" altLang="en-US" sz="1700" dirty="0">
                <a:latin typeface="Meiryo UI" panose="020B0604030504040204" pitchFamily="50" charset="-128"/>
                <a:ea typeface="Meiryo UI" panose="020B0604030504040204" pitchFamily="50" charset="-128"/>
              </a:rPr>
              <a:t>政策立案</a:t>
            </a:r>
            <a:r>
              <a:rPr lang="ja-JP" altLang="en-US" sz="1700" dirty="0" smtClean="0">
                <a:latin typeface="Meiryo UI" panose="020B0604030504040204" pitchFamily="50" charset="-128"/>
                <a:ea typeface="Meiryo UI" panose="020B0604030504040204" pitchFamily="50" charset="-128"/>
              </a:rPr>
              <a:t>する</a:t>
            </a:r>
            <a:r>
              <a:rPr lang="ja-JP" altLang="en-US" sz="1700" b="1" u="sng" dirty="0" smtClean="0">
                <a:latin typeface="Meiryo UI" panose="020B0604030504040204" pitchFamily="50" charset="-128"/>
                <a:ea typeface="Meiryo UI" panose="020B0604030504040204" pitchFamily="50" charset="-128"/>
              </a:rPr>
              <a:t>府</a:t>
            </a:r>
            <a:r>
              <a:rPr lang="ja-JP" altLang="en-US" sz="1700" b="1" u="sng" dirty="0">
                <a:latin typeface="Meiryo UI" panose="020B0604030504040204" pitchFamily="50" charset="-128"/>
                <a:ea typeface="Meiryo UI" panose="020B0604030504040204" pitchFamily="50" charset="-128"/>
              </a:rPr>
              <a:t>市</a:t>
            </a:r>
            <a:r>
              <a:rPr lang="ja-JP" altLang="en-US" sz="1700" b="1" u="sng" dirty="0" smtClean="0">
                <a:latin typeface="Meiryo UI" panose="020B0604030504040204" pitchFamily="50" charset="-128"/>
                <a:ea typeface="Meiryo UI" panose="020B0604030504040204" pitchFamily="50" charset="-128"/>
              </a:rPr>
              <a:t>職員</a:t>
            </a:r>
            <a:r>
              <a:rPr lang="ja-JP" altLang="en-US" sz="1700" b="1" u="sng" dirty="0">
                <a:latin typeface="Meiryo UI" panose="020B0604030504040204" pitchFamily="50" charset="-128"/>
                <a:ea typeface="Meiryo UI" panose="020B0604030504040204" pitchFamily="50" charset="-128"/>
              </a:rPr>
              <a:t>の</a:t>
            </a:r>
            <a:r>
              <a:rPr lang="ja-JP" altLang="en-US" sz="1700" dirty="0">
                <a:latin typeface="Meiryo UI" panose="020B0604030504040204" pitchFamily="50" charset="-128"/>
                <a:ea typeface="Meiryo UI" panose="020B0604030504040204" pitchFamily="50" charset="-128"/>
              </a:rPr>
              <a:t>、中小企業経営にかかる現場感覚や、高い専門性の醸成</a:t>
            </a:r>
            <a:endParaRPr lang="en-US" altLang="ja-JP" sz="17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ja-JP" altLang="en-US"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700" dirty="0">
                <a:latin typeface="Meiryo UI" panose="020B0604030504040204" pitchFamily="50" charset="-128"/>
                <a:ea typeface="Meiryo UI" panose="020B0604030504040204" pitchFamily="50" charset="-128"/>
              </a:rPr>
              <a:t>事業執行</a:t>
            </a:r>
            <a:r>
              <a:rPr lang="ja-JP" altLang="en-US" sz="1700" dirty="0" smtClean="0">
                <a:latin typeface="Meiryo UI" panose="020B0604030504040204" pitchFamily="50" charset="-128"/>
                <a:ea typeface="Meiryo UI" panose="020B0604030504040204" pitchFamily="50" charset="-128"/>
              </a:rPr>
              <a:t>する</a:t>
            </a:r>
            <a:r>
              <a:rPr lang="ja-JP" altLang="en-US" sz="1700" b="1" u="sng" dirty="0" smtClean="0">
                <a:latin typeface="Meiryo UI" panose="020B0604030504040204" pitchFamily="50" charset="-128"/>
                <a:ea typeface="Meiryo UI" panose="020B0604030504040204" pitchFamily="50" charset="-128"/>
              </a:rPr>
              <a:t>大阪産業局職員</a:t>
            </a:r>
            <a:r>
              <a:rPr lang="ja-JP" altLang="en-US" sz="1700" b="1" u="sng" dirty="0">
                <a:latin typeface="Meiryo UI" panose="020B0604030504040204" pitchFamily="50" charset="-128"/>
                <a:ea typeface="Meiryo UI" panose="020B0604030504040204" pitchFamily="50" charset="-128"/>
              </a:rPr>
              <a:t>の</a:t>
            </a:r>
            <a:r>
              <a:rPr lang="ja-JP" altLang="en-US" sz="1700" dirty="0">
                <a:latin typeface="Meiryo UI" panose="020B0604030504040204" pitchFamily="50" charset="-128"/>
                <a:ea typeface="Meiryo UI" panose="020B0604030504040204" pitchFamily="50" charset="-128"/>
              </a:rPr>
              <a:t>、政策を踏まえ</a:t>
            </a:r>
            <a:r>
              <a:rPr lang="ja-JP" altLang="en-US" sz="1700" dirty="0" smtClean="0">
                <a:latin typeface="Meiryo UI" panose="020B0604030504040204" pitchFamily="50" charset="-128"/>
                <a:ea typeface="Meiryo UI" panose="020B0604030504040204" pitchFamily="50" charset="-128"/>
              </a:rPr>
              <a:t>、府</a:t>
            </a:r>
            <a:r>
              <a:rPr lang="ja-JP" altLang="en-US" sz="1700" dirty="0">
                <a:latin typeface="Meiryo UI" panose="020B0604030504040204" pitchFamily="50" charset="-128"/>
                <a:ea typeface="Meiryo UI" panose="020B0604030504040204" pitchFamily="50" charset="-128"/>
              </a:rPr>
              <a:t>市</a:t>
            </a:r>
            <a:r>
              <a:rPr lang="ja-JP" altLang="en-US" sz="1700" dirty="0" smtClean="0">
                <a:latin typeface="Meiryo UI" panose="020B0604030504040204" pitchFamily="50" charset="-128"/>
                <a:ea typeface="Meiryo UI" panose="020B0604030504040204" pitchFamily="50" charset="-128"/>
              </a:rPr>
              <a:t>と連携</a:t>
            </a:r>
            <a:r>
              <a:rPr lang="ja-JP" altLang="en-US" sz="1700" dirty="0">
                <a:latin typeface="Meiryo UI" panose="020B0604030504040204" pitchFamily="50" charset="-128"/>
                <a:ea typeface="Meiryo UI" panose="020B0604030504040204" pitchFamily="50" charset="-128"/>
              </a:rPr>
              <a:t>して進めるための知識とノウハウの醸成</a:t>
            </a:r>
            <a:endParaRPr lang="en-US" altLang="ja-JP" sz="17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929990" y="764704"/>
            <a:ext cx="1415772" cy="461665"/>
          </a:xfrm>
          <a:prstGeom prst="rect">
            <a:avLst/>
          </a:prstGeom>
          <a:noFill/>
        </p:spPr>
        <p:txBody>
          <a:bodyPr wrap="none" rtlCol="0">
            <a:spAutoFit/>
          </a:bodyPr>
          <a:lstStyle/>
          <a:p>
            <a:r>
              <a:rPr kumimoji="1" lang="ja-JP" altLang="en-US" sz="2400" b="1" dirty="0">
                <a:latin typeface="Meiryo UI" panose="020B0604030504040204" pitchFamily="50" charset="-128"/>
                <a:ea typeface="Meiryo UI" panose="020B0604030504040204" pitchFamily="50" charset="-128"/>
              </a:rPr>
              <a:t>課題認識</a:t>
            </a:r>
          </a:p>
        </p:txBody>
      </p:sp>
      <p:cxnSp>
        <p:nvCxnSpPr>
          <p:cNvPr id="8" name="直線コネクタ 7"/>
          <p:cNvCxnSpPr/>
          <p:nvPr/>
        </p:nvCxnSpPr>
        <p:spPr>
          <a:xfrm>
            <a:off x="1037536" y="1265905"/>
            <a:ext cx="3168000" cy="0"/>
          </a:xfrm>
          <a:prstGeom prst="line">
            <a:avLst/>
          </a:prstGeom>
        </p:spPr>
        <p:style>
          <a:lnRef idx="1">
            <a:schemeClr val="dk1"/>
          </a:lnRef>
          <a:fillRef idx="0">
            <a:schemeClr val="dk1"/>
          </a:fillRef>
          <a:effectRef idx="0">
            <a:schemeClr val="dk1"/>
          </a:effectRef>
          <a:fontRef idx="minor">
            <a:schemeClr val="tx1"/>
          </a:fontRef>
        </p:style>
      </p:cxnSp>
      <p:sp>
        <p:nvSpPr>
          <p:cNvPr id="20" name="テキスト ボックス 19"/>
          <p:cNvSpPr txBox="1"/>
          <p:nvPr/>
        </p:nvSpPr>
        <p:spPr>
          <a:xfrm>
            <a:off x="5844781" y="764704"/>
            <a:ext cx="2234907" cy="461665"/>
          </a:xfrm>
          <a:prstGeom prst="rect">
            <a:avLst/>
          </a:prstGeom>
          <a:noFill/>
        </p:spPr>
        <p:txBody>
          <a:bodyPr wrap="none" rtlCol="0">
            <a:spAutoFit/>
          </a:bodyPr>
          <a:lstStyle/>
          <a:p>
            <a:r>
              <a:rPr kumimoji="1" lang="ja-JP" altLang="en-US" sz="2400" b="1" dirty="0">
                <a:latin typeface="Meiryo UI" panose="020B0604030504040204" pitchFamily="50" charset="-128"/>
                <a:ea typeface="Meiryo UI" panose="020B0604030504040204" pitchFamily="50" charset="-128"/>
              </a:rPr>
              <a:t>見直しの方向性</a:t>
            </a:r>
          </a:p>
        </p:txBody>
      </p:sp>
      <p:cxnSp>
        <p:nvCxnSpPr>
          <p:cNvPr id="21" name="直線コネクタ 20"/>
          <p:cNvCxnSpPr/>
          <p:nvPr/>
        </p:nvCxnSpPr>
        <p:spPr>
          <a:xfrm>
            <a:off x="5108235" y="1265905"/>
            <a:ext cx="3708000" cy="0"/>
          </a:xfrm>
          <a:prstGeom prst="line">
            <a:avLst/>
          </a:prstGeom>
        </p:spPr>
        <p:style>
          <a:lnRef idx="1">
            <a:schemeClr val="dk1"/>
          </a:lnRef>
          <a:fillRef idx="0">
            <a:schemeClr val="dk1"/>
          </a:fillRef>
          <a:effectRef idx="0">
            <a:schemeClr val="dk1"/>
          </a:effectRef>
          <a:fontRef idx="minor">
            <a:schemeClr val="tx1"/>
          </a:fontRef>
        </p:style>
      </p:cxnSp>
      <p:sp>
        <p:nvSpPr>
          <p:cNvPr id="10" name="正方形/長方形 9"/>
          <p:cNvSpPr/>
          <p:nvPr/>
        </p:nvSpPr>
        <p:spPr>
          <a:xfrm>
            <a:off x="5574478" y="2888112"/>
            <a:ext cx="3060000" cy="461665"/>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行政による直営事業や、行政職員が仕様を定める委託事業の見直し</a:t>
            </a:r>
          </a:p>
        </p:txBody>
      </p:sp>
      <p:sp>
        <p:nvSpPr>
          <p:cNvPr id="11" name="ホームベース 10"/>
          <p:cNvSpPr/>
          <p:nvPr/>
        </p:nvSpPr>
        <p:spPr>
          <a:xfrm>
            <a:off x="179512" y="1343590"/>
            <a:ext cx="576000" cy="2442595"/>
          </a:xfrm>
          <a:prstGeom prst="homePlate">
            <a:avLst>
              <a:gd name="adj" fmla="val 26219"/>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財政的関与のあり方</a:t>
            </a:r>
          </a:p>
        </p:txBody>
      </p:sp>
      <p:sp>
        <p:nvSpPr>
          <p:cNvPr id="22" name="ホームベース 21"/>
          <p:cNvSpPr/>
          <p:nvPr/>
        </p:nvSpPr>
        <p:spPr>
          <a:xfrm>
            <a:off x="188667" y="4203301"/>
            <a:ext cx="576000" cy="2176659"/>
          </a:xfrm>
          <a:prstGeom prst="homePlate">
            <a:avLst>
              <a:gd name="adj" fmla="val 26219"/>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人的関与のあり方</a:t>
            </a:r>
          </a:p>
        </p:txBody>
      </p:sp>
      <p:sp>
        <p:nvSpPr>
          <p:cNvPr id="12" name="正方形/長方形 11"/>
          <p:cNvSpPr/>
          <p:nvPr/>
        </p:nvSpPr>
        <p:spPr>
          <a:xfrm>
            <a:off x="5213826" y="4651545"/>
            <a:ext cx="3420652" cy="923330"/>
          </a:xfrm>
          <a:prstGeom prst="rect">
            <a:avLst/>
          </a:prstGeom>
        </p:spPr>
        <p:txBody>
          <a:bodyPr wrap="square">
            <a:spAutoFit/>
          </a:bodyPr>
          <a:lstStyle/>
          <a:p>
            <a:pPr marL="285750" indent="-285750">
              <a:buFont typeface="Wingdings" panose="05000000000000000000" pitchFamily="2" charset="2"/>
              <a:buChar char="n"/>
            </a:pPr>
            <a:r>
              <a:rPr lang="ja-JP" altLang="en-US" dirty="0" smtClean="0">
                <a:latin typeface="Meiryo UI" panose="020B0604030504040204" pitchFamily="50" charset="-128"/>
                <a:ea typeface="Meiryo UI" panose="020B0604030504040204" pitchFamily="50" charset="-128"/>
              </a:rPr>
              <a:t>府</a:t>
            </a:r>
            <a:r>
              <a:rPr lang="ja-JP" altLang="en-US" dirty="0">
                <a:latin typeface="Meiryo UI" panose="020B0604030504040204" pitchFamily="50" charset="-128"/>
                <a:ea typeface="Meiryo UI" panose="020B0604030504040204" pitchFamily="50" charset="-128"/>
              </a:rPr>
              <a:t>市</a:t>
            </a:r>
            <a:r>
              <a:rPr lang="ja-JP" altLang="en-US" dirty="0" smtClean="0">
                <a:latin typeface="Meiryo UI" panose="020B0604030504040204" pitchFamily="50" charset="-128"/>
                <a:ea typeface="Meiryo UI" panose="020B0604030504040204" pitchFamily="50" charset="-128"/>
              </a:rPr>
              <a:t>の</a:t>
            </a:r>
            <a:r>
              <a:rPr lang="ja-JP" altLang="en-US" dirty="0">
                <a:latin typeface="Meiryo UI" panose="020B0604030504040204" pitchFamily="50" charset="-128"/>
                <a:ea typeface="Meiryo UI" panose="020B0604030504040204" pitchFamily="50" charset="-128"/>
              </a:rPr>
              <a:t>担当部局</a:t>
            </a:r>
            <a:r>
              <a:rPr lang="ja-JP" altLang="en-US" dirty="0" smtClean="0">
                <a:latin typeface="Meiryo UI" panose="020B0604030504040204" pitchFamily="50" charset="-128"/>
                <a:ea typeface="Meiryo UI" panose="020B0604030504040204" pitchFamily="50" charset="-128"/>
              </a:rPr>
              <a:t>と大阪産業局と</a:t>
            </a:r>
            <a:r>
              <a:rPr lang="ja-JP" altLang="en-US" dirty="0">
                <a:latin typeface="Meiryo UI" panose="020B0604030504040204" pitchFamily="50" charset="-128"/>
                <a:ea typeface="Meiryo UI" panose="020B0604030504040204" pitchFamily="50" charset="-128"/>
              </a:rPr>
              <a:t>の</a:t>
            </a:r>
            <a:r>
              <a:rPr lang="ja-JP" altLang="en-US" b="1" u="sng" dirty="0">
                <a:latin typeface="Meiryo UI" panose="020B0604030504040204" pitchFamily="50" charset="-128"/>
                <a:ea typeface="Meiryo UI" panose="020B0604030504040204" pitchFamily="50" charset="-128"/>
              </a:rPr>
              <a:t>人的関与（人事交流を含む）</a:t>
            </a:r>
            <a:r>
              <a:rPr lang="ja-JP" altLang="en-US" dirty="0">
                <a:latin typeface="Meiryo UI" panose="020B0604030504040204" pitchFamily="50" charset="-128"/>
                <a:ea typeface="Meiryo UI" panose="020B0604030504040204" pitchFamily="50" charset="-128"/>
              </a:rPr>
              <a:t>の手法を検討</a:t>
            </a:r>
          </a:p>
        </p:txBody>
      </p:sp>
      <p:sp>
        <p:nvSpPr>
          <p:cNvPr id="13" name="大かっこ 12"/>
          <p:cNvSpPr/>
          <p:nvPr/>
        </p:nvSpPr>
        <p:spPr>
          <a:xfrm>
            <a:off x="5541716" y="2888992"/>
            <a:ext cx="3096000" cy="468000"/>
          </a:xfrm>
          <a:prstGeom prst="bracketPair">
            <a:avLst>
              <a:gd name="adj" fmla="val 11905"/>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8" name="正方形/長方形 17"/>
          <p:cNvSpPr/>
          <p:nvPr/>
        </p:nvSpPr>
        <p:spPr>
          <a:xfrm>
            <a:off x="5213826" y="1844824"/>
            <a:ext cx="3649215" cy="923330"/>
          </a:xfrm>
          <a:prstGeom prst="rect">
            <a:avLst/>
          </a:prstGeom>
        </p:spPr>
        <p:txBody>
          <a:bodyPr wrap="square">
            <a:spAutoFit/>
          </a:bodyPr>
          <a:lstStyle/>
          <a:p>
            <a:pPr marL="285750" indent="-285750">
              <a:buFont typeface="Wingdings" panose="05000000000000000000" pitchFamily="2" charset="2"/>
              <a:buChar char="n"/>
            </a:pPr>
            <a:r>
              <a:rPr lang="ja-JP" altLang="en-US" dirty="0">
                <a:latin typeface="Meiryo UI" panose="020B0604030504040204" pitchFamily="50" charset="-128"/>
                <a:ea typeface="Meiryo UI" panose="020B0604030504040204" pitchFamily="50" charset="-128"/>
              </a:rPr>
              <a:t>大阪産業局</a:t>
            </a:r>
            <a:r>
              <a:rPr lang="ja-JP" altLang="en-US" dirty="0" smtClean="0">
                <a:latin typeface="Meiryo UI" panose="020B0604030504040204" pitchFamily="50" charset="-128"/>
                <a:ea typeface="Meiryo UI" panose="020B0604030504040204" pitchFamily="50" charset="-128"/>
              </a:rPr>
              <a:t>に重点配分し、自主的</a:t>
            </a:r>
            <a:r>
              <a:rPr lang="ja-JP" altLang="en-US" dirty="0">
                <a:latin typeface="Meiryo UI" panose="020B0604030504040204" pitchFamily="50" charset="-128"/>
                <a:ea typeface="Meiryo UI" panose="020B0604030504040204" pitchFamily="50" charset="-128"/>
              </a:rPr>
              <a:t>・弾力的に業務遂行できる</a:t>
            </a:r>
            <a:r>
              <a:rPr lang="ja-JP" altLang="en-US" b="1" u="sng" dirty="0">
                <a:latin typeface="Meiryo UI" panose="020B0604030504040204" pitchFamily="50" charset="-128"/>
                <a:ea typeface="Meiryo UI" panose="020B0604030504040204" pitchFamily="50" charset="-128"/>
              </a:rPr>
              <a:t>交付金事業へ</a:t>
            </a:r>
            <a:endParaRPr lang="en-US" altLang="ja-JP" b="1" u="sng"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10934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42" y="18156"/>
            <a:ext cx="6120000" cy="43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a:latin typeface="Meiryo UI" panose="020B0604030504040204" pitchFamily="50" charset="-128"/>
                <a:ea typeface="Meiryo UI" panose="020B0604030504040204" pitchFamily="50" charset="-128"/>
                <a:cs typeface="Meiryo UI" panose="020B0604030504040204" pitchFamily="50" charset="-128"/>
              </a:rPr>
              <a:t>2</a:t>
            </a:r>
            <a:r>
              <a:rPr lang="ja-JP" altLang="en-US" b="1" dirty="0">
                <a:latin typeface="Meiryo UI" panose="020B0604030504040204" pitchFamily="50" charset="-128"/>
                <a:ea typeface="Meiryo UI" panose="020B0604030504040204" pitchFamily="50" charset="-128"/>
                <a:cs typeface="Meiryo UI" panose="020B0604030504040204" pitchFamily="50" charset="-128"/>
              </a:rPr>
              <a:t>　具体的な見直しの方向性</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4"/>
          <p:cNvSpPr>
            <a:spLocks noGrp="1"/>
          </p:cNvSpPr>
          <p:nvPr>
            <p:ph type="sldNum" sz="quarter" idx="12"/>
          </p:nvPr>
        </p:nvSpPr>
        <p:spPr>
          <a:xfrm>
            <a:off x="6902896" y="6449919"/>
            <a:ext cx="2133600" cy="365125"/>
          </a:xfrm>
        </p:spPr>
        <p:txBody>
          <a:bodyPr/>
          <a:lstStyle/>
          <a:p>
            <a:fld id="{BC593BD6-7B81-4DC4-A419-5351E31EDD39}" type="slidenum">
              <a:rPr kumimoji="1" lang="ja-JP" altLang="en-US" smtClean="0"/>
              <a:t>4</a:t>
            </a:fld>
            <a:endParaRPr kumimoji="1" lang="ja-JP" altLang="en-US" dirty="0"/>
          </a:p>
        </p:txBody>
      </p:sp>
      <p:sp>
        <p:nvSpPr>
          <p:cNvPr id="9" name="四角形: 角を丸くする 6"/>
          <p:cNvSpPr/>
          <p:nvPr/>
        </p:nvSpPr>
        <p:spPr>
          <a:xfrm>
            <a:off x="308256" y="865610"/>
            <a:ext cx="8532948" cy="965504"/>
          </a:xfrm>
          <a:prstGeom prst="round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wrap="square" rtlCol="0" anchor="ctr"/>
          <a:lstStyle/>
          <a:p>
            <a:endParaRPr lang="en-US" altLang="ja-JP" sz="2000" b="1" dirty="0">
              <a:latin typeface="Meiryo UI" panose="020B0604030504040204" pitchFamily="50" charset="-128"/>
              <a:ea typeface="Meiryo UI" panose="020B0604030504040204" pitchFamily="50" charset="-128"/>
            </a:endParaRPr>
          </a:p>
          <a:p>
            <a:pPr marL="342900" indent="-342900">
              <a:buFont typeface="Wingdings" panose="05000000000000000000" pitchFamily="2" charset="2"/>
              <a:buChar char="n"/>
            </a:pPr>
            <a:r>
              <a:rPr lang="ja-JP" altLang="en-US" sz="2000" b="1" dirty="0" smtClean="0">
                <a:latin typeface="Meiryo UI" panose="020B0604030504040204" pitchFamily="50" charset="-128"/>
                <a:ea typeface="Meiryo UI" panose="020B0604030504040204" pitchFamily="50" charset="-128"/>
              </a:rPr>
              <a:t>大阪産業局を</a:t>
            </a:r>
            <a:r>
              <a:rPr lang="ja-JP" altLang="en-US" sz="2000" b="1" dirty="0">
                <a:latin typeface="Meiryo UI" panose="020B0604030504040204" pitchFamily="50" charset="-128"/>
                <a:ea typeface="Meiryo UI" panose="020B0604030504040204" pitchFamily="50" charset="-128"/>
              </a:rPr>
              <a:t>中小企業支援にかかる施策・事業の執行機関として位置付け</a:t>
            </a:r>
          </a:p>
        </p:txBody>
      </p:sp>
      <p:sp>
        <p:nvSpPr>
          <p:cNvPr id="10" name="四角形: 角を丸くする 6"/>
          <p:cNvSpPr/>
          <p:nvPr/>
        </p:nvSpPr>
        <p:spPr>
          <a:xfrm>
            <a:off x="308256" y="2237380"/>
            <a:ext cx="8532948" cy="2077715"/>
          </a:xfrm>
          <a:prstGeom prst="roundRect">
            <a:avLst>
              <a:gd name="adj" fmla="val 12332"/>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wrap="square" rtlCol="0" anchor="ctr"/>
          <a:lstStyle/>
          <a:p>
            <a:endParaRPr lang="en-US" altLang="ja-JP" sz="2000" b="1" dirty="0">
              <a:latin typeface="Meiryo UI" panose="020B0604030504040204" pitchFamily="50" charset="-128"/>
              <a:ea typeface="Meiryo UI" panose="020B0604030504040204" pitchFamily="50" charset="-128"/>
            </a:endParaRPr>
          </a:p>
          <a:p>
            <a:pPr marL="342900" indent="-342900">
              <a:buFont typeface="Wingdings" panose="05000000000000000000" pitchFamily="2" charset="2"/>
              <a:buChar char="n"/>
            </a:pPr>
            <a:r>
              <a:rPr lang="ja-JP" altLang="en-US" sz="2000" b="1" dirty="0">
                <a:latin typeface="Meiryo UI" panose="020B0604030504040204" pitchFamily="50" charset="-128"/>
                <a:ea typeface="Meiryo UI" panose="020B0604030504040204" pitchFamily="50" charset="-128"/>
              </a:rPr>
              <a:t>「（仮称）企業成長支援事業交付金」の創設</a:t>
            </a:r>
            <a:r>
              <a:rPr lang="en-US" altLang="ja-JP" sz="2000" b="1" baseline="30000" dirty="0">
                <a:latin typeface="Meiryo UI" panose="020B0604030504040204" pitchFamily="50" charset="-128"/>
                <a:ea typeface="Meiryo UI" panose="020B0604030504040204" pitchFamily="50" charset="-128"/>
              </a:rPr>
              <a:t>*</a:t>
            </a:r>
          </a:p>
          <a:p>
            <a:endParaRPr lang="ja-JP" altLang="en-US" sz="600" b="1"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中小企業の成長・発展や新事業の創出を集中的に支援するため、新たな交付金の創設をめざす</a:t>
            </a:r>
            <a:endParaRPr lang="en-US" altLang="ja-JP" sz="1400" dirty="0">
              <a:latin typeface="Meiryo UI" panose="020B0604030504040204" pitchFamily="50" charset="-128"/>
              <a:ea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  ⇒ 執行の裏付けとなる、客観的評価機能の整備（モニタリングシステムの確立）</a:t>
            </a:r>
            <a:endParaRPr lang="en-US" altLang="ja-JP" b="1" dirty="0">
              <a:latin typeface="Meiryo UI" panose="020B0604030504040204" pitchFamily="50" charset="-128"/>
              <a:ea typeface="Meiryo UI" panose="020B0604030504040204" pitchFamily="50" charset="-128"/>
            </a:endParaRPr>
          </a:p>
          <a:p>
            <a:endParaRPr lang="en-US" altLang="ja-JP" sz="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府・市</a:t>
            </a:r>
            <a:r>
              <a:rPr lang="ja-JP" altLang="en-US" sz="1400" dirty="0" smtClean="0">
                <a:latin typeface="Meiryo UI" panose="020B0604030504040204" pitchFamily="50" charset="-128"/>
                <a:ea typeface="Meiryo UI" panose="020B0604030504040204" pitchFamily="50" charset="-128"/>
              </a:rPr>
              <a:t>・大阪産業局が</a:t>
            </a:r>
            <a:r>
              <a:rPr lang="ja-JP" altLang="en-US" sz="1400" dirty="0">
                <a:latin typeface="Meiryo UI" panose="020B0604030504040204" pitchFamily="50" charset="-128"/>
                <a:ea typeface="Meiryo UI" panose="020B0604030504040204" pitchFamily="50" charset="-128"/>
              </a:rPr>
              <a:t>共同で施策の方向性や目標を設定し、府・市が成果を検証</a:t>
            </a:r>
            <a:endParaRPr lang="ja-JP" altLang="en-US" sz="1400" strike="sngStrike" dirty="0">
              <a:solidFill>
                <a:srgbClr val="FF0000"/>
              </a:solidFill>
              <a:latin typeface="Meiryo UI" panose="020B0604030504040204" pitchFamily="50" charset="-128"/>
              <a:ea typeface="Meiryo UI" panose="020B0604030504040204" pitchFamily="50" charset="-128"/>
            </a:endParaRPr>
          </a:p>
        </p:txBody>
      </p:sp>
      <p:sp>
        <p:nvSpPr>
          <p:cNvPr id="12" name="四角形: 角を丸くする 6"/>
          <p:cNvSpPr/>
          <p:nvPr/>
        </p:nvSpPr>
        <p:spPr>
          <a:xfrm>
            <a:off x="334721" y="5139122"/>
            <a:ext cx="8506483" cy="1188000"/>
          </a:xfrm>
          <a:prstGeom prst="round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wrap="square" rtlCol="0" anchor="ctr"/>
          <a:lstStyle/>
          <a:p>
            <a:endParaRPr lang="en-US" altLang="ja-JP" sz="2400" b="1" dirty="0">
              <a:latin typeface="Meiryo UI" panose="020B0604030504040204" pitchFamily="50" charset="-128"/>
              <a:ea typeface="Meiryo UI" panose="020B0604030504040204" pitchFamily="50" charset="-128"/>
            </a:endParaRPr>
          </a:p>
          <a:p>
            <a:endParaRPr lang="en-US" altLang="ja-JP" sz="2400" b="1"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n"/>
            </a:pPr>
            <a:r>
              <a:rPr lang="ja-JP" altLang="en-US" sz="2000" b="1" dirty="0">
                <a:latin typeface="Meiryo UI" panose="020B0604030504040204" pitchFamily="50" charset="-128"/>
                <a:ea typeface="Meiryo UI" panose="020B0604030504040204" pitchFamily="50" charset="-128"/>
              </a:rPr>
              <a:t>事業執行に必要な人員を措置可能な手法を検討するとともに、将来的</a:t>
            </a:r>
            <a:r>
              <a:rPr lang="ja-JP" altLang="en-US" sz="2000" b="1" dirty="0" smtClean="0">
                <a:latin typeface="Meiryo UI" panose="020B0604030504040204" pitchFamily="50" charset="-128"/>
                <a:ea typeface="Meiryo UI" panose="020B0604030504040204" pitchFamily="50" charset="-128"/>
              </a:rPr>
              <a:t>な大阪産業局と</a:t>
            </a:r>
            <a:r>
              <a:rPr lang="ja-JP" altLang="en-US" sz="2000" b="1" dirty="0">
                <a:latin typeface="Meiryo UI" panose="020B0604030504040204" pitchFamily="50" charset="-128"/>
                <a:ea typeface="Meiryo UI" panose="020B0604030504040204" pitchFamily="50" charset="-128"/>
              </a:rPr>
              <a:t>の人事交流等の 実施について関係部局と協議</a:t>
            </a:r>
            <a:r>
              <a:rPr lang="en-US" altLang="ja-JP" sz="2000" b="1" baseline="30000" dirty="0">
                <a:latin typeface="Meiryo UI" panose="020B0604030504040204" pitchFamily="50" charset="-128"/>
                <a:ea typeface="Meiryo UI" panose="020B0604030504040204" pitchFamily="50" charset="-128"/>
              </a:rPr>
              <a:t>**</a:t>
            </a: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p:txBody>
      </p:sp>
      <p:sp>
        <p:nvSpPr>
          <p:cNvPr id="16" name="正方形/長方形 15"/>
          <p:cNvSpPr/>
          <p:nvPr/>
        </p:nvSpPr>
        <p:spPr>
          <a:xfrm>
            <a:off x="417190" y="4382381"/>
            <a:ext cx="7668344" cy="4582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新交付金等への移管想定額（</a:t>
            </a:r>
            <a:r>
              <a:rPr lang="en-US" altLang="ja-JP" sz="1200" dirty="0">
                <a:solidFill>
                  <a:schemeClr val="tx1"/>
                </a:solidFill>
                <a:latin typeface="HG丸ｺﾞｼｯｸM-PRO" panose="020F0600000000000000" pitchFamily="50" charset="-128"/>
                <a:ea typeface="HG丸ｺﾞｼｯｸM-PRO" panose="020F0600000000000000" pitchFamily="50" charset="-128"/>
              </a:rPr>
              <a:t>2019</a:t>
            </a:r>
            <a:r>
              <a:rPr lang="ja-JP" altLang="en-US" sz="1200" dirty="0">
                <a:solidFill>
                  <a:schemeClr val="tx1"/>
                </a:solidFill>
                <a:latin typeface="HG丸ｺﾞｼｯｸM-PRO" panose="020F0600000000000000" pitchFamily="50" charset="-128"/>
                <a:ea typeface="HG丸ｺﾞｼｯｸM-PRO" panose="020F0600000000000000" pitchFamily="50" charset="-128"/>
              </a:rPr>
              <a:t>年度予算ベース）</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府：</a:t>
            </a:r>
            <a:r>
              <a:rPr lang="en-US" altLang="ja-JP" sz="1200" dirty="0">
                <a:solidFill>
                  <a:schemeClr val="tx1"/>
                </a:solidFill>
                <a:latin typeface="HG丸ｺﾞｼｯｸM-PRO" panose="020F0600000000000000" pitchFamily="50" charset="-128"/>
                <a:ea typeface="HG丸ｺﾞｼｯｸM-PRO" panose="020F0600000000000000" pitchFamily="50" charset="-128"/>
              </a:rPr>
              <a:t>276</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百万円程度（人件費除く）　市：</a:t>
            </a:r>
            <a:r>
              <a:rPr lang="en-US" altLang="ja-JP" sz="1200" dirty="0">
                <a:solidFill>
                  <a:schemeClr val="tx1"/>
                </a:solidFill>
                <a:latin typeface="HG丸ｺﾞｼｯｸM-PRO" panose="020F0600000000000000" pitchFamily="50" charset="-128"/>
                <a:ea typeface="HG丸ｺﾞｼｯｸM-PRO" panose="020F0600000000000000" pitchFamily="50" charset="-128"/>
              </a:rPr>
              <a:t>395</a:t>
            </a:r>
            <a:r>
              <a:rPr lang="ja-JP" altLang="en-US" sz="1200" dirty="0">
                <a:solidFill>
                  <a:schemeClr val="tx1"/>
                </a:solidFill>
                <a:latin typeface="HG丸ｺﾞｼｯｸM-PRO" panose="020F0600000000000000" pitchFamily="50" charset="-128"/>
                <a:ea typeface="HG丸ｺﾞｼｯｸM-PRO" panose="020F0600000000000000" pitchFamily="50" charset="-128"/>
              </a:rPr>
              <a:t>百万円程度＋</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既存交付金</a:t>
            </a:r>
            <a:r>
              <a:rPr lang="en-US" altLang="ja-JP" sz="1200" dirty="0">
                <a:solidFill>
                  <a:schemeClr val="tx1"/>
                </a:solidFill>
                <a:latin typeface="HG丸ｺﾞｼｯｸM-PRO" panose="020F0600000000000000" pitchFamily="50" charset="-128"/>
                <a:ea typeface="HG丸ｺﾞｼｯｸM-PRO" panose="020F0600000000000000" pitchFamily="50" charset="-128"/>
              </a:rPr>
              <a:t>325</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百万円</a:t>
            </a:r>
            <a:r>
              <a:rPr lang="ja-JP" altLang="en-US" sz="1200" dirty="0">
                <a:solidFill>
                  <a:schemeClr val="tx1"/>
                </a:solidFill>
                <a:latin typeface="HG丸ｺﾞｼｯｸM-PRO" panose="020F0600000000000000" pitchFamily="50" charset="-128"/>
                <a:ea typeface="HG丸ｺﾞｼｯｸM-PRO" panose="020F0600000000000000" pitchFamily="50" charset="-128"/>
              </a:rPr>
              <a:t>程度</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7" name="正方形/長方形 16"/>
          <p:cNvSpPr/>
          <p:nvPr/>
        </p:nvSpPr>
        <p:spPr>
          <a:xfrm>
            <a:off x="476112" y="6393419"/>
            <a:ext cx="5976664"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spc="-3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spc="-30" dirty="0">
                <a:solidFill>
                  <a:schemeClr val="tx1"/>
                </a:solidFill>
                <a:latin typeface="HG丸ｺﾞｼｯｸM-PRO" panose="020F0600000000000000" pitchFamily="50" charset="-128"/>
                <a:ea typeface="HG丸ｺﾞｼｯｸM-PRO" panose="020F0600000000000000" pitchFamily="50" charset="-128"/>
              </a:rPr>
              <a:t>人員措置の想定規模　　</a:t>
            </a:r>
            <a:r>
              <a:rPr kumimoji="1" lang="ja-JP" altLang="en-US" sz="1200" spc="-30" dirty="0">
                <a:solidFill>
                  <a:schemeClr val="tx1"/>
                </a:solidFill>
                <a:latin typeface="HG丸ｺﾞｼｯｸM-PRO" panose="020F0600000000000000" pitchFamily="50" charset="-128"/>
                <a:ea typeface="HG丸ｺﾞｼｯｸM-PRO" panose="020F0600000000000000" pitchFamily="50" charset="-128"/>
              </a:rPr>
              <a:t>府：</a:t>
            </a:r>
            <a:r>
              <a:rPr kumimoji="1" lang="en-US" altLang="ja-JP" sz="1200" spc="-30" dirty="0">
                <a:solidFill>
                  <a:schemeClr val="tx1"/>
                </a:solidFill>
                <a:latin typeface="HG丸ｺﾞｼｯｸM-PRO" panose="020F0600000000000000" pitchFamily="50" charset="-128"/>
                <a:ea typeface="HG丸ｺﾞｼｯｸM-PRO" panose="020F0600000000000000" pitchFamily="50" charset="-128"/>
              </a:rPr>
              <a:t>18</a:t>
            </a:r>
            <a:r>
              <a:rPr kumimoji="1" lang="ja-JP" altLang="en-US" sz="1200" spc="-30"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1200" spc="-30" dirty="0">
                <a:solidFill>
                  <a:schemeClr val="tx1"/>
                </a:solidFill>
                <a:latin typeface="HG丸ｺﾞｼｯｸM-PRO" panose="020F0600000000000000" pitchFamily="50" charset="-128"/>
                <a:ea typeface="HG丸ｺﾞｼｯｸM-PRO" panose="020F0600000000000000" pitchFamily="50" charset="-128"/>
              </a:rPr>
              <a:t>20</a:t>
            </a:r>
            <a:r>
              <a:rPr kumimoji="1" lang="ja-JP" altLang="en-US" sz="1200" spc="-30" dirty="0">
                <a:solidFill>
                  <a:schemeClr val="tx1"/>
                </a:solidFill>
                <a:latin typeface="HG丸ｺﾞｼｯｸM-PRO" panose="020F0600000000000000" pitchFamily="50" charset="-128"/>
                <a:ea typeface="HG丸ｺﾞｼｯｸM-PRO" panose="020F0600000000000000" pitchFamily="50" charset="-128"/>
              </a:rPr>
              <a:t>名程度　　市：４～５名程度</a:t>
            </a:r>
            <a:endParaRPr kumimoji="1" lang="ja-JP" altLang="en-US" sz="700" spc="-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9" name="正方形/長方形 18"/>
          <p:cNvSpPr/>
          <p:nvPr/>
        </p:nvSpPr>
        <p:spPr>
          <a:xfrm>
            <a:off x="5322084" y="6439268"/>
            <a:ext cx="288032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移管対象事業の実施にかかる人員相当分については、</a:t>
            </a:r>
            <a:endParaRPr kumimoji="1" lang="en-US" altLang="ja-JP" sz="8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8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交付金・委託料として措置済み</a:t>
            </a:r>
          </a:p>
        </p:txBody>
      </p:sp>
      <p:sp>
        <p:nvSpPr>
          <p:cNvPr id="2" name="大かっこ 1"/>
          <p:cNvSpPr/>
          <p:nvPr/>
        </p:nvSpPr>
        <p:spPr>
          <a:xfrm>
            <a:off x="5448714" y="6484618"/>
            <a:ext cx="2570787" cy="288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正方形/長方形 13"/>
          <p:cNvSpPr/>
          <p:nvPr/>
        </p:nvSpPr>
        <p:spPr>
          <a:xfrm>
            <a:off x="267256" y="811913"/>
            <a:ext cx="3368640" cy="357789"/>
          </a:xfrm>
          <a:prstGeom prst="rect">
            <a:avLst/>
          </a:prstGeom>
          <a:solidFill>
            <a:schemeClr val="tx2"/>
          </a:solidFill>
        </p:spPr>
        <p:style>
          <a:lnRef idx="2">
            <a:schemeClr val="dk1"/>
          </a:lnRef>
          <a:fillRef idx="1">
            <a:schemeClr val="lt1"/>
          </a:fillRef>
          <a:effectRef idx="0">
            <a:schemeClr val="dk1"/>
          </a:effectRef>
          <a:fontRef idx="minor">
            <a:schemeClr val="dk1"/>
          </a:fontRef>
        </p:style>
        <p:txBody>
          <a:bodyPr rtlCol="0" anchor="ctr"/>
          <a:lstStyle/>
          <a:p>
            <a:r>
              <a:rPr lang="ja-JP" altLang="en-US" sz="2000" b="1" dirty="0">
                <a:solidFill>
                  <a:schemeClr val="bg1"/>
                </a:solidFill>
                <a:latin typeface="Meiryo UI" panose="020B0604030504040204" pitchFamily="50" charset="-128"/>
                <a:ea typeface="Meiryo UI" panose="020B0604030504040204" pitchFamily="50" charset="-128"/>
              </a:rPr>
              <a:t>０</a:t>
            </a:r>
            <a:r>
              <a:rPr lang="ja-JP" altLang="en-US" sz="2000" b="1" dirty="0" smtClean="0">
                <a:solidFill>
                  <a:schemeClr val="bg1"/>
                </a:solidFill>
                <a:latin typeface="Meiryo UI" panose="020B0604030504040204" pitchFamily="50" charset="-128"/>
                <a:ea typeface="Meiryo UI" panose="020B0604030504040204" pitchFamily="50" charset="-128"/>
              </a:rPr>
              <a:t>．</a:t>
            </a:r>
            <a:r>
              <a:rPr kumimoji="1" lang="ja-JP" altLang="en-US" sz="2000" b="1" dirty="0" smtClean="0">
                <a:solidFill>
                  <a:schemeClr val="bg1"/>
                </a:solidFill>
                <a:latin typeface="Meiryo UI" panose="020B0604030504040204" pitchFamily="50" charset="-128"/>
                <a:ea typeface="Meiryo UI" panose="020B0604030504040204" pitchFamily="50" charset="-128"/>
              </a:rPr>
              <a:t>大阪産業局の</a:t>
            </a:r>
            <a:r>
              <a:rPr kumimoji="1" lang="ja-JP" altLang="en-US" sz="2000" b="1" dirty="0">
                <a:solidFill>
                  <a:schemeClr val="bg1"/>
                </a:solidFill>
                <a:latin typeface="Meiryo UI" panose="020B0604030504040204" pitchFamily="50" charset="-128"/>
                <a:ea typeface="Meiryo UI" panose="020B0604030504040204" pitchFamily="50" charset="-128"/>
              </a:rPr>
              <a:t>位置づけ</a:t>
            </a:r>
          </a:p>
        </p:txBody>
      </p:sp>
      <p:sp>
        <p:nvSpPr>
          <p:cNvPr id="18" name="正方形/長方形 17"/>
          <p:cNvSpPr/>
          <p:nvPr/>
        </p:nvSpPr>
        <p:spPr>
          <a:xfrm>
            <a:off x="267256" y="2167040"/>
            <a:ext cx="3368640" cy="357789"/>
          </a:xfrm>
          <a:prstGeom prst="rect">
            <a:avLst/>
          </a:prstGeom>
          <a:solidFill>
            <a:schemeClr val="tx2"/>
          </a:solidFill>
        </p:spPr>
        <p:style>
          <a:lnRef idx="2">
            <a:schemeClr val="dk1"/>
          </a:lnRef>
          <a:fillRef idx="1">
            <a:schemeClr val="lt1"/>
          </a:fillRef>
          <a:effectRef idx="0">
            <a:schemeClr val="dk1"/>
          </a:effectRef>
          <a:fontRef idx="minor">
            <a:schemeClr val="dk1"/>
          </a:fontRef>
        </p:style>
        <p:txBody>
          <a:bodyPr rtlCol="0" anchor="ctr"/>
          <a:lstStyle/>
          <a:p>
            <a:r>
              <a:rPr lang="ja-JP" altLang="en-US" sz="2000" b="1" dirty="0">
                <a:solidFill>
                  <a:schemeClr val="bg1"/>
                </a:solidFill>
                <a:latin typeface="Meiryo UI" panose="020B0604030504040204" pitchFamily="50" charset="-128"/>
                <a:ea typeface="Meiryo UI" panose="020B0604030504040204" pitchFamily="50" charset="-128"/>
              </a:rPr>
              <a:t>１．</a:t>
            </a:r>
            <a:r>
              <a:rPr kumimoji="1" lang="ja-JP" altLang="en-US" sz="2000" b="1" dirty="0">
                <a:solidFill>
                  <a:schemeClr val="bg1"/>
                </a:solidFill>
                <a:latin typeface="Meiryo UI" panose="020B0604030504040204" pitchFamily="50" charset="-128"/>
                <a:ea typeface="Meiryo UI" panose="020B0604030504040204" pitchFamily="50" charset="-128"/>
              </a:rPr>
              <a:t>交付金制度の創設</a:t>
            </a:r>
          </a:p>
        </p:txBody>
      </p:sp>
      <p:sp>
        <p:nvSpPr>
          <p:cNvPr id="20" name="正方形/長方形 19"/>
          <p:cNvSpPr/>
          <p:nvPr/>
        </p:nvSpPr>
        <p:spPr>
          <a:xfrm>
            <a:off x="267256" y="5088521"/>
            <a:ext cx="3368640" cy="357789"/>
          </a:xfrm>
          <a:prstGeom prst="rect">
            <a:avLst/>
          </a:prstGeom>
          <a:solidFill>
            <a:schemeClr val="tx2"/>
          </a:solidFill>
        </p:spPr>
        <p:style>
          <a:lnRef idx="2">
            <a:schemeClr val="dk1"/>
          </a:lnRef>
          <a:fillRef idx="1">
            <a:schemeClr val="lt1"/>
          </a:fillRef>
          <a:effectRef idx="0">
            <a:schemeClr val="dk1"/>
          </a:effectRef>
          <a:fontRef idx="minor">
            <a:schemeClr val="dk1"/>
          </a:fontRef>
        </p:style>
        <p:txBody>
          <a:bodyPr rtlCol="0" anchor="ctr"/>
          <a:lstStyle/>
          <a:p>
            <a:r>
              <a:rPr lang="ja-JP" altLang="en-US" sz="2000" b="1" dirty="0">
                <a:solidFill>
                  <a:schemeClr val="bg1"/>
                </a:solidFill>
                <a:latin typeface="Meiryo UI" panose="020B0604030504040204" pitchFamily="50" charset="-128"/>
                <a:ea typeface="Meiryo UI" panose="020B0604030504040204" pitchFamily="50" charset="-128"/>
              </a:rPr>
              <a:t>２．</a:t>
            </a:r>
            <a:r>
              <a:rPr kumimoji="1" lang="ja-JP" altLang="en-US" sz="2000" b="1" dirty="0">
                <a:solidFill>
                  <a:schemeClr val="bg1"/>
                </a:solidFill>
                <a:latin typeface="Meiryo UI" panose="020B0604030504040204" pitchFamily="50" charset="-128"/>
                <a:ea typeface="Meiryo UI" panose="020B0604030504040204" pitchFamily="50" charset="-128"/>
              </a:rPr>
              <a:t>人的措置の実施</a:t>
            </a:r>
          </a:p>
        </p:txBody>
      </p:sp>
    </p:spTree>
    <p:extLst>
      <p:ext uri="{BB962C8B-B14F-4D97-AF65-F5344CB8AC3E}">
        <p14:creationId xmlns:p14="http://schemas.microsoft.com/office/powerpoint/2010/main" val="2987255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153" y="18157"/>
            <a:ext cx="6120000" cy="43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sz="18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en-US" altLang="ja-JP"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8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　府・市</a:t>
            </a:r>
            <a:r>
              <a:rPr kumimoji="1" lang="ja-JP" altLang="en-US" sz="18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・大阪産業局の</a:t>
            </a:r>
            <a:r>
              <a:rPr kumimoji="1" lang="ja-JP" altLang="en-US" sz="18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一体協議の場</a:t>
            </a: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スライド番号プレースホルダー 3"/>
          <p:cNvSpPr>
            <a:spLocks noGrp="1"/>
          </p:cNvSpPr>
          <p:nvPr>
            <p:ph type="sldNum" sz="quarter" idx="12"/>
          </p:nvPr>
        </p:nvSpPr>
        <p:spPr>
          <a:xfrm>
            <a:off x="6925994" y="6426116"/>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C593BD6-7B81-4DC4-A419-5351E31EDD39}"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2" name="正方形/長方形 1"/>
          <p:cNvSpPr/>
          <p:nvPr/>
        </p:nvSpPr>
        <p:spPr>
          <a:xfrm>
            <a:off x="530758" y="797564"/>
            <a:ext cx="8064432" cy="1092607"/>
          </a:xfrm>
          <a:prstGeom prst="rect">
            <a:avLst/>
          </a:prstGeom>
        </p:spPr>
        <p:txBody>
          <a:bodyPr wrap="square">
            <a:spAutoFit/>
          </a:bodyPr>
          <a:lstStyle/>
          <a:p>
            <a:pPr marL="285750" indent="-285750">
              <a:lnSpc>
                <a:spcPts val="2600"/>
              </a:lnSpc>
              <a:buFont typeface="Wingdings" panose="05000000000000000000" pitchFamily="2" charset="2"/>
              <a:buChar char="n"/>
            </a:pPr>
            <a:r>
              <a:rPr lang="ja-JP" altLang="en-US" spc="-70" dirty="0">
                <a:latin typeface="Meiryo UI" panose="020B0604030504040204" pitchFamily="50" charset="-128"/>
                <a:ea typeface="Meiryo UI" panose="020B0604030504040204" pitchFamily="50" charset="-128"/>
              </a:rPr>
              <a:t>大阪府、大阪市</a:t>
            </a:r>
            <a:r>
              <a:rPr lang="ja-JP" altLang="en-US" spc="-70" dirty="0" smtClean="0">
                <a:latin typeface="Meiryo UI" panose="020B0604030504040204" pitchFamily="50" charset="-128"/>
                <a:ea typeface="Meiryo UI" panose="020B0604030504040204" pitchFamily="50" charset="-128"/>
              </a:rPr>
              <a:t>、大阪産業局の</a:t>
            </a:r>
            <a:r>
              <a:rPr lang="ja-JP" altLang="en-US" spc="-70" dirty="0">
                <a:latin typeface="Meiryo UI" panose="020B0604030504040204" pitchFamily="50" charset="-128"/>
                <a:ea typeface="Meiryo UI" panose="020B0604030504040204" pitchFamily="50" charset="-128"/>
              </a:rPr>
              <a:t>三者が、見直しの方向性や政策目標を共有しながら、大阪における中小企業支援施策を展開するため、施策の方向性の設定、効果検証などを行う体制（協議の場）を置く。</a:t>
            </a:r>
          </a:p>
        </p:txBody>
      </p:sp>
      <p:sp>
        <p:nvSpPr>
          <p:cNvPr id="8" name="正方形/長方形 7"/>
          <p:cNvSpPr/>
          <p:nvPr/>
        </p:nvSpPr>
        <p:spPr>
          <a:xfrm>
            <a:off x="302568" y="4078147"/>
            <a:ext cx="8757026" cy="1938992"/>
          </a:xfrm>
          <a:prstGeom prst="rect">
            <a:avLst/>
          </a:prstGeom>
        </p:spPr>
        <p:txBody>
          <a:bodyPr wrap="square">
            <a:spAutoFit/>
          </a:bodyPr>
          <a:lstStyle/>
          <a:p>
            <a:pPr lvl="0">
              <a:lnSpc>
                <a:spcPct val="120000"/>
              </a:lnSpc>
              <a:defRPr/>
            </a:pP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体制</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p>
          <a:p>
            <a:pPr lvl="0">
              <a:lnSpc>
                <a:spcPct val="120000"/>
              </a:lnSpc>
              <a:defRP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大阪府商工労働部：法人</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担当課長、各事業所管課長</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、企画担当課長</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ct val="120000"/>
              </a:lnSpc>
              <a:defRP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大阪市経済戦略局：法人</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担当課長、各事業所管課長、中小企業支援施策の企画立案担当課長</a:t>
            </a:r>
          </a:p>
          <a:p>
            <a:pPr lvl="0">
              <a:lnSpc>
                <a:spcPct val="120000"/>
              </a:lnSpc>
              <a:defRP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大阪産業局</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lvl="0">
              <a:lnSpc>
                <a:spcPct val="120000"/>
              </a:lnSpc>
              <a:defRPr/>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lvl="0">
              <a:lnSpc>
                <a:spcPct val="120000"/>
              </a:lnSpc>
              <a:defRPr/>
            </a:pP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開催頻度</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　月１回程度</a:t>
            </a:r>
          </a:p>
        </p:txBody>
      </p:sp>
      <p:sp>
        <p:nvSpPr>
          <p:cNvPr id="10" name="角丸四角形 9"/>
          <p:cNvSpPr/>
          <p:nvPr/>
        </p:nvSpPr>
        <p:spPr>
          <a:xfrm>
            <a:off x="386974" y="2237579"/>
            <a:ext cx="8352000" cy="1446933"/>
          </a:xfrm>
          <a:prstGeom prst="roundRect">
            <a:avLst/>
          </a:prstGeom>
          <a:noFill/>
          <a:ln/>
        </p:spPr>
        <p:style>
          <a:lnRef idx="1">
            <a:schemeClr val="accent1"/>
          </a:lnRef>
          <a:fillRef idx="2">
            <a:schemeClr val="accent1"/>
          </a:fillRef>
          <a:effectRef idx="1">
            <a:schemeClr val="accent1"/>
          </a:effectRef>
          <a:fontRef idx="minor">
            <a:schemeClr val="dk1"/>
          </a:fontRef>
        </p:style>
        <p:txBody>
          <a:bodyPr wrap="none" rtlCol="0" anchor="ctr"/>
          <a:lstStyle/>
          <a:p>
            <a:r>
              <a:rPr kumimoji="1" lang="ja-JP" altLang="en-US" dirty="0">
                <a:latin typeface="Meiryo UI" panose="020B0604030504040204" pitchFamily="50" charset="-128"/>
                <a:ea typeface="Meiryo UI" panose="020B0604030504040204" pitchFamily="50" charset="-128"/>
              </a:rPr>
              <a:t>＜想定されるテーマ＞</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１）府市の政策協調　・・・　府市共通の目標に向けた施策の方向性の設定</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２）事業効果の検証　・・・　効率的、効果的に事業を実施するための検証</a:t>
            </a:r>
          </a:p>
          <a:p>
            <a:r>
              <a:rPr lang="ja-JP" altLang="en-US" dirty="0">
                <a:latin typeface="Meiryo UI" panose="020B0604030504040204" pitchFamily="50" charset="-128"/>
                <a:ea typeface="Meiryo UI" panose="020B0604030504040204" pitchFamily="50" charset="-128"/>
              </a:rPr>
              <a:t>　３）現場ニーズのフィードバック　・・・　重点施策などの設定に活かす、企業ニーズの確認</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26788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3914" y="19826"/>
            <a:ext cx="6840000" cy="43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大阪の中小企業支援機能</a:t>
            </a:r>
            <a:r>
              <a:rPr kumimoji="1" lang="ja-JP" altLang="en-US" b="1" dirty="0">
                <a:latin typeface="Meiryo UI" panose="020B0604030504040204" pitchFamily="50" charset="-128"/>
                <a:ea typeface="Meiryo UI" panose="020B0604030504040204" pitchFamily="50" charset="-128"/>
                <a:cs typeface="Meiryo UI" panose="020B0604030504040204" pitchFamily="50" charset="-128"/>
              </a:rPr>
              <a:t>強化</a:t>
            </a:r>
            <a:r>
              <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に向けた取り組み</a:t>
            </a:r>
          </a:p>
        </p:txBody>
      </p:sp>
      <p:sp>
        <p:nvSpPr>
          <p:cNvPr id="32" name="角丸四角形 31"/>
          <p:cNvSpPr/>
          <p:nvPr/>
        </p:nvSpPr>
        <p:spPr>
          <a:xfrm>
            <a:off x="293073" y="1910588"/>
            <a:ext cx="6696744" cy="2081095"/>
          </a:xfrm>
          <a:prstGeom prst="roundRect">
            <a:avLst/>
          </a:prstGeom>
        </p:spPr>
        <p:style>
          <a:lnRef idx="1">
            <a:schemeClr val="accent1"/>
          </a:lnRef>
          <a:fillRef idx="2">
            <a:schemeClr val="accent1"/>
          </a:fillRef>
          <a:effectRef idx="1">
            <a:schemeClr val="accent1"/>
          </a:effectRef>
          <a:fontRef idx="minor">
            <a:schemeClr val="dk1"/>
          </a:fontRef>
        </p:style>
        <p:txBody>
          <a:bodyPr rtlCol="0" anchor="t" anchorCtr="0"/>
          <a:lstStyle/>
          <a:p>
            <a:endParaRPr lang="en-US" altLang="ja-JP" dirty="0"/>
          </a:p>
          <a:p>
            <a:endParaRPr lang="en-US" altLang="ja-JP" dirty="0"/>
          </a:p>
          <a:p>
            <a:endParaRPr lang="en-US" altLang="ja-JP" dirty="0"/>
          </a:p>
        </p:txBody>
      </p:sp>
      <p:sp>
        <p:nvSpPr>
          <p:cNvPr id="36" name="角丸四角形 35"/>
          <p:cNvSpPr/>
          <p:nvPr/>
        </p:nvSpPr>
        <p:spPr>
          <a:xfrm>
            <a:off x="309412" y="4277057"/>
            <a:ext cx="6696744" cy="2257199"/>
          </a:xfrm>
          <a:prstGeom prst="roundRect">
            <a:avLst/>
          </a:prstGeom>
        </p:spPr>
        <p:style>
          <a:lnRef idx="1">
            <a:schemeClr val="accent1"/>
          </a:lnRef>
          <a:fillRef idx="2">
            <a:schemeClr val="accent1"/>
          </a:fillRef>
          <a:effectRef idx="1">
            <a:schemeClr val="accent1"/>
          </a:effectRef>
          <a:fontRef idx="minor">
            <a:schemeClr val="dk1"/>
          </a:fontRef>
        </p:style>
        <p:txBody>
          <a:bodyPr rtlCol="0" anchor="t" anchorCtr="0"/>
          <a:lstStyle/>
          <a:p>
            <a:endParaRPr lang="en-US" altLang="ja-JP" dirty="0"/>
          </a:p>
          <a:p>
            <a:endParaRPr lang="en-US" altLang="ja-JP" dirty="0"/>
          </a:p>
          <a:p>
            <a:endParaRPr lang="en-US" altLang="ja-JP" dirty="0"/>
          </a:p>
        </p:txBody>
      </p:sp>
      <p:sp>
        <p:nvSpPr>
          <p:cNvPr id="37" name="角丸四角形 36"/>
          <p:cNvSpPr/>
          <p:nvPr/>
        </p:nvSpPr>
        <p:spPr>
          <a:xfrm>
            <a:off x="7971060" y="1803810"/>
            <a:ext cx="820862" cy="4820065"/>
          </a:xfrm>
          <a:prstGeom prst="roundRect">
            <a:avLst>
              <a:gd name="adj" fmla="val 50000"/>
            </a:avLst>
          </a:prstGeom>
          <a:gradFill flip="none" rotWithShape="1">
            <a:gsLst>
              <a:gs pos="100000">
                <a:srgbClr val="5E9EFF"/>
              </a:gs>
              <a:gs pos="0">
                <a:srgbClr val="FFEBFA"/>
              </a:gs>
            </a:gsLst>
            <a:path path="shape">
              <a:fillToRect l="50000" t="50000" r="50000" b="50000"/>
            </a:path>
            <a:tileRect/>
          </a:gradFill>
          <a:ln w="44450"/>
        </p:spPr>
        <p:style>
          <a:lnRef idx="2">
            <a:schemeClr val="accent1">
              <a:shade val="50000"/>
            </a:schemeClr>
          </a:lnRef>
          <a:fillRef idx="1">
            <a:schemeClr val="accent1"/>
          </a:fillRef>
          <a:effectRef idx="0">
            <a:schemeClr val="accent1"/>
          </a:effectRef>
          <a:fontRef idx="minor">
            <a:schemeClr val="lt1"/>
          </a:fontRef>
        </p:style>
        <p:txBody>
          <a:bodyPr vert="eaVert" lIns="36000" tIns="0" rIns="36000" bIns="0" rtlCol="0" anchor="ctr"/>
          <a:lstStyle/>
          <a:p>
            <a:pPr algn="ctr"/>
            <a:r>
              <a:rPr lang="ja-JP" altLang="en-US" sz="1600" b="1" dirty="0">
                <a:solidFill>
                  <a:schemeClr val="tx1"/>
                </a:solidFill>
                <a:latin typeface="HG丸ｺﾞｼｯｸM-PRO" panose="020F0600000000000000" pitchFamily="50" charset="-128"/>
                <a:ea typeface="HG丸ｺﾞｼｯｸM-PRO" panose="020F0600000000000000" pitchFamily="50" charset="-128"/>
              </a:rPr>
              <a:t>大阪における中小企業支援機能の強化</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600" b="1" dirty="0">
                <a:solidFill>
                  <a:schemeClr val="tx1"/>
                </a:solidFill>
                <a:latin typeface="HG丸ｺﾞｼｯｸM-PRO" panose="020F0600000000000000" pitchFamily="50" charset="-128"/>
                <a:ea typeface="HG丸ｺﾞｼｯｸM-PRO" panose="020F0600000000000000" pitchFamily="50" charset="-128"/>
              </a:rPr>
              <a:t>（本格実施スタート）</a:t>
            </a:r>
          </a:p>
        </p:txBody>
      </p:sp>
      <p:sp>
        <p:nvSpPr>
          <p:cNvPr id="14" name="テキスト ボックス 13"/>
          <p:cNvSpPr txBox="1"/>
          <p:nvPr/>
        </p:nvSpPr>
        <p:spPr>
          <a:xfrm>
            <a:off x="3348327" y="2431024"/>
            <a:ext cx="3312289" cy="1323439"/>
          </a:xfrm>
          <a:prstGeom prst="rect">
            <a:avLst/>
          </a:prstGeom>
          <a:noFill/>
        </p:spPr>
        <p:txBody>
          <a:bodyPr wrap="square" rtlCol="0">
            <a:spAutoFit/>
          </a:bodyPr>
          <a:lstStyle/>
          <a:p>
            <a:pPr marL="285750" indent="-285750">
              <a:spcAft>
                <a:spcPts val="600"/>
              </a:spcAft>
              <a:buFont typeface="Wingdings" panose="05000000000000000000" pitchFamily="2" charset="2"/>
              <a:buChar char="p"/>
            </a:pPr>
            <a:r>
              <a:rPr lang="ja-JP" altLang="en-US" sz="1600" dirty="0">
                <a:latin typeface="Meiryo UI" panose="020B0604030504040204" pitchFamily="50" charset="-128"/>
                <a:ea typeface="Meiryo UI" panose="020B0604030504040204" pitchFamily="50" charset="-128"/>
              </a:rPr>
              <a:t>次の事項について関係部局と協議</a:t>
            </a:r>
            <a:endParaRPr lang="en-US" altLang="ja-JP" sz="1600" dirty="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　・新たな交付金の創設 </a:t>
            </a:r>
            <a:endParaRPr lang="en-US" altLang="ja-JP" sz="1500" dirty="0">
              <a:latin typeface="Meiryo UI" panose="020B0604030504040204" pitchFamily="50" charset="-128"/>
              <a:ea typeface="Meiryo UI" panose="020B0604030504040204" pitchFamily="50" charset="-128"/>
            </a:endParaRPr>
          </a:p>
          <a:p>
            <a:endParaRPr lang="en-US" altLang="ja-JP" sz="600" dirty="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　・モニタリング手法の構築</a:t>
            </a:r>
            <a:endParaRPr lang="en-US" altLang="ja-JP" sz="1500" dirty="0">
              <a:latin typeface="Meiryo UI" panose="020B0604030504040204" pitchFamily="50" charset="-128"/>
              <a:ea typeface="Meiryo UI" panose="020B0604030504040204" pitchFamily="50" charset="-128"/>
            </a:endParaRPr>
          </a:p>
          <a:p>
            <a:endParaRPr lang="en-US" altLang="ja-JP" sz="600" dirty="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　・職員の派遣　　など</a:t>
            </a:r>
            <a:endParaRPr lang="en-US" altLang="ja-JP" sz="15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6948264" y="6448251"/>
            <a:ext cx="2133600" cy="365125"/>
          </a:xfrm>
        </p:spPr>
        <p:txBody>
          <a:bodyPr/>
          <a:lstStyle/>
          <a:p>
            <a:fld id="{BC593BD6-7B81-4DC4-A419-5351E31EDD39}" type="slidenum">
              <a:rPr kumimoji="1" lang="ja-JP" altLang="en-US" smtClean="0"/>
              <a:t>6</a:t>
            </a:fld>
            <a:endParaRPr kumimoji="1" lang="ja-JP" altLang="en-US" dirty="0"/>
          </a:p>
        </p:txBody>
      </p:sp>
      <p:sp>
        <p:nvSpPr>
          <p:cNvPr id="17" name="右矢印 16"/>
          <p:cNvSpPr/>
          <p:nvPr/>
        </p:nvSpPr>
        <p:spPr>
          <a:xfrm>
            <a:off x="7187286" y="2491796"/>
            <a:ext cx="642271" cy="3224295"/>
          </a:xfrm>
          <a:prstGeom prst="rightArrow">
            <a:avLst>
              <a:gd name="adj1" fmla="val 70942"/>
              <a:gd name="adj2" fmla="val 65712"/>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484882" y="694289"/>
            <a:ext cx="8119566" cy="923330"/>
          </a:xfrm>
          <a:prstGeom prst="rect">
            <a:avLst/>
          </a:prstGeom>
        </p:spPr>
        <p:txBody>
          <a:bodyPr wrap="square">
            <a:spAutoFit/>
          </a:bodyPr>
          <a:lstStyle/>
          <a:p>
            <a:pPr marL="285750" indent="-285750">
              <a:buFont typeface="Wingdings" panose="05000000000000000000" pitchFamily="2" charset="2"/>
              <a:buChar char="n"/>
            </a:pPr>
            <a:r>
              <a:rPr lang="en-US" altLang="ja-JP" dirty="0">
                <a:latin typeface="Meiryo UI" panose="020B0604030504040204" pitchFamily="50" charset="-128"/>
                <a:ea typeface="Meiryo UI" panose="020B0604030504040204" pitchFamily="50" charset="-128"/>
              </a:rPr>
              <a:t>2021</a:t>
            </a:r>
            <a:r>
              <a:rPr lang="ja-JP" altLang="en-US" dirty="0">
                <a:latin typeface="Meiryo UI" panose="020B0604030504040204" pitchFamily="50" charset="-128"/>
                <a:ea typeface="Meiryo UI" panose="020B0604030504040204" pitchFamily="50" charset="-128"/>
              </a:rPr>
              <a:t>年度からの本格実施</a:t>
            </a:r>
            <a:r>
              <a:rPr lang="ja-JP" altLang="en-US" dirty="0" smtClean="0">
                <a:latin typeface="Meiryo UI" panose="020B0604030504040204" pitchFamily="50" charset="-128"/>
                <a:ea typeface="Meiryo UI" panose="020B0604030504040204" pitchFamily="50" charset="-128"/>
              </a:rPr>
              <a:t>（大阪産業局の</a:t>
            </a:r>
            <a:r>
              <a:rPr lang="ja-JP" altLang="en-US" dirty="0">
                <a:latin typeface="Meiryo UI" panose="020B0604030504040204" pitchFamily="50" charset="-128"/>
                <a:ea typeface="Meiryo UI" panose="020B0604030504040204" pitchFamily="50" charset="-128"/>
              </a:rPr>
              <a:t>機能強化）に向け、</a:t>
            </a:r>
            <a:r>
              <a:rPr lang="en-US" altLang="ja-JP" dirty="0">
                <a:latin typeface="Meiryo UI" panose="020B0604030504040204" pitchFamily="50" charset="-128"/>
                <a:ea typeface="Meiryo UI" panose="020B0604030504040204" pitchFamily="50" charset="-128"/>
              </a:rPr>
              <a:t>2019</a:t>
            </a:r>
            <a:r>
              <a:rPr lang="ja-JP" altLang="en-US" dirty="0" err="1">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20</a:t>
            </a:r>
            <a:r>
              <a:rPr lang="ja-JP" altLang="en-US" dirty="0">
                <a:latin typeface="Meiryo UI" panose="020B0604030504040204" pitchFamily="50" charset="-128"/>
                <a:ea typeface="Meiryo UI" panose="020B0604030504040204" pitchFamily="50" charset="-128"/>
              </a:rPr>
              <a:t>年度の暫定期間中に、①資源集中・交付金化などの機能強化のあり方と、②施策効果を最大化</a:t>
            </a:r>
            <a:r>
              <a:rPr lang="ja-JP" altLang="en-US" dirty="0" smtClean="0">
                <a:latin typeface="Meiryo UI" panose="020B0604030504040204" pitchFamily="50" charset="-128"/>
                <a:ea typeface="Meiryo UI" panose="020B0604030504040204" pitchFamily="50" charset="-128"/>
              </a:rPr>
              <a:t>させる府市の</a:t>
            </a:r>
            <a:r>
              <a:rPr lang="ja-JP" altLang="en-US" dirty="0">
                <a:latin typeface="Meiryo UI" panose="020B0604030504040204" pitchFamily="50" charset="-128"/>
                <a:ea typeface="Meiryo UI" panose="020B0604030504040204" pitchFamily="50" charset="-128"/>
              </a:rPr>
              <a:t>中小企業支援事業のあり方を、重点的に検討する</a:t>
            </a:r>
          </a:p>
        </p:txBody>
      </p:sp>
      <p:sp>
        <p:nvSpPr>
          <p:cNvPr id="3" name="正方形/長方形 2"/>
          <p:cNvSpPr/>
          <p:nvPr/>
        </p:nvSpPr>
        <p:spPr>
          <a:xfrm>
            <a:off x="442193" y="2333873"/>
            <a:ext cx="2736000" cy="1492716"/>
          </a:xfrm>
          <a:prstGeom prst="rect">
            <a:avLst/>
          </a:prstGeom>
          <a:solidFill>
            <a:schemeClr val="bg1"/>
          </a:solidFill>
        </p:spPr>
        <p:txBody>
          <a:bodyPr wrap="square">
            <a:spAutoFit/>
          </a:bodyPr>
          <a:lstStyle/>
          <a:p>
            <a:r>
              <a:rPr lang="ja-JP" altLang="en-US" sz="1600" b="1" dirty="0">
                <a:latin typeface="Meiryo UI" panose="020B0604030504040204" pitchFamily="50" charset="-128"/>
                <a:ea typeface="Meiryo UI" panose="020B0604030504040204" pitchFamily="50" charset="-128"/>
              </a:rPr>
              <a:t>＜方向性＞</a:t>
            </a:r>
            <a:endParaRPr lang="en-US" altLang="ja-JP" sz="1600" b="1"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500" dirty="0" smtClean="0">
                <a:latin typeface="Meiryo UI" panose="020B0604030504040204" pitchFamily="50" charset="-128"/>
                <a:ea typeface="Meiryo UI" panose="020B0604030504040204" pitchFamily="50" charset="-128"/>
              </a:rPr>
              <a:t>大阪産業局の</a:t>
            </a:r>
            <a:r>
              <a:rPr lang="ja-JP" altLang="en-US" sz="1500" dirty="0">
                <a:latin typeface="Meiryo UI" panose="020B0604030504040204" pitchFamily="50" charset="-128"/>
                <a:ea typeface="Meiryo UI" panose="020B0604030504040204" pitchFamily="50" charset="-128"/>
              </a:rPr>
              <a:t>機能強化を図るため、府市から移管可能な事業について、順次</a:t>
            </a:r>
            <a:r>
              <a:rPr lang="ja-JP" altLang="en-US" sz="1500" dirty="0" smtClean="0">
                <a:latin typeface="Meiryo UI" panose="020B0604030504040204" pitchFamily="50" charset="-128"/>
                <a:ea typeface="Meiryo UI" panose="020B0604030504040204" pitchFamily="50" charset="-128"/>
              </a:rPr>
              <a:t>、大阪産業局へ</a:t>
            </a:r>
            <a:r>
              <a:rPr lang="ja-JP" altLang="en-US" sz="1500" dirty="0">
                <a:latin typeface="Meiryo UI" panose="020B0604030504040204" pitchFamily="50" charset="-128"/>
                <a:ea typeface="Meiryo UI" panose="020B0604030504040204" pitchFamily="50" charset="-128"/>
              </a:rPr>
              <a:t>資源を集中するとともに、交付金化などを目指す</a:t>
            </a:r>
          </a:p>
        </p:txBody>
      </p:sp>
      <p:sp>
        <p:nvSpPr>
          <p:cNvPr id="5" name="正方形/長方形 4"/>
          <p:cNvSpPr/>
          <p:nvPr/>
        </p:nvSpPr>
        <p:spPr>
          <a:xfrm>
            <a:off x="291927" y="1870011"/>
            <a:ext cx="4406604" cy="35912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取組み①　</a:t>
            </a:r>
            <a:r>
              <a:rPr kumimoji="1" lang="ja-JP" altLang="en-US" b="1" dirty="0" smtClean="0">
                <a:solidFill>
                  <a:schemeClr val="tx1"/>
                </a:solidFill>
              </a:rPr>
              <a:t>大阪産業局の</a:t>
            </a:r>
            <a:r>
              <a:rPr kumimoji="1" lang="ja-JP" altLang="en-US" b="1" dirty="0">
                <a:solidFill>
                  <a:schemeClr val="tx1"/>
                </a:solidFill>
              </a:rPr>
              <a:t>機能強化検討</a:t>
            </a:r>
          </a:p>
        </p:txBody>
      </p:sp>
      <p:sp>
        <p:nvSpPr>
          <p:cNvPr id="20" name="正方形/長方形 19"/>
          <p:cNvSpPr/>
          <p:nvPr/>
        </p:nvSpPr>
        <p:spPr>
          <a:xfrm>
            <a:off x="309412" y="4262104"/>
            <a:ext cx="4406604" cy="35912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取組み②　府市事業のあり方検討</a:t>
            </a:r>
          </a:p>
        </p:txBody>
      </p:sp>
      <p:sp>
        <p:nvSpPr>
          <p:cNvPr id="6" name="正方形/長方形 5"/>
          <p:cNvSpPr/>
          <p:nvPr/>
        </p:nvSpPr>
        <p:spPr>
          <a:xfrm>
            <a:off x="458969" y="4786697"/>
            <a:ext cx="2736000" cy="1569660"/>
          </a:xfrm>
          <a:prstGeom prst="rect">
            <a:avLst/>
          </a:prstGeom>
          <a:solidFill>
            <a:schemeClr val="bg1"/>
          </a:solidFill>
        </p:spPr>
        <p:txBody>
          <a:bodyPr wrap="square">
            <a:spAutoFit/>
          </a:bodyPr>
          <a:lstStyle/>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＜方向性＞</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府市の既存事業について</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、大阪産業局と</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の役割分担や関係機関との連携を踏まえ、最適な事業のあり方について検討を行う。</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3315147" y="4725989"/>
            <a:ext cx="3674670" cy="1638910"/>
          </a:xfrm>
          <a:prstGeom prst="rect">
            <a:avLst/>
          </a:prstGeom>
        </p:spPr>
        <p:txBody>
          <a:bodyPr wrap="square">
            <a:spAutoFit/>
          </a:bodyPr>
          <a:lstStyle/>
          <a:p>
            <a:pPr marL="285750" indent="-285750">
              <a:buFont typeface="Wingdings" panose="05000000000000000000" pitchFamily="2" charset="2"/>
              <a:buChar char="p"/>
            </a:pPr>
            <a:r>
              <a:rPr lang="ja-JP" altLang="en-US" sz="1600" spc="-20" dirty="0" smtClean="0">
                <a:latin typeface="Meiryo UI" panose="020B0604030504040204" pitchFamily="50" charset="-128"/>
                <a:ea typeface="Meiryo UI" panose="020B0604030504040204" pitchFamily="50" charset="-128"/>
              </a:rPr>
              <a:t>大阪産業局と</a:t>
            </a:r>
            <a:r>
              <a:rPr lang="ja-JP" altLang="en-US" sz="1600" spc="-20" dirty="0">
                <a:latin typeface="Meiryo UI" panose="020B0604030504040204" pitchFamily="50" charset="-128"/>
                <a:ea typeface="Meiryo UI" panose="020B0604030504040204" pitchFamily="50" charset="-128"/>
              </a:rPr>
              <a:t>他の中小企業支援機関が連携を深めるなど、施策効果</a:t>
            </a:r>
            <a:r>
              <a:rPr lang="ja-JP" altLang="en-US" sz="1600" spc="-20" dirty="0" smtClean="0">
                <a:latin typeface="Meiryo UI" panose="020B0604030504040204" pitchFamily="50" charset="-128"/>
                <a:ea typeface="Meiryo UI" panose="020B0604030504040204" pitchFamily="50" charset="-128"/>
              </a:rPr>
              <a:t>を高めるため</a:t>
            </a:r>
            <a:r>
              <a:rPr lang="ja-JP" altLang="en-US" sz="1600" spc="-20" dirty="0">
                <a:latin typeface="Meiryo UI" panose="020B0604030504040204" pitchFamily="50" charset="-128"/>
                <a:ea typeface="Meiryo UI" panose="020B0604030504040204" pitchFamily="50" charset="-128"/>
              </a:rPr>
              <a:t>の方策について、関係者間で検討</a:t>
            </a:r>
          </a:p>
          <a:p>
            <a:endParaRPr lang="en-US" altLang="ja-JP" sz="11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小規模事業者の経営安定・改善等への支援</a:t>
            </a:r>
          </a:p>
          <a:p>
            <a:pPr marL="285750" indent="-285750">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大阪への企業立地の促進、域内事業者の海外展開支援　等</a:t>
            </a:r>
          </a:p>
        </p:txBody>
      </p:sp>
      <p:sp>
        <p:nvSpPr>
          <p:cNvPr id="10" name="テキスト ボックス 9"/>
          <p:cNvSpPr txBox="1"/>
          <p:nvPr/>
        </p:nvSpPr>
        <p:spPr>
          <a:xfrm>
            <a:off x="7177537" y="3143758"/>
            <a:ext cx="430887" cy="1938992"/>
          </a:xfrm>
          <a:prstGeom prst="rect">
            <a:avLst/>
          </a:prstGeom>
          <a:noFill/>
        </p:spPr>
        <p:txBody>
          <a:bodyPr vert="eaVert" wrap="none" rtlCol="0">
            <a:spAutoFit/>
          </a:bodyPr>
          <a:lstStyle/>
          <a:p>
            <a:r>
              <a:rPr kumimoji="1" lang="ja-JP" altLang="en-US" sz="1600" dirty="0">
                <a:latin typeface="Meiryo UI" panose="020B0604030504040204" pitchFamily="50" charset="-128"/>
                <a:ea typeface="Meiryo UI" panose="020B0604030504040204" pitchFamily="50" charset="-128"/>
              </a:rPr>
              <a:t>暫定期間に集中検討</a:t>
            </a:r>
          </a:p>
        </p:txBody>
      </p:sp>
    </p:spTree>
    <p:extLst>
      <p:ext uri="{BB962C8B-B14F-4D97-AF65-F5344CB8AC3E}">
        <p14:creationId xmlns:p14="http://schemas.microsoft.com/office/powerpoint/2010/main" val="2639090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6171" y="0"/>
            <a:ext cx="6120000" cy="43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個別テーマの検討</a:t>
            </a:r>
            <a:r>
              <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体制（案）</a:t>
            </a:r>
          </a:p>
        </p:txBody>
      </p:sp>
      <p:sp>
        <p:nvSpPr>
          <p:cNvPr id="4" name="スライド番号プレースホルダー 3"/>
          <p:cNvSpPr>
            <a:spLocks noGrp="1"/>
          </p:cNvSpPr>
          <p:nvPr>
            <p:ph type="sldNum" sz="quarter" idx="12"/>
          </p:nvPr>
        </p:nvSpPr>
        <p:spPr>
          <a:xfrm>
            <a:off x="7018776" y="6497208"/>
            <a:ext cx="2133600" cy="365125"/>
          </a:xfrm>
        </p:spPr>
        <p:txBody>
          <a:bodyPr/>
          <a:lstStyle/>
          <a:p>
            <a:fld id="{BC593BD6-7B81-4DC4-A419-5351E31EDD39}" type="slidenum">
              <a:rPr kumimoji="1" lang="ja-JP" altLang="en-US" smtClean="0"/>
              <a:t>7</a:t>
            </a:fld>
            <a:endParaRPr kumimoji="1" lang="ja-JP" altLang="en-US" dirty="0"/>
          </a:p>
        </p:txBody>
      </p:sp>
      <p:sp>
        <p:nvSpPr>
          <p:cNvPr id="18" name="正方形/長方形 17">
            <a:extLst>
              <a:ext uri="{FF2B5EF4-FFF2-40B4-BE49-F238E27FC236}">
                <a16:creationId xmlns:a16="http://schemas.microsoft.com/office/drawing/2014/main" id="{F60718E3-3E65-4526-A2B1-DD8517F3B024}"/>
              </a:ext>
            </a:extLst>
          </p:cNvPr>
          <p:cNvSpPr/>
          <p:nvPr/>
        </p:nvSpPr>
        <p:spPr>
          <a:xfrm>
            <a:off x="96267" y="980728"/>
            <a:ext cx="8856984" cy="1512000"/>
          </a:xfrm>
          <a:prstGeom prst="rect">
            <a:avLst/>
          </a:prstGeom>
          <a:ln w="12700">
            <a:solidFill>
              <a:srgbClr val="000080"/>
            </a:solidFill>
          </a:ln>
        </p:spPr>
        <p:txBody>
          <a:bodyPr wrap="square" rIns="36000">
            <a:noAutofit/>
          </a:bodyPr>
          <a:lstStyle/>
          <a:p>
            <a:pPr lvl="0">
              <a:defRPr/>
            </a:pPr>
            <a:r>
              <a:rPr kumimoji="1" lang="ja-JP" altLang="en-US" sz="1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（第１チーム：小規模事業者の経営安定・</a:t>
            </a:r>
            <a:r>
              <a:rPr kumimoji="1" lang="ja-JP" altLang="en-US" sz="18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改善の</a:t>
            </a:r>
            <a:r>
              <a:rPr kumimoji="1" lang="ja-JP" altLang="en-US" sz="1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あり方）</a:t>
            </a:r>
            <a:endParaRPr kumimoji="1" lang="en-US" altLang="ja-JP" sz="1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目的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：小規模事業者の経営安定・改善等への支援にかかる現行手法の妥当性と</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効果を検証する</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spcBef>
                <a:spcPts val="0"/>
              </a:spcBef>
              <a:spcAft>
                <a:spcPts val="0"/>
              </a:spcAft>
              <a:buClrTx/>
              <a:buSzTx/>
              <a:buFontTx/>
              <a:buNone/>
              <a:tabLst/>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年度以降の事業の</a:t>
            </a:r>
            <a:r>
              <a:rPr kumimoji="1" lang="ja-JP" altLang="en-US"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あり方</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の検討</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spcBef>
                <a:spcPts val="0"/>
              </a:spcBef>
              <a:spcAft>
                <a:spcPts val="0"/>
              </a:spcAft>
              <a:buClrTx/>
              <a:buSzTx/>
              <a:buFontTx/>
              <a:buNone/>
              <a:tabLst/>
              <a:defRPr/>
            </a:pPr>
            <a:endParaRPr kumimoji="1" lang="en-US" altLang="ja-JP" sz="8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spcBef>
                <a:spcPts val="0"/>
              </a:spcBef>
              <a:spcAft>
                <a:spcPts val="0"/>
              </a:spcAft>
              <a:buClrTx/>
              <a:buSzTx/>
              <a:buFontTx/>
              <a:buNone/>
              <a:tabLst/>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5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体制</a:t>
            </a:r>
            <a:r>
              <a:rPr kumimoji="1" lang="ja-JP" altLang="en-US" sz="15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：大阪府商工労働部　⇒</a:t>
            </a:r>
            <a:r>
              <a:rPr kumimoji="1" lang="ja-JP" altLang="en-US" sz="15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各事業所管課長</a:t>
            </a:r>
            <a:r>
              <a:rPr kumimoji="1" lang="ja-JP" altLang="en-US" sz="15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、企画</a:t>
            </a:r>
            <a:r>
              <a:rPr kumimoji="1" lang="ja-JP" altLang="en-US" sz="15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担当課長</a:t>
            </a:r>
          </a:p>
          <a:p>
            <a:pPr marL="0" marR="0" lvl="0" indent="0" algn="l" defTabSz="914400" rtl="0" eaLnBrk="1" fontAlgn="auto" latinLnBrk="0" hangingPunct="1">
              <a:spcBef>
                <a:spcPts val="0"/>
              </a:spcBef>
              <a:spcAft>
                <a:spcPts val="0"/>
              </a:spcAft>
              <a:buClrTx/>
              <a:buSzTx/>
              <a:buFontTx/>
              <a:buNone/>
              <a:tabLst/>
              <a:defRPr/>
            </a:pPr>
            <a:r>
              <a:rPr kumimoji="1" lang="ja-JP" altLang="en-US" sz="15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大阪産業局</a:t>
            </a:r>
            <a:endParaRPr kumimoji="1" lang="en-US" altLang="ja-JP" sz="15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a:extLst>
              <a:ext uri="{FF2B5EF4-FFF2-40B4-BE49-F238E27FC236}">
                <a16:creationId xmlns:a16="http://schemas.microsoft.com/office/drawing/2014/main" id="{26B8C462-EC4C-4C04-A32E-6C3393E724E5}"/>
              </a:ext>
            </a:extLst>
          </p:cNvPr>
          <p:cNvSpPr/>
          <p:nvPr/>
        </p:nvSpPr>
        <p:spPr>
          <a:xfrm>
            <a:off x="96267" y="2657292"/>
            <a:ext cx="8856984" cy="1723549"/>
          </a:xfrm>
          <a:prstGeom prst="rect">
            <a:avLst/>
          </a:prstGeom>
          <a:ln w="12700">
            <a:solidFill>
              <a:srgbClr val="000080"/>
            </a:solidFill>
          </a:ln>
        </p:spPr>
        <p:txBody>
          <a:bodyPr wrap="square" rIns="36000">
            <a:noAutofit/>
          </a:bodyPr>
          <a:lstStyle/>
          <a:p>
            <a:pPr marL="0" marR="0" lvl="0" indent="0" algn="l" defTabSz="914400" rtl="0" eaLnBrk="1" fontAlgn="auto" latinLnBrk="0" hangingPunct="1">
              <a:spcBef>
                <a:spcPts val="0"/>
              </a:spcBef>
              <a:spcAft>
                <a:spcPts val="0"/>
              </a:spcAft>
              <a:buClrTx/>
              <a:buSzTx/>
              <a:buFontTx/>
              <a:buNone/>
              <a:tabLst/>
              <a:defRPr/>
            </a:pPr>
            <a:r>
              <a:rPr kumimoji="1" lang="ja-JP" altLang="en-US" sz="1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（第２チーム：企業立地・海外展開</a:t>
            </a:r>
            <a:r>
              <a:rPr lang="ja-JP" altLang="en-US" b="1" dirty="0">
                <a:latin typeface="Meiryo UI" panose="020B0604030504040204" pitchFamily="50" charset="-128"/>
                <a:ea typeface="Meiryo UI" panose="020B0604030504040204" pitchFamily="50" charset="-128"/>
                <a:cs typeface="Meiryo UI" panose="020B0604030504040204" pitchFamily="50" charset="-128"/>
              </a:rPr>
              <a:t>支援のあり方</a:t>
            </a:r>
            <a:r>
              <a:rPr kumimoji="1" lang="ja-JP" altLang="en-US" sz="1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目的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：大阪への企業立地の促進、事業者の海外展開支援にかかる現行手法の妥当性と</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効果を検証する</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spcBef>
                <a:spcPts val="0"/>
              </a:spcBef>
              <a:spcAft>
                <a:spcPts val="0"/>
              </a:spcAft>
              <a:buClrTx/>
              <a:buSzTx/>
              <a:buFontTx/>
              <a:buNone/>
              <a:tabLst/>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年度以降の事業の</a:t>
            </a:r>
            <a:r>
              <a:rPr kumimoji="1" lang="ja-JP" altLang="en-US"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あり方</a:t>
            </a:r>
            <a:r>
              <a:rPr lang="ja-JP" altLang="en-US" sz="1600" noProof="0" dirty="0" smtClean="0">
                <a:latin typeface="Meiryo UI" panose="020B0604030504040204" pitchFamily="50" charset="-128"/>
                <a:ea typeface="Meiryo UI" panose="020B0604030504040204" pitchFamily="50" charset="-128"/>
                <a:cs typeface="Meiryo UI" panose="020B0604030504040204" pitchFamily="50" charset="-128"/>
              </a:rPr>
              <a:t>の検討</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spcBef>
                <a:spcPts val="0"/>
              </a:spcBef>
              <a:spcAft>
                <a:spcPts val="0"/>
              </a:spcAft>
              <a:buClrTx/>
              <a:buSzTx/>
              <a:buFontTx/>
              <a:buNone/>
              <a:tabLst/>
              <a:defRPr/>
            </a:pPr>
            <a:endParaRPr kumimoji="1" lang="en-US" altLang="ja-JP" sz="8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spcBef>
                <a:spcPts val="0"/>
              </a:spcBef>
              <a:spcAft>
                <a:spcPts val="0"/>
              </a:spcAft>
              <a:buClrTx/>
              <a:buSzTx/>
              <a:buFontTx/>
              <a:buNone/>
              <a:tabLst/>
              <a:defRPr/>
            </a:pPr>
            <a:r>
              <a:rPr kumimoji="1" lang="ja-JP" altLang="en-US" sz="15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体制</a:t>
            </a:r>
            <a:r>
              <a:rPr kumimoji="1" lang="ja-JP" altLang="en-US" sz="15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：大阪府商工労働部　⇒</a:t>
            </a:r>
            <a:r>
              <a:rPr kumimoji="1" lang="ja-JP" altLang="en-US" sz="15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各事業所管課長</a:t>
            </a:r>
            <a:r>
              <a:rPr kumimoji="1" lang="ja-JP" altLang="en-US" sz="15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、企画</a:t>
            </a:r>
            <a:r>
              <a:rPr kumimoji="1" lang="ja-JP" altLang="en-US" sz="15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担当課長</a:t>
            </a:r>
          </a:p>
          <a:p>
            <a:pPr marL="0" marR="0" lvl="0" indent="0" algn="l" defTabSz="914400" rtl="0" eaLnBrk="1" fontAlgn="auto" latinLnBrk="0" hangingPunct="1">
              <a:spcBef>
                <a:spcPts val="0"/>
              </a:spcBef>
              <a:spcAft>
                <a:spcPts val="0"/>
              </a:spcAft>
              <a:buClrTx/>
              <a:buSzTx/>
              <a:buFontTx/>
              <a:buNone/>
              <a:tabLst/>
              <a:defRPr/>
            </a:pPr>
            <a:r>
              <a:rPr kumimoji="1" lang="ja-JP" altLang="en-US" sz="15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大阪市経済戦略局　</a:t>
            </a:r>
            <a:r>
              <a:rPr kumimoji="1" lang="ja-JP" altLang="en-US" sz="15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各事業所管課長、中小企業支援施策の企画立案担当課長</a:t>
            </a:r>
          </a:p>
          <a:p>
            <a:pPr marL="0" marR="0" lvl="0" indent="0" algn="l" defTabSz="914400" rtl="0" eaLnBrk="1" fontAlgn="auto" latinLnBrk="0" hangingPunct="1">
              <a:spcBef>
                <a:spcPts val="0"/>
              </a:spcBef>
              <a:spcAft>
                <a:spcPts val="0"/>
              </a:spcAft>
              <a:buClrTx/>
              <a:buSzTx/>
              <a:buFontTx/>
              <a:buNone/>
              <a:tabLst/>
              <a:defRPr/>
            </a:pPr>
            <a:r>
              <a:rPr kumimoji="1" lang="ja-JP" altLang="en-US" sz="15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大阪産業局</a:t>
            </a:r>
            <a:endParaRPr kumimoji="1" lang="en-US" altLang="ja-JP" sz="15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a:extLst>
              <a:ext uri="{FF2B5EF4-FFF2-40B4-BE49-F238E27FC236}">
                <a16:creationId xmlns:a16="http://schemas.microsoft.com/office/drawing/2014/main" id="{BE589880-D34D-4BCA-ABDD-EF722E20ABB8}"/>
              </a:ext>
            </a:extLst>
          </p:cNvPr>
          <p:cNvSpPr/>
          <p:nvPr/>
        </p:nvSpPr>
        <p:spPr>
          <a:xfrm>
            <a:off x="96267" y="4552330"/>
            <a:ext cx="8856984" cy="1969770"/>
          </a:xfrm>
          <a:prstGeom prst="rect">
            <a:avLst/>
          </a:prstGeom>
          <a:ln w="12700">
            <a:solidFill>
              <a:srgbClr val="000080"/>
            </a:solidFill>
          </a:ln>
        </p:spPr>
        <p:txBody>
          <a:bodyPr wrap="square" rIns="36000">
            <a:noAutofit/>
          </a:bodyPr>
          <a:lstStyle/>
          <a:p>
            <a:pPr marL="0" marR="0" lvl="0" indent="0" algn="l" defTabSz="914400" rtl="0" eaLnBrk="1" fontAlgn="auto" latinLnBrk="0" hangingPunct="1">
              <a:spcBef>
                <a:spcPts val="0"/>
              </a:spcBef>
              <a:spcAft>
                <a:spcPts val="0"/>
              </a:spcAft>
              <a:buClrTx/>
              <a:buSzTx/>
              <a:buFontTx/>
              <a:buNone/>
              <a:tabLst/>
              <a:defRPr/>
            </a:pPr>
            <a:r>
              <a:rPr kumimoji="1" lang="ja-JP" altLang="en-US" sz="1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（第</a:t>
            </a:r>
            <a:r>
              <a:rPr kumimoji="1" lang="ja-JP" altLang="en-US" sz="1800" b="1" i="0" u="none" strike="noStrike" kern="1200" cap="none" spc="0" normalizeH="0" baseline="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３</a:t>
            </a:r>
            <a:r>
              <a:rPr kumimoji="1" lang="ja-JP" altLang="en-US" sz="1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チーム：財政的・人的関与、事業評価、モニタリング）</a:t>
            </a:r>
            <a:endParaRPr kumimoji="1" lang="en-US" altLang="ja-JP" sz="1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目的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：財政的・人的関与の強化、事業評価にかかる具体的手法の検討</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（交付</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金化、モニタリング・事業評価、職員派遣（人事</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交流含む） 等）</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lvl="0">
              <a:defRPr/>
            </a:pPr>
            <a:endParaRPr kumimoji="1" lang="en-US" altLang="ja-JP" sz="8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a:defRPr/>
            </a:pPr>
            <a:r>
              <a:rPr kumimoji="1" lang="ja-JP" altLang="en-US" sz="15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体制</a:t>
            </a:r>
            <a:r>
              <a:rPr kumimoji="1" lang="ja-JP" altLang="en-US" sz="15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：大阪府商工労働部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⇒企画</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担当課長、法人</a:t>
            </a:r>
            <a:r>
              <a:rPr kumimoji="1" lang="ja-JP" altLang="en-US" sz="15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担当課長、各事業所管課長</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spcBef>
                <a:spcPts val="0"/>
              </a:spcBef>
              <a:spcAft>
                <a:spcPts val="0"/>
              </a:spcAft>
              <a:buClrTx/>
              <a:buSzTx/>
              <a:buFontTx/>
              <a:buNone/>
              <a:tabLst/>
              <a:defRPr/>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オブザーバ参加：法人</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監理制度担当</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課長</a:t>
            </a:r>
            <a:endParaRPr kumimoji="1" lang="ja-JP" altLang="en-US" sz="15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a:defRPr/>
            </a:pPr>
            <a:r>
              <a:rPr kumimoji="1" lang="ja-JP" altLang="en-US" sz="15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5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大阪市経済戦略局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中小企業支援施策の企画立案担当課長、</a:t>
            </a:r>
            <a:r>
              <a:rPr kumimoji="1" lang="ja-JP" altLang="en-US" sz="15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法人担当課長、各事業所管課長</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spcBef>
                <a:spcPts val="0"/>
              </a:spcBef>
              <a:spcAft>
                <a:spcPts val="0"/>
              </a:spcAft>
              <a:buClrTx/>
              <a:buSzTx/>
              <a:buFontTx/>
              <a:buNone/>
              <a:tabLst/>
              <a:defRPr/>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大阪産業局</a:t>
            </a:r>
            <a:endParaRPr kumimoji="1" lang="ja-JP" altLang="en-US" sz="15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179512" y="472823"/>
            <a:ext cx="7896609" cy="369332"/>
          </a:xfrm>
          <a:prstGeom prst="rect">
            <a:avLst/>
          </a:prstGeom>
        </p:spPr>
        <p:txBody>
          <a:bodyPr wrap="square">
            <a:spAutoFit/>
          </a:bodyPr>
          <a:lstStyle/>
          <a:p>
            <a:pPr marL="285750" indent="-285750">
              <a:buFont typeface="Wingdings" panose="05000000000000000000" pitchFamily="2" charset="2"/>
              <a:buChar char="n"/>
            </a:pPr>
            <a:r>
              <a:rPr lang="ja-JP" altLang="en-US" dirty="0">
                <a:latin typeface="Meiryo UI" panose="020B0604030504040204" pitchFamily="50" charset="-128"/>
                <a:ea typeface="Meiryo UI" panose="020B0604030504040204" pitchFamily="50" charset="-128"/>
              </a:rPr>
              <a:t>検討体制（チーム）を置く</a:t>
            </a:r>
          </a:p>
        </p:txBody>
      </p:sp>
      <p:sp>
        <p:nvSpPr>
          <p:cNvPr id="2" name="大かっこ 1">
            <a:extLst>
              <a:ext uri="{FF2B5EF4-FFF2-40B4-BE49-F238E27FC236}">
                <a16:creationId xmlns:a16="http://schemas.microsoft.com/office/drawing/2014/main" id="{399F4372-722A-4277-927B-745121D4FBFF}"/>
              </a:ext>
            </a:extLst>
          </p:cNvPr>
          <p:cNvSpPr/>
          <p:nvPr/>
        </p:nvSpPr>
        <p:spPr>
          <a:xfrm>
            <a:off x="323528" y="1855846"/>
            <a:ext cx="7272000" cy="548312"/>
          </a:xfrm>
          <a:prstGeom prst="bracketPair">
            <a:avLst>
              <a:gd name="adj" fmla="val 11310"/>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0" name="大かっこ 9">
            <a:extLst>
              <a:ext uri="{FF2B5EF4-FFF2-40B4-BE49-F238E27FC236}">
                <a16:creationId xmlns:a16="http://schemas.microsoft.com/office/drawing/2014/main" id="{FC38DAFE-F5C3-4852-AB35-476BFE6FD992}"/>
              </a:ext>
            </a:extLst>
          </p:cNvPr>
          <p:cNvSpPr/>
          <p:nvPr/>
        </p:nvSpPr>
        <p:spPr>
          <a:xfrm>
            <a:off x="323528" y="3568206"/>
            <a:ext cx="7272000" cy="727929"/>
          </a:xfrm>
          <a:prstGeom prst="bracketPair">
            <a:avLst>
              <a:gd name="adj" fmla="val 11310"/>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 name="大かっこ 10">
            <a:extLst>
              <a:ext uri="{FF2B5EF4-FFF2-40B4-BE49-F238E27FC236}">
                <a16:creationId xmlns:a16="http://schemas.microsoft.com/office/drawing/2014/main" id="{E34475FD-C569-4671-8AC9-2B17DF92AA8A}"/>
              </a:ext>
            </a:extLst>
          </p:cNvPr>
          <p:cNvSpPr/>
          <p:nvPr/>
        </p:nvSpPr>
        <p:spPr>
          <a:xfrm>
            <a:off x="323528" y="5400858"/>
            <a:ext cx="8496944" cy="1056204"/>
          </a:xfrm>
          <a:prstGeom prst="bracketPair">
            <a:avLst>
              <a:gd name="adj" fmla="val 11310"/>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425660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 字 3"/>
          <p:cNvSpPr/>
          <p:nvPr/>
        </p:nvSpPr>
        <p:spPr>
          <a:xfrm>
            <a:off x="1716275" y="2616642"/>
            <a:ext cx="1644682" cy="1792747"/>
          </a:xfrm>
          <a:prstGeom prst="corner">
            <a:avLst>
              <a:gd name="adj1" fmla="val 23416"/>
              <a:gd name="adj2" fmla="val 25764"/>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p:cNvCxnSpPr>
            <a:stCxn id="45" idx="0"/>
          </p:cNvCxnSpPr>
          <p:nvPr/>
        </p:nvCxnSpPr>
        <p:spPr>
          <a:xfrm>
            <a:off x="6457630" y="2684199"/>
            <a:ext cx="0" cy="2772000"/>
          </a:xfrm>
          <a:prstGeom prst="line">
            <a:avLst/>
          </a:prstGeom>
          <a:ln w="104775"/>
        </p:spPr>
        <p:style>
          <a:lnRef idx="1">
            <a:schemeClr val="accent1"/>
          </a:lnRef>
          <a:fillRef idx="0">
            <a:schemeClr val="accent1"/>
          </a:fillRef>
          <a:effectRef idx="0">
            <a:schemeClr val="accent1"/>
          </a:effectRef>
          <a:fontRef idx="minor">
            <a:schemeClr val="tx1"/>
          </a:fontRef>
        </p:style>
      </p:cxnSp>
      <p:sp>
        <p:nvSpPr>
          <p:cNvPr id="45" name="角丸四角形 44"/>
          <p:cNvSpPr/>
          <p:nvPr/>
        </p:nvSpPr>
        <p:spPr>
          <a:xfrm>
            <a:off x="5809558" y="2684199"/>
            <a:ext cx="1296144" cy="405402"/>
          </a:xfrm>
          <a:prstGeom prst="roundRect">
            <a:avLst>
              <a:gd name="adj" fmla="val 50000"/>
            </a:avLst>
          </a:prstGeom>
          <a:gradFill flip="none" rotWithShape="1">
            <a:gsLst>
              <a:gs pos="100000">
                <a:srgbClr val="5E9EFF"/>
              </a:gs>
              <a:gs pos="0">
                <a:srgbClr val="FFEBFA"/>
              </a:gs>
            </a:gsLst>
            <a:path path="shape">
              <a:fillToRect l="50000" t="50000" r="50000" b="50000"/>
            </a:path>
            <a:tileRect/>
          </a:gradFill>
          <a:ln w="44450"/>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交付金化　</a:t>
            </a:r>
            <a:r>
              <a:rPr kumimoji="1" lang="ja-JP" altLang="en-US" sz="19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p>
        </p:txBody>
      </p:sp>
      <p:sp>
        <p:nvSpPr>
          <p:cNvPr id="19" name="ストライプ矢印 18"/>
          <p:cNvSpPr/>
          <p:nvPr/>
        </p:nvSpPr>
        <p:spPr>
          <a:xfrm>
            <a:off x="4637131" y="5112389"/>
            <a:ext cx="4392488" cy="739616"/>
          </a:xfrm>
          <a:prstGeom prst="stripedRightArrow">
            <a:avLst>
              <a:gd name="adj1" fmla="val 59911"/>
              <a:gd name="adj2" fmla="val 57930"/>
            </a:avLst>
          </a:prstGeom>
          <a:gradFill flip="none" rotWithShape="1">
            <a:gsLst>
              <a:gs pos="0">
                <a:srgbClr val="5E9EFF"/>
              </a:gs>
              <a:gs pos="0">
                <a:srgbClr val="5E9EFF"/>
              </a:gs>
              <a:gs pos="39999">
                <a:srgbClr val="85C2FF"/>
              </a:gs>
              <a:gs pos="70000">
                <a:srgbClr val="C4D6EB"/>
              </a:gs>
              <a:gs pos="100000">
                <a:srgbClr val="FFEBFA"/>
              </a:gs>
            </a:gsLst>
            <a:lin ang="10800000" scaled="0"/>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8" name="ストライプ矢印 17"/>
          <p:cNvSpPr/>
          <p:nvPr/>
        </p:nvSpPr>
        <p:spPr>
          <a:xfrm>
            <a:off x="3455983" y="3946633"/>
            <a:ext cx="3348265" cy="621343"/>
          </a:xfrm>
          <a:prstGeom prst="stripedRightArrow">
            <a:avLst>
              <a:gd name="adj1" fmla="val 59911"/>
              <a:gd name="adj2" fmla="val 57930"/>
            </a:avLst>
          </a:prstGeom>
          <a:gradFill flip="none" rotWithShape="1">
            <a:gsLst>
              <a:gs pos="0">
                <a:srgbClr val="5E9EFF"/>
              </a:gs>
              <a:gs pos="0">
                <a:srgbClr val="5E9EFF"/>
              </a:gs>
              <a:gs pos="39999">
                <a:srgbClr val="85C2FF"/>
              </a:gs>
              <a:gs pos="70000">
                <a:srgbClr val="C4D6EB"/>
              </a:gs>
              <a:gs pos="100000">
                <a:srgbClr val="FFEBFA"/>
              </a:gs>
            </a:gsLst>
            <a:lin ang="10800000" scaled="0"/>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9" name="正方形/長方形 8"/>
          <p:cNvSpPr/>
          <p:nvPr/>
        </p:nvSpPr>
        <p:spPr>
          <a:xfrm>
            <a:off x="10153" y="18157"/>
            <a:ext cx="6120000" cy="43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sz="18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8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6-1</a:t>
            </a:r>
            <a:r>
              <a:rPr kumimoji="1" lang="ja-JP" altLang="en-US" sz="18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　検討のスケジュール</a:t>
            </a:r>
          </a:p>
        </p:txBody>
      </p:sp>
      <p:sp>
        <p:nvSpPr>
          <p:cNvPr id="33" name="ストライプ矢印 32"/>
          <p:cNvSpPr/>
          <p:nvPr/>
        </p:nvSpPr>
        <p:spPr>
          <a:xfrm>
            <a:off x="251520" y="2541306"/>
            <a:ext cx="5544619" cy="703012"/>
          </a:xfrm>
          <a:prstGeom prst="stripedRightArrow">
            <a:avLst>
              <a:gd name="adj1" fmla="val 63913"/>
              <a:gd name="adj2" fmla="val 57930"/>
            </a:avLst>
          </a:prstGeom>
          <a:gradFill flip="none" rotWithShape="1">
            <a:gsLst>
              <a:gs pos="0">
                <a:srgbClr val="5E9EFF"/>
              </a:gs>
              <a:gs pos="0">
                <a:srgbClr val="5E9EFF"/>
              </a:gs>
              <a:gs pos="39999">
                <a:srgbClr val="85C2FF"/>
              </a:gs>
              <a:gs pos="70000">
                <a:srgbClr val="C4D6EB"/>
              </a:gs>
              <a:gs pos="100000">
                <a:srgbClr val="FFEBFA"/>
              </a:gs>
            </a:gsLst>
            <a:lin ang="10800000" scaled="0"/>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32" name="角丸四角形 31"/>
          <p:cNvSpPr/>
          <p:nvPr/>
        </p:nvSpPr>
        <p:spPr>
          <a:xfrm>
            <a:off x="755577" y="2514195"/>
            <a:ext cx="3348251" cy="792314"/>
          </a:xfrm>
          <a:prstGeom prst="roundRect">
            <a:avLst/>
          </a:prstGeom>
        </p:spPr>
        <p:style>
          <a:lnRef idx="1">
            <a:schemeClr val="accent1"/>
          </a:lnRef>
          <a:fillRef idx="2">
            <a:schemeClr val="accent1"/>
          </a:fillRef>
          <a:effectRef idx="1">
            <a:schemeClr val="accent1"/>
          </a:effectRef>
          <a:fontRef idx="minor">
            <a:schemeClr val="dk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schemeClr val="tx1"/>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schemeClr val="tx1"/>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schemeClr val="tx1"/>
              </a:solidFill>
              <a:effectLst/>
              <a:uLnTx/>
              <a:uFillTx/>
              <a:latin typeface="Calibri"/>
              <a:ea typeface="ＭＳ Ｐゴシック" panose="020B0600070205080204" pitchFamily="50" charset="-128"/>
              <a:cs typeface="+mn-cs"/>
            </a:endParaRPr>
          </a:p>
        </p:txBody>
      </p:sp>
      <p:sp>
        <p:nvSpPr>
          <p:cNvPr id="39" name="Rectangle 2"/>
          <p:cNvSpPr>
            <a:spLocks noChangeArrowheads="1"/>
          </p:cNvSpPr>
          <p:nvPr/>
        </p:nvSpPr>
        <p:spPr bwMode="auto">
          <a:xfrm>
            <a:off x="756140" y="2521079"/>
            <a:ext cx="2232247" cy="292098"/>
          </a:xfrm>
          <a:prstGeom prst="rect">
            <a:avLst/>
          </a:prstGeom>
          <a:solidFill>
            <a:schemeClr val="bg1"/>
          </a:solidFill>
          <a:ln w="19050">
            <a:solidFill>
              <a:srgbClr val="000080"/>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rPr>
              <a:t>第１段階（</a:t>
            </a:r>
            <a:r>
              <a:rPr kumimoji="1" lang="en-US" altLang="ja-JP" sz="1400" b="1" i="0" u="none" strike="noStrike" kern="1200" cap="none" spc="0" normalizeH="0" baseline="0" noProof="0" dirty="0">
                <a:ln>
                  <a:noFill/>
                </a:ln>
                <a:solidFill>
                  <a:prstClr val="black"/>
                </a:solidFill>
                <a:effectLst/>
                <a:uLnTx/>
                <a:uFillTx/>
              </a:rPr>
              <a:t>2019</a:t>
            </a:r>
            <a:r>
              <a:rPr lang="ja-JP" altLang="en-US" sz="1400" b="1" dirty="0">
                <a:solidFill>
                  <a:prstClr val="black"/>
                </a:solidFill>
              </a:rPr>
              <a:t>～</a:t>
            </a:r>
            <a:r>
              <a:rPr lang="en-US" altLang="ja-JP" sz="1400" b="1" dirty="0">
                <a:solidFill>
                  <a:prstClr val="black"/>
                </a:solidFill>
              </a:rPr>
              <a:t>20</a:t>
            </a:r>
            <a:r>
              <a:rPr lang="ja-JP" altLang="en-US" sz="1400" b="1" dirty="0">
                <a:solidFill>
                  <a:prstClr val="black"/>
                </a:solidFill>
              </a:rPr>
              <a:t>年度</a:t>
            </a:r>
            <a:r>
              <a:rPr kumimoji="1" lang="ja-JP" altLang="en-US" sz="1400" b="1" i="0" u="none" strike="noStrike" kern="1200" cap="none" spc="0" normalizeH="0" baseline="0" noProof="0" dirty="0">
                <a:ln>
                  <a:noFill/>
                </a:ln>
                <a:solidFill>
                  <a:prstClr val="black"/>
                </a:solidFill>
                <a:effectLst/>
                <a:uLnTx/>
                <a:uFillTx/>
              </a:rPr>
              <a:t>）</a:t>
            </a:r>
            <a:endParaRPr kumimoji="1" lang="en-US" altLang="ja-JP" sz="1400" b="1" i="0" u="none" strike="noStrike" kern="1200" cap="none" spc="0" normalizeH="0" baseline="0" noProof="0" dirty="0">
              <a:ln>
                <a:noFill/>
              </a:ln>
              <a:solidFill>
                <a:prstClr val="black"/>
              </a:solidFill>
              <a:effectLst/>
              <a:uLnTx/>
              <a:uFillTx/>
            </a:endParaRPr>
          </a:p>
        </p:txBody>
      </p:sp>
      <p:sp>
        <p:nvSpPr>
          <p:cNvPr id="17" name="テキスト ボックス 16"/>
          <p:cNvSpPr txBox="1"/>
          <p:nvPr/>
        </p:nvSpPr>
        <p:spPr>
          <a:xfrm>
            <a:off x="771535" y="2830693"/>
            <a:ext cx="3440421" cy="461665"/>
          </a:xfrm>
          <a:prstGeom prst="rect">
            <a:avLst/>
          </a:prstGeom>
          <a:noFill/>
        </p:spPr>
        <p:txBody>
          <a:bodyPr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Calibri"/>
                <a:ea typeface="ＭＳ Ｐゴシック" panose="020B0600070205080204" pitchFamily="50" charset="-128"/>
                <a:cs typeface="+mn-cs"/>
              </a:rPr>
              <a:t>○大阪産業局と連携した府事業・市事業にかかる</a:t>
            </a:r>
            <a:endParaRPr kumimoji="1" lang="en-US" altLang="ja-JP" sz="1200" b="0" i="0" u="none" strike="noStrike" kern="1200" cap="none" spc="0" normalizeH="0" baseline="0" noProof="0" dirty="0">
              <a:ln>
                <a:noFill/>
              </a:ln>
              <a:effectLst/>
              <a:uLnTx/>
              <a:uFillTx/>
              <a:latin typeface="Calibri"/>
              <a:ea typeface="ＭＳ Ｐゴシック" panose="020B0600070205080204" pitchFamily="50" charset="-128"/>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Calibri"/>
                <a:ea typeface="ＭＳ Ｐゴシック" panose="020B0600070205080204" pitchFamily="50" charset="-128"/>
                <a:cs typeface="+mn-cs"/>
              </a:rPr>
              <a:t>　  施策の方向性</a:t>
            </a:r>
            <a:r>
              <a:rPr lang="ja-JP" altLang="en-US" sz="1200" dirty="0">
                <a:latin typeface="Calibri"/>
                <a:ea typeface="ＭＳ Ｐゴシック" panose="020B0600070205080204" pitchFamily="50" charset="-128"/>
              </a:rPr>
              <a:t>・</a:t>
            </a:r>
            <a:r>
              <a:rPr kumimoji="1" lang="ja-JP" altLang="en-US" sz="1200" b="0" i="0" u="none" strike="noStrike" kern="1200" cap="none" spc="0" normalizeH="0" baseline="0" noProof="0" dirty="0">
                <a:ln>
                  <a:noFill/>
                </a:ln>
                <a:effectLst/>
                <a:uLnTx/>
                <a:uFillTx/>
                <a:latin typeface="Calibri"/>
                <a:ea typeface="ＭＳ Ｐゴシック" panose="020B0600070205080204" pitchFamily="50" charset="-128"/>
                <a:cs typeface="+mn-cs"/>
              </a:rPr>
              <a:t>目標の検討や効果検証</a:t>
            </a:r>
          </a:p>
        </p:txBody>
      </p:sp>
      <p:sp>
        <p:nvSpPr>
          <p:cNvPr id="28" name="角丸四角形 27"/>
          <p:cNvSpPr/>
          <p:nvPr/>
        </p:nvSpPr>
        <p:spPr>
          <a:xfrm>
            <a:off x="3039161" y="3960785"/>
            <a:ext cx="2538205" cy="576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0" name="テキスト ボックス 29"/>
          <p:cNvSpPr txBox="1"/>
          <p:nvPr/>
        </p:nvSpPr>
        <p:spPr>
          <a:xfrm>
            <a:off x="3157420" y="4045193"/>
            <a:ext cx="3271228" cy="461665"/>
          </a:xfrm>
          <a:prstGeom prst="rect">
            <a:avLst/>
          </a:prstGeom>
          <a:noFill/>
        </p:spPr>
        <p:txBody>
          <a:bodyPr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Calibri"/>
                <a:ea typeface="ＭＳ Ｐゴシック" panose="020B0600070205080204" pitchFamily="50" charset="-128"/>
                <a:cs typeface="+mn-cs"/>
              </a:rPr>
              <a:t>○</a:t>
            </a:r>
            <a:r>
              <a:rPr lang="ja-JP" altLang="en-US" sz="1200" dirty="0">
                <a:latin typeface="Calibri"/>
                <a:ea typeface="ＭＳ Ｐゴシック" panose="020B0600070205080204" pitchFamily="50" charset="-128"/>
              </a:rPr>
              <a:t>暫定</a:t>
            </a:r>
            <a:r>
              <a:rPr kumimoji="1" lang="ja-JP" altLang="en-US" sz="1200" b="0" i="0" u="none" strike="noStrike" kern="1200" cap="none" spc="0" normalizeH="0" baseline="0" noProof="0" dirty="0">
                <a:ln>
                  <a:noFill/>
                </a:ln>
                <a:effectLst/>
                <a:uLnTx/>
                <a:uFillTx/>
                <a:latin typeface="Calibri"/>
                <a:ea typeface="ＭＳ Ｐゴシック" panose="020B0600070205080204" pitchFamily="50" charset="-128"/>
                <a:cs typeface="+mn-cs"/>
              </a:rPr>
              <a:t>期間における新規事業の</a:t>
            </a:r>
            <a:endParaRPr kumimoji="1" lang="en-US" altLang="ja-JP" sz="1200" b="0" i="0" u="none" strike="noStrike" kern="1200" cap="none" spc="0" normalizeH="0" baseline="0" noProof="0" dirty="0">
              <a:ln>
                <a:noFill/>
              </a:ln>
              <a:effectLst/>
              <a:uLnTx/>
              <a:uFillTx/>
              <a:latin typeface="Calibri"/>
              <a:ea typeface="ＭＳ Ｐゴシック" panose="020B0600070205080204" pitchFamily="50" charset="-128"/>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Calibri"/>
                <a:ea typeface="ＭＳ Ｐゴシック" panose="020B0600070205080204" pitchFamily="50" charset="-128"/>
                <a:cs typeface="+mn-cs"/>
              </a:rPr>
              <a:t>    検討を含めた事業精査</a:t>
            </a:r>
          </a:p>
        </p:txBody>
      </p:sp>
      <p:sp>
        <p:nvSpPr>
          <p:cNvPr id="41" name="角丸四角形 40"/>
          <p:cNvSpPr/>
          <p:nvPr/>
        </p:nvSpPr>
        <p:spPr>
          <a:xfrm>
            <a:off x="5285203" y="5121272"/>
            <a:ext cx="3096344" cy="879340"/>
          </a:xfrm>
          <a:prstGeom prst="roundRect">
            <a:avLst/>
          </a:prstGeom>
        </p:spPr>
        <p:style>
          <a:lnRef idx="1">
            <a:schemeClr val="accent1"/>
          </a:lnRef>
          <a:fillRef idx="2">
            <a:schemeClr val="accent1"/>
          </a:fillRef>
          <a:effectRef idx="1">
            <a:schemeClr val="accent1"/>
          </a:effectRef>
          <a:fontRef idx="minor">
            <a:schemeClr val="dk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2" name="Rectangle 2"/>
          <p:cNvSpPr>
            <a:spLocks noChangeArrowheads="1"/>
          </p:cNvSpPr>
          <p:nvPr/>
        </p:nvSpPr>
        <p:spPr bwMode="auto">
          <a:xfrm>
            <a:off x="5289452" y="5117785"/>
            <a:ext cx="1959328" cy="305471"/>
          </a:xfrm>
          <a:prstGeom prst="rect">
            <a:avLst/>
          </a:prstGeom>
          <a:solidFill>
            <a:schemeClr val="bg1"/>
          </a:solidFill>
          <a:ln w="19050">
            <a:solidFill>
              <a:srgbClr val="000080"/>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第２段階（</a:t>
            </a:r>
            <a:r>
              <a:rPr kumimoji="1" lang="en-US" altLang="ja-JP"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2021</a:t>
            </a: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年度～）</a:t>
            </a:r>
            <a:endParaRPr kumimoji="1" lang="en-US" altLang="ja-JP"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p:txBody>
      </p:sp>
      <p:sp>
        <p:nvSpPr>
          <p:cNvPr id="43" name="テキスト ボックス 42"/>
          <p:cNvSpPr txBox="1"/>
          <p:nvPr/>
        </p:nvSpPr>
        <p:spPr>
          <a:xfrm>
            <a:off x="5344703" y="5487615"/>
            <a:ext cx="2949760" cy="461665"/>
          </a:xfrm>
          <a:prstGeom prst="rect">
            <a:avLst/>
          </a:prstGeom>
          <a:noFill/>
        </p:spPr>
        <p:txBody>
          <a:bodyPr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○交付金化後の府市事業にかかる</a:t>
            </a: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施策の方向性・目標の検討や効果検証</a:t>
            </a:r>
          </a:p>
        </p:txBody>
      </p:sp>
      <p:sp>
        <p:nvSpPr>
          <p:cNvPr id="22" name="スライド番号プレースホルダー 3"/>
          <p:cNvSpPr>
            <a:spLocks noGrp="1"/>
          </p:cNvSpPr>
          <p:nvPr>
            <p:ph type="sldNum" sz="quarter" idx="12"/>
          </p:nvPr>
        </p:nvSpPr>
        <p:spPr>
          <a:xfrm>
            <a:off x="6949953" y="645123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C593BD6-7B81-4DC4-A419-5351E31EDD39}"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24" name="Rectangle 2"/>
          <p:cNvSpPr>
            <a:spLocks noChangeArrowheads="1"/>
          </p:cNvSpPr>
          <p:nvPr/>
        </p:nvSpPr>
        <p:spPr bwMode="auto">
          <a:xfrm>
            <a:off x="5984024" y="1692564"/>
            <a:ext cx="997422" cy="309288"/>
          </a:xfrm>
          <a:prstGeom prst="rect">
            <a:avLst/>
          </a:prstGeom>
          <a:solidFill>
            <a:schemeClr val="bg1"/>
          </a:solidFill>
          <a:ln w="38100">
            <a:solidFill>
              <a:schemeClr val="bg1"/>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2021</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年度</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cxnSp>
        <p:nvCxnSpPr>
          <p:cNvPr id="6" name="直線矢印コネクタ 5"/>
          <p:cNvCxnSpPr/>
          <p:nvPr/>
        </p:nvCxnSpPr>
        <p:spPr>
          <a:xfrm>
            <a:off x="209468" y="1834847"/>
            <a:ext cx="5642367" cy="0"/>
          </a:xfrm>
          <a:prstGeom prst="straightConnector1">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2073770" y="1690830"/>
            <a:ext cx="1332000" cy="32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暫定期間</a:t>
            </a:r>
          </a:p>
        </p:txBody>
      </p:sp>
      <p:cxnSp>
        <p:nvCxnSpPr>
          <p:cNvPr id="26" name="直線矢印コネクタ 25"/>
          <p:cNvCxnSpPr/>
          <p:nvPr/>
        </p:nvCxnSpPr>
        <p:spPr>
          <a:xfrm>
            <a:off x="7017731" y="1834847"/>
            <a:ext cx="1989584" cy="0"/>
          </a:xfrm>
          <a:prstGeom prst="straightConnector1">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3" name="正方形/長方形 22"/>
          <p:cNvSpPr/>
          <p:nvPr/>
        </p:nvSpPr>
        <p:spPr>
          <a:xfrm>
            <a:off x="7366244" y="1676928"/>
            <a:ext cx="1332000" cy="32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本格実施</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29" name="正方形/長方形 28"/>
          <p:cNvSpPr/>
          <p:nvPr/>
        </p:nvSpPr>
        <p:spPr>
          <a:xfrm>
            <a:off x="224561" y="620688"/>
            <a:ext cx="7896609" cy="369332"/>
          </a:xfrm>
          <a:prstGeom prst="rect">
            <a:avLst/>
          </a:prstGeom>
        </p:spPr>
        <p:txBody>
          <a:bodyPr wrap="square">
            <a:spAutoFit/>
          </a:bodyPr>
          <a:lstStyle/>
          <a:p>
            <a:pPr marL="285750" indent="-285750">
              <a:buFont typeface="Wingdings" panose="05000000000000000000" pitchFamily="2" charset="2"/>
              <a:buChar char="n"/>
            </a:pPr>
            <a:r>
              <a:rPr lang="en-US" altLang="ja-JP" dirty="0">
                <a:latin typeface="Meiryo UI" panose="020B0604030504040204" pitchFamily="50" charset="-128"/>
                <a:ea typeface="Meiryo UI" panose="020B0604030504040204" pitchFamily="50" charset="-128"/>
              </a:rPr>
              <a:t>2021</a:t>
            </a:r>
            <a:r>
              <a:rPr lang="ja-JP" altLang="en-US" dirty="0">
                <a:latin typeface="Meiryo UI" panose="020B0604030504040204" pitchFamily="50" charset="-128"/>
                <a:ea typeface="Meiryo UI" panose="020B0604030504040204" pitchFamily="50" charset="-128"/>
              </a:rPr>
              <a:t>年度以降の本格実施へ向けて、段階的に大阪産業局の機能強化を図る。</a:t>
            </a:r>
          </a:p>
        </p:txBody>
      </p:sp>
    </p:spTree>
    <p:extLst>
      <p:ext uri="{BB962C8B-B14F-4D97-AF65-F5344CB8AC3E}">
        <p14:creationId xmlns:p14="http://schemas.microsoft.com/office/powerpoint/2010/main" val="3073316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23167"/>
            <a:ext cx="6120000" cy="43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kumimoji="1"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検討の</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スケジュール（交付金化）</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967265725"/>
              </p:ext>
            </p:extLst>
          </p:nvPr>
        </p:nvGraphicFramePr>
        <p:xfrm>
          <a:off x="83326" y="983474"/>
          <a:ext cx="8881162" cy="1811522"/>
        </p:xfrm>
        <a:graphic>
          <a:graphicData uri="http://schemas.openxmlformats.org/drawingml/2006/table">
            <a:tbl>
              <a:tblPr firstRow="1" firstCol="1">
                <a:tableStyleId>{5C22544A-7EE6-4342-B048-85BDC9FD1C3A}</a:tableStyleId>
              </a:tblPr>
              <a:tblGrid>
                <a:gridCol w="806010">
                  <a:extLst>
                    <a:ext uri="{9D8B030D-6E8A-4147-A177-3AD203B41FA5}">
                      <a16:colId xmlns:a16="http://schemas.microsoft.com/office/drawing/2014/main" val="20000"/>
                    </a:ext>
                  </a:extLst>
                </a:gridCol>
                <a:gridCol w="1717455">
                  <a:extLst>
                    <a:ext uri="{9D8B030D-6E8A-4147-A177-3AD203B41FA5}">
                      <a16:colId xmlns:a16="http://schemas.microsoft.com/office/drawing/2014/main" val="20001"/>
                    </a:ext>
                  </a:extLst>
                </a:gridCol>
                <a:gridCol w="2160240">
                  <a:extLst>
                    <a:ext uri="{9D8B030D-6E8A-4147-A177-3AD203B41FA5}">
                      <a16:colId xmlns:a16="http://schemas.microsoft.com/office/drawing/2014/main" val="20002"/>
                    </a:ext>
                  </a:extLst>
                </a:gridCol>
                <a:gridCol w="2139639">
                  <a:extLst>
                    <a:ext uri="{9D8B030D-6E8A-4147-A177-3AD203B41FA5}">
                      <a16:colId xmlns:a16="http://schemas.microsoft.com/office/drawing/2014/main" val="20003"/>
                    </a:ext>
                  </a:extLst>
                </a:gridCol>
                <a:gridCol w="2057818">
                  <a:extLst>
                    <a:ext uri="{9D8B030D-6E8A-4147-A177-3AD203B41FA5}">
                      <a16:colId xmlns:a16="http://schemas.microsoft.com/office/drawing/2014/main" val="20004"/>
                    </a:ext>
                  </a:extLst>
                </a:gridCol>
              </a:tblGrid>
              <a:tr h="364560">
                <a:tc gridSpan="2">
                  <a:txBody>
                    <a:bodyPr/>
                    <a:lstStyle/>
                    <a:p>
                      <a:pPr algn="ctr" fontAlgn="ctr"/>
                      <a:r>
                        <a:rPr lang="ja-JP" altLang="en-US" sz="12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17" marR="9117" marT="9117" marB="0" anchor="ctr"/>
                </a:tc>
                <a:tc hMerge="1">
                  <a:txBody>
                    <a:bodyPr/>
                    <a:lstStyle/>
                    <a:p>
                      <a:endParaRPr kumimoji="1" lang="ja-JP" altLang="en-US"/>
                    </a:p>
                  </a:txBody>
                  <a:tcPr/>
                </a:tc>
                <a:tc>
                  <a:txBody>
                    <a:bodyPr/>
                    <a:lstStyle/>
                    <a:p>
                      <a:pPr algn="ctr" fontAlgn="ctr"/>
                      <a:r>
                        <a:rPr lang="en-US" altLang="ja-JP" sz="12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2019</a:t>
                      </a:r>
                      <a:r>
                        <a:rPr lang="ja-JP" altLang="en-US" sz="12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en-US" altLang="ja-JP" sz="12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H31</a:t>
                      </a:r>
                      <a:r>
                        <a:rPr lang="ja-JP" altLang="en-US" sz="12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）暫定</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17" marR="9117" marT="9117" marB="0" anchor="ctr"/>
                </a:tc>
                <a:tc>
                  <a:txBody>
                    <a:bodyPr/>
                    <a:lstStyle/>
                    <a:p>
                      <a:pPr algn="ctr" fontAlgn="ctr"/>
                      <a:r>
                        <a:rPr lang="en-US" altLang="ja-JP" sz="12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2020</a:t>
                      </a:r>
                      <a:r>
                        <a:rPr lang="ja-JP" altLang="en-US" sz="12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en-US" altLang="ja-JP" sz="12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R2</a:t>
                      </a:r>
                      <a:r>
                        <a:rPr lang="ja-JP" altLang="en-US" sz="12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）暫定</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17" marR="9117" marT="9117" marB="0" anchor="ctr"/>
                </a:tc>
                <a:tc>
                  <a:txBody>
                    <a:bodyPr/>
                    <a:lstStyle/>
                    <a:p>
                      <a:pPr algn="ctr" fontAlgn="ctr"/>
                      <a:r>
                        <a:rPr lang="en-US" altLang="ja-JP" sz="120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120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年度（Ｒ</a:t>
                      </a:r>
                      <a:r>
                        <a:rPr lang="en-US" altLang="ja-JP" sz="120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20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17" marR="9117" marT="9117" marB="0" anchor="ctr"/>
                </a:tc>
                <a:extLst>
                  <a:ext uri="{0D108BD9-81ED-4DB2-BD59-A6C34878D82A}">
                    <a16:rowId xmlns:a16="http://schemas.microsoft.com/office/drawing/2014/main" val="10000"/>
                  </a:ext>
                </a:extLst>
              </a:tr>
              <a:tr h="396529">
                <a:tc>
                  <a:txBody>
                    <a:bodyPr/>
                    <a:lstStyle/>
                    <a:p>
                      <a:pPr algn="ctr" fontAlgn="ctr"/>
                      <a:r>
                        <a:rPr lang="ja-JP" altLang="en-US" sz="1600" u="none" strike="noStrike" dirty="0">
                          <a:effectLst/>
                          <a:latin typeface="Meiryo UI" panose="020B0604030504040204" pitchFamily="50" charset="-128"/>
                          <a:ea typeface="Meiryo UI" panose="020B0604030504040204" pitchFamily="50" charset="-128"/>
                          <a:cs typeface="Meiryo UI" panose="020B0604030504040204" pitchFamily="50" charset="-128"/>
                        </a:rPr>
                        <a:t>府</a:t>
                      </a: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17" marR="9117" marT="9117" marB="0" anchor="ctr"/>
                </a:tc>
                <a:tc>
                  <a:txBody>
                    <a:bodyPr/>
                    <a:lstStyle/>
                    <a:p>
                      <a:pPr algn="l" fontAlgn="ctr"/>
                      <a:r>
                        <a:rPr lang="ja-JP" altLang="en-US" sz="1300" b="1"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移管検討事業</a:t>
                      </a:r>
                      <a:br>
                        <a:rPr lang="ja-JP" altLang="en-US" sz="1300" b="1"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050" b="1"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（もと産振機構実施分含む）</a:t>
                      </a:r>
                      <a:endParaRPr lang="ja-JP" altLang="en-US" sz="105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17" marR="9117" marT="9117" marB="0" anchor="ctr"/>
                </a:tc>
                <a:tc>
                  <a:txBody>
                    <a:bodyPr/>
                    <a:lstStyle/>
                    <a:p>
                      <a:pPr algn="l" fontAlgn="ctr"/>
                      <a:r>
                        <a:rPr lang="ja-JP" altLang="en-US" sz="12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大阪産業局へ</a:t>
                      </a:r>
                      <a:r>
                        <a:rPr lang="ja-JP" altLang="en-US" sz="12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の負担金等</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17" marR="9117" marT="9117" marB="0" anchor="ctr"/>
                </a:tc>
                <a:tc>
                  <a:txBody>
                    <a:bodyPr/>
                    <a:lstStyle/>
                    <a:p>
                      <a:pPr algn="l" fontAlgn="ctr"/>
                      <a:r>
                        <a:rPr lang="ja-JP" altLang="en-US" sz="12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大阪産業局へ</a:t>
                      </a:r>
                      <a:r>
                        <a:rPr lang="ja-JP" altLang="en-US" sz="12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の負担金等</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17" marR="9117" marT="9117" marB="0" anchor="ctr"/>
                </a:tc>
                <a:tc rowSpan="3">
                  <a:txBody>
                    <a:bodyPr/>
                    <a:lstStyle/>
                    <a:p>
                      <a:pPr algn="ctr" fontAlgn="ctr"/>
                      <a:r>
                        <a:rPr lang="ja-JP" altLang="en-US" sz="1500" b="1"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交付金化をめざす</a:t>
                      </a:r>
                      <a:endParaRPr lang="ja-JP" altLang="en-US" sz="15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17" marR="9117" marT="9117" marB="0" anchor="ctr"/>
                </a:tc>
                <a:extLst>
                  <a:ext uri="{0D108BD9-81ED-4DB2-BD59-A6C34878D82A}">
                    <a16:rowId xmlns:a16="http://schemas.microsoft.com/office/drawing/2014/main" val="10001"/>
                  </a:ext>
                </a:extLst>
              </a:tr>
              <a:tr h="602536">
                <a:tc rowSpan="2">
                  <a:txBody>
                    <a:bodyPr/>
                    <a:lstStyle/>
                    <a:p>
                      <a:pPr algn="ctr" fontAlgn="ctr"/>
                      <a:r>
                        <a:rPr lang="ja-JP" altLang="en-US" sz="1600" u="none" strike="noStrike" dirty="0">
                          <a:effectLst/>
                          <a:latin typeface="Meiryo UI" panose="020B0604030504040204" pitchFamily="50" charset="-128"/>
                          <a:ea typeface="Meiryo UI" panose="020B0604030504040204" pitchFamily="50" charset="-128"/>
                          <a:cs typeface="Meiryo UI" panose="020B0604030504040204" pitchFamily="50" charset="-128"/>
                        </a:rPr>
                        <a:t>市</a:t>
                      </a: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17" marR="9117" marT="9117" marB="0" anchor="ctr"/>
                </a:tc>
                <a:tc>
                  <a:txBody>
                    <a:bodyPr/>
                    <a:lstStyle/>
                    <a:p>
                      <a:pPr algn="l" fontAlgn="ctr"/>
                      <a:r>
                        <a:rPr lang="ja-JP" altLang="en-US" sz="1300" b="1"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移管検討事業</a:t>
                      </a:r>
                      <a:br>
                        <a:rPr lang="ja-JP" altLang="en-US" sz="1300" b="1"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050" b="1"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（もと都市型</a:t>
                      </a:r>
                      <a:r>
                        <a:rPr lang="en-US" altLang="ja-JP" sz="1050" b="1"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C</a:t>
                      </a:r>
                      <a:r>
                        <a:rPr lang="ja-JP" altLang="en-US" sz="1050" b="1"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受託分含む）</a:t>
                      </a:r>
                      <a:endParaRPr lang="ja-JP" altLang="en-US" sz="105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17" marR="9117" marT="9117" marB="0" anchor="ctr"/>
                </a:tc>
                <a:tc>
                  <a:txBody>
                    <a:bodyPr/>
                    <a:lstStyle/>
                    <a:p>
                      <a:pPr algn="l" fontAlgn="ctr"/>
                      <a:r>
                        <a:rPr lang="ja-JP" altLang="en-US" sz="12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大阪産業局へ</a:t>
                      </a:r>
                      <a:r>
                        <a:rPr lang="ja-JP" altLang="en-US" sz="12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資源集中</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17" marR="9117" marT="9117"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・大阪産業局へ</a:t>
                      </a:r>
                      <a:r>
                        <a:rPr lang="ja-JP" altLang="en-US" sz="12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の交付金</a:t>
                      </a:r>
                      <a:br>
                        <a:rPr lang="ja-JP" altLang="en-US" sz="12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2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（順次可能なものから）</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1200" u="none" strike="noStrike"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・大阪産業局へ</a:t>
                      </a:r>
                      <a:r>
                        <a:rPr lang="ja-JP" altLang="en-US" sz="12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資源集中</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17" marR="9117" marT="9117" marB="0" anchor="ctr"/>
                </a:tc>
                <a:tc vMerge="1">
                  <a:txBody>
                    <a:bodyPr/>
                    <a:lstStyle/>
                    <a:p>
                      <a:endParaRPr kumimoji="1" lang="ja-JP" altLang="en-US"/>
                    </a:p>
                  </a:txBody>
                  <a:tcPr/>
                </a:tc>
                <a:extLst>
                  <a:ext uri="{0D108BD9-81ED-4DB2-BD59-A6C34878D82A}">
                    <a16:rowId xmlns:a16="http://schemas.microsoft.com/office/drawing/2014/main" val="10002"/>
                  </a:ext>
                </a:extLst>
              </a:tr>
              <a:tr h="447897">
                <a:tc vMerge="1">
                  <a:txBody>
                    <a:bodyPr/>
                    <a:lstStyle/>
                    <a:p>
                      <a:endParaRPr kumimoji="1" lang="ja-JP" altLang="en-US"/>
                    </a:p>
                  </a:txBody>
                  <a:tcPr/>
                </a:tc>
                <a:tc>
                  <a:txBody>
                    <a:bodyPr/>
                    <a:lstStyle/>
                    <a:p>
                      <a:pPr algn="l" fontAlgn="ctr"/>
                      <a:r>
                        <a:rPr lang="zh-TW" altLang="en-US" sz="1300" b="1" u="none" strike="noStrike" dirty="0">
                          <a:effectLst/>
                          <a:latin typeface="Meiryo UI" panose="020B0604030504040204" pitchFamily="50" charset="-128"/>
                          <a:ea typeface="Meiryo UI" panose="020B0604030504040204" pitchFamily="50" charset="-128"/>
                          <a:cs typeface="Meiryo UI" panose="020B0604030504040204" pitchFamily="50" charset="-128"/>
                        </a:rPr>
                        <a:t> 既交付金事業</a:t>
                      </a:r>
                      <a:endParaRPr lang="zh-TW" altLang="en-US" sz="13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17" marR="9117" marT="9117" marB="0" anchor="ctr"/>
                </a:tc>
                <a:tc>
                  <a:txBody>
                    <a:bodyPr/>
                    <a:lstStyle/>
                    <a:p>
                      <a:pPr algn="l" fontAlgn="ctr"/>
                      <a:r>
                        <a:rPr lang="ja-JP" altLang="en-US" sz="1200" u="none" strike="noStrike" dirty="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大阪産業局へ</a:t>
                      </a:r>
                      <a:r>
                        <a:rPr lang="ja-JP" altLang="en-US" sz="1200" u="none" strike="noStrike" dirty="0">
                          <a:effectLst/>
                          <a:latin typeface="Meiryo UI" panose="020B0604030504040204" pitchFamily="50" charset="-128"/>
                          <a:ea typeface="Meiryo UI" panose="020B0604030504040204" pitchFamily="50" charset="-128"/>
                          <a:cs typeface="Meiryo UI" panose="020B0604030504040204" pitchFamily="50" charset="-128"/>
                        </a:rPr>
                        <a:t>の交付金</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17" marR="9117" marT="9117" marB="0" anchor="ctr"/>
                </a:tc>
                <a:tc>
                  <a:txBody>
                    <a:bodyPr/>
                    <a:lstStyle/>
                    <a:p>
                      <a:pPr algn="l" fontAlgn="ctr"/>
                      <a:r>
                        <a:rPr lang="ja-JP" altLang="en-US" sz="1200" u="none" strike="noStrike" dirty="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大阪産業局へ</a:t>
                      </a:r>
                      <a:r>
                        <a:rPr lang="ja-JP" altLang="en-US" sz="1200" u="none" strike="noStrike" dirty="0">
                          <a:effectLst/>
                          <a:latin typeface="Meiryo UI" panose="020B0604030504040204" pitchFamily="50" charset="-128"/>
                          <a:ea typeface="Meiryo UI" panose="020B0604030504040204" pitchFamily="50" charset="-128"/>
                          <a:cs typeface="Meiryo UI" panose="020B0604030504040204" pitchFamily="50" charset="-128"/>
                        </a:rPr>
                        <a:t>の交付金</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17" marR="9117" marT="9117" marB="0" anchor="ctr"/>
                </a:tc>
                <a:tc vMerge="1">
                  <a:txBody>
                    <a:bodyPr/>
                    <a:lstStyle/>
                    <a:p>
                      <a:endParaRPr kumimoji="1" lang="ja-JP" altLang="en-US"/>
                    </a:p>
                  </a:txBody>
                  <a:tcPr/>
                </a:tc>
                <a:extLst>
                  <a:ext uri="{0D108BD9-81ED-4DB2-BD59-A6C34878D82A}">
                    <a16:rowId xmlns:a16="http://schemas.microsoft.com/office/drawing/2014/main" val="10003"/>
                  </a:ext>
                </a:extLst>
              </a:tr>
            </a:tbl>
          </a:graphicData>
        </a:graphic>
      </p:graphicFrame>
      <p:sp>
        <p:nvSpPr>
          <p:cNvPr id="11" name="角丸四角形 10"/>
          <p:cNvSpPr/>
          <p:nvPr/>
        </p:nvSpPr>
        <p:spPr>
          <a:xfrm>
            <a:off x="4861146" y="3597083"/>
            <a:ext cx="3816000" cy="25920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436442" y="3156600"/>
            <a:ext cx="3627916" cy="369332"/>
          </a:xfrm>
          <a:prstGeom prst="rect">
            <a:avLst/>
          </a:prstGeom>
          <a:noFill/>
        </p:spPr>
        <p:txBody>
          <a:bodyPr wrap="none" rtlCol="0">
            <a:spAutoFit/>
          </a:bodyPr>
          <a:lstStyle/>
          <a:p>
            <a:r>
              <a:rPr kumimoji="1" lang="ja-JP" altLang="en-US" b="1" u="sng" dirty="0" smtClean="0">
                <a:latin typeface="Meiryo UI" panose="020B0604030504040204" pitchFamily="50" charset="-128"/>
                <a:ea typeface="Meiryo UI" panose="020B0604030504040204" pitchFamily="50" charset="-128"/>
                <a:cs typeface="Meiryo UI" panose="020B0604030504040204" pitchFamily="50" charset="-128"/>
              </a:rPr>
              <a:t>大阪産業局　</a:t>
            </a:r>
            <a:r>
              <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600" b="1" u="sng"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1" u="sng" dirty="0">
                <a:latin typeface="Meiryo UI" panose="020B0604030504040204" pitchFamily="50" charset="-128"/>
                <a:ea typeface="Meiryo UI" panose="020B0604030504040204" pitchFamily="50" charset="-128"/>
                <a:cs typeface="Meiryo UI" panose="020B0604030504040204" pitchFamily="50" charset="-128"/>
              </a:rPr>
              <a:t>H31</a:t>
            </a:r>
            <a:r>
              <a:rPr kumimoji="1" lang="ja-JP" altLang="en-US" sz="1600" b="1" u="sng"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1" u="sng" dirty="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5585973" y="3168527"/>
            <a:ext cx="2416046" cy="369332"/>
          </a:xfrm>
          <a:prstGeom prst="rect">
            <a:avLst/>
          </a:prstGeom>
          <a:noFill/>
        </p:spPr>
        <p:txBody>
          <a:bodyPr wrap="none" rtlCol="0">
            <a:spAutoFit/>
          </a:bodyPr>
          <a:lstStyle/>
          <a:p>
            <a:r>
              <a:rPr kumimoji="1" lang="ja-JP" altLang="en-US" b="1" u="sng" dirty="0" smtClean="0">
                <a:latin typeface="Meiryo UI" panose="020B0604030504040204" pitchFamily="50" charset="-128"/>
                <a:ea typeface="Meiryo UI" panose="020B0604030504040204" pitchFamily="50" charset="-128"/>
                <a:cs typeface="Meiryo UI" panose="020B0604030504040204" pitchFamily="50" charset="-128"/>
              </a:rPr>
              <a:t>大阪産業局　</a:t>
            </a:r>
            <a:r>
              <a:rPr kumimoji="1" lang="en-US" altLang="ja-JP" b="1"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b="1" u="sng" dirty="0" smtClean="0">
                <a:latin typeface="Meiryo UI" panose="020B0604030504040204" pitchFamily="50" charset="-128"/>
                <a:ea typeface="Meiryo UI" panose="020B0604030504040204" pitchFamily="50" charset="-128"/>
                <a:cs typeface="Meiryo UI" panose="020B0604030504040204" pitchFamily="50" charset="-128"/>
              </a:rPr>
              <a:t>将来像</a:t>
            </a:r>
            <a:r>
              <a:rPr lang="en-US" altLang="ja-JP" b="1" u="sng"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5383099" y="5717610"/>
            <a:ext cx="2816797" cy="307777"/>
          </a:xfrm>
          <a:prstGeom prst="rect">
            <a:avLst/>
          </a:prstGeom>
          <a:noFill/>
        </p:spPr>
        <p:txBody>
          <a:bodyPr wrap="non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○委託料（国、他自治体等公募）</a:t>
            </a:r>
          </a:p>
        </p:txBody>
      </p:sp>
      <p:sp>
        <p:nvSpPr>
          <p:cNvPr id="15" name="テキスト ボックス 14"/>
          <p:cNvSpPr txBox="1"/>
          <p:nvPr/>
        </p:nvSpPr>
        <p:spPr>
          <a:xfrm>
            <a:off x="642166" y="5618795"/>
            <a:ext cx="3009466" cy="584775"/>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○委託料</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（国、他自治体等公募）</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2325915" y="4930133"/>
            <a:ext cx="1411236" cy="338554"/>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○府負担金等</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2549480" y="3763472"/>
            <a:ext cx="940929" cy="523220"/>
          </a:xfrm>
          <a:prstGeom prst="rect">
            <a:avLst/>
          </a:prstGeom>
          <a:solidFill>
            <a:schemeClr val="bg1"/>
          </a:solidFill>
        </p:spPr>
        <p:txBody>
          <a:bodyPr wrap="square" lIns="0" rIns="0" rtlCol="0">
            <a:spAutoFit/>
          </a:bodyPr>
          <a:lstStyle/>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府事業</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（府域事業）</a:t>
            </a:r>
          </a:p>
        </p:txBody>
      </p:sp>
      <p:sp>
        <p:nvSpPr>
          <p:cNvPr id="19" name="テキスト ボックス 18"/>
          <p:cNvSpPr txBox="1"/>
          <p:nvPr/>
        </p:nvSpPr>
        <p:spPr>
          <a:xfrm>
            <a:off x="2422595" y="4207020"/>
            <a:ext cx="1296000" cy="792525"/>
          </a:xfrm>
          <a:prstGeom prst="rect">
            <a:avLst/>
          </a:prstGeom>
          <a:noFill/>
        </p:spPr>
        <p:txBody>
          <a:bodyPr wrap="square" rtlCol="0">
            <a:spAutoFit/>
          </a:bodyPr>
          <a:lstStyle/>
          <a:p>
            <a:r>
              <a:rPr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・国際化支援</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・ベンチャー支援</a:t>
            </a:r>
            <a:endParaRPr lang="en-US" altLang="ja-JP" sz="105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・ものづくり支援　</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等</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0" name="グループ化 19"/>
          <p:cNvGrpSpPr/>
          <p:nvPr/>
        </p:nvGrpSpPr>
        <p:grpSpPr>
          <a:xfrm>
            <a:off x="455946" y="3757841"/>
            <a:ext cx="1579091" cy="2095147"/>
            <a:chOff x="2570803" y="3860920"/>
            <a:chExt cx="1579091" cy="1540260"/>
          </a:xfrm>
        </p:grpSpPr>
        <p:sp>
          <p:nvSpPr>
            <p:cNvPr id="22" name="テキスト ボックス 21"/>
            <p:cNvSpPr txBox="1"/>
            <p:nvPr/>
          </p:nvSpPr>
          <p:spPr>
            <a:xfrm>
              <a:off x="2781930" y="4057418"/>
              <a:ext cx="1343556" cy="961621"/>
            </a:xfrm>
            <a:prstGeom prst="rect">
              <a:avLst/>
            </a:prstGeom>
            <a:noFill/>
          </p:spPr>
          <p:txBody>
            <a:bodyPr wrap="square" rtlCol="0">
              <a:spAutoFit/>
            </a:bodyPr>
            <a:lstStyle/>
            <a:p>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・創業支援</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・経営革新支援</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・経営基盤の強化</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2570803" y="4071755"/>
              <a:ext cx="1579091" cy="1329425"/>
            </a:xfrm>
            <a:prstGeom prst="rect">
              <a:avLst/>
            </a:prstGeom>
            <a:noFill/>
            <a:ln w="1905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2916740" y="3860920"/>
              <a:ext cx="864096" cy="384648"/>
            </a:xfrm>
            <a:prstGeom prst="rect">
              <a:avLst/>
            </a:prstGeom>
            <a:solidFill>
              <a:schemeClr val="bg1"/>
            </a:solidFill>
          </p:spPr>
          <p:txBody>
            <a:bodyPr wrap="square" lIns="0" rIns="0" rtlCol="0">
              <a:spAutoFit/>
            </a:bodyPr>
            <a:lstStyle/>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市事業</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（市域事業）</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5" name="テキスト ボックス 24"/>
          <p:cNvSpPr txBox="1"/>
          <p:nvPr/>
        </p:nvSpPr>
        <p:spPr>
          <a:xfrm>
            <a:off x="642665" y="4905148"/>
            <a:ext cx="1435126" cy="584775"/>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○市交付金</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○市委託料等</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6" name="グループ化 25"/>
          <p:cNvGrpSpPr/>
          <p:nvPr/>
        </p:nvGrpSpPr>
        <p:grpSpPr>
          <a:xfrm>
            <a:off x="5278719" y="3684455"/>
            <a:ext cx="3677066" cy="2202230"/>
            <a:chOff x="2578356" y="3860571"/>
            <a:chExt cx="1610826" cy="1805080"/>
          </a:xfrm>
        </p:grpSpPr>
        <p:sp>
          <p:nvSpPr>
            <p:cNvPr id="28" name="テキスト ボックス 27"/>
            <p:cNvSpPr txBox="1"/>
            <p:nvPr/>
          </p:nvSpPr>
          <p:spPr>
            <a:xfrm>
              <a:off x="2893182" y="5186334"/>
              <a:ext cx="1296000" cy="479317"/>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○府・市交付金</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2578356" y="4100890"/>
              <a:ext cx="1571538" cy="1482239"/>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2670256" y="3860571"/>
              <a:ext cx="1110682" cy="517158"/>
            </a:xfrm>
            <a:prstGeom prst="rect">
              <a:avLst/>
            </a:prstGeom>
            <a:solidFill>
              <a:schemeClr val="bg1"/>
            </a:solidFill>
          </p:spPr>
          <p:txBody>
            <a:bodyPr wrap="square" lIns="0" rIns="0" rtlCol="0">
              <a:spAutoFit/>
            </a:bodyPr>
            <a:lstStyle/>
            <a:p>
              <a:pPr algn="ct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府市事業</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（市域も含めた</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府内全域</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1" name="テキスト ボックス 30"/>
          <p:cNvSpPr txBox="1"/>
          <p:nvPr/>
        </p:nvSpPr>
        <p:spPr>
          <a:xfrm>
            <a:off x="5890147" y="4261411"/>
            <a:ext cx="2598421" cy="1015663"/>
          </a:xfrm>
          <a:prstGeom prst="rect">
            <a:avLst/>
          </a:prstGeom>
          <a:noFill/>
        </p:spPr>
        <p:txBody>
          <a:bodyPr wrap="square" rtlCol="0">
            <a:spAutoFit/>
          </a:bodyPr>
          <a:lstStyle/>
          <a:p>
            <a:pPr marL="171450" indent="-17145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国際ビジネス支援</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創業・ベンチャー支援</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事業承継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経営革新支援</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経営基盤の強化　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 1"/>
          <p:cNvSpPr/>
          <p:nvPr/>
        </p:nvSpPr>
        <p:spPr>
          <a:xfrm>
            <a:off x="251944" y="3597083"/>
            <a:ext cx="3816000" cy="25920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右矢印 3"/>
          <p:cNvSpPr/>
          <p:nvPr/>
        </p:nvSpPr>
        <p:spPr>
          <a:xfrm>
            <a:off x="4164625" y="4440123"/>
            <a:ext cx="838370" cy="8834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スライド番号プレースホルダー 7"/>
          <p:cNvSpPr>
            <a:spLocks noGrp="1"/>
          </p:cNvSpPr>
          <p:nvPr>
            <p:ph type="sldNum" sz="quarter" idx="12"/>
          </p:nvPr>
        </p:nvSpPr>
        <p:spPr>
          <a:xfrm>
            <a:off x="7004708" y="6469072"/>
            <a:ext cx="2133600" cy="365125"/>
          </a:xfrm>
        </p:spPr>
        <p:txBody>
          <a:bodyPr/>
          <a:lstStyle/>
          <a:p>
            <a:fld id="{BC593BD6-7B81-4DC4-A419-5351E31EDD39}" type="slidenum">
              <a:rPr kumimoji="1" lang="ja-JP" altLang="en-US" smtClean="0"/>
              <a:t>9</a:t>
            </a:fld>
            <a:endParaRPr kumimoji="1" lang="ja-JP" altLang="en-US"/>
          </a:p>
        </p:txBody>
      </p:sp>
      <p:sp>
        <p:nvSpPr>
          <p:cNvPr id="33" name="正方形/長方形 32"/>
          <p:cNvSpPr/>
          <p:nvPr/>
        </p:nvSpPr>
        <p:spPr>
          <a:xfrm>
            <a:off x="4427984" y="6297463"/>
            <a:ext cx="4591744" cy="461665"/>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今後、府市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・大阪産業局間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において、府市事業の整理を行っていくに</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あたっては、府市双方の応分負担の検討、調整が必要。</a:t>
            </a:r>
            <a:endParaRPr lang="ja-JP" altLang="en-US" sz="1200" dirty="0"/>
          </a:p>
        </p:txBody>
      </p:sp>
      <p:sp>
        <p:nvSpPr>
          <p:cNvPr id="27" name="正方形/長方形 26"/>
          <p:cNvSpPr/>
          <p:nvPr/>
        </p:nvSpPr>
        <p:spPr>
          <a:xfrm>
            <a:off x="87891" y="565946"/>
            <a:ext cx="8928692" cy="369332"/>
          </a:xfrm>
          <a:prstGeom prst="rect">
            <a:avLst/>
          </a:prstGeom>
        </p:spPr>
        <p:txBody>
          <a:bodyPr wrap="square">
            <a:spAutoFit/>
          </a:bodyPr>
          <a:lstStyle/>
          <a:p>
            <a:pPr marL="285750" indent="-285750">
              <a:buFont typeface="Wingdings" panose="05000000000000000000" pitchFamily="2" charset="2"/>
              <a:buChar char="n"/>
            </a:pPr>
            <a:r>
              <a:rPr lang="ja-JP" altLang="en-US" dirty="0">
                <a:latin typeface="Meiryo UI" panose="020B0604030504040204" pitchFamily="50" charset="-128"/>
                <a:ea typeface="Meiryo UI" panose="020B0604030504040204" pitchFamily="50" charset="-128"/>
              </a:rPr>
              <a:t>現在の府市の予算執行スキームを段階的に見直し、</a:t>
            </a:r>
            <a:r>
              <a:rPr lang="en-US" altLang="ja-JP" dirty="0">
                <a:latin typeface="Meiryo UI" panose="020B0604030504040204" pitchFamily="50" charset="-128"/>
                <a:ea typeface="Meiryo UI" panose="020B0604030504040204" pitchFamily="50" charset="-128"/>
              </a:rPr>
              <a:t>2021</a:t>
            </a:r>
            <a:r>
              <a:rPr lang="ja-JP" altLang="en-US" dirty="0">
                <a:latin typeface="Meiryo UI" panose="020B0604030504040204" pitchFamily="50" charset="-128"/>
                <a:ea typeface="Meiryo UI" panose="020B0604030504040204" pitchFamily="50" charset="-128"/>
              </a:rPr>
              <a:t>年度の交付金化を目指す。</a:t>
            </a:r>
          </a:p>
        </p:txBody>
      </p:sp>
    </p:spTree>
    <p:extLst>
      <p:ext uri="{BB962C8B-B14F-4D97-AF65-F5344CB8AC3E}">
        <p14:creationId xmlns:p14="http://schemas.microsoft.com/office/powerpoint/2010/main" val="407487231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1680</Words>
  <PresentationFormat>画面に合わせる (4:3)</PresentationFormat>
  <Paragraphs>425</Paragraphs>
  <Slides>16</Slides>
  <Notes>13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16</vt:i4>
      </vt:variant>
    </vt:vector>
  </HeadingPairs>
  <TitlesOfParts>
    <vt:vector size="23" baseType="lpstr">
      <vt:lpstr>HG丸ｺﾞｼｯｸM-PRO</vt:lpstr>
      <vt:lpstr>Meiryo UI</vt:lpstr>
      <vt:lpstr>ＭＳ Ｐゴシック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modified xsi:type="dcterms:W3CDTF">2019-05-24T02:16:47Z</dcterms:modified>
</cp:coreProperties>
</file>