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1"/>
  </p:sldMasterIdLst>
  <p:notesMasterIdLst>
    <p:notesMasterId r:id="rId6"/>
  </p:notesMasterIdLst>
  <p:sldIdLst>
    <p:sldId id="276" r:id="rId2"/>
    <p:sldId id="277" r:id="rId3"/>
    <p:sldId id="278" r:id="rId4"/>
    <p:sldId id="279" r:id="rId5"/>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0033CC"/>
    <a:srgbClr val="FF3399"/>
    <a:srgbClr val="CCFFCC"/>
    <a:srgbClr val="CC9900"/>
    <a:srgbClr val="7F7F7F"/>
    <a:srgbClr val="8C8C8C"/>
    <a:srgbClr val="0099FF"/>
    <a:srgbClr val="BFBFB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88" autoAdjust="0"/>
    <p:restoredTop sz="94660"/>
  </p:normalViewPr>
  <p:slideViewPr>
    <p:cSldViewPr snapToGrid="0">
      <p:cViewPr varScale="1">
        <p:scale>
          <a:sx n="72" d="100"/>
          <a:sy n="72" d="100"/>
        </p:scale>
        <p:origin x="-1212"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3E3D0014-4C25-4B96-911D-130D1C48CB1A}" type="datetimeFigureOut">
              <a:rPr kumimoji="1" lang="ja-JP" altLang="en-US" smtClean="0"/>
              <a:t>2019/5/20</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47BE2952-806A-4C2F-B13A-7ADD13C699E2}" type="slidenum">
              <a:rPr kumimoji="1" lang="ja-JP" altLang="en-US" smtClean="0"/>
              <a:t>‹#›</a:t>
            </a:fld>
            <a:endParaRPr kumimoji="1" lang="ja-JP" altLang="en-US"/>
          </a:p>
        </p:txBody>
      </p:sp>
    </p:spTree>
    <p:extLst>
      <p:ext uri="{BB962C8B-B14F-4D97-AF65-F5344CB8AC3E}">
        <p14:creationId xmlns:p14="http://schemas.microsoft.com/office/powerpoint/2010/main" val="16825424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0430"/>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30042" indent="0" algn="ctr">
              <a:buNone/>
              <a:defRPr>
                <a:solidFill>
                  <a:schemeClr val="tx1">
                    <a:tint val="75000"/>
                  </a:schemeClr>
                </a:solidFill>
              </a:defRPr>
            </a:lvl2pPr>
            <a:lvl3pPr marL="860085" indent="0" algn="ctr">
              <a:buNone/>
              <a:defRPr>
                <a:solidFill>
                  <a:schemeClr val="tx1">
                    <a:tint val="75000"/>
                  </a:schemeClr>
                </a:solidFill>
              </a:defRPr>
            </a:lvl3pPr>
            <a:lvl4pPr marL="1290127" indent="0" algn="ctr">
              <a:buNone/>
              <a:defRPr>
                <a:solidFill>
                  <a:schemeClr val="tx1">
                    <a:tint val="75000"/>
                  </a:schemeClr>
                </a:solidFill>
              </a:defRPr>
            </a:lvl4pPr>
            <a:lvl5pPr marL="1720169" indent="0" algn="ctr">
              <a:buNone/>
              <a:defRPr>
                <a:solidFill>
                  <a:schemeClr val="tx1">
                    <a:tint val="75000"/>
                  </a:schemeClr>
                </a:solidFill>
              </a:defRPr>
            </a:lvl5pPr>
            <a:lvl6pPr marL="2150212" indent="0" algn="ctr">
              <a:buNone/>
              <a:defRPr>
                <a:solidFill>
                  <a:schemeClr val="tx1">
                    <a:tint val="75000"/>
                  </a:schemeClr>
                </a:solidFill>
              </a:defRPr>
            </a:lvl6pPr>
            <a:lvl7pPr marL="2580254" indent="0" algn="ctr">
              <a:buNone/>
              <a:defRPr>
                <a:solidFill>
                  <a:schemeClr val="tx1">
                    <a:tint val="75000"/>
                  </a:schemeClr>
                </a:solidFill>
              </a:defRPr>
            </a:lvl7pPr>
            <a:lvl8pPr marL="3010296" indent="0" algn="ctr">
              <a:buNone/>
              <a:defRPr>
                <a:solidFill>
                  <a:schemeClr val="tx1">
                    <a:tint val="75000"/>
                  </a:schemeClr>
                </a:solidFill>
              </a:defRPr>
            </a:lvl8pPr>
            <a:lvl9pPr marL="344033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6A74966-2F64-4484-8022-49C2B1460B2B}" type="datetime1">
              <a:rPr lang="ja-JP" altLang="en-US" smtClean="0">
                <a:solidFill>
                  <a:prstClr val="black">
                    <a:tint val="75000"/>
                  </a:prstClr>
                </a:solidFill>
              </a:rPr>
              <a:t>2019/5/20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C367102-C980-4F99-8AAC-5849ADC5C71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12694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E4886DD-545F-4D19-9D83-EEDF38E3CEE5}" type="datetime1">
              <a:rPr lang="ja-JP" altLang="en-US" smtClean="0">
                <a:solidFill>
                  <a:prstClr val="black">
                    <a:tint val="75000"/>
                  </a:prstClr>
                </a:solidFill>
              </a:rPr>
              <a:t>2019/5/20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C367102-C980-4F99-8AAC-5849ADC5C71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891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386388" y="366717"/>
            <a:ext cx="1671639" cy="78009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1478" y="366717"/>
            <a:ext cx="4849813" cy="78009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C2DE5C-7408-493A-9A43-85174B8724BB}" type="datetime1">
              <a:rPr lang="ja-JP" altLang="en-US" smtClean="0">
                <a:solidFill>
                  <a:prstClr val="black">
                    <a:tint val="75000"/>
                  </a:prstClr>
                </a:solidFill>
              </a:rPr>
              <a:t>2019/5/20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C367102-C980-4F99-8AAC-5849ADC5C71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93521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683883-F37E-4162-A45D-BDD653B44E5F}" type="datetime1">
              <a:rPr lang="ja-JP" altLang="en-US" smtClean="0">
                <a:solidFill>
                  <a:prstClr val="black">
                    <a:tint val="75000"/>
                  </a:prstClr>
                </a:solidFill>
              </a:rPr>
              <a:t>2019/5/20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sz="1600">
                <a:solidFill>
                  <a:schemeClr val="tx1"/>
                </a:solidFill>
              </a:defRPr>
            </a:lvl1pPr>
          </a:lstStyle>
          <a:p>
            <a:fld id="{DC367102-C980-4F99-8AAC-5849ADC5C718}" type="slidenum">
              <a:rPr lang="ja-JP" altLang="en-US" smtClean="0"/>
              <a:pPr/>
              <a:t>‹#›</a:t>
            </a:fld>
            <a:endParaRPr lang="ja-JP" altLang="en-US"/>
          </a:p>
        </p:txBody>
      </p:sp>
    </p:spTree>
    <p:extLst>
      <p:ext uri="{BB962C8B-B14F-4D97-AF65-F5344CB8AC3E}">
        <p14:creationId xmlns:p14="http://schemas.microsoft.com/office/powerpoint/2010/main" val="1109273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7" y="4406904"/>
            <a:ext cx="8420100" cy="1362075"/>
          </a:xfrm>
        </p:spPr>
        <p:txBody>
          <a:bodyPr anchor="t"/>
          <a:lstStyle>
            <a:lvl1pPr algn="l">
              <a:defRPr sz="376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7" y="2906718"/>
            <a:ext cx="8420100" cy="1500187"/>
          </a:xfrm>
        </p:spPr>
        <p:txBody>
          <a:bodyPr anchor="b"/>
          <a:lstStyle>
            <a:lvl1pPr marL="0" indent="0">
              <a:buNone/>
              <a:defRPr sz="1881">
                <a:solidFill>
                  <a:schemeClr val="tx1">
                    <a:tint val="75000"/>
                  </a:schemeClr>
                </a:solidFill>
              </a:defRPr>
            </a:lvl1pPr>
            <a:lvl2pPr marL="430042" indent="0">
              <a:buNone/>
              <a:defRPr sz="1693">
                <a:solidFill>
                  <a:schemeClr val="tx1">
                    <a:tint val="75000"/>
                  </a:schemeClr>
                </a:solidFill>
              </a:defRPr>
            </a:lvl2pPr>
            <a:lvl3pPr marL="860085" indent="0">
              <a:buNone/>
              <a:defRPr sz="1505">
                <a:solidFill>
                  <a:schemeClr val="tx1">
                    <a:tint val="75000"/>
                  </a:schemeClr>
                </a:solidFill>
              </a:defRPr>
            </a:lvl3pPr>
            <a:lvl4pPr marL="1290127" indent="0">
              <a:buNone/>
              <a:defRPr sz="1317">
                <a:solidFill>
                  <a:schemeClr val="tx1">
                    <a:tint val="75000"/>
                  </a:schemeClr>
                </a:solidFill>
              </a:defRPr>
            </a:lvl4pPr>
            <a:lvl5pPr marL="1720169" indent="0">
              <a:buNone/>
              <a:defRPr sz="1317">
                <a:solidFill>
                  <a:schemeClr val="tx1">
                    <a:tint val="75000"/>
                  </a:schemeClr>
                </a:solidFill>
              </a:defRPr>
            </a:lvl5pPr>
            <a:lvl6pPr marL="2150212" indent="0">
              <a:buNone/>
              <a:defRPr sz="1317">
                <a:solidFill>
                  <a:schemeClr val="tx1">
                    <a:tint val="75000"/>
                  </a:schemeClr>
                </a:solidFill>
              </a:defRPr>
            </a:lvl6pPr>
            <a:lvl7pPr marL="2580254" indent="0">
              <a:buNone/>
              <a:defRPr sz="1317">
                <a:solidFill>
                  <a:schemeClr val="tx1">
                    <a:tint val="75000"/>
                  </a:schemeClr>
                </a:solidFill>
              </a:defRPr>
            </a:lvl7pPr>
            <a:lvl8pPr marL="3010296" indent="0">
              <a:buNone/>
              <a:defRPr sz="1317">
                <a:solidFill>
                  <a:schemeClr val="tx1">
                    <a:tint val="75000"/>
                  </a:schemeClr>
                </a:solidFill>
              </a:defRPr>
            </a:lvl8pPr>
            <a:lvl9pPr marL="3440339" indent="0">
              <a:buNone/>
              <a:defRPr sz="13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05C6112-4BB9-4E13-9C24-3C34F2AA260B}" type="datetime1">
              <a:rPr lang="ja-JP" altLang="en-US" smtClean="0">
                <a:solidFill>
                  <a:prstClr val="black">
                    <a:tint val="75000"/>
                  </a:prstClr>
                </a:solidFill>
              </a:rPr>
              <a:t>2019/5/20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C367102-C980-4F99-8AAC-5849ADC5C71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76717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1477" y="2133601"/>
            <a:ext cx="3260725" cy="6034088"/>
          </a:xfrm>
        </p:spPr>
        <p:txBody>
          <a:bodyPr/>
          <a:lstStyle>
            <a:lvl1pPr>
              <a:defRPr sz="2634"/>
            </a:lvl1pPr>
            <a:lvl2pPr>
              <a:defRPr sz="2257"/>
            </a:lvl2pPr>
            <a:lvl3pPr>
              <a:defRPr sz="1881"/>
            </a:lvl3pPr>
            <a:lvl4pPr>
              <a:defRPr sz="1693"/>
            </a:lvl4pPr>
            <a:lvl5pPr>
              <a:defRPr sz="1693"/>
            </a:lvl5pPr>
            <a:lvl6pPr>
              <a:defRPr sz="1693"/>
            </a:lvl6pPr>
            <a:lvl7pPr>
              <a:defRPr sz="1693"/>
            </a:lvl7pPr>
            <a:lvl8pPr>
              <a:defRPr sz="1693"/>
            </a:lvl8pPr>
            <a:lvl9pPr>
              <a:defRPr sz="169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797302" y="2133601"/>
            <a:ext cx="3260725" cy="6034088"/>
          </a:xfrm>
        </p:spPr>
        <p:txBody>
          <a:bodyPr/>
          <a:lstStyle>
            <a:lvl1pPr>
              <a:defRPr sz="2634"/>
            </a:lvl1pPr>
            <a:lvl2pPr>
              <a:defRPr sz="2257"/>
            </a:lvl2pPr>
            <a:lvl3pPr>
              <a:defRPr sz="1881"/>
            </a:lvl3pPr>
            <a:lvl4pPr>
              <a:defRPr sz="1693"/>
            </a:lvl4pPr>
            <a:lvl5pPr>
              <a:defRPr sz="1693"/>
            </a:lvl5pPr>
            <a:lvl6pPr>
              <a:defRPr sz="1693"/>
            </a:lvl6pPr>
            <a:lvl7pPr>
              <a:defRPr sz="1693"/>
            </a:lvl7pPr>
            <a:lvl8pPr>
              <a:defRPr sz="1693"/>
            </a:lvl8pPr>
            <a:lvl9pPr>
              <a:defRPr sz="169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E48B9BD-28A4-42D2-844B-4111C34E6655}" type="datetime1">
              <a:rPr lang="ja-JP" altLang="en-US" smtClean="0">
                <a:solidFill>
                  <a:prstClr val="black">
                    <a:tint val="75000"/>
                  </a:prstClr>
                </a:solidFill>
              </a:rPr>
              <a:t>2019/5/20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C367102-C980-4F99-8AAC-5849ADC5C71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33666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2" y="1535112"/>
            <a:ext cx="4376870" cy="639762"/>
          </a:xfrm>
        </p:spPr>
        <p:txBody>
          <a:bodyPr anchor="b"/>
          <a:lstStyle>
            <a:lvl1pPr marL="0" indent="0">
              <a:buNone/>
              <a:defRPr sz="2257" b="1"/>
            </a:lvl1pPr>
            <a:lvl2pPr marL="430042" indent="0">
              <a:buNone/>
              <a:defRPr sz="1881" b="1"/>
            </a:lvl2pPr>
            <a:lvl3pPr marL="860085" indent="0">
              <a:buNone/>
              <a:defRPr sz="1693" b="1"/>
            </a:lvl3pPr>
            <a:lvl4pPr marL="1290127" indent="0">
              <a:buNone/>
              <a:defRPr sz="1505" b="1"/>
            </a:lvl4pPr>
            <a:lvl5pPr marL="1720169" indent="0">
              <a:buNone/>
              <a:defRPr sz="1505" b="1"/>
            </a:lvl5pPr>
            <a:lvl6pPr marL="2150212" indent="0">
              <a:buNone/>
              <a:defRPr sz="1505" b="1"/>
            </a:lvl6pPr>
            <a:lvl7pPr marL="2580254" indent="0">
              <a:buNone/>
              <a:defRPr sz="1505" b="1"/>
            </a:lvl7pPr>
            <a:lvl8pPr marL="3010296" indent="0">
              <a:buNone/>
              <a:defRPr sz="1505" b="1"/>
            </a:lvl8pPr>
            <a:lvl9pPr marL="3440339" indent="0">
              <a:buNone/>
              <a:defRPr sz="1505"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2" y="2174875"/>
            <a:ext cx="4376870" cy="3951288"/>
          </a:xfrm>
        </p:spPr>
        <p:txBody>
          <a:bodyPr/>
          <a:lstStyle>
            <a:lvl1pPr>
              <a:defRPr sz="2257"/>
            </a:lvl1pPr>
            <a:lvl2pPr>
              <a:defRPr sz="1881"/>
            </a:lvl2pPr>
            <a:lvl3pPr>
              <a:defRPr sz="1693"/>
            </a:lvl3pPr>
            <a:lvl4pPr>
              <a:defRPr sz="1505"/>
            </a:lvl4pPr>
            <a:lvl5pPr>
              <a:defRPr sz="1505"/>
            </a:lvl5pPr>
            <a:lvl6pPr>
              <a:defRPr sz="1505"/>
            </a:lvl6pPr>
            <a:lvl7pPr>
              <a:defRPr sz="1505"/>
            </a:lvl7pPr>
            <a:lvl8pPr>
              <a:defRPr sz="1505"/>
            </a:lvl8pPr>
            <a:lvl9pPr>
              <a:defRPr sz="150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2"/>
            <a:ext cx="4378589" cy="639762"/>
          </a:xfrm>
        </p:spPr>
        <p:txBody>
          <a:bodyPr anchor="b"/>
          <a:lstStyle>
            <a:lvl1pPr marL="0" indent="0">
              <a:buNone/>
              <a:defRPr sz="2257" b="1"/>
            </a:lvl1pPr>
            <a:lvl2pPr marL="430042" indent="0">
              <a:buNone/>
              <a:defRPr sz="1881" b="1"/>
            </a:lvl2pPr>
            <a:lvl3pPr marL="860085" indent="0">
              <a:buNone/>
              <a:defRPr sz="1693" b="1"/>
            </a:lvl3pPr>
            <a:lvl4pPr marL="1290127" indent="0">
              <a:buNone/>
              <a:defRPr sz="1505" b="1"/>
            </a:lvl4pPr>
            <a:lvl5pPr marL="1720169" indent="0">
              <a:buNone/>
              <a:defRPr sz="1505" b="1"/>
            </a:lvl5pPr>
            <a:lvl6pPr marL="2150212" indent="0">
              <a:buNone/>
              <a:defRPr sz="1505" b="1"/>
            </a:lvl6pPr>
            <a:lvl7pPr marL="2580254" indent="0">
              <a:buNone/>
              <a:defRPr sz="1505" b="1"/>
            </a:lvl7pPr>
            <a:lvl8pPr marL="3010296" indent="0">
              <a:buNone/>
              <a:defRPr sz="1505" b="1"/>
            </a:lvl8pPr>
            <a:lvl9pPr marL="3440339" indent="0">
              <a:buNone/>
              <a:defRPr sz="1505"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89" cy="3951288"/>
          </a:xfrm>
        </p:spPr>
        <p:txBody>
          <a:bodyPr/>
          <a:lstStyle>
            <a:lvl1pPr>
              <a:defRPr sz="2257"/>
            </a:lvl1pPr>
            <a:lvl2pPr>
              <a:defRPr sz="1881"/>
            </a:lvl2pPr>
            <a:lvl3pPr>
              <a:defRPr sz="1693"/>
            </a:lvl3pPr>
            <a:lvl4pPr>
              <a:defRPr sz="1505"/>
            </a:lvl4pPr>
            <a:lvl5pPr>
              <a:defRPr sz="1505"/>
            </a:lvl5pPr>
            <a:lvl6pPr>
              <a:defRPr sz="1505"/>
            </a:lvl6pPr>
            <a:lvl7pPr>
              <a:defRPr sz="1505"/>
            </a:lvl7pPr>
            <a:lvl8pPr>
              <a:defRPr sz="1505"/>
            </a:lvl8pPr>
            <a:lvl9pPr>
              <a:defRPr sz="150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0E27C00-0583-4A4F-814A-208308CB936F}" type="datetime1">
              <a:rPr lang="ja-JP" altLang="en-US" smtClean="0">
                <a:solidFill>
                  <a:prstClr val="black">
                    <a:tint val="75000"/>
                  </a:prstClr>
                </a:solidFill>
              </a:rPr>
              <a:t>2019/5/20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C367102-C980-4F99-8AAC-5849ADC5C71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73575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28BBE60-B16A-47FD-B0D9-94C3559EFEF1}" type="datetime1">
              <a:rPr lang="ja-JP" altLang="en-US" smtClean="0">
                <a:solidFill>
                  <a:prstClr val="black">
                    <a:tint val="75000"/>
                  </a:prstClr>
                </a:solidFill>
              </a:rPr>
              <a:t>2019/5/20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C367102-C980-4F99-8AAC-5849ADC5C71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0936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EFD06E1-8C46-4733-91C2-A51977B97332}" type="datetime1">
              <a:rPr lang="ja-JP" altLang="en-US" smtClean="0">
                <a:solidFill>
                  <a:prstClr val="black">
                    <a:tint val="75000"/>
                  </a:prstClr>
                </a:solidFill>
              </a:rPr>
              <a:t>2019/5/20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C367102-C980-4F99-8AAC-5849ADC5C71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31303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5" y="273050"/>
            <a:ext cx="3259006" cy="1162050"/>
          </a:xfrm>
        </p:spPr>
        <p:txBody>
          <a:bodyPr anchor="b"/>
          <a:lstStyle>
            <a:lvl1pPr algn="l">
              <a:defRPr sz="1881"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5" y="273055"/>
            <a:ext cx="5537730" cy="5853113"/>
          </a:xfrm>
        </p:spPr>
        <p:txBody>
          <a:bodyPr/>
          <a:lstStyle>
            <a:lvl1pPr>
              <a:defRPr sz="3010"/>
            </a:lvl1pPr>
            <a:lvl2pPr>
              <a:defRPr sz="2634"/>
            </a:lvl2pPr>
            <a:lvl3pPr>
              <a:defRPr sz="2257"/>
            </a:lvl3pPr>
            <a:lvl4pPr>
              <a:defRPr sz="1881"/>
            </a:lvl4pPr>
            <a:lvl5pPr>
              <a:defRPr sz="1881"/>
            </a:lvl5pPr>
            <a:lvl6pPr>
              <a:defRPr sz="1881"/>
            </a:lvl6pPr>
            <a:lvl7pPr>
              <a:defRPr sz="1881"/>
            </a:lvl7pPr>
            <a:lvl8pPr>
              <a:defRPr sz="1881"/>
            </a:lvl8pPr>
            <a:lvl9pPr>
              <a:defRPr sz="188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5" y="1435101"/>
            <a:ext cx="3259006" cy="4691064"/>
          </a:xfrm>
        </p:spPr>
        <p:txBody>
          <a:bodyPr/>
          <a:lstStyle>
            <a:lvl1pPr marL="0" indent="0">
              <a:buNone/>
              <a:defRPr sz="1317"/>
            </a:lvl1pPr>
            <a:lvl2pPr marL="430042" indent="0">
              <a:buNone/>
              <a:defRPr sz="1129"/>
            </a:lvl2pPr>
            <a:lvl3pPr marL="860085" indent="0">
              <a:buNone/>
              <a:defRPr sz="941"/>
            </a:lvl3pPr>
            <a:lvl4pPr marL="1290127" indent="0">
              <a:buNone/>
              <a:defRPr sz="847"/>
            </a:lvl4pPr>
            <a:lvl5pPr marL="1720169" indent="0">
              <a:buNone/>
              <a:defRPr sz="847"/>
            </a:lvl5pPr>
            <a:lvl6pPr marL="2150212" indent="0">
              <a:buNone/>
              <a:defRPr sz="847"/>
            </a:lvl6pPr>
            <a:lvl7pPr marL="2580254" indent="0">
              <a:buNone/>
              <a:defRPr sz="847"/>
            </a:lvl7pPr>
            <a:lvl8pPr marL="3010296" indent="0">
              <a:buNone/>
              <a:defRPr sz="847"/>
            </a:lvl8pPr>
            <a:lvl9pPr marL="3440339" indent="0">
              <a:buNone/>
              <a:defRPr sz="84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388D94B-BE89-4404-861F-BD357E3E89C3}" type="datetime1">
              <a:rPr lang="ja-JP" altLang="en-US" smtClean="0">
                <a:solidFill>
                  <a:prstClr val="black">
                    <a:tint val="75000"/>
                  </a:prstClr>
                </a:solidFill>
              </a:rPr>
              <a:t>2019/5/20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C367102-C980-4F99-8AAC-5849ADC5C71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51059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1881"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010"/>
            </a:lvl1pPr>
            <a:lvl2pPr marL="430042" indent="0">
              <a:buNone/>
              <a:defRPr sz="2634"/>
            </a:lvl2pPr>
            <a:lvl3pPr marL="860085" indent="0">
              <a:buNone/>
              <a:defRPr sz="2257"/>
            </a:lvl3pPr>
            <a:lvl4pPr marL="1290127" indent="0">
              <a:buNone/>
              <a:defRPr sz="1881"/>
            </a:lvl4pPr>
            <a:lvl5pPr marL="1720169" indent="0">
              <a:buNone/>
              <a:defRPr sz="1881"/>
            </a:lvl5pPr>
            <a:lvl6pPr marL="2150212" indent="0">
              <a:buNone/>
              <a:defRPr sz="1881"/>
            </a:lvl6pPr>
            <a:lvl7pPr marL="2580254" indent="0">
              <a:buNone/>
              <a:defRPr sz="1881"/>
            </a:lvl7pPr>
            <a:lvl8pPr marL="3010296" indent="0">
              <a:buNone/>
              <a:defRPr sz="1881"/>
            </a:lvl8pPr>
            <a:lvl9pPr marL="3440339" indent="0">
              <a:buNone/>
              <a:defRPr sz="1881"/>
            </a:lvl9pPr>
          </a:lstStyle>
          <a:p>
            <a:endParaRPr kumimoji="1" lang="ja-JP" altLang="en-US"/>
          </a:p>
        </p:txBody>
      </p:sp>
      <p:sp>
        <p:nvSpPr>
          <p:cNvPr id="4" name="テキスト プレースホルダー 3"/>
          <p:cNvSpPr>
            <a:spLocks noGrp="1"/>
          </p:cNvSpPr>
          <p:nvPr>
            <p:ph type="body" sz="half" idx="2"/>
          </p:nvPr>
        </p:nvSpPr>
        <p:spPr>
          <a:xfrm>
            <a:off x="1941645" y="5367339"/>
            <a:ext cx="5943600" cy="804862"/>
          </a:xfrm>
        </p:spPr>
        <p:txBody>
          <a:bodyPr/>
          <a:lstStyle>
            <a:lvl1pPr marL="0" indent="0">
              <a:buNone/>
              <a:defRPr sz="1317"/>
            </a:lvl1pPr>
            <a:lvl2pPr marL="430042" indent="0">
              <a:buNone/>
              <a:defRPr sz="1129"/>
            </a:lvl2pPr>
            <a:lvl3pPr marL="860085" indent="0">
              <a:buNone/>
              <a:defRPr sz="941"/>
            </a:lvl3pPr>
            <a:lvl4pPr marL="1290127" indent="0">
              <a:buNone/>
              <a:defRPr sz="847"/>
            </a:lvl4pPr>
            <a:lvl5pPr marL="1720169" indent="0">
              <a:buNone/>
              <a:defRPr sz="847"/>
            </a:lvl5pPr>
            <a:lvl6pPr marL="2150212" indent="0">
              <a:buNone/>
              <a:defRPr sz="847"/>
            </a:lvl6pPr>
            <a:lvl7pPr marL="2580254" indent="0">
              <a:buNone/>
              <a:defRPr sz="847"/>
            </a:lvl7pPr>
            <a:lvl8pPr marL="3010296" indent="0">
              <a:buNone/>
              <a:defRPr sz="847"/>
            </a:lvl8pPr>
            <a:lvl9pPr marL="3440339" indent="0">
              <a:buNone/>
              <a:defRPr sz="84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196A2-F8A2-40E1-86E6-280E05BBD477}" type="datetime1">
              <a:rPr lang="ja-JP" altLang="en-US" smtClean="0">
                <a:solidFill>
                  <a:prstClr val="black">
                    <a:tint val="75000"/>
                  </a:prstClr>
                </a:solidFill>
              </a:rPr>
              <a:t>2019/5/20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C367102-C980-4F99-8AAC-5849ADC5C71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42614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1" y="1600205"/>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129">
                <a:solidFill>
                  <a:schemeClr val="tx1">
                    <a:tint val="75000"/>
                  </a:schemeClr>
                </a:solidFill>
              </a:defRPr>
            </a:lvl1pPr>
          </a:lstStyle>
          <a:p>
            <a:fld id="{FC65B014-D6E1-4DA7-A1D3-F111A8B08DC0}" type="datetime1">
              <a:rPr lang="ja-JP" altLang="en-US" smtClean="0">
                <a:solidFill>
                  <a:prstClr val="black">
                    <a:tint val="75000"/>
                  </a:prstClr>
                </a:solidFill>
              </a:rPr>
              <a:t>2019/5/20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129">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594600" y="6492876"/>
            <a:ext cx="2311400" cy="365125"/>
          </a:xfrm>
          <a:prstGeom prst="rect">
            <a:avLst/>
          </a:prstGeom>
        </p:spPr>
        <p:txBody>
          <a:bodyPr vert="horz" lIns="91440" tIns="45720" rIns="91440" bIns="45720" rtlCol="0" anchor="ctr"/>
          <a:lstStyle>
            <a:lvl1pPr algn="r">
              <a:defRPr sz="1600">
                <a:solidFill>
                  <a:schemeClr val="tx1"/>
                </a:solidFill>
              </a:defRPr>
            </a:lvl1pPr>
          </a:lstStyle>
          <a:p>
            <a:fld id="{DC367102-C980-4F99-8AAC-5849ADC5C718}" type="slidenum">
              <a:rPr lang="ja-JP" altLang="en-US" smtClean="0"/>
              <a:pPr/>
              <a:t>‹#›</a:t>
            </a:fld>
            <a:endParaRPr lang="ja-JP" altLang="en-US"/>
          </a:p>
        </p:txBody>
      </p:sp>
    </p:spTree>
    <p:extLst>
      <p:ext uri="{BB962C8B-B14F-4D97-AF65-F5344CB8AC3E}">
        <p14:creationId xmlns:p14="http://schemas.microsoft.com/office/powerpoint/2010/main" val="38992618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860085" rtl="0" eaLnBrk="1" latinLnBrk="0" hangingPunct="1">
        <a:spcBef>
          <a:spcPct val="0"/>
        </a:spcBef>
        <a:buNone/>
        <a:defRPr kumimoji="1" sz="4139" kern="1200">
          <a:solidFill>
            <a:schemeClr val="tx1"/>
          </a:solidFill>
          <a:latin typeface="+mj-lt"/>
          <a:ea typeface="+mj-ea"/>
          <a:cs typeface="+mj-cs"/>
        </a:defRPr>
      </a:lvl1pPr>
    </p:titleStyle>
    <p:bodyStyle>
      <a:lvl1pPr marL="322532" indent="-322532" algn="l" defTabSz="860085" rtl="0" eaLnBrk="1" latinLnBrk="0" hangingPunct="1">
        <a:spcBef>
          <a:spcPct val="20000"/>
        </a:spcBef>
        <a:buFont typeface="Arial" pitchFamily="34" charset="0"/>
        <a:buChar char="•"/>
        <a:defRPr kumimoji="1" sz="3010" kern="1200">
          <a:solidFill>
            <a:schemeClr val="tx1"/>
          </a:solidFill>
          <a:latin typeface="+mn-lt"/>
          <a:ea typeface="+mn-ea"/>
          <a:cs typeface="+mn-cs"/>
        </a:defRPr>
      </a:lvl1pPr>
      <a:lvl2pPr marL="698819" indent="-268776" algn="l" defTabSz="860085" rtl="0" eaLnBrk="1" latinLnBrk="0" hangingPunct="1">
        <a:spcBef>
          <a:spcPct val="20000"/>
        </a:spcBef>
        <a:buFont typeface="Arial" pitchFamily="34" charset="0"/>
        <a:buChar char="–"/>
        <a:defRPr kumimoji="1" sz="2634" kern="1200">
          <a:solidFill>
            <a:schemeClr val="tx1"/>
          </a:solidFill>
          <a:latin typeface="+mn-lt"/>
          <a:ea typeface="+mn-ea"/>
          <a:cs typeface="+mn-cs"/>
        </a:defRPr>
      </a:lvl2pPr>
      <a:lvl3pPr marL="1075106" indent="-215021" algn="l" defTabSz="860085" rtl="0" eaLnBrk="1" latinLnBrk="0" hangingPunct="1">
        <a:spcBef>
          <a:spcPct val="20000"/>
        </a:spcBef>
        <a:buFont typeface="Arial" pitchFamily="34" charset="0"/>
        <a:buChar char="•"/>
        <a:defRPr kumimoji="1" sz="2257" kern="1200">
          <a:solidFill>
            <a:schemeClr val="tx1"/>
          </a:solidFill>
          <a:latin typeface="+mn-lt"/>
          <a:ea typeface="+mn-ea"/>
          <a:cs typeface="+mn-cs"/>
        </a:defRPr>
      </a:lvl3pPr>
      <a:lvl4pPr marL="1505148" indent="-215021" algn="l" defTabSz="860085" rtl="0" eaLnBrk="1" latinLnBrk="0" hangingPunct="1">
        <a:spcBef>
          <a:spcPct val="20000"/>
        </a:spcBef>
        <a:buFont typeface="Arial" pitchFamily="34" charset="0"/>
        <a:buChar char="–"/>
        <a:defRPr kumimoji="1" sz="1881" kern="1200">
          <a:solidFill>
            <a:schemeClr val="tx1"/>
          </a:solidFill>
          <a:latin typeface="+mn-lt"/>
          <a:ea typeface="+mn-ea"/>
          <a:cs typeface="+mn-cs"/>
        </a:defRPr>
      </a:lvl4pPr>
      <a:lvl5pPr marL="1935190" indent="-215021" algn="l" defTabSz="860085" rtl="0" eaLnBrk="1" latinLnBrk="0" hangingPunct="1">
        <a:spcBef>
          <a:spcPct val="20000"/>
        </a:spcBef>
        <a:buFont typeface="Arial" pitchFamily="34" charset="0"/>
        <a:buChar char="»"/>
        <a:defRPr kumimoji="1" sz="1881" kern="1200">
          <a:solidFill>
            <a:schemeClr val="tx1"/>
          </a:solidFill>
          <a:latin typeface="+mn-lt"/>
          <a:ea typeface="+mn-ea"/>
          <a:cs typeface="+mn-cs"/>
        </a:defRPr>
      </a:lvl5pPr>
      <a:lvl6pPr marL="2365233" indent="-215021" algn="l" defTabSz="860085" rtl="0" eaLnBrk="1" latinLnBrk="0" hangingPunct="1">
        <a:spcBef>
          <a:spcPct val="20000"/>
        </a:spcBef>
        <a:buFont typeface="Arial" pitchFamily="34" charset="0"/>
        <a:buChar char="•"/>
        <a:defRPr kumimoji="1" sz="1881" kern="1200">
          <a:solidFill>
            <a:schemeClr val="tx1"/>
          </a:solidFill>
          <a:latin typeface="+mn-lt"/>
          <a:ea typeface="+mn-ea"/>
          <a:cs typeface="+mn-cs"/>
        </a:defRPr>
      </a:lvl6pPr>
      <a:lvl7pPr marL="2795275" indent="-215021" algn="l" defTabSz="860085" rtl="0" eaLnBrk="1" latinLnBrk="0" hangingPunct="1">
        <a:spcBef>
          <a:spcPct val="20000"/>
        </a:spcBef>
        <a:buFont typeface="Arial" pitchFamily="34" charset="0"/>
        <a:buChar char="•"/>
        <a:defRPr kumimoji="1" sz="1881" kern="1200">
          <a:solidFill>
            <a:schemeClr val="tx1"/>
          </a:solidFill>
          <a:latin typeface="+mn-lt"/>
          <a:ea typeface="+mn-ea"/>
          <a:cs typeface="+mn-cs"/>
        </a:defRPr>
      </a:lvl7pPr>
      <a:lvl8pPr marL="3225317" indent="-215021" algn="l" defTabSz="860085" rtl="0" eaLnBrk="1" latinLnBrk="0" hangingPunct="1">
        <a:spcBef>
          <a:spcPct val="20000"/>
        </a:spcBef>
        <a:buFont typeface="Arial" pitchFamily="34" charset="0"/>
        <a:buChar char="•"/>
        <a:defRPr kumimoji="1" sz="1881" kern="1200">
          <a:solidFill>
            <a:schemeClr val="tx1"/>
          </a:solidFill>
          <a:latin typeface="+mn-lt"/>
          <a:ea typeface="+mn-ea"/>
          <a:cs typeface="+mn-cs"/>
        </a:defRPr>
      </a:lvl8pPr>
      <a:lvl9pPr marL="3655360" indent="-215021" algn="l" defTabSz="860085" rtl="0" eaLnBrk="1" latinLnBrk="0" hangingPunct="1">
        <a:spcBef>
          <a:spcPct val="20000"/>
        </a:spcBef>
        <a:buFont typeface="Arial" pitchFamily="34" charset="0"/>
        <a:buChar char="•"/>
        <a:defRPr kumimoji="1" sz="1881" kern="1200">
          <a:solidFill>
            <a:schemeClr val="tx1"/>
          </a:solidFill>
          <a:latin typeface="+mn-lt"/>
          <a:ea typeface="+mn-ea"/>
          <a:cs typeface="+mn-cs"/>
        </a:defRPr>
      </a:lvl9pPr>
    </p:bodyStyle>
    <p:otherStyle>
      <a:defPPr>
        <a:defRPr lang="ja-JP"/>
      </a:defPPr>
      <a:lvl1pPr marL="0" algn="l" defTabSz="860085" rtl="0" eaLnBrk="1" latinLnBrk="0" hangingPunct="1">
        <a:defRPr kumimoji="1" sz="1693" kern="1200">
          <a:solidFill>
            <a:schemeClr val="tx1"/>
          </a:solidFill>
          <a:latin typeface="+mn-lt"/>
          <a:ea typeface="+mn-ea"/>
          <a:cs typeface="+mn-cs"/>
        </a:defRPr>
      </a:lvl1pPr>
      <a:lvl2pPr marL="430042" algn="l" defTabSz="860085" rtl="0" eaLnBrk="1" latinLnBrk="0" hangingPunct="1">
        <a:defRPr kumimoji="1" sz="1693" kern="1200">
          <a:solidFill>
            <a:schemeClr val="tx1"/>
          </a:solidFill>
          <a:latin typeface="+mn-lt"/>
          <a:ea typeface="+mn-ea"/>
          <a:cs typeface="+mn-cs"/>
        </a:defRPr>
      </a:lvl2pPr>
      <a:lvl3pPr marL="860085" algn="l" defTabSz="860085" rtl="0" eaLnBrk="1" latinLnBrk="0" hangingPunct="1">
        <a:defRPr kumimoji="1" sz="1693" kern="1200">
          <a:solidFill>
            <a:schemeClr val="tx1"/>
          </a:solidFill>
          <a:latin typeface="+mn-lt"/>
          <a:ea typeface="+mn-ea"/>
          <a:cs typeface="+mn-cs"/>
        </a:defRPr>
      </a:lvl3pPr>
      <a:lvl4pPr marL="1290127" algn="l" defTabSz="860085" rtl="0" eaLnBrk="1" latinLnBrk="0" hangingPunct="1">
        <a:defRPr kumimoji="1" sz="1693" kern="1200">
          <a:solidFill>
            <a:schemeClr val="tx1"/>
          </a:solidFill>
          <a:latin typeface="+mn-lt"/>
          <a:ea typeface="+mn-ea"/>
          <a:cs typeface="+mn-cs"/>
        </a:defRPr>
      </a:lvl4pPr>
      <a:lvl5pPr marL="1720169" algn="l" defTabSz="860085" rtl="0" eaLnBrk="1" latinLnBrk="0" hangingPunct="1">
        <a:defRPr kumimoji="1" sz="1693" kern="1200">
          <a:solidFill>
            <a:schemeClr val="tx1"/>
          </a:solidFill>
          <a:latin typeface="+mn-lt"/>
          <a:ea typeface="+mn-ea"/>
          <a:cs typeface="+mn-cs"/>
        </a:defRPr>
      </a:lvl5pPr>
      <a:lvl6pPr marL="2150212" algn="l" defTabSz="860085" rtl="0" eaLnBrk="1" latinLnBrk="0" hangingPunct="1">
        <a:defRPr kumimoji="1" sz="1693" kern="1200">
          <a:solidFill>
            <a:schemeClr val="tx1"/>
          </a:solidFill>
          <a:latin typeface="+mn-lt"/>
          <a:ea typeface="+mn-ea"/>
          <a:cs typeface="+mn-cs"/>
        </a:defRPr>
      </a:lvl6pPr>
      <a:lvl7pPr marL="2580254" algn="l" defTabSz="860085" rtl="0" eaLnBrk="1" latinLnBrk="0" hangingPunct="1">
        <a:defRPr kumimoji="1" sz="1693" kern="1200">
          <a:solidFill>
            <a:schemeClr val="tx1"/>
          </a:solidFill>
          <a:latin typeface="+mn-lt"/>
          <a:ea typeface="+mn-ea"/>
          <a:cs typeface="+mn-cs"/>
        </a:defRPr>
      </a:lvl7pPr>
      <a:lvl8pPr marL="3010296" algn="l" defTabSz="860085" rtl="0" eaLnBrk="1" latinLnBrk="0" hangingPunct="1">
        <a:defRPr kumimoji="1" sz="1693" kern="1200">
          <a:solidFill>
            <a:schemeClr val="tx1"/>
          </a:solidFill>
          <a:latin typeface="+mn-lt"/>
          <a:ea typeface="+mn-ea"/>
          <a:cs typeface="+mn-cs"/>
        </a:defRPr>
      </a:lvl8pPr>
      <a:lvl9pPr marL="3440339" algn="l" defTabSz="860085" rtl="0" eaLnBrk="1" latinLnBrk="0" hangingPunct="1">
        <a:defRPr kumimoji="1" sz="169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2"/>
            </p:custDataLs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spid="_x0000_s4109" name="think-cell スライド" r:id="rId4" imgW="270" imgH="270" progId="TCLayout.ActiveDocument.1">
                  <p:embed/>
                </p:oleObj>
              </mc:Choice>
              <mc:Fallback>
                <p:oleObj name="think-cell スライド" r:id="rId4" imgW="270" imgH="270" progId="TCLayout.ActiveDocument.1">
                  <p:embed/>
                  <p:pic>
                    <p:nvPicPr>
                      <p:cNvPr id="4" name="オブジェクト 3" hidden="1"/>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5" name="正方形/長方形 4"/>
          <p:cNvSpPr/>
          <p:nvPr/>
        </p:nvSpPr>
        <p:spPr>
          <a:xfrm>
            <a:off x="381000" y="0"/>
            <a:ext cx="9144000" cy="2419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第５回「スーパーシティ」構想の実現に向けた有識者懇談会　海外調査結果（暫定版）</a:t>
            </a:r>
          </a:p>
        </p:txBody>
      </p:sp>
      <p:graphicFrame>
        <p:nvGraphicFramePr>
          <p:cNvPr id="7" name="表 6"/>
          <p:cNvGraphicFramePr>
            <a:graphicFrameLocks noGrp="1"/>
          </p:cNvGraphicFramePr>
          <p:nvPr>
            <p:extLst>
              <p:ext uri="{D42A27DB-BD31-4B8C-83A1-F6EECF244321}">
                <p14:modId xmlns:p14="http://schemas.microsoft.com/office/powerpoint/2010/main" val="3418938013"/>
              </p:ext>
            </p:extLst>
          </p:nvPr>
        </p:nvGraphicFramePr>
        <p:xfrm>
          <a:off x="380999" y="317845"/>
          <a:ext cx="9144002" cy="6324690"/>
        </p:xfrm>
        <a:graphic>
          <a:graphicData uri="http://schemas.openxmlformats.org/drawingml/2006/table">
            <a:tbl>
              <a:tblPr firstRow="1" bandRow="1">
                <a:tableStyleId>{5940675A-B579-460E-94D1-54222C63F5DA}</a:tableStyleId>
              </a:tblPr>
              <a:tblGrid>
                <a:gridCol w="1076883">
                  <a:extLst>
                    <a:ext uri="{9D8B030D-6E8A-4147-A177-3AD203B41FA5}">
                      <a16:colId xmlns:a16="http://schemas.microsoft.com/office/drawing/2014/main" xmlns="" val="20000"/>
                    </a:ext>
                  </a:extLst>
                </a:gridCol>
                <a:gridCol w="750651">
                  <a:extLst>
                    <a:ext uri="{9D8B030D-6E8A-4147-A177-3AD203B41FA5}">
                      <a16:colId xmlns:a16="http://schemas.microsoft.com/office/drawing/2014/main" xmlns="" val="20001"/>
                    </a:ext>
                  </a:extLst>
                </a:gridCol>
                <a:gridCol w="3531563">
                  <a:extLst>
                    <a:ext uri="{9D8B030D-6E8A-4147-A177-3AD203B41FA5}">
                      <a16:colId xmlns:a16="http://schemas.microsoft.com/office/drawing/2014/main" xmlns="" val="20002"/>
                    </a:ext>
                  </a:extLst>
                </a:gridCol>
                <a:gridCol w="3784905">
                  <a:extLst>
                    <a:ext uri="{9D8B030D-6E8A-4147-A177-3AD203B41FA5}">
                      <a16:colId xmlns:a16="http://schemas.microsoft.com/office/drawing/2014/main" xmlns="" val="20003"/>
                    </a:ext>
                  </a:extLst>
                </a:gridCol>
              </a:tblGrid>
              <a:tr h="180532">
                <a:tc gridSpan="2">
                  <a:txBody>
                    <a:bodyPr/>
                    <a:lstStyle/>
                    <a:p>
                      <a:pPr algn="ct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項目</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ドバイ</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シンガポール</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r h="278321">
                <a:tc rowSpan="3">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１．概要</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名称</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スマートドバイ（</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Smart Dubai)</a:t>
                      </a:r>
                    </a:p>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（最新のものはスマートドバイ </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2021)</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スマートネーションシンガポール（</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Smart Nation</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00" baseline="0" dirty="0">
                          <a:latin typeface="Meiryo UI" panose="020B0604030504040204" pitchFamily="50" charset="-128"/>
                          <a:ea typeface="Meiryo UI" panose="020B0604030504040204" pitchFamily="50" charset="-128"/>
                          <a:cs typeface="Meiryo UI" panose="020B0604030504040204" pitchFamily="50" charset="-128"/>
                        </a:rPr>
                        <a:t>Singapore</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1"/>
                  </a:ext>
                </a:extLst>
              </a:tr>
              <a:tr h="278321">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開始年</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2013</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スマートドバイ </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は</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年より）</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2014</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年</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2"/>
                  </a:ext>
                </a:extLst>
              </a:tr>
              <a:tr h="180532">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対象地域</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ドバイ全域（人口約</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210</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万人、面積約</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4,100km</a:t>
                      </a:r>
                      <a:r>
                        <a:rPr kumimoji="1" lang="en-US" altLang="ja-JP" sz="800" baseline="300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；埼玉県と同程度）</a:t>
                      </a:r>
                      <a:endParaRPr kumimoji="1" lang="en-US" altLang="ja-JP" sz="800" baseline="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1280160" rtl="0" eaLnBrk="1" fontAlgn="auto" latinLnBrk="0" hangingPunct="1">
                        <a:lnSpc>
                          <a:spcPts val="8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シンガポール全域（人口約</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560</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万人、面積約</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720km</a:t>
                      </a:r>
                      <a:r>
                        <a:rPr kumimoji="1" lang="en-US" altLang="ja-JP" sz="800" baseline="300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；東京都と同程度）</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3"/>
                  </a:ext>
                </a:extLst>
              </a:tr>
              <a:tr h="383631">
                <a:tc rowSpan="3">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２．基本コンセプト</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目標・ビジョン</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世界で最も幸福で、スマートな都市の実現</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（スマートドバイ</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では</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技術革新による、世界で最も幸せな都市の実現</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技術革新によるシンガポールの変革</a:t>
                      </a:r>
                      <a:endParaRPr kumimoji="1"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イノベーションを起す仕組み、文化の醸成</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ASEAN</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の都市との国際的なコラボレーション</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4"/>
                  </a:ext>
                </a:extLst>
              </a:tr>
              <a:tr h="278321">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対象分野</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住居、金融、生活サービス、交通、環境、行政</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lnSpc>
                          <a:spcPts val="800"/>
                        </a:lnSpc>
                        <a:buFont typeface="+mj-lt"/>
                        <a:buNone/>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身分証明書の電子化、</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E-Payments</a:t>
                      </a:r>
                      <a:r>
                        <a:rPr kumimoji="1" lang="ja-JP" altLang="en-US"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センサの統合プラットフォーム、</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利便性と信頼性の高い公共交通</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MOL**(</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市民に対するシームレスな行政サービス提供</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25714" marR="0"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5"/>
                  </a:ext>
                </a:extLst>
              </a:tr>
              <a:tr h="631864">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ja-JP" altLang="en-US"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endParaRPr kumimoji="1" lang="en-US"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kumimoji="1" lang="en-US"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予定を含む</a:t>
                      </a:r>
                      <a:r>
                        <a:rPr kumimoji="1" lang="en-US"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様々なビッグデータを活用して幸福度指標</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(Happiness</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index)</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を作成し、幸福度指標が</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向上</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gn="l" defTabSz="1280160" rtl="0" eaLnBrk="1" latinLnBrk="0" hangingPunct="1">
                        <a:lnSpc>
                          <a:spcPts val="800"/>
                        </a:lnSpc>
                        <a:buFont typeface="Arial" panose="020B0604020202020204" pitchFamily="34" charset="0"/>
                        <a:buChar cha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ドローンタクシーの導入（</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年までの実用化を想定）</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l" defTabSz="1280160" rtl="0" eaLnBrk="1" latinLnBrk="0" hangingPunct="1">
                        <a:lnSpc>
                          <a:spcPts val="800"/>
                        </a:lnSpc>
                        <a:buFont typeface="Arial" panose="020B0604020202020204" pitchFamily="34" charset="0"/>
                        <a:buChar cha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電子政府</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ペーパーレス化</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の推進</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年までに完全なペーパーレス化が目標</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遠隔医療の実現（</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年の法整備で実現）</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1450" indent="-171450" algn="l" defTabSz="1280160" rtl="0" eaLnBrk="1" latinLnBrk="0" hangingPunct="1">
                        <a:lnSpc>
                          <a:spcPts val="800"/>
                        </a:lnSpc>
                        <a:buFont typeface="Arial" panose="020B0604020202020204" pitchFamily="34" charset="0"/>
                        <a:buChar char="•"/>
                      </a:pPr>
                      <a:r>
                        <a:rPr kumimoji="1" lang="en-US" altLang="ja-JP" sz="8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MyInfo</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（個人情報のデータプラットフォーム）の導入</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l" defTabSz="1280160" rtl="0" eaLnBrk="1" latinLnBrk="0" hangingPunct="1">
                        <a:lnSpc>
                          <a:spcPts val="800"/>
                        </a:lnSpc>
                        <a:buFont typeface="Arial" panose="020B0604020202020204" pitchFamily="34" charset="0"/>
                        <a:buChar char="•"/>
                      </a:pP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P2P </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トランザクションプラットフォーム（実証中）</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l" defTabSz="1280160" rtl="0" eaLnBrk="1" latinLnBrk="0" hangingPunct="1">
                        <a:lnSpc>
                          <a:spcPts val="800"/>
                        </a:lnSpc>
                        <a:buFont typeface="Arial" panose="020B0604020202020204" pitchFamily="34" charset="0"/>
                        <a:buChar cha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ワイヤレスセンサ、スマートコネクテッド街灯の整備</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実証中</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indent="-171450" algn="l" defTabSz="1280160" rtl="0" eaLnBrk="1" latinLnBrk="0" hangingPunct="1">
                        <a:lnSpc>
                          <a:spcPts val="800"/>
                        </a:lnSpc>
                        <a:buFont typeface="Arial" panose="020B0604020202020204" pitchFamily="34" charset="0"/>
                        <a:buChar cha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自動運転</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実証中</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indent="-171450" algn="l" defTabSz="1280160" rtl="0" eaLnBrk="1" latinLnBrk="0" hangingPunct="1">
                        <a:lnSpc>
                          <a:spcPts val="800"/>
                        </a:lnSpc>
                        <a:buFont typeface="Arial" panose="020B0604020202020204" pitchFamily="34" charset="0"/>
                        <a:buChar char="•"/>
                      </a:pP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MOL</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アプリの導入（</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β</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版導入中）</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6"/>
                  </a:ext>
                </a:extLst>
              </a:tr>
              <a:tr h="180532">
                <a:tc rowSpan="2">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３．推進体制</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リーダーシップ</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ムハンマド・ビン・ラーシド・アール・マクトゥーム　</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ドバイ首長（</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UAE</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首相）</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リー・シェンロン　シンガポール首相</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7"/>
                  </a:ext>
                </a:extLst>
              </a:tr>
              <a:tr h="600308">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推進の</a:t>
                      </a:r>
                      <a: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中核組織</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1280160" rtl="0" eaLnBrk="1" fontAlgn="auto" latinLnBrk="0" hangingPunct="1">
                        <a:lnSpc>
                          <a:spcPts val="800"/>
                        </a:lnSpc>
                        <a:spcBef>
                          <a:spcPts val="0"/>
                        </a:spcBef>
                        <a:spcAft>
                          <a:spcPts val="0"/>
                        </a:spcAft>
                        <a:buClrTx/>
                        <a:buSzTx/>
                        <a:buFont typeface="Arial" panose="020B0604020202020204" pitchFamily="34" charset="0"/>
                        <a:buNone/>
                        <a:tabLst/>
                        <a:defRP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スマートドバイオフィス</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(SDO)</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人材確保：技術のバックグラウンドのある人材を外から起用など</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tabLst>
                          <a:tab pos="3949700" algn="l"/>
                        </a:tabLst>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権限　　　：各行政機関にデータ共有を求める権限を法的に整備　　　</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800"/>
                        </a:lnSpc>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（ドバイデータ法）</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lnSpc>
                          <a:spcPts val="800"/>
                        </a:lnSpc>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＜政府技術庁</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err="1">
                          <a:latin typeface="Meiryo UI" panose="020B0604030504040204" pitchFamily="50" charset="-128"/>
                          <a:ea typeface="Meiryo UI" panose="020B0604030504040204" pitchFamily="50" charset="-128"/>
                          <a:cs typeface="Meiryo UI" panose="020B0604030504040204" pitchFamily="50" charset="-128"/>
                        </a:rPr>
                        <a:t>Govtech</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Smart Nation Singapore</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の実行を担う組織　</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人材確保：サイバーセキュリティ、データサイエンティスト、</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等の専門領域毎に</a:t>
                      </a:r>
                    </a:p>
                    <a:p>
                      <a:pPr marL="0" indent="0">
                        <a:lnSpc>
                          <a:spcPts val="800"/>
                        </a:lnSpc>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外部より人材を招聘</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人数：約</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1,800</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51429"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8"/>
                  </a:ext>
                </a:extLst>
              </a:tr>
              <a:tr h="406198">
                <a:tc rowSpan="4">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４．構成要素</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データプラットフォーム</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政府がオープンデータのプラットフォームを整備し公開</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(SDO)</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1450" indent="-171450" algn="l" defTabSz="1280160" rtl="0" eaLnBrk="1" latinLnBrk="0" hangingPunct="1">
                        <a:lnSpc>
                          <a:spcPts val="800"/>
                        </a:lnSpc>
                        <a:buFont typeface="Arial" panose="020B0604020202020204" pitchFamily="34" charset="0"/>
                        <a:buChar cha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政府機関が収集する統計データを公開</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gn="l" defTabSz="1280160" rtl="0" eaLnBrk="1" latinLnBrk="0" hangingPunct="1">
                        <a:lnSpc>
                          <a:spcPts val="800"/>
                        </a:lnSpc>
                        <a:buFont typeface="Arial" panose="020B0604020202020204" pitchFamily="34" charset="0"/>
                        <a:buChar char="•"/>
                      </a:pP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Digital</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Planning Lab</a:t>
                      </a:r>
                      <a:r>
                        <a:rPr kumimoji="1" lang="ja-JP" altLang="en-US" sz="8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が提</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供する </a:t>
                      </a:r>
                      <a:r>
                        <a:rPr kumimoji="1" lang="en-US" altLang="ja-JP" sz="8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ePlanner</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GEMMA</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等のツールによる解析を加えたデータベースは政府機関内のみ参照可能</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9"/>
                  </a:ext>
                </a:extLst>
              </a:tr>
              <a:tr h="857529">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提供サービス</a:t>
                      </a:r>
                      <a: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・機能</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・政府が主導して官民パートナーシップを形成</a:t>
                      </a:r>
                    </a:p>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ドバイ・フューチャー・ファウンデーション</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のアクセラレーターズプログラム：スタートアップ</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から提案を求め、選定された企業と</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週間にわたって集中的に協議し、</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MOU</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締</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結（分野ごとに年に数社）</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「２．基本コンセプト－主な成果」に記載したもの以外にも、保有データ等を</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800"/>
                        </a:lnSpc>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活用した住民サービス向上に資するアプリケーションを提供</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HEALTH</a:t>
                      </a:r>
                      <a:r>
                        <a:rPr kumimoji="1" lang="en-US" altLang="ja-JP"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HUB (</a:t>
                      </a:r>
                      <a:r>
                        <a:rPr kumimoji="1" lang="ja-JP" altLang="en-US"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健康管理</a:t>
                      </a:r>
                      <a:r>
                        <a:rPr kumimoji="1" lang="en-US" altLang="ja-JP"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Parking (</a:t>
                      </a:r>
                      <a:r>
                        <a:rPr kumimoji="1" lang="ja-JP" altLang="en-US"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駐車場検索・クーポン配布</a:t>
                      </a:r>
                      <a:r>
                        <a:rPr kumimoji="1" lang="en-US" altLang="ja-JP"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indent="-171450">
                        <a:lnSpc>
                          <a:spcPts val="800"/>
                        </a:lnSpc>
                        <a:buFont typeface="Arial" panose="020B0604020202020204" pitchFamily="34" charset="0"/>
                        <a:buChar cha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政府が実証フィールドを用意（</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Ex. </a:t>
                      </a: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Onenorth</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地区等）し、</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インフラ側のセンサ等の設置を行い、民間企業を誘致</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Dassault</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Systems</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:Virtual Singapore(</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国土全体の</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3D</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モデルの構築</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b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ENGIE</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ネットワークの構築による機器の遠隔監視や街頭制御など</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0"/>
                  </a:ext>
                </a:extLst>
              </a:tr>
              <a:tr h="744696">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インフラ整備</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まちづくりを含めた物理インフラの整備は行っていない</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ただし、データプラットフォーム、およびその利用に係る全体の仕組み</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（デジタルバックボーンネットワーク）を</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整備</a:t>
                      </a:r>
                    </a:p>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民間デベロッパー主導での開発事例はあるが、政府活動とは連携していない</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1450" marR="0" lvl="0" indent="-171450" algn="l" defTabSz="1280160" rtl="0" eaLnBrk="1" fontAlgn="auto" latinLnBrk="0" hangingPunct="1">
                        <a:lnSpc>
                          <a:spcPts val="8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テストベッドとなる実証フィールドを整備（</a:t>
                      </a: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Punggol</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Digital District</a:t>
                      </a:r>
                      <a:r>
                        <a:rPr kumimoji="1" lang="ja-JP" altLang="en-US"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Tengah Forest Town</a:t>
                      </a:r>
                      <a:r>
                        <a:rPr kumimoji="1" lang="ja-JP" altLang="en-US"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Jurong</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Lake District</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等）し、民間企業の取組みを支援</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pP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Gov</a:t>
                      </a:r>
                      <a:r>
                        <a:rPr kumimoji="1" lang="en-US" altLang="ja-JP" sz="800" baseline="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Tech</a:t>
                      </a:r>
                      <a:r>
                        <a:rPr kumimoji="1" lang="ja-JP" altLang="en-US"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国家センサーネットワークの構築、通信ネットワークやデータセンタ、サイバーセキュリティ等のインフラも提供</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インフラ開発計画を進捗状況や市民の通勤ルート、その他属性をインプットに、最適なものに計画変更</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1"/>
                  </a:ext>
                </a:extLst>
              </a:tr>
              <a:tr h="293366">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住民参画</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独自の幸福度指標</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(Happiness</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index)</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を通じて住民の満足度を計測</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サイト等で実証事業やプロジェクトの進捗を公開し、一般の住民からフィードバックを受付け、各省庁や担当部局に共有</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2"/>
                  </a:ext>
                </a:extLst>
              </a:tr>
              <a:tr h="180532">
                <a:tc rowSpan="2">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５．予算</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事業規模</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ts val="800"/>
                        </a:lnSpc>
                      </a:pPr>
                      <a:r>
                        <a:rPr kumimoji="1" lang="ja-JP" altLang="en-US" sz="800" dirty="0" err="1">
                          <a:latin typeface="Meiryo UI" panose="020B0604030504040204" pitchFamily="50" charset="-128"/>
                          <a:ea typeface="Meiryo UI" panose="020B0604030504040204" pitchFamily="50" charset="-128"/>
                          <a:cs typeface="Meiryo UI" panose="020B0604030504040204" pitchFamily="50" charset="-128"/>
                        </a:rPr>
                        <a:t>ー</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en-US" altLang="ja-JP" sz="800" dirty="0">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800" dirty="0">
                          <a:effectLst/>
                          <a:latin typeface="Meiryo UI" panose="020B0604030504040204" pitchFamily="50" charset="-128"/>
                          <a:ea typeface="Meiryo UI" panose="020B0604030504040204" pitchFamily="50" charset="-128"/>
                          <a:cs typeface="Meiryo UI" panose="020B0604030504040204" pitchFamily="50" charset="-128"/>
                        </a:rPr>
                        <a:t>億シンガポールドル（</a:t>
                      </a:r>
                      <a:r>
                        <a:rPr kumimoji="1" lang="en-US" altLang="ja-JP" sz="800" dirty="0">
                          <a:effectLst/>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800" dirty="0">
                          <a:effectLst/>
                          <a:latin typeface="Meiryo UI" panose="020B0604030504040204" pitchFamily="50" charset="-128"/>
                          <a:ea typeface="Meiryo UI" panose="020B0604030504040204" pitchFamily="50" charset="-128"/>
                          <a:cs typeface="Meiryo UI" panose="020B0604030504040204" pitchFamily="50" charset="-128"/>
                        </a:rPr>
                        <a:t>関連入札費用）</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3"/>
                  </a:ext>
                </a:extLst>
              </a:tr>
              <a:tr h="293366">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官民の分担</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多くは政府主導。海外からの先端技術導入にアクセラレーター・プログラム活用。</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政府負担　：　センサやデータ共有のインフラ整備</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民間負担　：　個別の実証費用　</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4"/>
                  </a:ext>
                </a:extLst>
              </a:tr>
              <a:tr h="383631">
                <a:tc gridSpan="2">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６．課題</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各行政機関の縦割りを排した全機関のデジタルトランスフォーメーション</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の支援</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各行政機関の持つ戦略・</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KPI</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とデジタル化推進との調整</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省庁毎の異なるデータや各種プラットフォームの統合</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8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組織内の人材の能力開発（リクルート、教育）</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5"/>
                  </a:ext>
                </a:extLst>
              </a:tr>
              <a:tr h="173010">
                <a:tc gridSpan="2">
                  <a:txBody>
                    <a:bodyPr/>
                    <a:lstStyle/>
                    <a:p>
                      <a:pPr>
                        <a:lnSpc>
                          <a:spcPts val="8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７．備考</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a:txBody>
                    <a:bodyPr/>
                    <a:lstStyle/>
                    <a:p>
                      <a:pPr algn="ctr">
                        <a:lnSpc>
                          <a:spcPts val="800"/>
                        </a:lnSpc>
                      </a:pPr>
                      <a:r>
                        <a:rPr kumimoji="1" lang="ja-JP" altLang="en-US" sz="800" dirty="0" err="1">
                          <a:latin typeface="Meiryo UI" panose="020B0604030504040204" pitchFamily="50" charset="-128"/>
                          <a:ea typeface="Meiryo UI" panose="020B0604030504040204" pitchFamily="50" charset="-128"/>
                          <a:cs typeface="Meiryo UI" panose="020B0604030504040204" pitchFamily="50" charset="-128"/>
                        </a:rPr>
                        <a:t>ー</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lnSpc>
                          <a:spcPts val="8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6"/>
                  </a:ext>
                </a:extLst>
              </a:tr>
            </a:tbl>
          </a:graphicData>
        </a:graphic>
      </p:graphicFrame>
      <p:sp>
        <p:nvSpPr>
          <p:cNvPr id="2" name="正方形/長方形 1"/>
          <p:cNvSpPr/>
          <p:nvPr/>
        </p:nvSpPr>
        <p:spPr>
          <a:xfrm>
            <a:off x="5772633" y="6642535"/>
            <a:ext cx="1351652" cy="213264"/>
          </a:xfrm>
          <a:prstGeom prst="rect">
            <a:avLst/>
          </a:prstGeom>
        </p:spPr>
        <p:txBody>
          <a:bodyPr wrap="none">
            <a:spAutoFit/>
          </a:bodyPr>
          <a:lstStyle/>
          <a:p>
            <a:r>
              <a:rPr lang="en-US" altLang="ja-JP" sz="786" dirty="0">
                <a:latin typeface="Meiryo UI" panose="020B0604030504040204" pitchFamily="50" charset="-128"/>
                <a:ea typeface="Meiryo UI" panose="020B0604030504040204" pitchFamily="50" charset="-128"/>
                <a:cs typeface="Meiryo UI" panose="020B0604030504040204" pitchFamily="50" charset="-128"/>
              </a:rPr>
              <a:t>**MOL:</a:t>
            </a:r>
            <a:r>
              <a:rPr lang="ja-JP" altLang="en-US" sz="786" dirty="0">
                <a:latin typeface="Meiryo UI" panose="020B0604030504040204" pitchFamily="50" charset="-128"/>
                <a:ea typeface="Meiryo UI" panose="020B0604030504040204" pitchFamily="50" charset="-128"/>
                <a:cs typeface="Meiryo UI" panose="020B0604030504040204" pitchFamily="50" charset="-128"/>
              </a:rPr>
              <a:t> </a:t>
            </a:r>
            <a:r>
              <a:rPr lang="en-US" altLang="ja-JP" sz="786" dirty="0">
                <a:latin typeface="Meiryo UI" panose="020B0604030504040204" pitchFamily="50" charset="-128"/>
                <a:ea typeface="Meiryo UI" panose="020B0604030504040204" pitchFamily="50" charset="-128"/>
                <a:cs typeface="Meiryo UI" panose="020B0604030504040204" pitchFamily="50" charset="-128"/>
              </a:rPr>
              <a:t>Moment Of Life</a:t>
            </a:r>
            <a:endParaRPr lang="ja-JP" altLang="en-US" sz="786" dirty="0"/>
          </a:p>
        </p:txBody>
      </p:sp>
      <p:sp>
        <p:nvSpPr>
          <p:cNvPr id="6" name="正方形/長方形 5"/>
          <p:cNvSpPr/>
          <p:nvPr/>
        </p:nvSpPr>
        <p:spPr>
          <a:xfrm>
            <a:off x="2265195" y="6642535"/>
            <a:ext cx="1739579" cy="213264"/>
          </a:xfrm>
          <a:prstGeom prst="rect">
            <a:avLst/>
          </a:prstGeom>
        </p:spPr>
        <p:txBody>
          <a:bodyPr wrap="none">
            <a:spAutoFit/>
          </a:bodyPr>
          <a:lstStyle/>
          <a:p>
            <a:r>
              <a:rPr lang="en-US" altLang="ja-JP" sz="786" dirty="0">
                <a:latin typeface="Meiryo UI" panose="020B0604030504040204" pitchFamily="50" charset="-128"/>
                <a:ea typeface="Meiryo UI" panose="020B0604030504040204" pitchFamily="50" charset="-128"/>
                <a:cs typeface="Meiryo UI" panose="020B0604030504040204" pitchFamily="50" charset="-128"/>
              </a:rPr>
              <a:t>*</a:t>
            </a:r>
            <a:r>
              <a:rPr lang="ja-JP" altLang="en-US" sz="786" dirty="0">
                <a:latin typeface="Meiryo UI" panose="020B0604030504040204" pitchFamily="50" charset="-128"/>
                <a:ea typeface="Meiryo UI" panose="020B0604030504040204" pitchFamily="50" charset="-128"/>
                <a:cs typeface="Meiryo UI" panose="020B0604030504040204" pitchFamily="50" charset="-128"/>
              </a:rPr>
              <a:t>デジタル技術・ソリューションによる変革</a:t>
            </a:r>
            <a:endParaRPr lang="ja-JP" altLang="en-US" sz="786" dirty="0"/>
          </a:p>
        </p:txBody>
      </p:sp>
      <p:sp>
        <p:nvSpPr>
          <p:cNvPr id="8" name="正方形/長方形 7"/>
          <p:cNvSpPr/>
          <p:nvPr/>
        </p:nvSpPr>
        <p:spPr>
          <a:xfrm>
            <a:off x="8504583" y="-1"/>
            <a:ext cx="1401417" cy="24190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原特別顧問提出資料</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0564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2"/>
            </p:custDataLs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spid="_x0000_s5133" name="think-cell スライド" r:id="rId4" imgW="270" imgH="270" progId="TCLayout.ActiveDocument.1">
                  <p:embed/>
                </p:oleObj>
              </mc:Choice>
              <mc:Fallback>
                <p:oleObj name="think-cell スライド" r:id="rId4" imgW="270" imgH="270" progId="TCLayout.ActiveDocument.1">
                  <p:embed/>
                  <p:pic>
                    <p:nvPicPr>
                      <p:cNvPr id="4" name="オブジェクト 3" hidden="1"/>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5" name="正方形/長方形 4"/>
          <p:cNvSpPr/>
          <p:nvPr/>
        </p:nvSpPr>
        <p:spPr>
          <a:xfrm>
            <a:off x="381000" y="0"/>
            <a:ext cx="9144000" cy="2419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第５回「スーパーシティ」構想の実現に向けた有識者懇談会　海外調査結果（暫定版）</a:t>
            </a:r>
          </a:p>
        </p:txBody>
      </p:sp>
      <p:graphicFrame>
        <p:nvGraphicFramePr>
          <p:cNvPr id="7" name="表 6"/>
          <p:cNvGraphicFramePr>
            <a:graphicFrameLocks noGrp="1"/>
          </p:cNvGraphicFramePr>
          <p:nvPr>
            <p:extLst>
              <p:ext uri="{D42A27DB-BD31-4B8C-83A1-F6EECF244321}">
                <p14:modId xmlns:p14="http://schemas.microsoft.com/office/powerpoint/2010/main" val="244897596"/>
              </p:ext>
            </p:extLst>
          </p:nvPr>
        </p:nvGraphicFramePr>
        <p:xfrm>
          <a:off x="550332" y="296092"/>
          <a:ext cx="8710632" cy="6470596"/>
        </p:xfrm>
        <a:graphic>
          <a:graphicData uri="http://schemas.openxmlformats.org/drawingml/2006/table">
            <a:tbl>
              <a:tblPr firstRow="1" bandRow="1">
                <a:tableStyleId>{5940675A-B579-460E-94D1-54222C63F5DA}</a:tableStyleId>
              </a:tblPr>
              <a:tblGrid>
                <a:gridCol w="1046239">
                  <a:extLst>
                    <a:ext uri="{9D8B030D-6E8A-4147-A177-3AD203B41FA5}">
                      <a16:colId xmlns:a16="http://schemas.microsoft.com/office/drawing/2014/main" xmlns="" val="20000"/>
                    </a:ext>
                  </a:extLst>
                </a:gridCol>
                <a:gridCol w="729961">
                  <a:extLst>
                    <a:ext uri="{9D8B030D-6E8A-4147-A177-3AD203B41FA5}">
                      <a16:colId xmlns:a16="http://schemas.microsoft.com/office/drawing/2014/main" xmlns="" val="20001"/>
                    </a:ext>
                  </a:extLst>
                </a:gridCol>
                <a:gridCol w="3467216">
                  <a:extLst>
                    <a:ext uri="{9D8B030D-6E8A-4147-A177-3AD203B41FA5}">
                      <a16:colId xmlns:a16="http://schemas.microsoft.com/office/drawing/2014/main" xmlns="" val="20002"/>
                    </a:ext>
                  </a:extLst>
                </a:gridCol>
                <a:gridCol w="3467216">
                  <a:extLst>
                    <a:ext uri="{9D8B030D-6E8A-4147-A177-3AD203B41FA5}">
                      <a16:colId xmlns:a16="http://schemas.microsoft.com/office/drawing/2014/main" xmlns="" val="20003"/>
                    </a:ext>
                  </a:extLst>
                </a:gridCol>
              </a:tblGrid>
              <a:tr h="185057">
                <a:tc gridSpan="2">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項目</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カナダ・トロント</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中国・杭州</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r h="328448">
                <a:tc rowSpan="3">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１．概要</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名称</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l">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サイドウォークトロント・キーサイド開発</a:t>
                      </a:r>
                      <a:endParaRPr kumimoji="1" lang="en-US" altLang="ja-JP" sz="800" baseline="0" dirty="0">
                        <a:latin typeface="Meiryo UI" panose="020B0604030504040204" pitchFamily="50" charset="-128"/>
                        <a:ea typeface="Meiryo UI" panose="020B0604030504040204" pitchFamily="50" charset="-128"/>
                        <a:cs typeface="Meiryo UI" panose="020B0604030504040204" pitchFamily="50" charset="-128"/>
                      </a:endParaRPr>
                    </a:p>
                    <a:p>
                      <a:pPr algn="l">
                        <a:lnSpc>
                          <a:spcPts val="900"/>
                        </a:lnSpc>
                      </a:pP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baseline="0" dirty="0">
                          <a:latin typeface="Meiryo UI" panose="020B0604030504040204" pitchFamily="50" charset="-128"/>
                          <a:ea typeface="Meiryo UI" panose="020B0604030504040204" pitchFamily="50" charset="-128"/>
                          <a:cs typeface="Meiryo UI" panose="020B0604030504040204" pitchFamily="50" charset="-128"/>
                        </a:rPr>
                        <a:t>Google</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の親会社であるアルファベット社が参画）</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a:lnSpc>
                          <a:spcPts val="900"/>
                        </a:lnSpc>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ET City Brain</a:t>
                      </a:r>
                      <a:b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（アリババグループにおけるソリューション名）</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1"/>
                  </a:ext>
                </a:extLst>
              </a:tr>
              <a:tr h="273542">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開始年</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年計画発表</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800" baseline="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2"/>
                  </a:ext>
                </a:extLst>
              </a:tr>
              <a:tr h="273542">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対象地域</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トロント市　キーサイド</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(Quayside)</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地区 </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面積：</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4.9ha)</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杭州市（人口約</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950</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万人、面積約</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16,600km</a:t>
                      </a:r>
                      <a:r>
                        <a:rPr kumimoji="1" lang="en-US" altLang="ja-JP" sz="800" baseline="300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関東地方の半分程度）</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3"/>
                  </a:ext>
                </a:extLst>
              </a:tr>
              <a:tr h="456176">
                <a:tc rowSpan="3">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２．基本</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　　　コンセプト</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a:latin typeface="Meiryo UI" panose="020B0604030504040204" pitchFamily="50" charset="-128"/>
                          <a:ea typeface="Meiryo UI" panose="020B0604030504040204" pitchFamily="50" charset="-128"/>
                          <a:cs typeface="Meiryo UI" panose="020B0604030504040204" pitchFamily="50" charset="-128"/>
                        </a:rPr>
                        <a:t>目標・ビジョン</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テクノロジーを駆使することで、外部環境の変化に柔軟で持続可能な都市開発を実現する。手頃な価格の住居と快適なコミュニティを提供するとともに、技術テストベッドとして、国内外の投資を呼び込む</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中国は</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年に次世代人工知能発展計画を策定し、</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年には世界の先進技術を取り入れ、世界をリードできるような企業を作ることを目標としている。アリババグループはスマートシティ分野を担当</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4"/>
                  </a:ext>
                </a:extLst>
              </a:tr>
              <a:tr h="471199">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対象分野</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環境、エネルギー、交通、住居　など</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交通分野</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（アリババグループとしては、ニューリテール戦略に基づき、スマートショッピングモールや、無人コンビニ・レストラン等のソリューションも展開）</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5"/>
                  </a:ext>
                </a:extLst>
              </a:tr>
              <a:tr h="405881">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endParaRPr kumimoji="1" lang="en-US"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en-US"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予定を含む</a:t>
                      </a:r>
                      <a:r>
                        <a:rPr kumimoji="1" lang="en-US"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・今後の開発のため現時点ではなし（</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年春にマスタープラン完成予定）</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・柔軟に用途変更できる道路（ダイナミックストリート）、ごみの自動収集等を予定して</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いる</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・信号コントロール等により救急車の到着時間を半減</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・自動車の移動時間を</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％短縮</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6"/>
                  </a:ext>
                </a:extLst>
              </a:tr>
              <a:tr h="273542">
                <a:tc rowSpan="2">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３．推進</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　　　体制</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リーダーシップ</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ウォーターフロントトロント（</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Waterfront Toronto</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杭州市政府およびアリババグループの戦略的提携</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7"/>
                  </a:ext>
                </a:extLst>
              </a:tr>
              <a:tr h="690781">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推進の</a:t>
                      </a:r>
                      <a: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中核組織</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171450" indent="-171450">
                        <a:lnSpc>
                          <a:spcPts val="9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人員規模：ウォーターフロントトロント</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で</a:t>
                      </a:r>
                      <a:r>
                        <a:rPr kumimoji="1" lang="en-US" altLang="ja-JP" sz="800" baseline="0" dirty="0">
                          <a:latin typeface="Meiryo UI" panose="020B0604030504040204" pitchFamily="50" charset="-128"/>
                          <a:ea typeface="Meiryo UI" panose="020B0604030504040204" pitchFamily="50" charset="-128"/>
                          <a:cs typeface="Meiryo UI" panose="020B0604030504040204" pitchFamily="50" charset="-128"/>
                        </a:rPr>
                        <a:t>99</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人（別のプロジェクト込み）</a:t>
                      </a:r>
                      <a:r>
                        <a:rPr kumimoji="1" lang="en-US" altLang="ja-JP" sz="800" baseline="0"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baseline="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　　　　　　　 サイドウォークラボで</a:t>
                      </a:r>
                      <a:r>
                        <a:rPr kumimoji="1" lang="en-US" altLang="ja-JP" sz="800" baseline="0" dirty="0">
                          <a:latin typeface="Meiryo UI" panose="020B0604030504040204" pitchFamily="50" charset="-128"/>
                          <a:ea typeface="Meiryo UI" panose="020B0604030504040204" pitchFamily="50" charset="-128"/>
                          <a:cs typeface="Meiryo UI" panose="020B0604030504040204" pitchFamily="50" charset="-128"/>
                        </a:rPr>
                        <a:t>115</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9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人材確保：サイドウォークラボ</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(Sidewalk Labs)</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とのパートナーシップによる、</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人材の活用</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9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権限      ：再開発計画の承認</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lnSpc>
                          <a:spcPts val="900"/>
                        </a:lnSpc>
                        <a:buFont typeface="Arial" panose="020B0604020202020204" pitchFamily="34" charset="0"/>
                        <a:buNone/>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アリババグループの研究機関である</a:t>
                      </a: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iDST</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(Institute of Data Science and Technologies)</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ET City Brain</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を推進、杭州市政府との提携、受発注によりプロジェクトを推進</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8"/>
                  </a:ext>
                </a:extLst>
              </a:tr>
              <a:tr h="340612">
                <a:tc rowSpan="4">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４．構成</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　　　要素</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データプラットフォーム</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当該地区における事業者とは別に全てのデータを保有する主体であるシビックデータトラストを整備予定</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監視カメラ映像を市政府が取得し、アリババグループが解析</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9"/>
                  </a:ext>
                </a:extLst>
              </a:tr>
              <a:tr h="418558">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提供サービス</a:t>
                      </a:r>
                      <a: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・機能</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ゴミの自動収集、交通の最適制御など、データを活用した各種サービス</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街の完成は</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～５年後となる見通しであり、</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その時の最新技術を活用することを想定</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監視カメラの映像のディープラーニングによる違反の</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検知や、信号の自動コントロール、道路構造の改善による渋滞緩和</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0"/>
                  </a:ext>
                </a:extLst>
              </a:tr>
              <a:tr h="326475">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インフラ整備</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indent="0">
                        <a:lnSpc>
                          <a:spcPts val="900"/>
                        </a:lnSpc>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最新のゴミの自動収集システムや</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LRT</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などの交通インフラを含む都市開発全般を行う見通し</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監視カメラを杭州市の負担により設置（</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年末時点で</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1,700</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台）</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1"/>
                  </a:ext>
                </a:extLst>
              </a:tr>
              <a:tr h="307593">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住民参画</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Public Roundtable </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800" dirty="0" err="1">
                          <a:latin typeface="Meiryo UI" panose="020B0604030504040204" pitchFamily="50" charset="-128"/>
                          <a:ea typeface="Meiryo UI" panose="020B0604030504040204" pitchFamily="50" charset="-128"/>
                          <a:cs typeface="Meiryo UI" panose="020B0604030504040204" pitchFamily="50" charset="-128"/>
                        </a:rPr>
                        <a:t>CivicLab</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など、市民と議論をして意見を吸い上げる機会を度々設ける</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なし</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2"/>
                  </a:ext>
                </a:extLst>
              </a:tr>
              <a:tr h="273542">
                <a:tc rowSpan="2">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５．予算</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事業規模</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サイドウォークラボ</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上限</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5,000</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万米ドルの資金拠出</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lnSpc>
                          <a:spcPts val="900"/>
                        </a:lnSpc>
                      </a:pPr>
                      <a:r>
                        <a:rPr kumimoji="1" lang="ja-JP" altLang="en-US"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3"/>
                  </a:ext>
                </a:extLst>
              </a:tr>
              <a:tr h="328448">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官民の分担</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政府予算が限られるため、実質的な開発は民間が担う</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・監視カメラ等の計測機器を杭州市政府の負担により設置</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・アリババグループ</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がその解析や、それに伴う交通最適化を提供</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4"/>
                  </a:ext>
                </a:extLst>
              </a:tr>
              <a:tr h="690781">
                <a:tc gridSpan="2">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６．課題</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171450" indent="-171450">
                        <a:lnSpc>
                          <a:spcPts val="900"/>
                        </a:lnSpc>
                        <a:buFont typeface="Arial" panose="020B0604020202020204" pitchFamily="34" charset="0"/>
                        <a:buChar cha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プライバシー保護やデータ管理に対する懸念が市民や関係者から示されており、今後は以下の論点について解決に向けたコミュニケーションが求められている</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①個人の特定性の保護</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②収集したデータの用途や活用方法</a:t>
                      </a:r>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900"/>
                        </a:lnSpc>
                        <a:buFont typeface="Arial" panose="020B0604020202020204" pitchFamily="34" charset="0"/>
                        <a:buNone/>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③一民間企業にデータの管理が集中する点　</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lnSpc>
                          <a:spcPts val="900"/>
                        </a:lnSpc>
                      </a:pPr>
                      <a:r>
                        <a:rPr kumimoji="1" lang="ja-JP" altLang="en-US"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5"/>
                  </a:ext>
                </a:extLst>
              </a:tr>
              <a:tr h="328448">
                <a:tc gridSpan="2">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７．備考</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a:txBody>
                    <a:bodyPr/>
                    <a:lstStyle/>
                    <a:p>
                      <a:pPr algn="ctr">
                        <a:lnSpc>
                          <a:spcPts val="900"/>
                        </a:lnSpc>
                      </a:pPr>
                      <a:r>
                        <a:rPr kumimoji="1" lang="ja-JP" altLang="en-US" sz="800" dirty="0" err="1">
                          <a:latin typeface="Meiryo UI" panose="020B0604030504040204" pitchFamily="50" charset="-128"/>
                          <a:ea typeface="Meiryo UI" panose="020B0604030504040204" pitchFamily="50" charset="-128"/>
                          <a:cs typeface="Meiryo UI" panose="020B0604030504040204" pitchFamily="50" charset="-128"/>
                        </a:rPr>
                        <a:t>ー</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アリババグループは中国の他都市や海外都市（クアラルンプール等）に</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ET City Brain</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を展開する見込みである</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6"/>
                  </a:ext>
                </a:extLst>
              </a:tr>
            </a:tbl>
          </a:graphicData>
        </a:graphic>
      </p:graphicFrame>
    </p:spTree>
    <p:extLst>
      <p:ext uri="{BB962C8B-B14F-4D97-AF65-F5344CB8AC3E}">
        <p14:creationId xmlns:p14="http://schemas.microsoft.com/office/powerpoint/2010/main" val="1774194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2"/>
            </p:custDataLs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spid="_x0000_s6157" name="think-cell スライド" r:id="rId4" imgW="270" imgH="270" progId="TCLayout.ActiveDocument.1">
                  <p:embed/>
                </p:oleObj>
              </mc:Choice>
              <mc:Fallback>
                <p:oleObj name="think-cell スライド" r:id="rId4" imgW="270" imgH="270" progId="TCLayout.ActiveDocument.1">
                  <p:embed/>
                  <p:pic>
                    <p:nvPicPr>
                      <p:cNvPr id="4" name="オブジェクト 3" hidden="1"/>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5" name="正方形/長方形 4"/>
          <p:cNvSpPr/>
          <p:nvPr/>
        </p:nvSpPr>
        <p:spPr>
          <a:xfrm>
            <a:off x="381000" y="0"/>
            <a:ext cx="9144000" cy="2419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第５回「スーパーシティ」構想の実現に向けた有識者懇談会　海外調査結果（暫定版）</a:t>
            </a:r>
          </a:p>
        </p:txBody>
      </p:sp>
      <p:graphicFrame>
        <p:nvGraphicFramePr>
          <p:cNvPr id="7" name="表 6"/>
          <p:cNvGraphicFramePr>
            <a:graphicFrameLocks noGrp="1"/>
          </p:cNvGraphicFramePr>
          <p:nvPr>
            <p:extLst>
              <p:ext uri="{D42A27DB-BD31-4B8C-83A1-F6EECF244321}">
                <p14:modId xmlns:p14="http://schemas.microsoft.com/office/powerpoint/2010/main" val="1373424156"/>
              </p:ext>
            </p:extLst>
          </p:nvPr>
        </p:nvGraphicFramePr>
        <p:xfrm>
          <a:off x="550332" y="296092"/>
          <a:ext cx="8710632" cy="6513025"/>
        </p:xfrm>
        <a:graphic>
          <a:graphicData uri="http://schemas.openxmlformats.org/drawingml/2006/table">
            <a:tbl>
              <a:tblPr firstRow="1" bandRow="1">
                <a:tableStyleId>{5940675A-B579-460E-94D1-54222C63F5DA}</a:tableStyleId>
              </a:tblPr>
              <a:tblGrid>
                <a:gridCol w="1046239">
                  <a:extLst>
                    <a:ext uri="{9D8B030D-6E8A-4147-A177-3AD203B41FA5}">
                      <a16:colId xmlns:a16="http://schemas.microsoft.com/office/drawing/2014/main" xmlns="" val="20000"/>
                    </a:ext>
                  </a:extLst>
                </a:gridCol>
                <a:gridCol w="729961">
                  <a:extLst>
                    <a:ext uri="{9D8B030D-6E8A-4147-A177-3AD203B41FA5}">
                      <a16:colId xmlns:a16="http://schemas.microsoft.com/office/drawing/2014/main" xmlns="" val="20001"/>
                    </a:ext>
                  </a:extLst>
                </a:gridCol>
                <a:gridCol w="3467216">
                  <a:extLst>
                    <a:ext uri="{9D8B030D-6E8A-4147-A177-3AD203B41FA5}">
                      <a16:colId xmlns:a16="http://schemas.microsoft.com/office/drawing/2014/main" xmlns="" val="20002"/>
                    </a:ext>
                  </a:extLst>
                </a:gridCol>
                <a:gridCol w="3467216">
                  <a:extLst>
                    <a:ext uri="{9D8B030D-6E8A-4147-A177-3AD203B41FA5}">
                      <a16:colId xmlns:a16="http://schemas.microsoft.com/office/drawing/2014/main" xmlns="" val="20003"/>
                    </a:ext>
                  </a:extLst>
                </a:gridCol>
              </a:tblGrid>
              <a:tr h="185057">
                <a:tc gridSpan="2">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項目</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スペイン・バルセロナ</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アメリカ・ニューヨーク</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r h="328448">
                <a:tc rowSpan="3">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１．概要</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名称</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l">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バルセロナデジタルシティ</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市の長期計画に基づくスマートシティ関連プロジェクト</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1"/>
                  </a:ext>
                </a:extLst>
              </a:tr>
              <a:tr h="3048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開始年</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2000</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年</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en-US" altLang="ja-JP" sz="800" baseline="0" dirty="0">
                          <a:latin typeface="Meiryo UI" panose="020B0604030504040204" pitchFamily="50" charset="-128"/>
                          <a:ea typeface="Meiryo UI" panose="020B0604030504040204" pitchFamily="50" charset="-128"/>
                          <a:cs typeface="Meiryo UI" panose="020B0604030504040204" pitchFamily="50" charset="-128"/>
                        </a:rPr>
                        <a:t>2007</a:t>
                      </a:r>
                      <a:r>
                        <a:rPr kumimoji="1" lang="ja-JP" altLang="en-US" sz="800" baseline="0" dirty="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PlaNYC</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en-US" altLang="ja-JP"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One New York: The Plan for a Strong and Just City</a:t>
                      </a:r>
                      <a:r>
                        <a:rPr kumimoji="1" lang="ja-JP" altLang="en-US"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endParaRPr kumimoji="1" lang="en-US" altLang="ja-JP" sz="800" baseline="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2"/>
                  </a:ext>
                </a:extLst>
              </a:tr>
              <a:tr h="273542">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対象地域</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バルセロナ市　（人口約</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万人、面積約</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101km2)</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ニューヨーク市（人口約</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860</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万人、面積約</a:t>
                      </a:r>
                      <a:r>
                        <a:rPr kumimoji="1" lang="en-US" altLang="ja-JP" sz="800" dirty="0">
                          <a:latin typeface="Meiryo UI" panose="020B0604030504040204" pitchFamily="50" charset="-128"/>
                          <a:ea typeface="Meiryo UI" panose="020B0604030504040204" pitchFamily="50" charset="-128"/>
                          <a:cs typeface="Meiryo UI" panose="020B0604030504040204" pitchFamily="50" charset="-128"/>
                        </a:rPr>
                        <a:t>780km</a:t>
                      </a:r>
                      <a:r>
                        <a:rPr kumimoji="1" lang="en-US" altLang="ja-JP" sz="800" baseline="30000" dirty="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3"/>
                  </a:ext>
                </a:extLst>
              </a:tr>
              <a:tr h="664029">
                <a:tc rowSpan="3">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２．基本</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　　　コンセプト</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a:latin typeface="Meiryo UI" panose="020B0604030504040204" pitchFamily="50" charset="-128"/>
                          <a:ea typeface="Meiryo UI" panose="020B0604030504040204" pitchFamily="50" charset="-128"/>
                          <a:cs typeface="Meiryo UI" panose="020B0604030504040204" pitchFamily="50" charset="-128"/>
                        </a:rPr>
                        <a:t>目標・ビジョン</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デジタルトランスフォーメーション、デジタルイノベーション、デジタルエンパワーメントの３つの柱で、よりよい行政サービスの提供、行政の透明性・効率性の向上を目指す</a:t>
                      </a:r>
                      <a:endParaRPr kumimoji="1" lang="ja-JP"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PlaNYC</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：人口集中やインフラの老朽化、環境・気候変動等の都市の課題解決に取り組む長期計画。</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年の改定に併せて策定された関連計画の中で世界でトップクラスのデジタルシティになる方針が打ち出された。</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One New York: The Plan for a Strong and Just City</a:t>
                      </a:r>
                      <a:r>
                        <a:rPr kumimoji="1" lang="ja-JP" altLang="en-US"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PlaNYC</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の後継となる長期計画</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4"/>
                  </a:ext>
                </a:extLst>
              </a:tr>
              <a:tr h="471199">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対象分野</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行政、交通、環境、エネルギー</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行政、交通、環境、エネルギー</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5"/>
                  </a:ext>
                </a:extLst>
              </a:tr>
              <a:tr h="525624">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endParaRPr kumimoji="1" lang="en-US"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en-US"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予定を含む</a:t>
                      </a:r>
                      <a:r>
                        <a:rPr kumimoji="1" lang="en-US"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4,500</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の企業増加、</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56,200</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人の雇用創出</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・水道管理に</a:t>
                      </a:r>
                      <a:r>
                        <a:rPr kumimoji="1" lang="en-US" altLang="ja-JP" sz="8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技術を導入し年間約</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5800</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万ドルの経費削減</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・街灯に</a:t>
                      </a:r>
                      <a:r>
                        <a:rPr kumimoji="1" lang="en-US" altLang="ja-JP" sz="8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技術を導入し年間約</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3700</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万ドルの経費削減</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・スマートパーキングにより観光客の滞在時間が増加し年間約</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5000</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万ドルの収入</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2015 </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年より古くなった公衆電話を無料の高速</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提供や広告表示媒体となるキオスク端末に置き換える事業（</a:t>
                      </a: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LinkNYC</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により端末を</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1,000</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台設置し、今後約</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10,000</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か所まで拡大予定</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6"/>
                  </a:ext>
                </a:extLst>
              </a:tr>
              <a:tr h="304800">
                <a:tc rowSpan="2">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３．推進</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　　　体制</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リーダーシップ</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バルセロナ市</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ニューヨーク市長</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マイケル・ブルームバーグ</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2002</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8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ビル・デブラシオ　</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7"/>
                  </a:ext>
                </a:extLst>
              </a:tr>
              <a:tr h="492695">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推進の</a:t>
                      </a:r>
                      <a: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中核組織</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indent="0">
                        <a:lnSpc>
                          <a:spcPts val="900"/>
                        </a:lnSpc>
                        <a:buFont typeface="Arial" panose="020B0604020202020204" pitchFamily="34" charset="0"/>
                        <a:buNone/>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Commissioner's Office for Technology and Digital Innovation</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indent="0">
                        <a:lnSpc>
                          <a:spcPts val="900"/>
                        </a:lnSpc>
                        <a:buFont typeface="Arial" panose="020B0604020202020204" pitchFamily="34" charset="0"/>
                        <a:buNone/>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Mayor's Office of Technology and Innovation (MOTI) </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8"/>
                  </a:ext>
                </a:extLst>
              </a:tr>
              <a:tr h="544286">
                <a:tc rowSpan="4">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４．構成</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　　　要素</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データプラットフォーム</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Sentilo</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」とよばれるセンサーデータを統合するためのプラットフォームを整備</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NYC Open Data</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」により</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1,600</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を超えるデータセットを公表</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年にオープンデータ法を制定し、市民によるデータ活用や行政による組織横断的なデータ公開及び活用を促進。市役所に</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CAO(Chief Analytics Officer)</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及びで</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田アナリスト数名からなるデータ解析室</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(MODA)</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を設置。</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9"/>
                  </a:ext>
                </a:extLst>
              </a:tr>
              <a:tr h="424543">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提供サービス</a:t>
                      </a:r>
                      <a: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・機能</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・スマートパーキング：駐車場の空き状況をセンサ、</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経由で提供</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・ごみ収集管理、街路灯、公園における水管理に</a:t>
                      </a:r>
                      <a:r>
                        <a:rPr kumimoji="1" lang="en-US" altLang="ja-JP" sz="8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を導入し行政コスト削減</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・バス停での行政情報配信</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・有望なスタートアップを引き付けてイノベーション推進や最新技術の実装したまちづくり推進のための官民共同の情報ハブ「</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Digital NYC</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」を運営</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・オープンデータによる市民、民間によるデータ活用の推進</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(NYC Open Data)</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0"/>
                  </a:ext>
                </a:extLst>
              </a:tr>
              <a:tr h="326475">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インフラ整備</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indent="0">
                        <a:lnSpc>
                          <a:spcPts val="900"/>
                        </a:lnSpc>
                        <a:buFont typeface="Arial" panose="020B0604020202020204" pitchFamily="34" charset="0"/>
                        <a:buNone/>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・市内全体に無料の</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スポットを整備</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900"/>
                        </a:lnSpc>
                        <a:spcBef>
                          <a:spcPts val="0"/>
                        </a:spcBef>
                        <a:spcAft>
                          <a:spcPts val="0"/>
                        </a:spcAft>
                        <a:buClrTx/>
                        <a:buSzTx/>
                        <a:buFont typeface="Arial" panose="020B0604020202020204" pitchFamily="34" charset="0"/>
                        <a:buNone/>
                        <a:tabLst/>
                        <a:defRP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・駐車場、バス停、ゴミ箱にセンサを設置、市内に大気環境センサ、</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IP</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カメラを設置</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・古くなった公衆電話を無料の高速</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提供や広告表示媒体となるキオスク端末に置き換える事業（</a:t>
                      </a:r>
                      <a:r>
                        <a:rPr kumimoji="1" lang="en-US" altLang="ja-JP" sz="8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LinkNYC</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により端末を</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1,000</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台設置</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1"/>
                  </a:ext>
                </a:extLst>
              </a:tr>
              <a:tr h="307593">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住民参画</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1280160" rtl="0" eaLnBrk="1" fontAlgn="auto" latinLnBrk="0" hangingPunct="1">
                        <a:lnSpc>
                          <a:spcPts val="900"/>
                        </a:lnSpc>
                        <a:spcBef>
                          <a:spcPts val="0"/>
                        </a:spcBef>
                        <a:spcAft>
                          <a:spcPts val="0"/>
                        </a:spcAft>
                        <a:buClrTx/>
                        <a:buSzTx/>
                        <a:buFontTx/>
                        <a:buNone/>
                        <a:tabLst/>
                        <a:defRPr/>
                      </a:pPr>
                      <a:r>
                        <a:rPr kumimoji="1" lang="ja-JP" altLang="en-US" sz="8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endPar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l">
                        <a:lnSpc>
                          <a:spcPts val="900"/>
                        </a:lnSpc>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・シビックテック等に取り組む</a:t>
                      </a:r>
                      <a:r>
                        <a:rPr kumimoji="1" lang="ja-JP" altLang="en-US" sz="8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市民市民</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Beta NYC</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がニューヨーク市のパートナーとして</a:t>
                      </a:r>
                      <a:r>
                        <a:rPr kumimoji="1" lang="en-US" altLang="ja-JP" sz="8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やオープンデータを活用した市民参加型プロジェクトを支援</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2"/>
                  </a:ext>
                </a:extLst>
              </a:tr>
              <a:tr h="273542">
                <a:tc rowSpan="2">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５．予算</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事業規模</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Digital Transformation Plan </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の実行に</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7,200</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万ユーロの予算確保</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(2017.9</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ctr" defTabSz="1280160"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3"/>
                  </a:ext>
                </a:extLst>
              </a:tr>
              <a:tr h="328448">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官民の分担</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Key Player</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Cisco</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などの企業の協力やスタートアップ企業との連携あり</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・各種サービスの運営に</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PFI</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LinkNYC</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では機械の設置、維持管理費用はすべてコンソーシアムが負担</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Digital NYC</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IBM</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が財政支援</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4"/>
                  </a:ext>
                </a:extLst>
              </a:tr>
              <a:tr h="427786">
                <a:tc gridSpan="2">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６．課題</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ctr" defTabSz="1280160" rtl="0" eaLnBrk="1" fontAlgn="auto" latinLnBrk="0" hangingPunct="1">
                        <a:lnSpc>
                          <a:spcPts val="900"/>
                        </a:lnSpc>
                        <a:spcBef>
                          <a:spcPts val="0"/>
                        </a:spcBef>
                        <a:spcAft>
                          <a:spcPts val="0"/>
                        </a:spcAft>
                        <a:buClrTx/>
                        <a:buSzTx/>
                        <a:buFont typeface="Arial" panose="020B0604020202020204" pitchFamily="34" charset="0"/>
                        <a:buNone/>
                        <a:tabLst/>
                        <a:defRPr/>
                      </a:pPr>
                      <a:r>
                        <a:rPr kumimoji="1" lang="ja-JP" altLang="en-US"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LinkNYC</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の実施においては事業の実施主体であるコンソーシアムがデータを収集すること対するプライバシーの懸念が示された（コンソーシアムには</a:t>
                      </a:r>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Google</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系列の会社も参画）</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5"/>
                  </a:ext>
                </a:extLst>
              </a:tr>
              <a:tr h="328448">
                <a:tc gridSpan="2">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７．備考</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a:txBody>
                    <a:bodyPr/>
                    <a:lstStyle/>
                    <a:p>
                      <a:pPr algn="ctr">
                        <a:lnSpc>
                          <a:spcPts val="900"/>
                        </a:lnSpc>
                      </a:pPr>
                      <a:r>
                        <a:rPr kumimoji="1" lang="ja-JP" altLang="en-US"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lnSpc>
                          <a:spcPts val="900"/>
                        </a:lnSpc>
                      </a:pPr>
                      <a:r>
                        <a:rPr kumimoji="1" lang="ja-JP" altLang="en-US"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6"/>
                  </a:ext>
                </a:extLst>
              </a:tr>
            </a:tbl>
          </a:graphicData>
        </a:graphic>
      </p:graphicFrame>
    </p:spTree>
    <p:extLst>
      <p:ext uri="{BB962C8B-B14F-4D97-AF65-F5344CB8AC3E}">
        <p14:creationId xmlns:p14="http://schemas.microsoft.com/office/powerpoint/2010/main" val="2447773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p:custDataLst>
              <p:tags r:id="rId2"/>
            </p:custDataLst>
            <p:extLst/>
          </p:nvPr>
        </p:nvGraphicFramePr>
        <p:xfrm>
          <a:off x="382588" y="1588"/>
          <a:ext cx="1588" cy="1588"/>
        </p:xfrm>
        <a:graphic>
          <a:graphicData uri="http://schemas.openxmlformats.org/presentationml/2006/ole">
            <mc:AlternateContent xmlns:mc="http://schemas.openxmlformats.org/markup-compatibility/2006">
              <mc:Choice xmlns:v="urn:schemas-microsoft-com:vml" Requires="v">
                <p:oleObj spid="_x0000_s7181" name="think-cell スライド" r:id="rId4" imgW="270" imgH="270" progId="TCLayout.ActiveDocument.1">
                  <p:embed/>
                </p:oleObj>
              </mc:Choice>
              <mc:Fallback>
                <p:oleObj name="think-cell スライド" r:id="rId4" imgW="270" imgH="270" progId="TCLayout.ActiveDocument.1">
                  <p:embed/>
                  <p:pic>
                    <p:nvPicPr>
                      <p:cNvPr id="4" name="オブジェクト 3" hidden="1"/>
                      <p:cNvPicPr/>
                      <p:nvPr/>
                    </p:nvPicPr>
                    <p:blipFill>
                      <a:blip r:embed="rId5"/>
                      <a:stretch>
                        <a:fillRect/>
                      </a:stretch>
                    </p:blipFill>
                    <p:spPr>
                      <a:xfrm>
                        <a:off x="382588" y="1588"/>
                        <a:ext cx="1588" cy="1588"/>
                      </a:xfrm>
                      <a:prstGeom prst="rect">
                        <a:avLst/>
                      </a:prstGeom>
                    </p:spPr>
                  </p:pic>
                </p:oleObj>
              </mc:Fallback>
            </mc:AlternateContent>
          </a:graphicData>
        </a:graphic>
      </p:graphicFrame>
      <p:sp>
        <p:nvSpPr>
          <p:cNvPr id="5" name="正方形/長方形 4"/>
          <p:cNvSpPr/>
          <p:nvPr/>
        </p:nvSpPr>
        <p:spPr>
          <a:xfrm>
            <a:off x="381000" y="0"/>
            <a:ext cx="9144000" cy="2419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第５回「スーパーシティ」構想の実現に向けた有識者懇談会　海外調査結果（暫定版）</a:t>
            </a:r>
          </a:p>
        </p:txBody>
      </p:sp>
      <p:graphicFrame>
        <p:nvGraphicFramePr>
          <p:cNvPr id="7" name="表 6"/>
          <p:cNvGraphicFramePr>
            <a:graphicFrameLocks noGrp="1"/>
          </p:cNvGraphicFramePr>
          <p:nvPr>
            <p:extLst>
              <p:ext uri="{D42A27DB-BD31-4B8C-83A1-F6EECF244321}">
                <p14:modId xmlns:p14="http://schemas.microsoft.com/office/powerpoint/2010/main" val="2691690215"/>
              </p:ext>
            </p:extLst>
          </p:nvPr>
        </p:nvGraphicFramePr>
        <p:xfrm>
          <a:off x="550332" y="296092"/>
          <a:ext cx="5716211" cy="6379849"/>
        </p:xfrm>
        <a:graphic>
          <a:graphicData uri="http://schemas.openxmlformats.org/drawingml/2006/table">
            <a:tbl>
              <a:tblPr firstRow="1" bandRow="1">
                <a:tableStyleId>{5940675A-B579-460E-94D1-54222C63F5DA}</a:tableStyleId>
              </a:tblPr>
              <a:tblGrid>
                <a:gridCol w="985552">
                  <a:extLst>
                    <a:ext uri="{9D8B030D-6E8A-4147-A177-3AD203B41FA5}">
                      <a16:colId xmlns:a16="http://schemas.microsoft.com/office/drawing/2014/main" xmlns="" val="20000"/>
                    </a:ext>
                  </a:extLst>
                </a:gridCol>
                <a:gridCol w="747983">
                  <a:extLst>
                    <a:ext uri="{9D8B030D-6E8A-4147-A177-3AD203B41FA5}">
                      <a16:colId xmlns:a16="http://schemas.microsoft.com/office/drawing/2014/main" xmlns="" val="20001"/>
                    </a:ext>
                  </a:extLst>
                </a:gridCol>
                <a:gridCol w="3982676">
                  <a:extLst>
                    <a:ext uri="{9D8B030D-6E8A-4147-A177-3AD203B41FA5}">
                      <a16:colId xmlns:a16="http://schemas.microsoft.com/office/drawing/2014/main" xmlns="" val="20002"/>
                    </a:ext>
                  </a:extLst>
                </a:gridCol>
              </a:tblGrid>
              <a:tr h="182102">
                <a:tc gridSpan="2">
                  <a:txBody>
                    <a:bodyPr/>
                    <a:lstStyle/>
                    <a:p>
                      <a:pPr algn="ct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項目</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lnSpc>
                          <a:spcPts val="900"/>
                        </a:lnSpc>
                      </a:pPr>
                      <a:r>
                        <a:rPr kumimoji="1" lang="ja-JP" altLang="en-US" sz="800" b="1">
                          <a:latin typeface="Meiryo UI" panose="020B0604030504040204" pitchFamily="50" charset="-128"/>
                          <a:ea typeface="Meiryo UI" panose="020B0604030504040204" pitchFamily="50" charset="-128"/>
                          <a:cs typeface="Meiryo UI" panose="020B0604030504040204" pitchFamily="50" charset="-128"/>
                        </a:rPr>
                        <a:t>中国・河北省雄安新区</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r h="323204">
                <a:tc rowSpan="3">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１．概要</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名称</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l">
                        <a:lnSpc>
                          <a:spcPts val="900"/>
                        </a:lnSpc>
                      </a:pPr>
                      <a:r>
                        <a:rPr kumimoji="1" lang="ja-JP" altLang="en-US" sz="800">
                          <a:latin typeface="Meiryo UI" panose="020B0604030504040204" pitchFamily="50" charset="-128"/>
                          <a:ea typeface="Meiryo UI" panose="020B0604030504040204" pitchFamily="50" charset="-128"/>
                          <a:cs typeface="Meiryo UI" panose="020B0604030504040204" pitchFamily="50" charset="-128"/>
                        </a:rPr>
                        <a:t>雄安新区</a:t>
                      </a: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（上海浦東、重慶などを含む</a:t>
                      </a:r>
                      <a:r>
                        <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国家級新区</a:t>
                      </a:r>
                      <a:r>
                        <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番目の新区）</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1"/>
                  </a:ext>
                </a:extLst>
              </a:tr>
              <a:tr h="269175">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開始年</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年計画発表</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2"/>
                  </a:ext>
                </a:extLst>
              </a:tr>
              <a:tr h="28157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対象地域</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lang="ja-JP" altLang="en-US" sz="800">
                          <a:solidFill>
                            <a:schemeClr val="tx1"/>
                          </a:solidFill>
                        </a:rPr>
                        <a:t>河北省保定市の雄県、容城県、安新県を中心とした</a:t>
                      </a:r>
                      <a:r>
                        <a:rPr lang="en-US" altLang="ja-JP" sz="800">
                          <a:solidFill>
                            <a:schemeClr val="tx1"/>
                          </a:solidFill>
                        </a:rPr>
                        <a:t>1,770km2</a:t>
                      </a:r>
                    </a:p>
                    <a:p>
                      <a:pPr>
                        <a:lnSpc>
                          <a:spcPts val="900"/>
                        </a:lnSpc>
                      </a:pP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計画人口</a:t>
                      </a:r>
                      <a:r>
                        <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rPr>
                        <a:t>200-250</a:t>
                      </a: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3"/>
                  </a:ext>
                </a:extLst>
              </a:tr>
              <a:tr h="517232">
                <a:tc rowSpan="3">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２．基本</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　　　コンセプト</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a:latin typeface="Meiryo UI" panose="020B0604030504040204" pitchFamily="50" charset="-128"/>
                          <a:ea typeface="Meiryo UI" panose="020B0604030504040204" pitchFamily="50" charset="-128"/>
                          <a:cs typeface="Meiryo UI" panose="020B0604030504040204" pitchFamily="50" charset="-128"/>
                        </a:rPr>
                        <a:t>目標・ビジョン</a:t>
                      </a:r>
                      <a:endParaRPr kumimoji="1" lang="ja-JP" altLang="en-US" sz="800" b="1" dirty="0">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2035</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年までに基本的にグリーンで低炭素、情報化・スマート化が進んだ、就業・生活がしやすい、競争力と影響力を備えた、人と自然が共生する高水準の社会主義現代化都市の建設</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・北京の首都機能以外の都市機能移転の受け皿として明らかな成果を収め、「大都市病」に対して中国としてのソリューションを提供</a:t>
                      </a:r>
                      <a:endParaRPr kumimoji="1" lang="ja-JP"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4"/>
                  </a:ext>
                </a:extLst>
              </a:tr>
              <a:tr h="463676">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対象分野</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住居、金融、生活サービス、交通、環境、行政、教育、医療など包括的に実施</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5"/>
                  </a:ext>
                </a:extLst>
              </a:tr>
              <a:tr h="323204">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endParaRPr kumimoji="1" lang="en-US"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en-US"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予定を含む</a:t>
                      </a:r>
                      <a:r>
                        <a:rPr kumimoji="1" lang="en-US" altLang="ja-JP"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8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・今後の開発のため現時点ではなし（自動運転や無人店舗の実証実験は実施中）</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6"/>
                  </a:ext>
                </a:extLst>
              </a:tr>
              <a:tr h="269175">
                <a:tc rowSpan="2">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３．推進</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　　　体制</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リーダーシップ</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kern="1200">
                          <a:solidFill>
                            <a:schemeClr val="tx1"/>
                          </a:solidFill>
                          <a:latin typeface="Meiryo UI" panose="020B0604030504040204" pitchFamily="50" charset="-128"/>
                          <a:ea typeface="Meiryo UI" panose="020B0604030504040204" pitchFamily="50" charset="-128"/>
                          <a:cs typeface="Meiryo UI" panose="020B0604030504040204" pitchFamily="50" charset="-128"/>
                        </a:rPr>
                        <a:t>習近平国家主席</a:t>
                      </a:r>
                      <a:endPar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7"/>
                  </a:ext>
                </a:extLst>
              </a:tr>
              <a:tr h="679752">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推進の</a:t>
                      </a:r>
                      <a: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中核組織</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indent="0" algn="l" defTabSz="1280160" rtl="0" eaLnBrk="1" latinLnBrk="0" hangingPunct="1">
                        <a:lnSpc>
                          <a:spcPts val="900"/>
                        </a:lnSpc>
                        <a:buFont typeface="Arial" panose="020B0604020202020204" pitchFamily="34" charset="0"/>
                        <a:buNone/>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・雄安新区管理委員会（河北省人民政府の出先機関）</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defTabSz="1280160" rtl="0" eaLnBrk="1" latinLnBrk="0" hangingPunct="1">
                        <a:lnSpc>
                          <a:spcPts val="900"/>
                        </a:lnSpc>
                        <a:buFont typeface="Arial" panose="020B0604020202020204" pitchFamily="34" charset="0"/>
                        <a:buNone/>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中央政府</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国家発展改革委員会（国務院の下部組織）</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defTabSz="1280160" rtl="0" eaLnBrk="1" latinLnBrk="0" hangingPunct="1">
                        <a:lnSpc>
                          <a:spcPts val="900"/>
                        </a:lnSpc>
                        <a:buFont typeface="Arial" panose="020B0604020202020204" pitchFamily="34" charset="0"/>
                        <a:buNone/>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共産党</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800" kern="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中国共産党河北省委員会（中央委員会の下部組織）</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8"/>
                  </a:ext>
                </a:extLst>
              </a:tr>
              <a:tr h="335174">
                <a:tc rowSpan="4">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４．構成</a:t>
                      </a:r>
                      <a:endParaRPr kumimoji="1"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　　　要素</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データプラットフォーム</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・大規模なデータ資産管理システムの確立を予定</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09"/>
                  </a:ext>
                </a:extLst>
              </a:tr>
              <a:tr h="411875">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提供サービス</a:t>
                      </a:r>
                      <a: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800" b="1"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・機能</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・グリーンでデジタルな都市インフラシステムの構築</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0"/>
                  </a:ext>
                </a:extLst>
              </a:tr>
              <a:tr h="517232">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インフラ整備</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indent="0" algn="l" defTabSz="1280160" rtl="0" eaLnBrk="1" latinLnBrk="0" hangingPunct="1">
                        <a:lnSpc>
                          <a:spcPts val="900"/>
                        </a:lnSpc>
                        <a:buFont typeface="Arial" panose="020B0604020202020204" pitchFamily="34" charset="0"/>
                        <a:buNone/>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・「スタートアップ区」として</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100km2</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が計画され、その中に</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30km2</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の「先行開発区」を建設し、ビッグデータ、</a:t>
                      </a:r>
                      <a:r>
                        <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800" kern="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最先端情報技術、バイオテクノロジー、現代金融などのイノベーション型・モデル型の重点プロジェクトを集積させる予定</a:t>
                      </a:r>
                      <a:endParaRPr kumimoji="1" lang="en-US" altLang="ja-JP"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defTabSz="1280160" rtl="0" eaLnBrk="1" latinLnBrk="0" hangingPunct="1">
                        <a:lnSpc>
                          <a:spcPts val="900"/>
                        </a:lnSpc>
                        <a:buFont typeface="Arial" panose="020B0604020202020204" pitchFamily="34" charset="0"/>
                        <a:buNone/>
                      </a:pPr>
                      <a:r>
                        <a:rPr kumimoji="1" lang="ja-JP" altLang="en-US" sz="8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・その後に条件が整えば、秩序をもって「中期発展区」の建設を推進予定</a:t>
                      </a: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1"/>
                  </a:ext>
                </a:extLst>
              </a:tr>
              <a:tr h="302682">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住民参画</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・国民参加のためのプラットフォーム構築、様々な専門分野の積極的な参画</a:t>
                      </a:r>
                      <a:endPar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年頃から住宅の整備を本格化し、住民の移住を想定している</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2"/>
                  </a:ext>
                </a:extLst>
              </a:tr>
              <a:tr h="383332">
                <a:tc rowSpan="2">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５．予算</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事業規模</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・国家開発銀行：スタートアップ区に対する</a:t>
                      </a:r>
                      <a:r>
                        <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rPr>
                        <a:t>1,300</a:t>
                      </a: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億元の融資計画を発表</a:t>
                      </a:r>
                      <a:endPar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・中国雄安集団：雄安新区管理委員会の下に資本金</a:t>
                      </a:r>
                      <a:r>
                        <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億元（河北省政府</a:t>
                      </a:r>
                      <a:r>
                        <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）で設立</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3"/>
                  </a:ext>
                </a:extLst>
              </a:tr>
              <a:tr h="323204">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官民の分担</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・スタートアップ企業の積極的な参入を期待</a:t>
                      </a:r>
                      <a:endPar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ts val="900"/>
                        </a:lnSpc>
                        <a:spcBef>
                          <a:spcPts val="0"/>
                        </a:spcBef>
                        <a:spcAft>
                          <a:spcPts val="0"/>
                        </a:spcAft>
                        <a:buClrTx/>
                        <a:buSzTx/>
                        <a:buFontTx/>
                        <a:buNone/>
                        <a:tabLst/>
                        <a:defRPr/>
                      </a:pP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rPr>
                        <a:t>BATJ</a:t>
                      </a: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の参画を想定（特にスマートシティ及び自動運転・アポロ計画を</a:t>
                      </a:r>
                      <a:r>
                        <a:rPr kumimoji="1" lang="en-US" altLang="ja-JP" sz="800">
                          <a:solidFill>
                            <a:schemeClr val="tx1"/>
                          </a:solidFill>
                          <a:latin typeface="Meiryo UI" panose="020B0604030504040204" pitchFamily="50" charset="-128"/>
                          <a:ea typeface="Meiryo UI" panose="020B0604030504040204" pitchFamily="50" charset="-128"/>
                          <a:cs typeface="Meiryo UI" panose="020B0604030504040204" pitchFamily="50" charset="-128"/>
                        </a:rPr>
                        <a:t>Baidu</a:t>
                      </a: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が進める）</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4"/>
                  </a:ext>
                </a:extLst>
              </a:tr>
              <a:tr h="467836">
                <a:tc gridSpan="2">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６．課題</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lvl="0" indent="0" algn="ctr" defTabSz="1280160" rtl="0" eaLnBrk="1" fontAlgn="auto" latinLnBrk="0" hangingPunct="1">
                        <a:lnSpc>
                          <a:spcPts val="900"/>
                        </a:lnSpc>
                        <a:spcBef>
                          <a:spcPts val="0"/>
                        </a:spcBef>
                        <a:spcAft>
                          <a:spcPts val="0"/>
                        </a:spcAft>
                        <a:buClrTx/>
                        <a:buSzTx/>
                        <a:buFont typeface="Arial" panose="020B0604020202020204" pitchFamily="34" charset="0"/>
                        <a:buNone/>
                        <a:tabLst/>
                        <a:defRPr/>
                      </a:pPr>
                      <a:r>
                        <a:rPr kumimoji="1" lang="ja-JP" altLang="en-US" sz="80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5"/>
                  </a:ext>
                </a:extLst>
              </a:tr>
              <a:tr h="323204">
                <a:tc gridSpan="2">
                  <a:txBody>
                    <a:bodyPr/>
                    <a:lstStyle/>
                    <a:p>
                      <a:pPr>
                        <a:lnSpc>
                          <a:spcPts val="900"/>
                        </a:lnSpc>
                      </a:pPr>
                      <a:r>
                        <a:rPr kumimoji="1" lang="ja-JP" altLang="en-US" sz="800" b="1" dirty="0">
                          <a:latin typeface="Meiryo UI" panose="020B0604030504040204" pitchFamily="50" charset="-128"/>
                          <a:ea typeface="Meiryo UI" panose="020B0604030504040204" pitchFamily="50" charset="-128"/>
                          <a:cs typeface="Meiryo UI" panose="020B0604030504040204" pitchFamily="50" charset="-128"/>
                        </a:rPr>
                        <a:t>７．備考</a:t>
                      </a:r>
                    </a:p>
                  </a:txBody>
                  <a:tcPr marL="65314" marR="65314" marT="32657" marB="32657"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a:txBody>
                    <a:bodyPr/>
                    <a:lstStyle/>
                    <a:p>
                      <a:pPr marL="0" marR="0" lvl="0" indent="0" algn="ctr" defTabSz="1280160" rtl="0" eaLnBrk="1" fontAlgn="auto" latinLnBrk="0" hangingPunct="1">
                        <a:lnSpc>
                          <a:spcPts val="900"/>
                        </a:lnSpc>
                        <a:spcBef>
                          <a:spcPts val="0"/>
                        </a:spcBef>
                        <a:spcAft>
                          <a:spcPts val="0"/>
                        </a:spcAft>
                        <a:buClrTx/>
                        <a:buSzTx/>
                        <a:buFont typeface="Arial" panose="020B0604020202020204" pitchFamily="34" charset="0"/>
                        <a:buNone/>
                        <a:tabLst/>
                        <a:defRPr/>
                      </a:pPr>
                      <a:r>
                        <a:rPr kumimoji="1" lang="ja-JP" altLang="en-US" sz="8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endPar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653" marR="46653" marT="23326" marB="23326"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xmlns="" val="10016"/>
                  </a:ext>
                </a:extLst>
              </a:tr>
            </a:tbl>
          </a:graphicData>
        </a:graphic>
      </p:graphicFrame>
      <p:sp>
        <p:nvSpPr>
          <p:cNvPr id="2" name="正方形/長方形 1"/>
          <p:cNvSpPr/>
          <p:nvPr/>
        </p:nvSpPr>
        <p:spPr>
          <a:xfrm>
            <a:off x="2402436" y="6669721"/>
            <a:ext cx="4572000" cy="213264"/>
          </a:xfrm>
          <a:prstGeom prst="rect">
            <a:avLst/>
          </a:prstGeom>
        </p:spPr>
        <p:txBody>
          <a:bodyPr>
            <a:spAutoFit/>
          </a:bodyPr>
          <a:lstStyle/>
          <a:p>
            <a:r>
              <a:rPr lang="en-US" altLang="ja-JP" sz="786" dirty="0">
                <a:latin typeface="Meiryo UI" panose="020B0604030504040204" pitchFamily="50" charset="-128"/>
                <a:ea typeface="Meiryo UI" panose="020B0604030504040204" pitchFamily="50" charset="-128"/>
                <a:cs typeface="Meiryo UI" panose="020B0604030504040204" pitchFamily="50" charset="-128"/>
              </a:rPr>
              <a:t>※</a:t>
            </a:r>
            <a:r>
              <a:rPr lang="ja-JP" altLang="en-US" sz="786" dirty="0">
                <a:latin typeface="Meiryo UI" panose="020B0604030504040204" pitchFamily="50" charset="-128"/>
                <a:ea typeface="Meiryo UI" panose="020B0604030504040204" pitchFamily="50" charset="-128"/>
                <a:cs typeface="Meiryo UI" panose="020B0604030504040204" pitchFamily="50" charset="-128"/>
              </a:rPr>
              <a:t>周辺地域全体の発展を牽引する核となることを目的とする。中央政府が認可設立。</a:t>
            </a:r>
          </a:p>
        </p:txBody>
      </p:sp>
    </p:spTree>
    <p:extLst>
      <p:ext uri="{BB962C8B-B14F-4D97-AF65-F5344CB8AC3E}">
        <p14:creationId xmlns:p14="http://schemas.microsoft.com/office/powerpoint/2010/main" val="16080223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2507</Words>
  <PresentationFormat>A4 210 x 297 mm</PresentationFormat>
  <Paragraphs>293</Paragraphs>
  <Slides>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6" baseType="lpstr">
      <vt:lpstr>1_Office ​​テーマ</vt:lpstr>
      <vt:lpstr>think-cell スライド</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2019-05-20T08:54:42Z</dcterms:created>
  <dcterms:modified xsi:type="dcterms:W3CDTF">2019-05-20T08:55:03Z</dcterms:modified>
</cp:coreProperties>
</file>