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
  </p:notesMasterIdLst>
  <p:sldIdLst>
    <p:sldId id="263" r:id="rId2"/>
    <p:sldId id="264" r:id="rId3"/>
    <p:sldId id="265" r:id="rId4"/>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94" autoAdjust="0"/>
    <p:restoredTop sz="94876" autoAdjust="0"/>
  </p:normalViewPr>
  <p:slideViewPr>
    <p:cSldViewPr>
      <p:cViewPr varScale="1">
        <p:scale>
          <a:sx n="50" d="100"/>
          <a:sy n="50" d="100"/>
        </p:scale>
        <p:origin x="1800" y="60"/>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5672" tIns="47837" rIns="95672" bIns="4783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5672" tIns="47837" rIns="95672" bIns="47837" rtlCol="0"/>
          <a:lstStyle>
            <a:lvl1pPr algn="r">
              <a:defRPr sz="1200"/>
            </a:lvl1pPr>
          </a:lstStyle>
          <a:p>
            <a:fld id="{DA5716A0-B5DA-418B-B81B-AF92FDF8047B}" type="datetimeFigureOut">
              <a:rPr kumimoji="1" lang="ja-JP" altLang="en-US" smtClean="0"/>
              <a:t>2019/2/9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5672" tIns="47837" rIns="95672" bIns="47837" rtlCol="0" anchor="ctr"/>
          <a:lstStyle/>
          <a:p>
            <a:endParaRPr lang="ja-JP" altLang="en-US"/>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5672" tIns="47837" rIns="95672" bIns="4783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6" cy="496967"/>
          </a:xfrm>
          <a:prstGeom prst="rect">
            <a:avLst/>
          </a:prstGeom>
        </p:spPr>
        <p:txBody>
          <a:bodyPr vert="horz" lIns="95672" tIns="47837" rIns="95672" bIns="4783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6"/>
            <a:ext cx="2949786" cy="496967"/>
          </a:xfrm>
          <a:prstGeom prst="rect">
            <a:avLst/>
          </a:prstGeom>
        </p:spPr>
        <p:txBody>
          <a:bodyPr vert="horz" lIns="95672" tIns="47837" rIns="95672" bIns="47837" rtlCol="0" anchor="b"/>
          <a:lstStyle>
            <a:lvl1pPr algn="r">
              <a:defRPr sz="1200"/>
            </a:lvl1pPr>
          </a:lstStyle>
          <a:p>
            <a:fld id="{7154AD5B-4E08-44F9-A660-7B92ED9DC52F}" type="slidenum">
              <a:rPr kumimoji="1" lang="ja-JP" altLang="en-US" smtClean="0"/>
              <a:t>‹#›</a:t>
            </a:fld>
            <a:endParaRPr kumimoji="1" lang="ja-JP" altLang="en-US"/>
          </a:p>
        </p:txBody>
      </p:sp>
    </p:spTree>
    <p:extLst>
      <p:ext uri="{BB962C8B-B14F-4D97-AF65-F5344CB8AC3E}">
        <p14:creationId xmlns:p14="http://schemas.microsoft.com/office/powerpoint/2010/main" val="252252185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700" kern="1200">
        <a:solidFill>
          <a:schemeClr val="tx1"/>
        </a:solidFill>
        <a:latin typeface="+mn-lt"/>
        <a:ea typeface="+mn-ea"/>
        <a:cs typeface="+mn-cs"/>
      </a:defRPr>
    </a:lvl1pPr>
    <a:lvl2pPr marL="640080" algn="l" defTabSz="1280160" rtl="0" eaLnBrk="1" latinLnBrk="0" hangingPunct="1">
      <a:defRPr kumimoji="1" sz="1700" kern="1200">
        <a:solidFill>
          <a:schemeClr val="tx1"/>
        </a:solidFill>
        <a:latin typeface="+mn-lt"/>
        <a:ea typeface="+mn-ea"/>
        <a:cs typeface="+mn-cs"/>
      </a:defRPr>
    </a:lvl2pPr>
    <a:lvl3pPr marL="1280160" algn="l" defTabSz="1280160" rtl="0" eaLnBrk="1" latinLnBrk="0" hangingPunct="1">
      <a:defRPr kumimoji="1" sz="1700" kern="1200">
        <a:solidFill>
          <a:schemeClr val="tx1"/>
        </a:solidFill>
        <a:latin typeface="+mn-lt"/>
        <a:ea typeface="+mn-ea"/>
        <a:cs typeface="+mn-cs"/>
      </a:defRPr>
    </a:lvl3pPr>
    <a:lvl4pPr marL="1920240" algn="l" defTabSz="1280160" rtl="0" eaLnBrk="1" latinLnBrk="0" hangingPunct="1">
      <a:defRPr kumimoji="1" sz="1700" kern="1200">
        <a:solidFill>
          <a:schemeClr val="tx1"/>
        </a:solidFill>
        <a:latin typeface="+mn-lt"/>
        <a:ea typeface="+mn-ea"/>
        <a:cs typeface="+mn-cs"/>
      </a:defRPr>
    </a:lvl4pPr>
    <a:lvl5pPr marL="2560320" algn="l" defTabSz="1280160" rtl="0" eaLnBrk="1" latinLnBrk="0" hangingPunct="1">
      <a:defRPr kumimoji="1" sz="1700" kern="1200">
        <a:solidFill>
          <a:schemeClr val="tx1"/>
        </a:solidFill>
        <a:latin typeface="+mn-lt"/>
        <a:ea typeface="+mn-ea"/>
        <a:cs typeface="+mn-cs"/>
      </a:defRPr>
    </a:lvl5pPr>
    <a:lvl6pPr marL="3200400" algn="l" defTabSz="1280160" rtl="0" eaLnBrk="1" latinLnBrk="0" hangingPunct="1">
      <a:defRPr kumimoji="1" sz="1700" kern="1200">
        <a:solidFill>
          <a:schemeClr val="tx1"/>
        </a:solidFill>
        <a:latin typeface="+mn-lt"/>
        <a:ea typeface="+mn-ea"/>
        <a:cs typeface="+mn-cs"/>
      </a:defRPr>
    </a:lvl6pPr>
    <a:lvl7pPr marL="3840480" algn="l" defTabSz="1280160" rtl="0" eaLnBrk="1" latinLnBrk="0" hangingPunct="1">
      <a:defRPr kumimoji="1" sz="1700" kern="1200">
        <a:solidFill>
          <a:schemeClr val="tx1"/>
        </a:solidFill>
        <a:latin typeface="+mn-lt"/>
        <a:ea typeface="+mn-ea"/>
        <a:cs typeface="+mn-cs"/>
      </a:defRPr>
    </a:lvl7pPr>
    <a:lvl8pPr marL="4480560" algn="l" defTabSz="1280160" rtl="0" eaLnBrk="1" latinLnBrk="0" hangingPunct="1">
      <a:defRPr kumimoji="1" sz="1700" kern="1200">
        <a:solidFill>
          <a:schemeClr val="tx1"/>
        </a:solidFill>
        <a:latin typeface="+mn-lt"/>
        <a:ea typeface="+mn-ea"/>
        <a:cs typeface="+mn-cs"/>
      </a:defRPr>
    </a:lvl8pPr>
    <a:lvl9pPr marL="5120640" algn="l" defTabSz="1280160" rtl="0" eaLnBrk="1" latinLnBrk="0" hangingPunct="1">
      <a:defRPr kumimoji="1"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54AD5B-4E08-44F9-A660-7B92ED9DC52F}" type="slidenum">
              <a:rPr kumimoji="1" lang="ja-JP" altLang="en-US" smtClean="0"/>
              <a:t>1</a:t>
            </a:fld>
            <a:endParaRPr kumimoji="1" lang="ja-JP" altLang="en-US"/>
          </a:p>
        </p:txBody>
      </p:sp>
    </p:spTree>
    <p:extLst>
      <p:ext uri="{BB962C8B-B14F-4D97-AF65-F5344CB8AC3E}">
        <p14:creationId xmlns:p14="http://schemas.microsoft.com/office/powerpoint/2010/main" val="43918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54AD5B-4E08-44F9-A660-7B92ED9DC52F}" type="slidenum">
              <a:rPr kumimoji="1" lang="ja-JP" altLang="en-US" smtClean="0"/>
              <a:t>2</a:t>
            </a:fld>
            <a:endParaRPr kumimoji="1" lang="ja-JP" altLang="en-US"/>
          </a:p>
        </p:txBody>
      </p:sp>
    </p:spTree>
    <p:extLst>
      <p:ext uri="{BB962C8B-B14F-4D97-AF65-F5344CB8AC3E}">
        <p14:creationId xmlns:p14="http://schemas.microsoft.com/office/powerpoint/2010/main" val="226494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02E4635-7844-4EFD-843D-24F877E47AA4}" type="slidenum">
              <a:rPr kumimoji="1" lang="ja-JP" altLang="en-US" smtClean="0"/>
              <a:t>3</a:t>
            </a:fld>
            <a:endParaRPr kumimoji="1" lang="ja-JP" altLang="en-US"/>
          </a:p>
        </p:txBody>
      </p:sp>
    </p:spTree>
    <p:extLst>
      <p:ext uri="{BB962C8B-B14F-4D97-AF65-F5344CB8AC3E}">
        <p14:creationId xmlns:p14="http://schemas.microsoft.com/office/powerpoint/2010/main" val="327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640080" y="384494"/>
            <a:ext cx="8427720" cy="819213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2019/2/9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2019/2/9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2019/2/9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2019/2/9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2019/2/9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E90ED720-0104-4369-84BC-D37694168613}" type="datetimeFigureOut">
              <a:rPr kumimoji="1" lang="ja-JP" altLang="en-US" smtClean="0"/>
              <a:t>2019/2/9</a:t>
            </a:fld>
            <a:endParaRPr kumimoji="1" lang="ja-JP" altLang="en-US"/>
          </a:p>
        </p:txBody>
      </p:sp>
      <p:sp>
        <p:nvSpPr>
          <p:cNvPr id="5" name="フッター プレースホルダ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0.png"/><Relationship Id="rId4" Type="http://schemas.microsoft.com/office/2007/relationships/hdphoto" Target="../media/hdphoto1.wdp"/><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80862" y="613365"/>
            <a:ext cx="6320057" cy="8924040"/>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9"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大阪の現状と取組みの方向性</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56" name="テキスト ボックス 11"/>
          <p:cNvSpPr txBox="1"/>
          <p:nvPr/>
        </p:nvSpPr>
        <p:spPr>
          <a:xfrm>
            <a:off x="0" y="-13607"/>
            <a:ext cx="12821394" cy="451757"/>
          </a:xfrm>
          <a:prstGeom prst="rect">
            <a:avLst/>
          </a:prstGeom>
          <a:gradFill flip="none" rotWithShape="1">
            <a:gsLst>
              <a:gs pos="2000">
                <a:srgbClr val="00B050"/>
              </a:gs>
              <a:gs pos="0">
                <a:srgbClr val="00B050"/>
              </a:gs>
              <a:gs pos="56000">
                <a:schemeClr val="accent3">
                  <a:lumMod val="20000"/>
                  <a:lumOff val="80000"/>
                </a:schemeClr>
              </a:gs>
              <a:gs pos="100000">
                <a:srgbClr val="FFEBFA"/>
              </a:gs>
            </a:gsLst>
            <a:lin ang="2700000" scaled="1"/>
            <a:tileRect/>
          </a:gra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en-US" sz="1050">
                <a:effectLst/>
                <a:ea typeface="ＭＳ 明朝" panose="02020609040205080304" pitchFamily="17" charset="-128"/>
                <a:cs typeface="Times New Roman" panose="02020603050405020304" pitchFamily="18" charset="0"/>
              </a:rPr>
              <a:t> </a:t>
            </a:r>
            <a:endParaRPr lang="ja-JP" sz="1050">
              <a:effectLst/>
              <a:ea typeface="ＭＳ 明朝" panose="02020609040205080304" pitchFamily="17" charset="-128"/>
              <a:cs typeface="Times New Roman" panose="02020603050405020304" pitchFamily="18" charset="0"/>
            </a:endParaRPr>
          </a:p>
        </p:txBody>
      </p:sp>
      <p:sp>
        <p:nvSpPr>
          <p:cNvPr id="57" name="タイトル 1"/>
          <p:cNvSpPr txBox="1">
            <a:spLocks/>
          </p:cNvSpPr>
          <p:nvPr/>
        </p:nvSpPr>
        <p:spPr>
          <a:xfrm>
            <a:off x="60988" y="36593"/>
            <a:ext cx="12803188" cy="43930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2000" b="1" dirty="0" smtClean="0">
                <a:solidFill>
                  <a:schemeClr val="tx1"/>
                </a:solidFill>
                <a:latin typeface="Meiryo UI" pitchFamily="50" charset="-128"/>
                <a:ea typeface="Meiryo UI" pitchFamily="50" charset="-128"/>
                <a:cs typeface="Meiryo UI" pitchFamily="50" charset="-128"/>
              </a:rPr>
              <a:t>大阪ＩＲ基本構想</a:t>
            </a:r>
            <a:r>
              <a:rPr lang="ja-JP" altLang="en-US" sz="2000" dirty="0" smtClean="0">
                <a:solidFill>
                  <a:schemeClr val="tx1"/>
                </a:solidFill>
                <a:latin typeface="Meiryo UI" pitchFamily="50" charset="-128"/>
                <a:ea typeface="Meiryo UI" pitchFamily="50" charset="-128"/>
                <a:cs typeface="Meiryo UI" pitchFamily="50" charset="-128"/>
              </a:rPr>
              <a:t>（案</a:t>
            </a:r>
            <a:r>
              <a:rPr lang="ja-JP" altLang="en-US" sz="2000" dirty="0">
                <a:solidFill>
                  <a:schemeClr val="tx1"/>
                </a:solidFill>
                <a:latin typeface="Meiryo UI" pitchFamily="50" charset="-128"/>
                <a:ea typeface="Meiryo UI" pitchFamily="50" charset="-128"/>
                <a:cs typeface="Meiryo UI" pitchFamily="50" charset="-128"/>
              </a:rPr>
              <a:t>）</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概要版</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　</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13" name="テキスト ボックス 12"/>
          <p:cNvSpPr txBox="1"/>
          <p:nvPr/>
        </p:nvSpPr>
        <p:spPr>
          <a:xfrm>
            <a:off x="127771" y="880270"/>
            <a:ext cx="2592000"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大阪のさらなる成長のために</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89692" y="1419245"/>
            <a:ext cx="2921342" cy="369332"/>
          </a:xfrm>
          <a:prstGeom prst="rect">
            <a:avLst/>
          </a:prstGeom>
          <a:noFill/>
          <a:ln w="12700">
            <a:noFill/>
          </a:ln>
        </p:spPr>
        <p:txBody>
          <a:bodyPr wrap="square" rtlCol="0">
            <a:spAutoFit/>
          </a:bodyPr>
          <a:lstStyle/>
          <a:p>
            <a:r>
              <a:rPr lang="ja-JP" altLang="en-US" sz="900" dirty="0">
                <a:latin typeface="Meiryo UI" panose="020B0604030504040204" pitchFamily="50" charset="-128"/>
                <a:ea typeface="Meiryo UI" panose="020B0604030504040204" pitchFamily="50" charset="-128"/>
              </a:rPr>
              <a:t>○人口減少・高齢化社会が</a:t>
            </a:r>
            <a:r>
              <a:rPr lang="ja-JP" altLang="en-US" sz="900" dirty="0" smtClean="0">
                <a:latin typeface="Meiryo UI" panose="020B0604030504040204" pitchFamily="50" charset="-128"/>
                <a:ea typeface="Meiryo UI" panose="020B0604030504040204" pitchFamily="50" charset="-128"/>
              </a:rPr>
              <a:t>進むなか、</a:t>
            </a:r>
            <a:r>
              <a:rPr lang="ja-JP" altLang="en-US" sz="900" dirty="0">
                <a:latin typeface="Meiryo UI" panose="020B0604030504040204" pitchFamily="50" charset="-128"/>
                <a:ea typeface="Meiryo UI" panose="020B0604030504040204" pitchFamily="50" charset="-128"/>
              </a:rPr>
              <a:t>需要・労働力の</a:t>
            </a:r>
            <a:r>
              <a:rPr lang="ja-JP" altLang="en-US" sz="900" dirty="0" smtClean="0">
                <a:latin typeface="Meiryo UI" panose="020B0604030504040204" pitchFamily="50" charset="-128"/>
                <a:ea typeface="Meiryo UI" panose="020B0604030504040204" pitchFamily="50" charset="-128"/>
              </a:rPr>
              <a:t>減少</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による</a:t>
            </a:r>
            <a:r>
              <a:rPr lang="ja-JP" altLang="en-US" sz="900" dirty="0">
                <a:latin typeface="Meiryo UI" panose="020B0604030504040204" pitchFamily="50" charset="-128"/>
                <a:ea typeface="Meiryo UI" panose="020B0604030504040204" pitchFamily="50" charset="-128"/>
              </a:rPr>
              <a:t>経済縮小への</a:t>
            </a:r>
            <a:r>
              <a:rPr lang="ja-JP" altLang="en-US" sz="900" dirty="0" smtClean="0">
                <a:latin typeface="Meiryo UI" panose="020B0604030504040204" pitchFamily="50" charset="-128"/>
                <a:ea typeface="Meiryo UI" panose="020B0604030504040204" pitchFamily="50" charset="-128"/>
              </a:rPr>
              <a:t>懸念　　</a:t>
            </a:r>
            <a:endParaRPr lang="en-US" altLang="ja-JP" sz="900" dirty="0" smtClean="0">
              <a:latin typeface="Meiryo UI" panose="020B0604030504040204" pitchFamily="50" charset="-128"/>
              <a:ea typeface="Meiryo UI" panose="020B0604030504040204" pitchFamily="50" charset="-128"/>
            </a:endParaRPr>
          </a:p>
        </p:txBody>
      </p:sp>
      <p:sp>
        <p:nvSpPr>
          <p:cNvPr id="15" name="二等辺三角形 14"/>
          <p:cNvSpPr/>
          <p:nvPr/>
        </p:nvSpPr>
        <p:spPr>
          <a:xfrm rot="5400000">
            <a:off x="3177357" y="1542264"/>
            <a:ext cx="324000" cy="144000"/>
          </a:xfrm>
          <a:prstGeom prst="triangle">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540642" y="1418925"/>
            <a:ext cx="2664000" cy="369332"/>
          </a:xfrm>
          <a:prstGeom prst="rect">
            <a:avLst/>
          </a:prstGeom>
          <a:solidFill>
            <a:schemeClr val="bg1"/>
          </a:solidFill>
          <a:ln w="12700" cmpd="sng">
            <a:solidFill>
              <a:schemeClr val="tx1"/>
            </a:solidFill>
          </a:ln>
        </p:spPr>
        <p:txBody>
          <a:bodyPr wrap="square" rtlCol="0"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今後市場拡大など将来性が見込まれる成長産業への注力</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79719" y="1945192"/>
            <a:ext cx="3021206" cy="507831"/>
          </a:xfrm>
          <a:prstGeom prst="rect">
            <a:avLst/>
          </a:prstGeom>
          <a:noFill/>
          <a:ln w="12700">
            <a:noFill/>
          </a:ln>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○今後も世界の観光需要が拡大するなか、インバウンドを確実</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に経済</a:t>
            </a:r>
            <a:r>
              <a:rPr lang="ja-JP" altLang="en-US" sz="900" dirty="0">
                <a:solidFill>
                  <a:prstClr val="black"/>
                </a:solidFill>
                <a:latin typeface="Meiryo UI" panose="020B0604030504040204" pitchFamily="50" charset="-128"/>
                <a:ea typeface="Meiryo UI" panose="020B0604030504040204" pitchFamily="50" charset="-128"/>
              </a:rPr>
              <a:t>成長に取り込むため</a:t>
            </a:r>
            <a:r>
              <a:rPr lang="ja-JP" altLang="en-US" sz="900" dirty="0" smtClean="0">
                <a:solidFill>
                  <a:prstClr val="black"/>
                </a:solidFill>
                <a:latin typeface="Meiryo UI" panose="020B0604030504040204" pitchFamily="50" charset="-128"/>
                <a:ea typeface="Meiryo UI" panose="020B0604030504040204" pitchFamily="50" charset="-128"/>
              </a:rPr>
              <a:t>、滞在型</a:t>
            </a:r>
            <a:r>
              <a:rPr lang="ja-JP" altLang="en-US" sz="900" dirty="0">
                <a:solidFill>
                  <a:prstClr val="black"/>
                </a:solidFill>
                <a:latin typeface="Meiryo UI" panose="020B0604030504040204" pitchFamily="50" charset="-128"/>
                <a:ea typeface="Meiryo UI" panose="020B0604030504040204" pitchFamily="50" charset="-128"/>
              </a:rPr>
              <a:t>観光の推進や</a:t>
            </a:r>
            <a:r>
              <a:rPr lang="ja-JP" altLang="en-US" sz="900" dirty="0" smtClean="0">
                <a:solidFill>
                  <a:prstClr val="black"/>
                </a:solidFill>
                <a:latin typeface="Meiryo UI" panose="020B0604030504040204" pitchFamily="50" charset="-128"/>
                <a:ea typeface="Meiryo UI" panose="020B0604030504040204" pitchFamily="50" charset="-128"/>
              </a:rPr>
              <a:t>世界</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水準のＭＩＣＥ施設</a:t>
            </a:r>
            <a:r>
              <a:rPr lang="ja-JP" altLang="en-US" sz="900" dirty="0">
                <a:solidFill>
                  <a:prstClr val="black"/>
                </a:solidFill>
                <a:latin typeface="Meiryo UI" panose="020B0604030504040204" pitchFamily="50" charset="-128"/>
                <a:ea typeface="Meiryo UI" panose="020B0604030504040204" pitchFamily="50" charset="-128"/>
              </a:rPr>
              <a:t>の整備</a:t>
            </a:r>
            <a:r>
              <a:rPr lang="ja-JP" altLang="en-US" sz="900" dirty="0" smtClean="0">
                <a:solidFill>
                  <a:prstClr val="black"/>
                </a:solidFill>
                <a:latin typeface="Meiryo UI" panose="020B0604030504040204" pitchFamily="50" charset="-128"/>
                <a:ea typeface="Meiryo UI" panose="020B0604030504040204" pitchFamily="50" charset="-128"/>
              </a:rPr>
              <a:t>が必要</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9" name="二等辺三角形 18"/>
          <p:cNvSpPr/>
          <p:nvPr/>
        </p:nvSpPr>
        <p:spPr>
          <a:xfrm rot="5400000">
            <a:off x="3185467" y="2092921"/>
            <a:ext cx="324000" cy="144000"/>
          </a:xfrm>
          <a:prstGeom prst="triangle">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540642" y="1967607"/>
            <a:ext cx="2664000" cy="384721"/>
          </a:xfrm>
          <a:prstGeom prst="rect">
            <a:avLst/>
          </a:prstGeom>
          <a:solidFill>
            <a:schemeClr val="bg1"/>
          </a:solidFill>
          <a:ln w="12700" cmpd="sng">
            <a:solidFill>
              <a:schemeClr val="tx1"/>
            </a:solidFill>
          </a:ln>
        </p:spPr>
        <p:txBody>
          <a:bodyPr wrap="square" rtlCol="0">
            <a:spAutoFit/>
          </a:bodyPr>
          <a:lstStyle/>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大きなニーズと将来性があり、経済効果の大きい</a:t>
            </a:r>
            <a:r>
              <a:rPr lang="ja-JP" altLang="en-US" sz="900" dirty="0">
                <a:solidFill>
                  <a:prstClr val="black"/>
                </a:solidFill>
                <a:latin typeface="Meiryo UI" panose="020B0604030504040204" pitchFamily="50" charset="-128"/>
                <a:ea typeface="Meiryo UI" panose="020B0604030504040204" pitchFamily="50" charset="-128"/>
              </a:rPr>
              <a:t>観光</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分野を基幹産業へ　　</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7841" y="1243810"/>
            <a:ext cx="1152128" cy="234286"/>
          </a:xfrm>
          <a:prstGeom prst="rect">
            <a:avLst/>
          </a:prstGeom>
          <a:noFill/>
          <a:ln w="12700">
            <a:noFill/>
          </a:ln>
        </p:spPr>
        <p:txBody>
          <a:bodyPr wrap="square" lIns="72000" tIns="36000" rIns="72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◆現状・課題</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08112" y="1776264"/>
            <a:ext cx="1368152" cy="234286"/>
          </a:xfrm>
          <a:prstGeom prst="rect">
            <a:avLst/>
          </a:prstGeom>
          <a:noFill/>
          <a:ln w="12700">
            <a:noFill/>
          </a:ln>
        </p:spPr>
        <p:txBody>
          <a:bodyPr wrap="square" lIns="72000" tIns="36000" rIns="72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◆取組みの方向性</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38404" y="2567755"/>
            <a:ext cx="2806012"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大阪・関西のポテンシャルを最大限活用</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10220431"/>
              </p:ext>
            </p:extLst>
          </p:nvPr>
        </p:nvGraphicFramePr>
        <p:xfrm>
          <a:off x="206575" y="2870736"/>
          <a:ext cx="2974775" cy="1080000"/>
        </p:xfrm>
        <a:graphic>
          <a:graphicData uri="http://schemas.openxmlformats.org/drawingml/2006/table">
            <a:tbl>
              <a:tblPr bandRow="1">
                <a:tableStyleId>{5C22544A-7EE6-4342-B048-85BDC9FD1C3A}</a:tableStyleId>
              </a:tblPr>
              <a:tblGrid>
                <a:gridCol w="873985">
                  <a:extLst>
                    <a:ext uri="{9D8B030D-6E8A-4147-A177-3AD203B41FA5}">
                      <a16:colId xmlns:a16="http://schemas.microsoft.com/office/drawing/2014/main" val="141853829"/>
                    </a:ext>
                  </a:extLst>
                </a:gridCol>
                <a:gridCol w="2100790">
                  <a:extLst>
                    <a:ext uri="{9D8B030D-6E8A-4147-A177-3AD203B41FA5}">
                      <a16:colId xmlns:a16="http://schemas.microsoft.com/office/drawing/2014/main" val="2156566681"/>
                    </a:ext>
                  </a:extLst>
                </a:gridCol>
              </a:tblGrid>
              <a:tr h="360000">
                <a:tc>
                  <a:txBody>
                    <a:bodyPr/>
                    <a:lstStyle/>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歴史的・</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文化的特性</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大阪や関西の豊富な観光資源が集積</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9010985"/>
                  </a:ext>
                </a:extLst>
              </a:tr>
              <a:tr h="360000">
                <a:tc>
                  <a:txBody>
                    <a:bodyPr/>
                    <a:lstStyle/>
                    <a:p>
                      <a:pPr indent="-61595"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経済的特性</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mn-cs"/>
                        </a:rPr>
                        <a:t>大阪、関西の大きな人口・経済規模、</a:t>
                      </a:r>
                      <a:endParaRPr lang="en-US" altLang="ja-JP" sz="900" kern="100" dirty="0" smtClean="0">
                        <a:effectLst/>
                        <a:latin typeface="Meiryo UI" panose="020B0604030504040204" pitchFamily="50" charset="-128"/>
                        <a:ea typeface="Meiryo UI" panose="020B0604030504040204" pitchFamily="50" charset="-128"/>
                        <a:cs typeface="+mn-cs"/>
                      </a:endParaRPr>
                    </a:p>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幅広い分野の産業クラスターの集積</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37634"/>
                  </a:ext>
                </a:extLst>
              </a:tr>
              <a:tr h="360000">
                <a:tc>
                  <a:txBody>
                    <a:bodyPr/>
                    <a:lstStyle/>
                    <a:p>
                      <a:pPr marL="0" marR="0" lvl="0" indent="-61595" algn="ctr" defTabSz="1280160" rtl="0" eaLnBrk="1" fontAlgn="ctr"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地理的・</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61595" algn="ctr" defTabSz="1280160" rtl="0" eaLnBrk="1" fontAlgn="ctr" latinLnBrk="0" hangingPunct="1">
                        <a:lnSpc>
                          <a:spcPct val="100000"/>
                        </a:lnSpc>
                        <a:spcBef>
                          <a:spcPts val="0"/>
                        </a:spcBef>
                        <a:spcAft>
                          <a:spcPts val="0"/>
                        </a:spcAft>
                        <a:buClrTx/>
                        <a:buSzTx/>
                        <a:buFontTx/>
                        <a:buNone/>
                        <a:tabLst/>
                        <a:defRPr/>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立地的特性</a:t>
                      </a:r>
                      <a:endParaRPr lang="ja-JP"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関西の中心に立地、</a:t>
                      </a:r>
                      <a:endPar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fontAlgn="ctr">
                        <a:lnSpc>
                          <a:spcPct val="1000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充実した交通インフラを活用したハブ機能</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3856703"/>
                  </a:ext>
                </a:extLst>
              </a:tr>
            </a:tbl>
          </a:graphicData>
        </a:graphic>
      </p:graphicFrame>
      <p:sp>
        <p:nvSpPr>
          <p:cNvPr id="4" name="正方形/長方形 3"/>
          <p:cNvSpPr/>
          <p:nvPr/>
        </p:nvSpPr>
        <p:spPr>
          <a:xfrm>
            <a:off x="206575" y="1200201"/>
            <a:ext cx="6098531" cy="1247747"/>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10800000">
            <a:off x="3712930" y="2496344"/>
            <a:ext cx="2448272" cy="216000"/>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5400000">
            <a:off x="2872862" y="3288290"/>
            <a:ext cx="1080000" cy="215234"/>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32" name="Oval 7"/>
          <p:cNvSpPr>
            <a:spLocks noChangeAspect="1"/>
          </p:cNvSpPr>
          <p:nvPr/>
        </p:nvSpPr>
        <p:spPr bwMode="gray">
          <a:xfrm flipV="1">
            <a:off x="3592488" y="2834693"/>
            <a:ext cx="2669064" cy="1028976"/>
          </a:xfrm>
          <a:prstGeom prst="ellipse">
            <a:avLst/>
          </a:prstGeom>
          <a:gradFill>
            <a:gsLst>
              <a:gs pos="100000">
                <a:srgbClr val="FFFF00"/>
              </a:gs>
              <a:gs pos="0">
                <a:schemeClr val="bg1"/>
              </a:gs>
              <a:gs pos="50000">
                <a:srgbClr val="FFFF00"/>
              </a:gs>
              <a:gs pos="100000">
                <a:schemeClr val="bg1"/>
              </a:gs>
            </a:gsLst>
            <a:path path="circle">
              <a:fillToRect l="50000" t="50000" r="50000" b="50000"/>
            </a:path>
          </a:gradFill>
          <a:ln w="6350" algn="ctr">
            <a:solidFill>
              <a:schemeClr val="tx1">
                <a:lumMod val="50000"/>
                <a:lumOff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33" name="正方形/長方形 32"/>
          <p:cNvSpPr/>
          <p:nvPr/>
        </p:nvSpPr>
        <p:spPr>
          <a:xfrm>
            <a:off x="3897939" y="2946891"/>
            <a:ext cx="2016224" cy="430887"/>
          </a:xfrm>
          <a:prstGeom prst="rect">
            <a:avLst/>
          </a:prstGeom>
        </p:spPr>
        <p:txBody>
          <a:bodyPr wrap="square">
            <a:spAutoFit/>
          </a:bodyPr>
          <a:lstStyle/>
          <a:p>
            <a:pPr algn="ctr">
              <a:tabLst>
                <a:tab pos="5748655" algn="l"/>
              </a:tabLst>
            </a:pPr>
            <a:r>
              <a:rPr lang="ja-JP" altLang="en-US"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大阪にＩＲを核とした</a:t>
            </a:r>
            <a:endParaRPr lang="en-US" altLang="ja-JP"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1100" b="1"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国際観光拠点を形成</a:t>
            </a:r>
            <a:endParaRPr lang="ja-JP" altLang="en-US" sz="1100" b="1"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4" name="テキスト ボックス 33"/>
          <p:cNvSpPr txBox="1"/>
          <p:nvPr/>
        </p:nvSpPr>
        <p:spPr>
          <a:xfrm>
            <a:off x="3683596" y="3388095"/>
            <a:ext cx="2485768" cy="369332"/>
          </a:xfrm>
          <a:prstGeom prst="rect">
            <a:avLst/>
          </a:prstGeom>
          <a:noFill/>
          <a:ln w="12700">
            <a:noFill/>
          </a:ln>
        </p:spPr>
        <p:txBody>
          <a:bodyPr wrap="square" rtlCol="0">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rPr>
              <a:t>民間の知恵と工夫を最大限に活かす民設民営の</a:t>
            </a:r>
            <a:endParaRPr lang="en-US" altLang="ja-JP" sz="900" dirty="0" smtClean="0">
              <a:solidFill>
                <a:prstClr val="black"/>
              </a:solidFill>
              <a:latin typeface="Meiryo UI" panose="020B0604030504040204" pitchFamily="50" charset="-128"/>
              <a:ea typeface="Meiryo UI" panose="020B0604030504040204" pitchFamily="50" charset="-128"/>
            </a:endParaRPr>
          </a:p>
          <a:p>
            <a:pPr algn="ctr"/>
            <a:r>
              <a:rPr lang="ja-JP" altLang="en-US" sz="900" dirty="0" smtClean="0">
                <a:solidFill>
                  <a:prstClr val="black"/>
                </a:solidFill>
                <a:latin typeface="Meiryo UI" panose="020B0604030504040204" pitchFamily="50" charset="-128"/>
                <a:ea typeface="Meiryo UI" panose="020B0604030504040204" pitchFamily="50" charset="-128"/>
              </a:rPr>
              <a:t>プロジェクトとしての「ＩＲ」</a:t>
            </a:r>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37" name="正方形/長方形 36"/>
          <p:cNvSpPr/>
          <p:nvPr/>
        </p:nvSpPr>
        <p:spPr>
          <a:xfrm>
            <a:off x="742930" y="5369513"/>
            <a:ext cx="5940000" cy="540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6493169" y="666748"/>
            <a:ext cx="6172242" cy="8902554"/>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60" name="タイトル 1"/>
          <p:cNvSpPr txBox="1">
            <a:spLocks/>
          </p:cNvSpPr>
          <p:nvPr/>
        </p:nvSpPr>
        <p:spPr>
          <a:xfrm>
            <a:off x="6493326" y="510055"/>
            <a:ext cx="6172085" cy="2916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lnSpc>
                <a:spcPct val="114000"/>
              </a:lnSpc>
              <a:defRPr/>
            </a:pPr>
            <a:r>
              <a:rPr lang="ja-JP" altLang="en-US" sz="1600" b="1" dirty="0" smtClean="0">
                <a:solidFill>
                  <a:schemeClr val="bg1"/>
                </a:solidFill>
                <a:latin typeface="Meiryo UI" pitchFamily="50" charset="-128"/>
                <a:ea typeface="Meiryo UI" pitchFamily="50" charset="-128"/>
                <a:cs typeface="Meiryo UI" pitchFamily="50" charset="-128"/>
              </a:rPr>
              <a:t>　</a:t>
            </a:r>
            <a:r>
              <a:rPr lang="ja-JP" altLang="en-US" sz="1600" b="1" dirty="0">
                <a:solidFill>
                  <a:schemeClr val="bg1"/>
                </a:solidFill>
                <a:latin typeface="Meiryo UI" pitchFamily="50" charset="-128"/>
                <a:ea typeface="Meiryo UI" pitchFamily="50" charset="-128"/>
                <a:cs typeface="Meiryo UI" pitchFamily="50" charset="-128"/>
              </a:rPr>
              <a:t>大阪ＩＲのめざす</a:t>
            </a:r>
            <a:r>
              <a:rPr lang="ja-JP" altLang="en-US" sz="1600" b="1" dirty="0" smtClean="0">
                <a:solidFill>
                  <a:schemeClr val="bg1"/>
                </a:solidFill>
                <a:latin typeface="Meiryo UI" pitchFamily="50" charset="-128"/>
                <a:ea typeface="Meiryo UI" pitchFamily="50" charset="-128"/>
                <a:cs typeface="Meiryo UI" pitchFamily="50" charset="-128"/>
              </a:rPr>
              <a:t>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61" name="テキスト ボックス 60"/>
          <p:cNvSpPr txBox="1"/>
          <p:nvPr/>
        </p:nvSpPr>
        <p:spPr>
          <a:xfrm>
            <a:off x="6563064" y="1507977"/>
            <a:ext cx="5966412" cy="1154162"/>
          </a:xfrm>
          <a:prstGeom prst="rect">
            <a:avLst/>
          </a:prstGeom>
          <a:noFill/>
          <a:ln w="12700">
            <a:noFill/>
          </a:ln>
        </p:spPr>
        <p:txBody>
          <a:bodyPr wrap="square" bIns="0" rtlCol="0">
            <a:spAutoFit/>
          </a:bodyPr>
          <a:lstStyle/>
          <a:p>
            <a:pPr>
              <a:spcAft>
                <a:spcPts val="3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a:latin typeface="Meiryo UI" panose="020B0604030504040204" pitchFamily="50" charset="-128"/>
                <a:ea typeface="Meiryo UI" panose="020B0604030504040204" pitchFamily="50" charset="-128"/>
              </a:rPr>
              <a:t>世界水準の競争力を備えた</a:t>
            </a:r>
            <a:r>
              <a:rPr lang="ja-JP" altLang="en-US" sz="1000" u="sng" dirty="0" smtClean="0">
                <a:latin typeface="Meiryo UI" panose="020B0604030504040204" pitchFamily="50" charset="-128"/>
                <a:ea typeface="Meiryo UI" panose="020B0604030504040204" pitchFamily="50" charset="-128"/>
              </a:rPr>
              <a:t>オールインワンＭＩＣＥ拠点</a:t>
            </a:r>
            <a:endParaRPr lang="en-US" altLang="ja-JP" sz="1000" u="sng" dirty="0" smtClean="0">
              <a:latin typeface="Meiryo UI" panose="020B0604030504040204" pitchFamily="50" charset="-128"/>
              <a:ea typeface="Meiryo UI" panose="020B0604030504040204" pitchFamily="50" charset="-128"/>
            </a:endParaRPr>
          </a:p>
          <a:p>
            <a:pPr marL="85725">
              <a:spcAft>
                <a:spcPts val="600"/>
              </a:spcAft>
            </a:pPr>
            <a:r>
              <a:rPr lang="ja-JP" altLang="en-US" sz="900" dirty="0" smtClean="0">
                <a:latin typeface="Meiryo UI" panose="020B0604030504040204" pitchFamily="50" charset="-128"/>
                <a:ea typeface="Meiryo UI" panose="020B0604030504040204" pitchFamily="50" charset="-128"/>
              </a:rPr>
              <a:t>　・ＭＩＣＥ誘致に必要な宿泊施設、エンターテイメント・商業施設等を一体的に整備</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1000" u="sng" dirty="0">
                <a:latin typeface="Meiryo UI" panose="020B0604030504040204" pitchFamily="50" charset="-128"/>
                <a:ea typeface="Meiryo UI" panose="020B0604030504040204" pitchFamily="50" charset="-128"/>
              </a:rPr>
              <a:t>◆日本最大の複合ＭＩＣＥ施設の</a:t>
            </a:r>
            <a:r>
              <a:rPr lang="ja-JP" altLang="en-US" sz="1000" u="sng" dirty="0" smtClean="0">
                <a:latin typeface="Meiryo UI" panose="020B0604030504040204" pitchFamily="50" charset="-128"/>
                <a:ea typeface="Meiryo UI" panose="020B0604030504040204" pitchFamily="50" charset="-128"/>
              </a:rPr>
              <a:t>整備</a:t>
            </a:r>
            <a:endParaRPr lang="en-US" altLang="ja-JP" sz="1000" u="sng" dirty="0" smtClean="0">
              <a:latin typeface="Meiryo UI" panose="020B0604030504040204" pitchFamily="50" charset="-128"/>
              <a:ea typeface="Meiryo UI" panose="020B0604030504040204" pitchFamily="50" charset="-128"/>
            </a:endParaRPr>
          </a:p>
          <a:p>
            <a:pPr marL="85725">
              <a:spcAft>
                <a:spcPts val="600"/>
              </a:spcAft>
            </a:pPr>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規模</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国際</a:t>
            </a:r>
            <a:r>
              <a:rPr lang="ja-JP" altLang="en-US" sz="900" dirty="0">
                <a:latin typeface="Meiryo UI" panose="020B0604030504040204" pitchFamily="50" charset="-128"/>
                <a:ea typeface="Meiryo UI" panose="020B0604030504040204" pitchFamily="50" charset="-128"/>
              </a:rPr>
              <a:t>会議場</a:t>
            </a:r>
            <a:r>
              <a:rPr lang="ja-JP" altLang="en-US" sz="900" dirty="0" smtClean="0">
                <a:latin typeface="Meiryo UI" panose="020B0604030504040204" pitchFamily="50" charset="-128"/>
                <a:ea typeface="Meiryo UI" panose="020B0604030504040204" pitchFamily="50" charset="-128"/>
              </a:rPr>
              <a:t>：</a:t>
            </a:r>
            <a:r>
              <a:rPr lang="zh-CN" altLang="en-US" sz="900" dirty="0">
                <a:latin typeface="Meiryo UI" panose="020B0604030504040204" pitchFamily="50" charset="-128"/>
                <a:ea typeface="Meiryo UI" panose="020B0604030504040204" pitchFamily="50" charset="-128"/>
              </a:rPr>
              <a:t>最大会議室収容人</a:t>
            </a:r>
            <a:r>
              <a:rPr lang="zh-CN" altLang="en-US" sz="900" dirty="0" smtClean="0">
                <a:latin typeface="Meiryo UI" panose="020B0604030504040204" pitchFamily="50" charset="-128"/>
                <a:ea typeface="Meiryo UI" panose="020B0604030504040204" pitchFamily="50" charset="-128"/>
              </a:rPr>
              <a:t>数</a:t>
            </a:r>
            <a:r>
              <a:rPr lang="ja-JP" altLang="en-US" sz="900" dirty="0">
                <a:latin typeface="Meiryo UI" panose="020B0604030504040204" pitchFamily="50" charset="-128"/>
                <a:ea typeface="Meiryo UI" panose="020B0604030504040204" pitchFamily="50" charset="-128"/>
              </a:rPr>
              <a:t>６</a:t>
            </a:r>
            <a:r>
              <a:rPr lang="zh-CN" altLang="en-US" sz="900" dirty="0" smtClean="0">
                <a:latin typeface="Meiryo UI" panose="020B0604030504040204" pitchFamily="50" charset="-128"/>
                <a:ea typeface="Meiryo UI" panose="020B0604030504040204" pitchFamily="50" charset="-128"/>
              </a:rPr>
              <a:t>千人以上</a:t>
            </a:r>
            <a:r>
              <a:rPr lang="ja-JP" altLang="en-US" sz="900" dirty="0" err="1"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１万２千人規模の</a:t>
            </a:r>
            <a:r>
              <a:rPr lang="ja-JP" altLang="en-US" sz="900" dirty="0">
                <a:latin typeface="Meiryo UI" panose="020B0604030504040204" pitchFamily="50" charset="-128"/>
                <a:ea typeface="Meiryo UI" panose="020B0604030504040204" pitchFamily="50" charset="-128"/>
              </a:rPr>
              <a:t>会議に</a:t>
            </a:r>
            <a:r>
              <a:rPr lang="ja-JP" altLang="en-US" sz="900" dirty="0" smtClean="0">
                <a:latin typeface="Meiryo UI" panose="020B0604030504040204" pitchFamily="50" charset="-128"/>
                <a:ea typeface="Meiryo UI" panose="020B0604030504040204" pitchFamily="50" charset="-128"/>
              </a:rPr>
              <a:t>対応 </a:t>
            </a:r>
            <a:r>
              <a:rPr lang="en-US" altLang="ja-JP" sz="900" dirty="0" smtClean="0">
                <a:latin typeface="Meiryo UI" panose="020B0604030504040204" pitchFamily="50" charset="-128"/>
                <a:ea typeface="Meiryo UI" panose="020B0604030504040204" pitchFamily="50" charset="-128"/>
              </a:rPr>
              <a:t/>
            </a:r>
            <a:br>
              <a:rPr lang="en-US" altLang="ja-JP" sz="900" dirty="0" smtClean="0">
                <a:latin typeface="Meiryo UI" panose="020B0604030504040204" pitchFamily="50" charset="-128"/>
                <a:ea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rPr>
              <a:t>　　　　　　　 展示施設</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万㎡以上の展示面積</a:t>
            </a:r>
            <a:endParaRPr lang="en-US" altLang="ja-JP"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a:t>
            </a:r>
            <a:r>
              <a:rPr lang="ja-JP" altLang="en-US" sz="1000" u="sng" dirty="0">
                <a:solidFill>
                  <a:prstClr val="black"/>
                </a:solidFill>
                <a:latin typeface="Meiryo UI" panose="020B0604030504040204" pitchFamily="50" charset="-128"/>
                <a:ea typeface="Meiryo UI" panose="020B0604030504040204" pitchFamily="50" charset="-128"/>
              </a:rPr>
              <a:t>オール大阪で</a:t>
            </a:r>
            <a:r>
              <a:rPr lang="ja-JP" altLang="en-US" sz="1000" u="sng" dirty="0" smtClean="0">
                <a:solidFill>
                  <a:prstClr val="black"/>
                </a:solidFill>
                <a:latin typeface="Meiryo UI" panose="020B0604030504040204" pitchFamily="50" charset="-128"/>
                <a:ea typeface="Meiryo UI" panose="020B0604030504040204" pitchFamily="50" charset="-128"/>
              </a:rPr>
              <a:t>のＭＩＣＥ推進</a:t>
            </a:r>
            <a:r>
              <a:rPr lang="ja-JP" altLang="en-US" sz="1000" u="sng" dirty="0">
                <a:solidFill>
                  <a:prstClr val="black"/>
                </a:solidFill>
                <a:latin typeface="Meiryo UI" panose="020B0604030504040204" pitchFamily="50" charset="-128"/>
                <a:ea typeface="Meiryo UI" panose="020B0604030504040204" pitchFamily="50" charset="-128"/>
              </a:rPr>
              <a:t>・誘致体制の</a:t>
            </a:r>
            <a:r>
              <a:rPr lang="ja-JP" altLang="en-US" sz="1000" u="sng" dirty="0" smtClean="0">
                <a:solidFill>
                  <a:prstClr val="black"/>
                </a:solidFill>
                <a:latin typeface="Meiryo UI" panose="020B0604030504040204" pitchFamily="50" charset="-128"/>
                <a:ea typeface="Meiryo UI" panose="020B0604030504040204" pitchFamily="50" charset="-128"/>
              </a:rPr>
              <a:t>強化</a:t>
            </a:r>
            <a:endParaRPr lang="ja-JP" altLang="en-US" sz="1000" u="sng" spc="-100" dirty="0">
              <a:latin typeface="ＭＳ Ｐゴシック" panose="020B0600070205080204" pitchFamily="50" charset="-128"/>
              <a:ea typeface="ＭＳ Ｐゴシック" panose="020B0600070205080204" pitchFamily="50" charset="-128"/>
            </a:endParaRPr>
          </a:p>
        </p:txBody>
      </p:sp>
      <p:sp>
        <p:nvSpPr>
          <p:cNvPr id="63" name="テキスト ボックス 62"/>
          <p:cNvSpPr txBox="1"/>
          <p:nvPr/>
        </p:nvSpPr>
        <p:spPr>
          <a:xfrm>
            <a:off x="6616824" y="3167238"/>
            <a:ext cx="5956347" cy="561692"/>
          </a:xfrm>
          <a:prstGeom prst="rect">
            <a:avLst/>
          </a:prstGeom>
          <a:noFill/>
          <a:ln w="12700">
            <a:noFill/>
          </a:ln>
        </p:spPr>
        <p:txBody>
          <a:bodyPr wrap="square" lIns="36000" tIns="0" rIns="36000" bIns="0" rtlCol="0" anchor="ctr">
            <a:spAutoFit/>
          </a:bodyPr>
          <a:lstStyle/>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a:t>
            </a:r>
            <a:r>
              <a:rPr lang="ja-JP" altLang="en-US" sz="1000" u="sng" dirty="0">
                <a:solidFill>
                  <a:prstClr val="black"/>
                </a:solidFill>
                <a:latin typeface="Meiryo UI" panose="020B0604030504040204" pitchFamily="50" charset="-128"/>
                <a:ea typeface="Meiryo UI" panose="020B0604030504040204" pitchFamily="50" charset="-128"/>
              </a:rPr>
              <a:t>・関西・日本が誇る魅力を効果的な手法で</a:t>
            </a:r>
            <a:r>
              <a:rPr lang="ja-JP" altLang="en-US" sz="1000" u="sng" dirty="0" smtClean="0">
                <a:solidFill>
                  <a:prstClr val="black"/>
                </a:solidFill>
                <a:latin typeface="Meiryo UI" panose="020B0604030504040204" pitchFamily="50" charset="-128"/>
                <a:ea typeface="Meiryo UI" panose="020B0604030504040204" pitchFamily="50" charset="-128"/>
              </a:rPr>
              <a:t>発信</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600"/>
              </a:spcAft>
            </a:pPr>
            <a:r>
              <a:rPr lang="ja-JP" altLang="en-US" sz="900" dirty="0" smtClean="0">
                <a:solidFill>
                  <a:srgbClr val="FF0000"/>
                </a:solidFill>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・伝統</a:t>
            </a:r>
            <a:r>
              <a:rPr lang="ja-JP" altLang="en-US" sz="900" dirty="0">
                <a:latin typeface="Meiryo UI" panose="020B0604030504040204" pitchFamily="50" charset="-128"/>
                <a:ea typeface="Meiryo UI" panose="020B0604030504040204" pitchFamily="50" charset="-128"/>
              </a:rPr>
              <a:t>、文化、</a:t>
            </a:r>
            <a:r>
              <a:rPr lang="ja-JP" altLang="en-US" sz="900" dirty="0" smtClean="0">
                <a:latin typeface="Meiryo UI" panose="020B0604030504040204" pitchFamily="50" charset="-128"/>
                <a:ea typeface="Meiryo UI" panose="020B0604030504040204" pitchFamily="50" charset="-128"/>
              </a:rPr>
              <a:t>芸術等のコンテンツ</a:t>
            </a:r>
            <a:r>
              <a:rPr lang="ja-JP" altLang="en-US" sz="900" dirty="0">
                <a:latin typeface="Meiryo UI" panose="020B0604030504040204" pitchFamily="50" charset="-128"/>
                <a:ea typeface="Meiryo UI" panose="020B0604030504040204" pitchFamily="50" charset="-128"/>
              </a:rPr>
              <a:t>に気軽に触れられる施設を整備し</a:t>
            </a:r>
            <a:r>
              <a:rPr lang="ja-JP" altLang="en-US" sz="900" dirty="0" smtClean="0">
                <a:latin typeface="Meiryo UI" panose="020B0604030504040204" pitchFamily="50" charset="-128"/>
                <a:ea typeface="Meiryo UI" panose="020B0604030504040204" pitchFamily="50" charset="-128"/>
              </a:rPr>
              <a:t>、コンテンツに適した手法で発信</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◆大阪ＩＲ発、大阪・関西・日本のコンテンツの発展・創造</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6549290" y="4217438"/>
            <a:ext cx="6048299" cy="746358"/>
          </a:xfrm>
          <a:prstGeom prst="rect">
            <a:avLst/>
          </a:prstGeom>
          <a:noFill/>
          <a:ln w="12700">
            <a:noFill/>
          </a:ln>
        </p:spPr>
        <p:txBody>
          <a:bodyPr wrap="square" bIns="0" rtlCol="0" anchor="ctr">
            <a:spAutoFit/>
          </a:bodyPr>
          <a:lstStyle/>
          <a:p>
            <a:pPr>
              <a:spcAft>
                <a:spcPts val="600"/>
              </a:spcAft>
            </a:pPr>
            <a:r>
              <a:rPr lang="ja-JP" altLang="en-US" sz="1000" u="sng" dirty="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大阪</a:t>
            </a:r>
            <a:r>
              <a:rPr lang="ja-JP" altLang="en-US" sz="1000" u="sng" dirty="0">
                <a:latin typeface="Meiryo UI" panose="020B0604030504040204" pitchFamily="50" charset="-128"/>
                <a:ea typeface="Meiryo UI" panose="020B0604030504040204" pitchFamily="50" charset="-128"/>
              </a:rPr>
              <a:t>・関西</a:t>
            </a:r>
            <a:r>
              <a:rPr lang="ja-JP" altLang="en-US" sz="1000" u="sng" dirty="0" smtClean="0">
                <a:latin typeface="Meiryo UI" panose="020B0604030504040204" pitchFamily="50" charset="-128"/>
                <a:ea typeface="Meiryo UI" panose="020B0604030504040204" pitchFamily="50" charset="-128"/>
              </a:rPr>
              <a:t>・西日本をはじめ、日本</a:t>
            </a:r>
            <a:r>
              <a:rPr lang="ja-JP" altLang="en-US" sz="1000" u="sng" dirty="0">
                <a:latin typeface="Meiryo UI" panose="020B0604030504040204" pitchFamily="50" charset="-128"/>
                <a:ea typeface="Meiryo UI" panose="020B0604030504040204" pitchFamily="50" charset="-128"/>
              </a:rPr>
              <a:t>各地との連携による観光客の</a:t>
            </a:r>
            <a:r>
              <a:rPr lang="ja-JP" altLang="en-US" sz="1000" u="sng" dirty="0" smtClean="0">
                <a:latin typeface="Meiryo UI" panose="020B0604030504040204" pitchFamily="50" charset="-128"/>
                <a:ea typeface="Meiryo UI" panose="020B0604030504040204" pitchFamily="50" charset="-128"/>
              </a:rPr>
              <a:t>送り出し</a:t>
            </a:r>
            <a:endParaRPr lang="en-US" altLang="ja-JP" sz="1000" u="sng" dirty="0" smtClean="0">
              <a:latin typeface="Meiryo UI" panose="020B0604030504040204" pitchFamily="50" charset="-128"/>
              <a:ea typeface="Meiryo UI" panose="020B0604030504040204" pitchFamily="50" charset="-128"/>
            </a:endParaRPr>
          </a:p>
          <a:p>
            <a:pPr>
              <a:spcAft>
                <a:spcPts val="300"/>
              </a:spcAft>
            </a:pPr>
            <a:r>
              <a:rPr lang="ja-JP" altLang="en-US" sz="1000" u="sng" dirty="0" smtClean="0">
                <a:latin typeface="Meiryo UI" panose="020B0604030504040204" pitchFamily="50" charset="-128"/>
                <a:ea typeface="Meiryo UI" panose="020B0604030504040204" pitchFamily="50" charset="-128"/>
              </a:rPr>
              <a:t>◆大阪</a:t>
            </a:r>
            <a:r>
              <a:rPr lang="ja-JP" altLang="en-US" sz="1000" u="sng" dirty="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関西の強み</a:t>
            </a:r>
            <a:r>
              <a:rPr lang="ja-JP" altLang="en-US" sz="1000" u="sng" dirty="0">
                <a:latin typeface="Meiryo UI" panose="020B0604030504040204" pitchFamily="50" charset="-128"/>
                <a:ea typeface="Meiryo UI" panose="020B0604030504040204" pitchFamily="50" charset="-128"/>
              </a:rPr>
              <a:t>を</a:t>
            </a:r>
            <a:r>
              <a:rPr lang="ja-JP" altLang="en-US" sz="1000" u="sng" dirty="0" smtClean="0">
                <a:latin typeface="Meiryo UI" panose="020B0604030504040204" pitchFamily="50" charset="-128"/>
                <a:ea typeface="Meiryo UI" panose="020B0604030504040204" pitchFamily="50" charset="-128"/>
              </a:rPr>
              <a:t>活かした、大阪ＩＲ発のニューツーリズムの創出</a:t>
            </a:r>
            <a:r>
              <a:rPr lang="ja-JP" altLang="en-US" sz="1000" b="1" dirty="0">
                <a:latin typeface="Meiryo UI" panose="020B0604030504040204" pitchFamily="50" charset="-128"/>
                <a:ea typeface="Meiryo UI" panose="020B0604030504040204" pitchFamily="50" charset="-128"/>
              </a:rPr>
              <a:t>　</a:t>
            </a:r>
            <a:endParaRPr lang="en-US" altLang="ja-JP" sz="1000" b="1"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・「多様で心身ともに健康な生き方」を提案するウェルネスツーリズムをはじめ、スポーツ、フードなどの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ニューツーリズムを創出</a:t>
            </a:r>
            <a:endParaRPr lang="en-US" altLang="ja-JP" sz="1000" b="1" dirty="0" smtClean="0">
              <a:latin typeface="Meiryo UI" panose="020B0604030504040204" pitchFamily="50" charset="-128"/>
              <a:ea typeface="Meiryo UI" panose="020B0604030504040204" pitchFamily="50" charset="-128"/>
            </a:endParaRPr>
          </a:p>
        </p:txBody>
      </p:sp>
      <p:sp>
        <p:nvSpPr>
          <p:cNvPr id="66" name="テキスト ボックス 65"/>
          <p:cNvSpPr txBox="1"/>
          <p:nvPr/>
        </p:nvSpPr>
        <p:spPr>
          <a:xfrm>
            <a:off x="6570758" y="5353858"/>
            <a:ext cx="6046303" cy="584775"/>
          </a:xfrm>
          <a:prstGeom prst="rect">
            <a:avLst/>
          </a:prstGeom>
          <a:noFill/>
          <a:ln w="12700">
            <a:noFill/>
          </a:ln>
        </p:spPr>
        <p:txBody>
          <a:bodyPr wrap="square" lIns="72000" rIns="36000" bIns="0" rtlCol="0">
            <a:spAutoFit/>
          </a:bodyPr>
          <a:lstStyle/>
          <a:p>
            <a:pPr>
              <a:spcAft>
                <a:spcPts val="6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smtClean="0">
                <a:solidFill>
                  <a:prstClr val="black"/>
                </a:solidFill>
                <a:latin typeface="Meiryo UI" panose="020B0604030504040204" pitchFamily="50" charset="-128"/>
                <a:ea typeface="Meiryo UI" panose="020B0604030504040204" pitchFamily="50" charset="-128"/>
              </a:rPr>
              <a:t>世界</a:t>
            </a:r>
            <a:r>
              <a:rPr lang="ja-JP" altLang="en-US" sz="1000" u="sng" dirty="0">
                <a:solidFill>
                  <a:prstClr val="black"/>
                </a:solidFill>
                <a:latin typeface="Meiryo UI" panose="020B0604030504040204" pitchFamily="50" charset="-128"/>
                <a:ea typeface="Meiryo UI" panose="020B0604030504040204" pitchFamily="50" charset="-128"/>
              </a:rPr>
              <a:t>水準の</a:t>
            </a:r>
            <a:r>
              <a:rPr lang="ja-JP" altLang="en-US" sz="1000" u="sng" dirty="0" smtClean="0">
                <a:solidFill>
                  <a:prstClr val="black"/>
                </a:solidFill>
                <a:latin typeface="Meiryo UI" panose="020B0604030504040204" pitchFamily="50" charset="-128"/>
                <a:ea typeface="Meiryo UI" panose="020B0604030504040204" pitchFamily="50" charset="-128"/>
              </a:rPr>
              <a:t>規模と質を</a:t>
            </a:r>
            <a:r>
              <a:rPr lang="ja-JP" altLang="en-US" sz="1000" u="sng" dirty="0">
                <a:solidFill>
                  <a:prstClr val="black"/>
                </a:solidFill>
                <a:latin typeface="Meiryo UI" panose="020B0604030504040204" pitchFamily="50" charset="-128"/>
                <a:ea typeface="Meiryo UI" panose="020B0604030504040204" pitchFamily="50" charset="-128"/>
              </a:rPr>
              <a:t>有する宿泊</a:t>
            </a:r>
            <a:r>
              <a:rPr lang="ja-JP" altLang="en-US" sz="1000" u="sng" dirty="0" smtClean="0">
                <a:solidFill>
                  <a:prstClr val="black"/>
                </a:solidFill>
                <a:latin typeface="Meiryo UI" panose="020B0604030504040204" pitchFamily="50" charset="-128"/>
                <a:ea typeface="Meiryo UI" panose="020B0604030504040204" pitchFamily="50" charset="-128"/>
              </a:rPr>
              <a:t>施設の整備</a:t>
            </a:r>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規模</a:t>
            </a:r>
            <a:r>
              <a:rPr lang="en-US" altLang="ja-JP" sz="900" dirty="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客室数</a:t>
            </a:r>
            <a:r>
              <a:rPr lang="en-US" altLang="ja-JP" sz="900" dirty="0" smtClean="0">
                <a:latin typeface="Meiryo UI" panose="020B0604030504040204" pitchFamily="50" charset="-128"/>
                <a:ea typeface="Meiryo UI" panose="020B0604030504040204" pitchFamily="50" charset="-128"/>
              </a:rPr>
              <a:t>:</a:t>
            </a:r>
            <a:r>
              <a:rPr lang="ja-JP" altLang="en-US" sz="900" smtClean="0">
                <a:latin typeface="Meiryo UI" panose="020B0604030504040204" pitchFamily="50" charset="-128"/>
                <a:ea typeface="Meiryo UI" panose="020B0604030504040204" pitchFamily="50" charset="-128"/>
              </a:rPr>
              <a:t>３千室以上</a:t>
            </a:r>
            <a:endParaRPr lang="ja-JP" altLang="en-US"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ビジネス客やファミリー層、</a:t>
            </a:r>
            <a:r>
              <a:rPr lang="ja-JP" altLang="en-US" sz="1000" u="sng" dirty="0">
                <a:latin typeface="Meiryo UI" panose="020B0604030504040204" pitchFamily="50" charset="-128"/>
                <a:ea typeface="Meiryo UI" panose="020B0604030504040204" pitchFamily="50" charset="-128"/>
              </a:rPr>
              <a:t>富裕層など</a:t>
            </a:r>
            <a:r>
              <a:rPr lang="ja-JP" altLang="en-US" sz="1000" u="sng" dirty="0" smtClean="0">
                <a:solidFill>
                  <a:prstClr val="black"/>
                </a:solidFill>
                <a:latin typeface="Meiryo UI" panose="020B0604030504040204" pitchFamily="50" charset="-128"/>
                <a:ea typeface="Meiryo UI" panose="020B0604030504040204" pitchFamily="50" charset="-128"/>
              </a:rPr>
              <a:t>多様な宿泊ニーズ</a:t>
            </a:r>
            <a:r>
              <a:rPr lang="ja-JP" altLang="en-US" sz="1000" u="sng" dirty="0">
                <a:solidFill>
                  <a:prstClr val="black"/>
                </a:solidFill>
                <a:latin typeface="Meiryo UI" panose="020B0604030504040204" pitchFamily="50" charset="-128"/>
                <a:ea typeface="Meiryo UI" panose="020B0604030504040204" pitchFamily="50" charset="-128"/>
              </a:rPr>
              <a:t>に対応できる施設</a:t>
            </a:r>
            <a:r>
              <a:rPr lang="ja-JP" altLang="en-US" sz="1000" u="sng" dirty="0" smtClean="0">
                <a:solidFill>
                  <a:prstClr val="black"/>
                </a:solidFill>
                <a:latin typeface="Meiryo UI" panose="020B0604030504040204" pitchFamily="50" charset="-128"/>
                <a:ea typeface="Meiryo UI" panose="020B0604030504040204" pitchFamily="50" charset="-128"/>
              </a:rPr>
              <a:t>・</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サービス</a:t>
            </a:r>
            <a:r>
              <a:rPr lang="ja-JP" altLang="en-US" sz="1000" u="sng" dirty="0">
                <a:solidFill>
                  <a:prstClr val="black"/>
                </a:solidFill>
                <a:latin typeface="Meiryo UI" panose="020B0604030504040204" pitchFamily="50" charset="-128"/>
                <a:ea typeface="Meiryo UI" panose="020B0604030504040204" pitchFamily="50" charset="-128"/>
              </a:rPr>
              <a:t>の</a:t>
            </a:r>
            <a:r>
              <a:rPr lang="ja-JP" altLang="en-US" sz="1000" u="sng" dirty="0" smtClean="0">
                <a:solidFill>
                  <a:prstClr val="black"/>
                </a:solidFill>
                <a:latin typeface="Meiryo UI" panose="020B0604030504040204" pitchFamily="50" charset="-128"/>
                <a:ea typeface="Meiryo UI" panose="020B0604030504040204" pitchFamily="50" charset="-128"/>
              </a:rPr>
              <a:t>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6604403" y="6407575"/>
            <a:ext cx="6023290" cy="1231106"/>
          </a:xfrm>
          <a:prstGeom prst="rect">
            <a:avLst/>
          </a:prstGeom>
          <a:noFill/>
          <a:ln w="12700">
            <a:noFill/>
          </a:ln>
        </p:spPr>
        <p:txBody>
          <a:bodyPr wrap="square" lIns="72000" rIns="36000" rtlCol="0">
            <a:spAutoFit/>
          </a:bodyPr>
          <a:lstStyle/>
          <a:p>
            <a:pPr>
              <a:spcAft>
                <a:spcPts val="300"/>
              </a:spcAft>
            </a:pPr>
            <a:r>
              <a:rPr lang="ja-JP" altLang="en-US" sz="1000" u="sng" dirty="0">
                <a:solidFill>
                  <a:prstClr val="black"/>
                </a:solidFill>
                <a:latin typeface="Meiryo UI" panose="020B0604030504040204" pitchFamily="50" charset="-128"/>
                <a:ea typeface="Meiryo UI" panose="020B0604030504040204" pitchFamily="50" charset="-128"/>
              </a:rPr>
              <a:t>◆</a:t>
            </a:r>
            <a:r>
              <a:rPr lang="ja-JP" altLang="en-US" sz="1000" u="sng" dirty="0" smtClean="0">
                <a:solidFill>
                  <a:prstClr val="black"/>
                </a:solidFill>
                <a:latin typeface="Meiryo UI" panose="020B0604030504040204" pitchFamily="50" charset="-128"/>
                <a:ea typeface="Meiryo UI" panose="020B0604030504040204" pitchFamily="50" charset="-128"/>
              </a:rPr>
              <a:t>夢洲でしか体験できないエンターテイメントの提供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marL="85725">
              <a:spcAft>
                <a:spcPts val="600"/>
              </a:spcAft>
            </a:pPr>
            <a:r>
              <a:rPr lang="ja-JP" altLang="en-US" sz="900" dirty="0" smtClean="0">
                <a:latin typeface="Meiryo UI" panose="020B0604030504040204" pitchFamily="50" charset="-128"/>
                <a:ea typeface="Meiryo UI" panose="020B0604030504040204" pitchFamily="50" charset="-128"/>
              </a:rPr>
              <a:t> ・あらゆる</a:t>
            </a:r>
            <a:r>
              <a:rPr lang="ja-JP" altLang="en-US" sz="900" dirty="0">
                <a:latin typeface="Meiryo UI" panose="020B0604030504040204" pitchFamily="50" charset="-128"/>
                <a:ea typeface="Meiryo UI" panose="020B0604030504040204" pitchFamily="50" charset="-128"/>
              </a:rPr>
              <a:t>人</a:t>
            </a:r>
            <a:r>
              <a:rPr lang="ja-JP" altLang="en-US" sz="900" dirty="0" smtClean="0">
                <a:latin typeface="Meiryo UI" panose="020B0604030504040204" pitchFamily="50" charset="-128"/>
                <a:ea typeface="Meiryo UI" panose="020B0604030504040204" pitchFamily="50" charset="-128"/>
              </a:rPr>
              <a:t>が楽しめ</a:t>
            </a:r>
            <a:r>
              <a:rPr lang="ja-JP" altLang="en-US" sz="900" dirty="0">
                <a:latin typeface="Meiryo UI" panose="020B0604030504040204" pitchFamily="50" charset="-128"/>
                <a:ea typeface="Meiryo UI" panose="020B0604030504040204" pitchFamily="50" charset="-128"/>
              </a:rPr>
              <a:t>、大阪ＩＲの象徴となるよう</a:t>
            </a:r>
            <a:r>
              <a:rPr lang="ja-JP" altLang="en-US" sz="900" dirty="0" smtClean="0">
                <a:latin typeface="Meiryo UI" panose="020B0604030504040204" pitchFamily="50" charset="-128"/>
                <a:ea typeface="Meiryo UI" panose="020B0604030504040204" pitchFamily="50" charset="-128"/>
              </a:rPr>
              <a:t>な世界に類</a:t>
            </a:r>
            <a:r>
              <a:rPr lang="ja-JP" altLang="en-US" sz="900" dirty="0">
                <a:latin typeface="Meiryo UI" panose="020B0604030504040204" pitchFamily="50" charset="-128"/>
                <a:ea typeface="Meiryo UI" panose="020B0604030504040204" pitchFamily="50" charset="-128"/>
              </a:rPr>
              <a:t>を見ない</a:t>
            </a:r>
            <a:r>
              <a:rPr lang="ja-JP" altLang="en-US" sz="900" dirty="0" smtClean="0">
                <a:latin typeface="Meiryo UI" panose="020B0604030504040204" pitchFamily="50" charset="-128"/>
                <a:ea typeface="Meiryo UI" panose="020B0604030504040204" pitchFamily="50" charset="-128"/>
              </a:rPr>
              <a:t>エンターテイメントを提供</a:t>
            </a:r>
            <a:endParaRPr lang="en-US" altLang="ja-JP" sz="900" dirty="0">
              <a:latin typeface="Meiryo UI" panose="020B0604030504040204" pitchFamily="50" charset="-128"/>
              <a:ea typeface="Meiryo UI" panose="020B0604030504040204" pitchFamily="50" charset="-128"/>
            </a:endParaRPr>
          </a:p>
          <a:p>
            <a:r>
              <a:rPr lang="ja-JP" altLang="en-US" sz="1000" u="sng" dirty="0" smtClean="0">
                <a:solidFill>
                  <a:prstClr val="black"/>
                </a:solidFill>
                <a:latin typeface="Meiryo UI" panose="020B0604030504040204" pitchFamily="50" charset="-128"/>
                <a:ea typeface="Meiryo UI" panose="020B0604030504040204" pitchFamily="50" charset="-128"/>
              </a:rPr>
              <a:t>◆世界中の人が訪れたくなる非日常を感じられる都市型のリゾート空間、</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600"/>
              </a:spcAft>
            </a:pPr>
            <a:r>
              <a:rPr lang="en-US" altLang="ja-JP" sz="1000" dirty="0">
                <a:solidFill>
                  <a:prstClr val="black"/>
                </a:solidFill>
                <a:latin typeface="Meiryo UI" panose="020B0604030504040204" pitchFamily="50" charset="-128"/>
                <a:ea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長期滞在を楽しめる上質な施設・サービスの提供</a:t>
            </a:r>
            <a:endParaRPr lang="en-US" altLang="ja-JP" sz="1000" u="sng"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u="sng" dirty="0" smtClean="0">
                <a:solidFill>
                  <a:prstClr val="black"/>
                </a:solidFill>
                <a:latin typeface="Meiryo UI" panose="020B0604030504040204" pitchFamily="50" charset="-128"/>
                <a:ea typeface="Meiryo UI" panose="020B0604030504040204" pitchFamily="50" charset="-128"/>
              </a:rPr>
              <a:t>◆大阪の新たなランドマークとなるインパクトのある空間の形成</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・斬新なデザインの建築物や海に囲まれた広大な土地を活かしたゆとりある空間の形成など</a:t>
            </a:r>
            <a:endParaRPr lang="ja-JP" altLang="en-US" sz="900" dirty="0">
              <a:latin typeface="ＭＳ Ｐゴシック" panose="020B0600070205080204" pitchFamily="50" charset="-128"/>
              <a:ea typeface="ＭＳ Ｐゴシック" panose="020B0600070205080204" pitchFamily="50" charset="-128"/>
            </a:endParaRPr>
          </a:p>
        </p:txBody>
      </p:sp>
      <p:pic>
        <p:nvPicPr>
          <p:cNvPr id="71" name="Picture 5" descr="\\G0000sv0ns502\b24000$\doc\総務・企画G\★企画G\02 IR構想\05_納品\（１）大阪ＩＲ基本構想（案）及び概要版資料\03_イメージ図等\イメージ画像\11_宿泊施設\Rooms\9\Me_at_lee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0524" y="5108778"/>
            <a:ext cx="1520232" cy="941666"/>
          </a:xfrm>
          <a:prstGeom prst="rect">
            <a:avLst/>
          </a:prstGeom>
          <a:noFill/>
          <a:extLst>
            <a:ext uri="{909E8E84-426E-40DD-AFC4-6F175D3DCCD1}">
              <a14:hiddenFill xmlns:a14="http://schemas.microsoft.com/office/drawing/2010/main">
                <a:solidFill>
                  <a:srgbClr val="FFFFFF"/>
                </a:solidFill>
              </a14:hiddenFill>
            </a:ext>
          </a:extLst>
        </p:spPr>
      </p:pic>
      <p:pic>
        <p:nvPicPr>
          <p:cNvPr id="73" name="図 7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087595" y="6513073"/>
            <a:ext cx="1507098" cy="1034094"/>
          </a:xfrm>
          <a:prstGeom prst="rect">
            <a:avLst/>
          </a:prstGeom>
        </p:spPr>
      </p:pic>
      <p:sp>
        <p:nvSpPr>
          <p:cNvPr id="88" name="テキスト ボックス 87"/>
          <p:cNvSpPr txBox="1"/>
          <p:nvPr/>
        </p:nvSpPr>
        <p:spPr>
          <a:xfrm>
            <a:off x="6575518" y="7993015"/>
            <a:ext cx="5942133" cy="807913"/>
          </a:xfrm>
          <a:prstGeom prst="rect">
            <a:avLst/>
          </a:prstGeom>
          <a:noFill/>
          <a:ln w="12700">
            <a:noFill/>
          </a:ln>
        </p:spPr>
        <p:txBody>
          <a:bodyPr wrap="square" rtlCol="0">
            <a:spAutoFit/>
          </a:bodyPr>
          <a:lstStyle/>
          <a:p>
            <a:pPr>
              <a:spcAft>
                <a:spcPts val="300"/>
              </a:spcAft>
            </a:pPr>
            <a:r>
              <a:rPr lang="ja-JP" altLang="en-US" sz="1000" u="sng" dirty="0" smtClean="0">
                <a:latin typeface="Meiryo UI" panose="020B0604030504040204" pitchFamily="50" charset="-128"/>
                <a:ea typeface="Meiryo UI" panose="020B0604030504040204" pitchFamily="50" charset="-128"/>
              </a:rPr>
              <a:t>◆最先端</a:t>
            </a:r>
            <a:r>
              <a:rPr lang="ja-JP" altLang="en-US" sz="1000" u="sng" dirty="0">
                <a:latin typeface="Meiryo UI" panose="020B0604030504040204" pitchFamily="50" charset="-128"/>
                <a:ea typeface="Meiryo UI" panose="020B0604030504040204" pitchFamily="50" charset="-128"/>
              </a:rPr>
              <a:t>技術の活用に</a:t>
            </a:r>
            <a:r>
              <a:rPr lang="ja-JP" altLang="en-US" sz="1000" u="sng" dirty="0" smtClean="0">
                <a:latin typeface="Meiryo UI" panose="020B0604030504040204" pitchFamily="50" charset="-128"/>
                <a:ea typeface="Meiryo UI" panose="020B0604030504040204" pitchFamily="50" charset="-128"/>
              </a:rPr>
              <a:t>より、</a:t>
            </a:r>
            <a:r>
              <a:rPr lang="ja-JP" altLang="en-US" sz="1000" u="sng" dirty="0">
                <a:latin typeface="Meiryo UI" panose="020B0604030504040204" pitchFamily="50" charset="-128"/>
                <a:ea typeface="Meiryo UI" panose="020B0604030504040204" pitchFamily="50" charset="-128"/>
              </a:rPr>
              <a:t>快適で利便性の高い空間、質の高いサービスを</a:t>
            </a:r>
            <a:r>
              <a:rPr lang="ja-JP" altLang="en-US" sz="1000" u="sng" dirty="0" smtClean="0">
                <a:latin typeface="Meiryo UI" panose="020B0604030504040204" pitchFamily="50" charset="-128"/>
                <a:ea typeface="Meiryo UI" panose="020B0604030504040204" pitchFamily="50" charset="-128"/>
              </a:rPr>
              <a:t>提供する</a:t>
            </a:r>
            <a:r>
              <a:rPr lang="en-US" altLang="ja-JP" sz="1000" u="sng" dirty="0" smtClean="0">
                <a:latin typeface="Meiryo UI" panose="020B0604030504040204" pitchFamily="50" charset="-128"/>
                <a:ea typeface="Meiryo UI" panose="020B0604030504040204" pitchFamily="50" charset="-128"/>
              </a:rPr>
              <a:t/>
            </a:r>
            <a:br>
              <a:rPr lang="en-US" altLang="ja-JP" sz="1000" u="sng" dirty="0" smtClean="0">
                <a:latin typeface="Meiryo UI" panose="020B0604030504040204" pitchFamily="50" charset="-128"/>
                <a:ea typeface="Meiryo UI" panose="020B0604030504040204" pitchFamily="50" charset="-128"/>
              </a:rPr>
            </a:br>
            <a:r>
              <a:rPr lang="ja-JP" altLang="en-US" sz="1000" dirty="0" smtClean="0">
                <a:latin typeface="Meiryo UI" panose="020B0604030504040204" pitchFamily="50" charset="-128"/>
                <a:ea typeface="Meiryo UI" panose="020B0604030504040204" pitchFamily="50" charset="-128"/>
              </a:rPr>
              <a:t>　</a:t>
            </a:r>
            <a:r>
              <a:rPr lang="ja-JP" altLang="en-US" sz="1000" u="sng" dirty="0" smtClean="0">
                <a:latin typeface="Meiryo UI" panose="020B0604030504040204" pitchFamily="50" charset="-128"/>
                <a:ea typeface="Meiryo UI" panose="020B0604030504040204" pitchFamily="50" charset="-128"/>
              </a:rPr>
              <a:t>スマート</a:t>
            </a:r>
            <a:r>
              <a:rPr lang="ja-JP" altLang="en-US" sz="1000" u="sng" dirty="0">
                <a:latin typeface="Meiryo UI" panose="020B0604030504040204" pitchFamily="50" charset="-128"/>
                <a:ea typeface="Meiryo UI" panose="020B0604030504040204" pitchFamily="50" charset="-128"/>
              </a:rPr>
              <a:t>な</a:t>
            </a:r>
            <a:r>
              <a:rPr lang="ja-JP" altLang="en-US" sz="1000" u="sng" dirty="0" smtClean="0">
                <a:latin typeface="Meiryo UI" panose="020B0604030504040204" pitchFamily="50" charset="-128"/>
                <a:ea typeface="Meiryo UI" panose="020B0604030504040204" pitchFamily="50" charset="-128"/>
              </a:rPr>
              <a:t>まちづくりを実現</a:t>
            </a:r>
            <a:endParaRPr lang="en-US" altLang="ja-JP" sz="900" u="sng" dirty="0" smtClean="0">
              <a:latin typeface="Meiryo UI" panose="020B0604030504040204" pitchFamily="50" charset="-128"/>
              <a:ea typeface="Meiryo UI" panose="020B0604030504040204" pitchFamily="50" charset="-128"/>
            </a:endParaRPr>
          </a:p>
          <a:p>
            <a:pPr>
              <a:spcAft>
                <a:spcPts val="600"/>
              </a:spcAft>
            </a:pPr>
            <a:r>
              <a:rPr lang="ja-JP" altLang="en-US" sz="900" b="1"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・「未来社会の実験場」として最先端技術の実践・実証、体験の場を創出</a:t>
            </a:r>
            <a:endParaRPr lang="en-US" altLang="ja-JP" sz="900" dirty="0">
              <a:latin typeface="Meiryo UI" panose="020B0604030504040204" pitchFamily="50" charset="-128"/>
              <a:ea typeface="Meiryo UI" panose="020B0604030504040204" pitchFamily="50" charset="-128"/>
            </a:endParaRPr>
          </a:p>
          <a:p>
            <a:pPr>
              <a:spcAft>
                <a:spcPts val="300"/>
              </a:spcAft>
            </a:pPr>
            <a:r>
              <a:rPr lang="ja-JP" altLang="en-US" sz="900" u="sng" dirty="0" smtClean="0">
                <a:latin typeface="Meiryo UI" panose="020B0604030504040204" pitchFamily="50" charset="-128"/>
                <a:ea typeface="Meiryo UI" panose="020B0604030504040204" pitchFamily="50" charset="-128"/>
              </a:rPr>
              <a:t>◆</a:t>
            </a:r>
            <a:r>
              <a:rPr lang="ja-JP" altLang="en-US" sz="1000" u="sng" dirty="0" smtClean="0">
                <a:latin typeface="Meiryo UI" panose="020B0604030504040204" pitchFamily="50" charset="-128"/>
                <a:ea typeface="Meiryo UI" panose="020B0604030504040204" pitchFamily="50" charset="-128"/>
              </a:rPr>
              <a:t>次</a:t>
            </a:r>
            <a:r>
              <a:rPr lang="ja-JP" altLang="en-US" sz="1000" u="sng" dirty="0">
                <a:latin typeface="Meiryo UI" panose="020B0604030504040204" pitchFamily="50" charset="-128"/>
                <a:ea typeface="Meiryo UI" panose="020B0604030504040204" pitchFamily="50" charset="-128"/>
              </a:rPr>
              <a:t>世代を担うグローバルな人材の</a:t>
            </a:r>
            <a:r>
              <a:rPr lang="ja-JP" altLang="en-US" sz="1000" u="sng" dirty="0" smtClean="0">
                <a:latin typeface="Meiryo UI" panose="020B0604030504040204" pitchFamily="50" charset="-128"/>
                <a:ea typeface="Meiryo UI" panose="020B0604030504040204" pitchFamily="50" charset="-128"/>
              </a:rPr>
              <a:t>育成</a:t>
            </a:r>
            <a:endParaRPr lang="en-US" altLang="ja-JP" sz="1000" u="sng" dirty="0" smtClean="0">
              <a:latin typeface="Meiryo UI" panose="020B0604030504040204" pitchFamily="50" charset="-128"/>
              <a:ea typeface="Meiryo UI" panose="020B0604030504040204" pitchFamily="50" charset="-128"/>
            </a:endParaRPr>
          </a:p>
        </p:txBody>
      </p:sp>
      <p:pic>
        <p:nvPicPr>
          <p:cNvPr id="94" name="図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42984" y="3244660"/>
            <a:ext cx="1252811" cy="835860"/>
          </a:xfrm>
          <a:prstGeom prst="rect">
            <a:avLst/>
          </a:prstGeom>
        </p:spPr>
      </p:pic>
      <p:sp>
        <p:nvSpPr>
          <p:cNvPr id="86" name="テキスト ボックス 85"/>
          <p:cNvSpPr txBox="1"/>
          <p:nvPr/>
        </p:nvSpPr>
        <p:spPr>
          <a:xfrm>
            <a:off x="6570143" y="7680920"/>
            <a:ext cx="2848952" cy="288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大阪ＩＲの魅力を高める取組み</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6576004" y="882040"/>
            <a:ext cx="2848952" cy="252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大阪ＩＲが有すべき機能・施設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ホームベース 91"/>
          <p:cNvSpPr/>
          <p:nvPr/>
        </p:nvSpPr>
        <p:spPr>
          <a:xfrm>
            <a:off x="6596169" y="1200200"/>
            <a:ext cx="5873284" cy="252000"/>
          </a:xfrm>
          <a:prstGeom prst="homePlate">
            <a:avLst>
              <a:gd name="adj" fmla="val 27334"/>
            </a:avLst>
          </a:prstGeom>
          <a:solidFill>
            <a:schemeClr val="bg1"/>
          </a:solidFill>
          <a:ln w="3175">
            <a:solidFill>
              <a:schemeClr val="tx1"/>
            </a:solidFill>
            <a:prstDash val="solid"/>
          </a:ln>
        </p:spPr>
        <p:txBody>
          <a:bodyPr wrap="square" lIns="36000" tIns="36000" rIns="36000" bIns="36000" rtlCol="0" anchor="ctr" anchorCtr="0">
            <a:noAutofit/>
          </a:bodyPr>
          <a:lstStyle/>
          <a:p>
            <a:pPr marL="180975" indent="-180975" algn="just">
              <a:spcAft>
                <a:spcPts val="400"/>
              </a:spcAft>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a:latin typeface="Meiryo UI" panose="020B0604030504040204" pitchFamily="50" charset="-128"/>
                <a:ea typeface="Meiryo UI" panose="020B0604030504040204" pitchFamily="50" charset="-128"/>
                <a:cs typeface="Meiryo UI" panose="020B0604030504040204" pitchFamily="50" charset="-128"/>
              </a:rPr>
              <a:t>①世界水準</a:t>
            </a:r>
            <a:r>
              <a:rPr lang="ja-JP" altLang="en-US" sz="1050" b="1" kern="100" dirty="0" smtClean="0">
                <a:latin typeface="Meiryo UI" panose="020B0604030504040204" pitchFamily="50" charset="-128"/>
                <a:ea typeface="Meiryo UI" panose="020B0604030504040204" pitchFamily="50" charset="-128"/>
                <a:cs typeface="Meiryo UI" panose="020B0604030504040204" pitchFamily="50" charset="-128"/>
              </a:rPr>
              <a:t>のオールインワンＭＩＣＥ拠点</a:t>
            </a:r>
            <a:r>
              <a:rPr lang="ja-JP" altLang="en-US" sz="1050" b="1" kern="1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kern="100" dirty="0" smtClean="0">
                <a:latin typeface="Meiryo UI" panose="020B0604030504040204" pitchFamily="50" charset="-128"/>
                <a:ea typeface="Meiryo UI" panose="020B0604030504040204" pitchFamily="50" charset="-128"/>
                <a:cs typeface="Meiryo UI" panose="020B0604030504040204" pitchFamily="50" charset="-128"/>
              </a:rPr>
              <a:t>形成</a:t>
            </a:r>
            <a:r>
              <a:rPr lang="ja-JP" altLang="en-US" sz="9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latin typeface="Meiryo UI" panose="020B0604030504040204" pitchFamily="50" charset="-128"/>
                <a:ea typeface="Meiryo UI" panose="020B0604030504040204" pitchFamily="50" charset="-128"/>
                <a:cs typeface="Meiryo UI" panose="020B0604030504040204" pitchFamily="50" charset="-128"/>
              </a:rPr>
              <a:t>国際会議場施設及び展示等施設</a:t>
            </a:r>
            <a:r>
              <a:rPr lang="ja-JP" altLang="en-US" sz="900" b="1"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ホームベース 95"/>
          <p:cNvSpPr/>
          <p:nvPr/>
        </p:nvSpPr>
        <p:spPr>
          <a:xfrm>
            <a:off x="6591448" y="2828859"/>
            <a:ext cx="31558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②魅力</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の創造・発信</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拠点の形成</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魅力増進施設＞</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ホームベース 96"/>
          <p:cNvSpPr/>
          <p:nvPr/>
        </p:nvSpPr>
        <p:spPr>
          <a:xfrm>
            <a:off x="6583138" y="3922983"/>
            <a:ext cx="31558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③日本観光のゲートウェイの形成</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送客施設</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ホームベース 100"/>
          <p:cNvSpPr/>
          <p:nvPr/>
        </p:nvSpPr>
        <p:spPr>
          <a:xfrm>
            <a:off x="6576004" y="5068383"/>
            <a:ext cx="4428000" cy="252000"/>
          </a:xfrm>
          <a:prstGeom prst="homePlate">
            <a:avLst/>
          </a:prstGeom>
          <a:solidFill>
            <a:schemeClr val="bg1"/>
          </a:solidFill>
          <a:ln w="3175">
            <a:solidFill>
              <a:schemeClr val="tx1"/>
            </a:solidFill>
            <a:prstDash val="solid"/>
          </a:ln>
        </p:spPr>
        <p:txBody>
          <a:bodyPr wrap="square" lIns="36000" tIns="36000" rIns="36000" bIns="36000" rtlCol="0" anchor="ctr" anchorCtr="0">
            <a:noAutofit/>
          </a:bodyPr>
          <a:lstStyle/>
          <a:p>
            <a:pPr marL="180975" indent="-180975" algn="just">
              <a:spcAft>
                <a:spcPts val="200"/>
              </a:spcAft>
            </a:pPr>
            <a:r>
              <a:rPr lang="ja-JP" altLang="en-US"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④利用者需要の高度化・多様化に対応した宿泊施設の整備</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宿泊</a:t>
            </a:r>
            <a:r>
              <a:rPr lang="zh-TW"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ホームベース 101"/>
          <p:cNvSpPr/>
          <p:nvPr/>
        </p:nvSpPr>
        <p:spPr>
          <a:xfrm>
            <a:off x="6568805" y="6125158"/>
            <a:ext cx="5076000" cy="252000"/>
          </a:xfrm>
          <a:prstGeom prst="homePlate">
            <a:avLst>
              <a:gd name="adj" fmla="val 45103"/>
            </a:avLst>
          </a:prstGeom>
          <a:solidFill>
            <a:schemeClr val="bg1"/>
          </a:solidFill>
          <a:ln w="3175">
            <a:solidFill>
              <a:schemeClr val="tx1"/>
            </a:solidFill>
            <a:prstDash val="solid"/>
          </a:ln>
        </p:spPr>
        <p:txBody>
          <a:bodyPr wrap="square" lIns="36000" tIns="36000" rIns="36000" bIns="36000" rtlCol="0" anchor="ctr" anchorCtr="0">
            <a:noAutofit/>
          </a:bodyPr>
          <a:lstStyle/>
          <a:p>
            <a:pPr algn="just"/>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⑤</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オンリーワンの</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a:t>
            </a:r>
            <a:r>
              <a:rPr lang="ja-JP" altLang="en-US" sz="10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空間の</a:t>
            </a:r>
            <a:r>
              <a:rPr lang="ja-JP" altLang="en-US" sz="105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r>
              <a:rPr lang="ja-JP" altLang="en-US"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来訪及び滞在寄与施設＞</a:t>
            </a:r>
          </a:p>
        </p:txBody>
      </p:sp>
      <p:pic>
        <p:nvPicPr>
          <p:cNvPr id="90" name="図 8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342984" y="2352328"/>
            <a:ext cx="1254156" cy="828000"/>
          </a:xfrm>
          <a:prstGeom prst="rect">
            <a:avLst/>
          </a:prstGeom>
        </p:spPr>
      </p:pic>
      <p:sp>
        <p:nvSpPr>
          <p:cNvPr id="104" name="テキスト ボックス 103"/>
          <p:cNvSpPr txBox="1"/>
          <p:nvPr/>
        </p:nvSpPr>
        <p:spPr>
          <a:xfrm>
            <a:off x="141542" y="6845626"/>
            <a:ext cx="2228788"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大阪ＩＲの想定事業モデル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6547480" y="8878290"/>
            <a:ext cx="2848952"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安心して滞在できるまちの実現</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6583575" y="9168073"/>
            <a:ext cx="5942133" cy="369332"/>
          </a:xfrm>
          <a:prstGeom prst="rect">
            <a:avLst/>
          </a:prstGeom>
          <a:noFill/>
          <a:ln w="12700">
            <a:noFill/>
          </a:ln>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・夢洲における消防署の設置をはじめ、ＩＲ事</a:t>
            </a:r>
            <a:r>
              <a:rPr lang="ja-JP" altLang="en-US" sz="900" dirty="0">
                <a:solidFill>
                  <a:prstClr val="black"/>
                </a:solidFill>
                <a:latin typeface="Meiryo UI" panose="020B0604030504040204" pitchFamily="50" charset="-128"/>
                <a:ea typeface="Meiryo UI" panose="020B0604030504040204" pitchFamily="50" charset="-128"/>
              </a:rPr>
              <a:t>業者や関係機関と連携しながらソフト対策やハード対策に取り組み、来訪者</a:t>
            </a:r>
            <a:r>
              <a:rPr lang="ja-JP" altLang="en-US" sz="900" dirty="0" smtClean="0">
                <a:solidFill>
                  <a:prstClr val="black"/>
                </a:solidFill>
                <a:latin typeface="Meiryo UI" panose="020B0604030504040204" pitchFamily="50" charset="-128"/>
                <a:ea typeface="Meiryo UI" panose="020B0604030504040204" pitchFamily="50" charset="-128"/>
              </a:rPr>
              <a:t>が</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安心して</a:t>
            </a:r>
            <a:r>
              <a:rPr lang="ja-JP" altLang="en-US" sz="900" dirty="0">
                <a:solidFill>
                  <a:prstClr val="black"/>
                </a:solidFill>
                <a:latin typeface="Meiryo UI" panose="020B0604030504040204" pitchFamily="50" charset="-128"/>
                <a:ea typeface="Meiryo UI" panose="020B0604030504040204" pitchFamily="50" charset="-128"/>
              </a:rPr>
              <a:t>滞在できるまちを実現</a:t>
            </a:r>
          </a:p>
        </p:txBody>
      </p:sp>
      <p:sp>
        <p:nvSpPr>
          <p:cNvPr id="5" name="正方形/長方形 4"/>
          <p:cNvSpPr/>
          <p:nvPr/>
        </p:nvSpPr>
        <p:spPr>
          <a:xfrm>
            <a:off x="102128" y="3993704"/>
            <a:ext cx="3646967" cy="230832"/>
          </a:xfrm>
          <a:prstGeom prst="rect">
            <a:avLst/>
          </a:prstGeom>
        </p:spPr>
        <p:txBody>
          <a:bodyPr wrap="square">
            <a:spAutoFit/>
          </a:bodyPr>
          <a:lstStyle/>
          <a:p>
            <a:r>
              <a:rPr lang="en-US" altLang="ja-JP" sz="900" u="sng" dirty="0" smtClean="0">
                <a:solidFill>
                  <a:prstClr val="black"/>
                </a:solidFill>
                <a:latin typeface="Meiryo UI" panose="020B0604030504040204" pitchFamily="50" charset="-128"/>
                <a:ea typeface="Meiryo UI" panose="020B0604030504040204" pitchFamily="50" charset="-128"/>
              </a:rPr>
              <a:t>※</a:t>
            </a:r>
            <a:r>
              <a:rPr lang="ja-JP" altLang="en-US" sz="900" u="sng" dirty="0" smtClean="0">
                <a:solidFill>
                  <a:prstClr val="black"/>
                </a:solidFill>
                <a:latin typeface="Meiryo UI" panose="020B0604030504040204" pitchFamily="50" charset="-128"/>
                <a:ea typeface="Meiryo UI" panose="020B0604030504040204" pitchFamily="50" charset="-128"/>
              </a:rPr>
              <a:t>ポテンシャル</a:t>
            </a:r>
            <a:r>
              <a:rPr lang="ja-JP" altLang="en-US" sz="900" u="sng" dirty="0">
                <a:solidFill>
                  <a:prstClr val="black"/>
                </a:solidFill>
                <a:latin typeface="Meiryo UI" panose="020B0604030504040204" pitchFamily="50" charset="-128"/>
                <a:ea typeface="Meiryo UI" panose="020B0604030504040204" pitchFamily="50" charset="-128"/>
              </a:rPr>
              <a:t>の高い夢洲へ</a:t>
            </a:r>
            <a:r>
              <a:rPr lang="ja-JP" altLang="en-US" sz="900" u="sng" dirty="0" smtClean="0">
                <a:solidFill>
                  <a:prstClr val="black"/>
                </a:solidFill>
                <a:latin typeface="Meiryo UI" panose="020B0604030504040204" pitchFamily="50" charset="-128"/>
                <a:ea typeface="Meiryo UI" panose="020B0604030504040204" pitchFamily="50" charset="-128"/>
              </a:rPr>
              <a:t>のＩＲ立地</a:t>
            </a:r>
            <a:r>
              <a:rPr lang="ja-JP" altLang="en-US" sz="900" u="sng" dirty="0">
                <a:solidFill>
                  <a:prstClr val="black"/>
                </a:solidFill>
                <a:latin typeface="Meiryo UI" panose="020B0604030504040204" pitchFamily="50" charset="-128"/>
                <a:ea typeface="Meiryo UI" panose="020B0604030504040204" pitchFamily="50" charset="-128"/>
              </a:rPr>
              <a:t>を出発点として</a:t>
            </a:r>
            <a:r>
              <a:rPr lang="ja-JP" altLang="en-US" sz="900" u="sng" dirty="0" smtClean="0">
                <a:solidFill>
                  <a:prstClr val="black"/>
                </a:solidFill>
                <a:latin typeface="Meiryo UI" panose="020B0604030504040204" pitchFamily="50" charset="-128"/>
                <a:ea typeface="Meiryo UI" panose="020B0604030504040204" pitchFamily="50" charset="-128"/>
              </a:rPr>
              <a:t>、</a:t>
            </a:r>
            <a:r>
              <a:rPr lang="en-US" altLang="ja-JP" sz="900" u="sng" dirty="0" smtClean="0">
                <a:solidFill>
                  <a:prstClr val="black"/>
                </a:solidFill>
                <a:latin typeface="Meiryo UI" panose="020B0604030504040204" pitchFamily="50" charset="-128"/>
                <a:ea typeface="Meiryo UI" panose="020B0604030504040204" pitchFamily="50" charset="-128"/>
              </a:rPr>
              <a:t> </a:t>
            </a:r>
            <a:r>
              <a:rPr lang="ja-JP" altLang="en-US" sz="900" u="sng" dirty="0">
                <a:solidFill>
                  <a:prstClr val="black"/>
                </a:solidFill>
                <a:latin typeface="Meiryo UI" panose="020B0604030504040204" pitchFamily="50" charset="-128"/>
                <a:ea typeface="Meiryo UI" panose="020B0604030504040204" pitchFamily="50" charset="-128"/>
              </a:rPr>
              <a:t>ベイエリアを活性化</a:t>
            </a:r>
            <a:endParaRPr lang="en-US" altLang="ja-JP" sz="900" u="sng" dirty="0">
              <a:solidFill>
                <a:prstClr val="black"/>
              </a:solidFill>
              <a:latin typeface="Meiryo UI" panose="020B0604030504040204" pitchFamily="50" charset="-128"/>
              <a:ea typeface="Meiryo UI" panose="020B0604030504040204" pitchFamily="50" charset="-128"/>
            </a:endParaRPr>
          </a:p>
        </p:txBody>
      </p:sp>
      <p:pic>
        <p:nvPicPr>
          <p:cNvPr id="85" name="図 84">
            <a:extLst>
              <a:ext uri="{FF2B5EF4-FFF2-40B4-BE49-F238E27FC236}">
                <a16:creationId xmlns:a16="http://schemas.microsoft.com/office/drawing/2014/main" id="{1CB81BB1-355B-404C-91EB-6C0CB68E4D3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566084" y="4152528"/>
            <a:ext cx="1028700" cy="874395"/>
          </a:xfrm>
          <a:prstGeom prst="rect">
            <a:avLst/>
          </a:prstGeom>
        </p:spPr>
      </p:pic>
      <p:pic>
        <p:nvPicPr>
          <p:cNvPr id="68" name="図 6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80524" y="7670329"/>
            <a:ext cx="1541665" cy="1018703"/>
          </a:xfrm>
          <a:prstGeom prst="rect">
            <a:avLst/>
          </a:prstGeom>
        </p:spPr>
      </p:pic>
      <p:sp>
        <p:nvSpPr>
          <p:cNvPr id="70" name="タイトル 1"/>
          <p:cNvSpPr txBox="1">
            <a:spLocks/>
          </p:cNvSpPr>
          <p:nvPr/>
        </p:nvSpPr>
        <p:spPr>
          <a:xfrm>
            <a:off x="85491" y="4276337"/>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大阪ＩＲのめざす姿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72" name="テキスト ボックス 71"/>
          <p:cNvSpPr txBox="1"/>
          <p:nvPr/>
        </p:nvSpPr>
        <p:spPr>
          <a:xfrm>
            <a:off x="157104" y="4625704"/>
            <a:ext cx="1872000" cy="2592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基本コンセプト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28" name="図 127"/>
          <p:cNvPicPr>
            <a:picLocks noChangeAspect="1"/>
          </p:cNvPicPr>
          <p:nvPr/>
        </p:nvPicPr>
        <p:blipFill>
          <a:blip r:embed="rId9"/>
          <a:stretch>
            <a:fillRect/>
          </a:stretch>
        </p:blipFill>
        <p:spPr>
          <a:xfrm>
            <a:off x="4199341" y="8040473"/>
            <a:ext cx="2150826" cy="1441507"/>
          </a:xfrm>
          <a:prstGeom prst="rect">
            <a:avLst/>
          </a:prstGeom>
        </p:spPr>
      </p:pic>
      <p:pic>
        <p:nvPicPr>
          <p:cNvPr id="133" name="図 132"/>
          <p:cNvPicPr>
            <a:picLocks noChangeAspect="1"/>
          </p:cNvPicPr>
          <p:nvPr/>
        </p:nvPicPr>
        <p:blipFill>
          <a:blip r:embed="rId10"/>
          <a:stretch>
            <a:fillRect/>
          </a:stretch>
        </p:blipFill>
        <p:spPr>
          <a:xfrm>
            <a:off x="3671639" y="6863290"/>
            <a:ext cx="1851104" cy="1249730"/>
          </a:xfrm>
          <a:prstGeom prst="rect">
            <a:avLst/>
          </a:prstGeom>
          <a:ln>
            <a:solidFill>
              <a:schemeClr val="tx1"/>
            </a:solidFill>
          </a:ln>
        </p:spPr>
      </p:pic>
      <p:sp>
        <p:nvSpPr>
          <p:cNvPr id="89" name="正方形/長方形 88"/>
          <p:cNvSpPr/>
          <p:nvPr/>
        </p:nvSpPr>
        <p:spPr>
          <a:xfrm>
            <a:off x="214253" y="7153276"/>
            <a:ext cx="3375107" cy="2291514"/>
          </a:xfrm>
          <a:prstGeom prst="rect">
            <a:avLst/>
          </a:prstGeom>
          <a:solidFill>
            <a:schemeClr val="accent5">
              <a:lumMod val="20000"/>
              <a:lumOff val="80000"/>
            </a:schemeClr>
          </a:solid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263693" y="8727345"/>
            <a:ext cx="3151154" cy="705766"/>
          </a:xfrm>
          <a:prstGeom prst="rect">
            <a:avLst/>
          </a:prstGeom>
          <a:noFill/>
          <a:ln>
            <a:noFill/>
          </a:ln>
        </p:spPr>
        <p:txBody>
          <a:bodyPr wrap="square" lIns="36000" tIns="36000" rIns="36000" rtlCol="0">
            <a:spAutoFit/>
          </a:bodyPr>
          <a:lstStyle/>
          <a:p>
            <a:pPr>
              <a:spcAft>
                <a:spcPts val="300"/>
              </a:spcAft>
            </a:pPr>
            <a:r>
              <a:rPr lang="ja-JP" altLang="en-US" sz="1000" b="1" dirty="0" smtClean="0">
                <a:latin typeface="Meiryo UI" panose="020B0604030504040204" pitchFamily="50" charset="-128"/>
                <a:ea typeface="Meiryo UI" panose="020B0604030504040204" pitchFamily="50" charset="-128"/>
              </a:rPr>
              <a:t>＜ 大阪・関西の持続的な成長に向けて ＞</a:t>
            </a:r>
            <a:endParaRPr lang="en-US" altLang="ja-JP" sz="1000" b="1"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行政・地域・</a:t>
            </a:r>
            <a:r>
              <a:rPr lang="en-US" altLang="ja-JP" sz="900" dirty="0" smtClean="0">
                <a:latin typeface="Meiryo UI" panose="020B0604030504040204" pitchFamily="50" charset="-128"/>
                <a:ea typeface="Meiryo UI" panose="020B0604030504040204" pitchFamily="50" charset="-128"/>
              </a:rPr>
              <a:t>IR</a:t>
            </a:r>
            <a:r>
              <a:rPr lang="ja-JP" altLang="en-US" sz="900" dirty="0" smtClean="0">
                <a:latin typeface="Meiryo UI" panose="020B0604030504040204" pitchFamily="50" charset="-128"/>
                <a:ea typeface="Meiryo UI" panose="020B0604030504040204" pitchFamily="50" charset="-128"/>
              </a:rPr>
              <a:t>事業者による協議体の設置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施設・サービスの魅力向上に向けた継続的な投資による好循環</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の実現</a:t>
            </a:r>
            <a:endParaRPr lang="en-US" altLang="ja-JP" sz="900" dirty="0" smtClean="0">
              <a:latin typeface="Meiryo UI" panose="020B0604030504040204" pitchFamily="50" charset="-128"/>
              <a:ea typeface="Meiryo UI" panose="020B0604030504040204" pitchFamily="50" charset="-128"/>
            </a:endParaRPr>
          </a:p>
        </p:txBody>
      </p:sp>
      <p:sp>
        <p:nvSpPr>
          <p:cNvPr id="106" name="ホームベース 105"/>
          <p:cNvSpPr/>
          <p:nvPr/>
        </p:nvSpPr>
        <p:spPr>
          <a:xfrm>
            <a:off x="2333411" y="6965567"/>
            <a:ext cx="745424" cy="171499"/>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700" kern="100" dirty="0" smtClean="0">
                <a:latin typeface="Meiryo UI" panose="020B0604030504040204" pitchFamily="50" charset="-128"/>
                <a:ea typeface="Meiryo UI" panose="020B0604030504040204" pitchFamily="50" charset="-128"/>
                <a:cs typeface="Meiryo UI" panose="020B0604030504040204" pitchFamily="50" charset="-128"/>
              </a:rPr>
              <a:t>（数値は概算）</a:t>
            </a:r>
            <a:endParaRPr lang="ja-JP" altLang="en-US" sz="7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226699" y="4944616"/>
            <a:ext cx="6048000" cy="1800000"/>
          </a:xfrm>
          <a:prstGeom prst="rect">
            <a:avLst/>
          </a:prstGeom>
          <a:solidFill>
            <a:schemeClr val="accent5">
              <a:lumMod val="20000"/>
              <a:lumOff val="80000"/>
            </a:schemeClr>
          </a:solid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角丸四角形 104"/>
          <p:cNvSpPr/>
          <p:nvPr/>
        </p:nvSpPr>
        <p:spPr>
          <a:xfrm>
            <a:off x="385050" y="5097637"/>
            <a:ext cx="2822655" cy="523584"/>
          </a:xfrm>
          <a:prstGeom prst="roundRect">
            <a:avLst>
              <a:gd name="adj" fmla="val 2070"/>
            </a:avLst>
          </a:prstGeom>
          <a:solidFill>
            <a:schemeClr val="bg1">
              <a:lumMod val="95000"/>
            </a:schemeClr>
          </a:solidFill>
          <a:ln w="3175">
            <a:solidFill>
              <a:schemeClr val="tx1"/>
            </a:solidFill>
            <a:prstDash val="solid"/>
          </a:ln>
        </p:spPr>
        <p:txBody>
          <a:bodyPr wrap="square" lIns="36000" tIns="36000" rIns="36000" bIns="36000" rtlCol="0" anchor="ctr"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・関西の持続的な経済成長のエンジンとなる</a:t>
            </a:r>
          </a:p>
          <a:p>
            <a:pPr algn="ct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世界</a:t>
            </a:r>
            <a:r>
              <a:rPr lang="ja-JP" altLang="en-US" sz="11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最高水準の成長型</a:t>
            </a: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ＩＲ</a:t>
            </a:r>
            <a:r>
              <a:rPr kumimoji="1" lang="ja-JP" altLang="en-US"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07" name="テキスト ボックス 106"/>
          <p:cNvSpPr txBox="1"/>
          <p:nvPr/>
        </p:nvSpPr>
        <p:spPr>
          <a:xfrm>
            <a:off x="254363" y="5725437"/>
            <a:ext cx="3195405" cy="951987"/>
          </a:xfrm>
          <a:prstGeom prst="rect">
            <a:avLst/>
          </a:prstGeom>
          <a:noFill/>
          <a:ln>
            <a:noFill/>
          </a:ln>
        </p:spPr>
        <p:txBody>
          <a:bodyPr wrap="square" lIns="36000" tIns="36000" rIns="36000" rtlCol="0">
            <a:spAutoFit/>
          </a:bodyPr>
          <a:lstStyle/>
          <a:p>
            <a:r>
              <a:rPr lang="ja-JP" altLang="en-US" sz="900" dirty="0" smtClean="0">
                <a:latin typeface="Meiryo UI" panose="020B0604030504040204" pitchFamily="50" charset="-128"/>
                <a:ea typeface="Meiryo UI" panose="020B0604030504040204" pitchFamily="50" charset="-128"/>
              </a:rPr>
              <a:t>◆ 世界中から人・モノ・投資を呼び込み、経済成長のエンジンと</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するため、</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ビジネス客</a:t>
            </a:r>
            <a:r>
              <a:rPr lang="ja-JP" altLang="en-US" sz="900" smtClean="0">
                <a:latin typeface="Meiryo UI" panose="020B0604030504040204" pitchFamily="50" charset="-128"/>
                <a:ea typeface="Meiryo UI" panose="020B0604030504040204" pitchFamily="50" charset="-128"/>
              </a:rPr>
              <a:t>、ファミリー層など</a:t>
            </a:r>
            <a:r>
              <a:rPr lang="ja-JP" altLang="en-US" sz="900" dirty="0" smtClean="0">
                <a:latin typeface="Meiryo UI" panose="020B0604030504040204" pitchFamily="50" charset="-128"/>
                <a:ea typeface="Meiryo UI" panose="020B0604030504040204" pitchFamily="50" charset="-128"/>
              </a:rPr>
              <a:t>世界の幅広い層をターゲット</a:t>
            </a:r>
            <a:endParaRPr lang="en-US" altLang="ja-JP" sz="900" dirty="0" smtClean="0">
              <a:latin typeface="Meiryo UI" panose="020B0604030504040204" pitchFamily="50" charset="-128"/>
              <a:ea typeface="Meiryo UI" panose="020B0604030504040204" pitchFamily="50" charset="-128"/>
            </a:endParaRPr>
          </a:p>
          <a:p>
            <a:pPr>
              <a:spcAft>
                <a:spcPts val="300"/>
              </a:spcAft>
            </a:pPr>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とする</a:t>
            </a:r>
            <a:r>
              <a:rPr lang="ja-JP" altLang="en-US" sz="900" u="sng" dirty="0" smtClean="0">
                <a:latin typeface="Meiryo UI" panose="020B0604030504040204" pitchFamily="50" charset="-128"/>
                <a:ea typeface="Meiryo UI" panose="020B0604030504040204" pitchFamily="50" charset="-128"/>
              </a:rPr>
              <a:t>「世界最高水準」のＩＲ</a:t>
            </a:r>
            <a:endParaRPr lang="en-US" altLang="ja-JP" sz="900" u="sng"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50</a:t>
            </a:r>
            <a:r>
              <a:rPr lang="ja-JP" altLang="en-US" sz="900" dirty="0" smtClean="0">
                <a:latin typeface="Meiryo UI" panose="020B0604030504040204" pitchFamily="50" charset="-128"/>
                <a:ea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rPr>
              <a:t>100</a:t>
            </a:r>
            <a:r>
              <a:rPr lang="ja-JP" altLang="en-US" sz="900" dirty="0" smtClean="0">
                <a:latin typeface="Meiryo UI" panose="020B0604030504040204" pitchFamily="50" charset="-128"/>
                <a:ea typeface="Meiryo UI" panose="020B0604030504040204" pitchFamily="50" charset="-128"/>
              </a:rPr>
              <a:t>年先を見据え、初期投資だけでなく、常に時代の</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最先端となる施設・機能とサービスで変化を遂げる</a:t>
            </a:r>
            <a:r>
              <a:rPr lang="ja-JP" altLang="en-US" sz="900" u="sng" dirty="0" smtClean="0">
                <a:latin typeface="Meiryo UI" panose="020B0604030504040204" pitchFamily="50" charset="-128"/>
                <a:ea typeface="Meiryo UI" panose="020B0604030504040204" pitchFamily="50" charset="-128"/>
              </a:rPr>
              <a:t>「成長型」の</a:t>
            </a:r>
            <a:endParaRPr lang="en-US" altLang="ja-JP" sz="900" u="sng"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ja-JP" altLang="en-US" sz="900" u="sng" dirty="0" smtClean="0">
                <a:latin typeface="Meiryo UI" panose="020B0604030504040204" pitchFamily="50" charset="-128"/>
                <a:ea typeface="Meiryo UI" panose="020B0604030504040204" pitchFamily="50" charset="-128"/>
              </a:rPr>
              <a:t>ＩＲ</a:t>
            </a:r>
            <a:endParaRPr lang="en-US" altLang="ja-JP" sz="900" u="sng" dirty="0" smtClean="0">
              <a:latin typeface="Meiryo UI" panose="020B0604030504040204" pitchFamily="50" charset="-128"/>
              <a:ea typeface="Meiryo UI" panose="020B0604030504040204" pitchFamily="50" charset="-128"/>
            </a:endParaRPr>
          </a:p>
        </p:txBody>
      </p:sp>
      <p:sp>
        <p:nvSpPr>
          <p:cNvPr id="108" name="Oval 7"/>
          <p:cNvSpPr>
            <a:spLocks noChangeAspect="1"/>
          </p:cNvSpPr>
          <p:nvPr/>
        </p:nvSpPr>
        <p:spPr bwMode="gray">
          <a:xfrm flipV="1">
            <a:off x="4677491" y="5800532"/>
            <a:ext cx="864000" cy="864000"/>
          </a:xfrm>
          <a:prstGeom prst="ellipse">
            <a:avLst/>
          </a:prstGeom>
          <a:gradFill>
            <a:gsLst>
              <a:gs pos="100000">
                <a:schemeClr val="accent3"/>
              </a:gs>
              <a:gs pos="0">
                <a:schemeClr val="bg1"/>
              </a:gs>
              <a:gs pos="50000">
                <a:schemeClr val="accent3"/>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09" name="Oval 35"/>
          <p:cNvSpPr>
            <a:spLocks noChangeAspect="1"/>
          </p:cNvSpPr>
          <p:nvPr/>
        </p:nvSpPr>
        <p:spPr bwMode="gray">
          <a:xfrm flipV="1">
            <a:off x="5074944" y="5321843"/>
            <a:ext cx="864000" cy="864000"/>
          </a:xfrm>
          <a:prstGeom prst="ellipse">
            <a:avLst/>
          </a:prstGeom>
          <a:gradFill>
            <a:gsLst>
              <a:gs pos="100000">
                <a:srgbClr val="ED8B00"/>
              </a:gs>
              <a:gs pos="0">
                <a:schemeClr val="bg1"/>
              </a:gs>
              <a:gs pos="50000">
                <a:srgbClr val="ED8B00"/>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11" name="Oval 36"/>
          <p:cNvSpPr>
            <a:spLocks noChangeAspect="1"/>
          </p:cNvSpPr>
          <p:nvPr/>
        </p:nvSpPr>
        <p:spPr bwMode="gray">
          <a:xfrm flipV="1">
            <a:off x="4313805" y="5335327"/>
            <a:ext cx="864000" cy="864000"/>
          </a:xfrm>
          <a:prstGeom prst="ellipse">
            <a:avLst/>
          </a:prstGeom>
          <a:gradFill flip="none" rotWithShape="1">
            <a:gsLst>
              <a:gs pos="100000">
                <a:schemeClr val="accent1"/>
              </a:gs>
              <a:gs pos="0">
                <a:schemeClr val="bg1"/>
              </a:gs>
              <a:gs pos="50000">
                <a:schemeClr val="accent1"/>
              </a:gs>
              <a:gs pos="100000">
                <a:schemeClr val="bg1"/>
              </a:gs>
            </a:gsLst>
            <a:path path="circle">
              <a:fillToRect l="50000" t="50000" r="50000" b="50000"/>
            </a:path>
            <a:tileRect/>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112" name="正方形/長方形 111"/>
          <p:cNvSpPr/>
          <p:nvPr/>
        </p:nvSpPr>
        <p:spPr>
          <a:xfrm>
            <a:off x="4263733" y="5556817"/>
            <a:ext cx="920852" cy="369332"/>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夢と未来を</a:t>
            </a:r>
            <a:endParaRPr lang="en-US" altLang="ja-JP"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創造するＩＲ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16" name="正方形/長方形 115"/>
          <p:cNvSpPr/>
          <p:nvPr/>
        </p:nvSpPr>
        <p:spPr>
          <a:xfrm>
            <a:off x="4705972" y="6137372"/>
            <a:ext cx="830763" cy="369332"/>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「夢洲」を</a:t>
            </a:r>
            <a:endParaRPr lang="en-US" altLang="ja-JP"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活かすＩＲ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0" name="正方形/長方形 119"/>
          <p:cNvSpPr/>
          <p:nvPr/>
        </p:nvSpPr>
        <p:spPr>
          <a:xfrm>
            <a:off x="5117192" y="5453455"/>
            <a:ext cx="851560" cy="507831"/>
          </a:xfrm>
          <a:prstGeom prst="rect">
            <a:avLst/>
          </a:prstGeom>
        </p:spPr>
        <p:txBody>
          <a:bodyPr wrap="square">
            <a:spAutoFit/>
          </a:bodyPr>
          <a:lstStyle/>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ひろがり・</a:t>
            </a:r>
            <a:endParaRPr lang="en-US" altLang="ja-JP"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 つながりを</a:t>
            </a:r>
            <a:endParaRPr lang="en-US" altLang="ja-JP" sz="9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9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生み出すＩＲ</a:t>
            </a:r>
            <a:endParaRPr lang="ja-JP" altLang="en-US" sz="9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25" name="ホームベース 124"/>
          <p:cNvSpPr/>
          <p:nvPr/>
        </p:nvSpPr>
        <p:spPr>
          <a:xfrm>
            <a:off x="3585409" y="6390691"/>
            <a:ext cx="1121281" cy="226822"/>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ポテンシャルを</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活かした価値創出</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ホームベース 125"/>
          <p:cNvSpPr/>
          <p:nvPr/>
        </p:nvSpPr>
        <p:spPr>
          <a:xfrm>
            <a:off x="5378057" y="4978734"/>
            <a:ext cx="1019794" cy="39404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空間軸に沿った</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成長・波及</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ホームベース 126"/>
          <p:cNvSpPr/>
          <p:nvPr/>
        </p:nvSpPr>
        <p:spPr>
          <a:xfrm>
            <a:off x="3585828" y="5350596"/>
            <a:ext cx="861707" cy="272546"/>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時間軸に沿った</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成長・発展</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二等辺三角形 130"/>
          <p:cNvSpPr/>
          <p:nvPr/>
        </p:nvSpPr>
        <p:spPr>
          <a:xfrm rot="5400000">
            <a:off x="3043161" y="5864691"/>
            <a:ext cx="1084497" cy="216569"/>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32" name="ホームベース 131"/>
          <p:cNvSpPr/>
          <p:nvPr/>
        </p:nvSpPr>
        <p:spPr>
          <a:xfrm>
            <a:off x="3521436" y="5009117"/>
            <a:ext cx="1122778" cy="19607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◆成長の方向性</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bwMode="gray">
          <a:xfrm rot="10800000">
            <a:off x="3573091" y="5322701"/>
            <a:ext cx="983102" cy="200826"/>
            <a:chOff x="7808082" y="4989728"/>
            <a:chExt cx="1438224" cy="318499"/>
          </a:xfrm>
        </p:grpSpPr>
        <p:cxnSp>
          <p:nvCxnSpPr>
            <p:cNvPr id="135" name="Straight Connector 104"/>
            <p:cNvCxnSpPr/>
            <p:nvPr/>
          </p:nvCxnSpPr>
          <p:spPr bwMode="gray">
            <a:xfrm rot="10800000" flipH="1" flipV="1">
              <a:off x="7808082" y="4989728"/>
              <a:ext cx="166392" cy="318499"/>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05"/>
            <p:cNvCxnSpPr/>
            <p:nvPr/>
          </p:nvCxnSpPr>
          <p:spPr bwMode="gray">
            <a:xfrm rot="10800000" flipH="1">
              <a:off x="7971137" y="5304034"/>
              <a:ext cx="1275169" cy="142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37" name="グループ化 136"/>
          <p:cNvGrpSpPr/>
          <p:nvPr/>
        </p:nvGrpSpPr>
        <p:grpSpPr bwMode="gray">
          <a:xfrm flipH="1">
            <a:off x="5381625" y="5005913"/>
            <a:ext cx="800100" cy="431832"/>
            <a:chOff x="1130235" y="1762287"/>
            <a:chExt cx="1136535" cy="68792"/>
          </a:xfrm>
        </p:grpSpPr>
        <p:cxnSp>
          <p:nvCxnSpPr>
            <p:cNvPr id="138" name="Straight Connector 91"/>
            <p:cNvCxnSpPr/>
            <p:nvPr/>
          </p:nvCxnSpPr>
          <p:spPr bwMode="gray">
            <a:xfrm flipH="1" flipV="1">
              <a:off x="2141622" y="1762291"/>
              <a:ext cx="125148" cy="68788"/>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92"/>
            <p:cNvCxnSpPr/>
            <p:nvPr/>
          </p:nvCxnSpPr>
          <p:spPr bwMode="gray">
            <a:xfrm flipH="1">
              <a:off x="1130235" y="1762287"/>
              <a:ext cx="1013768" cy="51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0" name="グループ化 139"/>
          <p:cNvGrpSpPr/>
          <p:nvPr/>
        </p:nvGrpSpPr>
        <p:grpSpPr bwMode="gray">
          <a:xfrm>
            <a:off x="3609975" y="6412577"/>
            <a:ext cx="1173748" cy="234840"/>
            <a:chOff x="401317" y="5212653"/>
            <a:chExt cx="1717130" cy="272352"/>
          </a:xfrm>
        </p:grpSpPr>
        <p:cxnSp>
          <p:nvCxnSpPr>
            <p:cNvPr id="141" name="Straight Connector 100"/>
            <p:cNvCxnSpPr/>
            <p:nvPr/>
          </p:nvCxnSpPr>
          <p:spPr bwMode="gray">
            <a:xfrm flipH="1">
              <a:off x="1942160" y="5212653"/>
              <a:ext cx="176287" cy="272352"/>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01"/>
            <p:cNvCxnSpPr/>
            <p:nvPr/>
          </p:nvCxnSpPr>
          <p:spPr bwMode="gray">
            <a:xfrm flipH="1">
              <a:off x="401317" y="5485005"/>
              <a:ext cx="1546476"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a:xfrm>
            <a:off x="12517650" y="9213470"/>
            <a:ext cx="363869" cy="511175"/>
          </a:xfrm>
        </p:spPr>
        <p:txBody>
          <a:bodyPr/>
          <a:lstStyle/>
          <a:p>
            <a:fld id="{D2D8002D-B5B0-4BAC-B1F6-782DDCCE6D9C}" type="slidenum">
              <a:rPr kumimoji="1" lang="ja-JP" altLang="en-US" sz="900" smtClean="0"/>
              <a:t>1</a:t>
            </a:fld>
            <a:endParaRPr kumimoji="1" lang="ja-JP" altLang="en-US" sz="900" dirty="0"/>
          </a:p>
        </p:txBody>
      </p:sp>
      <p:sp>
        <p:nvSpPr>
          <p:cNvPr id="98" name="テキスト ボックス 97"/>
          <p:cNvSpPr txBox="1"/>
          <p:nvPr/>
        </p:nvSpPr>
        <p:spPr>
          <a:xfrm>
            <a:off x="257023" y="7199260"/>
            <a:ext cx="3192745" cy="1561966"/>
          </a:xfrm>
          <a:prstGeom prst="rect">
            <a:avLst/>
          </a:prstGeom>
          <a:noFill/>
          <a:ln w="12700">
            <a:noFill/>
          </a:ln>
        </p:spPr>
        <p:txBody>
          <a:bodyPr wrap="square" lIns="36000" rIns="36000" rtlCol="0">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◆敷地面積：約</a:t>
            </a:r>
            <a:r>
              <a:rPr lang="en-US" altLang="ja-JP" sz="1000" dirty="0" smtClean="0">
                <a:solidFill>
                  <a:prstClr val="black"/>
                </a:solidFill>
                <a:latin typeface="Meiryo UI" panose="020B0604030504040204" pitchFamily="50" charset="-128"/>
                <a:ea typeface="Meiryo UI" panose="020B0604030504040204" pitchFamily="50" charset="-128"/>
              </a:rPr>
              <a:t>60ha</a:t>
            </a:r>
            <a:endParaRPr lang="en-US" altLang="ja-JP" sz="8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◆投資規模：</a:t>
            </a:r>
            <a:r>
              <a:rPr lang="en-US" altLang="ja-JP" sz="1000" dirty="0" smtClean="0">
                <a:solidFill>
                  <a:prstClr val="black"/>
                </a:solidFill>
                <a:latin typeface="Meiryo UI" panose="020B0604030504040204" pitchFamily="50" charset="-128"/>
                <a:ea typeface="Meiryo UI" panose="020B0604030504040204" pitchFamily="50" charset="-128"/>
              </a:rPr>
              <a:t>9,300</a:t>
            </a:r>
            <a:r>
              <a:rPr lang="ja-JP" altLang="en-US" sz="1000" dirty="0" smtClean="0">
                <a:solidFill>
                  <a:prstClr val="black"/>
                </a:solidFill>
                <a:latin typeface="Meiryo UI" panose="020B0604030504040204" pitchFamily="50" charset="-128"/>
                <a:ea typeface="Meiryo UI" panose="020B0604030504040204" pitchFamily="50" charset="-128"/>
              </a:rPr>
              <a:t>億円</a:t>
            </a:r>
            <a:endParaRPr lang="en-US" altLang="ja-JP" sz="10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施設規模：総延床面積　</a:t>
            </a:r>
            <a:r>
              <a:rPr lang="en-US" altLang="ja-JP" sz="1000" dirty="0" smtClean="0">
                <a:solidFill>
                  <a:prstClr val="black"/>
                </a:solidFill>
                <a:latin typeface="Meiryo UI" panose="020B0604030504040204" pitchFamily="50" charset="-128"/>
                <a:ea typeface="Meiryo UI" panose="020B0604030504040204" pitchFamily="50" charset="-128"/>
              </a:rPr>
              <a:t>100</a:t>
            </a:r>
            <a:r>
              <a:rPr lang="ja-JP" altLang="en-US" sz="1000" dirty="0" smtClean="0">
                <a:solidFill>
                  <a:prstClr val="black"/>
                </a:solidFill>
                <a:latin typeface="Meiryo UI" panose="020B0604030504040204" pitchFamily="50" charset="-128"/>
                <a:ea typeface="Meiryo UI" panose="020B0604030504040204" pitchFamily="50" charset="-128"/>
              </a:rPr>
              <a:t>万㎡</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2000"/>
              </a:spcAft>
            </a:pPr>
            <a:r>
              <a:rPr lang="ja-JP" altLang="en-US" sz="1000" dirty="0" smtClean="0">
                <a:solidFill>
                  <a:prstClr val="black"/>
                </a:solidFill>
                <a:latin typeface="Meiryo UI" panose="020B0604030504040204" pitchFamily="50" charset="-128"/>
                <a:ea typeface="Meiryo UI" panose="020B0604030504040204" pitchFamily="50" charset="-128"/>
              </a:rPr>
              <a:t>◆年間来場者数：</a:t>
            </a:r>
            <a:r>
              <a:rPr lang="en-US" altLang="ja-JP" sz="1000" dirty="0" smtClean="0">
                <a:solidFill>
                  <a:prstClr val="black"/>
                </a:solidFill>
                <a:latin typeface="Meiryo UI" panose="020B0604030504040204" pitchFamily="50" charset="-128"/>
                <a:ea typeface="Meiryo UI" panose="020B0604030504040204" pitchFamily="50" charset="-128"/>
              </a:rPr>
              <a:t>1,500</a:t>
            </a:r>
            <a:r>
              <a:rPr lang="ja-JP" altLang="en-US" sz="1000" dirty="0" smtClean="0">
                <a:solidFill>
                  <a:prstClr val="black"/>
                </a:solidFill>
                <a:latin typeface="Meiryo UI" panose="020B0604030504040204" pitchFamily="50" charset="-128"/>
                <a:ea typeface="Meiryo UI" panose="020B0604030504040204" pitchFamily="50" charset="-128"/>
              </a:rPr>
              <a:t>万人</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年</a:t>
            </a:r>
            <a:r>
              <a:rPr lang="ja-JP" altLang="en-US" sz="800" dirty="0" smtClean="0">
                <a:solidFill>
                  <a:prstClr val="black"/>
                </a:solidFill>
                <a:latin typeface="Meiryo UI" panose="020B0604030504040204" pitchFamily="50" charset="-128"/>
                <a:ea typeface="Meiryo UI" panose="020B0604030504040204" pitchFamily="50" charset="-128"/>
              </a:rPr>
              <a:t>　　　</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smtClean="0">
                <a:solidFill>
                  <a:prstClr val="black"/>
                </a:solidFill>
                <a:latin typeface="Meiryo UI" panose="020B0604030504040204" pitchFamily="50" charset="-128"/>
                <a:ea typeface="Meiryo UI" panose="020B0604030504040204" pitchFamily="50" charset="-128"/>
              </a:rPr>
              <a:t>　　　　　　　　　　　　　　　　　　　　　　</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rPr>
              <a:t>◆年間売上：</a:t>
            </a:r>
            <a:r>
              <a:rPr lang="en-US" altLang="ja-JP" sz="1000" dirty="0" smtClean="0">
                <a:solidFill>
                  <a:prstClr val="black"/>
                </a:solidFill>
                <a:latin typeface="Meiryo UI" panose="020B0604030504040204" pitchFamily="50" charset="-128"/>
                <a:ea typeface="Meiryo UI" panose="020B0604030504040204" pitchFamily="50" charset="-128"/>
              </a:rPr>
              <a:t>4,800</a:t>
            </a:r>
            <a:r>
              <a:rPr lang="ja-JP" altLang="en-US" sz="1000" dirty="0" smtClean="0">
                <a:solidFill>
                  <a:prstClr val="black"/>
                </a:solidFill>
                <a:latin typeface="Meiryo UI" panose="020B0604030504040204" pitchFamily="50" charset="-128"/>
                <a:ea typeface="Meiryo UI" panose="020B0604030504040204" pitchFamily="50" charset="-128"/>
              </a:rPr>
              <a:t>億円</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年</a:t>
            </a:r>
            <a:endParaRPr lang="en-US" altLang="ja-JP" sz="10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　　　　　　</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100" name="大かっこ 99"/>
          <p:cNvSpPr/>
          <p:nvPr/>
        </p:nvSpPr>
        <p:spPr>
          <a:xfrm>
            <a:off x="492578" y="8014648"/>
            <a:ext cx="3020192" cy="270000"/>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pPr algn="r"/>
            <a:r>
              <a:rPr lang="ja-JP" altLang="en-US" sz="800" dirty="0" smtClean="0"/>
              <a:t> </a:t>
            </a:r>
            <a:r>
              <a:rPr lang="ja-JP" altLang="en-US" sz="800" dirty="0" smtClean="0">
                <a:latin typeface="Meiryo UI" panose="020B0604030504040204" pitchFamily="50" charset="-128"/>
                <a:ea typeface="Meiryo UI" panose="020B0604030504040204" pitchFamily="50" charset="-128"/>
              </a:rPr>
              <a:t>延利用者数：</a:t>
            </a:r>
            <a:r>
              <a:rPr lang="en-US" altLang="ja-JP" sz="800" dirty="0" smtClean="0">
                <a:latin typeface="Meiryo UI" panose="020B0604030504040204" pitchFamily="50" charset="-128"/>
                <a:ea typeface="Meiryo UI" panose="020B0604030504040204" pitchFamily="50" charset="-128"/>
              </a:rPr>
              <a:t>2,480</a:t>
            </a:r>
            <a:r>
              <a:rPr lang="ja-JP" altLang="en-US" sz="800" dirty="0" smtClean="0">
                <a:latin typeface="Meiryo UI" panose="020B0604030504040204" pitchFamily="50" charset="-128"/>
                <a:ea typeface="Meiryo UI" panose="020B0604030504040204" pitchFamily="50" charset="-128"/>
              </a:rPr>
              <a:t>万人</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うちノンゲーミング</a:t>
            </a:r>
            <a:r>
              <a:rPr lang="ja-JP" altLang="en-US" sz="800" dirty="0">
                <a:latin typeface="Meiryo UI" panose="020B0604030504040204" pitchFamily="50" charset="-128"/>
                <a:ea typeface="Meiryo UI" panose="020B0604030504040204" pitchFamily="50" charset="-128"/>
              </a:rPr>
              <a:t>施設：</a:t>
            </a:r>
            <a:r>
              <a:rPr lang="en-US" altLang="ja-JP" sz="800" dirty="0">
                <a:latin typeface="Meiryo UI" panose="020B0604030504040204" pitchFamily="50" charset="-128"/>
                <a:ea typeface="Meiryo UI" panose="020B0604030504040204" pitchFamily="50" charset="-128"/>
              </a:rPr>
              <a:t>1,890</a:t>
            </a:r>
            <a:r>
              <a:rPr lang="ja-JP" altLang="en-US" sz="800" dirty="0">
                <a:latin typeface="Meiryo UI" panose="020B0604030504040204" pitchFamily="50" charset="-128"/>
                <a:ea typeface="Meiryo UI" panose="020B0604030504040204" pitchFamily="50" charset="-128"/>
              </a:rPr>
              <a:t>万人</a:t>
            </a:r>
            <a:r>
              <a:rPr lang="en-US" altLang="ja-JP" sz="800" dirty="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en-US" altLang="ja-JP" sz="800" dirty="0" smtClean="0">
              <a:latin typeface="Meiryo UI" panose="020B0604030504040204" pitchFamily="50" charset="-128"/>
              <a:ea typeface="Meiryo UI" panose="020B0604030504040204" pitchFamily="50" charset="-128"/>
            </a:endParaRPr>
          </a:p>
          <a:p>
            <a:pPr algn="r"/>
            <a:r>
              <a:rPr lang="ja-JP" altLang="en-US" sz="800" dirty="0" smtClean="0">
                <a:latin typeface="Meiryo UI" panose="020B0604030504040204" pitchFamily="50" charset="-128"/>
                <a:ea typeface="Meiryo UI" panose="020B0604030504040204" pitchFamily="50" charset="-128"/>
              </a:rPr>
              <a:t>　　　　　　　　　　　　　 　　              ゲーミング施設：  </a:t>
            </a:r>
            <a:r>
              <a:rPr lang="en-US" altLang="ja-JP" sz="800" dirty="0" smtClean="0">
                <a:latin typeface="Meiryo UI" panose="020B0604030504040204" pitchFamily="50" charset="-128"/>
                <a:ea typeface="Meiryo UI" panose="020B0604030504040204" pitchFamily="50" charset="-128"/>
              </a:rPr>
              <a:t>590</a:t>
            </a:r>
            <a:r>
              <a:rPr lang="ja-JP" altLang="en-US" sz="800" dirty="0" smtClean="0">
                <a:latin typeface="Meiryo UI" panose="020B0604030504040204" pitchFamily="50" charset="-128"/>
                <a:ea typeface="Meiryo UI" panose="020B0604030504040204" pitchFamily="50" charset="-128"/>
              </a:rPr>
              <a:t>万人</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a:t>
            </a:r>
            <a:r>
              <a:rPr lang="ja-JP" altLang="en-US" sz="800" dirty="0" smtClean="0"/>
              <a:t>　　　　　　　　　　　　　</a:t>
            </a:r>
            <a:endParaRPr kumimoji="1" lang="ja-JP" altLang="en-US" sz="800" dirty="0"/>
          </a:p>
        </p:txBody>
      </p:sp>
      <p:sp>
        <p:nvSpPr>
          <p:cNvPr id="110" name="大かっこ 109"/>
          <p:cNvSpPr/>
          <p:nvPr/>
        </p:nvSpPr>
        <p:spPr>
          <a:xfrm>
            <a:off x="1916705" y="8366078"/>
            <a:ext cx="1590770" cy="251872"/>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72000" tIns="36000" rIns="36000" bIns="36000" rtlCol="0" anchor="ctr"/>
          <a:lstStyle/>
          <a:p>
            <a:r>
              <a:rPr lang="ja-JP" altLang="en-US" sz="800" dirty="0" smtClean="0"/>
              <a:t> </a:t>
            </a:r>
            <a:r>
              <a:rPr lang="ja-JP" altLang="en-US" sz="800" dirty="0" smtClean="0">
                <a:latin typeface="Meiryo UI" panose="020B0604030504040204" pitchFamily="50" charset="-128"/>
                <a:ea typeface="Meiryo UI" panose="020B0604030504040204" pitchFamily="50" charset="-128"/>
              </a:rPr>
              <a:t>うちノンゲーミング</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1,000</a:t>
            </a:r>
            <a:r>
              <a:rPr lang="ja-JP" altLang="en-US" sz="800" dirty="0">
                <a:latin typeface="Meiryo UI" panose="020B0604030504040204" pitchFamily="50" charset="-128"/>
                <a:ea typeface="Meiryo UI" panose="020B0604030504040204" pitchFamily="50" charset="-128"/>
              </a:rPr>
              <a:t>億</a:t>
            </a:r>
            <a:r>
              <a:rPr lang="ja-JP" altLang="en-US" sz="800" dirty="0" smtClean="0">
                <a:latin typeface="Meiryo UI" panose="020B0604030504040204" pitchFamily="50" charset="-128"/>
                <a:ea typeface="Meiryo UI" panose="020B0604030504040204" pitchFamily="50" charset="-128"/>
              </a:rPr>
              <a:t>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ja-JP" altLang="en-US" sz="800" dirty="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ゲーミング</a:t>
            </a:r>
            <a:r>
              <a:rPr lang="en-US" altLang="ja-JP" sz="800" dirty="0" smtClean="0">
                <a:latin typeface="Meiryo UI" panose="020B0604030504040204" pitchFamily="50" charset="-128"/>
                <a:ea typeface="Meiryo UI" panose="020B0604030504040204" pitchFamily="50" charset="-128"/>
              </a:rPr>
              <a:t>(GGR)</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3,800</a:t>
            </a:r>
            <a:r>
              <a:rPr lang="ja-JP" altLang="en-US" sz="800" dirty="0">
                <a:latin typeface="Meiryo UI" panose="020B0604030504040204" pitchFamily="50" charset="-128"/>
                <a:ea typeface="Meiryo UI" panose="020B0604030504040204" pitchFamily="50" charset="-128"/>
              </a:rPr>
              <a:t>億</a:t>
            </a:r>
            <a:r>
              <a:rPr lang="ja-JP" altLang="en-US" sz="800" dirty="0" smtClean="0">
                <a:latin typeface="Meiryo UI" panose="020B0604030504040204" pitchFamily="50" charset="-128"/>
                <a:ea typeface="Meiryo UI" panose="020B0604030504040204" pitchFamily="50" charset="-128"/>
              </a:rPr>
              <a:t>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　　　</a:t>
            </a:r>
            <a:endParaRPr kumimoji="1" lang="ja-JP" altLang="en-US" sz="800" dirty="0">
              <a:latin typeface="Meiryo UI" panose="020B0604030504040204" pitchFamily="50" charset="-128"/>
              <a:ea typeface="Meiryo UI" panose="020B0604030504040204" pitchFamily="50" charset="-128"/>
            </a:endParaRPr>
          </a:p>
        </p:txBody>
      </p:sp>
      <p:pic>
        <p:nvPicPr>
          <p:cNvPr id="91" name="図 90"/>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1345993" y="1507976"/>
            <a:ext cx="1254763" cy="823087"/>
          </a:xfrm>
          <a:prstGeom prst="rect">
            <a:avLst/>
          </a:prstGeom>
        </p:spPr>
      </p:pic>
      <p:sp>
        <p:nvSpPr>
          <p:cNvPr id="93" name="テキスト ボックス 5"/>
          <p:cNvSpPr txBox="1">
            <a:spLocks noChangeArrowheads="1"/>
          </p:cNvSpPr>
          <p:nvPr/>
        </p:nvSpPr>
        <p:spPr bwMode="auto">
          <a:xfrm>
            <a:off x="11310626" y="-47825"/>
            <a:ext cx="1916832" cy="349702"/>
          </a:xfrm>
          <a:prstGeom prst="rect">
            <a:avLst/>
          </a:prstGeom>
          <a:noFill/>
          <a:ln>
            <a:noFill/>
          </a:ln>
          <a:extLst/>
        </p:spPr>
        <p:txBody>
          <a:bodyPr wrap="square" lIns="36000" tIns="36000" rIns="36000" bIns="36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cs typeface="Meiryo UI" pitchFamily="50" charset="-128"/>
              </a:rPr>
              <a:t>Ｈ</a:t>
            </a:r>
            <a:r>
              <a:rPr lang="en-US" altLang="ja-JP" sz="900" dirty="0" smtClean="0">
                <a:solidFill>
                  <a:srgbClr val="000000"/>
                </a:solidFill>
                <a:latin typeface="Meiryo UI" pitchFamily="50" charset="-128"/>
                <a:ea typeface="Meiryo UI" pitchFamily="50" charset="-128"/>
                <a:cs typeface="Meiryo UI" pitchFamily="50" charset="-128"/>
              </a:rPr>
              <a:t>31.2.12</a:t>
            </a:r>
            <a:endParaRPr lang="en-US" altLang="ja-JP" sz="900"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900" dirty="0" smtClean="0">
                <a:solidFill>
                  <a:srgbClr val="000000"/>
                </a:solidFill>
                <a:latin typeface="Meiryo UI" pitchFamily="50" charset="-128"/>
                <a:ea typeface="Meiryo UI" pitchFamily="50" charset="-128"/>
                <a:cs typeface="Meiryo UI" pitchFamily="50" charset="-128"/>
              </a:rPr>
              <a:t>第</a:t>
            </a:r>
            <a:r>
              <a:rPr lang="en-US" altLang="ja-JP" sz="900" dirty="0" smtClean="0">
                <a:solidFill>
                  <a:srgbClr val="000000"/>
                </a:solidFill>
                <a:latin typeface="Meiryo UI" pitchFamily="50" charset="-128"/>
                <a:ea typeface="Meiryo UI" pitchFamily="50" charset="-128"/>
                <a:cs typeface="Meiryo UI" pitchFamily="50" charset="-128"/>
              </a:rPr>
              <a:t>17</a:t>
            </a:r>
            <a:r>
              <a:rPr lang="ja-JP" altLang="en-US" sz="900" dirty="0" smtClean="0">
                <a:solidFill>
                  <a:srgbClr val="000000"/>
                </a:solidFill>
                <a:latin typeface="Meiryo UI" pitchFamily="50" charset="-128"/>
                <a:ea typeface="Meiryo UI" pitchFamily="50" charset="-128"/>
                <a:cs typeface="Meiryo UI" pitchFamily="50" charset="-128"/>
              </a:rPr>
              <a:t>回</a:t>
            </a:r>
            <a:r>
              <a:rPr lang="ja-JP" altLang="en-US" sz="900" dirty="0">
                <a:solidFill>
                  <a:srgbClr val="000000"/>
                </a:solidFill>
                <a:latin typeface="Meiryo UI" pitchFamily="50" charset="-128"/>
                <a:ea typeface="Meiryo UI" pitchFamily="50" charset="-128"/>
                <a:cs typeface="Meiryo UI" pitchFamily="50" charset="-128"/>
              </a:rPr>
              <a:t>副首都推進本部</a:t>
            </a:r>
            <a:r>
              <a:rPr lang="ja-JP" altLang="en-US" sz="900" dirty="0" smtClean="0">
                <a:solidFill>
                  <a:srgbClr val="000000"/>
                </a:solidFill>
                <a:latin typeface="Meiryo UI" pitchFamily="50" charset="-128"/>
                <a:ea typeface="Meiryo UI" pitchFamily="50" charset="-128"/>
                <a:cs typeface="Meiryo UI" pitchFamily="50" charset="-128"/>
              </a:rPr>
              <a:t>会議</a:t>
            </a:r>
            <a:endParaRPr lang="en-US" altLang="ja-JP" sz="900" dirty="0">
              <a:solidFill>
                <a:srgbClr val="000000"/>
              </a:solidFill>
              <a:latin typeface="Meiryo UI" pitchFamily="50" charset="-128"/>
              <a:ea typeface="Meiryo UI" pitchFamily="50" charset="-128"/>
              <a:cs typeface="Meiryo UI" pitchFamily="50" charset="-128"/>
            </a:endParaRPr>
          </a:p>
        </p:txBody>
      </p:sp>
      <p:sp>
        <p:nvSpPr>
          <p:cNvPr id="113" name="テキスト ボックス 112"/>
          <p:cNvSpPr txBox="1">
            <a:spLocks noChangeArrowheads="1"/>
          </p:cNvSpPr>
          <p:nvPr/>
        </p:nvSpPr>
        <p:spPr bwMode="auto">
          <a:xfrm>
            <a:off x="11304099" y="281385"/>
            <a:ext cx="1421256" cy="190240"/>
          </a:xfrm>
          <a:prstGeom prst="rect">
            <a:avLst/>
          </a:prstGeom>
          <a:solidFill>
            <a:schemeClr val="bg1"/>
          </a:solidFill>
          <a:ln w="9525">
            <a:solidFill>
              <a:srgbClr val="000000"/>
            </a:solidFill>
            <a:miter lim="800000"/>
            <a:headEnd/>
            <a:tailEnd/>
          </a:ln>
          <a:extLst/>
        </p:spPr>
        <p:txBody>
          <a:bodyPr wrap="square" lIns="18000" tIns="18000" rIns="18000" bIns="18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00" dirty="0" smtClean="0">
                <a:solidFill>
                  <a:srgbClr val="000000"/>
                </a:solidFill>
                <a:latin typeface="Meiryo UI" pitchFamily="50" charset="-128"/>
                <a:ea typeface="Meiryo UI" pitchFamily="50" charset="-128"/>
                <a:cs typeface="Meiryo UI" pitchFamily="50" charset="-128"/>
              </a:rPr>
              <a:t>資料３－２</a:t>
            </a:r>
            <a:endParaRPr lang="en-US" altLang="ja-JP" sz="1000"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06796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懸念事項と最小化への取組み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32" name="正方形/長方形 131"/>
          <p:cNvSpPr/>
          <p:nvPr/>
        </p:nvSpPr>
        <p:spPr>
          <a:xfrm>
            <a:off x="6520084" y="666748"/>
            <a:ext cx="6172242" cy="8814372"/>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18" name="タイトル 1"/>
          <p:cNvSpPr txBox="1">
            <a:spLocks/>
          </p:cNvSpPr>
          <p:nvPr/>
        </p:nvSpPr>
        <p:spPr>
          <a:xfrm>
            <a:off x="6548768" y="7608944"/>
            <a:ext cx="6188736"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スケジュール</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9" name="テキスト ボックス 18"/>
          <p:cNvSpPr txBox="1"/>
          <p:nvPr/>
        </p:nvSpPr>
        <p:spPr>
          <a:xfrm>
            <a:off x="9137104" y="7967876"/>
            <a:ext cx="2890918" cy="123111"/>
          </a:xfrm>
          <a:prstGeom prst="rect">
            <a:avLst/>
          </a:prstGeom>
          <a:noFill/>
        </p:spPr>
        <p:txBody>
          <a:bodyPr wrap="square" lIns="36000" tIns="0" rIns="36000" bIns="0" rtlCol="0">
            <a:spAutoFit/>
          </a:bodyPr>
          <a:lstStyle/>
          <a:p>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ＩＲ整備法成立後の国の動きが未確定のため変動の可能性あり</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1609677849"/>
              </p:ext>
            </p:extLst>
          </p:nvPr>
        </p:nvGraphicFramePr>
        <p:xfrm>
          <a:off x="6623185" y="8112968"/>
          <a:ext cx="5976664" cy="1270178"/>
        </p:xfrm>
        <a:graphic>
          <a:graphicData uri="http://schemas.openxmlformats.org/drawingml/2006/table">
            <a:tbl>
              <a:tblPr firstRow="1" bandRow="1"/>
              <a:tblGrid>
                <a:gridCol w="626747">
                  <a:extLst>
                    <a:ext uri="{9D8B030D-6E8A-4147-A177-3AD203B41FA5}">
                      <a16:colId xmlns:a16="http://schemas.microsoft.com/office/drawing/2014/main" val="20000"/>
                    </a:ext>
                  </a:extLst>
                </a:gridCol>
                <a:gridCol w="1836726">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632871">
                  <a:extLst>
                    <a:ext uri="{9D8B030D-6E8A-4147-A177-3AD203B41FA5}">
                      <a16:colId xmlns:a16="http://schemas.microsoft.com/office/drawing/2014/main" val="20004"/>
                    </a:ext>
                  </a:extLst>
                </a:gridCol>
              </a:tblGrid>
              <a:tr h="252000">
                <a:tc>
                  <a:txBody>
                    <a:bodyPr/>
                    <a:lstStyle>
                      <a:lvl1pPr marL="0" algn="l" defTabSz="778926" rtl="0" eaLnBrk="1" latinLnBrk="0" hangingPunct="1">
                        <a:defRPr kumimoji="1" sz="1600" b="1" kern="1200">
                          <a:solidFill>
                            <a:schemeClr val="lt1"/>
                          </a:solidFill>
                          <a:latin typeface="Calibri"/>
                        </a:defRPr>
                      </a:lvl1pPr>
                      <a:lvl2pPr marL="389463" algn="l" defTabSz="778926" rtl="0" eaLnBrk="1" latinLnBrk="0" hangingPunct="1">
                        <a:defRPr kumimoji="1" sz="1600" b="1" kern="1200">
                          <a:solidFill>
                            <a:schemeClr val="lt1"/>
                          </a:solidFill>
                          <a:latin typeface="Calibri"/>
                        </a:defRPr>
                      </a:lvl2pPr>
                      <a:lvl3pPr marL="778926" algn="l" defTabSz="778926" rtl="0" eaLnBrk="1" latinLnBrk="0" hangingPunct="1">
                        <a:defRPr kumimoji="1" sz="1600" b="1" kern="1200">
                          <a:solidFill>
                            <a:schemeClr val="lt1"/>
                          </a:solidFill>
                          <a:latin typeface="Calibri"/>
                        </a:defRPr>
                      </a:lvl3pPr>
                      <a:lvl4pPr marL="1168391" algn="l" defTabSz="778926" rtl="0" eaLnBrk="1" latinLnBrk="0" hangingPunct="1">
                        <a:defRPr kumimoji="1" sz="1600" b="1" kern="1200">
                          <a:solidFill>
                            <a:schemeClr val="lt1"/>
                          </a:solidFill>
                          <a:latin typeface="Calibri"/>
                        </a:defRPr>
                      </a:lvl4pPr>
                      <a:lvl5pPr marL="1557854" algn="l" defTabSz="778926" rtl="0" eaLnBrk="1" latinLnBrk="0" hangingPunct="1">
                        <a:defRPr kumimoji="1" sz="1600" b="1" kern="1200">
                          <a:solidFill>
                            <a:schemeClr val="lt1"/>
                          </a:solidFill>
                          <a:latin typeface="Calibri"/>
                        </a:defRPr>
                      </a:lvl5pPr>
                      <a:lvl6pPr marL="1947319" algn="l" defTabSz="778926" rtl="0" eaLnBrk="1" latinLnBrk="0" hangingPunct="1">
                        <a:defRPr kumimoji="1" sz="1600" b="1" kern="1200">
                          <a:solidFill>
                            <a:schemeClr val="lt1"/>
                          </a:solidFill>
                          <a:latin typeface="Calibri"/>
                        </a:defRPr>
                      </a:lvl6pPr>
                      <a:lvl7pPr marL="2336781" algn="l" defTabSz="778926" rtl="0" eaLnBrk="1" latinLnBrk="0" hangingPunct="1">
                        <a:defRPr kumimoji="1" sz="1600" b="1" kern="1200">
                          <a:solidFill>
                            <a:schemeClr val="lt1"/>
                          </a:solidFill>
                          <a:latin typeface="Calibri"/>
                        </a:defRPr>
                      </a:lvl7pPr>
                      <a:lvl8pPr marL="2726245" algn="l" defTabSz="778926" rtl="0" eaLnBrk="1" latinLnBrk="0" hangingPunct="1">
                        <a:defRPr kumimoji="1" sz="1600" b="1" kern="1200">
                          <a:solidFill>
                            <a:schemeClr val="lt1"/>
                          </a:solidFill>
                          <a:latin typeface="Calibri"/>
                        </a:defRPr>
                      </a:lvl8pPr>
                      <a:lvl9pPr marL="3115710" algn="l" defTabSz="778926" rtl="0" eaLnBrk="1" latinLnBrk="0" hangingPunct="1">
                        <a:defRPr kumimoji="1" sz="16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rPr>
                        <a:t>2018</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2019</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2020</a:t>
                      </a:r>
                    </a:p>
                  </a:txBody>
                  <a:tcPr marL="36000" marR="3600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2021</a:t>
                      </a:r>
                      <a:r>
                        <a:rPr kumimoji="1" lang="ja-JP" altLang="en-US" sz="900" b="1" dirty="0" smtClean="0">
                          <a:solidFill>
                            <a:schemeClr val="bg1"/>
                          </a:solidFill>
                          <a:latin typeface="Meiryo UI" panose="020B0604030504040204" pitchFamily="50" charset="-128"/>
                          <a:ea typeface="Meiryo UI" panose="020B0604030504040204" pitchFamily="50" charset="-128"/>
                        </a:rPr>
                        <a:t>～</a:t>
                      </a:r>
                      <a:r>
                        <a:rPr kumimoji="1" lang="en-US" altLang="ja-JP" sz="900" b="1" dirty="0" smtClean="0">
                          <a:solidFill>
                            <a:schemeClr val="bg1"/>
                          </a:solidFill>
                          <a:latin typeface="Meiryo UI" panose="020B0604030504040204" pitchFamily="50" charset="-128"/>
                          <a:ea typeface="Meiryo UI" panose="020B0604030504040204" pitchFamily="50" charset="-128"/>
                        </a:rPr>
                        <a:t>2023</a:t>
                      </a: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dirty="0" smtClean="0">
                          <a:solidFill>
                            <a:schemeClr val="bg1"/>
                          </a:solidFill>
                          <a:latin typeface="Meiryo UI" panose="020B0604030504040204" pitchFamily="50" charset="-128"/>
                          <a:ea typeface="Meiryo UI" panose="020B0604030504040204" pitchFamily="50" charset="-128"/>
                        </a:rPr>
                        <a:t>2024</a:t>
                      </a:r>
                    </a:p>
                  </a:txBody>
                  <a:tcPr marL="36000" marR="3600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018178">
                <a:tc>
                  <a:txBody>
                    <a:bodyPr/>
                    <a:lstStyle>
                      <a:lvl1pPr marL="0" algn="l" defTabSz="778926" rtl="0" eaLnBrk="1" latinLnBrk="0" hangingPunct="1">
                        <a:defRPr kumimoji="1" sz="1600" kern="1200">
                          <a:solidFill>
                            <a:schemeClr val="dk1"/>
                          </a:solidFill>
                          <a:latin typeface="Calibri"/>
                        </a:defRPr>
                      </a:lvl1pPr>
                      <a:lvl2pPr marL="389463" algn="l" defTabSz="778926" rtl="0" eaLnBrk="1" latinLnBrk="0" hangingPunct="1">
                        <a:defRPr kumimoji="1" sz="1600" kern="1200">
                          <a:solidFill>
                            <a:schemeClr val="dk1"/>
                          </a:solidFill>
                          <a:latin typeface="Calibri"/>
                        </a:defRPr>
                      </a:lvl2pPr>
                      <a:lvl3pPr marL="778926" algn="l" defTabSz="778926" rtl="0" eaLnBrk="1" latinLnBrk="0" hangingPunct="1">
                        <a:defRPr kumimoji="1" sz="1600" kern="1200">
                          <a:solidFill>
                            <a:schemeClr val="dk1"/>
                          </a:solidFill>
                          <a:latin typeface="Calibri"/>
                        </a:defRPr>
                      </a:lvl3pPr>
                      <a:lvl4pPr marL="1168391" algn="l" defTabSz="778926" rtl="0" eaLnBrk="1" latinLnBrk="0" hangingPunct="1">
                        <a:defRPr kumimoji="1" sz="1600" kern="1200">
                          <a:solidFill>
                            <a:schemeClr val="dk1"/>
                          </a:solidFill>
                          <a:latin typeface="Calibri"/>
                        </a:defRPr>
                      </a:lvl4pPr>
                      <a:lvl5pPr marL="1557854" algn="l" defTabSz="778926" rtl="0" eaLnBrk="1" latinLnBrk="0" hangingPunct="1">
                        <a:defRPr kumimoji="1" sz="1600" kern="1200">
                          <a:solidFill>
                            <a:schemeClr val="dk1"/>
                          </a:solidFill>
                          <a:latin typeface="Calibri"/>
                        </a:defRPr>
                      </a:lvl5pPr>
                      <a:lvl6pPr marL="1947319" algn="l" defTabSz="778926" rtl="0" eaLnBrk="1" latinLnBrk="0" hangingPunct="1">
                        <a:defRPr kumimoji="1" sz="1600" kern="1200">
                          <a:solidFill>
                            <a:schemeClr val="dk1"/>
                          </a:solidFill>
                          <a:latin typeface="Calibri"/>
                        </a:defRPr>
                      </a:lvl6pPr>
                      <a:lvl7pPr marL="2336781" algn="l" defTabSz="778926" rtl="0" eaLnBrk="1" latinLnBrk="0" hangingPunct="1">
                        <a:defRPr kumimoji="1" sz="1600" kern="1200">
                          <a:solidFill>
                            <a:schemeClr val="dk1"/>
                          </a:solidFill>
                          <a:latin typeface="Calibri"/>
                        </a:defRPr>
                      </a:lvl7pPr>
                      <a:lvl8pPr marL="2726245" algn="l" defTabSz="778926" rtl="0" eaLnBrk="1" latinLnBrk="0" hangingPunct="1">
                        <a:defRPr kumimoji="1" sz="1600" kern="1200">
                          <a:solidFill>
                            <a:schemeClr val="dk1"/>
                          </a:solidFill>
                          <a:latin typeface="Calibri"/>
                        </a:defRPr>
                      </a:lvl8pPr>
                      <a:lvl9pPr marL="3115710" algn="l" defTabSz="778926" rtl="0" eaLnBrk="1" latinLnBrk="0" hangingPunct="1">
                        <a:defRPr kumimoji="1" sz="1600" kern="1200">
                          <a:solidFill>
                            <a:schemeClr val="dk1"/>
                          </a:solidFill>
                          <a:latin typeface="Calibri"/>
                        </a:defRPr>
                      </a:lvl9p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68586" marR="68586" marT="34210" marB="3421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bl>
          </a:graphicData>
        </a:graphic>
      </p:graphicFrame>
      <p:sp>
        <p:nvSpPr>
          <p:cNvPr id="22" name="テキスト ボックス 63"/>
          <p:cNvSpPr txBox="1">
            <a:spLocks noChangeArrowheads="1"/>
          </p:cNvSpPr>
          <p:nvPr/>
        </p:nvSpPr>
        <p:spPr bwMode="auto">
          <a:xfrm>
            <a:off x="6659636" y="8577592"/>
            <a:ext cx="10334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国</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整備法</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　　　成立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104"/>
          <p:cNvSpPr/>
          <p:nvPr/>
        </p:nvSpPr>
        <p:spPr>
          <a:xfrm>
            <a:off x="6735328" y="8415474"/>
            <a:ext cx="107950" cy="10795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正方形/長方形 77"/>
          <p:cNvGrpSpPr>
            <a:grpSpLocks/>
          </p:cNvGrpSpPr>
          <p:nvPr/>
        </p:nvGrpSpPr>
        <p:grpSpPr bwMode="auto">
          <a:xfrm>
            <a:off x="9793426" y="8818414"/>
            <a:ext cx="2596201" cy="319087"/>
            <a:chOff x="4641" y="1733"/>
            <a:chExt cx="1000" cy="13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p:grpSpPr>
        <p:pic>
          <p:nvPicPr>
            <p:cNvPr id="25" name="正方形/長方形 7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 y="1733"/>
              <a:ext cx="929" cy="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Text Box 54"/>
            <p:cNvSpPr txBox="1">
              <a:spLocks noChangeArrowheads="1"/>
            </p:cNvSpPr>
            <p:nvPr/>
          </p:nvSpPr>
          <p:spPr bwMode="auto">
            <a:xfrm>
              <a:off x="4641" y="1750"/>
              <a:ext cx="991" cy="1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ja-JP" altLang="en-US" sz="80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7" name="テキスト ボックス 20"/>
          <p:cNvSpPr txBox="1">
            <a:spLocks noChangeArrowheads="1"/>
          </p:cNvSpPr>
          <p:nvPr/>
        </p:nvSpPr>
        <p:spPr bwMode="auto">
          <a:xfrm>
            <a:off x="10810805" y="8898414"/>
            <a:ext cx="10620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ＩＲ整備</a:t>
            </a:r>
          </a:p>
        </p:txBody>
      </p:sp>
      <p:grpSp>
        <p:nvGrpSpPr>
          <p:cNvPr id="28" name="グループ化 27"/>
          <p:cNvGrpSpPr/>
          <p:nvPr/>
        </p:nvGrpSpPr>
        <p:grpSpPr>
          <a:xfrm>
            <a:off x="12264215" y="8724603"/>
            <a:ext cx="422275" cy="473075"/>
            <a:chOff x="11099375" y="8133929"/>
            <a:chExt cx="422275" cy="473075"/>
          </a:xfrm>
        </p:grpSpPr>
        <p:sp>
          <p:nvSpPr>
            <p:cNvPr id="29" name="円/楕円 50"/>
            <p:cNvSpPr>
              <a:spLocks noChangeAspect="1"/>
            </p:cNvSpPr>
            <p:nvPr/>
          </p:nvSpPr>
          <p:spPr bwMode="auto">
            <a:xfrm flipV="1">
              <a:off x="11100962" y="8133929"/>
              <a:ext cx="311150" cy="473075"/>
            </a:xfrm>
            <a:prstGeom prst="ellipse">
              <a:avLst/>
            </a:prstGeom>
            <a:solidFill>
              <a:srgbClr val="FFFFFF"/>
            </a:solidFill>
            <a:ln w="19050" cap="rnd"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5"/>
            <p:cNvSpPr txBox="1">
              <a:spLocks noChangeArrowheads="1"/>
            </p:cNvSpPr>
            <p:nvPr/>
          </p:nvSpPr>
          <p:spPr bwMode="auto">
            <a:xfrm>
              <a:off x="11099375" y="8168854"/>
              <a:ext cx="42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開業</a:t>
              </a:r>
            </a:p>
          </p:txBody>
        </p:sp>
      </p:grpSp>
      <p:sp>
        <p:nvSpPr>
          <p:cNvPr id="32" name="円/楕円 48"/>
          <p:cNvSpPr/>
          <p:nvPr/>
        </p:nvSpPr>
        <p:spPr bwMode="auto">
          <a:xfrm>
            <a:off x="7479868" y="8651280"/>
            <a:ext cx="2488842" cy="660420"/>
          </a:xfrm>
          <a:prstGeom prst="ellipse">
            <a:avLst/>
          </a:prstGeom>
          <a:solidFill>
            <a:schemeClr val="bg1"/>
          </a:solidFill>
          <a:ln w="19050" cap="rnd"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73"/>
          <p:cNvSpPr txBox="1">
            <a:spLocks noChangeArrowheads="1"/>
          </p:cNvSpPr>
          <p:nvPr/>
        </p:nvSpPr>
        <p:spPr bwMode="auto">
          <a:xfrm>
            <a:off x="8211073" y="8668489"/>
            <a:ext cx="103505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実施</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方針策定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事業者公募・選定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区域整備計画作成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議会議決</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800" dirty="0">
                <a:latin typeface="Meiryo UI" panose="020B0604030504040204" pitchFamily="50" charset="-128"/>
                <a:ea typeface="Meiryo UI" panose="020B0604030504040204" pitchFamily="50" charset="-128"/>
                <a:cs typeface="Meiryo UI" panose="020B0604030504040204" pitchFamily="50" charset="-128"/>
              </a:rPr>
              <a:t>区域認定申請・認定</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88"/>
          <p:cNvSpPr txBox="1">
            <a:spLocks noChangeArrowheads="1"/>
          </p:cNvSpPr>
          <p:nvPr/>
        </p:nvSpPr>
        <p:spPr bwMode="auto">
          <a:xfrm>
            <a:off x="7281539" y="8568883"/>
            <a:ext cx="939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ja-JP" sz="800" dirty="0">
                <a:latin typeface="Meiryo UI" pitchFamily="50" charset="-128"/>
                <a:ea typeface="Meiryo UI" pitchFamily="50" charset="-128"/>
                <a:cs typeface="Meiryo UI" pitchFamily="50" charset="-128"/>
              </a:rPr>
              <a:t>(</a:t>
            </a:r>
            <a:r>
              <a:rPr lang="ja-JP" altLang="en-US" sz="800" dirty="0">
                <a:latin typeface="Meiryo UI" pitchFamily="50" charset="-128"/>
                <a:ea typeface="Meiryo UI" pitchFamily="50" charset="-128"/>
                <a:cs typeface="Meiryo UI" pitchFamily="50" charset="-128"/>
              </a:rPr>
              <a:t>国</a:t>
            </a:r>
            <a:r>
              <a:rPr lang="en-US" altLang="ja-JP" sz="800" dirty="0">
                <a:latin typeface="Meiryo UI" pitchFamily="50" charset="-128"/>
                <a:ea typeface="Meiryo UI" pitchFamily="50" charset="-128"/>
                <a:cs typeface="Meiryo UI" pitchFamily="50" charset="-128"/>
              </a:rPr>
              <a:t>)</a:t>
            </a:r>
            <a:r>
              <a:rPr lang="ja-JP" altLang="en-US" sz="800" dirty="0">
                <a:latin typeface="Meiryo UI" pitchFamily="50" charset="-128"/>
                <a:ea typeface="Meiryo UI" pitchFamily="50" charset="-128"/>
                <a:cs typeface="Meiryo UI" pitchFamily="50" charset="-128"/>
              </a:rPr>
              <a:t>基本方針策定</a:t>
            </a:r>
            <a:endParaRPr lang="en-US" altLang="ja-JP" sz="800" dirty="0">
              <a:latin typeface="Meiryo UI" pitchFamily="50" charset="-128"/>
              <a:ea typeface="Meiryo UI" pitchFamily="50" charset="-128"/>
              <a:cs typeface="Meiryo UI" pitchFamily="50" charset="-128"/>
            </a:endParaRPr>
          </a:p>
        </p:txBody>
      </p:sp>
      <p:sp>
        <p:nvSpPr>
          <p:cNvPr id="35" name="円/楕円 116"/>
          <p:cNvSpPr/>
          <p:nvPr/>
        </p:nvSpPr>
        <p:spPr>
          <a:xfrm>
            <a:off x="7389831" y="8418841"/>
            <a:ext cx="517525" cy="136525"/>
          </a:xfrm>
          <a:prstGeom prst="ellipse">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6637404" y="2752723"/>
            <a:ext cx="2952000" cy="2052000"/>
          </a:xfrm>
          <a:prstGeom prst="rect">
            <a:avLst/>
          </a:prstGeom>
          <a:solidFill>
            <a:schemeClr val="bg1"/>
          </a:solidFill>
          <a:ln w="3175">
            <a:solidFill>
              <a:schemeClr val="tx1"/>
            </a:solidFill>
            <a:prstDash val="solid"/>
          </a:ln>
        </p:spPr>
        <p:txBody>
          <a:bodyPr wrap="square" lIns="36000" tIns="36000" rIns="36000" bIns="36000" rtlCol="0" anchor="ctr"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地域の振興・</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発展</a:t>
            </a:r>
          </a:p>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ベイエリア開発の活性化など新たな賑わいの創出 </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雇用機会の増大や質の高い仕事の創出等による雇用</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の拡大</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ビジネスチャンスの拡大や地元企業を中心とした大きな</a:t>
            </a: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波及効果の創出等による地域経済の振興</a:t>
            </a:r>
          </a:p>
          <a:p>
            <a:pPr algn="just">
              <a:spcAft>
                <a:spcPts val="600"/>
              </a:spcAft>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地域振興などに向けたＩＲ事業者による地域への貢献　　</a:t>
            </a:r>
            <a:endParaRPr lang="ja-JP" altLang="en-US" sz="900"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3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関西・西日本をはじめ、</a:t>
            </a:r>
            <a:r>
              <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日本各地への波及効果</a:t>
            </a:r>
          </a:p>
          <a:p>
            <a:pPr algn="just">
              <a:spcAft>
                <a:spcPts val="1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府内はもとより、関西・西日本をはじめ、日本各地への</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集客効果の波及</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多彩な交通アクセスの誘発等による充実した交通ネット</a:t>
            </a:r>
            <a:endPar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10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ワークの形成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9678150" y="2743302"/>
            <a:ext cx="2952000" cy="2052000"/>
          </a:xfrm>
          <a:prstGeom prst="rect">
            <a:avLst/>
          </a:prstGeom>
          <a:solidFill>
            <a:schemeClr val="bg1"/>
          </a:solidFill>
          <a:ln w="3175">
            <a:solidFill>
              <a:schemeClr val="tx1"/>
            </a:solidFill>
            <a:prstDash val="solid"/>
          </a:ln>
        </p:spPr>
        <p:txBody>
          <a:bodyPr wrap="square" lIns="36000" tIns="72000" rIns="0" bIns="36000" rtlCol="0" anchor="t"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納付金・入場料等の活用</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spcAft>
                <a:spcPts val="20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▶住民福祉の増進、持続的な成長に向けて広く活用</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（活用事例）</a:t>
            </a:r>
            <a:endParaRPr lang="en-US" altLang="ja-JP" sz="900" kern="1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・子育て、教育、福祉</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、観光振興、文化芸術・スポーツの</a:t>
            </a:r>
            <a:endPar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振興</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、懸念事項対策、地域</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経済振興</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など</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タイトル 1"/>
          <p:cNvSpPr txBox="1">
            <a:spLocks/>
          </p:cNvSpPr>
          <p:nvPr/>
        </p:nvSpPr>
        <p:spPr>
          <a:xfrm>
            <a:off x="6547092" y="513821"/>
            <a:ext cx="6190412"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ＩＲ立地による効果</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81" name="テキスト ボックス 11"/>
          <p:cNvSpPr txBox="1"/>
          <p:nvPr/>
        </p:nvSpPr>
        <p:spPr>
          <a:xfrm>
            <a:off x="0" y="-13607"/>
            <a:ext cx="12821394" cy="451757"/>
          </a:xfrm>
          <a:prstGeom prst="rect">
            <a:avLst/>
          </a:prstGeom>
          <a:gradFill flip="none" rotWithShape="1">
            <a:gsLst>
              <a:gs pos="2000">
                <a:srgbClr val="00B050"/>
              </a:gs>
              <a:gs pos="0">
                <a:srgbClr val="00B050"/>
              </a:gs>
              <a:gs pos="56000">
                <a:schemeClr val="accent3">
                  <a:lumMod val="20000"/>
                  <a:lumOff val="80000"/>
                </a:schemeClr>
              </a:gs>
              <a:gs pos="100000">
                <a:srgbClr val="FFEBFA"/>
              </a:gs>
            </a:gsLst>
            <a:lin ang="2700000" scaled="1"/>
            <a:tileRect/>
          </a:gra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20000"/>
              </a:lnSpc>
              <a:spcAft>
                <a:spcPts val="1000"/>
              </a:spcAft>
            </a:pPr>
            <a:r>
              <a:rPr lang="en-US" sz="1050">
                <a:effectLst/>
                <a:ea typeface="ＭＳ 明朝" panose="02020609040205080304" pitchFamily="17" charset="-128"/>
                <a:cs typeface="Times New Roman" panose="02020603050405020304" pitchFamily="18" charset="0"/>
              </a:rPr>
              <a:t> </a:t>
            </a:r>
            <a:endParaRPr lang="ja-JP" sz="1050">
              <a:effectLst/>
              <a:ea typeface="ＭＳ 明朝" panose="02020609040205080304" pitchFamily="17" charset="-128"/>
              <a:cs typeface="Times New Roman" panose="02020603050405020304" pitchFamily="18" charset="0"/>
            </a:endParaRPr>
          </a:p>
        </p:txBody>
      </p:sp>
      <p:sp>
        <p:nvSpPr>
          <p:cNvPr id="87" name="タイトル 1"/>
          <p:cNvSpPr txBox="1">
            <a:spLocks/>
          </p:cNvSpPr>
          <p:nvPr/>
        </p:nvSpPr>
        <p:spPr>
          <a:xfrm>
            <a:off x="60988" y="36593"/>
            <a:ext cx="12803188" cy="43930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2000" b="1" dirty="0" smtClean="0">
                <a:solidFill>
                  <a:schemeClr val="tx1"/>
                </a:solidFill>
                <a:latin typeface="Meiryo UI" pitchFamily="50" charset="-128"/>
                <a:ea typeface="Meiryo UI" pitchFamily="50" charset="-128"/>
                <a:cs typeface="Meiryo UI" pitchFamily="50" charset="-128"/>
              </a:rPr>
              <a:t>大阪ＩＲ基本構想</a:t>
            </a:r>
            <a:r>
              <a:rPr lang="ja-JP" altLang="en-US" sz="2000" dirty="0" smtClean="0">
                <a:solidFill>
                  <a:schemeClr val="tx1"/>
                </a:solidFill>
                <a:latin typeface="Meiryo UI" pitchFamily="50" charset="-128"/>
                <a:ea typeface="Meiryo UI" pitchFamily="50" charset="-128"/>
                <a:cs typeface="Meiryo UI" pitchFamily="50" charset="-128"/>
              </a:rPr>
              <a:t>（案</a:t>
            </a:r>
            <a:r>
              <a:rPr lang="ja-JP" altLang="en-US" sz="2000" dirty="0">
                <a:solidFill>
                  <a:schemeClr val="tx1"/>
                </a:solidFill>
                <a:latin typeface="Meiryo UI" pitchFamily="50" charset="-128"/>
                <a:ea typeface="Meiryo UI" pitchFamily="50" charset="-128"/>
                <a:cs typeface="Meiryo UI" pitchFamily="50" charset="-128"/>
              </a:rPr>
              <a:t>）</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概要版</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　</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84" name="正方形/長方形 83"/>
          <p:cNvSpPr/>
          <p:nvPr/>
        </p:nvSpPr>
        <p:spPr>
          <a:xfrm>
            <a:off x="6616824" y="885824"/>
            <a:ext cx="6013326" cy="1781175"/>
          </a:xfrm>
          <a:prstGeom prst="rect">
            <a:avLst/>
          </a:prstGeom>
          <a:solidFill>
            <a:schemeClr val="bg1"/>
          </a:solidFill>
          <a:ln w="3175">
            <a:solidFill>
              <a:schemeClr val="tx1"/>
            </a:solidFill>
            <a:prstDash val="solid"/>
          </a:ln>
        </p:spPr>
        <p:txBody>
          <a:bodyPr wrap="square" lIns="36000" tIns="72000" rIns="36000" bIns="36000" rtlCol="0" anchor="t" anchorCtr="0">
            <a:noAutofit/>
          </a:bodyPr>
          <a:lstStyle/>
          <a:p>
            <a:pPr algn="just">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観光振興・地域経済振興・公益還元</a:t>
            </a:r>
            <a:endParaRPr lang="ja-JP" altLang="en-US"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下矢印 92"/>
          <p:cNvSpPr/>
          <p:nvPr/>
        </p:nvSpPr>
        <p:spPr>
          <a:xfrm rot="16200000">
            <a:off x="10403694" y="1392190"/>
            <a:ext cx="324000" cy="108000"/>
          </a:xfrm>
          <a:prstGeom prst="downArrow">
            <a:avLst>
              <a:gd name="adj1" fmla="val 50000"/>
              <a:gd name="adj2" fmla="val 10000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テキスト ボックス 85"/>
          <p:cNvSpPr txBox="1"/>
          <p:nvPr/>
        </p:nvSpPr>
        <p:spPr>
          <a:xfrm>
            <a:off x="6750097" y="1162583"/>
            <a:ext cx="3699421" cy="576000"/>
          </a:xfrm>
          <a:prstGeom prst="rect">
            <a:avLst/>
          </a:prstGeom>
          <a:noFill/>
          <a:ln w="6350">
            <a:solidFill>
              <a:schemeClr val="tx1"/>
            </a:solidFill>
            <a:prstDash val="sysDot"/>
          </a:ln>
        </p:spPr>
        <p:txBody>
          <a:bodyPr wrap="square" lIns="36000" tIns="36000" rIns="36000" rtlCol="0">
            <a:spAutoFit/>
          </a:bodyPr>
          <a:lstStyle/>
          <a:p>
            <a:pPr marL="72000" indent="-72000">
              <a:spcAft>
                <a:spcPts val="300"/>
              </a:spcAft>
              <a:buFont typeface="Wingdings" panose="05000000000000000000" pitchFamily="2" charset="2"/>
              <a:buChar char="Ø"/>
            </a:pPr>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1000" u="sng" dirty="0" smtClean="0">
                <a:solidFill>
                  <a:prstClr val="black"/>
                </a:solidFill>
                <a:latin typeface="Meiryo UI" panose="020B0604030504040204" pitchFamily="50" charset="-128"/>
                <a:ea typeface="Meiryo UI" panose="020B0604030504040204" pitchFamily="50" charset="-128"/>
              </a:rPr>
              <a:t>世界最高水準の成長型ＩＲの立地</a:t>
            </a:r>
            <a:endParaRPr lang="en-US" altLang="ja-JP" sz="1000" u="sng" dirty="0" smtClean="0">
              <a:solidFill>
                <a:prstClr val="black"/>
              </a:solidFill>
              <a:latin typeface="Meiryo UI" panose="020B0604030504040204" pitchFamily="50" charset="-128"/>
              <a:ea typeface="Meiryo UI" panose="020B0604030504040204" pitchFamily="50" charset="-128"/>
            </a:endParaRPr>
          </a:p>
          <a:p>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ビジネス客やファミリー層の来訪者の増加 、訪日外国人の増加</a:t>
            </a: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国際会議や大規模展示会開催の増加 　・１人当たり観光消費額の</a:t>
            </a:r>
            <a:r>
              <a:rPr lang="ja-JP" altLang="en-US" sz="900" dirty="0" smtClean="0">
                <a:solidFill>
                  <a:prstClr val="black"/>
                </a:solidFill>
                <a:latin typeface="Meiryo UI" panose="020B0604030504040204" pitchFamily="50" charset="-128"/>
                <a:ea typeface="Meiryo UI" panose="020B0604030504040204" pitchFamily="50" charset="-128"/>
              </a:rPr>
              <a:t>増加</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10667201" y="1103639"/>
            <a:ext cx="1886749" cy="636516"/>
          </a:xfrm>
          <a:prstGeom prst="rect">
            <a:avLst/>
          </a:prstGeom>
          <a:noFill/>
          <a:ln w="6350">
            <a:solidFill>
              <a:schemeClr val="tx1"/>
            </a:solidFill>
            <a:prstDash val="sysDot"/>
          </a:ln>
        </p:spPr>
        <p:txBody>
          <a:bodyPr wrap="square" lIns="36000" tIns="36000" rIns="36000"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rPr>
              <a:t> ・ 新たな需要の増加による経済波及</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効果、雇用創出効果</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様々な産業への波及効果</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en-US" altLang="ja-JP"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都市の魅力と国際競争力の向上</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46" name="正方形/長方形 145"/>
          <p:cNvSpPr/>
          <p:nvPr/>
        </p:nvSpPr>
        <p:spPr>
          <a:xfrm>
            <a:off x="6646505" y="5304656"/>
            <a:ext cx="5976916" cy="992323"/>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10582278" y="6582161"/>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協議会</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正方形/長方形 150"/>
          <p:cNvSpPr/>
          <p:nvPr/>
        </p:nvSpPr>
        <p:spPr>
          <a:xfrm>
            <a:off x="11105050" y="6572871"/>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公聴会</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正方形/長方形 151"/>
          <p:cNvSpPr/>
          <p:nvPr/>
        </p:nvSpPr>
        <p:spPr>
          <a:xfrm>
            <a:off x="11614445" y="6567229"/>
            <a:ext cx="324000" cy="648000"/>
          </a:xfrm>
          <a:prstGeom prst="rect">
            <a:avLst/>
          </a:prstGeom>
          <a:solidFill>
            <a:schemeClr val="bg1"/>
          </a:solidFill>
          <a:ln w="3175">
            <a:solidFill>
              <a:schemeClr val="tx1"/>
            </a:solidFill>
            <a:prstDash val="solid"/>
          </a:ln>
        </p:spPr>
        <p:txBody>
          <a:bodyPr vert="eaVert" wrap="square" lIns="0" tIns="0" rIns="0" bIns="0" rtlCol="0" anchor="ctr" anchorCtr="1">
            <a:noAutofit/>
          </a:bodyPr>
          <a:lstStyle/>
          <a:p>
            <a:pPr algn="just"/>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議会議決</a:t>
            </a:r>
            <a:endPar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正方形/長方形 152"/>
          <p:cNvSpPr/>
          <p:nvPr/>
        </p:nvSpPr>
        <p:spPr>
          <a:xfrm>
            <a:off x="12125472" y="6573507"/>
            <a:ext cx="324000" cy="648000"/>
          </a:xfrm>
          <a:prstGeom prst="rect">
            <a:avLst/>
          </a:prstGeom>
          <a:solidFill>
            <a:schemeClr val="bg1"/>
          </a:solidFill>
          <a:ln w="28575" cmpd="dbl">
            <a:solidFill>
              <a:schemeClr val="tx1"/>
            </a:solidFill>
            <a:prstDash val="solid"/>
          </a:ln>
        </p:spPr>
        <p:txBody>
          <a:bodyPr vert="eaVert" wrap="square" lIns="0" tIns="0" rIns="0" bIns="0" rtlCol="0" anchor="ctr" anchorCtr="1">
            <a:noAutofit/>
          </a:bodyPr>
          <a:lstStyle/>
          <a:p>
            <a:pPr algn="just"/>
            <a:r>
              <a:rPr kumimoji="1"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認定申請</a:t>
            </a:r>
          </a:p>
        </p:txBody>
      </p:sp>
      <p:sp>
        <p:nvSpPr>
          <p:cNvPr id="154" name="右矢印 153"/>
          <p:cNvSpPr/>
          <p:nvPr/>
        </p:nvSpPr>
        <p:spPr>
          <a:xfrm>
            <a:off x="11947154" y="6726468"/>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右矢印 154"/>
          <p:cNvSpPr/>
          <p:nvPr/>
        </p:nvSpPr>
        <p:spPr>
          <a:xfrm>
            <a:off x="11437703" y="6739531"/>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右矢印 155"/>
          <p:cNvSpPr/>
          <p:nvPr/>
        </p:nvSpPr>
        <p:spPr>
          <a:xfrm>
            <a:off x="10919543" y="6735177"/>
            <a:ext cx="180000" cy="252000"/>
          </a:xfrm>
          <a:prstGeom prst="rightArrow">
            <a:avLst/>
          </a:prstGeom>
          <a:solidFill>
            <a:schemeClr val="tx1"/>
          </a:solidFill>
          <a:ln w="3175">
            <a:no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テキスト ボックス 156"/>
          <p:cNvSpPr txBox="1"/>
          <p:nvPr/>
        </p:nvSpPr>
        <p:spPr>
          <a:xfrm>
            <a:off x="10290027" y="6387695"/>
            <a:ext cx="1801076" cy="138499"/>
          </a:xfrm>
          <a:prstGeom prst="rect">
            <a:avLst/>
          </a:prstGeom>
          <a:noFill/>
        </p:spPr>
        <p:txBody>
          <a:bodyPr wrap="square" lIns="36000" tIns="0" rIns="36000" bIns="0"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合意形成に向けたプロセス＞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タイトル 1"/>
          <p:cNvSpPr txBox="1">
            <a:spLocks/>
          </p:cNvSpPr>
          <p:nvPr/>
        </p:nvSpPr>
        <p:spPr>
          <a:xfrm>
            <a:off x="6537554" y="4944648"/>
            <a:ext cx="6190412" cy="28800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a:lnSpc>
                <a:spcPct val="114000"/>
              </a:lnSpc>
              <a:defRPr/>
            </a:pPr>
            <a:r>
              <a:rPr lang="ja-JP" altLang="en-US" sz="1600" b="1" dirty="0" smtClean="0">
                <a:solidFill>
                  <a:schemeClr val="bg1"/>
                </a:solidFill>
                <a:latin typeface="Meiryo UI" pitchFamily="50" charset="-128"/>
                <a:ea typeface="Meiryo UI" pitchFamily="50" charset="-128"/>
                <a:cs typeface="Meiryo UI" pitchFamily="50" charset="-128"/>
              </a:rPr>
              <a:t>　地域</a:t>
            </a:r>
            <a:r>
              <a:rPr lang="ja-JP" altLang="en-US" sz="1600" b="1" dirty="0">
                <a:solidFill>
                  <a:schemeClr val="bg1"/>
                </a:solidFill>
                <a:latin typeface="Meiryo UI" pitchFamily="50" charset="-128"/>
                <a:ea typeface="Meiryo UI" pitchFamily="50" charset="-128"/>
                <a:cs typeface="Meiryo UI" pitchFamily="50" charset="-128"/>
              </a:rPr>
              <a:t>の合意形成に向けた</a:t>
            </a:r>
            <a:r>
              <a:rPr lang="ja-JP" altLang="en-US" sz="1600" b="1" dirty="0" smtClean="0">
                <a:solidFill>
                  <a:schemeClr val="bg1"/>
                </a:solidFill>
                <a:latin typeface="Meiryo UI" pitchFamily="50" charset="-128"/>
                <a:ea typeface="Meiryo UI" pitchFamily="50" charset="-128"/>
                <a:cs typeface="Meiryo UI" pitchFamily="50" charset="-128"/>
              </a:rPr>
              <a:t>理解促進</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28" name="テキスト ボックス 127"/>
          <p:cNvSpPr txBox="1"/>
          <p:nvPr/>
        </p:nvSpPr>
        <p:spPr>
          <a:xfrm>
            <a:off x="6574884" y="6392519"/>
            <a:ext cx="3060079" cy="951987"/>
          </a:xfrm>
          <a:prstGeom prst="rect">
            <a:avLst/>
          </a:prstGeom>
          <a:noFill/>
          <a:ln w="12700">
            <a:noFill/>
          </a:ln>
        </p:spPr>
        <p:txBody>
          <a:bodyPr wrap="square" lIns="36000" tIns="36000" rIns="36000" rtlCol="0">
            <a:spAutoFit/>
          </a:bodyPr>
          <a:lstStyle/>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rPr>
              <a:t>具体的な</a:t>
            </a:r>
            <a:r>
              <a:rPr lang="ja-JP" altLang="en-US" sz="900" dirty="0" smtClean="0">
                <a:solidFill>
                  <a:prstClr val="black"/>
                </a:solidFill>
                <a:latin typeface="Meiryo UI" panose="020B0604030504040204" pitchFamily="50" charset="-128"/>
                <a:ea typeface="Meiryo UI" panose="020B0604030504040204" pitchFamily="50" charset="-128"/>
              </a:rPr>
              <a:t>取組み＞</a:t>
            </a:r>
            <a:endParaRPr lang="ja-JP" altLang="en-US" sz="900" dirty="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府民・市民全体への情報発信</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（セミナー、</a:t>
            </a:r>
            <a:r>
              <a:rPr lang="ja-JP" altLang="en-US" sz="800" dirty="0">
                <a:solidFill>
                  <a:prstClr val="black"/>
                </a:solidFill>
                <a:latin typeface="Meiryo UI" panose="020B0604030504040204" pitchFamily="50" charset="-128"/>
                <a:ea typeface="Meiryo UI" panose="020B0604030504040204" pitchFamily="50" charset="-128"/>
              </a:rPr>
              <a:t>講演会</a:t>
            </a:r>
            <a:r>
              <a:rPr lang="ja-JP" altLang="en-US" sz="800" dirty="0" smtClean="0">
                <a:solidFill>
                  <a:prstClr val="black"/>
                </a:solidFill>
                <a:latin typeface="Meiryo UI" panose="020B0604030504040204" pitchFamily="50" charset="-128"/>
                <a:ea typeface="Meiryo UI" panose="020B0604030504040204" pitchFamily="50" charset="-128"/>
              </a:rPr>
              <a:t>等）</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大学生・若い世代、女性、地元企業</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等</a:t>
            </a:r>
            <a:r>
              <a:rPr lang="ja-JP" altLang="en-US" sz="900" dirty="0" smtClean="0">
                <a:solidFill>
                  <a:prstClr val="black"/>
                </a:solidFill>
                <a:latin typeface="Meiryo UI" panose="020B0604030504040204" pitchFamily="50" charset="-128"/>
                <a:ea typeface="Meiryo UI" panose="020B0604030504040204" pitchFamily="50" charset="-128"/>
              </a:rPr>
              <a:t>を対象とした情報発信</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広報ツールの活用、公聴会等の開催</a:t>
            </a:r>
            <a:endParaRPr lang="ja-JP" altLang="en-US" sz="900" dirty="0">
              <a:solidFill>
                <a:prstClr val="black"/>
              </a:solidFill>
              <a:latin typeface="Meiryo UI" panose="020B0604030504040204" pitchFamily="50" charset="-128"/>
              <a:ea typeface="Meiryo UI" panose="020B0604030504040204" pitchFamily="50" charset="-128"/>
            </a:endParaRPr>
          </a:p>
        </p:txBody>
      </p:sp>
      <p:pic>
        <p:nvPicPr>
          <p:cNvPr id="129" name="図 128"/>
          <p:cNvPicPr>
            <a:picLocks noChangeAspect="1"/>
          </p:cNvPicPr>
          <p:nvPr/>
        </p:nvPicPr>
        <p:blipFill rotWithShape="1">
          <a:blip r:embed="rId4" cstate="print">
            <a:extLst>
              <a:ext uri="{28A0092B-C50C-407E-A947-70E740481C1C}">
                <a14:useLocalDpi xmlns:a14="http://schemas.microsoft.com/office/drawing/2010/main" val="0"/>
              </a:ext>
            </a:extLst>
          </a:blip>
          <a:srcRect r="-824"/>
          <a:stretch/>
        </p:blipFill>
        <p:spPr>
          <a:xfrm>
            <a:off x="8545360" y="6580724"/>
            <a:ext cx="1706880" cy="586232"/>
          </a:xfrm>
          <a:prstGeom prst="rect">
            <a:avLst/>
          </a:prstGeom>
        </p:spPr>
      </p:pic>
      <p:sp>
        <p:nvSpPr>
          <p:cNvPr id="142" name="テキスト ボックス 141"/>
          <p:cNvSpPr txBox="1"/>
          <p:nvPr/>
        </p:nvSpPr>
        <p:spPr>
          <a:xfrm>
            <a:off x="6644729" y="5334107"/>
            <a:ext cx="6020767" cy="921209"/>
          </a:xfrm>
          <a:prstGeom prst="rect">
            <a:avLst/>
          </a:prstGeom>
          <a:noFill/>
          <a:ln w="12700">
            <a:noFill/>
          </a:ln>
        </p:spPr>
        <p:txBody>
          <a:bodyPr wrap="square" lIns="36000" tIns="36000" r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0" b="1"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a:t>
            </a:r>
            <a:r>
              <a:rPr lang="ja-JP" altLang="en-US" sz="900" b="1"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対象の明確化：府民・市民全体</a:t>
            </a:r>
            <a:r>
              <a:rPr lang="ja-JP" altLang="en-US" sz="900" dirty="0" smtClean="0">
                <a:solidFill>
                  <a:prstClr val="black"/>
                </a:solidFill>
                <a:latin typeface="Meiryo UI" panose="020B0604030504040204" pitchFamily="50" charset="-128"/>
                <a:ea typeface="Meiryo UI" panose="020B0604030504040204" pitchFamily="50" charset="-128"/>
              </a:rPr>
              <a:t>、地元企業、次代の担い手たる</a:t>
            </a:r>
            <a:r>
              <a:rPr lang="ja-JP" altLang="en-US" sz="900" dirty="0">
                <a:solidFill>
                  <a:prstClr val="black"/>
                </a:solidFill>
                <a:latin typeface="Meiryo UI" panose="020B0604030504040204" pitchFamily="50" charset="-128"/>
                <a:ea typeface="Meiryo UI" panose="020B0604030504040204" pitchFamily="50" charset="-128"/>
              </a:rPr>
              <a:t>大学生</a:t>
            </a:r>
            <a:r>
              <a:rPr lang="ja-JP" altLang="en-US" sz="900" dirty="0" smtClean="0">
                <a:solidFill>
                  <a:prstClr val="black"/>
                </a:solidFill>
                <a:latin typeface="Meiryo UI" panose="020B0604030504040204" pitchFamily="50" charset="-128"/>
                <a:ea typeface="Meiryo UI" panose="020B0604030504040204" pitchFamily="50" charset="-128"/>
              </a:rPr>
              <a:t>など⇒</a:t>
            </a:r>
            <a:r>
              <a:rPr lang="ja-JP" altLang="en-US" sz="900" dirty="0">
                <a:solidFill>
                  <a:prstClr val="black"/>
                </a:solidFill>
                <a:latin typeface="Meiryo UI" panose="020B0604030504040204" pitchFamily="50" charset="-128"/>
                <a:ea typeface="Meiryo UI" panose="020B0604030504040204" pitchFamily="50" charset="-128"/>
              </a:rPr>
              <a:t>属性の興味・関心に応じた適切な情報発信</a:t>
            </a:r>
          </a:p>
          <a:p>
            <a:r>
              <a:rPr lang="ja-JP" altLang="en-US" sz="900" dirty="0" smtClean="0">
                <a:solidFill>
                  <a:prstClr val="black"/>
                </a:solidFill>
                <a:latin typeface="Meiryo UI" panose="020B0604030504040204" pitchFamily="50" charset="-128"/>
                <a:ea typeface="Meiryo UI" panose="020B0604030504040204" pitchFamily="50" charset="-128"/>
              </a:rPr>
              <a:t>　・ ステージ</a:t>
            </a:r>
            <a:r>
              <a:rPr lang="ja-JP" altLang="en-US" sz="900" dirty="0">
                <a:solidFill>
                  <a:prstClr val="black"/>
                </a:solidFill>
                <a:latin typeface="Meiryo UI" panose="020B0604030504040204" pitchFamily="50" charset="-128"/>
                <a:ea typeface="Meiryo UI" panose="020B0604030504040204" pitchFamily="50" charset="-128"/>
              </a:rPr>
              <a:t>に応じた説明：①ＩＲの基本的な事項 → </a:t>
            </a:r>
            <a:r>
              <a:rPr lang="ja-JP" altLang="en-US" sz="900" dirty="0" smtClean="0">
                <a:solidFill>
                  <a:prstClr val="black"/>
                </a:solidFill>
                <a:latin typeface="Meiryo UI" panose="020B0604030504040204" pitchFamily="50" charset="-128"/>
                <a:ea typeface="Meiryo UI" panose="020B0604030504040204" pitchFamily="50" charset="-128"/>
              </a:rPr>
              <a:t>②</a:t>
            </a:r>
            <a:r>
              <a:rPr lang="ja-JP" altLang="en-US" sz="900" dirty="0">
                <a:solidFill>
                  <a:prstClr val="black"/>
                </a:solidFill>
                <a:latin typeface="Meiryo UI" panose="020B0604030504040204" pitchFamily="50" charset="-128"/>
                <a:ea typeface="Meiryo UI" panose="020B0604030504040204" pitchFamily="50" charset="-128"/>
              </a:rPr>
              <a:t>事</a:t>
            </a:r>
            <a:r>
              <a:rPr lang="ja-JP" altLang="en-US" sz="900" dirty="0" smtClean="0">
                <a:solidFill>
                  <a:prstClr val="black"/>
                </a:solidFill>
                <a:latin typeface="Meiryo UI" panose="020B0604030504040204" pitchFamily="50" charset="-128"/>
                <a:ea typeface="Meiryo UI" panose="020B0604030504040204" pitchFamily="50" charset="-128"/>
              </a:rPr>
              <a:t>業者公募・選定や区域整備計画案の策定に向けた内容 →</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③区域整備計画案への地域の合意形成に向けた内容</a:t>
            </a:r>
            <a:endParaRPr lang="ja-JP" altLang="en-US" sz="900" dirty="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大阪府・大阪市の考えるＩＲについての正しい情報発信に努め、理解促進を図る</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59" name="テキスト ボックス 158"/>
          <p:cNvSpPr txBox="1"/>
          <p:nvPr/>
        </p:nvSpPr>
        <p:spPr>
          <a:xfrm>
            <a:off x="10484504" y="7290683"/>
            <a:ext cx="2283984" cy="246221"/>
          </a:xfrm>
          <a:prstGeom prst="rect">
            <a:avLst/>
          </a:prstGeom>
          <a:noFill/>
        </p:spPr>
        <p:txBody>
          <a:bodyPr wrap="square" lIns="36000" tIns="0" rIns="36000" bIns="0" rtlCol="0">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協議会</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都道府県等の長、立地市町村等の長、</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公安委員会等により構成</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12201626" y="7974282"/>
            <a:ext cx="507978" cy="123111"/>
          </a:xfrm>
          <a:prstGeom prst="rect">
            <a:avLst/>
          </a:prstGeom>
          <a:noFill/>
        </p:spPr>
        <p:txBody>
          <a:bodyPr wrap="squar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11539797" y="2063388"/>
            <a:ext cx="923312" cy="246221"/>
          </a:xfrm>
          <a:prstGeom prst="rect">
            <a:avLst/>
          </a:prstGeom>
          <a:noFill/>
        </p:spPr>
        <p:txBody>
          <a:bodyPr wrap="square" lIns="36000" tIns="0" rIns="36000" bIns="0" rtlCol="0">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近畿圏の</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経済波及効果</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ホームベース 114"/>
          <p:cNvSpPr/>
          <p:nvPr/>
        </p:nvSpPr>
        <p:spPr>
          <a:xfrm>
            <a:off x="9726060" y="3701616"/>
            <a:ext cx="1765548" cy="146922"/>
          </a:xfrm>
          <a:prstGeom prst="homePlate">
            <a:avLst>
              <a:gd name="adj" fmla="val 0"/>
            </a:avLst>
          </a:prstGeom>
          <a:noFill/>
          <a:ln w="3175">
            <a:noFill/>
            <a:prstDash val="sysDash"/>
          </a:ln>
        </p:spPr>
        <p:txBody>
          <a:bodyPr wrap="square" lIns="0" tIns="0" rIns="0" bIns="0" rtlCol="0" anchor="ctr" anchorCtr="0">
            <a:noAutofit/>
          </a:bodyPr>
          <a:lstStyle/>
          <a:p>
            <a:r>
              <a:rPr lang="en-US" altLang="ja-JP" sz="8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府市における収入見込み</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kern="100" dirty="0" smtClean="0">
                <a:latin typeface="Meiryo UI" panose="020B0604030504040204" pitchFamily="50" charset="-128"/>
                <a:ea typeface="Meiryo UI" panose="020B0604030504040204" pitchFamily="50" charset="-128"/>
                <a:cs typeface="Meiryo UI" panose="020B0604030504040204" pitchFamily="50" charset="-128"/>
              </a:rPr>
              <a:t>試算</a:t>
            </a:r>
            <a:r>
              <a:rPr lang="en-US" altLang="ja-JP" sz="900" kern="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12449471" y="9260121"/>
            <a:ext cx="445135" cy="511175"/>
          </a:xfrm>
        </p:spPr>
        <p:txBody>
          <a:bodyPr/>
          <a:lstStyle/>
          <a:p>
            <a:fld id="{D2D8002D-B5B0-4BAC-B1F6-782DDCCE6D9C}" type="slidenum">
              <a:rPr kumimoji="1" lang="ja-JP" altLang="en-US" sz="900" smtClean="0"/>
              <a:t>2</a:t>
            </a:fld>
            <a:endParaRPr kumimoji="1" lang="ja-JP" altLang="en-US" sz="900" dirty="0"/>
          </a:p>
        </p:txBody>
      </p:sp>
      <p:pic>
        <p:nvPicPr>
          <p:cNvPr id="82" name="jq_thumb_1247702" descr="https://d1f5hsy4d47upe.cloudfront.net/f5/f5b6d78fa2ed46f7ddefd645f587f16b_t.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1392779" y="3908151"/>
            <a:ext cx="1171017" cy="729525"/>
          </a:xfrm>
          <a:prstGeom prst="rect">
            <a:avLst/>
          </a:prstGeom>
          <a:noFill/>
          <a:extLst>
            <a:ext uri="{909E8E84-426E-40DD-AFC4-6F175D3DCCD1}">
              <a14:hiddenFill xmlns:a14="http://schemas.microsoft.com/office/drawing/2010/main">
                <a:solidFill>
                  <a:srgbClr val="FFFFFF"/>
                </a:solidFill>
              </a14:hiddenFill>
            </a:ext>
          </a:extLst>
        </p:spPr>
      </p:pic>
      <p:sp>
        <p:nvSpPr>
          <p:cNvPr id="85" name="正方形/長方形 84"/>
          <p:cNvSpPr/>
          <p:nvPr/>
        </p:nvSpPr>
        <p:spPr>
          <a:xfrm>
            <a:off x="80743" y="774376"/>
            <a:ext cx="6320057" cy="8706744"/>
          </a:xfrm>
          <a:prstGeom prst="rect">
            <a:avLst/>
          </a:prstGeom>
          <a:noFill/>
          <a:ln w="127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94" name="タイトル 1"/>
          <p:cNvSpPr txBox="1">
            <a:spLocks/>
          </p:cNvSpPr>
          <p:nvPr/>
        </p:nvSpPr>
        <p:spPr>
          <a:xfrm>
            <a:off x="85577" y="506315"/>
            <a:ext cx="6315309"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　懸念事項と最小化への取組み</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116" name="テキスト ボックス 115"/>
          <p:cNvSpPr txBox="1"/>
          <p:nvPr/>
        </p:nvSpPr>
        <p:spPr>
          <a:xfrm>
            <a:off x="134478" y="5772736"/>
            <a:ext cx="2436017" cy="25200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治安・地域風俗環境対策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正方形/長方形 133"/>
          <p:cNvSpPr/>
          <p:nvPr/>
        </p:nvSpPr>
        <p:spPr>
          <a:xfrm>
            <a:off x="139728" y="6096744"/>
            <a:ext cx="6180666" cy="980812"/>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35"/>
          <p:cNvSpPr txBox="1"/>
          <p:nvPr/>
        </p:nvSpPr>
        <p:spPr>
          <a:xfrm>
            <a:off x="216721" y="6155528"/>
            <a:ext cx="5939533" cy="896005"/>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 b="1"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ＩＲ事業者、警察、自治体は、相互に緊密な連携を図りつつ、各々がその役割を果たすことにより、良好な治安の確保及び</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善良な地域風俗環境を</a:t>
            </a:r>
            <a:r>
              <a:rPr lang="ja-JP" altLang="en-US" sz="900" dirty="0">
                <a:solidFill>
                  <a:prstClr val="black"/>
                </a:solidFill>
                <a:latin typeface="Meiryo UI" panose="020B0604030504040204" pitchFamily="50" charset="-128"/>
                <a:ea typeface="Meiryo UI" panose="020B0604030504040204" pitchFamily="50" charset="-128"/>
              </a:rPr>
              <a:t>保持</a:t>
            </a:r>
            <a:r>
              <a:rPr lang="ja-JP" altLang="en-US" sz="900" dirty="0" smtClean="0">
                <a:solidFill>
                  <a:prstClr val="black"/>
                </a:solidFill>
                <a:latin typeface="Meiryo UI" panose="020B0604030504040204" pitchFamily="50" charset="-128"/>
                <a:ea typeface="Meiryo UI" panose="020B0604030504040204" pitchFamily="50" charset="-128"/>
              </a:rPr>
              <a:t>するための取組みを実施</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   ・ 府市においては、警察官の増員をはじめ、夢洲における警察署の設置など、警察力を強化</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rPr>
              <a:t>　 ・ さらにＩＲ事業者において、自主的かつ万全の防犯・警備体制を構築</a:t>
            </a:r>
            <a:endParaRPr lang="en-US" altLang="ja-JP" sz="900" dirty="0">
              <a:solidFill>
                <a:prstClr val="black"/>
              </a:solidFill>
              <a:latin typeface="Meiryo UI" panose="020B0604030504040204" pitchFamily="50" charset="-128"/>
              <a:ea typeface="Meiryo UI" panose="020B0604030504040204" pitchFamily="50" charset="-128"/>
            </a:endParaRPr>
          </a:p>
        </p:txBody>
      </p:sp>
      <p:pic>
        <p:nvPicPr>
          <p:cNvPr id="137" name="図 1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4346" y="7598829"/>
            <a:ext cx="3747339" cy="1573037"/>
          </a:xfrm>
          <a:prstGeom prst="rect">
            <a:avLst/>
          </a:prstGeom>
        </p:spPr>
      </p:pic>
      <p:sp>
        <p:nvSpPr>
          <p:cNvPr id="138" name="テキスト ボックス 137"/>
          <p:cNvSpPr txBox="1"/>
          <p:nvPr/>
        </p:nvSpPr>
        <p:spPr>
          <a:xfrm>
            <a:off x="223690" y="7451127"/>
            <a:ext cx="1846803" cy="553998"/>
          </a:xfrm>
          <a:prstGeom prst="rect">
            <a:avLst/>
          </a:prstGeom>
          <a:solidFill>
            <a:schemeClr val="bg1"/>
          </a:solidFill>
          <a:ln w="9525">
            <a:solidFill>
              <a:schemeClr val="accent1"/>
            </a:solidFill>
          </a:ln>
        </p:spPr>
        <p:txBody>
          <a:bodyPr wrap="square" rtlCol="0">
            <a:spAutoFit/>
          </a:bodyPr>
          <a:lstStyle/>
          <a:p>
            <a:pPr marL="171450" indent="-17145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マネー・ローンダリング対策</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暴力団等の</a:t>
            </a:r>
            <a:r>
              <a:rPr lang="ja-JP" altLang="en-US" sz="900" smtClean="0">
                <a:latin typeface="Meiryo UI" panose="020B0604030504040204" pitchFamily="50" charset="-128"/>
                <a:ea typeface="Meiryo UI" panose="020B0604030504040204" pitchFamily="50" charset="-128"/>
              </a:rPr>
              <a:t>事業介入を排除</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暴力団員等の入場規制の徹底</a:t>
            </a:r>
            <a:endParaRPr kumimoji="1" lang="ja-JP" altLang="en-US" sz="900"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156557" y="8235998"/>
            <a:ext cx="1886278" cy="400110"/>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lang="ja-JP" altLang="en-US" sz="900" dirty="0">
                <a:latin typeface="Meiryo UI" panose="020B0604030504040204" pitchFamily="50" charset="-128"/>
                <a:ea typeface="Meiryo UI" panose="020B0604030504040204" pitchFamily="50" charset="-128"/>
              </a:rPr>
              <a:t>情報収集・警戒</a:t>
            </a:r>
            <a:r>
              <a:rPr lang="ja-JP" altLang="en-US" sz="900" dirty="0" smtClean="0">
                <a:latin typeface="Meiryo UI" panose="020B0604030504040204" pitchFamily="50" charset="-128"/>
                <a:ea typeface="Meiryo UI" panose="020B0604030504040204" pitchFamily="50" charset="-128"/>
              </a:rPr>
              <a:t>警備など、各種</a:t>
            </a:r>
            <a:r>
              <a:rPr kumimoji="1" lang="ja-JP" altLang="en-US" sz="900" dirty="0" smtClean="0">
                <a:latin typeface="Meiryo UI" panose="020B0604030504040204" pitchFamily="50" charset="-128"/>
                <a:ea typeface="Meiryo UI" panose="020B0604030504040204" pitchFamily="50" charset="-128"/>
              </a:rPr>
              <a:t>国際テロ対策の推進</a:t>
            </a:r>
            <a:endParaRPr kumimoji="1" lang="en-US" altLang="ja-JP" sz="900" dirty="0" smtClean="0">
              <a:latin typeface="Meiryo UI" panose="020B0604030504040204" pitchFamily="50" charset="-128"/>
              <a:ea typeface="Meiryo UI" panose="020B0604030504040204" pitchFamily="50" charset="-128"/>
            </a:endParaRPr>
          </a:p>
        </p:txBody>
      </p:sp>
      <p:sp>
        <p:nvSpPr>
          <p:cNvPr id="140" name="テキスト ボックス 139"/>
          <p:cNvSpPr txBox="1"/>
          <p:nvPr/>
        </p:nvSpPr>
        <p:spPr>
          <a:xfrm>
            <a:off x="3608900" y="8979601"/>
            <a:ext cx="2024564" cy="384529"/>
          </a:xfrm>
          <a:prstGeom prst="rect">
            <a:avLst/>
          </a:prstGeom>
          <a:solidFill>
            <a:schemeClr val="bg1"/>
          </a:solidFill>
          <a:ln>
            <a:solidFill>
              <a:schemeClr val="accent1">
                <a:shade val="50000"/>
              </a:schemeClr>
            </a:solidFill>
          </a:ln>
        </p:spPr>
        <p:txBody>
          <a:bodyPr wrap="square" lIns="72000" rIns="72000" rtlCol="0">
            <a:spAutoFit/>
          </a:bodyPr>
          <a:lstStyle/>
          <a:p>
            <a:pPr marL="108000" indent="-10800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交通安全施設、道路交通環境の整備</a:t>
            </a:r>
            <a:endParaRPr kumimoji="1" lang="en-US" altLang="ja-JP" sz="900" dirty="0" smtClean="0">
              <a:latin typeface="Meiryo UI" panose="020B0604030504040204" pitchFamily="50" charset="-128"/>
              <a:ea typeface="Meiryo UI" panose="020B0604030504040204" pitchFamily="50" charset="-128"/>
            </a:endParaRPr>
          </a:p>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適正な交通規制の実施</a:t>
            </a:r>
            <a:endParaRPr lang="en-US" altLang="ja-JP" sz="900" dirty="0" smtClean="0">
              <a:latin typeface="Meiryo UI" panose="020B0604030504040204" pitchFamily="50" charset="-128"/>
              <a:ea typeface="Meiryo UI" panose="020B0604030504040204" pitchFamily="50" charset="-128"/>
            </a:endParaRPr>
          </a:p>
        </p:txBody>
      </p:sp>
      <p:sp>
        <p:nvSpPr>
          <p:cNvPr id="145" name="テキスト ボックス 144"/>
          <p:cNvSpPr txBox="1"/>
          <p:nvPr/>
        </p:nvSpPr>
        <p:spPr>
          <a:xfrm>
            <a:off x="4062262" y="8042962"/>
            <a:ext cx="2268736" cy="400110"/>
          </a:xfrm>
          <a:prstGeom prst="rect">
            <a:avLst/>
          </a:prstGeom>
          <a:solidFill>
            <a:schemeClr val="bg1"/>
          </a:solidFill>
          <a:ln>
            <a:solidFill>
              <a:schemeClr val="accent1">
                <a:shade val="50000"/>
              </a:schemeClr>
            </a:solidFill>
          </a:ln>
        </p:spPr>
        <p:txBody>
          <a:bodyPr wrap="square" lIns="72000" rIns="72000" rtlCol="0" anchor="ctr">
            <a:spAutoFit/>
          </a:bodyPr>
          <a:lstStyle/>
          <a:p>
            <a:pPr marL="108000" indent="-10800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通訳体制等、外国人対応の強化</a:t>
            </a:r>
            <a:endParaRPr kumimoji="1" lang="en-US" altLang="ja-JP" sz="900" dirty="0" smtClean="0">
              <a:latin typeface="Meiryo UI" panose="020B0604030504040204" pitchFamily="50" charset="-128"/>
              <a:ea typeface="Meiryo UI" panose="020B0604030504040204" pitchFamily="50" charset="-128"/>
            </a:endParaRPr>
          </a:p>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不法滞在外国人等に対する取締りの推進</a:t>
            </a:r>
            <a:endParaRPr lang="en-US" altLang="ja-JP" sz="900" dirty="0" smtClean="0">
              <a:latin typeface="Meiryo UI" panose="020B0604030504040204" pitchFamily="50" charset="-128"/>
              <a:ea typeface="Meiryo UI" panose="020B0604030504040204" pitchFamily="50" charset="-128"/>
            </a:endParaRPr>
          </a:p>
        </p:txBody>
      </p:sp>
      <p:sp>
        <p:nvSpPr>
          <p:cNvPr id="147" name="テキスト ボックス 146"/>
          <p:cNvSpPr txBox="1"/>
          <p:nvPr/>
        </p:nvSpPr>
        <p:spPr>
          <a:xfrm>
            <a:off x="319220" y="8834025"/>
            <a:ext cx="2163582" cy="553998"/>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kumimoji="1" lang="ja-JP" altLang="en-US" sz="900" dirty="0" smtClean="0">
                <a:latin typeface="Meiryo UI" panose="020B0604030504040204" pitchFamily="50" charset="-128"/>
                <a:ea typeface="Meiryo UI" panose="020B0604030504040204" pitchFamily="50" charset="-128"/>
              </a:rPr>
              <a:t>巡回の実施</a:t>
            </a:r>
            <a:endParaRPr kumimoji="1"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防犯環境に係る対策の推進</a:t>
            </a:r>
            <a:endParaRPr lang="en-US" altLang="ja-JP" sz="900" dirty="0" smtClean="0">
              <a:latin typeface="Meiryo UI" panose="020B0604030504040204" pitchFamily="50" charset="-128"/>
              <a:ea typeface="Meiryo UI" panose="020B0604030504040204" pitchFamily="50" charset="-128"/>
            </a:endParaRPr>
          </a:p>
          <a:p>
            <a:pPr marL="171450" indent="-17145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民間</a:t>
            </a:r>
            <a:r>
              <a:rPr lang="ja-JP" altLang="en-US" sz="900" dirty="0">
                <a:latin typeface="Meiryo UI" panose="020B0604030504040204" pitchFamily="50" charset="-128"/>
                <a:ea typeface="Meiryo UI" panose="020B0604030504040204" pitchFamily="50" charset="-128"/>
              </a:rPr>
              <a:t>警備員</a:t>
            </a:r>
            <a:r>
              <a:rPr lang="ja-JP" altLang="en-US" sz="900" dirty="0" smtClean="0">
                <a:latin typeface="Meiryo UI" panose="020B0604030504040204" pitchFamily="50" charset="-128"/>
                <a:ea typeface="Meiryo UI" panose="020B0604030504040204" pitchFamily="50" charset="-128"/>
              </a:rPr>
              <a:t>の配置や防犯カメラの設置</a:t>
            </a:r>
            <a:endParaRPr lang="en-US" altLang="ja-JP" sz="900" dirty="0" smtClean="0">
              <a:latin typeface="Meiryo UI" panose="020B0604030504040204" pitchFamily="50" charset="-128"/>
              <a:ea typeface="Meiryo UI" panose="020B0604030504040204" pitchFamily="50" charset="-128"/>
            </a:endParaRPr>
          </a:p>
        </p:txBody>
      </p:sp>
      <p:sp>
        <p:nvSpPr>
          <p:cNvPr id="148" name="テキスト ボックス 147"/>
          <p:cNvSpPr txBox="1"/>
          <p:nvPr/>
        </p:nvSpPr>
        <p:spPr>
          <a:xfrm>
            <a:off x="4072690" y="8599345"/>
            <a:ext cx="2235966" cy="246221"/>
          </a:xfrm>
          <a:prstGeom prst="rect">
            <a:avLst/>
          </a:prstGeom>
          <a:solidFill>
            <a:schemeClr val="bg1"/>
          </a:solidFill>
          <a:ln>
            <a:solidFill>
              <a:schemeClr val="accent1">
                <a:shade val="50000"/>
              </a:schemeClr>
            </a:solidFill>
          </a:ln>
        </p:spPr>
        <p:txBody>
          <a:bodyPr wrap="square" rtlCol="0" anchor="ctr">
            <a:spAutoFit/>
          </a:bodyPr>
          <a:lstStyle/>
          <a:p>
            <a:pPr marL="108000" indent="-108000">
              <a:lnSpc>
                <a:spcPts val="1200"/>
              </a:lnSpc>
              <a:buFont typeface="Wingdings" panose="05000000000000000000" pitchFamily="2" charset="2"/>
              <a:buChar char="Ø"/>
            </a:pPr>
            <a:r>
              <a:rPr lang="ja-JP" altLang="en-US" sz="900" dirty="0" smtClean="0">
                <a:latin typeface="Meiryo UI" panose="020B0604030504040204" pitchFamily="50" charset="-128"/>
                <a:ea typeface="Meiryo UI" panose="020B0604030504040204" pitchFamily="50" charset="-128"/>
              </a:rPr>
              <a:t>カジノの入場規制など、青少年対策の徹底</a:t>
            </a:r>
            <a:endParaRPr kumimoji="1" lang="ja-JP" altLang="en-US" sz="900" dirty="0">
              <a:latin typeface="Meiryo UI" panose="020B0604030504040204" pitchFamily="50" charset="-128"/>
              <a:ea typeface="Meiryo UI" panose="020B0604030504040204" pitchFamily="50" charset="-128"/>
            </a:endParaRPr>
          </a:p>
        </p:txBody>
      </p:sp>
      <p:sp>
        <p:nvSpPr>
          <p:cNvPr id="149" name="テキスト ボックス 148"/>
          <p:cNvSpPr txBox="1"/>
          <p:nvPr/>
        </p:nvSpPr>
        <p:spPr>
          <a:xfrm>
            <a:off x="3395606" y="7374791"/>
            <a:ext cx="1789416" cy="400110"/>
          </a:xfrm>
          <a:prstGeom prst="rect">
            <a:avLst/>
          </a:prstGeom>
          <a:solidFill>
            <a:schemeClr val="bg1"/>
          </a:solidFill>
          <a:ln>
            <a:solidFill>
              <a:schemeClr val="accent1">
                <a:shade val="50000"/>
              </a:schemeClr>
            </a:solidFill>
          </a:ln>
        </p:spPr>
        <p:txBody>
          <a:bodyPr wrap="square" rtlCol="0">
            <a:spAutoFit/>
          </a:bodyPr>
          <a:lstStyle/>
          <a:p>
            <a:pPr marL="171450" indent="-171450">
              <a:lnSpc>
                <a:spcPts val="1200"/>
              </a:lnSpc>
              <a:buFont typeface="Wingdings" panose="05000000000000000000" pitchFamily="2" charset="2"/>
              <a:buChar char="Ø"/>
            </a:pP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夢洲に</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おける警察署の設置など</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警察力</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8" name="図 15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5396" y="7133707"/>
            <a:ext cx="1043812" cy="745452"/>
          </a:xfrm>
          <a:prstGeom prst="rect">
            <a:avLst/>
          </a:prstGeom>
          <a:noFill/>
          <a:extLst>
            <a:ext uri="{909E8E84-426E-40DD-AFC4-6F175D3DCCD1}">
              <a14:hiddenFill xmlns:a14="http://schemas.microsoft.com/office/drawing/2010/main">
                <a:solidFill>
                  <a:srgbClr val="FFFFFF"/>
                </a:solidFill>
              </a14:hiddenFill>
            </a:ext>
          </a:extLst>
        </p:spPr>
      </p:pic>
      <p:sp>
        <p:nvSpPr>
          <p:cNvPr id="160" name="正方形/長方形 159"/>
          <p:cNvSpPr/>
          <p:nvPr/>
        </p:nvSpPr>
        <p:spPr>
          <a:xfrm>
            <a:off x="91411" y="7128570"/>
            <a:ext cx="1367682" cy="246221"/>
          </a:xfrm>
          <a:prstGeom prst="rect">
            <a:avLst/>
          </a:prstGeom>
        </p:spPr>
        <p:txBody>
          <a:bodyPr wrap="none">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想定</a:t>
            </a:r>
            <a:r>
              <a:rPr lang="ja-JP" altLang="en-US" sz="1000" dirty="0" smtClean="0">
                <a:solidFill>
                  <a:prstClr val="black"/>
                </a:solidFill>
                <a:latin typeface="Meiryo UI" panose="020B0604030504040204" pitchFamily="50" charset="-128"/>
                <a:ea typeface="Meiryo UI" panose="020B0604030504040204" pitchFamily="50" charset="-128"/>
              </a:rPr>
              <a:t>される取組み＞</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9870136" y="3887939"/>
            <a:ext cx="1487859" cy="138499"/>
          </a:xfrm>
          <a:prstGeom prst="rect">
            <a:avLst/>
          </a:prstGeom>
          <a:noFill/>
        </p:spPr>
        <p:txBody>
          <a:bodyPr wrap="square" lIns="36000" tIns="0" rIns="36000" bIns="0" rtlCol="0">
            <a:spAutoFit/>
          </a:bodyPr>
          <a:lstStyle/>
          <a:p>
            <a:pPr>
              <a:spcAft>
                <a:spcPts val="300"/>
              </a:spcAft>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大かっこ 99"/>
          <p:cNvSpPr/>
          <p:nvPr/>
        </p:nvSpPr>
        <p:spPr>
          <a:xfrm>
            <a:off x="9834344" y="4058935"/>
            <a:ext cx="1476000" cy="252000"/>
          </a:xfrm>
          <a:prstGeom prst="bracketPair">
            <a:avLst>
              <a:gd name="adj" fmla="val 1217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lIns="36000" tIns="36000" rIns="36000" bIns="36000" rtlCol="0" anchor="ctr"/>
          <a:lstStyle/>
          <a:p>
            <a:r>
              <a:rPr lang="ja-JP" altLang="en-US" sz="800" dirty="0" smtClean="0"/>
              <a:t> </a:t>
            </a:r>
            <a:r>
              <a:rPr lang="ja-JP" altLang="en-US" sz="800" dirty="0" smtClean="0">
                <a:latin typeface="Meiryo UI" panose="020B0604030504040204" pitchFamily="50" charset="-128"/>
                <a:ea typeface="Meiryo UI" panose="020B0604030504040204" pitchFamily="50" charset="-128"/>
              </a:rPr>
              <a:t>うち納付金収入：</a:t>
            </a:r>
            <a:r>
              <a:rPr lang="en-US" altLang="ja-JP" sz="800" dirty="0" smtClean="0">
                <a:latin typeface="Meiryo UI" panose="020B0604030504040204" pitchFamily="50" charset="-128"/>
                <a:ea typeface="Meiryo UI" panose="020B0604030504040204" pitchFamily="50" charset="-128"/>
              </a:rPr>
              <a:t>570</a:t>
            </a:r>
            <a:r>
              <a:rPr lang="ja-JP" altLang="en-US" sz="800" dirty="0" smtClean="0">
                <a:latin typeface="Meiryo UI" panose="020B0604030504040204" pitchFamily="50" charset="-128"/>
                <a:ea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endParaRPr lang="ja-JP" altLang="en-US" sz="800" dirty="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入場料収入：</a:t>
            </a:r>
            <a:r>
              <a:rPr lang="en-US" altLang="ja-JP" sz="800" dirty="0" smtClean="0">
                <a:latin typeface="Meiryo UI" panose="020B0604030504040204" pitchFamily="50" charset="-128"/>
                <a:ea typeface="Meiryo UI" panose="020B0604030504040204" pitchFamily="50" charset="-128"/>
              </a:rPr>
              <a:t>130</a:t>
            </a:r>
            <a:r>
              <a:rPr lang="ja-JP" altLang="en-US" sz="800" dirty="0" smtClean="0">
                <a:latin typeface="Meiryo UI" panose="020B0604030504040204" pitchFamily="50" charset="-128"/>
                <a:ea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年</a:t>
            </a:r>
            <a:r>
              <a:rPr lang="ja-JP" altLang="en-US" sz="900" dirty="0" smtClean="0">
                <a:latin typeface="Meiryo UI" panose="020B0604030504040204" pitchFamily="50" charset="-128"/>
                <a:ea typeface="Meiryo UI" panose="020B0604030504040204" pitchFamily="50" charset="-128"/>
              </a:rPr>
              <a:t>　　</a:t>
            </a:r>
            <a:r>
              <a:rPr lang="ja-JP" altLang="en-US" sz="900" dirty="0" smtClean="0"/>
              <a:t>　</a:t>
            </a:r>
            <a:endParaRPr kumimoji="1" lang="ja-JP" altLang="en-US" sz="900" dirty="0"/>
          </a:p>
        </p:txBody>
      </p:sp>
      <p:sp>
        <p:nvSpPr>
          <p:cNvPr id="101" name="テキスト ボックス 100"/>
          <p:cNvSpPr txBox="1"/>
          <p:nvPr/>
        </p:nvSpPr>
        <p:spPr>
          <a:xfrm>
            <a:off x="9870260" y="4408909"/>
            <a:ext cx="1487859" cy="123111"/>
          </a:xfrm>
          <a:prstGeom prst="rect">
            <a:avLst/>
          </a:prstGeom>
          <a:noFill/>
        </p:spPr>
        <p:txBody>
          <a:bodyPr wrap="square" lIns="36000" tIns="0" rIns="36000" bIns="0" rtlCol="0">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別途、税収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150</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2" name="表 101"/>
          <p:cNvGraphicFramePr>
            <a:graphicFrameLocks noGrp="1"/>
          </p:cNvGraphicFramePr>
          <p:nvPr>
            <p:extLst>
              <p:ext uri="{D42A27DB-BD31-4B8C-83A1-F6EECF244321}">
                <p14:modId xmlns:p14="http://schemas.microsoft.com/office/powerpoint/2010/main" val="474024315"/>
              </p:ext>
            </p:extLst>
          </p:nvPr>
        </p:nvGraphicFramePr>
        <p:xfrm>
          <a:off x="6758443" y="1838310"/>
          <a:ext cx="4752000" cy="504000"/>
        </p:xfrm>
        <a:graphic>
          <a:graphicData uri="http://schemas.openxmlformats.org/drawingml/2006/table">
            <a:tbl>
              <a:tblPr bandRow="1">
                <a:tableStyleId>{5C22544A-7EE6-4342-B048-85BDC9FD1C3A}</a:tableStyleId>
              </a:tblPr>
              <a:tblGrid>
                <a:gridCol w="1296000">
                  <a:extLst>
                    <a:ext uri="{9D8B030D-6E8A-4147-A177-3AD203B41FA5}">
                      <a16:colId xmlns:a16="http://schemas.microsoft.com/office/drawing/2014/main" val="3032238048"/>
                    </a:ext>
                  </a:extLst>
                </a:gridCol>
                <a:gridCol w="1080000">
                  <a:extLst>
                    <a:ext uri="{9D8B030D-6E8A-4147-A177-3AD203B41FA5}">
                      <a16:colId xmlns:a16="http://schemas.microsoft.com/office/drawing/2014/main" val="417892378"/>
                    </a:ext>
                  </a:extLst>
                </a:gridCol>
                <a:gridCol w="1296000">
                  <a:extLst>
                    <a:ext uri="{9D8B030D-6E8A-4147-A177-3AD203B41FA5}">
                      <a16:colId xmlns:a16="http://schemas.microsoft.com/office/drawing/2014/main" val="646776825"/>
                    </a:ext>
                  </a:extLst>
                </a:gridCol>
                <a:gridCol w="1080000">
                  <a:extLst>
                    <a:ext uri="{9D8B030D-6E8A-4147-A177-3AD203B41FA5}">
                      <a16:colId xmlns:a16="http://schemas.microsoft.com/office/drawing/2014/main" val="2156566681"/>
                    </a:ext>
                  </a:extLst>
                </a:gridCol>
              </a:tblGrid>
              <a:tr h="252000">
                <a:tc>
                  <a:txBody>
                    <a:bodyPr/>
                    <a:lstStyle/>
                    <a:p>
                      <a:pPr indent="-61595" algn="ctr">
                        <a:lnSpc>
                          <a:spcPts val="1500"/>
                        </a:lnSpc>
                        <a:spcAft>
                          <a:spcPts val="0"/>
                        </a:spcAft>
                      </a:pPr>
                      <a:r>
                        <a:rPr lang="ja-JP" sz="900" kern="100" dirty="0" smtClean="0">
                          <a:effectLst/>
                          <a:latin typeface="Meiryo UI" panose="020B0604030504040204" pitchFamily="50" charset="-128"/>
                          <a:ea typeface="Meiryo UI" panose="020B0604030504040204" pitchFamily="50" charset="-128"/>
                        </a:rPr>
                        <a:t>経済</a:t>
                      </a:r>
                      <a:r>
                        <a:rPr lang="ja-JP" sz="900" kern="100" dirty="0">
                          <a:effectLst/>
                          <a:latin typeface="Meiryo UI" panose="020B0604030504040204" pitchFamily="50" charset="-128"/>
                          <a:ea typeface="Meiryo UI" panose="020B0604030504040204" pitchFamily="50" charset="-128"/>
                        </a:rPr>
                        <a:t>波及</a:t>
                      </a:r>
                      <a:r>
                        <a:rPr lang="ja-JP" sz="900" kern="100" dirty="0" smtClean="0">
                          <a:effectLst/>
                          <a:latin typeface="Meiryo UI" panose="020B0604030504040204" pitchFamily="50" charset="-128"/>
                          <a:ea typeface="Meiryo UI" panose="020B0604030504040204" pitchFamily="50" charset="-128"/>
                        </a:rPr>
                        <a:t>効果</a:t>
                      </a:r>
                      <a:r>
                        <a:rPr lang="en-US" altLang="ja-JP" sz="900" kern="100" dirty="0" smtClean="0">
                          <a:effectLst/>
                          <a:latin typeface="Meiryo UI" panose="020B0604030504040204" pitchFamily="50" charset="-128"/>
                          <a:ea typeface="Meiryo UI" panose="020B0604030504040204" pitchFamily="50" charset="-128"/>
                        </a:rPr>
                        <a:t> (</a:t>
                      </a:r>
                      <a:r>
                        <a:rPr lang="ja-JP" altLang="ja-JP" sz="900" kern="100" dirty="0" smtClean="0">
                          <a:effectLst/>
                          <a:latin typeface="Meiryo UI" panose="020B0604030504040204" pitchFamily="50" charset="-128"/>
                          <a:ea typeface="Meiryo UI" panose="020B0604030504040204" pitchFamily="50" charset="-128"/>
                        </a:rPr>
                        <a:t>建設</a:t>
                      </a:r>
                      <a:r>
                        <a:rPr lang="ja-JP" altLang="en-US" sz="900" kern="100" dirty="0" smtClean="0">
                          <a:effectLst/>
                          <a:latin typeface="Meiryo UI" panose="020B0604030504040204" pitchFamily="50" charset="-128"/>
                          <a:ea typeface="Meiryo UI" panose="020B0604030504040204" pitchFamily="50" charset="-128"/>
                        </a:rPr>
                        <a:t>時</a:t>
                      </a:r>
                      <a:r>
                        <a:rPr lang="en-US" altLang="ja-JP" sz="900" kern="100" dirty="0" smtClean="0">
                          <a:effectLst/>
                          <a:latin typeface="Meiryo UI" panose="020B0604030504040204" pitchFamily="50" charset="-128"/>
                          <a:ea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rPr>
                        <a:t>1</a:t>
                      </a:r>
                      <a:r>
                        <a:rPr lang="ja-JP" altLang="en-US" sz="900" kern="100" dirty="0" smtClean="0">
                          <a:effectLst/>
                          <a:latin typeface="Meiryo UI" panose="020B0604030504040204" pitchFamily="50" charset="-128"/>
                          <a:ea typeface="Meiryo UI" panose="020B0604030504040204" pitchFamily="50" charset="-128"/>
                        </a:rPr>
                        <a:t>兆</a:t>
                      </a:r>
                      <a:r>
                        <a:rPr lang="en-US" altLang="ja-JP" sz="900" kern="100" dirty="0" smtClean="0">
                          <a:effectLst/>
                          <a:latin typeface="Meiryo UI" panose="020B0604030504040204" pitchFamily="50" charset="-128"/>
                          <a:ea typeface="Meiryo UI" panose="020B0604030504040204" pitchFamily="50" charset="-128"/>
                        </a:rPr>
                        <a:t>2,400</a:t>
                      </a:r>
                      <a:r>
                        <a:rPr lang="ja-JP" sz="900" kern="100" dirty="0" smtClean="0">
                          <a:effectLst/>
                          <a:latin typeface="Meiryo UI" panose="020B0604030504040204" pitchFamily="50" charset="-128"/>
                          <a:ea typeface="Meiryo UI" panose="020B0604030504040204" pitchFamily="50" charset="-128"/>
                        </a:rPr>
                        <a:t>億円</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経済波及効果（運営）</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7,600</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億円</a:t>
                      </a: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9010985"/>
                  </a:ext>
                </a:extLst>
              </a:tr>
              <a:tr h="252000">
                <a:tc>
                  <a:txBody>
                    <a:bodyPr/>
                    <a:lstStyle/>
                    <a:p>
                      <a:pPr indent="-61595" algn="ctr">
                        <a:lnSpc>
                          <a:spcPts val="1500"/>
                        </a:lnSpc>
                        <a:spcAft>
                          <a:spcPts val="0"/>
                        </a:spcAft>
                      </a:pPr>
                      <a:r>
                        <a:rPr lang="ja-JP" sz="900" kern="100" dirty="0">
                          <a:effectLst/>
                          <a:latin typeface="Meiryo UI" panose="020B0604030504040204" pitchFamily="50" charset="-128"/>
                          <a:ea typeface="Meiryo UI" panose="020B0604030504040204" pitchFamily="50" charset="-128"/>
                        </a:rPr>
                        <a:t>雇用創出</a:t>
                      </a:r>
                      <a:r>
                        <a:rPr lang="ja-JP" sz="900" kern="100" dirty="0" smtClean="0">
                          <a:effectLst/>
                          <a:latin typeface="Meiryo UI" panose="020B0604030504040204" pitchFamily="50" charset="-128"/>
                          <a:ea typeface="Meiryo UI" panose="020B0604030504040204" pitchFamily="50" charset="-128"/>
                        </a:rPr>
                        <a:t>効果</a:t>
                      </a:r>
                      <a:r>
                        <a:rPr lang="en-US" altLang="ja-JP" sz="900" kern="100" dirty="0" smtClean="0">
                          <a:effectLst/>
                          <a:latin typeface="Meiryo UI" panose="020B0604030504040204" pitchFamily="50" charset="-128"/>
                          <a:ea typeface="Meiryo UI" panose="020B0604030504040204" pitchFamily="50" charset="-128"/>
                        </a:rPr>
                        <a:t> (</a:t>
                      </a:r>
                      <a:r>
                        <a:rPr lang="ja-JP" sz="900" kern="100" dirty="0" smtClean="0">
                          <a:effectLst/>
                          <a:latin typeface="Meiryo UI" panose="020B0604030504040204" pitchFamily="50" charset="-128"/>
                          <a:ea typeface="Meiryo UI" panose="020B0604030504040204" pitchFamily="50" charset="-128"/>
                        </a:rPr>
                        <a:t>建設</a:t>
                      </a:r>
                      <a:r>
                        <a:rPr lang="ja-JP" altLang="en-US" sz="900" kern="100" dirty="0" smtClean="0">
                          <a:effectLst/>
                          <a:latin typeface="Meiryo UI" panose="020B0604030504040204" pitchFamily="50" charset="-128"/>
                          <a:ea typeface="Meiryo UI" panose="020B0604030504040204" pitchFamily="50" charset="-128"/>
                        </a:rPr>
                        <a:t>時</a:t>
                      </a:r>
                      <a:r>
                        <a:rPr lang="en-US" altLang="ja-JP" sz="900" kern="100" dirty="0" smtClean="0">
                          <a:effectLst/>
                          <a:latin typeface="Meiryo UI" panose="020B0604030504040204" pitchFamily="50" charset="-128"/>
                          <a:ea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rPr>
                        <a:t>7.5</a:t>
                      </a:r>
                      <a:r>
                        <a:rPr lang="ja-JP" altLang="en-US" sz="900" kern="100" dirty="0" smtClean="0">
                          <a:effectLst/>
                          <a:latin typeface="Meiryo UI" panose="020B0604030504040204" pitchFamily="50" charset="-128"/>
                          <a:ea typeface="Meiryo UI" panose="020B0604030504040204" pitchFamily="50" charset="-128"/>
                        </a:rPr>
                        <a:t>万人</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雇用創出効果（運営）</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8.8</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万人</a:t>
                      </a:r>
                      <a:r>
                        <a:rPr lang="en-US" altLang="ja-JP" sz="9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kern="100" dirty="0" smtClean="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37634"/>
                  </a:ext>
                </a:extLst>
              </a:tr>
            </a:tbl>
          </a:graphicData>
        </a:graphic>
      </p:graphicFrame>
      <p:sp>
        <p:nvSpPr>
          <p:cNvPr id="103" name="テキスト ボックス 102"/>
          <p:cNvSpPr txBox="1"/>
          <p:nvPr/>
        </p:nvSpPr>
        <p:spPr>
          <a:xfrm>
            <a:off x="6824596" y="2421562"/>
            <a:ext cx="5449228" cy="138499"/>
          </a:xfrm>
          <a:prstGeom prst="rect">
            <a:avLst/>
          </a:prstGeom>
          <a:noFill/>
        </p:spPr>
        <p:txBody>
          <a:bodyPr wrap="square" lIns="36000" tIns="0" rIns="36000" bIns="0" rtlCol="0">
            <a:spAutoFit/>
          </a:bodyPr>
          <a:lstStyle/>
          <a:p>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　開業初年度までに</a:t>
            </a:r>
            <a:r>
              <a:rPr lang="en-US" altLang="ja-JP" sz="900" u="sng"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兆円（建設時＋運営）の経済波及効果、以降、毎年</a:t>
            </a:r>
            <a:r>
              <a:rPr lang="en-US" altLang="ja-JP" sz="900" u="sng" dirty="0" smtClean="0">
                <a:latin typeface="Meiryo UI" panose="020B0604030504040204" pitchFamily="50" charset="-128"/>
                <a:ea typeface="Meiryo UI" panose="020B0604030504040204" pitchFamily="50" charset="-128"/>
                <a:cs typeface="Meiryo UI" panose="020B0604030504040204" pitchFamily="50" charset="-128"/>
              </a:rPr>
              <a:t>7,600</a:t>
            </a:r>
            <a:r>
              <a:rPr lang="ja-JP" altLang="en-US" sz="900" u="sng" dirty="0" smtClean="0">
                <a:latin typeface="Meiryo UI" panose="020B0604030504040204" pitchFamily="50" charset="-128"/>
                <a:ea typeface="Meiryo UI" panose="020B0604030504040204" pitchFamily="50" charset="-128"/>
                <a:cs typeface="Meiryo UI" panose="020B0604030504040204" pitchFamily="50" charset="-128"/>
              </a:rPr>
              <a:t>億円の経済波及効果</a:t>
            </a:r>
            <a:endParaRPr kumimoji="1" lang="ja-JP" altLang="en-US" sz="9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テキスト ボックス 103"/>
          <p:cNvSpPr txBox="1"/>
          <p:nvPr/>
        </p:nvSpPr>
        <p:spPr>
          <a:xfrm>
            <a:off x="273119" y="1766823"/>
            <a:ext cx="5817219" cy="230832"/>
          </a:xfrm>
          <a:prstGeom prst="rect">
            <a:avLst/>
          </a:prstGeom>
          <a:noFill/>
          <a:ln w="12700">
            <a:noFill/>
          </a:ln>
        </p:spPr>
        <p:txBody>
          <a:bodyPr wrap="square" rIns="36000" rtlCol="0">
            <a:spAutoFit/>
          </a:bodyPr>
          <a:lstStyle/>
          <a:p>
            <a:endParaRPr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06" name="テキスト ボックス 105"/>
          <p:cNvSpPr txBox="1"/>
          <p:nvPr/>
        </p:nvSpPr>
        <p:spPr>
          <a:xfrm>
            <a:off x="124435" y="895738"/>
            <a:ext cx="3708000"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世界</a:t>
            </a:r>
            <a:r>
              <a:rPr lang="ja-JP" altLang="en-US" sz="1200" b="1" dirty="0">
                <a:solidFill>
                  <a:prstClr val="black"/>
                </a:solidFill>
                <a:latin typeface="Meiryo UI" panose="020B0604030504040204" pitchFamily="50" charset="-128"/>
                <a:ea typeface="Meiryo UI" panose="020B0604030504040204" pitchFamily="50" charset="-128"/>
              </a:rPr>
              <a:t>の先進事例を進化させた総合的な懸念事項対策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テキスト ボックス 106"/>
          <p:cNvSpPr txBox="1"/>
          <p:nvPr/>
        </p:nvSpPr>
        <p:spPr>
          <a:xfrm>
            <a:off x="113654" y="2208312"/>
            <a:ext cx="2436017" cy="257369"/>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solidFill>
              <a:schemeClr val="accent3">
                <a:lumMod val="50000"/>
              </a:schemeClr>
            </a:solid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ギャンブル等依存症対策</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183842" y="1275203"/>
            <a:ext cx="6120052" cy="719034"/>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900" b="1"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ギャンブル</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等依存症の抑制を図るとともに、善良な治安・地域風俗環境を保持するため、必要な対策を講じ、懸念事項を</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最小化</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懸念</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事項の最小化には、国の法令等による規制</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や</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事業者に課すべき責務を基本としつつ</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地域においても、</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・自治体</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者</a:t>
            </a:r>
            <a:r>
              <a:rPr lang="ja-JP" altLang="ja-JP" sz="900">
                <a:latin typeface="Meiryo UI" panose="020B0604030504040204" pitchFamily="50" charset="-128"/>
                <a:ea typeface="Meiryo UI" panose="020B0604030504040204" pitchFamily="50" charset="-128"/>
                <a:cs typeface="Meiryo UI" panose="020B0604030504040204" pitchFamily="50" charset="-128"/>
              </a:rPr>
              <a:t>の</a:t>
            </a:r>
            <a:r>
              <a:rPr lang="ja-JP" altLang="ja-JP" sz="900" smtClean="0">
                <a:latin typeface="Meiryo UI" panose="020B0604030504040204" pitchFamily="50" charset="-128"/>
                <a:ea typeface="Meiryo UI" panose="020B0604030504040204" pitchFamily="50" charset="-128"/>
                <a:cs typeface="Meiryo UI" panose="020B0604030504040204" pitchFamily="50" charset="-128"/>
              </a:rPr>
              <a:t>適切な</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分担の</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もと緊密</a:t>
            </a:r>
            <a:r>
              <a:rPr lang="ja-JP" altLang="ja-JP" sz="900" dirty="0">
                <a:latin typeface="Meiryo UI" panose="020B0604030504040204" pitchFamily="50" charset="-128"/>
                <a:ea typeface="Meiryo UI" panose="020B0604030504040204" pitchFamily="50" charset="-128"/>
                <a:cs typeface="Meiryo UI" panose="020B0604030504040204" pitchFamily="50" charset="-128"/>
              </a:rPr>
              <a:t>な連携を図りながら、海外の先進事例に学び、それをさらに進化させた万全の対策を</a:t>
            </a:r>
            <a:r>
              <a:rPr lang="ja-JP" altLang="ja-JP" sz="900" dirty="0" smtClean="0">
                <a:latin typeface="Meiryo UI" panose="020B0604030504040204" pitchFamily="50" charset="-128"/>
                <a:ea typeface="Meiryo UI" panose="020B0604030504040204" pitchFamily="50" charset="-128"/>
                <a:cs typeface="Meiryo UI" panose="020B0604030504040204" pitchFamily="50" charset="-128"/>
              </a:rPr>
              <a:t>実行</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09" name="正方形/長方形 108"/>
          <p:cNvSpPr/>
          <p:nvPr/>
        </p:nvSpPr>
        <p:spPr>
          <a:xfrm>
            <a:off x="140725" y="1227222"/>
            <a:ext cx="6155485" cy="830178"/>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114168" y="2553930"/>
            <a:ext cx="6183526" cy="995386"/>
          </a:xfrm>
          <a:prstGeom prst="rect">
            <a:avLst/>
          </a:prstGeom>
          <a:noFill/>
          <a:ln w="3175">
            <a:solidFill>
              <a:schemeClr val="tx1"/>
            </a:solidFill>
            <a:prstDash val="solid"/>
          </a:ln>
        </p:spPr>
        <p:txBody>
          <a:bodyPr wrap="square" lIns="36000" tIns="36000" rIns="36000" bIns="36000" rtlCol="0" anchor="ctr" anchorCtr="0">
            <a:noAutofit/>
          </a:bodyPr>
          <a:lstStyle/>
          <a:p>
            <a:pPr algn="just"/>
            <a:endParaRPr kumimoji="1" lang="ja-JP" altLang="en-US"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149891" y="2626370"/>
            <a:ext cx="6033390" cy="857533"/>
          </a:xfrm>
          <a:prstGeom prst="rect">
            <a:avLst/>
          </a:prstGeom>
          <a:noFill/>
          <a:ln w="12700">
            <a:noFill/>
          </a:ln>
        </p:spPr>
        <p:txBody>
          <a:bodyPr wrap="square" lIns="36000" tIns="36000" rIns="36000" bIns="36000" rtlCol="0">
            <a:spAutoFit/>
          </a:bodyPr>
          <a:lstStyle/>
          <a:p>
            <a:pPr>
              <a:spcAft>
                <a:spcPts val="300"/>
              </a:spcAft>
            </a:pPr>
            <a:r>
              <a:rPr lang="ja-JP" altLang="en-US" sz="1000" b="1" dirty="0" smtClean="0">
                <a:solidFill>
                  <a:prstClr val="black"/>
                </a:solidFill>
                <a:latin typeface="Meiryo UI" panose="020B0604030504040204" pitchFamily="50" charset="-128"/>
                <a:ea typeface="Meiryo UI" panose="020B0604030504040204" pitchFamily="50" charset="-128"/>
              </a:rPr>
              <a:t>◆ 基本的な考え方</a:t>
            </a:r>
            <a:endParaRPr lang="en-US" altLang="ja-JP" sz="100" b="1" dirty="0" smtClean="0">
              <a:solidFill>
                <a:prstClr val="black"/>
              </a:solidFill>
              <a:latin typeface="Meiryo UI" panose="020B0604030504040204" pitchFamily="50" charset="-128"/>
              <a:ea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 依存症対策のトップランナーをめざし、発症・進行・再発の各段階に応じた、防止・回復のための対策について、世界の先進事例</a:t>
            </a:r>
            <a:endParaRPr lang="en-US" altLang="ja-JP" sz="900" dirty="0" smtClean="0">
              <a:solidFill>
                <a:prstClr val="black"/>
              </a:solidFill>
              <a:latin typeface="Meiryo UI" panose="020B0604030504040204" pitchFamily="50" charset="-128"/>
              <a:ea typeface="Meiryo UI" panose="020B0604030504040204" pitchFamily="50" charset="-128"/>
            </a:endParaRPr>
          </a:p>
          <a:p>
            <a:pPr>
              <a:spcAft>
                <a:spcPts val="300"/>
              </a:spcAft>
            </a:pPr>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に加え、大阪独自の対策をミックスした総合的かつシームレスな取組み（大阪モデル）を構築</a:t>
            </a:r>
            <a:endParaRPr lang="en-US" altLang="ja-JP" sz="900" dirty="0" smtClean="0">
              <a:solidFill>
                <a:prstClr val="black"/>
              </a:solidFill>
              <a:latin typeface="Meiryo UI" panose="020B0604030504040204" pitchFamily="50" charset="-128"/>
              <a:ea typeface="Meiryo UI" panose="020B0604030504040204" pitchFamily="50" charset="-128"/>
            </a:endParaRPr>
          </a:p>
          <a:p>
            <a:r>
              <a:rPr lang="ja-JP" altLang="en-US" sz="500" dirty="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 </a:t>
            </a:r>
            <a:r>
              <a:rPr lang="ja-JP" altLang="en-US" sz="900" dirty="0" smtClean="0">
                <a:latin typeface="Meiryo UI" panose="020B0604030504040204" pitchFamily="50" charset="-128"/>
                <a:ea typeface="Meiryo UI" panose="020B0604030504040204" pitchFamily="50" charset="-128"/>
              </a:rPr>
              <a:t>国</a:t>
            </a:r>
            <a:r>
              <a:rPr lang="ja-JP" altLang="en-US" sz="900" dirty="0">
                <a:latin typeface="Meiryo UI" panose="020B0604030504040204" pitchFamily="50" charset="-128"/>
                <a:ea typeface="Meiryo UI" panose="020B0604030504040204" pitchFamily="50" charset="-128"/>
              </a:rPr>
              <a:t>のギャンブル等依存症対策推進基本計画を踏まえ作成する</a:t>
            </a:r>
            <a:r>
              <a:rPr lang="ja-JP" altLang="en-US" sz="900" dirty="0" smtClean="0">
                <a:latin typeface="Meiryo UI" panose="020B0604030504040204" pitchFamily="50" charset="-128"/>
                <a:ea typeface="Meiryo UI" panose="020B0604030504040204" pitchFamily="50" charset="-128"/>
              </a:rPr>
              <a:t>推進計画及び</a:t>
            </a:r>
            <a:r>
              <a:rPr lang="ja-JP" altLang="en-US" sz="900" dirty="0">
                <a:latin typeface="Meiryo UI" panose="020B0604030504040204" pitchFamily="50" charset="-128"/>
                <a:ea typeface="Meiryo UI" panose="020B0604030504040204" pitchFamily="50" charset="-128"/>
              </a:rPr>
              <a:t>ＩＲ整備法の規定により作成する区域整備</a:t>
            </a:r>
            <a:r>
              <a:rPr lang="ja-JP" altLang="en-US" sz="900" dirty="0" smtClean="0">
                <a:latin typeface="Meiryo UI" panose="020B0604030504040204" pitchFamily="50" charset="-128"/>
                <a:ea typeface="Meiryo UI" panose="020B0604030504040204" pitchFamily="50" charset="-128"/>
              </a:rPr>
              <a:t>計画</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に</a:t>
            </a:r>
            <a:r>
              <a:rPr lang="ja-JP" altLang="en-US" sz="900" dirty="0">
                <a:latin typeface="Meiryo UI" panose="020B0604030504040204" pitchFamily="50" charset="-128"/>
                <a:ea typeface="Meiryo UI" panose="020B0604030504040204" pitchFamily="50" charset="-128"/>
              </a:rPr>
              <a:t>基づき</a:t>
            </a:r>
            <a:r>
              <a:rPr lang="ja-JP" altLang="en-US" sz="900" dirty="0" smtClean="0">
                <a:latin typeface="Meiryo UI" panose="020B0604030504040204" pitchFamily="50" charset="-128"/>
                <a:ea typeface="Meiryo UI" panose="020B0604030504040204" pitchFamily="50" charset="-128"/>
              </a:rPr>
              <a:t>、有効な対策を着実</a:t>
            </a:r>
            <a:r>
              <a:rPr lang="ja-JP" altLang="en-US" sz="900" dirty="0">
                <a:latin typeface="Meiryo UI" panose="020B0604030504040204" pitchFamily="50" charset="-128"/>
                <a:ea typeface="Meiryo UI" panose="020B0604030504040204" pitchFamily="50" charset="-128"/>
              </a:rPr>
              <a:t>に</a:t>
            </a:r>
            <a:r>
              <a:rPr lang="ja-JP" altLang="en-US" sz="900" dirty="0" smtClean="0">
                <a:latin typeface="Meiryo UI" panose="020B0604030504040204" pitchFamily="50" charset="-128"/>
                <a:ea typeface="Meiryo UI" panose="020B0604030504040204" pitchFamily="50" charset="-128"/>
              </a:rPr>
              <a:t>実施</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13" name="正方形/長方形 112"/>
          <p:cNvSpPr/>
          <p:nvPr/>
        </p:nvSpPr>
        <p:spPr>
          <a:xfrm>
            <a:off x="77606" y="3656397"/>
            <a:ext cx="1367682" cy="246221"/>
          </a:xfrm>
          <a:prstGeom prst="rect">
            <a:avLst/>
          </a:prstGeom>
        </p:spPr>
        <p:txBody>
          <a:bodyPr wrap="none">
            <a:spAutoFit/>
          </a:bodyPr>
          <a:lstStyle/>
          <a:p>
            <a:pPr>
              <a:spcAft>
                <a:spcPts val="300"/>
              </a:spcAft>
            </a:pPr>
            <a:r>
              <a:rPr lang="ja-JP" altLang="en-US" sz="1000" dirty="0" smtClean="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想定</a:t>
            </a:r>
            <a:r>
              <a:rPr lang="ja-JP" altLang="en-US" sz="1000" dirty="0" smtClean="0">
                <a:solidFill>
                  <a:prstClr val="black"/>
                </a:solidFill>
                <a:latin typeface="Meiryo UI" panose="020B0604030504040204" pitchFamily="50" charset="-128"/>
                <a:ea typeface="Meiryo UI" panose="020B0604030504040204" pitchFamily="50" charset="-128"/>
              </a:rPr>
              <a:t>される取組み＞</a:t>
            </a:r>
            <a:endParaRPr lang="ja-JP" altLang="en-US" sz="1000" dirty="0">
              <a:solidFill>
                <a:prstClr val="black"/>
              </a:solidFill>
              <a:latin typeface="Meiryo UI" panose="020B0604030504040204" pitchFamily="50" charset="-128"/>
              <a:ea typeface="Meiryo UI" panose="020B0604030504040204" pitchFamily="50" charset="-128"/>
            </a:endParaRPr>
          </a:p>
        </p:txBody>
      </p:sp>
      <p:sp>
        <p:nvSpPr>
          <p:cNvPr id="114" name="角丸四角形 113"/>
          <p:cNvSpPr/>
          <p:nvPr/>
        </p:nvSpPr>
        <p:spPr>
          <a:xfrm>
            <a:off x="3278398" y="4040706"/>
            <a:ext cx="3019296" cy="1512000"/>
          </a:xfrm>
          <a:prstGeom prst="roundRect">
            <a:avLst>
              <a:gd name="adj" fmla="val 9270"/>
            </a:avLst>
          </a:prstGeom>
          <a:solidFill>
            <a:schemeClr val="accent5">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endParaRPr lang="en-US" altLang="ja-JP" sz="8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ICT</a:t>
            </a:r>
            <a:r>
              <a:rPr lang="ja-JP" altLang="en-US" sz="900" dirty="0">
                <a:solidFill>
                  <a:schemeClr val="tx1"/>
                </a:solidFill>
                <a:latin typeface="Meiryo UI" panose="020B0604030504040204" pitchFamily="50" charset="-128"/>
                <a:ea typeface="Meiryo UI" panose="020B0604030504040204" pitchFamily="50" charset="-128"/>
              </a:rPr>
              <a:t>技術を活用した、</a:t>
            </a:r>
            <a:r>
              <a:rPr lang="ja-JP" altLang="ja-JP" sz="900" dirty="0">
                <a:solidFill>
                  <a:schemeClr val="tx1"/>
                </a:solidFill>
                <a:latin typeface="Meiryo UI" panose="020B0604030504040204" pitchFamily="50" charset="-128"/>
                <a:ea typeface="Meiryo UI" panose="020B0604030504040204" pitchFamily="50" charset="-128"/>
              </a:rPr>
              <a:t>行動追跡による</a:t>
            </a:r>
            <a:r>
              <a:rPr lang="ja-JP" altLang="en-US" sz="900" dirty="0">
                <a:solidFill>
                  <a:schemeClr val="tx1"/>
                </a:solidFill>
                <a:latin typeface="Meiryo UI" panose="020B0604030504040204" pitchFamily="50" charset="-128"/>
                <a:ea typeface="Meiryo UI" panose="020B0604030504040204" pitchFamily="50" charset="-128"/>
              </a:rPr>
              <a:t>注意喚起や警告など</a:t>
            </a: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smtClean="0">
                <a:solidFill>
                  <a:schemeClr val="tx1"/>
                </a:solidFill>
                <a:latin typeface="Meiryo UI" panose="020B0604030504040204" pitchFamily="50" charset="-128"/>
                <a:ea typeface="Meiryo UI" panose="020B0604030504040204" pitchFamily="50" charset="-128"/>
              </a:rPr>
              <a:t>　</a:t>
            </a:r>
            <a:r>
              <a:rPr lang="ja-JP" altLang="ja-JP" sz="900" dirty="0" smtClean="0">
                <a:solidFill>
                  <a:schemeClr val="tx1"/>
                </a:solidFill>
                <a:latin typeface="Meiryo UI" panose="020B0604030504040204" pitchFamily="50" charset="-128"/>
                <a:ea typeface="Meiryo UI" panose="020B0604030504040204" pitchFamily="50" charset="-128"/>
              </a:rPr>
              <a:t>依存</a:t>
            </a:r>
            <a:r>
              <a:rPr lang="ja-JP" altLang="ja-JP" sz="900" dirty="0">
                <a:solidFill>
                  <a:schemeClr val="tx1"/>
                </a:solidFill>
                <a:latin typeface="Meiryo UI" panose="020B0604030504040204" pitchFamily="50" charset="-128"/>
                <a:ea typeface="Meiryo UI" panose="020B0604030504040204" pitchFamily="50" charset="-128"/>
              </a:rPr>
              <a:t>防止措置の実施</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・本人の申告により、</a:t>
            </a:r>
            <a:r>
              <a:rPr lang="en-US" altLang="ja-JP" sz="900" dirty="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カジノでの賭け金額、滞在時間の上限</a:t>
            </a:r>
            <a:r>
              <a:rPr lang="ja-JP" altLang="en-US" sz="900" dirty="0" smtClean="0">
                <a:solidFill>
                  <a:schemeClr val="tx1"/>
                </a:solidFill>
                <a:latin typeface="Meiryo UI" panose="020B0604030504040204" pitchFamily="50" charset="-128"/>
                <a:ea typeface="Meiryo UI" panose="020B0604030504040204" pitchFamily="50" charset="-128"/>
              </a:rPr>
              <a:t>を</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smtClean="0">
                <a:solidFill>
                  <a:schemeClr val="tx1"/>
                </a:solidFill>
                <a:latin typeface="Meiryo UI" panose="020B0604030504040204" pitchFamily="50" charset="-128"/>
                <a:ea typeface="Meiryo UI" panose="020B0604030504040204" pitchFamily="50" charset="-128"/>
              </a:rPr>
              <a:t>　設定</a:t>
            </a:r>
            <a:r>
              <a:rPr lang="ja-JP" altLang="en-US" sz="900" dirty="0">
                <a:solidFill>
                  <a:schemeClr val="tx1"/>
                </a:solidFill>
                <a:latin typeface="Meiryo UI" panose="020B0604030504040204" pitchFamily="50" charset="-128"/>
                <a:ea typeface="Meiryo UI" panose="020B0604030504040204" pitchFamily="50" charset="-128"/>
              </a:rPr>
              <a:t>できる仕組みの構築</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latin typeface="Meiryo UI" panose="020B0604030504040204" pitchFamily="50" charset="-128"/>
                <a:ea typeface="Meiryo UI" panose="020B0604030504040204" pitchFamily="50" charset="-128"/>
              </a:rPr>
              <a:t>24</a:t>
            </a:r>
            <a:r>
              <a:rPr lang="ja-JP" altLang="en-US" sz="900" dirty="0">
                <a:solidFill>
                  <a:schemeClr val="tx1"/>
                </a:solidFill>
                <a:latin typeface="Meiryo UI" panose="020B0604030504040204" pitchFamily="50" charset="-128"/>
                <a:ea typeface="Meiryo UI" panose="020B0604030504040204" pitchFamily="50" charset="-128"/>
              </a:rPr>
              <a:t>時間</a:t>
            </a:r>
            <a:r>
              <a:rPr lang="en-US" altLang="ja-JP" sz="900" dirty="0">
                <a:solidFill>
                  <a:schemeClr val="tx1"/>
                </a:solidFill>
                <a:latin typeface="Meiryo UI" panose="020B0604030504040204" pitchFamily="50" charset="-128"/>
                <a:ea typeface="Meiryo UI" panose="020B0604030504040204" pitchFamily="50" charset="-128"/>
              </a:rPr>
              <a:t>365</a:t>
            </a:r>
            <a:r>
              <a:rPr lang="ja-JP" altLang="en-US" sz="900" dirty="0">
                <a:solidFill>
                  <a:schemeClr val="tx1"/>
                </a:solidFill>
                <a:latin typeface="Meiryo UI" panose="020B0604030504040204" pitchFamily="50" charset="-128"/>
                <a:ea typeface="Meiryo UI" panose="020B0604030504040204" pitchFamily="50" charset="-128"/>
              </a:rPr>
              <a:t>日</a:t>
            </a:r>
            <a:r>
              <a:rPr lang="ja-JP" altLang="ja-JP" sz="900" dirty="0">
                <a:solidFill>
                  <a:schemeClr val="tx1"/>
                </a:solidFill>
                <a:latin typeface="Meiryo UI" panose="020B0604030504040204" pitchFamily="50" charset="-128"/>
                <a:ea typeface="Meiryo UI" panose="020B0604030504040204" pitchFamily="50" charset="-128"/>
              </a:rPr>
              <a:t>利用可能な</a:t>
            </a:r>
            <a:r>
              <a:rPr lang="ja-JP" altLang="en-US" sz="900" dirty="0">
                <a:solidFill>
                  <a:schemeClr val="tx1"/>
                </a:solidFill>
                <a:latin typeface="Meiryo UI" panose="020B0604030504040204" pitchFamily="50" charset="-128"/>
                <a:ea typeface="Meiryo UI" panose="020B0604030504040204" pitchFamily="50" charset="-128"/>
              </a:rPr>
              <a:t>相談体制の整備</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・リスクの告知や健全なギャンブル行動を促す等のサービス</a:t>
            </a:r>
            <a:r>
              <a:rPr lang="ja-JP" altLang="en-US" sz="900" dirty="0" smtClean="0">
                <a:solidFill>
                  <a:schemeClr val="tx1"/>
                </a:solidFill>
                <a:latin typeface="Meiryo UI" panose="020B0604030504040204" pitchFamily="50" charset="-128"/>
                <a:ea typeface="Meiryo UI" panose="020B0604030504040204" pitchFamily="50" charset="-128"/>
              </a:rPr>
              <a:t>提供</a:t>
            </a:r>
            <a:endParaRPr lang="en-US" altLang="ja-JP" sz="900" dirty="0" smtClean="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18" name="正方形/長方形 117"/>
          <p:cNvSpPr/>
          <p:nvPr/>
        </p:nvSpPr>
        <p:spPr>
          <a:xfrm>
            <a:off x="3702184" y="3932385"/>
            <a:ext cx="2124000" cy="217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latin typeface="Meiryo UI" panose="020B0604030504040204" pitchFamily="50" charset="-128"/>
                <a:ea typeface="Meiryo UI" panose="020B0604030504040204" pitchFamily="50" charset="-128"/>
              </a:rPr>
              <a:t>府市独自にＩＲ事業者に求める対策</a:t>
            </a:r>
          </a:p>
        </p:txBody>
      </p:sp>
      <p:sp>
        <p:nvSpPr>
          <p:cNvPr id="120" name="角丸四角形 119"/>
          <p:cNvSpPr/>
          <p:nvPr/>
        </p:nvSpPr>
        <p:spPr>
          <a:xfrm>
            <a:off x="250766" y="4030740"/>
            <a:ext cx="2952000" cy="1512000"/>
          </a:xfrm>
          <a:prstGeom prst="roundRect">
            <a:avLst>
              <a:gd name="adj" fmla="val 9270"/>
            </a:avLst>
          </a:prstGeom>
          <a:solidFill>
            <a:schemeClr val="accent5">
              <a:lumMod val="20000"/>
              <a:lumOff val="8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t" anchorCtr="0"/>
          <a:lstStyle/>
          <a:p>
            <a:endParaRPr lang="en-US" altLang="ja-JP" sz="8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・依存症問題の総合的な相談支援機能の</a:t>
            </a:r>
            <a:r>
              <a:rPr lang="ja-JP" altLang="en-US" sz="900" dirty="0" smtClean="0">
                <a:solidFill>
                  <a:schemeClr val="tx1"/>
                </a:solidFill>
                <a:latin typeface="Meiryo UI" panose="020B0604030504040204" pitchFamily="50" charset="-128"/>
                <a:ea typeface="Meiryo UI" panose="020B0604030504040204" pitchFamily="50" charset="-128"/>
              </a:rPr>
              <a:t>強化</a:t>
            </a:r>
            <a:endParaRPr lang="en-US" altLang="ja-JP" sz="9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・「責任あるゲーミング」の観点からの公民連携パートナ－</a:t>
            </a:r>
            <a:r>
              <a:rPr lang="ja-JP" altLang="en-US" sz="900" dirty="0" smtClean="0">
                <a:solidFill>
                  <a:schemeClr val="tx1"/>
                </a:solidFill>
                <a:latin typeface="Meiryo UI" panose="020B0604030504040204" pitchFamily="50" charset="-128"/>
                <a:ea typeface="Meiryo UI" panose="020B0604030504040204" pitchFamily="50" charset="-128"/>
              </a:rPr>
              <a:t>シップ</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　体制の構築のため、</a:t>
            </a:r>
            <a:r>
              <a:rPr lang="en-US" altLang="ja-JP" sz="900" dirty="0">
                <a:solidFill>
                  <a:schemeClr val="tx1"/>
                </a:solidFill>
                <a:latin typeface="Meiryo UI" panose="020B0604030504040204" pitchFamily="50" charset="-128"/>
                <a:ea typeface="Meiryo UI" panose="020B0604030504040204" pitchFamily="50" charset="-128"/>
              </a:rPr>
              <a:t>IR</a:t>
            </a:r>
            <a:r>
              <a:rPr lang="ja-JP" altLang="en-US" sz="900" dirty="0">
                <a:solidFill>
                  <a:schemeClr val="tx1"/>
                </a:solidFill>
                <a:latin typeface="Meiryo UI" panose="020B0604030504040204" pitchFamily="50" charset="-128"/>
                <a:ea typeface="Meiryo UI" panose="020B0604030504040204" pitchFamily="50" charset="-128"/>
              </a:rPr>
              <a:t>事業者も参画する協議体を</a:t>
            </a:r>
            <a:r>
              <a:rPr lang="ja-JP" altLang="en-US" sz="900" dirty="0" smtClean="0">
                <a:solidFill>
                  <a:schemeClr val="tx1"/>
                </a:solidFill>
                <a:latin typeface="Meiryo UI" panose="020B0604030504040204" pitchFamily="50" charset="-128"/>
                <a:ea typeface="Meiryo UI" panose="020B0604030504040204" pitchFamily="50" charset="-128"/>
              </a:rPr>
              <a:t>設置</a:t>
            </a:r>
            <a:endParaRPr lang="en-US" altLang="ja-JP" sz="3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a:solidFill>
                  <a:schemeClr val="tx1"/>
                </a:solidFill>
                <a:latin typeface="Meiryo UI" panose="020B0604030504040204" pitchFamily="50" charset="-128"/>
                <a:ea typeface="Meiryo UI" panose="020B0604030504040204" pitchFamily="50" charset="-128"/>
              </a:rPr>
              <a:t>・依存症研究の先進地をめざす大阪・関西の学術機関等</a:t>
            </a:r>
            <a:r>
              <a:rPr lang="ja-JP" altLang="en-US" sz="900" dirty="0" smtClean="0">
                <a:solidFill>
                  <a:schemeClr val="tx1"/>
                </a:solidFill>
                <a:latin typeface="Meiryo UI" panose="020B0604030504040204" pitchFamily="50" charset="-128"/>
                <a:ea typeface="Meiryo UI" panose="020B0604030504040204" pitchFamily="50" charset="-128"/>
              </a:rPr>
              <a:t>で</a:t>
            </a:r>
            <a:r>
              <a:rPr lang="en-US" altLang="ja-JP" sz="900" dirty="0" smtClean="0">
                <a:solidFill>
                  <a:schemeClr val="tx1"/>
                </a:solidFill>
                <a:latin typeface="Meiryo UI" panose="020B0604030504040204" pitchFamily="50" charset="-128"/>
                <a:ea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rPr>
              <a:t>　構成するネットワークを構築</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ICT</a:t>
            </a:r>
            <a:r>
              <a:rPr lang="ja-JP" altLang="en-US" sz="900" dirty="0" smtClean="0">
                <a:solidFill>
                  <a:schemeClr val="tx1"/>
                </a:solidFill>
                <a:latin typeface="Meiryo UI" panose="020B0604030504040204" pitchFamily="50" charset="-128"/>
                <a:ea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rPr>
              <a:t>AI</a:t>
            </a:r>
            <a:r>
              <a:rPr lang="ja-JP" altLang="en-US" sz="900" dirty="0" smtClean="0">
                <a:solidFill>
                  <a:schemeClr val="tx1"/>
                </a:solidFill>
                <a:latin typeface="Meiryo UI" panose="020B0604030504040204" pitchFamily="50" charset="-128"/>
                <a:ea typeface="Meiryo UI" panose="020B0604030504040204" pitchFamily="50" charset="-128"/>
              </a:rPr>
              <a:t>技術を活用した先進的な依存症対策研究の推進　</a:t>
            </a:r>
            <a:endParaRPr lang="en-US" altLang="ja-JP" sz="900" dirty="0" smtClean="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900" dirty="0" smtClean="0">
                <a:solidFill>
                  <a:schemeClr val="tx1"/>
                </a:solidFill>
                <a:latin typeface="Meiryo UI" panose="020B0604030504040204" pitchFamily="50" charset="-128"/>
                <a:ea typeface="Meiryo UI" panose="020B0604030504040204" pitchFamily="50" charset="-128"/>
              </a:rPr>
              <a:t>　　　　　　　　　　　　　　　　　　　　　　　　　　　　　　　　　など</a:t>
            </a:r>
            <a:endParaRPr lang="en-US" altLang="ja-JP" sz="900" dirty="0">
              <a:solidFill>
                <a:schemeClr val="tx1"/>
              </a:solidFill>
              <a:latin typeface="Meiryo UI" panose="020B0604030504040204" pitchFamily="50" charset="-128"/>
              <a:ea typeface="Meiryo UI" panose="020B0604030504040204" pitchFamily="50" charset="-128"/>
            </a:endParaRPr>
          </a:p>
        </p:txBody>
      </p:sp>
      <p:sp>
        <p:nvSpPr>
          <p:cNvPr id="124" name="正方形/長方形 123"/>
          <p:cNvSpPr/>
          <p:nvPr/>
        </p:nvSpPr>
        <p:spPr>
          <a:xfrm>
            <a:off x="772046" y="3928292"/>
            <a:ext cx="1744756"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latin typeface="Meiryo UI" panose="020B0604030504040204" pitchFamily="50" charset="-128"/>
                <a:ea typeface="Meiryo UI" panose="020B0604030504040204" pitchFamily="50" charset="-128"/>
              </a:rPr>
              <a:t>府市、関係機関での取組み</a:t>
            </a:r>
          </a:p>
        </p:txBody>
      </p:sp>
    </p:spTree>
    <p:extLst>
      <p:ext uri="{BB962C8B-B14F-4D97-AF65-F5344CB8AC3E}">
        <p14:creationId xmlns:p14="http://schemas.microsoft.com/office/powerpoint/2010/main" val="2127654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300000"/>
                    </a14:imgEffect>
                    <a14:imgEffect>
                      <a14:brightnessContrast contrast="20000"/>
                    </a14:imgEffect>
                  </a14:imgLayer>
                </a14:imgProps>
              </a:ext>
            </a:extLst>
          </a:blip>
          <a:stretch>
            <a:fillRect/>
          </a:stretch>
        </p:blipFill>
        <p:spPr>
          <a:xfrm>
            <a:off x="3678898" y="3450023"/>
            <a:ext cx="5579011" cy="3265990"/>
          </a:xfrm>
          <a:prstGeom prst="ellipse">
            <a:avLst/>
          </a:prstGeom>
          <a:ln>
            <a:noFill/>
          </a:ln>
          <a:effectLst>
            <a:softEdge rad="112500"/>
          </a:effectLst>
        </p:spPr>
      </p:pic>
      <p:sp>
        <p:nvSpPr>
          <p:cNvPr id="9" name="角丸四角形 8"/>
          <p:cNvSpPr/>
          <p:nvPr/>
        </p:nvSpPr>
        <p:spPr>
          <a:xfrm>
            <a:off x="49696" y="1008331"/>
            <a:ext cx="6439762" cy="2488997"/>
          </a:xfrm>
          <a:prstGeom prst="roundRect">
            <a:avLst>
              <a:gd name="adj" fmla="val 8313"/>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50400" rtlCol="0" anchor="t"/>
          <a:lstStyle/>
          <a:p>
            <a:pPr eaLnBrk="0" fontAlgn="base" hangingPunct="0">
              <a:spcBef>
                <a:spcPct val="0"/>
              </a:spcBef>
              <a:spcAft>
                <a:spcPct val="0"/>
              </a:spcAft>
              <a:tabLst>
                <a:tab pos="622300" algn="l"/>
                <a:tab pos="4516120" algn="l"/>
              </a:tabLst>
            </a:pPr>
            <a:endParaRPr kumimoji="0" lang="en-US" altLang="ja-JP" sz="16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5776278" algn="r"/>
              </a:tabLst>
            </a:pPr>
            <a:r>
              <a:rPr kumimoji="0" lang="ja-JP" altLang="en-US"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最大級の投資を呼び込み、世界最高水準の都市型ＩＲを実現</a:t>
            </a:r>
            <a:endParaRPr kumimoji="0" lang="en-US" altLang="ja-JP"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58060" eaLnBrk="0" fontAlgn="base" hangingPunct="0">
              <a:spcBef>
                <a:spcPct val="0"/>
              </a:spcBef>
              <a:spcAft>
                <a:spcPct val="0"/>
              </a:spcAft>
              <a:tabLst>
                <a:tab pos="5776278" algn="r"/>
              </a:tabLst>
            </a:pP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504758" eaLnBrk="0" fontAlgn="base" hangingPunct="0">
              <a:spcBef>
                <a:spcPct val="0"/>
              </a:spcBef>
              <a:spcAft>
                <a:spcPct val="0"/>
              </a:spcAft>
              <a:tabLst>
                <a:tab pos="5778500" algn="r"/>
              </a:tabLst>
            </a:pP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大阪ＩＲ</a:t>
            </a:r>
            <a:r>
              <a:rPr kumimoji="0" lang="en-US" altLang="ja-JP"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9,300 </a:t>
            </a: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spcBef>
                <a:spcPct val="0"/>
              </a:spcBef>
              <a:spcAft>
                <a:spcPct val="0"/>
              </a:spcAft>
              <a:tabLst>
                <a:tab pos="5647373" algn="r"/>
              </a:tabLst>
            </a:pP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lnSpc>
                <a:spcPts val="2100"/>
              </a:lnSpc>
              <a:spcBef>
                <a:spcPct val="0"/>
              </a:spcBef>
              <a:spcAft>
                <a:spcPct val="0"/>
              </a:spcAft>
              <a:tabLst>
                <a:tab pos="4213860" algn="l"/>
                <a:tab pos="602742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シティセンター</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ラスベガス</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8,556 </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lnSpc>
                <a:spcPts val="2100"/>
              </a:lnSpc>
              <a:spcBef>
                <a:spcPct val="0"/>
              </a:spcBef>
              <a:spcAft>
                <a:spcPct val="0"/>
              </a:spcAft>
              <a:tabLst>
                <a:tab pos="4213860" algn="l"/>
                <a:tab pos="602742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リゾート・ワールド・セントーサ</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5,220 </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lnSpc>
                <a:spcPts val="2100"/>
              </a:lnSpc>
              <a:spcBef>
                <a:spcPct val="0"/>
              </a:spcBef>
              <a:spcAft>
                <a:spcPct val="0"/>
              </a:spcAft>
              <a:tabLst>
                <a:tab pos="4213860" algn="l"/>
                <a:tab pos="602742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マリーナ・ベイ・サンズ</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4,870 </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386965" eaLnBrk="0" fontAlgn="base" hangingPunct="0">
              <a:lnSpc>
                <a:spcPts val="2100"/>
              </a:lnSpc>
              <a:spcBef>
                <a:spcPct val="0"/>
              </a:spcBef>
              <a:spcAft>
                <a:spcPct val="0"/>
              </a:spcAft>
              <a:tabLst>
                <a:tab pos="4213860" algn="l"/>
                <a:tab pos="602742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サンズ・コタイ・セントラル</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4,029 </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566" y="0"/>
            <a:ext cx="12801600" cy="667341"/>
          </a:xfrm>
          <a:prstGeom prst="rect">
            <a:avLst/>
          </a:prstGeom>
          <a:solidFill>
            <a:srgbClr val="0000CC"/>
          </a:solidFill>
        </p:spPr>
        <p:txBody>
          <a:bodyPr wrap="square" rtlCol="0" anchor="ctr">
            <a:noAutofit/>
          </a:bodyPr>
          <a:lstStyle/>
          <a:p>
            <a:r>
              <a:rPr lang="ja-JP" altLang="en-US" sz="3500" b="1"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800" b="1" dirty="0">
              <a:solidFill>
                <a:schemeClr val="bg1"/>
              </a:solidFill>
              <a:latin typeface="HG丸ｺﾞｼｯｸM-PRO" panose="020F0600000000000000" pitchFamily="50" charset="-128"/>
              <a:ea typeface="HG丸ｺﾞｼｯｸM-PRO" panose="020F0600000000000000" pitchFamily="50" charset="-128"/>
              <a:cs typeface="Arial Unicode MS" panose="020B0604020202020204" pitchFamily="50" charset="-128"/>
            </a:endParaRPr>
          </a:p>
        </p:txBody>
      </p:sp>
      <p:pic>
        <p:nvPicPr>
          <p:cNvPr id="1026" name="Picture 2" descr="\\G0000sv0ns502\b24000$\doc\総務・企画G\★企画G\02 IR構想\05_納品\（１）大阪ＩＲ基本構想（案）及び概要版資料\03_イメージ図等\イメージ画像\00_パース図\野外エンタメ.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600" y="1819436"/>
            <a:ext cx="2193752" cy="1562400"/>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6471" y="810570"/>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投資規模</a:t>
            </a:r>
          </a:p>
        </p:txBody>
      </p:sp>
      <p:sp>
        <p:nvSpPr>
          <p:cNvPr id="16" name="角丸四角形 15"/>
          <p:cNvSpPr/>
          <p:nvPr/>
        </p:nvSpPr>
        <p:spPr>
          <a:xfrm>
            <a:off x="6703234" y="1023928"/>
            <a:ext cx="6061798" cy="2482698"/>
          </a:xfrm>
          <a:prstGeom prst="roundRect">
            <a:avLst>
              <a:gd name="adj" fmla="val 8313"/>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50400" rtlCol="0" anchor="t"/>
          <a:lstStyle/>
          <a:p>
            <a:pPr algn="ctr" eaLnBrk="0" fontAlgn="base" hangingPunct="0">
              <a:spcBef>
                <a:spcPct val="0"/>
              </a:spcBef>
              <a:spcAft>
                <a:spcPct val="0"/>
              </a:spcAft>
              <a:tabLst>
                <a:tab pos="3022600" algn="r"/>
                <a:tab pos="3271520" algn="r"/>
              </a:tabLst>
            </a:pPr>
            <a:endParaRPr kumimoji="0"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022600" algn="r"/>
                <a:tab pos="3271520" algn="r"/>
              </a:tabLst>
            </a:pPr>
            <a:r>
              <a:rPr kumimoji="0" lang="ja-JP" altLang="en-US"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都市型ＩＲにふさわしい超大型施設</a:t>
            </a:r>
            <a:endParaRPr kumimoji="0" lang="en-US" altLang="ja-JP"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022600" algn="r"/>
                <a:tab pos="3271520" algn="r"/>
              </a:tabLst>
            </a:pPr>
            <a:endParaRPr kumimoji="0"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022600" algn="r"/>
                <a:tab pos="3271520" algn="r"/>
              </a:tabLst>
            </a:pPr>
            <a:endParaRPr kumimoji="0" lang="en-US" altLang="ja-JP" sz="1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spcBef>
                <a:spcPct val="0"/>
              </a:spcBef>
              <a:spcAft>
                <a:spcPct val="0"/>
              </a:spcAft>
              <a:tabLst>
                <a:tab pos="3144838" algn="r"/>
              </a:tabLst>
            </a:pP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大阪ＩＲ</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100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spcBef>
                <a:spcPct val="0"/>
              </a:spcBef>
              <a:spcAft>
                <a:spcPct val="0"/>
              </a:spcAft>
              <a:tabLst>
                <a:tab pos="3387090" algn="r"/>
              </a:tabLst>
            </a:pP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lnSpc>
                <a:spcPts val="2100"/>
              </a:lnSpc>
              <a:spcBef>
                <a:spcPct val="0"/>
              </a:spcBef>
              <a:spcAft>
                <a:spcPct val="0"/>
              </a:spcAft>
              <a:tabLst>
                <a:tab pos="1884680" algn="l"/>
                <a:tab pos="338709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シティセンター</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ラスベガス</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167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 ㎡</a:t>
            </a: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lnSpc>
                <a:spcPts val="2100"/>
              </a:lnSpc>
              <a:spcBef>
                <a:spcPct val="0"/>
              </a:spcBef>
              <a:spcAft>
                <a:spcPct val="0"/>
              </a:spcAft>
              <a:tabLst>
                <a:tab pos="1884680" algn="l"/>
                <a:tab pos="338709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ザ・ベネチアン</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&amp;</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ザ・パラッツォ</a:t>
            </a:r>
            <a:r>
              <a:rPr kumimoji="0" lang="en-US" altLang="ja-JP" sz="8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ラスベガス</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163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 ㎡</a:t>
            </a: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lnSpc>
                <a:spcPts val="2100"/>
              </a:lnSpc>
              <a:spcBef>
                <a:spcPct val="0"/>
              </a:spcBef>
              <a:spcAft>
                <a:spcPct val="0"/>
              </a:spcAft>
              <a:tabLst>
                <a:tab pos="1884680" algn="l"/>
                <a:tab pos="338709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マリーナ・ベイ・サンズ</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84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58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 ㎡</a:t>
            </a:r>
            <a:endPar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5563" eaLnBrk="0" fontAlgn="base" hangingPunct="0">
              <a:lnSpc>
                <a:spcPts val="2100"/>
              </a:lnSpc>
              <a:spcBef>
                <a:spcPct val="0"/>
              </a:spcBef>
              <a:spcAft>
                <a:spcPct val="0"/>
              </a:spcAft>
              <a:tabLst>
                <a:tab pos="1884680" algn="l"/>
                <a:tab pos="338709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リゾート・ワールド・セントーサ</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34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 ㎡</a:t>
            </a:r>
            <a:endParaRPr kumimoji="0" lang="en-US" altLang="ja-JP" sz="112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6666952" y="810569"/>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延床面積</a:t>
            </a:r>
          </a:p>
        </p:txBody>
      </p:sp>
      <p:sp>
        <p:nvSpPr>
          <p:cNvPr id="20" name="角丸四角形 19"/>
          <p:cNvSpPr/>
          <p:nvPr/>
        </p:nvSpPr>
        <p:spPr>
          <a:xfrm>
            <a:off x="49697" y="3889437"/>
            <a:ext cx="4114396" cy="2322520"/>
          </a:xfrm>
          <a:prstGeom prst="roundRect">
            <a:avLst>
              <a:gd name="adj" fmla="val 8313"/>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eaLnBrk="0" fontAlgn="base" hangingPunct="0">
              <a:spcBef>
                <a:spcPct val="0"/>
              </a:spcBef>
              <a:spcAft>
                <a:spcPct val="0"/>
              </a:spcAft>
              <a:tabLst>
                <a:tab pos="3133725" algn="r"/>
                <a:tab pos="3271520" algn="r"/>
              </a:tabLst>
            </a:pP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133725" algn="r"/>
                <a:tab pos="3271520" algn="r"/>
              </a:tabLst>
            </a:pPr>
            <a:r>
              <a:rPr kumimoji="0" lang="ja-JP" altLang="en-US"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観光振興・経済振興・公益還元</a:t>
            </a:r>
            <a:endParaRPr kumimoji="0" lang="en-US" altLang="ja-JP"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133725" algn="r"/>
                <a:tab pos="3271520" algn="r"/>
              </a:tabLst>
            </a:pPr>
            <a:r>
              <a:rPr kumimoji="0" lang="ja-JP" altLang="en-US"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に貢献する収入規模</a:t>
            </a:r>
            <a:endParaRPr kumimoji="0" lang="en-US" altLang="ja-JP" sz="154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133725" algn="r"/>
                <a:tab pos="3271520" algn="r"/>
              </a:tabLst>
            </a:pPr>
            <a:endParaRPr kumimoji="0" lang="en-US" altLang="ja-JP" sz="28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spcBef>
                <a:spcPct val="0"/>
              </a:spcBef>
              <a:spcAft>
                <a:spcPct val="0"/>
              </a:spcAft>
              <a:tabLst>
                <a:tab pos="3633788" algn="r"/>
              </a:tabLst>
            </a:pP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大阪ＩＲ</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ゲーミング収入</a:t>
            </a:r>
            <a:r>
              <a:rPr kumimoji="0" lang="en-US" altLang="ja-JP"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3,800 </a:t>
            </a:r>
            <a:r>
              <a:rPr kumimoji="0" lang="ja-JP" altLang="en-US"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endParaRPr kumimoji="0" lang="en-US" altLang="ja-JP" sz="147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eaLnBrk="0" fontAlgn="base" hangingPunct="0">
              <a:spcBef>
                <a:spcPct val="0"/>
              </a:spcBef>
              <a:spcAft>
                <a:spcPct val="0"/>
              </a:spcAft>
              <a:tabLst>
                <a:tab pos="3133725" algn="r"/>
                <a:tab pos="3271520" algn="r"/>
              </a:tabLst>
            </a:pPr>
            <a:endParaRPr kumimoji="0" lang="en-US" altLang="ja-JP" sz="2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636010" algn="r"/>
              </a:tabLst>
            </a:pP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総収入</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4,800</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004695" eaLnBrk="0" fontAlgn="base" hangingPunct="0">
              <a:spcBef>
                <a:spcPct val="0"/>
              </a:spcBef>
              <a:spcAft>
                <a:spcPct val="0"/>
              </a:spcAft>
              <a:tabLst>
                <a:tab pos="3767138" algn="r"/>
              </a:tabLst>
            </a:pPr>
            <a:endParaRPr kumimoji="0" lang="en-US" altLang="ja-JP" sz="2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540"/>
              </a:lnSpc>
              <a:spcBef>
                <a:spcPct val="0"/>
              </a:spcBef>
              <a:spcAft>
                <a:spcPct val="0"/>
              </a:spcAft>
              <a:tabLst>
                <a:tab pos="1375728" algn="l"/>
                <a:tab pos="2262505" algn="l"/>
                <a:tab pos="3767138"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ギャラクシー・マカオ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5,819</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(6,241</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0" fontAlgn="base" hangingPunct="0">
              <a:lnSpc>
                <a:spcPts val="1540"/>
              </a:lnSpc>
              <a:spcBef>
                <a:spcPct val="0"/>
              </a:spcBef>
              <a:spcAft>
                <a:spcPct val="0"/>
              </a:spcAft>
              <a:tabLst>
                <a:tab pos="1375728" algn="l"/>
                <a:tab pos="2262505" algn="l"/>
                <a:tab pos="3767138"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ザ・ベネチアン・マカオ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2,912</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(3,379</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0" fontAlgn="base" hangingPunct="0">
              <a:lnSpc>
                <a:spcPts val="1540"/>
              </a:lnSpc>
              <a:spcBef>
                <a:spcPct val="0"/>
              </a:spcBef>
              <a:spcAft>
                <a:spcPct val="0"/>
              </a:spcAft>
              <a:tabLst>
                <a:tab pos="1375728" algn="l"/>
                <a:tab pos="2262505" algn="l"/>
                <a:tab pos="3767138"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マリーナ・ベイ・サンズ</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2,849</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(3,564</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eaLnBrk="0" fontAlgn="base" hangingPunct="0">
              <a:lnSpc>
                <a:spcPts val="1540"/>
              </a:lnSpc>
              <a:spcBef>
                <a:spcPct val="0"/>
              </a:spcBef>
              <a:spcAft>
                <a:spcPct val="0"/>
              </a:spcAft>
              <a:tabLst>
                <a:tab pos="1375728" algn="l"/>
                <a:tab pos="2262505" algn="l"/>
                <a:tab pos="3767138" algn="r"/>
              </a:tabLst>
            </a:pP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リゾート・ワールド・セントーサ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1,467</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  </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億円</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r" eaLnBrk="0" fontAlgn="base" hangingPunct="0">
              <a:lnSpc>
                <a:spcPts val="1540"/>
              </a:lnSpc>
              <a:spcBef>
                <a:spcPct val="0"/>
              </a:spcBef>
              <a:spcAft>
                <a:spcPct val="0"/>
              </a:spcAft>
              <a:tabLst>
                <a:tab pos="1375728" algn="l"/>
                <a:tab pos="3767138" algn="r"/>
              </a:tabLst>
            </a:pP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（各社</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年年次報告書による）</a:t>
            </a:r>
            <a:endParaRPr lang="ja-JP" altLang="en-US" sz="98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3566" y="3727602"/>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収入規模</a:t>
            </a:r>
          </a:p>
        </p:txBody>
      </p:sp>
      <p:pic>
        <p:nvPicPr>
          <p:cNvPr id="1031" name="Picture 7" descr="\\G0000sv0ns502\b24000$\doc\推進G\理解促進\プロポーザル\◆検査\納品データ\動画以外\04 leaflet\魅力\画像\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3510" y="1826110"/>
            <a:ext cx="2187585" cy="1560979"/>
          </a:xfrm>
          <a:prstGeom prst="rect">
            <a:avLst/>
          </a:prstGeom>
          <a:noFill/>
          <a:extLst>
            <a:ext uri="{909E8E84-426E-40DD-AFC4-6F175D3DCCD1}">
              <a14:hiddenFill xmlns:a14="http://schemas.microsoft.com/office/drawing/2010/main">
                <a:solidFill>
                  <a:srgbClr val="FFFFFF"/>
                </a:solidFill>
              </a14:hiddenFill>
            </a:ext>
          </a:extLst>
        </p:spPr>
      </p:pic>
      <p:sp>
        <p:nvSpPr>
          <p:cNvPr id="26" name="角丸四角形 25"/>
          <p:cNvSpPr/>
          <p:nvPr/>
        </p:nvSpPr>
        <p:spPr>
          <a:xfrm>
            <a:off x="49696" y="6604066"/>
            <a:ext cx="8521057" cy="2934660"/>
          </a:xfrm>
          <a:prstGeom prst="roundRect">
            <a:avLst>
              <a:gd name="adj" fmla="val 8313"/>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eaLnBrk="0" fontAlgn="base" hangingPunct="0">
              <a:spcBef>
                <a:spcPct val="0"/>
              </a:spcBef>
              <a:spcAft>
                <a:spcPct val="0"/>
              </a:spcAft>
              <a:tabLst>
                <a:tab pos="622300" algn="l"/>
                <a:tab pos="4516120" algn="l"/>
              </a:tabLst>
            </a:pP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eaLnBrk="0" fontAlgn="base" hangingPunct="0">
              <a:spcBef>
                <a:spcPct val="0"/>
              </a:spcBef>
              <a:spcAft>
                <a:spcPct val="0"/>
              </a:spcAft>
            </a:pPr>
            <a:r>
              <a:rPr kumimoji="0" lang="ja-JP" altLang="en-US"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世界水準の競争力を備えた日本最大の複合ＭＩＣＥ施設</a:t>
            </a:r>
            <a:endParaRPr kumimoji="0" lang="en-US" altLang="ja-JP"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258060" eaLnBrk="0" fontAlgn="base" hangingPunct="0">
              <a:spcBef>
                <a:spcPct val="0"/>
              </a:spcBef>
              <a:spcAft>
                <a:spcPct val="0"/>
              </a:spcAft>
              <a:tabLst>
                <a:tab pos="2880360" algn="l"/>
                <a:tab pos="5749608" algn="r"/>
              </a:tabLst>
            </a:pPr>
            <a:endParaRPr kumimoji="0" lang="en-US" altLang="ja-JP" sz="5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129030" eaLnBrk="0" fontAlgn="base" hangingPunct="0">
              <a:lnSpc>
                <a:spcPts val="2240"/>
              </a:lnSpc>
              <a:spcBef>
                <a:spcPct val="0"/>
              </a:spcBef>
              <a:spcAft>
                <a:spcPct val="0"/>
              </a:spcAft>
              <a:tabLst>
                <a:tab pos="2391410" algn="l"/>
                <a:tab pos="3764915" algn="l"/>
              </a:tabLst>
            </a:pP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大阪ＩＲ</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&lt;</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国際会議場</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最大会議室６千人・１万２千人規模に対応</a:t>
            </a:r>
            <a:endParaRPr kumimoji="0" lang="en-US" altLang="ja-JP" sz="147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97903" eaLnBrk="0" fontAlgn="base" hangingPunct="0">
              <a:lnSpc>
                <a:spcPts val="2240"/>
              </a:lnSpc>
              <a:spcBef>
                <a:spcPct val="0"/>
              </a:spcBef>
              <a:spcAft>
                <a:spcPct val="0"/>
              </a:spcAft>
              <a:tabLst>
                <a:tab pos="2391410" algn="l"/>
                <a:tab pos="3764915" algn="l"/>
              </a:tabLst>
            </a:pPr>
            <a:r>
              <a:rPr kumimoji="0" lang="en-US" altLang="ja-JP" sz="14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展示場</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	10</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万㎡の展示面積　</a:t>
            </a:r>
            <a:endParaRPr kumimoji="0" lang="en-US" altLang="ja-JP" sz="147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3566" y="6413580"/>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国際会議場・展示場</a:t>
            </a:r>
          </a:p>
        </p:txBody>
      </p:sp>
      <p:pic>
        <p:nvPicPr>
          <p:cNvPr id="1033" name="Picture 9" descr="\\G0000sv0ns502\b24000$\doc\推進G\理解促進\プロポーザル\◆検査\納品データ\動画以外\04 leaflet\魅力\画像\0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602" y="7792862"/>
            <a:ext cx="2193751" cy="15624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9247529" y="9135482"/>
            <a:ext cx="3605189" cy="471539"/>
          </a:xfrm>
          <a:prstGeom prst="rect">
            <a:avLst/>
          </a:prstGeom>
        </p:spPr>
        <p:txBody>
          <a:bodyPr wrap="square">
            <a:spAutoFit/>
          </a:bodyPr>
          <a:lstStyle/>
          <a:p>
            <a:pPr lvl="0" eaLnBrk="0" fontAlgn="base" hangingPunct="0">
              <a:lnSpc>
                <a:spcPct val="110000"/>
              </a:lnSpc>
              <a:spcBef>
                <a:spcPct val="0"/>
              </a:spcBef>
              <a:spcAft>
                <a:spcPct val="0"/>
              </a:spcAft>
            </a:pP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kumimoji="0" lang="zh-TW"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特定複合観光施設区域整備推進会議資料</a:t>
            </a:r>
            <a:endParaRPr kumimoji="0" lang="en-US" altLang="zh-TW" sz="112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eaLnBrk="0" fontAlgn="base" hangingPunct="0">
              <a:lnSpc>
                <a:spcPct val="110000"/>
              </a:lnSpc>
              <a:spcBef>
                <a:spcPct val="0"/>
              </a:spcBef>
              <a:spcAft>
                <a:spcPct val="0"/>
              </a:spcAft>
            </a:pP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各社ホームページ</a:t>
            </a:r>
          </a:p>
        </p:txBody>
      </p:sp>
      <p:sp>
        <p:nvSpPr>
          <p:cNvPr id="4" name="テキスト ボックス 3"/>
          <p:cNvSpPr txBox="1"/>
          <p:nvPr/>
        </p:nvSpPr>
        <p:spPr>
          <a:xfrm>
            <a:off x="10909557" y="667341"/>
            <a:ext cx="1943160" cy="264688"/>
          </a:xfrm>
          <a:prstGeom prst="rect">
            <a:avLst/>
          </a:prstGeom>
          <a:noFill/>
        </p:spPr>
        <p:txBody>
          <a:bodyPr wrap="none" rtlCol="0">
            <a:spAutoFit/>
          </a:bodyPr>
          <a:lstStyle/>
          <a:p>
            <a:pPr algn="r"/>
            <a:r>
              <a:rPr lang="en-US" altLang="ja-JP" sz="1120" dirty="0">
                <a:latin typeface="+mj-ea"/>
                <a:ea typeface="+mj-ea"/>
              </a:rPr>
              <a:t>※ </a:t>
            </a:r>
            <a:r>
              <a:rPr lang="ja-JP" altLang="en-US" sz="1120" dirty="0">
                <a:latin typeface="+mj-ea"/>
                <a:ea typeface="+mj-ea"/>
              </a:rPr>
              <a:t>大阪ＩＲの想定事業モデル</a:t>
            </a:r>
          </a:p>
        </p:txBody>
      </p:sp>
      <p:graphicFrame>
        <p:nvGraphicFramePr>
          <p:cNvPr id="5" name="表 4"/>
          <p:cNvGraphicFramePr>
            <a:graphicFrameLocks noGrp="1"/>
          </p:cNvGraphicFramePr>
          <p:nvPr>
            <p:extLst/>
          </p:nvPr>
        </p:nvGraphicFramePr>
        <p:xfrm>
          <a:off x="2569975" y="7892464"/>
          <a:ext cx="5847050" cy="831840"/>
        </p:xfrm>
        <a:graphic>
          <a:graphicData uri="http://schemas.openxmlformats.org/drawingml/2006/table">
            <a:tbl>
              <a:tblPr firstRow="1" bandRow="1">
                <a:tableStyleId>{5C22544A-7EE6-4342-B048-85BDC9FD1C3A}</a:tableStyleId>
              </a:tblPr>
              <a:tblGrid>
                <a:gridCol w="222594">
                  <a:extLst>
                    <a:ext uri="{9D8B030D-6E8A-4147-A177-3AD203B41FA5}">
                      <a16:colId xmlns:a16="http://schemas.microsoft.com/office/drawing/2014/main" val="20000"/>
                    </a:ext>
                  </a:extLst>
                </a:gridCol>
                <a:gridCol w="1607122">
                  <a:extLst>
                    <a:ext uri="{9D8B030D-6E8A-4147-A177-3AD203B41FA5}">
                      <a16:colId xmlns:a16="http://schemas.microsoft.com/office/drawing/2014/main" val="20001"/>
                    </a:ext>
                  </a:extLst>
                </a:gridCol>
                <a:gridCol w="914859">
                  <a:extLst>
                    <a:ext uri="{9D8B030D-6E8A-4147-A177-3AD203B41FA5}">
                      <a16:colId xmlns:a16="http://schemas.microsoft.com/office/drawing/2014/main" val="20002"/>
                    </a:ext>
                  </a:extLst>
                </a:gridCol>
                <a:gridCol w="884366">
                  <a:extLst>
                    <a:ext uri="{9D8B030D-6E8A-4147-A177-3AD203B41FA5}">
                      <a16:colId xmlns:a16="http://schemas.microsoft.com/office/drawing/2014/main" val="20003"/>
                    </a:ext>
                  </a:extLst>
                </a:gridCol>
                <a:gridCol w="99422">
                  <a:extLst>
                    <a:ext uri="{9D8B030D-6E8A-4147-A177-3AD203B41FA5}">
                      <a16:colId xmlns:a16="http://schemas.microsoft.com/office/drawing/2014/main" val="20004"/>
                    </a:ext>
                  </a:extLst>
                </a:gridCol>
                <a:gridCol w="1211456">
                  <a:extLst>
                    <a:ext uri="{9D8B030D-6E8A-4147-A177-3AD203B41FA5}">
                      <a16:colId xmlns:a16="http://schemas.microsoft.com/office/drawing/2014/main" val="20005"/>
                    </a:ext>
                  </a:extLst>
                </a:gridCol>
                <a:gridCol w="907231">
                  <a:extLst>
                    <a:ext uri="{9D8B030D-6E8A-4147-A177-3AD203B41FA5}">
                      <a16:colId xmlns:a16="http://schemas.microsoft.com/office/drawing/2014/main" val="20006"/>
                    </a:ext>
                  </a:extLst>
                </a:gridCol>
              </a:tblGrid>
              <a:tr h="200340">
                <a:tc rowSpan="4">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endPar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国際会議場</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最大会議室</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総収容人数</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展示場</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展示面積</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200340">
                <a:tc v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 marR="7200" marT="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東京国際フォーラム</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5,012</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10,642</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504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東京ビッグサイト</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95,420㎡</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340">
                <a:tc v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 marR="7200" marT="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パシフィコ横浜</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5,002</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11,276</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504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幕張メッセ</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75,098㎡</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340">
                <a:tc vMerge="1">
                  <a:txBody>
                    <a:bodyPr/>
                    <a:lstStyle/>
                    <a:p>
                      <a:pPr algn="ctr"/>
                      <a:endParaRPr kumimoji="1" lang="ja-JP" altLang="en-US" sz="7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 marR="10800" marT="7200" marB="72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zh-TW"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大阪府立国際会議場</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2,754</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8,578</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504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インテックス大阪</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70,078㎡</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080" marR="100800" marT="20160" marB="20160" anchor="ctr">
                    <a:lnL w="31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7" name="表 26"/>
          <p:cNvGraphicFramePr>
            <a:graphicFrameLocks noGrp="1"/>
          </p:cNvGraphicFramePr>
          <p:nvPr>
            <p:extLst/>
          </p:nvPr>
        </p:nvGraphicFramePr>
        <p:xfrm>
          <a:off x="2569975" y="8815765"/>
          <a:ext cx="5847051" cy="623880"/>
        </p:xfrm>
        <a:graphic>
          <a:graphicData uri="http://schemas.openxmlformats.org/drawingml/2006/table">
            <a:tbl>
              <a:tblPr firstRow="1" bandRow="1">
                <a:tableStyleId>{5C22544A-7EE6-4342-B048-85BDC9FD1C3A}</a:tableStyleId>
              </a:tblPr>
              <a:tblGrid>
                <a:gridCol w="222699">
                  <a:extLst>
                    <a:ext uri="{9D8B030D-6E8A-4147-A177-3AD203B41FA5}">
                      <a16:colId xmlns:a16="http://schemas.microsoft.com/office/drawing/2014/main" val="20000"/>
                    </a:ext>
                  </a:extLst>
                </a:gridCol>
                <a:gridCol w="3025660">
                  <a:extLst>
                    <a:ext uri="{9D8B030D-6E8A-4147-A177-3AD203B41FA5}">
                      <a16:colId xmlns:a16="http://schemas.microsoft.com/office/drawing/2014/main" val="20001"/>
                    </a:ext>
                  </a:extLst>
                </a:gridCol>
                <a:gridCol w="1299346">
                  <a:extLst>
                    <a:ext uri="{9D8B030D-6E8A-4147-A177-3AD203B41FA5}">
                      <a16:colId xmlns:a16="http://schemas.microsoft.com/office/drawing/2014/main" val="20002"/>
                    </a:ext>
                  </a:extLst>
                </a:gridCol>
                <a:gridCol w="1299346">
                  <a:extLst>
                    <a:ext uri="{9D8B030D-6E8A-4147-A177-3AD203B41FA5}">
                      <a16:colId xmlns:a16="http://schemas.microsoft.com/office/drawing/2014/main" val="20003"/>
                    </a:ext>
                  </a:extLst>
                </a:gridCol>
              </a:tblGrid>
              <a:tr h="200340">
                <a:tc rowSpan="3">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アジア・太洋州の主な</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最大会議室</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展示面積</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200340">
                <a:tc v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 marR="10800" marT="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0"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ザ・ベネチアン・マカオ </a:t>
                      </a:r>
                      <a:r>
                        <a:rPr kumimoji="0"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6,100</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0160" marR="1008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74,682㎡</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0160" marR="1008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340">
                <a:tc vMerge="1">
                  <a:txBody>
                    <a:bodyPr/>
                    <a:lstStyle/>
                    <a:p>
                      <a:pPr algn="ctr"/>
                      <a:endParaRPr kumimoji="1" lang="ja-JP" altLang="en-US" sz="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 marR="10800" marT="0" marB="0" anchor="ctr">
                    <a:lnL w="63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マリーナ・ベイ・サンズ </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5,400</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0160" marR="1008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31,750㎡</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20160" marR="100800" marT="20160" marB="2016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36" name="図 35"/>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29000"/>
                    </a14:imgEffect>
                  </a14:imgLayer>
                </a14:imgProps>
              </a:ext>
              <a:ext uri="{28A0092B-C50C-407E-A947-70E740481C1C}">
                <a14:useLocalDpi xmlns:a14="http://schemas.microsoft.com/office/drawing/2010/main" val="0"/>
              </a:ext>
            </a:extLst>
          </a:blip>
          <a:srcRect l="14288" t="39902" r="57512" b="27012"/>
          <a:stretch/>
        </p:blipFill>
        <p:spPr>
          <a:xfrm>
            <a:off x="5695123" y="3690070"/>
            <a:ext cx="2466101" cy="2189460"/>
          </a:xfrm>
          <a:prstGeom prst="ellipse">
            <a:avLst/>
          </a:prstGeom>
          <a:ln>
            <a:noFill/>
          </a:ln>
          <a:effectLst>
            <a:softEdge rad="112500"/>
          </a:effectLst>
        </p:spPr>
      </p:pic>
      <p:sp>
        <p:nvSpPr>
          <p:cNvPr id="37" name="テキスト ボックス 29"/>
          <p:cNvSpPr txBox="1"/>
          <p:nvPr/>
        </p:nvSpPr>
        <p:spPr>
          <a:xfrm>
            <a:off x="6684856" y="5304656"/>
            <a:ext cx="1429735" cy="510166"/>
          </a:xfrm>
          <a:prstGeom prst="rect">
            <a:avLst/>
          </a:prstGeom>
          <a:noFill/>
        </p:spPr>
        <p:txBody>
          <a:bodyPr wrap="square" rtlCol="0">
            <a:noAutofit/>
          </a:bodyPr>
          <a:lstStyle/>
          <a:p>
            <a:pPr>
              <a:lnSpc>
                <a:spcPts val="1680"/>
              </a:lnSpc>
            </a:pPr>
            <a:r>
              <a:rPr lang="ja-JP" altLang="en-US" sz="2800" b="1" cap="small" dirty="0">
                <a:solidFill>
                  <a:srgbClr val="F14124"/>
                </a:solidFill>
                <a:effectLst>
                  <a:glow rad="228600">
                    <a:schemeClr val="bg1">
                      <a:alpha val="87000"/>
                    </a:schemeClr>
                  </a:glow>
                </a:effectLst>
                <a:latin typeface="Meiryo UI" panose="020B0604030504040204" pitchFamily="50" charset="-128"/>
                <a:ea typeface="Meiryo UI" panose="020B0604030504040204" pitchFamily="50" charset="-128"/>
                <a:cs typeface="Times New Roman" panose="02020603050405020304" pitchFamily="18" charset="0"/>
              </a:rPr>
              <a:t>夢洲</a:t>
            </a:r>
            <a:endParaRPr lang="ja-JP" altLang="en-US" sz="3920" b="1"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9" name="円/楕円 7"/>
          <p:cNvSpPr/>
          <p:nvPr/>
        </p:nvSpPr>
        <p:spPr>
          <a:xfrm flipV="1">
            <a:off x="6620874" y="5052103"/>
            <a:ext cx="151200" cy="151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3500"/>
          </a:p>
        </p:txBody>
      </p:sp>
      <p:sp>
        <p:nvSpPr>
          <p:cNvPr id="31" name="角丸四角形 30"/>
          <p:cNvSpPr/>
          <p:nvPr/>
        </p:nvSpPr>
        <p:spPr>
          <a:xfrm>
            <a:off x="8861414" y="3927991"/>
            <a:ext cx="3885855" cy="5161719"/>
          </a:xfrm>
          <a:prstGeom prst="roundRect">
            <a:avLst>
              <a:gd name="adj" fmla="val 6364"/>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50400" rtlCol="0" anchor="t"/>
          <a:lstStyle/>
          <a:p>
            <a:pPr algn="ctr" eaLnBrk="0" fontAlgn="base" hangingPunct="0">
              <a:spcBef>
                <a:spcPct val="0"/>
              </a:spcBef>
              <a:spcAft>
                <a:spcPct val="0"/>
              </a:spcAft>
              <a:tabLst>
                <a:tab pos="3022600" algn="r"/>
                <a:tab pos="3271520" algn="r"/>
              </a:tabLst>
            </a:pPr>
            <a:endParaRPr kumimoji="0" lang="en-US" altLang="ja-JP"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lnSpc>
                <a:spcPts val="1680"/>
              </a:lnSpc>
              <a:spcBef>
                <a:spcPct val="0"/>
              </a:spcBef>
              <a:spcAft>
                <a:spcPct val="0"/>
              </a:spcAft>
              <a:tabLst>
                <a:tab pos="3022600" algn="r"/>
                <a:tab pos="3271520" algn="r"/>
              </a:tabLst>
            </a:pPr>
            <a:r>
              <a:rPr kumimoji="0" lang="ja-JP" altLang="en-US"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日本最大級の規模を有する</a:t>
            </a:r>
            <a:endParaRPr kumimoji="0" lang="en-US" altLang="ja-JP"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lnSpc>
                <a:spcPts val="1680"/>
              </a:lnSpc>
              <a:spcBef>
                <a:spcPct val="0"/>
              </a:spcBef>
              <a:spcAft>
                <a:spcPct val="0"/>
              </a:spcAft>
              <a:tabLst>
                <a:tab pos="3022600" algn="r"/>
                <a:tab pos="3271520" algn="r"/>
              </a:tabLst>
            </a:pPr>
            <a:r>
              <a:rPr kumimoji="0" lang="ja-JP" altLang="en-US"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宿泊施設</a:t>
            </a:r>
            <a:endParaRPr kumimoji="0" lang="en-US" altLang="ja-JP" sz="154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0" fontAlgn="base" hangingPunct="0">
              <a:spcBef>
                <a:spcPct val="0"/>
              </a:spcBef>
              <a:spcAft>
                <a:spcPct val="0"/>
              </a:spcAft>
              <a:tabLst>
                <a:tab pos="3022600" algn="r"/>
                <a:tab pos="3271520" algn="r"/>
              </a:tabLst>
            </a:pPr>
            <a:endParaRPr kumimoji="0" lang="en-US" altLang="ja-JP"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680"/>
              </a:lnSpc>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lnSpc>
                <a:spcPts val="1680"/>
              </a:lnSpc>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68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0" fontAlgn="base" hangingPunct="0">
              <a:spcBef>
                <a:spcPct val="0"/>
              </a:spcBef>
              <a:spcAft>
                <a:spcPct val="0"/>
              </a:spcAft>
              <a:tabLst>
                <a:tab pos="3391535" algn="r"/>
                <a:tab pos="4891723" algn="r"/>
                <a:tab pos="5654040" algn="r"/>
              </a:tabLst>
            </a:pPr>
            <a:endParaRPr kumimoji="0" lang="en-US" altLang="ja-JP" sz="168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44475" eaLnBrk="0" fontAlgn="base" hangingPunct="0">
              <a:lnSpc>
                <a:spcPts val="1680"/>
              </a:lnSpc>
              <a:spcBef>
                <a:spcPct val="0"/>
              </a:spcBef>
              <a:spcAft>
                <a:spcPct val="0"/>
              </a:spcAft>
              <a:tabLst>
                <a:tab pos="3144838" algn="r"/>
                <a:tab pos="4891723" algn="r"/>
                <a:tab pos="5654040" algn="r"/>
              </a:tabLst>
            </a:pP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大阪ＩＲ</a:t>
            </a:r>
            <a:r>
              <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3,000 </a:t>
            </a:r>
            <a:r>
              <a:rPr kumimoji="0" lang="ja-JP" altLang="en-US"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47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algn="ctr" eaLnBrk="0" fontAlgn="base" hangingPunct="0">
              <a:lnSpc>
                <a:spcPts val="1680"/>
              </a:lnSpc>
              <a:spcBef>
                <a:spcPct val="0"/>
              </a:spcBef>
              <a:spcAft>
                <a:spcPct val="0"/>
              </a:spcAft>
              <a:tabLst>
                <a:tab pos="3022600" algn="r"/>
                <a:tab pos="3271520" algn="r"/>
              </a:tabLst>
            </a:pPr>
            <a:endParaRPr kumimoji="0" lang="en-US" altLang="ja-JP" sz="147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品川プリンスホテル</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3,560</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アパホテル＆リゾート</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東京ベイ幕張</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2,007</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ホテルニューオータニ</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1,479</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リーガロイヤルホテル</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1,042</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3395980" algn="r"/>
              </a:tabLst>
            </a:pP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60220" algn="l"/>
                <a:tab pos="339598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ザ・ベネチアン</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&amp;</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ザ・パラッツォ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ラスベガス</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9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7,092</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サンズ・コタイ・セントラル</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マカオ</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6,279</a:t>
            </a: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26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マリーナ・ベイ・サンズ</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2,561</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31128" eaLnBrk="0" fontAlgn="base" hangingPunct="0">
              <a:lnSpc>
                <a:spcPts val="1680"/>
              </a:lnSpc>
              <a:spcBef>
                <a:spcPct val="0"/>
              </a:spcBef>
              <a:spcAft>
                <a:spcPct val="0"/>
              </a:spcAft>
              <a:tabLst>
                <a:tab pos="1751330" algn="l"/>
                <a:tab pos="3395980" algn="r"/>
              </a:tabLst>
            </a:pPr>
            <a:r>
              <a:rPr kumimoji="0" lang="ja-JP" altLang="en-US"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リゾート・ワールド・セントーサ</a:t>
            </a:r>
            <a:r>
              <a:rPr kumimoji="0" lang="en-US" altLang="ja-JP" sz="112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シンガポール</a:t>
            </a:r>
            <a:r>
              <a:rPr kumimoji="0" lang="en-US" altLang="ja-JP" sz="98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1,612</a:t>
            </a:r>
            <a:r>
              <a:rPr kumimoji="0" lang="ja-JP" altLang="en-US" sz="126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室</a:t>
            </a:r>
            <a:endParaRPr kumimoji="0" lang="en-US" altLang="ja-JP" sz="126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8820269" y="3722836"/>
            <a:ext cx="2921880" cy="39552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182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宿泊施設</a:t>
            </a:r>
          </a:p>
        </p:txBody>
      </p:sp>
      <p:pic>
        <p:nvPicPr>
          <p:cNvPr id="3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51220" y="4851179"/>
            <a:ext cx="2170545" cy="15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テキスト ボックス 28"/>
          <p:cNvSpPr txBox="1"/>
          <p:nvPr/>
        </p:nvSpPr>
        <p:spPr>
          <a:xfrm>
            <a:off x="444832" y="107764"/>
            <a:ext cx="9144000" cy="476672"/>
          </a:xfrm>
          <a:prstGeom prst="rect">
            <a:avLst/>
          </a:prstGeom>
          <a:solidFill>
            <a:srgbClr val="0000CC"/>
          </a:solidFill>
        </p:spPr>
        <p:txBody>
          <a:bodyPr wrap="square" rtlCol="0" anchor="ctr">
            <a:noAutofit/>
          </a:bodyPr>
          <a:lstStyle/>
          <a:p>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400" b="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世界最大級の都市型ＩＲ</a:t>
            </a:r>
            <a:r>
              <a:rPr lang="ja-JP" altLang="en-US" sz="2400" b="1" i="1" dirty="0" smtClean="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400" b="1" i="1" dirty="0" smtClean="0">
                <a:solidFill>
                  <a:schemeClr val="bg1"/>
                </a:solidFill>
                <a:latin typeface="HG丸ｺﾞｼｯｸM-PRO" panose="020F0600000000000000" pitchFamily="50" charset="-128"/>
                <a:ea typeface="HG丸ｺﾞｼｯｸM-PRO" panose="020F0600000000000000" pitchFamily="50" charset="-128"/>
                <a:cs typeface="Arial Unicode MS" panose="020B0604020202020204" pitchFamily="50" charset="-128"/>
              </a:rPr>
              <a:t>～ 大阪ＩＲの魅力 ～</a:t>
            </a:r>
            <a:endParaRPr lang="en-US" altLang="ja-JP" sz="2400" b="1" dirty="0">
              <a:solidFill>
                <a:schemeClr val="bg1"/>
              </a:solidFill>
              <a:latin typeface="HG丸ｺﾞｼｯｸM-PRO" panose="020F0600000000000000" pitchFamily="50" charset="-128"/>
              <a:ea typeface="HG丸ｺﾞｼｯｸM-PRO" panose="020F0600000000000000" pitchFamily="50" charset="-128"/>
              <a:cs typeface="Arial Unicode MS" panose="020B0604020202020204" pitchFamily="50" charset="-128"/>
            </a:endParaRPr>
          </a:p>
        </p:txBody>
      </p:sp>
      <p:sp>
        <p:nvSpPr>
          <p:cNvPr id="33" name="テキスト ボックス 32"/>
          <p:cNvSpPr txBox="1"/>
          <p:nvPr/>
        </p:nvSpPr>
        <p:spPr>
          <a:xfrm>
            <a:off x="11513368" y="155561"/>
            <a:ext cx="1028655" cy="349702"/>
          </a:xfrm>
          <a:prstGeom prst="rect">
            <a:avLst/>
          </a:prstGeom>
          <a:solidFill>
            <a:schemeClr val="bg1"/>
          </a:solidFill>
          <a:ln>
            <a:solidFill>
              <a:schemeClr val="tx1"/>
            </a:solidFill>
          </a:ln>
        </p:spPr>
        <p:txBody>
          <a:bodyPr wrap="square" lIns="36000" tIns="36000" rIns="36000" bIns="36000" rtlCol="0" anchor="ctr" anchorCtr="0">
            <a:spAutoFit/>
          </a:bodyPr>
          <a:lstStyle/>
          <a:p>
            <a:pPr algn="ctr"/>
            <a:r>
              <a:rPr kumimoji="1" lang="ja-JP" altLang="en-US" sz="1800" dirty="0" smtClean="0">
                <a:latin typeface="Meiryo UI" panose="020B0604030504040204" pitchFamily="50" charset="-128"/>
                <a:ea typeface="Meiryo UI" panose="020B0604030504040204" pitchFamily="50" charset="-128"/>
              </a:rPr>
              <a:t>参考</a:t>
            </a:r>
            <a:endParaRPr kumimoji="1" lang="ja-JP" altLang="en-US" sz="1800" dirty="0">
              <a:latin typeface="Meiryo UI" panose="020B0604030504040204" pitchFamily="50" charset="-128"/>
              <a:ea typeface="Meiryo UI" panose="020B0604030504040204" pitchFamily="50" charset="-128"/>
            </a:endParaRPr>
          </a:p>
        </p:txBody>
      </p:sp>
      <p:sp>
        <p:nvSpPr>
          <p:cNvPr id="34" name="スライド番号プレースホルダー 1"/>
          <p:cNvSpPr>
            <a:spLocks noGrp="1"/>
          </p:cNvSpPr>
          <p:nvPr>
            <p:ph type="sldNum" sz="quarter" idx="12"/>
          </p:nvPr>
        </p:nvSpPr>
        <p:spPr>
          <a:xfrm>
            <a:off x="12449471" y="9260121"/>
            <a:ext cx="445135" cy="511175"/>
          </a:xfrm>
        </p:spPr>
        <p:txBody>
          <a:bodyPr/>
          <a:lstStyle/>
          <a:p>
            <a:r>
              <a:rPr kumimoji="1" lang="en-US" altLang="ja-JP" sz="900" dirty="0" smtClean="0"/>
              <a:t>3</a:t>
            </a:r>
            <a:endParaRPr kumimoji="1" lang="ja-JP" altLang="en-US" sz="900" dirty="0"/>
          </a:p>
        </p:txBody>
      </p:sp>
    </p:spTree>
    <p:extLst>
      <p:ext uri="{BB962C8B-B14F-4D97-AF65-F5344CB8AC3E}">
        <p14:creationId xmlns:p14="http://schemas.microsoft.com/office/powerpoint/2010/main" val="985389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175">
          <a:solidFill>
            <a:schemeClr val="tx1"/>
          </a:solidFill>
          <a:prstDash val="solid"/>
        </a:ln>
      </a:spPr>
      <a:bodyPr wrap="square" lIns="36000" tIns="36000" rIns="36000" bIns="36000" anchor="ctr" anchorCtr="0">
        <a:noAutofit/>
      </a:bodyPr>
      <a:lstStyle>
        <a:defPPr algn="just">
          <a:defRPr sz="16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1263</Words>
  <Application>Microsoft Office PowerPoint</Application>
  <PresentationFormat>A3 297x420 mm</PresentationFormat>
  <Paragraphs>347</Paragraphs>
  <Slides>3</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vt:i4>
      </vt:variant>
    </vt:vector>
  </HeadingPairs>
  <TitlesOfParts>
    <vt:vector size="14" baseType="lpstr">
      <vt:lpstr>Arial Unicode MS</vt:lpstr>
      <vt:lpstr>HG丸ｺﾞｼｯｸM-PRO</vt:lpstr>
      <vt:lpstr>Meiryo UI</vt:lpstr>
      <vt:lpstr>ＭＳ Ｐゴシック</vt:lpstr>
      <vt:lpstr>ＭＳ 明朝</vt:lpstr>
      <vt:lpstr>Arial</vt:lpstr>
      <vt:lpstr>Calibri</vt:lpstr>
      <vt:lpstr>Times New Roman</vt:lpstr>
      <vt:lpstr>Wingdings</vt:lpstr>
      <vt:lpstr>Wingdings 2</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2019-02-09T07:18:27Z</dcterms:created>
  <dcterms:modified xsi:type="dcterms:W3CDTF">2019-02-09T07:19:14Z</dcterms:modified>
</cp:coreProperties>
</file>