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302" r:id="rId2"/>
    <p:sldId id="298" r:id="rId3"/>
    <p:sldId id="299" r:id="rId4"/>
    <p:sldId id="300"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64" autoAdjust="0"/>
    <p:restoredTop sz="99608" autoAdjust="0"/>
  </p:normalViewPr>
  <p:slideViewPr>
    <p:cSldViewPr showGuides="1">
      <p:cViewPr varScale="1">
        <p:scale>
          <a:sx n="74" d="100"/>
          <a:sy n="74" d="100"/>
        </p:scale>
        <p:origin x="1560" y="72"/>
      </p:cViewPr>
      <p:guideLst>
        <p:guide orient="horz" pos="2115"/>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7AD297D-2AEF-4128-BF80-97667A66D598}" type="datetimeFigureOut">
              <a:rPr kumimoji="1" lang="ja-JP" altLang="en-US" smtClean="0"/>
              <a:t>2019/2/9</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4C385490-17C4-4E6E-BE47-2D40D838BAF9}" type="slidenum">
              <a:rPr kumimoji="1" lang="ja-JP" altLang="en-US" smtClean="0"/>
              <a:t>‹#›</a:t>
            </a:fld>
            <a:endParaRPr kumimoji="1" lang="ja-JP" altLang="en-US"/>
          </a:p>
        </p:txBody>
      </p:sp>
    </p:spTree>
    <p:extLst>
      <p:ext uri="{BB962C8B-B14F-4D97-AF65-F5344CB8AC3E}">
        <p14:creationId xmlns:p14="http://schemas.microsoft.com/office/powerpoint/2010/main" val="33862709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E009FA00-ED3B-4DDF-9177-2C8F967B031E}" type="datetimeFigureOut">
              <a:rPr kumimoji="1" lang="ja-JP" altLang="en-US" smtClean="0"/>
              <a:t>2019/2/9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31F8CE0C-73A3-4BDA-AA5D-23AB9B18F94D}" type="slidenum">
              <a:rPr kumimoji="1" lang="ja-JP" altLang="en-US" smtClean="0"/>
              <a:t>‹#›</a:t>
            </a:fld>
            <a:endParaRPr kumimoji="1" lang="ja-JP" altLang="en-US"/>
          </a:p>
        </p:txBody>
      </p:sp>
    </p:spTree>
    <p:extLst>
      <p:ext uri="{BB962C8B-B14F-4D97-AF65-F5344CB8AC3E}">
        <p14:creationId xmlns:p14="http://schemas.microsoft.com/office/powerpoint/2010/main" val="37321982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1F8CE0C-73A3-4BDA-AA5D-23AB9B18F94D}" type="slidenum">
              <a:rPr kumimoji="1" lang="ja-JP" altLang="en-US" smtClean="0"/>
              <a:t>2</a:t>
            </a:fld>
            <a:endParaRPr kumimoji="1" lang="ja-JP" altLang="en-US"/>
          </a:p>
        </p:txBody>
      </p:sp>
    </p:spTree>
    <p:extLst>
      <p:ext uri="{BB962C8B-B14F-4D97-AF65-F5344CB8AC3E}">
        <p14:creationId xmlns:p14="http://schemas.microsoft.com/office/powerpoint/2010/main" val="423208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slideMaster" Target="../slideMasters/slideMaster1.xml"/><Relationship Id="rId5" Type="http://schemas.openxmlformats.org/officeDocument/2006/relationships/tags" Target="../tags/tag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380B5D-3ECD-4E16-A5CA-77DC802153F9}" type="datetime1">
              <a:rPr kumimoji="1" lang="ja-JP" altLang="en-US" smtClean="0"/>
              <a:t>2019/2/9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687899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9EF9DE-AC9C-42D8-8B40-B341F4D58DC1}" type="datetime1">
              <a:rPr kumimoji="1" lang="ja-JP" altLang="en-US" smtClean="0"/>
              <a:t>2019/2/9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550273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626E782-B289-4840-93DD-395125DCDC05}" type="datetime1">
              <a:rPr kumimoji="1" lang="ja-JP" altLang="en-US" smtClean="0"/>
              <a:t>2019/2/9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101350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One">
    <p:spTree>
      <p:nvGrpSpPr>
        <p:cNvPr id="1" name=""/>
        <p:cNvGrpSpPr/>
        <p:nvPr/>
      </p:nvGrpSpPr>
      <p:grpSpPr>
        <a:xfrm>
          <a:off x="0" y="0"/>
          <a:ext cx="0" cy="0"/>
          <a:chOff x="0" y="0"/>
          <a:chExt cx="0" cy="0"/>
        </a:xfrm>
      </p:grpSpPr>
      <p:sp>
        <p:nvSpPr>
          <p:cNvPr id="34" name="Content Placeholder 2"/>
          <p:cNvSpPr>
            <a:spLocks noGrp="1"/>
          </p:cNvSpPr>
          <p:nvPr>
            <p:ph sz="quarter" idx="24"/>
            <p:custDataLst>
              <p:tags r:id="rId1"/>
            </p:custDataLst>
          </p:nvPr>
        </p:nvSpPr>
        <p:spPr>
          <a:xfrm>
            <a:off x="482138" y="1815353"/>
            <a:ext cx="8179724" cy="4308438"/>
          </a:xfrm>
        </p:spPr>
        <p:txBody>
          <a:bodyPr tIns="0" bIns="0"/>
          <a:lstStyle>
            <a:lvl1pPr>
              <a:defRPr sz="1800"/>
            </a:lvl1pPr>
            <a:lvl2pPr>
              <a:defRPr sz="1800"/>
            </a:lvl2pPr>
            <a:lvl3pPr>
              <a:defRPr sz="1800"/>
            </a:lvl3pPr>
            <a:lvl4pPr>
              <a:defRPr sz="1800"/>
            </a:lvl4pPr>
            <a:lvl5pPr>
              <a:defRPr sz="1800"/>
            </a:lvl5pPr>
          </a:lstStyle>
          <a:p>
            <a:pPr lvl="0"/>
            <a:r>
              <a:rPr lang="ja-JP" altLang="en-GB" noProof="0" dirty="0" smtClean="0"/>
              <a:t>マスター テキストの書式設定</a:t>
            </a:r>
          </a:p>
          <a:p>
            <a:pPr lvl="1"/>
            <a:r>
              <a:rPr lang="ja-JP" altLang="en-GB" noProof="0" dirty="0" smtClean="0"/>
              <a:t>第 </a:t>
            </a:r>
            <a:r>
              <a:rPr lang="en-GB" altLang="ja-JP" noProof="0" dirty="0" smtClean="0"/>
              <a:t>2 </a:t>
            </a:r>
            <a:r>
              <a:rPr lang="ja-JP" altLang="en-GB" noProof="0" dirty="0" smtClean="0"/>
              <a:t>レベル</a:t>
            </a:r>
          </a:p>
          <a:p>
            <a:pPr lvl="2"/>
            <a:r>
              <a:rPr lang="ja-JP" altLang="en-GB" noProof="0" dirty="0" smtClean="0"/>
              <a:t>第 </a:t>
            </a:r>
            <a:r>
              <a:rPr lang="en-GB" altLang="ja-JP" noProof="0" dirty="0" smtClean="0"/>
              <a:t>3 </a:t>
            </a:r>
            <a:r>
              <a:rPr lang="ja-JP" altLang="en-GB" noProof="0" dirty="0" smtClean="0"/>
              <a:t>レベル</a:t>
            </a:r>
          </a:p>
          <a:p>
            <a:pPr lvl="3"/>
            <a:r>
              <a:rPr lang="ja-JP" altLang="en-GB" noProof="0" dirty="0" smtClean="0"/>
              <a:t>第 </a:t>
            </a:r>
            <a:r>
              <a:rPr lang="en-GB" altLang="ja-JP" noProof="0" dirty="0" smtClean="0"/>
              <a:t>4 </a:t>
            </a:r>
            <a:r>
              <a:rPr lang="ja-JP" altLang="en-GB" noProof="0" dirty="0" smtClean="0"/>
              <a:t>レベル</a:t>
            </a:r>
          </a:p>
          <a:p>
            <a:pPr lvl="4"/>
            <a:r>
              <a:rPr lang="ja-JP" altLang="en-GB" noProof="0" dirty="0" smtClean="0"/>
              <a:t>第 </a:t>
            </a:r>
            <a:r>
              <a:rPr lang="en-GB" altLang="ja-JP" noProof="0" dirty="0" smtClean="0"/>
              <a:t>5 </a:t>
            </a:r>
            <a:r>
              <a:rPr lang="ja-JP" altLang="en-GB" noProof="0" dirty="0" smtClean="0"/>
              <a:t>レベル</a:t>
            </a:r>
            <a:endParaRPr lang="en-GB" noProof="0" dirty="0"/>
          </a:p>
        </p:txBody>
      </p:sp>
      <p:sp>
        <p:nvSpPr>
          <p:cNvPr id="24" name="PwC Text"/>
          <p:cNvSpPr txBox="1"/>
          <p:nvPr userDrawn="1"/>
        </p:nvSpPr>
        <p:spPr>
          <a:xfrm>
            <a:off x="482138" y="6480001"/>
            <a:ext cx="249382" cy="94550"/>
          </a:xfrm>
          <a:prstGeom prst="rect">
            <a:avLst/>
          </a:prstGeom>
          <a:noFill/>
        </p:spPr>
        <p:txBody>
          <a:bodyPr vert="horz" wrap="none" lIns="0" tIns="0" rIns="0" bIns="0" rtlCol="0" anchor="t" anchorCtr="0">
            <a:noAutofit/>
          </a:bodyPr>
          <a:lstStyle/>
          <a:p>
            <a:pPr>
              <a:lnSpc>
                <a:spcPts val="897"/>
              </a:lnSpc>
            </a:pPr>
            <a:r>
              <a:rPr lang="en-GB" sz="1000" noProof="1" smtClean="0">
                <a:latin typeface="+mn-lt"/>
                <a:cs typeface="Arial" pitchFamily="34" charset="0"/>
              </a:rPr>
              <a:t>PwC</a:t>
            </a:r>
            <a:endParaRPr lang="en-GB" sz="1000" noProof="1">
              <a:latin typeface="+mn-lt"/>
              <a:cs typeface="Arial" pitchFamily="34" charset="0"/>
            </a:endParaRPr>
          </a:p>
        </p:txBody>
      </p:sp>
      <p:sp>
        <p:nvSpPr>
          <p:cNvPr id="25" name="Report Date"/>
          <p:cNvSpPr txBox="1"/>
          <p:nvPr userDrawn="1">
            <p:custDataLst>
              <p:tags r:id="rId2"/>
            </p:custDataLst>
          </p:nvPr>
        </p:nvSpPr>
        <p:spPr>
          <a:xfrm>
            <a:off x="7774904" y="6290272"/>
            <a:ext cx="878446" cy="153888"/>
          </a:xfrm>
          <a:prstGeom prst="rect">
            <a:avLst/>
          </a:prstGeom>
          <a:noFill/>
        </p:spPr>
        <p:txBody>
          <a:bodyPr wrap="none" lIns="0" tIns="0" rIns="0" bIns="0" rtlCol="0">
            <a:spAutoFit/>
          </a:bodyPr>
          <a:lstStyle/>
          <a:p>
            <a:pPr indent="-246175" algn="r">
              <a:spcAft>
                <a:spcPts val="808"/>
              </a:spcAft>
            </a:pPr>
            <a:r>
              <a:rPr lang="en-GB" sz="1000" noProof="1" smtClean="0">
                <a:latin typeface="+mn-lt"/>
              </a:rPr>
              <a:t>19 October 2018</a:t>
            </a:r>
          </a:p>
        </p:txBody>
      </p:sp>
      <p:sp>
        <p:nvSpPr>
          <p:cNvPr id="31" name="Page Number"/>
          <p:cNvSpPr txBox="1"/>
          <p:nvPr userDrawn="1">
            <p:custDataLst>
              <p:tags r:id="rId3"/>
            </p:custDataLst>
          </p:nvPr>
        </p:nvSpPr>
        <p:spPr>
          <a:xfrm>
            <a:off x="8379229" y="6454588"/>
            <a:ext cx="290945" cy="137160"/>
          </a:xfrm>
          <a:prstGeom prst="rect">
            <a:avLst/>
          </a:prstGeom>
          <a:noFill/>
        </p:spPr>
        <p:txBody>
          <a:bodyPr wrap="none" lIns="0" tIns="0" rIns="0" bIns="0" rtlCol="0">
            <a:noAutofit/>
          </a:bodyPr>
          <a:lstStyle/>
          <a:p>
            <a:pPr algn="r">
              <a:lnSpc>
                <a:spcPts val="897"/>
              </a:lnSpc>
            </a:pPr>
            <a:endParaRPr lang="en-GB" sz="1000" noProof="1" smtClean="0"/>
          </a:p>
        </p:txBody>
      </p:sp>
      <p:sp>
        <p:nvSpPr>
          <p:cNvPr id="45" name="HeaderTOCPlaceholder"/>
          <p:cNvSpPr txBox="1"/>
          <p:nvPr userDrawn="1">
            <p:custDataLst>
              <p:tags r:id="rId4"/>
            </p:custDataLst>
          </p:nvPr>
        </p:nvSpPr>
        <p:spPr>
          <a:xfrm>
            <a:off x="3255818" y="621255"/>
            <a:ext cx="5399467" cy="122205"/>
          </a:xfrm>
          <a:prstGeom prst="rect">
            <a:avLst/>
          </a:prstGeom>
          <a:noFill/>
          <a:ln>
            <a:noFill/>
          </a:ln>
        </p:spPr>
        <p:txBody>
          <a:bodyPr wrap="square" lIns="0" tIns="0" rIns="0" bIns="0" rtlCol="0">
            <a:spAutoFit/>
          </a:bodyPr>
          <a:lstStyle/>
          <a:p>
            <a:endParaRPr lang="en-GB" sz="800" noProof="1" smtClean="0">
              <a:solidFill>
                <a:schemeClr val="tx1"/>
              </a:solidFill>
              <a:latin typeface="+mn-lt"/>
              <a:cs typeface="Arial" pitchFamily="34" charset="0"/>
            </a:endParaRPr>
          </a:p>
        </p:txBody>
      </p:sp>
      <p:sp>
        <p:nvSpPr>
          <p:cNvPr id="48" name="Presentation Disclaimer"/>
          <p:cNvSpPr txBox="1"/>
          <p:nvPr userDrawn="1">
            <p:custDataLst>
              <p:tags r:id="rId5"/>
            </p:custDataLst>
          </p:nvPr>
        </p:nvSpPr>
        <p:spPr>
          <a:xfrm>
            <a:off x="3258590" y="6290272"/>
            <a:ext cx="1627048" cy="153888"/>
          </a:xfrm>
          <a:prstGeom prst="rect">
            <a:avLst/>
          </a:prstGeom>
          <a:noFill/>
        </p:spPr>
        <p:txBody>
          <a:bodyPr wrap="none" lIns="0" tIns="0" rIns="0" bIns="0" rtlCol="0" anchor="t" anchorCtr="0">
            <a:spAutoFit/>
          </a:bodyPr>
          <a:lstStyle/>
          <a:p>
            <a:pPr algn="l"/>
            <a:r>
              <a:rPr lang="en-GB" sz="1000" noProof="1" smtClean="0"/>
              <a:t>Strictly private and confidential</a:t>
            </a:r>
          </a:p>
        </p:txBody>
      </p:sp>
      <p:cxnSp>
        <p:nvCxnSpPr>
          <p:cNvPr id="50" name="Straight Connector 49"/>
          <p:cNvCxnSpPr/>
          <p:nvPr userDrawn="1"/>
        </p:nvCxnSpPr>
        <p:spPr>
          <a:xfrm>
            <a:off x="482138" y="6252882"/>
            <a:ext cx="8179725"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userDrawn="1"/>
        </p:nvCxnSpPr>
        <p:spPr>
          <a:xfrm>
            <a:off x="481091" y="1748118"/>
            <a:ext cx="8178545" cy="0"/>
          </a:xfrm>
          <a:prstGeom prst="line">
            <a:avLst/>
          </a:prstGeom>
          <a:ln w="12700" cap="rnd">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3" name="Section Footer"/>
          <p:cNvSpPr txBox="1"/>
          <p:nvPr userDrawn="1">
            <p:custDataLst>
              <p:tags r:id="rId6"/>
            </p:custDataLst>
          </p:nvPr>
        </p:nvSpPr>
        <p:spPr>
          <a:xfrm>
            <a:off x="482138" y="6285746"/>
            <a:ext cx="2635135" cy="153888"/>
          </a:xfrm>
          <a:prstGeom prst="rect">
            <a:avLst/>
          </a:prstGeom>
          <a:noFill/>
          <a:ln>
            <a:noFill/>
          </a:ln>
        </p:spPr>
        <p:txBody>
          <a:bodyPr wrap="square" lIns="0" tIns="0" rIns="0" bIns="0" rtlCol="0" anchor="b" anchorCtr="0">
            <a:spAutoFit/>
          </a:bodyPr>
          <a:lstStyle/>
          <a:p>
            <a:endParaRPr lang="en-GB" sz="1000" noProof="1" smtClean="0">
              <a:solidFill>
                <a:schemeClr val="tx1"/>
              </a:solidFill>
            </a:endParaRPr>
          </a:p>
        </p:txBody>
      </p:sp>
      <p:sp>
        <p:nvSpPr>
          <p:cNvPr id="28" name="Section Header"/>
          <p:cNvSpPr txBox="1"/>
          <p:nvPr userDrawn="1">
            <p:custDataLst>
              <p:tags r:id="rId7"/>
            </p:custDataLst>
          </p:nvPr>
        </p:nvSpPr>
        <p:spPr>
          <a:xfrm>
            <a:off x="482138" y="621254"/>
            <a:ext cx="2758526" cy="121024"/>
          </a:xfrm>
          <a:prstGeom prst="rect">
            <a:avLst/>
          </a:prstGeom>
          <a:noFill/>
        </p:spPr>
        <p:txBody>
          <a:bodyPr wrap="square" lIns="0" tIns="0" rIns="0" bIns="0" rtlCol="0" anchor="b" anchorCtr="0">
            <a:noAutofit/>
          </a:bodyPr>
          <a:lstStyle/>
          <a:p>
            <a:endParaRPr lang="en-GB" sz="800" noProof="1" smtClean="0">
              <a:solidFill>
                <a:schemeClr val="tx1"/>
              </a:solidFill>
            </a:endParaRPr>
          </a:p>
        </p:txBody>
      </p:sp>
      <p:sp>
        <p:nvSpPr>
          <p:cNvPr id="27" name="Draft stamp" hidden="1"/>
          <p:cNvSpPr txBox="1"/>
          <p:nvPr userDrawn="1">
            <p:custDataLst>
              <p:tags r:id="rId8"/>
            </p:custDataLst>
          </p:nvPr>
        </p:nvSpPr>
        <p:spPr>
          <a:xfrm>
            <a:off x="3258589" y="6442387"/>
            <a:ext cx="1936865" cy="153888"/>
          </a:xfrm>
          <a:prstGeom prst="rect">
            <a:avLst/>
          </a:prstGeom>
          <a:noFill/>
          <a:ln>
            <a:noFill/>
          </a:ln>
        </p:spPr>
        <p:txBody>
          <a:bodyPr wrap="square" lIns="0" tIns="0" rIns="0" bIns="0" rtlCol="0">
            <a:spAutoFit/>
          </a:bodyPr>
          <a:lstStyle/>
          <a:p>
            <a:pPr algn="l"/>
            <a:r>
              <a:rPr lang="en-GB" sz="1000" noProof="1" smtClean="0"/>
              <a:t>Draft</a:t>
            </a:r>
            <a:endParaRPr lang="en-GB" sz="1000" noProof="1"/>
          </a:p>
        </p:txBody>
      </p:sp>
      <p:sp>
        <p:nvSpPr>
          <p:cNvPr id="21" name="Date/Filepath" hidden="1"/>
          <p:cNvSpPr txBox="1"/>
          <p:nvPr userDrawn="1">
            <p:custDataLst>
              <p:tags r:id="rId9"/>
            </p:custDataLst>
          </p:nvPr>
        </p:nvSpPr>
        <p:spPr>
          <a:xfrm>
            <a:off x="2999513" y="266529"/>
            <a:ext cx="5652655" cy="123111"/>
          </a:xfrm>
          <a:prstGeom prst="rect">
            <a:avLst/>
          </a:prstGeom>
          <a:noFill/>
        </p:spPr>
        <p:txBody>
          <a:bodyPr wrap="square" lIns="0" tIns="0" rIns="0" bIns="0" rtlCol="0" anchor="b" anchorCtr="0">
            <a:spAutoFit/>
          </a:bodyPr>
          <a:lstStyle/>
          <a:p>
            <a:pPr algn="r"/>
            <a:r>
              <a:rPr lang="en-GB" altLang="ja-JP" sz="800" noProof="1" smtClean="0"/>
              <a:t>2018/10/19 \\jp-fasfbm002\Deals_Job\50002139-Y006 Osaka IR\3_</a:t>
            </a:r>
            <a:r>
              <a:rPr lang="ja-JP" altLang="en-US" sz="800" noProof="1" smtClean="0"/>
              <a:t>打合せ</a:t>
            </a:r>
            <a:r>
              <a:rPr lang="en-US" altLang="ja-JP" sz="800" noProof="1" smtClean="0"/>
              <a:t>\181019_</a:t>
            </a:r>
            <a:r>
              <a:rPr lang="ja-JP" altLang="en-US" sz="800" noProof="1" smtClean="0"/>
              <a:t>第</a:t>
            </a:r>
            <a:r>
              <a:rPr lang="en-US" altLang="ja-JP" sz="800" noProof="1" smtClean="0"/>
              <a:t>12</a:t>
            </a:r>
            <a:r>
              <a:rPr lang="ja-JP" altLang="en-US" sz="800" noProof="1" smtClean="0"/>
              <a:t>回定例</a:t>
            </a:r>
            <a:r>
              <a:rPr lang="en-GB" altLang="ja-JP" sz="800" noProof="1" smtClean="0"/>
              <a:t>MTG\MTG12_</a:t>
            </a:r>
            <a:r>
              <a:rPr lang="ja-JP" altLang="en-US" sz="800" noProof="1" smtClean="0"/>
              <a:t>パワポ統合版</a:t>
            </a:r>
            <a:r>
              <a:rPr lang="en-US" altLang="ja-JP" sz="800" noProof="1" smtClean="0"/>
              <a:t>.</a:t>
            </a:r>
            <a:r>
              <a:rPr lang="en-GB" altLang="ja-JP" sz="800" noProof="1" smtClean="0"/>
              <a:t>pptx</a:t>
            </a:r>
            <a:endParaRPr lang="en-GB" sz="800" noProof="1"/>
          </a:p>
        </p:txBody>
      </p:sp>
      <p:sp>
        <p:nvSpPr>
          <p:cNvPr id="19" name="Slide Tags" hidden="1"/>
          <p:cNvSpPr txBox="1"/>
          <p:nvPr userDrawn="1">
            <p:custDataLst>
              <p:tags r:id="rId10"/>
            </p:custDataLst>
          </p:nvPr>
        </p:nvSpPr>
        <p:spPr>
          <a:xfrm>
            <a:off x="0" y="201706"/>
            <a:ext cx="1454727" cy="359858"/>
          </a:xfrm>
          <a:prstGeom prst="rect">
            <a:avLst/>
          </a:prstGeom>
          <a:noFill/>
        </p:spPr>
        <p:txBody>
          <a:bodyPr wrap="square" lIns="82058" tIns="41029" rIns="82058" bIns="41029" rtlCol="0">
            <a:spAutoFit/>
          </a:bodyPr>
          <a:lstStyle/>
          <a:p>
            <a:r>
              <a:rPr lang="en-GB" noProof="1" smtClean="0"/>
              <a:t>Slide Tags</a:t>
            </a:r>
            <a:endParaRPr lang="en-GB" noProof="1"/>
          </a:p>
        </p:txBody>
      </p:sp>
      <p:cxnSp>
        <p:nvCxnSpPr>
          <p:cNvPr id="26" name="Frame Line"/>
          <p:cNvCxnSpPr/>
          <p:nvPr userDrawn="1"/>
        </p:nvCxnSpPr>
        <p:spPr>
          <a:xfrm flipV="1">
            <a:off x="346364" y="823408"/>
            <a:ext cx="8312729" cy="127059"/>
          </a:xfrm>
          <a:prstGeom prst="bentConnector3">
            <a:avLst>
              <a:gd name="adj1" fmla="val 0"/>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p:txBody>
          <a:bodyPr/>
          <a:lstStyle/>
          <a:p>
            <a:r>
              <a:rPr lang="en-GB" dirty="0" smtClean="0"/>
              <a:t>Insert banner statement here</a:t>
            </a:r>
            <a:endParaRPr lang="en-GB" dirty="0"/>
          </a:p>
        </p:txBody>
      </p:sp>
    </p:spTree>
    <p:extLst>
      <p:ext uri="{BB962C8B-B14F-4D97-AF65-F5344CB8AC3E}">
        <p14:creationId xmlns:p14="http://schemas.microsoft.com/office/powerpoint/2010/main" val="3672424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190512-7ABB-4547-BE80-3CE1B1101F6E}" type="datetime1">
              <a:rPr kumimoji="1" lang="ja-JP" altLang="en-US" smtClean="0"/>
              <a:t>2019/2/9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4251643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DFB5C0C-3532-410E-A8C8-FE0458B57B80}" type="datetime1">
              <a:rPr kumimoji="1" lang="ja-JP" altLang="en-US" smtClean="0"/>
              <a:t>2019/2/9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869111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DD36BFE-ED82-4A0F-9D58-9F9BAC23904E}" type="datetime1">
              <a:rPr kumimoji="1" lang="ja-JP" altLang="en-US" smtClean="0"/>
              <a:t>2019/2/9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300580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725A655-AFB0-41BA-9636-D0847CEFDAF2}" type="datetime1">
              <a:rPr kumimoji="1" lang="ja-JP" altLang="en-US" smtClean="0"/>
              <a:t>2019/2/9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46874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D115A81-7B03-4CA5-B413-67F5D6248863}" type="datetime1">
              <a:rPr kumimoji="1" lang="ja-JP" altLang="en-US" smtClean="0"/>
              <a:t>2019/2/9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16603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9AF2AD4-5242-4478-A79C-6C1407A276FA}" type="datetime1">
              <a:rPr kumimoji="1" lang="ja-JP" altLang="en-US" smtClean="0"/>
              <a:t>2019/2/9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057911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08343B0-713C-40D1-9154-385D718FF59C}" type="datetime1">
              <a:rPr kumimoji="1" lang="ja-JP" altLang="en-US" smtClean="0"/>
              <a:t>2019/2/9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1805064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D65FBCD-0A9D-4EE6-BCDE-6A8542768B32}" type="datetime1">
              <a:rPr kumimoji="1" lang="ja-JP" altLang="en-US" smtClean="0"/>
              <a:t>2019/2/9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003430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76196A-B7DB-41C9-9CD9-F5503464A011}" type="datetime1">
              <a:rPr kumimoji="1" lang="ja-JP" altLang="en-US" smtClean="0"/>
              <a:t>2019/2/9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151832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342900" y="1850622"/>
            <a:ext cx="8509000" cy="1171978"/>
          </a:xfrm>
        </p:spPr>
        <p:txBody>
          <a:bodyPr>
            <a:normAutofit/>
          </a:bodyPr>
          <a:lstStyle/>
          <a:p>
            <a:r>
              <a:rPr lang="ja-JP" altLang="en-US" b="1" dirty="0">
                <a:solidFill>
                  <a:schemeClr val="tx1"/>
                </a:solidFill>
                <a:latin typeface="HG丸ｺﾞｼｯｸM-PRO" panose="020F0600000000000000" pitchFamily="50" charset="-128"/>
                <a:ea typeface="HG丸ｺﾞｼｯｸM-PRO" panose="020F0600000000000000" pitchFamily="50" charset="-128"/>
              </a:rPr>
              <a:t>　</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ＩＲ区域の整備に関する基本協定書（案）</a:t>
            </a:r>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b="1" dirty="0" smtClean="0">
                <a:solidFill>
                  <a:schemeClr val="tx1"/>
                </a:solidFill>
                <a:latin typeface="HG丸ｺﾞｼｯｸM-PRO" panose="020F0600000000000000" pitchFamily="50" charset="-128"/>
                <a:ea typeface="HG丸ｺﾞｼｯｸM-PRO" panose="020F0600000000000000" pitchFamily="50" charset="-128"/>
              </a:rPr>
              <a:t>について</a:t>
            </a:r>
            <a:endParaRPr lang="ja-JP" altLang="en-US" sz="3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サブタイトル 2"/>
          <p:cNvSpPr txBox="1">
            <a:spLocks/>
          </p:cNvSpPr>
          <p:nvPr/>
        </p:nvSpPr>
        <p:spPr>
          <a:xfrm>
            <a:off x="698500" y="4809722"/>
            <a:ext cx="7734300" cy="99554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dirty="0" smtClean="0">
                <a:latin typeface="HG丸ｺﾞｼｯｸM-PRO" panose="020F0600000000000000" pitchFamily="50" charset="-128"/>
                <a:ea typeface="HG丸ｺﾞｼｯｸM-PRO" panose="020F0600000000000000" pitchFamily="50" charset="-128"/>
              </a:rPr>
              <a:t>平成</a:t>
            </a:r>
            <a:r>
              <a:rPr lang="en-US" altLang="ja-JP" dirty="0" smtClean="0">
                <a:latin typeface="HG丸ｺﾞｼｯｸM-PRO" panose="020F0600000000000000" pitchFamily="50" charset="-128"/>
                <a:ea typeface="HG丸ｺﾞｼｯｸM-PRO" panose="020F0600000000000000" pitchFamily="50" charset="-128"/>
              </a:rPr>
              <a:t>31</a:t>
            </a:r>
            <a:r>
              <a:rPr lang="ja-JP" altLang="en-US" dirty="0" smtClean="0">
                <a:latin typeface="HG丸ｺﾞｼｯｸM-PRO" panose="020F0600000000000000" pitchFamily="50" charset="-128"/>
                <a:ea typeface="HG丸ｺﾞｼｯｸM-PRO" panose="020F0600000000000000" pitchFamily="50" charset="-128"/>
              </a:rPr>
              <a:t>年</a:t>
            </a:r>
            <a:r>
              <a:rPr lang="en-US" altLang="ja-JP" dirty="0" smtClean="0">
                <a:latin typeface="HG丸ｺﾞｼｯｸM-PRO" panose="020F0600000000000000" pitchFamily="50" charset="-128"/>
                <a:ea typeface="HG丸ｺﾞｼｯｸM-PRO" panose="020F0600000000000000" pitchFamily="50" charset="-128"/>
              </a:rPr>
              <a:t>2</a:t>
            </a:r>
            <a:r>
              <a:rPr lang="ja-JP" altLang="en-US" smtClean="0">
                <a:latin typeface="HG丸ｺﾞｼｯｸM-PRO" panose="020F0600000000000000" pitchFamily="50" charset="-128"/>
                <a:ea typeface="HG丸ｺﾞｼｯｸM-PRO" panose="020F0600000000000000" pitchFamily="50" charset="-128"/>
              </a:rPr>
              <a:t>月</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ＩＲ推進局</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8891972" y="6610967"/>
            <a:ext cx="504056" cy="307777"/>
          </a:xfrm>
          <a:prstGeom prst="rect">
            <a:avLst/>
          </a:prstGeom>
          <a:noFill/>
        </p:spPr>
        <p:txBody>
          <a:bodyPr wrap="square" rtlCol="0">
            <a:spAutoFit/>
          </a:bodyPr>
          <a:lstStyle/>
          <a:p>
            <a:r>
              <a:rPr lang="ja-JP" altLang="en-US" sz="1400" dirty="0" smtClean="0"/>
              <a:t>１</a:t>
            </a:r>
            <a:endParaRPr kumimoji="1" lang="ja-JP" altLang="en-US" sz="1400" dirty="0"/>
          </a:p>
        </p:txBody>
      </p:sp>
      <p:sp>
        <p:nvSpPr>
          <p:cNvPr id="7" name="テキスト ボックス 5"/>
          <p:cNvSpPr txBox="1">
            <a:spLocks noChangeArrowheads="1"/>
          </p:cNvSpPr>
          <p:nvPr/>
        </p:nvSpPr>
        <p:spPr bwMode="auto">
          <a:xfrm>
            <a:off x="7245333" y="116634"/>
            <a:ext cx="1928664" cy="411257"/>
          </a:xfrm>
          <a:prstGeom prst="rect">
            <a:avLst/>
          </a:prstGeom>
          <a:noFill/>
          <a:ln>
            <a:noFill/>
          </a:ln>
          <a:extLst/>
        </p:spPr>
        <p:txBody>
          <a:bodyPr wrap="square" lIns="36000" tIns="36000" rIns="36000" bIns="36000">
            <a:spAutoFit/>
          </a:bodyPr>
          <a:lst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a:lstStyle>
          <a:p>
            <a:pPr eaLnBrk="1" hangingPunct="1">
              <a:spcBef>
                <a:spcPct val="0"/>
              </a:spcBef>
              <a:buFontTx/>
              <a:buNone/>
            </a:pPr>
            <a:r>
              <a:rPr lang="ja-JP" altLang="en-US" sz="1100" dirty="0" smtClean="0">
                <a:solidFill>
                  <a:srgbClr val="000000"/>
                </a:solidFill>
                <a:latin typeface="Meiryo UI" pitchFamily="50" charset="-128"/>
                <a:ea typeface="Meiryo UI" pitchFamily="50" charset="-128"/>
                <a:cs typeface="Meiryo UI" pitchFamily="50" charset="-128"/>
              </a:rPr>
              <a:t>Ｈ</a:t>
            </a:r>
            <a:r>
              <a:rPr lang="en-US" altLang="ja-JP" sz="1100" dirty="0" smtClean="0">
                <a:solidFill>
                  <a:srgbClr val="000000"/>
                </a:solidFill>
                <a:latin typeface="Meiryo UI" pitchFamily="50" charset="-128"/>
                <a:ea typeface="Meiryo UI" pitchFamily="50" charset="-128"/>
                <a:cs typeface="Meiryo UI" pitchFamily="50" charset="-128"/>
              </a:rPr>
              <a:t>31.2.12</a:t>
            </a:r>
            <a:endParaRPr lang="en-US" altLang="ja-JP" sz="1100" dirty="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pPr>
            <a:r>
              <a:rPr lang="ja-JP" altLang="en-US" sz="1100" dirty="0" smtClean="0">
                <a:solidFill>
                  <a:srgbClr val="000000"/>
                </a:solidFill>
                <a:latin typeface="Meiryo UI" pitchFamily="50" charset="-128"/>
                <a:ea typeface="Meiryo UI" pitchFamily="50" charset="-128"/>
                <a:cs typeface="Meiryo UI" pitchFamily="50" charset="-128"/>
              </a:rPr>
              <a:t>第</a:t>
            </a:r>
            <a:r>
              <a:rPr lang="en-US" altLang="ja-JP" sz="1100" dirty="0" smtClean="0">
                <a:solidFill>
                  <a:srgbClr val="000000"/>
                </a:solidFill>
                <a:latin typeface="Meiryo UI" pitchFamily="50" charset="-128"/>
                <a:ea typeface="Meiryo UI" pitchFamily="50" charset="-128"/>
                <a:cs typeface="Meiryo UI" pitchFamily="50" charset="-128"/>
              </a:rPr>
              <a:t>17</a:t>
            </a:r>
            <a:r>
              <a:rPr lang="ja-JP" altLang="en-US" sz="1100" dirty="0" smtClean="0">
                <a:solidFill>
                  <a:srgbClr val="000000"/>
                </a:solidFill>
                <a:latin typeface="Meiryo UI" pitchFamily="50" charset="-128"/>
                <a:ea typeface="Meiryo UI" pitchFamily="50" charset="-128"/>
                <a:cs typeface="Meiryo UI" pitchFamily="50" charset="-128"/>
              </a:rPr>
              <a:t>回</a:t>
            </a:r>
            <a:r>
              <a:rPr lang="ja-JP" altLang="en-US" sz="1100" dirty="0">
                <a:solidFill>
                  <a:srgbClr val="000000"/>
                </a:solidFill>
                <a:latin typeface="Meiryo UI" pitchFamily="50" charset="-128"/>
                <a:ea typeface="Meiryo UI" pitchFamily="50" charset="-128"/>
                <a:cs typeface="Meiryo UI" pitchFamily="50" charset="-128"/>
              </a:rPr>
              <a:t>副首都推進本部会議</a:t>
            </a:r>
            <a:endParaRPr lang="en-US" altLang="ja-JP" sz="1100" dirty="0">
              <a:solidFill>
                <a:srgbClr val="000000"/>
              </a:solidFill>
              <a:latin typeface="Meiryo UI" pitchFamily="50" charset="-128"/>
              <a:ea typeface="Meiryo UI" pitchFamily="50" charset="-128"/>
              <a:cs typeface="Meiryo UI" pitchFamily="50" charset="-128"/>
            </a:endParaRPr>
          </a:p>
        </p:txBody>
      </p:sp>
      <p:sp>
        <p:nvSpPr>
          <p:cNvPr id="8" name="テキスト ボックス 7"/>
          <p:cNvSpPr txBox="1">
            <a:spLocks noChangeArrowheads="1"/>
          </p:cNvSpPr>
          <p:nvPr/>
        </p:nvSpPr>
        <p:spPr bwMode="auto">
          <a:xfrm>
            <a:off x="7517812" y="548680"/>
            <a:ext cx="1421256" cy="288147"/>
          </a:xfrm>
          <a:prstGeom prst="rect">
            <a:avLst/>
          </a:prstGeom>
          <a:solidFill>
            <a:schemeClr val="bg1"/>
          </a:solidFill>
          <a:ln w="9525">
            <a:solidFill>
              <a:srgbClr val="000000"/>
            </a:solidFill>
            <a:miter lim="800000"/>
            <a:headEnd/>
            <a:tailEnd/>
          </a:ln>
          <a:extLst/>
        </p:spPr>
        <p:txBody>
          <a:bodyPr wrap="square" lIns="36000" tIns="36000" rIns="36000" bIns="3600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400" dirty="0" smtClean="0">
                <a:solidFill>
                  <a:srgbClr val="000000"/>
                </a:solidFill>
                <a:latin typeface="Meiryo UI" pitchFamily="50" charset="-128"/>
                <a:ea typeface="Meiryo UI" pitchFamily="50" charset="-128"/>
                <a:cs typeface="Meiryo UI" pitchFamily="50" charset="-128"/>
              </a:rPr>
              <a:t>資料３－１</a:t>
            </a:r>
            <a:endParaRPr lang="en-US" altLang="ja-JP" sz="1400"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031614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1086942449"/>
              </p:ext>
            </p:extLst>
          </p:nvPr>
        </p:nvGraphicFramePr>
        <p:xfrm>
          <a:off x="323528" y="764705"/>
          <a:ext cx="8496944" cy="5688631"/>
        </p:xfrm>
        <a:graphic>
          <a:graphicData uri="http://schemas.openxmlformats.org/drawingml/2006/table">
            <a:tbl>
              <a:tblPr firstRow="1" bandRow="1">
                <a:tableStyleId>{7DF18680-E054-41AD-8BC1-D1AEF772440D}</a:tableStyleId>
              </a:tblPr>
              <a:tblGrid>
                <a:gridCol w="2042740">
                  <a:extLst>
                    <a:ext uri="{9D8B030D-6E8A-4147-A177-3AD203B41FA5}">
                      <a16:colId xmlns:a16="http://schemas.microsoft.com/office/drawing/2014/main" val="20000"/>
                    </a:ext>
                  </a:extLst>
                </a:gridCol>
                <a:gridCol w="6454204">
                  <a:extLst>
                    <a:ext uri="{9D8B030D-6E8A-4147-A177-3AD203B41FA5}">
                      <a16:colId xmlns:a16="http://schemas.microsoft.com/office/drawing/2014/main" val="20001"/>
                    </a:ext>
                  </a:extLst>
                </a:gridCol>
              </a:tblGrid>
              <a:tr h="361287">
                <a:tc>
                  <a:txBody>
                    <a:bodyPr/>
                    <a:lstStyle/>
                    <a:p>
                      <a:pPr marL="0" marR="0" indent="0" algn="ctr" defTabSz="914400" rtl="0" eaLnBrk="1" fontAlgn="auto" latinLnBrk="0" hangingPunct="1">
                        <a:lnSpc>
                          <a:spcPts val="1900"/>
                        </a:lnSpc>
                        <a:spcBef>
                          <a:spcPts val="300"/>
                        </a:spcBef>
                        <a:spcAft>
                          <a:spcPts val="0"/>
                        </a:spcAft>
                        <a:buClrTx/>
                        <a:buSzTx/>
                        <a:buFontTx/>
                        <a:buNone/>
                        <a:tabLst/>
                        <a:defRPr/>
                      </a:pPr>
                      <a:r>
                        <a:rPr lang="ja-JP" altLang="en-US" sz="1400" dirty="0" smtClean="0">
                          <a:effectLst/>
                          <a:latin typeface="Meiryo UI" panose="020B0604030504040204" pitchFamily="50" charset="-128"/>
                          <a:ea typeface="Meiryo UI" panose="020B0604030504040204" pitchFamily="50" charset="-128"/>
                          <a:cs typeface="Meiryo UI" panose="020B0604030504040204" pitchFamily="50" charset="-128"/>
                        </a:rPr>
                        <a:t>項目</a:t>
                      </a:r>
                      <a:endParaRPr kumimoji="1" lang="ja-JP" altLang="en-US" sz="1400" b="1" u="sng"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36000" marB="36000" anchor="ctr">
                    <a:solidFill>
                      <a:schemeClr val="accent5">
                        <a:lumMod val="75000"/>
                      </a:schemeClr>
                    </a:solidFill>
                  </a:tcPr>
                </a:tc>
                <a:tc>
                  <a:txBody>
                    <a:bodyPr/>
                    <a:lstStyle/>
                    <a:p>
                      <a:pPr marL="0" marR="0" indent="0" algn="ctr" defTabSz="914400" rtl="0" eaLnBrk="1" fontAlgn="auto" latinLnBrk="0" hangingPunct="1">
                        <a:lnSpc>
                          <a:spcPts val="1900"/>
                        </a:lnSpc>
                        <a:spcBef>
                          <a:spcPts val="300"/>
                        </a:spcBef>
                        <a:spcAft>
                          <a:spcPts val="0"/>
                        </a:spcAft>
                        <a:buClrTx/>
                        <a:buSzTx/>
                        <a:buFont typeface="Arial" panose="020B0604020202020204" pitchFamily="34" charset="0"/>
                        <a:buNone/>
                        <a:tabLst/>
                        <a:defRPr/>
                      </a:pPr>
                      <a:r>
                        <a:rPr lang="ja-JP" altLang="en-US" sz="1400" dirty="0" smtClean="0">
                          <a:effectLst/>
                          <a:latin typeface="Meiryo UI" panose="020B0604030504040204" pitchFamily="50" charset="-128"/>
                          <a:ea typeface="Meiryo UI" panose="020B0604030504040204" pitchFamily="50" charset="-128"/>
                          <a:cs typeface="Meiryo UI" panose="020B0604030504040204" pitchFamily="50" charset="-128"/>
                        </a:rPr>
                        <a:t>協定事項（概要）</a:t>
                      </a:r>
                      <a:endParaRPr lang="en-US" altLang="ja-JP" sz="14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36000" marB="36000" anchor="ctr">
                    <a:solidFill>
                      <a:schemeClr val="accent5">
                        <a:lumMod val="75000"/>
                      </a:schemeClr>
                    </a:solidFill>
                  </a:tcPr>
                </a:tc>
                <a:extLst>
                  <a:ext uri="{0D108BD9-81ED-4DB2-BD59-A6C34878D82A}">
                    <a16:rowId xmlns:a16="http://schemas.microsoft.com/office/drawing/2014/main" val="10000"/>
                  </a:ext>
                </a:extLst>
              </a:tr>
              <a:tr h="840661">
                <a:tc>
                  <a:txBody>
                    <a:bodyPr/>
                    <a:lstStyle/>
                    <a:p>
                      <a:pPr algn="ctr">
                        <a:lnSpc>
                          <a:spcPts val="1900"/>
                        </a:lnSpc>
                        <a:spcBef>
                          <a:spcPts val="300"/>
                        </a:spcBef>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目  的</a:t>
                      </a:r>
                      <a:endParaRPr lang="ja-JP" altLang="ja-JP" sz="1200" b="1" dirty="0">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36000" marB="36000" anchor="ctr"/>
                </a:tc>
                <a:tc>
                  <a:txBody>
                    <a:bodyPr/>
                    <a:lstStyle/>
                    <a:p>
                      <a:pPr marL="0" indent="0">
                        <a:lnSpc>
                          <a:spcPts val="1900"/>
                        </a:lnSpc>
                        <a:spcBef>
                          <a:spcPts val="300"/>
                        </a:spcBef>
                        <a:buFont typeface="Arial" panose="020B0604020202020204" pitchFamily="34" charset="0"/>
                        <a:buNone/>
                      </a:pPr>
                      <a:r>
                        <a:rPr kumimoji="1" lang="ja-JP" altLang="en-US" sz="1200" kern="1200" dirty="0" smtClean="0">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effectLst/>
                          <a:latin typeface="Meiryo UI" panose="020B0604030504040204" pitchFamily="50" charset="-128"/>
                          <a:ea typeface="Meiryo UI" panose="020B0604030504040204" pitchFamily="50" charset="-128"/>
                          <a:cs typeface="Meiryo UI" panose="020B0604030504040204" pitchFamily="50" charset="-128"/>
                        </a:rPr>
                        <a:t>ＩＲ</a:t>
                      </a:r>
                      <a:r>
                        <a:rPr kumimoji="1" lang="ja-JP" altLang="en-US" sz="1200" kern="1200" dirty="0" smtClean="0">
                          <a:effectLst/>
                          <a:latin typeface="Meiryo UI" panose="020B0604030504040204" pitchFamily="50" charset="-128"/>
                          <a:ea typeface="Meiryo UI" panose="020B0604030504040204" pitchFamily="50" charset="-128"/>
                          <a:cs typeface="Meiryo UI" panose="020B0604030504040204" pitchFamily="50" charset="-128"/>
                        </a:rPr>
                        <a:t>区域の</a:t>
                      </a:r>
                      <a:r>
                        <a:rPr kumimoji="1" lang="ja-JP" altLang="ja-JP" sz="1200" kern="1200" dirty="0" smtClean="0">
                          <a:effectLst/>
                          <a:latin typeface="Meiryo UI" panose="020B0604030504040204" pitchFamily="50" charset="-128"/>
                          <a:ea typeface="Meiryo UI" panose="020B0604030504040204" pitchFamily="50" charset="-128"/>
                          <a:cs typeface="Meiryo UI" panose="020B0604030504040204" pitchFamily="50" charset="-128"/>
                        </a:rPr>
                        <a:t>整備</a:t>
                      </a:r>
                      <a:r>
                        <a:rPr kumimoji="1" lang="ja-JP" altLang="en-US" sz="1200" kern="1200" dirty="0" smtClean="0">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ja-JP" sz="1200" kern="1200" dirty="0" smtClean="0">
                          <a:effectLst/>
                          <a:latin typeface="Meiryo UI" panose="020B0604030504040204" pitchFamily="50" charset="-128"/>
                          <a:ea typeface="Meiryo UI" panose="020B0604030504040204" pitchFamily="50" charset="-128"/>
                          <a:cs typeface="Meiryo UI" panose="020B0604030504040204" pitchFamily="50" charset="-128"/>
                        </a:rPr>
                        <a:t>円滑かつ確実</a:t>
                      </a:r>
                      <a:r>
                        <a:rPr kumimoji="1" lang="ja-JP" altLang="en-US" sz="1200" kern="1200" dirty="0" smtClean="0">
                          <a:effectLst/>
                          <a:latin typeface="Meiryo UI" panose="020B0604030504040204" pitchFamily="50" charset="-128"/>
                          <a:ea typeface="Meiryo UI" panose="020B0604030504040204" pitchFamily="50" charset="-128"/>
                          <a:cs typeface="Meiryo UI" panose="020B0604030504040204" pitchFamily="50" charset="-128"/>
                        </a:rPr>
                        <a:t>に</a:t>
                      </a:r>
                      <a:r>
                        <a:rPr kumimoji="1" lang="ja-JP" altLang="ja-JP" sz="1200" kern="1200" dirty="0" smtClean="0">
                          <a:effectLst/>
                          <a:latin typeface="Meiryo UI" panose="020B0604030504040204" pitchFamily="50" charset="-128"/>
                          <a:ea typeface="Meiryo UI" panose="020B0604030504040204" pitchFamily="50" charset="-128"/>
                          <a:cs typeface="Meiryo UI" panose="020B0604030504040204" pitchFamily="50" charset="-128"/>
                        </a:rPr>
                        <a:t>実施</a:t>
                      </a:r>
                      <a:r>
                        <a:rPr kumimoji="1" lang="ja-JP" altLang="en-US" sz="1200" kern="1200" dirty="0" smtClean="0">
                          <a:effectLst/>
                          <a:latin typeface="Meiryo UI" panose="020B0604030504040204" pitchFamily="50" charset="-128"/>
                          <a:ea typeface="Meiryo UI" panose="020B0604030504040204" pitchFamily="50" charset="-128"/>
                          <a:cs typeface="Meiryo UI" panose="020B0604030504040204" pitchFamily="50" charset="-128"/>
                        </a:rPr>
                        <a:t>するため</a:t>
                      </a:r>
                      <a:r>
                        <a:rPr kumimoji="1" lang="ja-JP" altLang="ja-JP" sz="1200" kern="1200" dirty="0" smtClean="0">
                          <a:effectLst/>
                          <a:latin typeface="Meiryo UI" panose="020B0604030504040204" pitchFamily="50" charset="-128"/>
                          <a:ea typeface="Meiryo UI" panose="020B0604030504040204" pitchFamily="50" charset="-128"/>
                          <a:cs typeface="Meiryo UI" panose="020B0604030504040204" pitchFamily="50" charset="-128"/>
                        </a:rPr>
                        <a:t>、府市の役割分担や費用負担等に関する</a:t>
                      </a:r>
                      <a:endParaRPr kumimoji="1" lang="en-US" altLang="ja-JP" sz="1200" kern="12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00"/>
                        </a:lnSpc>
                        <a:spcBef>
                          <a:spcPts val="300"/>
                        </a:spcBef>
                        <a:buFont typeface="Arial" panose="020B0604020202020204" pitchFamily="34" charset="0"/>
                        <a:buNone/>
                      </a:pPr>
                      <a:r>
                        <a:rPr kumimoji="1" lang="ja-JP" altLang="en-US" sz="1200" kern="1200" dirty="0" smtClean="0">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effectLst/>
                          <a:latin typeface="Meiryo UI" panose="020B0604030504040204" pitchFamily="50" charset="-128"/>
                          <a:ea typeface="Meiryo UI" panose="020B0604030504040204" pitchFamily="50" charset="-128"/>
                          <a:cs typeface="Meiryo UI" panose="020B0604030504040204" pitchFamily="50" charset="-128"/>
                        </a:rPr>
                        <a:t>基本的な考え方について定め</a:t>
                      </a:r>
                      <a:r>
                        <a:rPr kumimoji="1" lang="ja-JP" altLang="en-US" sz="1200" kern="1200" dirty="0" smtClean="0">
                          <a:effectLst/>
                          <a:latin typeface="Meiryo UI" panose="020B0604030504040204" pitchFamily="50" charset="-128"/>
                          <a:ea typeface="Meiryo UI" panose="020B0604030504040204" pitchFamily="50" charset="-128"/>
                          <a:cs typeface="Meiryo UI" panose="020B0604030504040204" pitchFamily="50" charset="-128"/>
                        </a:rPr>
                        <a:t>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36000" marB="36000" anchor="ctr"/>
                </a:tc>
                <a:extLst>
                  <a:ext uri="{0D108BD9-81ED-4DB2-BD59-A6C34878D82A}">
                    <a16:rowId xmlns:a16="http://schemas.microsoft.com/office/drawing/2014/main" val="10001"/>
                  </a:ext>
                </a:extLst>
              </a:tr>
              <a:tr h="1477754">
                <a:tc>
                  <a:txBody>
                    <a:bodyPr/>
                    <a:lstStyle/>
                    <a:p>
                      <a:pPr algn="ctr">
                        <a:lnSpc>
                          <a:spcPts val="1900"/>
                        </a:lnSpc>
                        <a:spcBef>
                          <a:spcPts val="300"/>
                        </a:spcBef>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府市の役割分担</a:t>
                      </a:r>
                      <a:endParaRPr lang="ja-JP" altLang="ja-JP" sz="1200" b="1" dirty="0">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36000" marB="36000" anchor="ctr"/>
                </a:tc>
                <a:tc>
                  <a:txBody>
                    <a:bodyPr/>
                    <a:lstStyle/>
                    <a:p>
                      <a:pPr marL="0" indent="0">
                        <a:lnSpc>
                          <a:spcPts val="1900"/>
                        </a:lnSpc>
                        <a:spcBef>
                          <a:spcPts val="300"/>
                        </a:spcBef>
                        <a:buFont typeface="+mj-ea"/>
                        <a:buNone/>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府市共同して事業に取組む</a:t>
                      </a:r>
                      <a:endParaRPr kumimoji="1" lang="en-US" altLang="ja-JP"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00"/>
                        </a:lnSpc>
                        <a:spcBef>
                          <a:spcPts val="300"/>
                        </a:spcBef>
                        <a:buFont typeface="+mj-ea"/>
                        <a:buNone/>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ＩＲ整備法上の申請主体は大阪府</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00"/>
                        </a:lnSpc>
                        <a:spcBef>
                          <a:spcPts val="300"/>
                        </a:spcBef>
                        <a:buFont typeface="+mj-ea"/>
                        <a:buNone/>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大阪</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市有地</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の</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活用</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900"/>
                        </a:lnSpc>
                        <a:spcBef>
                          <a:spcPts val="300"/>
                        </a:spcBef>
                        <a:buFont typeface="+mj-ea"/>
                        <a:buNone/>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ＩＲ関連施策</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の誠実な</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36000" marB="36000" anchor="ctr"/>
                </a:tc>
                <a:extLst>
                  <a:ext uri="{0D108BD9-81ED-4DB2-BD59-A6C34878D82A}">
                    <a16:rowId xmlns:a16="http://schemas.microsoft.com/office/drawing/2014/main" val="10002"/>
                  </a:ext>
                </a:extLst>
              </a:tr>
              <a:tr h="714036">
                <a:tc>
                  <a:txBody>
                    <a:bodyPr/>
                    <a:lstStyle/>
                    <a:p>
                      <a:pPr marL="0" indent="0" algn="ctr">
                        <a:lnSpc>
                          <a:spcPts val="1900"/>
                        </a:lnSpc>
                        <a:spcBef>
                          <a:spcPts val="300"/>
                        </a:spcBef>
                        <a:spcAft>
                          <a:spcPts val="0"/>
                        </a:spcAft>
                        <a:buFont typeface="Arial" panose="020B0604020202020204" pitchFamily="34" charset="0"/>
                        <a:buNone/>
                      </a:pPr>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納付金・入場料の配分</a:t>
                      </a:r>
                      <a:endParaRPr kumimoji="1" lang="en-US" altLang="ja-JP" sz="1200" b="1" u="none" dirty="0" smtClean="0">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36000" marB="36000" anchor="ctr"/>
                </a:tc>
                <a:tc>
                  <a:txBody>
                    <a:bodyPr/>
                    <a:lstStyle/>
                    <a:p>
                      <a:pPr marL="0" indent="0">
                        <a:lnSpc>
                          <a:spcPts val="1900"/>
                        </a:lnSpc>
                        <a:spcBef>
                          <a:spcPts val="300"/>
                        </a:spcBef>
                        <a:buFont typeface="Arial" panose="020B0604020202020204" pitchFamily="34" charset="0"/>
                        <a:buNone/>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1" u="sng"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府市</a:t>
                      </a:r>
                      <a:r>
                        <a:rPr kumimoji="1" lang="ja-JP" altLang="en-US" sz="1200" b="1" u="sng"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で均等配分</a:t>
                      </a:r>
                      <a:endParaRPr lang="ja-JP"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36000" marB="36000" anchor="ctr"/>
                </a:tc>
                <a:extLst>
                  <a:ext uri="{0D108BD9-81ED-4DB2-BD59-A6C34878D82A}">
                    <a16:rowId xmlns:a16="http://schemas.microsoft.com/office/drawing/2014/main" val="10003"/>
                  </a:ext>
                </a:extLst>
              </a:tr>
              <a:tr h="1477754">
                <a:tc>
                  <a:txBody>
                    <a:bodyPr/>
                    <a:lstStyle/>
                    <a:p>
                      <a:pPr marL="0" indent="0" algn="ctr">
                        <a:lnSpc>
                          <a:spcPts val="1900"/>
                        </a:lnSpc>
                        <a:spcBef>
                          <a:spcPts val="300"/>
                        </a:spcBef>
                        <a:spcAft>
                          <a:spcPts val="0"/>
                        </a:spcAft>
                        <a:buFont typeface="Arial" panose="020B0604020202020204" pitchFamily="34" charset="0"/>
                        <a:buNone/>
                      </a:pPr>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ＩＲ関連施策の</a:t>
                      </a:r>
                      <a:endParaRPr kumimoji="1" lang="en-US" altLang="ja-JP" sz="1200" b="1" u="none"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ctr">
                        <a:lnSpc>
                          <a:spcPts val="1900"/>
                        </a:lnSpc>
                        <a:spcBef>
                          <a:spcPts val="300"/>
                        </a:spcBef>
                        <a:spcAft>
                          <a:spcPts val="0"/>
                        </a:spcAft>
                        <a:buFont typeface="Arial" panose="020B0604020202020204" pitchFamily="34" charset="0"/>
                        <a:buNone/>
                      </a:pPr>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実施主体・費用負担</a:t>
                      </a:r>
                      <a:endParaRPr kumimoji="1" lang="en-US" altLang="ja-JP" sz="1200" b="1" u="none" dirty="0" smtClean="0">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36000" marB="36000" anchor="ctr"/>
                </a:tc>
                <a:tc>
                  <a:txBody>
                    <a:bodyPr/>
                    <a:lstStyle/>
                    <a:p>
                      <a:pPr marL="0" lvl="0" indent="0">
                        <a:lnSpc>
                          <a:spcPts val="1900"/>
                        </a:lnSpc>
                        <a:spcBef>
                          <a:spcPts val="300"/>
                        </a:spcBef>
                        <a:buFont typeface="+mj-ea"/>
                        <a:buNone/>
                      </a:pP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ＩＲ整備</a:t>
                      </a:r>
                      <a:r>
                        <a:rPr kumimoji="1" lang="ja-JP" altLang="ja-JP"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法に基づく各種事務</a:t>
                      </a:r>
                      <a:r>
                        <a:rPr kumimoji="1" lang="ja-JP" altLang="en-US" sz="1200" b="0" u="none" kern="1200" baseline="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府市共同で実施（費用折半）</a:t>
                      </a:r>
                      <a:endParaRPr kumimoji="1" lang="ja-JP" altLang="ja-JP"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lvl="0" indent="0">
                        <a:lnSpc>
                          <a:spcPts val="1900"/>
                        </a:lnSpc>
                        <a:spcBef>
                          <a:spcPts val="300"/>
                        </a:spcBef>
                        <a:buFont typeface="+mj-ea"/>
                        <a:buNone/>
                      </a:pP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ギャンブル等依存症対策</a:t>
                      </a: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baseline="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500" u="none" kern="1200" baseline="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府市</a:t>
                      </a:r>
                      <a:r>
                        <a:rPr kumimoji="1" lang="ja-JP" altLang="en-US"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共同で実施（費用折半）</a:t>
                      </a:r>
                      <a:endParaRPr kumimoji="1" lang="ja-JP" altLang="ja-JP"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lvl="0" indent="0">
                        <a:lnSpc>
                          <a:spcPts val="1900"/>
                        </a:lnSpc>
                        <a:spcBef>
                          <a:spcPts val="300"/>
                        </a:spcBef>
                        <a:buFont typeface="+mj-ea"/>
                        <a:buNone/>
                      </a:pP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警察力強化</a:t>
                      </a:r>
                      <a:r>
                        <a:rPr kumimoji="1" lang="en-US" altLang="ja-JP"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府が実施（府負担）</a:t>
                      </a:r>
                      <a:endParaRPr kumimoji="1" lang="ja-JP" altLang="ja-JP"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lvl="0" indent="0">
                        <a:lnSpc>
                          <a:spcPts val="1900"/>
                        </a:lnSpc>
                        <a:spcBef>
                          <a:spcPts val="300"/>
                        </a:spcBef>
                        <a:buFont typeface="+mj-ea"/>
                        <a:buNone/>
                      </a:pP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夢洲まちづくり関連インフラ</a:t>
                      </a:r>
                      <a:r>
                        <a:rPr kumimoji="1" lang="en-US" altLang="ja-JP" sz="1200" b="0" u="none"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p>
                    <a:p>
                      <a:pPr marL="0" lvl="0" indent="0">
                        <a:lnSpc>
                          <a:spcPts val="1900"/>
                        </a:lnSpc>
                        <a:spcBef>
                          <a:spcPts val="300"/>
                        </a:spcBef>
                        <a:buFont typeface="+mj-ea"/>
                        <a:buNone/>
                      </a:pPr>
                      <a:r>
                        <a:rPr kumimoji="1" lang="ja-JP" altLang="en-US" sz="1200" b="0" u="none"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消防力強化　　</a:t>
                      </a:r>
                      <a:endParaRPr kumimoji="1" lang="ja-JP" altLang="ja-JP" sz="1200" b="1" u="sng" kern="1200" dirty="0" smtClean="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36000" marB="36000" anchor="ctr"/>
                </a:tc>
                <a:extLst>
                  <a:ext uri="{0D108BD9-81ED-4DB2-BD59-A6C34878D82A}">
                    <a16:rowId xmlns:a16="http://schemas.microsoft.com/office/drawing/2014/main" val="10004"/>
                  </a:ext>
                </a:extLst>
              </a:tr>
              <a:tr h="817139">
                <a:tc>
                  <a:txBody>
                    <a:bodyPr/>
                    <a:lstStyle/>
                    <a:p>
                      <a:pPr marL="0" indent="0" algn="ctr">
                        <a:lnSpc>
                          <a:spcPts val="1900"/>
                        </a:lnSpc>
                        <a:spcBef>
                          <a:spcPts val="300"/>
                        </a:spcBef>
                        <a:spcAft>
                          <a:spcPts val="0"/>
                        </a:spcAft>
                        <a:buFont typeface="Arial" panose="020B0604020202020204" pitchFamily="34" charset="0"/>
                        <a:buNone/>
                      </a:pPr>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その他</a:t>
                      </a:r>
                      <a:endParaRPr kumimoji="1" lang="en-US" altLang="ja-JP" sz="1200" b="1" u="none" dirty="0" smtClean="0">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36000" marB="36000" anchor="ctr"/>
                </a:tc>
                <a:tc>
                  <a:txBody>
                    <a:bodyPr/>
                    <a:lstStyle/>
                    <a:p>
                      <a:pPr lvl="0">
                        <a:lnSpc>
                          <a:spcPts val="1900"/>
                        </a:lnSpc>
                        <a:spcBef>
                          <a:spcPts val="300"/>
                        </a:spcBef>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市有地の使用</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条件</a:t>
                      </a:r>
                      <a:r>
                        <a:rPr kumimoji="1" lang="ja-JP" altLang="ja-JP" sz="11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（使用範囲・契約条件等）</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事業リスクの取扱い</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等については別途定める。</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36000" marB="36000" anchor="ctr"/>
                </a:tc>
                <a:extLst>
                  <a:ext uri="{0D108BD9-81ED-4DB2-BD59-A6C34878D82A}">
                    <a16:rowId xmlns:a16="http://schemas.microsoft.com/office/drawing/2014/main" val="10005"/>
                  </a:ext>
                </a:extLst>
              </a:tr>
            </a:tbl>
          </a:graphicData>
        </a:graphic>
      </p:graphicFrame>
      <p:sp>
        <p:nvSpPr>
          <p:cNvPr id="11" name="テキスト ボックス 10"/>
          <p:cNvSpPr txBox="1"/>
          <p:nvPr/>
        </p:nvSpPr>
        <p:spPr>
          <a:xfrm>
            <a:off x="-1831" y="-3169"/>
            <a:ext cx="9144000" cy="432000"/>
          </a:xfrm>
          <a:prstGeom prst="rect">
            <a:avLst/>
          </a:prstGeom>
          <a:solidFill>
            <a:schemeClr val="tx2">
              <a:lumMod val="75000"/>
            </a:schemeClr>
          </a:solidFill>
        </p:spPr>
        <p:txBody>
          <a:bodyPr wrap="square" rtlCol="0" anchor="ctr">
            <a:noAutofit/>
          </a:bodyPr>
          <a:lstStyle/>
          <a:p>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ＩＲ区域の整備に関する府市基本協定（</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）の概要</a:t>
            </a:r>
            <a:endParaRPr lang="ja-JP" altLang="ja-JP" sz="1050" b="1" dirty="0">
              <a:solidFill>
                <a:schemeClr val="bg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8138B988-03A0-4C61-87A5-A6ADD3801F5D}" type="slidenum">
              <a:rPr kumimoji="1" lang="ja-JP" altLang="en-US" smtClean="0"/>
              <a:t>2</a:t>
            </a:fld>
            <a:endParaRPr kumimoji="1" lang="ja-JP" altLang="en-US"/>
          </a:p>
        </p:txBody>
      </p:sp>
      <p:sp>
        <p:nvSpPr>
          <p:cNvPr id="4" name="テキスト ボックス 3"/>
          <p:cNvSpPr txBox="1"/>
          <p:nvPr/>
        </p:nvSpPr>
        <p:spPr>
          <a:xfrm>
            <a:off x="4608920" y="5157192"/>
            <a:ext cx="1944280" cy="335989"/>
          </a:xfrm>
          <a:prstGeom prst="rect">
            <a:avLst/>
          </a:prstGeom>
          <a:noFill/>
        </p:spPr>
        <p:txBody>
          <a:bodyPr wrap="square" rtlCol="0">
            <a:spAutoFit/>
          </a:bodyPr>
          <a:lstStyle/>
          <a:p>
            <a:pPr lvl="0">
              <a:lnSpc>
                <a:spcPts val="1900"/>
              </a:lnSpc>
              <a:spcBef>
                <a:spcPts val="300"/>
              </a:spcBef>
            </a:pPr>
            <a:r>
              <a:rPr lang="ja-JP" altLang="en-US" sz="12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市が実施（市負担）</a:t>
            </a:r>
            <a:endParaRPr lang="en-US" altLang="ja-JP" sz="1200" b="1" u="sng" dirty="0">
              <a:solidFill>
                <a:schemeClr val="dk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1279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138B988-03A0-4C61-87A5-A6ADD3801F5D}" type="slidenum">
              <a:rPr kumimoji="1" lang="ja-JP" altLang="en-US" smtClean="0"/>
              <a:t>3</a:t>
            </a:fld>
            <a:endParaRPr kumimoji="1" lang="ja-JP" altLang="en-US"/>
          </a:p>
        </p:txBody>
      </p:sp>
      <p:sp>
        <p:nvSpPr>
          <p:cNvPr id="3" name="テキスト ボックス 2"/>
          <p:cNvSpPr txBox="1"/>
          <p:nvPr/>
        </p:nvSpPr>
        <p:spPr>
          <a:xfrm>
            <a:off x="404436" y="553898"/>
            <a:ext cx="8291264" cy="5312993"/>
          </a:xfrm>
          <a:prstGeom prst="rect">
            <a:avLst/>
          </a:prstGeom>
          <a:noFill/>
        </p:spPr>
        <p:txBody>
          <a:bodyPr wrap="square" rtlCol="0">
            <a:spAutoFit/>
          </a:bodyPr>
          <a:lstStyle/>
          <a:p>
            <a:pPr algn="ctr"/>
            <a:r>
              <a:rPr lang="ja-JP" altLang="en-US" sz="1400" dirty="0" smtClean="0">
                <a:latin typeface="ＭＳ 明朝" panose="02020609040205080304" pitchFamily="17" charset="-128"/>
                <a:ea typeface="ＭＳ 明朝" panose="02020609040205080304" pitchFamily="17" charset="-128"/>
              </a:rPr>
              <a:t>ＩＲ区域の整備</a:t>
            </a:r>
            <a:r>
              <a:rPr lang="ja-JP" altLang="en-US" sz="1400" dirty="0">
                <a:latin typeface="ＭＳ 明朝" panose="02020609040205080304" pitchFamily="17" charset="-128"/>
                <a:ea typeface="ＭＳ 明朝" panose="02020609040205080304" pitchFamily="17" charset="-128"/>
              </a:rPr>
              <a:t>に関する基本協定書（案</a:t>
            </a:r>
            <a:r>
              <a:rPr lang="ja-JP" altLang="en-US" sz="1400" dirty="0" smtClean="0">
                <a:latin typeface="ＭＳ 明朝" panose="02020609040205080304" pitchFamily="17" charset="-128"/>
                <a:ea typeface="ＭＳ 明朝" panose="02020609040205080304" pitchFamily="17" charset="-128"/>
              </a:rPr>
              <a:t>）</a:t>
            </a:r>
            <a:endParaRPr lang="en-US" altLang="ja-JP" sz="1400" dirty="0" smtClean="0">
              <a:latin typeface="ＭＳ 明朝" panose="02020609040205080304" pitchFamily="17" charset="-128"/>
              <a:ea typeface="ＭＳ 明朝" panose="02020609040205080304" pitchFamily="17" charset="-128"/>
            </a:endParaRPr>
          </a:p>
          <a:p>
            <a:pPr algn="ctr"/>
            <a:endParaRPr lang="ja-JP" altLang="en-US" sz="1400" dirty="0">
              <a:latin typeface="ＭＳ 明朝" panose="02020609040205080304" pitchFamily="17" charset="-128"/>
              <a:ea typeface="ＭＳ 明朝" panose="02020609040205080304" pitchFamily="17" charset="-128"/>
            </a:endParaRPr>
          </a:p>
          <a:p>
            <a:endParaRPr lang="ja-JP" altLang="en-US" sz="1200" dirty="0">
              <a:latin typeface="ＭＳ 明朝" panose="02020609040205080304" pitchFamily="17" charset="-128"/>
              <a:ea typeface="ＭＳ 明朝" panose="02020609040205080304" pitchFamily="17" charset="-128"/>
            </a:endParaRPr>
          </a:p>
          <a:p>
            <a:pPr>
              <a:lnSpc>
                <a:spcPct val="150000"/>
              </a:lnSpc>
            </a:pPr>
            <a:r>
              <a:rPr lang="ja-JP" altLang="en-US" sz="1200" dirty="0" smtClean="0">
                <a:latin typeface="ＭＳ 明朝" panose="02020609040205080304" pitchFamily="17" charset="-128"/>
                <a:ea typeface="ＭＳ 明朝" panose="02020609040205080304" pitchFamily="17" charset="-128"/>
              </a:rPr>
              <a:t>　大阪府</a:t>
            </a:r>
            <a:r>
              <a:rPr lang="ja-JP" altLang="en-US" sz="1200" dirty="0">
                <a:latin typeface="ＭＳ 明朝" panose="02020609040205080304" pitchFamily="17" charset="-128"/>
                <a:ea typeface="ＭＳ 明朝" panose="02020609040205080304" pitchFamily="17" charset="-128"/>
              </a:rPr>
              <a:t>（以下「府」という。）及び大阪市（以下「市」という。）は</a:t>
            </a:r>
            <a:r>
              <a:rPr lang="ja-JP" altLang="en-US" sz="1200" dirty="0" smtClean="0">
                <a:latin typeface="ＭＳ 明朝" panose="02020609040205080304" pitchFamily="17" charset="-128"/>
                <a:ea typeface="ＭＳ 明朝" panose="02020609040205080304" pitchFamily="17" charset="-128"/>
              </a:rPr>
              <a:t>、ＩＲ整備法に基づくＩＲ区域の整備に</a:t>
            </a:r>
            <a:r>
              <a:rPr lang="ja-JP" altLang="en-US" sz="1200" dirty="0">
                <a:latin typeface="ＭＳ 明朝" panose="02020609040205080304" pitchFamily="17" charset="-128"/>
                <a:ea typeface="ＭＳ 明朝" panose="02020609040205080304" pitchFamily="17" charset="-128"/>
              </a:rPr>
              <a:t>関し、次のとおり協定を締結する。</a:t>
            </a:r>
          </a:p>
          <a:p>
            <a:pPr>
              <a:lnSpc>
                <a:spcPct val="150000"/>
              </a:lnSpc>
            </a:pPr>
            <a:endParaRPr lang="ja-JP" altLang="en-US" sz="1050" dirty="0">
              <a:latin typeface="ＭＳ 明朝" panose="02020609040205080304" pitchFamily="17" charset="-128"/>
              <a:ea typeface="ＭＳ 明朝" panose="02020609040205080304" pitchFamily="17" charset="-128"/>
            </a:endParaRPr>
          </a:p>
          <a:p>
            <a:pPr>
              <a:lnSpc>
                <a:spcPct val="150000"/>
              </a:lnSpc>
            </a:pPr>
            <a:r>
              <a:rPr lang="ja-JP" altLang="en-US" sz="1200" dirty="0">
                <a:latin typeface="ＭＳ 明朝" panose="02020609040205080304" pitchFamily="17" charset="-128"/>
                <a:ea typeface="ＭＳ 明朝" panose="02020609040205080304" pitchFamily="17" charset="-128"/>
              </a:rPr>
              <a:t>（目的）</a:t>
            </a:r>
          </a:p>
          <a:p>
            <a:pPr>
              <a:lnSpc>
                <a:spcPct val="150000"/>
              </a:lnSpc>
            </a:pPr>
            <a:r>
              <a:rPr lang="ja-JP" altLang="en-US" sz="1200" dirty="0">
                <a:latin typeface="ＭＳ 明朝" panose="02020609040205080304" pitchFamily="17" charset="-128"/>
                <a:ea typeface="ＭＳ 明朝" panose="02020609040205080304" pitchFamily="17" charset="-128"/>
              </a:rPr>
              <a:t>第１条　本書は、</a:t>
            </a:r>
            <a:r>
              <a:rPr lang="ja-JP" altLang="en-US" sz="1200" dirty="0" smtClean="0">
                <a:latin typeface="ＭＳ 明朝" panose="02020609040205080304" pitchFamily="17" charset="-128"/>
                <a:ea typeface="ＭＳ 明朝" panose="02020609040205080304" pitchFamily="17" charset="-128"/>
              </a:rPr>
              <a:t>ＩＲ区域の整備</a:t>
            </a:r>
            <a:r>
              <a:rPr lang="ja-JP" altLang="en-US" sz="1200" dirty="0">
                <a:latin typeface="ＭＳ 明朝" panose="02020609040205080304" pitchFamily="17" charset="-128"/>
                <a:ea typeface="ＭＳ 明朝" panose="02020609040205080304" pitchFamily="17" charset="-128"/>
              </a:rPr>
              <a:t>を</a:t>
            </a:r>
            <a:r>
              <a:rPr lang="ja-JP" altLang="en-US" sz="1200" dirty="0" smtClean="0">
                <a:latin typeface="ＭＳ 明朝" panose="02020609040205080304" pitchFamily="17" charset="-128"/>
                <a:ea typeface="ＭＳ 明朝" panose="02020609040205080304" pitchFamily="17" charset="-128"/>
              </a:rPr>
              <a:t>円滑</a:t>
            </a:r>
            <a:r>
              <a:rPr lang="ja-JP" altLang="en-US" sz="1200" dirty="0">
                <a:latin typeface="ＭＳ 明朝" panose="02020609040205080304" pitchFamily="17" charset="-128"/>
                <a:ea typeface="ＭＳ 明朝" panose="02020609040205080304" pitchFamily="17" charset="-128"/>
              </a:rPr>
              <a:t>かつ</a:t>
            </a:r>
            <a:r>
              <a:rPr lang="ja-JP" altLang="en-US" sz="1200" dirty="0" smtClean="0">
                <a:latin typeface="ＭＳ 明朝" panose="02020609040205080304" pitchFamily="17" charset="-128"/>
                <a:ea typeface="ＭＳ 明朝" panose="02020609040205080304" pitchFamily="17" charset="-128"/>
              </a:rPr>
              <a:t>確実に実施するため</a:t>
            </a:r>
            <a:r>
              <a:rPr lang="ja-JP" altLang="en-US" sz="1200" dirty="0">
                <a:latin typeface="ＭＳ 明朝" panose="02020609040205080304" pitchFamily="17" charset="-128"/>
                <a:ea typeface="ＭＳ 明朝" panose="02020609040205080304" pitchFamily="17" charset="-128"/>
              </a:rPr>
              <a:t>、府市の役割分担や費用負担等に関する</a:t>
            </a:r>
            <a:r>
              <a:rPr lang="ja-JP" altLang="en-US" sz="1200" dirty="0" smtClean="0">
                <a:latin typeface="ＭＳ 明朝" panose="02020609040205080304" pitchFamily="17" charset="-128"/>
                <a:ea typeface="ＭＳ 明朝" panose="02020609040205080304" pitchFamily="17" charset="-128"/>
              </a:rPr>
              <a:t>基本的な</a:t>
            </a:r>
            <a:endParaRPr lang="en-US" altLang="ja-JP" sz="1200" dirty="0" smtClean="0">
              <a:latin typeface="ＭＳ 明朝" panose="02020609040205080304" pitchFamily="17" charset="-128"/>
              <a:ea typeface="ＭＳ 明朝" panose="02020609040205080304" pitchFamily="17" charset="-128"/>
            </a:endParaRPr>
          </a:p>
          <a:p>
            <a:pPr>
              <a:lnSpc>
                <a:spcPct val="150000"/>
              </a:lnSpc>
            </a:pPr>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考え方について</a:t>
            </a:r>
            <a:r>
              <a:rPr lang="ja-JP" altLang="en-US" sz="1200" dirty="0">
                <a:latin typeface="ＭＳ 明朝" panose="02020609040205080304" pitchFamily="17" charset="-128"/>
                <a:ea typeface="ＭＳ 明朝" panose="02020609040205080304" pitchFamily="17" charset="-128"/>
              </a:rPr>
              <a:t>定めることを目的とする。</a:t>
            </a:r>
          </a:p>
          <a:p>
            <a:pPr>
              <a:lnSpc>
                <a:spcPct val="150000"/>
              </a:lnSpc>
            </a:pPr>
            <a:endParaRPr lang="en-US" altLang="ja-JP" sz="1050" dirty="0" smtClean="0">
              <a:latin typeface="ＭＳ 明朝" panose="02020609040205080304" pitchFamily="17" charset="-128"/>
              <a:ea typeface="ＭＳ 明朝" panose="02020609040205080304" pitchFamily="17" charset="-128"/>
            </a:endParaRPr>
          </a:p>
          <a:p>
            <a:pPr>
              <a:lnSpc>
                <a:spcPct val="150000"/>
              </a:lnSpc>
            </a:pPr>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役割分担）</a:t>
            </a:r>
          </a:p>
          <a:p>
            <a:pPr>
              <a:lnSpc>
                <a:spcPct val="150000"/>
              </a:lnSpc>
            </a:pPr>
            <a:r>
              <a:rPr lang="ja-JP" altLang="en-US" sz="1200" dirty="0">
                <a:latin typeface="ＭＳ 明朝" panose="02020609040205080304" pitchFamily="17" charset="-128"/>
                <a:ea typeface="ＭＳ 明朝" panose="02020609040205080304" pitchFamily="17" charset="-128"/>
              </a:rPr>
              <a:t>第２条　府及び市は、ＩＲ</a:t>
            </a:r>
            <a:r>
              <a:rPr lang="ja-JP" altLang="en-US" sz="1200" dirty="0" smtClean="0">
                <a:latin typeface="ＭＳ 明朝" panose="02020609040205080304" pitchFamily="17" charset="-128"/>
                <a:ea typeface="ＭＳ 明朝" panose="02020609040205080304" pitchFamily="17" charset="-128"/>
              </a:rPr>
              <a:t>区域の整備</a:t>
            </a:r>
            <a:r>
              <a:rPr lang="ja-JP" altLang="en-US" sz="1200" dirty="0">
                <a:latin typeface="ＭＳ 明朝" panose="02020609040205080304" pitchFamily="17" charset="-128"/>
                <a:ea typeface="ＭＳ 明朝" panose="02020609040205080304" pitchFamily="17" charset="-128"/>
              </a:rPr>
              <a:t>について、夢洲（大阪府大阪市此花区）の市有地を活用し、相互に連携</a:t>
            </a:r>
            <a:r>
              <a:rPr lang="ja-JP" altLang="en-US" sz="1200" dirty="0" smtClean="0">
                <a:latin typeface="ＭＳ 明朝" panose="02020609040205080304" pitchFamily="17" charset="-128"/>
                <a:ea typeface="ＭＳ 明朝" panose="02020609040205080304" pitchFamily="17" charset="-128"/>
              </a:rPr>
              <a:t>・協力の</a:t>
            </a:r>
            <a:endParaRPr lang="en-US" altLang="ja-JP" sz="1200" dirty="0" smtClean="0">
              <a:latin typeface="ＭＳ 明朝" panose="02020609040205080304" pitchFamily="17" charset="-128"/>
              <a:ea typeface="ＭＳ 明朝" panose="02020609040205080304" pitchFamily="17" charset="-128"/>
            </a:endParaRPr>
          </a:p>
          <a:p>
            <a:pPr>
              <a:lnSpc>
                <a:spcPct val="150000"/>
              </a:lnSpc>
            </a:pPr>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うえ、共同</a:t>
            </a:r>
            <a:r>
              <a:rPr lang="ja-JP" altLang="en-US" sz="1200" dirty="0">
                <a:latin typeface="ＭＳ 明朝" panose="02020609040205080304" pitchFamily="17" charset="-128"/>
                <a:ea typeface="ＭＳ 明朝" panose="02020609040205080304" pitchFamily="17" charset="-128"/>
              </a:rPr>
              <a:t>して取り組むものとする。</a:t>
            </a:r>
          </a:p>
          <a:p>
            <a:pPr>
              <a:lnSpc>
                <a:spcPct val="150000"/>
              </a:lnSpc>
            </a:pPr>
            <a:r>
              <a:rPr lang="ja-JP" altLang="en-US" sz="1200" dirty="0">
                <a:latin typeface="ＭＳ 明朝" panose="02020609040205080304" pitchFamily="17" charset="-128"/>
                <a:ea typeface="ＭＳ 明朝" panose="02020609040205080304" pitchFamily="17" charset="-128"/>
              </a:rPr>
              <a:t>２　区域整備計画の認定申請は、広域自治体である府が行う。</a:t>
            </a:r>
          </a:p>
          <a:p>
            <a:pPr>
              <a:lnSpc>
                <a:spcPct val="150000"/>
              </a:lnSpc>
            </a:pPr>
            <a:r>
              <a:rPr lang="ja-JP" altLang="en-US" sz="1200" dirty="0">
                <a:latin typeface="ＭＳ 明朝" panose="02020609040205080304" pitchFamily="17" charset="-128"/>
                <a:ea typeface="ＭＳ 明朝" panose="02020609040205080304" pitchFamily="17" charset="-128"/>
              </a:rPr>
              <a:t>３　府及び市は、</a:t>
            </a:r>
            <a:r>
              <a:rPr lang="ja-JP" altLang="en-US" sz="1200" dirty="0" smtClean="0">
                <a:latin typeface="ＭＳ 明朝" panose="02020609040205080304" pitchFamily="17" charset="-128"/>
                <a:ea typeface="ＭＳ 明朝" panose="02020609040205080304" pitchFamily="17" charset="-128"/>
              </a:rPr>
              <a:t>ＩＲ関連施策につ</a:t>
            </a:r>
            <a:r>
              <a:rPr lang="ja-JP" altLang="en-US" sz="1200" dirty="0">
                <a:latin typeface="ＭＳ 明朝" panose="02020609040205080304" pitchFamily="17" charset="-128"/>
                <a:ea typeface="ＭＳ 明朝" panose="02020609040205080304" pitchFamily="17" charset="-128"/>
              </a:rPr>
              <a:t>いて、第４条に基づき誠実に実</a:t>
            </a:r>
            <a:r>
              <a:rPr lang="ja-JP" altLang="en-US" sz="1200" dirty="0" smtClean="0">
                <a:latin typeface="ＭＳ 明朝" panose="02020609040205080304" pitchFamily="17" charset="-128"/>
                <a:ea typeface="ＭＳ 明朝" panose="02020609040205080304" pitchFamily="17" charset="-128"/>
              </a:rPr>
              <a:t>施する</a:t>
            </a:r>
            <a:r>
              <a:rPr lang="ja-JP" altLang="en-US" sz="1200" dirty="0">
                <a:latin typeface="ＭＳ 明朝" panose="02020609040205080304" pitchFamily="17" charset="-128"/>
                <a:ea typeface="ＭＳ 明朝" panose="02020609040205080304" pitchFamily="17" charset="-128"/>
              </a:rPr>
              <a:t>ものとする。</a:t>
            </a:r>
          </a:p>
          <a:p>
            <a:pPr>
              <a:lnSpc>
                <a:spcPct val="150000"/>
              </a:lnSpc>
            </a:pPr>
            <a:endParaRPr lang="ja-JP" altLang="en-US" sz="1050" dirty="0">
              <a:latin typeface="ＭＳ 明朝" panose="02020609040205080304" pitchFamily="17" charset="-128"/>
              <a:ea typeface="ＭＳ 明朝" panose="02020609040205080304" pitchFamily="17" charset="-128"/>
            </a:endParaRPr>
          </a:p>
          <a:p>
            <a:pPr>
              <a:lnSpc>
                <a:spcPct val="150000"/>
              </a:lnSpc>
            </a:pPr>
            <a:r>
              <a:rPr lang="ja-JP" altLang="en-US" sz="1200" dirty="0">
                <a:latin typeface="ＭＳ 明朝" panose="02020609040205080304" pitchFamily="17" charset="-128"/>
                <a:ea typeface="ＭＳ 明朝" panose="02020609040205080304" pitchFamily="17" charset="-128"/>
              </a:rPr>
              <a:t>（納付金及び入場料納入金の配分）</a:t>
            </a:r>
          </a:p>
          <a:p>
            <a:pPr>
              <a:lnSpc>
                <a:spcPct val="150000"/>
              </a:lnSpc>
            </a:pPr>
            <a:r>
              <a:rPr lang="ja-JP" altLang="en-US" sz="1200" dirty="0">
                <a:latin typeface="ＭＳ 明朝" panose="02020609040205080304" pitchFamily="17" charset="-128"/>
                <a:ea typeface="ＭＳ 明朝" panose="02020609040205080304" pitchFamily="17" charset="-128"/>
              </a:rPr>
              <a:t>第３条　ＩＲ整備法に基づく認定都道府県等納付金及び認定都道府県等入場料納入金については、府市で</a:t>
            </a:r>
            <a:r>
              <a:rPr lang="ja-JP" altLang="en-US" sz="1200" dirty="0" smtClean="0">
                <a:latin typeface="ＭＳ 明朝" panose="02020609040205080304" pitchFamily="17" charset="-128"/>
                <a:ea typeface="ＭＳ 明朝" panose="02020609040205080304" pitchFamily="17" charset="-128"/>
              </a:rPr>
              <a:t>均等に</a:t>
            </a:r>
            <a:r>
              <a:rPr lang="ja-JP" altLang="en-US" sz="1200" dirty="0">
                <a:latin typeface="ＭＳ 明朝" panose="02020609040205080304" pitchFamily="17" charset="-128"/>
                <a:ea typeface="ＭＳ 明朝" panose="02020609040205080304" pitchFamily="17" charset="-128"/>
              </a:rPr>
              <a:t>これ</a:t>
            </a:r>
            <a:r>
              <a:rPr lang="ja-JP" altLang="en-US" sz="1200" dirty="0" smtClean="0">
                <a:latin typeface="ＭＳ 明朝" panose="02020609040205080304" pitchFamily="17" charset="-128"/>
                <a:ea typeface="ＭＳ 明朝" panose="02020609040205080304" pitchFamily="17" charset="-128"/>
              </a:rPr>
              <a:t>を</a:t>
            </a:r>
            <a:endParaRPr lang="en-US" altLang="ja-JP" sz="1200" dirty="0" smtClean="0">
              <a:latin typeface="ＭＳ 明朝" panose="02020609040205080304" pitchFamily="17" charset="-128"/>
              <a:ea typeface="ＭＳ 明朝" panose="02020609040205080304" pitchFamily="17" charset="-128"/>
            </a:endParaRPr>
          </a:p>
          <a:p>
            <a:pPr>
              <a:lnSpc>
                <a:spcPct val="150000"/>
              </a:lnSpc>
            </a:pPr>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配分する</a:t>
            </a:r>
            <a:r>
              <a:rPr lang="ja-JP" altLang="en-US" sz="1200" dirty="0">
                <a:latin typeface="ＭＳ 明朝" panose="02020609040205080304" pitchFamily="17" charset="-128"/>
                <a:ea typeface="ＭＳ 明朝" panose="02020609040205080304" pitchFamily="17" charset="-128"/>
              </a:rPr>
              <a:t>ものとする。</a:t>
            </a:r>
          </a:p>
          <a:p>
            <a:pPr>
              <a:lnSpc>
                <a:spcPct val="150000"/>
              </a:lnSpc>
            </a:pPr>
            <a:endParaRPr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205145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138B988-03A0-4C61-87A5-A6ADD3801F5D}" type="slidenum">
              <a:rPr kumimoji="1" lang="ja-JP" altLang="en-US" smtClean="0"/>
              <a:t>4</a:t>
            </a:fld>
            <a:endParaRPr kumimoji="1" lang="ja-JP" altLang="en-US"/>
          </a:p>
        </p:txBody>
      </p:sp>
      <p:sp>
        <p:nvSpPr>
          <p:cNvPr id="3" name="テキスト ボックス 2"/>
          <p:cNvSpPr txBox="1"/>
          <p:nvPr/>
        </p:nvSpPr>
        <p:spPr>
          <a:xfrm>
            <a:off x="395536" y="260648"/>
            <a:ext cx="8244408" cy="6332503"/>
          </a:xfrm>
          <a:prstGeom prst="rect">
            <a:avLst/>
          </a:prstGeom>
          <a:noFill/>
        </p:spPr>
        <p:txBody>
          <a:bodyPr wrap="square" rtlCol="0">
            <a:spAutoFit/>
          </a:bodyPr>
          <a:lstStyle/>
          <a:p>
            <a:endParaRPr lang="en-US" altLang="ja-JP" sz="1400" dirty="0">
              <a:latin typeface="ＭＳ 明朝" panose="02020609040205080304" pitchFamily="17" charset="-128"/>
              <a:ea typeface="ＭＳ 明朝" panose="02020609040205080304" pitchFamily="17" charset="-128"/>
            </a:endParaRPr>
          </a:p>
          <a:p>
            <a:pPr lvl="0">
              <a:lnSpc>
                <a:spcPct val="150000"/>
              </a:lnSpc>
            </a:pPr>
            <a:r>
              <a:rPr lang="ja-JP" altLang="en-US" sz="1200" dirty="0">
                <a:solidFill>
                  <a:prstClr val="black"/>
                </a:solidFill>
                <a:latin typeface="ＭＳ 明朝" panose="02020609040205080304" pitchFamily="17" charset="-128"/>
                <a:ea typeface="ＭＳ 明朝" panose="02020609040205080304" pitchFamily="17" charset="-128"/>
              </a:rPr>
              <a:t>（ＩＲ関連施策）</a:t>
            </a:r>
          </a:p>
          <a:p>
            <a:pPr lvl="0">
              <a:lnSpc>
                <a:spcPct val="150000"/>
              </a:lnSpc>
            </a:pPr>
            <a:r>
              <a:rPr lang="ja-JP" altLang="en-US" sz="1200" dirty="0">
                <a:solidFill>
                  <a:prstClr val="black"/>
                </a:solidFill>
                <a:latin typeface="ＭＳ 明朝" panose="02020609040205080304" pitchFamily="17" charset="-128"/>
                <a:ea typeface="ＭＳ 明朝" panose="02020609040205080304" pitchFamily="17" charset="-128"/>
              </a:rPr>
              <a:t>第４条　ＩＲ関連施策の実施主体及び費用負担は、次のとおりとする。</a:t>
            </a:r>
          </a:p>
          <a:p>
            <a:pPr lvl="0">
              <a:lnSpc>
                <a:spcPct val="150000"/>
              </a:lnSpc>
            </a:pPr>
            <a:r>
              <a:rPr lang="ja-JP" altLang="en-US" sz="1200" dirty="0">
                <a:solidFill>
                  <a:prstClr val="black"/>
                </a:solidFill>
                <a:latin typeface="ＭＳ 明朝" panose="02020609040205080304" pitchFamily="17" charset="-128"/>
                <a:ea typeface="ＭＳ 明朝" panose="02020609040205080304" pitchFamily="17" charset="-128"/>
              </a:rPr>
              <a:t>　</a:t>
            </a:r>
            <a:r>
              <a:rPr lang="en-US" altLang="ja-JP" sz="1200" dirty="0">
                <a:solidFill>
                  <a:prstClr val="black"/>
                </a:solidFill>
                <a:latin typeface="ＭＳ 明朝" panose="02020609040205080304" pitchFamily="17" charset="-128"/>
                <a:ea typeface="ＭＳ 明朝" panose="02020609040205080304" pitchFamily="17" charset="-128"/>
              </a:rPr>
              <a:t>(1)</a:t>
            </a:r>
            <a:r>
              <a:rPr lang="ja-JP" altLang="en-US" sz="1200" dirty="0">
                <a:solidFill>
                  <a:prstClr val="black"/>
                </a:solidFill>
                <a:latin typeface="ＭＳ 明朝" panose="02020609040205080304" pitchFamily="17" charset="-128"/>
                <a:ea typeface="ＭＳ 明朝" panose="02020609040205080304" pitchFamily="17" charset="-128"/>
              </a:rPr>
              <a:t>　ＩＲ整備法に基づく実施方針の策定、民間事業者の選定、区域整備計画の作成及び認定区域整備計画の実施状</a:t>
            </a:r>
            <a:endParaRPr lang="en-US" altLang="ja-JP" sz="1200" dirty="0">
              <a:solidFill>
                <a:prstClr val="black"/>
              </a:solidFill>
              <a:latin typeface="ＭＳ 明朝" panose="02020609040205080304" pitchFamily="17" charset="-128"/>
              <a:ea typeface="ＭＳ 明朝" panose="02020609040205080304" pitchFamily="17" charset="-128"/>
            </a:endParaRPr>
          </a:p>
          <a:p>
            <a:pPr lvl="0">
              <a:lnSpc>
                <a:spcPct val="150000"/>
              </a:lnSpc>
            </a:pPr>
            <a:r>
              <a:rPr lang="ja-JP" altLang="en-US" sz="1200" dirty="0">
                <a:solidFill>
                  <a:prstClr val="black"/>
                </a:solidFill>
                <a:latin typeface="ＭＳ 明朝" panose="02020609040205080304" pitchFamily="17" charset="-128"/>
                <a:ea typeface="ＭＳ 明朝" panose="02020609040205080304" pitchFamily="17" charset="-128"/>
              </a:rPr>
              <a:t>　　　況の報告等に必要となる作業については、府市共同で実施するものとし、費用は府市折半とする。</a:t>
            </a:r>
          </a:p>
          <a:p>
            <a:pPr lvl="0">
              <a:lnSpc>
                <a:spcPct val="150000"/>
              </a:lnSpc>
            </a:pPr>
            <a:r>
              <a:rPr lang="ja-JP" altLang="en-US" sz="1200" dirty="0">
                <a:solidFill>
                  <a:prstClr val="black"/>
                </a:solidFill>
                <a:latin typeface="ＭＳ 明朝" panose="02020609040205080304" pitchFamily="17" charset="-128"/>
                <a:ea typeface="ＭＳ 明朝" panose="02020609040205080304" pitchFamily="17" charset="-128"/>
              </a:rPr>
              <a:t>　</a:t>
            </a:r>
            <a:r>
              <a:rPr lang="en-US" altLang="ja-JP" sz="1200" dirty="0">
                <a:solidFill>
                  <a:prstClr val="black"/>
                </a:solidFill>
                <a:latin typeface="ＭＳ 明朝" panose="02020609040205080304" pitchFamily="17" charset="-128"/>
                <a:ea typeface="ＭＳ 明朝" panose="02020609040205080304" pitchFamily="17" charset="-128"/>
              </a:rPr>
              <a:t>(2)</a:t>
            </a:r>
            <a:r>
              <a:rPr lang="ja-JP" altLang="en-US" sz="1200" dirty="0">
                <a:solidFill>
                  <a:prstClr val="black"/>
                </a:solidFill>
                <a:latin typeface="ＭＳ 明朝" panose="02020609040205080304" pitchFamily="17" charset="-128"/>
                <a:ea typeface="ＭＳ 明朝" panose="02020609040205080304" pitchFamily="17" charset="-128"/>
              </a:rPr>
              <a:t>　ギャンブル等依存症対策については、府市共同で実施するものについては費用は府市折半とし、府市それぞれ</a:t>
            </a:r>
            <a:endParaRPr lang="en-US" altLang="ja-JP" sz="1200" dirty="0">
              <a:solidFill>
                <a:prstClr val="black"/>
              </a:solidFill>
              <a:latin typeface="ＭＳ 明朝" panose="02020609040205080304" pitchFamily="17" charset="-128"/>
              <a:ea typeface="ＭＳ 明朝" panose="02020609040205080304" pitchFamily="17" charset="-128"/>
            </a:endParaRPr>
          </a:p>
          <a:p>
            <a:pPr lvl="0">
              <a:lnSpc>
                <a:spcPct val="150000"/>
              </a:lnSpc>
            </a:pPr>
            <a:r>
              <a:rPr lang="ja-JP" altLang="en-US" sz="1200" dirty="0">
                <a:solidFill>
                  <a:prstClr val="black"/>
                </a:solidFill>
                <a:latin typeface="ＭＳ 明朝" panose="02020609040205080304" pitchFamily="17" charset="-128"/>
                <a:ea typeface="ＭＳ 明朝" panose="02020609040205080304" pitchFamily="17" charset="-128"/>
              </a:rPr>
              <a:t>　　　で実施するものについては各々の費用負担とする。</a:t>
            </a:r>
          </a:p>
          <a:p>
            <a:pPr lvl="0">
              <a:lnSpc>
                <a:spcPct val="150000"/>
              </a:lnSpc>
            </a:pPr>
            <a:r>
              <a:rPr lang="ja-JP" altLang="en-US" sz="1200" dirty="0">
                <a:solidFill>
                  <a:prstClr val="black"/>
                </a:solidFill>
                <a:latin typeface="ＭＳ 明朝" panose="02020609040205080304" pitchFamily="17" charset="-128"/>
                <a:ea typeface="ＭＳ 明朝" panose="02020609040205080304" pitchFamily="17" charset="-128"/>
              </a:rPr>
              <a:t>　</a:t>
            </a:r>
            <a:r>
              <a:rPr lang="en-US" altLang="ja-JP" sz="1200" dirty="0">
                <a:solidFill>
                  <a:prstClr val="black"/>
                </a:solidFill>
                <a:latin typeface="ＭＳ 明朝" panose="02020609040205080304" pitchFamily="17" charset="-128"/>
                <a:ea typeface="ＭＳ 明朝" panose="02020609040205080304" pitchFamily="17" charset="-128"/>
              </a:rPr>
              <a:t>(3)</a:t>
            </a:r>
            <a:r>
              <a:rPr lang="ja-JP" altLang="en-US" sz="1200" dirty="0">
                <a:solidFill>
                  <a:prstClr val="black"/>
                </a:solidFill>
                <a:latin typeface="ＭＳ 明朝" panose="02020609040205080304" pitchFamily="17" charset="-128"/>
                <a:ea typeface="ＭＳ 明朝" panose="02020609040205080304" pitchFamily="17" charset="-128"/>
              </a:rPr>
              <a:t>　警察力強化に関する施策については、府が実施するものとし、費用は府の負担とする。</a:t>
            </a:r>
          </a:p>
          <a:p>
            <a:pPr lvl="0">
              <a:lnSpc>
                <a:spcPct val="150000"/>
              </a:lnSpc>
            </a:pPr>
            <a:r>
              <a:rPr lang="ja-JP" altLang="en-US" sz="1200" dirty="0">
                <a:solidFill>
                  <a:prstClr val="black"/>
                </a:solidFill>
                <a:latin typeface="ＭＳ 明朝" panose="02020609040205080304" pitchFamily="17" charset="-128"/>
                <a:ea typeface="ＭＳ 明朝" panose="02020609040205080304" pitchFamily="17" charset="-128"/>
              </a:rPr>
              <a:t>　</a:t>
            </a:r>
            <a:r>
              <a:rPr lang="en-US" altLang="ja-JP" sz="1200" dirty="0" smtClean="0">
                <a:latin typeface="ＭＳ 明朝" panose="02020609040205080304" pitchFamily="17" charset="-128"/>
                <a:ea typeface="ＭＳ 明朝" panose="02020609040205080304" pitchFamily="17" charset="-128"/>
              </a:rPr>
              <a:t>(4)</a:t>
            </a:r>
            <a:r>
              <a:rPr lang="ja-JP" altLang="en-US" sz="1200" dirty="0" smtClean="0">
                <a:latin typeface="ＭＳ 明朝" panose="02020609040205080304" pitchFamily="17" charset="-128"/>
                <a:ea typeface="ＭＳ 明朝" panose="02020609040205080304" pitchFamily="17" charset="-128"/>
              </a:rPr>
              <a:t>　夢洲まちづくり関連インフラの整備及び維持管理、並びに消防力強化に関する施策については、市が実施する</a:t>
            </a:r>
            <a:endParaRPr lang="en-US" altLang="ja-JP" sz="1200" dirty="0" smtClean="0">
              <a:latin typeface="ＭＳ 明朝" panose="02020609040205080304" pitchFamily="17" charset="-128"/>
              <a:ea typeface="ＭＳ 明朝" panose="02020609040205080304" pitchFamily="17" charset="-128"/>
            </a:endParaRPr>
          </a:p>
          <a:p>
            <a:pPr lvl="0">
              <a:lnSpc>
                <a:spcPct val="150000"/>
              </a:lnSpc>
            </a:pPr>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ものとし、費用は市の負担と</a:t>
            </a:r>
            <a:r>
              <a:rPr lang="ja-JP" altLang="en-US" sz="1200" dirty="0">
                <a:latin typeface="ＭＳ 明朝" panose="02020609040205080304" pitchFamily="17" charset="-128"/>
                <a:ea typeface="ＭＳ 明朝" panose="02020609040205080304" pitchFamily="17" charset="-128"/>
              </a:rPr>
              <a:t>する。</a:t>
            </a:r>
          </a:p>
          <a:p>
            <a:pPr>
              <a:lnSpc>
                <a:spcPct val="150000"/>
              </a:lnSpc>
            </a:pPr>
            <a:r>
              <a:rPr lang="ja-JP" altLang="en-US" sz="1200" dirty="0">
                <a:latin typeface="ＭＳ 明朝" panose="02020609040205080304" pitchFamily="17" charset="-128"/>
                <a:ea typeface="ＭＳ 明朝" panose="02020609040205080304" pitchFamily="17" charset="-128"/>
              </a:rPr>
              <a:t>２　前項に定めのないＩＲ関連施策については、法令等に基づく権限と責任に従い、府市それぞれで実施及び</a:t>
            </a:r>
            <a:r>
              <a:rPr lang="ja-JP" altLang="en-US" sz="1200" dirty="0" smtClean="0">
                <a:latin typeface="ＭＳ 明朝" panose="02020609040205080304" pitchFamily="17" charset="-128"/>
                <a:ea typeface="ＭＳ 明朝" panose="02020609040205080304" pitchFamily="17" charset="-128"/>
              </a:rPr>
              <a:t>費用負</a:t>
            </a:r>
            <a:endParaRPr lang="en-US" altLang="ja-JP" sz="1200" dirty="0" smtClean="0">
              <a:latin typeface="ＭＳ 明朝" panose="02020609040205080304" pitchFamily="17" charset="-128"/>
              <a:ea typeface="ＭＳ 明朝" panose="02020609040205080304" pitchFamily="17" charset="-128"/>
            </a:endParaRPr>
          </a:p>
          <a:p>
            <a:pPr>
              <a:lnSpc>
                <a:spcPct val="150000"/>
              </a:lnSpc>
            </a:pPr>
            <a:r>
              <a:rPr lang="ja-JP" altLang="en-US" sz="1200" dirty="0">
                <a:latin typeface="ＭＳ 明朝" panose="02020609040205080304" pitchFamily="17" charset="-128"/>
                <a:ea typeface="ＭＳ 明朝" panose="02020609040205080304" pitchFamily="17" charset="-128"/>
              </a:rPr>
              <a:t>　</a:t>
            </a:r>
            <a:r>
              <a:rPr lang="ja-JP" altLang="en-US" sz="1200" dirty="0" err="1" smtClean="0">
                <a:latin typeface="ＭＳ 明朝" panose="02020609040205080304" pitchFamily="17" charset="-128"/>
                <a:ea typeface="ＭＳ 明朝" panose="02020609040205080304" pitchFamily="17" charset="-128"/>
              </a:rPr>
              <a:t>担する</a:t>
            </a:r>
            <a:r>
              <a:rPr lang="ja-JP" altLang="en-US" sz="1200" dirty="0" smtClean="0">
                <a:latin typeface="ＭＳ 明朝" panose="02020609040205080304" pitchFamily="17" charset="-128"/>
                <a:ea typeface="ＭＳ 明朝" panose="02020609040205080304" pitchFamily="17" charset="-128"/>
              </a:rPr>
              <a:t>こと</a:t>
            </a:r>
            <a:r>
              <a:rPr lang="ja-JP" altLang="en-US" sz="1200" dirty="0">
                <a:latin typeface="ＭＳ 明朝" panose="02020609040205080304" pitchFamily="17" charset="-128"/>
                <a:ea typeface="ＭＳ 明朝" panose="02020609040205080304" pitchFamily="17" charset="-128"/>
              </a:rPr>
              <a:t>を基本とし、これにより難い場合は、別途、府市協議のうえ定めるものとする。</a:t>
            </a:r>
          </a:p>
          <a:p>
            <a:pPr>
              <a:lnSpc>
                <a:spcPct val="150000"/>
              </a:lnSpc>
            </a:pPr>
            <a:endParaRPr lang="ja-JP" altLang="en-US" sz="1050" dirty="0">
              <a:latin typeface="ＭＳ 明朝" panose="02020609040205080304" pitchFamily="17" charset="-128"/>
              <a:ea typeface="ＭＳ 明朝" panose="02020609040205080304" pitchFamily="17" charset="-128"/>
            </a:endParaRPr>
          </a:p>
          <a:p>
            <a:pPr>
              <a:lnSpc>
                <a:spcPct val="150000"/>
              </a:lnSpc>
            </a:pPr>
            <a:r>
              <a:rPr lang="ja-JP" altLang="en-US" sz="1200" dirty="0">
                <a:latin typeface="ＭＳ 明朝" panose="02020609040205080304" pitchFamily="17" charset="-128"/>
                <a:ea typeface="ＭＳ 明朝" panose="02020609040205080304" pitchFamily="17" charset="-128"/>
              </a:rPr>
              <a:t>（その他）</a:t>
            </a:r>
          </a:p>
          <a:p>
            <a:pPr>
              <a:lnSpc>
                <a:spcPct val="150000"/>
              </a:lnSpc>
            </a:pPr>
            <a:r>
              <a:rPr lang="ja-JP" altLang="en-US" sz="1200" dirty="0">
                <a:latin typeface="ＭＳ 明朝" panose="02020609040205080304" pitchFamily="17" charset="-128"/>
                <a:ea typeface="ＭＳ 明朝" panose="02020609040205080304" pitchFamily="17" charset="-128"/>
              </a:rPr>
              <a:t>第５条　市有地の使用条件及び事業リスクの取扱いその他本書に定めのない事項及び疑義を生じた事項に</a:t>
            </a:r>
            <a:r>
              <a:rPr lang="ja-JP" altLang="en-US" sz="1200" dirty="0" smtClean="0">
                <a:latin typeface="ＭＳ 明朝" panose="02020609040205080304" pitchFamily="17" charset="-128"/>
                <a:ea typeface="ＭＳ 明朝" panose="02020609040205080304" pitchFamily="17" charset="-128"/>
              </a:rPr>
              <a:t>ついては、</a:t>
            </a:r>
            <a:endParaRPr lang="en-US" altLang="ja-JP" sz="1200" dirty="0" smtClean="0">
              <a:latin typeface="ＭＳ 明朝" panose="02020609040205080304" pitchFamily="17" charset="-128"/>
              <a:ea typeface="ＭＳ 明朝" panose="02020609040205080304" pitchFamily="17" charset="-128"/>
            </a:endParaRPr>
          </a:p>
          <a:p>
            <a:pPr>
              <a:lnSpc>
                <a:spcPct val="150000"/>
              </a:lnSpc>
            </a:pPr>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府</a:t>
            </a:r>
            <a:r>
              <a:rPr lang="ja-JP" altLang="en-US" sz="1200" dirty="0">
                <a:latin typeface="ＭＳ 明朝" panose="02020609040205080304" pitchFamily="17" charset="-128"/>
                <a:ea typeface="ＭＳ 明朝" panose="02020609040205080304" pitchFamily="17" charset="-128"/>
              </a:rPr>
              <a:t>市で協議のうえ、定めるものとする。</a:t>
            </a:r>
          </a:p>
          <a:p>
            <a:pPr>
              <a:lnSpc>
                <a:spcPct val="150000"/>
              </a:lnSpc>
            </a:pPr>
            <a:endParaRPr lang="ja-JP" altLang="en-US" sz="1050" dirty="0">
              <a:latin typeface="ＭＳ 明朝" panose="02020609040205080304" pitchFamily="17" charset="-128"/>
              <a:ea typeface="ＭＳ 明朝" panose="02020609040205080304" pitchFamily="17" charset="-128"/>
            </a:endParaRPr>
          </a:p>
          <a:p>
            <a:pPr>
              <a:lnSpc>
                <a:spcPct val="150000"/>
              </a:lnSpc>
            </a:pPr>
            <a:r>
              <a:rPr lang="ja-JP" altLang="en-US" sz="1200" dirty="0" smtClean="0">
                <a:latin typeface="ＭＳ 明朝" panose="02020609040205080304" pitchFamily="17" charset="-128"/>
                <a:ea typeface="ＭＳ 明朝" panose="02020609040205080304" pitchFamily="17" charset="-128"/>
              </a:rPr>
              <a:t>　本書</a:t>
            </a:r>
            <a:r>
              <a:rPr lang="ja-JP" altLang="en-US" sz="1200" dirty="0">
                <a:latin typeface="ＭＳ 明朝" panose="02020609040205080304" pitchFamily="17" charset="-128"/>
                <a:ea typeface="ＭＳ 明朝" panose="02020609040205080304" pitchFamily="17" charset="-128"/>
              </a:rPr>
              <a:t>締結の証として、本書２通を作成し、府市が記名押印のうえ、各自１通を保有する。</a:t>
            </a:r>
          </a:p>
          <a:p>
            <a:pPr>
              <a:lnSpc>
                <a:spcPct val="150000"/>
              </a:lnSpc>
            </a:pPr>
            <a:endParaRPr lang="ja-JP" altLang="en-US" sz="1200" dirty="0">
              <a:latin typeface="ＭＳ 明朝" panose="02020609040205080304" pitchFamily="17" charset="-128"/>
              <a:ea typeface="ＭＳ 明朝" panose="02020609040205080304" pitchFamily="17" charset="-128"/>
            </a:endParaRPr>
          </a:p>
          <a:p>
            <a:endParaRPr lang="ja-JP" altLang="en-US" sz="1200" dirty="0">
              <a:latin typeface="ＭＳ 明朝" panose="02020609040205080304" pitchFamily="17" charset="-128"/>
              <a:ea typeface="ＭＳ 明朝" panose="02020609040205080304" pitchFamily="17" charset="-128"/>
            </a:endParaRPr>
          </a:p>
          <a:p>
            <a:r>
              <a:rPr lang="ja-JP" altLang="en-US" sz="1200" dirty="0" smtClean="0">
                <a:latin typeface="ＭＳ 明朝" panose="02020609040205080304" pitchFamily="17" charset="-128"/>
                <a:ea typeface="ＭＳ 明朝" panose="02020609040205080304" pitchFamily="17" charset="-128"/>
              </a:rPr>
              <a:t>　　　　平成</a:t>
            </a:r>
            <a:r>
              <a:rPr lang="ja-JP" altLang="en-US" sz="1200" dirty="0">
                <a:latin typeface="ＭＳ 明朝" panose="02020609040205080304" pitchFamily="17" charset="-128"/>
                <a:ea typeface="ＭＳ 明朝" panose="02020609040205080304" pitchFamily="17" charset="-128"/>
              </a:rPr>
              <a:t>　年　月　日</a:t>
            </a:r>
          </a:p>
          <a:p>
            <a:endParaRPr lang="ja-JP" altLang="en-US" sz="1200" dirty="0">
              <a:latin typeface="ＭＳ 明朝" panose="02020609040205080304" pitchFamily="17" charset="-128"/>
              <a:ea typeface="ＭＳ 明朝" panose="02020609040205080304" pitchFamily="17" charset="-128"/>
            </a:endParaRPr>
          </a:p>
          <a:p>
            <a:r>
              <a:rPr lang="ja-JP" altLang="en-US" sz="1200" dirty="0" smtClean="0">
                <a:latin typeface="ＭＳ 明朝" panose="02020609040205080304" pitchFamily="17" charset="-128"/>
                <a:ea typeface="ＭＳ 明朝" panose="02020609040205080304" pitchFamily="17" charset="-128"/>
              </a:rPr>
              <a:t>　　　　　　　　　　　　　　　　　　　　　　　　　　　　　　　　　　　大阪府</a:t>
            </a:r>
            <a:r>
              <a:rPr lang="ja-JP" altLang="en-US" sz="1200" dirty="0">
                <a:latin typeface="ＭＳ 明朝" panose="02020609040205080304" pitchFamily="17" charset="-128"/>
                <a:ea typeface="ＭＳ 明朝" panose="02020609040205080304" pitchFamily="17" charset="-128"/>
              </a:rPr>
              <a:t>知事　　松井　一郎</a:t>
            </a:r>
          </a:p>
          <a:p>
            <a:endParaRPr lang="ja-JP" altLang="en-US" sz="1200" dirty="0">
              <a:latin typeface="ＭＳ 明朝" panose="02020609040205080304" pitchFamily="17" charset="-128"/>
              <a:ea typeface="ＭＳ 明朝" panose="02020609040205080304" pitchFamily="17" charset="-128"/>
            </a:endParaRPr>
          </a:p>
          <a:p>
            <a:r>
              <a:rPr lang="ja-JP" altLang="en-US" sz="1200" dirty="0" smtClean="0">
                <a:latin typeface="ＭＳ 明朝" panose="02020609040205080304" pitchFamily="17" charset="-128"/>
                <a:ea typeface="ＭＳ 明朝" panose="02020609040205080304" pitchFamily="17" charset="-128"/>
              </a:rPr>
              <a:t>　　　　　　　　　　　　　　　　　　　　　　　　　　　　　　　　　　　大阪市長　</a:t>
            </a:r>
            <a:r>
              <a:rPr lang="ja-JP" altLang="en-US" sz="1200" dirty="0">
                <a:latin typeface="ＭＳ 明朝" panose="02020609040205080304" pitchFamily="17" charset="-128"/>
                <a:ea typeface="ＭＳ 明朝" panose="02020609040205080304" pitchFamily="17" charset="-128"/>
              </a:rPr>
              <a:t>　　吉村　洋文</a:t>
            </a:r>
          </a:p>
        </p:txBody>
      </p:sp>
    </p:spTree>
    <p:extLst>
      <p:ext uri="{BB962C8B-B14F-4D97-AF65-F5344CB8AC3E}">
        <p14:creationId xmlns:p14="http://schemas.microsoft.com/office/powerpoint/2010/main" val="2049471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ULLLENGTH" val="True"/>
</p:tagLst>
</file>

<file path=ppt/tags/tag10.xml><?xml version="1.0" encoding="utf-8"?>
<p:tagLst xmlns:a="http://schemas.openxmlformats.org/drawingml/2006/main" xmlns:r="http://schemas.openxmlformats.org/officeDocument/2006/relationships" xmlns:p="http://schemas.openxmlformats.org/presentationml/2006/main">
  <p:tag name="SMARTDIVIDERTYPE" val="Section"/>
  <p:tag name="SMARTDIVIDERLEVEL" val="0"/>
</p:tagLst>
</file>

<file path=ppt/tags/tag2.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3.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3"/>
</p:tagLst>
</file>

<file path=ppt/tags/tag4.xml><?xml version="1.0" encoding="utf-8"?>
<p:tagLst xmlns:a="http://schemas.openxmlformats.org/drawingml/2006/main" xmlns:r="http://schemas.openxmlformats.org/officeDocument/2006/relationships" xmlns:p="http://schemas.openxmlformats.org/presentationml/2006/main">
  <p:tag name="SMARTSHAPETYPE" val="HORIZONTALTOCPLACEHOLDER"/>
</p:tagLst>
</file>

<file path=ppt/tags/tag5.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6.xml><?xml version="1.0" encoding="utf-8"?>
<p:tagLst xmlns:a="http://schemas.openxmlformats.org/drawingml/2006/main" xmlns:r="http://schemas.openxmlformats.org/officeDocument/2006/relationships" xmlns:p="http://schemas.openxmlformats.org/presentationml/2006/main">
  <p:tag name="SMARTLOCKSHAPE" val="Yes"/>
  <p:tag name="SMARTOBJECT" val="Section Footer v.2"/>
  <p:tag name="SMARTWRITE" val="{@Title}"/>
</p:tagLst>
</file>

<file path=ppt/tags/tag7.xml><?xml version="1.0" encoding="utf-8"?>
<p:tagLst xmlns:a="http://schemas.openxmlformats.org/drawingml/2006/main" xmlns:r="http://schemas.openxmlformats.org/officeDocument/2006/relationships" xmlns:p="http://schemas.openxmlformats.org/presentationml/2006/main">
  <p:tag name="SMARTLOCKSHAPE" val="Yes"/>
  <p:tag name="SMARTOBJECT" val="Section Header v.2"/>
  <p:tag name="SMARTISVISIBLE" val="{$SmartDividernumber}!=-1"/>
  <p:tag name="SMARTWRITE" val="{$SmartDividernumber} {$Smart Divider title}"/>
</p:tagLst>
</file>

<file path=ppt/tags/tag8.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9.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2060"/>
        </a:solidFill>
        <a:ln w="9525">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rgbClr val="FF0000"/>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183</Words>
  <Application>Microsoft Office PowerPoint</Application>
  <PresentationFormat>画面に合わせる (4:3)</PresentationFormat>
  <Paragraphs>78</Paragraphs>
  <Slides>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HG丸ｺﾞｼｯｸM-PRO</vt:lpstr>
      <vt:lpstr>Meiryo UI</vt:lpstr>
      <vt:lpstr>ＭＳ Ｐゴシック</vt:lpstr>
      <vt:lpstr>ＭＳ 明朝</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2019-02-09T07:00:53Z</dcterms:created>
  <dcterms:modified xsi:type="dcterms:W3CDTF">2019-02-09T07:01:09Z</dcterms:modified>
</cp:coreProperties>
</file>